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700" r:id="rId5"/>
    <p:sldMasterId id="2147483713" r:id="rId6"/>
    <p:sldMasterId id="2147483725" r:id="rId7"/>
    <p:sldMasterId id="2147483738" r:id="rId8"/>
    <p:sldMasterId id="2147483750" r:id="rId9"/>
  </p:sldMasterIdLst>
  <p:notesMasterIdLst>
    <p:notesMasterId r:id="rId195"/>
  </p:notesMasterIdLst>
  <p:handoutMasterIdLst>
    <p:handoutMasterId r:id="rId196"/>
  </p:handoutMasterIdLst>
  <p:sldIdLst>
    <p:sldId id="256" r:id="rId10"/>
    <p:sldId id="257" r:id="rId11"/>
    <p:sldId id="258" r:id="rId12"/>
    <p:sldId id="259" r:id="rId13"/>
    <p:sldId id="260" r:id="rId14"/>
    <p:sldId id="261" r:id="rId15"/>
    <p:sldId id="262" r:id="rId16"/>
    <p:sldId id="263" r:id="rId17"/>
    <p:sldId id="264" r:id="rId18"/>
    <p:sldId id="268" r:id="rId19"/>
    <p:sldId id="429" r:id="rId20"/>
    <p:sldId id="437" r:id="rId21"/>
    <p:sldId id="436" r:id="rId22"/>
    <p:sldId id="430" r:id="rId23"/>
    <p:sldId id="265" r:id="rId24"/>
    <p:sldId id="266" r:id="rId25"/>
    <p:sldId id="267" r:id="rId26"/>
    <p:sldId id="434" r:id="rId27"/>
    <p:sldId id="431" r:id="rId28"/>
    <p:sldId id="435" r:id="rId29"/>
    <p:sldId id="269" r:id="rId30"/>
    <p:sldId id="270" r:id="rId31"/>
    <p:sldId id="271" r:id="rId32"/>
    <p:sldId id="272" r:id="rId33"/>
    <p:sldId id="273" r:id="rId34"/>
    <p:sldId id="274" r:id="rId35"/>
    <p:sldId id="275" r:id="rId36"/>
    <p:sldId id="276" r:id="rId37"/>
    <p:sldId id="412" r:id="rId38"/>
    <p:sldId id="277" r:id="rId39"/>
    <p:sldId id="278" r:id="rId40"/>
    <p:sldId id="279" r:id="rId41"/>
    <p:sldId id="280" r:id="rId42"/>
    <p:sldId id="281" r:id="rId43"/>
    <p:sldId id="282" r:id="rId44"/>
    <p:sldId id="283" r:id="rId45"/>
    <p:sldId id="284" r:id="rId46"/>
    <p:sldId id="285" r:id="rId47"/>
    <p:sldId id="414" r:id="rId48"/>
    <p:sldId id="424" r:id="rId49"/>
    <p:sldId id="421" r:id="rId50"/>
    <p:sldId id="419" r:id="rId51"/>
    <p:sldId id="286" r:id="rId52"/>
    <p:sldId id="287" r:id="rId53"/>
    <p:sldId id="415" r:id="rId54"/>
    <p:sldId id="422" r:id="rId55"/>
    <p:sldId id="423" r:id="rId56"/>
    <p:sldId id="428" r:id="rId57"/>
    <p:sldId id="288" r:id="rId58"/>
    <p:sldId id="289" r:id="rId59"/>
    <p:sldId id="290" r:id="rId60"/>
    <p:sldId id="291" r:id="rId61"/>
    <p:sldId id="292" r:id="rId62"/>
    <p:sldId id="293" r:id="rId63"/>
    <p:sldId id="294" r:id="rId64"/>
    <p:sldId id="295" r:id="rId65"/>
    <p:sldId id="296" r:id="rId66"/>
    <p:sldId id="417" r:id="rId67"/>
    <p:sldId id="297" r:id="rId68"/>
    <p:sldId id="298" r:id="rId69"/>
    <p:sldId id="299" r:id="rId70"/>
    <p:sldId id="418" r:id="rId71"/>
    <p:sldId id="427"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13" r:id="rId86"/>
    <p:sldId id="314" r:id="rId87"/>
    <p:sldId id="315" r:id="rId88"/>
    <p:sldId id="316" r:id="rId89"/>
    <p:sldId id="317" r:id="rId90"/>
    <p:sldId id="318" r:id="rId91"/>
    <p:sldId id="319" r:id="rId92"/>
    <p:sldId id="320" r:id="rId93"/>
    <p:sldId id="321" r:id="rId94"/>
    <p:sldId id="322" r:id="rId95"/>
    <p:sldId id="323" r:id="rId96"/>
    <p:sldId id="324" r:id="rId97"/>
    <p:sldId id="420" r:id="rId98"/>
    <p:sldId id="413" r:id="rId99"/>
    <p:sldId id="325" r:id="rId100"/>
    <p:sldId id="326" r:id="rId101"/>
    <p:sldId id="327" r:id="rId102"/>
    <p:sldId id="328" r:id="rId103"/>
    <p:sldId id="329" r:id="rId104"/>
    <p:sldId id="330" r:id="rId105"/>
    <p:sldId id="331" r:id="rId106"/>
    <p:sldId id="332" r:id="rId107"/>
    <p:sldId id="333" r:id="rId108"/>
    <p:sldId id="334" r:id="rId109"/>
    <p:sldId id="335" r:id="rId110"/>
    <p:sldId id="336" r:id="rId111"/>
    <p:sldId id="337" r:id="rId112"/>
    <p:sldId id="338" r:id="rId113"/>
    <p:sldId id="339" r:id="rId114"/>
    <p:sldId id="340" r:id="rId115"/>
    <p:sldId id="341" r:id="rId116"/>
    <p:sldId id="342" r:id="rId117"/>
    <p:sldId id="343" r:id="rId118"/>
    <p:sldId id="344" r:id="rId119"/>
    <p:sldId id="345" r:id="rId120"/>
    <p:sldId id="346" r:id="rId121"/>
    <p:sldId id="347" r:id="rId122"/>
    <p:sldId id="348" r:id="rId123"/>
    <p:sldId id="349" r:id="rId124"/>
    <p:sldId id="350" r:id="rId125"/>
    <p:sldId id="351" r:id="rId126"/>
    <p:sldId id="352" r:id="rId127"/>
    <p:sldId id="353" r:id="rId128"/>
    <p:sldId id="432" r:id="rId129"/>
    <p:sldId id="354" r:id="rId130"/>
    <p:sldId id="355" r:id="rId131"/>
    <p:sldId id="356" r:id="rId132"/>
    <p:sldId id="357" r:id="rId133"/>
    <p:sldId id="358" r:id="rId134"/>
    <p:sldId id="359" r:id="rId135"/>
    <p:sldId id="360" r:id="rId136"/>
    <p:sldId id="361" r:id="rId137"/>
    <p:sldId id="362" r:id="rId138"/>
    <p:sldId id="363" r:id="rId139"/>
    <p:sldId id="364" r:id="rId140"/>
    <p:sldId id="365" r:id="rId141"/>
    <p:sldId id="366" r:id="rId142"/>
    <p:sldId id="367" r:id="rId143"/>
    <p:sldId id="368" r:id="rId144"/>
    <p:sldId id="369" r:id="rId145"/>
    <p:sldId id="370" r:id="rId146"/>
    <p:sldId id="371" r:id="rId147"/>
    <p:sldId id="372" r:id="rId148"/>
    <p:sldId id="373" r:id="rId149"/>
    <p:sldId id="374" r:id="rId150"/>
    <p:sldId id="375" r:id="rId151"/>
    <p:sldId id="376" r:id="rId152"/>
    <p:sldId id="377" r:id="rId153"/>
    <p:sldId id="378" r:id="rId154"/>
    <p:sldId id="379" r:id="rId155"/>
    <p:sldId id="380" r:id="rId156"/>
    <p:sldId id="381" r:id="rId157"/>
    <p:sldId id="382" r:id="rId158"/>
    <p:sldId id="383" r:id="rId159"/>
    <p:sldId id="409" r:id="rId160"/>
    <p:sldId id="410" r:id="rId161"/>
    <p:sldId id="411" r:id="rId162"/>
    <p:sldId id="384" r:id="rId163"/>
    <p:sldId id="385" r:id="rId164"/>
    <p:sldId id="386" r:id="rId165"/>
    <p:sldId id="387" r:id="rId166"/>
    <p:sldId id="388" r:id="rId167"/>
    <p:sldId id="389" r:id="rId168"/>
    <p:sldId id="390" r:id="rId169"/>
    <p:sldId id="391" r:id="rId170"/>
    <p:sldId id="392" r:id="rId171"/>
    <p:sldId id="393" r:id="rId172"/>
    <p:sldId id="394" r:id="rId173"/>
    <p:sldId id="395" r:id="rId174"/>
    <p:sldId id="396" r:id="rId175"/>
    <p:sldId id="397" r:id="rId176"/>
    <p:sldId id="438" r:id="rId177"/>
    <p:sldId id="442" r:id="rId178"/>
    <p:sldId id="439" r:id="rId179"/>
    <p:sldId id="440" r:id="rId180"/>
    <p:sldId id="441" r:id="rId181"/>
    <p:sldId id="398" r:id="rId182"/>
    <p:sldId id="399" r:id="rId183"/>
    <p:sldId id="400" r:id="rId184"/>
    <p:sldId id="401" r:id="rId185"/>
    <p:sldId id="402" r:id="rId186"/>
    <p:sldId id="403" r:id="rId187"/>
    <p:sldId id="404" r:id="rId188"/>
    <p:sldId id="405" r:id="rId189"/>
    <p:sldId id="406" r:id="rId190"/>
    <p:sldId id="407" r:id="rId191"/>
    <p:sldId id="433" r:id="rId192"/>
    <p:sldId id="443" r:id="rId193"/>
    <p:sldId id="408" r:id="rId194"/>
  </p:sldIdLst>
  <p:sldSz cx="9144000" cy="6858000" type="screen4x3"/>
  <p:notesSz cx="6808788"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196" Type="http://schemas.openxmlformats.org/officeDocument/2006/relationships/handoutMaster" Target="handoutMasters/handoutMaster1.xml"/><Relationship Id="rId200" Type="http://schemas.openxmlformats.org/officeDocument/2006/relationships/tableStyles" Target="tableStyle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slide" Target="slides/slide135.xml"/><Relationship Id="rId149" Type="http://schemas.openxmlformats.org/officeDocument/2006/relationships/slide" Target="slides/slide14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60" Type="http://schemas.openxmlformats.org/officeDocument/2006/relationships/slide" Target="slides/slide151.xml"/><Relationship Id="rId165" Type="http://schemas.openxmlformats.org/officeDocument/2006/relationships/slide" Target="slides/slide156.xml"/><Relationship Id="rId181" Type="http://schemas.openxmlformats.org/officeDocument/2006/relationships/slide" Target="slides/slide172.xml"/><Relationship Id="rId186" Type="http://schemas.openxmlformats.org/officeDocument/2006/relationships/slide" Target="slides/slide177.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slide" Target="slides/slide146.xml"/><Relationship Id="rId171" Type="http://schemas.openxmlformats.org/officeDocument/2006/relationships/slide" Target="slides/slide162.xml"/><Relationship Id="rId176" Type="http://schemas.openxmlformats.org/officeDocument/2006/relationships/slide" Target="slides/slide167.xml"/><Relationship Id="rId192" Type="http://schemas.openxmlformats.org/officeDocument/2006/relationships/slide" Target="slides/slide183.xml"/><Relationship Id="rId197" Type="http://schemas.openxmlformats.org/officeDocument/2006/relationships/presProps" Target="presProps.xml"/><Relationship Id="rId201" Type="http://schemas.microsoft.com/office/2016/11/relationships/changesInfo" Target="changesInfos/changesInfo1.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slide" Target="slides/slide152.xml"/><Relationship Id="rId166" Type="http://schemas.openxmlformats.org/officeDocument/2006/relationships/slide" Target="slides/slide157.xml"/><Relationship Id="rId182" Type="http://schemas.openxmlformats.org/officeDocument/2006/relationships/slide" Target="slides/slide173.xml"/><Relationship Id="rId187" Type="http://schemas.openxmlformats.org/officeDocument/2006/relationships/slide" Target="slides/slide17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viewProps" Target="viewProps.xml"/><Relationship Id="rId172" Type="http://schemas.openxmlformats.org/officeDocument/2006/relationships/slide" Target="slides/slide163.xml"/><Relationship Id="rId193" Type="http://schemas.openxmlformats.org/officeDocument/2006/relationships/slide" Target="slides/slide184.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183"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199"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notesMaster" Target="notesMasters/notesMaster1.xml"/><Relationship Id="rId190" Type="http://schemas.openxmlformats.org/officeDocument/2006/relationships/slide" Target="slides/slide18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il Fostiropoulos" userId="c2e0de814d83b10c" providerId="LiveId" clId="{B0F75E71-DC2A-6E49-96BC-C47DAB199E3E}"/>
    <pc:docChg chg="modSld">
      <pc:chgData name="Michail Fostiropoulos" userId="c2e0de814d83b10c" providerId="LiveId" clId="{B0F75E71-DC2A-6E49-96BC-C47DAB199E3E}" dt="2018-02-06T18:36:16.616" v="1" actId="1076"/>
      <pc:docMkLst>
        <pc:docMk/>
      </pc:docMkLst>
      <pc:sldChg chg="modSp">
        <pc:chgData name="Michail Fostiropoulos" userId="c2e0de814d83b10c" providerId="LiveId" clId="{B0F75E71-DC2A-6E49-96BC-C47DAB199E3E}" dt="2018-02-06T18:36:16.616" v="1" actId="1076"/>
        <pc:sldMkLst>
          <pc:docMk/>
          <pc:sldMk cId="1612510914" sldId="282"/>
        </pc:sldMkLst>
        <pc:picChg chg="mod">
          <ac:chgData name="Michail Fostiropoulos" userId="c2e0de814d83b10c" providerId="LiveId" clId="{B0F75E71-DC2A-6E49-96BC-C47DAB199E3E}" dt="2018-02-06T18:36:16.616" v="1" actId="1076"/>
          <ac:picMkLst>
            <pc:docMk/>
            <pc:sldMk cId="1612510914" sldId="282"/>
            <ac:picMk id="54274" creationId="{00000000-0000-0000-0000-000000000000}"/>
          </ac:picMkLst>
        </pc:picChg>
      </pc:sldChg>
      <pc:sldChg chg="modSp">
        <pc:chgData name="Michail Fostiropoulos" userId="c2e0de814d83b10c" providerId="LiveId" clId="{B0F75E71-DC2A-6E49-96BC-C47DAB199E3E}" dt="2018-02-06T18:35:42.050" v="0" actId="1076"/>
        <pc:sldMkLst>
          <pc:docMk/>
          <pc:sldMk cId="3924856392" sldId="398"/>
        </pc:sldMkLst>
        <pc:spChg chg="mod">
          <ac:chgData name="Michail Fostiropoulos" userId="c2e0de814d83b10c" providerId="LiveId" clId="{B0F75E71-DC2A-6E49-96BC-C47DAB199E3E}" dt="2018-02-06T18:35:42.050" v="0" actId="1076"/>
          <ac:spMkLst>
            <pc:docMk/>
            <pc:sldMk cId="3924856392" sldId="398"/>
            <ac:spMk id="3"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9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image" Target="../media/image9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126"/>
          </a:xfrm>
          <a:prstGeom prst="rect">
            <a:avLst/>
          </a:prstGeom>
        </p:spPr>
        <p:txBody>
          <a:bodyPr vert="horz" lIns="91467" tIns="45734" rIns="91467" bIns="45734" rtlCol="0"/>
          <a:lstStyle>
            <a:lvl1pPr algn="l">
              <a:defRPr sz="1200"/>
            </a:lvl1pPr>
          </a:lstStyle>
          <a:p>
            <a:endParaRPr lang="en-GB"/>
          </a:p>
        </p:txBody>
      </p:sp>
      <p:sp>
        <p:nvSpPr>
          <p:cNvPr id="3" name="Date Placeholder 2"/>
          <p:cNvSpPr>
            <a:spLocks noGrp="1"/>
          </p:cNvSpPr>
          <p:nvPr>
            <p:ph type="dt" sz="quarter" idx="1"/>
          </p:nvPr>
        </p:nvSpPr>
        <p:spPr>
          <a:xfrm>
            <a:off x="3856738" y="0"/>
            <a:ext cx="2950475" cy="497126"/>
          </a:xfrm>
          <a:prstGeom prst="rect">
            <a:avLst/>
          </a:prstGeom>
        </p:spPr>
        <p:txBody>
          <a:bodyPr vert="horz" lIns="91467" tIns="45734" rIns="91467" bIns="45734" rtlCol="0"/>
          <a:lstStyle>
            <a:lvl1pPr algn="r">
              <a:defRPr sz="1200"/>
            </a:lvl1pPr>
          </a:lstStyle>
          <a:p>
            <a:fld id="{E4A647C8-4AC8-42A7-A219-214842F7D691}" type="datetimeFigureOut">
              <a:rPr lang="en-GB" smtClean="0"/>
              <a:t>31/05/2018</a:t>
            </a:fld>
            <a:endParaRPr lang="en-GB"/>
          </a:p>
        </p:txBody>
      </p:sp>
      <p:sp>
        <p:nvSpPr>
          <p:cNvPr id="4" name="Footer Placeholder 3"/>
          <p:cNvSpPr>
            <a:spLocks noGrp="1"/>
          </p:cNvSpPr>
          <p:nvPr>
            <p:ph type="ftr" sz="quarter" idx="2"/>
          </p:nvPr>
        </p:nvSpPr>
        <p:spPr>
          <a:xfrm>
            <a:off x="0" y="9443662"/>
            <a:ext cx="2950475" cy="497126"/>
          </a:xfrm>
          <a:prstGeom prst="rect">
            <a:avLst/>
          </a:prstGeom>
        </p:spPr>
        <p:txBody>
          <a:bodyPr vert="horz" lIns="91467" tIns="45734" rIns="91467" bIns="45734" rtlCol="0" anchor="b"/>
          <a:lstStyle>
            <a:lvl1pPr algn="l">
              <a:defRPr sz="1200"/>
            </a:lvl1pPr>
          </a:lstStyle>
          <a:p>
            <a:endParaRPr lang="en-GB"/>
          </a:p>
        </p:txBody>
      </p:sp>
      <p:sp>
        <p:nvSpPr>
          <p:cNvPr id="5" name="Slide Number Placeholder 4"/>
          <p:cNvSpPr>
            <a:spLocks noGrp="1"/>
          </p:cNvSpPr>
          <p:nvPr>
            <p:ph type="sldNum" sz="quarter" idx="3"/>
          </p:nvPr>
        </p:nvSpPr>
        <p:spPr>
          <a:xfrm>
            <a:off x="3856738" y="9443662"/>
            <a:ext cx="2950475" cy="497126"/>
          </a:xfrm>
          <a:prstGeom prst="rect">
            <a:avLst/>
          </a:prstGeom>
        </p:spPr>
        <p:txBody>
          <a:bodyPr vert="horz" lIns="91467" tIns="45734" rIns="91467" bIns="45734" rtlCol="0" anchor="b"/>
          <a:lstStyle>
            <a:lvl1pPr algn="r">
              <a:defRPr sz="1200"/>
            </a:lvl1pPr>
          </a:lstStyle>
          <a:p>
            <a:fld id="{C54D0C10-1912-4BA3-9C94-F071EF9333A0}" type="slidenum">
              <a:rPr lang="en-GB" smtClean="0"/>
              <a:t>‹#›</a:t>
            </a:fld>
            <a:endParaRPr lang="en-GB"/>
          </a:p>
        </p:txBody>
      </p:sp>
    </p:spTree>
    <p:extLst>
      <p:ext uri="{BB962C8B-B14F-4D97-AF65-F5344CB8AC3E}">
        <p14:creationId xmlns:p14="http://schemas.microsoft.com/office/powerpoint/2010/main" val="4000330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126"/>
          </a:xfrm>
          <a:prstGeom prst="rect">
            <a:avLst/>
          </a:prstGeom>
        </p:spPr>
        <p:txBody>
          <a:bodyPr vert="horz" lIns="91467" tIns="45734" rIns="91467" bIns="45734" rtlCol="0"/>
          <a:lstStyle>
            <a:lvl1pPr algn="l">
              <a:defRPr sz="1200"/>
            </a:lvl1pPr>
          </a:lstStyle>
          <a:p>
            <a:endParaRPr lang="en-GB"/>
          </a:p>
        </p:txBody>
      </p:sp>
      <p:sp>
        <p:nvSpPr>
          <p:cNvPr id="3" name="Date Placeholder 2"/>
          <p:cNvSpPr>
            <a:spLocks noGrp="1"/>
          </p:cNvSpPr>
          <p:nvPr>
            <p:ph type="dt" idx="1"/>
          </p:nvPr>
        </p:nvSpPr>
        <p:spPr>
          <a:xfrm>
            <a:off x="3856738" y="0"/>
            <a:ext cx="2950475" cy="497126"/>
          </a:xfrm>
          <a:prstGeom prst="rect">
            <a:avLst/>
          </a:prstGeom>
        </p:spPr>
        <p:txBody>
          <a:bodyPr vert="horz" lIns="91467" tIns="45734" rIns="91467" bIns="45734" rtlCol="0"/>
          <a:lstStyle>
            <a:lvl1pPr algn="r">
              <a:defRPr sz="1200"/>
            </a:lvl1pPr>
          </a:lstStyle>
          <a:p>
            <a:fld id="{3A43DD5D-8377-4D62-8E14-29C88BCEA1E6}" type="datetimeFigureOut">
              <a:rPr lang="en-GB" smtClean="0"/>
              <a:t>31/05/2018</a:t>
            </a:fld>
            <a:endParaRPr lang="en-GB"/>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67" tIns="45734" rIns="91467" bIns="45734" rtlCol="0" anchor="ctr"/>
          <a:lstStyle/>
          <a:p>
            <a:endParaRPr lang="en-GB"/>
          </a:p>
        </p:txBody>
      </p:sp>
      <p:sp>
        <p:nvSpPr>
          <p:cNvPr id="5" name="Notes Placeholder 4"/>
          <p:cNvSpPr>
            <a:spLocks noGrp="1"/>
          </p:cNvSpPr>
          <p:nvPr>
            <p:ph type="body" sz="quarter" idx="3"/>
          </p:nvPr>
        </p:nvSpPr>
        <p:spPr>
          <a:xfrm>
            <a:off x="680880" y="4722694"/>
            <a:ext cx="5447030" cy="4474131"/>
          </a:xfrm>
          <a:prstGeom prst="rect">
            <a:avLst/>
          </a:prstGeom>
        </p:spPr>
        <p:txBody>
          <a:bodyPr vert="horz" lIns="91467" tIns="45734" rIns="91467" bIns="457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0475" cy="497126"/>
          </a:xfrm>
          <a:prstGeom prst="rect">
            <a:avLst/>
          </a:prstGeom>
        </p:spPr>
        <p:txBody>
          <a:bodyPr vert="horz" lIns="91467" tIns="45734" rIns="91467" bIns="45734" rtlCol="0" anchor="b"/>
          <a:lstStyle>
            <a:lvl1pPr algn="l">
              <a:defRPr sz="1200"/>
            </a:lvl1pPr>
          </a:lstStyle>
          <a:p>
            <a:endParaRPr lang="en-GB"/>
          </a:p>
        </p:txBody>
      </p:sp>
      <p:sp>
        <p:nvSpPr>
          <p:cNvPr id="7" name="Slide Number Placeholder 6"/>
          <p:cNvSpPr>
            <a:spLocks noGrp="1"/>
          </p:cNvSpPr>
          <p:nvPr>
            <p:ph type="sldNum" sz="quarter" idx="5"/>
          </p:nvPr>
        </p:nvSpPr>
        <p:spPr>
          <a:xfrm>
            <a:off x="3856738" y="9443662"/>
            <a:ext cx="2950475" cy="497126"/>
          </a:xfrm>
          <a:prstGeom prst="rect">
            <a:avLst/>
          </a:prstGeom>
        </p:spPr>
        <p:txBody>
          <a:bodyPr vert="horz" lIns="91467" tIns="45734" rIns="91467" bIns="45734" rtlCol="0" anchor="b"/>
          <a:lstStyle>
            <a:lvl1pPr algn="r">
              <a:defRPr sz="1200"/>
            </a:lvl1pPr>
          </a:lstStyle>
          <a:p>
            <a:fld id="{1CFB0932-3DE3-491E-B6A1-B705CD42E083}" type="slidenum">
              <a:rPr lang="en-GB" smtClean="0"/>
              <a:t>‹#›</a:t>
            </a:fld>
            <a:endParaRPr lang="en-GB"/>
          </a:p>
        </p:txBody>
      </p:sp>
    </p:spTree>
    <p:extLst>
      <p:ext uri="{BB962C8B-B14F-4D97-AF65-F5344CB8AC3E}">
        <p14:creationId xmlns:p14="http://schemas.microsoft.com/office/powerpoint/2010/main" val="367469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hdr" sz="quarter"/>
          </p:nvPr>
        </p:nvSpPr>
        <p:spPr>
          <a:noFill/>
        </p:spPr>
        <p:txBody>
          <a:bodyPr/>
          <a:lstStyle/>
          <a:p>
            <a:r>
              <a:rPr lang="el-GR">
                <a:solidFill>
                  <a:prstClr val="black"/>
                </a:solidFill>
              </a:rPr>
              <a:t>Almi Tankers S.A.</a:t>
            </a:r>
          </a:p>
        </p:txBody>
      </p:sp>
      <p:sp>
        <p:nvSpPr>
          <p:cNvPr id="19458" name="Rectangle 3"/>
          <p:cNvSpPr>
            <a:spLocks noGrp="1" noChangeArrowheads="1"/>
          </p:cNvSpPr>
          <p:nvPr>
            <p:ph type="dt" sz="quarter" idx="1"/>
          </p:nvPr>
        </p:nvSpPr>
        <p:spPr>
          <a:noFill/>
        </p:spPr>
        <p:txBody>
          <a:bodyPr/>
          <a:lstStyle/>
          <a:p>
            <a:r>
              <a:rPr lang="el-GR">
                <a:solidFill>
                  <a:prstClr val="black"/>
                </a:solidFill>
              </a:rPr>
              <a:t>Almi Tankers S.A.</a:t>
            </a:r>
          </a:p>
        </p:txBody>
      </p:sp>
      <p:sp>
        <p:nvSpPr>
          <p:cNvPr id="19459" name="Rectangle 2"/>
          <p:cNvSpPr>
            <a:spLocks noGrp="1" noRot="1" noChangeAspect="1" noChangeArrowheads="1" noTextEdit="1"/>
          </p:cNvSpPr>
          <p:nvPr>
            <p:ph type="sldImg"/>
          </p:nvPr>
        </p:nvSpPr>
        <p:spPr>
          <a:xfrm>
            <a:off x="920750" y="746125"/>
            <a:ext cx="4968875" cy="3727450"/>
          </a:xfrm>
          <a:ln/>
        </p:spPr>
      </p:sp>
      <p:sp>
        <p:nvSpPr>
          <p:cNvPr id="194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7288" cy="372745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FAA651A0-AC12-401B-BA62-6934EAA519A0}"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752885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35842"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35843" name="Rectangle 2"/>
          <p:cNvSpPr>
            <a:spLocks noGrp="1" noRot="1" noChangeAspect="1" noChangeArrowheads="1" noTextEdit="1"/>
          </p:cNvSpPr>
          <p:nvPr>
            <p:ph type="sldImg"/>
          </p:nvPr>
        </p:nvSpPr>
        <p:spPr>
          <a:xfrm>
            <a:off x="920750" y="746125"/>
            <a:ext cx="4968875" cy="3727450"/>
          </a:xfrm>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37890"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37891" name="Rectangle 2"/>
          <p:cNvSpPr>
            <a:spLocks noGrp="1" noRot="1" noChangeAspect="1" noChangeArrowheads="1" noTextEdit="1"/>
          </p:cNvSpPr>
          <p:nvPr>
            <p:ph type="sldImg"/>
          </p:nvPr>
        </p:nvSpPr>
        <p:spPr>
          <a:xfrm>
            <a:off x="920750" y="746125"/>
            <a:ext cx="4968875" cy="3727450"/>
          </a:xfrm>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hdr" sz="quarter"/>
          </p:nvPr>
        </p:nvSpPr>
        <p:spPr>
          <a:noFill/>
        </p:spPr>
        <p:txBody>
          <a:bodyPr/>
          <a:lstStyle/>
          <a:p>
            <a:r>
              <a:rPr lang="el-GR">
                <a:solidFill>
                  <a:prstClr val="black"/>
                </a:solidFill>
              </a:rPr>
              <a:t>Almi Tankers S.A.</a:t>
            </a:r>
          </a:p>
        </p:txBody>
      </p:sp>
      <p:sp>
        <p:nvSpPr>
          <p:cNvPr id="39938" name="Rectangle 3"/>
          <p:cNvSpPr>
            <a:spLocks noGrp="1" noChangeArrowheads="1"/>
          </p:cNvSpPr>
          <p:nvPr>
            <p:ph type="dt" sz="quarter" idx="1"/>
          </p:nvPr>
        </p:nvSpPr>
        <p:spPr>
          <a:noFill/>
        </p:spPr>
        <p:txBody>
          <a:bodyPr/>
          <a:lstStyle/>
          <a:p>
            <a:r>
              <a:rPr lang="el-GR">
                <a:solidFill>
                  <a:prstClr val="black"/>
                </a:solidFill>
              </a:rPr>
              <a:t>Almi Tankers S.A.</a:t>
            </a:r>
          </a:p>
        </p:txBody>
      </p:sp>
      <p:sp>
        <p:nvSpPr>
          <p:cNvPr id="39939" name="Rectangle 2"/>
          <p:cNvSpPr>
            <a:spLocks noGrp="1" noRot="1" noChangeAspect="1" noChangeArrowheads="1" noTextEdit="1"/>
          </p:cNvSpPr>
          <p:nvPr>
            <p:ph type="sldImg"/>
          </p:nvPr>
        </p:nvSpPr>
        <p:spPr>
          <a:xfrm>
            <a:off x="920750" y="746125"/>
            <a:ext cx="4968875" cy="3727450"/>
          </a:xfrm>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hdr" sz="quarter"/>
          </p:nvPr>
        </p:nvSpPr>
        <p:spPr>
          <a:noFill/>
        </p:spPr>
        <p:txBody>
          <a:bodyPr/>
          <a:lstStyle/>
          <a:p>
            <a:r>
              <a:rPr lang="el-GR">
                <a:solidFill>
                  <a:prstClr val="black"/>
                </a:solidFill>
              </a:rPr>
              <a:t>Almi Tankers S.A.</a:t>
            </a:r>
          </a:p>
        </p:txBody>
      </p:sp>
      <p:sp>
        <p:nvSpPr>
          <p:cNvPr id="41986" name="Rectangle 3"/>
          <p:cNvSpPr>
            <a:spLocks noGrp="1" noChangeArrowheads="1"/>
          </p:cNvSpPr>
          <p:nvPr>
            <p:ph type="dt" sz="quarter" idx="1"/>
          </p:nvPr>
        </p:nvSpPr>
        <p:spPr>
          <a:noFill/>
        </p:spPr>
        <p:txBody>
          <a:bodyPr/>
          <a:lstStyle/>
          <a:p>
            <a:r>
              <a:rPr lang="el-GR">
                <a:solidFill>
                  <a:prstClr val="black"/>
                </a:solidFill>
              </a:rPr>
              <a:t>Almi Tankers S.A.</a:t>
            </a:r>
          </a:p>
        </p:txBody>
      </p:sp>
      <p:sp>
        <p:nvSpPr>
          <p:cNvPr id="41987" name="Rectangle 2"/>
          <p:cNvSpPr>
            <a:spLocks noGrp="1" noRot="1" noChangeAspect="1" noChangeArrowheads="1" noTextEdit="1"/>
          </p:cNvSpPr>
          <p:nvPr>
            <p:ph type="sldImg"/>
          </p:nvPr>
        </p:nvSpPr>
        <p:spPr>
          <a:xfrm>
            <a:off x="920750" y="746125"/>
            <a:ext cx="4968875" cy="3727450"/>
          </a:xfrm>
          <a:ln/>
        </p:spPr>
      </p:sp>
      <p:sp>
        <p:nvSpPr>
          <p:cNvPr id="419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hdr" sz="quarter"/>
          </p:nvPr>
        </p:nvSpPr>
        <p:spPr>
          <a:noFill/>
        </p:spPr>
        <p:txBody>
          <a:bodyPr/>
          <a:lstStyle/>
          <a:p>
            <a:r>
              <a:rPr lang="el-GR">
                <a:solidFill>
                  <a:prstClr val="black"/>
                </a:solidFill>
              </a:rPr>
              <a:t>Almi Tankers S.A.</a:t>
            </a:r>
          </a:p>
        </p:txBody>
      </p:sp>
      <p:sp>
        <p:nvSpPr>
          <p:cNvPr id="44034" name="Rectangle 3"/>
          <p:cNvSpPr>
            <a:spLocks noGrp="1" noChangeArrowheads="1"/>
          </p:cNvSpPr>
          <p:nvPr>
            <p:ph type="dt" sz="quarter" idx="1"/>
          </p:nvPr>
        </p:nvSpPr>
        <p:spPr>
          <a:noFill/>
        </p:spPr>
        <p:txBody>
          <a:bodyPr/>
          <a:lstStyle/>
          <a:p>
            <a:r>
              <a:rPr lang="el-GR">
                <a:solidFill>
                  <a:prstClr val="black"/>
                </a:solidFill>
              </a:rPr>
              <a:t>Almi Tankers S.A.</a:t>
            </a:r>
          </a:p>
        </p:txBody>
      </p:sp>
      <p:sp>
        <p:nvSpPr>
          <p:cNvPr id="44035" name="Rectangle 2"/>
          <p:cNvSpPr>
            <a:spLocks noGrp="1" noRot="1" noChangeAspect="1" noChangeArrowheads="1" noTextEdit="1"/>
          </p:cNvSpPr>
          <p:nvPr>
            <p:ph type="sldImg"/>
          </p:nvPr>
        </p:nvSpPr>
        <p:spPr>
          <a:xfrm>
            <a:off x="920750" y="746125"/>
            <a:ext cx="4968875" cy="3727450"/>
          </a:xfrm>
          <a:ln/>
        </p:spPr>
      </p:sp>
      <p:sp>
        <p:nvSpPr>
          <p:cNvPr id="440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hdr" sz="quarter"/>
          </p:nvPr>
        </p:nvSpPr>
        <p:spPr>
          <a:noFill/>
        </p:spPr>
        <p:txBody>
          <a:bodyPr/>
          <a:lstStyle/>
          <a:p>
            <a:r>
              <a:rPr lang="el-GR">
                <a:solidFill>
                  <a:prstClr val="black"/>
                </a:solidFill>
              </a:rPr>
              <a:t>Almi Tankers S.A.</a:t>
            </a:r>
          </a:p>
        </p:txBody>
      </p:sp>
      <p:sp>
        <p:nvSpPr>
          <p:cNvPr id="47106" name="Rectangle 3"/>
          <p:cNvSpPr>
            <a:spLocks noGrp="1" noChangeArrowheads="1"/>
          </p:cNvSpPr>
          <p:nvPr>
            <p:ph type="dt" sz="quarter" idx="1"/>
          </p:nvPr>
        </p:nvSpPr>
        <p:spPr>
          <a:noFill/>
        </p:spPr>
        <p:txBody>
          <a:bodyPr/>
          <a:lstStyle/>
          <a:p>
            <a:r>
              <a:rPr lang="el-GR">
                <a:solidFill>
                  <a:prstClr val="black"/>
                </a:solidFill>
              </a:rPr>
              <a:t>Almi Tankers S.A.</a:t>
            </a:r>
          </a:p>
        </p:txBody>
      </p:sp>
      <p:sp>
        <p:nvSpPr>
          <p:cNvPr id="47107" name="Rectangle 2"/>
          <p:cNvSpPr>
            <a:spLocks noGrp="1" noRot="1" noChangeAspect="1" noChangeArrowheads="1" noTextEdit="1"/>
          </p:cNvSpPr>
          <p:nvPr>
            <p:ph type="sldImg"/>
          </p:nvPr>
        </p:nvSpPr>
        <p:spPr>
          <a:xfrm>
            <a:off x="920750" y="746125"/>
            <a:ext cx="4968875" cy="3727450"/>
          </a:xfrm>
          <a:ln/>
        </p:spPr>
      </p:sp>
      <p:sp>
        <p:nvSpPr>
          <p:cNvPr id="471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887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FB0932-3DE3-491E-B6A1-B705CD42E083}" type="slidenum">
              <a:rPr lang="en-GB" smtClean="0"/>
              <a:t>48</a:t>
            </a:fld>
            <a:endParaRPr lang="en-GB"/>
          </a:p>
        </p:txBody>
      </p:sp>
    </p:spTree>
    <p:extLst>
      <p:ext uri="{BB962C8B-B14F-4D97-AF65-F5344CB8AC3E}">
        <p14:creationId xmlns:p14="http://schemas.microsoft.com/office/powerpoint/2010/main" val="2420235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93186"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93187" name="Rectangle 2"/>
          <p:cNvSpPr>
            <a:spLocks noGrp="1" noRot="1" noChangeAspect="1" noChangeArrowheads="1" noTextEdit="1"/>
          </p:cNvSpPr>
          <p:nvPr>
            <p:ph type="sldImg"/>
          </p:nvPr>
        </p:nvSpPr>
        <p:spPr>
          <a:xfrm>
            <a:off x="920750" y="746125"/>
            <a:ext cx="4968875" cy="3727450"/>
          </a:xfrm>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hdr" sz="quarter"/>
          </p:nvPr>
        </p:nvSpPr>
        <p:spPr>
          <a:noFill/>
        </p:spPr>
        <p:txBody>
          <a:bodyPr/>
          <a:lstStyle/>
          <a:p>
            <a:r>
              <a:rPr lang="el-GR">
                <a:solidFill>
                  <a:prstClr val="black"/>
                </a:solidFill>
              </a:rPr>
              <a:t>Almi Tankers S.A.</a:t>
            </a:r>
          </a:p>
        </p:txBody>
      </p:sp>
      <p:sp>
        <p:nvSpPr>
          <p:cNvPr id="95234" name="Rectangle 3"/>
          <p:cNvSpPr>
            <a:spLocks noGrp="1" noChangeArrowheads="1"/>
          </p:cNvSpPr>
          <p:nvPr>
            <p:ph type="dt" sz="quarter" idx="1"/>
          </p:nvPr>
        </p:nvSpPr>
        <p:spPr>
          <a:noFill/>
        </p:spPr>
        <p:txBody>
          <a:bodyPr/>
          <a:lstStyle/>
          <a:p>
            <a:r>
              <a:rPr lang="el-GR">
                <a:solidFill>
                  <a:prstClr val="black"/>
                </a:solidFill>
              </a:rPr>
              <a:t>Almi Tankers S.A.</a:t>
            </a:r>
          </a:p>
        </p:txBody>
      </p:sp>
      <p:sp>
        <p:nvSpPr>
          <p:cNvPr id="95235" name="Rectangle 2"/>
          <p:cNvSpPr>
            <a:spLocks noGrp="1" noRot="1" noChangeAspect="1" noChangeArrowheads="1" noTextEdit="1"/>
          </p:cNvSpPr>
          <p:nvPr>
            <p:ph type="sldImg"/>
          </p:nvPr>
        </p:nvSpPr>
        <p:spPr>
          <a:xfrm>
            <a:off x="920750" y="746125"/>
            <a:ext cx="4968875" cy="3727450"/>
          </a:xfrm>
          <a:ln/>
        </p:spPr>
      </p:sp>
      <p:sp>
        <p:nvSpPr>
          <p:cNvPr id="952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21506"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21507" name="Rectangle 2"/>
          <p:cNvSpPr>
            <a:spLocks noGrp="1" noRot="1" noChangeAspect="1" noChangeArrowheads="1" noTextEdit="1"/>
          </p:cNvSpPr>
          <p:nvPr>
            <p:ph type="sldImg"/>
          </p:nvPr>
        </p:nvSpPr>
        <p:spPr>
          <a:xfrm>
            <a:off x="920750" y="746125"/>
            <a:ext cx="4968875" cy="3727450"/>
          </a:xfrm>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97282"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97283" name="Rectangle 2"/>
          <p:cNvSpPr>
            <a:spLocks noGrp="1" noRot="1" noChangeAspect="1" noChangeArrowheads="1" noTextEdit="1"/>
          </p:cNvSpPr>
          <p:nvPr>
            <p:ph type="sldImg"/>
          </p:nvPr>
        </p:nvSpPr>
        <p:spPr>
          <a:xfrm>
            <a:off x="920750" y="746125"/>
            <a:ext cx="4968875" cy="3727450"/>
          </a:xfrm>
          <a:ln/>
        </p:spPr>
      </p:sp>
      <p:sp>
        <p:nvSpPr>
          <p:cNvPr id="972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hdr" sz="quarter"/>
          </p:nvPr>
        </p:nvSpPr>
        <p:spPr>
          <a:noFill/>
        </p:spPr>
        <p:txBody>
          <a:bodyPr/>
          <a:lstStyle/>
          <a:p>
            <a:r>
              <a:rPr lang="el-GR">
                <a:solidFill>
                  <a:prstClr val="black"/>
                </a:solidFill>
              </a:rPr>
              <a:t>Almi Tankers S.A.</a:t>
            </a:r>
          </a:p>
        </p:txBody>
      </p:sp>
      <p:sp>
        <p:nvSpPr>
          <p:cNvPr id="99330" name="Rectangle 3"/>
          <p:cNvSpPr>
            <a:spLocks noGrp="1" noChangeArrowheads="1"/>
          </p:cNvSpPr>
          <p:nvPr>
            <p:ph type="dt" sz="quarter" idx="1"/>
          </p:nvPr>
        </p:nvSpPr>
        <p:spPr>
          <a:noFill/>
        </p:spPr>
        <p:txBody>
          <a:bodyPr/>
          <a:lstStyle/>
          <a:p>
            <a:r>
              <a:rPr lang="el-GR">
                <a:solidFill>
                  <a:prstClr val="black"/>
                </a:solidFill>
              </a:rPr>
              <a:t>Almi Tankers S.A.</a:t>
            </a:r>
          </a:p>
        </p:txBody>
      </p:sp>
      <p:sp>
        <p:nvSpPr>
          <p:cNvPr id="99331" name="Rectangle 2"/>
          <p:cNvSpPr>
            <a:spLocks noGrp="1" noRot="1" noChangeAspect="1" noChangeArrowheads="1" noTextEdit="1"/>
          </p:cNvSpPr>
          <p:nvPr>
            <p:ph type="sldImg"/>
          </p:nvPr>
        </p:nvSpPr>
        <p:spPr>
          <a:xfrm>
            <a:off x="920750" y="746125"/>
            <a:ext cx="4968875" cy="3727450"/>
          </a:xfrm>
          <a:ln/>
        </p:spPr>
      </p:sp>
      <p:sp>
        <p:nvSpPr>
          <p:cNvPr id="993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104450"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104451" name="Rectangle 2"/>
          <p:cNvSpPr>
            <a:spLocks noGrp="1" noRot="1" noChangeAspect="1" noChangeArrowheads="1" noTextEdit="1"/>
          </p:cNvSpPr>
          <p:nvPr>
            <p:ph type="sldImg"/>
          </p:nvPr>
        </p:nvSpPr>
        <p:spPr>
          <a:xfrm>
            <a:off x="920750" y="746125"/>
            <a:ext cx="4968875" cy="3727450"/>
          </a:xfrm>
          <a:ln/>
        </p:spPr>
      </p:sp>
      <p:sp>
        <p:nvSpPr>
          <p:cNvPr id="104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106498"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106499" name="Rectangle 2"/>
          <p:cNvSpPr>
            <a:spLocks noGrp="1" noRot="1" noChangeAspect="1" noChangeArrowheads="1" noTextEdit="1"/>
          </p:cNvSpPr>
          <p:nvPr>
            <p:ph type="sldImg"/>
          </p:nvPr>
        </p:nvSpPr>
        <p:spPr>
          <a:xfrm>
            <a:off x="920750" y="746125"/>
            <a:ext cx="4968875" cy="3727450"/>
          </a:xfrm>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114690"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114691" name="Rectangle 2"/>
          <p:cNvSpPr>
            <a:spLocks noGrp="1" noRot="1" noChangeAspect="1" noChangeArrowheads="1" noTextEdit="1"/>
          </p:cNvSpPr>
          <p:nvPr>
            <p:ph type="sldImg"/>
          </p:nvPr>
        </p:nvSpPr>
        <p:spPr>
          <a:xfrm>
            <a:off x="920750" y="746125"/>
            <a:ext cx="4968875" cy="3727450"/>
          </a:xfrm>
          <a:ln/>
        </p:spPr>
      </p:sp>
      <p:sp>
        <p:nvSpPr>
          <p:cNvPr id="114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133122"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133123" name="Rectangle 2"/>
          <p:cNvSpPr>
            <a:spLocks noGrp="1" noRot="1" noChangeAspect="1" noChangeArrowheads="1" noTextEdit="1"/>
          </p:cNvSpPr>
          <p:nvPr>
            <p:ph type="sldImg"/>
          </p:nvPr>
        </p:nvSpPr>
        <p:spPr>
          <a:xfrm>
            <a:off x="920750" y="746125"/>
            <a:ext cx="4968875" cy="3727450"/>
          </a:xfrm>
          <a:ln/>
        </p:spPr>
      </p:sp>
      <p:sp>
        <p:nvSpPr>
          <p:cNvPr id="1331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8875" cy="372745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36510ADB-0745-401D-A143-F2BB493ABEF4}" type="slidenum">
              <a:rPr lang="en-GB" smtClean="0"/>
              <a:t>120</a:t>
            </a:fld>
            <a:endParaRPr lang="en-GB"/>
          </a:p>
        </p:txBody>
      </p:sp>
    </p:spTree>
    <p:extLst>
      <p:ext uri="{BB962C8B-B14F-4D97-AF65-F5344CB8AC3E}">
        <p14:creationId xmlns:p14="http://schemas.microsoft.com/office/powerpoint/2010/main" val="3685548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hdr" sz="quarter"/>
          </p:nvPr>
        </p:nvSpPr>
        <p:spPr>
          <a:noFill/>
        </p:spPr>
        <p:txBody>
          <a:bodyPr/>
          <a:lstStyle/>
          <a:p>
            <a:r>
              <a:rPr lang="el-GR">
                <a:solidFill>
                  <a:prstClr val="black"/>
                </a:solidFill>
              </a:rPr>
              <a:t>Almi Tankers S.A.</a:t>
            </a:r>
          </a:p>
        </p:txBody>
      </p:sp>
      <p:sp>
        <p:nvSpPr>
          <p:cNvPr id="138242" name="Rectangle 3"/>
          <p:cNvSpPr>
            <a:spLocks noGrp="1" noChangeArrowheads="1"/>
          </p:cNvSpPr>
          <p:nvPr>
            <p:ph type="dt" sz="quarter" idx="1"/>
          </p:nvPr>
        </p:nvSpPr>
        <p:spPr>
          <a:noFill/>
        </p:spPr>
        <p:txBody>
          <a:bodyPr/>
          <a:lstStyle/>
          <a:p>
            <a:r>
              <a:rPr lang="el-GR">
                <a:solidFill>
                  <a:prstClr val="black"/>
                </a:solidFill>
              </a:rPr>
              <a:t>Almi Tankers S.A.</a:t>
            </a:r>
          </a:p>
        </p:txBody>
      </p:sp>
      <p:sp>
        <p:nvSpPr>
          <p:cNvPr id="138243" name="Rectangle 2"/>
          <p:cNvSpPr>
            <a:spLocks noGrp="1" noRot="1" noChangeAspect="1" noChangeArrowheads="1" noTextEdit="1"/>
          </p:cNvSpPr>
          <p:nvPr>
            <p:ph type="sldImg"/>
          </p:nvPr>
        </p:nvSpPr>
        <p:spPr>
          <a:xfrm>
            <a:off x="920750" y="746125"/>
            <a:ext cx="4968875" cy="3727450"/>
          </a:xfrm>
          <a:ln/>
        </p:spPr>
      </p:sp>
      <p:sp>
        <p:nvSpPr>
          <p:cNvPr id="1382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159746"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159747" name="Rectangle 2"/>
          <p:cNvSpPr>
            <a:spLocks noGrp="1" noRot="1" noChangeAspect="1" noChangeArrowheads="1" noTextEdit="1"/>
          </p:cNvSpPr>
          <p:nvPr>
            <p:ph type="sldImg"/>
          </p:nvPr>
        </p:nvSpPr>
        <p:spPr>
          <a:xfrm>
            <a:off x="920750" y="746125"/>
            <a:ext cx="4968875" cy="3727450"/>
          </a:xfrm>
          <a:ln/>
        </p:spPr>
      </p:sp>
      <p:sp>
        <p:nvSpPr>
          <p:cNvPr id="1597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hdr" sz="quarter"/>
          </p:nvPr>
        </p:nvSpPr>
        <p:spPr>
          <a:noFill/>
        </p:spPr>
        <p:txBody>
          <a:bodyPr/>
          <a:lstStyle/>
          <a:p>
            <a:r>
              <a:rPr lang="el-GR">
                <a:solidFill>
                  <a:prstClr val="black"/>
                </a:solidFill>
              </a:rPr>
              <a:t>Almi Tankers S.A.</a:t>
            </a:r>
          </a:p>
        </p:txBody>
      </p:sp>
      <p:sp>
        <p:nvSpPr>
          <p:cNvPr id="166914" name="Rectangle 3"/>
          <p:cNvSpPr>
            <a:spLocks noGrp="1" noChangeArrowheads="1"/>
          </p:cNvSpPr>
          <p:nvPr>
            <p:ph type="dt" sz="quarter" idx="1"/>
          </p:nvPr>
        </p:nvSpPr>
        <p:spPr>
          <a:noFill/>
        </p:spPr>
        <p:txBody>
          <a:bodyPr/>
          <a:lstStyle/>
          <a:p>
            <a:r>
              <a:rPr lang="el-GR">
                <a:solidFill>
                  <a:prstClr val="black"/>
                </a:solidFill>
              </a:rPr>
              <a:t>Almi Tankers S.A.</a:t>
            </a:r>
          </a:p>
        </p:txBody>
      </p:sp>
      <p:sp>
        <p:nvSpPr>
          <p:cNvPr id="166915" name="Rectangle 2"/>
          <p:cNvSpPr>
            <a:spLocks noGrp="1" noRot="1" noChangeAspect="1" noChangeArrowheads="1" noTextEdit="1"/>
          </p:cNvSpPr>
          <p:nvPr>
            <p:ph type="sldImg"/>
          </p:nvPr>
        </p:nvSpPr>
        <p:spPr>
          <a:xfrm>
            <a:off x="920750" y="746125"/>
            <a:ext cx="4968875" cy="3727450"/>
          </a:xfrm>
          <a:ln/>
        </p:spPr>
      </p:sp>
      <p:sp>
        <p:nvSpPr>
          <p:cNvPr id="166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el-GR">
                <a:solidFill>
                  <a:prstClr val="black"/>
                </a:solidFill>
              </a:rPr>
              <a:t>Almi Tankers S.A.</a:t>
            </a:r>
          </a:p>
        </p:txBody>
      </p:sp>
      <p:sp>
        <p:nvSpPr>
          <p:cNvPr id="23554" name="Rectangle 3"/>
          <p:cNvSpPr>
            <a:spLocks noGrp="1" noChangeArrowheads="1"/>
          </p:cNvSpPr>
          <p:nvPr>
            <p:ph type="dt" sz="quarter" idx="1"/>
          </p:nvPr>
        </p:nvSpPr>
        <p:spPr>
          <a:noFill/>
        </p:spPr>
        <p:txBody>
          <a:bodyPr/>
          <a:lstStyle/>
          <a:p>
            <a:r>
              <a:rPr lang="el-GR">
                <a:solidFill>
                  <a:prstClr val="black"/>
                </a:solidFill>
              </a:rPr>
              <a:t>Almi Tankers S.A.</a:t>
            </a:r>
          </a:p>
        </p:txBody>
      </p:sp>
      <p:sp>
        <p:nvSpPr>
          <p:cNvPr id="23555" name="Rectangle 2"/>
          <p:cNvSpPr>
            <a:spLocks noGrp="1" noRot="1" noChangeAspect="1" noChangeArrowheads="1" noTextEdit="1"/>
          </p:cNvSpPr>
          <p:nvPr>
            <p:ph type="sldImg"/>
          </p:nvPr>
        </p:nvSpPr>
        <p:spPr>
          <a:xfrm>
            <a:off x="920750" y="746125"/>
            <a:ext cx="4968875" cy="3727450"/>
          </a:xfrm>
          <a:ln/>
        </p:spPr>
      </p:sp>
      <p:sp>
        <p:nvSpPr>
          <p:cNvPr id="235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hdr" sz="quarter"/>
          </p:nvPr>
        </p:nvSpPr>
        <p:spPr>
          <a:noFill/>
        </p:spPr>
        <p:txBody>
          <a:bodyPr/>
          <a:lstStyle/>
          <a:p>
            <a:r>
              <a:rPr lang="el-GR">
                <a:solidFill>
                  <a:prstClr val="black"/>
                </a:solidFill>
              </a:rPr>
              <a:t>Almi Tankers S.A.</a:t>
            </a:r>
          </a:p>
        </p:txBody>
      </p:sp>
      <p:sp>
        <p:nvSpPr>
          <p:cNvPr id="168962" name="Rectangle 3"/>
          <p:cNvSpPr>
            <a:spLocks noGrp="1" noChangeArrowheads="1"/>
          </p:cNvSpPr>
          <p:nvPr>
            <p:ph type="dt" sz="quarter" idx="1"/>
          </p:nvPr>
        </p:nvSpPr>
        <p:spPr>
          <a:noFill/>
        </p:spPr>
        <p:txBody>
          <a:bodyPr/>
          <a:lstStyle/>
          <a:p>
            <a:r>
              <a:rPr lang="el-GR">
                <a:solidFill>
                  <a:prstClr val="black"/>
                </a:solidFill>
              </a:rPr>
              <a:t>Almi Tankers S.A.</a:t>
            </a:r>
          </a:p>
        </p:txBody>
      </p:sp>
      <p:sp>
        <p:nvSpPr>
          <p:cNvPr id="168963" name="Rectangle 2"/>
          <p:cNvSpPr>
            <a:spLocks noGrp="1" noRot="1" noChangeAspect="1" noChangeArrowheads="1" noTextEdit="1"/>
          </p:cNvSpPr>
          <p:nvPr>
            <p:ph type="sldImg"/>
          </p:nvPr>
        </p:nvSpPr>
        <p:spPr>
          <a:xfrm>
            <a:off x="920750" y="746125"/>
            <a:ext cx="4968875" cy="3727450"/>
          </a:xfrm>
          <a:ln/>
        </p:spPr>
      </p:sp>
      <p:sp>
        <p:nvSpPr>
          <p:cNvPr id="1689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171010"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171011" name="Rectangle 2"/>
          <p:cNvSpPr>
            <a:spLocks noGrp="1" noRot="1" noChangeAspect="1" noChangeArrowheads="1" noTextEdit="1"/>
          </p:cNvSpPr>
          <p:nvPr>
            <p:ph type="sldImg"/>
          </p:nvPr>
        </p:nvSpPr>
        <p:spPr>
          <a:xfrm>
            <a:off x="920750" y="746125"/>
            <a:ext cx="4968875" cy="3727450"/>
          </a:xfrm>
          <a:ln/>
        </p:spPr>
      </p:sp>
      <p:sp>
        <p:nvSpPr>
          <p:cNvPr id="1710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C027DC3D-CBAF-4D41-A79B-94FAF6701C38}" type="slidenum">
              <a:rPr lang="en-GB" smtClean="0">
                <a:solidFill>
                  <a:prstClr val="black"/>
                </a:solidFill>
              </a:rPr>
              <a:pPr/>
              <a:t>168</a:t>
            </a:fld>
            <a:endParaRPr lang="en-GB">
              <a:solidFill>
                <a:prstClr val="black"/>
              </a:solidFill>
            </a:endParaRPr>
          </a:p>
        </p:txBody>
      </p:sp>
    </p:spTree>
    <p:extLst>
      <p:ext uri="{BB962C8B-B14F-4D97-AF65-F5344CB8AC3E}">
        <p14:creationId xmlns:p14="http://schemas.microsoft.com/office/powerpoint/2010/main" val="2536830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C027DC3D-CBAF-4D41-A79B-94FAF6701C38}" type="slidenum">
              <a:rPr lang="en-GB" smtClean="0">
                <a:solidFill>
                  <a:prstClr val="black"/>
                </a:solidFill>
              </a:rPr>
              <a:pPr/>
              <a:t>169</a:t>
            </a:fld>
            <a:endParaRPr lang="en-GB">
              <a:solidFill>
                <a:prstClr val="black"/>
              </a:solidFill>
            </a:endParaRPr>
          </a:p>
        </p:txBody>
      </p:sp>
    </p:spTree>
    <p:extLst>
      <p:ext uri="{BB962C8B-B14F-4D97-AF65-F5344CB8AC3E}">
        <p14:creationId xmlns:p14="http://schemas.microsoft.com/office/powerpoint/2010/main" val="2806472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C027DC3D-CBAF-4D41-A79B-94FAF6701C38}" type="slidenum">
              <a:rPr lang="en-GB" smtClean="0">
                <a:solidFill>
                  <a:prstClr val="black"/>
                </a:solidFill>
              </a:rPr>
              <a:pPr/>
              <a:t>170</a:t>
            </a:fld>
            <a:endParaRPr lang="en-GB">
              <a:solidFill>
                <a:prstClr val="black"/>
              </a:solidFill>
            </a:endParaRPr>
          </a:p>
        </p:txBody>
      </p:sp>
    </p:spTree>
    <p:extLst>
      <p:ext uri="{BB962C8B-B14F-4D97-AF65-F5344CB8AC3E}">
        <p14:creationId xmlns:p14="http://schemas.microsoft.com/office/powerpoint/2010/main" val="2608157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C027DC3D-CBAF-4D41-A79B-94FAF6701C38}" type="slidenum">
              <a:rPr lang="en-GB" smtClean="0">
                <a:solidFill>
                  <a:prstClr val="black"/>
                </a:solidFill>
              </a:rPr>
              <a:pPr/>
              <a:t>171</a:t>
            </a:fld>
            <a:endParaRPr lang="en-GB">
              <a:solidFill>
                <a:prstClr val="black"/>
              </a:solidFill>
            </a:endParaRPr>
          </a:p>
        </p:txBody>
      </p:sp>
    </p:spTree>
    <p:extLst>
      <p:ext uri="{BB962C8B-B14F-4D97-AF65-F5344CB8AC3E}">
        <p14:creationId xmlns:p14="http://schemas.microsoft.com/office/powerpoint/2010/main" val="868782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C027DC3D-CBAF-4D41-A79B-94FAF6701C38}" type="slidenum">
              <a:rPr lang="en-GB" smtClean="0">
                <a:solidFill>
                  <a:prstClr val="black"/>
                </a:solidFill>
              </a:rPr>
              <a:pPr/>
              <a:t>172</a:t>
            </a:fld>
            <a:endParaRPr lang="en-GB">
              <a:solidFill>
                <a:prstClr val="black"/>
              </a:solidFill>
            </a:endParaRPr>
          </a:p>
        </p:txBody>
      </p:sp>
    </p:spTree>
    <p:extLst>
      <p:ext uri="{BB962C8B-B14F-4D97-AF65-F5344CB8AC3E}">
        <p14:creationId xmlns:p14="http://schemas.microsoft.com/office/powerpoint/2010/main" val="434206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hdr" sz="quarter"/>
          </p:nvPr>
        </p:nvSpPr>
        <p:spPr>
          <a:noFill/>
        </p:spPr>
        <p:txBody>
          <a:bodyPr/>
          <a:lstStyle/>
          <a:p>
            <a:r>
              <a:rPr lang="el-GR">
                <a:solidFill>
                  <a:prstClr val="black"/>
                </a:solidFill>
              </a:rPr>
              <a:t>Almi Tankers S.A.</a:t>
            </a:r>
          </a:p>
        </p:txBody>
      </p:sp>
      <p:sp>
        <p:nvSpPr>
          <p:cNvPr id="181250" name="Rectangle 3"/>
          <p:cNvSpPr>
            <a:spLocks noGrp="1" noChangeArrowheads="1"/>
          </p:cNvSpPr>
          <p:nvPr>
            <p:ph type="dt" sz="quarter" idx="1"/>
          </p:nvPr>
        </p:nvSpPr>
        <p:spPr>
          <a:noFill/>
        </p:spPr>
        <p:txBody>
          <a:bodyPr/>
          <a:lstStyle/>
          <a:p>
            <a:r>
              <a:rPr lang="el-GR">
                <a:solidFill>
                  <a:prstClr val="black"/>
                </a:solidFill>
              </a:rPr>
              <a:t>Almi Tankers S.A.</a:t>
            </a:r>
          </a:p>
        </p:txBody>
      </p:sp>
      <p:sp>
        <p:nvSpPr>
          <p:cNvPr id="181251" name="Rectangle 2"/>
          <p:cNvSpPr>
            <a:spLocks noGrp="1" noRot="1" noChangeAspect="1" noChangeArrowheads="1" noTextEdit="1"/>
          </p:cNvSpPr>
          <p:nvPr>
            <p:ph type="sldImg"/>
          </p:nvPr>
        </p:nvSpPr>
        <p:spPr>
          <a:xfrm>
            <a:off x="920750" y="746125"/>
            <a:ext cx="4968875" cy="3727450"/>
          </a:xfrm>
          <a:ln/>
        </p:spPr>
      </p:sp>
      <p:sp>
        <p:nvSpPr>
          <p:cNvPr id="181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8875" cy="372745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36510ADB-0745-401D-A143-F2BB493ABEF4}" type="slidenum">
              <a:rPr lang="en-GB" smtClean="0">
                <a:solidFill>
                  <a:prstClr val="black"/>
                </a:solidFill>
              </a:rPr>
              <a:pPr/>
              <a:t>183</a:t>
            </a:fld>
            <a:endParaRPr lang="en-GB">
              <a:solidFill>
                <a:prstClr val="black"/>
              </a:solidFill>
            </a:endParaRPr>
          </a:p>
        </p:txBody>
      </p:sp>
    </p:spTree>
    <p:extLst>
      <p:ext uri="{BB962C8B-B14F-4D97-AF65-F5344CB8AC3E}">
        <p14:creationId xmlns:p14="http://schemas.microsoft.com/office/powerpoint/2010/main" val="2118549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183298"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183299" name="Rectangle 2"/>
          <p:cNvSpPr>
            <a:spLocks noGrp="1" noRot="1" noChangeAspect="1" noChangeArrowheads="1" noTextEdit="1"/>
          </p:cNvSpPr>
          <p:nvPr>
            <p:ph type="sldImg"/>
          </p:nvPr>
        </p:nvSpPr>
        <p:spPr>
          <a:xfrm>
            <a:off x="920750" y="746125"/>
            <a:ext cx="4968875" cy="3727450"/>
          </a:xfrm>
          <a:ln/>
        </p:spPr>
      </p:sp>
      <p:sp>
        <p:nvSpPr>
          <p:cNvPr id="183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txBox="1">
            <a:spLocks noGrp="1" noChangeArrowheads="1"/>
          </p:cNvSpPr>
          <p:nvPr/>
        </p:nvSpPr>
        <p:spPr bwMode="auto">
          <a:xfrm>
            <a:off x="1" y="0"/>
            <a:ext cx="2950951" cy="497047"/>
          </a:xfrm>
          <a:prstGeom prst="rect">
            <a:avLst/>
          </a:prstGeom>
          <a:noFill/>
          <a:ln w="9525">
            <a:noFill/>
            <a:miter lim="800000"/>
            <a:headEnd/>
            <a:tailEnd/>
          </a:ln>
        </p:spPr>
        <p:txBody>
          <a:bodyPr lIns="92188" tIns="46096" rIns="92188" bIns="46096"/>
          <a:lstStyle/>
          <a:p>
            <a:pPr defTabSz="922615" fontAlgn="base">
              <a:spcBef>
                <a:spcPct val="0"/>
              </a:spcBef>
              <a:spcAft>
                <a:spcPct val="0"/>
              </a:spcAft>
            </a:pPr>
            <a:r>
              <a:rPr lang="el-GR" sz="1200">
                <a:solidFill>
                  <a:prstClr val="black"/>
                </a:solidFill>
                <a:latin typeface="Arial" charset="0"/>
                <a:cs typeface="Arial" charset="0"/>
              </a:rPr>
              <a:t>Almi Tankers S.A.</a:t>
            </a:r>
          </a:p>
        </p:txBody>
      </p:sp>
      <p:sp>
        <p:nvSpPr>
          <p:cNvPr id="25602" name="Rectangle 3"/>
          <p:cNvSpPr txBox="1">
            <a:spLocks noGrp="1" noChangeArrowheads="1"/>
          </p:cNvSpPr>
          <p:nvPr/>
        </p:nvSpPr>
        <p:spPr bwMode="auto">
          <a:xfrm>
            <a:off x="3856249" y="0"/>
            <a:ext cx="2950951" cy="497047"/>
          </a:xfrm>
          <a:prstGeom prst="rect">
            <a:avLst/>
          </a:prstGeom>
          <a:noFill/>
          <a:ln w="9525">
            <a:noFill/>
            <a:miter lim="800000"/>
            <a:headEnd/>
            <a:tailEnd/>
          </a:ln>
        </p:spPr>
        <p:txBody>
          <a:bodyPr lIns="92188" tIns="46096" rIns="92188" bIns="46096"/>
          <a:lstStyle/>
          <a:p>
            <a:pPr algn="r" defTabSz="922615" fontAlgn="base">
              <a:spcBef>
                <a:spcPct val="0"/>
              </a:spcBef>
              <a:spcAft>
                <a:spcPct val="0"/>
              </a:spcAft>
            </a:pPr>
            <a:r>
              <a:rPr lang="el-GR" sz="1200">
                <a:solidFill>
                  <a:prstClr val="black"/>
                </a:solidFill>
                <a:latin typeface="Arial" charset="0"/>
                <a:cs typeface="Arial" charset="0"/>
              </a:rPr>
              <a:t>Almi Tankers S.A.</a:t>
            </a:r>
          </a:p>
        </p:txBody>
      </p:sp>
      <p:sp>
        <p:nvSpPr>
          <p:cNvPr id="25603" name="Rectangle 2"/>
          <p:cNvSpPr>
            <a:spLocks noGrp="1" noRot="1" noChangeAspect="1" noChangeArrowheads="1" noTextEdit="1"/>
          </p:cNvSpPr>
          <p:nvPr>
            <p:ph type="sldImg"/>
          </p:nvPr>
        </p:nvSpPr>
        <p:spPr>
          <a:xfrm>
            <a:off x="920750" y="746125"/>
            <a:ext cx="4968875" cy="3727450"/>
          </a:xfrm>
          <a:ln/>
        </p:spPr>
      </p:sp>
      <p:sp>
        <p:nvSpPr>
          <p:cNvPr id="256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8875" cy="372745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36510ADB-0745-401D-A143-F2BB493ABEF4}" type="slidenum">
              <a:rPr lang="en-GB" smtClean="0"/>
              <a:t>11</a:t>
            </a:fld>
            <a:endParaRPr lang="en-GB"/>
          </a:p>
        </p:txBody>
      </p:sp>
    </p:spTree>
    <p:extLst>
      <p:ext uri="{BB962C8B-B14F-4D97-AF65-F5344CB8AC3E}">
        <p14:creationId xmlns:p14="http://schemas.microsoft.com/office/powerpoint/2010/main" val="510663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7288" cy="372745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FAA651A0-AC12-401B-BA62-6934EAA519A0}"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290684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8875" cy="372745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36510ADB-0745-401D-A143-F2BB493ABEF4}" type="slidenum">
              <a:rPr lang="en-GB" smtClean="0"/>
              <a:t>14</a:t>
            </a:fld>
            <a:endParaRPr lang="en-GB"/>
          </a:p>
        </p:txBody>
      </p:sp>
    </p:spTree>
    <p:extLst>
      <p:ext uri="{BB962C8B-B14F-4D97-AF65-F5344CB8AC3E}">
        <p14:creationId xmlns:p14="http://schemas.microsoft.com/office/powerpoint/2010/main" val="305436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10ADB-0745-401D-A143-F2BB493ABEF4}"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24545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8875" cy="372745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36510ADB-0745-401D-A143-F2BB493ABEF4}" type="slidenum">
              <a:rPr lang="en-GB" smtClean="0"/>
              <a:t>19</a:t>
            </a:fld>
            <a:endParaRPr lang="en-GB"/>
          </a:p>
        </p:txBody>
      </p:sp>
    </p:spTree>
    <p:extLst>
      <p:ext uri="{BB962C8B-B14F-4D97-AF65-F5344CB8AC3E}">
        <p14:creationId xmlns:p14="http://schemas.microsoft.com/office/powerpoint/2010/main" val="2387506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30F606A-0155-4958-9711-E122F1F8FE01}" type="datetimeFigureOut">
              <a:rPr lang="en-GB" smtClean="0"/>
              <a:t>31/05/2018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AF3F43-8180-475C-8654-BBE0E654CC75}" type="slidenum">
              <a:rPr lang="en-GB" smtClean="0"/>
              <a:t>‹#›</a:t>
            </a:fld>
            <a:endParaRPr lang="en-GB"/>
          </a:p>
        </p:txBody>
      </p:sp>
    </p:spTree>
    <p:extLst>
      <p:ext uri="{BB962C8B-B14F-4D97-AF65-F5344CB8AC3E}">
        <p14:creationId xmlns:p14="http://schemas.microsoft.com/office/powerpoint/2010/main" val="84692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0F606A-0155-4958-9711-E122F1F8FE01}" type="datetimeFigureOut">
              <a:rPr lang="en-GB" smtClean="0"/>
              <a:t>31/05/2018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AF3F43-8180-475C-8654-BBE0E654CC75}" type="slidenum">
              <a:rPr lang="en-GB" smtClean="0"/>
              <a:t>‹#›</a:t>
            </a:fld>
            <a:endParaRPr lang="en-GB"/>
          </a:p>
        </p:txBody>
      </p:sp>
    </p:spTree>
    <p:extLst>
      <p:ext uri="{BB962C8B-B14F-4D97-AF65-F5344CB8AC3E}">
        <p14:creationId xmlns:p14="http://schemas.microsoft.com/office/powerpoint/2010/main" val="30155665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00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0260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898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1304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7093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916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0F606A-0155-4958-9711-E122F1F8FE01}" type="datetimeFigureOut">
              <a:rPr lang="en-GB" smtClean="0"/>
              <a:t>31/05/2018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AF3F43-8180-475C-8654-BBE0E654CC75}" type="slidenum">
              <a:rPr lang="en-GB" smtClean="0"/>
              <a:t>‹#›</a:t>
            </a:fld>
            <a:endParaRPr lang="en-GB"/>
          </a:p>
        </p:txBody>
      </p:sp>
    </p:spTree>
    <p:extLst>
      <p:ext uri="{BB962C8B-B14F-4D97-AF65-F5344CB8AC3E}">
        <p14:creationId xmlns:p14="http://schemas.microsoft.com/office/powerpoint/2010/main" val="2846288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5"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6" name="Rectangle 6"/>
          <p:cNvSpPr>
            <a:spLocks noGrp="1" noChangeArrowheads="1"/>
          </p:cNvSpPr>
          <p:nvPr>
            <p:ph type="sldNum" sz="quarter" idx="12"/>
          </p:nvPr>
        </p:nvSpPr>
        <p:spPr>
          <a:ln/>
        </p:spPr>
        <p:txBody>
          <a:bodyPr/>
          <a:lstStyle>
            <a:lvl1pPr>
              <a:defRPr/>
            </a:lvl1pPr>
          </a:lstStyle>
          <a:p>
            <a:pPr>
              <a:defRPr/>
            </a:pPr>
            <a:fld id="{071815D8-66F9-46D2-A5C5-F1E580B6781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739729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5"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6" name="Rectangle 6"/>
          <p:cNvSpPr>
            <a:spLocks noGrp="1" noChangeArrowheads="1"/>
          </p:cNvSpPr>
          <p:nvPr>
            <p:ph type="sldNum" sz="quarter" idx="12"/>
          </p:nvPr>
        </p:nvSpPr>
        <p:spPr>
          <a:ln/>
        </p:spPr>
        <p:txBody>
          <a:bodyPr/>
          <a:lstStyle>
            <a:lvl1pPr>
              <a:defRPr/>
            </a:lvl1pPr>
          </a:lstStyle>
          <a:p>
            <a:pPr>
              <a:defRPr/>
            </a:pPr>
            <a:fld id="{4D30294F-2432-4A68-9796-5944FDC8D237}"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242823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5"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6" name="Rectangle 6"/>
          <p:cNvSpPr>
            <a:spLocks noGrp="1" noChangeArrowheads="1"/>
          </p:cNvSpPr>
          <p:nvPr>
            <p:ph type="sldNum" sz="quarter" idx="12"/>
          </p:nvPr>
        </p:nvSpPr>
        <p:spPr>
          <a:ln/>
        </p:spPr>
        <p:txBody>
          <a:bodyPr/>
          <a:lstStyle>
            <a:lvl1pPr>
              <a:defRPr/>
            </a:lvl1pPr>
          </a:lstStyle>
          <a:p>
            <a:pPr>
              <a:defRPr/>
            </a:pPr>
            <a:fld id="{A5A6F532-43AD-4AB0-909D-B975E662C34C}"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66728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6"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7" name="Rectangle 6"/>
          <p:cNvSpPr>
            <a:spLocks noGrp="1" noChangeArrowheads="1"/>
          </p:cNvSpPr>
          <p:nvPr>
            <p:ph type="sldNum" sz="quarter" idx="12"/>
          </p:nvPr>
        </p:nvSpPr>
        <p:spPr>
          <a:ln/>
        </p:spPr>
        <p:txBody>
          <a:bodyPr/>
          <a:lstStyle>
            <a:lvl1pPr>
              <a:defRPr/>
            </a:lvl1pPr>
          </a:lstStyle>
          <a:p>
            <a:pPr>
              <a:defRPr/>
            </a:pPr>
            <a:fld id="{991988A7-D890-4C54-B14D-94FF12F79E17}"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845742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8"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9" name="Rectangle 6"/>
          <p:cNvSpPr>
            <a:spLocks noGrp="1" noChangeArrowheads="1"/>
          </p:cNvSpPr>
          <p:nvPr>
            <p:ph type="sldNum" sz="quarter" idx="12"/>
          </p:nvPr>
        </p:nvSpPr>
        <p:spPr>
          <a:ln/>
        </p:spPr>
        <p:txBody>
          <a:bodyPr/>
          <a:lstStyle>
            <a:lvl1pPr>
              <a:defRPr/>
            </a:lvl1pPr>
          </a:lstStyle>
          <a:p>
            <a:pPr>
              <a:defRPr/>
            </a:pPr>
            <a:fld id="{B77A72F6-4BF1-4EA3-BB9B-D7D1D15BA400}"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512949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4"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5" name="Rectangle 6"/>
          <p:cNvSpPr>
            <a:spLocks noGrp="1" noChangeArrowheads="1"/>
          </p:cNvSpPr>
          <p:nvPr>
            <p:ph type="sldNum" sz="quarter" idx="12"/>
          </p:nvPr>
        </p:nvSpPr>
        <p:spPr>
          <a:ln/>
        </p:spPr>
        <p:txBody>
          <a:bodyPr/>
          <a:lstStyle>
            <a:lvl1pPr>
              <a:defRPr/>
            </a:lvl1pPr>
          </a:lstStyle>
          <a:p>
            <a:pPr>
              <a:defRPr/>
            </a:pPr>
            <a:fld id="{340D9E01-F83B-47BC-ADF9-3ACFE248D775}"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695668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3"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4" name="Rectangle 6"/>
          <p:cNvSpPr>
            <a:spLocks noGrp="1" noChangeArrowheads="1"/>
          </p:cNvSpPr>
          <p:nvPr>
            <p:ph type="sldNum" sz="quarter" idx="12"/>
          </p:nvPr>
        </p:nvSpPr>
        <p:spPr>
          <a:ln/>
        </p:spPr>
        <p:txBody>
          <a:bodyPr/>
          <a:lstStyle>
            <a:lvl1pPr>
              <a:defRPr/>
            </a:lvl1pPr>
          </a:lstStyle>
          <a:p>
            <a:pPr>
              <a:defRPr/>
            </a:pPr>
            <a:fld id="{797F2AC4-5FF1-4630-AEA5-BF651D0018F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912989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6"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7" name="Rectangle 6"/>
          <p:cNvSpPr>
            <a:spLocks noGrp="1" noChangeArrowheads="1"/>
          </p:cNvSpPr>
          <p:nvPr>
            <p:ph type="sldNum" sz="quarter" idx="12"/>
          </p:nvPr>
        </p:nvSpPr>
        <p:spPr>
          <a:ln/>
        </p:spPr>
        <p:txBody>
          <a:bodyPr/>
          <a:lstStyle>
            <a:lvl1pPr>
              <a:defRPr/>
            </a:lvl1pPr>
          </a:lstStyle>
          <a:p>
            <a:pPr>
              <a:defRPr/>
            </a:pPr>
            <a:fld id="{D4B586B6-8B41-471B-9F12-941463DEC2B3}"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417912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0F606A-0155-4958-9711-E122F1F8FE01}" type="datetimeFigureOut">
              <a:rPr lang="en-GB" smtClean="0"/>
              <a:t>31/05/2018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AF3F43-8180-475C-8654-BBE0E654CC75}" type="slidenum">
              <a:rPr lang="en-GB" smtClean="0"/>
              <a:t>‹#›</a:t>
            </a:fld>
            <a:endParaRPr lang="en-GB"/>
          </a:p>
        </p:txBody>
      </p:sp>
    </p:spTree>
    <p:extLst>
      <p:ext uri="{BB962C8B-B14F-4D97-AF65-F5344CB8AC3E}">
        <p14:creationId xmlns:p14="http://schemas.microsoft.com/office/powerpoint/2010/main" val="3265690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6"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7" name="Rectangle 6"/>
          <p:cNvSpPr>
            <a:spLocks noGrp="1" noChangeArrowheads="1"/>
          </p:cNvSpPr>
          <p:nvPr>
            <p:ph type="sldNum" sz="quarter" idx="12"/>
          </p:nvPr>
        </p:nvSpPr>
        <p:spPr>
          <a:ln/>
        </p:spPr>
        <p:txBody>
          <a:bodyPr/>
          <a:lstStyle>
            <a:lvl1pPr>
              <a:defRPr/>
            </a:lvl1pPr>
          </a:lstStyle>
          <a:p>
            <a:pPr>
              <a:defRPr/>
            </a:pPr>
            <a:fld id="{5949BCA0-86D1-486A-A1DD-7E9123760F60}"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090835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5"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6" name="Rectangle 6"/>
          <p:cNvSpPr>
            <a:spLocks noGrp="1" noChangeArrowheads="1"/>
          </p:cNvSpPr>
          <p:nvPr>
            <p:ph type="sldNum" sz="quarter" idx="12"/>
          </p:nvPr>
        </p:nvSpPr>
        <p:spPr>
          <a:ln/>
        </p:spPr>
        <p:txBody>
          <a:bodyPr/>
          <a:lstStyle>
            <a:lvl1pPr>
              <a:defRPr/>
            </a:lvl1pPr>
          </a:lstStyle>
          <a:p>
            <a:pPr>
              <a:defRPr/>
            </a:pPr>
            <a:fld id="{85C4A2B0-C477-4B2A-99F1-B984B2300AE3}"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35473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5"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6" name="Rectangle 6"/>
          <p:cNvSpPr>
            <a:spLocks noGrp="1" noChangeArrowheads="1"/>
          </p:cNvSpPr>
          <p:nvPr>
            <p:ph type="sldNum" sz="quarter" idx="12"/>
          </p:nvPr>
        </p:nvSpPr>
        <p:spPr>
          <a:ln/>
        </p:spPr>
        <p:txBody>
          <a:bodyPr/>
          <a:lstStyle>
            <a:lvl1pPr>
              <a:defRPr/>
            </a:lvl1pPr>
          </a:lstStyle>
          <a:p>
            <a:pPr>
              <a:defRPr/>
            </a:pPr>
            <a:fld id="{F9B6EAD0-251E-4E68-BCDB-5F2FAEEF315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121543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5"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6" name="Rectangle 6"/>
          <p:cNvSpPr>
            <a:spLocks noGrp="1" noChangeArrowheads="1"/>
          </p:cNvSpPr>
          <p:nvPr>
            <p:ph type="sldNum" sz="quarter" idx="12"/>
          </p:nvPr>
        </p:nvSpPr>
        <p:spPr>
          <a:ln/>
        </p:spPr>
        <p:txBody>
          <a:bodyPr/>
          <a:lstStyle>
            <a:lvl1pPr>
              <a:defRPr/>
            </a:lvl1pPr>
          </a:lstStyle>
          <a:p>
            <a:pPr>
              <a:defRPr/>
            </a:pPr>
            <a:fld id="{20BBB608-AD70-4094-9E71-F57EA8379BAA}"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248099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6"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7" name="Rectangle 6"/>
          <p:cNvSpPr>
            <a:spLocks noGrp="1" noChangeArrowheads="1"/>
          </p:cNvSpPr>
          <p:nvPr>
            <p:ph type="sldNum" sz="quarter" idx="12"/>
          </p:nvPr>
        </p:nvSpPr>
        <p:spPr>
          <a:ln/>
        </p:spPr>
        <p:txBody>
          <a:bodyPr/>
          <a:lstStyle>
            <a:lvl1pPr>
              <a:defRPr/>
            </a:lvl1pPr>
          </a:lstStyle>
          <a:p>
            <a:pPr>
              <a:defRPr/>
            </a:pPr>
            <a:fld id="{6072F9EE-5F0D-4291-9057-624C2E987F8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265183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4"/>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3" name="Rectangle 4"/>
          <p:cNvSpPr>
            <a:spLocks noGrp="1" noChangeArrowheads="1"/>
          </p:cNvSpPr>
          <p:nvPr>
            <p:ph type="dt" sz="half" idx="10"/>
          </p:nvPr>
        </p:nvSpPr>
        <p:spPr>
          <a:ln/>
        </p:spPr>
        <p:txBody>
          <a:bodyPr/>
          <a:lstStyle>
            <a:lvl1pPr>
              <a:defRPr/>
            </a:lvl1pPr>
          </a:lstStyle>
          <a:p>
            <a:pPr>
              <a:defRPr/>
            </a:pPr>
            <a:r>
              <a:rPr lang="el-GR">
                <a:solidFill>
                  <a:srgbClr val="000000"/>
                </a:solidFill>
              </a:rPr>
              <a:t>fvgdfg</a:t>
            </a:r>
          </a:p>
        </p:txBody>
      </p:sp>
      <p:sp>
        <p:nvSpPr>
          <p:cNvPr id="4"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Almi Tankers S.A.</a:t>
            </a:r>
          </a:p>
        </p:txBody>
      </p:sp>
      <p:sp>
        <p:nvSpPr>
          <p:cNvPr id="5" name="Rectangle 6"/>
          <p:cNvSpPr>
            <a:spLocks noGrp="1" noChangeArrowheads="1"/>
          </p:cNvSpPr>
          <p:nvPr>
            <p:ph type="sldNum" sz="quarter" idx="12"/>
          </p:nvPr>
        </p:nvSpPr>
        <p:spPr>
          <a:ln/>
        </p:spPr>
        <p:txBody>
          <a:bodyPr/>
          <a:lstStyle>
            <a:lvl1pPr>
              <a:defRPr/>
            </a:lvl1pPr>
          </a:lstStyle>
          <a:p>
            <a:pPr>
              <a:defRPr/>
            </a:pPr>
            <a:fld id="{AD76E554-6F2B-4ABB-8D71-19550B004D5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511710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062591-01A9-6544-90F5-80C71D5C3F87}"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8789ED-05E1-8C45-B9EE-7D3D65097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02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062591-01A9-6544-90F5-80C71D5C3F87}"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8789ED-05E1-8C45-B9EE-7D3D65097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572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062591-01A9-6544-90F5-80C71D5C3F87}"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8789ED-05E1-8C45-B9EE-7D3D65097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186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062591-01A9-6544-90F5-80C71D5C3F87}"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8789ED-05E1-8C45-B9EE-7D3D65097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22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0F606A-0155-4958-9711-E122F1F8FE01}" type="datetimeFigureOut">
              <a:rPr lang="en-GB" smtClean="0"/>
              <a:t>31/05/2018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AF3F43-8180-475C-8654-BBE0E654CC75}" type="slidenum">
              <a:rPr lang="en-GB" smtClean="0"/>
              <a:t>‹#›</a:t>
            </a:fld>
            <a:endParaRPr lang="en-GB"/>
          </a:p>
        </p:txBody>
      </p:sp>
    </p:spTree>
    <p:extLst>
      <p:ext uri="{BB962C8B-B14F-4D97-AF65-F5344CB8AC3E}">
        <p14:creationId xmlns:p14="http://schemas.microsoft.com/office/powerpoint/2010/main" val="985483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062591-01A9-6544-90F5-80C71D5C3F87}" type="datetimeFigureOut">
              <a:rPr lang="en-US" smtClean="0">
                <a:solidFill>
                  <a:prstClr val="black">
                    <a:tint val="75000"/>
                  </a:prstClr>
                </a:solidFill>
              </a:rPr>
              <a:pPr/>
              <a:t>5/31/2018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8789ED-05E1-8C45-B9EE-7D3D65097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630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062591-01A9-6544-90F5-80C71D5C3F87}" type="datetimeFigureOut">
              <a:rPr lang="en-US" smtClean="0">
                <a:solidFill>
                  <a:prstClr val="black">
                    <a:tint val="75000"/>
                  </a:prstClr>
                </a:solidFill>
              </a:rPr>
              <a:pPr/>
              <a:t>5/31/2018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8789ED-05E1-8C45-B9EE-7D3D65097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056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62591-01A9-6544-90F5-80C71D5C3F87}" type="datetimeFigureOut">
              <a:rPr lang="en-US" smtClean="0">
                <a:solidFill>
                  <a:prstClr val="black">
                    <a:tint val="75000"/>
                  </a:prstClr>
                </a:solidFill>
              </a:rPr>
              <a:pPr/>
              <a:t>5/31/2018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8789ED-05E1-8C45-B9EE-7D3D65097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167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062591-01A9-6544-90F5-80C71D5C3F87}"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8789ED-05E1-8C45-B9EE-7D3D65097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568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062591-01A9-6544-90F5-80C71D5C3F87}"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8789ED-05E1-8C45-B9EE-7D3D65097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821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062591-01A9-6544-90F5-80C71D5C3F87}"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8789ED-05E1-8C45-B9EE-7D3D65097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135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062591-01A9-6544-90F5-80C71D5C3F87}"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8789ED-05E1-8C45-B9EE-7D3D650970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781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612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4" name="Date Placeholder 3"/>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452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75"/>
            <a:ext cx="78867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23888" y="458950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539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30F606A-0155-4958-9711-E122F1F8FE01}" type="datetimeFigureOut">
              <a:rPr lang="en-GB" smtClean="0"/>
              <a:t>31/05/2018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AF3F43-8180-475C-8654-BBE0E654CC75}" type="slidenum">
              <a:rPr lang="en-GB" smtClean="0"/>
              <a:t>‹#›</a:t>
            </a:fld>
            <a:endParaRPr lang="en-GB"/>
          </a:p>
        </p:txBody>
      </p:sp>
    </p:spTree>
    <p:extLst>
      <p:ext uri="{BB962C8B-B14F-4D97-AF65-F5344CB8AC3E}">
        <p14:creationId xmlns:p14="http://schemas.microsoft.com/office/powerpoint/2010/main" val="9977815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Are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5" name="Date Placeholder 4"/>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621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7" name="Date Placeholder 6"/>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331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041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732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3887391" y="98746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100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3887391" y="98746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647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4" name="Date Placeholder 3"/>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299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4" name="Date Placeholder 3"/>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468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251520" y="6448289"/>
            <a:ext cx="28956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6553201" y="6448289"/>
            <a:ext cx="2133600" cy="365125"/>
          </a:xfrm>
          <a:prstGeom prst="rect">
            <a:avLst/>
          </a:prstGeom>
        </p:spPr>
        <p:txBody>
          <a:bodyPr/>
          <a:lstStyle/>
          <a:p>
            <a:fld id="{6951B36F-1B9E-4FF7-AA5F-EC2893882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7554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718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30F606A-0155-4958-9711-E122F1F8FE01}" type="datetimeFigureOut">
              <a:rPr lang="en-GB" smtClean="0"/>
              <a:t>31/05/2018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DAF3F43-8180-475C-8654-BBE0E654CC75}" type="slidenum">
              <a:rPr lang="en-GB" smtClean="0"/>
              <a:t>‹#›</a:t>
            </a:fld>
            <a:endParaRPr lang="en-GB"/>
          </a:p>
        </p:txBody>
      </p:sp>
    </p:spTree>
    <p:extLst>
      <p:ext uri="{BB962C8B-B14F-4D97-AF65-F5344CB8AC3E}">
        <p14:creationId xmlns:p14="http://schemas.microsoft.com/office/powerpoint/2010/main" val="3459139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4" name="Date Placeholder 3"/>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408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17"/>
            <a:ext cx="78867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23888" y="458954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58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Are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5" name="Date Placeholder 4"/>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621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7" name="Date Placeholder 6"/>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797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582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1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3887391" y="98750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0999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3887391" y="98750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631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4" name="Date Placeholder 3"/>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928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4" name="Date Placeholder 3"/>
          <p:cNvSpPr>
            <a:spLocks noGrp="1"/>
          </p:cNvSpPr>
          <p:nvPr>
            <p:ph type="dt" sz="half" idx="10"/>
          </p:nvPr>
        </p:nvSpPr>
        <p:spPr/>
        <p:txBody>
          <a:body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607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30F606A-0155-4958-9711-E122F1F8FE01}" type="datetimeFigureOut">
              <a:rPr lang="en-GB" smtClean="0"/>
              <a:t>31/05/2018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DAF3F43-8180-475C-8654-BBE0E654CC75}" type="slidenum">
              <a:rPr lang="en-GB" smtClean="0"/>
              <a:t>‹#›</a:t>
            </a:fld>
            <a:endParaRPr lang="en-GB"/>
          </a:p>
        </p:txBody>
      </p:sp>
    </p:spTree>
    <p:extLst>
      <p:ext uri="{BB962C8B-B14F-4D97-AF65-F5344CB8AC3E}">
        <p14:creationId xmlns:p14="http://schemas.microsoft.com/office/powerpoint/2010/main" val="6482996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251520" y="6448331"/>
            <a:ext cx="28956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6553201" y="6448331"/>
            <a:ext cx="2133600" cy="365125"/>
          </a:xfrm>
          <a:prstGeom prst="rect">
            <a:avLst/>
          </a:prstGeom>
        </p:spPr>
        <p:txBody>
          <a:bodyPr/>
          <a:lstStyle/>
          <a:p>
            <a:fld id="{6951B36F-1B9E-4FF7-AA5F-EC2893882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9454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459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3847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1039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750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5019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6855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6492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118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68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F606A-0155-4958-9711-E122F1F8FE01}" type="datetimeFigureOut">
              <a:rPr lang="en-GB" smtClean="0"/>
              <a:t>31/05/2018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DAF3F43-8180-475C-8654-BBE0E654CC75}" type="slidenum">
              <a:rPr lang="en-GB" smtClean="0"/>
              <a:t>‹#›</a:t>
            </a:fld>
            <a:endParaRPr lang="en-GB"/>
          </a:p>
        </p:txBody>
      </p:sp>
    </p:spTree>
    <p:extLst>
      <p:ext uri="{BB962C8B-B14F-4D97-AF65-F5344CB8AC3E}">
        <p14:creationId xmlns:p14="http://schemas.microsoft.com/office/powerpoint/2010/main" val="33682935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510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823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868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9355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6863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8487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3274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9143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9701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305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0F606A-0155-4958-9711-E122F1F8FE01}" type="datetimeFigureOut">
              <a:rPr lang="en-GB" smtClean="0"/>
              <a:t>31/05/2018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AF3F43-8180-475C-8654-BBE0E654CC75}" type="slidenum">
              <a:rPr lang="en-GB" smtClean="0"/>
              <a:t>‹#›</a:t>
            </a:fld>
            <a:endParaRPr lang="en-GB"/>
          </a:p>
        </p:txBody>
      </p:sp>
    </p:spTree>
    <p:extLst>
      <p:ext uri="{BB962C8B-B14F-4D97-AF65-F5344CB8AC3E}">
        <p14:creationId xmlns:p14="http://schemas.microsoft.com/office/powerpoint/2010/main" val="1825746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444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835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0154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9610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4383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7918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4049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0493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2946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020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0F606A-0155-4958-9711-E122F1F8FE01}" type="datetimeFigureOut">
              <a:rPr lang="en-GB" smtClean="0"/>
              <a:t>31/05/2018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AF3F43-8180-475C-8654-BBE0E654CC75}" type="slidenum">
              <a:rPr lang="en-GB" smtClean="0"/>
              <a:t>‹#›</a:t>
            </a:fld>
            <a:endParaRPr lang="en-GB"/>
          </a:p>
        </p:txBody>
      </p:sp>
    </p:spTree>
    <p:extLst>
      <p:ext uri="{BB962C8B-B14F-4D97-AF65-F5344CB8AC3E}">
        <p14:creationId xmlns:p14="http://schemas.microsoft.com/office/powerpoint/2010/main" val="26955071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6994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0128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4196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8664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3029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814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3836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0436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2000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171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0F606A-0155-4958-9711-E122F1F8FE01}" type="datetimeFigureOut">
              <a:rPr lang="en-GB" smtClean="0"/>
              <a:t>31/05/2018</a:t>
            </a:fld>
            <a:endParaRPr lang="en-GB"/>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F3F43-8180-475C-8654-BBE0E654CC75}" type="slidenum">
              <a:rPr lang="en-GB" smtClean="0"/>
              <a:t>‹#›</a:t>
            </a:fld>
            <a:endParaRPr lang="en-GB"/>
          </a:p>
        </p:txBody>
      </p:sp>
    </p:spTree>
    <p:extLst>
      <p:ext uri="{BB962C8B-B14F-4D97-AF65-F5344CB8AC3E}">
        <p14:creationId xmlns:p14="http://schemas.microsoft.com/office/powerpoint/2010/main" val="2164574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10854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r>
              <a:rPr lang="el-GR">
                <a:solidFill>
                  <a:srgbClr val="000000"/>
                </a:solidFill>
              </a:rPr>
              <a:t>fvgdfg</a:t>
            </a:r>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r>
              <a:rPr lang="el-GR">
                <a:solidFill>
                  <a:srgbClr val="000000"/>
                </a:solidFill>
              </a:rPr>
              <a:t>Almi Tankers S.A.</a:t>
            </a:r>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69581C39-2553-4B9C-800C-48BED109A558}" type="slidenum">
              <a:rPr lang="el-GR">
                <a:solidFill>
                  <a:srgbClr val="000000"/>
                </a:solidFill>
              </a:rPr>
              <a:pPr fontAlgn="base">
                <a:spcBef>
                  <a:spcPct val="0"/>
                </a:spcBef>
                <a:spcAft>
                  <a:spcPct val="0"/>
                </a:spcAft>
                <a:defRPr/>
              </a:pPr>
              <a:t>‹#›</a:t>
            </a:fld>
            <a:endParaRPr lang="el-GR">
              <a:solidFill>
                <a:srgbClr val="000000"/>
              </a:solidFill>
            </a:endParaRPr>
          </a:p>
        </p:txBody>
      </p:sp>
    </p:spTree>
    <p:extLst>
      <p:ext uri="{BB962C8B-B14F-4D97-AF65-F5344CB8AC3E}">
        <p14:creationId xmlns:p14="http://schemas.microsoft.com/office/powerpoint/2010/main" val="1728321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2062591-01A9-6544-90F5-80C71D5C3F87}" type="datetimeFigureOut">
              <a:rPr lang="en-US" smtClean="0">
                <a:solidFill>
                  <a:prstClr val="black">
                    <a:tint val="75000"/>
                  </a:prstClr>
                </a:solidFill>
              </a:rPr>
              <a:pPr defTabSz="457200"/>
              <a:t>5/31/2018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C8789ED-05E1-8C45-B9EE-7D3D650970A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56636540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4" name="Date Placeholder 3"/>
          <p:cNvSpPr>
            <a:spLocks noGrp="1"/>
          </p:cNvSpPr>
          <p:nvPr>
            <p:ph type="dt" sz="half" idx="2"/>
          </p:nvPr>
        </p:nvSpPr>
        <p:spPr>
          <a:xfrm>
            <a:off x="628650" y="635638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8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8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6493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Edit Master text styles</a:t>
            </a:r>
          </a:p>
          <a:p>
            <a:pPr lvl="1"/>
            <a:r>
              <a:rPr lang="en-GB"/>
              <a:t>Second level</a:t>
            </a:r>
          </a:p>
          <a:p>
            <a:pPr lvl="2"/>
            <a:r>
              <a:rPr lang="en-GB"/>
              <a:t>Third level</a:t>
            </a:r>
          </a:p>
          <a:p>
            <a:pPr lvl="3"/>
            <a:r>
              <a:rPr lang="en-GB"/>
              <a:t>Quarter level</a:t>
            </a:r>
          </a:p>
          <a:p>
            <a:pPr lvl="4"/>
            <a:r>
              <a:rPr lang="en-GB"/>
              <a:t>Fifth level</a:t>
            </a:r>
            <a:endParaRPr lang="en-US"/>
          </a:p>
        </p:txBody>
      </p:sp>
      <p:sp>
        <p:nvSpPr>
          <p:cNvPr id="4" name="Date Placeholder 3"/>
          <p:cNvSpPr>
            <a:spLocks noGrp="1"/>
          </p:cNvSpPr>
          <p:nvPr>
            <p:ph type="dt" sz="half" idx="2"/>
          </p:nvPr>
        </p:nvSpPr>
        <p:spPr>
          <a:xfrm>
            <a:off x="628650" y="635642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D674B-38F0-164E-98A4-8397E8C20CC6}"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2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2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05248-66E5-584D-ACD5-7A0327474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47173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91614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64381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2393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95621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99.emf"/><Relationship Id="rId5" Type="http://schemas.openxmlformats.org/officeDocument/2006/relationships/oleObject" Target="../embeddings/oleObject4.bin"/><Relationship Id="rId4" Type="http://schemas.openxmlformats.org/officeDocument/2006/relationships/image" Target="../media/image98.e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100.emf"/></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101.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107.emf"/></Relationships>
</file>

<file path=ppt/slides/_rels/slide11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hyperlink" Target="https://www.youtube.com/watch?v=hiiEeMN7vbQ" TargetMode="Externa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hyperlink" Target="https://secure.cultureactive.com/_mod_profile/pdf.lasso" TargetMode="External"/><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hyperlink" Target="https://secure.cultureactive.com/components/plotkey.lasso?pmode=false" TargetMode="External"/><Relationship Id="rId16" Type="http://schemas.openxmlformats.org/officeDocument/2006/relationships/image" Target="../media/image122.png"/><Relationship Id="rId1" Type="http://schemas.openxmlformats.org/officeDocument/2006/relationships/slideLayout" Target="../slideLayouts/slideLayout18.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png"/><Relationship Id="rId19" Type="http://schemas.openxmlformats.org/officeDocument/2006/relationships/image" Target="../media/image125.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1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slide" Target="slide86.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5.xml"/><Relationship Id="rId1" Type="http://schemas.openxmlformats.org/officeDocument/2006/relationships/vmlDrawing" Target="../drawings/vmlDrawing6.vml"/><Relationship Id="rId4" Type="http://schemas.openxmlformats.org/officeDocument/2006/relationships/image" Target="../media/image132.emf"/></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5.xml"/><Relationship Id="rId1" Type="http://schemas.openxmlformats.org/officeDocument/2006/relationships/vmlDrawing" Target="../drawings/vmlDrawing7.vml"/><Relationship Id="rId4" Type="http://schemas.openxmlformats.org/officeDocument/2006/relationships/image" Target="../media/image133.emf"/></Relationships>
</file>

<file path=ppt/slides/_rels/slide13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1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 Target="slide106.xml"/><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8.vml"/><Relationship Id="rId4" Type="http://schemas.openxmlformats.org/officeDocument/2006/relationships/image" Target="../media/image147.emf"/></Relationships>
</file>

<file path=ppt/slides/_rels/slide15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2.xml"/><Relationship Id="rId1" Type="http://schemas.openxmlformats.org/officeDocument/2006/relationships/slideLayout" Target="../slideLayouts/slideLayout85.xml"/><Relationship Id="rId5" Type="http://schemas.openxmlformats.org/officeDocument/2006/relationships/image" Target="../media/image166.png"/><Relationship Id="rId4" Type="http://schemas.openxmlformats.org/officeDocument/2006/relationships/image" Target="../media/image165.jpeg"/></Relationships>
</file>

<file path=ppt/slides/_rels/slide169.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33.xml"/><Relationship Id="rId1" Type="http://schemas.openxmlformats.org/officeDocument/2006/relationships/slideLayout" Target="../slideLayouts/slideLayout96.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4.xml"/><Relationship Id="rId1" Type="http://schemas.openxmlformats.org/officeDocument/2006/relationships/slideLayout" Target="../slideLayouts/slideLayout85.xml"/><Relationship Id="rId5" Type="http://schemas.openxmlformats.org/officeDocument/2006/relationships/image" Target="../media/image174.png"/><Relationship Id="rId4" Type="http://schemas.openxmlformats.org/officeDocument/2006/relationships/image" Target="../media/image173.png"/></Relationships>
</file>

<file path=ppt/slides/_rels/slide17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5.xml"/><Relationship Id="rId1" Type="http://schemas.openxmlformats.org/officeDocument/2006/relationships/slideLayout" Target="../slideLayouts/slideLayout85.xml"/><Relationship Id="rId5" Type="http://schemas.openxmlformats.org/officeDocument/2006/relationships/image" Target="../media/image177.png"/><Relationship Id="rId4" Type="http://schemas.openxmlformats.org/officeDocument/2006/relationships/image" Target="../media/image176.png"/></Relationships>
</file>

<file path=ppt/slides/_rels/slide17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8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18" Type="http://schemas.openxmlformats.org/officeDocument/2006/relationships/image" Target="../media/image203.jpeg"/><Relationship Id="rId3" Type="http://schemas.openxmlformats.org/officeDocument/2006/relationships/image" Target="../media/image188.png"/><Relationship Id="rId21" Type="http://schemas.openxmlformats.org/officeDocument/2006/relationships/image" Target="../media/image206.jpeg"/><Relationship Id="rId7" Type="http://schemas.openxmlformats.org/officeDocument/2006/relationships/image" Target="../media/image192.png"/><Relationship Id="rId12" Type="http://schemas.openxmlformats.org/officeDocument/2006/relationships/image" Target="../media/image197.jpeg"/><Relationship Id="rId17" Type="http://schemas.openxmlformats.org/officeDocument/2006/relationships/image" Target="../media/image202.jpeg"/><Relationship Id="rId2" Type="http://schemas.openxmlformats.org/officeDocument/2006/relationships/notesSlide" Target="../notesSlides/notesSlide37.xml"/><Relationship Id="rId16" Type="http://schemas.openxmlformats.org/officeDocument/2006/relationships/image" Target="../media/image201.png"/><Relationship Id="rId20" Type="http://schemas.openxmlformats.org/officeDocument/2006/relationships/image" Target="../media/image205.jpeg"/><Relationship Id="rId1" Type="http://schemas.openxmlformats.org/officeDocument/2006/relationships/slideLayout" Target="../slideLayouts/slideLayout17.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jpeg"/><Relationship Id="rId15" Type="http://schemas.openxmlformats.org/officeDocument/2006/relationships/image" Target="../media/image200.jpeg"/><Relationship Id="rId10" Type="http://schemas.openxmlformats.org/officeDocument/2006/relationships/image" Target="../media/image195.jpeg"/><Relationship Id="rId19" Type="http://schemas.openxmlformats.org/officeDocument/2006/relationships/image" Target="../media/image204.png"/><Relationship Id="rId4" Type="http://schemas.openxmlformats.org/officeDocument/2006/relationships/image" Target="../media/image189.jpeg"/><Relationship Id="rId9" Type="http://schemas.openxmlformats.org/officeDocument/2006/relationships/image" Target="../media/image194.png"/><Relationship Id="rId14" Type="http://schemas.openxmlformats.org/officeDocument/2006/relationships/image" Target="../media/image199.jpeg"/><Relationship Id="rId22" Type="http://schemas.openxmlformats.org/officeDocument/2006/relationships/image" Target="../media/image207.png"/></Relationships>
</file>

<file path=ppt/slides/_rels/slide182.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image" Target="../media/image208.jpeg"/><Relationship Id="rId1" Type="http://schemas.openxmlformats.org/officeDocument/2006/relationships/slideLayout" Target="../slideLayouts/slideLayout17.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 Id="rId9" Type="http://schemas.openxmlformats.org/officeDocument/2006/relationships/image" Target="../media/image215.png"/></Relationships>
</file>

<file path=ppt/slides/_rels/slide183.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18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7.xml"/></Relationships>
</file>

<file path=ppt/slides/_rels/slide1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2.wmf"/></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5.wmf"/></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wmf"/><Relationship Id="rId1" Type="http://schemas.openxmlformats.org/officeDocument/2006/relationships/slideLayout" Target="../slideLayouts/slideLayout13.xml"/><Relationship Id="rId4" Type="http://schemas.openxmlformats.org/officeDocument/2006/relationships/image" Target="../media/image66.wmf"/></Relationships>
</file>

<file path=ppt/slides/_rels/slide67.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wmf"/><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www.dvbbank.com/~/media/Files/D/Dvb-Bank-Corp/ratings/moodys-german-ship-lenders-101016.pdf" TargetMode="External"/><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97.emf"/><Relationship Id="rId5" Type="http://schemas.openxmlformats.org/officeDocument/2006/relationships/oleObject" Target="../embeddings/oleObject2.bin"/><Relationship Id="rId4" Type="http://schemas.openxmlformats.org/officeDocument/2006/relationships/image" Target="../media/image9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ooter Placeholder 3"/>
          <p:cNvSpPr>
            <a:spLocks noGrp="1"/>
          </p:cNvSpPr>
          <p:nvPr>
            <p:ph type="ftr" sz="quarter" idx="11"/>
          </p:nvPr>
        </p:nvSpPr>
        <p:spPr>
          <a:xfrm>
            <a:off x="3124200" y="5976938"/>
            <a:ext cx="2895600" cy="476250"/>
          </a:xfrm>
          <a:noFill/>
        </p:spPr>
        <p:txBody>
          <a:bodyPr/>
          <a:lstStyle/>
          <a:p>
            <a:r>
              <a:rPr lang="el-GR">
                <a:solidFill>
                  <a:srgbClr val="000000"/>
                </a:solidFill>
                <a:cs typeface="Arial" charset="0"/>
              </a:rPr>
              <a:t>Almi Tankers S.A.</a:t>
            </a:r>
          </a:p>
        </p:txBody>
      </p:sp>
      <p:pic>
        <p:nvPicPr>
          <p:cNvPr id="18434" name="Picture 15" descr="untitled"/>
          <p:cNvPicPr preferRelativeResize="0">
            <a:picLocks noChangeAspect="1" noChangeArrowheads="1"/>
          </p:cNvPicPr>
          <p:nvPr/>
        </p:nvPicPr>
        <p:blipFill>
          <a:blip r:embed="rId3" cstate="print">
            <a:clrChange>
              <a:clrFrom>
                <a:srgbClr val="C0C0C0"/>
              </a:clrFrom>
              <a:clrTo>
                <a:srgbClr val="C0C0C0">
                  <a:alpha val="0"/>
                </a:srgbClr>
              </a:clrTo>
            </a:clrChange>
          </a:blip>
          <a:srcRect r="34911"/>
          <a:stretch>
            <a:fillRect/>
          </a:stretch>
        </p:blipFill>
        <p:spPr bwMode="auto">
          <a:xfrm>
            <a:off x="3492503" y="5991231"/>
            <a:ext cx="263525" cy="288925"/>
          </a:xfrm>
          <a:prstGeom prst="rect">
            <a:avLst/>
          </a:prstGeom>
          <a:noFill/>
          <a:ln w="9525">
            <a:noFill/>
            <a:miter lim="800000"/>
            <a:headEnd/>
            <a:tailEnd/>
          </a:ln>
        </p:spPr>
      </p:pic>
      <p:sp>
        <p:nvSpPr>
          <p:cNvPr id="18435" name="Rectangle 16"/>
          <p:cNvSpPr>
            <a:spLocks noChangeArrowheads="1"/>
          </p:cNvSpPr>
          <p:nvPr/>
        </p:nvSpPr>
        <p:spPr bwMode="auto">
          <a:xfrm>
            <a:off x="3276601" y="5753100"/>
            <a:ext cx="2159000" cy="6477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18436" name="Text Box 11"/>
          <p:cNvSpPr txBox="1">
            <a:spLocks noChangeArrowheads="1"/>
          </p:cNvSpPr>
          <p:nvPr/>
        </p:nvSpPr>
        <p:spPr bwMode="auto">
          <a:xfrm>
            <a:off x="0" y="2565401"/>
            <a:ext cx="9144000" cy="1754326"/>
          </a:xfrm>
          <a:prstGeom prst="rect">
            <a:avLst/>
          </a:prstGeom>
          <a:noFill/>
          <a:ln w="9525">
            <a:noFill/>
            <a:miter lim="800000"/>
            <a:headEnd/>
            <a:tailEnd/>
          </a:ln>
        </p:spPr>
        <p:txBody>
          <a:bodyPr>
            <a:spAutoFit/>
          </a:bodyPr>
          <a:lstStyle/>
          <a:p>
            <a:pPr algn="ctr" fontAlgn="base">
              <a:spcBef>
                <a:spcPct val="50000"/>
              </a:spcBef>
              <a:spcAft>
                <a:spcPct val="0"/>
              </a:spcAft>
            </a:pPr>
            <a:endParaRPr lang="en-US" sz="2400">
              <a:solidFill>
                <a:srgbClr val="000000"/>
              </a:solidFill>
              <a:cs typeface="Arial" charset="0"/>
            </a:endParaRPr>
          </a:p>
          <a:p>
            <a:pPr algn="ctr" fontAlgn="base">
              <a:spcBef>
                <a:spcPct val="50000"/>
              </a:spcBef>
              <a:spcAft>
                <a:spcPct val="0"/>
              </a:spcAft>
            </a:pPr>
            <a:endParaRPr lang="en-US" sz="2400">
              <a:solidFill>
                <a:srgbClr val="000000"/>
              </a:solidFill>
              <a:cs typeface="Arial" charset="0"/>
            </a:endParaRPr>
          </a:p>
          <a:p>
            <a:pPr algn="ctr" fontAlgn="base">
              <a:spcBef>
                <a:spcPct val="50000"/>
              </a:spcBef>
              <a:spcAft>
                <a:spcPct val="0"/>
              </a:spcAft>
            </a:pPr>
            <a:endParaRPr lang="en-US" sz="1400">
              <a:solidFill>
                <a:srgbClr val="000000"/>
              </a:solidFill>
              <a:cs typeface="Arial" charset="0"/>
            </a:endParaRPr>
          </a:p>
          <a:p>
            <a:pPr algn="ctr" fontAlgn="base">
              <a:spcBef>
                <a:spcPct val="50000"/>
              </a:spcBef>
              <a:spcAft>
                <a:spcPct val="0"/>
              </a:spcAft>
            </a:pPr>
            <a:endParaRPr lang="el-GR">
              <a:solidFill>
                <a:srgbClr val="000000"/>
              </a:solidFill>
              <a:cs typeface="Arial" charset="0"/>
            </a:endParaRPr>
          </a:p>
        </p:txBody>
      </p:sp>
      <p:pic>
        <p:nvPicPr>
          <p:cNvPr id="18437" name="Picture 17" descr="lrqa_logo"/>
          <p:cNvPicPr preferRelativeResize="0">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39978" y="5465769"/>
            <a:ext cx="792163" cy="765175"/>
          </a:xfrm>
          <a:prstGeom prst="rect">
            <a:avLst/>
          </a:prstGeom>
          <a:noFill/>
          <a:ln w="9525">
            <a:noFill/>
            <a:miter lim="800000"/>
            <a:headEnd/>
            <a:tailEnd/>
          </a:ln>
        </p:spPr>
      </p:pic>
      <p:pic>
        <p:nvPicPr>
          <p:cNvPr id="18438" name="Picture 13" descr="ISO_14001"/>
          <p:cNvPicPr preferRelativeResize="0">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213226" y="5397500"/>
            <a:ext cx="790575" cy="839788"/>
          </a:xfrm>
          <a:prstGeom prst="rect">
            <a:avLst/>
          </a:prstGeom>
          <a:noFill/>
          <a:ln w="9525">
            <a:noFill/>
            <a:miter lim="800000"/>
            <a:headEnd/>
            <a:tailEnd/>
          </a:ln>
        </p:spPr>
      </p:pic>
      <p:pic>
        <p:nvPicPr>
          <p:cNvPr id="18439" name="Picture 14" descr="OHSAS"/>
          <p:cNvPicPr preferRelativeResize="0">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099178" y="5400681"/>
            <a:ext cx="777875" cy="836613"/>
          </a:xfrm>
          <a:prstGeom prst="rect">
            <a:avLst/>
          </a:prstGeom>
          <a:noFill/>
          <a:ln w="9525">
            <a:noFill/>
            <a:miter lim="800000"/>
            <a:headEnd/>
            <a:tailEnd/>
          </a:ln>
        </p:spPr>
      </p:pic>
      <p:pic>
        <p:nvPicPr>
          <p:cNvPr id="18440" name="Picture 1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554405" y="2867026"/>
            <a:ext cx="6203471" cy="1349375"/>
          </a:xfrm>
          <a:prstGeom prst="rect">
            <a:avLst/>
          </a:prstGeom>
          <a:noFill/>
          <a:ln w="9525">
            <a:noFill/>
            <a:miter lim="800000"/>
            <a:headEnd/>
            <a:tailEnd/>
          </a:ln>
        </p:spPr>
      </p:pic>
      <p:sp>
        <p:nvSpPr>
          <p:cNvPr id="18441" name="Text Box 11"/>
          <p:cNvSpPr txBox="1">
            <a:spLocks noChangeArrowheads="1"/>
          </p:cNvSpPr>
          <p:nvPr/>
        </p:nvSpPr>
        <p:spPr bwMode="auto">
          <a:xfrm>
            <a:off x="250828" y="836618"/>
            <a:ext cx="8569325" cy="2031325"/>
          </a:xfrm>
          <a:prstGeom prst="rect">
            <a:avLst/>
          </a:prstGeom>
          <a:noFill/>
          <a:ln w="9525">
            <a:noFill/>
            <a:miter lim="800000"/>
            <a:headEnd/>
            <a:tailEnd/>
          </a:ln>
        </p:spPr>
        <p:txBody>
          <a:bodyPr>
            <a:spAutoFit/>
          </a:bodyPr>
          <a:lstStyle/>
          <a:p>
            <a:pPr algn="ctr" fontAlgn="base">
              <a:spcBef>
                <a:spcPct val="0"/>
              </a:spcBef>
              <a:spcAft>
                <a:spcPct val="0"/>
              </a:spcAft>
            </a:pPr>
            <a:r>
              <a:rPr lang="en-US" sz="3200">
                <a:solidFill>
                  <a:srgbClr val="000000"/>
                </a:solidFill>
                <a:cs typeface="Arial" charset="0"/>
              </a:rPr>
              <a:t>Shipping Investment and Finance</a:t>
            </a:r>
            <a:r>
              <a:rPr lang="en-US" sz="2800">
                <a:solidFill>
                  <a:srgbClr val="000000"/>
                </a:solidFill>
                <a:cs typeface="Arial" charset="0"/>
              </a:rPr>
              <a:t> </a:t>
            </a:r>
          </a:p>
          <a:p>
            <a:pPr algn="ctr" fontAlgn="base">
              <a:spcBef>
                <a:spcPct val="0"/>
              </a:spcBef>
              <a:spcAft>
                <a:spcPct val="0"/>
              </a:spcAft>
            </a:pPr>
            <a:endParaRPr lang="en-US" sz="2800">
              <a:solidFill>
                <a:srgbClr val="000000"/>
              </a:solidFill>
              <a:cs typeface="Arial" charset="0"/>
            </a:endParaRPr>
          </a:p>
          <a:p>
            <a:pPr algn="ctr" fontAlgn="base">
              <a:spcBef>
                <a:spcPct val="0"/>
              </a:spcBef>
              <a:spcAft>
                <a:spcPct val="0"/>
              </a:spcAft>
            </a:pPr>
            <a:r>
              <a:rPr lang="en-US" sz="2200">
                <a:solidFill>
                  <a:srgbClr val="000000"/>
                </a:solidFill>
                <a:cs typeface="Arial" charset="0"/>
              </a:rPr>
              <a:t>A closer look at the establishment and setting up of a privately held tanker operator: </a:t>
            </a:r>
          </a:p>
          <a:p>
            <a:pPr fontAlgn="base">
              <a:spcBef>
                <a:spcPct val="0"/>
              </a:spcBef>
              <a:spcAft>
                <a:spcPct val="0"/>
              </a:spcAft>
            </a:pPr>
            <a:endParaRPr lang="el-GR" sz="2200">
              <a:solidFill>
                <a:srgbClr val="000000"/>
              </a:solidFill>
              <a:cs typeface="Arial" charset="0"/>
            </a:endParaRPr>
          </a:p>
        </p:txBody>
      </p:sp>
    </p:spTree>
    <p:extLst>
      <p:ext uri="{BB962C8B-B14F-4D97-AF65-F5344CB8AC3E}">
        <p14:creationId xmlns:p14="http://schemas.microsoft.com/office/powerpoint/2010/main" val="1053637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2" cstate="print"/>
          <a:srcRect/>
          <a:stretch>
            <a:fillRect/>
          </a:stretch>
        </p:blipFill>
        <p:spPr bwMode="auto">
          <a:xfrm>
            <a:off x="-223837" y="20638"/>
            <a:ext cx="8972551" cy="6718300"/>
          </a:xfrm>
          <a:prstGeom prst="rect">
            <a:avLst/>
          </a:prstGeom>
          <a:noFill/>
          <a:ln w="9525">
            <a:noFill/>
            <a:miter lim="800000"/>
            <a:headEnd/>
            <a:tailEnd/>
          </a:ln>
        </p:spPr>
      </p:pic>
    </p:spTree>
    <p:extLst>
      <p:ext uri="{BB962C8B-B14F-4D97-AF65-F5344CB8AC3E}">
        <p14:creationId xmlns:p14="http://schemas.microsoft.com/office/powerpoint/2010/main" val="36413821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2"/>
          <p:cNvSpPr>
            <a:spLocks noGrp="1" noChangeArrowheads="1"/>
          </p:cNvSpPr>
          <p:nvPr>
            <p:ph type="title"/>
          </p:nvPr>
        </p:nvSpPr>
        <p:spPr>
          <a:xfrm>
            <a:off x="457200" y="-171450"/>
            <a:ext cx="8229600" cy="1143000"/>
          </a:xfrm>
        </p:spPr>
        <p:txBody>
          <a:bodyPr/>
          <a:lstStyle/>
          <a:p>
            <a:r>
              <a:rPr lang="en-US"/>
              <a:t>Risk Analysis</a:t>
            </a:r>
            <a:endParaRPr lang="el-GR"/>
          </a:p>
        </p:txBody>
      </p:sp>
      <p:graphicFrame>
        <p:nvGraphicFramePr>
          <p:cNvPr id="2056" name="Object 8"/>
          <p:cNvGraphicFramePr>
            <a:graphicFrameLocks noGrp="1" noChangeAspect="1"/>
          </p:cNvGraphicFramePr>
          <p:nvPr>
            <p:ph sz="half" idx="1"/>
          </p:nvPr>
        </p:nvGraphicFramePr>
        <p:xfrm>
          <a:off x="5219700" y="1557344"/>
          <a:ext cx="2770188" cy="2732087"/>
        </p:xfrm>
        <a:graphic>
          <a:graphicData uri="http://schemas.openxmlformats.org/presentationml/2006/ole">
            <mc:AlternateContent xmlns:mc="http://schemas.openxmlformats.org/markup-compatibility/2006">
              <mc:Choice xmlns:v="urn:schemas-microsoft-com:vml" Requires="v">
                <p:oleObj spid="_x0000_s2051" name="Visio" r:id="rId3" imgW="2769870" imgH="2731770" progId="">
                  <p:embed/>
                </p:oleObj>
              </mc:Choice>
              <mc:Fallback>
                <p:oleObj name="Visio" r:id="rId3" imgW="2769870" imgH="2731770" progId="">
                  <p:embed/>
                  <p:pic>
                    <p:nvPicPr>
                      <p:cNvPr id="2056" name="Object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557344"/>
                        <a:ext cx="2770188" cy="273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059" name="Text Box 4"/>
          <p:cNvSpPr txBox="1">
            <a:spLocks noChangeArrowheads="1"/>
          </p:cNvSpPr>
          <p:nvPr/>
        </p:nvSpPr>
        <p:spPr bwMode="auto">
          <a:xfrm>
            <a:off x="900113" y="1412881"/>
            <a:ext cx="7343775" cy="366713"/>
          </a:xfrm>
          <a:prstGeom prst="rect">
            <a:avLst/>
          </a:prstGeom>
          <a:noFill/>
          <a:ln w="9525" algn="ctr">
            <a:noFill/>
            <a:miter lim="800000"/>
            <a:headEnd/>
            <a:tailEnd/>
          </a:ln>
        </p:spPr>
        <p:txBody>
          <a:bodyPr>
            <a:spAutoFit/>
          </a:bodyPr>
          <a:lstStyle/>
          <a:p>
            <a:pPr fontAlgn="base">
              <a:spcBef>
                <a:spcPct val="50000"/>
              </a:spcBef>
              <a:spcAft>
                <a:spcPct val="0"/>
              </a:spcAft>
            </a:pPr>
            <a:endParaRPr lang="en-GB">
              <a:solidFill>
                <a:srgbClr val="000000"/>
              </a:solidFill>
              <a:cs typeface="Arial" charset="0"/>
            </a:endParaRPr>
          </a:p>
        </p:txBody>
      </p:sp>
      <p:sp>
        <p:nvSpPr>
          <p:cNvPr id="2060" name="Text Box 5"/>
          <p:cNvSpPr txBox="1">
            <a:spLocks noChangeArrowheads="1"/>
          </p:cNvSpPr>
          <p:nvPr/>
        </p:nvSpPr>
        <p:spPr bwMode="auto">
          <a:xfrm>
            <a:off x="468313" y="4221166"/>
            <a:ext cx="3816350" cy="2354491"/>
          </a:xfrm>
          <a:prstGeom prst="rect">
            <a:avLst/>
          </a:prstGeom>
          <a:noFill/>
          <a:ln w="9525" algn="ctr">
            <a:noFill/>
            <a:miter lim="800000"/>
            <a:headEnd/>
            <a:tailEnd/>
          </a:ln>
        </p:spPr>
        <p:txBody>
          <a:bodyPr>
            <a:spAutoFit/>
          </a:bodyPr>
          <a:lstStyle/>
          <a:p>
            <a:pPr marL="342900" indent="-342900" fontAlgn="base">
              <a:spcBef>
                <a:spcPct val="50000"/>
              </a:spcBef>
              <a:spcAft>
                <a:spcPct val="0"/>
              </a:spcAft>
              <a:buFontTx/>
              <a:buChar char="•"/>
            </a:pPr>
            <a:r>
              <a:rPr lang="en-US" sz="1400">
                <a:solidFill>
                  <a:srgbClr val="000000"/>
                </a:solidFill>
                <a:cs typeface="Arial" charset="0"/>
              </a:rPr>
              <a:t>Focused on the relative likelihood of a risk.</a:t>
            </a:r>
          </a:p>
          <a:p>
            <a:pPr marL="342900" indent="-342900" fontAlgn="base">
              <a:spcBef>
                <a:spcPct val="50000"/>
              </a:spcBef>
              <a:spcAft>
                <a:spcPct val="0"/>
              </a:spcAft>
              <a:buFontTx/>
              <a:buChar char="•"/>
            </a:pPr>
            <a:r>
              <a:rPr lang="en-US" sz="1400">
                <a:solidFill>
                  <a:srgbClr val="000000"/>
                </a:solidFill>
                <a:cs typeface="Arial" charset="0"/>
              </a:rPr>
              <a:t>Suitable for e.g.:</a:t>
            </a:r>
          </a:p>
          <a:p>
            <a:pPr marL="800100" lvl="1" indent="-342900" fontAlgn="base">
              <a:spcBef>
                <a:spcPct val="50000"/>
              </a:spcBef>
              <a:spcAft>
                <a:spcPct val="0"/>
              </a:spcAft>
              <a:buFontTx/>
              <a:buAutoNum type="arabicPeriod"/>
            </a:pPr>
            <a:r>
              <a:rPr lang="en-US" sz="1400">
                <a:solidFill>
                  <a:srgbClr val="000000"/>
                </a:solidFill>
                <a:cs typeface="Arial" charset="0"/>
              </a:rPr>
              <a:t>Risk trade-offs</a:t>
            </a:r>
          </a:p>
          <a:p>
            <a:pPr marL="800100" lvl="1" indent="-342900" fontAlgn="base">
              <a:spcBef>
                <a:spcPct val="50000"/>
              </a:spcBef>
              <a:spcAft>
                <a:spcPct val="0"/>
              </a:spcAft>
              <a:buFontTx/>
              <a:buAutoNum type="arabicPeriod"/>
            </a:pPr>
            <a:r>
              <a:rPr lang="en-US" sz="1400">
                <a:solidFill>
                  <a:srgbClr val="000000"/>
                </a:solidFill>
                <a:cs typeface="Arial" charset="0"/>
              </a:rPr>
              <a:t>Deviation from standard procedure</a:t>
            </a:r>
          </a:p>
          <a:p>
            <a:pPr marL="800100" lvl="1" indent="-342900" fontAlgn="base">
              <a:spcBef>
                <a:spcPct val="50000"/>
              </a:spcBef>
              <a:spcAft>
                <a:spcPct val="0"/>
              </a:spcAft>
              <a:buFontTx/>
              <a:buAutoNum type="arabicPeriod"/>
            </a:pPr>
            <a:r>
              <a:rPr lang="en-US" sz="1400">
                <a:solidFill>
                  <a:srgbClr val="000000"/>
                </a:solidFill>
                <a:cs typeface="Arial" charset="0"/>
              </a:rPr>
              <a:t>Significant economic implication</a:t>
            </a:r>
          </a:p>
          <a:p>
            <a:pPr marL="342900" indent="-342900" fontAlgn="base">
              <a:spcBef>
                <a:spcPct val="50000"/>
              </a:spcBef>
              <a:spcAft>
                <a:spcPct val="0"/>
              </a:spcAft>
              <a:buFontTx/>
              <a:buChar char="•"/>
            </a:pPr>
            <a:r>
              <a:rPr lang="en-US" sz="1400">
                <a:solidFill>
                  <a:srgbClr val="000000"/>
                </a:solidFill>
                <a:cs typeface="Arial" charset="0"/>
              </a:rPr>
              <a:t>More important when best practices are less clear</a:t>
            </a:r>
            <a:endParaRPr lang="el-GR" sz="1400">
              <a:solidFill>
                <a:srgbClr val="000000"/>
              </a:solidFill>
              <a:cs typeface="Arial" charset="0"/>
            </a:endParaRPr>
          </a:p>
        </p:txBody>
      </p:sp>
      <p:sp>
        <p:nvSpPr>
          <p:cNvPr id="2061" name="Text Box 8"/>
          <p:cNvSpPr txBox="1">
            <a:spLocks noChangeArrowheads="1"/>
          </p:cNvSpPr>
          <p:nvPr/>
        </p:nvSpPr>
        <p:spPr bwMode="auto">
          <a:xfrm>
            <a:off x="827091" y="1196981"/>
            <a:ext cx="2808287" cy="366713"/>
          </a:xfrm>
          <a:prstGeom prst="rect">
            <a:avLst/>
          </a:prstGeom>
          <a:noFill/>
          <a:ln w="9525" algn="ctr">
            <a:noFill/>
            <a:miter lim="800000"/>
            <a:headEnd/>
            <a:tailEnd/>
          </a:ln>
        </p:spPr>
        <p:txBody>
          <a:bodyPr>
            <a:spAutoFit/>
          </a:bodyPr>
          <a:lstStyle/>
          <a:p>
            <a:pPr fontAlgn="base">
              <a:spcBef>
                <a:spcPct val="50000"/>
              </a:spcBef>
              <a:spcAft>
                <a:spcPct val="0"/>
              </a:spcAft>
            </a:pPr>
            <a:endParaRPr lang="en-GB">
              <a:solidFill>
                <a:srgbClr val="000000"/>
              </a:solidFill>
              <a:cs typeface="Arial" charset="0"/>
            </a:endParaRPr>
          </a:p>
        </p:txBody>
      </p:sp>
      <p:sp>
        <p:nvSpPr>
          <p:cNvPr id="2062" name="Text Box 9"/>
          <p:cNvSpPr txBox="1">
            <a:spLocks noChangeArrowheads="1"/>
          </p:cNvSpPr>
          <p:nvPr/>
        </p:nvSpPr>
        <p:spPr bwMode="auto">
          <a:xfrm>
            <a:off x="827090" y="765175"/>
            <a:ext cx="3095625" cy="457200"/>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2400">
                <a:solidFill>
                  <a:srgbClr val="000000"/>
                </a:solidFill>
                <a:cs typeface="Arial" charset="0"/>
              </a:rPr>
              <a:t>Quantitative analysis</a:t>
            </a:r>
            <a:endParaRPr lang="el-GR" sz="2400">
              <a:solidFill>
                <a:srgbClr val="000000"/>
              </a:solidFill>
              <a:cs typeface="Arial" charset="0"/>
            </a:endParaRPr>
          </a:p>
        </p:txBody>
      </p:sp>
      <p:sp>
        <p:nvSpPr>
          <p:cNvPr id="2063" name="Rectangle 10"/>
          <p:cNvSpPr>
            <a:spLocks noChangeArrowheads="1"/>
          </p:cNvSpPr>
          <p:nvPr/>
        </p:nvSpPr>
        <p:spPr bwMode="auto">
          <a:xfrm>
            <a:off x="323852" y="765175"/>
            <a:ext cx="4105275" cy="5976938"/>
          </a:xfrm>
          <a:prstGeom prst="rect">
            <a:avLst/>
          </a:prstGeom>
          <a:noFill/>
          <a:ln w="9525" algn="ctr">
            <a:solidFill>
              <a:schemeClr val="tx1"/>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2064" name="Rectangle 12"/>
          <p:cNvSpPr>
            <a:spLocks noChangeArrowheads="1"/>
          </p:cNvSpPr>
          <p:nvPr/>
        </p:nvSpPr>
        <p:spPr bwMode="auto">
          <a:xfrm>
            <a:off x="4716464" y="765175"/>
            <a:ext cx="4105275" cy="5976938"/>
          </a:xfrm>
          <a:prstGeom prst="rect">
            <a:avLst/>
          </a:prstGeom>
          <a:noFill/>
          <a:ln w="9525" algn="ctr">
            <a:solidFill>
              <a:schemeClr val="tx1"/>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2065" name="Text Box 13"/>
          <p:cNvSpPr txBox="1">
            <a:spLocks noChangeArrowheads="1"/>
          </p:cNvSpPr>
          <p:nvPr/>
        </p:nvSpPr>
        <p:spPr bwMode="auto">
          <a:xfrm>
            <a:off x="5219702" y="765175"/>
            <a:ext cx="3095625" cy="457200"/>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2400">
                <a:solidFill>
                  <a:srgbClr val="000000"/>
                </a:solidFill>
                <a:cs typeface="Arial" charset="0"/>
              </a:rPr>
              <a:t>Qualitative analysis</a:t>
            </a:r>
            <a:endParaRPr lang="el-GR" sz="2400">
              <a:solidFill>
                <a:srgbClr val="000000"/>
              </a:solidFill>
              <a:cs typeface="Arial" charset="0"/>
            </a:endParaRPr>
          </a:p>
        </p:txBody>
      </p:sp>
      <p:sp>
        <p:nvSpPr>
          <p:cNvPr id="2066" name="Text Box 20"/>
          <p:cNvSpPr txBox="1">
            <a:spLocks noChangeArrowheads="1"/>
          </p:cNvSpPr>
          <p:nvPr/>
        </p:nvSpPr>
        <p:spPr bwMode="auto">
          <a:xfrm>
            <a:off x="4787900" y="4221165"/>
            <a:ext cx="3960813" cy="2139047"/>
          </a:xfrm>
          <a:prstGeom prst="rect">
            <a:avLst/>
          </a:prstGeom>
          <a:noFill/>
          <a:ln w="9525" algn="ctr">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Takes into account the potential consequences of a risk in relation to likelihood</a:t>
            </a:r>
          </a:p>
          <a:p>
            <a:pPr fontAlgn="base">
              <a:spcBef>
                <a:spcPct val="50000"/>
              </a:spcBef>
              <a:spcAft>
                <a:spcPct val="0"/>
              </a:spcAft>
              <a:buFontTx/>
              <a:buChar char="•"/>
            </a:pPr>
            <a:r>
              <a:rPr lang="en-US" sz="1400">
                <a:solidFill>
                  <a:srgbClr val="000000"/>
                </a:solidFill>
                <a:cs typeface="Arial" charset="0"/>
              </a:rPr>
              <a:t>  Particularly suitable for routine hazards which already have relevant control measures in place</a:t>
            </a:r>
          </a:p>
          <a:p>
            <a:pPr fontAlgn="base">
              <a:spcBef>
                <a:spcPct val="50000"/>
              </a:spcBef>
              <a:spcAft>
                <a:spcPct val="0"/>
              </a:spcAft>
              <a:buFontTx/>
              <a:buChar char="•"/>
            </a:pPr>
            <a:r>
              <a:rPr lang="en-US" sz="1400">
                <a:solidFill>
                  <a:srgbClr val="000000"/>
                </a:solidFill>
                <a:cs typeface="Arial" charset="0"/>
              </a:rPr>
              <a:t>  Appropriate for occupational maritime risks</a:t>
            </a:r>
          </a:p>
          <a:p>
            <a:pPr fontAlgn="base">
              <a:spcBef>
                <a:spcPct val="50000"/>
              </a:spcBef>
              <a:spcAft>
                <a:spcPct val="0"/>
              </a:spcAft>
              <a:buFontTx/>
              <a:buChar char="•"/>
            </a:pPr>
            <a:r>
              <a:rPr lang="en-US" sz="1400">
                <a:solidFill>
                  <a:srgbClr val="000000"/>
                </a:solidFill>
                <a:cs typeface="Arial" charset="0"/>
              </a:rPr>
              <a:t>  More appropriate for situations where best practices are more clear or already exist to an extent.</a:t>
            </a:r>
            <a:endParaRPr lang="el-GR" sz="1400">
              <a:solidFill>
                <a:srgbClr val="000000"/>
              </a:solidFill>
              <a:cs typeface="Arial" charset="0"/>
            </a:endParaRPr>
          </a:p>
        </p:txBody>
      </p:sp>
      <p:graphicFrame>
        <p:nvGraphicFramePr>
          <p:cNvPr id="2057" name="Object 9"/>
          <p:cNvGraphicFramePr>
            <a:graphicFrameLocks noGrp="1" noChangeAspect="1"/>
          </p:cNvGraphicFramePr>
          <p:nvPr>
            <p:ph sz="half" idx="2"/>
          </p:nvPr>
        </p:nvGraphicFramePr>
        <p:xfrm>
          <a:off x="246063" y="1341438"/>
          <a:ext cx="4038600" cy="2825750"/>
        </p:xfrm>
        <a:graphic>
          <a:graphicData uri="http://schemas.openxmlformats.org/presentationml/2006/ole">
            <mc:AlternateContent xmlns:mc="http://schemas.openxmlformats.org/markup-compatibility/2006">
              <mc:Choice xmlns:v="urn:schemas-microsoft-com:vml" Requires="v">
                <p:oleObj spid="_x0000_s2052" name="Visio" r:id="rId5" imgW="5896928" imgH="4125754" progId="">
                  <p:embed/>
                </p:oleObj>
              </mc:Choice>
              <mc:Fallback>
                <p:oleObj name="Visio" r:id="rId5" imgW="5896928" imgH="4125754" progId="">
                  <p:embed/>
                  <p:pic>
                    <p:nvPicPr>
                      <p:cNvPr id="2057" name="Object 9"/>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063" y="1341438"/>
                        <a:ext cx="4038600" cy="282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851511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7" name="Object 5"/>
          <p:cNvGraphicFramePr>
            <a:graphicFrameLocks noGrp="1" noChangeAspect="1"/>
          </p:cNvGraphicFramePr>
          <p:nvPr>
            <p:ph type="body" idx="1"/>
          </p:nvPr>
        </p:nvGraphicFramePr>
        <p:xfrm>
          <a:off x="539753" y="404814"/>
          <a:ext cx="8069263" cy="6264275"/>
        </p:xfrm>
        <a:graphic>
          <a:graphicData uri="http://schemas.openxmlformats.org/presentationml/2006/ole">
            <mc:AlternateContent xmlns:mc="http://schemas.openxmlformats.org/markup-compatibility/2006">
              <mc:Choice xmlns:v="urn:schemas-microsoft-com:vml" Requires="v">
                <p:oleObj spid="_x0000_s3074" name="Visio" r:id="rId3" imgW="9738360" imgH="7559516" progId="">
                  <p:embed/>
                </p:oleObj>
              </mc:Choice>
              <mc:Fallback>
                <p:oleObj name="Visio" r:id="rId3" imgW="9738360" imgH="7559516" progId="">
                  <p:embed/>
                  <p:pic>
                    <p:nvPicPr>
                      <p:cNvPr id="3077"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3" y="404814"/>
                        <a:ext cx="8069263" cy="6264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Rectangle 6"/>
          <p:cNvSpPr>
            <a:spLocks noGrp="1" noChangeArrowheads="1"/>
          </p:cNvSpPr>
          <p:nvPr>
            <p:ph type="title"/>
          </p:nvPr>
        </p:nvSpPr>
        <p:spPr>
          <a:xfrm>
            <a:off x="468313" y="-171450"/>
            <a:ext cx="8229600" cy="1143000"/>
          </a:xfrm>
        </p:spPr>
        <p:txBody>
          <a:bodyPr/>
          <a:lstStyle/>
          <a:p>
            <a:r>
              <a:rPr lang="en-US" sz="3200"/>
              <a:t>Decision Taking</a:t>
            </a:r>
            <a:endParaRPr lang="el-GR" sz="3200"/>
          </a:p>
        </p:txBody>
      </p:sp>
      <p:sp>
        <p:nvSpPr>
          <p:cNvPr id="3079" name="Rectangle 7"/>
          <p:cNvSpPr>
            <a:spLocks noChangeArrowheads="1"/>
          </p:cNvSpPr>
          <p:nvPr/>
        </p:nvSpPr>
        <p:spPr bwMode="auto">
          <a:xfrm>
            <a:off x="6300789" y="2133606"/>
            <a:ext cx="2519362" cy="2519363"/>
          </a:xfrm>
          <a:prstGeom prst="rect">
            <a:avLst/>
          </a:prstGeom>
          <a:noFill/>
          <a:ln w="25400" algn="ctr">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3080" name="Text Box 8"/>
          <p:cNvSpPr txBox="1">
            <a:spLocks noChangeArrowheads="1"/>
          </p:cNvSpPr>
          <p:nvPr/>
        </p:nvSpPr>
        <p:spPr bwMode="auto">
          <a:xfrm>
            <a:off x="6300789" y="635003"/>
            <a:ext cx="2519362" cy="1200329"/>
          </a:xfrm>
          <a:prstGeom prst="rect">
            <a:avLst/>
          </a:prstGeom>
          <a:noFill/>
          <a:ln w="9525" algn="ctr">
            <a:noFill/>
            <a:miter lim="800000"/>
            <a:headEnd/>
            <a:tailEnd/>
          </a:ln>
        </p:spPr>
        <p:txBody>
          <a:bodyPr>
            <a:spAutoFit/>
          </a:bodyPr>
          <a:lstStyle/>
          <a:p>
            <a:pPr fontAlgn="base">
              <a:spcBef>
                <a:spcPct val="50000"/>
              </a:spcBef>
              <a:spcAft>
                <a:spcPct val="0"/>
              </a:spcAft>
            </a:pPr>
            <a:r>
              <a:rPr lang="en-US">
                <a:solidFill>
                  <a:srgbClr val="000000"/>
                </a:solidFill>
                <a:cs typeface="Arial" charset="0"/>
              </a:rPr>
              <a:t>Lastly, a cost-benefit analysis is carried out and the final decision is taken.</a:t>
            </a:r>
            <a:endParaRPr lang="el-GR">
              <a:solidFill>
                <a:srgbClr val="000000"/>
              </a:solidFill>
              <a:cs typeface="Arial" charset="0"/>
            </a:endParaRPr>
          </a:p>
        </p:txBody>
      </p:sp>
      <p:sp>
        <p:nvSpPr>
          <p:cNvPr id="3081" name="Line 9"/>
          <p:cNvSpPr>
            <a:spLocks noChangeShapeType="1"/>
          </p:cNvSpPr>
          <p:nvPr/>
        </p:nvSpPr>
        <p:spPr bwMode="auto">
          <a:xfrm>
            <a:off x="7524750" y="1844677"/>
            <a:ext cx="0" cy="288925"/>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36552604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Footer Placeholder 3"/>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fontAlgn="base">
              <a:spcBef>
                <a:spcPct val="0"/>
              </a:spcBef>
              <a:spcAft>
                <a:spcPct val="0"/>
              </a:spcAft>
            </a:pPr>
            <a:r>
              <a:rPr lang="el-GR" sz="1400">
                <a:solidFill>
                  <a:srgbClr val="000000"/>
                </a:solidFill>
                <a:cs typeface="Arial" charset="0"/>
              </a:rPr>
              <a:t>Almi Tankers S.A.</a:t>
            </a:r>
          </a:p>
        </p:txBody>
      </p:sp>
      <p:pic>
        <p:nvPicPr>
          <p:cNvPr id="113666" name="Picture 15" descr="untitled"/>
          <p:cNvPicPr>
            <a:picLocks noChangeAspect="1" noChangeArrowheads="1"/>
          </p:cNvPicPr>
          <p:nvPr/>
        </p:nvPicPr>
        <p:blipFill>
          <a:blip r:embed="rId3" cstate="print">
            <a:clrChange>
              <a:clrFrom>
                <a:srgbClr val="C0C0C0"/>
              </a:clrFrom>
              <a:clrTo>
                <a:srgbClr val="C0C0C0">
                  <a:alpha val="0"/>
                </a:srgbClr>
              </a:clrTo>
            </a:clrChange>
          </a:blip>
          <a:srcRect r="34911"/>
          <a:stretch>
            <a:fillRect/>
          </a:stretch>
        </p:blipFill>
        <p:spPr bwMode="auto">
          <a:xfrm>
            <a:off x="3492503" y="6259519"/>
            <a:ext cx="263525" cy="288925"/>
          </a:xfrm>
          <a:prstGeom prst="rect">
            <a:avLst/>
          </a:prstGeom>
          <a:noFill/>
          <a:ln w="9525">
            <a:noFill/>
            <a:miter lim="800000"/>
            <a:headEnd/>
            <a:tailEnd/>
          </a:ln>
        </p:spPr>
      </p:pic>
      <p:sp>
        <p:nvSpPr>
          <p:cNvPr id="113667" name="Rectangle 16"/>
          <p:cNvSpPr>
            <a:spLocks noChangeArrowheads="1"/>
          </p:cNvSpPr>
          <p:nvPr/>
        </p:nvSpPr>
        <p:spPr bwMode="auto">
          <a:xfrm>
            <a:off x="3276601" y="6021388"/>
            <a:ext cx="2159000" cy="6477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113668" name="Text Box 8"/>
          <p:cNvSpPr txBox="1">
            <a:spLocks noChangeArrowheads="1"/>
          </p:cNvSpPr>
          <p:nvPr/>
        </p:nvSpPr>
        <p:spPr bwMode="auto">
          <a:xfrm>
            <a:off x="1095377" y="423863"/>
            <a:ext cx="6932613" cy="366712"/>
          </a:xfrm>
          <a:prstGeom prst="rect">
            <a:avLst/>
          </a:prstGeom>
          <a:noFill/>
          <a:ln w="9525">
            <a:noFill/>
            <a:miter lim="800000"/>
            <a:headEnd/>
            <a:tailEnd/>
          </a:ln>
        </p:spPr>
        <p:txBody>
          <a:bodyPr>
            <a:spAutoFit/>
          </a:bodyPr>
          <a:lstStyle/>
          <a:p>
            <a:pPr fontAlgn="base">
              <a:spcBef>
                <a:spcPct val="0"/>
              </a:spcBef>
              <a:spcAft>
                <a:spcPct val="0"/>
              </a:spcAft>
            </a:pPr>
            <a:endParaRPr lang="en-US">
              <a:solidFill>
                <a:srgbClr val="000000"/>
              </a:solidFill>
              <a:cs typeface="Arial" charset="0"/>
            </a:endParaRPr>
          </a:p>
        </p:txBody>
      </p:sp>
      <p:sp>
        <p:nvSpPr>
          <p:cNvPr id="113669" name="Rectangle 6"/>
          <p:cNvSpPr>
            <a:spLocks noChangeArrowheads="1"/>
          </p:cNvSpPr>
          <p:nvPr/>
        </p:nvSpPr>
        <p:spPr bwMode="auto">
          <a:xfrm>
            <a:off x="468313" y="3933825"/>
            <a:ext cx="8229600" cy="2078038"/>
          </a:xfrm>
          <a:prstGeom prst="rect">
            <a:avLst/>
          </a:prstGeom>
          <a:noFill/>
          <a:ln w="9525">
            <a:noFill/>
            <a:miter lim="800000"/>
            <a:headEnd/>
            <a:tailEnd/>
          </a:ln>
        </p:spPr>
        <p:txBody>
          <a:bodyPr/>
          <a:lstStyle/>
          <a:p>
            <a:pPr marL="342900" indent="-342900" algn="ctr" eaLnBrk="0" fontAlgn="base" hangingPunct="0">
              <a:spcBef>
                <a:spcPct val="20000"/>
              </a:spcBef>
              <a:spcAft>
                <a:spcPct val="0"/>
              </a:spcAft>
            </a:pPr>
            <a:r>
              <a:rPr lang="en-US" sz="3200">
                <a:solidFill>
                  <a:srgbClr val="000000"/>
                </a:solidFill>
                <a:cs typeface="Arial" charset="0"/>
              </a:rPr>
              <a:t>Manning</a:t>
            </a:r>
            <a:endParaRPr lang="el-GR" sz="3200">
              <a:solidFill>
                <a:srgbClr val="000000"/>
              </a:solidFill>
              <a:cs typeface="Arial" charset="0"/>
            </a:endParaRPr>
          </a:p>
        </p:txBody>
      </p:sp>
      <p:pic>
        <p:nvPicPr>
          <p:cNvPr id="113670"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73202" y="1355726"/>
            <a:ext cx="5889651" cy="1281113"/>
          </a:xfrm>
          <a:prstGeom prst="rect">
            <a:avLst/>
          </a:prstGeom>
          <a:noFill/>
          <a:ln w="9525">
            <a:noFill/>
            <a:miter lim="800000"/>
            <a:headEnd/>
            <a:tailEnd/>
          </a:ln>
        </p:spPr>
      </p:pic>
    </p:spTree>
    <p:extLst>
      <p:ext uri="{BB962C8B-B14F-4D97-AF65-F5344CB8AC3E}">
        <p14:creationId xmlns:p14="http://schemas.microsoft.com/office/powerpoint/2010/main" val="18980457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468313" y="0"/>
            <a:ext cx="8229600" cy="1143000"/>
          </a:xfrm>
        </p:spPr>
        <p:txBody>
          <a:bodyPr/>
          <a:lstStyle/>
          <a:p>
            <a:r>
              <a:rPr lang="en-US" sz="3200"/>
              <a:t>Maritime Crewing Challenge</a:t>
            </a:r>
            <a:endParaRPr lang="el-GR" sz="3200"/>
          </a:p>
        </p:txBody>
      </p:sp>
      <p:sp>
        <p:nvSpPr>
          <p:cNvPr id="115714" name="Rectangle 3"/>
          <p:cNvSpPr>
            <a:spLocks noGrp="1" noChangeArrowheads="1"/>
          </p:cNvSpPr>
          <p:nvPr>
            <p:ph type="body" idx="1"/>
          </p:nvPr>
        </p:nvSpPr>
        <p:spPr>
          <a:xfrm>
            <a:off x="323850" y="1196975"/>
            <a:ext cx="8820150" cy="4929188"/>
          </a:xfrm>
        </p:spPr>
        <p:txBody>
          <a:bodyPr/>
          <a:lstStyle/>
          <a:p>
            <a:pPr>
              <a:lnSpc>
                <a:spcPct val="90000"/>
              </a:lnSpc>
              <a:buFontTx/>
              <a:buNone/>
            </a:pPr>
            <a:r>
              <a:rPr lang="en-US" sz="2000"/>
              <a:t>Maritime Crewing is considered to be one of the greatest challenges presented by the new building project.</a:t>
            </a:r>
          </a:p>
          <a:p>
            <a:pPr>
              <a:lnSpc>
                <a:spcPct val="90000"/>
              </a:lnSpc>
              <a:buFontTx/>
              <a:buNone/>
            </a:pPr>
            <a:endParaRPr lang="en-US" sz="2000"/>
          </a:p>
          <a:p>
            <a:pPr>
              <a:lnSpc>
                <a:spcPct val="90000"/>
              </a:lnSpc>
            </a:pPr>
            <a:r>
              <a:rPr lang="en-US" sz="2000"/>
              <a:t>Almi Tankers currently recruits through:</a:t>
            </a:r>
          </a:p>
          <a:p>
            <a:pPr lvl="2">
              <a:lnSpc>
                <a:spcPct val="90000"/>
              </a:lnSpc>
            </a:pPr>
            <a:r>
              <a:rPr lang="en-US" sz="2000"/>
              <a:t>Univis Manning Agency (Ukraine)</a:t>
            </a:r>
          </a:p>
          <a:p>
            <a:pPr lvl="2">
              <a:lnSpc>
                <a:spcPct val="90000"/>
              </a:lnSpc>
            </a:pPr>
            <a:r>
              <a:rPr lang="en-US" sz="2000"/>
              <a:t>Michaelmar Manning Agency (Philippines)</a:t>
            </a:r>
          </a:p>
          <a:p>
            <a:pPr lvl="2">
              <a:lnSpc>
                <a:spcPct val="90000"/>
              </a:lnSpc>
            </a:pPr>
            <a:r>
              <a:rPr lang="en-US" sz="2000"/>
              <a:t>Direct via Almi Tankers S.A. crew Dpt.</a:t>
            </a:r>
          </a:p>
          <a:p>
            <a:pPr lvl="2">
              <a:lnSpc>
                <a:spcPct val="90000"/>
              </a:lnSpc>
              <a:buFontTx/>
              <a:buNone/>
            </a:pPr>
            <a:endParaRPr lang="en-US" sz="2000"/>
          </a:p>
          <a:p>
            <a:pPr>
              <a:lnSpc>
                <a:spcPct val="90000"/>
              </a:lnSpc>
            </a:pPr>
            <a:r>
              <a:rPr lang="en-US" sz="2000"/>
              <a:t>Officers: 68% Ukrainian, 30% Filipino 2% Russian</a:t>
            </a:r>
          </a:p>
          <a:p>
            <a:pPr>
              <a:lnSpc>
                <a:spcPct val="90000"/>
              </a:lnSpc>
              <a:buFontTx/>
              <a:buNone/>
            </a:pPr>
            <a:endParaRPr lang="en-US" sz="2000"/>
          </a:p>
          <a:p>
            <a:pPr>
              <a:lnSpc>
                <a:spcPct val="90000"/>
              </a:lnSpc>
            </a:pPr>
            <a:r>
              <a:rPr lang="en-US" sz="2000"/>
              <a:t>Ratings: 90% Filipino, 5% Ukrainian, 5% Russian</a:t>
            </a:r>
          </a:p>
          <a:p>
            <a:pPr>
              <a:lnSpc>
                <a:spcPct val="90000"/>
              </a:lnSpc>
            </a:pPr>
            <a:endParaRPr lang="en-US" sz="2000"/>
          </a:p>
          <a:p>
            <a:pPr>
              <a:lnSpc>
                <a:spcPct val="90000"/>
              </a:lnSpc>
            </a:pPr>
            <a:r>
              <a:rPr lang="en-US" sz="2000"/>
              <a:t>In order to accommodate the new building manning requirement, Zorovic (Croatia) has been added to the Company’s list of Manning Agencies.</a:t>
            </a:r>
            <a:endParaRPr lang="el-GR" sz="2000"/>
          </a:p>
        </p:txBody>
      </p:sp>
    </p:spTree>
    <p:extLst>
      <p:ext uri="{BB962C8B-B14F-4D97-AF65-F5344CB8AC3E}">
        <p14:creationId xmlns:p14="http://schemas.microsoft.com/office/powerpoint/2010/main" val="22113591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
          <p:cNvSpPr>
            <a:spLocks noGrp="1" noChangeArrowheads="1"/>
          </p:cNvSpPr>
          <p:nvPr>
            <p:ph type="title"/>
          </p:nvPr>
        </p:nvSpPr>
        <p:spPr>
          <a:xfrm>
            <a:off x="468313" y="115888"/>
            <a:ext cx="8229600" cy="1143000"/>
          </a:xfrm>
        </p:spPr>
        <p:txBody>
          <a:bodyPr/>
          <a:lstStyle/>
          <a:p>
            <a:r>
              <a:rPr lang="en-US" sz="3200"/>
              <a:t>Future Maritime Manning Requirement</a:t>
            </a:r>
            <a:endParaRPr lang="el-GR" sz="3200"/>
          </a:p>
        </p:txBody>
      </p:sp>
      <p:graphicFrame>
        <p:nvGraphicFramePr>
          <p:cNvPr id="4101" name="Object 5"/>
          <p:cNvGraphicFramePr>
            <a:graphicFrameLocks noChangeAspect="1"/>
          </p:cNvGraphicFramePr>
          <p:nvPr/>
        </p:nvGraphicFramePr>
        <p:xfrm>
          <a:off x="3" y="1055694"/>
          <a:ext cx="9090025" cy="5114925"/>
        </p:xfrm>
        <a:graphic>
          <a:graphicData uri="http://schemas.openxmlformats.org/presentationml/2006/ole">
            <mc:AlternateContent xmlns:mc="http://schemas.openxmlformats.org/markup-compatibility/2006">
              <mc:Choice xmlns:v="urn:schemas-microsoft-com:vml" Requires="v">
                <p:oleObj spid="_x0000_s4098" name="Chart" r:id="rId3" imgW="6724650" imgH="3781425" progId="Excel.Sheet.8">
                  <p:embed/>
                </p:oleObj>
              </mc:Choice>
              <mc:Fallback>
                <p:oleObj name="Chart" r:id="rId3" imgW="6724650" imgH="3781425" progId="Excel.Sheet.8">
                  <p:embed/>
                  <p:pic>
                    <p:nvPicPr>
                      <p:cNvPr id="410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1055694"/>
                        <a:ext cx="909002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3" name="Line 6"/>
          <p:cNvSpPr>
            <a:spLocks noChangeShapeType="1"/>
          </p:cNvSpPr>
          <p:nvPr/>
        </p:nvSpPr>
        <p:spPr bwMode="auto">
          <a:xfrm>
            <a:off x="2771775" y="2781306"/>
            <a:ext cx="0" cy="2879725"/>
          </a:xfrm>
          <a:prstGeom prst="line">
            <a:avLst/>
          </a:prstGeom>
          <a:noFill/>
          <a:ln w="9525">
            <a:solidFill>
              <a:srgbClr val="FF0000"/>
            </a:solidFill>
            <a:prstDash val="dash"/>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4104" name="Line 7"/>
          <p:cNvSpPr>
            <a:spLocks noChangeShapeType="1"/>
          </p:cNvSpPr>
          <p:nvPr/>
        </p:nvSpPr>
        <p:spPr bwMode="auto">
          <a:xfrm>
            <a:off x="3829050" y="2781306"/>
            <a:ext cx="0" cy="2879725"/>
          </a:xfrm>
          <a:prstGeom prst="line">
            <a:avLst/>
          </a:prstGeom>
          <a:noFill/>
          <a:ln w="9525">
            <a:solidFill>
              <a:srgbClr val="FF0000"/>
            </a:solidFill>
            <a:prstDash val="dash"/>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4105" name="Rectangle 8"/>
          <p:cNvSpPr>
            <a:spLocks noChangeArrowheads="1"/>
          </p:cNvSpPr>
          <p:nvPr/>
        </p:nvSpPr>
        <p:spPr bwMode="auto">
          <a:xfrm>
            <a:off x="1835150" y="3500444"/>
            <a:ext cx="865188" cy="504825"/>
          </a:xfrm>
          <a:prstGeom prst="rect">
            <a:avLst/>
          </a:prstGeom>
          <a:solidFill>
            <a:schemeClr val="bg1"/>
          </a:solidFill>
          <a:ln w="9525" algn="ctr">
            <a:solidFill>
              <a:schemeClr val="tx1"/>
            </a:solidFill>
            <a:miter lim="800000"/>
            <a:headEnd/>
            <a:tailEnd/>
          </a:ln>
        </p:spPr>
        <p:txBody>
          <a:bodyPr wrap="none" anchor="ctr"/>
          <a:lstStyle/>
          <a:p>
            <a:pPr algn="ctr" fontAlgn="base">
              <a:spcBef>
                <a:spcPct val="0"/>
              </a:spcBef>
              <a:spcAft>
                <a:spcPct val="0"/>
              </a:spcAft>
            </a:pPr>
            <a:r>
              <a:rPr lang="en-US" sz="900">
                <a:solidFill>
                  <a:srgbClr val="000000"/>
                </a:solidFill>
                <a:cs typeface="Arial" charset="0"/>
              </a:rPr>
              <a:t>Initiation of  </a:t>
            </a:r>
          </a:p>
          <a:p>
            <a:pPr algn="ctr" fontAlgn="base">
              <a:spcBef>
                <a:spcPct val="0"/>
              </a:spcBef>
              <a:spcAft>
                <a:spcPct val="0"/>
              </a:spcAft>
            </a:pPr>
            <a:r>
              <a:rPr lang="en-US" sz="900">
                <a:solidFill>
                  <a:srgbClr val="000000"/>
                </a:solidFill>
                <a:cs typeface="Arial" charset="0"/>
              </a:rPr>
              <a:t> pool expansion </a:t>
            </a:r>
          </a:p>
          <a:p>
            <a:pPr algn="ctr" fontAlgn="base">
              <a:spcBef>
                <a:spcPct val="0"/>
              </a:spcBef>
              <a:spcAft>
                <a:spcPct val="0"/>
              </a:spcAft>
            </a:pPr>
            <a:r>
              <a:rPr lang="en-US" sz="900">
                <a:solidFill>
                  <a:srgbClr val="000000"/>
                </a:solidFill>
                <a:cs typeface="Arial" charset="0"/>
              </a:rPr>
              <a:t>planning</a:t>
            </a:r>
          </a:p>
        </p:txBody>
      </p:sp>
      <p:sp>
        <p:nvSpPr>
          <p:cNvPr id="4106" name="Rectangle 9"/>
          <p:cNvSpPr>
            <a:spLocks noChangeArrowheads="1"/>
          </p:cNvSpPr>
          <p:nvPr/>
        </p:nvSpPr>
        <p:spPr bwMode="auto">
          <a:xfrm>
            <a:off x="3902078" y="2492375"/>
            <a:ext cx="1368425" cy="503238"/>
          </a:xfrm>
          <a:prstGeom prst="rect">
            <a:avLst/>
          </a:prstGeom>
          <a:solidFill>
            <a:schemeClr val="bg1"/>
          </a:solidFill>
          <a:ln w="9525" algn="ctr">
            <a:solidFill>
              <a:schemeClr val="tx1"/>
            </a:solidFill>
            <a:miter lim="800000"/>
            <a:headEnd/>
            <a:tailEnd/>
          </a:ln>
        </p:spPr>
        <p:txBody>
          <a:bodyPr wrap="none" anchor="ctr"/>
          <a:lstStyle/>
          <a:p>
            <a:pPr algn="ctr" fontAlgn="base">
              <a:spcBef>
                <a:spcPct val="0"/>
              </a:spcBef>
              <a:spcAft>
                <a:spcPct val="0"/>
              </a:spcAft>
            </a:pPr>
            <a:r>
              <a:rPr lang="en-US" sz="900">
                <a:solidFill>
                  <a:srgbClr val="000000"/>
                </a:solidFill>
                <a:cs typeface="Arial" charset="0"/>
              </a:rPr>
              <a:t>Plan is currently running </a:t>
            </a:r>
          </a:p>
          <a:p>
            <a:pPr algn="ctr" fontAlgn="base">
              <a:spcBef>
                <a:spcPct val="0"/>
              </a:spcBef>
              <a:spcAft>
                <a:spcPct val="0"/>
              </a:spcAft>
            </a:pPr>
            <a:r>
              <a:rPr lang="en-US" sz="900">
                <a:solidFill>
                  <a:srgbClr val="000000"/>
                </a:solidFill>
                <a:cs typeface="Arial" charset="0"/>
              </a:rPr>
              <a:t>according to schedule</a:t>
            </a:r>
          </a:p>
        </p:txBody>
      </p:sp>
    </p:spTree>
    <p:extLst>
      <p:ext uri="{BB962C8B-B14F-4D97-AF65-F5344CB8AC3E}">
        <p14:creationId xmlns:p14="http://schemas.microsoft.com/office/powerpoint/2010/main" val="18523116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US" sz="4000" dirty="0"/>
              <a:t>New building project crew development </a:t>
            </a:r>
          </a:p>
        </p:txBody>
      </p:sp>
      <p:sp>
        <p:nvSpPr>
          <p:cNvPr id="118786" name="Rectangle 3"/>
          <p:cNvSpPr>
            <a:spLocks noGrp="1" noChangeArrowheads="1"/>
          </p:cNvSpPr>
          <p:nvPr>
            <p:ph type="body" idx="1"/>
          </p:nvPr>
        </p:nvSpPr>
        <p:spPr/>
        <p:txBody>
          <a:bodyPr/>
          <a:lstStyle/>
          <a:p>
            <a:pPr marL="0" indent="0">
              <a:lnSpc>
                <a:spcPct val="80000"/>
              </a:lnSpc>
              <a:buFontTx/>
              <a:buNone/>
            </a:pPr>
            <a:endParaRPr lang="en-US" sz="1600" dirty="0"/>
          </a:p>
          <a:p>
            <a:pPr marL="0" indent="0">
              <a:lnSpc>
                <a:spcPct val="80000"/>
              </a:lnSpc>
            </a:pPr>
            <a:r>
              <a:rPr lang="en-US" sz="1600" dirty="0"/>
              <a:t>  Almi Tankers ensured that all senior officers were fully </a:t>
            </a:r>
            <a:r>
              <a:rPr lang="en-US" sz="1600" dirty="0" err="1"/>
              <a:t>familiarised</a:t>
            </a:r>
            <a:r>
              <a:rPr lang="en-US" sz="1600" dirty="0"/>
              <a:t> with the Company’s management system and vessels prior to assuming command to a level that exceeds the industry’s standard requirements.</a:t>
            </a:r>
          </a:p>
          <a:p>
            <a:pPr marL="0" indent="0">
              <a:lnSpc>
                <a:spcPct val="80000"/>
              </a:lnSpc>
            </a:pPr>
            <a:endParaRPr lang="en-US" sz="1600" dirty="0"/>
          </a:p>
          <a:p>
            <a:pPr marL="0" indent="0">
              <a:lnSpc>
                <a:spcPct val="80000"/>
              </a:lnSpc>
            </a:pPr>
            <a:r>
              <a:rPr lang="en-US" sz="1600" dirty="0"/>
              <a:t> The following training was distributed appropriately amongst the 96 senior officers recruited for the new building project:</a:t>
            </a:r>
          </a:p>
          <a:p>
            <a:pPr marL="0" indent="0">
              <a:lnSpc>
                <a:spcPct val="75000"/>
              </a:lnSpc>
              <a:buFontTx/>
              <a:buNone/>
            </a:pPr>
            <a:endParaRPr lang="en-US" sz="1600" dirty="0"/>
          </a:p>
          <a:p>
            <a:pPr marL="0" indent="0">
              <a:lnSpc>
                <a:spcPct val="75000"/>
              </a:lnSpc>
            </a:pPr>
            <a:r>
              <a:rPr lang="en-US" sz="1600" dirty="0"/>
              <a:t>  58.800 </a:t>
            </a:r>
            <a:r>
              <a:rPr lang="en-US" sz="1600" dirty="0" err="1"/>
              <a:t>hrs</a:t>
            </a:r>
            <a:r>
              <a:rPr lang="en-US" sz="1600" dirty="0"/>
              <a:t> of on board training.	</a:t>
            </a:r>
          </a:p>
          <a:p>
            <a:pPr marL="0" indent="0">
              <a:lnSpc>
                <a:spcPct val="80000"/>
              </a:lnSpc>
            </a:pPr>
            <a:r>
              <a:rPr lang="en-US" sz="1600" dirty="0"/>
              <a:t>  7.000 </a:t>
            </a:r>
            <a:r>
              <a:rPr lang="en-US" sz="1600" dirty="0" err="1"/>
              <a:t>hrs</a:t>
            </a:r>
            <a:r>
              <a:rPr lang="en-US" sz="1600" dirty="0"/>
              <a:t> of head office training.</a:t>
            </a:r>
          </a:p>
          <a:p>
            <a:pPr marL="0" indent="0">
              <a:lnSpc>
                <a:spcPct val="80000"/>
              </a:lnSpc>
            </a:pPr>
            <a:r>
              <a:rPr lang="en-US" sz="1600" dirty="0"/>
              <a:t>  Total investment in the training of new seafarers prior to deliveries: $2.670.000 </a:t>
            </a:r>
          </a:p>
          <a:p>
            <a:pPr marL="0" indent="0">
              <a:lnSpc>
                <a:spcPct val="80000"/>
              </a:lnSpc>
            </a:pPr>
            <a:endParaRPr lang="en-US" sz="1600" dirty="0"/>
          </a:p>
          <a:p>
            <a:pPr marL="0" indent="0">
              <a:lnSpc>
                <a:spcPct val="80000"/>
              </a:lnSpc>
            </a:pPr>
            <a:r>
              <a:rPr lang="en-US" sz="1600" dirty="0"/>
              <a:t>  The training Matrix was designed 1.5 years prior to the scheduled delivery of the first vessel.</a:t>
            </a:r>
          </a:p>
          <a:p>
            <a:pPr marL="0" indent="0">
              <a:lnSpc>
                <a:spcPct val="80000"/>
              </a:lnSpc>
            </a:pPr>
            <a:endParaRPr lang="en-US" sz="1600" dirty="0"/>
          </a:p>
          <a:p>
            <a:pPr marL="0" indent="0">
              <a:lnSpc>
                <a:spcPct val="80000"/>
              </a:lnSpc>
            </a:pPr>
            <a:r>
              <a:rPr lang="en-US" sz="1600" dirty="0"/>
              <a:t>The training Matrix has been designed to a level that is above and beyond regular industry standards for crew </a:t>
            </a:r>
            <a:r>
              <a:rPr lang="en-US" sz="1600" dirty="0" err="1"/>
              <a:t>familiarisation</a:t>
            </a:r>
            <a:r>
              <a:rPr lang="en-US" sz="1600" dirty="0"/>
              <a:t>.</a:t>
            </a:r>
          </a:p>
          <a:p>
            <a:pPr marL="0" indent="0">
              <a:lnSpc>
                <a:spcPct val="75000"/>
              </a:lnSpc>
              <a:buFontTx/>
              <a:buNone/>
            </a:pPr>
            <a:endParaRPr lang="en-US" sz="1600" dirty="0"/>
          </a:p>
          <a:p>
            <a:pPr marL="0" indent="0">
              <a:lnSpc>
                <a:spcPct val="75000"/>
              </a:lnSpc>
              <a:buFontTx/>
              <a:buNone/>
            </a:pPr>
            <a:endParaRPr lang="en-US" sz="1600" dirty="0"/>
          </a:p>
          <a:p>
            <a:pPr marL="0" indent="0">
              <a:lnSpc>
                <a:spcPct val="80000"/>
              </a:lnSpc>
              <a:buFontTx/>
              <a:buNone/>
            </a:pPr>
            <a:endParaRPr lang="en-US" sz="1800" dirty="0"/>
          </a:p>
          <a:p>
            <a:pPr marL="0" indent="0">
              <a:lnSpc>
                <a:spcPct val="80000"/>
              </a:lnSpc>
            </a:pPr>
            <a:endParaRPr lang="en-US" sz="1800" dirty="0"/>
          </a:p>
          <a:p>
            <a:pPr marL="0" indent="0">
              <a:lnSpc>
                <a:spcPct val="80000"/>
              </a:lnSpc>
              <a:buFontTx/>
              <a:buNone/>
            </a:pPr>
            <a:endParaRPr lang="en-US" sz="1800" dirty="0"/>
          </a:p>
        </p:txBody>
      </p:sp>
    </p:spTree>
    <p:extLst>
      <p:ext uri="{BB962C8B-B14F-4D97-AF65-F5344CB8AC3E}">
        <p14:creationId xmlns:p14="http://schemas.microsoft.com/office/powerpoint/2010/main" val="26346715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p:cNvPicPr>
            <a:picLocks noChangeAspect="1" noChangeArrowheads="1"/>
          </p:cNvPicPr>
          <p:nvPr/>
        </p:nvPicPr>
        <p:blipFill>
          <a:blip r:embed="rId2" cstate="print"/>
          <a:srcRect/>
          <a:stretch>
            <a:fillRect/>
          </a:stretch>
        </p:blipFill>
        <p:spPr bwMode="auto">
          <a:xfrm>
            <a:off x="1" y="0"/>
            <a:ext cx="4845050" cy="6858000"/>
          </a:xfrm>
          <a:prstGeom prst="rect">
            <a:avLst/>
          </a:prstGeom>
          <a:noFill/>
          <a:ln w="9525">
            <a:noFill/>
            <a:miter lim="800000"/>
            <a:headEnd/>
            <a:tailEnd/>
          </a:ln>
        </p:spPr>
      </p:pic>
      <p:pic>
        <p:nvPicPr>
          <p:cNvPr id="119810" name="Picture 4"/>
          <p:cNvPicPr>
            <a:picLocks noChangeAspect="1" noChangeArrowheads="1"/>
          </p:cNvPicPr>
          <p:nvPr/>
        </p:nvPicPr>
        <p:blipFill>
          <a:blip r:embed="rId3" cstate="print"/>
          <a:srcRect/>
          <a:stretch>
            <a:fillRect/>
          </a:stretch>
        </p:blipFill>
        <p:spPr bwMode="auto">
          <a:xfrm>
            <a:off x="4427538" y="549275"/>
            <a:ext cx="4171950" cy="5905500"/>
          </a:xfrm>
          <a:prstGeom prst="rect">
            <a:avLst/>
          </a:prstGeom>
          <a:noFill/>
          <a:ln w="9525">
            <a:noFill/>
            <a:miter lim="800000"/>
            <a:headEnd/>
            <a:tailEnd/>
          </a:ln>
        </p:spPr>
      </p:pic>
    </p:spTree>
    <p:extLst>
      <p:ext uri="{BB962C8B-B14F-4D97-AF65-F5344CB8AC3E}">
        <p14:creationId xmlns:p14="http://schemas.microsoft.com/office/powerpoint/2010/main" val="28758763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468313" y="260350"/>
            <a:ext cx="8229600" cy="1143000"/>
          </a:xfrm>
        </p:spPr>
        <p:txBody>
          <a:bodyPr/>
          <a:lstStyle/>
          <a:p>
            <a:r>
              <a:rPr lang="en-US" sz="4000"/>
              <a:t>New building gap analysis </a:t>
            </a:r>
          </a:p>
        </p:txBody>
      </p:sp>
      <p:sp>
        <p:nvSpPr>
          <p:cNvPr id="120834" name="Rectangle 3"/>
          <p:cNvSpPr>
            <a:spLocks noGrp="1" noChangeArrowheads="1"/>
          </p:cNvSpPr>
          <p:nvPr>
            <p:ph type="body" idx="1"/>
          </p:nvPr>
        </p:nvSpPr>
        <p:spPr>
          <a:xfrm>
            <a:off x="468313" y="4365625"/>
            <a:ext cx="8229600" cy="2159000"/>
          </a:xfrm>
        </p:spPr>
        <p:txBody>
          <a:bodyPr/>
          <a:lstStyle/>
          <a:p>
            <a:pPr marL="0" indent="0">
              <a:lnSpc>
                <a:spcPct val="80000"/>
              </a:lnSpc>
              <a:buFontTx/>
              <a:buNone/>
            </a:pPr>
            <a:endParaRPr lang="en-US" sz="2000"/>
          </a:p>
          <a:p>
            <a:pPr marL="0" indent="0">
              <a:lnSpc>
                <a:spcPct val="80000"/>
              </a:lnSpc>
            </a:pPr>
            <a:r>
              <a:rPr lang="en-US" sz="1000"/>
              <a:t>  A gap analysis was carried out in order to assess the required training needs for the crew of Almi Tankers’ new buidings.</a:t>
            </a:r>
          </a:p>
          <a:p>
            <a:pPr marL="0" indent="0">
              <a:lnSpc>
                <a:spcPct val="80000"/>
              </a:lnSpc>
            </a:pPr>
            <a:endParaRPr lang="en-US" sz="1000"/>
          </a:p>
          <a:p>
            <a:pPr marL="0" indent="0">
              <a:lnSpc>
                <a:spcPct val="80000"/>
              </a:lnSpc>
            </a:pPr>
            <a:r>
              <a:rPr lang="en-US" sz="1000"/>
              <a:t>  Prior to joining Almi Tankers, all senior officers must complete the Company’s induction process, including CBT testing, English language tests and Medical exams. The level of all tests is higher than what is required by Oil Majors. The Senior Officers must also attend a briefing at Almi Tankers’ Head Office.</a:t>
            </a:r>
          </a:p>
          <a:p>
            <a:pPr marL="0" indent="0">
              <a:lnSpc>
                <a:spcPct val="80000"/>
              </a:lnSpc>
            </a:pPr>
            <a:endParaRPr lang="en-US" sz="1000"/>
          </a:p>
          <a:p>
            <a:pPr marL="0" indent="0">
              <a:lnSpc>
                <a:spcPct val="80000"/>
              </a:lnSpc>
            </a:pPr>
            <a:r>
              <a:rPr lang="en-US" sz="1000"/>
              <a:t> In addition to being well qualified and trained, seafarers must also be fully familiarised with the vessels’ systems and Almi Tankers’ procedures. The Familiarisation Matrix was designed to meet these requirements.</a:t>
            </a:r>
          </a:p>
          <a:p>
            <a:pPr marL="0" indent="0">
              <a:lnSpc>
                <a:spcPct val="80000"/>
              </a:lnSpc>
            </a:pPr>
            <a:endParaRPr lang="en-US" sz="1000"/>
          </a:p>
          <a:p>
            <a:pPr marL="0" indent="0">
              <a:lnSpc>
                <a:spcPct val="80000"/>
              </a:lnSpc>
            </a:pPr>
            <a:r>
              <a:rPr lang="en-US" sz="1000"/>
              <a:t>  The training matrix for the new building crews was built around this analysis and has been designed in such a way that it exceeds the industry’s crewing requirements, minimises risks, ensures the delivery is as smooth as possible, and satisfies Oil Major requirements, which is crucial for the tradability of the vessels.</a:t>
            </a:r>
          </a:p>
          <a:p>
            <a:pPr marL="0" indent="0">
              <a:lnSpc>
                <a:spcPct val="80000"/>
              </a:lnSpc>
            </a:pPr>
            <a:endParaRPr lang="en-US" sz="1000"/>
          </a:p>
          <a:p>
            <a:pPr marL="0" indent="0">
              <a:lnSpc>
                <a:spcPct val="75000"/>
              </a:lnSpc>
              <a:buFontTx/>
              <a:buNone/>
            </a:pPr>
            <a:endParaRPr lang="en-US" sz="2000"/>
          </a:p>
          <a:p>
            <a:pPr marL="0" indent="0">
              <a:lnSpc>
                <a:spcPct val="80000"/>
              </a:lnSpc>
              <a:buFontTx/>
              <a:buNone/>
            </a:pPr>
            <a:endParaRPr lang="en-US" sz="2400"/>
          </a:p>
          <a:p>
            <a:pPr marL="0" indent="0">
              <a:lnSpc>
                <a:spcPct val="80000"/>
              </a:lnSpc>
            </a:pPr>
            <a:endParaRPr lang="en-US" sz="2400"/>
          </a:p>
          <a:p>
            <a:pPr marL="0" indent="0">
              <a:lnSpc>
                <a:spcPct val="80000"/>
              </a:lnSpc>
              <a:buFontTx/>
              <a:buNone/>
            </a:pPr>
            <a:endParaRPr lang="en-US" sz="2400"/>
          </a:p>
        </p:txBody>
      </p:sp>
      <p:pic>
        <p:nvPicPr>
          <p:cNvPr id="120835" name="Picture 4"/>
          <p:cNvPicPr>
            <a:picLocks noChangeAspect="1" noChangeArrowheads="1"/>
          </p:cNvPicPr>
          <p:nvPr/>
        </p:nvPicPr>
        <p:blipFill>
          <a:blip r:embed="rId2" cstate="print"/>
          <a:srcRect/>
          <a:stretch>
            <a:fillRect/>
          </a:stretch>
        </p:blipFill>
        <p:spPr bwMode="auto">
          <a:xfrm>
            <a:off x="179388" y="1460506"/>
            <a:ext cx="8585200" cy="3121025"/>
          </a:xfrm>
          <a:prstGeom prst="rect">
            <a:avLst/>
          </a:prstGeom>
          <a:noFill/>
          <a:ln w="9525" algn="ctr">
            <a:noFill/>
            <a:miter lim="800000"/>
            <a:headEnd/>
            <a:tailEnd/>
          </a:ln>
        </p:spPr>
      </p:pic>
    </p:spTree>
    <p:extLst>
      <p:ext uri="{BB962C8B-B14F-4D97-AF65-F5344CB8AC3E}">
        <p14:creationId xmlns:p14="http://schemas.microsoft.com/office/powerpoint/2010/main" val="35736264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457200" y="274641"/>
            <a:ext cx="8229600" cy="1425575"/>
          </a:xfrm>
        </p:spPr>
        <p:txBody>
          <a:bodyPr/>
          <a:lstStyle/>
          <a:p>
            <a:r>
              <a:rPr lang="en-US" sz="4000"/>
              <a:t>New building familiarisation matrix</a:t>
            </a:r>
            <a:br>
              <a:rPr lang="en-US" sz="4000"/>
            </a:br>
            <a:r>
              <a:rPr lang="en-US" sz="3200"/>
              <a:t>Example – Delivery of HN 5354-5</a:t>
            </a:r>
          </a:p>
        </p:txBody>
      </p:sp>
      <p:pic>
        <p:nvPicPr>
          <p:cNvPr id="121858" name="Picture 3"/>
          <p:cNvPicPr>
            <a:picLocks noChangeAspect="1" noChangeArrowheads="1"/>
          </p:cNvPicPr>
          <p:nvPr/>
        </p:nvPicPr>
        <p:blipFill>
          <a:blip r:embed="rId2" cstate="print"/>
          <a:srcRect/>
          <a:stretch>
            <a:fillRect/>
          </a:stretch>
        </p:blipFill>
        <p:spPr bwMode="auto">
          <a:xfrm>
            <a:off x="222252" y="1773238"/>
            <a:ext cx="8813800" cy="1212850"/>
          </a:xfrm>
          <a:prstGeom prst="rect">
            <a:avLst/>
          </a:prstGeom>
          <a:noFill/>
          <a:ln w="9525">
            <a:noFill/>
            <a:miter lim="800000"/>
            <a:headEnd/>
            <a:tailEnd/>
          </a:ln>
        </p:spPr>
      </p:pic>
      <p:sp>
        <p:nvSpPr>
          <p:cNvPr id="121859" name="Text Box 4"/>
          <p:cNvSpPr txBox="1">
            <a:spLocks noChangeArrowheads="1"/>
          </p:cNvSpPr>
          <p:nvPr/>
        </p:nvSpPr>
        <p:spPr bwMode="auto">
          <a:xfrm>
            <a:off x="468315" y="3068642"/>
            <a:ext cx="8280400" cy="52322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The above graph demonstrates the crew rotation/familiarisation matrix for the delivery of the first 3 Suezmax new buildings.</a:t>
            </a:r>
            <a:endParaRPr lang="el-GR" sz="1400">
              <a:solidFill>
                <a:srgbClr val="000000"/>
              </a:solidFill>
              <a:cs typeface="Arial" charset="0"/>
            </a:endParaRPr>
          </a:p>
        </p:txBody>
      </p:sp>
      <p:sp>
        <p:nvSpPr>
          <p:cNvPr id="190469" name="Text Box 5"/>
          <p:cNvSpPr txBox="1">
            <a:spLocks noChangeArrowheads="1"/>
          </p:cNvSpPr>
          <p:nvPr/>
        </p:nvSpPr>
        <p:spPr bwMode="auto">
          <a:xfrm>
            <a:off x="468313" y="3644900"/>
            <a:ext cx="8496300" cy="738664"/>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The delivery is based around two “Delivery Teams” (Team 1 and Team 2 above). These teams are familiarised with our Management systems aboard the current fleet. The same two teams are used for deliveries as they will become thoroughly familiarised with all equipment, systems and characteristics.</a:t>
            </a:r>
            <a:endParaRPr lang="el-GR" sz="1400">
              <a:solidFill>
                <a:srgbClr val="000000"/>
              </a:solidFill>
              <a:cs typeface="Arial" charset="0"/>
            </a:endParaRPr>
          </a:p>
        </p:txBody>
      </p:sp>
      <p:sp>
        <p:nvSpPr>
          <p:cNvPr id="190470" name="Rectangle 6"/>
          <p:cNvSpPr>
            <a:spLocks noChangeArrowheads="1"/>
          </p:cNvSpPr>
          <p:nvPr/>
        </p:nvSpPr>
        <p:spPr bwMode="auto">
          <a:xfrm>
            <a:off x="2051050" y="1974852"/>
            <a:ext cx="1081088" cy="144463"/>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190471" name="Rectangle 7"/>
          <p:cNvSpPr>
            <a:spLocks noChangeArrowheads="1"/>
          </p:cNvSpPr>
          <p:nvPr/>
        </p:nvSpPr>
        <p:spPr bwMode="auto">
          <a:xfrm>
            <a:off x="3649666" y="1974852"/>
            <a:ext cx="1081087" cy="144463"/>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Tree>
    <p:extLst>
      <p:ext uri="{BB962C8B-B14F-4D97-AF65-F5344CB8AC3E}">
        <p14:creationId xmlns:p14="http://schemas.microsoft.com/office/powerpoint/2010/main" val="1392145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Effect transition="in" filter="fade">
                                      <p:cBhvr>
                                        <p:cTn id="7" dur="2000"/>
                                        <p:tgtEl>
                                          <p:spTgt spid="1904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0470"/>
                                        </p:tgtEl>
                                        <p:attrNameLst>
                                          <p:attrName>style.visibility</p:attrName>
                                        </p:attrNameLst>
                                      </p:cBhvr>
                                      <p:to>
                                        <p:strVal val="visible"/>
                                      </p:to>
                                    </p:set>
                                    <p:animEffect transition="in" filter="fade">
                                      <p:cBhvr>
                                        <p:cTn id="10" dur="2000"/>
                                        <p:tgtEl>
                                          <p:spTgt spid="1904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0471"/>
                                        </p:tgtEl>
                                        <p:attrNameLst>
                                          <p:attrName>style.visibility</p:attrName>
                                        </p:attrNameLst>
                                      </p:cBhvr>
                                      <p:to>
                                        <p:strVal val="visible"/>
                                      </p:to>
                                    </p:set>
                                    <p:animEffect transition="in" filter="fade">
                                      <p:cBhvr>
                                        <p:cTn id="13" dur="20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p:bldP spid="190470" grpId="0" animBg="1"/>
      <p:bldP spid="19047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457200" y="274641"/>
            <a:ext cx="8229600" cy="1425575"/>
          </a:xfrm>
        </p:spPr>
        <p:txBody>
          <a:bodyPr/>
          <a:lstStyle/>
          <a:p>
            <a:r>
              <a:rPr lang="en-US" sz="4000"/>
              <a:t>New building familiarisation matrix</a:t>
            </a:r>
            <a:br>
              <a:rPr lang="en-US" sz="4000"/>
            </a:br>
            <a:r>
              <a:rPr lang="en-US" sz="3200"/>
              <a:t>Example – Delivery of HN 5354-5</a:t>
            </a:r>
          </a:p>
        </p:txBody>
      </p:sp>
      <p:pic>
        <p:nvPicPr>
          <p:cNvPr id="122882" name="Picture 3"/>
          <p:cNvPicPr>
            <a:picLocks noChangeAspect="1" noChangeArrowheads="1"/>
          </p:cNvPicPr>
          <p:nvPr/>
        </p:nvPicPr>
        <p:blipFill>
          <a:blip r:embed="rId2" cstate="print"/>
          <a:srcRect/>
          <a:stretch>
            <a:fillRect/>
          </a:stretch>
        </p:blipFill>
        <p:spPr bwMode="auto">
          <a:xfrm>
            <a:off x="222252" y="1773238"/>
            <a:ext cx="8813800" cy="1212850"/>
          </a:xfrm>
          <a:prstGeom prst="rect">
            <a:avLst/>
          </a:prstGeom>
          <a:noFill/>
          <a:ln w="9525">
            <a:noFill/>
            <a:miter lim="800000"/>
            <a:headEnd/>
            <a:tailEnd/>
          </a:ln>
        </p:spPr>
      </p:pic>
      <p:sp>
        <p:nvSpPr>
          <p:cNvPr id="122883" name="Text Box 4"/>
          <p:cNvSpPr txBox="1">
            <a:spLocks noChangeArrowheads="1"/>
          </p:cNvSpPr>
          <p:nvPr/>
        </p:nvSpPr>
        <p:spPr bwMode="auto">
          <a:xfrm>
            <a:off x="468315" y="3068642"/>
            <a:ext cx="8280400" cy="52322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The above graph demonstrates the crew rotation/familiarisation matrix for the delivery of the first 3 suezmax new buildings.</a:t>
            </a:r>
            <a:endParaRPr lang="el-GR" sz="1400">
              <a:solidFill>
                <a:srgbClr val="000000"/>
              </a:solidFill>
              <a:cs typeface="Arial" charset="0"/>
            </a:endParaRPr>
          </a:p>
        </p:txBody>
      </p:sp>
      <p:sp>
        <p:nvSpPr>
          <p:cNvPr id="122884" name="Text Box 5"/>
          <p:cNvSpPr txBox="1">
            <a:spLocks noChangeArrowheads="1"/>
          </p:cNvSpPr>
          <p:nvPr/>
        </p:nvSpPr>
        <p:spPr bwMode="auto">
          <a:xfrm>
            <a:off x="468315" y="3644900"/>
            <a:ext cx="8280400" cy="738664"/>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The delivery is based around two “Delivery Teams” (Team 1 and Team 2 above). These teams are familiarised with our Management systems aboard the current fleet. The same two teams are used for deliveries as they will become thoroughly familiarised with all equipment, systems and characteristics.</a:t>
            </a:r>
            <a:endParaRPr lang="el-GR" sz="1400">
              <a:solidFill>
                <a:srgbClr val="000000"/>
              </a:solidFill>
              <a:cs typeface="Arial" charset="0"/>
            </a:endParaRPr>
          </a:p>
        </p:txBody>
      </p:sp>
      <p:sp>
        <p:nvSpPr>
          <p:cNvPr id="191494" name="Rectangle 6"/>
          <p:cNvSpPr>
            <a:spLocks noChangeArrowheads="1"/>
          </p:cNvSpPr>
          <p:nvPr/>
        </p:nvSpPr>
        <p:spPr bwMode="auto">
          <a:xfrm>
            <a:off x="2051050" y="1974852"/>
            <a:ext cx="1081088" cy="144463"/>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191495" name="Rectangle 7"/>
          <p:cNvSpPr>
            <a:spLocks noChangeArrowheads="1"/>
          </p:cNvSpPr>
          <p:nvPr/>
        </p:nvSpPr>
        <p:spPr bwMode="auto">
          <a:xfrm>
            <a:off x="3654425" y="1974852"/>
            <a:ext cx="1095375" cy="144463"/>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191496" name="Text Box 8"/>
          <p:cNvSpPr txBox="1">
            <a:spLocks noChangeArrowheads="1"/>
          </p:cNvSpPr>
          <p:nvPr/>
        </p:nvSpPr>
        <p:spPr bwMode="auto">
          <a:xfrm>
            <a:off x="468315" y="4348163"/>
            <a:ext cx="8280400" cy="30480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In the meantime, Team 3 and Team 4 are trained aboard the Almi Spirit</a:t>
            </a:r>
            <a:endParaRPr lang="el-GR" sz="1400">
              <a:solidFill>
                <a:srgbClr val="000000"/>
              </a:solidFill>
              <a:cs typeface="Arial" charset="0"/>
            </a:endParaRPr>
          </a:p>
        </p:txBody>
      </p:sp>
      <p:sp>
        <p:nvSpPr>
          <p:cNvPr id="191497" name="Rectangle 9"/>
          <p:cNvSpPr>
            <a:spLocks noChangeArrowheads="1"/>
          </p:cNvSpPr>
          <p:nvPr/>
        </p:nvSpPr>
        <p:spPr bwMode="auto">
          <a:xfrm>
            <a:off x="3663952" y="2190756"/>
            <a:ext cx="1081088" cy="144463"/>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191498" name="Rectangle 10"/>
          <p:cNvSpPr>
            <a:spLocks noChangeArrowheads="1"/>
          </p:cNvSpPr>
          <p:nvPr/>
        </p:nvSpPr>
        <p:spPr bwMode="auto">
          <a:xfrm>
            <a:off x="5268915" y="2195513"/>
            <a:ext cx="1079500" cy="144462"/>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Tree>
    <p:extLst>
      <p:ext uri="{BB962C8B-B14F-4D97-AF65-F5344CB8AC3E}">
        <p14:creationId xmlns:p14="http://schemas.microsoft.com/office/powerpoint/2010/main" val="1241835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1496"/>
                                        </p:tgtEl>
                                        <p:attrNameLst>
                                          <p:attrName>style.visibility</p:attrName>
                                        </p:attrNameLst>
                                      </p:cBhvr>
                                      <p:to>
                                        <p:strVal val="visible"/>
                                      </p:to>
                                    </p:set>
                                    <p:animEffect transition="in" filter="fade">
                                      <p:cBhvr>
                                        <p:cTn id="7" dur="2000"/>
                                        <p:tgtEl>
                                          <p:spTgt spid="191496"/>
                                        </p:tgtEl>
                                      </p:cBhvr>
                                    </p:animEffect>
                                  </p:childTnLst>
                                </p:cTn>
                              </p:par>
                              <p:par>
                                <p:cTn id="8" presetID="10" presetClass="exit" presetSubtype="0" fill="hold" grpId="0" nodeType="withEffect">
                                  <p:stCondLst>
                                    <p:cond delay="0"/>
                                  </p:stCondLst>
                                  <p:childTnLst>
                                    <p:animEffect transition="out" filter="fade">
                                      <p:cBhvr>
                                        <p:cTn id="9" dur="2000"/>
                                        <p:tgtEl>
                                          <p:spTgt spid="191494"/>
                                        </p:tgtEl>
                                      </p:cBhvr>
                                    </p:animEffect>
                                    <p:set>
                                      <p:cBhvr>
                                        <p:cTn id="10" dur="1" fill="hold">
                                          <p:stCondLst>
                                            <p:cond delay="1999"/>
                                          </p:stCondLst>
                                        </p:cTn>
                                        <p:tgtEl>
                                          <p:spTgt spid="19149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191495"/>
                                        </p:tgtEl>
                                      </p:cBhvr>
                                    </p:animEffect>
                                    <p:set>
                                      <p:cBhvr>
                                        <p:cTn id="13" dur="1" fill="hold">
                                          <p:stCondLst>
                                            <p:cond delay="1999"/>
                                          </p:stCondLst>
                                        </p:cTn>
                                        <p:tgtEl>
                                          <p:spTgt spid="191495"/>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91497"/>
                                        </p:tgtEl>
                                        <p:attrNameLst>
                                          <p:attrName>style.visibility</p:attrName>
                                        </p:attrNameLst>
                                      </p:cBhvr>
                                      <p:to>
                                        <p:strVal val="visible"/>
                                      </p:to>
                                    </p:set>
                                    <p:animEffect transition="in" filter="fade">
                                      <p:cBhvr>
                                        <p:cTn id="16" dur="2000"/>
                                        <p:tgtEl>
                                          <p:spTgt spid="19149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1498"/>
                                        </p:tgtEl>
                                        <p:attrNameLst>
                                          <p:attrName>style.visibility</p:attrName>
                                        </p:attrNameLst>
                                      </p:cBhvr>
                                      <p:to>
                                        <p:strVal val="visible"/>
                                      </p:to>
                                    </p:set>
                                    <p:animEffect transition="in" filter="fade">
                                      <p:cBhvr>
                                        <p:cTn id="19" dur="2000"/>
                                        <p:tgtEl>
                                          <p:spTgt spid="191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4" grpId="0" animBg="1"/>
      <p:bldP spid="191495" grpId="0" animBg="1"/>
      <p:bldP spid="191496" grpId="0"/>
      <p:bldP spid="191497" grpId="0" animBg="1"/>
      <p:bldP spid="19149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ean Piag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4" y="130219"/>
            <a:ext cx="4348162"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p:cNvSpPr txBox="1">
            <a:spLocks noChangeArrowheads="1"/>
          </p:cNvSpPr>
          <p:nvPr/>
        </p:nvSpPr>
        <p:spPr bwMode="auto">
          <a:xfrm>
            <a:off x="3424238" y="6538913"/>
            <a:ext cx="1439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1800"/>
              <a:t>Jean Piaget</a:t>
            </a:r>
            <a:endParaRPr lang="en-GB" altLang="en-US" sz="180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1608" y="0"/>
            <a:ext cx="63007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3703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457200" y="274641"/>
            <a:ext cx="8229600" cy="1425575"/>
          </a:xfrm>
        </p:spPr>
        <p:txBody>
          <a:bodyPr/>
          <a:lstStyle/>
          <a:p>
            <a:r>
              <a:rPr lang="en-US" sz="4000"/>
              <a:t>New building familiarisation matrix</a:t>
            </a:r>
            <a:br>
              <a:rPr lang="en-US" sz="4000"/>
            </a:br>
            <a:r>
              <a:rPr lang="en-US" sz="3200"/>
              <a:t>Example – Delivery of HN 5354-6</a:t>
            </a:r>
          </a:p>
        </p:txBody>
      </p:sp>
      <p:pic>
        <p:nvPicPr>
          <p:cNvPr id="123906" name="Picture 3"/>
          <p:cNvPicPr>
            <a:picLocks noChangeAspect="1" noChangeArrowheads="1"/>
          </p:cNvPicPr>
          <p:nvPr/>
        </p:nvPicPr>
        <p:blipFill>
          <a:blip r:embed="rId2" cstate="print"/>
          <a:srcRect/>
          <a:stretch>
            <a:fillRect/>
          </a:stretch>
        </p:blipFill>
        <p:spPr bwMode="auto">
          <a:xfrm>
            <a:off x="222252" y="1773238"/>
            <a:ext cx="8813800" cy="1212850"/>
          </a:xfrm>
          <a:prstGeom prst="rect">
            <a:avLst/>
          </a:prstGeom>
          <a:noFill/>
          <a:ln w="9525">
            <a:noFill/>
            <a:miter lim="800000"/>
            <a:headEnd/>
            <a:tailEnd/>
          </a:ln>
        </p:spPr>
      </p:pic>
      <p:sp>
        <p:nvSpPr>
          <p:cNvPr id="123907" name="Text Box 4"/>
          <p:cNvSpPr txBox="1">
            <a:spLocks noChangeArrowheads="1"/>
          </p:cNvSpPr>
          <p:nvPr/>
        </p:nvSpPr>
        <p:spPr bwMode="auto">
          <a:xfrm>
            <a:off x="468315" y="3068642"/>
            <a:ext cx="8280400" cy="52322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The above graph demonstrates the crew rotation/familiarisation matrix for the delivery of the first 3 Suezmax new buildings.</a:t>
            </a:r>
            <a:endParaRPr lang="el-GR" sz="1400">
              <a:solidFill>
                <a:srgbClr val="000000"/>
              </a:solidFill>
              <a:cs typeface="Arial" charset="0"/>
            </a:endParaRPr>
          </a:p>
        </p:txBody>
      </p:sp>
      <p:sp>
        <p:nvSpPr>
          <p:cNvPr id="123908" name="Text Box 5"/>
          <p:cNvSpPr txBox="1">
            <a:spLocks noChangeArrowheads="1"/>
          </p:cNvSpPr>
          <p:nvPr/>
        </p:nvSpPr>
        <p:spPr bwMode="auto">
          <a:xfrm>
            <a:off x="468315" y="3644900"/>
            <a:ext cx="8280400" cy="738664"/>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The delivery is based around two “Delivery Teams” (Team 1 and Team 2 above). These teams are familiarised with our Management systems aboard the current fleet. The same two teams are used for deliveries as they will become thoroughly familiarised with all equipment, systems and characteristics.</a:t>
            </a:r>
            <a:endParaRPr lang="el-GR" sz="1400">
              <a:solidFill>
                <a:srgbClr val="000000"/>
              </a:solidFill>
              <a:cs typeface="Arial" charset="0"/>
            </a:endParaRPr>
          </a:p>
        </p:txBody>
      </p:sp>
      <p:sp>
        <p:nvSpPr>
          <p:cNvPr id="123909" name="Text Box 6"/>
          <p:cNvSpPr txBox="1">
            <a:spLocks noChangeArrowheads="1"/>
          </p:cNvSpPr>
          <p:nvPr/>
        </p:nvSpPr>
        <p:spPr bwMode="auto">
          <a:xfrm>
            <a:off x="468315" y="4348163"/>
            <a:ext cx="8280400" cy="30480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In the mean time, Team 3 and Team 4 are trained aboard the Almi Spirit</a:t>
            </a:r>
            <a:endParaRPr lang="el-GR" sz="1400">
              <a:solidFill>
                <a:srgbClr val="000000"/>
              </a:solidFill>
              <a:cs typeface="Arial" charset="0"/>
            </a:endParaRPr>
          </a:p>
        </p:txBody>
      </p:sp>
      <p:sp>
        <p:nvSpPr>
          <p:cNvPr id="192519" name="Rectangle 7"/>
          <p:cNvSpPr>
            <a:spLocks noChangeArrowheads="1"/>
          </p:cNvSpPr>
          <p:nvPr/>
        </p:nvSpPr>
        <p:spPr bwMode="auto">
          <a:xfrm>
            <a:off x="3676652" y="2211388"/>
            <a:ext cx="1046163" cy="125412"/>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192520" name="Rectangle 8"/>
          <p:cNvSpPr>
            <a:spLocks noChangeArrowheads="1"/>
          </p:cNvSpPr>
          <p:nvPr/>
        </p:nvSpPr>
        <p:spPr bwMode="auto">
          <a:xfrm>
            <a:off x="5275264" y="2195513"/>
            <a:ext cx="1087437" cy="144462"/>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192521" name="Text Box 9"/>
          <p:cNvSpPr txBox="1">
            <a:spLocks noChangeArrowheads="1"/>
          </p:cNvSpPr>
          <p:nvPr/>
        </p:nvSpPr>
        <p:spPr bwMode="auto">
          <a:xfrm>
            <a:off x="468315" y="4714875"/>
            <a:ext cx="8280400" cy="738664"/>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20 days before delivery, Team 1 moves to the Shipyard in order to become familiarised with all systems and equipment. They then take delivery of the vessel and hand over to Team 3. Delivery teams always arrive 20 days before delivery.</a:t>
            </a:r>
            <a:endParaRPr lang="el-GR" sz="1400">
              <a:solidFill>
                <a:srgbClr val="000000"/>
              </a:solidFill>
              <a:cs typeface="Arial" charset="0"/>
            </a:endParaRPr>
          </a:p>
        </p:txBody>
      </p:sp>
      <p:sp>
        <p:nvSpPr>
          <p:cNvPr id="192522" name="Rectangle 10"/>
          <p:cNvSpPr>
            <a:spLocks noChangeArrowheads="1"/>
          </p:cNvSpPr>
          <p:nvPr/>
        </p:nvSpPr>
        <p:spPr bwMode="auto">
          <a:xfrm>
            <a:off x="4189414" y="2333631"/>
            <a:ext cx="1636712" cy="93663"/>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Tree>
    <p:extLst>
      <p:ext uri="{BB962C8B-B14F-4D97-AF65-F5344CB8AC3E}">
        <p14:creationId xmlns:p14="http://schemas.microsoft.com/office/powerpoint/2010/main" val="2018494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92520"/>
                                        </p:tgtEl>
                                      </p:cBhvr>
                                    </p:animEffect>
                                    <p:set>
                                      <p:cBhvr>
                                        <p:cTn id="7" dur="1" fill="hold">
                                          <p:stCondLst>
                                            <p:cond delay="1999"/>
                                          </p:stCondLst>
                                        </p:cTn>
                                        <p:tgtEl>
                                          <p:spTgt spid="1925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92519"/>
                                        </p:tgtEl>
                                      </p:cBhvr>
                                    </p:animEffect>
                                    <p:set>
                                      <p:cBhvr>
                                        <p:cTn id="10" dur="1" fill="hold">
                                          <p:stCondLst>
                                            <p:cond delay="1999"/>
                                          </p:stCondLst>
                                        </p:cTn>
                                        <p:tgtEl>
                                          <p:spTgt spid="192519"/>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92522"/>
                                        </p:tgtEl>
                                        <p:attrNameLst>
                                          <p:attrName>style.visibility</p:attrName>
                                        </p:attrNameLst>
                                      </p:cBhvr>
                                      <p:to>
                                        <p:strVal val="visible"/>
                                      </p:to>
                                    </p:set>
                                    <p:animEffect transition="in" filter="fade">
                                      <p:cBhvr>
                                        <p:cTn id="13" dur="2000"/>
                                        <p:tgtEl>
                                          <p:spTgt spid="1925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2521"/>
                                        </p:tgtEl>
                                        <p:attrNameLst>
                                          <p:attrName>style.visibility</p:attrName>
                                        </p:attrNameLst>
                                      </p:cBhvr>
                                      <p:to>
                                        <p:strVal val="visible"/>
                                      </p:to>
                                    </p:set>
                                    <p:animEffect transition="in" filter="fade">
                                      <p:cBhvr>
                                        <p:cTn id="16" dur="2000"/>
                                        <p:tgtEl>
                                          <p:spTgt spid="192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9" grpId="0" animBg="1"/>
      <p:bldP spid="192520" grpId="0" animBg="1"/>
      <p:bldP spid="192521" grpId="0"/>
      <p:bldP spid="19252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457200" y="274641"/>
            <a:ext cx="8229600" cy="1425575"/>
          </a:xfrm>
        </p:spPr>
        <p:txBody>
          <a:bodyPr/>
          <a:lstStyle/>
          <a:p>
            <a:r>
              <a:rPr lang="en-US" sz="4000"/>
              <a:t>New building familiarisation matrix</a:t>
            </a:r>
            <a:br>
              <a:rPr lang="en-US" sz="4000"/>
            </a:br>
            <a:r>
              <a:rPr lang="en-US" sz="3200"/>
              <a:t>Example – Delivery of HN 5354-5</a:t>
            </a:r>
          </a:p>
        </p:txBody>
      </p:sp>
      <p:pic>
        <p:nvPicPr>
          <p:cNvPr id="124930" name="Picture 3"/>
          <p:cNvPicPr>
            <a:picLocks noChangeAspect="1" noChangeArrowheads="1"/>
          </p:cNvPicPr>
          <p:nvPr/>
        </p:nvPicPr>
        <p:blipFill>
          <a:blip r:embed="rId2" cstate="print"/>
          <a:srcRect/>
          <a:stretch>
            <a:fillRect/>
          </a:stretch>
        </p:blipFill>
        <p:spPr bwMode="auto">
          <a:xfrm>
            <a:off x="222252" y="1773238"/>
            <a:ext cx="8813800" cy="1212850"/>
          </a:xfrm>
          <a:prstGeom prst="rect">
            <a:avLst/>
          </a:prstGeom>
          <a:noFill/>
          <a:ln w="9525">
            <a:noFill/>
            <a:miter lim="800000"/>
            <a:headEnd/>
            <a:tailEnd/>
          </a:ln>
        </p:spPr>
      </p:pic>
      <p:sp>
        <p:nvSpPr>
          <p:cNvPr id="124931" name="Text Box 4"/>
          <p:cNvSpPr txBox="1">
            <a:spLocks noChangeArrowheads="1"/>
          </p:cNvSpPr>
          <p:nvPr/>
        </p:nvSpPr>
        <p:spPr bwMode="auto">
          <a:xfrm>
            <a:off x="468315" y="3068642"/>
            <a:ext cx="8280400" cy="52322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The above graph demonstrates the crew rotation/familiarisation matrix for the delivery of the first 3 suezmax new buildings.</a:t>
            </a:r>
            <a:endParaRPr lang="el-GR" sz="1400">
              <a:solidFill>
                <a:srgbClr val="000000"/>
              </a:solidFill>
              <a:cs typeface="Arial" charset="0"/>
            </a:endParaRPr>
          </a:p>
        </p:txBody>
      </p:sp>
      <p:sp>
        <p:nvSpPr>
          <p:cNvPr id="124932" name="Text Box 5"/>
          <p:cNvSpPr txBox="1">
            <a:spLocks noChangeArrowheads="1"/>
          </p:cNvSpPr>
          <p:nvPr/>
        </p:nvSpPr>
        <p:spPr bwMode="auto">
          <a:xfrm>
            <a:off x="468315" y="3644900"/>
            <a:ext cx="8280400" cy="738664"/>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The delivery is based around two “Delivery Teams” (Team 1 and Team 2 above). These teams are familiarised with our Management systems aboard the current fleet. The same two teams are used for deliveries as they will become thoroughly familiarised with all equipment, systems and characteristics.</a:t>
            </a:r>
            <a:endParaRPr lang="el-GR" sz="1400">
              <a:solidFill>
                <a:srgbClr val="000000"/>
              </a:solidFill>
              <a:cs typeface="Arial" charset="0"/>
            </a:endParaRPr>
          </a:p>
        </p:txBody>
      </p:sp>
      <p:sp>
        <p:nvSpPr>
          <p:cNvPr id="124933" name="Text Box 6"/>
          <p:cNvSpPr txBox="1">
            <a:spLocks noChangeArrowheads="1"/>
          </p:cNvSpPr>
          <p:nvPr/>
        </p:nvSpPr>
        <p:spPr bwMode="auto">
          <a:xfrm>
            <a:off x="468315" y="4348163"/>
            <a:ext cx="8280400" cy="30480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In the mean time, Team 3 and Team 4 are trained aboard the Almi Spirit</a:t>
            </a:r>
            <a:endParaRPr lang="el-GR" sz="1400">
              <a:solidFill>
                <a:srgbClr val="000000"/>
              </a:solidFill>
              <a:cs typeface="Arial" charset="0"/>
            </a:endParaRPr>
          </a:p>
        </p:txBody>
      </p:sp>
      <p:sp>
        <p:nvSpPr>
          <p:cNvPr id="124934" name="Text Box 7"/>
          <p:cNvSpPr txBox="1">
            <a:spLocks noChangeArrowheads="1"/>
          </p:cNvSpPr>
          <p:nvPr/>
        </p:nvSpPr>
        <p:spPr bwMode="auto">
          <a:xfrm>
            <a:off x="468315" y="4724402"/>
            <a:ext cx="8280400" cy="1061829"/>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20 days before delivery, Team 1 moves to the Shipyard in order to become familiarised with all systems and equipment. They then take delivery of the vessel and hand over to Team 3. Delivery teams always arrive 20 days before delivery.</a:t>
            </a:r>
            <a:endParaRPr lang="el-GR" sz="1400">
              <a:solidFill>
                <a:srgbClr val="000000"/>
              </a:solidFill>
              <a:cs typeface="Arial" charset="0"/>
            </a:endParaRPr>
          </a:p>
          <a:p>
            <a:pPr fontAlgn="base">
              <a:spcBef>
                <a:spcPct val="50000"/>
              </a:spcBef>
              <a:spcAft>
                <a:spcPct val="0"/>
              </a:spcAft>
              <a:buFontTx/>
              <a:buChar char="•"/>
            </a:pPr>
            <a:endParaRPr lang="el-GR" sz="1400">
              <a:solidFill>
                <a:srgbClr val="000000"/>
              </a:solidFill>
              <a:cs typeface="Arial" charset="0"/>
            </a:endParaRPr>
          </a:p>
        </p:txBody>
      </p:sp>
      <p:sp>
        <p:nvSpPr>
          <p:cNvPr id="193544" name="Rectangle 8"/>
          <p:cNvSpPr>
            <a:spLocks noChangeArrowheads="1"/>
          </p:cNvSpPr>
          <p:nvPr/>
        </p:nvSpPr>
        <p:spPr bwMode="auto">
          <a:xfrm>
            <a:off x="5264151" y="2446338"/>
            <a:ext cx="1079500" cy="87312"/>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193545" name="Text Box 9"/>
          <p:cNvSpPr txBox="1">
            <a:spLocks noChangeArrowheads="1"/>
          </p:cNvSpPr>
          <p:nvPr/>
        </p:nvSpPr>
        <p:spPr bwMode="auto">
          <a:xfrm>
            <a:off x="468315" y="5435603"/>
            <a:ext cx="8280400" cy="954107"/>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While aboard, Team 1 are able to familiarise Team 5 with the vessel’s equipment, thus ensuring that Team 3 in turn are familiarised with all systems. Team 5 complete their familiarisation, thoroughly learning the vessel’s Management System before their leave and eventually taking over command of the vessel.</a:t>
            </a:r>
            <a:endParaRPr lang="el-GR" sz="1400">
              <a:solidFill>
                <a:srgbClr val="000000"/>
              </a:solidFill>
              <a:cs typeface="Arial" charset="0"/>
            </a:endParaRPr>
          </a:p>
        </p:txBody>
      </p:sp>
      <p:sp>
        <p:nvSpPr>
          <p:cNvPr id="193546" name="Rectangle 10"/>
          <p:cNvSpPr>
            <a:spLocks noChangeArrowheads="1"/>
          </p:cNvSpPr>
          <p:nvPr/>
        </p:nvSpPr>
        <p:spPr bwMode="auto">
          <a:xfrm>
            <a:off x="5799139" y="2327281"/>
            <a:ext cx="1636712" cy="93663"/>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193547" name="Rectangle 11"/>
          <p:cNvSpPr>
            <a:spLocks noChangeArrowheads="1"/>
          </p:cNvSpPr>
          <p:nvPr/>
        </p:nvSpPr>
        <p:spPr bwMode="auto">
          <a:xfrm>
            <a:off x="4189414" y="2333631"/>
            <a:ext cx="1636712" cy="93663"/>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Tree>
    <p:extLst>
      <p:ext uri="{BB962C8B-B14F-4D97-AF65-F5344CB8AC3E}">
        <p14:creationId xmlns:p14="http://schemas.microsoft.com/office/powerpoint/2010/main" val="2900086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93547"/>
                                        </p:tgtEl>
                                      </p:cBhvr>
                                    </p:animEffect>
                                    <p:set>
                                      <p:cBhvr>
                                        <p:cTn id="7" dur="1" fill="hold">
                                          <p:stCondLst>
                                            <p:cond delay="1999"/>
                                          </p:stCondLst>
                                        </p:cTn>
                                        <p:tgtEl>
                                          <p:spTgt spid="19354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93545"/>
                                        </p:tgtEl>
                                        <p:attrNameLst>
                                          <p:attrName>style.visibility</p:attrName>
                                        </p:attrNameLst>
                                      </p:cBhvr>
                                      <p:to>
                                        <p:strVal val="visible"/>
                                      </p:to>
                                    </p:set>
                                    <p:animEffect transition="in" filter="fade">
                                      <p:cBhvr>
                                        <p:cTn id="10" dur="2000"/>
                                        <p:tgtEl>
                                          <p:spTgt spid="1935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3544"/>
                                        </p:tgtEl>
                                        <p:attrNameLst>
                                          <p:attrName>style.visibility</p:attrName>
                                        </p:attrNameLst>
                                      </p:cBhvr>
                                      <p:to>
                                        <p:strVal val="visible"/>
                                      </p:to>
                                    </p:set>
                                    <p:animEffect transition="in" filter="fade">
                                      <p:cBhvr>
                                        <p:cTn id="13" dur="2000"/>
                                        <p:tgtEl>
                                          <p:spTgt spid="1935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3546"/>
                                        </p:tgtEl>
                                        <p:attrNameLst>
                                          <p:attrName>style.visibility</p:attrName>
                                        </p:attrNameLst>
                                      </p:cBhvr>
                                      <p:to>
                                        <p:strVal val="visible"/>
                                      </p:to>
                                    </p:set>
                                    <p:animEffect transition="in" filter="fade">
                                      <p:cBhvr>
                                        <p:cTn id="16" dur="2000"/>
                                        <p:tgtEl>
                                          <p:spTgt spid="193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4" grpId="0" animBg="1"/>
      <p:bldP spid="193545" grpId="0"/>
      <p:bldP spid="193546" grpId="0" animBg="1"/>
      <p:bldP spid="19354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457200" y="274641"/>
            <a:ext cx="8229600" cy="1425575"/>
          </a:xfrm>
        </p:spPr>
        <p:txBody>
          <a:bodyPr/>
          <a:lstStyle/>
          <a:p>
            <a:r>
              <a:rPr lang="en-US" sz="4000"/>
              <a:t>New building familiarisation matrix</a:t>
            </a:r>
            <a:br>
              <a:rPr lang="en-US" sz="4000"/>
            </a:br>
            <a:r>
              <a:rPr lang="en-US" sz="3200"/>
              <a:t>Example – Delivery of HN 5354-5</a:t>
            </a:r>
          </a:p>
        </p:txBody>
      </p:sp>
      <p:pic>
        <p:nvPicPr>
          <p:cNvPr id="125954" name="Picture 3"/>
          <p:cNvPicPr>
            <a:picLocks noChangeAspect="1" noChangeArrowheads="1"/>
          </p:cNvPicPr>
          <p:nvPr/>
        </p:nvPicPr>
        <p:blipFill>
          <a:blip r:embed="rId2" cstate="print"/>
          <a:srcRect/>
          <a:stretch>
            <a:fillRect/>
          </a:stretch>
        </p:blipFill>
        <p:spPr bwMode="auto">
          <a:xfrm>
            <a:off x="222252" y="1773238"/>
            <a:ext cx="8813800" cy="1212850"/>
          </a:xfrm>
          <a:prstGeom prst="rect">
            <a:avLst/>
          </a:prstGeom>
          <a:noFill/>
          <a:ln w="9525">
            <a:noFill/>
            <a:miter lim="800000"/>
            <a:headEnd/>
            <a:tailEnd/>
          </a:ln>
        </p:spPr>
      </p:pic>
      <p:sp>
        <p:nvSpPr>
          <p:cNvPr id="125955" name="Text Box 4"/>
          <p:cNvSpPr txBox="1">
            <a:spLocks noChangeArrowheads="1"/>
          </p:cNvSpPr>
          <p:nvPr/>
        </p:nvSpPr>
        <p:spPr bwMode="auto">
          <a:xfrm>
            <a:off x="468315" y="3068642"/>
            <a:ext cx="8280400" cy="52322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The above graph demonstrates the crew rotation/familiarisation matrix for the delivery of the first 3 suezmax new buildings.</a:t>
            </a:r>
            <a:endParaRPr lang="el-GR" sz="1400">
              <a:solidFill>
                <a:srgbClr val="000000"/>
              </a:solidFill>
              <a:cs typeface="Arial" charset="0"/>
            </a:endParaRPr>
          </a:p>
        </p:txBody>
      </p:sp>
      <p:sp>
        <p:nvSpPr>
          <p:cNvPr id="125956" name="Text Box 5"/>
          <p:cNvSpPr txBox="1">
            <a:spLocks noChangeArrowheads="1"/>
          </p:cNvSpPr>
          <p:nvPr/>
        </p:nvSpPr>
        <p:spPr bwMode="auto">
          <a:xfrm>
            <a:off x="468315" y="3644900"/>
            <a:ext cx="8280400" cy="738664"/>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The delivery is based around two “Delivery Teams” (Team 1 and Team 2 above). These teams are familiarised with our Management systems aboard the current fleet. The same two teams are used for deliveries as they will become thoroughly familiarised with all equipment, systems and characteristics.</a:t>
            </a:r>
            <a:endParaRPr lang="el-GR" sz="1400">
              <a:solidFill>
                <a:srgbClr val="000000"/>
              </a:solidFill>
              <a:cs typeface="Arial" charset="0"/>
            </a:endParaRPr>
          </a:p>
        </p:txBody>
      </p:sp>
      <p:sp>
        <p:nvSpPr>
          <p:cNvPr id="125957" name="Text Box 6"/>
          <p:cNvSpPr txBox="1">
            <a:spLocks noChangeArrowheads="1"/>
          </p:cNvSpPr>
          <p:nvPr/>
        </p:nvSpPr>
        <p:spPr bwMode="auto">
          <a:xfrm>
            <a:off x="468315" y="4349750"/>
            <a:ext cx="8280400" cy="30480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In the mean time, Team 3 and Team 4 are trained aboard the Almi Spirit</a:t>
            </a:r>
            <a:endParaRPr lang="el-GR" sz="1400">
              <a:solidFill>
                <a:srgbClr val="000000"/>
              </a:solidFill>
              <a:cs typeface="Arial" charset="0"/>
            </a:endParaRPr>
          </a:p>
        </p:txBody>
      </p:sp>
      <p:sp>
        <p:nvSpPr>
          <p:cNvPr id="125958" name="Text Box 7"/>
          <p:cNvSpPr txBox="1">
            <a:spLocks noChangeArrowheads="1"/>
          </p:cNvSpPr>
          <p:nvPr/>
        </p:nvSpPr>
        <p:spPr bwMode="auto">
          <a:xfrm>
            <a:off x="468315" y="4725991"/>
            <a:ext cx="8280400" cy="1061829"/>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20 days before delivery, Team 1 moves to the Shipyard in order to become familiarised with all systems and equipment. They then take delivery of the vessel and hand over to Team 3. Delivery teams always arrive 20 days before delivery.</a:t>
            </a:r>
            <a:endParaRPr lang="el-GR" sz="1400">
              <a:solidFill>
                <a:srgbClr val="000000"/>
              </a:solidFill>
              <a:cs typeface="Arial" charset="0"/>
            </a:endParaRPr>
          </a:p>
          <a:p>
            <a:pPr fontAlgn="base">
              <a:spcBef>
                <a:spcPct val="50000"/>
              </a:spcBef>
              <a:spcAft>
                <a:spcPct val="0"/>
              </a:spcAft>
              <a:buFontTx/>
              <a:buChar char="•"/>
            </a:pPr>
            <a:endParaRPr lang="el-GR" sz="1400">
              <a:solidFill>
                <a:srgbClr val="000000"/>
              </a:solidFill>
              <a:cs typeface="Arial" charset="0"/>
            </a:endParaRPr>
          </a:p>
        </p:txBody>
      </p:sp>
      <p:sp>
        <p:nvSpPr>
          <p:cNvPr id="194568" name="Rectangle 8"/>
          <p:cNvSpPr>
            <a:spLocks noChangeArrowheads="1"/>
          </p:cNvSpPr>
          <p:nvPr/>
        </p:nvSpPr>
        <p:spPr bwMode="auto">
          <a:xfrm>
            <a:off x="5264151" y="2446338"/>
            <a:ext cx="1079500" cy="87312"/>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125960" name="Text Box 9"/>
          <p:cNvSpPr txBox="1">
            <a:spLocks noChangeArrowheads="1"/>
          </p:cNvSpPr>
          <p:nvPr/>
        </p:nvSpPr>
        <p:spPr bwMode="auto">
          <a:xfrm>
            <a:off x="468315" y="5437188"/>
            <a:ext cx="8280400" cy="738664"/>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While aboard, Team 1 are able to familiarise Team 5 with the vessel’s equipment, thus ensuring that Team 3 in turn are familiarised with all systems. Team 5 complete their familiarisation, thoroughly learning the vessel’s Management System before their leave and eventually taking over of command.</a:t>
            </a:r>
            <a:endParaRPr lang="el-GR" sz="1400">
              <a:solidFill>
                <a:srgbClr val="000000"/>
              </a:solidFill>
              <a:cs typeface="Arial" charset="0"/>
            </a:endParaRPr>
          </a:p>
        </p:txBody>
      </p:sp>
      <p:sp>
        <p:nvSpPr>
          <p:cNvPr id="194570" name="Rectangle 10"/>
          <p:cNvSpPr>
            <a:spLocks noChangeArrowheads="1"/>
          </p:cNvSpPr>
          <p:nvPr/>
        </p:nvSpPr>
        <p:spPr bwMode="auto">
          <a:xfrm>
            <a:off x="5799139" y="2327281"/>
            <a:ext cx="1636712" cy="93663"/>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194571" name="Text Box 11"/>
          <p:cNvSpPr txBox="1">
            <a:spLocks noChangeArrowheads="1"/>
          </p:cNvSpPr>
          <p:nvPr/>
        </p:nvSpPr>
        <p:spPr bwMode="auto">
          <a:xfrm>
            <a:off x="468315" y="6224589"/>
            <a:ext cx="8280400" cy="52322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1400">
                <a:solidFill>
                  <a:srgbClr val="000000"/>
                </a:solidFill>
                <a:cs typeface="Arial" charset="0"/>
              </a:rPr>
              <a:t> Identical to the delivery of the first vessel, Team 2 arrives at the yard 20 days before delivery. The cycle continues, identical to the familiarisation schedule of the first vessel. </a:t>
            </a:r>
            <a:endParaRPr lang="el-GR" sz="1400">
              <a:solidFill>
                <a:srgbClr val="000000"/>
              </a:solidFill>
              <a:cs typeface="Arial" charset="0"/>
            </a:endParaRPr>
          </a:p>
        </p:txBody>
      </p:sp>
      <p:sp>
        <p:nvSpPr>
          <p:cNvPr id="194572" name="Rectangle 12"/>
          <p:cNvSpPr>
            <a:spLocks noChangeArrowheads="1"/>
          </p:cNvSpPr>
          <p:nvPr/>
        </p:nvSpPr>
        <p:spPr bwMode="auto">
          <a:xfrm>
            <a:off x="5780089" y="2543181"/>
            <a:ext cx="1636712" cy="93663"/>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Tree>
    <p:extLst>
      <p:ext uri="{BB962C8B-B14F-4D97-AF65-F5344CB8AC3E}">
        <p14:creationId xmlns:p14="http://schemas.microsoft.com/office/powerpoint/2010/main" val="1183153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94568"/>
                                        </p:tgtEl>
                                      </p:cBhvr>
                                    </p:animEffect>
                                    <p:set>
                                      <p:cBhvr>
                                        <p:cTn id="7" dur="1" fill="hold">
                                          <p:stCondLst>
                                            <p:cond delay="1999"/>
                                          </p:stCondLst>
                                        </p:cTn>
                                        <p:tgtEl>
                                          <p:spTgt spid="19456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94570"/>
                                        </p:tgtEl>
                                      </p:cBhvr>
                                    </p:animEffect>
                                    <p:set>
                                      <p:cBhvr>
                                        <p:cTn id="10" dur="1" fill="hold">
                                          <p:stCondLst>
                                            <p:cond delay="1999"/>
                                          </p:stCondLst>
                                        </p:cTn>
                                        <p:tgtEl>
                                          <p:spTgt spid="19457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94572"/>
                                        </p:tgtEl>
                                        <p:attrNameLst>
                                          <p:attrName>style.visibility</p:attrName>
                                        </p:attrNameLst>
                                      </p:cBhvr>
                                      <p:to>
                                        <p:strVal val="visible"/>
                                      </p:to>
                                    </p:set>
                                    <p:animEffect transition="in" filter="fade">
                                      <p:cBhvr>
                                        <p:cTn id="13" dur="2000"/>
                                        <p:tgtEl>
                                          <p:spTgt spid="1945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4571"/>
                                        </p:tgtEl>
                                        <p:attrNameLst>
                                          <p:attrName>style.visibility</p:attrName>
                                        </p:attrNameLst>
                                      </p:cBhvr>
                                      <p:to>
                                        <p:strVal val="visible"/>
                                      </p:to>
                                    </p:set>
                                    <p:animEffect transition="in" filter="fade">
                                      <p:cBhvr>
                                        <p:cTn id="16" dur="2000"/>
                                        <p:tgtEl>
                                          <p:spTgt spid="194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8" grpId="0" animBg="1"/>
      <p:bldP spid="194570" grpId="0" animBg="1"/>
      <p:bldP spid="194571" grpId="0"/>
      <p:bldP spid="19457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a:xfrm>
            <a:off x="467544" y="116632"/>
            <a:ext cx="8229600" cy="648072"/>
          </a:xfrm>
        </p:spPr>
        <p:txBody>
          <a:bodyPr/>
          <a:lstStyle/>
          <a:p>
            <a:r>
              <a:rPr lang="en-US" sz="3200" dirty="0"/>
              <a:t>Solutions</a:t>
            </a:r>
            <a:endParaRPr lang="el-GR" sz="3200" dirty="0"/>
          </a:p>
        </p:txBody>
      </p:sp>
      <p:sp>
        <p:nvSpPr>
          <p:cNvPr id="126978" name="Rectangle 3"/>
          <p:cNvSpPr>
            <a:spLocks noGrp="1" noChangeArrowheads="1"/>
          </p:cNvSpPr>
          <p:nvPr>
            <p:ph type="body" idx="1"/>
          </p:nvPr>
        </p:nvSpPr>
        <p:spPr>
          <a:xfrm>
            <a:off x="467544" y="836714"/>
            <a:ext cx="8229600" cy="5184775"/>
          </a:xfrm>
        </p:spPr>
        <p:txBody>
          <a:bodyPr/>
          <a:lstStyle/>
          <a:p>
            <a:pPr algn="just">
              <a:buFontTx/>
              <a:buNone/>
            </a:pPr>
            <a:r>
              <a:rPr lang="en-GB" sz="2000" dirty="0"/>
              <a:t>	We overcame the challenge of manning our new buildings by creating a pool of competent seafarers. This was achieved by:</a:t>
            </a:r>
          </a:p>
          <a:p>
            <a:pPr lvl="2">
              <a:lnSpc>
                <a:spcPct val="150000"/>
              </a:lnSpc>
            </a:pPr>
            <a:r>
              <a:rPr lang="en-GB" sz="2000" dirty="0"/>
              <a:t>Initiating Cadet Programmes</a:t>
            </a:r>
          </a:p>
          <a:p>
            <a:pPr lvl="2">
              <a:lnSpc>
                <a:spcPct val="150000"/>
              </a:lnSpc>
            </a:pPr>
            <a:r>
              <a:rPr lang="en-GB" sz="2000" dirty="0"/>
              <a:t>Employing a double complement of senior officers aboard the existing vessels</a:t>
            </a:r>
          </a:p>
          <a:p>
            <a:pPr lvl="2">
              <a:lnSpc>
                <a:spcPct val="150000"/>
              </a:lnSpc>
            </a:pPr>
            <a:r>
              <a:rPr lang="en-GB" sz="2000" dirty="0"/>
              <a:t>Shore assignments  for senior officers</a:t>
            </a:r>
          </a:p>
          <a:p>
            <a:pPr lvl="2">
              <a:lnSpc>
                <a:spcPct val="150000"/>
              </a:lnSpc>
            </a:pPr>
            <a:r>
              <a:rPr lang="en-GB" sz="2000" dirty="0"/>
              <a:t>Prioritising retention through maximised seafarer welfare</a:t>
            </a:r>
          </a:p>
          <a:p>
            <a:pPr lvl="2">
              <a:lnSpc>
                <a:spcPct val="150000"/>
              </a:lnSpc>
            </a:pPr>
            <a:r>
              <a:rPr lang="en-GB" sz="2000" dirty="0"/>
              <a:t>Direct recruitment of seafarers by the Head Office</a:t>
            </a:r>
          </a:p>
          <a:p>
            <a:pPr lvl="2">
              <a:lnSpc>
                <a:spcPct val="150000"/>
              </a:lnSpc>
            </a:pPr>
            <a:r>
              <a:rPr lang="en-GB" sz="2000" dirty="0"/>
              <a:t>Increasing the number of contracted manning agencies</a:t>
            </a:r>
          </a:p>
          <a:p>
            <a:pPr lvl="2">
              <a:lnSpc>
                <a:spcPct val="150000"/>
              </a:lnSpc>
            </a:pPr>
            <a:r>
              <a:rPr lang="en-US" sz="2000" dirty="0" err="1"/>
              <a:t>Organising</a:t>
            </a:r>
            <a:r>
              <a:rPr lang="en-US" sz="2000" dirty="0"/>
              <a:t> training fora in their country of residence. </a:t>
            </a:r>
          </a:p>
          <a:p>
            <a:pPr lvl="2">
              <a:lnSpc>
                <a:spcPct val="150000"/>
              </a:lnSpc>
            </a:pPr>
            <a:r>
              <a:rPr lang="en-US" sz="2000" dirty="0"/>
              <a:t>High speed internet Wi-Fi on board the vessels. </a:t>
            </a:r>
            <a:endParaRPr lang="en-GB" sz="2000" dirty="0"/>
          </a:p>
          <a:p>
            <a:pPr marL="914400" lvl="2" indent="0">
              <a:buNone/>
            </a:pPr>
            <a:endParaRPr lang="en-GB" sz="2000" dirty="0"/>
          </a:p>
          <a:p>
            <a:pPr lvl="2">
              <a:buFontTx/>
              <a:buNone/>
            </a:pPr>
            <a:endParaRPr lang="en-GB" sz="2000" dirty="0"/>
          </a:p>
        </p:txBody>
      </p:sp>
    </p:spTree>
    <p:extLst>
      <p:ext uri="{BB962C8B-B14F-4D97-AF65-F5344CB8AC3E}">
        <p14:creationId xmlns:p14="http://schemas.microsoft.com/office/powerpoint/2010/main" val="8255371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2" cstate="print"/>
          <a:srcRect/>
          <a:stretch>
            <a:fillRect/>
          </a:stretch>
        </p:blipFill>
        <p:spPr bwMode="auto">
          <a:xfrm>
            <a:off x="1658938" y="-674688"/>
            <a:ext cx="5695950" cy="8061326"/>
          </a:xfrm>
          <a:prstGeom prst="rect">
            <a:avLst/>
          </a:prstGeom>
          <a:noFill/>
          <a:ln w="9525">
            <a:noFill/>
            <a:miter lim="800000"/>
            <a:headEnd/>
            <a:tailEnd/>
          </a:ln>
        </p:spPr>
      </p:pic>
    </p:spTree>
    <p:extLst>
      <p:ext uri="{BB962C8B-B14F-4D97-AF65-F5344CB8AC3E}">
        <p14:creationId xmlns:p14="http://schemas.microsoft.com/office/powerpoint/2010/main" val="19048542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2"/>
          <p:cNvSpPr>
            <a:spLocks noGrp="1" noChangeArrowheads="1"/>
          </p:cNvSpPr>
          <p:nvPr>
            <p:ph type="title"/>
          </p:nvPr>
        </p:nvSpPr>
        <p:spPr>
          <a:xfrm>
            <a:off x="468313" y="115888"/>
            <a:ext cx="8229600" cy="1143000"/>
          </a:xfrm>
        </p:spPr>
        <p:txBody>
          <a:bodyPr/>
          <a:lstStyle/>
          <a:p>
            <a:r>
              <a:rPr lang="en-US" sz="3200"/>
              <a:t>Shore Support Challenge </a:t>
            </a:r>
            <a:endParaRPr lang="el-GR" sz="3200"/>
          </a:p>
        </p:txBody>
      </p:sp>
      <p:graphicFrame>
        <p:nvGraphicFramePr>
          <p:cNvPr id="5125" name="Object 5"/>
          <p:cNvGraphicFramePr>
            <a:graphicFrameLocks noChangeAspect="1"/>
          </p:cNvGraphicFramePr>
          <p:nvPr/>
        </p:nvGraphicFramePr>
        <p:xfrm>
          <a:off x="123827" y="1125542"/>
          <a:ext cx="9020175" cy="5267325"/>
        </p:xfrm>
        <a:graphic>
          <a:graphicData uri="http://schemas.openxmlformats.org/presentationml/2006/ole">
            <mc:AlternateContent xmlns:mc="http://schemas.openxmlformats.org/markup-compatibility/2006">
              <mc:Choice xmlns:v="urn:schemas-microsoft-com:vml" Requires="v">
                <p:oleObj spid="_x0000_s5122" name="Worksheet" r:id="rId3" imgW="6677025" imgH="3686175" progId="Excel.Sheet.8">
                  <p:embed/>
                </p:oleObj>
              </mc:Choice>
              <mc:Fallback>
                <p:oleObj name="Worksheet" r:id="rId3" imgW="6677025" imgH="3686175" progId="Excel.Sheet.8">
                  <p:embed/>
                  <p:pic>
                    <p:nvPicPr>
                      <p:cNvPr id="512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7" y="1125542"/>
                        <a:ext cx="9020175"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Line 4"/>
          <p:cNvSpPr>
            <a:spLocks noChangeShapeType="1"/>
          </p:cNvSpPr>
          <p:nvPr/>
        </p:nvSpPr>
        <p:spPr bwMode="auto">
          <a:xfrm>
            <a:off x="2771775" y="2781306"/>
            <a:ext cx="0" cy="2879725"/>
          </a:xfrm>
          <a:prstGeom prst="line">
            <a:avLst/>
          </a:prstGeom>
          <a:noFill/>
          <a:ln w="9525">
            <a:solidFill>
              <a:srgbClr val="FF0000"/>
            </a:solidFill>
            <a:prstDash val="lgDash"/>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5128" name="Line 5"/>
          <p:cNvSpPr>
            <a:spLocks noChangeShapeType="1"/>
          </p:cNvSpPr>
          <p:nvPr/>
        </p:nvSpPr>
        <p:spPr bwMode="auto">
          <a:xfrm>
            <a:off x="4067176" y="2349506"/>
            <a:ext cx="6350" cy="3311525"/>
          </a:xfrm>
          <a:prstGeom prst="line">
            <a:avLst/>
          </a:prstGeom>
          <a:noFill/>
          <a:ln w="9525">
            <a:solidFill>
              <a:srgbClr val="FF0000"/>
            </a:solidFill>
            <a:prstDash val="lgDash"/>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5129" name="Rectangle 6"/>
          <p:cNvSpPr>
            <a:spLocks noChangeArrowheads="1"/>
          </p:cNvSpPr>
          <p:nvPr/>
        </p:nvSpPr>
        <p:spPr bwMode="auto">
          <a:xfrm>
            <a:off x="1619253" y="4365625"/>
            <a:ext cx="936625" cy="431800"/>
          </a:xfrm>
          <a:prstGeom prst="rect">
            <a:avLst/>
          </a:prstGeom>
          <a:solidFill>
            <a:schemeClr val="bg1"/>
          </a:solidFill>
          <a:ln w="9525" algn="ctr">
            <a:solidFill>
              <a:schemeClr val="tx1"/>
            </a:solidFill>
            <a:miter lim="800000"/>
            <a:headEnd/>
            <a:tailEnd/>
          </a:ln>
        </p:spPr>
        <p:txBody>
          <a:bodyPr wrap="none" anchor="ctr"/>
          <a:lstStyle/>
          <a:p>
            <a:pPr algn="ctr" fontAlgn="base">
              <a:spcBef>
                <a:spcPct val="0"/>
              </a:spcBef>
              <a:spcAft>
                <a:spcPct val="0"/>
              </a:spcAft>
            </a:pPr>
            <a:r>
              <a:rPr lang="en-US" sz="900">
                <a:solidFill>
                  <a:srgbClr val="000000"/>
                </a:solidFill>
                <a:cs typeface="Arial" charset="0"/>
              </a:rPr>
              <a:t>Initiation of Shore</a:t>
            </a:r>
          </a:p>
          <a:p>
            <a:pPr algn="ctr" fontAlgn="base">
              <a:spcBef>
                <a:spcPct val="0"/>
              </a:spcBef>
              <a:spcAft>
                <a:spcPct val="0"/>
              </a:spcAft>
            </a:pPr>
            <a:r>
              <a:rPr lang="en-US" sz="900">
                <a:solidFill>
                  <a:srgbClr val="000000"/>
                </a:solidFill>
                <a:cs typeface="Arial" charset="0"/>
              </a:rPr>
              <a:t>Support Plan</a:t>
            </a:r>
          </a:p>
        </p:txBody>
      </p:sp>
      <p:sp>
        <p:nvSpPr>
          <p:cNvPr id="5130" name="Line 8"/>
          <p:cNvSpPr>
            <a:spLocks noChangeShapeType="1"/>
          </p:cNvSpPr>
          <p:nvPr/>
        </p:nvSpPr>
        <p:spPr bwMode="auto">
          <a:xfrm>
            <a:off x="2268541" y="4797425"/>
            <a:ext cx="358775" cy="2873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cs typeface="Arial" charset="0"/>
            </a:endParaRPr>
          </a:p>
        </p:txBody>
      </p:sp>
      <p:sp>
        <p:nvSpPr>
          <p:cNvPr id="5131" name="Line 9"/>
          <p:cNvSpPr>
            <a:spLocks noChangeShapeType="1"/>
          </p:cNvSpPr>
          <p:nvPr/>
        </p:nvSpPr>
        <p:spPr bwMode="auto">
          <a:xfrm flipH="1">
            <a:off x="4144966" y="2060575"/>
            <a:ext cx="288925" cy="8636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cs typeface="Arial" charset="0"/>
            </a:endParaRPr>
          </a:p>
        </p:txBody>
      </p:sp>
      <p:sp>
        <p:nvSpPr>
          <p:cNvPr id="5132" name="Rectangle 7"/>
          <p:cNvSpPr>
            <a:spLocks noChangeArrowheads="1"/>
          </p:cNvSpPr>
          <p:nvPr/>
        </p:nvSpPr>
        <p:spPr bwMode="auto">
          <a:xfrm>
            <a:off x="4144966" y="1700213"/>
            <a:ext cx="1081087" cy="504825"/>
          </a:xfrm>
          <a:prstGeom prst="rect">
            <a:avLst/>
          </a:prstGeom>
          <a:solidFill>
            <a:schemeClr val="bg1"/>
          </a:solidFill>
          <a:ln w="9525" algn="ctr">
            <a:solidFill>
              <a:schemeClr val="tx1"/>
            </a:solidFill>
            <a:miter lim="800000"/>
            <a:headEnd/>
            <a:tailEnd/>
          </a:ln>
        </p:spPr>
        <p:txBody>
          <a:bodyPr wrap="none" anchor="ctr"/>
          <a:lstStyle/>
          <a:p>
            <a:pPr algn="ctr" fontAlgn="base">
              <a:spcBef>
                <a:spcPct val="0"/>
              </a:spcBef>
              <a:spcAft>
                <a:spcPct val="0"/>
              </a:spcAft>
            </a:pPr>
            <a:r>
              <a:rPr lang="en-US" sz="900">
                <a:solidFill>
                  <a:srgbClr val="000000"/>
                </a:solidFill>
                <a:cs typeface="Arial" charset="0"/>
              </a:rPr>
              <a:t>Plan is currently</a:t>
            </a:r>
          </a:p>
          <a:p>
            <a:pPr algn="ctr" fontAlgn="base">
              <a:spcBef>
                <a:spcPct val="0"/>
              </a:spcBef>
              <a:spcAft>
                <a:spcPct val="0"/>
              </a:spcAft>
            </a:pPr>
            <a:r>
              <a:rPr lang="en-US" sz="900">
                <a:solidFill>
                  <a:srgbClr val="000000"/>
                </a:solidFill>
                <a:cs typeface="Arial" charset="0"/>
              </a:rPr>
              <a:t> running according</a:t>
            </a:r>
          </a:p>
          <a:p>
            <a:pPr algn="ctr" fontAlgn="base">
              <a:spcBef>
                <a:spcPct val="0"/>
              </a:spcBef>
              <a:spcAft>
                <a:spcPct val="0"/>
              </a:spcAft>
            </a:pPr>
            <a:r>
              <a:rPr lang="en-US" sz="900">
                <a:solidFill>
                  <a:srgbClr val="000000"/>
                </a:solidFill>
                <a:cs typeface="Arial" charset="0"/>
              </a:rPr>
              <a:t>to schedule.</a:t>
            </a:r>
          </a:p>
        </p:txBody>
      </p:sp>
      <p:sp>
        <p:nvSpPr>
          <p:cNvPr id="5133" name="Text Box 11"/>
          <p:cNvSpPr txBox="1">
            <a:spLocks noChangeArrowheads="1"/>
          </p:cNvSpPr>
          <p:nvPr/>
        </p:nvSpPr>
        <p:spPr bwMode="auto">
          <a:xfrm>
            <a:off x="180507" y="6491288"/>
            <a:ext cx="8856984" cy="338554"/>
          </a:xfrm>
          <a:prstGeom prst="rect">
            <a:avLst/>
          </a:prstGeom>
          <a:noFill/>
          <a:ln w="9525" algn="ctr">
            <a:noFill/>
            <a:miter lim="800000"/>
            <a:headEnd/>
            <a:tailEnd/>
          </a:ln>
        </p:spPr>
        <p:txBody>
          <a:bodyPr wrap="square">
            <a:spAutoFit/>
          </a:bodyPr>
          <a:lstStyle/>
          <a:p>
            <a:pPr fontAlgn="base">
              <a:spcBef>
                <a:spcPct val="0"/>
              </a:spcBef>
              <a:spcAft>
                <a:spcPct val="0"/>
              </a:spcAft>
            </a:pPr>
            <a:r>
              <a:rPr lang="en-US" sz="1600" dirty="0">
                <a:solidFill>
                  <a:srgbClr val="000000"/>
                </a:solidFill>
                <a:cs typeface="Arial" charset="0"/>
              </a:rPr>
              <a:t>Over the past 9 years 6 MSc Shipping Trade and Finance graduates have been team members</a:t>
            </a:r>
            <a:endParaRPr lang="el-GR" sz="1600" dirty="0">
              <a:solidFill>
                <a:srgbClr val="000000"/>
              </a:solidFill>
              <a:cs typeface="Arial" charset="0"/>
            </a:endParaRPr>
          </a:p>
        </p:txBody>
      </p:sp>
    </p:spTree>
    <p:extLst>
      <p:ext uri="{BB962C8B-B14F-4D97-AF65-F5344CB8AC3E}">
        <p14:creationId xmlns:p14="http://schemas.microsoft.com/office/powerpoint/2010/main" val="7081834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457200" y="274638"/>
            <a:ext cx="8229600" cy="490537"/>
          </a:xfrm>
        </p:spPr>
        <p:txBody>
          <a:bodyPr/>
          <a:lstStyle/>
          <a:p>
            <a:r>
              <a:rPr lang="en-US" sz="2800"/>
              <a:t>New Building Delivery Plan</a:t>
            </a:r>
            <a:r>
              <a:rPr lang="en-US" sz="4000"/>
              <a:t> </a:t>
            </a:r>
          </a:p>
        </p:txBody>
      </p:sp>
      <p:sp>
        <p:nvSpPr>
          <p:cNvPr id="131074" name="Text Box 2289"/>
          <p:cNvSpPr txBox="1">
            <a:spLocks noChangeArrowheads="1"/>
          </p:cNvSpPr>
          <p:nvPr/>
        </p:nvSpPr>
        <p:spPr bwMode="auto">
          <a:xfrm>
            <a:off x="323853" y="5516563"/>
            <a:ext cx="8640763" cy="641350"/>
          </a:xfrm>
          <a:prstGeom prst="rect">
            <a:avLst/>
          </a:prstGeom>
          <a:noFill/>
          <a:ln w="9525" algn="ctr">
            <a:noFill/>
            <a:miter lim="800000"/>
            <a:headEnd/>
            <a:tailEnd/>
          </a:ln>
        </p:spPr>
        <p:txBody>
          <a:bodyPr>
            <a:spAutoFit/>
          </a:bodyPr>
          <a:lstStyle/>
          <a:p>
            <a:pPr fontAlgn="base">
              <a:spcBef>
                <a:spcPct val="50000"/>
              </a:spcBef>
              <a:spcAft>
                <a:spcPct val="0"/>
              </a:spcAft>
            </a:pPr>
            <a:r>
              <a:rPr lang="en-US">
                <a:solidFill>
                  <a:srgbClr val="000000"/>
                </a:solidFill>
                <a:cs typeface="Arial" charset="0"/>
              </a:rPr>
              <a:t>N.B. Dates are as accurate as possible but are under constant review. They are subject to change depending on factors such as yard delays, for example.</a:t>
            </a:r>
            <a:endParaRPr lang="el-GR">
              <a:solidFill>
                <a:srgbClr val="000000"/>
              </a:solidFill>
              <a:cs typeface="Arial" charset="0"/>
            </a:endParaRPr>
          </a:p>
        </p:txBody>
      </p:sp>
      <p:grpSp>
        <p:nvGrpSpPr>
          <p:cNvPr id="131075" name="Group 2489"/>
          <p:cNvGrpSpPr>
            <a:grpSpLocks/>
          </p:cNvGrpSpPr>
          <p:nvPr/>
        </p:nvGrpSpPr>
        <p:grpSpPr bwMode="auto">
          <a:xfrm>
            <a:off x="323853" y="1268419"/>
            <a:ext cx="8569325" cy="3817937"/>
            <a:chOff x="204" y="799"/>
            <a:chExt cx="5398" cy="2405"/>
          </a:xfrm>
        </p:grpSpPr>
        <p:sp>
          <p:nvSpPr>
            <p:cNvPr id="131076" name="AutoShape 2290"/>
            <p:cNvSpPr>
              <a:spLocks noChangeAspect="1" noChangeArrowheads="1" noTextEdit="1"/>
            </p:cNvSpPr>
            <p:nvPr/>
          </p:nvSpPr>
          <p:spPr bwMode="auto">
            <a:xfrm>
              <a:off x="204" y="799"/>
              <a:ext cx="5398" cy="2405"/>
            </a:xfrm>
            <a:prstGeom prst="rect">
              <a:avLst/>
            </a:prstGeom>
            <a:noFill/>
            <a:ln w="9525">
              <a:noFill/>
              <a:miter lim="800000"/>
              <a:headEnd/>
              <a:tailEnd/>
            </a:ln>
          </p:spPr>
          <p:txBody>
            <a:bodyPr/>
            <a:lstStyle/>
            <a:p>
              <a:pPr fontAlgn="base">
                <a:spcBef>
                  <a:spcPct val="0"/>
                </a:spcBef>
                <a:spcAft>
                  <a:spcPct val="0"/>
                </a:spcAft>
              </a:pPr>
              <a:endParaRPr lang="en-US">
                <a:solidFill>
                  <a:srgbClr val="000000"/>
                </a:solidFill>
                <a:cs typeface="Arial" charset="0"/>
              </a:endParaRPr>
            </a:p>
          </p:txBody>
        </p:sp>
        <p:sp>
          <p:nvSpPr>
            <p:cNvPr id="131077" name="Rectangle 2292"/>
            <p:cNvSpPr>
              <a:spLocks noChangeArrowheads="1"/>
            </p:cNvSpPr>
            <p:nvPr/>
          </p:nvSpPr>
          <p:spPr bwMode="auto">
            <a:xfrm>
              <a:off x="1391" y="1912"/>
              <a:ext cx="3024" cy="190"/>
            </a:xfrm>
            <a:prstGeom prst="rect">
              <a:avLst/>
            </a:prstGeom>
            <a:solidFill>
              <a:srgbClr val="CCFFFF"/>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078" name="Rectangle 2293"/>
            <p:cNvSpPr>
              <a:spLocks noChangeArrowheads="1"/>
            </p:cNvSpPr>
            <p:nvPr/>
          </p:nvSpPr>
          <p:spPr bwMode="auto">
            <a:xfrm>
              <a:off x="1391" y="2102"/>
              <a:ext cx="263" cy="87"/>
            </a:xfrm>
            <a:prstGeom prst="rect">
              <a:avLst/>
            </a:prstGeom>
            <a:blipFill dpi="0" rotWithShape="0">
              <a:blip r:embed="rId2" cstate="print"/>
              <a:srcRect/>
              <a:tile tx="0" ty="0" sx="100000" sy="100000" flip="none" algn="tl"/>
            </a:blip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079" name="Rectangle 2294"/>
            <p:cNvSpPr>
              <a:spLocks noChangeArrowheads="1"/>
            </p:cNvSpPr>
            <p:nvPr/>
          </p:nvSpPr>
          <p:spPr bwMode="auto">
            <a:xfrm>
              <a:off x="1654" y="2102"/>
              <a:ext cx="655" cy="87"/>
            </a:xfrm>
            <a:prstGeom prst="rect">
              <a:avLst/>
            </a:prstGeom>
            <a:solidFill>
              <a:srgbClr val="CCFFFF"/>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080" name="Rectangle 2295"/>
            <p:cNvSpPr>
              <a:spLocks noChangeArrowheads="1"/>
            </p:cNvSpPr>
            <p:nvPr/>
          </p:nvSpPr>
          <p:spPr bwMode="auto">
            <a:xfrm>
              <a:off x="2834" y="2102"/>
              <a:ext cx="269" cy="87"/>
            </a:xfrm>
            <a:prstGeom prst="rect">
              <a:avLst/>
            </a:prstGeom>
            <a:solidFill>
              <a:srgbClr val="CCFFFF"/>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081" name="Rectangle 2296"/>
            <p:cNvSpPr>
              <a:spLocks noChangeArrowheads="1"/>
            </p:cNvSpPr>
            <p:nvPr/>
          </p:nvSpPr>
          <p:spPr bwMode="auto">
            <a:xfrm rot="16200000">
              <a:off x="1901" y="1975"/>
              <a:ext cx="138"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Feb</a:t>
              </a:r>
              <a:endParaRPr lang="el-GR">
                <a:solidFill>
                  <a:srgbClr val="000000"/>
                </a:solidFill>
                <a:cs typeface="Arial" charset="0"/>
              </a:endParaRPr>
            </a:p>
          </p:txBody>
        </p:sp>
        <p:sp>
          <p:nvSpPr>
            <p:cNvPr id="131082" name="Rectangle 2297"/>
            <p:cNvSpPr>
              <a:spLocks noChangeArrowheads="1"/>
            </p:cNvSpPr>
            <p:nvPr/>
          </p:nvSpPr>
          <p:spPr bwMode="auto">
            <a:xfrm rot="16200000">
              <a:off x="2033" y="1971"/>
              <a:ext cx="139"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Mar</a:t>
              </a:r>
              <a:endParaRPr lang="el-GR">
                <a:solidFill>
                  <a:srgbClr val="000000"/>
                </a:solidFill>
                <a:cs typeface="Arial" charset="0"/>
              </a:endParaRPr>
            </a:p>
          </p:txBody>
        </p:sp>
        <p:sp>
          <p:nvSpPr>
            <p:cNvPr id="131083" name="Rectangle 2298"/>
            <p:cNvSpPr>
              <a:spLocks noChangeArrowheads="1"/>
            </p:cNvSpPr>
            <p:nvPr/>
          </p:nvSpPr>
          <p:spPr bwMode="auto">
            <a:xfrm rot="16200000">
              <a:off x="2162" y="1970"/>
              <a:ext cx="143"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Apri</a:t>
              </a:r>
              <a:endParaRPr lang="el-GR">
                <a:solidFill>
                  <a:srgbClr val="000000"/>
                </a:solidFill>
                <a:cs typeface="Arial" charset="0"/>
              </a:endParaRPr>
            </a:p>
          </p:txBody>
        </p:sp>
        <p:sp>
          <p:nvSpPr>
            <p:cNvPr id="131084" name="Rectangle 2299"/>
            <p:cNvSpPr>
              <a:spLocks noChangeArrowheads="1"/>
            </p:cNvSpPr>
            <p:nvPr/>
          </p:nvSpPr>
          <p:spPr bwMode="auto">
            <a:xfrm rot="16200000">
              <a:off x="2288" y="1966"/>
              <a:ext cx="152"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May</a:t>
              </a:r>
              <a:endParaRPr lang="el-GR">
                <a:solidFill>
                  <a:srgbClr val="000000"/>
                </a:solidFill>
                <a:cs typeface="Arial" charset="0"/>
              </a:endParaRPr>
            </a:p>
          </p:txBody>
        </p:sp>
        <p:sp>
          <p:nvSpPr>
            <p:cNvPr id="131085" name="Rectangle 2300"/>
            <p:cNvSpPr>
              <a:spLocks noChangeArrowheads="1"/>
            </p:cNvSpPr>
            <p:nvPr/>
          </p:nvSpPr>
          <p:spPr bwMode="auto">
            <a:xfrm rot="16200000">
              <a:off x="2424" y="1970"/>
              <a:ext cx="143"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Apri</a:t>
              </a:r>
              <a:endParaRPr lang="el-GR">
                <a:solidFill>
                  <a:srgbClr val="000000"/>
                </a:solidFill>
                <a:cs typeface="Arial" charset="0"/>
              </a:endParaRPr>
            </a:p>
          </p:txBody>
        </p:sp>
        <p:sp>
          <p:nvSpPr>
            <p:cNvPr id="131086" name="Rectangle 2301"/>
            <p:cNvSpPr>
              <a:spLocks noChangeArrowheads="1"/>
            </p:cNvSpPr>
            <p:nvPr/>
          </p:nvSpPr>
          <p:spPr bwMode="auto">
            <a:xfrm rot="16200000">
              <a:off x="2562" y="1976"/>
              <a:ext cx="129"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Jun</a:t>
              </a:r>
              <a:endParaRPr lang="el-GR">
                <a:solidFill>
                  <a:srgbClr val="000000"/>
                </a:solidFill>
                <a:cs typeface="Arial" charset="0"/>
              </a:endParaRPr>
            </a:p>
          </p:txBody>
        </p:sp>
        <p:sp>
          <p:nvSpPr>
            <p:cNvPr id="131087" name="Rectangle 2302"/>
            <p:cNvSpPr>
              <a:spLocks noChangeArrowheads="1"/>
            </p:cNvSpPr>
            <p:nvPr/>
          </p:nvSpPr>
          <p:spPr bwMode="auto">
            <a:xfrm rot="16200000">
              <a:off x="2708" y="1990"/>
              <a:ext cx="103"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Jul</a:t>
              </a:r>
              <a:endParaRPr lang="el-GR">
                <a:solidFill>
                  <a:srgbClr val="000000"/>
                </a:solidFill>
                <a:cs typeface="Arial" charset="0"/>
              </a:endParaRPr>
            </a:p>
          </p:txBody>
        </p:sp>
        <p:sp>
          <p:nvSpPr>
            <p:cNvPr id="131088" name="Rectangle 2303"/>
            <p:cNvSpPr>
              <a:spLocks noChangeArrowheads="1"/>
            </p:cNvSpPr>
            <p:nvPr/>
          </p:nvSpPr>
          <p:spPr bwMode="auto">
            <a:xfrm rot="16200000">
              <a:off x="2818" y="1970"/>
              <a:ext cx="143"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Apri</a:t>
              </a:r>
              <a:endParaRPr lang="el-GR">
                <a:solidFill>
                  <a:srgbClr val="000000"/>
                </a:solidFill>
                <a:cs typeface="Arial" charset="0"/>
              </a:endParaRPr>
            </a:p>
          </p:txBody>
        </p:sp>
        <p:sp>
          <p:nvSpPr>
            <p:cNvPr id="131089" name="Rectangle 2304"/>
            <p:cNvSpPr>
              <a:spLocks noChangeArrowheads="1"/>
            </p:cNvSpPr>
            <p:nvPr/>
          </p:nvSpPr>
          <p:spPr bwMode="auto">
            <a:xfrm rot="16200000">
              <a:off x="2949" y="1971"/>
              <a:ext cx="142"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Aug</a:t>
              </a:r>
              <a:endParaRPr lang="el-GR">
                <a:solidFill>
                  <a:srgbClr val="000000"/>
                </a:solidFill>
                <a:cs typeface="Arial" charset="0"/>
              </a:endParaRPr>
            </a:p>
          </p:txBody>
        </p:sp>
        <p:sp>
          <p:nvSpPr>
            <p:cNvPr id="131090" name="Rectangle 2305"/>
            <p:cNvSpPr>
              <a:spLocks noChangeArrowheads="1"/>
            </p:cNvSpPr>
            <p:nvPr/>
          </p:nvSpPr>
          <p:spPr bwMode="auto">
            <a:xfrm rot="16200000">
              <a:off x="3080" y="1971"/>
              <a:ext cx="142"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Sep</a:t>
              </a:r>
              <a:endParaRPr lang="el-GR">
                <a:solidFill>
                  <a:srgbClr val="000000"/>
                </a:solidFill>
                <a:cs typeface="Arial" charset="0"/>
              </a:endParaRPr>
            </a:p>
          </p:txBody>
        </p:sp>
        <p:sp>
          <p:nvSpPr>
            <p:cNvPr id="131091" name="Rectangle 2306"/>
            <p:cNvSpPr>
              <a:spLocks noChangeArrowheads="1"/>
            </p:cNvSpPr>
            <p:nvPr/>
          </p:nvSpPr>
          <p:spPr bwMode="auto">
            <a:xfrm rot="16200000">
              <a:off x="3220" y="1978"/>
              <a:ext cx="125"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Oct</a:t>
              </a:r>
              <a:endParaRPr lang="el-GR">
                <a:solidFill>
                  <a:srgbClr val="000000"/>
                </a:solidFill>
                <a:cs typeface="Arial" charset="0"/>
              </a:endParaRPr>
            </a:p>
          </p:txBody>
        </p:sp>
        <p:sp>
          <p:nvSpPr>
            <p:cNvPr id="131092" name="Rectangle 2307"/>
            <p:cNvSpPr>
              <a:spLocks noChangeArrowheads="1"/>
            </p:cNvSpPr>
            <p:nvPr/>
          </p:nvSpPr>
          <p:spPr bwMode="auto">
            <a:xfrm>
              <a:off x="1516" y="1958"/>
              <a:ext cx="245"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Jan-11</a:t>
              </a:r>
              <a:endParaRPr lang="el-GR">
                <a:solidFill>
                  <a:srgbClr val="000000"/>
                </a:solidFill>
                <a:cs typeface="Arial" charset="0"/>
              </a:endParaRPr>
            </a:p>
          </p:txBody>
        </p:sp>
        <p:sp>
          <p:nvSpPr>
            <p:cNvPr id="131093" name="Rectangle 2308"/>
            <p:cNvSpPr>
              <a:spLocks noChangeArrowheads="1"/>
            </p:cNvSpPr>
            <p:nvPr/>
          </p:nvSpPr>
          <p:spPr bwMode="auto">
            <a:xfrm>
              <a:off x="1096" y="2299"/>
              <a:ext cx="406"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Head office</a:t>
              </a:r>
              <a:endParaRPr lang="el-GR">
                <a:solidFill>
                  <a:srgbClr val="000000"/>
                </a:solidFill>
                <a:cs typeface="Arial" charset="0"/>
              </a:endParaRPr>
            </a:p>
          </p:txBody>
        </p:sp>
        <p:sp>
          <p:nvSpPr>
            <p:cNvPr id="131094" name="Rectangle 2309"/>
            <p:cNvSpPr>
              <a:spLocks noChangeArrowheads="1"/>
            </p:cNvSpPr>
            <p:nvPr/>
          </p:nvSpPr>
          <p:spPr bwMode="auto">
            <a:xfrm>
              <a:off x="1050" y="2397"/>
              <a:ext cx="493"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familiarization</a:t>
              </a:r>
              <a:endParaRPr lang="el-GR">
                <a:solidFill>
                  <a:srgbClr val="000000"/>
                </a:solidFill>
                <a:cs typeface="Arial" charset="0"/>
              </a:endParaRPr>
            </a:p>
          </p:txBody>
        </p:sp>
        <p:sp>
          <p:nvSpPr>
            <p:cNvPr id="131095" name="Rectangle 2310"/>
            <p:cNvSpPr>
              <a:spLocks noChangeArrowheads="1"/>
            </p:cNvSpPr>
            <p:nvPr/>
          </p:nvSpPr>
          <p:spPr bwMode="auto">
            <a:xfrm>
              <a:off x="1655" y="2296"/>
              <a:ext cx="907" cy="96"/>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US" sz="1000">
                  <a:solidFill>
                    <a:srgbClr val="000000"/>
                  </a:solidFill>
                  <a:cs typeface="Arial" charset="0"/>
                </a:rPr>
                <a:t>Maritime</a:t>
              </a:r>
              <a:r>
                <a:rPr lang="el-GR" sz="1000">
                  <a:solidFill>
                    <a:srgbClr val="000000"/>
                  </a:solidFill>
                  <a:cs typeface="Arial" charset="0"/>
                </a:rPr>
                <a:t> Service</a:t>
              </a:r>
              <a:r>
                <a:rPr lang="en-US" sz="1000">
                  <a:solidFill>
                    <a:srgbClr val="000000"/>
                  </a:solidFill>
                  <a:cs typeface="Arial" charset="0"/>
                </a:rPr>
                <a:t> -</a:t>
              </a:r>
              <a:endParaRPr lang="el-GR">
                <a:solidFill>
                  <a:srgbClr val="000000"/>
                </a:solidFill>
                <a:cs typeface="Arial" charset="0"/>
              </a:endParaRPr>
            </a:p>
          </p:txBody>
        </p:sp>
        <p:sp>
          <p:nvSpPr>
            <p:cNvPr id="131096" name="Rectangle 2311"/>
            <p:cNvSpPr>
              <a:spLocks noChangeArrowheads="1"/>
            </p:cNvSpPr>
            <p:nvPr/>
          </p:nvSpPr>
          <p:spPr bwMode="auto">
            <a:xfrm>
              <a:off x="1655" y="2397"/>
              <a:ext cx="771" cy="96"/>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US" sz="1000">
                  <a:solidFill>
                    <a:srgbClr val="000000"/>
                  </a:solidFill>
                  <a:cs typeface="Arial" charset="0"/>
                </a:rPr>
                <a:t>d</a:t>
              </a:r>
              <a:r>
                <a:rPr lang="el-GR" sz="1000">
                  <a:solidFill>
                    <a:srgbClr val="000000"/>
                  </a:solidFill>
                  <a:cs typeface="Arial" charset="0"/>
                </a:rPr>
                <a:t>ouble complement.</a:t>
              </a:r>
              <a:endParaRPr lang="el-GR">
                <a:solidFill>
                  <a:srgbClr val="000000"/>
                </a:solidFill>
                <a:cs typeface="Arial" charset="0"/>
              </a:endParaRPr>
            </a:p>
          </p:txBody>
        </p:sp>
        <p:sp>
          <p:nvSpPr>
            <p:cNvPr id="131097" name="Rectangle 2312"/>
            <p:cNvSpPr>
              <a:spLocks noChangeArrowheads="1"/>
            </p:cNvSpPr>
            <p:nvPr/>
          </p:nvSpPr>
          <p:spPr bwMode="auto">
            <a:xfrm>
              <a:off x="2742" y="2397"/>
              <a:ext cx="864" cy="96"/>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US" sz="1000">
                  <a:solidFill>
                    <a:srgbClr val="000000"/>
                  </a:solidFill>
                  <a:cs typeface="Arial" charset="0"/>
                </a:rPr>
                <a:t>d</a:t>
              </a:r>
              <a:r>
                <a:rPr lang="el-GR" sz="1000">
                  <a:solidFill>
                    <a:srgbClr val="000000"/>
                  </a:solidFill>
                  <a:cs typeface="Arial" charset="0"/>
                </a:rPr>
                <a:t>ouble complement.</a:t>
              </a:r>
              <a:endParaRPr lang="el-GR">
                <a:solidFill>
                  <a:srgbClr val="000000"/>
                </a:solidFill>
                <a:cs typeface="Arial" charset="0"/>
              </a:endParaRPr>
            </a:p>
          </p:txBody>
        </p:sp>
        <p:sp>
          <p:nvSpPr>
            <p:cNvPr id="131098" name="Rectangle 2313"/>
            <p:cNvSpPr>
              <a:spLocks noChangeArrowheads="1"/>
            </p:cNvSpPr>
            <p:nvPr/>
          </p:nvSpPr>
          <p:spPr bwMode="auto">
            <a:xfrm>
              <a:off x="2744" y="2299"/>
              <a:ext cx="862" cy="96"/>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US" sz="1000">
                  <a:solidFill>
                    <a:srgbClr val="000000"/>
                  </a:solidFill>
                  <a:cs typeface="Arial" charset="0"/>
                </a:rPr>
                <a:t>Maritime</a:t>
              </a:r>
              <a:r>
                <a:rPr lang="el-GR" sz="1000">
                  <a:solidFill>
                    <a:srgbClr val="000000"/>
                  </a:solidFill>
                  <a:cs typeface="Arial" charset="0"/>
                </a:rPr>
                <a:t> Service</a:t>
              </a:r>
              <a:r>
                <a:rPr lang="en-US" sz="1000">
                  <a:solidFill>
                    <a:srgbClr val="000000"/>
                  </a:solidFill>
                  <a:cs typeface="Arial" charset="0"/>
                </a:rPr>
                <a:t> -</a:t>
              </a:r>
              <a:endParaRPr lang="el-GR">
                <a:solidFill>
                  <a:srgbClr val="000000"/>
                </a:solidFill>
                <a:cs typeface="Arial" charset="0"/>
              </a:endParaRPr>
            </a:p>
          </p:txBody>
        </p:sp>
        <p:sp>
          <p:nvSpPr>
            <p:cNvPr id="131099" name="Rectangle 2314"/>
            <p:cNvSpPr>
              <a:spLocks noChangeArrowheads="1"/>
            </p:cNvSpPr>
            <p:nvPr/>
          </p:nvSpPr>
          <p:spPr bwMode="auto">
            <a:xfrm>
              <a:off x="3477" y="1958"/>
              <a:ext cx="260"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Nov-11</a:t>
              </a:r>
              <a:endParaRPr lang="el-GR">
                <a:solidFill>
                  <a:srgbClr val="000000"/>
                </a:solidFill>
                <a:cs typeface="Arial" charset="0"/>
              </a:endParaRPr>
            </a:p>
          </p:txBody>
        </p:sp>
        <p:sp>
          <p:nvSpPr>
            <p:cNvPr id="131100" name="Rectangle 2315"/>
            <p:cNvSpPr>
              <a:spLocks noChangeArrowheads="1"/>
            </p:cNvSpPr>
            <p:nvPr/>
          </p:nvSpPr>
          <p:spPr bwMode="auto">
            <a:xfrm>
              <a:off x="4008" y="1958"/>
              <a:ext cx="260"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Dec-11</a:t>
              </a:r>
              <a:endParaRPr lang="el-GR">
                <a:solidFill>
                  <a:srgbClr val="000000"/>
                </a:solidFill>
                <a:cs typeface="Arial" charset="0"/>
              </a:endParaRPr>
            </a:p>
          </p:txBody>
        </p:sp>
        <p:sp>
          <p:nvSpPr>
            <p:cNvPr id="131101" name="Line 2316"/>
            <p:cNvSpPr>
              <a:spLocks noChangeShapeType="1"/>
            </p:cNvSpPr>
            <p:nvPr/>
          </p:nvSpPr>
          <p:spPr bwMode="auto">
            <a:xfrm>
              <a:off x="1398" y="1906"/>
              <a:ext cx="524" cy="0"/>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02" name="Rectangle 2317"/>
            <p:cNvSpPr>
              <a:spLocks noChangeArrowheads="1"/>
            </p:cNvSpPr>
            <p:nvPr/>
          </p:nvSpPr>
          <p:spPr bwMode="auto">
            <a:xfrm>
              <a:off x="1398" y="1906"/>
              <a:ext cx="524"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03" name="Rectangle 2318"/>
            <p:cNvSpPr>
              <a:spLocks noChangeArrowheads="1"/>
            </p:cNvSpPr>
            <p:nvPr/>
          </p:nvSpPr>
          <p:spPr bwMode="auto">
            <a:xfrm>
              <a:off x="1968" y="1906"/>
              <a:ext cx="79"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04" name="Rectangle 2319"/>
            <p:cNvSpPr>
              <a:spLocks noChangeArrowheads="1"/>
            </p:cNvSpPr>
            <p:nvPr/>
          </p:nvSpPr>
          <p:spPr bwMode="auto">
            <a:xfrm>
              <a:off x="2126" y="1906"/>
              <a:ext cx="85"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05" name="Rectangle 2320"/>
            <p:cNvSpPr>
              <a:spLocks noChangeArrowheads="1"/>
            </p:cNvSpPr>
            <p:nvPr/>
          </p:nvSpPr>
          <p:spPr bwMode="auto">
            <a:xfrm>
              <a:off x="2290" y="1906"/>
              <a:ext cx="78"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06" name="Rectangle 2321"/>
            <p:cNvSpPr>
              <a:spLocks noChangeArrowheads="1"/>
            </p:cNvSpPr>
            <p:nvPr/>
          </p:nvSpPr>
          <p:spPr bwMode="auto">
            <a:xfrm>
              <a:off x="2447" y="1906"/>
              <a:ext cx="79"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07" name="Rectangle 2322"/>
            <p:cNvSpPr>
              <a:spLocks noChangeArrowheads="1"/>
            </p:cNvSpPr>
            <p:nvPr/>
          </p:nvSpPr>
          <p:spPr bwMode="auto">
            <a:xfrm>
              <a:off x="2611" y="1906"/>
              <a:ext cx="79"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08" name="Rectangle 2323"/>
            <p:cNvSpPr>
              <a:spLocks noChangeArrowheads="1"/>
            </p:cNvSpPr>
            <p:nvPr/>
          </p:nvSpPr>
          <p:spPr bwMode="auto">
            <a:xfrm>
              <a:off x="2769" y="1906"/>
              <a:ext cx="78"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09" name="Rectangle 2324"/>
            <p:cNvSpPr>
              <a:spLocks noChangeArrowheads="1"/>
            </p:cNvSpPr>
            <p:nvPr/>
          </p:nvSpPr>
          <p:spPr bwMode="auto">
            <a:xfrm>
              <a:off x="2933" y="1906"/>
              <a:ext cx="78"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10" name="Rectangle 2325"/>
            <p:cNvSpPr>
              <a:spLocks noChangeArrowheads="1"/>
            </p:cNvSpPr>
            <p:nvPr/>
          </p:nvSpPr>
          <p:spPr bwMode="auto">
            <a:xfrm>
              <a:off x="3090" y="1906"/>
              <a:ext cx="79"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11" name="Rectangle 2326"/>
            <p:cNvSpPr>
              <a:spLocks noChangeArrowheads="1"/>
            </p:cNvSpPr>
            <p:nvPr/>
          </p:nvSpPr>
          <p:spPr bwMode="auto">
            <a:xfrm>
              <a:off x="3247" y="1906"/>
              <a:ext cx="86"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12" name="Rectangle 2327"/>
            <p:cNvSpPr>
              <a:spLocks noChangeArrowheads="1"/>
            </p:cNvSpPr>
            <p:nvPr/>
          </p:nvSpPr>
          <p:spPr bwMode="auto">
            <a:xfrm>
              <a:off x="1922" y="1906"/>
              <a:ext cx="20"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13" name="Rectangle 2328"/>
            <p:cNvSpPr>
              <a:spLocks noChangeArrowheads="1"/>
            </p:cNvSpPr>
            <p:nvPr/>
          </p:nvSpPr>
          <p:spPr bwMode="auto">
            <a:xfrm>
              <a:off x="2073" y="1906"/>
              <a:ext cx="27"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14" name="Rectangle 2329"/>
            <p:cNvSpPr>
              <a:spLocks noChangeArrowheads="1"/>
            </p:cNvSpPr>
            <p:nvPr/>
          </p:nvSpPr>
          <p:spPr bwMode="auto">
            <a:xfrm>
              <a:off x="2237" y="1906"/>
              <a:ext cx="27"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15" name="Rectangle 2330"/>
            <p:cNvSpPr>
              <a:spLocks noChangeArrowheads="1"/>
            </p:cNvSpPr>
            <p:nvPr/>
          </p:nvSpPr>
          <p:spPr bwMode="auto">
            <a:xfrm>
              <a:off x="2395" y="1906"/>
              <a:ext cx="26"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16" name="Rectangle 2331"/>
            <p:cNvSpPr>
              <a:spLocks noChangeArrowheads="1"/>
            </p:cNvSpPr>
            <p:nvPr/>
          </p:nvSpPr>
          <p:spPr bwMode="auto">
            <a:xfrm>
              <a:off x="2559" y="1906"/>
              <a:ext cx="26"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17" name="Rectangle 2332"/>
            <p:cNvSpPr>
              <a:spLocks noChangeArrowheads="1"/>
            </p:cNvSpPr>
            <p:nvPr/>
          </p:nvSpPr>
          <p:spPr bwMode="auto">
            <a:xfrm>
              <a:off x="2716" y="1906"/>
              <a:ext cx="26"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18" name="Rectangle 2333"/>
            <p:cNvSpPr>
              <a:spLocks noChangeArrowheads="1"/>
            </p:cNvSpPr>
            <p:nvPr/>
          </p:nvSpPr>
          <p:spPr bwMode="auto">
            <a:xfrm>
              <a:off x="2873" y="1906"/>
              <a:ext cx="27"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19" name="Rectangle 2334"/>
            <p:cNvSpPr>
              <a:spLocks noChangeArrowheads="1"/>
            </p:cNvSpPr>
            <p:nvPr/>
          </p:nvSpPr>
          <p:spPr bwMode="auto">
            <a:xfrm>
              <a:off x="3037" y="1906"/>
              <a:ext cx="27"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20" name="Rectangle 2335"/>
            <p:cNvSpPr>
              <a:spLocks noChangeArrowheads="1"/>
            </p:cNvSpPr>
            <p:nvPr/>
          </p:nvSpPr>
          <p:spPr bwMode="auto">
            <a:xfrm>
              <a:off x="3195" y="1906"/>
              <a:ext cx="26"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21" name="Rectangle 2336"/>
            <p:cNvSpPr>
              <a:spLocks noChangeArrowheads="1"/>
            </p:cNvSpPr>
            <p:nvPr/>
          </p:nvSpPr>
          <p:spPr bwMode="auto">
            <a:xfrm>
              <a:off x="1909" y="1924"/>
              <a:ext cx="13" cy="7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22" name="Rectangle 2337"/>
            <p:cNvSpPr>
              <a:spLocks noChangeArrowheads="1"/>
            </p:cNvSpPr>
            <p:nvPr/>
          </p:nvSpPr>
          <p:spPr bwMode="auto">
            <a:xfrm>
              <a:off x="1909" y="2068"/>
              <a:ext cx="13" cy="29"/>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23" name="Rectangle 2338"/>
            <p:cNvSpPr>
              <a:spLocks noChangeArrowheads="1"/>
            </p:cNvSpPr>
            <p:nvPr/>
          </p:nvSpPr>
          <p:spPr bwMode="auto">
            <a:xfrm>
              <a:off x="1909" y="2022"/>
              <a:ext cx="13" cy="2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24" name="Rectangle 2339"/>
            <p:cNvSpPr>
              <a:spLocks noChangeArrowheads="1"/>
            </p:cNvSpPr>
            <p:nvPr/>
          </p:nvSpPr>
          <p:spPr bwMode="auto">
            <a:xfrm>
              <a:off x="2041" y="1924"/>
              <a:ext cx="13" cy="7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25" name="Rectangle 2340"/>
            <p:cNvSpPr>
              <a:spLocks noChangeArrowheads="1"/>
            </p:cNvSpPr>
            <p:nvPr/>
          </p:nvSpPr>
          <p:spPr bwMode="auto">
            <a:xfrm>
              <a:off x="2041" y="2068"/>
              <a:ext cx="13" cy="29"/>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26" name="Rectangle 2341"/>
            <p:cNvSpPr>
              <a:spLocks noChangeArrowheads="1"/>
            </p:cNvSpPr>
            <p:nvPr/>
          </p:nvSpPr>
          <p:spPr bwMode="auto">
            <a:xfrm>
              <a:off x="2041" y="2022"/>
              <a:ext cx="13" cy="2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27" name="Rectangle 2342"/>
            <p:cNvSpPr>
              <a:spLocks noChangeArrowheads="1"/>
            </p:cNvSpPr>
            <p:nvPr/>
          </p:nvSpPr>
          <p:spPr bwMode="auto">
            <a:xfrm>
              <a:off x="2172" y="1924"/>
              <a:ext cx="13" cy="7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28" name="Rectangle 2343"/>
            <p:cNvSpPr>
              <a:spLocks noChangeArrowheads="1"/>
            </p:cNvSpPr>
            <p:nvPr/>
          </p:nvSpPr>
          <p:spPr bwMode="auto">
            <a:xfrm>
              <a:off x="2172" y="2068"/>
              <a:ext cx="13" cy="29"/>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29" name="Rectangle 2344"/>
            <p:cNvSpPr>
              <a:spLocks noChangeArrowheads="1"/>
            </p:cNvSpPr>
            <p:nvPr/>
          </p:nvSpPr>
          <p:spPr bwMode="auto">
            <a:xfrm>
              <a:off x="2172" y="2022"/>
              <a:ext cx="13" cy="2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30" name="Line 2345"/>
            <p:cNvSpPr>
              <a:spLocks noChangeShapeType="1"/>
            </p:cNvSpPr>
            <p:nvPr/>
          </p:nvSpPr>
          <p:spPr bwMode="auto">
            <a:xfrm>
              <a:off x="1398" y="2097"/>
              <a:ext cx="918" cy="0"/>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31" name="Rectangle 2346"/>
            <p:cNvSpPr>
              <a:spLocks noChangeArrowheads="1"/>
            </p:cNvSpPr>
            <p:nvPr/>
          </p:nvSpPr>
          <p:spPr bwMode="auto">
            <a:xfrm>
              <a:off x="1398" y="2097"/>
              <a:ext cx="918"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32" name="Rectangle 2347"/>
            <p:cNvSpPr>
              <a:spLocks noChangeArrowheads="1"/>
            </p:cNvSpPr>
            <p:nvPr/>
          </p:nvSpPr>
          <p:spPr bwMode="auto">
            <a:xfrm>
              <a:off x="2303" y="1924"/>
              <a:ext cx="13" cy="7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33" name="Rectangle 2348"/>
            <p:cNvSpPr>
              <a:spLocks noChangeArrowheads="1"/>
            </p:cNvSpPr>
            <p:nvPr/>
          </p:nvSpPr>
          <p:spPr bwMode="auto">
            <a:xfrm>
              <a:off x="2303" y="2068"/>
              <a:ext cx="13" cy="29"/>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34" name="Rectangle 2349"/>
            <p:cNvSpPr>
              <a:spLocks noChangeArrowheads="1"/>
            </p:cNvSpPr>
            <p:nvPr/>
          </p:nvSpPr>
          <p:spPr bwMode="auto">
            <a:xfrm>
              <a:off x="2303" y="2022"/>
              <a:ext cx="13" cy="2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35" name="Rectangle 2350"/>
            <p:cNvSpPr>
              <a:spLocks noChangeArrowheads="1"/>
            </p:cNvSpPr>
            <p:nvPr/>
          </p:nvSpPr>
          <p:spPr bwMode="auto">
            <a:xfrm>
              <a:off x="2316" y="2097"/>
              <a:ext cx="52"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36" name="Rectangle 2351"/>
            <p:cNvSpPr>
              <a:spLocks noChangeArrowheads="1"/>
            </p:cNvSpPr>
            <p:nvPr/>
          </p:nvSpPr>
          <p:spPr bwMode="auto">
            <a:xfrm>
              <a:off x="2447" y="2097"/>
              <a:ext cx="79"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37" name="Rectangle 2352"/>
            <p:cNvSpPr>
              <a:spLocks noChangeArrowheads="1"/>
            </p:cNvSpPr>
            <p:nvPr/>
          </p:nvSpPr>
          <p:spPr bwMode="auto">
            <a:xfrm>
              <a:off x="2611" y="2097"/>
              <a:ext cx="79"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38" name="Rectangle 2353"/>
            <p:cNvSpPr>
              <a:spLocks noChangeArrowheads="1"/>
            </p:cNvSpPr>
            <p:nvPr/>
          </p:nvSpPr>
          <p:spPr bwMode="auto">
            <a:xfrm>
              <a:off x="2769" y="2097"/>
              <a:ext cx="65"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39" name="Rectangle 2354"/>
            <p:cNvSpPr>
              <a:spLocks noChangeArrowheads="1"/>
            </p:cNvSpPr>
            <p:nvPr/>
          </p:nvSpPr>
          <p:spPr bwMode="auto">
            <a:xfrm>
              <a:off x="2395" y="2097"/>
              <a:ext cx="26"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40" name="Rectangle 2355"/>
            <p:cNvSpPr>
              <a:spLocks noChangeArrowheads="1"/>
            </p:cNvSpPr>
            <p:nvPr/>
          </p:nvSpPr>
          <p:spPr bwMode="auto">
            <a:xfrm>
              <a:off x="2559" y="2097"/>
              <a:ext cx="26"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41" name="Rectangle 2356"/>
            <p:cNvSpPr>
              <a:spLocks noChangeArrowheads="1"/>
            </p:cNvSpPr>
            <p:nvPr/>
          </p:nvSpPr>
          <p:spPr bwMode="auto">
            <a:xfrm>
              <a:off x="2716" y="2097"/>
              <a:ext cx="26"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42" name="Rectangle 2357"/>
            <p:cNvSpPr>
              <a:spLocks noChangeArrowheads="1"/>
            </p:cNvSpPr>
            <p:nvPr/>
          </p:nvSpPr>
          <p:spPr bwMode="auto">
            <a:xfrm>
              <a:off x="2834" y="1924"/>
              <a:ext cx="7" cy="7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43" name="Rectangle 2358"/>
            <p:cNvSpPr>
              <a:spLocks noChangeArrowheads="1"/>
            </p:cNvSpPr>
            <p:nvPr/>
          </p:nvSpPr>
          <p:spPr bwMode="auto">
            <a:xfrm>
              <a:off x="2834" y="2068"/>
              <a:ext cx="7" cy="29"/>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44" name="Rectangle 2359"/>
            <p:cNvSpPr>
              <a:spLocks noChangeArrowheads="1"/>
            </p:cNvSpPr>
            <p:nvPr/>
          </p:nvSpPr>
          <p:spPr bwMode="auto">
            <a:xfrm>
              <a:off x="2834" y="2022"/>
              <a:ext cx="7" cy="2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45" name="Rectangle 2360"/>
            <p:cNvSpPr>
              <a:spLocks noChangeArrowheads="1"/>
            </p:cNvSpPr>
            <p:nvPr/>
          </p:nvSpPr>
          <p:spPr bwMode="auto">
            <a:xfrm>
              <a:off x="2965" y="1924"/>
              <a:ext cx="7" cy="7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46" name="Rectangle 2361"/>
            <p:cNvSpPr>
              <a:spLocks noChangeArrowheads="1"/>
            </p:cNvSpPr>
            <p:nvPr/>
          </p:nvSpPr>
          <p:spPr bwMode="auto">
            <a:xfrm>
              <a:off x="2965" y="2068"/>
              <a:ext cx="7" cy="29"/>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47" name="Rectangle 2362"/>
            <p:cNvSpPr>
              <a:spLocks noChangeArrowheads="1"/>
            </p:cNvSpPr>
            <p:nvPr/>
          </p:nvSpPr>
          <p:spPr bwMode="auto">
            <a:xfrm>
              <a:off x="2965" y="2022"/>
              <a:ext cx="7" cy="2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48" name="Line 2363"/>
            <p:cNvSpPr>
              <a:spLocks noChangeShapeType="1"/>
            </p:cNvSpPr>
            <p:nvPr/>
          </p:nvSpPr>
          <p:spPr bwMode="auto">
            <a:xfrm>
              <a:off x="2841" y="2097"/>
              <a:ext cx="262" cy="0"/>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49" name="Rectangle 2364"/>
            <p:cNvSpPr>
              <a:spLocks noChangeArrowheads="1"/>
            </p:cNvSpPr>
            <p:nvPr/>
          </p:nvSpPr>
          <p:spPr bwMode="auto">
            <a:xfrm>
              <a:off x="2841" y="2097"/>
              <a:ext cx="262"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50" name="Rectangle 2365"/>
            <p:cNvSpPr>
              <a:spLocks noChangeArrowheads="1"/>
            </p:cNvSpPr>
            <p:nvPr/>
          </p:nvSpPr>
          <p:spPr bwMode="auto">
            <a:xfrm>
              <a:off x="3096" y="1924"/>
              <a:ext cx="7" cy="7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51" name="Rectangle 2366"/>
            <p:cNvSpPr>
              <a:spLocks noChangeArrowheads="1"/>
            </p:cNvSpPr>
            <p:nvPr/>
          </p:nvSpPr>
          <p:spPr bwMode="auto">
            <a:xfrm>
              <a:off x="3096" y="2068"/>
              <a:ext cx="7" cy="29"/>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52" name="Rectangle 2367"/>
            <p:cNvSpPr>
              <a:spLocks noChangeArrowheads="1"/>
            </p:cNvSpPr>
            <p:nvPr/>
          </p:nvSpPr>
          <p:spPr bwMode="auto">
            <a:xfrm>
              <a:off x="3096" y="2022"/>
              <a:ext cx="7" cy="2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53" name="Rectangle 2368"/>
            <p:cNvSpPr>
              <a:spLocks noChangeArrowheads="1"/>
            </p:cNvSpPr>
            <p:nvPr/>
          </p:nvSpPr>
          <p:spPr bwMode="auto">
            <a:xfrm>
              <a:off x="3103" y="2097"/>
              <a:ext cx="66"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54" name="Rectangle 2369"/>
            <p:cNvSpPr>
              <a:spLocks noChangeArrowheads="1"/>
            </p:cNvSpPr>
            <p:nvPr/>
          </p:nvSpPr>
          <p:spPr bwMode="auto">
            <a:xfrm>
              <a:off x="3247" y="2097"/>
              <a:ext cx="86"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55" name="Rectangle 2370"/>
            <p:cNvSpPr>
              <a:spLocks noChangeArrowheads="1"/>
            </p:cNvSpPr>
            <p:nvPr/>
          </p:nvSpPr>
          <p:spPr bwMode="auto">
            <a:xfrm>
              <a:off x="3195" y="2097"/>
              <a:ext cx="26"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56" name="Line 2371"/>
            <p:cNvSpPr>
              <a:spLocks noChangeShapeType="1"/>
            </p:cNvSpPr>
            <p:nvPr/>
          </p:nvSpPr>
          <p:spPr bwMode="auto">
            <a:xfrm>
              <a:off x="1398" y="2189"/>
              <a:ext cx="918" cy="0"/>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57" name="Rectangle 2372"/>
            <p:cNvSpPr>
              <a:spLocks noChangeArrowheads="1"/>
            </p:cNvSpPr>
            <p:nvPr/>
          </p:nvSpPr>
          <p:spPr bwMode="auto">
            <a:xfrm>
              <a:off x="1398" y="2189"/>
              <a:ext cx="918" cy="6"/>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58" name="Line 2373"/>
            <p:cNvSpPr>
              <a:spLocks noChangeShapeType="1"/>
            </p:cNvSpPr>
            <p:nvPr/>
          </p:nvSpPr>
          <p:spPr bwMode="auto">
            <a:xfrm>
              <a:off x="1647" y="2102"/>
              <a:ext cx="0" cy="93"/>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59" name="Rectangle 2374"/>
            <p:cNvSpPr>
              <a:spLocks noChangeArrowheads="1"/>
            </p:cNvSpPr>
            <p:nvPr/>
          </p:nvSpPr>
          <p:spPr bwMode="auto">
            <a:xfrm>
              <a:off x="1647" y="2102"/>
              <a:ext cx="13" cy="9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60" name="Rectangle 2375"/>
            <p:cNvSpPr>
              <a:spLocks noChangeArrowheads="1"/>
            </p:cNvSpPr>
            <p:nvPr/>
          </p:nvSpPr>
          <p:spPr bwMode="auto">
            <a:xfrm>
              <a:off x="2572" y="1924"/>
              <a:ext cx="6" cy="7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61" name="Rectangle 2376"/>
            <p:cNvSpPr>
              <a:spLocks noChangeArrowheads="1"/>
            </p:cNvSpPr>
            <p:nvPr/>
          </p:nvSpPr>
          <p:spPr bwMode="auto">
            <a:xfrm>
              <a:off x="2572" y="2068"/>
              <a:ext cx="6" cy="34"/>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62" name="Rectangle 2377"/>
            <p:cNvSpPr>
              <a:spLocks noChangeArrowheads="1"/>
            </p:cNvSpPr>
            <p:nvPr/>
          </p:nvSpPr>
          <p:spPr bwMode="auto">
            <a:xfrm>
              <a:off x="2572" y="2022"/>
              <a:ext cx="6" cy="2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63" name="Line 2378"/>
            <p:cNvSpPr>
              <a:spLocks noChangeShapeType="1"/>
            </p:cNvSpPr>
            <p:nvPr/>
          </p:nvSpPr>
          <p:spPr bwMode="auto">
            <a:xfrm>
              <a:off x="1004" y="2287"/>
              <a:ext cx="1574" cy="0"/>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64" name="Rectangle 2379"/>
            <p:cNvSpPr>
              <a:spLocks noChangeArrowheads="1"/>
            </p:cNvSpPr>
            <p:nvPr/>
          </p:nvSpPr>
          <p:spPr bwMode="auto">
            <a:xfrm>
              <a:off x="1004" y="2287"/>
              <a:ext cx="1574" cy="6"/>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65" name="Rectangle 2380"/>
            <p:cNvSpPr>
              <a:spLocks noChangeArrowheads="1"/>
            </p:cNvSpPr>
            <p:nvPr/>
          </p:nvSpPr>
          <p:spPr bwMode="auto">
            <a:xfrm>
              <a:off x="2703" y="1924"/>
              <a:ext cx="7" cy="7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66" name="Rectangle 2381"/>
            <p:cNvSpPr>
              <a:spLocks noChangeArrowheads="1"/>
            </p:cNvSpPr>
            <p:nvPr/>
          </p:nvSpPr>
          <p:spPr bwMode="auto">
            <a:xfrm>
              <a:off x="2703" y="2068"/>
              <a:ext cx="7" cy="34"/>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67" name="Rectangle 2382"/>
            <p:cNvSpPr>
              <a:spLocks noChangeArrowheads="1"/>
            </p:cNvSpPr>
            <p:nvPr/>
          </p:nvSpPr>
          <p:spPr bwMode="auto">
            <a:xfrm>
              <a:off x="2703" y="2022"/>
              <a:ext cx="7" cy="2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68" name="Line 2383"/>
            <p:cNvSpPr>
              <a:spLocks noChangeShapeType="1"/>
            </p:cNvSpPr>
            <p:nvPr/>
          </p:nvSpPr>
          <p:spPr bwMode="auto">
            <a:xfrm>
              <a:off x="1004" y="2489"/>
              <a:ext cx="1574" cy="0"/>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69" name="Rectangle 2384"/>
            <p:cNvSpPr>
              <a:spLocks noChangeArrowheads="1"/>
            </p:cNvSpPr>
            <p:nvPr/>
          </p:nvSpPr>
          <p:spPr bwMode="auto">
            <a:xfrm>
              <a:off x="1004" y="2489"/>
              <a:ext cx="1574" cy="6"/>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70" name="Line 2385"/>
            <p:cNvSpPr>
              <a:spLocks noChangeShapeType="1"/>
            </p:cNvSpPr>
            <p:nvPr/>
          </p:nvSpPr>
          <p:spPr bwMode="auto">
            <a:xfrm>
              <a:off x="1385" y="1906"/>
              <a:ext cx="0" cy="289"/>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71" name="Rectangle 2386"/>
            <p:cNvSpPr>
              <a:spLocks noChangeArrowheads="1"/>
            </p:cNvSpPr>
            <p:nvPr/>
          </p:nvSpPr>
          <p:spPr bwMode="auto">
            <a:xfrm>
              <a:off x="1385" y="1906"/>
              <a:ext cx="13" cy="289"/>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72" name="Line 2387"/>
            <p:cNvSpPr>
              <a:spLocks noChangeShapeType="1"/>
            </p:cNvSpPr>
            <p:nvPr/>
          </p:nvSpPr>
          <p:spPr bwMode="auto">
            <a:xfrm>
              <a:off x="1909" y="2102"/>
              <a:ext cx="0" cy="93"/>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73" name="Rectangle 2388"/>
            <p:cNvSpPr>
              <a:spLocks noChangeArrowheads="1"/>
            </p:cNvSpPr>
            <p:nvPr/>
          </p:nvSpPr>
          <p:spPr bwMode="auto">
            <a:xfrm>
              <a:off x="1909" y="2102"/>
              <a:ext cx="13" cy="9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74" name="Line 2389"/>
            <p:cNvSpPr>
              <a:spLocks noChangeShapeType="1"/>
            </p:cNvSpPr>
            <p:nvPr/>
          </p:nvSpPr>
          <p:spPr bwMode="auto">
            <a:xfrm>
              <a:off x="2041" y="2102"/>
              <a:ext cx="0" cy="93"/>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75" name="Rectangle 2390"/>
            <p:cNvSpPr>
              <a:spLocks noChangeArrowheads="1"/>
            </p:cNvSpPr>
            <p:nvPr/>
          </p:nvSpPr>
          <p:spPr bwMode="auto">
            <a:xfrm>
              <a:off x="2041" y="2102"/>
              <a:ext cx="13" cy="9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76" name="Line 2391"/>
            <p:cNvSpPr>
              <a:spLocks noChangeShapeType="1"/>
            </p:cNvSpPr>
            <p:nvPr/>
          </p:nvSpPr>
          <p:spPr bwMode="auto">
            <a:xfrm>
              <a:off x="2172" y="2102"/>
              <a:ext cx="0" cy="93"/>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77" name="Rectangle 2392"/>
            <p:cNvSpPr>
              <a:spLocks noChangeArrowheads="1"/>
            </p:cNvSpPr>
            <p:nvPr/>
          </p:nvSpPr>
          <p:spPr bwMode="auto">
            <a:xfrm>
              <a:off x="2172" y="2102"/>
              <a:ext cx="13" cy="9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78" name="Line 2393"/>
            <p:cNvSpPr>
              <a:spLocks noChangeShapeType="1"/>
            </p:cNvSpPr>
            <p:nvPr/>
          </p:nvSpPr>
          <p:spPr bwMode="auto">
            <a:xfrm>
              <a:off x="2303" y="2102"/>
              <a:ext cx="0" cy="93"/>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79" name="Rectangle 2394"/>
            <p:cNvSpPr>
              <a:spLocks noChangeArrowheads="1"/>
            </p:cNvSpPr>
            <p:nvPr/>
          </p:nvSpPr>
          <p:spPr bwMode="auto">
            <a:xfrm>
              <a:off x="2303" y="2102"/>
              <a:ext cx="13" cy="9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80" name="Rectangle 2395"/>
            <p:cNvSpPr>
              <a:spLocks noChangeArrowheads="1"/>
            </p:cNvSpPr>
            <p:nvPr/>
          </p:nvSpPr>
          <p:spPr bwMode="auto">
            <a:xfrm>
              <a:off x="2441" y="1924"/>
              <a:ext cx="6" cy="7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81" name="Rectangle 2396"/>
            <p:cNvSpPr>
              <a:spLocks noChangeArrowheads="1"/>
            </p:cNvSpPr>
            <p:nvPr/>
          </p:nvSpPr>
          <p:spPr bwMode="auto">
            <a:xfrm>
              <a:off x="2441" y="2068"/>
              <a:ext cx="6" cy="34"/>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82" name="Rectangle 2397"/>
            <p:cNvSpPr>
              <a:spLocks noChangeArrowheads="1"/>
            </p:cNvSpPr>
            <p:nvPr/>
          </p:nvSpPr>
          <p:spPr bwMode="auto">
            <a:xfrm>
              <a:off x="2441" y="2022"/>
              <a:ext cx="6" cy="2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83" name="Line 2398"/>
            <p:cNvSpPr>
              <a:spLocks noChangeShapeType="1"/>
            </p:cNvSpPr>
            <p:nvPr/>
          </p:nvSpPr>
          <p:spPr bwMode="auto">
            <a:xfrm>
              <a:off x="2578" y="2288"/>
              <a:ext cx="0" cy="202"/>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84" name="Rectangle 2399"/>
            <p:cNvSpPr>
              <a:spLocks noChangeArrowheads="1"/>
            </p:cNvSpPr>
            <p:nvPr/>
          </p:nvSpPr>
          <p:spPr bwMode="auto">
            <a:xfrm>
              <a:off x="2570" y="2293"/>
              <a:ext cx="6" cy="20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85" name="Line 2400"/>
            <p:cNvSpPr>
              <a:spLocks noChangeShapeType="1"/>
            </p:cNvSpPr>
            <p:nvPr/>
          </p:nvSpPr>
          <p:spPr bwMode="auto">
            <a:xfrm>
              <a:off x="2703" y="2287"/>
              <a:ext cx="0" cy="208"/>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86" name="Rectangle 2401"/>
            <p:cNvSpPr>
              <a:spLocks noChangeArrowheads="1"/>
            </p:cNvSpPr>
            <p:nvPr/>
          </p:nvSpPr>
          <p:spPr bwMode="auto">
            <a:xfrm>
              <a:off x="2703" y="2287"/>
              <a:ext cx="7" cy="208"/>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87" name="Line 2402"/>
            <p:cNvSpPr>
              <a:spLocks noChangeShapeType="1"/>
            </p:cNvSpPr>
            <p:nvPr/>
          </p:nvSpPr>
          <p:spPr bwMode="auto">
            <a:xfrm>
              <a:off x="2834" y="2097"/>
              <a:ext cx="0" cy="98"/>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88" name="Rectangle 2403"/>
            <p:cNvSpPr>
              <a:spLocks noChangeArrowheads="1"/>
            </p:cNvSpPr>
            <p:nvPr/>
          </p:nvSpPr>
          <p:spPr bwMode="auto">
            <a:xfrm>
              <a:off x="2834" y="2097"/>
              <a:ext cx="7" cy="98"/>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89" name="Line 2404"/>
            <p:cNvSpPr>
              <a:spLocks noChangeShapeType="1"/>
            </p:cNvSpPr>
            <p:nvPr/>
          </p:nvSpPr>
          <p:spPr bwMode="auto">
            <a:xfrm>
              <a:off x="2965" y="2102"/>
              <a:ext cx="0" cy="93"/>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90" name="Rectangle 2405"/>
            <p:cNvSpPr>
              <a:spLocks noChangeArrowheads="1"/>
            </p:cNvSpPr>
            <p:nvPr/>
          </p:nvSpPr>
          <p:spPr bwMode="auto">
            <a:xfrm>
              <a:off x="2965" y="2102"/>
              <a:ext cx="7" cy="9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91" name="Line 2406"/>
            <p:cNvSpPr>
              <a:spLocks noChangeShapeType="1"/>
            </p:cNvSpPr>
            <p:nvPr/>
          </p:nvSpPr>
          <p:spPr bwMode="auto">
            <a:xfrm>
              <a:off x="3096" y="2102"/>
              <a:ext cx="0" cy="93"/>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92" name="Rectangle 2407"/>
            <p:cNvSpPr>
              <a:spLocks noChangeArrowheads="1"/>
            </p:cNvSpPr>
            <p:nvPr/>
          </p:nvSpPr>
          <p:spPr bwMode="auto">
            <a:xfrm>
              <a:off x="3096" y="2102"/>
              <a:ext cx="7" cy="9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93" name="Rectangle 2408"/>
            <p:cNvSpPr>
              <a:spLocks noChangeArrowheads="1"/>
            </p:cNvSpPr>
            <p:nvPr/>
          </p:nvSpPr>
          <p:spPr bwMode="auto">
            <a:xfrm>
              <a:off x="3228" y="1924"/>
              <a:ext cx="6" cy="7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94" name="Rectangle 2409"/>
            <p:cNvSpPr>
              <a:spLocks noChangeArrowheads="1"/>
            </p:cNvSpPr>
            <p:nvPr/>
          </p:nvSpPr>
          <p:spPr bwMode="auto">
            <a:xfrm>
              <a:off x="3228" y="2068"/>
              <a:ext cx="6" cy="34"/>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95" name="Rectangle 2410"/>
            <p:cNvSpPr>
              <a:spLocks noChangeArrowheads="1"/>
            </p:cNvSpPr>
            <p:nvPr/>
          </p:nvSpPr>
          <p:spPr bwMode="auto">
            <a:xfrm>
              <a:off x="3228" y="2022"/>
              <a:ext cx="6" cy="2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96" name="Line 2411"/>
            <p:cNvSpPr>
              <a:spLocks noChangeShapeType="1"/>
            </p:cNvSpPr>
            <p:nvPr/>
          </p:nvSpPr>
          <p:spPr bwMode="auto">
            <a:xfrm>
              <a:off x="3359" y="1906"/>
              <a:ext cx="0" cy="196"/>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97" name="Rectangle 2412"/>
            <p:cNvSpPr>
              <a:spLocks noChangeArrowheads="1"/>
            </p:cNvSpPr>
            <p:nvPr/>
          </p:nvSpPr>
          <p:spPr bwMode="auto">
            <a:xfrm>
              <a:off x="3359" y="1906"/>
              <a:ext cx="6" cy="196"/>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198" name="Line 2413"/>
            <p:cNvSpPr>
              <a:spLocks noChangeShapeType="1"/>
            </p:cNvSpPr>
            <p:nvPr/>
          </p:nvSpPr>
          <p:spPr bwMode="auto">
            <a:xfrm>
              <a:off x="3884" y="1918"/>
              <a:ext cx="0" cy="184"/>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199" name="Rectangle 2414"/>
            <p:cNvSpPr>
              <a:spLocks noChangeArrowheads="1"/>
            </p:cNvSpPr>
            <p:nvPr/>
          </p:nvSpPr>
          <p:spPr bwMode="auto">
            <a:xfrm>
              <a:off x="3884" y="1918"/>
              <a:ext cx="6" cy="184"/>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00" name="Line 2415"/>
            <p:cNvSpPr>
              <a:spLocks noChangeShapeType="1"/>
            </p:cNvSpPr>
            <p:nvPr/>
          </p:nvSpPr>
          <p:spPr bwMode="auto">
            <a:xfrm>
              <a:off x="4408" y="1918"/>
              <a:ext cx="0" cy="184"/>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01" name="Rectangle 2416"/>
            <p:cNvSpPr>
              <a:spLocks noChangeArrowheads="1"/>
            </p:cNvSpPr>
            <p:nvPr/>
          </p:nvSpPr>
          <p:spPr bwMode="auto">
            <a:xfrm>
              <a:off x="4408" y="1918"/>
              <a:ext cx="7" cy="184"/>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02" name="Line 2417"/>
            <p:cNvSpPr>
              <a:spLocks noChangeShapeType="1"/>
            </p:cNvSpPr>
            <p:nvPr/>
          </p:nvSpPr>
          <p:spPr bwMode="auto">
            <a:xfrm>
              <a:off x="1516" y="2102"/>
              <a:ext cx="0" cy="93"/>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03" name="Rectangle 2418"/>
            <p:cNvSpPr>
              <a:spLocks noChangeArrowheads="1"/>
            </p:cNvSpPr>
            <p:nvPr/>
          </p:nvSpPr>
          <p:spPr bwMode="auto">
            <a:xfrm>
              <a:off x="1516" y="2102"/>
              <a:ext cx="13" cy="9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04" name="Line 2419"/>
            <p:cNvSpPr>
              <a:spLocks noChangeShapeType="1"/>
            </p:cNvSpPr>
            <p:nvPr/>
          </p:nvSpPr>
          <p:spPr bwMode="auto">
            <a:xfrm>
              <a:off x="1647" y="2293"/>
              <a:ext cx="0" cy="202"/>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05" name="Rectangle 2420"/>
            <p:cNvSpPr>
              <a:spLocks noChangeArrowheads="1"/>
            </p:cNvSpPr>
            <p:nvPr/>
          </p:nvSpPr>
          <p:spPr bwMode="auto">
            <a:xfrm>
              <a:off x="1647" y="2293"/>
              <a:ext cx="13" cy="20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06" name="Line 2421"/>
            <p:cNvSpPr>
              <a:spLocks noChangeShapeType="1"/>
            </p:cNvSpPr>
            <p:nvPr/>
          </p:nvSpPr>
          <p:spPr bwMode="auto">
            <a:xfrm>
              <a:off x="1778" y="2102"/>
              <a:ext cx="0" cy="93"/>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07" name="Rectangle 2422"/>
            <p:cNvSpPr>
              <a:spLocks noChangeArrowheads="1"/>
            </p:cNvSpPr>
            <p:nvPr/>
          </p:nvSpPr>
          <p:spPr bwMode="auto">
            <a:xfrm>
              <a:off x="1778" y="2102"/>
              <a:ext cx="13" cy="93"/>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08" name="Line 2423"/>
            <p:cNvSpPr>
              <a:spLocks noChangeShapeType="1"/>
            </p:cNvSpPr>
            <p:nvPr/>
          </p:nvSpPr>
          <p:spPr bwMode="auto">
            <a:xfrm>
              <a:off x="991" y="2287"/>
              <a:ext cx="0" cy="208"/>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09" name="Rectangle 2424"/>
            <p:cNvSpPr>
              <a:spLocks noChangeArrowheads="1"/>
            </p:cNvSpPr>
            <p:nvPr/>
          </p:nvSpPr>
          <p:spPr bwMode="auto">
            <a:xfrm>
              <a:off x="991" y="2287"/>
              <a:ext cx="13" cy="208"/>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10" name="Line 2425"/>
            <p:cNvSpPr>
              <a:spLocks noChangeShapeType="1"/>
            </p:cNvSpPr>
            <p:nvPr/>
          </p:nvSpPr>
          <p:spPr bwMode="auto">
            <a:xfrm>
              <a:off x="3621" y="2293"/>
              <a:ext cx="0" cy="202"/>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11" name="Rectangle 2426"/>
            <p:cNvSpPr>
              <a:spLocks noChangeArrowheads="1"/>
            </p:cNvSpPr>
            <p:nvPr/>
          </p:nvSpPr>
          <p:spPr bwMode="auto">
            <a:xfrm>
              <a:off x="3621" y="2293"/>
              <a:ext cx="7" cy="20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12" name="Line 2427"/>
            <p:cNvSpPr>
              <a:spLocks noChangeShapeType="1"/>
            </p:cNvSpPr>
            <p:nvPr/>
          </p:nvSpPr>
          <p:spPr bwMode="auto">
            <a:xfrm>
              <a:off x="3365" y="1906"/>
              <a:ext cx="1050" cy="0"/>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13" name="Rectangle 2428"/>
            <p:cNvSpPr>
              <a:spLocks noChangeArrowheads="1"/>
            </p:cNvSpPr>
            <p:nvPr/>
          </p:nvSpPr>
          <p:spPr bwMode="auto">
            <a:xfrm>
              <a:off x="3365" y="1906"/>
              <a:ext cx="1050" cy="12"/>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14" name="Line 2429"/>
            <p:cNvSpPr>
              <a:spLocks noChangeShapeType="1"/>
            </p:cNvSpPr>
            <p:nvPr/>
          </p:nvSpPr>
          <p:spPr bwMode="auto">
            <a:xfrm>
              <a:off x="3365" y="2097"/>
              <a:ext cx="1050" cy="0"/>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15" name="Rectangle 2430"/>
            <p:cNvSpPr>
              <a:spLocks noChangeArrowheads="1"/>
            </p:cNvSpPr>
            <p:nvPr/>
          </p:nvSpPr>
          <p:spPr bwMode="auto">
            <a:xfrm>
              <a:off x="3365" y="2097"/>
              <a:ext cx="1050" cy="5"/>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16" name="Line 2431"/>
            <p:cNvSpPr>
              <a:spLocks noChangeShapeType="1"/>
            </p:cNvSpPr>
            <p:nvPr/>
          </p:nvSpPr>
          <p:spPr bwMode="auto">
            <a:xfrm>
              <a:off x="2841" y="2189"/>
              <a:ext cx="262" cy="0"/>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17" name="Rectangle 2432"/>
            <p:cNvSpPr>
              <a:spLocks noChangeArrowheads="1"/>
            </p:cNvSpPr>
            <p:nvPr/>
          </p:nvSpPr>
          <p:spPr bwMode="auto">
            <a:xfrm>
              <a:off x="2841" y="2189"/>
              <a:ext cx="262" cy="6"/>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18" name="Line 2433"/>
            <p:cNvSpPr>
              <a:spLocks noChangeShapeType="1"/>
            </p:cNvSpPr>
            <p:nvPr/>
          </p:nvSpPr>
          <p:spPr bwMode="auto">
            <a:xfrm>
              <a:off x="2710" y="2287"/>
              <a:ext cx="918" cy="0"/>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19" name="Rectangle 2434"/>
            <p:cNvSpPr>
              <a:spLocks noChangeArrowheads="1"/>
            </p:cNvSpPr>
            <p:nvPr/>
          </p:nvSpPr>
          <p:spPr bwMode="auto">
            <a:xfrm>
              <a:off x="2710" y="2287"/>
              <a:ext cx="918" cy="6"/>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20" name="Line 2435"/>
            <p:cNvSpPr>
              <a:spLocks noChangeShapeType="1"/>
            </p:cNvSpPr>
            <p:nvPr/>
          </p:nvSpPr>
          <p:spPr bwMode="auto">
            <a:xfrm>
              <a:off x="2710" y="2489"/>
              <a:ext cx="918" cy="0"/>
            </a:xfrm>
            <a:prstGeom prst="line">
              <a:avLst/>
            </a:prstGeom>
            <a:noFill/>
            <a:ln w="0">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21" name="Rectangle 2436"/>
            <p:cNvSpPr>
              <a:spLocks noChangeArrowheads="1"/>
            </p:cNvSpPr>
            <p:nvPr/>
          </p:nvSpPr>
          <p:spPr bwMode="auto">
            <a:xfrm>
              <a:off x="2710" y="2489"/>
              <a:ext cx="918" cy="6"/>
            </a:xfrm>
            <a:prstGeom prst="rect">
              <a:avLst/>
            </a:prstGeom>
            <a:solidFill>
              <a:srgbClr val="000000"/>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22" name="Freeform 2437"/>
            <p:cNvSpPr>
              <a:spLocks/>
            </p:cNvSpPr>
            <p:nvPr/>
          </p:nvSpPr>
          <p:spPr bwMode="auto">
            <a:xfrm>
              <a:off x="4093" y="2108"/>
              <a:ext cx="119" cy="81"/>
            </a:xfrm>
            <a:custGeom>
              <a:avLst/>
              <a:gdLst>
                <a:gd name="T0" fmla="*/ 59 w 119"/>
                <a:gd name="T1" fmla="*/ 0 h 81"/>
                <a:gd name="T2" fmla="*/ 46 w 119"/>
                <a:gd name="T3" fmla="*/ 35 h 81"/>
                <a:gd name="T4" fmla="*/ 0 w 119"/>
                <a:gd name="T5" fmla="*/ 35 h 81"/>
                <a:gd name="T6" fmla="*/ 40 w 119"/>
                <a:gd name="T7" fmla="*/ 52 h 81"/>
                <a:gd name="T8" fmla="*/ 20 w 119"/>
                <a:gd name="T9" fmla="*/ 81 h 81"/>
                <a:gd name="T10" fmla="*/ 59 w 119"/>
                <a:gd name="T11" fmla="*/ 64 h 81"/>
                <a:gd name="T12" fmla="*/ 92 w 119"/>
                <a:gd name="T13" fmla="*/ 81 h 81"/>
                <a:gd name="T14" fmla="*/ 79 w 119"/>
                <a:gd name="T15" fmla="*/ 52 h 81"/>
                <a:gd name="T16" fmla="*/ 119 w 119"/>
                <a:gd name="T17" fmla="*/ 35 h 81"/>
                <a:gd name="T18" fmla="*/ 73 w 119"/>
                <a:gd name="T19" fmla="*/ 35 h 81"/>
                <a:gd name="T20" fmla="*/ 59 w 119"/>
                <a:gd name="T21" fmla="*/ 0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
                <a:gd name="T34" fmla="*/ 0 h 81"/>
                <a:gd name="T35" fmla="*/ 119 w 119"/>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 h="81">
                  <a:moveTo>
                    <a:pt x="59" y="0"/>
                  </a:moveTo>
                  <a:lnTo>
                    <a:pt x="46" y="35"/>
                  </a:lnTo>
                  <a:lnTo>
                    <a:pt x="0" y="35"/>
                  </a:lnTo>
                  <a:lnTo>
                    <a:pt x="40" y="52"/>
                  </a:lnTo>
                  <a:lnTo>
                    <a:pt x="20" y="81"/>
                  </a:lnTo>
                  <a:lnTo>
                    <a:pt x="59" y="64"/>
                  </a:lnTo>
                  <a:lnTo>
                    <a:pt x="92" y="81"/>
                  </a:lnTo>
                  <a:lnTo>
                    <a:pt x="79" y="52"/>
                  </a:lnTo>
                  <a:lnTo>
                    <a:pt x="119" y="35"/>
                  </a:lnTo>
                  <a:lnTo>
                    <a:pt x="73" y="35"/>
                  </a:lnTo>
                  <a:lnTo>
                    <a:pt x="59" y="0"/>
                  </a:lnTo>
                  <a:close/>
                </a:path>
              </a:pathLst>
            </a:custGeom>
            <a:solidFill>
              <a:srgbClr val="FF0000"/>
            </a:solidFill>
            <a:ln w="9525">
              <a:no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23" name="Freeform 2438"/>
            <p:cNvSpPr>
              <a:spLocks/>
            </p:cNvSpPr>
            <p:nvPr/>
          </p:nvSpPr>
          <p:spPr bwMode="auto">
            <a:xfrm>
              <a:off x="4093" y="2108"/>
              <a:ext cx="119" cy="81"/>
            </a:xfrm>
            <a:custGeom>
              <a:avLst/>
              <a:gdLst>
                <a:gd name="T0" fmla="*/ 59 w 119"/>
                <a:gd name="T1" fmla="*/ 0 h 81"/>
                <a:gd name="T2" fmla="*/ 46 w 119"/>
                <a:gd name="T3" fmla="*/ 35 h 81"/>
                <a:gd name="T4" fmla="*/ 0 w 119"/>
                <a:gd name="T5" fmla="*/ 35 h 81"/>
                <a:gd name="T6" fmla="*/ 40 w 119"/>
                <a:gd name="T7" fmla="*/ 52 h 81"/>
                <a:gd name="T8" fmla="*/ 20 w 119"/>
                <a:gd name="T9" fmla="*/ 81 h 81"/>
                <a:gd name="T10" fmla="*/ 59 w 119"/>
                <a:gd name="T11" fmla="*/ 64 h 81"/>
                <a:gd name="T12" fmla="*/ 92 w 119"/>
                <a:gd name="T13" fmla="*/ 81 h 81"/>
                <a:gd name="T14" fmla="*/ 79 w 119"/>
                <a:gd name="T15" fmla="*/ 52 h 81"/>
                <a:gd name="T16" fmla="*/ 119 w 119"/>
                <a:gd name="T17" fmla="*/ 35 h 81"/>
                <a:gd name="T18" fmla="*/ 73 w 119"/>
                <a:gd name="T19" fmla="*/ 35 h 81"/>
                <a:gd name="T20" fmla="*/ 59 w 119"/>
                <a:gd name="T21" fmla="*/ 0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
                <a:gd name="T34" fmla="*/ 0 h 81"/>
                <a:gd name="T35" fmla="*/ 119 w 119"/>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 h="81">
                  <a:moveTo>
                    <a:pt x="59" y="0"/>
                  </a:moveTo>
                  <a:lnTo>
                    <a:pt x="46" y="35"/>
                  </a:lnTo>
                  <a:lnTo>
                    <a:pt x="0" y="35"/>
                  </a:lnTo>
                  <a:lnTo>
                    <a:pt x="40" y="52"/>
                  </a:lnTo>
                  <a:lnTo>
                    <a:pt x="20" y="81"/>
                  </a:lnTo>
                  <a:lnTo>
                    <a:pt x="59" y="64"/>
                  </a:lnTo>
                  <a:lnTo>
                    <a:pt x="92" y="81"/>
                  </a:lnTo>
                  <a:lnTo>
                    <a:pt x="79" y="52"/>
                  </a:lnTo>
                  <a:lnTo>
                    <a:pt x="119" y="35"/>
                  </a:lnTo>
                  <a:lnTo>
                    <a:pt x="73" y="35"/>
                  </a:lnTo>
                  <a:lnTo>
                    <a:pt x="59" y="0"/>
                  </a:lnTo>
                  <a:close/>
                </a:path>
              </a:pathLst>
            </a:custGeom>
            <a:noFill/>
            <a:ln w="11113">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24" name="Freeform 2439"/>
            <p:cNvSpPr>
              <a:spLocks noEditPoints="1"/>
            </p:cNvSpPr>
            <p:nvPr/>
          </p:nvSpPr>
          <p:spPr bwMode="auto">
            <a:xfrm>
              <a:off x="4159" y="2229"/>
              <a:ext cx="105" cy="421"/>
            </a:xfrm>
            <a:custGeom>
              <a:avLst/>
              <a:gdLst>
                <a:gd name="T0" fmla="*/ 98 w 105"/>
                <a:gd name="T1" fmla="*/ 421 h 421"/>
                <a:gd name="T2" fmla="*/ 20 w 105"/>
                <a:gd name="T3" fmla="*/ 41 h 421"/>
                <a:gd name="T4" fmla="*/ 20 w 105"/>
                <a:gd name="T5" fmla="*/ 35 h 421"/>
                <a:gd name="T6" fmla="*/ 20 w 105"/>
                <a:gd name="T7" fmla="*/ 35 h 421"/>
                <a:gd name="T8" fmla="*/ 26 w 105"/>
                <a:gd name="T9" fmla="*/ 35 h 421"/>
                <a:gd name="T10" fmla="*/ 26 w 105"/>
                <a:gd name="T11" fmla="*/ 35 h 421"/>
                <a:gd name="T12" fmla="*/ 105 w 105"/>
                <a:gd name="T13" fmla="*/ 421 h 421"/>
                <a:gd name="T14" fmla="*/ 105 w 105"/>
                <a:gd name="T15" fmla="*/ 421 h 421"/>
                <a:gd name="T16" fmla="*/ 105 w 105"/>
                <a:gd name="T17" fmla="*/ 421 h 421"/>
                <a:gd name="T18" fmla="*/ 98 w 105"/>
                <a:gd name="T19" fmla="*/ 421 h 421"/>
                <a:gd name="T20" fmla="*/ 98 w 105"/>
                <a:gd name="T21" fmla="*/ 421 h 421"/>
                <a:gd name="T22" fmla="*/ 98 w 105"/>
                <a:gd name="T23" fmla="*/ 421 h 421"/>
                <a:gd name="T24" fmla="*/ 0 w 105"/>
                <a:gd name="T25" fmla="*/ 52 h 421"/>
                <a:gd name="T26" fmla="*/ 13 w 105"/>
                <a:gd name="T27" fmla="*/ 0 h 421"/>
                <a:gd name="T28" fmla="*/ 53 w 105"/>
                <a:gd name="T29" fmla="*/ 41 h 421"/>
                <a:gd name="T30" fmla="*/ 0 w 105"/>
                <a:gd name="T31" fmla="*/ 52 h 4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421"/>
                <a:gd name="T50" fmla="*/ 105 w 105"/>
                <a:gd name="T51" fmla="*/ 421 h 4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421">
                  <a:moveTo>
                    <a:pt x="98" y="421"/>
                  </a:moveTo>
                  <a:lnTo>
                    <a:pt x="20" y="41"/>
                  </a:lnTo>
                  <a:lnTo>
                    <a:pt x="20" y="35"/>
                  </a:lnTo>
                  <a:lnTo>
                    <a:pt x="26" y="35"/>
                  </a:lnTo>
                  <a:lnTo>
                    <a:pt x="105" y="421"/>
                  </a:lnTo>
                  <a:lnTo>
                    <a:pt x="98" y="421"/>
                  </a:lnTo>
                  <a:close/>
                  <a:moveTo>
                    <a:pt x="0" y="52"/>
                  </a:moveTo>
                  <a:lnTo>
                    <a:pt x="13" y="0"/>
                  </a:lnTo>
                  <a:lnTo>
                    <a:pt x="53" y="41"/>
                  </a:lnTo>
                  <a:lnTo>
                    <a:pt x="0" y="52"/>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25" name="Rectangle 2440"/>
            <p:cNvSpPr>
              <a:spLocks noChangeArrowheads="1"/>
            </p:cNvSpPr>
            <p:nvPr/>
          </p:nvSpPr>
          <p:spPr bwMode="auto">
            <a:xfrm>
              <a:off x="4159" y="2656"/>
              <a:ext cx="892" cy="144"/>
            </a:xfrm>
            <a:prstGeom prst="rect">
              <a:avLst/>
            </a:prstGeom>
            <a:solidFill>
              <a:srgbClr val="FFFFFF"/>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26" name="Rectangle 2441"/>
            <p:cNvSpPr>
              <a:spLocks noChangeArrowheads="1"/>
            </p:cNvSpPr>
            <p:nvPr/>
          </p:nvSpPr>
          <p:spPr bwMode="auto">
            <a:xfrm>
              <a:off x="4159" y="2656"/>
              <a:ext cx="762" cy="94"/>
            </a:xfrm>
            <a:prstGeom prst="rect">
              <a:avLst/>
            </a:prstGeom>
            <a:noFill/>
            <a:ln w="11113">
              <a:solidFill>
                <a:srgbClr val="000000"/>
              </a:solid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27" name="Rectangle 2442"/>
            <p:cNvSpPr>
              <a:spLocks noChangeArrowheads="1"/>
            </p:cNvSpPr>
            <p:nvPr/>
          </p:nvSpPr>
          <p:spPr bwMode="auto">
            <a:xfrm>
              <a:off x="4225" y="2650"/>
              <a:ext cx="631"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Delivery of </a:t>
              </a:r>
              <a:r>
                <a:rPr lang="en-US" sz="1000">
                  <a:solidFill>
                    <a:srgbClr val="000000"/>
                  </a:solidFill>
                  <a:cs typeface="Arial" charset="0"/>
                </a:rPr>
                <a:t>v</a:t>
              </a:r>
              <a:r>
                <a:rPr lang="el-GR" sz="1000">
                  <a:solidFill>
                    <a:srgbClr val="000000"/>
                  </a:solidFill>
                  <a:cs typeface="Arial" charset="0"/>
                </a:rPr>
                <a:t>essel</a:t>
              </a:r>
              <a:endParaRPr lang="el-GR">
                <a:solidFill>
                  <a:srgbClr val="000000"/>
                </a:solidFill>
                <a:cs typeface="Arial" charset="0"/>
              </a:endParaRPr>
            </a:p>
          </p:txBody>
        </p:sp>
        <p:sp>
          <p:nvSpPr>
            <p:cNvPr id="131228" name="Freeform 2443"/>
            <p:cNvSpPr>
              <a:spLocks noEditPoints="1"/>
            </p:cNvSpPr>
            <p:nvPr/>
          </p:nvSpPr>
          <p:spPr bwMode="auto">
            <a:xfrm>
              <a:off x="1155" y="1514"/>
              <a:ext cx="230" cy="387"/>
            </a:xfrm>
            <a:custGeom>
              <a:avLst/>
              <a:gdLst>
                <a:gd name="T0" fmla="*/ 7 w 230"/>
                <a:gd name="T1" fmla="*/ 0 h 387"/>
                <a:gd name="T2" fmla="*/ 216 w 230"/>
                <a:gd name="T3" fmla="*/ 346 h 387"/>
                <a:gd name="T4" fmla="*/ 216 w 230"/>
                <a:gd name="T5" fmla="*/ 352 h 387"/>
                <a:gd name="T6" fmla="*/ 210 w 230"/>
                <a:gd name="T7" fmla="*/ 352 h 387"/>
                <a:gd name="T8" fmla="*/ 210 w 230"/>
                <a:gd name="T9" fmla="*/ 352 h 387"/>
                <a:gd name="T10" fmla="*/ 203 w 230"/>
                <a:gd name="T11" fmla="*/ 352 h 387"/>
                <a:gd name="T12" fmla="*/ 0 w 230"/>
                <a:gd name="T13" fmla="*/ 6 h 387"/>
                <a:gd name="T14" fmla="*/ 0 w 230"/>
                <a:gd name="T15" fmla="*/ 0 h 387"/>
                <a:gd name="T16" fmla="*/ 0 w 230"/>
                <a:gd name="T17" fmla="*/ 0 h 387"/>
                <a:gd name="T18" fmla="*/ 7 w 230"/>
                <a:gd name="T19" fmla="*/ 0 h 387"/>
                <a:gd name="T20" fmla="*/ 7 w 230"/>
                <a:gd name="T21" fmla="*/ 0 h 387"/>
                <a:gd name="T22" fmla="*/ 7 w 230"/>
                <a:gd name="T23" fmla="*/ 0 h 387"/>
                <a:gd name="T24" fmla="*/ 230 w 230"/>
                <a:gd name="T25" fmla="*/ 335 h 387"/>
                <a:gd name="T26" fmla="*/ 230 w 230"/>
                <a:gd name="T27" fmla="*/ 387 h 387"/>
                <a:gd name="T28" fmla="*/ 184 w 230"/>
                <a:gd name="T29" fmla="*/ 352 h 387"/>
                <a:gd name="T30" fmla="*/ 230 w 230"/>
                <a:gd name="T31" fmla="*/ 335 h 3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
                <a:gd name="T49" fmla="*/ 0 h 387"/>
                <a:gd name="T50" fmla="*/ 230 w 230"/>
                <a:gd name="T51" fmla="*/ 387 h 3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 h="387">
                  <a:moveTo>
                    <a:pt x="7" y="0"/>
                  </a:moveTo>
                  <a:lnTo>
                    <a:pt x="216" y="346"/>
                  </a:lnTo>
                  <a:lnTo>
                    <a:pt x="216" y="352"/>
                  </a:lnTo>
                  <a:lnTo>
                    <a:pt x="210" y="352"/>
                  </a:lnTo>
                  <a:lnTo>
                    <a:pt x="203" y="352"/>
                  </a:lnTo>
                  <a:lnTo>
                    <a:pt x="0" y="6"/>
                  </a:lnTo>
                  <a:lnTo>
                    <a:pt x="0" y="0"/>
                  </a:lnTo>
                  <a:lnTo>
                    <a:pt x="7" y="0"/>
                  </a:lnTo>
                  <a:close/>
                  <a:moveTo>
                    <a:pt x="230" y="335"/>
                  </a:moveTo>
                  <a:lnTo>
                    <a:pt x="230" y="387"/>
                  </a:lnTo>
                  <a:lnTo>
                    <a:pt x="184" y="352"/>
                  </a:lnTo>
                  <a:lnTo>
                    <a:pt x="230" y="335"/>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29" name="Rectangle 2444"/>
            <p:cNvSpPr>
              <a:spLocks noChangeArrowheads="1"/>
            </p:cNvSpPr>
            <p:nvPr/>
          </p:nvSpPr>
          <p:spPr bwMode="auto">
            <a:xfrm>
              <a:off x="348" y="1110"/>
              <a:ext cx="1043" cy="346"/>
            </a:xfrm>
            <a:prstGeom prst="rect">
              <a:avLst/>
            </a:prstGeom>
            <a:solidFill>
              <a:srgbClr val="FFFFFF"/>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30" name="Rectangle 2445"/>
            <p:cNvSpPr>
              <a:spLocks noChangeArrowheads="1"/>
            </p:cNvSpPr>
            <p:nvPr/>
          </p:nvSpPr>
          <p:spPr bwMode="auto">
            <a:xfrm>
              <a:off x="348" y="1110"/>
              <a:ext cx="1043" cy="346"/>
            </a:xfrm>
            <a:prstGeom prst="rect">
              <a:avLst/>
            </a:prstGeom>
            <a:noFill/>
            <a:ln w="11113">
              <a:solidFill>
                <a:srgbClr val="000000"/>
              </a:solid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31" name="Rectangle 2446"/>
            <p:cNvSpPr>
              <a:spLocks noChangeArrowheads="1"/>
            </p:cNvSpPr>
            <p:nvPr/>
          </p:nvSpPr>
          <p:spPr bwMode="auto">
            <a:xfrm>
              <a:off x="368" y="1116"/>
              <a:ext cx="1015" cy="96"/>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l-GR" sz="1000">
                  <a:solidFill>
                    <a:srgbClr val="000000"/>
                  </a:solidFill>
                  <a:cs typeface="Arial" charset="0"/>
                </a:rPr>
                <a:t>Senior </a:t>
              </a:r>
              <a:r>
                <a:rPr lang="en-US" sz="1000">
                  <a:solidFill>
                    <a:srgbClr val="000000"/>
                  </a:solidFill>
                  <a:cs typeface="Arial" charset="0"/>
                </a:rPr>
                <a:t>o</a:t>
              </a:r>
              <a:r>
                <a:rPr lang="el-GR" sz="1000">
                  <a:solidFill>
                    <a:srgbClr val="000000"/>
                  </a:solidFill>
                  <a:cs typeface="Arial" charset="0"/>
                </a:rPr>
                <a:t>fficer </a:t>
              </a:r>
              <a:r>
                <a:rPr lang="en-US" sz="1000">
                  <a:solidFill>
                    <a:srgbClr val="000000"/>
                  </a:solidFill>
                  <a:cs typeface="Arial" charset="0"/>
                </a:rPr>
                <a:t>recruitment</a:t>
              </a:r>
              <a:r>
                <a:rPr lang="el-GR" sz="1000">
                  <a:solidFill>
                    <a:srgbClr val="000000"/>
                  </a:solidFill>
                  <a:cs typeface="Arial" charset="0"/>
                </a:rPr>
                <a:t> </a:t>
              </a:r>
              <a:endParaRPr lang="el-GR">
                <a:solidFill>
                  <a:srgbClr val="000000"/>
                </a:solidFill>
                <a:cs typeface="Arial" charset="0"/>
              </a:endParaRPr>
            </a:p>
          </p:txBody>
        </p:sp>
        <p:sp>
          <p:nvSpPr>
            <p:cNvPr id="131232" name="Rectangle 2447"/>
            <p:cNvSpPr>
              <a:spLocks noChangeArrowheads="1"/>
            </p:cNvSpPr>
            <p:nvPr/>
          </p:nvSpPr>
          <p:spPr bwMode="auto">
            <a:xfrm>
              <a:off x="340" y="1220"/>
              <a:ext cx="1043" cy="96"/>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l-GR" sz="1000">
                  <a:solidFill>
                    <a:srgbClr val="000000"/>
                  </a:solidFill>
                  <a:cs typeface="Arial" charset="0"/>
                </a:rPr>
                <a:t>(</a:t>
              </a:r>
              <a:r>
                <a:rPr lang="en-US" sz="1000">
                  <a:solidFill>
                    <a:srgbClr val="000000"/>
                  </a:solidFill>
                  <a:cs typeface="Arial" charset="0"/>
                </a:rPr>
                <a:t>f</a:t>
              </a:r>
              <a:r>
                <a:rPr lang="el-GR" sz="1000">
                  <a:solidFill>
                    <a:srgbClr val="000000"/>
                  </a:solidFill>
                  <a:cs typeface="Arial" charset="0"/>
                </a:rPr>
                <a:t>irst </a:t>
              </a:r>
              <a:r>
                <a:rPr lang="en-US" sz="1000">
                  <a:solidFill>
                    <a:srgbClr val="000000"/>
                  </a:solidFill>
                  <a:cs typeface="Arial" charset="0"/>
                </a:rPr>
                <a:t>v</a:t>
              </a:r>
              <a:r>
                <a:rPr lang="el-GR" sz="1000">
                  <a:solidFill>
                    <a:srgbClr val="000000"/>
                  </a:solidFill>
                  <a:cs typeface="Arial" charset="0"/>
                </a:rPr>
                <a:t>essel)</a:t>
              </a:r>
              <a:endParaRPr lang="el-GR">
                <a:solidFill>
                  <a:srgbClr val="000000"/>
                </a:solidFill>
                <a:cs typeface="Arial" charset="0"/>
              </a:endParaRPr>
            </a:p>
          </p:txBody>
        </p:sp>
        <p:sp>
          <p:nvSpPr>
            <p:cNvPr id="131233" name="Rectangle 2448"/>
            <p:cNvSpPr>
              <a:spLocks noChangeArrowheads="1"/>
            </p:cNvSpPr>
            <p:nvPr/>
          </p:nvSpPr>
          <p:spPr bwMode="auto">
            <a:xfrm>
              <a:off x="340" y="1344"/>
              <a:ext cx="1043" cy="87"/>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n-US" sz="900">
                  <a:solidFill>
                    <a:srgbClr val="000000"/>
                  </a:solidFill>
                  <a:cs typeface="Arial" charset="0"/>
                </a:rPr>
                <a:t>(</a:t>
              </a:r>
              <a:r>
                <a:rPr lang="el-GR" sz="900">
                  <a:solidFill>
                    <a:srgbClr val="000000"/>
                  </a:solidFill>
                  <a:cs typeface="Arial" charset="0"/>
                </a:rPr>
                <a:t>One year </a:t>
              </a:r>
              <a:r>
                <a:rPr lang="en-US" sz="900">
                  <a:solidFill>
                    <a:srgbClr val="000000"/>
                  </a:solidFill>
                  <a:cs typeface="Arial" charset="0"/>
                </a:rPr>
                <a:t>before</a:t>
              </a:r>
              <a:r>
                <a:rPr lang="el-GR" sz="900">
                  <a:solidFill>
                    <a:srgbClr val="000000"/>
                  </a:solidFill>
                  <a:cs typeface="Arial" charset="0"/>
                </a:rPr>
                <a:t> Delivery)</a:t>
              </a:r>
              <a:endParaRPr lang="el-GR">
                <a:solidFill>
                  <a:srgbClr val="000000"/>
                </a:solidFill>
                <a:cs typeface="Arial" charset="0"/>
              </a:endParaRPr>
            </a:p>
          </p:txBody>
        </p:sp>
        <p:sp>
          <p:nvSpPr>
            <p:cNvPr id="131234" name="Freeform 2449"/>
            <p:cNvSpPr>
              <a:spLocks/>
            </p:cNvSpPr>
            <p:nvPr/>
          </p:nvSpPr>
          <p:spPr bwMode="auto">
            <a:xfrm>
              <a:off x="1411" y="2195"/>
              <a:ext cx="223" cy="104"/>
            </a:xfrm>
            <a:custGeom>
              <a:avLst/>
              <a:gdLst>
                <a:gd name="T0" fmla="*/ 223 w 223"/>
                <a:gd name="T1" fmla="*/ 0 h 104"/>
                <a:gd name="T2" fmla="*/ 223 w 223"/>
                <a:gd name="T3" fmla="*/ 23 h 104"/>
                <a:gd name="T4" fmla="*/ 223 w 223"/>
                <a:gd name="T5" fmla="*/ 29 h 104"/>
                <a:gd name="T6" fmla="*/ 216 w 223"/>
                <a:gd name="T7" fmla="*/ 40 h 104"/>
                <a:gd name="T8" fmla="*/ 216 w 223"/>
                <a:gd name="T9" fmla="*/ 46 h 104"/>
                <a:gd name="T10" fmla="*/ 210 w 223"/>
                <a:gd name="T11" fmla="*/ 52 h 104"/>
                <a:gd name="T12" fmla="*/ 210 w 223"/>
                <a:gd name="T13" fmla="*/ 52 h 104"/>
                <a:gd name="T14" fmla="*/ 203 w 223"/>
                <a:gd name="T15" fmla="*/ 52 h 104"/>
                <a:gd name="T16" fmla="*/ 124 w 223"/>
                <a:gd name="T17" fmla="*/ 52 h 104"/>
                <a:gd name="T18" fmla="*/ 124 w 223"/>
                <a:gd name="T19" fmla="*/ 52 h 104"/>
                <a:gd name="T20" fmla="*/ 118 w 223"/>
                <a:gd name="T21" fmla="*/ 57 h 104"/>
                <a:gd name="T22" fmla="*/ 118 w 223"/>
                <a:gd name="T23" fmla="*/ 63 h 104"/>
                <a:gd name="T24" fmla="*/ 111 w 223"/>
                <a:gd name="T25" fmla="*/ 69 h 104"/>
                <a:gd name="T26" fmla="*/ 111 w 223"/>
                <a:gd name="T27" fmla="*/ 75 h 104"/>
                <a:gd name="T28" fmla="*/ 111 w 223"/>
                <a:gd name="T29" fmla="*/ 86 h 104"/>
                <a:gd name="T30" fmla="*/ 105 w 223"/>
                <a:gd name="T31" fmla="*/ 104 h 104"/>
                <a:gd name="T32" fmla="*/ 105 w 223"/>
                <a:gd name="T33" fmla="*/ 86 h 104"/>
                <a:gd name="T34" fmla="*/ 105 w 223"/>
                <a:gd name="T35" fmla="*/ 75 h 104"/>
                <a:gd name="T36" fmla="*/ 105 w 223"/>
                <a:gd name="T37" fmla="*/ 69 h 104"/>
                <a:gd name="T38" fmla="*/ 98 w 223"/>
                <a:gd name="T39" fmla="*/ 63 h 104"/>
                <a:gd name="T40" fmla="*/ 98 w 223"/>
                <a:gd name="T41" fmla="*/ 57 h 104"/>
                <a:gd name="T42" fmla="*/ 92 w 223"/>
                <a:gd name="T43" fmla="*/ 52 h 104"/>
                <a:gd name="T44" fmla="*/ 85 w 223"/>
                <a:gd name="T45" fmla="*/ 52 h 104"/>
                <a:gd name="T46" fmla="*/ 13 w 223"/>
                <a:gd name="T47" fmla="*/ 52 h 104"/>
                <a:gd name="T48" fmla="*/ 13 w 223"/>
                <a:gd name="T49" fmla="*/ 52 h 104"/>
                <a:gd name="T50" fmla="*/ 6 w 223"/>
                <a:gd name="T51" fmla="*/ 52 h 104"/>
                <a:gd name="T52" fmla="*/ 6 w 223"/>
                <a:gd name="T53" fmla="*/ 46 h 104"/>
                <a:gd name="T54" fmla="*/ 0 w 223"/>
                <a:gd name="T55" fmla="*/ 40 h 104"/>
                <a:gd name="T56" fmla="*/ 0 w 223"/>
                <a:gd name="T57" fmla="*/ 29 h 104"/>
                <a:gd name="T58" fmla="*/ 0 w 223"/>
                <a:gd name="T59" fmla="*/ 23 h 104"/>
                <a:gd name="T60" fmla="*/ 0 w 223"/>
                <a:gd name="T61" fmla="*/ 0 h 1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3"/>
                <a:gd name="T94" fmla="*/ 0 h 104"/>
                <a:gd name="T95" fmla="*/ 223 w 223"/>
                <a:gd name="T96" fmla="*/ 104 h 1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3" h="104">
                  <a:moveTo>
                    <a:pt x="223" y="0"/>
                  </a:moveTo>
                  <a:lnTo>
                    <a:pt x="223" y="23"/>
                  </a:lnTo>
                  <a:lnTo>
                    <a:pt x="223" y="29"/>
                  </a:lnTo>
                  <a:lnTo>
                    <a:pt x="216" y="40"/>
                  </a:lnTo>
                  <a:lnTo>
                    <a:pt x="216" y="46"/>
                  </a:lnTo>
                  <a:lnTo>
                    <a:pt x="210" y="52"/>
                  </a:lnTo>
                  <a:lnTo>
                    <a:pt x="203" y="52"/>
                  </a:lnTo>
                  <a:lnTo>
                    <a:pt x="124" y="52"/>
                  </a:lnTo>
                  <a:lnTo>
                    <a:pt x="118" y="57"/>
                  </a:lnTo>
                  <a:lnTo>
                    <a:pt x="118" y="63"/>
                  </a:lnTo>
                  <a:lnTo>
                    <a:pt x="111" y="69"/>
                  </a:lnTo>
                  <a:lnTo>
                    <a:pt x="111" y="75"/>
                  </a:lnTo>
                  <a:lnTo>
                    <a:pt x="111" y="86"/>
                  </a:lnTo>
                  <a:lnTo>
                    <a:pt x="105" y="104"/>
                  </a:lnTo>
                  <a:lnTo>
                    <a:pt x="105" y="86"/>
                  </a:lnTo>
                  <a:lnTo>
                    <a:pt x="105" y="75"/>
                  </a:lnTo>
                  <a:lnTo>
                    <a:pt x="105" y="69"/>
                  </a:lnTo>
                  <a:lnTo>
                    <a:pt x="98" y="63"/>
                  </a:lnTo>
                  <a:lnTo>
                    <a:pt x="98" y="57"/>
                  </a:lnTo>
                  <a:lnTo>
                    <a:pt x="92" y="52"/>
                  </a:lnTo>
                  <a:lnTo>
                    <a:pt x="85" y="52"/>
                  </a:lnTo>
                  <a:lnTo>
                    <a:pt x="13" y="52"/>
                  </a:lnTo>
                  <a:lnTo>
                    <a:pt x="6" y="52"/>
                  </a:lnTo>
                  <a:lnTo>
                    <a:pt x="6" y="46"/>
                  </a:lnTo>
                  <a:lnTo>
                    <a:pt x="0" y="40"/>
                  </a:lnTo>
                  <a:lnTo>
                    <a:pt x="0" y="29"/>
                  </a:lnTo>
                  <a:lnTo>
                    <a:pt x="0" y="23"/>
                  </a:lnTo>
                  <a:lnTo>
                    <a:pt x="0" y="0"/>
                  </a:lnTo>
                </a:path>
              </a:pathLst>
            </a:custGeom>
            <a:noFill/>
            <a:ln w="11113">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35" name="Freeform 2450"/>
            <p:cNvSpPr>
              <a:spLocks/>
            </p:cNvSpPr>
            <p:nvPr/>
          </p:nvSpPr>
          <p:spPr bwMode="auto">
            <a:xfrm>
              <a:off x="1660" y="2195"/>
              <a:ext cx="663" cy="104"/>
            </a:xfrm>
            <a:custGeom>
              <a:avLst/>
              <a:gdLst>
                <a:gd name="T0" fmla="*/ 663 w 663"/>
                <a:gd name="T1" fmla="*/ 0 h 104"/>
                <a:gd name="T2" fmla="*/ 656 w 663"/>
                <a:gd name="T3" fmla="*/ 11 h 104"/>
                <a:gd name="T4" fmla="*/ 656 w 663"/>
                <a:gd name="T5" fmla="*/ 23 h 104"/>
                <a:gd name="T6" fmla="*/ 649 w 663"/>
                <a:gd name="T7" fmla="*/ 29 h 104"/>
                <a:gd name="T8" fmla="*/ 643 w 663"/>
                <a:gd name="T9" fmla="*/ 40 h 104"/>
                <a:gd name="T10" fmla="*/ 636 w 663"/>
                <a:gd name="T11" fmla="*/ 46 h 104"/>
                <a:gd name="T12" fmla="*/ 630 w 663"/>
                <a:gd name="T13" fmla="*/ 52 h 104"/>
                <a:gd name="T14" fmla="*/ 617 w 663"/>
                <a:gd name="T15" fmla="*/ 52 h 104"/>
                <a:gd name="T16" fmla="*/ 604 w 663"/>
                <a:gd name="T17" fmla="*/ 52 h 104"/>
                <a:gd name="T18" fmla="*/ 381 w 663"/>
                <a:gd name="T19" fmla="*/ 52 h 104"/>
                <a:gd name="T20" fmla="*/ 367 w 663"/>
                <a:gd name="T21" fmla="*/ 52 h 104"/>
                <a:gd name="T22" fmla="*/ 354 w 663"/>
                <a:gd name="T23" fmla="*/ 57 h 104"/>
                <a:gd name="T24" fmla="*/ 348 w 663"/>
                <a:gd name="T25" fmla="*/ 63 h 104"/>
                <a:gd name="T26" fmla="*/ 341 w 663"/>
                <a:gd name="T27" fmla="*/ 69 h 104"/>
                <a:gd name="T28" fmla="*/ 335 w 663"/>
                <a:gd name="T29" fmla="*/ 75 h 104"/>
                <a:gd name="T30" fmla="*/ 328 w 663"/>
                <a:gd name="T31" fmla="*/ 86 h 104"/>
                <a:gd name="T32" fmla="*/ 321 w 663"/>
                <a:gd name="T33" fmla="*/ 92 h 104"/>
                <a:gd name="T34" fmla="*/ 321 w 663"/>
                <a:gd name="T35" fmla="*/ 104 h 104"/>
                <a:gd name="T36" fmla="*/ 321 w 663"/>
                <a:gd name="T37" fmla="*/ 92 h 104"/>
                <a:gd name="T38" fmla="*/ 321 w 663"/>
                <a:gd name="T39" fmla="*/ 86 h 104"/>
                <a:gd name="T40" fmla="*/ 315 w 663"/>
                <a:gd name="T41" fmla="*/ 75 h 104"/>
                <a:gd name="T42" fmla="*/ 308 w 663"/>
                <a:gd name="T43" fmla="*/ 69 h 104"/>
                <a:gd name="T44" fmla="*/ 302 w 663"/>
                <a:gd name="T45" fmla="*/ 63 h 104"/>
                <a:gd name="T46" fmla="*/ 289 w 663"/>
                <a:gd name="T47" fmla="*/ 57 h 104"/>
                <a:gd name="T48" fmla="*/ 282 w 663"/>
                <a:gd name="T49" fmla="*/ 52 h 104"/>
                <a:gd name="T50" fmla="*/ 269 w 663"/>
                <a:gd name="T51" fmla="*/ 52 h 104"/>
                <a:gd name="T52" fmla="*/ 59 w 663"/>
                <a:gd name="T53" fmla="*/ 52 h 104"/>
                <a:gd name="T54" fmla="*/ 46 w 663"/>
                <a:gd name="T55" fmla="*/ 52 h 104"/>
                <a:gd name="T56" fmla="*/ 39 w 663"/>
                <a:gd name="T57" fmla="*/ 52 h 104"/>
                <a:gd name="T58" fmla="*/ 26 w 663"/>
                <a:gd name="T59" fmla="*/ 46 h 104"/>
                <a:gd name="T60" fmla="*/ 20 w 663"/>
                <a:gd name="T61" fmla="*/ 40 h 104"/>
                <a:gd name="T62" fmla="*/ 13 w 663"/>
                <a:gd name="T63" fmla="*/ 29 h 104"/>
                <a:gd name="T64" fmla="*/ 7 w 663"/>
                <a:gd name="T65" fmla="*/ 23 h 104"/>
                <a:gd name="T66" fmla="*/ 7 w 663"/>
                <a:gd name="T67" fmla="*/ 11 h 104"/>
                <a:gd name="T68" fmla="*/ 0 w 663"/>
                <a:gd name="T69" fmla="*/ 0 h 1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3"/>
                <a:gd name="T106" fmla="*/ 0 h 104"/>
                <a:gd name="T107" fmla="*/ 663 w 663"/>
                <a:gd name="T108" fmla="*/ 104 h 1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3" h="104">
                  <a:moveTo>
                    <a:pt x="663" y="0"/>
                  </a:moveTo>
                  <a:lnTo>
                    <a:pt x="656" y="11"/>
                  </a:lnTo>
                  <a:lnTo>
                    <a:pt x="656" y="23"/>
                  </a:lnTo>
                  <a:lnTo>
                    <a:pt x="649" y="29"/>
                  </a:lnTo>
                  <a:lnTo>
                    <a:pt x="643" y="40"/>
                  </a:lnTo>
                  <a:lnTo>
                    <a:pt x="636" y="46"/>
                  </a:lnTo>
                  <a:lnTo>
                    <a:pt x="630" y="52"/>
                  </a:lnTo>
                  <a:lnTo>
                    <a:pt x="617" y="52"/>
                  </a:lnTo>
                  <a:lnTo>
                    <a:pt x="604" y="52"/>
                  </a:lnTo>
                  <a:lnTo>
                    <a:pt x="381" y="52"/>
                  </a:lnTo>
                  <a:lnTo>
                    <a:pt x="367" y="52"/>
                  </a:lnTo>
                  <a:lnTo>
                    <a:pt x="354" y="57"/>
                  </a:lnTo>
                  <a:lnTo>
                    <a:pt x="348" y="63"/>
                  </a:lnTo>
                  <a:lnTo>
                    <a:pt x="341" y="69"/>
                  </a:lnTo>
                  <a:lnTo>
                    <a:pt x="335" y="75"/>
                  </a:lnTo>
                  <a:lnTo>
                    <a:pt x="328" y="86"/>
                  </a:lnTo>
                  <a:lnTo>
                    <a:pt x="321" y="92"/>
                  </a:lnTo>
                  <a:lnTo>
                    <a:pt x="321" y="104"/>
                  </a:lnTo>
                  <a:lnTo>
                    <a:pt x="321" y="92"/>
                  </a:lnTo>
                  <a:lnTo>
                    <a:pt x="321" y="86"/>
                  </a:lnTo>
                  <a:lnTo>
                    <a:pt x="315" y="75"/>
                  </a:lnTo>
                  <a:lnTo>
                    <a:pt x="308" y="69"/>
                  </a:lnTo>
                  <a:lnTo>
                    <a:pt x="302" y="63"/>
                  </a:lnTo>
                  <a:lnTo>
                    <a:pt x="289" y="57"/>
                  </a:lnTo>
                  <a:lnTo>
                    <a:pt x="282" y="52"/>
                  </a:lnTo>
                  <a:lnTo>
                    <a:pt x="269" y="52"/>
                  </a:lnTo>
                  <a:lnTo>
                    <a:pt x="59" y="52"/>
                  </a:lnTo>
                  <a:lnTo>
                    <a:pt x="46" y="52"/>
                  </a:lnTo>
                  <a:lnTo>
                    <a:pt x="39" y="52"/>
                  </a:lnTo>
                  <a:lnTo>
                    <a:pt x="26" y="46"/>
                  </a:lnTo>
                  <a:lnTo>
                    <a:pt x="20" y="40"/>
                  </a:lnTo>
                  <a:lnTo>
                    <a:pt x="13" y="29"/>
                  </a:lnTo>
                  <a:lnTo>
                    <a:pt x="7" y="23"/>
                  </a:lnTo>
                  <a:lnTo>
                    <a:pt x="7" y="11"/>
                  </a:lnTo>
                  <a:lnTo>
                    <a:pt x="0" y="0"/>
                  </a:lnTo>
                </a:path>
              </a:pathLst>
            </a:custGeom>
            <a:noFill/>
            <a:ln w="11113">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36" name="Freeform 2451"/>
            <p:cNvSpPr>
              <a:spLocks/>
            </p:cNvSpPr>
            <p:nvPr/>
          </p:nvSpPr>
          <p:spPr bwMode="auto">
            <a:xfrm>
              <a:off x="3451" y="1803"/>
              <a:ext cx="688" cy="92"/>
            </a:xfrm>
            <a:custGeom>
              <a:avLst/>
              <a:gdLst>
                <a:gd name="T0" fmla="*/ 0 w 688"/>
                <a:gd name="T1" fmla="*/ 92 h 92"/>
                <a:gd name="T2" fmla="*/ 0 w 688"/>
                <a:gd name="T3" fmla="*/ 80 h 92"/>
                <a:gd name="T4" fmla="*/ 6 w 688"/>
                <a:gd name="T5" fmla="*/ 75 h 92"/>
                <a:gd name="T6" fmla="*/ 13 w 688"/>
                <a:gd name="T7" fmla="*/ 63 h 92"/>
                <a:gd name="T8" fmla="*/ 19 w 688"/>
                <a:gd name="T9" fmla="*/ 57 h 92"/>
                <a:gd name="T10" fmla="*/ 26 w 688"/>
                <a:gd name="T11" fmla="*/ 51 h 92"/>
                <a:gd name="T12" fmla="*/ 32 w 688"/>
                <a:gd name="T13" fmla="*/ 46 h 92"/>
                <a:gd name="T14" fmla="*/ 46 w 688"/>
                <a:gd name="T15" fmla="*/ 46 h 92"/>
                <a:gd name="T16" fmla="*/ 59 w 688"/>
                <a:gd name="T17" fmla="*/ 46 h 92"/>
                <a:gd name="T18" fmla="*/ 295 w 688"/>
                <a:gd name="T19" fmla="*/ 46 h 92"/>
                <a:gd name="T20" fmla="*/ 308 w 688"/>
                <a:gd name="T21" fmla="*/ 46 h 92"/>
                <a:gd name="T22" fmla="*/ 321 w 688"/>
                <a:gd name="T23" fmla="*/ 40 h 92"/>
                <a:gd name="T24" fmla="*/ 328 w 688"/>
                <a:gd name="T25" fmla="*/ 34 h 92"/>
                <a:gd name="T26" fmla="*/ 334 w 688"/>
                <a:gd name="T27" fmla="*/ 28 h 92"/>
                <a:gd name="T28" fmla="*/ 341 w 688"/>
                <a:gd name="T29" fmla="*/ 23 h 92"/>
                <a:gd name="T30" fmla="*/ 347 w 688"/>
                <a:gd name="T31" fmla="*/ 17 h 92"/>
                <a:gd name="T32" fmla="*/ 354 w 688"/>
                <a:gd name="T33" fmla="*/ 5 h 92"/>
                <a:gd name="T34" fmla="*/ 354 w 688"/>
                <a:gd name="T35" fmla="*/ 0 h 92"/>
                <a:gd name="T36" fmla="*/ 354 w 688"/>
                <a:gd name="T37" fmla="*/ 5 h 92"/>
                <a:gd name="T38" fmla="*/ 360 w 688"/>
                <a:gd name="T39" fmla="*/ 17 h 92"/>
                <a:gd name="T40" fmla="*/ 360 w 688"/>
                <a:gd name="T41" fmla="*/ 23 h 92"/>
                <a:gd name="T42" fmla="*/ 367 w 688"/>
                <a:gd name="T43" fmla="*/ 28 h 92"/>
                <a:gd name="T44" fmla="*/ 380 w 688"/>
                <a:gd name="T45" fmla="*/ 34 h 92"/>
                <a:gd name="T46" fmla="*/ 387 w 688"/>
                <a:gd name="T47" fmla="*/ 40 h 92"/>
                <a:gd name="T48" fmla="*/ 400 w 688"/>
                <a:gd name="T49" fmla="*/ 46 h 92"/>
                <a:gd name="T50" fmla="*/ 413 w 688"/>
                <a:gd name="T51" fmla="*/ 46 h 92"/>
                <a:gd name="T52" fmla="*/ 629 w 688"/>
                <a:gd name="T53" fmla="*/ 46 h 92"/>
                <a:gd name="T54" fmla="*/ 642 w 688"/>
                <a:gd name="T55" fmla="*/ 46 h 92"/>
                <a:gd name="T56" fmla="*/ 649 w 688"/>
                <a:gd name="T57" fmla="*/ 46 h 92"/>
                <a:gd name="T58" fmla="*/ 662 w 688"/>
                <a:gd name="T59" fmla="*/ 51 h 92"/>
                <a:gd name="T60" fmla="*/ 669 w 688"/>
                <a:gd name="T61" fmla="*/ 57 h 92"/>
                <a:gd name="T62" fmla="*/ 675 w 688"/>
                <a:gd name="T63" fmla="*/ 63 h 92"/>
                <a:gd name="T64" fmla="*/ 682 w 688"/>
                <a:gd name="T65" fmla="*/ 75 h 92"/>
                <a:gd name="T66" fmla="*/ 688 w 688"/>
                <a:gd name="T67" fmla="*/ 80 h 92"/>
                <a:gd name="T68" fmla="*/ 688 w 688"/>
                <a:gd name="T69" fmla="*/ 92 h 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88"/>
                <a:gd name="T106" fmla="*/ 0 h 92"/>
                <a:gd name="T107" fmla="*/ 688 w 688"/>
                <a:gd name="T108" fmla="*/ 92 h 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88" h="92">
                  <a:moveTo>
                    <a:pt x="0" y="92"/>
                  </a:moveTo>
                  <a:lnTo>
                    <a:pt x="0" y="80"/>
                  </a:lnTo>
                  <a:lnTo>
                    <a:pt x="6" y="75"/>
                  </a:lnTo>
                  <a:lnTo>
                    <a:pt x="13" y="63"/>
                  </a:lnTo>
                  <a:lnTo>
                    <a:pt x="19" y="57"/>
                  </a:lnTo>
                  <a:lnTo>
                    <a:pt x="26" y="51"/>
                  </a:lnTo>
                  <a:lnTo>
                    <a:pt x="32" y="46"/>
                  </a:lnTo>
                  <a:lnTo>
                    <a:pt x="46" y="46"/>
                  </a:lnTo>
                  <a:lnTo>
                    <a:pt x="59" y="46"/>
                  </a:lnTo>
                  <a:lnTo>
                    <a:pt x="295" y="46"/>
                  </a:lnTo>
                  <a:lnTo>
                    <a:pt x="308" y="46"/>
                  </a:lnTo>
                  <a:lnTo>
                    <a:pt x="321" y="40"/>
                  </a:lnTo>
                  <a:lnTo>
                    <a:pt x="328" y="34"/>
                  </a:lnTo>
                  <a:lnTo>
                    <a:pt x="334" y="28"/>
                  </a:lnTo>
                  <a:lnTo>
                    <a:pt x="341" y="23"/>
                  </a:lnTo>
                  <a:lnTo>
                    <a:pt x="347" y="17"/>
                  </a:lnTo>
                  <a:lnTo>
                    <a:pt x="354" y="5"/>
                  </a:lnTo>
                  <a:lnTo>
                    <a:pt x="354" y="0"/>
                  </a:lnTo>
                  <a:lnTo>
                    <a:pt x="354" y="5"/>
                  </a:lnTo>
                  <a:lnTo>
                    <a:pt x="360" y="17"/>
                  </a:lnTo>
                  <a:lnTo>
                    <a:pt x="360" y="23"/>
                  </a:lnTo>
                  <a:lnTo>
                    <a:pt x="367" y="28"/>
                  </a:lnTo>
                  <a:lnTo>
                    <a:pt x="380" y="34"/>
                  </a:lnTo>
                  <a:lnTo>
                    <a:pt x="387" y="40"/>
                  </a:lnTo>
                  <a:lnTo>
                    <a:pt x="400" y="46"/>
                  </a:lnTo>
                  <a:lnTo>
                    <a:pt x="413" y="46"/>
                  </a:lnTo>
                  <a:lnTo>
                    <a:pt x="629" y="46"/>
                  </a:lnTo>
                  <a:lnTo>
                    <a:pt x="642" y="46"/>
                  </a:lnTo>
                  <a:lnTo>
                    <a:pt x="649" y="46"/>
                  </a:lnTo>
                  <a:lnTo>
                    <a:pt x="662" y="51"/>
                  </a:lnTo>
                  <a:lnTo>
                    <a:pt x="669" y="57"/>
                  </a:lnTo>
                  <a:lnTo>
                    <a:pt x="675" y="63"/>
                  </a:lnTo>
                  <a:lnTo>
                    <a:pt x="682" y="75"/>
                  </a:lnTo>
                  <a:lnTo>
                    <a:pt x="688" y="80"/>
                  </a:lnTo>
                  <a:lnTo>
                    <a:pt x="688" y="92"/>
                  </a:lnTo>
                </a:path>
              </a:pathLst>
            </a:custGeom>
            <a:noFill/>
            <a:ln w="11113">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37" name="Freeform 2452"/>
            <p:cNvSpPr>
              <a:spLocks/>
            </p:cNvSpPr>
            <p:nvPr/>
          </p:nvSpPr>
          <p:spPr bwMode="auto">
            <a:xfrm>
              <a:off x="2500" y="1797"/>
              <a:ext cx="721" cy="115"/>
            </a:xfrm>
            <a:custGeom>
              <a:avLst/>
              <a:gdLst>
                <a:gd name="T0" fmla="*/ 0 w 721"/>
                <a:gd name="T1" fmla="*/ 115 h 115"/>
                <a:gd name="T2" fmla="*/ 6 w 721"/>
                <a:gd name="T3" fmla="*/ 104 h 115"/>
                <a:gd name="T4" fmla="*/ 6 w 721"/>
                <a:gd name="T5" fmla="*/ 92 h 115"/>
                <a:gd name="T6" fmla="*/ 13 w 721"/>
                <a:gd name="T7" fmla="*/ 81 h 115"/>
                <a:gd name="T8" fmla="*/ 19 w 721"/>
                <a:gd name="T9" fmla="*/ 75 h 115"/>
                <a:gd name="T10" fmla="*/ 26 w 721"/>
                <a:gd name="T11" fmla="*/ 69 h 115"/>
                <a:gd name="T12" fmla="*/ 39 w 721"/>
                <a:gd name="T13" fmla="*/ 63 h 115"/>
                <a:gd name="T14" fmla="*/ 52 w 721"/>
                <a:gd name="T15" fmla="*/ 57 h 115"/>
                <a:gd name="T16" fmla="*/ 65 w 721"/>
                <a:gd name="T17" fmla="*/ 57 h 115"/>
                <a:gd name="T18" fmla="*/ 308 w 721"/>
                <a:gd name="T19" fmla="*/ 57 h 115"/>
                <a:gd name="T20" fmla="*/ 321 w 721"/>
                <a:gd name="T21" fmla="*/ 57 h 115"/>
                <a:gd name="T22" fmla="*/ 334 w 721"/>
                <a:gd name="T23" fmla="*/ 52 h 115"/>
                <a:gd name="T24" fmla="*/ 341 w 721"/>
                <a:gd name="T25" fmla="*/ 46 h 115"/>
                <a:gd name="T26" fmla="*/ 354 w 721"/>
                <a:gd name="T27" fmla="*/ 40 h 115"/>
                <a:gd name="T28" fmla="*/ 360 w 721"/>
                <a:gd name="T29" fmla="*/ 29 h 115"/>
                <a:gd name="T30" fmla="*/ 367 w 721"/>
                <a:gd name="T31" fmla="*/ 23 h 115"/>
                <a:gd name="T32" fmla="*/ 367 w 721"/>
                <a:gd name="T33" fmla="*/ 11 h 115"/>
                <a:gd name="T34" fmla="*/ 373 w 721"/>
                <a:gd name="T35" fmla="*/ 0 h 115"/>
                <a:gd name="T36" fmla="*/ 373 w 721"/>
                <a:gd name="T37" fmla="*/ 11 h 115"/>
                <a:gd name="T38" fmla="*/ 373 w 721"/>
                <a:gd name="T39" fmla="*/ 23 h 115"/>
                <a:gd name="T40" fmla="*/ 380 w 721"/>
                <a:gd name="T41" fmla="*/ 29 h 115"/>
                <a:gd name="T42" fmla="*/ 387 w 721"/>
                <a:gd name="T43" fmla="*/ 40 h 115"/>
                <a:gd name="T44" fmla="*/ 400 w 721"/>
                <a:gd name="T45" fmla="*/ 46 h 115"/>
                <a:gd name="T46" fmla="*/ 406 w 721"/>
                <a:gd name="T47" fmla="*/ 52 h 115"/>
                <a:gd name="T48" fmla="*/ 419 w 721"/>
                <a:gd name="T49" fmla="*/ 57 h 115"/>
                <a:gd name="T50" fmla="*/ 433 w 721"/>
                <a:gd name="T51" fmla="*/ 57 h 115"/>
                <a:gd name="T52" fmla="*/ 662 w 721"/>
                <a:gd name="T53" fmla="*/ 57 h 115"/>
                <a:gd name="T54" fmla="*/ 669 w 721"/>
                <a:gd name="T55" fmla="*/ 57 h 115"/>
                <a:gd name="T56" fmla="*/ 682 w 721"/>
                <a:gd name="T57" fmla="*/ 63 h 115"/>
                <a:gd name="T58" fmla="*/ 695 w 721"/>
                <a:gd name="T59" fmla="*/ 69 h 115"/>
                <a:gd name="T60" fmla="*/ 701 w 721"/>
                <a:gd name="T61" fmla="*/ 75 h 115"/>
                <a:gd name="T62" fmla="*/ 708 w 721"/>
                <a:gd name="T63" fmla="*/ 81 h 115"/>
                <a:gd name="T64" fmla="*/ 715 w 721"/>
                <a:gd name="T65" fmla="*/ 92 h 115"/>
                <a:gd name="T66" fmla="*/ 715 w 721"/>
                <a:gd name="T67" fmla="*/ 104 h 115"/>
                <a:gd name="T68" fmla="*/ 721 w 72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1"/>
                <a:gd name="T106" fmla="*/ 0 h 115"/>
                <a:gd name="T107" fmla="*/ 721 w 72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1" h="115">
                  <a:moveTo>
                    <a:pt x="0" y="115"/>
                  </a:moveTo>
                  <a:lnTo>
                    <a:pt x="6" y="104"/>
                  </a:lnTo>
                  <a:lnTo>
                    <a:pt x="6" y="92"/>
                  </a:lnTo>
                  <a:lnTo>
                    <a:pt x="13" y="81"/>
                  </a:lnTo>
                  <a:lnTo>
                    <a:pt x="19" y="75"/>
                  </a:lnTo>
                  <a:lnTo>
                    <a:pt x="26" y="69"/>
                  </a:lnTo>
                  <a:lnTo>
                    <a:pt x="39" y="63"/>
                  </a:lnTo>
                  <a:lnTo>
                    <a:pt x="52" y="57"/>
                  </a:lnTo>
                  <a:lnTo>
                    <a:pt x="65" y="57"/>
                  </a:lnTo>
                  <a:lnTo>
                    <a:pt x="308" y="57"/>
                  </a:lnTo>
                  <a:lnTo>
                    <a:pt x="321" y="57"/>
                  </a:lnTo>
                  <a:lnTo>
                    <a:pt x="334" y="52"/>
                  </a:lnTo>
                  <a:lnTo>
                    <a:pt x="341" y="46"/>
                  </a:lnTo>
                  <a:lnTo>
                    <a:pt x="354" y="40"/>
                  </a:lnTo>
                  <a:lnTo>
                    <a:pt x="360" y="29"/>
                  </a:lnTo>
                  <a:lnTo>
                    <a:pt x="367" y="23"/>
                  </a:lnTo>
                  <a:lnTo>
                    <a:pt x="367" y="11"/>
                  </a:lnTo>
                  <a:lnTo>
                    <a:pt x="373" y="0"/>
                  </a:lnTo>
                  <a:lnTo>
                    <a:pt x="373" y="11"/>
                  </a:lnTo>
                  <a:lnTo>
                    <a:pt x="373" y="23"/>
                  </a:lnTo>
                  <a:lnTo>
                    <a:pt x="380" y="29"/>
                  </a:lnTo>
                  <a:lnTo>
                    <a:pt x="387" y="40"/>
                  </a:lnTo>
                  <a:lnTo>
                    <a:pt x="400" y="46"/>
                  </a:lnTo>
                  <a:lnTo>
                    <a:pt x="406" y="52"/>
                  </a:lnTo>
                  <a:lnTo>
                    <a:pt x="419" y="57"/>
                  </a:lnTo>
                  <a:lnTo>
                    <a:pt x="433" y="57"/>
                  </a:lnTo>
                  <a:lnTo>
                    <a:pt x="662" y="57"/>
                  </a:lnTo>
                  <a:lnTo>
                    <a:pt x="669" y="57"/>
                  </a:lnTo>
                  <a:lnTo>
                    <a:pt x="682" y="63"/>
                  </a:lnTo>
                  <a:lnTo>
                    <a:pt x="695" y="69"/>
                  </a:lnTo>
                  <a:lnTo>
                    <a:pt x="701" y="75"/>
                  </a:lnTo>
                  <a:lnTo>
                    <a:pt x="708" y="81"/>
                  </a:lnTo>
                  <a:lnTo>
                    <a:pt x="715" y="92"/>
                  </a:lnTo>
                  <a:lnTo>
                    <a:pt x="715" y="104"/>
                  </a:lnTo>
                  <a:lnTo>
                    <a:pt x="721" y="115"/>
                  </a:lnTo>
                </a:path>
              </a:pathLst>
            </a:custGeom>
            <a:noFill/>
            <a:ln w="11113">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38" name="Rectangle 2453"/>
            <p:cNvSpPr>
              <a:spLocks noChangeArrowheads="1"/>
            </p:cNvSpPr>
            <p:nvPr/>
          </p:nvSpPr>
          <p:spPr bwMode="auto">
            <a:xfrm>
              <a:off x="1916" y="1180"/>
              <a:ext cx="708" cy="328"/>
            </a:xfrm>
            <a:prstGeom prst="rect">
              <a:avLst/>
            </a:prstGeom>
            <a:solidFill>
              <a:srgbClr val="FFFFFF"/>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39" name="Rectangle 2454"/>
            <p:cNvSpPr>
              <a:spLocks noChangeArrowheads="1"/>
            </p:cNvSpPr>
            <p:nvPr/>
          </p:nvSpPr>
          <p:spPr bwMode="auto">
            <a:xfrm>
              <a:off x="1916" y="1180"/>
              <a:ext cx="708" cy="328"/>
            </a:xfrm>
            <a:prstGeom prst="rect">
              <a:avLst/>
            </a:prstGeom>
            <a:noFill/>
            <a:ln w="11113">
              <a:solidFill>
                <a:srgbClr val="000000"/>
              </a:solid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40" name="Rectangle 2455"/>
            <p:cNvSpPr>
              <a:spLocks noChangeArrowheads="1"/>
            </p:cNvSpPr>
            <p:nvPr/>
          </p:nvSpPr>
          <p:spPr bwMode="auto">
            <a:xfrm>
              <a:off x="1927" y="1242"/>
              <a:ext cx="681" cy="192"/>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n-US" sz="1000">
                  <a:solidFill>
                    <a:srgbClr val="000000"/>
                  </a:solidFill>
                  <a:cs typeface="Arial" charset="0"/>
                </a:rPr>
                <a:t>Other crew members recruited</a:t>
              </a:r>
              <a:endParaRPr lang="el-GR">
                <a:solidFill>
                  <a:srgbClr val="000000"/>
                </a:solidFill>
                <a:cs typeface="Arial" charset="0"/>
              </a:endParaRPr>
            </a:p>
          </p:txBody>
        </p:sp>
        <p:sp>
          <p:nvSpPr>
            <p:cNvPr id="131241" name="Freeform 2457"/>
            <p:cNvSpPr>
              <a:spLocks noEditPoints="1"/>
            </p:cNvSpPr>
            <p:nvPr/>
          </p:nvSpPr>
          <p:spPr bwMode="auto">
            <a:xfrm>
              <a:off x="2605" y="1503"/>
              <a:ext cx="255" cy="276"/>
            </a:xfrm>
            <a:custGeom>
              <a:avLst/>
              <a:gdLst>
                <a:gd name="T0" fmla="*/ 13 w 255"/>
                <a:gd name="T1" fmla="*/ 0 h 276"/>
                <a:gd name="T2" fmla="*/ 229 w 255"/>
                <a:gd name="T3" fmla="*/ 242 h 276"/>
                <a:gd name="T4" fmla="*/ 229 w 255"/>
                <a:gd name="T5" fmla="*/ 242 h 276"/>
                <a:gd name="T6" fmla="*/ 229 w 255"/>
                <a:gd name="T7" fmla="*/ 248 h 276"/>
                <a:gd name="T8" fmla="*/ 223 w 255"/>
                <a:gd name="T9" fmla="*/ 248 h 276"/>
                <a:gd name="T10" fmla="*/ 223 w 255"/>
                <a:gd name="T11" fmla="*/ 242 h 276"/>
                <a:gd name="T12" fmla="*/ 6 w 255"/>
                <a:gd name="T13" fmla="*/ 5 h 276"/>
                <a:gd name="T14" fmla="*/ 0 w 255"/>
                <a:gd name="T15" fmla="*/ 0 h 276"/>
                <a:gd name="T16" fmla="*/ 6 w 255"/>
                <a:gd name="T17" fmla="*/ 0 h 276"/>
                <a:gd name="T18" fmla="*/ 6 w 255"/>
                <a:gd name="T19" fmla="*/ 0 h 276"/>
                <a:gd name="T20" fmla="*/ 13 w 255"/>
                <a:gd name="T21" fmla="*/ 0 h 276"/>
                <a:gd name="T22" fmla="*/ 13 w 255"/>
                <a:gd name="T23" fmla="*/ 0 h 276"/>
                <a:gd name="T24" fmla="*/ 242 w 255"/>
                <a:gd name="T25" fmla="*/ 219 h 276"/>
                <a:gd name="T26" fmla="*/ 255 w 255"/>
                <a:gd name="T27" fmla="*/ 276 h 276"/>
                <a:gd name="T28" fmla="*/ 196 w 255"/>
                <a:gd name="T29" fmla="*/ 253 h 276"/>
                <a:gd name="T30" fmla="*/ 242 w 255"/>
                <a:gd name="T31" fmla="*/ 219 h 2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5"/>
                <a:gd name="T49" fmla="*/ 0 h 276"/>
                <a:gd name="T50" fmla="*/ 255 w 255"/>
                <a:gd name="T51" fmla="*/ 276 h 2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5" h="276">
                  <a:moveTo>
                    <a:pt x="13" y="0"/>
                  </a:moveTo>
                  <a:lnTo>
                    <a:pt x="229" y="242"/>
                  </a:lnTo>
                  <a:lnTo>
                    <a:pt x="229" y="248"/>
                  </a:lnTo>
                  <a:lnTo>
                    <a:pt x="223" y="248"/>
                  </a:lnTo>
                  <a:lnTo>
                    <a:pt x="223" y="242"/>
                  </a:lnTo>
                  <a:lnTo>
                    <a:pt x="6" y="5"/>
                  </a:lnTo>
                  <a:lnTo>
                    <a:pt x="0" y="0"/>
                  </a:lnTo>
                  <a:lnTo>
                    <a:pt x="6" y="0"/>
                  </a:lnTo>
                  <a:lnTo>
                    <a:pt x="13" y="0"/>
                  </a:lnTo>
                  <a:close/>
                  <a:moveTo>
                    <a:pt x="242" y="219"/>
                  </a:moveTo>
                  <a:lnTo>
                    <a:pt x="255" y="276"/>
                  </a:lnTo>
                  <a:lnTo>
                    <a:pt x="196" y="253"/>
                  </a:lnTo>
                  <a:lnTo>
                    <a:pt x="242" y="219"/>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42" name="Freeform 2458"/>
            <p:cNvSpPr>
              <a:spLocks noEditPoints="1"/>
            </p:cNvSpPr>
            <p:nvPr/>
          </p:nvSpPr>
          <p:spPr bwMode="auto">
            <a:xfrm>
              <a:off x="3693" y="1416"/>
              <a:ext cx="59" cy="363"/>
            </a:xfrm>
            <a:custGeom>
              <a:avLst/>
              <a:gdLst>
                <a:gd name="T0" fmla="*/ 40 w 59"/>
                <a:gd name="T1" fmla="*/ 6 h 363"/>
                <a:gd name="T2" fmla="*/ 33 w 59"/>
                <a:gd name="T3" fmla="*/ 323 h 363"/>
                <a:gd name="T4" fmla="*/ 33 w 59"/>
                <a:gd name="T5" fmla="*/ 323 h 363"/>
                <a:gd name="T6" fmla="*/ 27 w 59"/>
                <a:gd name="T7" fmla="*/ 323 h 363"/>
                <a:gd name="T8" fmla="*/ 27 w 59"/>
                <a:gd name="T9" fmla="*/ 323 h 363"/>
                <a:gd name="T10" fmla="*/ 27 w 59"/>
                <a:gd name="T11" fmla="*/ 317 h 363"/>
                <a:gd name="T12" fmla="*/ 33 w 59"/>
                <a:gd name="T13" fmla="*/ 6 h 363"/>
                <a:gd name="T14" fmla="*/ 33 w 59"/>
                <a:gd name="T15" fmla="*/ 0 h 363"/>
                <a:gd name="T16" fmla="*/ 40 w 59"/>
                <a:gd name="T17" fmla="*/ 0 h 363"/>
                <a:gd name="T18" fmla="*/ 40 w 59"/>
                <a:gd name="T19" fmla="*/ 0 h 363"/>
                <a:gd name="T20" fmla="*/ 40 w 59"/>
                <a:gd name="T21" fmla="*/ 6 h 363"/>
                <a:gd name="T22" fmla="*/ 40 w 59"/>
                <a:gd name="T23" fmla="*/ 6 h 363"/>
                <a:gd name="T24" fmla="*/ 59 w 59"/>
                <a:gd name="T25" fmla="*/ 312 h 363"/>
                <a:gd name="T26" fmla="*/ 27 w 59"/>
                <a:gd name="T27" fmla="*/ 363 h 363"/>
                <a:gd name="T28" fmla="*/ 0 w 59"/>
                <a:gd name="T29" fmla="*/ 312 h 363"/>
                <a:gd name="T30" fmla="*/ 59 w 59"/>
                <a:gd name="T31" fmla="*/ 312 h 3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363"/>
                <a:gd name="T50" fmla="*/ 59 w 59"/>
                <a:gd name="T51" fmla="*/ 363 h 3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363">
                  <a:moveTo>
                    <a:pt x="40" y="6"/>
                  </a:moveTo>
                  <a:lnTo>
                    <a:pt x="33" y="323"/>
                  </a:lnTo>
                  <a:lnTo>
                    <a:pt x="27" y="323"/>
                  </a:lnTo>
                  <a:lnTo>
                    <a:pt x="27" y="317"/>
                  </a:lnTo>
                  <a:lnTo>
                    <a:pt x="33" y="6"/>
                  </a:lnTo>
                  <a:lnTo>
                    <a:pt x="33" y="0"/>
                  </a:lnTo>
                  <a:lnTo>
                    <a:pt x="40" y="0"/>
                  </a:lnTo>
                  <a:lnTo>
                    <a:pt x="40" y="6"/>
                  </a:lnTo>
                  <a:close/>
                  <a:moveTo>
                    <a:pt x="59" y="312"/>
                  </a:moveTo>
                  <a:lnTo>
                    <a:pt x="27" y="363"/>
                  </a:lnTo>
                  <a:lnTo>
                    <a:pt x="0" y="312"/>
                  </a:lnTo>
                  <a:lnTo>
                    <a:pt x="59" y="312"/>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43" name="Rectangle 2459"/>
            <p:cNvSpPr>
              <a:spLocks noChangeArrowheads="1"/>
            </p:cNvSpPr>
            <p:nvPr/>
          </p:nvSpPr>
          <p:spPr bwMode="auto">
            <a:xfrm>
              <a:off x="3266" y="1163"/>
              <a:ext cx="872" cy="317"/>
            </a:xfrm>
            <a:prstGeom prst="rect">
              <a:avLst/>
            </a:prstGeom>
            <a:solidFill>
              <a:srgbClr val="FFFFFF"/>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44" name="Rectangle 2460"/>
            <p:cNvSpPr>
              <a:spLocks noChangeArrowheads="1"/>
            </p:cNvSpPr>
            <p:nvPr/>
          </p:nvSpPr>
          <p:spPr bwMode="auto">
            <a:xfrm>
              <a:off x="3266" y="1163"/>
              <a:ext cx="872" cy="296"/>
            </a:xfrm>
            <a:prstGeom prst="rect">
              <a:avLst/>
            </a:prstGeom>
            <a:noFill/>
            <a:ln w="11113">
              <a:solidFill>
                <a:srgbClr val="000000"/>
              </a:solid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45" name="Rectangle 2461"/>
            <p:cNvSpPr>
              <a:spLocks noChangeArrowheads="1"/>
            </p:cNvSpPr>
            <p:nvPr/>
          </p:nvSpPr>
          <p:spPr bwMode="auto">
            <a:xfrm>
              <a:off x="3299" y="1169"/>
              <a:ext cx="805" cy="192"/>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l-GR" sz="1000">
                  <a:solidFill>
                    <a:srgbClr val="000000"/>
                  </a:solidFill>
                  <a:cs typeface="Arial" charset="0"/>
                </a:rPr>
                <a:t>Senior </a:t>
              </a:r>
              <a:r>
                <a:rPr lang="en-US" sz="1000">
                  <a:solidFill>
                    <a:srgbClr val="000000"/>
                  </a:solidFill>
                  <a:cs typeface="Arial" charset="0"/>
                </a:rPr>
                <a:t>o</a:t>
              </a:r>
              <a:r>
                <a:rPr lang="el-GR" sz="1000">
                  <a:solidFill>
                    <a:srgbClr val="000000"/>
                  </a:solidFill>
                  <a:cs typeface="Arial" charset="0"/>
                </a:rPr>
                <a:t>fficers </a:t>
              </a:r>
              <a:r>
                <a:rPr lang="en-US" sz="1000">
                  <a:solidFill>
                    <a:srgbClr val="000000"/>
                  </a:solidFill>
                  <a:cs typeface="Arial" charset="0"/>
                </a:rPr>
                <a:t>join new building team</a:t>
              </a:r>
              <a:r>
                <a:rPr lang="el-GR" sz="1000">
                  <a:solidFill>
                    <a:srgbClr val="000000"/>
                  </a:solidFill>
                  <a:cs typeface="Arial" charset="0"/>
                </a:rPr>
                <a:t> </a:t>
              </a:r>
              <a:endParaRPr lang="el-GR">
                <a:solidFill>
                  <a:srgbClr val="000000"/>
                </a:solidFill>
                <a:cs typeface="Arial" charset="0"/>
              </a:endParaRPr>
            </a:p>
          </p:txBody>
        </p:sp>
        <p:sp>
          <p:nvSpPr>
            <p:cNvPr id="131246" name="Rectangle 2463"/>
            <p:cNvSpPr>
              <a:spLocks noChangeArrowheads="1"/>
            </p:cNvSpPr>
            <p:nvPr/>
          </p:nvSpPr>
          <p:spPr bwMode="auto">
            <a:xfrm>
              <a:off x="3288" y="1368"/>
              <a:ext cx="862" cy="77"/>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l-GR" sz="800">
                  <a:solidFill>
                    <a:srgbClr val="000000"/>
                  </a:solidFill>
                  <a:cs typeface="Arial" charset="0"/>
                </a:rPr>
                <a:t>(30</a:t>
              </a:r>
              <a:r>
                <a:rPr lang="en-US" sz="800">
                  <a:solidFill>
                    <a:srgbClr val="000000"/>
                  </a:solidFill>
                  <a:cs typeface="Arial" charset="0"/>
                </a:rPr>
                <a:t> </a:t>
              </a:r>
              <a:r>
                <a:rPr lang="el-GR" sz="800">
                  <a:solidFill>
                    <a:srgbClr val="000000"/>
                  </a:solidFill>
                  <a:cs typeface="Arial" charset="0"/>
                </a:rPr>
                <a:t>days </a:t>
              </a:r>
              <a:r>
                <a:rPr lang="en-US" sz="800">
                  <a:solidFill>
                    <a:srgbClr val="000000"/>
                  </a:solidFill>
                  <a:cs typeface="Arial" charset="0"/>
                </a:rPr>
                <a:t>before</a:t>
              </a:r>
              <a:r>
                <a:rPr lang="el-GR" sz="800">
                  <a:solidFill>
                    <a:srgbClr val="000000"/>
                  </a:solidFill>
                  <a:cs typeface="Arial" charset="0"/>
                </a:rPr>
                <a:t> Delivery</a:t>
              </a:r>
              <a:r>
                <a:rPr lang="en-US" sz="800">
                  <a:solidFill>
                    <a:srgbClr val="000000"/>
                  </a:solidFill>
                  <a:cs typeface="Arial" charset="0"/>
                </a:rPr>
                <a:t>)</a:t>
              </a:r>
              <a:endParaRPr lang="el-GR">
                <a:solidFill>
                  <a:srgbClr val="000000"/>
                </a:solidFill>
                <a:cs typeface="Arial" charset="0"/>
              </a:endParaRPr>
            </a:p>
          </p:txBody>
        </p:sp>
        <p:sp>
          <p:nvSpPr>
            <p:cNvPr id="131247" name="Freeform 2465"/>
            <p:cNvSpPr>
              <a:spLocks noEditPoints="1"/>
            </p:cNvSpPr>
            <p:nvPr/>
          </p:nvSpPr>
          <p:spPr bwMode="auto">
            <a:xfrm>
              <a:off x="3562" y="2125"/>
              <a:ext cx="243" cy="560"/>
            </a:xfrm>
            <a:custGeom>
              <a:avLst/>
              <a:gdLst>
                <a:gd name="T0" fmla="*/ 0 w 243"/>
                <a:gd name="T1" fmla="*/ 560 h 560"/>
                <a:gd name="T2" fmla="*/ 210 w 243"/>
                <a:gd name="T3" fmla="*/ 41 h 560"/>
                <a:gd name="T4" fmla="*/ 217 w 243"/>
                <a:gd name="T5" fmla="*/ 35 h 560"/>
                <a:gd name="T6" fmla="*/ 217 w 243"/>
                <a:gd name="T7" fmla="*/ 35 h 560"/>
                <a:gd name="T8" fmla="*/ 223 w 243"/>
                <a:gd name="T9" fmla="*/ 35 h 560"/>
                <a:gd name="T10" fmla="*/ 223 w 243"/>
                <a:gd name="T11" fmla="*/ 41 h 560"/>
                <a:gd name="T12" fmla="*/ 13 w 243"/>
                <a:gd name="T13" fmla="*/ 560 h 560"/>
                <a:gd name="T14" fmla="*/ 7 w 243"/>
                <a:gd name="T15" fmla="*/ 560 h 560"/>
                <a:gd name="T16" fmla="*/ 7 w 243"/>
                <a:gd name="T17" fmla="*/ 560 h 560"/>
                <a:gd name="T18" fmla="*/ 0 w 243"/>
                <a:gd name="T19" fmla="*/ 560 h 560"/>
                <a:gd name="T20" fmla="*/ 0 w 243"/>
                <a:gd name="T21" fmla="*/ 560 h 560"/>
                <a:gd name="T22" fmla="*/ 0 w 243"/>
                <a:gd name="T23" fmla="*/ 560 h 560"/>
                <a:gd name="T24" fmla="*/ 190 w 243"/>
                <a:gd name="T25" fmla="*/ 41 h 560"/>
                <a:gd name="T26" fmla="*/ 230 w 243"/>
                <a:gd name="T27" fmla="*/ 0 h 560"/>
                <a:gd name="T28" fmla="*/ 243 w 243"/>
                <a:gd name="T29" fmla="*/ 58 h 560"/>
                <a:gd name="T30" fmla="*/ 190 w 243"/>
                <a:gd name="T31" fmla="*/ 41 h 5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3"/>
                <a:gd name="T49" fmla="*/ 0 h 560"/>
                <a:gd name="T50" fmla="*/ 243 w 243"/>
                <a:gd name="T51" fmla="*/ 560 h 5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3" h="560">
                  <a:moveTo>
                    <a:pt x="0" y="560"/>
                  </a:moveTo>
                  <a:lnTo>
                    <a:pt x="210" y="41"/>
                  </a:lnTo>
                  <a:lnTo>
                    <a:pt x="217" y="35"/>
                  </a:lnTo>
                  <a:lnTo>
                    <a:pt x="223" y="35"/>
                  </a:lnTo>
                  <a:lnTo>
                    <a:pt x="223" y="41"/>
                  </a:lnTo>
                  <a:lnTo>
                    <a:pt x="13" y="560"/>
                  </a:lnTo>
                  <a:lnTo>
                    <a:pt x="7" y="560"/>
                  </a:lnTo>
                  <a:lnTo>
                    <a:pt x="0" y="560"/>
                  </a:lnTo>
                  <a:close/>
                  <a:moveTo>
                    <a:pt x="190" y="41"/>
                  </a:moveTo>
                  <a:lnTo>
                    <a:pt x="230" y="0"/>
                  </a:lnTo>
                  <a:lnTo>
                    <a:pt x="243" y="58"/>
                  </a:lnTo>
                  <a:lnTo>
                    <a:pt x="190" y="41"/>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48" name="Rectangle 2466"/>
            <p:cNvSpPr>
              <a:spLocks noChangeArrowheads="1"/>
            </p:cNvSpPr>
            <p:nvPr/>
          </p:nvSpPr>
          <p:spPr bwMode="auto">
            <a:xfrm>
              <a:off x="3267" y="2662"/>
              <a:ext cx="846" cy="444"/>
            </a:xfrm>
            <a:prstGeom prst="rect">
              <a:avLst/>
            </a:prstGeom>
            <a:solidFill>
              <a:srgbClr val="FFFFFF"/>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49" name="Rectangle 2467"/>
            <p:cNvSpPr>
              <a:spLocks noChangeArrowheads="1"/>
            </p:cNvSpPr>
            <p:nvPr/>
          </p:nvSpPr>
          <p:spPr bwMode="auto">
            <a:xfrm>
              <a:off x="3267" y="2662"/>
              <a:ext cx="846" cy="444"/>
            </a:xfrm>
            <a:prstGeom prst="rect">
              <a:avLst/>
            </a:prstGeom>
            <a:noFill/>
            <a:ln w="11113">
              <a:solidFill>
                <a:srgbClr val="000000"/>
              </a:solid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50" name="Rectangle 2468"/>
            <p:cNvSpPr>
              <a:spLocks noChangeArrowheads="1"/>
            </p:cNvSpPr>
            <p:nvPr/>
          </p:nvSpPr>
          <p:spPr bwMode="auto">
            <a:xfrm>
              <a:off x="3268" y="2750"/>
              <a:ext cx="817" cy="192"/>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l-GR" sz="1000">
                  <a:solidFill>
                    <a:srgbClr val="000000"/>
                  </a:solidFill>
                  <a:cs typeface="Arial" charset="0"/>
                </a:rPr>
                <a:t> Petty </a:t>
              </a:r>
              <a:r>
                <a:rPr lang="en-US" sz="1000">
                  <a:solidFill>
                    <a:srgbClr val="000000"/>
                  </a:solidFill>
                  <a:cs typeface="Arial" charset="0"/>
                </a:rPr>
                <a:t>o</a:t>
              </a:r>
              <a:r>
                <a:rPr lang="el-GR" sz="1000">
                  <a:solidFill>
                    <a:srgbClr val="000000"/>
                  </a:solidFill>
                  <a:cs typeface="Arial" charset="0"/>
                </a:rPr>
                <a:t>fficers</a:t>
              </a:r>
              <a:r>
                <a:rPr lang="en-US" sz="1000">
                  <a:solidFill>
                    <a:srgbClr val="000000"/>
                  </a:solidFill>
                  <a:cs typeface="Arial" charset="0"/>
                </a:rPr>
                <a:t> join</a:t>
              </a:r>
              <a:r>
                <a:rPr lang="el-GR" sz="1000">
                  <a:solidFill>
                    <a:srgbClr val="000000"/>
                  </a:solidFill>
                  <a:cs typeface="Arial" charset="0"/>
                </a:rPr>
                <a:t> new building </a:t>
              </a:r>
              <a:r>
                <a:rPr lang="en-US" sz="1000">
                  <a:solidFill>
                    <a:srgbClr val="000000"/>
                  </a:solidFill>
                  <a:cs typeface="Arial" charset="0"/>
                </a:rPr>
                <a:t>team</a:t>
              </a:r>
              <a:r>
                <a:rPr lang="el-GR" sz="1000">
                  <a:solidFill>
                    <a:srgbClr val="000000"/>
                  </a:solidFill>
                  <a:cs typeface="Arial" charset="0"/>
                </a:rPr>
                <a:t> </a:t>
              </a:r>
            </a:p>
          </p:txBody>
        </p:sp>
        <p:sp>
          <p:nvSpPr>
            <p:cNvPr id="131251" name="Rectangle 2471"/>
            <p:cNvSpPr>
              <a:spLocks noChangeArrowheads="1"/>
            </p:cNvSpPr>
            <p:nvPr/>
          </p:nvSpPr>
          <p:spPr bwMode="auto">
            <a:xfrm>
              <a:off x="3372" y="2968"/>
              <a:ext cx="639" cy="6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700">
                  <a:solidFill>
                    <a:srgbClr val="000000"/>
                  </a:solidFill>
                  <a:cs typeface="Arial" charset="0"/>
                </a:rPr>
                <a:t>(20</a:t>
              </a:r>
              <a:r>
                <a:rPr lang="en-US" sz="700">
                  <a:solidFill>
                    <a:srgbClr val="000000"/>
                  </a:solidFill>
                  <a:cs typeface="Arial" charset="0"/>
                </a:rPr>
                <a:t> </a:t>
              </a:r>
              <a:r>
                <a:rPr lang="el-GR" sz="700">
                  <a:solidFill>
                    <a:srgbClr val="000000"/>
                  </a:solidFill>
                  <a:cs typeface="Arial" charset="0"/>
                </a:rPr>
                <a:t>days </a:t>
              </a:r>
              <a:r>
                <a:rPr lang="en-US" sz="700">
                  <a:solidFill>
                    <a:srgbClr val="000000"/>
                  </a:solidFill>
                  <a:cs typeface="Arial" charset="0"/>
                </a:rPr>
                <a:t>before</a:t>
              </a:r>
              <a:r>
                <a:rPr lang="el-GR" sz="700">
                  <a:solidFill>
                    <a:srgbClr val="000000"/>
                  </a:solidFill>
                  <a:cs typeface="Arial" charset="0"/>
                </a:rPr>
                <a:t> delivery.)</a:t>
              </a:r>
              <a:endParaRPr lang="el-GR">
                <a:solidFill>
                  <a:srgbClr val="000000"/>
                </a:solidFill>
                <a:cs typeface="Arial" charset="0"/>
              </a:endParaRPr>
            </a:p>
          </p:txBody>
        </p:sp>
        <p:sp>
          <p:nvSpPr>
            <p:cNvPr id="131252" name="Freeform 2472"/>
            <p:cNvSpPr>
              <a:spLocks noEditPoints="1"/>
            </p:cNvSpPr>
            <p:nvPr/>
          </p:nvSpPr>
          <p:spPr bwMode="auto">
            <a:xfrm>
              <a:off x="4021" y="1387"/>
              <a:ext cx="387" cy="508"/>
            </a:xfrm>
            <a:custGeom>
              <a:avLst/>
              <a:gdLst>
                <a:gd name="T0" fmla="*/ 381 w 387"/>
                <a:gd name="T1" fmla="*/ 6 h 508"/>
                <a:gd name="T2" fmla="*/ 27 w 387"/>
                <a:gd name="T3" fmla="*/ 479 h 508"/>
                <a:gd name="T4" fmla="*/ 27 w 387"/>
                <a:gd name="T5" fmla="*/ 479 h 508"/>
                <a:gd name="T6" fmla="*/ 27 w 387"/>
                <a:gd name="T7" fmla="*/ 479 h 508"/>
                <a:gd name="T8" fmla="*/ 20 w 387"/>
                <a:gd name="T9" fmla="*/ 473 h 508"/>
                <a:gd name="T10" fmla="*/ 20 w 387"/>
                <a:gd name="T11" fmla="*/ 473 h 508"/>
                <a:gd name="T12" fmla="*/ 374 w 387"/>
                <a:gd name="T13" fmla="*/ 0 h 508"/>
                <a:gd name="T14" fmla="*/ 381 w 387"/>
                <a:gd name="T15" fmla="*/ 0 h 508"/>
                <a:gd name="T16" fmla="*/ 381 w 387"/>
                <a:gd name="T17" fmla="*/ 0 h 508"/>
                <a:gd name="T18" fmla="*/ 387 w 387"/>
                <a:gd name="T19" fmla="*/ 6 h 508"/>
                <a:gd name="T20" fmla="*/ 381 w 387"/>
                <a:gd name="T21" fmla="*/ 6 h 508"/>
                <a:gd name="T22" fmla="*/ 381 w 387"/>
                <a:gd name="T23" fmla="*/ 6 h 508"/>
                <a:gd name="T24" fmla="*/ 53 w 387"/>
                <a:gd name="T25" fmla="*/ 479 h 508"/>
                <a:gd name="T26" fmla="*/ 0 w 387"/>
                <a:gd name="T27" fmla="*/ 508 h 508"/>
                <a:gd name="T28" fmla="*/ 7 w 387"/>
                <a:gd name="T29" fmla="*/ 456 h 508"/>
                <a:gd name="T30" fmla="*/ 53 w 387"/>
                <a:gd name="T31" fmla="*/ 479 h 5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7"/>
                <a:gd name="T49" fmla="*/ 0 h 508"/>
                <a:gd name="T50" fmla="*/ 387 w 387"/>
                <a:gd name="T51" fmla="*/ 508 h 5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7" h="508">
                  <a:moveTo>
                    <a:pt x="381" y="6"/>
                  </a:moveTo>
                  <a:lnTo>
                    <a:pt x="27" y="479"/>
                  </a:lnTo>
                  <a:lnTo>
                    <a:pt x="20" y="473"/>
                  </a:lnTo>
                  <a:lnTo>
                    <a:pt x="374" y="0"/>
                  </a:lnTo>
                  <a:lnTo>
                    <a:pt x="381" y="0"/>
                  </a:lnTo>
                  <a:lnTo>
                    <a:pt x="387" y="6"/>
                  </a:lnTo>
                  <a:lnTo>
                    <a:pt x="381" y="6"/>
                  </a:lnTo>
                  <a:close/>
                  <a:moveTo>
                    <a:pt x="53" y="479"/>
                  </a:moveTo>
                  <a:lnTo>
                    <a:pt x="0" y="508"/>
                  </a:lnTo>
                  <a:lnTo>
                    <a:pt x="7" y="456"/>
                  </a:lnTo>
                  <a:lnTo>
                    <a:pt x="53" y="479"/>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53" name="Rectangle 2473"/>
            <p:cNvSpPr>
              <a:spLocks noChangeArrowheads="1"/>
            </p:cNvSpPr>
            <p:nvPr/>
          </p:nvSpPr>
          <p:spPr bwMode="auto">
            <a:xfrm>
              <a:off x="4172" y="1093"/>
              <a:ext cx="872" cy="358"/>
            </a:xfrm>
            <a:prstGeom prst="rect">
              <a:avLst/>
            </a:prstGeom>
            <a:solidFill>
              <a:srgbClr val="FFFFFF"/>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54" name="Rectangle 2474"/>
            <p:cNvSpPr>
              <a:spLocks noChangeArrowheads="1"/>
            </p:cNvSpPr>
            <p:nvPr/>
          </p:nvSpPr>
          <p:spPr bwMode="auto">
            <a:xfrm>
              <a:off x="4172" y="1093"/>
              <a:ext cx="872" cy="358"/>
            </a:xfrm>
            <a:prstGeom prst="rect">
              <a:avLst/>
            </a:prstGeom>
            <a:noFill/>
            <a:ln w="11113">
              <a:solidFill>
                <a:srgbClr val="000000"/>
              </a:solid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55" name="Rectangle 2475"/>
            <p:cNvSpPr>
              <a:spLocks noChangeArrowheads="1"/>
            </p:cNvSpPr>
            <p:nvPr/>
          </p:nvSpPr>
          <p:spPr bwMode="auto">
            <a:xfrm>
              <a:off x="4332" y="1162"/>
              <a:ext cx="596"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Remaining Crew</a:t>
              </a:r>
              <a:endParaRPr lang="el-GR">
                <a:solidFill>
                  <a:srgbClr val="000000"/>
                </a:solidFill>
                <a:cs typeface="Arial" charset="0"/>
              </a:endParaRPr>
            </a:p>
          </p:txBody>
        </p:sp>
        <p:sp>
          <p:nvSpPr>
            <p:cNvPr id="131256" name="Rectangle 2476"/>
            <p:cNvSpPr>
              <a:spLocks noChangeArrowheads="1"/>
            </p:cNvSpPr>
            <p:nvPr/>
          </p:nvSpPr>
          <p:spPr bwMode="auto">
            <a:xfrm>
              <a:off x="4297" y="1301"/>
              <a:ext cx="624" cy="6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700">
                  <a:solidFill>
                    <a:srgbClr val="000000"/>
                  </a:solidFill>
                  <a:cs typeface="Arial" charset="0"/>
                </a:rPr>
                <a:t>(5 days prior</a:t>
              </a:r>
              <a:r>
                <a:rPr lang="en-US" sz="700">
                  <a:solidFill>
                    <a:srgbClr val="000000"/>
                  </a:solidFill>
                  <a:cs typeface="Arial" charset="0"/>
                </a:rPr>
                <a:t> to</a:t>
              </a:r>
              <a:r>
                <a:rPr lang="el-GR" sz="700">
                  <a:solidFill>
                    <a:srgbClr val="000000"/>
                  </a:solidFill>
                  <a:cs typeface="Arial" charset="0"/>
                </a:rPr>
                <a:t> delivery.)</a:t>
              </a:r>
              <a:endParaRPr lang="el-GR">
                <a:solidFill>
                  <a:srgbClr val="000000"/>
                </a:solidFill>
                <a:cs typeface="Arial" charset="0"/>
              </a:endParaRPr>
            </a:p>
          </p:txBody>
        </p:sp>
        <p:sp>
          <p:nvSpPr>
            <p:cNvPr id="131257" name="Freeform 2477"/>
            <p:cNvSpPr>
              <a:spLocks noEditPoints="1"/>
            </p:cNvSpPr>
            <p:nvPr/>
          </p:nvSpPr>
          <p:spPr bwMode="auto">
            <a:xfrm>
              <a:off x="3005" y="1116"/>
              <a:ext cx="301" cy="785"/>
            </a:xfrm>
            <a:custGeom>
              <a:avLst/>
              <a:gdLst>
                <a:gd name="T0" fmla="*/ 6 w 301"/>
                <a:gd name="T1" fmla="*/ 0 h 785"/>
                <a:gd name="T2" fmla="*/ 282 w 301"/>
                <a:gd name="T3" fmla="*/ 744 h 785"/>
                <a:gd name="T4" fmla="*/ 282 w 301"/>
                <a:gd name="T5" fmla="*/ 750 h 785"/>
                <a:gd name="T6" fmla="*/ 282 w 301"/>
                <a:gd name="T7" fmla="*/ 750 h 785"/>
                <a:gd name="T8" fmla="*/ 275 w 301"/>
                <a:gd name="T9" fmla="*/ 750 h 785"/>
                <a:gd name="T10" fmla="*/ 275 w 301"/>
                <a:gd name="T11" fmla="*/ 750 h 785"/>
                <a:gd name="T12" fmla="*/ 0 w 301"/>
                <a:gd name="T13" fmla="*/ 6 h 785"/>
                <a:gd name="T14" fmla="*/ 0 w 301"/>
                <a:gd name="T15" fmla="*/ 0 h 785"/>
                <a:gd name="T16" fmla="*/ 0 w 301"/>
                <a:gd name="T17" fmla="*/ 0 h 785"/>
                <a:gd name="T18" fmla="*/ 6 w 301"/>
                <a:gd name="T19" fmla="*/ 0 h 785"/>
                <a:gd name="T20" fmla="*/ 6 w 301"/>
                <a:gd name="T21" fmla="*/ 0 h 785"/>
                <a:gd name="T22" fmla="*/ 6 w 301"/>
                <a:gd name="T23" fmla="*/ 0 h 785"/>
                <a:gd name="T24" fmla="*/ 301 w 301"/>
                <a:gd name="T25" fmla="*/ 733 h 785"/>
                <a:gd name="T26" fmla="*/ 295 w 301"/>
                <a:gd name="T27" fmla="*/ 785 h 785"/>
                <a:gd name="T28" fmla="*/ 249 w 301"/>
                <a:gd name="T29" fmla="*/ 744 h 785"/>
                <a:gd name="T30" fmla="*/ 301 w 301"/>
                <a:gd name="T31" fmla="*/ 733 h 7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1"/>
                <a:gd name="T49" fmla="*/ 0 h 785"/>
                <a:gd name="T50" fmla="*/ 301 w 301"/>
                <a:gd name="T51" fmla="*/ 785 h 78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1" h="785">
                  <a:moveTo>
                    <a:pt x="6" y="0"/>
                  </a:moveTo>
                  <a:lnTo>
                    <a:pt x="282" y="744"/>
                  </a:lnTo>
                  <a:lnTo>
                    <a:pt x="282" y="750"/>
                  </a:lnTo>
                  <a:lnTo>
                    <a:pt x="275" y="750"/>
                  </a:lnTo>
                  <a:lnTo>
                    <a:pt x="0" y="6"/>
                  </a:lnTo>
                  <a:lnTo>
                    <a:pt x="0" y="0"/>
                  </a:lnTo>
                  <a:lnTo>
                    <a:pt x="6" y="0"/>
                  </a:lnTo>
                  <a:close/>
                  <a:moveTo>
                    <a:pt x="301" y="733"/>
                  </a:moveTo>
                  <a:lnTo>
                    <a:pt x="295" y="785"/>
                  </a:lnTo>
                  <a:lnTo>
                    <a:pt x="249" y="744"/>
                  </a:lnTo>
                  <a:lnTo>
                    <a:pt x="301" y="733"/>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58" name="Rectangle 2478"/>
            <p:cNvSpPr>
              <a:spLocks noChangeArrowheads="1"/>
            </p:cNvSpPr>
            <p:nvPr/>
          </p:nvSpPr>
          <p:spPr bwMode="auto">
            <a:xfrm>
              <a:off x="2513" y="897"/>
              <a:ext cx="715" cy="306"/>
            </a:xfrm>
            <a:prstGeom prst="rect">
              <a:avLst/>
            </a:prstGeom>
            <a:solidFill>
              <a:srgbClr val="FFFFFF"/>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59" name="Rectangle 2479"/>
            <p:cNvSpPr>
              <a:spLocks noChangeArrowheads="1"/>
            </p:cNvSpPr>
            <p:nvPr/>
          </p:nvSpPr>
          <p:spPr bwMode="auto">
            <a:xfrm>
              <a:off x="2513" y="897"/>
              <a:ext cx="715" cy="306"/>
            </a:xfrm>
            <a:prstGeom prst="rect">
              <a:avLst/>
            </a:prstGeom>
            <a:noFill/>
            <a:ln w="11113">
              <a:solidFill>
                <a:srgbClr val="000000"/>
              </a:solid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60" name="Rectangle 2480"/>
            <p:cNvSpPr>
              <a:spLocks noChangeArrowheads="1"/>
            </p:cNvSpPr>
            <p:nvPr/>
          </p:nvSpPr>
          <p:spPr bwMode="auto">
            <a:xfrm>
              <a:off x="2539" y="903"/>
              <a:ext cx="573"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Training of crew</a:t>
              </a:r>
              <a:endParaRPr lang="el-GR">
                <a:solidFill>
                  <a:srgbClr val="000000"/>
                </a:solidFill>
                <a:cs typeface="Arial" charset="0"/>
              </a:endParaRPr>
            </a:p>
          </p:txBody>
        </p:sp>
        <p:sp>
          <p:nvSpPr>
            <p:cNvPr id="131261" name="Rectangle 2481"/>
            <p:cNvSpPr>
              <a:spLocks noChangeArrowheads="1"/>
            </p:cNvSpPr>
            <p:nvPr/>
          </p:nvSpPr>
          <p:spPr bwMode="auto">
            <a:xfrm>
              <a:off x="2657" y="1007"/>
              <a:ext cx="474" cy="9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1000">
                  <a:solidFill>
                    <a:srgbClr val="000000"/>
                  </a:solidFill>
                  <a:cs typeface="Arial" charset="0"/>
                </a:rPr>
                <a:t>in </a:t>
              </a:r>
              <a:r>
                <a:rPr lang="en-US" sz="1000">
                  <a:solidFill>
                    <a:srgbClr val="000000"/>
                  </a:solidFill>
                  <a:cs typeface="Arial" charset="0"/>
                </a:rPr>
                <a:t>Philippines</a:t>
              </a:r>
              <a:endParaRPr lang="el-GR">
                <a:solidFill>
                  <a:srgbClr val="000000"/>
                </a:solidFill>
                <a:cs typeface="Arial" charset="0"/>
              </a:endParaRPr>
            </a:p>
          </p:txBody>
        </p:sp>
        <p:sp>
          <p:nvSpPr>
            <p:cNvPr id="131262" name="Freeform 2482"/>
            <p:cNvSpPr>
              <a:spLocks/>
            </p:cNvSpPr>
            <p:nvPr/>
          </p:nvSpPr>
          <p:spPr bwMode="auto">
            <a:xfrm>
              <a:off x="2847" y="2195"/>
              <a:ext cx="249" cy="52"/>
            </a:xfrm>
            <a:custGeom>
              <a:avLst/>
              <a:gdLst>
                <a:gd name="T0" fmla="*/ 249 w 249"/>
                <a:gd name="T1" fmla="*/ 0 h 52"/>
                <a:gd name="T2" fmla="*/ 243 w 249"/>
                <a:gd name="T3" fmla="*/ 11 h 52"/>
                <a:gd name="T4" fmla="*/ 243 w 249"/>
                <a:gd name="T5" fmla="*/ 17 h 52"/>
                <a:gd name="T6" fmla="*/ 236 w 249"/>
                <a:gd name="T7" fmla="*/ 23 h 52"/>
                <a:gd name="T8" fmla="*/ 230 w 249"/>
                <a:gd name="T9" fmla="*/ 29 h 52"/>
                <a:gd name="T10" fmla="*/ 223 w 249"/>
                <a:gd name="T11" fmla="*/ 29 h 52"/>
                <a:gd name="T12" fmla="*/ 138 w 249"/>
                <a:gd name="T13" fmla="*/ 29 h 52"/>
                <a:gd name="T14" fmla="*/ 138 w 249"/>
                <a:gd name="T15" fmla="*/ 29 h 52"/>
                <a:gd name="T16" fmla="*/ 131 w 249"/>
                <a:gd name="T17" fmla="*/ 29 h 52"/>
                <a:gd name="T18" fmla="*/ 125 w 249"/>
                <a:gd name="T19" fmla="*/ 34 h 52"/>
                <a:gd name="T20" fmla="*/ 118 w 249"/>
                <a:gd name="T21" fmla="*/ 40 h 52"/>
                <a:gd name="T22" fmla="*/ 118 w 249"/>
                <a:gd name="T23" fmla="*/ 52 h 52"/>
                <a:gd name="T24" fmla="*/ 118 w 249"/>
                <a:gd name="T25" fmla="*/ 40 h 52"/>
                <a:gd name="T26" fmla="*/ 112 w 249"/>
                <a:gd name="T27" fmla="*/ 34 h 52"/>
                <a:gd name="T28" fmla="*/ 105 w 249"/>
                <a:gd name="T29" fmla="*/ 29 h 52"/>
                <a:gd name="T30" fmla="*/ 105 w 249"/>
                <a:gd name="T31" fmla="*/ 29 h 52"/>
                <a:gd name="T32" fmla="*/ 99 w 249"/>
                <a:gd name="T33" fmla="*/ 29 h 52"/>
                <a:gd name="T34" fmla="*/ 20 w 249"/>
                <a:gd name="T35" fmla="*/ 29 h 52"/>
                <a:gd name="T36" fmla="*/ 13 w 249"/>
                <a:gd name="T37" fmla="*/ 29 h 52"/>
                <a:gd name="T38" fmla="*/ 13 w 249"/>
                <a:gd name="T39" fmla="*/ 23 h 52"/>
                <a:gd name="T40" fmla="*/ 7 w 249"/>
                <a:gd name="T41" fmla="*/ 17 h 52"/>
                <a:gd name="T42" fmla="*/ 0 w 249"/>
                <a:gd name="T43" fmla="*/ 11 h 52"/>
                <a:gd name="T44" fmla="*/ 0 w 249"/>
                <a:gd name="T45" fmla="*/ 0 h 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9"/>
                <a:gd name="T70" fmla="*/ 0 h 52"/>
                <a:gd name="T71" fmla="*/ 249 w 249"/>
                <a:gd name="T72" fmla="*/ 52 h 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9" h="52">
                  <a:moveTo>
                    <a:pt x="249" y="0"/>
                  </a:moveTo>
                  <a:lnTo>
                    <a:pt x="243" y="11"/>
                  </a:lnTo>
                  <a:lnTo>
                    <a:pt x="243" y="17"/>
                  </a:lnTo>
                  <a:lnTo>
                    <a:pt x="236" y="23"/>
                  </a:lnTo>
                  <a:lnTo>
                    <a:pt x="230" y="29"/>
                  </a:lnTo>
                  <a:lnTo>
                    <a:pt x="223" y="29"/>
                  </a:lnTo>
                  <a:lnTo>
                    <a:pt x="138" y="29"/>
                  </a:lnTo>
                  <a:lnTo>
                    <a:pt x="131" y="29"/>
                  </a:lnTo>
                  <a:lnTo>
                    <a:pt x="125" y="34"/>
                  </a:lnTo>
                  <a:lnTo>
                    <a:pt x="118" y="40"/>
                  </a:lnTo>
                  <a:lnTo>
                    <a:pt x="118" y="52"/>
                  </a:lnTo>
                  <a:lnTo>
                    <a:pt x="118" y="40"/>
                  </a:lnTo>
                  <a:lnTo>
                    <a:pt x="112" y="34"/>
                  </a:lnTo>
                  <a:lnTo>
                    <a:pt x="105" y="29"/>
                  </a:lnTo>
                  <a:lnTo>
                    <a:pt x="99" y="29"/>
                  </a:lnTo>
                  <a:lnTo>
                    <a:pt x="20" y="29"/>
                  </a:lnTo>
                  <a:lnTo>
                    <a:pt x="13" y="29"/>
                  </a:lnTo>
                  <a:lnTo>
                    <a:pt x="13" y="23"/>
                  </a:lnTo>
                  <a:lnTo>
                    <a:pt x="7" y="17"/>
                  </a:lnTo>
                  <a:lnTo>
                    <a:pt x="0" y="11"/>
                  </a:lnTo>
                  <a:lnTo>
                    <a:pt x="0" y="0"/>
                  </a:lnTo>
                </a:path>
              </a:pathLst>
            </a:custGeom>
            <a:noFill/>
            <a:ln w="11113">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63" name="Freeform 2483"/>
            <p:cNvSpPr>
              <a:spLocks noEditPoints="1"/>
            </p:cNvSpPr>
            <p:nvPr/>
          </p:nvSpPr>
          <p:spPr bwMode="auto">
            <a:xfrm rot="585146">
              <a:off x="4059" y="1677"/>
              <a:ext cx="434" cy="257"/>
            </a:xfrm>
            <a:custGeom>
              <a:avLst/>
              <a:gdLst>
                <a:gd name="T0" fmla="*/ 364 w 460"/>
                <a:gd name="T1" fmla="*/ 1 h 352"/>
                <a:gd name="T2" fmla="*/ 32 w 460"/>
                <a:gd name="T3" fmla="*/ 93 h 352"/>
                <a:gd name="T4" fmla="*/ 25 w 460"/>
                <a:gd name="T5" fmla="*/ 93 h 352"/>
                <a:gd name="T6" fmla="*/ 25 w 460"/>
                <a:gd name="T7" fmla="*/ 93 h 352"/>
                <a:gd name="T8" fmla="*/ 25 w 460"/>
                <a:gd name="T9" fmla="*/ 92 h 352"/>
                <a:gd name="T10" fmla="*/ 25 w 460"/>
                <a:gd name="T11" fmla="*/ 92 h 352"/>
                <a:gd name="T12" fmla="*/ 359 w 460"/>
                <a:gd name="T13" fmla="*/ 0 h 352"/>
                <a:gd name="T14" fmla="*/ 359 w 460"/>
                <a:gd name="T15" fmla="*/ 0 h 352"/>
                <a:gd name="T16" fmla="*/ 364 w 460"/>
                <a:gd name="T17" fmla="*/ 0 h 352"/>
                <a:gd name="T18" fmla="*/ 364 w 460"/>
                <a:gd name="T19" fmla="*/ 1 h 352"/>
                <a:gd name="T20" fmla="*/ 364 w 460"/>
                <a:gd name="T21" fmla="*/ 1 h 352"/>
                <a:gd name="T22" fmla="*/ 364 w 460"/>
                <a:gd name="T23" fmla="*/ 1 h 352"/>
                <a:gd name="T24" fmla="*/ 47 w 460"/>
                <a:gd name="T25" fmla="*/ 96 h 352"/>
                <a:gd name="T26" fmla="*/ 0 w 460"/>
                <a:gd name="T27" fmla="*/ 100 h 352"/>
                <a:gd name="T28" fmla="*/ 22 w 460"/>
                <a:gd name="T29" fmla="*/ 85 h 352"/>
                <a:gd name="T30" fmla="*/ 47 w 460"/>
                <a:gd name="T31" fmla="*/ 96 h 3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0"/>
                <a:gd name="T49" fmla="*/ 0 h 352"/>
                <a:gd name="T50" fmla="*/ 460 w 460"/>
                <a:gd name="T51" fmla="*/ 352 h 3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0" h="352">
                  <a:moveTo>
                    <a:pt x="460" y="6"/>
                  </a:moveTo>
                  <a:lnTo>
                    <a:pt x="40" y="329"/>
                  </a:lnTo>
                  <a:lnTo>
                    <a:pt x="33" y="329"/>
                  </a:lnTo>
                  <a:lnTo>
                    <a:pt x="33" y="323"/>
                  </a:lnTo>
                  <a:lnTo>
                    <a:pt x="453" y="0"/>
                  </a:lnTo>
                  <a:lnTo>
                    <a:pt x="460" y="0"/>
                  </a:lnTo>
                  <a:lnTo>
                    <a:pt x="460" y="6"/>
                  </a:lnTo>
                  <a:close/>
                  <a:moveTo>
                    <a:pt x="59" y="340"/>
                  </a:moveTo>
                  <a:lnTo>
                    <a:pt x="0" y="352"/>
                  </a:lnTo>
                  <a:lnTo>
                    <a:pt x="27" y="300"/>
                  </a:lnTo>
                  <a:lnTo>
                    <a:pt x="59" y="340"/>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31264" name="Rectangle 2484"/>
            <p:cNvSpPr>
              <a:spLocks noChangeArrowheads="1"/>
            </p:cNvSpPr>
            <p:nvPr/>
          </p:nvSpPr>
          <p:spPr bwMode="auto">
            <a:xfrm>
              <a:off x="4474" y="1514"/>
              <a:ext cx="866" cy="358"/>
            </a:xfrm>
            <a:prstGeom prst="rect">
              <a:avLst/>
            </a:prstGeom>
            <a:solidFill>
              <a:srgbClr val="FFFFFF"/>
            </a:solidFill>
            <a:ln w="9525">
              <a:no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65" name="Rectangle 2485"/>
            <p:cNvSpPr>
              <a:spLocks noChangeArrowheads="1"/>
            </p:cNvSpPr>
            <p:nvPr/>
          </p:nvSpPr>
          <p:spPr bwMode="auto">
            <a:xfrm>
              <a:off x="4474" y="1514"/>
              <a:ext cx="866" cy="358"/>
            </a:xfrm>
            <a:prstGeom prst="rect">
              <a:avLst/>
            </a:prstGeom>
            <a:noFill/>
            <a:ln w="11113">
              <a:solidFill>
                <a:srgbClr val="000000"/>
              </a:solidFill>
              <a:miter lim="800000"/>
              <a:headEnd/>
              <a:tailEnd/>
            </a:ln>
          </p:spPr>
          <p:txBody>
            <a:bodyPr/>
            <a:lstStyle/>
            <a:p>
              <a:pPr fontAlgn="base">
                <a:spcBef>
                  <a:spcPct val="0"/>
                </a:spcBef>
                <a:spcAft>
                  <a:spcPct val="0"/>
                </a:spcAft>
              </a:pPr>
              <a:endParaRPr lang="en-GB">
                <a:solidFill>
                  <a:srgbClr val="000000"/>
                </a:solidFill>
                <a:cs typeface="Arial" charset="0"/>
              </a:endParaRPr>
            </a:p>
          </p:txBody>
        </p:sp>
        <p:sp>
          <p:nvSpPr>
            <p:cNvPr id="131266" name="Rectangle 2486"/>
            <p:cNvSpPr>
              <a:spLocks noChangeArrowheads="1"/>
            </p:cNvSpPr>
            <p:nvPr/>
          </p:nvSpPr>
          <p:spPr bwMode="auto">
            <a:xfrm>
              <a:off x="4468" y="1520"/>
              <a:ext cx="861" cy="96"/>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l-GR" sz="1000">
                  <a:solidFill>
                    <a:srgbClr val="000000"/>
                  </a:solidFill>
                  <a:cs typeface="Arial" charset="0"/>
                </a:rPr>
                <a:t>Head office </a:t>
              </a:r>
              <a:endParaRPr lang="el-GR">
                <a:solidFill>
                  <a:srgbClr val="000000"/>
                </a:solidFill>
                <a:cs typeface="Arial" charset="0"/>
              </a:endParaRPr>
            </a:p>
          </p:txBody>
        </p:sp>
        <p:sp>
          <p:nvSpPr>
            <p:cNvPr id="131267" name="Rectangle 2487"/>
            <p:cNvSpPr>
              <a:spLocks noChangeArrowheads="1"/>
            </p:cNvSpPr>
            <p:nvPr/>
          </p:nvSpPr>
          <p:spPr bwMode="auto">
            <a:xfrm>
              <a:off x="4468" y="1624"/>
              <a:ext cx="861" cy="96"/>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l-GR" sz="1000">
                  <a:solidFill>
                    <a:srgbClr val="000000"/>
                  </a:solidFill>
                  <a:cs typeface="Arial" charset="0"/>
                </a:rPr>
                <a:t>support team.</a:t>
              </a:r>
              <a:endParaRPr lang="el-GR">
                <a:solidFill>
                  <a:srgbClr val="000000"/>
                </a:solidFill>
                <a:cs typeface="Arial" charset="0"/>
              </a:endParaRPr>
            </a:p>
          </p:txBody>
        </p:sp>
        <p:sp>
          <p:nvSpPr>
            <p:cNvPr id="131268" name="Rectangle 2488"/>
            <p:cNvSpPr>
              <a:spLocks noChangeArrowheads="1"/>
            </p:cNvSpPr>
            <p:nvPr/>
          </p:nvSpPr>
          <p:spPr bwMode="auto">
            <a:xfrm>
              <a:off x="4592" y="1722"/>
              <a:ext cx="624" cy="6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l-GR" sz="700">
                  <a:solidFill>
                    <a:srgbClr val="000000"/>
                  </a:solidFill>
                  <a:cs typeface="Arial" charset="0"/>
                </a:rPr>
                <a:t>(5 days prior </a:t>
              </a:r>
              <a:r>
                <a:rPr lang="en-US" sz="700">
                  <a:solidFill>
                    <a:srgbClr val="000000"/>
                  </a:solidFill>
                  <a:cs typeface="Arial" charset="0"/>
                </a:rPr>
                <a:t>to </a:t>
              </a:r>
              <a:r>
                <a:rPr lang="el-GR" sz="700">
                  <a:solidFill>
                    <a:srgbClr val="000000"/>
                  </a:solidFill>
                  <a:cs typeface="Arial" charset="0"/>
                </a:rPr>
                <a:t>delivery.)</a:t>
              </a:r>
              <a:endParaRPr lang="el-GR">
                <a:solidFill>
                  <a:srgbClr val="000000"/>
                </a:solidFill>
                <a:cs typeface="Arial" charset="0"/>
              </a:endParaRPr>
            </a:p>
          </p:txBody>
        </p:sp>
      </p:grpSp>
    </p:spTree>
    <p:extLst>
      <p:ext uri="{BB962C8B-B14F-4D97-AF65-F5344CB8AC3E}">
        <p14:creationId xmlns:p14="http://schemas.microsoft.com/office/powerpoint/2010/main" val="9398890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Footer Placeholder 3"/>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fontAlgn="base">
              <a:spcBef>
                <a:spcPct val="0"/>
              </a:spcBef>
              <a:spcAft>
                <a:spcPct val="0"/>
              </a:spcAft>
            </a:pPr>
            <a:r>
              <a:rPr lang="el-GR" sz="1400">
                <a:solidFill>
                  <a:srgbClr val="000000"/>
                </a:solidFill>
                <a:cs typeface="Arial" charset="0"/>
              </a:rPr>
              <a:t>Almi Tankers S.A.</a:t>
            </a:r>
          </a:p>
        </p:txBody>
      </p:sp>
      <p:pic>
        <p:nvPicPr>
          <p:cNvPr id="132098" name="Picture 15" descr="untitled"/>
          <p:cNvPicPr>
            <a:picLocks noChangeAspect="1" noChangeArrowheads="1"/>
          </p:cNvPicPr>
          <p:nvPr/>
        </p:nvPicPr>
        <p:blipFill>
          <a:blip r:embed="rId3" cstate="print">
            <a:clrChange>
              <a:clrFrom>
                <a:srgbClr val="C0C0C0"/>
              </a:clrFrom>
              <a:clrTo>
                <a:srgbClr val="C0C0C0">
                  <a:alpha val="0"/>
                </a:srgbClr>
              </a:clrTo>
            </a:clrChange>
          </a:blip>
          <a:srcRect r="34911"/>
          <a:stretch>
            <a:fillRect/>
          </a:stretch>
        </p:blipFill>
        <p:spPr bwMode="auto">
          <a:xfrm>
            <a:off x="3492503" y="6259519"/>
            <a:ext cx="263525" cy="288925"/>
          </a:xfrm>
          <a:prstGeom prst="rect">
            <a:avLst/>
          </a:prstGeom>
          <a:noFill/>
          <a:ln w="9525">
            <a:noFill/>
            <a:miter lim="800000"/>
            <a:headEnd/>
            <a:tailEnd/>
          </a:ln>
        </p:spPr>
      </p:pic>
      <p:sp>
        <p:nvSpPr>
          <p:cNvPr id="132099" name="Rectangle 16"/>
          <p:cNvSpPr>
            <a:spLocks noChangeArrowheads="1"/>
          </p:cNvSpPr>
          <p:nvPr/>
        </p:nvSpPr>
        <p:spPr bwMode="auto">
          <a:xfrm>
            <a:off x="3276601" y="6021388"/>
            <a:ext cx="2159000" cy="6477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132100" name="Text Box 8"/>
          <p:cNvSpPr txBox="1">
            <a:spLocks noChangeArrowheads="1"/>
          </p:cNvSpPr>
          <p:nvPr/>
        </p:nvSpPr>
        <p:spPr bwMode="auto">
          <a:xfrm>
            <a:off x="1095377" y="423863"/>
            <a:ext cx="6932613" cy="366712"/>
          </a:xfrm>
          <a:prstGeom prst="rect">
            <a:avLst/>
          </a:prstGeom>
          <a:noFill/>
          <a:ln w="9525">
            <a:noFill/>
            <a:miter lim="800000"/>
            <a:headEnd/>
            <a:tailEnd/>
          </a:ln>
        </p:spPr>
        <p:txBody>
          <a:bodyPr>
            <a:spAutoFit/>
          </a:bodyPr>
          <a:lstStyle/>
          <a:p>
            <a:pPr fontAlgn="base">
              <a:spcBef>
                <a:spcPct val="0"/>
              </a:spcBef>
              <a:spcAft>
                <a:spcPct val="0"/>
              </a:spcAft>
            </a:pPr>
            <a:endParaRPr lang="en-US">
              <a:solidFill>
                <a:srgbClr val="000000"/>
              </a:solidFill>
              <a:cs typeface="Arial" charset="0"/>
            </a:endParaRPr>
          </a:p>
        </p:txBody>
      </p:sp>
      <p:sp>
        <p:nvSpPr>
          <p:cNvPr id="132101" name="Rectangle 6"/>
          <p:cNvSpPr>
            <a:spLocks noChangeArrowheads="1"/>
          </p:cNvSpPr>
          <p:nvPr/>
        </p:nvSpPr>
        <p:spPr bwMode="auto">
          <a:xfrm>
            <a:off x="468313" y="3573016"/>
            <a:ext cx="8229600" cy="2078038"/>
          </a:xfrm>
          <a:prstGeom prst="rect">
            <a:avLst/>
          </a:prstGeom>
          <a:noFill/>
          <a:ln w="9525">
            <a:noFill/>
            <a:miter lim="800000"/>
            <a:headEnd/>
            <a:tailEnd/>
          </a:ln>
        </p:spPr>
        <p:txBody>
          <a:bodyPr/>
          <a:lstStyle/>
          <a:p>
            <a:pPr marL="342900" indent="-342900" algn="ctr" eaLnBrk="0" fontAlgn="base" hangingPunct="0">
              <a:spcBef>
                <a:spcPct val="20000"/>
              </a:spcBef>
              <a:spcAft>
                <a:spcPct val="0"/>
              </a:spcAft>
            </a:pPr>
            <a:r>
              <a:rPr lang="en-US" sz="3200" dirty="0">
                <a:solidFill>
                  <a:srgbClr val="000000"/>
                </a:solidFill>
                <a:cs typeface="Arial" charset="0"/>
              </a:rPr>
              <a:t>Building a Lifelong Learning </a:t>
            </a:r>
            <a:r>
              <a:rPr lang="en-US" sz="3200" dirty="0" err="1">
                <a:solidFill>
                  <a:srgbClr val="000000"/>
                </a:solidFill>
                <a:cs typeface="Arial" charset="0"/>
              </a:rPr>
              <a:t>Organisation</a:t>
            </a:r>
            <a:r>
              <a:rPr lang="en-US" sz="3200" dirty="0">
                <a:solidFill>
                  <a:srgbClr val="000000"/>
                </a:solidFill>
                <a:cs typeface="Arial" charset="0"/>
              </a:rPr>
              <a:t>:</a:t>
            </a:r>
          </a:p>
          <a:p>
            <a:pPr marL="342900" indent="-342900" algn="ctr" eaLnBrk="0" fontAlgn="base" hangingPunct="0">
              <a:spcBef>
                <a:spcPct val="20000"/>
              </a:spcBef>
              <a:spcAft>
                <a:spcPct val="0"/>
              </a:spcAft>
            </a:pPr>
            <a:r>
              <a:rPr lang="en-US" sz="3200" dirty="0">
                <a:solidFill>
                  <a:srgbClr val="000000"/>
                </a:solidFill>
                <a:cs typeface="Arial" charset="0"/>
              </a:rPr>
              <a:t>Training, Development and </a:t>
            </a:r>
          </a:p>
          <a:p>
            <a:pPr marL="342900" indent="-342900" algn="ctr" eaLnBrk="0" fontAlgn="base" hangingPunct="0">
              <a:spcBef>
                <a:spcPct val="20000"/>
              </a:spcBef>
              <a:spcAft>
                <a:spcPct val="0"/>
              </a:spcAft>
            </a:pPr>
            <a:r>
              <a:rPr lang="en-US" sz="3200" dirty="0">
                <a:solidFill>
                  <a:srgbClr val="000000"/>
                </a:solidFill>
                <a:cs typeface="Arial" charset="0"/>
              </a:rPr>
              <a:t>Human Resources Management</a:t>
            </a:r>
            <a:endParaRPr lang="el-GR" sz="3200" dirty="0">
              <a:solidFill>
                <a:srgbClr val="000000"/>
              </a:solidFill>
              <a:cs typeface="Arial" charset="0"/>
            </a:endParaRPr>
          </a:p>
        </p:txBody>
      </p:sp>
      <p:pic>
        <p:nvPicPr>
          <p:cNvPr id="132102"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73202" y="1355726"/>
            <a:ext cx="5889651" cy="1281113"/>
          </a:xfrm>
          <a:prstGeom prst="rect">
            <a:avLst/>
          </a:prstGeom>
          <a:noFill/>
          <a:ln w="9525">
            <a:noFill/>
            <a:miter lim="800000"/>
            <a:headEnd/>
            <a:tailEnd/>
          </a:ln>
        </p:spPr>
      </p:pic>
    </p:spTree>
    <p:extLst>
      <p:ext uri="{BB962C8B-B14F-4D97-AF65-F5344CB8AC3E}">
        <p14:creationId xmlns:p14="http://schemas.microsoft.com/office/powerpoint/2010/main" val="35276696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395291" y="549275"/>
            <a:ext cx="8302625" cy="2808288"/>
          </a:xfrm>
        </p:spPr>
        <p:txBody>
          <a:bodyPr/>
          <a:lstStyle/>
          <a:p>
            <a:r>
              <a:rPr lang="en-US" sz="3200"/>
              <a:t>“</a:t>
            </a:r>
            <a:r>
              <a:rPr lang="en-US" sz="3200" i="1"/>
              <a:t>Any organization is the result of how its people interact and communicate</a:t>
            </a:r>
            <a:r>
              <a:rPr lang="en-US" sz="3200"/>
              <a:t>.” </a:t>
            </a:r>
            <a:br>
              <a:rPr lang="en-US" sz="3200"/>
            </a:br>
            <a:r>
              <a:rPr lang="en-US" sz="3200"/>
              <a:t/>
            </a:r>
            <a:br>
              <a:rPr lang="en-US" sz="3200"/>
            </a:br>
            <a:r>
              <a:rPr lang="en-US" sz="3200"/>
              <a:t>Agile people </a:t>
            </a:r>
            <a:r>
              <a:rPr lang="en-US" sz="2800"/>
              <a:t>=</a:t>
            </a:r>
            <a:r>
              <a:rPr lang="en-US" sz="3200"/>
              <a:t> Agile organisations</a:t>
            </a:r>
            <a:endParaRPr lang="en-GB" sz="3200"/>
          </a:p>
        </p:txBody>
      </p:sp>
      <p:sp>
        <p:nvSpPr>
          <p:cNvPr id="134146" name="Rectangle 3"/>
          <p:cNvSpPr>
            <a:spLocks noGrp="1" noChangeArrowheads="1"/>
          </p:cNvSpPr>
          <p:nvPr>
            <p:ph type="body" idx="1"/>
          </p:nvPr>
        </p:nvSpPr>
        <p:spPr>
          <a:xfrm>
            <a:off x="3" y="3573463"/>
            <a:ext cx="8893175" cy="4525962"/>
          </a:xfrm>
        </p:spPr>
        <p:txBody>
          <a:bodyPr/>
          <a:lstStyle/>
          <a:p>
            <a:pPr>
              <a:buFontTx/>
              <a:buNone/>
            </a:pPr>
            <a:r>
              <a:rPr lang="en-US"/>
              <a:t> “</a:t>
            </a:r>
            <a:r>
              <a:rPr lang="en-US" i="1"/>
              <a:t>In the long run the only sustainable source of competitive advantage is your organization’s ability to learn faster than the competition</a:t>
            </a:r>
            <a:r>
              <a:rPr lang="en-US"/>
              <a:t>.”</a:t>
            </a:r>
          </a:p>
          <a:p>
            <a:pPr lvl="1"/>
            <a:endParaRPr lang="en-US"/>
          </a:p>
          <a:p>
            <a:pPr lvl="1"/>
            <a:r>
              <a:rPr lang="en-US"/>
              <a:t>Peter Senge. The Fifth Discipline: The Art and Practice of the Learning Organization</a:t>
            </a:r>
            <a:endParaRPr lang="en-GB"/>
          </a:p>
        </p:txBody>
      </p:sp>
    </p:spTree>
    <p:extLst>
      <p:ext uri="{BB962C8B-B14F-4D97-AF65-F5344CB8AC3E}">
        <p14:creationId xmlns:p14="http://schemas.microsoft.com/office/powerpoint/2010/main" val="41258340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a:xfrm>
            <a:off x="0" y="0"/>
            <a:ext cx="9144000" cy="2217738"/>
          </a:xfrm>
        </p:spPr>
        <p:txBody>
          <a:bodyPr/>
          <a:lstStyle/>
          <a:p>
            <a:r>
              <a:rPr lang="en-US" sz="4000"/>
              <a:t>Is there a single trait, a single skill that we have to develop in our people to ensure their lifelong agility?</a:t>
            </a:r>
            <a:endParaRPr lang="en-GB" sz="4000"/>
          </a:p>
        </p:txBody>
      </p:sp>
      <p:sp>
        <p:nvSpPr>
          <p:cNvPr id="135170" name="Rectangle 3"/>
          <p:cNvSpPr>
            <a:spLocks noGrp="1" noChangeArrowheads="1"/>
          </p:cNvSpPr>
          <p:nvPr>
            <p:ph type="body" idx="1"/>
          </p:nvPr>
        </p:nvSpPr>
        <p:spPr>
          <a:xfrm>
            <a:off x="539753" y="2565400"/>
            <a:ext cx="8158163" cy="3589338"/>
          </a:xfrm>
        </p:spPr>
        <p:txBody>
          <a:bodyPr/>
          <a:lstStyle/>
          <a:p>
            <a:pPr algn="ctr">
              <a:buFontTx/>
              <a:buNone/>
            </a:pPr>
            <a:r>
              <a:rPr lang="en-US" sz="4000"/>
              <a:t>Yes, our people have to adopt                                 </a:t>
            </a:r>
          </a:p>
          <a:p>
            <a:pPr algn="ctr">
              <a:buFontTx/>
              <a:buNone/>
            </a:pPr>
            <a:endParaRPr lang="en-US" sz="4000"/>
          </a:p>
          <a:p>
            <a:pPr algn="ctr">
              <a:buFontTx/>
              <a:buNone/>
            </a:pPr>
            <a:r>
              <a:rPr lang="en-US" sz="4000"/>
              <a:t>a growth mindset</a:t>
            </a:r>
          </a:p>
          <a:p>
            <a:pPr algn="ctr">
              <a:buFontTx/>
              <a:buNone/>
            </a:pPr>
            <a:r>
              <a:rPr lang="en-US" sz="4000"/>
              <a:t>vs </a:t>
            </a:r>
          </a:p>
          <a:p>
            <a:pPr algn="ctr">
              <a:buFontTx/>
              <a:buNone/>
            </a:pPr>
            <a:r>
              <a:rPr lang="en-US" sz="4000"/>
              <a:t>a fixed mindset</a:t>
            </a:r>
            <a:endParaRPr lang="en-GB" sz="4000"/>
          </a:p>
        </p:txBody>
      </p:sp>
    </p:spTree>
    <p:extLst>
      <p:ext uri="{BB962C8B-B14F-4D97-AF65-F5344CB8AC3E}">
        <p14:creationId xmlns:p14="http://schemas.microsoft.com/office/powerpoint/2010/main" val="232495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rgbClr val="0070C0"/>
                </a:solidFill>
                <a:latin typeface="Calibri" panose="020F0502020204030204" pitchFamily="34" charset="0"/>
              </a:rPr>
              <a:t>The Strategy Management Office</a:t>
            </a:r>
            <a:r>
              <a:rPr lang="en-GB" b="1" dirty="0">
                <a:solidFill>
                  <a:srgbClr val="0070C0"/>
                </a:solidFill>
                <a:latin typeface="Comic Sans MS" panose="030F0702030302020204" pitchFamily="66" charset="0"/>
              </a:rPr>
              <a:t/>
            </a:r>
            <a:br>
              <a:rPr lang="en-GB" b="1" dirty="0">
                <a:solidFill>
                  <a:srgbClr val="0070C0"/>
                </a:solidFill>
                <a:latin typeface="Comic Sans MS" panose="030F0702030302020204" pitchFamily="66" charset="0"/>
              </a:rPr>
            </a:br>
            <a:endParaRPr lang="en-US" dirty="0"/>
          </a:p>
        </p:txBody>
      </p:sp>
      <p:sp>
        <p:nvSpPr>
          <p:cNvPr id="6" name="Rectangle 5"/>
          <p:cNvSpPr/>
          <p:nvPr/>
        </p:nvSpPr>
        <p:spPr>
          <a:xfrm>
            <a:off x="304799" y="1028343"/>
            <a:ext cx="8686801" cy="5401479"/>
          </a:xfrm>
          <a:prstGeom prst="rect">
            <a:avLst/>
          </a:prstGeom>
        </p:spPr>
        <p:txBody>
          <a:bodyPr wrap="square">
            <a:spAutoFit/>
          </a:bodyPr>
          <a:lstStyle/>
          <a:p>
            <a:r>
              <a:rPr lang="en-US" sz="2000" dirty="0">
                <a:solidFill>
                  <a:prstClr val="black"/>
                </a:solidFill>
              </a:rPr>
              <a:t>The Strategy Management Office is responsible for the implementation of the Balanced Scorecard strategy execution management tool. </a:t>
            </a:r>
          </a:p>
          <a:p>
            <a:endParaRPr lang="en-US" sz="2000" dirty="0">
              <a:solidFill>
                <a:prstClr val="black"/>
              </a:solidFill>
            </a:endParaRPr>
          </a:p>
          <a:p>
            <a:r>
              <a:rPr lang="en-US" sz="2000" dirty="0">
                <a:solidFill>
                  <a:prstClr val="black"/>
                </a:solidFill>
              </a:rPr>
              <a:t>More specifically for:</a:t>
            </a:r>
          </a:p>
          <a:p>
            <a:pPr marL="285750" indent="-285750">
              <a:spcBef>
                <a:spcPts val="1200"/>
              </a:spcBef>
              <a:spcAft>
                <a:spcPts val="600"/>
              </a:spcAft>
              <a:buFont typeface="Arial" panose="020B0604020202020204" pitchFamily="34" charset="0"/>
              <a:buChar char="•"/>
            </a:pPr>
            <a:r>
              <a:rPr lang="en-US" sz="2000" dirty="0">
                <a:solidFill>
                  <a:prstClr val="black"/>
                </a:solidFill>
              </a:rPr>
              <a:t>ensuring that departments are familiar with and update their objectives and metrics in the BSC software as required</a:t>
            </a:r>
          </a:p>
          <a:p>
            <a:pPr marL="285750" indent="-285750">
              <a:spcBef>
                <a:spcPts val="1200"/>
              </a:spcBef>
              <a:spcAft>
                <a:spcPts val="600"/>
              </a:spcAft>
              <a:buFont typeface="Arial" panose="020B0604020202020204" pitchFamily="34" charset="0"/>
              <a:buChar char="•"/>
            </a:pPr>
            <a:r>
              <a:rPr lang="en-US" sz="2000" dirty="0">
                <a:solidFill>
                  <a:prstClr val="black"/>
                </a:solidFill>
              </a:rPr>
              <a:t>the coordination of the 4 Focus Groups (one for each theme) with regard to reviewing departmental objectives or running strategic projects</a:t>
            </a:r>
          </a:p>
          <a:p>
            <a:pPr marL="285750" indent="-285750">
              <a:spcBef>
                <a:spcPts val="1200"/>
              </a:spcBef>
              <a:spcAft>
                <a:spcPts val="600"/>
              </a:spcAft>
              <a:buFont typeface="Arial" panose="020B0604020202020204" pitchFamily="34" charset="0"/>
              <a:buChar char="•"/>
            </a:pPr>
            <a:r>
              <a:rPr lang="en-US" sz="2000" dirty="0">
                <a:solidFill>
                  <a:prstClr val="black"/>
                </a:solidFill>
              </a:rPr>
              <a:t>clearly communicating the company strategy and objectives across the organization </a:t>
            </a:r>
          </a:p>
          <a:p>
            <a:pPr marL="285750" indent="-285750">
              <a:spcBef>
                <a:spcPts val="1200"/>
              </a:spcBef>
              <a:spcAft>
                <a:spcPts val="600"/>
              </a:spcAft>
              <a:buFont typeface="Arial" panose="020B0604020202020204" pitchFamily="34" charset="0"/>
              <a:buChar char="•"/>
            </a:pPr>
            <a:r>
              <a:rPr lang="en-US" sz="2000" dirty="0">
                <a:solidFill>
                  <a:prstClr val="black"/>
                </a:solidFill>
              </a:rPr>
              <a:t>the promotion of overall alignment</a:t>
            </a:r>
          </a:p>
          <a:p>
            <a:pPr marL="285750" indent="-285750">
              <a:spcBef>
                <a:spcPts val="1200"/>
              </a:spcBef>
              <a:spcAft>
                <a:spcPts val="600"/>
              </a:spcAft>
              <a:buFont typeface="Arial" panose="020B0604020202020204" pitchFamily="34" charset="0"/>
              <a:buChar char="•"/>
            </a:pPr>
            <a:r>
              <a:rPr lang="en-US" sz="2000" dirty="0">
                <a:solidFill>
                  <a:prstClr val="black"/>
                </a:solidFill>
              </a:rPr>
              <a:t>the </a:t>
            </a:r>
            <a:r>
              <a:rPr lang="en-US" sz="2000" dirty="0" err="1">
                <a:solidFill>
                  <a:prstClr val="black"/>
                </a:solidFill>
              </a:rPr>
              <a:t>organisation</a:t>
            </a:r>
            <a:r>
              <a:rPr lang="en-US" sz="2000" dirty="0">
                <a:solidFill>
                  <a:prstClr val="black"/>
                </a:solidFill>
              </a:rPr>
              <a:t> of the Strategy Review Meeting</a:t>
            </a:r>
          </a:p>
          <a:p>
            <a:pPr marL="285750" indent="-285750">
              <a:spcBef>
                <a:spcPts val="1200"/>
              </a:spcBef>
              <a:spcAft>
                <a:spcPts val="600"/>
              </a:spcAft>
              <a:buFont typeface="Arial" panose="020B0604020202020204" pitchFamily="34" charset="0"/>
              <a:buChar char="•"/>
            </a:pPr>
            <a:r>
              <a:rPr lang="en-US" sz="2000" dirty="0">
                <a:solidFill>
                  <a:prstClr val="black"/>
                </a:solidFill>
              </a:rPr>
              <a:t>Monitoring the company’s </a:t>
            </a:r>
            <a:r>
              <a:rPr lang="en-US" sz="2000" b="1" dirty="0">
                <a:solidFill>
                  <a:prstClr val="black"/>
                </a:solidFill>
              </a:rPr>
              <a:t>STRATEX</a:t>
            </a:r>
            <a:r>
              <a:rPr lang="en-US" sz="2000" dirty="0">
                <a:solidFill>
                  <a:prstClr val="black"/>
                </a:solidFill>
              </a:rPr>
              <a:t> budget.</a:t>
            </a:r>
            <a:endParaRPr lang="en-GB" sz="2000" dirty="0">
              <a:solidFill>
                <a:prstClr val="black"/>
              </a:solidFill>
            </a:endParaRPr>
          </a:p>
        </p:txBody>
      </p:sp>
      <p:pic>
        <p:nvPicPr>
          <p:cNvPr id="8" name="Picture 7"/>
          <p:cNvPicPr/>
          <p:nvPr/>
        </p:nvPicPr>
        <p:blipFill rotWithShape="1">
          <a:blip r:embed="rId2" cstate="print">
            <a:extLst>
              <a:ext uri="{28A0092B-C50C-407E-A947-70E740481C1C}">
                <a14:useLocalDpi xmlns:a14="http://schemas.microsoft.com/office/drawing/2010/main" val="0"/>
              </a:ext>
            </a:extLst>
          </a:blip>
          <a:srcRect l="1843" t="8102" r="47592"/>
          <a:stretch/>
        </p:blipFill>
        <p:spPr>
          <a:xfrm flipH="1">
            <a:off x="7518400" y="4866020"/>
            <a:ext cx="1625600" cy="2034208"/>
          </a:xfrm>
          <a:prstGeom prst="rect">
            <a:avLst/>
          </a:prstGeom>
        </p:spPr>
      </p:pic>
      <p:sp>
        <p:nvSpPr>
          <p:cNvPr id="3" name="Rectangle 2"/>
          <p:cNvSpPr/>
          <p:nvPr/>
        </p:nvSpPr>
        <p:spPr>
          <a:xfrm>
            <a:off x="1981200" y="4350782"/>
            <a:ext cx="3065968" cy="400110"/>
          </a:xfrm>
          <a:prstGeom prst="rect">
            <a:avLst/>
          </a:prstGeom>
        </p:spPr>
        <p:txBody>
          <a:bodyPr wrap="none">
            <a:spAutoFit/>
          </a:bodyPr>
          <a:lstStyle/>
          <a:p>
            <a:pPr>
              <a:spcBef>
                <a:spcPts val="1200"/>
              </a:spcBef>
              <a:spcAft>
                <a:spcPts val="600"/>
              </a:spcAft>
            </a:pPr>
            <a:r>
              <a:rPr lang="en-US" sz="2000" dirty="0">
                <a:solidFill>
                  <a:prstClr val="black"/>
                </a:solidFill>
              </a:rPr>
              <a:t>(e.g. with the strategy map)</a:t>
            </a:r>
          </a:p>
        </p:txBody>
      </p:sp>
    </p:spTree>
    <p:extLst>
      <p:ext uri="{BB962C8B-B14F-4D97-AF65-F5344CB8AC3E}">
        <p14:creationId xmlns:p14="http://schemas.microsoft.com/office/powerpoint/2010/main" val="196823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1272"/>
            <a:ext cx="8568952" cy="646331"/>
          </a:xfrm>
          <a:prstGeom prst="rect">
            <a:avLst/>
          </a:prstGeom>
          <a:noFill/>
        </p:spPr>
        <p:txBody>
          <a:bodyPr wrap="square" rtlCol="0">
            <a:spAutoFit/>
          </a:bodyPr>
          <a:lstStyle/>
          <a:p>
            <a:pPr algn="ctr"/>
            <a:r>
              <a:rPr lang="en-US" sz="3600" b="1" dirty="0"/>
              <a:t>Dr. Carol </a:t>
            </a:r>
            <a:r>
              <a:rPr lang="en-US" sz="3600" b="1" dirty="0" err="1"/>
              <a:t>Dweck</a:t>
            </a:r>
            <a:endParaRPr lang="el-GR" sz="3600" b="1" dirty="0"/>
          </a:p>
        </p:txBody>
      </p:sp>
      <p:sp>
        <p:nvSpPr>
          <p:cNvPr id="4" name="TextBox 3"/>
          <p:cNvSpPr txBox="1"/>
          <p:nvPr/>
        </p:nvSpPr>
        <p:spPr>
          <a:xfrm>
            <a:off x="5170220" y="843226"/>
            <a:ext cx="3257550" cy="5324535"/>
          </a:xfrm>
          <a:prstGeom prst="rect">
            <a:avLst/>
          </a:prstGeom>
          <a:noFill/>
        </p:spPr>
        <p:txBody>
          <a:bodyPr wrap="square" rtlCol="0">
            <a:spAutoFit/>
          </a:bodyPr>
          <a:lstStyle/>
          <a:p>
            <a:r>
              <a:rPr lang="en-US" sz="2800" b="1" dirty="0"/>
              <a:t>Fixed mindset:</a:t>
            </a:r>
          </a:p>
          <a:p>
            <a:endParaRPr lang="en-US" sz="2400" b="1" dirty="0"/>
          </a:p>
          <a:p>
            <a:r>
              <a:rPr lang="en-US" sz="2400" dirty="0"/>
              <a:t>People adopting a fixed mindset believe that talent or intelligence are fixed traits and are therefore afraid to confront new challenges in case they make mistakes and end up looking foolish. </a:t>
            </a:r>
          </a:p>
          <a:p>
            <a:endParaRPr lang="el-GR" sz="2400" dirty="0"/>
          </a:p>
        </p:txBody>
      </p:sp>
      <p:sp>
        <p:nvSpPr>
          <p:cNvPr id="7" name="TextBox 6"/>
          <p:cNvSpPr txBox="1"/>
          <p:nvPr/>
        </p:nvSpPr>
        <p:spPr>
          <a:xfrm>
            <a:off x="539552" y="816604"/>
            <a:ext cx="3257550" cy="5693866"/>
          </a:xfrm>
          <a:prstGeom prst="rect">
            <a:avLst/>
          </a:prstGeom>
          <a:noFill/>
        </p:spPr>
        <p:txBody>
          <a:bodyPr wrap="square" rtlCol="0">
            <a:spAutoFit/>
          </a:bodyPr>
          <a:lstStyle/>
          <a:p>
            <a:r>
              <a:rPr lang="en-US" sz="2800" b="1" dirty="0"/>
              <a:t>Growth mindset:</a:t>
            </a:r>
          </a:p>
          <a:p>
            <a:endParaRPr lang="en-US" sz="2400" dirty="0"/>
          </a:p>
          <a:p>
            <a:r>
              <a:rPr lang="en-US" sz="2400" dirty="0"/>
              <a:t>People adopting a growth mindset are willing to learn new things and confront challenges.</a:t>
            </a:r>
          </a:p>
          <a:p>
            <a:endParaRPr lang="en-US" sz="2400" dirty="0"/>
          </a:p>
          <a:p>
            <a:r>
              <a:rPr lang="en-US" sz="2400" dirty="0"/>
              <a:t>They understand that making mistakes is a natural part of  the learning process and devise strategies for improving their knowledge and skills. </a:t>
            </a:r>
            <a:endParaRPr lang="el-GR" sz="2400" dirty="0"/>
          </a:p>
        </p:txBody>
      </p:sp>
    </p:spTree>
    <p:extLst>
      <p:ext uri="{BB962C8B-B14F-4D97-AF65-F5344CB8AC3E}">
        <p14:creationId xmlns:p14="http://schemas.microsoft.com/office/powerpoint/2010/main" val="20054402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250828" y="0"/>
            <a:ext cx="8893175" cy="1773238"/>
          </a:xfrm>
        </p:spPr>
        <p:txBody>
          <a:bodyPr/>
          <a:lstStyle/>
          <a:p>
            <a:r>
              <a:rPr lang="en-US" sz="4000" dirty="0"/>
              <a:t/>
            </a:r>
            <a:br>
              <a:rPr lang="en-US" sz="4000" dirty="0"/>
            </a:br>
            <a:r>
              <a:rPr lang="en-US" sz="4000" dirty="0"/>
              <a:t>Dr. Carol Dweck of Stanford University on the benefits of adopting                  a growth mindset:</a:t>
            </a:r>
            <a:endParaRPr lang="en-GB" sz="4000" dirty="0"/>
          </a:p>
        </p:txBody>
      </p:sp>
      <p:sp>
        <p:nvSpPr>
          <p:cNvPr id="136194" name="Rectangle 3"/>
          <p:cNvSpPr>
            <a:spLocks noGrp="1" noChangeArrowheads="1"/>
          </p:cNvSpPr>
          <p:nvPr>
            <p:ph type="body" idx="1"/>
          </p:nvPr>
        </p:nvSpPr>
        <p:spPr>
          <a:xfrm>
            <a:off x="179512" y="2781306"/>
            <a:ext cx="8712968" cy="3344863"/>
          </a:xfrm>
        </p:spPr>
        <p:txBody>
          <a:bodyPr/>
          <a:lstStyle/>
          <a:p>
            <a:r>
              <a:rPr lang="en-US" dirty="0"/>
              <a:t>9 min YouTube video</a:t>
            </a:r>
          </a:p>
          <a:p>
            <a:endParaRPr lang="en-US" dirty="0"/>
          </a:p>
          <a:p>
            <a:r>
              <a:rPr lang="en-GB" dirty="0">
                <a:hlinkClick r:id="rId2"/>
              </a:rPr>
              <a:t>https://www.youtube.com/watch?v=hiiEeMN7vbQ</a:t>
            </a:r>
            <a:endParaRPr lang="en-GB" dirty="0"/>
          </a:p>
          <a:p>
            <a:pPr marL="0" indent="0">
              <a:buNone/>
            </a:pPr>
            <a:r>
              <a:rPr lang="en-GB" dirty="0"/>
              <a:t> </a:t>
            </a:r>
          </a:p>
          <a:p>
            <a:endParaRPr lang="en-GB" dirty="0"/>
          </a:p>
        </p:txBody>
      </p:sp>
    </p:spTree>
    <p:extLst>
      <p:ext uri="{BB962C8B-B14F-4D97-AF65-F5344CB8AC3E}">
        <p14:creationId xmlns:p14="http://schemas.microsoft.com/office/powerpoint/2010/main" val="17032795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0" y="333375"/>
            <a:ext cx="9144000" cy="488950"/>
          </a:xfrm>
        </p:spPr>
        <p:txBody>
          <a:bodyPr/>
          <a:lstStyle/>
          <a:p>
            <a:pPr eaLnBrk="1" hangingPunct="1"/>
            <a:r>
              <a:rPr lang="en-US" sz="3200"/>
              <a:t>Winning by Investing in People</a:t>
            </a:r>
          </a:p>
        </p:txBody>
      </p:sp>
      <p:sp>
        <p:nvSpPr>
          <p:cNvPr id="137218" name="Rectangle 5"/>
          <p:cNvSpPr>
            <a:spLocks noChangeArrowheads="1"/>
          </p:cNvSpPr>
          <p:nvPr/>
        </p:nvSpPr>
        <p:spPr bwMode="auto">
          <a:xfrm>
            <a:off x="179388" y="966788"/>
            <a:ext cx="8642350" cy="5940088"/>
          </a:xfrm>
          <a:prstGeom prst="rect">
            <a:avLst/>
          </a:prstGeom>
          <a:noFill/>
          <a:ln w="9525">
            <a:noFill/>
            <a:miter lim="800000"/>
            <a:headEnd/>
            <a:tailEnd/>
          </a:ln>
        </p:spPr>
        <p:txBody>
          <a:bodyPr>
            <a:spAutoFit/>
          </a:bodyPr>
          <a:lstStyle/>
          <a:p>
            <a:pPr marL="800100" lvl="1" indent="-342900" algn="just" fontAlgn="base">
              <a:spcBef>
                <a:spcPct val="0"/>
              </a:spcBef>
              <a:spcAft>
                <a:spcPct val="0"/>
              </a:spcAft>
              <a:buFontTx/>
              <a:buChar char="•"/>
            </a:pPr>
            <a:r>
              <a:rPr lang="en-GB" sz="1600" b="1" dirty="0">
                <a:solidFill>
                  <a:srgbClr val="000000"/>
                </a:solidFill>
                <a:cs typeface="Arial" charset="0"/>
              </a:rPr>
              <a:t>People</a:t>
            </a:r>
            <a:r>
              <a:rPr lang="en-GB" sz="1600" dirty="0">
                <a:solidFill>
                  <a:srgbClr val="000000"/>
                </a:solidFill>
                <a:cs typeface="Arial" charset="0"/>
              </a:rPr>
              <a:t> are our most valuable asset and we aim to ensure their high morale and motivation through a climate of harmonious co-operation and mutual respect. </a:t>
            </a:r>
            <a:endParaRPr lang="en-US" sz="1600" dirty="0">
              <a:solidFill>
                <a:srgbClr val="000000"/>
              </a:solidFill>
              <a:cs typeface="Arial" charset="0"/>
            </a:endParaRPr>
          </a:p>
          <a:p>
            <a:pPr marL="800100" lvl="1" indent="-342900" algn="just" fontAlgn="base">
              <a:spcBef>
                <a:spcPct val="0"/>
              </a:spcBef>
              <a:spcAft>
                <a:spcPct val="0"/>
              </a:spcAft>
              <a:buFontTx/>
              <a:buChar char="•"/>
            </a:pPr>
            <a:endParaRPr lang="en-US" sz="1200" dirty="0">
              <a:solidFill>
                <a:srgbClr val="000000"/>
              </a:solidFill>
              <a:cs typeface="Arial" charset="0"/>
            </a:endParaRPr>
          </a:p>
          <a:p>
            <a:pPr marL="800100" lvl="1" indent="-342900" algn="just" fontAlgn="base">
              <a:spcBef>
                <a:spcPct val="0"/>
              </a:spcBef>
              <a:spcAft>
                <a:spcPct val="0"/>
              </a:spcAft>
              <a:buFontTx/>
              <a:buChar char="•"/>
            </a:pPr>
            <a:r>
              <a:rPr lang="en-US" sz="1600" dirty="0">
                <a:solidFill>
                  <a:srgbClr val="000000"/>
                </a:solidFill>
                <a:cs typeface="Arial" charset="0"/>
              </a:rPr>
              <a:t>In July 2011</a:t>
            </a:r>
            <a:r>
              <a:rPr lang="en-US" dirty="0">
                <a:solidFill>
                  <a:srgbClr val="000000"/>
                </a:solidFill>
                <a:cs typeface="Arial" charset="0"/>
              </a:rPr>
              <a:t> </a:t>
            </a:r>
            <a:r>
              <a:rPr lang="en-US" sz="1600" dirty="0">
                <a:solidFill>
                  <a:srgbClr val="000000"/>
                </a:solidFill>
                <a:cs typeface="Arial" charset="0"/>
              </a:rPr>
              <a:t>we were </a:t>
            </a:r>
            <a:r>
              <a:rPr lang="en-US" sz="1600" dirty="0" err="1">
                <a:solidFill>
                  <a:srgbClr val="000000"/>
                </a:solidFill>
                <a:cs typeface="Arial" charset="0"/>
              </a:rPr>
              <a:t>recognised</a:t>
            </a:r>
            <a:r>
              <a:rPr lang="en-US" sz="1600" dirty="0">
                <a:solidFill>
                  <a:srgbClr val="000000"/>
                </a:solidFill>
                <a:cs typeface="Arial" charset="0"/>
              </a:rPr>
              <a:t> according to the UK Investors in People standard (IIP). The positive effects of conforming to the IIP standard include:</a:t>
            </a:r>
          </a:p>
          <a:p>
            <a:pPr marL="800100" lvl="1" indent="-342900" algn="just" fontAlgn="base">
              <a:spcBef>
                <a:spcPct val="0"/>
              </a:spcBef>
              <a:spcAft>
                <a:spcPct val="0"/>
              </a:spcAft>
            </a:pPr>
            <a:endParaRPr lang="en-US" sz="1600" dirty="0">
              <a:solidFill>
                <a:srgbClr val="000000"/>
              </a:solidFill>
              <a:cs typeface="Arial" charset="0"/>
            </a:endParaRPr>
          </a:p>
          <a:p>
            <a:pPr marL="1714500" lvl="3" indent="-342900" algn="just" fontAlgn="base">
              <a:spcBef>
                <a:spcPct val="0"/>
              </a:spcBef>
              <a:spcAft>
                <a:spcPct val="0"/>
              </a:spcAft>
              <a:buFontTx/>
              <a:buAutoNum type="arabicPeriod"/>
            </a:pPr>
            <a:r>
              <a:rPr lang="en-US" sz="1600" dirty="0">
                <a:solidFill>
                  <a:srgbClr val="000000"/>
                </a:solidFill>
                <a:cs typeface="Arial" charset="0"/>
              </a:rPr>
              <a:t>Improved services for our clients</a:t>
            </a:r>
          </a:p>
          <a:p>
            <a:pPr marL="1714500" lvl="3" indent="-342900" algn="just" fontAlgn="base">
              <a:spcBef>
                <a:spcPct val="0"/>
              </a:spcBef>
              <a:spcAft>
                <a:spcPct val="0"/>
              </a:spcAft>
              <a:buFontTx/>
              <a:buAutoNum type="arabicPeriod"/>
            </a:pPr>
            <a:r>
              <a:rPr lang="en-US" sz="1600" dirty="0">
                <a:solidFill>
                  <a:srgbClr val="000000"/>
                </a:solidFill>
                <a:cs typeface="Arial" charset="0"/>
              </a:rPr>
              <a:t>Efficient human resources management</a:t>
            </a:r>
          </a:p>
          <a:p>
            <a:pPr marL="1714500" lvl="3" indent="-342900" algn="just" fontAlgn="base">
              <a:spcBef>
                <a:spcPct val="0"/>
              </a:spcBef>
              <a:spcAft>
                <a:spcPct val="0"/>
              </a:spcAft>
              <a:buFontTx/>
              <a:buAutoNum type="arabicPeriod"/>
            </a:pPr>
            <a:r>
              <a:rPr lang="en-US" sz="1600" dirty="0">
                <a:solidFill>
                  <a:srgbClr val="000000"/>
                </a:solidFill>
                <a:cs typeface="Arial" charset="0"/>
              </a:rPr>
              <a:t>High levels of retention</a:t>
            </a:r>
          </a:p>
          <a:p>
            <a:pPr marL="1714500" lvl="3" indent="-342900" algn="just" fontAlgn="base">
              <a:spcBef>
                <a:spcPct val="0"/>
              </a:spcBef>
              <a:spcAft>
                <a:spcPct val="0"/>
              </a:spcAft>
              <a:buFontTx/>
              <a:buAutoNum type="arabicPeriod"/>
            </a:pPr>
            <a:r>
              <a:rPr lang="en-US" sz="1600" dirty="0">
                <a:solidFill>
                  <a:srgbClr val="000000"/>
                </a:solidFill>
                <a:cs typeface="Arial" charset="0"/>
              </a:rPr>
              <a:t>Positive influence on recruiting</a:t>
            </a:r>
          </a:p>
          <a:p>
            <a:pPr marL="1714500" lvl="3" indent="-342900" algn="just" fontAlgn="base">
              <a:spcBef>
                <a:spcPct val="0"/>
              </a:spcBef>
              <a:spcAft>
                <a:spcPct val="0"/>
              </a:spcAft>
              <a:buFontTx/>
              <a:buAutoNum type="arabicPeriod"/>
            </a:pPr>
            <a:r>
              <a:rPr lang="en-US" sz="1600" dirty="0">
                <a:solidFill>
                  <a:srgbClr val="000000"/>
                </a:solidFill>
                <a:cs typeface="Arial" charset="0"/>
              </a:rPr>
              <a:t>More efficient workforce on all levels</a:t>
            </a:r>
          </a:p>
          <a:p>
            <a:pPr marL="1714500" lvl="3" indent="-342900" algn="just" fontAlgn="base">
              <a:spcBef>
                <a:spcPct val="0"/>
              </a:spcBef>
              <a:spcAft>
                <a:spcPct val="0"/>
              </a:spcAft>
              <a:buFontTx/>
              <a:buAutoNum type="arabicPeriod"/>
            </a:pPr>
            <a:endParaRPr lang="en-US" sz="1200" dirty="0">
              <a:solidFill>
                <a:srgbClr val="000000"/>
              </a:solidFill>
              <a:cs typeface="Arial" charset="0"/>
            </a:endParaRPr>
          </a:p>
          <a:p>
            <a:pPr marL="800100" lvl="1" indent="-342900" algn="just" fontAlgn="base">
              <a:spcBef>
                <a:spcPct val="0"/>
              </a:spcBef>
              <a:spcAft>
                <a:spcPct val="0"/>
              </a:spcAft>
              <a:buFontTx/>
              <a:buChar char="•"/>
            </a:pPr>
            <a:r>
              <a:rPr lang="en-US" sz="1600" dirty="0">
                <a:solidFill>
                  <a:srgbClr val="000000"/>
                </a:solidFill>
                <a:cs typeface="Arial" charset="0"/>
              </a:rPr>
              <a:t>We are implementing an action plan that will ensure that we surpass the standard framework and are aiming for higher levels of recognition at the next audit in July 2017 by for example giving H.O. people the opportunity to design our new recognition and reward policy. Examples of items from the initial IIP Action Plan:</a:t>
            </a:r>
          </a:p>
          <a:p>
            <a:pPr marL="800100" lvl="1" indent="-342900" algn="just" fontAlgn="base">
              <a:spcBef>
                <a:spcPct val="0"/>
              </a:spcBef>
              <a:spcAft>
                <a:spcPct val="0"/>
              </a:spcAft>
            </a:pPr>
            <a:endParaRPr lang="en-US" sz="1600" dirty="0">
              <a:solidFill>
                <a:srgbClr val="000000"/>
              </a:solidFill>
              <a:cs typeface="Arial" charset="0"/>
            </a:endParaRPr>
          </a:p>
          <a:p>
            <a:pPr marL="800100" lvl="1" indent="-342900" algn="just" fontAlgn="base">
              <a:spcBef>
                <a:spcPct val="0"/>
              </a:spcBef>
              <a:spcAft>
                <a:spcPct val="0"/>
              </a:spcAft>
            </a:pPr>
            <a:endParaRPr lang="en-US" sz="1600" b="1" dirty="0">
              <a:solidFill>
                <a:srgbClr val="000000"/>
              </a:solidFill>
              <a:cs typeface="Arial" charset="0"/>
            </a:endParaRPr>
          </a:p>
          <a:p>
            <a:pPr marL="800100" lvl="1" indent="-342900" algn="just" fontAlgn="base">
              <a:spcBef>
                <a:spcPct val="0"/>
              </a:spcBef>
              <a:spcAft>
                <a:spcPct val="0"/>
              </a:spcAft>
            </a:pPr>
            <a:endParaRPr lang="en-US" sz="1600" b="1" dirty="0">
              <a:solidFill>
                <a:srgbClr val="000000"/>
              </a:solidFill>
              <a:cs typeface="Arial" charset="0"/>
            </a:endParaRPr>
          </a:p>
          <a:p>
            <a:pPr marL="800100" lvl="1" indent="-342900" algn="just" fontAlgn="base">
              <a:spcBef>
                <a:spcPct val="0"/>
              </a:spcBef>
              <a:spcAft>
                <a:spcPct val="0"/>
              </a:spcAft>
            </a:pPr>
            <a:endParaRPr lang="en-US" sz="1600" dirty="0">
              <a:solidFill>
                <a:srgbClr val="000000"/>
              </a:solidFill>
              <a:cs typeface="Arial" charset="0"/>
            </a:endParaRPr>
          </a:p>
          <a:p>
            <a:pPr marL="800100" lvl="1" indent="-342900" algn="just" fontAlgn="base">
              <a:spcBef>
                <a:spcPct val="0"/>
              </a:spcBef>
              <a:spcAft>
                <a:spcPct val="0"/>
              </a:spcAft>
            </a:pPr>
            <a:endParaRPr lang="en-US" sz="1600" dirty="0">
              <a:solidFill>
                <a:srgbClr val="000000"/>
              </a:solidFill>
              <a:cs typeface="Arial" charset="0"/>
            </a:endParaRPr>
          </a:p>
          <a:p>
            <a:pPr marL="342900" indent="-342900" algn="just" fontAlgn="base">
              <a:spcBef>
                <a:spcPct val="0"/>
              </a:spcBef>
              <a:spcAft>
                <a:spcPct val="0"/>
              </a:spcAft>
            </a:pPr>
            <a:endParaRPr lang="en-US" sz="1600" dirty="0">
              <a:solidFill>
                <a:srgbClr val="000000"/>
              </a:solidFill>
              <a:cs typeface="Arial" charset="0"/>
            </a:endParaRPr>
          </a:p>
          <a:p>
            <a:pPr marL="342900" indent="-342900" algn="just" fontAlgn="base">
              <a:spcBef>
                <a:spcPct val="0"/>
              </a:spcBef>
              <a:spcAft>
                <a:spcPct val="0"/>
              </a:spcAft>
            </a:pPr>
            <a:endParaRPr lang="en-US" sz="1600" dirty="0">
              <a:solidFill>
                <a:srgbClr val="000000"/>
              </a:solidFill>
              <a:cs typeface="Arial" charset="0"/>
            </a:endParaRPr>
          </a:p>
          <a:p>
            <a:pPr marL="342900" indent="-342900" algn="just" fontAlgn="base">
              <a:spcBef>
                <a:spcPct val="0"/>
              </a:spcBef>
              <a:spcAft>
                <a:spcPct val="0"/>
              </a:spcAft>
            </a:pPr>
            <a:endParaRPr lang="en-US" dirty="0">
              <a:solidFill>
                <a:srgbClr val="000000"/>
              </a:solidFill>
              <a:cs typeface="Arial" charset="0"/>
            </a:endParaRPr>
          </a:p>
        </p:txBody>
      </p:sp>
      <p:graphicFrame>
        <p:nvGraphicFramePr>
          <p:cNvPr id="19492" name="Group 36"/>
          <p:cNvGraphicFramePr>
            <a:graphicFrameLocks noGrp="1"/>
          </p:cNvGraphicFramePr>
          <p:nvPr/>
        </p:nvGraphicFramePr>
        <p:xfrm>
          <a:off x="755653" y="4941888"/>
          <a:ext cx="7775575" cy="1493520"/>
        </p:xfrm>
        <a:graphic>
          <a:graphicData uri="http://schemas.openxmlformats.org/drawingml/2006/table">
            <a:tbl>
              <a:tblPr/>
              <a:tblGrid>
                <a:gridCol w="3527425">
                  <a:extLst>
                    <a:ext uri="{9D8B030D-6E8A-4147-A177-3AD203B41FA5}">
                      <a16:colId xmlns:a16="http://schemas.microsoft.com/office/drawing/2014/main" xmlns="" val="20000"/>
                    </a:ext>
                  </a:extLst>
                </a:gridCol>
                <a:gridCol w="4248150">
                  <a:extLst>
                    <a:ext uri="{9D8B030D-6E8A-4147-A177-3AD203B41FA5}">
                      <a16:colId xmlns:a16="http://schemas.microsoft.com/office/drawing/2014/main" xmlns="" val="20001"/>
                    </a:ext>
                  </a:extLst>
                </a:gridCol>
              </a:tblGrid>
              <a:tr h="2174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Field</a:t>
                      </a:r>
                      <a:endParaRPr kumimoji="0" lang="el-GR"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Action</a:t>
                      </a:r>
                      <a:endParaRPr kumimoji="0" lang="el-GR"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xmlns="" val="10000"/>
                  </a:ext>
                </a:extLst>
              </a:tr>
              <a:tr h="411163">
                <a:tc>
                  <a:txBody>
                    <a:body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Competencies and Performance Standard Framework</a:t>
                      </a:r>
                      <a:endParaRPr kumimoji="0" lang="el-GR"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Review of the Performance Appraisal System</a:t>
                      </a:r>
                      <a:endParaRPr kumimoji="0" lang="el-GR"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11163">
                <a:tc>
                  <a:txBody>
                    <a:body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Training</a:t>
                      </a:r>
                      <a:endParaRPr kumimoji="0" lang="el-GR"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Training program for Managers on diversity and inclusion </a:t>
                      </a:r>
                      <a:endParaRPr kumimoji="0" lang="el-GR"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7019471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468313" y="260350"/>
            <a:ext cx="8229600" cy="850900"/>
          </a:xfrm>
        </p:spPr>
        <p:txBody>
          <a:bodyPr/>
          <a:lstStyle/>
          <a:p>
            <a:r>
              <a:rPr lang="en-US" sz="3200"/>
              <a:t>One Team Communications Development</a:t>
            </a:r>
            <a:endParaRPr lang="el-GR" sz="3200"/>
          </a:p>
        </p:txBody>
      </p:sp>
      <p:sp>
        <p:nvSpPr>
          <p:cNvPr id="139266" name="Rectangle 3"/>
          <p:cNvSpPr>
            <a:spLocks noGrp="1" noChangeArrowheads="1"/>
          </p:cNvSpPr>
          <p:nvPr>
            <p:ph type="body" idx="1"/>
          </p:nvPr>
        </p:nvSpPr>
        <p:spPr>
          <a:xfrm>
            <a:off x="0" y="1268419"/>
            <a:ext cx="9144000" cy="5589587"/>
          </a:xfrm>
        </p:spPr>
        <p:txBody>
          <a:bodyPr/>
          <a:lstStyle/>
          <a:p>
            <a:pPr algn="just">
              <a:lnSpc>
                <a:spcPct val="80000"/>
              </a:lnSpc>
              <a:buFontTx/>
              <a:buNone/>
            </a:pPr>
            <a:r>
              <a:rPr lang="en-US" sz="2000" dirty="0"/>
              <a:t>	We aim to operate as a fully integrated team that co-operates effectively and harmoniously. We achieve this by:</a:t>
            </a:r>
          </a:p>
          <a:p>
            <a:pPr lvl="2">
              <a:lnSpc>
                <a:spcPct val="150000"/>
              </a:lnSpc>
            </a:pPr>
            <a:r>
              <a:rPr lang="en-US" sz="1600" dirty="0"/>
              <a:t>Identifying means to bridge the gap between our head office people and our seafarers. For example, through our online platform ALMINET, that includes news, operational information, chat rooms, photos, videos, social media features. </a:t>
            </a:r>
          </a:p>
          <a:p>
            <a:pPr lvl="2">
              <a:lnSpc>
                <a:spcPct val="150000"/>
              </a:lnSpc>
            </a:pPr>
            <a:r>
              <a:rPr lang="en-US" sz="1600" dirty="0"/>
              <a:t>Communicating company and industry news through our newsletter, </a:t>
            </a:r>
            <a:r>
              <a:rPr lang="en-US" sz="1600" i="1" dirty="0"/>
              <a:t>Making Waves.</a:t>
            </a:r>
          </a:p>
          <a:p>
            <a:pPr lvl="2">
              <a:lnSpc>
                <a:spcPct val="150000"/>
              </a:lnSpc>
            </a:pPr>
            <a:r>
              <a:rPr lang="en-US" sz="1600" dirty="0" err="1"/>
              <a:t>Recognising</a:t>
            </a:r>
            <a:r>
              <a:rPr lang="en-US" sz="1600" dirty="0"/>
              <a:t> the importance of seafarer welfare.</a:t>
            </a:r>
          </a:p>
          <a:p>
            <a:pPr lvl="2">
              <a:lnSpc>
                <a:spcPct val="150000"/>
              </a:lnSpc>
            </a:pPr>
            <a:r>
              <a:rPr lang="en-US" sz="1600" dirty="0"/>
              <a:t>Ensuring clarity in our English language communications. </a:t>
            </a:r>
          </a:p>
          <a:p>
            <a:pPr lvl="2">
              <a:lnSpc>
                <a:spcPct val="150000"/>
              </a:lnSpc>
            </a:pPr>
            <a:r>
              <a:rPr lang="en-US" sz="1600" dirty="0"/>
              <a:t>Introducing office assignments for seafarers.</a:t>
            </a:r>
          </a:p>
          <a:p>
            <a:pPr lvl="2">
              <a:lnSpc>
                <a:spcPct val="150000"/>
              </a:lnSpc>
            </a:pPr>
            <a:r>
              <a:rPr lang="en-US" sz="1600" dirty="0"/>
              <a:t>Carrying out concentrated campaigns to increase awareness of Company policies and goals. Crew Development Campaign. </a:t>
            </a:r>
          </a:p>
          <a:p>
            <a:pPr lvl="2">
              <a:lnSpc>
                <a:spcPct val="150000"/>
              </a:lnSpc>
            </a:pPr>
            <a:r>
              <a:rPr lang="en-US" sz="1600" dirty="0"/>
              <a:t>Providing office people the opportunity to visit the vessels.</a:t>
            </a:r>
            <a:endParaRPr lang="el-GR" sz="1600" dirty="0"/>
          </a:p>
        </p:txBody>
      </p:sp>
    </p:spTree>
    <p:extLst>
      <p:ext uri="{BB962C8B-B14F-4D97-AF65-F5344CB8AC3E}">
        <p14:creationId xmlns:p14="http://schemas.microsoft.com/office/powerpoint/2010/main" val="14490750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5"/>
          <p:cNvPicPr>
            <a:picLocks noChangeAspect="1" noChangeArrowheads="1"/>
          </p:cNvPicPr>
          <p:nvPr/>
        </p:nvPicPr>
        <p:blipFill>
          <a:blip r:embed="rId2" cstate="print"/>
          <a:srcRect/>
          <a:stretch>
            <a:fillRect/>
          </a:stretch>
        </p:blipFill>
        <p:spPr bwMode="auto">
          <a:xfrm>
            <a:off x="2509838" y="280991"/>
            <a:ext cx="4124325" cy="6296025"/>
          </a:xfrm>
          <a:prstGeom prst="rect">
            <a:avLst/>
          </a:prstGeom>
          <a:noFill/>
          <a:ln w="9525">
            <a:noFill/>
            <a:miter lim="800000"/>
            <a:headEnd/>
            <a:tailEnd/>
          </a:ln>
        </p:spPr>
      </p:pic>
    </p:spTree>
    <p:extLst>
      <p:ext uri="{BB962C8B-B14F-4D97-AF65-F5344CB8AC3E}">
        <p14:creationId xmlns:p14="http://schemas.microsoft.com/office/powerpoint/2010/main" val="10513715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41" name="Group 81"/>
          <p:cNvGraphicFramePr>
            <a:graphicFrameLocks noGrp="1"/>
          </p:cNvGraphicFramePr>
          <p:nvPr/>
        </p:nvGraphicFramePr>
        <p:xfrm>
          <a:off x="-3876675" y="17338675"/>
          <a:ext cx="1428750" cy="1554426"/>
        </p:xfrm>
        <a:graphic>
          <a:graphicData uri="http://schemas.openxmlformats.org/drawingml/2006/table">
            <a:tbl>
              <a:tblPr/>
              <a:tblGrid>
                <a:gridCol w="374650">
                  <a:extLst>
                    <a:ext uri="{9D8B030D-6E8A-4147-A177-3AD203B41FA5}">
                      <a16:colId xmlns:a16="http://schemas.microsoft.com/office/drawing/2014/main" xmlns="" val="20000"/>
                    </a:ext>
                  </a:extLst>
                </a:gridCol>
                <a:gridCol w="679450">
                  <a:extLst>
                    <a:ext uri="{9D8B030D-6E8A-4147-A177-3AD203B41FA5}">
                      <a16:colId xmlns:a16="http://schemas.microsoft.com/office/drawing/2014/main" xmlns="" val="20001"/>
                    </a:ext>
                  </a:extLst>
                </a:gridCol>
                <a:gridCol w="374650">
                  <a:extLst>
                    <a:ext uri="{9D8B030D-6E8A-4147-A177-3AD203B41FA5}">
                      <a16:colId xmlns:a16="http://schemas.microsoft.com/office/drawing/2014/main" xmlns="" val="20002"/>
                    </a:ext>
                  </a:extLst>
                </a:gridCol>
              </a:tblGrid>
              <a:tr h="518054">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1800" b="0" i="0" u="none" strike="noStrike" cap="none" normalizeH="0" baseline="0">
                          <a:ln>
                            <a:noFill/>
                          </a:ln>
                          <a:solidFill>
                            <a:schemeClr val="tx1"/>
                          </a:solidFill>
                          <a:effectLst/>
                          <a:latin typeface="Arial" charset="0"/>
                          <a:cs typeface="Arial" charset="0"/>
                        </a:rPr>
                        <a:t>  </a:t>
                      </a:r>
                      <a:r>
                        <a:rPr kumimoji="0" lang="el-GR" altLang="en-US" sz="700" b="0" i="0" u="none" strike="noStrike" cap="none" normalizeH="0" baseline="0">
                          <a:ln>
                            <a:noFill/>
                          </a:ln>
                          <a:solidFill>
                            <a:schemeClr val="tx1"/>
                          </a:solidFill>
                          <a:effectLst/>
                          <a:latin typeface="Arial" charset="0"/>
                          <a:cs typeface="Arial" charset="0"/>
                        </a:rPr>
                        <a:t> </a:t>
                      </a:r>
                      <a:endParaRPr kumimoji="0" lang="el-GR" altLang="en-US" sz="1800" b="0" i="0" u="none" strike="noStrike" cap="none" normalizeH="0" baseline="0">
                        <a:ln>
                          <a:noFill/>
                        </a:ln>
                        <a:solidFill>
                          <a:schemeClr val="tx1"/>
                        </a:solidFill>
                        <a:effectLst/>
                        <a:latin typeface="Arial" charset="0"/>
                        <a:cs typeface="Arial" charset="0"/>
                      </a:endParaRPr>
                    </a:p>
                  </a:txBody>
                  <a:tcPr marT="45711" marB="45711" anchor="ctr" horzOverflow="overflow">
                    <a:lnL cap="flat">
                      <a:noFill/>
                    </a:lnL>
                    <a:lnR>
                      <a:noFill/>
                    </a:lnR>
                    <a:lnT cap="fla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anchor="ctr" horzOverflow="overflow">
                    <a:lnL>
                      <a:noFill/>
                    </a:lnL>
                    <a:lnR>
                      <a:noFill/>
                    </a:lnR>
                    <a:lnT cap="fla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1800" b="0" i="0" u="none" strike="noStrike" cap="none" normalizeH="0" baseline="0">
                          <a:ln>
                            <a:noFill/>
                          </a:ln>
                          <a:solidFill>
                            <a:schemeClr val="tx1"/>
                          </a:solidFill>
                          <a:effectLst/>
                          <a:latin typeface="Arial" charset="0"/>
                          <a:cs typeface="Arial" charset="0"/>
                        </a:rPr>
                        <a:t>  </a:t>
                      </a:r>
                      <a:r>
                        <a:rPr kumimoji="0" lang="el-GR" altLang="en-US" sz="700" b="0" i="0" u="none" strike="noStrike" cap="none" normalizeH="0" baseline="0">
                          <a:ln>
                            <a:noFill/>
                          </a:ln>
                          <a:solidFill>
                            <a:schemeClr val="tx1"/>
                          </a:solidFill>
                          <a:effectLst/>
                          <a:latin typeface="Arial" charset="0"/>
                          <a:cs typeface="Arial" charset="0"/>
                        </a:rPr>
                        <a:t> </a:t>
                      </a:r>
                      <a:endParaRPr kumimoji="0" lang="el-GR" altLang="en-US" sz="1800" b="0" i="0" u="none" strike="noStrike" cap="none" normalizeH="0" baseline="0">
                        <a:ln>
                          <a:noFill/>
                        </a:ln>
                        <a:solidFill>
                          <a:schemeClr val="tx1"/>
                        </a:solidFill>
                        <a:effectLst/>
                        <a:latin typeface="Arial" charset="0"/>
                        <a:cs typeface="Arial" charset="0"/>
                      </a:endParaRPr>
                    </a:p>
                  </a:txBody>
                  <a:tcPr marT="45711" marB="45711"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518054">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anchor="ctr" horzOverflow="overflow">
                    <a:lnL cap="flat">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518054">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anchor="ctr" horzOverflow="overflow">
                    <a:lnL cap="flat">
                      <a:noFill/>
                    </a:lnL>
                    <a:lnR>
                      <a:noFill/>
                    </a:lnR>
                    <a:lnT>
                      <a:noFill/>
                    </a:lnT>
                    <a:lnB cap="flat">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anchor="ctr" horzOverflow="overflow">
                    <a:lnL>
                      <a:noFill/>
                    </a:lnL>
                    <a:lnR>
                      <a:noFill/>
                    </a:lnR>
                    <a:lnT>
                      <a:noFill/>
                    </a:lnT>
                    <a:lnB cap="flat">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2"/>
                  </a:ext>
                </a:extLst>
              </a:tr>
            </a:tbl>
          </a:graphicData>
        </a:graphic>
      </p:graphicFrame>
      <p:graphicFrame>
        <p:nvGraphicFramePr>
          <p:cNvPr id="41078" name="Group 118"/>
          <p:cNvGraphicFramePr>
            <a:graphicFrameLocks noGrp="1"/>
          </p:cNvGraphicFramePr>
          <p:nvPr/>
        </p:nvGraphicFramePr>
        <p:xfrm>
          <a:off x="-3876675" y="18891250"/>
          <a:ext cx="1428750" cy="1554426"/>
        </p:xfrm>
        <a:graphic>
          <a:graphicData uri="http://schemas.openxmlformats.org/drawingml/2006/table">
            <a:tbl>
              <a:tblPr/>
              <a:tblGrid>
                <a:gridCol w="374650">
                  <a:extLst>
                    <a:ext uri="{9D8B030D-6E8A-4147-A177-3AD203B41FA5}">
                      <a16:colId xmlns:a16="http://schemas.microsoft.com/office/drawing/2014/main" xmlns="" val="20000"/>
                    </a:ext>
                  </a:extLst>
                </a:gridCol>
                <a:gridCol w="679450">
                  <a:extLst>
                    <a:ext uri="{9D8B030D-6E8A-4147-A177-3AD203B41FA5}">
                      <a16:colId xmlns:a16="http://schemas.microsoft.com/office/drawing/2014/main" xmlns="" val="20001"/>
                    </a:ext>
                  </a:extLst>
                </a:gridCol>
                <a:gridCol w="374650">
                  <a:extLst>
                    <a:ext uri="{9D8B030D-6E8A-4147-A177-3AD203B41FA5}">
                      <a16:colId xmlns:a16="http://schemas.microsoft.com/office/drawing/2014/main" xmlns="" val="20002"/>
                    </a:ext>
                  </a:extLst>
                </a:gridCol>
              </a:tblGrid>
              <a:tr h="518054">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1800" b="0" i="0" u="none" strike="noStrike" cap="none" normalizeH="0" baseline="0">
                          <a:ln>
                            <a:noFill/>
                          </a:ln>
                          <a:solidFill>
                            <a:schemeClr val="tx1"/>
                          </a:solidFill>
                          <a:effectLst/>
                          <a:latin typeface="Arial" charset="0"/>
                          <a:cs typeface="Arial" charset="0"/>
                        </a:rPr>
                        <a:t>  </a:t>
                      </a:r>
                      <a:r>
                        <a:rPr kumimoji="0" lang="el-GR" altLang="en-US" sz="700" b="0" i="0" u="none" strike="noStrike" cap="none" normalizeH="0" baseline="0">
                          <a:ln>
                            <a:noFill/>
                          </a:ln>
                          <a:solidFill>
                            <a:schemeClr val="tx1"/>
                          </a:solidFill>
                          <a:effectLst/>
                          <a:latin typeface="Arial" charset="0"/>
                          <a:cs typeface="Arial" charset="0"/>
                        </a:rPr>
                        <a:t> </a:t>
                      </a:r>
                      <a:endParaRPr kumimoji="0" lang="el-GR" altLang="en-US" sz="1800" b="0" i="0" u="none" strike="noStrike" cap="none" normalizeH="0" baseline="0">
                        <a:ln>
                          <a:noFill/>
                        </a:ln>
                        <a:solidFill>
                          <a:schemeClr val="tx1"/>
                        </a:solidFill>
                        <a:effectLst/>
                        <a:latin typeface="Arial" charset="0"/>
                        <a:cs typeface="Arial" charset="0"/>
                      </a:endParaRPr>
                    </a:p>
                  </a:txBody>
                  <a:tcPr marT="45711" marB="45711" anchor="ctr" horzOverflow="overflow">
                    <a:lnL cap="flat">
                      <a:noFill/>
                    </a:lnL>
                    <a:lnR>
                      <a:noFill/>
                    </a:lnR>
                    <a:lnT cap="fla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anchor="ctr" horzOverflow="overflow">
                    <a:lnL>
                      <a:noFill/>
                    </a:lnL>
                    <a:lnR>
                      <a:noFill/>
                    </a:lnR>
                    <a:lnT cap="fla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1800" b="0" i="0" u="none" strike="noStrike" cap="none" normalizeH="0" baseline="0">
                          <a:ln>
                            <a:noFill/>
                          </a:ln>
                          <a:solidFill>
                            <a:schemeClr val="tx1"/>
                          </a:solidFill>
                          <a:effectLst/>
                          <a:latin typeface="Arial" charset="0"/>
                          <a:cs typeface="Arial" charset="0"/>
                        </a:rPr>
                        <a:t>  </a:t>
                      </a:r>
                      <a:r>
                        <a:rPr kumimoji="0" lang="el-GR" altLang="en-US" sz="700" b="0" i="0" u="none" strike="noStrike" cap="none" normalizeH="0" baseline="0">
                          <a:ln>
                            <a:noFill/>
                          </a:ln>
                          <a:solidFill>
                            <a:schemeClr val="tx1"/>
                          </a:solidFill>
                          <a:effectLst/>
                          <a:latin typeface="Arial" charset="0"/>
                          <a:cs typeface="Arial" charset="0"/>
                        </a:rPr>
                        <a:t> </a:t>
                      </a:r>
                      <a:endParaRPr kumimoji="0" lang="el-GR" altLang="en-US" sz="1800" b="0" i="0" u="none" strike="noStrike" cap="none" normalizeH="0" baseline="0">
                        <a:ln>
                          <a:noFill/>
                        </a:ln>
                        <a:solidFill>
                          <a:schemeClr val="tx1"/>
                        </a:solidFill>
                        <a:effectLst/>
                        <a:latin typeface="Arial" charset="0"/>
                        <a:cs typeface="Arial" charset="0"/>
                      </a:endParaRPr>
                    </a:p>
                  </a:txBody>
                  <a:tcPr marT="45711" marB="45711"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518054">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anchor="ctr" horzOverflow="overflow">
                    <a:lnL cap="flat">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518054">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anchor="ctr" horzOverflow="overflow">
                    <a:lnL cap="flat">
                      <a:noFill/>
                    </a:lnL>
                    <a:lnR>
                      <a:noFill/>
                    </a:lnR>
                    <a:lnT>
                      <a:noFill/>
                    </a:lnT>
                    <a:lnB cap="flat">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anchor="ctr" horzOverflow="overflow">
                    <a:lnL>
                      <a:noFill/>
                    </a:lnL>
                    <a:lnR>
                      <a:noFill/>
                    </a:lnR>
                    <a:lnT>
                      <a:noFill/>
                    </a:lnT>
                    <a:lnB cap="flat">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711" marB="45711"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186390" name="Rectangle 119"/>
          <p:cNvSpPr>
            <a:spLocks noChangeArrowheads="1"/>
          </p:cNvSpPr>
          <p:nvPr/>
        </p:nvSpPr>
        <p:spPr bwMode="auto">
          <a:xfrm>
            <a:off x="-3876673" y="20424418"/>
            <a:ext cx="5019387" cy="4801314"/>
          </a:xfrm>
          <a:prstGeom prst="rect">
            <a:avLst/>
          </a:prstGeom>
          <a:noFill/>
          <a:ln w="9525">
            <a:noFill/>
            <a:miter lim="800000"/>
            <a:headEnd/>
            <a:tailEnd/>
          </a:ln>
          <a:effectLst/>
        </p:spPr>
        <p:txBody>
          <a:bodyPr wrap="none" anchor="ctr">
            <a:spAutoFit/>
          </a:bodyPr>
          <a:lstStyle/>
          <a:p>
            <a:pPr eaLnBrk="0" fontAlgn="base" hangingPunct="0">
              <a:spcBef>
                <a:spcPct val="0"/>
              </a:spcBef>
              <a:spcAft>
                <a:spcPct val="0"/>
              </a:spcAft>
            </a:pPr>
            <a:endParaRPr lang="el-GR" altLang="en-US">
              <a:solidFill>
                <a:srgbClr val="000000"/>
              </a:solidFill>
              <a:cs typeface="Arial" charset="0"/>
            </a:endParaRPr>
          </a:p>
          <a:p>
            <a:pPr eaLnBrk="0" fontAlgn="base" hangingPunct="0">
              <a:spcBef>
                <a:spcPct val="0"/>
              </a:spcBef>
              <a:spcAft>
                <a:spcPct val="0"/>
              </a:spcAft>
            </a:pPr>
            <a:r>
              <a:rPr lang="el-GR" altLang="en-US" b="1">
                <a:solidFill>
                  <a:srgbClr val="000000"/>
                </a:solidFill>
                <a:cs typeface="Arial" charset="0"/>
                <a:hlinkClick r:id="rId2"/>
              </a:rPr>
              <a:t>Match</a:t>
            </a:r>
            <a:r>
              <a:rPr lang="el-GR" altLang="en-US" b="1">
                <a:solidFill>
                  <a:srgbClr val="000000"/>
                </a:solidFill>
                <a:cs typeface="Arial" charset="0"/>
                <a:hlinkClick r:id="rId3"/>
              </a:rPr>
              <a:t>Close</a:t>
            </a:r>
            <a:endParaRPr lang="el-GR" altLang="en-US">
              <a:solidFill>
                <a:srgbClr val="000000"/>
              </a:solidFill>
              <a:cs typeface="Arial" charset="0"/>
            </a:endParaRPr>
          </a:p>
          <a:p>
            <a:pPr eaLnBrk="0" fontAlgn="base" hangingPunct="0">
              <a:spcBef>
                <a:spcPct val="0"/>
              </a:spcBef>
              <a:spcAft>
                <a:spcPct val="0"/>
              </a:spcAft>
            </a:pPr>
            <a:endParaRPr lang="el-GR" altLang="en-US" sz="1600" b="1">
              <a:solidFill>
                <a:srgbClr val="000000"/>
              </a:solidFill>
              <a:cs typeface="Arial" charset="0"/>
            </a:endParaRPr>
          </a:p>
          <a:p>
            <a:pPr eaLnBrk="0" fontAlgn="base" hangingPunct="0">
              <a:spcBef>
                <a:spcPct val="0"/>
              </a:spcBef>
              <a:spcAft>
                <a:spcPct val="0"/>
              </a:spcAft>
            </a:pPr>
            <a:r>
              <a:rPr lang="el-GR" altLang="en-US" sz="1600" b="1">
                <a:solidFill>
                  <a:srgbClr val="000000"/>
                </a:solidFill>
                <a:cs typeface="Arial" charset="0"/>
              </a:rPr>
              <a:t>National Cultural Profiles 2013</a:t>
            </a:r>
          </a:p>
          <a:p>
            <a:pPr eaLnBrk="0" fontAlgn="base" hangingPunct="0">
              <a:spcBef>
                <a:spcPct val="0"/>
              </a:spcBef>
              <a:spcAft>
                <a:spcPct val="0"/>
              </a:spcAft>
              <a:buFontTx/>
              <a:buChar char="•"/>
            </a:pPr>
            <a:r>
              <a:rPr lang="el-GR" altLang="en-US" sz="1100">
                <a:solidFill>
                  <a:srgbClr val="000000"/>
                </a:solidFill>
                <a:cs typeface="Arial" charset="0"/>
              </a:rPr>
              <a:t>  </a:t>
            </a:r>
            <a:r>
              <a:rPr lang="el-GR" altLang="en-US" sz="1400">
                <a:solidFill>
                  <a:srgbClr val="000000"/>
                </a:solidFill>
                <a:cs typeface="Arial" charset="0"/>
              </a:rPr>
              <a:t> </a:t>
            </a:r>
            <a:r>
              <a:rPr lang="el-GR" altLang="en-US" sz="1100">
                <a:solidFill>
                  <a:srgbClr val="000000"/>
                </a:solidFill>
                <a:cs typeface="Arial" charset="0"/>
              </a:rPr>
              <a:t>   </a:t>
            </a:r>
            <a:r>
              <a:rPr lang="el-GR" altLang="en-US">
                <a:solidFill>
                  <a:srgbClr val="000000"/>
                </a:solidFill>
                <a:cs typeface="Arial" charset="0"/>
              </a:rPr>
              <a:t>Geography</a:t>
            </a:r>
          </a:p>
          <a:p>
            <a:pPr eaLnBrk="0" fontAlgn="base" hangingPunct="0">
              <a:spcBef>
                <a:spcPct val="0"/>
              </a:spcBef>
              <a:spcAft>
                <a:spcPct val="0"/>
              </a:spcAft>
              <a:buFontTx/>
              <a:buChar char="•"/>
            </a:pPr>
            <a:r>
              <a:rPr lang="el-GR" altLang="en-US">
                <a:solidFill>
                  <a:srgbClr val="000000"/>
                </a:solidFill>
                <a:cs typeface="Arial" charset="0"/>
              </a:rPr>
              <a:t>  </a:t>
            </a:r>
            <a:r>
              <a:rPr lang="el-GR" altLang="en-US" sz="1200">
                <a:solidFill>
                  <a:srgbClr val="000000"/>
                </a:solidFill>
                <a:cs typeface="Arial" charset="0"/>
              </a:rPr>
              <a:t> </a:t>
            </a:r>
            <a:r>
              <a:rPr lang="el-GR" altLang="en-US">
                <a:solidFill>
                  <a:srgbClr val="000000"/>
                </a:solidFill>
                <a:cs typeface="Arial" charset="0"/>
              </a:rPr>
              <a:t>  History &amp; Politics</a:t>
            </a:r>
          </a:p>
          <a:p>
            <a:pPr eaLnBrk="0" fontAlgn="base" hangingPunct="0">
              <a:spcBef>
                <a:spcPct val="0"/>
              </a:spcBef>
              <a:spcAft>
                <a:spcPct val="0"/>
              </a:spcAft>
              <a:buFontTx/>
              <a:buChar char="•"/>
            </a:pPr>
            <a:r>
              <a:rPr lang="el-GR" altLang="en-US">
                <a:solidFill>
                  <a:srgbClr val="000000"/>
                </a:solidFill>
                <a:cs typeface="Arial" charset="0"/>
              </a:rPr>
              <a:t>  </a:t>
            </a:r>
            <a:r>
              <a:rPr lang="el-GR" altLang="en-US" sz="1300">
                <a:solidFill>
                  <a:srgbClr val="000000"/>
                </a:solidFill>
                <a:cs typeface="Arial" charset="0"/>
              </a:rPr>
              <a:t> </a:t>
            </a:r>
            <a:r>
              <a:rPr lang="el-GR" altLang="en-US">
                <a:solidFill>
                  <a:srgbClr val="000000"/>
                </a:solidFill>
                <a:cs typeface="Arial" charset="0"/>
              </a:rPr>
              <a:t>  Economy</a:t>
            </a:r>
          </a:p>
          <a:p>
            <a:pPr eaLnBrk="0" fontAlgn="base" hangingPunct="0">
              <a:spcBef>
                <a:spcPct val="0"/>
              </a:spcBef>
              <a:spcAft>
                <a:spcPct val="0"/>
              </a:spcAft>
              <a:buFontTx/>
              <a:buChar char="•"/>
            </a:pPr>
            <a:r>
              <a:rPr lang="el-GR" altLang="en-US">
                <a:solidFill>
                  <a:srgbClr val="000000"/>
                </a:solidFill>
                <a:cs typeface="Arial" charset="0"/>
              </a:rPr>
              <a:t>  </a:t>
            </a:r>
            <a:r>
              <a:rPr lang="el-GR" altLang="en-US" sz="1200">
                <a:solidFill>
                  <a:srgbClr val="000000"/>
                </a:solidFill>
                <a:cs typeface="Arial" charset="0"/>
              </a:rPr>
              <a:t> </a:t>
            </a:r>
            <a:r>
              <a:rPr lang="el-GR" altLang="en-US">
                <a:solidFill>
                  <a:srgbClr val="000000"/>
                </a:solidFill>
                <a:cs typeface="Arial" charset="0"/>
              </a:rPr>
              <a:t>  Culture</a:t>
            </a:r>
          </a:p>
          <a:p>
            <a:pPr eaLnBrk="0" fontAlgn="base" hangingPunct="0">
              <a:spcBef>
                <a:spcPct val="0"/>
              </a:spcBef>
              <a:spcAft>
                <a:spcPct val="0"/>
              </a:spcAft>
              <a:buFontTx/>
              <a:buChar char="•"/>
            </a:pPr>
            <a:r>
              <a:rPr lang="el-GR" altLang="en-US">
                <a:solidFill>
                  <a:srgbClr val="000000"/>
                </a:solidFill>
                <a:cs typeface="Arial" charset="0"/>
              </a:rPr>
              <a:t>  </a:t>
            </a:r>
            <a:r>
              <a:rPr lang="el-GR" altLang="en-US" sz="1100">
                <a:solidFill>
                  <a:srgbClr val="000000"/>
                </a:solidFill>
                <a:cs typeface="Arial" charset="0"/>
              </a:rPr>
              <a:t> </a:t>
            </a:r>
            <a:r>
              <a:rPr lang="el-GR" altLang="en-US">
                <a:solidFill>
                  <a:srgbClr val="000000"/>
                </a:solidFill>
                <a:cs typeface="Arial" charset="0"/>
              </a:rPr>
              <a:t>  Culture: communication</a:t>
            </a:r>
          </a:p>
          <a:p>
            <a:pPr eaLnBrk="0" fontAlgn="base" hangingPunct="0">
              <a:spcBef>
                <a:spcPct val="0"/>
              </a:spcBef>
              <a:spcAft>
                <a:spcPct val="0"/>
              </a:spcAft>
              <a:buFontTx/>
              <a:buChar char="•"/>
            </a:pPr>
            <a:r>
              <a:rPr lang="el-GR" altLang="en-US">
                <a:solidFill>
                  <a:srgbClr val="000000"/>
                </a:solidFill>
                <a:cs typeface="Arial" charset="0"/>
              </a:rPr>
              <a:t>  </a:t>
            </a:r>
            <a:r>
              <a:rPr lang="el-GR" altLang="en-US" sz="1200">
                <a:solidFill>
                  <a:srgbClr val="000000"/>
                </a:solidFill>
                <a:cs typeface="Arial" charset="0"/>
              </a:rPr>
              <a:t> </a:t>
            </a:r>
            <a:r>
              <a:rPr lang="el-GR" altLang="en-US">
                <a:solidFill>
                  <a:srgbClr val="000000"/>
                </a:solidFill>
                <a:cs typeface="Arial" charset="0"/>
              </a:rPr>
              <a:t>  Culture: interaction</a:t>
            </a:r>
          </a:p>
          <a:p>
            <a:pPr eaLnBrk="0" fontAlgn="base" hangingPunct="0">
              <a:spcBef>
                <a:spcPct val="0"/>
              </a:spcBef>
              <a:spcAft>
                <a:spcPct val="0"/>
              </a:spcAft>
              <a:buFontTx/>
              <a:buChar char="•"/>
            </a:pPr>
            <a:r>
              <a:rPr lang="el-GR" altLang="en-US">
                <a:solidFill>
                  <a:srgbClr val="000000"/>
                </a:solidFill>
                <a:cs typeface="Arial" charset="0"/>
              </a:rPr>
              <a:t>  </a:t>
            </a:r>
            <a:r>
              <a:rPr lang="el-GR" altLang="en-US" sz="1300">
                <a:solidFill>
                  <a:srgbClr val="000000"/>
                </a:solidFill>
                <a:cs typeface="Arial" charset="0"/>
              </a:rPr>
              <a:t> </a:t>
            </a:r>
            <a:r>
              <a:rPr lang="el-GR" altLang="en-US">
                <a:solidFill>
                  <a:srgbClr val="000000"/>
                </a:solidFill>
                <a:cs typeface="Arial" charset="0"/>
              </a:rPr>
              <a:t>  Special notes</a:t>
            </a:r>
          </a:p>
          <a:p>
            <a:pPr eaLnBrk="0" fontAlgn="base" hangingPunct="0">
              <a:spcBef>
                <a:spcPct val="0"/>
              </a:spcBef>
              <a:spcAft>
                <a:spcPct val="0"/>
              </a:spcAft>
              <a:buFontTx/>
              <a:buChar char="•"/>
            </a:pPr>
            <a:r>
              <a:rPr lang="el-GR" altLang="en-US">
                <a:solidFill>
                  <a:srgbClr val="000000"/>
                </a:solidFill>
                <a:cs typeface="Arial" charset="0"/>
              </a:rPr>
              <a:t>  </a:t>
            </a:r>
            <a:r>
              <a:rPr lang="el-GR" altLang="en-US" sz="1300">
                <a:solidFill>
                  <a:srgbClr val="000000"/>
                </a:solidFill>
                <a:cs typeface="Arial" charset="0"/>
              </a:rPr>
              <a:t> </a:t>
            </a:r>
            <a:r>
              <a:rPr lang="el-GR" altLang="en-US">
                <a:solidFill>
                  <a:srgbClr val="000000"/>
                </a:solidFill>
                <a:cs typeface="Arial" charset="0"/>
              </a:rPr>
              <a:t>  Articles</a:t>
            </a:r>
          </a:p>
          <a:p>
            <a:pPr eaLnBrk="0" fontAlgn="base" hangingPunct="0">
              <a:spcBef>
                <a:spcPct val="0"/>
              </a:spcBef>
              <a:spcAft>
                <a:spcPct val="0"/>
              </a:spcAft>
            </a:pPr>
            <a:endParaRPr lang="el-GR" altLang="en-US" sz="1100" b="1">
              <a:solidFill>
                <a:srgbClr val="000000"/>
              </a:solidFill>
              <a:cs typeface="Arial" charset="0"/>
            </a:endParaRPr>
          </a:p>
          <a:p>
            <a:pPr eaLnBrk="0" fontAlgn="base" hangingPunct="0">
              <a:spcBef>
                <a:spcPct val="0"/>
              </a:spcBef>
              <a:spcAft>
                <a:spcPct val="0"/>
              </a:spcAft>
            </a:pPr>
            <a:r>
              <a:rPr lang="el-GR" altLang="en-US" sz="1100" b="1">
                <a:solidFill>
                  <a:srgbClr val="000000"/>
                </a:solidFill>
                <a:cs typeface="Arial" charset="0"/>
              </a:rPr>
              <a:t>Personal Cultural Profile</a:t>
            </a:r>
          </a:p>
          <a:p>
            <a:pPr eaLnBrk="0" fontAlgn="base" hangingPunct="0">
              <a:spcBef>
                <a:spcPct val="0"/>
              </a:spcBef>
              <a:spcAft>
                <a:spcPct val="0"/>
              </a:spcAft>
            </a:pPr>
            <a:r>
              <a:rPr lang="el-GR" altLang="en-US" sz="1100">
                <a:solidFill>
                  <a:srgbClr val="000000"/>
                </a:solidFill>
                <a:cs typeface="Arial" charset="0"/>
              </a:rPr>
              <a:t>  </a:t>
            </a:r>
            <a:r>
              <a:rPr lang="el-GR" altLang="en-US" sz="1200">
                <a:solidFill>
                  <a:srgbClr val="000000"/>
                </a:solidFill>
                <a:cs typeface="Arial" charset="0"/>
              </a:rPr>
              <a:t> </a:t>
            </a:r>
            <a:r>
              <a:rPr lang="el-GR" altLang="en-US" sz="1100">
                <a:solidFill>
                  <a:srgbClr val="000000"/>
                </a:solidFill>
                <a:cs typeface="Arial" charset="0"/>
              </a:rPr>
              <a:t>   </a:t>
            </a:r>
            <a:r>
              <a:rPr lang="el-GR" altLang="en-US">
                <a:solidFill>
                  <a:srgbClr val="000000"/>
                </a:solidFill>
                <a:cs typeface="Arial" charset="0"/>
              </a:rPr>
              <a:t> Cultural Classification: completed.</a:t>
            </a:r>
          </a:p>
          <a:p>
            <a:pPr eaLnBrk="0" fontAlgn="base" hangingPunct="0">
              <a:spcBef>
                <a:spcPct val="0"/>
              </a:spcBef>
              <a:spcAft>
                <a:spcPct val="0"/>
              </a:spcAft>
            </a:pPr>
            <a:r>
              <a:rPr lang="el-GR" altLang="en-US">
                <a:solidFill>
                  <a:srgbClr val="000000"/>
                </a:solidFill>
                <a:cs typeface="Arial" charset="0"/>
              </a:rPr>
              <a:t>  </a:t>
            </a:r>
            <a:r>
              <a:rPr lang="el-GR" altLang="en-US" sz="1200">
                <a:solidFill>
                  <a:srgbClr val="000000"/>
                </a:solidFill>
                <a:cs typeface="Arial" charset="0"/>
              </a:rPr>
              <a:t> </a:t>
            </a:r>
            <a:r>
              <a:rPr lang="el-GR" altLang="en-US">
                <a:solidFill>
                  <a:srgbClr val="000000"/>
                </a:solidFill>
                <a:cs typeface="Arial" charset="0"/>
              </a:rPr>
              <a:t>   Values and Beliefs: completed.</a:t>
            </a:r>
          </a:p>
          <a:p>
            <a:pPr eaLnBrk="0" fontAlgn="base" hangingPunct="0">
              <a:spcBef>
                <a:spcPct val="0"/>
              </a:spcBef>
              <a:spcAft>
                <a:spcPct val="0"/>
              </a:spcAft>
            </a:pPr>
            <a:r>
              <a:rPr lang="el-GR" altLang="en-US">
                <a:solidFill>
                  <a:srgbClr val="000000"/>
                </a:solidFill>
                <a:cs typeface="Arial" charset="0"/>
              </a:rPr>
              <a:t>  </a:t>
            </a:r>
            <a:r>
              <a:rPr lang="el-GR" altLang="en-US" sz="1200">
                <a:solidFill>
                  <a:srgbClr val="000000"/>
                </a:solidFill>
                <a:cs typeface="Arial" charset="0"/>
              </a:rPr>
              <a:t> </a:t>
            </a:r>
            <a:r>
              <a:rPr lang="el-GR" altLang="en-US">
                <a:solidFill>
                  <a:srgbClr val="000000"/>
                </a:solidFill>
                <a:cs typeface="Arial" charset="0"/>
              </a:rPr>
              <a:t>   User Survey: completed.</a:t>
            </a:r>
          </a:p>
          <a:p>
            <a:pPr eaLnBrk="0" fontAlgn="base" hangingPunct="0">
              <a:spcBef>
                <a:spcPct val="0"/>
              </a:spcBef>
              <a:spcAft>
                <a:spcPct val="0"/>
              </a:spcAft>
            </a:pPr>
            <a:r>
              <a:rPr lang="el-GR" altLang="en-US" i="1">
                <a:solidFill>
                  <a:srgbClr val="000000"/>
                </a:solidFill>
                <a:cs typeface="Arial" charset="0"/>
              </a:rPr>
              <a:t>You have completed all available assessments.</a:t>
            </a:r>
            <a:endParaRPr lang="el-GR" altLang="en-US">
              <a:solidFill>
                <a:srgbClr val="000000"/>
              </a:solidFill>
              <a:cs typeface="Arial" charset="0"/>
            </a:endParaRPr>
          </a:p>
        </p:txBody>
      </p:sp>
      <p:sp>
        <p:nvSpPr>
          <p:cNvPr id="186391" name="Rectangle 131"/>
          <p:cNvSpPr>
            <a:spLocks noChangeArrowheads="1"/>
          </p:cNvSpPr>
          <p:nvPr/>
        </p:nvSpPr>
        <p:spPr bwMode="auto">
          <a:xfrm>
            <a:off x="-3876673" y="25029598"/>
            <a:ext cx="184731" cy="369332"/>
          </a:xfrm>
          <a:prstGeom prst="rect">
            <a:avLst/>
          </a:prstGeom>
          <a:solidFill>
            <a:srgbClr val="000000"/>
          </a:solidFill>
          <a:ln w="9525">
            <a:solidFill>
              <a:schemeClr val="tx1"/>
            </a:solidFill>
            <a:miter lim="800000"/>
            <a:headEnd/>
            <a:tailEnd/>
          </a:ln>
          <a:effectLst/>
        </p:spPr>
        <p:txBody>
          <a:bodyPr wrap="none" anchor="ctr">
            <a:spAutoFit/>
          </a:bodyPr>
          <a:lstStyle/>
          <a:p>
            <a:pPr fontAlgn="base">
              <a:spcBef>
                <a:spcPct val="0"/>
              </a:spcBef>
              <a:spcAft>
                <a:spcPct val="0"/>
              </a:spcAft>
            </a:pPr>
            <a:endParaRPr lang="en-GB" altLang="en-US">
              <a:solidFill>
                <a:srgbClr val="000000"/>
              </a:solidFill>
              <a:cs typeface="Arial" charset="0"/>
            </a:endParaRPr>
          </a:p>
        </p:txBody>
      </p:sp>
      <p:sp>
        <p:nvSpPr>
          <p:cNvPr id="186392" name="Rectangle 132"/>
          <p:cNvSpPr>
            <a:spLocks noChangeArrowheads="1"/>
          </p:cNvSpPr>
          <p:nvPr/>
        </p:nvSpPr>
        <p:spPr bwMode="auto">
          <a:xfrm>
            <a:off x="-3876675" y="25218713"/>
            <a:ext cx="13068962" cy="984885"/>
          </a:xfrm>
          <a:prstGeom prst="rect">
            <a:avLst/>
          </a:prstGeom>
          <a:noFill/>
          <a:ln w="9525">
            <a:noFill/>
            <a:miter lim="800000"/>
            <a:headEnd/>
            <a:tailEnd/>
          </a:ln>
          <a:effectLst/>
        </p:spPr>
        <p:txBody>
          <a:bodyPr wrap="none" anchor="ctr">
            <a:spAutoFit/>
          </a:bodyPr>
          <a:lstStyle/>
          <a:p>
            <a:pPr eaLnBrk="0" fontAlgn="base" hangingPunct="0">
              <a:spcBef>
                <a:spcPct val="0"/>
              </a:spcBef>
              <a:spcAft>
                <a:spcPct val="0"/>
              </a:spcAft>
            </a:pPr>
            <a:endParaRPr lang="el-GR" altLang="en-US" sz="1100" b="1">
              <a:solidFill>
                <a:srgbClr val="000000"/>
              </a:solidFill>
              <a:cs typeface="Arial" charset="0"/>
            </a:endParaRPr>
          </a:p>
          <a:p>
            <a:pPr eaLnBrk="0" fontAlgn="base" hangingPunct="0">
              <a:spcBef>
                <a:spcPct val="0"/>
              </a:spcBef>
              <a:spcAft>
                <a:spcPct val="0"/>
              </a:spcAft>
            </a:pPr>
            <a:r>
              <a:rPr lang="el-GR" altLang="en-US" sz="1100" b="1">
                <a:solidFill>
                  <a:srgbClr val="000000"/>
                </a:solidFill>
                <a:cs typeface="Arial" charset="0"/>
              </a:rPr>
              <a:t>Feedback</a:t>
            </a:r>
          </a:p>
          <a:p>
            <a:pPr eaLnBrk="0" fontAlgn="base" hangingPunct="0">
              <a:spcBef>
                <a:spcPct val="0"/>
              </a:spcBef>
              <a:spcAft>
                <a:spcPct val="0"/>
              </a:spcAft>
            </a:pPr>
            <a:r>
              <a:rPr lang="el-GR" altLang="en-US" sz="1100">
                <a:solidFill>
                  <a:srgbClr val="000000"/>
                </a:solidFill>
                <a:cs typeface="Arial" charset="0"/>
              </a:rPr>
              <a:t>  </a:t>
            </a:r>
            <a:r>
              <a:rPr lang="el-GR" altLang="en-US" sz="700">
                <a:solidFill>
                  <a:srgbClr val="000000"/>
                </a:solidFill>
                <a:cs typeface="Arial" charset="0"/>
              </a:rPr>
              <a:t> </a:t>
            </a:r>
            <a:r>
              <a:rPr lang="el-GR" altLang="en-US" sz="1100">
                <a:solidFill>
                  <a:srgbClr val="000000"/>
                </a:solidFill>
                <a:cs typeface="Arial" charset="0"/>
              </a:rPr>
              <a:t>    </a:t>
            </a:r>
            <a:r>
              <a:rPr lang="el-GR" altLang="en-US">
                <a:solidFill>
                  <a:srgbClr val="000000"/>
                </a:solidFill>
                <a:cs typeface="Arial" charset="0"/>
              </a:rPr>
              <a:t> You can now match your Personal Cultural Profile against any number of target cultures to view similarities and differences.</a:t>
            </a:r>
          </a:p>
          <a:p>
            <a:pPr eaLnBrk="0" fontAlgn="base" hangingPunct="0">
              <a:spcBef>
                <a:spcPct val="0"/>
              </a:spcBef>
              <a:spcAft>
                <a:spcPct val="0"/>
              </a:spcAft>
            </a:pPr>
            <a:r>
              <a:rPr lang="el-GR" altLang="en-US">
                <a:solidFill>
                  <a:srgbClr val="000000"/>
                </a:solidFill>
                <a:cs typeface="Arial" charset="0"/>
              </a:rPr>
              <a:t>  </a:t>
            </a:r>
            <a:r>
              <a:rPr lang="el-GR" altLang="en-US" sz="1300">
                <a:solidFill>
                  <a:srgbClr val="000000"/>
                </a:solidFill>
                <a:cs typeface="Arial" charset="0"/>
              </a:rPr>
              <a:t> </a:t>
            </a:r>
            <a:r>
              <a:rPr lang="el-GR" altLang="en-US">
                <a:solidFill>
                  <a:srgbClr val="000000"/>
                </a:solidFill>
                <a:cs typeface="Arial" charset="0"/>
              </a:rPr>
              <a:t>   Use the plot icon to view a graph of your position relative to other cultures.</a:t>
            </a:r>
          </a:p>
        </p:txBody>
      </p:sp>
      <p:sp>
        <p:nvSpPr>
          <p:cNvPr id="186393" name="Rectangle 135"/>
          <p:cNvSpPr>
            <a:spLocks noChangeArrowheads="1"/>
          </p:cNvSpPr>
          <p:nvPr/>
        </p:nvSpPr>
        <p:spPr bwMode="auto">
          <a:xfrm>
            <a:off x="-3876673" y="26023373"/>
            <a:ext cx="184731" cy="369332"/>
          </a:xfrm>
          <a:prstGeom prst="rect">
            <a:avLst/>
          </a:prstGeom>
          <a:solidFill>
            <a:srgbClr val="000000"/>
          </a:solidFill>
          <a:ln w="9525">
            <a:solidFill>
              <a:schemeClr val="tx1"/>
            </a:solidFill>
            <a:miter lim="800000"/>
            <a:headEnd/>
            <a:tailEnd/>
          </a:ln>
          <a:effectLst/>
        </p:spPr>
        <p:txBody>
          <a:bodyPr wrap="none" anchor="ctr">
            <a:spAutoFit/>
          </a:bodyPr>
          <a:lstStyle/>
          <a:p>
            <a:pPr fontAlgn="base">
              <a:spcBef>
                <a:spcPct val="0"/>
              </a:spcBef>
              <a:spcAft>
                <a:spcPct val="0"/>
              </a:spcAft>
            </a:pPr>
            <a:endParaRPr lang="en-GB" altLang="en-US">
              <a:solidFill>
                <a:srgbClr val="000000"/>
              </a:solidFill>
              <a:cs typeface="Arial" charset="0"/>
            </a:endParaRPr>
          </a:p>
        </p:txBody>
      </p:sp>
      <p:sp>
        <p:nvSpPr>
          <p:cNvPr id="186394" name="Rectangle 136"/>
          <p:cNvSpPr>
            <a:spLocks noChangeArrowheads="1"/>
          </p:cNvSpPr>
          <p:nvPr/>
        </p:nvSpPr>
        <p:spPr bwMode="auto">
          <a:xfrm>
            <a:off x="-3876672" y="26213665"/>
            <a:ext cx="11032507" cy="707886"/>
          </a:xfrm>
          <a:prstGeom prst="rect">
            <a:avLst/>
          </a:prstGeom>
          <a:noFill/>
          <a:ln w="9525">
            <a:noFill/>
            <a:miter lim="800000"/>
            <a:headEnd/>
            <a:tailEnd/>
          </a:ln>
          <a:effectLst/>
        </p:spPr>
        <p:txBody>
          <a:bodyPr wrap="none" anchor="ctr">
            <a:spAutoFit/>
          </a:bodyPr>
          <a:lstStyle/>
          <a:p>
            <a:pPr eaLnBrk="0" fontAlgn="base" hangingPunct="0">
              <a:spcBef>
                <a:spcPct val="0"/>
              </a:spcBef>
              <a:spcAft>
                <a:spcPct val="0"/>
              </a:spcAft>
            </a:pPr>
            <a:endParaRPr lang="el-GR" altLang="en-US" sz="1100" b="1">
              <a:solidFill>
                <a:srgbClr val="000000"/>
              </a:solidFill>
              <a:cs typeface="Arial" charset="0"/>
            </a:endParaRPr>
          </a:p>
          <a:p>
            <a:pPr eaLnBrk="0" fontAlgn="base" hangingPunct="0">
              <a:spcBef>
                <a:spcPct val="0"/>
              </a:spcBef>
              <a:spcAft>
                <a:spcPct val="0"/>
              </a:spcAft>
            </a:pPr>
            <a:r>
              <a:rPr lang="el-GR" altLang="en-US" sz="1100" b="1">
                <a:solidFill>
                  <a:srgbClr val="000000"/>
                </a:solidFill>
                <a:cs typeface="Arial" charset="0"/>
              </a:rPr>
              <a:t>Country Briefings</a:t>
            </a:r>
          </a:p>
          <a:p>
            <a:pPr eaLnBrk="0" fontAlgn="base" hangingPunct="0">
              <a:spcBef>
                <a:spcPct val="0"/>
              </a:spcBef>
              <a:spcAft>
                <a:spcPct val="0"/>
              </a:spcAft>
            </a:pPr>
            <a:r>
              <a:rPr lang="el-GR" altLang="en-US" sz="1100">
                <a:solidFill>
                  <a:srgbClr val="000000"/>
                </a:solidFill>
                <a:cs typeface="Arial" charset="0"/>
              </a:rPr>
              <a:t>  </a:t>
            </a:r>
            <a:r>
              <a:rPr lang="el-GR" altLang="en-US" sz="1400">
                <a:solidFill>
                  <a:srgbClr val="000000"/>
                </a:solidFill>
                <a:cs typeface="Arial" charset="0"/>
              </a:rPr>
              <a:t> </a:t>
            </a:r>
            <a:r>
              <a:rPr lang="el-GR" altLang="en-US" sz="1100">
                <a:solidFill>
                  <a:srgbClr val="000000"/>
                </a:solidFill>
                <a:cs typeface="Arial" charset="0"/>
              </a:rPr>
              <a:t>   </a:t>
            </a:r>
            <a:r>
              <a:rPr lang="el-GR" altLang="en-US">
                <a:solidFill>
                  <a:srgbClr val="000000"/>
                </a:solidFill>
                <a:cs typeface="Arial" charset="0"/>
              </a:rPr>
              <a:t> You may explore in-depth information on over 100 cultures using the </a:t>
            </a:r>
            <a:r>
              <a:rPr lang="el-GR" altLang="en-US" b="1">
                <a:solidFill>
                  <a:srgbClr val="000000"/>
                </a:solidFill>
                <a:cs typeface="Arial" charset="0"/>
              </a:rPr>
              <a:t>Select a country</a:t>
            </a:r>
            <a:r>
              <a:rPr lang="el-GR" altLang="en-US">
                <a:solidFill>
                  <a:srgbClr val="000000"/>
                </a:solidFill>
                <a:cs typeface="Arial" charset="0"/>
              </a:rPr>
              <a:t> menu at the top.</a:t>
            </a:r>
          </a:p>
        </p:txBody>
      </p:sp>
      <p:sp>
        <p:nvSpPr>
          <p:cNvPr id="186395" name="Rectangle 138"/>
          <p:cNvSpPr>
            <a:spLocks noChangeArrowheads="1"/>
          </p:cNvSpPr>
          <p:nvPr/>
        </p:nvSpPr>
        <p:spPr bwMode="auto">
          <a:xfrm>
            <a:off x="-3876673" y="26742511"/>
            <a:ext cx="184731" cy="369332"/>
          </a:xfrm>
          <a:prstGeom prst="rect">
            <a:avLst/>
          </a:prstGeom>
          <a:solidFill>
            <a:srgbClr val="000000"/>
          </a:solidFill>
          <a:ln w="9525">
            <a:solidFill>
              <a:schemeClr val="tx1"/>
            </a:solidFill>
            <a:miter lim="800000"/>
            <a:headEnd/>
            <a:tailEnd/>
          </a:ln>
          <a:effectLst/>
        </p:spPr>
        <p:txBody>
          <a:bodyPr wrap="none" anchor="ctr">
            <a:spAutoFit/>
          </a:bodyPr>
          <a:lstStyle/>
          <a:p>
            <a:pPr fontAlgn="base">
              <a:spcBef>
                <a:spcPct val="0"/>
              </a:spcBef>
              <a:spcAft>
                <a:spcPct val="0"/>
              </a:spcAft>
            </a:pPr>
            <a:endParaRPr lang="en-GB" altLang="en-US">
              <a:solidFill>
                <a:srgbClr val="000000"/>
              </a:solidFill>
              <a:cs typeface="Arial" charset="0"/>
            </a:endParaRPr>
          </a:p>
        </p:txBody>
      </p:sp>
      <p:sp>
        <p:nvSpPr>
          <p:cNvPr id="186396" name="Rectangle 139"/>
          <p:cNvSpPr>
            <a:spLocks noChangeArrowheads="1"/>
          </p:cNvSpPr>
          <p:nvPr/>
        </p:nvSpPr>
        <p:spPr bwMode="auto">
          <a:xfrm>
            <a:off x="-3876675" y="26932801"/>
            <a:ext cx="3496470" cy="707886"/>
          </a:xfrm>
          <a:prstGeom prst="rect">
            <a:avLst/>
          </a:prstGeom>
          <a:noFill/>
          <a:ln w="9525">
            <a:noFill/>
            <a:miter lim="800000"/>
            <a:headEnd/>
            <a:tailEnd/>
          </a:ln>
          <a:effectLst/>
        </p:spPr>
        <p:txBody>
          <a:bodyPr wrap="none" anchor="ctr">
            <a:spAutoFit/>
          </a:bodyPr>
          <a:lstStyle/>
          <a:p>
            <a:pPr eaLnBrk="0" fontAlgn="base" hangingPunct="0">
              <a:spcBef>
                <a:spcPct val="0"/>
              </a:spcBef>
              <a:spcAft>
                <a:spcPct val="0"/>
              </a:spcAft>
            </a:pPr>
            <a:endParaRPr lang="el-GR" altLang="en-US" sz="1100" b="1">
              <a:solidFill>
                <a:srgbClr val="000000"/>
              </a:solidFill>
              <a:cs typeface="Arial" charset="0"/>
            </a:endParaRPr>
          </a:p>
          <a:p>
            <a:pPr eaLnBrk="0" fontAlgn="base" hangingPunct="0">
              <a:spcBef>
                <a:spcPct val="0"/>
              </a:spcBef>
              <a:spcAft>
                <a:spcPct val="0"/>
              </a:spcAft>
            </a:pPr>
            <a:r>
              <a:rPr lang="el-GR" altLang="en-US" sz="1100" b="1">
                <a:solidFill>
                  <a:srgbClr val="000000"/>
                </a:solidFill>
                <a:cs typeface="Arial" charset="0"/>
              </a:rPr>
              <a:t>Personal Cultural Profile Report (PDF): </a:t>
            </a:r>
            <a:r>
              <a:rPr lang="el-GR" altLang="en-US" sz="1100" b="1">
                <a:solidFill>
                  <a:srgbClr val="000000"/>
                </a:solidFill>
                <a:cs typeface="Arial" charset="0"/>
                <a:hlinkClick r:id="rId3"/>
              </a:rPr>
              <a:t>Download</a:t>
            </a:r>
            <a:endParaRPr lang="el-GR" altLang="en-US" sz="1100" b="1">
              <a:solidFill>
                <a:srgbClr val="000000"/>
              </a:solidFill>
              <a:cs typeface="Arial" charset="0"/>
            </a:endParaRPr>
          </a:p>
          <a:p>
            <a:pPr eaLnBrk="0" fontAlgn="base" hangingPunct="0">
              <a:spcBef>
                <a:spcPct val="0"/>
              </a:spcBef>
              <a:spcAft>
                <a:spcPct val="0"/>
              </a:spcAft>
            </a:pPr>
            <a:endParaRPr lang="el-GR" altLang="en-US">
              <a:solidFill>
                <a:srgbClr val="000000"/>
              </a:solidFill>
              <a:cs typeface="Arial" charset="0"/>
            </a:endParaRPr>
          </a:p>
        </p:txBody>
      </p:sp>
      <p:graphicFrame>
        <p:nvGraphicFramePr>
          <p:cNvPr id="41024" name="Group 64"/>
          <p:cNvGraphicFramePr>
            <a:graphicFrameLocks noGrp="1"/>
          </p:cNvGraphicFramePr>
          <p:nvPr/>
        </p:nvGraphicFramePr>
        <p:xfrm>
          <a:off x="-3502025" y="17856200"/>
          <a:ext cx="679450" cy="518048"/>
        </p:xfrm>
        <a:graphic>
          <a:graphicData uri="http://schemas.openxmlformats.org/drawingml/2006/table">
            <a:tbl>
              <a:tblPr/>
              <a:tblGrid>
                <a:gridCol w="679450">
                  <a:extLst>
                    <a:ext uri="{9D8B030D-6E8A-4147-A177-3AD203B41FA5}">
                      <a16:colId xmlns:a16="http://schemas.microsoft.com/office/drawing/2014/main" xmlns="" val="20000"/>
                    </a:ext>
                  </a:extLst>
                </a:gridCol>
              </a:tblGrid>
              <a:tr h="517525">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664" marB="45664"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graphicFrame>
        <p:nvGraphicFramePr>
          <p:cNvPr id="41061" name="Group 101"/>
          <p:cNvGraphicFramePr>
            <a:graphicFrameLocks noGrp="1"/>
          </p:cNvGraphicFramePr>
          <p:nvPr/>
        </p:nvGraphicFramePr>
        <p:xfrm>
          <a:off x="-3502025" y="19408775"/>
          <a:ext cx="679450" cy="518048"/>
        </p:xfrm>
        <a:graphic>
          <a:graphicData uri="http://schemas.openxmlformats.org/drawingml/2006/table">
            <a:tbl>
              <a:tblPr/>
              <a:tblGrid>
                <a:gridCol w="679450">
                  <a:extLst>
                    <a:ext uri="{9D8B030D-6E8A-4147-A177-3AD203B41FA5}">
                      <a16:colId xmlns:a16="http://schemas.microsoft.com/office/drawing/2014/main" xmlns="" val="20000"/>
                    </a:ext>
                  </a:extLst>
                </a:gridCol>
              </a:tblGrid>
              <a:tr h="517525">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cs typeface="Arial" charset="0"/>
                      </a:endParaRPr>
                    </a:p>
                  </a:txBody>
                  <a:tcPr marT="45664" marB="45664"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pic>
        <p:nvPicPr>
          <p:cNvPr id="186401" name="Picture 46" descr="1mg"/>
          <p:cNvPicPr>
            <a:picLocks noChangeAspect="1" noChangeArrowheads="1"/>
          </p:cNvPicPr>
          <p:nvPr/>
        </p:nvPicPr>
        <p:blipFill>
          <a:blip r:embed="rId4" cstate="print"/>
          <a:srcRect/>
          <a:stretch>
            <a:fillRect/>
          </a:stretch>
        </p:blipFill>
        <p:spPr bwMode="auto">
          <a:xfrm>
            <a:off x="-3721100" y="17459331"/>
            <a:ext cx="123825" cy="123825"/>
          </a:xfrm>
          <a:prstGeom prst="rect">
            <a:avLst/>
          </a:prstGeom>
          <a:noFill/>
          <a:ln w="9525">
            <a:noFill/>
            <a:miter lim="800000"/>
            <a:headEnd/>
            <a:tailEnd/>
          </a:ln>
        </p:spPr>
      </p:pic>
      <p:pic>
        <p:nvPicPr>
          <p:cNvPr id="186402" name="Picture 49" descr="1m"/>
          <p:cNvPicPr>
            <a:picLocks noChangeAspect="1" noChangeArrowheads="1"/>
          </p:cNvPicPr>
          <p:nvPr/>
        </p:nvPicPr>
        <p:blipFill>
          <a:blip r:embed="rId5" cstate="print"/>
          <a:srcRect/>
          <a:stretch>
            <a:fillRect/>
          </a:stretch>
        </p:blipFill>
        <p:spPr bwMode="auto">
          <a:xfrm>
            <a:off x="-2666999" y="17459331"/>
            <a:ext cx="123825" cy="123825"/>
          </a:xfrm>
          <a:prstGeom prst="rect">
            <a:avLst/>
          </a:prstGeom>
          <a:noFill/>
          <a:ln w="9525">
            <a:noFill/>
            <a:miter lim="800000"/>
            <a:headEnd/>
            <a:tailEnd/>
          </a:ln>
        </p:spPr>
      </p:pic>
      <p:pic>
        <p:nvPicPr>
          <p:cNvPr id="186403" name="Picture 83" descr="1mg"/>
          <p:cNvPicPr>
            <a:picLocks noChangeAspect="1" noChangeArrowheads="1"/>
          </p:cNvPicPr>
          <p:nvPr/>
        </p:nvPicPr>
        <p:blipFill>
          <a:blip r:embed="rId4" cstate="print"/>
          <a:srcRect/>
          <a:stretch>
            <a:fillRect/>
          </a:stretch>
        </p:blipFill>
        <p:spPr bwMode="auto">
          <a:xfrm>
            <a:off x="-3721100" y="19011906"/>
            <a:ext cx="123825" cy="123825"/>
          </a:xfrm>
          <a:prstGeom prst="rect">
            <a:avLst/>
          </a:prstGeom>
          <a:noFill/>
          <a:ln w="9525">
            <a:noFill/>
            <a:miter lim="800000"/>
            <a:headEnd/>
            <a:tailEnd/>
          </a:ln>
        </p:spPr>
      </p:pic>
      <p:pic>
        <p:nvPicPr>
          <p:cNvPr id="186404" name="Picture 86" descr="1m"/>
          <p:cNvPicPr>
            <a:picLocks noChangeAspect="1" noChangeArrowheads="1"/>
          </p:cNvPicPr>
          <p:nvPr/>
        </p:nvPicPr>
        <p:blipFill>
          <a:blip r:embed="rId5" cstate="print"/>
          <a:srcRect/>
          <a:stretch>
            <a:fillRect/>
          </a:stretch>
        </p:blipFill>
        <p:spPr bwMode="auto">
          <a:xfrm>
            <a:off x="-2666999" y="19011906"/>
            <a:ext cx="123825" cy="123825"/>
          </a:xfrm>
          <a:prstGeom prst="rect">
            <a:avLst/>
          </a:prstGeom>
          <a:noFill/>
          <a:ln w="9525">
            <a:noFill/>
            <a:miter lim="800000"/>
            <a:headEnd/>
            <a:tailEnd/>
          </a:ln>
        </p:spPr>
      </p:pic>
      <p:pic>
        <p:nvPicPr>
          <p:cNvPr id="186405" name="Picture 120" descr="geography"/>
          <p:cNvPicPr>
            <a:picLocks noChangeAspect="1" noChangeArrowheads="1"/>
          </p:cNvPicPr>
          <p:nvPr/>
        </p:nvPicPr>
        <p:blipFill>
          <a:blip r:embed="rId6" cstate="print"/>
          <a:srcRect/>
          <a:stretch>
            <a:fillRect/>
          </a:stretch>
        </p:blipFill>
        <p:spPr bwMode="auto">
          <a:xfrm>
            <a:off x="-3697288" y="21528088"/>
            <a:ext cx="171450" cy="228600"/>
          </a:xfrm>
          <a:prstGeom prst="rect">
            <a:avLst/>
          </a:prstGeom>
          <a:noFill/>
          <a:ln w="9525">
            <a:noFill/>
            <a:miter lim="800000"/>
            <a:headEnd/>
            <a:tailEnd/>
          </a:ln>
        </p:spPr>
      </p:pic>
      <p:pic>
        <p:nvPicPr>
          <p:cNvPr id="186406" name="Picture 121" descr="books"/>
          <p:cNvPicPr>
            <a:picLocks noChangeAspect="1" noChangeArrowheads="1"/>
          </p:cNvPicPr>
          <p:nvPr/>
        </p:nvPicPr>
        <p:blipFill>
          <a:blip r:embed="rId7" cstate="print"/>
          <a:srcRect/>
          <a:stretch>
            <a:fillRect/>
          </a:stretch>
        </p:blipFill>
        <p:spPr bwMode="auto">
          <a:xfrm>
            <a:off x="-3641725" y="21802731"/>
            <a:ext cx="209550" cy="200025"/>
          </a:xfrm>
          <a:prstGeom prst="rect">
            <a:avLst/>
          </a:prstGeom>
          <a:noFill/>
          <a:ln w="9525">
            <a:noFill/>
            <a:miter lim="800000"/>
            <a:headEnd/>
            <a:tailEnd/>
          </a:ln>
        </p:spPr>
      </p:pic>
      <p:pic>
        <p:nvPicPr>
          <p:cNvPr id="186407" name="Picture 122" descr="economy"/>
          <p:cNvPicPr>
            <a:picLocks noChangeAspect="1" noChangeArrowheads="1"/>
          </p:cNvPicPr>
          <p:nvPr/>
        </p:nvPicPr>
        <p:blipFill>
          <a:blip r:embed="rId8" cstate="print"/>
          <a:srcRect/>
          <a:stretch>
            <a:fillRect/>
          </a:stretch>
        </p:blipFill>
        <p:spPr bwMode="auto">
          <a:xfrm>
            <a:off x="-3641725" y="22077363"/>
            <a:ext cx="209550" cy="209550"/>
          </a:xfrm>
          <a:prstGeom prst="rect">
            <a:avLst/>
          </a:prstGeom>
          <a:noFill/>
          <a:ln w="9525">
            <a:noFill/>
            <a:miter lim="800000"/>
            <a:headEnd/>
            <a:tailEnd/>
          </a:ln>
        </p:spPr>
      </p:pic>
      <p:pic>
        <p:nvPicPr>
          <p:cNvPr id="186408" name="Picture 123" descr="scroll"/>
          <p:cNvPicPr>
            <a:picLocks noChangeAspect="1" noChangeArrowheads="1"/>
          </p:cNvPicPr>
          <p:nvPr/>
        </p:nvPicPr>
        <p:blipFill>
          <a:blip r:embed="rId9" cstate="print"/>
          <a:srcRect/>
          <a:stretch>
            <a:fillRect/>
          </a:stretch>
        </p:blipFill>
        <p:spPr bwMode="auto">
          <a:xfrm>
            <a:off x="-3641725" y="22352000"/>
            <a:ext cx="228600" cy="190500"/>
          </a:xfrm>
          <a:prstGeom prst="rect">
            <a:avLst/>
          </a:prstGeom>
          <a:noFill/>
          <a:ln w="9525">
            <a:noFill/>
            <a:miter lim="800000"/>
            <a:headEnd/>
            <a:tailEnd/>
          </a:ln>
        </p:spPr>
      </p:pic>
      <p:pic>
        <p:nvPicPr>
          <p:cNvPr id="186409" name="Picture 124" descr="loud-hailer"/>
          <p:cNvPicPr>
            <a:picLocks noChangeAspect="1" noChangeArrowheads="1"/>
          </p:cNvPicPr>
          <p:nvPr/>
        </p:nvPicPr>
        <p:blipFill>
          <a:blip r:embed="rId10" cstate="print"/>
          <a:srcRect/>
          <a:stretch>
            <a:fillRect/>
          </a:stretch>
        </p:blipFill>
        <p:spPr bwMode="auto">
          <a:xfrm>
            <a:off x="-3641725" y="22626644"/>
            <a:ext cx="228600" cy="180975"/>
          </a:xfrm>
          <a:prstGeom prst="rect">
            <a:avLst/>
          </a:prstGeom>
          <a:noFill/>
          <a:ln w="9525">
            <a:noFill/>
            <a:miter lim="800000"/>
            <a:headEnd/>
            <a:tailEnd/>
          </a:ln>
        </p:spPr>
      </p:pic>
      <p:pic>
        <p:nvPicPr>
          <p:cNvPr id="186410" name="Picture 125" descr="speech-buubles"/>
          <p:cNvPicPr>
            <a:picLocks noChangeAspect="1" noChangeArrowheads="1"/>
          </p:cNvPicPr>
          <p:nvPr/>
        </p:nvPicPr>
        <p:blipFill>
          <a:blip r:embed="rId11" cstate="print"/>
          <a:srcRect/>
          <a:stretch>
            <a:fillRect/>
          </a:stretch>
        </p:blipFill>
        <p:spPr bwMode="auto">
          <a:xfrm>
            <a:off x="-3641725" y="22901275"/>
            <a:ext cx="238125" cy="190500"/>
          </a:xfrm>
          <a:prstGeom prst="rect">
            <a:avLst/>
          </a:prstGeom>
          <a:noFill/>
          <a:ln w="9525">
            <a:noFill/>
            <a:miter lim="800000"/>
            <a:headEnd/>
            <a:tailEnd/>
          </a:ln>
        </p:spPr>
      </p:pic>
      <p:pic>
        <p:nvPicPr>
          <p:cNvPr id="186411" name="Picture 126" descr="book"/>
          <p:cNvPicPr>
            <a:picLocks noChangeAspect="1" noChangeArrowheads="1"/>
          </p:cNvPicPr>
          <p:nvPr/>
        </p:nvPicPr>
        <p:blipFill>
          <a:blip r:embed="rId12" cstate="print"/>
          <a:srcRect/>
          <a:stretch>
            <a:fillRect/>
          </a:stretch>
        </p:blipFill>
        <p:spPr bwMode="auto">
          <a:xfrm>
            <a:off x="-3641725" y="23175913"/>
            <a:ext cx="200025" cy="209550"/>
          </a:xfrm>
          <a:prstGeom prst="rect">
            <a:avLst/>
          </a:prstGeom>
          <a:noFill/>
          <a:ln w="9525">
            <a:noFill/>
            <a:miter lim="800000"/>
            <a:headEnd/>
            <a:tailEnd/>
          </a:ln>
        </p:spPr>
      </p:pic>
      <p:pic>
        <p:nvPicPr>
          <p:cNvPr id="186412" name="Picture 127" descr="pdf"/>
          <p:cNvPicPr>
            <a:picLocks noChangeAspect="1" noChangeArrowheads="1"/>
          </p:cNvPicPr>
          <p:nvPr/>
        </p:nvPicPr>
        <p:blipFill>
          <a:blip r:embed="rId13" cstate="print"/>
          <a:srcRect/>
          <a:stretch>
            <a:fillRect/>
          </a:stretch>
        </p:blipFill>
        <p:spPr bwMode="auto">
          <a:xfrm>
            <a:off x="-3641725" y="23450556"/>
            <a:ext cx="209550" cy="219075"/>
          </a:xfrm>
          <a:prstGeom prst="rect">
            <a:avLst/>
          </a:prstGeom>
          <a:noFill/>
          <a:ln w="9525">
            <a:noFill/>
            <a:miter lim="800000"/>
            <a:headEnd/>
            <a:tailEnd/>
          </a:ln>
        </p:spPr>
      </p:pic>
      <p:pic>
        <p:nvPicPr>
          <p:cNvPr id="186413" name="Picture 128" descr="LMR"/>
          <p:cNvPicPr>
            <a:picLocks noChangeAspect="1" noChangeArrowheads="1"/>
          </p:cNvPicPr>
          <p:nvPr/>
        </p:nvPicPr>
        <p:blipFill>
          <a:blip r:embed="rId14" cstate="print"/>
          <a:srcRect/>
          <a:stretch>
            <a:fillRect/>
          </a:stretch>
        </p:blipFill>
        <p:spPr bwMode="auto">
          <a:xfrm>
            <a:off x="-3746500" y="24061738"/>
            <a:ext cx="180975" cy="190500"/>
          </a:xfrm>
          <a:prstGeom prst="rect">
            <a:avLst/>
          </a:prstGeom>
          <a:noFill/>
          <a:ln w="9525">
            <a:noFill/>
            <a:miter lim="800000"/>
            <a:headEnd/>
            <a:tailEnd/>
          </a:ln>
        </p:spPr>
      </p:pic>
      <p:pic>
        <p:nvPicPr>
          <p:cNvPr id="186414" name="Picture 129" descr="HMP"/>
          <p:cNvPicPr>
            <a:picLocks noChangeAspect="1" noChangeArrowheads="1"/>
          </p:cNvPicPr>
          <p:nvPr/>
        </p:nvPicPr>
        <p:blipFill>
          <a:blip r:embed="rId15" cstate="print"/>
          <a:srcRect/>
          <a:stretch>
            <a:fillRect/>
          </a:stretch>
        </p:blipFill>
        <p:spPr bwMode="auto">
          <a:xfrm>
            <a:off x="-3721100" y="24336375"/>
            <a:ext cx="200025" cy="190500"/>
          </a:xfrm>
          <a:prstGeom prst="rect">
            <a:avLst/>
          </a:prstGeom>
          <a:noFill/>
          <a:ln w="9525">
            <a:noFill/>
            <a:miter lim="800000"/>
            <a:headEnd/>
            <a:tailEnd/>
          </a:ln>
        </p:spPr>
      </p:pic>
      <p:pic>
        <p:nvPicPr>
          <p:cNvPr id="186415" name="Picture 130" descr="survey"/>
          <p:cNvPicPr>
            <a:picLocks noChangeAspect="1" noChangeArrowheads="1"/>
          </p:cNvPicPr>
          <p:nvPr/>
        </p:nvPicPr>
        <p:blipFill>
          <a:blip r:embed="rId16" cstate="print"/>
          <a:srcRect/>
          <a:stretch>
            <a:fillRect/>
          </a:stretch>
        </p:blipFill>
        <p:spPr bwMode="auto">
          <a:xfrm>
            <a:off x="-3721100" y="24611013"/>
            <a:ext cx="190500" cy="190500"/>
          </a:xfrm>
          <a:prstGeom prst="rect">
            <a:avLst/>
          </a:prstGeom>
          <a:noFill/>
          <a:ln w="9525">
            <a:noFill/>
            <a:miter lim="800000"/>
            <a:headEnd/>
            <a:tailEnd/>
          </a:ln>
        </p:spPr>
      </p:pic>
      <p:pic>
        <p:nvPicPr>
          <p:cNvPr id="186416" name="Picture 133" descr="small-horizon-icon"/>
          <p:cNvPicPr>
            <a:picLocks noChangeAspect="1" noChangeArrowheads="1"/>
          </p:cNvPicPr>
          <p:nvPr/>
        </p:nvPicPr>
        <p:blipFill>
          <a:blip r:embed="rId17" cstate="print"/>
          <a:srcRect/>
          <a:stretch>
            <a:fillRect/>
          </a:stretch>
        </p:blipFill>
        <p:spPr bwMode="auto">
          <a:xfrm>
            <a:off x="-3746500" y="25604794"/>
            <a:ext cx="209550" cy="123825"/>
          </a:xfrm>
          <a:prstGeom prst="rect">
            <a:avLst/>
          </a:prstGeom>
          <a:noFill/>
          <a:ln w="9525">
            <a:noFill/>
            <a:miter lim="800000"/>
            <a:headEnd/>
            <a:tailEnd/>
          </a:ln>
        </p:spPr>
      </p:pic>
      <p:pic>
        <p:nvPicPr>
          <p:cNvPr id="186417" name="Picture 134" descr="mini_lmr"/>
          <p:cNvPicPr>
            <a:picLocks noChangeAspect="1" noChangeArrowheads="1"/>
          </p:cNvPicPr>
          <p:nvPr/>
        </p:nvPicPr>
        <p:blipFill>
          <a:blip r:embed="rId18" cstate="print"/>
          <a:srcRect/>
          <a:stretch>
            <a:fillRect/>
          </a:stretch>
        </p:blipFill>
        <p:spPr bwMode="auto">
          <a:xfrm>
            <a:off x="-3721100" y="25879431"/>
            <a:ext cx="228600" cy="219075"/>
          </a:xfrm>
          <a:prstGeom prst="rect">
            <a:avLst/>
          </a:prstGeom>
          <a:noFill/>
          <a:ln w="9525">
            <a:noFill/>
            <a:miter lim="800000"/>
            <a:headEnd/>
            <a:tailEnd/>
          </a:ln>
        </p:spPr>
      </p:pic>
      <p:pic>
        <p:nvPicPr>
          <p:cNvPr id="186418" name="Picture 137" descr="geography"/>
          <p:cNvPicPr>
            <a:picLocks noChangeAspect="1" noChangeArrowheads="1"/>
          </p:cNvPicPr>
          <p:nvPr/>
        </p:nvPicPr>
        <p:blipFill>
          <a:blip r:embed="rId6" cstate="print"/>
          <a:srcRect/>
          <a:stretch>
            <a:fillRect/>
          </a:stretch>
        </p:blipFill>
        <p:spPr bwMode="auto">
          <a:xfrm>
            <a:off x="-3746500" y="26598563"/>
            <a:ext cx="171450" cy="228600"/>
          </a:xfrm>
          <a:prstGeom prst="rect">
            <a:avLst/>
          </a:prstGeom>
          <a:noFill/>
          <a:ln w="9525">
            <a:noFill/>
            <a:miter lim="800000"/>
            <a:headEnd/>
            <a:tailEnd/>
          </a:ln>
        </p:spPr>
      </p:pic>
      <p:pic>
        <p:nvPicPr>
          <p:cNvPr id="186419" name="Picture 141"/>
          <p:cNvPicPr>
            <a:picLocks noChangeAspect="1" noChangeArrowheads="1"/>
          </p:cNvPicPr>
          <p:nvPr/>
        </p:nvPicPr>
        <p:blipFill>
          <a:blip r:embed="rId19" cstate="print"/>
          <a:srcRect l="1482" t="10829" r="4021" b="7486"/>
          <a:stretch>
            <a:fillRect/>
          </a:stretch>
        </p:blipFill>
        <p:spPr bwMode="auto">
          <a:xfrm>
            <a:off x="-466724" y="404818"/>
            <a:ext cx="9610725" cy="6232525"/>
          </a:xfrm>
          <a:prstGeom prst="rect">
            <a:avLst/>
          </a:prstGeom>
          <a:noFill/>
          <a:ln w="9525">
            <a:noFill/>
            <a:miter lim="800000"/>
            <a:headEnd/>
            <a:tailEnd/>
          </a:ln>
          <a:effectLst/>
        </p:spPr>
      </p:pic>
      <p:sp>
        <p:nvSpPr>
          <p:cNvPr id="186420" name="Text Box 142"/>
          <p:cNvSpPr txBox="1">
            <a:spLocks noChangeArrowheads="1"/>
          </p:cNvSpPr>
          <p:nvPr/>
        </p:nvSpPr>
        <p:spPr bwMode="auto">
          <a:xfrm rot="5400000">
            <a:off x="7042947" y="4068300"/>
            <a:ext cx="3382963" cy="523220"/>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en-US" sz="1400">
                <a:solidFill>
                  <a:srgbClr val="000000"/>
                </a:solidFill>
                <a:cs typeface="Arial" charset="0"/>
              </a:rPr>
              <a:t>Source: </a:t>
            </a:r>
            <a:r>
              <a:rPr lang="el-GR" altLang="en-US" sz="1400">
                <a:solidFill>
                  <a:srgbClr val="000000"/>
                </a:solidFill>
                <a:cs typeface="Arial" charset="0"/>
              </a:rPr>
              <a:t>https://secure.cultureactive.com/</a:t>
            </a:r>
          </a:p>
        </p:txBody>
      </p:sp>
    </p:spTree>
    <p:extLst>
      <p:ext uri="{BB962C8B-B14F-4D97-AF65-F5344CB8AC3E}">
        <p14:creationId xmlns:p14="http://schemas.microsoft.com/office/powerpoint/2010/main" val="34147445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C:\Users\fsk1\Desktop\CASS STF 2015 APRIL 16\MAKING WAVES COVE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97" y="376445"/>
            <a:ext cx="4365060" cy="6157102"/>
          </a:xfrm>
          <a:prstGeom prst="rect">
            <a:avLst/>
          </a:prstGeom>
          <a:noFill/>
          <a:extLst>
            <a:ext uri="{909E8E84-426E-40DD-AFC4-6F175D3DCCD1}">
              <a14:hiddenFill xmlns:a14="http://schemas.microsoft.com/office/drawing/2010/main">
                <a:solidFill>
                  <a:srgbClr val="FFFFFF"/>
                </a:solidFill>
              </a14:hiddenFill>
            </a:ext>
          </a:extLst>
        </p:spPr>
      </p:pic>
      <p:pic>
        <p:nvPicPr>
          <p:cNvPr id="171011" name="Picture 3" descr="C:\Users\fsk1\Desktop\CASS STF 2015 APRIL 16\MAKING WAVES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76445"/>
            <a:ext cx="4376988" cy="615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34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4"/>
          <p:cNvPicPr>
            <a:picLocks noChangeAspect="1" noChangeArrowheads="1"/>
          </p:cNvPicPr>
          <p:nvPr/>
        </p:nvPicPr>
        <p:blipFill>
          <a:blip r:embed="rId2" cstate="print"/>
          <a:srcRect/>
          <a:stretch>
            <a:fillRect/>
          </a:stretch>
        </p:blipFill>
        <p:spPr bwMode="auto">
          <a:xfrm>
            <a:off x="0" y="-387350"/>
            <a:ext cx="9144000" cy="6858000"/>
          </a:xfrm>
          <a:prstGeom prst="rect">
            <a:avLst/>
          </a:prstGeom>
          <a:noFill/>
          <a:ln w="9525">
            <a:noFill/>
            <a:miter lim="800000"/>
            <a:headEnd/>
            <a:tailEnd/>
          </a:ln>
          <a:effectLst/>
        </p:spPr>
      </p:pic>
      <p:sp>
        <p:nvSpPr>
          <p:cNvPr id="184323" name="Text Box 5"/>
          <p:cNvSpPr txBox="1">
            <a:spLocks noChangeArrowheads="1"/>
          </p:cNvSpPr>
          <p:nvPr/>
        </p:nvSpPr>
        <p:spPr bwMode="auto">
          <a:xfrm>
            <a:off x="1476375" y="6524631"/>
            <a:ext cx="6408738" cy="366713"/>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en-US">
                <a:solidFill>
                  <a:srgbClr val="000000"/>
                </a:solidFill>
                <a:cs typeface="Arial" charset="0"/>
              </a:rPr>
              <a:t>Head Office people educational visit on board M/T Almi Star </a:t>
            </a:r>
            <a:endParaRPr lang="el-GR" altLang="en-US">
              <a:solidFill>
                <a:srgbClr val="000000"/>
              </a:solidFill>
              <a:cs typeface="Arial" charset="0"/>
            </a:endParaRPr>
          </a:p>
        </p:txBody>
      </p:sp>
    </p:spTree>
    <p:extLst>
      <p:ext uri="{BB962C8B-B14F-4D97-AF65-F5344CB8AC3E}">
        <p14:creationId xmlns:p14="http://schemas.microsoft.com/office/powerpoint/2010/main" val="26614813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4"/>
          <p:cNvPicPr>
            <a:picLocks noChangeAspect="1" noChangeArrowheads="1"/>
          </p:cNvPicPr>
          <p:nvPr/>
        </p:nvPicPr>
        <p:blipFill>
          <a:blip r:embed="rId2" cstate="print"/>
          <a:srcRect/>
          <a:stretch>
            <a:fillRect/>
          </a:stretch>
        </p:blipFill>
        <p:spPr bwMode="auto">
          <a:xfrm>
            <a:off x="468316" y="260356"/>
            <a:ext cx="8207375" cy="6156325"/>
          </a:xfrm>
          <a:prstGeom prst="rect">
            <a:avLst/>
          </a:prstGeom>
          <a:noFill/>
          <a:ln w="9525">
            <a:noFill/>
            <a:miter lim="800000"/>
            <a:headEnd/>
            <a:tailEnd/>
          </a:ln>
        </p:spPr>
      </p:pic>
      <p:sp>
        <p:nvSpPr>
          <p:cNvPr id="141314" name="Text Box 5"/>
          <p:cNvSpPr txBox="1">
            <a:spLocks noChangeArrowheads="1"/>
          </p:cNvSpPr>
          <p:nvPr/>
        </p:nvSpPr>
        <p:spPr bwMode="auto">
          <a:xfrm>
            <a:off x="1547815" y="6491288"/>
            <a:ext cx="6265862" cy="366712"/>
          </a:xfrm>
          <a:prstGeom prst="rect">
            <a:avLst/>
          </a:prstGeom>
          <a:noFill/>
          <a:ln w="9525">
            <a:noFill/>
            <a:miter lim="800000"/>
            <a:headEnd/>
            <a:tailEnd/>
          </a:ln>
        </p:spPr>
        <p:txBody>
          <a:bodyPr>
            <a:spAutoFit/>
          </a:bodyPr>
          <a:lstStyle/>
          <a:p>
            <a:pPr algn="ctr" fontAlgn="base">
              <a:spcBef>
                <a:spcPct val="50000"/>
              </a:spcBef>
              <a:spcAft>
                <a:spcPct val="0"/>
              </a:spcAft>
            </a:pPr>
            <a:r>
              <a:rPr lang="en-US" altLang="en-US">
                <a:solidFill>
                  <a:srgbClr val="000000"/>
                </a:solidFill>
                <a:cs typeface="Arial" charset="0"/>
              </a:rPr>
              <a:t>Kelly and Marialina in the Engine Room of M/T Almi Star</a:t>
            </a:r>
            <a:endParaRPr lang="el-GR" altLang="en-US">
              <a:solidFill>
                <a:srgbClr val="000000"/>
              </a:solidFill>
              <a:cs typeface="Arial" charset="0"/>
            </a:endParaRPr>
          </a:p>
        </p:txBody>
      </p:sp>
    </p:spTree>
    <p:extLst>
      <p:ext uri="{BB962C8B-B14F-4D97-AF65-F5344CB8AC3E}">
        <p14:creationId xmlns:p14="http://schemas.microsoft.com/office/powerpoint/2010/main" val="36762937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Manilla Xmas Party1"/>
          <p:cNvPicPr>
            <a:picLocks noChangeAspect="1" noChangeArrowheads="1"/>
          </p:cNvPicPr>
          <p:nvPr/>
        </p:nvPicPr>
        <p:blipFill>
          <a:blip r:embed="rId2" cstate="print"/>
          <a:srcRect/>
          <a:stretch>
            <a:fillRect/>
          </a:stretch>
        </p:blipFill>
        <p:spPr bwMode="auto">
          <a:xfrm>
            <a:off x="179390" y="1044577"/>
            <a:ext cx="8753475" cy="5813425"/>
          </a:xfrm>
          <a:prstGeom prst="rect">
            <a:avLst/>
          </a:prstGeom>
          <a:noFill/>
          <a:ln w="9525">
            <a:noFill/>
            <a:miter lim="800000"/>
            <a:headEnd/>
            <a:tailEnd/>
          </a:ln>
        </p:spPr>
      </p:pic>
      <p:sp>
        <p:nvSpPr>
          <p:cNvPr id="142338" name="Text Box 3"/>
          <p:cNvSpPr txBox="1">
            <a:spLocks noChangeArrowheads="1"/>
          </p:cNvSpPr>
          <p:nvPr/>
        </p:nvSpPr>
        <p:spPr bwMode="auto">
          <a:xfrm>
            <a:off x="1692275" y="188914"/>
            <a:ext cx="5650906" cy="584775"/>
          </a:xfrm>
          <a:prstGeom prst="rect">
            <a:avLst/>
          </a:prstGeom>
          <a:noFill/>
          <a:ln w="9525">
            <a:noFill/>
            <a:miter lim="800000"/>
            <a:headEnd/>
            <a:tailEnd/>
          </a:ln>
        </p:spPr>
        <p:txBody>
          <a:bodyPr wrap="none">
            <a:spAutoFit/>
          </a:bodyPr>
          <a:lstStyle/>
          <a:p>
            <a:pPr fontAlgn="base">
              <a:spcBef>
                <a:spcPct val="0"/>
              </a:spcBef>
              <a:spcAft>
                <a:spcPct val="0"/>
              </a:spcAft>
            </a:pPr>
            <a:r>
              <a:rPr lang="en-US" sz="3200">
                <a:solidFill>
                  <a:srgbClr val="000000"/>
                </a:solidFill>
                <a:cs typeface="Arial" charset="0"/>
              </a:rPr>
              <a:t>Our Christmas Party in Manila</a:t>
            </a:r>
            <a:endParaRPr lang="en-GB" sz="3200">
              <a:solidFill>
                <a:srgbClr val="000000"/>
              </a:solidFill>
              <a:cs typeface="Arial" charset="0"/>
            </a:endParaRPr>
          </a:p>
        </p:txBody>
      </p:sp>
    </p:spTree>
    <p:extLst>
      <p:ext uri="{BB962C8B-B14F-4D97-AF65-F5344CB8AC3E}">
        <p14:creationId xmlns:p14="http://schemas.microsoft.com/office/powerpoint/2010/main" val="3640474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Calibri" panose="020F0502020204030204" pitchFamily="34" charset="0"/>
              </a:rPr>
              <a:t>Focus Groups</a:t>
            </a:r>
            <a:endParaRPr lang="en-GB" dirty="0">
              <a:latin typeface="Calibri" panose="020F0502020204030204" pitchFamily="34" charset="0"/>
            </a:endParaRPr>
          </a:p>
        </p:txBody>
      </p:sp>
      <p:sp>
        <p:nvSpPr>
          <p:cNvPr id="4" name="Rectangle 3"/>
          <p:cNvSpPr/>
          <p:nvPr/>
        </p:nvSpPr>
        <p:spPr>
          <a:xfrm>
            <a:off x="457200" y="2362211"/>
            <a:ext cx="7924800" cy="3385542"/>
          </a:xfrm>
          <a:prstGeom prst="rect">
            <a:avLst/>
          </a:prstGeom>
        </p:spPr>
        <p:txBody>
          <a:bodyPr wrap="square">
            <a:spAutoFit/>
          </a:bodyPr>
          <a:lstStyle/>
          <a:p>
            <a:r>
              <a:rPr lang="en-US" sz="2000" b="1" dirty="0">
                <a:solidFill>
                  <a:srgbClr val="0070C0"/>
                </a:solidFill>
                <a:latin typeface="Calibri" panose="020F0502020204030204" pitchFamily="34" charset="0"/>
              </a:rPr>
              <a:t>Vision</a:t>
            </a:r>
            <a:endParaRPr lang="en-GB" sz="2000" b="1" dirty="0">
              <a:solidFill>
                <a:srgbClr val="0070C0"/>
              </a:solidFill>
              <a:latin typeface="Calibri" panose="020F0502020204030204" pitchFamily="34" charset="0"/>
            </a:endParaRPr>
          </a:p>
          <a:p>
            <a:pPr algn="just"/>
            <a:r>
              <a:rPr lang="en-US" sz="2000" dirty="0">
                <a:solidFill>
                  <a:srgbClr val="0070C0"/>
                </a:solidFill>
                <a:latin typeface="Calibri" panose="020F0502020204030204" pitchFamily="34" charset="0"/>
              </a:rPr>
              <a:t>To develop the strategic agility of </a:t>
            </a:r>
            <a:r>
              <a:rPr lang="en-US" sz="2000" dirty="0" err="1">
                <a:solidFill>
                  <a:srgbClr val="0070C0"/>
                </a:solidFill>
                <a:latin typeface="Calibri" panose="020F0502020204030204" pitchFamily="34" charset="0"/>
              </a:rPr>
              <a:t>Almi</a:t>
            </a:r>
            <a:r>
              <a:rPr lang="en-US" sz="2000" dirty="0">
                <a:solidFill>
                  <a:srgbClr val="0070C0"/>
                </a:solidFill>
                <a:latin typeface="Calibri" panose="020F0502020204030204" pitchFamily="34" charset="0"/>
              </a:rPr>
              <a:t> Tankers, ashore and aboard, through collective participation in the strategic planning process.</a:t>
            </a:r>
            <a:endParaRPr lang="en-GB" sz="2000" dirty="0">
              <a:solidFill>
                <a:srgbClr val="0070C0"/>
              </a:solidFill>
              <a:latin typeface="Calibri" panose="020F0502020204030204" pitchFamily="34" charset="0"/>
            </a:endParaRPr>
          </a:p>
          <a:p>
            <a:pPr algn="just"/>
            <a:r>
              <a:rPr lang="en-US" sz="2000" b="1" dirty="0">
                <a:solidFill>
                  <a:srgbClr val="0070C0"/>
                </a:solidFill>
                <a:latin typeface="Calibri" panose="020F0502020204030204" pitchFamily="34" charset="0"/>
              </a:rPr>
              <a:t> </a:t>
            </a:r>
            <a:endParaRPr lang="en-GB" sz="2000" b="1" dirty="0">
              <a:solidFill>
                <a:srgbClr val="0070C0"/>
              </a:solidFill>
              <a:latin typeface="Calibri" panose="020F0502020204030204" pitchFamily="34" charset="0"/>
            </a:endParaRPr>
          </a:p>
          <a:p>
            <a:pPr algn="just"/>
            <a:r>
              <a:rPr lang="en-US" sz="2000" b="1" dirty="0">
                <a:solidFill>
                  <a:srgbClr val="0070C0"/>
                </a:solidFill>
                <a:latin typeface="Calibri" panose="020F0502020204030204" pitchFamily="34" charset="0"/>
              </a:rPr>
              <a:t> </a:t>
            </a:r>
            <a:endParaRPr lang="en-GB" sz="2000" b="1" dirty="0">
              <a:solidFill>
                <a:srgbClr val="0070C0"/>
              </a:solidFill>
              <a:latin typeface="Calibri" panose="020F0502020204030204" pitchFamily="34" charset="0"/>
            </a:endParaRPr>
          </a:p>
          <a:p>
            <a:pPr algn="just"/>
            <a:r>
              <a:rPr lang="en-US" sz="2000" b="1" dirty="0">
                <a:solidFill>
                  <a:srgbClr val="0070C0"/>
                </a:solidFill>
                <a:latin typeface="Calibri" panose="020F0502020204030204" pitchFamily="34" charset="0"/>
              </a:rPr>
              <a:t>Mission</a:t>
            </a:r>
            <a:endParaRPr lang="en-GB" sz="2000" b="1" dirty="0">
              <a:solidFill>
                <a:srgbClr val="0070C0"/>
              </a:solidFill>
              <a:latin typeface="Calibri" panose="020F0502020204030204" pitchFamily="34" charset="0"/>
            </a:endParaRPr>
          </a:p>
          <a:p>
            <a:pPr algn="just"/>
            <a:r>
              <a:rPr lang="en-US" sz="2000" dirty="0">
                <a:solidFill>
                  <a:srgbClr val="0070C0"/>
                </a:solidFill>
                <a:latin typeface="Calibri" panose="020F0502020204030204" pitchFamily="34" charset="0"/>
              </a:rPr>
              <a:t>The Focus Groups are responsible for promoting, monitoring and approving the company objectives of their Pillar and for the oversight of strategic projects.</a:t>
            </a:r>
            <a:endParaRPr lang="en-GB" sz="2000" dirty="0">
              <a:solidFill>
                <a:srgbClr val="0070C0"/>
              </a:solidFill>
              <a:latin typeface="Calibri" panose="020F0502020204030204" pitchFamily="34" charset="0"/>
            </a:endParaRPr>
          </a:p>
          <a:p>
            <a:r>
              <a:rPr lang="en-US" sz="2000" b="1" dirty="0">
                <a:solidFill>
                  <a:srgbClr val="0070C0"/>
                </a:solidFill>
                <a:latin typeface="Calibri" panose="020F0502020204030204" pitchFamily="34" charset="0"/>
              </a:rPr>
              <a:t> </a:t>
            </a:r>
            <a:endParaRPr lang="en-GB" sz="2000" b="1" dirty="0">
              <a:solidFill>
                <a:srgbClr val="0070C0"/>
              </a:solidFill>
              <a:latin typeface="Calibri" panose="020F0502020204030204" pitchFamily="34" charset="0"/>
            </a:endParaRPr>
          </a:p>
          <a:p>
            <a:pPr algn="r"/>
            <a:r>
              <a:rPr lang="en-US" sz="1400" b="1" dirty="0">
                <a:solidFill>
                  <a:srgbClr val="0070C0"/>
                </a:solidFill>
                <a:latin typeface="Calibri" panose="020F0502020204030204" pitchFamily="34" charset="0"/>
              </a:rPr>
              <a:t>March 2017</a:t>
            </a:r>
            <a:endParaRPr lang="en-GB" sz="1400" b="1" dirty="0">
              <a:solidFill>
                <a:srgbClr val="0070C0"/>
              </a:solidFill>
              <a:latin typeface="Calibri" panose="020F0502020204030204" pitchFamily="34" charset="0"/>
            </a:endParaRPr>
          </a:p>
        </p:txBody>
      </p:sp>
      <p:pic>
        <p:nvPicPr>
          <p:cNvPr id="5" name="Picture 8" descr="Αποτέλεσμα εικόνας για focus gro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4" y="499078"/>
            <a:ext cx="1945906" cy="169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3509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4"/>
          <p:cNvPicPr>
            <a:picLocks noChangeAspect="1" noChangeArrowheads="1"/>
          </p:cNvPicPr>
          <p:nvPr/>
        </p:nvPicPr>
        <p:blipFill>
          <a:blip r:embed="rId2" cstate="print"/>
          <a:srcRect/>
          <a:stretch>
            <a:fillRect/>
          </a:stretch>
        </p:blipFill>
        <p:spPr bwMode="auto">
          <a:xfrm>
            <a:off x="1" y="0"/>
            <a:ext cx="4845050" cy="6858000"/>
          </a:xfrm>
          <a:prstGeom prst="rect">
            <a:avLst/>
          </a:prstGeom>
          <a:noFill/>
          <a:ln w="9525">
            <a:noFill/>
            <a:miter lim="800000"/>
            <a:headEnd/>
            <a:tailEnd/>
          </a:ln>
        </p:spPr>
      </p:pic>
      <p:pic>
        <p:nvPicPr>
          <p:cNvPr id="143362" name="Picture 4"/>
          <p:cNvPicPr>
            <a:picLocks noChangeAspect="1" noChangeArrowheads="1"/>
          </p:cNvPicPr>
          <p:nvPr/>
        </p:nvPicPr>
        <p:blipFill>
          <a:blip r:embed="rId3" cstate="print"/>
          <a:srcRect/>
          <a:stretch>
            <a:fillRect/>
          </a:stretch>
        </p:blipFill>
        <p:spPr bwMode="auto">
          <a:xfrm>
            <a:off x="4427538" y="549275"/>
            <a:ext cx="4171950" cy="5905500"/>
          </a:xfrm>
          <a:prstGeom prst="rect">
            <a:avLst/>
          </a:prstGeom>
          <a:noFill/>
          <a:ln w="9525">
            <a:noFill/>
            <a:miter lim="800000"/>
            <a:headEnd/>
            <a:tailEnd/>
          </a:ln>
        </p:spPr>
      </p:pic>
    </p:spTree>
    <p:extLst>
      <p:ext uri="{BB962C8B-B14F-4D97-AF65-F5344CB8AC3E}">
        <p14:creationId xmlns:p14="http://schemas.microsoft.com/office/powerpoint/2010/main" val="35988062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title"/>
          </p:nvPr>
        </p:nvSpPr>
        <p:spPr/>
        <p:txBody>
          <a:bodyPr/>
          <a:lstStyle/>
          <a:p>
            <a:r>
              <a:rPr lang="en-US" sz="3200"/>
              <a:t>Training – an ongoing process</a:t>
            </a:r>
            <a:endParaRPr lang="el-GR" sz="3200"/>
          </a:p>
        </p:txBody>
      </p:sp>
      <p:sp>
        <p:nvSpPr>
          <p:cNvPr id="144386" name="Rectangle 3"/>
          <p:cNvSpPr>
            <a:spLocks noGrp="1" noChangeArrowheads="1"/>
          </p:cNvSpPr>
          <p:nvPr>
            <p:ph type="body" sz="half" idx="1"/>
          </p:nvPr>
        </p:nvSpPr>
        <p:spPr>
          <a:xfrm>
            <a:off x="179514" y="1600206"/>
            <a:ext cx="8856538" cy="2620963"/>
          </a:xfrm>
        </p:spPr>
        <p:txBody>
          <a:bodyPr/>
          <a:lstStyle/>
          <a:p>
            <a:pPr lvl="1">
              <a:lnSpc>
                <a:spcPct val="90000"/>
              </a:lnSpc>
              <a:buFontTx/>
              <a:buChar char="•"/>
            </a:pPr>
            <a:r>
              <a:rPr lang="en-US" sz="2000" dirty="0"/>
              <a:t>More than 15,080 shore personnel working hours have been invested in training since our company’s establishment in May 2009. </a:t>
            </a:r>
          </a:p>
          <a:p>
            <a:pPr>
              <a:lnSpc>
                <a:spcPct val="90000"/>
              </a:lnSpc>
            </a:pPr>
            <a:endParaRPr lang="en-US" sz="2000" dirty="0"/>
          </a:p>
          <a:p>
            <a:pPr lvl="1">
              <a:lnSpc>
                <a:spcPct val="90000"/>
              </a:lnSpc>
              <a:buFontTx/>
              <a:buChar char="•"/>
            </a:pPr>
            <a:r>
              <a:rPr lang="en-US" sz="2000" dirty="0"/>
              <a:t>Almi Tankers</a:t>
            </a:r>
            <a:r>
              <a:rPr lang="el-GR" sz="2000" dirty="0"/>
              <a:t> </a:t>
            </a:r>
            <a:r>
              <a:rPr lang="el-GR" sz="2000" dirty="0" err="1"/>
              <a:t>and</a:t>
            </a:r>
            <a:r>
              <a:rPr lang="el-GR" sz="2000" dirty="0"/>
              <a:t> </a:t>
            </a:r>
            <a:r>
              <a:rPr lang="el-GR" sz="2000" dirty="0" err="1"/>
              <a:t>its</a:t>
            </a:r>
            <a:r>
              <a:rPr lang="el-GR" sz="2000" dirty="0"/>
              <a:t> </a:t>
            </a:r>
            <a:r>
              <a:rPr lang="el-GR" sz="2000" dirty="0" err="1"/>
              <a:t>employees</a:t>
            </a:r>
            <a:r>
              <a:rPr lang="el-GR" sz="2000" dirty="0"/>
              <a:t> </a:t>
            </a:r>
            <a:r>
              <a:rPr lang="el-GR" sz="2000" dirty="0" err="1"/>
              <a:t>are</a:t>
            </a:r>
            <a:r>
              <a:rPr lang="el-GR" sz="2000" dirty="0"/>
              <a:t> </a:t>
            </a:r>
            <a:r>
              <a:rPr lang="el-GR" sz="2000" dirty="0" err="1"/>
              <a:t>committed</a:t>
            </a:r>
            <a:r>
              <a:rPr lang="el-GR" sz="2000" dirty="0"/>
              <a:t> </a:t>
            </a:r>
            <a:r>
              <a:rPr lang="el-GR" sz="2000" dirty="0" err="1"/>
              <a:t>to</a:t>
            </a:r>
            <a:r>
              <a:rPr lang="el-GR" sz="2000" dirty="0"/>
              <a:t> </a:t>
            </a:r>
            <a:r>
              <a:rPr lang="el-GR" sz="2000" dirty="0" err="1"/>
              <a:t>protect</a:t>
            </a:r>
            <a:r>
              <a:rPr lang="en-US" sz="2000" dirty="0" err="1"/>
              <a:t>ing</a:t>
            </a:r>
            <a:r>
              <a:rPr lang="el-GR" sz="2000" dirty="0"/>
              <a:t> </a:t>
            </a:r>
            <a:r>
              <a:rPr lang="el-GR" sz="2000" dirty="0" err="1"/>
              <a:t>the</a:t>
            </a:r>
            <a:r>
              <a:rPr lang="el-GR" sz="2000" dirty="0"/>
              <a:t> </a:t>
            </a:r>
            <a:r>
              <a:rPr lang="el-GR" sz="2000" dirty="0" err="1"/>
              <a:t>environment</a:t>
            </a:r>
            <a:r>
              <a:rPr lang="el-GR" sz="2000" dirty="0"/>
              <a:t> </a:t>
            </a:r>
            <a:r>
              <a:rPr lang="el-GR" sz="2000" dirty="0" err="1"/>
              <a:t>and</a:t>
            </a:r>
            <a:r>
              <a:rPr lang="el-GR" sz="2000" dirty="0"/>
              <a:t> </a:t>
            </a:r>
            <a:r>
              <a:rPr lang="el-GR" sz="2000" dirty="0" err="1"/>
              <a:t>prevent</a:t>
            </a:r>
            <a:r>
              <a:rPr lang="en-US" sz="2000" dirty="0" err="1"/>
              <a:t>ing</a:t>
            </a:r>
            <a:r>
              <a:rPr lang="en-US" sz="2000" dirty="0"/>
              <a:t> </a:t>
            </a:r>
            <a:r>
              <a:rPr lang="el-GR" sz="2000" dirty="0" err="1"/>
              <a:t>marine</a:t>
            </a:r>
            <a:r>
              <a:rPr lang="el-GR" sz="2000" dirty="0"/>
              <a:t> </a:t>
            </a:r>
            <a:r>
              <a:rPr lang="el-GR" sz="2000" dirty="0" err="1"/>
              <a:t>pollution</a:t>
            </a:r>
            <a:r>
              <a:rPr lang="el-GR" sz="2000" dirty="0"/>
              <a:t> </a:t>
            </a:r>
            <a:r>
              <a:rPr lang="el-GR" sz="2000" dirty="0" err="1"/>
              <a:t>incident</a:t>
            </a:r>
            <a:r>
              <a:rPr lang="en-US" sz="2000" dirty="0"/>
              <a:t>s</a:t>
            </a:r>
            <a:r>
              <a:rPr lang="el-GR" sz="2000" dirty="0"/>
              <a:t>.</a:t>
            </a:r>
          </a:p>
          <a:p>
            <a:pPr>
              <a:lnSpc>
                <a:spcPct val="90000"/>
              </a:lnSpc>
            </a:pPr>
            <a:endParaRPr lang="en-US" sz="2000" dirty="0"/>
          </a:p>
          <a:p>
            <a:pPr lvl="1">
              <a:lnSpc>
                <a:spcPct val="90000"/>
              </a:lnSpc>
              <a:buFontTx/>
              <a:buChar char="•"/>
            </a:pPr>
            <a:r>
              <a:rPr lang="en-GB" sz="2000" dirty="0"/>
              <a:t>The Company has identified Health, Safety and the Environment as three areas in its operations that are of paramount importance</a:t>
            </a:r>
            <a:r>
              <a:rPr lang="el-GR" sz="2000" dirty="0"/>
              <a:t>.</a:t>
            </a:r>
            <a:endParaRPr lang="en-US" sz="2000" dirty="0"/>
          </a:p>
          <a:p>
            <a:pPr>
              <a:lnSpc>
                <a:spcPct val="90000"/>
              </a:lnSpc>
            </a:pPr>
            <a:endParaRPr lang="el-GR" sz="2000" dirty="0"/>
          </a:p>
        </p:txBody>
      </p:sp>
      <p:pic>
        <p:nvPicPr>
          <p:cNvPr id="144387" name="Picture 15">
            <a:hlinkClick r:id="rId2" action="ppaction://hlinksldjump"/>
          </p:cNvPr>
          <p:cNvPicPr>
            <a:picLocks noChangeAspect="1" noChangeArrowheads="1"/>
          </p:cNvPicPr>
          <p:nvPr/>
        </p:nvPicPr>
        <p:blipFill>
          <a:blip r:embed="rId3" cstate="print"/>
          <a:srcRect/>
          <a:stretch>
            <a:fillRect/>
          </a:stretch>
        </p:blipFill>
        <p:spPr bwMode="auto">
          <a:xfrm>
            <a:off x="3563938" y="4365631"/>
            <a:ext cx="2303462" cy="1693863"/>
          </a:xfrm>
          <a:prstGeom prst="rect">
            <a:avLst/>
          </a:prstGeom>
          <a:noFill/>
          <a:ln w="9525" algn="ctr">
            <a:noFill/>
            <a:miter lim="800000"/>
            <a:headEnd/>
            <a:tailEnd/>
          </a:ln>
        </p:spPr>
      </p:pic>
    </p:spTree>
    <p:extLst>
      <p:ext uri="{BB962C8B-B14F-4D97-AF65-F5344CB8AC3E}">
        <p14:creationId xmlns:p14="http://schemas.microsoft.com/office/powerpoint/2010/main" val="29819027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149" name="Object 5"/>
          <p:cNvGraphicFramePr>
            <a:graphicFrameLocks noGrp="1" noChangeAspect="1"/>
          </p:cNvGraphicFramePr>
          <p:nvPr>
            <p:ph/>
          </p:nvPr>
        </p:nvGraphicFramePr>
        <p:xfrm>
          <a:off x="474666" y="1557344"/>
          <a:ext cx="8194675" cy="4751387"/>
        </p:xfrm>
        <a:graphic>
          <a:graphicData uri="http://schemas.openxmlformats.org/presentationml/2006/ole">
            <mc:AlternateContent xmlns:mc="http://schemas.openxmlformats.org/markup-compatibility/2006">
              <mc:Choice xmlns:v="urn:schemas-microsoft-com:vml" Requires="v">
                <p:oleObj spid="_x0000_s6146" name="Chart" r:id="rId3" imgW="7096125" imgH="5067300" progId="Excel.Sheet.8">
                  <p:embed/>
                </p:oleObj>
              </mc:Choice>
              <mc:Fallback>
                <p:oleObj name="Chart" r:id="rId3" imgW="7096125" imgH="5067300" progId="Excel.Sheet.8">
                  <p:embed/>
                  <p:pic>
                    <p:nvPicPr>
                      <p:cNvPr id="6149" name="Object 5"/>
                      <p:cNvPicPr>
                        <a:picLocks noGrp="1" noChangeAspect="1" noChangeArrowheads="1"/>
                      </p:cNvPicPr>
                      <p:nvPr/>
                    </p:nvPicPr>
                    <p:blipFill>
                      <a:blip r:embed="rId4">
                        <a:extLst>
                          <a:ext uri="{28A0092B-C50C-407E-A947-70E740481C1C}">
                            <a14:useLocalDpi xmlns:a14="http://schemas.microsoft.com/office/drawing/2010/main" val="0"/>
                          </a:ext>
                        </a:extLst>
                      </a:blip>
                      <a:srcRect t="18800"/>
                      <a:stretch>
                        <a:fillRect/>
                      </a:stretch>
                    </p:blipFill>
                    <p:spPr bwMode="auto">
                      <a:xfrm>
                        <a:off x="474666" y="1557344"/>
                        <a:ext cx="8194675" cy="4751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0" name="Text Box 6"/>
          <p:cNvSpPr txBox="1">
            <a:spLocks noChangeArrowheads="1"/>
          </p:cNvSpPr>
          <p:nvPr/>
        </p:nvSpPr>
        <p:spPr bwMode="auto">
          <a:xfrm>
            <a:off x="6300789" y="6415088"/>
            <a:ext cx="565150" cy="442912"/>
          </a:xfrm>
          <a:prstGeom prst="rect">
            <a:avLst/>
          </a:prstGeom>
          <a:solidFill>
            <a:srgbClr val="FFFFFF"/>
          </a:solidFill>
          <a:ln w="9525" algn="ctr">
            <a:solidFill>
              <a:srgbClr val="FFFFFF"/>
            </a:solidFill>
            <a:miter lim="800000"/>
            <a:headEnd/>
            <a:tailEnd/>
          </a:ln>
        </p:spPr>
        <p:txBody>
          <a:bodyPr>
            <a:spAutoFit/>
          </a:bodyPr>
          <a:lstStyle/>
          <a:p>
            <a:pPr fontAlgn="base">
              <a:spcBef>
                <a:spcPct val="50000"/>
              </a:spcBef>
              <a:spcAft>
                <a:spcPct val="0"/>
              </a:spcAft>
            </a:pPr>
            <a:r>
              <a:rPr lang="en-US" sz="900" b="1">
                <a:solidFill>
                  <a:srgbClr val="000000"/>
                </a:solidFill>
                <a:cs typeface="Arial" charset="0"/>
              </a:rPr>
              <a:t>21</a:t>
            </a:r>
          </a:p>
          <a:p>
            <a:pPr fontAlgn="base">
              <a:spcBef>
                <a:spcPct val="50000"/>
              </a:spcBef>
              <a:spcAft>
                <a:spcPct val="0"/>
              </a:spcAft>
            </a:pPr>
            <a:r>
              <a:rPr lang="en-US" sz="900" b="1">
                <a:solidFill>
                  <a:srgbClr val="000000"/>
                </a:solidFill>
                <a:cs typeface="Arial" charset="0"/>
              </a:rPr>
              <a:t>20%</a:t>
            </a:r>
            <a:endParaRPr lang="el-GR" sz="900" b="1">
              <a:solidFill>
                <a:srgbClr val="000000"/>
              </a:solidFill>
              <a:cs typeface="Arial" charset="0"/>
            </a:endParaRPr>
          </a:p>
        </p:txBody>
      </p:sp>
      <p:sp>
        <p:nvSpPr>
          <p:cNvPr id="6151" name="Text Box 7"/>
          <p:cNvSpPr txBox="1">
            <a:spLocks noChangeArrowheads="1"/>
          </p:cNvSpPr>
          <p:nvPr/>
        </p:nvSpPr>
        <p:spPr bwMode="auto">
          <a:xfrm>
            <a:off x="2268540" y="490541"/>
            <a:ext cx="4824412" cy="1077218"/>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3200">
                <a:solidFill>
                  <a:srgbClr val="000000"/>
                </a:solidFill>
                <a:cs typeface="Arial" charset="0"/>
              </a:rPr>
              <a:t>Distribution of Training per Subject</a:t>
            </a:r>
            <a:endParaRPr lang="el-GR" sz="3200">
              <a:solidFill>
                <a:srgbClr val="000000"/>
              </a:solidFill>
              <a:cs typeface="Arial" charset="0"/>
            </a:endParaRPr>
          </a:p>
        </p:txBody>
      </p:sp>
    </p:spTree>
    <p:extLst>
      <p:ext uri="{BB962C8B-B14F-4D97-AF65-F5344CB8AC3E}">
        <p14:creationId xmlns:p14="http://schemas.microsoft.com/office/powerpoint/2010/main" val="230142007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7"/>
          <p:cNvSpPr>
            <a:spLocks noChangeArrowheads="1"/>
          </p:cNvSpPr>
          <p:nvPr/>
        </p:nvSpPr>
        <p:spPr bwMode="auto">
          <a:xfrm>
            <a:off x="2771775" y="1196981"/>
            <a:ext cx="3600450" cy="360363"/>
          </a:xfrm>
          <a:prstGeom prst="rect">
            <a:avLst/>
          </a:prstGeom>
          <a:solidFill>
            <a:srgbClr val="FFFFFF"/>
          </a:solidFill>
          <a:ln w="9525" algn="ctr">
            <a:solidFill>
              <a:srgbClr val="FFFFFF"/>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7175" name="Text Box 8"/>
          <p:cNvSpPr txBox="1">
            <a:spLocks noChangeArrowheads="1"/>
          </p:cNvSpPr>
          <p:nvPr/>
        </p:nvSpPr>
        <p:spPr bwMode="auto">
          <a:xfrm>
            <a:off x="2178050" y="333375"/>
            <a:ext cx="4897438" cy="1066800"/>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3200">
                <a:solidFill>
                  <a:srgbClr val="000000"/>
                </a:solidFill>
                <a:cs typeface="Arial" charset="0"/>
              </a:rPr>
              <a:t>Head Office Training Days per Subject</a:t>
            </a:r>
            <a:endParaRPr lang="el-GR" sz="3200">
              <a:solidFill>
                <a:srgbClr val="000000"/>
              </a:solidFill>
              <a:cs typeface="Arial" charset="0"/>
            </a:endParaRPr>
          </a:p>
        </p:txBody>
      </p:sp>
      <p:graphicFrame>
        <p:nvGraphicFramePr>
          <p:cNvPr id="7173" name="Object 5"/>
          <p:cNvGraphicFramePr>
            <a:graphicFrameLocks noGrp="1" noChangeAspect="1"/>
          </p:cNvGraphicFramePr>
          <p:nvPr>
            <p:ph/>
          </p:nvPr>
        </p:nvGraphicFramePr>
        <p:xfrm>
          <a:off x="446088" y="1668463"/>
          <a:ext cx="8229600" cy="4208462"/>
        </p:xfrm>
        <a:graphic>
          <a:graphicData uri="http://schemas.openxmlformats.org/presentationml/2006/ole">
            <mc:AlternateContent xmlns:mc="http://schemas.openxmlformats.org/markup-compatibility/2006">
              <mc:Choice xmlns:v="urn:schemas-microsoft-com:vml" Requires="v">
                <p:oleObj spid="_x0000_s7170" name="Chart" r:id="rId3" imgW="8439150" imgH="4314825" progId="Excel.Sheet.8">
                  <p:embed/>
                </p:oleObj>
              </mc:Choice>
              <mc:Fallback>
                <p:oleObj name="Chart" r:id="rId3" imgW="8439150" imgH="4314825" progId="Excel.Sheet.8">
                  <p:embed/>
                  <p:pic>
                    <p:nvPicPr>
                      <p:cNvPr id="7173"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8" y="1668463"/>
                        <a:ext cx="8229600" cy="4208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029914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cs typeface="Arial" charset="0"/>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6" y="663581"/>
            <a:ext cx="7748587" cy="552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117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cs typeface="Arial" charset="0"/>
            </a:endParaRPr>
          </a:p>
        </p:txBody>
      </p:sp>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91" y="764710"/>
            <a:ext cx="8937625" cy="496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06821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7" y="476678"/>
            <a:ext cx="7704856" cy="568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6650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cs typeface="Arial" charset="0"/>
            </a:endParaRPr>
          </a:p>
        </p:txBody>
      </p:sp>
      <p:pic>
        <p:nvPicPr>
          <p:cNvPr id="167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8" y="980729"/>
            <a:ext cx="741682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69068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9"/>
          <p:cNvPicPr>
            <a:picLocks noChangeAspect="1" noChangeArrowheads="1"/>
          </p:cNvPicPr>
          <p:nvPr/>
        </p:nvPicPr>
        <p:blipFill>
          <a:blip r:embed="rId2" cstate="print"/>
          <a:srcRect l="450" t="6953" r="1764" b="9682"/>
          <a:stretch>
            <a:fillRect/>
          </a:stretch>
        </p:blipFill>
        <p:spPr bwMode="auto">
          <a:xfrm>
            <a:off x="611191" y="1196975"/>
            <a:ext cx="7921625" cy="4319588"/>
          </a:xfrm>
          <a:prstGeom prst="rect">
            <a:avLst/>
          </a:prstGeom>
          <a:noFill/>
          <a:ln w="9525" algn="ctr">
            <a:noFill/>
            <a:miter lim="800000"/>
            <a:headEnd/>
            <a:tailEnd/>
          </a:ln>
        </p:spPr>
      </p:pic>
      <p:sp>
        <p:nvSpPr>
          <p:cNvPr id="150530" name="Rectangle 10"/>
          <p:cNvSpPr>
            <a:spLocks noChangeArrowheads="1"/>
          </p:cNvSpPr>
          <p:nvPr/>
        </p:nvSpPr>
        <p:spPr bwMode="auto">
          <a:xfrm>
            <a:off x="490538" y="765181"/>
            <a:ext cx="142875" cy="4824413"/>
          </a:xfrm>
          <a:prstGeom prst="rect">
            <a:avLst/>
          </a:prstGeom>
          <a:solidFill>
            <a:srgbClr val="FFFFFF"/>
          </a:solidFill>
          <a:ln w="9525" algn="ctr">
            <a:solidFill>
              <a:srgbClr val="FFFFFF"/>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150531" name="Rectangle 12"/>
          <p:cNvSpPr>
            <a:spLocks noChangeArrowheads="1"/>
          </p:cNvSpPr>
          <p:nvPr/>
        </p:nvSpPr>
        <p:spPr bwMode="auto">
          <a:xfrm>
            <a:off x="3492502" y="981075"/>
            <a:ext cx="719138" cy="431800"/>
          </a:xfrm>
          <a:prstGeom prst="rect">
            <a:avLst/>
          </a:prstGeom>
          <a:solidFill>
            <a:srgbClr val="FFFFFF"/>
          </a:solidFill>
          <a:ln w="9525" algn="ctr">
            <a:solidFill>
              <a:srgbClr val="FFFFFF"/>
            </a:solidFill>
            <a:miter lim="800000"/>
            <a:headEnd/>
            <a:tailEnd/>
          </a:ln>
        </p:spPr>
        <p:txBody>
          <a:bodyPr wrap="none" anchor="ctr"/>
          <a:lstStyle/>
          <a:p>
            <a:pPr fontAlgn="base">
              <a:spcBef>
                <a:spcPct val="0"/>
              </a:spcBef>
              <a:spcAft>
                <a:spcPct val="0"/>
              </a:spcAft>
            </a:pPr>
            <a:endParaRPr lang="en-GB">
              <a:solidFill>
                <a:srgbClr val="000000"/>
              </a:solidFill>
              <a:cs typeface="Arial" charset="0"/>
            </a:endParaRPr>
          </a:p>
        </p:txBody>
      </p:sp>
      <p:sp>
        <p:nvSpPr>
          <p:cNvPr id="150532" name="Text Box 13"/>
          <p:cNvSpPr txBox="1">
            <a:spLocks noChangeArrowheads="1"/>
          </p:cNvSpPr>
          <p:nvPr/>
        </p:nvSpPr>
        <p:spPr bwMode="auto">
          <a:xfrm>
            <a:off x="1187450" y="260350"/>
            <a:ext cx="6551613" cy="884238"/>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3200">
                <a:solidFill>
                  <a:srgbClr val="000000"/>
                </a:solidFill>
                <a:cs typeface="Arial" charset="0"/>
              </a:rPr>
              <a:t>Crew Computer Based Training </a:t>
            </a:r>
            <a:r>
              <a:rPr lang="en-US" sz="2000">
                <a:solidFill>
                  <a:srgbClr val="000000"/>
                </a:solidFill>
                <a:cs typeface="Arial" charset="0"/>
              </a:rPr>
              <a:t>Courses Completed per Subject</a:t>
            </a:r>
            <a:endParaRPr lang="el-GR" sz="2000">
              <a:solidFill>
                <a:srgbClr val="000000"/>
              </a:solidFill>
              <a:cs typeface="Arial" charset="0"/>
            </a:endParaRPr>
          </a:p>
        </p:txBody>
      </p:sp>
    </p:spTree>
    <p:extLst>
      <p:ext uri="{BB962C8B-B14F-4D97-AF65-F5344CB8AC3E}">
        <p14:creationId xmlns:p14="http://schemas.microsoft.com/office/powerpoint/2010/main" val="40840989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468313" y="0"/>
            <a:ext cx="8229600" cy="1143000"/>
          </a:xfrm>
        </p:spPr>
        <p:txBody>
          <a:bodyPr/>
          <a:lstStyle/>
          <a:p>
            <a:r>
              <a:rPr lang="en-US" sz="4000"/>
              <a:t>Bringing our people in contact with world-class Thought Leaders:</a:t>
            </a:r>
            <a:endParaRPr lang="en-GB" sz="4000"/>
          </a:p>
        </p:txBody>
      </p:sp>
      <p:pic>
        <p:nvPicPr>
          <p:cNvPr id="151554" name="Picture 5" descr="0A4D5C937B994DDCA93B675DA638C5CC"/>
          <p:cNvPicPr>
            <a:picLocks noChangeAspect="1" noChangeArrowheads="1"/>
          </p:cNvPicPr>
          <p:nvPr/>
        </p:nvPicPr>
        <p:blipFill>
          <a:blip r:embed="rId2" cstate="print"/>
          <a:srcRect/>
          <a:stretch>
            <a:fillRect/>
          </a:stretch>
        </p:blipFill>
        <p:spPr bwMode="auto">
          <a:xfrm>
            <a:off x="2124075" y="1400175"/>
            <a:ext cx="4400550" cy="5457825"/>
          </a:xfrm>
          <a:prstGeom prst="rect">
            <a:avLst/>
          </a:prstGeom>
          <a:noFill/>
          <a:ln w="9525">
            <a:noFill/>
            <a:miter lim="800000"/>
            <a:headEnd/>
            <a:tailEnd/>
          </a:ln>
        </p:spPr>
      </p:pic>
    </p:spTree>
    <p:extLst>
      <p:ext uri="{BB962C8B-B14F-4D97-AF65-F5344CB8AC3E}">
        <p14:creationId xmlns:p14="http://schemas.microsoft.com/office/powerpoint/2010/main" val="3041208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582" y="0"/>
            <a:ext cx="72548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3343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1"/>
          <p:cNvPicPr>
            <a:picLocks noChangeAspect="1" noChangeArrowheads="1"/>
          </p:cNvPicPr>
          <p:nvPr/>
        </p:nvPicPr>
        <p:blipFill>
          <a:blip r:embed="rId2" cstate="print"/>
          <a:srcRect/>
          <a:stretch>
            <a:fillRect/>
          </a:stretch>
        </p:blipFill>
        <p:spPr bwMode="auto">
          <a:xfrm>
            <a:off x="323850" y="4213231"/>
            <a:ext cx="8515350" cy="2644775"/>
          </a:xfrm>
          <a:prstGeom prst="rect">
            <a:avLst/>
          </a:prstGeom>
          <a:noFill/>
          <a:ln w="9525">
            <a:noFill/>
            <a:miter lim="800000"/>
            <a:headEnd/>
            <a:tailEnd/>
          </a:ln>
        </p:spPr>
      </p:pic>
      <p:pic>
        <p:nvPicPr>
          <p:cNvPr id="152578" name="Picture 2"/>
          <p:cNvPicPr>
            <a:picLocks noChangeAspect="1" noChangeArrowheads="1"/>
          </p:cNvPicPr>
          <p:nvPr/>
        </p:nvPicPr>
        <p:blipFill>
          <a:blip r:embed="rId3" cstate="print"/>
          <a:srcRect/>
          <a:stretch>
            <a:fillRect/>
          </a:stretch>
        </p:blipFill>
        <p:spPr bwMode="auto">
          <a:xfrm>
            <a:off x="684213" y="188913"/>
            <a:ext cx="7594600" cy="3740150"/>
          </a:xfrm>
          <a:prstGeom prst="rect">
            <a:avLst/>
          </a:prstGeom>
          <a:noFill/>
          <a:ln w="9525">
            <a:noFill/>
            <a:miter lim="800000"/>
            <a:headEnd/>
            <a:tailEnd/>
          </a:ln>
        </p:spPr>
      </p:pic>
    </p:spTree>
    <p:extLst>
      <p:ext uri="{BB962C8B-B14F-4D97-AF65-F5344CB8AC3E}">
        <p14:creationId xmlns:p14="http://schemas.microsoft.com/office/powerpoint/2010/main" val="31434011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ChangeAspect="1" noChangeArrowheads="1"/>
          </p:cNvPicPr>
          <p:nvPr/>
        </p:nvPicPr>
        <p:blipFill>
          <a:blip r:embed="rId2" cstate="print"/>
          <a:srcRect/>
          <a:stretch>
            <a:fillRect/>
          </a:stretch>
        </p:blipFill>
        <p:spPr bwMode="auto">
          <a:xfrm>
            <a:off x="0" y="1892306"/>
            <a:ext cx="9004300" cy="3019425"/>
          </a:xfrm>
          <a:prstGeom prst="rect">
            <a:avLst/>
          </a:prstGeom>
          <a:noFill/>
          <a:ln w="9525">
            <a:noFill/>
            <a:miter lim="800000"/>
            <a:headEnd/>
            <a:tailEnd/>
          </a:ln>
        </p:spPr>
      </p:pic>
    </p:spTree>
    <p:extLst>
      <p:ext uri="{BB962C8B-B14F-4D97-AF65-F5344CB8AC3E}">
        <p14:creationId xmlns:p14="http://schemas.microsoft.com/office/powerpoint/2010/main" val="27561114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5"/>
          <p:cNvPicPr>
            <a:picLocks noChangeAspect="1" noChangeArrowheads="1"/>
          </p:cNvPicPr>
          <p:nvPr/>
        </p:nvPicPr>
        <p:blipFill>
          <a:blip r:embed="rId2" cstate="print"/>
          <a:srcRect/>
          <a:stretch>
            <a:fillRect/>
          </a:stretch>
        </p:blipFill>
        <p:spPr bwMode="auto">
          <a:xfrm>
            <a:off x="2555876" y="908050"/>
            <a:ext cx="3990975" cy="4610100"/>
          </a:xfrm>
          <a:prstGeom prst="rect">
            <a:avLst/>
          </a:prstGeom>
          <a:noFill/>
          <a:ln w="9525">
            <a:noFill/>
            <a:miter lim="800000"/>
            <a:headEnd/>
            <a:tailEnd/>
          </a:ln>
        </p:spPr>
      </p:pic>
    </p:spTree>
    <p:extLst>
      <p:ext uri="{BB962C8B-B14F-4D97-AF65-F5344CB8AC3E}">
        <p14:creationId xmlns:p14="http://schemas.microsoft.com/office/powerpoint/2010/main" val="39515679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idx="4294967295"/>
          </p:nvPr>
        </p:nvSpPr>
        <p:spPr/>
        <p:txBody>
          <a:bodyPr/>
          <a:lstStyle/>
          <a:p>
            <a:pPr eaLnBrk="1" hangingPunct="1"/>
            <a:r>
              <a:rPr lang="en-US" altLang="en-US" sz="4000" b="1" dirty="0">
                <a:solidFill>
                  <a:schemeClr val="accent2"/>
                </a:solidFill>
              </a:rPr>
              <a:t>Odessa, 7</a:t>
            </a:r>
            <a:r>
              <a:rPr lang="en-US" altLang="en-US" sz="4000" b="1" baseline="30000" dirty="0">
                <a:solidFill>
                  <a:schemeClr val="accent2"/>
                </a:solidFill>
              </a:rPr>
              <a:t>th</a:t>
            </a:r>
            <a:r>
              <a:rPr lang="en-US" altLang="en-US" sz="4000" b="1" dirty="0">
                <a:solidFill>
                  <a:schemeClr val="accent2"/>
                </a:solidFill>
              </a:rPr>
              <a:t> July 2012</a:t>
            </a:r>
            <a:r>
              <a:rPr lang="el-GR" altLang="en-US" sz="4000" b="1" dirty="0">
                <a:solidFill>
                  <a:schemeClr val="accent2"/>
                </a:solidFill>
              </a:rPr>
              <a:t/>
            </a:r>
            <a:br>
              <a:rPr lang="el-GR" altLang="en-US" sz="4000" b="1" dirty="0">
                <a:solidFill>
                  <a:schemeClr val="accent2"/>
                </a:solidFill>
              </a:rPr>
            </a:br>
            <a:endParaRPr lang="el-GR" altLang="en-US" sz="4000" b="1" dirty="0">
              <a:solidFill>
                <a:schemeClr val="accent2"/>
              </a:solidFill>
            </a:endParaRPr>
          </a:p>
        </p:txBody>
      </p:sp>
      <p:pic>
        <p:nvPicPr>
          <p:cNvPr id="155650" name="Picture 4"/>
          <p:cNvPicPr>
            <a:picLocks noGrp="1" noChangeAspect="1" noChangeArrowheads="1"/>
          </p:cNvPicPr>
          <p:nvPr>
            <p:ph type="body" idx="4294967295"/>
          </p:nvPr>
        </p:nvPicPr>
        <p:blipFill>
          <a:blip r:embed="rId2" cstate="print"/>
          <a:srcRect/>
          <a:stretch>
            <a:fillRect/>
          </a:stretch>
        </p:blipFill>
        <p:spPr>
          <a:xfrm>
            <a:off x="0" y="1484313"/>
            <a:ext cx="2152650" cy="3981450"/>
          </a:xfrm>
        </p:spPr>
      </p:pic>
      <p:sp>
        <p:nvSpPr>
          <p:cNvPr id="155651" name="Text Box 7"/>
          <p:cNvSpPr txBox="1">
            <a:spLocks noChangeArrowheads="1"/>
          </p:cNvSpPr>
          <p:nvPr/>
        </p:nvSpPr>
        <p:spPr bwMode="auto">
          <a:xfrm>
            <a:off x="2166939" y="1489077"/>
            <a:ext cx="6977062" cy="5386090"/>
          </a:xfrm>
          <a:prstGeom prst="rect">
            <a:avLst/>
          </a:prstGeom>
          <a:noFill/>
          <a:ln w="9525">
            <a:noFill/>
            <a:miter lim="800000"/>
            <a:headEnd/>
            <a:tailEnd/>
          </a:ln>
        </p:spPr>
        <p:txBody>
          <a:bodyPr>
            <a:spAutoFit/>
          </a:bodyPr>
          <a:lstStyle/>
          <a:p>
            <a:pPr marL="342900" indent="-342900" fontAlgn="base">
              <a:spcBef>
                <a:spcPct val="0"/>
              </a:spcBef>
              <a:spcAft>
                <a:spcPct val="0"/>
              </a:spcAft>
              <a:buFontTx/>
              <a:buAutoNum type="arabicPeriod"/>
            </a:pPr>
            <a:r>
              <a:rPr lang="en-US" altLang="en-US" sz="2800" b="1">
                <a:solidFill>
                  <a:srgbClr val="000000"/>
                </a:solidFill>
                <a:cs typeface="Arial" charset="0"/>
              </a:rPr>
              <a:t>How can co-operation be improved between sea and shore?</a:t>
            </a:r>
            <a:r>
              <a:rPr lang="en-US" altLang="en-US" b="1">
                <a:solidFill>
                  <a:srgbClr val="000000"/>
                </a:solidFill>
                <a:cs typeface="Arial" charset="0"/>
              </a:rPr>
              <a:t> </a:t>
            </a:r>
          </a:p>
          <a:p>
            <a:pPr marL="342900" indent="-342900" fontAlgn="base">
              <a:spcBef>
                <a:spcPct val="0"/>
              </a:spcBef>
              <a:spcAft>
                <a:spcPct val="0"/>
              </a:spcAft>
              <a:buFontTx/>
              <a:buAutoNum type="arabicPeriod"/>
            </a:pPr>
            <a:endParaRPr lang="en-US" altLang="en-US" b="1">
              <a:solidFill>
                <a:srgbClr val="000000"/>
              </a:solidFill>
              <a:cs typeface="Arial" charset="0"/>
            </a:endParaRPr>
          </a:p>
          <a:p>
            <a:pPr marL="342900" indent="-342900" fontAlgn="base">
              <a:spcBef>
                <a:spcPct val="0"/>
              </a:spcBef>
              <a:spcAft>
                <a:spcPct val="0"/>
              </a:spcAft>
              <a:buFontTx/>
              <a:buAutoNum type="arabicPeriod"/>
            </a:pPr>
            <a:endParaRPr lang="en-US" altLang="en-US" b="1">
              <a:solidFill>
                <a:srgbClr val="000000"/>
              </a:solidFill>
              <a:cs typeface="Arial" charset="0"/>
            </a:endParaRPr>
          </a:p>
          <a:p>
            <a:pPr marL="342900" indent="-342900" fontAlgn="base">
              <a:spcBef>
                <a:spcPct val="0"/>
              </a:spcBef>
              <a:spcAft>
                <a:spcPct val="0"/>
              </a:spcAft>
              <a:buFontTx/>
              <a:buAutoNum type="arabicPeriod"/>
            </a:pPr>
            <a:r>
              <a:rPr lang="en-US" altLang="en-US" sz="2800" b="1">
                <a:solidFill>
                  <a:srgbClr val="000000"/>
                </a:solidFill>
                <a:cs typeface="Arial" charset="0"/>
              </a:rPr>
              <a:t>If you became the company owner for one day, what would you change?</a:t>
            </a:r>
          </a:p>
          <a:p>
            <a:pPr marL="342900" indent="-342900" fontAlgn="base">
              <a:spcBef>
                <a:spcPct val="0"/>
              </a:spcBef>
              <a:spcAft>
                <a:spcPct val="0"/>
              </a:spcAft>
              <a:buFontTx/>
              <a:buAutoNum type="arabicPeriod"/>
            </a:pPr>
            <a:endParaRPr lang="en-US" altLang="en-US" sz="2800" b="1">
              <a:solidFill>
                <a:srgbClr val="000000"/>
              </a:solidFill>
              <a:cs typeface="Arial" charset="0"/>
            </a:endParaRPr>
          </a:p>
          <a:p>
            <a:pPr marL="342900" indent="-342900" fontAlgn="base">
              <a:spcBef>
                <a:spcPct val="0"/>
              </a:spcBef>
              <a:spcAft>
                <a:spcPct val="0"/>
              </a:spcAft>
              <a:buFontTx/>
              <a:buAutoNum type="arabicPeriod"/>
            </a:pPr>
            <a:r>
              <a:rPr lang="en-US" altLang="en-US" sz="2800" b="1">
                <a:solidFill>
                  <a:srgbClr val="000000"/>
                </a:solidFill>
                <a:cs typeface="Arial" charset="0"/>
              </a:rPr>
              <a:t>Given the more demanding industry requirements what kind of training do you think will improve our performance? For example: Safety, HSQE, Soft Skills etc.</a:t>
            </a:r>
          </a:p>
          <a:p>
            <a:pPr marL="342900" indent="-342900" fontAlgn="base">
              <a:spcBef>
                <a:spcPct val="0"/>
              </a:spcBef>
              <a:spcAft>
                <a:spcPct val="0"/>
              </a:spcAft>
              <a:buFontTx/>
              <a:buAutoNum type="arabicPeriod"/>
            </a:pPr>
            <a:endParaRPr lang="el-GR" altLang="en-US" sz="2800" b="1">
              <a:solidFill>
                <a:srgbClr val="000000"/>
              </a:solidFill>
              <a:cs typeface="Arial" charset="0"/>
            </a:endParaRPr>
          </a:p>
        </p:txBody>
      </p:sp>
    </p:spTree>
    <p:extLst>
      <p:ext uri="{BB962C8B-B14F-4D97-AF65-F5344CB8AC3E}">
        <p14:creationId xmlns:p14="http://schemas.microsoft.com/office/powerpoint/2010/main" val="14267067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107505" y="116632"/>
            <a:ext cx="8784976" cy="1143000"/>
          </a:xfrm>
        </p:spPr>
        <p:txBody>
          <a:bodyPr/>
          <a:lstStyle/>
          <a:p>
            <a:r>
              <a:rPr lang="en-US" sz="3600" dirty="0">
                <a:solidFill>
                  <a:schemeClr val="accent2"/>
                </a:solidFill>
              </a:rPr>
              <a:t>The Voice of Almi, Rijeka, 22</a:t>
            </a:r>
            <a:r>
              <a:rPr lang="en-US" sz="3600" baseline="30000" dirty="0">
                <a:solidFill>
                  <a:schemeClr val="accent2"/>
                </a:solidFill>
              </a:rPr>
              <a:t>nd</a:t>
            </a:r>
            <a:r>
              <a:rPr lang="en-US" sz="3600" dirty="0">
                <a:solidFill>
                  <a:schemeClr val="accent2"/>
                </a:solidFill>
              </a:rPr>
              <a:t> June 2013</a:t>
            </a:r>
            <a:endParaRPr lang="en-GB" sz="3600" dirty="0">
              <a:solidFill>
                <a:schemeClr val="accent2"/>
              </a:solidFill>
            </a:endParaRPr>
          </a:p>
        </p:txBody>
      </p:sp>
      <p:sp>
        <p:nvSpPr>
          <p:cNvPr id="156674" name="Rectangle 3"/>
          <p:cNvSpPr>
            <a:spLocks noGrp="1" noChangeArrowheads="1"/>
          </p:cNvSpPr>
          <p:nvPr>
            <p:ph type="body" idx="1"/>
          </p:nvPr>
        </p:nvSpPr>
        <p:spPr>
          <a:xfrm>
            <a:off x="467544" y="1196752"/>
            <a:ext cx="8229600" cy="5472608"/>
          </a:xfrm>
        </p:spPr>
        <p:txBody>
          <a:bodyPr/>
          <a:lstStyle/>
          <a:p>
            <a:pPr marL="514350" indent="-514350">
              <a:buAutoNum type="arabicPeriod"/>
            </a:pPr>
            <a:r>
              <a:rPr lang="en-US" dirty="0"/>
              <a:t>What would motivate you most to be a part of our team and choose to work at Almi Tankers over other companies? </a:t>
            </a:r>
          </a:p>
          <a:p>
            <a:pPr marL="514350" indent="-514350">
              <a:buAutoNum type="arabicPeriod"/>
            </a:pPr>
            <a:r>
              <a:rPr lang="en-US" dirty="0"/>
              <a:t>What does it take to form a strong team and how can teamwork be promoted on board?</a:t>
            </a:r>
          </a:p>
          <a:p>
            <a:pPr marL="514350" indent="-514350">
              <a:buAutoNum type="arabicPeriod"/>
            </a:pPr>
            <a:r>
              <a:rPr lang="en-US" dirty="0"/>
              <a:t>If you could be a manager of a department at </a:t>
            </a:r>
            <a:r>
              <a:rPr lang="en-US" dirty="0" err="1"/>
              <a:t>Almi’s</a:t>
            </a:r>
            <a:r>
              <a:rPr lang="en-US" dirty="0"/>
              <a:t> home office for one month, what department would you choose and what would you change? </a:t>
            </a:r>
            <a:endParaRPr lang="en-GB" dirty="0"/>
          </a:p>
        </p:txBody>
      </p:sp>
    </p:spTree>
    <p:extLst>
      <p:ext uri="{BB962C8B-B14F-4D97-AF65-F5344CB8AC3E}">
        <p14:creationId xmlns:p14="http://schemas.microsoft.com/office/powerpoint/2010/main" val="21184419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 Box 3"/>
          <p:cNvSpPr txBox="1">
            <a:spLocks noChangeArrowheads="1"/>
          </p:cNvSpPr>
          <p:nvPr/>
        </p:nvSpPr>
        <p:spPr bwMode="auto">
          <a:xfrm>
            <a:off x="2195739" y="3356998"/>
            <a:ext cx="5040313" cy="461665"/>
          </a:xfrm>
          <a:prstGeom prst="rect">
            <a:avLst/>
          </a:prstGeom>
          <a:noFill/>
          <a:ln w="9525">
            <a:noFill/>
            <a:miter lim="800000"/>
            <a:headEnd/>
            <a:tailEnd/>
          </a:ln>
        </p:spPr>
        <p:txBody>
          <a:bodyPr>
            <a:spAutoFit/>
          </a:bodyPr>
          <a:lstStyle/>
          <a:p>
            <a:pPr fontAlgn="base">
              <a:spcBef>
                <a:spcPct val="0"/>
              </a:spcBef>
              <a:spcAft>
                <a:spcPct val="0"/>
              </a:spcAft>
            </a:pPr>
            <a:r>
              <a:rPr lang="en-US" sz="2400" dirty="0">
                <a:solidFill>
                  <a:srgbClr val="000000"/>
                </a:solidFill>
                <a:cs typeface="Arial" charset="0"/>
              </a:rPr>
              <a:t>Play 4 min One Team Café video</a:t>
            </a:r>
            <a:endParaRPr lang="en-GB" sz="2400" dirty="0">
              <a:solidFill>
                <a:srgbClr val="000000"/>
              </a:solidFill>
              <a:cs typeface="Arial" charset="0"/>
            </a:endParaRPr>
          </a:p>
        </p:txBody>
      </p:sp>
    </p:spTree>
    <p:extLst>
      <p:ext uri="{BB962C8B-B14F-4D97-AF65-F5344CB8AC3E}">
        <p14:creationId xmlns:p14="http://schemas.microsoft.com/office/powerpoint/2010/main" val="35170553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Footer Placeholder 3"/>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fontAlgn="base">
              <a:spcBef>
                <a:spcPct val="0"/>
              </a:spcBef>
              <a:spcAft>
                <a:spcPct val="0"/>
              </a:spcAft>
            </a:pPr>
            <a:r>
              <a:rPr lang="el-GR" sz="1400">
                <a:solidFill>
                  <a:srgbClr val="000000"/>
                </a:solidFill>
                <a:cs typeface="Arial" charset="0"/>
              </a:rPr>
              <a:t>Almi Tankers S.A.</a:t>
            </a:r>
          </a:p>
        </p:txBody>
      </p:sp>
      <p:pic>
        <p:nvPicPr>
          <p:cNvPr id="158722" name="Picture 15" descr="untitled"/>
          <p:cNvPicPr>
            <a:picLocks noChangeAspect="1" noChangeArrowheads="1"/>
          </p:cNvPicPr>
          <p:nvPr/>
        </p:nvPicPr>
        <p:blipFill>
          <a:blip r:embed="rId3" cstate="print">
            <a:clrChange>
              <a:clrFrom>
                <a:srgbClr val="C0C0C0"/>
              </a:clrFrom>
              <a:clrTo>
                <a:srgbClr val="C0C0C0">
                  <a:alpha val="0"/>
                </a:srgbClr>
              </a:clrTo>
            </a:clrChange>
          </a:blip>
          <a:srcRect r="34911"/>
          <a:stretch>
            <a:fillRect/>
          </a:stretch>
        </p:blipFill>
        <p:spPr bwMode="auto">
          <a:xfrm>
            <a:off x="3492503" y="6259519"/>
            <a:ext cx="263525" cy="288925"/>
          </a:xfrm>
          <a:prstGeom prst="rect">
            <a:avLst/>
          </a:prstGeom>
          <a:noFill/>
          <a:ln w="9525">
            <a:noFill/>
            <a:miter lim="800000"/>
            <a:headEnd/>
            <a:tailEnd/>
          </a:ln>
        </p:spPr>
      </p:pic>
      <p:sp>
        <p:nvSpPr>
          <p:cNvPr id="158723" name="Rectangle 16"/>
          <p:cNvSpPr>
            <a:spLocks noChangeArrowheads="1"/>
          </p:cNvSpPr>
          <p:nvPr/>
        </p:nvSpPr>
        <p:spPr bwMode="auto">
          <a:xfrm>
            <a:off x="3276601" y="6021388"/>
            <a:ext cx="2159000" cy="6477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158724" name="Text Box 8"/>
          <p:cNvSpPr txBox="1">
            <a:spLocks noChangeArrowheads="1"/>
          </p:cNvSpPr>
          <p:nvPr/>
        </p:nvSpPr>
        <p:spPr bwMode="auto">
          <a:xfrm>
            <a:off x="1095377" y="423863"/>
            <a:ext cx="6932613" cy="366712"/>
          </a:xfrm>
          <a:prstGeom prst="rect">
            <a:avLst/>
          </a:prstGeom>
          <a:noFill/>
          <a:ln w="9525">
            <a:noFill/>
            <a:miter lim="800000"/>
            <a:headEnd/>
            <a:tailEnd/>
          </a:ln>
        </p:spPr>
        <p:txBody>
          <a:bodyPr>
            <a:spAutoFit/>
          </a:bodyPr>
          <a:lstStyle/>
          <a:p>
            <a:pPr fontAlgn="base">
              <a:spcBef>
                <a:spcPct val="0"/>
              </a:spcBef>
              <a:spcAft>
                <a:spcPct val="0"/>
              </a:spcAft>
            </a:pPr>
            <a:endParaRPr lang="en-US">
              <a:solidFill>
                <a:srgbClr val="000000"/>
              </a:solidFill>
              <a:cs typeface="Arial" charset="0"/>
            </a:endParaRPr>
          </a:p>
        </p:txBody>
      </p:sp>
      <p:sp>
        <p:nvSpPr>
          <p:cNvPr id="158725" name="Rectangle 8"/>
          <p:cNvSpPr>
            <a:spLocks noChangeArrowheads="1"/>
          </p:cNvSpPr>
          <p:nvPr/>
        </p:nvSpPr>
        <p:spPr bwMode="auto">
          <a:xfrm>
            <a:off x="468313" y="3933825"/>
            <a:ext cx="8229600" cy="2078038"/>
          </a:xfrm>
          <a:prstGeom prst="rect">
            <a:avLst/>
          </a:prstGeom>
          <a:noFill/>
          <a:ln w="9525">
            <a:noFill/>
            <a:miter lim="800000"/>
            <a:headEnd/>
            <a:tailEnd/>
          </a:ln>
        </p:spPr>
        <p:txBody>
          <a:bodyPr/>
          <a:lstStyle/>
          <a:p>
            <a:pPr marL="342900" indent="-342900" algn="ctr" eaLnBrk="0" fontAlgn="base" hangingPunct="0">
              <a:spcBef>
                <a:spcPct val="20000"/>
              </a:spcBef>
              <a:spcAft>
                <a:spcPct val="0"/>
              </a:spcAft>
            </a:pPr>
            <a:r>
              <a:rPr lang="en-US" sz="3200">
                <a:solidFill>
                  <a:srgbClr val="000000"/>
                </a:solidFill>
                <a:cs typeface="Arial" charset="0"/>
              </a:rPr>
              <a:t>Maintaining Standards, Benchmarking &amp;</a:t>
            </a:r>
          </a:p>
          <a:p>
            <a:pPr marL="342900" indent="-342900" algn="ctr" eaLnBrk="0" fontAlgn="base" hangingPunct="0">
              <a:spcBef>
                <a:spcPct val="20000"/>
              </a:spcBef>
              <a:spcAft>
                <a:spcPct val="0"/>
              </a:spcAft>
            </a:pPr>
            <a:r>
              <a:rPr lang="en-US" sz="3200">
                <a:solidFill>
                  <a:srgbClr val="000000"/>
                </a:solidFill>
                <a:cs typeface="Arial" charset="0"/>
              </a:rPr>
              <a:t>Continuous Improvement</a:t>
            </a:r>
            <a:endParaRPr lang="el-GR" sz="3200">
              <a:solidFill>
                <a:srgbClr val="000000"/>
              </a:solidFill>
              <a:cs typeface="Arial" charset="0"/>
            </a:endParaRPr>
          </a:p>
        </p:txBody>
      </p:sp>
      <p:pic>
        <p:nvPicPr>
          <p:cNvPr id="158726" name="Picture 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73202" y="1355726"/>
            <a:ext cx="5889651" cy="1281113"/>
          </a:xfrm>
          <a:prstGeom prst="rect">
            <a:avLst/>
          </a:prstGeom>
          <a:noFill/>
          <a:ln w="9525">
            <a:noFill/>
            <a:miter lim="800000"/>
            <a:headEnd/>
            <a:tailEnd/>
          </a:ln>
        </p:spPr>
      </p:pic>
    </p:spTree>
    <p:extLst>
      <p:ext uri="{BB962C8B-B14F-4D97-AF65-F5344CB8AC3E}">
        <p14:creationId xmlns:p14="http://schemas.microsoft.com/office/powerpoint/2010/main" val="1775162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3"/>
          <p:cNvSpPr>
            <a:spLocks noGrp="1" noChangeArrowheads="1"/>
          </p:cNvSpPr>
          <p:nvPr>
            <p:ph type="body" sz="half" idx="1"/>
          </p:nvPr>
        </p:nvSpPr>
        <p:spPr>
          <a:xfrm>
            <a:off x="457200" y="1600206"/>
            <a:ext cx="8147050" cy="4525963"/>
          </a:xfrm>
        </p:spPr>
        <p:txBody>
          <a:bodyPr/>
          <a:lstStyle/>
          <a:p>
            <a:r>
              <a:rPr lang="en-US" sz="1600"/>
              <a:t>The UK P&amp;I Club’s  benchmarking system currently rates Almi Tankers S.A. as “excellent” in all fields evaluated.</a:t>
            </a:r>
          </a:p>
          <a:p>
            <a:endParaRPr lang="en-US" sz="1600"/>
          </a:p>
          <a:p>
            <a:endParaRPr lang="en-US" sz="1600"/>
          </a:p>
          <a:p>
            <a:endParaRPr lang="en-US" sz="1600"/>
          </a:p>
          <a:p>
            <a:endParaRPr lang="en-US" sz="1600"/>
          </a:p>
          <a:p>
            <a:endParaRPr lang="en-US" sz="1600"/>
          </a:p>
          <a:p>
            <a:endParaRPr lang="en-US" sz="1600"/>
          </a:p>
          <a:p>
            <a:endParaRPr lang="en-US" sz="1600"/>
          </a:p>
          <a:p>
            <a:endParaRPr lang="en-US" sz="1600"/>
          </a:p>
          <a:p>
            <a:endParaRPr lang="en-US" sz="1600"/>
          </a:p>
          <a:p>
            <a:r>
              <a:rPr lang="en-US" sz="1600"/>
              <a:t>Almi Tankers is committed to building on its current performance, always seeking to provide services that are above and beyond the industry’s requirements.</a:t>
            </a:r>
          </a:p>
          <a:p>
            <a:endParaRPr lang="en-US" sz="1600"/>
          </a:p>
          <a:p>
            <a:r>
              <a:rPr lang="en-US" sz="1600"/>
              <a:t>This is achieved through an attitude of continuous improvement, realised through an efficient fleet management and monitoring system. </a:t>
            </a:r>
            <a:endParaRPr lang="el-GR" sz="1600"/>
          </a:p>
        </p:txBody>
      </p:sp>
      <p:pic>
        <p:nvPicPr>
          <p:cNvPr id="160770" name="Picture 17">
            <a:hlinkClick r:id="rId2" action="ppaction://hlinksldjump"/>
          </p:cNvPr>
          <p:cNvPicPr>
            <a:picLocks noChangeAspect="1" noChangeArrowheads="1"/>
          </p:cNvPicPr>
          <p:nvPr/>
        </p:nvPicPr>
        <p:blipFill>
          <a:blip r:embed="rId3" cstate="print"/>
          <a:srcRect l="22337" t="27875" r="25174" b="19667"/>
          <a:stretch>
            <a:fillRect/>
          </a:stretch>
        </p:blipFill>
        <p:spPr bwMode="auto">
          <a:xfrm>
            <a:off x="3132141" y="2276481"/>
            <a:ext cx="2879725" cy="2303463"/>
          </a:xfrm>
          <a:prstGeom prst="rect">
            <a:avLst/>
          </a:prstGeom>
          <a:noFill/>
          <a:ln w="9525">
            <a:noFill/>
            <a:miter lim="800000"/>
            <a:headEnd/>
            <a:tailEnd/>
          </a:ln>
        </p:spPr>
      </p:pic>
      <p:sp>
        <p:nvSpPr>
          <p:cNvPr id="160771" name="Rectangle 2"/>
          <p:cNvSpPr>
            <a:spLocks noGrp="1" noChangeArrowheads="1"/>
          </p:cNvSpPr>
          <p:nvPr>
            <p:ph type="title"/>
          </p:nvPr>
        </p:nvSpPr>
        <p:spPr/>
        <p:txBody>
          <a:bodyPr/>
          <a:lstStyle/>
          <a:p>
            <a:r>
              <a:rPr lang="en-US"/>
              <a:t>High Operational Standards</a:t>
            </a:r>
            <a:endParaRPr lang="el-GR"/>
          </a:p>
        </p:txBody>
      </p:sp>
      <p:sp>
        <p:nvSpPr>
          <p:cNvPr id="160772" name="Line 13"/>
          <p:cNvSpPr>
            <a:spLocks noChangeShapeType="1"/>
          </p:cNvSpPr>
          <p:nvPr/>
        </p:nvSpPr>
        <p:spPr bwMode="auto">
          <a:xfrm flipH="1">
            <a:off x="4756153" y="2625731"/>
            <a:ext cx="187325" cy="1190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cs typeface="Arial" charset="0"/>
            </a:endParaRPr>
          </a:p>
        </p:txBody>
      </p:sp>
      <p:sp>
        <p:nvSpPr>
          <p:cNvPr id="160773" name="Text Box 14"/>
          <p:cNvSpPr txBox="1">
            <a:spLocks noChangeArrowheads="1"/>
          </p:cNvSpPr>
          <p:nvPr/>
        </p:nvSpPr>
        <p:spPr bwMode="auto">
          <a:xfrm>
            <a:off x="4735513" y="2457450"/>
            <a:ext cx="895350" cy="198438"/>
          </a:xfrm>
          <a:prstGeom prst="rect">
            <a:avLst/>
          </a:prstGeom>
          <a:noFill/>
          <a:ln w="9525" algn="ctr">
            <a:noFill/>
            <a:miter lim="800000"/>
            <a:headEnd/>
            <a:tailEnd/>
          </a:ln>
        </p:spPr>
        <p:txBody>
          <a:bodyPr>
            <a:spAutoFit/>
          </a:bodyPr>
          <a:lstStyle/>
          <a:p>
            <a:pPr fontAlgn="base">
              <a:spcBef>
                <a:spcPct val="0"/>
              </a:spcBef>
              <a:spcAft>
                <a:spcPct val="0"/>
              </a:spcAft>
            </a:pPr>
            <a:r>
              <a:rPr lang="en-US" sz="700">
                <a:solidFill>
                  <a:srgbClr val="000000"/>
                </a:solidFill>
                <a:cs typeface="Arial" charset="0"/>
              </a:rPr>
              <a:t>Almi Tankers</a:t>
            </a:r>
            <a:endParaRPr lang="el-GR" sz="700">
              <a:solidFill>
                <a:srgbClr val="000000"/>
              </a:solidFill>
              <a:cs typeface="Arial" charset="0"/>
            </a:endParaRPr>
          </a:p>
        </p:txBody>
      </p:sp>
      <p:sp>
        <p:nvSpPr>
          <p:cNvPr id="160774" name="Text Box 15"/>
          <p:cNvSpPr txBox="1">
            <a:spLocks noChangeArrowheads="1"/>
          </p:cNvSpPr>
          <p:nvPr/>
        </p:nvSpPr>
        <p:spPr bwMode="auto">
          <a:xfrm>
            <a:off x="4186241" y="3067055"/>
            <a:ext cx="518091" cy="307777"/>
          </a:xfrm>
          <a:prstGeom prst="rect">
            <a:avLst/>
          </a:prstGeom>
          <a:noFill/>
          <a:ln w="9525" algn="ctr">
            <a:noFill/>
            <a:miter lim="800000"/>
            <a:headEnd/>
            <a:tailEnd/>
          </a:ln>
        </p:spPr>
        <p:txBody>
          <a:bodyPr wrap="none">
            <a:spAutoFit/>
          </a:bodyPr>
          <a:lstStyle/>
          <a:p>
            <a:pPr fontAlgn="base">
              <a:spcBef>
                <a:spcPct val="0"/>
              </a:spcBef>
              <a:spcAft>
                <a:spcPct val="0"/>
              </a:spcAft>
            </a:pPr>
            <a:r>
              <a:rPr lang="en-US" sz="700">
                <a:solidFill>
                  <a:srgbClr val="000000"/>
                </a:solidFill>
                <a:cs typeface="Arial" charset="0"/>
              </a:rPr>
              <a:t>Club </a:t>
            </a:r>
          </a:p>
          <a:p>
            <a:pPr fontAlgn="base">
              <a:spcBef>
                <a:spcPct val="0"/>
              </a:spcBef>
              <a:spcAft>
                <a:spcPct val="0"/>
              </a:spcAft>
            </a:pPr>
            <a:r>
              <a:rPr lang="en-US" sz="700">
                <a:solidFill>
                  <a:srgbClr val="000000"/>
                </a:solidFill>
                <a:cs typeface="Arial" charset="0"/>
              </a:rPr>
              <a:t>Average</a:t>
            </a:r>
            <a:endParaRPr lang="el-GR" sz="700">
              <a:solidFill>
                <a:srgbClr val="000000"/>
              </a:solidFill>
              <a:cs typeface="Arial" charset="0"/>
            </a:endParaRPr>
          </a:p>
        </p:txBody>
      </p:sp>
      <p:sp>
        <p:nvSpPr>
          <p:cNvPr id="160775" name="Line 16"/>
          <p:cNvSpPr>
            <a:spLocks noChangeShapeType="1"/>
          </p:cNvSpPr>
          <p:nvPr/>
        </p:nvSpPr>
        <p:spPr bwMode="auto">
          <a:xfrm flipV="1">
            <a:off x="4505325" y="3108325"/>
            <a:ext cx="115888" cy="714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35659976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5"/>
          <p:cNvPicPr>
            <a:picLocks noChangeAspect="1" noChangeArrowheads="1"/>
          </p:cNvPicPr>
          <p:nvPr/>
        </p:nvPicPr>
        <p:blipFill>
          <a:blip r:embed="rId2" cstate="print"/>
          <a:srcRect l="22337" t="27875" r="25174" b="19667"/>
          <a:stretch>
            <a:fillRect/>
          </a:stretch>
        </p:blipFill>
        <p:spPr bwMode="auto">
          <a:xfrm>
            <a:off x="1116015" y="692150"/>
            <a:ext cx="6985000" cy="5588000"/>
          </a:xfrm>
          <a:prstGeom prst="rect">
            <a:avLst/>
          </a:prstGeom>
          <a:noFill/>
          <a:ln w="9525">
            <a:noFill/>
            <a:miter lim="800000"/>
            <a:headEnd/>
            <a:tailEnd/>
          </a:ln>
        </p:spPr>
      </p:pic>
      <p:sp>
        <p:nvSpPr>
          <p:cNvPr id="161794" name="Line 16"/>
          <p:cNvSpPr>
            <a:spLocks noChangeShapeType="1"/>
          </p:cNvSpPr>
          <p:nvPr/>
        </p:nvSpPr>
        <p:spPr bwMode="auto">
          <a:xfrm flipH="1">
            <a:off x="4859338" y="1412881"/>
            <a:ext cx="360362" cy="3603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cs typeface="Arial" charset="0"/>
            </a:endParaRPr>
          </a:p>
        </p:txBody>
      </p:sp>
      <p:sp>
        <p:nvSpPr>
          <p:cNvPr id="161795" name="Text Box 17"/>
          <p:cNvSpPr txBox="1">
            <a:spLocks noChangeArrowheads="1"/>
          </p:cNvSpPr>
          <p:nvPr/>
        </p:nvSpPr>
        <p:spPr bwMode="auto">
          <a:xfrm>
            <a:off x="5172077" y="1123951"/>
            <a:ext cx="1501437"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Almi Tankers</a:t>
            </a:r>
            <a:endParaRPr lang="el-GR">
              <a:solidFill>
                <a:srgbClr val="000000"/>
              </a:solidFill>
              <a:cs typeface="Arial" charset="0"/>
            </a:endParaRPr>
          </a:p>
        </p:txBody>
      </p:sp>
      <p:sp>
        <p:nvSpPr>
          <p:cNvPr id="161796" name="Line 18"/>
          <p:cNvSpPr>
            <a:spLocks noChangeShapeType="1"/>
          </p:cNvSpPr>
          <p:nvPr/>
        </p:nvSpPr>
        <p:spPr bwMode="auto">
          <a:xfrm flipV="1">
            <a:off x="4259265" y="2651125"/>
            <a:ext cx="431800" cy="43338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cs typeface="Arial" charset="0"/>
            </a:endParaRPr>
          </a:p>
        </p:txBody>
      </p:sp>
      <p:sp>
        <p:nvSpPr>
          <p:cNvPr id="161797" name="Text Box 19"/>
          <p:cNvSpPr txBox="1">
            <a:spLocks noChangeArrowheads="1"/>
          </p:cNvSpPr>
          <p:nvPr/>
        </p:nvSpPr>
        <p:spPr bwMode="auto">
          <a:xfrm>
            <a:off x="3597278" y="3009901"/>
            <a:ext cx="1565557"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Club Average</a:t>
            </a:r>
            <a:endParaRPr lang="el-GR">
              <a:solidFill>
                <a:srgbClr val="000000"/>
              </a:solidFill>
              <a:cs typeface="Arial" charset="0"/>
            </a:endParaRPr>
          </a:p>
        </p:txBody>
      </p:sp>
    </p:spTree>
    <p:extLst>
      <p:ext uri="{BB962C8B-B14F-4D97-AF65-F5344CB8AC3E}">
        <p14:creationId xmlns:p14="http://schemas.microsoft.com/office/powerpoint/2010/main" val="104708630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4"/>
          <p:cNvPicPr>
            <a:picLocks noChangeAspect="1" noChangeArrowheads="1"/>
          </p:cNvPicPr>
          <p:nvPr/>
        </p:nvPicPr>
        <p:blipFill>
          <a:blip r:embed="rId2" cstate="print"/>
          <a:srcRect/>
          <a:stretch>
            <a:fillRect/>
          </a:stretch>
        </p:blipFill>
        <p:spPr bwMode="auto">
          <a:xfrm>
            <a:off x="1979614" y="476250"/>
            <a:ext cx="4845050" cy="6858000"/>
          </a:xfrm>
          <a:prstGeom prst="rect">
            <a:avLst/>
          </a:prstGeom>
          <a:noFill/>
          <a:ln w="9525">
            <a:noFill/>
            <a:miter lim="800000"/>
            <a:headEnd/>
            <a:tailEnd/>
          </a:ln>
        </p:spPr>
      </p:pic>
      <p:sp>
        <p:nvSpPr>
          <p:cNvPr id="162818" name="Text Box 6"/>
          <p:cNvSpPr txBox="1">
            <a:spLocks noChangeArrowheads="1"/>
          </p:cNvSpPr>
          <p:nvPr/>
        </p:nvSpPr>
        <p:spPr bwMode="auto">
          <a:xfrm>
            <a:off x="179388" y="476250"/>
            <a:ext cx="8585200" cy="579438"/>
          </a:xfrm>
          <a:prstGeom prst="rect">
            <a:avLst/>
          </a:prstGeom>
          <a:noFill/>
          <a:ln w="9525">
            <a:noFill/>
            <a:miter lim="800000"/>
            <a:headEnd/>
            <a:tailEnd/>
          </a:ln>
        </p:spPr>
        <p:txBody>
          <a:bodyPr>
            <a:spAutoFit/>
          </a:bodyPr>
          <a:lstStyle/>
          <a:p>
            <a:pPr algn="ctr" fontAlgn="base">
              <a:spcBef>
                <a:spcPct val="0"/>
              </a:spcBef>
              <a:spcAft>
                <a:spcPct val="0"/>
              </a:spcAft>
            </a:pPr>
            <a:r>
              <a:rPr lang="en-US" sz="3200">
                <a:solidFill>
                  <a:srgbClr val="000000"/>
                </a:solidFill>
                <a:cs typeface="Arial" charset="0"/>
              </a:rPr>
              <a:t>High Vessel Maintenance Standards</a:t>
            </a:r>
            <a:endParaRPr lang="en-GB" sz="3200">
              <a:solidFill>
                <a:srgbClr val="000000"/>
              </a:solidFill>
              <a:cs typeface="Arial" charset="0"/>
            </a:endParaRPr>
          </a:p>
        </p:txBody>
      </p:sp>
    </p:spTree>
    <p:extLst>
      <p:ext uri="{BB962C8B-B14F-4D97-AF65-F5344CB8AC3E}">
        <p14:creationId xmlns:p14="http://schemas.microsoft.com/office/powerpoint/2010/main" val="2573276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sz="3200"/>
              <a:t>Operational Integrity</a:t>
            </a:r>
            <a:endParaRPr lang="el-GR" sz="3200"/>
          </a:p>
        </p:txBody>
      </p:sp>
      <p:sp>
        <p:nvSpPr>
          <p:cNvPr id="30722" name="Rectangle 3"/>
          <p:cNvSpPr>
            <a:spLocks noGrp="1" noChangeArrowheads="1"/>
          </p:cNvSpPr>
          <p:nvPr>
            <p:ph type="body" idx="1"/>
          </p:nvPr>
        </p:nvSpPr>
        <p:spPr>
          <a:xfrm>
            <a:off x="251520" y="1600206"/>
            <a:ext cx="8640960" cy="4525963"/>
          </a:xfrm>
        </p:spPr>
        <p:txBody>
          <a:bodyPr/>
          <a:lstStyle/>
          <a:p>
            <a:pPr algn="just" eaLnBrk="1" hangingPunct="1">
              <a:lnSpc>
                <a:spcPct val="80000"/>
              </a:lnSpc>
            </a:pPr>
            <a:r>
              <a:rPr lang="en-US" sz="1800" dirty="0"/>
              <a:t>Almi Tankers is committed to implementing and continuously improving an exemplary Management System to ensure the highest levels of Safety, Environmental Protection, Occupational Health and Customer Satisfaction.</a:t>
            </a:r>
          </a:p>
          <a:p>
            <a:pPr algn="just" eaLnBrk="1" hangingPunct="1">
              <a:lnSpc>
                <a:spcPct val="80000"/>
              </a:lnSpc>
              <a:buFontTx/>
              <a:buNone/>
            </a:pPr>
            <a:endParaRPr lang="en-US" sz="1800" dirty="0"/>
          </a:p>
          <a:p>
            <a:pPr algn="just" eaLnBrk="1" hangingPunct="1">
              <a:lnSpc>
                <a:spcPct val="80000"/>
              </a:lnSpc>
            </a:pPr>
            <a:r>
              <a:rPr lang="en-US" sz="1800" dirty="0"/>
              <a:t>Almi Tankers </a:t>
            </a:r>
            <a:r>
              <a:rPr lang="el-GR" sz="1800" dirty="0"/>
              <a:t> </a:t>
            </a:r>
            <a:r>
              <a:rPr lang="el-GR" sz="1800" dirty="0" err="1"/>
              <a:t>is</a:t>
            </a:r>
            <a:r>
              <a:rPr lang="el-GR" sz="1800" dirty="0"/>
              <a:t> </a:t>
            </a:r>
            <a:r>
              <a:rPr lang="el-GR" sz="1800" dirty="0" err="1"/>
              <a:t>fully</a:t>
            </a:r>
            <a:r>
              <a:rPr lang="el-GR" sz="1800" dirty="0"/>
              <a:t> </a:t>
            </a:r>
            <a:r>
              <a:rPr lang="el-GR" sz="1800" dirty="0" err="1"/>
              <a:t>committed</a:t>
            </a:r>
            <a:r>
              <a:rPr lang="el-GR" sz="1800" dirty="0"/>
              <a:t> </a:t>
            </a:r>
            <a:r>
              <a:rPr lang="en-US" sz="1800" dirty="0"/>
              <a:t>to</a:t>
            </a:r>
            <a:r>
              <a:rPr lang="el-GR" sz="1800" dirty="0"/>
              <a:t> </a:t>
            </a:r>
            <a:r>
              <a:rPr lang="el-GR" sz="1800" dirty="0" err="1"/>
              <a:t>providing</a:t>
            </a:r>
            <a:r>
              <a:rPr lang="en-US" sz="1800" dirty="0"/>
              <a:t> </a:t>
            </a:r>
            <a:r>
              <a:rPr lang="el-GR" sz="1800" dirty="0" err="1"/>
              <a:t>transportation</a:t>
            </a:r>
            <a:r>
              <a:rPr lang="el-GR" sz="1800" dirty="0"/>
              <a:t> </a:t>
            </a:r>
            <a:r>
              <a:rPr lang="en-GB" sz="1800" dirty="0"/>
              <a:t>services</a:t>
            </a:r>
            <a:r>
              <a:rPr lang="el-GR" sz="1800" dirty="0"/>
              <a:t> </a:t>
            </a:r>
            <a:r>
              <a:rPr lang="el-GR" sz="1800" dirty="0" err="1"/>
              <a:t>in</a:t>
            </a:r>
            <a:r>
              <a:rPr lang="el-GR" sz="1800" dirty="0"/>
              <a:t> </a:t>
            </a:r>
            <a:r>
              <a:rPr lang="el-GR" sz="1800" dirty="0" err="1"/>
              <a:t>accordance</a:t>
            </a:r>
            <a:r>
              <a:rPr lang="el-GR" sz="1800" dirty="0"/>
              <a:t> </a:t>
            </a:r>
            <a:r>
              <a:rPr lang="en-GB" sz="1800" dirty="0"/>
              <a:t>with </a:t>
            </a:r>
            <a:r>
              <a:rPr lang="pt-BR" sz="1800" dirty="0"/>
              <a:t>our </a:t>
            </a:r>
            <a:r>
              <a:rPr lang="el-GR" sz="1800" dirty="0" err="1"/>
              <a:t>customers</a:t>
            </a:r>
            <a:r>
              <a:rPr lang="en-GB" sz="1800" dirty="0"/>
              <a:t>’</a:t>
            </a:r>
            <a:r>
              <a:rPr lang="el-GR" sz="1800" dirty="0"/>
              <a:t> </a:t>
            </a:r>
            <a:r>
              <a:rPr lang="el-GR" sz="1800" dirty="0" err="1"/>
              <a:t>needs</a:t>
            </a:r>
            <a:r>
              <a:rPr lang="el-GR" sz="1800" dirty="0"/>
              <a:t>, </a:t>
            </a:r>
            <a:r>
              <a:rPr lang="el-GR" sz="1800" dirty="0" err="1"/>
              <a:t>in</a:t>
            </a:r>
            <a:r>
              <a:rPr lang="el-GR" sz="1800" dirty="0"/>
              <a:t> a </a:t>
            </a:r>
            <a:r>
              <a:rPr lang="el-GR" sz="1800" dirty="0" err="1"/>
              <a:t>safe</a:t>
            </a:r>
            <a:r>
              <a:rPr lang="el-GR" sz="1800" dirty="0"/>
              <a:t> </a:t>
            </a:r>
            <a:r>
              <a:rPr lang="el-GR" sz="1800" dirty="0" err="1"/>
              <a:t>and</a:t>
            </a:r>
            <a:r>
              <a:rPr lang="el-GR" sz="1800" dirty="0"/>
              <a:t> </a:t>
            </a:r>
            <a:r>
              <a:rPr lang="el-GR" sz="1800" dirty="0" err="1"/>
              <a:t>efficient</a:t>
            </a:r>
            <a:r>
              <a:rPr lang="el-GR" sz="1800" dirty="0"/>
              <a:t> </a:t>
            </a:r>
            <a:r>
              <a:rPr lang="el-GR" sz="1800" dirty="0" err="1"/>
              <a:t>manner</a:t>
            </a:r>
            <a:r>
              <a:rPr lang="el-GR" sz="1800" dirty="0"/>
              <a:t> </a:t>
            </a:r>
            <a:r>
              <a:rPr lang="el-GR" sz="1800" dirty="0" err="1"/>
              <a:t>in</a:t>
            </a:r>
            <a:r>
              <a:rPr lang="el-GR" sz="1800" dirty="0"/>
              <a:t> </a:t>
            </a:r>
            <a:r>
              <a:rPr lang="el-GR" sz="1800" dirty="0" err="1"/>
              <a:t>compliance</a:t>
            </a:r>
            <a:r>
              <a:rPr lang="el-GR" sz="1800" dirty="0"/>
              <a:t> </a:t>
            </a:r>
            <a:r>
              <a:rPr lang="el-GR" sz="1800" dirty="0" err="1"/>
              <a:t>with</a:t>
            </a:r>
            <a:r>
              <a:rPr lang="el-GR" sz="1800" dirty="0"/>
              <a:t> </a:t>
            </a:r>
            <a:r>
              <a:rPr lang="el-GR" sz="1800" dirty="0" err="1"/>
              <a:t>national</a:t>
            </a:r>
            <a:r>
              <a:rPr lang="el-GR" sz="1800" dirty="0"/>
              <a:t> </a:t>
            </a:r>
            <a:r>
              <a:rPr lang="el-GR" sz="1800" dirty="0" err="1"/>
              <a:t>and</a:t>
            </a:r>
            <a:r>
              <a:rPr lang="el-GR" sz="1800" dirty="0"/>
              <a:t> </a:t>
            </a:r>
            <a:r>
              <a:rPr lang="el-GR" sz="1800" dirty="0" err="1"/>
              <a:t>international</a:t>
            </a:r>
            <a:r>
              <a:rPr lang="el-GR" sz="1800" dirty="0"/>
              <a:t> </a:t>
            </a:r>
            <a:r>
              <a:rPr lang="el-GR" sz="1800" dirty="0" err="1"/>
              <a:t>laws</a:t>
            </a:r>
            <a:r>
              <a:rPr lang="en-US" sz="1800" dirty="0"/>
              <a:t> </a:t>
            </a:r>
            <a:r>
              <a:rPr lang="el-GR" sz="1800" dirty="0"/>
              <a:t> </a:t>
            </a:r>
            <a:r>
              <a:rPr lang="el-GR" sz="1800" dirty="0" err="1"/>
              <a:t>and</a:t>
            </a:r>
            <a:r>
              <a:rPr lang="el-GR" sz="1800" dirty="0"/>
              <a:t> </a:t>
            </a:r>
            <a:r>
              <a:rPr lang="el-GR" sz="1800" dirty="0" err="1"/>
              <a:t>regulations</a:t>
            </a:r>
            <a:r>
              <a:rPr lang="en-US" sz="1800" dirty="0"/>
              <a:t>. Special attention is given to the h</a:t>
            </a:r>
            <a:r>
              <a:rPr lang="el-GR" sz="1800" dirty="0" err="1"/>
              <a:t>ealth</a:t>
            </a:r>
            <a:r>
              <a:rPr lang="el-GR" sz="1800" dirty="0"/>
              <a:t> </a:t>
            </a:r>
            <a:r>
              <a:rPr lang="el-GR" sz="1800" dirty="0" err="1"/>
              <a:t>and</a:t>
            </a:r>
            <a:r>
              <a:rPr lang="el-GR" sz="1800" dirty="0"/>
              <a:t> </a:t>
            </a:r>
            <a:r>
              <a:rPr lang="el-GR" sz="1800" dirty="0" err="1"/>
              <a:t>safety</a:t>
            </a:r>
            <a:r>
              <a:rPr lang="el-GR" sz="1800" dirty="0"/>
              <a:t> </a:t>
            </a:r>
            <a:r>
              <a:rPr lang="el-GR" sz="1800" dirty="0" err="1"/>
              <a:t>of</a:t>
            </a:r>
            <a:r>
              <a:rPr lang="el-GR" sz="1800" dirty="0"/>
              <a:t> </a:t>
            </a:r>
            <a:r>
              <a:rPr lang="en-GB" sz="1800" dirty="0"/>
              <a:t>our</a:t>
            </a:r>
            <a:r>
              <a:rPr lang="el-GR" sz="1800" dirty="0"/>
              <a:t> </a:t>
            </a:r>
            <a:r>
              <a:rPr lang="el-GR" sz="1800" dirty="0" err="1"/>
              <a:t>crews</a:t>
            </a:r>
            <a:r>
              <a:rPr lang="el-GR" sz="1800" dirty="0"/>
              <a:t> </a:t>
            </a:r>
            <a:r>
              <a:rPr lang="el-GR" sz="1800" dirty="0" err="1"/>
              <a:t>and</a:t>
            </a:r>
            <a:r>
              <a:rPr lang="el-GR" sz="1800" dirty="0"/>
              <a:t> </a:t>
            </a:r>
            <a:r>
              <a:rPr lang="el-GR" sz="1800" dirty="0" err="1"/>
              <a:t>the</a:t>
            </a:r>
            <a:r>
              <a:rPr lang="en-US" sz="1800" dirty="0"/>
              <a:t> </a:t>
            </a:r>
            <a:r>
              <a:rPr lang="el-GR" sz="1800" dirty="0" err="1"/>
              <a:t>protection</a:t>
            </a:r>
            <a:r>
              <a:rPr lang="el-GR" sz="1800" dirty="0"/>
              <a:t> </a:t>
            </a:r>
            <a:r>
              <a:rPr lang="el-GR" sz="1800" dirty="0" err="1"/>
              <a:t>of</a:t>
            </a:r>
            <a:r>
              <a:rPr lang="el-GR" sz="1800" dirty="0"/>
              <a:t> </a:t>
            </a:r>
            <a:r>
              <a:rPr lang="el-GR" sz="1800" dirty="0" err="1"/>
              <a:t>the</a:t>
            </a:r>
            <a:r>
              <a:rPr lang="el-GR" sz="1800" dirty="0"/>
              <a:t> </a:t>
            </a:r>
            <a:r>
              <a:rPr lang="el-GR" sz="1800" dirty="0" err="1"/>
              <a:t>environment</a:t>
            </a:r>
            <a:r>
              <a:rPr lang="el-GR" sz="1800" dirty="0"/>
              <a:t>.</a:t>
            </a:r>
            <a:endParaRPr lang="en-US" sz="1800" dirty="0"/>
          </a:p>
          <a:p>
            <a:pPr algn="just" eaLnBrk="1" hangingPunct="1">
              <a:lnSpc>
                <a:spcPct val="80000"/>
              </a:lnSpc>
            </a:pPr>
            <a:endParaRPr lang="en-US" sz="1800" dirty="0"/>
          </a:p>
          <a:p>
            <a:pPr algn="just" eaLnBrk="1" hangingPunct="1">
              <a:lnSpc>
                <a:spcPct val="80000"/>
              </a:lnSpc>
            </a:pPr>
            <a:r>
              <a:rPr lang="en-US" sz="1800" dirty="0"/>
              <a:t>Our commitment to the above is evident through our accreditation by Lloyd’s Register according to the ISO 9001, ISO 14001 and OHSAS 18001 standards.</a:t>
            </a:r>
          </a:p>
          <a:p>
            <a:pPr algn="just" eaLnBrk="1" hangingPunct="1">
              <a:lnSpc>
                <a:spcPct val="80000"/>
              </a:lnSpc>
            </a:pPr>
            <a:endParaRPr lang="en-US" sz="1800" dirty="0"/>
          </a:p>
          <a:p>
            <a:pPr algn="just" eaLnBrk="1" hangingPunct="1">
              <a:lnSpc>
                <a:spcPct val="80000"/>
              </a:lnSpc>
            </a:pPr>
            <a:r>
              <a:rPr lang="en-US" sz="1800" dirty="0"/>
              <a:t>Our commitment to our team is demonstrated by our initiation of the Investors in People recognition process. We are the first oil tanker management company in Greece to adopt this human resources management standard, whose aim is to improve business performance.</a:t>
            </a:r>
            <a:endParaRPr lang="el-GR" sz="1800" dirty="0"/>
          </a:p>
        </p:txBody>
      </p:sp>
    </p:spTree>
    <p:extLst>
      <p:ext uri="{BB962C8B-B14F-4D97-AF65-F5344CB8AC3E}">
        <p14:creationId xmlns:p14="http://schemas.microsoft.com/office/powerpoint/2010/main" val="41782531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70" name="Rectangle 2"/>
          <p:cNvSpPr>
            <a:spLocks noGrp="1" noChangeArrowheads="1"/>
          </p:cNvSpPr>
          <p:nvPr>
            <p:ph type="title"/>
          </p:nvPr>
        </p:nvSpPr>
        <p:spPr>
          <a:xfrm>
            <a:off x="179388" y="6"/>
            <a:ext cx="8964612" cy="777875"/>
          </a:xfrm>
        </p:spPr>
        <p:txBody>
          <a:bodyPr/>
          <a:lstStyle/>
          <a:p>
            <a:r>
              <a:rPr lang="en-US" sz="2600"/>
              <a:t>Why a Planned Maintenance System is so important</a:t>
            </a:r>
            <a:r>
              <a:rPr lang="en-US" sz="2400"/>
              <a:t>:</a:t>
            </a:r>
            <a:endParaRPr lang="en-GB" sz="2400"/>
          </a:p>
        </p:txBody>
      </p:sp>
      <p:graphicFrame>
        <p:nvGraphicFramePr>
          <p:cNvPr id="164869" name="Object 5"/>
          <p:cNvGraphicFramePr>
            <a:graphicFrameLocks noGrp="1" noChangeAspect="1"/>
          </p:cNvGraphicFramePr>
          <p:nvPr>
            <p:ph idx="1"/>
          </p:nvPr>
        </p:nvGraphicFramePr>
        <p:xfrm>
          <a:off x="3" y="1268417"/>
          <a:ext cx="9236075" cy="5241925"/>
        </p:xfrm>
        <a:graphic>
          <a:graphicData uri="http://schemas.openxmlformats.org/presentationml/2006/ole">
            <mc:AlternateContent xmlns:mc="http://schemas.openxmlformats.org/markup-compatibility/2006">
              <mc:Choice xmlns:v="urn:schemas-microsoft-com:vml" Requires="v">
                <p:oleObj spid="_x0000_s8194" name="Chart" r:id="rId3" imgW="9496349" imgH="5391302" progId="Excel.Chart.8">
                  <p:embed/>
                </p:oleObj>
              </mc:Choice>
              <mc:Fallback>
                <p:oleObj name="Chart" r:id="rId3" imgW="9496349" imgH="5391302" progId="Excel.Chart.8">
                  <p:embed/>
                  <p:pic>
                    <p:nvPicPr>
                      <p:cNvPr id="164869"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1268417"/>
                        <a:ext cx="9236075" cy="524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153210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204" y="131834"/>
            <a:ext cx="7223696" cy="6609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16200000">
            <a:off x="5466584" y="3299123"/>
            <a:ext cx="6840760" cy="276999"/>
          </a:xfrm>
          <a:prstGeom prst="rect">
            <a:avLst/>
          </a:prstGeom>
          <a:noFill/>
        </p:spPr>
        <p:txBody>
          <a:bodyPr wrap="square" rtlCol="0">
            <a:spAutoFit/>
          </a:bodyPr>
          <a:lstStyle/>
          <a:p>
            <a:r>
              <a:rPr lang="en-US" sz="1200" dirty="0"/>
              <a:t>Source: </a:t>
            </a:r>
            <a:r>
              <a:rPr lang="en-US" sz="1200" dirty="0" err="1"/>
              <a:t>Drewry</a:t>
            </a:r>
            <a:r>
              <a:rPr lang="en-US" sz="1200" dirty="0"/>
              <a:t> Maritime Research Ship Operating Costs Annual  Review and Forecast 2015/2016</a:t>
            </a:r>
            <a:endParaRPr lang="en-GB" sz="1200" dirty="0"/>
          </a:p>
        </p:txBody>
      </p:sp>
    </p:spTree>
    <p:extLst>
      <p:ext uri="{BB962C8B-B14F-4D97-AF65-F5344CB8AC3E}">
        <p14:creationId xmlns:p14="http://schemas.microsoft.com/office/powerpoint/2010/main" val="26307972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380" y="116632"/>
            <a:ext cx="7452832"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16200000">
            <a:off x="5466584" y="3299123"/>
            <a:ext cx="6840760" cy="276999"/>
          </a:xfrm>
          <a:prstGeom prst="rect">
            <a:avLst/>
          </a:prstGeom>
          <a:noFill/>
        </p:spPr>
        <p:txBody>
          <a:bodyPr wrap="square" rtlCol="0">
            <a:spAutoFit/>
          </a:bodyPr>
          <a:lstStyle/>
          <a:p>
            <a:r>
              <a:rPr lang="en-US" sz="1200" dirty="0"/>
              <a:t>Source: </a:t>
            </a:r>
            <a:r>
              <a:rPr lang="en-US" sz="1200" dirty="0" err="1"/>
              <a:t>Drewry</a:t>
            </a:r>
            <a:r>
              <a:rPr lang="en-US" sz="1200" dirty="0"/>
              <a:t> Maritime Research Ship Operating Costs Annual  Review and Forecast 2015/2016</a:t>
            </a:r>
            <a:endParaRPr lang="en-GB" sz="1200" dirty="0"/>
          </a:p>
        </p:txBody>
      </p:sp>
    </p:spTree>
    <p:extLst>
      <p:ext uri="{BB962C8B-B14F-4D97-AF65-F5344CB8AC3E}">
        <p14:creationId xmlns:p14="http://schemas.microsoft.com/office/powerpoint/2010/main" val="39623683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77" y="0"/>
            <a:ext cx="9093914"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4" y="2160240"/>
            <a:ext cx="9021516" cy="440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23730" y="6459635"/>
            <a:ext cx="6840760" cy="276999"/>
          </a:xfrm>
          <a:prstGeom prst="rect">
            <a:avLst/>
          </a:prstGeom>
          <a:noFill/>
        </p:spPr>
        <p:txBody>
          <a:bodyPr wrap="square" rtlCol="0">
            <a:spAutoFit/>
          </a:bodyPr>
          <a:lstStyle/>
          <a:p>
            <a:r>
              <a:rPr lang="en-US" sz="1200" dirty="0"/>
              <a:t>Source: </a:t>
            </a:r>
            <a:r>
              <a:rPr lang="en-US" sz="1200" dirty="0" err="1"/>
              <a:t>Drewry</a:t>
            </a:r>
            <a:r>
              <a:rPr lang="en-US" sz="1200" dirty="0"/>
              <a:t> Maritime Research Ship Operating Costs Annual  Review and Forecast 2015/2016</a:t>
            </a:r>
            <a:endParaRPr lang="en-GB" sz="1200" dirty="0"/>
          </a:p>
        </p:txBody>
      </p:sp>
    </p:spTree>
    <p:extLst>
      <p:ext uri="{BB962C8B-B14F-4D97-AF65-F5344CB8AC3E}">
        <p14:creationId xmlns:p14="http://schemas.microsoft.com/office/powerpoint/2010/main" val="15139895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ext Box 3"/>
          <p:cNvSpPr txBox="1">
            <a:spLocks noChangeArrowheads="1"/>
          </p:cNvSpPr>
          <p:nvPr/>
        </p:nvSpPr>
        <p:spPr bwMode="auto">
          <a:xfrm>
            <a:off x="395288" y="1268413"/>
            <a:ext cx="8497887" cy="366712"/>
          </a:xfrm>
          <a:prstGeom prst="rect">
            <a:avLst/>
          </a:prstGeom>
          <a:noFill/>
          <a:ln w="9525">
            <a:noFill/>
            <a:miter lim="800000"/>
            <a:headEnd/>
            <a:tailEnd/>
          </a:ln>
        </p:spPr>
        <p:txBody>
          <a:bodyPr>
            <a:spAutoFit/>
          </a:bodyPr>
          <a:lstStyle/>
          <a:p>
            <a:pPr fontAlgn="base">
              <a:spcBef>
                <a:spcPct val="0"/>
              </a:spcBef>
              <a:spcAft>
                <a:spcPct val="0"/>
              </a:spcAft>
            </a:pPr>
            <a:endParaRPr lang="en-US" b="1">
              <a:solidFill>
                <a:srgbClr val="000000"/>
              </a:solidFill>
              <a:cs typeface="Arial" charset="0"/>
            </a:endParaRPr>
          </a:p>
        </p:txBody>
      </p:sp>
      <p:sp>
        <p:nvSpPr>
          <p:cNvPr id="165890" name="Text Box 4"/>
          <p:cNvSpPr txBox="1">
            <a:spLocks noChangeArrowheads="1"/>
          </p:cNvSpPr>
          <p:nvPr/>
        </p:nvSpPr>
        <p:spPr bwMode="auto">
          <a:xfrm>
            <a:off x="142876" y="142878"/>
            <a:ext cx="8605838" cy="923330"/>
          </a:xfrm>
          <a:prstGeom prst="rect">
            <a:avLst/>
          </a:prstGeom>
          <a:noFill/>
          <a:ln w="9525">
            <a:noFill/>
            <a:miter lim="800000"/>
            <a:headEnd/>
            <a:tailEnd/>
          </a:ln>
        </p:spPr>
        <p:txBody>
          <a:bodyPr>
            <a:spAutoFit/>
          </a:bodyPr>
          <a:lstStyle/>
          <a:p>
            <a:pPr marL="342900" indent="-342900" algn="just" fontAlgn="base">
              <a:spcBef>
                <a:spcPct val="0"/>
              </a:spcBef>
              <a:spcAft>
                <a:spcPct val="0"/>
              </a:spcAft>
            </a:pPr>
            <a:r>
              <a:rPr lang="en-US">
                <a:solidFill>
                  <a:srgbClr val="000000"/>
                </a:solidFill>
                <a:cs typeface="Arial" charset="0"/>
              </a:rPr>
              <a:t>	The progress of all of our activities is monitored through an electronic database of items outstanding and follow-up actions. This database covers all tasks and details responsibilities, priorities and deadlines.  </a:t>
            </a:r>
            <a:endParaRPr lang="el-GR">
              <a:solidFill>
                <a:srgbClr val="000000"/>
              </a:solidFill>
              <a:cs typeface="Arial" charset="0"/>
            </a:endParaRPr>
          </a:p>
        </p:txBody>
      </p:sp>
      <p:pic>
        <p:nvPicPr>
          <p:cNvPr id="165891" name="Picture 7"/>
          <p:cNvPicPr>
            <a:picLocks noChangeAspect="1" noChangeArrowheads="1"/>
          </p:cNvPicPr>
          <p:nvPr/>
        </p:nvPicPr>
        <p:blipFill>
          <a:blip r:embed="rId3" cstate="print"/>
          <a:srcRect l="-82" b="5634"/>
          <a:stretch>
            <a:fillRect/>
          </a:stretch>
        </p:blipFill>
        <p:spPr bwMode="auto">
          <a:xfrm>
            <a:off x="323850" y="1266825"/>
            <a:ext cx="7200900" cy="4826000"/>
          </a:xfrm>
          <a:prstGeom prst="rect">
            <a:avLst/>
          </a:prstGeom>
          <a:noFill/>
          <a:ln w="9525">
            <a:noFill/>
            <a:miter lim="800000"/>
            <a:headEnd/>
            <a:tailEnd/>
          </a:ln>
        </p:spPr>
      </p:pic>
      <p:pic>
        <p:nvPicPr>
          <p:cNvPr id="165892" name="Picture 10"/>
          <p:cNvPicPr>
            <a:picLocks noChangeAspect="1" noChangeArrowheads="1"/>
          </p:cNvPicPr>
          <p:nvPr/>
        </p:nvPicPr>
        <p:blipFill>
          <a:blip r:embed="rId3" cstate="print"/>
          <a:srcRect l="61949" t="72009" r="5971" b="17084"/>
          <a:stretch>
            <a:fillRect/>
          </a:stretch>
        </p:blipFill>
        <p:spPr bwMode="auto">
          <a:xfrm>
            <a:off x="5148266" y="3500438"/>
            <a:ext cx="3995737" cy="965200"/>
          </a:xfrm>
          <a:prstGeom prst="rect">
            <a:avLst/>
          </a:prstGeom>
          <a:noFill/>
          <a:ln w="9525">
            <a:solidFill>
              <a:schemeClr val="tx1"/>
            </a:solidFill>
            <a:miter lim="800000"/>
            <a:headEnd/>
            <a:tailEnd/>
          </a:ln>
        </p:spPr>
      </p:pic>
      <p:sp>
        <p:nvSpPr>
          <p:cNvPr id="165893" name="Rectangle 11"/>
          <p:cNvSpPr>
            <a:spLocks noChangeArrowheads="1"/>
          </p:cNvSpPr>
          <p:nvPr/>
        </p:nvSpPr>
        <p:spPr bwMode="auto">
          <a:xfrm>
            <a:off x="5364166" y="4868869"/>
            <a:ext cx="1728787" cy="865187"/>
          </a:xfrm>
          <a:prstGeom prst="rect">
            <a:avLst/>
          </a:prstGeom>
          <a:no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165894" name="Line 12"/>
          <p:cNvSpPr>
            <a:spLocks noChangeShapeType="1"/>
          </p:cNvSpPr>
          <p:nvPr/>
        </p:nvSpPr>
        <p:spPr bwMode="auto">
          <a:xfrm flipH="1" flipV="1">
            <a:off x="5148265" y="4508500"/>
            <a:ext cx="215900" cy="431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5895" name="Line 13"/>
          <p:cNvSpPr>
            <a:spLocks noChangeShapeType="1"/>
          </p:cNvSpPr>
          <p:nvPr/>
        </p:nvSpPr>
        <p:spPr bwMode="auto">
          <a:xfrm flipV="1">
            <a:off x="7092951" y="4437063"/>
            <a:ext cx="2051050" cy="43180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5896" name="WordArt 2171"/>
          <p:cNvSpPr>
            <a:spLocks noChangeArrowheads="1" noChangeShapeType="1" noTextEdit="1"/>
          </p:cNvSpPr>
          <p:nvPr/>
        </p:nvSpPr>
        <p:spPr bwMode="auto">
          <a:xfrm rot="-1413924">
            <a:off x="3635377" y="2060575"/>
            <a:ext cx="3024188" cy="863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808080"/>
                  </a:solidFill>
                  <a:round/>
                  <a:headEnd/>
                  <a:tailEnd/>
                </a:ln>
                <a:solidFill>
                  <a:srgbClr val="FFFFFF">
                    <a:alpha val="27843"/>
                  </a:srgbClr>
                </a:solidFill>
                <a:latin typeface="Arial Black"/>
                <a:cs typeface="Arial" charset="0"/>
              </a:rPr>
              <a:t>SAMPLE</a:t>
            </a:r>
          </a:p>
        </p:txBody>
      </p:sp>
    </p:spTree>
    <p:extLst>
      <p:ext uri="{BB962C8B-B14F-4D97-AF65-F5344CB8AC3E}">
        <p14:creationId xmlns:p14="http://schemas.microsoft.com/office/powerpoint/2010/main" val="41839831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Box 3"/>
          <p:cNvSpPr txBox="1">
            <a:spLocks noChangeArrowheads="1"/>
          </p:cNvSpPr>
          <p:nvPr/>
        </p:nvSpPr>
        <p:spPr bwMode="auto">
          <a:xfrm>
            <a:off x="395288" y="1268413"/>
            <a:ext cx="8497887" cy="366712"/>
          </a:xfrm>
          <a:prstGeom prst="rect">
            <a:avLst/>
          </a:prstGeom>
          <a:noFill/>
          <a:ln w="9525">
            <a:noFill/>
            <a:miter lim="800000"/>
            <a:headEnd/>
            <a:tailEnd/>
          </a:ln>
        </p:spPr>
        <p:txBody>
          <a:bodyPr>
            <a:spAutoFit/>
          </a:bodyPr>
          <a:lstStyle/>
          <a:p>
            <a:pPr fontAlgn="base">
              <a:spcBef>
                <a:spcPct val="0"/>
              </a:spcBef>
              <a:spcAft>
                <a:spcPct val="0"/>
              </a:spcAft>
            </a:pPr>
            <a:endParaRPr lang="en-US" b="1">
              <a:solidFill>
                <a:srgbClr val="000000"/>
              </a:solidFill>
              <a:cs typeface="Arial" charset="0"/>
            </a:endParaRPr>
          </a:p>
        </p:txBody>
      </p:sp>
      <p:sp>
        <p:nvSpPr>
          <p:cNvPr id="167938" name="Text Box 4"/>
          <p:cNvSpPr txBox="1">
            <a:spLocks noChangeArrowheads="1"/>
          </p:cNvSpPr>
          <p:nvPr/>
        </p:nvSpPr>
        <p:spPr bwMode="auto">
          <a:xfrm>
            <a:off x="179391" y="2924175"/>
            <a:ext cx="8569325" cy="1128713"/>
          </a:xfrm>
          <a:prstGeom prst="rect">
            <a:avLst/>
          </a:prstGeom>
          <a:noFill/>
          <a:ln w="9525">
            <a:noFill/>
            <a:miter lim="800000"/>
            <a:headEnd/>
            <a:tailEnd/>
          </a:ln>
        </p:spPr>
        <p:txBody>
          <a:bodyPr>
            <a:spAutoFit/>
          </a:bodyPr>
          <a:lstStyle/>
          <a:p>
            <a:pPr marL="342900" indent="-342900" algn="ctr" fontAlgn="base">
              <a:spcBef>
                <a:spcPct val="0"/>
              </a:spcBef>
              <a:spcAft>
                <a:spcPct val="0"/>
              </a:spcAft>
            </a:pPr>
            <a:endParaRPr lang="en-US" sz="2800" b="1">
              <a:solidFill>
                <a:srgbClr val="000000"/>
              </a:solidFill>
              <a:cs typeface="Arial" charset="0"/>
            </a:endParaRPr>
          </a:p>
          <a:p>
            <a:pPr marL="342900" indent="-342900" fontAlgn="base">
              <a:spcBef>
                <a:spcPct val="0"/>
              </a:spcBef>
              <a:spcAft>
                <a:spcPct val="0"/>
              </a:spcAft>
            </a:pPr>
            <a:endParaRPr lang="en-US" sz="2000" b="1">
              <a:solidFill>
                <a:srgbClr val="000000"/>
              </a:solidFill>
              <a:cs typeface="Arial" charset="0"/>
            </a:endParaRPr>
          </a:p>
          <a:p>
            <a:pPr marL="342900" indent="-342900" fontAlgn="base">
              <a:spcBef>
                <a:spcPct val="0"/>
              </a:spcBef>
              <a:spcAft>
                <a:spcPct val="0"/>
              </a:spcAft>
            </a:pPr>
            <a:endParaRPr lang="el-GR" sz="2000" b="1">
              <a:solidFill>
                <a:srgbClr val="000000"/>
              </a:solidFill>
              <a:cs typeface="Arial" charset="0"/>
            </a:endParaRPr>
          </a:p>
        </p:txBody>
      </p:sp>
      <p:pic>
        <p:nvPicPr>
          <p:cNvPr id="167939" name="Picture 8"/>
          <p:cNvPicPr>
            <a:picLocks noChangeAspect="1" noChangeArrowheads="1"/>
          </p:cNvPicPr>
          <p:nvPr/>
        </p:nvPicPr>
        <p:blipFill>
          <a:blip r:embed="rId3" cstate="print"/>
          <a:srcRect/>
          <a:stretch>
            <a:fillRect/>
          </a:stretch>
        </p:blipFill>
        <p:spPr bwMode="auto">
          <a:xfrm>
            <a:off x="395289" y="1773238"/>
            <a:ext cx="8388350" cy="4557712"/>
          </a:xfrm>
          <a:prstGeom prst="rect">
            <a:avLst/>
          </a:prstGeom>
          <a:noFill/>
          <a:ln w="9525">
            <a:noFill/>
            <a:miter lim="800000"/>
            <a:headEnd/>
            <a:tailEnd/>
          </a:ln>
        </p:spPr>
      </p:pic>
      <p:sp>
        <p:nvSpPr>
          <p:cNvPr id="167940" name="Text Box 12"/>
          <p:cNvSpPr txBox="1">
            <a:spLocks noChangeArrowheads="1"/>
          </p:cNvSpPr>
          <p:nvPr/>
        </p:nvSpPr>
        <p:spPr bwMode="auto">
          <a:xfrm>
            <a:off x="539753" y="981081"/>
            <a:ext cx="8207375" cy="703263"/>
          </a:xfrm>
          <a:prstGeom prst="rect">
            <a:avLst/>
          </a:prstGeom>
          <a:noFill/>
          <a:ln w="9525">
            <a:noFill/>
            <a:miter lim="800000"/>
            <a:headEnd/>
            <a:tailEnd/>
          </a:ln>
        </p:spPr>
        <p:txBody>
          <a:bodyPr>
            <a:spAutoFit/>
          </a:bodyPr>
          <a:lstStyle/>
          <a:p>
            <a:pPr fontAlgn="base">
              <a:spcBef>
                <a:spcPct val="50000"/>
              </a:spcBef>
              <a:spcAft>
                <a:spcPct val="0"/>
              </a:spcAft>
            </a:pPr>
            <a:r>
              <a:rPr lang="en-US" sz="1600" dirty="0">
                <a:solidFill>
                  <a:srgbClr val="000000"/>
                </a:solidFill>
                <a:cs typeface="Arial" charset="0"/>
              </a:rPr>
              <a:t>In November 2009 a gap analysis was performed using TMSA2 Stage 2 as a benchmark.</a:t>
            </a:r>
          </a:p>
          <a:p>
            <a:pPr fontAlgn="base">
              <a:spcBef>
                <a:spcPct val="50000"/>
              </a:spcBef>
              <a:spcAft>
                <a:spcPct val="0"/>
              </a:spcAft>
            </a:pPr>
            <a:r>
              <a:rPr lang="en-US" sz="1600" dirty="0">
                <a:solidFill>
                  <a:srgbClr val="000000"/>
                </a:solidFill>
                <a:cs typeface="Arial" charset="0"/>
              </a:rPr>
              <a:t>The initial TMSA2 submission is presented below.</a:t>
            </a:r>
            <a:endParaRPr lang="el-GR" sz="1600" dirty="0">
              <a:solidFill>
                <a:srgbClr val="000000"/>
              </a:solidFill>
              <a:cs typeface="Arial" charset="0"/>
            </a:endParaRPr>
          </a:p>
        </p:txBody>
      </p:sp>
      <p:sp>
        <p:nvSpPr>
          <p:cNvPr id="167941" name="Text Box 9"/>
          <p:cNvSpPr txBox="1">
            <a:spLocks noChangeArrowheads="1"/>
          </p:cNvSpPr>
          <p:nvPr/>
        </p:nvSpPr>
        <p:spPr bwMode="auto">
          <a:xfrm>
            <a:off x="0" y="2"/>
            <a:ext cx="9144000" cy="1015663"/>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2400" dirty="0">
                <a:solidFill>
                  <a:srgbClr val="000000"/>
                </a:solidFill>
                <a:cs typeface="Arial" charset="0"/>
              </a:rPr>
              <a:t>TMSA2: Tanker Management and Self Assessment 2</a:t>
            </a:r>
          </a:p>
          <a:p>
            <a:pPr algn="ctr" fontAlgn="base">
              <a:spcBef>
                <a:spcPct val="50000"/>
              </a:spcBef>
              <a:spcAft>
                <a:spcPct val="0"/>
              </a:spcAft>
            </a:pPr>
            <a:r>
              <a:rPr lang="en-US" sz="2400" dirty="0">
                <a:solidFill>
                  <a:srgbClr val="000000"/>
                </a:solidFill>
                <a:cs typeface="Arial" charset="0"/>
              </a:rPr>
              <a:t>OCIMF: Oil Companies International Marine Forum </a:t>
            </a:r>
            <a:endParaRPr lang="el-GR" sz="2400" dirty="0">
              <a:solidFill>
                <a:srgbClr val="000000"/>
              </a:solidFill>
              <a:cs typeface="Arial" charset="0"/>
            </a:endParaRPr>
          </a:p>
        </p:txBody>
      </p:sp>
    </p:spTree>
    <p:extLst>
      <p:ext uri="{BB962C8B-B14F-4D97-AF65-F5344CB8AC3E}">
        <p14:creationId xmlns:p14="http://schemas.microsoft.com/office/powerpoint/2010/main" val="16568861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3"/>
          <p:cNvSpPr txBox="1">
            <a:spLocks noChangeArrowheads="1"/>
          </p:cNvSpPr>
          <p:nvPr/>
        </p:nvSpPr>
        <p:spPr bwMode="auto">
          <a:xfrm>
            <a:off x="395288" y="1268413"/>
            <a:ext cx="8497887" cy="366712"/>
          </a:xfrm>
          <a:prstGeom prst="rect">
            <a:avLst/>
          </a:prstGeom>
          <a:noFill/>
          <a:ln w="9525">
            <a:noFill/>
            <a:miter lim="800000"/>
            <a:headEnd/>
            <a:tailEnd/>
          </a:ln>
        </p:spPr>
        <p:txBody>
          <a:bodyPr>
            <a:spAutoFit/>
          </a:bodyPr>
          <a:lstStyle/>
          <a:p>
            <a:pPr fontAlgn="base">
              <a:spcBef>
                <a:spcPct val="0"/>
              </a:spcBef>
              <a:spcAft>
                <a:spcPct val="0"/>
              </a:spcAft>
            </a:pPr>
            <a:endParaRPr lang="en-US" b="1">
              <a:solidFill>
                <a:srgbClr val="000000"/>
              </a:solidFill>
              <a:cs typeface="Arial" charset="0"/>
            </a:endParaRPr>
          </a:p>
        </p:txBody>
      </p:sp>
      <p:sp>
        <p:nvSpPr>
          <p:cNvPr id="169986" name="Text Box 4"/>
          <p:cNvSpPr txBox="1">
            <a:spLocks noChangeArrowheads="1"/>
          </p:cNvSpPr>
          <p:nvPr/>
        </p:nvSpPr>
        <p:spPr bwMode="auto">
          <a:xfrm>
            <a:off x="179391" y="2924175"/>
            <a:ext cx="8569325" cy="1128713"/>
          </a:xfrm>
          <a:prstGeom prst="rect">
            <a:avLst/>
          </a:prstGeom>
          <a:noFill/>
          <a:ln w="9525">
            <a:noFill/>
            <a:miter lim="800000"/>
            <a:headEnd/>
            <a:tailEnd/>
          </a:ln>
        </p:spPr>
        <p:txBody>
          <a:bodyPr>
            <a:spAutoFit/>
          </a:bodyPr>
          <a:lstStyle/>
          <a:p>
            <a:pPr marL="342900" indent="-342900" algn="ctr" fontAlgn="base">
              <a:spcBef>
                <a:spcPct val="0"/>
              </a:spcBef>
              <a:spcAft>
                <a:spcPct val="0"/>
              </a:spcAft>
            </a:pPr>
            <a:endParaRPr lang="en-US" sz="2800" b="1">
              <a:solidFill>
                <a:srgbClr val="000000"/>
              </a:solidFill>
              <a:cs typeface="Arial" charset="0"/>
            </a:endParaRPr>
          </a:p>
          <a:p>
            <a:pPr marL="342900" indent="-342900" fontAlgn="base">
              <a:spcBef>
                <a:spcPct val="0"/>
              </a:spcBef>
              <a:spcAft>
                <a:spcPct val="0"/>
              </a:spcAft>
            </a:pPr>
            <a:endParaRPr lang="en-US" sz="2000" b="1">
              <a:solidFill>
                <a:srgbClr val="000000"/>
              </a:solidFill>
              <a:cs typeface="Arial" charset="0"/>
            </a:endParaRPr>
          </a:p>
          <a:p>
            <a:pPr marL="342900" indent="-342900" fontAlgn="base">
              <a:spcBef>
                <a:spcPct val="0"/>
              </a:spcBef>
              <a:spcAft>
                <a:spcPct val="0"/>
              </a:spcAft>
            </a:pPr>
            <a:endParaRPr lang="el-GR" sz="2000" b="1">
              <a:solidFill>
                <a:srgbClr val="000000"/>
              </a:solidFill>
              <a:cs typeface="Arial" charset="0"/>
            </a:endParaRPr>
          </a:p>
        </p:txBody>
      </p:sp>
      <p:sp>
        <p:nvSpPr>
          <p:cNvPr id="169987" name="Text Box 12"/>
          <p:cNvSpPr txBox="1">
            <a:spLocks noChangeArrowheads="1"/>
          </p:cNvSpPr>
          <p:nvPr/>
        </p:nvSpPr>
        <p:spPr bwMode="auto">
          <a:xfrm>
            <a:off x="468316" y="692150"/>
            <a:ext cx="8207375" cy="641350"/>
          </a:xfrm>
          <a:prstGeom prst="rect">
            <a:avLst/>
          </a:prstGeom>
          <a:noFill/>
          <a:ln w="9525">
            <a:noFill/>
            <a:miter lim="800000"/>
            <a:headEnd/>
            <a:tailEnd/>
          </a:ln>
        </p:spPr>
        <p:txBody>
          <a:bodyPr>
            <a:spAutoFit/>
          </a:bodyPr>
          <a:lstStyle/>
          <a:p>
            <a:pPr fontAlgn="base">
              <a:spcBef>
                <a:spcPct val="50000"/>
              </a:spcBef>
              <a:spcAft>
                <a:spcPct val="0"/>
              </a:spcAft>
            </a:pPr>
            <a:r>
              <a:rPr lang="en-US" dirty="0">
                <a:solidFill>
                  <a:srgbClr val="000000"/>
                </a:solidFill>
                <a:cs typeface="Arial" charset="0"/>
              </a:rPr>
              <a:t>The Company’s processes are continuously improved in line with industry practices. The July 2010 TMSA2 submission is presented below.</a:t>
            </a:r>
            <a:endParaRPr lang="el-GR" dirty="0">
              <a:solidFill>
                <a:srgbClr val="000000"/>
              </a:solidFill>
              <a:cs typeface="Arial" charset="0"/>
            </a:endParaRPr>
          </a:p>
        </p:txBody>
      </p:sp>
      <p:sp>
        <p:nvSpPr>
          <p:cNvPr id="169988" name="Line 2241"/>
          <p:cNvSpPr>
            <a:spLocks noChangeShapeType="1"/>
          </p:cNvSpPr>
          <p:nvPr/>
        </p:nvSpPr>
        <p:spPr bwMode="auto">
          <a:xfrm>
            <a:off x="2284413" y="-27813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9989" name="Line 2261"/>
          <p:cNvSpPr>
            <a:spLocks noChangeShapeType="1"/>
          </p:cNvSpPr>
          <p:nvPr/>
        </p:nvSpPr>
        <p:spPr bwMode="auto">
          <a:xfrm>
            <a:off x="2284413" y="-27813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9990" name="Line 2262"/>
          <p:cNvSpPr>
            <a:spLocks noChangeShapeType="1"/>
          </p:cNvSpPr>
          <p:nvPr/>
        </p:nvSpPr>
        <p:spPr bwMode="auto">
          <a:xfrm>
            <a:off x="2776538" y="-27813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9991" name="Line 2272"/>
          <p:cNvSpPr>
            <a:spLocks noChangeShapeType="1"/>
          </p:cNvSpPr>
          <p:nvPr/>
        </p:nvSpPr>
        <p:spPr bwMode="auto">
          <a:xfrm>
            <a:off x="2776538" y="-27813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9992" name="Line 2275"/>
          <p:cNvSpPr>
            <a:spLocks noChangeShapeType="1"/>
          </p:cNvSpPr>
          <p:nvPr/>
        </p:nvSpPr>
        <p:spPr bwMode="auto">
          <a:xfrm>
            <a:off x="3014663" y="-27813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9993" name="Line 2301"/>
          <p:cNvSpPr>
            <a:spLocks noChangeShapeType="1"/>
          </p:cNvSpPr>
          <p:nvPr/>
        </p:nvSpPr>
        <p:spPr bwMode="auto">
          <a:xfrm>
            <a:off x="2062163"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9994" name="Line 2322"/>
          <p:cNvSpPr>
            <a:spLocks noChangeShapeType="1"/>
          </p:cNvSpPr>
          <p:nvPr/>
        </p:nvSpPr>
        <p:spPr bwMode="auto">
          <a:xfrm>
            <a:off x="2062163"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9995" name="Line 2323"/>
          <p:cNvSpPr>
            <a:spLocks noChangeShapeType="1"/>
          </p:cNvSpPr>
          <p:nvPr/>
        </p:nvSpPr>
        <p:spPr bwMode="auto">
          <a:xfrm>
            <a:off x="2284413"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9996" name="Line 2336"/>
          <p:cNvSpPr>
            <a:spLocks noChangeShapeType="1"/>
          </p:cNvSpPr>
          <p:nvPr/>
        </p:nvSpPr>
        <p:spPr bwMode="auto">
          <a:xfrm>
            <a:off x="2284413"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9997" name="Line 2337"/>
          <p:cNvSpPr>
            <a:spLocks noChangeShapeType="1"/>
          </p:cNvSpPr>
          <p:nvPr/>
        </p:nvSpPr>
        <p:spPr bwMode="auto">
          <a:xfrm>
            <a:off x="2474913"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9998" name="Line 2350"/>
          <p:cNvSpPr>
            <a:spLocks noChangeShapeType="1"/>
          </p:cNvSpPr>
          <p:nvPr/>
        </p:nvSpPr>
        <p:spPr bwMode="auto">
          <a:xfrm>
            <a:off x="2474913"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69999" name="Line 2351"/>
          <p:cNvSpPr>
            <a:spLocks noChangeShapeType="1"/>
          </p:cNvSpPr>
          <p:nvPr/>
        </p:nvSpPr>
        <p:spPr bwMode="auto">
          <a:xfrm>
            <a:off x="2601913"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00" name="Line 2368"/>
          <p:cNvSpPr>
            <a:spLocks noChangeShapeType="1"/>
          </p:cNvSpPr>
          <p:nvPr/>
        </p:nvSpPr>
        <p:spPr bwMode="auto">
          <a:xfrm>
            <a:off x="2601913"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01" name="Line 2369"/>
          <p:cNvSpPr>
            <a:spLocks noChangeShapeType="1"/>
          </p:cNvSpPr>
          <p:nvPr/>
        </p:nvSpPr>
        <p:spPr bwMode="auto">
          <a:xfrm>
            <a:off x="2776538"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02" name="Line 2382"/>
          <p:cNvSpPr>
            <a:spLocks noChangeShapeType="1"/>
          </p:cNvSpPr>
          <p:nvPr/>
        </p:nvSpPr>
        <p:spPr bwMode="auto">
          <a:xfrm>
            <a:off x="2776538"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03" name="Line 2393"/>
          <p:cNvSpPr>
            <a:spLocks noChangeShapeType="1"/>
          </p:cNvSpPr>
          <p:nvPr/>
        </p:nvSpPr>
        <p:spPr bwMode="auto">
          <a:xfrm>
            <a:off x="3014663"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04" name="Line 2397"/>
          <p:cNvSpPr>
            <a:spLocks noChangeShapeType="1"/>
          </p:cNvSpPr>
          <p:nvPr/>
        </p:nvSpPr>
        <p:spPr bwMode="auto">
          <a:xfrm>
            <a:off x="3014663"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05" name="Line 2401"/>
          <p:cNvSpPr>
            <a:spLocks noChangeShapeType="1"/>
          </p:cNvSpPr>
          <p:nvPr/>
        </p:nvSpPr>
        <p:spPr bwMode="auto">
          <a:xfrm>
            <a:off x="3014663"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06" name="Line 2405"/>
          <p:cNvSpPr>
            <a:spLocks noChangeShapeType="1"/>
          </p:cNvSpPr>
          <p:nvPr/>
        </p:nvSpPr>
        <p:spPr bwMode="auto">
          <a:xfrm>
            <a:off x="3014663" y="-24669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07" name="Line 2426"/>
          <p:cNvSpPr>
            <a:spLocks noChangeShapeType="1"/>
          </p:cNvSpPr>
          <p:nvPr/>
        </p:nvSpPr>
        <p:spPr bwMode="auto">
          <a:xfrm>
            <a:off x="1935163" y="-22225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08" name="Line 2442"/>
          <p:cNvSpPr>
            <a:spLocks noChangeShapeType="1"/>
          </p:cNvSpPr>
          <p:nvPr/>
        </p:nvSpPr>
        <p:spPr bwMode="auto">
          <a:xfrm>
            <a:off x="1935163" y="-22225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09" name="Line 2443"/>
          <p:cNvSpPr>
            <a:spLocks noChangeShapeType="1"/>
          </p:cNvSpPr>
          <p:nvPr/>
        </p:nvSpPr>
        <p:spPr bwMode="auto">
          <a:xfrm>
            <a:off x="2062163" y="-22225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10" name="Line 2459"/>
          <p:cNvSpPr>
            <a:spLocks noChangeShapeType="1"/>
          </p:cNvSpPr>
          <p:nvPr/>
        </p:nvSpPr>
        <p:spPr bwMode="auto">
          <a:xfrm>
            <a:off x="2062163" y="-22225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11" name="Line 2460"/>
          <p:cNvSpPr>
            <a:spLocks noChangeShapeType="1"/>
          </p:cNvSpPr>
          <p:nvPr/>
        </p:nvSpPr>
        <p:spPr bwMode="auto">
          <a:xfrm>
            <a:off x="2205038" y="-22225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12" name="Line 2476"/>
          <p:cNvSpPr>
            <a:spLocks noChangeShapeType="1"/>
          </p:cNvSpPr>
          <p:nvPr/>
        </p:nvSpPr>
        <p:spPr bwMode="auto">
          <a:xfrm>
            <a:off x="2205038" y="-22225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13" name="Line 2539"/>
          <p:cNvSpPr>
            <a:spLocks noChangeShapeType="1"/>
          </p:cNvSpPr>
          <p:nvPr/>
        </p:nvSpPr>
        <p:spPr bwMode="auto">
          <a:xfrm>
            <a:off x="2776538" y="-22225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14" name="Line 2558"/>
          <p:cNvSpPr>
            <a:spLocks noChangeShapeType="1"/>
          </p:cNvSpPr>
          <p:nvPr/>
        </p:nvSpPr>
        <p:spPr bwMode="auto">
          <a:xfrm>
            <a:off x="2776538" y="-22225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15" name="Line 2570"/>
          <p:cNvSpPr>
            <a:spLocks noChangeShapeType="1"/>
          </p:cNvSpPr>
          <p:nvPr/>
        </p:nvSpPr>
        <p:spPr bwMode="auto">
          <a:xfrm>
            <a:off x="3014663" y="-22225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16" name="Line 2574"/>
          <p:cNvSpPr>
            <a:spLocks noChangeShapeType="1"/>
          </p:cNvSpPr>
          <p:nvPr/>
        </p:nvSpPr>
        <p:spPr bwMode="auto">
          <a:xfrm>
            <a:off x="3014663" y="-22225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17" name="Line 2578"/>
          <p:cNvSpPr>
            <a:spLocks noChangeShapeType="1"/>
          </p:cNvSpPr>
          <p:nvPr/>
        </p:nvSpPr>
        <p:spPr bwMode="auto">
          <a:xfrm>
            <a:off x="3014663" y="-22225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18" name="Line 2582"/>
          <p:cNvSpPr>
            <a:spLocks noChangeShapeType="1"/>
          </p:cNvSpPr>
          <p:nvPr/>
        </p:nvSpPr>
        <p:spPr bwMode="auto">
          <a:xfrm>
            <a:off x="3014663" y="-22225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19" name="Line 2606"/>
          <p:cNvSpPr>
            <a:spLocks noChangeShapeType="1"/>
          </p:cNvSpPr>
          <p:nvPr/>
        </p:nvSpPr>
        <p:spPr bwMode="auto">
          <a:xfrm>
            <a:off x="1951038"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20" name="Line 2625"/>
          <p:cNvSpPr>
            <a:spLocks noChangeShapeType="1"/>
          </p:cNvSpPr>
          <p:nvPr/>
        </p:nvSpPr>
        <p:spPr bwMode="auto">
          <a:xfrm>
            <a:off x="1951038"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21" name="Line 2626"/>
          <p:cNvSpPr>
            <a:spLocks noChangeShapeType="1"/>
          </p:cNvSpPr>
          <p:nvPr/>
        </p:nvSpPr>
        <p:spPr bwMode="auto">
          <a:xfrm>
            <a:off x="2093913"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22" name="Line 2651"/>
          <p:cNvSpPr>
            <a:spLocks noChangeShapeType="1"/>
          </p:cNvSpPr>
          <p:nvPr/>
        </p:nvSpPr>
        <p:spPr bwMode="auto">
          <a:xfrm>
            <a:off x="2093913"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23" name="Line 2669"/>
          <p:cNvSpPr>
            <a:spLocks noChangeShapeType="1"/>
          </p:cNvSpPr>
          <p:nvPr/>
        </p:nvSpPr>
        <p:spPr bwMode="auto">
          <a:xfrm>
            <a:off x="2459038"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24" name="Line 2685"/>
          <p:cNvSpPr>
            <a:spLocks noChangeShapeType="1"/>
          </p:cNvSpPr>
          <p:nvPr/>
        </p:nvSpPr>
        <p:spPr bwMode="auto">
          <a:xfrm>
            <a:off x="2459038"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25" name="Line 2686"/>
          <p:cNvSpPr>
            <a:spLocks noChangeShapeType="1"/>
          </p:cNvSpPr>
          <p:nvPr/>
        </p:nvSpPr>
        <p:spPr bwMode="auto">
          <a:xfrm>
            <a:off x="2538413"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26" name="Line 2702"/>
          <p:cNvSpPr>
            <a:spLocks noChangeShapeType="1"/>
          </p:cNvSpPr>
          <p:nvPr/>
        </p:nvSpPr>
        <p:spPr bwMode="auto">
          <a:xfrm>
            <a:off x="2538413"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27" name="Line 2703"/>
          <p:cNvSpPr>
            <a:spLocks noChangeShapeType="1"/>
          </p:cNvSpPr>
          <p:nvPr/>
        </p:nvSpPr>
        <p:spPr bwMode="auto">
          <a:xfrm>
            <a:off x="2697163"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28" name="Line 2719"/>
          <p:cNvSpPr>
            <a:spLocks noChangeShapeType="1"/>
          </p:cNvSpPr>
          <p:nvPr/>
        </p:nvSpPr>
        <p:spPr bwMode="auto">
          <a:xfrm>
            <a:off x="2697163"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29" name="Line 2720"/>
          <p:cNvSpPr>
            <a:spLocks noChangeShapeType="1"/>
          </p:cNvSpPr>
          <p:nvPr/>
        </p:nvSpPr>
        <p:spPr bwMode="auto">
          <a:xfrm>
            <a:off x="2776538"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30" name="Line 2745"/>
          <p:cNvSpPr>
            <a:spLocks noChangeShapeType="1"/>
          </p:cNvSpPr>
          <p:nvPr/>
        </p:nvSpPr>
        <p:spPr bwMode="auto">
          <a:xfrm>
            <a:off x="2776538"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31" name="Line 2749"/>
          <p:cNvSpPr>
            <a:spLocks noChangeShapeType="1"/>
          </p:cNvSpPr>
          <p:nvPr/>
        </p:nvSpPr>
        <p:spPr bwMode="auto">
          <a:xfrm>
            <a:off x="3014663"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32" name="Line 2753"/>
          <p:cNvSpPr>
            <a:spLocks noChangeShapeType="1"/>
          </p:cNvSpPr>
          <p:nvPr/>
        </p:nvSpPr>
        <p:spPr bwMode="auto">
          <a:xfrm>
            <a:off x="3014663"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33" name="Line 2757"/>
          <p:cNvSpPr>
            <a:spLocks noChangeShapeType="1"/>
          </p:cNvSpPr>
          <p:nvPr/>
        </p:nvSpPr>
        <p:spPr bwMode="auto">
          <a:xfrm>
            <a:off x="3014663"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34" name="Line 2761"/>
          <p:cNvSpPr>
            <a:spLocks noChangeShapeType="1"/>
          </p:cNvSpPr>
          <p:nvPr/>
        </p:nvSpPr>
        <p:spPr bwMode="auto">
          <a:xfrm>
            <a:off x="3014663" y="-19780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35" name="Line 2782"/>
          <p:cNvSpPr>
            <a:spLocks noChangeShapeType="1"/>
          </p:cNvSpPr>
          <p:nvPr/>
        </p:nvSpPr>
        <p:spPr bwMode="auto">
          <a:xfrm>
            <a:off x="1935163"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36" name="Line 2798"/>
          <p:cNvSpPr>
            <a:spLocks noChangeShapeType="1"/>
          </p:cNvSpPr>
          <p:nvPr/>
        </p:nvSpPr>
        <p:spPr bwMode="auto">
          <a:xfrm>
            <a:off x="1935163"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37" name="Line 2799"/>
          <p:cNvSpPr>
            <a:spLocks noChangeShapeType="1"/>
          </p:cNvSpPr>
          <p:nvPr/>
        </p:nvSpPr>
        <p:spPr bwMode="auto">
          <a:xfrm>
            <a:off x="2062163"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38" name="Line 2815"/>
          <p:cNvSpPr>
            <a:spLocks noChangeShapeType="1"/>
          </p:cNvSpPr>
          <p:nvPr/>
        </p:nvSpPr>
        <p:spPr bwMode="auto">
          <a:xfrm>
            <a:off x="2062163"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39" name="Line 2816"/>
          <p:cNvSpPr>
            <a:spLocks noChangeShapeType="1"/>
          </p:cNvSpPr>
          <p:nvPr/>
        </p:nvSpPr>
        <p:spPr bwMode="auto">
          <a:xfrm>
            <a:off x="2205038"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40" name="Line 2832"/>
          <p:cNvSpPr>
            <a:spLocks noChangeShapeType="1"/>
          </p:cNvSpPr>
          <p:nvPr/>
        </p:nvSpPr>
        <p:spPr bwMode="auto">
          <a:xfrm>
            <a:off x="2205038"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41" name="Line 2833"/>
          <p:cNvSpPr>
            <a:spLocks noChangeShapeType="1"/>
          </p:cNvSpPr>
          <p:nvPr/>
        </p:nvSpPr>
        <p:spPr bwMode="auto">
          <a:xfrm>
            <a:off x="2284413"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42" name="Line 2846"/>
          <p:cNvSpPr>
            <a:spLocks noChangeShapeType="1"/>
          </p:cNvSpPr>
          <p:nvPr/>
        </p:nvSpPr>
        <p:spPr bwMode="auto">
          <a:xfrm>
            <a:off x="2284413"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43" name="Line 2873"/>
          <p:cNvSpPr>
            <a:spLocks noChangeShapeType="1"/>
          </p:cNvSpPr>
          <p:nvPr/>
        </p:nvSpPr>
        <p:spPr bwMode="auto">
          <a:xfrm>
            <a:off x="2601913"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44" name="Line 2886"/>
          <p:cNvSpPr>
            <a:spLocks noChangeShapeType="1"/>
          </p:cNvSpPr>
          <p:nvPr/>
        </p:nvSpPr>
        <p:spPr bwMode="auto">
          <a:xfrm>
            <a:off x="2601913"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45" name="Line 2887"/>
          <p:cNvSpPr>
            <a:spLocks noChangeShapeType="1"/>
          </p:cNvSpPr>
          <p:nvPr/>
        </p:nvSpPr>
        <p:spPr bwMode="auto">
          <a:xfrm>
            <a:off x="2713038"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46" name="Line 2900"/>
          <p:cNvSpPr>
            <a:spLocks noChangeShapeType="1"/>
          </p:cNvSpPr>
          <p:nvPr/>
        </p:nvSpPr>
        <p:spPr bwMode="auto">
          <a:xfrm>
            <a:off x="2713038"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47" name="Line 2901"/>
          <p:cNvSpPr>
            <a:spLocks noChangeShapeType="1"/>
          </p:cNvSpPr>
          <p:nvPr/>
        </p:nvSpPr>
        <p:spPr bwMode="auto">
          <a:xfrm>
            <a:off x="2776538"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48" name="Line 2914"/>
          <p:cNvSpPr>
            <a:spLocks noChangeShapeType="1"/>
          </p:cNvSpPr>
          <p:nvPr/>
        </p:nvSpPr>
        <p:spPr bwMode="auto">
          <a:xfrm>
            <a:off x="2776538" y="-17335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49" name="Line 2975"/>
          <p:cNvSpPr>
            <a:spLocks noChangeShapeType="1"/>
          </p:cNvSpPr>
          <p:nvPr/>
        </p:nvSpPr>
        <p:spPr bwMode="auto">
          <a:xfrm>
            <a:off x="1951038"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50" name="Line 2994"/>
          <p:cNvSpPr>
            <a:spLocks noChangeShapeType="1"/>
          </p:cNvSpPr>
          <p:nvPr/>
        </p:nvSpPr>
        <p:spPr bwMode="auto">
          <a:xfrm>
            <a:off x="1951038"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51" name="Line 2995"/>
          <p:cNvSpPr>
            <a:spLocks noChangeShapeType="1"/>
          </p:cNvSpPr>
          <p:nvPr/>
        </p:nvSpPr>
        <p:spPr bwMode="auto">
          <a:xfrm>
            <a:off x="209391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52" name="Line 3020"/>
          <p:cNvSpPr>
            <a:spLocks noChangeShapeType="1"/>
          </p:cNvSpPr>
          <p:nvPr/>
        </p:nvSpPr>
        <p:spPr bwMode="auto">
          <a:xfrm>
            <a:off x="209391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53" name="Line 3037"/>
          <p:cNvSpPr>
            <a:spLocks noChangeShapeType="1"/>
          </p:cNvSpPr>
          <p:nvPr/>
        </p:nvSpPr>
        <p:spPr bwMode="auto">
          <a:xfrm>
            <a:off x="2459038"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54" name="Line 3053"/>
          <p:cNvSpPr>
            <a:spLocks noChangeShapeType="1"/>
          </p:cNvSpPr>
          <p:nvPr/>
        </p:nvSpPr>
        <p:spPr bwMode="auto">
          <a:xfrm>
            <a:off x="2459038"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55" name="Line 3054"/>
          <p:cNvSpPr>
            <a:spLocks noChangeShapeType="1"/>
          </p:cNvSpPr>
          <p:nvPr/>
        </p:nvSpPr>
        <p:spPr bwMode="auto">
          <a:xfrm>
            <a:off x="253841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56" name="Line 3070"/>
          <p:cNvSpPr>
            <a:spLocks noChangeShapeType="1"/>
          </p:cNvSpPr>
          <p:nvPr/>
        </p:nvSpPr>
        <p:spPr bwMode="auto">
          <a:xfrm>
            <a:off x="253841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57" name="Line 3071"/>
          <p:cNvSpPr>
            <a:spLocks noChangeShapeType="1"/>
          </p:cNvSpPr>
          <p:nvPr/>
        </p:nvSpPr>
        <p:spPr bwMode="auto">
          <a:xfrm>
            <a:off x="269716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58" name="Line 3087"/>
          <p:cNvSpPr>
            <a:spLocks noChangeShapeType="1"/>
          </p:cNvSpPr>
          <p:nvPr/>
        </p:nvSpPr>
        <p:spPr bwMode="auto">
          <a:xfrm>
            <a:off x="269716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59" name="Line 3088"/>
          <p:cNvSpPr>
            <a:spLocks noChangeShapeType="1"/>
          </p:cNvSpPr>
          <p:nvPr/>
        </p:nvSpPr>
        <p:spPr bwMode="auto">
          <a:xfrm>
            <a:off x="2776538"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60" name="Line 3104"/>
          <p:cNvSpPr>
            <a:spLocks noChangeShapeType="1"/>
          </p:cNvSpPr>
          <p:nvPr/>
        </p:nvSpPr>
        <p:spPr bwMode="auto">
          <a:xfrm>
            <a:off x="2776538"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61" name="Line 3105"/>
          <p:cNvSpPr>
            <a:spLocks noChangeShapeType="1"/>
          </p:cNvSpPr>
          <p:nvPr/>
        </p:nvSpPr>
        <p:spPr bwMode="auto">
          <a:xfrm>
            <a:off x="291941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62" name="Line 3117"/>
          <p:cNvSpPr>
            <a:spLocks noChangeShapeType="1"/>
          </p:cNvSpPr>
          <p:nvPr/>
        </p:nvSpPr>
        <p:spPr bwMode="auto">
          <a:xfrm>
            <a:off x="291941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63" name="Line 3121"/>
          <p:cNvSpPr>
            <a:spLocks noChangeShapeType="1"/>
          </p:cNvSpPr>
          <p:nvPr/>
        </p:nvSpPr>
        <p:spPr bwMode="auto">
          <a:xfrm>
            <a:off x="301466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64" name="Line 3125"/>
          <p:cNvSpPr>
            <a:spLocks noChangeShapeType="1"/>
          </p:cNvSpPr>
          <p:nvPr/>
        </p:nvSpPr>
        <p:spPr bwMode="auto">
          <a:xfrm>
            <a:off x="301466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65" name="Line 3129"/>
          <p:cNvSpPr>
            <a:spLocks noChangeShapeType="1"/>
          </p:cNvSpPr>
          <p:nvPr/>
        </p:nvSpPr>
        <p:spPr bwMode="auto">
          <a:xfrm>
            <a:off x="301466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66" name="Line 3133"/>
          <p:cNvSpPr>
            <a:spLocks noChangeShapeType="1"/>
          </p:cNvSpPr>
          <p:nvPr/>
        </p:nvSpPr>
        <p:spPr bwMode="auto">
          <a:xfrm>
            <a:off x="301466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67" name="Line 3137"/>
          <p:cNvSpPr>
            <a:spLocks noChangeShapeType="1"/>
          </p:cNvSpPr>
          <p:nvPr/>
        </p:nvSpPr>
        <p:spPr bwMode="auto">
          <a:xfrm>
            <a:off x="3014663" y="-14890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68" name="Line 3161"/>
          <p:cNvSpPr>
            <a:spLocks noChangeShapeType="1"/>
          </p:cNvSpPr>
          <p:nvPr/>
        </p:nvSpPr>
        <p:spPr bwMode="auto">
          <a:xfrm>
            <a:off x="1951038"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69" name="Line 3180"/>
          <p:cNvSpPr>
            <a:spLocks noChangeShapeType="1"/>
          </p:cNvSpPr>
          <p:nvPr/>
        </p:nvSpPr>
        <p:spPr bwMode="auto">
          <a:xfrm>
            <a:off x="1951038"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70" name="Line 3181"/>
          <p:cNvSpPr>
            <a:spLocks noChangeShapeType="1"/>
          </p:cNvSpPr>
          <p:nvPr/>
        </p:nvSpPr>
        <p:spPr bwMode="auto">
          <a:xfrm>
            <a:off x="209391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71" name="Line 3206"/>
          <p:cNvSpPr>
            <a:spLocks noChangeShapeType="1"/>
          </p:cNvSpPr>
          <p:nvPr/>
        </p:nvSpPr>
        <p:spPr bwMode="auto">
          <a:xfrm>
            <a:off x="209391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72" name="Line 3207"/>
          <p:cNvSpPr>
            <a:spLocks noChangeShapeType="1"/>
          </p:cNvSpPr>
          <p:nvPr/>
        </p:nvSpPr>
        <p:spPr bwMode="auto">
          <a:xfrm>
            <a:off x="228441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73" name="Line 3220"/>
          <p:cNvSpPr>
            <a:spLocks noChangeShapeType="1"/>
          </p:cNvSpPr>
          <p:nvPr/>
        </p:nvSpPr>
        <p:spPr bwMode="auto">
          <a:xfrm>
            <a:off x="228441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74" name="Line 3234"/>
          <p:cNvSpPr>
            <a:spLocks noChangeShapeType="1"/>
          </p:cNvSpPr>
          <p:nvPr/>
        </p:nvSpPr>
        <p:spPr bwMode="auto">
          <a:xfrm>
            <a:off x="250666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75" name="Line 3247"/>
          <p:cNvSpPr>
            <a:spLocks noChangeShapeType="1"/>
          </p:cNvSpPr>
          <p:nvPr/>
        </p:nvSpPr>
        <p:spPr bwMode="auto">
          <a:xfrm>
            <a:off x="250666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76" name="Line 3248"/>
          <p:cNvSpPr>
            <a:spLocks noChangeShapeType="1"/>
          </p:cNvSpPr>
          <p:nvPr/>
        </p:nvSpPr>
        <p:spPr bwMode="auto">
          <a:xfrm>
            <a:off x="260191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77" name="Line 3261"/>
          <p:cNvSpPr>
            <a:spLocks noChangeShapeType="1"/>
          </p:cNvSpPr>
          <p:nvPr/>
        </p:nvSpPr>
        <p:spPr bwMode="auto">
          <a:xfrm>
            <a:off x="260191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78" name="Line 3262"/>
          <p:cNvSpPr>
            <a:spLocks noChangeShapeType="1"/>
          </p:cNvSpPr>
          <p:nvPr/>
        </p:nvSpPr>
        <p:spPr bwMode="auto">
          <a:xfrm>
            <a:off x="2713038"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79" name="Line 3275"/>
          <p:cNvSpPr>
            <a:spLocks noChangeShapeType="1"/>
          </p:cNvSpPr>
          <p:nvPr/>
        </p:nvSpPr>
        <p:spPr bwMode="auto">
          <a:xfrm>
            <a:off x="2713038"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80" name="Line 3276"/>
          <p:cNvSpPr>
            <a:spLocks noChangeShapeType="1"/>
          </p:cNvSpPr>
          <p:nvPr/>
        </p:nvSpPr>
        <p:spPr bwMode="auto">
          <a:xfrm>
            <a:off x="2776538"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81" name="Line 3295"/>
          <p:cNvSpPr>
            <a:spLocks noChangeShapeType="1"/>
          </p:cNvSpPr>
          <p:nvPr/>
        </p:nvSpPr>
        <p:spPr bwMode="auto">
          <a:xfrm>
            <a:off x="2776538"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82" name="Line 3296"/>
          <p:cNvSpPr>
            <a:spLocks noChangeShapeType="1"/>
          </p:cNvSpPr>
          <p:nvPr/>
        </p:nvSpPr>
        <p:spPr bwMode="auto">
          <a:xfrm>
            <a:off x="295116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83" name="Line 3304"/>
          <p:cNvSpPr>
            <a:spLocks noChangeShapeType="1"/>
          </p:cNvSpPr>
          <p:nvPr/>
        </p:nvSpPr>
        <p:spPr bwMode="auto">
          <a:xfrm>
            <a:off x="295116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84" name="Line 3308"/>
          <p:cNvSpPr>
            <a:spLocks noChangeShapeType="1"/>
          </p:cNvSpPr>
          <p:nvPr/>
        </p:nvSpPr>
        <p:spPr bwMode="auto">
          <a:xfrm>
            <a:off x="301466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85" name="Line 3312"/>
          <p:cNvSpPr>
            <a:spLocks noChangeShapeType="1"/>
          </p:cNvSpPr>
          <p:nvPr/>
        </p:nvSpPr>
        <p:spPr bwMode="auto">
          <a:xfrm>
            <a:off x="301466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86" name="Line 3316"/>
          <p:cNvSpPr>
            <a:spLocks noChangeShapeType="1"/>
          </p:cNvSpPr>
          <p:nvPr/>
        </p:nvSpPr>
        <p:spPr bwMode="auto">
          <a:xfrm>
            <a:off x="301466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87" name="Line 3320"/>
          <p:cNvSpPr>
            <a:spLocks noChangeShapeType="1"/>
          </p:cNvSpPr>
          <p:nvPr/>
        </p:nvSpPr>
        <p:spPr bwMode="auto">
          <a:xfrm>
            <a:off x="301466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88" name="Line 3324"/>
          <p:cNvSpPr>
            <a:spLocks noChangeShapeType="1"/>
          </p:cNvSpPr>
          <p:nvPr/>
        </p:nvSpPr>
        <p:spPr bwMode="auto">
          <a:xfrm>
            <a:off x="3014663" y="-12446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89" name="Line 3360"/>
          <p:cNvSpPr>
            <a:spLocks noChangeShapeType="1"/>
          </p:cNvSpPr>
          <p:nvPr/>
        </p:nvSpPr>
        <p:spPr bwMode="auto">
          <a:xfrm>
            <a:off x="2062163" y="-10001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90" name="Line 3391"/>
          <p:cNvSpPr>
            <a:spLocks noChangeShapeType="1"/>
          </p:cNvSpPr>
          <p:nvPr/>
        </p:nvSpPr>
        <p:spPr bwMode="auto">
          <a:xfrm>
            <a:off x="2062163" y="-10001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91" name="Line 3392"/>
          <p:cNvSpPr>
            <a:spLocks noChangeShapeType="1"/>
          </p:cNvSpPr>
          <p:nvPr/>
        </p:nvSpPr>
        <p:spPr bwMode="auto">
          <a:xfrm>
            <a:off x="2284413" y="-10001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92" name="Line 3453"/>
          <p:cNvSpPr>
            <a:spLocks noChangeShapeType="1"/>
          </p:cNvSpPr>
          <p:nvPr/>
        </p:nvSpPr>
        <p:spPr bwMode="auto">
          <a:xfrm>
            <a:off x="2284413" y="-10001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93" name="Line 3454"/>
          <p:cNvSpPr>
            <a:spLocks noChangeShapeType="1"/>
          </p:cNvSpPr>
          <p:nvPr/>
        </p:nvSpPr>
        <p:spPr bwMode="auto">
          <a:xfrm>
            <a:off x="2776538" y="-10001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94" name="Line 3470"/>
          <p:cNvSpPr>
            <a:spLocks noChangeShapeType="1"/>
          </p:cNvSpPr>
          <p:nvPr/>
        </p:nvSpPr>
        <p:spPr bwMode="auto">
          <a:xfrm>
            <a:off x="2776538" y="-10001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95" name="Line 3485"/>
          <p:cNvSpPr>
            <a:spLocks noChangeShapeType="1"/>
          </p:cNvSpPr>
          <p:nvPr/>
        </p:nvSpPr>
        <p:spPr bwMode="auto">
          <a:xfrm>
            <a:off x="3014663" y="-10001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96" name="Line 3489"/>
          <p:cNvSpPr>
            <a:spLocks noChangeShapeType="1"/>
          </p:cNvSpPr>
          <p:nvPr/>
        </p:nvSpPr>
        <p:spPr bwMode="auto">
          <a:xfrm>
            <a:off x="3014663" y="-10001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97" name="Line 3493"/>
          <p:cNvSpPr>
            <a:spLocks noChangeShapeType="1"/>
          </p:cNvSpPr>
          <p:nvPr/>
        </p:nvSpPr>
        <p:spPr bwMode="auto">
          <a:xfrm>
            <a:off x="3014663" y="-10001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98" name="Line 3497"/>
          <p:cNvSpPr>
            <a:spLocks noChangeShapeType="1"/>
          </p:cNvSpPr>
          <p:nvPr/>
        </p:nvSpPr>
        <p:spPr bwMode="auto">
          <a:xfrm>
            <a:off x="3014663" y="-10001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099" name="Line 3563"/>
          <p:cNvSpPr>
            <a:spLocks noChangeShapeType="1"/>
          </p:cNvSpPr>
          <p:nvPr/>
        </p:nvSpPr>
        <p:spPr bwMode="auto">
          <a:xfrm>
            <a:off x="2284413" y="-7556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00" name="Line 3624"/>
          <p:cNvSpPr>
            <a:spLocks noChangeShapeType="1"/>
          </p:cNvSpPr>
          <p:nvPr/>
        </p:nvSpPr>
        <p:spPr bwMode="auto">
          <a:xfrm>
            <a:off x="2284413" y="-7556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01" name="Line 3625"/>
          <p:cNvSpPr>
            <a:spLocks noChangeShapeType="1"/>
          </p:cNvSpPr>
          <p:nvPr/>
        </p:nvSpPr>
        <p:spPr bwMode="auto">
          <a:xfrm>
            <a:off x="2776538" y="-7556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02" name="Line 3649"/>
          <p:cNvSpPr>
            <a:spLocks noChangeShapeType="1"/>
          </p:cNvSpPr>
          <p:nvPr/>
        </p:nvSpPr>
        <p:spPr bwMode="auto">
          <a:xfrm>
            <a:off x="2776538" y="-7556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03" name="Line 3653"/>
          <p:cNvSpPr>
            <a:spLocks noChangeShapeType="1"/>
          </p:cNvSpPr>
          <p:nvPr/>
        </p:nvSpPr>
        <p:spPr bwMode="auto">
          <a:xfrm>
            <a:off x="3014663" y="-7556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04" name="Line 3671"/>
          <p:cNvSpPr>
            <a:spLocks noChangeShapeType="1"/>
          </p:cNvSpPr>
          <p:nvPr/>
        </p:nvSpPr>
        <p:spPr bwMode="auto">
          <a:xfrm>
            <a:off x="1919288"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05" name="Line 3684"/>
          <p:cNvSpPr>
            <a:spLocks noChangeShapeType="1"/>
          </p:cNvSpPr>
          <p:nvPr/>
        </p:nvSpPr>
        <p:spPr bwMode="auto">
          <a:xfrm>
            <a:off x="1919288"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06" name="Line 3698"/>
          <p:cNvSpPr>
            <a:spLocks noChangeShapeType="1"/>
          </p:cNvSpPr>
          <p:nvPr/>
        </p:nvSpPr>
        <p:spPr bwMode="auto">
          <a:xfrm>
            <a:off x="209391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07" name="Line 3711"/>
          <p:cNvSpPr>
            <a:spLocks noChangeShapeType="1"/>
          </p:cNvSpPr>
          <p:nvPr/>
        </p:nvSpPr>
        <p:spPr bwMode="auto">
          <a:xfrm>
            <a:off x="209391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08" name="Line 3712"/>
          <p:cNvSpPr>
            <a:spLocks noChangeShapeType="1"/>
          </p:cNvSpPr>
          <p:nvPr/>
        </p:nvSpPr>
        <p:spPr bwMode="auto">
          <a:xfrm>
            <a:off x="222091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09" name="Line 3725"/>
          <p:cNvSpPr>
            <a:spLocks noChangeShapeType="1"/>
          </p:cNvSpPr>
          <p:nvPr/>
        </p:nvSpPr>
        <p:spPr bwMode="auto">
          <a:xfrm>
            <a:off x="222091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10" name="Line 3726"/>
          <p:cNvSpPr>
            <a:spLocks noChangeShapeType="1"/>
          </p:cNvSpPr>
          <p:nvPr/>
        </p:nvSpPr>
        <p:spPr bwMode="auto">
          <a:xfrm>
            <a:off x="228441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11" name="Line 3787"/>
          <p:cNvSpPr>
            <a:spLocks noChangeShapeType="1"/>
          </p:cNvSpPr>
          <p:nvPr/>
        </p:nvSpPr>
        <p:spPr bwMode="auto">
          <a:xfrm>
            <a:off x="228441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12" name="Line 3788"/>
          <p:cNvSpPr>
            <a:spLocks noChangeShapeType="1"/>
          </p:cNvSpPr>
          <p:nvPr/>
        </p:nvSpPr>
        <p:spPr bwMode="auto">
          <a:xfrm>
            <a:off x="2776538"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13" name="Line 3807"/>
          <p:cNvSpPr>
            <a:spLocks noChangeShapeType="1"/>
          </p:cNvSpPr>
          <p:nvPr/>
        </p:nvSpPr>
        <p:spPr bwMode="auto">
          <a:xfrm>
            <a:off x="2776538"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14" name="Line 3808"/>
          <p:cNvSpPr>
            <a:spLocks noChangeShapeType="1"/>
          </p:cNvSpPr>
          <p:nvPr/>
        </p:nvSpPr>
        <p:spPr bwMode="auto">
          <a:xfrm>
            <a:off x="295116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15" name="Line 3816"/>
          <p:cNvSpPr>
            <a:spLocks noChangeShapeType="1"/>
          </p:cNvSpPr>
          <p:nvPr/>
        </p:nvSpPr>
        <p:spPr bwMode="auto">
          <a:xfrm>
            <a:off x="295116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16" name="Line 3820"/>
          <p:cNvSpPr>
            <a:spLocks noChangeShapeType="1"/>
          </p:cNvSpPr>
          <p:nvPr/>
        </p:nvSpPr>
        <p:spPr bwMode="auto">
          <a:xfrm>
            <a:off x="301466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17" name="Line 3824"/>
          <p:cNvSpPr>
            <a:spLocks noChangeShapeType="1"/>
          </p:cNvSpPr>
          <p:nvPr/>
        </p:nvSpPr>
        <p:spPr bwMode="auto">
          <a:xfrm>
            <a:off x="301466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18" name="Line 3828"/>
          <p:cNvSpPr>
            <a:spLocks noChangeShapeType="1"/>
          </p:cNvSpPr>
          <p:nvPr/>
        </p:nvSpPr>
        <p:spPr bwMode="auto">
          <a:xfrm>
            <a:off x="301466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19" name="Line 3832"/>
          <p:cNvSpPr>
            <a:spLocks noChangeShapeType="1"/>
          </p:cNvSpPr>
          <p:nvPr/>
        </p:nvSpPr>
        <p:spPr bwMode="auto">
          <a:xfrm>
            <a:off x="301466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20" name="Line 3836"/>
          <p:cNvSpPr>
            <a:spLocks noChangeShapeType="1"/>
          </p:cNvSpPr>
          <p:nvPr/>
        </p:nvSpPr>
        <p:spPr bwMode="auto">
          <a:xfrm>
            <a:off x="3014663" y="-5111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21" name="Line 3860"/>
          <p:cNvSpPr>
            <a:spLocks noChangeShapeType="1"/>
          </p:cNvSpPr>
          <p:nvPr/>
        </p:nvSpPr>
        <p:spPr bwMode="auto">
          <a:xfrm>
            <a:off x="1951038"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22" name="Line 3879"/>
          <p:cNvSpPr>
            <a:spLocks noChangeShapeType="1"/>
          </p:cNvSpPr>
          <p:nvPr/>
        </p:nvSpPr>
        <p:spPr bwMode="auto">
          <a:xfrm>
            <a:off x="1951038"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23" name="Line 3880"/>
          <p:cNvSpPr>
            <a:spLocks noChangeShapeType="1"/>
          </p:cNvSpPr>
          <p:nvPr/>
        </p:nvSpPr>
        <p:spPr bwMode="auto">
          <a:xfrm>
            <a:off x="2093913"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24" name="Line 3905"/>
          <p:cNvSpPr>
            <a:spLocks noChangeShapeType="1"/>
          </p:cNvSpPr>
          <p:nvPr/>
        </p:nvSpPr>
        <p:spPr bwMode="auto">
          <a:xfrm>
            <a:off x="2093913"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25" name="Line 3922"/>
          <p:cNvSpPr>
            <a:spLocks noChangeShapeType="1"/>
          </p:cNvSpPr>
          <p:nvPr/>
        </p:nvSpPr>
        <p:spPr bwMode="auto">
          <a:xfrm>
            <a:off x="2459038"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26" name="Line 3938"/>
          <p:cNvSpPr>
            <a:spLocks noChangeShapeType="1"/>
          </p:cNvSpPr>
          <p:nvPr/>
        </p:nvSpPr>
        <p:spPr bwMode="auto">
          <a:xfrm>
            <a:off x="2459038"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27" name="Line 3939"/>
          <p:cNvSpPr>
            <a:spLocks noChangeShapeType="1"/>
          </p:cNvSpPr>
          <p:nvPr/>
        </p:nvSpPr>
        <p:spPr bwMode="auto">
          <a:xfrm>
            <a:off x="2538413"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28" name="Line 3955"/>
          <p:cNvSpPr>
            <a:spLocks noChangeShapeType="1"/>
          </p:cNvSpPr>
          <p:nvPr/>
        </p:nvSpPr>
        <p:spPr bwMode="auto">
          <a:xfrm>
            <a:off x="2538413"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29" name="Line 3956"/>
          <p:cNvSpPr>
            <a:spLocks noChangeShapeType="1"/>
          </p:cNvSpPr>
          <p:nvPr/>
        </p:nvSpPr>
        <p:spPr bwMode="auto">
          <a:xfrm>
            <a:off x="2697163"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30" name="Line 3972"/>
          <p:cNvSpPr>
            <a:spLocks noChangeShapeType="1"/>
          </p:cNvSpPr>
          <p:nvPr/>
        </p:nvSpPr>
        <p:spPr bwMode="auto">
          <a:xfrm>
            <a:off x="2697163"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31" name="Line 3973"/>
          <p:cNvSpPr>
            <a:spLocks noChangeShapeType="1"/>
          </p:cNvSpPr>
          <p:nvPr/>
        </p:nvSpPr>
        <p:spPr bwMode="auto">
          <a:xfrm>
            <a:off x="2776538"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32" name="Line 3999"/>
          <p:cNvSpPr>
            <a:spLocks noChangeShapeType="1"/>
          </p:cNvSpPr>
          <p:nvPr/>
        </p:nvSpPr>
        <p:spPr bwMode="auto">
          <a:xfrm>
            <a:off x="2776538"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33" name="Line 4003"/>
          <p:cNvSpPr>
            <a:spLocks noChangeShapeType="1"/>
          </p:cNvSpPr>
          <p:nvPr/>
        </p:nvSpPr>
        <p:spPr bwMode="auto">
          <a:xfrm>
            <a:off x="3014663"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34" name="Line 4007"/>
          <p:cNvSpPr>
            <a:spLocks noChangeShapeType="1"/>
          </p:cNvSpPr>
          <p:nvPr/>
        </p:nvSpPr>
        <p:spPr bwMode="auto">
          <a:xfrm>
            <a:off x="3014663" y="-2667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35" name="Line 4028"/>
          <p:cNvSpPr>
            <a:spLocks noChangeShapeType="1"/>
          </p:cNvSpPr>
          <p:nvPr/>
        </p:nvSpPr>
        <p:spPr bwMode="auto">
          <a:xfrm>
            <a:off x="1935163" y="-222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36" name="Line 4044"/>
          <p:cNvSpPr>
            <a:spLocks noChangeShapeType="1"/>
          </p:cNvSpPr>
          <p:nvPr/>
        </p:nvSpPr>
        <p:spPr bwMode="auto">
          <a:xfrm>
            <a:off x="1935163" y="-222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37" name="Line 4045"/>
          <p:cNvSpPr>
            <a:spLocks noChangeShapeType="1"/>
          </p:cNvSpPr>
          <p:nvPr/>
        </p:nvSpPr>
        <p:spPr bwMode="auto">
          <a:xfrm>
            <a:off x="2062163" y="-222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38" name="Line 4061"/>
          <p:cNvSpPr>
            <a:spLocks noChangeShapeType="1"/>
          </p:cNvSpPr>
          <p:nvPr/>
        </p:nvSpPr>
        <p:spPr bwMode="auto">
          <a:xfrm>
            <a:off x="2062163" y="-222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39" name="Line 4062"/>
          <p:cNvSpPr>
            <a:spLocks noChangeShapeType="1"/>
          </p:cNvSpPr>
          <p:nvPr/>
        </p:nvSpPr>
        <p:spPr bwMode="auto">
          <a:xfrm>
            <a:off x="2205038" y="-222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40" name="Line 4078"/>
          <p:cNvSpPr>
            <a:spLocks noChangeShapeType="1"/>
          </p:cNvSpPr>
          <p:nvPr/>
        </p:nvSpPr>
        <p:spPr bwMode="auto">
          <a:xfrm>
            <a:off x="2205038" y="-222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41" name="Line 4111"/>
          <p:cNvSpPr>
            <a:spLocks noChangeShapeType="1"/>
          </p:cNvSpPr>
          <p:nvPr/>
        </p:nvSpPr>
        <p:spPr bwMode="auto">
          <a:xfrm>
            <a:off x="2538413" y="-222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42" name="Line 4142"/>
          <p:cNvSpPr>
            <a:spLocks noChangeShapeType="1"/>
          </p:cNvSpPr>
          <p:nvPr/>
        </p:nvSpPr>
        <p:spPr bwMode="auto">
          <a:xfrm>
            <a:off x="2538413" y="-222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43" name="Line 4143"/>
          <p:cNvSpPr>
            <a:spLocks noChangeShapeType="1"/>
          </p:cNvSpPr>
          <p:nvPr/>
        </p:nvSpPr>
        <p:spPr bwMode="auto">
          <a:xfrm>
            <a:off x="2776538" y="-222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44" name="Line 4167"/>
          <p:cNvSpPr>
            <a:spLocks noChangeShapeType="1"/>
          </p:cNvSpPr>
          <p:nvPr/>
        </p:nvSpPr>
        <p:spPr bwMode="auto">
          <a:xfrm>
            <a:off x="2776538" y="-222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45" name="Line 4171"/>
          <p:cNvSpPr>
            <a:spLocks noChangeShapeType="1"/>
          </p:cNvSpPr>
          <p:nvPr/>
        </p:nvSpPr>
        <p:spPr bwMode="auto">
          <a:xfrm>
            <a:off x="3014663" y="-222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46" name="Line 4175"/>
          <p:cNvSpPr>
            <a:spLocks noChangeShapeType="1"/>
          </p:cNvSpPr>
          <p:nvPr/>
        </p:nvSpPr>
        <p:spPr bwMode="auto">
          <a:xfrm>
            <a:off x="3014663" y="-222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47" name="Line 4211"/>
          <p:cNvSpPr>
            <a:spLocks noChangeShapeType="1"/>
          </p:cNvSpPr>
          <p:nvPr/>
        </p:nvSpPr>
        <p:spPr bwMode="auto">
          <a:xfrm>
            <a:off x="2062163"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48" name="Line 4242"/>
          <p:cNvSpPr>
            <a:spLocks noChangeShapeType="1"/>
          </p:cNvSpPr>
          <p:nvPr/>
        </p:nvSpPr>
        <p:spPr bwMode="auto">
          <a:xfrm>
            <a:off x="2062163"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49" name="Line 4243"/>
          <p:cNvSpPr>
            <a:spLocks noChangeShapeType="1"/>
          </p:cNvSpPr>
          <p:nvPr/>
        </p:nvSpPr>
        <p:spPr bwMode="auto">
          <a:xfrm>
            <a:off x="2284413"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50" name="Line 4256"/>
          <p:cNvSpPr>
            <a:spLocks noChangeShapeType="1"/>
          </p:cNvSpPr>
          <p:nvPr/>
        </p:nvSpPr>
        <p:spPr bwMode="auto">
          <a:xfrm>
            <a:off x="2284413"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51" name="Line 4270"/>
          <p:cNvSpPr>
            <a:spLocks noChangeShapeType="1"/>
          </p:cNvSpPr>
          <p:nvPr/>
        </p:nvSpPr>
        <p:spPr bwMode="auto">
          <a:xfrm>
            <a:off x="2506663"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52" name="Line 4283"/>
          <p:cNvSpPr>
            <a:spLocks noChangeShapeType="1"/>
          </p:cNvSpPr>
          <p:nvPr/>
        </p:nvSpPr>
        <p:spPr bwMode="auto">
          <a:xfrm>
            <a:off x="2506663"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53" name="Line 4297"/>
          <p:cNvSpPr>
            <a:spLocks noChangeShapeType="1"/>
          </p:cNvSpPr>
          <p:nvPr/>
        </p:nvSpPr>
        <p:spPr bwMode="auto">
          <a:xfrm>
            <a:off x="2713038"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54" name="Line 4310"/>
          <p:cNvSpPr>
            <a:spLocks noChangeShapeType="1"/>
          </p:cNvSpPr>
          <p:nvPr/>
        </p:nvSpPr>
        <p:spPr bwMode="auto">
          <a:xfrm>
            <a:off x="2713038"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55" name="Line 4311"/>
          <p:cNvSpPr>
            <a:spLocks noChangeShapeType="1"/>
          </p:cNvSpPr>
          <p:nvPr/>
        </p:nvSpPr>
        <p:spPr bwMode="auto">
          <a:xfrm>
            <a:off x="2776538"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56" name="Line 4335"/>
          <p:cNvSpPr>
            <a:spLocks noChangeShapeType="1"/>
          </p:cNvSpPr>
          <p:nvPr/>
        </p:nvSpPr>
        <p:spPr bwMode="auto">
          <a:xfrm>
            <a:off x="2776538"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57" name="Line 4339"/>
          <p:cNvSpPr>
            <a:spLocks noChangeShapeType="1"/>
          </p:cNvSpPr>
          <p:nvPr/>
        </p:nvSpPr>
        <p:spPr bwMode="auto">
          <a:xfrm>
            <a:off x="3014663"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58" name="Line 4343"/>
          <p:cNvSpPr>
            <a:spLocks noChangeShapeType="1"/>
          </p:cNvSpPr>
          <p:nvPr/>
        </p:nvSpPr>
        <p:spPr bwMode="auto">
          <a:xfrm>
            <a:off x="3014663"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59" name="Line 4347"/>
          <p:cNvSpPr>
            <a:spLocks noChangeShapeType="1"/>
          </p:cNvSpPr>
          <p:nvPr/>
        </p:nvSpPr>
        <p:spPr bwMode="auto">
          <a:xfrm>
            <a:off x="3014663" y="2222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60" name="Line 4413"/>
          <p:cNvSpPr>
            <a:spLocks noChangeShapeType="1"/>
          </p:cNvSpPr>
          <p:nvPr/>
        </p:nvSpPr>
        <p:spPr bwMode="auto">
          <a:xfrm>
            <a:off x="2284413" y="4667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61" name="Line 4474"/>
          <p:cNvSpPr>
            <a:spLocks noChangeShapeType="1"/>
          </p:cNvSpPr>
          <p:nvPr/>
        </p:nvSpPr>
        <p:spPr bwMode="auto">
          <a:xfrm>
            <a:off x="2284413" y="4667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62" name="Line 4475"/>
          <p:cNvSpPr>
            <a:spLocks noChangeShapeType="1"/>
          </p:cNvSpPr>
          <p:nvPr/>
        </p:nvSpPr>
        <p:spPr bwMode="auto">
          <a:xfrm>
            <a:off x="2776538" y="4667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63" name="Line 4499"/>
          <p:cNvSpPr>
            <a:spLocks noChangeShapeType="1"/>
          </p:cNvSpPr>
          <p:nvPr/>
        </p:nvSpPr>
        <p:spPr bwMode="auto">
          <a:xfrm>
            <a:off x="2776538" y="4667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64" name="Line 4503"/>
          <p:cNvSpPr>
            <a:spLocks noChangeShapeType="1"/>
          </p:cNvSpPr>
          <p:nvPr/>
        </p:nvSpPr>
        <p:spPr bwMode="auto">
          <a:xfrm>
            <a:off x="3014663" y="4667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65" name="Line 4507"/>
          <p:cNvSpPr>
            <a:spLocks noChangeShapeType="1"/>
          </p:cNvSpPr>
          <p:nvPr/>
        </p:nvSpPr>
        <p:spPr bwMode="auto">
          <a:xfrm>
            <a:off x="3014663" y="4667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66" name="Line 4511"/>
          <p:cNvSpPr>
            <a:spLocks noChangeShapeType="1"/>
          </p:cNvSpPr>
          <p:nvPr/>
        </p:nvSpPr>
        <p:spPr bwMode="auto">
          <a:xfrm>
            <a:off x="3014663" y="4667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67" name="Line 4535"/>
          <p:cNvSpPr>
            <a:spLocks noChangeShapeType="1"/>
          </p:cNvSpPr>
          <p:nvPr/>
        </p:nvSpPr>
        <p:spPr bwMode="auto">
          <a:xfrm>
            <a:off x="1951038"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68" name="Line 4554"/>
          <p:cNvSpPr>
            <a:spLocks noChangeShapeType="1"/>
          </p:cNvSpPr>
          <p:nvPr/>
        </p:nvSpPr>
        <p:spPr bwMode="auto">
          <a:xfrm>
            <a:off x="1951038"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69" name="Line 4555"/>
          <p:cNvSpPr>
            <a:spLocks noChangeShapeType="1"/>
          </p:cNvSpPr>
          <p:nvPr/>
        </p:nvSpPr>
        <p:spPr bwMode="auto">
          <a:xfrm>
            <a:off x="2093913"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70" name="Line 4580"/>
          <p:cNvSpPr>
            <a:spLocks noChangeShapeType="1"/>
          </p:cNvSpPr>
          <p:nvPr/>
        </p:nvSpPr>
        <p:spPr bwMode="auto">
          <a:xfrm>
            <a:off x="2093913"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71" name="Line 4581"/>
          <p:cNvSpPr>
            <a:spLocks noChangeShapeType="1"/>
          </p:cNvSpPr>
          <p:nvPr/>
        </p:nvSpPr>
        <p:spPr bwMode="auto">
          <a:xfrm>
            <a:off x="2284413"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72" name="Line 4600"/>
          <p:cNvSpPr>
            <a:spLocks noChangeShapeType="1"/>
          </p:cNvSpPr>
          <p:nvPr/>
        </p:nvSpPr>
        <p:spPr bwMode="auto">
          <a:xfrm>
            <a:off x="2284413"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73" name="Line 4601"/>
          <p:cNvSpPr>
            <a:spLocks noChangeShapeType="1"/>
          </p:cNvSpPr>
          <p:nvPr/>
        </p:nvSpPr>
        <p:spPr bwMode="auto">
          <a:xfrm>
            <a:off x="2474913"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74" name="Line 4620"/>
          <p:cNvSpPr>
            <a:spLocks noChangeShapeType="1"/>
          </p:cNvSpPr>
          <p:nvPr/>
        </p:nvSpPr>
        <p:spPr bwMode="auto">
          <a:xfrm>
            <a:off x="2474913"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75" name="Line 4646"/>
          <p:cNvSpPr>
            <a:spLocks noChangeShapeType="1"/>
          </p:cNvSpPr>
          <p:nvPr/>
        </p:nvSpPr>
        <p:spPr bwMode="auto">
          <a:xfrm>
            <a:off x="2776538"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76" name="Line 4670"/>
          <p:cNvSpPr>
            <a:spLocks noChangeShapeType="1"/>
          </p:cNvSpPr>
          <p:nvPr/>
        </p:nvSpPr>
        <p:spPr bwMode="auto">
          <a:xfrm>
            <a:off x="2776538"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77" name="Line 4674"/>
          <p:cNvSpPr>
            <a:spLocks noChangeShapeType="1"/>
          </p:cNvSpPr>
          <p:nvPr/>
        </p:nvSpPr>
        <p:spPr bwMode="auto">
          <a:xfrm>
            <a:off x="3014663"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78" name="Line 4678"/>
          <p:cNvSpPr>
            <a:spLocks noChangeShapeType="1"/>
          </p:cNvSpPr>
          <p:nvPr/>
        </p:nvSpPr>
        <p:spPr bwMode="auto">
          <a:xfrm>
            <a:off x="3014663"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79" name="Line 4682"/>
          <p:cNvSpPr>
            <a:spLocks noChangeShapeType="1"/>
          </p:cNvSpPr>
          <p:nvPr/>
        </p:nvSpPr>
        <p:spPr bwMode="auto">
          <a:xfrm>
            <a:off x="3014663" y="7112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80" name="Line 4748"/>
          <p:cNvSpPr>
            <a:spLocks noChangeShapeType="1"/>
          </p:cNvSpPr>
          <p:nvPr/>
        </p:nvSpPr>
        <p:spPr bwMode="auto">
          <a:xfrm>
            <a:off x="2284413" y="9556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81" name="Line 4809"/>
          <p:cNvSpPr>
            <a:spLocks noChangeShapeType="1"/>
          </p:cNvSpPr>
          <p:nvPr/>
        </p:nvSpPr>
        <p:spPr bwMode="auto">
          <a:xfrm>
            <a:off x="2284413" y="9556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82" name="Line 4810"/>
          <p:cNvSpPr>
            <a:spLocks noChangeShapeType="1"/>
          </p:cNvSpPr>
          <p:nvPr/>
        </p:nvSpPr>
        <p:spPr bwMode="auto">
          <a:xfrm>
            <a:off x="2776538" y="9556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83" name="Line 4834"/>
          <p:cNvSpPr>
            <a:spLocks noChangeShapeType="1"/>
          </p:cNvSpPr>
          <p:nvPr/>
        </p:nvSpPr>
        <p:spPr bwMode="auto">
          <a:xfrm>
            <a:off x="2776538" y="9556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84" name="Line 4838"/>
          <p:cNvSpPr>
            <a:spLocks noChangeShapeType="1"/>
          </p:cNvSpPr>
          <p:nvPr/>
        </p:nvSpPr>
        <p:spPr bwMode="auto">
          <a:xfrm>
            <a:off x="3014663" y="9556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85" name="Line 4842"/>
          <p:cNvSpPr>
            <a:spLocks noChangeShapeType="1"/>
          </p:cNvSpPr>
          <p:nvPr/>
        </p:nvSpPr>
        <p:spPr bwMode="auto">
          <a:xfrm>
            <a:off x="3014663" y="9556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86" name="Line 4863"/>
          <p:cNvSpPr>
            <a:spLocks noChangeShapeType="1"/>
          </p:cNvSpPr>
          <p:nvPr/>
        </p:nvSpPr>
        <p:spPr bwMode="auto">
          <a:xfrm>
            <a:off x="1935163"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87" name="Line 4879"/>
          <p:cNvSpPr>
            <a:spLocks noChangeShapeType="1"/>
          </p:cNvSpPr>
          <p:nvPr/>
        </p:nvSpPr>
        <p:spPr bwMode="auto">
          <a:xfrm>
            <a:off x="1935163"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88" name="Line 4880"/>
          <p:cNvSpPr>
            <a:spLocks noChangeShapeType="1"/>
          </p:cNvSpPr>
          <p:nvPr/>
        </p:nvSpPr>
        <p:spPr bwMode="auto">
          <a:xfrm>
            <a:off x="2062163"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89" name="Line 4896"/>
          <p:cNvSpPr>
            <a:spLocks noChangeShapeType="1"/>
          </p:cNvSpPr>
          <p:nvPr/>
        </p:nvSpPr>
        <p:spPr bwMode="auto">
          <a:xfrm>
            <a:off x="2062163"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90" name="Line 4897"/>
          <p:cNvSpPr>
            <a:spLocks noChangeShapeType="1"/>
          </p:cNvSpPr>
          <p:nvPr/>
        </p:nvSpPr>
        <p:spPr bwMode="auto">
          <a:xfrm>
            <a:off x="2205038"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91" name="Line 4913"/>
          <p:cNvSpPr>
            <a:spLocks noChangeShapeType="1"/>
          </p:cNvSpPr>
          <p:nvPr/>
        </p:nvSpPr>
        <p:spPr bwMode="auto">
          <a:xfrm>
            <a:off x="2205038"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92" name="Line 4914"/>
          <p:cNvSpPr>
            <a:spLocks noChangeShapeType="1"/>
          </p:cNvSpPr>
          <p:nvPr/>
        </p:nvSpPr>
        <p:spPr bwMode="auto">
          <a:xfrm>
            <a:off x="2284413"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93" name="Line 4927"/>
          <p:cNvSpPr>
            <a:spLocks noChangeShapeType="1"/>
          </p:cNvSpPr>
          <p:nvPr/>
        </p:nvSpPr>
        <p:spPr bwMode="auto">
          <a:xfrm>
            <a:off x="2284413"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94" name="Line 4941"/>
          <p:cNvSpPr>
            <a:spLocks noChangeShapeType="1"/>
          </p:cNvSpPr>
          <p:nvPr/>
        </p:nvSpPr>
        <p:spPr bwMode="auto">
          <a:xfrm>
            <a:off x="2506663"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95" name="Line 4954"/>
          <p:cNvSpPr>
            <a:spLocks noChangeShapeType="1"/>
          </p:cNvSpPr>
          <p:nvPr/>
        </p:nvSpPr>
        <p:spPr bwMode="auto">
          <a:xfrm>
            <a:off x="2506663"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96" name="Line 4968"/>
          <p:cNvSpPr>
            <a:spLocks noChangeShapeType="1"/>
          </p:cNvSpPr>
          <p:nvPr/>
        </p:nvSpPr>
        <p:spPr bwMode="auto">
          <a:xfrm>
            <a:off x="2713038"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97" name="Line 4981"/>
          <p:cNvSpPr>
            <a:spLocks noChangeShapeType="1"/>
          </p:cNvSpPr>
          <p:nvPr/>
        </p:nvSpPr>
        <p:spPr bwMode="auto">
          <a:xfrm>
            <a:off x="2713038"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98" name="Line 4982"/>
          <p:cNvSpPr>
            <a:spLocks noChangeShapeType="1"/>
          </p:cNvSpPr>
          <p:nvPr/>
        </p:nvSpPr>
        <p:spPr bwMode="auto">
          <a:xfrm>
            <a:off x="2776538"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199" name="Line 4998"/>
          <p:cNvSpPr>
            <a:spLocks noChangeShapeType="1"/>
          </p:cNvSpPr>
          <p:nvPr/>
        </p:nvSpPr>
        <p:spPr bwMode="auto">
          <a:xfrm>
            <a:off x="2776538"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00" name="Line 5011"/>
          <p:cNvSpPr>
            <a:spLocks noChangeShapeType="1"/>
          </p:cNvSpPr>
          <p:nvPr/>
        </p:nvSpPr>
        <p:spPr bwMode="auto">
          <a:xfrm>
            <a:off x="3014663"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01" name="Line 5015"/>
          <p:cNvSpPr>
            <a:spLocks noChangeShapeType="1"/>
          </p:cNvSpPr>
          <p:nvPr/>
        </p:nvSpPr>
        <p:spPr bwMode="auto">
          <a:xfrm>
            <a:off x="3014663"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02" name="Line 5019"/>
          <p:cNvSpPr>
            <a:spLocks noChangeShapeType="1"/>
          </p:cNvSpPr>
          <p:nvPr/>
        </p:nvSpPr>
        <p:spPr bwMode="auto">
          <a:xfrm>
            <a:off x="3014663"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03" name="Line 5023"/>
          <p:cNvSpPr>
            <a:spLocks noChangeShapeType="1"/>
          </p:cNvSpPr>
          <p:nvPr/>
        </p:nvSpPr>
        <p:spPr bwMode="auto">
          <a:xfrm>
            <a:off x="3014663" y="12001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04" name="Line 5044"/>
          <p:cNvSpPr>
            <a:spLocks noChangeShapeType="1"/>
          </p:cNvSpPr>
          <p:nvPr/>
        </p:nvSpPr>
        <p:spPr bwMode="auto">
          <a:xfrm>
            <a:off x="1935163"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05" name="Line 5060"/>
          <p:cNvSpPr>
            <a:spLocks noChangeShapeType="1"/>
          </p:cNvSpPr>
          <p:nvPr/>
        </p:nvSpPr>
        <p:spPr bwMode="auto">
          <a:xfrm>
            <a:off x="1935163"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06" name="Line 5061"/>
          <p:cNvSpPr>
            <a:spLocks noChangeShapeType="1"/>
          </p:cNvSpPr>
          <p:nvPr/>
        </p:nvSpPr>
        <p:spPr bwMode="auto">
          <a:xfrm>
            <a:off x="2062163"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07" name="Line 5077"/>
          <p:cNvSpPr>
            <a:spLocks noChangeShapeType="1"/>
          </p:cNvSpPr>
          <p:nvPr/>
        </p:nvSpPr>
        <p:spPr bwMode="auto">
          <a:xfrm>
            <a:off x="2062163"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08" name="Line 5078"/>
          <p:cNvSpPr>
            <a:spLocks noChangeShapeType="1"/>
          </p:cNvSpPr>
          <p:nvPr/>
        </p:nvSpPr>
        <p:spPr bwMode="auto">
          <a:xfrm>
            <a:off x="2205038"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09" name="Line 5094"/>
          <p:cNvSpPr>
            <a:spLocks noChangeShapeType="1"/>
          </p:cNvSpPr>
          <p:nvPr/>
        </p:nvSpPr>
        <p:spPr bwMode="auto">
          <a:xfrm>
            <a:off x="2205038"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10" name="Line 5095"/>
          <p:cNvSpPr>
            <a:spLocks noChangeShapeType="1"/>
          </p:cNvSpPr>
          <p:nvPr/>
        </p:nvSpPr>
        <p:spPr bwMode="auto">
          <a:xfrm>
            <a:off x="2284413"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11" name="Line 5114"/>
          <p:cNvSpPr>
            <a:spLocks noChangeShapeType="1"/>
          </p:cNvSpPr>
          <p:nvPr/>
        </p:nvSpPr>
        <p:spPr bwMode="auto">
          <a:xfrm>
            <a:off x="2284413"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12" name="Line 5115"/>
          <p:cNvSpPr>
            <a:spLocks noChangeShapeType="1"/>
          </p:cNvSpPr>
          <p:nvPr/>
        </p:nvSpPr>
        <p:spPr bwMode="auto">
          <a:xfrm>
            <a:off x="2474913"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13" name="Line 5134"/>
          <p:cNvSpPr>
            <a:spLocks noChangeShapeType="1"/>
          </p:cNvSpPr>
          <p:nvPr/>
        </p:nvSpPr>
        <p:spPr bwMode="auto">
          <a:xfrm>
            <a:off x="2474913"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14" name="Line 5161"/>
          <p:cNvSpPr>
            <a:spLocks noChangeShapeType="1"/>
          </p:cNvSpPr>
          <p:nvPr/>
        </p:nvSpPr>
        <p:spPr bwMode="auto">
          <a:xfrm>
            <a:off x="2776538"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15" name="Line 5177"/>
          <p:cNvSpPr>
            <a:spLocks noChangeShapeType="1"/>
          </p:cNvSpPr>
          <p:nvPr/>
        </p:nvSpPr>
        <p:spPr bwMode="auto">
          <a:xfrm>
            <a:off x="2776538"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16" name="Line 5191"/>
          <p:cNvSpPr>
            <a:spLocks noChangeShapeType="1"/>
          </p:cNvSpPr>
          <p:nvPr/>
        </p:nvSpPr>
        <p:spPr bwMode="auto">
          <a:xfrm>
            <a:off x="3014663"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17" name="Line 5195"/>
          <p:cNvSpPr>
            <a:spLocks noChangeShapeType="1"/>
          </p:cNvSpPr>
          <p:nvPr/>
        </p:nvSpPr>
        <p:spPr bwMode="auto">
          <a:xfrm>
            <a:off x="3014663"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18" name="Line 5199"/>
          <p:cNvSpPr>
            <a:spLocks noChangeShapeType="1"/>
          </p:cNvSpPr>
          <p:nvPr/>
        </p:nvSpPr>
        <p:spPr bwMode="auto">
          <a:xfrm>
            <a:off x="3014663"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19" name="Line 5203"/>
          <p:cNvSpPr>
            <a:spLocks noChangeShapeType="1"/>
          </p:cNvSpPr>
          <p:nvPr/>
        </p:nvSpPr>
        <p:spPr bwMode="auto">
          <a:xfrm>
            <a:off x="3014663" y="14446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20" name="Line 5224"/>
          <p:cNvSpPr>
            <a:spLocks noChangeShapeType="1"/>
          </p:cNvSpPr>
          <p:nvPr/>
        </p:nvSpPr>
        <p:spPr bwMode="auto">
          <a:xfrm>
            <a:off x="1935163"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21" name="Line 5240"/>
          <p:cNvSpPr>
            <a:spLocks noChangeShapeType="1"/>
          </p:cNvSpPr>
          <p:nvPr/>
        </p:nvSpPr>
        <p:spPr bwMode="auto">
          <a:xfrm>
            <a:off x="1935163"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22" name="Line 5241"/>
          <p:cNvSpPr>
            <a:spLocks noChangeShapeType="1"/>
          </p:cNvSpPr>
          <p:nvPr/>
        </p:nvSpPr>
        <p:spPr bwMode="auto">
          <a:xfrm>
            <a:off x="2062163"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23" name="Line 5257"/>
          <p:cNvSpPr>
            <a:spLocks noChangeShapeType="1"/>
          </p:cNvSpPr>
          <p:nvPr/>
        </p:nvSpPr>
        <p:spPr bwMode="auto">
          <a:xfrm>
            <a:off x="2062163"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24" name="Line 5258"/>
          <p:cNvSpPr>
            <a:spLocks noChangeShapeType="1"/>
          </p:cNvSpPr>
          <p:nvPr/>
        </p:nvSpPr>
        <p:spPr bwMode="auto">
          <a:xfrm>
            <a:off x="2205038"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25" name="Line 5274"/>
          <p:cNvSpPr>
            <a:spLocks noChangeShapeType="1"/>
          </p:cNvSpPr>
          <p:nvPr/>
        </p:nvSpPr>
        <p:spPr bwMode="auto">
          <a:xfrm>
            <a:off x="2205038"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26" name="Line 5275"/>
          <p:cNvSpPr>
            <a:spLocks noChangeShapeType="1"/>
          </p:cNvSpPr>
          <p:nvPr/>
        </p:nvSpPr>
        <p:spPr bwMode="auto">
          <a:xfrm>
            <a:off x="2284413"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27" name="Line 5294"/>
          <p:cNvSpPr>
            <a:spLocks noChangeShapeType="1"/>
          </p:cNvSpPr>
          <p:nvPr/>
        </p:nvSpPr>
        <p:spPr bwMode="auto">
          <a:xfrm>
            <a:off x="2284413"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28" name="Line 5295"/>
          <p:cNvSpPr>
            <a:spLocks noChangeShapeType="1"/>
          </p:cNvSpPr>
          <p:nvPr/>
        </p:nvSpPr>
        <p:spPr bwMode="auto">
          <a:xfrm>
            <a:off x="2474913"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29" name="Line 5314"/>
          <p:cNvSpPr>
            <a:spLocks noChangeShapeType="1"/>
          </p:cNvSpPr>
          <p:nvPr/>
        </p:nvSpPr>
        <p:spPr bwMode="auto">
          <a:xfrm>
            <a:off x="2474913"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30" name="Line 5341"/>
          <p:cNvSpPr>
            <a:spLocks noChangeShapeType="1"/>
          </p:cNvSpPr>
          <p:nvPr/>
        </p:nvSpPr>
        <p:spPr bwMode="auto">
          <a:xfrm>
            <a:off x="2776538"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31" name="Line 5366"/>
          <p:cNvSpPr>
            <a:spLocks noChangeShapeType="1"/>
          </p:cNvSpPr>
          <p:nvPr/>
        </p:nvSpPr>
        <p:spPr bwMode="auto">
          <a:xfrm>
            <a:off x="2776538"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32" name="Line 5370"/>
          <p:cNvSpPr>
            <a:spLocks noChangeShapeType="1"/>
          </p:cNvSpPr>
          <p:nvPr/>
        </p:nvSpPr>
        <p:spPr bwMode="auto">
          <a:xfrm>
            <a:off x="3014663"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33" name="Line 5374"/>
          <p:cNvSpPr>
            <a:spLocks noChangeShapeType="1"/>
          </p:cNvSpPr>
          <p:nvPr/>
        </p:nvSpPr>
        <p:spPr bwMode="auto">
          <a:xfrm>
            <a:off x="3014663"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34" name="Line 5378"/>
          <p:cNvSpPr>
            <a:spLocks noChangeShapeType="1"/>
          </p:cNvSpPr>
          <p:nvPr/>
        </p:nvSpPr>
        <p:spPr bwMode="auto">
          <a:xfrm>
            <a:off x="3014663"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35" name="Line 5382"/>
          <p:cNvSpPr>
            <a:spLocks noChangeShapeType="1"/>
          </p:cNvSpPr>
          <p:nvPr/>
        </p:nvSpPr>
        <p:spPr bwMode="auto">
          <a:xfrm>
            <a:off x="3014663" y="16891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36" name="Line 5406"/>
          <p:cNvSpPr>
            <a:spLocks noChangeShapeType="1"/>
          </p:cNvSpPr>
          <p:nvPr/>
        </p:nvSpPr>
        <p:spPr bwMode="auto">
          <a:xfrm>
            <a:off x="1951038"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37" name="Line 5425"/>
          <p:cNvSpPr>
            <a:spLocks noChangeShapeType="1"/>
          </p:cNvSpPr>
          <p:nvPr/>
        </p:nvSpPr>
        <p:spPr bwMode="auto">
          <a:xfrm>
            <a:off x="1951038"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38" name="Line 5426"/>
          <p:cNvSpPr>
            <a:spLocks noChangeShapeType="1"/>
          </p:cNvSpPr>
          <p:nvPr/>
        </p:nvSpPr>
        <p:spPr bwMode="auto">
          <a:xfrm>
            <a:off x="209391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39" name="Line 5451"/>
          <p:cNvSpPr>
            <a:spLocks noChangeShapeType="1"/>
          </p:cNvSpPr>
          <p:nvPr/>
        </p:nvSpPr>
        <p:spPr bwMode="auto">
          <a:xfrm>
            <a:off x="209391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40" name="Line 5452"/>
          <p:cNvSpPr>
            <a:spLocks noChangeShapeType="1"/>
          </p:cNvSpPr>
          <p:nvPr/>
        </p:nvSpPr>
        <p:spPr bwMode="auto">
          <a:xfrm>
            <a:off x="228441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41" name="Line 5471"/>
          <p:cNvSpPr>
            <a:spLocks noChangeShapeType="1"/>
          </p:cNvSpPr>
          <p:nvPr/>
        </p:nvSpPr>
        <p:spPr bwMode="auto">
          <a:xfrm>
            <a:off x="228441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42" name="Line 5472"/>
          <p:cNvSpPr>
            <a:spLocks noChangeShapeType="1"/>
          </p:cNvSpPr>
          <p:nvPr/>
        </p:nvSpPr>
        <p:spPr bwMode="auto">
          <a:xfrm>
            <a:off x="247491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43" name="Line 5491"/>
          <p:cNvSpPr>
            <a:spLocks noChangeShapeType="1"/>
          </p:cNvSpPr>
          <p:nvPr/>
        </p:nvSpPr>
        <p:spPr bwMode="auto">
          <a:xfrm>
            <a:off x="247491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44" name="Line 5492"/>
          <p:cNvSpPr>
            <a:spLocks noChangeShapeType="1"/>
          </p:cNvSpPr>
          <p:nvPr/>
        </p:nvSpPr>
        <p:spPr bwMode="auto">
          <a:xfrm>
            <a:off x="260191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45" name="Line 5517"/>
          <p:cNvSpPr>
            <a:spLocks noChangeShapeType="1"/>
          </p:cNvSpPr>
          <p:nvPr/>
        </p:nvSpPr>
        <p:spPr bwMode="auto">
          <a:xfrm>
            <a:off x="260191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46" name="Line 5518"/>
          <p:cNvSpPr>
            <a:spLocks noChangeShapeType="1"/>
          </p:cNvSpPr>
          <p:nvPr/>
        </p:nvSpPr>
        <p:spPr bwMode="auto">
          <a:xfrm>
            <a:off x="2776538"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47" name="Line 5537"/>
          <p:cNvSpPr>
            <a:spLocks noChangeShapeType="1"/>
          </p:cNvSpPr>
          <p:nvPr/>
        </p:nvSpPr>
        <p:spPr bwMode="auto">
          <a:xfrm>
            <a:off x="2776538"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48" name="Line 5538"/>
          <p:cNvSpPr>
            <a:spLocks noChangeShapeType="1"/>
          </p:cNvSpPr>
          <p:nvPr/>
        </p:nvSpPr>
        <p:spPr bwMode="auto">
          <a:xfrm>
            <a:off x="295116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49" name="Line 5545"/>
          <p:cNvSpPr>
            <a:spLocks noChangeShapeType="1"/>
          </p:cNvSpPr>
          <p:nvPr/>
        </p:nvSpPr>
        <p:spPr bwMode="auto">
          <a:xfrm>
            <a:off x="295116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50" name="Line 5549"/>
          <p:cNvSpPr>
            <a:spLocks noChangeShapeType="1"/>
          </p:cNvSpPr>
          <p:nvPr/>
        </p:nvSpPr>
        <p:spPr bwMode="auto">
          <a:xfrm>
            <a:off x="301466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51" name="Line 5553"/>
          <p:cNvSpPr>
            <a:spLocks noChangeShapeType="1"/>
          </p:cNvSpPr>
          <p:nvPr/>
        </p:nvSpPr>
        <p:spPr bwMode="auto">
          <a:xfrm>
            <a:off x="301466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52" name="Line 5557"/>
          <p:cNvSpPr>
            <a:spLocks noChangeShapeType="1"/>
          </p:cNvSpPr>
          <p:nvPr/>
        </p:nvSpPr>
        <p:spPr bwMode="auto">
          <a:xfrm>
            <a:off x="3014663" y="19335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53" name="Line 5581"/>
          <p:cNvSpPr>
            <a:spLocks noChangeShapeType="1"/>
          </p:cNvSpPr>
          <p:nvPr/>
        </p:nvSpPr>
        <p:spPr bwMode="auto">
          <a:xfrm>
            <a:off x="1951038"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54" name="Line 5600"/>
          <p:cNvSpPr>
            <a:spLocks noChangeShapeType="1"/>
          </p:cNvSpPr>
          <p:nvPr/>
        </p:nvSpPr>
        <p:spPr bwMode="auto">
          <a:xfrm>
            <a:off x="1951038"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55" name="Line 5601"/>
          <p:cNvSpPr>
            <a:spLocks noChangeShapeType="1"/>
          </p:cNvSpPr>
          <p:nvPr/>
        </p:nvSpPr>
        <p:spPr bwMode="auto">
          <a:xfrm>
            <a:off x="2093913"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56" name="Line 5626"/>
          <p:cNvSpPr>
            <a:spLocks noChangeShapeType="1"/>
          </p:cNvSpPr>
          <p:nvPr/>
        </p:nvSpPr>
        <p:spPr bwMode="auto">
          <a:xfrm>
            <a:off x="2093913"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57" name="Line 5627"/>
          <p:cNvSpPr>
            <a:spLocks noChangeShapeType="1"/>
          </p:cNvSpPr>
          <p:nvPr/>
        </p:nvSpPr>
        <p:spPr bwMode="auto">
          <a:xfrm>
            <a:off x="2284413"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58" name="Line 5646"/>
          <p:cNvSpPr>
            <a:spLocks noChangeShapeType="1"/>
          </p:cNvSpPr>
          <p:nvPr/>
        </p:nvSpPr>
        <p:spPr bwMode="auto">
          <a:xfrm>
            <a:off x="2284413"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59" name="Line 5647"/>
          <p:cNvSpPr>
            <a:spLocks noChangeShapeType="1"/>
          </p:cNvSpPr>
          <p:nvPr/>
        </p:nvSpPr>
        <p:spPr bwMode="auto">
          <a:xfrm>
            <a:off x="2474913"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60" name="Line 5666"/>
          <p:cNvSpPr>
            <a:spLocks noChangeShapeType="1"/>
          </p:cNvSpPr>
          <p:nvPr/>
        </p:nvSpPr>
        <p:spPr bwMode="auto">
          <a:xfrm>
            <a:off x="2474913"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61" name="Line 5692"/>
          <p:cNvSpPr>
            <a:spLocks noChangeShapeType="1"/>
          </p:cNvSpPr>
          <p:nvPr/>
        </p:nvSpPr>
        <p:spPr bwMode="auto">
          <a:xfrm>
            <a:off x="2776538"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62" name="Line 5716"/>
          <p:cNvSpPr>
            <a:spLocks noChangeShapeType="1"/>
          </p:cNvSpPr>
          <p:nvPr/>
        </p:nvSpPr>
        <p:spPr bwMode="auto">
          <a:xfrm>
            <a:off x="2776538"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63" name="Line 5720"/>
          <p:cNvSpPr>
            <a:spLocks noChangeShapeType="1"/>
          </p:cNvSpPr>
          <p:nvPr/>
        </p:nvSpPr>
        <p:spPr bwMode="auto">
          <a:xfrm>
            <a:off x="3014663"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64" name="Line 5724"/>
          <p:cNvSpPr>
            <a:spLocks noChangeShapeType="1"/>
          </p:cNvSpPr>
          <p:nvPr/>
        </p:nvSpPr>
        <p:spPr bwMode="auto">
          <a:xfrm>
            <a:off x="3014663"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65" name="Line 5728"/>
          <p:cNvSpPr>
            <a:spLocks noChangeShapeType="1"/>
          </p:cNvSpPr>
          <p:nvPr/>
        </p:nvSpPr>
        <p:spPr bwMode="auto">
          <a:xfrm>
            <a:off x="3014663" y="217805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66" name="Line 5764"/>
          <p:cNvSpPr>
            <a:spLocks noChangeShapeType="1"/>
          </p:cNvSpPr>
          <p:nvPr/>
        </p:nvSpPr>
        <p:spPr bwMode="auto">
          <a:xfrm>
            <a:off x="2062163" y="24225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67" name="Line 5795"/>
          <p:cNvSpPr>
            <a:spLocks noChangeShapeType="1"/>
          </p:cNvSpPr>
          <p:nvPr/>
        </p:nvSpPr>
        <p:spPr bwMode="auto">
          <a:xfrm>
            <a:off x="2062163" y="24225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68" name="Line 5796"/>
          <p:cNvSpPr>
            <a:spLocks noChangeShapeType="1"/>
          </p:cNvSpPr>
          <p:nvPr/>
        </p:nvSpPr>
        <p:spPr bwMode="auto">
          <a:xfrm>
            <a:off x="2284413" y="24225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69" name="Line 5815"/>
          <p:cNvSpPr>
            <a:spLocks noChangeShapeType="1"/>
          </p:cNvSpPr>
          <p:nvPr/>
        </p:nvSpPr>
        <p:spPr bwMode="auto">
          <a:xfrm>
            <a:off x="2284413" y="24225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70" name="Line 5816"/>
          <p:cNvSpPr>
            <a:spLocks noChangeShapeType="1"/>
          </p:cNvSpPr>
          <p:nvPr/>
        </p:nvSpPr>
        <p:spPr bwMode="auto">
          <a:xfrm>
            <a:off x="2474913" y="24225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71" name="Line 5835"/>
          <p:cNvSpPr>
            <a:spLocks noChangeShapeType="1"/>
          </p:cNvSpPr>
          <p:nvPr/>
        </p:nvSpPr>
        <p:spPr bwMode="auto">
          <a:xfrm>
            <a:off x="2474913" y="24225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72" name="Line 5862"/>
          <p:cNvSpPr>
            <a:spLocks noChangeShapeType="1"/>
          </p:cNvSpPr>
          <p:nvPr/>
        </p:nvSpPr>
        <p:spPr bwMode="auto">
          <a:xfrm>
            <a:off x="2776538" y="24225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73" name="Line 5886"/>
          <p:cNvSpPr>
            <a:spLocks noChangeShapeType="1"/>
          </p:cNvSpPr>
          <p:nvPr/>
        </p:nvSpPr>
        <p:spPr bwMode="auto">
          <a:xfrm>
            <a:off x="2776538" y="24225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74" name="Line 5890"/>
          <p:cNvSpPr>
            <a:spLocks noChangeShapeType="1"/>
          </p:cNvSpPr>
          <p:nvPr/>
        </p:nvSpPr>
        <p:spPr bwMode="auto">
          <a:xfrm>
            <a:off x="3014663" y="24225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75" name="Line 5894"/>
          <p:cNvSpPr>
            <a:spLocks noChangeShapeType="1"/>
          </p:cNvSpPr>
          <p:nvPr/>
        </p:nvSpPr>
        <p:spPr bwMode="auto">
          <a:xfrm>
            <a:off x="3014663" y="242252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76" name="Line 5930"/>
          <p:cNvSpPr>
            <a:spLocks noChangeShapeType="1"/>
          </p:cNvSpPr>
          <p:nvPr/>
        </p:nvSpPr>
        <p:spPr bwMode="auto">
          <a:xfrm>
            <a:off x="2062163" y="26670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77" name="Line 5961"/>
          <p:cNvSpPr>
            <a:spLocks noChangeShapeType="1"/>
          </p:cNvSpPr>
          <p:nvPr/>
        </p:nvSpPr>
        <p:spPr bwMode="auto">
          <a:xfrm>
            <a:off x="2062163" y="26670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78" name="Line 5993"/>
          <p:cNvSpPr>
            <a:spLocks noChangeShapeType="1"/>
          </p:cNvSpPr>
          <p:nvPr/>
        </p:nvSpPr>
        <p:spPr bwMode="auto">
          <a:xfrm>
            <a:off x="2538413" y="26670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79" name="Line 6024"/>
          <p:cNvSpPr>
            <a:spLocks noChangeShapeType="1"/>
          </p:cNvSpPr>
          <p:nvPr/>
        </p:nvSpPr>
        <p:spPr bwMode="auto">
          <a:xfrm>
            <a:off x="2538413" y="26670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80" name="Line 6025"/>
          <p:cNvSpPr>
            <a:spLocks noChangeShapeType="1"/>
          </p:cNvSpPr>
          <p:nvPr/>
        </p:nvSpPr>
        <p:spPr bwMode="auto">
          <a:xfrm>
            <a:off x="2776538" y="26670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81" name="Line 6049"/>
          <p:cNvSpPr>
            <a:spLocks noChangeShapeType="1"/>
          </p:cNvSpPr>
          <p:nvPr/>
        </p:nvSpPr>
        <p:spPr bwMode="auto">
          <a:xfrm>
            <a:off x="2776538" y="26670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82" name="Line 6053"/>
          <p:cNvSpPr>
            <a:spLocks noChangeShapeType="1"/>
          </p:cNvSpPr>
          <p:nvPr/>
        </p:nvSpPr>
        <p:spPr bwMode="auto">
          <a:xfrm>
            <a:off x="3014663" y="26670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83" name="Line 6057"/>
          <p:cNvSpPr>
            <a:spLocks noChangeShapeType="1"/>
          </p:cNvSpPr>
          <p:nvPr/>
        </p:nvSpPr>
        <p:spPr bwMode="auto">
          <a:xfrm>
            <a:off x="3014663" y="26670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84" name="Line 6061"/>
          <p:cNvSpPr>
            <a:spLocks noChangeShapeType="1"/>
          </p:cNvSpPr>
          <p:nvPr/>
        </p:nvSpPr>
        <p:spPr bwMode="auto">
          <a:xfrm>
            <a:off x="3014663" y="2667000"/>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85" name="Line 6216"/>
          <p:cNvSpPr>
            <a:spLocks noChangeShapeType="1"/>
          </p:cNvSpPr>
          <p:nvPr/>
        </p:nvSpPr>
        <p:spPr bwMode="auto">
          <a:xfrm>
            <a:off x="3014663" y="29114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70286" name="Line 6220"/>
          <p:cNvSpPr>
            <a:spLocks noChangeShapeType="1"/>
          </p:cNvSpPr>
          <p:nvPr/>
        </p:nvSpPr>
        <p:spPr bwMode="auto">
          <a:xfrm>
            <a:off x="3014663" y="2911475"/>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pic>
        <p:nvPicPr>
          <p:cNvPr id="170287" name="Picture 6225"/>
          <p:cNvPicPr>
            <a:picLocks noChangeAspect="1" noChangeArrowheads="1"/>
          </p:cNvPicPr>
          <p:nvPr/>
        </p:nvPicPr>
        <p:blipFill>
          <a:blip r:embed="rId3" cstate="print"/>
          <a:srcRect/>
          <a:stretch>
            <a:fillRect/>
          </a:stretch>
        </p:blipFill>
        <p:spPr bwMode="auto">
          <a:xfrm>
            <a:off x="179390" y="1557338"/>
            <a:ext cx="8821737" cy="5111750"/>
          </a:xfrm>
          <a:prstGeom prst="rect">
            <a:avLst/>
          </a:prstGeom>
          <a:noFill/>
          <a:ln w="9525" algn="ctr">
            <a:noFill/>
            <a:miter lim="800000"/>
            <a:headEnd/>
            <a:tailEnd/>
          </a:ln>
        </p:spPr>
      </p:pic>
      <p:sp>
        <p:nvSpPr>
          <p:cNvPr id="170288" name="Text Box 6226"/>
          <p:cNvSpPr txBox="1">
            <a:spLocks noChangeArrowheads="1"/>
          </p:cNvSpPr>
          <p:nvPr/>
        </p:nvSpPr>
        <p:spPr bwMode="auto">
          <a:xfrm>
            <a:off x="0" y="0"/>
            <a:ext cx="9144000" cy="579438"/>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3200" dirty="0">
                <a:solidFill>
                  <a:srgbClr val="000000"/>
                </a:solidFill>
                <a:cs typeface="Arial" charset="0"/>
              </a:rPr>
              <a:t>TMSA2</a:t>
            </a:r>
            <a:endParaRPr lang="el-GR" sz="3200" dirty="0">
              <a:solidFill>
                <a:srgbClr val="000000"/>
              </a:solidFill>
              <a:cs typeface="Arial" charset="0"/>
            </a:endParaRPr>
          </a:p>
        </p:txBody>
      </p:sp>
    </p:spTree>
    <p:extLst>
      <p:ext uri="{BB962C8B-B14F-4D97-AF65-F5344CB8AC3E}">
        <p14:creationId xmlns:p14="http://schemas.microsoft.com/office/powerpoint/2010/main" val="41930174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a:xfrm>
            <a:off x="457200" y="274639"/>
            <a:ext cx="8229600" cy="346075"/>
          </a:xfrm>
        </p:spPr>
        <p:txBody>
          <a:bodyPr/>
          <a:lstStyle/>
          <a:p>
            <a:r>
              <a:rPr lang="en-US" sz="3200"/>
              <a:t>TMSA2 Submission Q4 2014</a:t>
            </a:r>
            <a:endParaRPr lang="en-GB" sz="3200"/>
          </a:p>
        </p:txBody>
      </p:sp>
      <p:pic>
        <p:nvPicPr>
          <p:cNvPr id="172034" name="Picture 5"/>
          <p:cNvPicPr>
            <a:picLocks noChangeAspect="1" noChangeArrowheads="1"/>
          </p:cNvPicPr>
          <p:nvPr/>
        </p:nvPicPr>
        <p:blipFill>
          <a:blip r:embed="rId2" cstate="print"/>
          <a:srcRect/>
          <a:stretch>
            <a:fillRect/>
          </a:stretch>
        </p:blipFill>
        <p:spPr bwMode="auto">
          <a:xfrm>
            <a:off x="3" y="1484313"/>
            <a:ext cx="9109075" cy="5057775"/>
          </a:xfrm>
          <a:prstGeom prst="rect">
            <a:avLst/>
          </a:prstGeom>
          <a:noFill/>
          <a:ln w="9525">
            <a:noFill/>
            <a:miter lim="800000"/>
            <a:headEnd/>
            <a:tailEnd/>
          </a:ln>
        </p:spPr>
      </p:pic>
    </p:spTree>
    <p:extLst>
      <p:ext uri="{BB962C8B-B14F-4D97-AF65-F5344CB8AC3E}">
        <p14:creationId xmlns:p14="http://schemas.microsoft.com/office/powerpoint/2010/main" val="243870205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a:xfrm>
            <a:off x="457200" y="274639"/>
            <a:ext cx="8229600" cy="346075"/>
          </a:xfrm>
        </p:spPr>
        <p:txBody>
          <a:bodyPr/>
          <a:lstStyle/>
          <a:p>
            <a:r>
              <a:rPr lang="en-US" sz="3200" dirty="0"/>
              <a:t>TMSA2 Submission Q4 2015</a:t>
            </a:r>
            <a:endParaRPr lang="en-GB" sz="3200" dirty="0"/>
          </a:p>
        </p:txBody>
      </p:sp>
      <p:pic>
        <p:nvPicPr>
          <p:cNvPr id="1669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5" y="1628801"/>
            <a:ext cx="7893903"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2136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title"/>
          </p:nvPr>
        </p:nvSpPr>
        <p:spPr/>
        <p:txBody>
          <a:bodyPr/>
          <a:lstStyle/>
          <a:p>
            <a:r>
              <a:rPr lang="en-US" sz="3200"/>
              <a:t>Key Performance Indicators (KPIs)</a:t>
            </a:r>
            <a:endParaRPr lang="el-GR" sz="3200"/>
          </a:p>
        </p:txBody>
      </p:sp>
      <p:sp>
        <p:nvSpPr>
          <p:cNvPr id="173058" name="Rectangle 3"/>
          <p:cNvSpPr>
            <a:spLocks noGrp="1" noChangeArrowheads="1"/>
          </p:cNvSpPr>
          <p:nvPr>
            <p:ph type="body" idx="1"/>
          </p:nvPr>
        </p:nvSpPr>
        <p:spPr/>
        <p:txBody>
          <a:bodyPr/>
          <a:lstStyle/>
          <a:p>
            <a:pPr marL="609600" indent="-609600" algn="just" eaLnBrk="1" hangingPunct="1">
              <a:lnSpc>
                <a:spcPct val="80000"/>
              </a:lnSpc>
              <a:spcBef>
                <a:spcPct val="0"/>
              </a:spcBef>
            </a:pPr>
            <a:r>
              <a:rPr lang="el-GR" sz="2000"/>
              <a:t>The </a:t>
            </a:r>
            <a:r>
              <a:rPr lang="pt-BR" sz="2000"/>
              <a:t>c</a:t>
            </a:r>
            <a:r>
              <a:rPr lang="el-GR" sz="2000"/>
              <a:t>ompany's performance is </a:t>
            </a:r>
            <a:r>
              <a:rPr lang="en-GB" sz="2000"/>
              <a:t>continuously</a:t>
            </a:r>
            <a:r>
              <a:rPr lang="el-GR" sz="2000"/>
              <a:t> reviewed and dynamic initiatives are undertaken towards its continuous improvement </a:t>
            </a:r>
            <a:r>
              <a:rPr lang="en-US" sz="2000"/>
              <a:t>in order</a:t>
            </a:r>
            <a:r>
              <a:rPr lang="el-GR" sz="2000"/>
              <a:t> to fully satisfy </a:t>
            </a:r>
            <a:r>
              <a:rPr lang="en-US" sz="2000"/>
              <a:t>our</a:t>
            </a:r>
            <a:r>
              <a:rPr lang="el-GR" sz="2000"/>
              <a:t> customers’ </a:t>
            </a:r>
            <a:r>
              <a:rPr lang="en-US" sz="2000"/>
              <a:t>demands. </a:t>
            </a:r>
          </a:p>
          <a:p>
            <a:pPr marL="609600" indent="-609600" algn="just" eaLnBrk="1" hangingPunct="1">
              <a:lnSpc>
                <a:spcPct val="80000"/>
              </a:lnSpc>
              <a:spcBef>
                <a:spcPct val="0"/>
              </a:spcBef>
            </a:pPr>
            <a:endParaRPr lang="en-US" sz="2000"/>
          </a:p>
          <a:p>
            <a:pPr marL="609600" indent="-609600" algn="just" eaLnBrk="1" hangingPunct="1">
              <a:lnSpc>
                <a:spcPct val="80000"/>
              </a:lnSpc>
              <a:spcBef>
                <a:spcPct val="0"/>
              </a:spcBef>
            </a:pPr>
            <a:r>
              <a:rPr lang="en-US" sz="2000"/>
              <a:t>Key Performance Indicators are a key part of this process. </a:t>
            </a:r>
          </a:p>
          <a:p>
            <a:pPr marL="609600" indent="-609600" algn="just" eaLnBrk="1" hangingPunct="1">
              <a:lnSpc>
                <a:spcPct val="80000"/>
              </a:lnSpc>
              <a:spcBef>
                <a:spcPct val="0"/>
              </a:spcBef>
              <a:buFontTx/>
              <a:buNone/>
            </a:pPr>
            <a:endParaRPr lang="en-US" sz="2000"/>
          </a:p>
          <a:p>
            <a:pPr marL="609600" indent="-609600">
              <a:lnSpc>
                <a:spcPct val="80000"/>
              </a:lnSpc>
            </a:pPr>
            <a:r>
              <a:rPr lang="en-US" sz="2000"/>
              <a:t>Almi Tankers S.A. has defined four types of KPIs that are applicable to the vessels, the head office or both:</a:t>
            </a:r>
          </a:p>
          <a:p>
            <a:pPr marL="609600" indent="-609600">
              <a:lnSpc>
                <a:spcPct val="80000"/>
              </a:lnSpc>
              <a:buFontTx/>
              <a:buNone/>
            </a:pPr>
            <a:endParaRPr lang="en-US" sz="2000"/>
          </a:p>
          <a:p>
            <a:pPr marL="1752600" lvl="3" indent="-381000">
              <a:lnSpc>
                <a:spcPct val="80000"/>
              </a:lnSpc>
              <a:buFontTx/>
              <a:buAutoNum type="arabicPeriod"/>
            </a:pPr>
            <a:r>
              <a:rPr lang="en-US" sz="1800"/>
              <a:t>Health</a:t>
            </a:r>
          </a:p>
          <a:p>
            <a:pPr marL="1752600" lvl="3" indent="-381000">
              <a:lnSpc>
                <a:spcPct val="80000"/>
              </a:lnSpc>
              <a:buFontTx/>
              <a:buAutoNum type="arabicPeriod"/>
            </a:pPr>
            <a:r>
              <a:rPr lang="en-US" sz="1800"/>
              <a:t>Safety</a:t>
            </a:r>
          </a:p>
          <a:p>
            <a:pPr marL="1752600" lvl="3" indent="-381000">
              <a:lnSpc>
                <a:spcPct val="80000"/>
              </a:lnSpc>
              <a:buFontTx/>
              <a:buAutoNum type="arabicPeriod"/>
            </a:pPr>
            <a:r>
              <a:rPr lang="en-US" sz="1800"/>
              <a:t>Environment</a:t>
            </a:r>
          </a:p>
          <a:p>
            <a:pPr marL="1752600" lvl="3" indent="-381000">
              <a:lnSpc>
                <a:spcPct val="80000"/>
              </a:lnSpc>
              <a:buFontTx/>
              <a:buAutoNum type="arabicPeriod"/>
            </a:pPr>
            <a:r>
              <a:rPr lang="en-US" sz="1800"/>
              <a:t>Quality</a:t>
            </a:r>
          </a:p>
          <a:p>
            <a:pPr marL="1371600" lvl="2" indent="-457200">
              <a:lnSpc>
                <a:spcPct val="80000"/>
              </a:lnSpc>
            </a:pPr>
            <a:endParaRPr lang="en-US" sz="2000"/>
          </a:p>
          <a:p>
            <a:pPr marL="609600" indent="-609600">
              <a:lnSpc>
                <a:spcPct val="80000"/>
              </a:lnSpc>
            </a:pPr>
            <a:r>
              <a:rPr lang="en-US" sz="2000"/>
              <a:t>Almi Tankers currently has 19 KPIs, although more will be introduced in time.</a:t>
            </a:r>
            <a:endParaRPr lang="el-GR" sz="2000"/>
          </a:p>
        </p:txBody>
      </p:sp>
    </p:spTree>
    <p:extLst>
      <p:ext uri="{BB962C8B-B14F-4D97-AF65-F5344CB8AC3E}">
        <p14:creationId xmlns:p14="http://schemas.microsoft.com/office/powerpoint/2010/main" val="1081341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5"/>
          <p:cNvPicPr>
            <a:picLocks noChangeAspect="1" noChangeArrowheads="1"/>
          </p:cNvPicPr>
          <p:nvPr/>
        </p:nvPicPr>
        <p:blipFill>
          <a:blip r:embed="rId2" cstate="print"/>
          <a:srcRect/>
          <a:stretch>
            <a:fillRect/>
          </a:stretch>
        </p:blipFill>
        <p:spPr bwMode="auto">
          <a:xfrm>
            <a:off x="-180975" y="981075"/>
            <a:ext cx="9144000" cy="4845050"/>
          </a:xfrm>
          <a:prstGeom prst="rect">
            <a:avLst/>
          </a:prstGeom>
          <a:noFill/>
          <a:ln w="9525">
            <a:noFill/>
            <a:miter lim="800000"/>
            <a:headEnd/>
            <a:tailEnd/>
          </a:ln>
        </p:spPr>
      </p:pic>
      <p:sp>
        <p:nvSpPr>
          <p:cNvPr id="31746" name="Rectangle 4"/>
          <p:cNvSpPr>
            <a:spLocks noChangeArrowheads="1"/>
          </p:cNvSpPr>
          <p:nvPr/>
        </p:nvSpPr>
        <p:spPr bwMode="auto">
          <a:xfrm>
            <a:off x="1692275" y="6359530"/>
            <a:ext cx="4991816" cy="30777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400">
                <a:solidFill>
                  <a:srgbClr val="000000"/>
                </a:solidFill>
                <a:cs typeface="Arial" charset="0"/>
              </a:rPr>
              <a:t>Source: </a:t>
            </a:r>
            <a:r>
              <a:rPr lang="el-GR" altLang="en-US" sz="1400">
                <a:solidFill>
                  <a:srgbClr val="000000"/>
                </a:solidFill>
                <a:cs typeface="Arial" charset="0"/>
              </a:rPr>
              <a:t>http://www.investorsinpeople.co.uk/Home/index.html</a:t>
            </a:r>
          </a:p>
        </p:txBody>
      </p:sp>
    </p:spTree>
    <p:extLst>
      <p:ext uri="{BB962C8B-B14F-4D97-AF65-F5344CB8AC3E}">
        <p14:creationId xmlns:p14="http://schemas.microsoft.com/office/powerpoint/2010/main" val="6067173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p:txBody>
          <a:bodyPr/>
          <a:lstStyle/>
          <a:p>
            <a:r>
              <a:rPr lang="en-US"/>
              <a:t>KPIs</a:t>
            </a:r>
            <a:endParaRPr lang="el-GR"/>
          </a:p>
        </p:txBody>
      </p:sp>
      <p:sp>
        <p:nvSpPr>
          <p:cNvPr id="174082" name="Rectangle 3"/>
          <p:cNvSpPr>
            <a:spLocks noGrp="1" noChangeArrowheads="1"/>
          </p:cNvSpPr>
          <p:nvPr>
            <p:ph type="body" idx="1"/>
          </p:nvPr>
        </p:nvSpPr>
        <p:spPr/>
        <p:txBody>
          <a:bodyPr/>
          <a:lstStyle/>
          <a:p>
            <a:endParaRPr lang="en-GB"/>
          </a:p>
        </p:txBody>
      </p:sp>
      <p:pic>
        <p:nvPicPr>
          <p:cNvPr id="174083" name="Picture 4" descr="101"/>
          <p:cNvPicPr>
            <a:picLocks noChangeAspect="1" noChangeArrowheads="1"/>
          </p:cNvPicPr>
          <p:nvPr/>
        </p:nvPicPr>
        <p:blipFill>
          <a:blip r:embed="rId2" cstate="print"/>
          <a:srcRect/>
          <a:stretch>
            <a:fillRect/>
          </a:stretch>
        </p:blipFill>
        <p:spPr bwMode="auto">
          <a:xfrm>
            <a:off x="107951" y="1341444"/>
            <a:ext cx="8856663" cy="5246687"/>
          </a:xfrm>
          <a:prstGeom prst="rect">
            <a:avLst/>
          </a:prstGeom>
          <a:noFill/>
          <a:ln w="9525">
            <a:noFill/>
            <a:miter lim="800000"/>
            <a:headEnd/>
            <a:tailEnd/>
          </a:ln>
        </p:spPr>
      </p:pic>
    </p:spTree>
    <p:extLst>
      <p:ext uri="{BB962C8B-B14F-4D97-AF65-F5344CB8AC3E}">
        <p14:creationId xmlns:p14="http://schemas.microsoft.com/office/powerpoint/2010/main" val="36935724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102"/>
          <p:cNvPicPr>
            <a:picLocks noChangeAspect="1" noChangeArrowheads="1"/>
          </p:cNvPicPr>
          <p:nvPr/>
        </p:nvPicPr>
        <p:blipFill>
          <a:blip r:embed="rId2" cstate="print"/>
          <a:srcRect/>
          <a:stretch>
            <a:fillRect/>
          </a:stretch>
        </p:blipFill>
        <p:spPr bwMode="auto">
          <a:xfrm>
            <a:off x="142877" y="1484319"/>
            <a:ext cx="9001125" cy="4878387"/>
          </a:xfrm>
          <a:prstGeom prst="rect">
            <a:avLst/>
          </a:prstGeom>
          <a:noFill/>
          <a:ln w="9525">
            <a:noFill/>
            <a:miter lim="800000"/>
            <a:headEnd/>
            <a:tailEnd/>
          </a:ln>
        </p:spPr>
      </p:pic>
      <p:sp>
        <p:nvSpPr>
          <p:cNvPr id="175106" name="Rectangle 3"/>
          <p:cNvSpPr>
            <a:spLocks noGrp="1" noChangeArrowheads="1"/>
          </p:cNvSpPr>
          <p:nvPr>
            <p:ph type="title"/>
          </p:nvPr>
        </p:nvSpPr>
        <p:spPr/>
        <p:txBody>
          <a:bodyPr/>
          <a:lstStyle/>
          <a:p>
            <a:r>
              <a:rPr lang="en-US"/>
              <a:t>KPIs</a:t>
            </a:r>
            <a:endParaRPr lang="el-GR"/>
          </a:p>
        </p:txBody>
      </p:sp>
    </p:spTree>
    <p:extLst>
      <p:ext uri="{BB962C8B-B14F-4D97-AF65-F5344CB8AC3E}">
        <p14:creationId xmlns:p14="http://schemas.microsoft.com/office/powerpoint/2010/main" val="61441874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KP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20" y="1382417"/>
            <a:ext cx="9000786" cy="40860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Grp="1" noChangeArrowheads="1"/>
          </p:cNvSpPr>
          <p:nvPr>
            <p:ph type="title"/>
          </p:nvPr>
        </p:nvSpPr>
        <p:spPr>
          <a:xfrm>
            <a:off x="457200" y="274638"/>
            <a:ext cx="8229600" cy="1143000"/>
          </a:xfrm>
        </p:spPr>
        <p:txBody>
          <a:bodyPr/>
          <a:lstStyle/>
          <a:p>
            <a:r>
              <a:rPr lang="en-US" sz="3200" dirty="0"/>
              <a:t>KPI 1 – Total Incidents Factor</a:t>
            </a:r>
            <a:endParaRPr lang="el-GR" sz="3200" dirty="0"/>
          </a:p>
        </p:txBody>
      </p:sp>
    </p:spTree>
    <p:extLst>
      <p:ext uri="{BB962C8B-B14F-4D97-AF65-F5344CB8AC3E}">
        <p14:creationId xmlns:p14="http://schemas.microsoft.com/office/powerpoint/2010/main" val="267703144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p:txBody>
          <a:bodyPr/>
          <a:lstStyle/>
          <a:p>
            <a:r>
              <a:rPr lang="en-US" sz="3200" dirty="0"/>
              <a:t>KPI 2 – Critical Incidents Factor</a:t>
            </a:r>
            <a:endParaRPr lang="el-GR" sz="3200" dirty="0"/>
          </a:p>
        </p:txBody>
      </p:sp>
      <p:sp>
        <p:nvSpPr>
          <p:cNvPr id="177154" name="Rectangle 3"/>
          <p:cNvSpPr>
            <a:spLocks noGrp="1" noChangeArrowheads="1"/>
          </p:cNvSpPr>
          <p:nvPr>
            <p:ph type="body" idx="1"/>
          </p:nvPr>
        </p:nvSpPr>
        <p:spPr>
          <a:xfrm>
            <a:off x="468313" y="1341438"/>
            <a:ext cx="8229600" cy="4525962"/>
          </a:xfrm>
        </p:spPr>
        <p:txBody>
          <a:bodyPr/>
          <a:lstStyle/>
          <a:p>
            <a:pPr algn="just">
              <a:buFontTx/>
              <a:buNone/>
            </a:pPr>
            <a:r>
              <a:rPr lang="en-US" dirty="0"/>
              <a:t>	</a:t>
            </a:r>
            <a:endParaRPr lang="el-GR" sz="2800" dirty="0"/>
          </a:p>
        </p:txBody>
      </p:sp>
      <p:pic>
        <p:nvPicPr>
          <p:cNvPr id="167938" name="Picture 2" descr="KP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700808"/>
            <a:ext cx="8239125" cy="441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3766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p:txBody>
          <a:bodyPr/>
          <a:lstStyle/>
          <a:p>
            <a:r>
              <a:rPr lang="en-US" sz="4000" dirty="0"/>
              <a:t>Lost Time Injury Factor &amp;         Total Recordable Cases Frequency </a:t>
            </a:r>
            <a:endParaRPr lang="en-GB" sz="4000" dirty="0"/>
          </a:p>
        </p:txBody>
      </p:sp>
      <p:sp>
        <p:nvSpPr>
          <p:cNvPr id="178179" name="Text Box 8"/>
          <p:cNvSpPr txBox="1">
            <a:spLocks noChangeArrowheads="1"/>
          </p:cNvSpPr>
          <p:nvPr/>
        </p:nvSpPr>
        <p:spPr bwMode="auto">
          <a:xfrm>
            <a:off x="971601" y="6388100"/>
            <a:ext cx="7777162" cy="366712"/>
          </a:xfrm>
          <a:prstGeom prst="rect">
            <a:avLst/>
          </a:prstGeom>
          <a:noFill/>
          <a:ln w="9525">
            <a:noFill/>
            <a:miter lim="800000"/>
            <a:headEnd/>
            <a:tailEnd/>
          </a:ln>
        </p:spPr>
        <p:txBody>
          <a:bodyPr>
            <a:spAutoFit/>
          </a:bodyPr>
          <a:lstStyle/>
          <a:p>
            <a:pPr fontAlgn="base">
              <a:spcBef>
                <a:spcPct val="50000"/>
              </a:spcBef>
              <a:spcAft>
                <a:spcPct val="0"/>
              </a:spcAft>
            </a:pPr>
            <a:r>
              <a:rPr lang="en-GB">
                <a:solidFill>
                  <a:srgbClr val="000000"/>
                </a:solidFill>
                <a:cs typeface="Arial" charset="0"/>
              </a:rPr>
              <a:t>http://www.almitankers.gr/our-performance/kpis/106.html</a:t>
            </a:r>
          </a:p>
        </p:txBody>
      </p:sp>
      <p:pic>
        <p:nvPicPr>
          <p:cNvPr id="165890" name="Picture 2" descr="KPI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588734"/>
            <a:ext cx="8972550" cy="48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2568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a:xfrm>
            <a:off x="395288" y="0"/>
            <a:ext cx="8229600" cy="1143000"/>
          </a:xfrm>
        </p:spPr>
        <p:txBody>
          <a:bodyPr/>
          <a:lstStyle/>
          <a:p>
            <a:r>
              <a:rPr lang="en-US" sz="3200"/>
              <a:t>Example: KPI 9 – Maintenance Reliability</a:t>
            </a:r>
            <a:endParaRPr lang="el-GR" sz="3200"/>
          </a:p>
        </p:txBody>
      </p:sp>
      <p:pic>
        <p:nvPicPr>
          <p:cNvPr id="166914" name="Picture 2" descr="KPI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 y="1047050"/>
            <a:ext cx="9094146" cy="519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3597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78750" y="2205039"/>
            <a:ext cx="8965259" cy="369332"/>
          </a:xfrm>
          <a:prstGeom prst="rect">
            <a:avLst/>
          </a:prstGeom>
          <a:noFill/>
          <a:ln w="9525">
            <a:noFill/>
            <a:miter lim="800000"/>
            <a:headEnd/>
            <a:tailEnd/>
          </a:ln>
          <a:effectLst/>
        </p:spPr>
        <p:txBody>
          <a:bodyPr>
            <a:spAutoFit/>
          </a:bodyPr>
          <a:lstStyle/>
          <a:p>
            <a:pPr fontAlgn="base">
              <a:spcBef>
                <a:spcPct val="50000"/>
              </a:spcBef>
              <a:spcAft>
                <a:spcPct val="0"/>
              </a:spcAft>
            </a:pPr>
            <a:endParaRPr lang="el-GR">
              <a:solidFill>
                <a:srgbClr val="000000"/>
              </a:solidFill>
              <a:cs typeface="Arial" charset="0"/>
            </a:endParaRPr>
          </a:p>
        </p:txBody>
      </p:sp>
      <p:sp>
        <p:nvSpPr>
          <p:cNvPr id="95235" name="Text Box 3"/>
          <p:cNvSpPr txBox="1">
            <a:spLocks noChangeArrowheads="1"/>
          </p:cNvSpPr>
          <p:nvPr/>
        </p:nvSpPr>
        <p:spPr bwMode="auto">
          <a:xfrm>
            <a:off x="467544" y="836617"/>
            <a:ext cx="8136904" cy="4647426"/>
          </a:xfrm>
          <a:prstGeom prst="rect">
            <a:avLst/>
          </a:prstGeom>
          <a:noFill/>
          <a:ln w="9525">
            <a:noFill/>
            <a:miter lim="800000"/>
            <a:headEnd/>
            <a:tailEnd/>
          </a:ln>
          <a:effectLst/>
        </p:spPr>
        <p:txBody>
          <a:bodyPr wrap="square">
            <a:spAutoFit/>
          </a:bodyPr>
          <a:lstStyle/>
          <a:p>
            <a:pPr marL="342900" indent="-342900" algn="ctr" fontAlgn="base">
              <a:spcBef>
                <a:spcPct val="50000"/>
              </a:spcBef>
              <a:spcAft>
                <a:spcPct val="0"/>
              </a:spcAft>
            </a:pPr>
            <a:endParaRPr lang="en-GB" sz="400" b="1" dirty="0">
              <a:solidFill>
                <a:srgbClr val="000000"/>
              </a:solidFill>
              <a:cs typeface="Arial" charset="0"/>
            </a:endParaRPr>
          </a:p>
          <a:p>
            <a:pPr marL="342900" indent="-342900" algn="ctr" fontAlgn="base">
              <a:spcBef>
                <a:spcPct val="50000"/>
              </a:spcBef>
              <a:spcAft>
                <a:spcPct val="0"/>
              </a:spcAft>
            </a:pPr>
            <a:r>
              <a:rPr lang="en-GB" sz="1600" b="1" dirty="0">
                <a:solidFill>
                  <a:srgbClr val="000000"/>
                </a:solidFill>
                <a:cs typeface="Arial" charset="0"/>
              </a:rPr>
              <a:t>Objectives</a:t>
            </a:r>
          </a:p>
          <a:p>
            <a:pPr marL="342900" indent="-342900" algn="just" fontAlgn="base">
              <a:spcBef>
                <a:spcPct val="50000"/>
              </a:spcBef>
              <a:spcAft>
                <a:spcPct val="0"/>
              </a:spcAft>
              <a:buFontTx/>
              <a:buAutoNum type="arabicPeriod"/>
            </a:pPr>
            <a:r>
              <a:rPr lang="en-US" sz="1600" dirty="0">
                <a:solidFill>
                  <a:srgbClr val="000000"/>
                </a:solidFill>
                <a:cs typeface="Arial" charset="0"/>
              </a:rPr>
              <a:t>To protect the environment from unnecessary pollution</a:t>
            </a:r>
          </a:p>
          <a:p>
            <a:pPr marL="342900" indent="-342900" algn="just" fontAlgn="base">
              <a:spcBef>
                <a:spcPct val="50000"/>
              </a:spcBef>
              <a:spcAft>
                <a:spcPct val="0"/>
              </a:spcAft>
              <a:buFontTx/>
              <a:buAutoNum type="arabicPeriod"/>
            </a:pPr>
            <a:r>
              <a:rPr lang="en-US" sz="1600" dirty="0">
                <a:solidFill>
                  <a:srgbClr val="000000"/>
                </a:solidFill>
                <a:cs typeface="Arial" charset="0"/>
              </a:rPr>
              <a:t>To manage and control, to the best extent possible, waste and consumption of natural resources in line with sustainable shipping principles. </a:t>
            </a:r>
          </a:p>
          <a:p>
            <a:pPr algn="just" fontAlgn="base">
              <a:spcBef>
                <a:spcPct val="50000"/>
              </a:spcBef>
              <a:spcAft>
                <a:spcPct val="0"/>
              </a:spcAft>
            </a:pPr>
            <a:endParaRPr lang="en-GB" sz="800" u="sng" dirty="0">
              <a:solidFill>
                <a:srgbClr val="000000"/>
              </a:solidFill>
              <a:cs typeface="Arial" charset="0"/>
            </a:endParaRPr>
          </a:p>
          <a:p>
            <a:pPr marL="342900" indent="-342900" algn="ctr" fontAlgn="base">
              <a:lnSpc>
                <a:spcPct val="150000"/>
              </a:lnSpc>
              <a:spcBef>
                <a:spcPct val="0"/>
              </a:spcBef>
              <a:spcAft>
                <a:spcPct val="0"/>
              </a:spcAft>
            </a:pPr>
            <a:endParaRPr lang="en-GB" sz="1600" b="1" dirty="0">
              <a:solidFill>
                <a:srgbClr val="000000"/>
              </a:solidFill>
              <a:cs typeface="Arial" charset="0"/>
            </a:endParaRPr>
          </a:p>
          <a:p>
            <a:pPr marL="342900" indent="-342900" algn="ctr" fontAlgn="base">
              <a:lnSpc>
                <a:spcPct val="150000"/>
              </a:lnSpc>
              <a:spcBef>
                <a:spcPct val="0"/>
              </a:spcBef>
              <a:spcAft>
                <a:spcPct val="0"/>
              </a:spcAft>
            </a:pPr>
            <a:r>
              <a:rPr lang="en-GB" sz="1600" b="1" dirty="0">
                <a:solidFill>
                  <a:srgbClr val="000000"/>
                </a:solidFill>
                <a:cs typeface="Arial" charset="0"/>
              </a:rPr>
              <a:t>Description</a:t>
            </a:r>
          </a:p>
          <a:p>
            <a:pPr marL="342900" indent="-342900" fontAlgn="base">
              <a:lnSpc>
                <a:spcPct val="150000"/>
              </a:lnSpc>
              <a:spcBef>
                <a:spcPct val="0"/>
              </a:spcBef>
              <a:spcAft>
                <a:spcPct val="0"/>
              </a:spcAft>
              <a:buFontTx/>
              <a:buChar char="•"/>
            </a:pPr>
            <a:r>
              <a:rPr lang="en-US" sz="1600" dirty="0">
                <a:solidFill>
                  <a:srgbClr val="000000"/>
                </a:solidFill>
                <a:cs typeface="Arial" charset="0"/>
              </a:rPr>
              <a:t>This KPI is measured by dividing the amount of non-environmentally friendly chemicals in our fleet by the total number of vessels in the fleet.</a:t>
            </a:r>
          </a:p>
          <a:p>
            <a:pPr marL="342900" indent="-342900" fontAlgn="base">
              <a:lnSpc>
                <a:spcPct val="150000"/>
              </a:lnSpc>
              <a:spcBef>
                <a:spcPct val="0"/>
              </a:spcBef>
              <a:spcAft>
                <a:spcPct val="0"/>
              </a:spcAft>
              <a:buFontTx/>
              <a:buChar char="•"/>
            </a:pPr>
            <a:r>
              <a:rPr lang="en-US" sz="1600" dirty="0">
                <a:solidFill>
                  <a:srgbClr val="000000"/>
                </a:solidFill>
                <a:cs typeface="Arial" charset="0"/>
              </a:rPr>
              <a:t>The quantities are measured in liters, through the submitted inventories on a quarterly basis. </a:t>
            </a:r>
          </a:p>
          <a:p>
            <a:pPr marL="342900" indent="-342900" fontAlgn="base">
              <a:lnSpc>
                <a:spcPct val="150000"/>
              </a:lnSpc>
              <a:spcBef>
                <a:spcPct val="0"/>
              </a:spcBef>
              <a:spcAft>
                <a:spcPct val="0"/>
              </a:spcAft>
              <a:buFontTx/>
              <a:buChar char="•"/>
            </a:pPr>
            <a:r>
              <a:rPr lang="en-US" sz="1600" dirty="0">
                <a:solidFill>
                  <a:srgbClr val="000000"/>
                </a:solidFill>
                <a:cs typeface="Arial" charset="0"/>
              </a:rPr>
              <a:t>All chemicals with the relevant international sign are considered as dangerous to the environment. </a:t>
            </a:r>
          </a:p>
        </p:txBody>
      </p:sp>
      <p:sp>
        <p:nvSpPr>
          <p:cNvPr id="95236" name="Text Box 4"/>
          <p:cNvSpPr txBox="1">
            <a:spLocks noChangeArrowheads="1"/>
          </p:cNvSpPr>
          <p:nvPr/>
        </p:nvSpPr>
        <p:spPr bwMode="auto">
          <a:xfrm>
            <a:off x="135745" y="188644"/>
            <a:ext cx="8641376" cy="46166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2400" dirty="0">
                <a:solidFill>
                  <a:srgbClr val="FF0000"/>
                </a:solidFill>
                <a:cs typeface="Arial" charset="0"/>
              </a:rPr>
              <a:t>KPI 19 – Use of Non-environmentally Friendly Chemicals</a:t>
            </a:r>
            <a:endParaRPr lang="el-GR" sz="2400" dirty="0">
              <a:solidFill>
                <a:srgbClr val="FF0000"/>
              </a:solidFill>
              <a:cs typeface="Arial" charset="0"/>
            </a:endParaRPr>
          </a:p>
        </p:txBody>
      </p:sp>
    </p:spTree>
    <p:extLst>
      <p:ext uri="{BB962C8B-B14F-4D97-AF65-F5344CB8AC3E}">
        <p14:creationId xmlns:p14="http://schemas.microsoft.com/office/powerpoint/2010/main" val="1230887969"/>
      </p:ext>
    </p:extLst>
  </p:cSld>
  <p:clrMapOvr>
    <a:masterClrMapping/>
  </p:clrMapOvr>
  <mc:AlternateContent xmlns:mc="http://schemas.openxmlformats.org/markup-compatibility/2006" xmlns:p14="http://schemas.microsoft.com/office/powerpoint/2010/main">
    <mc:Choice Requires="p14">
      <p:transition spd="slow" p14:dur="2000" advTm="20000">
        <p14:prism isContent="1"/>
      </p:transition>
    </mc:Choice>
    <mc:Fallback xmlns="">
      <p:transition xmlns:p14="http://schemas.microsoft.com/office/powerpoint/2010/main" spd="slow" advTm="20000">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8" y="3813043"/>
            <a:ext cx="8713947" cy="2208244"/>
          </a:xfrm>
        </p:spPr>
        <p:txBody>
          <a:bodyPr>
            <a:normAutofit lnSpcReduction="10000"/>
          </a:bodyPr>
          <a:lstStyle/>
          <a:p>
            <a:r>
              <a:rPr lang="en-US" sz="1800" dirty="0"/>
              <a:t>The successful descending trend of this KPI is continuous and the target is being met, as new vessels that use zero non-environment friendly chemicals enter the fleet, and unsuitable chemicals are no longer being used by already existing vessels.</a:t>
            </a:r>
            <a:endParaRPr lang="el-GR" sz="1800" dirty="0"/>
          </a:p>
          <a:p>
            <a:pPr marL="0" indent="0">
              <a:buNone/>
            </a:pPr>
            <a:r>
              <a:rPr lang="en-US" sz="1800" dirty="0"/>
              <a:t> </a:t>
            </a:r>
            <a:endParaRPr lang="el-GR" sz="1800" dirty="0"/>
          </a:p>
          <a:p>
            <a:r>
              <a:rPr lang="en-US" sz="1800" dirty="0"/>
              <a:t>Ongoing actions of relevant HSQE programme are being monitored. The target has been met for this quarter as the quantity of chemicals’ use amounts to 3.30 (&lt;</a:t>
            </a:r>
            <a:r>
              <a:rPr lang="en-US" sz="1800"/>
              <a:t>14.76).</a:t>
            </a:r>
            <a:endParaRPr lang="el-GR" sz="1800" dirty="0"/>
          </a:p>
        </p:txBody>
      </p:sp>
      <p:sp>
        <p:nvSpPr>
          <p:cNvPr id="2" name="Title 1"/>
          <p:cNvSpPr>
            <a:spLocks noGrp="1"/>
          </p:cNvSpPr>
          <p:nvPr>
            <p:ph type="title" idx="4294967295"/>
          </p:nvPr>
        </p:nvSpPr>
        <p:spPr>
          <a:xfrm>
            <a:off x="4426857" y="1110853"/>
            <a:ext cx="4322032" cy="2404800"/>
          </a:xfrm>
          <a:solidFill>
            <a:srgbClr val="A3BDDD"/>
          </a:solidFill>
        </p:spPr>
        <p:txBody>
          <a:bodyPr/>
          <a:lstStyle/>
          <a:p>
            <a:r>
              <a:rPr lang="en-US" sz="2400" b="1" dirty="0"/>
              <a:t> Q2 Level: </a:t>
            </a:r>
            <a:r>
              <a:rPr lang="en-US" sz="2400" b="1" dirty="0">
                <a:solidFill>
                  <a:srgbClr val="008000"/>
                </a:solidFill>
              </a:rPr>
              <a:t>3.30</a:t>
            </a:r>
            <a:br>
              <a:rPr lang="en-US" sz="2400" b="1" dirty="0">
                <a:solidFill>
                  <a:srgbClr val="008000"/>
                </a:solidFill>
              </a:rPr>
            </a:br>
            <a:r>
              <a:rPr lang="en-US" sz="2400" b="1" dirty="0">
                <a:solidFill>
                  <a:srgbClr val="33CC33"/>
                </a:solidFill>
              </a:rPr>
              <a:t/>
            </a:r>
            <a:br>
              <a:rPr lang="en-US" sz="2400" b="1" dirty="0">
                <a:solidFill>
                  <a:srgbClr val="33CC33"/>
                </a:solidFill>
              </a:rPr>
            </a:br>
            <a:r>
              <a:rPr lang="en-US" sz="2400" b="1" dirty="0"/>
              <a:t>Target: </a:t>
            </a:r>
            <a:r>
              <a:rPr lang="en-GB" sz="2400" b="1" dirty="0"/>
              <a:t>≤</a:t>
            </a:r>
            <a:r>
              <a:rPr lang="en-US" sz="2400" b="1" dirty="0"/>
              <a:t> 14.76 </a:t>
            </a:r>
            <a:endParaRPr lang="en-GB" sz="2400" dirty="0"/>
          </a:p>
        </p:txBody>
      </p:sp>
      <p:sp>
        <p:nvSpPr>
          <p:cNvPr id="96267" name="Rectangle 11"/>
          <p:cNvSpPr>
            <a:spLocks noChangeArrowheads="1"/>
          </p:cNvSpPr>
          <p:nvPr/>
        </p:nvSpPr>
        <p:spPr bwMode="auto">
          <a:xfrm>
            <a:off x="4" y="1891784"/>
            <a:ext cx="184731" cy="369332"/>
          </a:xfrm>
          <a:prstGeom prst="rect">
            <a:avLst/>
          </a:prstGeom>
          <a:noFill/>
          <a:ln w="9525">
            <a:noFill/>
            <a:miter lim="800000"/>
            <a:headEnd/>
            <a:tailEnd/>
          </a:ln>
          <a:effectLst/>
        </p:spPr>
        <p:txBody>
          <a:bodyPr wrap="none" anchor="ctr">
            <a:spAutoFit/>
          </a:bodyPr>
          <a:lstStyle/>
          <a:p>
            <a:pPr fontAlgn="base">
              <a:spcBef>
                <a:spcPct val="0"/>
              </a:spcBef>
              <a:spcAft>
                <a:spcPct val="0"/>
              </a:spcAft>
            </a:pPr>
            <a:endParaRPr lang="el-GR">
              <a:solidFill>
                <a:srgbClr val="000000"/>
              </a:solidFill>
              <a:cs typeface="Arial" charset="0"/>
            </a:endParaRPr>
          </a:p>
        </p:txBody>
      </p:sp>
      <p:sp>
        <p:nvSpPr>
          <p:cNvPr id="96268" name="Rectangle 12"/>
          <p:cNvSpPr>
            <a:spLocks noChangeArrowheads="1"/>
          </p:cNvSpPr>
          <p:nvPr/>
        </p:nvSpPr>
        <p:spPr bwMode="auto">
          <a:xfrm>
            <a:off x="4" y="4597679"/>
            <a:ext cx="184731" cy="369332"/>
          </a:xfrm>
          <a:prstGeom prst="rect">
            <a:avLst/>
          </a:prstGeom>
          <a:noFill/>
          <a:ln w="9525">
            <a:noFill/>
            <a:miter lim="800000"/>
            <a:headEnd/>
            <a:tailEnd/>
          </a:ln>
          <a:effectLst/>
        </p:spPr>
        <p:txBody>
          <a:bodyPr wrap="none" anchor="ctr">
            <a:spAutoFit/>
          </a:bodyPr>
          <a:lstStyle/>
          <a:p>
            <a:pPr fontAlgn="base">
              <a:spcBef>
                <a:spcPct val="0"/>
              </a:spcBef>
              <a:spcAft>
                <a:spcPct val="0"/>
              </a:spcAft>
            </a:pPr>
            <a:endParaRPr lang="el-GR">
              <a:solidFill>
                <a:srgbClr val="000000"/>
              </a:solidFill>
              <a:cs typeface="Arial" charset="0"/>
            </a:endParaRPr>
          </a:p>
        </p:txBody>
      </p:sp>
      <p:sp>
        <p:nvSpPr>
          <p:cNvPr id="96269" name="Text Box 13"/>
          <p:cNvSpPr txBox="1">
            <a:spLocks noChangeArrowheads="1"/>
          </p:cNvSpPr>
          <p:nvPr/>
        </p:nvSpPr>
        <p:spPr bwMode="auto">
          <a:xfrm>
            <a:off x="576548" y="317506"/>
            <a:ext cx="8243577" cy="46166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400" dirty="0">
                <a:solidFill>
                  <a:srgbClr val="FF0000"/>
                </a:solidFill>
                <a:cs typeface="Arial" charset="0"/>
              </a:rPr>
              <a:t>KPI 19 – Use of Non-environmentally Friendly Chemicals</a:t>
            </a:r>
            <a:endParaRPr lang="el-GR" sz="2400" dirty="0">
              <a:solidFill>
                <a:srgbClr val="FF0000"/>
              </a:solidFill>
              <a:cs typeface="Arial" charset="0"/>
            </a:endParaRPr>
          </a:p>
        </p:txBody>
      </p:sp>
      <p:grpSp>
        <p:nvGrpSpPr>
          <p:cNvPr id="14" name="Group 13"/>
          <p:cNvGrpSpPr/>
          <p:nvPr/>
        </p:nvGrpSpPr>
        <p:grpSpPr>
          <a:xfrm>
            <a:off x="4283969" y="6117293"/>
            <a:ext cx="5545137" cy="380442"/>
            <a:chOff x="4283377" y="4669651"/>
            <a:chExt cx="5545137" cy="285332"/>
          </a:xfrm>
        </p:grpSpPr>
        <p:sp>
          <p:nvSpPr>
            <p:cNvPr id="15" name="Rectangle 10"/>
            <p:cNvSpPr>
              <a:spLocks noChangeArrowheads="1"/>
            </p:cNvSpPr>
            <p:nvPr/>
          </p:nvSpPr>
          <p:spPr bwMode="auto">
            <a:xfrm>
              <a:off x="4283377" y="4757760"/>
              <a:ext cx="144463" cy="108347"/>
            </a:xfrm>
            <a:prstGeom prst="rect">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pPr>
              <a:endParaRPr lang="el-GR">
                <a:solidFill>
                  <a:srgbClr val="000000"/>
                </a:solidFill>
                <a:cs typeface="Arial" charset="0"/>
              </a:endParaRPr>
            </a:p>
          </p:txBody>
        </p:sp>
        <p:sp>
          <p:nvSpPr>
            <p:cNvPr id="16" name="Text Box 11"/>
            <p:cNvSpPr txBox="1">
              <a:spLocks noChangeArrowheads="1"/>
            </p:cNvSpPr>
            <p:nvPr/>
          </p:nvSpPr>
          <p:spPr bwMode="auto">
            <a:xfrm>
              <a:off x="4411964" y="4669651"/>
              <a:ext cx="2232025" cy="276999"/>
            </a:xfrm>
            <a:prstGeom prst="rect">
              <a:avLst/>
            </a:prstGeom>
            <a:noFill/>
            <a:ln w="9525">
              <a:noFill/>
              <a:miter lim="800000"/>
              <a:headEnd/>
              <a:tailEnd/>
            </a:ln>
            <a:effectLst/>
          </p:spPr>
          <p:txBody>
            <a:bodyPr>
              <a:spAutoFit/>
            </a:bodyPr>
            <a:lstStyle/>
            <a:p>
              <a:pPr fontAlgn="base">
                <a:spcBef>
                  <a:spcPct val="50000"/>
                </a:spcBef>
                <a:spcAft>
                  <a:spcPct val="0"/>
                </a:spcAft>
              </a:pPr>
              <a:r>
                <a:rPr lang="en-US" dirty="0">
                  <a:solidFill>
                    <a:srgbClr val="000000"/>
                  </a:solidFill>
                  <a:cs typeface="Arial" charset="0"/>
                </a:rPr>
                <a:t>Below Target</a:t>
              </a:r>
              <a:endParaRPr lang="el-GR" dirty="0">
                <a:solidFill>
                  <a:srgbClr val="000000"/>
                </a:solidFill>
                <a:cs typeface="Arial" charset="0"/>
              </a:endParaRPr>
            </a:p>
          </p:txBody>
        </p:sp>
        <p:sp>
          <p:nvSpPr>
            <p:cNvPr id="18" name="Rectangle 12"/>
            <p:cNvSpPr>
              <a:spLocks noChangeArrowheads="1"/>
            </p:cNvSpPr>
            <p:nvPr/>
          </p:nvSpPr>
          <p:spPr bwMode="auto">
            <a:xfrm>
              <a:off x="5883577" y="4766092"/>
              <a:ext cx="144463" cy="108347"/>
            </a:xfrm>
            <a:prstGeom prst="rect">
              <a:avLst/>
            </a:prstGeom>
            <a:solidFill>
              <a:srgbClr val="008000"/>
            </a:solidFill>
            <a:ln w="9525">
              <a:solidFill>
                <a:schemeClr val="tx1"/>
              </a:solidFill>
              <a:miter lim="800000"/>
              <a:headEnd/>
              <a:tailEnd/>
            </a:ln>
            <a:effectLst/>
          </p:spPr>
          <p:txBody>
            <a:bodyPr wrap="none" anchor="ctr"/>
            <a:lstStyle/>
            <a:p>
              <a:pPr fontAlgn="base">
                <a:spcBef>
                  <a:spcPct val="0"/>
                </a:spcBef>
                <a:spcAft>
                  <a:spcPct val="0"/>
                </a:spcAft>
              </a:pPr>
              <a:endParaRPr lang="el-GR">
                <a:solidFill>
                  <a:srgbClr val="000000"/>
                </a:solidFill>
                <a:cs typeface="Arial" charset="0"/>
              </a:endParaRPr>
            </a:p>
          </p:txBody>
        </p:sp>
        <p:sp>
          <p:nvSpPr>
            <p:cNvPr id="19" name="Text Box 13"/>
            <p:cNvSpPr txBox="1">
              <a:spLocks noChangeArrowheads="1"/>
            </p:cNvSpPr>
            <p:nvPr/>
          </p:nvSpPr>
          <p:spPr bwMode="auto">
            <a:xfrm>
              <a:off x="6012164" y="4677984"/>
              <a:ext cx="2232025" cy="276999"/>
            </a:xfrm>
            <a:prstGeom prst="rect">
              <a:avLst/>
            </a:prstGeom>
            <a:noFill/>
            <a:ln w="9525">
              <a:noFill/>
              <a:miter lim="800000"/>
              <a:headEnd/>
              <a:tailEnd/>
            </a:ln>
            <a:effectLst/>
          </p:spPr>
          <p:txBody>
            <a:bodyPr>
              <a:spAutoFit/>
            </a:bodyPr>
            <a:lstStyle/>
            <a:p>
              <a:pPr fontAlgn="base">
                <a:spcBef>
                  <a:spcPct val="50000"/>
                </a:spcBef>
                <a:spcAft>
                  <a:spcPct val="0"/>
                </a:spcAft>
              </a:pPr>
              <a:r>
                <a:rPr lang="en-US" dirty="0">
                  <a:solidFill>
                    <a:srgbClr val="000000"/>
                  </a:solidFill>
                  <a:cs typeface="Arial" charset="0"/>
                </a:rPr>
                <a:t>Meets Target</a:t>
              </a:r>
              <a:endParaRPr lang="el-GR" dirty="0">
                <a:solidFill>
                  <a:srgbClr val="000000"/>
                </a:solidFill>
                <a:cs typeface="Arial" charset="0"/>
              </a:endParaRPr>
            </a:p>
          </p:txBody>
        </p:sp>
        <p:sp>
          <p:nvSpPr>
            <p:cNvPr id="20" name="Rectangle 14"/>
            <p:cNvSpPr>
              <a:spLocks noChangeArrowheads="1"/>
            </p:cNvSpPr>
            <p:nvPr/>
          </p:nvSpPr>
          <p:spPr bwMode="auto">
            <a:xfrm>
              <a:off x="7467902" y="4766092"/>
              <a:ext cx="144463" cy="108347"/>
            </a:xfrm>
            <a:prstGeom prst="rect">
              <a:avLst/>
            </a:prstGeom>
            <a:solidFill>
              <a:schemeClr val="hlink"/>
            </a:solidFill>
            <a:ln w="9525">
              <a:solidFill>
                <a:schemeClr val="tx1"/>
              </a:solidFill>
              <a:miter lim="800000"/>
              <a:headEnd/>
              <a:tailEnd/>
            </a:ln>
            <a:effectLst/>
          </p:spPr>
          <p:txBody>
            <a:bodyPr wrap="none" anchor="ctr"/>
            <a:lstStyle/>
            <a:p>
              <a:pPr fontAlgn="base">
                <a:spcBef>
                  <a:spcPct val="0"/>
                </a:spcBef>
                <a:spcAft>
                  <a:spcPct val="0"/>
                </a:spcAft>
              </a:pPr>
              <a:endParaRPr lang="el-GR">
                <a:solidFill>
                  <a:srgbClr val="000000"/>
                </a:solidFill>
                <a:cs typeface="Arial" charset="0"/>
              </a:endParaRPr>
            </a:p>
          </p:txBody>
        </p:sp>
        <p:sp>
          <p:nvSpPr>
            <p:cNvPr id="21" name="Text Box 15"/>
            <p:cNvSpPr txBox="1">
              <a:spLocks noChangeArrowheads="1"/>
            </p:cNvSpPr>
            <p:nvPr/>
          </p:nvSpPr>
          <p:spPr bwMode="auto">
            <a:xfrm>
              <a:off x="7596489" y="4677984"/>
              <a:ext cx="2232025" cy="276999"/>
            </a:xfrm>
            <a:prstGeom prst="rect">
              <a:avLst/>
            </a:prstGeom>
            <a:noFill/>
            <a:ln w="9525">
              <a:noFill/>
              <a:miter lim="800000"/>
              <a:headEnd/>
              <a:tailEnd/>
            </a:ln>
            <a:effectLst/>
          </p:spPr>
          <p:txBody>
            <a:bodyPr>
              <a:spAutoFit/>
            </a:bodyPr>
            <a:lstStyle/>
            <a:p>
              <a:pPr fontAlgn="base">
                <a:spcBef>
                  <a:spcPct val="50000"/>
                </a:spcBef>
                <a:spcAft>
                  <a:spcPct val="0"/>
                </a:spcAft>
              </a:pPr>
              <a:r>
                <a:rPr lang="en-US" dirty="0">
                  <a:solidFill>
                    <a:srgbClr val="000000"/>
                  </a:solidFill>
                  <a:cs typeface="Arial" charset="0"/>
                </a:rPr>
                <a:t>No Target Set</a:t>
              </a:r>
              <a:endParaRPr lang="el-GR" dirty="0">
                <a:solidFill>
                  <a:srgbClr val="000000"/>
                </a:solidFill>
                <a:cs typeface="Arial" charset="0"/>
              </a:endParaRPr>
            </a:p>
          </p:txBody>
        </p:sp>
      </p:grpSp>
      <p:pic>
        <p:nvPicPr>
          <p:cNvPr id="17" name="Picture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30" y="969434"/>
            <a:ext cx="3960440" cy="2651588"/>
          </a:xfrm>
          <a:prstGeom prst="rect">
            <a:avLst/>
          </a:prstGeom>
          <a:noFill/>
        </p:spPr>
      </p:pic>
    </p:spTree>
    <p:extLst>
      <p:ext uri="{BB962C8B-B14F-4D97-AF65-F5344CB8AC3E}">
        <p14:creationId xmlns:p14="http://schemas.microsoft.com/office/powerpoint/2010/main" val="1570532499"/>
      </p:ext>
    </p:extLst>
  </p:cSld>
  <p:clrMapOvr>
    <a:masterClrMapping/>
  </p:clrMapOvr>
  <mc:AlternateContent xmlns:mc="http://schemas.openxmlformats.org/markup-compatibility/2006" xmlns:p14="http://schemas.microsoft.com/office/powerpoint/2010/main">
    <mc:Choice Requires="p14">
      <p:transition spd="slow" p14:dur="2000" advTm="20000">
        <p14:prism isContent="1"/>
      </p:transition>
    </mc:Choice>
    <mc:Fallback xmlns="">
      <p:transition xmlns:p14="http://schemas.microsoft.com/office/powerpoint/2010/main" spd="slow" advTm="20000">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Benchmarking on operational issues has been proven to be a challenge…</a:t>
            </a:r>
            <a:endParaRPr lang="en-GB" dirty="0"/>
          </a:p>
        </p:txBody>
      </p:sp>
      <p:sp>
        <p:nvSpPr>
          <p:cNvPr id="4" name="Content Placeholder 3"/>
          <p:cNvSpPr>
            <a:spLocks noGrp="1"/>
          </p:cNvSpPr>
          <p:nvPr>
            <p:ph idx="1"/>
          </p:nvPr>
        </p:nvSpPr>
        <p:spPr>
          <a:xfrm>
            <a:off x="381000" y="2209800"/>
            <a:ext cx="8305800" cy="4190999"/>
          </a:xfrm>
        </p:spPr>
        <p:txBody>
          <a:bodyPr>
            <a:normAutofit fontScale="92500" lnSpcReduction="10000"/>
          </a:bodyPr>
          <a:lstStyle/>
          <a:p>
            <a:pPr marL="0" indent="0">
              <a:buNone/>
            </a:pPr>
            <a:r>
              <a:rPr lang="en-US" dirty="0"/>
              <a:t>INTERTANKO</a:t>
            </a:r>
          </a:p>
          <a:p>
            <a:pPr marL="0" indent="0">
              <a:buNone/>
            </a:pPr>
            <a:endParaRPr lang="en-US" dirty="0"/>
          </a:p>
          <a:p>
            <a:pPr marL="0" indent="0">
              <a:buNone/>
            </a:pPr>
            <a:r>
              <a:rPr lang="en-US" dirty="0"/>
              <a:t>OCIMF</a:t>
            </a:r>
          </a:p>
          <a:p>
            <a:pPr marL="0" indent="0">
              <a:buNone/>
            </a:pPr>
            <a:endParaRPr lang="en-US" dirty="0"/>
          </a:p>
          <a:p>
            <a:pPr marL="0" indent="0">
              <a:buNone/>
            </a:pPr>
            <a:r>
              <a:rPr lang="en-US" dirty="0"/>
              <a:t>GROUPS DEVELOPED BY INITIATIVE</a:t>
            </a:r>
          </a:p>
          <a:p>
            <a:pPr marL="0" indent="0">
              <a:buNone/>
            </a:pPr>
            <a:r>
              <a:rPr lang="en-US" dirty="0"/>
              <a:t>	ITOSF	Hellenic HSQE Forum</a:t>
            </a:r>
            <a:endParaRPr lang="en-GB" dirty="0"/>
          </a:p>
          <a:p>
            <a:pPr marL="0" indent="0">
              <a:buNone/>
            </a:pPr>
            <a:endParaRPr lang="en-US" dirty="0"/>
          </a:p>
          <a:p>
            <a:pPr marL="0" indent="0">
              <a:buNone/>
            </a:pPr>
            <a:r>
              <a:rPr lang="en-US" dirty="0"/>
              <a:t>INTERCARGO – Shipping KPIs</a:t>
            </a:r>
          </a:p>
        </p:txBody>
      </p:sp>
      <p:sp>
        <p:nvSpPr>
          <p:cNvPr id="3" name="AutoShape 2" descr="Αποτέλεσμα εικόνας για intertank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 name="AutoShape 4" descr="Αποτέλεσμα εικόνας για intertank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2054" name="Picture 6" descr="Αποτέλεσμα εικόνας για intertank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061211"/>
            <a:ext cx="1714499" cy="61722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Αποτέλεσμα εικόνας για ocimf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 name="AutoShape 10" descr="Αποτέλεσμα εικόνας για ocimf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 name="AutoShape 12" descr="Αποτέλεσμα εικόνας για ocimf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2062" name="Picture 14" descr="Αποτέλεσμα εικόνας για ocimf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736" y="3048000"/>
            <a:ext cx="1333500" cy="90487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Αποτέλεσμα εικόνας για intercargo"/>
          <p:cNvPicPr>
            <a:picLocks noChangeAspect="1" noChangeArrowheads="1"/>
          </p:cNvPicPr>
          <p:nvPr/>
        </p:nvPicPr>
        <p:blipFill rotWithShape="1">
          <a:blip r:embed="rId5">
            <a:extLst>
              <a:ext uri="{28A0092B-C50C-407E-A947-70E740481C1C}">
                <a14:useLocalDpi xmlns:a14="http://schemas.microsoft.com/office/drawing/2010/main" val="0"/>
              </a:ext>
            </a:extLst>
          </a:blip>
          <a:srcRect t="19238" b="22858"/>
          <a:stretch/>
        </p:blipFill>
        <p:spPr bwMode="auto">
          <a:xfrm>
            <a:off x="5638800" y="5694534"/>
            <a:ext cx="1600200" cy="92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99322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of benchmarking</a:t>
            </a:r>
            <a:endParaRPr lang="en-GB" dirty="0"/>
          </a:p>
        </p:txBody>
      </p:sp>
      <p:sp>
        <p:nvSpPr>
          <p:cNvPr id="3" name="Content Placeholder 2"/>
          <p:cNvSpPr>
            <a:spLocks noGrp="1"/>
          </p:cNvSpPr>
          <p:nvPr>
            <p:ph idx="1"/>
          </p:nvPr>
        </p:nvSpPr>
        <p:spPr/>
        <p:txBody>
          <a:bodyPr/>
          <a:lstStyle/>
          <a:p>
            <a:pPr marL="0" indent="0">
              <a:buNone/>
            </a:pPr>
            <a:r>
              <a:rPr lang="en-US" dirty="0"/>
              <a:t>Financial related benchmarking data is widely available</a:t>
            </a:r>
            <a:endParaRPr lang="en-GB"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82061"/>
            <a:ext cx="2743200" cy="3822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Αποτέλεσμα εικόνας για VLCC EARN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782061"/>
            <a:ext cx="4648200" cy="351713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77" y="381000"/>
            <a:ext cx="8305800" cy="6752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399" y="0"/>
            <a:ext cx="8616043" cy="693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806" y="-1954"/>
            <a:ext cx="8153400" cy="713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415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subTnLst>
                                    <p:set>
                                      <p:cBhvr override="childStyle">
                                        <p:cTn dur="1" fill="hold" display="0" masterRel="nextClick" afterEffect="1"/>
                                        <p:tgtEl>
                                          <p:spTgt spid="205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5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5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2" cstate="print"/>
          <a:srcRect l="42448" t="11806" r="6609" b="17340"/>
          <a:stretch>
            <a:fillRect/>
          </a:stretch>
        </p:blipFill>
        <p:spPr bwMode="auto">
          <a:xfrm>
            <a:off x="900115" y="-142875"/>
            <a:ext cx="6711950" cy="7000875"/>
          </a:xfrm>
          <a:prstGeom prst="rect">
            <a:avLst/>
          </a:prstGeom>
          <a:noFill/>
          <a:ln w="9525">
            <a:noFill/>
            <a:miter lim="800000"/>
            <a:headEnd/>
            <a:tailEnd/>
          </a:ln>
        </p:spPr>
      </p:pic>
      <p:pic>
        <p:nvPicPr>
          <p:cNvPr id="32770" name="Picture 6"/>
          <p:cNvPicPr>
            <a:picLocks noChangeAspect="1" noChangeArrowheads="1"/>
          </p:cNvPicPr>
          <p:nvPr/>
        </p:nvPicPr>
        <p:blipFill>
          <a:blip r:embed="rId2" cstate="print"/>
          <a:srcRect l="42448" t="11806" r="6609" b="17340"/>
          <a:stretch>
            <a:fillRect/>
          </a:stretch>
        </p:blipFill>
        <p:spPr bwMode="auto">
          <a:xfrm>
            <a:off x="900115" y="-142875"/>
            <a:ext cx="6711950" cy="7000875"/>
          </a:xfrm>
          <a:prstGeom prst="rect">
            <a:avLst/>
          </a:prstGeom>
          <a:noFill/>
          <a:ln w="9525">
            <a:noFill/>
            <a:miter lim="800000"/>
            <a:headEnd/>
            <a:tailEnd/>
          </a:ln>
        </p:spPr>
      </p:pic>
      <p:sp>
        <p:nvSpPr>
          <p:cNvPr id="32771" name="Text Box 7"/>
          <p:cNvSpPr txBox="1">
            <a:spLocks noChangeArrowheads="1"/>
          </p:cNvSpPr>
          <p:nvPr/>
        </p:nvSpPr>
        <p:spPr bwMode="auto">
          <a:xfrm>
            <a:off x="8459791" y="1484313"/>
            <a:ext cx="433387" cy="366712"/>
          </a:xfrm>
          <a:prstGeom prst="rect">
            <a:avLst/>
          </a:prstGeom>
          <a:noFill/>
          <a:ln w="9525">
            <a:noFill/>
            <a:miter lim="800000"/>
            <a:headEnd/>
            <a:tailEnd/>
          </a:ln>
        </p:spPr>
        <p:txBody>
          <a:bodyPr>
            <a:spAutoFit/>
          </a:bodyPr>
          <a:lstStyle/>
          <a:p>
            <a:pPr fontAlgn="base">
              <a:spcBef>
                <a:spcPct val="50000"/>
              </a:spcBef>
              <a:spcAft>
                <a:spcPct val="0"/>
              </a:spcAft>
            </a:pPr>
            <a:endParaRPr lang="en-US" altLang="en-US">
              <a:solidFill>
                <a:srgbClr val="000000"/>
              </a:solidFill>
              <a:cs typeface="Arial" charset="0"/>
            </a:endParaRPr>
          </a:p>
        </p:txBody>
      </p:sp>
      <p:sp>
        <p:nvSpPr>
          <p:cNvPr id="32772" name="Rectangle 8"/>
          <p:cNvSpPr>
            <a:spLocks noChangeArrowheads="1"/>
          </p:cNvSpPr>
          <p:nvPr/>
        </p:nvSpPr>
        <p:spPr bwMode="auto">
          <a:xfrm rot="5400000">
            <a:off x="6260743" y="3591823"/>
            <a:ext cx="4991816" cy="30777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400">
                <a:solidFill>
                  <a:srgbClr val="000000"/>
                </a:solidFill>
                <a:cs typeface="Arial" charset="0"/>
              </a:rPr>
              <a:t>Source: </a:t>
            </a:r>
            <a:r>
              <a:rPr lang="el-GR" altLang="en-US" sz="1400">
                <a:solidFill>
                  <a:srgbClr val="000000"/>
                </a:solidFill>
                <a:cs typeface="Arial" charset="0"/>
              </a:rPr>
              <a:t>http://www.investorsinpeople.co.uk/Home/index.html</a:t>
            </a:r>
          </a:p>
        </p:txBody>
      </p:sp>
    </p:spTree>
    <p:extLst>
      <p:ext uri="{BB962C8B-B14F-4D97-AF65-F5344CB8AC3E}">
        <p14:creationId xmlns:p14="http://schemas.microsoft.com/office/powerpoint/2010/main" val="196464349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2657" y="2743200"/>
            <a:ext cx="9005570" cy="1998345"/>
          </a:xfrm>
          <a:prstGeom prst="rect">
            <a:avLst/>
          </a:prstGeom>
          <a:noFill/>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56" y="4953000"/>
            <a:ext cx="9111343" cy="1778997"/>
          </a:xfrm>
          <a:prstGeom prst="rect">
            <a:avLst/>
          </a:prstGeom>
          <a:noFill/>
        </p:spPr>
      </p:pic>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8534400" cy="2590800"/>
          </a:xfrm>
          <a:prstGeom prst="rect">
            <a:avLst/>
          </a:prstGeom>
          <a:noFill/>
        </p:spPr>
      </p:pic>
    </p:spTree>
    <p:extLst>
      <p:ext uri="{BB962C8B-B14F-4D97-AF65-F5344CB8AC3E}">
        <p14:creationId xmlns:p14="http://schemas.microsoft.com/office/powerpoint/2010/main" val="428711552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AF4B98F3-BAAE-D848-9143-3FDE144E15C6}" type="slidenum">
              <a:rPr lang="en-US" smtClean="0">
                <a:solidFill>
                  <a:prstClr val="black">
                    <a:tint val="75000"/>
                  </a:prstClr>
                </a:solidFill>
              </a:rPr>
              <a:pPr/>
              <a:t>171</a:t>
            </a:fld>
            <a:endParaRPr lang="en-US">
              <a:solidFill>
                <a:prstClr val="black">
                  <a:tint val="75000"/>
                </a:prstClr>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30187"/>
            <a:ext cx="9144000" cy="196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92167"/>
            <a:ext cx="9144000" cy="229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486065"/>
            <a:ext cx="9143997" cy="189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200400" y="2279251"/>
            <a:ext cx="304800" cy="123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5311364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1045423" y="1676400"/>
            <a:ext cx="7445829" cy="4419600"/>
            <a:chOff x="381000" y="2240833"/>
            <a:chExt cx="8382000" cy="4524712"/>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40833"/>
              <a:ext cx="8382000" cy="4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543800" y="4503189"/>
              <a:ext cx="533400" cy="22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7" name="TextBox 6"/>
          <p:cNvSpPr txBox="1"/>
          <p:nvPr/>
        </p:nvSpPr>
        <p:spPr>
          <a:xfrm>
            <a:off x="7340532" y="3809570"/>
            <a:ext cx="1083030" cy="353943"/>
          </a:xfrm>
          <a:prstGeom prst="rect">
            <a:avLst/>
          </a:prstGeom>
          <a:noFill/>
        </p:spPr>
        <p:txBody>
          <a:bodyPr wrap="square" rtlCol="0">
            <a:spAutoFit/>
          </a:bodyPr>
          <a:lstStyle/>
          <a:p>
            <a:r>
              <a:rPr lang="en-US" sz="1700" dirty="0">
                <a:solidFill>
                  <a:prstClr val="black"/>
                </a:solidFill>
              </a:rPr>
              <a:t>Forum</a:t>
            </a:r>
            <a:endParaRPr lang="el-GR" sz="1700" dirty="0">
              <a:solidFill>
                <a:prstClr val="black"/>
              </a:solidFill>
            </a:endParaRPr>
          </a:p>
        </p:txBody>
      </p:sp>
    </p:spTree>
    <p:extLst>
      <p:ext uri="{BB962C8B-B14F-4D97-AF65-F5344CB8AC3E}">
        <p14:creationId xmlns:p14="http://schemas.microsoft.com/office/powerpoint/2010/main" val="369048148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title"/>
          </p:nvPr>
        </p:nvSpPr>
        <p:spPr>
          <a:xfrm>
            <a:off x="424503" y="260648"/>
            <a:ext cx="8229600" cy="735158"/>
          </a:xfrm>
        </p:spPr>
        <p:txBody>
          <a:bodyPr/>
          <a:lstStyle/>
          <a:p>
            <a:r>
              <a:rPr lang="en-US" sz="4000" dirty="0"/>
              <a:t>Hellenic Forum Benchmarking</a:t>
            </a:r>
            <a:endParaRPr lang="en-GB" sz="4000" dirty="0"/>
          </a:p>
        </p:txBody>
      </p:sp>
      <p:sp>
        <p:nvSpPr>
          <p:cNvPr id="2" name="TextBox 1"/>
          <p:cNvSpPr txBox="1"/>
          <p:nvPr/>
        </p:nvSpPr>
        <p:spPr>
          <a:xfrm>
            <a:off x="426990" y="1153775"/>
            <a:ext cx="8424936" cy="3139321"/>
          </a:xfrm>
          <a:prstGeom prst="rect">
            <a:avLst/>
          </a:prstGeom>
          <a:noFill/>
        </p:spPr>
        <p:txBody>
          <a:bodyPr wrap="square" rtlCol="0">
            <a:spAutoFit/>
          </a:bodyPr>
          <a:lstStyle/>
          <a:p>
            <a:pPr algn="ctr" fontAlgn="base">
              <a:spcBef>
                <a:spcPct val="0"/>
              </a:spcBef>
              <a:spcAft>
                <a:spcPct val="0"/>
              </a:spcAft>
            </a:pPr>
            <a:r>
              <a:rPr lang="en-US" dirty="0">
                <a:solidFill>
                  <a:srgbClr val="000000"/>
                </a:solidFill>
                <a:cs typeface="Arial" charset="0"/>
              </a:rPr>
              <a:t>Almi Tankers along with another seven leading tanker operators based in Greece have launched a voluntary benchmarking process, called the Hellenic Forum. </a:t>
            </a:r>
          </a:p>
          <a:p>
            <a:pPr algn="ctr" fontAlgn="base">
              <a:spcBef>
                <a:spcPct val="0"/>
              </a:spcBef>
              <a:spcAft>
                <a:spcPct val="0"/>
              </a:spcAft>
            </a:pPr>
            <a:endParaRPr lang="en-US" dirty="0">
              <a:solidFill>
                <a:srgbClr val="000000"/>
              </a:solidFill>
              <a:cs typeface="Arial" charset="0"/>
            </a:endParaRPr>
          </a:p>
          <a:p>
            <a:pPr algn="ctr" fontAlgn="base">
              <a:spcBef>
                <a:spcPct val="0"/>
              </a:spcBef>
              <a:spcAft>
                <a:spcPct val="0"/>
              </a:spcAft>
            </a:pPr>
            <a:r>
              <a:rPr lang="en-US" dirty="0">
                <a:solidFill>
                  <a:srgbClr val="000000"/>
                </a:solidFill>
                <a:cs typeface="Arial" charset="0"/>
              </a:rPr>
              <a:t>This is an exercise that our middle managers have embarked upon on their own initiative, without any explicit order from top management. </a:t>
            </a:r>
          </a:p>
          <a:p>
            <a:pPr algn="ctr" fontAlgn="base">
              <a:spcBef>
                <a:spcPct val="0"/>
              </a:spcBef>
              <a:spcAft>
                <a:spcPct val="0"/>
              </a:spcAft>
            </a:pPr>
            <a:r>
              <a:rPr lang="en-US" dirty="0">
                <a:solidFill>
                  <a:srgbClr val="000000"/>
                </a:solidFill>
                <a:cs typeface="Arial" charset="0"/>
              </a:rPr>
              <a:t>It demonstrates their strong culture of continuous improvement and  spirit of competitive emulation that motivates them to strive to be the best. </a:t>
            </a:r>
          </a:p>
          <a:p>
            <a:pPr fontAlgn="base">
              <a:spcBef>
                <a:spcPct val="0"/>
              </a:spcBef>
              <a:spcAft>
                <a:spcPct val="0"/>
              </a:spcAft>
            </a:pPr>
            <a:endParaRPr lang="en-US" dirty="0">
              <a:solidFill>
                <a:srgbClr val="000000"/>
              </a:solidFill>
              <a:cs typeface="Arial" charset="0"/>
            </a:endParaRPr>
          </a:p>
          <a:p>
            <a:pPr algn="ctr" fontAlgn="base">
              <a:spcBef>
                <a:spcPct val="0"/>
              </a:spcBef>
              <a:spcAft>
                <a:spcPct val="0"/>
              </a:spcAft>
            </a:pPr>
            <a:r>
              <a:rPr lang="en-US" dirty="0">
                <a:solidFill>
                  <a:srgbClr val="000000"/>
                </a:solidFill>
                <a:cs typeface="Arial" charset="0"/>
              </a:rPr>
              <a:t>Currently sixteen companies participate: </a:t>
            </a:r>
          </a:p>
          <a:p>
            <a:pPr algn="ctr" fontAlgn="base">
              <a:spcBef>
                <a:spcPct val="0"/>
              </a:spcBef>
              <a:spcAft>
                <a:spcPct val="0"/>
              </a:spcAft>
            </a:pPr>
            <a:endParaRPr lang="en-US" dirty="0">
              <a:solidFill>
                <a:srgbClr val="000000"/>
              </a:solidFill>
              <a:cs typeface="Arial" charset="0"/>
            </a:endParaRPr>
          </a:p>
          <a:p>
            <a:pPr algn="ctr" fontAlgn="base">
              <a:spcBef>
                <a:spcPct val="0"/>
              </a:spcBef>
              <a:spcAft>
                <a:spcPct val="0"/>
              </a:spcAft>
            </a:pPr>
            <a:endParaRPr lang="en-GB" dirty="0">
              <a:solidFill>
                <a:srgbClr val="000000"/>
              </a:solidFill>
              <a:cs typeface="Arial" charset="0"/>
            </a:endParaRPr>
          </a:p>
        </p:txBody>
      </p:sp>
      <p:sp>
        <p:nvSpPr>
          <p:cNvPr id="3" name="TextBox 2"/>
          <p:cNvSpPr txBox="1"/>
          <p:nvPr/>
        </p:nvSpPr>
        <p:spPr>
          <a:xfrm>
            <a:off x="3508756" y="3429000"/>
            <a:ext cx="7992888" cy="2862322"/>
          </a:xfrm>
          <a:prstGeom prst="rect">
            <a:avLst/>
          </a:prstGeom>
          <a:noFill/>
        </p:spPr>
        <p:txBody>
          <a:bodyPr wrap="square" numCol="2" rtlCol="0">
            <a:spAutoFit/>
          </a:bodyPr>
          <a:lstStyle/>
          <a:p>
            <a:pPr algn="ctr" fontAlgn="base">
              <a:spcBef>
                <a:spcPct val="0"/>
              </a:spcBef>
              <a:spcAft>
                <a:spcPct val="0"/>
              </a:spcAft>
            </a:pPr>
            <a:r>
              <a:rPr lang="en-US" dirty="0">
                <a:solidFill>
                  <a:srgbClr val="000000"/>
                </a:solidFill>
                <a:cs typeface="Arial" charset="0"/>
              </a:rPr>
              <a:t>Almi Tankers </a:t>
            </a:r>
          </a:p>
          <a:p>
            <a:pPr algn="ctr" fontAlgn="base">
              <a:spcBef>
                <a:spcPct val="0"/>
              </a:spcBef>
              <a:spcAft>
                <a:spcPct val="0"/>
              </a:spcAft>
            </a:pPr>
            <a:r>
              <a:rPr lang="en-US" dirty="0" err="1">
                <a:solidFill>
                  <a:srgbClr val="000000"/>
                </a:solidFill>
                <a:cs typeface="Arial" charset="0"/>
              </a:rPr>
              <a:t>Andriaki</a:t>
            </a:r>
            <a:endParaRPr lang="en-US" dirty="0">
              <a:solidFill>
                <a:srgbClr val="000000"/>
              </a:solidFill>
              <a:cs typeface="Arial" charset="0"/>
            </a:endParaRPr>
          </a:p>
          <a:p>
            <a:pPr algn="ctr" fontAlgn="base">
              <a:spcBef>
                <a:spcPct val="0"/>
              </a:spcBef>
              <a:spcAft>
                <a:spcPct val="0"/>
              </a:spcAft>
            </a:pPr>
            <a:r>
              <a:rPr lang="en-US" dirty="0" err="1">
                <a:solidFill>
                  <a:srgbClr val="000000"/>
                </a:solidFill>
                <a:cs typeface="Arial" charset="0"/>
              </a:rPr>
              <a:t>Avin</a:t>
            </a:r>
            <a:endParaRPr lang="en-US" dirty="0">
              <a:solidFill>
                <a:srgbClr val="000000"/>
              </a:solidFill>
              <a:cs typeface="Arial" charset="0"/>
            </a:endParaRPr>
          </a:p>
          <a:p>
            <a:pPr algn="ctr" fontAlgn="base">
              <a:spcBef>
                <a:spcPct val="0"/>
              </a:spcBef>
              <a:spcAft>
                <a:spcPct val="0"/>
              </a:spcAft>
            </a:pPr>
            <a:r>
              <a:rPr lang="en-US" dirty="0" err="1">
                <a:solidFill>
                  <a:srgbClr val="000000"/>
                </a:solidFill>
                <a:cs typeface="Arial" charset="0"/>
              </a:rPr>
              <a:t>Chandris</a:t>
            </a:r>
            <a:r>
              <a:rPr lang="en-US" dirty="0">
                <a:solidFill>
                  <a:srgbClr val="000000"/>
                </a:solidFill>
                <a:cs typeface="Arial" charset="0"/>
              </a:rPr>
              <a:t> </a:t>
            </a:r>
          </a:p>
          <a:p>
            <a:pPr algn="ctr" fontAlgn="base">
              <a:spcBef>
                <a:spcPct val="0"/>
              </a:spcBef>
              <a:spcAft>
                <a:spcPct val="0"/>
              </a:spcAft>
            </a:pPr>
            <a:r>
              <a:rPr lang="en-US" dirty="0">
                <a:solidFill>
                  <a:srgbClr val="000000"/>
                </a:solidFill>
                <a:cs typeface="Arial" charset="0"/>
              </a:rPr>
              <a:t>CMM</a:t>
            </a:r>
            <a:endParaRPr lang="en-US" b="1" dirty="0">
              <a:solidFill>
                <a:srgbClr val="000000"/>
              </a:solidFill>
              <a:cs typeface="Arial" charset="0"/>
            </a:endParaRPr>
          </a:p>
          <a:p>
            <a:pPr algn="ctr" fontAlgn="base">
              <a:spcBef>
                <a:spcPct val="0"/>
              </a:spcBef>
              <a:spcAft>
                <a:spcPct val="0"/>
              </a:spcAft>
            </a:pPr>
            <a:r>
              <a:rPr lang="en-US" dirty="0">
                <a:solidFill>
                  <a:srgbClr val="000000"/>
                </a:solidFill>
                <a:cs typeface="Arial" charset="0"/>
              </a:rPr>
              <a:t>          Dorian Hellas 	 </a:t>
            </a:r>
          </a:p>
          <a:p>
            <a:pPr algn="ctr" fontAlgn="base">
              <a:spcBef>
                <a:spcPct val="0"/>
              </a:spcBef>
              <a:spcAft>
                <a:spcPct val="0"/>
              </a:spcAft>
            </a:pPr>
            <a:r>
              <a:rPr lang="en-US" dirty="0" err="1">
                <a:solidFill>
                  <a:srgbClr val="000000"/>
                </a:solidFill>
                <a:cs typeface="Arial" charset="0"/>
              </a:rPr>
              <a:t>Eletson</a:t>
            </a:r>
            <a:r>
              <a:rPr lang="en-US" dirty="0">
                <a:solidFill>
                  <a:srgbClr val="000000"/>
                </a:solidFill>
                <a:cs typeface="Arial" charset="0"/>
              </a:rPr>
              <a:t> </a:t>
            </a:r>
          </a:p>
          <a:p>
            <a:pPr algn="ctr" fontAlgn="base">
              <a:spcBef>
                <a:spcPct val="0"/>
              </a:spcBef>
              <a:spcAft>
                <a:spcPct val="0"/>
              </a:spcAft>
            </a:pPr>
            <a:r>
              <a:rPr lang="en-US" dirty="0">
                <a:solidFill>
                  <a:srgbClr val="000000"/>
                </a:solidFill>
                <a:cs typeface="Arial" charset="0"/>
              </a:rPr>
              <a:t>  </a:t>
            </a:r>
            <a:r>
              <a:rPr lang="en-US" dirty="0" err="1">
                <a:solidFill>
                  <a:srgbClr val="000000"/>
                </a:solidFill>
                <a:cs typeface="Arial" charset="0"/>
              </a:rPr>
              <a:t>Enesel</a:t>
            </a:r>
            <a:r>
              <a:rPr lang="en-US" dirty="0">
                <a:solidFill>
                  <a:srgbClr val="000000"/>
                </a:solidFill>
                <a:cs typeface="Arial" charset="0"/>
              </a:rPr>
              <a:t>	</a:t>
            </a:r>
          </a:p>
          <a:p>
            <a:pPr algn="ctr" fontAlgn="base">
              <a:spcBef>
                <a:spcPct val="0"/>
              </a:spcBef>
              <a:spcAft>
                <a:spcPct val="0"/>
              </a:spcAft>
            </a:pPr>
            <a:r>
              <a:rPr lang="en-US" dirty="0">
                <a:solidFill>
                  <a:srgbClr val="000000"/>
                </a:solidFill>
                <a:cs typeface="Arial" charset="0"/>
              </a:rPr>
              <a:t>Minerva</a:t>
            </a:r>
          </a:p>
          <a:p>
            <a:pPr algn="ctr" fontAlgn="base">
              <a:spcBef>
                <a:spcPct val="0"/>
              </a:spcBef>
              <a:spcAft>
                <a:spcPct val="0"/>
              </a:spcAft>
            </a:pPr>
            <a:r>
              <a:rPr lang="en-US" dirty="0">
                <a:solidFill>
                  <a:srgbClr val="000000"/>
                </a:solidFill>
                <a:cs typeface="Arial" charset="0"/>
              </a:rPr>
              <a:t>Thenamaris</a:t>
            </a:r>
          </a:p>
          <a:p>
            <a:pPr algn="ctr" fontAlgn="base">
              <a:spcBef>
                <a:spcPct val="0"/>
              </a:spcBef>
              <a:spcAft>
                <a:spcPct val="0"/>
              </a:spcAft>
            </a:pPr>
            <a:r>
              <a:rPr lang="en-US" dirty="0">
                <a:solidFill>
                  <a:srgbClr val="000000"/>
                </a:solidFill>
                <a:cs typeface="Arial" charset="0"/>
              </a:rPr>
              <a:t>Tsakos Columbia Management</a:t>
            </a:r>
          </a:p>
          <a:p>
            <a:pPr algn="ctr" fontAlgn="base">
              <a:spcBef>
                <a:spcPct val="0"/>
              </a:spcBef>
              <a:spcAft>
                <a:spcPct val="0"/>
              </a:spcAft>
            </a:pPr>
            <a:r>
              <a:rPr lang="en-US" dirty="0">
                <a:solidFill>
                  <a:srgbClr val="000000"/>
                </a:solidFill>
                <a:cs typeface="Arial" charset="0"/>
              </a:rPr>
              <a:t>Product</a:t>
            </a:r>
          </a:p>
          <a:p>
            <a:pPr algn="ctr" fontAlgn="base">
              <a:spcBef>
                <a:spcPct val="0"/>
              </a:spcBef>
              <a:spcAft>
                <a:spcPct val="0"/>
              </a:spcAft>
            </a:pPr>
            <a:r>
              <a:rPr lang="en-US" dirty="0">
                <a:solidFill>
                  <a:srgbClr val="000000"/>
                </a:solidFill>
                <a:cs typeface="Arial" charset="0"/>
              </a:rPr>
              <a:t>Roxana </a:t>
            </a:r>
          </a:p>
          <a:p>
            <a:pPr algn="ctr" fontAlgn="base">
              <a:spcBef>
                <a:spcPct val="0"/>
              </a:spcBef>
              <a:spcAft>
                <a:spcPct val="0"/>
              </a:spcAft>
            </a:pPr>
            <a:r>
              <a:rPr lang="en-US" dirty="0">
                <a:solidFill>
                  <a:srgbClr val="000000"/>
                </a:solidFill>
                <a:cs typeface="Arial" charset="0"/>
              </a:rPr>
              <a:t>Samos</a:t>
            </a:r>
          </a:p>
          <a:p>
            <a:pPr algn="ctr" fontAlgn="base">
              <a:spcBef>
                <a:spcPct val="0"/>
              </a:spcBef>
              <a:spcAft>
                <a:spcPct val="0"/>
              </a:spcAft>
            </a:pPr>
            <a:r>
              <a:rPr lang="en-US" dirty="0">
                <a:solidFill>
                  <a:srgbClr val="000000"/>
                </a:solidFill>
                <a:cs typeface="Arial" charset="0"/>
              </a:rPr>
              <a:t>Sea World Maritime</a:t>
            </a:r>
          </a:p>
          <a:p>
            <a:pPr algn="ctr" fontAlgn="base">
              <a:spcBef>
                <a:spcPct val="0"/>
              </a:spcBef>
              <a:spcAft>
                <a:spcPct val="0"/>
              </a:spcAft>
            </a:pPr>
            <a:r>
              <a:rPr lang="en-US" dirty="0">
                <a:solidFill>
                  <a:srgbClr val="000000"/>
                </a:solidFill>
                <a:cs typeface="Arial" charset="0"/>
              </a:rPr>
              <a:t>Springfield</a:t>
            </a:r>
          </a:p>
          <a:p>
            <a:pPr algn="ctr" fontAlgn="base">
              <a:spcBef>
                <a:spcPct val="0"/>
              </a:spcBef>
              <a:spcAft>
                <a:spcPct val="0"/>
              </a:spcAft>
            </a:pPr>
            <a:r>
              <a:rPr lang="en-US" dirty="0">
                <a:solidFill>
                  <a:srgbClr val="000000"/>
                </a:solidFill>
                <a:cs typeface="Arial" charset="0"/>
              </a:rPr>
              <a:t>SWM</a:t>
            </a:r>
          </a:p>
          <a:p>
            <a:pPr algn="ctr" fontAlgn="base">
              <a:spcBef>
                <a:spcPct val="0"/>
              </a:spcBef>
              <a:spcAft>
                <a:spcPct val="0"/>
              </a:spcAft>
            </a:pPr>
            <a:r>
              <a:rPr lang="en-US" dirty="0">
                <a:solidFill>
                  <a:srgbClr val="000000"/>
                </a:solidFill>
                <a:cs typeface="Arial" charset="0"/>
              </a:rPr>
              <a:t>Pantheon</a:t>
            </a:r>
          </a:p>
          <a:p>
            <a:pPr algn="ctr" fontAlgn="base">
              <a:spcBef>
                <a:spcPct val="0"/>
              </a:spcBef>
              <a:spcAft>
                <a:spcPct val="0"/>
              </a:spcAft>
            </a:pPr>
            <a:endParaRPr lang="en-GB" dirty="0">
              <a:solidFill>
                <a:srgbClr val="000000"/>
              </a:solidFill>
              <a:cs typeface="Arial" charset="0"/>
            </a:endParaRPr>
          </a:p>
        </p:txBody>
      </p:sp>
    </p:spTree>
    <p:extLst>
      <p:ext uri="{BB962C8B-B14F-4D97-AF65-F5344CB8AC3E}">
        <p14:creationId xmlns:p14="http://schemas.microsoft.com/office/powerpoint/2010/main" val="39248563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4608512"/>
          </a:xfrm>
          <a:prstGeom prst="rect">
            <a:avLst/>
          </a:prstGeom>
          <a:noFill/>
        </p:spPr>
      </p:pic>
    </p:spTree>
    <p:extLst>
      <p:ext uri="{BB962C8B-B14F-4D97-AF65-F5344CB8AC3E}">
        <p14:creationId xmlns:p14="http://schemas.microsoft.com/office/powerpoint/2010/main" val="378125105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39296" cy="3312368"/>
          </a:xfrm>
          <a:prstGeom prst="rect">
            <a:avLst/>
          </a:prstGeom>
          <a:noFill/>
        </p:spPr>
      </p:pic>
    </p:spTree>
    <p:extLst>
      <p:ext uri="{BB962C8B-B14F-4D97-AF65-F5344CB8AC3E}">
        <p14:creationId xmlns:p14="http://schemas.microsoft.com/office/powerpoint/2010/main" val="127491408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4752526"/>
          </a:xfrm>
          <a:prstGeom prst="rect">
            <a:avLst/>
          </a:prstGeom>
          <a:noFill/>
        </p:spPr>
      </p:pic>
    </p:spTree>
    <p:extLst>
      <p:ext uri="{BB962C8B-B14F-4D97-AF65-F5344CB8AC3E}">
        <p14:creationId xmlns:p14="http://schemas.microsoft.com/office/powerpoint/2010/main" val="310008124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3087370"/>
          </a:xfrm>
          <a:prstGeom prst="rect">
            <a:avLst/>
          </a:prstGeom>
          <a:noFill/>
        </p:spPr>
      </p:pic>
    </p:spTree>
    <p:extLst>
      <p:ext uri="{BB962C8B-B14F-4D97-AF65-F5344CB8AC3E}">
        <p14:creationId xmlns:p14="http://schemas.microsoft.com/office/powerpoint/2010/main" val="112625547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3998" cy="4176464"/>
          </a:xfrm>
          <a:prstGeom prst="rect">
            <a:avLst/>
          </a:prstGeom>
          <a:noFill/>
        </p:spPr>
      </p:pic>
    </p:spTree>
    <p:extLst>
      <p:ext uri="{BB962C8B-B14F-4D97-AF65-F5344CB8AC3E}">
        <p14:creationId xmlns:p14="http://schemas.microsoft.com/office/powerpoint/2010/main" val="318565397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915" y="675207"/>
            <a:ext cx="9144000" cy="3289300"/>
          </a:xfrm>
          <a:prstGeom prst="rect">
            <a:avLst/>
          </a:prstGeom>
          <a:noFill/>
        </p:spPr>
      </p:pic>
      <p:sp>
        <p:nvSpPr>
          <p:cNvPr id="6" name="TextBox 5"/>
          <p:cNvSpPr txBox="1"/>
          <p:nvPr/>
        </p:nvSpPr>
        <p:spPr>
          <a:xfrm>
            <a:off x="539554" y="116638"/>
            <a:ext cx="7848872" cy="461665"/>
          </a:xfrm>
          <a:prstGeom prst="rect">
            <a:avLst/>
          </a:prstGeom>
          <a:noFill/>
        </p:spPr>
        <p:txBody>
          <a:bodyPr wrap="square" rtlCol="0">
            <a:spAutoFit/>
          </a:bodyPr>
          <a:lstStyle/>
          <a:p>
            <a:pPr algn="ctr" fontAlgn="base">
              <a:spcBef>
                <a:spcPct val="0"/>
              </a:spcBef>
              <a:spcAft>
                <a:spcPct val="0"/>
              </a:spcAft>
            </a:pPr>
            <a:r>
              <a:rPr lang="en-US" sz="2400" dirty="0">
                <a:solidFill>
                  <a:srgbClr val="000000"/>
                </a:solidFill>
                <a:cs typeface="Arial" charset="0"/>
              </a:rPr>
              <a:t>International Tanker Operators Safety Forum</a:t>
            </a:r>
            <a:endParaRPr lang="en-GB" sz="2400" dirty="0">
              <a:solidFill>
                <a:srgbClr val="000000"/>
              </a:solidFill>
              <a:cs typeface="Arial" charset="0"/>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9674" y="3997314"/>
            <a:ext cx="9163674" cy="2719070"/>
          </a:xfrm>
          <a:prstGeom prst="rect">
            <a:avLst/>
          </a:prstGeom>
          <a:noFill/>
        </p:spPr>
      </p:pic>
    </p:spTree>
    <p:extLst>
      <p:ext uri="{BB962C8B-B14F-4D97-AF65-F5344CB8AC3E}">
        <p14:creationId xmlns:p14="http://schemas.microsoft.com/office/powerpoint/2010/main" val="3773445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9" y="76201"/>
            <a:ext cx="6696744"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510887" y="685803"/>
            <a:ext cx="461665" cy="7294305"/>
          </a:xfrm>
          <a:prstGeom prst="rect">
            <a:avLst/>
          </a:prstGeom>
          <a:noFill/>
        </p:spPr>
        <p:txBody>
          <a:bodyPr vert="vert" wrap="square" rtlCol="0">
            <a:spAutoFit/>
          </a:bodyPr>
          <a:lstStyle/>
          <a:p>
            <a:r>
              <a:rPr lang="en-US" dirty="0">
                <a:solidFill>
                  <a:prstClr val="black"/>
                </a:solidFill>
              </a:rPr>
              <a:t>Source: The Investors  in People Standard (Sixth Generation)</a:t>
            </a:r>
            <a:endParaRPr lang="el-GR" dirty="0">
              <a:solidFill>
                <a:prstClr val="black"/>
              </a:solidFill>
            </a:endParaRPr>
          </a:p>
        </p:txBody>
      </p:sp>
    </p:spTree>
    <p:extLst>
      <p:ext uri="{BB962C8B-B14F-4D97-AF65-F5344CB8AC3E}">
        <p14:creationId xmlns:p14="http://schemas.microsoft.com/office/powerpoint/2010/main" val="276704057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2689" y="3356992"/>
            <a:ext cx="9070422" cy="2695574"/>
          </a:xfrm>
          <a:prstGeom prst="rect">
            <a:avLst/>
          </a:prstGeom>
          <a:noFill/>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1712" y="0"/>
            <a:ext cx="9070422" cy="3298736"/>
          </a:xfrm>
          <a:prstGeom prst="rect">
            <a:avLst/>
          </a:prstGeom>
          <a:noFill/>
        </p:spPr>
      </p:pic>
    </p:spTree>
    <p:extLst>
      <p:ext uri="{BB962C8B-B14F-4D97-AF65-F5344CB8AC3E}">
        <p14:creationId xmlns:p14="http://schemas.microsoft.com/office/powerpoint/2010/main" val="314611213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a:xfrm>
            <a:off x="357188" y="333381"/>
            <a:ext cx="8229600" cy="581025"/>
          </a:xfrm>
        </p:spPr>
        <p:txBody>
          <a:bodyPr/>
          <a:lstStyle/>
          <a:p>
            <a:pPr eaLnBrk="1" hangingPunct="1"/>
            <a:r>
              <a:rPr lang="en-US" sz="3200" b="1">
                <a:solidFill>
                  <a:schemeClr val="tx1"/>
                </a:solidFill>
              </a:rPr>
              <a:t>Partners and Contractors</a:t>
            </a:r>
            <a:endParaRPr lang="el-GR" sz="3200" b="1">
              <a:solidFill>
                <a:schemeClr val="tx1"/>
              </a:solidFill>
            </a:endParaRPr>
          </a:p>
        </p:txBody>
      </p:sp>
      <p:pic>
        <p:nvPicPr>
          <p:cNvPr id="180226" name="Picture 8" descr="RMA_logo"/>
          <p:cNvPicPr>
            <a:picLocks noChangeAspect="1" noChangeArrowheads="1"/>
          </p:cNvPicPr>
          <p:nvPr/>
        </p:nvPicPr>
        <p:blipFill>
          <a:blip r:embed="rId3" cstate="print"/>
          <a:srcRect/>
          <a:stretch>
            <a:fillRect/>
          </a:stretch>
        </p:blipFill>
        <p:spPr bwMode="auto">
          <a:xfrm>
            <a:off x="2987675" y="5661025"/>
            <a:ext cx="2000250" cy="590550"/>
          </a:xfrm>
          <a:prstGeom prst="rect">
            <a:avLst/>
          </a:prstGeom>
          <a:noFill/>
          <a:ln w="9525">
            <a:noFill/>
            <a:miter lim="800000"/>
            <a:headEnd/>
            <a:tailEnd/>
          </a:ln>
        </p:spPr>
      </p:pic>
      <p:pic>
        <p:nvPicPr>
          <p:cNvPr id="180227" name="Picture 9" descr="AMS_LOGO"/>
          <p:cNvPicPr>
            <a:picLocks noChangeAspect="1" noChangeArrowheads="1"/>
          </p:cNvPicPr>
          <p:nvPr/>
        </p:nvPicPr>
        <p:blipFill>
          <a:blip r:embed="rId4" cstate="print"/>
          <a:srcRect/>
          <a:stretch>
            <a:fillRect/>
          </a:stretch>
        </p:blipFill>
        <p:spPr bwMode="auto">
          <a:xfrm>
            <a:off x="395291" y="4365631"/>
            <a:ext cx="720725" cy="658813"/>
          </a:xfrm>
          <a:prstGeom prst="rect">
            <a:avLst/>
          </a:prstGeom>
          <a:noFill/>
          <a:ln w="9525">
            <a:noFill/>
            <a:miter lim="800000"/>
            <a:headEnd/>
            <a:tailEnd/>
          </a:ln>
        </p:spPr>
      </p:pic>
      <p:pic>
        <p:nvPicPr>
          <p:cNvPr id="180228" name="Picture 11" descr="helmepa_177x"/>
          <p:cNvPicPr>
            <a:picLocks noChangeAspect="1" noChangeArrowheads="1"/>
          </p:cNvPicPr>
          <p:nvPr/>
        </p:nvPicPr>
        <p:blipFill>
          <a:blip r:embed="rId5" cstate="print"/>
          <a:srcRect/>
          <a:stretch>
            <a:fillRect/>
          </a:stretch>
        </p:blipFill>
        <p:spPr bwMode="auto">
          <a:xfrm>
            <a:off x="3995741" y="2636844"/>
            <a:ext cx="936625" cy="936625"/>
          </a:xfrm>
          <a:prstGeom prst="rect">
            <a:avLst/>
          </a:prstGeom>
          <a:noFill/>
          <a:ln w="9525">
            <a:noFill/>
            <a:miter lim="800000"/>
            <a:headEnd/>
            <a:tailEnd/>
          </a:ln>
        </p:spPr>
      </p:pic>
      <p:pic>
        <p:nvPicPr>
          <p:cNvPr id="180229" name="Picture 12" descr="ibs_logo_top"/>
          <p:cNvPicPr>
            <a:picLocks noChangeAspect="1" noChangeArrowheads="1"/>
          </p:cNvPicPr>
          <p:nvPr/>
        </p:nvPicPr>
        <p:blipFill>
          <a:blip r:embed="rId6" cstate="print"/>
          <a:srcRect/>
          <a:stretch>
            <a:fillRect/>
          </a:stretch>
        </p:blipFill>
        <p:spPr bwMode="auto">
          <a:xfrm>
            <a:off x="7812090" y="5300663"/>
            <a:ext cx="576262" cy="576262"/>
          </a:xfrm>
          <a:prstGeom prst="rect">
            <a:avLst/>
          </a:prstGeom>
          <a:noFill/>
          <a:ln w="9525">
            <a:noFill/>
            <a:miter lim="800000"/>
            <a:headEnd/>
            <a:tailEnd/>
          </a:ln>
        </p:spPr>
      </p:pic>
      <p:pic>
        <p:nvPicPr>
          <p:cNvPr id="180230" name="Picture 13" descr="intertanko%20logo"/>
          <p:cNvPicPr>
            <a:picLocks noChangeAspect="1" noChangeArrowheads="1"/>
          </p:cNvPicPr>
          <p:nvPr/>
        </p:nvPicPr>
        <p:blipFill>
          <a:blip r:embed="rId7" cstate="print"/>
          <a:srcRect/>
          <a:stretch>
            <a:fillRect/>
          </a:stretch>
        </p:blipFill>
        <p:spPr bwMode="auto">
          <a:xfrm>
            <a:off x="6877050" y="1125544"/>
            <a:ext cx="1944688" cy="687387"/>
          </a:xfrm>
          <a:prstGeom prst="rect">
            <a:avLst/>
          </a:prstGeom>
          <a:noFill/>
          <a:ln w="9525">
            <a:noFill/>
            <a:miter lim="800000"/>
            <a:headEnd/>
            <a:tailEnd/>
          </a:ln>
        </p:spPr>
      </p:pic>
      <p:pic>
        <p:nvPicPr>
          <p:cNvPr id="180231" name="Picture 14" descr="pandi_logo_med"/>
          <p:cNvPicPr>
            <a:picLocks noChangeAspect="1" noChangeArrowheads="1"/>
          </p:cNvPicPr>
          <p:nvPr/>
        </p:nvPicPr>
        <p:blipFill>
          <a:blip r:embed="rId8" cstate="print"/>
          <a:srcRect/>
          <a:stretch>
            <a:fillRect/>
          </a:stretch>
        </p:blipFill>
        <p:spPr bwMode="auto">
          <a:xfrm>
            <a:off x="5148263" y="4652969"/>
            <a:ext cx="1190625" cy="733425"/>
          </a:xfrm>
          <a:prstGeom prst="rect">
            <a:avLst/>
          </a:prstGeom>
          <a:noFill/>
          <a:ln w="9525">
            <a:noFill/>
            <a:miter lim="800000"/>
            <a:headEnd/>
            <a:tailEnd/>
          </a:ln>
        </p:spPr>
      </p:pic>
      <p:pic>
        <p:nvPicPr>
          <p:cNvPr id="180232" name="Picture 19" descr="Helintec"/>
          <p:cNvPicPr>
            <a:picLocks noChangeAspect="1" noChangeArrowheads="1"/>
          </p:cNvPicPr>
          <p:nvPr/>
        </p:nvPicPr>
        <p:blipFill>
          <a:blip r:embed="rId9" cstate="print"/>
          <a:srcRect/>
          <a:stretch>
            <a:fillRect/>
          </a:stretch>
        </p:blipFill>
        <p:spPr bwMode="auto">
          <a:xfrm>
            <a:off x="2124077" y="2420938"/>
            <a:ext cx="1008063" cy="569912"/>
          </a:xfrm>
          <a:prstGeom prst="rect">
            <a:avLst/>
          </a:prstGeom>
          <a:noFill/>
          <a:ln w="9525">
            <a:noFill/>
            <a:miter lim="800000"/>
            <a:headEnd/>
            <a:tailEnd/>
          </a:ln>
        </p:spPr>
      </p:pic>
      <p:pic>
        <p:nvPicPr>
          <p:cNvPr id="180233" name="Picture 20" descr="mainBackgroundWhiteNew"/>
          <p:cNvPicPr>
            <a:picLocks noChangeAspect="1" noChangeArrowheads="1"/>
          </p:cNvPicPr>
          <p:nvPr/>
        </p:nvPicPr>
        <p:blipFill>
          <a:blip r:embed="rId10" cstate="print"/>
          <a:srcRect l="3320" t="5028" r="79329" b="82361"/>
          <a:stretch>
            <a:fillRect/>
          </a:stretch>
        </p:blipFill>
        <p:spPr bwMode="auto">
          <a:xfrm>
            <a:off x="611188" y="3068638"/>
            <a:ext cx="1008062" cy="430212"/>
          </a:xfrm>
          <a:prstGeom prst="rect">
            <a:avLst/>
          </a:prstGeom>
          <a:noFill/>
          <a:ln w="9525">
            <a:noFill/>
            <a:miter lim="800000"/>
            <a:headEnd/>
            <a:tailEnd/>
          </a:ln>
        </p:spPr>
      </p:pic>
      <p:pic>
        <p:nvPicPr>
          <p:cNvPr id="180234" name="Picture 10" descr="brand"/>
          <p:cNvPicPr>
            <a:picLocks noChangeAspect="1" noChangeArrowheads="1"/>
          </p:cNvPicPr>
          <p:nvPr/>
        </p:nvPicPr>
        <p:blipFill>
          <a:blip r:embed="rId11" cstate="print"/>
          <a:srcRect/>
          <a:stretch>
            <a:fillRect/>
          </a:stretch>
        </p:blipFill>
        <p:spPr bwMode="auto">
          <a:xfrm>
            <a:off x="7596189" y="3644900"/>
            <a:ext cx="1079500" cy="1079500"/>
          </a:xfrm>
          <a:prstGeom prst="rect">
            <a:avLst/>
          </a:prstGeom>
          <a:noFill/>
          <a:ln w="9525">
            <a:noFill/>
            <a:miter lim="800000"/>
            <a:headEnd/>
            <a:tailEnd/>
          </a:ln>
        </p:spPr>
      </p:pic>
      <p:pic>
        <p:nvPicPr>
          <p:cNvPr id="180235" name="Picture 22" descr="mti"/>
          <p:cNvPicPr>
            <a:picLocks noChangeAspect="1" noChangeArrowheads="1"/>
          </p:cNvPicPr>
          <p:nvPr/>
        </p:nvPicPr>
        <p:blipFill>
          <a:blip r:embed="rId12" cstate="print"/>
          <a:srcRect/>
          <a:stretch>
            <a:fillRect/>
          </a:stretch>
        </p:blipFill>
        <p:spPr bwMode="auto">
          <a:xfrm>
            <a:off x="3851276" y="3860800"/>
            <a:ext cx="1114425" cy="1085850"/>
          </a:xfrm>
          <a:prstGeom prst="rect">
            <a:avLst/>
          </a:prstGeom>
          <a:noFill/>
          <a:ln w="9525">
            <a:noFill/>
            <a:miter lim="800000"/>
            <a:headEnd/>
            <a:tailEnd/>
          </a:ln>
        </p:spPr>
      </p:pic>
      <p:pic>
        <p:nvPicPr>
          <p:cNvPr id="180236" name="Picture 23" descr="dnv"/>
          <p:cNvPicPr>
            <a:picLocks noChangeAspect="1" noChangeArrowheads="1"/>
          </p:cNvPicPr>
          <p:nvPr/>
        </p:nvPicPr>
        <p:blipFill>
          <a:blip r:embed="rId13" cstate="print"/>
          <a:srcRect/>
          <a:stretch>
            <a:fillRect/>
          </a:stretch>
        </p:blipFill>
        <p:spPr bwMode="auto">
          <a:xfrm>
            <a:off x="6011863" y="3357563"/>
            <a:ext cx="627062" cy="863600"/>
          </a:xfrm>
          <a:prstGeom prst="rect">
            <a:avLst/>
          </a:prstGeom>
          <a:noFill/>
          <a:ln w="9525">
            <a:noFill/>
            <a:miter lim="800000"/>
            <a:headEnd/>
            <a:tailEnd/>
          </a:ln>
        </p:spPr>
      </p:pic>
      <p:pic>
        <p:nvPicPr>
          <p:cNvPr id="180237" name="Picture 24" descr="header"/>
          <p:cNvPicPr>
            <a:picLocks noChangeAspect="1" noChangeArrowheads="1"/>
          </p:cNvPicPr>
          <p:nvPr/>
        </p:nvPicPr>
        <p:blipFill>
          <a:blip r:embed="rId14" cstate="print"/>
          <a:srcRect r="73822"/>
          <a:stretch>
            <a:fillRect/>
          </a:stretch>
        </p:blipFill>
        <p:spPr bwMode="auto">
          <a:xfrm>
            <a:off x="1908178" y="4652969"/>
            <a:ext cx="1368425" cy="604837"/>
          </a:xfrm>
          <a:prstGeom prst="rect">
            <a:avLst/>
          </a:prstGeom>
          <a:noFill/>
          <a:ln w="9525">
            <a:noFill/>
            <a:miter lim="800000"/>
            <a:headEnd/>
            <a:tailEnd/>
          </a:ln>
        </p:spPr>
      </p:pic>
      <p:pic>
        <p:nvPicPr>
          <p:cNvPr id="180238" name="Picture 26" descr="DSME TABLE FLAG-AS3_02[Converted]"/>
          <p:cNvPicPr>
            <a:picLocks noChangeAspect="1" noChangeArrowheads="1"/>
          </p:cNvPicPr>
          <p:nvPr/>
        </p:nvPicPr>
        <p:blipFill>
          <a:blip r:embed="rId15" cstate="print"/>
          <a:srcRect l="67529" t="73528" r="9953" b="15718"/>
          <a:stretch>
            <a:fillRect/>
          </a:stretch>
        </p:blipFill>
        <p:spPr bwMode="auto">
          <a:xfrm>
            <a:off x="323853" y="981075"/>
            <a:ext cx="1584325" cy="863600"/>
          </a:xfrm>
          <a:prstGeom prst="rect">
            <a:avLst/>
          </a:prstGeom>
          <a:noFill/>
          <a:ln w="9525">
            <a:noFill/>
            <a:miter lim="800000"/>
            <a:headEnd/>
            <a:tailEnd/>
          </a:ln>
        </p:spPr>
      </p:pic>
      <p:pic>
        <p:nvPicPr>
          <p:cNvPr id="180239" name="Picture 27"/>
          <p:cNvPicPr>
            <a:picLocks noChangeAspect="1" noChangeArrowheads="1"/>
          </p:cNvPicPr>
          <p:nvPr/>
        </p:nvPicPr>
        <p:blipFill>
          <a:blip r:embed="rId16" cstate="print"/>
          <a:srcRect/>
          <a:stretch>
            <a:fillRect/>
          </a:stretch>
        </p:blipFill>
        <p:spPr bwMode="auto">
          <a:xfrm>
            <a:off x="4356101" y="1628779"/>
            <a:ext cx="1655763" cy="485775"/>
          </a:xfrm>
          <a:prstGeom prst="rect">
            <a:avLst/>
          </a:prstGeom>
          <a:noFill/>
          <a:ln w="9525">
            <a:noFill/>
            <a:miter lim="800000"/>
            <a:headEnd/>
            <a:tailEnd/>
          </a:ln>
        </p:spPr>
      </p:pic>
      <p:pic>
        <p:nvPicPr>
          <p:cNvPr id="180240" name="Picture 25" descr="Lloyds Register"/>
          <p:cNvPicPr>
            <a:picLocks noChangeAspect="1" noChangeArrowheads="1"/>
          </p:cNvPicPr>
          <p:nvPr/>
        </p:nvPicPr>
        <p:blipFill>
          <a:blip r:embed="rId17" cstate="print"/>
          <a:srcRect/>
          <a:stretch>
            <a:fillRect/>
          </a:stretch>
        </p:blipFill>
        <p:spPr bwMode="auto">
          <a:xfrm>
            <a:off x="6372225" y="5516563"/>
            <a:ext cx="1079500" cy="696912"/>
          </a:xfrm>
          <a:prstGeom prst="rect">
            <a:avLst/>
          </a:prstGeom>
          <a:noFill/>
          <a:ln w="9525">
            <a:noFill/>
            <a:miter lim="800000"/>
            <a:headEnd/>
            <a:tailEnd/>
          </a:ln>
        </p:spPr>
      </p:pic>
      <p:pic>
        <p:nvPicPr>
          <p:cNvPr id="180241" name="Picture 27" descr="IIP_LOGO_BLUE_RGB"/>
          <p:cNvPicPr>
            <a:picLocks noChangeAspect="1" noChangeArrowheads="1"/>
          </p:cNvPicPr>
          <p:nvPr/>
        </p:nvPicPr>
        <p:blipFill>
          <a:blip r:embed="rId18" cstate="print"/>
          <a:srcRect/>
          <a:stretch>
            <a:fillRect/>
          </a:stretch>
        </p:blipFill>
        <p:spPr bwMode="auto">
          <a:xfrm>
            <a:off x="6877053" y="2636844"/>
            <a:ext cx="1584325" cy="509587"/>
          </a:xfrm>
          <a:prstGeom prst="rect">
            <a:avLst/>
          </a:prstGeom>
          <a:noFill/>
          <a:ln w="9525">
            <a:noFill/>
            <a:miter lim="800000"/>
            <a:headEnd/>
            <a:tailEnd/>
          </a:ln>
        </p:spPr>
      </p:pic>
      <p:pic>
        <p:nvPicPr>
          <p:cNvPr id="180242" name="Picture 30" descr="lrqalogo"/>
          <p:cNvPicPr>
            <a:picLocks noChangeAspect="1" noChangeArrowheads="1"/>
          </p:cNvPicPr>
          <p:nvPr/>
        </p:nvPicPr>
        <p:blipFill>
          <a:blip r:embed="rId19" cstate="print"/>
          <a:srcRect/>
          <a:stretch>
            <a:fillRect/>
          </a:stretch>
        </p:blipFill>
        <p:spPr bwMode="auto">
          <a:xfrm>
            <a:off x="2051050" y="3644900"/>
            <a:ext cx="615950" cy="649288"/>
          </a:xfrm>
          <a:prstGeom prst="rect">
            <a:avLst/>
          </a:prstGeom>
          <a:noFill/>
          <a:ln w="9525">
            <a:noFill/>
            <a:miter lim="800000"/>
            <a:headEnd/>
            <a:tailEnd/>
          </a:ln>
        </p:spPr>
      </p:pic>
      <p:pic>
        <p:nvPicPr>
          <p:cNvPr id="180243" name="Picture 32" descr="woc_logo"/>
          <p:cNvPicPr>
            <a:picLocks noChangeAspect="1" noChangeArrowheads="1"/>
          </p:cNvPicPr>
          <p:nvPr/>
        </p:nvPicPr>
        <p:blipFill>
          <a:blip r:embed="rId20" cstate="print"/>
          <a:srcRect/>
          <a:stretch>
            <a:fillRect/>
          </a:stretch>
        </p:blipFill>
        <p:spPr bwMode="auto">
          <a:xfrm>
            <a:off x="468315" y="5589588"/>
            <a:ext cx="1079500" cy="698500"/>
          </a:xfrm>
          <a:prstGeom prst="rect">
            <a:avLst/>
          </a:prstGeom>
          <a:noFill/>
          <a:ln w="9525">
            <a:noFill/>
            <a:miter lim="800000"/>
            <a:headEnd/>
            <a:tailEnd/>
          </a:ln>
        </p:spPr>
      </p:pic>
      <p:pic>
        <p:nvPicPr>
          <p:cNvPr id="180244" name="Picture 33" descr="images"/>
          <p:cNvPicPr>
            <a:picLocks noChangeAspect="1" noChangeArrowheads="1"/>
          </p:cNvPicPr>
          <p:nvPr/>
        </p:nvPicPr>
        <p:blipFill>
          <a:blip r:embed="rId21" cstate="print"/>
          <a:srcRect/>
          <a:stretch>
            <a:fillRect/>
          </a:stretch>
        </p:blipFill>
        <p:spPr bwMode="auto">
          <a:xfrm>
            <a:off x="3059116" y="1125538"/>
            <a:ext cx="727075" cy="927100"/>
          </a:xfrm>
          <a:prstGeom prst="rect">
            <a:avLst/>
          </a:prstGeom>
          <a:noFill/>
          <a:ln w="9525">
            <a:noFill/>
            <a:miter lim="800000"/>
            <a:headEnd/>
            <a:tailEnd/>
          </a:ln>
        </p:spPr>
      </p:pic>
      <p:pic>
        <p:nvPicPr>
          <p:cNvPr id="166914" name="Picture 2" descr="Gard"/>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3850" y="1853769"/>
            <a:ext cx="1485574" cy="75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51430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18058"/>
          </a:xfrm>
        </p:spPr>
        <p:txBody>
          <a:bodyPr/>
          <a:lstStyle/>
          <a:p>
            <a:r>
              <a:rPr lang="en-US" sz="3200" dirty="0"/>
              <a:t>Suggested Further Reading:</a:t>
            </a:r>
            <a:endParaRPr lang="en-GB" sz="3200" dirty="0"/>
          </a:p>
        </p:txBody>
      </p:sp>
      <p:sp>
        <p:nvSpPr>
          <p:cNvPr id="5" name="TextBox 4"/>
          <p:cNvSpPr txBox="1"/>
          <p:nvPr/>
        </p:nvSpPr>
        <p:spPr>
          <a:xfrm>
            <a:off x="23308" y="2258205"/>
            <a:ext cx="9144000" cy="4616648"/>
          </a:xfrm>
          <a:prstGeom prst="rect">
            <a:avLst/>
          </a:prstGeom>
          <a:noFill/>
        </p:spPr>
        <p:txBody>
          <a:bodyPr wrap="square" rtlCol="0">
            <a:spAutoFit/>
          </a:bodyPr>
          <a:lstStyle/>
          <a:p>
            <a:pPr fontAlgn="base">
              <a:spcBef>
                <a:spcPct val="0"/>
              </a:spcBef>
              <a:spcAft>
                <a:spcPct val="0"/>
              </a:spcAft>
            </a:pPr>
            <a:r>
              <a:rPr lang="en-US" sz="1400" dirty="0">
                <a:solidFill>
                  <a:srgbClr val="000000"/>
                </a:solidFill>
                <a:cs typeface="Arial" charset="0"/>
              </a:rPr>
              <a:t>Dweck, C. (2008). </a:t>
            </a:r>
            <a:r>
              <a:rPr lang="en-US" sz="1400" i="1" dirty="0">
                <a:solidFill>
                  <a:srgbClr val="000000"/>
                </a:solidFill>
                <a:cs typeface="Arial" charset="0"/>
              </a:rPr>
              <a:t>Mindset: the new psychology of success.</a:t>
            </a:r>
            <a:r>
              <a:rPr lang="en-US" sz="1400" dirty="0">
                <a:solidFill>
                  <a:srgbClr val="000000"/>
                </a:solidFill>
                <a:cs typeface="Arial" charset="0"/>
              </a:rPr>
              <a:t> New York: Ballantine Books.</a:t>
            </a:r>
            <a:endParaRPr lang="en-US" sz="1400" i="1" dirty="0">
              <a:solidFill>
                <a:srgbClr val="000000"/>
              </a:solidFill>
              <a:cs typeface="Arial" charset="0"/>
            </a:endParaRPr>
          </a:p>
          <a:p>
            <a:pPr fontAlgn="base">
              <a:spcBef>
                <a:spcPct val="0"/>
              </a:spcBef>
              <a:spcAft>
                <a:spcPct val="0"/>
              </a:spcAft>
            </a:pPr>
            <a:endParaRPr lang="en-US" sz="1400" dirty="0">
              <a:solidFill>
                <a:srgbClr val="000000"/>
              </a:solidFill>
              <a:cs typeface="Arial" charset="0"/>
            </a:endParaRPr>
          </a:p>
          <a:p>
            <a:pPr fontAlgn="base">
              <a:spcBef>
                <a:spcPct val="0"/>
              </a:spcBef>
              <a:spcAft>
                <a:spcPct val="0"/>
              </a:spcAft>
            </a:pPr>
            <a:r>
              <a:rPr lang="en-US" sz="1400" dirty="0">
                <a:solidFill>
                  <a:srgbClr val="000000"/>
                </a:solidFill>
                <a:cs typeface="Arial" charset="0"/>
              </a:rPr>
              <a:t>Senge, P. (2006). </a:t>
            </a:r>
            <a:r>
              <a:rPr lang="en-US" sz="1400" i="1" dirty="0">
                <a:solidFill>
                  <a:srgbClr val="000000"/>
                </a:solidFill>
                <a:cs typeface="Arial" charset="0"/>
              </a:rPr>
              <a:t>The Fifth Discipline: The Art &amp; Practice of the Learning </a:t>
            </a:r>
            <a:r>
              <a:rPr lang="en-US" sz="1400" i="1" dirty="0" err="1">
                <a:solidFill>
                  <a:srgbClr val="000000"/>
                </a:solidFill>
                <a:cs typeface="Arial" charset="0"/>
              </a:rPr>
              <a:t>Organisation</a:t>
            </a:r>
            <a:r>
              <a:rPr lang="en-US" sz="1400" i="1" dirty="0">
                <a:solidFill>
                  <a:srgbClr val="000000"/>
                </a:solidFill>
                <a:cs typeface="Arial" charset="0"/>
              </a:rPr>
              <a:t>.</a:t>
            </a:r>
            <a:r>
              <a:rPr lang="en-US" sz="1400" dirty="0">
                <a:solidFill>
                  <a:srgbClr val="000000"/>
                </a:solidFill>
                <a:cs typeface="Arial" charset="0"/>
              </a:rPr>
              <a:t> London: Random House.</a:t>
            </a:r>
            <a:endParaRPr lang="en-US" sz="1400" i="1" dirty="0">
              <a:solidFill>
                <a:srgbClr val="000000"/>
              </a:solidFill>
              <a:cs typeface="Arial" charset="0"/>
            </a:endParaRPr>
          </a:p>
          <a:p>
            <a:pPr fontAlgn="base">
              <a:spcBef>
                <a:spcPct val="0"/>
              </a:spcBef>
              <a:spcAft>
                <a:spcPct val="0"/>
              </a:spcAft>
            </a:pPr>
            <a:endParaRPr lang="en-US" sz="1400" dirty="0">
              <a:solidFill>
                <a:srgbClr val="000000"/>
              </a:solidFill>
              <a:cs typeface="Arial" charset="0"/>
            </a:endParaRPr>
          </a:p>
          <a:p>
            <a:pPr fontAlgn="base">
              <a:spcBef>
                <a:spcPct val="0"/>
              </a:spcBef>
              <a:spcAft>
                <a:spcPct val="0"/>
              </a:spcAft>
            </a:pPr>
            <a:r>
              <a:rPr lang="en-US" sz="1400" dirty="0">
                <a:solidFill>
                  <a:srgbClr val="000000"/>
                </a:solidFill>
                <a:cs typeface="Arial" charset="0"/>
              </a:rPr>
              <a:t>Bunce, P., Hope, J. &amp; R</a:t>
            </a:r>
            <a:r>
              <a:rPr lang="de-DE" sz="1400" dirty="0" err="1">
                <a:solidFill>
                  <a:srgbClr val="000000"/>
                </a:solidFill>
                <a:cs typeface="Arial" charset="0"/>
              </a:rPr>
              <a:t>öösli</a:t>
            </a:r>
            <a:r>
              <a:rPr lang="de-DE" sz="1400" dirty="0">
                <a:solidFill>
                  <a:srgbClr val="000000"/>
                </a:solidFill>
                <a:cs typeface="Arial" charset="0"/>
              </a:rPr>
              <a:t>, F. (2011). </a:t>
            </a:r>
            <a:r>
              <a:rPr lang="en-US" sz="1400" i="1" dirty="0">
                <a:solidFill>
                  <a:srgbClr val="000000"/>
                </a:solidFill>
                <a:cs typeface="Arial" charset="0"/>
              </a:rPr>
              <a:t>The Leader’s Dilemma: How to build an empowered and adaptive organization without losing control. </a:t>
            </a:r>
            <a:r>
              <a:rPr lang="en-US" sz="1400" dirty="0">
                <a:solidFill>
                  <a:srgbClr val="000000"/>
                </a:solidFill>
                <a:cs typeface="Arial" charset="0"/>
              </a:rPr>
              <a:t>San Francisco: </a:t>
            </a:r>
            <a:r>
              <a:rPr lang="en-US" sz="1400" dirty="0" err="1">
                <a:solidFill>
                  <a:srgbClr val="000000"/>
                </a:solidFill>
                <a:cs typeface="Arial" charset="0"/>
              </a:rPr>
              <a:t>Jossey</a:t>
            </a:r>
            <a:r>
              <a:rPr lang="en-US" sz="1400" dirty="0">
                <a:solidFill>
                  <a:srgbClr val="000000"/>
                </a:solidFill>
                <a:cs typeface="Arial" charset="0"/>
              </a:rPr>
              <a:t>-Bass.</a:t>
            </a:r>
            <a:endParaRPr lang="en-US" sz="1400" i="1" dirty="0">
              <a:solidFill>
                <a:srgbClr val="000000"/>
              </a:solidFill>
              <a:cs typeface="Arial" charset="0"/>
            </a:endParaRPr>
          </a:p>
          <a:p>
            <a:pPr fontAlgn="base">
              <a:spcBef>
                <a:spcPct val="0"/>
              </a:spcBef>
              <a:spcAft>
                <a:spcPct val="0"/>
              </a:spcAft>
            </a:pPr>
            <a:endParaRPr lang="en-US" sz="1400" dirty="0">
              <a:solidFill>
                <a:srgbClr val="000000"/>
              </a:solidFill>
              <a:cs typeface="Arial" charset="0"/>
            </a:endParaRPr>
          </a:p>
          <a:p>
            <a:pPr fontAlgn="base">
              <a:spcBef>
                <a:spcPct val="0"/>
              </a:spcBef>
              <a:spcAft>
                <a:spcPct val="0"/>
              </a:spcAft>
            </a:pPr>
            <a:r>
              <a:rPr lang="en-GB" sz="1400" dirty="0"/>
              <a:t>Hunt, J.G., Osborn, R.N., </a:t>
            </a:r>
            <a:r>
              <a:rPr lang="en-GB" sz="1400" dirty="0" err="1"/>
              <a:t>Schermerhorn</a:t>
            </a:r>
            <a:r>
              <a:rPr lang="en-GB" sz="1400" dirty="0"/>
              <a:t>, J.R. Jr. &amp; </a:t>
            </a:r>
            <a:r>
              <a:rPr lang="en-GB" sz="1400" dirty="0" err="1"/>
              <a:t>Uhl</a:t>
            </a:r>
            <a:r>
              <a:rPr lang="en-GB" sz="1400" dirty="0"/>
              <a:t>-Bien, M. (2012, 12th edition). </a:t>
            </a:r>
            <a:r>
              <a:rPr lang="en-GB" sz="1400" i="1" dirty="0"/>
              <a:t>Organisational </a:t>
            </a:r>
            <a:r>
              <a:rPr lang="en-GB" sz="1400" i="1" dirty="0" err="1"/>
              <a:t>Behavior</a:t>
            </a:r>
            <a:r>
              <a:rPr lang="en-GB" sz="1400" dirty="0"/>
              <a:t>. Hoboken, NJ: John Wiley &amp; Sons Inc.</a:t>
            </a:r>
            <a:endParaRPr lang="en-US" sz="1400" i="1" dirty="0">
              <a:solidFill>
                <a:srgbClr val="000000"/>
              </a:solidFill>
              <a:cs typeface="Arial" charset="0"/>
            </a:endParaRPr>
          </a:p>
          <a:p>
            <a:pPr fontAlgn="base">
              <a:spcBef>
                <a:spcPct val="0"/>
              </a:spcBef>
              <a:spcAft>
                <a:spcPct val="0"/>
              </a:spcAft>
            </a:pPr>
            <a:endParaRPr lang="en-US" sz="1400" dirty="0">
              <a:solidFill>
                <a:srgbClr val="000000"/>
              </a:solidFill>
              <a:cs typeface="Arial" charset="0"/>
            </a:endParaRPr>
          </a:p>
          <a:p>
            <a:pPr fontAlgn="base">
              <a:spcBef>
                <a:spcPct val="0"/>
              </a:spcBef>
              <a:spcAft>
                <a:spcPct val="0"/>
              </a:spcAft>
            </a:pPr>
            <a:r>
              <a:rPr lang="en-US" sz="1400" dirty="0" err="1">
                <a:solidFill>
                  <a:srgbClr val="000000"/>
                </a:solidFill>
                <a:cs typeface="Arial" charset="0"/>
              </a:rPr>
              <a:t>Lafley</a:t>
            </a:r>
            <a:r>
              <a:rPr lang="en-US" sz="1400" dirty="0">
                <a:solidFill>
                  <a:srgbClr val="000000"/>
                </a:solidFill>
                <a:cs typeface="Arial" charset="0"/>
              </a:rPr>
              <a:t>, A.G. &amp; Martin, R. (2013). </a:t>
            </a:r>
            <a:r>
              <a:rPr lang="en-US" sz="1400" i="1" dirty="0">
                <a:solidFill>
                  <a:srgbClr val="000000"/>
                </a:solidFill>
                <a:cs typeface="Arial" charset="0"/>
              </a:rPr>
              <a:t>Playing to Win: How Strategy Really Works. </a:t>
            </a:r>
            <a:r>
              <a:rPr lang="en-US" sz="1400" dirty="0">
                <a:solidFill>
                  <a:srgbClr val="000000"/>
                </a:solidFill>
                <a:cs typeface="Arial" charset="0"/>
              </a:rPr>
              <a:t>Boston: Harvard Business Review Press.</a:t>
            </a:r>
          </a:p>
          <a:p>
            <a:pPr fontAlgn="base">
              <a:spcBef>
                <a:spcPct val="0"/>
              </a:spcBef>
              <a:spcAft>
                <a:spcPct val="0"/>
              </a:spcAft>
            </a:pPr>
            <a:endParaRPr lang="en-US" sz="1400" dirty="0">
              <a:solidFill>
                <a:srgbClr val="000000"/>
              </a:solidFill>
              <a:cs typeface="Arial" charset="0"/>
            </a:endParaRPr>
          </a:p>
          <a:p>
            <a:pPr fontAlgn="base">
              <a:spcBef>
                <a:spcPct val="0"/>
              </a:spcBef>
              <a:spcAft>
                <a:spcPct val="0"/>
              </a:spcAft>
            </a:pPr>
            <a:r>
              <a:rPr lang="en-US" sz="1400" dirty="0">
                <a:solidFill>
                  <a:srgbClr val="000000"/>
                </a:solidFill>
                <a:cs typeface="Arial" charset="0"/>
              </a:rPr>
              <a:t>Montgomery, D., Rohm, H., Stout Perry, G. &amp; </a:t>
            </a:r>
            <a:r>
              <a:rPr lang="en-US" sz="1400" dirty="0" err="1">
                <a:solidFill>
                  <a:srgbClr val="000000"/>
                </a:solidFill>
                <a:cs typeface="Arial" charset="0"/>
              </a:rPr>
              <a:t>Wilsey</a:t>
            </a:r>
            <a:r>
              <a:rPr lang="en-US" sz="1400" dirty="0">
                <a:solidFill>
                  <a:srgbClr val="000000"/>
                </a:solidFill>
                <a:cs typeface="Arial" charset="0"/>
              </a:rPr>
              <a:t>, D. (2013).</a:t>
            </a:r>
            <a:r>
              <a:rPr lang="en-US" sz="1400" i="1" dirty="0">
                <a:solidFill>
                  <a:srgbClr val="000000"/>
                </a:solidFill>
                <a:cs typeface="Arial" charset="0"/>
              </a:rPr>
              <a:t>The Institute Way: Simplify Strategic Planning and Management with the Balanced Scorecard. </a:t>
            </a:r>
            <a:r>
              <a:rPr lang="en-US" sz="1400" dirty="0">
                <a:solidFill>
                  <a:srgbClr val="000000"/>
                </a:solidFill>
                <a:cs typeface="Arial" charset="0"/>
              </a:rPr>
              <a:t>Cary, NC: The Institute Press.</a:t>
            </a:r>
          </a:p>
          <a:p>
            <a:pPr fontAlgn="base">
              <a:spcBef>
                <a:spcPct val="0"/>
              </a:spcBef>
              <a:spcAft>
                <a:spcPct val="0"/>
              </a:spcAft>
            </a:pPr>
            <a:endParaRPr lang="en-US" sz="1400" i="1" dirty="0">
              <a:solidFill>
                <a:srgbClr val="000000"/>
              </a:solidFill>
              <a:cs typeface="Arial" charset="0"/>
            </a:endParaRPr>
          </a:p>
          <a:p>
            <a:pPr fontAlgn="base">
              <a:spcBef>
                <a:spcPct val="0"/>
              </a:spcBef>
              <a:spcAft>
                <a:spcPct val="0"/>
              </a:spcAft>
            </a:pPr>
            <a:r>
              <a:rPr lang="en-US" sz="1400" dirty="0">
                <a:solidFill>
                  <a:srgbClr val="000000"/>
                </a:solidFill>
                <a:cs typeface="Arial" charset="0"/>
              </a:rPr>
              <a:t>Oakland, J.S. (2014) </a:t>
            </a:r>
            <a:r>
              <a:rPr lang="en-US" sz="1400" i="1" dirty="0">
                <a:solidFill>
                  <a:srgbClr val="000000"/>
                </a:solidFill>
                <a:cs typeface="Arial" charset="0"/>
              </a:rPr>
              <a:t>Total Quality Management and Operational Excellence. Text with Cases. </a:t>
            </a:r>
            <a:r>
              <a:rPr lang="en-US" sz="1400" dirty="0">
                <a:solidFill>
                  <a:srgbClr val="000000"/>
                </a:solidFill>
                <a:cs typeface="Arial" charset="0"/>
              </a:rPr>
              <a:t>Abingdon, Oxon: Routledge. </a:t>
            </a:r>
          </a:p>
          <a:p>
            <a:pPr fontAlgn="base">
              <a:spcBef>
                <a:spcPct val="0"/>
              </a:spcBef>
              <a:spcAft>
                <a:spcPct val="0"/>
              </a:spcAft>
            </a:pPr>
            <a:endParaRPr lang="en-US" sz="1400" i="1" dirty="0">
              <a:solidFill>
                <a:srgbClr val="000000"/>
              </a:solidFill>
              <a:cs typeface="Arial" charset="0"/>
            </a:endParaRPr>
          </a:p>
          <a:p>
            <a:pPr fontAlgn="base">
              <a:spcBef>
                <a:spcPct val="0"/>
              </a:spcBef>
              <a:spcAft>
                <a:spcPct val="0"/>
              </a:spcAft>
            </a:pPr>
            <a:r>
              <a:rPr lang="en-US" sz="1400" dirty="0">
                <a:solidFill>
                  <a:srgbClr val="000000"/>
                </a:solidFill>
                <a:cs typeface="Arial" charset="0"/>
              </a:rPr>
              <a:t>OCIMF (2012) </a:t>
            </a:r>
            <a:r>
              <a:rPr lang="en-US" sz="1400" i="1" dirty="0">
                <a:solidFill>
                  <a:srgbClr val="000000"/>
                </a:solidFill>
                <a:cs typeface="Arial" charset="0"/>
              </a:rPr>
              <a:t>Tanker Management and Self Assessment 2: A best-practice guide for vessel operators. </a:t>
            </a:r>
            <a:r>
              <a:rPr lang="en-US" sz="1400" dirty="0">
                <a:solidFill>
                  <a:srgbClr val="000000"/>
                </a:solidFill>
                <a:cs typeface="Arial" charset="0"/>
              </a:rPr>
              <a:t>Edinburgh: </a:t>
            </a:r>
            <a:r>
              <a:rPr lang="en-US" sz="1400" dirty="0" err="1">
                <a:solidFill>
                  <a:srgbClr val="000000"/>
                </a:solidFill>
                <a:cs typeface="Arial" charset="0"/>
              </a:rPr>
              <a:t>Witherby</a:t>
            </a:r>
            <a:r>
              <a:rPr lang="en-US" sz="1400" dirty="0">
                <a:solidFill>
                  <a:srgbClr val="000000"/>
                </a:solidFill>
                <a:cs typeface="Arial" charset="0"/>
              </a:rPr>
              <a:t> Publishing Group. </a:t>
            </a:r>
            <a:endParaRPr lang="en-US" sz="1400" i="1" dirty="0">
              <a:solidFill>
                <a:srgbClr val="000000"/>
              </a:solidFill>
              <a:cs typeface="Arial" charset="0"/>
            </a:endParaRPr>
          </a:p>
        </p:txBody>
      </p:sp>
      <p:pic>
        <p:nvPicPr>
          <p:cNvPr id="165890" name="Picture 2" descr="http://ecx.images-amazon.com/images/I/517chSlPcLL._SX323_BO1,204,203,2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764704"/>
            <a:ext cx="854698" cy="1312292"/>
          </a:xfrm>
          <a:prstGeom prst="rect">
            <a:avLst/>
          </a:prstGeom>
          <a:noFill/>
          <a:extLst>
            <a:ext uri="{909E8E84-426E-40DD-AFC4-6F175D3DCCD1}">
              <a14:hiddenFill xmlns:a14="http://schemas.microsoft.com/office/drawing/2010/main">
                <a:solidFill>
                  <a:srgbClr val="FFFFFF"/>
                </a:solidFill>
              </a14:hiddenFill>
            </a:ext>
          </a:extLst>
        </p:spPr>
      </p:pic>
      <p:pic>
        <p:nvPicPr>
          <p:cNvPr id="165892" name="Picture 4" descr="http://ecx.images-amazon.com/images/I/515E2BBD9CL._SX324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2230" y="814663"/>
            <a:ext cx="797050" cy="1220024"/>
          </a:xfrm>
          <a:prstGeom prst="rect">
            <a:avLst/>
          </a:prstGeom>
          <a:noFill/>
          <a:extLst>
            <a:ext uri="{909E8E84-426E-40DD-AFC4-6F175D3DCCD1}">
              <a14:hiddenFill xmlns:a14="http://schemas.microsoft.com/office/drawing/2010/main">
                <a:solidFill>
                  <a:srgbClr val="FFFFFF"/>
                </a:solidFill>
              </a14:hiddenFill>
            </a:ext>
          </a:extLst>
        </p:spPr>
      </p:pic>
      <p:pic>
        <p:nvPicPr>
          <p:cNvPr id="165894" name="Picture 6" descr="http://ecx.images-amazon.com/images/I/41x-DTfkJ5L._SX312_BO1,204,203,2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809288"/>
            <a:ext cx="824530" cy="1310318"/>
          </a:xfrm>
          <a:prstGeom prst="rect">
            <a:avLst/>
          </a:prstGeom>
          <a:noFill/>
          <a:extLst>
            <a:ext uri="{909E8E84-426E-40DD-AFC4-6F175D3DCCD1}">
              <a14:hiddenFill xmlns:a14="http://schemas.microsoft.com/office/drawing/2010/main">
                <a:solidFill>
                  <a:srgbClr val="FFFFFF"/>
                </a:solidFill>
              </a14:hiddenFill>
            </a:ext>
          </a:extLst>
        </p:spPr>
      </p:pic>
      <p:pic>
        <p:nvPicPr>
          <p:cNvPr id="165896" name="Picture 8" descr="http://ecx.images-amazon.com/images/I/51sT16iJaML._SX333_BO1,204,203,20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3804" y="833236"/>
            <a:ext cx="758436" cy="1129730"/>
          </a:xfrm>
          <a:prstGeom prst="rect">
            <a:avLst/>
          </a:prstGeom>
          <a:noFill/>
          <a:extLst>
            <a:ext uri="{909E8E84-426E-40DD-AFC4-6F175D3DCCD1}">
              <a14:hiddenFill xmlns:a14="http://schemas.microsoft.com/office/drawing/2010/main">
                <a:solidFill>
                  <a:srgbClr val="FFFFFF"/>
                </a:solidFill>
              </a14:hiddenFill>
            </a:ext>
          </a:extLst>
        </p:spPr>
      </p:pic>
      <p:pic>
        <p:nvPicPr>
          <p:cNvPr id="165898" name="Picture 10" descr="http://ecx.images-amazon.com/images/I/51oTZBzGJNL._SX334_BO1,204,203,200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2868" y="880865"/>
            <a:ext cx="765852" cy="1137380"/>
          </a:xfrm>
          <a:prstGeom prst="rect">
            <a:avLst/>
          </a:prstGeom>
          <a:noFill/>
          <a:extLst>
            <a:ext uri="{909E8E84-426E-40DD-AFC4-6F175D3DCCD1}">
              <a14:hiddenFill xmlns:a14="http://schemas.microsoft.com/office/drawing/2010/main">
                <a:solidFill>
                  <a:srgbClr val="FFFFFF"/>
                </a:solidFill>
              </a14:hiddenFill>
            </a:ext>
          </a:extLst>
        </p:spPr>
      </p:pic>
      <p:pic>
        <p:nvPicPr>
          <p:cNvPr id="165900" name="Picture 12" descr="http://ecx.images-amazon.com/images/I/513C9217yoL._SX382_BO1,204,203,200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888515"/>
            <a:ext cx="869370" cy="1129730"/>
          </a:xfrm>
          <a:prstGeom prst="rect">
            <a:avLst/>
          </a:prstGeom>
          <a:noFill/>
          <a:extLst>
            <a:ext uri="{909E8E84-426E-40DD-AFC4-6F175D3DCCD1}">
              <a14:hiddenFill xmlns:a14="http://schemas.microsoft.com/office/drawing/2010/main">
                <a:solidFill>
                  <a:srgbClr val="FFFFFF"/>
                </a:solidFill>
              </a14:hiddenFill>
            </a:ext>
          </a:extLst>
        </p:spPr>
      </p:pic>
      <p:pic>
        <p:nvPicPr>
          <p:cNvPr id="165902" name="Picture 14" descr="http://www.witherbyseamanship.com/media/catalog/product/cache/1/small_image/550x/9df78eab33525d08d6e5fb8d27136e95/w/e/websmall_2549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71747" y="845672"/>
            <a:ext cx="1624200" cy="1624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fsk1\Pictures\OB Wile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3848" y="822037"/>
            <a:ext cx="914388" cy="115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63195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2735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35305"/>
            <a:ext cx="7529544" cy="6822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19466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Footer Placeholder 3"/>
          <p:cNvSpPr txBox="1">
            <a:spLocks noGrp="1"/>
          </p:cNvSpPr>
          <p:nvPr/>
        </p:nvSpPr>
        <p:spPr bwMode="auto">
          <a:xfrm>
            <a:off x="3124200" y="5976938"/>
            <a:ext cx="2895600" cy="476250"/>
          </a:xfrm>
          <a:prstGeom prst="rect">
            <a:avLst/>
          </a:prstGeom>
          <a:noFill/>
          <a:ln w="9525">
            <a:noFill/>
            <a:miter lim="800000"/>
            <a:headEnd/>
            <a:tailEnd/>
          </a:ln>
        </p:spPr>
        <p:txBody>
          <a:bodyPr/>
          <a:lstStyle/>
          <a:p>
            <a:pPr algn="ctr" fontAlgn="base">
              <a:spcBef>
                <a:spcPct val="0"/>
              </a:spcBef>
              <a:spcAft>
                <a:spcPct val="0"/>
              </a:spcAft>
            </a:pPr>
            <a:r>
              <a:rPr lang="el-GR" sz="1400">
                <a:solidFill>
                  <a:srgbClr val="000000"/>
                </a:solidFill>
                <a:cs typeface="Arial" charset="0"/>
              </a:rPr>
              <a:t>Almi Tankers S.A.</a:t>
            </a:r>
          </a:p>
        </p:txBody>
      </p:sp>
      <p:pic>
        <p:nvPicPr>
          <p:cNvPr id="182274" name="Picture 15" descr="untitled"/>
          <p:cNvPicPr preferRelativeResize="0">
            <a:picLocks noChangeAspect="1" noChangeArrowheads="1"/>
          </p:cNvPicPr>
          <p:nvPr/>
        </p:nvPicPr>
        <p:blipFill>
          <a:blip r:embed="rId3" cstate="print">
            <a:clrChange>
              <a:clrFrom>
                <a:srgbClr val="C0C0C0"/>
              </a:clrFrom>
              <a:clrTo>
                <a:srgbClr val="C0C0C0">
                  <a:alpha val="0"/>
                </a:srgbClr>
              </a:clrTo>
            </a:clrChange>
          </a:blip>
          <a:srcRect r="34911"/>
          <a:stretch>
            <a:fillRect/>
          </a:stretch>
        </p:blipFill>
        <p:spPr bwMode="auto">
          <a:xfrm>
            <a:off x="3492503" y="5991231"/>
            <a:ext cx="263525" cy="288925"/>
          </a:xfrm>
          <a:prstGeom prst="rect">
            <a:avLst/>
          </a:prstGeom>
          <a:noFill/>
          <a:ln w="9525">
            <a:noFill/>
            <a:miter lim="800000"/>
            <a:headEnd/>
            <a:tailEnd/>
          </a:ln>
        </p:spPr>
      </p:pic>
      <p:sp>
        <p:nvSpPr>
          <p:cNvPr id="182275" name="Rectangle 16"/>
          <p:cNvSpPr>
            <a:spLocks noChangeArrowheads="1"/>
          </p:cNvSpPr>
          <p:nvPr/>
        </p:nvSpPr>
        <p:spPr bwMode="auto">
          <a:xfrm>
            <a:off x="3276601" y="5753100"/>
            <a:ext cx="2159000" cy="6477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182276" name="Text Box 5"/>
          <p:cNvSpPr txBox="1">
            <a:spLocks noChangeArrowheads="1"/>
          </p:cNvSpPr>
          <p:nvPr/>
        </p:nvSpPr>
        <p:spPr bwMode="auto">
          <a:xfrm>
            <a:off x="0" y="3789365"/>
            <a:ext cx="9144000" cy="579437"/>
          </a:xfrm>
          <a:prstGeom prst="rect">
            <a:avLst/>
          </a:prstGeom>
          <a:noFill/>
          <a:ln w="9525">
            <a:noFill/>
            <a:miter lim="800000"/>
            <a:headEnd/>
            <a:tailEnd/>
          </a:ln>
        </p:spPr>
        <p:txBody>
          <a:bodyPr>
            <a:spAutoFit/>
          </a:bodyPr>
          <a:lstStyle/>
          <a:p>
            <a:pPr algn="ctr" fontAlgn="base">
              <a:spcBef>
                <a:spcPct val="50000"/>
              </a:spcBef>
              <a:spcAft>
                <a:spcPct val="0"/>
              </a:spcAft>
            </a:pPr>
            <a:r>
              <a:rPr lang="en-US" sz="3200">
                <a:solidFill>
                  <a:srgbClr val="000000"/>
                </a:solidFill>
                <a:cs typeface="Arial" charset="0"/>
              </a:rPr>
              <a:t>Thank you for your time</a:t>
            </a:r>
            <a:endParaRPr lang="el-GR" sz="2400">
              <a:solidFill>
                <a:srgbClr val="000000"/>
              </a:solidFill>
              <a:cs typeface="Arial" charset="0"/>
            </a:endParaRPr>
          </a:p>
        </p:txBody>
      </p:sp>
      <p:pic>
        <p:nvPicPr>
          <p:cNvPr id="182277" name="Picture 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406185" y="1196975"/>
            <a:ext cx="4357029" cy="947738"/>
          </a:xfrm>
          <a:prstGeom prst="rect">
            <a:avLst/>
          </a:prstGeom>
          <a:noFill/>
          <a:ln w="9525">
            <a:noFill/>
            <a:miter lim="800000"/>
            <a:headEnd/>
            <a:tailEnd/>
          </a:ln>
        </p:spPr>
      </p:pic>
    </p:spTree>
    <p:extLst>
      <p:ext uri="{BB962C8B-B14F-4D97-AF65-F5344CB8AC3E}">
        <p14:creationId xmlns:p14="http://schemas.microsoft.com/office/powerpoint/2010/main" val="933224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15" y="0"/>
            <a:ext cx="7425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510888" y="188642"/>
            <a:ext cx="461665" cy="7294305"/>
          </a:xfrm>
          <a:prstGeom prst="rect">
            <a:avLst/>
          </a:prstGeom>
          <a:noFill/>
        </p:spPr>
        <p:txBody>
          <a:bodyPr vert="vert" wrap="square" rtlCol="0">
            <a:spAutoFit/>
          </a:bodyPr>
          <a:lstStyle/>
          <a:p>
            <a:r>
              <a:rPr lang="en-US" dirty="0"/>
              <a:t>Source: The Investors  in People Standard (Sixth Generation)</a:t>
            </a:r>
            <a:endParaRPr lang="el-GR" dirty="0"/>
          </a:p>
        </p:txBody>
      </p:sp>
    </p:spTree>
    <p:extLst>
      <p:ext uri="{BB962C8B-B14F-4D97-AF65-F5344CB8AC3E}">
        <p14:creationId xmlns:p14="http://schemas.microsoft.com/office/powerpoint/2010/main" val="2011927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oter Placeholder 3"/>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fontAlgn="base">
              <a:spcBef>
                <a:spcPct val="0"/>
              </a:spcBef>
              <a:spcAft>
                <a:spcPct val="0"/>
              </a:spcAft>
            </a:pPr>
            <a:r>
              <a:rPr lang="el-GR" sz="1400">
                <a:solidFill>
                  <a:srgbClr val="000000"/>
                </a:solidFill>
                <a:cs typeface="Arial" charset="0"/>
              </a:rPr>
              <a:t>Almi Tankers S.A.</a:t>
            </a:r>
          </a:p>
        </p:txBody>
      </p:sp>
      <p:pic>
        <p:nvPicPr>
          <p:cNvPr id="20482" name="Picture 15" descr="untitled"/>
          <p:cNvPicPr>
            <a:picLocks noChangeAspect="1" noChangeArrowheads="1"/>
          </p:cNvPicPr>
          <p:nvPr/>
        </p:nvPicPr>
        <p:blipFill>
          <a:blip r:embed="rId3" cstate="print">
            <a:clrChange>
              <a:clrFrom>
                <a:srgbClr val="C0C0C0"/>
              </a:clrFrom>
              <a:clrTo>
                <a:srgbClr val="C0C0C0">
                  <a:alpha val="0"/>
                </a:srgbClr>
              </a:clrTo>
            </a:clrChange>
          </a:blip>
          <a:srcRect r="34911"/>
          <a:stretch>
            <a:fillRect/>
          </a:stretch>
        </p:blipFill>
        <p:spPr bwMode="auto">
          <a:xfrm>
            <a:off x="3492503" y="6259519"/>
            <a:ext cx="263525" cy="288925"/>
          </a:xfrm>
          <a:prstGeom prst="rect">
            <a:avLst/>
          </a:prstGeom>
          <a:noFill/>
          <a:ln w="9525">
            <a:noFill/>
            <a:miter lim="800000"/>
            <a:headEnd/>
            <a:tailEnd/>
          </a:ln>
        </p:spPr>
      </p:pic>
      <p:sp>
        <p:nvSpPr>
          <p:cNvPr id="20483" name="Rectangle 16"/>
          <p:cNvSpPr>
            <a:spLocks noChangeArrowheads="1"/>
          </p:cNvSpPr>
          <p:nvPr/>
        </p:nvSpPr>
        <p:spPr bwMode="auto">
          <a:xfrm>
            <a:off x="3276601" y="6021388"/>
            <a:ext cx="2159000" cy="6477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20484" name="Text Box 8"/>
          <p:cNvSpPr txBox="1">
            <a:spLocks noChangeArrowheads="1"/>
          </p:cNvSpPr>
          <p:nvPr/>
        </p:nvSpPr>
        <p:spPr bwMode="auto">
          <a:xfrm>
            <a:off x="1095377" y="423863"/>
            <a:ext cx="6932613" cy="366712"/>
          </a:xfrm>
          <a:prstGeom prst="rect">
            <a:avLst/>
          </a:prstGeom>
          <a:noFill/>
          <a:ln w="9525">
            <a:noFill/>
            <a:miter lim="800000"/>
            <a:headEnd/>
            <a:tailEnd/>
          </a:ln>
        </p:spPr>
        <p:txBody>
          <a:bodyPr>
            <a:spAutoFit/>
          </a:bodyPr>
          <a:lstStyle/>
          <a:p>
            <a:pPr fontAlgn="base">
              <a:spcBef>
                <a:spcPct val="0"/>
              </a:spcBef>
              <a:spcAft>
                <a:spcPct val="0"/>
              </a:spcAft>
            </a:pPr>
            <a:endParaRPr lang="en-US">
              <a:solidFill>
                <a:srgbClr val="000000"/>
              </a:solidFill>
              <a:cs typeface="Arial" charset="0"/>
            </a:endParaRPr>
          </a:p>
        </p:txBody>
      </p:sp>
      <p:sp>
        <p:nvSpPr>
          <p:cNvPr id="20485" name="Rectangle 9"/>
          <p:cNvSpPr>
            <a:spLocks noChangeArrowheads="1"/>
          </p:cNvSpPr>
          <p:nvPr/>
        </p:nvSpPr>
        <p:spPr bwMode="auto">
          <a:xfrm>
            <a:off x="468313" y="3933825"/>
            <a:ext cx="8229600" cy="2078038"/>
          </a:xfrm>
          <a:prstGeom prst="rect">
            <a:avLst/>
          </a:prstGeom>
          <a:noFill/>
          <a:ln w="9525">
            <a:noFill/>
            <a:miter lim="800000"/>
            <a:headEnd/>
            <a:tailEnd/>
          </a:ln>
        </p:spPr>
        <p:txBody>
          <a:bodyPr/>
          <a:lstStyle/>
          <a:p>
            <a:pPr marL="342900" indent="-342900" algn="ctr" eaLnBrk="0" fontAlgn="base" hangingPunct="0">
              <a:spcBef>
                <a:spcPct val="20000"/>
              </a:spcBef>
              <a:spcAft>
                <a:spcPct val="0"/>
              </a:spcAft>
            </a:pPr>
            <a:r>
              <a:rPr lang="en-US" sz="3200">
                <a:solidFill>
                  <a:srgbClr val="000000"/>
                </a:solidFill>
                <a:cs typeface="Arial" charset="0"/>
              </a:rPr>
              <a:t>Who we are</a:t>
            </a:r>
            <a:endParaRPr lang="el-GR" sz="3200">
              <a:solidFill>
                <a:srgbClr val="000000"/>
              </a:solidFill>
              <a:cs typeface="Arial" charset="0"/>
            </a:endParaRPr>
          </a:p>
        </p:txBody>
      </p:sp>
      <p:pic>
        <p:nvPicPr>
          <p:cNvPr id="20486" name="Picture 1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73202" y="1355726"/>
            <a:ext cx="5889651" cy="1281113"/>
          </a:xfrm>
          <a:prstGeom prst="rect">
            <a:avLst/>
          </a:prstGeom>
          <a:noFill/>
          <a:ln w="9525">
            <a:noFill/>
            <a:miter lim="800000"/>
            <a:headEnd/>
            <a:tailEnd/>
          </a:ln>
        </p:spPr>
      </p:pic>
    </p:spTree>
    <p:extLst>
      <p:ext uri="{BB962C8B-B14F-4D97-AF65-F5344CB8AC3E}">
        <p14:creationId xmlns:p14="http://schemas.microsoft.com/office/powerpoint/2010/main" val="3166004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062" y="116632"/>
            <a:ext cx="9036496" cy="1235210"/>
          </a:xfrm>
          <a:prstGeom prst="rect">
            <a:avLst/>
          </a:prstGeom>
        </p:spPr>
        <p:txBody>
          <a:bodyPr wrap="square">
            <a:spAutoFit/>
          </a:bodyPr>
          <a:lstStyle/>
          <a:p>
            <a:pPr algn="ctr">
              <a:lnSpc>
                <a:spcPct val="90000"/>
              </a:lnSpc>
              <a:spcBef>
                <a:spcPts val="1000"/>
              </a:spcBef>
            </a:pPr>
            <a:r>
              <a:rPr lang="en-US" sz="2000" dirty="0">
                <a:solidFill>
                  <a:prstClr val="black"/>
                </a:solidFill>
              </a:rPr>
              <a:t>Clearly define performance and </a:t>
            </a:r>
            <a:r>
              <a:rPr lang="en-US" sz="2000" dirty="0" err="1">
                <a:solidFill>
                  <a:prstClr val="black"/>
                </a:solidFill>
              </a:rPr>
              <a:t>behaviour</a:t>
            </a:r>
            <a:r>
              <a:rPr lang="en-US" sz="2000" dirty="0">
                <a:solidFill>
                  <a:prstClr val="black"/>
                </a:solidFill>
              </a:rPr>
              <a:t> criteria </a:t>
            </a:r>
          </a:p>
          <a:p>
            <a:pPr algn="ctr">
              <a:lnSpc>
                <a:spcPct val="90000"/>
              </a:lnSpc>
              <a:spcBef>
                <a:spcPts val="1000"/>
              </a:spcBef>
            </a:pPr>
            <a:r>
              <a:rPr lang="en-US" sz="2000" dirty="0">
                <a:solidFill>
                  <a:prstClr val="black"/>
                </a:solidFill>
              </a:rPr>
              <a:t>Establish a 360 ° feedback process</a:t>
            </a:r>
          </a:p>
          <a:p>
            <a:pPr algn="ctr">
              <a:lnSpc>
                <a:spcPct val="90000"/>
              </a:lnSpc>
              <a:spcBef>
                <a:spcPts val="1000"/>
              </a:spcBef>
            </a:pPr>
            <a:r>
              <a:rPr lang="en-US" sz="2400" dirty="0">
                <a:solidFill>
                  <a:prstClr val="black"/>
                </a:solidFill>
              </a:rPr>
              <a:t>The performance-</a:t>
            </a:r>
            <a:r>
              <a:rPr lang="en-US" sz="2400" dirty="0" err="1">
                <a:solidFill>
                  <a:prstClr val="black"/>
                </a:solidFill>
              </a:rPr>
              <a:t>behaviour</a:t>
            </a:r>
            <a:r>
              <a:rPr lang="en-US" sz="2400" dirty="0">
                <a:solidFill>
                  <a:prstClr val="black"/>
                </a:solidFill>
              </a:rPr>
              <a:t> matrix of my team:</a:t>
            </a:r>
          </a:p>
        </p:txBody>
      </p:sp>
      <p:pic>
        <p:nvPicPr>
          <p:cNvPr id="5122" name="Picture 2" descr="V:\REFERENCE\SCM 2017 SMM219 CASS\Performance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 y="1412778"/>
            <a:ext cx="9144000" cy="5192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106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5" descr="untitled"/>
          <p:cNvPicPr>
            <a:picLocks noChangeAspect="1" noChangeArrowheads="1"/>
          </p:cNvPicPr>
          <p:nvPr/>
        </p:nvPicPr>
        <p:blipFill>
          <a:blip r:embed="rId3" cstate="print">
            <a:clrChange>
              <a:clrFrom>
                <a:srgbClr val="C0C0C0"/>
              </a:clrFrom>
              <a:clrTo>
                <a:srgbClr val="C0C0C0">
                  <a:alpha val="0"/>
                </a:srgbClr>
              </a:clrTo>
            </a:clrChange>
          </a:blip>
          <a:srcRect r="34911"/>
          <a:stretch>
            <a:fillRect/>
          </a:stretch>
        </p:blipFill>
        <p:spPr bwMode="auto">
          <a:xfrm>
            <a:off x="3492503" y="6259519"/>
            <a:ext cx="263525" cy="288925"/>
          </a:xfrm>
          <a:prstGeom prst="rect">
            <a:avLst/>
          </a:prstGeom>
          <a:noFill/>
          <a:ln w="9525">
            <a:noFill/>
            <a:miter lim="800000"/>
            <a:headEnd/>
            <a:tailEnd/>
          </a:ln>
        </p:spPr>
      </p:pic>
      <p:sp>
        <p:nvSpPr>
          <p:cNvPr id="34818" name="Rectangle 16"/>
          <p:cNvSpPr>
            <a:spLocks noChangeArrowheads="1"/>
          </p:cNvSpPr>
          <p:nvPr/>
        </p:nvSpPr>
        <p:spPr bwMode="auto">
          <a:xfrm>
            <a:off x="3276601" y="6021388"/>
            <a:ext cx="2159000" cy="6477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34819" name="Text Box 8"/>
          <p:cNvSpPr txBox="1">
            <a:spLocks noChangeArrowheads="1"/>
          </p:cNvSpPr>
          <p:nvPr/>
        </p:nvSpPr>
        <p:spPr bwMode="auto">
          <a:xfrm>
            <a:off x="1095377" y="423863"/>
            <a:ext cx="6932613" cy="366712"/>
          </a:xfrm>
          <a:prstGeom prst="rect">
            <a:avLst/>
          </a:prstGeom>
          <a:noFill/>
          <a:ln w="9525">
            <a:noFill/>
            <a:miter lim="800000"/>
            <a:headEnd/>
            <a:tailEnd/>
          </a:ln>
        </p:spPr>
        <p:txBody>
          <a:bodyPr>
            <a:spAutoFit/>
          </a:bodyPr>
          <a:lstStyle/>
          <a:p>
            <a:pPr fontAlgn="base">
              <a:spcBef>
                <a:spcPct val="0"/>
              </a:spcBef>
              <a:spcAft>
                <a:spcPct val="0"/>
              </a:spcAft>
            </a:pPr>
            <a:endParaRPr lang="en-US">
              <a:solidFill>
                <a:srgbClr val="000000"/>
              </a:solidFill>
              <a:cs typeface="Arial" charset="0"/>
            </a:endParaRPr>
          </a:p>
        </p:txBody>
      </p:sp>
      <p:sp>
        <p:nvSpPr>
          <p:cNvPr id="34820" name="Rectangle 8"/>
          <p:cNvSpPr>
            <a:spLocks noChangeArrowheads="1"/>
          </p:cNvSpPr>
          <p:nvPr/>
        </p:nvSpPr>
        <p:spPr bwMode="auto">
          <a:xfrm>
            <a:off x="468313" y="3933825"/>
            <a:ext cx="8229600" cy="2078038"/>
          </a:xfrm>
          <a:prstGeom prst="rect">
            <a:avLst/>
          </a:prstGeom>
          <a:noFill/>
          <a:ln w="9525">
            <a:noFill/>
            <a:miter lim="800000"/>
            <a:headEnd/>
            <a:tailEnd/>
          </a:ln>
        </p:spPr>
        <p:txBody>
          <a:bodyPr/>
          <a:lstStyle/>
          <a:p>
            <a:pPr marL="342900" indent="-342900" algn="ctr" eaLnBrk="0" fontAlgn="base" hangingPunct="0">
              <a:spcBef>
                <a:spcPct val="20000"/>
              </a:spcBef>
              <a:spcAft>
                <a:spcPct val="0"/>
              </a:spcAft>
            </a:pPr>
            <a:r>
              <a:rPr lang="en-US" sz="3200">
                <a:solidFill>
                  <a:srgbClr val="000000"/>
                </a:solidFill>
                <a:cs typeface="Arial" charset="0"/>
              </a:rPr>
              <a:t>The Fleet</a:t>
            </a:r>
            <a:endParaRPr lang="el-GR" sz="3200">
              <a:solidFill>
                <a:srgbClr val="000000"/>
              </a:solidFill>
              <a:cs typeface="Arial" charset="0"/>
            </a:endParaRPr>
          </a:p>
        </p:txBody>
      </p:sp>
      <p:pic>
        <p:nvPicPr>
          <p:cNvPr id="34821" name="Picture 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73202" y="1355726"/>
            <a:ext cx="5889651" cy="1281113"/>
          </a:xfrm>
          <a:prstGeom prst="rect">
            <a:avLst/>
          </a:prstGeom>
          <a:noFill/>
          <a:ln w="9525">
            <a:noFill/>
            <a:miter lim="800000"/>
            <a:headEnd/>
            <a:tailEnd/>
          </a:ln>
        </p:spPr>
      </p:pic>
    </p:spTree>
    <p:extLst>
      <p:ext uri="{BB962C8B-B14F-4D97-AF65-F5344CB8AC3E}">
        <p14:creationId xmlns:p14="http://schemas.microsoft.com/office/powerpoint/2010/main" val="894018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4"/>
          <p:cNvSpPr txBox="1">
            <a:spLocks noChangeArrowheads="1"/>
          </p:cNvSpPr>
          <p:nvPr/>
        </p:nvSpPr>
        <p:spPr bwMode="auto">
          <a:xfrm>
            <a:off x="179391" y="2924175"/>
            <a:ext cx="8569325" cy="1128713"/>
          </a:xfrm>
          <a:prstGeom prst="rect">
            <a:avLst/>
          </a:prstGeom>
          <a:noFill/>
          <a:ln w="9525">
            <a:noFill/>
            <a:miter lim="800000"/>
            <a:headEnd/>
            <a:tailEnd/>
          </a:ln>
        </p:spPr>
        <p:txBody>
          <a:bodyPr>
            <a:spAutoFit/>
          </a:bodyPr>
          <a:lstStyle/>
          <a:p>
            <a:pPr marL="342900" indent="-342900" algn="ctr" fontAlgn="base">
              <a:spcBef>
                <a:spcPct val="0"/>
              </a:spcBef>
              <a:spcAft>
                <a:spcPct val="0"/>
              </a:spcAft>
            </a:pPr>
            <a:endParaRPr lang="en-US" sz="2800" b="1">
              <a:solidFill>
                <a:srgbClr val="000000"/>
              </a:solidFill>
              <a:cs typeface="Arial" charset="0"/>
            </a:endParaRPr>
          </a:p>
          <a:p>
            <a:pPr marL="342900" indent="-342900" fontAlgn="base">
              <a:spcBef>
                <a:spcPct val="0"/>
              </a:spcBef>
              <a:spcAft>
                <a:spcPct val="0"/>
              </a:spcAft>
            </a:pPr>
            <a:endParaRPr lang="en-US" sz="2000" b="1">
              <a:solidFill>
                <a:srgbClr val="000000"/>
              </a:solidFill>
              <a:cs typeface="Arial" charset="0"/>
            </a:endParaRPr>
          </a:p>
          <a:p>
            <a:pPr marL="342900" indent="-342900" fontAlgn="base">
              <a:spcBef>
                <a:spcPct val="0"/>
              </a:spcBef>
              <a:spcAft>
                <a:spcPct val="0"/>
              </a:spcAft>
            </a:pPr>
            <a:endParaRPr lang="el-GR" sz="2000" b="1">
              <a:solidFill>
                <a:srgbClr val="000000"/>
              </a:solidFill>
              <a:cs typeface="Arial" charset="0"/>
            </a:endParaRPr>
          </a:p>
        </p:txBody>
      </p:sp>
      <p:sp>
        <p:nvSpPr>
          <p:cNvPr id="36866" name="Rectangle 5"/>
          <p:cNvSpPr>
            <a:spLocks noChangeArrowheads="1"/>
          </p:cNvSpPr>
          <p:nvPr/>
        </p:nvSpPr>
        <p:spPr bwMode="auto">
          <a:xfrm>
            <a:off x="2700339" y="260350"/>
            <a:ext cx="4043362" cy="647700"/>
          </a:xfrm>
          <a:prstGeom prst="rect">
            <a:avLst/>
          </a:prstGeom>
          <a:noFill/>
          <a:ln w="9525">
            <a:noFill/>
            <a:miter lim="800000"/>
            <a:headEnd/>
            <a:tailEnd/>
          </a:ln>
        </p:spPr>
        <p:txBody>
          <a:bodyPr anchor="ctr"/>
          <a:lstStyle/>
          <a:p>
            <a:pPr algn="ctr" fontAlgn="base">
              <a:spcBef>
                <a:spcPct val="0"/>
              </a:spcBef>
              <a:spcAft>
                <a:spcPct val="0"/>
              </a:spcAft>
            </a:pPr>
            <a:r>
              <a:rPr lang="en-US" sz="2800">
                <a:solidFill>
                  <a:srgbClr val="000000"/>
                </a:solidFill>
                <a:cs typeface="Arial" charset="0"/>
              </a:rPr>
              <a:t> </a:t>
            </a:r>
            <a:r>
              <a:rPr lang="en-US" sz="3200">
                <a:solidFill>
                  <a:srgbClr val="000000"/>
                </a:solidFill>
                <a:cs typeface="Arial" charset="0"/>
              </a:rPr>
              <a:t>M/T Almi Star</a:t>
            </a:r>
            <a:r>
              <a:rPr lang="en-US" sz="2800">
                <a:solidFill>
                  <a:srgbClr val="000000"/>
                </a:solidFill>
                <a:cs typeface="Arial" charset="0"/>
              </a:rPr>
              <a:t> </a:t>
            </a:r>
          </a:p>
        </p:txBody>
      </p:sp>
      <p:sp>
        <p:nvSpPr>
          <p:cNvPr id="36867" name="Line 7"/>
          <p:cNvSpPr>
            <a:spLocks noChangeShapeType="1"/>
          </p:cNvSpPr>
          <p:nvPr/>
        </p:nvSpPr>
        <p:spPr bwMode="auto">
          <a:xfrm>
            <a:off x="4378325" y="-3236913"/>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36868" name="Line 8"/>
          <p:cNvSpPr>
            <a:spLocks noChangeShapeType="1"/>
          </p:cNvSpPr>
          <p:nvPr/>
        </p:nvSpPr>
        <p:spPr bwMode="auto">
          <a:xfrm>
            <a:off x="4378325" y="-3008313"/>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36869" name="Line 9"/>
          <p:cNvSpPr>
            <a:spLocks noChangeShapeType="1"/>
          </p:cNvSpPr>
          <p:nvPr/>
        </p:nvSpPr>
        <p:spPr bwMode="auto">
          <a:xfrm>
            <a:off x="4378325" y="-2779713"/>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graphicFrame>
        <p:nvGraphicFramePr>
          <p:cNvPr id="135175" name="Group 7"/>
          <p:cNvGraphicFramePr>
            <a:graphicFrameLocks noGrp="1"/>
          </p:cNvGraphicFramePr>
          <p:nvPr/>
        </p:nvGraphicFramePr>
        <p:xfrm>
          <a:off x="2051052" y="4652963"/>
          <a:ext cx="5545138" cy="1950720"/>
        </p:xfrm>
        <a:graphic>
          <a:graphicData uri="http://schemas.openxmlformats.org/drawingml/2006/table">
            <a:tbl>
              <a:tblPr/>
              <a:tblGrid>
                <a:gridCol w="2717800">
                  <a:extLst>
                    <a:ext uri="{9D8B030D-6E8A-4147-A177-3AD203B41FA5}">
                      <a16:colId xmlns:a16="http://schemas.microsoft.com/office/drawing/2014/main" xmlns="" val="20000"/>
                    </a:ext>
                  </a:extLst>
                </a:gridCol>
                <a:gridCol w="2827338">
                  <a:extLst>
                    <a:ext uri="{9D8B030D-6E8A-4147-A177-3AD203B41FA5}">
                      <a16:colId xmlns:a16="http://schemas.microsoft.com/office/drawing/2014/main" xmlns="" val="20001"/>
                    </a:ext>
                  </a:extLst>
                </a:gridCol>
              </a:tblGrid>
              <a:tr h="288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Type: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Built:</a:t>
                      </a:r>
                      <a:endParaRPr kumimoji="0" lang="en-US"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LR2 Aframax Oil/Product Carrier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DSME 2005</a:t>
                      </a:r>
                      <a:endParaRPr kumimoji="0" lang="en-US" sz="1200" b="0" i="0" u="none" strike="noStrike" cap="none" normalizeH="0" baseline="0">
                        <a:ln>
                          <a:noFill/>
                        </a:ln>
                        <a:solidFill>
                          <a:schemeClr val="tx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6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cs typeface="Arial" charset="0"/>
                        </a:rPr>
                        <a:t>Length Over All (LOA):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cs typeface="Arial" charset="0"/>
                        </a:rPr>
                        <a:t>Extreme breadth (Beam):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Deadweight (summer):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pitchFamily="18" charset="0"/>
                          <a:cs typeface="Arial" charset="0"/>
                        </a:rPr>
                        <a:t>Summer Draft:</a:t>
                      </a:r>
                      <a:endParaRPr kumimoji="0" lang="en-US" sz="12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cs typeface="Arial" charset="0"/>
                        </a:rPr>
                        <a:t>249.9 M</a:t>
                      </a:r>
                    </a:p>
                    <a:p>
                      <a:pPr marL="0" marR="0" lvl="0" indent="0" algn="l" defTabSz="914400" rtl="0" eaLnBrk="1" fontAlgn="t"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cs typeface="Arial" charset="0"/>
                        </a:rPr>
                        <a:t>44 M (wide beam)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pitchFamily="18" charset="0"/>
                          <a:cs typeface="Arial" charset="0"/>
                        </a:rPr>
                        <a:t>114879.6 MT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pitchFamily="18" charset="0"/>
                          <a:cs typeface="Arial" charset="0"/>
                        </a:rPr>
                        <a:t>14.819 M</a:t>
                      </a:r>
                      <a:endParaRPr kumimoji="0" lang="en-US" sz="12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58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Times New Roman" pitchFamily="18" charset="0"/>
                          <a:cs typeface="Arial" charset="0"/>
                        </a:rPr>
                        <a:t>Cargo tanks Capacity: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Times New Roman" pitchFamily="18" charset="0"/>
                          <a:cs typeface="Arial" charset="0"/>
                        </a:rPr>
                        <a:t>Coating: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Times New Roman" pitchFamily="18" charset="0"/>
                          <a:cs typeface="Arial" charset="0"/>
                        </a:rPr>
                        <a:t>Heating Coils: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126.846 m</a:t>
                      </a:r>
                      <a:r>
                        <a:rPr kumimoji="0" lang="en-US" sz="1400" b="0" i="0" u="none" strike="noStrike" cap="none" normalizeH="0" baseline="30000" dirty="0">
                          <a:ln>
                            <a:noFill/>
                          </a:ln>
                          <a:solidFill>
                            <a:schemeClr val="tx1"/>
                          </a:solidFill>
                          <a:effectLst/>
                          <a:latin typeface="Arial" charset="0"/>
                          <a:ea typeface="Times New Roman" pitchFamily="18"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Times New Roman" pitchFamily="18" charset="0"/>
                          <a:cs typeface="Arial" charset="0"/>
                        </a:rPr>
                        <a:t>Fully coated Epoxy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Times New Roman" pitchFamily="18" charset="0"/>
                          <a:cs typeface="Arial" charset="0"/>
                        </a:rPr>
                        <a:t>Stainless Steel</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pic>
        <p:nvPicPr>
          <p:cNvPr id="36884" name="Picture 22"/>
          <p:cNvPicPr>
            <a:picLocks noChangeAspect="1" noChangeArrowheads="1"/>
          </p:cNvPicPr>
          <p:nvPr/>
        </p:nvPicPr>
        <p:blipFill>
          <a:blip r:embed="rId3" cstate="print"/>
          <a:srcRect l="1813" t="13472" b="33611"/>
          <a:stretch>
            <a:fillRect/>
          </a:stretch>
        </p:blipFill>
        <p:spPr bwMode="auto">
          <a:xfrm>
            <a:off x="468313" y="981075"/>
            <a:ext cx="8064500" cy="3201988"/>
          </a:xfrm>
          <a:prstGeom prst="rect">
            <a:avLst/>
          </a:prstGeom>
          <a:noFill/>
          <a:ln w="9525" algn="ctr">
            <a:noFill/>
            <a:miter lim="800000"/>
            <a:headEnd/>
            <a:tailEnd/>
          </a:ln>
        </p:spPr>
      </p:pic>
    </p:spTree>
    <p:extLst>
      <p:ext uri="{BB962C8B-B14F-4D97-AF65-F5344CB8AC3E}">
        <p14:creationId xmlns:p14="http://schemas.microsoft.com/office/powerpoint/2010/main" val="2440123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Text Box 3"/>
          <p:cNvSpPr txBox="1">
            <a:spLocks noChangeArrowheads="1"/>
          </p:cNvSpPr>
          <p:nvPr/>
        </p:nvSpPr>
        <p:spPr bwMode="auto">
          <a:xfrm>
            <a:off x="395288" y="260351"/>
            <a:ext cx="8497887" cy="366713"/>
          </a:xfrm>
          <a:prstGeom prst="rect">
            <a:avLst/>
          </a:prstGeom>
          <a:noFill/>
          <a:ln w="9525">
            <a:noFill/>
            <a:miter lim="800000"/>
            <a:headEnd/>
            <a:tailEnd/>
          </a:ln>
        </p:spPr>
        <p:txBody>
          <a:bodyPr>
            <a:spAutoFit/>
          </a:bodyPr>
          <a:lstStyle/>
          <a:p>
            <a:pPr fontAlgn="base">
              <a:spcBef>
                <a:spcPct val="0"/>
              </a:spcBef>
              <a:spcAft>
                <a:spcPct val="0"/>
              </a:spcAft>
            </a:pPr>
            <a:endParaRPr lang="en-US" b="1">
              <a:solidFill>
                <a:srgbClr val="000000"/>
              </a:solidFill>
              <a:cs typeface="Arial" charset="0"/>
            </a:endParaRPr>
          </a:p>
        </p:txBody>
      </p:sp>
      <p:sp>
        <p:nvSpPr>
          <p:cNvPr id="38915" name="Text Box 4"/>
          <p:cNvSpPr txBox="1">
            <a:spLocks noChangeArrowheads="1"/>
          </p:cNvSpPr>
          <p:nvPr/>
        </p:nvSpPr>
        <p:spPr bwMode="auto">
          <a:xfrm>
            <a:off x="-5058566" y="2864643"/>
            <a:ext cx="8569325" cy="1128713"/>
          </a:xfrm>
          <a:prstGeom prst="rect">
            <a:avLst/>
          </a:prstGeom>
          <a:noFill/>
          <a:ln w="9525">
            <a:noFill/>
            <a:miter lim="800000"/>
            <a:headEnd/>
            <a:tailEnd/>
          </a:ln>
        </p:spPr>
        <p:txBody>
          <a:bodyPr>
            <a:spAutoFit/>
          </a:bodyPr>
          <a:lstStyle/>
          <a:p>
            <a:pPr marL="342900" indent="-342900" algn="ctr" fontAlgn="base">
              <a:spcBef>
                <a:spcPct val="0"/>
              </a:spcBef>
              <a:spcAft>
                <a:spcPct val="0"/>
              </a:spcAft>
            </a:pPr>
            <a:endParaRPr lang="en-US" sz="2800" b="1">
              <a:solidFill>
                <a:srgbClr val="000000"/>
              </a:solidFill>
              <a:cs typeface="Arial" charset="0"/>
            </a:endParaRPr>
          </a:p>
          <a:p>
            <a:pPr marL="342900" indent="-342900" fontAlgn="base">
              <a:spcBef>
                <a:spcPct val="0"/>
              </a:spcBef>
              <a:spcAft>
                <a:spcPct val="0"/>
              </a:spcAft>
            </a:pPr>
            <a:endParaRPr lang="en-US" sz="2000" b="1">
              <a:solidFill>
                <a:srgbClr val="000000"/>
              </a:solidFill>
              <a:cs typeface="Arial" charset="0"/>
            </a:endParaRPr>
          </a:p>
          <a:p>
            <a:pPr marL="342900" indent="-342900" fontAlgn="base">
              <a:spcBef>
                <a:spcPct val="0"/>
              </a:spcBef>
              <a:spcAft>
                <a:spcPct val="0"/>
              </a:spcAft>
            </a:pPr>
            <a:endParaRPr lang="el-GR" sz="2000" b="1">
              <a:solidFill>
                <a:srgbClr val="000000"/>
              </a:solidFill>
              <a:cs typeface="Arial" charset="0"/>
            </a:endParaRPr>
          </a:p>
        </p:txBody>
      </p:sp>
      <p:sp>
        <p:nvSpPr>
          <p:cNvPr id="38916" name="Rectangle 16"/>
          <p:cNvSpPr>
            <a:spLocks noChangeArrowheads="1"/>
          </p:cNvSpPr>
          <p:nvPr/>
        </p:nvSpPr>
        <p:spPr bwMode="auto">
          <a:xfrm>
            <a:off x="2916241" y="260356"/>
            <a:ext cx="3673475" cy="720725"/>
          </a:xfrm>
          <a:prstGeom prst="rect">
            <a:avLst/>
          </a:prstGeom>
          <a:noFill/>
          <a:ln w="9525">
            <a:noFill/>
            <a:miter lim="800000"/>
            <a:headEnd/>
            <a:tailEnd/>
          </a:ln>
        </p:spPr>
        <p:txBody>
          <a:bodyPr anchor="ctr"/>
          <a:lstStyle/>
          <a:p>
            <a:pPr algn="ctr" fontAlgn="base">
              <a:spcBef>
                <a:spcPct val="0"/>
              </a:spcBef>
              <a:spcAft>
                <a:spcPct val="0"/>
              </a:spcAft>
            </a:pPr>
            <a:r>
              <a:rPr lang="en-US" sz="2800">
                <a:solidFill>
                  <a:srgbClr val="000000"/>
                </a:solidFill>
                <a:cs typeface="Arial" charset="0"/>
              </a:rPr>
              <a:t> </a:t>
            </a:r>
            <a:r>
              <a:rPr lang="en-US" sz="3200">
                <a:solidFill>
                  <a:srgbClr val="000000"/>
                </a:solidFill>
                <a:cs typeface="Arial" charset="0"/>
              </a:rPr>
              <a:t>M/T Almi Spirit</a:t>
            </a:r>
          </a:p>
        </p:txBody>
      </p:sp>
      <p:sp>
        <p:nvSpPr>
          <p:cNvPr id="38917" name="Line 17"/>
          <p:cNvSpPr>
            <a:spLocks noChangeShapeType="1"/>
          </p:cNvSpPr>
          <p:nvPr/>
        </p:nvSpPr>
        <p:spPr bwMode="auto">
          <a:xfrm>
            <a:off x="4378325" y="-4275138"/>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38918" name="Line 18"/>
          <p:cNvSpPr>
            <a:spLocks noChangeShapeType="1"/>
          </p:cNvSpPr>
          <p:nvPr/>
        </p:nvSpPr>
        <p:spPr bwMode="auto">
          <a:xfrm>
            <a:off x="4378325" y="-4046538"/>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38919" name="Line 19"/>
          <p:cNvSpPr>
            <a:spLocks noChangeShapeType="1"/>
          </p:cNvSpPr>
          <p:nvPr/>
        </p:nvSpPr>
        <p:spPr bwMode="auto">
          <a:xfrm>
            <a:off x="4378325" y="-3817938"/>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graphicFrame>
        <p:nvGraphicFramePr>
          <p:cNvPr id="24662" name="Group 86"/>
          <p:cNvGraphicFramePr>
            <a:graphicFrameLocks noGrp="1"/>
          </p:cNvGraphicFramePr>
          <p:nvPr>
            <p:extLst>
              <p:ext uri="{D42A27DB-BD31-4B8C-83A1-F6EECF244321}">
                <p14:modId xmlns:p14="http://schemas.microsoft.com/office/powerpoint/2010/main" val="1875784054"/>
              </p:ext>
            </p:extLst>
          </p:nvPr>
        </p:nvGraphicFramePr>
        <p:xfrm>
          <a:off x="2491664" y="4422776"/>
          <a:ext cx="5545138" cy="1950720"/>
        </p:xfrm>
        <a:graphic>
          <a:graphicData uri="http://schemas.openxmlformats.org/drawingml/2006/table">
            <a:tbl>
              <a:tblPr/>
              <a:tblGrid>
                <a:gridCol w="2717800">
                  <a:extLst>
                    <a:ext uri="{9D8B030D-6E8A-4147-A177-3AD203B41FA5}">
                      <a16:colId xmlns:a16="http://schemas.microsoft.com/office/drawing/2014/main" xmlns="" val="20000"/>
                    </a:ext>
                  </a:extLst>
                </a:gridCol>
                <a:gridCol w="2827338">
                  <a:extLst>
                    <a:ext uri="{9D8B030D-6E8A-4147-A177-3AD203B41FA5}">
                      <a16:colId xmlns:a16="http://schemas.microsoft.com/office/drawing/2014/main" xmlns="" val="20001"/>
                    </a:ext>
                  </a:extLst>
                </a:gridCol>
              </a:tblGrid>
              <a:tr h="288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Type: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Built:</a:t>
                      </a:r>
                      <a:endParaRPr kumimoji="0" lang="en-US"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LR2 Aframax Oil/Product Carrier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HHI 2007</a:t>
                      </a:r>
                      <a:endParaRPr kumimoji="0" lang="en-US" sz="1200" b="0" i="0" u="none" strike="noStrike" cap="none" normalizeH="0" baseline="0">
                        <a:ln>
                          <a:noFill/>
                        </a:ln>
                        <a:solidFill>
                          <a:schemeClr val="tx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6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cs typeface="Arial" charset="0"/>
                        </a:rPr>
                        <a:t>Length Over All (LOA):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cs typeface="Arial" charset="0"/>
                        </a:rPr>
                        <a:t>Extreme breadth (Beam):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Deadweight (summer):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pitchFamily="18" charset="0"/>
                          <a:cs typeface="Arial" charset="0"/>
                        </a:rPr>
                        <a:t>Summer Draft:</a:t>
                      </a:r>
                      <a:endParaRPr kumimoji="0" lang="en-US" sz="12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pitchFamily="18" charset="0"/>
                          <a:cs typeface="Arial" charset="0"/>
                        </a:rPr>
                        <a:t>243.96 M</a:t>
                      </a:r>
                    </a:p>
                    <a:p>
                      <a:pPr marL="0" marR="0" lvl="0" indent="0" algn="l" defTabSz="914400" rtl="0" eaLnBrk="1" fontAlgn="t"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pitchFamily="18" charset="0"/>
                          <a:cs typeface="Arial" charset="0"/>
                        </a:rPr>
                        <a:t>42 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pitchFamily="18" charset="0"/>
                          <a:cs typeface="Arial" charset="0"/>
                        </a:rPr>
                        <a:t>105571 MT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pitchFamily="18" charset="0"/>
                          <a:cs typeface="Arial" charset="0"/>
                        </a:rPr>
                        <a:t>14.92 M</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58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Times New Roman" pitchFamily="18" charset="0"/>
                          <a:cs typeface="Arial" charset="0"/>
                        </a:rPr>
                        <a:t>Cargo tanks Capacity: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Times New Roman" pitchFamily="18" charset="0"/>
                          <a:cs typeface="Arial" charset="0"/>
                        </a:rPr>
                        <a:t>Coating: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Times New Roman" pitchFamily="18" charset="0"/>
                          <a:cs typeface="Arial" charset="0"/>
                        </a:rPr>
                        <a:t>Heating Coils: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117.782 m</a:t>
                      </a:r>
                      <a:r>
                        <a:rPr kumimoji="0" lang="en-US" sz="1400" b="0" i="0" u="none" strike="noStrike" cap="none" normalizeH="0" baseline="30000" dirty="0">
                          <a:ln>
                            <a:noFill/>
                          </a:ln>
                          <a:solidFill>
                            <a:schemeClr val="tx1"/>
                          </a:solidFill>
                          <a:effectLst/>
                          <a:latin typeface="Arial" charset="0"/>
                          <a:ea typeface="Times New Roman" pitchFamily="18"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Times New Roman" pitchFamily="18" charset="0"/>
                          <a:cs typeface="Arial" charset="0"/>
                        </a:rPr>
                        <a:t>Fully coated Epoxy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Times New Roman" pitchFamily="18" charset="0"/>
                          <a:cs typeface="Arial" charset="0"/>
                        </a:rPr>
                        <a:t>Stainless Steel</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pic>
        <p:nvPicPr>
          <p:cNvPr id="38934" name="Picture 88" descr="Copy of AlmiSiprit5 copy"/>
          <p:cNvPicPr>
            <a:picLocks noChangeAspect="1" noChangeArrowheads="1"/>
          </p:cNvPicPr>
          <p:nvPr/>
        </p:nvPicPr>
        <p:blipFill>
          <a:blip r:embed="rId3" cstate="print"/>
          <a:srcRect t="27637" b="17064"/>
          <a:stretch>
            <a:fillRect/>
          </a:stretch>
        </p:blipFill>
        <p:spPr bwMode="auto">
          <a:xfrm>
            <a:off x="-4464046" y="3294063"/>
            <a:ext cx="7380287" cy="2717800"/>
          </a:xfrm>
          <a:prstGeom prst="rect">
            <a:avLst/>
          </a:prstGeom>
          <a:noFill/>
          <a:ln w="9525">
            <a:noFill/>
            <a:miter lim="800000"/>
            <a:headEnd/>
            <a:tailEnd/>
          </a:ln>
        </p:spPr>
      </p:pic>
    </p:spTree>
    <p:extLst>
      <p:ext uri="{BB962C8B-B14F-4D97-AF65-F5344CB8AC3E}">
        <p14:creationId xmlns:p14="http://schemas.microsoft.com/office/powerpoint/2010/main" val="3718644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250825" y="333381"/>
            <a:ext cx="8229600" cy="633413"/>
          </a:xfrm>
        </p:spPr>
        <p:txBody>
          <a:bodyPr/>
          <a:lstStyle/>
          <a:p>
            <a:pPr eaLnBrk="1" hangingPunct="1"/>
            <a:r>
              <a:rPr lang="en-US" sz="3200" dirty="0">
                <a:solidFill>
                  <a:schemeClr val="tx1"/>
                </a:solidFill>
              </a:rPr>
              <a:t>DSME New Building Projects</a:t>
            </a:r>
            <a:endParaRPr lang="el-GR" sz="3200" dirty="0">
              <a:solidFill>
                <a:schemeClr val="tx1"/>
              </a:solidFill>
            </a:endParaRPr>
          </a:p>
        </p:txBody>
      </p:sp>
      <p:sp>
        <p:nvSpPr>
          <p:cNvPr id="40962" name="Line 3"/>
          <p:cNvSpPr>
            <a:spLocks noChangeShapeType="1"/>
          </p:cNvSpPr>
          <p:nvPr/>
        </p:nvSpPr>
        <p:spPr bwMode="auto">
          <a:xfrm>
            <a:off x="4378325" y="-3236913"/>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40963" name="Line 4"/>
          <p:cNvSpPr>
            <a:spLocks noChangeShapeType="1"/>
          </p:cNvSpPr>
          <p:nvPr/>
        </p:nvSpPr>
        <p:spPr bwMode="auto">
          <a:xfrm>
            <a:off x="4378325" y="-3008313"/>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40964" name="Line 5"/>
          <p:cNvSpPr>
            <a:spLocks noChangeShapeType="1"/>
          </p:cNvSpPr>
          <p:nvPr/>
        </p:nvSpPr>
        <p:spPr bwMode="auto">
          <a:xfrm>
            <a:off x="4378325" y="-2779713"/>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40965" name="Rectangle 7"/>
          <p:cNvSpPr>
            <a:spLocks noChangeArrowheads="1"/>
          </p:cNvSpPr>
          <p:nvPr/>
        </p:nvSpPr>
        <p:spPr bwMode="auto">
          <a:xfrm>
            <a:off x="323850" y="1052513"/>
            <a:ext cx="8229600" cy="5689600"/>
          </a:xfrm>
          <a:prstGeom prst="rect">
            <a:avLst/>
          </a:prstGeom>
          <a:noFill/>
          <a:ln w="9525">
            <a:noFill/>
            <a:miter lim="800000"/>
            <a:headEnd/>
            <a:tailEnd/>
          </a:ln>
        </p:spPr>
        <p:txBody>
          <a:bodyPr/>
          <a:lstStyle/>
          <a:p>
            <a:pPr marL="342900" indent="-342900" algn="just" fontAlgn="base">
              <a:lnSpc>
                <a:spcPct val="80000"/>
              </a:lnSpc>
              <a:spcBef>
                <a:spcPct val="20000"/>
              </a:spcBef>
              <a:spcAft>
                <a:spcPct val="0"/>
              </a:spcAft>
            </a:pPr>
            <a:r>
              <a:rPr lang="en-US" dirty="0">
                <a:solidFill>
                  <a:srgbClr val="000000"/>
                </a:solidFill>
                <a:cs typeface="Arial" charset="0"/>
              </a:rPr>
              <a:t>	Almi Tankers S.A. completed its business expansion plans with two new building projects at DSME for 10 </a:t>
            </a:r>
            <a:r>
              <a:rPr lang="en-US" dirty="0" err="1">
                <a:solidFill>
                  <a:srgbClr val="000000"/>
                </a:solidFill>
                <a:cs typeface="Arial" charset="0"/>
              </a:rPr>
              <a:t>Suezmax</a:t>
            </a:r>
            <a:r>
              <a:rPr lang="en-US" dirty="0">
                <a:solidFill>
                  <a:srgbClr val="000000"/>
                </a:solidFill>
                <a:cs typeface="Arial" charset="0"/>
              </a:rPr>
              <a:t> and 2 VLCC vessels. </a:t>
            </a:r>
          </a:p>
          <a:p>
            <a:pPr marL="342900" indent="-342900" algn="just" fontAlgn="base">
              <a:lnSpc>
                <a:spcPct val="80000"/>
              </a:lnSpc>
              <a:spcBef>
                <a:spcPct val="20000"/>
              </a:spcBef>
              <a:spcAft>
                <a:spcPct val="0"/>
              </a:spcAft>
              <a:buFontTx/>
              <a:buChar char="•"/>
            </a:pPr>
            <a:endParaRPr lang="en-US" dirty="0">
              <a:solidFill>
                <a:srgbClr val="000000"/>
              </a:solidFill>
              <a:cs typeface="Arial" charset="0"/>
            </a:endParaRPr>
          </a:p>
          <a:p>
            <a:pPr marL="342900" indent="-342900" algn="just" fontAlgn="base">
              <a:lnSpc>
                <a:spcPct val="80000"/>
              </a:lnSpc>
              <a:spcBef>
                <a:spcPct val="20000"/>
              </a:spcBef>
              <a:spcAft>
                <a:spcPct val="0"/>
              </a:spcAft>
            </a:pPr>
            <a:r>
              <a:rPr lang="en-US" dirty="0">
                <a:solidFill>
                  <a:srgbClr val="000000"/>
                </a:solidFill>
                <a:cs typeface="Arial" charset="0"/>
              </a:rPr>
              <a:t>	Our New Building Project Team negotiated the specifications and the contracts with DSME’s delegation. This team consisted of:</a:t>
            </a:r>
          </a:p>
          <a:p>
            <a:pPr marL="342900" indent="-342900" algn="just" fontAlgn="base">
              <a:lnSpc>
                <a:spcPct val="80000"/>
              </a:lnSpc>
              <a:spcBef>
                <a:spcPct val="20000"/>
              </a:spcBef>
              <a:spcAft>
                <a:spcPct val="0"/>
              </a:spcAft>
            </a:pPr>
            <a:endParaRPr lang="en-US" dirty="0">
              <a:solidFill>
                <a:srgbClr val="000000"/>
              </a:solidFill>
              <a:cs typeface="Arial" charset="0"/>
            </a:endParaRPr>
          </a:p>
          <a:p>
            <a:pPr marL="342900" indent="-342900" algn="just" fontAlgn="base">
              <a:lnSpc>
                <a:spcPct val="80000"/>
              </a:lnSpc>
              <a:spcBef>
                <a:spcPct val="20000"/>
              </a:spcBef>
              <a:spcAft>
                <a:spcPct val="0"/>
              </a:spcAft>
            </a:pPr>
            <a:r>
              <a:rPr lang="en-US" dirty="0">
                <a:solidFill>
                  <a:srgbClr val="000000"/>
                </a:solidFill>
                <a:cs typeface="Arial" charset="0"/>
              </a:rPr>
              <a:t>	- 4 naval architects with additional qualifications of theoretical and practical knowledge (e.g., Project Planning, MIT Ocean Engineer, MIT Master of Science in Mechanical Engineering, MBAs, Yard Negotiating Seminars).</a:t>
            </a:r>
          </a:p>
          <a:p>
            <a:pPr marL="342900" indent="-342900" algn="just" fontAlgn="base">
              <a:lnSpc>
                <a:spcPct val="80000"/>
              </a:lnSpc>
              <a:spcBef>
                <a:spcPct val="20000"/>
              </a:spcBef>
              <a:spcAft>
                <a:spcPct val="0"/>
              </a:spcAft>
            </a:pPr>
            <a:r>
              <a:rPr lang="en-US" dirty="0">
                <a:solidFill>
                  <a:srgbClr val="000000"/>
                </a:solidFill>
                <a:cs typeface="Arial" charset="0"/>
              </a:rPr>
              <a:t>	- 2 Class A Captains working as shore personnel with Almi Tankers.</a:t>
            </a:r>
          </a:p>
          <a:p>
            <a:pPr marL="342900" indent="-342900" algn="just" fontAlgn="base">
              <a:lnSpc>
                <a:spcPct val="80000"/>
              </a:lnSpc>
              <a:spcBef>
                <a:spcPct val="20000"/>
              </a:spcBef>
              <a:spcAft>
                <a:spcPct val="0"/>
              </a:spcAft>
            </a:pPr>
            <a:r>
              <a:rPr lang="en-US" dirty="0">
                <a:solidFill>
                  <a:srgbClr val="000000"/>
                </a:solidFill>
                <a:cs typeface="Arial" charset="0"/>
              </a:rPr>
              <a:t>	- A team of seagoing senior officers (2 Class A active captains and 2 C/</a:t>
            </a:r>
            <a:r>
              <a:rPr lang="en-US" dirty="0" err="1">
                <a:solidFill>
                  <a:srgbClr val="000000"/>
                </a:solidFill>
                <a:cs typeface="Arial" charset="0"/>
              </a:rPr>
              <a:t>Es</a:t>
            </a:r>
            <a:r>
              <a:rPr lang="en-US" dirty="0">
                <a:solidFill>
                  <a:srgbClr val="000000"/>
                </a:solidFill>
                <a:cs typeface="Arial" charset="0"/>
              </a:rPr>
              <a:t>).</a:t>
            </a:r>
          </a:p>
          <a:p>
            <a:pPr marL="342900" indent="-342900" algn="just" fontAlgn="base">
              <a:lnSpc>
                <a:spcPct val="80000"/>
              </a:lnSpc>
              <a:spcBef>
                <a:spcPct val="20000"/>
              </a:spcBef>
              <a:spcAft>
                <a:spcPct val="0"/>
              </a:spcAft>
            </a:pPr>
            <a:r>
              <a:rPr lang="en-US" dirty="0">
                <a:solidFill>
                  <a:srgbClr val="000000"/>
                </a:solidFill>
                <a:cs typeface="Arial" charset="0"/>
              </a:rPr>
              <a:t>	- 2 legal advisors.</a:t>
            </a:r>
          </a:p>
          <a:p>
            <a:pPr marL="342900" indent="-342900" algn="just" fontAlgn="base">
              <a:lnSpc>
                <a:spcPct val="80000"/>
              </a:lnSpc>
              <a:spcBef>
                <a:spcPct val="20000"/>
              </a:spcBef>
              <a:spcAft>
                <a:spcPct val="0"/>
              </a:spcAft>
            </a:pPr>
            <a:endParaRPr lang="en-US" dirty="0">
              <a:solidFill>
                <a:srgbClr val="000000"/>
              </a:solidFill>
              <a:cs typeface="Arial" charset="0"/>
            </a:endParaRPr>
          </a:p>
          <a:p>
            <a:pPr marL="342900" indent="-342900" algn="just" fontAlgn="base">
              <a:lnSpc>
                <a:spcPct val="80000"/>
              </a:lnSpc>
              <a:spcBef>
                <a:spcPct val="20000"/>
              </a:spcBef>
              <a:spcAft>
                <a:spcPct val="0"/>
              </a:spcAft>
            </a:pPr>
            <a:r>
              <a:rPr lang="en-US" dirty="0">
                <a:solidFill>
                  <a:srgbClr val="000000"/>
                </a:solidFill>
                <a:cs typeface="Arial" charset="0"/>
              </a:rPr>
              <a:t>	External consulting support was provided by ABS, DNV and LR.</a:t>
            </a:r>
          </a:p>
          <a:p>
            <a:pPr marL="342900" indent="-342900" algn="just" fontAlgn="base">
              <a:lnSpc>
                <a:spcPct val="80000"/>
              </a:lnSpc>
              <a:spcBef>
                <a:spcPct val="20000"/>
              </a:spcBef>
              <a:spcAft>
                <a:spcPct val="0"/>
              </a:spcAft>
            </a:pPr>
            <a:r>
              <a:rPr lang="en-US" dirty="0">
                <a:solidFill>
                  <a:srgbClr val="000000"/>
                </a:solidFill>
                <a:cs typeface="Arial" charset="0"/>
              </a:rPr>
              <a:t>	</a:t>
            </a:r>
          </a:p>
          <a:p>
            <a:pPr marL="342900" indent="-342900" algn="just" fontAlgn="base">
              <a:lnSpc>
                <a:spcPct val="80000"/>
              </a:lnSpc>
              <a:spcBef>
                <a:spcPct val="20000"/>
              </a:spcBef>
              <a:spcAft>
                <a:spcPct val="0"/>
              </a:spcAft>
            </a:pPr>
            <a:r>
              <a:rPr lang="en-US" dirty="0">
                <a:solidFill>
                  <a:srgbClr val="000000"/>
                </a:solidFill>
                <a:cs typeface="Arial" charset="0"/>
              </a:rPr>
              <a:t>	Emphasis has been given on environmental issues, safety, security and compliance with forthcoming legislation. </a:t>
            </a:r>
          </a:p>
          <a:p>
            <a:pPr marL="342900" indent="-342900" algn="just" fontAlgn="base">
              <a:lnSpc>
                <a:spcPct val="80000"/>
              </a:lnSpc>
              <a:spcBef>
                <a:spcPct val="20000"/>
              </a:spcBef>
              <a:spcAft>
                <a:spcPct val="0"/>
              </a:spcAft>
            </a:pPr>
            <a:r>
              <a:rPr lang="en-US" dirty="0">
                <a:solidFill>
                  <a:srgbClr val="000000"/>
                </a:solidFill>
                <a:cs typeface="Arial" charset="0"/>
              </a:rPr>
              <a:t>	</a:t>
            </a:r>
          </a:p>
          <a:p>
            <a:pPr marL="342900" indent="-342900" algn="just" fontAlgn="base">
              <a:lnSpc>
                <a:spcPct val="80000"/>
              </a:lnSpc>
              <a:spcBef>
                <a:spcPct val="20000"/>
              </a:spcBef>
              <a:spcAft>
                <a:spcPct val="0"/>
              </a:spcAft>
            </a:pPr>
            <a:r>
              <a:rPr lang="en-US" dirty="0">
                <a:solidFill>
                  <a:srgbClr val="000000"/>
                </a:solidFill>
                <a:cs typeface="Arial" charset="0"/>
              </a:rPr>
              <a:t>	Hyde Marine and </a:t>
            </a:r>
            <a:r>
              <a:rPr lang="en-US" dirty="0" err="1">
                <a:solidFill>
                  <a:srgbClr val="000000"/>
                </a:solidFill>
                <a:cs typeface="Arial" charset="0"/>
              </a:rPr>
              <a:t>OceanSaver</a:t>
            </a:r>
            <a:r>
              <a:rPr lang="en-US" dirty="0">
                <a:solidFill>
                  <a:srgbClr val="000000"/>
                </a:solidFill>
                <a:cs typeface="Arial" charset="0"/>
              </a:rPr>
              <a:t> are the suppliers of the vessels’ water ballast management system as their products were deemed to be the most efficient and environmentally friendly options available.</a:t>
            </a:r>
            <a:endParaRPr lang="el-GR" dirty="0">
              <a:solidFill>
                <a:srgbClr val="000000"/>
              </a:solidFill>
              <a:cs typeface="Arial" charset="0"/>
            </a:endParaRPr>
          </a:p>
        </p:txBody>
      </p:sp>
    </p:spTree>
    <p:extLst>
      <p:ext uri="{BB962C8B-B14F-4D97-AF65-F5344CB8AC3E}">
        <p14:creationId xmlns:p14="http://schemas.microsoft.com/office/powerpoint/2010/main" val="47655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357188" y="274638"/>
            <a:ext cx="8229600" cy="633412"/>
          </a:xfrm>
        </p:spPr>
        <p:txBody>
          <a:bodyPr/>
          <a:lstStyle/>
          <a:p>
            <a:pPr eaLnBrk="1" hangingPunct="1"/>
            <a:r>
              <a:rPr lang="en-US" sz="3200">
                <a:solidFill>
                  <a:schemeClr val="tx1"/>
                </a:solidFill>
              </a:rPr>
              <a:t>10 DSME Suezmax Project</a:t>
            </a:r>
            <a:endParaRPr lang="el-GR" sz="3200">
              <a:solidFill>
                <a:schemeClr val="tx1"/>
              </a:solidFill>
            </a:endParaRPr>
          </a:p>
        </p:txBody>
      </p:sp>
      <p:sp>
        <p:nvSpPr>
          <p:cNvPr id="43010" name="Text Box 3"/>
          <p:cNvSpPr txBox="1">
            <a:spLocks noChangeArrowheads="1"/>
          </p:cNvSpPr>
          <p:nvPr/>
        </p:nvSpPr>
        <p:spPr bwMode="auto">
          <a:xfrm>
            <a:off x="395288" y="1268413"/>
            <a:ext cx="8497887" cy="366712"/>
          </a:xfrm>
          <a:prstGeom prst="rect">
            <a:avLst/>
          </a:prstGeom>
          <a:noFill/>
          <a:ln w="9525">
            <a:noFill/>
            <a:miter lim="800000"/>
            <a:headEnd/>
            <a:tailEnd/>
          </a:ln>
        </p:spPr>
        <p:txBody>
          <a:bodyPr>
            <a:spAutoFit/>
          </a:bodyPr>
          <a:lstStyle/>
          <a:p>
            <a:pPr fontAlgn="base">
              <a:spcBef>
                <a:spcPct val="0"/>
              </a:spcBef>
              <a:spcAft>
                <a:spcPct val="0"/>
              </a:spcAft>
            </a:pPr>
            <a:endParaRPr lang="en-US" b="1">
              <a:solidFill>
                <a:srgbClr val="000000"/>
              </a:solidFill>
              <a:cs typeface="Arial" charset="0"/>
            </a:endParaRPr>
          </a:p>
        </p:txBody>
      </p:sp>
      <p:sp>
        <p:nvSpPr>
          <p:cNvPr id="43011" name="Rectangle 4"/>
          <p:cNvSpPr>
            <a:spLocks noChangeArrowheads="1"/>
          </p:cNvSpPr>
          <p:nvPr/>
        </p:nvSpPr>
        <p:spPr bwMode="auto">
          <a:xfrm>
            <a:off x="250825" y="1268419"/>
            <a:ext cx="8066088" cy="720725"/>
          </a:xfrm>
          <a:prstGeom prst="rect">
            <a:avLst/>
          </a:prstGeom>
          <a:noFill/>
          <a:ln w="9525">
            <a:noFill/>
            <a:miter lim="800000"/>
            <a:headEnd/>
            <a:tailEnd/>
          </a:ln>
        </p:spPr>
        <p:txBody>
          <a:bodyPr anchor="ctr"/>
          <a:lstStyle/>
          <a:p>
            <a:pPr fontAlgn="base">
              <a:spcBef>
                <a:spcPct val="0"/>
              </a:spcBef>
              <a:spcAft>
                <a:spcPct val="0"/>
              </a:spcAft>
            </a:pPr>
            <a:r>
              <a:rPr lang="en-US" sz="2800">
                <a:solidFill>
                  <a:srgbClr val="000000"/>
                </a:solidFill>
                <a:cs typeface="Arial" charset="0"/>
              </a:rPr>
              <a:t>DSME H.N. 5354-5363</a:t>
            </a:r>
          </a:p>
        </p:txBody>
      </p:sp>
      <p:sp>
        <p:nvSpPr>
          <p:cNvPr id="43012" name="Line 5"/>
          <p:cNvSpPr>
            <a:spLocks noChangeShapeType="1"/>
          </p:cNvSpPr>
          <p:nvPr/>
        </p:nvSpPr>
        <p:spPr bwMode="auto">
          <a:xfrm>
            <a:off x="4378325" y="-3236913"/>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43013" name="Line 6"/>
          <p:cNvSpPr>
            <a:spLocks noChangeShapeType="1"/>
          </p:cNvSpPr>
          <p:nvPr/>
        </p:nvSpPr>
        <p:spPr bwMode="auto">
          <a:xfrm>
            <a:off x="4378325" y="-3008313"/>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43014" name="Line 7"/>
          <p:cNvSpPr>
            <a:spLocks noChangeShapeType="1"/>
          </p:cNvSpPr>
          <p:nvPr/>
        </p:nvSpPr>
        <p:spPr bwMode="auto">
          <a:xfrm>
            <a:off x="4378325" y="-2779713"/>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graphicFrame>
        <p:nvGraphicFramePr>
          <p:cNvPr id="242696" name="Group 8"/>
          <p:cNvGraphicFramePr>
            <a:graphicFrameLocks noGrp="1"/>
          </p:cNvGraphicFramePr>
          <p:nvPr/>
        </p:nvGraphicFramePr>
        <p:xfrm>
          <a:off x="250827" y="2205038"/>
          <a:ext cx="3925888" cy="863600"/>
        </p:xfrm>
        <a:graphic>
          <a:graphicData uri="http://schemas.openxmlformats.org/drawingml/2006/table">
            <a:tbl>
              <a:tblPr/>
              <a:tblGrid>
                <a:gridCol w="2224088">
                  <a:extLst>
                    <a:ext uri="{9D8B030D-6E8A-4147-A177-3AD203B41FA5}">
                      <a16:colId xmlns:a16="http://schemas.microsoft.com/office/drawing/2014/main" xmlns="" val="20000"/>
                    </a:ext>
                  </a:extLst>
                </a:gridCol>
                <a:gridCol w="1701800">
                  <a:extLst>
                    <a:ext uri="{9D8B030D-6E8A-4147-A177-3AD203B41FA5}">
                      <a16:colId xmlns:a16="http://schemas.microsoft.com/office/drawing/2014/main" xmlns="" val="20001"/>
                    </a:ext>
                  </a:extLst>
                </a:gridCol>
              </a:tblGrid>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charset="0"/>
                          <a:ea typeface="Times New Roman" pitchFamily="18" charset="0"/>
                          <a:cs typeface="Arial" charset="0"/>
                        </a:rPr>
                        <a:t> </a:t>
                      </a:r>
                      <a:r>
                        <a:rPr kumimoji="0" lang="en-US" sz="1200" b="0" i="0" u="none" strike="noStrike" cap="none" normalizeH="0" baseline="0">
                          <a:ln>
                            <a:noFill/>
                          </a:ln>
                          <a:solidFill>
                            <a:srgbClr val="000000"/>
                          </a:solidFill>
                          <a:effectLst/>
                          <a:latin typeface="Arial" charset="0"/>
                          <a:ea typeface="Times New Roman" pitchFamily="18" charset="0"/>
                          <a:cs typeface="Arial" charset="0"/>
                        </a:rPr>
                        <a:t>Length Over All (LOA):</a:t>
                      </a:r>
                      <a:endParaRPr kumimoji="0" lang="en-US"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pitchFamily="18" charset="0"/>
                          <a:cs typeface="Arial" charset="0"/>
                        </a:rPr>
                        <a:t>274.00 M</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charset="0"/>
                          <a:ea typeface="Times New Roman" pitchFamily="18" charset="0"/>
                          <a:cs typeface="Arial" charset="0"/>
                        </a:rPr>
                        <a:t> </a:t>
                      </a:r>
                      <a:r>
                        <a:rPr kumimoji="0" lang="en-US" sz="1200" b="0" i="0" u="none" strike="noStrike" cap="none" normalizeH="0" baseline="0">
                          <a:ln>
                            <a:noFill/>
                          </a:ln>
                          <a:solidFill>
                            <a:srgbClr val="000000"/>
                          </a:solidFill>
                          <a:effectLst/>
                          <a:latin typeface="Arial" charset="0"/>
                          <a:ea typeface="Times New Roman" pitchFamily="18" charset="0"/>
                          <a:cs typeface="Arial" charset="0"/>
                        </a:rPr>
                        <a:t>Extreme breadth (Beam):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pitchFamily="18" charset="0"/>
                          <a:cs typeface="Arial" charset="0"/>
                        </a:rPr>
                        <a:t>48 M</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pic>
        <p:nvPicPr>
          <p:cNvPr id="43026" name="Picture 19"/>
          <p:cNvPicPr>
            <a:picLocks noChangeAspect="1" noChangeArrowheads="1"/>
          </p:cNvPicPr>
          <p:nvPr/>
        </p:nvPicPr>
        <p:blipFill>
          <a:blip r:embed="rId3" cstate="print"/>
          <a:srcRect/>
          <a:stretch>
            <a:fillRect/>
          </a:stretch>
        </p:blipFill>
        <p:spPr bwMode="auto">
          <a:xfrm>
            <a:off x="179388" y="4076700"/>
            <a:ext cx="8710612" cy="1879600"/>
          </a:xfrm>
          <a:prstGeom prst="rect">
            <a:avLst/>
          </a:prstGeom>
          <a:noFill/>
          <a:ln w="9525">
            <a:noFill/>
            <a:miter lim="800000"/>
            <a:headEnd/>
            <a:tailEnd/>
          </a:ln>
        </p:spPr>
      </p:pic>
      <p:pic>
        <p:nvPicPr>
          <p:cNvPr id="43027" name="Picture 20"/>
          <p:cNvPicPr>
            <a:picLocks noChangeAspect="1" noChangeArrowheads="1"/>
          </p:cNvPicPr>
          <p:nvPr/>
        </p:nvPicPr>
        <p:blipFill>
          <a:blip r:embed="rId4" cstate="print"/>
          <a:srcRect/>
          <a:stretch>
            <a:fillRect/>
          </a:stretch>
        </p:blipFill>
        <p:spPr bwMode="auto">
          <a:xfrm>
            <a:off x="5219702" y="1196981"/>
            <a:ext cx="3095625" cy="2867025"/>
          </a:xfrm>
          <a:prstGeom prst="rect">
            <a:avLst/>
          </a:prstGeom>
          <a:noFill/>
          <a:ln w="9525">
            <a:noFill/>
            <a:miter lim="800000"/>
            <a:headEnd/>
            <a:tailEnd/>
          </a:ln>
        </p:spPr>
      </p:pic>
    </p:spTree>
    <p:extLst>
      <p:ext uri="{BB962C8B-B14F-4D97-AF65-F5344CB8AC3E}">
        <p14:creationId xmlns:p14="http://schemas.microsoft.com/office/powerpoint/2010/main" val="4294422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p:cNvPicPr>
            <a:picLocks noChangeAspect="1" noChangeArrowheads="1"/>
          </p:cNvPicPr>
          <p:nvPr/>
        </p:nvPicPr>
        <p:blipFill>
          <a:blip r:embed="rId2" cstate="print"/>
          <a:srcRect/>
          <a:stretch>
            <a:fillRect/>
          </a:stretch>
        </p:blipFill>
        <p:spPr bwMode="auto">
          <a:xfrm>
            <a:off x="0" y="260356"/>
            <a:ext cx="9144000" cy="6061075"/>
          </a:xfrm>
          <a:prstGeom prst="rect">
            <a:avLst/>
          </a:prstGeom>
          <a:noFill/>
          <a:ln w="9525">
            <a:noFill/>
            <a:miter lim="800000"/>
            <a:headEnd/>
            <a:tailEnd/>
          </a:ln>
        </p:spPr>
      </p:pic>
      <p:sp>
        <p:nvSpPr>
          <p:cNvPr id="45058" name="Text Box 5"/>
          <p:cNvSpPr txBox="1">
            <a:spLocks noChangeArrowheads="1"/>
          </p:cNvSpPr>
          <p:nvPr/>
        </p:nvSpPr>
        <p:spPr bwMode="auto">
          <a:xfrm>
            <a:off x="250828" y="6491288"/>
            <a:ext cx="8893175" cy="366712"/>
          </a:xfrm>
          <a:prstGeom prst="rect">
            <a:avLst/>
          </a:prstGeom>
          <a:noFill/>
          <a:ln w="9525">
            <a:noFill/>
            <a:miter lim="800000"/>
            <a:headEnd/>
            <a:tailEnd/>
          </a:ln>
        </p:spPr>
        <p:txBody>
          <a:bodyPr>
            <a:spAutoFit/>
          </a:bodyPr>
          <a:lstStyle/>
          <a:p>
            <a:pPr algn="ctr" fontAlgn="base">
              <a:spcBef>
                <a:spcPct val="50000"/>
              </a:spcBef>
              <a:spcAft>
                <a:spcPct val="0"/>
              </a:spcAft>
            </a:pPr>
            <a:r>
              <a:rPr lang="en-US" altLang="en-US" dirty="0" err="1">
                <a:solidFill>
                  <a:srgbClr val="000000"/>
                </a:solidFill>
                <a:cs typeface="Arial" charset="0"/>
              </a:rPr>
              <a:t>Suezmax</a:t>
            </a:r>
            <a:r>
              <a:rPr lang="en-US" altLang="en-US" dirty="0">
                <a:solidFill>
                  <a:srgbClr val="000000"/>
                </a:solidFill>
                <a:cs typeface="Arial" charset="0"/>
              </a:rPr>
              <a:t> M/T Almi Sky departing from DSME’s </a:t>
            </a:r>
            <a:r>
              <a:rPr lang="en-US" altLang="en-US" dirty="0" err="1">
                <a:solidFill>
                  <a:srgbClr val="000000"/>
                </a:solidFill>
                <a:cs typeface="Arial" charset="0"/>
              </a:rPr>
              <a:t>Okpo</a:t>
            </a:r>
            <a:r>
              <a:rPr lang="en-US" altLang="en-US" dirty="0">
                <a:solidFill>
                  <a:srgbClr val="000000"/>
                </a:solidFill>
                <a:cs typeface="Arial" charset="0"/>
              </a:rPr>
              <a:t> shipyard, South Korea</a:t>
            </a:r>
            <a:endParaRPr lang="el-GR" altLang="en-US" dirty="0">
              <a:solidFill>
                <a:srgbClr val="000000"/>
              </a:solidFill>
              <a:cs typeface="Arial" charset="0"/>
            </a:endParaRPr>
          </a:p>
        </p:txBody>
      </p:sp>
    </p:spTree>
    <p:extLst>
      <p:ext uri="{BB962C8B-B14F-4D97-AF65-F5344CB8AC3E}">
        <p14:creationId xmlns:p14="http://schemas.microsoft.com/office/powerpoint/2010/main" val="94721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cstate="print"/>
          <a:srcRect/>
          <a:stretch>
            <a:fillRect/>
          </a:stretch>
        </p:blipFill>
        <p:spPr bwMode="auto">
          <a:xfrm>
            <a:off x="5003800" y="981081"/>
            <a:ext cx="3455988" cy="3148013"/>
          </a:xfrm>
          <a:prstGeom prst="rect">
            <a:avLst/>
          </a:prstGeom>
          <a:noFill/>
          <a:ln w="9525">
            <a:noFill/>
            <a:miter lim="800000"/>
            <a:headEnd/>
            <a:tailEnd/>
          </a:ln>
        </p:spPr>
      </p:pic>
      <p:sp>
        <p:nvSpPr>
          <p:cNvPr id="46082" name="Rectangle 3"/>
          <p:cNvSpPr>
            <a:spLocks noGrp="1" noChangeArrowheads="1"/>
          </p:cNvSpPr>
          <p:nvPr>
            <p:ph type="title"/>
          </p:nvPr>
        </p:nvSpPr>
        <p:spPr>
          <a:xfrm>
            <a:off x="357188" y="214313"/>
            <a:ext cx="8229600" cy="633412"/>
          </a:xfrm>
        </p:spPr>
        <p:txBody>
          <a:bodyPr/>
          <a:lstStyle/>
          <a:p>
            <a:pPr eaLnBrk="1" hangingPunct="1"/>
            <a:r>
              <a:rPr lang="en-US" sz="3200" dirty="0">
                <a:solidFill>
                  <a:schemeClr val="tx1"/>
                </a:solidFill>
              </a:rPr>
              <a:t>2 DSME eco-VLCC Project</a:t>
            </a:r>
            <a:endParaRPr lang="el-GR" sz="3200" dirty="0">
              <a:solidFill>
                <a:schemeClr val="tx1"/>
              </a:solidFill>
            </a:endParaRPr>
          </a:p>
        </p:txBody>
      </p:sp>
      <p:sp>
        <p:nvSpPr>
          <p:cNvPr id="46083" name="Text Box 4"/>
          <p:cNvSpPr txBox="1">
            <a:spLocks noChangeArrowheads="1"/>
          </p:cNvSpPr>
          <p:nvPr/>
        </p:nvSpPr>
        <p:spPr bwMode="auto">
          <a:xfrm>
            <a:off x="395288" y="1268413"/>
            <a:ext cx="8497887" cy="366712"/>
          </a:xfrm>
          <a:prstGeom prst="rect">
            <a:avLst/>
          </a:prstGeom>
          <a:noFill/>
          <a:ln w="9525">
            <a:noFill/>
            <a:miter lim="800000"/>
            <a:headEnd/>
            <a:tailEnd/>
          </a:ln>
        </p:spPr>
        <p:txBody>
          <a:bodyPr>
            <a:spAutoFit/>
          </a:bodyPr>
          <a:lstStyle/>
          <a:p>
            <a:pPr fontAlgn="base">
              <a:spcBef>
                <a:spcPct val="0"/>
              </a:spcBef>
              <a:spcAft>
                <a:spcPct val="0"/>
              </a:spcAft>
            </a:pPr>
            <a:endParaRPr lang="en-US" b="1">
              <a:solidFill>
                <a:srgbClr val="000000"/>
              </a:solidFill>
              <a:cs typeface="Arial" charset="0"/>
            </a:endParaRPr>
          </a:p>
        </p:txBody>
      </p:sp>
      <p:sp>
        <p:nvSpPr>
          <p:cNvPr id="46084" name="Rectangle 5"/>
          <p:cNvSpPr>
            <a:spLocks noChangeArrowheads="1"/>
          </p:cNvSpPr>
          <p:nvPr/>
        </p:nvSpPr>
        <p:spPr bwMode="auto">
          <a:xfrm>
            <a:off x="250825" y="1268419"/>
            <a:ext cx="8066088" cy="720725"/>
          </a:xfrm>
          <a:prstGeom prst="rect">
            <a:avLst/>
          </a:prstGeom>
          <a:noFill/>
          <a:ln w="9525">
            <a:noFill/>
            <a:miter lim="800000"/>
            <a:headEnd/>
            <a:tailEnd/>
          </a:ln>
        </p:spPr>
        <p:txBody>
          <a:bodyPr anchor="ctr"/>
          <a:lstStyle/>
          <a:p>
            <a:pPr fontAlgn="base">
              <a:spcBef>
                <a:spcPct val="0"/>
              </a:spcBef>
              <a:spcAft>
                <a:spcPct val="0"/>
              </a:spcAft>
            </a:pPr>
            <a:r>
              <a:rPr lang="en-US" sz="2800">
                <a:solidFill>
                  <a:srgbClr val="000000"/>
                </a:solidFill>
                <a:cs typeface="Arial" charset="0"/>
              </a:rPr>
              <a:t>DSME VLCCs</a:t>
            </a:r>
          </a:p>
        </p:txBody>
      </p:sp>
      <p:sp>
        <p:nvSpPr>
          <p:cNvPr id="46085" name="Line 6"/>
          <p:cNvSpPr>
            <a:spLocks noChangeShapeType="1"/>
          </p:cNvSpPr>
          <p:nvPr/>
        </p:nvSpPr>
        <p:spPr bwMode="auto">
          <a:xfrm>
            <a:off x="4378325" y="-3236913"/>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46086" name="Line 7"/>
          <p:cNvSpPr>
            <a:spLocks noChangeShapeType="1"/>
          </p:cNvSpPr>
          <p:nvPr/>
        </p:nvSpPr>
        <p:spPr bwMode="auto">
          <a:xfrm>
            <a:off x="4378325" y="-3008313"/>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46087" name="Line 8"/>
          <p:cNvSpPr>
            <a:spLocks noChangeShapeType="1"/>
          </p:cNvSpPr>
          <p:nvPr/>
        </p:nvSpPr>
        <p:spPr bwMode="auto">
          <a:xfrm>
            <a:off x="4378325" y="-2779713"/>
            <a:ext cx="0" cy="0"/>
          </a:xfrm>
          <a:prstGeom prst="line">
            <a:avLst/>
          </a:prstGeom>
          <a:noFill/>
          <a:ln w="12700" cap="rnd">
            <a:solidFill>
              <a:srgbClr val="000000"/>
            </a:solidFill>
            <a:round/>
            <a:headEnd/>
            <a:tailEnd/>
          </a:ln>
        </p:spPr>
        <p:txBody>
          <a:bodyPr/>
          <a:lstStyle/>
          <a:p>
            <a:pPr fontAlgn="base">
              <a:spcBef>
                <a:spcPct val="0"/>
              </a:spcBef>
              <a:spcAft>
                <a:spcPct val="0"/>
              </a:spcAft>
            </a:pPr>
            <a:endParaRPr lang="en-US">
              <a:solidFill>
                <a:srgbClr val="000000"/>
              </a:solidFill>
              <a:cs typeface="Arial" charset="0"/>
            </a:endParaRPr>
          </a:p>
        </p:txBody>
      </p:sp>
      <p:graphicFrame>
        <p:nvGraphicFramePr>
          <p:cNvPr id="244745" name="Group 9"/>
          <p:cNvGraphicFramePr>
            <a:graphicFrameLocks noGrp="1"/>
          </p:cNvGraphicFramePr>
          <p:nvPr/>
        </p:nvGraphicFramePr>
        <p:xfrm>
          <a:off x="250827" y="2205038"/>
          <a:ext cx="3925888" cy="863600"/>
        </p:xfrm>
        <a:graphic>
          <a:graphicData uri="http://schemas.openxmlformats.org/drawingml/2006/table">
            <a:tbl>
              <a:tblPr/>
              <a:tblGrid>
                <a:gridCol w="2224088">
                  <a:extLst>
                    <a:ext uri="{9D8B030D-6E8A-4147-A177-3AD203B41FA5}">
                      <a16:colId xmlns:a16="http://schemas.microsoft.com/office/drawing/2014/main" xmlns="" val="20000"/>
                    </a:ext>
                  </a:extLst>
                </a:gridCol>
                <a:gridCol w="1701800">
                  <a:extLst>
                    <a:ext uri="{9D8B030D-6E8A-4147-A177-3AD203B41FA5}">
                      <a16:colId xmlns:a16="http://schemas.microsoft.com/office/drawing/2014/main" xmlns="" val="20001"/>
                    </a:ext>
                  </a:extLst>
                </a:gridCol>
              </a:tblGrid>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charset="0"/>
                          <a:ea typeface="Times New Roman" pitchFamily="18" charset="0"/>
                          <a:cs typeface="Arial" charset="0"/>
                        </a:rPr>
                        <a:t> </a:t>
                      </a:r>
                      <a:r>
                        <a:rPr kumimoji="0" lang="en-US" sz="1200" b="0" i="0" u="none" strike="noStrike" cap="none" normalizeH="0" baseline="0">
                          <a:ln>
                            <a:noFill/>
                          </a:ln>
                          <a:solidFill>
                            <a:srgbClr val="000000"/>
                          </a:solidFill>
                          <a:effectLst/>
                          <a:latin typeface="Arial" charset="0"/>
                          <a:ea typeface="Times New Roman" pitchFamily="18" charset="0"/>
                          <a:cs typeface="Arial" charset="0"/>
                        </a:rPr>
                        <a:t>Length Over All (LOA):</a:t>
                      </a:r>
                      <a:endParaRPr kumimoji="0" lang="en-US"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pitchFamily="18" charset="0"/>
                          <a:cs typeface="Arial" charset="0"/>
                        </a:rPr>
                        <a:t>330.00 M</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Arial" charset="0"/>
                          <a:ea typeface="Times New Roman" pitchFamily="18" charset="0"/>
                          <a:cs typeface="Arial" charset="0"/>
                        </a:rPr>
                        <a:t> </a:t>
                      </a:r>
                      <a:r>
                        <a:rPr kumimoji="0" lang="en-US" sz="1200" b="0" i="0" u="none" strike="noStrike" cap="none" normalizeH="0" baseline="0">
                          <a:ln>
                            <a:noFill/>
                          </a:ln>
                          <a:solidFill>
                            <a:srgbClr val="000000"/>
                          </a:solidFill>
                          <a:effectLst/>
                          <a:latin typeface="Arial" charset="0"/>
                          <a:ea typeface="Times New Roman" pitchFamily="18" charset="0"/>
                          <a:cs typeface="Arial" charset="0"/>
                        </a:rPr>
                        <a:t>Extreme breadth (Beam):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pitchFamily="18" charset="0"/>
                          <a:cs typeface="Arial" charset="0"/>
                        </a:rPr>
                        <a:t>60 M</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pic>
        <p:nvPicPr>
          <p:cNvPr id="46099" name="Picture 21"/>
          <p:cNvPicPr>
            <a:picLocks noChangeAspect="1" noChangeArrowheads="1"/>
          </p:cNvPicPr>
          <p:nvPr/>
        </p:nvPicPr>
        <p:blipFill>
          <a:blip r:embed="rId4" cstate="print"/>
          <a:srcRect/>
          <a:stretch>
            <a:fillRect/>
          </a:stretch>
        </p:blipFill>
        <p:spPr bwMode="auto">
          <a:xfrm>
            <a:off x="323850" y="4005263"/>
            <a:ext cx="8351838" cy="1979612"/>
          </a:xfrm>
          <a:prstGeom prst="rect">
            <a:avLst/>
          </a:prstGeom>
          <a:noFill/>
          <a:ln w="9525">
            <a:noFill/>
            <a:miter lim="800000"/>
            <a:headEnd/>
            <a:tailEnd/>
          </a:ln>
        </p:spPr>
      </p:pic>
    </p:spTree>
    <p:extLst>
      <p:ext uri="{BB962C8B-B14F-4D97-AF65-F5344CB8AC3E}">
        <p14:creationId xmlns:p14="http://schemas.microsoft.com/office/powerpoint/2010/main" val="3721464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684213" y="6551619"/>
            <a:ext cx="7777162" cy="306387"/>
          </a:xfrm>
        </p:spPr>
        <p:txBody>
          <a:bodyPr/>
          <a:lstStyle/>
          <a:p>
            <a:r>
              <a:rPr lang="en-US" sz="1800"/>
              <a:t>VLCC M/T Hydra Voyager on her delivery day</a:t>
            </a:r>
            <a:endParaRPr lang="en-GB" sz="1800"/>
          </a:p>
        </p:txBody>
      </p:sp>
      <p:pic>
        <p:nvPicPr>
          <p:cNvPr id="48130" name="Picture 4" descr="hydra"/>
          <p:cNvPicPr>
            <a:picLocks noChangeAspect="1" noChangeArrowheads="1"/>
          </p:cNvPicPr>
          <p:nvPr/>
        </p:nvPicPr>
        <p:blipFill>
          <a:blip r:embed="rId2" cstate="print"/>
          <a:srcRect/>
          <a:stretch>
            <a:fillRect/>
          </a:stretch>
        </p:blipFill>
        <p:spPr bwMode="auto">
          <a:xfrm>
            <a:off x="0" y="-531813"/>
            <a:ext cx="9144000" cy="6864351"/>
          </a:xfrm>
          <a:prstGeom prst="rect">
            <a:avLst/>
          </a:prstGeom>
          <a:noFill/>
          <a:ln w="9525">
            <a:noFill/>
            <a:miter lim="800000"/>
            <a:headEnd/>
            <a:tailEnd/>
          </a:ln>
        </p:spPr>
      </p:pic>
    </p:spTree>
    <p:extLst>
      <p:ext uri="{BB962C8B-B14F-4D97-AF65-F5344CB8AC3E}">
        <p14:creationId xmlns:p14="http://schemas.microsoft.com/office/powerpoint/2010/main" val="3131577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2816"/>
            <a:ext cx="9141118"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25144"/>
            <a:ext cx="13716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20" y="332656"/>
            <a:ext cx="8716416" cy="707886"/>
          </a:xfrm>
          <a:prstGeom prst="rect">
            <a:avLst/>
          </a:prstGeom>
          <a:noFill/>
        </p:spPr>
        <p:txBody>
          <a:bodyPr wrap="square" rtlCol="0">
            <a:spAutoFit/>
          </a:bodyPr>
          <a:lstStyle/>
          <a:p>
            <a:pPr algn="ctr"/>
            <a:r>
              <a:rPr lang="en-US" sz="4000" dirty="0"/>
              <a:t>2 HHI eco-VLCCs</a:t>
            </a:r>
            <a:endParaRPr lang="en-GB" sz="4000" dirty="0"/>
          </a:p>
        </p:txBody>
      </p:sp>
    </p:spTree>
    <p:extLst>
      <p:ext uri="{BB962C8B-B14F-4D97-AF65-F5344CB8AC3E}">
        <p14:creationId xmlns:p14="http://schemas.microsoft.com/office/powerpoint/2010/main" val="1249158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3"/>
          <p:cNvSpPr>
            <a:spLocks noChangeArrowheads="1"/>
          </p:cNvSpPr>
          <p:nvPr/>
        </p:nvSpPr>
        <p:spPr bwMode="auto">
          <a:xfrm>
            <a:off x="323853" y="116632"/>
            <a:ext cx="8424863" cy="6552728"/>
          </a:xfrm>
          <a:prstGeom prst="rect">
            <a:avLst/>
          </a:prstGeom>
          <a:noFill/>
          <a:ln w="9525">
            <a:noFill/>
            <a:miter lim="800000"/>
            <a:headEnd/>
            <a:tailEnd/>
          </a:ln>
        </p:spPr>
        <p:txBody>
          <a:bodyPr/>
          <a:lstStyle/>
          <a:p>
            <a:pPr marL="342900" indent="-342900" algn="ctr" fontAlgn="base">
              <a:spcBef>
                <a:spcPct val="20000"/>
              </a:spcBef>
              <a:spcAft>
                <a:spcPct val="0"/>
              </a:spcAft>
            </a:pPr>
            <a:r>
              <a:rPr lang="pt-BR" sz="3200" dirty="0">
                <a:solidFill>
                  <a:srgbClr val="000000"/>
                </a:solidFill>
                <a:cs typeface="Arial" charset="0"/>
              </a:rPr>
              <a:t>Who we are</a:t>
            </a:r>
          </a:p>
          <a:p>
            <a:pPr marL="342900" indent="-342900" algn="ctr" fontAlgn="base">
              <a:spcBef>
                <a:spcPct val="20000"/>
              </a:spcBef>
              <a:spcAft>
                <a:spcPct val="0"/>
              </a:spcAft>
            </a:pPr>
            <a:endParaRPr lang="en-US" sz="2000" dirty="0">
              <a:solidFill>
                <a:srgbClr val="000000"/>
              </a:solidFill>
              <a:cs typeface="Arial" charset="0"/>
            </a:endParaRPr>
          </a:p>
          <a:p>
            <a:pPr marL="342900" indent="-342900" algn="just" fontAlgn="base">
              <a:spcBef>
                <a:spcPct val="20000"/>
              </a:spcBef>
              <a:spcAft>
                <a:spcPct val="0"/>
              </a:spcAft>
              <a:buFontTx/>
              <a:buChar char="•"/>
            </a:pPr>
            <a:r>
              <a:rPr lang="en-US" sz="2400" dirty="0">
                <a:solidFill>
                  <a:srgbClr val="000000"/>
                </a:solidFill>
                <a:cs typeface="Arial" charset="0"/>
              </a:rPr>
              <a:t>A tanker vessel management company located in Athens, established in May 2009 when two modern LR2 </a:t>
            </a:r>
            <a:r>
              <a:rPr lang="en-US" sz="2400" dirty="0" err="1">
                <a:solidFill>
                  <a:srgbClr val="000000"/>
                </a:solidFill>
                <a:cs typeface="Arial" charset="0"/>
              </a:rPr>
              <a:t>Aframax</a:t>
            </a:r>
            <a:r>
              <a:rPr lang="en-US" sz="2400" dirty="0">
                <a:solidFill>
                  <a:srgbClr val="000000"/>
                </a:solidFill>
                <a:cs typeface="Arial" charset="0"/>
              </a:rPr>
              <a:t> tankers were purchased from </a:t>
            </a:r>
            <a:r>
              <a:rPr lang="en-US" sz="2400" dirty="0" err="1">
                <a:solidFill>
                  <a:srgbClr val="000000"/>
                </a:solidFill>
                <a:cs typeface="Arial" charset="0"/>
              </a:rPr>
              <a:t>Teekay</a:t>
            </a:r>
            <a:r>
              <a:rPr lang="en-US" sz="2400" dirty="0">
                <a:solidFill>
                  <a:srgbClr val="000000"/>
                </a:solidFill>
                <a:cs typeface="Arial" charset="0"/>
              </a:rPr>
              <a:t>. We also run a fleet of DSME built eco-</a:t>
            </a:r>
            <a:r>
              <a:rPr lang="en-US" sz="2400" dirty="0" err="1">
                <a:solidFill>
                  <a:srgbClr val="000000"/>
                </a:solidFill>
                <a:cs typeface="Arial" charset="0"/>
              </a:rPr>
              <a:t>Suezmax</a:t>
            </a:r>
            <a:r>
              <a:rPr lang="en-US" sz="2400" dirty="0">
                <a:solidFill>
                  <a:srgbClr val="000000"/>
                </a:solidFill>
                <a:cs typeface="Arial" charset="0"/>
              </a:rPr>
              <a:t> and supervise the operation of two eco-VLCCs on bareboat to an Oil Major.             Two eco-VLCCs will be built at HHI for delivery in 2018. </a:t>
            </a:r>
          </a:p>
          <a:p>
            <a:pPr marL="342900" indent="-342900" algn="just" fontAlgn="base">
              <a:spcBef>
                <a:spcPct val="20000"/>
              </a:spcBef>
              <a:spcAft>
                <a:spcPct val="0"/>
              </a:spcAft>
              <a:buFontTx/>
              <a:buChar char="•"/>
            </a:pPr>
            <a:r>
              <a:rPr lang="en-US" sz="2400" dirty="0">
                <a:solidFill>
                  <a:srgbClr val="000000"/>
                </a:solidFill>
                <a:cs typeface="Arial" charset="0"/>
              </a:rPr>
              <a:t>An ambitious team with a proven performance record at established and respected tanker operators, able to approach matters in a dynamic and innovative way.</a:t>
            </a:r>
          </a:p>
          <a:p>
            <a:pPr marL="342900" indent="-342900" algn="just" fontAlgn="base">
              <a:spcBef>
                <a:spcPct val="20000"/>
              </a:spcBef>
              <a:spcAft>
                <a:spcPct val="0"/>
              </a:spcAft>
              <a:buFontTx/>
              <a:buChar char="•"/>
            </a:pPr>
            <a:r>
              <a:rPr lang="en-US" sz="2400" dirty="0">
                <a:solidFill>
                  <a:srgbClr val="000000"/>
                </a:solidFill>
                <a:cs typeface="Arial" charset="0"/>
              </a:rPr>
              <a:t>The fleet’s spot/time charter balance is </a:t>
            </a:r>
            <a:r>
              <a:rPr lang="en-US" sz="2400" dirty="0" err="1">
                <a:solidFill>
                  <a:srgbClr val="000000"/>
                </a:solidFill>
                <a:cs typeface="Arial" charset="0"/>
              </a:rPr>
              <a:t>optimised</a:t>
            </a:r>
            <a:r>
              <a:rPr lang="en-US" sz="2400" dirty="0">
                <a:solidFill>
                  <a:srgbClr val="000000"/>
                </a:solidFill>
                <a:cs typeface="Arial" charset="0"/>
              </a:rPr>
              <a:t> to reflect current and expected market conditions. </a:t>
            </a:r>
          </a:p>
          <a:p>
            <a:pPr marL="342900" indent="-342900" algn="just" fontAlgn="base">
              <a:spcBef>
                <a:spcPct val="20000"/>
              </a:spcBef>
              <a:spcAft>
                <a:spcPct val="0"/>
              </a:spcAft>
              <a:buFontTx/>
              <a:buChar char="•"/>
            </a:pPr>
            <a:r>
              <a:rPr lang="en-US" sz="2400" dirty="0">
                <a:solidFill>
                  <a:srgbClr val="000000"/>
                </a:solidFill>
                <a:cs typeface="Arial" charset="0"/>
              </a:rPr>
              <a:t>Charterers include: Shell, BP, Exxon, Chevron, CSSA (Total), </a:t>
            </a:r>
            <a:r>
              <a:rPr lang="en-US" sz="2400" dirty="0" err="1">
                <a:solidFill>
                  <a:srgbClr val="000000"/>
                </a:solidFill>
                <a:cs typeface="Arial" charset="0"/>
              </a:rPr>
              <a:t>Repsol</a:t>
            </a:r>
            <a:r>
              <a:rPr lang="en-US" sz="2400" dirty="0">
                <a:solidFill>
                  <a:srgbClr val="000000"/>
                </a:solidFill>
                <a:cs typeface="Arial" charset="0"/>
              </a:rPr>
              <a:t>, Cargill, </a:t>
            </a:r>
            <a:r>
              <a:rPr lang="en-US" sz="2400" dirty="0" err="1">
                <a:solidFill>
                  <a:srgbClr val="000000"/>
                </a:solidFill>
                <a:cs typeface="Arial" charset="0"/>
              </a:rPr>
              <a:t>Cepsa</a:t>
            </a:r>
            <a:r>
              <a:rPr lang="en-US" sz="2400" dirty="0">
                <a:solidFill>
                  <a:srgbClr val="000000"/>
                </a:solidFill>
                <a:cs typeface="Arial" charset="0"/>
              </a:rPr>
              <a:t>, Koch, Eni, </a:t>
            </a:r>
            <a:r>
              <a:rPr lang="en-US" sz="2400" dirty="0" err="1">
                <a:solidFill>
                  <a:srgbClr val="000000"/>
                </a:solidFill>
                <a:cs typeface="Arial" charset="0"/>
              </a:rPr>
              <a:t>Trafigura</a:t>
            </a:r>
            <a:r>
              <a:rPr lang="en-US" sz="2400" dirty="0">
                <a:solidFill>
                  <a:srgbClr val="000000"/>
                </a:solidFill>
                <a:cs typeface="Arial" charset="0"/>
              </a:rPr>
              <a:t>, Vitol, </a:t>
            </a:r>
            <a:r>
              <a:rPr lang="en-US" sz="2400" dirty="0" err="1">
                <a:solidFill>
                  <a:srgbClr val="000000"/>
                </a:solidFill>
                <a:cs typeface="Arial" charset="0"/>
              </a:rPr>
              <a:t>Unipec</a:t>
            </a:r>
            <a:r>
              <a:rPr lang="en-US" sz="2400" dirty="0">
                <a:solidFill>
                  <a:srgbClr val="000000"/>
                </a:solidFill>
                <a:cs typeface="Arial" charset="0"/>
              </a:rPr>
              <a:t>, </a:t>
            </a:r>
            <a:r>
              <a:rPr lang="en-US" sz="2400" dirty="0" err="1">
                <a:solidFill>
                  <a:srgbClr val="000000"/>
                </a:solidFill>
                <a:cs typeface="Arial" charset="0"/>
              </a:rPr>
              <a:t>Litasco</a:t>
            </a:r>
            <a:r>
              <a:rPr lang="en-US" sz="2400" dirty="0">
                <a:solidFill>
                  <a:srgbClr val="000000"/>
                </a:solidFill>
                <a:cs typeface="Arial" charset="0"/>
              </a:rPr>
              <a:t>. </a:t>
            </a:r>
            <a:endParaRPr lang="el-GR" sz="2400" dirty="0">
              <a:solidFill>
                <a:srgbClr val="000000"/>
              </a:solidFill>
              <a:cs typeface="Arial" charset="0"/>
            </a:endParaRPr>
          </a:p>
        </p:txBody>
      </p:sp>
    </p:spTree>
    <p:extLst>
      <p:ext uri="{BB962C8B-B14F-4D97-AF65-F5344CB8AC3E}">
        <p14:creationId xmlns:p14="http://schemas.microsoft.com/office/powerpoint/2010/main" val="266490750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8"/>
          <p:cNvSpPr>
            <a:spLocks noChangeArrowheads="1"/>
          </p:cNvSpPr>
          <p:nvPr/>
        </p:nvSpPr>
        <p:spPr bwMode="auto">
          <a:xfrm>
            <a:off x="468313" y="3933825"/>
            <a:ext cx="8229600" cy="2078038"/>
          </a:xfrm>
          <a:prstGeom prst="rect">
            <a:avLst/>
          </a:prstGeom>
          <a:noFill/>
          <a:ln w="9525">
            <a:noFill/>
            <a:miter lim="800000"/>
            <a:headEnd/>
            <a:tailEnd/>
          </a:ln>
        </p:spPr>
        <p:txBody>
          <a:bodyPr/>
          <a:lstStyle/>
          <a:p>
            <a:pPr marL="342900" indent="-342900" algn="ctr" eaLnBrk="0" fontAlgn="base" hangingPunct="0">
              <a:spcBef>
                <a:spcPct val="20000"/>
              </a:spcBef>
              <a:spcAft>
                <a:spcPct val="0"/>
              </a:spcAft>
            </a:pPr>
            <a:r>
              <a:rPr lang="en-US" sz="3200">
                <a:solidFill>
                  <a:srgbClr val="000000"/>
                </a:solidFill>
                <a:cs typeface="Arial" charset="0"/>
              </a:rPr>
              <a:t>Investment Decision Background</a:t>
            </a:r>
            <a:endParaRPr lang="el-GR" sz="3200">
              <a:solidFill>
                <a:srgbClr val="000000"/>
              </a:solidFill>
              <a:cs typeface="Arial" charset="0"/>
            </a:endParaRPr>
          </a:p>
        </p:txBody>
      </p:sp>
      <p:pic>
        <p:nvPicPr>
          <p:cNvPr id="49154" name="Picture 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73202" y="1355726"/>
            <a:ext cx="5889651" cy="1281113"/>
          </a:xfrm>
          <a:prstGeom prst="rect">
            <a:avLst/>
          </a:prstGeom>
          <a:noFill/>
          <a:ln w="9525">
            <a:noFill/>
            <a:miter lim="800000"/>
            <a:headEnd/>
            <a:tailEnd/>
          </a:ln>
        </p:spPr>
      </p:pic>
    </p:spTree>
    <p:extLst>
      <p:ext uri="{BB962C8B-B14F-4D97-AF65-F5344CB8AC3E}">
        <p14:creationId xmlns:p14="http://schemas.microsoft.com/office/powerpoint/2010/main" val="1455480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body" idx="1"/>
          </p:nvPr>
        </p:nvSpPr>
        <p:spPr>
          <a:xfrm>
            <a:off x="468313" y="981081"/>
            <a:ext cx="8229600" cy="4525963"/>
          </a:xfrm>
        </p:spPr>
        <p:txBody>
          <a:bodyPr/>
          <a:lstStyle/>
          <a:p>
            <a:pPr>
              <a:lnSpc>
                <a:spcPct val="90000"/>
              </a:lnSpc>
            </a:pPr>
            <a:r>
              <a:rPr lang="en-US" sz="2400"/>
              <a:t>Following the enactment of OPA 90 the previous fleet of single hull tankers was sold, a Suezmax, two OBOs and two product tankers. </a:t>
            </a:r>
          </a:p>
          <a:p>
            <a:pPr>
              <a:lnSpc>
                <a:spcPct val="90000"/>
              </a:lnSpc>
            </a:pPr>
            <a:r>
              <a:rPr lang="en-US" sz="2400"/>
              <a:t>OPA 90 provides for unlimited liability in case of oil pollution. A risky prospect for a family. </a:t>
            </a:r>
          </a:p>
          <a:p>
            <a:pPr>
              <a:lnSpc>
                <a:spcPct val="90000"/>
              </a:lnSpc>
            </a:pPr>
            <a:r>
              <a:rPr lang="en-US" sz="2400"/>
              <a:t>However, according to the International Tanker Operators Pollution Federation Ltd. (ITOPF). Oil pollution from tankers during the last decade was 82% lower than in the 1990s, and hit a record low in 2008. Despite a 26% increase in the  volume of oil transported in the 2000s compared to the 1990s.</a:t>
            </a:r>
          </a:p>
          <a:p>
            <a:pPr>
              <a:lnSpc>
                <a:spcPct val="90000"/>
              </a:lnSpc>
            </a:pPr>
            <a:r>
              <a:rPr lang="en-US" sz="2400"/>
              <a:t>The main reason for the improved tanker performance is probably improved operational quality, suggests ITOPF, rather than double hulls or technical innovations. </a:t>
            </a:r>
            <a:endParaRPr lang="el-GR" sz="2400"/>
          </a:p>
        </p:txBody>
      </p:sp>
    </p:spTree>
    <p:extLst>
      <p:ext uri="{BB962C8B-B14F-4D97-AF65-F5344CB8AC3E}">
        <p14:creationId xmlns:p14="http://schemas.microsoft.com/office/powerpoint/2010/main" val="2392790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cstate="print"/>
          <a:srcRect/>
          <a:stretch>
            <a:fillRect/>
          </a:stretch>
        </p:blipFill>
        <p:spPr bwMode="auto">
          <a:xfrm>
            <a:off x="785813" y="908050"/>
            <a:ext cx="7602537" cy="4776788"/>
          </a:xfrm>
          <a:prstGeom prst="rect">
            <a:avLst/>
          </a:prstGeom>
          <a:noFill/>
          <a:ln w="9525">
            <a:noFill/>
            <a:miter lim="800000"/>
            <a:headEnd/>
            <a:tailEnd/>
          </a:ln>
        </p:spPr>
      </p:pic>
      <p:sp>
        <p:nvSpPr>
          <p:cNvPr id="51202" name="Text Box 3"/>
          <p:cNvSpPr txBox="1">
            <a:spLocks noChangeArrowheads="1"/>
          </p:cNvSpPr>
          <p:nvPr/>
        </p:nvSpPr>
        <p:spPr bwMode="auto">
          <a:xfrm>
            <a:off x="3059113" y="6246819"/>
            <a:ext cx="4218912"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Intertanko Weekly News No. 9 2010</a:t>
            </a:r>
          </a:p>
          <a:p>
            <a:pPr fontAlgn="base">
              <a:spcBef>
                <a:spcPct val="0"/>
              </a:spcBef>
              <a:spcAft>
                <a:spcPct val="0"/>
              </a:spcAft>
            </a:pPr>
            <a:endParaRPr lang="el-GR">
              <a:solidFill>
                <a:srgbClr val="000000"/>
              </a:solidFill>
              <a:cs typeface="Arial" charset="0"/>
            </a:endParaRPr>
          </a:p>
        </p:txBody>
      </p:sp>
    </p:spTree>
    <p:extLst>
      <p:ext uri="{BB962C8B-B14F-4D97-AF65-F5344CB8AC3E}">
        <p14:creationId xmlns:p14="http://schemas.microsoft.com/office/powerpoint/2010/main" val="710484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cstate="print"/>
          <a:srcRect/>
          <a:stretch>
            <a:fillRect/>
          </a:stretch>
        </p:blipFill>
        <p:spPr bwMode="auto">
          <a:xfrm>
            <a:off x="769940" y="1109669"/>
            <a:ext cx="7602537" cy="4637087"/>
          </a:xfrm>
          <a:prstGeom prst="rect">
            <a:avLst/>
          </a:prstGeom>
          <a:noFill/>
          <a:ln w="9525">
            <a:noFill/>
            <a:miter lim="800000"/>
            <a:headEnd/>
            <a:tailEnd/>
          </a:ln>
        </p:spPr>
      </p:pic>
      <p:sp>
        <p:nvSpPr>
          <p:cNvPr id="52226" name="Text Box 3"/>
          <p:cNvSpPr txBox="1">
            <a:spLocks noChangeArrowheads="1"/>
          </p:cNvSpPr>
          <p:nvPr/>
        </p:nvSpPr>
        <p:spPr bwMode="auto">
          <a:xfrm>
            <a:off x="2916238" y="6246819"/>
            <a:ext cx="4218912"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Intertanko Weekly News No. 9 2010</a:t>
            </a:r>
          </a:p>
          <a:p>
            <a:pPr fontAlgn="base">
              <a:spcBef>
                <a:spcPct val="0"/>
              </a:spcBef>
              <a:spcAft>
                <a:spcPct val="0"/>
              </a:spcAft>
            </a:pPr>
            <a:endParaRPr lang="el-GR">
              <a:solidFill>
                <a:srgbClr val="000000"/>
              </a:solidFill>
              <a:cs typeface="Arial" charset="0"/>
            </a:endParaRPr>
          </a:p>
        </p:txBody>
      </p:sp>
    </p:spTree>
    <p:extLst>
      <p:ext uri="{BB962C8B-B14F-4D97-AF65-F5344CB8AC3E}">
        <p14:creationId xmlns:p14="http://schemas.microsoft.com/office/powerpoint/2010/main" val="1928011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68313" y="188913"/>
            <a:ext cx="8229600" cy="1143000"/>
          </a:xfrm>
        </p:spPr>
        <p:txBody>
          <a:bodyPr/>
          <a:lstStyle/>
          <a:p>
            <a:r>
              <a:rPr lang="en-US" sz="2800"/>
              <a:t>What had shipowners been ordering when Almi Tankers placed the new building order ?</a:t>
            </a:r>
            <a:br>
              <a:rPr lang="en-US" sz="2800"/>
            </a:br>
            <a:r>
              <a:rPr lang="en-US" sz="2800"/>
              <a:t>8,267 vessels valued at $430bn</a:t>
            </a:r>
            <a:endParaRPr lang="el-GR" sz="2800"/>
          </a:p>
        </p:txBody>
      </p:sp>
      <p:pic>
        <p:nvPicPr>
          <p:cNvPr id="53250" name="Picture 3"/>
          <p:cNvPicPr>
            <a:picLocks noChangeAspect="1" noChangeArrowheads="1"/>
          </p:cNvPicPr>
          <p:nvPr/>
        </p:nvPicPr>
        <p:blipFill>
          <a:blip r:embed="rId2" cstate="print"/>
          <a:srcRect/>
          <a:stretch>
            <a:fillRect/>
          </a:stretch>
        </p:blipFill>
        <p:spPr bwMode="auto">
          <a:xfrm>
            <a:off x="1979615" y="1344618"/>
            <a:ext cx="4657725" cy="5513387"/>
          </a:xfrm>
          <a:prstGeom prst="rect">
            <a:avLst/>
          </a:prstGeom>
          <a:noFill/>
          <a:ln w="9525">
            <a:noFill/>
            <a:miter lim="800000"/>
            <a:headEnd/>
            <a:tailEnd/>
          </a:ln>
        </p:spPr>
      </p:pic>
      <p:sp>
        <p:nvSpPr>
          <p:cNvPr id="53251" name="Text Box 4"/>
          <p:cNvSpPr txBox="1">
            <a:spLocks noChangeArrowheads="1"/>
          </p:cNvSpPr>
          <p:nvPr/>
        </p:nvSpPr>
        <p:spPr bwMode="auto">
          <a:xfrm>
            <a:off x="7740650" y="3357563"/>
            <a:ext cx="503238" cy="366712"/>
          </a:xfrm>
          <a:prstGeom prst="rect">
            <a:avLst/>
          </a:prstGeom>
          <a:noFill/>
          <a:ln w="9525">
            <a:noFill/>
            <a:miter lim="800000"/>
            <a:headEnd/>
            <a:tailEnd/>
          </a:ln>
        </p:spPr>
        <p:txBody>
          <a:bodyPr>
            <a:spAutoFit/>
          </a:bodyPr>
          <a:lstStyle/>
          <a:p>
            <a:pPr fontAlgn="base">
              <a:spcBef>
                <a:spcPct val="0"/>
              </a:spcBef>
              <a:spcAft>
                <a:spcPct val="0"/>
              </a:spcAft>
            </a:pPr>
            <a:endParaRPr lang="en-GB">
              <a:solidFill>
                <a:srgbClr val="000000"/>
              </a:solidFill>
              <a:cs typeface="Arial" charset="0"/>
            </a:endParaRPr>
          </a:p>
        </p:txBody>
      </p:sp>
      <p:sp>
        <p:nvSpPr>
          <p:cNvPr id="53252" name="Text Box 5"/>
          <p:cNvSpPr txBox="1">
            <a:spLocks noChangeArrowheads="1"/>
          </p:cNvSpPr>
          <p:nvPr/>
        </p:nvSpPr>
        <p:spPr bwMode="auto">
          <a:xfrm flipV="1">
            <a:off x="7377669" y="3716344"/>
            <a:ext cx="369332" cy="2028825"/>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Clarkson SIW 900</a:t>
            </a:r>
            <a:endParaRPr lang="el-GR" sz="1200">
              <a:solidFill>
                <a:srgbClr val="000000"/>
              </a:solidFill>
              <a:cs typeface="Arial" charset="0"/>
            </a:endParaRPr>
          </a:p>
        </p:txBody>
      </p:sp>
    </p:spTree>
    <p:extLst>
      <p:ext uri="{BB962C8B-B14F-4D97-AF65-F5344CB8AC3E}">
        <p14:creationId xmlns:p14="http://schemas.microsoft.com/office/powerpoint/2010/main" val="3322717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Grp="1" noChangeArrowheads="1"/>
          </p:cNvSpPr>
          <p:nvPr>
            <p:ph type="title"/>
          </p:nvPr>
        </p:nvSpPr>
        <p:spPr>
          <a:xfrm>
            <a:off x="3" y="188915"/>
            <a:ext cx="8964613" cy="561975"/>
          </a:xfrm>
        </p:spPr>
        <p:txBody>
          <a:bodyPr/>
          <a:lstStyle/>
          <a:p>
            <a:r>
              <a:rPr lang="en-US" sz="2400"/>
              <a:t>Do shipowners notice what their competitors are ordering?</a:t>
            </a:r>
            <a:endParaRPr lang="el-GR" sz="2400"/>
          </a:p>
        </p:txBody>
      </p:sp>
      <p:pic>
        <p:nvPicPr>
          <p:cNvPr id="54274" name="Picture 5"/>
          <p:cNvPicPr>
            <a:picLocks noChangeAspect="1" noChangeArrowheads="1"/>
          </p:cNvPicPr>
          <p:nvPr/>
        </p:nvPicPr>
        <p:blipFill>
          <a:blip r:embed="rId2" cstate="print"/>
          <a:srcRect/>
          <a:stretch>
            <a:fillRect/>
          </a:stretch>
        </p:blipFill>
        <p:spPr bwMode="auto">
          <a:xfrm>
            <a:off x="514039" y="901698"/>
            <a:ext cx="5876925" cy="5767387"/>
          </a:xfrm>
          <a:prstGeom prst="rect">
            <a:avLst/>
          </a:prstGeom>
          <a:noFill/>
          <a:ln w="9525">
            <a:noFill/>
            <a:miter lim="800000"/>
            <a:headEnd/>
            <a:tailEnd/>
          </a:ln>
        </p:spPr>
      </p:pic>
      <p:sp>
        <p:nvSpPr>
          <p:cNvPr id="54275" name="Text Box 6"/>
          <p:cNvSpPr txBox="1">
            <a:spLocks noChangeArrowheads="1"/>
          </p:cNvSpPr>
          <p:nvPr/>
        </p:nvSpPr>
        <p:spPr bwMode="auto">
          <a:xfrm flipV="1">
            <a:off x="8025369" y="1628775"/>
            <a:ext cx="369332" cy="4476750"/>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Clarkson World Shipyards Monitor, February 2010</a:t>
            </a:r>
            <a:endParaRPr lang="el-GR" sz="1200">
              <a:solidFill>
                <a:srgbClr val="000000"/>
              </a:solidFill>
              <a:cs typeface="Arial" charset="0"/>
            </a:endParaRPr>
          </a:p>
        </p:txBody>
      </p:sp>
    </p:spTree>
    <p:extLst>
      <p:ext uri="{BB962C8B-B14F-4D97-AF65-F5344CB8AC3E}">
        <p14:creationId xmlns:p14="http://schemas.microsoft.com/office/powerpoint/2010/main" val="1612510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5"/>
          <p:cNvSpPr txBox="1">
            <a:spLocks noChangeArrowheads="1"/>
          </p:cNvSpPr>
          <p:nvPr/>
        </p:nvSpPr>
        <p:spPr bwMode="auto">
          <a:xfrm flipV="1">
            <a:off x="8025369" y="1628775"/>
            <a:ext cx="369332" cy="4476750"/>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Clarkson World Shipyards Monitor, April  2011</a:t>
            </a:r>
            <a:endParaRPr lang="el-GR" sz="1200">
              <a:solidFill>
                <a:srgbClr val="000000"/>
              </a:solidFill>
              <a:cs typeface="Arial" charset="0"/>
            </a:endParaRPr>
          </a:p>
        </p:txBody>
      </p:sp>
      <p:sp>
        <p:nvSpPr>
          <p:cNvPr id="55298" name="Text Box 6"/>
          <p:cNvSpPr txBox="1">
            <a:spLocks noChangeArrowheads="1"/>
          </p:cNvSpPr>
          <p:nvPr/>
        </p:nvSpPr>
        <p:spPr bwMode="auto">
          <a:xfrm>
            <a:off x="539750" y="6"/>
            <a:ext cx="8208963" cy="366713"/>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a:solidFill>
                  <a:srgbClr val="000000"/>
                </a:solidFill>
                <a:cs typeface="Arial" charset="0"/>
              </a:rPr>
              <a:t>May 2011 Orderbook Data</a:t>
            </a:r>
            <a:endParaRPr lang="el-GR">
              <a:solidFill>
                <a:srgbClr val="000000"/>
              </a:solidFill>
              <a:cs typeface="Arial" charset="0"/>
            </a:endParaRPr>
          </a:p>
        </p:txBody>
      </p:sp>
      <p:pic>
        <p:nvPicPr>
          <p:cNvPr id="55299" name="Picture 7"/>
          <p:cNvPicPr>
            <a:picLocks noChangeAspect="1" noChangeArrowheads="1"/>
          </p:cNvPicPr>
          <p:nvPr/>
        </p:nvPicPr>
        <p:blipFill>
          <a:blip r:embed="rId2" cstate="print"/>
          <a:srcRect/>
          <a:stretch>
            <a:fillRect/>
          </a:stretch>
        </p:blipFill>
        <p:spPr bwMode="auto">
          <a:xfrm>
            <a:off x="1116013" y="288928"/>
            <a:ext cx="6667500" cy="6569075"/>
          </a:xfrm>
          <a:prstGeom prst="rect">
            <a:avLst/>
          </a:prstGeom>
          <a:noFill/>
          <a:ln w="9525" algn="ctr">
            <a:noFill/>
            <a:miter lim="800000"/>
            <a:headEnd/>
            <a:tailEnd/>
          </a:ln>
        </p:spPr>
      </p:pic>
    </p:spTree>
    <p:extLst>
      <p:ext uri="{BB962C8B-B14F-4D97-AF65-F5344CB8AC3E}">
        <p14:creationId xmlns:p14="http://schemas.microsoft.com/office/powerpoint/2010/main" val="874384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4" descr="Orderbook FEB2015"/>
          <p:cNvPicPr>
            <a:picLocks noChangeAspect="1" noChangeArrowheads="1"/>
          </p:cNvPicPr>
          <p:nvPr/>
        </p:nvPicPr>
        <p:blipFill>
          <a:blip r:embed="rId2" cstate="print"/>
          <a:srcRect/>
          <a:stretch>
            <a:fillRect/>
          </a:stretch>
        </p:blipFill>
        <p:spPr bwMode="auto">
          <a:xfrm>
            <a:off x="1476378" y="501650"/>
            <a:ext cx="6099175" cy="6356350"/>
          </a:xfrm>
          <a:prstGeom prst="rect">
            <a:avLst/>
          </a:prstGeom>
          <a:noFill/>
          <a:ln w="9525">
            <a:noFill/>
            <a:miter lim="800000"/>
            <a:headEnd/>
            <a:tailEnd/>
          </a:ln>
        </p:spPr>
      </p:pic>
      <p:sp>
        <p:nvSpPr>
          <p:cNvPr id="56322" name="Text Box 5"/>
          <p:cNvSpPr txBox="1">
            <a:spLocks noChangeArrowheads="1"/>
          </p:cNvSpPr>
          <p:nvPr/>
        </p:nvSpPr>
        <p:spPr bwMode="auto">
          <a:xfrm flipV="1">
            <a:off x="8025369" y="1628775"/>
            <a:ext cx="369332" cy="4476750"/>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dirty="0">
                <a:solidFill>
                  <a:srgbClr val="000000"/>
                </a:solidFill>
                <a:cs typeface="Arial" charset="0"/>
              </a:rPr>
              <a:t>Source</a:t>
            </a:r>
            <a:r>
              <a:rPr lang="en-GB" sz="1200" dirty="0">
                <a:solidFill>
                  <a:srgbClr val="000000"/>
                </a:solidFill>
                <a:cs typeface="Arial" charset="0"/>
              </a:rPr>
              <a:t>: Clarkson World Shipyards Monitor, February 2015</a:t>
            </a:r>
            <a:endParaRPr lang="el-GR" sz="1200" dirty="0">
              <a:solidFill>
                <a:srgbClr val="000000"/>
              </a:solidFill>
              <a:cs typeface="Arial" charset="0"/>
            </a:endParaRPr>
          </a:p>
        </p:txBody>
      </p:sp>
      <p:sp>
        <p:nvSpPr>
          <p:cNvPr id="56323" name="Text Box 6"/>
          <p:cNvSpPr txBox="1">
            <a:spLocks noChangeArrowheads="1"/>
          </p:cNvSpPr>
          <p:nvPr/>
        </p:nvSpPr>
        <p:spPr bwMode="auto">
          <a:xfrm>
            <a:off x="971602" y="46022"/>
            <a:ext cx="7345363" cy="461665"/>
          </a:xfrm>
          <a:prstGeom prst="rect">
            <a:avLst/>
          </a:prstGeom>
          <a:noFill/>
          <a:ln w="9525">
            <a:noFill/>
            <a:miter lim="800000"/>
            <a:headEnd/>
            <a:tailEnd/>
          </a:ln>
        </p:spPr>
        <p:txBody>
          <a:bodyPr>
            <a:spAutoFit/>
          </a:bodyPr>
          <a:lstStyle/>
          <a:p>
            <a:pPr algn="ctr" fontAlgn="base">
              <a:spcBef>
                <a:spcPct val="0"/>
              </a:spcBef>
              <a:spcAft>
                <a:spcPct val="0"/>
              </a:spcAft>
            </a:pPr>
            <a:r>
              <a:rPr lang="en-US" sz="2400" dirty="0">
                <a:solidFill>
                  <a:srgbClr val="000000"/>
                </a:solidFill>
                <a:cs typeface="Arial" charset="0"/>
              </a:rPr>
              <a:t>January 2015 </a:t>
            </a:r>
            <a:r>
              <a:rPr lang="en-US" sz="2400" dirty="0" err="1">
                <a:solidFill>
                  <a:srgbClr val="000000"/>
                </a:solidFill>
                <a:cs typeface="Arial" charset="0"/>
              </a:rPr>
              <a:t>Orderbook</a:t>
            </a:r>
            <a:r>
              <a:rPr lang="en-US" sz="2400" dirty="0">
                <a:solidFill>
                  <a:srgbClr val="000000"/>
                </a:solidFill>
                <a:cs typeface="Arial" charset="0"/>
              </a:rPr>
              <a:t> Data</a:t>
            </a:r>
            <a:endParaRPr lang="en-GB" sz="2400" dirty="0">
              <a:solidFill>
                <a:srgbClr val="000000"/>
              </a:solidFill>
              <a:cs typeface="Arial" charset="0"/>
            </a:endParaRPr>
          </a:p>
        </p:txBody>
      </p:sp>
    </p:spTree>
    <p:extLst>
      <p:ext uri="{BB962C8B-B14F-4D97-AF65-F5344CB8AC3E}">
        <p14:creationId xmlns:p14="http://schemas.microsoft.com/office/powerpoint/2010/main" val="3588192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5"/>
          <p:cNvSpPr txBox="1">
            <a:spLocks noChangeArrowheads="1"/>
          </p:cNvSpPr>
          <p:nvPr/>
        </p:nvSpPr>
        <p:spPr bwMode="auto">
          <a:xfrm flipV="1">
            <a:off x="8025369" y="1628775"/>
            <a:ext cx="369332" cy="4476750"/>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dirty="0">
                <a:solidFill>
                  <a:srgbClr val="000000"/>
                </a:solidFill>
                <a:cs typeface="Arial" charset="0"/>
              </a:rPr>
              <a:t>Source</a:t>
            </a:r>
            <a:r>
              <a:rPr lang="en-GB" sz="1200" dirty="0">
                <a:solidFill>
                  <a:srgbClr val="000000"/>
                </a:solidFill>
                <a:cs typeface="Arial" charset="0"/>
              </a:rPr>
              <a:t>: Clarkson World Shipyards Monitor, February 2016</a:t>
            </a:r>
          </a:p>
        </p:txBody>
      </p:sp>
      <p:sp>
        <p:nvSpPr>
          <p:cNvPr id="56323" name="Text Box 6"/>
          <p:cNvSpPr txBox="1">
            <a:spLocks noChangeArrowheads="1"/>
          </p:cNvSpPr>
          <p:nvPr/>
        </p:nvSpPr>
        <p:spPr bwMode="auto">
          <a:xfrm>
            <a:off x="827040" y="46022"/>
            <a:ext cx="7345363" cy="461665"/>
          </a:xfrm>
          <a:prstGeom prst="rect">
            <a:avLst/>
          </a:prstGeom>
          <a:noFill/>
          <a:ln w="9525">
            <a:noFill/>
            <a:miter lim="800000"/>
            <a:headEnd/>
            <a:tailEnd/>
          </a:ln>
        </p:spPr>
        <p:txBody>
          <a:bodyPr>
            <a:spAutoFit/>
          </a:bodyPr>
          <a:lstStyle/>
          <a:p>
            <a:pPr algn="ctr" fontAlgn="base">
              <a:spcBef>
                <a:spcPct val="0"/>
              </a:spcBef>
              <a:spcAft>
                <a:spcPct val="0"/>
              </a:spcAft>
            </a:pPr>
            <a:r>
              <a:rPr lang="en-US" sz="2400" dirty="0">
                <a:solidFill>
                  <a:srgbClr val="000000"/>
                </a:solidFill>
                <a:cs typeface="Arial" charset="0"/>
              </a:rPr>
              <a:t>January 2016 Orderbook Data</a:t>
            </a:r>
            <a:endParaRPr lang="en-GB" sz="2400" dirty="0">
              <a:solidFill>
                <a:srgbClr val="000000"/>
              </a:solidFill>
              <a:cs typeface="Arial" charset="0"/>
            </a:endParaRPr>
          </a:p>
        </p:txBody>
      </p:sp>
      <p:pic>
        <p:nvPicPr>
          <p:cNvPr id="169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5" y="620688"/>
            <a:ext cx="5904656" cy="6155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4738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731" y="508342"/>
            <a:ext cx="6233026" cy="6233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6"/>
          <p:cNvSpPr txBox="1">
            <a:spLocks noGrp="1" noChangeArrowheads="1"/>
          </p:cNvSpPr>
          <p:nvPr>
            <p:ph type="title"/>
          </p:nvPr>
        </p:nvSpPr>
        <p:spPr bwMode="auto">
          <a:xfrm>
            <a:off x="399028" y="67751"/>
            <a:ext cx="8229600" cy="461665"/>
          </a:xfrm>
          <a:prstGeom prst="rect">
            <a:avLst/>
          </a:prstGeom>
          <a:noFill/>
          <a:ln w="9525">
            <a:noFill/>
            <a:miter lim="800000"/>
            <a:headEnd/>
            <a:tailEnd/>
          </a:ln>
        </p:spPr>
        <p:txBody>
          <a:bodyPr>
            <a:spAutoFit/>
          </a:bodyPr>
          <a:lstStyle/>
          <a:p>
            <a:pPr algn="ctr" fontAlgn="base">
              <a:spcBef>
                <a:spcPct val="0"/>
              </a:spcBef>
              <a:spcAft>
                <a:spcPct val="0"/>
              </a:spcAft>
            </a:pPr>
            <a:r>
              <a:rPr lang="en-US" sz="2400" dirty="0">
                <a:solidFill>
                  <a:srgbClr val="000000"/>
                </a:solidFill>
                <a:cs typeface="Arial" charset="0"/>
              </a:rPr>
              <a:t>December 2016 Orderbook Data</a:t>
            </a:r>
            <a:endParaRPr lang="en-GB" sz="2400" dirty="0">
              <a:solidFill>
                <a:srgbClr val="000000"/>
              </a:solidFill>
              <a:cs typeface="Arial" charset="0"/>
            </a:endParaRPr>
          </a:p>
        </p:txBody>
      </p:sp>
      <p:sp>
        <p:nvSpPr>
          <p:cNvPr id="8" name="Text Box 5"/>
          <p:cNvSpPr txBox="1">
            <a:spLocks noChangeArrowheads="1"/>
          </p:cNvSpPr>
          <p:nvPr/>
        </p:nvSpPr>
        <p:spPr bwMode="auto">
          <a:xfrm flipV="1">
            <a:off x="8117701" y="1412781"/>
            <a:ext cx="553998" cy="4692749"/>
          </a:xfrm>
          <a:prstGeom prst="rect">
            <a:avLst/>
          </a:prstGeom>
          <a:noFill/>
          <a:ln w="9525">
            <a:noFill/>
            <a:miter lim="800000"/>
            <a:headEnd/>
            <a:tailEnd/>
          </a:ln>
        </p:spPr>
        <p:txBody>
          <a:bodyPr vert="eaVert" wrap="square">
            <a:spAutoFit/>
          </a:bodyPr>
          <a:lstStyle/>
          <a:p>
            <a:pPr algn="ctr" fontAlgn="base">
              <a:spcBef>
                <a:spcPct val="50000"/>
              </a:spcBef>
              <a:spcAft>
                <a:spcPct val="0"/>
              </a:spcAft>
            </a:pPr>
            <a:r>
              <a:rPr lang="de-DE" sz="1200" dirty="0">
                <a:solidFill>
                  <a:srgbClr val="000000"/>
                </a:solidFill>
                <a:cs typeface="Arial" charset="0"/>
              </a:rPr>
              <a:t>Source</a:t>
            </a:r>
            <a:r>
              <a:rPr lang="en-GB" sz="1200" dirty="0">
                <a:solidFill>
                  <a:srgbClr val="000000"/>
                </a:solidFill>
                <a:cs typeface="Arial" charset="0"/>
              </a:rPr>
              <a:t>: Clarkson World Shipyards Monitor, December  2016 http://www.clarksons.net73824</a:t>
            </a:r>
          </a:p>
        </p:txBody>
      </p:sp>
    </p:spTree>
    <p:extLst>
      <p:ext uri="{BB962C8B-B14F-4D97-AF65-F5344CB8AC3E}">
        <p14:creationId xmlns:p14="http://schemas.microsoft.com/office/powerpoint/2010/main" val="173732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body" idx="4294967295"/>
          </p:nvPr>
        </p:nvSpPr>
        <p:spPr>
          <a:xfrm>
            <a:off x="323852" y="334963"/>
            <a:ext cx="8391525" cy="5880100"/>
          </a:xfrm>
        </p:spPr>
        <p:txBody>
          <a:bodyPr/>
          <a:lstStyle/>
          <a:p>
            <a:pPr algn="ctr" eaLnBrk="1" hangingPunct="1">
              <a:lnSpc>
                <a:spcPct val="80000"/>
              </a:lnSpc>
              <a:buFontTx/>
              <a:buNone/>
            </a:pPr>
            <a:r>
              <a:rPr lang="en-GB"/>
              <a:t>Our Vision   2009-2014</a:t>
            </a:r>
          </a:p>
          <a:p>
            <a:pPr algn="just" eaLnBrk="1" hangingPunct="1">
              <a:lnSpc>
                <a:spcPct val="80000"/>
              </a:lnSpc>
              <a:buFontTx/>
              <a:buNone/>
            </a:pPr>
            <a:endParaRPr lang="en-US" sz="1800"/>
          </a:p>
          <a:p>
            <a:pPr algn="just" eaLnBrk="1" hangingPunct="1">
              <a:lnSpc>
                <a:spcPct val="80000"/>
              </a:lnSpc>
              <a:buFontTx/>
              <a:buNone/>
            </a:pPr>
            <a:r>
              <a:rPr lang="en-US" sz="1800"/>
              <a:t>Our vision is to grow into a reliable tanker management company characterised by its operational integrity.</a:t>
            </a:r>
          </a:p>
          <a:p>
            <a:pPr algn="just" eaLnBrk="1" hangingPunct="1">
              <a:lnSpc>
                <a:spcPct val="80000"/>
              </a:lnSpc>
              <a:buFontTx/>
              <a:buNone/>
            </a:pPr>
            <a:endParaRPr lang="en-US" sz="2800" b="1"/>
          </a:p>
          <a:p>
            <a:pPr algn="ctr" eaLnBrk="1" hangingPunct="1">
              <a:lnSpc>
                <a:spcPct val="80000"/>
              </a:lnSpc>
              <a:buFontTx/>
              <a:buNone/>
            </a:pPr>
            <a:r>
              <a:rPr lang="en-GB"/>
              <a:t>Our Mission   2009-2014</a:t>
            </a:r>
          </a:p>
          <a:p>
            <a:pPr algn="just" eaLnBrk="1" hangingPunct="1">
              <a:lnSpc>
                <a:spcPct val="80000"/>
              </a:lnSpc>
              <a:buFontTx/>
              <a:buNone/>
            </a:pPr>
            <a:endParaRPr lang="en-GB" sz="1800"/>
          </a:p>
          <a:p>
            <a:pPr algn="just" eaLnBrk="1" hangingPunct="1">
              <a:lnSpc>
                <a:spcPct val="80000"/>
              </a:lnSpc>
              <a:buFontTx/>
              <a:buNone/>
            </a:pPr>
            <a:r>
              <a:rPr lang="en-GB" sz="1800"/>
              <a:t>Our mission is to be a reliable tanker vessel management company, committed to meeting our customers’ needs:</a:t>
            </a:r>
          </a:p>
          <a:p>
            <a:pPr algn="just" eaLnBrk="1" hangingPunct="1">
              <a:lnSpc>
                <a:spcPct val="80000"/>
              </a:lnSpc>
              <a:buFontTx/>
              <a:buNone/>
            </a:pPr>
            <a:endParaRPr lang="en-GB" sz="1800"/>
          </a:p>
          <a:p>
            <a:pPr algn="just" eaLnBrk="1" hangingPunct="1">
              <a:lnSpc>
                <a:spcPct val="80000"/>
              </a:lnSpc>
              <a:buFontTx/>
              <a:buNone/>
            </a:pPr>
            <a:endParaRPr lang="en-AU" sz="1800"/>
          </a:p>
          <a:p>
            <a:pPr algn="just" eaLnBrk="1" hangingPunct="1">
              <a:lnSpc>
                <a:spcPct val="80000"/>
              </a:lnSpc>
              <a:buFontTx/>
              <a:buAutoNum type="arabicPeriod"/>
            </a:pPr>
            <a:r>
              <a:rPr lang="en-GB" sz="1800"/>
              <a:t>By employing experienced, well-qualified and highly motivated people ashore as well as aboard, committed to operating as a harmonious team.</a:t>
            </a:r>
          </a:p>
          <a:p>
            <a:pPr algn="just" eaLnBrk="1" hangingPunct="1">
              <a:lnSpc>
                <a:spcPct val="80000"/>
              </a:lnSpc>
              <a:buFontTx/>
              <a:buNone/>
            </a:pPr>
            <a:endParaRPr lang="en-AU" sz="1800"/>
          </a:p>
          <a:p>
            <a:pPr algn="just" eaLnBrk="1" hangingPunct="1">
              <a:lnSpc>
                <a:spcPct val="80000"/>
              </a:lnSpc>
              <a:buFontTx/>
              <a:buNone/>
            </a:pPr>
            <a:r>
              <a:rPr lang="en-GB" sz="1800"/>
              <a:t>2. By operating a fleet of well maintained high quality vessels experiencing as few as possible incidents.</a:t>
            </a:r>
          </a:p>
          <a:p>
            <a:pPr algn="just" eaLnBrk="1" hangingPunct="1">
              <a:lnSpc>
                <a:spcPct val="80000"/>
              </a:lnSpc>
              <a:buFontTx/>
              <a:buAutoNum type="arabicPeriod"/>
            </a:pPr>
            <a:endParaRPr lang="en-AU" sz="1800"/>
          </a:p>
          <a:p>
            <a:pPr algn="just" eaLnBrk="1" hangingPunct="1">
              <a:lnSpc>
                <a:spcPct val="80000"/>
              </a:lnSpc>
              <a:buFontTx/>
              <a:buNone/>
            </a:pPr>
            <a:r>
              <a:rPr lang="en-GB" sz="1800"/>
              <a:t>3. By fully complying with the industry’s requirements in order to protect life and the environment</a:t>
            </a:r>
            <a:r>
              <a:rPr lang="en-GB" sz="2400"/>
              <a:t>.</a:t>
            </a:r>
            <a:r>
              <a:rPr lang="el-GR" sz="2400" b="1"/>
              <a:t> </a:t>
            </a:r>
            <a:endParaRPr lang="en-AU" sz="2400" b="1"/>
          </a:p>
          <a:p>
            <a:pPr algn="just" eaLnBrk="1" hangingPunct="1">
              <a:lnSpc>
                <a:spcPct val="80000"/>
              </a:lnSpc>
              <a:buFontTx/>
              <a:buNone/>
            </a:pPr>
            <a:endParaRPr lang="el-GR" sz="2400" b="1"/>
          </a:p>
        </p:txBody>
      </p:sp>
    </p:spTree>
    <p:extLst>
      <p:ext uri="{BB962C8B-B14F-4D97-AF65-F5344CB8AC3E}">
        <p14:creationId xmlns:p14="http://schemas.microsoft.com/office/powerpoint/2010/main" val="3633116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flipV="1">
            <a:off x="8487033" y="1413204"/>
            <a:ext cx="369332" cy="4692749"/>
          </a:xfrm>
          <a:prstGeom prst="rect">
            <a:avLst/>
          </a:prstGeom>
          <a:noFill/>
          <a:ln w="9525">
            <a:noFill/>
            <a:miter lim="800000"/>
            <a:headEnd/>
            <a:tailEnd/>
          </a:ln>
        </p:spPr>
        <p:txBody>
          <a:bodyPr vert="eaVert" wrap="square">
            <a:spAutoFit/>
          </a:bodyPr>
          <a:lstStyle/>
          <a:p>
            <a:pPr algn="ctr" fontAlgn="base">
              <a:spcBef>
                <a:spcPct val="50000"/>
              </a:spcBef>
              <a:spcAft>
                <a:spcPct val="0"/>
              </a:spcAft>
            </a:pPr>
            <a:r>
              <a:rPr lang="de-DE" sz="1200" dirty="0">
                <a:solidFill>
                  <a:srgbClr val="000000"/>
                </a:solidFill>
                <a:cs typeface="Arial" charset="0"/>
              </a:rPr>
              <a:t>Source</a:t>
            </a:r>
            <a:r>
              <a:rPr lang="en-GB" sz="1200" dirty="0">
                <a:solidFill>
                  <a:srgbClr val="000000"/>
                </a:solidFill>
                <a:cs typeface="Arial" charset="0"/>
              </a:rPr>
              <a:t>: Clarkson World Shipyards Monitor, December  2017 </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06" y="51330"/>
            <a:ext cx="6710726" cy="679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2582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5480" y="5553"/>
            <a:ext cx="2529300" cy="6824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5"/>
          <p:cNvSpPr txBox="1">
            <a:spLocks noChangeArrowheads="1"/>
          </p:cNvSpPr>
          <p:nvPr/>
        </p:nvSpPr>
        <p:spPr bwMode="auto">
          <a:xfrm flipV="1">
            <a:off x="8025369" y="1628775"/>
            <a:ext cx="369332" cy="4476750"/>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dirty="0">
                <a:solidFill>
                  <a:srgbClr val="000000"/>
                </a:solidFill>
                <a:cs typeface="Arial" charset="0"/>
              </a:rPr>
              <a:t>Source</a:t>
            </a:r>
            <a:r>
              <a:rPr lang="en-GB" sz="1200" dirty="0">
                <a:solidFill>
                  <a:srgbClr val="000000"/>
                </a:solidFill>
                <a:cs typeface="Arial" charset="0"/>
              </a:rPr>
              <a:t>: Clarkson Shipping Intelligence Weekly  1256</a:t>
            </a:r>
            <a:endParaRPr lang="el-GR" sz="1200" dirty="0">
              <a:solidFill>
                <a:srgbClr val="000000"/>
              </a:solidFill>
              <a:cs typeface="Arial" charset="0"/>
            </a:endParaRPr>
          </a:p>
        </p:txBody>
      </p:sp>
    </p:spTree>
    <p:extLst>
      <p:ext uri="{BB962C8B-B14F-4D97-AF65-F5344CB8AC3E}">
        <p14:creationId xmlns:p14="http://schemas.microsoft.com/office/powerpoint/2010/main" val="758166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312" y="404664"/>
            <a:ext cx="6532040" cy="288032"/>
          </a:xfrm>
        </p:spPr>
        <p:txBody>
          <a:bodyPr/>
          <a:lstStyle/>
          <a:p>
            <a:r>
              <a:rPr lang="en-US" sz="3600" dirty="0"/>
              <a:t>10 year Contracting Trends</a:t>
            </a:r>
            <a:br>
              <a:rPr lang="en-US" sz="3600" dirty="0"/>
            </a:br>
            <a:endParaRPr lang="en-GB" sz="3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51" y="619455"/>
            <a:ext cx="5903962" cy="62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5"/>
          <p:cNvSpPr txBox="1">
            <a:spLocks noChangeArrowheads="1"/>
          </p:cNvSpPr>
          <p:nvPr/>
        </p:nvSpPr>
        <p:spPr bwMode="auto">
          <a:xfrm flipV="1">
            <a:off x="8117701" y="1412781"/>
            <a:ext cx="553998" cy="4692749"/>
          </a:xfrm>
          <a:prstGeom prst="rect">
            <a:avLst/>
          </a:prstGeom>
          <a:noFill/>
          <a:ln w="9525">
            <a:noFill/>
            <a:miter lim="800000"/>
            <a:headEnd/>
            <a:tailEnd/>
          </a:ln>
        </p:spPr>
        <p:txBody>
          <a:bodyPr vert="eaVert" wrap="square">
            <a:spAutoFit/>
          </a:bodyPr>
          <a:lstStyle/>
          <a:p>
            <a:pPr algn="ctr" fontAlgn="base">
              <a:spcBef>
                <a:spcPct val="50000"/>
              </a:spcBef>
              <a:spcAft>
                <a:spcPct val="0"/>
              </a:spcAft>
            </a:pPr>
            <a:r>
              <a:rPr lang="de-DE" sz="1200" dirty="0">
                <a:solidFill>
                  <a:srgbClr val="000000"/>
                </a:solidFill>
                <a:cs typeface="Arial" charset="0"/>
              </a:rPr>
              <a:t>Source</a:t>
            </a:r>
            <a:r>
              <a:rPr lang="en-GB" sz="1200" dirty="0">
                <a:solidFill>
                  <a:srgbClr val="000000"/>
                </a:solidFill>
                <a:cs typeface="Arial" charset="0"/>
              </a:rPr>
              <a:t>: Clarkson World Shipyards Monitor, December  2016 http://www.clarksons.net73824</a:t>
            </a:r>
          </a:p>
        </p:txBody>
      </p:sp>
    </p:spTree>
    <p:extLst>
      <p:ext uri="{BB962C8B-B14F-4D97-AF65-F5344CB8AC3E}">
        <p14:creationId xmlns:p14="http://schemas.microsoft.com/office/powerpoint/2010/main" val="4121026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REFERENCE\CASS 2015\Orderbook delivery schedule FEB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93798"/>
            <a:ext cx="9144000" cy="467040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txBox="1">
            <a:spLocks noGrp="1"/>
          </p:cNvSpPr>
          <p:nvPr>
            <p:ph type="ftr" sz="quarter" idx="11"/>
          </p:nvPr>
        </p:nvSpPr>
        <p:spPr>
          <a:xfrm>
            <a:off x="1979713" y="6245225"/>
            <a:ext cx="5688632" cy="338554"/>
          </a:xfrm>
          <a:prstGeom prst="rect">
            <a:avLst/>
          </a:prstGeom>
          <a:noFill/>
        </p:spPr>
        <p:txBody>
          <a:bodyPr wrap="square" rtlCol="0">
            <a:spAutoFit/>
          </a:bodyPr>
          <a:lstStyle/>
          <a:p>
            <a:pPr>
              <a:spcBef>
                <a:spcPct val="50000"/>
              </a:spcBef>
            </a:pPr>
            <a:r>
              <a:rPr lang="de-DE" sz="1600" dirty="0">
                <a:solidFill>
                  <a:srgbClr val="000000"/>
                </a:solidFill>
              </a:rPr>
              <a:t>Source</a:t>
            </a:r>
            <a:r>
              <a:rPr lang="en-GB" sz="1600" dirty="0">
                <a:solidFill>
                  <a:srgbClr val="000000"/>
                </a:solidFill>
              </a:rPr>
              <a:t>: Clarkson World Shipyards Monitor, February 2015</a:t>
            </a:r>
            <a:endParaRPr lang="el-GR" sz="1600" dirty="0">
              <a:solidFill>
                <a:srgbClr val="000000"/>
              </a:solidFill>
            </a:endParaRPr>
          </a:p>
        </p:txBody>
      </p:sp>
    </p:spTree>
    <p:extLst>
      <p:ext uri="{BB962C8B-B14F-4D97-AF65-F5344CB8AC3E}">
        <p14:creationId xmlns:p14="http://schemas.microsoft.com/office/powerpoint/2010/main" val="3518217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noGrp="1"/>
          </p:cNvSpPr>
          <p:nvPr>
            <p:ph type="ftr" sz="quarter" idx="11"/>
          </p:nvPr>
        </p:nvSpPr>
        <p:spPr>
          <a:xfrm>
            <a:off x="1979713" y="6245225"/>
            <a:ext cx="5688632" cy="338554"/>
          </a:xfrm>
          <a:prstGeom prst="rect">
            <a:avLst/>
          </a:prstGeom>
          <a:noFill/>
        </p:spPr>
        <p:txBody>
          <a:bodyPr wrap="square" rtlCol="0">
            <a:spAutoFit/>
          </a:bodyPr>
          <a:lstStyle/>
          <a:p>
            <a:pPr>
              <a:spcBef>
                <a:spcPct val="50000"/>
              </a:spcBef>
            </a:pPr>
            <a:r>
              <a:rPr lang="de-DE" sz="1600" dirty="0">
                <a:solidFill>
                  <a:srgbClr val="000000"/>
                </a:solidFill>
              </a:rPr>
              <a:t>Source</a:t>
            </a:r>
            <a:r>
              <a:rPr lang="en-GB" sz="1600" dirty="0">
                <a:solidFill>
                  <a:srgbClr val="000000"/>
                </a:solidFill>
              </a:rPr>
              <a:t>: Clarkson World Shipyards Monitor, February 2016</a:t>
            </a:r>
            <a:endParaRPr lang="el-GR" sz="1600" dirty="0">
              <a:solidFill>
                <a:srgbClr val="000000"/>
              </a:solidFill>
            </a:endParaRPr>
          </a:p>
        </p:txBody>
      </p:sp>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27" y="1124744"/>
            <a:ext cx="895421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5758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7" y="6165304"/>
            <a:ext cx="8229600" cy="490066"/>
          </a:xfrm>
        </p:spPr>
        <p:txBody>
          <a:bodyPr/>
          <a:lstStyle/>
          <a:p>
            <a:r>
              <a:rPr lang="de-DE" sz="1600" dirty="0">
                <a:solidFill>
                  <a:srgbClr val="000000"/>
                </a:solidFill>
              </a:rPr>
              <a:t>Source</a:t>
            </a:r>
            <a:r>
              <a:rPr lang="en-GB" sz="1600" dirty="0">
                <a:solidFill>
                  <a:srgbClr val="000000"/>
                </a:solidFill>
              </a:rPr>
              <a:t>: Clarkson World Shipyards Monitor, December 2016 </a:t>
            </a:r>
            <a:r>
              <a:rPr lang="en-GB" sz="1600" dirty="0">
                <a:solidFill>
                  <a:srgbClr val="000000"/>
                </a:solidFill>
                <a:cs typeface="Arial" charset="0"/>
              </a:rPr>
              <a:t>http://www.clarksons.net73824</a:t>
            </a:r>
            <a:r>
              <a:rPr lang="el-GR" sz="1600" dirty="0">
                <a:solidFill>
                  <a:srgbClr val="000000"/>
                </a:solidFill>
              </a:rPr>
              <a:t/>
            </a:r>
            <a:br>
              <a:rPr lang="el-GR" sz="1600" dirty="0">
                <a:solidFill>
                  <a:srgbClr val="000000"/>
                </a:solidFill>
              </a:rPr>
            </a:br>
            <a:endParaRPr lang="en-GB" sz="1600" dirty="0"/>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74" y="1130285"/>
            <a:ext cx="9178374" cy="466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7735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3809" y="209548"/>
            <a:ext cx="5915000" cy="6408712"/>
          </a:xfrm>
        </p:spPr>
        <p:txBody>
          <a:bodyPr/>
          <a:lstStyle/>
          <a:p>
            <a:r>
              <a:rPr lang="en-US" sz="2200" dirty="0"/>
              <a:t>2016 record low, only 604 vessels ordered</a:t>
            </a:r>
          </a:p>
          <a:p>
            <a:r>
              <a:rPr lang="en-US" sz="2200" dirty="0"/>
              <a:t>2017 902 orders. 72.8m dwt</a:t>
            </a:r>
          </a:p>
          <a:p>
            <a:r>
              <a:rPr lang="en-US" sz="2200" dirty="0"/>
              <a:t>286 bulkers, 271 tankers, 108 box, 39 gas, 37 Offshore</a:t>
            </a:r>
          </a:p>
          <a:p>
            <a:r>
              <a:rPr lang="en-US" sz="2200" dirty="0"/>
              <a:t>First time since 2004 orderbook &lt;200m dwt</a:t>
            </a:r>
          </a:p>
          <a:p>
            <a:r>
              <a:rPr lang="en-US" sz="2200" dirty="0"/>
              <a:t>Decline in active shipyards from 440 in 2017 to 360 in 2018. </a:t>
            </a:r>
          </a:p>
          <a:p>
            <a:r>
              <a:rPr lang="en-US" sz="2200" dirty="0"/>
              <a:t>Total yard output 97.0m dwt, non-delivery vs start of year orderbook 30%</a:t>
            </a:r>
          </a:p>
          <a:p>
            <a:r>
              <a:rPr lang="en-US" sz="2200" dirty="0"/>
              <a:t>2018 deliveries projected to decline by 20% in tonnage terms </a:t>
            </a:r>
          </a:p>
          <a:p>
            <a:r>
              <a:rPr lang="en-US" sz="2200" dirty="0"/>
              <a:t>Demolition declined 21% to 35.2m dwt</a:t>
            </a:r>
          </a:p>
          <a:p>
            <a:r>
              <a:rPr lang="en-US" sz="2200" dirty="0"/>
              <a:t>Overall fleet growth steady at 3.3%</a:t>
            </a:r>
          </a:p>
          <a:p>
            <a:r>
              <a:rPr lang="en-US" sz="2200" dirty="0"/>
              <a:t>Total world fleet 1,924.0m dwt, gas carrier and tanker growth rates remaining firm </a:t>
            </a:r>
          </a:p>
          <a:p>
            <a:r>
              <a:rPr lang="en-US" sz="2200" dirty="0"/>
              <a:t>Many shipyards still hungry for orders…</a:t>
            </a:r>
          </a:p>
          <a:p>
            <a:endParaRPr lang="en-US" sz="2200" dirty="0"/>
          </a:p>
          <a:p>
            <a:endParaRPr lang="en-US" sz="2200" dirty="0"/>
          </a:p>
          <a:p>
            <a:endParaRPr lang="en-GB" sz="2200" dirty="0"/>
          </a:p>
        </p:txBody>
      </p:sp>
      <p:sp>
        <p:nvSpPr>
          <p:cNvPr id="4" name="Footer Placeholder 3"/>
          <p:cNvSpPr>
            <a:spLocks noGrp="1"/>
          </p:cNvSpPr>
          <p:nvPr>
            <p:ph type="ftr" sz="quarter" idx="11"/>
          </p:nvPr>
        </p:nvSpPr>
        <p:spPr>
          <a:xfrm>
            <a:off x="4283968" y="6519831"/>
            <a:ext cx="3600400" cy="288032"/>
          </a:xfrm>
        </p:spPr>
        <p:txBody>
          <a:bodyPr/>
          <a:lstStyle/>
          <a:p>
            <a:pPr>
              <a:defRPr/>
            </a:pPr>
            <a:r>
              <a:rPr lang="en-US" dirty="0">
                <a:solidFill>
                  <a:srgbClr val="000000"/>
                </a:solidFill>
              </a:rPr>
              <a:t>Source: </a:t>
            </a:r>
            <a:r>
              <a:rPr lang="en-US" dirty="0" err="1">
                <a:solidFill>
                  <a:srgbClr val="000000"/>
                </a:solidFill>
              </a:rPr>
              <a:t>Clarksons</a:t>
            </a:r>
            <a:r>
              <a:rPr lang="en-US" dirty="0">
                <a:solidFill>
                  <a:srgbClr val="000000"/>
                </a:solidFill>
              </a:rPr>
              <a:t> SIW1306</a:t>
            </a:r>
            <a:endParaRPr lang="el-GR" dirty="0">
              <a:solidFill>
                <a:srgbClr val="00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04" y="0"/>
            <a:ext cx="2485630" cy="6827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8966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611560" y="6453336"/>
            <a:ext cx="8064896" cy="476250"/>
          </a:xfrm>
        </p:spPr>
        <p:txBody>
          <a:bodyPr/>
          <a:lstStyle/>
          <a:p>
            <a:pPr>
              <a:defRPr/>
            </a:pPr>
            <a:r>
              <a:rPr lang="de-DE" dirty="0">
                <a:solidFill>
                  <a:srgbClr val="000000"/>
                </a:solidFill>
              </a:rPr>
              <a:t>Source</a:t>
            </a:r>
            <a:r>
              <a:rPr lang="en-GB" dirty="0">
                <a:solidFill>
                  <a:srgbClr val="000000"/>
                </a:solidFill>
              </a:rPr>
              <a:t>: Clarkson World Shipyards Monitor, December 2017</a:t>
            </a:r>
            <a:endParaRPr lang="el-GR" dirty="0">
              <a:solidFill>
                <a:srgbClr val="00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5" y="620688"/>
            <a:ext cx="9063686" cy="4608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046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a:solidFill>
                  <a:srgbClr val="000000"/>
                </a:solidFill>
              </a:rPr>
              <a:t>Source: </a:t>
            </a:r>
            <a:r>
              <a:rPr lang="en-US" dirty="0" err="1">
                <a:solidFill>
                  <a:srgbClr val="000000"/>
                </a:solidFill>
              </a:rPr>
              <a:t>Clarksons</a:t>
            </a:r>
            <a:r>
              <a:rPr lang="en-US" dirty="0">
                <a:solidFill>
                  <a:srgbClr val="000000"/>
                </a:solidFill>
              </a:rPr>
              <a:t> SIW 1306</a:t>
            </a:r>
            <a:endParaRPr lang="el-GR" dirty="0">
              <a:solidFill>
                <a:srgbClr val="000000"/>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609850"/>
            <a:ext cx="4581525"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577" y="548686"/>
            <a:ext cx="4543425"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299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9"/>
          <p:cNvSpPr>
            <a:spLocks noGrp="1" noChangeArrowheads="1"/>
          </p:cNvSpPr>
          <p:nvPr>
            <p:ph type="title"/>
          </p:nvPr>
        </p:nvSpPr>
        <p:spPr>
          <a:xfrm>
            <a:off x="0" y="0"/>
            <a:ext cx="8675688" cy="1041400"/>
          </a:xfrm>
        </p:spPr>
        <p:txBody>
          <a:bodyPr/>
          <a:lstStyle/>
          <a:p>
            <a:r>
              <a:rPr lang="en-US" sz="2400"/>
              <a:t>Do shipowners remember 1973? The tanker orderbook was 91% of the fleet. The bulker orderbook was 25% of the fleet.</a:t>
            </a:r>
            <a:r>
              <a:rPr lang="en-US"/>
              <a:t> </a:t>
            </a:r>
            <a:endParaRPr lang="el-GR"/>
          </a:p>
        </p:txBody>
      </p:sp>
      <p:pic>
        <p:nvPicPr>
          <p:cNvPr id="57346" name="Picture 10"/>
          <p:cNvPicPr>
            <a:picLocks noChangeAspect="1" noChangeArrowheads="1"/>
          </p:cNvPicPr>
          <p:nvPr/>
        </p:nvPicPr>
        <p:blipFill>
          <a:blip r:embed="rId2" cstate="print"/>
          <a:srcRect/>
          <a:stretch>
            <a:fillRect/>
          </a:stretch>
        </p:blipFill>
        <p:spPr bwMode="auto">
          <a:xfrm>
            <a:off x="4067178" y="1090619"/>
            <a:ext cx="4708525" cy="5767387"/>
          </a:xfrm>
          <a:prstGeom prst="rect">
            <a:avLst/>
          </a:prstGeom>
          <a:noFill/>
          <a:ln w="9525">
            <a:noFill/>
            <a:miter lim="800000"/>
            <a:headEnd/>
            <a:tailEnd/>
          </a:ln>
        </p:spPr>
      </p:pic>
      <p:sp>
        <p:nvSpPr>
          <p:cNvPr id="57347" name="Text Box 11"/>
          <p:cNvSpPr txBox="1">
            <a:spLocks noChangeArrowheads="1"/>
          </p:cNvSpPr>
          <p:nvPr/>
        </p:nvSpPr>
        <p:spPr bwMode="auto">
          <a:xfrm flipV="1">
            <a:off x="8774668" y="3573469"/>
            <a:ext cx="369332" cy="2028825"/>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Clarkson SIW 876</a:t>
            </a:r>
            <a:endParaRPr lang="el-GR" sz="1200">
              <a:solidFill>
                <a:srgbClr val="000000"/>
              </a:solidFill>
              <a:cs typeface="Arial" charset="0"/>
            </a:endParaRPr>
          </a:p>
        </p:txBody>
      </p:sp>
      <p:sp>
        <p:nvSpPr>
          <p:cNvPr id="57348" name="Text Box 12"/>
          <p:cNvSpPr txBox="1">
            <a:spLocks noChangeArrowheads="1"/>
          </p:cNvSpPr>
          <p:nvPr/>
        </p:nvSpPr>
        <p:spPr bwMode="auto">
          <a:xfrm>
            <a:off x="376238" y="1360488"/>
            <a:ext cx="1819275" cy="366712"/>
          </a:xfrm>
          <a:prstGeom prst="rect">
            <a:avLst/>
          </a:prstGeom>
          <a:noFill/>
          <a:ln w="9525">
            <a:noFill/>
            <a:miter lim="800000"/>
            <a:headEnd/>
            <a:tailEnd/>
          </a:ln>
        </p:spPr>
        <p:txBody>
          <a:bodyPr>
            <a:spAutoFit/>
          </a:bodyPr>
          <a:lstStyle/>
          <a:p>
            <a:pPr fontAlgn="base">
              <a:spcBef>
                <a:spcPct val="0"/>
              </a:spcBef>
              <a:spcAft>
                <a:spcPct val="0"/>
              </a:spcAft>
            </a:pPr>
            <a:endParaRPr lang="en-GB">
              <a:solidFill>
                <a:srgbClr val="000000"/>
              </a:solidFill>
              <a:cs typeface="Arial" charset="0"/>
            </a:endParaRPr>
          </a:p>
        </p:txBody>
      </p:sp>
      <p:sp>
        <p:nvSpPr>
          <p:cNvPr id="57349" name="Text Box 13"/>
          <p:cNvSpPr txBox="1">
            <a:spLocks noChangeArrowheads="1"/>
          </p:cNvSpPr>
          <p:nvPr/>
        </p:nvSpPr>
        <p:spPr bwMode="auto">
          <a:xfrm>
            <a:off x="684217" y="2852738"/>
            <a:ext cx="3014671" cy="147732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1973 Tanker fleet 212m dwt</a:t>
            </a:r>
          </a:p>
          <a:p>
            <a:pPr fontAlgn="base">
              <a:spcBef>
                <a:spcPct val="0"/>
              </a:spcBef>
              <a:spcAft>
                <a:spcPct val="0"/>
              </a:spcAft>
            </a:pPr>
            <a:endParaRPr lang="en-US">
              <a:solidFill>
                <a:srgbClr val="000000"/>
              </a:solidFill>
              <a:cs typeface="Arial" charset="0"/>
            </a:endParaRPr>
          </a:p>
          <a:p>
            <a:pPr fontAlgn="base">
              <a:spcBef>
                <a:spcPct val="0"/>
              </a:spcBef>
              <a:spcAft>
                <a:spcPct val="0"/>
              </a:spcAft>
            </a:pPr>
            <a:r>
              <a:rPr lang="en-US">
                <a:solidFill>
                  <a:srgbClr val="000000"/>
                </a:solidFill>
                <a:cs typeface="Arial" charset="0"/>
              </a:rPr>
              <a:t>1978 Tanker fleet 335m dwt</a:t>
            </a:r>
          </a:p>
          <a:p>
            <a:pPr fontAlgn="base">
              <a:spcBef>
                <a:spcPct val="0"/>
              </a:spcBef>
              <a:spcAft>
                <a:spcPct val="0"/>
              </a:spcAft>
            </a:pPr>
            <a:endParaRPr lang="en-US">
              <a:solidFill>
                <a:srgbClr val="000000"/>
              </a:solidFill>
              <a:cs typeface="Arial" charset="0"/>
            </a:endParaRPr>
          </a:p>
          <a:p>
            <a:pPr fontAlgn="base">
              <a:spcBef>
                <a:spcPct val="0"/>
              </a:spcBef>
              <a:spcAft>
                <a:spcPct val="0"/>
              </a:spcAft>
            </a:pPr>
            <a:r>
              <a:rPr lang="en-US">
                <a:solidFill>
                  <a:srgbClr val="000000"/>
                </a:solidFill>
                <a:cs typeface="Arial" charset="0"/>
              </a:rPr>
              <a:t>1985 Tanker fleet 249m dwt</a:t>
            </a:r>
            <a:endParaRPr lang="el-GR">
              <a:solidFill>
                <a:srgbClr val="000000"/>
              </a:solidFill>
              <a:cs typeface="Arial" charset="0"/>
            </a:endParaRPr>
          </a:p>
        </p:txBody>
      </p:sp>
    </p:spTree>
    <p:extLst>
      <p:ext uri="{BB962C8B-B14F-4D97-AF65-F5344CB8AC3E}">
        <p14:creationId xmlns:p14="http://schemas.microsoft.com/office/powerpoint/2010/main" val="1340991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323853" y="188918"/>
            <a:ext cx="8640763" cy="6555641"/>
          </a:xfrm>
          <a:prstGeom prst="rect">
            <a:avLst/>
          </a:prstGeom>
          <a:noFill/>
          <a:ln w="9525">
            <a:noFill/>
            <a:miter lim="800000"/>
            <a:headEnd/>
            <a:tailEnd/>
          </a:ln>
        </p:spPr>
        <p:txBody>
          <a:bodyPr>
            <a:spAutoFit/>
          </a:bodyPr>
          <a:lstStyle/>
          <a:p>
            <a:pPr marL="342900" indent="-342900" algn="ctr" fontAlgn="base">
              <a:spcBef>
                <a:spcPct val="0"/>
              </a:spcBef>
              <a:spcAft>
                <a:spcPct val="0"/>
              </a:spcAft>
            </a:pPr>
            <a:r>
              <a:rPr lang="en-US" sz="2400">
                <a:solidFill>
                  <a:srgbClr val="000000"/>
                </a:solidFill>
                <a:cs typeface="Arial" charset="0"/>
              </a:rPr>
              <a:t>In June 2014 we updated our Vision and Mission statements based on the </a:t>
            </a:r>
            <a:r>
              <a:rPr lang="en-US" sz="2400" i="1">
                <a:solidFill>
                  <a:srgbClr val="000000"/>
                </a:solidFill>
                <a:cs typeface="Arial" charset="0"/>
              </a:rPr>
              <a:t>PLAYING TO WIN</a:t>
            </a:r>
            <a:r>
              <a:rPr lang="en-US" sz="2400">
                <a:solidFill>
                  <a:srgbClr val="000000"/>
                </a:solidFill>
                <a:cs typeface="Arial" charset="0"/>
              </a:rPr>
              <a:t> model as developed by Roger Martin and A.G. Lafley.</a:t>
            </a:r>
          </a:p>
          <a:p>
            <a:pPr marL="342900" indent="-342900" algn="ctr" fontAlgn="base">
              <a:spcBef>
                <a:spcPct val="0"/>
              </a:spcBef>
              <a:spcAft>
                <a:spcPct val="0"/>
              </a:spcAft>
            </a:pPr>
            <a:endParaRPr lang="en-US" sz="2400">
              <a:solidFill>
                <a:srgbClr val="000000"/>
              </a:solidFill>
              <a:cs typeface="Arial" charset="0"/>
            </a:endParaRPr>
          </a:p>
          <a:p>
            <a:pPr marL="342900" indent="-342900" algn="ctr" fontAlgn="base">
              <a:spcBef>
                <a:spcPct val="0"/>
              </a:spcBef>
              <a:spcAft>
                <a:spcPct val="0"/>
              </a:spcAft>
            </a:pPr>
            <a:r>
              <a:rPr lang="en-US" sz="2400">
                <a:solidFill>
                  <a:srgbClr val="000000"/>
                </a:solidFill>
                <a:cs typeface="Arial" charset="0"/>
              </a:rPr>
              <a:t>The model guides you to make a set of five essential strategic choices by posing five integrated questions:</a:t>
            </a:r>
          </a:p>
          <a:p>
            <a:pPr marL="342900" indent="-342900" algn="ctr" fontAlgn="base">
              <a:spcBef>
                <a:spcPct val="0"/>
              </a:spcBef>
              <a:spcAft>
                <a:spcPct val="0"/>
              </a:spcAft>
            </a:pPr>
            <a:endParaRPr lang="en-US" sz="2400">
              <a:solidFill>
                <a:srgbClr val="000000"/>
              </a:solidFill>
              <a:cs typeface="Arial" charset="0"/>
            </a:endParaRPr>
          </a:p>
          <a:p>
            <a:pPr marL="342900" indent="-342900" algn="ctr" fontAlgn="base">
              <a:spcBef>
                <a:spcPct val="0"/>
              </a:spcBef>
              <a:spcAft>
                <a:spcPct val="0"/>
              </a:spcAft>
              <a:buFontTx/>
              <a:buAutoNum type="arabicPeriod"/>
            </a:pPr>
            <a:r>
              <a:rPr lang="en-US" sz="2400">
                <a:solidFill>
                  <a:srgbClr val="000000"/>
                </a:solidFill>
                <a:cs typeface="Arial" charset="0"/>
              </a:rPr>
              <a:t>What is our winning aspiration? </a:t>
            </a:r>
          </a:p>
          <a:p>
            <a:pPr marL="342900" indent="-342900" algn="ctr" fontAlgn="base">
              <a:spcBef>
                <a:spcPct val="0"/>
              </a:spcBef>
              <a:spcAft>
                <a:spcPct val="0"/>
              </a:spcAft>
              <a:buFontTx/>
              <a:buAutoNum type="arabicPeriod"/>
            </a:pPr>
            <a:endParaRPr lang="en-US" sz="2400">
              <a:solidFill>
                <a:srgbClr val="000000"/>
              </a:solidFill>
              <a:cs typeface="Arial" charset="0"/>
            </a:endParaRPr>
          </a:p>
          <a:p>
            <a:pPr marL="342900" indent="-342900" algn="ctr" fontAlgn="base">
              <a:spcBef>
                <a:spcPct val="0"/>
              </a:spcBef>
              <a:spcAft>
                <a:spcPct val="0"/>
              </a:spcAft>
              <a:buFontTx/>
              <a:buAutoNum type="arabicPeriod"/>
            </a:pPr>
            <a:r>
              <a:rPr lang="en-US" sz="2400">
                <a:solidFill>
                  <a:srgbClr val="000000"/>
                </a:solidFill>
                <a:cs typeface="Arial" charset="0"/>
              </a:rPr>
              <a:t>Where will we play?</a:t>
            </a:r>
          </a:p>
          <a:p>
            <a:pPr marL="342900" indent="-342900" algn="ctr" fontAlgn="base">
              <a:spcBef>
                <a:spcPct val="0"/>
              </a:spcBef>
              <a:spcAft>
                <a:spcPct val="0"/>
              </a:spcAft>
              <a:buFontTx/>
              <a:buAutoNum type="arabicPeriod"/>
            </a:pPr>
            <a:endParaRPr lang="en-US" sz="2400">
              <a:solidFill>
                <a:srgbClr val="000000"/>
              </a:solidFill>
              <a:cs typeface="Arial" charset="0"/>
            </a:endParaRPr>
          </a:p>
          <a:p>
            <a:pPr marL="342900" indent="-342900" algn="ctr" fontAlgn="base">
              <a:spcBef>
                <a:spcPct val="0"/>
              </a:spcBef>
              <a:spcAft>
                <a:spcPct val="0"/>
              </a:spcAft>
              <a:buFontTx/>
              <a:buAutoNum type="arabicPeriod"/>
            </a:pPr>
            <a:r>
              <a:rPr lang="en-US" sz="2400">
                <a:solidFill>
                  <a:srgbClr val="000000"/>
                </a:solidFill>
                <a:cs typeface="Arial" charset="0"/>
              </a:rPr>
              <a:t>How will we win in chosen markets?</a:t>
            </a:r>
          </a:p>
          <a:p>
            <a:pPr marL="342900" indent="-342900" algn="ctr" fontAlgn="base">
              <a:spcBef>
                <a:spcPct val="0"/>
              </a:spcBef>
              <a:spcAft>
                <a:spcPct val="0"/>
              </a:spcAft>
              <a:buFontTx/>
              <a:buAutoNum type="arabicPeriod"/>
            </a:pPr>
            <a:endParaRPr lang="en-US" sz="2400">
              <a:solidFill>
                <a:srgbClr val="000000"/>
              </a:solidFill>
              <a:cs typeface="Arial" charset="0"/>
            </a:endParaRPr>
          </a:p>
          <a:p>
            <a:pPr marL="342900" indent="-342900" algn="ctr" fontAlgn="base">
              <a:spcBef>
                <a:spcPct val="0"/>
              </a:spcBef>
              <a:spcAft>
                <a:spcPct val="0"/>
              </a:spcAft>
              <a:buFontTx/>
              <a:buAutoNum type="arabicPeriod"/>
            </a:pPr>
            <a:r>
              <a:rPr lang="en-US" sz="2400">
                <a:solidFill>
                  <a:srgbClr val="000000"/>
                </a:solidFill>
                <a:cs typeface="Arial" charset="0"/>
              </a:rPr>
              <a:t>What capabilities must be in place to win?</a:t>
            </a:r>
          </a:p>
          <a:p>
            <a:pPr marL="342900" indent="-342900" algn="ctr" fontAlgn="base">
              <a:spcBef>
                <a:spcPct val="0"/>
              </a:spcBef>
              <a:spcAft>
                <a:spcPct val="0"/>
              </a:spcAft>
              <a:buFontTx/>
              <a:buAutoNum type="arabicPeriod"/>
            </a:pPr>
            <a:endParaRPr lang="en-US" sz="2400">
              <a:solidFill>
                <a:srgbClr val="000000"/>
              </a:solidFill>
              <a:cs typeface="Arial" charset="0"/>
            </a:endParaRPr>
          </a:p>
          <a:p>
            <a:pPr marL="342900" indent="-342900" algn="ctr" fontAlgn="base">
              <a:spcBef>
                <a:spcPct val="0"/>
              </a:spcBef>
              <a:spcAft>
                <a:spcPct val="0"/>
              </a:spcAft>
              <a:buFontTx/>
              <a:buAutoNum type="arabicPeriod"/>
            </a:pPr>
            <a:r>
              <a:rPr lang="en-US" sz="2400">
                <a:solidFill>
                  <a:srgbClr val="000000"/>
                </a:solidFill>
                <a:cs typeface="Arial" charset="0"/>
              </a:rPr>
              <a:t>What management systems are required?</a:t>
            </a:r>
          </a:p>
          <a:p>
            <a:pPr marL="342900" indent="-342900" algn="ctr" fontAlgn="base">
              <a:spcBef>
                <a:spcPct val="0"/>
              </a:spcBef>
              <a:spcAft>
                <a:spcPct val="0"/>
              </a:spcAft>
              <a:buFontTx/>
              <a:buAutoNum type="arabicPeriod"/>
            </a:pPr>
            <a:endParaRPr lang="en-US">
              <a:solidFill>
                <a:srgbClr val="000000"/>
              </a:solidFill>
              <a:cs typeface="Arial" charset="0"/>
            </a:endParaRPr>
          </a:p>
          <a:p>
            <a:pPr marL="342900" indent="-342900" algn="ctr" fontAlgn="base">
              <a:spcBef>
                <a:spcPct val="0"/>
              </a:spcBef>
              <a:spcAft>
                <a:spcPct val="0"/>
              </a:spcAft>
            </a:pPr>
            <a:r>
              <a:rPr lang="en-US">
                <a:solidFill>
                  <a:srgbClr val="000000"/>
                </a:solidFill>
                <a:cs typeface="Arial" charset="0"/>
              </a:rPr>
              <a:t>						</a:t>
            </a:r>
            <a:r>
              <a:rPr lang="en-US" sz="1600">
                <a:solidFill>
                  <a:srgbClr val="000000"/>
                </a:solidFill>
                <a:cs typeface="Arial" charset="0"/>
              </a:rPr>
              <a:t>http://hbr.org/books/playing-to-win</a:t>
            </a:r>
          </a:p>
        </p:txBody>
      </p:sp>
    </p:spTree>
    <p:extLst>
      <p:ext uri="{BB962C8B-B14F-4D97-AF65-F5344CB8AC3E}">
        <p14:creationId xmlns:p14="http://schemas.microsoft.com/office/powerpoint/2010/main" val="3380576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539751" y="274644"/>
            <a:ext cx="8147050" cy="706437"/>
          </a:xfrm>
        </p:spPr>
        <p:txBody>
          <a:bodyPr/>
          <a:lstStyle/>
          <a:p>
            <a:r>
              <a:rPr lang="en-US" sz="3200"/>
              <a:t>Compared to the 18 years before the crisis?</a:t>
            </a:r>
            <a:endParaRPr lang="el-GR" sz="3200"/>
          </a:p>
        </p:txBody>
      </p:sp>
      <p:pic>
        <p:nvPicPr>
          <p:cNvPr id="58370" name="Picture 3"/>
          <p:cNvPicPr>
            <a:picLocks noChangeAspect="1" noChangeArrowheads="1"/>
          </p:cNvPicPr>
          <p:nvPr/>
        </p:nvPicPr>
        <p:blipFill>
          <a:blip r:embed="rId2" cstate="print"/>
          <a:srcRect/>
          <a:stretch>
            <a:fillRect/>
          </a:stretch>
        </p:blipFill>
        <p:spPr bwMode="auto">
          <a:xfrm>
            <a:off x="1979616" y="950919"/>
            <a:ext cx="4708525" cy="5907087"/>
          </a:xfrm>
          <a:prstGeom prst="rect">
            <a:avLst/>
          </a:prstGeom>
          <a:noFill/>
          <a:ln w="9525">
            <a:noFill/>
            <a:miter lim="800000"/>
            <a:headEnd/>
            <a:tailEnd/>
          </a:ln>
        </p:spPr>
      </p:pic>
      <p:sp>
        <p:nvSpPr>
          <p:cNvPr id="58371" name="Text Box 4"/>
          <p:cNvSpPr txBox="1">
            <a:spLocks noChangeArrowheads="1"/>
          </p:cNvSpPr>
          <p:nvPr/>
        </p:nvSpPr>
        <p:spPr bwMode="auto">
          <a:xfrm flipV="1">
            <a:off x="7882494" y="3716344"/>
            <a:ext cx="369332" cy="2028825"/>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Clarkson SIW 888</a:t>
            </a:r>
            <a:endParaRPr lang="el-GR" sz="1200">
              <a:solidFill>
                <a:srgbClr val="000000"/>
              </a:solidFill>
              <a:cs typeface="Arial" charset="0"/>
            </a:endParaRPr>
          </a:p>
        </p:txBody>
      </p:sp>
    </p:spTree>
    <p:extLst>
      <p:ext uri="{BB962C8B-B14F-4D97-AF65-F5344CB8AC3E}">
        <p14:creationId xmlns:p14="http://schemas.microsoft.com/office/powerpoint/2010/main" val="34761296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p:cNvPicPr>
            <a:picLocks noChangeAspect="1" noChangeArrowheads="1"/>
          </p:cNvPicPr>
          <p:nvPr/>
        </p:nvPicPr>
        <p:blipFill>
          <a:blip r:embed="rId2" cstate="print"/>
          <a:srcRect/>
          <a:stretch>
            <a:fillRect/>
          </a:stretch>
        </p:blipFill>
        <p:spPr bwMode="auto">
          <a:xfrm>
            <a:off x="1547815" y="34930"/>
            <a:ext cx="5530850" cy="6823075"/>
          </a:xfrm>
          <a:prstGeom prst="rect">
            <a:avLst/>
          </a:prstGeom>
          <a:noFill/>
          <a:ln w="9525">
            <a:noFill/>
            <a:miter lim="800000"/>
            <a:headEnd/>
            <a:tailEnd/>
          </a:ln>
        </p:spPr>
      </p:pic>
      <p:sp>
        <p:nvSpPr>
          <p:cNvPr id="59394" name="Text Box 5"/>
          <p:cNvSpPr txBox="1">
            <a:spLocks noChangeArrowheads="1"/>
          </p:cNvSpPr>
          <p:nvPr/>
        </p:nvSpPr>
        <p:spPr bwMode="auto">
          <a:xfrm flipV="1">
            <a:off x="8385732" y="3429006"/>
            <a:ext cx="369332" cy="2028825"/>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Clarkson SIW 919</a:t>
            </a:r>
            <a:endParaRPr lang="el-GR" sz="1200">
              <a:solidFill>
                <a:srgbClr val="000000"/>
              </a:solidFill>
              <a:cs typeface="Arial" charset="0"/>
            </a:endParaRPr>
          </a:p>
        </p:txBody>
      </p:sp>
    </p:spTree>
    <p:extLst>
      <p:ext uri="{BB962C8B-B14F-4D97-AF65-F5344CB8AC3E}">
        <p14:creationId xmlns:p14="http://schemas.microsoft.com/office/powerpoint/2010/main" val="2239834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3" y="6"/>
            <a:ext cx="9540875" cy="561975"/>
          </a:xfrm>
        </p:spPr>
        <p:txBody>
          <a:bodyPr/>
          <a:lstStyle/>
          <a:p>
            <a:r>
              <a:rPr lang="en-US" sz="2800"/>
              <a:t>Any signs of restraint from tanker owners?</a:t>
            </a:r>
            <a:endParaRPr lang="el-GR" sz="2800"/>
          </a:p>
        </p:txBody>
      </p:sp>
      <p:pic>
        <p:nvPicPr>
          <p:cNvPr id="60418" name="Picture 3"/>
          <p:cNvPicPr>
            <a:picLocks noChangeAspect="1" noChangeArrowheads="1"/>
          </p:cNvPicPr>
          <p:nvPr/>
        </p:nvPicPr>
        <p:blipFill>
          <a:blip r:embed="rId2" cstate="print"/>
          <a:srcRect/>
          <a:stretch>
            <a:fillRect/>
          </a:stretch>
        </p:blipFill>
        <p:spPr bwMode="auto">
          <a:xfrm>
            <a:off x="1979616" y="836615"/>
            <a:ext cx="4759325" cy="5665787"/>
          </a:xfrm>
          <a:prstGeom prst="rect">
            <a:avLst/>
          </a:prstGeom>
          <a:noFill/>
          <a:ln w="9525">
            <a:noFill/>
            <a:miter lim="800000"/>
            <a:headEnd/>
            <a:tailEnd/>
          </a:ln>
        </p:spPr>
      </p:pic>
      <p:sp>
        <p:nvSpPr>
          <p:cNvPr id="60419" name="Text Box 4"/>
          <p:cNvSpPr txBox="1">
            <a:spLocks noChangeArrowheads="1"/>
          </p:cNvSpPr>
          <p:nvPr/>
        </p:nvSpPr>
        <p:spPr bwMode="auto">
          <a:xfrm flipV="1">
            <a:off x="7882494" y="3716344"/>
            <a:ext cx="369332" cy="2028825"/>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Clarkson SIW 870</a:t>
            </a:r>
            <a:endParaRPr lang="el-GR" sz="1200">
              <a:solidFill>
                <a:srgbClr val="000000"/>
              </a:solidFill>
              <a:cs typeface="Arial" charset="0"/>
            </a:endParaRPr>
          </a:p>
        </p:txBody>
      </p:sp>
    </p:spTree>
    <p:extLst>
      <p:ext uri="{BB962C8B-B14F-4D97-AF65-F5344CB8AC3E}">
        <p14:creationId xmlns:p14="http://schemas.microsoft.com/office/powerpoint/2010/main" val="1849274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468314" y="188913"/>
            <a:ext cx="7991475" cy="431800"/>
          </a:xfrm>
        </p:spPr>
        <p:txBody>
          <a:bodyPr/>
          <a:lstStyle/>
          <a:p>
            <a:r>
              <a:rPr lang="en-US" sz="2800"/>
              <a:t>Bulk Carrier</a:t>
            </a:r>
            <a:r>
              <a:rPr lang="en-US" sz="2400"/>
              <a:t> </a:t>
            </a:r>
            <a:r>
              <a:rPr lang="en-US" sz="2800"/>
              <a:t>Orders</a:t>
            </a:r>
            <a:endParaRPr lang="el-GR" sz="2800"/>
          </a:p>
        </p:txBody>
      </p:sp>
      <p:pic>
        <p:nvPicPr>
          <p:cNvPr id="61442" name="Picture 4"/>
          <p:cNvPicPr>
            <a:picLocks noChangeAspect="1" noChangeArrowheads="1"/>
          </p:cNvPicPr>
          <p:nvPr/>
        </p:nvPicPr>
        <p:blipFill>
          <a:blip r:embed="rId2" cstate="print"/>
          <a:srcRect/>
          <a:stretch>
            <a:fillRect/>
          </a:stretch>
        </p:blipFill>
        <p:spPr bwMode="auto">
          <a:xfrm>
            <a:off x="3" y="981075"/>
            <a:ext cx="4556125" cy="5399088"/>
          </a:xfrm>
          <a:prstGeom prst="rect">
            <a:avLst/>
          </a:prstGeom>
          <a:noFill/>
          <a:ln w="9525" algn="ctr">
            <a:noFill/>
            <a:miter lim="800000"/>
            <a:headEnd/>
            <a:tailEnd/>
          </a:ln>
        </p:spPr>
      </p:pic>
      <p:pic>
        <p:nvPicPr>
          <p:cNvPr id="61443" name="Picture 5"/>
          <p:cNvPicPr>
            <a:picLocks noChangeAspect="1" noChangeArrowheads="1"/>
          </p:cNvPicPr>
          <p:nvPr/>
        </p:nvPicPr>
        <p:blipFill>
          <a:blip r:embed="rId3" cstate="print"/>
          <a:srcRect/>
          <a:stretch>
            <a:fillRect/>
          </a:stretch>
        </p:blipFill>
        <p:spPr bwMode="auto">
          <a:xfrm>
            <a:off x="4791077" y="1052519"/>
            <a:ext cx="4352925" cy="5322887"/>
          </a:xfrm>
          <a:prstGeom prst="rect">
            <a:avLst/>
          </a:prstGeom>
          <a:noFill/>
          <a:ln w="9525" algn="ctr">
            <a:noFill/>
            <a:miter lim="800000"/>
            <a:headEnd/>
            <a:tailEnd/>
          </a:ln>
        </p:spPr>
      </p:pic>
      <p:sp>
        <p:nvSpPr>
          <p:cNvPr id="61444" name="Text Box 6"/>
          <p:cNvSpPr txBox="1">
            <a:spLocks noChangeArrowheads="1"/>
          </p:cNvSpPr>
          <p:nvPr/>
        </p:nvSpPr>
        <p:spPr bwMode="auto">
          <a:xfrm>
            <a:off x="900116" y="6491288"/>
            <a:ext cx="2903359"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Source: Clarkson SIW 915</a:t>
            </a:r>
            <a:endParaRPr lang="el-GR">
              <a:solidFill>
                <a:srgbClr val="000000"/>
              </a:solidFill>
              <a:cs typeface="Arial" charset="0"/>
            </a:endParaRPr>
          </a:p>
        </p:txBody>
      </p:sp>
      <p:sp>
        <p:nvSpPr>
          <p:cNvPr id="61445" name="Text Box 7"/>
          <p:cNvSpPr txBox="1">
            <a:spLocks noChangeArrowheads="1"/>
          </p:cNvSpPr>
          <p:nvPr/>
        </p:nvSpPr>
        <p:spPr bwMode="auto">
          <a:xfrm>
            <a:off x="5508628" y="6491288"/>
            <a:ext cx="2839239"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Source Clarkson SIW 943</a:t>
            </a:r>
            <a:endParaRPr lang="el-GR">
              <a:solidFill>
                <a:srgbClr val="000000"/>
              </a:solidFill>
              <a:cs typeface="Arial" charset="0"/>
            </a:endParaRPr>
          </a:p>
        </p:txBody>
      </p:sp>
    </p:spTree>
    <p:extLst>
      <p:ext uri="{BB962C8B-B14F-4D97-AF65-F5344CB8AC3E}">
        <p14:creationId xmlns:p14="http://schemas.microsoft.com/office/powerpoint/2010/main" val="1889669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3" y="188914"/>
            <a:ext cx="8926513" cy="504825"/>
          </a:xfrm>
        </p:spPr>
        <p:txBody>
          <a:bodyPr/>
          <a:lstStyle/>
          <a:p>
            <a:pPr algn="l"/>
            <a:r>
              <a:rPr lang="en-US" sz="2800"/>
              <a:t> Bulk Carrier Fleet Growth         Deliveries vs Earnings</a:t>
            </a:r>
            <a:endParaRPr lang="el-GR" sz="2800"/>
          </a:p>
        </p:txBody>
      </p:sp>
      <p:pic>
        <p:nvPicPr>
          <p:cNvPr id="62466" name="Picture 4"/>
          <p:cNvPicPr>
            <a:picLocks noChangeAspect="1" noChangeArrowheads="1"/>
          </p:cNvPicPr>
          <p:nvPr/>
        </p:nvPicPr>
        <p:blipFill>
          <a:blip r:embed="rId2" cstate="print"/>
          <a:srcRect/>
          <a:stretch>
            <a:fillRect/>
          </a:stretch>
        </p:blipFill>
        <p:spPr bwMode="auto">
          <a:xfrm>
            <a:off x="2" y="765175"/>
            <a:ext cx="4352925" cy="5399088"/>
          </a:xfrm>
          <a:prstGeom prst="rect">
            <a:avLst/>
          </a:prstGeom>
          <a:noFill/>
          <a:ln w="9525" algn="ctr">
            <a:noFill/>
            <a:miter lim="800000"/>
            <a:headEnd/>
            <a:tailEnd/>
          </a:ln>
        </p:spPr>
      </p:pic>
      <p:pic>
        <p:nvPicPr>
          <p:cNvPr id="62467" name="Picture 5"/>
          <p:cNvPicPr>
            <a:picLocks noChangeAspect="1" noChangeArrowheads="1"/>
          </p:cNvPicPr>
          <p:nvPr/>
        </p:nvPicPr>
        <p:blipFill>
          <a:blip r:embed="rId3" cstate="print"/>
          <a:srcRect/>
          <a:stretch>
            <a:fillRect/>
          </a:stretch>
        </p:blipFill>
        <p:spPr bwMode="auto">
          <a:xfrm>
            <a:off x="4427540" y="765175"/>
            <a:ext cx="4505325" cy="5373688"/>
          </a:xfrm>
          <a:prstGeom prst="rect">
            <a:avLst/>
          </a:prstGeom>
          <a:noFill/>
          <a:ln w="9525" algn="ctr">
            <a:noFill/>
            <a:miter lim="800000"/>
            <a:headEnd/>
            <a:tailEnd/>
          </a:ln>
        </p:spPr>
      </p:pic>
      <p:sp>
        <p:nvSpPr>
          <p:cNvPr id="62468" name="Text Box 6"/>
          <p:cNvSpPr txBox="1">
            <a:spLocks noChangeArrowheads="1"/>
          </p:cNvSpPr>
          <p:nvPr/>
        </p:nvSpPr>
        <p:spPr bwMode="auto">
          <a:xfrm>
            <a:off x="808041" y="6589713"/>
            <a:ext cx="184731" cy="369332"/>
          </a:xfrm>
          <a:prstGeom prst="rect">
            <a:avLst/>
          </a:prstGeom>
          <a:noFill/>
          <a:ln w="9525" algn="ctr">
            <a:noFill/>
            <a:miter lim="800000"/>
            <a:headEnd/>
            <a:tailEnd/>
          </a:ln>
        </p:spPr>
        <p:txBody>
          <a:bodyPr wrap="none">
            <a:spAutoFit/>
          </a:bodyPr>
          <a:lstStyle/>
          <a:p>
            <a:pPr fontAlgn="base">
              <a:spcBef>
                <a:spcPct val="0"/>
              </a:spcBef>
              <a:spcAft>
                <a:spcPct val="0"/>
              </a:spcAft>
            </a:pPr>
            <a:endParaRPr lang="en-GB">
              <a:solidFill>
                <a:srgbClr val="000000"/>
              </a:solidFill>
              <a:cs typeface="Arial" charset="0"/>
            </a:endParaRPr>
          </a:p>
        </p:txBody>
      </p:sp>
      <p:sp>
        <p:nvSpPr>
          <p:cNvPr id="62469" name="Text Box 7"/>
          <p:cNvSpPr txBox="1">
            <a:spLocks noChangeArrowheads="1"/>
          </p:cNvSpPr>
          <p:nvPr/>
        </p:nvSpPr>
        <p:spPr bwMode="auto">
          <a:xfrm>
            <a:off x="827092" y="6308726"/>
            <a:ext cx="2903359"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Source: Clarkson SIW 933</a:t>
            </a:r>
            <a:endParaRPr lang="el-GR">
              <a:solidFill>
                <a:srgbClr val="000000"/>
              </a:solidFill>
              <a:cs typeface="Arial" charset="0"/>
            </a:endParaRPr>
          </a:p>
        </p:txBody>
      </p:sp>
      <p:sp>
        <p:nvSpPr>
          <p:cNvPr id="62470" name="Text Box 8"/>
          <p:cNvSpPr txBox="1">
            <a:spLocks noChangeArrowheads="1"/>
          </p:cNvSpPr>
          <p:nvPr/>
        </p:nvSpPr>
        <p:spPr bwMode="auto">
          <a:xfrm>
            <a:off x="5292728" y="6308726"/>
            <a:ext cx="2903359"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Source: Clarkson SIW 949</a:t>
            </a:r>
            <a:endParaRPr lang="el-GR">
              <a:solidFill>
                <a:srgbClr val="000000"/>
              </a:solidFill>
              <a:cs typeface="Arial" charset="0"/>
            </a:endParaRPr>
          </a:p>
        </p:txBody>
      </p:sp>
    </p:spTree>
    <p:extLst>
      <p:ext uri="{BB962C8B-B14F-4D97-AF65-F5344CB8AC3E}">
        <p14:creationId xmlns:p14="http://schemas.microsoft.com/office/powerpoint/2010/main" val="2083891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en-US" sz="2800"/>
              <a:t>Future Vessel Deliveries. Who should be worried? </a:t>
            </a:r>
            <a:endParaRPr lang="el-GR" sz="2800"/>
          </a:p>
        </p:txBody>
      </p:sp>
      <p:pic>
        <p:nvPicPr>
          <p:cNvPr id="63490" name="Picture 4"/>
          <p:cNvPicPr>
            <a:picLocks noChangeAspect="1" noChangeArrowheads="1"/>
          </p:cNvPicPr>
          <p:nvPr/>
        </p:nvPicPr>
        <p:blipFill>
          <a:blip r:embed="rId2" cstate="print"/>
          <a:srcRect/>
          <a:stretch>
            <a:fillRect/>
          </a:stretch>
        </p:blipFill>
        <p:spPr bwMode="auto">
          <a:xfrm>
            <a:off x="3178" y="1412875"/>
            <a:ext cx="9140825" cy="4343400"/>
          </a:xfrm>
          <a:prstGeom prst="rect">
            <a:avLst/>
          </a:prstGeom>
          <a:noFill/>
          <a:ln w="9525" algn="ctr">
            <a:noFill/>
            <a:miter lim="800000"/>
            <a:headEnd/>
            <a:tailEnd/>
          </a:ln>
        </p:spPr>
      </p:pic>
      <p:sp>
        <p:nvSpPr>
          <p:cNvPr id="63491" name="Text Box 5"/>
          <p:cNvSpPr txBox="1">
            <a:spLocks noChangeArrowheads="1"/>
          </p:cNvSpPr>
          <p:nvPr/>
        </p:nvSpPr>
        <p:spPr bwMode="auto">
          <a:xfrm>
            <a:off x="2124075" y="6237288"/>
            <a:ext cx="5690532"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Source: Clarkson World Shipyard Monitor March 2011</a:t>
            </a:r>
            <a:endParaRPr lang="el-GR">
              <a:solidFill>
                <a:srgbClr val="000000"/>
              </a:solidFill>
              <a:cs typeface="Arial" charset="0"/>
            </a:endParaRPr>
          </a:p>
        </p:txBody>
      </p:sp>
    </p:spTree>
    <p:extLst>
      <p:ext uri="{BB962C8B-B14F-4D97-AF65-F5344CB8AC3E}">
        <p14:creationId xmlns:p14="http://schemas.microsoft.com/office/powerpoint/2010/main" val="3168779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H:\REFERENCE\CASS 2015\Orderbook delivery schedule FEB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798"/>
            <a:ext cx="9144000" cy="46704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95736" y="374555"/>
            <a:ext cx="4752528" cy="461665"/>
          </a:xfrm>
          <a:prstGeom prst="rect">
            <a:avLst/>
          </a:prstGeom>
          <a:noFill/>
        </p:spPr>
        <p:txBody>
          <a:bodyPr wrap="square" rtlCol="0">
            <a:spAutoFit/>
          </a:bodyPr>
          <a:lstStyle/>
          <a:p>
            <a:pPr fontAlgn="base">
              <a:spcBef>
                <a:spcPct val="0"/>
              </a:spcBef>
              <a:spcAft>
                <a:spcPct val="0"/>
              </a:spcAft>
            </a:pPr>
            <a:r>
              <a:rPr lang="en-US" sz="2400" dirty="0">
                <a:solidFill>
                  <a:srgbClr val="000000"/>
                </a:solidFill>
                <a:cs typeface="Arial" charset="0"/>
              </a:rPr>
              <a:t>January 2015 </a:t>
            </a:r>
            <a:r>
              <a:rPr lang="en-US" sz="2400" dirty="0" err="1">
                <a:solidFill>
                  <a:srgbClr val="000000"/>
                </a:solidFill>
                <a:cs typeface="Arial" charset="0"/>
              </a:rPr>
              <a:t>Orderbook</a:t>
            </a:r>
            <a:r>
              <a:rPr lang="en-US" sz="2400" dirty="0">
                <a:solidFill>
                  <a:srgbClr val="000000"/>
                </a:solidFill>
                <a:cs typeface="Arial" charset="0"/>
              </a:rPr>
              <a:t> Data</a:t>
            </a:r>
            <a:endParaRPr lang="en-GB" sz="2400" dirty="0">
              <a:solidFill>
                <a:srgbClr val="000000"/>
              </a:solidFill>
              <a:cs typeface="Arial" charset="0"/>
            </a:endParaRPr>
          </a:p>
        </p:txBody>
      </p:sp>
      <p:sp>
        <p:nvSpPr>
          <p:cNvPr id="5" name="TextBox 4"/>
          <p:cNvSpPr txBox="1"/>
          <p:nvPr/>
        </p:nvSpPr>
        <p:spPr>
          <a:xfrm>
            <a:off x="1115616" y="6207275"/>
            <a:ext cx="6912768" cy="338554"/>
          </a:xfrm>
          <a:prstGeom prst="rect">
            <a:avLst/>
          </a:prstGeom>
          <a:noFill/>
        </p:spPr>
        <p:txBody>
          <a:bodyPr wrap="square" rtlCol="0">
            <a:spAutoFit/>
          </a:bodyPr>
          <a:lstStyle/>
          <a:p>
            <a:pPr algn="ctr" fontAlgn="base">
              <a:spcBef>
                <a:spcPct val="50000"/>
              </a:spcBef>
              <a:spcAft>
                <a:spcPct val="0"/>
              </a:spcAft>
            </a:pPr>
            <a:r>
              <a:rPr lang="de-DE" sz="1600" dirty="0">
                <a:solidFill>
                  <a:srgbClr val="000000"/>
                </a:solidFill>
                <a:cs typeface="Arial" charset="0"/>
              </a:rPr>
              <a:t>Source</a:t>
            </a:r>
            <a:r>
              <a:rPr lang="en-GB" sz="1600" dirty="0">
                <a:solidFill>
                  <a:srgbClr val="000000"/>
                </a:solidFill>
                <a:cs typeface="Arial" charset="0"/>
              </a:rPr>
              <a:t>: Clarkson World Shipyards Monitor, February 2015</a:t>
            </a:r>
            <a:endParaRPr lang="el-GR" sz="1600" dirty="0">
              <a:solidFill>
                <a:srgbClr val="000000"/>
              </a:solidFill>
              <a:cs typeface="Arial" charset="0"/>
            </a:endParaRPr>
          </a:p>
        </p:txBody>
      </p:sp>
    </p:spTree>
    <p:extLst>
      <p:ext uri="{BB962C8B-B14F-4D97-AF65-F5344CB8AC3E}">
        <p14:creationId xmlns:p14="http://schemas.microsoft.com/office/powerpoint/2010/main" val="10215032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noGrp="1"/>
          </p:cNvSpPr>
          <p:nvPr>
            <p:ph type="ftr" sz="quarter" idx="11"/>
          </p:nvPr>
        </p:nvSpPr>
        <p:spPr>
          <a:xfrm>
            <a:off x="1979713" y="6245225"/>
            <a:ext cx="5688632" cy="338554"/>
          </a:xfrm>
          <a:prstGeom prst="rect">
            <a:avLst/>
          </a:prstGeom>
          <a:noFill/>
        </p:spPr>
        <p:txBody>
          <a:bodyPr wrap="square" rtlCol="0">
            <a:spAutoFit/>
          </a:bodyPr>
          <a:lstStyle/>
          <a:p>
            <a:pPr>
              <a:spcBef>
                <a:spcPct val="50000"/>
              </a:spcBef>
            </a:pPr>
            <a:r>
              <a:rPr lang="de-DE" sz="1600" dirty="0">
                <a:solidFill>
                  <a:srgbClr val="000000"/>
                </a:solidFill>
              </a:rPr>
              <a:t>Source</a:t>
            </a:r>
            <a:r>
              <a:rPr lang="en-GB" sz="1600" dirty="0">
                <a:solidFill>
                  <a:srgbClr val="000000"/>
                </a:solidFill>
              </a:rPr>
              <a:t>: Clarkson World Shipyards Monitor, February 2016</a:t>
            </a:r>
            <a:endParaRPr lang="el-GR" sz="1600" dirty="0">
              <a:solidFill>
                <a:srgbClr val="000000"/>
              </a:solidFill>
            </a:endParaRPr>
          </a:p>
        </p:txBody>
      </p:sp>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27" y="1124744"/>
            <a:ext cx="895421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95736" y="374555"/>
            <a:ext cx="4752528" cy="461665"/>
          </a:xfrm>
          <a:prstGeom prst="rect">
            <a:avLst/>
          </a:prstGeom>
          <a:noFill/>
        </p:spPr>
        <p:txBody>
          <a:bodyPr wrap="square" rtlCol="0">
            <a:spAutoFit/>
          </a:bodyPr>
          <a:lstStyle/>
          <a:p>
            <a:pPr fontAlgn="base">
              <a:spcBef>
                <a:spcPct val="0"/>
              </a:spcBef>
              <a:spcAft>
                <a:spcPct val="0"/>
              </a:spcAft>
            </a:pPr>
            <a:r>
              <a:rPr lang="en-US" sz="2400" dirty="0">
                <a:solidFill>
                  <a:srgbClr val="000000"/>
                </a:solidFill>
                <a:cs typeface="Arial" charset="0"/>
              </a:rPr>
              <a:t>January 2016 Orderbook Data</a:t>
            </a:r>
            <a:endParaRPr lang="en-GB" sz="2400" dirty="0">
              <a:solidFill>
                <a:srgbClr val="000000"/>
              </a:solidFill>
              <a:cs typeface="Arial" charset="0"/>
            </a:endParaRPr>
          </a:p>
        </p:txBody>
      </p:sp>
    </p:spTree>
    <p:extLst>
      <p:ext uri="{BB962C8B-B14F-4D97-AF65-F5344CB8AC3E}">
        <p14:creationId xmlns:p14="http://schemas.microsoft.com/office/powerpoint/2010/main" val="3771564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7" y="6165304"/>
            <a:ext cx="8229600" cy="490066"/>
          </a:xfrm>
        </p:spPr>
        <p:txBody>
          <a:bodyPr/>
          <a:lstStyle/>
          <a:p>
            <a:r>
              <a:rPr lang="de-DE" sz="1600" dirty="0">
                <a:solidFill>
                  <a:srgbClr val="000000"/>
                </a:solidFill>
              </a:rPr>
              <a:t>Source</a:t>
            </a:r>
            <a:r>
              <a:rPr lang="en-GB" sz="1600" dirty="0">
                <a:solidFill>
                  <a:srgbClr val="000000"/>
                </a:solidFill>
              </a:rPr>
              <a:t>: Clarkson World Shipyards Monitor, December 2016 </a:t>
            </a:r>
            <a:r>
              <a:rPr lang="en-GB" sz="1600" dirty="0">
                <a:solidFill>
                  <a:srgbClr val="000000"/>
                </a:solidFill>
                <a:cs typeface="Arial" charset="0"/>
              </a:rPr>
              <a:t>http://www.clarksons.net73824</a:t>
            </a:r>
            <a:r>
              <a:rPr lang="el-GR" sz="1600" dirty="0">
                <a:solidFill>
                  <a:srgbClr val="000000"/>
                </a:solidFill>
              </a:rPr>
              <a:t/>
            </a:r>
            <a:br>
              <a:rPr lang="el-GR" sz="1600" dirty="0">
                <a:solidFill>
                  <a:srgbClr val="000000"/>
                </a:solidFill>
              </a:rPr>
            </a:br>
            <a:endParaRPr lang="en-GB" sz="1600" dirty="0"/>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74" y="1130285"/>
            <a:ext cx="9178374" cy="466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78549" y="260648"/>
            <a:ext cx="4752528" cy="461665"/>
          </a:xfrm>
          <a:prstGeom prst="rect">
            <a:avLst/>
          </a:prstGeom>
          <a:noFill/>
        </p:spPr>
        <p:txBody>
          <a:bodyPr wrap="square" rtlCol="0">
            <a:spAutoFit/>
          </a:bodyPr>
          <a:lstStyle/>
          <a:p>
            <a:pPr fontAlgn="base">
              <a:spcBef>
                <a:spcPct val="0"/>
              </a:spcBef>
              <a:spcAft>
                <a:spcPct val="0"/>
              </a:spcAft>
            </a:pPr>
            <a:r>
              <a:rPr lang="en-US" sz="2400" dirty="0">
                <a:solidFill>
                  <a:srgbClr val="000000"/>
                </a:solidFill>
                <a:cs typeface="Arial" charset="0"/>
              </a:rPr>
              <a:t>November 2016 Orderbook Data</a:t>
            </a:r>
            <a:endParaRPr lang="en-GB" sz="2400" dirty="0">
              <a:solidFill>
                <a:srgbClr val="000000"/>
              </a:solidFill>
              <a:cs typeface="Arial" charset="0"/>
            </a:endParaRPr>
          </a:p>
        </p:txBody>
      </p:sp>
    </p:spTree>
    <p:extLst>
      <p:ext uri="{BB962C8B-B14F-4D97-AF65-F5344CB8AC3E}">
        <p14:creationId xmlns:p14="http://schemas.microsoft.com/office/powerpoint/2010/main" val="3692078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457200" y="274644"/>
            <a:ext cx="8229600" cy="706437"/>
          </a:xfrm>
        </p:spPr>
        <p:txBody>
          <a:bodyPr/>
          <a:lstStyle/>
          <a:p>
            <a:r>
              <a:rPr lang="en-US" sz="2800"/>
              <a:t>What about scrapping?</a:t>
            </a:r>
            <a:endParaRPr lang="el-GR" sz="2800"/>
          </a:p>
        </p:txBody>
      </p:sp>
      <p:pic>
        <p:nvPicPr>
          <p:cNvPr id="65538" name="Picture 4"/>
          <p:cNvPicPr>
            <a:picLocks noChangeAspect="1" noChangeArrowheads="1"/>
          </p:cNvPicPr>
          <p:nvPr/>
        </p:nvPicPr>
        <p:blipFill>
          <a:blip r:embed="rId2" cstate="print"/>
          <a:srcRect/>
          <a:stretch>
            <a:fillRect/>
          </a:stretch>
        </p:blipFill>
        <p:spPr bwMode="auto">
          <a:xfrm>
            <a:off x="2195516" y="1052513"/>
            <a:ext cx="4403725" cy="5384800"/>
          </a:xfrm>
          <a:prstGeom prst="rect">
            <a:avLst/>
          </a:prstGeom>
          <a:noFill/>
          <a:ln w="9525">
            <a:noFill/>
            <a:miter lim="800000"/>
            <a:headEnd/>
            <a:tailEnd/>
          </a:ln>
        </p:spPr>
      </p:pic>
      <p:sp>
        <p:nvSpPr>
          <p:cNvPr id="65539" name="Text Box 5"/>
          <p:cNvSpPr txBox="1">
            <a:spLocks noChangeArrowheads="1"/>
          </p:cNvSpPr>
          <p:nvPr/>
        </p:nvSpPr>
        <p:spPr bwMode="auto">
          <a:xfrm flipV="1">
            <a:off x="7882494" y="3716344"/>
            <a:ext cx="369332" cy="2028825"/>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Clarkson SIW 910</a:t>
            </a:r>
            <a:endParaRPr lang="el-GR" sz="1200">
              <a:solidFill>
                <a:srgbClr val="000000"/>
              </a:solidFill>
              <a:cs typeface="Arial" charset="0"/>
            </a:endParaRPr>
          </a:p>
        </p:txBody>
      </p:sp>
    </p:spTree>
    <p:extLst>
      <p:ext uri="{BB962C8B-B14F-4D97-AF65-F5344CB8AC3E}">
        <p14:creationId xmlns:p14="http://schemas.microsoft.com/office/powerpoint/2010/main" val="926531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type="body" idx="1"/>
          </p:nvPr>
        </p:nvSpPr>
        <p:spPr>
          <a:xfrm>
            <a:off x="468313" y="692156"/>
            <a:ext cx="8229600" cy="4525963"/>
          </a:xfrm>
        </p:spPr>
        <p:txBody>
          <a:bodyPr/>
          <a:lstStyle/>
          <a:p>
            <a:pPr algn="ctr">
              <a:buFontTx/>
              <a:buNone/>
            </a:pPr>
            <a:r>
              <a:rPr lang="en-US" sz="3600"/>
              <a:t>Vision 2014</a:t>
            </a:r>
            <a:r>
              <a:rPr lang="en-US"/>
              <a:t> </a:t>
            </a:r>
          </a:p>
          <a:p>
            <a:endParaRPr lang="en-US"/>
          </a:p>
          <a:p>
            <a:r>
              <a:rPr lang="en-US"/>
              <a:t>Our vision is to be the preferred partner of Oil Majors and traders for their marine transportation requirements based on our excellent operational record, and therefore ensure the profitability of our fleet and our long-term sustainability. </a:t>
            </a:r>
          </a:p>
          <a:p>
            <a:endParaRPr lang="en-GB"/>
          </a:p>
        </p:txBody>
      </p:sp>
    </p:spTree>
    <p:extLst>
      <p:ext uri="{BB962C8B-B14F-4D97-AF65-F5344CB8AC3E}">
        <p14:creationId xmlns:p14="http://schemas.microsoft.com/office/powerpoint/2010/main" val="4166234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REFERENCE\CASS 2015\Demolitions FEB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463" y="836718"/>
            <a:ext cx="5553075" cy="5934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79712" y="220000"/>
            <a:ext cx="5760640" cy="461665"/>
          </a:xfrm>
          <a:prstGeom prst="rect">
            <a:avLst/>
          </a:prstGeom>
          <a:noFill/>
        </p:spPr>
        <p:txBody>
          <a:bodyPr wrap="square" rtlCol="0">
            <a:spAutoFit/>
          </a:bodyPr>
          <a:lstStyle/>
          <a:p>
            <a:pPr fontAlgn="base">
              <a:spcBef>
                <a:spcPct val="0"/>
              </a:spcBef>
              <a:spcAft>
                <a:spcPct val="0"/>
              </a:spcAft>
            </a:pPr>
            <a:r>
              <a:rPr lang="en-US" sz="2400" dirty="0">
                <a:solidFill>
                  <a:srgbClr val="000000"/>
                </a:solidFill>
                <a:cs typeface="Arial" charset="0"/>
              </a:rPr>
              <a:t>Demolition Data up to December 2014</a:t>
            </a:r>
            <a:endParaRPr lang="en-GB" sz="2400" dirty="0">
              <a:solidFill>
                <a:srgbClr val="000000"/>
              </a:solidFill>
              <a:cs typeface="Arial" charset="0"/>
            </a:endParaRPr>
          </a:p>
        </p:txBody>
      </p:sp>
      <p:sp>
        <p:nvSpPr>
          <p:cNvPr id="7" name="Text Box 5"/>
          <p:cNvSpPr txBox="1">
            <a:spLocks noChangeArrowheads="1"/>
          </p:cNvSpPr>
          <p:nvPr/>
        </p:nvSpPr>
        <p:spPr bwMode="auto">
          <a:xfrm flipV="1">
            <a:off x="8025369" y="1628775"/>
            <a:ext cx="369332" cy="4476750"/>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dirty="0">
                <a:solidFill>
                  <a:srgbClr val="000000"/>
                </a:solidFill>
                <a:cs typeface="Arial" charset="0"/>
              </a:rPr>
              <a:t>Source</a:t>
            </a:r>
            <a:r>
              <a:rPr lang="en-GB" sz="1200" dirty="0">
                <a:solidFill>
                  <a:srgbClr val="000000"/>
                </a:solidFill>
                <a:cs typeface="Arial" charset="0"/>
              </a:rPr>
              <a:t>: Clarkson World Shipyards Monitor, February 2015</a:t>
            </a:r>
            <a:endParaRPr lang="el-GR" sz="1200" dirty="0">
              <a:solidFill>
                <a:srgbClr val="000000"/>
              </a:solidFill>
              <a:cs typeface="Arial" charset="0"/>
            </a:endParaRPr>
          </a:p>
        </p:txBody>
      </p:sp>
    </p:spTree>
    <p:extLst>
      <p:ext uri="{BB962C8B-B14F-4D97-AF65-F5344CB8AC3E}">
        <p14:creationId xmlns:p14="http://schemas.microsoft.com/office/powerpoint/2010/main" val="1966165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pPr lvl="0" eaLnBrk="1" hangingPunct="1"/>
            <a:r>
              <a:rPr lang="en-US" sz="2400" kern="1200" dirty="0">
                <a:solidFill>
                  <a:srgbClr val="000000"/>
                </a:solidFill>
                <a:latin typeface="Arial" charset="0"/>
                <a:ea typeface="+mn-ea"/>
                <a:cs typeface="Arial" charset="0"/>
              </a:rPr>
              <a:t>Demolition Data up to January 2016</a:t>
            </a:r>
            <a:endParaRPr lang="en-GB" dirty="0"/>
          </a:p>
        </p:txBody>
      </p:sp>
      <p:sp>
        <p:nvSpPr>
          <p:cNvPr id="5" name="Text Box 5"/>
          <p:cNvSpPr txBox="1">
            <a:spLocks noChangeArrowheads="1"/>
          </p:cNvSpPr>
          <p:nvPr/>
        </p:nvSpPr>
        <p:spPr bwMode="auto">
          <a:xfrm flipV="1">
            <a:off x="8025369" y="1628775"/>
            <a:ext cx="369332" cy="4476750"/>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dirty="0">
                <a:solidFill>
                  <a:srgbClr val="000000"/>
                </a:solidFill>
                <a:cs typeface="Arial" charset="0"/>
              </a:rPr>
              <a:t>Source</a:t>
            </a:r>
            <a:r>
              <a:rPr lang="en-GB" sz="1200" dirty="0">
                <a:solidFill>
                  <a:srgbClr val="000000"/>
                </a:solidFill>
                <a:cs typeface="Arial" charset="0"/>
              </a:rPr>
              <a:t>: Clarkson World Shipyards Monitor, February  2016</a:t>
            </a:r>
            <a:endParaRPr lang="el-GR" sz="1200" dirty="0">
              <a:solidFill>
                <a:srgbClr val="000000"/>
              </a:solidFill>
              <a:cs typeface="Arial" charset="0"/>
            </a:endParaRPr>
          </a:p>
        </p:txBody>
      </p:sp>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886" y="920924"/>
            <a:ext cx="5386152" cy="5892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8743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262" y="665312"/>
            <a:ext cx="6089478"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457201" y="175246"/>
            <a:ext cx="8229600" cy="490066"/>
          </a:xfrm>
        </p:spPr>
        <p:txBody>
          <a:bodyPr/>
          <a:lstStyle/>
          <a:p>
            <a:pPr lvl="0" eaLnBrk="1" hangingPunct="1"/>
            <a:r>
              <a:rPr lang="en-US" sz="2400" kern="1200" dirty="0">
                <a:solidFill>
                  <a:srgbClr val="000000"/>
                </a:solidFill>
                <a:latin typeface="Arial" charset="0"/>
                <a:ea typeface="+mn-ea"/>
                <a:cs typeface="Arial" charset="0"/>
              </a:rPr>
              <a:t>Demolition Data up to November 2016</a:t>
            </a:r>
            <a:endParaRPr lang="en-GB" dirty="0"/>
          </a:p>
        </p:txBody>
      </p:sp>
      <p:sp>
        <p:nvSpPr>
          <p:cNvPr id="7" name="Text Box 5"/>
          <p:cNvSpPr txBox="1">
            <a:spLocks noChangeArrowheads="1"/>
          </p:cNvSpPr>
          <p:nvPr/>
        </p:nvSpPr>
        <p:spPr bwMode="auto">
          <a:xfrm flipV="1">
            <a:off x="8117701" y="1412781"/>
            <a:ext cx="553998" cy="4692749"/>
          </a:xfrm>
          <a:prstGeom prst="rect">
            <a:avLst/>
          </a:prstGeom>
          <a:noFill/>
          <a:ln w="9525">
            <a:noFill/>
            <a:miter lim="800000"/>
            <a:headEnd/>
            <a:tailEnd/>
          </a:ln>
        </p:spPr>
        <p:txBody>
          <a:bodyPr vert="eaVert" wrap="square">
            <a:spAutoFit/>
          </a:bodyPr>
          <a:lstStyle/>
          <a:p>
            <a:pPr algn="ctr" fontAlgn="base">
              <a:spcBef>
                <a:spcPct val="50000"/>
              </a:spcBef>
              <a:spcAft>
                <a:spcPct val="0"/>
              </a:spcAft>
            </a:pPr>
            <a:r>
              <a:rPr lang="de-DE" sz="1200" dirty="0">
                <a:solidFill>
                  <a:srgbClr val="000000"/>
                </a:solidFill>
                <a:cs typeface="Arial" charset="0"/>
              </a:rPr>
              <a:t>Source</a:t>
            </a:r>
            <a:r>
              <a:rPr lang="en-GB" sz="1200" dirty="0">
                <a:solidFill>
                  <a:srgbClr val="000000"/>
                </a:solidFill>
                <a:cs typeface="Arial" charset="0"/>
              </a:rPr>
              <a:t>: Clarkson World Shipyards Monitor, December  2016 http://www.clarksons.net73824</a:t>
            </a:r>
          </a:p>
        </p:txBody>
      </p:sp>
    </p:spTree>
    <p:extLst>
      <p:ext uri="{BB962C8B-B14F-4D97-AF65-F5344CB8AC3E}">
        <p14:creationId xmlns:p14="http://schemas.microsoft.com/office/powerpoint/2010/main" val="1558411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0089" y="31622"/>
            <a:ext cx="8229600" cy="490066"/>
          </a:xfrm>
        </p:spPr>
        <p:txBody>
          <a:bodyPr/>
          <a:lstStyle/>
          <a:p>
            <a:pPr lvl="0" eaLnBrk="1" hangingPunct="1"/>
            <a:r>
              <a:rPr lang="en-US" sz="2400" kern="1200" dirty="0">
                <a:solidFill>
                  <a:srgbClr val="000000"/>
                </a:solidFill>
                <a:latin typeface="Arial" charset="0"/>
                <a:ea typeface="+mn-ea"/>
                <a:cs typeface="Arial" charset="0"/>
              </a:rPr>
              <a:t>Demolition Data up to November 2017</a:t>
            </a:r>
            <a:endParaRPr lang="en-GB" dirty="0"/>
          </a:p>
        </p:txBody>
      </p:sp>
      <p:sp>
        <p:nvSpPr>
          <p:cNvPr id="7" name="Text Box 5"/>
          <p:cNvSpPr txBox="1">
            <a:spLocks noChangeArrowheads="1"/>
          </p:cNvSpPr>
          <p:nvPr/>
        </p:nvSpPr>
        <p:spPr bwMode="auto">
          <a:xfrm flipV="1">
            <a:off x="8495023" y="980732"/>
            <a:ext cx="369332" cy="5124797"/>
          </a:xfrm>
          <a:prstGeom prst="rect">
            <a:avLst/>
          </a:prstGeom>
          <a:noFill/>
          <a:ln w="9525">
            <a:noFill/>
            <a:miter lim="800000"/>
            <a:headEnd/>
            <a:tailEnd/>
          </a:ln>
        </p:spPr>
        <p:txBody>
          <a:bodyPr vert="eaVert" wrap="square">
            <a:spAutoFit/>
          </a:bodyPr>
          <a:lstStyle/>
          <a:p>
            <a:pPr algn="ctr" fontAlgn="base">
              <a:spcBef>
                <a:spcPct val="50000"/>
              </a:spcBef>
              <a:spcAft>
                <a:spcPct val="0"/>
              </a:spcAft>
            </a:pPr>
            <a:r>
              <a:rPr lang="de-DE" sz="1200" dirty="0">
                <a:solidFill>
                  <a:srgbClr val="000000"/>
                </a:solidFill>
                <a:cs typeface="Arial" charset="0"/>
              </a:rPr>
              <a:t>Source</a:t>
            </a:r>
            <a:r>
              <a:rPr lang="en-GB" sz="1200" dirty="0">
                <a:solidFill>
                  <a:srgbClr val="000000"/>
                </a:solidFill>
                <a:cs typeface="Arial" charset="0"/>
              </a:rPr>
              <a:t>: Clarkson World Shipyards Monitor, December  2017</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185" y="423104"/>
            <a:ext cx="6174524" cy="643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82439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395288" y="188917"/>
            <a:ext cx="8229600" cy="490537"/>
          </a:xfrm>
        </p:spPr>
        <p:txBody>
          <a:bodyPr/>
          <a:lstStyle/>
          <a:p>
            <a:r>
              <a:rPr lang="en-US" sz="2800"/>
              <a:t>Vessel Earnings. Is it worth the effort?</a:t>
            </a:r>
            <a:r>
              <a:rPr lang="en-US" sz="2400"/>
              <a:t> </a:t>
            </a:r>
            <a:endParaRPr lang="el-GR" sz="2400"/>
          </a:p>
        </p:txBody>
      </p:sp>
      <p:pic>
        <p:nvPicPr>
          <p:cNvPr id="67586" name="Picture 4"/>
          <p:cNvPicPr>
            <a:picLocks noChangeAspect="1" noChangeArrowheads="1"/>
          </p:cNvPicPr>
          <p:nvPr/>
        </p:nvPicPr>
        <p:blipFill>
          <a:blip r:embed="rId2" cstate="print"/>
          <a:srcRect/>
          <a:stretch>
            <a:fillRect/>
          </a:stretch>
        </p:blipFill>
        <p:spPr bwMode="auto">
          <a:xfrm>
            <a:off x="3" y="765175"/>
            <a:ext cx="4556125" cy="5335588"/>
          </a:xfrm>
          <a:prstGeom prst="rect">
            <a:avLst/>
          </a:prstGeom>
          <a:noFill/>
          <a:ln w="9525" algn="ctr">
            <a:noFill/>
            <a:miter lim="800000"/>
            <a:headEnd/>
            <a:tailEnd/>
          </a:ln>
        </p:spPr>
      </p:pic>
      <p:pic>
        <p:nvPicPr>
          <p:cNvPr id="67587" name="Picture 5"/>
          <p:cNvPicPr>
            <a:picLocks noChangeAspect="1" noChangeArrowheads="1"/>
          </p:cNvPicPr>
          <p:nvPr/>
        </p:nvPicPr>
        <p:blipFill>
          <a:blip r:embed="rId3" cstate="print"/>
          <a:srcRect/>
          <a:stretch>
            <a:fillRect/>
          </a:stretch>
        </p:blipFill>
        <p:spPr bwMode="auto">
          <a:xfrm>
            <a:off x="4689478" y="836613"/>
            <a:ext cx="4454525" cy="5322887"/>
          </a:xfrm>
          <a:prstGeom prst="rect">
            <a:avLst/>
          </a:prstGeom>
          <a:noFill/>
          <a:ln w="9525" algn="ctr">
            <a:noFill/>
            <a:miter lim="800000"/>
            <a:headEnd/>
            <a:tailEnd/>
          </a:ln>
        </p:spPr>
      </p:pic>
      <p:sp>
        <p:nvSpPr>
          <p:cNvPr id="67588" name="Text Box 6"/>
          <p:cNvSpPr txBox="1">
            <a:spLocks noChangeArrowheads="1"/>
          </p:cNvSpPr>
          <p:nvPr/>
        </p:nvSpPr>
        <p:spPr bwMode="auto">
          <a:xfrm>
            <a:off x="900116" y="6308726"/>
            <a:ext cx="2903359"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Source: Clarkson SIW 921</a:t>
            </a:r>
            <a:endParaRPr lang="el-GR">
              <a:solidFill>
                <a:srgbClr val="000000"/>
              </a:solidFill>
              <a:cs typeface="Arial" charset="0"/>
            </a:endParaRPr>
          </a:p>
        </p:txBody>
      </p:sp>
      <p:sp>
        <p:nvSpPr>
          <p:cNvPr id="67589" name="Text Box 7"/>
          <p:cNvSpPr txBox="1">
            <a:spLocks noChangeArrowheads="1"/>
          </p:cNvSpPr>
          <p:nvPr/>
        </p:nvSpPr>
        <p:spPr bwMode="auto">
          <a:xfrm>
            <a:off x="5343529" y="6329363"/>
            <a:ext cx="2903359"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Source: Clarkson SIW 925</a:t>
            </a:r>
            <a:endParaRPr lang="el-GR">
              <a:solidFill>
                <a:srgbClr val="000000"/>
              </a:solidFill>
              <a:cs typeface="Arial" charset="0"/>
            </a:endParaRPr>
          </a:p>
        </p:txBody>
      </p:sp>
    </p:spTree>
    <p:extLst>
      <p:ext uri="{BB962C8B-B14F-4D97-AF65-F5344CB8AC3E}">
        <p14:creationId xmlns:p14="http://schemas.microsoft.com/office/powerpoint/2010/main" val="3355118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7"/>
          <p:cNvSpPr txBox="1">
            <a:spLocks noChangeArrowheads="1"/>
          </p:cNvSpPr>
          <p:nvPr/>
        </p:nvSpPr>
        <p:spPr bwMode="auto">
          <a:xfrm flipV="1">
            <a:off x="8385732" y="3429006"/>
            <a:ext cx="369332" cy="2028825"/>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Clarkson SIW 951</a:t>
            </a:r>
            <a:endParaRPr lang="el-GR" sz="1200">
              <a:solidFill>
                <a:srgbClr val="000000"/>
              </a:solidFill>
              <a:cs typeface="Arial" charset="0"/>
            </a:endParaRPr>
          </a:p>
        </p:txBody>
      </p:sp>
      <p:pic>
        <p:nvPicPr>
          <p:cNvPr id="68610" name="Picture 8"/>
          <p:cNvPicPr>
            <a:picLocks noChangeAspect="1" noChangeArrowheads="1"/>
          </p:cNvPicPr>
          <p:nvPr/>
        </p:nvPicPr>
        <p:blipFill>
          <a:blip r:embed="rId2" cstate="print"/>
          <a:srcRect/>
          <a:stretch>
            <a:fillRect/>
          </a:stretch>
        </p:blipFill>
        <p:spPr bwMode="auto">
          <a:xfrm>
            <a:off x="1619253" y="333375"/>
            <a:ext cx="5470525" cy="6351588"/>
          </a:xfrm>
          <a:prstGeom prst="rect">
            <a:avLst/>
          </a:prstGeom>
          <a:noFill/>
          <a:ln w="9525" algn="ctr">
            <a:noFill/>
            <a:miter lim="800000"/>
            <a:headEnd/>
            <a:tailEnd/>
          </a:ln>
        </p:spPr>
      </p:pic>
    </p:spTree>
    <p:extLst>
      <p:ext uri="{BB962C8B-B14F-4D97-AF65-F5344CB8AC3E}">
        <p14:creationId xmlns:p14="http://schemas.microsoft.com/office/powerpoint/2010/main" val="18144106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6"/>
          <p:cNvPicPr>
            <a:picLocks noChangeAspect="1" noChangeArrowheads="1"/>
          </p:cNvPicPr>
          <p:nvPr/>
        </p:nvPicPr>
        <p:blipFill>
          <a:blip r:embed="rId2" cstate="print"/>
          <a:srcRect/>
          <a:stretch>
            <a:fillRect/>
          </a:stretch>
        </p:blipFill>
        <p:spPr bwMode="auto">
          <a:xfrm>
            <a:off x="4643439" y="260350"/>
            <a:ext cx="3490912" cy="177800"/>
          </a:xfrm>
          <a:prstGeom prst="rect">
            <a:avLst/>
          </a:prstGeom>
          <a:noFill/>
          <a:ln w="9525" algn="ctr">
            <a:noFill/>
            <a:miter lim="800000"/>
            <a:headEnd/>
            <a:tailEnd/>
          </a:ln>
        </p:spPr>
      </p:pic>
      <p:pic>
        <p:nvPicPr>
          <p:cNvPr id="69634" name="Picture 7"/>
          <p:cNvPicPr>
            <a:picLocks noChangeAspect="1" noChangeArrowheads="1"/>
          </p:cNvPicPr>
          <p:nvPr/>
        </p:nvPicPr>
        <p:blipFill>
          <a:blip r:embed="rId3" cstate="print"/>
          <a:srcRect/>
          <a:stretch>
            <a:fillRect/>
          </a:stretch>
        </p:blipFill>
        <p:spPr bwMode="auto">
          <a:xfrm>
            <a:off x="179390" y="0"/>
            <a:ext cx="3895725" cy="6731000"/>
          </a:xfrm>
          <a:prstGeom prst="rect">
            <a:avLst/>
          </a:prstGeom>
          <a:noFill/>
          <a:ln w="9525" algn="ctr">
            <a:noFill/>
            <a:miter lim="800000"/>
            <a:headEnd/>
            <a:tailEnd/>
          </a:ln>
        </p:spPr>
      </p:pic>
      <p:pic>
        <p:nvPicPr>
          <p:cNvPr id="69635" name="Picture 8"/>
          <p:cNvPicPr>
            <a:picLocks noChangeAspect="1" noChangeArrowheads="1"/>
          </p:cNvPicPr>
          <p:nvPr/>
        </p:nvPicPr>
        <p:blipFill>
          <a:blip r:embed="rId4" cstate="print"/>
          <a:srcRect/>
          <a:stretch>
            <a:fillRect/>
          </a:stretch>
        </p:blipFill>
        <p:spPr bwMode="auto">
          <a:xfrm>
            <a:off x="4356100" y="476250"/>
            <a:ext cx="3924300" cy="5181600"/>
          </a:xfrm>
          <a:prstGeom prst="rect">
            <a:avLst/>
          </a:prstGeom>
          <a:noFill/>
          <a:ln w="9525" algn="ctr">
            <a:noFill/>
            <a:miter lim="800000"/>
            <a:headEnd/>
            <a:tailEnd/>
          </a:ln>
        </p:spPr>
      </p:pic>
      <p:pic>
        <p:nvPicPr>
          <p:cNvPr id="69636" name="Picture 9"/>
          <p:cNvPicPr>
            <a:picLocks noChangeAspect="1" noChangeArrowheads="1"/>
          </p:cNvPicPr>
          <p:nvPr/>
        </p:nvPicPr>
        <p:blipFill>
          <a:blip r:embed="rId2" cstate="print"/>
          <a:srcRect/>
          <a:stretch>
            <a:fillRect/>
          </a:stretch>
        </p:blipFill>
        <p:spPr bwMode="auto">
          <a:xfrm>
            <a:off x="4395791" y="266700"/>
            <a:ext cx="3921125" cy="196850"/>
          </a:xfrm>
          <a:prstGeom prst="rect">
            <a:avLst/>
          </a:prstGeom>
          <a:noFill/>
          <a:ln w="9525" algn="ctr">
            <a:noFill/>
            <a:miter lim="800000"/>
            <a:headEnd/>
            <a:tailEnd/>
          </a:ln>
        </p:spPr>
      </p:pic>
      <p:sp>
        <p:nvSpPr>
          <p:cNvPr id="69637" name="Text Box 10"/>
          <p:cNvSpPr txBox="1">
            <a:spLocks noChangeArrowheads="1"/>
          </p:cNvSpPr>
          <p:nvPr/>
        </p:nvSpPr>
        <p:spPr bwMode="auto">
          <a:xfrm>
            <a:off x="4932367" y="6092826"/>
            <a:ext cx="2903359"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Source: Clarkson SIW 953</a:t>
            </a:r>
            <a:endParaRPr lang="el-GR">
              <a:solidFill>
                <a:srgbClr val="000000"/>
              </a:solidFill>
              <a:cs typeface="Arial" charset="0"/>
            </a:endParaRPr>
          </a:p>
        </p:txBody>
      </p:sp>
    </p:spTree>
    <p:extLst>
      <p:ext uri="{BB962C8B-B14F-4D97-AF65-F5344CB8AC3E}">
        <p14:creationId xmlns:p14="http://schemas.microsoft.com/office/powerpoint/2010/main" val="891881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468313" y="188919"/>
            <a:ext cx="8229600" cy="346075"/>
          </a:xfrm>
        </p:spPr>
        <p:txBody>
          <a:bodyPr/>
          <a:lstStyle/>
          <a:p>
            <a:r>
              <a:rPr lang="en-US" sz="2800"/>
              <a:t>2008-2011 Vessel Earnings </a:t>
            </a:r>
            <a:endParaRPr lang="el-GR" sz="2800"/>
          </a:p>
        </p:txBody>
      </p:sp>
      <p:sp>
        <p:nvSpPr>
          <p:cNvPr id="70658" name="Text Box 6"/>
          <p:cNvSpPr txBox="1">
            <a:spLocks noChangeArrowheads="1"/>
          </p:cNvSpPr>
          <p:nvPr/>
        </p:nvSpPr>
        <p:spPr bwMode="auto">
          <a:xfrm>
            <a:off x="3203578" y="6237288"/>
            <a:ext cx="2903359"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Source: Clarkson SIW 975</a:t>
            </a:r>
            <a:endParaRPr lang="el-GR">
              <a:solidFill>
                <a:srgbClr val="000000"/>
              </a:solidFill>
              <a:cs typeface="Arial" charset="0"/>
            </a:endParaRPr>
          </a:p>
        </p:txBody>
      </p:sp>
      <p:pic>
        <p:nvPicPr>
          <p:cNvPr id="70659" name="Picture 8"/>
          <p:cNvPicPr>
            <a:picLocks noChangeAspect="1" noChangeArrowheads="1"/>
          </p:cNvPicPr>
          <p:nvPr/>
        </p:nvPicPr>
        <p:blipFill>
          <a:blip r:embed="rId2" cstate="print"/>
          <a:srcRect/>
          <a:stretch>
            <a:fillRect/>
          </a:stretch>
        </p:blipFill>
        <p:spPr bwMode="auto">
          <a:xfrm>
            <a:off x="1" y="836613"/>
            <a:ext cx="4768850" cy="5048250"/>
          </a:xfrm>
          <a:prstGeom prst="rect">
            <a:avLst/>
          </a:prstGeom>
          <a:noFill/>
          <a:ln w="9525" algn="ctr">
            <a:noFill/>
            <a:miter lim="800000"/>
            <a:headEnd/>
            <a:tailEnd/>
          </a:ln>
        </p:spPr>
      </p:pic>
      <p:pic>
        <p:nvPicPr>
          <p:cNvPr id="70660" name="Picture 9"/>
          <p:cNvPicPr>
            <a:picLocks noChangeAspect="1" noChangeArrowheads="1"/>
          </p:cNvPicPr>
          <p:nvPr/>
        </p:nvPicPr>
        <p:blipFill>
          <a:blip r:embed="rId3" cstate="print"/>
          <a:srcRect/>
          <a:stretch>
            <a:fillRect/>
          </a:stretch>
        </p:blipFill>
        <p:spPr bwMode="auto">
          <a:xfrm>
            <a:off x="4787900" y="1341438"/>
            <a:ext cx="4200525" cy="4356100"/>
          </a:xfrm>
          <a:prstGeom prst="rect">
            <a:avLst/>
          </a:prstGeom>
          <a:noFill/>
          <a:ln w="9525" algn="ctr">
            <a:noFill/>
            <a:miter lim="800000"/>
            <a:headEnd/>
            <a:tailEnd/>
          </a:ln>
        </p:spPr>
      </p:pic>
    </p:spTree>
    <p:extLst>
      <p:ext uri="{BB962C8B-B14F-4D97-AF65-F5344CB8AC3E}">
        <p14:creationId xmlns:p14="http://schemas.microsoft.com/office/powerpoint/2010/main" val="6246671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0" y="0"/>
            <a:ext cx="9144000" cy="1143000"/>
          </a:xfrm>
        </p:spPr>
        <p:txBody>
          <a:bodyPr/>
          <a:lstStyle/>
          <a:p>
            <a:r>
              <a:rPr lang="en-US" sz="2400"/>
              <a:t>Has Almi Tankers’ investment decision been based on forecasts?</a:t>
            </a:r>
            <a:endParaRPr lang="el-GR" sz="2400"/>
          </a:p>
        </p:txBody>
      </p:sp>
      <p:pic>
        <p:nvPicPr>
          <p:cNvPr id="71682" name="Picture 3"/>
          <p:cNvPicPr>
            <a:picLocks noChangeAspect="1" noChangeArrowheads="1"/>
          </p:cNvPicPr>
          <p:nvPr/>
        </p:nvPicPr>
        <p:blipFill>
          <a:blip r:embed="rId2" cstate="print"/>
          <a:srcRect/>
          <a:stretch>
            <a:fillRect/>
          </a:stretch>
        </p:blipFill>
        <p:spPr bwMode="auto">
          <a:xfrm>
            <a:off x="1979616" y="1116013"/>
            <a:ext cx="4606925" cy="5741987"/>
          </a:xfrm>
          <a:prstGeom prst="rect">
            <a:avLst/>
          </a:prstGeom>
          <a:noFill/>
          <a:ln w="9525">
            <a:noFill/>
            <a:miter lim="800000"/>
            <a:headEnd/>
            <a:tailEnd/>
          </a:ln>
        </p:spPr>
      </p:pic>
      <p:sp>
        <p:nvSpPr>
          <p:cNvPr id="71683" name="Text Box 4"/>
          <p:cNvSpPr txBox="1">
            <a:spLocks noChangeArrowheads="1"/>
          </p:cNvSpPr>
          <p:nvPr/>
        </p:nvSpPr>
        <p:spPr bwMode="auto">
          <a:xfrm flipV="1">
            <a:off x="7593568" y="3573469"/>
            <a:ext cx="369332" cy="2028825"/>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Clarkson SIW 880</a:t>
            </a:r>
            <a:endParaRPr lang="el-GR" sz="1200">
              <a:solidFill>
                <a:srgbClr val="000000"/>
              </a:solidFill>
              <a:cs typeface="Arial" charset="0"/>
            </a:endParaRPr>
          </a:p>
        </p:txBody>
      </p:sp>
    </p:spTree>
    <p:extLst>
      <p:ext uri="{BB962C8B-B14F-4D97-AF65-F5344CB8AC3E}">
        <p14:creationId xmlns:p14="http://schemas.microsoft.com/office/powerpoint/2010/main" val="1028387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457201" y="274638"/>
            <a:ext cx="7931150" cy="417512"/>
          </a:xfrm>
        </p:spPr>
        <p:txBody>
          <a:bodyPr/>
          <a:lstStyle/>
          <a:p>
            <a:r>
              <a:rPr lang="en-US" sz="2400"/>
              <a:t>2009 Trade Fall. The 6</a:t>
            </a:r>
            <a:r>
              <a:rPr lang="en-US" sz="2400" baseline="30000"/>
              <a:t>th</a:t>
            </a:r>
            <a:r>
              <a:rPr lang="en-US" sz="2400"/>
              <a:t> Sea Trade Slump in 50 years.</a:t>
            </a:r>
            <a:endParaRPr lang="el-GR" sz="2400"/>
          </a:p>
        </p:txBody>
      </p:sp>
      <p:pic>
        <p:nvPicPr>
          <p:cNvPr id="72706" name="Picture 3"/>
          <p:cNvPicPr>
            <a:picLocks noChangeAspect="1" noChangeArrowheads="1"/>
          </p:cNvPicPr>
          <p:nvPr/>
        </p:nvPicPr>
        <p:blipFill>
          <a:blip r:embed="rId2" cstate="print"/>
          <a:srcRect/>
          <a:stretch>
            <a:fillRect/>
          </a:stretch>
        </p:blipFill>
        <p:spPr bwMode="auto">
          <a:xfrm>
            <a:off x="3" y="836616"/>
            <a:ext cx="4606925" cy="5729287"/>
          </a:xfrm>
          <a:prstGeom prst="rect">
            <a:avLst/>
          </a:prstGeom>
          <a:noFill/>
          <a:ln w="9525">
            <a:noFill/>
            <a:miter lim="800000"/>
            <a:headEnd/>
            <a:tailEnd/>
          </a:ln>
        </p:spPr>
      </p:pic>
      <p:sp>
        <p:nvSpPr>
          <p:cNvPr id="72707" name="Text Box 4"/>
          <p:cNvSpPr txBox="1">
            <a:spLocks noChangeArrowheads="1"/>
          </p:cNvSpPr>
          <p:nvPr/>
        </p:nvSpPr>
        <p:spPr bwMode="auto">
          <a:xfrm>
            <a:off x="611188" y="6551619"/>
            <a:ext cx="2601994"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Clarkson SIW 869</a:t>
            </a:r>
          </a:p>
          <a:p>
            <a:pPr fontAlgn="base">
              <a:spcBef>
                <a:spcPct val="0"/>
              </a:spcBef>
              <a:spcAft>
                <a:spcPct val="0"/>
              </a:spcAft>
            </a:pPr>
            <a:endParaRPr lang="el-GR">
              <a:solidFill>
                <a:srgbClr val="000000"/>
              </a:solidFill>
              <a:cs typeface="Arial" charset="0"/>
            </a:endParaRPr>
          </a:p>
        </p:txBody>
      </p:sp>
      <p:pic>
        <p:nvPicPr>
          <p:cNvPr id="72708" name="Picture 5"/>
          <p:cNvPicPr>
            <a:picLocks noChangeAspect="1" noChangeArrowheads="1"/>
          </p:cNvPicPr>
          <p:nvPr/>
        </p:nvPicPr>
        <p:blipFill>
          <a:blip r:embed="rId3" cstate="print"/>
          <a:srcRect/>
          <a:stretch>
            <a:fillRect/>
          </a:stretch>
        </p:blipFill>
        <p:spPr bwMode="auto">
          <a:xfrm>
            <a:off x="4572001" y="836619"/>
            <a:ext cx="4200525" cy="5106987"/>
          </a:xfrm>
          <a:prstGeom prst="rect">
            <a:avLst/>
          </a:prstGeom>
          <a:noFill/>
          <a:ln w="9525">
            <a:noFill/>
            <a:miter lim="800000"/>
            <a:headEnd/>
            <a:tailEnd/>
          </a:ln>
        </p:spPr>
      </p:pic>
      <p:sp>
        <p:nvSpPr>
          <p:cNvPr id="72709" name="Text Box 6"/>
          <p:cNvSpPr txBox="1">
            <a:spLocks noChangeArrowheads="1"/>
          </p:cNvSpPr>
          <p:nvPr/>
        </p:nvSpPr>
        <p:spPr bwMode="auto">
          <a:xfrm>
            <a:off x="5724525" y="6246819"/>
            <a:ext cx="2601994"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Clarkson SIW 907</a:t>
            </a:r>
          </a:p>
          <a:p>
            <a:pPr fontAlgn="base">
              <a:spcBef>
                <a:spcPct val="0"/>
              </a:spcBef>
              <a:spcAft>
                <a:spcPct val="0"/>
              </a:spcAft>
            </a:pPr>
            <a:endParaRPr lang="el-GR">
              <a:solidFill>
                <a:srgbClr val="000000"/>
              </a:solidFill>
              <a:cs typeface="Arial" charset="0"/>
            </a:endParaRPr>
          </a:p>
        </p:txBody>
      </p:sp>
    </p:spTree>
    <p:extLst>
      <p:ext uri="{BB962C8B-B14F-4D97-AF65-F5344CB8AC3E}">
        <p14:creationId xmlns:p14="http://schemas.microsoft.com/office/powerpoint/2010/main" val="881201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539750" y="-712788"/>
            <a:ext cx="8208963" cy="7597776"/>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00"/>
                </a:solidFill>
                <a:cs typeface="Arial" charset="0"/>
              </a:rPr>
              <a:t>. </a:t>
            </a:r>
          </a:p>
          <a:p>
            <a:pPr fontAlgn="base">
              <a:spcBef>
                <a:spcPct val="0"/>
              </a:spcBef>
              <a:spcAft>
                <a:spcPct val="0"/>
              </a:spcAft>
            </a:pPr>
            <a:endParaRPr lang="en-US">
              <a:solidFill>
                <a:srgbClr val="000000"/>
              </a:solidFill>
              <a:cs typeface="Arial" charset="0"/>
            </a:endParaRPr>
          </a:p>
          <a:p>
            <a:pPr fontAlgn="base">
              <a:spcBef>
                <a:spcPct val="0"/>
              </a:spcBef>
              <a:spcAft>
                <a:spcPct val="0"/>
              </a:spcAft>
            </a:pPr>
            <a:r>
              <a:rPr lang="en-US">
                <a:solidFill>
                  <a:srgbClr val="000000"/>
                </a:solidFill>
                <a:cs typeface="Arial" charset="0"/>
              </a:rPr>
              <a:t> </a:t>
            </a:r>
          </a:p>
          <a:p>
            <a:pPr fontAlgn="base">
              <a:spcBef>
                <a:spcPct val="0"/>
              </a:spcBef>
              <a:spcAft>
                <a:spcPct val="0"/>
              </a:spcAft>
            </a:pPr>
            <a:endParaRPr lang="en-US">
              <a:solidFill>
                <a:srgbClr val="000000"/>
              </a:solidFill>
              <a:cs typeface="Arial" charset="0"/>
            </a:endParaRPr>
          </a:p>
          <a:p>
            <a:pPr algn="ctr" fontAlgn="base">
              <a:spcBef>
                <a:spcPct val="0"/>
              </a:spcBef>
              <a:spcAft>
                <a:spcPct val="0"/>
              </a:spcAft>
            </a:pPr>
            <a:r>
              <a:rPr lang="en-US" sz="2400">
                <a:solidFill>
                  <a:srgbClr val="000000"/>
                </a:solidFill>
                <a:cs typeface="Arial" charset="0"/>
              </a:rPr>
              <a:t>Mission 2014</a:t>
            </a:r>
          </a:p>
          <a:p>
            <a:pPr fontAlgn="base">
              <a:spcBef>
                <a:spcPct val="0"/>
              </a:spcBef>
              <a:spcAft>
                <a:spcPct val="0"/>
              </a:spcAft>
            </a:pPr>
            <a:endParaRPr lang="en-US">
              <a:solidFill>
                <a:srgbClr val="000000"/>
              </a:solidFill>
              <a:cs typeface="Arial" charset="0"/>
            </a:endParaRPr>
          </a:p>
          <a:p>
            <a:pPr fontAlgn="base">
              <a:spcBef>
                <a:spcPct val="0"/>
              </a:spcBef>
              <a:spcAft>
                <a:spcPct val="0"/>
              </a:spcAft>
            </a:pPr>
            <a:r>
              <a:rPr lang="en-US">
                <a:solidFill>
                  <a:srgbClr val="000000"/>
                </a:solidFill>
                <a:cs typeface="Arial" charset="0"/>
              </a:rPr>
              <a:t>We focus on working with Oil Majors and reputable, credit-worthy traders who control cargoes, co-operate according to our risk management standards, and recognise and appreciate our superior service and vessel quality. </a:t>
            </a:r>
          </a:p>
          <a:p>
            <a:pPr fontAlgn="base">
              <a:spcBef>
                <a:spcPct val="0"/>
              </a:spcBef>
              <a:spcAft>
                <a:spcPct val="0"/>
              </a:spcAft>
            </a:pPr>
            <a:endParaRPr lang="en-US">
              <a:solidFill>
                <a:srgbClr val="000000"/>
              </a:solidFill>
              <a:cs typeface="Arial" charset="0"/>
            </a:endParaRPr>
          </a:p>
          <a:p>
            <a:pPr fontAlgn="base">
              <a:spcBef>
                <a:spcPct val="0"/>
              </a:spcBef>
              <a:spcAft>
                <a:spcPct val="0"/>
              </a:spcAft>
            </a:pPr>
            <a:r>
              <a:rPr lang="en-US">
                <a:solidFill>
                  <a:srgbClr val="000000"/>
                </a:solidFill>
                <a:cs typeface="Arial" charset="0"/>
              </a:rPr>
              <a:t>We achieve this by offering top quality, reliable, cost-effective, safe and efficient services to our customers and stakeholders, by:</a:t>
            </a:r>
          </a:p>
          <a:p>
            <a:pPr fontAlgn="base">
              <a:spcBef>
                <a:spcPct val="0"/>
              </a:spcBef>
              <a:spcAft>
                <a:spcPct val="0"/>
              </a:spcAft>
            </a:pPr>
            <a:endParaRPr lang="en-US">
              <a:solidFill>
                <a:srgbClr val="000000"/>
              </a:solidFill>
              <a:cs typeface="Arial" charset="0"/>
            </a:endParaRPr>
          </a:p>
          <a:p>
            <a:pPr fontAlgn="base">
              <a:spcBef>
                <a:spcPct val="0"/>
              </a:spcBef>
              <a:spcAft>
                <a:spcPct val="0"/>
              </a:spcAft>
            </a:pPr>
            <a:r>
              <a:rPr lang="en-US">
                <a:solidFill>
                  <a:srgbClr val="000000"/>
                </a:solidFill>
                <a:cs typeface="Arial" charset="0"/>
              </a:rPr>
              <a:t>•  Employing a family of qualified, motivated and competent people, both ashore and aboard, investing in their training and lifelong development. We will recognise and reward high-performers and people who adhere to our values.  </a:t>
            </a:r>
          </a:p>
          <a:p>
            <a:pPr fontAlgn="base">
              <a:spcBef>
                <a:spcPct val="0"/>
              </a:spcBef>
              <a:spcAft>
                <a:spcPct val="0"/>
              </a:spcAft>
            </a:pPr>
            <a:endParaRPr lang="en-US">
              <a:solidFill>
                <a:srgbClr val="000000"/>
              </a:solidFill>
              <a:cs typeface="Arial" charset="0"/>
            </a:endParaRPr>
          </a:p>
          <a:p>
            <a:pPr fontAlgn="base">
              <a:spcBef>
                <a:spcPct val="0"/>
              </a:spcBef>
              <a:spcAft>
                <a:spcPct val="0"/>
              </a:spcAft>
            </a:pPr>
            <a:r>
              <a:rPr lang="en-US">
                <a:solidFill>
                  <a:srgbClr val="000000"/>
                </a:solidFill>
                <a:cs typeface="Arial" charset="0"/>
              </a:rPr>
              <a:t>•  Running and maintaining our vessels to the highest operational and safety standards by continuously improving our management system and applying shipping industry best practices. </a:t>
            </a:r>
          </a:p>
          <a:p>
            <a:pPr fontAlgn="base">
              <a:spcBef>
                <a:spcPct val="0"/>
              </a:spcBef>
              <a:spcAft>
                <a:spcPct val="0"/>
              </a:spcAft>
            </a:pPr>
            <a:endParaRPr lang="en-US">
              <a:solidFill>
                <a:srgbClr val="000000"/>
              </a:solidFill>
              <a:cs typeface="Arial" charset="0"/>
            </a:endParaRPr>
          </a:p>
          <a:p>
            <a:pPr fontAlgn="base">
              <a:spcBef>
                <a:spcPct val="0"/>
              </a:spcBef>
              <a:spcAft>
                <a:spcPct val="0"/>
              </a:spcAft>
            </a:pPr>
            <a:r>
              <a:rPr lang="en-US">
                <a:solidFill>
                  <a:srgbClr val="000000"/>
                </a:solidFill>
                <a:cs typeface="Arial" charset="0"/>
              </a:rPr>
              <a:t>•  Acting as responsible global citizens by working towards the elimination of incidents and accidents in order to protect life, the environment and property. </a:t>
            </a:r>
          </a:p>
          <a:p>
            <a:pPr fontAlgn="base">
              <a:spcBef>
                <a:spcPct val="0"/>
              </a:spcBef>
              <a:spcAft>
                <a:spcPct val="0"/>
              </a:spcAft>
            </a:pPr>
            <a:endParaRPr lang="en-US">
              <a:solidFill>
                <a:srgbClr val="000000"/>
              </a:solidFill>
              <a:cs typeface="Arial" charset="0"/>
            </a:endParaRPr>
          </a:p>
          <a:p>
            <a:pPr fontAlgn="base">
              <a:spcBef>
                <a:spcPct val="0"/>
              </a:spcBef>
              <a:spcAft>
                <a:spcPct val="0"/>
              </a:spcAft>
            </a:pPr>
            <a:r>
              <a:rPr lang="en-US">
                <a:solidFill>
                  <a:srgbClr val="000000"/>
                </a:solidFill>
                <a:cs typeface="Arial" charset="0"/>
              </a:rPr>
              <a:t>•  Designing the elements of our success and sharing our collective knowledge and experience, encouraging innovation at all levels. </a:t>
            </a:r>
          </a:p>
          <a:p>
            <a:pPr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12219110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395288" y="188913"/>
            <a:ext cx="8229600" cy="417512"/>
          </a:xfrm>
        </p:spPr>
        <p:txBody>
          <a:bodyPr/>
          <a:lstStyle/>
          <a:p>
            <a:r>
              <a:rPr lang="en-US" sz="2400"/>
              <a:t>Which vessels’ earnings were hit hardest in 2009?</a:t>
            </a:r>
            <a:endParaRPr lang="el-GR" sz="2400"/>
          </a:p>
        </p:txBody>
      </p:sp>
      <p:pic>
        <p:nvPicPr>
          <p:cNvPr id="73730" name="Picture 3"/>
          <p:cNvPicPr>
            <a:picLocks noChangeAspect="1" noChangeArrowheads="1"/>
          </p:cNvPicPr>
          <p:nvPr/>
        </p:nvPicPr>
        <p:blipFill>
          <a:blip r:embed="rId2" cstate="print"/>
          <a:srcRect/>
          <a:stretch>
            <a:fillRect/>
          </a:stretch>
        </p:blipFill>
        <p:spPr bwMode="auto">
          <a:xfrm>
            <a:off x="3" y="692150"/>
            <a:ext cx="4302125" cy="5399088"/>
          </a:xfrm>
          <a:prstGeom prst="rect">
            <a:avLst/>
          </a:prstGeom>
          <a:noFill/>
          <a:ln w="9525">
            <a:noFill/>
            <a:miter lim="800000"/>
            <a:headEnd/>
            <a:tailEnd/>
          </a:ln>
        </p:spPr>
      </p:pic>
      <p:sp>
        <p:nvSpPr>
          <p:cNvPr id="73731" name="Text Box 4"/>
          <p:cNvSpPr txBox="1">
            <a:spLocks noChangeArrowheads="1"/>
          </p:cNvSpPr>
          <p:nvPr/>
        </p:nvSpPr>
        <p:spPr bwMode="auto">
          <a:xfrm>
            <a:off x="755650" y="6246819"/>
            <a:ext cx="2601994"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Clarkson SIW 894</a:t>
            </a:r>
          </a:p>
          <a:p>
            <a:pPr fontAlgn="base">
              <a:spcBef>
                <a:spcPct val="0"/>
              </a:spcBef>
              <a:spcAft>
                <a:spcPct val="0"/>
              </a:spcAft>
            </a:pPr>
            <a:endParaRPr lang="el-GR">
              <a:solidFill>
                <a:srgbClr val="000000"/>
              </a:solidFill>
              <a:cs typeface="Arial" charset="0"/>
            </a:endParaRPr>
          </a:p>
        </p:txBody>
      </p:sp>
      <p:pic>
        <p:nvPicPr>
          <p:cNvPr id="73732" name="Picture 5"/>
          <p:cNvPicPr>
            <a:picLocks noChangeAspect="1" noChangeArrowheads="1"/>
          </p:cNvPicPr>
          <p:nvPr/>
        </p:nvPicPr>
        <p:blipFill>
          <a:blip r:embed="rId3" cstate="print"/>
          <a:srcRect/>
          <a:stretch>
            <a:fillRect/>
          </a:stretch>
        </p:blipFill>
        <p:spPr bwMode="auto">
          <a:xfrm>
            <a:off x="4427541" y="692150"/>
            <a:ext cx="4556125" cy="5818188"/>
          </a:xfrm>
          <a:prstGeom prst="rect">
            <a:avLst/>
          </a:prstGeom>
          <a:noFill/>
          <a:ln w="9525">
            <a:noFill/>
            <a:miter lim="800000"/>
            <a:headEnd/>
            <a:tailEnd/>
          </a:ln>
        </p:spPr>
      </p:pic>
      <p:sp>
        <p:nvSpPr>
          <p:cNvPr id="73733" name="Text Box 6"/>
          <p:cNvSpPr txBox="1">
            <a:spLocks noChangeArrowheads="1"/>
          </p:cNvSpPr>
          <p:nvPr/>
        </p:nvSpPr>
        <p:spPr bwMode="auto">
          <a:xfrm>
            <a:off x="5508625" y="6551619"/>
            <a:ext cx="2601994"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Clarkson SIW 878</a:t>
            </a:r>
          </a:p>
          <a:p>
            <a:pPr fontAlgn="base">
              <a:spcBef>
                <a:spcPct val="0"/>
              </a:spcBef>
              <a:spcAft>
                <a:spcPct val="0"/>
              </a:spcAft>
            </a:pPr>
            <a:endParaRPr lang="el-GR">
              <a:solidFill>
                <a:srgbClr val="000000"/>
              </a:solidFill>
              <a:cs typeface="Arial" charset="0"/>
            </a:endParaRPr>
          </a:p>
        </p:txBody>
      </p:sp>
    </p:spTree>
    <p:extLst>
      <p:ext uri="{BB962C8B-B14F-4D97-AF65-F5344CB8AC3E}">
        <p14:creationId xmlns:p14="http://schemas.microsoft.com/office/powerpoint/2010/main" val="36208667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457202" y="274644"/>
            <a:ext cx="8075613" cy="777875"/>
          </a:xfrm>
        </p:spPr>
        <p:txBody>
          <a:bodyPr/>
          <a:lstStyle/>
          <a:p>
            <a:r>
              <a:rPr lang="en-US" sz="2800"/>
              <a:t>Tomorrow’s tankers at 2009-2010 prices.</a:t>
            </a:r>
            <a:endParaRPr lang="el-GR" sz="2800"/>
          </a:p>
        </p:txBody>
      </p:sp>
      <p:pic>
        <p:nvPicPr>
          <p:cNvPr id="74754" name="Picture 3"/>
          <p:cNvPicPr>
            <a:picLocks noChangeAspect="1" noChangeArrowheads="1"/>
          </p:cNvPicPr>
          <p:nvPr/>
        </p:nvPicPr>
        <p:blipFill>
          <a:blip r:embed="rId2" cstate="print"/>
          <a:srcRect/>
          <a:stretch>
            <a:fillRect/>
          </a:stretch>
        </p:blipFill>
        <p:spPr bwMode="auto">
          <a:xfrm>
            <a:off x="3" y="1557338"/>
            <a:ext cx="4556125" cy="4700587"/>
          </a:xfrm>
          <a:prstGeom prst="rect">
            <a:avLst/>
          </a:prstGeom>
          <a:noFill/>
          <a:ln w="9525" algn="ctr">
            <a:noFill/>
            <a:miter lim="800000"/>
            <a:headEnd/>
            <a:tailEnd/>
          </a:ln>
        </p:spPr>
      </p:pic>
      <p:pic>
        <p:nvPicPr>
          <p:cNvPr id="74755" name="Picture 4"/>
          <p:cNvPicPr>
            <a:picLocks noChangeAspect="1" noChangeArrowheads="1"/>
          </p:cNvPicPr>
          <p:nvPr/>
        </p:nvPicPr>
        <p:blipFill>
          <a:blip r:embed="rId3" cstate="print"/>
          <a:srcRect/>
          <a:stretch>
            <a:fillRect/>
          </a:stretch>
        </p:blipFill>
        <p:spPr bwMode="auto">
          <a:xfrm>
            <a:off x="4500566" y="1773238"/>
            <a:ext cx="4435475" cy="3962400"/>
          </a:xfrm>
          <a:prstGeom prst="rect">
            <a:avLst/>
          </a:prstGeom>
          <a:noFill/>
          <a:ln w="9525" algn="ctr">
            <a:noFill/>
            <a:miter lim="800000"/>
            <a:headEnd/>
            <a:tailEnd/>
          </a:ln>
        </p:spPr>
      </p:pic>
      <p:sp>
        <p:nvSpPr>
          <p:cNvPr id="74756" name="Text Box 5"/>
          <p:cNvSpPr txBox="1">
            <a:spLocks noChangeArrowheads="1"/>
          </p:cNvSpPr>
          <p:nvPr/>
        </p:nvSpPr>
        <p:spPr bwMode="auto">
          <a:xfrm>
            <a:off x="5292728" y="6308726"/>
            <a:ext cx="2903359" cy="369332"/>
          </a:xfrm>
          <a:prstGeom prst="rect">
            <a:avLst/>
          </a:prstGeom>
          <a:noFill/>
          <a:ln w="9525" algn="ctr">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Source: Clarkson SIW 963</a:t>
            </a:r>
            <a:endParaRPr lang="el-GR">
              <a:solidFill>
                <a:srgbClr val="000000"/>
              </a:solidFill>
              <a:cs typeface="Arial" charset="0"/>
            </a:endParaRPr>
          </a:p>
        </p:txBody>
      </p:sp>
    </p:spTree>
    <p:extLst>
      <p:ext uri="{BB962C8B-B14F-4D97-AF65-F5344CB8AC3E}">
        <p14:creationId xmlns:p14="http://schemas.microsoft.com/office/powerpoint/2010/main" val="1373081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395288" y="-171450"/>
            <a:ext cx="8229600" cy="1143000"/>
          </a:xfrm>
        </p:spPr>
        <p:txBody>
          <a:bodyPr/>
          <a:lstStyle/>
          <a:p>
            <a:r>
              <a:rPr lang="en-US" sz="2400"/>
              <a:t>Is there a guarantee for the future success of the project?</a:t>
            </a:r>
            <a:endParaRPr lang="el-GR" sz="2400"/>
          </a:p>
        </p:txBody>
      </p:sp>
      <p:pic>
        <p:nvPicPr>
          <p:cNvPr id="75778" name="Picture 3"/>
          <p:cNvPicPr>
            <a:picLocks noChangeAspect="1" noChangeArrowheads="1"/>
          </p:cNvPicPr>
          <p:nvPr/>
        </p:nvPicPr>
        <p:blipFill>
          <a:blip r:embed="rId2" cstate="print"/>
          <a:srcRect/>
          <a:stretch>
            <a:fillRect/>
          </a:stretch>
        </p:blipFill>
        <p:spPr bwMode="auto">
          <a:xfrm>
            <a:off x="4706938" y="1052513"/>
            <a:ext cx="4437062" cy="5257800"/>
          </a:xfrm>
          <a:prstGeom prst="rect">
            <a:avLst/>
          </a:prstGeom>
          <a:noFill/>
          <a:ln w="9525">
            <a:noFill/>
            <a:miter lim="800000"/>
            <a:headEnd/>
            <a:tailEnd/>
          </a:ln>
        </p:spPr>
      </p:pic>
      <p:sp>
        <p:nvSpPr>
          <p:cNvPr id="75779" name="Text Box 4"/>
          <p:cNvSpPr txBox="1">
            <a:spLocks noChangeArrowheads="1"/>
          </p:cNvSpPr>
          <p:nvPr/>
        </p:nvSpPr>
        <p:spPr bwMode="auto">
          <a:xfrm>
            <a:off x="5651500" y="6551619"/>
            <a:ext cx="2601994"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Clarkson SIW 871</a:t>
            </a:r>
          </a:p>
          <a:p>
            <a:pPr fontAlgn="base">
              <a:spcBef>
                <a:spcPct val="0"/>
              </a:spcBef>
              <a:spcAft>
                <a:spcPct val="0"/>
              </a:spcAft>
            </a:pPr>
            <a:endParaRPr lang="el-GR">
              <a:solidFill>
                <a:srgbClr val="000000"/>
              </a:solidFill>
              <a:cs typeface="Arial" charset="0"/>
            </a:endParaRPr>
          </a:p>
        </p:txBody>
      </p:sp>
      <p:pic>
        <p:nvPicPr>
          <p:cNvPr id="75780" name="Picture 5"/>
          <p:cNvPicPr>
            <a:picLocks noChangeAspect="1" noChangeArrowheads="1"/>
          </p:cNvPicPr>
          <p:nvPr/>
        </p:nvPicPr>
        <p:blipFill>
          <a:blip r:embed="rId3" cstate="print"/>
          <a:srcRect/>
          <a:stretch>
            <a:fillRect/>
          </a:stretch>
        </p:blipFill>
        <p:spPr bwMode="auto">
          <a:xfrm>
            <a:off x="3" y="765175"/>
            <a:ext cx="4556125" cy="5703888"/>
          </a:xfrm>
          <a:prstGeom prst="rect">
            <a:avLst/>
          </a:prstGeom>
          <a:noFill/>
          <a:ln w="9525">
            <a:noFill/>
            <a:miter lim="800000"/>
            <a:headEnd/>
            <a:tailEnd/>
          </a:ln>
        </p:spPr>
      </p:pic>
      <p:sp>
        <p:nvSpPr>
          <p:cNvPr id="75781" name="Text Box 6"/>
          <p:cNvSpPr txBox="1">
            <a:spLocks noChangeArrowheads="1"/>
          </p:cNvSpPr>
          <p:nvPr/>
        </p:nvSpPr>
        <p:spPr bwMode="auto">
          <a:xfrm>
            <a:off x="1116013" y="6551619"/>
            <a:ext cx="2601994"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Clarkson SIW 856</a:t>
            </a:r>
          </a:p>
          <a:p>
            <a:pPr fontAlgn="base">
              <a:spcBef>
                <a:spcPct val="0"/>
              </a:spcBef>
              <a:spcAft>
                <a:spcPct val="0"/>
              </a:spcAft>
            </a:pPr>
            <a:endParaRPr lang="el-GR">
              <a:solidFill>
                <a:srgbClr val="000000"/>
              </a:solidFill>
              <a:cs typeface="Arial" charset="0"/>
            </a:endParaRPr>
          </a:p>
        </p:txBody>
      </p:sp>
    </p:spTree>
    <p:extLst>
      <p:ext uri="{BB962C8B-B14F-4D97-AF65-F5344CB8AC3E}">
        <p14:creationId xmlns:p14="http://schemas.microsoft.com/office/powerpoint/2010/main" val="3410706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395288" y="188919"/>
            <a:ext cx="8229600" cy="422275"/>
          </a:xfrm>
        </p:spPr>
        <p:txBody>
          <a:bodyPr/>
          <a:lstStyle/>
          <a:p>
            <a:r>
              <a:rPr lang="en-US" sz="2800"/>
              <a:t>World Economy Growth vs Sea Trade Growth</a:t>
            </a:r>
            <a:endParaRPr lang="el-GR" sz="2800"/>
          </a:p>
        </p:txBody>
      </p:sp>
      <p:pic>
        <p:nvPicPr>
          <p:cNvPr id="76802" name="Picture 4"/>
          <p:cNvPicPr>
            <a:picLocks noChangeAspect="1" noChangeArrowheads="1"/>
          </p:cNvPicPr>
          <p:nvPr/>
        </p:nvPicPr>
        <p:blipFill>
          <a:blip r:embed="rId2" cstate="print"/>
          <a:srcRect/>
          <a:stretch>
            <a:fillRect/>
          </a:stretch>
        </p:blipFill>
        <p:spPr bwMode="auto">
          <a:xfrm>
            <a:off x="3" y="765175"/>
            <a:ext cx="4403725" cy="5384800"/>
          </a:xfrm>
          <a:prstGeom prst="rect">
            <a:avLst/>
          </a:prstGeom>
          <a:noFill/>
          <a:ln w="9525" algn="ctr">
            <a:noFill/>
            <a:miter lim="800000"/>
            <a:headEnd/>
            <a:tailEnd/>
          </a:ln>
        </p:spPr>
      </p:pic>
      <p:pic>
        <p:nvPicPr>
          <p:cNvPr id="76803" name="Picture 5"/>
          <p:cNvPicPr>
            <a:picLocks noChangeAspect="1" noChangeArrowheads="1"/>
          </p:cNvPicPr>
          <p:nvPr/>
        </p:nvPicPr>
        <p:blipFill>
          <a:blip r:embed="rId3" cstate="print"/>
          <a:srcRect/>
          <a:stretch>
            <a:fillRect/>
          </a:stretch>
        </p:blipFill>
        <p:spPr bwMode="auto">
          <a:xfrm>
            <a:off x="4500566" y="765175"/>
            <a:ext cx="4403725" cy="5386388"/>
          </a:xfrm>
          <a:prstGeom prst="rect">
            <a:avLst/>
          </a:prstGeom>
          <a:noFill/>
          <a:ln w="9525" algn="ctr">
            <a:noFill/>
            <a:miter lim="800000"/>
            <a:headEnd/>
            <a:tailEnd/>
          </a:ln>
        </p:spPr>
      </p:pic>
      <p:sp>
        <p:nvSpPr>
          <p:cNvPr id="76804" name="Text Box 6"/>
          <p:cNvSpPr txBox="1">
            <a:spLocks noChangeArrowheads="1"/>
          </p:cNvSpPr>
          <p:nvPr/>
        </p:nvSpPr>
        <p:spPr bwMode="auto">
          <a:xfrm>
            <a:off x="1042988" y="6246819"/>
            <a:ext cx="2578100" cy="611187"/>
          </a:xfrm>
          <a:prstGeom prst="rect">
            <a:avLst/>
          </a:prstGeom>
          <a:noFill/>
          <a:ln w="9525">
            <a:noFill/>
            <a:miter lim="800000"/>
            <a:headEnd/>
            <a:tailEnd/>
          </a:ln>
        </p:spPr>
        <p:txBody>
          <a:bodyPr>
            <a:spAutoFit/>
          </a:bodyPr>
          <a:lstStyle/>
          <a:p>
            <a:pPr fontAlgn="base">
              <a:spcBef>
                <a:spcPct val="0"/>
              </a:spcBef>
              <a:spcAft>
                <a:spcPct val="0"/>
              </a:spcAft>
            </a:pPr>
            <a:r>
              <a:rPr lang="en-US" sz="1600">
                <a:solidFill>
                  <a:srgbClr val="000000"/>
                </a:solidFill>
                <a:cs typeface="Arial" charset="0"/>
              </a:rPr>
              <a:t>Source: Clarkson SIW 944</a:t>
            </a:r>
          </a:p>
          <a:p>
            <a:pPr fontAlgn="base">
              <a:spcBef>
                <a:spcPct val="0"/>
              </a:spcBef>
              <a:spcAft>
                <a:spcPct val="0"/>
              </a:spcAft>
            </a:pPr>
            <a:endParaRPr lang="el-GR">
              <a:solidFill>
                <a:srgbClr val="000000"/>
              </a:solidFill>
              <a:cs typeface="Arial" charset="0"/>
            </a:endParaRPr>
          </a:p>
        </p:txBody>
      </p:sp>
      <p:sp>
        <p:nvSpPr>
          <p:cNvPr id="76805" name="Text Box 7"/>
          <p:cNvSpPr txBox="1">
            <a:spLocks noChangeArrowheads="1"/>
          </p:cNvSpPr>
          <p:nvPr/>
        </p:nvSpPr>
        <p:spPr bwMode="auto">
          <a:xfrm>
            <a:off x="5992816" y="6329363"/>
            <a:ext cx="184731" cy="369332"/>
          </a:xfrm>
          <a:prstGeom prst="rect">
            <a:avLst/>
          </a:prstGeom>
          <a:noFill/>
          <a:ln w="9525" algn="ctr">
            <a:noFill/>
            <a:miter lim="800000"/>
            <a:headEnd/>
            <a:tailEnd/>
          </a:ln>
        </p:spPr>
        <p:txBody>
          <a:bodyPr wrap="none">
            <a:spAutoFit/>
          </a:bodyPr>
          <a:lstStyle/>
          <a:p>
            <a:pPr fontAlgn="base">
              <a:spcBef>
                <a:spcPct val="0"/>
              </a:spcBef>
              <a:spcAft>
                <a:spcPct val="0"/>
              </a:spcAft>
            </a:pPr>
            <a:endParaRPr lang="en-GB">
              <a:solidFill>
                <a:srgbClr val="000000"/>
              </a:solidFill>
              <a:cs typeface="Arial" charset="0"/>
            </a:endParaRPr>
          </a:p>
        </p:txBody>
      </p:sp>
      <p:sp>
        <p:nvSpPr>
          <p:cNvPr id="76806" name="Text Box 8"/>
          <p:cNvSpPr txBox="1">
            <a:spLocks noChangeArrowheads="1"/>
          </p:cNvSpPr>
          <p:nvPr/>
        </p:nvSpPr>
        <p:spPr bwMode="auto">
          <a:xfrm>
            <a:off x="5580063" y="6246819"/>
            <a:ext cx="2601994"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Clarkson SIW 934</a:t>
            </a:r>
          </a:p>
          <a:p>
            <a:pPr fontAlgn="base">
              <a:spcBef>
                <a:spcPct val="0"/>
              </a:spcBef>
              <a:spcAft>
                <a:spcPct val="0"/>
              </a:spcAft>
            </a:pPr>
            <a:endParaRPr lang="el-GR">
              <a:solidFill>
                <a:srgbClr val="000000"/>
              </a:solidFill>
              <a:cs typeface="Arial" charset="0"/>
            </a:endParaRPr>
          </a:p>
        </p:txBody>
      </p:sp>
    </p:spTree>
    <p:extLst>
      <p:ext uri="{BB962C8B-B14F-4D97-AF65-F5344CB8AC3E}">
        <p14:creationId xmlns:p14="http://schemas.microsoft.com/office/powerpoint/2010/main" val="18474284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395288" y="6"/>
            <a:ext cx="8229600" cy="549275"/>
          </a:xfrm>
        </p:spPr>
        <p:txBody>
          <a:bodyPr/>
          <a:lstStyle/>
          <a:p>
            <a:r>
              <a:rPr lang="en-US" sz="2800"/>
              <a:t>A closer look at China’s imports.</a:t>
            </a:r>
            <a:endParaRPr lang="el-GR" sz="2800"/>
          </a:p>
        </p:txBody>
      </p:sp>
      <p:pic>
        <p:nvPicPr>
          <p:cNvPr id="77826" name="Picture 4"/>
          <p:cNvPicPr>
            <a:picLocks noChangeAspect="1" noChangeArrowheads="1"/>
          </p:cNvPicPr>
          <p:nvPr/>
        </p:nvPicPr>
        <p:blipFill>
          <a:blip r:embed="rId2" cstate="print"/>
          <a:srcRect/>
          <a:stretch>
            <a:fillRect/>
          </a:stretch>
        </p:blipFill>
        <p:spPr bwMode="auto">
          <a:xfrm>
            <a:off x="1763716" y="481015"/>
            <a:ext cx="5368925" cy="6376987"/>
          </a:xfrm>
          <a:prstGeom prst="rect">
            <a:avLst/>
          </a:prstGeom>
          <a:noFill/>
          <a:ln w="9525" algn="ctr">
            <a:noFill/>
            <a:miter lim="800000"/>
            <a:headEnd/>
            <a:tailEnd/>
          </a:ln>
        </p:spPr>
      </p:pic>
      <p:sp>
        <p:nvSpPr>
          <p:cNvPr id="77827" name="Text Box 5"/>
          <p:cNvSpPr txBox="1">
            <a:spLocks noChangeArrowheads="1"/>
          </p:cNvSpPr>
          <p:nvPr/>
        </p:nvSpPr>
        <p:spPr bwMode="auto">
          <a:xfrm flipV="1">
            <a:off x="8385732" y="3429006"/>
            <a:ext cx="369332" cy="2028825"/>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Clarkson SIW 940</a:t>
            </a:r>
            <a:endParaRPr lang="el-GR" sz="1200">
              <a:solidFill>
                <a:srgbClr val="000000"/>
              </a:solidFill>
              <a:cs typeface="Arial" charset="0"/>
            </a:endParaRPr>
          </a:p>
        </p:txBody>
      </p:sp>
    </p:spTree>
    <p:extLst>
      <p:ext uri="{BB962C8B-B14F-4D97-AF65-F5344CB8AC3E}">
        <p14:creationId xmlns:p14="http://schemas.microsoft.com/office/powerpoint/2010/main" val="3065333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Footer Placeholder 3"/>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fontAlgn="base">
              <a:spcBef>
                <a:spcPct val="0"/>
              </a:spcBef>
              <a:spcAft>
                <a:spcPct val="0"/>
              </a:spcAft>
            </a:pPr>
            <a:r>
              <a:rPr lang="el-GR" sz="1400">
                <a:solidFill>
                  <a:srgbClr val="000000"/>
                </a:solidFill>
                <a:cs typeface="Arial" charset="0"/>
              </a:rPr>
              <a:t>Almi Tankers S.A.</a:t>
            </a:r>
          </a:p>
        </p:txBody>
      </p:sp>
      <p:pic>
        <p:nvPicPr>
          <p:cNvPr id="78850" name="Picture 15" descr="untitled"/>
          <p:cNvPicPr>
            <a:picLocks noChangeAspect="1" noChangeArrowheads="1"/>
          </p:cNvPicPr>
          <p:nvPr/>
        </p:nvPicPr>
        <p:blipFill>
          <a:blip r:embed="rId2" cstate="print">
            <a:clrChange>
              <a:clrFrom>
                <a:srgbClr val="C0C0C0"/>
              </a:clrFrom>
              <a:clrTo>
                <a:srgbClr val="C0C0C0">
                  <a:alpha val="0"/>
                </a:srgbClr>
              </a:clrTo>
            </a:clrChange>
          </a:blip>
          <a:srcRect r="34911"/>
          <a:stretch>
            <a:fillRect/>
          </a:stretch>
        </p:blipFill>
        <p:spPr bwMode="auto">
          <a:xfrm>
            <a:off x="3492503" y="6259519"/>
            <a:ext cx="263525" cy="288925"/>
          </a:xfrm>
          <a:prstGeom prst="rect">
            <a:avLst/>
          </a:prstGeom>
          <a:noFill/>
          <a:ln w="9525">
            <a:noFill/>
            <a:miter lim="800000"/>
            <a:headEnd/>
            <a:tailEnd/>
          </a:ln>
        </p:spPr>
      </p:pic>
      <p:sp>
        <p:nvSpPr>
          <p:cNvPr id="78851" name="Rectangle 16"/>
          <p:cNvSpPr>
            <a:spLocks noChangeArrowheads="1"/>
          </p:cNvSpPr>
          <p:nvPr/>
        </p:nvSpPr>
        <p:spPr bwMode="auto">
          <a:xfrm>
            <a:off x="3276601" y="6021388"/>
            <a:ext cx="2159000" cy="6477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78852" name="Text Box 8"/>
          <p:cNvSpPr txBox="1">
            <a:spLocks noChangeArrowheads="1"/>
          </p:cNvSpPr>
          <p:nvPr/>
        </p:nvSpPr>
        <p:spPr bwMode="auto">
          <a:xfrm>
            <a:off x="1095377" y="423863"/>
            <a:ext cx="6932613" cy="366712"/>
          </a:xfrm>
          <a:prstGeom prst="rect">
            <a:avLst/>
          </a:prstGeom>
          <a:noFill/>
          <a:ln w="9525">
            <a:noFill/>
            <a:miter lim="800000"/>
            <a:headEnd/>
            <a:tailEnd/>
          </a:ln>
        </p:spPr>
        <p:txBody>
          <a:bodyPr>
            <a:spAutoFit/>
          </a:bodyPr>
          <a:lstStyle/>
          <a:p>
            <a:pPr fontAlgn="base">
              <a:spcBef>
                <a:spcPct val="0"/>
              </a:spcBef>
              <a:spcAft>
                <a:spcPct val="0"/>
              </a:spcAft>
            </a:pPr>
            <a:endParaRPr lang="en-US">
              <a:solidFill>
                <a:srgbClr val="000000"/>
              </a:solidFill>
              <a:cs typeface="Arial" charset="0"/>
            </a:endParaRPr>
          </a:p>
        </p:txBody>
      </p:sp>
      <p:sp>
        <p:nvSpPr>
          <p:cNvPr id="78853" name="Rectangle 8"/>
          <p:cNvSpPr>
            <a:spLocks noChangeArrowheads="1"/>
          </p:cNvSpPr>
          <p:nvPr/>
        </p:nvSpPr>
        <p:spPr bwMode="auto">
          <a:xfrm>
            <a:off x="468313" y="3933825"/>
            <a:ext cx="8229600" cy="2078038"/>
          </a:xfrm>
          <a:prstGeom prst="rect">
            <a:avLst/>
          </a:prstGeom>
          <a:noFill/>
          <a:ln w="9525">
            <a:noFill/>
            <a:miter lim="800000"/>
            <a:headEnd/>
            <a:tailEnd/>
          </a:ln>
        </p:spPr>
        <p:txBody>
          <a:bodyPr/>
          <a:lstStyle/>
          <a:p>
            <a:pPr marL="342900" indent="-342900" algn="ctr" eaLnBrk="0" fontAlgn="base" hangingPunct="0">
              <a:spcBef>
                <a:spcPct val="20000"/>
              </a:spcBef>
              <a:spcAft>
                <a:spcPct val="0"/>
              </a:spcAft>
            </a:pPr>
            <a:r>
              <a:rPr lang="en-US" sz="3200">
                <a:solidFill>
                  <a:srgbClr val="000000"/>
                </a:solidFill>
                <a:cs typeface="Arial" charset="0"/>
              </a:rPr>
              <a:t>Shipping Finance </a:t>
            </a:r>
            <a:endParaRPr lang="el-GR" sz="3200">
              <a:solidFill>
                <a:srgbClr val="000000"/>
              </a:solidFill>
              <a:cs typeface="Arial" charset="0"/>
            </a:endParaRPr>
          </a:p>
        </p:txBody>
      </p:sp>
      <p:pic>
        <p:nvPicPr>
          <p:cNvPr id="78854"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73202" y="1355726"/>
            <a:ext cx="5889651" cy="1281113"/>
          </a:xfrm>
          <a:prstGeom prst="rect">
            <a:avLst/>
          </a:prstGeom>
          <a:noFill/>
          <a:ln w="9525">
            <a:noFill/>
            <a:miter lim="800000"/>
            <a:headEnd/>
            <a:tailEnd/>
          </a:ln>
        </p:spPr>
      </p:pic>
    </p:spTree>
    <p:extLst>
      <p:ext uri="{BB962C8B-B14F-4D97-AF65-F5344CB8AC3E}">
        <p14:creationId xmlns:p14="http://schemas.microsoft.com/office/powerpoint/2010/main" val="23814105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468313" y="0"/>
            <a:ext cx="8229600" cy="865188"/>
          </a:xfrm>
        </p:spPr>
        <p:txBody>
          <a:bodyPr/>
          <a:lstStyle/>
          <a:p>
            <a:r>
              <a:rPr lang="en-US" sz="2400"/>
              <a:t> 1990-2000 total shipping investment $219 bn. Compared to 2009 $130 bn and 2010 expected $142 bn. </a:t>
            </a:r>
            <a:endParaRPr lang="el-GR" sz="2400"/>
          </a:p>
        </p:txBody>
      </p:sp>
      <p:pic>
        <p:nvPicPr>
          <p:cNvPr id="79874" name="Picture 3"/>
          <p:cNvPicPr>
            <a:picLocks noChangeAspect="1" noChangeArrowheads="1"/>
          </p:cNvPicPr>
          <p:nvPr/>
        </p:nvPicPr>
        <p:blipFill>
          <a:blip r:embed="rId2" cstate="print"/>
          <a:srcRect/>
          <a:stretch>
            <a:fillRect/>
          </a:stretch>
        </p:blipFill>
        <p:spPr bwMode="auto">
          <a:xfrm>
            <a:off x="3" y="765175"/>
            <a:ext cx="4606925" cy="5767388"/>
          </a:xfrm>
          <a:prstGeom prst="rect">
            <a:avLst/>
          </a:prstGeom>
          <a:noFill/>
          <a:ln w="9525">
            <a:noFill/>
            <a:miter lim="800000"/>
            <a:headEnd/>
            <a:tailEnd/>
          </a:ln>
        </p:spPr>
      </p:pic>
      <p:pic>
        <p:nvPicPr>
          <p:cNvPr id="79875" name="Picture 4"/>
          <p:cNvPicPr>
            <a:picLocks noChangeAspect="1" noChangeArrowheads="1"/>
          </p:cNvPicPr>
          <p:nvPr/>
        </p:nvPicPr>
        <p:blipFill>
          <a:blip r:embed="rId3" cstate="print"/>
          <a:srcRect/>
          <a:stretch>
            <a:fillRect/>
          </a:stretch>
        </p:blipFill>
        <p:spPr bwMode="auto">
          <a:xfrm>
            <a:off x="4572003" y="981081"/>
            <a:ext cx="4422775" cy="5311775"/>
          </a:xfrm>
          <a:prstGeom prst="rect">
            <a:avLst/>
          </a:prstGeom>
          <a:noFill/>
          <a:ln w="9525">
            <a:noFill/>
            <a:miter lim="800000"/>
            <a:headEnd/>
            <a:tailEnd/>
          </a:ln>
        </p:spPr>
      </p:pic>
      <p:sp>
        <p:nvSpPr>
          <p:cNvPr id="79876" name="Text Box 5"/>
          <p:cNvSpPr txBox="1">
            <a:spLocks noChangeArrowheads="1"/>
          </p:cNvSpPr>
          <p:nvPr/>
        </p:nvSpPr>
        <p:spPr bwMode="auto">
          <a:xfrm>
            <a:off x="5508625" y="6551619"/>
            <a:ext cx="2601994"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Clarkson SIW 893</a:t>
            </a:r>
          </a:p>
          <a:p>
            <a:pPr fontAlgn="base">
              <a:spcBef>
                <a:spcPct val="0"/>
              </a:spcBef>
              <a:spcAft>
                <a:spcPct val="0"/>
              </a:spcAft>
            </a:pPr>
            <a:endParaRPr lang="el-GR">
              <a:solidFill>
                <a:srgbClr val="000000"/>
              </a:solidFill>
              <a:cs typeface="Arial" charset="0"/>
            </a:endParaRPr>
          </a:p>
        </p:txBody>
      </p:sp>
      <p:sp>
        <p:nvSpPr>
          <p:cNvPr id="79877" name="Text Box 6"/>
          <p:cNvSpPr txBox="1">
            <a:spLocks noChangeArrowheads="1"/>
          </p:cNvSpPr>
          <p:nvPr/>
        </p:nvSpPr>
        <p:spPr bwMode="auto">
          <a:xfrm>
            <a:off x="900113" y="6551619"/>
            <a:ext cx="2601994"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Clarkson SIW 909</a:t>
            </a:r>
          </a:p>
          <a:p>
            <a:pPr fontAlgn="base">
              <a:spcBef>
                <a:spcPct val="0"/>
              </a:spcBef>
              <a:spcAft>
                <a:spcPct val="0"/>
              </a:spcAft>
            </a:pPr>
            <a:endParaRPr lang="el-GR">
              <a:solidFill>
                <a:srgbClr val="000000"/>
              </a:solidFill>
              <a:cs typeface="Arial" charset="0"/>
            </a:endParaRPr>
          </a:p>
        </p:txBody>
      </p:sp>
    </p:spTree>
    <p:extLst>
      <p:ext uri="{BB962C8B-B14F-4D97-AF65-F5344CB8AC3E}">
        <p14:creationId xmlns:p14="http://schemas.microsoft.com/office/powerpoint/2010/main" val="1934288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r>
              <a:rPr lang="en-US" sz="4000" dirty="0"/>
              <a:t>How did shipowners manage to finance the </a:t>
            </a:r>
            <a:r>
              <a:rPr lang="en-US" sz="4000" dirty="0" err="1"/>
              <a:t>orderbook</a:t>
            </a:r>
            <a:r>
              <a:rPr lang="en-US" sz="4000" dirty="0"/>
              <a:t>?</a:t>
            </a:r>
            <a:endParaRPr lang="el-GR" sz="4000" dirty="0"/>
          </a:p>
        </p:txBody>
      </p:sp>
      <p:sp>
        <p:nvSpPr>
          <p:cNvPr id="80898" name="Rectangle 3"/>
          <p:cNvSpPr>
            <a:spLocks noGrp="1" noChangeArrowheads="1"/>
          </p:cNvSpPr>
          <p:nvPr>
            <p:ph type="body" idx="1"/>
          </p:nvPr>
        </p:nvSpPr>
        <p:spPr>
          <a:xfrm>
            <a:off x="457200" y="1600200"/>
            <a:ext cx="8229600" cy="5068888"/>
          </a:xfrm>
        </p:spPr>
        <p:txBody>
          <a:bodyPr/>
          <a:lstStyle/>
          <a:p>
            <a:r>
              <a:rPr lang="en-US" sz="2800" dirty="0"/>
              <a:t>During the boom of 2003-2008, asset prices were high, banks were willing to lend, earnings supported new building contracts. This resulted in the biggest </a:t>
            </a:r>
            <a:r>
              <a:rPr lang="en-US" sz="2800" dirty="0" err="1"/>
              <a:t>orderbook</a:t>
            </a:r>
            <a:r>
              <a:rPr lang="en-US" sz="2800" dirty="0"/>
              <a:t> ever. </a:t>
            </a:r>
          </a:p>
          <a:p>
            <a:r>
              <a:rPr lang="en-US" sz="2800" dirty="0"/>
              <a:t>What were the funding requirements?</a:t>
            </a:r>
          </a:p>
          <a:p>
            <a:r>
              <a:rPr lang="en-US" sz="2800" dirty="0"/>
              <a:t>2009 $125bn</a:t>
            </a:r>
          </a:p>
          <a:p>
            <a:r>
              <a:rPr lang="en-US" sz="2800" dirty="0"/>
              <a:t>2010 $182bn</a:t>
            </a:r>
          </a:p>
          <a:p>
            <a:r>
              <a:rPr lang="en-US" sz="2800" dirty="0"/>
              <a:t>2011 $170bn (Source: Clarkson SIW 920)</a:t>
            </a:r>
          </a:p>
          <a:p>
            <a:endParaRPr lang="en-US" sz="2800" dirty="0"/>
          </a:p>
          <a:p>
            <a:r>
              <a:rPr lang="en-US" sz="2800" dirty="0"/>
              <a:t>Traditional loans, IPOs or high yield bonds?</a:t>
            </a:r>
            <a:endParaRPr lang="el-GR" sz="2800" dirty="0"/>
          </a:p>
        </p:txBody>
      </p:sp>
    </p:spTree>
    <p:extLst>
      <p:ext uri="{BB962C8B-B14F-4D97-AF65-F5344CB8AC3E}">
        <p14:creationId xmlns:p14="http://schemas.microsoft.com/office/powerpoint/2010/main" val="27245016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468313" y="6"/>
            <a:ext cx="8229600" cy="633413"/>
          </a:xfrm>
        </p:spPr>
        <p:txBody>
          <a:bodyPr/>
          <a:lstStyle/>
          <a:p>
            <a:r>
              <a:rPr lang="en-US" sz="2800"/>
              <a:t>Funding Requirements of Deliveries</a:t>
            </a:r>
            <a:r>
              <a:rPr lang="en-US" sz="4000"/>
              <a:t>  </a:t>
            </a:r>
            <a:endParaRPr lang="el-GR" sz="4000"/>
          </a:p>
        </p:txBody>
      </p:sp>
      <p:pic>
        <p:nvPicPr>
          <p:cNvPr id="81922" name="Picture 6"/>
          <p:cNvPicPr>
            <a:picLocks noChangeAspect="1" noChangeArrowheads="1"/>
          </p:cNvPicPr>
          <p:nvPr/>
        </p:nvPicPr>
        <p:blipFill>
          <a:blip r:embed="rId2" cstate="print"/>
          <a:srcRect/>
          <a:stretch>
            <a:fillRect/>
          </a:stretch>
        </p:blipFill>
        <p:spPr bwMode="auto">
          <a:xfrm>
            <a:off x="1979616" y="836613"/>
            <a:ext cx="5013325" cy="5881687"/>
          </a:xfrm>
          <a:prstGeom prst="rect">
            <a:avLst/>
          </a:prstGeom>
          <a:noFill/>
          <a:ln w="9525">
            <a:noFill/>
            <a:miter lim="800000"/>
            <a:headEnd/>
            <a:tailEnd/>
          </a:ln>
        </p:spPr>
      </p:pic>
      <p:sp>
        <p:nvSpPr>
          <p:cNvPr id="81923" name="Text Box 7"/>
          <p:cNvSpPr txBox="1">
            <a:spLocks noChangeArrowheads="1"/>
          </p:cNvSpPr>
          <p:nvPr/>
        </p:nvSpPr>
        <p:spPr bwMode="auto">
          <a:xfrm flipV="1">
            <a:off x="8385732" y="3429006"/>
            <a:ext cx="369332" cy="2028825"/>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Clarkson SIW 920</a:t>
            </a:r>
            <a:endParaRPr lang="el-GR" sz="1200">
              <a:solidFill>
                <a:srgbClr val="000000"/>
              </a:solidFill>
              <a:cs typeface="Arial" charset="0"/>
            </a:endParaRPr>
          </a:p>
        </p:txBody>
      </p:sp>
    </p:spTree>
    <p:extLst>
      <p:ext uri="{BB962C8B-B14F-4D97-AF65-F5344CB8AC3E}">
        <p14:creationId xmlns:p14="http://schemas.microsoft.com/office/powerpoint/2010/main" val="2633605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0" y="-171450"/>
            <a:ext cx="9144000" cy="777875"/>
          </a:xfrm>
        </p:spPr>
        <p:txBody>
          <a:bodyPr/>
          <a:lstStyle/>
          <a:p>
            <a:r>
              <a:rPr lang="en-US" sz="2200"/>
              <a:t>Lower LIBOR’s impact on ship financing costs during the credit crisis.</a:t>
            </a:r>
            <a:r>
              <a:rPr lang="en-US" sz="4000"/>
              <a:t> </a:t>
            </a:r>
            <a:endParaRPr lang="el-GR" sz="4000"/>
          </a:p>
        </p:txBody>
      </p:sp>
      <p:pic>
        <p:nvPicPr>
          <p:cNvPr id="82946" name="Picture 3"/>
          <p:cNvPicPr>
            <a:picLocks noChangeAspect="1" noChangeArrowheads="1"/>
          </p:cNvPicPr>
          <p:nvPr/>
        </p:nvPicPr>
        <p:blipFill>
          <a:blip r:embed="rId2" cstate="print"/>
          <a:srcRect/>
          <a:stretch>
            <a:fillRect/>
          </a:stretch>
        </p:blipFill>
        <p:spPr bwMode="auto">
          <a:xfrm>
            <a:off x="3" y="692150"/>
            <a:ext cx="4759325" cy="5780088"/>
          </a:xfrm>
          <a:prstGeom prst="rect">
            <a:avLst/>
          </a:prstGeom>
          <a:noFill/>
          <a:ln w="9525">
            <a:noFill/>
            <a:miter lim="800000"/>
            <a:headEnd/>
            <a:tailEnd/>
          </a:ln>
        </p:spPr>
      </p:pic>
      <p:sp>
        <p:nvSpPr>
          <p:cNvPr id="82947" name="Text Box 4"/>
          <p:cNvSpPr txBox="1">
            <a:spLocks noChangeArrowheads="1"/>
          </p:cNvSpPr>
          <p:nvPr/>
        </p:nvSpPr>
        <p:spPr bwMode="auto">
          <a:xfrm>
            <a:off x="900113" y="6551619"/>
            <a:ext cx="2601994"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Clarkson SIW 883</a:t>
            </a:r>
          </a:p>
          <a:p>
            <a:pPr fontAlgn="base">
              <a:spcBef>
                <a:spcPct val="0"/>
              </a:spcBef>
              <a:spcAft>
                <a:spcPct val="0"/>
              </a:spcAft>
            </a:pPr>
            <a:endParaRPr lang="el-GR">
              <a:solidFill>
                <a:srgbClr val="000000"/>
              </a:solidFill>
              <a:cs typeface="Arial" charset="0"/>
            </a:endParaRPr>
          </a:p>
        </p:txBody>
      </p:sp>
      <p:pic>
        <p:nvPicPr>
          <p:cNvPr id="82948" name="Picture 5"/>
          <p:cNvPicPr>
            <a:picLocks noChangeAspect="1" noChangeArrowheads="1"/>
          </p:cNvPicPr>
          <p:nvPr/>
        </p:nvPicPr>
        <p:blipFill>
          <a:blip r:embed="rId3" cstate="print"/>
          <a:srcRect/>
          <a:stretch>
            <a:fillRect/>
          </a:stretch>
        </p:blipFill>
        <p:spPr bwMode="auto">
          <a:xfrm>
            <a:off x="4786316" y="692150"/>
            <a:ext cx="4357687" cy="5616575"/>
          </a:xfrm>
          <a:prstGeom prst="rect">
            <a:avLst/>
          </a:prstGeom>
          <a:noFill/>
          <a:ln w="9525">
            <a:noFill/>
            <a:miter lim="800000"/>
            <a:headEnd/>
            <a:tailEnd/>
          </a:ln>
        </p:spPr>
      </p:pic>
      <p:pic>
        <p:nvPicPr>
          <p:cNvPr id="82949" name="Picture 6"/>
          <p:cNvPicPr>
            <a:picLocks noChangeAspect="1" noChangeArrowheads="1"/>
          </p:cNvPicPr>
          <p:nvPr/>
        </p:nvPicPr>
        <p:blipFill>
          <a:blip r:embed="rId2" cstate="print"/>
          <a:srcRect/>
          <a:stretch>
            <a:fillRect/>
          </a:stretch>
        </p:blipFill>
        <p:spPr bwMode="auto">
          <a:xfrm>
            <a:off x="3" y="692150"/>
            <a:ext cx="4759325" cy="5780088"/>
          </a:xfrm>
          <a:prstGeom prst="rect">
            <a:avLst/>
          </a:prstGeom>
          <a:noFill/>
          <a:ln w="9525">
            <a:noFill/>
            <a:miter lim="800000"/>
            <a:headEnd/>
            <a:tailEnd/>
          </a:ln>
        </p:spPr>
      </p:pic>
      <p:pic>
        <p:nvPicPr>
          <p:cNvPr id="82950" name="Picture 7"/>
          <p:cNvPicPr>
            <a:picLocks noChangeAspect="1" noChangeArrowheads="1"/>
          </p:cNvPicPr>
          <p:nvPr/>
        </p:nvPicPr>
        <p:blipFill>
          <a:blip r:embed="rId2" cstate="print"/>
          <a:srcRect/>
          <a:stretch>
            <a:fillRect/>
          </a:stretch>
        </p:blipFill>
        <p:spPr bwMode="auto">
          <a:xfrm>
            <a:off x="14291" y="692150"/>
            <a:ext cx="4759325" cy="5780088"/>
          </a:xfrm>
          <a:prstGeom prst="rect">
            <a:avLst/>
          </a:prstGeom>
          <a:noFill/>
          <a:ln w="9525">
            <a:noFill/>
            <a:miter lim="800000"/>
            <a:headEnd/>
            <a:tailEnd/>
          </a:ln>
        </p:spPr>
      </p:pic>
      <p:sp>
        <p:nvSpPr>
          <p:cNvPr id="82951" name="Text Box 8"/>
          <p:cNvSpPr txBox="1">
            <a:spLocks noChangeArrowheads="1"/>
          </p:cNvSpPr>
          <p:nvPr/>
        </p:nvSpPr>
        <p:spPr bwMode="auto">
          <a:xfrm>
            <a:off x="5651500" y="6551619"/>
            <a:ext cx="2601994" cy="61555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cs typeface="Arial" charset="0"/>
              </a:rPr>
              <a:t>Source: Clarkson SIW 877</a:t>
            </a:r>
          </a:p>
          <a:p>
            <a:pPr fontAlgn="base">
              <a:spcBef>
                <a:spcPct val="0"/>
              </a:spcBef>
              <a:spcAft>
                <a:spcPct val="0"/>
              </a:spcAft>
            </a:pPr>
            <a:endParaRPr lang="el-GR">
              <a:solidFill>
                <a:srgbClr val="000000"/>
              </a:solidFill>
              <a:cs typeface="Arial" charset="0"/>
            </a:endParaRPr>
          </a:p>
        </p:txBody>
      </p:sp>
    </p:spTree>
    <p:extLst>
      <p:ext uri="{BB962C8B-B14F-4D97-AF65-F5344CB8AC3E}">
        <p14:creationId xmlns:p14="http://schemas.microsoft.com/office/powerpoint/2010/main" val="3415203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6"/>
          <p:cNvSpPr>
            <a:spLocks noChangeArrowheads="1"/>
          </p:cNvSpPr>
          <p:nvPr/>
        </p:nvSpPr>
        <p:spPr bwMode="auto">
          <a:xfrm>
            <a:off x="2016125" y="2751139"/>
            <a:ext cx="4800600" cy="2130425"/>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pPr>
            <a:endParaRPr lang="en-GB" sz="3200">
              <a:solidFill>
                <a:srgbClr val="000000"/>
              </a:solidFill>
              <a:cs typeface="Arial" charset="0"/>
            </a:endParaRPr>
          </a:p>
        </p:txBody>
      </p:sp>
      <p:pic>
        <p:nvPicPr>
          <p:cNvPr id="29698" name="Picture 7" descr="Balanced Scorecard Perspectives and More"/>
          <p:cNvPicPr>
            <a:picLocks noChangeAspect="1" noChangeArrowheads="1"/>
          </p:cNvPicPr>
          <p:nvPr/>
        </p:nvPicPr>
        <p:blipFill>
          <a:blip r:embed="rId2" cstate="print"/>
          <a:srcRect/>
          <a:stretch>
            <a:fillRect/>
          </a:stretch>
        </p:blipFill>
        <p:spPr bwMode="auto">
          <a:xfrm>
            <a:off x="1763713" y="555631"/>
            <a:ext cx="5187950" cy="6302375"/>
          </a:xfrm>
          <a:prstGeom prst="rect">
            <a:avLst/>
          </a:prstGeom>
          <a:noFill/>
          <a:ln w="9525">
            <a:noFill/>
            <a:miter lim="800000"/>
            <a:headEnd/>
            <a:tailEnd/>
          </a:ln>
        </p:spPr>
      </p:pic>
      <p:sp>
        <p:nvSpPr>
          <p:cNvPr id="29699" name="Text Box 8"/>
          <p:cNvSpPr txBox="1">
            <a:spLocks noChangeArrowheads="1"/>
          </p:cNvSpPr>
          <p:nvPr/>
        </p:nvSpPr>
        <p:spPr bwMode="auto">
          <a:xfrm>
            <a:off x="0" y="6"/>
            <a:ext cx="9144000" cy="366713"/>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00"/>
                </a:solidFill>
                <a:cs typeface="Arial" charset="0"/>
              </a:rPr>
              <a:t>The </a:t>
            </a:r>
            <a:r>
              <a:rPr lang="en-US" i="1">
                <a:solidFill>
                  <a:srgbClr val="000000"/>
                </a:solidFill>
                <a:cs typeface="Arial" charset="0"/>
              </a:rPr>
              <a:t>Balanced Scorecard</a:t>
            </a:r>
            <a:r>
              <a:rPr lang="en-US">
                <a:solidFill>
                  <a:srgbClr val="000000"/>
                </a:solidFill>
                <a:cs typeface="Arial" charset="0"/>
              </a:rPr>
              <a:t> Model developed by Drs. Robert Kaplan and David Norton </a:t>
            </a:r>
            <a:endParaRPr lang="en-GB">
              <a:solidFill>
                <a:srgbClr val="000000"/>
              </a:solidFill>
              <a:cs typeface="Arial" charset="0"/>
            </a:endParaRPr>
          </a:p>
        </p:txBody>
      </p:sp>
      <p:sp>
        <p:nvSpPr>
          <p:cNvPr id="29700" name="Text Box 5"/>
          <p:cNvSpPr txBox="1">
            <a:spLocks noChangeArrowheads="1"/>
          </p:cNvSpPr>
          <p:nvPr/>
        </p:nvSpPr>
        <p:spPr bwMode="auto">
          <a:xfrm flipV="1">
            <a:off x="8241268" y="692153"/>
            <a:ext cx="369332" cy="5902325"/>
          </a:xfrm>
          <a:prstGeom prst="rect">
            <a:avLst/>
          </a:prstGeom>
          <a:noFill/>
          <a:ln w="9525">
            <a:noFill/>
            <a:miter lim="800000"/>
            <a:headEnd/>
            <a:tailEnd/>
          </a:ln>
        </p:spPr>
        <p:txBody>
          <a:bodyPr vert="eaVert">
            <a:spAutoFit/>
          </a:bodyPr>
          <a:lstStyle/>
          <a:p>
            <a:pPr algn="ctr" fontAlgn="base">
              <a:spcBef>
                <a:spcPct val="50000"/>
              </a:spcBef>
              <a:spcAft>
                <a:spcPct val="0"/>
              </a:spcAft>
            </a:pPr>
            <a:r>
              <a:rPr lang="de-DE" sz="1200">
                <a:solidFill>
                  <a:srgbClr val="000000"/>
                </a:solidFill>
                <a:cs typeface="Arial" charset="0"/>
              </a:rPr>
              <a:t>Source</a:t>
            </a:r>
            <a:r>
              <a:rPr lang="en-GB" sz="1200">
                <a:solidFill>
                  <a:srgbClr val="000000"/>
                </a:solidFill>
                <a:cs typeface="Arial" charset="0"/>
              </a:rPr>
              <a:t>: </a:t>
            </a:r>
            <a:r>
              <a:rPr lang="el-GR" sz="1200">
                <a:solidFill>
                  <a:srgbClr val="000000"/>
                </a:solidFill>
                <a:cs typeface="Arial" charset="0"/>
              </a:rPr>
              <a:t>http://balancedscorecard.org/Resources/About-the-Balanced-Scorecard</a:t>
            </a:r>
          </a:p>
        </p:txBody>
      </p:sp>
    </p:spTree>
    <p:extLst>
      <p:ext uri="{BB962C8B-B14F-4D97-AF65-F5344CB8AC3E}">
        <p14:creationId xmlns:p14="http://schemas.microsoft.com/office/powerpoint/2010/main" val="10082787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r>
              <a:rPr lang="en-US" sz="4000"/>
              <a:t>How has the credit crisis affected shipping finance?</a:t>
            </a:r>
            <a:endParaRPr lang="el-GR" sz="4000"/>
          </a:p>
        </p:txBody>
      </p:sp>
      <p:sp>
        <p:nvSpPr>
          <p:cNvPr id="83970" name="Rectangle 3"/>
          <p:cNvSpPr>
            <a:spLocks noGrp="1" noChangeArrowheads="1"/>
          </p:cNvSpPr>
          <p:nvPr>
            <p:ph type="body" idx="1"/>
          </p:nvPr>
        </p:nvSpPr>
        <p:spPr/>
        <p:txBody>
          <a:bodyPr/>
          <a:lstStyle/>
          <a:p>
            <a:pPr>
              <a:lnSpc>
                <a:spcPct val="90000"/>
              </a:lnSpc>
            </a:pPr>
            <a:r>
              <a:rPr lang="en-US" sz="2400"/>
              <a:t>Some banks have completely stopped lending to shipowners mainly due to existing problematic portfolios. Clearly, all banks are more conservative, their liquidity is constrained, usually up to $50m - $140m per owner and they are not willing to finance new projects unless they have an established relationship with the owner and all expect that the owner is participating with at least 30% - 40% equity. </a:t>
            </a:r>
          </a:p>
          <a:p>
            <a:pPr>
              <a:lnSpc>
                <a:spcPct val="90000"/>
              </a:lnSpc>
            </a:pPr>
            <a:r>
              <a:rPr lang="en-US" sz="2400"/>
              <a:t>Syndications cannot be arranged very easily as each bank faces different financing costs and constraints on the loan contract terms and covenants. </a:t>
            </a:r>
            <a:endParaRPr lang="el-GR" sz="2400"/>
          </a:p>
        </p:txBody>
      </p:sp>
    </p:spTree>
    <p:extLst>
      <p:ext uri="{BB962C8B-B14F-4D97-AF65-F5344CB8AC3E}">
        <p14:creationId xmlns:p14="http://schemas.microsoft.com/office/powerpoint/2010/main" val="2684831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r>
              <a:rPr lang="en-US" sz="4000" dirty="0"/>
              <a:t>How did Almi Tankers finance its new building projects?</a:t>
            </a:r>
            <a:endParaRPr lang="el-GR" sz="4000" dirty="0"/>
          </a:p>
        </p:txBody>
      </p:sp>
      <p:sp>
        <p:nvSpPr>
          <p:cNvPr id="84994" name="Rectangle 3"/>
          <p:cNvSpPr>
            <a:spLocks noGrp="1" noChangeArrowheads="1"/>
          </p:cNvSpPr>
          <p:nvPr>
            <p:ph type="body" idx="1"/>
          </p:nvPr>
        </p:nvSpPr>
        <p:spPr>
          <a:xfrm>
            <a:off x="457200" y="1600203"/>
            <a:ext cx="8229600" cy="4924425"/>
          </a:xfrm>
        </p:spPr>
        <p:txBody>
          <a:bodyPr/>
          <a:lstStyle/>
          <a:p>
            <a:pPr>
              <a:lnSpc>
                <a:spcPct val="90000"/>
              </a:lnSpc>
            </a:pPr>
            <a:r>
              <a:rPr lang="en-US" sz="2400" dirty="0"/>
              <a:t>The projects were presented to banks active in the ship financing market in 2010-2011. The 40% equity 60% debt profile was highly attractive and the required amount of about $500m was secured. In many cases commitment letters were signed at margins lower than those available in 2009-2010. Most banks financed two vessels. </a:t>
            </a:r>
          </a:p>
          <a:p>
            <a:pPr>
              <a:lnSpc>
                <a:spcPct val="90000"/>
              </a:lnSpc>
            </a:pPr>
            <a:r>
              <a:rPr lang="en-US" sz="2400" dirty="0"/>
              <a:t>The first loan agreement was signed with </a:t>
            </a:r>
            <a:r>
              <a:rPr lang="en-US" sz="2400" dirty="0" err="1"/>
              <a:t>Emporiki</a:t>
            </a:r>
            <a:r>
              <a:rPr lang="en-US" sz="2400" dirty="0"/>
              <a:t> Bank of Greece in March 2011 for two vessels. The Head of Shipping and most of her colleagues are City University MSc Shipping Trade and Finance graduates. In fact, many executives at every bank we have contacted are MSc Shipping Trade and Finance graduates. We are indeed part of a global “cluster”. </a:t>
            </a:r>
            <a:endParaRPr lang="el-GR" sz="2400" dirty="0"/>
          </a:p>
        </p:txBody>
      </p:sp>
    </p:spTree>
    <p:extLst>
      <p:ext uri="{BB962C8B-B14F-4D97-AF65-F5344CB8AC3E}">
        <p14:creationId xmlns:p14="http://schemas.microsoft.com/office/powerpoint/2010/main" val="27769602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5"/>
          <p:cNvPicPr>
            <a:picLocks noChangeAspect="1" noChangeArrowheads="1"/>
          </p:cNvPicPr>
          <p:nvPr/>
        </p:nvPicPr>
        <p:blipFill>
          <a:blip r:embed="rId2" cstate="print"/>
          <a:srcRect/>
          <a:stretch>
            <a:fillRect/>
          </a:stretch>
        </p:blipFill>
        <p:spPr bwMode="auto">
          <a:xfrm>
            <a:off x="12700" y="6"/>
            <a:ext cx="9131300" cy="6207125"/>
          </a:xfrm>
          <a:prstGeom prst="rect">
            <a:avLst/>
          </a:prstGeom>
          <a:noFill/>
          <a:ln w="9525" algn="ctr">
            <a:noFill/>
            <a:miter lim="800000"/>
            <a:headEnd/>
            <a:tailEnd/>
          </a:ln>
        </p:spPr>
      </p:pic>
      <p:pic>
        <p:nvPicPr>
          <p:cNvPr id="86018" name="Picture 6"/>
          <p:cNvPicPr>
            <a:picLocks noChangeAspect="1" noChangeArrowheads="1"/>
          </p:cNvPicPr>
          <p:nvPr/>
        </p:nvPicPr>
        <p:blipFill>
          <a:blip r:embed="rId2" cstate="print"/>
          <a:srcRect/>
          <a:stretch>
            <a:fillRect/>
          </a:stretch>
        </p:blipFill>
        <p:spPr bwMode="auto">
          <a:xfrm>
            <a:off x="12700" y="6"/>
            <a:ext cx="9131300" cy="6207125"/>
          </a:xfrm>
          <a:prstGeom prst="rect">
            <a:avLst/>
          </a:prstGeom>
          <a:noFill/>
          <a:ln w="9525" algn="ctr">
            <a:noFill/>
            <a:miter lim="800000"/>
            <a:headEnd/>
            <a:tailEnd/>
          </a:ln>
        </p:spPr>
      </p:pic>
      <p:sp>
        <p:nvSpPr>
          <p:cNvPr id="86019" name="Text Box 7"/>
          <p:cNvSpPr txBox="1">
            <a:spLocks noChangeArrowheads="1"/>
          </p:cNvSpPr>
          <p:nvPr/>
        </p:nvSpPr>
        <p:spPr bwMode="auto">
          <a:xfrm>
            <a:off x="1" y="6542093"/>
            <a:ext cx="8764322" cy="307777"/>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400" dirty="0">
                <a:solidFill>
                  <a:srgbClr val="000000"/>
                </a:solidFill>
                <a:cs typeface="Arial" charset="0"/>
              </a:rPr>
              <a:t>Source: Presentation to DNV Greek Committee by </a:t>
            </a:r>
            <a:r>
              <a:rPr lang="en-US" sz="1400" dirty="0" err="1">
                <a:solidFill>
                  <a:srgbClr val="000000"/>
                </a:solidFill>
                <a:cs typeface="Arial" charset="0"/>
              </a:rPr>
              <a:t>Mr</a:t>
            </a:r>
            <a:r>
              <a:rPr lang="en-US" sz="1400" dirty="0">
                <a:solidFill>
                  <a:srgbClr val="000000"/>
                </a:solidFill>
                <a:cs typeface="Arial" charset="0"/>
              </a:rPr>
              <a:t> Ted Petropoulos, Head </a:t>
            </a:r>
            <a:r>
              <a:rPr lang="en-US" sz="1400" dirty="0" err="1">
                <a:solidFill>
                  <a:srgbClr val="000000"/>
                </a:solidFill>
                <a:cs typeface="Arial" charset="0"/>
              </a:rPr>
              <a:t>Petrofin</a:t>
            </a:r>
            <a:r>
              <a:rPr lang="en-US" sz="1400" dirty="0">
                <a:solidFill>
                  <a:srgbClr val="000000"/>
                </a:solidFill>
                <a:cs typeface="Arial" charset="0"/>
              </a:rPr>
              <a:t> Research. 28/02/2011</a:t>
            </a:r>
            <a:endParaRPr lang="el-GR" sz="1400" dirty="0">
              <a:solidFill>
                <a:srgbClr val="000000"/>
              </a:solidFill>
              <a:cs typeface="Arial" charset="0"/>
            </a:endParaRPr>
          </a:p>
        </p:txBody>
      </p:sp>
    </p:spTree>
    <p:extLst>
      <p:ext uri="{BB962C8B-B14F-4D97-AF65-F5344CB8AC3E}">
        <p14:creationId xmlns:p14="http://schemas.microsoft.com/office/powerpoint/2010/main" val="9918361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REFERENCE\CASS 2015\Top Shipping Bank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71441"/>
            <a:ext cx="8020050" cy="671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3454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p:cNvPicPr>
            <a:picLocks noChangeAspect="1" noChangeArrowheads="1"/>
          </p:cNvPicPr>
          <p:nvPr/>
        </p:nvPicPr>
        <p:blipFill>
          <a:blip r:embed="rId2" cstate="print"/>
          <a:srcRect/>
          <a:stretch>
            <a:fillRect/>
          </a:stretch>
        </p:blipFill>
        <p:spPr bwMode="auto">
          <a:xfrm>
            <a:off x="0" y="6"/>
            <a:ext cx="8934450" cy="5953125"/>
          </a:xfrm>
          <a:prstGeom prst="rect">
            <a:avLst/>
          </a:prstGeom>
          <a:noFill/>
          <a:ln w="9525" algn="ctr">
            <a:noFill/>
            <a:miter lim="800000"/>
            <a:headEnd/>
            <a:tailEnd/>
          </a:ln>
        </p:spPr>
      </p:pic>
      <p:sp>
        <p:nvSpPr>
          <p:cNvPr id="87042" name="Text Box 5"/>
          <p:cNvSpPr txBox="1">
            <a:spLocks noChangeArrowheads="1"/>
          </p:cNvSpPr>
          <p:nvPr/>
        </p:nvSpPr>
        <p:spPr bwMode="auto">
          <a:xfrm>
            <a:off x="1" y="6553205"/>
            <a:ext cx="8764322" cy="307777"/>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400">
                <a:solidFill>
                  <a:srgbClr val="000000"/>
                </a:solidFill>
                <a:cs typeface="Arial" charset="0"/>
              </a:rPr>
              <a:t>Source: Presentation to DNV Greek Committee by Mr Ted Petropoulos, Head Petrofin Research. 28/02/2011</a:t>
            </a:r>
            <a:endParaRPr lang="el-GR" sz="1400">
              <a:solidFill>
                <a:srgbClr val="000000"/>
              </a:solidFill>
              <a:cs typeface="Arial" charset="0"/>
            </a:endParaRPr>
          </a:p>
        </p:txBody>
      </p:sp>
    </p:spTree>
    <p:extLst>
      <p:ext uri="{BB962C8B-B14F-4D97-AF65-F5344CB8AC3E}">
        <p14:creationId xmlns:p14="http://schemas.microsoft.com/office/powerpoint/2010/main" val="37200214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p:cNvPicPr>
            <a:picLocks noChangeAspect="1" noChangeArrowheads="1"/>
          </p:cNvPicPr>
          <p:nvPr/>
        </p:nvPicPr>
        <p:blipFill>
          <a:blip r:embed="rId2" cstate="print"/>
          <a:srcRect/>
          <a:stretch>
            <a:fillRect/>
          </a:stretch>
        </p:blipFill>
        <p:spPr bwMode="auto">
          <a:xfrm>
            <a:off x="250827" y="6"/>
            <a:ext cx="8585200" cy="6327775"/>
          </a:xfrm>
          <a:prstGeom prst="rect">
            <a:avLst/>
          </a:prstGeom>
          <a:noFill/>
          <a:ln w="9525" algn="ctr">
            <a:noFill/>
            <a:miter lim="800000"/>
            <a:headEnd/>
            <a:tailEnd/>
          </a:ln>
        </p:spPr>
      </p:pic>
      <p:sp>
        <p:nvSpPr>
          <p:cNvPr id="88066" name="Text Box 5"/>
          <p:cNvSpPr txBox="1">
            <a:spLocks noChangeArrowheads="1"/>
          </p:cNvSpPr>
          <p:nvPr/>
        </p:nvSpPr>
        <p:spPr bwMode="auto">
          <a:xfrm>
            <a:off x="1" y="6553205"/>
            <a:ext cx="8764322" cy="307777"/>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400">
                <a:solidFill>
                  <a:srgbClr val="000000"/>
                </a:solidFill>
                <a:cs typeface="Arial" charset="0"/>
              </a:rPr>
              <a:t>Source: Presentation to DNV Greek Committee by Mr Ted Petropoulos, Head Petrofin Research. 28/02/2011</a:t>
            </a:r>
            <a:endParaRPr lang="el-GR" sz="1400">
              <a:solidFill>
                <a:srgbClr val="000000"/>
              </a:solidFill>
              <a:cs typeface="Arial" charset="0"/>
            </a:endParaRPr>
          </a:p>
        </p:txBody>
      </p:sp>
    </p:spTree>
    <p:extLst>
      <p:ext uri="{BB962C8B-B14F-4D97-AF65-F5344CB8AC3E}">
        <p14:creationId xmlns:p14="http://schemas.microsoft.com/office/powerpoint/2010/main" val="26693807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6"/>
          <p:cNvPicPr>
            <a:picLocks noChangeAspect="1" noChangeArrowheads="1"/>
          </p:cNvPicPr>
          <p:nvPr/>
        </p:nvPicPr>
        <p:blipFill>
          <a:blip r:embed="rId2" cstate="print"/>
          <a:srcRect/>
          <a:stretch>
            <a:fillRect/>
          </a:stretch>
        </p:blipFill>
        <p:spPr bwMode="auto">
          <a:xfrm>
            <a:off x="468314" y="6"/>
            <a:ext cx="8201025" cy="6067425"/>
          </a:xfrm>
          <a:prstGeom prst="rect">
            <a:avLst/>
          </a:prstGeom>
          <a:noFill/>
          <a:ln w="9525" algn="ctr">
            <a:noFill/>
            <a:miter lim="800000"/>
            <a:headEnd/>
            <a:tailEnd/>
          </a:ln>
        </p:spPr>
      </p:pic>
      <p:sp>
        <p:nvSpPr>
          <p:cNvPr id="89090" name="Text Box 7"/>
          <p:cNvSpPr txBox="1">
            <a:spLocks noChangeArrowheads="1"/>
          </p:cNvSpPr>
          <p:nvPr/>
        </p:nvSpPr>
        <p:spPr bwMode="auto">
          <a:xfrm>
            <a:off x="1" y="6553205"/>
            <a:ext cx="8764322" cy="307777"/>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400">
                <a:solidFill>
                  <a:srgbClr val="000000"/>
                </a:solidFill>
                <a:cs typeface="Arial" charset="0"/>
              </a:rPr>
              <a:t>Source: Presentation to DNV Greek Committee by Mr Ted Petropoulos, Head Petrofin Research. 28/02/2011</a:t>
            </a:r>
            <a:endParaRPr lang="el-GR" sz="1400">
              <a:solidFill>
                <a:srgbClr val="000000"/>
              </a:solidFill>
              <a:cs typeface="Arial" charset="0"/>
            </a:endParaRPr>
          </a:p>
        </p:txBody>
      </p:sp>
    </p:spTree>
    <p:extLst>
      <p:ext uri="{BB962C8B-B14F-4D97-AF65-F5344CB8AC3E}">
        <p14:creationId xmlns:p14="http://schemas.microsoft.com/office/powerpoint/2010/main" val="27338261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p:cNvPicPr>
            <a:picLocks noChangeAspect="1" noChangeArrowheads="1"/>
          </p:cNvPicPr>
          <p:nvPr/>
        </p:nvPicPr>
        <p:blipFill>
          <a:blip r:embed="rId2" cstate="print"/>
          <a:srcRect/>
          <a:stretch>
            <a:fillRect/>
          </a:stretch>
        </p:blipFill>
        <p:spPr bwMode="auto">
          <a:xfrm>
            <a:off x="395288" y="6"/>
            <a:ext cx="8201025" cy="6124575"/>
          </a:xfrm>
          <a:prstGeom prst="rect">
            <a:avLst/>
          </a:prstGeom>
          <a:noFill/>
          <a:ln w="9525" algn="ctr">
            <a:noFill/>
            <a:miter lim="800000"/>
            <a:headEnd/>
            <a:tailEnd/>
          </a:ln>
        </p:spPr>
      </p:pic>
      <p:sp>
        <p:nvSpPr>
          <p:cNvPr id="90114" name="Text Box 5"/>
          <p:cNvSpPr txBox="1">
            <a:spLocks noChangeArrowheads="1"/>
          </p:cNvSpPr>
          <p:nvPr/>
        </p:nvSpPr>
        <p:spPr bwMode="auto">
          <a:xfrm>
            <a:off x="1" y="6553205"/>
            <a:ext cx="8764322" cy="307777"/>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400">
                <a:solidFill>
                  <a:srgbClr val="000000"/>
                </a:solidFill>
                <a:cs typeface="Arial" charset="0"/>
              </a:rPr>
              <a:t>Source: Presentation to DNV Greek Committee by Mr Ted Petropoulos, Head Petrofin Research. 28/02/2011</a:t>
            </a:r>
            <a:endParaRPr lang="el-GR" sz="1400">
              <a:solidFill>
                <a:srgbClr val="000000"/>
              </a:solidFill>
              <a:cs typeface="Arial" charset="0"/>
            </a:endParaRPr>
          </a:p>
        </p:txBody>
      </p:sp>
    </p:spTree>
    <p:extLst>
      <p:ext uri="{BB962C8B-B14F-4D97-AF65-F5344CB8AC3E}">
        <p14:creationId xmlns:p14="http://schemas.microsoft.com/office/powerpoint/2010/main" val="21443580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4"/>
          <p:cNvPicPr>
            <a:picLocks noChangeAspect="1" noChangeArrowheads="1"/>
          </p:cNvPicPr>
          <p:nvPr/>
        </p:nvPicPr>
        <p:blipFill>
          <a:blip r:embed="rId2" cstate="print"/>
          <a:srcRect/>
          <a:stretch>
            <a:fillRect/>
          </a:stretch>
        </p:blipFill>
        <p:spPr bwMode="auto">
          <a:xfrm>
            <a:off x="444501" y="0"/>
            <a:ext cx="8699500" cy="6419850"/>
          </a:xfrm>
          <a:prstGeom prst="rect">
            <a:avLst/>
          </a:prstGeom>
          <a:noFill/>
          <a:ln w="9525" algn="ctr">
            <a:noFill/>
            <a:miter lim="800000"/>
            <a:headEnd/>
            <a:tailEnd/>
          </a:ln>
        </p:spPr>
      </p:pic>
      <p:sp>
        <p:nvSpPr>
          <p:cNvPr id="91138" name="Text Box 5"/>
          <p:cNvSpPr txBox="1">
            <a:spLocks noChangeArrowheads="1"/>
          </p:cNvSpPr>
          <p:nvPr/>
        </p:nvSpPr>
        <p:spPr bwMode="auto">
          <a:xfrm>
            <a:off x="1" y="6553205"/>
            <a:ext cx="8764322" cy="307777"/>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400">
                <a:solidFill>
                  <a:srgbClr val="000000"/>
                </a:solidFill>
                <a:cs typeface="Arial" charset="0"/>
              </a:rPr>
              <a:t>Source: Presentation to DNV Greek Committee by Mr Ted Petropoulos, Head Petrofin Research. 28/02/2011</a:t>
            </a:r>
            <a:endParaRPr lang="el-GR" sz="1400">
              <a:solidFill>
                <a:srgbClr val="000000"/>
              </a:solidFill>
              <a:cs typeface="Arial" charset="0"/>
            </a:endParaRPr>
          </a:p>
        </p:txBody>
      </p:sp>
    </p:spTree>
    <p:extLst>
      <p:ext uri="{BB962C8B-B14F-4D97-AF65-F5344CB8AC3E}">
        <p14:creationId xmlns:p14="http://schemas.microsoft.com/office/powerpoint/2010/main" val="41775708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1" y="116632"/>
            <a:ext cx="8507288" cy="720080"/>
          </a:xfrm>
        </p:spPr>
        <p:txBody>
          <a:bodyPr/>
          <a:lstStyle/>
          <a:p>
            <a:r>
              <a:rPr lang="en-US" sz="3200" dirty="0"/>
              <a:t>How will we finance the two new eco-VLCCs</a:t>
            </a:r>
            <a:r>
              <a:rPr lang="en-US" sz="2800" dirty="0"/>
              <a:t>?</a:t>
            </a:r>
            <a:endParaRPr lang="en-GB" sz="2800" dirty="0"/>
          </a:p>
        </p:txBody>
      </p:sp>
      <p:sp>
        <p:nvSpPr>
          <p:cNvPr id="3" name="Content Placeholder 2"/>
          <p:cNvSpPr>
            <a:spLocks noGrp="1"/>
          </p:cNvSpPr>
          <p:nvPr>
            <p:ph idx="1"/>
          </p:nvPr>
        </p:nvSpPr>
        <p:spPr>
          <a:xfrm>
            <a:off x="1" y="836712"/>
            <a:ext cx="8964488" cy="5904656"/>
          </a:xfrm>
        </p:spPr>
        <p:txBody>
          <a:bodyPr/>
          <a:lstStyle/>
          <a:p>
            <a:pPr algn="just"/>
            <a:r>
              <a:rPr lang="en-US" sz="2400" dirty="0"/>
              <a:t>Most banks involved in shipping finance are faced with a very difficult situation, particularly those with large exposures in bulk carriers, containerships, drill ships and other sectors that have been underperforming.</a:t>
            </a:r>
          </a:p>
          <a:p>
            <a:pPr algn="just"/>
            <a:r>
              <a:rPr lang="en-US" sz="2400" dirty="0"/>
              <a:t>Banks that are willing to finance new buildings now expect at least 40-50% equity, offer tenor 5-6 years, profile 17 years. </a:t>
            </a:r>
          </a:p>
          <a:p>
            <a:pPr algn="just"/>
            <a:r>
              <a:rPr lang="en-US" sz="2400" dirty="0"/>
              <a:t>Demand a Corporate Holding Structure for the fleet instead of Single Ship Owning Companies and apply covenants e.g. Minimum net worth $150m, ratio of Total Liabilities to Total Assets adjusted to the Fair Market Value of the vessels not to exceed 75%, free liquidity not less than $26m as evidenced by the audited financial statements etc. </a:t>
            </a:r>
          </a:p>
          <a:p>
            <a:pPr algn="just"/>
            <a:r>
              <a:rPr lang="en-US" sz="2400" dirty="0"/>
              <a:t>A loan agreement was concluded with a French bank for the first vessel and we have signed a term sheet with a Dutch bank for the second one. We presented the project to 7 banks. </a:t>
            </a:r>
            <a:endParaRPr lang="en-GB" sz="2400" dirty="0"/>
          </a:p>
        </p:txBody>
      </p:sp>
    </p:spTree>
    <p:extLst>
      <p:ext uri="{BB962C8B-B14F-4D97-AF65-F5344CB8AC3E}">
        <p14:creationId xmlns:p14="http://schemas.microsoft.com/office/powerpoint/2010/main" val="2974081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Balanced Scorecard Nine Steps to Suc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638" y="143417"/>
            <a:ext cx="6632706" cy="66946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53700" y="576545"/>
            <a:ext cx="369332" cy="5372741"/>
          </a:xfrm>
          <a:prstGeom prst="rect">
            <a:avLst/>
          </a:prstGeom>
          <a:noFill/>
        </p:spPr>
        <p:txBody>
          <a:bodyPr vert="vert270" wrap="square" rtlCol="0">
            <a:spAutoFit/>
          </a:bodyPr>
          <a:lstStyle/>
          <a:p>
            <a:pPr fontAlgn="base">
              <a:spcBef>
                <a:spcPct val="0"/>
              </a:spcBef>
              <a:spcAft>
                <a:spcPct val="0"/>
              </a:spcAft>
            </a:pPr>
            <a:r>
              <a:rPr lang="en-GB" sz="1200" dirty="0">
                <a:solidFill>
                  <a:srgbClr val="000000"/>
                </a:solidFill>
                <a:cs typeface="Arial" charset="0"/>
              </a:rPr>
              <a:t>http://balancedscorecard.org/Resources/The-Nine-Steps-to-Success</a:t>
            </a:r>
          </a:p>
        </p:txBody>
      </p:sp>
    </p:spTree>
    <p:extLst>
      <p:ext uri="{BB962C8B-B14F-4D97-AF65-F5344CB8AC3E}">
        <p14:creationId xmlns:p14="http://schemas.microsoft.com/office/powerpoint/2010/main" val="26470113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6" y="20324"/>
            <a:ext cx="9138168" cy="589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7"/>
          <p:cNvSpPr txBox="1">
            <a:spLocks noChangeArrowheads="1"/>
          </p:cNvSpPr>
          <p:nvPr/>
        </p:nvSpPr>
        <p:spPr bwMode="auto">
          <a:xfrm>
            <a:off x="467547" y="6542093"/>
            <a:ext cx="8069389" cy="276999"/>
          </a:xfrm>
          <a:prstGeom prst="rect">
            <a:avLst/>
          </a:prstGeom>
          <a:noFill/>
          <a:ln w="9525" algn="ctr">
            <a:noFill/>
            <a:miter lim="800000"/>
            <a:headEnd/>
            <a:tailEnd/>
          </a:ln>
        </p:spPr>
        <p:txBody>
          <a:bodyPr wrap="none">
            <a:spAutoFit/>
          </a:bodyPr>
          <a:lstStyle/>
          <a:p>
            <a:pPr fontAlgn="base">
              <a:spcBef>
                <a:spcPct val="0"/>
              </a:spcBef>
              <a:spcAft>
                <a:spcPct val="0"/>
              </a:spcAft>
            </a:pPr>
            <a:r>
              <a:rPr lang="en-GB" sz="1200" u="sng" dirty="0">
                <a:hlinkClick r:id="rId3"/>
              </a:rPr>
              <a:t>Source: </a:t>
            </a:r>
            <a:r>
              <a:rPr lang="en-GB" sz="1200" dirty="0">
                <a:hlinkClick r:id="rId3"/>
              </a:rPr>
              <a:t>https://www.dvbbank.com/~/media/Files/D/Dvb-Bank-Corp/ratings/moodys-german-ship-lenders-101016.pdf</a:t>
            </a:r>
            <a:endParaRPr lang="el-GR" sz="1200" dirty="0">
              <a:solidFill>
                <a:srgbClr val="000000"/>
              </a:solidFill>
              <a:cs typeface="Arial" charset="0"/>
            </a:endParaRPr>
          </a:p>
        </p:txBody>
      </p:sp>
    </p:spTree>
    <p:extLst>
      <p:ext uri="{BB962C8B-B14F-4D97-AF65-F5344CB8AC3E}">
        <p14:creationId xmlns:p14="http://schemas.microsoft.com/office/powerpoint/2010/main" val="23825736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Footer Placeholder 3"/>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fontAlgn="base">
              <a:spcBef>
                <a:spcPct val="0"/>
              </a:spcBef>
              <a:spcAft>
                <a:spcPct val="0"/>
              </a:spcAft>
            </a:pPr>
            <a:r>
              <a:rPr lang="el-GR" sz="1400">
                <a:solidFill>
                  <a:srgbClr val="000000"/>
                </a:solidFill>
                <a:cs typeface="Arial" charset="0"/>
              </a:rPr>
              <a:t>Almi Tankers S.A.</a:t>
            </a:r>
          </a:p>
        </p:txBody>
      </p:sp>
      <p:pic>
        <p:nvPicPr>
          <p:cNvPr id="92162" name="Picture 15" descr="untitled"/>
          <p:cNvPicPr>
            <a:picLocks noChangeAspect="1" noChangeArrowheads="1"/>
          </p:cNvPicPr>
          <p:nvPr/>
        </p:nvPicPr>
        <p:blipFill>
          <a:blip r:embed="rId3" cstate="print">
            <a:clrChange>
              <a:clrFrom>
                <a:srgbClr val="C0C0C0"/>
              </a:clrFrom>
              <a:clrTo>
                <a:srgbClr val="C0C0C0">
                  <a:alpha val="0"/>
                </a:srgbClr>
              </a:clrTo>
            </a:clrChange>
          </a:blip>
          <a:srcRect r="34911"/>
          <a:stretch>
            <a:fillRect/>
          </a:stretch>
        </p:blipFill>
        <p:spPr bwMode="auto">
          <a:xfrm>
            <a:off x="3492503" y="6259519"/>
            <a:ext cx="263525" cy="288925"/>
          </a:xfrm>
          <a:prstGeom prst="rect">
            <a:avLst/>
          </a:prstGeom>
          <a:noFill/>
          <a:ln w="9525">
            <a:noFill/>
            <a:miter lim="800000"/>
            <a:headEnd/>
            <a:tailEnd/>
          </a:ln>
        </p:spPr>
      </p:pic>
      <p:sp>
        <p:nvSpPr>
          <p:cNvPr id="92163" name="Rectangle 16"/>
          <p:cNvSpPr>
            <a:spLocks noChangeArrowheads="1"/>
          </p:cNvSpPr>
          <p:nvPr/>
        </p:nvSpPr>
        <p:spPr bwMode="auto">
          <a:xfrm>
            <a:off x="3276601" y="6021388"/>
            <a:ext cx="2159000" cy="6477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92164" name="Text Box 8"/>
          <p:cNvSpPr txBox="1">
            <a:spLocks noChangeArrowheads="1"/>
          </p:cNvSpPr>
          <p:nvPr/>
        </p:nvSpPr>
        <p:spPr bwMode="auto">
          <a:xfrm>
            <a:off x="1095377" y="423863"/>
            <a:ext cx="6932613" cy="366712"/>
          </a:xfrm>
          <a:prstGeom prst="rect">
            <a:avLst/>
          </a:prstGeom>
          <a:noFill/>
          <a:ln w="9525">
            <a:noFill/>
            <a:miter lim="800000"/>
            <a:headEnd/>
            <a:tailEnd/>
          </a:ln>
        </p:spPr>
        <p:txBody>
          <a:bodyPr>
            <a:spAutoFit/>
          </a:bodyPr>
          <a:lstStyle/>
          <a:p>
            <a:pPr fontAlgn="base">
              <a:spcBef>
                <a:spcPct val="0"/>
              </a:spcBef>
              <a:spcAft>
                <a:spcPct val="0"/>
              </a:spcAft>
            </a:pPr>
            <a:endParaRPr lang="en-US">
              <a:solidFill>
                <a:srgbClr val="000000"/>
              </a:solidFill>
              <a:cs typeface="Arial" charset="0"/>
            </a:endParaRPr>
          </a:p>
        </p:txBody>
      </p:sp>
      <p:sp>
        <p:nvSpPr>
          <p:cNvPr id="92165" name="Rectangle 8"/>
          <p:cNvSpPr>
            <a:spLocks noChangeArrowheads="1"/>
          </p:cNvSpPr>
          <p:nvPr/>
        </p:nvSpPr>
        <p:spPr bwMode="auto">
          <a:xfrm>
            <a:off x="468313" y="3933825"/>
            <a:ext cx="8229600" cy="2078038"/>
          </a:xfrm>
          <a:prstGeom prst="rect">
            <a:avLst/>
          </a:prstGeom>
          <a:noFill/>
          <a:ln w="9525">
            <a:noFill/>
            <a:miter lim="800000"/>
            <a:headEnd/>
            <a:tailEnd/>
          </a:ln>
        </p:spPr>
        <p:txBody>
          <a:bodyPr/>
          <a:lstStyle/>
          <a:p>
            <a:pPr marL="342900" indent="-342900" algn="ctr" eaLnBrk="0" fontAlgn="base" hangingPunct="0">
              <a:spcBef>
                <a:spcPct val="20000"/>
              </a:spcBef>
              <a:spcAft>
                <a:spcPct val="0"/>
              </a:spcAft>
            </a:pPr>
            <a:r>
              <a:rPr lang="en-US" sz="3200">
                <a:solidFill>
                  <a:srgbClr val="000000"/>
                </a:solidFill>
                <a:cs typeface="Arial" charset="0"/>
              </a:rPr>
              <a:t>Management System Development</a:t>
            </a:r>
            <a:endParaRPr lang="el-GR" sz="3200">
              <a:solidFill>
                <a:srgbClr val="000000"/>
              </a:solidFill>
              <a:cs typeface="Arial" charset="0"/>
            </a:endParaRPr>
          </a:p>
        </p:txBody>
      </p:sp>
      <p:pic>
        <p:nvPicPr>
          <p:cNvPr id="92166" name="Picture 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73202" y="1355726"/>
            <a:ext cx="5889651" cy="1281113"/>
          </a:xfrm>
          <a:prstGeom prst="rect">
            <a:avLst/>
          </a:prstGeom>
          <a:noFill/>
          <a:ln w="9525">
            <a:noFill/>
            <a:miter lim="800000"/>
            <a:headEnd/>
            <a:tailEnd/>
          </a:ln>
        </p:spPr>
      </p:pic>
    </p:spTree>
    <p:extLst>
      <p:ext uri="{BB962C8B-B14F-4D97-AF65-F5344CB8AC3E}">
        <p14:creationId xmlns:p14="http://schemas.microsoft.com/office/powerpoint/2010/main" val="41105183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body" idx="1"/>
          </p:nvPr>
        </p:nvSpPr>
        <p:spPr>
          <a:xfrm>
            <a:off x="468313" y="1268413"/>
            <a:ext cx="8229600" cy="5884862"/>
          </a:xfrm>
        </p:spPr>
        <p:txBody>
          <a:bodyPr/>
          <a:lstStyle/>
          <a:p>
            <a:pPr algn="just" eaLnBrk="1" hangingPunct="1">
              <a:lnSpc>
                <a:spcPct val="80000"/>
              </a:lnSpc>
            </a:pPr>
            <a:r>
              <a:rPr lang="en-US" sz="2000"/>
              <a:t>Long before the initiation of our management activities we identified and assessed our operational risks. The aim was to monitor, control and eliminate or minimise the probability and impact of any misfortunes.</a:t>
            </a:r>
          </a:p>
          <a:p>
            <a:pPr algn="just" eaLnBrk="1" hangingPunct="1">
              <a:lnSpc>
                <a:spcPct val="80000"/>
              </a:lnSpc>
            </a:pPr>
            <a:endParaRPr lang="en-US" sz="2000"/>
          </a:p>
          <a:p>
            <a:pPr algn="just" eaLnBrk="1" hangingPunct="1">
              <a:lnSpc>
                <a:spcPct val="80000"/>
              </a:lnSpc>
            </a:pPr>
            <a:r>
              <a:rPr lang="en-US" sz="2000"/>
              <a:t>We developed our management system and initiated projects which brought Almi Tankers S.A. to a level which enabled us to manage our fleet safely and effectively.</a:t>
            </a:r>
          </a:p>
          <a:p>
            <a:pPr algn="just" eaLnBrk="1" hangingPunct="1">
              <a:lnSpc>
                <a:spcPct val="80000"/>
              </a:lnSpc>
            </a:pPr>
            <a:endParaRPr lang="en-US" sz="2000"/>
          </a:p>
          <a:p>
            <a:pPr algn="just" eaLnBrk="1" hangingPunct="1">
              <a:lnSpc>
                <a:spcPct val="80000"/>
              </a:lnSpc>
            </a:pPr>
            <a:r>
              <a:rPr lang="en-US" sz="2000"/>
              <a:t>The management of the two vessels was entrusted to Teekay Corporation</a:t>
            </a:r>
            <a:r>
              <a:rPr lang="en-US" sz="2000">
                <a:solidFill>
                  <a:schemeClr val="accent2"/>
                </a:solidFill>
              </a:rPr>
              <a:t> </a:t>
            </a:r>
            <a:r>
              <a:rPr lang="en-US" sz="2000"/>
              <a:t>for the first seven and nine months respectively until Almi Tankers was ready in all respects to start operating them. </a:t>
            </a:r>
          </a:p>
          <a:p>
            <a:pPr algn="just" eaLnBrk="1" hangingPunct="1">
              <a:lnSpc>
                <a:spcPct val="80000"/>
              </a:lnSpc>
            </a:pPr>
            <a:endParaRPr lang="en-US" sz="2000"/>
          </a:p>
          <a:p>
            <a:pPr algn="just" eaLnBrk="1" hangingPunct="1">
              <a:lnSpc>
                <a:spcPct val="80000"/>
              </a:lnSpc>
            </a:pPr>
            <a:r>
              <a:rPr lang="en-US" sz="2000"/>
              <a:t>The technical management of both vessels is now fully performed by us. Their operation is in full compliance with the Oil Companies International Marine Forum (OCIMF) standards and vetting process.</a:t>
            </a:r>
          </a:p>
        </p:txBody>
      </p:sp>
      <p:sp>
        <p:nvSpPr>
          <p:cNvPr id="94210" name="Rectangle 3"/>
          <p:cNvSpPr>
            <a:spLocks noChangeArrowheads="1"/>
          </p:cNvSpPr>
          <p:nvPr/>
        </p:nvSpPr>
        <p:spPr bwMode="auto">
          <a:xfrm>
            <a:off x="3276602" y="260350"/>
            <a:ext cx="3998913" cy="431800"/>
          </a:xfrm>
          <a:prstGeom prst="rect">
            <a:avLst/>
          </a:prstGeom>
          <a:noFill/>
          <a:ln w="9525">
            <a:noFill/>
            <a:miter lim="800000"/>
            <a:headEnd/>
            <a:tailEnd/>
          </a:ln>
        </p:spPr>
        <p:txBody>
          <a:bodyPr/>
          <a:lstStyle/>
          <a:p>
            <a:pPr marL="342900" indent="-342900" fontAlgn="base">
              <a:lnSpc>
                <a:spcPct val="80000"/>
              </a:lnSpc>
              <a:spcBef>
                <a:spcPct val="20000"/>
              </a:spcBef>
              <a:spcAft>
                <a:spcPct val="0"/>
              </a:spcAft>
            </a:pPr>
            <a:r>
              <a:rPr lang="en-US" sz="3200">
                <a:solidFill>
                  <a:srgbClr val="000000"/>
                </a:solidFill>
                <a:cs typeface="Arial" charset="0"/>
              </a:rPr>
              <a:t>How we Began</a:t>
            </a:r>
            <a:endParaRPr lang="el-GR" sz="3200">
              <a:solidFill>
                <a:srgbClr val="000000"/>
              </a:solidFill>
              <a:cs typeface="Arial" charset="0"/>
            </a:endParaRPr>
          </a:p>
        </p:txBody>
      </p:sp>
    </p:spTree>
    <p:extLst>
      <p:ext uri="{BB962C8B-B14F-4D97-AF65-F5344CB8AC3E}">
        <p14:creationId xmlns:p14="http://schemas.microsoft.com/office/powerpoint/2010/main" val="6959716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idx="4294967295"/>
          </p:nvPr>
        </p:nvSpPr>
        <p:spPr/>
        <p:txBody>
          <a:bodyPr/>
          <a:lstStyle/>
          <a:p>
            <a:pPr eaLnBrk="1" hangingPunct="1"/>
            <a:r>
              <a:rPr lang="en-US" sz="4000">
                <a:solidFill>
                  <a:schemeClr val="tx1"/>
                </a:solidFill>
              </a:rPr>
              <a:t> </a:t>
            </a:r>
            <a:br>
              <a:rPr lang="en-US" sz="4000">
                <a:solidFill>
                  <a:schemeClr val="tx1"/>
                </a:solidFill>
              </a:rPr>
            </a:br>
            <a:endParaRPr lang="el-GR" sz="4000">
              <a:solidFill>
                <a:schemeClr val="tx1"/>
              </a:solidFill>
            </a:endParaRPr>
          </a:p>
        </p:txBody>
      </p:sp>
      <p:sp>
        <p:nvSpPr>
          <p:cNvPr id="96258" name="AutoShape 5"/>
          <p:cNvSpPr>
            <a:spLocks noChangeAspect="1" noChangeArrowheads="1"/>
          </p:cNvSpPr>
          <p:nvPr/>
        </p:nvSpPr>
        <p:spPr bwMode="auto">
          <a:xfrm>
            <a:off x="0" y="2708275"/>
            <a:ext cx="7524750" cy="3168650"/>
          </a:xfrm>
          <a:prstGeom prst="rect">
            <a:avLst/>
          </a:prstGeom>
          <a:noFill/>
          <a:ln w="9525">
            <a:noFill/>
            <a:miter lim="800000"/>
            <a:headEnd/>
            <a:tailEnd/>
          </a:ln>
        </p:spPr>
        <p:txBody>
          <a:bodyPr/>
          <a:lstStyle/>
          <a:p>
            <a:pPr fontAlgn="base">
              <a:spcBef>
                <a:spcPct val="0"/>
              </a:spcBef>
              <a:spcAft>
                <a:spcPct val="0"/>
              </a:spcAft>
            </a:pPr>
            <a:endParaRPr lang="en-US">
              <a:solidFill>
                <a:srgbClr val="000000"/>
              </a:solidFill>
              <a:cs typeface="Arial" charset="0"/>
            </a:endParaRPr>
          </a:p>
        </p:txBody>
      </p:sp>
      <p:pic>
        <p:nvPicPr>
          <p:cNvPr id="96259" name="Picture 7"/>
          <p:cNvPicPr>
            <a:picLocks noChangeAspect="1" noChangeArrowheads="1"/>
          </p:cNvPicPr>
          <p:nvPr/>
        </p:nvPicPr>
        <p:blipFill>
          <a:blip r:embed="rId3" cstate="print"/>
          <a:srcRect/>
          <a:stretch>
            <a:fillRect/>
          </a:stretch>
        </p:blipFill>
        <p:spPr bwMode="auto">
          <a:xfrm>
            <a:off x="395289" y="1700213"/>
            <a:ext cx="8101012" cy="3194050"/>
          </a:xfrm>
          <a:prstGeom prst="rect">
            <a:avLst/>
          </a:prstGeom>
          <a:solidFill>
            <a:schemeClr val="bg1"/>
          </a:solidFill>
          <a:ln w="9525" algn="ctr">
            <a:noFill/>
            <a:miter lim="800000"/>
            <a:headEnd/>
            <a:tailEnd/>
          </a:ln>
        </p:spPr>
      </p:pic>
      <p:sp>
        <p:nvSpPr>
          <p:cNvPr id="96260" name="Text Box 4"/>
          <p:cNvSpPr txBox="1">
            <a:spLocks noChangeArrowheads="1"/>
          </p:cNvSpPr>
          <p:nvPr/>
        </p:nvSpPr>
        <p:spPr bwMode="auto">
          <a:xfrm>
            <a:off x="323852" y="260350"/>
            <a:ext cx="8353425" cy="946150"/>
          </a:xfrm>
          <a:prstGeom prst="rect">
            <a:avLst/>
          </a:prstGeom>
          <a:noFill/>
          <a:ln w="9525">
            <a:noFill/>
            <a:miter lim="800000"/>
            <a:headEnd/>
            <a:tailEnd/>
          </a:ln>
        </p:spPr>
        <p:txBody>
          <a:bodyPr>
            <a:spAutoFit/>
          </a:bodyPr>
          <a:lstStyle/>
          <a:p>
            <a:pPr marL="342900" indent="-342900" algn="ctr" fontAlgn="base">
              <a:spcBef>
                <a:spcPct val="0"/>
              </a:spcBef>
              <a:spcAft>
                <a:spcPct val="0"/>
              </a:spcAft>
            </a:pPr>
            <a:r>
              <a:rPr lang="en-US" sz="2800">
                <a:solidFill>
                  <a:srgbClr val="000000"/>
                </a:solidFill>
                <a:cs typeface="Arial" charset="0"/>
              </a:rPr>
              <a:t>Example:</a:t>
            </a:r>
          </a:p>
          <a:p>
            <a:pPr marL="342900" indent="-342900" algn="ctr" fontAlgn="base">
              <a:spcBef>
                <a:spcPct val="0"/>
              </a:spcBef>
              <a:spcAft>
                <a:spcPct val="0"/>
              </a:spcAft>
            </a:pPr>
            <a:r>
              <a:rPr lang="en-US" sz="2800">
                <a:solidFill>
                  <a:srgbClr val="000000"/>
                </a:solidFill>
                <a:cs typeface="Arial" charset="0"/>
              </a:rPr>
              <a:t>Almi Spirit Delivery Plan</a:t>
            </a:r>
            <a:endParaRPr lang="el-GR" sz="2800">
              <a:solidFill>
                <a:srgbClr val="000000"/>
              </a:solidFill>
              <a:cs typeface="Arial" charset="0"/>
            </a:endParaRPr>
          </a:p>
        </p:txBody>
      </p:sp>
      <p:sp>
        <p:nvSpPr>
          <p:cNvPr id="96261" name="Text Box 10"/>
          <p:cNvSpPr txBox="1">
            <a:spLocks noChangeArrowheads="1"/>
          </p:cNvSpPr>
          <p:nvPr/>
        </p:nvSpPr>
        <p:spPr bwMode="auto">
          <a:xfrm>
            <a:off x="107952" y="5373688"/>
            <a:ext cx="8928100" cy="36671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a:solidFill>
                  <a:srgbClr val="000000"/>
                </a:solidFill>
                <a:cs typeface="Arial" charset="0"/>
              </a:rPr>
              <a:t>A similar plan has been developed for our new building vessels.</a:t>
            </a:r>
          </a:p>
        </p:txBody>
      </p:sp>
    </p:spTree>
    <p:extLst>
      <p:ext uri="{BB962C8B-B14F-4D97-AF65-F5344CB8AC3E}">
        <p14:creationId xmlns:p14="http://schemas.microsoft.com/office/powerpoint/2010/main" val="178133036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468313" y="115894"/>
            <a:ext cx="8229600" cy="561975"/>
          </a:xfrm>
        </p:spPr>
        <p:txBody>
          <a:bodyPr/>
          <a:lstStyle/>
          <a:p>
            <a:pPr eaLnBrk="1" hangingPunct="1"/>
            <a:r>
              <a:rPr lang="en-US" sz="2400">
                <a:solidFill>
                  <a:schemeClr val="tx1"/>
                </a:solidFill>
              </a:rPr>
              <a:t>The Development of our Management System:</a:t>
            </a:r>
            <a:br>
              <a:rPr lang="en-US" sz="2400">
                <a:solidFill>
                  <a:schemeClr val="tx1"/>
                </a:solidFill>
              </a:rPr>
            </a:br>
            <a:r>
              <a:rPr lang="en-US" sz="2400">
                <a:solidFill>
                  <a:schemeClr val="tx1"/>
                </a:solidFill>
              </a:rPr>
              <a:t> Key Milestones and Contributors</a:t>
            </a:r>
            <a:endParaRPr lang="el-GR" sz="2000" b="1">
              <a:solidFill>
                <a:schemeClr val="accent2"/>
              </a:solidFill>
            </a:endParaRPr>
          </a:p>
        </p:txBody>
      </p:sp>
      <p:sp>
        <p:nvSpPr>
          <p:cNvPr id="98306" name="Text Box 3"/>
          <p:cNvSpPr txBox="1">
            <a:spLocks noChangeArrowheads="1"/>
          </p:cNvSpPr>
          <p:nvPr/>
        </p:nvSpPr>
        <p:spPr bwMode="auto">
          <a:xfrm>
            <a:off x="395288" y="1268413"/>
            <a:ext cx="8497887" cy="366712"/>
          </a:xfrm>
          <a:prstGeom prst="rect">
            <a:avLst/>
          </a:prstGeom>
          <a:noFill/>
          <a:ln w="9525">
            <a:noFill/>
            <a:miter lim="800000"/>
            <a:headEnd/>
            <a:tailEnd/>
          </a:ln>
        </p:spPr>
        <p:txBody>
          <a:bodyPr>
            <a:spAutoFit/>
          </a:bodyPr>
          <a:lstStyle/>
          <a:p>
            <a:pPr fontAlgn="base">
              <a:spcBef>
                <a:spcPct val="0"/>
              </a:spcBef>
              <a:spcAft>
                <a:spcPct val="0"/>
              </a:spcAft>
            </a:pPr>
            <a:endParaRPr lang="en-US" b="1">
              <a:solidFill>
                <a:srgbClr val="000000"/>
              </a:solidFill>
              <a:cs typeface="Arial" charset="0"/>
            </a:endParaRPr>
          </a:p>
        </p:txBody>
      </p:sp>
      <p:sp>
        <p:nvSpPr>
          <p:cNvPr id="98307" name="Text Box 4"/>
          <p:cNvSpPr txBox="1">
            <a:spLocks noChangeArrowheads="1"/>
          </p:cNvSpPr>
          <p:nvPr/>
        </p:nvSpPr>
        <p:spPr bwMode="auto">
          <a:xfrm>
            <a:off x="323853" y="1125539"/>
            <a:ext cx="8569325" cy="5755422"/>
          </a:xfrm>
          <a:prstGeom prst="rect">
            <a:avLst/>
          </a:prstGeom>
          <a:noFill/>
          <a:ln w="9525">
            <a:noFill/>
            <a:miter lim="800000"/>
            <a:headEnd/>
            <a:tailEnd/>
          </a:ln>
        </p:spPr>
        <p:txBody>
          <a:bodyPr>
            <a:spAutoFit/>
          </a:bodyPr>
          <a:lstStyle/>
          <a:p>
            <a:pPr marL="342900" indent="-342900" algn="just" fontAlgn="base">
              <a:spcBef>
                <a:spcPct val="0"/>
              </a:spcBef>
              <a:spcAft>
                <a:spcPct val="0"/>
              </a:spcAft>
              <a:buFontTx/>
              <a:buChar char="•"/>
            </a:pPr>
            <a:r>
              <a:rPr lang="en-US" sz="1600" b="1" dirty="0">
                <a:solidFill>
                  <a:srgbClr val="000000"/>
                </a:solidFill>
                <a:cs typeface="Arial" charset="0"/>
              </a:rPr>
              <a:t>Alpha Marine Services</a:t>
            </a:r>
            <a:r>
              <a:rPr lang="en-US" sz="1600" dirty="0">
                <a:solidFill>
                  <a:srgbClr val="000000"/>
                </a:solidFill>
                <a:cs typeface="Arial" charset="0"/>
              </a:rPr>
              <a:t> were chosen as consultants for the development of our Management System (May 2009).</a:t>
            </a:r>
          </a:p>
          <a:p>
            <a:pPr marL="342900" indent="-342900" algn="just" fontAlgn="base">
              <a:spcBef>
                <a:spcPct val="0"/>
              </a:spcBef>
              <a:spcAft>
                <a:spcPct val="0"/>
              </a:spcAft>
              <a:buFontTx/>
              <a:buChar char="•"/>
            </a:pPr>
            <a:endParaRPr lang="en-US" sz="1000" dirty="0">
              <a:solidFill>
                <a:srgbClr val="000000"/>
              </a:solidFill>
              <a:cs typeface="Arial" charset="0"/>
            </a:endParaRPr>
          </a:p>
          <a:p>
            <a:pPr marL="342900" indent="-342900" algn="just" fontAlgn="base">
              <a:spcBef>
                <a:spcPct val="0"/>
              </a:spcBef>
              <a:spcAft>
                <a:spcPct val="0"/>
              </a:spcAft>
              <a:buFontTx/>
              <a:buChar char="•"/>
            </a:pPr>
            <a:r>
              <a:rPr lang="en-US" sz="1600" b="1" dirty="0">
                <a:solidFill>
                  <a:srgbClr val="000000"/>
                </a:solidFill>
                <a:cs typeface="Arial" charset="0"/>
              </a:rPr>
              <a:t>Lloyd’s Register QA</a:t>
            </a:r>
            <a:r>
              <a:rPr lang="en-US" sz="1600" dirty="0">
                <a:solidFill>
                  <a:srgbClr val="000000"/>
                </a:solidFill>
                <a:cs typeface="Arial" charset="0"/>
              </a:rPr>
              <a:t> gap analysis was conducted to ensure compliance with industry standards for ISO 9001, ISO 14001 and OHSAS 18001 (July 2009).</a:t>
            </a:r>
          </a:p>
          <a:p>
            <a:pPr marL="342900" indent="-342900" algn="just" fontAlgn="base">
              <a:spcBef>
                <a:spcPct val="0"/>
              </a:spcBef>
              <a:spcAft>
                <a:spcPct val="0"/>
              </a:spcAft>
              <a:buFontTx/>
              <a:buChar char="•"/>
            </a:pPr>
            <a:endParaRPr lang="en-US" sz="1000" dirty="0">
              <a:solidFill>
                <a:srgbClr val="000000"/>
              </a:solidFill>
              <a:cs typeface="Arial" charset="0"/>
            </a:endParaRPr>
          </a:p>
          <a:p>
            <a:pPr marL="342900" indent="-342900" algn="just" fontAlgn="base">
              <a:spcBef>
                <a:spcPct val="0"/>
              </a:spcBef>
              <a:spcAft>
                <a:spcPct val="0"/>
              </a:spcAft>
              <a:buFontTx/>
              <a:buChar char="•"/>
            </a:pPr>
            <a:r>
              <a:rPr lang="en-US" sz="1600" b="1" dirty="0">
                <a:solidFill>
                  <a:srgbClr val="000000"/>
                </a:solidFill>
                <a:cs typeface="Arial" charset="0"/>
              </a:rPr>
              <a:t>Lloyd’s Register</a:t>
            </a:r>
            <a:r>
              <a:rPr lang="en-US" sz="1600" dirty="0">
                <a:solidFill>
                  <a:srgbClr val="000000"/>
                </a:solidFill>
                <a:cs typeface="Arial" charset="0"/>
              </a:rPr>
              <a:t> audit for company’s D.O.C. (Sep.2009).</a:t>
            </a:r>
          </a:p>
          <a:p>
            <a:pPr marL="342900" indent="-342900" algn="just" fontAlgn="base">
              <a:spcBef>
                <a:spcPct val="0"/>
              </a:spcBef>
              <a:spcAft>
                <a:spcPct val="0"/>
              </a:spcAft>
              <a:buFontTx/>
              <a:buChar char="•"/>
            </a:pPr>
            <a:endParaRPr lang="en-US" sz="1000" dirty="0">
              <a:solidFill>
                <a:srgbClr val="000000"/>
              </a:solidFill>
              <a:cs typeface="Arial" charset="0"/>
            </a:endParaRPr>
          </a:p>
          <a:p>
            <a:pPr marL="342900" indent="-342900" algn="just" fontAlgn="base">
              <a:spcBef>
                <a:spcPct val="0"/>
              </a:spcBef>
              <a:spcAft>
                <a:spcPct val="0"/>
              </a:spcAft>
              <a:buFontTx/>
              <a:buChar char="•"/>
            </a:pPr>
            <a:r>
              <a:rPr lang="en-US" sz="1600" dirty="0">
                <a:solidFill>
                  <a:srgbClr val="000000"/>
                </a:solidFill>
                <a:cs typeface="Arial" charset="0"/>
              </a:rPr>
              <a:t>Met the criteria for </a:t>
            </a:r>
            <a:r>
              <a:rPr lang="en-US" sz="1600" b="1" dirty="0" err="1">
                <a:solidFill>
                  <a:srgbClr val="000000"/>
                </a:solidFill>
                <a:cs typeface="Arial" charset="0"/>
              </a:rPr>
              <a:t>Intertanko</a:t>
            </a:r>
            <a:r>
              <a:rPr lang="en-US" sz="1600" dirty="0">
                <a:solidFill>
                  <a:srgbClr val="000000"/>
                </a:solidFill>
                <a:cs typeface="Arial" charset="0"/>
              </a:rPr>
              <a:t> membership during the early stages of our operation (Oct. 2009).</a:t>
            </a:r>
          </a:p>
          <a:p>
            <a:pPr marL="342900" indent="-342900" algn="just" fontAlgn="base">
              <a:spcBef>
                <a:spcPct val="0"/>
              </a:spcBef>
              <a:spcAft>
                <a:spcPct val="0"/>
              </a:spcAft>
            </a:pPr>
            <a:endParaRPr lang="en-US" sz="1000" dirty="0">
              <a:solidFill>
                <a:srgbClr val="000000"/>
              </a:solidFill>
              <a:cs typeface="Arial" charset="0"/>
            </a:endParaRPr>
          </a:p>
          <a:p>
            <a:pPr marL="342900" indent="-342900" algn="just" fontAlgn="base">
              <a:spcBef>
                <a:spcPct val="0"/>
              </a:spcBef>
              <a:spcAft>
                <a:spcPct val="0"/>
              </a:spcAft>
              <a:buFontTx/>
              <a:buChar char="•"/>
            </a:pPr>
            <a:r>
              <a:rPr lang="en-US" sz="1600" dirty="0">
                <a:solidFill>
                  <a:srgbClr val="000000"/>
                </a:solidFill>
                <a:cs typeface="Arial" charset="0"/>
              </a:rPr>
              <a:t>Initial </a:t>
            </a:r>
            <a:r>
              <a:rPr lang="en-US" sz="1600" b="1" dirty="0">
                <a:solidFill>
                  <a:srgbClr val="000000"/>
                </a:solidFill>
                <a:cs typeface="Arial" charset="0"/>
              </a:rPr>
              <a:t>TMSA2</a:t>
            </a:r>
            <a:r>
              <a:rPr lang="en-US" sz="1600" dirty="0">
                <a:solidFill>
                  <a:srgbClr val="000000"/>
                </a:solidFill>
                <a:cs typeface="Arial" charset="0"/>
              </a:rPr>
              <a:t> submission (Nov.2009).</a:t>
            </a:r>
          </a:p>
          <a:p>
            <a:pPr marL="342900" indent="-342900" algn="just" fontAlgn="base">
              <a:spcBef>
                <a:spcPct val="0"/>
              </a:spcBef>
              <a:spcAft>
                <a:spcPct val="0"/>
              </a:spcAft>
              <a:buFontTx/>
              <a:buChar char="•"/>
            </a:pPr>
            <a:endParaRPr lang="en-US" sz="1000" dirty="0">
              <a:solidFill>
                <a:srgbClr val="000000"/>
              </a:solidFill>
              <a:cs typeface="Arial" charset="0"/>
            </a:endParaRPr>
          </a:p>
          <a:p>
            <a:pPr marL="342900" indent="-342900" algn="just" fontAlgn="base">
              <a:spcBef>
                <a:spcPct val="0"/>
              </a:spcBef>
              <a:spcAft>
                <a:spcPct val="0"/>
              </a:spcAft>
              <a:buFontTx/>
              <a:buChar char="•"/>
            </a:pPr>
            <a:r>
              <a:rPr lang="en-US" sz="1600" b="1" dirty="0">
                <a:solidFill>
                  <a:srgbClr val="000000"/>
                </a:solidFill>
                <a:cs typeface="Arial" charset="0"/>
              </a:rPr>
              <a:t>Hudson Systems</a:t>
            </a:r>
            <a:r>
              <a:rPr lang="en-US" sz="1600" dirty="0">
                <a:solidFill>
                  <a:srgbClr val="000000"/>
                </a:solidFill>
                <a:cs typeface="Arial" charset="0"/>
              </a:rPr>
              <a:t> carried out a TMSA2 gap analysis and a Vetting Awareness Training Seminar (Tim Knowles) (Dec. 2009).</a:t>
            </a:r>
          </a:p>
          <a:p>
            <a:pPr marL="342900" indent="-342900" algn="just" fontAlgn="base">
              <a:spcBef>
                <a:spcPct val="0"/>
              </a:spcBef>
              <a:spcAft>
                <a:spcPct val="0"/>
              </a:spcAft>
              <a:buFontTx/>
              <a:buChar char="•"/>
            </a:pPr>
            <a:endParaRPr lang="en-US" sz="1000" dirty="0">
              <a:solidFill>
                <a:srgbClr val="000000"/>
              </a:solidFill>
              <a:cs typeface="Arial" charset="0"/>
            </a:endParaRPr>
          </a:p>
          <a:p>
            <a:pPr marL="342900" indent="-342900" algn="just" fontAlgn="base">
              <a:spcBef>
                <a:spcPct val="0"/>
              </a:spcBef>
              <a:spcAft>
                <a:spcPct val="0"/>
              </a:spcAft>
              <a:buFontTx/>
              <a:buChar char="•"/>
            </a:pPr>
            <a:r>
              <a:rPr lang="en-US" sz="1600" dirty="0">
                <a:solidFill>
                  <a:srgbClr val="000000"/>
                </a:solidFill>
                <a:cs typeface="Arial" charset="0"/>
              </a:rPr>
              <a:t>We initiated the process for getting </a:t>
            </a:r>
            <a:r>
              <a:rPr lang="en-US" sz="1600" dirty="0" err="1">
                <a:solidFill>
                  <a:srgbClr val="000000"/>
                </a:solidFill>
                <a:cs typeface="Arial" charset="0"/>
              </a:rPr>
              <a:t>recognised</a:t>
            </a:r>
            <a:r>
              <a:rPr lang="en-US" sz="1600" dirty="0">
                <a:solidFill>
                  <a:srgbClr val="000000"/>
                </a:solidFill>
                <a:cs typeface="Arial" charset="0"/>
              </a:rPr>
              <a:t> according to the </a:t>
            </a:r>
            <a:r>
              <a:rPr lang="en-US" sz="1600" b="1" dirty="0">
                <a:solidFill>
                  <a:srgbClr val="000000"/>
                </a:solidFill>
                <a:cs typeface="Arial" charset="0"/>
              </a:rPr>
              <a:t>Investors in People</a:t>
            </a:r>
            <a:r>
              <a:rPr lang="en-US" sz="1600" dirty="0">
                <a:solidFill>
                  <a:srgbClr val="000000"/>
                </a:solidFill>
                <a:cs typeface="Arial" charset="0"/>
              </a:rPr>
              <a:t> standard (Feb. 2010).</a:t>
            </a:r>
          </a:p>
          <a:p>
            <a:pPr marL="342900" indent="-342900" algn="just" fontAlgn="base">
              <a:spcBef>
                <a:spcPct val="0"/>
              </a:spcBef>
              <a:spcAft>
                <a:spcPct val="0"/>
              </a:spcAft>
            </a:pPr>
            <a:endParaRPr lang="en-US" sz="1000" dirty="0">
              <a:solidFill>
                <a:srgbClr val="000000"/>
              </a:solidFill>
              <a:cs typeface="Arial" charset="0"/>
            </a:endParaRPr>
          </a:p>
          <a:p>
            <a:pPr marL="342900" indent="-342900" algn="just" fontAlgn="base">
              <a:spcBef>
                <a:spcPct val="0"/>
              </a:spcBef>
              <a:spcAft>
                <a:spcPct val="0"/>
              </a:spcAft>
              <a:buFontTx/>
              <a:buChar char="•"/>
            </a:pPr>
            <a:r>
              <a:rPr lang="en-US" sz="1600" dirty="0">
                <a:solidFill>
                  <a:srgbClr val="000000"/>
                </a:solidFill>
                <a:cs typeface="Arial" charset="0"/>
              </a:rPr>
              <a:t>ISO 9001, ISO 14001 and OHSAS 18001 </a:t>
            </a:r>
            <a:r>
              <a:rPr lang="en-US" sz="1600" b="1" dirty="0">
                <a:solidFill>
                  <a:srgbClr val="000000"/>
                </a:solidFill>
                <a:cs typeface="Arial" charset="0"/>
              </a:rPr>
              <a:t>Lloyd’s Register QA</a:t>
            </a:r>
            <a:r>
              <a:rPr lang="en-US" sz="1600" dirty="0">
                <a:solidFill>
                  <a:srgbClr val="000000"/>
                </a:solidFill>
                <a:cs typeface="Arial" charset="0"/>
              </a:rPr>
              <a:t> Certification was obtained during the 2</a:t>
            </a:r>
            <a:r>
              <a:rPr lang="en-US" sz="1600" baseline="30000" dirty="0">
                <a:solidFill>
                  <a:srgbClr val="000000"/>
                </a:solidFill>
                <a:cs typeface="Arial" charset="0"/>
              </a:rPr>
              <a:t>nd</a:t>
            </a:r>
            <a:r>
              <a:rPr lang="en-US" sz="1600" dirty="0">
                <a:solidFill>
                  <a:srgbClr val="000000"/>
                </a:solidFill>
                <a:cs typeface="Arial" charset="0"/>
              </a:rPr>
              <a:t> Quarter of 2010.</a:t>
            </a:r>
          </a:p>
          <a:p>
            <a:pPr marL="342900" indent="-342900" algn="just" fontAlgn="base">
              <a:spcBef>
                <a:spcPct val="0"/>
              </a:spcBef>
              <a:spcAft>
                <a:spcPct val="0"/>
              </a:spcAft>
              <a:buFontTx/>
              <a:buChar char="•"/>
            </a:pPr>
            <a:endParaRPr lang="en-US" sz="1000" dirty="0">
              <a:solidFill>
                <a:srgbClr val="000000"/>
              </a:solidFill>
              <a:cs typeface="Arial" charset="0"/>
            </a:endParaRPr>
          </a:p>
          <a:p>
            <a:pPr marL="342900" indent="-342900" algn="just" fontAlgn="base">
              <a:spcBef>
                <a:spcPct val="0"/>
              </a:spcBef>
              <a:spcAft>
                <a:spcPct val="0"/>
              </a:spcAft>
              <a:buFontTx/>
              <a:buChar char="•"/>
            </a:pPr>
            <a:r>
              <a:rPr lang="en-US" sz="1600" dirty="0">
                <a:solidFill>
                  <a:srgbClr val="000000"/>
                </a:solidFill>
                <a:cs typeface="Arial" charset="0"/>
              </a:rPr>
              <a:t>Revised TMSA2 submission (July 2010) after implementation of corrective actions following the gap analysis and 1</a:t>
            </a:r>
            <a:r>
              <a:rPr lang="en-US" sz="1600" baseline="30000" dirty="0">
                <a:solidFill>
                  <a:srgbClr val="000000"/>
                </a:solidFill>
                <a:cs typeface="Arial" charset="0"/>
              </a:rPr>
              <a:t>st</a:t>
            </a:r>
            <a:r>
              <a:rPr lang="en-US" sz="1600" dirty="0">
                <a:solidFill>
                  <a:srgbClr val="000000"/>
                </a:solidFill>
                <a:cs typeface="Arial" charset="0"/>
              </a:rPr>
              <a:t> quarter management review meeting. First TMSA2 audit by an Oil Major was carried out in August 2010.</a:t>
            </a:r>
          </a:p>
          <a:p>
            <a:pPr marL="342900" indent="-342900" algn="just" fontAlgn="base">
              <a:spcBef>
                <a:spcPct val="0"/>
              </a:spcBef>
              <a:spcAft>
                <a:spcPct val="0"/>
              </a:spcAft>
              <a:buFontTx/>
              <a:buChar char="•"/>
            </a:pPr>
            <a:endParaRPr lang="en-US" sz="1600" dirty="0">
              <a:solidFill>
                <a:srgbClr val="000000"/>
              </a:solidFill>
              <a:cs typeface="Arial" charset="0"/>
            </a:endParaRPr>
          </a:p>
        </p:txBody>
      </p:sp>
    </p:spTree>
    <p:extLst>
      <p:ext uri="{BB962C8B-B14F-4D97-AF65-F5344CB8AC3E}">
        <p14:creationId xmlns:p14="http://schemas.microsoft.com/office/powerpoint/2010/main" val="31620805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468313" y="260350"/>
            <a:ext cx="8229600" cy="1143000"/>
          </a:xfrm>
        </p:spPr>
        <p:txBody>
          <a:bodyPr/>
          <a:lstStyle/>
          <a:p>
            <a:r>
              <a:rPr lang="en-US" sz="4000"/>
              <a:t>Innovations that </a:t>
            </a:r>
            <a:r>
              <a:rPr lang="en-US" sz="4000" i="1"/>
              <a:t>enhance</a:t>
            </a:r>
            <a:r>
              <a:rPr lang="en-US" sz="4000"/>
              <a:t> our maritime tradition:</a:t>
            </a:r>
            <a:endParaRPr lang="en-GB" sz="4000"/>
          </a:p>
        </p:txBody>
      </p:sp>
      <p:sp>
        <p:nvSpPr>
          <p:cNvPr id="100354" name="Rectangle 3"/>
          <p:cNvSpPr>
            <a:spLocks noGrp="1" noChangeArrowheads="1"/>
          </p:cNvSpPr>
          <p:nvPr>
            <p:ph type="body" idx="1"/>
          </p:nvPr>
        </p:nvSpPr>
        <p:spPr>
          <a:xfrm>
            <a:off x="468313" y="1557338"/>
            <a:ext cx="8229600" cy="4525962"/>
          </a:xfrm>
        </p:spPr>
        <p:txBody>
          <a:bodyPr/>
          <a:lstStyle/>
          <a:p>
            <a:endParaRPr lang="en-US"/>
          </a:p>
          <a:p>
            <a:r>
              <a:rPr lang="en-US"/>
              <a:t>1. </a:t>
            </a:r>
            <a:r>
              <a:rPr lang="en-US" sz="3600"/>
              <a:t>Operational Transparency</a:t>
            </a:r>
          </a:p>
          <a:p>
            <a:endParaRPr lang="en-US" sz="3600"/>
          </a:p>
          <a:p>
            <a:r>
              <a:rPr lang="en-US" sz="3600"/>
              <a:t>2. Quality Assurance</a:t>
            </a:r>
          </a:p>
          <a:p>
            <a:endParaRPr lang="en-US" sz="3600"/>
          </a:p>
          <a:p>
            <a:r>
              <a:rPr lang="en-US" sz="3600"/>
              <a:t>3. Benchmarking</a:t>
            </a:r>
            <a:endParaRPr lang="en-GB" sz="3600"/>
          </a:p>
        </p:txBody>
      </p:sp>
    </p:spTree>
    <p:extLst>
      <p:ext uri="{BB962C8B-B14F-4D97-AF65-F5344CB8AC3E}">
        <p14:creationId xmlns:p14="http://schemas.microsoft.com/office/powerpoint/2010/main" val="21924727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5" descr="71G6oneuVLL"/>
          <p:cNvPicPr>
            <a:picLocks noChangeAspect="1" noChangeArrowheads="1"/>
          </p:cNvPicPr>
          <p:nvPr/>
        </p:nvPicPr>
        <p:blipFill>
          <a:blip r:embed="rId2" cstate="print"/>
          <a:srcRect/>
          <a:stretch>
            <a:fillRect/>
          </a:stretch>
        </p:blipFill>
        <p:spPr bwMode="auto">
          <a:xfrm>
            <a:off x="1476378" y="6350"/>
            <a:ext cx="6245225" cy="6851650"/>
          </a:xfrm>
          <a:prstGeom prst="rect">
            <a:avLst/>
          </a:prstGeom>
          <a:noFill/>
          <a:ln w="9525">
            <a:noFill/>
            <a:miter lim="800000"/>
            <a:headEnd/>
            <a:tailEnd/>
          </a:ln>
        </p:spPr>
      </p:pic>
      <p:sp>
        <p:nvSpPr>
          <p:cNvPr id="102402" name="Text Box 5"/>
          <p:cNvSpPr txBox="1">
            <a:spLocks noChangeArrowheads="1"/>
          </p:cNvSpPr>
          <p:nvPr/>
        </p:nvSpPr>
        <p:spPr bwMode="auto">
          <a:xfrm flipV="1">
            <a:off x="8385732" y="261944"/>
            <a:ext cx="369332" cy="6192837"/>
          </a:xfrm>
          <a:prstGeom prst="rect">
            <a:avLst/>
          </a:prstGeom>
          <a:noFill/>
          <a:ln w="9525">
            <a:noFill/>
            <a:miter lim="800000"/>
            <a:headEnd/>
            <a:tailEnd/>
          </a:ln>
        </p:spPr>
        <p:txBody>
          <a:bodyPr vert="eaVert">
            <a:spAutoFit/>
          </a:bodyPr>
          <a:lstStyle/>
          <a:p>
            <a:pPr algn="ctr" fontAlgn="base">
              <a:spcBef>
                <a:spcPct val="50000"/>
              </a:spcBef>
              <a:spcAft>
                <a:spcPct val="0"/>
              </a:spcAft>
            </a:pPr>
            <a:r>
              <a:rPr lang="el-GR" sz="1200">
                <a:solidFill>
                  <a:srgbClr val="000000"/>
                </a:solidFill>
                <a:cs typeface="Arial" charset="0"/>
              </a:rPr>
              <a:t>http://www.amazon.com/Its-Your-Ship-Management-Techniques/dp/0446529117</a:t>
            </a:r>
          </a:p>
        </p:txBody>
      </p:sp>
    </p:spTree>
    <p:extLst>
      <p:ext uri="{BB962C8B-B14F-4D97-AF65-F5344CB8AC3E}">
        <p14:creationId xmlns:p14="http://schemas.microsoft.com/office/powerpoint/2010/main" val="34771961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Footer Placeholder 3"/>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fontAlgn="base">
              <a:spcBef>
                <a:spcPct val="0"/>
              </a:spcBef>
              <a:spcAft>
                <a:spcPct val="0"/>
              </a:spcAft>
            </a:pPr>
            <a:r>
              <a:rPr lang="el-GR" sz="1400">
                <a:solidFill>
                  <a:srgbClr val="000000"/>
                </a:solidFill>
                <a:cs typeface="Arial" charset="0"/>
              </a:rPr>
              <a:t>Almi Tankers S.A.</a:t>
            </a:r>
          </a:p>
        </p:txBody>
      </p:sp>
      <p:pic>
        <p:nvPicPr>
          <p:cNvPr id="103426" name="Picture 15" descr="untitled"/>
          <p:cNvPicPr>
            <a:picLocks noChangeAspect="1" noChangeArrowheads="1"/>
          </p:cNvPicPr>
          <p:nvPr/>
        </p:nvPicPr>
        <p:blipFill>
          <a:blip r:embed="rId3" cstate="print">
            <a:clrChange>
              <a:clrFrom>
                <a:srgbClr val="C0C0C0"/>
              </a:clrFrom>
              <a:clrTo>
                <a:srgbClr val="C0C0C0">
                  <a:alpha val="0"/>
                </a:srgbClr>
              </a:clrTo>
            </a:clrChange>
          </a:blip>
          <a:srcRect r="34911"/>
          <a:stretch>
            <a:fillRect/>
          </a:stretch>
        </p:blipFill>
        <p:spPr bwMode="auto">
          <a:xfrm>
            <a:off x="3492503" y="6259519"/>
            <a:ext cx="263525" cy="288925"/>
          </a:xfrm>
          <a:prstGeom prst="rect">
            <a:avLst/>
          </a:prstGeom>
          <a:noFill/>
          <a:ln w="9525">
            <a:noFill/>
            <a:miter lim="800000"/>
            <a:headEnd/>
            <a:tailEnd/>
          </a:ln>
        </p:spPr>
      </p:pic>
      <p:sp>
        <p:nvSpPr>
          <p:cNvPr id="103427" name="Rectangle 16"/>
          <p:cNvSpPr>
            <a:spLocks noChangeArrowheads="1"/>
          </p:cNvSpPr>
          <p:nvPr/>
        </p:nvSpPr>
        <p:spPr bwMode="auto">
          <a:xfrm>
            <a:off x="3276601" y="6021388"/>
            <a:ext cx="2159000" cy="6477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103428" name="Text Box 8"/>
          <p:cNvSpPr txBox="1">
            <a:spLocks noChangeArrowheads="1"/>
          </p:cNvSpPr>
          <p:nvPr/>
        </p:nvSpPr>
        <p:spPr bwMode="auto">
          <a:xfrm>
            <a:off x="1095377" y="423863"/>
            <a:ext cx="6932613" cy="366712"/>
          </a:xfrm>
          <a:prstGeom prst="rect">
            <a:avLst/>
          </a:prstGeom>
          <a:noFill/>
          <a:ln w="9525">
            <a:noFill/>
            <a:miter lim="800000"/>
            <a:headEnd/>
            <a:tailEnd/>
          </a:ln>
        </p:spPr>
        <p:txBody>
          <a:bodyPr>
            <a:spAutoFit/>
          </a:bodyPr>
          <a:lstStyle/>
          <a:p>
            <a:pPr fontAlgn="base">
              <a:spcBef>
                <a:spcPct val="0"/>
              </a:spcBef>
              <a:spcAft>
                <a:spcPct val="0"/>
              </a:spcAft>
            </a:pPr>
            <a:endParaRPr lang="en-US">
              <a:solidFill>
                <a:srgbClr val="000000"/>
              </a:solidFill>
              <a:cs typeface="Arial" charset="0"/>
            </a:endParaRPr>
          </a:p>
        </p:txBody>
      </p:sp>
      <p:sp>
        <p:nvSpPr>
          <p:cNvPr id="103429" name="Rectangle 6"/>
          <p:cNvSpPr>
            <a:spLocks noChangeArrowheads="1"/>
          </p:cNvSpPr>
          <p:nvPr/>
        </p:nvSpPr>
        <p:spPr bwMode="auto">
          <a:xfrm>
            <a:off x="468313" y="3933825"/>
            <a:ext cx="8229600" cy="2078038"/>
          </a:xfrm>
          <a:prstGeom prst="rect">
            <a:avLst/>
          </a:prstGeom>
          <a:noFill/>
          <a:ln w="9525">
            <a:noFill/>
            <a:miter lim="800000"/>
            <a:headEnd/>
            <a:tailEnd/>
          </a:ln>
        </p:spPr>
        <p:txBody>
          <a:bodyPr/>
          <a:lstStyle/>
          <a:p>
            <a:pPr marL="342900" indent="-342900" algn="ctr" eaLnBrk="0" fontAlgn="base" hangingPunct="0">
              <a:spcBef>
                <a:spcPct val="20000"/>
              </a:spcBef>
              <a:spcAft>
                <a:spcPct val="0"/>
              </a:spcAft>
            </a:pPr>
            <a:r>
              <a:rPr lang="en-US" sz="3200">
                <a:solidFill>
                  <a:srgbClr val="000000"/>
                </a:solidFill>
                <a:cs typeface="Arial" charset="0"/>
              </a:rPr>
              <a:t>Risk Management</a:t>
            </a:r>
            <a:endParaRPr lang="el-GR" sz="3200">
              <a:solidFill>
                <a:srgbClr val="000000"/>
              </a:solidFill>
              <a:cs typeface="Arial" charset="0"/>
            </a:endParaRPr>
          </a:p>
        </p:txBody>
      </p:sp>
      <p:pic>
        <p:nvPicPr>
          <p:cNvPr id="103430"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73202" y="1355726"/>
            <a:ext cx="5889651" cy="1281113"/>
          </a:xfrm>
          <a:prstGeom prst="rect">
            <a:avLst/>
          </a:prstGeom>
          <a:noFill/>
          <a:ln w="9525">
            <a:noFill/>
            <a:miter lim="800000"/>
            <a:headEnd/>
            <a:tailEnd/>
          </a:ln>
        </p:spPr>
      </p:pic>
    </p:spTree>
    <p:extLst>
      <p:ext uri="{BB962C8B-B14F-4D97-AF65-F5344CB8AC3E}">
        <p14:creationId xmlns:p14="http://schemas.microsoft.com/office/powerpoint/2010/main" val="9226899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Grp="1" noChangeArrowheads="1"/>
          </p:cNvSpPr>
          <p:nvPr>
            <p:ph type="title" idx="4294967295"/>
          </p:nvPr>
        </p:nvSpPr>
        <p:spPr/>
        <p:txBody>
          <a:bodyPr/>
          <a:lstStyle/>
          <a:p>
            <a:pPr eaLnBrk="1" hangingPunct="1"/>
            <a:r>
              <a:rPr lang="en-US" sz="4000" b="1">
                <a:solidFill>
                  <a:srgbClr val="FF0000"/>
                </a:solidFill>
              </a:rPr>
              <a:t/>
            </a:r>
            <a:br>
              <a:rPr lang="en-US" sz="4000" b="1">
                <a:solidFill>
                  <a:srgbClr val="FF0000"/>
                </a:solidFill>
              </a:rPr>
            </a:br>
            <a:r>
              <a:rPr lang="en-US" sz="4000" b="1">
                <a:solidFill>
                  <a:schemeClr val="tx1"/>
                </a:solidFill>
              </a:rPr>
              <a:t> </a:t>
            </a:r>
            <a:br>
              <a:rPr lang="en-US" sz="4000" b="1">
                <a:solidFill>
                  <a:schemeClr val="tx1"/>
                </a:solidFill>
              </a:rPr>
            </a:br>
            <a:endParaRPr lang="el-GR" sz="4000" b="1">
              <a:solidFill>
                <a:schemeClr val="tx1"/>
              </a:solidFill>
            </a:endParaRPr>
          </a:p>
        </p:txBody>
      </p:sp>
      <p:sp>
        <p:nvSpPr>
          <p:cNvPr id="105474" name="Text Box 4"/>
          <p:cNvSpPr txBox="1">
            <a:spLocks noChangeArrowheads="1"/>
          </p:cNvSpPr>
          <p:nvPr/>
        </p:nvSpPr>
        <p:spPr bwMode="auto">
          <a:xfrm>
            <a:off x="539753" y="1196978"/>
            <a:ext cx="7777163" cy="1338828"/>
          </a:xfrm>
          <a:prstGeom prst="rect">
            <a:avLst/>
          </a:prstGeom>
          <a:noFill/>
          <a:ln w="9525">
            <a:noFill/>
            <a:miter lim="800000"/>
            <a:headEnd/>
            <a:tailEnd/>
          </a:ln>
        </p:spPr>
        <p:txBody>
          <a:bodyPr>
            <a:spAutoFit/>
          </a:bodyPr>
          <a:lstStyle/>
          <a:p>
            <a:pPr algn="just" fontAlgn="base">
              <a:spcBef>
                <a:spcPct val="50000"/>
              </a:spcBef>
              <a:spcAft>
                <a:spcPct val="0"/>
              </a:spcAft>
            </a:pPr>
            <a:r>
              <a:rPr lang="en-US">
                <a:solidFill>
                  <a:srgbClr val="000000"/>
                </a:solidFill>
                <a:cs typeface="Arial" charset="0"/>
              </a:rPr>
              <a:t>A building block of our management system is risk assessment at all levels of our operations both ashore and at sea.</a:t>
            </a:r>
          </a:p>
          <a:p>
            <a:pPr algn="just" fontAlgn="base">
              <a:spcBef>
                <a:spcPct val="50000"/>
              </a:spcBef>
              <a:spcAft>
                <a:spcPct val="0"/>
              </a:spcAft>
            </a:pPr>
            <a:r>
              <a:rPr lang="en-US">
                <a:solidFill>
                  <a:srgbClr val="000000"/>
                </a:solidFill>
                <a:cs typeface="Arial" charset="0"/>
              </a:rPr>
              <a:t>All upper management employees are holders of risk management theory certifications.</a:t>
            </a:r>
          </a:p>
        </p:txBody>
      </p:sp>
      <p:sp>
        <p:nvSpPr>
          <p:cNvPr id="105475" name="Text Box 5"/>
          <p:cNvSpPr txBox="1">
            <a:spLocks noChangeArrowheads="1"/>
          </p:cNvSpPr>
          <p:nvPr/>
        </p:nvSpPr>
        <p:spPr bwMode="auto">
          <a:xfrm>
            <a:off x="539753" y="2636841"/>
            <a:ext cx="7777163" cy="4247317"/>
          </a:xfrm>
          <a:prstGeom prst="rect">
            <a:avLst/>
          </a:prstGeom>
          <a:noFill/>
          <a:ln w="9525">
            <a:noFill/>
            <a:miter lim="800000"/>
            <a:headEnd/>
            <a:tailEnd/>
          </a:ln>
        </p:spPr>
        <p:txBody>
          <a:bodyPr>
            <a:spAutoFit/>
          </a:bodyPr>
          <a:lstStyle/>
          <a:p>
            <a:pPr algn="just" fontAlgn="base">
              <a:spcBef>
                <a:spcPct val="0"/>
              </a:spcBef>
              <a:spcAft>
                <a:spcPct val="0"/>
              </a:spcAft>
            </a:pPr>
            <a:r>
              <a:rPr lang="en-US">
                <a:solidFill>
                  <a:srgbClr val="000000"/>
                </a:solidFill>
                <a:cs typeface="Arial" charset="0"/>
              </a:rPr>
              <a:t> Our risk management process has three stages:</a:t>
            </a:r>
          </a:p>
          <a:p>
            <a:pPr algn="just" fontAlgn="base">
              <a:spcBef>
                <a:spcPct val="0"/>
              </a:spcBef>
              <a:spcAft>
                <a:spcPct val="0"/>
              </a:spcAft>
            </a:pPr>
            <a:endParaRPr lang="en-US">
              <a:solidFill>
                <a:srgbClr val="000000"/>
              </a:solidFill>
              <a:cs typeface="Arial" charset="0"/>
            </a:endParaRPr>
          </a:p>
          <a:p>
            <a:pPr lvl="1" algn="just" fontAlgn="base">
              <a:spcBef>
                <a:spcPct val="0"/>
              </a:spcBef>
              <a:spcAft>
                <a:spcPct val="0"/>
              </a:spcAft>
              <a:buFontTx/>
              <a:buChar char="•"/>
            </a:pPr>
            <a:r>
              <a:rPr lang="en-US">
                <a:solidFill>
                  <a:srgbClr val="000000"/>
                </a:solidFill>
                <a:cs typeface="Arial" charset="0"/>
              </a:rPr>
              <a:t>  Risk identification</a:t>
            </a:r>
          </a:p>
          <a:p>
            <a:pPr lvl="1" algn="just" fontAlgn="base">
              <a:spcBef>
                <a:spcPct val="0"/>
              </a:spcBef>
              <a:spcAft>
                <a:spcPct val="0"/>
              </a:spcAft>
              <a:buFontTx/>
              <a:buChar char="•"/>
            </a:pPr>
            <a:r>
              <a:rPr lang="en-US">
                <a:solidFill>
                  <a:srgbClr val="000000"/>
                </a:solidFill>
                <a:cs typeface="Arial" charset="0"/>
              </a:rPr>
              <a:t>  Risk assessment </a:t>
            </a:r>
          </a:p>
          <a:p>
            <a:pPr lvl="1" algn="just" fontAlgn="base">
              <a:spcBef>
                <a:spcPct val="0"/>
              </a:spcBef>
              <a:spcAft>
                <a:spcPct val="0"/>
              </a:spcAft>
              <a:buFontTx/>
              <a:buChar char="•"/>
            </a:pPr>
            <a:r>
              <a:rPr lang="en-US">
                <a:solidFill>
                  <a:srgbClr val="000000"/>
                </a:solidFill>
                <a:cs typeface="Arial" charset="0"/>
              </a:rPr>
              <a:t>  Decision taking  </a:t>
            </a:r>
          </a:p>
          <a:p>
            <a:pPr algn="just" fontAlgn="base">
              <a:spcBef>
                <a:spcPct val="0"/>
              </a:spcBef>
              <a:spcAft>
                <a:spcPct val="0"/>
              </a:spcAft>
            </a:pPr>
            <a:endParaRPr lang="en-US">
              <a:solidFill>
                <a:srgbClr val="000000"/>
              </a:solidFill>
              <a:cs typeface="Arial" charset="0"/>
            </a:endParaRPr>
          </a:p>
          <a:p>
            <a:pPr algn="just" fontAlgn="base">
              <a:spcBef>
                <a:spcPct val="0"/>
              </a:spcBef>
              <a:spcAft>
                <a:spcPct val="0"/>
              </a:spcAft>
            </a:pPr>
            <a:r>
              <a:rPr lang="en-US">
                <a:solidFill>
                  <a:srgbClr val="000000"/>
                </a:solidFill>
                <a:cs typeface="Arial" charset="0"/>
              </a:rPr>
              <a:t>Recent examples:</a:t>
            </a:r>
          </a:p>
          <a:p>
            <a:pPr algn="just" fontAlgn="base">
              <a:spcBef>
                <a:spcPct val="0"/>
              </a:spcBef>
              <a:spcAft>
                <a:spcPct val="0"/>
              </a:spcAft>
            </a:pPr>
            <a:endParaRPr lang="en-US">
              <a:solidFill>
                <a:srgbClr val="000000"/>
              </a:solidFill>
              <a:cs typeface="Arial" charset="0"/>
            </a:endParaRPr>
          </a:p>
          <a:p>
            <a:pPr lvl="1" algn="just" fontAlgn="base">
              <a:spcBef>
                <a:spcPct val="0"/>
              </a:spcBef>
              <a:spcAft>
                <a:spcPct val="0"/>
              </a:spcAft>
              <a:buFontTx/>
              <a:buChar char="•"/>
            </a:pPr>
            <a:r>
              <a:rPr lang="en-US">
                <a:solidFill>
                  <a:srgbClr val="000000"/>
                </a:solidFill>
                <a:cs typeface="Arial" charset="0"/>
              </a:rPr>
              <a:t>  Manning requirement for new buildings</a:t>
            </a:r>
          </a:p>
          <a:p>
            <a:pPr lvl="1" algn="just" fontAlgn="base">
              <a:spcBef>
                <a:spcPct val="0"/>
              </a:spcBef>
              <a:spcAft>
                <a:spcPct val="0"/>
              </a:spcAft>
              <a:buFontTx/>
              <a:buChar char="•"/>
            </a:pPr>
            <a:r>
              <a:rPr lang="en-US">
                <a:solidFill>
                  <a:srgbClr val="000000"/>
                </a:solidFill>
                <a:cs typeface="Arial" charset="0"/>
              </a:rPr>
              <a:t>  Assuming management of the existing fleet</a:t>
            </a:r>
          </a:p>
          <a:p>
            <a:pPr lvl="1" algn="just" fontAlgn="base">
              <a:spcBef>
                <a:spcPct val="0"/>
              </a:spcBef>
              <a:spcAft>
                <a:spcPct val="0"/>
              </a:spcAft>
              <a:buFontTx/>
              <a:buChar char="•"/>
            </a:pPr>
            <a:endParaRPr lang="en-US">
              <a:solidFill>
                <a:srgbClr val="000000"/>
              </a:solidFill>
              <a:cs typeface="Arial" charset="0"/>
            </a:endParaRPr>
          </a:p>
          <a:p>
            <a:pPr algn="just" fontAlgn="base">
              <a:spcBef>
                <a:spcPct val="0"/>
              </a:spcBef>
              <a:spcAft>
                <a:spcPct val="0"/>
              </a:spcAft>
            </a:pPr>
            <a:r>
              <a:rPr lang="en-US">
                <a:solidFill>
                  <a:srgbClr val="000000"/>
                </a:solidFill>
                <a:cs typeface="Arial" charset="0"/>
              </a:rPr>
              <a:t>We believe that risk management is a continuous process. Risk assessments are systematically reviewed in order to ensure environmentally sound, safe and efficient operations.</a:t>
            </a:r>
            <a:endParaRPr lang="en-US" i="1">
              <a:solidFill>
                <a:srgbClr val="000000"/>
              </a:solidFill>
              <a:cs typeface="Arial" charset="0"/>
            </a:endParaRPr>
          </a:p>
          <a:p>
            <a:pPr lvl="1" algn="just" fontAlgn="base">
              <a:spcBef>
                <a:spcPct val="0"/>
              </a:spcBef>
              <a:spcAft>
                <a:spcPct val="0"/>
              </a:spcAft>
              <a:buFontTx/>
              <a:buChar char="•"/>
            </a:pPr>
            <a:endParaRPr lang="el-GR" i="1">
              <a:solidFill>
                <a:srgbClr val="000000"/>
              </a:solidFill>
              <a:cs typeface="Arial" charset="0"/>
            </a:endParaRPr>
          </a:p>
        </p:txBody>
      </p:sp>
      <p:sp>
        <p:nvSpPr>
          <p:cNvPr id="105476" name="Text Box 7"/>
          <p:cNvSpPr txBox="1">
            <a:spLocks noChangeArrowheads="1"/>
          </p:cNvSpPr>
          <p:nvPr/>
        </p:nvSpPr>
        <p:spPr bwMode="auto">
          <a:xfrm>
            <a:off x="250828" y="260350"/>
            <a:ext cx="8569325" cy="579438"/>
          </a:xfrm>
          <a:prstGeom prst="rect">
            <a:avLst/>
          </a:prstGeom>
          <a:noFill/>
          <a:ln w="9525">
            <a:noFill/>
            <a:miter lim="800000"/>
            <a:headEnd/>
            <a:tailEnd/>
          </a:ln>
        </p:spPr>
        <p:txBody>
          <a:bodyPr>
            <a:spAutoFit/>
          </a:bodyPr>
          <a:lstStyle/>
          <a:p>
            <a:pPr algn="ctr" fontAlgn="base">
              <a:spcBef>
                <a:spcPct val="50000"/>
              </a:spcBef>
              <a:spcAft>
                <a:spcPct val="0"/>
              </a:spcAft>
            </a:pPr>
            <a:r>
              <a:rPr lang="en-US" sz="3200">
                <a:solidFill>
                  <a:srgbClr val="000000"/>
                </a:solidFill>
                <a:cs typeface="Arial" charset="0"/>
              </a:rPr>
              <a:t>The Risk Management Perspective</a:t>
            </a:r>
            <a:endParaRPr lang="el-GR" sz="3200">
              <a:solidFill>
                <a:srgbClr val="000000"/>
              </a:solidFill>
              <a:cs typeface="Arial" charset="0"/>
            </a:endParaRPr>
          </a:p>
        </p:txBody>
      </p:sp>
    </p:spTree>
    <p:extLst>
      <p:ext uri="{BB962C8B-B14F-4D97-AF65-F5344CB8AC3E}">
        <p14:creationId xmlns:p14="http://schemas.microsoft.com/office/powerpoint/2010/main" val="20109965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Text Box 9"/>
          <p:cNvSpPr txBox="1">
            <a:spLocks noChangeArrowheads="1"/>
          </p:cNvSpPr>
          <p:nvPr/>
        </p:nvSpPr>
        <p:spPr bwMode="auto">
          <a:xfrm>
            <a:off x="179388" y="1268417"/>
            <a:ext cx="4248150" cy="5878532"/>
          </a:xfrm>
          <a:prstGeom prst="rect">
            <a:avLst/>
          </a:prstGeom>
          <a:noFill/>
          <a:ln w="9525" algn="ctr">
            <a:noFill/>
            <a:miter lim="800000"/>
            <a:headEnd/>
            <a:tailEnd/>
          </a:ln>
        </p:spPr>
        <p:txBody>
          <a:bodyPr>
            <a:spAutoFit/>
          </a:bodyPr>
          <a:lstStyle/>
          <a:p>
            <a:pPr marL="342900" indent="-342900" algn="ctr" fontAlgn="base">
              <a:spcBef>
                <a:spcPct val="50000"/>
              </a:spcBef>
              <a:spcAft>
                <a:spcPct val="0"/>
              </a:spcAft>
            </a:pPr>
            <a:r>
              <a:rPr lang="en-US" sz="1600" b="1">
                <a:solidFill>
                  <a:srgbClr val="000000"/>
                </a:solidFill>
                <a:cs typeface="Arial" charset="0"/>
              </a:rPr>
              <a:t>Ishikawa (Fishbone) Diagram</a:t>
            </a:r>
            <a:r>
              <a:rPr lang="en-US" sz="1600">
                <a:solidFill>
                  <a:srgbClr val="000000"/>
                </a:solidFill>
                <a:cs typeface="Arial" charset="0"/>
              </a:rPr>
              <a:t> </a:t>
            </a:r>
          </a:p>
          <a:p>
            <a:pPr marL="342900" indent="-342900" algn="just" fontAlgn="base">
              <a:spcBef>
                <a:spcPct val="50000"/>
              </a:spcBef>
              <a:spcAft>
                <a:spcPct val="0"/>
              </a:spcAft>
              <a:buFontTx/>
              <a:buChar char="•"/>
            </a:pPr>
            <a:r>
              <a:rPr lang="en-US" sz="1600">
                <a:solidFill>
                  <a:srgbClr val="000000"/>
                </a:solidFill>
                <a:cs typeface="Arial" charset="0"/>
              </a:rPr>
              <a:t>The Ishikawa (or fishbone) Diagram demonstrates how problems arise as a result of numerous contributing hazards, which may themselves be made up from several sub factors.</a:t>
            </a:r>
          </a:p>
          <a:p>
            <a:pPr marL="342900" indent="-342900" algn="just" fontAlgn="base">
              <a:spcBef>
                <a:spcPct val="50000"/>
              </a:spcBef>
              <a:spcAft>
                <a:spcPct val="0"/>
              </a:spcAft>
              <a:buFontTx/>
              <a:buChar char="•"/>
            </a:pPr>
            <a:r>
              <a:rPr lang="en-US" sz="1600">
                <a:solidFill>
                  <a:srgbClr val="000000"/>
                </a:solidFill>
                <a:cs typeface="Arial" charset="0"/>
              </a:rPr>
              <a:t>This approach is employed by Almi Tankers as a generic tool for identifying all potential risks.</a:t>
            </a:r>
          </a:p>
          <a:p>
            <a:pPr marL="342900" indent="-342900" algn="ctr" fontAlgn="base">
              <a:spcBef>
                <a:spcPct val="50000"/>
              </a:spcBef>
              <a:spcAft>
                <a:spcPct val="0"/>
              </a:spcAft>
            </a:pPr>
            <a:endParaRPr lang="en-US" sz="1600" b="1">
              <a:solidFill>
                <a:srgbClr val="000000"/>
              </a:solidFill>
              <a:cs typeface="Arial" charset="0"/>
            </a:endParaRPr>
          </a:p>
          <a:p>
            <a:pPr marL="342900" indent="-342900" algn="ctr" fontAlgn="base">
              <a:spcBef>
                <a:spcPct val="50000"/>
              </a:spcBef>
              <a:spcAft>
                <a:spcPct val="0"/>
              </a:spcAft>
            </a:pPr>
            <a:r>
              <a:rPr lang="en-US" sz="1600" b="1">
                <a:solidFill>
                  <a:srgbClr val="000000"/>
                </a:solidFill>
                <a:cs typeface="Arial" charset="0"/>
              </a:rPr>
              <a:t>Hazard Review</a:t>
            </a:r>
          </a:p>
          <a:p>
            <a:pPr marL="342900" indent="-342900" algn="just" fontAlgn="base">
              <a:spcBef>
                <a:spcPct val="50000"/>
              </a:spcBef>
              <a:spcAft>
                <a:spcPct val="0"/>
              </a:spcAft>
              <a:buFontTx/>
              <a:buChar char="•"/>
            </a:pPr>
            <a:r>
              <a:rPr lang="en-US" sz="1600">
                <a:solidFill>
                  <a:srgbClr val="000000"/>
                </a:solidFill>
                <a:cs typeface="Arial" charset="0"/>
              </a:rPr>
              <a:t>In order to deal with risks appropriately, all factors are reviewed in relation to HAZOP (hazard operability) and HAZID (hazard identification, via the Ishikawa method) and analysed both quantitatively and qualitatively.</a:t>
            </a:r>
          </a:p>
          <a:p>
            <a:pPr marL="342900" indent="-342900" algn="just" fontAlgn="base">
              <a:spcBef>
                <a:spcPct val="50000"/>
              </a:spcBef>
              <a:spcAft>
                <a:spcPct val="0"/>
              </a:spcAft>
              <a:buFontTx/>
              <a:buChar char="•"/>
            </a:pPr>
            <a:r>
              <a:rPr lang="en-US" sz="1600">
                <a:solidFill>
                  <a:srgbClr val="000000"/>
                </a:solidFill>
                <a:cs typeface="Arial" charset="0"/>
              </a:rPr>
              <a:t>All risk assessments are balanced against experience and Company values</a:t>
            </a:r>
          </a:p>
          <a:p>
            <a:pPr marL="342900" indent="-342900" algn="just" fontAlgn="base">
              <a:spcBef>
                <a:spcPct val="50000"/>
              </a:spcBef>
              <a:spcAft>
                <a:spcPct val="0"/>
              </a:spcAft>
            </a:pPr>
            <a:endParaRPr lang="en-US" sz="1600">
              <a:solidFill>
                <a:srgbClr val="000000"/>
              </a:solidFill>
              <a:cs typeface="Arial" charset="0"/>
            </a:endParaRPr>
          </a:p>
        </p:txBody>
      </p:sp>
      <p:sp>
        <p:nvSpPr>
          <p:cNvPr id="1035" name="Rectangle 11"/>
          <p:cNvSpPr>
            <a:spLocks noGrp="1" noChangeArrowheads="1"/>
          </p:cNvSpPr>
          <p:nvPr>
            <p:ph type="title"/>
          </p:nvPr>
        </p:nvSpPr>
        <p:spPr/>
        <p:txBody>
          <a:bodyPr/>
          <a:lstStyle/>
          <a:p>
            <a:r>
              <a:rPr lang="en-US" sz="3600"/>
              <a:t>Risk Identification</a:t>
            </a:r>
            <a:endParaRPr lang="el-GR" sz="3600"/>
          </a:p>
        </p:txBody>
      </p:sp>
      <p:graphicFrame>
        <p:nvGraphicFramePr>
          <p:cNvPr id="1032" name="Object 8"/>
          <p:cNvGraphicFramePr>
            <a:graphicFrameLocks noGrp="1" noChangeAspect="1"/>
          </p:cNvGraphicFramePr>
          <p:nvPr>
            <p:ph sz="half" idx="1"/>
          </p:nvPr>
        </p:nvGraphicFramePr>
        <p:xfrm>
          <a:off x="4500565" y="1484313"/>
          <a:ext cx="4037012" cy="2316162"/>
        </p:xfrm>
        <a:graphic>
          <a:graphicData uri="http://schemas.openxmlformats.org/presentationml/2006/ole">
            <mc:AlternateContent xmlns:mc="http://schemas.openxmlformats.org/markup-compatibility/2006">
              <mc:Choice xmlns:v="urn:schemas-microsoft-com:vml" Requires="v">
                <p:oleObj spid="_x0000_s1027" name="Visio" r:id="rId3" imgW="4859179" imgH="2787491" progId="">
                  <p:embed/>
                </p:oleObj>
              </mc:Choice>
              <mc:Fallback>
                <p:oleObj name="Visio" r:id="rId3" imgW="4859179" imgH="2787491" progId="">
                  <p:embed/>
                  <p:pic>
                    <p:nvPicPr>
                      <p:cNvPr id="1032" name="Object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5" y="1484313"/>
                        <a:ext cx="4037012" cy="231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033" name="Object 9"/>
          <p:cNvGraphicFramePr>
            <a:graphicFrameLocks noGrp="1" noChangeAspect="1"/>
          </p:cNvGraphicFramePr>
          <p:nvPr>
            <p:ph sz="half" idx="2"/>
          </p:nvPr>
        </p:nvGraphicFramePr>
        <p:xfrm>
          <a:off x="5651501" y="3933825"/>
          <a:ext cx="2295525" cy="2592388"/>
        </p:xfrm>
        <a:graphic>
          <a:graphicData uri="http://schemas.openxmlformats.org/presentationml/2006/ole">
            <mc:AlternateContent xmlns:mc="http://schemas.openxmlformats.org/markup-compatibility/2006">
              <mc:Choice xmlns:v="urn:schemas-microsoft-com:vml" Requires="v">
                <p:oleObj spid="_x0000_s1028" name="Visio" r:id="rId5" imgW="3604736" imgH="4070985" progId="">
                  <p:embed/>
                </p:oleObj>
              </mc:Choice>
              <mc:Fallback>
                <p:oleObj name="Visio" r:id="rId5" imgW="3604736" imgH="4070985" progId="">
                  <p:embed/>
                  <p:pic>
                    <p:nvPicPr>
                      <p:cNvPr id="1033" name="Object 9"/>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1" y="3933825"/>
                        <a:ext cx="2295525" cy="25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18544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6241</Words>
  <Application>Microsoft Office PowerPoint</Application>
  <PresentationFormat>On-screen Show (4:3)</PresentationFormat>
  <Paragraphs>842</Paragraphs>
  <Slides>185</Slides>
  <Notes>39</Notes>
  <HiddenSlides>1</HiddenSlides>
  <MMClips>0</MMClips>
  <ScaleCrop>false</ScaleCrop>
  <HeadingPairs>
    <vt:vector size="6" baseType="variant">
      <vt:variant>
        <vt:lpstr>Theme</vt:lpstr>
      </vt:variant>
      <vt:variant>
        <vt:i4>9</vt:i4>
      </vt:variant>
      <vt:variant>
        <vt:lpstr>Embedded OLE Servers</vt:lpstr>
      </vt:variant>
      <vt:variant>
        <vt:i4>3</vt:i4>
      </vt:variant>
      <vt:variant>
        <vt:lpstr>Slide Titles</vt:lpstr>
      </vt:variant>
      <vt:variant>
        <vt:i4>185</vt:i4>
      </vt:variant>
    </vt:vector>
  </HeadingPairs>
  <TitlesOfParts>
    <vt:vector size="197" baseType="lpstr">
      <vt:lpstr>Office Theme</vt:lpstr>
      <vt:lpstr>Default Design</vt:lpstr>
      <vt:lpstr>1_Office Theme</vt:lpstr>
      <vt:lpstr>2_Office Theme</vt:lpstr>
      <vt:lpstr>3_Office Theme</vt:lpstr>
      <vt:lpstr>10_Office Theme</vt:lpstr>
      <vt:lpstr>4_Office Theme</vt:lpstr>
      <vt:lpstr>5_Office Theme</vt:lpstr>
      <vt:lpstr>6_Office Theme</vt:lpstr>
      <vt:lpstr>Visio</vt:lpstr>
      <vt:lpstr>Chart</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Strategy Management Office </vt:lpstr>
      <vt:lpstr>Focus Groups</vt:lpstr>
      <vt:lpstr>PowerPoint Presentation</vt:lpstr>
      <vt:lpstr>Operational Integrity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DSME New Building Projects</vt:lpstr>
      <vt:lpstr>10 DSME Suezmax Project</vt:lpstr>
      <vt:lpstr>PowerPoint Presentation</vt:lpstr>
      <vt:lpstr>2 DSME eco-VLCC Project</vt:lpstr>
      <vt:lpstr>VLCC M/T Hydra Voyager on her delivery day</vt:lpstr>
      <vt:lpstr>PowerPoint Presentation</vt:lpstr>
      <vt:lpstr>PowerPoint Presentation</vt:lpstr>
      <vt:lpstr>PowerPoint Presentation</vt:lpstr>
      <vt:lpstr>PowerPoint Presentation</vt:lpstr>
      <vt:lpstr>PowerPoint Presentation</vt:lpstr>
      <vt:lpstr>What had shipowners been ordering when Almi Tankers placed the new building order ? 8,267 vessels valued at $430bn</vt:lpstr>
      <vt:lpstr>Do shipowners notice what their competitors are ordering?</vt:lpstr>
      <vt:lpstr>PowerPoint Presentation</vt:lpstr>
      <vt:lpstr>PowerPoint Presentation</vt:lpstr>
      <vt:lpstr>PowerPoint Presentation</vt:lpstr>
      <vt:lpstr>December 2016 Orderbook Data</vt:lpstr>
      <vt:lpstr>PowerPoint Presentation</vt:lpstr>
      <vt:lpstr>PowerPoint Presentation</vt:lpstr>
      <vt:lpstr>10 year Contracting Trends </vt:lpstr>
      <vt:lpstr>PowerPoint Presentation</vt:lpstr>
      <vt:lpstr>PowerPoint Presentation</vt:lpstr>
      <vt:lpstr>Source: Clarkson World Shipyards Monitor, December 2016 http://www.clarksons.net73824 </vt:lpstr>
      <vt:lpstr>PowerPoint Presentation</vt:lpstr>
      <vt:lpstr>PowerPoint Presentation</vt:lpstr>
      <vt:lpstr>PowerPoint Presentation</vt:lpstr>
      <vt:lpstr>Do shipowners remember 1973? The tanker orderbook was 91% of the fleet. The bulker orderbook was 25% of the fleet. </vt:lpstr>
      <vt:lpstr>Compared to the 18 years before the crisis?</vt:lpstr>
      <vt:lpstr>PowerPoint Presentation</vt:lpstr>
      <vt:lpstr>Any signs of restraint from tanker owners?</vt:lpstr>
      <vt:lpstr>Bulk Carrier Orders</vt:lpstr>
      <vt:lpstr> Bulk Carrier Fleet Growth         Deliveries vs Earnings</vt:lpstr>
      <vt:lpstr>Future Vessel Deliveries. Who should be worried? </vt:lpstr>
      <vt:lpstr>PowerPoint Presentation</vt:lpstr>
      <vt:lpstr>PowerPoint Presentation</vt:lpstr>
      <vt:lpstr>Source: Clarkson World Shipyards Monitor, December 2016 http://www.clarksons.net73824 </vt:lpstr>
      <vt:lpstr>What about scrapping?</vt:lpstr>
      <vt:lpstr>PowerPoint Presentation</vt:lpstr>
      <vt:lpstr>Demolition Data up to January 2016</vt:lpstr>
      <vt:lpstr>Demolition Data up to November 2016</vt:lpstr>
      <vt:lpstr>Demolition Data up to November 2017</vt:lpstr>
      <vt:lpstr>Vessel Earnings. Is it worth the effort? </vt:lpstr>
      <vt:lpstr>PowerPoint Presentation</vt:lpstr>
      <vt:lpstr>PowerPoint Presentation</vt:lpstr>
      <vt:lpstr>2008-2011 Vessel Earnings </vt:lpstr>
      <vt:lpstr>Has Almi Tankers’ investment decision been based on forecasts?</vt:lpstr>
      <vt:lpstr>2009 Trade Fall. The 6th Sea Trade Slump in 50 years.</vt:lpstr>
      <vt:lpstr>Which vessels’ earnings were hit hardest in 2009?</vt:lpstr>
      <vt:lpstr>Tomorrow’s tankers at 2009-2010 prices.</vt:lpstr>
      <vt:lpstr>Is there a guarantee for the future success of the project?</vt:lpstr>
      <vt:lpstr>World Economy Growth vs Sea Trade Growth</vt:lpstr>
      <vt:lpstr>A closer look at China’s imports.</vt:lpstr>
      <vt:lpstr>PowerPoint Presentation</vt:lpstr>
      <vt:lpstr> 1990-2000 total shipping investment $219 bn. Compared to 2009 $130 bn and 2010 expected $142 bn. </vt:lpstr>
      <vt:lpstr>How did shipowners manage to finance the orderbook?</vt:lpstr>
      <vt:lpstr>Funding Requirements of Deliveries  </vt:lpstr>
      <vt:lpstr>Lower LIBOR’s impact on ship financing costs during the credit crisis. </vt:lpstr>
      <vt:lpstr>How has the credit crisis affected shipping finance?</vt:lpstr>
      <vt:lpstr>How did Almi Tankers finance its new building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we finance the two new eco-VLCCs?</vt:lpstr>
      <vt:lpstr>PowerPoint Presentation</vt:lpstr>
      <vt:lpstr>PowerPoint Presentation</vt:lpstr>
      <vt:lpstr>PowerPoint Presentation</vt:lpstr>
      <vt:lpstr>  </vt:lpstr>
      <vt:lpstr>The Development of our Management System:  Key Milestones and Contributors</vt:lpstr>
      <vt:lpstr>Innovations that enhance our maritime tradition:</vt:lpstr>
      <vt:lpstr>PowerPoint Presentation</vt:lpstr>
      <vt:lpstr>PowerPoint Presentation</vt:lpstr>
      <vt:lpstr>   </vt:lpstr>
      <vt:lpstr>Risk Identification</vt:lpstr>
      <vt:lpstr>Risk Analysis</vt:lpstr>
      <vt:lpstr>Decision Taking</vt:lpstr>
      <vt:lpstr>PowerPoint Presentation</vt:lpstr>
      <vt:lpstr>Maritime Crewing Challenge</vt:lpstr>
      <vt:lpstr>Future Maritime Manning Requirement</vt:lpstr>
      <vt:lpstr>New building project crew development </vt:lpstr>
      <vt:lpstr>PowerPoint Presentation</vt:lpstr>
      <vt:lpstr>New building gap analysis </vt:lpstr>
      <vt:lpstr>New building familiarisation matrix Example – Delivery of HN 5354-5</vt:lpstr>
      <vt:lpstr>New building familiarisation matrix Example – Delivery of HN 5354-5</vt:lpstr>
      <vt:lpstr>New building familiarisation matrix Example – Delivery of HN 5354-6</vt:lpstr>
      <vt:lpstr>New building familiarisation matrix Example – Delivery of HN 5354-5</vt:lpstr>
      <vt:lpstr>New building familiarisation matrix Example – Delivery of HN 5354-5</vt:lpstr>
      <vt:lpstr>Solutions</vt:lpstr>
      <vt:lpstr>PowerPoint Presentation</vt:lpstr>
      <vt:lpstr>Shore Support Challenge </vt:lpstr>
      <vt:lpstr>New Building Delivery Plan </vt:lpstr>
      <vt:lpstr>PowerPoint Presentation</vt:lpstr>
      <vt:lpstr>“Any organization is the result of how its people interact and communicate.”   Agile people = Agile organisations</vt:lpstr>
      <vt:lpstr>Is there a single trait, a single skill that we have to develop in our people to ensure their lifelong agility?</vt:lpstr>
      <vt:lpstr>PowerPoint Presentation</vt:lpstr>
      <vt:lpstr> Dr. Carol Dweck of Stanford University on the benefits of adopting                  a growth mindset:</vt:lpstr>
      <vt:lpstr>Winning by Investing in People</vt:lpstr>
      <vt:lpstr>One Team Communications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 an ongoing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Bringing our people in contact with world-class Thought Leaders:</vt:lpstr>
      <vt:lpstr>PowerPoint Presentation</vt:lpstr>
      <vt:lpstr>PowerPoint Presentation</vt:lpstr>
      <vt:lpstr>PowerPoint Presentation</vt:lpstr>
      <vt:lpstr>Odessa, 7th July 2012 </vt:lpstr>
      <vt:lpstr>The Voice of Almi, Rijeka, 22nd June 2013</vt:lpstr>
      <vt:lpstr>PowerPoint Presentation</vt:lpstr>
      <vt:lpstr>PowerPoint Presentation</vt:lpstr>
      <vt:lpstr>High Operational Standards</vt:lpstr>
      <vt:lpstr>PowerPoint Presentation</vt:lpstr>
      <vt:lpstr>PowerPoint Presentation</vt:lpstr>
      <vt:lpstr>Why a Planned Maintenance System is so important:</vt:lpstr>
      <vt:lpstr>PowerPoint Presentation</vt:lpstr>
      <vt:lpstr>PowerPoint Presentation</vt:lpstr>
      <vt:lpstr>PowerPoint Presentation</vt:lpstr>
      <vt:lpstr>PowerPoint Presentation</vt:lpstr>
      <vt:lpstr>PowerPoint Presentation</vt:lpstr>
      <vt:lpstr>PowerPoint Presentation</vt:lpstr>
      <vt:lpstr>TMSA2 Submission Q4 2014</vt:lpstr>
      <vt:lpstr>TMSA2 Submission Q4 2015</vt:lpstr>
      <vt:lpstr>Key Performance Indicators (KPIs)</vt:lpstr>
      <vt:lpstr>KPIs</vt:lpstr>
      <vt:lpstr>KPIs</vt:lpstr>
      <vt:lpstr>KPI 1 – Total Incidents Factor</vt:lpstr>
      <vt:lpstr>KPI 2 – Critical Incidents Factor</vt:lpstr>
      <vt:lpstr>Lost Time Injury Factor &amp;         Total Recordable Cases Frequency </vt:lpstr>
      <vt:lpstr>Example: KPI 9 – Maintenance Reliability</vt:lpstr>
      <vt:lpstr>PowerPoint Presentation</vt:lpstr>
      <vt:lpstr> Q2 Level: 3.30  Target: ≤ 14.76 </vt:lpstr>
      <vt:lpstr>Benchmarking on operational issues has been proven to be a challenge…</vt:lpstr>
      <vt:lpstr>Areas of benchmarking</vt:lpstr>
      <vt:lpstr>PowerPoint Presentation</vt:lpstr>
      <vt:lpstr>PowerPoint Presentation</vt:lpstr>
      <vt:lpstr>PowerPoint Presentation</vt:lpstr>
      <vt:lpstr>Hellenic Forum Benchmarking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 and Contractors</vt:lpstr>
      <vt:lpstr>Suggested Further Reading:</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Fairsky One</dc:creator>
  <cp:lastModifiedBy>Fairsky One</cp:lastModifiedBy>
  <cp:revision>55</cp:revision>
  <cp:lastPrinted>2018-01-21T11:17:48Z</cp:lastPrinted>
  <dcterms:created xsi:type="dcterms:W3CDTF">2016-03-01T10:50:35Z</dcterms:created>
  <dcterms:modified xsi:type="dcterms:W3CDTF">2018-05-31T12:00:46Z</dcterms:modified>
</cp:coreProperties>
</file>