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4" r:id="rId1"/>
  </p:sldMasterIdLst>
  <p:sldIdLst>
    <p:sldId id="256" r:id="rId2"/>
    <p:sldId id="310" r:id="rId3"/>
    <p:sldId id="261" r:id="rId4"/>
    <p:sldId id="302" r:id="rId5"/>
    <p:sldId id="257" r:id="rId6"/>
    <p:sldId id="262" r:id="rId7"/>
    <p:sldId id="258" r:id="rId8"/>
    <p:sldId id="263" r:id="rId9"/>
    <p:sldId id="327" r:id="rId10"/>
    <p:sldId id="301" r:id="rId11"/>
    <p:sldId id="306" r:id="rId12"/>
    <p:sldId id="307" r:id="rId13"/>
    <p:sldId id="312" r:id="rId14"/>
    <p:sldId id="300" r:id="rId15"/>
    <p:sldId id="314" r:id="rId16"/>
    <p:sldId id="328" r:id="rId17"/>
    <p:sldId id="308" r:id="rId18"/>
    <p:sldId id="329" r:id="rId19"/>
    <p:sldId id="330" r:id="rId20"/>
    <p:sldId id="331" r:id="rId21"/>
    <p:sldId id="332" r:id="rId22"/>
    <p:sldId id="333" r:id="rId23"/>
    <p:sldId id="334" r:id="rId24"/>
    <p:sldId id="335" r:id="rId25"/>
    <p:sldId id="309" r:id="rId26"/>
    <p:sldId id="266" r:id="rId27"/>
    <p:sldId id="265" r:id="rId28"/>
    <p:sldId id="268" r:id="rId29"/>
    <p:sldId id="315" r:id="rId30"/>
    <p:sldId id="259" r:id="rId31"/>
    <p:sldId id="260" r:id="rId32"/>
    <p:sldId id="276" r:id="rId33"/>
    <p:sldId id="271" r:id="rId34"/>
    <p:sldId id="316" r:id="rId35"/>
    <p:sldId id="317" r:id="rId36"/>
    <p:sldId id="272" r:id="rId37"/>
    <p:sldId id="321" r:id="rId38"/>
    <p:sldId id="273" r:id="rId39"/>
    <p:sldId id="275" r:id="rId40"/>
    <p:sldId id="274" r:id="rId41"/>
    <p:sldId id="278" r:id="rId42"/>
    <p:sldId id="280" r:id="rId43"/>
    <p:sldId id="281" r:id="rId44"/>
    <p:sldId id="279" r:id="rId45"/>
    <p:sldId id="283" r:id="rId46"/>
    <p:sldId id="284" r:id="rId47"/>
    <p:sldId id="286" r:id="rId48"/>
    <p:sldId id="287" r:id="rId49"/>
    <p:sldId id="324" r:id="rId50"/>
    <p:sldId id="288" r:id="rId51"/>
    <p:sldId id="289" r:id="rId52"/>
    <p:sldId id="290" r:id="rId53"/>
    <p:sldId id="291" r:id="rId54"/>
    <p:sldId id="292" r:id="rId55"/>
    <p:sldId id="293" r:id="rId56"/>
    <p:sldId id="294" r:id="rId57"/>
    <p:sldId id="303" r:id="rId58"/>
    <p:sldId id="304" r:id="rId59"/>
    <p:sldId id="297" r:id="rId60"/>
    <p:sldId id="295" r:id="rId61"/>
    <p:sldId id="325" r:id="rId62"/>
    <p:sldId id="296" r:id="rId63"/>
    <p:sldId id="298" r:id="rId64"/>
    <p:sldId id="299"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18"/>
    <p:restoredTop sz="92225"/>
  </p:normalViewPr>
  <p:slideViewPr>
    <p:cSldViewPr snapToGrid="0" snapToObjects="1">
      <p:cViewPr varScale="1">
        <p:scale>
          <a:sx n="191" d="100"/>
          <a:sy n="191" d="100"/>
        </p:scale>
        <p:origin x="162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41F93C-6210-409B-8821-56AA4A1E590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541E4BAC-453F-48D2-9B66-C412435079C9}">
      <dgm:prSet phldrT="[Κείμενο]"/>
      <dgm:spPr/>
      <dgm:t>
        <a:bodyPr/>
        <a:lstStyle/>
        <a:p>
          <a:r>
            <a:rPr lang="el-GR" dirty="0"/>
            <a:t>ΙΔΙΟΚΤΗΤΕΣ νομικού προσώπου</a:t>
          </a:r>
        </a:p>
      </dgm:t>
    </dgm:pt>
    <dgm:pt modelId="{4B2594BA-42BA-4769-86EC-7FE655494035}" type="parTrans" cxnId="{861C41FD-0FAA-4714-911E-BD12E09B0160}">
      <dgm:prSet/>
      <dgm:spPr/>
      <dgm:t>
        <a:bodyPr/>
        <a:lstStyle/>
        <a:p>
          <a:endParaRPr lang="el-GR"/>
        </a:p>
      </dgm:t>
    </dgm:pt>
    <dgm:pt modelId="{3807034A-33E2-472D-824F-185BD78B4306}" type="sibTrans" cxnId="{861C41FD-0FAA-4714-911E-BD12E09B0160}">
      <dgm:prSet/>
      <dgm:spPr/>
      <dgm:t>
        <a:bodyPr/>
        <a:lstStyle/>
        <a:p>
          <a:endParaRPr lang="el-GR"/>
        </a:p>
      </dgm:t>
    </dgm:pt>
    <dgm:pt modelId="{95E968D3-631B-4B39-8B82-95F344BB70B8}">
      <dgm:prSet phldrT="[Κείμενο]"/>
      <dgm:spPr/>
      <dgm:t>
        <a:bodyPr/>
        <a:lstStyle/>
        <a:p>
          <a:r>
            <a:rPr lang="el-GR" dirty="0"/>
            <a:t>ΝΟΜΙΚΟ ΠΡΟΣΩΠΟ</a:t>
          </a:r>
        </a:p>
      </dgm:t>
    </dgm:pt>
    <dgm:pt modelId="{B9468D49-6496-4839-9DE3-0757F337484F}" type="parTrans" cxnId="{CE3B695D-D181-49DF-B9A3-06F6EF62DA29}">
      <dgm:prSet/>
      <dgm:spPr/>
      <dgm:t>
        <a:bodyPr/>
        <a:lstStyle/>
        <a:p>
          <a:endParaRPr lang="el-GR"/>
        </a:p>
      </dgm:t>
    </dgm:pt>
    <dgm:pt modelId="{7956F4A2-F452-4C94-BF8C-0038C667CB94}" type="sibTrans" cxnId="{CE3B695D-D181-49DF-B9A3-06F6EF62DA29}">
      <dgm:prSet/>
      <dgm:spPr/>
      <dgm:t>
        <a:bodyPr/>
        <a:lstStyle/>
        <a:p>
          <a:endParaRPr lang="el-GR"/>
        </a:p>
      </dgm:t>
    </dgm:pt>
    <dgm:pt modelId="{37883529-0CF2-443D-8D95-EDEA751047F9}">
      <dgm:prSet phldrT="[Κείμενο]"/>
      <dgm:spPr/>
      <dgm:t>
        <a:bodyPr/>
        <a:lstStyle/>
        <a:p>
          <a:r>
            <a:rPr lang="el-GR" dirty="0"/>
            <a:t>ΜΕΣΑ ΠΑΡΑΓΩΓΗΣ</a:t>
          </a:r>
        </a:p>
      </dgm:t>
    </dgm:pt>
    <dgm:pt modelId="{BA45A359-BF45-49E1-BA85-406E8BF52C4F}" type="parTrans" cxnId="{D4FA714E-A5EC-45D7-8163-A2B1E3EFE4B0}">
      <dgm:prSet/>
      <dgm:spPr/>
      <dgm:t>
        <a:bodyPr/>
        <a:lstStyle/>
        <a:p>
          <a:endParaRPr lang="el-GR"/>
        </a:p>
      </dgm:t>
    </dgm:pt>
    <dgm:pt modelId="{C362379D-248B-42AC-B359-9FA8FBFBEAD5}" type="sibTrans" cxnId="{D4FA714E-A5EC-45D7-8163-A2B1E3EFE4B0}">
      <dgm:prSet/>
      <dgm:spPr/>
      <dgm:t>
        <a:bodyPr/>
        <a:lstStyle/>
        <a:p>
          <a:endParaRPr lang="el-GR"/>
        </a:p>
      </dgm:t>
    </dgm:pt>
    <dgm:pt modelId="{6C5481D0-41DB-4678-897A-93B9F62F1F3A}">
      <dgm:prSet phldrT="[Κείμενο]"/>
      <dgm:spPr/>
      <dgm:t>
        <a:bodyPr/>
        <a:lstStyle/>
        <a:p>
          <a:r>
            <a:rPr lang="el-GR" dirty="0"/>
            <a:t>Εταίροι</a:t>
          </a:r>
        </a:p>
      </dgm:t>
    </dgm:pt>
    <dgm:pt modelId="{91967410-6E84-448A-83B3-7A9C136E22D7}" type="parTrans" cxnId="{24289E37-56DA-4A2F-9036-CEF7CBDCF114}">
      <dgm:prSet/>
      <dgm:spPr/>
      <dgm:t>
        <a:bodyPr/>
        <a:lstStyle/>
        <a:p>
          <a:endParaRPr lang="el-GR"/>
        </a:p>
      </dgm:t>
    </dgm:pt>
    <dgm:pt modelId="{9ABC9BAA-35BB-4DBA-8B39-E1BC817C194F}" type="sibTrans" cxnId="{24289E37-56DA-4A2F-9036-CEF7CBDCF114}">
      <dgm:prSet/>
      <dgm:spPr/>
      <dgm:t>
        <a:bodyPr/>
        <a:lstStyle/>
        <a:p>
          <a:endParaRPr lang="el-GR"/>
        </a:p>
      </dgm:t>
    </dgm:pt>
    <dgm:pt modelId="{CDA3630D-C228-4FF0-85A7-F5D22C1C8D7F}">
      <dgm:prSet phldrT="[Κείμενο]"/>
      <dgm:spPr/>
      <dgm:t>
        <a:bodyPr/>
        <a:lstStyle/>
        <a:p>
          <a:r>
            <a:rPr lang="el-GR" dirty="0"/>
            <a:t>μέτοχοι</a:t>
          </a:r>
        </a:p>
      </dgm:t>
    </dgm:pt>
    <dgm:pt modelId="{E0A67559-FFA2-463D-B9D3-1C0421010053}" type="parTrans" cxnId="{FD6DA06F-D645-4A9E-990F-775AA7C4611B}">
      <dgm:prSet/>
      <dgm:spPr/>
      <dgm:t>
        <a:bodyPr/>
        <a:lstStyle/>
        <a:p>
          <a:endParaRPr lang="el-GR"/>
        </a:p>
      </dgm:t>
    </dgm:pt>
    <dgm:pt modelId="{469018E0-C61E-4A40-B49E-5366B028662D}" type="sibTrans" cxnId="{FD6DA06F-D645-4A9E-990F-775AA7C4611B}">
      <dgm:prSet/>
      <dgm:spPr/>
      <dgm:t>
        <a:bodyPr/>
        <a:lstStyle/>
        <a:p>
          <a:endParaRPr lang="el-GR"/>
        </a:p>
      </dgm:t>
    </dgm:pt>
    <dgm:pt modelId="{37BE7613-A472-4785-AB70-C5C7BFDB2DAA}">
      <dgm:prSet phldrT="[Κείμενο]"/>
      <dgm:spPr/>
      <dgm:t>
        <a:bodyPr/>
        <a:lstStyle/>
        <a:p>
          <a:r>
            <a:rPr lang="el-GR" dirty="0"/>
            <a:t>Εταιρικά μερίδια</a:t>
          </a:r>
        </a:p>
      </dgm:t>
    </dgm:pt>
    <dgm:pt modelId="{266EB533-72D9-46BF-BC87-843B4F452ECF}" type="parTrans" cxnId="{B757D91C-C238-483B-9454-703AE6401565}">
      <dgm:prSet/>
      <dgm:spPr/>
      <dgm:t>
        <a:bodyPr/>
        <a:lstStyle/>
        <a:p>
          <a:endParaRPr lang="el-GR"/>
        </a:p>
      </dgm:t>
    </dgm:pt>
    <dgm:pt modelId="{205D43AC-2F16-4BF3-AFDE-BF067F86DF94}" type="sibTrans" cxnId="{B757D91C-C238-483B-9454-703AE6401565}">
      <dgm:prSet/>
      <dgm:spPr/>
      <dgm:t>
        <a:bodyPr/>
        <a:lstStyle/>
        <a:p>
          <a:endParaRPr lang="el-GR"/>
        </a:p>
      </dgm:t>
    </dgm:pt>
    <dgm:pt modelId="{0BC5CDBA-A17D-4AC5-A225-C03E7F37DF0A}">
      <dgm:prSet phldrT="[Κείμενο]"/>
      <dgm:spPr/>
      <dgm:t>
        <a:bodyPr/>
        <a:lstStyle/>
        <a:p>
          <a:r>
            <a:rPr lang="el-GR" dirty="0"/>
            <a:t>μετοχές</a:t>
          </a:r>
        </a:p>
      </dgm:t>
    </dgm:pt>
    <dgm:pt modelId="{A09C036A-8B38-4F6C-8FA8-5D28D263B965}" type="parTrans" cxnId="{F4264457-2D00-4761-BC49-06BB95D6B47C}">
      <dgm:prSet/>
      <dgm:spPr/>
      <dgm:t>
        <a:bodyPr/>
        <a:lstStyle/>
        <a:p>
          <a:endParaRPr lang="el-GR"/>
        </a:p>
      </dgm:t>
    </dgm:pt>
    <dgm:pt modelId="{4972764D-FFAF-4D59-830F-F4E342BC5752}" type="sibTrans" cxnId="{F4264457-2D00-4761-BC49-06BB95D6B47C}">
      <dgm:prSet/>
      <dgm:spPr/>
      <dgm:t>
        <a:bodyPr/>
        <a:lstStyle/>
        <a:p>
          <a:endParaRPr lang="el-GR"/>
        </a:p>
      </dgm:t>
    </dgm:pt>
    <dgm:pt modelId="{24B4AECA-A519-4143-B410-B81B4A4E833A}">
      <dgm:prSet phldrT="[Κείμενο]"/>
      <dgm:spPr/>
      <dgm:t>
        <a:bodyPr/>
        <a:lstStyle/>
        <a:p>
          <a:r>
            <a:rPr lang="el-GR" dirty="0"/>
            <a:t>Στοιχεία ενεργητικού</a:t>
          </a:r>
        </a:p>
      </dgm:t>
    </dgm:pt>
    <dgm:pt modelId="{D771ECAB-FA13-4729-8C87-B3F24E6A974E}" type="parTrans" cxnId="{8B04081E-9667-477A-8941-183F18793F89}">
      <dgm:prSet/>
      <dgm:spPr/>
      <dgm:t>
        <a:bodyPr/>
        <a:lstStyle/>
        <a:p>
          <a:endParaRPr lang="el-GR"/>
        </a:p>
      </dgm:t>
    </dgm:pt>
    <dgm:pt modelId="{3D9F24CA-7146-4B72-86FF-6789C4FA776D}" type="sibTrans" cxnId="{8B04081E-9667-477A-8941-183F18793F89}">
      <dgm:prSet/>
      <dgm:spPr/>
      <dgm:t>
        <a:bodyPr/>
        <a:lstStyle/>
        <a:p>
          <a:endParaRPr lang="el-GR"/>
        </a:p>
      </dgm:t>
    </dgm:pt>
    <dgm:pt modelId="{ABB4F508-B03C-49CF-8C41-D030ACE0DB34}">
      <dgm:prSet phldrT="[Κείμενο]"/>
      <dgm:spPr/>
      <dgm:t>
        <a:bodyPr/>
        <a:lstStyle/>
        <a:p>
          <a:r>
            <a:rPr lang="el-GR" dirty="0"/>
            <a:t>παθητικό</a:t>
          </a:r>
        </a:p>
      </dgm:t>
    </dgm:pt>
    <dgm:pt modelId="{CDEC0590-1750-478F-92A7-7A6BD7C3F861}" type="parTrans" cxnId="{307F4325-AE59-474B-B743-0641E4160AB5}">
      <dgm:prSet/>
      <dgm:spPr/>
      <dgm:t>
        <a:bodyPr/>
        <a:lstStyle/>
        <a:p>
          <a:endParaRPr lang="el-GR"/>
        </a:p>
      </dgm:t>
    </dgm:pt>
    <dgm:pt modelId="{29A58DB8-1876-4F69-8DE9-E033AB44B83C}" type="sibTrans" cxnId="{307F4325-AE59-474B-B743-0641E4160AB5}">
      <dgm:prSet/>
      <dgm:spPr/>
      <dgm:t>
        <a:bodyPr/>
        <a:lstStyle/>
        <a:p>
          <a:endParaRPr lang="el-GR"/>
        </a:p>
      </dgm:t>
    </dgm:pt>
    <dgm:pt modelId="{D352C5EF-B8EF-4AF0-904C-110F8170BE4D}" type="pres">
      <dgm:prSet presAssocID="{C741F93C-6210-409B-8821-56AA4A1E5909}" presName="linearFlow" presStyleCnt="0">
        <dgm:presLayoutVars>
          <dgm:dir/>
          <dgm:animLvl val="lvl"/>
          <dgm:resizeHandles val="exact"/>
        </dgm:presLayoutVars>
      </dgm:prSet>
      <dgm:spPr/>
    </dgm:pt>
    <dgm:pt modelId="{39E8A652-1836-4C4A-91F3-3930452B9FC5}" type="pres">
      <dgm:prSet presAssocID="{541E4BAC-453F-48D2-9B66-C412435079C9}" presName="composite" presStyleCnt="0"/>
      <dgm:spPr/>
    </dgm:pt>
    <dgm:pt modelId="{B1596C5F-BA0C-40EA-83BB-6DB91F72ECB5}" type="pres">
      <dgm:prSet presAssocID="{541E4BAC-453F-48D2-9B66-C412435079C9}" presName="parentText" presStyleLbl="alignNode1" presStyleIdx="0" presStyleCnt="3">
        <dgm:presLayoutVars>
          <dgm:chMax val="1"/>
          <dgm:bulletEnabled val="1"/>
        </dgm:presLayoutVars>
      </dgm:prSet>
      <dgm:spPr/>
    </dgm:pt>
    <dgm:pt modelId="{D1C19883-BD78-47E5-99B8-86B451D779FA}" type="pres">
      <dgm:prSet presAssocID="{541E4BAC-453F-48D2-9B66-C412435079C9}" presName="descendantText" presStyleLbl="alignAcc1" presStyleIdx="0" presStyleCnt="3" custLinFactNeighborX="-501" custLinFactNeighborY="3523">
        <dgm:presLayoutVars>
          <dgm:bulletEnabled val="1"/>
        </dgm:presLayoutVars>
      </dgm:prSet>
      <dgm:spPr/>
    </dgm:pt>
    <dgm:pt modelId="{9AD98838-6C8E-4B42-AD1F-50FA946CF802}" type="pres">
      <dgm:prSet presAssocID="{3807034A-33E2-472D-824F-185BD78B4306}" presName="sp" presStyleCnt="0"/>
      <dgm:spPr/>
    </dgm:pt>
    <dgm:pt modelId="{E0760C3B-69CE-46FF-B210-4EFE954DAC3D}" type="pres">
      <dgm:prSet presAssocID="{95E968D3-631B-4B39-8B82-95F344BB70B8}" presName="composite" presStyleCnt="0"/>
      <dgm:spPr/>
    </dgm:pt>
    <dgm:pt modelId="{D7C50A31-D0F4-44EF-BB3F-82233673C0A5}" type="pres">
      <dgm:prSet presAssocID="{95E968D3-631B-4B39-8B82-95F344BB70B8}" presName="parentText" presStyleLbl="alignNode1" presStyleIdx="1" presStyleCnt="3">
        <dgm:presLayoutVars>
          <dgm:chMax val="1"/>
          <dgm:bulletEnabled val="1"/>
        </dgm:presLayoutVars>
      </dgm:prSet>
      <dgm:spPr/>
    </dgm:pt>
    <dgm:pt modelId="{7398F68C-31D2-40FC-96C4-41CC7CA3BCD8}" type="pres">
      <dgm:prSet presAssocID="{95E968D3-631B-4B39-8B82-95F344BB70B8}" presName="descendantText" presStyleLbl="alignAcc1" presStyleIdx="1" presStyleCnt="3">
        <dgm:presLayoutVars>
          <dgm:bulletEnabled val="1"/>
        </dgm:presLayoutVars>
      </dgm:prSet>
      <dgm:spPr/>
    </dgm:pt>
    <dgm:pt modelId="{2D720E5A-3CCF-43D0-B6FE-61017708A11F}" type="pres">
      <dgm:prSet presAssocID="{7956F4A2-F452-4C94-BF8C-0038C667CB94}" presName="sp" presStyleCnt="0"/>
      <dgm:spPr/>
    </dgm:pt>
    <dgm:pt modelId="{FE1AC910-6877-499E-B44A-CA73424F17E7}" type="pres">
      <dgm:prSet presAssocID="{37883529-0CF2-443D-8D95-EDEA751047F9}" presName="composite" presStyleCnt="0"/>
      <dgm:spPr/>
    </dgm:pt>
    <dgm:pt modelId="{969FB388-2B4E-4AA6-8679-8570086F5CB7}" type="pres">
      <dgm:prSet presAssocID="{37883529-0CF2-443D-8D95-EDEA751047F9}" presName="parentText" presStyleLbl="alignNode1" presStyleIdx="2" presStyleCnt="3">
        <dgm:presLayoutVars>
          <dgm:chMax val="1"/>
          <dgm:bulletEnabled val="1"/>
        </dgm:presLayoutVars>
      </dgm:prSet>
      <dgm:spPr/>
    </dgm:pt>
    <dgm:pt modelId="{46D05F31-95EA-43A2-AF79-ABBEE7494C63}" type="pres">
      <dgm:prSet presAssocID="{37883529-0CF2-443D-8D95-EDEA751047F9}" presName="descendantText" presStyleLbl="alignAcc1" presStyleIdx="2" presStyleCnt="3">
        <dgm:presLayoutVars>
          <dgm:bulletEnabled val="1"/>
        </dgm:presLayoutVars>
      </dgm:prSet>
      <dgm:spPr/>
    </dgm:pt>
  </dgm:ptLst>
  <dgm:cxnLst>
    <dgm:cxn modelId="{FC03C31C-5E05-D24F-98AD-61ADF9FFE630}" type="presOf" srcId="{C741F93C-6210-409B-8821-56AA4A1E5909}" destId="{D352C5EF-B8EF-4AF0-904C-110F8170BE4D}" srcOrd="0" destOrd="0" presId="urn:microsoft.com/office/officeart/2005/8/layout/chevron2"/>
    <dgm:cxn modelId="{B757D91C-C238-483B-9454-703AE6401565}" srcId="{95E968D3-631B-4B39-8B82-95F344BB70B8}" destId="{37BE7613-A472-4785-AB70-C5C7BFDB2DAA}" srcOrd="0" destOrd="0" parTransId="{266EB533-72D9-46BF-BC87-843B4F452ECF}" sibTransId="{205D43AC-2F16-4BF3-AFDE-BF067F86DF94}"/>
    <dgm:cxn modelId="{8B04081E-9667-477A-8941-183F18793F89}" srcId="{37883529-0CF2-443D-8D95-EDEA751047F9}" destId="{24B4AECA-A519-4143-B410-B81B4A4E833A}" srcOrd="0" destOrd="0" parTransId="{D771ECAB-FA13-4729-8C87-B3F24E6A974E}" sibTransId="{3D9F24CA-7146-4B72-86FF-6789C4FA776D}"/>
    <dgm:cxn modelId="{307F4325-AE59-474B-B743-0641E4160AB5}" srcId="{37883529-0CF2-443D-8D95-EDEA751047F9}" destId="{ABB4F508-B03C-49CF-8C41-D030ACE0DB34}" srcOrd="1" destOrd="0" parTransId="{CDEC0590-1750-478F-92A7-7A6BD7C3F861}" sibTransId="{29A58DB8-1876-4F69-8DE9-E033AB44B83C}"/>
    <dgm:cxn modelId="{765C3128-EE90-D143-81F5-A57C791C2D5F}" type="presOf" srcId="{541E4BAC-453F-48D2-9B66-C412435079C9}" destId="{B1596C5F-BA0C-40EA-83BB-6DB91F72ECB5}" srcOrd="0" destOrd="0" presId="urn:microsoft.com/office/officeart/2005/8/layout/chevron2"/>
    <dgm:cxn modelId="{DEC17F2C-3282-9F42-A508-D5CD39FA8A56}" type="presOf" srcId="{24B4AECA-A519-4143-B410-B81B4A4E833A}" destId="{46D05F31-95EA-43A2-AF79-ABBEE7494C63}" srcOrd="0" destOrd="0" presId="urn:microsoft.com/office/officeart/2005/8/layout/chevron2"/>
    <dgm:cxn modelId="{24289E37-56DA-4A2F-9036-CEF7CBDCF114}" srcId="{541E4BAC-453F-48D2-9B66-C412435079C9}" destId="{6C5481D0-41DB-4678-897A-93B9F62F1F3A}" srcOrd="0" destOrd="0" parTransId="{91967410-6E84-448A-83B3-7A9C136E22D7}" sibTransId="{9ABC9BAA-35BB-4DBA-8B39-E1BC817C194F}"/>
    <dgm:cxn modelId="{D4FA714E-A5EC-45D7-8163-A2B1E3EFE4B0}" srcId="{C741F93C-6210-409B-8821-56AA4A1E5909}" destId="{37883529-0CF2-443D-8D95-EDEA751047F9}" srcOrd="2" destOrd="0" parTransId="{BA45A359-BF45-49E1-BA85-406E8BF52C4F}" sibTransId="{C362379D-248B-42AC-B359-9FA8FBFBEAD5}"/>
    <dgm:cxn modelId="{F4264457-2D00-4761-BC49-06BB95D6B47C}" srcId="{95E968D3-631B-4B39-8B82-95F344BB70B8}" destId="{0BC5CDBA-A17D-4AC5-A225-C03E7F37DF0A}" srcOrd="1" destOrd="0" parTransId="{A09C036A-8B38-4F6C-8FA8-5D28D263B965}" sibTransId="{4972764D-FFAF-4D59-830F-F4E342BC5752}"/>
    <dgm:cxn modelId="{DC492B59-172C-2941-83E0-CA2B81CB8214}" type="presOf" srcId="{95E968D3-631B-4B39-8B82-95F344BB70B8}" destId="{D7C50A31-D0F4-44EF-BB3F-82233673C0A5}" srcOrd="0" destOrd="0" presId="urn:microsoft.com/office/officeart/2005/8/layout/chevron2"/>
    <dgm:cxn modelId="{CE3B695D-D181-49DF-B9A3-06F6EF62DA29}" srcId="{C741F93C-6210-409B-8821-56AA4A1E5909}" destId="{95E968D3-631B-4B39-8B82-95F344BB70B8}" srcOrd="1" destOrd="0" parTransId="{B9468D49-6496-4839-9DE3-0757F337484F}" sibTransId="{7956F4A2-F452-4C94-BF8C-0038C667CB94}"/>
    <dgm:cxn modelId="{FD6DA06F-D645-4A9E-990F-775AA7C4611B}" srcId="{541E4BAC-453F-48D2-9B66-C412435079C9}" destId="{CDA3630D-C228-4FF0-85A7-F5D22C1C8D7F}" srcOrd="1" destOrd="0" parTransId="{E0A67559-FFA2-463D-B9D3-1C0421010053}" sibTransId="{469018E0-C61E-4A40-B49E-5366B028662D}"/>
    <dgm:cxn modelId="{0A8CBB72-7070-A74D-96D9-8EC4CBCD3807}" type="presOf" srcId="{37BE7613-A472-4785-AB70-C5C7BFDB2DAA}" destId="{7398F68C-31D2-40FC-96C4-41CC7CA3BCD8}" srcOrd="0" destOrd="0" presId="urn:microsoft.com/office/officeart/2005/8/layout/chevron2"/>
    <dgm:cxn modelId="{DDC9C786-3F36-7F48-BC0E-63EFB63293AC}" type="presOf" srcId="{0BC5CDBA-A17D-4AC5-A225-C03E7F37DF0A}" destId="{7398F68C-31D2-40FC-96C4-41CC7CA3BCD8}" srcOrd="0" destOrd="1" presId="urn:microsoft.com/office/officeart/2005/8/layout/chevron2"/>
    <dgm:cxn modelId="{E0EF8DAC-D33A-3C42-837A-256A6E4E692F}" type="presOf" srcId="{6C5481D0-41DB-4678-897A-93B9F62F1F3A}" destId="{D1C19883-BD78-47E5-99B8-86B451D779FA}" srcOrd="0" destOrd="0" presId="urn:microsoft.com/office/officeart/2005/8/layout/chevron2"/>
    <dgm:cxn modelId="{10D934C1-B3EE-2A41-AA04-3C0A8DDB5335}" type="presOf" srcId="{ABB4F508-B03C-49CF-8C41-D030ACE0DB34}" destId="{46D05F31-95EA-43A2-AF79-ABBEE7494C63}" srcOrd="0" destOrd="1" presId="urn:microsoft.com/office/officeart/2005/8/layout/chevron2"/>
    <dgm:cxn modelId="{B9686BC2-F8D5-DF42-86AB-A215484FDC70}" type="presOf" srcId="{37883529-0CF2-443D-8D95-EDEA751047F9}" destId="{969FB388-2B4E-4AA6-8679-8570086F5CB7}" srcOrd="0" destOrd="0" presId="urn:microsoft.com/office/officeart/2005/8/layout/chevron2"/>
    <dgm:cxn modelId="{D0B11CF9-21D1-CE43-8FFE-EB171CAD3EDD}" type="presOf" srcId="{CDA3630D-C228-4FF0-85A7-F5D22C1C8D7F}" destId="{D1C19883-BD78-47E5-99B8-86B451D779FA}" srcOrd="0" destOrd="1" presId="urn:microsoft.com/office/officeart/2005/8/layout/chevron2"/>
    <dgm:cxn modelId="{861C41FD-0FAA-4714-911E-BD12E09B0160}" srcId="{C741F93C-6210-409B-8821-56AA4A1E5909}" destId="{541E4BAC-453F-48D2-9B66-C412435079C9}" srcOrd="0" destOrd="0" parTransId="{4B2594BA-42BA-4769-86EC-7FE655494035}" sibTransId="{3807034A-33E2-472D-824F-185BD78B4306}"/>
    <dgm:cxn modelId="{3F4D37E3-30A2-F142-8F11-45A7109E148B}" type="presParOf" srcId="{D352C5EF-B8EF-4AF0-904C-110F8170BE4D}" destId="{39E8A652-1836-4C4A-91F3-3930452B9FC5}" srcOrd="0" destOrd="0" presId="urn:microsoft.com/office/officeart/2005/8/layout/chevron2"/>
    <dgm:cxn modelId="{D8FE5CCD-01CB-7546-ABE0-D28D1B7421DB}" type="presParOf" srcId="{39E8A652-1836-4C4A-91F3-3930452B9FC5}" destId="{B1596C5F-BA0C-40EA-83BB-6DB91F72ECB5}" srcOrd="0" destOrd="0" presId="urn:microsoft.com/office/officeart/2005/8/layout/chevron2"/>
    <dgm:cxn modelId="{FDDD26EB-5C2A-7743-B484-8BE73720D1F4}" type="presParOf" srcId="{39E8A652-1836-4C4A-91F3-3930452B9FC5}" destId="{D1C19883-BD78-47E5-99B8-86B451D779FA}" srcOrd="1" destOrd="0" presId="urn:microsoft.com/office/officeart/2005/8/layout/chevron2"/>
    <dgm:cxn modelId="{6F815F92-77FE-214D-9820-413634B6EFE1}" type="presParOf" srcId="{D352C5EF-B8EF-4AF0-904C-110F8170BE4D}" destId="{9AD98838-6C8E-4B42-AD1F-50FA946CF802}" srcOrd="1" destOrd="0" presId="urn:microsoft.com/office/officeart/2005/8/layout/chevron2"/>
    <dgm:cxn modelId="{FA3812E0-0165-E649-90BC-A74FA94912D0}" type="presParOf" srcId="{D352C5EF-B8EF-4AF0-904C-110F8170BE4D}" destId="{E0760C3B-69CE-46FF-B210-4EFE954DAC3D}" srcOrd="2" destOrd="0" presId="urn:microsoft.com/office/officeart/2005/8/layout/chevron2"/>
    <dgm:cxn modelId="{2F2F9C0A-BC08-E642-8539-6A7E0A156EAF}" type="presParOf" srcId="{E0760C3B-69CE-46FF-B210-4EFE954DAC3D}" destId="{D7C50A31-D0F4-44EF-BB3F-82233673C0A5}" srcOrd="0" destOrd="0" presId="urn:microsoft.com/office/officeart/2005/8/layout/chevron2"/>
    <dgm:cxn modelId="{7BDA9CF1-3E9C-D84E-A09C-46C095313125}" type="presParOf" srcId="{E0760C3B-69CE-46FF-B210-4EFE954DAC3D}" destId="{7398F68C-31D2-40FC-96C4-41CC7CA3BCD8}" srcOrd="1" destOrd="0" presId="urn:microsoft.com/office/officeart/2005/8/layout/chevron2"/>
    <dgm:cxn modelId="{D948F36D-7CBC-C442-A101-7C551DCBAC1B}" type="presParOf" srcId="{D352C5EF-B8EF-4AF0-904C-110F8170BE4D}" destId="{2D720E5A-3CCF-43D0-B6FE-61017708A11F}" srcOrd="3" destOrd="0" presId="urn:microsoft.com/office/officeart/2005/8/layout/chevron2"/>
    <dgm:cxn modelId="{08F7A546-198B-5945-AFAE-9C899DCB087C}" type="presParOf" srcId="{D352C5EF-B8EF-4AF0-904C-110F8170BE4D}" destId="{FE1AC910-6877-499E-B44A-CA73424F17E7}" srcOrd="4" destOrd="0" presId="urn:microsoft.com/office/officeart/2005/8/layout/chevron2"/>
    <dgm:cxn modelId="{E3139D7B-A8EE-B541-875D-937528A0B468}" type="presParOf" srcId="{FE1AC910-6877-499E-B44A-CA73424F17E7}" destId="{969FB388-2B4E-4AA6-8679-8570086F5CB7}" srcOrd="0" destOrd="0" presId="urn:microsoft.com/office/officeart/2005/8/layout/chevron2"/>
    <dgm:cxn modelId="{3DD192E1-BBE0-3B44-B7E8-039C7D253265}" type="presParOf" srcId="{FE1AC910-6877-499E-B44A-CA73424F17E7}" destId="{46D05F31-95EA-43A2-AF79-ABBEE7494C6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8E727B-38FE-48D1-9B72-D4E77E3E8596}"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l-GR"/>
        </a:p>
      </dgm:t>
    </dgm:pt>
    <dgm:pt modelId="{95A9CBE7-491A-43AC-8EBE-5948C05EA4D0}">
      <dgm:prSet phldrT="[Κείμενο]"/>
      <dgm:spPr/>
      <dgm:t>
        <a:bodyPr/>
        <a:lstStyle/>
        <a:p>
          <a:r>
            <a:rPr lang="el-GR" dirty="0"/>
            <a:t>οφέλη</a:t>
          </a:r>
        </a:p>
      </dgm:t>
    </dgm:pt>
    <dgm:pt modelId="{4455A2EA-07D0-4D60-836C-675C8A17C1B5}" type="parTrans" cxnId="{25CB239B-2497-443E-B8C8-EF7552CCFE38}">
      <dgm:prSet/>
      <dgm:spPr/>
      <dgm:t>
        <a:bodyPr/>
        <a:lstStyle/>
        <a:p>
          <a:endParaRPr lang="el-GR"/>
        </a:p>
      </dgm:t>
    </dgm:pt>
    <dgm:pt modelId="{5EE7A428-0DE9-40DD-B30D-EBA5F4970046}" type="sibTrans" cxnId="{25CB239B-2497-443E-B8C8-EF7552CCFE38}">
      <dgm:prSet/>
      <dgm:spPr/>
      <dgm:t>
        <a:bodyPr/>
        <a:lstStyle/>
        <a:p>
          <a:endParaRPr lang="el-GR"/>
        </a:p>
      </dgm:t>
    </dgm:pt>
    <dgm:pt modelId="{C70516CB-8026-4135-A522-B523722DB5D5}">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a:t>Μείωση κόστους συναλλαγών</a:t>
          </a:r>
        </a:p>
        <a:p>
          <a:pPr defTabSz="666750">
            <a:lnSpc>
              <a:spcPct val="90000"/>
            </a:lnSpc>
            <a:spcBef>
              <a:spcPct val="0"/>
            </a:spcBef>
            <a:spcAft>
              <a:spcPct val="35000"/>
            </a:spcAft>
          </a:pPr>
          <a:r>
            <a:rPr lang="el-GR" dirty="0"/>
            <a:t>-Τυποποίηση</a:t>
          </a:r>
        </a:p>
        <a:p>
          <a:pPr defTabSz="666750">
            <a:lnSpc>
              <a:spcPct val="90000"/>
            </a:lnSpc>
            <a:spcBef>
              <a:spcPct val="0"/>
            </a:spcBef>
            <a:spcAft>
              <a:spcPct val="35000"/>
            </a:spcAft>
          </a:pPr>
          <a:r>
            <a:rPr lang="el-GR" dirty="0"/>
            <a:t>-</a:t>
          </a:r>
          <a:r>
            <a:rPr lang="el-GR" dirty="0" err="1"/>
            <a:t>Τριτενέργεια</a:t>
          </a:r>
          <a:r>
            <a:rPr lang="el-GR" dirty="0"/>
            <a:t> συμβατικών δεσμών</a:t>
          </a:r>
        </a:p>
        <a:p>
          <a:pPr defTabSz="666750">
            <a:lnSpc>
              <a:spcPct val="90000"/>
            </a:lnSpc>
            <a:spcBef>
              <a:spcPct val="0"/>
            </a:spcBef>
            <a:spcAft>
              <a:spcPct val="35000"/>
            </a:spcAft>
          </a:pPr>
          <a:r>
            <a:rPr lang="el-GR" dirty="0"/>
            <a:t>Οικονομίες σκοπού</a:t>
          </a:r>
        </a:p>
        <a:p>
          <a:pPr defTabSz="666750">
            <a:lnSpc>
              <a:spcPct val="90000"/>
            </a:lnSpc>
            <a:spcBef>
              <a:spcPct val="0"/>
            </a:spcBef>
            <a:spcAft>
              <a:spcPct val="35000"/>
            </a:spcAft>
          </a:pPr>
          <a:r>
            <a:rPr lang="el-GR" dirty="0"/>
            <a:t>Το πολλαπλασιαστικό αποτέλεσμα του πλούτου</a:t>
          </a:r>
        </a:p>
        <a:p>
          <a:pPr defTabSz="666750">
            <a:lnSpc>
              <a:spcPct val="90000"/>
            </a:lnSpc>
            <a:spcBef>
              <a:spcPct val="0"/>
            </a:spcBef>
            <a:spcAft>
              <a:spcPct val="35000"/>
            </a:spcAft>
          </a:pPr>
          <a:r>
            <a:rPr lang="el-GR" dirty="0"/>
            <a:t>Κινητικότητα μεριδίου</a:t>
          </a:r>
        </a:p>
      </dgm:t>
    </dgm:pt>
    <dgm:pt modelId="{2B019509-5E4D-4E00-A119-BC097211CB6A}" type="parTrans" cxnId="{98682E67-E8FA-4891-8647-E9F3283C04BA}">
      <dgm:prSet/>
      <dgm:spPr/>
      <dgm:t>
        <a:bodyPr/>
        <a:lstStyle/>
        <a:p>
          <a:endParaRPr lang="el-GR"/>
        </a:p>
      </dgm:t>
    </dgm:pt>
    <dgm:pt modelId="{CFC2C819-B732-45E6-8DE5-4798054436A2}" type="sibTrans" cxnId="{98682E67-E8FA-4891-8647-E9F3283C04BA}">
      <dgm:prSet/>
      <dgm:spPr/>
      <dgm:t>
        <a:bodyPr/>
        <a:lstStyle/>
        <a:p>
          <a:endParaRPr lang="el-GR"/>
        </a:p>
      </dgm:t>
    </dgm:pt>
    <dgm:pt modelId="{8EEDD7A4-8295-46AC-B52C-159E4EEF5172}">
      <dgm:prSet phldrT="[Κείμενο]"/>
      <dgm:spPr/>
      <dgm:t>
        <a:bodyPr/>
        <a:lstStyle/>
        <a:p>
          <a:r>
            <a:rPr lang="el-GR" dirty="0"/>
            <a:t>προβλήματα</a:t>
          </a:r>
        </a:p>
      </dgm:t>
    </dgm:pt>
    <dgm:pt modelId="{A56DB823-9621-4A57-94BC-FB02CB5F4157}" type="parTrans" cxnId="{20D0B334-E825-4759-839F-A9217BF4262F}">
      <dgm:prSet/>
      <dgm:spPr/>
      <dgm:t>
        <a:bodyPr/>
        <a:lstStyle/>
        <a:p>
          <a:endParaRPr lang="el-GR"/>
        </a:p>
      </dgm:t>
    </dgm:pt>
    <dgm:pt modelId="{DB10961F-1CB0-49A2-BB83-7C7F9D638C72}" type="sibTrans" cxnId="{20D0B334-E825-4759-839F-A9217BF4262F}">
      <dgm:prSet/>
      <dgm:spPr/>
      <dgm:t>
        <a:bodyPr/>
        <a:lstStyle/>
        <a:p>
          <a:endParaRPr lang="el-GR"/>
        </a:p>
      </dgm:t>
    </dgm:pt>
    <dgm:pt modelId="{56DC2510-2C2D-4AA8-8C21-7CA3A5AE0B6A}">
      <dgm:prSet phldrT="[Κείμενο]"/>
      <dgm:spPr/>
      <dgm:t>
        <a:bodyPr/>
        <a:lstStyle/>
        <a:p>
          <a:pPr defTabSz="666750">
            <a:lnSpc>
              <a:spcPct val="90000"/>
            </a:lnSpc>
            <a:spcBef>
              <a:spcPct val="0"/>
            </a:spcBef>
            <a:spcAft>
              <a:spcPct val="35000"/>
            </a:spcAft>
          </a:pPr>
          <a:r>
            <a:rPr lang="el-GR" dirty="0"/>
            <a:t>ευθύνη?</a:t>
          </a:r>
        </a:p>
        <a:p>
          <a:pPr marL="0" marR="0" indent="0" defTabSz="914400" eaLnBrk="1" fontAlgn="auto" latinLnBrk="0" hangingPunct="1">
            <a:lnSpc>
              <a:spcPct val="100000"/>
            </a:lnSpc>
            <a:spcBef>
              <a:spcPts val="0"/>
            </a:spcBef>
            <a:spcAft>
              <a:spcPts val="0"/>
            </a:spcAft>
            <a:buClrTx/>
            <a:buSzTx/>
            <a:buFontTx/>
            <a:buNone/>
            <a:tabLst/>
            <a:defRPr/>
          </a:pPr>
          <a:r>
            <a:rPr lang="el-GR" dirty="0"/>
            <a:t>Διοίκηση?</a:t>
          </a:r>
          <a:endParaRPr lang="en-US" dirty="0"/>
        </a:p>
        <a:p>
          <a:pPr defTabSz="666750">
            <a:lnSpc>
              <a:spcPct val="90000"/>
            </a:lnSpc>
            <a:spcBef>
              <a:spcPct val="0"/>
            </a:spcBef>
            <a:spcAft>
              <a:spcPct val="35000"/>
            </a:spcAft>
          </a:pPr>
          <a:r>
            <a:rPr lang="el-GR" dirty="0"/>
            <a:t>έλεγχος?</a:t>
          </a:r>
        </a:p>
        <a:p>
          <a:pPr defTabSz="666750">
            <a:lnSpc>
              <a:spcPct val="90000"/>
            </a:lnSpc>
            <a:spcBef>
              <a:spcPct val="0"/>
            </a:spcBef>
            <a:spcAft>
              <a:spcPct val="35000"/>
            </a:spcAft>
          </a:pPr>
          <a:r>
            <a:rPr lang="el-GR" dirty="0"/>
            <a:t>αξιοπιστία – φερεγγυότητα νομικού προσώπου </a:t>
          </a:r>
        </a:p>
      </dgm:t>
    </dgm:pt>
    <dgm:pt modelId="{BA09697B-F653-481F-9121-9D0C74262083}" type="parTrans" cxnId="{A0F1E90F-0524-4E3F-AE2E-84F9679AAA54}">
      <dgm:prSet/>
      <dgm:spPr/>
      <dgm:t>
        <a:bodyPr/>
        <a:lstStyle/>
        <a:p>
          <a:endParaRPr lang="el-GR"/>
        </a:p>
      </dgm:t>
    </dgm:pt>
    <dgm:pt modelId="{C16E0D0B-B96F-4E28-A40C-7F6EB60F878B}" type="sibTrans" cxnId="{A0F1E90F-0524-4E3F-AE2E-84F9679AAA54}">
      <dgm:prSet/>
      <dgm:spPr/>
      <dgm:t>
        <a:bodyPr/>
        <a:lstStyle/>
        <a:p>
          <a:endParaRPr lang="el-GR"/>
        </a:p>
      </dgm:t>
    </dgm:pt>
    <dgm:pt modelId="{6EF72088-1D51-4C14-95AF-32F48D619F1F}" type="pres">
      <dgm:prSet presAssocID="{A08E727B-38FE-48D1-9B72-D4E77E3E8596}" presName="Name0" presStyleCnt="0">
        <dgm:presLayoutVars>
          <dgm:chMax val="2"/>
          <dgm:dir/>
          <dgm:animOne val="branch"/>
          <dgm:animLvl val="lvl"/>
          <dgm:resizeHandles val="exact"/>
        </dgm:presLayoutVars>
      </dgm:prSet>
      <dgm:spPr/>
    </dgm:pt>
    <dgm:pt modelId="{2F51BBB2-B330-4A1A-ADAE-32BCA7F8941E}" type="pres">
      <dgm:prSet presAssocID="{A08E727B-38FE-48D1-9B72-D4E77E3E8596}" presName="Background" presStyleLbl="node1" presStyleIdx="0" presStyleCnt="1"/>
      <dgm:spPr/>
    </dgm:pt>
    <dgm:pt modelId="{BDE9A2C7-26DC-48E1-9BFA-376CE998870E}" type="pres">
      <dgm:prSet presAssocID="{A08E727B-38FE-48D1-9B72-D4E77E3E8596}" presName="Divider" presStyleLbl="callout" presStyleIdx="0" presStyleCnt="1"/>
      <dgm:spPr/>
    </dgm:pt>
    <dgm:pt modelId="{4FE1A804-0473-4B12-9366-24EDD57AAFAE}" type="pres">
      <dgm:prSet presAssocID="{A08E727B-38FE-48D1-9B72-D4E77E3E8596}" presName="ChildText1" presStyleLbl="revTx" presStyleIdx="0" presStyleCnt="0">
        <dgm:presLayoutVars>
          <dgm:chMax val="0"/>
          <dgm:chPref val="0"/>
          <dgm:bulletEnabled val="1"/>
        </dgm:presLayoutVars>
      </dgm:prSet>
      <dgm:spPr/>
    </dgm:pt>
    <dgm:pt modelId="{223ADE41-114D-4A39-B3E9-A211EAEC9D56}" type="pres">
      <dgm:prSet presAssocID="{A08E727B-38FE-48D1-9B72-D4E77E3E8596}" presName="ChildText2" presStyleLbl="revTx" presStyleIdx="0" presStyleCnt="0">
        <dgm:presLayoutVars>
          <dgm:chMax val="0"/>
          <dgm:chPref val="0"/>
          <dgm:bulletEnabled val="1"/>
        </dgm:presLayoutVars>
      </dgm:prSet>
      <dgm:spPr/>
    </dgm:pt>
    <dgm:pt modelId="{DE658036-114A-43A3-8C6A-2D0FCB9959D2}" type="pres">
      <dgm:prSet presAssocID="{A08E727B-38FE-48D1-9B72-D4E77E3E8596}" presName="ParentText1" presStyleLbl="revTx" presStyleIdx="0" presStyleCnt="0">
        <dgm:presLayoutVars>
          <dgm:chMax val="1"/>
          <dgm:chPref val="1"/>
        </dgm:presLayoutVars>
      </dgm:prSet>
      <dgm:spPr/>
    </dgm:pt>
    <dgm:pt modelId="{D8E817D1-9B72-4FBE-8E4F-B31C6A6F52A9}" type="pres">
      <dgm:prSet presAssocID="{A08E727B-38FE-48D1-9B72-D4E77E3E8596}" presName="ParentShape1" presStyleLbl="alignImgPlace1" presStyleIdx="0" presStyleCnt="2">
        <dgm:presLayoutVars/>
      </dgm:prSet>
      <dgm:spPr/>
    </dgm:pt>
    <dgm:pt modelId="{BC47B513-81CD-46EF-9ABA-12537BA1580C}" type="pres">
      <dgm:prSet presAssocID="{A08E727B-38FE-48D1-9B72-D4E77E3E8596}" presName="ParentText2" presStyleLbl="revTx" presStyleIdx="0" presStyleCnt="0">
        <dgm:presLayoutVars>
          <dgm:chMax val="1"/>
          <dgm:chPref val="1"/>
        </dgm:presLayoutVars>
      </dgm:prSet>
      <dgm:spPr/>
    </dgm:pt>
    <dgm:pt modelId="{836C38F0-7FAC-4E6F-BF8C-81835961F685}" type="pres">
      <dgm:prSet presAssocID="{A08E727B-38FE-48D1-9B72-D4E77E3E8596}" presName="ParentShape2" presStyleLbl="alignImgPlace1" presStyleIdx="1" presStyleCnt="2">
        <dgm:presLayoutVars/>
      </dgm:prSet>
      <dgm:spPr/>
    </dgm:pt>
  </dgm:ptLst>
  <dgm:cxnLst>
    <dgm:cxn modelId="{EA2A5403-AAF3-5F4A-B85F-426E148316EA}" type="presOf" srcId="{8EEDD7A4-8295-46AC-B52C-159E4EEF5172}" destId="{836C38F0-7FAC-4E6F-BF8C-81835961F685}" srcOrd="1" destOrd="0" presId="urn:microsoft.com/office/officeart/2009/3/layout/OpposingIdeas"/>
    <dgm:cxn modelId="{A0F1E90F-0524-4E3F-AE2E-84F9679AAA54}" srcId="{8EEDD7A4-8295-46AC-B52C-159E4EEF5172}" destId="{56DC2510-2C2D-4AA8-8C21-7CA3A5AE0B6A}" srcOrd="0" destOrd="0" parTransId="{BA09697B-F653-481F-9121-9D0C74262083}" sibTransId="{C16E0D0B-B96F-4E28-A40C-7F6EB60F878B}"/>
    <dgm:cxn modelId="{20D0B334-E825-4759-839F-A9217BF4262F}" srcId="{A08E727B-38FE-48D1-9B72-D4E77E3E8596}" destId="{8EEDD7A4-8295-46AC-B52C-159E4EEF5172}" srcOrd="1" destOrd="0" parTransId="{A56DB823-9621-4A57-94BC-FB02CB5F4157}" sibTransId="{DB10961F-1CB0-49A2-BB83-7C7F9D638C72}"/>
    <dgm:cxn modelId="{6B86523C-0611-FD4C-9CC6-C909DF14E38F}" type="presOf" srcId="{A08E727B-38FE-48D1-9B72-D4E77E3E8596}" destId="{6EF72088-1D51-4C14-95AF-32F48D619F1F}" srcOrd="0" destOrd="0" presId="urn:microsoft.com/office/officeart/2009/3/layout/OpposingIdeas"/>
    <dgm:cxn modelId="{98682E67-E8FA-4891-8647-E9F3283C04BA}" srcId="{95A9CBE7-491A-43AC-8EBE-5948C05EA4D0}" destId="{C70516CB-8026-4135-A522-B523722DB5D5}" srcOrd="0" destOrd="0" parTransId="{2B019509-5E4D-4E00-A119-BC097211CB6A}" sibTransId="{CFC2C819-B732-45E6-8DE5-4798054436A2}"/>
    <dgm:cxn modelId="{E60C0F6A-1C27-F746-9EDB-6C9536C9C46D}" type="presOf" srcId="{95A9CBE7-491A-43AC-8EBE-5948C05EA4D0}" destId="{DE658036-114A-43A3-8C6A-2D0FCB9959D2}" srcOrd="0" destOrd="0" presId="urn:microsoft.com/office/officeart/2009/3/layout/OpposingIdeas"/>
    <dgm:cxn modelId="{70211273-2C95-0B40-8A64-6D16283DDFF7}" type="presOf" srcId="{95A9CBE7-491A-43AC-8EBE-5948C05EA4D0}" destId="{D8E817D1-9B72-4FBE-8E4F-B31C6A6F52A9}" srcOrd="1" destOrd="0" presId="urn:microsoft.com/office/officeart/2009/3/layout/OpposingIdeas"/>
    <dgm:cxn modelId="{25CB239B-2497-443E-B8C8-EF7552CCFE38}" srcId="{A08E727B-38FE-48D1-9B72-D4E77E3E8596}" destId="{95A9CBE7-491A-43AC-8EBE-5948C05EA4D0}" srcOrd="0" destOrd="0" parTransId="{4455A2EA-07D0-4D60-836C-675C8A17C1B5}" sibTransId="{5EE7A428-0DE9-40DD-B30D-EBA5F4970046}"/>
    <dgm:cxn modelId="{01BDC99E-BE28-0844-BFFD-7F2133715D0B}" type="presOf" srcId="{56DC2510-2C2D-4AA8-8C21-7CA3A5AE0B6A}" destId="{223ADE41-114D-4A39-B3E9-A211EAEC9D56}" srcOrd="0" destOrd="0" presId="urn:microsoft.com/office/officeart/2009/3/layout/OpposingIdeas"/>
    <dgm:cxn modelId="{0EB5FACE-D832-404F-8A41-DDD6C0F9597D}" type="presOf" srcId="{C70516CB-8026-4135-A522-B523722DB5D5}" destId="{4FE1A804-0473-4B12-9366-24EDD57AAFAE}" srcOrd="0" destOrd="0" presId="urn:microsoft.com/office/officeart/2009/3/layout/OpposingIdeas"/>
    <dgm:cxn modelId="{1605DEF0-E9AA-074F-A4DF-C212E0F6B022}" type="presOf" srcId="{8EEDD7A4-8295-46AC-B52C-159E4EEF5172}" destId="{BC47B513-81CD-46EF-9ABA-12537BA1580C}" srcOrd="0" destOrd="0" presId="urn:microsoft.com/office/officeart/2009/3/layout/OpposingIdeas"/>
    <dgm:cxn modelId="{B6D528DB-0DF5-1948-A59D-867AD0CA6BFB}" type="presParOf" srcId="{6EF72088-1D51-4C14-95AF-32F48D619F1F}" destId="{2F51BBB2-B330-4A1A-ADAE-32BCA7F8941E}" srcOrd="0" destOrd="0" presId="urn:microsoft.com/office/officeart/2009/3/layout/OpposingIdeas"/>
    <dgm:cxn modelId="{F47537A8-4BE0-6645-9EE4-4D6AE6A446E0}" type="presParOf" srcId="{6EF72088-1D51-4C14-95AF-32F48D619F1F}" destId="{BDE9A2C7-26DC-48E1-9BFA-376CE998870E}" srcOrd="1" destOrd="0" presId="urn:microsoft.com/office/officeart/2009/3/layout/OpposingIdeas"/>
    <dgm:cxn modelId="{DFAE59A3-0CF2-1A4E-86AE-EF0437010C42}" type="presParOf" srcId="{6EF72088-1D51-4C14-95AF-32F48D619F1F}" destId="{4FE1A804-0473-4B12-9366-24EDD57AAFAE}" srcOrd="2" destOrd="0" presId="urn:microsoft.com/office/officeart/2009/3/layout/OpposingIdeas"/>
    <dgm:cxn modelId="{72E8B92D-7DA4-B34A-AB22-A740CB0AE677}" type="presParOf" srcId="{6EF72088-1D51-4C14-95AF-32F48D619F1F}" destId="{223ADE41-114D-4A39-B3E9-A211EAEC9D56}" srcOrd="3" destOrd="0" presId="urn:microsoft.com/office/officeart/2009/3/layout/OpposingIdeas"/>
    <dgm:cxn modelId="{3176ADEE-050B-D94A-9B35-217D7E66C466}" type="presParOf" srcId="{6EF72088-1D51-4C14-95AF-32F48D619F1F}" destId="{DE658036-114A-43A3-8C6A-2D0FCB9959D2}" srcOrd="4" destOrd="0" presId="urn:microsoft.com/office/officeart/2009/3/layout/OpposingIdeas"/>
    <dgm:cxn modelId="{34A2C59A-DA6C-F546-B943-FA513596DCBD}" type="presParOf" srcId="{6EF72088-1D51-4C14-95AF-32F48D619F1F}" destId="{D8E817D1-9B72-4FBE-8E4F-B31C6A6F52A9}" srcOrd="5" destOrd="0" presId="urn:microsoft.com/office/officeart/2009/3/layout/OpposingIdeas"/>
    <dgm:cxn modelId="{D782A4B1-C597-424E-8181-16E8338B9656}" type="presParOf" srcId="{6EF72088-1D51-4C14-95AF-32F48D619F1F}" destId="{BC47B513-81CD-46EF-9ABA-12537BA1580C}" srcOrd="6" destOrd="0" presId="urn:microsoft.com/office/officeart/2009/3/layout/OpposingIdeas"/>
    <dgm:cxn modelId="{10204511-4D7D-C343-8265-16EE54E7ED34}" type="presParOf" srcId="{6EF72088-1D51-4C14-95AF-32F48D619F1F}" destId="{836C38F0-7FAC-4E6F-BF8C-81835961F685}"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E08D4E-069B-403B-A184-51A03E75F220}"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l-GR"/>
        </a:p>
      </dgm:t>
    </dgm:pt>
    <dgm:pt modelId="{8CB3DC31-71D3-49F1-8D3E-E6E0B17C889E}">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err="1"/>
            <a:t>προϊοντοποίηση</a:t>
          </a:r>
          <a:endParaRPr lang="el-GR" dirty="0"/>
        </a:p>
        <a:p>
          <a:pPr defTabSz="1733550">
            <a:lnSpc>
              <a:spcPct val="90000"/>
            </a:lnSpc>
            <a:spcBef>
              <a:spcPct val="0"/>
            </a:spcBef>
            <a:spcAft>
              <a:spcPct val="35000"/>
            </a:spcAft>
          </a:pPr>
          <a:endParaRPr lang="el-GR" dirty="0"/>
        </a:p>
      </dgm:t>
    </dgm:pt>
    <dgm:pt modelId="{9A221D2C-68BE-4216-82BC-26726DABD5FB}" type="parTrans" cxnId="{3233B42F-28F9-44C0-88E7-54A413DF5C13}">
      <dgm:prSet/>
      <dgm:spPr/>
      <dgm:t>
        <a:bodyPr/>
        <a:lstStyle/>
        <a:p>
          <a:endParaRPr lang="el-GR"/>
        </a:p>
      </dgm:t>
    </dgm:pt>
    <dgm:pt modelId="{51CB2C5F-DAAA-4797-902D-49AF7385DE5F}" type="sibTrans" cxnId="{3233B42F-28F9-44C0-88E7-54A413DF5C13}">
      <dgm:prSet/>
      <dgm:spPr/>
      <dgm:t>
        <a:bodyPr/>
        <a:lstStyle/>
        <a:p>
          <a:endParaRPr lang="el-GR"/>
        </a:p>
      </dgm:t>
    </dgm:pt>
    <dgm:pt modelId="{0BD6EF73-4835-40D1-8B39-2F241C35B250}">
      <dgm:prSet phldrT="[Κείμενο]"/>
      <dgm:spPr/>
      <dgm:t>
        <a:bodyPr/>
        <a:lstStyle/>
        <a:p>
          <a:r>
            <a:rPr lang="el-GR" dirty="0"/>
            <a:t>εξάλειψη κόστους ελέγχου </a:t>
          </a:r>
          <a:r>
            <a:rPr lang="el-GR" dirty="0" err="1"/>
            <a:t>συμμετόχων</a:t>
          </a:r>
          <a:endParaRPr lang="el-GR" dirty="0"/>
        </a:p>
      </dgm:t>
    </dgm:pt>
    <dgm:pt modelId="{BFD2F9FC-1B7C-4D9B-9C9D-5395BDE05458}" type="parTrans" cxnId="{0173766E-F878-4EB4-9FC4-B6DFBACF0270}">
      <dgm:prSet/>
      <dgm:spPr/>
      <dgm:t>
        <a:bodyPr/>
        <a:lstStyle/>
        <a:p>
          <a:endParaRPr lang="el-GR"/>
        </a:p>
      </dgm:t>
    </dgm:pt>
    <dgm:pt modelId="{3895C93F-306A-4363-A9B7-9FFE5D0783F1}" type="sibTrans" cxnId="{0173766E-F878-4EB4-9FC4-B6DFBACF0270}">
      <dgm:prSet/>
      <dgm:spPr/>
      <dgm:t>
        <a:bodyPr/>
        <a:lstStyle/>
        <a:p>
          <a:endParaRPr lang="el-GR"/>
        </a:p>
      </dgm:t>
    </dgm:pt>
    <dgm:pt modelId="{E73024F0-C683-4567-9412-67716863E8DA}">
      <dgm:prSet phldrT="[Κείμενο]"/>
      <dgm:spPr/>
      <dgm:t>
        <a:bodyPr/>
        <a:lstStyle/>
        <a:p>
          <a:r>
            <a:rPr lang="el-GR" dirty="0"/>
            <a:t>πληροφόρηση</a:t>
          </a:r>
        </a:p>
      </dgm:t>
    </dgm:pt>
    <dgm:pt modelId="{C3B488FE-97F8-40BE-8BC6-F91955DAF7BB}" type="parTrans" cxnId="{1C5E4D0C-59DF-4CF0-81BB-5076A34AC821}">
      <dgm:prSet/>
      <dgm:spPr/>
      <dgm:t>
        <a:bodyPr/>
        <a:lstStyle/>
        <a:p>
          <a:endParaRPr lang="el-GR"/>
        </a:p>
      </dgm:t>
    </dgm:pt>
    <dgm:pt modelId="{7B34874A-93E8-4AC5-9FE0-244CBB5CC753}" type="sibTrans" cxnId="{1C5E4D0C-59DF-4CF0-81BB-5076A34AC821}">
      <dgm:prSet/>
      <dgm:spPr/>
      <dgm:t>
        <a:bodyPr/>
        <a:lstStyle/>
        <a:p>
          <a:endParaRPr lang="el-GR"/>
        </a:p>
      </dgm:t>
    </dgm:pt>
    <dgm:pt modelId="{06F9291F-D8B0-41E9-AC87-7708523DC731}">
      <dgm:prSet phldrT="[Κείμενο]"/>
      <dgm:spPr/>
      <dgm:t>
        <a:bodyPr/>
        <a:lstStyle/>
        <a:p>
          <a:r>
            <a:rPr lang="el-GR" dirty="0" err="1"/>
            <a:t>τριτοργάνωση</a:t>
          </a:r>
          <a:endParaRPr lang="el-GR" dirty="0"/>
        </a:p>
      </dgm:t>
    </dgm:pt>
    <dgm:pt modelId="{872A9DF2-9512-420B-9CA8-0780B765EF5E}" type="parTrans" cxnId="{14D52D14-C0AB-471F-8347-1FC895B56AF7}">
      <dgm:prSet/>
      <dgm:spPr/>
      <dgm:t>
        <a:bodyPr/>
        <a:lstStyle/>
        <a:p>
          <a:endParaRPr lang="el-GR"/>
        </a:p>
      </dgm:t>
    </dgm:pt>
    <dgm:pt modelId="{D215BEEF-079E-44AF-A1AC-9E7854B161DC}" type="sibTrans" cxnId="{14D52D14-C0AB-471F-8347-1FC895B56AF7}">
      <dgm:prSet/>
      <dgm:spPr/>
      <dgm:t>
        <a:bodyPr/>
        <a:lstStyle/>
        <a:p>
          <a:endParaRPr lang="el-GR"/>
        </a:p>
      </dgm:t>
    </dgm:pt>
    <dgm:pt modelId="{56436B86-9BC1-4360-ADAE-4C135ECB8DA9}">
      <dgm:prSet phldrT="[Κείμενο]"/>
      <dgm:spPr/>
      <dgm:t>
        <a:bodyPr/>
        <a:lstStyle/>
        <a:p>
          <a:r>
            <a:rPr lang="el-GR" dirty="0"/>
            <a:t>εξειδίκευση</a:t>
          </a:r>
        </a:p>
      </dgm:t>
    </dgm:pt>
    <dgm:pt modelId="{3403D2E0-42AD-4254-8EC3-1CADB5F66DD5}" type="parTrans" cxnId="{8D4FBB31-8677-44F1-9A59-FFF3A7380973}">
      <dgm:prSet/>
      <dgm:spPr/>
      <dgm:t>
        <a:bodyPr/>
        <a:lstStyle/>
        <a:p>
          <a:endParaRPr lang="el-GR"/>
        </a:p>
      </dgm:t>
    </dgm:pt>
    <dgm:pt modelId="{8EC72448-5177-4425-AE15-962888C3DF30}" type="sibTrans" cxnId="{8D4FBB31-8677-44F1-9A59-FFF3A7380973}">
      <dgm:prSet/>
      <dgm:spPr/>
      <dgm:t>
        <a:bodyPr/>
        <a:lstStyle/>
        <a:p>
          <a:endParaRPr lang="el-GR"/>
        </a:p>
      </dgm:t>
    </dgm:pt>
    <dgm:pt modelId="{9B3AFA2F-A9D1-49A1-8C76-314282046C78}">
      <dgm:prSet phldrT="[Κείμενο]"/>
      <dgm:spPr/>
      <dgm:t>
        <a:bodyPr/>
        <a:lstStyle/>
        <a:p>
          <a:r>
            <a:rPr lang="el-GR" dirty="0"/>
            <a:t>Μείωση κόστους ελέγχου διοίκησης</a:t>
          </a:r>
        </a:p>
      </dgm:t>
    </dgm:pt>
    <dgm:pt modelId="{2EE29ACD-0985-4100-8840-15FE3422E9E5}" type="parTrans" cxnId="{59ADD53D-1A5B-4678-8309-69CBE91F2D8D}">
      <dgm:prSet/>
      <dgm:spPr/>
      <dgm:t>
        <a:bodyPr/>
        <a:lstStyle/>
        <a:p>
          <a:endParaRPr lang="el-GR"/>
        </a:p>
      </dgm:t>
    </dgm:pt>
    <dgm:pt modelId="{E0412D29-F5E2-4457-898B-DDF7593A4272}" type="sibTrans" cxnId="{59ADD53D-1A5B-4678-8309-69CBE91F2D8D}">
      <dgm:prSet/>
      <dgm:spPr/>
      <dgm:t>
        <a:bodyPr/>
        <a:lstStyle/>
        <a:p>
          <a:endParaRPr lang="el-GR"/>
        </a:p>
      </dgm:t>
    </dgm:pt>
    <dgm:pt modelId="{04C2B8F2-A81F-4C7B-A505-26EE7AC3E6DD}">
      <dgm:prSet phldrT="[Κείμενο]"/>
      <dgm:spPr/>
      <dgm:t>
        <a:bodyPr/>
        <a:lstStyle/>
        <a:p>
          <a:r>
            <a:rPr lang="el-GR" dirty="0"/>
            <a:t>διασπορά</a:t>
          </a:r>
        </a:p>
      </dgm:t>
    </dgm:pt>
    <dgm:pt modelId="{4E58076A-A545-4852-8444-86DA5483B673}" type="parTrans" cxnId="{71BBE17D-09F0-4A30-9688-326FCC0FAC29}">
      <dgm:prSet/>
      <dgm:spPr/>
      <dgm:t>
        <a:bodyPr/>
        <a:lstStyle/>
        <a:p>
          <a:endParaRPr lang="el-GR"/>
        </a:p>
      </dgm:t>
    </dgm:pt>
    <dgm:pt modelId="{43716DC9-69A9-490C-9C0B-376063536B77}" type="sibTrans" cxnId="{71BBE17D-09F0-4A30-9688-326FCC0FAC29}">
      <dgm:prSet/>
      <dgm:spPr/>
      <dgm:t>
        <a:bodyPr/>
        <a:lstStyle/>
        <a:p>
          <a:endParaRPr lang="el-GR"/>
        </a:p>
      </dgm:t>
    </dgm:pt>
    <dgm:pt modelId="{1F95DCBE-D070-41C1-9B79-6CFD0B48D148}">
      <dgm:prSet phldrT="[Κείμενο]"/>
      <dgm:spPr/>
      <dgm:t>
        <a:bodyPr/>
        <a:lstStyle/>
        <a:p>
          <a:r>
            <a:rPr lang="el-GR" dirty="0"/>
            <a:t>Αγορά κινητών αξιών (χρηματιστήρια)</a:t>
          </a:r>
        </a:p>
      </dgm:t>
    </dgm:pt>
    <dgm:pt modelId="{A4017855-8FB9-4E1A-982F-800BF8440FF1}" type="parTrans" cxnId="{20C6D2C9-F2DB-46DF-914F-20E4EBD752CB}">
      <dgm:prSet/>
      <dgm:spPr/>
      <dgm:t>
        <a:bodyPr/>
        <a:lstStyle/>
        <a:p>
          <a:endParaRPr lang="el-GR"/>
        </a:p>
      </dgm:t>
    </dgm:pt>
    <dgm:pt modelId="{88740964-F639-4B13-8C9A-B6A221A982E8}" type="sibTrans" cxnId="{20C6D2C9-F2DB-46DF-914F-20E4EBD752CB}">
      <dgm:prSet/>
      <dgm:spPr/>
      <dgm:t>
        <a:bodyPr/>
        <a:lstStyle/>
        <a:p>
          <a:endParaRPr lang="el-GR"/>
        </a:p>
      </dgm:t>
    </dgm:pt>
    <dgm:pt modelId="{3144D8F4-8FA9-4A9C-948A-FB8351F86229}">
      <dgm:prSet phldrT="[Κείμενο]"/>
      <dgm:spPr/>
      <dgm:t>
        <a:bodyPr/>
        <a:lstStyle/>
        <a:p>
          <a:r>
            <a:rPr lang="el-GR" dirty="0"/>
            <a:t>Επαγγελματική διαχείριση </a:t>
          </a:r>
        </a:p>
      </dgm:t>
    </dgm:pt>
    <dgm:pt modelId="{5A346DEA-D589-446B-89E0-E5D0206313F9}" type="parTrans" cxnId="{7A3D5179-3293-4FDD-A440-83EE1B2C96A7}">
      <dgm:prSet/>
      <dgm:spPr/>
      <dgm:t>
        <a:bodyPr/>
        <a:lstStyle/>
        <a:p>
          <a:endParaRPr lang="el-GR"/>
        </a:p>
      </dgm:t>
    </dgm:pt>
    <dgm:pt modelId="{FE4521B8-1489-4DC8-AFD6-899CBF8E706E}" type="sibTrans" cxnId="{7A3D5179-3293-4FDD-A440-83EE1B2C96A7}">
      <dgm:prSet/>
      <dgm:spPr/>
      <dgm:t>
        <a:bodyPr/>
        <a:lstStyle/>
        <a:p>
          <a:endParaRPr lang="el-GR"/>
        </a:p>
      </dgm:t>
    </dgm:pt>
    <dgm:pt modelId="{3E058DD0-FCF3-412B-AA8B-974FAF33F400}">
      <dgm:prSet phldrT="[Κείμενο]"/>
      <dgm:spPr/>
      <dgm:t>
        <a:bodyPr/>
        <a:lstStyle/>
        <a:p>
          <a:r>
            <a:rPr lang="el-GR" dirty="0"/>
            <a:t>Αγορά εταιρικού ελέγχου</a:t>
          </a:r>
        </a:p>
      </dgm:t>
    </dgm:pt>
    <dgm:pt modelId="{F0BC4014-2C21-41B9-B282-DBC677881E24}" type="parTrans" cxnId="{A9D7EAB6-DF16-4D85-8198-8288D9B16198}">
      <dgm:prSet/>
      <dgm:spPr/>
      <dgm:t>
        <a:bodyPr/>
        <a:lstStyle/>
        <a:p>
          <a:endParaRPr lang="el-GR"/>
        </a:p>
      </dgm:t>
    </dgm:pt>
    <dgm:pt modelId="{6FDA8A11-AB42-42F0-B397-A82DE30A0B5B}" type="sibTrans" cxnId="{A9D7EAB6-DF16-4D85-8198-8288D9B16198}">
      <dgm:prSet/>
      <dgm:spPr/>
      <dgm:t>
        <a:bodyPr/>
        <a:lstStyle/>
        <a:p>
          <a:endParaRPr lang="el-GR"/>
        </a:p>
      </dgm:t>
    </dgm:pt>
    <dgm:pt modelId="{AAA880FC-6387-4A3F-9A0B-C9E47053E8F0}">
      <dgm:prSet phldrT="[Κείμενο]"/>
      <dgm:spPr/>
      <dgm:t>
        <a:bodyPr/>
        <a:lstStyle/>
        <a:p>
          <a:r>
            <a:rPr lang="el-GR" dirty="0"/>
            <a:t>Επενδυτικά εργαλεία</a:t>
          </a:r>
        </a:p>
      </dgm:t>
    </dgm:pt>
    <dgm:pt modelId="{8C29E18C-CD7D-466D-B5F5-6C4579E938C0}" type="parTrans" cxnId="{D97CB952-51ED-4453-8F2F-9F75D6FAF86E}">
      <dgm:prSet/>
      <dgm:spPr/>
      <dgm:t>
        <a:bodyPr/>
        <a:lstStyle/>
        <a:p>
          <a:endParaRPr lang="el-GR"/>
        </a:p>
      </dgm:t>
    </dgm:pt>
    <dgm:pt modelId="{14AD4A53-D0C8-4A09-9C1E-307F8DA22A6D}" type="sibTrans" cxnId="{D97CB952-51ED-4453-8F2F-9F75D6FAF86E}">
      <dgm:prSet/>
      <dgm:spPr/>
      <dgm:t>
        <a:bodyPr/>
        <a:lstStyle/>
        <a:p>
          <a:endParaRPr lang="el-GR"/>
        </a:p>
      </dgm:t>
    </dgm:pt>
    <dgm:pt modelId="{E7A05547-011D-45E0-96DC-CD237330B9DC}" type="pres">
      <dgm:prSet presAssocID="{4BE08D4E-069B-403B-A184-51A03E75F220}" presName="Name0" presStyleCnt="0">
        <dgm:presLayoutVars>
          <dgm:dir/>
          <dgm:animLvl val="lvl"/>
          <dgm:resizeHandles val="exact"/>
        </dgm:presLayoutVars>
      </dgm:prSet>
      <dgm:spPr/>
    </dgm:pt>
    <dgm:pt modelId="{3AED9227-51D7-49C4-9A29-EFB862673BBC}" type="pres">
      <dgm:prSet presAssocID="{4BE08D4E-069B-403B-A184-51A03E75F220}" presName="tSp" presStyleCnt="0"/>
      <dgm:spPr/>
    </dgm:pt>
    <dgm:pt modelId="{D2B18D7A-50D2-4919-95BB-87F517446AD9}" type="pres">
      <dgm:prSet presAssocID="{4BE08D4E-069B-403B-A184-51A03E75F220}" presName="bSp" presStyleCnt="0"/>
      <dgm:spPr/>
    </dgm:pt>
    <dgm:pt modelId="{8D402D40-FBB4-40CA-8B89-2C1FAFC570B0}" type="pres">
      <dgm:prSet presAssocID="{4BE08D4E-069B-403B-A184-51A03E75F220}" presName="process" presStyleCnt="0"/>
      <dgm:spPr/>
    </dgm:pt>
    <dgm:pt modelId="{01905557-B4D6-4913-9437-69130285FFEC}" type="pres">
      <dgm:prSet presAssocID="{8CB3DC31-71D3-49F1-8D3E-E6E0B17C889E}" presName="composite1" presStyleCnt="0"/>
      <dgm:spPr/>
    </dgm:pt>
    <dgm:pt modelId="{93D302A0-1E5B-40C2-8494-AC51BB889CAF}" type="pres">
      <dgm:prSet presAssocID="{8CB3DC31-71D3-49F1-8D3E-E6E0B17C889E}" presName="dummyNode1" presStyleLbl="node1" presStyleIdx="0" presStyleCnt="3"/>
      <dgm:spPr/>
    </dgm:pt>
    <dgm:pt modelId="{7DA17666-EC97-45C1-A10A-E8438C3423F7}" type="pres">
      <dgm:prSet presAssocID="{8CB3DC31-71D3-49F1-8D3E-E6E0B17C889E}" presName="childNode1" presStyleLbl="bgAcc1" presStyleIdx="0" presStyleCnt="3">
        <dgm:presLayoutVars>
          <dgm:bulletEnabled val="1"/>
        </dgm:presLayoutVars>
      </dgm:prSet>
      <dgm:spPr/>
    </dgm:pt>
    <dgm:pt modelId="{2771F416-20D1-47B2-8AF9-7215EF0C0E3A}" type="pres">
      <dgm:prSet presAssocID="{8CB3DC31-71D3-49F1-8D3E-E6E0B17C889E}" presName="childNode1tx" presStyleLbl="bgAcc1" presStyleIdx="0" presStyleCnt="3">
        <dgm:presLayoutVars>
          <dgm:bulletEnabled val="1"/>
        </dgm:presLayoutVars>
      </dgm:prSet>
      <dgm:spPr/>
    </dgm:pt>
    <dgm:pt modelId="{605F6943-481A-4A6F-8C12-EAE5E728AC6D}" type="pres">
      <dgm:prSet presAssocID="{8CB3DC31-71D3-49F1-8D3E-E6E0B17C889E}" presName="parentNode1" presStyleLbl="node1" presStyleIdx="0" presStyleCnt="3">
        <dgm:presLayoutVars>
          <dgm:chMax val="1"/>
          <dgm:bulletEnabled val="1"/>
        </dgm:presLayoutVars>
      </dgm:prSet>
      <dgm:spPr/>
    </dgm:pt>
    <dgm:pt modelId="{B23469BE-2A4B-4386-8F2B-CDB7200483FA}" type="pres">
      <dgm:prSet presAssocID="{8CB3DC31-71D3-49F1-8D3E-E6E0B17C889E}" presName="connSite1" presStyleCnt="0"/>
      <dgm:spPr/>
    </dgm:pt>
    <dgm:pt modelId="{C81C9C78-CE33-4F22-9C3A-C78A62FE6BD4}" type="pres">
      <dgm:prSet presAssocID="{51CB2C5F-DAAA-4797-902D-49AF7385DE5F}" presName="Name9" presStyleLbl="sibTrans2D1" presStyleIdx="0" presStyleCnt="2"/>
      <dgm:spPr/>
    </dgm:pt>
    <dgm:pt modelId="{694C321B-BD7A-4A7F-9D6A-C24911049FB5}" type="pres">
      <dgm:prSet presAssocID="{06F9291F-D8B0-41E9-AC87-7708523DC731}" presName="composite2" presStyleCnt="0"/>
      <dgm:spPr/>
    </dgm:pt>
    <dgm:pt modelId="{460A4AC6-82DA-4C91-8A7D-8CA5FE5FD722}" type="pres">
      <dgm:prSet presAssocID="{06F9291F-D8B0-41E9-AC87-7708523DC731}" presName="dummyNode2" presStyleLbl="node1" presStyleIdx="0" presStyleCnt="3"/>
      <dgm:spPr/>
    </dgm:pt>
    <dgm:pt modelId="{8C379864-5798-46B3-95D9-657E8781D0EC}" type="pres">
      <dgm:prSet presAssocID="{06F9291F-D8B0-41E9-AC87-7708523DC731}" presName="childNode2" presStyleLbl="bgAcc1" presStyleIdx="1" presStyleCnt="3" custLinFactNeighborX="361" custLinFactNeighborY="875">
        <dgm:presLayoutVars>
          <dgm:bulletEnabled val="1"/>
        </dgm:presLayoutVars>
      </dgm:prSet>
      <dgm:spPr/>
    </dgm:pt>
    <dgm:pt modelId="{BA451F71-9ACA-41BA-965F-1E91BC8413E8}" type="pres">
      <dgm:prSet presAssocID="{06F9291F-D8B0-41E9-AC87-7708523DC731}" presName="childNode2tx" presStyleLbl="bgAcc1" presStyleIdx="1" presStyleCnt="3">
        <dgm:presLayoutVars>
          <dgm:bulletEnabled val="1"/>
        </dgm:presLayoutVars>
      </dgm:prSet>
      <dgm:spPr/>
    </dgm:pt>
    <dgm:pt modelId="{1BD54077-5D41-4DEB-99C5-922E40CBE55E}" type="pres">
      <dgm:prSet presAssocID="{06F9291F-D8B0-41E9-AC87-7708523DC731}" presName="parentNode2" presStyleLbl="node1" presStyleIdx="1" presStyleCnt="3">
        <dgm:presLayoutVars>
          <dgm:chMax val="0"/>
          <dgm:bulletEnabled val="1"/>
        </dgm:presLayoutVars>
      </dgm:prSet>
      <dgm:spPr/>
    </dgm:pt>
    <dgm:pt modelId="{0CAAB11B-305D-4959-8B2E-65CDD717D24A}" type="pres">
      <dgm:prSet presAssocID="{06F9291F-D8B0-41E9-AC87-7708523DC731}" presName="connSite2" presStyleCnt="0"/>
      <dgm:spPr/>
    </dgm:pt>
    <dgm:pt modelId="{E88CD949-541A-48A3-8DA8-77BEF18840FF}" type="pres">
      <dgm:prSet presAssocID="{D215BEEF-079E-44AF-A1AC-9E7854B161DC}" presName="Name18" presStyleLbl="sibTrans2D1" presStyleIdx="1" presStyleCnt="2"/>
      <dgm:spPr/>
    </dgm:pt>
    <dgm:pt modelId="{9EB4B2A8-089B-4DBD-980B-0E4BA78BBC9C}" type="pres">
      <dgm:prSet presAssocID="{04C2B8F2-A81F-4C7B-A505-26EE7AC3E6DD}" presName="composite1" presStyleCnt="0"/>
      <dgm:spPr/>
    </dgm:pt>
    <dgm:pt modelId="{BBDED3E9-6D0F-4ACE-B7F6-5FB6020D669D}" type="pres">
      <dgm:prSet presAssocID="{04C2B8F2-A81F-4C7B-A505-26EE7AC3E6DD}" presName="dummyNode1" presStyleLbl="node1" presStyleIdx="1" presStyleCnt="3"/>
      <dgm:spPr/>
    </dgm:pt>
    <dgm:pt modelId="{2EBDA4D5-D80E-4BF9-A580-5B2C93F84973}" type="pres">
      <dgm:prSet presAssocID="{04C2B8F2-A81F-4C7B-A505-26EE7AC3E6DD}" presName="childNode1" presStyleLbl="bgAcc1" presStyleIdx="2" presStyleCnt="3">
        <dgm:presLayoutVars>
          <dgm:bulletEnabled val="1"/>
        </dgm:presLayoutVars>
      </dgm:prSet>
      <dgm:spPr/>
    </dgm:pt>
    <dgm:pt modelId="{6009DED0-47F9-4EC8-9974-DC489FE6DCD9}" type="pres">
      <dgm:prSet presAssocID="{04C2B8F2-A81F-4C7B-A505-26EE7AC3E6DD}" presName="childNode1tx" presStyleLbl="bgAcc1" presStyleIdx="2" presStyleCnt="3">
        <dgm:presLayoutVars>
          <dgm:bulletEnabled val="1"/>
        </dgm:presLayoutVars>
      </dgm:prSet>
      <dgm:spPr/>
    </dgm:pt>
    <dgm:pt modelId="{FCB8AA01-0FFB-4ACF-92AE-1B299A1A2A9B}" type="pres">
      <dgm:prSet presAssocID="{04C2B8F2-A81F-4C7B-A505-26EE7AC3E6DD}" presName="parentNode1" presStyleLbl="node1" presStyleIdx="2" presStyleCnt="3">
        <dgm:presLayoutVars>
          <dgm:chMax val="1"/>
          <dgm:bulletEnabled val="1"/>
        </dgm:presLayoutVars>
      </dgm:prSet>
      <dgm:spPr/>
    </dgm:pt>
    <dgm:pt modelId="{5B9BFDA9-B164-4725-B1BE-B195D9D4DCAC}" type="pres">
      <dgm:prSet presAssocID="{04C2B8F2-A81F-4C7B-A505-26EE7AC3E6DD}" presName="connSite1" presStyleCnt="0"/>
      <dgm:spPr/>
    </dgm:pt>
  </dgm:ptLst>
  <dgm:cxnLst>
    <dgm:cxn modelId="{1F87640B-162B-054A-9F6A-4D8E65DBBAD7}" type="presOf" srcId="{3E058DD0-FCF3-412B-AA8B-974FAF33F400}" destId="{BA451F71-9ACA-41BA-965F-1E91BC8413E8}" srcOrd="1" destOrd="2" presId="urn:microsoft.com/office/officeart/2005/8/layout/hProcess4"/>
    <dgm:cxn modelId="{1C5E4D0C-59DF-4CF0-81BB-5076A34AC821}" srcId="{8CB3DC31-71D3-49F1-8D3E-E6E0B17C889E}" destId="{E73024F0-C683-4567-9412-67716863E8DA}" srcOrd="1" destOrd="0" parTransId="{C3B488FE-97F8-40BE-8BC6-F91955DAF7BB}" sibTransId="{7B34874A-93E8-4AC5-9FE0-244CBB5CC753}"/>
    <dgm:cxn modelId="{46D6CA0F-863A-2745-AFA7-F78C2BBAFD24}" type="presOf" srcId="{1F95DCBE-D070-41C1-9B79-6CFD0B48D148}" destId="{2EBDA4D5-D80E-4BF9-A580-5B2C93F84973}" srcOrd="0" destOrd="0" presId="urn:microsoft.com/office/officeart/2005/8/layout/hProcess4"/>
    <dgm:cxn modelId="{35B9E711-3D9D-A241-B23D-13FE3527A33E}" type="presOf" srcId="{E73024F0-C683-4567-9412-67716863E8DA}" destId="{2771F416-20D1-47B2-8AF9-7215EF0C0E3A}" srcOrd="1" destOrd="1" presId="urn:microsoft.com/office/officeart/2005/8/layout/hProcess4"/>
    <dgm:cxn modelId="{FDBF4C13-10E7-5D4D-8EF2-83988DBD9A11}" type="presOf" srcId="{4BE08D4E-069B-403B-A184-51A03E75F220}" destId="{E7A05547-011D-45E0-96DC-CD237330B9DC}" srcOrd="0" destOrd="0" presId="urn:microsoft.com/office/officeart/2005/8/layout/hProcess4"/>
    <dgm:cxn modelId="{14D52D14-C0AB-471F-8347-1FC895B56AF7}" srcId="{4BE08D4E-069B-403B-A184-51A03E75F220}" destId="{06F9291F-D8B0-41E9-AC87-7708523DC731}" srcOrd="1" destOrd="0" parTransId="{872A9DF2-9512-420B-9CA8-0780B765EF5E}" sibTransId="{D215BEEF-079E-44AF-A1AC-9E7854B161DC}"/>
    <dgm:cxn modelId="{64065D2D-A7C3-F24F-966D-1449FA6C73A3}" type="presOf" srcId="{56436B86-9BC1-4360-ADAE-4C135ECB8DA9}" destId="{BA451F71-9ACA-41BA-965F-1E91BC8413E8}" srcOrd="1" destOrd="0" presId="urn:microsoft.com/office/officeart/2005/8/layout/hProcess4"/>
    <dgm:cxn modelId="{3233B42F-28F9-44C0-88E7-54A413DF5C13}" srcId="{4BE08D4E-069B-403B-A184-51A03E75F220}" destId="{8CB3DC31-71D3-49F1-8D3E-E6E0B17C889E}" srcOrd="0" destOrd="0" parTransId="{9A221D2C-68BE-4216-82BC-26726DABD5FB}" sibTransId="{51CB2C5F-DAAA-4797-902D-49AF7385DE5F}"/>
    <dgm:cxn modelId="{8D4FBB31-8677-44F1-9A59-FFF3A7380973}" srcId="{06F9291F-D8B0-41E9-AC87-7708523DC731}" destId="{56436B86-9BC1-4360-ADAE-4C135ECB8DA9}" srcOrd="0" destOrd="0" parTransId="{3403D2E0-42AD-4254-8EC3-1CADB5F66DD5}" sibTransId="{8EC72448-5177-4425-AE15-962888C3DF30}"/>
    <dgm:cxn modelId="{F0D4F031-A45F-214D-B9E1-345003A04AE1}" type="presOf" srcId="{9B3AFA2F-A9D1-49A1-8C76-314282046C78}" destId="{8C379864-5798-46B3-95D9-657E8781D0EC}" srcOrd="0" destOrd="1" presId="urn:microsoft.com/office/officeart/2005/8/layout/hProcess4"/>
    <dgm:cxn modelId="{3405F132-DDED-F44C-A2EE-BE3B2D8FEFE3}" type="presOf" srcId="{1F95DCBE-D070-41C1-9B79-6CFD0B48D148}" destId="{6009DED0-47F9-4EC8-9974-DC489FE6DCD9}" srcOrd="1" destOrd="0" presId="urn:microsoft.com/office/officeart/2005/8/layout/hProcess4"/>
    <dgm:cxn modelId="{D7EC263B-8EAB-6840-A8FD-CE0ECEE76E5F}" type="presOf" srcId="{D215BEEF-079E-44AF-A1AC-9E7854B161DC}" destId="{E88CD949-541A-48A3-8DA8-77BEF18840FF}" srcOrd="0" destOrd="0" presId="urn:microsoft.com/office/officeart/2005/8/layout/hProcess4"/>
    <dgm:cxn modelId="{59ADD53D-1A5B-4678-8309-69CBE91F2D8D}" srcId="{06F9291F-D8B0-41E9-AC87-7708523DC731}" destId="{9B3AFA2F-A9D1-49A1-8C76-314282046C78}" srcOrd="1" destOrd="0" parTransId="{2EE29ACD-0985-4100-8840-15FE3422E9E5}" sibTransId="{E0412D29-F5E2-4457-898B-DDF7593A4272}"/>
    <dgm:cxn modelId="{A4866C41-D584-BB4E-996D-6C87C188415C}" type="presOf" srcId="{8CB3DC31-71D3-49F1-8D3E-E6E0B17C889E}" destId="{605F6943-481A-4A6F-8C12-EAE5E728AC6D}" srcOrd="0" destOrd="0" presId="urn:microsoft.com/office/officeart/2005/8/layout/hProcess4"/>
    <dgm:cxn modelId="{1FD12349-1C61-AC40-A81F-26F381C60557}" type="presOf" srcId="{56436B86-9BC1-4360-ADAE-4C135ECB8DA9}" destId="{8C379864-5798-46B3-95D9-657E8781D0EC}" srcOrd="0" destOrd="0" presId="urn:microsoft.com/office/officeart/2005/8/layout/hProcess4"/>
    <dgm:cxn modelId="{FD17BA4F-2C31-A24B-B23B-B558B143404E}" type="presOf" srcId="{E73024F0-C683-4567-9412-67716863E8DA}" destId="{7DA17666-EC97-45C1-A10A-E8438C3423F7}" srcOrd="0" destOrd="1" presId="urn:microsoft.com/office/officeart/2005/8/layout/hProcess4"/>
    <dgm:cxn modelId="{5AA12C51-F992-C948-B833-5C6E8B4DEDAF}" type="presOf" srcId="{06F9291F-D8B0-41E9-AC87-7708523DC731}" destId="{1BD54077-5D41-4DEB-99C5-922E40CBE55E}" srcOrd="0" destOrd="0" presId="urn:microsoft.com/office/officeart/2005/8/layout/hProcess4"/>
    <dgm:cxn modelId="{D97CB952-51ED-4453-8F2F-9F75D6FAF86E}" srcId="{04C2B8F2-A81F-4C7B-A505-26EE7AC3E6DD}" destId="{AAA880FC-6387-4A3F-9A0B-C9E47053E8F0}" srcOrd="2" destOrd="0" parTransId="{8C29E18C-CD7D-466D-B5F5-6C4579E938C0}" sibTransId="{14AD4A53-D0C8-4A09-9C1E-307F8DA22A6D}"/>
    <dgm:cxn modelId="{FD220759-8B92-2A42-82D5-7A31970BE3E2}" type="presOf" srcId="{0BD6EF73-4835-40D1-8B39-2F241C35B250}" destId="{2771F416-20D1-47B2-8AF9-7215EF0C0E3A}" srcOrd="1" destOrd="0" presId="urn:microsoft.com/office/officeart/2005/8/layout/hProcess4"/>
    <dgm:cxn modelId="{0173766E-F878-4EB4-9FC4-B6DFBACF0270}" srcId="{8CB3DC31-71D3-49F1-8D3E-E6E0B17C889E}" destId="{0BD6EF73-4835-40D1-8B39-2F241C35B250}" srcOrd="0" destOrd="0" parTransId="{BFD2F9FC-1B7C-4D9B-9C9D-5395BDE05458}" sibTransId="{3895C93F-306A-4363-A9B7-9FFE5D0783F1}"/>
    <dgm:cxn modelId="{B4105071-2BEE-FE4A-B1FF-87A1996EB4B6}" type="presOf" srcId="{0BD6EF73-4835-40D1-8B39-2F241C35B250}" destId="{7DA17666-EC97-45C1-A10A-E8438C3423F7}" srcOrd="0" destOrd="0" presId="urn:microsoft.com/office/officeart/2005/8/layout/hProcess4"/>
    <dgm:cxn modelId="{F63FC375-B288-3F4F-9B92-C493E21B512D}" type="presOf" srcId="{AAA880FC-6387-4A3F-9A0B-C9E47053E8F0}" destId="{2EBDA4D5-D80E-4BF9-A580-5B2C93F84973}" srcOrd="0" destOrd="2" presId="urn:microsoft.com/office/officeart/2005/8/layout/hProcess4"/>
    <dgm:cxn modelId="{7A3D5179-3293-4FDD-A440-83EE1B2C96A7}" srcId="{04C2B8F2-A81F-4C7B-A505-26EE7AC3E6DD}" destId="{3144D8F4-8FA9-4A9C-948A-FB8351F86229}" srcOrd="1" destOrd="0" parTransId="{5A346DEA-D589-446B-89E0-E5D0206313F9}" sibTransId="{FE4521B8-1489-4DC8-AFD6-899CBF8E706E}"/>
    <dgm:cxn modelId="{71BBE17D-09F0-4A30-9688-326FCC0FAC29}" srcId="{4BE08D4E-069B-403B-A184-51A03E75F220}" destId="{04C2B8F2-A81F-4C7B-A505-26EE7AC3E6DD}" srcOrd="2" destOrd="0" parTransId="{4E58076A-A545-4852-8444-86DA5483B673}" sibTransId="{43716DC9-69A9-490C-9C0B-376063536B77}"/>
    <dgm:cxn modelId="{EEE9A086-82B9-4B4C-9F08-8EEFF91B46CC}" type="presOf" srcId="{04C2B8F2-A81F-4C7B-A505-26EE7AC3E6DD}" destId="{FCB8AA01-0FFB-4ACF-92AE-1B299A1A2A9B}" srcOrd="0" destOrd="0" presId="urn:microsoft.com/office/officeart/2005/8/layout/hProcess4"/>
    <dgm:cxn modelId="{142DE791-D6CB-314D-8B51-9DDBA1B79058}" type="presOf" srcId="{51CB2C5F-DAAA-4797-902D-49AF7385DE5F}" destId="{C81C9C78-CE33-4F22-9C3A-C78A62FE6BD4}" srcOrd="0" destOrd="0" presId="urn:microsoft.com/office/officeart/2005/8/layout/hProcess4"/>
    <dgm:cxn modelId="{B7FC0AA0-37C3-A642-A2BD-F62A7AE6D518}" type="presOf" srcId="{3144D8F4-8FA9-4A9C-948A-FB8351F86229}" destId="{6009DED0-47F9-4EC8-9974-DC489FE6DCD9}" srcOrd="1" destOrd="1" presId="urn:microsoft.com/office/officeart/2005/8/layout/hProcess4"/>
    <dgm:cxn modelId="{2AE8E4B5-1886-D642-B330-FE4E426F4EB4}" type="presOf" srcId="{3144D8F4-8FA9-4A9C-948A-FB8351F86229}" destId="{2EBDA4D5-D80E-4BF9-A580-5B2C93F84973}" srcOrd="0" destOrd="1" presId="urn:microsoft.com/office/officeart/2005/8/layout/hProcess4"/>
    <dgm:cxn modelId="{A9D7EAB6-DF16-4D85-8198-8288D9B16198}" srcId="{06F9291F-D8B0-41E9-AC87-7708523DC731}" destId="{3E058DD0-FCF3-412B-AA8B-974FAF33F400}" srcOrd="2" destOrd="0" parTransId="{F0BC4014-2C21-41B9-B282-DBC677881E24}" sibTransId="{6FDA8A11-AB42-42F0-B397-A82DE30A0B5B}"/>
    <dgm:cxn modelId="{20C6D2C9-F2DB-46DF-914F-20E4EBD752CB}" srcId="{04C2B8F2-A81F-4C7B-A505-26EE7AC3E6DD}" destId="{1F95DCBE-D070-41C1-9B79-6CFD0B48D148}" srcOrd="0" destOrd="0" parTransId="{A4017855-8FB9-4E1A-982F-800BF8440FF1}" sibTransId="{88740964-F639-4B13-8C9A-B6A221A982E8}"/>
    <dgm:cxn modelId="{19BA19D6-3C26-A144-9620-86F734E2A50C}" type="presOf" srcId="{9B3AFA2F-A9D1-49A1-8C76-314282046C78}" destId="{BA451F71-9ACA-41BA-965F-1E91BC8413E8}" srcOrd="1" destOrd="1" presId="urn:microsoft.com/office/officeart/2005/8/layout/hProcess4"/>
    <dgm:cxn modelId="{5D94D6E4-799D-4E43-9881-224D3D170A0D}" type="presOf" srcId="{3E058DD0-FCF3-412B-AA8B-974FAF33F400}" destId="{8C379864-5798-46B3-95D9-657E8781D0EC}" srcOrd="0" destOrd="2" presId="urn:microsoft.com/office/officeart/2005/8/layout/hProcess4"/>
    <dgm:cxn modelId="{8CEF94FA-6813-9B46-8F9E-FF3FB53BC468}" type="presOf" srcId="{AAA880FC-6387-4A3F-9A0B-C9E47053E8F0}" destId="{6009DED0-47F9-4EC8-9974-DC489FE6DCD9}" srcOrd="1" destOrd="2" presId="urn:microsoft.com/office/officeart/2005/8/layout/hProcess4"/>
    <dgm:cxn modelId="{C4C27FF4-601C-2E4D-89EE-A46BEE125925}" type="presParOf" srcId="{E7A05547-011D-45E0-96DC-CD237330B9DC}" destId="{3AED9227-51D7-49C4-9A29-EFB862673BBC}" srcOrd="0" destOrd="0" presId="urn:microsoft.com/office/officeart/2005/8/layout/hProcess4"/>
    <dgm:cxn modelId="{3E57C92E-69F7-8E4E-890B-401223CB3385}" type="presParOf" srcId="{E7A05547-011D-45E0-96DC-CD237330B9DC}" destId="{D2B18D7A-50D2-4919-95BB-87F517446AD9}" srcOrd="1" destOrd="0" presId="urn:microsoft.com/office/officeart/2005/8/layout/hProcess4"/>
    <dgm:cxn modelId="{2AD88E54-F173-204D-9494-AB56A91A03B7}" type="presParOf" srcId="{E7A05547-011D-45E0-96DC-CD237330B9DC}" destId="{8D402D40-FBB4-40CA-8B89-2C1FAFC570B0}" srcOrd="2" destOrd="0" presId="urn:microsoft.com/office/officeart/2005/8/layout/hProcess4"/>
    <dgm:cxn modelId="{38C18039-7595-594F-9BCE-6916337BE8C7}" type="presParOf" srcId="{8D402D40-FBB4-40CA-8B89-2C1FAFC570B0}" destId="{01905557-B4D6-4913-9437-69130285FFEC}" srcOrd="0" destOrd="0" presId="urn:microsoft.com/office/officeart/2005/8/layout/hProcess4"/>
    <dgm:cxn modelId="{60B4BBF2-2251-6C47-B8FC-09280731B62A}" type="presParOf" srcId="{01905557-B4D6-4913-9437-69130285FFEC}" destId="{93D302A0-1E5B-40C2-8494-AC51BB889CAF}" srcOrd="0" destOrd="0" presId="urn:microsoft.com/office/officeart/2005/8/layout/hProcess4"/>
    <dgm:cxn modelId="{9D3665E4-1F09-5242-AE03-8151A42101BF}" type="presParOf" srcId="{01905557-B4D6-4913-9437-69130285FFEC}" destId="{7DA17666-EC97-45C1-A10A-E8438C3423F7}" srcOrd="1" destOrd="0" presId="urn:microsoft.com/office/officeart/2005/8/layout/hProcess4"/>
    <dgm:cxn modelId="{FC6B6AEE-7CAB-9442-916F-D5EA18EEF31E}" type="presParOf" srcId="{01905557-B4D6-4913-9437-69130285FFEC}" destId="{2771F416-20D1-47B2-8AF9-7215EF0C0E3A}" srcOrd="2" destOrd="0" presId="urn:microsoft.com/office/officeart/2005/8/layout/hProcess4"/>
    <dgm:cxn modelId="{6A78DFCC-703C-D048-9463-2F7F6544013A}" type="presParOf" srcId="{01905557-B4D6-4913-9437-69130285FFEC}" destId="{605F6943-481A-4A6F-8C12-EAE5E728AC6D}" srcOrd="3" destOrd="0" presId="urn:microsoft.com/office/officeart/2005/8/layout/hProcess4"/>
    <dgm:cxn modelId="{98F91DAE-6270-4846-B779-B28D4E161A36}" type="presParOf" srcId="{01905557-B4D6-4913-9437-69130285FFEC}" destId="{B23469BE-2A4B-4386-8F2B-CDB7200483FA}" srcOrd="4" destOrd="0" presId="urn:microsoft.com/office/officeart/2005/8/layout/hProcess4"/>
    <dgm:cxn modelId="{4895B96A-1333-9A46-BBA4-8DBD2D4C68AB}" type="presParOf" srcId="{8D402D40-FBB4-40CA-8B89-2C1FAFC570B0}" destId="{C81C9C78-CE33-4F22-9C3A-C78A62FE6BD4}" srcOrd="1" destOrd="0" presId="urn:microsoft.com/office/officeart/2005/8/layout/hProcess4"/>
    <dgm:cxn modelId="{67C143A8-4EE4-1B49-B867-52DAA3025B8D}" type="presParOf" srcId="{8D402D40-FBB4-40CA-8B89-2C1FAFC570B0}" destId="{694C321B-BD7A-4A7F-9D6A-C24911049FB5}" srcOrd="2" destOrd="0" presId="urn:microsoft.com/office/officeart/2005/8/layout/hProcess4"/>
    <dgm:cxn modelId="{5172A3A0-AF77-944C-8B13-4EC660D9C6C9}" type="presParOf" srcId="{694C321B-BD7A-4A7F-9D6A-C24911049FB5}" destId="{460A4AC6-82DA-4C91-8A7D-8CA5FE5FD722}" srcOrd="0" destOrd="0" presId="urn:microsoft.com/office/officeart/2005/8/layout/hProcess4"/>
    <dgm:cxn modelId="{17BAE493-49AE-434B-971A-32CB40CFC5C9}" type="presParOf" srcId="{694C321B-BD7A-4A7F-9D6A-C24911049FB5}" destId="{8C379864-5798-46B3-95D9-657E8781D0EC}" srcOrd="1" destOrd="0" presId="urn:microsoft.com/office/officeart/2005/8/layout/hProcess4"/>
    <dgm:cxn modelId="{372DB76A-44E4-6946-B57A-6E2B78FE0E6E}" type="presParOf" srcId="{694C321B-BD7A-4A7F-9D6A-C24911049FB5}" destId="{BA451F71-9ACA-41BA-965F-1E91BC8413E8}" srcOrd="2" destOrd="0" presId="urn:microsoft.com/office/officeart/2005/8/layout/hProcess4"/>
    <dgm:cxn modelId="{F84CD5C7-FEC6-EB4C-8C08-1C8DB1BE4CDF}" type="presParOf" srcId="{694C321B-BD7A-4A7F-9D6A-C24911049FB5}" destId="{1BD54077-5D41-4DEB-99C5-922E40CBE55E}" srcOrd="3" destOrd="0" presId="urn:microsoft.com/office/officeart/2005/8/layout/hProcess4"/>
    <dgm:cxn modelId="{E9A63C77-FFED-2644-8353-3769CB96933F}" type="presParOf" srcId="{694C321B-BD7A-4A7F-9D6A-C24911049FB5}" destId="{0CAAB11B-305D-4959-8B2E-65CDD717D24A}" srcOrd="4" destOrd="0" presId="urn:microsoft.com/office/officeart/2005/8/layout/hProcess4"/>
    <dgm:cxn modelId="{42A2E412-723E-5C4E-9CC7-DEEB745D7358}" type="presParOf" srcId="{8D402D40-FBB4-40CA-8B89-2C1FAFC570B0}" destId="{E88CD949-541A-48A3-8DA8-77BEF18840FF}" srcOrd="3" destOrd="0" presId="urn:microsoft.com/office/officeart/2005/8/layout/hProcess4"/>
    <dgm:cxn modelId="{33EB08DF-7739-4E48-A1CE-2BB49EE9E634}" type="presParOf" srcId="{8D402D40-FBB4-40CA-8B89-2C1FAFC570B0}" destId="{9EB4B2A8-089B-4DBD-980B-0E4BA78BBC9C}" srcOrd="4" destOrd="0" presId="urn:microsoft.com/office/officeart/2005/8/layout/hProcess4"/>
    <dgm:cxn modelId="{F30EC9E7-0FFB-9946-8757-40390B5C3B2E}" type="presParOf" srcId="{9EB4B2A8-089B-4DBD-980B-0E4BA78BBC9C}" destId="{BBDED3E9-6D0F-4ACE-B7F6-5FB6020D669D}" srcOrd="0" destOrd="0" presId="urn:microsoft.com/office/officeart/2005/8/layout/hProcess4"/>
    <dgm:cxn modelId="{E357C70F-F7A2-5F4B-B862-540B0283DB14}" type="presParOf" srcId="{9EB4B2A8-089B-4DBD-980B-0E4BA78BBC9C}" destId="{2EBDA4D5-D80E-4BF9-A580-5B2C93F84973}" srcOrd="1" destOrd="0" presId="urn:microsoft.com/office/officeart/2005/8/layout/hProcess4"/>
    <dgm:cxn modelId="{CFE87870-304D-EB48-827A-9977495890AD}" type="presParOf" srcId="{9EB4B2A8-089B-4DBD-980B-0E4BA78BBC9C}" destId="{6009DED0-47F9-4EC8-9974-DC489FE6DCD9}" srcOrd="2" destOrd="0" presId="urn:microsoft.com/office/officeart/2005/8/layout/hProcess4"/>
    <dgm:cxn modelId="{C9CCCA2F-97BD-6946-BDE3-43A04DB9F81E}" type="presParOf" srcId="{9EB4B2A8-089B-4DBD-980B-0E4BA78BBC9C}" destId="{FCB8AA01-0FFB-4ACF-92AE-1B299A1A2A9B}" srcOrd="3" destOrd="0" presId="urn:microsoft.com/office/officeart/2005/8/layout/hProcess4"/>
    <dgm:cxn modelId="{7DBF4C2B-4D1C-124F-8181-D35E4E76E55E}" type="presParOf" srcId="{9EB4B2A8-089B-4DBD-980B-0E4BA78BBC9C}" destId="{5B9BFDA9-B164-4725-B1BE-B195D9D4DCAC}"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96C5F-BA0C-40EA-83BB-6DB91F72ECB5}">
      <dsp:nvSpPr>
        <dsp:cNvPr id="0" name=""/>
        <dsp:cNvSpPr/>
      </dsp:nvSpPr>
      <dsp:spPr>
        <a:xfrm rot="5400000">
          <a:off x="-213890" y="215705"/>
          <a:ext cx="1425939" cy="99815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l-GR" sz="900" kern="1200" dirty="0"/>
            <a:t>ΙΔΙΟΚΤΗΤΕΣ νομικού προσώπου</a:t>
          </a:r>
        </a:p>
      </dsp:txBody>
      <dsp:txXfrm rot="-5400000">
        <a:off x="2" y="500893"/>
        <a:ext cx="998157" cy="427782"/>
      </dsp:txXfrm>
    </dsp:sp>
    <dsp:sp modelId="{D1C19883-BD78-47E5-99B8-86B451D779FA}">
      <dsp:nvSpPr>
        <dsp:cNvPr id="0" name=""/>
        <dsp:cNvSpPr/>
      </dsp:nvSpPr>
      <dsp:spPr>
        <a:xfrm rot="5400000">
          <a:off x="2148745" y="-1132455"/>
          <a:ext cx="926860" cy="32607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l-GR" sz="2500" kern="1200" dirty="0"/>
            <a:t>Εταίροι</a:t>
          </a:r>
        </a:p>
        <a:p>
          <a:pPr marL="228600" lvl="1" indent="-228600" algn="l" defTabSz="1111250">
            <a:lnSpc>
              <a:spcPct val="90000"/>
            </a:lnSpc>
            <a:spcBef>
              <a:spcPct val="0"/>
            </a:spcBef>
            <a:spcAft>
              <a:spcPct val="15000"/>
            </a:spcAft>
            <a:buChar char="•"/>
          </a:pPr>
          <a:r>
            <a:rPr lang="el-GR" sz="2500" kern="1200" dirty="0"/>
            <a:t>μέτοχοι</a:t>
          </a:r>
        </a:p>
      </dsp:txBody>
      <dsp:txXfrm rot="-5400000">
        <a:off x="981821" y="79715"/>
        <a:ext cx="3215462" cy="836368"/>
      </dsp:txXfrm>
    </dsp:sp>
    <dsp:sp modelId="{D7C50A31-D0F4-44EF-BB3F-82233673C0A5}">
      <dsp:nvSpPr>
        <dsp:cNvPr id="0" name=""/>
        <dsp:cNvSpPr/>
      </dsp:nvSpPr>
      <dsp:spPr>
        <a:xfrm rot="5400000">
          <a:off x="-213890" y="1445211"/>
          <a:ext cx="1425939" cy="99815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l-GR" sz="900" kern="1200" dirty="0"/>
            <a:t>ΝΟΜΙΚΟ ΠΡΟΣΩΠΟ</a:t>
          </a:r>
        </a:p>
      </dsp:txBody>
      <dsp:txXfrm rot="-5400000">
        <a:off x="2" y="1730399"/>
        <a:ext cx="998157" cy="427782"/>
      </dsp:txXfrm>
    </dsp:sp>
    <dsp:sp modelId="{7398F68C-31D2-40FC-96C4-41CC7CA3BCD8}">
      <dsp:nvSpPr>
        <dsp:cNvPr id="0" name=""/>
        <dsp:cNvSpPr/>
      </dsp:nvSpPr>
      <dsp:spPr>
        <a:xfrm rot="5400000">
          <a:off x="2165081" y="64396"/>
          <a:ext cx="926860" cy="32607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l-GR" sz="2500" kern="1200" dirty="0"/>
            <a:t>Εταιρικά μερίδια</a:t>
          </a:r>
        </a:p>
        <a:p>
          <a:pPr marL="228600" lvl="1" indent="-228600" algn="l" defTabSz="1111250">
            <a:lnSpc>
              <a:spcPct val="90000"/>
            </a:lnSpc>
            <a:spcBef>
              <a:spcPct val="0"/>
            </a:spcBef>
            <a:spcAft>
              <a:spcPct val="15000"/>
            </a:spcAft>
            <a:buChar char="•"/>
          </a:pPr>
          <a:r>
            <a:rPr lang="el-GR" sz="2500" kern="1200" dirty="0"/>
            <a:t>μετοχές</a:t>
          </a:r>
        </a:p>
      </dsp:txBody>
      <dsp:txXfrm rot="-5400000">
        <a:off x="998157" y="1276566"/>
        <a:ext cx="3215462" cy="836368"/>
      </dsp:txXfrm>
    </dsp:sp>
    <dsp:sp modelId="{969FB388-2B4E-4AA6-8679-8570086F5CB7}">
      <dsp:nvSpPr>
        <dsp:cNvPr id="0" name=""/>
        <dsp:cNvSpPr/>
      </dsp:nvSpPr>
      <dsp:spPr>
        <a:xfrm rot="5400000">
          <a:off x="-213890" y="2674717"/>
          <a:ext cx="1425939" cy="998157"/>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l-GR" sz="900" kern="1200" dirty="0"/>
            <a:t>ΜΕΣΑ ΠΑΡΑΓΩΓΗΣ</a:t>
          </a:r>
        </a:p>
      </dsp:txBody>
      <dsp:txXfrm rot="-5400000">
        <a:off x="2" y="2959905"/>
        <a:ext cx="998157" cy="427782"/>
      </dsp:txXfrm>
    </dsp:sp>
    <dsp:sp modelId="{46D05F31-95EA-43A2-AF79-ABBEE7494C63}">
      <dsp:nvSpPr>
        <dsp:cNvPr id="0" name=""/>
        <dsp:cNvSpPr/>
      </dsp:nvSpPr>
      <dsp:spPr>
        <a:xfrm rot="5400000">
          <a:off x="2165081" y="1293903"/>
          <a:ext cx="926860" cy="32607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l-GR" sz="2500" kern="1200" dirty="0"/>
            <a:t>Στοιχεία ενεργητικού</a:t>
          </a:r>
        </a:p>
        <a:p>
          <a:pPr marL="228600" lvl="1" indent="-228600" algn="l" defTabSz="1111250">
            <a:lnSpc>
              <a:spcPct val="90000"/>
            </a:lnSpc>
            <a:spcBef>
              <a:spcPct val="0"/>
            </a:spcBef>
            <a:spcAft>
              <a:spcPct val="15000"/>
            </a:spcAft>
            <a:buChar char="•"/>
          </a:pPr>
          <a:r>
            <a:rPr lang="el-GR" sz="2500" kern="1200" dirty="0"/>
            <a:t>παθητικό</a:t>
          </a:r>
        </a:p>
      </dsp:txBody>
      <dsp:txXfrm rot="-5400000">
        <a:off x="998157" y="2506073"/>
        <a:ext cx="3215462" cy="8363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1BBB2-B330-4A1A-ADAE-32BCA7F8941E}">
      <dsp:nvSpPr>
        <dsp:cNvPr id="0" name=""/>
        <dsp:cNvSpPr/>
      </dsp:nvSpPr>
      <dsp:spPr>
        <a:xfrm>
          <a:off x="1466168" y="774464"/>
          <a:ext cx="5591176" cy="3006743"/>
        </a:xfrm>
        <a:prstGeom prst="round2DiagRect">
          <a:avLst>
            <a:gd name="adj1" fmla="val 0"/>
            <a:gd name="adj2" fmla="val 166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E9A2C7-26DC-48E1-9BFA-376CE998870E}">
      <dsp:nvSpPr>
        <dsp:cNvPr id="0" name=""/>
        <dsp:cNvSpPr/>
      </dsp:nvSpPr>
      <dsp:spPr>
        <a:xfrm>
          <a:off x="4261757" y="1093361"/>
          <a:ext cx="745" cy="2368949"/>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E1A804-0473-4B12-9366-24EDD57AAFAE}">
      <dsp:nvSpPr>
        <dsp:cNvPr id="0" name=""/>
        <dsp:cNvSpPr/>
      </dsp:nvSpPr>
      <dsp:spPr>
        <a:xfrm>
          <a:off x="1652541" y="1002247"/>
          <a:ext cx="2422843" cy="255117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l-GR" sz="1600" kern="1200" dirty="0"/>
            <a:t>Μείωση κόστους συναλλαγών</a:t>
          </a:r>
        </a:p>
        <a:p>
          <a:pPr lvl="0" algn="l" defTabSz="666750">
            <a:lnSpc>
              <a:spcPct val="90000"/>
            </a:lnSpc>
            <a:spcBef>
              <a:spcPct val="0"/>
            </a:spcBef>
            <a:spcAft>
              <a:spcPct val="35000"/>
            </a:spcAft>
            <a:buNone/>
          </a:pPr>
          <a:r>
            <a:rPr lang="el-GR" sz="1600" kern="1200" dirty="0"/>
            <a:t>-Τυποποίηση</a:t>
          </a:r>
        </a:p>
        <a:p>
          <a:pPr lvl="0" algn="l" defTabSz="666750">
            <a:lnSpc>
              <a:spcPct val="90000"/>
            </a:lnSpc>
            <a:spcBef>
              <a:spcPct val="0"/>
            </a:spcBef>
            <a:spcAft>
              <a:spcPct val="35000"/>
            </a:spcAft>
            <a:buNone/>
          </a:pPr>
          <a:r>
            <a:rPr lang="el-GR" sz="1600" kern="1200" dirty="0"/>
            <a:t>-</a:t>
          </a:r>
          <a:r>
            <a:rPr lang="el-GR" sz="1600" kern="1200" dirty="0" err="1"/>
            <a:t>Τριτενέργεια</a:t>
          </a:r>
          <a:r>
            <a:rPr lang="el-GR" sz="1600" kern="1200" dirty="0"/>
            <a:t> συμβατικών δεσμών</a:t>
          </a:r>
        </a:p>
        <a:p>
          <a:pPr lvl="0" algn="l" defTabSz="666750">
            <a:lnSpc>
              <a:spcPct val="90000"/>
            </a:lnSpc>
            <a:spcBef>
              <a:spcPct val="0"/>
            </a:spcBef>
            <a:spcAft>
              <a:spcPct val="35000"/>
            </a:spcAft>
            <a:buNone/>
          </a:pPr>
          <a:r>
            <a:rPr lang="el-GR" sz="1600" kern="1200" dirty="0"/>
            <a:t>Οικονομίες σκοπού</a:t>
          </a:r>
        </a:p>
        <a:p>
          <a:pPr lvl="0" algn="l" defTabSz="666750">
            <a:lnSpc>
              <a:spcPct val="90000"/>
            </a:lnSpc>
            <a:spcBef>
              <a:spcPct val="0"/>
            </a:spcBef>
            <a:spcAft>
              <a:spcPct val="35000"/>
            </a:spcAft>
            <a:buNone/>
          </a:pPr>
          <a:r>
            <a:rPr lang="el-GR" sz="1600" kern="1200" dirty="0"/>
            <a:t>Το πολλαπλασιαστικό αποτέλεσμα του πλούτου</a:t>
          </a:r>
        </a:p>
        <a:p>
          <a:pPr lvl="0" algn="l" defTabSz="666750">
            <a:lnSpc>
              <a:spcPct val="90000"/>
            </a:lnSpc>
            <a:spcBef>
              <a:spcPct val="0"/>
            </a:spcBef>
            <a:spcAft>
              <a:spcPct val="35000"/>
            </a:spcAft>
            <a:buNone/>
          </a:pPr>
          <a:r>
            <a:rPr lang="el-GR" sz="1600" kern="1200" dirty="0"/>
            <a:t>Κινητικότητα μεριδίου</a:t>
          </a:r>
        </a:p>
      </dsp:txBody>
      <dsp:txXfrm>
        <a:off x="1652541" y="1002247"/>
        <a:ext cx="2422843" cy="2551176"/>
      </dsp:txXfrm>
    </dsp:sp>
    <dsp:sp modelId="{223ADE41-114D-4A39-B3E9-A211EAEC9D56}">
      <dsp:nvSpPr>
        <dsp:cNvPr id="0" name=""/>
        <dsp:cNvSpPr/>
      </dsp:nvSpPr>
      <dsp:spPr>
        <a:xfrm>
          <a:off x="4448129" y="1002247"/>
          <a:ext cx="2422843" cy="255117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666750">
            <a:lnSpc>
              <a:spcPct val="90000"/>
            </a:lnSpc>
            <a:spcBef>
              <a:spcPct val="0"/>
            </a:spcBef>
            <a:spcAft>
              <a:spcPct val="35000"/>
            </a:spcAft>
            <a:buNone/>
          </a:pPr>
          <a:r>
            <a:rPr lang="el-GR" sz="1600" kern="1200" dirty="0"/>
            <a:t>ευθύνη?</a:t>
          </a:r>
        </a:p>
        <a:p>
          <a:pPr marL="0" marR="0" lvl="0" indent="0" algn="l" defTabSz="914400" eaLnBrk="1" fontAlgn="auto" latinLnBrk="0" hangingPunct="1">
            <a:lnSpc>
              <a:spcPct val="100000"/>
            </a:lnSpc>
            <a:spcBef>
              <a:spcPct val="0"/>
            </a:spcBef>
            <a:spcAft>
              <a:spcPts val="0"/>
            </a:spcAft>
            <a:buClrTx/>
            <a:buSzTx/>
            <a:buFontTx/>
            <a:buNone/>
            <a:tabLst/>
            <a:defRPr/>
          </a:pPr>
          <a:r>
            <a:rPr lang="el-GR" sz="1600" kern="1200" dirty="0"/>
            <a:t>Διοίκηση?</a:t>
          </a:r>
          <a:endParaRPr lang="en-US" sz="1600" kern="1200" dirty="0"/>
        </a:p>
        <a:p>
          <a:pPr lvl="0" algn="l" defTabSz="666750">
            <a:lnSpc>
              <a:spcPct val="90000"/>
            </a:lnSpc>
            <a:spcBef>
              <a:spcPct val="0"/>
            </a:spcBef>
            <a:spcAft>
              <a:spcPct val="35000"/>
            </a:spcAft>
            <a:buNone/>
          </a:pPr>
          <a:r>
            <a:rPr lang="el-GR" sz="1600" kern="1200" dirty="0"/>
            <a:t>έλεγχος?</a:t>
          </a:r>
        </a:p>
        <a:p>
          <a:pPr lvl="0" algn="l" defTabSz="666750">
            <a:lnSpc>
              <a:spcPct val="90000"/>
            </a:lnSpc>
            <a:spcBef>
              <a:spcPct val="0"/>
            </a:spcBef>
            <a:spcAft>
              <a:spcPct val="35000"/>
            </a:spcAft>
            <a:buNone/>
          </a:pPr>
          <a:r>
            <a:rPr lang="el-GR" sz="1600" kern="1200" dirty="0"/>
            <a:t>αξιοπιστία – φερεγγυότητα νομικού προσώπου </a:t>
          </a:r>
        </a:p>
      </dsp:txBody>
      <dsp:txXfrm>
        <a:off x="4448129" y="1002247"/>
        <a:ext cx="2422843" cy="2551176"/>
      </dsp:txXfrm>
    </dsp:sp>
    <dsp:sp modelId="{D8E817D1-9B72-4FBE-8E4F-B31C6A6F52A9}">
      <dsp:nvSpPr>
        <dsp:cNvPr id="0" name=""/>
        <dsp:cNvSpPr/>
      </dsp:nvSpPr>
      <dsp:spPr>
        <a:xfrm rot="16200000">
          <a:off x="-639804" y="1174110"/>
          <a:ext cx="3280083" cy="931862"/>
        </a:xfrm>
        <a:prstGeom prst="rightArrow">
          <a:avLst>
            <a:gd name="adj1" fmla="val 49830"/>
            <a:gd name="adj2" fmla="val 6066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r" defTabSz="933450">
            <a:lnSpc>
              <a:spcPct val="90000"/>
            </a:lnSpc>
            <a:spcBef>
              <a:spcPct val="0"/>
            </a:spcBef>
            <a:spcAft>
              <a:spcPct val="35000"/>
            </a:spcAft>
            <a:buNone/>
          </a:pPr>
          <a:r>
            <a:rPr lang="el-GR" sz="2100" kern="1200" dirty="0"/>
            <a:t>οφέλη</a:t>
          </a:r>
        </a:p>
      </dsp:txBody>
      <dsp:txXfrm>
        <a:off x="-498968" y="1548705"/>
        <a:ext cx="2998410" cy="464346"/>
      </dsp:txXfrm>
    </dsp:sp>
    <dsp:sp modelId="{836C38F0-7FAC-4E6F-BF8C-81835961F685}">
      <dsp:nvSpPr>
        <dsp:cNvPr id="0" name=""/>
        <dsp:cNvSpPr/>
      </dsp:nvSpPr>
      <dsp:spPr>
        <a:xfrm rot="5400000">
          <a:off x="5883234" y="2449698"/>
          <a:ext cx="3280083" cy="931862"/>
        </a:xfrm>
        <a:prstGeom prst="rightArrow">
          <a:avLst>
            <a:gd name="adj1" fmla="val 49830"/>
            <a:gd name="adj2" fmla="val 6066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r" defTabSz="933450">
            <a:lnSpc>
              <a:spcPct val="90000"/>
            </a:lnSpc>
            <a:spcBef>
              <a:spcPct val="0"/>
            </a:spcBef>
            <a:spcAft>
              <a:spcPct val="35000"/>
            </a:spcAft>
            <a:buNone/>
          </a:pPr>
          <a:r>
            <a:rPr lang="el-GR" sz="2100" kern="1200" dirty="0"/>
            <a:t>προβλήματα</a:t>
          </a:r>
        </a:p>
      </dsp:txBody>
      <dsp:txXfrm>
        <a:off x="6024071" y="2542620"/>
        <a:ext cx="2998410" cy="464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A17666-EC97-45C1-A10A-E8438C3423F7}">
      <dsp:nvSpPr>
        <dsp:cNvPr id="0" name=""/>
        <dsp:cNvSpPr/>
      </dsp:nvSpPr>
      <dsp:spPr>
        <a:xfrm>
          <a:off x="1516" y="1151868"/>
          <a:ext cx="2314569" cy="19090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l-GR" sz="1800" kern="1200" dirty="0"/>
            <a:t>εξάλειψη κόστους ελέγχου </a:t>
          </a:r>
          <a:r>
            <a:rPr lang="el-GR" sz="1800" kern="1200" dirty="0" err="1"/>
            <a:t>συμμετόχων</a:t>
          </a:r>
          <a:endParaRPr lang="el-GR" sz="1800" kern="1200" dirty="0"/>
        </a:p>
        <a:p>
          <a:pPr marL="171450" lvl="1" indent="-171450" algn="l" defTabSz="800100">
            <a:lnSpc>
              <a:spcPct val="90000"/>
            </a:lnSpc>
            <a:spcBef>
              <a:spcPct val="0"/>
            </a:spcBef>
            <a:spcAft>
              <a:spcPct val="15000"/>
            </a:spcAft>
            <a:buChar char="•"/>
          </a:pPr>
          <a:r>
            <a:rPr lang="el-GR" sz="1800" kern="1200" dirty="0"/>
            <a:t>πληροφόρηση</a:t>
          </a:r>
        </a:p>
      </dsp:txBody>
      <dsp:txXfrm>
        <a:off x="45448" y="1195800"/>
        <a:ext cx="2226705" cy="1412092"/>
      </dsp:txXfrm>
    </dsp:sp>
    <dsp:sp modelId="{C81C9C78-CE33-4F22-9C3A-C78A62FE6BD4}">
      <dsp:nvSpPr>
        <dsp:cNvPr id="0" name=""/>
        <dsp:cNvSpPr/>
      </dsp:nvSpPr>
      <dsp:spPr>
        <a:xfrm>
          <a:off x="1303341" y="1596973"/>
          <a:ext cx="2578039" cy="2578039"/>
        </a:xfrm>
        <a:prstGeom prst="leftCircularArrow">
          <a:avLst>
            <a:gd name="adj1" fmla="val 3203"/>
            <a:gd name="adj2" fmla="val 394680"/>
            <a:gd name="adj3" fmla="val 2197717"/>
            <a:gd name="adj4" fmla="val 9052016"/>
            <a:gd name="adj5" fmla="val 37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5F6943-481A-4A6F-8C12-EAE5E728AC6D}">
      <dsp:nvSpPr>
        <dsp:cNvPr id="0" name=""/>
        <dsp:cNvSpPr/>
      </dsp:nvSpPr>
      <dsp:spPr>
        <a:xfrm>
          <a:off x="515864" y="2651824"/>
          <a:ext cx="2057395" cy="8181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2200" kern="1200" dirty="0" err="1"/>
            <a:t>προϊοντοποίηση</a:t>
          </a:r>
          <a:endParaRPr lang="el-GR" sz="2200" kern="1200" dirty="0"/>
        </a:p>
        <a:p>
          <a:pPr lvl="0" algn="ctr" defTabSz="1733550">
            <a:lnSpc>
              <a:spcPct val="90000"/>
            </a:lnSpc>
            <a:spcBef>
              <a:spcPct val="0"/>
            </a:spcBef>
            <a:spcAft>
              <a:spcPct val="35000"/>
            </a:spcAft>
            <a:buNone/>
          </a:pPr>
          <a:endParaRPr lang="el-GR" sz="2200" kern="1200" dirty="0"/>
        </a:p>
      </dsp:txBody>
      <dsp:txXfrm>
        <a:off x="539827" y="2675787"/>
        <a:ext cx="2009469" cy="770232"/>
      </dsp:txXfrm>
    </dsp:sp>
    <dsp:sp modelId="{8C379864-5798-46B3-95D9-657E8781D0EC}">
      <dsp:nvSpPr>
        <dsp:cNvPr id="0" name=""/>
        <dsp:cNvSpPr/>
      </dsp:nvSpPr>
      <dsp:spPr>
        <a:xfrm>
          <a:off x="2974879" y="1168572"/>
          <a:ext cx="2314569" cy="19090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l-GR" sz="1800" kern="1200" dirty="0"/>
            <a:t>εξειδίκευση</a:t>
          </a:r>
        </a:p>
        <a:p>
          <a:pPr marL="171450" lvl="1" indent="-171450" algn="l" defTabSz="800100">
            <a:lnSpc>
              <a:spcPct val="90000"/>
            </a:lnSpc>
            <a:spcBef>
              <a:spcPct val="0"/>
            </a:spcBef>
            <a:spcAft>
              <a:spcPct val="15000"/>
            </a:spcAft>
            <a:buChar char="•"/>
          </a:pPr>
          <a:r>
            <a:rPr lang="el-GR" sz="1800" kern="1200" dirty="0"/>
            <a:t>Μείωση κόστους ελέγχου διοίκησης</a:t>
          </a:r>
        </a:p>
        <a:p>
          <a:pPr marL="171450" lvl="1" indent="-171450" algn="l" defTabSz="800100">
            <a:lnSpc>
              <a:spcPct val="90000"/>
            </a:lnSpc>
            <a:spcBef>
              <a:spcPct val="0"/>
            </a:spcBef>
            <a:spcAft>
              <a:spcPct val="15000"/>
            </a:spcAft>
            <a:buChar char="•"/>
          </a:pPr>
          <a:r>
            <a:rPr lang="el-GR" sz="1800" kern="1200" dirty="0"/>
            <a:t>Αγορά εταιρικού ελέγχου</a:t>
          </a:r>
        </a:p>
      </dsp:txBody>
      <dsp:txXfrm>
        <a:off x="3018811" y="1621583"/>
        <a:ext cx="2226705" cy="1412092"/>
      </dsp:txXfrm>
    </dsp:sp>
    <dsp:sp modelId="{E88CD949-541A-48A3-8DA8-77BEF18840FF}">
      <dsp:nvSpPr>
        <dsp:cNvPr id="0" name=""/>
        <dsp:cNvSpPr/>
      </dsp:nvSpPr>
      <dsp:spPr>
        <a:xfrm>
          <a:off x="4244982" y="-26270"/>
          <a:ext cx="2864104" cy="2864104"/>
        </a:xfrm>
        <a:prstGeom prst="circularArrow">
          <a:avLst>
            <a:gd name="adj1" fmla="val 2883"/>
            <a:gd name="adj2" fmla="val 352593"/>
            <a:gd name="adj3" fmla="val 19471896"/>
            <a:gd name="adj4" fmla="val 12575511"/>
            <a:gd name="adj5" fmla="val 336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D54077-5D41-4DEB-99C5-922E40CBE55E}">
      <dsp:nvSpPr>
        <dsp:cNvPr id="0" name=""/>
        <dsp:cNvSpPr/>
      </dsp:nvSpPr>
      <dsp:spPr>
        <a:xfrm>
          <a:off x="3480872" y="742789"/>
          <a:ext cx="2057395" cy="8181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l-GR" sz="2200" kern="1200" dirty="0" err="1"/>
            <a:t>τριτοργάνωση</a:t>
          </a:r>
          <a:endParaRPr lang="el-GR" sz="2200" kern="1200" dirty="0"/>
        </a:p>
      </dsp:txBody>
      <dsp:txXfrm>
        <a:off x="3504835" y="766752"/>
        <a:ext cx="2009469" cy="770232"/>
      </dsp:txXfrm>
    </dsp:sp>
    <dsp:sp modelId="{2EBDA4D5-D80E-4BF9-A580-5B2C93F84973}">
      <dsp:nvSpPr>
        <dsp:cNvPr id="0" name=""/>
        <dsp:cNvSpPr/>
      </dsp:nvSpPr>
      <dsp:spPr>
        <a:xfrm>
          <a:off x="5931530" y="1151868"/>
          <a:ext cx="2314569" cy="19090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l-GR" sz="1800" kern="1200" dirty="0"/>
            <a:t>Αγορά κινητών αξιών (χρηματιστήρια)</a:t>
          </a:r>
        </a:p>
        <a:p>
          <a:pPr marL="171450" lvl="1" indent="-171450" algn="l" defTabSz="800100">
            <a:lnSpc>
              <a:spcPct val="90000"/>
            </a:lnSpc>
            <a:spcBef>
              <a:spcPct val="0"/>
            </a:spcBef>
            <a:spcAft>
              <a:spcPct val="15000"/>
            </a:spcAft>
            <a:buChar char="•"/>
          </a:pPr>
          <a:r>
            <a:rPr lang="el-GR" sz="1800" kern="1200" dirty="0"/>
            <a:t>Επαγγελματική διαχείριση </a:t>
          </a:r>
        </a:p>
        <a:p>
          <a:pPr marL="171450" lvl="1" indent="-171450" algn="l" defTabSz="800100">
            <a:lnSpc>
              <a:spcPct val="90000"/>
            </a:lnSpc>
            <a:spcBef>
              <a:spcPct val="0"/>
            </a:spcBef>
            <a:spcAft>
              <a:spcPct val="15000"/>
            </a:spcAft>
            <a:buChar char="•"/>
          </a:pPr>
          <a:r>
            <a:rPr lang="el-GR" sz="1800" kern="1200" dirty="0"/>
            <a:t>Επενδυτικά εργαλεία</a:t>
          </a:r>
        </a:p>
      </dsp:txBody>
      <dsp:txXfrm>
        <a:off x="5975462" y="1195800"/>
        <a:ext cx="2226705" cy="1412092"/>
      </dsp:txXfrm>
    </dsp:sp>
    <dsp:sp modelId="{FCB8AA01-0FFB-4ACF-92AE-1B299A1A2A9B}">
      <dsp:nvSpPr>
        <dsp:cNvPr id="0" name=""/>
        <dsp:cNvSpPr/>
      </dsp:nvSpPr>
      <dsp:spPr>
        <a:xfrm>
          <a:off x="6445879" y="2651824"/>
          <a:ext cx="2057395" cy="8181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l-GR" sz="2200" kern="1200" dirty="0"/>
            <a:t>διασπορά</a:t>
          </a:r>
        </a:p>
      </dsp:txBody>
      <dsp:txXfrm>
        <a:off x="6469842" y="2675787"/>
        <a:ext cx="2009469" cy="770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30E2307-1E40-4E12-8716-25BFDA8E7013}" type="datetime1">
              <a:rPr lang="en-US" smtClean="0"/>
              <a:pPr/>
              <a:t>11/29/23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87D7A59-36E2-48B9-B146-C1E59501F6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4" name="Date Placeholder 3"/>
          <p:cNvSpPr>
            <a:spLocks noGrp="1"/>
          </p:cNvSpPr>
          <p:nvPr>
            <p:ph type="dt" sz="half" idx="10"/>
          </p:nvPr>
        </p:nvSpPr>
        <p:spPr/>
        <p:txBody>
          <a:bodyPr/>
          <a:lstStyle/>
          <a:p>
            <a:fld id="{1B425700-1EF4-4D45-B012-9DD74A9A3F4E}" type="datetimeFigureOut">
              <a:rPr lang="en-US" smtClean="0"/>
              <a:t>11/29/23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8BF-8AC8-974B-A494-7D62EC680B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B425700-1EF4-4D45-B012-9DD74A9A3F4E}" type="datetimeFigureOut">
              <a:rPr lang="en-US" smtClean="0"/>
              <a:t>11/29/23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02148BF-8AC8-974B-A494-7D62EC680BA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a:t>Click to edit Master title style</a:t>
            </a:r>
            <a:endParaRPr kumimoji="0" lang="en-US"/>
          </a:p>
        </p:txBody>
      </p:sp>
      <p:sp>
        <p:nvSpPr>
          <p:cNvPr id="4" name="Date Placeholder 3"/>
          <p:cNvSpPr>
            <a:spLocks noGrp="1"/>
          </p:cNvSpPr>
          <p:nvPr>
            <p:ph type="dt" sz="half" idx="10"/>
          </p:nvPr>
        </p:nvSpPr>
        <p:spPr/>
        <p:txBody>
          <a:bodyPr/>
          <a:lstStyle/>
          <a:p>
            <a:fld id="{1B425700-1EF4-4D45-B012-9DD74A9A3F4E}" type="datetimeFigureOut">
              <a:rPr lang="en-US" smtClean="0"/>
              <a:t>11/29/23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02148BF-8AC8-974B-A494-7D62EC680BA7}"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a:t>Click to edit Master title style</a:t>
            </a:r>
            <a:endParaRPr kumimoji="0" lang="en-US"/>
          </a:p>
        </p:txBody>
      </p:sp>
      <p:sp>
        <p:nvSpPr>
          <p:cNvPr id="12" name="Date Placeholder 11"/>
          <p:cNvSpPr>
            <a:spLocks noGrp="1"/>
          </p:cNvSpPr>
          <p:nvPr>
            <p:ph type="dt" sz="half" idx="10"/>
          </p:nvPr>
        </p:nvSpPr>
        <p:spPr/>
        <p:txBody>
          <a:bodyPr/>
          <a:lstStyle/>
          <a:p>
            <a:fld id="{7B8AEBBE-F8B2-42CF-9895-E86A608384EB}" type="datetime1">
              <a:rPr lang="en-US" smtClean="0"/>
              <a:pPr/>
              <a:t>11/29/23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87D7A59-36E2-48B9-B146-C1E59501F63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8" name="Date Placeholder 7"/>
          <p:cNvSpPr>
            <a:spLocks noGrp="1"/>
          </p:cNvSpPr>
          <p:nvPr>
            <p:ph type="dt" sz="half" idx="15"/>
          </p:nvPr>
        </p:nvSpPr>
        <p:spPr/>
        <p:txBody>
          <a:bodyPr rtlCol="0"/>
          <a:lstStyle/>
          <a:p>
            <a:fld id="{1B425700-1EF4-4D45-B012-9DD74A9A3F4E}" type="datetimeFigureOut">
              <a:rPr lang="en-US" smtClean="0"/>
              <a:t>11/29/23</a:t>
            </a:fld>
            <a:endParaRPr lang="en-US"/>
          </a:p>
        </p:txBody>
      </p:sp>
      <p:sp>
        <p:nvSpPr>
          <p:cNvPr id="10" name="Slide Number Placeholder 9"/>
          <p:cNvSpPr>
            <a:spLocks noGrp="1"/>
          </p:cNvSpPr>
          <p:nvPr>
            <p:ph type="sldNum" sz="quarter" idx="16"/>
          </p:nvPr>
        </p:nvSpPr>
        <p:spPr/>
        <p:txBody>
          <a:bodyPr rtlCol="0"/>
          <a:lstStyle/>
          <a:p>
            <a:fld id="{202148BF-8AC8-974B-A494-7D62EC680BA7}"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0" name="Date Placeholder 9"/>
          <p:cNvSpPr>
            <a:spLocks noGrp="1"/>
          </p:cNvSpPr>
          <p:nvPr>
            <p:ph type="dt" sz="half" idx="15"/>
          </p:nvPr>
        </p:nvSpPr>
        <p:spPr/>
        <p:txBody>
          <a:bodyPr rtlCol="0"/>
          <a:lstStyle/>
          <a:p>
            <a:fld id="{1B425700-1EF4-4D45-B012-9DD74A9A3F4E}" type="datetimeFigureOut">
              <a:rPr lang="en-US" smtClean="0"/>
              <a:t>11/29/23</a:t>
            </a:fld>
            <a:endParaRPr lang="en-US"/>
          </a:p>
        </p:txBody>
      </p:sp>
      <p:sp>
        <p:nvSpPr>
          <p:cNvPr id="12" name="Slide Number Placeholder 11"/>
          <p:cNvSpPr>
            <a:spLocks noGrp="1"/>
          </p:cNvSpPr>
          <p:nvPr>
            <p:ph type="sldNum" sz="quarter" idx="16"/>
          </p:nvPr>
        </p:nvSpPr>
        <p:spPr/>
        <p:txBody>
          <a:bodyPr rtlCol="0"/>
          <a:lstStyle/>
          <a:p>
            <a:fld id="{202148BF-8AC8-974B-A494-7D62EC680BA7}"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3" name="Date Placeholder 2"/>
          <p:cNvSpPr>
            <a:spLocks noGrp="1"/>
          </p:cNvSpPr>
          <p:nvPr>
            <p:ph type="dt" sz="half" idx="10"/>
          </p:nvPr>
        </p:nvSpPr>
        <p:spPr/>
        <p:txBody>
          <a:bodyPr/>
          <a:lstStyle/>
          <a:p>
            <a:fld id="{1B425700-1EF4-4D45-B012-9DD74A9A3F4E}" type="datetimeFigureOut">
              <a:rPr lang="en-US" smtClean="0"/>
              <a:t>11/29/23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02148BF-8AC8-974B-A494-7D62EC680B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25700-1EF4-4D45-B012-9DD74A9A3F4E}" type="datetimeFigureOut">
              <a:rPr lang="en-US" smtClean="0"/>
              <a:t>11/29/23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02148BF-8AC8-974B-A494-7D62EC680B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a:t>Click to edit Master title style</a:t>
            </a:r>
            <a:endParaRPr kumimoji="0" lang="en-US"/>
          </a:p>
        </p:txBody>
      </p:sp>
      <p:sp>
        <p:nvSpPr>
          <p:cNvPr id="5" name="Date Placeholder 4"/>
          <p:cNvSpPr>
            <a:spLocks noGrp="1"/>
          </p:cNvSpPr>
          <p:nvPr>
            <p:ph type="dt" sz="half" idx="10"/>
          </p:nvPr>
        </p:nvSpPr>
        <p:spPr/>
        <p:txBody>
          <a:bodyPr/>
          <a:lstStyle/>
          <a:p>
            <a:fld id="{1B425700-1EF4-4D45-B012-9DD74A9A3F4E}" type="datetimeFigureOut">
              <a:rPr lang="en-US" smtClean="0"/>
              <a:t>11/29/23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754ED01-E2A0-4C1E-8E21-014B99041579}"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B425700-1EF4-4D45-B012-9DD74A9A3F4E}" type="datetimeFigureOut">
              <a:rPr lang="en-US" smtClean="0"/>
              <a:t>11/29/23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02148BF-8AC8-974B-A494-7D62EC680BA7}"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a:t>Click to edit Master text styles</a:t>
            </a:r>
          </a:p>
          <a:p>
            <a:pPr lvl="1" eaLnBrk="1" latinLnBrk="0" hangingPunct="1"/>
            <a:r>
              <a:rPr kumimoji="0" lang="el-GR"/>
              <a:t>Second level</a:t>
            </a:r>
          </a:p>
          <a:p>
            <a:pPr lvl="2" eaLnBrk="1" latinLnBrk="0" hangingPunct="1"/>
            <a:r>
              <a:rPr kumimoji="0" lang="el-GR"/>
              <a:t>Third level</a:t>
            </a:r>
          </a:p>
          <a:p>
            <a:pPr lvl="3" eaLnBrk="1" latinLnBrk="0" hangingPunct="1"/>
            <a:r>
              <a:rPr kumimoji="0" lang="el-GR"/>
              <a:t>Fourth level</a:t>
            </a:r>
          </a:p>
          <a:p>
            <a:pPr lvl="4" eaLnBrk="1" latinLnBrk="0" hangingPunct="1"/>
            <a:r>
              <a:rPr kumimoji="0" lang="el-GR"/>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425700-1EF4-4D45-B012-9DD74A9A3F4E}" type="datetimeFigureOut">
              <a:rPr lang="en-US" smtClean="0"/>
              <a:t>11/29/23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02148BF-8AC8-974B-A494-7D62EC680B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ndex.php?title=%CE%9A%CE%AD%CF%81%CE%B4%CE%BF%CF%82&amp;action=edit&amp;redlink=1" TargetMode="External"/><Relationship Id="rId2" Type="http://schemas.openxmlformats.org/officeDocument/2006/relationships/hyperlink" Target="https://el.wikipedia.org/wiki/%CE%9F%CE%B9%CE%BA%CE%BF%CE%BD%CE%BF%CE%BC%CE%B9%CE%BA%CE%AE_%CE%BC%CE%BF%CE%BD%CE%AC%CE%B4%CE%B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D%CE%BF%CE%BC%CE%B9%CE%BA%CF%8C_%CF%80%CF%81%CF%8C%CF%83%CF%89%CF%80%CE%BF" TargetMode="External"/><Relationship Id="rId2" Type="http://schemas.openxmlformats.org/officeDocument/2006/relationships/hyperlink" Target="https://el.wikipedia.org/wiki/%CE%A6%CF%85%CF%83%CE%B9%CE%BA%CF%8C_%CF%80%CF%81%CF%8C%CF%83%CF%89%CF%80%CE%BF" TargetMode="External"/><Relationship Id="rId1" Type="http://schemas.openxmlformats.org/officeDocument/2006/relationships/slideLayout" Target="../slideLayouts/slideLayout2.xml"/><Relationship Id="rId5" Type="http://schemas.openxmlformats.org/officeDocument/2006/relationships/hyperlink" Target="https://el.wikipedia.org/wiki/%CE%91%CE%BD%CF%8E%CE%BD%CF%85%CE%BC%CE%B7_%CE%B5%CF%84%CE%B1%CE%B9%CF%81%CE%B5%CE%AF%CE%B1" TargetMode="External"/><Relationship Id="rId4" Type="http://schemas.openxmlformats.org/officeDocument/2006/relationships/hyperlink" Target="https://el.wikipedia.org/wiki/1835"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ΕΜΠΟΡΙΚΟ ΔΙΚΑΙΟ ΙΙ Μ-Ω</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10051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Νομική προσωπικότητα</a:t>
            </a:r>
            <a:endParaRPr lang="en-US" dirty="0"/>
          </a:p>
        </p:txBody>
      </p:sp>
      <p:sp>
        <p:nvSpPr>
          <p:cNvPr id="3" name="Content Placeholder 2"/>
          <p:cNvSpPr>
            <a:spLocks noGrp="1"/>
          </p:cNvSpPr>
          <p:nvPr>
            <p:ph sz="quarter" idx="1"/>
          </p:nvPr>
        </p:nvSpPr>
        <p:spPr/>
        <p:txBody>
          <a:bodyPr>
            <a:noAutofit/>
          </a:bodyPr>
          <a:lstStyle/>
          <a:p>
            <a:r>
              <a:rPr lang="el-GR" sz="1800" dirty="0" err="1"/>
              <a:t>Νομικο</a:t>
            </a:r>
            <a:r>
              <a:rPr lang="el-GR" sz="1800" dirty="0"/>
              <a:t>́ </a:t>
            </a:r>
            <a:r>
              <a:rPr lang="el-GR" sz="1800" dirty="0" err="1"/>
              <a:t>πρόσωπο</a:t>
            </a:r>
            <a:r>
              <a:rPr lang="el-GR" sz="1800" dirty="0"/>
              <a:t> </a:t>
            </a:r>
            <a:r>
              <a:rPr lang="el-GR" sz="1800" dirty="0" err="1"/>
              <a:t>είναι</a:t>
            </a:r>
            <a:r>
              <a:rPr lang="el-GR" sz="1800" dirty="0"/>
              <a:t> </a:t>
            </a:r>
            <a:r>
              <a:rPr lang="el-GR" sz="1800" dirty="0" err="1"/>
              <a:t>ένωση</a:t>
            </a:r>
            <a:r>
              <a:rPr lang="el-GR" sz="1800" dirty="0"/>
              <a:t> </a:t>
            </a:r>
            <a:r>
              <a:rPr lang="el-GR" sz="1800" dirty="0" err="1"/>
              <a:t>προσώπων</a:t>
            </a:r>
            <a:r>
              <a:rPr lang="el-GR" sz="1800" dirty="0"/>
              <a:t> ή </a:t>
            </a:r>
            <a:r>
              <a:rPr lang="el-GR" sz="1800" dirty="0" err="1"/>
              <a:t>σύνολο</a:t>
            </a:r>
            <a:r>
              <a:rPr lang="el-GR" sz="1800" dirty="0"/>
              <a:t> </a:t>
            </a:r>
            <a:r>
              <a:rPr lang="el-GR" sz="1800" dirty="0" err="1"/>
              <a:t>περιουσίας</a:t>
            </a:r>
            <a:r>
              <a:rPr lang="el-GR" sz="1800" dirty="0"/>
              <a:t> που </a:t>
            </a:r>
            <a:r>
              <a:rPr lang="el-GR" sz="1800" dirty="0" err="1"/>
              <a:t>επιδιώκει</a:t>
            </a:r>
            <a:r>
              <a:rPr lang="el-GR" sz="1800" dirty="0"/>
              <a:t> ή </a:t>
            </a:r>
            <a:r>
              <a:rPr lang="el-GR" sz="1800" dirty="0" err="1"/>
              <a:t>εξυπηρετει</a:t>
            </a:r>
            <a:r>
              <a:rPr lang="el-GR" sz="1800" dirty="0"/>
              <a:t>́ </a:t>
            </a:r>
            <a:r>
              <a:rPr lang="el-GR" sz="1800" dirty="0" err="1"/>
              <a:t>ορισμένο</a:t>
            </a:r>
            <a:r>
              <a:rPr lang="el-GR" sz="1800" dirty="0"/>
              <a:t> </a:t>
            </a:r>
            <a:r>
              <a:rPr lang="el-GR" sz="1800" dirty="0" err="1"/>
              <a:t>σκοπο</a:t>
            </a:r>
            <a:r>
              <a:rPr lang="el-GR" sz="1800" dirty="0"/>
              <a:t>́ και </a:t>
            </a:r>
            <a:r>
              <a:rPr lang="el-GR" sz="1800" dirty="0" err="1"/>
              <a:t>έχει</a:t>
            </a:r>
            <a:r>
              <a:rPr lang="el-GR" sz="1800" dirty="0"/>
              <a:t> </a:t>
            </a:r>
            <a:r>
              <a:rPr lang="el-GR" sz="1800" dirty="0" err="1"/>
              <a:t>αναχθει</a:t>
            </a:r>
            <a:r>
              <a:rPr lang="el-GR" sz="1800" dirty="0"/>
              <a:t>́ </a:t>
            </a:r>
            <a:r>
              <a:rPr lang="el-GR" sz="1800" dirty="0" err="1"/>
              <a:t>απο</a:t>
            </a:r>
            <a:r>
              <a:rPr lang="el-GR" sz="1800" dirty="0"/>
              <a:t>́ το </a:t>
            </a:r>
            <a:r>
              <a:rPr lang="el-GR" sz="1800" dirty="0" err="1"/>
              <a:t>δίκαιο</a:t>
            </a:r>
            <a:r>
              <a:rPr lang="el-GR" sz="1800" dirty="0"/>
              <a:t> σε </a:t>
            </a:r>
            <a:r>
              <a:rPr lang="el-GR" sz="1800" dirty="0" err="1"/>
              <a:t>υποκείμενο</a:t>
            </a:r>
            <a:r>
              <a:rPr lang="el-GR" sz="1800" dirty="0"/>
              <a:t> </a:t>
            </a:r>
            <a:r>
              <a:rPr lang="el-GR" sz="1800" dirty="0" err="1"/>
              <a:t>δικαιωμάτων</a:t>
            </a:r>
            <a:r>
              <a:rPr lang="el-GR" sz="1800" dirty="0"/>
              <a:t> και </a:t>
            </a:r>
            <a:r>
              <a:rPr lang="el-GR" sz="1800" dirty="0" err="1"/>
              <a:t>υποχρεώσεων</a:t>
            </a:r>
            <a:r>
              <a:rPr lang="el-GR" sz="1800" dirty="0"/>
              <a:t>, </a:t>
            </a:r>
            <a:r>
              <a:rPr lang="el-GR" sz="1800" dirty="0" err="1"/>
              <a:t>έχει</a:t>
            </a:r>
            <a:r>
              <a:rPr lang="el-GR" sz="1800" dirty="0"/>
              <a:t> </a:t>
            </a:r>
            <a:r>
              <a:rPr lang="el-GR" sz="1800" dirty="0" err="1"/>
              <a:t>δηλαδη</a:t>
            </a:r>
            <a:r>
              <a:rPr lang="el-GR" sz="1800" dirty="0"/>
              <a:t>́ </a:t>
            </a:r>
            <a:r>
              <a:rPr lang="el-GR" sz="1800" dirty="0" err="1"/>
              <a:t>αποκτήσει</a:t>
            </a:r>
            <a:r>
              <a:rPr lang="el-GR" sz="1800" dirty="0"/>
              <a:t> </a:t>
            </a:r>
            <a:r>
              <a:rPr lang="el-GR" sz="1800" dirty="0" err="1"/>
              <a:t>νομικη</a:t>
            </a:r>
            <a:r>
              <a:rPr lang="el-GR" sz="1800" dirty="0"/>
              <a:t>́ </a:t>
            </a:r>
            <a:r>
              <a:rPr lang="el-GR" sz="1800" dirty="0" err="1"/>
              <a:t>προσωπικότητα</a:t>
            </a:r>
            <a:r>
              <a:rPr lang="el-GR" sz="1800" dirty="0"/>
              <a:t> (ΑΚ 61). Με </a:t>
            </a:r>
            <a:r>
              <a:rPr lang="el-GR" sz="1800" dirty="0" err="1"/>
              <a:t>βάση</a:t>
            </a:r>
            <a:r>
              <a:rPr lang="el-GR" sz="1800" dirty="0"/>
              <a:t> </a:t>
            </a:r>
            <a:r>
              <a:rPr lang="el-GR" sz="1800" dirty="0" err="1"/>
              <a:t>λοιπόν</a:t>
            </a:r>
            <a:r>
              <a:rPr lang="el-GR" sz="1800" dirty="0"/>
              <a:t> τα </a:t>
            </a:r>
            <a:r>
              <a:rPr lang="el-GR" sz="1800" dirty="0" err="1"/>
              <a:t>προαναφερθέντα</a:t>
            </a:r>
            <a:r>
              <a:rPr lang="el-GR" sz="1800" dirty="0"/>
              <a:t>, τα </a:t>
            </a:r>
            <a:r>
              <a:rPr lang="el-GR" sz="1800" dirty="0" err="1"/>
              <a:t>βασικα</a:t>
            </a:r>
            <a:r>
              <a:rPr lang="el-GR" sz="1800" dirty="0"/>
              <a:t>́ </a:t>
            </a:r>
            <a:r>
              <a:rPr lang="el-GR" sz="1800" dirty="0" err="1"/>
              <a:t>στοιχεία</a:t>
            </a:r>
            <a:r>
              <a:rPr lang="el-GR" sz="1800" dirty="0"/>
              <a:t> της </a:t>
            </a:r>
            <a:r>
              <a:rPr lang="el-GR" sz="1800" dirty="0" err="1"/>
              <a:t>έννοιας</a:t>
            </a:r>
            <a:r>
              <a:rPr lang="el-GR" sz="1800" dirty="0"/>
              <a:t> του </a:t>
            </a:r>
            <a:r>
              <a:rPr lang="el-GR" sz="1800" dirty="0" err="1"/>
              <a:t>νομικου</a:t>
            </a:r>
            <a:r>
              <a:rPr lang="el-GR" sz="1800" dirty="0"/>
              <a:t>́ </a:t>
            </a:r>
            <a:r>
              <a:rPr lang="el-GR" sz="1800" dirty="0" err="1"/>
              <a:t>προσώπου</a:t>
            </a:r>
            <a:r>
              <a:rPr lang="el-GR" sz="1800" dirty="0"/>
              <a:t> </a:t>
            </a:r>
            <a:r>
              <a:rPr lang="el-GR" sz="1800" dirty="0" err="1"/>
              <a:t>είναι</a:t>
            </a:r>
            <a:r>
              <a:rPr lang="el-GR" sz="1800" dirty="0"/>
              <a:t>: </a:t>
            </a:r>
          </a:p>
          <a:p>
            <a:r>
              <a:rPr lang="el-GR" sz="1800" dirty="0"/>
              <a:t>α) η </a:t>
            </a:r>
            <a:r>
              <a:rPr lang="el-GR" sz="1800" dirty="0" err="1"/>
              <a:t>ένωση</a:t>
            </a:r>
            <a:r>
              <a:rPr lang="el-GR" sz="1800" dirty="0"/>
              <a:t> </a:t>
            </a:r>
            <a:r>
              <a:rPr lang="el-GR" sz="1800" dirty="0" err="1"/>
              <a:t>προσώπων</a:t>
            </a:r>
            <a:r>
              <a:rPr lang="el-GR" sz="1800" dirty="0"/>
              <a:t> ή το </a:t>
            </a:r>
            <a:r>
              <a:rPr lang="el-GR" sz="1800" dirty="0" err="1"/>
              <a:t>σύνολο</a:t>
            </a:r>
            <a:r>
              <a:rPr lang="el-GR" sz="1800" dirty="0"/>
              <a:t> </a:t>
            </a:r>
            <a:r>
              <a:rPr lang="el-GR" sz="1800" dirty="0" err="1"/>
              <a:t>περιουσίας</a:t>
            </a:r>
            <a:r>
              <a:rPr lang="el-GR" sz="1800" dirty="0"/>
              <a:t>,</a:t>
            </a:r>
            <a:br>
              <a:rPr lang="el-GR" sz="1800" dirty="0"/>
            </a:br>
            <a:r>
              <a:rPr lang="el-GR" sz="1800" dirty="0"/>
              <a:t>β) η </a:t>
            </a:r>
            <a:r>
              <a:rPr lang="el-GR" sz="1800" dirty="0" err="1"/>
              <a:t>επιδίωξη</a:t>
            </a:r>
            <a:r>
              <a:rPr lang="el-GR" sz="1800" dirty="0"/>
              <a:t> ή </a:t>
            </a:r>
            <a:r>
              <a:rPr lang="el-GR" sz="1800" dirty="0" err="1"/>
              <a:t>εξυπηρέτηση</a:t>
            </a:r>
            <a:r>
              <a:rPr lang="el-GR" sz="1800" dirty="0"/>
              <a:t> </a:t>
            </a:r>
            <a:r>
              <a:rPr lang="el-GR" sz="1800" dirty="0" err="1"/>
              <a:t>ορισμένου</a:t>
            </a:r>
            <a:r>
              <a:rPr lang="el-GR" sz="1800" dirty="0"/>
              <a:t> </a:t>
            </a:r>
            <a:r>
              <a:rPr lang="el-GR" sz="1800" dirty="0" err="1"/>
              <a:t>σκοπου</a:t>
            </a:r>
            <a:r>
              <a:rPr lang="el-GR" sz="1800" dirty="0"/>
              <a:t>́ και</a:t>
            </a:r>
            <a:br>
              <a:rPr lang="el-GR" sz="1800" dirty="0"/>
            </a:br>
            <a:r>
              <a:rPr lang="el-GR" sz="1800" dirty="0"/>
              <a:t>γ) η </a:t>
            </a:r>
            <a:r>
              <a:rPr lang="el-GR" sz="1800" dirty="0" err="1"/>
              <a:t>απόκτηση</a:t>
            </a:r>
            <a:r>
              <a:rPr lang="el-GR" sz="1800" dirty="0"/>
              <a:t> </a:t>
            </a:r>
            <a:r>
              <a:rPr lang="el-GR" sz="1800" dirty="0" err="1"/>
              <a:t>νομικής</a:t>
            </a:r>
            <a:r>
              <a:rPr lang="el-GR" sz="1800" dirty="0"/>
              <a:t> </a:t>
            </a:r>
            <a:r>
              <a:rPr lang="el-GR" sz="1800" dirty="0" err="1"/>
              <a:t>προσωπικότητας</a:t>
            </a:r>
            <a:r>
              <a:rPr lang="el-GR" sz="1800" dirty="0"/>
              <a:t> </a:t>
            </a:r>
            <a:r>
              <a:rPr lang="el-GR" sz="1800" dirty="0" err="1"/>
              <a:t>σύμφωνα</a:t>
            </a:r>
            <a:r>
              <a:rPr lang="el-GR" sz="1800" dirty="0"/>
              <a:t> με τους </a:t>
            </a:r>
            <a:r>
              <a:rPr lang="el-GR" sz="1800" dirty="0" err="1"/>
              <a:t>όρους</a:t>
            </a:r>
            <a:r>
              <a:rPr lang="el-GR" sz="1800" dirty="0"/>
              <a:t> του </a:t>
            </a:r>
            <a:r>
              <a:rPr lang="el-GR" sz="1800" dirty="0" err="1"/>
              <a:t>νόμου</a:t>
            </a:r>
            <a:r>
              <a:rPr lang="el-GR" sz="1800" dirty="0"/>
              <a:t>.</a:t>
            </a:r>
          </a:p>
          <a:p>
            <a:r>
              <a:rPr lang="el-GR" sz="1800" dirty="0"/>
              <a:t>Η </a:t>
            </a:r>
            <a:r>
              <a:rPr lang="el-GR" sz="1800" dirty="0" err="1"/>
              <a:t>κτήση</a:t>
            </a:r>
            <a:r>
              <a:rPr lang="el-GR" sz="1800" dirty="0"/>
              <a:t> </a:t>
            </a:r>
            <a:r>
              <a:rPr lang="el-GR" sz="1800" dirty="0" err="1"/>
              <a:t>νομικής</a:t>
            </a:r>
            <a:r>
              <a:rPr lang="el-GR" sz="1800" dirty="0"/>
              <a:t> </a:t>
            </a:r>
            <a:r>
              <a:rPr lang="el-GR" sz="1800" dirty="0" err="1"/>
              <a:t>προσωπικότητας</a:t>
            </a:r>
            <a:r>
              <a:rPr lang="el-GR" sz="1800" dirty="0"/>
              <a:t> </a:t>
            </a:r>
            <a:r>
              <a:rPr lang="el-GR" sz="1800" dirty="0" err="1"/>
              <a:t>συνεπάγεται</a:t>
            </a:r>
            <a:r>
              <a:rPr lang="el-GR" sz="1800" dirty="0"/>
              <a:t> για το </a:t>
            </a:r>
            <a:r>
              <a:rPr lang="el-GR" sz="1800" dirty="0" err="1"/>
              <a:t>νομικο</a:t>
            </a:r>
            <a:r>
              <a:rPr lang="el-GR" sz="1800" dirty="0"/>
              <a:t>́ </a:t>
            </a:r>
            <a:r>
              <a:rPr lang="el-GR" sz="1800" dirty="0" err="1"/>
              <a:t>πρόσωπο</a:t>
            </a:r>
            <a:r>
              <a:rPr lang="el-GR" sz="1800" dirty="0"/>
              <a:t> </a:t>
            </a:r>
            <a:r>
              <a:rPr lang="el-GR" sz="1800" b="1" dirty="0" err="1"/>
              <a:t>ικανότητα</a:t>
            </a:r>
            <a:r>
              <a:rPr lang="el-GR" sz="1800" b="1" dirty="0"/>
              <a:t> </a:t>
            </a:r>
            <a:r>
              <a:rPr lang="el-GR" sz="1800" b="1" dirty="0" err="1"/>
              <a:t>δικαίου</a:t>
            </a:r>
            <a:r>
              <a:rPr lang="el-GR" sz="1800" b="1" dirty="0"/>
              <a:t>, </a:t>
            </a:r>
            <a:r>
              <a:rPr lang="el-GR" sz="1800" b="1" dirty="0" err="1"/>
              <a:t>ικανότητα</a:t>
            </a:r>
            <a:r>
              <a:rPr lang="el-GR" sz="1800" b="1" dirty="0"/>
              <a:t> για </a:t>
            </a:r>
            <a:r>
              <a:rPr lang="el-GR" sz="1800" b="1" dirty="0" err="1"/>
              <a:t>δικαστικη</a:t>
            </a:r>
            <a:r>
              <a:rPr lang="el-GR" sz="1800" b="1" dirty="0"/>
              <a:t>́ </a:t>
            </a:r>
            <a:r>
              <a:rPr lang="el-GR" sz="1800" b="1" dirty="0" err="1"/>
              <a:t>παράσταση</a:t>
            </a:r>
            <a:r>
              <a:rPr lang="el-GR" sz="1800" b="1" dirty="0"/>
              <a:t>, </a:t>
            </a:r>
            <a:r>
              <a:rPr lang="el-GR" sz="1800" b="1" dirty="0" err="1"/>
              <a:t>περιουσία</a:t>
            </a:r>
            <a:r>
              <a:rPr lang="el-GR" sz="1800" b="1" dirty="0"/>
              <a:t>, </a:t>
            </a:r>
            <a:r>
              <a:rPr lang="el-GR" sz="1800" b="1" dirty="0" err="1"/>
              <a:t>όργανα</a:t>
            </a:r>
            <a:r>
              <a:rPr lang="el-GR" sz="1800" b="1" dirty="0"/>
              <a:t>, </a:t>
            </a:r>
            <a:r>
              <a:rPr lang="el-GR" sz="1800" b="1" dirty="0" err="1"/>
              <a:t>επωνυμία</a:t>
            </a:r>
            <a:r>
              <a:rPr lang="el-GR" sz="1800" b="1" dirty="0"/>
              <a:t>, </a:t>
            </a:r>
            <a:r>
              <a:rPr lang="el-GR" sz="1800" b="1" dirty="0" err="1"/>
              <a:t>έδρα</a:t>
            </a:r>
            <a:r>
              <a:rPr lang="el-GR" sz="1800" b="1" dirty="0"/>
              <a:t> και </a:t>
            </a:r>
            <a:r>
              <a:rPr lang="el-GR" sz="1800" b="1" dirty="0" err="1"/>
              <a:t>ιθαγένεια</a:t>
            </a:r>
            <a:r>
              <a:rPr lang="el-GR" sz="1800" b="1" dirty="0"/>
              <a:t>. </a:t>
            </a:r>
            <a:r>
              <a:rPr lang="el-GR" sz="1800" dirty="0"/>
              <a:t>Για το </a:t>
            </a:r>
            <a:r>
              <a:rPr lang="el-GR" sz="1800" dirty="0" err="1"/>
              <a:t>νομικο</a:t>
            </a:r>
            <a:r>
              <a:rPr lang="el-GR" sz="1800" dirty="0"/>
              <a:t>́ </a:t>
            </a:r>
            <a:r>
              <a:rPr lang="el-GR" sz="1800" dirty="0" err="1"/>
              <a:t>πρόσωπο</a:t>
            </a:r>
            <a:r>
              <a:rPr lang="el-GR" sz="1800" dirty="0"/>
              <a:t> </a:t>
            </a:r>
            <a:r>
              <a:rPr lang="el-GR" sz="1800" dirty="0" err="1"/>
              <a:t>ισχύει</a:t>
            </a:r>
            <a:r>
              <a:rPr lang="el-GR" sz="1800" dirty="0"/>
              <a:t> </a:t>
            </a:r>
            <a:r>
              <a:rPr lang="el-GR" sz="1800" b="1" dirty="0"/>
              <a:t>η </a:t>
            </a:r>
            <a:r>
              <a:rPr lang="el-GR" sz="1800" b="1" dirty="0" err="1"/>
              <a:t>αρχη</a:t>
            </a:r>
            <a:r>
              <a:rPr lang="el-GR" sz="1800" b="1" dirty="0"/>
              <a:t>́ της </a:t>
            </a:r>
            <a:r>
              <a:rPr lang="el-GR" sz="1800" b="1" dirty="0" err="1"/>
              <a:t>αυτοτέλειας</a:t>
            </a:r>
            <a:r>
              <a:rPr lang="el-GR" sz="1800" b="1" dirty="0"/>
              <a:t> </a:t>
            </a:r>
            <a:r>
              <a:rPr lang="el-GR" sz="1800" dirty="0"/>
              <a:t>σε </a:t>
            </a:r>
            <a:r>
              <a:rPr lang="el-GR" sz="1800" dirty="0" err="1"/>
              <a:t>σχέση</a:t>
            </a:r>
            <a:r>
              <a:rPr lang="el-GR" sz="1800" dirty="0"/>
              <a:t> με τα </a:t>
            </a:r>
            <a:r>
              <a:rPr lang="el-GR" sz="1800" dirty="0" err="1"/>
              <a:t>πρόσωπα</a:t>
            </a:r>
            <a:r>
              <a:rPr lang="el-GR" sz="1800" dirty="0"/>
              <a:t> που το </a:t>
            </a:r>
            <a:r>
              <a:rPr lang="el-GR" sz="1800" dirty="0" err="1"/>
              <a:t>αποτελούν</a:t>
            </a:r>
            <a:r>
              <a:rPr lang="el-GR" sz="1800" dirty="0"/>
              <a:t>. Η </a:t>
            </a:r>
            <a:r>
              <a:rPr lang="el-GR" sz="1800" dirty="0" err="1"/>
              <a:t>περιουσία</a:t>
            </a:r>
            <a:r>
              <a:rPr lang="el-GR" sz="1800" dirty="0"/>
              <a:t> </a:t>
            </a:r>
            <a:r>
              <a:rPr lang="el-GR" sz="1800" dirty="0" err="1"/>
              <a:t>δηλαδη</a:t>
            </a:r>
            <a:r>
              <a:rPr lang="el-GR" sz="1800" dirty="0"/>
              <a:t>́ του </a:t>
            </a:r>
            <a:r>
              <a:rPr lang="el-GR" sz="1800" dirty="0" err="1"/>
              <a:t>νομικου</a:t>
            </a:r>
            <a:r>
              <a:rPr lang="el-GR" sz="1800" dirty="0"/>
              <a:t>́ </a:t>
            </a:r>
            <a:r>
              <a:rPr lang="el-GR" sz="1800" dirty="0" err="1"/>
              <a:t>προσώπου</a:t>
            </a:r>
            <a:r>
              <a:rPr lang="el-GR" sz="1800" dirty="0"/>
              <a:t>, η </a:t>
            </a:r>
            <a:r>
              <a:rPr lang="el-GR" sz="1800" dirty="0" err="1"/>
              <a:t>επωνυμία</a:t>
            </a:r>
            <a:r>
              <a:rPr lang="el-GR" sz="1800" dirty="0"/>
              <a:t> </a:t>
            </a:r>
            <a:r>
              <a:rPr lang="el-GR" sz="1800" dirty="0" err="1"/>
              <a:t>κ.λπ</a:t>
            </a:r>
            <a:r>
              <a:rPr lang="el-GR" sz="1800" dirty="0"/>
              <a:t>. </a:t>
            </a:r>
            <a:r>
              <a:rPr lang="el-GR" sz="1800" dirty="0" err="1"/>
              <a:t>φέρουν</a:t>
            </a:r>
            <a:r>
              <a:rPr lang="el-GR" sz="1800" dirty="0"/>
              <a:t> </a:t>
            </a:r>
            <a:r>
              <a:rPr lang="el-GR" sz="1800" dirty="0" err="1"/>
              <a:t>ανεξαρτησία</a:t>
            </a:r>
            <a:r>
              <a:rPr lang="el-GR" sz="1800" dirty="0"/>
              <a:t> ως προς τα </a:t>
            </a:r>
            <a:r>
              <a:rPr lang="el-GR" sz="1800" dirty="0" err="1"/>
              <a:t>πρόσωπα</a:t>
            </a:r>
            <a:r>
              <a:rPr lang="el-GR" sz="1800" dirty="0"/>
              <a:t> που </a:t>
            </a:r>
            <a:r>
              <a:rPr lang="el-GR" sz="1800" dirty="0" err="1"/>
              <a:t>συμμετέχουν</a:t>
            </a:r>
            <a:r>
              <a:rPr lang="el-GR" sz="1800" dirty="0"/>
              <a:t> στην εν </a:t>
            </a:r>
            <a:r>
              <a:rPr lang="el-GR" sz="1800" dirty="0" err="1"/>
              <a:t>γένει</a:t>
            </a:r>
            <a:r>
              <a:rPr lang="el-GR" sz="1800" dirty="0"/>
              <a:t> </a:t>
            </a:r>
            <a:r>
              <a:rPr lang="el-GR" sz="1800" dirty="0" err="1"/>
              <a:t>λειτουργία</a:t>
            </a:r>
            <a:r>
              <a:rPr lang="el-GR" sz="1800" dirty="0"/>
              <a:t> του </a:t>
            </a:r>
            <a:r>
              <a:rPr lang="el-GR" sz="1800" dirty="0" err="1"/>
              <a:t>νομικου</a:t>
            </a:r>
            <a:r>
              <a:rPr lang="el-GR" sz="1800" dirty="0"/>
              <a:t>́ </a:t>
            </a:r>
            <a:r>
              <a:rPr lang="el-GR" sz="1800" dirty="0" err="1"/>
              <a:t>προσώπου</a:t>
            </a:r>
            <a:r>
              <a:rPr lang="el-GR" sz="1800" dirty="0"/>
              <a:t>. </a:t>
            </a:r>
          </a:p>
          <a:p>
            <a:r>
              <a:rPr lang="el-GR" sz="1800" dirty="0"/>
              <a:t>ΔΕΝ ΕΧΟΥΝ ΟΛΕΣ ΟΙ ΕΤΑΙΡΕΙΕΣ ΝΟΜΙΚΗ ΠΡΟΣΩΠΙΚΟΤΗΤΑ</a:t>
            </a:r>
          </a:p>
        </p:txBody>
      </p:sp>
    </p:spTree>
    <p:extLst>
      <p:ext uri="{BB962C8B-B14F-4D97-AF65-F5344CB8AC3E}">
        <p14:creationId xmlns:p14="http://schemas.microsoft.com/office/powerpoint/2010/main" val="2268706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ΝΟΜΙΚΗ ΠΡΟΣΩΠΙΚΟΤΗΤΑ</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578668943"/>
              </p:ext>
            </p:extLst>
          </p:nvPr>
        </p:nvGraphicFramePr>
        <p:xfrm>
          <a:off x="4220936" y="1963851"/>
          <a:ext cx="4258866" cy="3888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κειμένου 3"/>
          <p:cNvSpPr>
            <a:spLocks noGrp="1"/>
          </p:cNvSpPr>
          <p:nvPr>
            <p:ph type="body" sz="half" idx="2"/>
          </p:nvPr>
        </p:nvSpPr>
        <p:spPr>
          <a:xfrm>
            <a:off x="609600" y="1752600"/>
            <a:ext cx="3162300" cy="4343400"/>
          </a:xfrm>
        </p:spPr>
        <p:txBody>
          <a:bodyPr>
            <a:normAutofit fontScale="85000" lnSpcReduction="10000"/>
          </a:bodyPr>
          <a:lstStyle/>
          <a:p>
            <a:pPr algn="ctr"/>
            <a:r>
              <a:rPr lang="el-GR" b="1" dirty="0"/>
              <a:t>Διαχωρισμός περιουσίας από την ιδιοκτησία με την παραδοσιακή έννοια</a:t>
            </a:r>
          </a:p>
          <a:p>
            <a:pPr marL="214313" indent="-214313">
              <a:buFont typeface="Arial" panose="020B0604020202020204" pitchFamily="34" charset="0"/>
              <a:buChar char="•"/>
            </a:pPr>
            <a:r>
              <a:rPr lang="el-GR" dirty="0"/>
              <a:t>Κυριότητα: Νομικό πρόσωπο</a:t>
            </a:r>
          </a:p>
          <a:p>
            <a:pPr marL="214313" indent="-214313">
              <a:buFont typeface="Arial" panose="020B0604020202020204" pitchFamily="34" charset="0"/>
              <a:buChar char="•"/>
            </a:pPr>
            <a:r>
              <a:rPr lang="el-GR" dirty="0"/>
              <a:t>Οικονομικό συμφέρον: ιδιοκτήτης νομικού προσώπου (μέσω της απόκτησης εταιρικών μεριδίων – μετοχών) </a:t>
            </a:r>
          </a:p>
          <a:p>
            <a:pPr marL="557213" lvl="1" indent="-214313">
              <a:buFont typeface="Arial" panose="020B0604020202020204" pitchFamily="34" charset="0"/>
              <a:buChar char="•"/>
            </a:pPr>
            <a:r>
              <a:rPr lang="el-GR" dirty="0"/>
              <a:t>Δικαίωμα στα κέρδη</a:t>
            </a:r>
          </a:p>
          <a:p>
            <a:pPr marL="557213" lvl="1" indent="-214313">
              <a:buFont typeface="Arial" panose="020B0604020202020204" pitchFamily="34" charset="0"/>
              <a:buChar char="•"/>
            </a:pPr>
            <a:r>
              <a:rPr lang="el-GR" dirty="0"/>
              <a:t>Δικαίωμα στο προϊόν της εκκαθάρισης </a:t>
            </a:r>
          </a:p>
          <a:p>
            <a:pPr marL="214313" indent="-214313">
              <a:buFont typeface="Arial" panose="020B0604020202020204" pitchFamily="34" charset="0"/>
              <a:buChar char="•"/>
            </a:pPr>
            <a:r>
              <a:rPr lang="el-GR" dirty="0"/>
              <a:t>Εξουσία διαχείρισης: ιδιοκτήτης νομικού προσώπου</a:t>
            </a:r>
          </a:p>
          <a:p>
            <a:pPr marL="557213" lvl="1" indent="-214313">
              <a:buFont typeface="Arial" panose="020B0604020202020204" pitchFamily="34" charset="0"/>
              <a:buChar char="•"/>
            </a:pPr>
            <a:r>
              <a:rPr lang="el-GR" dirty="0"/>
              <a:t>Δικαίωμα διαχείρισης εκπροσώπησης</a:t>
            </a:r>
          </a:p>
          <a:p>
            <a:pPr marL="557213" lvl="1" indent="-214313">
              <a:buFont typeface="Arial" panose="020B0604020202020204" pitchFamily="34" charset="0"/>
              <a:buChar char="•"/>
            </a:pPr>
            <a:r>
              <a:rPr lang="el-GR" dirty="0"/>
              <a:t>Δικαίωμα ψήφου</a:t>
            </a:r>
          </a:p>
        </p:txBody>
      </p:sp>
    </p:spTree>
    <p:extLst>
      <p:ext uri="{BB962C8B-B14F-4D97-AF65-F5344CB8AC3E}">
        <p14:creationId xmlns:p14="http://schemas.microsoft.com/office/powerpoint/2010/main" val="2130957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Γιατι</a:t>
            </a:r>
            <a:r>
              <a:rPr lang="el-GR" dirty="0"/>
              <a:t> </a:t>
            </a:r>
            <a:r>
              <a:rPr lang="el-GR" dirty="0" err="1"/>
              <a:t>νομικη</a:t>
            </a:r>
            <a:r>
              <a:rPr lang="el-GR" dirty="0"/>
              <a:t> </a:t>
            </a:r>
            <a:r>
              <a:rPr lang="el-GR" dirty="0" err="1"/>
              <a:t>προσωπικοτητα</a:t>
            </a:r>
            <a:r>
              <a:rPr lang="el-GR" dirty="0"/>
              <a:t>;</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635885597"/>
              </p:ext>
            </p:extLst>
          </p:nvPr>
        </p:nvGraphicFramePr>
        <p:xfrm>
          <a:off x="375557" y="1812471"/>
          <a:ext cx="8523514" cy="4555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4324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l-GR" dirty="0"/>
              <a:t>Διάκριση εταιριών </a:t>
            </a:r>
            <a:endParaRPr lang="en-US" dirty="0"/>
          </a:p>
        </p:txBody>
      </p:sp>
    </p:spTree>
    <p:extLst>
      <p:ext uri="{BB962C8B-B14F-4D97-AF65-F5344CB8AC3E}">
        <p14:creationId xmlns:p14="http://schemas.microsoft.com/office/powerpoint/2010/main" val="1660315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Προσωπικές – κεφαλαιουχικές εταιρείες</a:t>
            </a:r>
            <a:endParaRPr lang="en-US" dirty="0"/>
          </a:p>
        </p:txBody>
      </p:sp>
      <p:sp>
        <p:nvSpPr>
          <p:cNvPr id="3" name="Content Placeholder 2"/>
          <p:cNvSpPr>
            <a:spLocks noGrp="1"/>
          </p:cNvSpPr>
          <p:nvPr>
            <p:ph sz="quarter" idx="1"/>
          </p:nvPr>
        </p:nvSpPr>
        <p:spPr/>
        <p:txBody>
          <a:bodyPr/>
          <a:lstStyle/>
          <a:p>
            <a:r>
              <a:rPr lang="el-GR" dirty="0"/>
              <a:t>Προσωπικές Εταιρείες</a:t>
            </a:r>
          </a:p>
          <a:p>
            <a:pPr lvl="1"/>
            <a:r>
              <a:rPr lang="el-GR" dirty="0"/>
              <a:t>Απεριόριστη ευθύνη</a:t>
            </a:r>
          </a:p>
          <a:p>
            <a:pPr lvl="1"/>
            <a:r>
              <a:rPr lang="el-GR" dirty="0"/>
              <a:t>Έντονος ο προσωπικός χαρακτήρας</a:t>
            </a:r>
          </a:p>
          <a:p>
            <a:pPr lvl="1"/>
            <a:r>
              <a:rPr lang="el-GR" dirty="0"/>
              <a:t>Υπερτερεί ο συμβατικός χαρακτήρας</a:t>
            </a:r>
          </a:p>
          <a:p>
            <a:r>
              <a:rPr lang="el-GR" dirty="0"/>
              <a:t>Κεφαλαιουχικές Εταιρείες</a:t>
            </a:r>
          </a:p>
          <a:p>
            <a:pPr lvl="1"/>
            <a:r>
              <a:rPr lang="el-GR" dirty="0"/>
              <a:t>Περιορισμένη ευθύνη</a:t>
            </a:r>
          </a:p>
          <a:p>
            <a:pPr lvl="1"/>
            <a:r>
              <a:rPr lang="el-GR" dirty="0"/>
              <a:t>Έντονο το στοιχείο της οργάνωσης</a:t>
            </a:r>
          </a:p>
          <a:p>
            <a:pPr lvl="1"/>
            <a:r>
              <a:rPr lang="el-GR" dirty="0"/>
              <a:t>Υπερτερεί το οργανωτικό στοιχείο (διχοτόμηση ιδιοκτησίας – εξουσίας διαχείρισης)</a:t>
            </a:r>
            <a:endParaRPr lang="en-US" dirty="0"/>
          </a:p>
        </p:txBody>
      </p:sp>
    </p:spTree>
    <p:extLst>
      <p:ext uri="{BB962C8B-B14F-4D97-AF65-F5344CB8AC3E}">
        <p14:creationId xmlns:p14="http://schemas.microsoft.com/office/powerpoint/2010/main" val="3060386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εταιριών</a:t>
            </a:r>
            <a:endParaRPr lang="en-US" dirty="0"/>
          </a:p>
        </p:txBody>
      </p:sp>
      <p:sp>
        <p:nvSpPr>
          <p:cNvPr id="3" name="Content Placeholder 2"/>
          <p:cNvSpPr>
            <a:spLocks noGrp="1"/>
          </p:cNvSpPr>
          <p:nvPr>
            <p:ph sz="quarter" idx="2"/>
          </p:nvPr>
        </p:nvSpPr>
        <p:spPr/>
        <p:txBody>
          <a:bodyPr>
            <a:normAutofit fontScale="92500" lnSpcReduction="10000"/>
          </a:bodyPr>
          <a:lstStyle/>
          <a:p>
            <a:endParaRPr lang="el-GR" dirty="0"/>
          </a:p>
          <a:p>
            <a:r>
              <a:rPr lang="el-GR" dirty="0"/>
              <a:t>Αστική εταιρία</a:t>
            </a:r>
          </a:p>
          <a:p>
            <a:r>
              <a:rPr lang="el-GR" dirty="0"/>
              <a:t>Ομόρρυθμη εταιρία (ΟΕ)</a:t>
            </a:r>
          </a:p>
          <a:p>
            <a:r>
              <a:rPr lang="el-GR" dirty="0"/>
              <a:t>Ετερόρρυθμη εταιρία (ΕΕ)</a:t>
            </a:r>
          </a:p>
          <a:p>
            <a:r>
              <a:rPr lang="el-GR" dirty="0"/>
              <a:t> κοινοπραξία</a:t>
            </a:r>
          </a:p>
          <a:p>
            <a:r>
              <a:rPr lang="el-GR" dirty="0"/>
              <a:t>Αφανής εταιρία</a:t>
            </a:r>
            <a:endParaRPr lang="en-US" dirty="0"/>
          </a:p>
        </p:txBody>
      </p:sp>
      <p:sp>
        <p:nvSpPr>
          <p:cNvPr id="4" name="Content Placeholder 3"/>
          <p:cNvSpPr>
            <a:spLocks noGrp="1"/>
          </p:cNvSpPr>
          <p:nvPr>
            <p:ph sz="quarter" idx="4"/>
          </p:nvPr>
        </p:nvSpPr>
        <p:spPr/>
        <p:txBody>
          <a:bodyPr/>
          <a:lstStyle/>
          <a:p>
            <a:r>
              <a:rPr lang="el-GR" dirty="0"/>
              <a:t>Ανώνυμη εταιρία (ΑΕ)</a:t>
            </a:r>
          </a:p>
          <a:p>
            <a:r>
              <a:rPr lang="el-GR" dirty="0"/>
              <a:t>Εταιρία περιορισμένης ευθύνης (ΕΠΕ)</a:t>
            </a:r>
          </a:p>
          <a:p>
            <a:r>
              <a:rPr lang="el-GR" dirty="0"/>
              <a:t>Ιδιωτική Κεφαλαιουχική Εταιρία (ΙΚΕ)</a:t>
            </a:r>
            <a:endParaRPr lang="en-US" dirty="0"/>
          </a:p>
        </p:txBody>
      </p:sp>
      <p:sp>
        <p:nvSpPr>
          <p:cNvPr id="5" name="Text Placeholder 4"/>
          <p:cNvSpPr>
            <a:spLocks noGrp="1"/>
          </p:cNvSpPr>
          <p:nvPr>
            <p:ph type="body" sz="quarter" idx="1"/>
          </p:nvPr>
        </p:nvSpPr>
        <p:spPr/>
        <p:txBody>
          <a:bodyPr/>
          <a:lstStyle/>
          <a:p>
            <a:r>
              <a:rPr lang="el-GR" dirty="0"/>
              <a:t>Προσωπικές εταιρίες</a:t>
            </a:r>
            <a:endParaRPr lang="en-US" dirty="0"/>
          </a:p>
        </p:txBody>
      </p:sp>
      <p:sp>
        <p:nvSpPr>
          <p:cNvPr id="6" name="Text Placeholder 5"/>
          <p:cNvSpPr>
            <a:spLocks noGrp="1"/>
          </p:cNvSpPr>
          <p:nvPr>
            <p:ph type="body" sz="quarter" idx="3"/>
          </p:nvPr>
        </p:nvSpPr>
        <p:spPr/>
        <p:txBody>
          <a:bodyPr/>
          <a:lstStyle/>
          <a:p>
            <a:r>
              <a:rPr lang="el-GR" dirty="0"/>
              <a:t>Κεφαλαιουχικές εταιρίες</a:t>
            </a:r>
            <a:endParaRPr lang="en-US" dirty="0"/>
          </a:p>
        </p:txBody>
      </p:sp>
    </p:spTree>
    <p:extLst>
      <p:ext uri="{BB962C8B-B14F-4D97-AF65-F5344CB8AC3E}">
        <p14:creationId xmlns:p14="http://schemas.microsoft.com/office/powerpoint/2010/main" val="2830940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F1B7A14F-8139-B604-5C48-4EA474A24E84}"/>
              </a:ext>
            </a:extLst>
          </p:cNvPr>
          <p:cNvSpPr>
            <a:spLocks noGrp="1"/>
          </p:cNvSpPr>
          <p:nvPr>
            <p:ph type="body" idx="1"/>
          </p:nvPr>
        </p:nvSpPr>
        <p:spPr/>
        <p:txBody>
          <a:bodyPr>
            <a:normAutofit/>
          </a:bodyPr>
          <a:lstStyle/>
          <a:p>
            <a:r>
              <a:rPr lang="el-GR" dirty="0" err="1"/>
              <a:t>Περιορισμ</a:t>
            </a:r>
            <a:r>
              <a:rPr lang="en-US" dirty="0" err="1"/>
              <a:t>ό</a:t>
            </a:r>
            <a:r>
              <a:rPr lang="el-GR" dirty="0"/>
              <a:t>ς της ευθύνης</a:t>
            </a:r>
          </a:p>
          <a:p>
            <a:r>
              <a:rPr lang="el-GR" dirty="0"/>
              <a:t>Κεφάλαιο</a:t>
            </a:r>
          </a:p>
          <a:p>
            <a:r>
              <a:rPr lang="el-GR" dirty="0" err="1"/>
              <a:t>Τριτοργάνωση</a:t>
            </a:r>
            <a:endParaRPr lang="el-GR" dirty="0"/>
          </a:p>
        </p:txBody>
      </p:sp>
      <p:sp>
        <p:nvSpPr>
          <p:cNvPr id="3" name="Τίτλος 2">
            <a:extLst>
              <a:ext uri="{FF2B5EF4-FFF2-40B4-BE49-F238E27FC236}">
                <a16:creationId xmlns:a16="http://schemas.microsoft.com/office/drawing/2014/main" id="{59DFF501-6DB8-49E2-2C0E-58A7363ABB56}"/>
              </a:ext>
            </a:extLst>
          </p:cNvPr>
          <p:cNvSpPr>
            <a:spLocks noGrp="1"/>
          </p:cNvSpPr>
          <p:nvPr>
            <p:ph type="title"/>
          </p:nvPr>
        </p:nvSpPr>
        <p:spPr/>
        <p:txBody>
          <a:bodyPr>
            <a:noAutofit/>
          </a:bodyPr>
          <a:lstStyle/>
          <a:p>
            <a:r>
              <a:rPr lang="el-GR" sz="3200" dirty="0"/>
              <a:t>Η οικονομική αυτοτέλεια του φοράς της επιχείρησης</a:t>
            </a:r>
          </a:p>
        </p:txBody>
      </p:sp>
    </p:spTree>
    <p:extLst>
      <p:ext uri="{BB962C8B-B14F-4D97-AF65-F5344CB8AC3E}">
        <p14:creationId xmlns:p14="http://schemas.microsoft.com/office/powerpoint/2010/main" val="2449398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περιορισμός της ευθύνης</a:t>
            </a:r>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1438312075"/>
              </p:ext>
            </p:extLst>
          </p:nvPr>
        </p:nvGraphicFramePr>
        <p:xfrm>
          <a:off x="261257" y="2008414"/>
          <a:ext cx="8504791" cy="4212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9187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956" y="443852"/>
            <a:ext cx="7514035" cy="573471"/>
          </a:xfrm>
        </p:spPr>
        <p:txBody>
          <a:bodyPr>
            <a:normAutofit fontScale="90000"/>
          </a:bodyPr>
          <a:lstStyle/>
          <a:p>
            <a:r>
              <a:rPr lang="el-GR" dirty="0"/>
              <a:t>Μετοχικό κεφάλαιο</a:t>
            </a:r>
            <a:endParaRPr lang="en-US" dirty="0"/>
          </a:p>
        </p:txBody>
      </p:sp>
      <p:sp>
        <p:nvSpPr>
          <p:cNvPr id="3" name="Content Placeholder 2"/>
          <p:cNvSpPr>
            <a:spLocks noGrp="1"/>
          </p:cNvSpPr>
          <p:nvPr>
            <p:ph idx="1"/>
          </p:nvPr>
        </p:nvSpPr>
        <p:spPr>
          <a:xfrm>
            <a:off x="872953" y="1678122"/>
            <a:ext cx="7514035" cy="3204341"/>
          </a:xfrm>
        </p:spPr>
        <p:txBody>
          <a:bodyPr>
            <a:normAutofit fontScale="47500" lnSpcReduction="20000"/>
          </a:bodyPr>
          <a:lstStyle/>
          <a:p>
            <a:r>
              <a:rPr lang="el-GR" dirty="0" err="1"/>
              <a:t>Απο</a:t>
            </a:r>
            <a:r>
              <a:rPr lang="el-GR" dirty="0"/>
              <a:t>́ τις </a:t>
            </a:r>
            <a:r>
              <a:rPr lang="el-GR" dirty="0" err="1"/>
              <a:t>βασικότερες</a:t>
            </a:r>
            <a:r>
              <a:rPr lang="el-GR" dirty="0"/>
              <a:t> </a:t>
            </a:r>
            <a:r>
              <a:rPr lang="el-GR" dirty="0" err="1"/>
              <a:t>έννοιες</a:t>
            </a:r>
            <a:r>
              <a:rPr lang="el-GR" dirty="0"/>
              <a:t> του </a:t>
            </a:r>
            <a:r>
              <a:rPr lang="el-GR" dirty="0" err="1"/>
              <a:t>δικαίου</a:t>
            </a:r>
            <a:r>
              <a:rPr lang="el-GR" dirty="0"/>
              <a:t> των </a:t>
            </a:r>
            <a:r>
              <a:rPr lang="el-GR" dirty="0" err="1"/>
              <a:t>κεφαλαιουχικών</a:t>
            </a:r>
            <a:r>
              <a:rPr lang="el-GR" dirty="0"/>
              <a:t> </a:t>
            </a:r>
            <a:r>
              <a:rPr lang="el-GR" dirty="0" err="1"/>
              <a:t>εταιρειών</a:t>
            </a:r>
            <a:r>
              <a:rPr lang="el-GR" dirty="0"/>
              <a:t> </a:t>
            </a:r>
            <a:r>
              <a:rPr lang="el-GR" dirty="0" err="1"/>
              <a:t>είναι</a:t>
            </a:r>
            <a:r>
              <a:rPr lang="el-GR" dirty="0"/>
              <a:t> η </a:t>
            </a:r>
            <a:r>
              <a:rPr lang="el-GR" dirty="0" err="1"/>
              <a:t>έννοια</a:t>
            </a:r>
            <a:r>
              <a:rPr lang="el-GR" dirty="0"/>
              <a:t> του </a:t>
            </a:r>
            <a:r>
              <a:rPr lang="el-GR" dirty="0" err="1"/>
              <a:t>εταιρικου</a:t>
            </a:r>
            <a:r>
              <a:rPr lang="el-GR" dirty="0"/>
              <a:t>́ </a:t>
            </a:r>
            <a:r>
              <a:rPr lang="el-GR" dirty="0" err="1"/>
              <a:t>κεφαλαίου</a:t>
            </a:r>
            <a:r>
              <a:rPr lang="el-GR" dirty="0"/>
              <a:t>. ∆εν </a:t>
            </a:r>
            <a:r>
              <a:rPr lang="el-GR" dirty="0" err="1"/>
              <a:t>μπορει</a:t>
            </a:r>
            <a:r>
              <a:rPr lang="el-GR" dirty="0"/>
              <a:t>́ να </a:t>
            </a:r>
            <a:r>
              <a:rPr lang="el-GR" dirty="0" err="1"/>
              <a:t>υπάρξει</a:t>
            </a:r>
            <a:r>
              <a:rPr lang="el-GR" dirty="0"/>
              <a:t> πχ Ανώνυμη Εταιρία </a:t>
            </a:r>
            <a:r>
              <a:rPr lang="el-GR" dirty="0" err="1"/>
              <a:t>χωρίς</a:t>
            </a:r>
            <a:r>
              <a:rPr lang="el-GR" dirty="0"/>
              <a:t> </a:t>
            </a:r>
            <a:r>
              <a:rPr lang="el-GR" dirty="0" err="1"/>
              <a:t>κεφάλαιο</a:t>
            </a:r>
            <a:r>
              <a:rPr lang="el-GR" dirty="0"/>
              <a:t>. </a:t>
            </a:r>
          </a:p>
          <a:p>
            <a:r>
              <a:rPr lang="el-GR" dirty="0" err="1"/>
              <a:t>Μετοχικο</a:t>
            </a:r>
            <a:r>
              <a:rPr lang="el-GR" dirty="0"/>
              <a:t>́ ή </a:t>
            </a:r>
            <a:r>
              <a:rPr lang="el-GR" dirty="0" err="1"/>
              <a:t>εταιρικο</a:t>
            </a:r>
            <a:r>
              <a:rPr lang="el-GR" dirty="0"/>
              <a:t>́ </a:t>
            </a:r>
            <a:r>
              <a:rPr lang="el-GR" dirty="0" err="1"/>
              <a:t>κεφάλαιο</a:t>
            </a:r>
            <a:r>
              <a:rPr lang="el-GR" dirty="0"/>
              <a:t> </a:t>
            </a:r>
            <a:r>
              <a:rPr lang="el-GR" dirty="0" err="1"/>
              <a:t>είναι</a:t>
            </a:r>
            <a:r>
              <a:rPr lang="el-GR" dirty="0"/>
              <a:t> το </a:t>
            </a:r>
            <a:r>
              <a:rPr lang="el-GR" dirty="0" err="1"/>
              <a:t>ποσο</a:t>
            </a:r>
            <a:r>
              <a:rPr lang="el-GR" dirty="0"/>
              <a:t>́ (</a:t>
            </a:r>
            <a:r>
              <a:rPr lang="el-GR" dirty="0" err="1"/>
              <a:t>μαθηματικη</a:t>
            </a:r>
            <a:r>
              <a:rPr lang="el-GR" dirty="0"/>
              <a:t>́ </a:t>
            </a:r>
            <a:r>
              <a:rPr lang="el-GR" dirty="0" err="1"/>
              <a:t>ποσότητα</a:t>
            </a:r>
            <a:r>
              <a:rPr lang="el-GR" dirty="0"/>
              <a:t>) που </a:t>
            </a:r>
            <a:r>
              <a:rPr lang="el-GR" dirty="0" err="1"/>
              <a:t>αναγράφεται</a:t>
            </a:r>
            <a:r>
              <a:rPr lang="el-GR" dirty="0"/>
              <a:t> στο </a:t>
            </a:r>
            <a:r>
              <a:rPr lang="el-GR" dirty="0" err="1"/>
              <a:t>καταστατικο</a:t>
            </a:r>
            <a:r>
              <a:rPr lang="el-GR" dirty="0"/>
              <a:t>́ και το </a:t>
            </a:r>
            <a:r>
              <a:rPr lang="el-GR" dirty="0" err="1"/>
              <a:t>οποίο</a:t>
            </a:r>
            <a:r>
              <a:rPr lang="el-GR" dirty="0"/>
              <a:t> </a:t>
            </a:r>
            <a:r>
              <a:rPr lang="el-GR" dirty="0" err="1"/>
              <a:t>κατα</a:t>
            </a:r>
            <a:r>
              <a:rPr lang="el-GR" dirty="0"/>
              <a:t>́ την </a:t>
            </a:r>
            <a:r>
              <a:rPr lang="el-GR" dirty="0" err="1"/>
              <a:t>ίδρυση</a:t>
            </a:r>
            <a:r>
              <a:rPr lang="el-GR" dirty="0"/>
              <a:t> της </a:t>
            </a:r>
            <a:r>
              <a:rPr lang="el-GR" dirty="0" err="1"/>
              <a:t>εταιρείας</a:t>
            </a:r>
            <a:r>
              <a:rPr lang="el-GR" dirty="0"/>
              <a:t> </a:t>
            </a:r>
            <a:r>
              <a:rPr lang="el-GR" dirty="0" err="1"/>
              <a:t>αντιστοιχει</a:t>
            </a:r>
            <a:r>
              <a:rPr lang="el-GR" dirty="0"/>
              <a:t>́ το </a:t>
            </a:r>
            <a:r>
              <a:rPr lang="el-GR" dirty="0" err="1"/>
              <a:t>άθροισμα</a:t>
            </a:r>
            <a:r>
              <a:rPr lang="el-GR" dirty="0"/>
              <a:t> της ονομαστικής </a:t>
            </a:r>
            <a:r>
              <a:rPr lang="el-GR" dirty="0" err="1"/>
              <a:t>αξίας</a:t>
            </a:r>
            <a:r>
              <a:rPr lang="el-GR" dirty="0"/>
              <a:t> των </a:t>
            </a:r>
            <a:r>
              <a:rPr lang="el-GR" dirty="0" err="1"/>
              <a:t>εισφορών</a:t>
            </a:r>
            <a:r>
              <a:rPr lang="el-GR" dirty="0"/>
              <a:t> των </a:t>
            </a:r>
            <a:r>
              <a:rPr lang="el-GR" dirty="0" err="1"/>
              <a:t>μετόχων</a:t>
            </a:r>
            <a:r>
              <a:rPr lang="el-GR" dirty="0"/>
              <a:t>. </a:t>
            </a:r>
          </a:p>
          <a:p>
            <a:r>
              <a:rPr lang="el-GR" dirty="0"/>
              <a:t>∆</a:t>
            </a:r>
            <a:r>
              <a:rPr lang="el-GR" dirty="0" err="1"/>
              <a:t>εδομένου</a:t>
            </a:r>
            <a:r>
              <a:rPr lang="el-GR" dirty="0"/>
              <a:t> </a:t>
            </a:r>
            <a:r>
              <a:rPr lang="el-GR" dirty="0" err="1"/>
              <a:t>ότι</a:t>
            </a:r>
            <a:r>
              <a:rPr lang="el-GR" dirty="0"/>
              <a:t> το </a:t>
            </a:r>
            <a:r>
              <a:rPr lang="el-GR" dirty="0" err="1"/>
              <a:t>μετοχικο</a:t>
            </a:r>
            <a:r>
              <a:rPr lang="el-GR" dirty="0"/>
              <a:t>́ </a:t>
            </a:r>
            <a:r>
              <a:rPr lang="el-GR" dirty="0" err="1"/>
              <a:t>κεφάλαιο</a:t>
            </a:r>
            <a:r>
              <a:rPr lang="el-GR" dirty="0"/>
              <a:t> </a:t>
            </a:r>
            <a:r>
              <a:rPr lang="el-GR" dirty="0" err="1"/>
              <a:t>είναι</a:t>
            </a:r>
            <a:r>
              <a:rPr lang="el-GR" dirty="0"/>
              <a:t> </a:t>
            </a:r>
            <a:r>
              <a:rPr lang="el-GR" dirty="0" err="1"/>
              <a:t>ένα</a:t>
            </a:r>
            <a:r>
              <a:rPr lang="el-GR" dirty="0"/>
              <a:t> </a:t>
            </a:r>
            <a:r>
              <a:rPr lang="el-GR" dirty="0" err="1"/>
              <a:t>σταθερο</a:t>
            </a:r>
            <a:r>
              <a:rPr lang="el-GR" dirty="0"/>
              <a:t>́ </a:t>
            </a:r>
            <a:r>
              <a:rPr lang="el-GR" dirty="0" err="1"/>
              <a:t>μέγεθος</a:t>
            </a:r>
            <a:r>
              <a:rPr lang="el-GR" dirty="0"/>
              <a:t> </a:t>
            </a:r>
            <a:r>
              <a:rPr lang="el-GR" dirty="0" err="1"/>
              <a:t>μόνο</a:t>
            </a:r>
            <a:r>
              <a:rPr lang="el-GR" dirty="0"/>
              <a:t> με </a:t>
            </a:r>
            <a:r>
              <a:rPr lang="el-GR" dirty="0" err="1"/>
              <a:t>τροποποίηση</a:t>
            </a:r>
            <a:r>
              <a:rPr lang="el-GR" dirty="0"/>
              <a:t> του </a:t>
            </a:r>
            <a:r>
              <a:rPr lang="el-GR" dirty="0" err="1"/>
              <a:t>καταστατικου</a:t>
            </a:r>
            <a:r>
              <a:rPr lang="el-GR" dirty="0"/>
              <a:t>́ </a:t>
            </a:r>
            <a:r>
              <a:rPr lang="el-GR" dirty="0" err="1"/>
              <a:t>μπορει</a:t>
            </a:r>
            <a:r>
              <a:rPr lang="el-GR" dirty="0"/>
              <a:t>́ να </a:t>
            </a:r>
            <a:r>
              <a:rPr lang="el-GR" dirty="0" err="1"/>
              <a:t>μεταβληθει</a:t>
            </a:r>
            <a:r>
              <a:rPr lang="el-GR" dirty="0"/>
              <a:t>́, </a:t>
            </a:r>
            <a:r>
              <a:rPr lang="el-GR" dirty="0" err="1"/>
              <a:t>δηλαδη</a:t>
            </a:r>
            <a:r>
              <a:rPr lang="el-GR" dirty="0"/>
              <a:t>́ να </a:t>
            </a:r>
            <a:r>
              <a:rPr lang="el-GR" dirty="0" err="1"/>
              <a:t>αυξηθει</a:t>
            </a:r>
            <a:r>
              <a:rPr lang="el-GR" dirty="0"/>
              <a:t>́ ή να </a:t>
            </a:r>
            <a:r>
              <a:rPr lang="el-GR" dirty="0" err="1"/>
              <a:t>μειωθει</a:t>
            </a:r>
            <a:r>
              <a:rPr lang="el-GR" dirty="0"/>
              <a:t>́. </a:t>
            </a:r>
          </a:p>
          <a:p>
            <a:r>
              <a:rPr lang="el-GR" dirty="0" err="1"/>
              <a:t>Επομένως</a:t>
            </a:r>
            <a:r>
              <a:rPr lang="el-GR" dirty="0"/>
              <a:t>, </a:t>
            </a:r>
            <a:r>
              <a:rPr lang="el-GR" dirty="0" err="1"/>
              <a:t>διαφέρει</a:t>
            </a:r>
            <a:r>
              <a:rPr lang="el-GR" dirty="0"/>
              <a:t> το </a:t>
            </a:r>
            <a:r>
              <a:rPr lang="el-GR" dirty="0" err="1"/>
              <a:t>μετοχικο</a:t>
            </a:r>
            <a:r>
              <a:rPr lang="el-GR" dirty="0"/>
              <a:t>́ </a:t>
            </a:r>
            <a:r>
              <a:rPr lang="el-GR" dirty="0" err="1"/>
              <a:t>κεφάλαιο</a:t>
            </a:r>
            <a:r>
              <a:rPr lang="el-GR" dirty="0"/>
              <a:t> </a:t>
            </a:r>
            <a:r>
              <a:rPr lang="el-GR" dirty="0" err="1"/>
              <a:t>απο</a:t>
            </a:r>
            <a:r>
              <a:rPr lang="el-GR" dirty="0"/>
              <a:t>́ την </a:t>
            </a:r>
            <a:r>
              <a:rPr lang="el-GR" dirty="0" err="1"/>
              <a:t>εταιρικη</a:t>
            </a:r>
            <a:r>
              <a:rPr lang="el-GR" dirty="0"/>
              <a:t>́ </a:t>
            </a:r>
            <a:r>
              <a:rPr lang="el-GR" dirty="0" err="1"/>
              <a:t>απο</a:t>
            </a:r>
            <a:r>
              <a:rPr lang="el-GR" dirty="0"/>
              <a:t>́ την </a:t>
            </a:r>
            <a:r>
              <a:rPr lang="el-GR" dirty="0" err="1"/>
              <a:t>εταιρικη</a:t>
            </a:r>
            <a:r>
              <a:rPr lang="el-GR" dirty="0"/>
              <a:t>́ </a:t>
            </a:r>
            <a:r>
              <a:rPr lang="el-GR" dirty="0" err="1"/>
              <a:t>περιουσία</a:t>
            </a:r>
            <a:r>
              <a:rPr lang="el-GR" dirty="0"/>
              <a:t>, </a:t>
            </a:r>
            <a:r>
              <a:rPr lang="el-GR" dirty="0" err="1"/>
              <a:t>διάκριση</a:t>
            </a:r>
            <a:r>
              <a:rPr lang="el-GR" dirty="0"/>
              <a:t> που δεν </a:t>
            </a:r>
            <a:r>
              <a:rPr lang="el-GR" dirty="0" err="1"/>
              <a:t>υπάρχει</a:t>
            </a:r>
            <a:r>
              <a:rPr lang="el-GR" dirty="0"/>
              <a:t> στις </a:t>
            </a:r>
            <a:r>
              <a:rPr lang="el-GR" dirty="0" err="1"/>
              <a:t>προσωπικές</a:t>
            </a:r>
            <a:r>
              <a:rPr lang="el-GR" dirty="0"/>
              <a:t> </a:t>
            </a:r>
            <a:r>
              <a:rPr lang="el-GR" dirty="0" err="1"/>
              <a:t>εταιρείες</a:t>
            </a:r>
            <a:r>
              <a:rPr lang="el-GR" dirty="0"/>
              <a:t>. Η </a:t>
            </a:r>
            <a:r>
              <a:rPr lang="el-GR" dirty="0" err="1"/>
              <a:t>εταιρικη</a:t>
            </a:r>
            <a:r>
              <a:rPr lang="el-GR" dirty="0"/>
              <a:t>́ </a:t>
            </a:r>
            <a:r>
              <a:rPr lang="el-GR" dirty="0" err="1"/>
              <a:t>περιουσία</a:t>
            </a:r>
            <a:r>
              <a:rPr lang="el-GR" dirty="0"/>
              <a:t>, η </a:t>
            </a:r>
            <a:r>
              <a:rPr lang="el-GR" dirty="0" err="1"/>
              <a:t>οποία</a:t>
            </a:r>
            <a:r>
              <a:rPr lang="el-GR" dirty="0"/>
              <a:t> </a:t>
            </a:r>
            <a:r>
              <a:rPr lang="el-GR" dirty="0" err="1"/>
              <a:t>σχηματίζεται</a:t>
            </a:r>
            <a:r>
              <a:rPr lang="el-GR" dirty="0"/>
              <a:t> </a:t>
            </a:r>
            <a:r>
              <a:rPr lang="el-GR" dirty="0" err="1"/>
              <a:t>απο</a:t>
            </a:r>
            <a:r>
              <a:rPr lang="el-GR" dirty="0"/>
              <a:t>́ τις </a:t>
            </a:r>
            <a:r>
              <a:rPr lang="el-GR" dirty="0" err="1"/>
              <a:t>εισφορές</a:t>
            </a:r>
            <a:r>
              <a:rPr lang="el-GR" dirty="0"/>
              <a:t> των </a:t>
            </a:r>
            <a:r>
              <a:rPr lang="el-GR" dirty="0" err="1"/>
              <a:t>μετόχων</a:t>
            </a:r>
            <a:r>
              <a:rPr lang="el-GR" dirty="0"/>
              <a:t>, </a:t>
            </a:r>
            <a:r>
              <a:rPr lang="el-GR" dirty="0" err="1"/>
              <a:t>απο</a:t>
            </a:r>
            <a:r>
              <a:rPr lang="el-GR" dirty="0"/>
              <a:t>́ τη </a:t>
            </a:r>
            <a:r>
              <a:rPr lang="el-GR" dirty="0" err="1"/>
              <a:t>στιγμη</a:t>
            </a:r>
            <a:r>
              <a:rPr lang="el-GR" dirty="0"/>
              <a:t>́ που θα </a:t>
            </a:r>
            <a:r>
              <a:rPr lang="el-GR" dirty="0" err="1"/>
              <a:t>λειτουργήσει</a:t>
            </a:r>
            <a:r>
              <a:rPr lang="el-GR" dirty="0"/>
              <a:t> η </a:t>
            </a:r>
            <a:r>
              <a:rPr lang="el-GR" dirty="0" err="1"/>
              <a:t>εταιρεία</a:t>
            </a:r>
            <a:r>
              <a:rPr lang="el-GR" dirty="0"/>
              <a:t> </a:t>
            </a:r>
            <a:r>
              <a:rPr lang="el-GR" dirty="0" err="1"/>
              <a:t>υπόκειται</a:t>
            </a:r>
            <a:r>
              <a:rPr lang="el-GR" dirty="0"/>
              <a:t> σε </a:t>
            </a:r>
            <a:r>
              <a:rPr lang="el-GR" dirty="0" err="1"/>
              <a:t>συνεχείς</a:t>
            </a:r>
            <a:r>
              <a:rPr lang="el-GR" dirty="0"/>
              <a:t> </a:t>
            </a:r>
            <a:r>
              <a:rPr lang="el-GR" dirty="0" err="1"/>
              <a:t>μεταβολές</a:t>
            </a:r>
            <a:r>
              <a:rPr lang="el-GR" dirty="0"/>
              <a:t> και </a:t>
            </a:r>
            <a:r>
              <a:rPr lang="el-GR" dirty="0" err="1"/>
              <a:t>αυξομειώσεις</a:t>
            </a:r>
            <a:r>
              <a:rPr lang="el-GR" dirty="0"/>
              <a:t>, </a:t>
            </a:r>
            <a:r>
              <a:rPr lang="el-GR" dirty="0" err="1"/>
              <a:t>ενω</a:t>
            </a:r>
            <a:r>
              <a:rPr lang="el-GR" dirty="0"/>
              <a:t>́ το </a:t>
            </a:r>
            <a:r>
              <a:rPr lang="el-GR" dirty="0" err="1"/>
              <a:t>κεφάλαιο</a:t>
            </a:r>
            <a:r>
              <a:rPr lang="el-GR" dirty="0"/>
              <a:t> - σαν </a:t>
            </a:r>
            <a:r>
              <a:rPr lang="el-GR" dirty="0" err="1"/>
              <a:t>αμετάβλητη</a:t>
            </a:r>
            <a:r>
              <a:rPr lang="el-GR" dirty="0"/>
              <a:t> </a:t>
            </a:r>
            <a:r>
              <a:rPr lang="el-GR" dirty="0" err="1"/>
              <a:t>μαθηματικη</a:t>
            </a:r>
            <a:r>
              <a:rPr lang="el-GR" dirty="0"/>
              <a:t>́ </a:t>
            </a:r>
            <a:r>
              <a:rPr lang="el-GR" dirty="0" err="1"/>
              <a:t>ποσότητα</a:t>
            </a:r>
            <a:r>
              <a:rPr lang="el-GR" dirty="0"/>
              <a:t> – </a:t>
            </a:r>
            <a:r>
              <a:rPr lang="el-GR" dirty="0" err="1"/>
              <a:t>παραμένει</a:t>
            </a:r>
            <a:r>
              <a:rPr lang="el-GR" dirty="0"/>
              <a:t> </a:t>
            </a:r>
            <a:r>
              <a:rPr lang="el-GR" dirty="0" err="1"/>
              <a:t>σταθερο</a:t>
            </a:r>
            <a:r>
              <a:rPr lang="el-GR" dirty="0"/>
              <a:t>́. </a:t>
            </a:r>
            <a:r>
              <a:rPr lang="el-GR" dirty="0" err="1"/>
              <a:t>Έτσι</a:t>
            </a:r>
            <a:r>
              <a:rPr lang="el-GR" dirty="0"/>
              <a:t>, </a:t>
            </a:r>
            <a:r>
              <a:rPr lang="el-GR" dirty="0" err="1"/>
              <a:t>είναι</a:t>
            </a:r>
            <a:r>
              <a:rPr lang="el-GR" dirty="0"/>
              <a:t> </a:t>
            </a:r>
            <a:r>
              <a:rPr lang="el-GR" dirty="0" err="1"/>
              <a:t>δυνατόν</a:t>
            </a:r>
            <a:r>
              <a:rPr lang="el-GR" dirty="0"/>
              <a:t> σε </a:t>
            </a:r>
            <a:r>
              <a:rPr lang="el-GR" dirty="0" err="1"/>
              <a:t>δεδομένη</a:t>
            </a:r>
            <a:r>
              <a:rPr lang="el-GR" dirty="0"/>
              <a:t> </a:t>
            </a:r>
            <a:r>
              <a:rPr lang="el-GR" dirty="0" err="1"/>
              <a:t>στιγμη</a:t>
            </a:r>
            <a:r>
              <a:rPr lang="el-GR" dirty="0"/>
              <a:t>́ η </a:t>
            </a:r>
            <a:r>
              <a:rPr lang="el-GR" dirty="0" err="1"/>
              <a:t>αξία</a:t>
            </a:r>
            <a:r>
              <a:rPr lang="el-GR" dirty="0"/>
              <a:t> της </a:t>
            </a:r>
            <a:r>
              <a:rPr lang="el-GR" dirty="0" err="1"/>
              <a:t>εταιρικής</a:t>
            </a:r>
            <a:r>
              <a:rPr lang="el-GR" dirty="0"/>
              <a:t> </a:t>
            </a:r>
            <a:r>
              <a:rPr lang="el-GR" dirty="0" err="1"/>
              <a:t>περιουσίας</a:t>
            </a:r>
            <a:r>
              <a:rPr lang="el-GR" dirty="0"/>
              <a:t> να </a:t>
            </a:r>
            <a:r>
              <a:rPr lang="el-GR" dirty="0" err="1"/>
              <a:t>είναι</a:t>
            </a:r>
            <a:r>
              <a:rPr lang="el-GR" dirty="0"/>
              <a:t> </a:t>
            </a:r>
            <a:r>
              <a:rPr lang="el-GR" dirty="0" err="1"/>
              <a:t>μεγαλύτερη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a:t>
            </a:r>
            <a:r>
              <a:rPr lang="el-GR" dirty="0" err="1"/>
              <a:t>Αυτο</a:t>
            </a:r>
            <a:r>
              <a:rPr lang="el-GR" dirty="0"/>
              <a:t>́ </a:t>
            </a:r>
            <a:r>
              <a:rPr lang="el-GR" dirty="0" err="1"/>
              <a:t>μπορει</a:t>
            </a:r>
            <a:r>
              <a:rPr lang="el-GR" dirty="0"/>
              <a:t>́ να </a:t>
            </a:r>
            <a:r>
              <a:rPr lang="el-GR" dirty="0" err="1"/>
              <a:t>συμβει</a:t>
            </a:r>
            <a:r>
              <a:rPr lang="el-GR" dirty="0"/>
              <a:t>́ </a:t>
            </a:r>
            <a:r>
              <a:rPr lang="el-GR" dirty="0" err="1"/>
              <a:t>όταν</a:t>
            </a:r>
            <a:r>
              <a:rPr lang="el-GR" dirty="0"/>
              <a:t> η </a:t>
            </a:r>
            <a:r>
              <a:rPr lang="el-GR" dirty="0" err="1"/>
              <a:t>εταιρεία</a:t>
            </a:r>
            <a:r>
              <a:rPr lang="el-GR" dirty="0"/>
              <a:t> </a:t>
            </a:r>
            <a:r>
              <a:rPr lang="el-GR" dirty="0" err="1"/>
              <a:t>έχει</a:t>
            </a:r>
            <a:r>
              <a:rPr lang="el-GR" dirty="0"/>
              <a:t> </a:t>
            </a:r>
            <a:r>
              <a:rPr lang="el-GR" dirty="0" err="1"/>
              <a:t>αδιανέμητα</a:t>
            </a:r>
            <a:r>
              <a:rPr lang="el-GR" dirty="0"/>
              <a:t> </a:t>
            </a:r>
            <a:r>
              <a:rPr lang="el-GR" dirty="0" err="1"/>
              <a:t>κέρδη</a:t>
            </a:r>
            <a:r>
              <a:rPr lang="el-GR" dirty="0"/>
              <a:t>, </a:t>
            </a:r>
            <a:r>
              <a:rPr lang="el-GR" dirty="0" err="1"/>
              <a:t>όταν</a:t>
            </a:r>
            <a:r>
              <a:rPr lang="el-GR" dirty="0"/>
              <a:t> </a:t>
            </a:r>
            <a:r>
              <a:rPr lang="el-GR" dirty="0" err="1"/>
              <a:t>ανατιμηθει</a:t>
            </a:r>
            <a:r>
              <a:rPr lang="el-GR" dirty="0"/>
              <a:t>́ η </a:t>
            </a:r>
            <a:r>
              <a:rPr lang="el-GR" dirty="0" err="1"/>
              <a:t>αξία</a:t>
            </a:r>
            <a:r>
              <a:rPr lang="el-GR" dirty="0"/>
              <a:t> των </a:t>
            </a:r>
            <a:r>
              <a:rPr lang="el-GR" dirty="0" err="1"/>
              <a:t>περιουσιακών</a:t>
            </a:r>
            <a:r>
              <a:rPr lang="el-GR" dirty="0"/>
              <a:t> της </a:t>
            </a:r>
            <a:r>
              <a:rPr lang="el-GR" dirty="0" err="1"/>
              <a:t>στοιχείων</a:t>
            </a:r>
            <a:r>
              <a:rPr lang="el-GR" dirty="0"/>
              <a:t> ή </a:t>
            </a:r>
            <a:r>
              <a:rPr lang="el-GR" dirty="0" err="1"/>
              <a:t>όταν</a:t>
            </a:r>
            <a:r>
              <a:rPr lang="el-GR" dirty="0"/>
              <a:t> οι </a:t>
            </a:r>
            <a:r>
              <a:rPr lang="el-GR" dirty="0" err="1"/>
              <a:t>προοπτικές</a:t>
            </a:r>
            <a:r>
              <a:rPr lang="el-GR" dirty="0"/>
              <a:t> της στην </a:t>
            </a:r>
            <a:r>
              <a:rPr lang="el-GR" dirty="0" err="1"/>
              <a:t>αγορα</a:t>
            </a:r>
            <a:r>
              <a:rPr lang="el-GR" dirty="0"/>
              <a:t>́ </a:t>
            </a:r>
            <a:r>
              <a:rPr lang="el-GR" dirty="0" err="1"/>
              <a:t>είναι</a:t>
            </a:r>
            <a:r>
              <a:rPr lang="el-GR" dirty="0"/>
              <a:t> </a:t>
            </a:r>
            <a:r>
              <a:rPr lang="el-GR" dirty="0" err="1"/>
              <a:t>ευνοϊκές</a:t>
            </a:r>
            <a:r>
              <a:rPr lang="el-GR" dirty="0"/>
              <a:t>. </a:t>
            </a:r>
            <a:r>
              <a:rPr lang="el-GR" dirty="0" err="1"/>
              <a:t>Αντίστροφα</a:t>
            </a:r>
            <a:r>
              <a:rPr lang="el-GR" dirty="0"/>
              <a:t>, </a:t>
            </a:r>
            <a:r>
              <a:rPr lang="el-GR" dirty="0" err="1"/>
              <a:t>όταν</a:t>
            </a:r>
            <a:r>
              <a:rPr lang="el-GR" dirty="0"/>
              <a:t> η </a:t>
            </a:r>
            <a:r>
              <a:rPr lang="el-GR" dirty="0" err="1"/>
              <a:t>εταιρεία</a:t>
            </a:r>
            <a:r>
              <a:rPr lang="el-GR" dirty="0"/>
              <a:t> </a:t>
            </a:r>
            <a:r>
              <a:rPr lang="el-GR" dirty="0" err="1"/>
              <a:t>έχει</a:t>
            </a:r>
            <a:r>
              <a:rPr lang="el-GR" dirty="0"/>
              <a:t> </a:t>
            </a:r>
            <a:r>
              <a:rPr lang="el-GR" dirty="0" err="1"/>
              <a:t>ζημιές</a:t>
            </a:r>
            <a:r>
              <a:rPr lang="el-GR" dirty="0"/>
              <a:t>, η </a:t>
            </a:r>
            <a:r>
              <a:rPr lang="el-GR" dirty="0" err="1"/>
              <a:t>αξία</a:t>
            </a:r>
            <a:r>
              <a:rPr lang="el-GR" dirty="0"/>
              <a:t> της </a:t>
            </a:r>
            <a:r>
              <a:rPr lang="el-GR" dirty="0" err="1"/>
              <a:t>εταιρικής</a:t>
            </a:r>
            <a:r>
              <a:rPr lang="el-GR" dirty="0"/>
              <a:t> </a:t>
            </a:r>
            <a:r>
              <a:rPr lang="el-GR" dirty="0" err="1"/>
              <a:t>περιουσίας</a:t>
            </a:r>
            <a:r>
              <a:rPr lang="el-GR" dirty="0"/>
              <a:t> </a:t>
            </a:r>
            <a:r>
              <a:rPr lang="el-GR" dirty="0" err="1"/>
              <a:t>μπορει</a:t>
            </a:r>
            <a:r>
              <a:rPr lang="el-GR" dirty="0"/>
              <a:t>́ να </a:t>
            </a:r>
            <a:r>
              <a:rPr lang="el-GR" dirty="0" err="1"/>
              <a:t>είναι</a:t>
            </a:r>
            <a:r>
              <a:rPr lang="el-GR" dirty="0"/>
              <a:t> </a:t>
            </a:r>
            <a:r>
              <a:rPr lang="el-GR" dirty="0" err="1"/>
              <a:t>μικρότερη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a:t>
            </a:r>
          </a:p>
          <a:p>
            <a:endParaRPr lang="el-GR" dirty="0"/>
          </a:p>
          <a:p>
            <a:endParaRPr lang="en-US" dirty="0"/>
          </a:p>
        </p:txBody>
      </p:sp>
    </p:spTree>
    <p:extLst>
      <p:ext uri="{BB962C8B-B14F-4D97-AF65-F5344CB8AC3E}">
        <p14:creationId xmlns:p14="http://schemas.microsoft.com/office/powerpoint/2010/main" val="546890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2" y="390456"/>
            <a:ext cx="7514035" cy="573471"/>
          </a:xfrm>
        </p:spPr>
        <p:txBody>
          <a:bodyPr>
            <a:noAutofit/>
          </a:bodyPr>
          <a:lstStyle/>
          <a:p>
            <a:r>
              <a:rPr lang="el-GR" sz="3200" dirty="0"/>
              <a:t>Αρχή διατήρησης του μετοχικού κεφαλαίου</a:t>
            </a:r>
            <a:endParaRPr lang="en-US" sz="3200" dirty="0"/>
          </a:p>
        </p:txBody>
      </p:sp>
      <p:sp>
        <p:nvSpPr>
          <p:cNvPr id="3" name="Content Placeholder 2"/>
          <p:cNvSpPr>
            <a:spLocks noGrp="1"/>
          </p:cNvSpPr>
          <p:nvPr>
            <p:ph idx="1"/>
          </p:nvPr>
        </p:nvSpPr>
        <p:spPr>
          <a:xfrm>
            <a:off x="993093" y="1627948"/>
            <a:ext cx="7514035" cy="3925614"/>
          </a:xfrm>
        </p:spPr>
        <p:txBody>
          <a:bodyPr>
            <a:normAutofit fontScale="40000" lnSpcReduction="20000"/>
          </a:bodyPr>
          <a:lstStyle/>
          <a:p>
            <a:r>
              <a:rPr lang="el-GR" dirty="0"/>
              <a:t>Η </a:t>
            </a:r>
            <a:r>
              <a:rPr lang="el-GR" dirty="0" err="1"/>
              <a:t>έλλειψη</a:t>
            </a:r>
            <a:r>
              <a:rPr lang="el-GR" dirty="0"/>
              <a:t> </a:t>
            </a:r>
            <a:r>
              <a:rPr lang="el-GR" dirty="0" err="1"/>
              <a:t>παράλληλης</a:t>
            </a:r>
            <a:r>
              <a:rPr lang="el-GR" dirty="0"/>
              <a:t> </a:t>
            </a:r>
            <a:r>
              <a:rPr lang="el-GR" dirty="0" err="1"/>
              <a:t>προσωπικής</a:t>
            </a:r>
            <a:r>
              <a:rPr lang="el-GR" dirty="0"/>
              <a:t> </a:t>
            </a:r>
            <a:r>
              <a:rPr lang="el-GR" dirty="0" err="1"/>
              <a:t>ευθύνης</a:t>
            </a:r>
            <a:r>
              <a:rPr lang="el-GR" dirty="0"/>
              <a:t> των </a:t>
            </a:r>
            <a:r>
              <a:rPr lang="el-GR" dirty="0" err="1"/>
              <a:t>μετόχων</a:t>
            </a:r>
            <a:r>
              <a:rPr lang="el-GR" dirty="0"/>
              <a:t> για τα </a:t>
            </a:r>
            <a:r>
              <a:rPr lang="el-GR" dirty="0" err="1"/>
              <a:t>χρέη</a:t>
            </a:r>
            <a:r>
              <a:rPr lang="el-GR" dirty="0"/>
              <a:t> της Α.Ε., </a:t>
            </a:r>
            <a:r>
              <a:rPr lang="el-GR" dirty="0" err="1"/>
              <a:t>όπως</a:t>
            </a:r>
            <a:r>
              <a:rPr lang="el-GR" dirty="0"/>
              <a:t> </a:t>
            </a:r>
            <a:r>
              <a:rPr lang="el-GR" dirty="0" err="1"/>
              <a:t>συμβαίνει</a:t>
            </a:r>
            <a:r>
              <a:rPr lang="el-GR" dirty="0"/>
              <a:t> στις </a:t>
            </a:r>
            <a:r>
              <a:rPr lang="el-GR" dirty="0" err="1"/>
              <a:t>προσωπικές</a:t>
            </a:r>
            <a:r>
              <a:rPr lang="el-GR" dirty="0"/>
              <a:t> </a:t>
            </a:r>
            <a:r>
              <a:rPr lang="el-GR" dirty="0" err="1"/>
              <a:t>εταιρείες</a:t>
            </a:r>
            <a:r>
              <a:rPr lang="el-GR" dirty="0"/>
              <a:t>, </a:t>
            </a:r>
            <a:r>
              <a:rPr lang="el-GR" dirty="0" err="1"/>
              <a:t>σημαίνει</a:t>
            </a:r>
            <a:r>
              <a:rPr lang="el-GR" dirty="0"/>
              <a:t> </a:t>
            </a:r>
            <a:r>
              <a:rPr lang="el-GR" dirty="0" err="1"/>
              <a:t>ότι</a:t>
            </a:r>
            <a:r>
              <a:rPr lang="el-GR" dirty="0"/>
              <a:t> η </a:t>
            </a:r>
            <a:r>
              <a:rPr lang="el-GR" dirty="0" err="1"/>
              <a:t>μόνη</a:t>
            </a:r>
            <a:r>
              <a:rPr lang="el-GR" dirty="0"/>
              <a:t> </a:t>
            </a:r>
            <a:r>
              <a:rPr lang="el-GR" dirty="0" err="1"/>
              <a:t>εξασφάλιση</a:t>
            </a:r>
            <a:r>
              <a:rPr lang="el-GR" dirty="0"/>
              <a:t> που </a:t>
            </a:r>
            <a:r>
              <a:rPr lang="el-GR" dirty="0" err="1"/>
              <a:t>έχουν</a:t>
            </a:r>
            <a:r>
              <a:rPr lang="el-GR" dirty="0"/>
              <a:t> οι </a:t>
            </a:r>
            <a:r>
              <a:rPr lang="el-GR" dirty="0" err="1"/>
              <a:t>εταιρικοι</a:t>
            </a:r>
            <a:r>
              <a:rPr lang="el-GR" dirty="0"/>
              <a:t>́ </a:t>
            </a:r>
            <a:r>
              <a:rPr lang="el-GR" dirty="0" err="1"/>
              <a:t>δανειστές</a:t>
            </a:r>
            <a:r>
              <a:rPr lang="el-GR" dirty="0"/>
              <a:t> </a:t>
            </a:r>
            <a:r>
              <a:rPr lang="el-GR" dirty="0" err="1"/>
              <a:t>είναι</a:t>
            </a:r>
            <a:r>
              <a:rPr lang="el-GR" dirty="0"/>
              <a:t> η </a:t>
            </a:r>
            <a:r>
              <a:rPr lang="el-GR" dirty="0" err="1"/>
              <a:t>εταιρικη</a:t>
            </a:r>
            <a:r>
              <a:rPr lang="el-GR" dirty="0"/>
              <a:t>́ </a:t>
            </a:r>
            <a:r>
              <a:rPr lang="el-GR" dirty="0" err="1"/>
              <a:t>περιουσία</a:t>
            </a:r>
            <a:r>
              <a:rPr lang="el-GR" dirty="0"/>
              <a:t>, </a:t>
            </a:r>
            <a:r>
              <a:rPr lang="el-GR" dirty="0" err="1"/>
              <a:t>αφου</a:t>
            </a:r>
            <a:r>
              <a:rPr lang="el-GR" dirty="0"/>
              <a:t>́ </a:t>
            </a:r>
            <a:r>
              <a:rPr lang="el-GR" dirty="0" err="1"/>
              <a:t>μόνο</a:t>
            </a:r>
            <a:r>
              <a:rPr lang="el-GR" dirty="0"/>
              <a:t> </a:t>
            </a:r>
            <a:r>
              <a:rPr lang="el-GR" dirty="0" err="1"/>
              <a:t>αυτη</a:t>
            </a:r>
            <a:r>
              <a:rPr lang="el-GR" dirty="0"/>
              <a:t>́ </a:t>
            </a:r>
            <a:r>
              <a:rPr lang="el-GR" dirty="0" err="1"/>
              <a:t>είναι</a:t>
            </a:r>
            <a:r>
              <a:rPr lang="el-GR" dirty="0"/>
              <a:t> </a:t>
            </a:r>
            <a:r>
              <a:rPr lang="el-GR" dirty="0" err="1"/>
              <a:t>υπέγγυα</a:t>
            </a:r>
            <a:r>
              <a:rPr lang="el-GR" dirty="0"/>
              <a:t> </a:t>
            </a:r>
            <a:r>
              <a:rPr lang="el-GR" dirty="0" err="1"/>
              <a:t>απέναντι</a:t>
            </a:r>
            <a:r>
              <a:rPr lang="el-GR" dirty="0"/>
              <a:t> τους και </a:t>
            </a:r>
            <a:r>
              <a:rPr lang="el-GR" dirty="0" err="1"/>
              <a:t>όχι</a:t>
            </a:r>
            <a:r>
              <a:rPr lang="el-GR" dirty="0"/>
              <a:t> και η </a:t>
            </a:r>
            <a:r>
              <a:rPr lang="el-GR" dirty="0" err="1"/>
              <a:t>ατομικη</a:t>
            </a:r>
            <a:r>
              <a:rPr lang="el-GR" dirty="0"/>
              <a:t>́ </a:t>
            </a:r>
            <a:r>
              <a:rPr lang="el-GR" dirty="0" err="1"/>
              <a:t>περιουσία</a:t>
            </a:r>
            <a:r>
              <a:rPr lang="el-GR" dirty="0"/>
              <a:t> των </a:t>
            </a:r>
            <a:r>
              <a:rPr lang="el-GR" dirty="0" err="1"/>
              <a:t>μετόχων</a:t>
            </a:r>
            <a:r>
              <a:rPr lang="el-GR" dirty="0"/>
              <a:t>. </a:t>
            </a:r>
            <a:r>
              <a:rPr lang="el-GR" dirty="0" err="1"/>
              <a:t>Συνεπώς</a:t>
            </a:r>
            <a:r>
              <a:rPr lang="el-GR" dirty="0"/>
              <a:t> </a:t>
            </a:r>
            <a:r>
              <a:rPr lang="el-GR" dirty="0" err="1"/>
              <a:t>επιβάλλεται</a:t>
            </a:r>
            <a:r>
              <a:rPr lang="el-GR" dirty="0"/>
              <a:t> η </a:t>
            </a:r>
            <a:r>
              <a:rPr lang="el-GR" dirty="0" err="1"/>
              <a:t>δημιουργία</a:t>
            </a:r>
            <a:r>
              <a:rPr lang="el-GR" dirty="0"/>
              <a:t> </a:t>
            </a:r>
            <a:r>
              <a:rPr lang="el-GR" dirty="0" err="1"/>
              <a:t>συστήματος</a:t>
            </a:r>
            <a:r>
              <a:rPr lang="el-GR" dirty="0"/>
              <a:t> που να </a:t>
            </a:r>
            <a:r>
              <a:rPr lang="el-GR" dirty="0" err="1"/>
              <a:t>αποβλέπει</a:t>
            </a:r>
            <a:r>
              <a:rPr lang="el-GR" dirty="0"/>
              <a:t> στην </a:t>
            </a:r>
            <a:r>
              <a:rPr lang="el-GR" dirty="0" err="1"/>
              <a:t>προστασία</a:t>
            </a:r>
            <a:r>
              <a:rPr lang="el-GR" dirty="0"/>
              <a:t> των </a:t>
            </a:r>
            <a:r>
              <a:rPr lang="el-GR" dirty="0" err="1"/>
              <a:t>εταιρικών</a:t>
            </a:r>
            <a:r>
              <a:rPr lang="el-GR" dirty="0"/>
              <a:t> </a:t>
            </a:r>
            <a:r>
              <a:rPr lang="el-GR" dirty="0" err="1"/>
              <a:t>δανειστών</a:t>
            </a:r>
            <a:r>
              <a:rPr lang="el-GR" dirty="0"/>
              <a:t>. </a:t>
            </a:r>
          </a:p>
          <a:p>
            <a:r>
              <a:rPr lang="el-GR" dirty="0"/>
              <a:t>Το </a:t>
            </a:r>
            <a:r>
              <a:rPr lang="el-GR" dirty="0" err="1"/>
              <a:t>σκοπο</a:t>
            </a:r>
            <a:r>
              <a:rPr lang="el-GR" dirty="0"/>
              <a:t>́ </a:t>
            </a:r>
            <a:r>
              <a:rPr lang="el-GR" dirty="0" err="1"/>
              <a:t>αυτο</a:t>
            </a:r>
            <a:r>
              <a:rPr lang="el-GR" dirty="0"/>
              <a:t>́ </a:t>
            </a:r>
            <a:r>
              <a:rPr lang="el-GR" dirty="0" err="1"/>
              <a:t>εκπληρώνουν</a:t>
            </a:r>
            <a:r>
              <a:rPr lang="el-GR" dirty="0"/>
              <a:t> </a:t>
            </a:r>
            <a:r>
              <a:rPr lang="el-GR" dirty="0" err="1"/>
              <a:t>διατάξεις</a:t>
            </a:r>
            <a:r>
              <a:rPr lang="el-GR" dirty="0"/>
              <a:t> που </a:t>
            </a:r>
            <a:r>
              <a:rPr lang="el-GR" dirty="0" err="1"/>
              <a:t>εξασφαλίζουν</a:t>
            </a:r>
            <a:r>
              <a:rPr lang="el-GR" dirty="0"/>
              <a:t> την </a:t>
            </a:r>
            <a:r>
              <a:rPr lang="el-GR" dirty="0" err="1"/>
              <a:t>καταβολη</a:t>
            </a:r>
            <a:r>
              <a:rPr lang="el-GR" dirty="0"/>
              <a:t>́ και </a:t>
            </a:r>
            <a:r>
              <a:rPr lang="el-GR" dirty="0" err="1"/>
              <a:t>διατήρηση</a:t>
            </a:r>
            <a:r>
              <a:rPr lang="el-GR" dirty="0"/>
              <a:t> </a:t>
            </a:r>
            <a:r>
              <a:rPr lang="el-GR" dirty="0" err="1"/>
              <a:t>τόσης</a:t>
            </a:r>
            <a:r>
              <a:rPr lang="el-GR" dirty="0"/>
              <a:t> </a:t>
            </a:r>
            <a:r>
              <a:rPr lang="el-GR" dirty="0" err="1"/>
              <a:t>τουλάχιστον</a:t>
            </a:r>
            <a:r>
              <a:rPr lang="el-GR" dirty="0"/>
              <a:t> </a:t>
            </a:r>
            <a:r>
              <a:rPr lang="el-GR" dirty="0" err="1"/>
              <a:t>εταιρικής</a:t>
            </a:r>
            <a:r>
              <a:rPr lang="el-GR" dirty="0"/>
              <a:t> </a:t>
            </a:r>
            <a:r>
              <a:rPr lang="el-GR" dirty="0" err="1"/>
              <a:t>περιουσίας</a:t>
            </a:r>
            <a:r>
              <a:rPr lang="el-GR" dirty="0"/>
              <a:t>, </a:t>
            </a:r>
            <a:r>
              <a:rPr lang="el-GR" dirty="0" err="1"/>
              <a:t>όσης</a:t>
            </a:r>
            <a:r>
              <a:rPr lang="el-GR" dirty="0"/>
              <a:t>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Αυτο</a:t>
            </a:r>
            <a:r>
              <a:rPr lang="el-GR" dirty="0"/>
              <a:t>́ δεν </a:t>
            </a:r>
            <a:r>
              <a:rPr lang="el-GR" dirty="0" err="1"/>
              <a:t>σημαίνει</a:t>
            </a:r>
            <a:r>
              <a:rPr lang="el-GR" dirty="0"/>
              <a:t> </a:t>
            </a:r>
            <a:r>
              <a:rPr lang="el-GR" dirty="0" err="1"/>
              <a:t>ότι</a:t>
            </a:r>
            <a:r>
              <a:rPr lang="el-GR" dirty="0"/>
              <a:t> </a:t>
            </a:r>
            <a:r>
              <a:rPr lang="el-GR" dirty="0" err="1"/>
              <a:t>απαγορεύεται</a:t>
            </a:r>
            <a:r>
              <a:rPr lang="el-GR" dirty="0"/>
              <a:t> η </a:t>
            </a:r>
            <a:r>
              <a:rPr lang="el-GR" dirty="0" err="1"/>
              <a:t>χρησιμοποίηση</a:t>
            </a:r>
            <a:r>
              <a:rPr lang="el-GR" dirty="0"/>
              <a:t> της </a:t>
            </a:r>
            <a:r>
              <a:rPr lang="el-GR" dirty="0" err="1"/>
              <a:t>περιουσίας</a:t>
            </a:r>
            <a:r>
              <a:rPr lang="el-GR" dirty="0"/>
              <a:t> </a:t>
            </a:r>
            <a:r>
              <a:rPr lang="el-GR" dirty="0" err="1"/>
              <a:t>αυτής</a:t>
            </a:r>
            <a:r>
              <a:rPr lang="el-GR" dirty="0"/>
              <a:t> για την </a:t>
            </a:r>
            <a:r>
              <a:rPr lang="el-GR" dirty="0" err="1"/>
              <a:t>εκπλήρωση</a:t>
            </a:r>
            <a:r>
              <a:rPr lang="el-GR" dirty="0"/>
              <a:t> του </a:t>
            </a:r>
            <a:r>
              <a:rPr lang="el-GR" dirty="0" err="1"/>
              <a:t>εταιρικου</a:t>
            </a:r>
            <a:r>
              <a:rPr lang="el-GR" dirty="0"/>
              <a:t>́ </a:t>
            </a:r>
            <a:r>
              <a:rPr lang="el-GR" dirty="0" err="1"/>
              <a:t>σκοπου</a:t>
            </a:r>
            <a:r>
              <a:rPr lang="el-GR" dirty="0"/>
              <a:t>́. </a:t>
            </a:r>
          </a:p>
          <a:p>
            <a:r>
              <a:rPr lang="el-GR" dirty="0"/>
              <a:t>Η </a:t>
            </a:r>
            <a:r>
              <a:rPr lang="el-GR" dirty="0" err="1"/>
              <a:t>αρχη</a:t>
            </a:r>
            <a:r>
              <a:rPr lang="el-GR" dirty="0"/>
              <a:t>́ της </a:t>
            </a:r>
            <a:r>
              <a:rPr lang="el-GR" dirty="0" err="1"/>
              <a:t>διατήρησης</a:t>
            </a:r>
            <a:r>
              <a:rPr lang="el-GR" dirty="0"/>
              <a:t> της </a:t>
            </a:r>
            <a:r>
              <a:rPr lang="el-GR" dirty="0" err="1"/>
              <a:t>εταιρικής</a:t>
            </a:r>
            <a:r>
              <a:rPr lang="el-GR" dirty="0"/>
              <a:t> </a:t>
            </a:r>
            <a:r>
              <a:rPr lang="el-GR" dirty="0" err="1"/>
              <a:t>περιουσίας</a:t>
            </a:r>
            <a:r>
              <a:rPr lang="el-GR" dirty="0"/>
              <a:t> που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έχει</a:t>
            </a:r>
            <a:r>
              <a:rPr lang="el-GR" dirty="0"/>
              <a:t> </a:t>
            </a:r>
            <a:r>
              <a:rPr lang="el-GR" dirty="0" err="1"/>
              <a:t>απλώς</a:t>
            </a:r>
            <a:r>
              <a:rPr lang="el-GR" dirty="0"/>
              <a:t> την </a:t>
            </a:r>
            <a:r>
              <a:rPr lang="el-GR" dirty="0" err="1"/>
              <a:t>έννοια</a:t>
            </a:r>
            <a:r>
              <a:rPr lang="el-GR" dirty="0"/>
              <a:t> </a:t>
            </a:r>
            <a:r>
              <a:rPr lang="el-GR" dirty="0" err="1"/>
              <a:t>ότι</a:t>
            </a:r>
            <a:r>
              <a:rPr lang="el-GR" dirty="0"/>
              <a:t> δεν </a:t>
            </a:r>
            <a:r>
              <a:rPr lang="el-GR" dirty="0" err="1"/>
              <a:t>επιτρέπεται</a:t>
            </a:r>
            <a:r>
              <a:rPr lang="el-GR" dirty="0"/>
              <a:t> η </a:t>
            </a:r>
            <a:r>
              <a:rPr lang="el-GR" dirty="0" err="1"/>
              <a:t>διανομη</a:t>
            </a:r>
            <a:r>
              <a:rPr lang="el-GR" dirty="0"/>
              <a:t>́ της στους </a:t>
            </a:r>
            <a:r>
              <a:rPr lang="el-GR" dirty="0" err="1"/>
              <a:t>μετόχους</a:t>
            </a:r>
            <a:r>
              <a:rPr lang="el-GR" dirty="0"/>
              <a:t> </a:t>
            </a:r>
            <a:r>
              <a:rPr lang="el-GR" dirty="0" err="1"/>
              <a:t>είτε</a:t>
            </a:r>
            <a:r>
              <a:rPr lang="el-GR" dirty="0"/>
              <a:t> </a:t>
            </a:r>
            <a:r>
              <a:rPr lang="el-GR" dirty="0" err="1"/>
              <a:t>υπο</a:t>
            </a:r>
            <a:r>
              <a:rPr lang="el-GR" dirty="0"/>
              <a:t>́ </a:t>
            </a:r>
            <a:r>
              <a:rPr lang="el-GR" dirty="0" err="1"/>
              <a:t>μορφη</a:t>
            </a:r>
            <a:r>
              <a:rPr lang="el-GR" dirty="0"/>
              <a:t>́ </a:t>
            </a:r>
            <a:r>
              <a:rPr lang="el-GR" dirty="0" err="1"/>
              <a:t>επιστροφής</a:t>
            </a:r>
            <a:r>
              <a:rPr lang="el-GR" dirty="0"/>
              <a:t> </a:t>
            </a:r>
            <a:r>
              <a:rPr lang="el-GR" dirty="0" err="1"/>
              <a:t>εισφορών</a:t>
            </a:r>
            <a:r>
              <a:rPr lang="el-GR" dirty="0"/>
              <a:t> </a:t>
            </a:r>
            <a:r>
              <a:rPr lang="el-GR" dirty="0" err="1"/>
              <a:t>είτε</a:t>
            </a:r>
            <a:r>
              <a:rPr lang="el-GR" dirty="0"/>
              <a:t> </a:t>
            </a:r>
            <a:r>
              <a:rPr lang="el-GR" dirty="0" err="1"/>
              <a:t>διάθεσης</a:t>
            </a:r>
            <a:r>
              <a:rPr lang="el-GR" dirty="0"/>
              <a:t> </a:t>
            </a:r>
            <a:r>
              <a:rPr lang="el-GR" dirty="0" err="1"/>
              <a:t>κερδών</a:t>
            </a:r>
            <a:r>
              <a:rPr lang="el-GR" dirty="0"/>
              <a:t>. </a:t>
            </a:r>
            <a:r>
              <a:rPr lang="el-GR" dirty="0" err="1"/>
              <a:t>Επομένως</a:t>
            </a:r>
            <a:r>
              <a:rPr lang="el-GR" dirty="0"/>
              <a:t>, η </a:t>
            </a:r>
            <a:r>
              <a:rPr lang="el-GR" dirty="0" err="1"/>
              <a:t>εταιρικη</a:t>
            </a:r>
            <a:r>
              <a:rPr lang="el-GR" dirty="0"/>
              <a:t>́ </a:t>
            </a:r>
            <a:r>
              <a:rPr lang="el-GR" dirty="0" err="1"/>
              <a:t>περιουσία</a:t>
            </a:r>
            <a:r>
              <a:rPr lang="el-GR" dirty="0"/>
              <a:t> που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είναι</a:t>
            </a:r>
            <a:r>
              <a:rPr lang="el-GR" dirty="0"/>
              <a:t> </a:t>
            </a:r>
            <a:r>
              <a:rPr lang="el-GR" dirty="0" err="1"/>
              <a:t>δεσμευμένη</a:t>
            </a:r>
            <a:r>
              <a:rPr lang="el-GR" dirty="0"/>
              <a:t>. </a:t>
            </a:r>
          </a:p>
          <a:p>
            <a:r>
              <a:rPr lang="el-GR" dirty="0"/>
              <a:t>Αν η </a:t>
            </a:r>
            <a:r>
              <a:rPr lang="el-GR" dirty="0" err="1"/>
              <a:t>καθαρη</a:t>
            </a:r>
            <a:r>
              <a:rPr lang="el-GR" dirty="0"/>
              <a:t>́ </a:t>
            </a:r>
            <a:r>
              <a:rPr lang="el-GR" dirty="0" err="1"/>
              <a:t>εταιρικη</a:t>
            </a:r>
            <a:r>
              <a:rPr lang="el-GR" dirty="0"/>
              <a:t>́ </a:t>
            </a:r>
            <a:r>
              <a:rPr lang="el-GR" dirty="0" err="1"/>
              <a:t>περιουσία</a:t>
            </a:r>
            <a:r>
              <a:rPr lang="el-GR" dirty="0"/>
              <a:t> </a:t>
            </a:r>
            <a:r>
              <a:rPr lang="el-GR" dirty="0" err="1"/>
              <a:t>υπερβαίνει</a:t>
            </a:r>
            <a:r>
              <a:rPr lang="el-GR" dirty="0"/>
              <a:t> το </a:t>
            </a:r>
            <a:r>
              <a:rPr lang="el-GR" dirty="0" err="1"/>
              <a:t>μετοχικο</a:t>
            </a:r>
            <a:r>
              <a:rPr lang="el-GR" dirty="0"/>
              <a:t>́ </a:t>
            </a:r>
            <a:r>
              <a:rPr lang="el-GR" dirty="0" err="1"/>
              <a:t>κεφάλαιο</a:t>
            </a:r>
            <a:r>
              <a:rPr lang="el-GR" dirty="0"/>
              <a:t>, η </a:t>
            </a:r>
            <a:r>
              <a:rPr lang="el-GR" dirty="0" err="1"/>
              <a:t>επιπλέον</a:t>
            </a:r>
            <a:r>
              <a:rPr lang="el-GR" dirty="0"/>
              <a:t> </a:t>
            </a:r>
            <a:r>
              <a:rPr lang="el-GR" dirty="0" err="1"/>
              <a:t>αυτη</a:t>
            </a:r>
            <a:r>
              <a:rPr lang="el-GR" dirty="0"/>
              <a:t>́ </a:t>
            </a:r>
            <a:r>
              <a:rPr lang="el-GR" dirty="0" err="1"/>
              <a:t>περιουσία</a:t>
            </a:r>
            <a:r>
              <a:rPr lang="el-GR" dirty="0"/>
              <a:t> </a:t>
            </a:r>
            <a:r>
              <a:rPr lang="el-GR" dirty="0" err="1"/>
              <a:t>είναι</a:t>
            </a:r>
            <a:r>
              <a:rPr lang="el-GR" dirty="0"/>
              <a:t> </a:t>
            </a:r>
            <a:r>
              <a:rPr lang="el-GR" dirty="0" err="1"/>
              <a:t>αδέσμευτη</a:t>
            </a:r>
            <a:r>
              <a:rPr lang="el-GR" dirty="0"/>
              <a:t>. </a:t>
            </a:r>
            <a:r>
              <a:rPr lang="el-GR" dirty="0" err="1"/>
              <a:t>Αποτελει</a:t>
            </a:r>
            <a:r>
              <a:rPr lang="el-GR" dirty="0"/>
              <a:t>́ </a:t>
            </a:r>
            <a:r>
              <a:rPr lang="el-GR" dirty="0" err="1"/>
              <a:t>δηλαδη</a:t>
            </a:r>
            <a:r>
              <a:rPr lang="el-GR" dirty="0"/>
              <a:t>́ </a:t>
            </a:r>
            <a:r>
              <a:rPr lang="el-GR" dirty="0" err="1"/>
              <a:t>κέρδος</a:t>
            </a:r>
            <a:r>
              <a:rPr lang="el-GR" dirty="0"/>
              <a:t>, το </a:t>
            </a:r>
            <a:r>
              <a:rPr lang="el-GR" dirty="0" err="1"/>
              <a:t>οποίο</a:t>
            </a:r>
            <a:r>
              <a:rPr lang="el-GR" dirty="0"/>
              <a:t> </a:t>
            </a:r>
            <a:r>
              <a:rPr lang="el-GR" dirty="0" err="1"/>
              <a:t>μπορει</a:t>
            </a:r>
            <a:r>
              <a:rPr lang="el-GR" dirty="0"/>
              <a:t>́ να </a:t>
            </a:r>
            <a:r>
              <a:rPr lang="el-GR" dirty="0" err="1"/>
              <a:t>διανεμηθει</a:t>
            </a:r>
            <a:r>
              <a:rPr lang="el-GR" dirty="0"/>
              <a:t>́ στους </a:t>
            </a:r>
            <a:r>
              <a:rPr lang="el-GR" dirty="0" err="1"/>
              <a:t>μετόχους</a:t>
            </a:r>
            <a:r>
              <a:rPr lang="el-GR" dirty="0"/>
              <a:t> ως </a:t>
            </a:r>
            <a:r>
              <a:rPr lang="el-GR" dirty="0" err="1"/>
              <a:t>μέρισμα</a:t>
            </a:r>
            <a:r>
              <a:rPr lang="el-GR" dirty="0"/>
              <a:t>. </a:t>
            </a:r>
            <a:r>
              <a:rPr lang="el-GR" dirty="0" err="1"/>
              <a:t>Αντίθετα</a:t>
            </a:r>
            <a:r>
              <a:rPr lang="el-GR" dirty="0"/>
              <a:t>, αν </a:t>
            </a:r>
            <a:r>
              <a:rPr lang="el-GR" dirty="0" err="1"/>
              <a:t>είναι</a:t>
            </a:r>
            <a:r>
              <a:rPr lang="el-GR" dirty="0"/>
              <a:t> </a:t>
            </a:r>
            <a:r>
              <a:rPr lang="el-GR" dirty="0" err="1"/>
              <a:t>μικρότερη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 </a:t>
            </a:r>
            <a:r>
              <a:rPr lang="el-GR" dirty="0" err="1"/>
              <a:t>λόγω</a:t>
            </a:r>
            <a:r>
              <a:rPr lang="el-GR" dirty="0"/>
              <a:t> </a:t>
            </a:r>
            <a:r>
              <a:rPr lang="el-GR" dirty="0" err="1"/>
              <a:t>ζημιών</a:t>
            </a:r>
            <a:r>
              <a:rPr lang="el-GR" dirty="0"/>
              <a:t> – </a:t>
            </a:r>
            <a:r>
              <a:rPr lang="el-GR" dirty="0" err="1"/>
              <a:t>κέρδη</a:t>
            </a:r>
            <a:r>
              <a:rPr lang="el-GR" dirty="0"/>
              <a:t> θα </a:t>
            </a:r>
            <a:r>
              <a:rPr lang="el-GR" dirty="0" err="1"/>
              <a:t>υπάρξουν</a:t>
            </a:r>
            <a:r>
              <a:rPr lang="el-GR" dirty="0"/>
              <a:t> </a:t>
            </a:r>
            <a:r>
              <a:rPr lang="el-GR" dirty="0" err="1"/>
              <a:t>μόνο</a:t>
            </a:r>
            <a:r>
              <a:rPr lang="el-GR" dirty="0"/>
              <a:t> </a:t>
            </a:r>
            <a:r>
              <a:rPr lang="el-GR" dirty="0" err="1"/>
              <a:t>αφου</a:t>
            </a:r>
            <a:r>
              <a:rPr lang="el-GR" dirty="0"/>
              <a:t>́ το </a:t>
            </a:r>
            <a:r>
              <a:rPr lang="el-GR" dirty="0" err="1"/>
              <a:t>έλλειμμα</a:t>
            </a:r>
            <a:r>
              <a:rPr lang="el-GR" dirty="0"/>
              <a:t> </a:t>
            </a:r>
            <a:r>
              <a:rPr lang="el-GR" dirty="0" err="1"/>
              <a:t>καλυφθει</a:t>
            </a:r>
            <a:r>
              <a:rPr lang="el-GR" dirty="0"/>
              <a:t>́ </a:t>
            </a:r>
            <a:r>
              <a:rPr lang="el-GR" dirty="0" err="1"/>
              <a:t>απο</a:t>
            </a:r>
            <a:r>
              <a:rPr lang="el-GR" dirty="0"/>
              <a:t>́ </a:t>
            </a:r>
            <a:r>
              <a:rPr lang="el-GR" dirty="0" err="1"/>
              <a:t>μεταγενέστερη</a:t>
            </a:r>
            <a:r>
              <a:rPr lang="el-GR" dirty="0"/>
              <a:t> </a:t>
            </a:r>
            <a:r>
              <a:rPr lang="el-GR" dirty="0" err="1"/>
              <a:t>αύξηση</a:t>
            </a:r>
            <a:r>
              <a:rPr lang="el-GR" dirty="0"/>
              <a:t> της </a:t>
            </a:r>
            <a:r>
              <a:rPr lang="el-GR" dirty="0" err="1"/>
              <a:t>εταιρικής</a:t>
            </a:r>
            <a:r>
              <a:rPr lang="el-GR" dirty="0"/>
              <a:t> </a:t>
            </a:r>
            <a:r>
              <a:rPr lang="el-GR" dirty="0" err="1"/>
              <a:t>περιουσίας</a:t>
            </a:r>
            <a:r>
              <a:rPr lang="el-GR" dirty="0"/>
              <a:t>. Η </a:t>
            </a:r>
            <a:r>
              <a:rPr lang="el-GR" dirty="0" err="1"/>
              <a:t>δέσμευση</a:t>
            </a:r>
            <a:r>
              <a:rPr lang="el-GR" dirty="0"/>
              <a:t> </a:t>
            </a:r>
            <a:r>
              <a:rPr lang="el-GR" dirty="0" err="1"/>
              <a:t>αυτής</a:t>
            </a:r>
            <a:r>
              <a:rPr lang="el-GR" dirty="0"/>
              <a:t> της </a:t>
            </a:r>
            <a:r>
              <a:rPr lang="el-GR" dirty="0" err="1"/>
              <a:t>εταιρικής</a:t>
            </a:r>
            <a:r>
              <a:rPr lang="el-GR" dirty="0"/>
              <a:t> </a:t>
            </a:r>
            <a:r>
              <a:rPr lang="el-GR" dirty="0" err="1"/>
              <a:t>περιουσίας</a:t>
            </a:r>
            <a:r>
              <a:rPr lang="el-GR" dirty="0"/>
              <a:t> </a:t>
            </a:r>
            <a:r>
              <a:rPr lang="el-GR" dirty="0" err="1"/>
              <a:t>επιτυγχάνεται</a:t>
            </a:r>
            <a:r>
              <a:rPr lang="el-GR" dirty="0"/>
              <a:t> </a:t>
            </a:r>
            <a:r>
              <a:rPr lang="el-GR" dirty="0" err="1"/>
              <a:t>τεχνικα</a:t>
            </a:r>
            <a:r>
              <a:rPr lang="el-GR" dirty="0"/>
              <a:t>́ με την </a:t>
            </a:r>
            <a:r>
              <a:rPr lang="el-GR" dirty="0" err="1"/>
              <a:t>αναγραφη</a:t>
            </a:r>
            <a:r>
              <a:rPr lang="el-GR" dirty="0"/>
              <a:t>́ του </a:t>
            </a:r>
            <a:r>
              <a:rPr lang="el-GR" dirty="0" err="1"/>
              <a:t>μετοχικου</a:t>
            </a:r>
            <a:r>
              <a:rPr lang="el-GR" dirty="0"/>
              <a:t>́ </a:t>
            </a:r>
            <a:r>
              <a:rPr lang="el-GR" dirty="0" err="1"/>
              <a:t>κεφαλαίου</a:t>
            </a:r>
            <a:r>
              <a:rPr lang="el-GR" dirty="0"/>
              <a:t> στο </a:t>
            </a:r>
            <a:r>
              <a:rPr lang="el-GR" dirty="0" err="1"/>
              <a:t>παθητικο</a:t>
            </a:r>
            <a:r>
              <a:rPr lang="el-GR" dirty="0"/>
              <a:t>́ </a:t>
            </a:r>
            <a:r>
              <a:rPr lang="el-GR" dirty="0" err="1"/>
              <a:t>σκέλος</a:t>
            </a:r>
            <a:r>
              <a:rPr lang="el-GR" dirty="0"/>
              <a:t> του </a:t>
            </a:r>
            <a:r>
              <a:rPr lang="el-GR" dirty="0" err="1"/>
              <a:t>ισολογισμου</a:t>
            </a:r>
            <a:r>
              <a:rPr lang="el-GR" dirty="0"/>
              <a:t>́. </a:t>
            </a:r>
            <a:r>
              <a:rPr lang="el-GR" dirty="0" err="1"/>
              <a:t>Έτσι</a:t>
            </a:r>
            <a:r>
              <a:rPr lang="el-GR" dirty="0"/>
              <a:t>, για να </a:t>
            </a:r>
            <a:r>
              <a:rPr lang="el-GR" dirty="0" err="1"/>
              <a:t>υπάρξει</a:t>
            </a:r>
            <a:r>
              <a:rPr lang="el-GR" dirty="0"/>
              <a:t> </a:t>
            </a:r>
            <a:r>
              <a:rPr lang="el-GR" dirty="0" err="1"/>
              <a:t>διανεμητέο</a:t>
            </a:r>
            <a:r>
              <a:rPr lang="el-GR" dirty="0"/>
              <a:t> </a:t>
            </a:r>
            <a:r>
              <a:rPr lang="el-GR" dirty="0" err="1"/>
              <a:t>κέρδος</a:t>
            </a:r>
            <a:r>
              <a:rPr lang="el-GR" dirty="0"/>
              <a:t> – το </a:t>
            </a:r>
            <a:r>
              <a:rPr lang="el-GR" dirty="0" err="1"/>
              <a:t>ενεργητικο</a:t>
            </a:r>
            <a:r>
              <a:rPr lang="el-GR" dirty="0"/>
              <a:t>́ (δηλ. η </a:t>
            </a:r>
            <a:r>
              <a:rPr lang="el-GR" dirty="0" err="1"/>
              <a:t>αξία</a:t>
            </a:r>
            <a:r>
              <a:rPr lang="el-GR" dirty="0"/>
              <a:t> της </a:t>
            </a:r>
            <a:r>
              <a:rPr lang="el-GR" dirty="0" err="1"/>
              <a:t>εταιρικής</a:t>
            </a:r>
            <a:r>
              <a:rPr lang="el-GR" dirty="0"/>
              <a:t> </a:t>
            </a:r>
            <a:r>
              <a:rPr lang="el-GR" dirty="0" err="1"/>
              <a:t>περιουσίας</a:t>
            </a:r>
            <a:r>
              <a:rPr lang="el-GR" dirty="0"/>
              <a:t>) – θα </a:t>
            </a:r>
            <a:r>
              <a:rPr lang="el-GR" dirty="0" err="1"/>
              <a:t>πρέπει</a:t>
            </a:r>
            <a:r>
              <a:rPr lang="el-GR" dirty="0"/>
              <a:t> να </a:t>
            </a:r>
            <a:r>
              <a:rPr lang="el-GR" dirty="0" err="1"/>
              <a:t>υπερβαίνει</a:t>
            </a:r>
            <a:r>
              <a:rPr lang="el-GR" dirty="0"/>
              <a:t> </a:t>
            </a:r>
            <a:r>
              <a:rPr lang="el-GR" dirty="0" err="1"/>
              <a:t>όχι</a:t>
            </a:r>
            <a:r>
              <a:rPr lang="el-GR" dirty="0"/>
              <a:t> </a:t>
            </a:r>
            <a:r>
              <a:rPr lang="el-GR" dirty="0" err="1"/>
              <a:t>μόνο</a:t>
            </a:r>
            <a:r>
              <a:rPr lang="el-GR" dirty="0"/>
              <a:t> τα </a:t>
            </a:r>
            <a:r>
              <a:rPr lang="el-GR" dirty="0" err="1"/>
              <a:t>χρέη</a:t>
            </a:r>
            <a:r>
              <a:rPr lang="el-GR" dirty="0"/>
              <a:t> </a:t>
            </a:r>
            <a:r>
              <a:rPr lang="el-GR" dirty="0" err="1"/>
              <a:t>αλλα</a:t>
            </a:r>
            <a:r>
              <a:rPr lang="el-GR" dirty="0"/>
              <a:t>́ και το </a:t>
            </a:r>
            <a:r>
              <a:rPr lang="el-GR" dirty="0" err="1"/>
              <a:t>μετοχικο</a:t>
            </a:r>
            <a:r>
              <a:rPr lang="el-GR" dirty="0"/>
              <a:t>́ </a:t>
            </a:r>
            <a:r>
              <a:rPr lang="el-GR" dirty="0" err="1"/>
              <a:t>κεφάλαιο</a:t>
            </a:r>
            <a:r>
              <a:rPr lang="el-GR" dirty="0"/>
              <a:t> (και τα </a:t>
            </a:r>
            <a:r>
              <a:rPr lang="el-GR" dirty="0" err="1"/>
              <a:t>αποθεματικα</a:t>
            </a:r>
            <a:r>
              <a:rPr lang="el-GR" dirty="0"/>
              <a:t>́). </a:t>
            </a:r>
          </a:p>
          <a:p>
            <a:endParaRPr lang="el-GR" dirty="0"/>
          </a:p>
          <a:p>
            <a:endParaRPr lang="en-US" dirty="0"/>
          </a:p>
        </p:txBody>
      </p:sp>
    </p:spTree>
    <p:extLst>
      <p:ext uri="{BB962C8B-B14F-4D97-AF65-F5344CB8AC3E}">
        <p14:creationId xmlns:p14="http://schemas.microsoft.com/office/powerpoint/2010/main" val="29342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l-GR" dirty="0"/>
              <a:t>Βασικές έννοιες</a:t>
            </a:r>
            <a:endParaRPr lang="en-US" dirty="0"/>
          </a:p>
        </p:txBody>
      </p:sp>
    </p:spTree>
    <p:extLst>
      <p:ext uri="{BB962C8B-B14F-4D97-AF65-F5344CB8AC3E}">
        <p14:creationId xmlns:p14="http://schemas.microsoft.com/office/powerpoint/2010/main" val="664046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6148E5-1061-7E4E-8E29-C773BE2FC45A}"/>
              </a:ext>
            </a:extLst>
          </p:cNvPr>
          <p:cNvSpPr>
            <a:spLocks noGrp="1"/>
          </p:cNvSpPr>
          <p:nvPr>
            <p:ph type="title"/>
          </p:nvPr>
        </p:nvSpPr>
        <p:spPr>
          <a:xfrm>
            <a:off x="1019791" y="309509"/>
            <a:ext cx="7514035" cy="831371"/>
          </a:xfrm>
        </p:spPr>
        <p:txBody>
          <a:bodyPr/>
          <a:lstStyle/>
          <a:p>
            <a:r>
              <a:rPr lang="el-GR" dirty="0"/>
              <a:t>παραδείγματα</a:t>
            </a:r>
          </a:p>
        </p:txBody>
      </p:sp>
      <p:graphicFrame>
        <p:nvGraphicFramePr>
          <p:cNvPr id="4" name="Θέση περιεχομένου 3">
            <a:extLst>
              <a:ext uri="{FF2B5EF4-FFF2-40B4-BE49-F238E27FC236}">
                <a16:creationId xmlns:a16="http://schemas.microsoft.com/office/drawing/2014/main" id="{A0F3D9B1-EE99-064D-86F1-99B77EAC4F99}"/>
              </a:ext>
            </a:extLst>
          </p:cNvPr>
          <p:cNvGraphicFramePr>
            <a:graphicFrameLocks noGrp="1"/>
          </p:cNvGraphicFramePr>
          <p:nvPr>
            <p:ph idx="1"/>
            <p:extLst>
              <p:ext uri="{D42A27DB-BD31-4B8C-83A1-F6EECF244321}">
                <p14:modId xmlns:p14="http://schemas.microsoft.com/office/powerpoint/2010/main" val="3205827161"/>
              </p:ext>
            </p:extLst>
          </p:nvPr>
        </p:nvGraphicFramePr>
        <p:xfrm>
          <a:off x="1196084" y="1940847"/>
          <a:ext cx="3118022" cy="1409700"/>
        </p:xfrm>
        <a:graphic>
          <a:graphicData uri="http://schemas.openxmlformats.org/drawingml/2006/table">
            <a:tbl>
              <a:tblPr firstRow="1" bandRow="1">
                <a:tableStyleId>{5C22544A-7EE6-4342-B048-85BDC9FD1C3A}</a:tableStyleId>
              </a:tblPr>
              <a:tblGrid>
                <a:gridCol w="724192">
                  <a:extLst>
                    <a:ext uri="{9D8B030D-6E8A-4147-A177-3AD203B41FA5}">
                      <a16:colId xmlns:a16="http://schemas.microsoft.com/office/drawing/2014/main" val="3236156732"/>
                    </a:ext>
                  </a:extLst>
                </a:gridCol>
                <a:gridCol w="866955">
                  <a:extLst>
                    <a:ext uri="{9D8B030D-6E8A-4147-A177-3AD203B41FA5}">
                      <a16:colId xmlns:a16="http://schemas.microsoft.com/office/drawing/2014/main" val="2007788191"/>
                    </a:ext>
                  </a:extLst>
                </a:gridCol>
                <a:gridCol w="931652">
                  <a:extLst>
                    <a:ext uri="{9D8B030D-6E8A-4147-A177-3AD203B41FA5}">
                      <a16:colId xmlns:a16="http://schemas.microsoft.com/office/drawing/2014/main" val="4247244219"/>
                    </a:ext>
                  </a:extLst>
                </a:gridCol>
                <a:gridCol w="595223">
                  <a:extLst>
                    <a:ext uri="{9D8B030D-6E8A-4147-A177-3AD203B41FA5}">
                      <a16:colId xmlns:a16="http://schemas.microsoft.com/office/drawing/2014/main" val="4018378990"/>
                    </a:ext>
                  </a:extLst>
                </a:gridCol>
              </a:tblGrid>
              <a:tr h="278130">
                <a:tc gridSpan="2">
                  <a:txBody>
                    <a:bodyPr/>
                    <a:lstStyle/>
                    <a:p>
                      <a:r>
                        <a:rPr lang="el-GR" sz="1400" dirty="0"/>
                        <a:t>ενεργητικό</a:t>
                      </a:r>
                    </a:p>
                  </a:txBody>
                  <a:tcPr marL="68580" marR="68580" marT="34290" marB="34290"/>
                </a:tc>
                <a:tc hMerge="1">
                  <a:txBody>
                    <a:bodyPr/>
                    <a:lstStyle/>
                    <a:p>
                      <a:endParaRPr lang="el-GR" dirty="0"/>
                    </a:p>
                  </a:txBody>
                  <a:tcPr/>
                </a:tc>
                <a:tc gridSpan="2">
                  <a:txBody>
                    <a:bodyPr/>
                    <a:lstStyle/>
                    <a:p>
                      <a:r>
                        <a:rPr lang="el-GR" sz="1400" dirty="0"/>
                        <a:t>παθητικό</a:t>
                      </a:r>
                    </a:p>
                  </a:txBody>
                  <a:tcPr marL="68580" marR="68580" marT="34290" marB="34290"/>
                </a:tc>
                <a:tc hMerge="1">
                  <a:txBody>
                    <a:bodyPr/>
                    <a:lstStyle/>
                    <a:p>
                      <a:endParaRPr lang="el-GR" dirty="0"/>
                    </a:p>
                  </a:txBody>
                  <a:tcPr/>
                </a:tc>
                <a:extLst>
                  <a:ext uri="{0D108BD9-81ED-4DB2-BD59-A6C34878D82A}">
                    <a16:rowId xmlns:a16="http://schemas.microsoft.com/office/drawing/2014/main" val="3231112346"/>
                  </a:ext>
                </a:extLst>
              </a:tr>
              <a:tr h="278130">
                <a:tc>
                  <a:txBody>
                    <a:bodyPr/>
                    <a:lstStyle/>
                    <a:p>
                      <a:r>
                        <a:rPr lang="el-GR" sz="1400" dirty="0"/>
                        <a:t>ταμείο</a:t>
                      </a:r>
                    </a:p>
                  </a:txBody>
                  <a:tcPr marL="68580" marR="68580" marT="34290" marB="34290"/>
                </a:tc>
                <a:tc>
                  <a:txBody>
                    <a:bodyPr/>
                    <a:lstStyle/>
                    <a:p>
                      <a:r>
                        <a:rPr lang="el-GR" sz="1400" dirty="0"/>
                        <a:t>25.000</a:t>
                      </a:r>
                    </a:p>
                  </a:txBody>
                  <a:tcPr marL="68580" marR="68580" marT="34290" marB="34290"/>
                </a:tc>
                <a:tc>
                  <a:txBody>
                    <a:bodyPr/>
                    <a:lstStyle/>
                    <a:p>
                      <a:r>
                        <a:rPr lang="el-GR" sz="1400" dirty="0"/>
                        <a:t>κεφάλαιο</a:t>
                      </a:r>
                    </a:p>
                  </a:txBody>
                  <a:tcPr marL="68580" marR="68580" marT="34290" marB="34290"/>
                </a:tc>
                <a:tc>
                  <a:txBody>
                    <a:bodyPr/>
                    <a:lstStyle/>
                    <a:p>
                      <a:r>
                        <a:rPr lang="el-GR" sz="1400" dirty="0"/>
                        <a:t>25000</a:t>
                      </a:r>
                    </a:p>
                  </a:txBody>
                  <a:tcPr marL="68580" marR="68580" marT="34290" marB="34290"/>
                </a:tc>
                <a:extLst>
                  <a:ext uri="{0D108BD9-81ED-4DB2-BD59-A6C34878D82A}">
                    <a16:rowId xmlns:a16="http://schemas.microsoft.com/office/drawing/2014/main" val="732924887"/>
                  </a:ext>
                </a:extLst>
              </a:tr>
              <a:tr h="278130">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extLst>
                  <a:ext uri="{0D108BD9-81ED-4DB2-BD59-A6C34878D82A}">
                    <a16:rowId xmlns:a16="http://schemas.microsoft.com/office/drawing/2014/main" val="186392883"/>
                  </a:ext>
                </a:extLst>
              </a:tr>
              <a:tr h="278130">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extLst>
                  <a:ext uri="{0D108BD9-81ED-4DB2-BD59-A6C34878D82A}">
                    <a16:rowId xmlns:a16="http://schemas.microsoft.com/office/drawing/2014/main" val="4046741375"/>
                  </a:ext>
                </a:extLst>
              </a:tr>
              <a:tr h="278130">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dirty="0"/>
                    </a:p>
                  </a:txBody>
                  <a:tcPr marL="68580" marR="68580" marT="34290" marB="34290"/>
                </a:tc>
                <a:extLst>
                  <a:ext uri="{0D108BD9-81ED-4DB2-BD59-A6C34878D82A}">
                    <a16:rowId xmlns:a16="http://schemas.microsoft.com/office/drawing/2014/main" val="1111462508"/>
                  </a:ext>
                </a:extLst>
              </a:tr>
            </a:tbl>
          </a:graphicData>
        </a:graphic>
      </p:graphicFrame>
      <p:graphicFrame>
        <p:nvGraphicFramePr>
          <p:cNvPr id="5" name="Θέση περιεχομένου 3">
            <a:extLst>
              <a:ext uri="{FF2B5EF4-FFF2-40B4-BE49-F238E27FC236}">
                <a16:creationId xmlns:a16="http://schemas.microsoft.com/office/drawing/2014/main" id="{E4A0C0CB-533E-2042-B409-90547A315988}"/>
              </a:ext>
            </a:extLst>
          </p:cNvPr>
          <p:cNvGraphicFramePr>
            <a:graphicFrameLocks/>
          </p:cNvGraphicFramePr>
          <p:nvPr>
            <p:extLst>
              <p:ext uri="{D42A27DB-BD31-4B8C-83A1-F6EECF244321}">
                <p14:modId xmlns:p14="http://schemas.microsoft.com/office/powerpoint/2010/main" val="3527320802"/>
              </p:ext>
            </p:extLst>
          </p:nvPr>
        </p:nvGraphicFramePr>
        <p:xfrm>
          <a:off x="1196084" y="3543203"/>
          <a:ext cx="3118023" cy="1623060"/>
        </p:xfrm>
        <a:graphic>
          <a:graphicData uri="http://schemas.openxmlformats.org/drawingml/2006/table">
            <a:tbl>
              <a:tblPr firstRow="1" bandRow="1">
                <a:tableStyleId>{21E4AEA4-8DFA-4A89-87EB-49C32662AFE0}</a:tableStyleId>
              </a:tblPr>
              <a:tblGrid>
                <a:gridCol w="1021805">
                  <a:extLst>
                    <a:ext uri="{9D8B030D-6E8A-4147-A177-3AD203B41FA5}">
                      <a16:colId xmlns:a16="http://schemas.microsoft.com/office/drawing/2014/main" val="3236156732"/>
                    </a:ext>
                  </a:extLst>
                </a:gridCol>
                <a:gridCol w="646981">
                  <a:extLst>
                    <a:ext uri="{9D8B030D-6E8A-4147-A177-3AD203B41FA5}">
                      <a16:colId xmlns:a16="http://schemas.microsoft.com/office/drawing/2014/main" val="2007788191"/>
                    </a:ext>
                  </a:extLst>
                </a:gridCol>
                <a:gridCol w="854014">
                  <a:extLst>
                    <a:ext uri="{9D8B030D-6E8A-4147-A177-3AD203B41FA5}">
                      <a16:colId xmlns:a16="http://schemas.microsoft.com/office/drawing/2014/main" val="4247244219"/>
                    </a:ext>
                  </a:extLst>
                </a:gridCol>
                <a:gridCol w="595223">
                  <a:extLst>
                    <a:ext uri="{9D8B030D-6E8A-4147-A177-3AD203B41FA5}">
                      <a16:colId xmlns:a16="http://schemas.microsoft.com/office/drawing/2014/main" val="4018378990"/>
                    </a:ext>
                  </a:extLst>
                </a:gridCol>
              </a:tblGrid>
              <a:tr h="278130">
                <a:tc gridSpan="2">
                  <a:txBody>
                    <a:bodyPr/>
                    <a:lstStyle/>
                    <a:p>
                      <a:r>
                        <a:rPr lang="el-GR" sz="1400" dirty="0"/>
                        <a:t>ενεργητικό</a:t>
                      </a:r>
                    </a:p>
                  </a:txBody>
                  <a:tcPr marL="68580" marR="68580" marT="34290" marB="34290"/>
                </a:tc>
                <a:tc hMerge="1">
                  <a:txBody>
                    <a:bodyPr/>
                    <a:lstStyle/>
                    <a:p>
                      <a:endParaRPr lang="el-GR" dirty="0"/>
                    </a:p>
                  </a:txBody>
                  <a:tcPr/>
                </a:tc>
                <a:tc gridSpan="2">
                  <a:txBody>
                    <a:bodyPr/>
                    <a:lstStyle/>
                    <a:p>
                      <a:r>
                        <a:rPr lang="el-GR" sz="1400" dirty="0"/>
                        <a:t>παθητικό</a:t>
                      </a:r>
                    </a:p>
                  </a:txBody>
                  <a:tcPr marL="68580" marR="68580" marT="34290" marB="34290"/>
                </a:tc>
                <a:tc hMerge="1">
                  <a:txBody>
                    <a:bodyPr/>
                    <a:lstStyle/>
                    <a:p>
                      <a:endParaRPr lang="el-GR" dirty="0"/>
                    </a:p>
                  </a:txBody>
                  <a:tcPr/>
                </a:tc>
                <a:extLst>
                  <a:ext uri="{0D108BD9-81ED-4DB2-BD59-A6C34878D82A}">
                    <a16:rowId xmlns:a16="http://schemas.microsoft.com/office/drawing/2014/main" val="3231112346"/>
                  </a:ext>
                </a:extLst>
              </a:tr>
              <a:tr h="278130">
                <a:tc>
                  <a:txBody>
                    <a:bodyPr/>
                    <a:lstStyle/>
                    <a:p>
                      <a:r>
                        <a:rPr lang="el-GR" sz="1400" dirty="0"/>
                        <a:t>ταμείο</a:t>
                      </a:r>
                    </a:p>
                  </a:txBody>
                  <a:tcPr marL="68580" marR="68580" marT="34290" marB="34290"/>
                </a:tc>
                <a:tc>
                  <a:txBody>
                    <a:bodyPr/>
                    <a:lstStyle/>
                    <a:p>
                      <a:r>
                        <a:rPr lang="el-GR" sz="1400" dirty="0"/>
                        <a:t>10.000</a:t>
                      </a:r>
                    </a:p>
                  </a:txBody>
                  <a:tcPr marL="68580" marR="68580" marT="34290" marB="34290"/>
                </a:tc>
                <a:tc>
                  <a:txBody>
                    <a:bodyPr/>
                    <a:lstStyle/>
                    <a:p>
                      <a:r>
                        <a:rPr lang="el-GR" sz="1400" dirty="0"/>
                        <a:t>κεφάλαιο</a:t>
                      </a:r>
                    </a:p>
                  </a:txBody>
                  <a:tcPr marL="68580" marR="68580" marT="34290" marB="34290"/>
                </a:tc>
                <a:tc>
                  <a:txBody>
                    <a:bodyPr/>
                    <a:lstStyle/>
                    <a:p>
                      <a:r>
                        <a:rPr lang="el-GR" sz="1400" dirty="0"/>
                        <a:t>25000</a:t>
                      </a:r>
                    </a:p>
                  </a:txBody>
                  <a:tcPr marL="68580" marR="68580" marT="34290" marB="34290"/>
                </a:tc>
                <a:extLst>
                  <a:ext uri="{0D108BD9-81ED-4DB2-BD59-A6C34878D82A}">
                    <a16:rowId xmlns:a16="http://schemas.microsoft.com/office/drawing/2014/main" val="732924887"/>
                  </a:ext>
                </a:extLst>
              </a:tr>
              <a:tr h="278130">
                <a:tc>
                  <a:txBody>
                    <a:bodyPr/>
                    <a:lstStyle/>
                    <a:p>
                      <a:r>
                        <a:rPr lang="el-GR" sz="1400" dirty="0" err="1"/>
                        <a:t>Εμπ</a:t>
                      </a:r>
                      <a:r>
                        <a:rPr lang="el-GR" sz="1400" dirty="0"/>
                        <a:t>/</a:t>
                      </a:r>
                      <a:r>
                        <a:rPr lang="el-GR" sz="1400" dirty="0" err="1"/>
                        <a:t>ματα</a:t>
                      </a:r>
                      <a:endParaRPr lang="el-GR" sz="1400" dirty="0"/>
                    </a:p>
                  </a:txBody>
                  <a:tcPr marL="68580" marR="68580" marT="34290" marB="34290"/>
                </a:tc>
                <a:tc>
                  <a:txBody>
                    <a:bodyPr/>
                    <a:lstStyle/>
                    <a:p>
                      <a:r>
                        <a:rPr lang="el-GR" sz="1400" dirty="0"/>
                        <a:t>10.000</a:t>
                      </a:r>
                    </a:p>
                  </a:txBody>
                  <a:tcPr marL="68580" marR="68580" marT="34290" marB="34290"/>
                </a:tc>
                <a:tc>
                  <a:txBody>
                    <a:bodyPr/>
                    <a:lstStyle/>
                    <a:p>
                      <a:r>
                        <a:rPr lang="el-GR" sz="1400" dirty="0" err="1"/>
                        <a:t>ΚεισΝ</a:t>
                      </a:r>
                      <a:endParaRPr lang="el-GR" sz="1400" dirty="0"/>
                    </a:p>
                  </a:txBody>
                  <a:tcPr marL="68580" marR="68580" marT="34290" marB="34290"/>
                </a:tc>
                <a:tc>
                  <a:txBody>
                    <a:bodyPr/>
                    <a:lstStyle/>
                    <a:p>
                      <a:r>
                        <a:rPr lang="el-GR" sz="1400" dirty="0"/>
                        <a:t>3000</a:t>
                      </a:r>
                    </a:p>
                  </a:txBody>
                  <a:tcPr marL="68580" marR="68580" marT="34290" marB="34290"/>
                </a:tc>
                <a:extLst>
                  <a:ext uri="{0D108BD9-81ED-4DB2-BD59-A6C34878D82A}">
                    <a16:rowId xmlns:a16="http://schemas.microsoft.com/office/drawing/2014/main" val="186392883"/>
                  </a:ext>
                </a:extLst>
              </a:tr>
              <a:tr h="278130">
                <a:tc>
                  <a:txBody>
                    <a:bodyPr/>
                    <a:lstStyle/>
                    <a:p>
                      <a:r>
                        <a:rPr lang="el-GR" sz="1400" dirty="0"/>
                        <a:t>απαιτήσεις</a:t>
                      </a:r>
                    </a:p>
                  </a:txBody>
                  <a:tcPr marL="68580" marR="68580" marT="34290" marB="34290"/>
                </a:tc>
                <a:tc>
                  <a:txBody>
                    <a:bodyPr/>
                    <a:lstStyle/>
                    <a:p>
                      <a:r>
                        <a:rPr lang="el-GR" sz="1400" dirty="0"/>
                        <a:t>15.000</a:t>
                      </a:r>
                    </a:p>
                  </a:txBody>
                  <a:tcPr marL="68580" marR="68580" marT="34290" marB="34290"/>
                </a:tc>
                <a:tc>
                  <a:txBody>
                    <a:bodyPr/>
                    <a:lstStyle/>
                    <a:p>
                      <a:r>
                        <a:rPr lang="el-GR" sz="1400" dirty="0" err="1"/>
                        <a:t>υποχ</a:t>
                      </a:r>
                      <a:r>
                        <a:rPr lang="el-GR" sz="1400" dirty="0"/>
                        <a:t>/σεις</a:t>
                      </a:r>
                    </a:p>
                  </a:txBody>
                  <a:tcPr marL="68580" marR="68580" marT="34290" marB="34290"/>
                </a:tc>
                <a:tc>
                  <a:txBody>
                    <a:bodyPr/>
                    <a:lstStyle/>
                    <a:p>
                      <a:r>
                        <a:rPr lang="el-GR" sz="1400" dirty="0"/>
                        <a:t>7000</a:t>
                      </a:r>
                    </a:p>
                  </a:txBody>
                  <a:tcPr marL="68580" marR="68580" marT="34290" marB="34290"/>
                </a:tc>
                <a:extLst>
                  <a:ext uri="{0D108BD9-81ED-4DB2-BD59-A6C34878D82A}">
                    <a16:rowId xmlns:a16="http://schemas.microsoft.com/office/drawing/2014/main" val="4046741375"/>
                  </a:ext>
                </a:extLst>
              </a:tr>
              <a:tr h="278130">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dirty="0"/>
                    </a:p>
                  </a:txBody>
                  <a:tcPr marL="68580" marR="68580" marT="34290" marB="34290"/>
                </a:tc>
                <a:extLst>
                  <a:ext uri="{0D108BD9-81ED-4DB2-BD59-A6C34878D82A}">
                    <a16:rowId xmlns:a16="http://schemas.microsoft.com/office/drawing/2014/main" val="1111462508"/>
                  </a:ext>
                </a:extLst>
              </a:tr>
            </a:tbl>
          </a:graphicData>
        </a:graphic>
      </p:graphicFrame>
      <p:graphicFrame>
        <p:nvGraphicFramePr>
          <p:cNvPr id="6" name="Θέση περιεχομένου 3">
            <a:extLst>
              <a:ext uri="{FF2B5EF4-FFF2-40B4-BE49-F238E27FC236}">
                <a16:creationId xmlns:a16="http://schemas.microsoft.com/office/drawing/2014/main" id="{66910E67-6E9F-A74E-886A-B736F1BE8828}"/>
              </a:ext>
            </a:extLst>
          </p:cNvPr>
          <p:cNvGraphicFramePr>
            <a:graphicFrameLocks/>
          </p:cNvGraphicFramePr>
          <p:nvPr>
            <p:extLst>
              <p:ext uri="{D42A27DB-BD31-4B8C-83A1-F6EECF244321}">
                <p14:modId xmlns:p14="http://schemas.microsoft.com/office/powerpoint/2010/main" val="4265777862"/>
              </p:ext>
            </p:extLst>
          </p:nvPr>
        </p:nvGraphicFramePr>
        <p:xfrm>
          <a:off x="4654851" y="1940847"/>
          <a:ext cx="3118023" cy="1623060"/>
        </p:xfrm>
        <a:graphic>
          <a:graphicData uri="http://schemas.openxmlformats.org/drawingml/2006/table">
            <a:tbl>
              <a:tblPr firstRow="1" bandRow="1">
                <a:tableStyleId>{00A15C55-8517-42AA-B614-E9B94910E393}</a:tableStyleId>
              </a:tblPr>
              <a:tblGrid>
                <a:gridCol w="1021805">
                  <a:extLst>
                    <a:ext uri="{9D8B030D-6E8A-4147-A177-3AD203B41FA5}">
                      <a16:colId xmlns:a16="http://schemas.microsoft.com/office/drawing/2014/main" val="3236156732"/>
                    </a:ext>
                  </a:extLst>
                </a:gridCol>
                <a:gridCol w="646981">
                  <a:extLst>
                    <a:ext uri="{9D8B030D-6E8A-4147-A177-3AD203B41FA5}">
                      <a16:colId xmlns:a16="http://schemas.microsoft.com/office/drawing/2014/main" val="2007788191"/>
                    </a:ext>
                  </a:extLst>
                </a:gridCol>
                <a:gridCol w="854014">
                  <a:extLst>
                    <a:ext uri="{9D8B030D-6E8A-4147-A177-3AD203B41FA5}">
                      <a16:colId xmlns:a16="http://schemas.microsoft.com/office/drawing/2014/main" val="4247244219"/>
                    </a:ext>
                  </a:extLst>
                </a:gridCol>
                <a:gridCol w="595223">
                  <a:extLst>
                    <a:ext uri="{9D8B030D-6E8A-4147-A177-3AD203B41FA5}">
                      <a16:colId xmlns:a16="http://schemas.microsoft.com/office/drawing/2014/main" val="4018378990"/>
                    </a:ext>
                  </a:extLst>
                </a:gridCol>
              </a:tblGrid>
              <a:tr h="278130">
                <a:tc gridSpan="2">
                  <a:txBody>
                    <a:bodyPr/>
                    <a:lstStyle/>
                    <a:p>
                      <a:r>
                        <a:rPr lang="el-GR" sz="1400" dirty="0"/>
                        <a:t>ενεργητικό</a:t>
                      </a:r>
                    </a:p>
                  </a:txBody>
                  <a:tcPr marL="68580" marR="68580" marT="34290" marB="34290"/>
                </a:tc>
                <a:tc hMerge="1">
                  <a:txBody>
                    <a:bodyPr/>
                    <a:lstStyle/>
                    <a:p>
                      <a:endParaRPr lang="el-GR" dirty="0"/>
                    </a:p>
                  </a:txBody>
                  <a:tcPr/>
                </a:tc>
                <a:tc gridSpan="2">
                  <a:txBody>
                    <a:bodyPr/>
                    <a:lstStyle/>
                    <a:p>
                      <a:r>
                        <a:rPr lang="el-GR" sz="1400" dirty="0"/>
                        <a:t>παθητικό</a:t>
                      </a:r>
                    </a:p>
                  </a:txBody>
                  <a:tcPr marL="68580" marR="68580" marT="34290" marB="34290"/>
                </a:tc>
                <a:tc hMerge="1">
                  <a:txBody>
                    <a:bodyPr/>
                    <a:lstStyle/>
                    <a:p>
                      <a:endParaRPr lang="el-GR" dirty="0"/>
                    </a:p>
                  </a:txBody>
                  <a:tcPr/>
                </a:tc>
                <a:extLst>
                  <a:ext uri="{0D108BD9-81ED-4DB2-BD59-A6C34878D82A}">
                    <a16:rowId xmlns:a16="http://schemas.microsoft.com/office/drawing/2014/main" val="3231112346"/>
                  </a:ext>
                </a:extLst>
              </a:tr>
              <a:tr h="278130">
                <a:tc>
                  <a:txBody>
                    <a:bodyPr/>
                    <a:lstStyle/>
                    <a:p>
                      <a:r>
                        <a:rPr lang="el-GR" sz="1400" dirty="0"/>
                        <a:t>ταμείο</a:t>
                      </a:r>
                    </a:p>
                  </a:txBody>
                  <a:tcPr marL="68580" marR="68580" marT="34290" marB="34290"/>
                </a:tc>
                <a:tc>
                  <a:txBody>
                    <a:bodyPr/>
                    <a:lstStyle/>
                    <a:p>
                      <a:r>
                        <a:rPr lang="el-GR" sz="1400" dirty="0"/>
                        <a:t>5.000</a:t>
                      </a:r>
                    </a:p>
                  </a:txBody>
                  <a:tcPr marL="68580" marR="68580" marT="34290" marB="34290"/>
                </a:tc>
                <a:tc>
                  <a:txBody>
                    <a:bodyPr/>
                    <a:lstStyle/>
                    <a:p>
                      <a:r>
                        <a:rPr lang="el-GR" sz="1400" dirty="0"/>
                        <a:t>κεφάλαιο</a:t>
                      </a:r>
                    </a:p>
                  </a:txBody>
                  <a:tcPr marL="68580" marR="68580" marT="34290" marB="34290"/>
                </a:tc>
                <a:tc>
                  <a:txBody>
                    <a:bodyPr/>
                    <a:lstStyle/>
                    <a:p>
                      <a:r>
                        <a:rPr lang="el-GR" sz="1400" dirty="0"/>
                        <a:t>25000</a:t>
                      </a:r>
                    </a:p>
                  </a:txBody>
                  <a:tcPr marL="68580" marR="68580" marT="34290" marB="34290"/>
                </a:tc>
                <a:extLst>
                  <a:ext uri="{0D108BD9-81ED-4DB2-BD59-A6C34878D82A}">
                    <a16:rowId xmlns:a16="http://schemas.microsoft.com/office/drawing/2014/main" val="732924887"/>
                  </a:ext>
                </a:extLst>
              </a:tr>
              <a:tr h="278130">
                <a:tc>
                  <a:txBody>
                    <a:bodyPr/>
                    <a:lstStyle/>
                    <a:p>
                      <a:r>
                        <a:rPr lang="el-GR" sz="1400" dirty="0" err="1"/>
                        <a:t>Εμπ</a:t>
                      </a:r>
                      <a:r>
                        <a:rPr lang="el-GR" sz="1400" dirty="0"/>
                        <a:t>/</a:t>
                      </a:r>
                      <a:r>
                        <a:rPr lang="el-GR" sz="1400" dirty="0" err="1"/>
                        <a:t>ματα</a:t>
                      </a:r>
                      <a:endParaRPr lang="el-GR" sz="1400" dirty="0"/>
                    </a:p>
                  </a:txBody>
                  <a:tcPr marL="68580" marR="68580" marT="34290" marB="34290"/>
                </a:tc>
                <a:tc>
                  <a:txBody>
                    <a:bodyPr/>
                    <a:lstStyle/>
                    <a:p>
                      <a:r>
                        <a:rPr lang="el-GR" sz="1400" dirty="0"/>
                        <a:t>15.000</a:t>
                      </a:r>
                    </a:p>
                  </a:txBody>
                  <a:tcPr marL="68580" marR="68580" marT="34290" marB="34290"/>
                </a:tc>
                <a:tc>
                  <a:txBody>
                    <a:bodyPr/>
                    <a:lstStyle/>
                    <a:p>
                      <a:r>
                        <a:rPr lang="el-GR" sz="1400" dirty="0" err="1"/>
                        <a:t>ΖεισΝ</a:t>
                      </a:r>
                      <a:endParaRPr lang="el-GR" sz="1400" dirty="0"/>
                    </a:p>
                  </a:txBody>
                  <a:tcPr marL="68580" marR="68580" marT="34290" marB="34290"/>
                </a:tc>
                <a:tc>
                  <a:txBody>
                    <a:bodyPr/>
                    <a:lstStyle/>
                    <a:p>
                      <a:r>
                        <a:rPr lang="el-GR" sz="1400" dirty="0"/>
                        <a:t>-5000</a:t>
                      </a:r>
                    </a:p>
                  </a:txBody>
                  <a:tcPr marL="68580" marR="68580" marT="34290" marB="34290"/>
                </a:tc>
                <a:extLst>
                  <a:ext uri="{0D108BD9-81ED-4DB2-BD59-A6C34878D82A}">
                    <a16:rowId xmlns:a16="http://schemas.microsoft.com/office/drawing/2014/main" val="186392883"/>
                  </a:ext>
                </a:extLst>
              </a:tr>
              <a:tr h="278130">
                <a:tc>
                  <a:txBody>
                    <a:bodyPr/>
                    <a:lstStyle/>
                    <a:p>
                      <a:r>
                        <a:rPr lang="el-GR" sz="1400" dirty="0" err="1"/>
                        <a:t>χρε</a:t>
                      </a:r>
                      <a:r>
                        <a:rPr lang="el-GR" sz="1400" dirty="0"/>
                        <a:t>/φα</a:t>
                      </a:r>
                    </a:p>
                  </a:txBody>
                  <a:tcPr marL="68580" marR="68580" marT="34290" marB="34290"/>
                </a:tc>
                <a:tc>
                  <a:txBody>
                    <a:bodyPr/>
                    <a:lstStyle/>
                    <a:p>
                      <a:r>
                        <a:rPr lang="el-GR" sz="1400" dirty="0"/>
                        <a:t>10.000</a:t>
                      </a:r>
                    </a:p>
                  </a:txBody>
                  <a:tcPr marL="68580" marR="68580" marT="34290" marB="34290"/>
                </a:tc>
                <a:tc>
                  <a:txBody>
                    <a:bodyPr/>
                    <a:lstStyle/>
                    <a:p>
                      <a:r>
                        <a:rPr lang="el-GR" sz="1400" dirty="0" err="1"/>
                        <a:t>υποχ</a:t>
                      </a:r>
                      <a:r>
                        <a:rPr lang="el-GR" sz="1400" dirty="0"/>
                        <a:t>/σεις</a:t>
                      </a:r>
                    </a:p>
                  </a:txBody>
                  <a:tcPr marL="68580" marR="68580" marT="34290" marB="34290"/>
                </a:tc>
                <a:tc>
                  <a:txBody>
                    <a:bodyPr/>
                    <a:lstStyle/>
                    <a:p>
                      <a:r>
                        <a:rPr lang="el-GR" sz="1400" dirty="0"/>
                        <a:t>10000</a:t>
                      </a:r>
                    </a:p>
                  </a:txBody>
                  <a:tcPr marL="68580" marR="68580" marT="34290" marB="34290"/>
                </a:tc>
                <a:extLst>
                  <a:ext uri="{0D108BD9-81ED-4DB2-BD59-A6C34878D82A}">
                    <a16:rowId xmlns:a16="http://schemas.microsoft.com/office/drawing/2014/main" val="4046741375"/>
                  </a:ext>
                </a:extLst>
              </a:tr>
              <a:tr h="278130">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a:p>
                  </a:txBody>
                  <a:tcPr marL="68580" marR="68580" marT="34290" marB="34290"/>
                </a:tc>
                <a:tc>
                  <a:txBody>
                    <a:bodyPr/>
                    <a:lstStyle/>
                    <a:p>
                      <a:endParaRPr lang="el-GR" sz="1400" dirty="0"/>
                    </a:p>
                  </a:txBody>
                  <a:tcPr marL="68580" marR="68580" marT="34290" marB="34290"/>
                </a:tc>
                <a:extLst>
                  <a:ext uri="{0D108BD9-81ED-4DB2-BD59-A6C34878D82A}">
                    <a16:rowId xmlns:a16="http://schemas.microsoft.com/office/drawing/2014/main" val="1111462508"/>
                  </a:ext>
                </a:extLst>
              </a:tr>
            </a:tbl>
          </a:graphicData>
        </a:graphic>
      </p:graphicFrame>
      <p:sp>
        <p:nvSpPr>
          <p:cNvPr id="8" name="Δεξιό βέλος 7">
            <a:extLst>
              <a:ext uri="{FF2B5EF4-FFF2-40B4-BE49-F238E27FC236}">
                <a16:creationId xmlns:a16="http://schemas.microsoft.com/office/drawing/2014/main" id="{FA172B70-CBA1-6342-A6E5-C5E7149C1301}"/>
              </a:ext>
            </a:extLst>
          </p:cNvPr>
          <p:cNvSpPr/>
          <p:nvPr/>
        </p:nvSpPr>
        <p:spPr>
          <a:xfrm rot="5400000">
            <a:off x="5965167" y="3758240"/>
            <a:ext cx="271732" cy="282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9" name="TextBox 8">
            <a:extLst>
              <a:ext uri="{FF2B5EF4-FFF2-40B4-BE49-F238E27FC236}">
                <a16:creationId xmlns:a16="http://schemas.microsoft.com/office/drawing/2014/main" id="{DAD11DC5-83C3-C149-A34B-60047837C2EE}"/>
              </a:ext>
            </a:extLst>
          </p:cNvPr>
          <p:cNvSpPr txBox="1"/>
          <p:nvPr/>
        </p:nvSpPr>
        <p:spPr>
          <a:xfrm>
            <a:off x="4654851" y="3950011"/>
            <a:ext cx="3118022" cy="1131079"/>
          </a:xfrm>
          <a:prstGeom prst="rect">
            <a:avLst/>
          </a:prstGeom>
          <a:noFill/>
        </p:spPr>
        <p:txBody>
          <a:bodyPr wrap="square" rtlCol="0">
            <a:spAutoFit/>
          </a:bodyPr>
          <a:lstStyle/>
          <a:p>
            <a:r>
              <a:rPr lang="el-GR" sz="1350" b="1" dirty="0"/>
              <a:t>Επόμενη χρονιά:</a:t>
            </a:r>
          </a:p>
          <a:p>
            <a:r>
              <a:rPr lang="el-GR" sz="1350" dirty="0"/>
              <a:t>Κατάσταση αποτελεσμάτων χρήσης: </a:t>
            </a:r>
            <a:r>
              <a:rPr lang="el-GR" sz="1350" dirty="0">
                <a:solidFill>
                  <a:schemeClr val="accent2"/>
                </a:solidFill>
              </a:rPr>
              <a:t>κέρδη 3.000 ευρώ </a:t>
            </a:r>
          </a:p>
          <a:p>
            <a:r>
              <a:rPr lang="el-GR" sz="1350" dirty="0"/>
              <a:t>Μπορεί η εταιρία να μοιράσει μέρισμα;</a:t>
            </a:r>
          </a:p>
          <a:p>
            <a:r>
              <a:rPr lang="el-GR" sz="1350" b="1" dirty="0">
                <a:solidFill>
                  <a:srgbClr val="FF0000"/>
                </a:solidFill>
              </a:rPr>
              <a:t>ΟΧΙ</a:t>
            </a:r>
          </a:p>
        </p:txBody>
      </p:sp>
      <p:sp>
        <p:nvSpPr>
          <p:cNvPr id="10" name="Ορθογώνιο 9">
            <a:extLst>
              <a:ext uri="{FF2B5EF4-FFF2-40B4-BE49-F238E27FC236}">
                <a16:creationId xmlns:a16="http://schemas.microsoft.com/office/drawing/2014/main" id="{919FFBFD-FF9A-0F44-9384-372C68BD5C63}"/>
              </a:ext>
            </a:extLst>
          </p:cNvPr>
          <p:cNvSpPr/>
          <p:nvPr/>
        </p:nvSpPr>
        <p:spPr>
          <a:xfrm>
            <a:off x="4547020" y="1845597"/>
            <a:ext cx="3390182" cy="3196086"/>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sz="1350"/>
          </a:p>
        </p:txBody>
      </p:sp>
      <p:sp>
        <p:nvSpPr>
          <p:cNvPr id="11" name="Ορθογώνιο 10">
            <a:extLst>
              <a:ext uri="{FF2B5EF4-FFF2-40B4-BE49-F238E27FC236}">
                <a16:creationId xmlns:a16="http://schemas.microsoft.com/office/drawing/2014/main" id="{8250FB25-C953-E047-A689-065D8CA054B5}"/>
              </a:ext>
            </a:extLst>
          </p:cNvPr>
          <p:cNvSpPr/>
          <p:nvPr/>
        </p:nvSpPr>
        <p:spPr>
          <a:xfrm>
            <a:off x="2748154" y="4428586"/>
            <a:ext cx="1483100" cy="310551"/>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sz="1350"/>
          </a:p>
        </p:txBody>
      </p:sp>
      <p:sp>
        <p:nvSpPr>
          <p:cNvPr id="12" name="Ορθογώνιο 11">
            <a:extLst>
              <a:ext uri="{FF2B5EF4-FFF2-40B4-BE49-F238E27FC236}">
                <a16:creationId xmlns:a16="http://schemas.microsoft.com/office/drawing/2014/main" id="{085FA42F-7631-CA43-A3D9-77A44AA12B60}"/>
              </a:ext>
            </a:extLst>
          </p:cNvPr>
          <p:cNvSpPr/>
          <p:nvPr/>
        </p:nvSpPr>
        <p:spPr>
          <a:xfrm>
            <a:off x="6258678" y="2822816"/>
            <a:ext cx="1483100" cy="310551"/>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sz="1350"/>
          </a:p>
        </p:txBody>
      </p:sp>
    </p:spTree>
    <p:extLst>
      <p:ext uri="{BB962C8B-B14F-4D97-AF65-F5344CB8AC3E}">
        <p14:creationId xmlns:p14="http://schemas.microsoft.com/office/powerpoint/2010/main" val="3921861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0D24F4-59C8-E941-AEFE-FCED574C3211}"/>
              </a:ext>
            </a:extLst>
          </p:cNvPr>
          <p:cNvSpPr>
            <a:spLocks noGrp="1"/>
          </p:cNvSpPr>
          <p:nvPr>
            <p:ph type="title"/>
          </p:nvPr>
        </p:nvSpPr>
        <p:spPr/>
        <p:txBody>
          <a:bodyPr/>
          <a:lstStyle/>
          <a:p>
            <a:r>
              <a:rPr lang="el-GR" dirty="0" err="1"/>
              <a:t>Χρ</a:t>
            </a:r>
            <a:r>
              <a:rPr lang="en-US" dirty="0" err="1"/>
              <a:t>έ</a:t>
            </a:r>
            <a:r>
              <a:rPr lang="el-GR" dirty="0" err="1"/>
              <a:t>ος</a:t>
            </a:r>
            <a:r>
              <a:rPr lang="el-GR" dirty="0"/>
              <a:t> </a:t>
            </a:r>
            <a:r>
              <a:rPr lang="en-US" dirty="0"/>
              <a:t>vs </a:t>
            </a:r>
            <a:r>
              <a:rPr lang="el-GR" dirty="0"/>
              <a:t>ΚΕΦΑΛΑΙΟ</a:t>
            </a:r>
          </a:p>
        </p:txBody>
      </p:sp>
      <p:sp>
        <p:nvSpPr>
          <p:cNvPr id="3" name="Θέση περιεχομένου 2">
            <a:extLst>
              <a:ext uri="{FF2B5EF4-FFF2-40B4-BE49-F238E27FC236}">
                <a16:creationId xmlns:a16="http://schemas.microsoft.com/office/drawing/2014/main" id="{CA776BFC-4467-DD4C-9B7A-4C7643871572}"/>
              </a:ext>
            </a:extLst>
          </p:cNvPr>
          <p:cNvSpPr>
            <a:spLocks noGrp="1"/>
          </p:cNvSpPr>
          <p:nvPr>
            <p:ph idx="1"/>
          </p:nvPr>
        </p:nvSpPr>
        <p:spPr/>
        <p:txBody>
          <a:bodyPr>
            <a:normAutofit fontScale="70000" lnSpcReduction="20000"/>
          </a:bodyPr>
          <a:lstStyle/>
          <a:p>
            <a:r>
              <a:rPr lang="el-GR" dirty="0"/>
              <a:t>Κρίσιμη διάκριση στη χρηματοδότηση επιχειρήσεων:</a:t>
            </a:r>
          </a:p>
          <a:p>
            <a:r>
              <a:rPr lang="el-GR" b="1" dirty="0"/>
              <a:t>ΧΡΕΟΣ</a:t>
            </a:r>
            <a:r>
              <a:rPr lang="el-GR" dirty="0"/>
              <a:t> = η χρηματοδότηση μέσω δανείου είτε απλού είτε ομολογιακού ή μέσω άλλων αξιογράφων (πχ γραμμάτια). </a:t>
            </a:r>
          </a:p>
          <a:p>
            <a:r>
              <a:rPr lang="el-GR" dirty="0"/>
              <a:t>Νομική έννοια δανείου: Με τη σύμβαση του δανείου ο ένας από τους συμβαλλομένους μεταβιβάζει στον άλλον κατά κυριότητα χρήματα ή άλλα αντικαταστατά πράγματα, και αυτός έχει υποχρέωση να αποδώσει άλλα πράγματα της ίδιας ποσότητας και ποιότητας. Δηλαδή δίνω χρήματα και ο αντισυμβαλλόμενος πρέπει να μου τα </a:t>
            </a:r>
            <a:r>
              <a:rPr lang="el-GR" b="1" u="sng" dirty="0"/>
              <a:t>επιστρέψει.</a:t>
            </a:r>
          </a:p>
          <a:p>
            <a:r>
              <a:rPr lang="el-GR" b="1" u="sng" dirty="0"/>
              <a:t>1. Επιστροφή κεφαλαίου</a:t>
            </a:r>
          </a:p>
          <a:p>
            <a:r>
              <a:rPr lang="el-GR" dirty="0"/>
              <a:t>Το δάνειο </a:t>
            </a:r>
            <a:r>
              <a:rPr lang="el-GR" dirty="0" err="1"/>
              <a:t>νομκικά</a:t>
            </a:r>
            <a:r>
              <a:rPr lang="el-GR" dirty="0"/>
              <a:t> δεν απαιτεί την ύπαρξη τόκου, ωστόσο στις συναλλαγές η οικονομία μας στηρίζεται στη χορήγηση ΕΝΤΟΚΩΝ δανείων. </a:t>
            </a:r>
          </a:p>
          <a:p>
            <a:r>
              <a:rPr lang="el-GR" b="1" u="sng" dirty="0"/>
              <a:t>2. Τόκος </a:t>
            </a:r>
            <a:r>
              <a:rPr lang="el-GR" dirty="0"/>
              <a:t>(δηλαδή για την χρήση των χρημάτων συμφωνείται οικονομικό αντάλλαγμα με τη μορφή τόκου, ο οποίος διαμορφώνεται με βάση κάποιο επιτόκιο σταθερό ή κυμαινόμενο). Ο τόκος οφείλεται κατά κανόνα ανεξάρτητα από την κερδοφορία της επιχείρησης.</a:t>
            </a:r>
          </a:p>
        </p:txBody>
      </p:sp>
    </p:spTree>
    <p:extLst>
      <p:ext uri="{BB962C8B-B14F-4D97-AF65-F5344CB8AC3E}">
        <p14:creationId xmlns:p14="http://schemas.microsoft.com/office/powerpoint/2010/main" val="3988761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B3AA27-BD45-D540-A710-B7E0A52B02A7}"/>
              </a:ext>
            </a:extLst>
          </p:cNvPr>
          <p:cNvSpPr>
            <a:spLocks noGrp="1"/>
          </p:cNvSpPr>
          <p:nvPr>
            <p:ph type="title"/>
          </p:nvPr>
        </p:nvSpPr>
        <p:spPr/>
        <p:txBody>
          <a:bodyPr/>
          <a:lstStyle/>
          <a:p>
            <a:r>
              <a:rPr lang="el-GR" dirty="0"/>
              <a:t>συνέχεια</a:t>
            </a:r>
          </a:p>
        </p:txBody>
      </p:sp>
      <p:sp>
        <p:nvSpPr>
          <p:cNvPr id="3" name="Θέση περιεχομένου 2">
            <a:extLst>
              <a:ext uri="{FF2B5EF4-FFF2-40B4-BE49-F238E27FC236}">
                <a16:creationId xmlns:a16="http://schemas.microsoft.com/office/drawing/2014/main" id="{31404967-A948-5342-A2AB-6E56F38F2231}"/>
              </a:ext>
            </a:extLst>
          </p:cNvPr>
          <p:cNvSpPr>
            <a:spLocks noGrp="1"/>
          </p:cNvSpPr>
          <p:nvPr>
            <p:ph idx="1"/>
          </p:nvPr>
        </p:nvSpPr>
        <p:spPr/>
        <p:txBody>
          <a:bodyPr>
            <a:normAutofit fontScale="77500" lnSpcReduction="20000"/>
          </a:bodyPr>
          <a:lstStyle/>
          <a:p>
            <a:r>
              <a:rPr lang="el-GR" dirty="0"/>
              <a:t>Κεφάλαιο:</a:t>
            </a:r>
          </a:p>
          <a:p>
            <a:r>
              <a:rPr lang="el-GR" dirty="0"/>
              <a:t>Ο «χρηματοδότης» συμμετέχει σε μια εταιρία εισφέροντας τα χρήματά του σε αυτή. Δεν δανείζει αλλά μεταβιβάζει κατά κυριότητα χρήματα στο νομικό πρόσωπο έναντι μετοχών ή μεριδίων</a:t>
            </a:r>
          </a:p>
          <a:p>
            <a:r>
              <a:rPr lang="el-GR" dirty="0"/>
              <a:t>1. δεν έχει δικαίωμα επιστροφής των χρημάτων του σε συγκεκριμένο χρόνο αλλά έχει την ιδιοκτησία των μεριδίων/μετοχών της εταιρίας. Όταν αυτή θα εκκαθαριστεί </a:t>
            </a:r>
            <a:r>
              <a:rPr lang="el-GR" b="1" u="sng" dirty="0"/>
              <a:t>δικαιούται να λάβει το προϊόν της εκκαθάρισης</a:t>
            </a:r>
            <a:r>
              <a:rPr lang="el-GR" dirty="0"/>
              <a:t>. Δηλαδή το μέρος της περιουσίας της εταιρίας (ρευστοποιήσιμης αξίας) της εταιρίας που αντιστοιχεί στη συμμετοχή του.</a:t>
            </a:r>
          </a:p>
          <a:p>
            <a:r>
              <a:rPr lang="el-GR" dirty="0"/>
              <a:t>2. δεν λαμβάνει προκαθορισμένο τόκο αλλά μέρισμα </a:t>
            </a:r>
            <a:r>
              <a:rPr lang="el-GR" b="1" dirty="0"/>
              <a:t>= δικαίωμα συμμετοχής στα κέρδη της εταιρίας</a:t>
            </a:r>
            <a:r>
              <a:rPr lang="el-GR" dirty="0"/>
              <a:t> = λαμβάνει απόδοση μόνο όταν η εταιρία έχει κέρδη.</a:t>
            </a:r>
          </a:p>
        </p:txBody>
      </p:sp>
    </p:spTree>
    <p:extLst>
      <p:ext uri="{BB962C8B-B14F-4D97-AF65-F5344CB8AC3E}">
        <p14:creationId xmlns:p14="http://schemas.microsoft.com/office/powerpoint/2010/main" val="3034259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D7A5B4-4A79-EB4D-BDE6-4D89084F4180}"/>
              </a:ext>
            </a:extLst>
          </p:cNvPr>
          <p:cNvSpPr>
            <a:spLocks noGrp="1"/>
          </p:cNvSpPr>
          <p:nvPr>
            <p:ph type="title"/>
          </p:nvPr>
        </p:nvSpPr>
        <p:spPr/>
        <p:txBody>
          <a:bodyPr>
            <a:normAutofit fontScale="90000"/>
          </a:bodyPr>
          <a:lstStyle/>
          <a:p>
            <a:r>
              <a:rPr lang="el-GR" dirty="0" err="1"/>
              <a:t>Στ</a:t>
            </a:r>
            <a:r>
              <a:rPr lang="en-US" dirty="0" err="1"/>
              <a:t>ά</a:t>
            </a:r>
            <a:r>
              <a:rPr lang="el-GR" dirty="0" err="1"/>
              <a:t>θμιση</a:t>
            </a:r>
            <a:r>
              <a:rPr lang="el-GR" dirty="0"/>
              <a:t> συμφερόντων </a:t>
            </a:r>
            <a:r>
              <a:rPr lang="el-GR" dirty="0" err="1"/>
              <a:t>δανειστη</a:t>
            </a:r>
            <a:r>
              <a:rPr lang="el-GR" dirty="0"/>
              <a:t> </a:t>
            </a:r>
            <a:r>
              <a:rPr lang="el-GR" dirty="0" err="1"/>
              <a:t>μετοχου</a:t>
            </a:r>
            <a:endParaRPr lang="el-GR" dirty="0"/>
          </a:p>
        </p:txBody>
      </p:sp>
      <p:sp>
        <p:nvSpPr>
          <p:cNvPr id="3" name="Θέση περιεχομένου 2">
            <a:extLst>
              <a:ext uri="{FF2B5EF4-FFF2-40B4-BE49-F238E27FC236}">
                <a16:creationId xmlns:a16="http://schemas.microsoft.com/office/drawing/2014/main" id="{4DFF1839-5D83-D640-AA99-40FAEB91B6DD}"/>
              </a:ext>
            </a:extLst>
          </p:cNvPr>
          <p:cNvSpPr>
            <a:spLocks noGrp="1"/>
          </p:cNvSpPr>
          <p:nvPr>
            <p:ph idx="1"/>
          </p:nvPr>
        </p:nvSpPr>
        <p:spPr/>
        <p:txBody>
          <a:bodyPr>
            <a:normAutofit fontScale="70000" lnSpcReduction="20000"/>
          </a:bodyPr>
          <a:lstStyle/>
          <a:p>
            <a:r>
              <a:rPr lang="el-GR" dirty="0"/>
              <a:t>Ποιο είναι το πρόβλημα για τον καθένα;</a:t>
            </a:r>
          </a:p>
          <a:p>
            <a:r>
              <a:rPr lang="el-GR" dirty="0"/>
              <a:t>Δανειστής: να πάρει πίσω το κεφάλαιο και τον τόκο</a:t>
            </a:r>
          </a:p>
          <a:p>
            <a:r>
              <a:rPr lang="el-GR" dirty="0"/>
              <a:t>Μέτοχος: να πάει καλά η εταιρία και να βγάλει υπεραξίες (αύξηση της εταιρικής περιουσίας) και μερίσματα</a:t>
            </a:r>
          </a:p>
          <a:p>
            <a:r>
              <a:rPr lang="el-GR" dirty="0"/>
              <a:t>=&gt;</a:t>
            </a:r>
          </a:p>
          <a:p>
            <a:r>
              <a:rPr lang="el-GR" dirty="0"/>
              <a:t>Ποιος είναι καλύτερος για να διοικεί την εταιρία = ο μέτοχος. Γιατί; Γιατί η πορεία της επένδυσής του εξαρτάται από την πορεία της εταιρίας. =&gt; (</a:t>
            </a:r>
            <a:r>
              <a:rPr lang="el-GR" b="1" dirty="0"/>
              <a:t>Για μέτοχο: 3 δικαίωμα διαχείρισης των εταιρικών υποθέσεων</a:t>
            </a:r>
            <a:r>
              <a:rPr lang="el-GR" dirty="0"/>
              <a:t>)</a:t>
            </a:r>
          </a:p>
          <a:p>
            <a:r>
              <a:rPr lang="el-GR" dirty="0"/>
              <a:t>Και πώς προστατεύεται ο δανειστής; Απάντηση: αρχή της προτεραιότητας = λαμβάνει πρώτος τα χρήματά του και σε μορφή απόδοσης (τόκοι = υποχρεώσεις \αφαιρούνται για να σχηματιστούν τα κέρδη), αλλά και σε επίπεδο κεφαλαίου (οι διανομές σε μετόχους επιτρέπονται μόνο εφόσον η εταιρική περιουσία είναι μεγαλύτερη του εταιρικού κεφαλαίου ακόμη και αν υπάρχουν κέρδη χρήσης) =&gt; (</a:t>
            </a:r>
            <a:r>
              <a:rPr lang="el-GR" b="1" dirty="0"/>
              <a:t>για δανειστή: 3. δικαίωμα προτεραιότητας λήψης απόδοσης και κεφαλαίου</a:t>
            </a:r>
            <a:r>
              <a:rPr lang="el-GR" dirty="0"/>
              <a:t>)</a:t>
            </a:r>
          </a:p>
          <a:p>
            <a:endParaRPr lang="el-GR" dirty="0"/>
          </a:p>
        </p:txBody>
      </p:sp>
    </p:spTree>
    <p:extLst>
      <p:ext uri="{BB962C8B-B14F-4D97-AF65-F5344CB8AC3E}">
        <p14:creationId xmlns:p14="http://schemas.microsoft.com/office/powerpoint/2010/main" val="3791105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B9C47-49E4-7449-8988-91FBF6C3365F}"/>
              </a:ext>
            </a:extLst>
          </p:cNvPr>
          <p:cNvSpPr>
            <a:spLocks noGrp="1"/>
          </p:cNvSpPr>
          <p:nvPr>
            <p:ph type="title"/>
          </p:nvPr>
        </p:nvSpPr>
        <p:spPr/>
        <p:txBody>
          <a:bodyPr>
            <a:normAutofit fontScale="90000"/>
          </a:bodyPr>
          <a:lstStyle/>
          <a:p>
            <a:r>
              <a:rPr lang="el-GR" dirty="0"/>
              <a:t>Νομική </a:t>
            </a:r>
            <a:r>
              <a:rPr lang="en-US" dirty="0"/>
              <a:t>vs </a:t>
            </a:r>
            <a:r>
              <a:rPr lang="el-GR" dirty="0" err="1"/>
              <a:t>λογιστικη</a:t>
            </a:r>
            <a:r>
              <a:rPr lang="el-GR" dirty="0"/>
              <a:t> </a:t>
            </a:r>
            <a:r>
              <a:rPr lang="en-US" dirty="0"/>
              <a:t>vs</a:t>
            </a:r>
            <a:r>
              <a:rPr lang="el-GR" dirty="0"/>
              <a:t> </a:t>
            </a:r>
            <a:r>
              <a:rPr lang="el-GR" dirty="0" err="1"/>
              <a:t>οικονομικη</a:t>
            </a:r>
            <a:r>
              <a:rPr lang="el-GR" dirty="0"/>
              <a:t> </a:t>
            </a:r>
            <a:r>
              <a:rPr lang="el-GR" dirty="0" err="1"/>
              <a:t>μεταχειριση</a:t>
            </a:r>
            <a:r>
              <a:rPr lang="el-GR" dirty="0"/>
              <a:t> </a:t>
            </a:r>
            <a:r>
              <a:rPr lang="el-GR" dirty="0" err="1"/>
              <a:t>χρεουσ</a:t>
            </a:r>
            <a:r>
              <a:rPr lang="el-GR" dirty="0"/>
              <a:t> -</a:t>
            </a:r>
            <a:r>
              <a:rPr lang="el-GR" dirty="0" err="1"/>
              <a:t>κεφαλάιου</a:t>
            </a:r>
            <a:endParaRPr lang="el-GR" dirty="0"/>
          </a:p>
        </p:txBody>
      </p:sp>
      <p:sp>
        <p:nvSpPr>
          <p:cNvPr id="3" name="Θέση περιεχομένου 2">
            <a:extLst>
              <a:ext uri="{FF2B5EF4-FFF2-40B4-BE49-F238E27FC236}">
                <a16:creationId xmlns:a16="http://schemas.microsoft.com/office/drawing/2014/main" id="{4F95D3A5-5A28-A94E-88F8-8B72F2147909}"/>
              </a:ext>
            </a:extLst>
          </p:cNvPr>
          <p:cNvSpPr>
            <a:spLocks noGrp="1"/>
          </p:cNvSpPr>
          <p:nvPr>
            <p:ph idx="1"/>
          </p:nvPr>
        </p:nvSpPr>
        <p:spPr/>
        <p:txBody>
          <a:bodyPr>
            <a:normAutofit fontScale="92500" lnSpcReduction="20000"/>
          </a:bodyPr>
          <a:lstStyle/>
          <a:p>
            <a:r>
              <a:rPr lang="el-GR" dirty="0"/>
              <a:t>Δεν είναι πάντοτε η ίδια </a:t>
            </a:r>
          </a:p>
          <a:p>
            <a:r>
              <a:rPr lang="el-GR" dirty="0"/>
              <a:t>Διαφοροποιείται με βάση τους σκοπούς της εκάστοτε ρύθμισης:</a:t>
            </a:r>
          </a:p>
          <a:p>
            <a:r>
              <a:rPr lang="el-GR" dirty="0"/>
              <a:t>Πχ δάνεια εταίρων ΙΚΕ από μετόχους δεν αποδίδονται αν δεν επαρκεί για να καλύψει τους υπόλοιπους δανειστές η εταιρική περιουσία</a:t>
            </a:r>
          </a:p>
          <a:p>
            <a:r>
              <a:rPr lang="el-GR" dirty="0"/>
              <a:t>Πχ προνομιούχες μετοχές μπορεί με βάση τα ΔΛΠ να θεωρούνται χρέος</a:t>
            </a:r>
          </a:p>
          <a:p>
            <a:r>
              <a:rPr lang="el-GR" dirty="0"/>
              <a:t>Πχ Τόκοι από δάνεια από συνδεδεμένες επιχειρήσεις ή μετόχους μπορεί να μην εκπίπτουν πάνω από ένα όριο για φορολογικούς σκοπούς.</a:t>
            </a:r>
          </a:p>
          <a:p>
            <a:endParaRPr lang="el-GR" dirty="0"/>
          </a:p>
        </p:txBody>
      </p:sp>
    </p:spTree>
    <p:extLst>
      <p:ext uri="{BB962C8B-B14F-4D97-AF65-F5344CB8AC3E}">
        <p14:creationId xmlns:p14="http://schemas.microsoft.com/office/powerpoint/2010/main" val="2166578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Ορθογώνιο 21"/>
          <p:cNvSpPr/>
          <p:nvPr/>
        </p:nvSpPr>
        <p:spPr>
          <a:xfrm>
            <a:off x="5434654" y="2196501"/>
            <a:ext cx="3137860" cy="336430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dirty="0"/>
          </a:p>
          <a:p>
            <a:pPr algn="ctr"/>
            <a:endParaRPr lang="el-GR" sz="1350" dirty="0"/>
          </a:p>
          <a:p>
            <a:r>
              <a:rPr lang="el-GR" sz="1350" dirty="0"/>
              <a:t>							</a:t>
            </a:r>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r>
              <a:rPr lang="el-GR" sz="1350" dirty="0"/>
              <a:t>	   περιουσία: οικονομικό δικαίωμα</a:t>
            </a:r>
          </a:p>
        </p:txBody>
      </p:sp>
      <p:sp>
        <p:nvSpPr>
          <p:cNvPr id="34" name="Ορθογώνιο 33"/>
          <p:cNvSpPr/>
          <p:nvPr/>
        </p:nvSpPr>
        <p:spPr>
          <a:xfrm>
            <a:off x="7285731" y="3936880"/>
            <a:ext cx="1858269" cy="124651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dirty="0"/>
          </a:p>
          <a:p>
            <a:pPr algn="ctr"/>
            <a:endParaRPr lang="el-GR" sz="1350" dirty="0"/>
          </a:p>
          <a:p>
            <a:pPr algn="ctr"/>
            <a:endParaRPr lang="el-GR" sz="1350" dirty="0"/>
          </a:p>
          <a:p>
            <a:pPr algn="ctr"/>
            <a:endParaRPr lang="el-GR" sz="1350" dirty="0"/>
          </a:p>
          <a:p>
            <a:pPr algn="ctr"/>
            <a:r>
              <a:rPr lang="el-GR" sz="1350" dirty="0"/>
              <a:t>Περιουσία: διαχειριστικό δικαίωμα</a:t>
            </a:r>
          </a:p>
        </p:txBody>
      </p:sp>
      <p:sp>
        <p:nvSpPr>
          <p:cNvPr id="14" name="Ορθογώνιο 13"/>
          <p:cNvSpPr/>
          <p:nvPr/>
        </p:nvSpPr>
        <p:spPr>
          <a:xfrm>
            <a:off x="2199742" y="2196501"/>
            <a:ext cx="3137860" cy="336430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dirty="0"/>
          </a:p>
          <a:p>
            <a:pPr algn="ctr"/>
            <a:endParaRPr lang="el-GR" sz="1350" dirty="0"/>
          </a:p>
          <a:p>
            <a:r>
              <a:rPr lang="el-GR" sz="1350" dirty="0"/>
              <a:t>							</a:t>
            </a:r>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endParaRPr lang="el-GR" sz="1350" dirty="0"/>
          </a:p>
          <a:p>
            <a:r>
              <a:rPr lang="el-GR" sz="1350" dirty="0"/>
              <a:t>	   περιουσία</a:t>
            </a:r>
          </a:p>
        </p:txBody>
      </p:sp>
      <p:sp>
        <p:nvSpPr>
          <p:cNvPr id="13" name="Ορθογώνιο 12"/>
          <p:cNvSpPr/>
          <p:nvPr/>
        </p:nvSpPr>
        <p:spPr>
          <a:xfrm>
            <a:off x="2355729" y="3464671"/>
            <a:ext cx="1695091" cy="172959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350" dirty="0"/>
              <a:t>	ιδιοκτησία</a:t>
            </a:r>
          </a:p>
        </p:txBody>
      </p:sp>
      <p:sp>
        <p:nvSpPr>
          <p:cNvPr id="9" name="Ορθογώνιο 8"/>
          <p:cNvSpPr/>
          <p:nvPr/>
        </p:nvSpPr>
        <p:spPr>
          <a:xfrm>
            <a:off x="2355730" y="2420873"/>
            <a:ext cx="2794247" cy="104379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dirty="0"/>
          </a:p>
          <a:p>
            <a:pPr algn="ctr"/>
            <a:endParaRPr lang="el-GR" sz="1350" dirty="0"/>
          </a:p>
          <a:p>
            <a:endParaRPr lang="el-GR" sz="1350" dirty="0"/>
          </a:p>
          <a:p>
            <a:endParaRPr lang="el-GR" sz="1350" dirty="0"/>
          </a:p>
          <a:p>
            <a:r>
              <a:rPr lang="el-GR" sz="1350" dirty="0"/>
              <a:t>	ιδιοκτησία</a:t>
            </a:r>
          </a:p>
        </p:txBody>
      </p:sp>
      <p:sp>
        <p:nvSpPr>
          <p:cNvPr id="5" name="Ορθογώνιο 4"/>
          <p:cNvSpPr/>
          <p:nvPr/>
        </p:nvSpPr>
        <p:spPr>
          <a:xfrm>
            <a:off x="207036" y="2196502"/>
            <a:ext cx="1895654" cy="336430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ιδιοκτησία</a:t>
            </a:r>
          </a:p>
        </p:txBody>
      </p:sp>
      <p:sp>
        <p:nvSpPr>
          <p:cNvPr id="2" name="Τίτλος 1"/>
          <p:cNvSpPr>
            <a:spLocks noGrp="1"/>
          </p:cNvSpPr>
          <p:nvPr>
            <p:ph type="title"/>
          </p:nvPr>
        </p:nvSpPr>
        <p:spPr/>
        <p:txBody>
          <a:bodyPr/>
          <a:lstStyle/>
          <a:p>
            <a:r>
              <a:rPr lang="el-GR" dirty="0" err="1"/>
              <a:t>Τριτοργανωση</a:t>
            </a:r>
            <a:r>
              <a:rPr lang="el-GR" dirty="0"/>
              <a:t> </a:t>
            </a:r>
          </a:p>
        </p:txBody>
      </p:sp>
      <p:sp>
        <p:nvSpPr>
          <p:cNvPr id="3" name="Ορθογώνιο 2"/>
          <p:cNvSpPr/>
          <p:nvPr/>
        </p:nvSpPr>
        <p:spPr>
          <a:xfrm>
            <a:off x="407599" y="2420874"/>
            <a:ext cx="149452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Φυσικό πρόσωπο</a:t>
            </a:r>
          </a:p>
        </p:txBody>
      </p:sp>
      <p:sp>
        <p:nvSpPr>
          <p:cNvPr id="4" name="Ορθογώνιο 3"/>
          <p:cNvSpPr/>
          <p:nvPr/>
        </p:nvSpPr>
        <p:spPr>
          <a:xfrm>
            <a:off x="407599" y="4508467"/>
            <a:ext cx="149452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επιχείρηση</a:t>
            </a:r>
          </a:p>
        </p:txBody>
      </p:sp>
      <p:sp>
        <p:nvSpPr>
          <p:cNvPr id="6" name="Ορθογώνιο 5"/>
          <p:cNvSpPr/>
          <p:nvPr/>
        </p:nvSpPr>
        <p:spPr>
          <a:xfrm>
            <a:off x="2355730" y="2420874"/>
            <a:ext cx="149452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Φυσικό πρόσωπο</a:t>
            </a:r>
          </a:p>
        </p:txBody>
      </p:sp>
      <p:sp>
        <p:nvSpPr>
          <p:cNvPr id="7" name="Ορθογώνιο 6"/>
          <p:cNvSpPr/>
          <p:nvPr/>
        </p:nvSpPr>
        <p:spPr>
          <a:xfrm>
            <a:off x="2355730" y="4508467"/>
            <a:ext cx="1494527"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350" dirty="0"/>
              <a:t>επιχείρηση</a:t>
            </a:r>
          </a:p>
        </p:txBody>
      </p:sp>
      <p:sp>
        <p:nvSpPr>
          <p:cNvPr id="8" name="Ορθογώνιο 7"/>
          <p:cNvSpPr/>
          <p:nvPr/>
        </p:nvSpPr>
        <p:spPr>
          <a:xfrm>
            <a:off x="2355730" y="3464670"/>
            <a:ext cx="1494527"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350" dirty="0"/>
              <a:t>Νομικό πρόσωπο</a:t>
            </a:r>
          </a:p>
        </p:txBody>
      </p:sp>
      <p:sp>
        <p:nvSpPr>
          <p:cNvPr id="10" name="Ορθογώνιο 9"/>
          <p:cNvSpPr/>
          <p:nvPr/>
        </p:nvSpPr>
        <p:spPr>
          <a:xfrm>
            <a:off x="4050821" y="2423031"/>
            <a:ext cx="109915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μερίδια</a:t>
            </a:r>
          </a:p>
        </p:txBody>
      </p:sp>
      <p:cxnSp>
        <p:nvCxnSpPr>
          <p:cNvPr id="12" name="Γωνιακή σύνδεση 11"/>
          <p:cNvCxnSpPr>
            <a:stCxn id="8" idx="3"/>
            <a:endCxn id="10" idx="2"/>
          </p:cNvCxnSpPr>
          <p:nvPr/>
        </p:nvCxnSpPr>
        <p:spPr>
          <a:xfrm flipV="1">
            <a:off x="3850256" y="3108831"/>
            <a:ext cx="750143" cy="698739"/>
          </a:xfrm>
          <a:prstGeom prst="bentConnector2">
            <a:avLst/>
          </a:prstGeom>
          <a:ln w="38100">
            <a:prstDash val="dash"/>
          </a:ln>
        </p:spPr>
        <p:style>
          <a:lnRef idx="1">
            <a:schemeClr val="accent6"/>
          </a:lnRef>
          <a:fillRef idx="0">
            <a:schemeClr val="accent6"/>
          </a:fillRef>
          <a:effectRef idx="0">
            <a:schemeClr val="accent6"/>
          </a:effectRef>
          <a:fontRef idx="minor">
            <a:schemeClr val="tx1"/>
          </a:fontRef>
        </p:style>
      </p:cxnSp>
      <p:sp>
        <p:nvSpPr>
          <p:cNvPr id="15" name="Ορθογώνιο 14"/>
          <p:cNvSpPr/>
          <p:nvPr/>
        </p:nvSpPr>
        <p:spPr>
          <a:xfrm>
            <a:off x="4050821" y="4068519"/>
            <a:ext cx="109915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διαχείριση</a:t>
            </a:r>
          </a:p>
        </p:txBody>
      </p:sp>
      <p:cxnSp>
        <p:nvCxnSpPr>
          <p:cNvPr id="17" name="Ευθύγραμμο βέλος σύνδεσης 16"/>
          <p:cNvCxnSpPr/>
          <p:nvPr/>
        </p:nvCxnSpPr>
        <p:spPr>
          <a:xfrm>
            <a:off x="4858835" y="3106674"/>
            <a:ext cx="9882" cy="96184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Γωνιακή σύνδεση 19"/>
          <p:cNvCxnSpPr/>
          <p:nvPr/>
        </p:nvCxnSpPr>
        <p:spPr>
          <a:xfrm rot="10800000" flipV="1">
            <a:off x="3850258" y="4754319"/>
            <a:ext cx="1019990" cy="237140"/>
          </a:xfrm>
          <a:prstGeom prst="bentConnector3">
            <a:avLst>
              <a:gd name="adj1" fmla="val 1793"/>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3" name="Ορθογώνιο 22"/>
          <p:cNvSpPr/>
          <p:nvPr/>
        </p:nvSpPr>
        <p:spPr>
          <a:xfrm>
            <a:off x="5590641" y="3464671"/>
            <a:ext cx="1695091" cy="172959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350" dirty="0"/>
              <a:t>	ιδιοκτησία</a:t>
            </a:r>
          </a:p>
        </p:txBody>
      </p:sp>
      <p:sp>
        <p:nvSpPr>
          <p:cNvPr id="24" name="Ορθογώνιο 23"/>
          <p:cNvSpPr/>
          <p:nvPr/>
        </p:nvSpPr>
        <p:spPr>
          <a:xfrm>
            <a:off x="5590642" y="2420873"/>
            <a:ext cx="2794247" cy="104379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dirty="0"/>
          </a:p>
          <a:p>
            <a:pPr algn="ctr"/>
            <a:endParaRPr lang="el-GR" sz="1350" dirty="0"/>
          </a:p>
          <a:p>
            <a:endParaRPr lang="el-GR" sz="1350" dirty="0"/>
          </a:p>
          <a:p>
            <a:endParaRPr lang="el-GR" sz="1350" dirty="0"/>
          </a:p>
          <a:p>
            <a:r>
              <a:rPr lang="el-GR" sz="1350" dirty="0"/>
              <a:t>	ιδιοκτησία</a:t>
            </a:r>
          </a:p>
        </p:txBody>
      </p:sp>
      <p:sp>
        <p:nvSpPr>
          <p:cNvPr id="25" name="Ορθογώνιο 24"/>
          <p:cNvSpPr/>
          <p:nvPr/>
        </p:nvSpPr>
        <p:spPr>
          <a:xfrm>
            <a:off x="5590642" y="2420874"/>
            <a:ext cx="149452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Φυσικό πρόσωπο</a:t>
            </a:r>
          </a:p>
        </p:txBody>
      </p:sp>
      <p:sp>
        <p:nvSpPr>
          <p:cNvPr id="26" name="Ορθογώνιο 25"/>
          <p:cNvSpPr/>
          <p:nvPr/>
        </p:nvSpPr>
        <p:spPr>
          <a:xfrm>
            <a:off x="5590642" y="4508467"/>
            <a:ext cx="1494527"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350" dirty="0"/>
              <a:t>επιχείρηση</a:t>
            </a:r>
          </a:p>
        </p:txBody>
      </p:sp>
      <p:sp>
        <p:nvSpPr>
          <p:cNvPr id="27" name="Ορθογώνιο 26"/>
          <p:cNvSpPr/>
          <p:nvPr/>
        </p:nvSpPr>
        <p:spPr>
          <a:xfrm>
            <a:off x="5590642" y="3464670"/>
            <a:ext cx="1494527"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sz="1350" dirty="0"/>
              <a:t>Νομικό πρόσωπο</a:t>
            </a:r>
          </a:p>
        </p:txBody>
      </p:sp>
      <p:sp>
        <p:nvSpPr>
          <p:cNvPr id="28" name="Ορθογώνιο 27"/>
          <p:cNvSpPr/>
          <p:nvPr/>
        </p:nvSpPr>
        <p:spPr>
          <a:xfrm>
            <a:off x="7285733" y="2423031"/>
            <a:ext cx="109915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dirty="0"/>
              <a:t>μερίδια</a:t>
            </a:r>
          </a:p>
        </p:txBody>
      </p:sp>
      <p:cxnSp>
        <p:nvCxnSpPr>
          <p:cNvPr id="29" name="Γωνιακή σύνδεση 28"/>
          <p:cNvCxnSpPr>
            <a:stCxn id="27" idx="3"/>
            <a:endCxn id="28" idx="2"/>
          </p:cNvCxnSpPr>
          <p:nvPr/>
        </p:nvCxnSpPr>
        <p:spPr>
          <a:xfrm flipV="1">
            <a:off x="7085168" y="3108831"/>
            <a:ext cx="750143" cy="698739"/>
          </a:xfrm>
          <a:prstGeom prst="bentConnector2">
            <a:avLst/>
          </a:prstGeom>
          <a:ln w="38100">
            <a:prstDash val="dash"/>
          </a:ln>
        </p:spPr>
        <p:style>
          <a:lnRef idx="1">
            <a:schemeClr val="accent6"/>
          </a:lnRef>
          <a:fillRef idx="0">
            <a:schemeClr val="accent6"/>
          </a:fillRef>
          <a:effectRef idx="0">
            <a:schemeClr val="accent6"/>
          </a:effectRef>
          <a:fontRef idx="minor">
            <a:schemeClr val="tx1"/>
          </a:fontRef>
        </p:style>
      </p:cxnSp>
      <p:sp>
        <p:nvSpPr>
          <p:cNvPr id="30" name="Ορθογώνιο 29"/>
          <p:cNvSpPr/>
          <p:nvPr/>
        </p:nvSpPr>
        <p:spPr>
          <a:xfrm>
            <a:off x="7285732" y="4068518"/>
            <a:ext cx="911537"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1200" dirty="0"/>
              <a:t>διαχείριση</a:t>
            </a:r>
          </a:p>
        </p:txBody>
      </p:sp>
      <p:cxnSp>
        <p:nvCxnSpPr>
          <p:cNvPr id="31" name="Ευθύγραμμο βέλος σύνδεσης 30"/>
          <p:cNvCxnSpPr/>
          <p:nvPr/>
        </p:nvCxnSpPr>
        <p:spPr>
          <a:xfrm>
            <a:off x="8093747" y="3106674"/>
            <a:ext cx="9882" cy="96184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Γωνιακή σύνδεση 31"/>
          <p:cNvCxnSpPr/>
          <p:nvPr/>
        </p:nvCxnSpPr>
        <p:spPr>
          <a:xfrm rot="10800000" flipV="1">
            <a:off x="7085170" y="4747849"/>
            <a:ext cx="1019990" cy="237140"/>
          </a:xfrm>
          <a:prstGeom prst="bentConnector3">
            <a:avLst>
              <a:gd name="adj1" fmla="val 65857"/>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Ορθογώνιο 32"/>
          <p:cNvSpPr/>
          <p:nvPr/>
        </p:nvSpPr>
        <p:spPr>
          <a:xfrm>
            <a:off x="8223148" y="4068518"/>
            <a:ext cx="783554"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1100" dirty="0"/>
              <a:t>Διοίκηση ΝΠ</a:t>
            </a:r>
          </a:p>
        </p:txBody>
      </p:sp>
    </p:spTree>
    <p:extLst>
      <p:ext uri="{BB962C8B-B14F-4D97-AF65-F5344CB8AC3E}">
        <p14:creationId xmlns:p14="http://schemas.microsoft.com/office/powerpoint/2010/main" val="2865108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dirty="0" err="1"/>
              <a:t>Θεωρια</a:t>
            </a:r>
            <a:r>
              <a:rPr lang="el-GR" dirty="0"/>
              <a:t> της </a:t>
            </a:r>
            <a:r>
              <a:rPr lang="el-GR" dirty="0" err="1"/>
              <a:t>εντολης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Ο διαχωρισμός του οικονομικού και διαχειριστικού δικαιώματος της περιουσίας πέρα από τα οφέλη που αναφέρθηκαν ανωτέρω δημιουργεί τον εξής κίνδυνο:</a:t>
            </a:r>
          </a:p>
          <a:p>
            <a:r>
              <a:rPr lang="el-GR" dirty="0"/>
              <a:t>Ο εντολοδόχος να ενεργήσει για ίδιο λογαριασμό και όχι προς όφελος του εντολέα του. = ΣΥΓΚΡΟΥΣΗ ΣΥΜΦΕΡΟΝΤΩΝ</a:t>
            </a:r>
          </a:p>
          <a:p>
            <a:pPr lvl="1"/>
            <a:r>
              <a:rPr lang="el-GR" dirty="0"/>
              <a:t>Κόστος ελέγχου</a:t>
            </a:r>
          </a:p>
          <a:p>
            <a:pPr lvl="1"/>
            <a:r>
              <a:rPr lang="en-US" dirty="0"/>
              <a:t>Moral hazards</a:t>
            </a:r>
            <a:endParaRPr lang="el-GR" dirty="0"/>
          </a:p>
          <a:p>
            <a:r>
              <a:rPr lang="el-GR" dirty="0"/>
              <a:t>Το εταιρικό δίκαιο πλέον των κανόνων που επιτρέπουν την τυποποίηση και άρα τη μείωση του κόστους συναλλαγών είναι ένα δίκαιο που σχεδόν αποκλειστικά κατατείνει στην αντιμετώπιση τέτοιων συγκρούσεων συμφερόντων</a:t>
            </a:r>
            <a:r>
              <a:rPr lang="en-US" dirty="0"/>
              <a:t> </a:t>
            </a:r>
            <a:r>
              <a:rPr lang="el-GR" dirty="0"/>
              <a:t>πχ:</a:t>
            </a:r>
          </a:p>
          <a:p>
            <a:pPr lvl="2">
              <a:buFont typeface="Wingdings" panose="05000000000000000000" pitchFamily="2" charset="2"/>
              <a:buChar char="§"/>
            </a:pPr>
            <a:r>
              <a:rPr lang="el-GR" dirty="0"/>
              <a:t>Ο ρόλος της ΓΣ στην εκλογή και αντικατάσταση του ΔΣ</a:t>
            </a:r>
          </a:p>
          <a:p>
            <a:pPr lvl="2">
              <a:buFont typeface="Wingdings" panose="05000000000000000000" pitchFamily="2" charset="2"/>
              <a:buChar char="§"/>
            </a:pPr>
            <a:r>
              <a:rPr lang="el-GR" dirty="0"/>
              <a:t>Οι ειδικές αρμοδιότητες της ΓΣ</a:t>
            </a:r>
          </a:p>
          <a:p>
            <a:pPr lvl="2">
              <a:buFont typeface="Wingdings" panose="05000000000000000000" pitchFamily="2" charset="2"/>
              <a:buChar char="§"/>
            </a:pPr>
            <a:r>
              <a:rPr lang="el-GR" dirty="0"/>
              <a:t>Ενημέρωση (τακτική- δικαιώματα μειοψηφίας)</a:t>
            </a:r>
          </a:p>
          <a:p>
            <a:pPr lvl="2">
              <a:buFont typeface="Wingdings" panose="05000000000000000000" pitchFamily="2" charset="2"/>
              <a:buChar char="§"/>
            </a:pPr>
            <a:r>
              <a:rPr lang="el-GR" dirty="0"/>
              <a:t>Έλεγχος (τακτικός – έκτακτος)</a:t>
            </a:r>
          </a:p>
          <a:p>
            <a:pPr lvl="2">
              <a:buFont typeface="Wingdings" panose="05000000000000000000" pitchFamily="2" charset="2"/>
              <a:buChar char="§"/>
            </a:pPr>
            <a:r>
              <a:rPr lang="el-GR" dirty="0"/>
              <a:t>Συναλλαγές ΔΣ</a:t>
            </a:r>
          </a:p>
          <a:p>
            <a:pPr lvl="2">
              <a:buFont typeface="Wingdings" panose="05000000000000000000" pitchFamily="2" charset="2"/>
              <a:buChar char="§"/>
            </a:pPr>
            <a:r>
              <a:rPr lang="el-GR" dirty="0"/>
              <a:t>Εταιρική αγωγή</a:t>
            </a:r>
          </a:p>
          <a:p>
            <a:pPr lvl="2">
              <a:buFont typeface="Wingdings" panose="05000000000000000000" pitchFamily="2" charset="2"/>
              <a:buChar char="§"/>
            </a:pPr>
            <a:r>
              <a:rPr lang="el-GR" dirty="0"/>
              <a:t>Προσωρινή διοίκηση</a:t>
            </a:r>
            <a:endParaRPr lang="en-US" dirty="0"/>
          </a:p>
          <a:p>
            <a:endParaRPr lang="el-GR" dirty="0"/>
          </a:p>
        </p:txBody>
      </p:sp>
    </p:spTree>
    <p:extLst>
      <p:ext uri="{BB962C8B-B14F-4D97-AF65-F5344CB8AC3E}">
        <p14:creationId xmlns:p14="http://schemas.microsoft.com/office/powerpoint/2010/main" val="3420749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Μηχανισμοι</a:t>
            </a:r>
            <a:r>
              <a:rPr lang="el-GR" dirty="0"/>
              <a:t> </a:t>
            </a:r>
            <a:r>
              <a:rPr lang="el-GR" dirty="0" err="1"/>
              <a:t>αντιμετωπισης</a:t>
            </a:r>
            <a:r>
              <a:rPr lang="el-GR" dirty="0"/>
              <a:t> </a:t>
            </a:r>
            <a:r>
              <a:rPr lang="el-GR" dirty="0" err="1"/>
              <a:t>συγκρουσεων</a:t>
            </a:r>
            <a:r>
              <a:rPr lang="el-GR" dirty="0"/>
              <a:t> </a:t>
            </a:r>
            <a:r>
              <a:rPr lang="el-GR" dirty="0" err="1"/>
              <a:t>συμφεροντων</a:t>
            </a:r>
            <a:endParaRPr lang="el-GR" dirty="0"/>
          </a:p>
        </p:txBody>
      </p:sp>
      <p:graphicFrame>
        <p:nvGraphicFramePr>
          <p:cNvPr id="3" name="Πίνακας 2"/>
          <p:cNvGraphicFramePr>
            <a:graphicFrameLocks noGrp="1"/>
          </p:cNvGraphicFramePr>
          <p:nvPr/>
        </p:nvGraphicFramePr>
        <p:xfrm>
          <a:off x="556397" y="2969163"/>
          <a:ext cx="7834947" cy="1912620"/>
        </p:xfrm>
        <a:graphic>
          <a:graphicData uri="http://schemas.openxmlformats.org/drawingml/2006/table">
            <a:tbl>
              <a:tblPr firstRow="1" bandRow="1">
                <a:tableStyleId>{5C22544A-7EE6-4342-B048-85BDC9FD1C3A}</a:tableStyleId>
              </a:tblPr>
              <a:tblGrid>
                <a:gridCol w="1566989">
                  <a:extLst>
                    <a:ext uri="{9D8B030D-6E8A-4147-A177-3AD203B41FA5}">
                      <a16:colId xmlns:a16="http://schemas.microsoft.com/office/drawing/2014/main" val="20000"/>
                    </a:ext>
                  </a:extLst>
                </a:gridCol>
                <a:gridCol w="1253856">
                  <a:extLst>
                    <a:ext uri="{9D8B030D-6E8A-4147-A177-3AD203B41FA5}">
                      <a16:colId xmlns:a16="http://schemas.microsoft.com/office/drawing/2014/main" val="20001"/>
                    </a:ext>
                  </a:extLst>
                </a:gridCol>
                <a:gridCol w="1345721">
                  <a:extLst>
                    <a:ext uri="{9D8B030D-6E8A-4147-A177-3AD203B41FA5}">
                      <a16:colId xmlns:a16="http://schemas.microsoft.com/office/drawing/2014/main" val="20002"/>
                    </a:ext>
                  </a:extLst>
                </a:gridCol>
                <a:gridCol w="1475117">
                  <a:extLst>
                    <a:ext uri="{9D8B030D-6E8A-4147-A177-3AD203B41FA5}">
                      <a16:colId xmlns:a16="http://schemas.microsoft.com/office/drawing/2014/main" val="20003"/>
                    </a:ext>
                  </a:extLst>
                </a:gridCol>
                <a:gridCol w="1054579">
                  <a:extLst>
                    <a:ext uri="{9D8B030D-6E8A-4147-A177-3AD203B41FA5}">
                      <a16:colId xmlns:a16="http://schemas.microsoft.com/office/drawing/2014/main" val="20004"/>
                    </a:ext>
                  </a:extLst>
                </a:gridCol>
                <a:gridCol w="1138685">
                  <a:extLst>
                    <a:ext uri="{9D8B030D-6E8A-4147-A177-3AD203B41FA5}">
                      <a16:colId xmlns:a16="http://schemas.microsoft.com/office/drawing/2014/main" val="20005"/>
                    </a:ext>
                  </a:extLst>
                </a:gridCol>
              </a:tblGrid>
              <a:tr h="685800">
                <a:tc>
                  <a:txBody>
                    <a:bodyPr/>
                    <a:lstStyle/>
                    <a:p>
                      <a:endParaRPr lang="el-GR" sz="1400" dirty="0"/>
                    </a:p>
                  </a:txBody>
                  <a:tcPr marL="68580" marR="68580" marT="34290" marB="34290"/>
                </a:tc>
                <a:tc>
                  <a:txBody>
                    <a:bodyPr/>
                    <a:lstStyle/>
                    <a:p>
                      <a:r>
                        <a:rPr lang="el-GR" sz="1400" dirty="0"/>
                        <a:t>Περιορισμοί</a:t>
                      </a:r>
                      <a:r>
                        <a:rPr lang="el-GR" sz="1400" baseline="0" dirty="0"/>
                        <a:t> στην εξουσία του ΔΣ </a:t>
                      </a:r>
                      <a:endParaRPr lang="el-GR" sz="1400" dirty="0"/>
                    </a:p>
                  </a:txBody>
                  <a:tcPr marL="68580" marR="68580" marT="34290" marB="34290"/>
                </a:tc>
                <a:tc>
                  <a:txBody>
                    <a:bodyPr/>
                    <a:lstStyle/>
                    <a:p>
                      <a:r>
                        <a:rPr lang="el-GR" sz="1400" dirty="0"/>
                        <a:t>Επιφύλαξη αρμοδιότητας</a:t>
                      </a:r>
                    </a:p>
                  </a:txBody>
                  <a:tcPr marL="68580" marR="68580" marT="34290" marB="34290"/>
                </a:tc>
                <a:tc>
                  <a:txBody>
                    <a:bodyPr/>
                    <a:lstStyle/>
                    <a:p>
                      <a:r>
                        <a:rPr lang="el-GR" sz="1400" dirty="0" err="1"/>
                        <a:t>κινητροδότηση</a:t>
                      </a:r>
                      <a:endParaRPr lang="el-GR" sz="1400" dirty="0"/>
                    </a:p>
                  </a:txBody>
                  <a:tcPr marL="68580" marR="68580" marT="34290" marB="34290"/>
                </a:tc>
                <a:tc>
                  <a:txBody>
                    <a:bodyPr/>
                    <a:lstStyle/>
                    <a:p>
                      <a:r>
                        <a:rPr lang="el-GR" sz="1400" dirty="0"/>
                        <a:t>Δικαίωμα ψήφου</a:t>
                      </a:r>
                    </a:p>
                  </a:txBody>
                  <a:tcPr marL="68580" marR="68580" marT="34290" marB="34290"/>
                </a:tc>
                <a:tc>
                  <a:txBody>
                    <a:bodyPr/>
                    <a:lstStyle/>
                    <a:p>
                      <a:r>
                        <a:rPr lang="el-GR" sz="1400" dirty="0"/>
                        <a:t>Ιδιοκτησιακά</a:t>
                      </a:r>
                      <a:r>
                        <a:rPr lang="el-GR" sz="1400" baseline="0" dirty="0"/>
                        <a:t> δικαιώματα μετοχών</a:t>
                      </a:r>
                      <a:endParaRPr lang="el-GR" sz="1400" dirty="0"/>
                    </a:p>
                  </a:txBody>
                  <a:tcPr marL="68580" marR="68580" marT="34290" marB="34290"/>
                </a:tc>
                <a:extLst>
                  <a:ext uri="{0D108BD9-81ED-4DB2-BD59-A6C34878D82A}">
                    <a16:rowId xmlns:a16="http://schemas.microsoft.com/office/drawing/2014/main" val="10000"/>
                  </a:ext>
                </a:extLst>
              </a:tr>
              <a:tr h="685800">
                <a:tc>
                  <a:txBody>
                    <a:bodyPr/>
                    <a:lstStyle/>
                    <a:p>
                      <a:r>
                        <a:rPr lang="en-US" sz="1400" dirty="0"/>
                        <a:t>Ex ante</a:t>
                      </a:r>
                      <a:endParaRPr lang="el-GR" sz="1400" dirty="0"/>
                    </a:p>
                  </a:txBody>
                  <a:tcPr marL="68580" marR="68580" marT="34290" marB="34290"/>
                </a:tc>
                <a:tc>
                  <a:txBody>
                    <a:bodyPr/>
                    <a:lstStyle/>
                    <a:p>
                      <a:r>
                        <a:rPr lang="el-GR" sz="1400" dirty="0"/>
                        <a:t>Κανόνες </a:t>
                      </a:r>
                    </a:p>
                  </a:txBody>
                  <a:tcPr marL="68580" marR="68580" marT="34290" marB="34290"/>
                </a:tc>
                <a:tc>
                  <a:txBody>
                    <a:bodyPr/>
                    <a:lstStyle/>
                    <a:p>
                      <a:r>
                        <a:rPr lang="el-GR" sz="1400" dirty="0"/>
                        <a:t>Λήψη απόφασης</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a:t>Μεταβλητές αμοιβές </a:t>
                      </a:r>
                    </a:p>
                    <a:p>
                      <a:endParaRPr lang="el-GR" sz="1400" dirty="0"/>
                    </a:p>
                  </a:txBody>
                  <a:tcPr marL="68580" marR="68580" marT="34290" marB="34290"/>
                </a:tc>
                <a:tc>
                  <a:txBody>
                    <a:bodyPr/>
                    <a:lstStyle/>
                    <a:p>
                      <a:r>
                        <a:rPr lang="el-GR" sz="1400" dirty="0"/>
                        <a:t>εκλογή</a:t>
                      </a:r>
                    </a:p>
                  </a:txBody>
                  <a:tcPr marL="68580" marR="68580" marT="34290" marB="34290"/>
                </a:tc>
                <a:tc>
                  <a:txBody>
                    <a:bodyPr/>
                    <a:lstStyle/>
                    <a:p>
                      <a:r>
                        <a:rPr lang="el-GR" sz="1400" dirty="0"/>
                        <a:t>είσοδος</a:t>
                      </a:r>
                    </a:p>
                  </a:txBody>
                  <a:tcPr marL="68580" marR="68580" marT="34290" marB="34290"/>
                </a:tc>
                <a:extLst>
                  <a:ext uri="{0D108BD9-81ED-4DB2-BD59-A6C34878D82A}">
                    <a16:rowId xmlns:a16="http://schemas.microsoft.com/office/drawing/2014/main" val="10001"/>
                  </a:ext>
                </a:extLst>
              </a:tr>
              <a:tr h="480060">
                <a:tc>
                  <a:txBody>
                    <a:bodyPr/>
                    <a:lstStyle/>
                    <a:p>
                      <a:r>
                        <a:rPr lang="en-US" sz="1400" dirty="0"/>
                        <a:t>Ex post</a:t>
                      </a:r>
                      <a:endParaRPr lang="el-GR" sz="1400" dirty="0"/>
                    </a:p>
                  </a:txBody>
                  <a:tcPr marL="68580" marR="68580" marT="34290" marB="34290"/>
                </a:tc>
                <a:tc>
                  <a:txBody>
                    <a:bodyPr/>
                    <a:lstStyle/>
                    <a:p>
                      <a:r>
                        <a:rPr lang="el-GR" sz="1400" dirty="0"/>
                        <a:t>ευθύνη</a:t>
                      </a:r>
                    </a:p>
                  </a:txBody>
                  <a:tcPr marL="68580" marR="68580" marT="34290" marB="34290"/>
                </a:tc>
                <a:tc>
                  <a:txBody>
                    <a:bodyPr/>
                    <a:lstStyle/>
                    <a:p>
                      <a:r>
                        <a:rPr lang="el-GR" sz="1400" dirty="0"/>
                        <a:t>έγκριση</a:t>
                      </a:r>
                    </a:p>
                  </a:txBody>
                  <a:tcPr marL="68580" marR="68580" marT="34290" marB="34290"/>
                </a:tc>
                <a:tc>
                  <a:txBody>
                    <a:bodyPr/>
                    <a:lstStyle/>
                    <a:p>
                      <a:r>
                        <a:rPr lang="el-GR" sz="1400" dirty="0"/>
                        <a:t>Αμοιβές </a:t>
                      </a:r>
                      <a:r>
                        <a:rPr lang="el-GR" sz="1400" dirty="0" err="1"/>
                        <a:t>υπεραπόδοσης</a:t>
                      </a:r>
                      <a:endParaRPr lang="el-GR" sz="1400" dirty="0"/>
                    </a:p>
                  </a:txBody>
                  <a:tcPr marL="68580" marR="68580" marT="34290" marB="34290"/>
                </a:tc>
                <a:tc>
                  <a:txBody>
                    <a:bodyPr/>
                    <a:lstStyle/>
                    <a:p>
                      <a:r>
                        <a:rPr lang="el-GR" sz="1400" dirty="0"/>
                        <a:t>παύση</a:t>
                      </a:r>
                    </a:p>
                  </a:txBody>
                  <a:tcPr marL="68580" marR="68580" marT="34290" marB="34290"/>
                </a:tc>
                <a:tc>
                  <a:txBody>
                    <a:bodyPr/>
                    <a:lstStyle/>
                    <a:p>
                      <a:r>
                        <a:rPr lang="el-GR" sz="1400" dirty="0"/>
                        <a:t>έξοδος</a:t>
                      </a:r>
                    </a:p>
                  </a:txBody>
                  <a:tcPr marL="68580" marR="68580" marT="34290" marB="3429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26686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εισηγμένη εταιρία – η </a:t>
            </a:r>
            <a:r>
              <a:rPr lang="el-GR" dirty="0" err="1"/>
              <a:t>αγορα</a:t>
            </a:r>
            <a:r>
              <a:rPr lang="el-GR" dirty="0"/>
              <a:t> </a:t>
            </a:r>
            <a:r>
              <a:rPr lang="el-GR" dirty="0" err="1"/>
              <a:t>εταιρικου</a:t>
            </a:r>
            <a:r>
              <a:rPr lang="el-GR" dirty="0"/>
              <a:t> </a:t>
            </a:r>
            <a:r>
              <a:rPr lang="el-GR" dirty="0" err="1"/>
              <a:t>ελεγχου</a:t>
            </a:r>
            <a:endParaRPr lang="el-GR" dirty="0"/>
          </a:p>
        </p:txBody>
      </p:sp>
      <p:sp>
        <p:nvSpPr>
          <p:cNvPr id="3" name="Θέση περιεχομένου 2"/>
          <p:cNvSpPr>
            <a:spLocks noGrp="1"/>
          </p:cNvSpPr>
          <p:nvPr>
            <p:ph idx="1"/>
          </p:nvPr>
        </p:nvSpPr>
        <p:spPr/>
        <p:txBody>
          <a:bodyPr>
            <a:normAutofit fontScale="70000" lnSpcReduction="20000"/>
          </a:bodyPr>
          <a:lstStyle/>
          <a:p>
            <a:pPr>
              <a:buFont typeface="Wingdings" panose="05000000000000000000" pitchFamily="2" charset="2"/>
              <a:buChar char="§"/>
            </a:pPr>
            <a:r>
              <a:rPr lang="el-GR" dirty="0"/>
              <a:t>Αγορά εταιρικού ελέγχου είναι η αγορά των μετοχών με  δικαίωμα ψήφου.</a:t>
            </a:r>
          </a:p>
          <a:p>
            <a:pPr>
              <a:buFont typeface="Wingdings" panose="05000000000000000000" pitchFamily="2" charset="2"/>
              <a:buChar char="§"/>
            </a:pPr>
            <a:r>
              <a:rPr lang="el-GR" dirty="0"/>
              <a:t>Αφού η ιδιοκτησία μετοχής παρέχει στον δικαιούχο το δικαίωμα να εκλέγει ή να παύει τη διοίκηση μιας εταιρίας, ο ελέγχων την σχετική πλειοψηφία των δικαιωμάτων ψήφου καθορίζει τη διοίκηση της εταιρίας</a:t>
            </a:r>
          </a:p>
          <a:p>
            <a:pPr>
              <a:buFont typeface="Wingdings" panose="05000000000000000000" pitchFamily="2" charset="2"/>
              <a:buChar char="§"/>
            </a:pPr>
            <a:r>
              <a:rPr lang="el-GR" dirty="0"/>
              <a:t>Επιπλέον, αφού η αξία της κάθε μετοχής αντικατοπτρίζει την καθαρή παρούσα αξία των προσδοκώμενων κερδών της εταιρίας και σε ευρέως διαπραγματεύσιμες μετοχές υπάρχει αγοραία αξία, η ανεπάρκεια της υφιστάμενης διοίκησης μιας εταιρίας που συνεπάγεται δυσμενή οικονομικά αποτελέσματα αντικατοπτρίζεται στην παρούσα αγοραία αξία των μετοχών της, όπως τα αποτελέσματα αυτά </a:t>
            </a:r>
            <a:r>
              <a:rPr lang="el-GR" dirty="0" err="1"/>
              <a:t>προεξοφλούνται</a:t>
            </a:r>
            <a:r>
              <a:rPr lang="el-GR" dirty="0"/>
              <a:t> από τις αγορές.</a:t>
            </a:r>
          </a:p>
          <a:p>
            <a:pPr>
              <a:buFont typeface="Wingdings" panose="05000000000000000000" pitchFamily="2" charset="2"/>
              <a:buChar char="§"/>
            </a:pPr>
            <a:r>
              <a:rPr lang="el-GR" dirty="0"/>
              <a:t>Κατά συνέπεια μια νέα διοίκηση η οποία προσδοκά καλύτερα αποτελέσματα μπορεί να αγοράσει τον έλεγχο πληρώνοντας ανάμεσα στην εσωτερικά αξία της εταιρίας και την μειωμένη λόγω της κακής απόδοσης αγοραία αξία της. </a:t>
            </a:r>
          </a:p>
        </p:txBody>
      </p:sp>
    </p:spTree>
    <p:extLst>
      <p:ext uri="{BB962C8B-B14F-4D97-AF65-F5344CB8AC3E}">
        <p14:creationId xmlns:p14="http://schemas.microsoft.com/office/powerpoint/2010/main" val="1814048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Προσωπικές εταιρίες</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8156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Επιχείρηση </a:t>
            </a:r>
            <a:r>
              <a:rPr lang="en-US" dirty="0" err="1"/>
              <a:t>vs</a:t>
            </a:r>
            <a:r>
              <a:rPr lang="en-US" dirty="0"/>
              <a:t> </a:t>
            </a:r>
            <a:r>
              <a:rPr lang="el-GR" dirty="0"/>
              <a:t>Εταιρεία</a:t>
            </a:r>
            <a:endParaRPr lang="en-US" dirty="0"/>
          </a:p>
        </p:txBody>
      </p:sp>
      <p:sp>
        <p:nvSpPr>
          <p:cNvPr id="3" name="Content Placeholder 2"/>
          <p:cNvSpPr>
            <a:spLocks noGrp="1"/>
          </p:cNvSpPr>
          <p:nvPr>
            <p:ph sz="quarter" idx="1"/>
          </p:nvPr>
        </p:nvSpPr>
        <p:spPr/>
        <p:txBody>
          <a:bodyPr>
            <a:normAutofit fontScale="92500" lnSpcReduction="20000"/>
          </a:bodyPr>
          <a:lstStyle/>
          <a:p>
            <a:r>
              <a:rPr lang="el-GR" dirty="0"/>
              <a:t>Επιχείρηση </a:t>
            </a:r>
            <a:r>
              <a:rPr lang="el-GR" dirty="0" err="1"/>
              <a:t>χαρακτηρίζεται</a:t>
            </a:r>
            <a:r>
              <a:rPr lang="el-GR" dirty="0" err="1">
                <a:hlinkClick r:id="rId2"/>
              </a:rPr>
              <a:t>οικονομική</a:t>
            </a:r>
            <a:r>
              <a:rPr lang="el-GR" dirty="0">
                <a:hlinkClick r:id="rId2"/>
              </a:rPr>
              <a:t> μονάδα που αποτελεί αυτοτελή και υπεύθυνη οργάνωση παραγωγικών συντελεστών και διαχείρισης συναλλαγών με τις οποίες και επιδιώκει το μέγιστο δυνατό </a:t>
            </a:r>
            <a:r>
              <a:rPr lang="el-GR" dirty="0">
                <a:hlinkClick r:id="rId3"/>
              </a:rPr>
              <a:t>κέρδος. Το δε κέρδος κατά κανόνα θα πρέπει να υπερβαίνει την αντίστοιχη συνήθη αμοιβή (ως αντιμισθία) της διοικητικής ή εκτελεστικής εργασίας που επιτελείται σ' αυτήν.</a:t>
            </a:r>
            <a:r>
              <a:rPr lang="en-US" dirty="0"/>
              <a:t> </a:t>
            </a:r>
          </a:p>
          <a:p>
            <a:r>
              <a:rPr lang="el-GR" dirty="0"/>
              <a:t>Εταιρία: Με τη </a:t>
            </a:r>
            <a:r>
              <a:rPr lang="el-GR" dirty="0" err="1"/>
              <a:t>σύμβαση</a:t>
            </a:r>
            <a:r>
              <a:rPr lang="el-GR" dirty="0"/>
              <a:t> της </a:t>
            </a:r>
            <a:r>
              <a:rPr lang="el-GR" dirty="0" err="1"/>
              <a:t>εταιρίας</a:t>
            </a:r>
            <a:r>
              <a:rPr lang="el-GR" dirty="0"/>
              <a:t> 2 ή </a:t>
            </a:r>
            <a:r>
              <a:rPr lang="el-GR" dirty="0" err="1"/>
              <a:t>περισσότεροι</a:t>
            </a:r>
            <a:r>
              <a:rPr lang="el-GR" dirty="0"/>
              <a:t> </a:t>
            </a:r>
            <a:r>
              <a:rPr lang="el-GR" dirty="0" err="1"/>
              <a:t>έχουν</a:t>
            </a:r>
            <a:r>
              <a:rPr lang="el-GR" dirty="0"/>
              <a:t> </a:t>
            </a:r>
            <a:r>
              <a:rPr lang="el-GR" dirty="0" err="1"/>
              <a:t>αμοιβαίως</a:t>
            </a:r>
            <a:r>
              <a:rPr lang="el-GR" dirty="0"/>
              <a:t> </a:t>
            </a:r>
            <a:r>
              <a:rPr lang="el-GR" dirty="0" err="1"/>
              <a:t>υποχρέωση</a:t>
            </a:r>
            <a:r>
              <a:rPr lang="el-GR" dirty="0"/>
              <a:t> να </a:t>
            </a:r>
            <a:r>
              <a:rPr lang="el-GR" dirty="0" err="1"/>
              <a:t>επιδιώκουν</a:t>
            </a:r>
            <a:r>
              <a:rPr lang="el-GR" dirty="0"/>
              <a:t> με </a:t>
            </a:r>
            <a:r>
              <a:rPr lang="el-GR" dirty="0" err="1"/>
              <a:t>κοινές</a:t>
            </a:r>
            <a:r>
              <a:rPr lang="el-GR" dirty="0"/>
              <a:t> </a:t>
            </a:r>
            <a:r>
              <a:rPr lang="el-GR" dirty="0" err="1"/>
              <a:t>εισφορές</a:t>
            </a:r>
            <a:r>
              <a:rPr lang="el-GR" dirty="0"/>
              <a:t> , </a:t>
            </a:r>
            <a:r>
              <a:rPr lang="el-GR" dirty="0" err="1"/>
              <a:t>κοινο</a:t>
            </a:r>
            <a:r>
              <a:rPr lang="el-GR" dirty="0"/>
              <a:t>́ </a:t>
            </a:r>
            <a:r>
              <a:rPr lang="el-GR" dirty="0" err="1"/>
              <a:t>σκοπο</a:t>
            </a:r>
            <a:r>
              <a:rPr lang="el-GR" dirty="0"/>
              <a:t>́ και </a:t>
            </a:r>
            <a:r>
              <a:rPr lang="el-GR" dirty="0" err="1"/>
              <a:t>ιδίως</a:t>
            </a:r>
            <a:r>
              <a:rPr lang="el-GR" dirty="0"/>
              <a:t> </a:t>
            </a:r>
            <a:r>
              <a:rPr lang="el-GR" dirty="0" err="1"/>
              <a:t>οικονομικο</a:t>
            </a:r>
            <a:r>
              <a:rPr lang="el-GR" dirty="0"/>
              <a:t>́. </a:t>
            </a:r>
          </a:p>
          <a:p>
            <a:endParaRPr lang="en-US" dirty="0"/>
          </a:p>
        </p:txBody>
      </p:sp>
    </p:spTree>
    <p:extLst>
      <p:ext uri="{BB962C8B-B14F-4D97-AF65-F5344CB8AC3E}">
        <p14:creationId xmlns:p14="http://schemas.microsoft.com/office/powerpoint/2010/main" val="1015660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Αστικές εταιρίες</a:t>
            </a:r>
            <a:endParaRPr lang="en-US" dirty="0"/>
          </a:p>
        </p:txBody>
      </p:sp>
      <p:sp>
        <p:nvSpPr>
          <p:cNvPr id="3" name="Content Placeholder 2"/>
          <p:cNvSpPr>
            <a:spLocks noGrp="1"/>
          </p:cNvSpPr>
          <p:nvPr>
            <p:ph sz="quarter" idx="1"/>
          </p:nvPr>
        </p:nvSpPr>
        <p:spPr/>
        <p:txBody>
          <a:bodyPr>
            <a:normAutofit fontScale="92500"/>
          </a:bodyPr>
          <a:lstStyle/>
          <a:p>
            <a:r>
              <a:rPr lang="el-GR" dirty="0" err="1"/>
              <a:t>Είναι</a:t>
            </a:r>
            <a:r>
              <a:rPr lang="el-GR" dirty="0"/>
              <a:t> </a:t>
            </a:r>
            <a:r>
              <a:rPr lang="el-GR" dirty="0" err="1"/>
              <a:t>εσωτερικές</a:t>
            </a:r>
            <a:r>
              <a:rPr lang="el-GR" dirty="0"/>
              <a:t> </a:t>
            </a:r>
            <a:r>
              <a:rPr lang="el-GR" dirty="0" err="1"/>
              <a:t>εταιρίες</a:t>
            </a:r>
            <a:r>
              <a:rPr lang="el-GR" dirty="0"/>
              <a:t> </a:t>
            </a:r>
            <a:r>
              <a:rPr lang="el-GR" dirty="0" err="1"/>
              <a:t>μόνο</a:t>
            </a:r>
            <a:r>
              <a:rPr lang="el-GR" dirty="0"/>
              <a:t> για τους </a:t>
            </a:r>
            <a:r>
              <a:rPr lang="el-GR" dirty="0" err="1"/>
              <a:t>εταίρους</a:t>
            </a:r>
            <a:r>
              <a:rPr lang="el-GR" dirty="0"/>
              <a:t> </a:t>
            </a:r>
            <a:r>
              <a:rPr lang="el-GR" dirty="0" err="1"/>
              <a:t>όχι</a:t>
            </a:r>
            <a:r>
              <a:rPr lang="el-GR" dirty="0"/>
              <a:t> για </a:t>
            </a:r>
            <a:r>
              <a:rPr lang="el-GR" dirty="0" err="1"/>
              <a:t>τρίτους</a:t>
            </a:r>
            <a:r>
              <a:rPr lang="el-GR" dirty="0"/>
              <a:t> </a:t>
            </a:r>
          </a:p>
          <a:p>
            <a:r>
              <a:rPr lang="el-GR" dirty="0"/>
              <a:t>Οι </a:t>
            </a:r>
            <a:r>
              <a:rPr lang="el-GR" dirty="0" err="1"/>
              <a:t>συναλλαγές</a:t>
            </a:r>
            <a:r>
              <a:rPr lang="el-GR" dirty="0"/>
              <a:t> </a:t>
            </a:r>
            <a:r>
              <a:rPr lang="el-GR" dirty="0" err="1"/>
              <a:t>γίνονται</a:t>
            </a:r>
            <a:r>
              <a:rPr lang="el-GR" dirty="0"/>
              <a:t> με τους </a:t>
            </a:r>
            <a:r>
              <a:rPr lang="el-GR" dirty="0" err="1"/>
              <a:t>εταίρους</a:t>
            </a:r>
            <a:r>
              <a:rPr lang="el-GR" dirty="0"/>
              <a:t> </a:t>
            </a:r>
            <a:r>
              <a:rPr lang="el-GR" dirty="0" err="1"/>
              <a:t>απευθείας</a:t>
            </a:r>
            <a:endParaRPr lang="el-GR" dirty="0"/>
          </a:p>
          <a:p>
            <a:r>
              <a:rPr lang="el-GR" dirty="0" err="1"/>
              <a:t>Εξαίρεση</a:t>
            </a:r>
            <a:r>
              <a:rPr lang="el-GR" dirty="0"/>
              <a:t> για </a:t>
            </a:r>
            <a:r>
              <a:rPr lang="el-GR" dirty="0" err="1"/>
              <a:t>φορολογικούς</a:t>
            </a:r>
            <a:r>
              <a:rPr lang="el-GR" dirty="0"/>
              <a:t> </a:t>
            </a:r>
            <a:r>
              <a:rPr lang="el-GR" dirty="0" err="1"/>
              <a:t>σκοπούς</a:t>
            </a:r>
            <a:r>
              <a:rPr lang="el-GR" dirty="0"/>
              <a:t> </a:t>
            </a:r>
            <a:r>
              <a:rPr lang="el-GR" dirty="0" err="1"/>
              <a:t>π.χ</a:t>
            </a:r>
            <a:r>
              <a:rPr lang="el-GR" dirty="0"/>
              <a:t>. </a:t>
            </a:r>
            <a:r>
              <a:rPr lang="el-GR" dirty="0" err="1"/>
              <a:t>σύμπραξη</a:t>
            </a:r>
            <a:r>
              <a:rPr lang="el-GR" dirty="0"/>
              <a:t> </a:t>
            </a:r>
            <a:r>
              <a:rPr lang="el-GR" dirty="0" err="1"/>
              <a:t>μεταξυ</a:t>
            </a:r>
            <a:r>
              <a:rPr lang="el-GR" dirty="0"/>
              <a:t>́ 2 ή </a:t>
            </a:r>
            <a:r>
              <a:rPr lang="el-GR" dirty="0" err="1"/>
              <a:t>περισσοτέρων</a:t>
            </a:r>
            <a:r>
              <a:rPr lang="el-GR" dirty="0"/>
              <a:t> </a:t>
            </a:r>
            <a:r>
              <a:rPr lang="el-GR" dirty="0" err="1"/>
              <a:t>προσώπων</a:t>
            </a:r>
            <a:r>
              <a:rPr lang="el-GR" dirty="0"/>
              <a:t> που δεν </a:t>
            </a:r>
            <a:r>
              <a:rPr lang="el-GR" dirty="0" err="1"/>
              <a:t>έχει</a:t>
            </a:r>
            <a:r>
              <a:rPr lang="el-GR" dirty="0"/>
              <a:t> τη </a:t>
            </a:r>
            <a:r>
              <a:rPr lang="el-GR" dirty="0" err="1"/>
              <a:t>μορφη</a:t>
            </a:r>
            <a:r>
              <a:rPr lang="el-GR" dirty="0"/>
              <a:t>́ </a:t>
            </a:r>
            <a:r>
              <a:rPr lang="el-GR" dirty="0" err="1"/>
              <a:t>εταιρίας</a:t>
            </a:r>
            <a:r>
              <a:rPr lang="el-GR" dirty="0"/>
              <a:t> με </a:t>
            </a:r>
            <a:r>
              <a:rPr lang="el-GR" dirty="0" err="1"/>
              <a:t>νπ</a:t>
            </a:r>
            <a:r>
              <a:rPr lang="el-GR" dirty="0"/>
              <a:t> </a:t>
            </a:r>
            <a:r>
              <a:rPr lang="el-GR" dirty="0" err="1"/>
              <a:t>θεωρείται</a:t>
            </a:r>
            <a:r>
              <a:rPr lang="el-GR" dirty="0"/>
              <a:t> </a:t>
            </a:r>
            <a:r>
              <a:rPr lang="el-GR" dirty="0" err="1"/>
              <a:t>ότι</a:t>
            </a:r>
            <a:r>
              <a:rPr lang="el-GR" dirty="0"/>
              <a:t> </a:t>
            </a:r>
            <a:r>
              <a:rPr lang="el-GR" dirty="0" err="1"/>
              <a:t>έχει</a:t>
            </a:r>
            <a:r>
              <a:rPr lang="el-GR" dirty="0"/>
              <a:t> </a:t>
            </a:r>
            <a:r>
              <a:rPr lang="el-GR" dirty="0" err="1"/>
              <a:t>νπ</a:t>
            </a:r>
            <a:r>
              <a:rPr lang="el-GR" dirty="0"/>
              <a:t> για </a:t>
            </a:r>
            <a:r>
              <a:rPr lang="el-GR" dirty="0" err="1"/>
              <a:t>υποχρεώσεις</a:t>
            </a:r>
            <a:r>
              <a:rPr lang="el-GR" dirty="0"/>
              <a:t> </a:t>
            </a:r>
            <a:r>
              <a:rPr lang="el-GR" dirty="0" err="1"/>
              <a:t>τήρησης</a:t>
            </a:r>
            <a:r>
              <a:rPr lang="el-GR" dirty="0"/>
              <a:t> </a:t>
            </a:r>
            <a:r>
              <a:rPr lang="el-GR" dirty="0" err="1"/>
              <a:t>βιβλίων</a:t>
            </a:r>
            <a:r>
              <a:rPr lang="el-GR" dirty="0"/>
              <a:t> </a:t>
            </a:r>
            <a:r>
              <a:rPr lang="el-GR" dirty="0" err="1"/>
              <a:t>εσόδων-εξόδων</a:t>
            </a:r>
            <a:r>
              <a:rPr lang="el-GR" dirty="0"/>
              <a:t>, </a:t>
            </a:r>
            <a:r>
              <a:rPr lang="el-GR" dirty="0" err="1"/>
              <a:t>κοινών</a:t>
            </a:r>
            <a:r>
              <a:rPr lang="el-GR" dirty="0"/>
              <a:t> </a:t>
            </a:r>
            <a:r>
              <a:rPr lang="el-GR" dirty="0" err="1"/>
              <a:t>παραστατικών</a:t>
            </a:r>
            <a:r>
              <a:rPr lang="el-GR" dirty="0"/>
              <a:t> </a:t>
            </a:r>
            <a:r>
              <a:rPr lang="el-GR" dirty="0" err="1"/>
              <a:t>εξόδων</a:t>
            </a:r>
            <a:r>
              <a:rPr lang="el-GR" dirty="0"/>
              <a:t> κλπ – </a:t>
            </a:r>
            <a:r>
              <a:rPr lang="el-GR" dirty="0" err="1"/>
              <a:t>Κοινοπραξία</a:t>
            </a:r>
            <a:r>
              <a:rPr lang="el-GR" dirty="0"/>
              <a:t> </a:t>
            </a:r>
          </a:p>
          <a:p>
            <a:r>
              <a:rPr lang="el-GR" dirty="0" err="1"/>
              <a:t>Εξαίρεση</a:t>
            </a:r>
            <a:r>
              <a:rPr lang="el-GR" dirty="0"/>
              <a:t> με </a:t>
            </a:r>
            <a:r>
              <a:rPr lang="el-GR" dirty="0" err="1"/>
              <a:t>βάση</a:t>
            </a:r>
            <a:r>
              <a:rPr lang="el-GR" dirty="0"/>
              <a:t> τον </a:t>
            </a:r>
            <a:r>
              <a:rPr lang="el-GR" dirty="0" err="1"/>
              <a:t>ΚΠολΔ</a:t>
            </a:r>
            <a:r>
              <a:rPr lang="el-GR" dirty="0"/>
              <a:t> (</a:t>
            </a:r>
            <a:r>
              <a:rPr lang="el-GR" dirty="0" err="1"/>
              <a:t>διάδικοι</a:t>
            </a:r>
            <a:r>
              <a:rPr lang="el-GR" dirty="0"/>
              <a:t>) </a:t>
            </a:r>
          </a:p>
        </p:txBody>
      </p:sp>
    </p:spTree>
    <p:extLst>
      <p:ext uri="{BB962C8B-B14F-4D97-AF65-F5344CB8AC3E}">
        <p14:creationId xmlns:p14="http://schemas.microsoft.com/office/powerpoint/2010/main" val="2913994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a:t>Παραδείγματα</a:t>
            </a:r>
            <a:r>
              <a:rPr lang="el-GR" dirty="0"/>
              <a:t> </a:t>
            </a:r>
            <a:r>
              <a:rPr lang="el-GR" dirty="0" err="1"/>
              <a:t>αστικών</a:t>
            </a:r>
            <a:r>
              <a:rPr lang="el-GR" dirty="0"/>
              <a:t> </a:t>
            </a:r>
            <a:r>
              <a:rPr lang="el-GR" dirty="0" err="1"/>
              <a:t>εταιριών</a:t>
            </a:r>
            <a:r>
              <a:rPr lang="el-GR" dirty="0"/>
              <a:t> </a:t>
            </a:r>
            <a:br>
              <a:rPr lang="el-GR" dirty="0"/>
            </a:br>
            <a:endParaRPr lang="en-US" dirty="0"/>
          </a:p>
        </p:txBody>
      </p:sp>
      <p:sp>
        <p:nvSpPr>
          <p:cNvPr id="3" name="Content Placeholder 2"/>
          <p:cNvSpPr>
            <a:spLocks noGrp="1"/>
          </p:cNvSpPr>
          <p:nvPr>
            <p:ph sz="quarter" idx="1"/>
          </p:nvPr>
        </p:nvSpPr>
        <p:spPr/>
        <p:txBody>
          <a:bodyPr/>
          <a:lstStyle/>
          <a:p>
            <a:r>
              <a:rPr lang="el-GR" dirty="0"/>
              <a:t>– </a:t>
            </a:r>
            <a:r>
              <a:rPr lang="el-GR" dirty="0" err="1"/>
              <a:t>Εταιρίας</a:t>
            </a:r>
            <a:r>
              <a:rPr lang="el-GR" dirty="0"/>
              <a:t> </a:t>
            </a:r>
            <a:r>
              <a:rPr lang="el-GR" dirty="0" err="1"/>
              <a:t>κτηνοτροφίας</a:t>
            </a:r>
            <a:r>
              <a:rPr lang="el-GR" dirty="0"/>
              <a:t>, </a:t>
            </a:r>
            <a:r>
              <a:rPr lang="el-GR" dirty="0" err="1"/>
              <a:t>ιχθυοτροφείου</a:t>
            </a:r>
            <a:r>
              <a:rPr lang="el-GR" dirty="0"/>
              <a:t> </a:t>
            </a:r>
          </a:p>
          <a:p>
            <a:r>
              <a:rPr lang="el-GR" dirty="0"/>
              <a:t>– </a:t>
            </a:r>
            <a:r>
              <a:rPr lang="el-GR" dirty="0" err="1"/>
              <a:t>Εταιρίες</a:t>
            </a:r>
            <a:r>
              <a:rPr lang="el-GR" dirty="0"/>
              <a:t> </a:t>
            </a:r>
            <a:r>
              <a:rPr lang="el-GR" dirty="0" err="1"/>
              <a:t>ελεύθερων</a:t>
            </a:r>
            <a:r>
              <a:rPr lang="el-GR" dirty="0"/>
              <a:t> </a:t>
            </a:r>
            <a:r>
              <a:rPr lang="el-GR" dirty="0" err="1"/>
              <a:t>επαγγελματιών</a:t>
            </a:r>
            <a:r>
              <a:rPr lang="el-GR" dirty="0"/>
              <a:t>, </a:t>
            </a:r>
            <a:r>
              <a:rPr lang="el-GR" dirty="0" err="1"/>
              <a:t>αρχιτεκτόνων</a:t>
            </a:r>
            <a:r>
              <a:rPr lang="el-GR" dirty="0"/>
              <a:t>, </a:t>
            </a:r>
            <a:r>
              <a:rPr lang="el-GR" dirty="0" err="1"/>
              <a:t>γιατρών</a:t>
            </a:r>
            <a:r>
              <a:rPr lang="el-GR" dirty="0"/>
              <a:t> κλπ </a:t>
            </a:r>
          </a:p>
          <a:p>
            <a:r>
              <a:rPr lang="el-GR" dirty="0"/>
              <a:t>– </a:t>
            </a:r>
            <a:r>
              <a:rPr lang="el-GR" dirty="0" err="1"/>
              <a:t>Κοινοπραξίες</a:t>
            </a:r>
            <a:r>
              <a:rPr lang="el-GR" dirty="0"/>
              <a:t>, </a:t>
            </a:r>
            <a:r>
              <a:rPr lang="el-GR" dirty="0" err="1"/>
              <a:t>δηλαδη</a:t>
            </a:r>
            <a:r>
              <a:rPr lang="el-GR" dirty="0"/>
              <a:t>́ </a:t>
            </a:r>
            <a:r>
              <a:rPr lang="el-GR" dirty="0" err="1"/>
              <a:t>εταιρίες</a:t>
            </a:r>
            <a:r>
              <a:rPr lang="el-GR" dirty="0"/>
              <a:t> </a:t>
            </a:r>
            <a:r>
              <a:rPr lang="el-GR" dirty="0" err="1"/>
              <a:t>ενός</a:t>
            </a:r>
            <a:r>
              <a:rPr lang="el-GR" dirty="0"/>
              <a:t> </a:t>
            </a:r>
            <a:r>
              <a:rPr lang="el-GR" dirty="0" err="1"/>
              <a:t>έργου</a:t>
            </a:r>
            <a:r>
              <a:rPr lang="el-GR" dirty="0"/>
              <a:t>, </a:t>
            </a:r>
            <a:r>
              <a:rPr lang="el-GR" dirty="0" err="1"/>
              <a:t>όπως</a:t>
            </a:r>
            <a:r>
              <a:rPr lang="el-GR" dirty="0"/>
              <a:t> </a:t>
            </a:r>
            <a:r>
              <a:rPr lang="el-GR" dirty="0" err="1"/>
              <a:t>εταιρίες</a:t>
            </a:r>
            <a:r>
              <a:rPr lang="el-GR" dirty="0"/>
              <a:t> </a:t>
            </a:r>
            <a:r>
              <a:rPr lang="el-GR" dirty="0" err="1"/>
              <a:t>ανάληψης</a:t>
            </a:r>
            <a:r>
              <a:rPr lang="el-GR" dirty="0"/>
              <a:t> και </a:t>
            </a:r>
            <a:r>
              <a:rPr lang="el-GR" dirty="0" err="1"/>
              <a:t>εκτέλεσης</a:t>
            </a:r>
            <a:r>
              <a:rPr lang="el-GR" dirty="0"/>
              <a:t> </a:t>
            </a:r>
            <a:r>
              <a:rPr lang="el-GR" dirty="0" err="1"/>
              <a:t>εργολαβίας</a:t>
            </a:r>
            <a:r>
              <a:rPr lang="el-GR" dirty="0"/>
              <a:t>  </a:t>
            </a:r>
            <a:r>
              <a:rPr lang="el-GR" dirty="0" err="1"/>
              <a:t>βλ</a:t>
            </a:r>
            <a:r>
              <a:rPr lang="el-GR" dirty="0"/>
              <a:t> εξαιρέσεις</a:t>
            </a:r>
          </a:p>
          <a:p>
            <a:endParaRPr lang="en-US" dirty="0"/>
          </a:p>
        </p:txBody>
      </p:sp>
    </p:spTree>
    <p:extLst>
      <p:ext uri="{BB962C8B-B14F-4D97-AF65-F5344CB8AC3E}">
        <p14:creationId xmlns:p14="http://schemas.microsoft.com/office/powerpoint/2010/main" val="36648479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85000" lnSpcReduction="20000"/>
          </a:bodyPr>
          <a:lstStyle/>
          <a:p>
            <a:r>
              <a:rPr lang="el-GR" dirty="0"/>
              <a:t>Η προσωπική εταιρία με νομική προσωπικότητα που επιδιώκει εμπορικό σκοπό, για τα χρέη της οποίας ευθύνονται όλοι οι εταίροι, έναντι των εταιρικών δανειστών απεριόριστα και «εις ολόκληρο» (§ 1 του άρθρου 249 του ν.4072/2012)</a:t>
            </a:r>
            <a:endParaRPr lang="en-US" dirty="0"/>
          </a:p>
        </p:txBody>
      </p:sp>
      <p:sp>
        <p:nvSpPr>
          <p:cNvPr id="4" name="Title 3"/>
          <p:cNvSpPr>
            <a:spLocks noGrp="1"/>
          </p:cNvSpPr>
          <p:nvPr>
            <p:ph type="title"/>
          </p:nvPr>
        </p:nvSpPr>
        <p:spPr/>
        <p:txBody>
          <a:bodyPr/>
          <a:lstStyle/>
          <a:p>
            <a:r>
              <a:rPr lang="el-GR" dirty="0"/>
              <a:t>Ομόρρυθμη Εταιρεία </a:t>
            </a:r>
            <a:endParaRPr lang="en-US" dirty="0"/>
          </a:p>
        </p:txBody>
      </p:sp>
    </p:spTree>
    <p:extLst>
      <p:ext uri="{BB962C8B-B14F-4D97-AF65-F5344CB8AC3E}">
        <p14:creationId xmlns:p14="http://schemas.microsoft.com/office/powerpoint/2010/main" val="1245714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Ομόρρυθμη Εταιρία </a:t>
            </a:r>
            <a:endParaRPr lang="en-US" dirty="0"/>
          </a:p>
        </p:txBody>
      </p:sp>
      <p:sp>
        <p:nvSpPr>
          <p:cNvPr id="3" name="Content Placeholder 2"/>
          <p:cNvSpPr>
            <a:spLocks noGrp="1"/>
          </p:cNvSpPr>
          <p:nvPr>
            <p:ph sz="quarter" idx="1"/>
          </p:nvPr>
        </p:nvSpPr>
        <p:spPr/>
        <p:txBody>
          <a:bodyPr>
            <a:normAutofit fontScale="77500" lnSpcReduction="20000"/>
          </a:bodyPr>
          <a:lstStyle/>
          <a:p>
            <a:r>
              <a:rPr lang="el-GR" dirty="0"/>
              <a:t>Η ΟΕ </a:t>
            </a:r>
            <a:r>
              <a:rPr lang="el-GR" dirty="0" err="1"/>
              <a:t>είναι</a:t>
            </a:r>
            <a:r>
              <a:rPr lang="el-GR" dirty="0"/>
              <a:t> η </a:t>
            </a:r>
            <a:r>
              <a:rPr lang="el-GR" dirty="0" err="1"/>
              <a:t>εταιρεία</a:t>
            </a:r>
            <a:r>
              <a:rPr lang="el-GR" dirty="0"/>
              <a:t> με </a:t>
            </a:r>
            <a:r>
              <a:rPr lang="el-GR" dirty="0" err="1"/>
              <a:t>νομικη</a:t>
            </a:r>
            <a:r>
              <a:rPr lang="el-GR" dirty="0"/>
              <a:t>́ </a:t>
            </a:r>
            <a:r>
              <a:rPr lang="el-GR" dirty="0" err="1"/>
              <a:t>προσωπικότητα</a:t>
            </a:r>
            <a:r>
              <a:rPr lang="el-GR" dirty="0"/>
              <a:t> που </a:t>
            </a:r>
            <a:r>
              <a:rPr lang="el-GR" dirty="0" err="1"/>
              <a:t>επιδιώκει</a:t>
            </a:r>
            <a:r>
              <a:rPr lang="el-GR" dirty="0"/>
              <a:t> </a:t>
            </a:r>
            <a:r>
              <a:rPr lang="el-GR" dirty="0" err="1"/>
              <a:t>εμπορικο</a:t>
            </a:r>
            <a:r>
              <a:rPr lang="el-GR" dirty="0"/>
              <a:t>́ </a:t>
            </a:r>
            <a:r>
              <a:rPr lang="el-GR" dirty="0" err="1"/>
              <a:t>σκοπο</a:t>
            </a:r>
            <a:r>
              <a:rPr lang="el-GR" dirty="0"/>
              <a:t>́ και για τα </a:t>
            </a:r>
            <a:r>
              <a:rPr lang="el-GR" dirty="0" err="1"/>
              <a:t>χρέη</a:t>
            </a:r>
            <a:r>
              <a:rPr lang="el-GR" dirty="0"/>
              <a:t> της </a:t>
            </a:r>
            <a:r>
              <a:rPr lang="el-GR" dirty="0" err="1"/>
              <a:t>οποίας</a:t>
            </a:r>
            <a:r>
              <a:rPr lang="el-GR" dirty="0"/>
              <a:t> </a:t>
            </a:r>
            <a:r>
              <a:rPr lang="el-GR" dirty="0" err="1"/>
              <a:t>ευθύνονται</a:t>
            </a:r>
            <a:r>
              <a:rPr lang="el-GR" dirty="0"/>
              <a:t> </a:t>
            </a:r>
            <a:r>
              <a:rPr lang="el-GR" dirty="0" err="1"/>
              <a:t>παράλληλα</a:t>
            </a:r>
            <a:r>
              <a:rPr lang="el-GR" dirty="0"/>
              <a:t> </a:t>
            </a:r>
            <a:r>
              <a:rPr lang="el-GR" dirty="0" err="1"/>
              <a:t>όλοι</a:t>
            </a:r>
            <a:r>
              <a:rPr lang="el-GR" dirty="0"/>
              <a:t> οι </a:t>
            </a:r>
            <a:r>
              <a:rPr lang="el-GR" dirty="0" err="1"/>
              <a:t>εταίροι</a:t>
            </a:r>
            <a:r>
              <a:rPr lang="el-GR" dirty="0"/>
              <a:t> </a:t>
            </a:r>
            <a:r>
              <a:rPr lang="el-GR" dirty="0" err="1"/>
              <a:t>απεριόριστα</a:t>
            </a:r>
            <a:r>
              <a:rPr lang="el-GR" dirty="0"/>
              <a:t> και εις </a:t>
            </a:r>
            <a:r>
              <a:rPr lang="el-GR" dirty="0" err="1"/>
              <a:t>ολόκληρον</a:t>
            </a:r>
            <a:r>
              <a:rPr lang="el-GR" dirty="0"/>
              <a:t>. </a:t>
            </a:r>
          </a:p>
          <a:p>
            <a:r>
              <a:rPr lang="el-GR" dirty="0"/>
              <a:t>Έχει εταιρική περιουσία</a:t>
            </a:r>
          </a:p>
          <a:p>
            <a:r>
              <a:rPr lang="el-GR" dirty="0"/>
              <a:t>Έχει νομική προσωπικότητα</a:t>
            </a:r>
          </a:p>
          <a:p>
            <a:r>
              <a:rPr lang="el-GR" dirty="0"/>
              <a:t>Έχει εταιρική επωνυμία</a:t>
            </a:r>
          </a:p>
          <a:p>
            <a:pPr lvl="1"/>
            <a:r>
              <a:rPr lang="el-GR" dirty="0"/>
              <a:t>Η </a:t>
            </a:r>
            <a:r>
              <a:rPr lang="el-GR" dirty="0" err="1"/>
              <a:t>επωνυμία</a:t>
            </a:r>
            <a:r>
              <a:rPr lang="el-GR" dirty="0"/>
              <a:t> της </a:t>
            </a:r>
            <a:r>
              <a:rPr lang="el-GR" dirty="0" err="1"/>
              <a:t>ομόρρυθμης</a:t>
            </a:r>
            <a:r>
              <a:rPr lang="el-GR" dirty="0"/>
              <a:t> </a:t>
            </a:r>
            <a:r>
              <a:rPr lang="el-GR" dirty="0" err="1"/>
              <a:t>εταιρείας</a:t>
            </a:r>
            <a:r>
              <a:rPr lang="el-GR" dirty="0"/>
              <a:t> </a:t>
            </a:r>
            <a:r>
              <a:rPr lang="el-GR" dirty="0" err="1"/>
              <a:t>σχηματίζεται</a:t>
            </a:r>
            <a:r>
              <a:rPr lang="el-GR" dirty="0"/>
              <a:t> </a:t>
            </a:r>
            <a:r>
              <a:rPr lang="el-GR" dirty="0" err="1"/>
              <a:t>είτε</a:t>
            </a:r>
            <a:r>
              <a:rPr lang="el-GR" dirty="0"/>
              <a:t> </a:t>
            </a:r>
            <a:r>
              <a:rPr lang="el-GR" dirty="0" err="1"/>
              <a:t>απο</a:t>
            </a:r>
            <a:r>
              <a:rPr lang="el-GR" dirty="0"/>
              <a:t>́ το </a:t>
            </a:r>
            <a:r>
              <a:rPr lang="el-GR" dirty="0" err="1"/>
              <a:t>όνομα</a:t>
            </a:r>
            <a:r>
              <a:rPr lang="el-GR" dirty="0"/>
              <a:t> </a:t>
            </a:r>
            <a:r>
              <a:rPr lang="el-GR" dirty="0" err="1"/>
              <a:t>ενός</a:t>
            </a:r>
            <a:r>
              <a:rPr lang="el-GR" dirty="0"/>
              <a:t> ή </a:t>
            </a:r>
            <a:r>
              <a:rPr lang="el-GR" dirty="0" err="1"/>
              <a:t>περισσότερων</a:t>
            </a:r>
            <a:r>
              <a:rPr lang="el-GR" dirty="0"/>
              <a:t> </a:t>
            </a:r>
            <a:r>
              <a:rPr lang="el-GR" dirty="0" err="1"/>
              <a:t>εταίρων</a:t>
            </a:r>
            <a:r>
              <a:rPr lang="el-GR" dirty="0"/>
              <a:t> </a:t>
            </a:r>
            <a:r>
              <a:rPr lang="el-GR" dirty="0" err="1"/>
              <a:t>είτε</a:t>
            </a:r>
            <a:r>
              <a:rPr lang="el-GR" dirty="0"/>
              <a:t> </a:t>
            </a:r>
            <a:r>
              <a:rPr lang="el-GR" dirty="0" err="1"/>
              <a:t>απο</a:t>
            </a:r>
            <a:r>
              <a:rPr lang="el-GR" dirty="0"/>
              <a:t>́ το </a:t>
            </a:r>
            <a:r>
              <a:rPr lang="el-GR" dirty="0" err="1"/>
              <a:t>αντικείμενο</a:t>
            </a:r>
            <a:r>
              <a:rPr lang="el-GR" dirty="0"/>
              <a:t> της </a:t>
            </a:r>
            <a:r>
              <a:rPr lang="el-GR" dirty="0" err="1"/>
              <a:t>επιχείρησης</a:t>
            </a:r>
            <a:r>
              <a:rPr lang="el-GR" dirty="0"/>
              <a:t> </a:t>
            </a:r>
            <a:r>
              <a:rPr lang="el-GR" dirty="0" err="1"/>
              <a:t>είτε</a:t>
            </a:r>
            <a:r>
              <a:rPr lang="el-GR" dirty="0"/>
              <a:t> </a:t>
            </a:r>
            <a:r>
              <a:rPr lang="el-GR" dirty="0" err="1"/>
              <a:t>απο</a:t>
            </a:r>
            <a:r>
              <a:rPr lang="el-GR" dirty="0"/>
              <a:t>́ </a:t>
            </a:r>
            <a:r>
              <a:rPr lang="el-GR" dirty="0" err="1"/>
              <a:t>άλλες</a:t>
            </a:r>
            <a:r>
              <a:rPr lang="el-GR" dirty="0"/>
              <a:t> </a:t>
            </a:r>
            <a:r>
              <a:rPr lang="el-GR" dirty="0" err="1"/>
              <a:t>ενδείξεις</a:t>
            </a:r>
            <a:r>
              <a:rPr lang="el-GR" dirty="0"/>
              <a:t> με την </a:t>
            </a:r>
            <a:r>
              <a:rPr lang="el-GR" dirty="0" err="1"/>
              <a:t>προσθήκη</a:t>
            </a:r>
            <a:r>
              <a:rPr lang="el-GR" dirty="0"/>
              <a:t> των </a:t>
            </a:r>
            <a:r>
              <a:rPr lang="el-GR" dirty="0" err="1"/>
              <a:t>λέξεων</a:t>
            </a:r>
            <a:r>
              <a:rPr lang="el-GR" dirty="0"/>
              <a:t> «</a:t>
            </a:r>
            <a:r>
              <a:rPr lang="el-GR" dirty="0" err="1"/>
              <a:t>ομόρρυθμη</a:t>
            </a:r>
            <a:r>
              <a:rPr lang="el-GR" dirty="0"/>
              <a:t> </a:t>
            </a:r>
            <a:r>
              <a:rPr lang="el-GR" dirty="0" err="1"/>
              <a:t>εταιρεία</a:t>
            </a:r>
            <a:r>
              <a:rPr lang="el-GR" dirty="0"/>
              <a:t>», </a:t>
            </a:r>
            <a:r>
              <a:rPr lang="el-GR" dirty="0" err="1"/>
              <a:t>ολογράφως</a:t>
            </a:r>
            <a:r>
              <a:rPr lang="el-GR" dirty="0"/>
              <a:t> ή με τη </a:t>
            </a:r>
            <a:r>
              <a:rPr lang="el-GR" dirty="0" err="1"/>
              <a:t>σύντμηση</a:t>
            </a:r>
            <a:r>
              <a:rPr lang="el-GR" dirty="0"/>
              <a:t> «Ο.Ε.». (</a:t>
            </a:r>
            <a:r>
              <a:rPr lang="el-GR" dirty="0" err="1"/>
              <a:t>πρώην</a:t>
            </a:r>
            <a:r>
              <a:rPr lang="el-GR" dirty="0"/>
              <a:t> αρθ.21ΕμπΝ, </a:t>
            </a:r>
            <a:r>
              <a:rPr lang="el-GR" dirty="0" err="1"/>
              <a:t>μόνο</a:t>
            </a:r>
            <a:r>
              <a:rPr lang="el-GR" dirty="0"/>
              <a:t> </a:t>
            </a:r>
            <a:r>
              <a:rPr lang="el-GR" dirty="0" err="1"/>
              <a:t>απο</a:t>
            </a:r>
            <a:r>
              <a:rPr lang="el-GR" dirty="0"/>
              <a:t>́ </a:t>
            </a:r>
            <a:r>
              <a:rPr lang="el-GR" dirty="0" err="1"/>
              <a:t>ονόματα</a:t>
            </a:r>
            <a:r>
              <a:rPr lang="el-GR" dirty="0"/>
              <a:t> των </a:t>
            </a:r>
            <a:r>
              <a:rPr lang="el-GR" dirty="0" err="1"/>
              <a:t>εταίρων</a:t>
            </a:r>
            <a:r>
              <a:rPr lang="el-GR" dirty="0"/>
              <a:t>) </a:t>
            </a:r>
          </a:p>
          <a:p>
            <a:pPr lvl="1"/>
            <a:r>
              <a:rPr lang="el-GR" dirty="0"/>
              <a:t>Σε </a:t>
            </a:r>
            <a:r>
              <a:rPr lang="el-GR" dirty="0" err="1"/>
              <a:t>περίπτωση</a:t>
            </a:r>
            <a:r>
              <a:rPr lang="el-GR" dirty="0"/>
              <a:t> </a:t>
            </a:r>
            <a:r>
              <a:rPr lang="el-GR" dirty="0" err="1"/>
              <a:t>αποχώρησης</a:t>
            </a:r>
            <a:r>
              <a:rPr lang="el-GR" dirty="0"/>
              <a:t> </a:t>
            </a:r>
            <a:r>
              <a:rPr lang="el-GR" dirty="0" err="1"/>
              <a:t>εταίρου</a:t>
            </a:r>
            <a:r>
              <a:rPr lang="el-GR" dirty="0"/>
              <a:t>, το </a:t>
            </a:r>
            <a:r>
              <a:rPr lang="el-GR" dirty="0" err="1"/>
              <a:t>όνομα</a:t>
            </a:r>
            <a:r>
              <a:rPr lang="el-GR" dirty="0"/>
              <a:t> του </a:t>
            </a:r>
            <a:r>
              <a:rPr lang="el-GR" dirty="0" err="1"/>
              <a:t>οποίου</a:t>
            </a:r>
            <a:r>
              <a:rPr lang="el-GR" dirty="0"/>
              <a:t> </a:t>
            </a:r>
            <a:r>
              <a:rPr lang="el-GR" dirty="0" err="1"/>
              <a:t>περιέχεται</a:t>
            </a:r>
            <a:r>
              <a:rPr lang="el-GR" dirty="0"/>
              <a:t> στην </a:t>
            </a:r>
            <a:r>
              <a:rPr lang="el-GR" dirty="0" err="1"/>
              <a:t>εταιρικη</a:t>
            </a:r>
            <a:r>
              <a:rPr lang="el-GR" dirty="0"/>
              <a:t>́ </a:t>
            </a:r>
            <a:r>
              <a:rPr lang="el-GR" dirty="0" err="1"/>
              <a:t>επωνυμία</a:t>
            </a:r>
            <a:r>
              <a:rPr lang="el-GR" dirty="0"/>
              <a:t>, </a:t>
            </a:r>
            <a:r>
              <a:rPr lang="el-GR" dirty="0" err="1"/>
              <a:t>απαιτείται</a:t>
            </a:r>
            <a:r>
              <a:rPr lang="el-GR" dirty="0"/>
              <a:t> η </a:t>
            </a:r>
            <a:r>
              <a:rPr lang="el-GR" dirty="0" err="1"/>
              <a:t>συγκατάθεση</a:t>
            </a:r>
            <a:r>
              <a:rPr lang="el-GR" dirty="0"/>
              <a:t> </a:t>
            </a:r>
            <a:r>
              <a:rPr lang="el-GR" dirty="0" err="1"/>
              <a:t>αυτου</a:t>
            </a:r>
            <a:r>
              <a:rPr lang="el-GR" dirty="0"/>
              <a:t>́ ή των </a:t>
            </a:r>
            <a:r>
              <a:rPr lang="el-GR" dirty="0" err="1"/>
              <a:t>κληρονόμων</a:t>
            </a:r>
            <a:r>
              <a:rPr lang="el-GR" dirty="0"/>
              <a:t> του για τη </a:t>
            </a:r>
            <a:r>
              <a:rPr lang="el-GR" dirty="0" err="1"/>
              <a:t>διατήρηση</a:t>
            </a:r>
            <a:r>
              <a:rPr lang="el-GR" dirty="0"/>
              <a:t> της </a:t>
            </a:r>
            <a:r>
              <a:rPr lang="el-GR" dirty="0" err="1"/>
              <a:t>επωνυμίας</a:t>
            </a:r>
            <a:r>
              <a:rPr lang="el-GR" dirty="0"/>
              <a:t>. </a:t>
            </a:r>
          </a:p>
          <a:p>
            <a:endParaRPr lang="en-US" dirty="0"/>
          </a:p>
        </p:txBody>
      </p:sp>
    </p:spTree>
    <p:extLst>
      <p:ext uri="{BB962C8B-B14F-4D97-AF65-F5344CB8AC3E}">
        <p14:creationId xmlns:p14="http://schemas.microsoft.com/office/powerpoint/2010/main" val="3488137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Ομόρρυθμη Εταιρία </a:t>
            </a:r>
            <a:endParaRPr lang="en-US" dirty="0"/>
          </a:p>
        </p:txBody>
      </p:sp>
      <p:sp>
        <p:nvSpPr>
          <p:cNvPr id="3" name="Content Placeholder 2"/>
          <p:cNvSpPr>
            <a:spLocks noGrp="1"/>
          </p:cNvSpPr>
          <p:nvPr>
            <p:ph sz="quarter" idx="1"/>
          </p:nvPr>
        </p:nvSpPr>
        <p:spPr/>
        <p:txBody>
          <a:bodyPr>
            <a:normAutofit/>
          </a:bodyPr>
          <a:lstStyle/>
          <a:p>
            <a:r>
              <a:rPr lang="el-GR" dirty="0"/>
              <a:t>Εμπορική εταιρία </a:t>
            </a:r>
          </a:p>
          <a:p>
            <a:pPr lvl="1"/>
            <a:r>
              <a:rPr lang="el-GR" dirty="0"/>
              <a:t>Επιδιώκει εμπορικό σκοπό και οι ομόρρυθμοι εταίροι έχουν την εμπορική ιδιότητα. Συγκεκριμένα:</a:t>
            </a:r>
          </a:p>
          <a:p>
            <a:r>
              <a:rPr lang="el-GR" dirty="0"/>
              <a:t>Έχει εμπορική ιδιότητα λόγω της δραστηριότητας,</a:t>
            </a:r>
          </a:p>
          <a:p>
            <a:r>
              <a:rPr lang="el-GR" dirty="0"/>
              <a:t>Οι Ομόρρυθμοι (και </a:t>
            </a:r>
            <a:r>
              <a:rPr lang="el-GR" dirty="0" err="1"/>
              <a:t>ετερ</a:t>
            </a:r>
            <a:r>
              <a:rPr lang="el-GR" dirty="0"/>
              <a:t>.) εταίροι είναι έμποροι, </a:t>
            </a:r>
          </a:p>
          <a:p>
            <a:r>
              <a:rPr lang="el-GR" dirty="0"/>
              <a:t>Καταχώριση στο ΓΕΜΗ δημιουργείται μαχητό τεκμήριο εμπορικής ιδιότητας για τους καταχωρημένους υπόχρεους.</a:t>
            </a:r>
            <a:endParaRPr lang="en-US" dirty="0"/>
          </a:p>
        </p:txBody>
      </p:sp>
    </p:spTree>
    <p:extLst>
      <p:ext uri="{BB962C8B-B14F-4D97-AF65-F5344CB8AC3E}">
        <p14:creationId xmlns:p14="http://schemas.microsoft.com/office/powerpoint/2010/main" val="15450581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Ευθύνη εταίρων</a:t>
            </a:r>
            <a:endParaRPr lang="en-US" dirty="0"/>
          </a:p>
        </p:txBody>
      </p:sp>
      <p:sp>
        <p:nvSpPr>
          <p:cNvPr id="3" name="Content Placeholder 2"/>
          <p:cNvSpPr>
            <a:spLocks noGrp="1"/>
          </p:cNvSpPr>
          <p:nvPr>
            <p:ph sz="quarter" idx="1"/>
          </p:nvPr>
        </p:nvSpPr>
        <p:spPr/>
        <p:txBody>
          <a:bodyPr>
            <a:normAutofit fontScale="70000" lnSpcReduction="20000"/>
          </a:bodyPr>
          <a:lstStyle/>
          <a:p>
            <a:r>
              <a:rPr lang="el-GR" dirty="0"/>
              <a:t>Απεριόριστη: εταίροι ευθύνονται προσωπικά με ολόκληρη την προσωπική περιουσία τους</a:t>
            </a:r>
          </a:p>
          <a:p>
            <a:r>
              <a:rPr lang="el-GR" dirty="0"/>
              <a:t>Εις </a:t>
            </a:r>
            <a:r>
              <a:rPr lang="el-GR" dirty="0" err="1"/>
              <a:t>ολόκληρον</a:t>
            </a:r>
            <a:r>
              <a:rPr lang="el-GR" dirty="0"/>
              <a:t>: αλληλέγγυα μεταξύ όλων των εταίρων</a:t>
            </a:r>
          </a:p>
          <a:p>
            <a:r>
              <a:rPr lang="el-GR" dirty="0"/>
              <a:t>Άμεση: κάθε ομόρρυθμος εταίρος ευθύνεται άμεσα έναντι δανειστών για τα εταιρικά χρέη (όχι μέσω εταιρείας).</a:t>
            </a:r>
          </a:p>
          <a:p>
            <a:r>
              <a:rPr lang="el-GR" dirty="0"/>
              <a:t>Πρωτογενής: ο δανειστής μπορεί να στραφεί απευθείας κατά του </a:t>
            </a:r>
            <a:r>
              <a:rPr lang="el-GR" dirty="0" err="1"/>
              <a:t>ομορρύθμου</a:t>
            </a:r>
            <a:r>
              <a:rPr lang="el-GR" dirty="0"/>
              <a:t> εταίρου,  ή κατά του συνόλου των ομόρρυθμων ή και της ίδιας της εταιρείας για το συνολικό /μερικό εταιρικό χρέος.</a:t>
            </a:r>
          </a:p>
          <a:p>
            <a:r>
              <a:rPr lang="el-GR" dirty="0"/>
              <a:t>Ακολουθεί τον </a:t>
            </a:r>
            <a:r>
              <a:rPr lang="el-GR" dirty="0" err="1"/>
              <a:t>αποχωρούντα</a:t>
            </a:r>
            <a:r>
              <a:rPr lang="el-GR" dirty="0"/>
              <a:t> εταίρο για τις εταιρικές υποχρεώσεις που δημιουργήθηκαν μέχρι την ημέρα της εξόδου του.</a:t>
            </a:r>
          </a:p>
          <a:p>
            <a:r>
              <a:rPr lang="el-GR" dirty="0"/>
              <a:t>Απεριόριστη και «εις </a:t>
            </a:r>
            <a:r>
              <a:rPr lang="el-GR" dirty="0" err="1"/>
              <a:t>ολόκληρον</a:t>
            </a:r>
            <a:r>
              <a:rPr lang="el-GR" dirty="0"/>
              <a:t> » για τον νεοεισερχόμενο εταίρο για χρέη και υποχρεώσεις που δημιουργήθηκαν πριν την είσοδό του</a:t>
            </a:r>
          </a:p>
          <a:p>
            <a:r>
              <a:rPr lang="el-GR" dirty="0"/>
              <a:t>Δικαίωμα αναγωγής εταίρου που πλήρωσε περισσότερα από τη συμμετοχή του έναντι των λοιπών εταίρων κατά το λόγο συμμετοχής τους</a:t>
            </a:r>
            <a:endParaRPr lang="en-US" dirty="0"/>
          </a:p>
        </p:txBody>
      </p:sp>
    </p:spTree>
    <p:extLst>
      <p:ext uri="{BB962C8B-B14F-4D97-AF65-F5344CB8AC3E}">
        <p14:creationId xmlns:p14="http://schemas.microsoft.com/office/powerpoint/2010/main" val="2756118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δημοσιότητα</a:t>
            </a:r>
            <a:endParaRPr lang="en-US" dirty="0"/>
          </a:p>
        </p:txBody>
      </p:sp>
      <p:sp>
        <p:nvSpPr>
          <p:cNvPr id="3" name="Content Placeholder 2"/>
          <p:cNvSpPr>
            <a:spLocks noGrp="1"/>
          </p:cNvSpPr>
          <p:nvPr>
            <p:ph sz="quarter" idx="1"/>
          </p:nvPr>
        </p:nvSpPr>
        <p:spPr/>
        <p:txBody>
          <a:bodyPr>
            <a:normAutofit fontScale="70000" lnSpcReduction="20000"/>
          </a:bodyPr>
          <a:lstStyle/>
          <a:p>
            <a:r>
              <a:rPr lang="el-GR" dirty="0" err="1"/>
              <a:t>Καταχώρηση</a:t>
            </a:r>
            <a:r>
              <a:rPr lang="el-GR" dirty="0"/>
              <a:t> Γ.Ε.Μ.Η.: </a:t>
            </a:r>
          </a:p>
          <a:p>
            <a:pPr lvl="1"/>
            <a:r>
              <a:rPr lang="el-GR" dirty="0"/>
              <a:t>Η </a:t>
            </a:r>
            <a:r>
              <a:rPr lang="el-GR" dirty="0" err="1"/>
              <a:t>ομόρρυθμη</a:t>
            </a:r>
            <a:r>
              <a:rPr lang="el-GR" dirty="0"/>
              <a:t> </a:t>
            </a:r>
            <a:r>
              <a:rPr lang="el-GR" dirty="0" err="1"/>
              <a:t>εταιρεία</a:t>
            </a:r>
            <a:r>
              <a:rPr lang="el-GR" dirty="0"/>
              <a:t> </a:t>
            </a:r>
            <a:r>
              <a:rPr lang="el-GR" dirty="0" err="1"/>
              <a:t>καταχωρίζεται</a:t>
            </a:r>
            <a:r>
              <a:rPr lang="el-GR" dirty="0"/>
              <a:t> στο </a:t>
            </a:r>
            <a:r>
              <a:rPr lang="el-GR" dirty="0" err="1"/>
              <a:t>Γενικο</a:t>
            </a:r>
            <a:r>
              <a:rPr lang="el-GR" dirty="0"/>
              <a:t>́ </a:t>
            </a:r>
            <a:r>
              <a:rPr lang="el-GR" dirty="0" err="1"/>
              <a:t>Εμπορικο</a:t>
            </a:r>
            <a:r>
              <a:rPr lang="el-GR" dirty="0"/>
              <a:t>́ </a:t>
            </a:r>
            <a:r>
              <a:rPr lang="el-GR" dirty="0" err="1"/>
              <a:t>Μητρώο</a:t>
            </a:r>
            <a:r>
              <a:rPr lang="el-GR" dirty="0"/>
              <a:t> (Γ.Ε.ΜΗ.) με τη </a:t>
            </a:r>
            <a:r>
              <a:rPr lang="el-GR" dirty="0" err="1"/>
              <a:t>σύμπραξη</a:t>
            </a:r>
            <a:r>
              <a:rPr lang="el-GR" dirty="0"/>
              <a:t> </a:t>
            </a:r>
            <a:r>
              <a:rPr lang="el-GR" dirty="0" err="1"/>
              <a:t>όλων</a:t>
            </a:r>
            <a:r>
              <a:rPr lang="el-GR" dirty="0"/>
              <a:t> των </a:t>
            </a:r>
            <a:r>
              <a:rPr lang="el-GR" dirty="0" err="1"/>
              <a:t>εταίρων</a:t>
            </a:r>
            <a:r>
              <a:rPr lang="el-GR" dirty="0"/>
              <a:t>. </a:t>
            </a:r>
            <a:r>
              <a:rPr lang="el-GR" dirty="0" err="1"/>
              <a:t>Στοιχεία</a:t>
            </a:r>
            <a:r>
              <a:rPr lang="el-GR" dirty="0"/>
              <a:t> που </a:t>
            </a:r>
            <a:r>
              <a:rPr lang="el-GR" dirty="0" err="1"/>
              <a:t>καταχωρίζονται</a:t>
            </a:r>
            <a:r>
              <a:rPr lang="el-GR" dirty="0"/>
              <a:t> </a:t>
            </a:r>
            <a:r>
              <a:rPr lang="el-GR" dirty="0" err="1"/>
              <a:t>είναι</a:t>
            </a:r>
            <a:r>
              <a:rPr lang="el-GR" dirty="0"/>
              <a:t>, κατ` </a:t>
            </a:r>
            <a:r>
              <a:rPr lang="el-GR" dirty="0" err="1"/>
              <a:t>ελάχιστον</a:t>
            </a:r>
            <a:r>
              <a:rPr lang="el-GR" dirty="0"/>
              <a:t>, το </a:t>
            </a:r>
            <a:r>
              <a:rPr lang="el-GR" dirty="0" err="1"/>
              <a:t>όνομα</a:t>
            </a:r>
            <a:r>
              <a:rPr lang="el-GR" dirty="0"/>
              <a:t> και η </a:t>
            </a:r>
            <a:r>
              <a:rPr lang="el-GR" dirty="0" err="1"/>
              <a:t>κατοικία</a:t>
            </a:r>
            <a:r>
              <a:rPr lang="el-GR" dirty="0"/>
              <a:t> των </a:t>
            </a:r>
            <a:r>
              <a:rPr lang="el-GR" dirty="0" err="1"/>
              <a:t>εταίρων</a:t>
            </a:r>
            <a:r>
              <a:rPr lang="el-GR" dirty="0"/>
              <a:t>, η </a:t>
            </a:r>
            <a:r>
              <a:rPr lang="el-GR" dirty="0" err="1"/>
              <a:t>εταιρικη</a:t>
            </a:r>
            <a:r>
              <a:rPr lang="el-GR" dirty="0"/>
              <a:t>́ </a:t>
            </a:r>
            <a:r>
              <a:rPr lang="el-GR" dirty="0" err="1"/>
              <a:t>επωνυμία</a:t>
            </a:r>
            <a:r>
              <a:rPr lang="el-GR" dirty="0"/>
              <a:t>, η </a:t>
            </a:r>
            <a:r>
              <a:rPr lang="el-GR" dirty="0" err="1"/>
              <a:t>έδρα</a:t>
            </a:r>
            <a:r>
              <a:rPr lang="el-GR" dirty="0"/>
              <a:t> και ο </a:t>
            </a:r>
            <a:r>
              <a:rPr lang="el-GR" dirty="0" err="1"/>
              <a:t>σκοπός</a:t>
            </a:r>
            <a:r>
              <a:rPr lang="el-GR" dirty="0"/>
              <a:t> της </a:t>
            </a:r>
            <a:r>
              <a:rPr lang="el-GR" dirty="0" err="1"/>
              <a:t>εταιρείας</a:t>
            </a:r>
            <a:r>
              <a:rPr lang="el-GR" dirty="0"/>
              <a:t>, </a:t>
            </a:r>
            <a:r>
              <a:rPr lang="el-GR" dirty="0" err="1"/>
              <a:t>καθώς</a:t>
            </a:r>
            <a:r>
              <a:rPr lang="el-GR" dirty="0"/>
              <a:t> και ο </a:t>
            </a:r>
            <a:r>
              <a:rPr lang="el-GR" dirty="0" err="1"/>
              <a:t>εκπρόσωπος</a:t>
            </a:r>
            <a:r>
              <a:rPr lang="el-GR" dirty="0"/>
              <a:t> της. </a:t>
            </a:r>
            <a:r>
              <a:rPr lang="el-GR" dirty="0" err="1"/>
              <a:t>Κάθε</a:t>
            </a:r>
            <a:r>
              <a:rPr lang="el-GR" dirty="0"/>
              <a:t> </a:t>
            </a:r>
            <a:r>
              <a:rPr lang="el-GR" dirty="0" err="1"/>
              <a:t>μεταβολη</a:t>
            </a:r>
            <a:r>
              <a:rPr lang="el-GR" dirty="0"/>
              <a:t>́ των </a:t>
            </a:r>
            <a:r>
              <a:rPr lang="el-GR" dirty="0" err="1"/>
              <a:t>στοιχείων</a:t>
            </a:r>
            <a:r>
              <a:rPr lang="el-GR" dirty="0"/>
              <a:t> </a:t>
            </a:r>
            <a:r>
              <a:rPr lang="el-GR" dirty="0" err="1"/>
              <a:t>αυτών</a:t>
            </a:r>
            <a:r>
              <a:rPr lang="el-GR" dirty="0"/>
              <a:t> </a:t>
            </a:r>
            <a:r>
              <a:rPr lang="el-GR" dirty="0" err="1"/>
              <a:t>καταχωρίζεται</a:t>
            </a:r>
            <a:r>
              <a:rPr lang="el-GR" dirty="0"/>
              <a:t> στο Γ.Ε.ΜΗ. </a:t>
            </a:r>
          </a:p>
          <a:p>
            <a:pPr lvl="1"/>
            <a:r>
              <a:rPr lang="el-GR" dirty="0" err="1"/>
              <a:t>Απο</a:t>
            </a:r>
            <a:r>
              <a:rPr lang="el-GR" dirty="0"/>
              <a:t>́ την </a:t>
            </a:r>
            <a:r>
              <a:rPr lang="el-GR" dirty="0" err="1"/>
              <a:t>καταχώριση</a:t>
            </a:r>
            <a:r>
              <a:rPr lang="el-GR" dirty="0"/>
              <a:t> στο Γ.Ε.ΜΗ. η </a:t>
            </a:r>
            <a:r>
              <a:rPr lang="el-GR" dirty="0" err="1"/>
              <a:t>ομόρρυθμη</a:t>
            </a:r>
            <a:r>
              <a:rPr lang="el-GR" dirty="0"/>
              <a:t> </a:t>
            </a:r>
            <a:r>
              <a:rPr lang="el-GR" dirty="0" err="1"/>
              <a:t>εταιρεία</a:t>
            </a:r>
            <a:r>
              <a:rPr lang="el-GR" dirty="0"/>
              <a:t> </a:t>
            </a:r>
            <a:r>
              <a:rPr lang="el-GR" dirty="0" err="1"/>
              <a:t>αποκτα</a:t>
            </a:r>
            <a:r>
              <a:rPr lang="el-GR" dirty="0"/>
              <a:t>́ </a:t>
            </a:r>
            <a:r>
              <a:rPr lang="el-GR" dirty="0" err="1"/>
              <a:t>νομικη</a:t>
            </a:r>
            <a:r>
              <a:rPr lang="el-GR" dirty="0"/>
              <a:t>́ </a:t>
            </a:r>
            <a:r>
              <a:rPr lang="el-GR" dirty="0" err="1"/>
              <a:t>προσωπικότητα</a:t>
            </a:r>
            <a:r>
              <a:rPr lang="el-GR" dirty="0"/>
              <a:t>. </a:t>
            </a:r>
          </a:p>
          <a:p>
            <a:r>
              <a:rPr lang="el-GR" dirty="0"/>
              <a:t>Αν η </a:t>
            </a:r>
            <a:r>
              <a:rPr lang="el-GR" dirty="0" err="1"/>
              <a:t>εταιρεία</a:t>
            </a:r>
            <a:r>
              <a:rPr lang="el-GR" dirty="0"/>
              <a:t> </a:t>
            </a:r>
            <a:r>
              <a:rPr lang="el-GR" dirty="0" err="1"/>
              <a:t>αρχίσει</a:t>
            </a:r>
            <a:r>
              <a:rPr lang="el-GR" dirty="0"/>
              <a:t> την </a:t>
            </a:r>
            <a:r>
              <a:rPr lang="el-GR" dirty="0" err="1"/>
              <a:t>εμπορικη</a:t>
            </a:r>
            <a:r>
              <a:rPr lang="el-GR" dirty="0"/>
              <a:t>́ της </a:t>
            </a:r>
            <a:r>
              <a:rPr lang="el-GR" dirty="0" err="1"/>
              <a:t>δραστηριότητα</a:t>
            </a:r>
            <a:r>
              <a:rPr lang="el-GR" dirty="0"/>
              <a:t> πριν </a:t>
            </a:r>
            <a:r>
              <a:rPr lang="el-GR" dirty="0" err="1"/>
              <a:t>απο</a:t>
            </a:r>
            <a:r>
              <a:rPr lang="el-GR" dirty="0"/>
              <a:t>́ την </a:t>
            </a:r>
            <a:r>
              <a:rPr lang="el-GR" dirty="0" err="1"/>
              <a:t>καταχώριση</a:t>
            </a:r>
            <a:r>
              <a:rPr lang="el-GR" dirty="0"/>
              <a:t>, </a:t>
            </a:r>
            <a:r>
              <a:rPr lang="el-GR" dirty="0" err="1"/>
              <a:t>θεωρείται</a:t>
            </a:r>
            <a:r>
              <a:rPr lang="el-GR" dirty="0"/>
              <a:t> </a:t>
            </a:r>
            <a:r>
              <a:rPr lang="el-GR" dirty="0" err="1"/>
              <a:t>ομόρρυθμη</a:t>
            </a:r>
            <a:r>
              <a:rPr lang="el-GR" dirty="0"/>
              <a:t> εν τοις </a:t>
            </a:r>
            <a:r>
              <a:rPr lang="el-GR" dirty="0" err="1"/>
              <a:t>πράγμασι</a:t>
            </a:r>
            <a:r>
              <a:rPr lang="el-GR" dirty="0"/>
              <a:t> και </a:t>
            </a:r>
            <a:r>
              <a:rPr lang="el-GR" dirty="0" err="1"/>
              <a:t>ισχύει</a:t>
            </a:r>
            <a:r>
              <a:rPr lang="el-GR" dirty="0"/>
              <a:t> </a:t>
            </a:r>
            <a:r>
              <a:rPr lang="el-GR" dirty="0" err="1"/>
              <a:t>ότι</a:t>
            </a:r>
            <a:r>
              <a:rPr lang="el-GR" dirty="0"/>
              <a:t> και για τις </a:t>
            </a:r>
            <a:r>
              <a:rPr lang="el-GR" dirty="0" err="1"/>
              <a:t>ομόρρυθμες</a:t>
            </a:r>
            <a:r>
              <a:rPr lang="el-GR" dirty="0"/>
              <a:t> </a:t>
            </a:r>
            <a:r>
              <a:rPr lang="el-GR" dirty="0" err="1"/>
              <a:t>εταιρείες</a:t>
            </a:r>
            <a:r>
              <a:rPr lang="el-GR" dirty="0"/>
              <a:t> που </a:t>
            </a:r>
            <a:r>
              <a:rPr lang="el-GR" dirty="0" err="1"/>
              <a:t>έχουν</a:t>
            </a:r>
            <a:r>
              <a:rPr lang="el-GR" dirty="0"/>
              <a:t> </a:t>
            </a:r>
            <a:r>
              <a:rPr lang="el-GR" dirty="0" err="1"/>
              <a:t>καταχωρισθει</a:t>
            </a:r>
            <a:r>
              <a:rPr lang="el-GR" dirty="0"/>
              <a:t>́ </a:t>
            </a:r>
            <a:r>
              <a:rPr lang="el-GR" dirty="0" err="1"/>
              <a:t>κανονικα</a:t>
            </a:r>
            <a:r>
              <a:rPr lang="el-GR" dirty="0"/>
              <a:t>́. </a:t>
            </a:r>
          </a:p>
          <a:p>
            <a:r>
              <a:rPr lang="el-GR" dirty="0"/>
              <a:t>Η μη </a:t>
            </a:r>
            <a:r>
              <a:rPr lang="el-GR" dirty="0" err="1"/>
              <a:t>καταχωρισθείσα</a:t>
            </a:r>
            <a:r>
              <a:rPr lang="el-GR" dirty="0"/>
              <a:t> στο Γ.Ε.ΜΗ. </a:t>
            </a:r>
            <a:r>
              <a:rPr lang="el-GR" dirty="0" err="1"/>
              <a:t>εταιρεία</a:t>
            </a:r>
            <a:r>
              <a:rPr lang="el-GR" dirty="0"/>
              <a:t>, η </a:t>
            </a:r>
            <a:r>
              <a:rPr lang="el-GR" dirty="0" err="1"/>
              <a:t>οποία</a:t>
            </a:r>
            <a:r>
              <a:rPr lang="el-GR" dirty="0"/>
              <a:t> </a:t>
            </a:r>
            <a:r>
              <a:rPr lang="el-GR" dirty="0" err="1"/>
              <a:t>ασκει</a:t>
            </a:r>
            <a:r>
              <a:rPr lang="el-GR" dirty="0"/>
              <a:t>́ </a:t>
            </a:r>
            <a:r>
              <a:rPr lang="el-GR" dirty="0" err="1"/>
              <a:t>εμπορικη</a:t>
            </a:r>
            <a:r>
              <a:rPr lang="el-GR" dirty="0"/>
              <a:t>́  </a:t>
            </a:r>
            <a:r>
              <a:rPr lang="el-GR" dirty="0" err="1"/>
              <a:t>δραστηριότητα</a:t>
            </a:r>
            <a:r>
              <a:rPr lang="el-GR" dirty="0"/>
              <a:t>, </a:t>
            </a:r>
            <a:r>
              <a:rPr lang="el-GR" dirty="0" err="1"/>
              <a:t>έχει</a:t>
            </a:r>
            <a:r>
              <a:rPr lang="el-GR" dirty="0"/>
              <a:t> </a:t>
            </a:r>
            <a:r>
              <a:rPr lang="el-GR" dirty="0" err="1"/>
              <a:t>ικανότητα</a:t>
            </a:r>
            <a:r>
              <a:rPr lang="el-GR" dirty="0"/>
              <a:t> </a:t>
            </a:r>
            <a:r>
              <a:rPr lang="el-GR" dirty="0" err="1"/>
              <a:t>δικαίου</a:t>
            </a:r>
            <a:r>
              <a:rPr lang="el-GR" dirty="0"/>
              <a:t> και </a:t>
            </a:r>
            <a:r>
              <a:rPr lang="el-GR" dirty="0" err="1"/>
              <a:t>πτωχευτικη</a:t>
            </a:r>
            <a:r>
              <a:rPr lang="el-GR" dirty="0"/>
              <a:t>́ </a:t>
            </a:r>
            <a:r>
              <a:rPr lang="el-GR" dirty="0" err="1"/>
              <a:t>ικανότητα</a:t>
            </a:r>
            <a:r>
              <a:rPr lang="el-GR" dirty="0"/>
              <a:t>. </a:t>
            </a:r>
          </a:p>
          <a:p>
            <a:endParaRPr lang="en-US" dirty="0"/>
          </a:p>
        </p:txBody>
      </p:sp>
    </p:spTree>
    <p:extLst>
      <p:ext uri="{BB962C8B-B14F-4D97-AF65-F5344CB8AC3E}">
        <p14:creationId xmlns:p14="http://schemas.microsoft.com/office/powerpoint/2010/main" val="20723003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Δικαιώματα Εταίρου</a:t>
            </a:r>
            <a:endParaRPr lang="en-US" sz="3600" dirty="0"/>
          </a:p>
        </p:txBody>
      </p:sp>
      <p:sp>
        <p:nvSpPr>
          <p:cNvPr id="3" name="Content Placeholder 2"/>
          <p:cNvSpPr>
            <a:spLocks noGrp="1"/>
          </p:cNvSpPr>
          <p:nvPr>
            <p:ph sz="quarter" idx="1"/>
          </p:nvPr>
        </p:nvSpPr>
        <p:spPr>
          <a:xfrm>
            <a:off x="612648" y="1600199"/>
            <a:ext cx="8153400" cy="5029201"/>
          </a:xfrm>
        </p:spPr>
        <p:txBody>
          <a:bodyPr>
            <a:normAutofit fontScale="77500" lnSpcReduction="20000"/>
          </a:bodyPr>
          <a:lstStyle/>
          <a:p>
            <a:r>
              <a:rPr lang="el-GR" dirty="0"/>
              <a:t>Προσωπικά: </a:t>
            </a:r>
          </a:p>
          <a:p>
            <a:pPr lvl="1"/>
            <a:r>
              <a:rPr lang="el-GR" b="1" dirty="0"/>
              <a:t>Το δικαίωμα της διαχείρισης </a:t>
            </a:r>
            <a:r>
              <a:rPr lang="el-GR" dirty="0"/>
              <a:t>(μπορεί να περιοριστεί από το καταστατικό)</a:t>
            </a:r>
          </a:p>
          <a:p>
            <a:pPr lvl="1"/>
            <a:r>
              <a:rPr lang="el-GR" b="1" dirty="0"/>
              <a:t>Το δικαίωμα της ψήφου </a:t>
            </a:r>
            <a:r>
              <a:rPr lang="el-GR" dirty="0"/>
              <a:t>(μπορεί να περιοριστεί από το καταστατικό αλλά δεν μπορεί να αποκλειστεί πχ το καταστατικό μπορεί να προβλέπει δικαίωμα ψήφου με βάση το ποσοστό ή πλειοψηφία για κάποια θέματα – δεν μπορεί να προβλέπει ότι ένας εταίρος δεν ψηφίζει)</a:t>
            </a:r>
          </a:p>
          <a:p>
            <a:pPr lvl="1"/>
            <a:r>
              <a:rPr lang="el-GR" b="1" dirty="0"/>
              <a:t>Το δικαίωμα ελέγχου και ενημέρωσης </a:t>
            </a:r>
            <a:r>
              <a:rPr lang="el-GR" dirty="0"/>
              <a:t>(αναγκαστικό δίκαιο)</a:t>
            </a:r>
          </a:p>
          <a:p>
            <a:pPr lvl="1"/>
            <a:r>
              <a:rPr lang="el-GR" b="1" dirty="0"/>
              <a:t>Το δικαίωμα άσκησης εταιρικής αγωγής </a:t>
            </a:r>
            <a:r>
              <a:rPr lang="el-GR" dirty="0"/>
              <a:t>(δηλαδή να προκαλέσει την εταιρία να στραφεί κατά του εταίρου που τη ζημίωσε – μπορεί να περιοριστεί από το καταστατικό πχ πρόβλεψη ποσοστού ή πλειοψηφίας)</a:t>
            </a:r>
          </a:p>
          <a:p>
            <a:r>
              <a:rPr lang="el-GR" dirty="0"/>
              <a:t>Περιουσιακά δικαιώματα</a:t>
            </a:r>
          </a:p>
          <a:p>
            <a:pPr lvl="1"/>
            <a:r>
              <a:rPr lang="el-GR" dirty="0"/>
              <a:t>Το δικαίωμα συμμετοχής στα κέρδη</a:t>
            </a:r>
          </a:p>
          <a:p>
            <a:pPr lvl="1"/>
            <a:r>
              <a:rPr lang="el-GR" dirty="0"/>
              <a:t>Το δικαίωμα προσωρινής διανομής κερδών (πριν το τέλος εταιρικής χρήσης </a:t>
            </a:r>
            <a:r>
              <a:rPr lang="el-GR" dirty="0" err="1"/>
              <a:t>αρθ</a:t>
            </a:r>
            <a:r>
              <a:rPr lang="el-GR" dirty="0"/>
              <a:t>. 255, ν.4072/2012)</a:t>
            </a:r>
          </a:p>
          <a:p>
            <a:endParaRPr lang="el-GR" dirty="0"/>
          </a:p>
        </p:txBody>
      </p:sp>
    </p:spTree>
    <p:extLst>
      <p:ext uri="{BB962C8B-B14F-4D97-AF65-F5344CB8AC3E}">
        <p14:creationId xmlns:p14="http://schemas.microsoft.com/office/powerpoint/2010/main" val="936166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Λήψη αποφάσεων - διαχείριση</a:t>
            </a:r>
            <a:endParaRPr lang="en-US" dirty="0"/>
          </a:p>
        </p:txBody>
      </p:sp>
      <p:sp>
        <p:nvSpPr>
          <p:cNvPr id="3" name="Content Placeholder 2"/>
          <p:cNvSpPr>
            <a:spLocks noGrp="1"/>
          </p:cNvSpPr>
          <p:nvPr>
            <p:ph sz="quarter" idx="1"/>
          </p:nvPr>
        </p:nvSpPr>
        <p:spPr/>
        <p:txBody>
          <a:bodyPr>
            <a:normAutofit fontScale="70000" lnSpcReduction="20000"/>
          </a:bodyPr>
          <a:lstStyle/>
          <a:p>
            <a:r>
              <a:rPr lang="el-GR" dirty="0"/>
              <a:t>Οι </a:t>
            </a:r>
            <a:r>
              <a:rPr lang="el-GR" dirty="0" err="1"/>
              <a:t>αποφάσεις</a:t>
            </a:r>
            <a:r>
              <a:rPr lang="el-GR" dirty="0"/>
              <a:t> </a:t>
            </a:r>
            <a:r>
              <a:rPr lang="el-GR" dirty="0" err="1"/>
              <a:t>λαμβάνονται</a:t>
            </a:r>
            <a:r>
              <a:rPr lang="el-GR" dirty="0"/>
              <a:t> με </a:t>
            </a:r>
            <a:r>
              <a:rPr lang="el-GR" dirty="0" err="1"/>
              <a:t>συμφωνία</a:t>
            </a:r>
            <a:r>
              <a:rPr lang="el-GR" dirty="0"/>
              <a:t> </a:t>
            </a:r>
            <a:r>
              <a:rPr lang="el-GR" dirty="0" err="1"/>
              <a:t>όλων</a:t>
            </a:r>
            <a:r>
              <a:rPr lang="el-GR" dirty="0"/>
              <a:t> των </a:t>
            </a:r>
            <a:r>
              <a:rPr lang="el-GR" dirty="0" err="1"/>
              <a:t>εταίρων</a:t>
            </a:r>
            <a:r>
              <a:rPr lang="el-GR" dirty="0"/>
              <a:t>. </a:t>
            </a:r>
            <a:r>
              <a:rPr lang="el-GR" dirty="0" err="1"/>
              <a:t>Εφόσον</a:t>
            </a:r>
            <a:r>
              <a:rPr lang="el-GR" dirty="0"/>
              <a:t> </a:t>
            </a:r>
            <a:r>
              <a:rPr lang="el-GR" dirty="0" err="1"/>
              <a:t>έχει</a:t>
            </a:r>
            <a:r>
              <a:rPr lang="el-GR" dirty="0"/>
              <a:t> </a:t>
            </a:r>
            <a:r>
              <a:rPr lang="el-GR" dirty="0" err="1"/>
              <a:t>συμφωνηθει</a:t>
            </a:r>
            <a:r>
              <a:rPr lang="el-GR" dirty="0"/>
              <a:t>́ </a:t>
            </a:r>
            <a:r>
              <a:rPr lang="el-GR" dirty="0" err="1"/>
              <a:t>πλειοψηφικη</a:t>
            </a:r>
            <a:r>
              <a:rPr lang="el-GR" dirty="0"/>
              <a:t>́ </a:t>
            </a:r>
            <a:r>
              <a:rPr lang="el-GR" dirty="0" err="1"/>
              <a:t>λήψη</a:t>
            </a:r>
            <a:r>
              <a:rPr lang="el-GR" dirty="0"/>
              <a:t> </a:t>
            </a:r>
            <a:r>
              <a:rPr lang="el-GR" dirty="0" err="1"/>
              <a:t>αποφάσεων</a:t>
            </a:r>
            <a:r>
              <a:rPr lang="el-GR" dirty="0"/>
              <a:t>, η </a:t>
            </a:r>
            <a:r>
              <a:rPr lang="el-GR" dirty="0" err="1"/>
              <a:t>πλειοψηφία</a:t>
            </a:r>
            <a:r>
              <a:rPr lang="el-GR" dirty="0"/>
              <a:t> </a:t>
            </a:r>
            <a:r>
              <a:rPr lang="el-GR" dirty="0" err="1"/>
              <a:t>υπολογίζεται</a:t>
            </a:r>
            <a:r>
              <a:rPr lang="el-GR" dirty="0"/>
              <a:t> εν </a:t>
            </a:r>
            <a:r>
              <a:rPr lang="el-GR" dirty="0" err="1"/>
              <a:t>αμφιβολία</a:t>
            </a:r>
            <a:r>
              <a:rPr lang="el-GR" dirty="0"/>
              <a:t> με </a:t>
            </a:r>
            <a:r>
              <a:rPr lang="el-GR" dirty="0" err="1"/>
              <a:t>βάση</a:t>
            </a:r>
            <a:r>
              <a:rPr lang="el-GR" dirty="0"/>
              <a:t> τον </a:t>
            </a:r>
            <a:r>
              <a:rPr lang="el-GR" dirty="0" err="1"/>
              <a:t>αριθμο</a:t>
            </a:r>
            <a:r>
              <a:rPr lang="el-GR" dirty="0"/>
              <a:t>́ των </a:t>
            </a:r>
            <a:r>
              <a:rPr lang="el-GR" dirty="0" err="1"/>
              <a:t>εταίρων</a:t>
            </a:r>
            <a:r>
              <a:rPr lang="el-GR" dirty="0"/>
              <a:t>. </a:t>
            </a:r>
          </a:p>
          <a:p>
            <a:r>
              <a:rPr lang="el-GR" b="1" dirty="0" err="1"/>
              <a:t>Δικαίωμα</a:t>
            </a:r>
            <a:r>
              <a:rPr lang="el-GR" b="1" dirty="0"/>
              <a:t> και </a:t>
            </a:r>
            <a:r>
              <a:rPr lang="el-GR" b="1" dirty="0" err="1"/>
              <a:t>υποχρέωση</a:t>
            </a:r>
            <a:r>
              <a:rPr lang="el-GR" b="1" dirty="0"/>
              <a:t> </a:t>
            </a:r>
            <a:r>
              <a:rPr lang="el-GR" b="1" dirty="0" err="1"/>
              <a:t>διαχείρισης</a:t>
            </a:r>
            <a:r>
              <a:rPr lang="el-GR" b="1" dirty="0"/>
              <a:t> </a:t>
            </a:r>
            <a:r>
              <a:rPr lang="el-GR" dirty="0" err="1"/>
              <a:t>έχουν</a:t>
            </a:r>
            <a:r>
              <a:rPr lang="el-GR" dirty="0"/>
              <a:t> </a:t>
            </a:r>
            <a:r>
              <a:rPr lang="el-GR" dirty="0" err="1"/>
              <a:t>όλοι</a:t>
            </a:r>
            <a:r>
              <a:rPr lang="el-GR" dirty="0"/>
              <a:t> οι </a:t>
            </a:r>
            <a:r>
              <a:rPr lang="el-GR" dirty="0" err="1"/>
              <a:t>εταίροι</a:t>
            </a:r>
            <a:r>
              <a:rPr lang="el-GR" dirty="0"/>
              <a:t>, </a:t>
            </a:r>
            <a:r>
              <a:rPr lang="el-GR" dirty="0" err="1"/>
              <a:t>εκτός</a:t>
            </a:r>
            <a:r>
              <a:rPr lang="el-GR" dirty="0"/>
              <a:t> αν </a:t>
            </a:r>
            <a:r>
              <a:rPr lang="el-GR" dirty="0" err="1"/>
              <a:t>ορίζεται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p>
          <a:p>
            <a:r>
              <a:rPr lang="el-GR" dirty="0" err="1"/>
              <a:t>Εφόσον</a:t>
            </a:r>
            <a:r>
              <a:rPr lang="el-GR" dirty="0"/>
              <a:t> η </a:t>
            </a:r>
            <a:r>
              <a:rPr lang="el-GR" dirty="0" err="1"/>
              <a:t>διαχείριση</a:t>
            </a:r>
            <a:r>
              <a:rPr lang="el-GR" dirty="0"/>
              <a:t> </a:t>
            </a:r>
            <a:r>
              <a:rPr lang="el-GR" dirty="0" err="1"/>
              <a:t>ασκείται</a:t>
            </a:r>
            <a:r>
              <a:rPr lang="el-GR" dirty="0"/>
              <a:t> </a:t>
            </a:r>
            <a:r>
              <a:rPr lang="el-GR" dirty="0" err="1"/>
              <a:t>απο</a:t>
            </a:r>
            <a:r>
              <a:rPr lang="el-GR" dirty="0"/>
              <a:t>́ </a:t>
            </a:r>
            <a:r>
              <a:rPr lang="el-GR" dirty="0" err="1"/>
              <a:t>όλους</a:t>
            </a:r>
            <a:r>
              <a:rPr lang="el-GR" dirty="0"/>
              <a:t> ή </a:t>
            </a:r>
            <a:r>
              <a:rPr lang="el-GR" dirty="0" err="1"/>
              <a:t>απο</a:t>
            </a:r>
            <a:r>
              <a:rPr lang="el-GR" dirty="0"/>
              <a:t>́ </a:t>
            </a:r>
            <a:r>
              <a:rPr lang="el-GR" dirty="0" err="1"/>
              <a:t>περισσότερους</a:t>
            </a:r>
            <a:r>
              <a:rPr lang="el-GR" dirty="0"/>
              <a:t> </a:t>
            </a:r>
            <a:r>
              <a:rPr lang="el-GR" dirty="0" err="1"/>
              <a:t>εταίρους</a:t>
            </a:r>
            <a:r>
              <a:rPr lang="el-GR" dirty="0"/>
              <a:t> και δεν </a:t>
            </a:r>
            <a:r>
              <a:rPr lang="el-GR" dirty="0" err="1"/>
              <a:t>προβλέπεται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r>
              <a:rPr lang="el-GR" dirty="0" err="1"/>
              <a:t>κάθε</a:t>
            </a:r>
            <a:r>
              <a:rPr lang="el-GR" dirty="0"/>
              <a:t> </a:t>
            </a:r>
            <a:r>
              <a:rPr lang="el-GR" dirty="0" err="1"/>
              <a:t>διαχειριστής</a:t>
            </a:r>
            <a:r>
              <a:rPr lang="el-GR" dirty="0"/>
              <a:t> </a:t>
            </a:r>
            <a:r>
              <a:rPr lang="el-GR" dirty="0" err="1"/>
              <a:t>εταίρος</a:t>
            </a:r>
            <a:r>
              <a:rPr lang="el-GR" dirty="0"/>
              <a:t> </a:t>
            </a:r>
            <a:r>
              <a:rPr lang="el-GR" dirty="0" err="1"/>
              <a:t>μπορει</a:t>
            </a:r>
            <a:r>
              <a:rPr lang="el-GR" dirty="0"/>
              <a:t>́ να </a:t>
            </a:r>
            <a:r>
              <a:rPr lang="el-GR" dirty="0" err="1"/>
              <a:t>ενεργει</a:t>
            </a:r>
            <a:r>
              <a:rPr lang="el-GR" dirty="0"/>
              <a:t>́ </a:t>
            </a:r>
            <a:r>
              <a:rPr lang="el-GR" dirty="0" err="1"/>
              <a:t>μόνος</a:t>
            </a:r>
            <a:r>
              <a:rPr lang="el-GR" dirty="0"/>
              <a:t>. </a:t>
            </a:r>
            <a:r>
              <a:rPr lang="el-GR" b="1" dirty="0"/>
              <a:t>(ΑΤΟΜΙΚΗ ΔΙΑΧΕΙΡΙΣΗ)</a:t>
            </a:r>
          </a:p>
          <a:p>
            <a:r>
              <a:rPr lang="el-GR" b="1" dirty="0"/>
              <a:t>Δικαίωμα εναντίωσης</a:t>
            </a:r>
            <a:r>
              <a:rPr lang="el-GR" dirty="0"/>
              <a:t>: Αν </a:t>
            </a:r>
            <a:r>
              <a:rPr lang="el-GR" dirty="0" err="1"/>
              <a:t>ένας</a:t>
            </a:r>
            <a:r>
              <a:rPr lang="el-GR" dirty="0"/>
              <a:t> </a:t>
            </a:r>
            <a:r>
              <a:rPr lang="el-GR" dirty="0" err="1"/>
              <a:t>απο</a:t>
            </a:r>
            <a:r>
              <a:rPr lang="el-GR" dirty="0"/>
              <a:t>́ τους </a:t>
            </a:r>
            <a:r>
              <a:rPr lang="el-GR" dirty="0" err="1"/>
              <a:t>λοιπούς</a:t>
            </a:r>
            <a:r>
              <a:rPr lang="el-GR" dirty="0"/>
              <a:t> </a:t>
            </a:r>
            <a:r>
              <a:rPr lang="el-GR" dirty="0" err="1"/>
              <a:t>διαχειριστές</a:t>
            </a:r>
            <a:r>
              <a:rPr lang="el-GR" dirty="0"/>
              <a:t> </a:t>
            </a:r>
            <a:r>
              <a:rPr lang="el-GR" dirty="0" err="1"/>
              <a:t>εταίρους</a:t>
            </a:r>
            <a:r>
              <a:rPr lang="el-GR" dirty="0"/>
              <a:t> </a:t>
            </a:r>
            <a:r>
              <a:rPr lang="el-GR" dirty="0" err="1"/>
              <a:t>εναντιώνεται</a:t>
            </a:r>
            <a:r>
              <a:rPr lang="el-GR" dirty="0"/>
              <a:t> στην </a:t>
            </a:r>
            <a:r>
              <a:rPr lang="el-GR" dirty="0" err="1"/>
              <a:t>ενέργεια</a:t>
            </a:r>
            <a:r>
              <a:rPr lang="el-GR" dirty="0"/>
              <a:t> μιας </a:t>
            </a:r>
            <a:r>
              <a:rPr lang="el-GR" dirty="0" err="1"/>
              <a:t>πράξης</a:t>
            </a:r>
            <a:r>
              <a:rPr lang="el-GR" dirty="0"/>
              <a:t> πριν </a:t>
            </a:r>
            <a:r>
              <a:rPr lang="el-GR" dirty="0" err="1"/>
              <a:t>απο</a:t>
            </a:r>
            <a:r>
              <a:rPr lang="el-GR" dirty="0"/>
              <a:t>́ την </a:t>
            </a:r>
            <a:r>
              <a:rPr lang="el-GR" dirty="0" err="1"/>
              <a:t>εκτέλεση</a:t>
            </a:r>
            <a:r>
              <a:rPr lang="el-GR" dirty="0"/>
              <a:t> της, ο </a:t>
            </a:r>
            <a:r>
              <a:rPr lang="el-GR" dirty="0" err="1"/>
              <a:t>διαχειριστής</a:t>
            </a:r>
            <a:r>
              <a:rPr lang="el-GR" dirty="0"/>
              <a:t> </a:t>
            </a:r>
            <a:r>
              <a:rPr lang="el-GR" dirty="0" err="1"/>
              <a:t>οφείλει</a:t>
            </a:r>
            <a:r>
              <a:rPr lang="el-GR" dirty="0"/>
              <a:t> να μην την </a:t>
            </a:r>
            <a:r>
              <a:rPr lang="el-GR" dirty="0" err="1"/>
              <a:t>τελέσει</a:t>
            </a:r>
            <a:r>
              <a:rPr lang="el-GR" dirty="0"/>
              <a:t>. (ΩΣΤΟΣΟ ΑΝ ΤΗΝ ΤΕΛΕΣΕΙ ΔΕΣΜΕΥΕΙ ΤΗΝ ΕΤΑΙΡΙΑ ΕΝΑΝΤΙ ΚΑΛΟΠΙΣΤΟΥ ΤΡΙΤΟΥ)</a:t>
            </a:r>
          </a:p>
          <a:p>
            <a:r>
              <a:rPr lang="el-GR" dirty="0"/>
              <a:t>Η </a:t>
            </a:r>
            <a:r>
              <a:rPr lang="el-GR" dirty="0" err="1"/>
              <a:t>εξουσία</a:t>
            </a:r>
            <a:r>
              <a:rPr lang="el-GR" dirty="0"/>
              <a:t> </a:t>
            </a:r>
            <a:r>
              <a:rPr lang="el-GR" dirty="0" err="1"/>
              <a:t>διαχείρισης</a:t>
            </a:r>
            <a:r>
              <a:rPr lang="el-GR" dirty="0"/>
              <a:t> </a:t>
            </a:r>
            <a:r>
              <a:rPr lang="el-GR" dirty="0" err="1"/>
              <a:t>καταλαμβάνει</a:t>
            </a:r>
            <a:r>
              <a:rPr lang="el-GR" dirty="0"/>
              <a:t> </a:t>
            </a:r>
            <a:r>
              <a:rPr lang="el-GR" dirty="0" err="1"/>
              <a:t>όλες</a:t>
            </a:r>
            <a:r>
              <a:rPr lang="el-GR" dirty="0"/>
              <a:t> τις </a:t>
            </a:r>
            <a:r>
              <a:rPr lang="el-GR" dirty="0" err="1"/>
              <a:t>πράξεις</a:t>
            </a:r>
            <a:r>
              <a:rPr lang="el-GR" dirty="0"/>
              <a:t> </a:t>
            </a:r>
            <a:r>
              <a:rPr lang="el-GR" dirty="0" err="1"/>
              <a:t>συνήθους</a:t>
            </a:r>
            <a:r>
              <a:rPr lang="el-GR" dirty="0"/>
              <a:t> </a:t>
            </a:r>
            <a:r>
              <a:rPr lang="el-GR" dirty="0" err="1"/>
              <a:t>διοίκησης</a:t>
            </a:r>
            <a:r>
              <a:rPr lang="el-GR" dirty="0"/>
              <a:t> της </a:t>
            </a:r>
            <a:r>
              <a:rPr lang="el-GR" dirty="0" err="1"/>
              <a:t>εταιρείας</a:t>
            </a:r>
            <a:r>
              <a:rPr lang="el-GR" dirty="0"/>
              <a:t>. </a:t>
            </a:r>
          </a:p>
          <a:p>
            <a:r>
              <a:rPr lang="el-GR" dirty="0"/>
              <a:t>Για τη </a:t>
            </a:r>
            <a:r>
              <a:rPr lang="el-GR" dirty="0" err="1"/>
              <a:t>διενέργεια</a:t>
            </a:r>
            <a:r>
              <a:rPr lang="el-GR" dirty="0"/>
              <a:t> </a:t>
            </a:r>
            <a:r>
              <a:rPr lang="el-GR" dirty="0" err="1"/>
              <a:t>πράξεων</a:t>
            </a:r>
            <a:r>
              <a:rPr lang="el-GR" dirty="0"/>
              <a:t> που </a:t>
            </a:r>
            <a:r>
              <a:rPr lang="el-GR" dirty="0" err="1"/>
              <a:t>βρίσκονται</a:t>
            </a:r>
            <a:r>
              <a:rPr lang="el-GR" dirty="0"/>
              <a:t> </a:t>
            </a:r>
            <a:r>
              <a:rPr lang="el-GR" dirty="0" err="1"/>
              <a:t>εκτός</a:t>
            </a:r>
            <a:r>
              <a:rPr lang="el-GR" dirty="0"/>
              <a:t> της </a:t>
            </a:r>
            <a:r>
              <a:rPr lang="el-GR" dirty="0" err="1"/>
              <a:t>συνήθους</a:t>
            </a:r>
            <a:r>
              <a:rPr lang="el-GR" dirty="0"/>
              <a:t> </a:t>
            </a:r>
            <a:r>
              <a:rPr lang="el-GR" dirty="0" err="1"/>
              <a:t>διοίκησης</a:t>
            </a:r>
            <a:r>
              <a:rPr lang="el-GR" dirty="0"/>
              <a:t> </a:t>
            </a:r>
            <a:r>
              <a:rPr lang="el-GR" dirty="0" err="1"/>
              <a:t>απαιτείται</a:t>
            </a:r>
            <a:r>
              <a:rPr lang="el-GR" dirty="0"/>
              <a:t> η </a:t>
            </a:r>
            <a:r>
              <a:rPr lang="el-GR" dirty="0" err="1"/>
              <a:t>συναίνεση</a:t>
            </a:r>
            <a:r>
              <a:rPr lang="el-GR" dirty="0"/>
              <a:t> </a:t>
            </a:r>
            <a:r>
              <a:rPr lang="el-GR" dirty="0" err="1"/>
              <a:t>όλων</a:t>
            </a:r>
            <a:r>
              <a:rPr lang="el-GR" dirty="0"/>
              <a:t> των </a:t>
            </a:r>
            <a:r>
              <a:rPr lang="el-GR" dirty="0" err="1"/>
              <a:t>εταίρων</a:t>
            </a:r>
            <a:r>
              <a:rPr lang="el-GR" dirty="0"/>
              <a:t>. </a:t>
            </a:r>
          </a:p>
          <a:p>
            <a:endParaRPr lang="en-US" dirty="0"/>
          </a:p>
        </p:txBody>
      </p:sp>
    </p:spTree>
    <p:extLst>
      <p:ext uri="{BB962C8B-B14F-4D97-AF65-F5344CB8AC3E}">
        <p14:creationId xmlns:p14="http://schemas.microsoft.com/office/powerpoint/2010/main" val="1941582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εκπροσώπηση</a:t>
            </a:r>
            <a:endParaRPr lang="en-US" dirty="0"/>
          </a:p>
        </p:txBody>
      </p:sp>
      <p:sp>
        <p:nvSpPr>
          <p:cNvPr id="3" name="Content Placeholder 2"/>
          <p:cNvSpPr>
            <a:spLocks noGrp="1"/>
          </p:cNvSpPr>
          <p:nvPr>
            <p:ph sz="quarter" idx="1"/>
          </p:nvPr>
        </p:nvSpPr>
        <p:spPr/>
        <p:txBody>
          <a:bodyPr>
            <a:normAutofit fontScale="70000" lnSpcReduction="20000"/>
          </a:bodyPr>
          <a:lstStyle/>
          <a:p>
            <a:r>
              <a:rPr lang="el-GR" dirty="0" err="1"/>
              <a:t>Εκπροσώπηση</a:t>
            </a:r>
            <a:r>
              <a:rPr lang="el-GR" dirty="0"/>
              <a:t> </a:t>
            </a:r>
          </a:p>
          <a:p>
            <a:r>
              <a:rPr lang="el-GR" dirty="0" err="1"/>
              <a:t>Κάθε</a:t>
            </a:r>
            <a:r>
              <a:rPr lang="el-GR" dirty="0"/>
              <a:t> </a:t>
            </a:r>
            <a:r>
              <a:rPr lang="el-GR" dirty="0" err="1"/>
              <a:t>εταίρος</a:t>
            </a:r>
            <a:r>
              <a:rPr lang="el-GR" dirty="0"/>
              <a:t> </a:t>
            </a:r>
            <a:r>
              <a:rPr lang="el-GR" dirty="0" err="1"/>
              <a:t>έχει</a:t>
            </a:r>
            <a:r>
              <a:rPr lang="el-GR" dirty="0"/>
              <a:t> </a:t>
            </a:r>
            <a:r>
              <a:rPr lang="el-GR" dirty="0" err="1"/>
              <a:t>εξουσία</a:t>
            </a:r>
            <a:r>
              <a:rPr lang="el-GR" dirty="0"/>
              <a:t> </a:t>
            </a:r>
            <a:r>
              <a:rPr lang="el-GR" dirty="0" err="1"/>
              <a:t>εκπροσώπησης</a:t>
            </a:r>
            <a:r>
              <a:rPr lang="el-GR" dirty="0"/>
              <a:t> της </a:t>
            </a:r>
            <a:r>
              <a:rPr lang="el-GR" dirty="0" err="1"/>
              <a:t>εταιρείας</a:t>
            </a:r>
            <a:r>
              <a:rPr lang="el-GR" dirty="0"/>
              <a:t>, </a:t>
            </a:r>
            <a:r>
              <a:rPr lang="el-GR" dirty="0" err="1"/>
              <a:t>εκτός</a:t>
            </a:r>
            <a:r>
              <a:rPr lang="el-GR" dirty="0"/>
              <a:t> αν </a:t>
            </a:r>
            <a:r>
              <a:rPr lang="el-GR" dirty="0" err="1"/>
              <a:t>ορίζεται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p>
          <a:p>
            <a:r>
              <a:rPr lang="el-GR" dirty="0"/>
              <a:t>Σε </a:t>
            </a:r>
            <a:r>
              <a:rPr lang="el-GR" dirty="0" err="1"/>
              <a:t>περίπτωση</a:t>
            </a:r>
            <a:r>
              <a:rPr lang="el-GR" dirty="0"/>
              <a:t> </a:t>
            </a:r>
            <a:r>
              <a:rPr lang="el-GR" dirty="0" err="1"/>
              <a:t>εκπροσώπησης</a:t>
            </a:r>
            <a:r>
              <a:rPr lang="el-GR" dirty="0"/>
              <a:t> </a:t>
            </a:r>
            <a:r>
              <a:rPr lang="el-GR" dirty="0" err="1"/>
              <a:t>απο</a:t>
            </a:r>
            <a:r>
              <a:rPr lang="el-GR" dirty="0"/>
              <a:t>́ </a:t>
            </a:r>
            <a:r>
              <a:rPr lang="el-GR" dirty="0" err="1"/>
              <a:t>περισσότερους</a:t>
            </a:r>
            <a:r>
              <a:rPr lang="el-GR" dirty="0"/>
              <a:t> </a:t>
            </a:r>
            <a:r>
              <a:rPr lang="el-GR" dirty="0" err="1"/>
              <a:t>εταίρους</a:t>
            </a:r>
            <a:r>
              <a:rPr lang="el-GR" dirty="0"/>
              <a:t>, </a:t>
            </a:r>
            <a:r>
              <a:rPr lang="el-GR" dirty="0" err="1"/>
              <a:t>αρκει</a:t>
            </a:r>
            <a:r>
              <a:rPr lang="el-GR" dirty="0"/>
              <a:t>́ η </a:t>
            </a:r>
            <a:r>
              <a:rPr lang="el-GR" dirty="0" err="1"/>
              <a:t>απευθυντέα</a:t>
            </a:r>
            <a:r>
              <a:rPr lang="el-GR" dirty="0"/>
              <a:t> προς την </a:t>
            </a:r>
            <a:r>
              <a:rPr lang="el-GR" dirty="0" err="1"/>
              <a:t>εταιρεία</a:t>
            </a:r>
            <a:r>
              <a:rPr lang="el-GR" dirty="0"/>
              <a:t> </a:t>
            </a:r>
            <a:r>
              <a:rPr lang="el-GR" dirty="0" err="1"/>
              <a:t>δήλωση</a:t>
            </a:r>
            <a:r>
              <a:rPr lang="el-GR" dirty="0"/>
              <a:t> </a:t>
            </a:r>
            <a:r>
              <a:rPr lang="el-GR" dirty="0" err="1"/>
              <a:t>βουλήσεως</a:t>
            </a:r>
            <a:r>
              <a:rPr lang="el-GR" dirty="0"/>
              <a:t> να </a:t>
            </a:r>
            <a:r>
              <a:rPr lang="el-GR" dirty="0" err="1"/>
              <a:t>περιέλθει</a:t>
            </a:r>
            <a:r>
              <a:rPr lang="el-GR" dirty="0"/>
              <a:t> σε </a:t>
            </a:r>
            <a:r>
              <a:rPr lang="el-GR" dirty="0" err="1"/>
              <a:t>έναν</a:t>
            </a:r>
            <a:r>
              <a:rPr lang="el-GR" dirty="0"/>
              <a:t> </a:t>
            </a:r>
            <a:r>
              <a:rPr lang="el-GR" dirty="0" err="1"/>
              <a:t>απο</a:t>
            </a:r>
            <a:r>
              <a:rPr lang="el-GR" dirty="0"/>
              <a:t>́ </a:t>
            </a:r>
            <a:r>
              <a:rPr lang="el-GR" dirty="0" err="1"/>
              <a:t>αυτούς</a:t>
            </a:r>
            <a:r>
              <a:rPr lang="el-GR" dirty="0"/>
              <a:t>. </a:t>
            </a:r>
          </a:p>
          <a:p>
            <a:r>
              <a:rPr lang="el-GR" dirty="0"/>
              <a:t>Η </a:t>
            </a:r>
            <a:r>
              <a:rPr lang="el-GR" dirty="0" err="1"/>
              <a:t>εκπροσωπευτικη</a:t>
            </a:r>
            <a:r>
              <a:rPr lang="el-GR" dirty="0"/>
              <a:t>́ </a:t>
            </a:r>
            <a:r>
              <a:rPr lang="el-GR" dirty="0" err="1"/>
              <a:t>εξουσία</a:t>
            </a:r>
            <a:r>
              <a:rPr lang="el-GR" dirty="0"/>
              <a:t> </a:t>
            </a:r>
            <a:r>
              <a:rPr lang="el-GR" dirty="0" err="1"/>
              <a:t>εκτείνεται</a:t>
            </a:r>
            <a:r>
              <a:rPr lang="el-GR" dirty="0"/>
              <a:t> σε </a:t>
            </a:r>
            <a:r>
              <a:rPr lang="el-GR" dirty="0" err="1"/>
              <a:t>όλες</a:t>
            </a:r>
            <a:r>
              <a:rPr lang="el-GR" dirty="0"/>
              <a:t> τις </a:t>
            </a:r>
            <a:r>
              <a:rPr lang="el-GR" dirty="0" err="1"/>
              <a:t>δικαστικές</a:t>
            </a:r>
            <a:r>
              <a:rPr lang="el-GR" dirty="0"/>
              <a:t> και </a:t>
            </a:r>
            <a:r>
              <a:rPr lang="el-GR" dirty="0" err="1"/>
              <a:t>εξώδικες</a:t>
            </a:r>
            <a:r>
              <a:rPr lang="el-GR" dirty="0"/>
              <a:t> </a:t>
            </a:r>
            <a:r>
              <a:rPr lang="el-GR" dirty="0" err="1"/>
              <a:t>πράξεις</a:t>
            </a:r>
            <a:r>
              <a:rPr lang="el-GR" dirty="0"/>
              <a:t> που </a:t>
            </a:r>
            <a:r>
              <a:rPr lang="el-GR" dirty="0" err="1"/>
              <a:t>εμπίπτουν</a:t>
            </a:r>
            <a:r>
              <a:rPr lang="el-GR" dirty="0"/>
              <a:t> στην </a:t>
            </a:r>
            <a:r>
              <a:rPr lang="el-GR" dirty="0" err="1"/>
              <a:t>επιδίωξη</a:t>
            </a:r>
            <a:r>
              <a:rPr lang="el-GR" dirty="0"/>
              <a:t> του </a:t>
            </a:r>
            <a:r>
              <a:rPr lang="el-GR" dirty="0" err="1"/>
              <a:t>σκοπου</a:t>
            </a:r>
            <a:r>
              <a:rPr lang="el-GR" dirty="0"/>
              <a:t>́ της </a:t>
            </a:r>
            <a:r>
              <a:rPr lang="el-GR" dirty="0" err="1"/>
              <a:t>εταιρείας</a:t>
            </a:r>
            <a:r>
              <a:rPr lang="el-GR" dirty="0"/>
              <a:t>. Αν </a:t>
            </a:r>
            <a:r>
              <a:rPr lang="el-GR" dirty="0" err="1"/>
              <a:t>τελείται</a:t>
            </a:r>
            <a:r>
              <a:rPr lang="el-GR" dirty="0"/>
              <a:t> </a:t>
            </a:r>
            <a:r>
              <a:rPr lang="el-GR" dirty="0" err="1"/>
              <a:t>πράξη</a:t>
            </a:r>
            <a:r>
              <a:rPr lang="el-GR" dirty="0"/>
              <a:t> καθ` </a:t>
            </a:r>
            <a:r>
              <a:rPr lang="el-GR" dirty="0" err="1"/>
              <a:t>υπέρβαση</a:t>
            </a:r>
            <a:r>
              <a:rPr lang="el-GR" dirty="0"/>
              <a:t> του </a:t>
            </a:r>
            <a:r>
              <a:rPr lang="el-GR" dirty="0" err="1"/>
              <a:t>σκοπου</a:t>
            </a:r>
            <a:r>
              <a:rPr lang="el-GR" dirty="0"/>
              <a:t>́ της </a:t>
            </a:r>
            <a:r>
              <a:rPr lang="el-GR" dirty="0" err="1"/>
              <a:t>εταιρίας</a:t>
            </a:r>
            <a:r>
              <a:rPr lang="el-GR" dirty="0"/>
              <a:t>, η </a:t>
            </a:r>
            <a:r>
              <a:rPr lang="el-GR" dirty="0" err="1"/>
              <a:t>υπέρβαση</a:t>
            </a:r>
            <a:r>
              <a:rPr lang="el-GR" dirty="0"/>
              <a:t> </a:t>
            </a:r>
            <a:r>
              <a:rPr lang="el-GR" dirty="0" err="1"/>
              <a:t>αυτη</a:t>
            </a:r>
            <a:r>
              <a:rPr lang="el-GR" dirty="0"/>
              <a:t>́ </a:t>
            </a:r>
            <a:r>
              <a:rPr lang="el-GR" dirty="0" err="1"/>
              <a:t>μπορει</a:t>
            </a:r>
            <a:r>
              <a:rPr lang="el-GR" dirty="0"/>
              <a:t>́ να </a:t>
            </a:r>
            <a:r>
              <a:rPr lang="el-GR" dirty="0" err="1"/>
              <a:t>προταθει</a:t>
            </a:r>
            <a:r>
              <a:rPr lang="el-GR" dirty="0"/>
              <a:t>́ </a:t>
            </a:r>
            <a:r>
              <a:rPr lang="el-GR" dirty="0" err="1"/>
              <a:t>μόνο</a:t>
            </a:r>
            <a:r>
              <a:rPr lang="el-GR" dirty="0"/>
              <a:t> αν ο </a:t>
            </a:r>
            <a:r>
              <a:rPr lang="el-GR" dirty="0" err="1"/>
              <a:t>τρίτος</a:t>
            </a:r>
            <a:r>
              <a:rPr lang="el-GR" dirty="0"/>
              <a:t> τη </a:t>
            </a:r>
            <a:r>
              <a:rPr lang="el-GR" dirty="0" err="1"/>
              <a:t>γνώριζε</a:t>
            </a:r>
            <a:r>
              <a:rPr lang="el-GR" dirty="0"/>
              <a:t> ή </a:t>
            </a:r>
            <a:r>
              <a:rPr lang="el-GR" dirty="0" err="1"/>
              <a:t>όφειλε</a:t>
            </a:r>
            <a:r>
              <a:rPr lang="el-GR" dirty="0"/>
              <a:t> να τη </a:t>
            </a:r>
            <a:r>
              <a:rPr lang="el-GR" dirty="0" err="1"/>
              <a:t>γνωρίζει</a:t>
            </a:r>
            <a:r>
              <a:rPr lang="el-GR" dirty="0"/>
              <a:t> (</a:t>
            </a:r>
            <a:r>
              <a:rPr lang="el-GR" dirty="0" err="1"/>
              <a:t>προστασία</a:t>
            </a:r>
            <a:r>
              <a:rPr lang="el-GR" dirty="0"/>
              <a:t> </a:t>
            </a:r>
            <a:r>
              <a:rPr lang="el-GR" dirty="0" err="1"/>
              <a:t>καλόπιστου</a:t>
            </a:r>
            <a:r>
              <a:rPr lang="el-GR" dirty="0"/>
              <a:t>). </a:t>
            </a:r>
          </a:p>
          <a:p>
            <a:r>
              <a:rPr lang="el-GR" dirty="0" err="1"/>
              <a:t>Περιορισμοι</a:t>
            </a:r>
            <a:r>
              <a:rPr lang="el-GR" dirty="0"/>
              <a:t>́ της </a:t>
            </a:r>
            <a:r>
              <a:rPr lang="el-GR" dirty="0" err="1"/>
              <a:t>εκπροσωπευτικής</a:t>
            </a:r>
            <a:r>
              <a:rPr lang="el-GR" dirty="0"/>
              <a:t> </a:t>
            </a:r>
            <a:r>
              <a:rPr lang="el-GR" dirty="0" err="1"/>
              <a:t>εξουσίας</a:t>
            </a:r>
            <a:r>
              <a:rPr lang="el-GR" dirty="0"/>
              <a:t> με την </a:t>
            </a:r>
            <a:r>
              <a:rPr lang="el-GR" dirty="0" err="1"/>
              <a:t>εταιρικη</a:t>
            </a:r>
            <a:r>
              <a:rPr lang="el-GR" dirty="0"/>
              <a:t>́ </a:t>
            </a:r>
            <a:r>
              <a:rPr lang="el-GR" dirty="0" err="1"/>
              <a:t>σύμβαση</a:t>
            </a:r>
            <a:r>
              <a:rPr lang="el-GR" dirty="0"/>
              <a:t> ή με </a:t>
            </a:r>
            <a:r>
              <a:rPr lang="el-GR" dirty="0" err="1"/>
              <a:t>απόφαση</a:t>
            </a:r>
            <a:r>
              <a:rPr lang="el-GR" dirty="0"/>
              <a:t> των </a:t>
            </a:r>
            <a:r>
              <a:rPr lang="el-GR" dirty="0" err="1"/>
              <a:t>εταίρων</a:t>
            </a:r>
            <a:r>
              <a:rPr lang="el-GR" dirty="0"/>
              <a:t> δεν </a:t>
            </a:r>
            <a:r>
              <a:rPr lang="el-GR" dirty="0" err="1"/>
              <a:t>προβάλλονται</a:t>
            </a:r>
            <a:r>
              <a:rPr lang="el-GR" dirty="0"/>
              <a:t> στους </a:t>
            </a:r>
            <a:r>
              <a:rPr lang="el-GR" dirty="0" err="1"/>
              <a:t>τρίτους</a:t>
            </a:r>
            <a:r>
              <a:rPr lang="el-GR" dirty="0"/>
              <a:t>. </a:t>
            </a:r>
          </a:p>
          <a:p>
            <a:r>
              <a:rPr lang="el-GR" dirty="0"/>
              <a:t>Δεν μπορεί μη εταίρος να είναι διαχειριστής – μπορεί να ενεργεί ως πληρεξούσιος – υποκατάστατος μόνο. </a:t>
            </a:r>
          </a:p>
          <a:p>
            <a:endParaRPr lang="en-US" dirty="0"/>
          </a:p>
        </p:txBody>
      </p:sp>
    </p:spTree>
    <p:extLst>
      <p:ext uri="{BB962C8B-B14F-4D97-AF65-F5344CB8AC3E}">
        <p14:creationId xmlns:p14="http://schemas.microsoft.com/office/powerpoint/2010/main" val="241798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l-GR" dirty="0"/>
              <a:t>Επιχείρηση</a:t>
            </a:r>
          </a:p>
          <a:p>
            <a:pPr lvl="1"/>
            <a:r>
              <a:rPr lang="el-GR" dirty="0"/>
              <a:t>Οικονομικός όρος</a:t>
            </a:r>
          </a:p>
          <a:p>
            <a:pPr lvl="1"/>
            <a:r>
              <a:rPr lang="el-GR" dirty="0"/>
              <a:t>Μπορεί να έχει ως φορέα της την εταιρία</a:t>
            </a:r>
          </a:p>
          <a:p>
            <a:pPr lvl="1"/>
            <a:r>
              <a:rPr lang="el-GR" dirty="0"/>
              <a:t>Έχει ως σκοπό το κέρδος</a:t>
            </a:r>
          </a:p>
          <a:p>
            <a:pPr lvl="1"/>
            <a:r>
              <a:rPr lang="el-GR" dirty="0"/>
              <a:t>Περιορισμένη νομική αναγνώριση</a:t>
            </a:r>
          </a:p>
          <a:p>
            <a:r>
              <a:rPr lang="el-GR" dirty="0"/>
              <a:t>Εταιρία</a:t>
            </a:r>
          </a:p>
          <a:p>
            <a:pPr lvl="1"/>
            <a:r>
              <a:rPr lang="el-GR" dirty="0"/>
              <a:t>Νομική έννοια </a:t>
            </a:r>
          </a:p>
          <a:p>
            <a:pPr lvl="1"/>
            <a:r>
              <a:rPr lang="el-GR" dirty="0"/>
              <a:t>Δεν έχει μόνο οικονομικό σκοπό </a:t>
            </a:r>
          </a:p>
          <a:p>
            <a:pPr lvl="1"/>
            <a:r>
              <a:rPr lang="el-GR" dirty="0"/>
              <a:t>Δεν έχει πάντα σκοπό το κέρδος</a:t>
            </a:r>
          </a:p>
          <a:p>
            <a:pPr lvl="1"/>
            <a:r>
              <a:rPr lang="el-GR" dirty="0"/>
              <a:t>Φορέας επιχείρησης </a:t>
            </a:r>
            <a:endParaRPr lang="en-US" dirty="0"/>
          </a:p>
        </p:txBody>
      </p:sp>
    </p:spTree>
    <p:extLst>
      <p:ext uri="{BB962C8B-B14F-4D97-AF65-F5344CB8AC3E}">
        <p14:creationId xmlns:p14="http://schemas.microsoft.com/office/powerpoint/2010/main" val="1237174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Κέρδη - ζημίες</a:t>
            </a:r>
            <a:endParaRPr lang="en-US" dirty="0"/>
          </a:p>
        </p:txBody>
      </p:sp>
      <p:sp>
        <p:nvSpPr>
          <p:cNvPr id="3" name="Content Placeholder 2"/>
          <p:cNvSpPr>
            <a:spLocks noGrp="1"/>
          </p:cNvSpPr>
          <p:nvPr>
            <p:ph sz="quarter" idx="1"/>
          </p:nvPr>
        </p:nvSpPr>
        <p:spPr/>
        <p:txBody>
          <a:bodyPr>
            <a:normAutofit fontScale="92500"/>
          </a:bodyPr>
          <a:lstStyle/>
          <a:p>
            <a:r>
              <a:rPr lang="el-GR" dirty="0"/>
              <a:t>Στο </a:t>
            </a:r>
            <a:r>
              <a:rPr lang="el-GR" dirty="0" err="1"/>
              <a:t>τέλος</a:t>
            </a:r>
            <a:r>
              <a:rPr lang="el-GR" dirty="0"/>
              <a:t> της </a:t>
            </a:r>
            <a:r>
              <a:rPr lang="el-GR" dirty="0" err="1"/>
              <a:t>εταιρικής</a:t>
            </a:r>
            <a:r>
              <a:rPr lang="el-GR" dirty="0"/>
              <a:t> </a:t>
            </a:r>
            <a:r>
              <a:rPr lang="el-GR" dirty="0" err="1"/>
              <a:t>χρήσης</a:t>
            </a:r>
            <a:r>
              <a:rPr lang="el-GR" dirty="0"/>
              <a:t> </a:t>
            </a:r>
            <a:r>
              <a:rPr lang="el-GR" dirty="0" err="1"/>
              <a:t>συντάσσεται</a:t>
            </a:r>
            <a:r>
              <a:rPr lang="el-GR" dirty="0"/>
              <a:t> </a:t>
            </a:r>
            <a:r>
              <a:rPr lang="el-GR" dirty="0" err="1"/>
              <a:t>λογαριασμός</a:t>
            </a:r>
            <a:r>
              <a:rPr lang="el-GR" dirty="0"/>
              <a:t>, </a:t>
            </a:r>
            <a:r>
              <a:rPr lang="el-GR" dirty="0" err="1"/>
              <a:t>απο</a:t>
            </a:r>
            <a:r>
              <a:rPr lang="el-GR" dirty="0"/>
              <a:t>́ τον </a:t>
            </a:r>
            <a:r>
              <a:rPr lang="el-GR" dirty="0" err="1"/>
              <a:t>οποίο</a:t>
            </a:r>
            <a:r>
              <a:rPr lang="el-GR" dirty="0"/>
              <a:t> </a:t>
            </a:r>
            <a:r>
              <a:rPr lang="el-GR" dirty="0" err="1"/>
              <a:t>εμφαίνονται</a:t>
            </a:r>
            <a:r>
              <a:rPr lang="el-GR" dirty="0"/>
              <a:t> τα </a:t>
            </a:r>
            <a:r>
              <a:rPr lang="el-GR" dirty="0" err="1"/>
              <a:t>κέρδη</a:t>
            </a:r>
            <a:r>
              <a:rPr lang="el-GR" dirty="0"/>
              <a:t> ή οι </a:t>
            </a:r>
            <a:r>
              <a:rPr lang="el-GR" dirty="0" err="1"/>
              <a:t>ζημίες</a:t>
            </a:r>
            <a:r>
              <a:rPr lang="el-GR" dirty="0"/>
              <a:t> της </a:t>
            </a:r>
            <a:r>
              <a:rPr lang="el-GR" dirty="0" err="1"/>
              <a:t>εταιρείας</a:t>
            </a:r>
            <a:r>
              <a:rPr lang="el-GR" dirty="0"/>
              <a:t>. </a:t>
            </a:r>
          </a:p>
          <a:p>
            <a:r>
              <a:rPr lang="el-GR" dirty="0"/>
              <a:t>Στην </a:t>
            </a:r>
            <a:r>
              <a:rPr lang="el-GR" dirty="0" err="1"/>
              <a:t>εταιρικη</a:t>
            </a:r>
            <a:r>
              <a:rPr lang="el-GR" dirty="0"/>
              <a:t>́ </a:t>
            </a:r>
            <a:r>
              <a:rPr lang="el-GR" dirty="0" err="1"/>
              <a:t>σύμβαση</a:t>
            </a:r>
            <a:r>
              <a:rPr lang="el-GR" dirty="0"/>
              <a:t> </a:t>
            </a:r>
            <a:r>
              <a:rPr lang="el-GR" dirty="0" err="1"/>
              <a:t>μπορει</a:t>
            </a:r>
            <a:r>
              <a:rPr lang="el-GR" dirty="0"/>
              <a:t>́ να </a:t>
            </a:r>
            <a:r>
              <a:rPr lang="el-GR" dirty="0" err="1"/>
              <a:t>προβλέπεται</a:t>
            </a:r>
            <a:r>
              <a:rPr lang="el-GR" dirty="0"/>
              <a:t> </a:t>
            </a:r>
            <a:r>
              <a:rPr lang="el-GR" dirty="0" err="1"/>
              <a:t>ότι</a:t>
            </a:r>
            <a:r>
              <a:rPr lang="el-GR" dirty="0"/>
              <a:t> </a:t>
            </a:r>
            <a:r>
              <a:rPr lang="el-GR" dirty="0" err="1"/>
              <a:t>διανέμονται</a:t>
            </a:r>
            <a:r>
              <a:rPr lang="el-GR" dirty="0"/>
              <a:t> </a:t>
            </a:r>
            <a:r>
              <a:rPr lang="el-GR" dirty="0" err="1"/>
              <a:t>κέρδη</a:t>
            </a:r>
            <a:r>
              <a:rPr lang="el-GR" dirty="0"/>
              <a:t> και πριν </a:t>
            </a:r>
            <a:r>
              <a:rPr lang="el-GR" dirty="0" err="1"/>
              <a:t>απο</a:t>
            </a:r>
            <a:r>
              <a:rPr lang="el-GR" dirty="0"/>
              <a:t>́ το </a:t>
            </a:r>
            <a:r>
              <a:rPr lang="el-GR" dirty="0" err="1"/>
              <a:t>τέλος</a:t>
            </a:r>
            <a:r>
              <a:rPr lang="el-GR" dirty="0"/>
              <a:t> της </a:t>
            </a:r>
            <a:r>
              <a:rPr lang="el-GR" dirty="0" err="1"/>
              <a:t>εταιρικής</a:t>
            </a:r>
            <a:r>
              <a:rPr lang="el-GR" dirty="0"/>
              <a:t> </a:t>
            </a:r>
            <a:r>
              <a:rPr lang="el-GR" dirty="0" err="1"/>
              <a:t>χρήσης</a:t>
            </a:r>
            <a:r>
              <a:rPr lang="el-GR" dirty="0"/>
              <a:t> με </a:t>
            </a:r>
            <a:r>
              <a:rPr lang="el-GR" dirty="0" err="1"/>
              <a:t>βάση</a:t>
            </a:r>
            <a:r>
              <a:rPr lang="el-GR" dirty="0"/>
              <a:t> </a:t>
            </a:r>
            <a:r>
              <a:rPr lang="el-GR" dirty="0" err="1"/>
              <a:t>προσωρινο</a:t>
            </a:r>
            <a:r>
              <a:rPr lang="el-GR" dirty="0"/>
              <a:t>́ </a:t>
            </a:r>
            <a:r>
              <a:rPr lang="el-GR" dirty="0" err="1"/>
              <a:t>λογαριασμο</a:t>
            </a:r>
            <a:r>
              <a:rPr lang="el-GR" dirty="0"/>
              <a:t>́. </a:t>
            </a:r>
          </a:p>
          <a:p>
            <a:r>
              <a:rPr lang="el-GR" dirty="0" err="1"/>
              <a:t>Εκτός</a:t>
            </a:r>
            <a:r>
              <a:rPr lang="el-GR" dirty="0"/>
              <a:t> </a:t>
            </a:r>
            <a:r>
              <a:rPr lang="el-GR" dirty="0" err="1"/>
              <a:t>αντίθετης</a:t>
            </a:r>
            <a:r>
              <a:rPr lang="el-GR" dirty="0"/>
              <a:t> </a:t>
            </a:r>
            <a:r>
              <a:rPr lang="el-GR" dirty="0" err="1"/>
              <a:t>συμφωνίας</a:t>
            </a:r>
            <a:r>
              <a:rPr lang="el-GR" dirty="0"/>
              <a:t>, οι </a:t>
            </a:r>
            <a:r>
              <a:rPr lang="el-GR" dirty="0" err="1"/>
              <a:t>εταίροι</a:t>
            </a:r>
            <a:r>
              <a:rPr lang="el-GR" dirty="0"/>
              <a:t> </a:t>
            </a:r>
            <a:r>
              <a:rPr lang="el-GR" dirty="0" err="1"/>
              <a:t>μετέχουν</a:t>
            </a:r>
            <a:r>
              <a:rPr lang="el-GR" dirty="0"/>
              <a:t> στα </a:t>
            </a:r>
            <a:r>
              <a:rPr lang="el-GR" dirty="0" err="1"/>
              <a:t>κέρδη</a:t>
            </a:r>
            <a:r>
              <a:rPr lang="el-GR" dirty="0"/>
              <a:t> και τις </a:t>
            </a:r>
            <a:r>
              <a:rPr lang="el-GR" dirty="0" err="1"/>
              <a:t>ζημίες</a:t>
            </a:r>
            <a:r>
              <a:rPr lang="el-GR" dirty="0"/>
              <a:t> </a:t>
            </a:r>
            <a:r>
              <a:rPr lang="el-GR" dirty="0" err="1"/>
              <a:t>κατα</a:t>
            </a:r>
            <a:r>
              <a:rPr lang="el-GR" dirty="0"/>
              <a:t>́ το </a:t>
            </a:r>
            <a:r>
              <a:rPr lang="el-GR" dirty="0" err="1"/>
              <a:t>ποσοστο</a:t>
            </a:r>
            <a:r>
              <a:rPr lang="el-GR" dirty="0"/>
              <a:t>́ </a:t>
            </a:r>
            <a:r>
              <a:rPr lang="el-GR" dirty="0" err="1"/>
              <a:t>συμμετοχής</a:t>
            </a:r>
            <a:r>
              <a:rPr lang="el-GR" dirty="0"/>
              <a:t> τους. Αν δεν προβλέπεται ποσοστό συμμετοχής ισομερώς (</a:t>
            </a:r>
            <a:r>
              <a:rPr lang="el-GR" dirty="0" err="1"/>
              <a:t>βλ</a:t>
            </a:r>
            <a:r>
              <a:rPr lang="el-GR" dirty="0"/>
              <a:t> εταιρική συμμετοχή).</a:t>
            </a:r>
          </a:p>
          <a:p>
            <a:endParaRPr lang="en-US" dirty="0"/>
          </a:p>
        </p:txBody>
      </p:sp>
    </p:spTree>
    <p:extLst>
      <p:ext uri="{BB962C8B-B14F-4D97-AF65-F5344CB8AC3E}">
        <p14:creationId xmlns:p14="http://schemas.microsoft.com/office/powerpoint/2010/main" val="1361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Μεταβίβαση – είσοδος νέου εταίρου</a:t>
            </a:r>
            <a:endParaRPr lang="en-US" dirty="0"/>
          </a:p>
        </p:txBody>
      </p:sp>
      <p:sp>
        <p:nvSpPr>
          <p:cNvPr id="3" name="Content Placeholder 2"/>
          <p:cNvSpPr>
            <a:spLocks noGrp="1"/>
          </p:cNvSpPr>
          <p:nvPr>
            <p:ph sz="quarter" idx="1"/>
          </p:nvPr>
        </p:nvSpPr>
        <p:spPr/>
        <p:txBody>
          <a:bodyPr>
            <a:normAutofit fontScale="85000" lnSpcReduction="20000"/>
          </a:bodyPr>
          <a:lstStyle/>
          <a:p>
            <a:r>
              <a:rPr lang="el-GR" dirty="0"/>
              <a:t>Η </a:t>
            </a:r>
            <a:r>
              <a:rPr lang="el-GR" dirty="0" err="1"/>
              <a:t>εταιρικη</a:t>
            </a:r>
            <a:r>
              <a:rPr lang="el-GR" dirty="0"/>
              <a:t>́ </a:t>
            </a:r>
            <a:r>
              <a:rPr lang="el-GR" dirty="0" err="1"/>
              <a:t>συμμετοχη</a:t>
            </a:r>
            <a:r>
              <a:rPr lang="el-GR" dirty="0"/>
              <a:t>́ </a:t>
            </a:r>
            <a:r>
              <a:rPr lang="el-GR" dirty="0" err="1"/>
              <a:t>μεταβιβάζεται</a:t>
            </a:r>
            <a:r>
              <a:rPr lang="el-GR" dirty="0"/>
              <a:t> </a:t>
            </a:r>
            <a:r>
              <a:rPr lang="el-GR" dirty="0" err="1"/>
              <a:t>ολικα</a:t>
            </a:r>
            <a:r>
              <a:rPr lang="el-GR" dirty="0"/>
              <a:t>́ ή </a:t>
            </a:r>
            <a:r>
              <a:rPr lang="el-GR" dirty="0" err="1"/>
              <a:t>μερικα</a:t>
            </a:r>
            <a:r>
              <a:rPr lang="el-GR" dirty="0"/>
              <a:t>́, αν </a:t>
            </a:r>
            <a:r>
              <a:rPr lang="el-GR" dirty="0" err="1"/>
              <a:t>τούτο</a:t>
            </a:r>
            <a:r>
              <a:rPr lang="el-GR" dirty="0"/>
              <a:t> </a:t>
            </a:r>
            <a:r>
              <a:rPr lang="el-GR" dirty="0" err="1"/>
              <a:t>προβλέπεται</a:t>
            </a:r>
            <a:r>
              <a:rPr lang="el-GR" dirty="0"/>
              <a:t> στην </a:t>
            </a:r>
            <a:r>
              <a:rPr lang="el-GR" dirty="0" err="1"/>
              <a:t>εταιρικη</a:t>
            </a:r>
            <a:r>
              <a:rPr lang="el-GR" dirty="0"/>
              <a:t>́ </a:t>
            </a:r>
            <a:r>
              <a:rPr lang="el-GR" dirty="0" err="1"/>
              <a:t>σύμβαση</a:t>
            </a:r>
            <a:r>
              <a:rPr lang="el-GR" dirty="0"/>
              <a:t> ή </a:t>
            </a:r>
            <a:r>
              <a:rPr lang="el-GR" dirty="0" err="1"/>
              <a:t>συναινούν</a:t>
            </a:r>
            <a:r>
              <a:rPr lang="el-GR" dirty="0"/>
              <a:t> </a:t>
            </a:r>
            <a:r>
              <a:rPr lang="el-GR" dirty="0" err="1"/>
              <a:t>όλοι</a:t>
            </a:r>
            <a:r>
              <a:rPr lang="el-GR" dirty="0"/>
              <a:t> οι </a:t>
            </a:r>
            <a:r>
              <a:rPr lang="el-GR" dirty="0" err="1"/>
              <a:t>εταίροι</a:t>
            </a:r>
            <a:r>
              <a:rPr lang="el-GR" dirty="0"/>
              <a:t>. </a:t>
            </a:r>
          </a:p>
          <a:p>
            <a:r>
              <a:rPr lang="el-GR" dirty="0"/>
              <a:t>Ο </a:t>
            </a:r>
            <a:r>
              <a:rPr lang="el-GR" dirty="0" err="1"/>
              <a:t>εταίρος</a:t>
            </a:r>
            <a:r>
              <a:rPr lang="el-GR" dirty="0"/>
              <a:t> που </a:t>
            </a:r>
            <a:r>
              <a:rPr lang="el-GR" dirty="0" err="1"/>
              <a:t>εισέρχεται</a:t>
            </a:r>
            <a:r>
              <a:rPr lang="el-GR" dirty="0"/>
              <a:t> στην </a:t>
            </a:r>
            <a:r>
              <a:rPr lang="el-GR" dirty="0" err="1"/>
              <a:t>εταιρεία</a:t>
            </a:r>
            <a:r>
              <a:rPr lang="el-GR" dirty="0"/>
              <a:t> </a:t>
            </a:r>
            <a:r>
              <a:rPr lang="el-GR" dirty="0" err="1"/>
              <a:t>ευθύνεται</a:t>
            </a:r>
            <a:r>
              <a:rPr lang="el-GR" dirty="0"/>
              <a:t> </a:t>
            </a:r>
            <a:r>
              <a:rPr lang="el-GR" dirty="0" err="1"/>
              <a:t>απεριόριστα</a:t>
            </a:r>
            <a:r>
              <a:rPr lang="el-GR" dirty="0"/>
              <a:t> και εις </a:t>
            </a:r>
            <a:r>
              <a:rPr lang="el-GR" dirty="0" err="1"/>
              <a:t>ολόκληρον</a:t>
            </a:r>
            <a:r>
              <a:rPr lang="el-GR" dirty="0"/>
              <a:t> και για τα </a:t>
            </a:r>
            <a:r>
              <a:rPr lang="el-GR" dirty="0" err="1"/>
              <a:t>υπάρχοντα</a:t>
            </a:r>
            <a:r>
              <a:rPr lang="el-GR" dirty="0"/>
              <a:t> πριν </a:t>
            </a:r>
            <a:r>
              <a:rPr lang="el-GR" dirty="0" err="1"/>
              <a:t>απο</a:t>
            </a:r>
            <a:r>
              <a:rPr lang="el-GR" dirty="0"/>
              <a:t>́ την </a:t>
            </a:r>
            <a:r>
              <a:rPr lang="el-GR" dirty="0" err="1"/>
              <a:t>είσοδο</a:t>
            </a:r>
            <a:r>
              <a:rPr lang="el-GR" dirty="0"/>
              <a:t> του </a:t>
            </a:r>
            <a:r>
              <a:rPr lang="el-GR" dirty="0" err="1"/>
              <a:t>εταιρικα</a:t>
            </a:r>
            <a:r>
              <a:rPr lang="el-GR" dirty="0"/>
              <a:t>́ </a:t>
            </a:r>
            <a:r>
              <a:rPr lang="el-GR" dirty="0" err="1"/>
              <a:t>χρέη</a:t>
            </a:r>
            <a:r>
              <a:rPr lang="el-GR" dirty="0"/>
              <a:t>. </a:t>
            </a:r>
          </a:p>
          <a:p>
            <a:r>
              <a:rPr lang="el-GR" dirty="0"/>
              <a:t>Ο εταίρος που φεύγει ευθύνεται για χρέη που </a:t>
            </a:r>
            <a:r>
              <a:rPr lang="el-GR" dirty="0" err="1"/>
              <a:t>γενήθηκαν</a:t>
            </a:r>
            <a:r>
              <a:rPr lang="el-GR" dirty="0"/>
              <a:t> μέχρι να φύγει</a:t>
            </a:r>
          </a:p>
          <a:p>
            <a:r>
              <a:rPr lang="el-GR" dirty="0" err="1"/>
              <a:t>Αντίθετη</a:t>
            </a:r>
            <a:r>
              <a:rPr lang="el-GR" dirty="0"/>
              <a:t> </a:t>
            </a:r>
            <a:r>
              <a:rPr lang="el-GR" dirty="0" err="1"/>
              <a:t>συμφωνία</a:t>
            </a:r>
            <a:r>
              <a:rPr lang="el-GR" dirty="0"/>
              <a:t> δεν </a:t>
            </a:r>
            <a:r>
              <a:rPr lang="el-GR" dirty="0" err="1"/>
              <a:t>ισχύει</a:t>
            </a:r>
            <a:r>
              <a:rPr lang="el-GR" dirty="0"/>
              <a:t> </a:t>
            </a:r>
            <a:r>
              <a:rPr lang="el-GR" dirty="0" err="1"/>
              <a:t>έναντι</a:t>
            </a:r>
            <a:r>
              <a:rPr lang="el-GR" dirty="0"/>
              <a:t> των </a:t>
            </a:r>
            <a:r>
              <a:rPr lang="el-GR" dirty="0" err="1"/>
              <a:t>τρίτων</a:t>
            </a:r>
            <a:r>
              <a:rPr lang="el-GR" dirty="0"/>
              <a:t>. </a:t>
            </a:r>
          </a:p>
          <a:p>
            <a:r>
              <a:rPr lang="el-GR" dirty="0"/>
              <a:t>Η Μεταβίβαση εν ζωή επιτυγχάνεται μόνο με τροποποίηση του καταστατικού την οποία υπογράφουν όλοι οι λοιποί εταίροι, ο μεταβιβάζων τη συμμετοχή εταίρος και ο νέος εταίρος.</a:t>
            </a:r>
          </a:p>
          <a:p>
            <a:endParaRPr lang="en-US" dirty="0"/>
          </a:p>
        </p:txBody>
      </p:sp>
    </p:spTree>
    <p:extLst>
      <p:ext uri="{BB962C8B-B14F-4D97-AF65-F5344CB8AC3E}">
        <p14:creationId xmlns:p14="http://schemas.microsoft.com/office/powerpoint/2010/main" val="3192459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Εκούσια έξοδος</a:t>
            </a:r>
            <a:endParaRPr lang="en-US" dirty="0"/>
          </a:p>
        </p:txBody>
      </p:sp>
      <p:sp>
        <p:nvSpPr>
          <p:cNvPr id="3" name="Content Placeholder 2"/>
          <p:cNvSpPr>
            <a:spLocks noGrp="1"/>
          </p:cNvSpPr>
          <p:nvPr>
            <p:ph sz="quarter" idx="1"/>
          </p:nvPr>
        </p:nvSpPr>
        <p:spPr/>
        <p:txBody>
          <a:bodyPr>
            <a:normAutofit fontScale="77500" lnSpcReduction="20000"/>
          </a:bodyPr>
          <a:lstStyle/>
          <a:p>
            <a:r>
              <a:rPr lang="el-GR" dirty="0"/>
              <a:t>Ο </a:t>
            </a:r>
            <a:r>
              <a:rPr lang="el-GR" dirty="0" err="1"/>
              <a:t>εταίρος</a:t>
            </a:r>
            <a:r>
              <a:rPr lang="el-GR" dirty="0"/>
              <a:t> </a:t>
            </a:r>
            <a:r>
              <a:rPr lang="el-GR" dirty="0" err="1"/>
              <a:t>μπορει</a:t>
            </a:r>
            <a:r>
              <a:rPr lang="el-GR" dirty="0"/>
              <a:t>́ με </a:t>
            </a:r>
            <a:r>
              <a:rPr lang="el-GR" dirty="0" err="1"/>
              <a:t>δήλωση</a:t>
            </a:r>
            <a:r>
              <a:rPr lang="el-GR" dirty="0"/>
              <a:t> του προς την </a:t>
            </a:r>
            <a:r>
              <a:rPr lang="el-GR" dirty="0" err="1"/>
              <a:t>εταιρεία</a:t>
            </a:r>
            <a:r>
              <a:rPr lang="el-GR" dirty="0"/>
              <a:t> και τους </a:t>
            </a:r>
            <a:r>
              <a:rPr lang="el-GR" dirty="0" err="1"/>
              <a:t>λοιπούς</a:t>
            </a:r>
            <a:r>
              <a:rPr lang="el-GR" dirty="0"/>
              <a:t> </a:t>
            </a:r>
            <a:r>
              <a:rPr lang="el-GR" dirty="0" err="1"/>
              <a:t>εταίρους</a:t>
            </a:r>
            <a:r>
              <a:rPr lang="el-GR" dirty="0"/>
              <a:t> να </a:t>
            </a:r>
            <a:r>
              <a:rPr lang="el-GR" dirty="0" err="1"/>
              <a:t>εξέλθει</a:t>
            </a:r>
            <a:r>
              <a:rPr lang="el-GR" dirty="0"/>
              <a:t> </a:t>
            </a:r>
            <a:r>
              <a:rPr lang="el-GR" dirty="0" err="1"/>
              <a:t>απο</a:t>
            </a:r>
            <a:r>
              <a:rPr lang="el-GR" dirty="0"/>
              <a:t>́ την </a:t>
            </a:r>
            <a:r>
              <a:rPr lang="el-GR" dirty="0" err="1"/>
              <a:t>εταιρεία</a:t>
            </a:r>
            <a:r>
              <a:rPr lang="el-GR" dirty="0"/>
              <a:t>, </a:t>
            </a:r>
            <a:r>
              <a:rPr lang="el-GR" dirty="0" err="1"/>
              <a:t>εκτός</a:t>
            </a:r>
            <a:r>
              <a:rPr lang="el-GR" dirty="0"/>
              <a:t> αν </a:t>
            </a:r>
            <a:r>
              <a:rPr lang="el-GR" dirty="0" err="1"/>
              <a:t>προβλέπεται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r>
              <a:rPr lang="el-GR" dirty="0" err="1"/>
              <a:t>αντικαθιστα</a:t>
            </a:r>
            <a:r>
              <a:rPr lang="el-GR" dirty="0"/>
              <a:t>́ το </a:t>
            </a:r>
            <a:r>
              <a:rPr lang="el-GR" dirty="0" err="1"/>
              <a:t>παλιο</a:t>
            </a:r>
            <a:r>
              <a:rPr lang="el-GR" dirty="0"/>
              <a:t>́ </a:t>
            </a:r>
            <a:r>
              <a:rPr lang="el-GR" dirty="0" err="1"/>
              <a:t>δικαίωμα</a:t>
            </a:r>
            <a:r>
              <a:rPr lang="el-GR" dirty="0"/>
              <a:t> </a:t>
            </a:r>
            <a:r>
              <a:rPr lang="el-GR" dirty="0" err="1"/>
              <a:t>καταγγελίας</a:t>
            </a:r>
            <a:r>
              <a:rPr lang="el-GR" dirty="0"/>
              <a:t>) </a:t>
            </a:r>
          </a:p>
          <a:p>
            <a:r>
              <a:rPr lang="el-GR" dirty="0"/>
              <a:t>Δεν απαιτείται σπουδαίος λόγος (εκτός και αν προβλέπεται στο καταστατικό)</a:t>
            </a:r>
          </a:p>
          <a:p>
            <a:r>
              <a:rPr lang="el-GR" dirty="0"/>
              <a:t>Στην </a:t>
            </a:r>
            <a:r>
              <a:rPr lang="el-GR" dirty="0" err="1"/>
              <a:t>εταιρεία</a:t>
            </a:r>
            <a:r>
              <a:rPr lang="el-GR" dirty="0"/>
              <a:t> </a:t>
            </a:r>
            <a:r>
              <a:rPr lang="el-GR" dirty="0" err="1"/>
              <a:t>αορίστου</a:t>
            </a:r>
            <a:r>
              <a:rPr lang="el-GR" dirty="0"/>
              <a:t> </a:t>
            </a:r>
            <a:r>
              <a:rPr lang="el-GR" dirty="0" err="1"/>
              <a:t>χρόνου</a:t>
            </a:r>
            <a:r>
              <a:rPr lang="el-GR" dirty="0"/>
              <a:t> η </a:t>
            </a:r>
            <a:r>
              <a:rPr lang="el-GR" dirty="0" err="1"/>
              <a:t>αξία</a:t>
            </a:r>
            <a:r>
              <a:rPr lang="el-GR" dirty="0"/>
              <a:t> της </a:t>
            </a:r>
            <a:r>
              <a:rPr lang="el-GR" dirty="0" err="1"/>
              <a:t>συμμετοχής</a:t>
            </a:r>
            <a:r>
              <a:rPr lang="el-GR" dirty="0"/>
              <a:t> </a:t>
            </a:r>
            <a:r>
              <a:rPr lang="el-GR" dirty="0" err="1"/>
              <a:t>καταβάλλεται</a:t>
            </a:r>
            <a:r>
              <a:rPr lang="el-GR" dirty="0"/>
              <a:t> στον </a:t>
            </a:r>
            <a:r>
              <a:rPr lang="el-GR" dirty="0" err="1"/>
              <a:t>εξερχόμενο</a:t>
            </a:r>
            <a:r>
              <a:rPr lang="el-GR" dirty="0"/>
              <a:t> </a:t>
            </a:r>
            <a:r>
              <a:rPr lang="el-GR" dirty="0" err="1"/>
              <a:t>εταίρο</a:t>
            </a:r>
            <a:r>
              <a:rPr lang="el-GR" dirty="0"/>
              <a:t> στο </a:t>
            </a:r>
            <a:r>
              <a:rPr lang="el-GR" dirty="0" err="1"/>
              <a:t>τέλος</a:t>
            </a:r>
            <a:r>
              <a:rPr lang="el-GR" dirty="0"/>
              <a:t> της </a:t>
            </a:r>
            <a:r>
              <a:rPr lang="el-GR" dirty="0" err="1"/>
              <a:t>εταιρικής</a:t>
            </a:r>
            <a:r>
              <a:rPr lang="el-GR" dirty="0"/>
              <a:t> </a:t>
            </a:r>
            <a:r>
              <a:rPr lang="el-GR" dirty="0" err="1"/>
              <a:t>χρήσης</a:t>
            </a:r>
            <a:r>
              <a:rPr lang="el-GR" dirty="0"/>
              <a:t>. </a:t>
            </a:r>
          </a:p>
          <a:p>
            <a:r>
              <a:rPr lang="el-GR" dirty="0"/>
              <a:t>Στην </a:t>
            </a:r>
            <a:r>
              <a:rPr lang="el-GR" dirty="0" err="1"/>
              <a:t>εταιρεία</a:t>
            </a:r>
            <a:r>
              <a:rPr lang="el-GR" dirty="0"/>
              <a:t> </a:t>
            </a:r>
            <a:r>
              <a:rPr lang="el-GR" dirty="0" err="1"/>
              <a:t>ορισμένου</a:t>
            </a:r>
            <a:r>
              <a:rPr lang="el-GR" dirty="0"/>
              <a:t> </a:t>
            </a:r>
            <a:r>
              <a:rPr lang="el-GR" dirty="0" err="1"/>
              <a:t>χρόνου</a:t>
            </a:r>
            <a:r>
              <a:rPr lang="el-GR" dirty="0"/>
              <a:t> η </a:t>
            </a:r>
            <a:r>
              <a:rPr lang="el-GR" dirty="0" err="1"/>
              <a:t>καταβολη</a:t>
            </a:r>
            <a:r>
              <a:rPr lang="el-GR" dirty="0"/>
              <a:t>́ της </a:t>
            </a:r>
            <a:r>
              <a:rPr lang="el-GR" dirty="0" err="1"/>
              <a:t>αξίας</a:t>
            </a:r>
            <a:r>
              <a:rPr lang="el-GR" dirty="0"/>
              <a:t> </a:t>
            </a:r>
            <a:r>
              <a:rPr lang="el-GR" dirty="0" err="1"/>
              <a:t>συμμετοχής</a:t>
            </a:r>
            <a:r>
              <a:rPr lang="el-GR" dirty="0"/>
              <a:t> στον </a:t>
            </a:r>
            <a:r>
              <a:rPr lang="el-GR" dirty="0" err="1"/>
              <a:t>εξερχόμενο</a:t>
            </a:r>
            <a:r>
              <a:rPr lang="el-GR" dirty="0"/>
              <a:t> </a:t>
            </a:r>
            <a:r>
              <a:rPr lang="el-GR" dirty="0" err="1"/>
              <a:t>εταίρο</a:t>
            </a:r>
            <a:r>
              <a:rPr lang="el-GR" dirty="0"/>
              <a:t> </a:t>
            </a:r>
            <a:r>
              <a:rPr lang="el-GR" dirty="0" err="1"/>
              <a:t>εξαρτάται</a:t>
            </a:r>
            <a:r>
              <a:rPr lang="el-GR" dirty="0"/>
              <a:t> </a:t>
            </a:r>
            <a:r>
              <a:rPr lang="el-GR" dirty="0" err="1"/>
              <a:t>απο</a:t>
            </a:r>
            <a:r>
              <a:rPr lang="el-GR" dirty="0"/>
              <a:t>́ τη </a:t>
            </a:r>
            <a:r>
              <a:rPr lang="el-GR" dirty="0" err="1"/>
              <a:t>συνδρομη</a:t>
            </a:r>
            <a:r>
              <a:rPr lang="el-GR" dirty="0"/>
              <a:t>́ </a:t>
            </a:r>
            <a:r>
              <a:rPr lang="el-GR" dirty="0" err="1"/>
              <a:t>σπουδαίου</a:t>
            </a:r>
            <a:r>
              <a:rPr lang="el-GR" dirty="0"/>
              <a:t> </a:t>
            </a:r>
            <a:r>
              <a:rPr lang="el-GR" dirty="0" err="1"/>
              <a:t>λόγου</a:t>
            </a:r>
            <a:r>
              <a:rPr lang="el-GR" dirty="0"/>
              <a:t>. Αν το </a:t>
            </a:r>
            <a:r>
              <a:rPr lang="el-GR" dirty="0" err="1"/>
              <a:t>δικαστήριο</a:t>
            </a:r>
            <a:r>
              <a:rPr lang="el-GR" dirty="0"/>
              <a:t> </a:t>
            </a:r>
            <a:r>
              <a:rPr lang="el-GR" dirty="0" err="1"/>
              <a:t>κρίνει</a:t>
            </a:r>
            <a:r>
              <a:rPr lang="el-GR" dirty="0"/>
              <a:t> </a:t>
            </a:r>
            <a:r>
              <a:rPr lang="el-GR" dirty="0" err="1"/>
              <a:t>ότι</a:t>
            </a:r>
            <a:r>
              <a:rPr lang="el-GR" dirty="0"/>
              <a:t> δεν </a:t>
            </a:r>
            <a:r>
              <a:rPr lang="el-GR" dirty="0" err="1"/>
              <a:t>συντρέχει</a:t>
            </a:r>
            <a:r>
              <a:rPr lang="el-GR" dirty="0"/>
              <a:t> </a:t>
            </a:r>
            <a:r>
              <a:rPr lang="el-GR" dirty="0" err="1"/>
              <a:t>σπουδαίος</a:t>
            </a:r>
            <a:r>
              <a:rPr lang="el-GR" dirty="0"/>
              <a:t> </a:t>
            </a:r>
            <a:r>
              <a:rPr lang="el-GR" dirty="0" err="1"/>
              <a:t>λόγος</a:t>
            </a:r>
            <a:r>
              <a:rPr lang="el-GR" dirty="0"/>
              <a:t>, ο </a:t>
            </a:r>
            <a:r>
              <a:rPr lang="el-GR" dirty="0" err="1"/>
              <a:t>εταίρος</a:t>
            </a:r>
            <a:r>
              <a:rPr lang="el-GR" dirty="0"/>
              <a:t> δεν </a:t>
            </a:r>
            <a:r>
              <a:rPr lang="el-GR" dirty="0" err="1"/>
              <a:t>έχει</a:t>
            </a:r>
            <a:r>
              <a:rPr lang="el-GR" dirty="0"/>
              <a:t> </a:t>
            </a:r>
            <a:r>
              <a:rPr lang="el-GR" dirty="0" err="1"/>
              <a:t>αξίωση</a:t>
            </a:r>
            <a:r>
              <a:rPr lang="el-GR" dirty="0"/>
              <a:t> για </a:t>
            </a:r>
            <a:r>
              <a:rPr lang="el-GR" dirty="0" err="1"/>
              <a:t>καταβολη</a:t>
            </a:r>
            <a:r>
              <a:rPr lang="el-GR" dirty="0"/>
              <a:t>́ της </a:t>
            </a:r>
            <a:r>
              <a:rPr lang="el-GR" dirty="0" err="1"/>
              <a:t>αξίας</a:t>
            </a:r>
            <a:r>
              <a:rPr lang="el-GR" dirty="0"/>
              <a:t> της </a:t>
            </a:r>
            <a:r>
              <a:rPr lang="el-GR" dirty="0" err="1"/>
              <a:t>συμμετοχής</a:t>
            </a:r>
            <a:r>
              <a:rPr lang="el-GR" dirty="0"/>
              <a:t> του. </a:t>
            </a:r>
          </a:p>
          <a:p>
            <a:endParaRPr lang="el-GR" dirty="0"/>
          </a:p>
          <a:p>
            <a:endParaRPr lang="en-US" dirty="0"/>
          </a:p>
        </p:txBody>
      </p:sp>
    </p:spTree>
    <p:extLst>
      <p:ext uri="{BB962C8B-B14F-4D97-AF65-F5344CB8AC3E}">
        <p14:creationId xmlns:p14="http://schemas.microsoft.com/office/powerpoint/2010/main" val="2751651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Αποκλεισμός εταίρου</a:t>
            </a:r>
            <a:endParaRPr lang="en-US" dirty="0"/>
          </a:p>
        </p:txBody>
      </p:sp>
      <p:sp>
        <p:nvSpPr>
          <p:cNvPr id="3" name="Content Placeholder 2"/>
          <p:cNvSpPr>
            <a:spLocks noGrp="1"/>
          </p:cNvSpPr>
          <p:nvPr>
            <p:ph sz="quarter" idx="1"/>
          </p:nvPr>
        </p:nvSpPr>
        <p:spPr/>
        <p:txBody>
          <a:bodyPr>
            <a:normAutofit/>
          </a:bodyPr>
          <a:lstStyle/>
          <a:p>
            <a:r>
              <a:rPr lang="el-GR" dirty="0"/>
              <a:t>Αν </a:t>
            </a:r>
            <a:r>
              <a:rPr lang="el-GR" dirty="0" err="1"/>
              <a:t>συντρέχει</a:t>
            </a:r>
            <a:r>
              <a:rPr lang="el-GR" dirty="0"/>
              <a:t> στο </a:t>
            </a:r>
            <a:r>
              <a:rPr lang="el-GR" dirty="0" err="1"/>
              <a:t>πρόσωπο</a:t>
            </a:r>
            <a:r>
              <a:rPr lang="el-GR" dirty="0"/>
              <a:t> </a:t>
            </a:r>
            <a:r>
              <a:rPr lang="el-GR" dirty="0" err="1"/>
              <a:t>ενός</a:t>
            </a:r>
            <a:r>
              <a:rPr lang="el-GR" dirty="0"/>
              <a:t> </a:t>
            </a:r>
            <a:r>
              <a:rPr lang="el-GR" dirty="0" err="1"/>
              <a:t>εταίρου</a:t>
            </a:r>
            <a:r>
              <a:rPr lang="el-GR" dirty="0"/>
              <a:t> </a:t>
            </a:r>
            <a:r>
              <a:rPr lang="el-GR" dirty="0" err="1"/>
              <a:t>περιστατικο</a:t>
            </a:r>
            <a:r>
              <a:rPr lang="el-GR" dirty="0"/>
              <a:t>́ που θα </a:t>
            </a:r>
            <a:r>
              <a:rPr lang="el-GR" dirty="0" err="1"/>
              <a:t>δικαιολογούσε</a:t>
            </a:r>
            <a:r>
              <a:rPr lang="el-GR" dirty="0"/>
              <a:t> τη </a:t>
            </a:r>
            <a:r>
              <a:rPr lang="el-GR" dirty="0" err="1"/>
              <a:t>λύση</a:t>
            </a:r>
            <a:r>
              <a:rPr lang="el-GR" dirty="0"/>
              <a:t> της </a:t>
            </a:r>
            <a:r>
              <a:rPr lang="el-GR" dirty="0" err="1"/>
              <a:t>εταιρείας</a:t>
            </a:r>
            <a:r>
              <a:rPr lang="el-GR" dirty="0"/>
              <a:t> το </a:t>
            </a:r>
            <a:r>
              <a:rPr lang="el-GR" dirty="0" err="1"/>
              <a:t>δικαστήριο</a:t>
            </a:r>
            <a:r>
              <a:rPr lang="el-GR" dirty="0"/>
              <a:t> </a:t>
            </a:r>
            <a:r>
              <a:rPr lang="el-GR" dirty="0" err="1"/>
              <a:t>μπορει</a:t>
            </a:r>
            <a:r>
              <a:rPr lang="el-GR" dirty="0"/>
              <a:t>́, </a:t>
            </a:r>
            <a:r>
              <a:rPr lang="el-GR" dirty="0" err="1"/>
              <a:t>ύστερα</a:t>
            </a:r>
            <a:r>
              <a:rPr lang="el-GR" dirty="0"/>
              <a:t> </a:t>
            </a:r>
            <a:r>
              <a:rPr lang="el-GR" dirty="0" err="1"/>
              <a:t>απο</a:t>
            </a:r>
            <a:r>
              <a:rPr lang="el-GR" dirty="0"/>
              <a:t>́ </a:t>
            </a:r>
            <a:r>
              <a:rPr lang="el-GR" dirty="0" err="1"/>
              <a:t>αίτηση</a:t>
            </a:r>
            <a:r>
              <a:rPr lang="el-GR" dirty="0"/>
              <a:t> των </a:t>
            </a:r>
            <a:r>
              <a:rPr lang="el-GR" dirty="0" err="1"/>
              <a:t>λοιπών</a:t>
            </a:r>
            <a:r>
              <a:rPr lang="el-GR" dirty="0"/>
              <a:t> </a:t>
            </a:r>
            <a:r>
              <a:rPr lang="el-GR" dirty="0" err="1"/>
              <a:t>εταίρων</a:t>
            </a:r>
            <a:r>
              <a:rPr lang="el-GR" dirty="0"/>
              <a:t>, </a:t>
            </a:r>
            <a:r>
              <a:rPr lang="el-GR" dirty="0" err="1"/>
              <a:t>αντι</a:t>
            </a:r>
            <a:r>
              <a:rPr lang="el-GR" dirty="0"/>
              <a:t>́ της </a:t>
            </a:r>
            <a:r>
              <a:rPr lang="el-GR" dirty="0" err="1"/>
              <a:t>λύσης</a:t>
            </a:r>
            <a:r>
              <a:rPr lang="el-GR" dirty="0"/>
              <a:t> της </a:t>
            </a:r>
            <a:r>
              <a:rPr lang="el-GR" dirty="0" err="1"/>
              <a:t>εταιρίας</a:t>
            </a:r>
            <a:r>
              <a:rPr lang="el-GR" dirty="0"/>
              <a:t>, να </a:t>
            </a:r>
            <a:r>
              <a:rPr lang="el-GR" dirty="0" err="1"/>
              <a:t>διατάξει</a:t>
            </a:r>
            <a:r>
              <a:rPr lang="el-GR" dirty="0"/>
              <a:t> τον </a:t>
            </a:r>
            <a:r>
              <a:rPr lang="el-GR" dirty="0" err="1"/>
              <a:t>αποκλεισμο</a:t>
            </a:r>
            <a:r>
              <a:rPr lang="el-GR" dirty="0"/>
              <a:t>́ του </a:t>
            </a:r>
            <a:r>
              <a:rPr lang="el-GR" dirty="0" err="1"/>
              <a:t>εταίρου</a:t>
            </a:r>
            <a:r>
              <a:rPr lang="el-GR" dirty="0"/>
              <a:t>. </a:t>
            </a:r>
          </a:p>
        </p:txBody>
      </p:sp>
    </p:spTree>
    <p:extLst>
      <p:ext uri="{BB962C8B-B14F-4D97-AF65-F5344CB8AC3E}">
        <p14:creationId xmlns:p14="http://schemas.microsoft.com/office/powerpoint/2010/main" val="4152492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Λύση εταιρείας</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Η </a:t>
            </a:r>
            <a:r>
              <a:rPr lang="el-GR" dirty="0" err="1"/>
              <a:t>ομόρρυθμη</a:t>
            </a:r>
            <a:r>
              <a:rPr lang="el-GR" dirty="0"/>
              <a:t> </a:t>
            </a:r>
            <a:r>
              <a:rPr lang="el-GR" dirty="0" err="1"/>
              <a:t>εταιρεία</a:t>
            </a:r>
            <a:r>
              <a:rPr lang="el-GR" dirty="0"/>
              <a:t> </a:t>
            </a:r>
            <a:r>
              <a:rPr lang="el-GR" dirty="0" err="1"/>
              <a:t>λύνεται</a:t>
            </a:r>
            <a:r>
              <a:rPr lang="el-GR" dirty="0"/>
              <a:t>: α) με την </a:t>
            </a:r>
            <a:r>
              <a:rPr lang="el-GR" dirty="0" err="1"/>
              <a:t>πάροδο</a:t>
            </a:r>
            <a:r>
              <a:rPr lang="el-GR" dirty="0"/>
              <a:t> του </a:t>
            </a:r>
            <a:r>
              <a:rPr lang="el-GR" dirty="0" err="1"/>
              <a:t>χρόνου</a:t>
            </a:r>
            <a:r>
              <a:rPr lang="el-GR" dirty="0"/>
              <a:t> </a:t>
            </a:r>
            <a:r>
              <a:rPr lang="el-GR" dirty="0" err="1"/>
              <a:t>διαρκείας</a:t>
            </a:r>
            <a:r>
              <a:rPr lang="el-GR" dirty="0"/>
              <a:t> της, β) με </a:t>
            </a:r>
            <a:r>
              <a:rPr lang="el-GR" dirty="0" err="1"/>
              <a:t>απόφαση</a:t>
            </a:r>
            <a:r>
              <a:rPr lang="el-GR" dirty="0"/>
              <a:t> των </a:t>
            </a:r>
            <a:r>
              <a:rPr lang="el-GR" dirty="0" err="1"/>
              <a:t>εταίρων</a:t>
            </a:r>
            <a:r>
              <a:rPr lang="el-GR" dirty="0"/>
              <a:t>, γ) με την </a:t>
            </a:r>
            <a:r>
              <a:rPr lang="el-GR" dirty="0" err="1"/>
              <a:t>κήρυξη</a:t>
            </a:r>
            <a:r>
              <a:rPr lang="el-GR" dirty="0"/>
              <a:t> της σε </a:t>
            </a:r>
            <a:r>
              <a:rPr lang="el-GR" dirty="0" err="1"/>
              <a:t>πτώχευση</a:t>
            </a:r>
            <a:r>
              <a:rPr lang="el-GR" dirty="0"/>
              <a:t> και δ) με </a:t>
            </a:r>
            <a:r>
              <a:rPr lang="el-GR" dirty="0" err="1"/>
              <a:t>δικαστικη</a:t>
            </a:r>
            <a:r>
              <a:rPr lang="el-GR" dirty="0"/>
              <a:t>́ </a:t>
            </a:r>
            <a:r>
              <a:rPr lang="el-GR" dirty="0" err="1"/>
              <a:t>απόφαση</a:t>
            </a:r>
            <a:r>
              <a:rPr lang="el-GR" dirty="0"/>
              <a:t> </a:t>
            </a:r>
            <a:r>
              <a:rPr lang="el-GR" dirty="0" err="1"/>
              <a:t>ύστερα</a:t>
            </a:r>
            <a:r>
              <a:rPr lang="el-GR" dirty="0"/>
              <a:t> </a:t>
            </a:r>
            <a:r>
              <a:rPr lang="el-GR" dirty="0" err="1"/>
              <a:t>απο</a:t>
            </a:r>
            <a:r>
              <a:rPr lang="el-GR" dirty="0"/>
              <a:t>́ </a:t>
            </a:r>
            <a:r>
              <a:rPr lang="el-GR" dirty="0" err="1"/>
              <a:t>αίτηση</a:t>
            </a:r>
            <a:r>
              <a:rPr lang="el-GR" dirty="0"/>
              <a:t> </a:t>
            </a:r>
            <a:r>
              <a:rPr lang="el-GR" dirty="0" err="1"/>
              <a:t>εταίρου</a:t>
            </a:r>
            <a:r>
              <a:rPr lang="el-GR" dirty="0"/>
              <a:t>, </a:t>
            </a:r>
            <a:r>
              <a:rPr lang="el-GR" dirty="0" err="1"/>
              <a:t>εφόσον</a:t>
            </a:r>
            <a:r>
              <a:rPr lang="el-GR" dirty="0"/>
              <a:t> </a:t>
            </a:r>
            <a:r>
              <a:rPr lang="el-GR" dirty="0" err="1"/>
              <a:t>υπάρχει</a:t>
            </a:r>
            <a:r>
              <a:rPr lang="el-GR" dirty="0"/>
              <a:t> </a:t>
            </a:r>
            <a:r>
              <a:rPr lang="el-GR" dirty="0" err="1"/>
              <a:t>σπουδαίος</a:t>
            </a:r>
            <a:r>
              <a:rPr lang="el-GR" dirty="0"/>
              <a:t> </a:t>
            </a:r>
            <a:r>
              <a:rPr lang="el-GR" dirty="0" err="1"/>
              <a:t>λόγος</a:t>
            </a:r>
            <a:r>
              <a:rPr lang="el-GR" dirty="0"/>
              <a:t>. </a:t>
            </a:r>
          </a:p>
          <a:p>
            <a:r>
              <a:rPr lang="el-GR" dirty="0"/>
              <a:t>Στην </a:t>
            </a:r>
            <a:r>
              <a:rPr lang="el-GR" dirty="0" err="1"/>
              <a:t>εταιρικη</a:t>
            </a:r>
            <a:r>
              <a:rPr lang="el-GR" dirty="0"/>
              <a:t>́ </a:t>
            </a:r>
            <a:r>
              <a:rPr lang="el-GR" dirty="0" err="1"/>
              <a:t>σύμβαση</a:t>
            </a:r>
            <a:r>
              <a:rPr lang="el-GR" dirty="0"/>
              <a:t> </a:t>
            </a:r>
            <a:r>
              <a:rPr lang="el-GR" dirty="0" err="1"/>
              <a:t>μπορει</a:t>
            </a:r>
            <a:r>
              <a:rPr lang="el-GR" dirty="0"/>
              <a:t>́ να </a:t>
            </a:r>
            <a:r>
              <a:rPr lang="el-GR" dirty="0" err="1"/>
              <a:t>προβλέπονται</a:t>
            </a:r>
            <a:r>
              <a:rPr lang="el-GR" dirty="0"/>
              <a:t> και </a:t>
            </a:r>
            <a:r>
              <a:rPr lang="el-GR" dirty="0" err="1"/>
              <a:t>άλλοι</a:t>
            </a:r>
            <a:r>
              <a:rPr lang="el-GR" dirty="0"/>
              <a:t> </a:t>
            </a:r>
            <a:r>
              <a:rPr lang="el-GR" dirty="0" err="1"/>
              <a:t>λόγοι</a:t>
            </a:r>
            <a:r>
              <a:rPr lang="el-GR" dirty="0"/>
              <a:t> </a:t>
            </a:r>
            <a:r>
              <a:rPr lang="el-GR" dirty="0" err="1"/>
              <a:t>λύσης</a:t>
            </a:r>
            <a:r>
              <a:rPr lang="el-GR" dirty="0"/>
              <a:t> της </a:t>
            </a:r>
            <a:r>
              <a:rPr lang="el-GR" dirty="0" err="1"/>
              <a:t>εταιρείας</a:t>
            </a:r>
            <a:r>
              <a:rPr lang="el-GR" dirty="0"/>
              <a:t>. </a:t>
            </a:r>
          </a:p>
          <a:p>
            <a:r>
              <a:rPr lang="el-GR" dirty="0"/>
              <a:t>ΠΡΟΣΟΧΗ: Ο </a:t>
            </a:r>
            <a:r>
              <a:rPr lang="el-GR" dirty="0" err="1"/>
              <a:t>θάνατος</a:t>
            </a:r>
            <a:r>
              <a:rPr lang="el-GR" dirty="0"/>
              <a:t>, η </a:t>
            </a:r>
            <a:r>
              <a:rPr lang="el-GR" dirty="0" err="1"/>
              <a:t>πτώχευση</a:t>
            </a:r>
            <a:r>
              <a:rPr lang="el-GR" dirty="0"/>
              <a:t> και η </a:t>
            </a:r>
            <a:r>
              <a:rPr lang="el-GR" dirty="0" err="1"/>
              <a:t>υποβολη</a:t>
            </a:r>
            <a:r>
              <a:rPr lang="el-GR" dirty="0"/>
              <a:t>́ σε </a:t>
            </a:r>
            <a:r>
              <a:rPr lang="el-GR" dirty="0" err="1"/>
              <a:t>δικαστικη</a:t>
            </a:r>
            <a:r>
              <a:rPr lang="el-GR" dirty="0"/>
              <a:t>́ </a:t>
            </a:r>
            <a:r>
              <a:rPr lang="el-GR" dirty="0" err="1"/>
              <a:t>συμπαράσταση</a:t>
            </a:r>
            <a:r>
              <a:rPr lang="el-GR" dirty="0"/>
              <a:t> </a:t>
            </a:r>
            <a:r>
              <a:rPr lang="el-GR" dirty="0" err="1"/>
              <a:t>εταίρου</a:t>
            </a:r>
            <a:r>
              <a:rPr lang="el-GR" dirty="0"/>
              <a:t> </a:t>
            </a:r>
            <a:r>
              <a:rPr lang="el-GR" dirty="0" err="1"/>
              <a:t>επιφέρουν</a:t>
            </a:r>
            <a:r>
              <a:rPr lang="el-GR" dirty="0"/>
              <a:t> την </a:t>
            </a:r>
            <a:r>
              <a:rPr lang="el-GR" dirty="0" err="1"/>
              <a:t>έξοδο</a:t>
            </a:r>
            <a:r>
              <a:rPr lang="el-GR" dirty="0"/>
              <a:t> του </a:t>
            </a:r>
            <a:r>
              <a:rPr lang="el-GR" dirty="0" err="1"/>
              <a:t>απο</a:t>
            </a:r>
            <a:r>
              <a:rPr lang="el-GR" dirty="0"/>
              <a:t>́ την </a:t>
            </a:r>
            <a:r>
              <a:rPr lang="el-GR" dirty="0" err="1"/>
              <a:t>εταιρεία</a:t>
            </a:r>
            <a:r>
              <a:rPr lang="el-GR" dirty="0"/>
              <a:t>, </a:t>
            </a:r>
            <a:r>
              <a:rPr lang="el-GR" dirty="0" err="1"/>
              <a:t>εκτός</a:t>
            </a:r>
            <a:r>
              <a:rPr lang="el-GR" dirty="0"/>
              <a:t> αν </a:t>
            </a:r>
            <a:r>
              <a:rPr lang="el-GR" dirty="0" err="1"/>
              <a:t>προβλέπεται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p>
          <a:p>
            <a:endParaRPr lang="en-US" dirty="0"/>
          </a:p>
        </p:txBody>
      </p:sp>
    </p:spTree>
    <p:extLst>
      <p:ext uri="{BB962C8B-B14F-4D97-AF65-F5344CB8AC3E}">
        <p14:creationId xmlns:p14="http://schemas.microsoft.com/office/powerpoint/2010/main" val="1073071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Μονοπρόσωπη</a:t>
            </a:r>
            <a:r>
              <a:rPr lang="el-GR" dirty="0"/>
              <a:t> ΟΕ</a:t>
            </a:r>
            <a:endParaRPr lang="en-US" dirty="0"/>
          </a:p>
        </p:txBody>
      </p:sp>
      <p:sp>
        <p:nvSpPr>
          <p:cNvPr id="3" name="Content Placeholder 2"/>
          <p:cNvSpPr>
            <a:spLocks noGrp="1"/>
          </p:cNvSpPr>
          <p:nvPr>
            <p:ph sz="quarter" idx="1"/>
          </p:nvPr>
        </p:nvSpPr>
        <p:spPr/>
        <p:txBody>
          <a:bodyPr/>
          <a:lstStyle/>
          <a:p>
            <a:r>
              <a:rPr lang="el-GR" dirty="0"/>
              <a:t>Αν </a:t>
            </a:r>
            <a:r>
              <a:rPr lang="el-GR" dirty="0" err="1"/>
              <a:t>αποχωρήσουν</a:t>
            </a:r>
            <a:r>
              <a:rPr lang="el-GR" dirty="0"/>
              <a:t> για </a:t>
            </a:r>
            <a:r>
              <a:rPr lang="el-GR" dirty="0" err="1"/>
              <a:t>οποιονδήποτε</a:t>
            </a:r>
            <a:r>
              <a:rPr lang="el-GR" dirty="0"/>
              <a:t> </a:t>
            </a:r>
            <a:r>
              <a:rPr lang="el-GR" dirty="0" err="1"/>
              <a:t>λόγο</a:t>
            </a:r>
            <a:r>
              <a:rPr lang="el-GR" dirty="0"/>
              <a:t> </a:t>
            </a:r>
            <a:r>
              <a:rPr lang="el-GR" dirty="0" err="1"/>
              <a:t>ένας</a:t>
            </a:r>
            <a:r>
              <a:rPr lang="el-GR" dirty="0"/>
              <a:t> ή </a:t>
            </a:r>
            <a:r>
              <a:rPr lang="el-GR" dirty="0" err="1"/>
              <a:t>περισσότεροι</a:t>
            </a:r>
            <a:r>
              <a:rPr lang="el-GR" dirty="0"/>
              <a:t> </a:t>
            </a:r>
            <a:r>
              <a:rPr lang="el-GR" dirty="0" err="1"/>
              <a:t>εταίροι</a:t>
            </a:r>
            <a:r>
              <a:rPr lang="el-GR" dirty="0"/>
              <a:t> και </a:t>
            </a:r>
            <a:r>
              <a:rPr lang="el-GR" dirty="0" err="1"/>
              <a:t>παραμείνει</a:t>
            </a:r>
            <a:r>
              <a:rPr lang="el-GR" dirty="0"/>
              <a:t> </a:t>
            </a:r>
            <a:r>
              <a:rPr lang="el-GR" dirty="0" err="1"/>
              <a:t>μόνο</a:t>
            </a:r>
            <a:r>
              <a:rPr lang="el-GR" dirty="0"/>
              <a:t> </a:t>
            </a:r>
            <a:r>
              <a:rPr lang="el-GR" dirty="0" err="1"/>
              <a:t>ένας</a:t>
            </a:r>
            <a:r>
              <a:rPr lang="el-GR" dirty="0"/>
              <a:t> </a:t>
            </a:r>
            <a:r>
              <a:rPr lang="el-GR" dirty="0" err="1"/>
              <a:t>εταίρος</a:t>
            </a:r>
            <a:r>
              <a:rPr lang="el-GR" dirty="0"/>
              <a:t>, η </a:t>
            </a:r>
            <a:r>
              <a:rPr lang="el-GR" dirty="0" err="1"/>
              <a:t>εταιρεία</a:t>
            </a:r>
            <a:r>
              <a:rPr lang="el-GR" dirty="0"/>
              <a:t> </a:t>
            </a:r>
            <a:r>
              <a:rPr lang="el-GR" dirty="0" err="1"/>
              <a:t>λύνεται</a:t>
            </a:r>
            <a:r>
              <a:rPr lang="el-GR" dirty="0"/>
              <a:t>, </a:t>
            </a:r>
            <a:r>
              <a:rPr lang="el-GR" dirty="0" err="1"/>
              <a:t>εφόσον</a:t>
            </a:r>
            <a:r>
              <a:rPr lang="el-GR" dirty="0"/>
              <a:t> </a:t>
            </a:r>
            <a:r>
              <a:rPr lang="el-GR" dirty="0" err="1"/>
              <a:t>μέσα</a:t>
            </a:r>
            <a:r>
              <a:rPr lang="el-GR" dirty="0"/>
              <a:t> σε 4 </a:t>
            </a:r>
            <a:r>
              <a:rPr lang="el-GR" dirty="0" err="1"/>
              <a:t>μήνες</a:t>
            </a:r>
            <a:r>
              <a:rPr lang="el-GR" dirty="0"/>
              <a:t> δεν </a:t>
            </a:r>
            <a:r>
              <a:rPr lang="el-GR" dirty="0" err="1"/>
              <a:t>δημοσιευτει</a:t>
            </a:r>
            <a:r>
              <a:rPr lang="el-GR" dirty="0"/>
              <a:t>́ στο Γ.Ε.ΜΗ. η </a:t>
            </a:r>
            <a:r>
              <a:rPr lang="el-GR" dirty="0" err="1"/>
              <a:t>είσοδος</a:t>
            </a:r>
            <a:r>
              <a:rPr lang="el-GR" dirty="0"/>
              <a:t> </a:t>
            </a:r>
            <a:r>
              <a:rPr lang="el-GR" dirty="0" err="1"/>
              <a:t>νέου</a:t>
            </a:r>
            <a:r>
              <a:rPr lang="el-GR" dirty="0"/>
              <a:t> </a:t>
            </a:r>
            <a:r>
              <a:rPr lang="el-GR" dirty="0" err="1"/>
              <a:t>εταίρου</a:t>
            </a:r>
            <a:r>
              <a:rPr lang="el-GR" dirty="0"/>
              <a:t>. </a:t>
            </a:r>
          </a:p>
          <a:p>
            <a:endParaRPr lang="en-US" dirty="0"/>
          </a:p>
        </p:txBody>
      </p:sp>
    </p:spTree>
    <p:extLst>
      <p:ext uri="{BB962C8B-B14F-4D97-AF65-F5344CB8AC3E}">
        <p14:creationId xmlns:p14="http://schemas.microsoft.com/office/powerpoint/2010/main" val="3149720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Εκκαθάριση </a:t>
            </a:r>
            <a:endParaRPr lang="en-US" dirty="0"/>
          </a:p>
        </p:txBody>
      </p:sp>
      <p:sp>
        <p:nvSpPr>
          <p:cNvPr id="3" name="Content Placeholder 2"/>
          <p:cNvSpPr>
            <a:spLocks noGrp="1"/>
          </p:cNvSpPr>
          <p:nvPr>
            <p:ph sz="quarter" idx="1"/>
          </p:nvPr>
        </p:nvSpPr>
        <p:spPr/>
        <p:txBody>
          <a:bodyPr>
            <a:normAutofit fontScale="55000" lnSpcReduction="20000"/>
          </a:bodyPr>
          <a:lstStyle/>
          <a:p>
            <a:r>
              <a:rPr lang="el-GR" dirty="0"/>
              <a:t>Σε </a:t>
            </a:r>
            <a:r>
              <a:rPr lang="el-GR" dirty="0" err="1"/>
              <a:t>περίπτωση</a:t>
            </a:r>
            <a:r>
              <a:rPr lang="el-GR" dirty="0"/>
              <a:t> </a:t>
            </a:r>
            <a:r>
              <a:rPr lang="el-GR" dirty="0" err="1"/>
              <a:t>λύσης</a:t>
            </a:r>
            <a:r>
              <a:rPr lang="el-GR" dirty="0"/>
              <a:t> της </a:t>
            </a:r>
            <a:r>
              <a:rPr lang="el-GR" dirty="0" err="1"/>
              <a:t>εταιρείας</a:t>
            </a:r>
            <a:r>
              <a:rPr lang="el-GR" dirty="0"/>
              <a:t> τη </a:t>
            </a:r>
            <a:r>
              <a:rPr lang="el-GR" dirty="0" err="1"/>
              <a:t>λύση</a:t>
            </a:r>
            <a:r>
              <a:rPr lang="el-GR" dirty="0"/>
              <a:t> της </a:t>
            </a:r>
            <a:r>
              <a:rPr lang="el-GR" dirty="0" err="1"/>
              <a:t>εταιρείας</a:t>
            </a:r>
            <a:r>
              <a:rPr lang="el-GR" dirty="0"/>
              <a:t> </a:t>
            </a:r>
            <a:r>
              <a:rPr lang="el-GR" dirty="0" err="1"/>
              <a:t>ακολουθει</a:t>
            </a:r>
            <a:r>
              <a:rPr lang="el-GR" dirty="0"/>
              <a:t>́ η </a:t>
            </a:r>
            <a:r>
              <a:rPr lang="el-GR" dirty="0" err="1"/>
              <a:t>εκκαθάριση</a:t>
            </a:r>
            <a:r>
              <a:rPr lang="el-GR" dirty="0"/>
              <a:t>. </a:t>
            </a:r>
          </a:p>
          <a:p>
            <a:r>
              <a:rPr lang="el-GR" dirty="0"/>
              <a:t>Διεξάγεται για τη διευθέτηση των οικονομικών και ιδίως των περιουσιακών εκκρεμοτήτων που υφίστανται κατά τη λύση μεταξύ της εταιρείας, των εταίρων και των τρίτων, με τελικό σκοπό τη διανομή της περιουσίας που θα απομείνει (προϊόν της εκκαθάρισης) στους εταίρους,  κατά το λόγο συμμετοχής του καθενός στα κέρδη</a:t>
            </a:r>
          </a:p>
          <a:p>
            <a:r>
              <a:rPr lang="el-GR" dirty="0"/>
              <a:t>Οι εκκαθαριστές ορίζονται στο καταστατικό. Εάν δεν αναφέρονται,  ορίζεται οποιοσδήποτε με ομόφωνη απόφαση των εταίρων. Σε περίπτωση διαφωνιών μεταξύ των εταίρων σχετικά με τον ορισμό των εκκαθαριστών, εκκαθαριστής ορίζεται από το αρμόδιο δικαστήριο</a:t>
            </a:r>
          </a:p>
          <a:p>
            <a:r>
              <a:rPr lang="el-GR" dirty="0"/>
              <a:t>Τα </a:t>
            </a:r>
            <a:r>
              <a:rPr lang="el-GR" dirty="0" err="1"/>
              <a:t>ονόματα</a:t>
            </a:r>
            <a:r>
              <a:rPr lang="el-GR" dirty="0"/>
              <a:t> και η </a:t>
            </a:r>
            <a:r>
              <a:rPr lang="el-GR" dirty="0" err="1"/>
              <a:t>κατοικία</a:t>
            </a:r>
            <a:r>
              <a:rPr lang="el-GR" dirty="0"/>
              <a:t> των </a:t>
            </a:r>
            <a:r>
              <a:rPr lang="el-GR" dirty="0" err="1"/>
              <a:t>εκκαθαριστών</a:t>
            </a:r>
            <a:r>
              <a:rPr lang="el-GR" dirty="0"/>
              <a:t> </a:t>
            </a:r>
            <a:r>
              <a:rPr lang="el-GR" dirty="0" err="1"/>
              <a:t>εγγράφονται</a:t>
            </a:r>
            <a:r>
              <a:rPr lang="el-GR" dirty="0"/>
              <a:t> στο Γ.Ε.ΜΗ. Το </a:t>
            </a:r>
            <a:r>
              <a:rPr lang="el-GR" dirty="0" err="1"/>
              <a:t>ίδιο</a:t>
            </a:r>
            <a:r>
              <a:rPr lang="el-GR" dirty="0"/>
              <a:t> </a:t>
            </a:r>
            <a:r>
              <a:rPr lang="el-GR" dirty="0" err="1"/>
              <a:t>ισχύει</a:t>
            </a:r>
            <a:r>
              <a:rPr lang="el-GR" dirty="0"/>
              <a:t> και σε </a:t>
            </a:r>
            <a:r>
              <a:rPr lang="el-GR" dirty="0" err="1"/>
              <a:t>κάθε</a:t>
            </a:r>
            <a:r>
              <a:rPr lang="el-GR" dirty="0"/>
              <a:t> </a:t>
            </a:r>
            <a:r>
              <a:rPr lang="el-GR" dirty="0" err="1"/>
              <a:t>περίπτωση</a:t>
            </a:r>
            <a:r>
              <a:rPr lang="el-GR" dirty="0"/>
              <a:t> </a:t>
            </a:r>
            <a:r>
              <a:rPr lang="el-GR" dirty="0" err="1"/>
              <a:t>αντικατάστασης</a:t>
            </a:r>
            <a:r>
              <a:rPr lang="el-GR" dirty="0"/>
              <a:t> </a:t>
            </a:r>
            <a:r>
              <a:rPr lang="el-GR" dirty="0" err="1"/>
              <a:t>εκκαθαριστη</a:t>
            </a:r>
            <a:r>
              <a:rPr lang="el-GR" dirty="0"/>
              <a:t>́. </a:t>
            </a:r>
          </a:p>
          <a:p>
            <a:r>
              <a:rPr lang="el-GR" dirty="0"/>
              <a:t>Οι </a:t>
            </a:r>
            <a:r>
              <a:rPr lang="el-GR" dirty="0" err="1"/>
              <a:t>εκκαθαριστές</a:t>
            </a:r>
            <a:r>
              <a:rPr lang="el-GR" dirty="0"/>
              <a:t> </a:t>
            </a:r>
            <a:r>
              <a:rPr lang="el-GR" dirty="0" err="1"/>
              <a:t>υπογράφουν</a:t>
            </a:r>
            <a:r>
              <a:rPr lang="el-GR" dirty="0"/>
              <a:t> </a:t>
            </a:r>
            <a:r>
              <a:rPr lang="el-GR" dirty="0" err="1"/>
              <a:t>υπο</a:t>
            </a:r>
            <a:r>
              <a:rPr lang="el-GR" dirty="0"/>
              <a:t>́ την </a:t>
            </a:r>
            <a:r>
              <a:rPr lang="el-GR" dirty="0" err="1"/>
              <a:t>εταιρικη</a:t>
            </a:r>
            <a:r>
              <a:rPr lang="el-GR" dirty="0"/>
              <a:t>́ </a:t>
            </a:r>
            <a:r>
              <a:rPr lang="el-GR" dirty="0" err="1"/>
              <a:t>επωνυμία</a:t>
            </a:r>
            <a:r>
              <a:rPr lang="el-GR" dirty="0"/>
              <a:t> με την </a:t>
            </a:r>
            <a:r>
              <a:rPr lang="el-GR" dirty="0" err="1"/>
              <a:t>προσθήκη</a:t>
            </a:r>
            <a:r>
              <a:rPr lang="el-GR" dirty="0"/>
              <a:t> των </a:t>
            </a:r>
            <a:r>
              <a:rPr lang="el-GR" dirty="0" err="1"/>
              <a:t>λέξεων</a:t>
            </a:r>
            <a:r>
              <a:rPr lang="el-GR" dirty="0"/>
              <a:t> «</a:t>
            </a:r>
            <a:r>
              <a:rPr lang="el-GR" dirty="0" err="1"/>
              <a:t>υπο</a:t>
            </a:r>
            <a:r>
              <a:rPr lang="el-GR" dirty="0"/>
              <a:t>́ </a:t>
            </a:r>
            <a:r>
              <a:rPr lang="el-GR" dirty="0" err="1"/>
              <a:t>εκκαθάριση</a:t>
            </a:r>
            <a:r>
              <a:rPr lang="el-GR" dirty="0"/>
              <a:t>». </a:t>
            </a:r>
          </a:p>
          <a:p>
            <a:r>
              <a:rPr lang="el-GR" dirty="0" err="1"/>
              <a:t>Κατα</a:t>
            </a:r>
            <a:r>
              <a:rPr lang="el-GR" dirty="0"/>
              <a:t>́ την </a:t>
            </a:r>
            <a:r>
              <a:rPr lang="el-GR" dirty="0" err="1"/>
              <a:t>έναρξη</a:t>
            </a:r>
            <a:r>
              <a:rPr lang="el-GR" dirty="0"/>
              <a:t> και την </a:t>
            </a:r>
            <a:r>
              <a:rPr lang="el-GR" dirty="0" err="1"/>
              <a:t>περάτωση</a:t>
            </a:r>
            <a:r>
              <a:rPr lang="el-GR" dirty="0"/>
              <a:t> της </a:t>
            </a:r>
            <a:r>
              <a:rPr lang="el-GR" dirty="0" err="1"/>
              <a:t>εκκαθάρισης</a:t>
            </a:r>
            <a:r>
              <a:rPr lang="el-GR" dirty="0"/>
              <a:t> οι </a:t>
            </a:r>
            <a:r>
              <a:rPr lang="el-GR" dirty="0" err="1"/>
              <a:t>εκκαθαριστές</a:t>
            </a:r>
            <a:r>
              <a:rPr lang="el-GR" dirty="0"/>
              <a:t> </a:t>
            </a:r>
            <a:r>
              <a:rPr lang="el-GR" dirty="0" err="1"/>
              <a:t>συντάσσουν</a:t>
            </a:r>
            <a:r>
              <a:rPr lang="el-GR" dirty="0"/>
              <a:t> </a:t>
            </a:r>
            <a:r>
              <a:rPr lang="el-GR" dirty="0" err="1"/>
              <a:t>ισολογισμο</a:t>
            </a:r>
            <a:r>
              <a:rPr lang="el-GR" dirty="0"/>
              <a:t>́. </a:t>
            </a:r>
          </a:p>
          <a:p>
            <a:r>
              <a:rPr lang="el-GR" dirty="0" err="1"/>
              <a:t>Μετα</a:t>
            </a:r>
            <a:r>
              <a:rPr lang="el-GR" dirty="0"/>
              <a:t>́ την </a:t>
            </a:r>
            <a:r>
              <a:rPr lang="el-GR" dirty="0" err="1"/>
              <a:t>περάτωση</a:t>
            </a:r>
            <a:r>
              <a:rPr lang="el-GR" dirty="0"/>
              <a:t> της </a:t>
            </a:r>
            <a:r>
              <a:rPr lang="el-GR" dirty="0" err="1"/>
              <a:t>εκκαθάρισης</a:t>
            </a:r>
            <a:r>
              <a:rPr lang="el-GR" dirty="0"/>
              <a:t> η </a:t>
            </a:r>
            <a:r>
              <a:rPr lang="el-GR" dirty="0" err="1"/>
              <a:t>εταιρεία</a:t>
            </a:r>
            <a:r>
              <a:rPr lang="el-GR" dirty="0"/>
              <a:t> </a:t>
            </a:r>
            <a:r>
              <a:rPr lang="el-GR" dirty="0" err="1"/>
              <a:t>διαγράφεται</a:t>
            </a:r>
            <a:r>
              <a:rPr lang="el-GR" dirty="0"/>
              <a:t> </a:t>
            </a:r>
            <a:r>
              <a:rPr lang="el-GR" dirty="0" err="1"/>
              <a:t>απο</a:t>
            </a:r>
            <a:r>
              <a:rPr lang="el-GR" dirty="0"/>
              <a:t>́ το Γ.Ε.ΜΗ. Τα </a:t>
            </a:r>
            <a:r>
              <a:rPr lang="el-GR" dirty="0" err="1"/>
              <a:t>βιβλία</a:t>
            </a:r>
            <a:r>
              <a:rPr lang="el-GR" dirty="0"/>
              <a:t> και τα </a:t>
            </a:r>
            <a:r>
              <a:rPr lang="el-GR" dirty="0" err="1"/>
              <a:t>έγγραφα</a:t>
            </a:r>
            <a:r>
              <a:rPr lang="el-GR" dirty="0"/>
              <a:t> της </a:t>
            </a:r>
            <a:r>
              <a:rPr lang="el-GR" dirty="0" err="1"/>
              <a:t>εταιρείας</a:t>
            </a:r>
            <a:r>
              <a:rPr lang="el-GR" dirty="0"/>
              <a:t> </a:t>
            </a:r>
            <a:r>
              <a:rPr lang="el-GR" dirty="0" err="1"/>
              <a:t>παραδίδονται</a:t>
            </a:r>
            <a:r>
              <a:rPr lang="el-GR" dirty="0"/>
              <a:t> προς </a:t>
            </a:r>
            <a:r>
              <a:rPr lang="el-GR" dirty="0" err="1"/>
              <a:t>φύλαξη</a:t>
            </a:r>
            <a:r>
              <a:rPr lang="el-GR" dirty="0"/>
              <a:t> σε </a:t>
            </a:r>
            <a:r>
              <a:rPr lang="el-GR" dirty="0" err="1"/>
              <a:t>έναν</a:t>
            </a:r>
            <a:r>
              <a:rPr lang="el-GR" dirty="0"/>
              <a:t> </a:t>
            </a:r>
            <a:r>
              <a:rPr lang="el-GR" dirty="0" err="1"/>
              <a:t>απο</a:t>
            </a:r>
            <a:r>
              <a:rPr lang="el-GR" dirty="0"/>
              <a:t>́ τους </a:t>
            </a:r>
            <a:r>
              <a:rPr lang="el-GR" dirty="0" err="1"/>
              <a:t>εταίρους</a:t>
            </a:r>
            <a:r>
              <a:rPr lang="el-GR" dirty="0"/>
              <a:t> ή σε </a:t>
            </a:r>
            <a:r>
              <a:rPr lang="el-GR" dirty="0" err="1"/>
              <a:t>τρίτο</a:t>
            </a:r>
            <a:r>
              <a:rPr lang="el-GR" dirty="0"/>
              <a:t>. Σε </a:t>
            </a:r>
            <a:r>
              <a:rPr lang="el-GR" dirty="0" err="1"/>
              <a:t>περίπτωση</a:t>
            </a:r>
            <a:r>
              <a:rPr lang="el-GR" dirty="0"/>
              <a:t> </a:t>
            </a:r>
            <a:r>
              <a:rPr lang="el-GR" dirty="0" err="1"/>
              <a:t>διαφωνίας</a:t>
            </a:r>
            <a:r>
              <a:rPr lang="el-GR" dirty="0"/>
              <a:t> ο </a:t>
            </a:r>
            <a:r>
              <a:rPr lang="el-GR" dirty="0" err="1"/>
              <a:t>εταίρος</a:t>
            </a:r>
            <a:r>
              <a:rPr lang="el-GR" dirty="0"/>
              <a:t> ή ο </a:t>
            </a:r>
            <a:r>
              <a:rPr lang="el-GR" dirty="0" err="1"/>
              <a:t>τρίτος</a:t>
            </a:r>
            <a:r>
              <a:rPr lang="el-GR" dirty="0"/>
              <a:t> </a:t>
            </a:r>
            <a:r>
              <a:rPr lang="el-GR" dirty="0" err="1"/>
              <a:t>ορίζεται</a:t>
            </a:r>
            <a:r>
              <a:rPr lang="el-GR" dirty="0"/>
              <a:t> </a:t>
            </a:r>
            <a:r>
              <a:rPr lang="el-GR" dirty="0" err="1"/>
              <a:t>απο</a:t>
            </a:r>
            <a:r>
              <a:rPr lang="el-GR" dirty="0"/>
              <a:t>́ το </a:t>
            </a:r>
            <a:r>
              <a:rPr lang="el-GR" dirty="0" err="1"/>
              <a:t>δικαστήριο</a:t>
            </a:r>
            <a:r>
              <a:rPr lang="el-GR" dirty="0"/>
              <a:t>. </a:t>
            </a:r>
          </a:p>
          <a:p>
            <a:pPr marL="0" indent="0">
              <a:buNone/>
            </a:pPr>
            <a:endParaRPr lang="en-US" dirty="0"/>
          </a:p>
        </p:txBody>
      </p:sp>
    </p:spTree>
    <p:extLst>
      <p:ext uri="{BB962C8B-B14F-4D97-AF65-F5344CB8AC3E}">
        <p14:creationId xmlns:p14="http://schemas.microsoft.com/office/powerpoint/2010/main" val="3923098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l-GR" dirty="0"/>
              <a:t>Ετερόρρυθμη εταιρεία</a:t>
            </a:r>
            <a:endParaRPr lang="en-US" dirty="0"/>
          </a:p>
        </p:txBody>
      </p:sp>
    </p:spTree>
    <p:extLst>
      <p:ext uri="{BB962C8B-B14F-4D97-AF65-F5344CB8AC3E}">
        <p14:creationId xmlns:p14="http://schemas.microsoft.com/office/powerpoint/2010/main" val="41141860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Έννοια: (αρθ.271 Ν. 4072/2012) </a:t>
            </a:r>
            <a:endParaRPr lang="en-US" sz="3200" dirty="0"/>
          </a:p>
        </p:txBody>
      </p:sp>
      <p:sp>
        <p:nvSpPr>
          <p:cNvPr id="3" name="Content Placeholder 2"/>
          <p:cNvSpPr>
            <a:spLocks noGrp="1"/>
          </p:cNvSpPr>
          <p:nvPr>
            <p:ph sz="quarter" idx="1"/>
          </p:nvPr>
        </p:nvSpPr>
        <p:spPr/>
        <p:txBody>
          <a:bodyPr>
            <a:normAutofit/>
          </a:bodyPr>
          <a:lstStyle/>
          <a:p>
            <a:r>
              <a:rPr lang="el-GR" dirty="0" err="1"/>
              <a:t>Ετερόρρυθμη</a:t>
            </a:r>
            <a:r>
              <a:rPr lang="el-GR" dirty="0"/>
              <a:t> </a:t>
            </a:r>
            <a:r>
              <a:rPr lang="el-GR" dirty="0" err="1"/>
              <a:t>εταιρεία</a:t>
            </a:r>
            <a:r>
              <a:rPr lang="el-GR" dirty="0"/>
              <a:t> (ΕΕ) </a:t>
            </a:r>
            <a:r>
              <a:rPr lang="el-GR" dirty="0" err="1"/>
              <a:t>είναι</a:t>
            </a:r>
            <a:r>
              <a:rPr lang="el-GR" dirty="0"/>
              <a:t> η </a:t>
            </a:r>
            <a:r>
              <a:rPr lang="el-GR" dirty="0" err="1"/>
              <a:t>εταιρεία</a:t>
            </a:r>
            <a:r>
              <a:rPr lang="el-GR" dirty="0"/>
              <a:t> με </a:t>
            </a:r>
            <a:r>
              <a:rPr lang="el-GR" dirty="0" err="1"/>
              <a:t>νομικη</a:t>
            </a:r>
            <a:r>
              <a:rPr lang="el-GR" dirty="0"/>
              <a:t>́ </a:t>
            </a:r>
            <a:r>
              <a:rPr lang="el-GR" dirty="0" err="1"/>
              <a:t>προσωπικότητα</a:t>
            </a:r>
            <a:r>
              <a:rPr lang="el-GR" dirty="0"/>
              <a:t>, που </a:t>
            </a:r>
            <a:r>
              <a:rPr lang="el-GR" dirty="0" err="1"/>
              <a:t>επιδιώκει</a:t>
            </a:r>
            <a:r>
              <a:rPr lang="el-GR" dirty="0"/>
              <a:t> </a:t>
            </a:r>
            <a:r>
              <a:rPr lang="el-GR" dirty="0" err="1"/>
              <a:t>εμπορικο</a:t>
            </a:r>
            <a:r>
              <a:rPr lang="el-GR" dirty="0"/>
              <a:t>́ </a:t>
            </a:r>
            <a:r>
              <a:rPr lang="el-GR" dirty="0" err="1"/>
              <a:t>σκοπο</a:t>
            </a:r>
            <a:r>
              <a:rPr lang="el-GR" dirty="0"/>
              <a:t>́ και για τα </a:t>
            </a:r>
            <a:r>
              <a:rPr lang="el-GR" dirty="0" err="1"/>
              <a:t>χρέη</a:t>
            </a:r>
            <a:r>
              <a:rPr lang="el-GR" dirty="0"/>
              <a:t> της </a:t>
            </a:r>
            <a:r>
              <a:rPr lang="el-GR" dirty="0" err="1"/>
              <a:t>οποίας</a:t>
            </a:r>
            <a:r>
              <a:rPr lang="el-GR" dirty="0"/>
              <a:t> </a:t>
            </a:r>
            <a:r>
              <a:rPr lang="el-GR" dirty="0" err="1"/>
              <a:t>ένας</a:t>
            </a:r>
            <a:r>
              <a:rPr lang="el-GR" dirty="0"/>
              <a:t> </a:t>
            </a:r>
            <a:r>
              <a:rPr lang="el-GR" dirty="0" err="1"/>
              <a:t>τουλάχιστον</a:t>
            </a:r>
            <a:r>
              <a:rPr lang="el-GR" dirty="0"/>
              <a:t> </a:t>
            </a:r>
            <a:r>
              <a:rPr lang="el-GR" dirty="0" err="1"/>
              <a:t>απο</a:t>
            </a:r>
            <a:r>
              <a:rPr lang="el-GR" dirty="0"/>
              <a:t>́ τους </a:t>
            </a:r>
            <a:r>
              <a:rPr lang="el-GR" dirty="0" err="1"/>
              <a:t>εταίρους</a:t>
            </a:r>
            <a:r>
              <a:rPr lang="el-GR" dirty="0"/>
              <a:t> </a:t>
            </a:r>
            <a:r>
              <a:rPr lang="el-GR" dirty="0" err="1"/>
              <a:t>ευθύνεται</a:t>
            </a:r>
            <a:r>
              <a:rPr lang="el-GR" dirty="0"/>
              <a:t> </a:t>
            </a:r>
            <a:r>
              <a:rPr lang="el-GR" dirty="0" err="1"/>
              <a:t>περιορισμένα</a:t>
            </a:r>
            <a:r>
              <a:rPr lang="el-GR" dirty="0"/>
              <a:t> (</a:t>
            </a:r>
            <a:r>
              <a:rPr lang="el-GR" dirty="0" err="1"/>
              <a:t>ετερόρρυθμος</a:t>
            </a:r>
            <a:r>
              <a:rPr lang="el-GR" dirty="0"/>
              <a:t> </a:t>
            </a:r>
            <a:r>
              <a:rPr lang="el-GR" dirty="0" err="1"/>
              <a:t>εταίρος</a:t>
            </a:r>
            <a:r>
              <a:rPr lang="el-GR" dirty="0"/>
              <a:t>), </a:t>
            </a:r>
            <a:r>
              <a:rPr lang="el-GR" dirty="0" err="1"/>
              <a:t>ενω</a:t>
            </a:r>
            <a:r>
              <a:rPr lang="el-GR" dirty="0"/>
              <a:t>́ </a:t>
            </a:r>
            <a:r>
              <a:rPr lang="el-GR" dirty="0" err="1"/>
              <a:t>ένας</a:t>
            </a:r>
            <a:r>
              <a:rPr lang="el-GR" dirty="0"/>
              <a:t> </a:t>
            </a:r>
            <a:r>
              <a:rPr lang="el-GR" dirty="0" err="1"/>
              <a:t>άλλος</a:t>
            </a:r>
            <a:r>
              <a:rPr lang="el-GR" dirty="0"/>
              <a:t> </a:t>
            </a:r>
            <a:r>
              <a:rPr lang="el-GR" dirty="0" err="1"/>
              <a:t>τουλάχιστον</a:t>
            </a:r>
            <a:r>
              <a:rPr lang="el-GR" dirty="0"/>
              <a:t> </a:t>
            </a:r>
            <a:r>
              <a:rPr lang="el-GR" dirty="0" err="1"/>
              <a:t>απο</a:t>
            </a:r>
            <a:r>
              <a:rPr lang="el-GR" dirty="0"/>
              <a:t>́ τους </a:t>
            </a:r>
            <a:r>
              <a:rPr lang="el-GR" dirty="0" err="1"/>
              <a:t>εταίρους</a:t>
            </a:r>
            <a:r>
              <a:rPr lang="el-GR" dirty="0"/>
              <a:t> </a:t>
            </a:r>
            <a:r>
              <a:rPr lang="el-GR" dirty="0" err="1"/>
              <a:t>ευθύνεται</a:t>
            </a:r>
            <a:r>
              <a:rPr lang="el-GR" dirty="0"/>
              <a:t> </a:t>
            </a:r>
            <a:r>
              <a:rPr lang="el-GR" dirty="0" err="1"/>
              <a:t>απεριόριστα</a:t>
            </a:r>
            <a:r>
              <a:rPr lang="el-GR" dirty="0"/>
              <a:t> (</a:t>
            </a:r>
            <a:r>
              <a:rPr lang="el-GR" dirty="0" err="1"/>
              <a:t>ομόρρυθμος</a:t>
            </a:r>
            <a:r>
              <a:rPr lang="el-GR" dirty="0"/>
              <a:t> </a:t>
            </a:r>
            <a:r>
              <a:rPr lang="el-GR" dirty="0" err="1"/>
              <a:t>εταίρος</a:t>
            </a:r>
            <a:r>
              <a:rPr lang="el-GR" dirty="0"/>
              <a:t>). </a:t>
            </a:r>
          </a:p>
          <a:p>
            <a:r>
              <a:rPr lang="el-GR" dirty="0"/>
              <a:t>Για </a:t>
            </a:r>
            <a:r>
              <a:rPr lang="el-GR" dirty="0" err="1"/>
              <a:t>θέματα</a:t>
            </a:r>
            <a:r>
              <a:rPr lang="el-GR" dirty="0"/>
              <a:t> που δεν </a:t>
            </a:r>
            <a:r>
              <a:rPr lang="el-GR" dirty="0" err="1"/>
              <a:t>καθορίζονται</a:t>
            </a:r>
            <a:r>
              <a:rPr lang="el-GR" dirty="0"/>
              <a:t> </a:t>
            </a:r>
            <a:r>
              <a:rPr lang="el-GR" dirty="0" err="1"/>
              <a:t>ειδικότερα</a:t>
            </a:r>
            <a:r>
              <a:rPr lang="el-GR" dirty="0"/>
              <a:t> για την ΕΕ, </a:t>
            </a:r>
            <a:r>
              <a:rPr lang="el-GR" dirty="0" err="1"/>
              <a:t>ισχύει</a:t>
            </a:r>
            <a:r>
              <a:rPr lang="el-GR" dirty="0"/>
              <a:t> </a:t>
            </a:r>
            <a:r>
              <a:rPr lang="el-GR" dirty="0" err="1"/>
              <a:t>ό,τι</a:t>
            </a:r>
            <a:r>
              <a:rPr lang="el-GR" dirty="0"/>
              <a:t> </a:t>
            </a:r>
            <a:r>
              <a:rPr lang="el-GR" dirty="0" err="1"/>
              <a:t>ισχύει</a:t>
            </a:r>
            <a:r>
              <a:rPr lang="el-GR" dirty="0"/>
              <a:t> για την ΟΕ. </a:t>
            </a:r>
          </a:p>
          <a:p>
            <a:endParaRPr lang="en-US" dirty="0"/>
          </a:p>
        </p:txBody>
      </p:sp>
    </p:spTree>
    <p:extLst>
      <p:ext uri="{BB962C8B-B14F-4D97-AF65-F5344CB8AC3E}">
        <p14:creationId xmlns:p14="http://schemas.microsoft.com/office/powerpoint/2010/main" val="38584118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a:t>ΧΑΡΑΚΤΗΡΙΣΤΙΚΑ</a:t>
            </a:r>
            <a:endParaRPr lang="en-US" sz="3200" dirty="0"/>
          </a:p>
        </p:txBody>
      </p:sp>
      <p:sp>
        <p:nvSpPr>
          <p:cNvPr id="3" name="Content Placeholder 2"/>
          <p:cNvSpPr>
            <a:spLocks noGrp="1"/>
          </p:cNvSpPr>
          <p:nvPr>
            <p:ph sz="quarter" idx="1"/>
          </p:nvPr>
        </p:nvSpPr>
        <p:spPr/>
        <p:txBody>
          <a:bodyPr>
            <a:normAutofit fontScale="92500"/>
          </a:bodyPr>
          <a:lstStyle/>
          <a:p>
            <a:r>
              <a:rPr lang="el-GR" dirty="0"/>
              <a:t>Εμπορική εταιρία ιδρύεται για να ασκήσει εμπορικές πράξεις κατ’ επάγγελμα (δραστηριότητα). </a:t>
            </a:r>
          </a:p>
          <a:p>
            <a:r>
              <a:rPr lang="el-GR" dirty="0"/>
              <a:t>Έχει νομική προσωπικότητα διατυπώσεις δημοσιότητας ίδιες με Ο.Ε (άρθ. 273, ν.4072/2012), </a:t>
            </a:r>
          </a:p>
          <a:p>
            <a:pPr lvl="1"/>
            <a:r>
              <a:rPr lang="el-GR" dirty="0"/>
              <a:t>Διαφέρει από Ο.Ε ύπαρξη 2 κατηγοριών εταίρων ‐ Ομόρρυθμοι :  Με ευθύνη πρωτογενής, προσωπική, απεριόριστη και «εις </a:t>
            </a:r>
            <a:r>
              <a:rPr lang="el-GR" dirty="0" err="1"/>
              <a:t>ολόκληρον</a:t>
            </a:r>
            <a:r>
              <a:rPr lang="el-GR" dirty="0"/>
              <a:t> » προς δανειστές ‐ </a:t>
            </a:r>
          </a:p>
          <a:p>
            <a:pPr lvl="1"/>
            <a:r>
              <a:rPr lang="el-GR" dirty="0"/>
              <a:t>Ετερόρρυθμοι: Με ευθύνη «απλού χρηματοδότη » ‐ ευθύνονται μέχρι το ύψος της εισφοράς τους – Δεν αποκτούν εμπορική ιδιότητα.</a:t>
            </a:r>
            <a:endParaRPr lang="en-US" dirty="0"/>
          </a:p>
        </p:txBody>
      </p:sp>
    </p:spTree>
    <p:extLst>
      <p:ext uri="{BB962C8B-B14F-4D97-AF65-F5344CB8AC3E}">
        <p14:creationId xmlns:p14="http://schemas.microsoft.com/office/powerpoint/2010/main" val="4226313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Φορέας της επιχείρησης</a:t>
            </a:r>
            <a:endParaRPr lang="en-US" dirty="0"/>
          </a:p>
        </p:txBody>
      </p:sp>
      <p:sp>
        <p:nvSpPr>
          <p:cNvPr id="3" name="Content Placeholder 2"/>
          <p:cNvSpPr>
            <a:spLocks noGrp="1"/>
          </p:cNvSpPr>
          <p:nvPr>
            <p:ph sz="quarter" idx="1"/>
          </p:nvPr>
        </p:nvSpPr>
        <p:spPr/>
        <p:txBody>
          <a:bodyPr>
            <a:normAutofit fontScale="92500"/>
          </a:bodyPr>
          <a:lstStyle/>
          <a:p>
            <a:r>
              <a:rPr lang="el-GR" dirty="0"/>
              <a:t> </a:t>
            </a:r>
            <a:r>
              <a:rPr lang="el-GR" dirty="0" err="1"/>
              <a:t>Ένα</a:t>
            </a:r>
            <a:r>
              <a:rPr lang="el-GR" dirty="0"/>
              <a:t> ή </a:t>
            </a:r>
            <a:r>
              <a:rPr lang="el-GR" dirty="0" err="1"/>
              <a:t>περισσότερα</a:t>
            </a:r>
            <a:r>
              <a:rPr lang="el-GR" dirty="0"/>
              <a:t> </a:t>
            </a:r>
            <a:r>
              <a:rPr lang="el-GR" dirty="0" err="1"/>
              <a:t>φυσικα</a:t>
            </a:r>
            <a:r>
              <a:rPr lang="el-GR" dirty="0"/>
              <a:t>́ ή </a:t>
            </a:r>
            <a:r>
              <a:rPr lang="el-GR" dirty="0" err="1"/>
              <a:t>νομικα</a:t>
            </a:r>
            <a:r>
              <a:rPr lang="el-GR" dirty="0"/>
              <a:t>́ </a:t>
            </a:r>
            <a:r>
              <a:rPr lang="el-GR" dirty="0" err="1"/>
              <a:t>πρόσωπα</a:t>
            </a:r>
            <a:r>
              <a:rPr lang="el-GR" dirty="0"/>
              <a:t> που </a:t>
            </a:r>
            <a:endParaRPr lang="el-GR" dirty="0">
              <a:effectLst/>
            </a:endParaRPr>
          </a:p>
          <a:p>
            <a:pPr marL="0" indent="0">
              <a:buNone/>
            </a:pPr>
            <a:r>
              <a:rPr lang="el-GR" dirty="0"/>
              <a:t>«ασκούν αποφασιστική αρμοδιότητα » στην </a:t>
            </a:r>
            <a:r>
              <a:rPr lang="el-GR" dirty="0" err="1"/>
              <a:t>επιχείρηση</a:t>
            </a:r>
            <a:r>
              <a:rPr lang="el-GR" dirty="0"/>
              <a:t> </a:t>
            </a:r>
            <a:endParaRPr lang="el-GR" dirty="0">
              <a:effectLst/>
            </a:endParaRPr>
          </a:p>
          <a:p>
            <a:r>
              <a:rPr lang="el-GR" dirty="0"/>
              <a:t>Ο </a:t>
            </a:r>
            <a:r>
              <a:rPr lang="el-GR" dirty="0" err="1"/>
              <a:t>όρος</a:t>
            </a:r>
            <a:r>
              <a:rPr lang="el-GR" dirty="0"/>
              <a:t> «ασκώ αποφασιστική αρμοδιότητα» </a:t>
            </a:r>
            <a:r>
              <a:rPr lang="el-GR" dirty="0" err="1"/>
              <a:t>σημαίνει</a:t>
            </a:r>
            <a:r>
              <a:rPr lang="el-GR" dirty="0"/>
              <a:t> </a:t>
            </a:r>
            <a:r>
              <a:rPr lang="el-GR" dirty="0" err="1"/>
              <a:t>ότι</a:t>
            </a:r>
            <a:r>
              <a:rPr lang="el-GR" dirty="0"/>
              <a:t> ο </a:t>
            </a:r>
            <a:r>
              <a:rPr lang="el-GR" dirty="0" err="1"/>
              <a:t>φορέας</a:t>
            </a:r>
            <a:r>
              <a:rPr lang="el-GR" dirty="0"/>
              <a:t> </a:t>
            </a:r>
            <a:r>
              <a:rPr lang="el-GR" dirty="0" err="1"/>
              <a:t>μπορει</a:t>
            </a:r>
            <a:r>
              <a:rPr lang="el-GR" dirty="0"/>
              <a:t>́ να </a:t>
            </a:r>
            <a:r>
              <a:rPr lang="el-GR" dirty="0" err="1"/>
              <a:t>λειτουργήσει</a:t>
            </a:r>
            <a:r>
              <a:rPr lang="el-GR" dirty="0"/>
              <a:t> την </a:t>
            </a:r>
            <a:r>
              <a:rPr lang="el-GR" dirty="0" err="1"/>
              <a:t>επιχείρηση</a:t>
            </a:r>
            <a:r>
              <a:rPr lang="el-GR" dirty="0"/>
              <a:t> και </a:t>
            </a:r>
            <a:r>
              <a:rPr lang="el-GR" dirty="0" err="1"/>
              <a:t>άρα</a:t>
            </a:r>
            <a:r>
              <a:rPr lang="el-GR" dirty="0"/>
              <a:t> «να </a:t>
            </a:r>
            <a:r>
              <a:rPr lang="el-GR" dirty="0" err="1"/>
              <a:t>διαθέσει</a:t>
            </a:r>
            <a:r>
              <a:rPr lang="el-GR" dirty="0"/>
              <a:t> τα </a:t>
            </a:r>
            <a:r>
              <a:rPr lang="el-GR" dirty="0" err="1"/>
              <a:t>περιουσιακα</a:t>
            </a:r>
            <a:r>
              <a:rPr lang="el-GR" dirty="0"/>
              <a:t>́ της </a:t>
            </a:r>
            <a:r>
              <a:rPr lang="el-GR" dirty="0" err="1"/>
              <a:t>στοιχεία</a:t>
            </a:r>
            <a:r>
              <a:rPr lang="el-GR" dirty="0"/>
              <a:t> για τους </a:t>
            </a:r>
            <a:r>
              <a:rPr lang="el-GR" dirty="0" err="1"/>
              <a:t>σκοπούς</a:t>
            </a:r>
            <a:r>
              <a:rPr lang="el-GR" dirty="0"/>
              <a:t> της </a:t>
            </a:r>
            <a:r>
              <a:rPr lang="el-GR" dirty="0" err="1"/>
              <a:t>εταιρίας</a:t>
            </a:r>
            <a:r>
              <a:rPr lang="el-GR" dirty="0"/>
              <a:t>» </a:t>
            </a:r>
            <a:endParaRPr lang="el-GR" dirty="0">
              <a:effectLst/>
            </a:endParaRPr>
          </a:p>
          <a:p>
            <a:r>
              <a:rPr lang="el-GR" dirty="0" err="1"/>
              <a:t>Ότι</a:t>
            </a:r>
            <a:r>
              <a:rPr lang="el-GR" dirty="0"/>
              <a:t> ο </a:t>
            </a:r>
            <a:r>
              <a:rPr lang="el-GR" dirty="0" err="1"/>
              <a:t>φορέας</a:t>
            </a:r>
            <a:r>
              <a:rPr lang="el-GR" dirty="0"/>
              <a:t> «ασκεί αποφασιστική αρμοδιότητα» δε </a:t>
            </a:r>
            <a:r>
              <a:rPr lang="el-GR" dirty="0" err="1"/>
              <a:t>σημαίνει</a:t>
            </a:r>
            <a:r>
              <a:rPr lang="el-GR" dirty="0"/>
              <a:t> κατ’ </a:t>
            </a:r>
            <a:r>
              <a:rPr lang="el-GR" dirty="0" err="1"/>
              <a:t>ανάγκη</a:t>
            </a:r>
            <a:r>
              <a:rPr lang="el-GR" dirty="0"/>
              <a:t> </a:t>
            </a:r>
            <a:r>
              <a:rPr lang="el-GR" dirty="0" err="1"/>
              <a:t>ότι</a:t>
            </a:r>
            <a:r>
              <a:rPr lang="el-GR" dirty="0"/>
              <a:t> </a:t>
            </a:r>
            <a:r>
              <a:rPr lang="el-GR" dirty="0" err="1"/>
              <a:t>έχει</a:t>
            </a:r>
            <a:r>
              <a:rPr lang="el-GR" dirty="0"/>
              <a:t> την </a:t>
            </a:r>
            <a:r>
              <a:rPr lang="el-GR" dirty="0" err="1"/>
              <a:t>ιδιοκτησία</a:t>
            </a:r>
            <a:r>
              <a:rPr lang="el-GR" dirty="0"/>
              <a:t> σε </a:t>
            </a:r>
            <a:r>
              <a:rPr lang="el-GR" dirty="0" err="1"/>
              <a:t>όλα</a:t>
            </a:r>
            <a:r>
              <a:rPr lang="el-GR" dirty="0"/>
              <a:t> τα </a:t>
            </a:r>
            <a:r>
              <a:rPr lang="el-GR" dirty="0" err="1"/>
              <a:t>περιουσιακα</a:t>
            </a:r>
            <a:r>
              <a:rPr lang="el-GR" dirty="0"/>
              <a:t>́ </a:t>
            </a:r>
            <a:r>
              <a:rPr lang="el-GR" dirty="0" err="1"/>
              <a:t>στοιχεία</a:t>
            </a:r>
            <a:r>
              <a:rPr lang="el-GR" dirty="0"/>
              <a:t> της </a:t>
            </a:r>
            <a:r>
              <a:rPr lang="el-GR" dirty="0" err="1"/>
              <a:t>επιχείρησης</a:t>
            </a:r>
            <a:r>
              <a:rPr lang="el-GR" dirty="0"/>
              <a:t>, </a:t>
            </a:r>
            <a:r>
              <a:rPr lang="el-GR" dirty="0" err="1"/>
              <a:t>αλλα</a:t>
            </a:r>
            <a:r>
              <a:rPr lang="el-GR" dirty="0"/>
              <a:t>́ </a:t>
            </a:r>
            <a:r>
              <a:rPr lang="el-GR" dirty="0" err="1"/>
              <a:t>ότι</a:t>
            </a:r>
            <a:r>
              <a:rPr lang="el-GR" dirty="0"/>
              <a:t> τα </a:t>
            </a:r>
            <a:r>
              <a:rPr lang="el-GR" dirty="0" err="1"/>
              <a:t>διαχειρίζεται</a:t>
            </a:r>
            <a:r>
              <a:rPr lang="el-GR" dirty="0"/>
              <a:t> </a:t>
            </a:r>
            <a:r>
              <a:rPr lang="el-GR" dirty="0" err="1"/>
              <a:t>δηλ</a:t>
            </a:r>
            <a:r>
              <a:rPr lang="el-GR" dirty="0"/>
              <a:t>. τα </a:t>
            </a:r>
            <a:r>
              <a:rPr lang="el-GR" dirty="0" err="1"/>
              <a:t>χρησιμοποιει</a:t>
            </a:r>
            <a:r>
              <a:rPr lang="el-GR" dirty="0"/>
              <a:t>́ και τα </a:t>
            </a:r>
            <a:r>
              <a:rPr lang="el-GR" dirty="0" err="1"/>
              <a:t>διαθέτει</a:t>
            </a:r>
            <a:r>
              <a:rPr lang="el-GR" dirty="0"/>
              <a:t>. </a:t>
            </a:r>
            <a:endParaRPr lang="el-GR" dirty="0">
              <a:effectLst/>
            </a:endParaRPr>
          </a:p>
        </p:txBody>
      </p:sp>
    </p:spTree>
    <p:extLst>
      <p:ext uri="{BB962C8B-B14F-4D97-AF65-F5344CB8AC3E}">
        <p14:creationId xmlns:p14="http://schemas.microsoft.com/office/powerpoint/2010/main" val="1181327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err="1"/>
              <a:t>Εταιρικη</a:t>
            </a:r>
            <a:r>
              <a:rPr lang="el-GR" sz="3200" b="1" dirty="0"/>
              <a:t>́ </a:t>
            </a:r>
            <a:r>
              <a:rPr lang="el-GR" sz="3200" b="1" dirty="0" err="1"/>
              <a:t>επωνυμία</a:t>
            </a:r>
            <a:r>
              <a:rPr lang="el-GR" sz="3200" b="1" dirty="0"/>
              <a:t> </a:t>
            </a:r>
            <a:endParaRPr lang="en-US" sz="3200" dirty="0"/>
          </a:p>
        </p:txBody>
      </p:sp>
      <p:sp>
        <p:nvSpPr>
          <p:cNvPr id="3" name="Content Placeholder 2"/>
          <p:cNvSpPr>
            <a:spLocks noGrp="1"/>
          </p:cNvSpPr>
          <p:nvPr>
            <p:ph sz="quarter" idx="1"/>
          </p:nvPr>
        </p:nvSpPr>
        <p:spPr/>
        <p:txBody>
          <a:bodyPr>
            <a:normAutofit fontScale="92500" lnSpcReduction="10000"/>
          </a:bodyPr>
          <a:lstStyle/>
          <a:p>
            <a:r>
              <a:rPr lang="el-GR" dirty="0"/>
              <a:t>Η </a:t>
            </a:r>
            <a:r>
              <a:rPr lang="el-GR" dirty="0" err="1"/>
              <a:t>επωνυμία</a:t>
            </a:r>
            <a:r>
              <a:rPr lang="el-GR" dirty="0"/>
              <a:t> της </a:t>
            </a:r>
            <a:r>
              <a:rPr lang="el-GR" dirty="0" err="1"/>
              <a:t>ετερόρρυθμης</a:t>
            </a:r>
            <a:r>
              <a:rPr lang="el-GR" dirty="0"/>
              <a:t> </a:t>
            </a:r>
            <a:r>
              <a:rPr lang="el-GR" dirty="0" err="1"/>
              <a:t>εταιρείας</a:t>
            </a:r>
            <a:r>
              <a:rPr lang="el-GR" dirty="0"/>
              <a:t> </a:t>
            </a:r>
            <a:r>
              <a:rPr lang="el-GR" dirty="0" err="1"/>
              <a:t>σχηματίζεται</a:t>
            </a:r>
            <a:r>
              <a:rPr lang="el-GR" dirty="0"/>
              <a:t> </a:t>
            </a:r>
            <a:r>
              <a:rPr lang="el-GR" dirty="0" err="1"/>
              <a:t>είτε</a:t>
            </a:r>
            <a:r>
              <a:rPr lang="el-GR" dirty="0"/>
              <a:t> </a:t>
            </a:r>
            <a:r>
              <a:rPr lang="el-GR" dirty="0" err="1"/>
              <a:t>απο</a:t>
            </a:r>
            <a:r>
              <a:rPr lang="el-GR" dirty="0"/>
              <a:t>́ το </a:t>
            </a:r>
            <a:r>
              <a:rPr lang="el-GR" dirty="0" err="1"/>
              <a:t>όνομα</a:t>
            </a:r>
            <a:r>
              <a:rPr lang="el-GR" dirty="0"/>
              <a:t> </a:t>
            </a:r>
            <a:r>
              <a:rPr lang="el-GR" dirty="0" err="1"/>
              <a:t>ενός</a:t>
            </a:r>
            <a:r>
              <a:rPr lang="el-GR" dirty="0"/>
              <a:t> ή </a:t>
            </a:r>
            <a:r>
              <a:rPr lang="el-GR" dirty="0" err="1"/>
              <a:t>περισσότερων</a:t>
            </a:r>
            <a:r>
              <a:rPr lang="el-GR" dirty="0"/>
              <a:t> </a:t>
            </a:r>
            <a:r>
              <a:rPr lang="el-GR" dirty="0" err="1"/>
              <a:t>ομόρρυθμων</a:t>
            </a:r>
            <a:r>
              <a:rPr lang="el-GR" dirty="0"/>
              <a:t> </a:t>
            </a:r>
            <a:r>
              <a:rPr lang="el-GR" dirty="0" err="1"/>
              <a:t>εταίρων</a:t>
            </a:r>
            <a:r>
              <a:rPr lang="el-GR" dirty="0"/>
              <a:t> </a:t>
            </a:r>
            <a:r>
              <a:rPr lang="el-GR" dirty="0" err="1"/>
              <a:t>είτε</a:t>
            </a:r>
            <a:r>
              <a:rPr lang="el-GR" dirty="0"/>
              <a:t> </a:t>
            </a:r>
            <a:r>
              <a:rPr lang="el-GR" dirty="0" err="1"/>
              <a:t>απο</a:t>
            </a:r>
            <a:r>
              <a:rPr lang="el-GR" dirty="0"/>
              <a:t>́ το </a:t>
            </a:r>
            <a:r>
              <a:rPr lang="el-GR" dirty="0" err="1"/>
              <a:t>αντικείμενο</a:t>
            </a:r>
            <a:r>
              <a:rPr lang="el-GR" dirty="0"/>
              <a:t> της </a:t>
            </a:r>
            <a:r>
              <a:rPr lang="el-GR" dirty="0" err="1"/>
              <a:t>επιχείρησης</a:t>
            </a:r>
            <a:r>
              <a:rPr lang="el-GR" dirty="0"/>
              <a:t> </a:t>
            </a:r>
            <a:r>
              <a:rPr lang="el-GR" dirty="0" err="1"/>
              <a:t>είτε</a:t>
            </a:r>
            <a:r>
              <a:rPr lang="el-GR" dirty="0"/>
              <a:t> </a:t>
            </a:r>
            <a:r>
              <a:rPr lang="el-GR" dirty="0" err="1"/>
              <a:t>απο</a:t>
            </a:r>
            <a:r>
              <a:rPr lang="el-GR" dirty="0"/>
              <a:t>́ </a:t>
            </a:r>
            <a:r>
              <a:rPr lang="el-GR" dirty="0" err="1"/>
              <a:t>άλλες</a:t>
            </a:r>
            <a:r>
              <a:rPr lang="el-GR" dirty="0"/>
              <a:t> </a:t>
            </a:r>
            <a:r>
              <a:rPr lang="el-GR" dirty="0" err="1"/>
              <a:t>ενδείξεις</a:t>
            </a:r>
            <a:r>
              <a:rPr lang="el-GR" dirty="0"/>
              <a:t>, με την </a:t>
            </a:r>
            <a:r>
              <a:rPr lang="el-GR" dirty="0" err="1"/>
              <a:t>προσθήκη</a:t>
            </a:r>
            <a:r>
              <a:rPr lang="el-GR" dirty="0"/>
              <a:t> των </a:t>
            </a:r>
            <a:r>
              <a:rPr lang="el-GR" dirty="0" err="1"/>
              <a:t>λέξεων</a:t>
            </a:r>
            <a:r>
              <a:rPr lang="el-GR" dirty="0"/>
              <a:t> «</a:t>
            </a:r>
            <a:r>
              <a:rPr lang="el-GR" dirty="0" err="1"/>
              <a:t>ετερόρρυθμη</a:t>
            </a:r>
            <a:r>
              <a:rPr lang="el-GR" dirty="0"/>
              <a:t> </a:t>
            </a:r>
            <a:r>
              <a:rPr lang="el-GR" dirty="0" err="1"/>
              <a:t>εταιρεία</a:t>
            </a:r>
            <a:r>
              <a:rPr lang="el-GR" dirty="0"/>
              <a:t>», </a:t>
            </a:r>
            <a:r>
              <a:rPr lang="el-GR" dirty="0" err="1"/>
              <a:t>ολογράφως</a:t>
            </a:r>
            <a:r>
              <a:rPr lang="el-GR" dirty="0"/>
              <a:t> ή με τη </a:t>
            </a:r>
            <a:r>
              <a:rPr lang="el-GR" dirty="0" err="1"/>
              <a:t>σύντμηση</a:t>
            </a:r>
            <a:r>
              <a:rPr lang="el-GR" dirty="0"/>
              <a:t> «Ε.Ε.». </a:t>
            </a:r>
          </a:p>
          <a:p>
            <a:r>
              <a:rPr lang="el-GR" b="1" dirty="0"/>
              <a:t>Αν στην </a:t>
            </a:r>
            <a:r>
              <a:rPr lang="el-GR" b="1" dirty="0" err="1"/>
              <a:t>επωνυμία</a:t>
            </a:r>
            <a:r>
              <a:rPr lang="el-GR" b="1" dirty="0"/>
              <a:t> </a:t>
            </a:r>
            <a:r>
              <a:rPr lang="el-GR" b="1" dirty="0" err="1"/>
              <a:t>ετερόρρυθμης</a:t>
            </a:r>
            <a:r>
              <a:rPr lang="el-GR" b="1" dirty="0"/>
              <a:t> </a:t>
            </a:r>
            <a:r>
              <a:rPr lang="el-GR" b="1" dirty="0" err="1"/>
              <a:t>εταιρείας</a:t>
            </a:r>
            <a:r>
              <a:rPr lang="el-GR" b="1" dirty="0"/>
              <a:t> </a:t>
            </a:r>
            <a:r>
              <a:rPr lang="el-GR" b="1" dirty="0" err="1"/>
              <a:t>περιληφθει</a:t>
            </a:r>
            <a:r>
              <a:rPr lang="el-GR" b="1" dirty="0"/>
              <a:t>́ το </a:t>
            </a:r>
            <a:r>
              <a:rPr lang="el-GR" b="1" dirty="0" err="1"/>
              <a:t>όνομα</a:t>
            </a:r>
            <a:r>
              <a:rPr lang="el-GR" b="1" dirty="0"/>
              <a:t> </a:t>
            </a:r>
            <a:r>
              <a:rPr lang="el-GR" b="1" dirty="0" err="1"/>
              <a:t>ετερόρρυθμου</a:t>
            </a:r>
            <a:r>
              <a:rPr lang="el-GR" b="1" dirty="0"/>
              <a:t> </a:t>
            </a:r>
            <a:r>
              <a:rPr lang="el-GR" b="1" dirty="0" err="1"/>
              <a:t>εταίρου</a:t>
            </a:r>
            <a:r>
              <a:rPr lang="el-GR" b="1" dirty="0"/>
              <a:t>, </a:t>
            </a:r>
            <a:r>
              <a:rPr lang="el-GR" b="1" dirty="0" err="1"/>
              <a:t>τούτο</a:t>
            </a:r>
            <a:r>
              <a:rPr lang="el-GR" b="1" dirty="0"/>
              <a:t> </a:t>
            </a:r>
            <a:r>
              <a:rPr lang="el-GR" b="1" dirty="0" err="1"/>
              <a:t>έχει</a:t>
            </a:r>
            <a:r>
              <a:rPr lang="el-GR" b="1" dirty="0"/>
              <a:t> ως </a:t>
            </a:r>
            <a:r>
              <a:rPr lang="el-GR" b="1" dirty="0" err="1"/>
              <a:t>συνέπεια</a:t>
            </a:r>
            <a:r>
              <a:rPr lang="el-GR" b="1" dirty="0"/>
              <a:t> την </a:t>
            </a:r>
            <a:r>
              <a:rPr lang="el-GR" b="1" dirty="0" err="1"/>
              <a:t>απεριόριστη</a:t>
            </a:r>
            <a:r>
              <a:rPr lang="el-GR" b="1" dirty="0"/>
              <a:t> </a:t>
            </a:r>
            <a:r>
              <a:rPr lang="el-GR" b="1" dirty="0" err="1"/>
              <a:t>ευθύνη</a:t>
            </a:r>
            <a:r>
              <a:rPr lang="el-GR" b="1" dirty="0"/>
              <a:t> του, </a:t>
            </a:r>
            <a:r>
              <a:rPr lang="el-GR" b="1" dirty="0" err="1"/>
              <a:t>εκτός</a:t>
            </a:r>
            <a:r>
              <a:rPr lang="el-GR" b="1" dirty="0"/>
              <a:t> αν ο </a:t>
            </a:r>
            <a:r>
              <a:rPr lang="el-GR" b="1" dirty="0" err="1"/>
              <a:t>τρίτος</a:t>
            </a:r>
            <a:r>
              <a:rPr lang="el-GR" b="1" dirty="0"/>
              <a:t> που </a:t>
            </a:r>
            <a:r>
              <a:rPr lang="el-GR" b="1" dirty="0" err="1"/>
              <a:t>συναλλάχθηκε</a:t>
            </a:r>
            <a:r>
              <a:rPr lang="el-GR" b="1" dirty="0"/>
              <a:t> με την </a:t>
            </a:r>
            <a:r>
              <a:rPr lang="el-GR" b="1" dirty="0" err="1"/>
              <a:t>εταιρεία</a:t>
            </a:r>
            <a:r>
              <a:rPr lang="el-GR" b="1" dirty="0"/>
              <a:t> </a:t>
            </a:r>
            <a:r>
              <a:rPr lang="el-GR" b="1" dirty="0" err="1"/>
              <a:t>γνώριζε</a:t>
            </a:r>
            <a:r>
              <a:rPr lang="el-GR" b="1" dirty="0"/>
              <a:t> </a:t>
            </a:r>
            <a:r>
              <a:rPr lang="el-GR" b="1" dirty="0" err="1"/>
              <a:t>ότι</a:t>
            </a:r>
            <a:r>
              <a:rPr lang="el-GR" b="1" dirty="0"/>
              <a:t> </a:t>
            </a:r>
            <a:r>
              <a:rPr lang="el-GR" b="1" dirty="0" err="1"/>
              <a:t>είναι</a:t>
            </a:r>
            <a:r>
              <a:rPr lang="el-GR" b="1" dirty="0"/>
              <a:t> </a:t>
            </a:r>
            <a:r>
              <a:rPr lang="el-GR" b="1" dirty="0" err="1"/>
              <a:t>ετερόρρυθμος</a:t>
            </a:r>
            <a:r>
              <a:rPr lang="el-GR" b="1" dirty="0"/>
              <a:t> </a:t>
            </a:r>
            <a:r>
              <a:rPr lang="el-GR" b="1" dirty="0" err="1"/>
              <a:t>εταίρος</a:t>
            </a:r>
            <a:r>
              <a:rPr lang="el-GR" b="1" dirty="0"/>
              <a:t>. </a:t>
            </a:r>
            <a:endParaRPr lang="el-GR" dirty="0"/>
          </a:p>
        </p:txBody>
      </p:sp>
    </p:spTree>
    <p:extLst>
      <p:ext uri="{BB962C8B-B14F-4D97-AF65-F5344CB8AC3E}">
        <p14:creationId xmlns:p14="http://schemas.microsoft.com/office/powerpoint/2010/main" val="1507317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err="1"/>
              <a:t>Δημοσιότητα</a:t>
            </a:r>
            <a:r>
              <a:rPr lang="el-GR" b="1" dirty="0"/>
              <a:t> – ΓΕΜΗ </a:t>
            </a:r>
            <a:endParaRPr lang="en-US" dirty="0"/>
          </a:p>
        </p:txBody>
      </p:sp>
      <p:sp>
        <p:nvSpPr>
          <p:cNvPr id="3" name="Content Placeholder 2"/>
          <p:cNvSpPr>
            <a:spLocks noGrp="1"/>
          </p:cNvSpPr>
          <p:nvPr>
            <p:ph sz="quarter" idx="1"/>
          </p:nvPr>
        </p:nvSpPr>
        <p:spPr/>
        <p:txBody>
          <a:bodyPr>
            <a:normAutofit/>
          </a:bodyPr>
          <a:lstStyle/>
          <a:p>
            <a:r>
              <a:rPr lang="el-GR" dirty="0"/>
              <a:t>Η </a:t>
            </a:r>
            <a:r>
              <a:rPr lang="el-GR" dirty="0" err="1"/>
              <a:t>δημοσίευση</a:t>
            </a:r>
            <a:r>
              <a:rPr lang="el-GR" dirty="0"/>
              <a:t> της </a:t>
            </a:r>
            <a:r>
              <a:rPr lang="el-GR" dirty="0" err="1"/>
              <a:t>ετερόρρυθμης</a:t>
            </a:r>
            <a:r>
              <a:rPr lang="el-GR" dirty="0"/>
              <a:t> </a:t>
            </a:r>
            <a:r>
              <a:rPr lang="el-GR" dirty="0" err="1"/>
              <a:t>εταιρίας</a:t>
            </a:r>
            <a:r>
              <a:rPr lang="el-GR" dirty="0"/>
              <a:t> στο Γ.Ε.ΜΗ </a:t>
            </a:r>
            <a:r>
              <a:rPr lang="el-GR" dirty="0" err="1"/>
              <a:t>είναι</a:t>
            </a:r>
            <a:r>
              <a:rPr lang="el-GR" dirty="0"/>
              <a:t> </a:t>
            </a:r>
            <a:r>
              <a:rPr lang="el-GR" dirty="0" err="1"/>
              <a:t>συστατικου</a:t>
            </a:r>
            <a:r>
              <a:rPr lang="el-GR" dirty="0"/>
              <a:t>́ </a:t>
            </a:r>
            <a:r>
              <a:rPr lang="el-GR" dirty="0" err="1"/>
              <a:t>χαρακτήρα</a:t>
            </a:r>
            <a:r>
              <a:rPr lang="el-GR" dirty="0"/>
              <a:t> για την </a:t>
            </a:r>
            <a:r>
              <a:rPr lang="el-GR" dirty="0" err="1"/>
              <a:t>απόκτηση</a:t>
            </a:r>
            <a:r>
              <a:rPr lang="el-GR" dirty="0"/>
              <a:t> </a:t>
            </a:r>
            <a:r>
              <a:rPr lang="el-GR" dirty="0" err="1"/>
              <a:t>νομικής</a:t>
            </a:r>
            <a:r>
              <a:rPr lang="el-GR" dirty="0"/>
              <a:t> </a:t>
            </a:r>
            <a:r>
              <a:rPr lang="el-GR" dirty="0" err="1"/>
              <a:t>προσωπικότητας</a:t>
            </a:r>
            <a:r>
              <a:rPr lang="el-GR" dirty="0"/>
              <a:t> </a:t>
            </a:r>
            <a:r>
              <a:rPr lang="el-GR" dirty="0" err="1"/>
              <a:t>απο</a:t>
            </a:r>
            <a:r>
              <a:rPr lang="el-GR" dirty="0"/>
              <a:t>́ </a:t>
            </a:r>
            <a:r>
              <a:rPr lang="el-GR" dirty="0" err="1"/>
              <a:t>αυτήν</a:t>
            </a:r>
            <a:r>
              <a:rPr lang="el-GR" dirty="0"/>
              <a:t>, </a:t>
            </a:r>
            <a:r>
              <a:rPr lang="el-GR" dirty="0" err="1"/>
              <a:t>εκτός</a:t>
            </a:r>
            <a:r>
              <a:rPr lang="el-GR" dirty="0"/>
              <a:t> δε </a:t>
            </a:r>
            <a:r>
              <a:rPr lang="el-GR" dirty="0" err="1"/>
              <a:t>απο</a:t>
            </a:r>
            <a:r>
              <a:rPr lang="el-GR" dirty="0"/>
              <a:t>́ τα </a:t>
            </a:r>
            <a:r>
              <a:rPr lang="el-GR" dirty="0" err="1"/>
              <a:t>στοιχεία</a:t>
            </a:r>
            <a:r>
              <a:rPr lang="el-GR" dirty="0"/>
              <a:t> που </a:t>
            </a:r>
            <a:r>
              <a:rPr lang="el-GR" dirty="0" err="1"/>
              <a:t>πρέπει</a:t>
            </a:r>
            <a:r>
              <a:rPr lang="el-GR" dirty="0"/>
              <a:t> να </a:t>
            </a:r>
            <a:r>
              <a:rPr lang="el-GR" dirty="0" err="1"/>
              <a:t>καταχωρίζονται</a:t>
            </a:r>
            <a:r>
              <a:rPr lang="el-GR" dirty="0"/>
              <a:t> για τους </a:t>
            </a:r>
            <a:r>
              <a:rPr lang="el-GR" dirty="0" err="1"/>
              <a:t>ομόρρυθμους</a:t>
            </a:r>
            <a:r>
              <a:rPr lang="el-GR" dirty="0"/>
              <a:t> </a:t>
            </a:r>
            <a:r>
              <a:rPr lang="el-GR" dirty="0" err="1"/>
              <a:t>εταίρους</a:t>
            </a:r>
            <a:r>
              <a:rPr lang="el-GR" dirty="0"/>
              <a:t>, </a:t>
            </a:r>
            <a:r>
              <a:rPr lang="el-GR" dirty="0" err="1"/>
              <a:t>επιβάλλει</a:t>
            </a:r>
            <a:r>
              <a:rPr lang="el-GR" dirty="0"/>
              <a:t> να </a:t>
            </a:r>
            <a:r>
              <a:rPr lang="el-GR" dirty="0" err="1"/>
              <a:t>καταχωρίζονται</a:t>
            </a:r>
            <a:r>
              <a:rPr lang="el-GR" dirty="0"/>
              <a:t> και τα </a:t>
            </a:r>
            <a:r>
              <a:rPr lang="el-GR" dirty="0" err="1"/>
              <a:t>στοιχεία</a:t>
            </a:r>
            <a:r>
              <a:rPr lang="el-GR" dirty="0"/>
              <a:t> </a:t>
            </a:r>
            <a:r>
              <a:rPr lang="el-GR" dirty="0" err="1"/>
              <a:t>ταυτότητας</a:t>
            </a:r>
            <a:r>
              <a:rPr lang="el-GR" dirty="0"/>
              <a:t> των </a:t>
            </a:r>
            <a:r>
              <a:rPr lang="el-GR" dirty="0" err="1"/>
              <a:t>ετερόρρυθμων</a:t>
            </a:r>
            <a:r>
              <a:rPr lang="el-GR" dirty="0"/>
              <a:t> </a:t>
            </a:r>
            <a:r>
              <a:rPr lang="el-GR" dirty="0" err="1"/>
              <a:t>εταίρων</a:t>
            </a:r>
            <a:r>
              <a:rPr lang="el-GR" dirty="0"/>
              <a:t>. </a:t>
            </a:r>
          </a:p>
          <a:p>
            <a:endParaRPr lang="el-GR" dirty="0"/>
          </a:p>
          <a:p>
            <a:endParaRPr lang="en-US" dirty="0"/>
          </a:p>
        </p:txBody>
      </p:sp>
    </p:spTree>
    <p:extLst>
      <p:ext uri="{BB962C8B-B14F-4D97-AF65-F5344CB8AC3E}">
        <p14:creationId xmlns:p14="http://schemas.microsoft.com/office/powerpoint/2010/main" val="18123157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διαχείριση</a:t>
            </a:r>
            <a:endParaRPr lang="en-US" dirty="0"/>
          </a:p>
        </p:txBody>
      </p:sp>
      <p:sp>
        <p:nvSpPr>
          <p:cNvPr id="3" name="Content Placeholder 2"/>
          <p:cNvSpPr>
            <a:spLocks noGrp="1"/>
          </p:cNvSpPr>
          <p:nvPr>
            <p:ph sz="quarter" idx="1"/>
          </p:nvPr>
        </p:nvSpPr>
        <p:spPr/>
        <p:txBody>
          <a:bodyPr>
            <a:normAutofit fontScale="70000" lnSpcReduction="20000"/>
          </a:bodyPr>
          <a:lstStyle/>
          <a:p>
            <a:r>
              <a:rPr lang="el-GR" b="1" dirty="0" err="1"/>
              <a:t>Διαχείριση</a:t>
            </a:r>
            <a:r>
              <a:rPr lang="el-GR" b="1" dirty="0"/>
              <a:t> των </a:t>
            </a:r>
            <a:r>
              <a:rPr lang="el-GR" b="1" dirty="0" err="1"/>
              <a:t>εταιρικών</a:t>
            </a:r>
            <a:r>
              <a:rPr lang="el-GR" b="1" dirty="0"/>
              <a:t> </a:t>
            </a:r>
            <a:r>
              <a:rPr lang="el-GR" b="1" dirty="0" err="1"/>
              <a:t>υποθέσεων</a:t>
            </a:r>
            <a:r>
              <a:rPr lang="el-GR" b="1" dirty="0"/>
              <a:t> </a:t>
            </a:r>
            <a:endParaRPr lang="el-GR" dirty="0"/>
          </a:p>
          <a:p>
            <a:r>
              <a:rPr lang="el-GR" dirty="0"/>
              <a:t>Ο </a:t>
            </a:r>
            <a:r>
              <a:rPr lang="el-GR" dirty="0" err="1"/>
              <a:t>ετερόρρυθμος</a:t>
            </a:r>
            <a:r>
              <a:rPr lang="el-GR" dirty="0"/>
              <a:t> </a:t>
            </a:r>
            <a:r>
              <a:rPr lang="el-GR" dirty="0" err="1"/>
              <a:t>εταίρος</a:t>
            </a:r>
            <a:r>
              <a:rPr lang="el-GR" dirty="0"/>
              <a:t> </a:t>
            </a:r>
            <a:r>
              <a:rPr lang="el-GR" b="1" dirty="0"/>
              <a:t>δεν </a:t>
            </a:r>
            <a:r>
              <a:rPr lang="el-GR" b="1" dirty="0" err="1"/>
              <a:t>συμμετέχει</a:t>
            </a:r>
            <a:r>
              <a:rPr lang="el-GR" b="1" dirty="0"/>
              <a:t> στη </a:t>
            </a:r>
            <a:r>
              <a:rPr lang="el-GR" b="1" dirty="0" err="1"/>
              <a:t>διαχείριση</a:t>
            </a:r>
            <a:r>
              <a:rPr lang="el-GR" b="1" dirty="0"/>
              <a:t> των </a:t>
            </a:r>
            <a:r>
              <a:rPr lang="el-GR" b="1" dirty="0" err="1"/>
              <a:t>εταιρικών</a:t>
            </a:r>
            <a:r>
              <a:rPr lang="el-GR" b="1" dirty="0"/>
              <a:t> </a:t>
            </a:r>
            <a:r>
              <a:rPr lang="el-GR" b="1" dirty="0" err="1"/>
              <a:t>υποθέσεων</a:t>
            </a:r>
            <a:r>
              <a:rPr lang="el-GR" b="1" dirty="0"/>
              <a:t>, </a:t>
            </a:r>
            <a:r>
              <a:rPr lang="el-GR" b="1" dirty="0" err="1"/>
              <a:t>ούτε</a:t>
            </a:r>
            <a:r>
              <a:rPr lang="el-GR" b="1" dirty="0"/>
              <a:t> στη </a:t>
            </a:r>
            <a:r>
              <a:rPr lang="el-GR" b="1" dirty="0" err="1"/>
              <a:t>λήψη</a:t>
            </a:r>
            <a:r>
              <a:rPr lang="el-GR" b="1" dirty="0"/>
              <a:t> των </a:t>
            </a:r>
            <a:r>
              <a:rPr lang="el-GR" b="1" dirty="0" err="1"/>
              <a:t>αποφάσεων</a:t>
            </a:r>
            <a:r>
              <a:rPr lang="el-GR" dirty="0"/>
              <a:t>, </a:t>
            </a:r>
            <a:r>
              <a:rPr lang="el-GR" b="1" dirty="0" err="1"/>
              <a:t>εκτός</a:t>
            </a:r>
            <a:r>
              <a:rPr lang="el-GR" b="1" dirty="0"/>
              <a:t> αν </a:t>
            </a:r>
            <a:r>
              <a:rPr lang="el-GR" b="1" dirty="0" err="1"/>
              <a:t>ορίζεται</a:t>
            </a:r>
            <a:r>
              <a:rPr lang="el-GR" b="1" dirty="0"/>
              <a:t> </a:t>
            </a:r>
            <a:r>
              <a:rPr lang="el-GR" b="1" dirty="0" err="1"/>
              <a:t>διαφορετικα</a:t>
            </a:r>
            <a:r>
              <a:rPr lang="el-GR" b="1" dirty="0"/>
              <a:t>́ στην </a:t>
            </a:r>
            <a:r>
              <a:rPr lang="el-GR" b="1" dirty="0" err="1"/>
              <a:t>εταιρικη</a:t>
            </a:r>
            <a:r>
              <a:rPr lang="el-GR" b="1" dirty="0"/>
              <a:t>́ </a:t>
            </a:r>
            <a:r>
              <a:rPr lang="el-GR" b="1" dirty="0" err="1"/>
              <a:t>σύμβαση</a:t>
            </a:r>
            <a:r>
              <a:rPr lang="el-GR" b="1" dirty="0"/>
              <a:t>. </a:t>
            </a:r>
            <a:endParaRPr lang="el-GR" dirty="0"/>
          </a:p>
          <a:p>
            <a:r>
              <a:rPr lang="el-GR" dirty="0"/>
              <a:t>Ο </a:t>
            </a:r>
            <a:r>
              <a:rPr lang="el-GR" dirty="0" err="1"/>
              <a:t>ετερόρρυθμος</a:t>
            </a:r>
            <a:r>
              <a:rPr lang="el-GR" dirty="0"/>
              <a:t> </a:t>
            </a:r>
            <a:r>
              <a:rPr lang="el-GR" dirty="0" err="1"/>
              <a:t>εταίρος</a:t>
            </a:r>
            <a:r>
              <a:rPr lang="el-GR" dirty="0"/>
              <a:t> </a:t>
            </a:r>
            <a:r>
              <a:rPr lang="el-GR" b="1" dirty="0"/>
              <a:t>δεν </a:t>
            </a:r>
            <a:r>
              <a:rPr lang="el-GR" b="1" dirty="0" err="1"/>
              <a:t>έχει</a:t>
            </a:r>
            <a:r>
              <a:rPr lang="el-GR" b="1" dirty="0"/>
              <a:t> </a:t>
            </a:r>
            <a:r>
              <a:rPr lang="el-GR" b="1" dirty="0" err="1"/>
              <a:t>δικαίωμα</a:t>
            </a:r>
            <a:r>
              <a:rPr lang="el-GR" b="1" dirty="0"/>
              <a:t> </a:t>
            </a:r>
            <a:r>
              <a:rPr lang="el-GR" b="1" dirty="0" err="1"/>
              <a:t>εναντίωσης</a:t>
            </a:r>
            <a:r>
              <a:rPr lang="el-GR" b="1" dirty="0"/>
              <a:t> σε </a:t>
            </a:r>
            <a:r>
              <a:rPr lang="el-GR" b="1" dirty="0" err="1"/>
              <a:t>πράξη</a:t>
            </a:r>
            <a:r>
              <a:rPr lang="el-GR" b="1" dirty="0"/>
              <a:t> που </a:t>
            </a:r>
            <a:r>
              <a:rPr lang="el-GR" b="1" dirty="0" err="1"/>
              <a:t>ενεργει</a:t>
            </a:r>
            <a:r>
              <a:rPr lang="el-GR" b="1" dirty="0"/>
              <a:t>́ </a:t>
            </a:r>
            <a:r>
              <a:rPr lang="el-GR" b="1" dirty="0" err="1"/>
              <a:t>άλλος</a:t>
            </a:r>
            <a:r>
              <a:rPr lang="el-GR" b="1" dirty="0"/>
              <a:t> </a:t>
            </a:r>
            <a:r>
              <a:rPr lang="el-GR" b="1" dirty="0" err="1"/>
              <a:t>διαχειριστής</a:t>
            </a:r>
            <a:r>
              <a:rPr lang="el-GR" b="1" dirty="0"/>
              <a:t> </a:t>
            </a:r>
            <a:r>
              <a:rPr lang="el-GR" b="1" dirty="0" err="1"/>
              <a:t>εταίρος</a:t>
            </a:r>
            <a:r>
              <a:rPr lang="el-GR" b="1" dirty="0"/>
              <a:t>, </a:t>
            </a:r>
            <a:r>
              <a:rPr lang="el-GR" b="1" dirty="0" err="1"/>
              <a:t>εκτός</a:t>
            </a:r>
            <a:r>
              <a:rPr lang="el-GR" b="1" dirty="0"/>
              <a:t> αν η </a:t>
            </a:r>
            <a:r>
              <a:rPr lang="el-GR" b="1" dirty="0" err="1"/>
              <a:t>πράξη</a:t>
            </a:r>
            <a:r>
              <a:rPr lang="el-GR" b="1" dirty="0"/>
              <a:t> </a:t>
            </a:r>
            <a:r>
              <a:rPr lang="el-GR" b="1" dirty="0" err="1"/>
              <a:t>υπερβαίνει</a:t>
            </a:r>
            <a:r>
              <a:rPr lang="el-GR" b="1" dirty="0"/>
              <a:t> τη </a:t>
            </a:r>
            <a:r>
              <a:rPr lang="el-GR" b="1" dirty="0" err="1"/>
              <a:t>συνήθη</a:t>
            </a:r>
            <a:r>
              <a:rPr lang="el-GR" b="1" dirty="0"/>
              <a:t> </a:t>
            </a:r>
            <a:r>
              <a:rPr lang="el-GR" b="1" dirty="0" err="1"/>
              <a:t>διαχείριση</a:t>
            </a:r>
            <a:r>
              <a:rPr lang="el-GR" dirty="0"/>
              <a:t>. </a:t>
            </a:r>
            <a:r>
              <a:rPr lang="el-GR" b="1" dirty="0"/>
              <a:t>Στην </a:t>
            </a:r>
            <a:r>
              <a:rPr lang="el-GR" b="1" dirty="0" err="1"/>
              <a:t>τελευταία</a:t>
            </a:r>
            <a:r>
              <a:rPr lang="el-GR" b="1" dirty="0"/>
              <a:t> </a:t>
            </a:r>
            <a:r>
              <a:rPr lang="el-GR" b="1" dirty="0" err="1"/>
              <a:t>περίπτωση</a:t>
            </a:r>
            <a:r>
              <a:rPr lang="el-GR" b="1" dirty="0"/>
              <a:t> ο </a:t>
            </a:r>
            <a:r>
              <a:rPr lang="el-GR" b="1" dirty="0" err="1"/>
              <a:t>διαχειριστής</a:t>
            </a:r>
            <a:r>
              <a:rPr lang="el-GR" b="1" dirty="0"/>
              <a:t> </a:t>
            </a:r>
            <a:r>
              <a:rPr lang="el-GR" b="1" dirty="0" err="1"/>
              <a:t>οφείλει</a:t>
            </a:r>
            <a:r>
              <a:rPr lang="el-GR" b="1" dirty="0"/>
              <a:t> να μην </a:t>
            </a:r>
            <a:r>
              <a:rPr lang="el-GR" b="1" dirty="0" err="1"/>
              <a:t>τελέσει</a:t>
            </a:r>
            <a:r>
              <a:rPr lang="el-GR" b="1" dirty="0"/>
              <a:t> την </a:t>
            </a:r>
            <a:r>
              <a:rPr lang="el-GR" b="1" dirty="0" err="1"/>
              <a:t>πράξη</a:t>
            </a:r>
            <a:r>
              <a:rPr lang="el-GR" b="1" dirty="0"/>
              <a:t> </a:t>
            </a:r>
            <a:r>
              <a:rPr lang="el-GR" b="1" dirty="0" err="1"/>
              <a:t>αυτη</a:t>
            </a:r>
            <a:r>
              <a:rPr lang="el-GR" b="1" dirty="0"/>
              <a:t>́. </a:t>
            </a:r>
          </a:p>
          <a:p>
            <a:r>
              <a:rPr lang="el-GR" b="1" dirty="0" err="1"/>
              <a:t>Δικαίωμα</a:t>
            </a:r>
            <a:r>
              <a:rPr lang="el-GR" b="1" dirty="0"/>
              <a:t> </a:t>
            </a:r>
            <a:r>
              <a:rPr lang="el-GR" b="1" dirty="0" err="1"/>
              <a:t>ελέγχου</a:t>
            </a:r>
            <a:r>
              <a:rPr lang="el-GR" b="1" dirty="0"/>
              <a:t> </a:t>
            </a:r>
            <a:endParaRPr lang="el-GR" dirty="0"/>
          </a:p>
          <a:p>
            <a:pPr lvl="1"/>
            <a:r>
              <a:rPr lang="el-GR" dirty="0"/>
              <a:t>Ο </a:t>
            </a:r>
            <a:r>
              <a:rPr lang="el-GR" dirty="0" err="1"/>
              <a:t>ετερόρρυθμος</a:t>
            </a:r>
            <a:r>
              <a:rPr lang="el-GR" dirty="0"/>
              <a:t> </a:t>
            </a:r>
            <a:r>
              <a:rPr lang="el-GR" dirty="0" err="1"/>
              <a:t>εταίρος</a:t>
            </a:r>
            <a:r>
              <a:rPr lang="el-GR" dirty="0"/>
              <a:t> </a:t>
            </a:r>
            <a:r>
              <a:rPr lang="el-GR" dirty="0" err="1"/>
              <a:t>έχει</a:t>
            </a:r>
            <a:r>
              <a:rPr lang="el-GR" dirty="0"/>
              <a:t> </a:t>
            </a:r>
            <a:r>
              <a:rPr lang="el-GR" dirty="0" err="1"/>
              <a:t>δικαίωμα</a:t>
            </a:r>
            <a:r>
              <a:rPr lang="el-GR" dirty="0"/>
              <a:t> </a:t>
            </a:r>
            <a:r>
              <a:rPr lang="el-GR" dirty="0" err="1"/>
              <a:t>ελέγχου</a:t>
            </a:r>
            <a:r>
              <a:rPr lang="el-GR" dirty="0"/>
              <a:t> των </a:t>
            </a:r>
            <a:r>
              <a:rPr lang="el-GR" dirty="0" err="1"/>
              <a:t>εταιρικών</a:t>
            </a:r>
            <a:r>
              <a:rPr lang="el-GR" dirty="0"/>
              <a:t> </a:t>
            </a:r>
            <a:r>
              <a:rPr lang="el-GR" dirty="0" err="1"/>
              <a:t>λογαριασμών</a:t>
            </a:r>
            <a:r>
              <a:rPr lang="el-GR" dirty="0"/>
              <a:t> και των </a:t>
            </a:r>
            <a:r>
              <a:rPr lang="el-GR" dirty="0" err="1"/>
              <a:t>βιβλίων</a:t>
            </a:r>
            <a:r>
              <a:rPr lang="el-GR" dirty="0"/>
              <a:t> της </a:t>
            </a:r>
            <a:r>
              <a:rPr lang="el-GR" dirty="0" err="1"/>
              <a:t>εταιρείας</a:t>
            </a:r>
            <a:r>
              <a:rPr lang="el-GR" dirty="0"/>
              <a:t>, </a:t>
            </a:r>
            <a:r>
              <a:rPr lang="el-GR" dirty="0" err="1"/>
              <a:t>εκτός</a:t>
            </a:r>
            <a:r>
              <a:rPr lang="el-GR" dirty="0"/>
              <a:t> </a:t>
            </a:r>
            <a:r>
              <a:rPr lang="el-GR" dirty="0" err="1"/>
              <a:t>αντίθετης</a:t>
            </a:r>
            <a:r>
              <a:rPr lang="el-GR" dirty="0"/>
              <a:t> </a:t>
            </a:r>
            <a:r>
              <a:rPr lang="el-GR" dirty="0" err="1"/>
              <a:t>πρόβλεψης</a:t>
            </a:r>
            <a:r>
              <a:rPr lang="el-GR" dirty="0"/>
              <a:t> στην </a:t>
            </a:r>
            <a:r>
              <a:rPr lang="el-GR" dirty="0" err="1"/>
              <a:t>εταιρικη</a:t>
            </a:r>
            <a:r>
              <a:rPr lang="el-GR" dirty="0"/>
              <a:t>́ </a:t>
            </a:r>
            <a:r>
              <a:rPr lang="el-GR" dirty="0" err="1"/>
              <a:t>σύμβαση</a:t>
            </a:r>
            <a:r>
              <a:rPr lang="el-GR" dirty="0"/>
              <a:t>. </a:t>
            </a:r>
          </a:p>
          <a:p>
            <a:r>
              <a:rPr lang="el-GR" b="1" dirty="0" err="1"/>
              <a:t>Πράξεις</a:t>
            </a:r>
            <a:r>
              <a:rPr lang="el-GR" b="1" dirty="0"/>
              <a:t> </a:t>
            </a:r>
            <a:r>
              <a:rPr lang="el-GR" b="1" dirty="0" err="1"/>
              <a:t>ανταγωνισμου</a:t>
            </a:r>
            <a:r>
              <a:rPr lang="el-GR" b="1" dirty="0"/>
              <a:t>́ </a:t>
            </a:r>
            <a:endParaRPr lang="el-GR" dirty="0"/>
          </a:p>
          <a:p>
            <a:pPr lvl="1"/>
            <a:r>
              <a:rPr lang="el-GR" dirty="0"/>
              <a:t>Ο </a:t>
            </a:r>
            <a:r>
              <a:rPr lang="el-GR" dirty="0" err="1"/>
              <a:t>ετερόρρυθμος</a:t>
            </a:r>
            <a:r>
              <a:rPr lang="el-GR" dirty="0"/>
              <a:t> </a:t>
            </a:r>
            <a:r>
              <a:rPr lang="el-GR" dirty="0" err="1"/>
              <a:t>εταίρος</a:t>
            </a:r>
            <a:r>
              <a:rPr lang="el-GR" dirty="0"/>
              <a:t> δεν </a:t>
            </a:r>
            <a:r>
              <a:rPr lang="el-GR" dirty="0" err="1"/>
              <a:t>μπορει</a:t>
            </a:r>
            <a:r>
              <a:rPr lang="el-GR" dirty="0"/>
              <a:t>́ να </a:t>
            </a:r>
            <a:r>
              <a:rPr lang="el-GR" dirty="0" err="1"/>
              <a:t>ενεργει</a:t>
            </a:r>
            <a:r>
              <a:rPr lang="el-GR" dirty="0"/>
              <a:t>́ για </a:t>
            </a:r>
            <a:r>
              <a:rPr lang="el-GR" dirty="0" err="1"/>
              <a:t>δικο</a:t>
            </a:r>
            <a:r>
              <a:rPr lang="el-GR" dirty="0"/>
              <a:t>́ του </a:t>
            </a:r>
            <a:r>
              <a:rPr lang="el-GR" dirty="0" err="1"/>
              <a:t>λογαριασμο</a:t>
            </a:r>
            <a:r>
              <a:rPr lang="el-GR" dirty="0"/>
              <a:t>́ ή για </a:t>
            </a:r>
            <a:r>
              <a:rPr lang="el-GR" dirty="0" err="1"/>
              <a:t>λογαριασμο</a:t>
            </a:r>
            <a:r>
              <a:rPr lang="el-GR" dirty="0"/>
              <a:t>́ </a:t>
            </a:r>
            <a:r>
              <a:rPr lang="el-GR" dirty="0" err="1"/>
              <a:t>τρίτου</a:t>
            </a:r>
            <a:r>
              <a:rPr lang="el-GR" dirty="0"/>
              <a:t> </a:t>
            </a:r>
            <a:r>
              <a:rPr lang="el-GR" dirty="0" err="1"/>
              <a:t>πράξεις</a:t>
            </a:r>
            <a:r>
              <a:rPr lang="el-GR" dirty="0"/>
              <a:t> που </a:t>
            </a:r>
            <a:r>
              <a:rPr lang="el-GR" dirty="0" err="1"/>
              <a:t>ανάγονται</a:t>
            </a:r>
            <a:r>
              <a:rPr lang="el-GR" dirty="0"/>
              <a:t> στο </a:t>
            </a:r>
            <a:r>
              <a:rPr lang="el-GR" dirty="0" err="1"/>
              <a:t>αντικείμενο</a:t>
            </a:r>
            <a:r>
              <a:rPr lang="el-GR" dirty="0"/>
              <a:t> της </a:t>
            </a:r>
            <a:r>
              <a:rPr lang="el-GR" dirty="0" err="1"/>
              <a:t>εταιρείας</a:t>
            </a:r>
            <a:r>
              <a:rPr lang="el-GR" dirty="0"/>
              <a:t>, </a:t>
            </a:r>
            <a:r>
              <a:rPr lang="el-GR" dirty="0" err="1"/>
              <a:t>εκτός</a:t>
            </a:r>
            <a:r>
              <a:rPr lang="el-GR" dirty="0"/>
              <a:t> </a:t>
            </a:r>
            <a:r>
              <a:rPr lang="el-GR" dirty="0" err="1"/>
              <a:t>αντίθετης</a:t>
            </a:r>
            <a:r>
              <a:rPr lang="el-GR" dirty="0"/>
              <a:t> </a:t>
            </a:r>
            <a:r>
              <a:rPr lang="el-GR" dirty="0" err="1"/>
              <a:t>πρόβλεψης</a:t>
            </a:r>
            <a:r>
              <a:rPr lang="el-GR" dirty="0"/>
              <a:t> στην </a:t>
            </a:r>
            <a:r>
              <a:rPr lang="el-GR" dirty="0" err="1"/>
              <a:t>εταιρικη</a:t>
            </a:r>
            <a:r>
              <a:rPr lang="el-GR" dirty="0"/>
              <a:t>́ </a:t>
            </a:r>
            <a:r>
              <a:rPr lang="el-GR" dirty="0" err="1"/>
              <a:t>σύμβαση</a:t>
            </a:r>
            <a:r>
              <a:rPr lang="el-GR" dirty="0"/>
              <a:t>. </a:t>
            </a:r>
          </a:p>
          <a:p>
            <a:endParaRPr lang="el-GR" dirty="0"/>
          </a:p>
          <a:p>
            <a:endParaRPr lang="en-US" dirty="0"/>
          </a:p>
        </p:txBody>
      </p:sp>
    </p:spTree>
    <p:extLst>
      <p:ext uri="{BB962C8B-B14F-4D97-AF65-F5344CB8AC3E}">
        <p14:creationId xmlns:p14="http://schemas.microsoft.com/office/powerpoint/2010/main" val="391574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εκπροσώπηση</a:t>
            </a:r>
            <a:endParaRPr lang="en-US" dirty="0"/>
          </a:p>
        </p:txBody>
      </p:sp>
      <p:sp>
        <p:nvSpPr>
          <p:cNvPr id="3" name="Content Placeholder 2"/>
          <p:cNvSpPr>
            <a:spLocks noGrp="1"/>
          </p:cNvSpPr>
          <p:nvPr>
            <p:ph sz="quarter" idx="1"/>
          </p:nvPr>
        </p:nvSpPr>
        <p:spPr/>
        <p:txBody>
          <a:bodyPr>
            <a:normAutofit fontScale="92500" lnSpcReduction="20000"/>
          </a:bodyPr>
          <a:lstStyle/>
          <a:p>
            <a:r>
              <a:rPr lang="el-GR" dirty="0"/>
              <a:t>Ο </a:t>
            </a:r>
            <a:r>
              <a:rPr lang="el-GR" dirty="0" err="1"/>
              <a:t>ετερόρρυθμος</a:t>
            </a:r>
            <a:r>
              <a:rPr lang="el-GR" dirty="0"/>
              <a:t> </a:t>
            </a:r>
            <a:r>
              <a:rPr lang="el-GR" dirty="0" err="1"/>
              <a:t>εταίρος</a:t>
            </a:r>
            <a:r>
              <a:rPr lang="el-GR" dirty="0"/>
              <a:t> δεν </a:t>
            </a:r>
            <a:r>
              <a:rPr lang="el-GR" dirty="0" err="1"/>
              <a:t>έχει</a:t>
            </a:r>
            <a:r>
              <a:rPr lang="el-GR" dirty="0"/>
              <a:t> </a:t>
            </a:r>
            <a:r>
              <a:rPr lang="el-GR" dirty="0" err="1"/>
              <a:t>εξουσία</a:t>
            </a:r>
            <a:r>
              <a:rPr lang="el-GR" dirty="0"/>
              <a:t> </a:t>
            </a:r>
            <a:r>
              <a:rPr lang="el-GR" dirty="0" err="1"/>
              <a:t>εκπροσώπησης</a:t>
            </a:r>
            <a:r>
              <a:rPr lang="el-GR" dirty="0"/>
              <a:t> της </a:t>
            </a:r>
            <a:r>
              <a:rPr lang="el-GR" dirty="0" err="1"/>
              <a:t>εταιρείας</a:t>
            </a:r>
            <a:r>
              <a:rPr lang="el-GR" dirty="0"/>
              <a:t>. </a:t>
            </a:r>
          </a:p>
          <a:p>
            <a:r>
              <a:rPr lang="el-GR" dirty="0"/>
              <a:t>Με την </a:t>
            </a:r>
            <a:r>
              <a:rPr lang="el-GR" dirty="0" err="1"/>
              <a:t>εταιρικη</a:t>
            </a:r>
            <a:r>
              <a:rPr lang="el-GR" dirty="0"/>
              <a:t>́ </a:t>
            </a:r>
            <a:r>
              <a:rPr lang="el-GR" dirty="0" err="1"/>
              <a:t>σύμβαση</a:t>
            </a:r>
            <a:r>
              <a:rPr lang="el-GR" dirty="0"/>
              <a:t> </a:t>
            </a:r>
            <a:r>
              <a:rPr lang="el-GR" dirty="0" err="1"/>
              <a:t>μπορει</a:t>
            </a:r>
            <a:r>
              <a:rPr lang="el-GR" dirty="0"/>
              <a:t>́ να </a:t>
            </a:r>
            <a:r>
              <a:rPr lang="el-GR" dirty="0" err="1"/>
              <a:t>ανατίθεται</a:t>
            </a:r>
            <a:r>
              <a:rPr lang="el-GR" dirty="0"/>
              <a:t> σε </a:t>
            </a:r>
            <a:r>
              <a:rPr lang="el-GR" dirty="0" err="1"/>
              <a:t>ετερόρρυθμο</a:t>
            </a:r>
            <a:r>
              <a:rPr lang="el-GR" dirty="0"/>
              <a:t> </a:t>
            </a:r>
            <a:r>
              <a:rPr lang="el-GR" dirty="0" err="1"/>
              <a:t>εταίρο</a:t>
            </a:r>
            <a:r>
              <a:rPr lang="el-GR" dirty="0"/>
              <a:t> η </a:t>
            </a:r>
            <a:r>
              <a:rPr lang="el-GR" dirty="0" err="1"/>
              <a:t>εκπροσώπηση</a:t>
            </a:r>
            <a:r>
              <a:rPr lang="el-GR" dirty="0"/>
              <a:t> της </a:t>
            </a:r>
            <a:r>
              <a:rPr lang="el-GR" dirty="0" err="1"/>
              <a:t>εταιρείας</a:t>
            </a:r>
            <a:r>
              <a:rPr lang="el-GR" dirty="0"/>
              <a:t>. Για </a:t>
            </a:r>
            <a:r>
              <a:rPr lang="el-GR" dirty="0" err="1"/>
              <a:t>κάθε</a:t>
            </a:r>
            <a:r>
              <a:rPr lang="el-GR" dirty="0"/>
              <a:t> </a:t>
            </a:r>
            <a:r>
              <a:rPr lang="el-GR" dirty="0" err="1"/>
              <a:t>πράξη</a:t>
            </a:r>
            <a:r>
              <a:rPr lang="el-GR" dirty="0"/>
              <a:t> </a:t>
            </a:r>
            <a:r>
              <a:rPr lang="el-GR" dirty="0" err="1"/>
              <a:t>εκπροσώπησης</a:t>
            </a:r>
            <a:r>
              <a:rPr lang="el-GR" dirty="0"/>
              <a:t> </a:t>
            </a:r>
            <a:r>
              <a:rPr lang="el-GR" dirty="0" err="1"/>
              <a:t>απο</a:t>
            </a:r>
            <a:r>
              <a:rPr lang="el-GR" dirty="0"/>
              <a:t>́ </a:t>
            </a:r>
            <a:r>
              <a:rPr lang="el-GR" dirty="0" err="1"/>
              <a:t>μέρους</a:t>
            </a:r>
            <a:r>
              <a:rPr lang="el-GR" dirty="0"/>
              <a:t> </a:t>
            </a:r>
            <a:r>
              <a:rPr lang="el-GR" dirty="0" err="1"/>
              <a:t>ετερόρρυθμου</a:t>
            </a:r>
            <a:r>
              <a:rPr lang="el-GR" dirty="0"/>
              <a:t> </a:t>
            </a:r>
            <a:r>
              <a:rPr lang="el-GR" dirty="0" err="1"/>
              <a:t>εταίρου</a:t>
            </a:r>
            <a:r>
              <a:rPr lang="el-GR" dirty="0"/>
              <a:t> </a:t>
            </a:r>
            <a:r>
              <a:rPr lang="el-GR" dirty="0" err="1"/>
              <a:t>ευθύνεται</a:t>
            </a:r>
            <a:r>
              <a:rPr lang="el-GR" dirty="0"/>
              <a:t> ο </a:t>
            </a:r>
            <a:r>
              <a:rPr lang="el-GR" dirty="0" err="1"/>
              <a:t>ίδιος</a:t>
            </a:r>
            <a:r>
              <a:rPr lang="el-GR" dirty="0"/>
              <a:t> ως </a:t>
            </a:r>
            <a:r>
              <a:rPr lang="el-GR" dirty="0" err="1"/>
              <a:t>ομόρρυθμος</a:t>
            </a:r>
            <a:r>
              <a:rPr lang="el-GR" dirty="0"/>
              <a:t>, </a:t>
            </a:r>
            <a:r>
              <a:rPr lang="el-GR" dirty="0" err="1"/>
              <a:t>εκτός</a:t>
            </a:r>
            <a:r>
              <a:rPr lang="el-GR" dirty="0"/>
              <a:t> αν ο </a:t>
            </a:r>
            <a:r>
              <a:rPr lang="el-GR" dirty="0" err="1"/>
              <a:t>τρίτος</a:t>
            </a:r>
            <a:r>
              <a:rPr lang="el-GR" dirty="0"/>
              <a:t> που </a:t>
            </a:r>
            <a:r>
              <a:rPr lang="el-GR" dirty="0" err="1"/>
              <a:t>συναλλάχθηκε</a:t>
            </a:r>
            <a:r>
              <a:rPr lang="el-GR" dirty="0"/>
              <a:t> </a:t>
            </a:r>
            <a:r>
              <a:rPr lang="el-GR" dirty="0" err="1"/>
              <a:t>μαζι</a:t>
            </a:r>
            <a:r>
              <a:rPr lang="el-GR" dirty="0"/>
              <a:t>́ του </a:t>
            </a:r>
            <a:r>
              <a:rPr lang="el-GR" dirty="0" err="1"/>
              <a:t>γνώριζε</a:t>
            </a:r>
            <a:r>
              <a:rPr lang="el-GR" dirty="0"/>
              <a:t> </a:t>
            </a:r>
            <a:r>
              <a:rPr lang="el-GR" dirty="0" err="1"/>
              <a:t>ότι</a:t>
            </a:r>
            <a:r>
              <a:rPr lang="el-GR" dirty="0"/>
              <a:t> </a:t>
            </a:r>
            <a:r>
              <a:rPr lang="el-GR" dirty="0" err="1"/>
              <a:t>είναι</a:t>
            </a:r>
            <a:r>
              <a:rPr lang="el-GR" dirty="0"/>
              <a:t> </a:t>
            </a:r>
            <a:r>
              <a:rPr lang="el-GR" dirty="0" err="1"/>
              <a:t>ετερόρρυθμος</a:t>
            </a:r>
            <a:r>
              <a:rPr lang="el-GR" dirty="0"/>
              <a:t> </a:t>
            </a:r>
            <a:r>
              <a:rPr lang="el-GR" dirty="0" err="1"/>
              <a:t>εταίρος</a:t>
            </a:r>
            <a:r>
              <a:rPr lang="el-GR" dirty="0"/>
              <a:t>. </a:t>
            </a:r>
          </a:p>
          <a:p>
            <a:r>
              <a:rPr lang="el-GR" dirty="0"/>
              <a:t>Σε </a:t>
            </a:r>
            <a:r>
              <a:rPr lang="el-GR" dirty="0" err="1"/>
              <a:t>αντίθεση</a:t>
            </a:r>
            <a:r>
              <a:rPr lang="el-GR" dirty="0"/>
              <a:t> με τον </a:t>
            </a:r>
            <a:r>
              <a:rPr lang="el-GR" dirty="0" err="1"/>
              <a:t>παλιο</a:t>
            </a:r>
            <a:r>
              <a:rPr lang="el-GR" dirty="0"/>
              <a:t>́ </a:t>
            </a:r>
            <a:r>
              <a:rPr lang="el-GR" dirty="0" err="1"/>
              <a:t>κανόνα</a:t>
            </a:r>
            <a:r>
              <a:rPr lang="el-GR" dirty="0"/>
              <a:t>, ο </a:t>
            </a:r>
            <a:r>
              <a:rPr lang="el-GR" dirty="0" err="1"/>
              <a:t>νέος</a:t>
            </a:r>
            <a:r>
              <a:rPr lang="el-GR" dirty="0"/>
              <a:t> κανόνας </a:t>
            </a:r>
            <a:r>
              <a:rPr lang="el-GR" dirty="0" err="1"/>
              <a:t>παρέχει</a:t>
            </a:r>
            <a:r>
              <a:rPr lang="el-GR" dirty="0"/>
              <a:t> τη </a:t>
            </a:r>
            <a:r>
              <a:rPr lang="el-GR" dirty="0" err="1"/>
              <a:t>δυνατότητα</a:t>
            </a:r>
            <a:r>
              <a:rPr lang="el-GR" dirty="0"/>
              <a:t> </a:t>
            </a:r>
            <a:r>
              <a:rPr lang="el-GR" dirty="0" err="1"/>
              <a:t>απαλλαγής</a:t>
            </a:r>
            <a:r>
              <a:rPr lang="el-GR" dirty="0"/>
              <a:t> του </a:t>
            </a:r>
            <a:r>
              <a:rPr lang="el-GR" dirty="0" err="1"/>
              <a:t>ετερορρύθμου</a:t>
            </a:r>
            <a:r>
              <a:rPr lang="el-GR" dirty="0"/>
              <a:t> </a:t>
            </a:r>
            <a:r>
              <a:rPr lang="el-GR" dirty="0" err="1"/>
              <a:t>απο</a:t>
            </a:r>
            <a:r>
              <a:rPr lang="el-GR" dirty="0"/>
              <a:t>́ τη </a:t>
            </a:r>
            <a:r>
              <a:rPr lang="el-GR" dirty="0" err="1"/>
              <a:t>βαρύτερη</a:t>
            </a:r>
            <a:r>
              <a:rPr lang="el-GR" dirty="0"/>
              <a:t> </a:t>
            </a:r>
            <a:r>
              <a:rPr lang="el-GR" dirty="0" err="1"/>
              <a:t>αυτη</a:t>
            </a:r>
            <a:r>
              <a:rPr lang="el-GR" dirty="0"/>
              <a:t>́ </a:t>
            </a:r>
            <a:r>
              <a:rPr lang="el-GR" dirty="0" err="1"/>
              <a:t>ευθύνη</a:t>
            </a:r>
            <a:r>
              <a:rPr lang="el-GR" dirty="0"/>
              <a:t>, αν </a:t>
            </a:r>
            <a:r>
              <a:rPr lang="el-GR" dirty="0" err="1"/>
              <a:t>ήταν</a:t>
            </a:r>
            <a:r>
              <a:rPr lang="el-GR" dirty="0"/>
              <a:t> </a:t>
            </a:r>
            <a:r>
              <a:rPr lang="el-GR" dirty="0" err="1"/>
              <a:t>γνωστη</a:t>
            </a:r>
            <a:r>
              <a:rPr lang="el-GR" dirty="0"/>
              <a:t>́ στον </a:t>
            </a:r>
            <a:r>
              <a:rPr lang="el-GR" dirty="0" err="1"/>
              <a:t>τρίτο</a:t>
            </a:r>
            <a:r>
              <a:rPr lang="el-GR" dirty="0"/>
              <a:t> η </a:t>
            </a:r>
            <a:r>
              <a:rPr lang="el-GR" dirty="0" err="1"/>
              <a:t>ιδιότητα</a:t>
            </a:r>
            <a:r>
              <a:rPr lang="el-GR" dirty="0"/>
              <a:t> του ως </a:t>
            </a:r>
            <a:r>
              <a:rPr lang="el-GR" dirty="0" err="1"/>
              <a:t>ετερόρρυθμου</a:t>
            </a:r>
            <a:r>
              <a:rPr lang="el-GR" dirty="0"/>
              <a:t> </a:t>
            </a:r>
            <a:r>
              <a:rPr lang="el-GR" dirty="0" err="1"/>
              <a:t>εταίρου</a:t>
            </a:r>
            <a:r>
              <a:rPr lang="el-GR" dirty="0"/>
              <a:t> </a:t>
            </a:r>
          </a:p>
          <a:p>
            <a:endParaRPr lang="el-GR" dirty="0"/>
          </a:p>
          <a:p>
            <a:endParaRPr lang="en-US" dirty="0"/>
          </a:p>
        </p:txBody>
      </p:sp>
    </p:spTree>
    <p:extLst>
      <p:ext uri="{BB962C8B-B14F-4D97-AF65-F5344CB8AC3E}">
        <p14:creationId xmlns:p14="http://schemas.microsoft.com/office/powerpoint/2010/main" val="652613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ευθύνη</a:t>
            </a:r>
            <a:endParaRPr lang="en-US" dirty="0"/>
          </a:p>
        </p:txBody>
      </p:sp>
      <p:sp>
        <p:nvSpPr>
          <p:cNvPr id="3" name="Content Placeholder 2"/>
          <p:cNvSpPr>
            <a:spLocks noGrp="1"/>
          </p:cNvSpPr>
          <p:nvPr>
            <p:ph sz="quarter" idx="1"/>
          </p:nvPr>
        </p:nvSpPr>
        <p:spPr/>
        <p:txBody>
          <a:bodyPr>
            <a:normAutofit fontScale="70000" lnSpcReduction="20000"/>
          </a:bodyPr>
          <a:lstStyle/>
          <a:p>
            <a:r>
              <a:rPr lang="el-GR" dirty="0"/>
              <a:t>Ο </a:t>
            </a:r>
            <a:r>
              <a:rPr lang="el-GR" dirty="0" err="1"/>
              <a:t>ετερόρρυθμος</a:t>
            </a:r>
            <a:r>
              <a:rPr lang="el-GR" dirty="0"/>
              <a:t> </a:t>
            </a:r>
            <a:r>
              <a:rPr lang="el-GR" dirty="0" err="1"/>
              <a:t>εταίρος</a:t>
            </a:r>
            <a:r>
              <a:rPr lang="el-GR" dirty="0"/>
              <a:t>, που </a:t>
            </a:r>
            <a:r>
              <a:rPr lang="el-GR" dirty="0" err="1"/>
              <a:t>έχει</a:t>
            </a:r>
            <a:r>
              <a:rPr lang="el-GR" dirty="0"/>
              <a:t> </a:t>
            </a:r>
            <a:r>
              <a:rPr lang="el-GR" dirty="0" err="1"/>
              <a:t>καταβάλει</a:t>
            </a:r>
            <a:r>
              <a:rPr lang="el-GR" dirty="0"/>
              <a:t> στην </a:t>
            </a:r>
            <a:r>
              <a:rPr lang="el-GR" dirty="0" err="1"/>
              <a:t>εταιρεία</a:t>
            </a:r>
            <a:r>
              <a:rPr lang="el-GR" dirty="0"/>
              <a:t> την </a:t>
            </a:r>
            <a:r>
              <a:rPr lang="el-GR" dirty="0" err="1"/>
              <a:t>εισφορα</a:t>
            </a:r>
            <a:r>
              <a:rPr lang="el-GR" dirty="0"/>
              <a:t>́ του, δεν </a:t>
            </a:r>
            <a:r>
              <a:rPr lang="el-GR" dirty="0" err="1"/>
              <a:t>ευθύνεται</a:t>
            </a:r>
            <a:r>
              <a:rPr lang="el-GR" dirty="0"/>
              <a:t> για τα </a:t>
            </a:r>
            <a:r>
              <a:rPr lang="el-GR" dirty="0" err="1"/>
              <a:t>χρέη</a:t>
            </a:r>
            <a:r>
              <a:rPr lang="el-GR" dirty="0"/>
              <a:t> της </a:t>
            </a:r>
            <a:r>
              <a:rPr lang="el-GR" dirty="0" err="1"/>
              <a:t>εταιρείας</a:t>
            </a:r>
            <a:r>
              <a:rPr lang="el-GR" dirty="0"/>
              <a:t>. Σε </a:t>
            </a:r>
            <a:r>
              <a:rPr lang="el-GR" dirty="0" err="1"/>
              <a:t>αντίθετη</a:t>
            </a:r>
            <a:r>
              <a:rPr lang="el-GR" dirty="0"/>
              <a:t> </a:t>
            </a:r>
            <a:r>
              <a:rPr lang="el-GR" dirty="0" err="1"/>
              <a:t>περίπτωση</a:t>
            </a:r>
            <a:r>
              <a:rPr lang="el-GR" dirty="0"/>
              <a:t> </a:t>
            </a:r>
            <a:r>
              <a:rPr lang="el-GR" dirty="0" err="1"/>
              <a:t>ευθύνεται</a:t>
            </a:r>
            <a:r>
              <a:rPr lang="el-GR" dirty="0"/>
              <a:t> </a:t>
            </a:r>
            <a:r>
              <a:rPr lang="el-GR" dirty="0" err="1"/>
              <a:t>προσωπικα</a:t>
            </a:r>
            <a:r>
              <a:rPr lang="el-GR" dirty="0"/>
              <a:t>́ </a:t>
            </a:r>
            <a:r>
              <a:rPr lang="el-GR" dirty="0" err="1"/>
              <a:t>μέχρι</a:t>
            </a:r>
            <a:r>
              <a:rPr lang="el-GR" dirty="0"/>
              <a:t> του </a:t>
            </a:r>
            <a:r>
              <a:rPr lang="el-GR" dirty="0" err="1"/>
              <a:t>ποσου</a:t>
            </a:r>
            <a:r>
              <a:rPr lang="el-GR" dirty="0"/>
              <a:t>́ της </a:t>
            </a:r>
            <a:r>
              <a:rPr lang="el-GR" dirty="0" err="1"/>
              <a:t>εισφοράς</a:t>
            </a:r>
            <a:r>
              <a:rPr lang="el-GR" dirty="0"/>
              <a:t> του </a:t>
            </a:r>
          </a:p>
          <a:p>
            <a:r>
              <a:rPr lang="el-GR" dirty="0"/>
              <a:t>Ο </a:t>
            </a:r>
            <a:r>
              <a:rPr lang="el-GR" dirty="0" err="1"/>
              <a:t>εισερχόμενος</a:t>
            </a:r>
            <a:r>
              <a:rPr lang="el-GR" dirty="0"/>
              <a:t> </a:t>
            </a:r>
            <a:r>
              <a:rPr lang="el-GR" dirty="0" err="1"/>
              <a:t>μετα</a:t>
            </a:r>
            <a:r>
              <a:rPr lang="el-GR" dirty="0"/>
              <a:t>́ τη </a:t>
            </a:r>
            <a:r>
              <a:rPr lang="el-GR" dirty="0" err="1"/>
              <a:t>σύσταση</a:t>
            </a:r>
            <a:r>
              <a:rPr lang="el-GR" dirty="0"/>
              <a:t> της </a:t>
            </a:r>
            <a:r>
              <a:rPr lang="el-GR" dirty="0" err="1"/>
              <a:t>εταιρείας</a:t>
            </a:r>
            <a:r>
              <a:rPr lang="el-GR" dirty="0"/>
              <a:t> </a:t>
            </a:r>
            <a:r>
              <a:rPr lang="el-GR" dirty="0" err="1"/>
              <a:t>ετερόρρυθμος</a:t>
            </a:r>
            <a:r>
              <a:rPr lang="el-GR" dirty="0"/>
              <a:t> </a:t>
            </a:r>
            <a:r>
              <a:rPr lang="el-GR" dirty="0" err="1"/>
              <a:t>εταίρος</a:t>
            </a:r>
            <a:r>
              <a:rPr lang="el-GR" dirty="0"/>
              <a:t> </a:t>
            </a:r>
            <a:r>
              <a:rPr lang="el-GR" dirty="0" err="1"/>
              <a:t>ευθύνεται</a:t>
            </a:r>
            <a:r>
              <a:rPr lang="el-GR" dirty="0"/>
              <a:t> και για τα προ της </a:t>
            </a:r>
            <a:r>
              <a:rPr lang="el-GR" dirty="0" err="1"/>
              <a:t>εισόδου</a:t>
            </a:r>
            <a:r>
              <a:rPr lang="el-GR" dirty="0"/>
              <a:t> του </a:t>
            </a:r>
            <a:r>
              <a:rPr lang="el-GR" dirty="0" err="1"/>
              <a:t>χρέη</a:t>
            </a:r>
            <a:r>
              <a:rPr lang="el-GR" dirty="0"/>
              <a:t>, </a:t>
            </a:r>
            <a:r>
              <a:rPr lang="el-GR" dirty="0" err="1"/>
              <a:t>σύμφωνα</a:t>
            </a:r>
            <a:r>
              <a:rPr lang="el-GR" dirty="0"/>
              <a:t> με την </a:t>
            </a:r>
            <a:r>
              <a:rPr lang="el-GR" dirty="0" err="1"/>
              <a:t>προηγούμενη</a:t>
            </a:r>
            <a:r>
              <a:rPr lang="el-GR" dirty="0"/>
              <a:t> </a:t>
            </a:r>
            <a:r>
              <a:rPr lang="el-GR" dirty="0" err="1"/>
              <a:t>παράγραφο</a:t>
            </a:r>
            <a:r>
              <a:rPr lang="el-GR" dirty="0"/>
              <a:t>. </a:t>
            </a:r>
          </a:p>
          <a:p>
            <a:r>
              <a:rPr lang="el-GR" dirty="0" err="1"/>
              <a:t>Αντίθετη</a:t>
            </a:r>
            <a:r>
              <a:rPr lang="el-GR" dirty="0"/>
              <a:t> </a:t>
            </a:r>
            <a:r>
              <a:rPr lang="el-GR" dirty="0" err="1"/>
              <a:t>συμφωνία</a:t>
            </a:r>
            <a:r>
              <a:rPr lang="el-GR" dirty="0"/>
              <a:t> </a:t>
            </a:r>
            <a:r>
              <a:rPr lang="el-GR" dirty="0" err="1"/>
              <a:t>όσον</a:t>
            </a:r>
            <a:r>
              <a:rPr lang="el-GR" dirty="0"/>
              <a:t> </a:t>
            </a:r>
            <a:r>
              <a:rPr lang="el-GR" dirty="0" err="1"/>
              <a:t>αφορα</a:t>
            </a:r>
            <a:r>
              <a:rPr lang="el-GR" dirty="0"/>
              <a:t>́ στην </a:t>
            </a:r>
            <a:r>
              <a:rPr lang="el-GR" dirty="0" err="1"/>
              <a:t>ευθύνη</a:t>
            </a:r>
            <a:r>
              <a:rPr lang="el-GR" dirty="0"/>
              <a:t> του </a:t>
            </a:r>
            <a:r>
              <a:rPr lang="el-GR" dirty="0" err="1"/>
              <a:t>ετερόρρυθμου</a:t>
            </a:r>
            <a:r>
              <a:rPr lang="el-GR" dirty="0"/>
              <a:t> </a:t>
            </a:r>
            <a:r>
              <a:rPr lang="el-GR" dirty="0" err="1"/>
              <a:t>εταίρου</a:t>
            </a:r>
            <a:r>
              <a:rPr lang="el-GR" dirty="0"/>
              <a:t> δεν </a:t>
            </a:r>
            <a:r>
              <a:rPr lang="el-GR" dirty="0" err="1"/>
              <a:t>ισχύει</a:t>
            </a:r>
            <a:r>
              <a:rPr lang="el-GR" dirty="0"/>
              <a:t> </a:t>
            </a:r>
            <a:r>
              <a:rPr lang="el-GR" dirty="0" err="1"/>
              <a:t>έναντι</a:t>
            </a:r>
            <a:r>
              <a:rPr lang="el-GR" dirty="0"/>
              <a:t> των </a:t>
            </a:r>
            <a:r>
              <a:rPr lang="el-GR" dirty="0" err="1"/>
              <a:t>τρίτων</a:t>
            </a:r>
            <a:r>
              <a:rPr lang="el-GR" dirty="0"/>
              <a:t>. </a:t>
            </a:r>
          </a:p>
          <a:p>
            <a:r>
              <a:rPr lang="el-GR" dirty="0" err="1"/>
              <a:t>Ευθύνη</a:t>
            </a:r>
            <a:r>
              <a:rPr lang="el-GR" dirty="0"/>
              <a:t> </a:t>
            </a:r>
            <a:r>
              <a:rPr lang="el-GR" dirty="0" err="1"/>
              <a:t>ετερόρρυθμου</a:t>
            </a:r>
            <a:r>
              <a:rPr lang="el-GR" dirty="0"/>
              <a:t> </a:t>
            </a:r>
            <a:r>
              <a:rPr lang="el-GR" dirty="0" err="1"/>
              <a:t>εταίρου</a:t>
            </a:r>
            <a:r>
              <a:rPr lang="el-GR" dirty="0"/>
              <a:t> πριν την </a:t>
            </a:r>
            <a:r>
              <a:rPr lang="el-GR" dirty="0" err="1"/>
              <a:t>καταχώριση</a:t>
            </a:r>
            <a:r>
              <a:rPr lang="el-GR" dirty="0"/>
              <a:t> της </a:t>
            </a:r>
            <a:r>
              <a:rPr lang="el-GR" dirty="0" err="1"/>
              <a:t>εταιρείας</a:t>
            </a:r>
            <a:r>
              <a:rPr lang="el-GR" dirty="0"/>
              <a:t> </a:t>
            </a:r>
          </a:p>
          <a:p>
            <a:pPr lvl="1"/>
            <a:r>
              <a:rPr lang="el-GR" dirty="0"/>
              <a:t>Σε </a:t>
            </a:r>
            <a:r>
              <a:rPr lang="el-GR" dirty="0" err="1"/>
              <a:t>περίπτωση</a:t>
            </a:r>
            <a:r>
              <a:rPr lang="el-GR" dirty="0"/>
              <a:t> </a:t>
            </a:r>
            <a:r>
              <a:rPr lang="el-GR" dirty="0" err="1"/>
              <a:t>έναρξης</a:t>
            </a:r>
            <a:r>
              <a:rPr lang="el-GR" dirty="0"/>
              <a:t> </a:t>
            </a:r>
            <a:r>
              <a:rPr lang="el-GR" dirty="0" err="1"/>
              <a:t>λειτουργίας</a:t>
            </a:r>
            <a:r>
              <a:rPr lang="el-GR" dirty="0"/>
              <a:t> της </a:t>
            </a:r>
            <a:r>
              <a:rPr lang="el-GR" dirty="0" err="1"/>
              <a:t>εταιρείας</a:t>
            </a:r>
            <a:r>
              <a:rPr lang="el-GR" dirty="0"/>
              <a:t> πριν </a:t>
            </a:r>
            <a:r>
              <a:rPr lang="el-GR" dirty="0" err="1"/>
              <a:t>απο</a:t>
            </a:r>
            <a:r>
              <a:rPr lang="el-GR" dirty="0"/>
              <a:t>́ την </a:t>
            </a:r>
            <a:r>
              <a:rPr lang="el-GR" dirty="0" err="1"/>
              <a:t>εγγραφη</a:t>
            </a:r>
            <a:r>
              <a:rPr lang="el-GR" dirty="0"/>
              <a:t>́ της στο Γ.Ε.ΜΗ, </a:t>
            </a:r>
            <a:r>
              <a:rPr lang="el-GR" dirty="0" err="1"/>
              <a:t>κάθε</a:t>
            </a:r>
            <a:r>
              <a:rPr lang="el-GR" dirty="0"/>
              <a:t> </a:t>
            </a:r>
            <a:r>
              <a:rPr lang="el-GR" dirty="0" err="1"/>
              <a:t>ετερόρρυθμος</a:t>
            </a:r>
            <a:r>
              <a:rPr lang="el-GR" dirty="0"/>
              <a:t> </a:t>
            </a:r>
            <a:r>
              <a:rPr lang="el-GR" dirty="0" err="1"/>
              <a:t>εταίρος</a:t>
            </a:r>
            <a:r>
              <a:rPr lang="el-GR" dirty="0"/>
              <a:t> </a:t>
            </a:r>
            <a:r>
              <a:rPr lang="el-GR" dirty="0" err="1"/>
              <a:t>ευθύνεται</a:t>
            </a:r>
            <a:r>
              <a:rPr lang="el-GR" dirty="0"/>
              <a:t> για τα </a:t>
            </a:r>
            <a:r>
              <a:rPr lang="el-GR" dirty="0" err="1"/>
              <a:t>χρέη</a:t>
            </a:r>
            <a:r>
              <a:rPr lang="el-GR" dirty="0"/>
              <a:t> που </a:t>
            </a:r>
            <a:r>
              <a:rPr lang="el-GR" dirty="0" err="1"/>
              <a:t>δημιουργήθηκαν</a:t>
            </a:r>
            <a:r>
              <a:rPr lang="el-GR" dirty="0"/>
              <a:t> </a:t>
            </a:r>
            <a:r>
              <a:rPr lang="el-GR" dirty="0" err="1"/>
              <a:t>κατα</a:t>
            </a:r>
            <a:r>
              <a:rPr lang="el-GR" dirty="0"/>
              <a:t>́ το </a:t>
            </a:r>
            <a:r>
              <a:rPr lang="el-GR" dirty="0" err="1"/>
              <a:t>διάστημα</a:t>
            </a:r>
            <a:r>
              <a:rPr lang="el-GR" dirty="0"/>
              <a:t> </a:t>
            </a:r>
            <a:r>
              <a:rPr lang="el-GR" dirty="0" err="1"/>
              <a:t>αυτο</a:t>
            </a:r>
            <a:r>
              <a:rPr lang="el-GR" dirty="0"/>
              <a:t>́ ως </a:t>
            </a:r>
            <a:r>
              <a:rPr lang="el-GR" dirty="0" err="1"/>
              <a:t>ομόρρυθμος</a:t>
            </a:r>
            <a:r>
              <a:rPr lang="el-GR" dirty="0"/>
              <a:t>, </a:t>
            </a:r>
            <a:r>
              <a:rPr lang="el-GR" dirty="0" err="1"/>
              <a:t>εκτός</a:t>
            </a:r>
            <a:r>
              <a:rPr lang="el-GR" dirty="0"/>
              <a:t> αν οι </a:t>
            </a:r>
            <a:r>
              <a:rPr lang="el-GR" dirty="0" err="1"/>
              <a:t>τρίτοι</a:t>
            </a:r>
            <a:r>
              <a:rPr lang="el-GR" dirty="0"/>
              <a:t> </a:t>
            </a:r>
            <a:r>
              <a:rPr lang="el-GR" dirty="0" err="1"/>
              <a:t>γνώριζαν</a:t>
            </a:r>
            <a:r>
              <a:rPr lang="el-GR" dirty="0"/>
              <a:t> </a:t>
            </a:r>
            <a:r>
              <a:rPr lang="el-GR" dirty="0" err="1"/>
              <a:t>ότι</a:t>
            </a:r>
            <a:r>
              <a:rPr lang="el-GR" dirty="0"/>
              <a:t> </a:t>
            </a:r>
            <a:r>
              <a:rPr lang="el-GR" dirty="0" err="1"/>
              <a:t>συμμετείχε</a:t>
            </a:r>
            <a:r>
              <a:rPr lang="el-GR" dirty="0"/>
              <a:t> στην </a:t>
            </a:r>
            <a:r>
              <a:rPr lang="el-GR" dirty="0" err="1"/>
              <a:t>εταιρεία</a:t>
            </a:r>
            <a:r>
              <a:rPr lang="el-GR" dirty="0"/>
              <a:t> ως </a:t>
            </a:r>
            <a:r>
              <a:rPr lang="el-GR" dirty="0" err="1"/>
              <a:t>ετερόρρυθμος</a:t>
            </a:r>
            <a:r>
              <a:rPr lang="el-GR" dirty="0"/>
              <a:t> </a:t>
            </a:r>
            <a:r>
              <a:rPr lang="el-GR" dirty="0" err="1"/>
              <a:t>εταίρος</a:t>
            </a:r>
            <a:r>
              <a:rPr lang="el-GR" dirty="0"/>
              <a:t>. </a:t>
            </a:r>
          </a:p>
          <a:p>
            <a:pPr lvl="1"/>
            <a:r>
              <a:rPr lang="el-GR" dirty="0"/>
              <a:t>Το </a:t>
            </a:r>
            <a:r>
              <a:rPr lang="el-GR" dirty="0" err="1"/>
              <a:t>ίδιο</a:t>
            </a:r>
            <a:r>
              <a:rPr lang="el-GR" dirty="0"/>
              <a:t> </a:t>
            </a:r>
            <a:r>
              <a:rPr lang="el-GR" dirty="0" err="1"/>
              <a:t>ισχύει</a:t>
            </a:r>
            <a:r>
              <a:rPr lang="el-GR" dirty="0"/>
              <a:t> και αν ο </a:t>
            </a:r>
            <a:r>
              <a:rPr lang="el-GR" dirty="0" err="1"/>
              <a:t>ετερόρρυθμος</a:t>
            </a:r>
            <a:r>
              <a:rPr lang="el-GR" dirty="0"/>
              <a:t> </a:t>
            </a:r>
            <a:r>
              <a:rPr lang="el-GR" dirty="0" err="1"/>
              <a:t>εταίρος</a:t>
            </a:r>
            <a:r>
              <a:rPr lang="el-GR" dirty="0"/>
              <a:t> </a:t>
            </a:r>
            <a:r>
              <a:rPr lang="el-GR" dirty="0" err="1"/>
              <a:t>εισήλθε</a:t>
            </a:r>
            <a:r>
              <a:rPr lang="el-GR" dirty="0"/>
              <a:t> στην </a:t>
            </a:r>
            <a:r>
              <a:rPr lang="el-GR" dirty="0" err="1"/>
              <a:t>εταιρεία</a:t>
            </a:r>
            <a:r>
              <a:rPr lang="el-GR" dirty="0"/>
              <a:t> </a:t>
            </a:r>
            <a:r>
              <a:rPr lang="el-GR" dirty="0" err="1"/>
              <a:t>μετα</a:t>
            </a:r>
            <a:r>
              <a:rPr lang="el-GR" dirty="0"/>
              <a:t>́ την </a:t>
            </a:r>
            <a:r>
              <a:rPr lang="el-GR" dirty="0" err="1"/>
              <a:t>έναρξη</a:t>
            </a:r>
            <a:r>
              <a:rPr lang="el-GR" dirty="0"/>
              <a:t> </a:t>
            </a:r>
            <a:r>
              <a:rPr lang="el-GR" dirty="0" err="1"/>
              <a:t>λειτουργίας</a:t>
            </a:r>
            <a:r>
              <a:rPr lang="el-GR" dirty="0"/>
              <a:t> της, </a:t>
            </a:r>
            <a:r>
              <a:rPr lang="el-GR" dirty="0" err="1"/>
              <a:t>αλλα</a:t>
            </a:r>
            <a:r>
              <a:rPr lang="el-GR" dirty="0"/>
              <a:t>́ πριν </a:t>
            </a:r>
            <a:r>
              <a:rPr lang="el-GR" dirty="0" err="1"/>
              <a:t>απο</a:t>
            </a:r>
            <a:r>
              <a:rPr lang="el-GR" dirty="0"/>
              <a:t>́ την </a:t>
            </a:r>
            <a:r>
              <a:rPr lang="el-GR" dirty="0" err="1"/>
              <a:t>εγγραφη</a:t>
            </a:r>
            <a:r>
              <a:rPr lang="el-GR" dirty="0"/>
              <a:t>́ της στο Γ.Ε.ΜΗ. </a:t>
            </a:r>
          </a:p>
          <a:p>
            <a:endParaRPr lang="el-GR" dirty="0"/>
          </a:p>
          <a:p>
            <a:endParaRPr lang="en-US" dirty="0"/>
          </a:p>
        </p:txBody>
      </p:sp>
    </p:spTree>
    <p:extLst>
      <p:ext uri="{BB962C8B-B14F-4D97-AF65-F5344CB8AC3E}">
        <p14:creationId xmlns:p14="http://schemas.microsoft.com/office/powerpoint/2010/main" val="3947416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Λύση εταιρείας</a:t>
            </a:r>
            <a:endParaRPr lang="en-US" dirty="0"/>
          </a:p>
        </p:txBody>
      </p:sp>
      <p:sp>
        <p:nvSpPr>
          <p:cNvPr id="3" name="Content Placeholder 2"/>
          <p:cNvSpPr>
            <a:spLocks noGrp="1"/>
          </p:cNvSpPr>
          <p:nvPr>
            <p:ph sz="quarter" idx="1"/>
          </p:nvPr>
        </p:nvSpPr>
        <p:spPr/>
        <p:txBody>
          <a:bodyPr>
            <a:normAutofit fontScale="92500" lnSpcReduction="20000"/>
          </a:bodyPr>
          <a:lstStyle/>
          <a:p>
            <a:r>
              <a:rPr lang="el-GR" dirty="0"/>
              <a:t>Σε </a:t>
            </a:r>
            <a:r>
              <a:rPr lang="el-GR" dirty="0" err="1"/>
              <a:t>περίπτωση</a:t>
            </a:r>
            <a:r>
              <a:rPr lang="el-GR" dirty="0"/>
              <a:t> </a:t>
            </a:r>
            <a:r>
              <a:rPr lang="el-GR" dirty="0" err="1"/>
              <a:t>εξόδου</a:t>
            </a:r>
            <a:r>
              <a:rPr lang="el-GR" dirty="0"/>
              <a:t>, </a:t>
            </a:r>
            <a:r>
              <a:rPr lang="el-GR" dirty="0" err="1"/>
              <a:t>αποκλεισμου</a:t>
            </a:r>
            <a:r>
              <a:rPr lang="el-GR" dirty="0"/>
              <a:t>́ ή </a:t>
            </a:r>
            <a:r>
              <a:rPr lang="el-GR" dirty="0" err="1"/>
              <a:t>θανάτου</a:t>
            </a:r>
            <a:r>
              <a:rPr lang="el-GR" dirty="0"/>
              <a:t> του </a:t>
            </a:r>
            <a:r>
              <a:rPr lang="el-GR" dirty="0" err="1"/>
              <a:t>μοναδικου</a:t>
            </a:r>
            <a:r>
              <a:rPr lang="el-GR" dirty="0"/>
              <a:t>́ </a:t>
            </a:r>
            <a:r>
              <a:rPr lang="el-GR" dirty="0" err="1"/>
              <a:t>ομόρρυθμου</a:t>
            </a:r>
            <a:r>
              <a:rPr lang="el-GR" dirty="0"/>
              <a:t> </a:t>
            </a:r>
            <a:r>
              <a:rPr lang="el-GR" dirty="0" err="1"/>
              <a:t>εταίρου</a:t>
            </a:r>
            <a:r>
              <a:rPr lang="el-GR" dirty="0"/>
              <a:t>, η </a:t>
            </a:r>
            <a:r>
              <a:rPr lang="el-GR" dirty="0" err="1"/>
              <a:t>ετερόρρυθμη</a:t>
            </a:r>
            <a:r>
              <a:rPr lang="el-GR" dirty="0"/>
              <a:t> </a:t>
            </a:r>
            <a:r>
              <a:rPr lang="el-GR" dirty="0" err="1"/>
              <a:t>εταιρεία</a:t>
            </a:r>
            <a:r>
              <a:rPr lang="el-GR" dirty="0"/>
              <a:t> </a:t>
            </a:r>
            <a:r>
              <a:rPr lang="el-GR" dirty="0" err="1"/>
              <a:t>λύνεται</a:t>
            </a:r>
            <a:r>
              <a:rPr lang="el-GR" dirty="0"/>
              <a:t>, </a:t>
            </a:r>
            <a:r>
              <a:rPr lang="el-GR" dirty="0" err="1"/>
              <a:t>εκτός</a:t>
            </a:r>
            <a:r>
              <a:rPr lang="el-GR" dirty="0"/>
              <a:t> αν με </a:t>
            </a:r>
            <a:r>
              <a:rPr lang="el-GR" dirty="0" err="1"/>
              <a:t>τροποποίηση</a:t>
            </a:r>
            <a:r>
              <a:rPr lang="el-GR" dirty="0"/>
              <a:t> της </a:t>
            </a:r>
            <a:r>
              <a:rPr lang="el-GR" dirty="0" err="1"/>
              <a:t>εταιρικής</a:t>
            </a:r>
            <a:r>
              <a:rPr lang="el-GR" dirty="0"/>
              <a:t> </a:t>
            </a:r>
            <a:r>
              <a:rPr lang="el-GR" dirty="0" err="1"/>
              <a:t>σύμβασης</a:t>
            </a:r>
            <a:r>
              <a:rPr lang="el-GR" dirty="0"/>
              <a:t>, που </a:t>
            </a:r>
            <a:r>
              <a:rPr lang="el-GR" dirty="0" err="1"/>
              <a:t>πρέπει</a:t>
            </a:r>
            <a:r>
              <a:rPr lang="el-GR" dirty="0"/>
              <a:t> να </a:t>
            </a:r>
            <a:r>
              <a:rPr lang="el-GR" dirty="0" err="1"/>
              <a:t>καταχωρισθει</a:t>
            </a:r>
            <a:r>
              <a:rPr lang="el-GR" dirty="0"/>
              <a:t>́ </a:t>
            </a:r>
            <a:r>
              <a:rPr lang="el-GR" dirty="0" err="1"/>
              <a:t>μέσα</a:t>
            </a:r>
            <a:r>
              <a:rPr lang="el-GR" dirty="0"/>
              <a:t> σε 4 </a:t>
            </a:r>
            <a:r>
              <a:rPr lang="el-GR" dirty="0" err="1"/>
              <a:t>μήνες</a:t>
            </a:r>
            <a:r>
              <a:rPr lang="el-GR" dirty="0"/>
              <a:t> στο Γ.Ε.ΜΗ., </a:t>
            </a:r>
            <a:r>
              <a:rPr lang="el-GR" dirty="0" err="1"/>
              <a:t>ένας</a:t>
            </a:r>
            <a:r>
              <a:rPr lang="el-GR" dirty="0"/>
              <a:t> </a:t>
            </a:r>
            <a:r>
              <a:rPr lang="el-GR" dirty="0" err="1"/>
              <a:t>απο</a:t>
            </a:r>
            <a:r>
              <a:rPr lang="el-GR" dirty="0"/>
              <a:t>́ τους </a:t>
            </a:r>
            <a:r>
              <a:rPr lang="el-GR" dirty="0" err="1"/>
              <a:t>ετερόρρυθμους</a:t>
            </a:r>
            <a:r>
              <a:rPr lang="el-GR" dirty="0"/>
              <a:t> </a:t>
            </a:r>
            <a:r>
              <a:rPr lang="el-GR" dirty="0" err="1"/>
              <a:t>εταίρους</a:t>
            </a:r>
            <a:r>
              <a:rPr lang="el-GR" dirty="0"/>
              <a:t> </a:t>
            </a:r>
            <a:r>
              <a:rPr lang="el-GR" dirty="0" err="1"/>
              <a:t>καταστει</a:t>
            </a:r>
            <a:r>
              <a:rPr lang="el-GR" dirty="0"/>
              <a:t>́ </a:t>
            </a:r>
            <a:r>
              <a:rPr lang="el-GR" dirty="0" err="1"/>
              <a:t>ομόρρυθμος</a:t>
            </a:r>
            <a:r>
              <a:rPr lang="el-GR" dirty="0"/>
              <a:t> </a:t>
            </a:r>
            <a:r>
              <a:rPr lang="el-GR" dirty="0" err="1"/>
              <a:t>εταίρος</a:t>
            </a:r>
            <a:r>
              <a:rPr lang="el-GR" dirty="0"/>
              <a:t> ή αν </a:t>
            </a:r>
            <a:r>
              <a:rPr lang="el-GR" dirty="0" err="1"/>
              <a:t>εισέλθει</a:t>
            </a:r>
            <a:r>
              <a:rPr lang="el-GR" dirty="0"/>
              <a:t> στην </a:t>
            </a:r>
            <a:r>
              <a:rPr lang="el-GR" dirty="0" err="1"/>
              <a:t>εταιρεία</a:t>
            </a:r>
            <a:r>
              <a:rPr lang="el-GR" dirty="0"/>
              <a:t> </a:t>
            </a:r>
            <a:r>
              <a:rPr lang="el-GR" dirty="0" err="1"/>
              <a:t>νέος</a:t>
            </a:r>
            <a:r>
              <a:rPr lang="el-GR" dirty="0"/>
              <a:t> </a:t>
            </a:r>
            <a:r>
              <a:rPr lang="el-GR" dirty="0" err="1"/>
              <a:t>εταίρος</a:t>
            </a:r>
            <a:r>
              <a:rPr lang="el-GR" dirty="0"/>
              <a:t> ως </a:t>
            </a:r>
            <a:r>
              <a:rPr lang="el-GR" dirty="0" err="1"/>
              <a:t>ομόρρυθμος</a:t>
            </a:r>
            <a:r>
              <a:rPr lang="el-GR" dirty="0"/>
              <a:t>. </a:t>
            </a:r>
            <a:r>
              <a:rPr lang="el-GR" dirty="0" err="1"/>
              <a:t>Κατα</a:t>
            </a:r>
            <a:r>
              <a:rPr lang="el-GR" dirty="0"/>
              <a:t>́ τα </a:t>
            </a:r>
            <a:r>
              <a:rPr lang="el-GR" dirty="0" err="1"/>
              <a:t>λοιπα</a:t>
            </a:r>
            <a:r>
              <a:rPr lang="el-GR" dirty="0"/>
              <a:t>́ </a:t>
            </a:r>
            <a:r>
              <a:rPr lang="el-GR" dirty="0" err="1"/>
              <a:t>ισχύει</a:t>
            </a:r>
            <a:r>
              <a:rPr lang="el-GR" dirty="0"/>
              <a:t> για τους </a:t>
            </a:r>
            <a:r>
              <a:rPr lang="el-GR" dirty="0" err="1"/>
              <a:t>λόγους</a:t>
            </a:r>
            <a:r>
              <a:rPr lang="el-GR" dirty="0"/>
              <a:t> </a:t>
            </a:r>
            <a:r>
              <a:rPr lang="el-GR" dirty="0" err="1"/>
              <a:t>λύσης</a:t>
            </a:r>
            <a:r>
              <a:rPr lang="el-GR" dirty="0"/>
              <a:t> </a:t>
            </a:r>
            <a:r>
              <a:rPr lang="el-GR" dirty="0" err="1"/>
              <a:t>ό,τι</a:t>
            </a:r>
            <a:r>
              <a:rPr lang="el-GR" dirty="0"/>
              <a:t> και στις </a:t>
            </a:r>
            <a:r>
              <a:rPr lang="el-GR" dirty="0" err="1"/>
              <a:t>ομόρρυθμες</a:t>
            </a:r>
            <a:r>
              <a:rPr lang="el-GR" dirty="0"/>
              <a:t> </a:t>
            </a:r>
            <a:r>
              <a:rPr lang="el-GR" dirty="0" err="1"/>
              <a:t>εταιρείες</a:t>
            </a:r>
            <a:r>
              <a:rPr lang="el-GR" dirty="0"/>
              <a:t>. </a:t>
            </a:r>
          </a:p>
          <a:p>
            <a:r>
              <a:rPr lang="el-GR" dirty="0"/>
              <a:t>Αν </a:t>
            </a:r>
            <a:r>
              <a:rPr lang="el-GR" dirty="0" err="1"/>
              <a:t>μετα</a:t>
            </a:r>
            <a:r>
              <a:rPr lang="el-GR" dirty="0"/>
              <a:t>́ τη </a:t>
            </a:r>
            <a:r>
              <a:rPr lang="el-GR" dirty="0" err="1"/>
              <a:t>λύση</a:t>
            </a:r>
            <a:r>
              <a:rPr lang="el-GR" dirty="0"/>
              <a:t> της </a:t>
            </a:r>
            <a:r>
              <a:rPr lang="el-GR" dirty="0" err="1"/>
              <a:t>ετερόρρυθμης</a:t>
            </a:r>
            <a:r>
              <a:rPr lang="el-GR" dirty="0"/>
              <a:t> </a:t>
            </a:r>
            <a:r>
              <a:rPr lang="el-GR" dirty="0" err="1"/>
              <a:t>εταιρείας</a:t>
            </a:r>
            <a:r>
              <a:rPr lang="el-GR" dirty="0"/>
              <a:t> </a:t>
            </a:r>
            <a:r>
              <a:rPr lang="el-GR" dirty="0" err="1"/>
              <a:t>ακολουθήσει</a:t>
            </a:r>
            <a:r>
              <a:rPr lang="el-GR" dirty="0"/>
              <a:t> </a:t>
            </a:r>
            <a:r>
              <a:rPr lang="el-GR" dirty="0" err="1"/>
              <a:t>εκκαθάριση</a:t>
            </a:r>
            <a:r>
              <a:rPr lang="el-GR" dirty="0"/>
              <a:t>, </a:t>
            </a:r>
            <a:r>
              <a:rPr lang="el-GR" dirty="0" err="1"/>
              <a:t>καθήκοντα</a:t>
            </a:r>
            <a:r>
              <a:rPr lang="el-GR" dirty="0"/>
              <a:t> </a:t>
            </a:r>
            <a:r>
              <a:rPr lang="el-GR" dirty="0" err="1"/>
              <a:t>εκκαθαριστη</a:t>
            </a:r>
            <a:r>
              <a:rPr lang="el-GR" dirty="0"/>
              <a:t>́ </a:t>
            </a:r>
            <a:r>
              <a:rPr lang="el-GR" dirty="0" err="1"/>
              <a:t>ασκει</a:t>
            </a:r>
            <a:r>
              <a:rPr lang="el-GR" dirty="0"/>
              <a:t>́ και ο </a:t>
            </a:r>
            <a:r>
              <a:rPr lang="el-GR" dirty="0" err="1"/>
              <a:t>ετερόρρυθμος</a:t>
            </a:r>
            <a:r>
              <a:rPr lang="el-GR" dirty="0"/>
              <a:t> </a:t>
            </a:r>
            <a:r>
              <a:rPr lang="el-GR" dirty="0" err="1"/>
              <a:t>εταίρος</a:t>
            </a:r>
            <a:r>
              <a:rPr lang="el-GR" dirty="0"/>
              <a:t>, </a:t>
            </a:r>
            <a:r>
              <a:rPr lang="el-GR" dirty="0" err="1"/>
              <a:t>εκτός</a:t>
            </a:r>
            <a:r>
              <a:rPr lang="el-GR" dirty="0"/>
              <a:t> αν </a:t>
            </a:r>
            <a:r>
              <a:rPr lang="el-GR" dirty="0" err="1"/>
              <a:t>προβλέπεται</a:t>
            </a:r>
            <a:r>
              <a:rPr lang="el-GR" dirty="0"/>
              <a:t> </a:t>
            </a:r>
            <a:r>
              <a:rPr lang="el-GR" dirty="0" err="1"/>
              <a:t>διαφορετικα</a:t>
            </a:r>
            <a:r>
              <a:rPr lang="el-GR" dirty="0"/>
              <a:t>́ στην </a:t>
            </a:r>
            <a:r>
              <a:rPr lang="el-GR" dirty="0" err="1"/>
              <a:t>εταιρικη</a:t>
            </a:r>
            <a:r>
              <a:rPr lang="el-GR" dirty="0"/>
              <a:t>́ </a:t>
            </a:r>
            <a:r>
              <a:rPr lang="el-GR" dirty="0" err="1"/>
              <a:t>σύμβαση</a:t>
            </a:r>
            <a:r>
              <a:rPr lang="el-GR" dirty="0"/>
              <a:t>. </a:t>
            </a:r>
          </a:p>
          <a:p>
            <a:endParaRPr lang="en-US" dirty="0"/>
          </a:p>
        </p:txBody>
      </p:sp>
    </p:spTree>
    <p:extLst>
      <p:ext uri="{BB962C8B-B14F-4D97-AF65-F5344CB8AC3E}">
        <p14:creationId xmlns:p14="http://schemas.microsoft.com/office/powerpoint/2010/main" val="10556533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Μετατροπή σε ΟΕ</a:t>
            </a:r>
            <a:endParaRPr lang="en-US" dirty="0"/>
          </a:p>
        </p:txBody>
      </p:sp>
      <p:sp>
        <p:nvSpPr>
          <p:cNvPr id="3" name="Content Placeholder 2"/>
          <p:cNvSpPr>
            <a:spLocks noGrp="1"/>
          </p:cNvSpPr>
          <p:nvPr>
            <p:ph sz="quarter" idx="1"/>
          </p:nvPr>
        </p:nvSpPr>
        <p:spPr/>
        <p:txBody>
          <a:bodyPr/>
          <a:lstStyle/>
          <a:p>
            <a:r>
              <a:rPr lang="el-GR" b="1" dirty="0"/>
              <a:t>Σε </a:t>
            </a:r>
            <a:r>
              <a:rPr lang="el-GR" b="1" dirty="0" err="1"/>
              <a:t>περίπτωση</a:t>
            </a:r>
            <a:r>
              <a:rPr lang="el-GR" b="1" dirty="0"/>
              <a:t> </a:t>
            </a:r>
            <a:r>
              <a:rPr lang="el-GR" b="1" dirty="0" err="1"/>
              <a:t>εξόδου</a:t>
            </a:r>
            <a:r>
              <a:rPr lang="el-GR" b="1" dirty="0"/>
              <a:t>, </a:t>
            </a:r>
            <a:r>
              <a:rPr lang="el-GR" b="1" dirty="0" err="1"/>
              <a:t>αποκλεισμου</a:t>
            </a:r>
            <a:r>
              <a:rPr lang="el-GR" b="1" dirty="0"/>
              <a:t>́ ή </a:t>
            </a:r>
            <a:r>
              <a:rPr lang="el-GR" b="1" dirty="0" err="1"/>
              <a:t>θανάτου</a:t>
            </a:r>
            <a:r>
              <a:rPr lang="el-GR" b="1" dirty="0"/>
              <a:t> του </a:t>
            </a:r>
            <a:r>
              <a:rPr lang="el-GR" b="1" dirty="0" err="1"/>
              <a:t>μοναδικου</a:t>
            </a:r>
            <a:r>
              <a:rPr lang="el-GR" b="1" dirty="0"/>
              <a:t>́ </a:t>
            </a:r>
            <a:r>
              <a:rPr lang="el-GR" b="1" dirty="0" err="1"/>
              <a:t>ετερόρρυθμου</a:t>
            </a:r>
            <a:r>
              <a:rPr lang="el-GR" b="1" dirty="0"/>
              <a:t> </a:t>
            </a:r>
            <a:r>
              <a:rPr lang="el-GR" b="1" dirty="0" err="1"/>
              <a:t>εταίρου</a:t>
            </a:r>
            <a:r>
              <a:rPr lang="el-GR" b="1" dirty="0"/>
              <a:t>, η </a:t>
            </a:r>
            <a:r>
              <a:rPr lang="el-GR" b="1" dirty="0" err="1"/>
              <a:t>ετερόρρυθμη</a:t>
            </a:r>
            <a:r>
              <a:rPr lang="el-GR" b="1" dirty="0"/>
              <a:t> </a:t>
            </a:r>
            <a:r>
              <a:rPr lang="el-GR" b="1" dirty="0" err="1"/>
              <a:t>εταιρεία</a:t>
            </a:r>
            <a:r>
              <a:rPr lang="el-GR" b="1" dirty="0"/>
              <a:t> </a:t>
            </a:r>
            <a:r>
              <a:rPr lang="el-GR" b="1" dirty="0" err="1"/>
              <a:t>συνεχίζεται</a:t>
            </a:r>
            <a:r>
              <a:rPr lang="el-GR" b="1" dirty="0"/>
              <a:t> ως </a:t>
            </a:r>
            <a:r>
              <a:rPr lang="el-GR" b="1" dirty="0" err="1"/>
              <a:t>ομόρρυθμη</a:t>
            </a:r>
            <a:r>
              <a:rPr lang="el-GR" b="1" dirty="0"/>
              <a:t>. </a:t>
            </a:r>
            <a:endParaRPr lang="el-GR" dirty="0"/>
          </a:p>
          <a:p>
            <a:r>
              <a:rPr lang="el-GR" b="1" dirty="0"/>
              <a:t>Η </a:t>
            </a:r>
            <a:r>
              <a:rPr lang="el-GR" b="1" dirty="0" err="1"/>
              <a:t>ετερόρρυθμη</a:t>
            </a:r>
            <a:r>
              <a:rPr lang="el-GR" b="1" dirty="0"/>
              <a:t> </a:t>
            </a:r>
            <a:r>
              <a:rPr lang="el-GR" b="1" dirty="0" err="1"/>
              <a:t>εταιρεία</a:t>
            </a:r>
            <a:r>
              <a:rPr lang="el-GR" b="1" dirty="0"/>
              <a:t> </a:t>
            </a:r>
            <a:r>
              <a:rPr lang="el-GR" b="1" dirty="0" err="1"/>
              <a:t>μπορει</a:t>
            </a:r>
            <a:r>
              <a:rPr lang="el-GR" b="1" dirty="0"/>
              <a:t>́ να </a:t>
            </a:r>
            <a:r>
              <a:rPr lang="el-GR" b="1" dirty="0" err="1"/>
              <a:t>μετατραπει</a:t>
            </a:r>
            <a:r>
              <a:rPr lang="el-GR" b="1" dirty="0"/>
              <a:t>́ σε </a:t>
            </a:r>
            <a:r>
              <a:rPr lang="el-GR" b="1" dirty="0" err="1"/>
              <a:t>ομόρρυθμη</a:t>
            </a:r>
            <a:r>
              <a:rPr lang="el-GR" b="1" dirty="0"/>
              <a:t> με </a:t>
            </a:r>
            <a:r>
              <a:rPr lang="el-GR" b="1" dirty="0" err="1"/>
              <a:t>ομόφωνη</a:t>
            </a:r>
            <a:r>
              <a:rPr lang="el-GR" b="1" dirty="0"/>
              <a:t> </a:t>
            </a:r>
            <a:r>
              <a:rPr lang="el-GR" b="1" dirty="0" err="1"/>
              <a:t>απόφαση</a:t>
            </a:r>
            <a:r>
              <a:rPr lang="el-GR" b="1" dirty="0"/>
              <a:t> των </a:t>
            </a:r>
            <a:r>
              <a:rPr lang="el-GR" b="1" dirty="0" err="1"/>
              <a:t>εταίρων</a:t>
            </a:r>
            <a:r>
              <a:rPr lang="el-GR" b="1" dirty="0"/>
              <a:t>. </a:t>
            </a:r>
            <a:endParaRPr lang="el-GR" dirty="0"/>
          </a:p>
          <a:p>
            <a:endParaRPr lang="en-US" dirty="0"/>
          </a:p>
        </p:txBody>
      </p:sp>
    </p:spTree>
    <p:extLst>
      <p:ext uri="{BB962C8B-B14F-4D97-AF65-F5344CB8AC3E}">
        <p14:creationId xmlns:p14="http://schemas.microsoft.com/office/powerpoint/2010/main" val="8528417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l-GR" dirty="0"/>
              <a:t>κοινοπραξίες</a:t>
            </a:r>
            <a:endParaRPr lang="en-US" dirty="0"/>
          </a:p>
        </p:txBody>
      </p:sp>
    </p:spTree>
    <p:extLst>
      <p:ext uri="{BB962C8B-B14F-4D97-AF65-F5344CB8AC3E}">
        <p14:creationId xmlns:p14="http://schemas.microsoft.com/office/powerpoint/2010/main" val="19665301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κοινοπραξίες</a:t>
            </a:r>
            <a:endParaRPr lang="en-US" dirty="0"/>
          </a:p>
        </p:txBody>
      </p:sp>
      <p:sp>
        <p:nvSpPr>
          <p:cNvPr id="5" name="Content Placeholder 4"/>
          <p:cNvSpPr>
            <a:spLocks noGrp="1"/>
          </p:cNvSpPr>
          <p:nvPr>
            <p:ph sz="quarter" idx="1"/>
          </p:nvPr>
        </p:nvSpPr>
        <p:spPr/>
        <p:txBody>
          <a:bodyPr>
            <a:normAutofit fontScale="70000" lnSpcReduction="20000"/>
          </a:bodyPr>
          <a:lstStyle/>
          <a:p>
            <a:r>
              <a:rPr lang="el-GR" dirty="0"/>
              <a:t>Αναφορικά με τις κοινοπραξίες βασιζόμαστε καταρχάς στο άρθρο 293 του νόμου που διακρίνει τις κοινοπραξίες σε γνήσιες και μη γνήσιες ανάλογα με τον επιδιωκόμενο απ΄ αυτές σκοπό. </a:t>
            </a:r>
          </a:p>
          <a:p>
            <a:r>
              <a:rPr lang="el-GR" dirty="0"/>
              <a:t>Η γνήσια κοινοπραξία δεν είναι εμπορική εταιρία, γιατί ο απλός συντονισμός δραστηριοτήτων των μελών της δεν έχει εμπορικό χαρακτήρα. Επομένως τόσο ως προς τις εσωτερικές όσο και ως προς τις εξωτερικές της σχέσεις εφαρμόζονται οι διατάξεις για την αστική εταιρία. </a:t>
            </a:r>
          </a:p>
          <a:p>
            <a:r>
              <a:rPr lang="el-GR" dirty="0"/>
              <a:t>Αντίθετα αν η κοινοπραξία εκτός από τον συντονισμό της δράσης των μελών της περιλαμβάνει και θέματα της εμπορικής τους δραστηριότητας τότε η κοινοπραξία θεωρείται μη γνήσια. </a:t>
            </a:r>
          </a:p>
          <a:p>
            <a:r>
              <a:rPr lang="el-GR" dirty="0"/>
              <a:t>Στη μη γνήσια κοινοπραξία εφαρμόζονται αναλογικά οι διατάξεις του ν. 4072/12 για την ομόρρυθμη εταιρία. </a:t>
            </a:r>
          </a:p>
          <a:p>
            <a:r>
              <a:rPr lang="el-GR" b="1" dirty="0"/>
              <a:t>Εφόσον ασκείται εμπορική δραστηριότητα , καταχωρίζεται υποχρεωτικά στο Γ.Ε.ΜΗ.  και εφαρμόζονται ως προς αυτήν αναλόγως οι διατάξεις για Ο.Ε</a:t>
            </a:r>
          </a:p>
        </p:txBody>
      </p:sp>
    </p:spTree>
    <p:extLst>
      <p:ext uri="{BB962C8B-B14F-4D97-AF65-F5344CB8AC3E}">
        <p14:creationId xmlns:p14="http://schemas.microsoft.com/office/powerpoint/2010/main" val="33171987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dirty="0"/>
          </a:p>
        </p:txBody>
      </p:sp>
      <p:sp>
        <p:nvSpPr>
          <p:cNvPr id="4" name="Title 3"/>
          <p:cNvSpPr>
            <a:spLocks noGrp="1"/>
          </p:cNvSpPr>
          <p:nvPr>
            <p:ph type="title"/>
          </p:nvPr>
        </p:nvSpPr>
        <p:spPr/>
        <p:txBody>
          <a:bodyPr>
            <a:normAutofit/>
          </a:bodyPr>
          <a:lstStyle/>
          <a:p>
            <a:r>
              <a:rPr lang="el-GR" dirty="0"/>
              <a:t>Αφανής εταιρεία</a:t>
            </a:r>
            <a:endParaRPr lang="en-US" dirty="0"/>
          </a:p>
        </p:txBody>
      </p:sp>
    </p:spTree>
    <p:extLst>
      <p:ext uri="{BB962C8B-B14F-4D97-AF65-F5344CB8AC3E}">
        <p14:creationId xmlns:p14="http://schemas.microsoft.com/office/powerpoint/2010/main" val="1680716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Έμπορος – εμπορική πράξη</a:t>
            </a:r>
            <a:endParaRPr lang="en-US" dirty="0"/>
          </a:p>
        </p:txBody>
      </p:sp>
      <p:sp>
        <p:nvSpPr>
          <p:cNvPr id="3" name="Content Placeholder 2"/>
          <p:cNvSpPr>
            <a:spLocks noGrp="1"/>
          </p:cNvSpPr>
          <p:nvPr>
            <p:ph sz="quarter" idx="1"/>
          </p:nvPr>
        </p:nvSpPr>
        <p:spPr/>
        <p:txBody>
          <a:bodyPr>
            <a:normAutofit fontScale="62500" lnSpcReduction="20000"/>
          </a:bodyPr>
          <a:lstStyle/>
          <a:p>
            <a:r>
              <a:rPr lang="el-GR" dirty="0"/>
              <a:t>Κεντρικές έννοιες του Εμπορικού Δικαίου είναι ο έμπορος και η εμπορική πράξη. Για τον ορισμό του εμπόρου υπάρχουν τρία συστήματα, το υποκειμενικό, το αντικειμενικό και το τυπικό. Στην Ελλάδα χρησιμοποιούνται και τα τρία κατά περίπτωση. Κατά το υποκειμενικό σύστημα έμπορος είναι όποιος ασκεί επάγγελμα, το οποίο ορίζεται στον νόμο ως εμπορικό. Κατά το αντικειμενικό σύστημα έμποροι είναι τα </a:t>
            </a:r>
            <a:r>
              <a:rPr lang="el-GR" dirty="0">
                <a:hlinkClick r:id="rId2"/>
              </a:rPr>
              <a:t>φυσικά ή </a:t>
            </a:r>
            <a:r>
              <a:rPr lang="el-GR" dirty="0">
                <a:hlinkClick r:id="rId3"/>
              </a:rPr>
              <a:t>νομικά πρόσωπα που ασκούν κατά σύνηθες επάγγελμα εμπορικές πράξεις. Ορισμένες εμπορικές πράξεις και επαγγέλματα απαριθμούνται στα άρθρα 2 και 3 του βασιλικού διατάγματος της 2/14.5.</a:t>
            </a:r>
            <a:r>
              <a:rPr lang="el-GR" dirty="0">
                <a:hlinkClick r:id="rId4"/>
              </a:rPr>
              <a:t>1835 "περί αρμοδιότητος των εμποροδικείων". Κυριότερες εμπορικές πράξεις είναι η αγορά προς μεταπώληση, η επιχείρηση χειροτεχνίας, η επιχείρηση προμήθειας, η επιχείρηση πρακτορείας, η μεταφορά, οι τραπεζικές εργασίες κλπ. Τέλος κατά το τυπικό σύστημα έμπορος είναι όποιος ορίζεται ως τέτοιος από τον νόμο ανεξάρτητα από το αντικείμενο της δραστηριότητάς του. Παράδειγμα είναι η </a:t>
            </a:r>
            <a:r>
              <a:rPr lang="el-GR" dirty="0">
                <a:hlinkClick r:id="rId5"/>
              </a:rPr>
              <a:t>ανώνυμη εταιρεία, η οποία έχει πάντοτε την εμπορική ιδιότητα ανεξάρτητα από τον σκοπό ή τη δραστηριότητά της.</a:t>
            </a:r>
          </a:p>
          <a:p>
            <a:r>
              <a:rPr lang="el-GR" dirty="0"/>
              <a:t>Η εμπορική ιδιότητα έχει συνέπειες για το φυσικό ή νομικό πρόσωπο που την έχει (συνέπειες της εμπορικότητας). Για παράδειγμα μόνο έμπορος μπορεί να κηρυχθεί σε πτώχευση, για τα εμπορικά χρέη ισχύει ο ανατοκισμός (τόκος τόκου), μπορεί να διαταχθεί προσωποκράτηση για εμπορικά χρέη κλπ.</a:t>
            </a:r>
            <a:endParaRPr lang="en-US" dirty="0"/>
          </a:p>
        </p:txBody>
      </p:sp>
    </p:spTree>
    <p:extLst>
      <p:ext uri="{BB962C8B-B14F-4D97-AF65-F5344CB8AC3E}">
        <p14:creationId xmlns:p14="http://schemas.microsoft.com/office/powerpoint/2010/main" val="2636513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Αφανής εταιρεία</a:t>
            </a:r>
            <a:endParaRPr lang="en-US" dirty="0"/>
          </a:p>
        </p:txBody>
      </p:sp>
      <p:sp>
        <p:nvSpPr>
          <p:cNvPr id="3" name="Content Placeholder 2"/>
          <p:cNvSpPr>
            <a:spLocks noGrp="1"/>
          </p:cNvSpPr>
          <p:nvPr>
            <p:ph sz="quarter" idx="1"/>
          </p:nvPr>
        </p:nvSpPr>
        <p:spPr/>
        <p:txBody>
          <a:bodyPr>
            <a:normAutofit/>
          </a:bodyPr>
          <a:lstStyle/>
          <a:p>
            <a:r>
              <a:rPr lang="el-GR" b="1" dirty="0"/>
              <a:t>ΒΑΣΙΚΟΣ ΟΡΙΣΜΟΣ: </a:t>
            </a:r>
            <a:endParaRPr lang="el-GR" dirty="0"/>
          </a:p>
          <a:p>
            <a:r>
              <a:rPr lang="el-GR" b="1" dirty="0" err="1"/>
              <a:t>Είναι</a:t>
            </a:r>
            <a:r>
              <a:rPr lang="el-GR" b="1" dirty="0"/>
              <a:t> η </a:t>
            </a:r>
            <a:r>
              <a:rPr lang="el-GR" b="1" dirty="0" err="1"/>
              <a:t>προσωπικη</a:t>
            </a:r>
            <a:r>
              <a:rPr lang="el-GR" b="1" dirty="0"/>
              <a:t>́ </a:t>
            </a:r>
            <a:r>
              <a:rPr lang="el-GR" b="1" dirty="0" err="1"/>
              <a:t>εταιρία</a:t>
            </a:r>
            <a:r>
              <a:rPr lang="el-GR" b="1" dirty="0"/>
              <a:t> στην </a:t>
            </a:r>
            <a:r>
              <a:rPr lang="el-GR" b="1" dirty="0" err="1"/>
              <a:t>οποία</a:t>
            </a:r>
            <a:r>
              <a:rPr lang="el-GR" b="1" dirty="0"/>
              <a:t> </a:t>
            </a:r>
            <a:r>
              <a:rPr lang="el-GR" b="1" dirty="0" err="1"/>
              <a:t>μετέχουν</a:t>
            </a:r>
            <a:r>
              <a:rPr lang="el-GR" b="1" dirty="0"/>
              <a:t> 2 ή και </a:t>
            </a:r>
            <a:r>
              <a:rPr lang="el-GR" b="1" dirty="0" err="1"/>
              <a:t>περισσότεροι</a:t>
            </a:r>
            <a:r>
              <a:rPr lang="el-GR" b="1" dirty="0"/>
              <a:t> </a:t>
            </a:r>
            <a:r>
              <a:rPr lang="el-GR" b="1" dirty="0" err="1"/>
              <a:t>εταίροι</a:t>
            </a:r>
            <a:r>
              <a:rPr lang="el-GR" b="1" dirty="0"/>
              <a:t>, οι </a:t>
            </a:r>
            <a:r>
              <a:rPr lang="el-GR" b="1" dirty="0" err="1"/>
              <a:t>οποίο</a:t>
            </a:r>
            <a:r>
              <a:rPr lang="el-GR" b="1" dirty="0"/>
              <a:t> με </a:t>
            </a:r>
            <a:r>
              <a:rPr lang="el-GR" b="1" dirty="0" err="1"/>
              <a:t>κοινές</a:t>
            </a:r>
            <a:r>
              <a:rPr lang="el-GR" b="1" dirty="0"/>
              <a:t> </a:t>
            </a:r>
            <a:r>
              <a:rPr lang="el-GR" b="1" dirty="0" err="1"/>
              <a:t>εισφορές</a:t>
            </a:r>
            <a:r>
              <a:rPr lang="el-GR" b="1" dirty="0"/>
              <a:t> </a:t>
            </a:r>
            <a:r>
              <a:rPr lang="el-GR" b="1" dirty="0" err="1"/>
              <a:t>επιδιώκουν</a:t>
            </a:r>
            <a:r>
              <a:rPr lang="el-GR" b="1" dirty="0"/>
              <a:t> </a:t>
            </a:r>
            <a:r>
              <a:rPr lang="el-GR" b="1" dirty="0" err="1"/>
              <a:t>κοινο</a:t>
            </a:r>
            <a:r>
              <a:rPr lang="el-GR" b="1" dirty="0"/>
              <a:t>́ </a:t>
            </a:r>
            <a:r>
              <a:rPr lang="el-GR" b="1" dirty="0" err="1"/>
              <a:t>σκοπο</a:t>
            </a:r>
            <a:r>
              <a:rPr lang="el-GR" b="1" dirty="0"/>
              <a:t>́, </a:t>
            </a:r>
            <a:r>
              <a:rPr lang="el-GR" b="1" dirty="0" err="1"/>
              <a:t>όμως</a:t>
            </a:r>
            <a:r>
              <a:rPr lang="el-GR" b="1" dirty="0"/>
              <a:t> </a:t>
            </a:r>
            <a:r>
              <a:rPr lang="el-GR" b="1" dirty="0" err="1"/>
              <a:t>μόνο</a:t>
            </a:r>
            <a:r>
              <a:rPr lang="el-GR" b="1" dirty="0"/>
              <a:t> 1 </a:t>
            </a:r>
            <a:r>
              <a:rPr lang="el-GR" b="1" dirty="0" err="1"/>
              <a:t>απο</a:t>
            </a:r>
            <a:r>
              <a:rPr lang="el-GR" b="1" dirty="0"/>
              <a:t>́ </a:t>
            </a:r>
            <a:r>
              <a:rPr lang="el-GR" b="1" dirty="0" err="1"/>
              <a:t>αυτούς</a:t>
            </a:r>
            <a:r>
              <a:rPr lang="el-GR" b="1" dirty="0"/>
              <a:t> </a:t>
            </a:r>
            <a:r>
              <a:rPr lang="el-GR" b="1" dirty="0" err="1"/>
              <a:t>εμφανίζεται</a:t>
            </a:r>
            <a:r>
              <a:rPr lang="el-GR" b="1" dirty="0"/>
              <a:t> </a:t>
            </a:r>
            <a:r>
              <a:rPr lang="el-GR" b="1" dirty="0" err="1"/>
              <a:t>εξωτερικα</a:t>
            </a:r>
            <a:r>
              <a:rPr lang="el-GR" b="1" dirty="0"/>
              <a:t>́ </a:t>
            </a:r>
            <a:r>
              <a:rPr lang="el-GR" b="1" dirty="0" err="1"/>
              <a:t>δρώντας</a:t>
            </a:r>
            <a:r>
              <a:rPr lang="el-GR" b="1" dirty="0"/>
              <a:t> στο </a:t>
            </a:r>
            <a:r>
              <a:rPr lang="el-GR" b="1" dirty="0" err="1"/>
              <a:t>όνομα</a:t>
            </a:r>
            <a:r>
              <a:rPr lang="el-GR" b="1" dirty="0"/>
              <a:t>́ του (</a:t>
            </a:r>
            <a:r>
              <a:rPr lang="el-GR" b="1" dirty="0" err="1"/>
              <a:t>εμφανής</a:t>
            </a:r>
            <a:r>
              <a:rPr lang="el-GR" b="1" dirty="0"/>
              <a:t> </a:t>
            </a:r>
            <a:r>
              <a:rPr lang="el-GR" b="1" dirty="0" err="1"/>
              <a:t>εταίρος</a:t>
            </a:r>
            <a:r>
              <a:rPr lang="el-GR" b="1" dirty="0"/>
              <a:t>) </a:t>
            </a:r>
            <a:r>
              <a:rPr lang="el-GR" b="1" dirty="0" err="1"/>
              <a:t>ενω</a:t>
            </a:r>
            <a:r>
              <a:rPr lang="el-GR" b="1" dirty="0"/>
              <a:t>́ οι </a:t>
            </a:r>
            <a:r>
              <a:rPr lang="el-GR" b="1" dirty="0" err="1"/>
              <a:t>υπόλοιποι</a:t>
            </a:r>
            <a:r>
              <a:rPr lang="el-GR" b="1" dirty="0"/>
              <a:t> δεν </a:t>
            </a:r>
            <a:r>
              <a:rPr lang="el-GR" b="1" dirty="0" err="1"/>
              <a:t>εμφανίζονται</a:t>
            </a:r>
            <a:r>
              <a:rPr lang="el-GR" b="1" dirty="0"/>
              <a:t> στις </a:t>
            </a:r>
            <a:r>
              <a:rPr lang="el-GR" b="1" dirty="0" err="1"/>
              <a:t>συναλλαγές</a:t>
            </a:r>
            <a:r>
              <a:rPr lang="el-GR" b="1" dirty="0"/>
              <a:t> (</a:t>
            </a:r>
            <a:r>
              <a:rPr lang="el-GR" b="1" dirty="0" err="1"/>
              <a:t>αφανείς</a:t>
            </a:r>
            <a:r>
              <a:rPr lang="el-GR" b="1" dirty="0"/>
              <a:t> </a:t>
            </a:r>
            <a:r>
              <a:rPr lang="el-GR" b="1" dirty="0" err="1"/>
              <a:t>εταίροι</a:t>
            </a:r>
            <a:r>
              <a:rPr lang="el-GR" b="1" dirty="0"/>
              <a:t>). </a:t>
            </a:r>
            <a:endParaRPr lang="el-GR" dirty="0"/>
          </a:p>
          <a:p>
            <a:endParaRPr lang="en-US" dirty="0"/>
          </a:p>
        </p:txBody>
      </p:sp>
    </p:spTree>
    <p:extLst>
      <p:ext uri="{BB962C8B-B14F-4D97-AF65-F5344CB8AC3E}">
        <p14:creationId xmlns:p14="http://schemas.microsoft.com/office/powerpoint/2010/main" val="11309481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Χαρακτηριστικά</a:t>
            </a:r>
            <a:endParaRPr lang="en-US" dirty="0"/>
          </a:p>
        </p:txBody>
      </p:sp>
      <p:sp>
        <p:nvSpPr>
          <p:cNvPr id="3" name="Content Placeholder 2"/>
          <p:cNvSpPr>
            <a:spLocks noGrp="1"/>
          </p:cNvSpPr>
          <p:nvPr>
            <p:ph sz="quarter" idx="1"/>
          </p:nvPr>
        </p:nvSpPr>
        <p:spPr/>
        <p:txBody>
          <a:bodyPr>
            <a:normAutofit fontScale="92500" lnSpcReduction="20000"/>
          </a:bodyPr>
          <a:lstStyle/>
          <a:p>
            <a:r>
              <a:rPr lang="el-GR" dirty="0"/>
              <a:t>Η πραγματική ύπαρξή της είναι νομικά αδιάφορη, δηλαδή χωρίς έννομες συνέπειες για τις συναλλαγές με τρίτους. Οι τρίτοι γνωρίζουν την ύπαρξη της εταιρίας, συναλλάσσονται μόνο με τον εμφανή εταίρο και έναντι μόνο αυτού αποκτούν δικαιώματα και υποχρεώσεις και ποτέ έναντι της εταιρίας ή των αφανών εταίρων.</a:t>
            </a:r>
          </a:p>
          <a:p>
            <a:r>
              <a:rPr lang="el-GR" dirty="0"/>
              <a:t>Είναι «εσωτερική » εταιρεία:  Προς τα έξω δεν εμφανίζεται η εταιρεία, ούτε ως ένωση προσώπων χωρίς νομική προσωπικότητα.</a:t>
            </a:r>
          </a:p>
          <a:p>
            <a:r>
              <a:rPr lang="el-GR" dirty="0"/>
              <a:t>Εξωτερικά = μεταβίβαση εταιρικών αποτελεσμάτων από τον εμφανή στον αφανή εταίρο</a:t>
            </a:r>
            <a:endParaRPr lang="en-US" dirty="0"/>
          </a:p>
        </p:txBody>
      </p:sp>
    </p:spTree>
    <p:extLst>
      <p:ext uri="{BB962C8B-B14F-4D97-AF65-F5344CB8AC3E}">
        <p14:creationId xmlns:p14="http://schemas.microsoft.com/office/powerpoint/2010/main" val="1195159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Αφανής εταιρεία</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Η </a:t>
            </a:r>
            <a:r>
              <a:rPr lang="el-GR" dirty="0" err="1"/>
              <a:t>αφανής</a:t>
            </a:r>
            <a:r>
              <a:rPr lang="el-GR" dirty="0"/>
              <a:t> </a:t>
            </a:r>
            <a:r>
              <a:rPr lang="el-GR" dirty="0" err="1"/>
              <a:t>εταιρεία</a:t>
            </a:r>
            <a:r>
              <a:rPr lang="el-GR" dirty="0"/>
              <a:t> </a:t>
            </a:r>
            <a:r>
              <a:rPr lang="el-GR" b="1" dirty="0"/>
              <a:t>δεν </a:t>
            </a:r>
            <a:r>
              <a:rPr lang="el-GR" b="1" dirty="0" err="1"/>
              <a:t>έχει</a:t>
            </a:r>
            <a:r>
              <a:rPr lang="el-GR" b="1" dirty="0"/>
              <a:t> </a:t>
            </a:r>
            <a:r>
              <a:rPr lang="el-GR" b="1" dirty="0" err="1"/>
              <a:t>νομικη</a:t>
            </a:r>
            <a:r>
              <a:rPr lang="el-GR" b="1" dirty="0"/>
              <a:t>́ </a:t>
            </a:r>
            <a:r>
              <a:rPr lang="el-GR" b="1" dirty="0" err="1"/>
              <a:t>προσωπικότητα</a:t>
            </a:r>
            <a:r>
              <a:rPr lang="el-GR" b="1" dirty="0"/>
              <a:t> και δεν </a:t>
            </a:r>
            <a:r>
              <a:rPr lang="el-GR" b="1" dirty="0" err="1"/>
              <a:t>καταχωρίζεται</a:t>
            </a:r>
            <a:r>
              <a:rPr lang="el-GR" b="1" dirty="0"/>
              <a:t> στο ΓΕ.Μ.Η</a:t>
            </a:r>
            <a:r>
              <a:rPr lang="el-GR" dirty="0"/>
              <a:t>. </a:t>
            </a:r>
          </a:p>
          <a:p>
            <a:r>
              <a:rPr lang="el-GR" dirty="0"/>
              <a:t>Ο </a:t>
            </a:r>
            <a:r>
              <a:rPr lang="el-GR" dirty="0" err="1"/>
              <a:t>αφανής</a:t>
            </a:r>
            <a:r>
              <a:rPr lang="el-GR" dirty="0"/>
              <a:t> </a:t>
            </a:r>
            <a:r>
              <a:rPr lang="el-GR" dirty="0" err="1"/>
              <a:t>εταίρος</a:t>
            </a:r>
            <a:r>
              <a:rPr lang="el-GR" dirty="0"/>
              <a:t> </a:t>
            </a:r>
            <a:r>
              <a:rPr lang="el-GR" dirty="0" err="1"/>
              <a:t>καταβάλλει</a:t>
            </a:r>
            <a:r>
              <a:rPr lang="el-GR" dirty="0"/>
              <a:t> την </a:t>
            </a:r>
            <a:r>
              <a:rPr lang="el-GR" dirty="0" err="1"/>
              <a:t>εισφορα</a:t>
            </a:r>
            <a:r>
              <a:rPr lang="el-GR" dirty="0"/>
              <a:t>́ του στον </a:t>
            </a:r>
            <a:r>
              <a:rPr lang="el-GR" dirty="0" err="1"/>
              <a:t>εμφανη</a:t>
            </a:r>
            <a:r>
              <a:rPr lang="el-GR" dirty="0"/>
              <a:t>́ </a:t>
            </a:r>
            <a:r>
              <a:rPr lang="el-GR" dirty="0" err="1"/>
              <a:t>εταίρο</a:t>
            </a:r>
            <a:r>
              <a:rPr lang="el-GR" dirty="0"/>
              <a:t>. Το </a:t>
            </a:r>
            <a:r>
              <a:rPr lang="el-GR" dirty="0" err="1"/>
              <a:t>αντικείμενο</a:t>
            </a:r>
            <a:r>
              <a:rPr lang="el-GR" dirty="0"/>
              <a:t> της </a:t>
            </a:r>
            <a:r>
              <a:rPr lang="el-GR" dirty="0" err="1"/>
              <a:t>εισφοράς</a:t>
            </a:r>
            <a:r>
              <a:rPr lang="el-GR" dirty="0"/>
              <a:t> </a:t>
            </a:r>
            <a:r>
              <a:rPr lang="el-GR" b="1" dirty="0" err="1"/>
              <a:t>μεταβιβάζεται</a:t>
            </a:r>
            <a:r>
              <a:rPr lang="el-GR" b="1" dirty="0"/>
              <a:t> στον </a:t>
            </a:r>
            <a:r>
              <a:rPr lang="el-GR" b="1" dirty="0" err="1"/>
              <a:t>εμφανη</a:t>
            </a:r>
            <a:r>
              <a:rPr lang="el-GR" b="1" dirty="0"/>
              <a:t>́ </a:t>
            </a:r>
            <a:r>
              <a:rPr lang="el-GR" b="1" dirty="0" err="1"/>
              <a:t>εταίρο</a:t>
            </a:r>
            <a:r>
              <a:rPr lang="el-GR" dirty="0"/>
              <a:t>, εν </a:t>
            </a:r>
            <a:r>
              <a:rPr lang="el-GR" dirty="0" err="1"/>
              <a:t>όλω</a:t>
            </a:r>
            <a:r>
              <a:rPr lang="el-GR" dirty="0"/>
              <a:t> ή εν </a:t>
            </a:r>
            <a:r>
              <a:rPr lang="el-GR" dirty="0" err="1"/>
              <a:t>μέρει</a:t>
            </a:r>
            <a:r>
              <a:rPr lang="el-GR" dirty="0"/>
              <a:t>, </a:t>
            </a:r>
            <a:r>
              <a:rPr lang="el-GR" b="1" dirty="0"/>
              <a:t>ή </a:t>
            </a:r>
            <a:r>
              <a:rPr lang="el-GR" b="1" dirty="0" err="1"/>
              <a:t>παραχωρείται</a:t>
            </a:r>
            <a:r>
              <a:rPr lang="el-GR" b="1" dirty="0"/>
              <a:t> </a:t>
            </a:r>
            <a:r>
              <a:rPr lang="el-GR" b="1" dirty="0" err="1"/>
              <a:t>κατα</a:t>
            </a:r>
            <a:r>
              <a:rPr lang="el-GR" b="1" dirty="0"/>
              <a:t>́ </a:t>
            </a:r>
            <a:r>
              <a:rPr lang="el-GR" b="1" dirty="0" err="1"/>
              <a:t>χρήση</a:t>
            </a:r>
            <a:r>
              <a:rPr lang="el-GR" b="1" dirty="0"/>
              <a:t>. </a:t>
            </a:r>
            <a:endParaRPr lang="el-GR" dirty="0"/>
          </a:p>
          <a:p>
            <a:r>
              <a:rPr lang="el-GR" dirty="0"/>
              <a:t>Οι </a:t>
            </a:r>
            <a:r>
              <a:rPr lang="el-GR" b="1" dirty="0" err="1"/>
              <a:t>τρίτοι</a:t>
            </a:r>
            <a:r>
              <a:rPr lang="el-GR" b="1" dirty="0"/>
              <a:t> </a:t>
            </a:r>
            <a:r>
              <a:rPr lang="el-GR" dirty="0" err="1"/>
              <a:t>αποκτούν</a:t>
            </a:r>
            <a:r>
              <a:rPr lang="el-GR" dirty="0"/>
              <a:t> </a:t>
            </a:r>
            <a:r>
              <a:rPr lang="el-GR" dirty="0" err="1"/>
              <a:t>δικαιώματα</a:t>
            </a:r>
            <a:r>
              <a:rPr lang="el-GR" dirty="0"/>
              <a:t> και </a:t>
            </a:r>
            <a:r>
              <a:rPr lang="el-GR" dirty="0" err="1"/>
              <a:t>αναλαμβάνουν</a:t>
            </a:r>
            <a:r>
              <a:rPr lang="el-GR" dirty="0"/>
              <a:t> </a:t>
            </a:r>
            <a:r>
              <a:rPr lang="el-GR" dirty="0" err="1"/>
              <a:t>υποχρεώσεις</a:t>
            </a:r>
            <a:r>
              <a:rPr lang="el-GR" dirty="0"/>
              <a:t> </a:t>
            </a:r>
            <a:r>
              <a:rPr lang="el-GR" dirty="0" err="1"/>
              <a:t>μόνον</a:t>
            </a:r>
            <a:r>
              <a:rPr lang="el-GR" dirty="0"/>
              <a:t> </a:t>
            </a:r>
            <a:r>
              <a:rPr lang="el-GR" b="1" dirty="0" err="1"/>
              <a:t>έναντι</a:t>
            </a:r>
            <a:r>
              <a:rPr lang="el-GR" b="1" dirty="0"/>
              <a:t> του </a:t>
            </a:r>
            <a:r>
              <a:rPr lang="el-GR" b="1" dirty="0" err="1"/>
              <a:t>εμφανούς</a:t>
            </a:r>
            <a:r>
              <a:rPr lang="el-GR" b="1" dirty="0"/>
              <a:t> </a:t>
            </a:r>
            <a:r>
              <a:rPr lang="el-GR" b="1" dirty="0" err="1"/>
              <a:t>εταίρου</a:t>
            </a:r>
            <a:r>
              <a:rPr lang="el-GR" b="1" dirty="0"/>
              <a:t>. </a:t>
            </a:r>
            <a:endParaRPr lang="el-GR" dirty="0"/>
          </a:p>
          <a:p>
            <a:r>
              <a:rPr lang="el-GR" dirty="0"/>
              <a:t>Τη </a:t>
            </a:r>
            <a:r>
              <a:rPr lang="el-GR" b="1" dirty="0" err="1"/>
              <a:t>διαχείριση</a:t>
            </a:r>
            <a:r>
              <a:rPr lang="el-GR" b="1" dirty="0"/>
              <a:t> </a:t>
            </a:r>
            <a:r>
              <a:rPr lang="el-GR" dirty="0"/>
              <a:t>της </a:t>
            </a:r>
            <a:r>
              <a:rPr lang="el-GR" dirty="0" err="1"/>
              <a:t>αφανούς</a:t>
            </a:r>
            <a:r>
              <a:rPr lang="el-GR" dirty="0"/>
              <a:t> </a:t>
            </a:r>
            <a:r>
              <a:rPr lang="el-GR" dirty="0" err="1"/>
              <a:t>εταιρείας</a:t>
            </a:r>
            <a:r>
              <a:rPr lang="el-GR" dirty="0"/>
              <a:t> </a:t>
            </a:r>
            <a:r>
              <a:rPr lang="el-GR" dirty="0" err="1"/>
              <a:t>ασκει</a:t>
            </a:r>
            <a:r>
              <a:rPr lang="el-GR" dirty="0"/>
              <a:t>́ ο </a:t>
            </a:r>
            <a:r>
              <a:rPr lang="el-GR" b="1" dirty="0" err="1"/>
              <a:t>εμφανής</a:t>
            </a:r>
            <a:r>
              <a:rPr lang="el-GR" b="1" dirty="0"/>
              <a:t> </a:t>
            </a:r>
            <a:r>
              <a:rPr lang="el-GR" b="1" dirty="0" err="1"/>
              <a:t>εταίρος</a:t>
            </a:r>
            <a:r>
              <a:rPr lang="el-GR" dirty="0"/>
              <a:t>. </a:t>
            </a:r>
            <a:r>
              <a:rPr lang="el-GR" b="1" dirty="0"/>
              <a:t>Τα </a:t>
            </a:r>
            <a:r>
              <a:rPr lang="el-GR" b="1" dirty="0" err="1"/>
              <a:t>αποκτώμενα</a:t>
            </a:r>
            <a:r>
              <a:rPr lang="el-GR" b="1" dirty="0"/>
              <a:t> </a:t>
            </a:r>
            <a:r>
              <a:rPr lang="el-GR" b="1" dirty="0" err="1"/>
              <a:t>απο</a:t>
            </a:r>
            <a:r>
              <a:rPr lang="el-GR" b="1" dirty="0"/>
              <a:t>́ τη </a:t>
            </a:r>
            <a:r>
              <a:rPr lang="el-GR" b="1" dirty="0" err="1"/>
              <a:t>διαχείριση</a:t>
            </a:r>
            <a:r>
              <a:rPr lang="el-GR" b="1" dirty="0"/>
              <a:t> της </a:t>
            </a:r>
            <a:r>
              <a:rPr lang="el-GR" b="1" dirty="0" err="1"/>
              <a:t>εταιρείας</a:t>
            </a:r>
            <a:r>
              <a:rPr lang="el-GR" b="1" dirty="0"/>
              <a:t> </a:t>
            </a:r>
            <a:r>
              <a:rPr lang="el-GR" b="1" dirty="0" err="1"/>
              <a:t>ανήκουν</a:t>
            </a:r>
            <a:r>
              <a:rPr lang="el-GR" b="1" dirty="0"/>
              <a:t> στον </a:t>
            </a:r>
            <a:r>
              <a:rPr lang="el-GR" b="1" dirty="0" err="1"/>
              <a:t>εμφανη</a:t>
            </a:r>
            <a:r>
              <a:rPr lang="el-GR" b="1" dirty="0"/>
              <a:t>́ </a:t>
            </a:r>
            <a:r>
              <a:rPr lang="el-GR" b="1" dirty="0" err="1"/>
              <a:t>εταίρο</a:t>
            </a:r>
            <a:r>
              <a:rPr lang="el-GR" b="1" dirty="0"/>
              <a:t>. </a:t>
            </a:r>
          </a:p>
          <a:p>
            <a:endParaRPr lang="el-GR" dirty="0"/>
          </a:p>
          <a:p>
            <a:endParaRPr lang="en-US" dirty="0"/>
          </a:p>
        </p:txBody>
      </p:sp>
    </p:spTree>
    <p:extLst>
      <p:ext uri="{BB962C8B-B14F-4D97-AF65-F5344CB8AC3E}">
        <p14:creationId xmlns:p14="http://schemas.microsoft.com/office/powerpoint/2010/main" val="14587313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Αφανής εταιρεία</a:t>
            </a:r>
            <a:endParaRPr lang="en-US" dirty="0"/>
          </a:p>
        </p:txBody>
      </p:sp>
      <p:sp>
        <p:nvSpPr>
          <p:cNvPr id="3" name="Content Placeholder 2"/>
          <p:cNvSpPr>
            <a:spLocks noGrp="1"/>
          </p:cNvSpPr>
          <p:nvPr>
            <p:ph sz="quarter" idx="1"/>
          </p:nvPr>
        </p:nvSpPr>
        <p:spPr/>
        <p:txBody>
          <a:bodyPr>
            <a:normAutofit/>
          </a:bodyPr>
          <a:lstStyle/>
          <a:p>
            <a:r>
              <a:rPr lang="el-GR" dirty="0"/>
              <a:t>Ο </a:t>
            </a:r>
            <a:r>
              <a:rPr lang="el-GR" dirty="0" err="1"/>
              <a:t>αφανής</a:t>
            </a:r>
            <a:r>
              <a:rPr lang="el-GR" dirty="0"/>
              <a:t> </a:t>
            </a:r>
            <a:r>
              <a:rPr lang="el-GR" dirty="0" err="1"/>
              <a:t>εταίρος</a:t>
            </a:r>
            <a:r>
              <a:rPr lang="el-GR" dirty="0"/>
              <a:t> </a:t>
            </a:r>
            <a:r>
              <a:rPr lang="el-GR" b="1" dirty="0" err="1"/>
              <a:t>συμμετέχει</a:t>
            </a:r>
            <a:r>
              <a:rPr lang="el-GR" b="1" dirty="0"/>
              <a:t> στα </a:t>
            </a:r>
            <a:r>
              <a:rPr lang="el-GR" b="1" dirty="0" err="1"/>
              <a:t>κέρδη</a:t>
            </a:r>
            <a:r>
              <a:rPr lang="el-GR" b="1" dirty="0"/>
              <a:t> της </a:t>
            </a:r>
            <a:r>
              <a:rPr lang="el-GR" b="1" dirty="0" err="1"/>
              <a:t>εταιρείας</a:t>
            </a:r>
            <a:r>
              <a:rPr lang="el-GR" b="1" dirty="0"/>
              <a:t> </a:t>
            </a:r>
            <a:r>
              <a:rPr lang="el-GR" dirty="0" err="1"/>
              <a:t>κατα</a:t>
            </a:r>
            <a:r>
              <a:rPr lang="el-GR" dirty="0"/>
              <a:t>́ το </a:t>
            </a:r>
            <a:r>
              <a:rPr lang="el-GR" dirty="0" err="1"/>
              <a:t>ποσοστο</a:t>
            </a:r>
            <a:r>
              <a:rPr lang="el-GR" dirty="0"/>
              <a:t>́ ή το </a:t>
            </a:r>
            <a:r>
              <a:rPr lang="el-GR" dirty="0" err="1"/>
              <a:t>ποσο</a:t>
            </a:r>
            <a:r>
              <a:rPr lang="el-GR" dirty="0"/>
              <a:t>́ που </a:t>
            </a:r>
            <a:r>
              <a:rPr lang="el-GR" dirty="0" err="1"/>
              <a:t>έχει</a:t>
            </a:r>
            <a:r>
              <a:rPr lang="el-GR" dirty="0"/>
              <a:t> </a:t>
            </a:r>
            <a:r>
              <a:rPr lang="el-GR" dirty="0" err="1"/>
              <a:t>συμφωνηθει</a:t>
            </a:r>
            <a:r>
              <a:rPr lang="el-GR" dirty="0"/>
              <a:t>́ στην </a:t>
            </a:r>
            <a:r>
              <a:rPr lang="el-GR" dirty="0" err="1"/>
              <a:t>εταιρικη</a:t>
            </a:r>
            <a:r>
              <a:rPr lang="el-GR" dirty="0"/>
              <a:t>́ </a:t>
            </a:r>
            <a:r>
              <a:rPr lang="el-GR" dirty="0" err="1"/>
              <a:t>σύμβαση</a:t>
            </a:r>
            <a:r>
              <a:rPr lang="el-GR" dirty="0"/>
              <a:t>, </a:t>
            </a:r>
            <a:r>
              <a:rPr lang="el-GR" dirty="0" err="1"/>
              <a:t>άλλως</a:t>
            </a:r>
            <a:r>
              <a:rPr lang="el-GR" dirty="0"/>
              <a:t> κατ’ </a:t>
            </a:r>
            <a:r>
              <a:rPr lang="el-GR" dirty="0" err="1"/>
              <a:t>ίσα</a:t>
            </a:r>
            <a:r>
              <a:rPr lang="el-GR" dirty="0"/>
              <a:t> </a:t>
            </a:r>
            <a:r>
              <a:rPr lang="el-GR" dirty="0" err="1"/>
              <a:t>μέρη</a:t>
            </a:r>
            <a:r>
              <a:rPr lang="el-GR" dirty="0"/>
              <a:t>. </a:t>
            </a:r>
          </a:p>
          <a:p>
            <a:r>
              <a:rPr lang="el-GR" b="1" dirty="0"/>
              <a:t>Αν δεν </a:t>
            </a:r>
            <a:r>
              <a:rPr lang="el-GR" b="1" dirty="0" err="1"/>
              <a:t>ορίζεται</a:t>
            </a:r>
            <a:r>
              <a:rPr lang="el-GR" b="1" dirty="0"/>
              <a:t> </a:t>
            </a:r>
            <a:r>
              <a:rPr lang="el-GR" b="1" dirty="0" err="1"/>
              <a:t>διαφορετικα</a:t>
            </a:r>
            <a:r>
              <a:rPr lang="el-GR" b="1" dirty="0"/>
              <a:t>́, ο </a:t>
            </a:r>
            <a:r>
              <a:rPr lang="el-GR" b="1" dirty="0" err="1"/>
              <a:t>αφανής</a:t>
            </a:r>
            <a:r>
              <a:rPr lang="el-GR" b="1" dirty="0"/>
              <a:t> </a:t>
            </a:r>
            <a:r>
              <a:rPr lang="el-GR" b="1" dirty="0" err="1"/>
              <a:t>εταίρος</a:t>
            </a:r>
            <a:r>
              <a:rPr lang="el-GR" b="1" dirty="0"/>
              <a:t> </a:t>
            </a:r>
            <a:r>
              <a:rPr lang="el-GR" b="1" dirty="0" err="1"/>
              <a:t>μετέχει</a:t>
            </a:r>
            <a:r>
              <a:rPr lang="el-GR" b="1" dirty="0"/>
              <a:t> στις </a:t>
            </a:r>
            <a:r>
              <a:rPr lang="el-GR" b="1" dirty="0" err="1"/>
              <a:t>ζημίες</a:t>
            </a:r>
            <a:r>
              <a:rPr lang="el-GR" b="1" dirty="0"/>
              <a:t> που </a:t>
            </a:r>
            <a:r>
              <a:rPr lang="el-GR" b="1" dirty="0" err="1"/>
              <a:t>προκύπτουν</a:t>
            </a:r>
            <a:r>
              <a:rPr lang="el-GR" b="1" dirty="0"/>
              <a:t> </a:t>
            </a:r>
            <a:r>
              <a:rPr lang="el-GR" b="1" dirty="0" err="1"/>
              <a:t>κατα</a:t>
            </a:r>
            <a:r>
              <a:rPr lang="el-GR" b="1" dirty="0"/>
              <a:t>́ το </a:t>
            </a:r>
            <a:r>
              <a:rPr lang="el-GR" b="1" dirty="0" err="1"/>
              <a:t>ίδιο</a:t>
            </a:r>
            <a:r>
              <a:rPr lang="el-GR" b="1" dirty="0"/>
              <a:t> </a:t>
            </a:r>
            <a:r>
              <a:rPr lang="el-GR" b="1" dirty="0" err="1"/>
              <a:t>ποσοστο</a:t>
            </a:r>
            <a:r>
              <a:rPr lang="el-GR" b="1" dirty="0"/>
              <a:t>́ με τα </a:t>
            </a:r>
            <a:r>
              <a:rPr lang="el-GR" b="1" dirty="0" err="1"/>
              <a:t>κέρδη</a:t>
            </a:r>
            <a:r>
              <a:rPr lang="el-GR" b="1" dirty="0"/>
              <a:t>. </a:t>
            </a:r>
            <a:r>
              <a:rPr lang="el-GR" b="1" dirty="0" err="1"/>
              <a:t>Μπορει</a:t>
            </a:r>
            <a:r>
              <a:rPr lang="el-GR" b="1" dirty="0"/>
              <a:t>́ να </a:t>
            </a:r>
            <a:r>
              <a:rPr lang="el-GR" b="1" dirty="0" err="1"/>
              <a:t>συμφωνηθει</a:t>
            </a:r>
            <a:r>
              <a:rPr lang="el-GR" b="1" dirty="0"/>
              <a:t>́ </a:t>
            </a:r>
            <a:r>
              <a:rPr lang="el-GR" b="1" dirty="0" err="1"/>
              <a:t>ότι</a:t>
            </a:r>
            <a:r>
              <a:rPr lang="el-GR" b="1" dirty="0"/>
              <a:t> η </a:t>
            </a:r>
            <a:r>
              <a:rPr lang="el-GR" b="1" dirty="0" err="1"/>
              <a:t>συμμετοχη</a:t>
            </a:r>
            <a:r>
              <a:rPr lang="el-GR" b="1" dirty="0"/>
              <a:t>́ του στις </a:t>
            </a:r>
            <a:r>
              <a:rPr lang="el-GR" b="1" dirty="0" err="1"/>
              <a:t>ζημίες</a:t>
            </a:r>
            <a:r>
              <a:rPr lang="el-GR" b="1" dirty="0"/>
              <a:t> δεν </a:t>
            </a:r>
            <a:r>
              <a:rPr lang="el-GR" b="1" dirty="0" err="1"/>
              <a:t>υπερβαίνει</a:t>
            </a:r>
            <a:r>
              <a:rPr lang="el-GR" b="1" dirty="0"/>
              <a:t> την </a:t>
            </a:r>
            <a:r>
              <a:rPr lang="el-GR" b="1" dirty="0" err="1"/>
              <a:t>αξία</a:t>
            </a:r>
            <a:r>
              <a:rPr lang="el-GR" b="1" dirty="0"/>
              <a:t> της </a:t>
            </a:r>
            <a:r>
              <a:rPr lang="el-GR" b="1" dirty="0" err="1"/>
              <a:t>εισφοράς</a:t>
            </a:r>
            <a:r>
              <a:rPr lang="el-GR" b="1" dirty="0"/>
              <a:t> του</a:t>
            </a:r>
            <a:r>
              <a:rPr lang="el-GR" b="1"/>
              <a:t>. </a:t>
            </a:r>
            <a:endParaRPr lang="el-GR" dirty="0"/>
          </a:p>
        </p:txBody>
      </p:sp>
    </p:spTree>
    <p:extLst>
      <p:ext uri="{BB962C8B-B14F-4D97-AF65-F5344CB8AC3E}">
        <p14:creationId xmlns:p14="http://schemas.microsoft.com/office/powerpoint/2010/main" val="9632495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Αφανής Εταιρεία</a:t>
            </a:r>
            <a:endParaRPr lang="en-US" dirty="0"/>
          </a:p>
        </p:txBody>
      </p:sp>
      <p:sp>
        <p:nvSpPr>
          <p:cNvPr id="3" name="Content Placeholder 2"/>
          <p:cNvSpPr>
            <a:spLocks noGrp="1"/>
          </p:cNvSpPr>
          <p:nvPr>
            <p:ph sz="quarter" idx="1"/>
          </p:nvPr>
        </p:nvSpPr>
        <p:spPr/>
        <p:txBody>
          <a:bodyPr>
            <a:normAutofit/>
          </a:bodyPr>
          <a:lstStyle/>
          <a:p>
            <a:r>
              <a:rPr lang="el-GR" dirty="0"/>
              <a:t>Η </a:t>
            </a:r>
            <a:r>
              <a:rPr lang="el-GR" dirty="0" err="1"/>
              <a:t>αφανής</a:t>
            </a:r>
            <a:r>
              <a:rPr lang="el-GR" dirty="0"/>
              <a:t> </a:t>
            </a:r>
            <a:r>
              <a:rPr lang="el-GR" dirty="0" err="1"/>
              <a:t>εταιρεία</a:t>
            </a:r>
            <a:r>
              <a:rPr lang="el-GR" dirty="0"/>
              <a:t> </a:t>
            </a:r>
            <a:r>
              <a:rPr lang="el-GR" b="1" dirty="0" err="1"/>
              <a:t>λύνεται</a:t>
            </a:r>
            <a:r>
              <a:rPr lang="el-GR" b="1" dirty="0"/>
              <a:t> στις </a:t>
            </a:r>
            <a:r>
              <a:rPr lang="el-GR" b="1" dirty="0" err="1"/>
              <a:t>περιπτώσεις</a:t>
            </a:r>
            <a:r>
              <a:rPr lang="el-GR" b="1" dirty="0"/>
              <a:t> που </a:t>
            </a:r>
            <a:r>
              <a:rPr lang="el-GR" b="1" dirty="0" err="1"/>
              <a:t>προβλέπονται</a:t>
            </a:r>
            <a:r>
              <a:rPr lang="el-GR" b="1" dirty="0"/>
              <a:t> για την </a:t>
            </a:r>
            <a:r>
              <a:rPr lang="el-GR" b="1" dirty="0" err="1"/>
              <a:t>αστικη</a:t>
            </a:r>
            <a:r>
              <a:rPr lang="el-GR" b="1" dirty="0"/>
              <a:t>́ </a:t>
            </a:r>
            <a:r>
              <a:rPr lang="el-GR" b="1" dirty="0" err="1"/>
              <a:t>εταιρία</a:t>
            </a:r>
            <a:r>
              <a:rPr lang="el-GR" dirty="0"/>
              <a:t>. </a:t>
            </a:r>
          </a:p>
          <a:p>
            <a:r>
              <a:rPr lang="el-GR" b="1" dirty="0"/>
              <a:t>Τη </a:t>
            </a:r>
            <a:r>
              <a:rPr lang="el-GR" b="1" dirty="0" err="1"/>
              <a:t>λύση</a:t>
            </a:r>
            <a:r>
              <a:rPr lang="el-GR" b="1" dirty="0"/>
              <a:t> </a:t>
            </a:r>
            <a:r>
              <a:rPr lang="el-GR" b="1" dirty="0" err="1"/>
              <a:t>ακολουθει</a:t>
            </a:r>
            <a:r>
              <a:rPr lang="el-GR" b="1" dirty="0"/>
              <a:t>́ η </a:t>
            </a:r>
            <a:r>
              <a:rPr lang="el-GR" b="1" dirty="0" err="1"/>
              <a:t>εκκαθάριση</a:t>
            </a:r>
            <a:r>
              <a:rPr lang="el-GR" dirty="0"/>
              <a:t>. </a:t>
            </a:r>
          </a:p>
          <a:p>
            <a:r>
              <a:rPr lang="el-GR" dirty="0"/>
              <a:t>Η </a:t>
            </a:r>
            <a:r>
              <a:rPr lang="el-GR" b="1" dirty="0" err="1"/>
              <a:t>εκκαθάριση</a:t>
            </a:r>
            <a:r>
              <a:rPr lang="el-GR" b="1" dirty="0"/>
              <a:t> </a:t>
            </a:r>
            <a:r>
              <a:rPr lang="el-GR" dirty="0"/>
              <a:t>της </a:t>
            </a:r>
            <a:r>
              <a:rPr lang="el-GR" dirty="0" err="1"/>
              <a:t>αφανούς</a:t>
            </a:r>
            <a:r>
              <a:rPr lang="el-GR" dirty="0"/>
              <a:t> </a:t>
            </a:r>
            <a:r>
              <a:rPr lang="el-GR" dirty="0" err="1"/>
              <a:t>εταιρείας</a:t>
            </a:r>
            <a:r>
              <a:rPr lang="el-GR" dirty="0"/>
              <a:t> </a:t>
            </a:r>
            <a:r>
              <a:rPr lang="el-GR" dirty="0" err="1"/>
              <a:t>διενεργείται</a:t>
            </a:r>
            <a:r>
              <a:rPr lang="el-GR" dirty="0"/>
              <a:t> </a:t>
            </a:r>
            <a:r>
              <a:rPr lang="el-GR" b="1" dirty="0" err="1"/>
              <a:t>απο</a:t>
            </a:r>
            <a:r>
              <a:rPr lang="el-GR" b="1" dirty="0"/>
              <a:t>́ τον </a:t>
            </a:r>
            <a:r>
              <a:rPr lang="el-GR" b="1" dirty="0" err="1"/>
              <a:t>εμφανη</a:t>
            </a:r>
            <a:r>
              <a:rPr lang="el-GR" b="1" dirty="0"/>
              <a:t>́ </a:t>
            </a:r>
            <a:r>
              <a:rPr lang="el-GR" dirty="0" err="1"/>
              <a:t>εταίρο</a:t>
            </a:r>
            <a:r>
              <a:rPr lang="el-GR" dirty="0"/>
              <a:t>. </a:t>
            </a:r>
            <a:r>
              <a:rPr lang="el-GR" dirty="0" err="1"/>
              <a:t>Συνίσταται</a:t>
            </a:r>
            <a:r>
              <a:rPr lang="el-GR" dirty="0"/>
              <a:t> στην </a:t>
            </a:r>
            <a:r>
              <a:rPr lang="el-GR" b="1" dirty="0" err="1"/>
              <a:t>απόδοση</a:t>
            </a:r>
            <a:r>
              <a:rPr lang="el-GR" b="1" dirty="0"/>
              <a:t> στον </a:t>
            </a:r>
            <a:r>
              <a:rPr lang="el-GR" b="1" dirty="0" err="1"/>
              <a:t>αφανη</a:t>
            </a:r>
            <a:r>
              <a:rPr lang="el-GR" b="1" dirty="0"/>
              <a:t>́ </a:t>
            </a:r>
            <a:r>
              <a:rPr lang="el-GR" b="1" dirty="0" err="1"/>
              <a:t>εταίρο</a:t>
            </a:r>
            <a:r>
              <a:rPr lang="el-GR" b="1" dirty="0"/>
              <a:t> της </a:t>
            </a:r>
            <a:r>
              <a:rPr lang="el-GR" b="1" dirty="0" err="1"/>
              <a:t>αξίας</a:t>
            </a:r>
            <a:r>
              <a:rPr lang="el-GR" b="1" dirty="0"/>
              <a:t> της </a:t>
            </a:r>
            <a:r>
              <a:rPr lang="el-GR" b="1" dirty="0" err="1"/>
              <a:t>συμμετοχής</a:t>
            </a:r>
            <a:r>
              <a:rPr lang="el-GR" b="1" dirty="0"/>
              <a:t> του, </a:t>
            </a:r>
            <a:r>
              <a:rPr lang="el-GR" b="1" dirty="0" err="1"/>
              <a:t>μειωμένης</a:t>
            </a:r>
            <a:r>
              <a:rPr lang="el-GR" b="1" dirty="0"/>
              <a:t> </a:t>
            </a:r>
            <a:r>
              <a:rPr lang="el-GR" b="1" dirty="0" err="1"/>
              <a:t>κατα</a:t>
            </a:r>
            <a:r>
              <a:rPr lang="el-GR" b="1" dirty="0"/>
              <a:t>́ τις </a:t>
            </a:r>
            <a:r>
              <a:rPr lang="el-GR" b="1" dirty="0" err="1"/>
              <a:t>ζημίες</a:t>
            </a:r>
            <a:r>
              <a:rPr lang="el-GR" b="1" dirty="0"/>
              <a:t> που του </a:t>
            </a:r>
            <a:r>
              <a:rPr lang="el-GR" b="1" dirty="0" err="1"/>
              <a:t>αναλογούν</a:t>
            </a:r>
            <a:r>
              <a:rPr lang="el-GR" b="1" dirty="0"/>
              <a:t>. Η </a:t>
            </a:r>
            <a:r>
              <a:rPr lang="el-GR" b="1" dirty="0" err="1"/>
              <a:t>κατα</a:t>
            </a:r>
            <a:r>
              <a:rPr lang="el-GR" b="1" dirty="0"/>
              <a:t>́ </a:t>
            </a:r>
            <a:r>
              <a:rPr lang="el-GR" b="1" dirty="0" err="1"/>
              <a:t>χρήση</a:t>
            </a:r>
            <a:r>
              <a:rPr lang="el-GR" b="1" dirty="0"/>
              <a:t> </a:t>
            </a:r>
            <a:r>
              <a:rPr lang="el-GR" b="1" dirty="0" err="1"/>
              <a:t>εισφορα</a:t>
            </a:r>
            <a:r>
              <a:rPr lang="el-GR" b="1" dirty="0"/>
              <a:t>́ του </a:t>
            </a:r>
            <a:r>
              <a:rPr lang="el-GR" b="1" dirty="0" err="1"/>
              <a:t>αφανούς</a:t>
            </a:r>
            <a:r>
              <a:rPr lang="el-GR" b="1" dirty="0"/>
              <a:t> </a:t>
            </a:r>
            <a:r>
              <a:rPr lang="el-GR" b="1" dirty="0" err="1"/>
              <a:t>εταίρου</a:t>
            </a:r>
            <a:r>
              <a:rPr lang="el-GR" b="1" dirty="0"/>
              <a:t> </a:t>
            </a:r>
            <a:r>
              <a:rPr lang="el-GR" b="1" dirty="0" err="1"/>
              <a:t>επιστρέφεται</a:t>
            </a:r>
            <a:r>
              <a:rPr lang="el-GR" b="1" dirty="0"/>
              <a:t> </a:t>
            </a:r>
            <a:r>
              <a:rPr lang="el-GR" b="1" dirty="0" err="1"/>
              <a:t>αυτούσια</a:t>
            </a:r>
            <a:r>
              <a:rPr lang="el-GR" b="1" dirty="0"/>
              <a:t>. </a:t>
            </a:r>
            <a:endParaRPr lang="el-GR" dirty="0"/>
          </a:p>
          <a:p>
            <a:endParaRPr lang="en-US" dirty="0"/>
          </a:p>
        </p:txBody>
      </p:sp>
    </p:spTree>
    <p:extLst>
      <p:ext uri="{BB962C8B-B14F-4D97-AF65-F5344CB8AC3E}">
        <p14:creationId xmlns:p14="http://schemas.microsoft.com/office/powerpoint/2010/main" val="74384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Ποια τα </a:t>
            </a:r>
            <a:r>
              <a:rPr lang="el-GR" sz="3200" dirty="0" err="1"/>
              <a:t>κριτήρια</a:t>
            </a:r>
            <a:r>
              <a:rPr lang="el-GR" sz="3200" dirty="0"/>
              <a:t> για τη </a:t>
            </a:r>
            <a:r>
              <a:rPr lang="el-GR" sz="3200" dirty="0" err="1"/>
              <a:t>λειτουργία</a:t>
            </a:r>
            <a:r>
              <a:rPr lang="el-GR" sz="3200" dirty="0"/>
              <a:t> του </a:t>
            </a:r>
            <a:r>
              <a:rPr lang="el-GR" sz="3200" dirty="0" err="1"/>
              <a:t>φορέα</a:t>
            </a:r>
            <a:r>
              <a:rPr lang="el-GR" sz="3200" dirty="0"/>
              <a:t> </a:t>
            </a:r>
            <a:r>
              <a:rPr lang="el-GR" sz="3200" dirty="0" err="1"/>
              <a:t>επιχείρησης</a:t>
            </a:r>
            <a:r>
              <a:rPr lang="el-GR" sz="3200" dirty="0"/>
              <a:t> ως </a:t>
            </a:r>
            <a:r>
              <a:rPr lang="el-GR" sz="3200" dirty="0" err="1"/>
              <a:t>εμπορικής</a:t>
            </a:r>
            <a:r>
              <a:rPr lang="el-GR" sz="3200" dirty="0"/>
              <a:t> </a:t>
            </a:r>
            <a:r>
              <a:rPr lang="el-GR" sz="3200" dirty="0" err="1"/>
              <a:t>εταιρίας</a:t>
            </a:r>
            <a:r>
              <a:rPr lang="el-GR" sz="3200" dirty="0"/>
              <a:t>; </a:t>
            </a:r>
            <a:br>
              <a:rPr lang="el-GR" sz="3200" dirty="0"/>
            </a:br>
            <a:endParaRPr lang="en-US" sz="3200" dirty="0"/>
          </a:p>
        </p:txBody>
      </p:sp>
      <p:sp>
        <p:nvSpPr>
          <p:cNvPr id="3" name="Content Placeholder 2"/>
          <p:cNvSpPr>
            <a:spLocks noGrp="1"/>
          </p:cNvSpPr>
          <p:nvPr>
            <p:ph sz="quarter" idx="1"/>
          </p:nvPr>
        </p:nvSpPr>
        <p:spPr/>
        <p:txBody>
          <a:bodyPr>
            <a:normAutofit lnSpcReduction="10000"/>
          </a:bodyPr>
          <a:lstStyle/>
          <a:p>
            <a:r>
              <a:rPr lang="el-GR" dirty="0"/>
              <a:t>Η </a:t>
            </a:r>
            <a:r>
              <a:rPr lang="el-GR" dirty="0" err="1"/>
              <a:t>επιχείρηση</a:t>
            </a:r>
            <a:r>
              <a:rPr lang="el-GR" dirty="0"/>
              <a:t> να </a:t>
            </a:r>
            <a:r>
              <a:rPr lang="el-GR" dirty="0" err="1"/>
              <a:t>είναι</a:t>
            </a:r>
            <a:r>
              <a:rPr lang="el-GR" dirty="0"/>
              <a:t> </a:t>
            </a:r>
            <a:r>
              <a:rPr lang="el-GR" dirty="0" err="1"/>
              <a:t>εμπορικη</a:t>
            </a:r>
            <a:r>
              <a:rPr lang="el-GR" dirty="0"/>
              <a:t>́</a:t>
            </a:r>
            <a:endParaRPr lang="el-GR" dirty="0">
              <a:effectLst/>
            </a:endParaRPr>
          </a:p>
          <a:p>
            <a:r>
              <a:rPr lang="el-GR" dirty="0"/>
              <a:t>Ο </a:t>
            </a:r>
            <a:r>
              <a:rPr lang="el-GR" dirty="0" err="1"/>
              <a:t>φορέας</a:t>
            </a:r>
            <a:r>
              <a:rPr lang="el-GR" dirty="0"/>
              <a:t> της να </a:t>
            </a:r>
            <a:r>
              <a:rPr lang="el-GR" dirty="0" err="1"/>
              <a:t>αποτελείται</a:t>
            </a:r>
            <a:r>
              <a:rPr lang="el-GR" dirty="0"/>
              <a:t> </a:t>
            </a:r>
            <a:r>
              <a:rPr lang="el-GR" dirty="0" err="1"/>
              <a:t>απο</a:t>
            </a:r>
            <a:r>
              <a:rPr lang="el-GR" dirty="0"/>
              <a:t>́ </a:t>
            </a:r>
            <a:r>
              <a:rPr lang="el-GR" dirty="0" err="1"/>
              <a:t>πρόσωπα</a:t>
            </a:r>
            <a:r>
              <a:rPr lang="el-GR" dirty="0"/>
              <a:t> που </a:t>
            </a:r>
            <a:r>
              <a:rPr lang="el-GR" dirty="0" err="1"/>
              <a:t>συνδέονται</a:t>
            </a:r>
            <a:r>
              <a:rPr lang="el-GR" dirty="0"/>
              <a:t> </a:t>
            </a:r>
            <a:r>
              <a:rPr lang="el-GR" dirty="0" err="1"/>
              <a:t>μεταξυ</a:t>
            </a:r>
            <a:r>
              <a:rPr lang="el-GR" dirty="0"/>
              <a:t>́ τους με </a:t>
            </a:r>
            <a:r>
              <a:rPr lang="el-GR" dirty="0" err="1"/>
              <a:t>εταιρικο</a:t>
            </a:r>
            <a:r>
              <a:rPr lang="el-GR" dirty="0"/>
              <a:t>́ </a:t>
            </a:r>
            <a:r>
              <a:rPr lang="el-GR" dirty="0" err="1"/>
              <a:t>σκοπο</a:t>
            </a:r>
            <a:r>
              <a:rPr lang="el-GR" dirty="0"/>
              <a:t>́ ή ο </a:t>
            </a:r>
            <a:r>
              <a:rPr lang="el-GR" dirty="0" err="1"/>
              <a:t>φορέας</a:t>
            </a:r>
            <a:r>
              <a:rPr lang="el-GR" dirty="0"/>
              <a:t> να </a:t>
            </a:r>
            <a:r>
              <a:rPr lang="el-GR" dirty="0" err="1"/>
              <a:t>ανήκει</a:t>
            </a:r>
            <a:r>
              <a:rPr lang="el-GR" dirty="0"/>
              <a:t> σε </a:t>
            </a:r>
            <a:r>
              <a:rPr lang="el-GR" dirty="0" err="1"/>
              <a:t>έναν</a:t>
            </a:r>
            <a:r>
              <a:rPr lang="el-GR" dirty="0"/>
              <a:t> </a:t>
            </a:r>
            <a:r>
              <a:rPr lang="el-GR" dirty="0" err="1"/>
              <a:t>απο</a:t>
            </a:r>
            <a:r>
              <a:rPr lang="el-GR" dirty="0"/>
              <a:t>́ τους </a:t>
            </a:r>
            <a:r>
              <a:rPr lang="el-GR" dirty="0" err="1"/>
              <a:t>μονοπρόσωπους</a:t>
            </a:r>
            <a:r>
              <a:rPr lang="el-GR" dirty="0"/>
              <a:t> </a:t>
            </a:r>
            <a:r>
              <a:rPr lang="el-GR" dirty="0" err="1"/>
              <a:t>εταιρικούς</a:t>
            </a:r>
            <a:r>
              <a:rPr lang="el-GR" dirty="0"/>
              <a:t> </a:t>
            </a:r>
            <a:r>
              <a:rPr lang="el-GR" dirty="0" err="1"/>
              <a:t>τύπους</a:t>
            </a:r>
            <a:r>
              <a:rPr lang="el-GR" dirty="0"/>
              <a:t> που </a:t>
            </a:r>
            <a:r>
              <a:rPr lang="el-GR" dirty="0" err="1"/>
              <a:t>αναγνωρίζει</a:t>
            </a:r>
            <a:r>
              <a:rPr lang="el-GR" dirty="0"/>
              <a:t> ο </a:t>
            </a:r>
            <a:r>
              <a:rPr lang="el-GR" dirty="0" err="1"/>
              <a:t>νόμος</a:t>
            </a:r>
            <a:r>
              <a:rPr lang="el-GR" dirty="0"/>
              <a:t> (</a:t>
            </a:r>
            <a:r>
              <a:rPr lang="el-GR" dirty="0" err="1"/>
              <a:t>π.χ</a:t>
            </a:r>
            <a:r>
              <a:rPr lang="el-GR" dirty="0"/>
              <a:t>. </a:t>
            </a:r>
            <a:r>
              <a:rPr lang="el-GR" dirty="0" err="1"/>
              <a:t>μονοπρόσωπη</a:t>
            </a:r>
            <a:r>
              <a:rPr lang="el-GR" dirty="0"/>
              <a:t> </a:t>
            </a:r>
            <a:r>
              <a:rPr lang="el-GR" dirty="0" err="1"/>
              <a:t>αε</a:t>
            </a:r>
            <a:r>
              <a:rPr lang="el-GR" dirty="0"/>
              <a:t> ή </a:t>
            </a:r>
            <a:r>
              <a:rPr lang="el-GR" dirty="0" err="1"/>
              <a:t>επε</a:t>
            </a:r>
            <a:r>
              <a:rPr lang="el-GR" dirty="0"/>
              <a:t>) </a:t>
            </a:r>
            <a:endParaRPr lang="el-GR" dirty="0">
              <a:effectLst/>
            </a:endParaRPr>
          </a:p>
          <a:p>
            <a:r>
              <a:rPr lang="el-GR" dirty="0" err="1"/>
              <a:t>Εάν</a:t>
            </a:r>
            <a:r>
              <a:rPr lang="el-GR" dirty="0"/>
              <a:t> ο </a:t>
            </a:r>
            <a:r>
              <a:rPr lang="el-GR" dirty="0" err="1"/>
              <a:t>φορέας</a:t>
            </a:r>
            <a:r>
              <a:rPr lang="el-GR" dirty="0"/>
              <a:t> </a:t>
            </a:r>
            <a:r>
              <a:rPr lang="el-GR" dirty="0" err="1"/>
              <a:t>αποτελείται</a:t>
            </a:r>
            <a:r>
              <a:rPr lang="el-GR" dirty="0"/>
              <a:t> </a:t>
            </a:r>
            <a:r>
              <a:rPr lang="el-GR" dirty="0" err="1"/>
              <a:t>απο</a:t>
            </a:r>
            <a:r>
              <a:rPr lang="el-GR" dirty="0"/>
              <a:t>́ </a:t>
            </a:r>
            <a:r>
              <a:rPr lang="el-GR" dirty="0" err="1"/>
              <a:t>ένα</a:t>
            </a:r>
            <a:r>
              <a:rPr lang="el-GR" dirty="0"/>
              <a:t> </a:t>
            </a:r>
            <a:r>
              <a:rPr lang="el-GR" dirty="0" err="1"/>
              <a:t>μεμονωμένο</a:t>
            </a:r>
            <a:r>
              <a:rPr lang="el-GR" dirty="0"/>
              <a:t> </a:t>
            </a:r>
            <a:r>
              <a:rPr lang="el-GR" dirty="0" err="1"/>
              <a:t>άτομο</a:t>
            </a:r>
            <a:r>
              <a:rPr lang="el-GR" dirty="0"/>
              <a:t> ή </a:t>
            </a:r>
            <a:r>
              <a:rPr lang="el-GR" dirty="0" err="1"/>
              <a:t>περισσότερα</a:t>
            </a:r>
            <a:r>
              <a:rPr lang="el-GR" dirty="0"/>
              <a:t> </a:t>
            </a:r>
            <a:r>
              <a:rPr lang="el-GR" dirty="0" err="1"/>
              <a:t>μεμονωμένα</a:t>
            </a:r>
            <a:r>
              <a:rPr lang="el-GR" dirty="0"/>
              <a:t> </a:t>
            </a:r>
            <a:r>
              <a:rPr lang="el-GR" dirty="0" err="1"/>
              <a:t>άτομα</a:t>
            </a:r>
            <a:r>
              <a:rPr lang="el-GR" dirty="0"/>
              <a:t> που δεν τους </a:t>
            </a:r>
            <a:r>
              <a:rPr lang="el-GR" dirty="0" err="1"/>
              <a:t>συνδέει</a:t>
            </a:r>
            <a:r>
              <a:rPr lang="el-GR" dirty="0"/>
              <a:t> </a:t>
            </a:r>
            <a:r>
              <a:rPr lang="el-GR" dirty="0" err="1"/>
              <a:t>κοινός</a:t>
            </a:r>
            <a:r>
              <a:rPr lang="el-GR" dirty="0"/>
              <a:t> </a:t>
            </a:r>
            <a:r>
              <a:rPr lang="el-GR" dirty="0" err="1"/>
              <a:t>σκοπός</a:t>
            </a:r>
            <a:r>
              <a:rPr lang="el-GR" dirty="0"/>
              <a:t>, </a:t>
            </a:r>
            <a:r>
              <a:rPr lang="el-GR" dirty="0" err="1"/>
              <a:t>τότε</a:t>
            </a:r>
            <a:r>
              <a:rPr lang="el-GR" dirty="0"/>
              <a:t> δεν </a:t>
            </a:r>
            <a:r>
              <a:rPr lang="el-GR" dirty="0" err="1"/>
              <a:t>μπορει</a:t>
            </a:r>
            <a:r>
              <a:rPr lang="el-GR" dirty="0"/>
              <a:t>́ να </a:t>
            </a:r>
            <a:r>
              <a:rPr lang="el-GR" dirty="0" err="1"/>
              <a:t>υπάρχει</a:t>
            </a:r>
            <a:r>
              <a:rPr lang="el-GR" dirty="0"/>
              <a:t> </a:t>
            </a:r>
            <a:r>
              <a:rPr lang="el-GR" dirty="0" err="1"/>
              <a:t>εταιρία</a:t>
            </a:r>
            <a:r>
              <a:rPr lang="el-GR" dirty="0"/>
              <a:t> </a:t>
            </a:r>
            <a:endParaRPr lang="el-GR" dirty="0">
              <a:effectLst/>
            </a:endParaRPr>
          </a:p>
          <a:p>
            <a:endParaRPr lang="en-US" dirty="0"/>
          </a:p>
        </p:txBody>
      </p:sp>
    </p:spTree>
    <p:extLst>
      <p:ext uri="{BB962C8B-B14F-4D97-AF65-F5344CB8AC3E}">
        <p14:creationId xmlns:p14="http://schemas.microsoft.com/office/powerpoint/2010/main" val="266700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Σύγκριση εννοιών</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950091757"/>
              </p:ext>
            </p:extLst>
          </p:nvPr>
        </p:nvGraphicFramePr>
        <p:xfrm>
          <a:off x="234681" y="1600199"/>
          <a:ext cx="8752289" cy="3668614"/>
        </p:xfrm>
        <a:graphic>
          <a:graphicData uri="http://schemas.openxmlformats.org/drawingml/2006/table">
            <a:tbl>
              <a:tblPr firstRow="1" bandRow="1">
                <a:tableStyleId>{5C22544A-7EE6-4342-B048-85BDC9FD1C3A}</a:tableStyleId>
              </a:tblPr>
              <a:tblGrid>
                <a:gridCol w="1511120">
                  <a:extLst>
                    <a:ext uri="{9D8B030D-6E8A-4147-A177-3AD203B41FA5}">
                      <a16:colId xmlns:a16="http://schemas.microsoft.com/office/drawing/2014/main" val="20000"/>
                    </a:ext>
                  </a:extLst>
                </a:gridCol>
                <a:gridCol w="1843465">
                  <a:extLst>
                    <a:ext uri="{9D8B030D-6E8A-4147-A177-3AD203B41FA5}">
                      <a16:colId xmlns:a16="http://schemas.microsoft.com/office/drawing/2014/main" val="20001"/>
                    </a:ext>
                  </a:extLst>
                </a:gridCol>
                <a:gridCol w="1392225">
                  <a:extLst>
                    <a:ext uri="{9D8B030D-6E8A-4147-A177-3AD203B41FA5}">
                      <a16:colId xmlns:a16="http://schemas.microsoft.com/office/drawing/2014/main" val="20002"/>
                    </a:ext>
                  </a:extLst>
                </a:gridCol>
                <a:gridCol w="969129">
                  <a:extLst>
                    <a:ext uri="{9D8B030D-6E8A-4147-A177-3AD203B41FA5}">
                      <a16:colId xmlns:a16="http://schemas.microsoft.com/office/drawing/2014/main" val="20003"/>
                    </a:ext>
                  </a:extLst>
                </a:gridCol>
                <a:gridCol w="1200302">
                  <a:extLst>
                    <a:ext uri="{9D8B030D-6E8A-4147-A177-3AD203B41FA5}">
                      <a16:colId xmlns:a16="http://schemas.microsoft.com/office/drawing/2014/main" val="20004"/>
                    </a:ext>
                  </a:extLst>
                </a:gridCol>
                <a:gridCol w="1836048">
                  <a:extLst>
                    <a:ext uri="{9D8B030D-6E8A-4147-A177-3AD203B41FA5}">
                      <a16:colId xmlns:a16="http://schemas.microsoft.com/office/drawing/2014/main" val="20005"/>
                    </a:ext>
                  </a:extLst>
                </a:gridCol>
              </a:tblGrid>
              <a:tr h="782747">
                <a:tc>
                  <a:txBody>
                    <a:bodyPr/>
                    <a:lstStyle/>
                    <a:p>
                      <a:r>
                        <a:rPr lang="el-GR" dirty="0"/>
                        <a:t>επιχείρηση</a:t>
                      </a:r>
                      <a:endParaRPr lang="en-US" dirty="0"/>
                    </a:p>
                  </a:txBody>
                  <a:tcPr>
                    <a:solidFill>
                      <a:srgbClr val="B95B22"/>
                    </a:solidFill>
                  </a:tcPr>
                </a:tc>
                <a:tc gridSpan="2">
                  <a:txBody>
                    <a:bodyPr/>
                    <a:lstStyle/>
                    <a:p>
                      <a:r>
                        <a:rPr lang="el-GR" dirty="0"/>
                        <a:t>Εμπορικές επιχειρήσεις</a:t>
                      </a:r>
                      <a:endParaRPr lang="en-US" dirty="0"/>
                    </a:p>
                  </a:txBody>
                  <a:tcPr>
                    <a:solidFill>
                      <a:srgbClr val="B95B22"/>
                    </a:solidFill>
                  </a:tcPr>
                </a:tc>
                <a:tc hMerge="1">
                  <a:txBody>
                    <a:bodyPr/>
                    <a:lstStyle/>
                    <a:p>
                      <a:endParaRPr lang="en-US" dirty="0"/>
                    </a:p>
                  </a:txBody>
                  <a:tcPr>
                    <a:solidFill>
                      <a:srgbClr val="C0504D"/>
                    </a:solidFill>
                  </a:tcPr>
                </a:tc>
                <a:tc gridSpan="2">
                  <a:txBody>
                    <a:bodyPr/>
                    <a:lstStyle/>
                    <a:p>
                      <a:r>
                        <a:rPr lang="el-GR" dirty="0"/>
                        <a:t>Μη εμπορικές επιχειρήσεις</a:t>
                      </a:r>
                      <a:endParaRPr lang="en-US" dirty="0"/>
                    </a:p>
                  </a:txBody>
                  <a:tcPr>
                    <a:solidFill>
                      <a:srgbClr val="B95B22"/>
                    </a:solidFill>
                  </a:tcPr>
                </a:tc>
                <a:tc hMerge="1">
                  <a:txBody>
                    <a:bodyPr/>
                    <a:lstStyle/>
                    <a:p>
                      <a:endParaRPr lang="en-US" dirty="0"/>
                    </a:p>
                  </a:txBody>
                  <a:tcPr/>
                </a:tc>
                <a:tc>
                  <a:txBody>
                    <a:bodyPr/>
                    <a:lstStyle/>
                    <a:p>
                      <a:endParaRPr lang="en-US" dirty="0"/>
                    </a:p>
                  </a:txBody>
                  <a:tcPr>
                    <a:noFill/>
                  </a:tcPr>
                </a:tc>
                <a:extLst>
                  <a:ext uri="{0D108BD9-81ED-4DB2-BD59-A6C34878D82A}">
                    <a16:rowId xmlns:a16="http://schemas.microsoft.com/office/drawing/2014/main" val="10000"/>
                  </a:ext>
                </a:extLst>
              </a:tr>
              <a:tr h="782747">
                <a:tc>
                  <a:txBody>
                    <a:bodyPr/>
                    <a:lstStyle/>
                    <a:p>
                      <a:r>
                        <a:rPr lang="el-GR" dirty="0"/>
                        <a:t>εταιρία</a:t>
                      </a:r>
                      <a:endParaRPr lang="en-US" dirty="0"/>
                    </a:p>
                  </a:txBody>
                  <a:tcPr>
                    <a:solidFill>
                      <a:schemeClr val="accent5">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Νομική προσωπικότητα</a:t>
                      </a:r>
                      <a:endParaRPr lang="en-US" dirty="0"/>
                    </a:p>
                    <a:p>
                      <a:endParaRPr lang="en-US" dirty="0"/>
                    </a:p>
                  </a:txBody>
                  <a:tcPr>
                    <a:solidFill>
                      <a:schemeClr val="accent5">
                        <a:lumMod val="60000"/>
                        <a:lumOff val="40000"/>
                      </a:schemeClr>
                    </a:solidFill>
                  </a:tcPr>
                </a:tc>
                <a:tc>
                  <a:txBody>
                    <a:bodyPr/>
                    <a:lstStyle/>
                    <a:p>
                      <a:r>
                        <a:rPr lang="el-GR" dirty="0"/>
                        <a:t>Χωρίς ΝΠ</a:t>
                      </a:r>
                      <a:endParaRPr lang="en-US" dirty="0"/>
                    </a:p>
                  </a:txBody>
                  <a:tcPr>
                    <a:solidFill>
                      <a:schemeClr val="accent5">
                        <a:lumMod val="60000"/>
                        <a:lumOff val="40000"/>
                      </a:schemeClr>
                    </a:solidFill>
                  </a:tcPr>
                </a:tc>
                <a:tc>
                  <a:txBody>
                    <a:bodyPr/>
                    <a:lstStyle/>
                    <a:p>
                      <a:r>
                        <a:rPr lang="el-GR" dirty="0"/>
                        <a:t>Με ΝΠ</a:t>
                      </a:r>
                      <a:endParaRPr lang="en-US" dirty="0"/>
                    </a:p>
                  </a:txBody>
                  <a:tcPr>
                    <a:solidFill>
                      <a:schemeClr val="accent5">
                        <a:lumMod val="60000"/>
                        <a:lumOff val="40000"/>
                      </a:schemeClr>
                    </a:solidFill>
                  </a:tcPr>
                </a:tc>
                <a:tc>
                  <a:txBody>
                    <a:bodyPr/>
                    <a:lstStyle/>
                    <a:p>
                      <a:r>
                        <a:rPr lang="el-GR" dirty="0"/>
                        <a:t>Χωρίς ΝΠ</a:t>
                      </a:r>
                      <a:endParaRPr lang="en-US" dirty="0"/>
                    </a:p>
                  </a:txBody>
                  <a:tcPr>
                    <a:solidFill>
                      <a:schemeClr val="accent5">
                        <a:lumMod val="60000"/>
                        <a:lumOff val="40000"/>
                      </a:schemeClr>
                    </a:solidFill>
                  </a:tcPr>
                </a:tc>
                <a:tc>
                  <a:txBody>
                    <a:bodyPr/>
                    <a:lstStyle/>
                    <a:p>
                      <a:r>
                        <a:rPr lang="el-GR" dirty="0"/>
                        <a:t>Αστικές εταιρίες μη κερδοσκοπικού χαρακτήρα</a:t>
                      </a:r>
                      <a:endParaRPr lang="en-US" dirty="0"/>
                    </a:p>
                  </a:txBody>
                  <a:tcPr>
                    <a:solidFill>
                      <a:schemeClr val="accent5">
                        <a:lumMod val="60000"/>
                        <a:lumOff val="40000"/>
                      </a:schemeClr>
                    </a:solidFill>
                  </a:tcPr>
                </a:tc>
                <a:extLst>
                  <a:ext uri="{0D108BD9-81ED-4DB2-BD59-A6C34878D82A}">
                    <a16:rowId xmlns:a16="http://schemas.microsoft.com/office/drawing/2014/main" val="10001"/>
                  </a:ext>
                </a:extLst>
              </a:tr>
              <a:tr h="782747">
                <a:tc>
                  <a:txBody>
                    <a:bodyPr/>
                    <a:lstStyle/>
                    <a:p>
                      <a:r>
                        <a:rPr lang="el-GR" dirty="0"/>
                        <a:t>έμπορος</a:t>
                      </a:r>
                      <a:endParaRPr lang="en-US" dirty="0"/>
                    </a:p>
                  </a:txBody>
                  <a:tcPr>
                    <a:solidFill>
                      <a:schemeClr val="accent1">
                        <a:lumMod val="60000"/>
                        <a:lumOff val="40000"/>
                      </a:schemeClr>
                    </a:solidFill>
                  </a:tcPr>
                </a:tc>
                <a:tc>
                  <a:txBody>
                    <a:bodyPr/>
                    <a:lstStyle/>
                    <a:p>
                      <a:r>
                        <a:rPr lang="el-GR" dirty="0"/>
                        <a:t>Φυσικά πρόσωπα</a:t>
                      </a:r>
                      <a:endParaRPr lang="en-US" dirty="0"/>
                    </a:p>
                  </a:txBody>
                  <a:tcPr>
                    <a:solidFill>
                      <a:schemeClr val="accent1">
                        <a:lumMod val="60000"/>
                        <a:lumOff val="40000"/>
                      </a:schemeClr>
                    </a:solidFill>
                  </a:tcPr>
                </a:tc>
                <a:tc>
                  <a:txBody>
                    <a:bodyPr/>
                    <a:lstStyle/>
                    <a:p>
                      <a:r>
                        <a:rPr lang="el-GR" dirty="0"/>
                        <a:t>Νομικά πρόσωπα</a:t>
                      </a:r>
                      <a:endParaRPr lang="en-US" dirty="0"/>
                    </a:p>
                  </a:txBody>
                  <a:tcPr>
                    <a:solidFill>
                      <a:schemeClr val="accent1">
                        <a:lumMod val="60000"/>
                        <a:lumOff val="40000"/>
                      </a:schemeClr>
                    </a:solid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10002"/>
                  </a:ext>
                </a:extLst>
              </a:tr>
              <a:tr h="782747">
                <a:tc>
                  <a:txBody>
                    <a:bodyPr/>
                    <a:lstStyle/>
                    <a:p>
                      <a:r>
                        <a:rPr lang="el-GR" dirty="0"/>
                        <a:t>Μη έμπορος</a:t>
                      </a:r>
                      <a:endParaRPr lang="en-US" dirty="0"/>
                    </a:p>
                  </a:txBody>
                  <a:tcPr>
                    <a:solidFill>
                      <a:schemeClr val="tx2">
                        <a:lumMod val="60000"/>
                        <a:lumOff val="40000"/>
                      </a:schemeClr>
                    </a:solidFill>
                  </a:tcPr>
                </a:tc>
                <a:tc>
                  <a:txBody>
                    <a:bodyPr/>
                    <a:lstStyle/>
                    <a:p>
                      <a:endParaRPr lang="en-US" dirty="0"/>
                    </a:p>
                  </a:txBody>
                  <a:tcPr>
                    <a:noFill/>
                  </a:tcPr>
                </a:tc>
                <a:tc>
                  <a:txBody>
                    <a:bodyPr/>
                    <a:lstStyle/>
                    <a:p>
                      <a:endParaRPr lang="en-US" dirty="0"/>
                    </a:p>
                  </a:txBody>
                  <a:tcPr>
                    <a:noFill/>
                  </a:tcPr>
                </a:tc>
                <a:tc>
                  <a:txBody>
                    <a:bodyPr/>
                    <a:lstStyle/>
                    <a:p>
                      <a:r>
                        <a:rPr lang="el-GR" dirty="0"/>
                        <a:t>ΦΠ</a:t>
                      </a:r>
                      <a:endParaRPr lang="en-US" dirty="0"/>
                    </a:p>
                  </a:txBody>
                  <a:tcPr>
                    <a:solidFill>
                      <a:srgbClr val="B29D94"/>
                    </a:solidFill>
                  </a:tcPr>
                </a:tc>
                <a:tc>
                  <a:txBody>
                    <a:bodyPr/>
                    <a:lstStyle/>
                    <a:p>
                      <a:r>
                        <a:rPr lang="el-GR" dirty="0"/>
                        <a:t>Αστικές εταιρίες ή ΝΠ</a:t>
                      </a:r>
                      <a:endParaRPr lang="en-US" dirty="0"/>
                    </a:p>
                  </a:txBody>
                  <a:tcPr>
                    <a:solidFill>
                      <a:srgbClr val="B29D94"/>
                    </a:solidFill>
                  </a:tcPr>
                </a:tc>
                <a:tc>
                  <a:txBody>
                    <a:bodyPr/>
                    <a:lstStyle/>
                    <a:p>
                      <a:endParaRPr lang="en-US" dirty="0"/>
                    </a:p>
                  </a:txBody>
                  <a:tcPr>
                    <a:noFill/>
                  </a:tcPr>
                </a:tc>
                <a:extLst>
                  <a:ext uri="{0D108BD9-81ED-4DB2-BD59-A6C34878D82A}">
                    <a16:rowId xmlns:a16="http://schemas.microsoft.com/office/drawing/2014/main" val="10003"/>
                  </a:ext>
                </a:extLst>
              </a:tr>
            </a:tbl>
          </a:graphicData>
        </a:graphic>
      </p:graphicFrame>
      <p:sp>
        <p:nvSpPr>
          <p:cNvPr id="6" name="Rectangle 5"/>
          <p:cNvSpPr/>
          <p:nvPr/>
        </p:nvSpPr>
        <p:spPr>
          <a:xfrm>
            <a:off x="1767022" y="2374587"/>
            <a:ext cx="5383899" cy="2894225"/>
          </a:xfrm>
          <a:prstGeom prst="rect">
            <a:avLst/>
          </a:prstGeom>
          <a:no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37414" y="5259982"/>
            <a:ext cx="2319218" cy="369332"/>
          </a:xfrm>
          <a:prstGeom prst="rect">
            <a:avLst/>
          </a:prstGeom>
          <a:noFill/>
        </p:spPr>
        <p:txBody>
          <a:bodyPr wrap="square" rtlCol="0">
            <a:spAutoFit/>
          </a:bodyPr>
          <a:lstStyle/>
          <a:p>
            <a:r>
              <a:rPr lang="el-GR" b="1" dirty="0">
                <a:solidFill>
                  <a:srgbClr val="FF0000"/>
                </a:solidFill>
              </a:rPr>
              <a:t>Φορείς επιχείρησης</a:t>
            </a:r>
            <a:endParaRPr lang="en-US" b="1" dirty="0">
              <a:solidFill>
                <a:srgbClr val="FF0000"/>
              </a:solidFill>
            </a:endParaRPr>
          </a:p>
        </p:txBody>
      </p:sp>
    </p:spTree>
    <p:extLst>
      <p:ext uri="{BB962C8B-B14F-4D97-AF65-F5344CB8AC3E}">
        <p14:creationId xmlns:p14="http://schemas.microsoft.com/office/powerpoint/2010/main" val="150809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1B2C4F1F-46DD-5794-E6A9-3566FFEE362D}"/>
              </a:ext>
            </a:extLst>
          </p:cNvPr>
          <p:cNvSpPr>
            <a:spLocks noGrp="1"/>
          </p:cNvSpPr>
          <p:nvPr>
            <p:ph type="body" idx="1"/>
          </p:nvPr>
        </p:nvSpPr>
        <p:spPr/>
        <p:txBody>
          <a:bodyPr/>
          <a:lstStyle/>
          <a:p>
            <a:r>
              <a:rPr lang="el-GR" dirty="0"/>
              <a:t>Νομική προσωπικότητα</a:t>
            </a:r>
          </a:p>
        </p:txBody>
      </p:sp>
      <p:sp>
        <p:nvSpPr>
          <p:cNvPr id="3" name="Τίτλος 2">
            <a:extLst>
              <a:ext uri="{FF2B5EF4-FFF2-40B4-BE49-F238E27FC236}">
                <a16:creationId xmlns:a16="http://schemas.microsoft.com/office/drawing/2014/main" id="{8C8FD0F5-FF92-0DDF-38D2-5A62A3B9472D}"/>
              </a:ext>
            </a:extLst>
          </p:cNvPr>
          <p:cNvSpPr>
            <a:spLocks noGrp="1"/>
          </p:cNvSpPr>
          <p:nvPr>
            <p:ph type="title"/>
          </p:nvPr>
        </p:nvSpPr>
        <p:spPr/>
        <p:txBody>
          <a:bodyPr>
            <a:noAutofit/>
          </a:bodyPr>
          <a:lstStyle/>
          <a:p>
            <a:r>
              <a:rPr lang="el-GR" sz="3200" dirty="0"/>
              <a:t>Η νομική αυτοτέλεια του εμπορικού φορέα της επιχείρησης</a:t>
            </a:r>
          </a:p>
        </p:txBody>
      </p:sp>
    </p:spTree>
    <p:extLst>
      <p:ext uri="{BB962C8B-B14F-4D97-AF65-F5344CB8AC3E}">
        <p14:creationId xmlns:p14="http://schemas.microsoft.com/office/powerpoint/2010/main" val="18845339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1042</TotalTime>
  <Words>5293</Words>
  <Application>Microsoft Macintosh PowerPoint</Application>
  <PresentationFormat>Προβολή στην οθόνη (4:3)</PresentationFormat>
  <Paragraphs>453</Paragraphs>
  <Slides>64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64</vt:i4>
      </vt:variant>
    </vt:vector>
  </HeadingPairs>
  <TitlesOfParts>
    <vt:vector size="70" baseType="lpstr">
      <vt:lpstr>Arial</vt:lpstr>
      <vt:lpstr>Calibri</vt:lpstr>
      <vt:lpstr>Tw Cen MT</vt:lpstr>
      <vt:lpstr>Wingdings</vt:lpstr>
      <vt:lpstr>Wingdings 2</vt:lpstr>
      <vt:lpstr>Median</vt:lpstr>
      <vt:lpstr>ΕΜΠΟΡΙΚΟ ΔΙΚΑΙΟ ΙΙ Μ-Ω</vt:lpstr>
      <vt:lpstr>Βασικές έννοιες</vt:lpstr>
      <vt:lpstr>Επιχείρηση vs Εταιρεία</vt:lpstr>
      <vt:lpstr>Παρουσίαση του PowerPoint</vt:lpstr>
      <vt:lpstr>Φορέας της επιχείρησης</vt:lpstr>
      <vt:lpstr>Έμπορος – εμπορική πράξη</vt:lpstr>
      <vt:lpstr>Ποια τα κριτήρια για τη λειτουργία του φορέα επιχείρησης ως εμπορικής εταιρίας;  </vt:lpstr>
      <vt:lpstr>Σύγκριση εννοιών</vt:lpstr>
      <vt:lpstr>Η νομική αυτοτέλεια του εμπορικού φορέα της επιχείρησης</vt:lpstr>
      <vt:lpstr>Νομική προσωπικότητα</vt:lpstr>
      <vt:lpstr>Η ΝΟΜΙΚΗ ΠΡΟΣΩΠΙΚΟΤΗΤΑ</vt:lpstr>
      <vt:lpstr>Γιατι νομικη προσωπικοτητα;</vt:lpstr>
      <vt:lpstr>Διάκριση εταιριών </vt:lpstr>
      <vt:lpstr>Προσωπικές – κεφαλαιουχικές εταιρείες</vt:lpstr>
      <vt:lpstr>Είδη εταιριών</vt:lpstr>
      <vt:lpstr>Η οικονομική αυτοτέλεια του φοράς της επιχείρησης</vt:lpstr>
      <vt:lpstr>ο περιορισμός της ευθύνης</vt:lpstr>
      <vt:lpstr>Μετοχικό κεφάλαιο</vt:lpstr>
      <vt:lpstr>Αρχή διατήρησης του μετοχικού κεφαλαίου</vt:lpstr>
      <vt:lpstr>παραδείγματα</vt:lpstr>
      <vt:lpstr>Χρέος vs ΚΕΦΑΛΑΙΟ</vt:lpstr>
      <vt:lpstr>συνέχεια</vt:lpstr>
      <vt:lpstr>Στάθμιση συμφερόντων δανειστη μετοχου</vt:lpstr>
      <vt:lpstr>Νομική vs λογιστικη vs οικονομικη μεταχειριση χρεουσ -κεφαλάιου</vt:lpstr>
      <vt:lpstr>Τριτοργανωση </vt:lpstr>
      <vt:lpstr>Η Θεωρια της εντολης</vt:lpstr>
      <vt:lpstr>Μηχανισμοι αντιμετωπισης συγκρουσεων συμφεροντων</vt:lpstr>
      <vt:lpstr>Η εισηγμένη εταιρία – η αγορα εταιρικου ελεγχου</vt:lpstr>
      <vt:lpstr>Προσωπικές εταιρίες</vt:lpstr>
      <vt:lpstr>Αστικές εταιρίες</vt:lpstr>
      <vt:lpstr>Παραδείγματα αστικών εταιριών  </vt:lpstr>
      <vt:lpstr>Ομόρρυθμη Εταιρεία </vt:lpstr>
      <vt:lpstr>Ομόρρυθμη Εταιρία </vt:lpstr>
      <vt:lpstr>Ομόρρυθμη Εταιρία </vt:lpstr>
      <vt:lpstr>Ευθύνη εταίρων</vt:lpstr>
      <vt:lpstr>δημοσιότητα</vt:lpstr>
      <vt:lpstr>Δικαιώματα Εταίρου</vt:lpstr>
      <vt:lpstr>Λήψη αποφάσεων - διαχείριση</vt:lpstr>
      <vt:lpstr>εκπροσώπηση</vt:lpstr>
      <vt:lpstr>Κέρδη - ζημίες</vt:lpstr>
      <vt:lpstr>Μεταβίβαση – είσοδος νέου εταίρου</vt:lpstr>
      <vt:lpstr>Εκούσια έξοδος</vt:lpstr>
      <vt:lpstr>Αποκλεισμός εταίρου</vt:lpstr>
      <vt:lpstr>Λύση εταιρείας</vt:lpstr>
      <vt:lpstr>Μονοπρόσωπη ΟΕ</vt:lpstr>
      <vt:lpstr>Εκκαθάριση </vt:lpstr>
      <vt:lpstr>Ετερόρρυθμη εταιρεία</vt:lpstr>
      <vt:lpstr>Έννοια: (αρθ.271 Ν. 4072/2012) </vt:lpstr>
      <vt:lpstr>ΧΑΡΑΚΤΗΡΙΣΤΙΚΑ</vt:lpstr>
      <vt:lpstr>Εταιρική επωνυμία </vt:lpstr>
      <vt:lpstr>Δημοσιότητα – ΓΕΜΗ </vt:lpstr>
      <vt:lpstr>διαχείριση</vt:lpstr>
      <vt:lpstr>εκπροσώπηση</vt:lpstr>
      <vt:lpstr>ευθύνη</vt:lpstr>
      <vt:lpstr>Λύση εταιρείας</vt:lpstr>
      <vt:lpstr>Μετατροπή σε ΟΕ</vt:lpstr>
      <vt:lpstr>κοινοπραξίες</vt:lpstr>
      <vt:lpstr>κοινοπραξίες</vt:lpstr>
      <vt:lpstr>Αφανής εταιρεία</vt:lpstr>
      <vt:lpstr>Αφανής εταιρεία</vt:lpstr>
      <vt:lpstr>Χαρακτηριστικά</vt:lpstr>
      <vt:lpstr>Αφανής εταιρεία</vt:lpstr>
      <vt:lpstr>Αφανής εταιρεία</vt:lpstr>
      <vt:lpstr>Αφανής Εταιρεία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Athanasios Kouloridas</dc:creator>
  <cp:lastModifiedBy>Athanasios Kouloridas</cp:lastModifiedBy>
  <cp:revision>24</cp:revision>
  <dcterms:created xsi:type="dcterms:W3CDTF">2015-12-20T17:40:40Z</dcterms:created>
  <dcterms:modified xsi:type="dcterms:W3CDTF">2023-11-29T15:11:20Z</dcterms:modified>
</cp:coreProperties>
</file>