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0"/>
  </p:notesMasterIdLst>
  <p:sldIdLst>
    <p:sldId id="256" r:id="rId2"/>
    <p:sldId id="259" r:id="rId3"/>
    <p:sldId id="260" r:id="rId4"/>
    <p:sldId id="305" r:id="rId5"/>
    <p:sldId id="306" r:id="rId6"/>
    <p:sldId id="307" r:id="rId7"/>
    <p:sldId id="308" r:id="rId8"/>
    <p:sldId id="310" r:id="rId9"/>
    <p:sldId id="309" r:id="rId10"/>
    <p:sldId id="311" r:id="rId11"/>
    <p:sldId id="315" r:id="rId12"/>
    <p:sldId id="313" r:id="rId13"/>
    <p:sldId id="316" r:id="rId14"/>
    <p:sldId id="318" r:id="rId15"/>
    <p:sldId id="322" r:id="rId16"/>
    <p:sldId id="323" r:id="rId17"/>
    <p:sldId id="324" r:id="rId18"/>
    <p:sldId id="326" r:id="rId19"/>
  </p:sldIdLst>
  <p:sldSz cx="9144000" cy="5143500" type="screen16x9"/>
  <p:notesSz cx="6858000" cy="9144000"/>
  <p:embeddedFontLst>
    <p:embeddedFont>
      <p:font typeface="Assistant" panose="020B0604020202020204" charset="-79"/>
      <p:regular r:id="rId21"/>
      <p:bold r:id="rId22"/>
    </p:embeddedFont>
    <p:embeddedFont>
      <p:font typeface="Calibri" panose="020F0502020204030204" pitchFamily="34" charset="0"/>
      <p:regular r:id="rId23"/>
      <p:bold r:id="rId24"/>
      <p:italic r:id="rId25"/>
      <p:boldItalic r:id="rId26"/>
    </p:embeddedFont>
    <p:embeddedFont>
      <p:font typeface="Gantari" panose="020B0604020202020204" charset="0"/>
      <p:regular r:id="rId27"/>
      <p:bold r:id="rId28"/>
      <p:italic r:id="rId29"/>
      <p:boldItalic r:id="rId30"/>
    </p:embeddedFont>
    <p:embeddedFont>
      <p:font typeface="Lato" panose="020B0604020202020204" charset="0"/>
      <p:regular r:id="rId31"/>
      <p:bold r:id="rId32"/>
      <p:italic r:id="rId33"/>
      <p:boldItalic r:id="rId34"/>
    </p:embeddedFont>
    <p:embeddedFont>
      <p:font typeface="Roboto Serif" panose="020B0604020202020204" charset="0"/>
      <p:regular r:id="rId35"/>
      <p:bold r:id="rId36"/>
      <p:italic r:id="rId37"/>
      <p:boldItalic r:id="rId38"/>
    </p:embeddedFont>
    <p:embeddedFont>
      <p:font typeface="Roboto Serif SemiBold"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016271-A6F8-47F8-BA1A-EE9CD61DB63B}">
  <a:tblStyle styleId="{4F016271-A6F8-47F8-BA1A-EE9CD61DB63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2214" y="8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7c4c9014b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7c4c9014b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7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263914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998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1207494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Google Shape;10;p2"/>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358550" y="593475"/>
            <a:ext cx="187800" cy="3956550"/>
            <a:chOff x="386025" y="588225"/>
            <a:chExt cx="187800" cy="3956550"/>
          </a:xfrm>
        </p:grpSpPr>
        <p:sp>
          <p:nvSpPr>
            <p:cNvPr id="12" name="Google Shape;12;p2"/>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 name="Google Shape;13;p2"/>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 name="Google Shape;14;p2"/>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 name="Google Shape;15;p2"/>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16;p2"/>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 name="Google Shape;17;p2"/>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 name="Google Shape;18;p2"/>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9" name="Google Shape;19;p2"/>
          <p:cNvSpPr txBox="1">
            <a:spLocks noGrp="1"/>
          </p:cNvSpPr>
          <p:nvPr>
            <p:ph type="ctrTitle"/>
          </p:nvPr>
        </p:nvSpPr>
        <p:spPr>
          <a:xfrm>
            <a:off x="780676" y="539500"/>
            <a:ext cx="5197500" cy="2128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0" name="Google Shape;20;p2"/>
          <p:cNvSpPr txBox="1">
            <a:spLocks noGrp="1"/>
          </p:cNvSpPr>
          <p:nvPr>
            <p:ph type="subTitle" idx="1"/>
          </p:nvPr>
        </p:nvSpPr>
        <p:spPr>
          <a:xfrm>
            <a:off x="780663" y="2668300"/>
            <a:ext cx="4528800" cy="475800"/>
          </a:xfrm>
          <a:prstGeom prst="rect">
            <a:avLst/>
          </a:prstGeom>
          <a:noFill/>
        </p:spPr>
        <p:txBody>
          <a:bodyPr spcFirstLastPara="1" wrap="square" lIns="91425" tIns="91425" rIns="91425" bIns="91425" anchor="t" anchorCtr="0">
            <a:noAutofit/>
          </a:bodyPr>
          <a:lstStyle>
            <a:lvl1pPr lvl="0">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1" name="Google Shape;21;p2"/>
          <p:cNvSpPr>
            <a:spLocks noGrp="1"/>
          </p:cNvSpPr>
          <p:nvPr>
            <p:ph type="pic" idx="2"/>
          </p:nvPr>
        </p:nvSpPr>
        <p:spPr>
          <a:xfrm rot="-307501">
            <a:off x="5884482" y="647526"/>
            <a:ext cx="2287043" cy="2154499"/>
          </a:xfrm>
          <a:prstGeom prst="rect">
            <a:avLst/>
          </a:prstGeom>
          <a:noFill/>
          <a:ln w="114300" cap="flat" cmpd="sng">
            <a:solidFill>
              <a:schemeClr val="lt2"/>
            </a:solidFill>
            <a:prstDash val="solid"/>
            <a:miter lim="8000"/>
            <a:headEnd type="none" w="sm" len="sm"/>
            <a:tailEnd type="none" w="sm" len="sm"/>
          </a:ln>
        </p:spPr>
      </p:sp>
      <p:sp>
        <p:nvSpPr>
          <p:cNvPr id="22" name="Google Shape;22;p2"/>
          <p:cNvSpPr>
            <a:spLocks noGrp="1"/>
          </p:cNvSpPr>
          <p:nvPr>
            <p:ph type="pic" idx="3"/>
          </p:nvPr>
        </p:nvSpPr>
        <p:spPr>
          <a:xfrm rot="358855">
            <a:off x="5516721" y="2617105"/>
            <a:ext cx="2018286" cy="1901238"/>
          </a:xfrm>
          <a:prstGeom prst="rect">
            <a:avLst/>
          </a:prstGeom>
          <a:noFill/>
          <a:ln w="114300" cap="flat" cmpd="sng">
            <a:solidFill>
              <a:schemeClr val="lt2"/>
            </a:solidFill>
            <a:prstDash val="solid"/>
            <a:miter lim="8000"/>
            <a:headEnd type="none" w="sm" len="sm"/>
            <a:tailEnd type="none" w="sm" len="sm"/>
          </a:ln>
        </p:spPr>
      </p:sp>
      <p:cxnSp>
        <p:nvCxnSpPr>
          <p:cNvPr id="23" name="Google Shape;23;p2"/>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24" name="Google Shape;24;p2"/>
          <p:cNvSpPr>
            <a:spLocks noGrp="1"/>
          </p:cNvSpPr>
          <p:nvPr>
            <p:ph type="pic" idx="4"/>
          </p:nvPr>
        </p:nvSpPr>
        <p:spPr>
          <a:xfrm rot="-374561">
            <a:off x="2866821" y="3324867"/>
            <a:ext cx="2783707" cy="1364373"/>
          </a:xfrm>
          <a:prstGeom prst="rect">
            <a:avLst/>
          </a:prstGeom>
          <a:noFill/>
          <a:ln w="114300" cap="flat" cmpd="sng">
            <a:solidFill>
              <a:schemeClr val="lt2"/>
            </a:solidFill>
            <a:prstDash val="solid"/>
            <a:miter lim="8000"/>
            <a:headEnd type="none" w="sm" len="sm"/>
            <a:tailEnd type="none" w="sm" len="sm"/>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27" name="Google Shape;27;p3"/>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8" name="Google Shape;28;p3"/>
          <p:cNvGrpSpPr/>
          <p:nvPr/>
        </p:nvGrpSpPr>
        <p:grpSpPr>
          <a:xfrm>
            <a:off x="358550" y="593475"/>
            <a:ext cx="187800" cy="3956550"/>
            <a:chOff x="386025" y="588225"/>
            <a:chExt cx="187800" cy="3956550"/>
          </a:xfrm>
        </p:grpSpPr>
        <p:sp>
          <p:nvSpPr>
            <p:cNvPr id="29" name="Google Shape;29;p3"/>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 name="Google Shape;30;p3"/>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1" name="Google Shape;31;p3"/>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 name="Google Shape;32;p3"/>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 name="Google Shape;33;p3"/>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 name="Google Shape;34;p3"/>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5" name="Google Shape;35;p3"/>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36" name="Google Shape;36;p3"/>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37" name="Google Shape;37;p3"/>
          <p:cNvSpPr txBox="1">
            <a:spLocks noGrp="1"/>
          </p:cNvSpPr>
          <p:nvPr>
            <p:ph type="title"/>
          </p:nvPr>
        </p:nvSpPr>
        <p:spPr>
          <a:xfrm>
            <a:off x="925125" y="3267050"/>
            <a:ext cx="41862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8" name="Google Shape;38;p3"/>
          <p:cNvSpPr txBox="1">
            <a:spLocks noGrp="1"/>
          </p:cNvSpPr>
          <p:nvPr>
            <p:ph type="title" idx="2" hasCustomPrompt="1"/>
          </p:nvPr>
        </p:nvSpPr>
        <p:spPr>
          <a:xfrm>
            <a:off x="925125" y="2425250"/>
            <a:ext cx="1324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 name="Google Shape;39;p3"/>
          <p:cNvSpPr txBox="1">
            <a:spLocks noGrp="1"/>
          </p:cNvSpPr>
          <p:nvPr>
            <p:ph type="subTitle" idx="1"/>
          </p:nvPr>
        </p:nvSpPr>
        <p:spPr>
          <a:xfrm>
            <a:off x="925125" y="4161875"/>
            <a:ext cx="4186200" cy="4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40" name="Google Shape;40;p3"/>
          <p:cNvSpPr>
            <a:spLocks noGrp="1"/>
          </p:cNvSpPr>
          <p:nvPr>
            <p:ph type="pic" idx="3"/>
          </p:nvPr>
        </p:nvSpPr>
        <p:spPr>
          <a:xfrm>
            <a:off x="3581200" y="652625"/>
            <a:ext cx="2982300" cy="1738800"/>
          </a:xfrm>
          <a:prstGeom prst="rect">
            <a:avLst/>
          </a:prstGeom>
          <a:noFill/>
          <a:ln w="114300" cap="flat" cmpd="sng">
            <a:solidFill>
              <a:schemeClr val="lt2"/>
            </a:solidFill>
            <a:prstDash val="solid"/>
            <a:miter lim="8000"/>
            <a:headEnd type="none" w="sm" len="sm"/>
            <a:tailEnd type="none" w="sm" len="sm"/>
          </a:ln>
        </p:spPr>
      </p:sp>
      <p:sp>
        <p:nvSpPr>
          <p:cNvPr id="41" name="Google Shape;41;p3"/>
          <p:cNvSpPr>
            <a:spLocks noGrp="1"/>
          </p:cNvSpPr>
          <p:nvPr>
            <p:ph type="pic" idx="4"/>
          </p:nvPr>
        </p:nvSpPr>
        <p:spPr>
          <a:xfrm>
            <a:off x="5338625" y="2756650"/>
            <a:ext cx="2982300" cy="1738800"/>
          </a:xfrm>
          <a:prstGeom prst="rect">
            <a:avLst/>
          </a:prstGeom>
          <a:noFill/>
          <a:ln w="114300" cap="flat" cmpd="sng">
            <a:solidFill>
              <a:schemeClr val="lt2"/>
            </a:solidFill>
            <a:prstDash val="solid"/>
            <a:miter lim="8000"/>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pic>
        <p:nvPicPr>
          <p:cNvPr id="43" name="Google Shape;43;p4"/>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44" name="Google Shape;44;p4"/>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5" name="Google Shape;45;p4"/>
          <p:cNvGrpSpPr/>
          <p:nvPr/>
        </p:nvGrpSpPr>
        <p:grpSpPr>
          <a:xfrm>
            <a:off x="358550" y="593475"/>
            <a:ext cx="187800" cy="3956550"/>
            <a:chOff x="386025" y="588225"/>
            <a:chExt cx="187800" cy="3956550"/>
          </a:xfrm>
        </p:grpSpPr>
        <p:sp>
          <p:nvSpPr>
            <p:cNvPr id="46" name="Google Shape;46;p4"/>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 name="Google Shape;47;p4"/>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8" name="Google Shape;48;p4"/>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9" name="Google Shape;49;p4"/>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 name="Google Shape;50;p4"/>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 name="Google Shape;51;p4"/>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 name="Google Shape;52;p4"/>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53" name="Google Shape;53;p4"/>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54" name="Google Shape;5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4"/>
          <p:cNvSpPr txBox="1">
            <a:spLocks noGrp="1"/>
          </p:cNvSpPr>
          <p:nvPr>
            <p:ph type="body" idx="1"/>
          </p:nvPr>
        </p:nvSpPr>
        <p:spPr>
          <a:xfrm>
            <a:off x="720000" y="1215750"/>
            <a:ext cx="7704000" cy="32331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Font typeface="Nunito Light"/>
              <a:buChar char="●"/>
              <a:defRPr/>
            </a:lvl1pPr>
            <a:lvl2pPr marL="914400" lvl="1" indent="-304800" rtl="0">
              <a:spcBef>
                <a:spcPts val="0"/>
              </a:spcBef>
              <a:spcAft>
                <a:spcPts val="0"/>
              </a:spcAft>
              <a:buSzPts val="1200"/>
              <a:buFont typeface="Nunito Light"/>
              <a:buChar char="○"/>
              <a:defRPr/>
            </a:lvl2pPr>
            <a:lvl3pPr marL="1371600" lvl="2" indent="-304800" rtl="0">
              <a:lnSpc>
                <a:spcPct val="115000"/>
              </a:lnSpc>
              <a:spcBef>
                <a:spcPts val="0"/>
              </a:spcBef>
              <a:spcAft>
                <a:spcPts val="0"/>
              </a:spcAft>
              <a:buClr>
                <a:srgbClr val="FFC800"/>
              </a:buClr>
              <a:buSzPts val="1200"/>
              <a:buFont typeface="Nunito Light"/>
              <a:buChar char="■"/>
              <a:defRPr/>
            </a:lvl3pPr>
            <a:lvl4pPr marL="1828800" lvl="3" indent="-304800" rtl="0">
              <a:lnSpc>
                <a:spcPct val="115000"/>
              </a:lnSpc>
              <a:spcBef>
                <a:spcPts val="0"/>
              </a:spcBef>
              <a:spcAft>
                <a:spcPts val="0"/>
              </a:spcAft>
              <a:buClr>
                <a:srgbClr val="FFC800"/>
              </a:buClr>
              <a:buSzPts val="1200"/>
              <a:buFont typeface="Nunito Light"/>
              <a:buChar char="●"/>
              <a:defRPr/>
            </a:lvl4pPr>
            <a:lvl5pPr marL="2286000" lvl="4" indent="-304800" rtl="0">
              <a:lnSpc>
                <a:spcPct val="115000"/>
              </a:lnSpc>
              <a:spcBef>
                <a:spcPts val="0"/>
              </a:spcBef>
              <a:spcAft>
                <a:spcPts val="0"/>
              </a:spcAft>
              <a:buClr>
                <a:srgbClr val="434343"/>
              </a:buClr>
              <a:buSzPts val="1200"/>
              <a:buFont typeface="Nunito Light"/>
              <a:buChar char="○"/>
              <a:defRPr/>
            </a:lvl5pPr>
            <a:lvl6pPr marL="2743200" lvl="5" indent="-304800" rtl="0">
              <a:lnSpc>
                <a:spcPct val="115000"/>
              </a:lnSpc>
              <a:spcBef>
                <a:spcPts val="0"/>
              </a:spcBef>
              <a:spcAft>
                <a:spcPts val="0"/>
              </a:spcAft>
              <a:buClr>
                <a:srgbClr val="434343"/>
              </a:buClr>
              <a:buSzPts val="1200"/>
              <a:buFont typeface="Nunito Light"/>
              <a:buChar char="■"/>
              <a:defRPr/>
            </a:lvl6pPr>
            <a:lvl7pPr marL="3200400" lvl="6" indent="-304800" rtl="0">
              <a:lnSpc>
                <a:spcPct val="115000"/>
              </a:lnSpc>
              <a:spcBef>
                <a:spcPts val="0"/>
              </a:spcBef>
              <a:spcAft>
                <a:spcPts val="0"/>
              </a:spcAft>
              <a:buClr>
                <a:srgbClr val="434343"/>
              </a:buClr>
              <a:buSzPts val="1200"/>
              <a:buFont typeface="Nunito Light"/>
              <a:buChar char="●"/>
              <a:defRPr/>
            </a:lvl7pPr>
            <a:lvl8pPr marL="3657600" lvl="7" indent="-304800" rtl="0">
              <a:lnSpc>
                <a:spcPct val="115000"/>
              </a:lnSpc>
              <a:spcBef>
                <a:spcPts val="0"/>
              </a:spcBef>
              <a:spcAft>
                <a:spcPts val="0"/>
              </a:spcAft>
              <a:buClr>
                <a:srgbClr val="434343"/>
              </a:buClr>
              <a:buSzPts val="1200"/>
              <a:buFont typeface="Nunito Light"/>
              <a:buChar char="○"/>
              <a:defRPr/>
            </a:lvl8pPr>
            <a:lvl9pPr marL="4114800" lvl="8" indent="-304800" rtl="0">
              <a:lnSpc>
                <a:spcPct val="115000"/>
              </a:lnSpc>
              <a:spcBef>
                <a:spcPts val="0"/>
              </a:spcBef>
              <a:spcAft>
                <a:spcPts val="0"/>
              </a:spcAft>
              <a:buClr>
                <a:srgbClr val="434343"/>
              </a:buClr>
              <a:buSzPts val="12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pic>
        <p:nvPicPr>
          <p:cNvPr id="87" name="Google Shape;87;p7"/>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88" name="Google Shape;88;p7"/>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89" name="Google Shape;89;p7"/>
          <p:cNvGrpSpPr/>
          <p:nvPr/>
        </p:nvGrpSpPr>
        <p:grpSpPr>
          <a:xfrm>
            <a:off x="358550" y="593475"/>
            <a:ext cx="187800" cy="3956550"/>
            <a:chOff x="386025" y="588225"/>
            <a:chExt cx="187800" cy="3956550"/>
          </a:xfrm>
        </p:grpSpPr>
        <p:sp>
          <p:nvSpPr>
            <p:cNvPr id="90" name="Google Shape;90;p7"/>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1" name="Google Shape;91;p7"/>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2" name="Google Shape;92;p7"/>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3" name="Google Shape;93;p7"/>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4" name="Google Shape;94;p7"/>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 name="Google Shape;95;p7"/>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 name="Google Shape;96;p7"/>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97" name="Google Shape;97;p7"/>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98" name="Google Shape;98;p7"/>
          <p:cNvSpPr txBox="1">
            <a:spLocks noGrp="1"/>
          </p:cNvSpPr>
          <p:nvPr>
            <p:ph type="title"/>
          </p:nvPr>
        </p:nvSpPr>
        <p:spPr>
          <a:xfrm>
            <a:off x="720000" y="637700"/>
            <a:ext cx="6266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720000" y="1469450"/>
            <a:ext cx="4465200" cy="2951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00" name="Google Shape;100;p7"/>
          <p:cNvSpPr>
            <a:spLocks noGrp="1"/>
          </p:cNvSpPr>
          <p:nvPr>
            <p:ph type="pic" idx="2"/>
          </p:nvPr>
        </p:nvSpPr>
        <p:spPr>
          <a:xfrm>
            <a:off x="5748625" y="1512925"/>
            <a:ext cx="2291100" cy="2749500"/>
          </a:xfrm>
          <a:prstGeom prst="rect">
            <a:avLst/>
          </a:prstGeom>
          <a:noFill/>
          <a:ln w="114300" cap="flat" cmpd="sng">
            <a:solidFill>
              <a:schemeClr val="lt2"/>
            </a:solidFill>
            <a:prstDash val="solid"/>
            <a:miter lim="8000"/>
            <a:headEnd type="none" w="sm" len="sm"/>
            <a:tailEnd type="none" w="sm" len="sm"/>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5"/>
        <p:cNvGrpSpPr/>
        <p:nvPr/>
      </p:nvGrpSpPr>
      <p:grpSpPr>
        <a:xfrm>
          <a:off x="0" y="0"/>
          <a:ext cx="0" cy="0"/>
          <a:chOff x="0" y="0"/>
          <a:chExt cx="0" cy="0"/>
        </a:xfrm>
      </p:grpSpPr>
      <p:pic>
        <p:nvPicPr>
          <p:cNvPr id="116" name="Google Shape;116;p9"/>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17" name="Google Shape;117;p9"/>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8" name="Google Shape;118;p9"/>
          <p:cNvGrpSpPr/>
          <p:nvPr/>
        </p:nvGrpSpPr>
        <p:grpSpPr>
          <a:xfrm>
            <a:off x="358550" y="593475"/>
            <a:ext cx="187800" cy="3956550"/>
            <a:chOff x="386025" y="588225"/>
            <a:chExt cx="187800" cy="3956550"/>
          </a:xfrm>
        </p:grpSpPr>
        <p:sp>
          <p:nvSpPr>
            <p:cNvPr id="119" name="Google Shape;119;p9"/>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20" name="Google Shape;120;p9"/>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21" name="Google Shape;121;p9"/>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22" name="Google Shape;122;p9"/>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23" name="Google Shape;123;p9"/>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24" name="Google Shape;124;p9"/>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25" name="Google Shape;125;p9"/>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126" name="Google Shape;126;p9"/>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127" name="Google Shape;127;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283"/>
        <p:cNvGrpSpPr/>
        <p:nvPr/>
      </p:nvGrpSpPr>
      <p:grpSpPr>
        <a:xfrm>
          <a:off x="0" y="0"/>
          <a:ext cx="0" cy="0"/>
          <a:chOff x="0" y="0"/>
          <a:chExt cx="0" cy="0"/>
        </a:xfrm>
      </p:grpSpPr>
      <p:pic>
        <p:nvPicPr>
          <p:cNvPr id="284" name="Google Shape;284;p21"/>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85" name="Google Shape;285;p21"/>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86" name="Google Shape;286;p21"/>
          <p:cNvGrpSpPr/>
          <p:nvPr/>
        </p:nvGrpSpPr>
        <p:grpSpPr>
          <a:xfrm>
            <a:off x="358550" y="593475"/>
            <a:ext cx="187800" cy="3956550"/>
            <a:chOff x="386025" y="588225"/>
            <a:chExt cx="187800" cy="3956550"/>
          </a:xfrm>
        </p:grpSpPr>
        <p:sp>
          <p:nvSpPr>
            <p:cNvPr id="287" name="Google Shape;287;p21"/>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21"/>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9" name="Google Shape;289;p21"/>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0" name="Google Shape;290;p21"/>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1" name="Google Shape;291;p21"/>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2" name="Google Shape;292;p21"/>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3" name="Google Shape;293;p21"/>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294" name="Google Shape;294;p21"/>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295" name="Google Shape;29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21"/>
          <p:cNvSpPr txBox="1">
            <a:spLocks noGrp="1"/>
          </p:cNvSpPr>
          <p:nvPr>
            <p:ph type="subTitle" idx="1"/>
          </p:nvPr>
        </p:nvSpPr>
        <p:spPr>
          <a:xfrm>
            <a:off x="987000" y="1620705"/>
            <a:ext cx="7170000" cy="656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7" name="Google Shape;297;p21"/>
          <p:cNvSpPr txBox="1">
            <a:spLocks noGrp="1"/>
          </p:cNvSpPr>
          <p:nvPr>
            <p:ph type="subTitle" idx="2"/>
          </p:nvPr>
        </p:nvSpPr>
        <p:spPr>
          <a:xfrm>
            <a:off x="987000" y="2721677"/>
            <a:ext cx="7170000" cy="656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8" name="Google Shape;298;p21"/>
          <p:cNvSpPr txBox="1">
            <a:spLocks noGrp="1"/>
          </p:cNvSpPr>
          <p:nvPr>
            <p:ph type="subTitle" idx="3"/>
          </p:nvPr>
        </p:nvSpPr>
        <p:spPr>
          <a:xfrm>
            <a:off x="987000" y="3822650"/>
            <a:ext cx="7170000" cy="656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99" name="Google Shape;299;p21"/>
          <p:cNvSpPr txBox="1">
            <a:spLocks noGrp="1"/>
          </p:cNvSpPr>
          <p:nvPr>
            <p:ph type="subTitle" idx="4"/>
          </p:nvPr>
        </p:nvSpPr>
        <p:spPr>
          <a:xfrm>
            <a:off x="987000" y="1242700"/>
            <a:ext cx="7170000" cy="530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300" name="Google Shape;300;p21"/>
          <p:cNvSpPr txBox="1">
            <a:spLocks noGrp="1"/>
          </p:cNvSpPr>
          <p:nvPr>
            <p:ph type="subTitle" idx="5"/>
          </p:nvPr>
        </p:nvSpPr>
        <p:spPr>
          <a:xfrm>
            <a:off x="987000" y="2346377"/>
            <a:ext cx="7170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
        <p:nvSpPr>
          <p:cNvPr id="301" name="Google Shape;301;p21"/>
          <p:cNvSpPr txBox="1">
            <a:spLocks noGrp="1"/>
          </p:cNvSpPr>
          <p:nvPr>
            <p:ph type="subTitle" idx="6"/>
          </p:nvPr>
        </p:nvSpPr>
        <p:spPr>
          <a:xfrm>
            <a:off x="987000" y="3447351"/>
            <a:ext cx="7170000" cy="527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1pPr>
            <a:lvl2pPr lvl="1"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2pPr>
            <a:lvl3pPr lvl="2"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3pPr>
            <a:lvl4pPr lvl="3"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4pPr>
            <a:lvl5pPr lvl="4"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5pPr>
            <a:lvl6pPr lvl="5"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6pPr>
            <a:lvl7pPr lvl="6"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7pPr>
            <a:lvl8pPr lvl="7"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8pPr>
            <a:lvl9pPr lvl="8" rtl="0">
              <a:lnSpc>
                <a:spcPct val="115000"/>
              </a:lnSpc>
              <a:spcBef>
                <a:spcPts val="0"/>
              </a:spcBef>
              <a:spcAft>
                <a:spcPts val="0"/>
              </a:spcAft>
              <a:buSzPts val="2000"/>
              <a:buFont typeface="Roboto Serif SemiBold"/>
              <a:buNone/>
              <a:defRPr sz="2000">
                <a:latin typeface="Roboto Serif SemiBold"/>
                <a:ea typeface="Roboto Serif SemiBold"/>
                <a:cs typeface="Roboto Serif SemiBold"/>
                <a:sym typeface="Roboto Serif SemiBo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405"/>
        <p:cNvGrpSpPr/>
        <p:nvPr/>
      </p:nvGrpSpPr>
      <p:grpSpPr>
        <a:xfrm>
          <a:off x="0" y="0"/>
          <a:ext cx="0" cy="0"/>
          <a:chOff x="0" y="0"/>
          <a:chExt cx="0" cy="0"/>
        </a:xfrm>
      </p:grpSpPr>
      <p:pic>
        <p:nvPicPr>
          <p:cNvPr id="406" name="Google Shape;406;p27"/>
          <p:cNvPicPr preferRelativeResize="0"/>
          <p:nvPr/>
        </p:nvPicPr>
        <p:blipFill rotWithShape="1">
          <a:blip r:embed="rId2">
            <a:alphaModFix amt="20000"/>
          </a:blip>
          <a:srcRect/>
          <a:stretch/>
        </p:blipFill>
        <p:spPr>
          <a:xfrm rot="10800000" flipH="1">
            <a:off x="0" y="0"/>
            <a:ext cx="9144000" cy="5143500"/>
          </a:xfrm>
          <a:prstGeom prst="rect">
            <a:avLst/>
          </a:prstGeom>
          <a:noFill/>
          <a:ln>
            <a:noFill/>
          </a:ln>
        </p:spPr>
      </p:pic>
      <p:sp>
        <p:nvSpPr>
          <p:cNvPr id="407" name="Google Shape;407;p27"/>
          <p:cNvSpPr/>
          <p:nvPr/>
        </p:nvSpPr>
        <p:spPr>
          <a:xfrm>
            <a:off x="198225" y="221925"/>
            <a:ext cx="87579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08" name="Google Shape;408;p27"/>
          <p:cNvGrpSpPr/>
          <p:nvPr/>
        </p:nvGrpSpPr>
        <p:grpSpPr>
          <a:xfrm rot="5400000">
            <a:off x="2294350" y="-1532675"/>
            <a:ext cx="187800" cy="3956550"/>
            <a:chOff x="386025" y="588225"/>
            <a:chExt cx="187800" cy="3956550"/>
          </a:xfrm>
        </p:grpSpPr>
        <p:sp>
          <p:nvSpPr>
            <p:cNvPr id="409" name="Google Shape;409;p27"/>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0" name="Google Shape;410;p27"/>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1" name="Google Shape;411;p27"/>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2" name="Google Shape;412;p27"/>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3" name="Google Shape;413;p27"/>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4" name="Google Shape;414;p27"/>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5" name="Google Shape;415;p27"/>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16" name="Google Shape;416;p27"/>
          <p:cNvGrpSpPr/>
          <p:nvPr/>
        </p:nvGrpSpPr>
        <p:grpSpPr>
          <a:xfrm rot="5400000">
            <a:off x="6672200" y="-1532675"/>
            <a:ext cx="187800" cy="3956550"/>
            <a:chOff x="386025" y="588225"/>
            <a:chExt cx="187800" cy="3956550"/>
          </a:xfrm>
        </p:grpSpPr>
        <p:sp>
          <p:nvSpPr>
            <p:cNvPr id="417" name="Google Shape;417;p27"/>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8" name="Google Shape;418;p27"/>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9" name="Google Shape;419;p27"/>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0" name="Google Shape;420;p27"/>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1" name="Google Shape;421;p27"/>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2" name="Google Shape;422;p27"/>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3" name="Google Shape;423;p27"/>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424"/>
        <p:cNvGrpSpPr/>
        <p:nvPr/>
      </p:nvGrpSpPr>
      <p:grpSpPr>
        <a:xfrm>
          <a:off x="0" y="0"/>
          <a:ext cx="0" cy="0"/>
          <a:chOff x="0" y="0"/>
          <a:chExt cx="0" cy="0"/>
        </a:xfrm>
      </p:grpSpPr>
      <p:pic>
        <p:nvPicPr>
          <p:cNvPr id="425" name="Google Shape;425;p28"/>
          <p:cNvPicPr preferRelativeResize="0"/>
          <p:nvPr/>
        </p:nvPicPr>
        <p:blipFill rotWithShape="1">
          <a:blip r:embed="rId2">
            <a:alphaModFix amt="20000"/>
          </a:blip>
          <a:srcRect/>
          <a:stretch/>
        </p:blipFill>
        <p:spPr>
          <a:xfrm rot="10800000">
            <a:off x="0" y="0"/>
            <a:ext cx="9144000" cy="5143500"/>
          </a:xfrm>
          <a:prstGeom prst="rect">
            <a:avLst/>
          </a:prstGeom>
          <a:noFill/>
          <a:ln>
            <a:noFill/>
          </a:ln>
        </p:spPr>
      </p:pic>
      <p:sp>
        <p:nvSpPr>
          <p:cNvPr id="426" name="Google Shape;426;p28"/>
          <p:cNvSpPr/>
          <p:nvPr/>
        </p:nvSpPr>
        <p:spPr>
          <a:xfrm>
            <a:off x="198225" y="221925"/>
            <a:ext cx="42603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7" name="Google Shape;427;p28"/>
          <p:cNvGrpSpPr/>
          <p:nvPr/>
        </p:nvGrpSpPr>
        <p:grpSpPr>
          <a:xfrm>
            <a:off x="358550" y="593475"/>
            <a:ext cx="187800" cy="3956550"/>
            <a:chOff x="386025" y="588225"/>
            <a:chExt cx="187800" cy="3956550"/>
          </a:xfrm>
        </p:grpSpPr>
        <p:sp>
          <p:nvSpPr>
            <p:cNvPr id="428" name="Google Shape;428;p28"/>
            <p:cNvSpPr/>
            <p:nvPr/>
          </p:nvSpPr>
          <p:spPr>
            <a:xfrm>
              <a:off x="386025" y="5882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9" name="Google Shape;429;p28"/>
            <p:cNvSpPr/>
            <p:nvPr/>
          </p:nvSpPr>
          <p:spPr>
            <a:xfrm>
              <a:off x="386025" y="12163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0" name="Google Shape;430;p28"/>
            <p:cNvSpPr/>
            <p:nvPr/>
          </p:nvSpPr>
          <p:spPr>
            <a:xfrm>
              <a:off x="386025" y="372885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1" name="Google Shape;431;p28"/>
            <p:cNvSpPr/>
            <p:nvPr/>
          </p:nvSpPr>
          <p:spPr>
            <a:xfrm>
              <a:off x="386025" y="43569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2" name="Google Shape;432;p28"/>
            <p:cNvSpPr/>
            <p:nvPr/>
          </p:nvSpPr>
          <p:spPr>
            <a:xfrm>
              <a:off x="386025" y="2472600"/>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3" name="Google Shape;433;p28"/>
            <p:cNvSpPr/>
            <p:nvPr/>
          </p:nvSpPr>
          <p:spPr>
            <a:xfrm>
              <a:off x="386025" y="310072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4" name="Google Shape;434;p28"/>
            <p:cNvSpPr/>
            <p:nvPr/>
          </p:nvSpPr>
          <p:spPr>
            <a:xfrm>
              <a:off x="386025" y="1844475"/>
              <a:ext cx="187800" cy="187800"/>
            </a:xfrm>
            <a:prstGeom prst="flowChartConnector">
              <a:avLst/>
            </a:prstGeom>
            <a:solidFill>
              <a:schemeClr val="lt1"/>
            </a:solidFill>
            <a:ln w="19050" cap="flat" cmpd="sng">
              <a:solidFill>
                <a:schemeClr val="lt2"/>
              </a:solidFill>
              <a:prstDash val="solid"/>
              <a:round/>
              <a:headEnd type="none" w="sm" len="sm"/>
              <a:tailEnd type="none" w="sm" len="sm"/>
            </a:ln>
            <a:effectLst>
              <a:outerShdw blurRad="100013" dist="66675" dir="3000000" algn="bl" rotWithShape="0">
                <a:srgbClr val="000000">
                  <a:alpha val="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cxnSp>
        <p:nvCxnSpPr>
          <p:cNvPr id="435" name="Google Shape;435;p28"/>
          <p:cNvCxnSpPr/>
          <p:nvPr/>
        </p:nvCxnSpPr>
        <p:spPr>
          <a:xfrm>
            <a:off x="719875" y="231775"/>
            <a:ext cx="0" cy="4684800"/>
          </a:xfrm>
          <a:prstGeom prst="straightConnector1">
            <a:avLst/>
          </a:prstGeom>
          <a:noFill/>
          <a:ln w="19050" cap="flat" cmpd="sng">
            <a:solidFill>
              <a:schemeClr val="dk2"/>
            </a:solidFill>
            <a:prstDash val="solid"/>
            <a:round/>
            <a:headEnd type="none" w="med" len="med"/>
            <a:tailEnd type="none" w="med" len="med"/>
          </a:ln>
        </p:spPr>
      </p:cxnSp>
      <p:sp>
        <p:nvSpPr>
          <p:cNvPr id="436" name="Google Shape;436;p28"/>
          <p:cNvSpPr/>
          <p:nvPr/>
        </p:nvSpPr>
        <p:spPr>
          <a:xfrm>
            <a:off x="4576075" y="221925"/>
            <a:ext cx="4380000" cy="4692300"/>
          </a:xfrm>
          <a:prstGeom prst="rect">
            <a:avLst/>
          </a:prstGeom>
          <a:solidFill>
            <a:srgbClr val="DACBB6">
              <a:alpha val="486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1pPr>
            <a:lvl2pPr lvl="1"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2pPr>
            <a:lvl3pPr lvl="2"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3pPr>
            <a:lvl4pPr lvl="3"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4pPr>
            <a:lvl5pPr lvl="4"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5pPr>
            <a:lvl6pPr lvl="5"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6pPr>
            <a:lvl7pPr lvl="6"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7pPr>
            <a:lvl8pPr lvl="7"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8pPr>
            <a:lvl9pPr lvl="8" rtl="0">
              <a:spcBef>
                <a:spcPts val="0"/>
              </a:spcBef>
              <a:spcAft>
                <a:spcPts val="0"/>
              </a:spcAft>
              <a:buClr>
                <a:schemeClr val="dk1"/>
              </a:buClr>
              <a:buSzPts val="2800"/>
              <a:buFont typeface="Roboto Serif SemiBold"/>
              <a:buNone/>
              <a:defRPr sz="2800">
                <a:solidFill>
                  <a:schemeClr val="dk1"/>
                </a:solidFill>
                <a:latin typeface="Roboto Serif SemiBold"/>
                <a:ea typeface="Roboto Serif SemiBold"/>
                <a:cs typeface="Roboto Serif SemiBold"/>
                <a:sym typeface="Roboto Serif SemiBold"/>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67" r:id="rId7"/>
    <p:sldLayoutId id="2147483673" r:id="rId8"/>
    <p:sldLayoutId id="214748367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5"/>
          <p:cNvSpPr txBox="1">
            <a:spLocks noGrp="1"/>
          </p:cNvSpPr>
          <p:nvPr>
            <p:ph type="ctrTitle"/>
          </p:nvPr>
        </p:nvSpPr>
        <p:spPr>
          <a:xfrm>
            <a:off x="571160" y="483635"/>
            <a:ext cx="5197500" cy="196589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GR" b="0" dirty="0">
                <a:latin typeface="Times New Roman" panose="02020603050405020304" pitchFamily="18" charset="0"/>
                <a:cs typeface="Times New Roman" panose="02020603050405020304" pitchFamily="18" charset="0"/>
                <a:sym typeface="Roboto Serif SemiBold"/>
              </a:rPr>
              <a:t>Σχέσεις </a:t>
            </a:r>
            <a:br>
              <a:rPr lang="el-GR" b="0" dirty="0">
                <a:latin typeface="Times New Roman" panose="02020603050405020304" pitchFamily="18" charset="0"/>
                <a:cs typeface="Times New Roman" panose="02020603050405020304" pitchFamily="18" charset="0"/>
                <a:sym typeface="Roboto Serif SemiBold"/>
              </a:rPr>
            </a:br>
            <a:r>
              <a:rPr lang="el-GR" b="0" dirty="0">
                <a:latin typeface="Times New Roman" panose="02020603050405020304" pitchFamily="18" charset="0"/>
                <a:cs typeface="Times New Roman" panose="02020603050405020304" pitchFamily="18" charset="0"/>
                <a:sym typeface="Roboto Serif SemiBold"/>
              </a:rPr>
              <a:t>Ευρωπαϊκής Ένωσης και Ρωσίας  </a:t>
            </a:r>
            <a:endParaRPr i="1" dirty="0">
              <a:latin typeface="Times New Roman" panose="02020603050405020304" pitchFamily="18" charset="0"/>
              <a:ea typeface="Roboto Serif"/>
              <a:cs typeface="Times New Roman" panose="02020603050405020304" pitchFamily="18" charset="0"/>
              <a:sym typeface="Roboto Serif"/>
            </a:endParaRPr>
          </a:p>
        </p:txBody>
      </p:sp>
      <p:sp>
        <p:nvSpPr>
          <p:cNvPr id="454" name="Google Shape;454;p35"/>
          <p:cNvSpPr txBox="1">
            <a:spLocks noGrp="1"/>
          </p:cNvSpPr>
          <p:nvPr>
            <p:ph type="subTitle" idx="1"/>
          </p:nvPr>
        </p:nvSpPr>
        <p:spPr>
          <a:xfrm>
            <a:off x="780059" y="2835395"/>
            <a:ext cx="4528800" cy="177709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sz="1800" dirty="0">
                <a:latin typeface="Times New Roman" panose="02020603050405020304" pitchFamily="18" charset="0"/>
                <a:cs typeface="Times New Roman" panose="02020603050405020304" pitchFamily="18" charset="0"/>
              </a:rPr>
              <a:t>Πεταλά Σεμέλη Ελένη </a:t>
            </a:r>
          </a:p>
          <a:p>
            <a:pPr marL="0" lvl="0" indent="0" algn="l" rtl="0">
              <a:spcBef>
                <a:spcPts val="0"/>
              </a:spcBef>
              <a:spcAft>
                <a:spcPts val="0"/>
              </a:spcAft>
              <a:buNone/>
            </a:pPr>
            <a:r>
              <a:rPr lang="el-GR" sz="1800" dirty="0">
                <a:latin typeface="Times New Roman" panose="02020603050405020304" pitchFamily="18" charset="0"/>
                <a:cs typeface="Times New Roman" panose="02020603050405020304" pitchFamily="18" charset="0"/>
              </a:rPr>
              <a:t>Τουμαζάτου Φανή </a:t>
            </a:r>
          </a:p>
          <a:p>
            <a:pPr marL="0" lvl="0" indent="0" algn="l" rtl="0">
              <a:spcBef>
                <a:spcPts val="0"/>
              </a:spcBef>
              <a:spcAft>
                <a:spcPts val="0"/>
              </a:spcAft>
              <a:buNone/>
            </a:pPr>
            <a:endParaRPr lang="el-GR"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l-GR"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l-GR" dirty="0">
                <a:latin typeface="Times New Roman" panose="02020603050405020304" pitchFamily="18" charset="0"/>
                <a:cs typeface="Times New Roman" panose="02020603050405020304" pitchFamily="18" charset="0"/>
              </a:rPr>
              <a:t>Εξωτερικές Σχέσεις ΕΕ</a:t>
            </a:r>
          </a:p>
        </p:txBody>
      </p:sp>
      <p:grpSp>
        <p:nvGrpSpPr>
          <p:cNvPr id="456" name="Google Shape;456;p35"/>
          <p:cNvGrpSpPr/>
          <p:nvPr/>
        </p:nvGrpSpPr>
        <p:grpSpPr>
          <a:xfrm rot="-856523">
            <a:off x="5927817" y="415790"/>
            <a:ext cx="2194599" cy="2621130"/>
            <a:chOff x="6419364" y="191095"/>
            <a:chExt cx="2484618" cy="2967516"/>
          </a:xfrm>
        </p:grpSpPr>
        <p:sp>
          <p:nvSpPr>
            <p:cNvPr id="457" name="Google Shape;457;p35"/>
            <p:cNvSpPr/>
            <p:nvPr/>
          </p:nvSpPr>
          <p:spPr>
            <a:xfrm rot="-10252217">
              <a:off x="8183781" y="2438410"/>
              <a:ext cx="671203" cy="671203"/>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8" name="Google Shape;458;p35"/>
            <p:cNvSpPr/>
            <p:nvPr/>
          </p:nvSpPr>
          <p:spPr>
            <a:xfrm rot="546997">
              <a:off x="6468231" y="239962"/>
              <a:ext cx="670267" cy="670267"/>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463" name="Google Shape;463;p35"/>
          <p:cNvPicPr preferRelativeResize="0"/>
          <p:nvPr/>
        </p:nvPicPr>
        <p:blipFill rotWithShape="1">
          <a:blip r:embed="rId3">
            <a:alphaModFix/>
          </a:blip>
          <a:srcRect l="3880" t="9257" r="5028" b="9395"/>
          <a:stretch/>
        </p:blipFill>
        <p:spPr>
          <a:xfrm>
            <a:off x="7375870" y="3214200"/>
            <a:ext cx="1527675" cy="1339099"/>
          </a:xfrm>
          <a:prstGeom prst="rect">
            <a:avLst/>
          </a:prstGeom>
          <a:noFill/>
          <a:ln>
            <a:noFill/>
          </a:ln>
        </p:spPr>
      </p:pic>
      <p:sp>
        <p:nvSpPr>
          <p:cNvPr id="464" name="Google Shape;464;p35"/>
          <p:cNvSpPr/>
          <p:nvPr/>
        </p:nvSpPr>
        <p:spPr>
          <a:xfrm>
            <a:off x="8046950" y="3144099"/>
            <a:ext cx="192900" cy="322500"/>
          </a:xfrm>
          <a:prstGeom prst="rect">
            <a:avLst/>
          </a:prstGeom>
          <a:solidFill>
            <a:srgbClr val="1F1F1F">
              <a:alpha val="295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antari"/>
              <a:ea typeface="Gantari"/>
              <a:cs typeface="Gantari"/>
              <a:sym typeface="Gantari"/>
            </a:endParaRPr>
          </a:p>
        </p:txBody>
      </p:sp>
      <p:sp>
        <p:nvSpPr>
          <p:cNvPr id="465" name="Google Shape;465;p35"/>
          <p:cNvSpPr txBox="1"/>
          <p:nvPr/>
        </p:nvSpPr>
        <p:spPr>
          <a:xfrm>
            <a:off x="7731156" y="3466600"/>
            <a:ext cx="885900" cy="8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i="1" dirty="0">
                <a:solidFill>
                  <a:schemeClr val="dk1"/>
                </a:solidFill>
                <a:latin typeface="Roboto Serif"/>
                <a:ea typeface="Roboto Serif"/>
                <a:cs typeface="Roboto Serif"/>
                <a:sym typeface="Roboto Serif"/>
              </a:rPr>
              <a:t>1990- 2024</a:t>
            </a:r>
            <a:endParaRPr sz="2000" b="1" i="1" dirty="0">
              <a:solidFill>
                <a:schemeClr val="dk1"/>
              </a:solidFill>
              <a:latin typeface="Roboto Serif"/>
              <a:ea typeface="Roboto Serif"/>
              <a:cs typeface="Roboto Serif"/>
              <a:sym typeface="Roboto Serif"/>
            </a:endParaRPr>
          </a:p>
        </p:txBody>
      </p:sp>
      <p:pic>
        <p:nvPicPr>
          <p:cNvPr id="14" name="Θέση εικόνας 13">
            <a:extLst>
              <a:ext uri="{FF2B5EF4-FFF2-40B4-BE49-F238E27FC236}">
                <a16:creationId xmlns:a16="http://schemas.microsoft.com/office/drawing/2014/main" id="{C721EF63-EA68-40BC-85E8-F0EBB8F71CC7}"/>
              </a:ext>
            </a:extLst>
          </p:cNvPr>
          <p:cNvPicPr>
            <a:picLocks noGrp="1" noChangeAspect="1"/>
          </p:cNvPicPr>
          <p:nvPr>
            <p:ph type="pic" idx="4"/>
          </p:nvPr>
        </p:nvPicPr>
        <p:blipFill>
          <a:blip r:embed="rId4"/>
          <a:srcRect t="6538" b="6538"/>
          <a:stretch>
            <a:fillRect/>
          </a:stretch>
        </p:blipFill>
        <p:spPr>
          <a:xfrm rot="21227942">
            <a:off x="3273420" y="3354595"/>
            <a:ext cx="2670361" cy="1307777"/>
          </a:xfrm>
          <a:prstGeom prst="rect">
            <a:avLst/>
          </a:prstGeom>
        </p:spPr>
      </p:pic>
      <p:pic>
        <p:nvPicPr>
          <p:cNvPr id="33" name="Θέση εικόνας 32">
            <a:extLst>
              <a:ext uri="{FF2B5EF4-FFF2-40B4-BE49-F238E27FC236}">
                <a16:creationId xmlns:a16="http://schemas.microsoft.com/office/drawing/2014/main" id="{D40DBB6F-3851-4D35-918F-A64E227121F3}"/>
              </a:ext>
            </a:extLst>
          </p:cNvPr>
          <p:cNvPicPr>
            <a:picLocks noGrp="1" noChangeAspect="1"/>
          </p:cNvPicPr>
          <p:nvPr>
            <p:ph type="pic" idx="2"/>
          </p:nvPr>
        </p:nvPicPr>
        <p:blipFill>
          <a:blip r:embed="rId5"/>
          <a:srcRect l="14628" r="14628"/>
          <a:stretch>
            <a:fillRect/>
          </a:stretch>
        </p:blipFill>
        <p:spPr/>
      </p:pic>
      <p:pic>
        <p:nvPicPr>
          <p:cNvPr id="45" name="Θέση εικόνας 12">
            <a:extLst>
              <a:ext uri="{FF2B5EF4-FFF2-40B4-BE49-F238E27FC236}">
                <a16:creationId xmlns:a16="http://schemas.microsoft.com/office/drawing/2014/main" id="{5B7DC98B-42F6-4DC6-A747-2E83C6BFF409}"/>
              </a:ext>
            </a:extLst>
          </p:cNvPr>
          <p:cNvPicPr>
            <a:picLocks noGrp="1" noChangeAspect="1"/>
          </p:cNvPicPr>
          <p:nvPr>
            <p:ph type="pic" idx="3"/>
          </p:nvPr>
        </p:nvPicPr>
        <p:blipFill>
          <a:blip r:embed="rId6"/>
          <a:srcRect l="14959" r="14959"/>
          <a:stretch>
            <a:fillRect/>
          </a:stretch>
        </p:blipFill>
        <p:spPr>
          <a:xfrm rot="619592">
            <a:off x="5492258" y="2640842"/>
            <a:ext cx="1958085" cy="18626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2909A9-BE93-44EC-98A4-DDCA0396D29D}"/>
              </a:ext>
            </a:extLst>
          </p:cNvPr>
          <p:cNvSpPr>
            <a:spLocks noGrp="1"/>
          </p:cNvSpPr>
          <p:nvPr>
            <p:ph type="title"/>
          </p:nvPr>
        </p:nvSpPr>
        <p:spPr>
          <a:xfrm>
            <a:off x="667647" y="366040"/>
            <a:ext cx="3335941" cy="572700"/>
          </a:xfrm>
        </p:spPr>
        <p:txBody>
          <a:bodyPr/>
          <a:lstStyle/>
          <a:p>
            <a:pPr algn="ctr"/>
            <a:r>
              <a:rPr lang="el-GR" sz="2000" dirty="0">
                <a:latin typeface="Times New Roman" panose="02020603050405020304" pitchFamily="18" charset="0"/>
                <a:cs typeface="Times New Roman" panose="02020603050405020304" pitchFamily="18" charset="0"/>
              </a:rPr>
              <a:t>Εισβολή στην Ουκρανία 2022 </a:t>
            </a:r>
          </a:p>
        </p:txBody>
      </p:sp>
      <p:sp>
        <p:nvSpPr>
          <p:cNvPr id="3" name="Υπότιτλος 2">
            <a:extLst>
              <a:ext uri="{FF2B5EF4-FFF2-40B4-BE49-F238E27FC236}">
                <a16:creationId xmlns:a16="http://schemas.microsoft.com/office/drawing/2014/main" id="{32B5CF2A-203B-44CB-9346-5512C4865190}"/>
              </a:ext>
            </a:extLst>
          </p:cNvPr>
          <p:cNvSpPr>
            <a:spLocks noGrp="1"/>
          </p:cNvSpPr>
          <p:nvPr>
            <p:ph type="subTitle" idx="1"/>
          </p:nvPr>
        </p:nvSpPr>
        <p:spPr>
          <a:xfrm>
            <a:off x="627775" y="821750"/>
            <a:ext cx="5095054" cy="4321750"/>
          </a:xfrm>
        </p:spPr>
        <p:txBody>
          <a:bodyPr/>
          <a:lstStyle/>
          <a:p>
            <a:pPr marL="139700" indent="0" algn="just">
              <a:buNone/>
            </a:pPr>
            <a:r>
              <a:rPr lang="el-GR" sz="1300" dirty="0">
                <a:latin typeface="Times New Roman" panose="02020603050405020304" pitchFamily="18" charset="0"/>
                <a:cs typeface="Times New Roman" panose="02020603050405020304" pitchFamily="18" charset="0"/>
              </a:rPr>
              <a:t>Το 2016 η ΕΕ όρισε τις σχέσεις της με την Ρωσία ως “βασική στρατιωτική πρόκληση” και όρισε 5 αρχές που ήταν απαραίτητο να τηρούνται όσον αφορούσαν τις σχέσεις τους.</a:t>
            </a:r>
          </a:p>
          <a:p>
            <a:pPr marL="139700" indent="0" algn="just">
              <a:buNone/>
            </a:pPr>
            <a:endParaRPr lang="el-GR" sz="1300" dirty="0">
              <a:latin typeface="Times New Roman" panose="02020603050405020304" pitchFamily="18" charset="0"/>
              <a:cs typeface="Times New Roman" panose="02020603050405020304" pitchFamily="18" charset="0"/>
            </a:endParaRPr>
          </a:p>
          <a:p>
            <a:pPr marL="139700" indent="0" algn="just">
              <a:buNone/>
            </a:pPr>
            <a:r>
              <a:rPr lang="el-GR" sz="1300" dirty="0">
                <a:solidFill>
                  <a:srgbClr val="002060"/>
                </a:solidFill>
              </a:rPr>
              <a:t>ΝΕΕΣ ΚΥΡΩΣΕΙΣ</a:t>
            </a:r>
            <a:r>
              <a:rPr lang="el-GR" sz="1300" dirty="0"/>
              <a:t> μετά την εισβολή:</a:t>
            </a:r>
          </a:p>
          <a:p>
            <a:pPr algn="just">
              <a:buFont typeface="Assistant" panose="020B0604020202020204" charset="-79"/>
              <a:buChar char="→"/>
            </a:pPr>
            <a:r>
              <a:rPr lang="el-GR" sz="1300" dirty="0"/>
              <a:t>Απομόνωση της Ρωσίας σε διεθνές επίπεδο </a:t>
            </a:r>
          </a:p>
          <a:p>
            <a:pPr algn="just">
              <a:buFont typeface="Assistant" panose="020B0604020202020204" charset="-79"/>
              <a:buChar char="→"/>
            </a:pPr>
            <a:r>
              <a:rPr lang="el-GR" sz="1300" dirty="0"/>
              <a:t>Επιβολή κυρώσεων</a:t>
            </a:r>
          </a:p>
          <a:p>
            <a:pPr algn="just">
              <a:buFont typeface="Assistant" panose="020B0604020202020204" charset="-79"/>
              <a:buChar char="→"/>
            </a:pPr>
            <a:r>
              <a:rPr lang="el-GR" sz="1300" dirty="0"/>
              <a:t>Διασφάλιση λογοδοσίας</a:t>
            </a:r>
          </a:p>
          <a:p>
            <a:pPr algn="just">
              <a:buFont typeface="Assistant" panose="020B0604020202020204" charset="-79"/>
              <a:buChar char="→"/>
            </a:pPr>
            <a:r>
              <a:rPr lang="el-GR" sz="1300" dirty="0"/>
              <a:t>Υποστήριξη γειτόνων ΕΕ </a:t>
            </a:r>
          </a:p>
          <a:p>
            <a:pPr algn="just">
              <a:buFont typeface="Assistant" panose="020B0604020202020204" charset="-79"/>
              <a:buChar char="→"/>
            </a:pPr>
            <a:r>
              <a:rPr lang="el-GR" sz="1300" dirty="0"/>
              <a:t>Στενή συνεργασία με ΝΑΤΟ</a:t>
            </a:r>
          </a:p>
          <a:p>
            <a:pPr algn="just">
              <a:buFont typeface="Assistant" panose="020B0604020202020204" charset="-79"/>
              <a:buChar char="→"/>
            </a:pPr>
            <a:r>
              <a:rPr lang="el-GR" sz="1300" dirty="0"/>
              <a:t>Ενίσχυση ανθεκτικότητας ΕΕ </a:t>
            </a:r>
          </a:p>
          <a:p>
            <a:pPr marL="139700" indent="0" algn="just">
              <a:buNone/>
            </a:pPr>
            <a:endParaRPr lang="el-GR" dirty="0"/>
          </a:p>
          <a:p>
            <a:pPr marL="139700" indent="0" algn="just">
              <a:buNone/>
            </a:pPr>
            <a:r>
              <a:rPr lang="el-GR" sz="1300" dirty="0">
                <a:solidFill>
                  <a:srgbClr val="002060"/>
                </a:solidFill>
              </a:rPr>
              <a:t>ΡΩΣΙΚΕΣ ΑΝΤΙΚΥΡΩΣΕΙΣ</a:t>
            </a:r>
            <a:r>
              <a:rPr lang="el-GR" sz="1300" dirty="0">
                <a:solidFill>
                  <a:srgbClr val="002060"/>
                </a:solidFill>
                <a:latin typeface="Times New Roman" panose="02020603050405020304" pitchFamily="18" charset="0"/>
                <a:cs typeface="Times New Roman" panose="02020603050405020304" pitchFamily="18" charset="0"/>
              </a:rPr>
              <a:t>:</a:t>
            </a:r>
            <a:r>
              <a:rPr lang="en-GB" sz="1300" dirty="0">
                <a:solidFill>
                  <a:schemeClr val="tx1"/>
                </a:solidFill>
                <a:latin typeface="Times New Roman" panose="02020603050405020304" pitchFamily="18" charset="0"/>
                <a:cs typeface="Times New Roman" panose="02020603050405020304" pitchFamily="18" charset="0"/>
              </a:rPr>
              <a:t> </a:t>
            </a:r>
            <a:r>
              <a:rPr lang="el-GR" sz="1300" dirty="0">
                <a:solidFill>
                  <a:schemeClr val="tx1"/>
                </a:solidFill>
                <a:latin typeface="Times New Roman" panose="02020603050405020304" pitchFamily="18" charset="0"/>
                <a:cs typeface="Times New Roman" panose="02020603050405020304" pitchFamily="18" charset="0"/>
              </a:rPr>
              <a:t> Π</a:t>
            </a:r>
            <a:r>
              <a:rPr lang="el-GR" sz="1300" dirty="0">
                <a:latin typeface="Times New Roman" panose="02020603050405020304" pitchFamily="18" charset="0"/>
                <a:cs typeface="Times New Roman" panose="02020603050405020304" pitchFamily="18" charset="0"/>
              </a:rPr>
              <a:t>εριοριστικοί νόμοι με στόχο ΜΚΟ, δημοσιογράφους και υπερασπιστές των ανθρωπίνων δικαιωμάτων. Αποσκοπούσαν στο να φιμώσουν την κριτική και να παρουσιάσουν τη Ρωσία ως απομονωμένη και ανθεκτική απέναντι στην αντιληπτή δυτική επιθετικότητα.</a:t>
            </a:r>
          </a:p>
          <a:p>
            <a:pPr algn="just">
              <a:buFont typeface="Wingdings" panose="05000000000000000000" pitchFamily="2" charset="2"/>
              <a:buChar char="ü"/>
            </a:pPr>
            <a:endParaRPr lang="el-GR" sz="1300" dirty="0">
              <a:latin typeface="Times New Roman" panose="02020603050405020304" pitchFamily="18" charset="0"/>
              <a:cs typeface="Times New Roman" panose="02020603050405020304" pitchFamily="18" charset="0"/>
            </a:endParaRPr>
          </a:p>
          <a:p>
            <a:pPr marL="139700" indent="0" algn="just">
              <a:buNone/>
            </a:pPr>
            <a:endParaRPr lang="el-GR" sz="1300" dirty="0">
              <a:latin typeface="Times New Roman" panose="02020603050405020304" pitchFamily="18" charset="0"/>
              <a:cs typeface="Times New Roman" panose="02020603050405020304" pitchFamily="18" charset="0"/>
            </a:endParaRPr>
          </a:p>
          <a:p>
            <a:pPr marL="139700" indent="0">
              <a:buNone/>
            </a:pPr>
            <a:endParaRPr lang="el-GR" dirty="0"/>
          </a:p>
        </p:txBody>
      </p:sp>
      <p:pic>
        <p:nvPicPr>
          <p:cNvPr id="10" name="Θέση εικόνας 9">
            <a:extLst>
              <a:ext uri="{FF2B5EF4-FFF2-40B4-BE49-F238E27FC236}">
                <a16:creationId xmlns:a16="http://schemas.microsoft.com/office/drawing/2014/main" id="{4A8378EA-9464-4A0C-9D2B-65BC05819357}"/>
              </a:ext>
            </a:extLst>
          </p:cNvPr>
          <p:cNvPicPr>
            <a:picLocks noGrp="1" noChangeAspect="1"/>
          </p:cNvPicPr>
          <p:nvPr>
            <p:ph type="pic" idx="2"/>
          </p:nvPr>
        </p:nvPicPr>
        <p:blipFill rotWithShape="1">
          <a:blip r:embed="rId2"/>
          <a:srcRect l="15105" r="235"/>
          <a:stretch/>
        </p:blipFill>
        <p:spPr>
          <a:xfrm>
            <a:off x="5877700" y="2609706"/>
            <a:ext cx="2973860" cy="2200820"/>
          </a:xfrm>
        </p:spPr>
      </p:pic>
      <p:pic>
        <p:nvPicPr>
          <p:cNvPr id="12" name="Θέση εικόνας 15">
            <a:extLst>
              <a:ext uri="{FF2B5EF4-FFF2-40B4-BE49-F238E27FC236}">
                <a16:creationId xmlns:a16="http://schemas.microsoft.com/office/drawing/2014/main" id="{3A58F801-68B9-44FF-86DD-D4167DB85619}"/>
              </a:ext>
            </a:extLst>
          </p:cNvPr>
          <p:cNvPicPr>
            <a:picLocks noChangeAspect="1"/>
          </p:cNvPicPr>
          <p:nvPr/>
        </p:nvPicPr>
        <p:blipFill>
          <a:blip r:embed="rId3"/>
          <a:srcRect l="5026" r="5026"/>
          <a:stretch>
            <a:fillRect/>
          </a:stretch>
        </p:blipFill>
        <p:spPr>
          <a:xfrm>
            <a:off x="6542160" y="594725"/>
            <a:ext cx="2309400" cy="1605000"/>
          </a:xfrm>
          <a:prstGeom prst="rect">
            <a:avLst/>
          </a:prstGeom>
          <a:noFill/>
          <a:ln w="114300" cap="flat" cmpd="sng">
            <a:solidFill>
              <a:schemeClr val="lt2"/>
            </a:solidFill>
            <a:prstDash val="solid"/>
            <a:miter lim="8000"/>
            <a:headEnd type="none" w="sm" len="sm"/>
            <a:tailEnd type="none" w="sm" len="sm"/>
          </a:ln>
        </p:spPr>
      </p:pic>
    </p:spTree>
    <p:extLst>
      <p:ext uri="{BB962C8B-B14F-4D97-AF65-F5344CB8AC3E}">
        <p14:creationId xmlns:p14="http://schemas.microsoft.com/office/powerpoint/2010/main" val="2216421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159AB5E2-BDD0-4721-B324-E0E7893D443F}"/>
              </a:ext>
            </a:extLst>
          </p:cNvPr>
          <p:cNvSpPr>
            <a:spLocks noGrp="1"/>
          </p:cNvSpPr>
          <p:nvPr>
            <p:ph type="subTitle" idx="1"/>
          </p:nvPr>
        </p:nvSpPr>
        <p:spPr>
          <a:xfrm>
            <a:off x="604266" y="191014"/>
            <a:ext cx="8275719" cy="4761472"/>
          </a:xfrm>
        </p:spPr>
        <p:txBody>
          <a:bodyPr/>
          <a:lstStyle/>
          <a:p>
            <a:pPr marL="177800" indent="0" algn="just">
              <a:buNone/>
            </a:pPr>
            <a:r>
              <a:rPr lang="el-GR" sz="1400" dirty="0">
                <a:solidFill>
                  <a:srgbClr val="002060"/>
                </a:solidFill>
                <a:latin typeface="Times New Roman" panose="02020603050405020304" pitchFamily="18" charset="0"/>
                <a:cs typeface="Times New Roman" panose="02020603050405020304" pitchFamily="18" charset="0"/>
              </a:rPr>
              <a:t>Επιπλέον Κυρώσεις από την ΕΕ</a:t>
            </a:r>
          </a:p>
          <a:p>
            <a:pPr marL="177800" indent="0" algn="just">
              <a:buNone/>
            </a:pPr>
            <a:endParaRPr lang="el-GR" sz="5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el-GR" sz="1400" dirty="0">
                <a:latin typeface="Times New Roman" panose="02020603050405020304" pitchFamily="18" charset="0"/>
                <a:cs typeface="Times New Roman" panose="02020603050405020304" pitchFamily="18" charset="0"/>
              </a:rPr>
              <a:t>1.718 πρόσωπα </a:t>
            </a:r>
          </a:p>
          <a:p>
            <a:pPr algn="just">
              <a:buFont typeface="Wingdings" panose="05000000000000000000" pitchFamily="2" charset="2"/>
              <a:buChar char="ü"/>
            </a:pPr>
            <a:r>
              <a:rPr lang="el-GR" sz="1400" dirty="0">
                <a:latin typeface="Times New Roman" panose="02020603050405020304" pitchFamily="18" charset="0"/>
                <a:cs typeface="Times New Roman" panose="02020603050405020304" pitchFamily="18" charset="0"/>
              </a:rPr>
              <a:t>419 οντότητες </a:t>
            </a:r>
          </a:p>
          <a:p>
            <a:pPr algn="just">
              <a:buFont typeface="Wingdings" panose="05000000000000000000" pitchFamily="2" charset="2"/>
              <a:buChar char="ü"/>
            </a:pPr>
            <a:r>
              <a:rPr lang="el-GR" sz="1400" dirty="0">
                <a:latin typeface="Times New Roman" panose="02020603050405020304" pitchFamily="18" charset="0"/>
                <a:cs typeface="Times New Roman" panose="02020603050405020304" pitchFamily="18" charset="0"/>
              </a:rPr>
              <a:t>Απαγορεύσεις εισαγωγών και εξαγωγών </a:t>
            </a:r>
          </a:p>
          <a:p>
            <a:pPr algn="just">
              <a:buFont typeface="Wingdings" panose="05000000000000000000" pitchFamily="2" charset="2"/>
              <a:buChar char="ü"/>
            </a:pPr>
            <a:r>
              <a:rPr lang="el-GR" sz="1400" dirty="0">
                <a:latin typeface="Times New Roman" panose="02020603050405020304" pitchFamily="18" charset="0"/>
                <a:cs typeface="Times New Roman" panose="02020603050405020304" pitchFamily="18" charset="0"/>
              </a:rPr>
              <a:t>Απαγορεύσεις μεταφορών, υπηρεσιών, και δικαιωμάτων</a:t>
            </a:r>
          </a:p>
          <a:p>
            <a:pPr marL="177800" indent="0" algn="just">
              <a:buNone/>
            </a:pPr>
            <a:endParaRPr lang="el-GR" sz="1400" dirty="0">
              <a:latin typeface="Times New Roman" panose="02020603050405020304" pitchFamily="18" charset="0"/>
              <a:cs typeface="Times New Roman" panose="02020603050405020304" pitchFamily="18" charset="0"/>
            </a:endParaRPr>
          </a:p>
          <a:p>
            <a:pPr marL="177800" indent="0" algn="just">
              <a:buNone/>
            </a:pPr>
            <a:r>
              <a:rPr lang="el-GR" sz="1400" dirty="0">
                <a:solidFill>
                  <a:srgbClr val="002060"/>
                </a:solidFill>
                <a:latin typeface="Times New Roman" panose="02020603050405020304" pitchFamily="18" charset="0"/>
                <a:cs typeface="Times New Roman" panose="02020603050405020304" pitchFamily="18" charset="0"/>
              </a:rPr>
              <a:t>Αντίποινα </a:t>
            </a:r>
            <a:r>
              <a:rPr lang="el-GR" sz="1400" dirty="0">
                <a:latin typeface="Times New Roman" panose="02020603050405020304" pitchFamily="18" charset="0"/>
                <a:cs typeface="Times New Roman" panose="02020603050405020304" pitchFamily="18" charset="0"/>
              </a:rPr>
              <a:t>➜ ο “απαγορευτικός κατάλογος” προσώπων </a:t>
            </a:r>
          </a:p>
          <a:p>
            <a:pPr marL="177800" indent="0" algn="just">
              <a:buNone/>
            </a:pPr>
            <a:endParaRPr lang="el-GR" sz="1400" dirty="0">
              <a:latin typeface="Times New Roman" panose="02020603050405020304" pitchFamily="18" charset="0"/>
              <a:cs typeface="Times New Roman" panose="02020603050405020304" pitchFamily="18" charset="0"/>
            </a:endParaRPr>
          </a:p>
          <a:p>
            <a:pPr marL="177800" indent="0" algn="just">
              <a:buNone/>
            </a:pPr>
            <a:r>
              <a:rPr lang="el-GR" sz="1400" dirty="0">
                <a:solidFill>
                  <a:srgbClr val="002060"/>
                </a:solidFill>
              </a:rPr>
              <a:t>Αποτελεσματικότητα κυρώσεων </a:t>
            </a:r>
            <a:r>
              <a:rPr lang="el-GR" sz="1400" dirty="0">
                <a:latin typeface="Times New Roman" panose="02020603050405020304" pitchFamily="18" charset="0"/>
                <a:cs typeface="Times New Roman" panose="02020603050405020304" pitchFamily="18" charset="0"/>
              </a:rPr>
              <a:t>➜</a:t>
            </a:r>
            <a:r>
              <a:rPr lang="el-GR" sz="1400" dirty="0">
                <a:solidFill>
                  <a:srgbClr val="002060"/>
                </a:solidFill>
              </a:rPr>
              <a:t> </a:t>
            </a:r>
            <a:r>
              <a:rPr lang="el-GR" sz="1400" dirty="0">
                <a:latin typeface="Times New Roman" panose="02020603050405020304" pitchFamily="18" charset="0"/>
                <a:cs typeface="Times New Roman" panose="02020603050405020304" pitchFamily="18" charset="0"/>
              </a:rPr>
              <a:t>Πολλοί εμπειρογνώμονες αμφισβητούν την αποτελεσματικότητά τους, όπως αποδεικνύεται από την οικονομική ανάπτυξη της Ρωσίας.</a:t>
            </a:r>
          </a:p>
          <a:p>
            <a:pPr marL="177800" indent="0" algn="just">
              <a:buNone/>
            </a:pPr>
            <a:endParaRPr lang="el-GR" sz="1400" dirty="0">
              <a:latin typeface="Times New Roman" panose="02020603050405020304" pitchFamily="18" charset="0"/>
              <a:cs typeface="Times New Roman" panose="02020603050405020304" pitchFamily="18" charset="0"/>
            </a:endParaRPr>
          </a:p>
          <a:p>
            <a:pPr marL="177800" indent="0" algn="just">
              <a:buNone/>
            </a:pPr>
            <a:r>
              <a:rPr lang="el-GR" sz="1400" dirty="0">
                <a:solidFill>
                  <a:srgbClr val="002060"/>
                </a:solidFill>
              </a:rPr>
              <a:t>Ευρωπαϊκό κοινοβούλιο</a:t>
            </a:r>
            <a:r>
              <a:rPr lang="el-GR" sz="1400" dirty="0"/>
              <a:t>: Η Ρωσία βρίσκει τρόπους να τις παρακάμπτει και να μετατοπίζει την αγορά της σε τρίτες χώρες. </a:t>
            </a:r>
          </a:p>
          <a:p>
            <a:pPr marL="177800" indent="0" algn="just">
              <a:buNone/>
            </a:pPr>
            <a:endParaRPr lang="el-GR" sz="1400" dirty="0">
              <a:latin typeface="Times New Roman" panose="02020603050405020304" pitchFamily="18" charset="0"/>
              <a:cs typeface="Times New Roman" panose="02020603050405020304" pitchFamily="18" charset="0"/>
            </a:endParaRPr>
          </a:p>
          <a:p>
            <a:pPr marL="177800" indent="0">
              <a:buNone/>
            </a:pPr>
            <a:r>
              <a:rPr lang="el-GR" sz="1400" dirty="0">
                <a:solidFill>
                  <a:srgbClr val="002060"/>
                </a:solidFill>
              </a:rPr>
              <a:t>Λόγοι αποτυχίας: </a:t>
            </a:r>
          </a:p>
          <a:p>
            <a:pPr>
              <a:buFont typeface="Arial" panose="020B0604020202020204" pitchFamily="34" charset="0"/>
              <a:buChar char="•"/>
            </a:pPr>
            <a:r>
              <a:rPr lang="el-GR" sz="1400" dirty="0"/>
              <a:t>Εξάρτηση της ΕΕ από την ενέργεια της Ρωσίας</a:t>
            </a:r>
            <a:endParaRPr lang="en-GB" sz="1400" dirty="0"/>
          </a:p>
          <a:p>
            <a:pPr>
              <a:buFont typeface="Arial" panose="020B0604020202020204" pitchFamily="34" charset="0"/>
              <a:buChar char="•"/>
            </a:pPr>
            <a:r>
              <a:rPr lang="el-GR" sz="1400" dirty="0"/>
              <a:t>Έλλειψη συμμάχων </a:t>
            </a:r>
            <a:endParaRPr lang="en-GB" sz="1400" dirty="0"/>
          </a:p>
          <a:p>
            <a:pPr>
              <a:buFont typeface="Arial" panose="020B0604020202020204" pitchFamily="34" charset="0"/>
              <a:buChar char="•"/>
            </a:pPr>
            <a:r>
              <a:rPr lang="el-GR" sz="1400" dirty="0"/>
              <a:t>Κατακερματισμένο παγκόσμιο σύστημα</a:t>
            </a:r>
          </a:p>
        </p:txBody>
      </p:sp>
      <p:pic>
        <p:nvPicPr>
          <p:cNvPr id="7" name="Θέση εικόνας 6">
            <a:extLst>
              <a:ext uri="{FF2B5EF4-FFF2-40B4-BE49-F238E27FC236}">
                <a16:creationId xmlns:a16="http://schemas.microsoft.com/office/drawing/2014/main" id="{3A60F686-2AAD-46EE-A5AA-4DBD5D267A32}"/>
              </a:ext>
            </a:extLst>
          </p:cNvPr>
          <p:cNvPicPr>
            <a:picLocks noGrp="1" noChangeAspect="1"/>
          </p:cNvPicPr>
          <p:nvPr>
            <p:ph type="pic" idx="2"/>
          </p:nvPr>
        </p:nvPicPr>
        <p:blipFill rotWithShape="1">
          <a:blip r:embed="rId2"/>
          <a:srcRect l="376" t="426" r="931" b="2085"/>
          <a:stretch/>
        </p:blipFill>
        <p:spPr>
          <a:xfrm>
            <a:off x="6359653" y="515767"/>
            <a:ext cx="2097703" cy="1378935"/>
          </a:xfrm>
        </p:spPr>
      </p:pic>
    </p:spTree>
    <p:extLst>
      <p:ext uri="{BB962C8B-B14F-4D97-AF65-F5344CB8AC3E}">
        <p14:creationId xmlns:p14="http://schemas.microsoft.com/office/powerpoint/2010/main" val="908967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643771" y="2571749"/>
            <a:ext cx="4186200" cy="165426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4000" dirty="0">
                <a:latin typeface="Times New Roman" panose="02020603050405020304" pitchFamily="18" charset="0"/>
                <a:cs typeface="Times New Roman" panose="02020603050405020304" pitchFamily="18" charset="0"/>
              </a:rPr>
              <a:t>Οικονομικές Σχέσεις</a:t>
            </a:r>
            <a:endParaRPr sz="4000" dirty="0">
              <a:latin typeface="Times New Roman" panose="02020603050405020304" pitchFamily="18" charset="0"/>
              <a:cs typeface="Times New Roman" panose="02020603050405020304" pitchFamily="18" charset="0"/>
            </a:endParaRPr>
          </a:p>
        </p:txBody>
      </p:sp>
      <p:sp>
        <p:nvSpPr>
          <p:cNvPr id="508" name="Google Shape;508;p38"/>
          <p:cNvSpPr txBox="1">
            <a:spLocks noGrp="1"/>
          </p:cNvSpPr>
          <p:nvPr>
            <p:ph type="title" idx="2"/>
          </p:nvPr>
        </p:nvSpPr>
        <p:spPr>
          <a:xfrm>
            <a:off x="2119738" y="1442864"/>
            <a:ext cx="1234266" cy="73240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0</a:t>
            </a:r>
            <a:r>
              <a:rPr lang="el-GR" sz="4800" dirty="0"/>
              <a:t>3</a:t>
            </a:r>
            <a:endParaRPr sz="4800" dirty="0"/>
          </a:p>
        </p:txBody>
      </p:sp>
      <p:pic>
        <p:nvPicPr>
          <p:cNvPr id="5" name="Θέση εικόνας 4">
            <a:extLst>
              <a:ext uri="{FF2B5EF4-FFF2-40B4-BE49-F238E27FC236}">
                <a16:creationId xmlns:a16="http://schemas.microsoft.com/office/drawing/2014/main" id="{D9EE2BB9-1EF9-4029-A44B-9744B91490C3}"/>
              </a:ext>
            </a:extLst>
          </p:cNvPr>
          <p:cNvPicPr>
            <a:picLocks noGrp="1" noChangeAspect="1"/>
          </p:cNvPicPr>
          <p:nvPr>
            <p:ph type="pic" idx="3"/>
          </p:nvPr>
        </p:nvPicPr>
        <p:blipFill>
          <a:blip r:embed="rId3"/>
          <a:srcRect l="1764" r="1764"/>
          <a:stretch>
            <a:fillRect/>
          </a:stretch>
        </p:blipFill>
        <p:spPr>
          <a:xfrm>
            <a:off x="5047534" y="1366858"/>
            <a:ext cx="3529130" cy="2057624"/>
          </a:xfrm>
        </p:spPr>
      </p:pic>
    </p:spTree>
    <p:extLst>
      <p:ext uri="{BB962C8B-B14F-4D97-AF65-F5344CB8AC3E}">
        <p14:creationId xmlns:p14="http://schemas.microsoft.com/office/powerpoint/2010/main" val="8803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680F42-32A6-472E-9A8F-ABF5B70388E5}"/>
              </a:ext>
            </a:extLst>
          </p:cNvPr>
          <p:cNvSpPr>
            <a:spLocks noGrp="1"/>
          </p:cNvSpPr>
          <p:nvPr>
            <p:ph type="title"/>
          </p:nvPr>
        </p:nvSpPr>
        <p:spPr>
          <a:xfrm>
            <a:off x="862195" y="240484"/>
            <a:ext cx="1504216" cy="572700"/>
          </a:xfrm>
        </p:spPr>
        <p:txBody>
          <a:bodyPr/>
          <a:lstStyle/>
          <a:p>
            <a:pPr algn="just"/>
            <a:r>
              <a:rPr lang="en-GB" sz="2000" b="1" i="1" dirty="0">
                <a:latin typeface="Times New Roman" panose="02020603050405020304" pitchFamily="18" charset="0"/>
                <a:cs typeface="Times New Roman" panose="02020603050405020304" pitchFamily="18" charset="0"/>
              </a:rPr>
              <a:t>2000 - 2009</a:t>
            </a:r>
            <a:endParaRPr lang="el-GR" sz="2000" b="1" i="1" dirty="0">
              <a:latin typeface="Times New Roman" panose="02020603050405020304" pitchFamily="18" charset="0"/>
              <a:cs typeface="Times New Roman" panose="02020603050405020304" pitchFamily="18" charset="0"/>
            </a:endParaRPr>
          </a:p>
        </p:txBody>
      </p:sp>
      <p:sp>
        <p:nvSpPr>
          <p:cNvPr id="3" name="Θέση κειμένου 2">
            <a:extLst>
              <a:ext uri="{FF2B5EF4-FFF2-40B4-BE49-F238E27FC236}">
                <a16:creationId xmlns:a16="http://schemas.microsoft.com/office/drawing/2014/main" id="{ECCBC8C0-CEB6-448C-BA0D-0439681C7983}"/>
              </a:ext>
            </a:extLst>
          </p:cNvPr>
          <p:cNvSpPr>
            <a:spLocks noGrp="1"/>
          </p:cNvSpPr>
          <p:nvPr>
            <p:ph type="body" idx="1"/>
          </p:nvPr>
        </p:nvSpPr>
        <p:spPr>
          <a:xfrm>
            <a:off x="527223" y="662584"/>
            <a:ext cx="8377880" cy="4105350"/>
          </a:xfrm>
        </p:spPr>
        <p:txBody>
          <a:bodyPr/>
          <a:lstStyle/>
          <a:p>
            <a:pPr marL="177800" indent="0" algn="just">
              <a:buNone/>
            </a:pPr>
            <a:r>
              <a:rPr lang="el-GR" dirty="0">
                <a:latin typeface="Times New Roman" panose="02020603050405020304" pitchFamily="18" charset="0"/>
                <a:cs typeface="Times New Roman" panose="02020603050405020304" pitchFamily="18" charset="0"/>
              </a:rPr>
              <a:t>Ο κύριος στόχος της ενεργειακής εταιρικής σχέσης ➜ Ενίσχυση της ενεργειακής ασφάλειας της ευρωπαϊκής ηπείρου</a:t>
            </a:r>
          </a:p>
          <a:p>
            <a:pPr marL="177800" indent="0" algn="just">
              <a:buNone/>
            </a:pPr>
            <a:endParaRPr lang="el-GR" sz="400" dirty="0">
              <a:latin typeface="Times New Roman" panose="02020603050405020304" pitchFamily="18" charset="0"/>
              <a:cs typeface="Times New Roman" panose="02020603050405020304" pitchFamily="18" charset="0"/>
            </a:endParaRPr>
          </a:p>
          <a:p>
            <a:pPr marL="177800" indent="0" algn="just">
              <a:buNone/>
            </a:pPr>
            <a:r>
              <a:rPr lang="el-GR" dirty="0">
                <a:latin typeface="Times New Roman" panose="02020603050405020304" pitchFamily="18" charset="0"/>
                <a:cs typeface="Times New Roman" panose="02020603050405020304" pitchFamily="18" charset="0"/>
              </a:rPr>
              <a:t>❗Η Ρωσία</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βασικός προμηθευτής ενέργειας στην Ευρώπη.❗</a:t>
            </a:r>
          </a:p>
          <a:p>
            <a:pPr marL="177800" indent="0" algn="just">
              <a:buNone/>
            </a:pPr>
            <a:endParaRPr lang="el-GR" sz="1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l-GR" dirty="0">
                <a:solidFill>
                  <a:srgbClr val="002060"/>
                </a:solidFill>
                <a:latin typeface="Times New Roman" panose="02020603050405020304" pitchFamily="18" charset="0"/>
                <a:cs typeface="Times New Roman" panose="02020603050405020304" pitchFamily="18" charset="0"/>
              </a:rPr>
              <a:t>Σύνοδος κορυφής ΕΕ-Ρωσίας στο Παρίσ</a:t>
            </a:r>
            <a:r>
              <a:rPr lang="el-GR" dirty="0">
                <a:latin typeface="Times New Roman" panose="02020603050405020304" pitchFamily="18" charset="0"/>
                <a:cs typeface="Times New Roman" panose="02020603050405020304" pitchFamily="18" charset="0"/>
              </a:rPr>
              <a:t>ι (2000) </a:t>
            </a:r>
          </a:p>
          <a:p>
            <a:pPr marL="177800" indent="0">
              <a:buNone/>
            </a:pPr>
            <a:r>
              <a:rPr lang="el-GR" dirty="0">
                <a:latin typeface="Times New Roman" panose="02020603050405020304" pitchFamily="18" charset="0"/>
                <a:cs typeface="Times New Roman" panose="02020603050405020304" pitchFamily="18" charset="0"/>
              </a:rPr>
              <a:t>Στόχοι ➜ </a:t>
            </a:r>
          </a:p>
          <a:p>
            <a:pPr marL="177800" indent="0">
              <a:buNone/>
            </a:pPr>
            <a:r>
              <a:rPr lang="el-GR" dirty="0">
                <a:latin typeface="Times New Roman" panose="02020603050405020304" pitchFamily="18" charset="0"/>
                <a:cs typeface="Times New Roman" panose="02020603050405020304" pitchFamily="18" charset="0"/>
              </a:rPr>
              <a:t>1. Δημιουργία ευρείας και σταθερής εταιρικής σχέσης μεταξύ της ΕΕ και της Ρωσίας</a:t>
            </a:r>
          </a:p>
          <a:p>
            <a:pPr marL="177800" indent="0">
              <a:buNone/>
            </a:pPr>
            <a:r>
              <a:rPr lang="el-GR" dirty="0">
                <a:latin typeface="Times New Roman" panose="02020603050405020304" pitchFamily="18" charset="0"/>
                <a:cs typeface="Times New Roman" panose="02020603050405020304" pitchFamily="18" charset="0"/>
              </a:rPr>
              <a:t>2. Ενίσχυση της αξιοπιστίας του ενεργειακού εφοδιασμού τόσο στην ΕΕ όσο και στη Ρωσία </a:t>
            </a:r>
          </a:p>
          <a:p>
            <a:pPr marL="177800" indent="0">
              <a:buNone/>
            </a:pPr>
            <a:r>
              <a:rPr lang="el-GR" dirty="0">
                <a:latin typeface="Times New Roman" panose="02020603050405020304" pitchFamily="18" charset="0"/>
                <a:cs typeface="Times New Roman" panose="02020603050405020304" pitchFamily="18" charset="0"/>
              </a:rPr>
              <a:t>Συμφωνούν: Να καθιερωθεί, σε τακτική βάση, ένας ενεργειακός διάλογος.</a:t>
            </a:r>
          </a:p>
          <a:p>
            <a:pPr marL="177800" indent="0">
              <a:buNone/>
            </a:pPr>
            <a:endParaRPr lang="el-GR" sz="1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l-GR" dirty="0">
                <a:solidFill>
                  <a:srgbClr val="002060"/>
                </a:solidFill>
                <a:latin typeface="Times New Roman" panose="02020603050405020304" pitchFamily="18" charset="0"/>
                <a:cs typeface="Times New Roman" panose="02020603050405020304" pitchFamily="18" charset="0"/>
              </a:rPr>
              <a:t>Energy Policy for Europe</a:t>
            </a:r>
            <a:r>
              <a:rPr lang="el-GR" dirty="0">
                <a:latin typeface="Times New Roman" panose="02020603050405020304" pitchFamily="18" charset="0"/>
                <a:cs typeface="Times New Roman" panose="02020603050405020304" pitchFamily="18" charset="0"/>
              </a:rPr>
              <a:t> 2007 </a:t>
            </a:r>
          </a:p>
          <a:p>
            <a:pPr marL="177800" indent="0">
              <a:buNone/>
            </a:pPr>
            <a:r>
              <a:rPr lang="el-GR" dirty="0">
                <a:latin typeface="Times New Roman" panose="02020603050405020304" pitchFamily="18" charset="0"/>
                <a:cs typeface="Times New Roman" panose="02020603050405020304" pitchFamily="18" charset="0"/>
              </a:rPr>
              <a:t>H ΕΕ πήρε σταθερή θέση για την καταπολέμηση της κατά της υπερθέρμανσης του πλανήτη. </a:t>
            </a:r>
          </a:p>
          <a:p>
            <a:pPr marL="177800" indent="0">
              <a:buNone/>
            </a:pPr>
            <a:r>
              <a:rPr lang="el-GR" dirty="0">
                <a:latin typeface="Times New Roman" panose="02020603050405020304" pitchFamily="18" charset="0"/>
                <a:cs typeface="Times New Roman" panose="02020603050405020304" pitchFamily="18" charset="0"/>
              </a:rPr>
              <a:t>Στόχοι ➜ </a:t>
            </a:r>
          </a:p>
          <a:p>
            <a:pPr marL="177800" indent="0">
              <a:buNone/>
            </a:pPr>
            <a:r>
              <a:rPr lang="el-GR" dirty="0">
                <a:latin typeface="Times New Roman" panose="02020603050405020304" pitchFamily="18" charset="0"/>
                <a:cs typeface="Times New Roman" panose="02020603050405020304" pitchFamily="18" charset="0"/>
              </a:rPr>
              <a:t>1. Ενίσχυση της ανταγωνιστικότητας </a:t>
            </a:r>
          </a:p>
          <a:p>
            <a:pPr marL="177800" indent="0">
              <a:buNone/>
            </a:pPr>
            <a:r>
              <a:rPr lang="el-GR" dirty="0">
                <a:latin typeface="Times New Roman" panose="02020603050405020304" pitchFamily="18" charset="0"/>
                <a:cs typeface="Times New Roman" panose="02020603050405020304" pitchFamily="18" charset="0"/>
              </a:rPr>
              <a:t>2. Διασφάλιση του ενεργειακού εφοδιασμού</a:t>
            </a:r>
          </a:p>
          <a:p>
            <a:pPr marL="177800" indent="0">
              <a:buNone/>
            </a:pPr>
            <a:r>
              <a:rPr lang="el-GR" dirty="0">
                <a:latin typeface="Times New Roman" panose="02020603050405020304" pitchFamily="18" charset="0"/>
                <a:cs typeface="Times New Roman" panose="02020603050405020304" pitchFamily="18" charset="0"/>
              </a:rPr>
              <a:t>3. Ισχυρή δέσμευση για εξοικονόμηση ενέργειας</a:t>
            </a:r>
          </a:p>
          <a:p>
            <a:pPr marL="177800" indent="0">
              <a:buNone/>
            </a:pPr>
            <a:r>
              <a:rPr lang="el-GR" dirty="0">
                <a:latin typeface="Times New Roman" panose="02020603050405020304" pitchFamily="18" charset="0"/>
                <a:cs typeface="Times New Roman" panose="02020603050405020304" pitchFamily="18" charset="0"/>
              </a:rPr>
              <a:t>4. Προώθηση ενεργειακών πηγών φιλικών προς το κλίμα </a:t>
            </a:r>
          </a:p>
          <a:p>
            <a:pPr marL="177800" indent="0">
              <a:buNone/>
            </a:pP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67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D7605D46-5279-4CAB-AD0D-93CD2271D602}"/>
              </a:ext>
            </a:extLst>
          </p:cNvPr>
          <p:cNvSpPr>
            <a:spLocks noGrp="1"/>
          </p:cNvSpPr>
          <p:nvPr>
            <p:ph type="subTitle" idx="1"/>
          </p:nvPr>
        </p:nvSpPr>
        <p:spPr>
          <a:xfrm>
            <a:off x="535460" y="229060"/>
            <a:ext cx="5741773" cy="4685379"/>
          </a:xfrm>
        </p:spPr>
        <p:txBody>
          <a:bodyPr/>
          <a:lstStyle/>
          <a:p>
            <a:pPr marL="177800" indent="0" algn="just">
              <a:buNone/>
            </a:pPr>
            <a:r>
              <a:rPr lang="en-GB" dirty="0">
                <a:solidFill>
                  <a:srgbClr val="002060"/>
                </a:solidFill>
                <a:latin typeface="Times New Roman" panose="02020603050405020304" pitchFamily="18" charset="0"/>
                <a:cs typeface="Times New Roman" panose="02020603050405020304" pitchFamily="18" charset="0"/>
              </a:rPr>
              <a:t>Gazprom</a:t>
            </a:r>
            <a:endParaRPr lang="el-GR" dirty="0">
              <a:solidFill>
                <a:srgbClr val="002060"/>
              </a:solidFill>
              <a:latin typeface="Times New Roman" panose="02020603050405020304" pitchFamily="18" charset="0"/>
              <a:cs typeface="Times New Roman" panose="02020603050405020304" pitchFamily="18" charset="0"/>
            </a:endParaRPr>
          </a:p>
          <a:p>
            <a:pPr marL="177800" indent="0" algn="just">
              <a:buNone/>
            </a:pPr>
            <a:endParaRPr lang="el-GR" sz="500" dirty="0">
              <a:latin typeface="Times New Roman" panose="02020603050405020304" pitchFamily="18" charset="0"/>
              <a:cs typeface="Times New Roman" panose="02020603050405020304" pitchFamily="18" charset="0"/>
            </a:endParaRPr>
          </a:p>
          <a:p>
            <a:pPr marL="177800" indent="0" algn="just">
              <a:buNone/>
            </a:pPr>
            <a:r>
              <a:rPr lang="el-GR" sz="1400" dirty="0">
                <a:latin typeface="Times New Roman" panose="02020603050405020304" pitchFamily="18" charset="0"/>
                <a:cs typeface="Times New Roman" panose="02020603050405020304" pitchFamily="18" charset="0"/>
              </a:rPr>
              <a:t>Είναι η </a:t>
            </a:r>
            <a:r>
              <a:rPr lang="el-GR" sz="1400" dirty="0">
                <a:solidFill>
                  <a:schemeClr val="tx1"/>
                </a:solidFill>
                <a:latin typeface="Times New Roman" panose="02020603050405020304" pitchFamily="18" charset="0"/>
                <a:cs typeface="Times New Roman" panose="02020603050405020304" pitchFamily="18" charset="0"/>
              </a:rPr>
              <a:t>σημαντικότερη εταιρεία φυσικού αερίου στη Ρωσία, η οποία είναι κρατική. </a:t>
            </a:r>
          </a:p>
          <a:p>
            <a:pPr marL="177800" indent="0" algn="just">
              <a:buNone/>
            </a:pPr>
            <a:endParaRPr lang="en-GB" sz="500" dirty="0">
              <a:latin typeface="Times New Roman" panose="02020603050405020304" pitchFamily="18" charset="0"/>
              <a:cs typeface="Times New Roman" panose="02020603050405020304" pitchFamily="18" charset="0"/>
            </a:endParaRPr>
          </a:p>
          <a:p>
            <a:pPr marL="177800" indent="0" algn="just">
              <a:buNone/>
            </a:pPr>
            <a:r>
              <a:rPr lang="el-GR" sz="1400" dirty="0">
                <a:latin typeface="Times New Roman" panose="02020603050405020304" pitchFamily="18" charset="0"/>
                <a:cs typeface="Times New Roman" panose="02020603050405020304" pitchFamily="18" charset="0"/>
              </a:rPr>
              <a:t>Διαδραματίζει κρίσιμο και κυρίαρχο ρόλο στη ρωσική εσωτερική και εξωτερική οικονομία και πολιτική. </a:t>
            </a:r>
          </a:p>
          <a:p>
            <a:pPr marL="177800" indent="0" algn="just">
              <a:buNone/>
            </a:pPr>
            <a:endParaRPr lang="en-GB" sz="500" dirty="0">
              <a:latin typeface="Times New Roman" panose="02020603050405020304" pitchFamily="18" charset="0"/>
              <a:cs typeface="Times New Roman" panose="02020603050405020304" pitchFamily="18" charset="0"/>
            </a:endParaRPr>
          </a:p>
          <a:p>
            <a:pPr marL="177800" indent="0" algn="just">
              <a:buNone/>
            </a:pPr>
            <a:r>
              <a:rPr lang="el-GR" sz="1400" dirty="0">
                <a:latin typeface="Times New Roman" panose="02020603050405020304" pitchFamily="18" charset="0"/>
                <a:cs typeface="Times New Roman" panose="02020603050405020304" pitchFamily="18" charset="0"/>
              </a:rPr>
              <a:t>Οι αναλυτές τονίζουν ότι η δεσπόζουσα θέση του σχεδόν </a:t>
            </a:r>
            <a:r>
              <a:rPr lang="el-GR" sz="1400" dirty="0">
                <a:solidFill>
                  <a:schemeClr val="tx1"/>
                </a:solidFill>
                <a:latin typeface="Times New Roman" panose="02020603050405020304" pitchFamily="18" charset="0"/>
                <a:cs typeface="Times New Roman" panose="02020603050405020304" pitchFamily="18" charset="0"/>
              </a:rPr>
              <a:t>μονοπωλίου</a:t>
            </a:r>
            <a:r>
              <a:rPr lang="el-GR" sz="1400" dirty="0">
                <a:latin typeface="Times New Roman" panose="02020603050405020304" pitchFamily="18" charset="0"/>
                <a:cs typeface="Times New Roman" panose="02020603050405020304" pitchFamily="18" charset="0"/>
              </a:rPr>
              <a:t> της Gazprom μαζί με τους περιορισμούς στις ξένες επενδύσεις σε αυτήν έχουν συμβάλει στην επιβράδυνση της ανάπτυξης της βιομηχανίας φυσικού αερίου. </a:t>
            </a:r>
            <a:endParaRPr lang="en-GB" sz="1400" dirty="0">
              <a:latin typeface="Times New Roman" panose="02020603050405020304" pitchFamily="18" charset="0"/>
              <a:cs typeface="Times New Roman" panose="02020603050405020304" pitchFamily="18" charset="0"/>
            </a:endParaRPr>
          </a:p>
          <a:p>
            <a:pPr marL="139700" indent="0">
              <a:buNone/>
            </a:pPr>
            <a:endParaRPr lang="el-GR" sz="1400" dirty="0">
              <a:latin typeface="Times New Roman" panose="02020603050405020304" pitchFamily="18" charset="0"/>
              <a:cs typeface="Times New Roman" panose="02020603050405020304" pitchFamily="18" charset="0"/>
            </a:endParaRPr>
          </a:p>
          <a:p>
            <a:pPr marL="139700" indent="0" algn="just">
              <a:buNone/>
            </a:pPr>
            <a:r>
              <a:rPr lang="el-GR" dirty="0">
                <a:solidFill>
                  <a:srgbClr val="002060"/>
                </a:solidFill>
                <a:latin typeface="Times New Roman" panose="02020603050405020304" pitchFamily="18" charset="0"/>
                <a:cs typeface="Times New Roman" panose="02020603050405020304" pitchFamily="18" charset="0"/>
              </a:rPr>
              <a:t>Nord Stream 2                                     </a:t>
            </a:r>
            <a:r>
              <a:rPr lang="el-GR" sz="1400" dirty="0">
                <a:solidFill>
                  <a:srgbClr val="002060"/>
                </a:solidFill>
                <a:latin typeface="Times New Roman" panose="02020603050405020304" pitchFamily="18" charset="0"/>
                <a:cs typeface="Times New Roman" panose="02020603050405020304" pitchFamily="18" charset="0"/>
              </a:rPr>
              <a:t> </a:t>
            </a:r>
            <a:br>
              <a:rPr lang="el-GR" sz="1400" dirty="0">
                <a:solidFill>
                  <a:srgbClr val="002060"/>
                </a:solidFill>
                <a:latin typeface="Times New Roman" panose="02020603050405020304" pitchFamily="18" charset="0"/>
                <a:cs typeface="Times New Roman" panose="02020603050405020304" pitchFamily="18" charset="0"/>
              </a:rPr>
            </a:br>
            <a:r>
              <a:rPr lang="el-GR" sz="500" dirty="0">
                <a:solidFill>
                  <a:srgbClr val="002060"/>
                </a:solidFill>
                <a:latin typeface="Times New Roman" panose="02020603050405020304" pitchFamily="18" charset="0"/>
                <a:cs typeface="Times New Roman" panose="02020603050405020304" pitchFamily="18" charset="0"/>
              </a:rPr>
              <a:t>.</a:t>
            </a:r>
            <a:br>
              <a:rPr lang="el-GR" sz="1400" dirty="0">
                <a:solidFill>
                  <a:srgbClr val="002060"/>
                </a:solidFill>
                <a:latin typeface="Times New Roman" panose="02020603050405020304" pitchFamily="18" charset="0"/>
                <a:cs typeface="Times New Roman" panose="02020603050405020304" pitchFamily="18" charset="0"/>
              </a:rPr>
            </a:br>
            <a:r>
              <a:rPr lang="el-GR" sz="1400" dirty="0">
                <a:solidFill>
                  <a:schemeClr val="tx1"/>
                </a:solidFill>
                <a:latin typeface="Times New Roman" panose="02020603050405020304" pitchFamily="18" charset="0"/>
                <a:cs typeface="Times New Roman" panose="02020603050405020304" pitchFamily="18" charset="0"/>
              </a:rPr>
              <a:t>Είναι ένας υπεράκτιος αγωγός φυσικού αερίου μήκους 1.200 χιλιομέτρων, ο οποίος αποσκοπεί στη σύνδεση της Ευρώπης με τα μεγαλύτερα αποθέματα φυσικού αερίου στον κόσμο στη Βόρεια Ρωσία. Αποτελεί επέκταση του υφιστάμενου αγωγού Nord Stream. </a:t>
            </a:r>
          </a:p>
          <a:p>
            <a:pPr marL="139700" indent="0" algn="just">
              <a:buNone/>
            </a:pPr>
            <a:r>
              <a:rPr lang="el-GR" sz="1400" dirty="0">
                <a:solidFill>
                  <a:schemeClr val="tx1"/>
                </a:solidFill>
                <a:latin typeface="Times New Roman" panose="02020603050405020304" pitchFamily="18" charset="0"/>
                <a:cs typeface="Times New Roman" panose="02020603050405020304" pitchFamily="18" charset="0"/>
              </a:rPr>
              <a:t>Η Gazprom επένδυσε περισσότερο από το ήμισυ του κόστους του αγωγού.</a:t>
            </a:r>
          </a:p>
          <a:p>
            <a:pPr marL="139700" indent="0" algn="just">
              <a:buNone/>
            </a:pPr>
            <a:endParaRPr lang="el-GR" sz="1400" dirty="0">
              <a:latin typeface="Times New Roman" panose="02020603050405020304" pitchFamily="18" charset="0"/>
              <a:cs typeface="Times New Roman" panose="02020603050405020304" pitchFamily="18" charset="0"/>
            </a:endParaRPr>
          </a:p>
        </p:txBody>
      </p:sp>
      <p:pic>
        <p:nvPicPr>
          <p:cNvPr id="15" name="image11.png" descr="https://lh7-us.googleusercontent.com/docsz/AD_4nXe7uxRdwIXq0pordiIYeqwQB_6P4iFt4MkJCM9M0VoIC0VS7d76wV_P5fBsesMStqW4pIfl6pxfN4SF9VCD1pC7rsB6x_lNBRTlfEncOMmiPBnw3RS2gcYKlAJUZeyFnERQoJcStRTpQXuH3_3aHwVlmw0?key=FvAHqjInhaaQ_s0PucVw6Q">
            <a:extLst>
              <a:ext uri="{FF2B5EF4-FFF2-40B4-BE49-F238E27FC236}">
                <a16:creationId xmlns:a16="http://schemas.microsoft.com/office/drawing/2014/main" id="{8B9C51BA-2B60-4B1B-B284-575350A5B4E4}"/>
              </a:ext>
            </a:extLst>
          </p:cNvPr>
          <p:cNvPicPr>
            <a:picLocks noGrp="1"/>
          </p:cNvPicPr>
          <p:nvPr>
            <p:ph type="pic" idx="2"/>
          </p:nvPr>
        </p:nvPicPr>
        <p:blipFill rotWithShape="1">
          <a:blip r:embed="rId2"/>
          <a:srcRect l="699" t="5198" r="46771" b="15407"/>
          <a:stretch/>
        </p:blipFill>
        <p:spPr>
          <a:xfrm>
            <a:off x="6549082" y="1480236"/>
            <a:ext cx="2166552" cy="2183028"/>
          </a:xfrm>
          <a:prstGeom prst="rect">
            <a:avLst/>
          </a:prstGeom>
          <a:ln/>
        </p:spPr>
      </p:pic>
    </p:spTree>
    <p:extLst>
      <p:ext uri="{BB962C8B-B14F-4D97-AF65-F5344CB8AC3E}">
        <p14:creationId xmlns:p14="http://schemas.microsoft.com/office/powerpoint/2010/main" val="2772751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7-us.googleusercontent.com/sQmj0ihsVEzCQX3Bjj2kGX4yErhVIlCUk3qAa46f9aJasFWjXRSiUaymk4FyUXbYeJqWuKaXd0H8XJdghuzTDc7a3y7CBkiG9x0o4U--xjN_ULeXg29IlB5OcRHYcjkp5ilvvM2rIcUlprYlWa6WZ7c">
            <a:extLst>
              <a:ext uri="{FF2B5EF4-FFF2-40B4-BE49-F238E27FC236}">
                <a16:creationId xmlns:a16="http://schemas.microsoft.com/office/drawing/2014/main" id="{77AA1905-EC3A-4C6B-AA89-A91F990807AC}"/>
              </a:ext>
            </a:extLst>
          </p:cNvPr>
          <p:cNvPicPr>
            <a:picLocks noGrp="1" noChangeAspect="1" noChangeArrowheads="1"/>
          </p:cNvPicPr>
          <p:nvPr>
            <p:ph type="pic" idx="3"/>
          </p:nvPr>
        </p:nvPicPr>
        <p:blipFill rotWithShape="1">
          <a:blip r:embed="rId2">
            <a:extLst>
              <a:ext uri="{28A0092B-C50C-407E-A947-70E740481C1C}">
                <a14:useLocalDpi xmlns:a14="http://schemas.microsoft.com/office/drawing/2010/main" val="0"/>
              </a:ext>
            </a:extLst>
          </a:blip>
          <a:srcRect t="-2059" b="17686"/>
          <a:stretch/>
        </p:blipFill>
        <p:spPr bwMode="auto">
          <a:xfrm>
            <a:off x="6516346" y="350315"/>
            <a:ext cx="2223870" cy="18394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7-us.googleusercontent.com/cjQhed5w9ehAoKHM-KvsAvf83mFisvbLkJpmg-mgILZNw2Qf4wj4qj0SuAbcUo6mHUPvcuW1SYalvWE78f4JkT2Ex2jDRodIzeirfLRu40CskUjBwLIETImEXyGK6U5r7XziYr2-Wez3UrSIKLsLrJY">
            <a:extLst>
              <a:ext uri="{FF2B5EF4-FFF2-40B4-BE49-F238E27FC236}">
                <a16:creationId xmlns:a16="http://schemas.microsoft.com/office/drawing/2014/main" id="{76105519-BFBE-4D1C-BDA8-D7AA7EF9DB61}"/>
              </a:ext>
            </a:extLst>
          </p:cNvPr>
          <p:cNvPicPr>
            <a:picLocks noGrp="1" noChangeAspect="1" noChangeArrowheads="1"/>
          </p:cNvPicPr>
          <p:nvPr>
            <p:ph type="pic" idx="4"/>
          </p:nvPr>
        </p:nvPicPr>
        <p:blipFill rotWithShape="1">
          <a:blip r:embed="rId3">
            <a:extLst>
              <a:ext uri="{28A0092B-C50C-407E-A947-70E740481C1C}">
                <a14:useLocalDpi xmlns:a14="http://schemas.microsoft.com/office/drawing/2010/main" val="0"/>
              </a:ext>
            </a:extLst>
          </a:blip>
          <a:srcRect t="2912" b="801"/>
          <a:stretch/>
        </p:blipFill>
        <p:spPr bwMode="auto">
          <a:xfrm>
            <a:off x="6516346" y="2475497"/>
            <a:ext cx="2225563" cy="2437513"/>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4EFF7984-6B64-4EAB-B5C8-F7916E1A98CA}"/>
              </a:ext>
            </a:extLst>
          </p:cNvPr>
          <p:cNvSpPr/>
          <p:nvPr/>
        </p:nvSpPr>
        <p:spPr>
          <a:xfrm>
            <a:off x="625643" y="350315"/>
            <a:ext cx="5606716" cy="1508105"/>
          </a:xfrm>
          <a:prstGeom prst="rect">
            <a:avLst/>
          </a:prstGeom>
        </p:spPr>
        <p:txBody>
          <a:bodyPr wrap="square">
            <a:spAutoFit/>
          </a:bodyPr>
          <a:lstStyle/>
          <a:p>
            <a:pPr marL="177800" indent="0" algn="just">
              <a:buNone/>
            </a:pPr>
            <a:r>
              <a:rPr lang="el-GR" sz="1600" dirty="0">
                <a:solidFill>
                  <a:srgbClr val="002060"/>
                </a:solidFill>
                <a:latin typeface="Times New Roman" panose="02020603050405020304" pitchFamily="18" charset="0"/>
                <a:cs typeface="Times New Roman" panose="02020603050405020304" pitchFamily="18" charset="0"/>
              </a:rPr>
              <a:t>Κριμαία 2014</a:t>
            </a:r>
          </a:p>
          <a:p>
            <a:pPr marL="177800" indent="0" algn="just">
              <a:buNone/>
            </a:pPr>
            <a:endParaRPr lang="el-GR" dirty="0">
              <a:solidFill>
                <a:srgbClr val="002060"/>
              </a:solidFill>
              <a:latin typeface="Times New Roman" panose="02020603050405020304" pitchFamily="18" charset="0"/>
              <a:cs typeface="Times New Roman" panose="02020603050405020304" pitchFamily="18" charset="0"/>
            </a:endParaRPr>
          </a:p>
          <a:p>
            <a:pPr marL="177800" indent="0" algn="just">
              <a:buNone/>
            </a:pPr>
            <a:r>
              <a:rPr lang="el-GR" dirty="0">
                <a:latin typeface="Times New Roman" panose="02020603050405020304" pitchFamily="18" charset="0"/>
                <a:cs typeface="Times New Roman" panose="02020603050405020304" pitchFamily="18" charset="0"/>
              </a:rPr>
              <a:t>Η Gazprom υπέφερε από την πτώση των τιμών από το 2014</a:t>
            </a:r>
          </a:p>
          <a:p>
            <a:pPr marL="177800" indent="0" algn="just">
              <a:buNone/>
            </a:pPr>
            <a:endParaRPr lang="el-GR" sz="600" dirty="0">
              <a:latin typeface="Times New Roman" panose="02020603050405020304" pitchFamily="18" charset="0"/>
              <a:cs typeface="Times New Roman" panose="02020603050405020304" pitchFamily="18" charset="0"/>
            </a:endParaRPr>
          </a:p>
          <a:p>
            <a:pPr marL="177800" indent="0" algn="just">
              <a:buNone/>
            </a:pPr>
            <a:r>
              <a:rPr lang="el-GR" dirty="0">
                <a:latin typeface="Times New Roman" panose="02020603050405020304" pitchFamily="18" charset="0"/>
                <a:cs typeface="Times New Roman" panose="02020603050405020304" pitchFamily="18" charset="0"/>
              </a:rPr>
              <a:t>Η επακόλουθη ύφεση δεν μπορεί να αποδοθεί εξ ολοκλήρου στις κυρώσεις - η ανάπτυξη είχε ήδη ακολουθήσει πτωτική πορεία από το 2010.</a:t>
            </a:r>
          </a:p>
        </p:txBody>
      </p:sp>
      <p:sp>
        <p:nvSpPr>
          <p:cNvPr id="8" name="Ορθογώνιο 7">
            <a:extLst>
              <a:ext uri="{FF2B5EF4-FFF2-40B4-BE49-F238E27FC236}">
                <a16:creationId xmlns:a16="http://schemas.microsoft.com/office/drawing/2014/main" id="{32295F09-E3AE-40EA-872E-81EFB7746311}"/>
              </a:ext>
            </a:extLst>
          </p:cNvPr>
          <p:cNvSpPr/>
          <p:nvPr/>
        </p:nvSpPr>
        <p:spPr>
          <a:xfrm>
            <a:off x="767637" y="2029624"/>
            <a:ext cx="5606715" cy="3093154"/>
          </a:xfrm>
          <a:prstGeom prst="rect">
            <a:avLst/>
          </a:prstGeom>
        </p:spPr>
        <p:txBody>
          <a:bodyPr wrap="square">
            <a:spAutoFit/>
          </a:bodyPr>
          <a:lstStyle/>
          <a:p>
            <a:pPr algn="just"/>
            <a:r>
              <a:rPr lang="el-GR" sz="1600" dirty="0">
                <a:solidFill>
                  <a:srgbClr val="002060"/>
                </a:solidFill>
                <a:latin typeface="Times New Roman" panose="02020603050405020304" pitchFamily="18" charset="0"/>
                <a:cs typeface="Times New Roman" panose="02020603050405020304" pitchFamily="18" charset="0"/>
              </a:rPr>
              <a:t>Φυσικό αέριο</a:t>
            </a:r>
          </a:p>
          <a:p>
            <a:pPr algn="just"/>
            <a:endParaRPr lang="el-GR" sz="1000" dirty="0">
              <a:solidFill>
                <a:srgbClr val="002060"/>
              </a:solidFill>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Η εξάρτηση από το ρωσικό φυσικό αέριο διαφέρει με βάση δύο γεωγραφικές εκτιμήσεις: </a:t>
            </a:r>
          </a:p>
          <a:p>
            <a:pPr algn="just"/>
            <a:endParaRPr lang="el-GR" sz="6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el-GR" dirty="0">
                <a:latin typeface="Times New Roman" panose="02020603050405020304" pitchFamily="18" charset="0"/>
                <a:cs typeface="Times New Roman" panose="02020603050405020304" pitchFamily="18" charset="0"/>
              </a:rPr>
              <a:t>Την εγγύτητα με τη Ρωσία</a:t>
            </a:r>
          </a:p>
          <a:p>
            <a:pPr marL="342900" indent="-342900" algn="just">
              <a:buFont typeface="+mj-lt"/>
              <a:buAutoNum type="arabicPeriod"/>
            </a:pPr>
            <a:endParaRPr lang="el-GR" sz="4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el-GR" dirty="0">
                <a:latin typeface="Times New Roman" panose="02020603050405020304" pitchFamily="18" charset="0"/>
                <a:cs typeface="Times New Roman" panose="02020603050405020304" pitchFamily="18" charset="0"/>
              </a:rPr>
              <a:t>Την πρόσβαση σε προμήθειες υγροποιημένου φυσικού αερίου. </a:t>
            </a:r>
          </a:p>
          <a:p>
            <a:pPr algn="just"/>
            <a:endParaRPr lang="el-GR" dirty="0">
              <a:solidFill>
                <a:srgbClr val="002060"/>
              </a:solidFill>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Προσπάθεια της ΕΕ να διαφοροποιήσει τις πηγές εφοδιασμού της Ευρώπης.</a:t>
            </a:r>
          </a:p>
          <a:p>
            <a:pPr algn="just"/>
            <a:endParaRPr lang="el-GR" sz="500"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 Τρόπος "διαχωρισμού" των συστημάτων μεταφοράς ενέργειας. Πρακτικά, σημαίνει ότι η Gazprom δεν μπορεί να ελέγχει ολόκληρη την αλυσίδα αξίας από την παραγωγή έως τη λειτουργία</a:t>
            </a:r>
            <a:endParaRPr lang="el-GR" dirty="0">
              <a:solidFill>
                <a:srgbClr val="002060"/>
              </a:solidFill>
              <a:latin typeface="Times New Roman" panose="02020603050405020304" pitchFamily="18" charset="0"/>
              <a:cs typeface="Times New Roman" panose="02020603050405020304" pitchFamily="18" charset="0"/>
            </a:endParaRPr>
          </a:p>
          <a:p>
            <a:pPr algn="just"/>
            <a:r>
              <a:rPr lang="el-GR" dirty="0">
                <a:solidFill>
                  <a:srgbClr val="002060"/>
                </a:solidFill>
                <a:latin typeface="Times New Roman" panose="02020603050405020304" pitchFamily="18" charset="0"/>
                <a:cs typeface="Times New Roman" panose="02020603050405020304" pitchFamily="18" charset="0"/>
              </a:rPr>
              <a:t> </a:t>
            </a:r>
            <a:endParaRPr lang="el-GR" dirty="0"/>
          </a:p>
        </p:txBody>
      </p:sp>
    </p:spTree>
    <p:extLst>
      <p:ext uri="{BB962C8B-B14F-4D97-AF65-F5344CB8AC3E}">
        <p14:creationId xmlns:p14="http://schemas.microsoft.com/office/powerpoint/2010/main" val="320324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AA32E0-3CF4-4DFE-9EBD-B5C7EE3667F3}"/>
              </a:ext>
            </a:extLst>
          </p:cNvPr>
          <p:cNvSpPr>
            <a:spLocks noGrp="1"/>
          </p:cNvSpPr>
          <p:nvPr>
            <p:ph type="title"/>
          </p:nvPr>
        </p:nvSpPr>
        <p:spPr>
          <a:xfrm>
            <a:off x="613610" y="543648"/>
            <a:ext cx="1493811" cy="572700"/>
          </a:xfrm>
        </p:spPr>
        <p:txBody>
          <a:bodyPr/>
          <a:lstStyle/>
          <a:p>
            <a:pPr algn="ctr"/>
            <a:r>
              <a:rPr lang="el-GR" sz="1600" dirty="0">
                <a:solidFill>
                  <a:srgbClr val="002060"/>
                </a:solidFill>
                <a:latin typeface="Times New Roman" panose="02020603050405020304" pitchFamily="18" charset="0"/>
                <a:cs typeface="Times New Roman" panose="02020603050405020304" pitchFamily="18" charset="0"/>
              </a:rPr>
              <a:t>COVID-19</a:t>
            </a:r>
            <a:r>
              <a:rPr lang="el-GR" sz="2000" dirty="0">
                <a:solidFill>
                  <a:srgbClr val="002060"/>
                </a:solidFill>
                <a:latin typeface="Times New Roman" panose="02020603050405020304" pitchFamily="18" charset="0"/>
                <a:cs typeface="Times New Roman" panose="02020603050405020304" pitchFamily="18" charset="0"/>
              </a:rPr>
              <a:t> </a:t>
            </a:r>
            <a:br>
              <a:rPr lang="el-GR" dirty="0">
                <a:solidFill>
                  <a:srgbClr val="002060"/>
                </a:solidFill>
              </a:rPr>
            </a:br>
            <a:endParaRPr lang="el-GR" dirty="0">
              <a:solidFill>
                <a:srgbClr val="002060"/>
              </a:solidFill>
            </a:endParaRPr>
          </a:p>
        </p:txBody>
      </p:sp>
      <p:sp>
        <p:nvSpPr>
          <p:cNvPr id="3" name="Υπότιτλος 2">
            <a:extLst>
              <a:ext uri="{FF2B5EF4-FFF2-40B4-BE49-F238E27FC236}">
                <a16:creationId xmlns:a16="http://schemas.microsoft.com/office/drawing/2014/main" id="{553FAF82-790D-4AC1-8A01-19DF7CE3551E}"/>
              </a:ext>
            </a:extLst>
          </p:cNvPr>
          <p:cNvSpPr>
            <a:spLocks noGrp="1"/>
          </p:cNvSpPr>
          <p:nvPr>
            <p:ph type="subTitle" idx="1"/>
          </p:nvPr>
        </p:nvSpPr>
        <p:spPr>
          <a:xfrm>
            <a:off x="613610" y="2334950"/>
            <a:ext cx="4754367" cy="3233481"/>
          </a:xfrm>
        </p:spPr>
        <p:txBody>
          <a:bodyPr/>
          <a:lstStyle/>
          <a:p>
            <a:pPr marL="139700" indent="0">
              <a:buNone/>
            </a:pPr>
            <a:endParaRPr lang="en-GB" sz="1400" dirty="0">
              <a:latin typeface="Times New Roman" panose="02020603050405020304" pitchFamily="18" charset="0"/>
              <a:cs typeface="Times New Roman" panose="02020603050405020304" pitchFamily="18" charset="0"/>
            </a:endParaRPr>
          </a:p>
          <a:p>
            <a:pPr marL="139700" indent="0" algn="just">
              <a:buNone/>
            </a:pPr>
            <a:r>
              <a:rPr lang="el-GR" sz="1400" dirty="0">
                <a:latin typeface="Times New Roman" panose="02020603050405020304" pitchFamily="18" charset="0"/>
                <a:cs typeface="Times New Roman" panose="02020603050405020304" pitchFamily="18" charset="0"/>
              </a:rPr>
              <a:t>Από τον Μάιο του </a:t>
            </a:r>
            <a:r>
              <a:rPr lang="el-GR" sz="1400" dirty="0">
                <a:solidFill>
                  <a:srgbClr val="C00000"/>
                </a:solidFill>
                <a:latin typeface="Times New Roman" panose="02020603050405020304" pitchFamily="18" charset="0"/>
                <a:cs typeface="Times New Roman" panose="02020603050405020304" pitchFamily="18" charset="0"/>
              </a:rPr>
              <a:t>2021</a:t>
            </a:r>
            <a:r>
              <a:rPr lang="el-GR" sz="1400" dirty="0">
                <a:latin typeface="Times New Roman" panose="02020603050405020304" pitchFamily="18" charset="0"/>
                <a:cs typeface="Times New Roman" panose="02020603050405020304" pitchFamily="18" charset="0"/>
              </a:rPr>
              <a:t>, η </a:t>
            </a:r>
            <a:r>
              <a:rPr lang="el-GR" sz="1400" dirty="0">
                <a:solidFill>
                  <a:srgbClr val="C00000"/>
                </a:solidFill>
                <a:latin typeface="Times New Roman" panose="02020603050405020304" pitchFamily="18" charset="0"/>
                <a:cs typeface="Times New Roman" panose="02020603050405020304" pitchFamily="18" charset="0"/>
              </a:rPr>
              <a:t>Gazprom άρχισε ξαφνικά να μειώνει τις προμήθειές της </a:t>
            </a:r>
            <a:r>
              <a:rPr lang="el-GR" sz="1400" dirty="0">
                <a:latin typeface="Times New Roman" panose="02020603050405020304" pitchFamily="18" charset="0"/>
                <a:cs typeface="Times New Roman" panose="02020603050405020304" pitchFamily="18" charset="0"/>
              </a:rPr>
              <a:t>στην Ευρώπη, με τους ευρωπαίους αγοραστές να στρέφονται όλο και περισσότερο στο ΥΦΑ το φθινόπωρο. Αυτό ώθησε τις παγκόσμιες τιμές προς τα πάνω. Επομένως, η παγκόσμια ενεργειακή κρίση είχε στην πραγματικότητα ήδη ξεκινήσει στα τέλη του 2021</a:t>
            </a:r>
            <a:r>
              <a:rPr lang="en-GB" sz="1400" dirty="0">
                <a:latin typeface="Times New Roman" panose="02020603050405020304" pitchFamily="18" charset="0"/>
                <a:cs typeface="Times New Roman" panose="02020603050405020304" pitchFamily="18" charset="0"/>
              </a:rPr>
              <a:t>.</a:t>
            </a:r>
            <a:endParaRPr lang="el-GR" dirty="0"/>
          </a:p>
        </p:txBody>
      </p:sp>
      <p:pic>
        <p:nvPicPr>
          <p:cNvPr id="5" name="image12.png" descr="https://lh7-us.googleusercontent.com/docsz/AD_4nXcxIbaFJLPstq6dVkP_TnjXgyaIrKG5vYsJyYKAxDNdlne0o7dSNk5ftrkBZmm9klAlxo6bc0ZB5U6YprjFX5jf0OsTwRx4gMMC_wq2xsJlgzusRSLCBpaYqyMWZJK4RSovL56FCZ3RcU4djRlqS4MQvLqm?key=FvAHqjInhaaQ_s0PucVw6Q">
            <a:extLst>
              <a:ext uri="{FF2B5EF4-FFF2-40B4-BE49-F238E27FC236}">
                <a16:creationId xmlns:a16="http://schemas.microsoft.com/office/drawing/2014/main" id="{C7B08CF4-ACB6-4A35-B162-CEEDE53DDB55}"/>
              </a:ext>
            </a:extLst>
          </p:cNvPr>
          <p:cNvPicPr>
            <a:picLocks noGrp="1"/>
          </p:cNvPicPr>
          <p:nvPr>
            <p:ph type="pic" idx="2"/>
          </p:nvPr>
        </p:nvPicPr>
        <p:blipFill rotWithShape="1">
          <a:blip r:embed="rId2"/>
          <a:srcRect l="226" r="1411"/>
          <a:stretch/>
        </p:blipFill>
        <p:spPr>
          <a:xfrm>
            <a:off x="5664979" y="2439401"/>
            <a:ext cx="3214326" cy="2036345"/>
          </a:xfrm>
          <a:prstGeom prst="rect">
            <a:avLst/>
          </a:prstGeom>
          <a:ln/>
        </p:spPr>
      </p:pic>
      <p:sp>
        <p:nvSpPr>
          <p:cNvPr id="6" name="Ορθογώνιο 5">
            <a:extLst>
              <a:ext uri="{FF2B5EF4-FFF2-40B4-BE49-F238E27FC236}">
                <a16:creationId xmlns:a16="http://schemas.microsoft.com/office/drawing/2014/main" id="{0385D14D-7630-4218-A747-3202B7117894}"/>
              </a:ext>
            </a:extLst>
          </p:cNvPr>
          <p:cNvSpPr/>
          <p:nvPr/>
        </p:nvSpPr>
        <p:spPr>
          <a:xfrm>
            <a:off x="720000" y="976284"/>
            <a:ext cx="8159305" cy="1708160"/>
          </a:xfrm>
          <a:prstGeom prst="rect">
            <a:avLst/>
          </a:prstGeom>
        </p:spPr>
        <p:txBody>
          <a:bodyPr wrap="square">
            <a:spAutoFit/>
          </a:bodyPr>
          <a:lstStyle/>
          <a:p>
            <a:pPr algn="just"/>
            <a:r>
              <a:rPr lang="el-GR" dirty="0">
                <a:latin typeface="Times New Roman" panose="02020603050405020304" pitchFamily="18" charset="0"/>
                <a:ea typeface="Calibri" panose="020F0502020204030204" pitchFamily="34" charset="0"/>
                <a:cs typeface="Times New Roman" panose="02020603050405020304" pitchFamily="18" charset="0"/>
              </a:rPr>
              <a:t>Η πανδημία οδήγησε σε μείωση της ζήτησης ενέργειας</a:t>
            </a:r>
            <a:r>
              <a:rPr lang="en-GB" dirty="0">
                <a:latin typeface="Times New Roman" panose="02020603050405020304" pitchFamily="18" charset="0"/>
                <a:ea typeface="Calibri" panose="020F0502020204030204" pitchFamily="34"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Παρ' όλα αυτά, η συνολική κατάσταση στην αγορά ενέργειας της ΕΕ παρέμεινε σχετικά σταθερή</a:t>
            </a:r>
            <a:r>
              <a:rPr lang="en-GB" dirty="0">
                <a:latin typeface="Times New Roman" panose="02020603050405020304" pitchFamily="18" charset="0"/>
                <a:cs typeface="Times New Roman" panose="02020603050405020304" pitchFamily="18" charset="0"/>
              </a:rPr>
              <a:t>.</a:t>
            </a:r>
          </a:p>
          <a:p>
            <a:pPr algn="just"/>
            <a:endParaRPr lang="en-GB" dirty="0">
              <a:latin typeface="Times New Roman" panose="02020603050405020304" pitchFamily="18" charset="0"/>
              <a:cs typeface="Times New Roman" panose="02020603050405020304" pitchFamily="18" charset="0"/>
            </a:endParaRPr>
          </a:p>
          <a:p>
            <a:pPr algn="just"/>
            <a:endParaRPr lang="en-GB" sz="700"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Το </a:t>
            </a:r>
            <a:r>
              <a:rPr lang="el-GR" dirty="0">
                <a:solidFill>
                  <a:schemeClr val="tx1"/>
                </a:solidFill>
                <a:latin typeface="Times New Roman" panose="02020603050405020304" pitchFamily="18" charset="0"/>
                <a:cs typeface="Times New Roman" panose="02020603050405020304" pitchFamily="18" charset="0"/>
              </a:rPr>
              <a:t>2021</a:t>
            </a:r>
            <a:r>
              <a:rPr lang="el-GR" dirty="0">
                <a:latin typeface="Times New Roman" panose="02020603050405020304" pitchFamily="18" charset="0"/>
                <a:cs typeface="Times New Roman" panose="02020603050405020304" pitchFamily="18" charset="0"/>
              </a:rPr>
              <a:t>, η Ρωσία ήταν ο πέμπτος μεγαλύτερος εταίρος για τις εξαγωγές αγαθών της ΕΕ (4,1 %) και ο τρίτος μεγαλύτερος εταίρος για τις εισαγωγές αγαθών της ΕΕ (7,5 %). </a:t>
            </a:r>
          </a:p>
          <a:p>
            <a:pPr algn="just"/>
            <a:endParaRPr lang="el-GR" dirty="0">
              <a:latin typeface="Times New Roman" panose="02020603050405020304" pitchFamily="18" charset="0"/>
              <a:cs typeface="Times New Roman" panose="02020603050405020304" pitchFamily="18" charset="0"/>
            </a:endParaRPr>
          </a:p>
          <a:p>
            <a:pPr algn="just"/>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62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93207C-4B7B-43DE-BBC1-E484B6DA737F}"/>
              </a:ext>
            </a:extLst>
          </p:cNvPr>
          <p:cNvSpPr>
            <a:spLocks noGrp="1"/>
          </p:cNvSpPr>
          <p:nvPr>
            <p:ph type="ctrTitle"/>
          </p:nvPr>
        </p:nvSpPr>
        <p:spPr>
          <a:xfrm>
            <a:off x="780663" y="415958"/>
            <a:ext cx="4068050" cy="475800"/>
          </a:xfrm>
        </p:spPr>
        <p:txBody>
          <a:bodyPr/>
          <a:lstStyle/>
          <a:p>
            <a:pPr algn="ctr"/>
            <a:r>
              <a:rPr lang="el-GR" sz="2000" dirty="0">
                <a:latin typeface="Times New Roman" panose="02020603050405020304" pitchFamily="18" charset="0"/>
                <a:cs typeface="Times New Roman" panose="02020603050405020304" pitchFamily="18" charset="0"/>
              </a:rPr>
              <a:t>Επιπτώσεις εισβολής στην Ουκρανία </a:t>
            </a:r>
          </a:p>
        </p:txBody>
      </p:sp>
      <p:sp>
        <p:nvSpPr>
          <p:cNvPr id="3" name="Υπότιτλος 2">
            <a:extLst>
              <a:ext uri="{FF2B5EF4-FFF2-40B4-BE49-F238E27FC236}">
                <a16:creationId xmlns:a16="http://schemas.microsoft.com/office/drawing/2014/main" id="{31ADAE2C-41AF-45F5-BA2D-AC7353BC1A41}"/>
              </a:ext>
            </a:extLst>
          </p:cNvPr>
          <p:cNvSpPr>
            <a:spLocks noGrp="1"/>
          </p:cNvSpPr>
          <p:nvPr>
            <p:ph type="subTitle" idx="1"/>
          </p:nvPr>
        </p:nvSpPr>
        <p:spPr>
          <a:xfrm>
            <a:off x="569146" y="908873"/>
            <a:ext cx="5839800" cy="3835784"/>
          </a:xfrm>
        </p:spPr>
        <p:txBody>
          <a:bodyPr/>
          <a:lstStyle/>
          <a:p>
            <a:pPr marL="139700" indent="0" algn="just"/>
            <a:r>
              <a:rPr lang="el-GR" sz="1400" dirty="0">
                <a:solidFill>
                  <a:srgbClr val="002060"/>
                </a:solidFill>
                <a:latin typeface="Times New Roman" panose="02020603050405020304" pitchFamily="18" charset="0"/>
                <a:cs typeface="Times New Roman" panose="02020603050405020304" pitchFamily="18" charset="0"/>
              </a:rPr>
              <a:t>ΟΠΕΚ+</a:t>
            </a:r>
            <a:r>
              <a:rPr lang="el-GR" sz="1400" dirty="0">
                <a:latin typeface="Times New Roman" panose="02020603050405020304" pitchFamily="18" charset="0"/>
                <a:cs typeface="Times New Roman" panose="02020603050405020304" pitchFamily="18" charset="0"/>
              </a:rPr>
              <a:t> ➜ Η συνεργασία αυτή επέτρεψε στη Ρωσία να διαδραματίσει κρίσιμο ρόλο στη ρύθμιση των τιμών του πετρελαίου και στη συνέχεια να επηρεάσει τις τιμές του φυσικού αερίου στον ευρωπαϊκό κόμβο.</a:t>
            </a:r>
          </a:p>
          <a:p>
            <a:pPr algn="just">
              <a:buFont typeface="Wingdings" panose="05000000000000000000" pitchFamily="2" charset="2"/>
              <a:buChar char="§"/>
            </a:pPr>
            <a:endParaRPr lang="el-GR" sz="1400" dirty="0">
              <a:latin typeface="Times New Roman" panose="02020603050405020304" pitchFamily="18" charset="0"/>
              <a:cs typeface="Times New Roman" panose="02020603050405020304" pitchFamily="18" charset="0"/>
            </a:endParaRPr>
          </a:p>
          <a:p>
            <a:pPr marL="139700" indent="0" algn="just"/>
            <a:r>
              <a:rPr lang="el-GR" sz="1400" dirty="0">
                <a:solidFill>
                  <a:srgbClr val="002060"/>
                </a:solidFill>
                <a:latin typeface="Times New Roman" panose="02020603050405020304" pitchFamily="18" charset="0"/>
                <a:cs typeface="Times New Roman" panose="02020603050405020304" pitchFamily="18" charset="0"/>
              </a:rPr>
              <a:t>Φυσικό Αέριο</a:t>
            </a:r>
          </a:p>
          <a:p>
            <a:pPr marL="425450" indent="-285750" algn="just">
              <a:buFont typeface="Wingdings" panose="05000000000000000000" pitchFamily="2" charset="2"/>
              <a:buChar char="Ø"/>
            </a:pPr>
            <a:r>
              <a:rPr lang="el-GR" sz="1400" dirty="0">
                <a:solidFill>
                  <a:schemeClr val="tx1"/>
                </a:solidFill>
                <a:latin typeface="Times New Roman" panose="02020603050405020304" pitchFamily="18" charset="0"/>
                <a:cs typeface="Times New Roman" panose="02020603050405020304" pitchFamily="18" charset="0"/>
              </a:rPr>
              <a:t>Αντιμετώπιση ΕΕ: Αύξηση εισαγωγών ΥΦΑ</a:t>
            </a:r>
          </a:p>
          <a:p>
            <a:pPr marL="425450" indent="-285750" algn="just">
              <a:buFont typeface="Wingdings" panose="05000000000000000000" pitchFamily="2" charset="2"/>
              <a:buChar char="Ø"/>
            </a:pPr>
            <a:r>
              <a:rPr lang="el-GR" sz="1400" dirty="0">
                <a:solidFill>
                  <a:schemeClr val="tx1"/>
                </a:solidFill>
                <a:latin typeface="Times New Roman" panose="02020603050405020304" pitchFamily="18" charset="0"/>
                <a:cs typeface="Times New Roman" panose="02020603050405020304" pitchFamily="18" charset="0"/>
              </a:rPr>
              <a:t>Απάντηση Ρωσίας: Ανακατεύθυνση εξαγωγών προς Ασία </a:t>
            </a:r>
          </a:p>
          <a:p>
            <a:pPr marL="425450" indent="-285750" algn="just">
              <a:buFont typeface="Wingdings" panose="05000000000000000000" pitchFamily="2" charset="2"/>
              <a:buChar char="Ø"/>
            </a:pPr>
            <a:endParaRPr lang="el-GR" sz="1400" dirty="0">
              <a:solidFill>
                <a:srgbClr val="002060"/>
              </a:solidFill>
              <a:latin typeface="Times New Roman" panose="02020603050405020304" pitchFamily="18" charset="0"/>
              <a:cs typeface="Times New Roman" panose="02020603050405020304" pitchFamily="18" charset="0"/>
            </a:endParaRPr>
          </a:p>
          <a:p>
            <a:pPr marL="139700" indent="0" algn="just"/>
            <a:r>
              <a:rPr lang="el-GR" sz="1400" dirty="0">
                <a:solidFill>
                  <a:srgbClr val="002060"/>
                </a:solidFill>
                <a:latin typeface="Times New Roman" panose="02020603050405020304" pitchFamily="18" charset="0"/>
                <a:cs typeface="Times New Roman" panose="02020603050405020304" pitchFamily="18" charset="0"/>
              </a:rPr>
              <a:t>Nord Stream 2 </a:t>
            </a:r>
            <a:r>
              <a:rPr lang="el-GR" sz="1400" dirty="0">
                <a:latin typeface="Times New Roman" panose="02020603050405020304" pitchFamily="18" charset="0"/>
                <a:cs typeface="Times New Roman" panose="02020603050405020304" pitchFamily="18" charset="0"/>
              </a:rPr>
              <a:t>➜</a:t>
            </a:r>
            <a:r>
              <a:rPr lang="el-GR" sz="1400" dirty="0">
                <a:solidFill>
                  <a:srgbClr val="002060"/>
                </a:solidFill>
                <a:latin typeface="Times New Roman" panose="02020603050405020304" pitchFamily="18" charset="0"/>
                <a:cs typeface="Times New Roman" panose="02020603050405020304" pitchFamily="18" charset="0"/>
              </a:rPr>
              <a:t> </a:t>
            </a:r>
            <a:r>
              <a:rPr lang="el-GR" sz="1400" dirty="0">
                <a:solidFill>
                  <a:schemeClr val="tx1"/>
                </a:solidFill>
                <a:latin typeface="Times New Roman" panose="02020603050405020304" pitchFamily="18" charset="0"/>
                <a:cs typeface="Times New Roman" panose="02020603050405020304" pitchFamily="18" charset="0"/>
              </a:rPr>
              <a:t>Η Γερμανία ανακοινώνει της διακοπή του.</a:t>
            </a:r>
            <a:endParaRPr lang="el-GR" sz="1400" dirty="0">
              <a:solidFill>
                <a:srgbClr val="002060"/>
              </a:solidFill>
              <a:latin typeface="Times New Roman" panose="02020603050405020304" pitchFamily="18" charset="0"/>
              <a:cs typeface="Times New Roman" panose="02020603050405020304" pitchFamily="18" charset="0"/>
            </a:endParaRPr>
          </a:p>
          <a:p>
            <a:pPr marL="139700" indent="0" algn="just"/>
            <a:endParaRPr lang="el-GR" sz="1400" dirty="0">
              <a:latin typeface="Times New Roman" panose="02020603050405020304" pitchFamily="18" charset="0"/>
              <a:cs typeface="Times New Roman" panose="02020603050405020304" pitchFamily="18" charset="0"/>
            </a:endParaRPr>
          </a:p>
          <a:p>
            <a:pPr marL="139700" indent="0" algn="just"/>
            <a:r>
              <a:rPr lang="el-GR" sz="1400" dirty="0">
                <a:solidFill>
                  <a:srgbClr val="002060"/>
                </a:solidFill>
                <a:latin typeface="Times New Roman" panose="02020603050405020304" pitchFamily="18" charset="0"/>
                <a:cs typeface="Times New Roman" panose="02020603050405020304" pitchFamily="18" charset="0"/>
              </a:rPr>
              <a:t>Αργό πετρέλαιο και προϊόντα πετρελαίου </a:t>
            </a:r>
            <a:r>
              <a:rPr lang="el-GR" sz="1400" dirty="0">
                <a:latin typeface="Times New Roman" panose="02020603050405020304" pitchFamily="18" charset="0"/>
                <a:cs typeface="Times New Roman" panose="02020603050405020304" pitchFamily="18" charset="0"/>
              </a:rPr>
              <a:t>➜ Τέθηκε εμπάργκο της ΕΕ. Για να αντισταθμίσει τη μείωση των ρωσικών εισαγωγών, η ΕΕ αύξησε τις εισαγωγές από άλλες χώρες.</a:t>
            </a:r>
          </a:p>
          <a:p>
            <a:pPr marL="139700" indent="0" algn="just"/>
            <a:endParaRPr lang="el-GR" sz="1400" dirty="0">
              <a:solidFill>
                <a:srgbClr val="002060"/>
              </a:solidFill>
              <a:latin typeface="Times New Roman" panose="02020603050405020304" pitchFamily="18" charset="0"/>
              <a:cs typeface="Times New Roman" panose="02020603050405020304" pitchFamily="18" charset="0"/>
            </a:endParaRPr>
          </a:p>
          <a:p>
            <a:pPr marL="139700" indent="0"/>
            <a:endParaRPr lang="el-GR" dirty="0"/>
          </a:p>
        </p:txBody>
      </p:sp>
      <p:pic>
        <p:nvPicPr>
          <p:cNvPr id="7" name="image4.png" descr="https://lh7-us.googleusercontent.com/6OsmAYjLRjYM6-uPKQzpJllLB1Fd0MpgJiC-HBoSf8j98V7WxtoQSelJ48wlXcb3bINBzFr-LDDGT2_ScUUrY3wQ9PoVnBcaCVOApA0mLP0nhZxOJDrYoHj8DD-zkVs1Sni0MYLK1EAeTLFq7DGaKmc">
            <a:extLst>
              <a:ext uri="{FF2B5EF4-FFF2-40B4-BE49-F238E27FC236}">
                <a16:creationId xmlns:a16="http://schemas.microsoft.com/office/drawing/2014/main" id="{495488F2-907E-4C3C-86F1-450AFBA7FCE9}"/>
              </a:ext>
            </a:extLst>
          </p:cNvPr>
          <p:cNvPicPr>
            <a:picLocks noGrp="1"/>
          </p:cNvPicPr>
          <p:nvPr>
            <p:ph type="pic" idx="2"/>
          </p:nvPr>
        </p:nvPicPr>
        <p:blipFill rotWithShape="1">
          <a:blip r:embed="rId2"/>
          <a:srcRect l="-795" r="4528"/>
          <a:stretch/>
        </p:blipFill>
        <p:spPr>
          <a:xfrm>
            <a:off x="6525799" y="1302026"/>
            <a:ext cx="2439297" cy="1398293"/>
          </a:xfrm>
          <a:prstGeom prst="rect">
            <a:avLst/>
          </a:prstGeom>
          <a:ln/>
        </p:spPr>
      </p:pic>
      <p:pic>
        <p:nvPicPr>
          <p:cNvPr id="8" name="image1.png">
            <a:extLst>
              <a:ext uri="{FF2B5EF4-FFF2-40B4-BE49-F238E27FC236}">
                <a16:creationId xmlns:a16="http://schemas.microsoft.com/office/drawing/2014/main" id="{349F64F0-D5DF-4F0E-8E9F-163E3F3AF90D}"/>
              </a:ext>
            </a:extLst>
          </p:cNvPr>
          <p:cNvPicPr>
            <a:picLocks noGrp="1"/>
          </p:cNvPicPr>
          <p:nvPr>
            <p:ph type="pic" idx="4"/>
          </p:nvPr>
        </p:nvPicPr>
        <p:blipFill rotWithShape="1">
          <a:blip r:embed="rId3"/>
          <a:srcRect t="-286" b="-598"/>
          <a:stretch/>
        </p:blipFill>
        <p:spPr>
          <a:xfrm>
            <a:off x="6525799" y="3180522"/>
            <a:ext cx="2439297" cy="1547020"/>
          </a:xfrm>
          <a:prstGeom prst="rect">
            <a:avLst/>
          </a:prstGeom>
          <a:ln/>
        </p:spPr>
      </p:pic>
    </p:spTree>
    <p:extLst>
      <p:ext uri="{BB962C8B-B14F-4D97-AF65-F5344CB8AC3E}">
        <p14:creationId xmlns:p14="http://schemas.microsoft.com/office/powerpoint/2010/main" val="3368811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58FEF28C-38F8-42EC-8D0A-0DE47BF085D2}"/>
              </a:ext>
            </a:extLst>
          </p:cNvPr>
          <p:cNvSpPr/>
          <p:nvPr/>
        </p:nvSpPr>
        <p:spPr>
          <a:xfrm>
            <a:off x="808074" y="535747"/>
            <a:ext cx="5058652" cy="4305922"/>
          </a:xfrm>
          <a:prstGeom prst="rect">
            <a:avLst/>
          </a:prstGeom>
        </p:spPr>
        <p:txBody>
          <a:bodyPr wrap="square">
            <a:spAutoFit/>
          </a:bodyPr>
          <a:lstStyle/>
          <a:p>
            <a:pPr algn="just">
              <a:lnSpc>
                <a:spcPct val="107000"/>
              </a:lnSpc>
              <a:spcAft>
                <a:spcPts val="800"/>
              </a:spcAft>
            </a:pPr>
            <a:r>
              <a:rPr lang="el-G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ΕΕ</a:t>
            </a:r>
            <a:r>
              <a:rPr lang="el-GR" dirty="0">
                <a:latin typeface="Times New Roman" panose="02020603050405020304" pitchFamily="18" charset="0"/>
                <a:ea typeface="Calibri" panose="020F0502020204030204" pitchFamily="34" charset="0"/>
                <a:cs typeface="Times New Roman" panose="02020603050405020304" pitchFamily="18" charset="0"/>
              </a:rPr>
              <a:t> και </a:t>
            </a:r>
            <a:r>
              <a:rPr lang="el-G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G7</a:t>
            </a:r>
            <a:r>
              <a:rPr lang="el-G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ea typeface="Calibri" panose="020F0502020204030204" pitchFamily="34" charset="0"/>
                <a:cs typeface="Times New Roman" panose="02020603050405020304" pitchFamily="18" charset="0"/>
              </a:rPr>
              <a:t> Εφάρμοσαν ένα παγκόσμιο ανώτατο όριο τιμών για το ρωσικό πετρέλαιο. </a:t>
            </a:r>
          </a:p>
          <a:p>
            <a:pPr algn="just">
              <a:lnSpc>
                <a:spcPct val="107000"/>
              </a:lnSpc>
              <a:spcAft>
                <a:spcPts val="800"/>
              </a:spcAft>
            </a:pPr>
            <a:endParaRPr lang="el-GR" sz="1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Times New Roman" panose="02020603050405020304" pitchFamily="18" charset="0"/>
              <a:buChar char="⁻"/>
            </a:pPr>
            <a:r>
              <a:rPr lang="el-G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Στόχος</a:t>
            </a:r>
            <a:r>
              <a:rPr lang="el-GR" dirty="0">
                <a:latin typeface="Times New Roman" panose="02020603050405020304" pitchFamily="18" charset="0"/>
                <a:ea typeface="Calibri" panose="020F0502020204030204" pitchFamily="34" charset="0"/>
                <a:cs typeface="Times New Roman" panose="02020603050405020304" pitchFamily="18" charset="0"/>
              </a:rPr>
              <a:t>: Ν</a:t>
            </a:r>
            <a:r>
              <a:rPr lang="el-GR" dirty="0">
                <a:latin typeface="Times New Roman" panose="02020603050405020304" pitchFamily="18" charset="0"/>
                <a:cs typeface="Times New Roman" panose="02020603050405020304" pitchFamily="18" charset="0"/>
              </a:rPr>
              <a:t>α διατηρήσουν τη ροή του ρωσικού πετρελαίου στις αγορές, αποτρέποντας μια παγκόσμια αύξηση της τιμής του πετρελαίου. </a:t>
            </a:r>
          </a:p>
          <a:p>
            <a:pPr algn="just">
              <a:lnSpc>
                <a:spcPct val="107000"/>
              </a:lnSpc>
              <a:spcAft>
                <a:spcPts val="800"/>
              </a:spcAft>
            </a:pPr>
            <a:endParaRPr lang="el-GR" sz="1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l-GR" dirty="0">
                <a:solidFill>
                  <a:srgbClr val="002060"/>
                </a:solidFill>
                <a:latin typeface="Times New Roman" panose="02020603050405020304" pitchFamily="18" charset="0"/>
                <a:cs typeface="Times New Roman" panose="02020603050405020304" pitchFamily="18" charset="0"/>
              </a:rPr>
              <a:t>Κίνα και Ινδία </a:t>
            </a:r>
            <a:r>
              <a:rPr lang="el-GR" dirty="0">
                <a:latin typeface="Times New Roman" panose="02020603050405020304" pitchFamily="18" charset="0"/>
                <a:cs typeface="Times New Roman" panose="02020603050405020304" pitchFamily="18" charset="0"/>
              </a:rPr>
              <a:t>➜ Αυξάνουν σταδιακά την ποσότητα αργού πετρελαίου που εισάγουν από τη Ρωσία.</a:t>
            </a:r>
          </a:p>
          <a:p>
            <a:pPr algn="just">
              <a:lnSpc>
                <a:spcPct val="107000"/>
              </a:lnSpc>
              <a:spcAft>
                <a:spcPts val="800"/>
              </a:spcAft>
            </a:pPr>
            <a:endParaRPr lang="el-GR"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l-GR" dirty="0">
                <a:solidFill>
                  <a:srgbClr val="C00000"/>
                </a:solidFill>
                <a:latin typeface="Times New Roman" panose="02020603050405020304" pitchFamily="18" charset="0"/>
                <a:cs typeface="Times New Roman" panose="02020603050405020304" pitchFamily="18" charset="0"/>
              </a:rPr>
              <a:t>Αποτέλεσμα</a:t>
            </a:r>
            <a:r>
              <a:rPr lang="el-GR" dirty="0">
                <a:latin typeface="Times New Roman" panose="02020603050405020304" pitchFamily="18" charset="0"/>
                <a:cs typeface="Times New Roman" panose="02020603050405020304" pitchFamily="18" charset="0"/>
              </a:rPr>
              <a:t> ➜ Το εμπόριο ενεργειακών προϊόντων μεταξύ της Ρωσίας και της Ευρωπαϊκής Ένωσης έχει σε μεγάλο βαθμό εξαφανιστεί. </a:t>
            </a:r>
          </a:p>
          <a:p>
            <a:pPr algn="just">
              <a:lnSpc>
                <a:spcPct val="107000"/>
              </a:lnSpc>
              <a:spcAft>
                <a:spcPts val="800"/>
              </a:spcAft>
            </a:pPr>
            <a:r>
              <a:rPr lang="el-GR" dirty="0">
                <a:latin typeface="Times New Roman" panose="02020603050405020304" pitchFamily="18" charset="0"/>
                <a:cs typeface="Times New Roman" panose="02020603050405020304" pitchFamily="18" charset="0"/>
              </a:rPr>
              <a:t>Η ΕΕ έχει προσαρμοστεί αξιοσημείωτα καλά σε μια αποσύνδεση που πολλοί θα θεωρούσαν αδύνατη. </a:t>
            </a:r>
          </a:p>
          <a:p>
            <a:pPr algn="just">
              <a:lnSpc>
                <a:spcPct val="107000"/>
              </a:lnSpc>
              <a:spcAft>
                <a:spcPts val="800"/>
              </a:spcAft>
            </a:pPr>
            <a:endParaRPr lang="el-GR" dirty="0">
              <a:latin typeface="Times New Roman" panose="02020603050405020304" pitchFamily="18" charset="0"/>
              <a:cs typeface="Times New Roman" panose="02020603050405020304" pitchFamily="18" charset="0"/>
            </a:endParaRPr>
          </a:p>
        </p:txBody>
      </p:sp>
      <p:pic>
        <p:nvPicPr>
          <p:cNvPr id="8" name="image9.png">
            <a:extLst>
              <a:ext uri="{FF2B5EF4-FFF2-40B4-BE49-F238E27FC236}">
                <a16:creationId xmlns:a16="http://schemas.microsoft.com/office/drawing/2014/main" id="{491B30B4-8A53-45BC-9C90-D847B3BB7145}"/>
              </a:ext>
            </a:extLst>
          </p:cNvPr>
          <p:cNvPicPr>
            <a:picLocks noGrp="1"/>
          </p:cNvPicPr>
          <p:nvPr>
            <p:ph type="pic" idx="2"/>
          </p:nvPr>
        </p:nvPicPr>
        <p:blipFill rotWithShape="1">
          <a:blip r:embed="rId2"/>
          <a:srcRect l="914" r="2044"/>
          <a:stretch/>
        </p:blipFill>
        <p:spPr>
          <a:xfrm>
            <a:off x="6499222" y="137565"/>
            <a:ext cx="2228227" cy="1327832"/>
          </a:xfrm>
          <a:prstGeom prst="rect">
            <a:avLst/>
          </a:prstGeom>
          <a:ln/>
        </p:spPr>
      </p:pic>
      <p:pic>
        <p:nvPicPr>
          <p:cNvPr id="9" name="image3.png">
            <a:extLst>
              <a:ext uri="{FF2B5EF4-FFF2-40B4-BE49-F238E27FC236}">
                <a16:creationId xmlns:a16="http://schemas.microsoft.com/office/drawing/2014/main" id="{6F06134A-4C73-4FD9-82F1-2D0C4305BEC2}"/>
              </a:ext>
            </a:extLst>
          </p:cNvPr>
          <p:cNvPicPr>
            <a:picLocks noGrp="1"/>
          </p:cNvPicPr>
          <p:nvPr>
            <p:ph type="pic" idx="3"/>
          </p:nvPr>
        </p:nvPicPr>
        <p:blipFill rotWithShape="1">
          <a:blip r:embed="rId3"/>
          <a:srcRect l="1662" t="-14" r="3684" b="14"/>
          <a:stretch/>
        </p:blipFill>
        <p:spPr>
          <a:xfrm>
            <a:off x="6499222" y="1756519"/>
            <a:ext cx="2228227" cy="1402554"/>
          </a:xfrm>
          <a:prstGeom prst="rect">
            <a:avLst/>
          </a:prstGeom>
          <a:ln/>
        </p:spPr>
      </p:pic>
      <p:pic>
        <p:nvPicPr>
          <p:cNvPr id="10" name="image1.png">
            <a:extLst>
              <a:ext uri="{FF2B5EF4-FFF2-40B4-BE49-F238E27FC236}">
                <a16:creationId xmlns:a16="http://schemas.microsoft.com/office/drawing/2014/main" id="{E2733693-715F-4C20-BCDA-202017DF67B0}"/>
              </a:ext>
            </a:extLst>
          </p:cNvPr>
          <p:cNvPicPr>
            <a:picLocks noGrp="1"/>
          </p:cNvPicPr>
          <p:nvPr>
            <p:ph type="pic" idx="4"/>
          </p:nvPr>
        </p:nvPicPr>
        <p:blipFill rotWithShape="1">
          <a:blip r:embed="rId4"/>
          <a:srcRect t="-566" b="875"/>
          <a:stretch/>
        </p:blipFill>
        <p:spPr>
          <a:xfrm>
            <a:off x="6499222" y="3488820"/>
            <a:ext cx="2228227" cy="1402554"/>
          </a:xfrm>
          <a:prstGeom prst="rect">
            <a:avLst/>
          </a:prstGeom>
          <a:ln/>
        </p:spPr>
      </p:pic>
    </p:spTree>
    <p:extLst>
      <p:ext uri="{BB962C8B-B14F-4D97-AF65-F5344CB8AC3E}">
        <p14:creationId xmlns:p14="http://schemas.microsoft.com/office/powerpoint/2010/main" val="371961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925125" y="3267050"/>
            <a:ext cx="41862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sz="4000" dirty="0">
                <a:latin typeface="Times New Roman" panose="02020603050405020304" pitchFamily="18" charset="0"/>
                <a:cs typeface="Times New Roman" panose="02020603050405020304" pitchFamily="18" charset="0"/>
              </a:rPr>
              <a:t>Θεσμικό Πλαίσιο</a:t>
            </a:r>
            <a:endParaRPr sz="4000" dirty="0">
              <a:latin typeface="Times New Roman" panose="02020603050405020304" pitchFamily="18" charset="0"/>
              <a:cs typeface="Times New Roman" panose="02020603050405020304" pitchFamily="18" charset="0"/>
            </a:endParaRPr>
          </a:p>
        </p:txBody>
      </p:sp>
      <p:sp>
        <p:nvSpPr>
          <p:cNvPr id="508" name="Google Shape;508;p38"/>
          <p:cNvSpPr txBox="1">
            <a:spLocks noGrp="1"/>
          </p:cNvSpPr>
          <p:nvPr>
            <p:ph type="title" idx="2"/>
          </p:nvPr>
        </p:nvSpPr>
        <p:spPr>
          <a:xfrm>
            <a:off x="925125" y="2425250"/>
            <a:ext cx="1234266" cy="73240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t>01</a:t>
            </a:r>
            <a:endParaRPr sz="4800" dirty="0"/>
          </a:p>
        </p:txBody>
      </p:sp>
      <p:grpSp>
        <p:nvGrpSpPr>
          <p:cNvPr id="510" name="Google Shape;510;p38"/>
          <p:cNvGrpSpPr/>
          <p:nvPr/>
        </p:nvGrpSpPr>
        <p:grpSpPr>
          <a:xfrm>
            <a:off x="3524497" y="591843"/>
            <a:ext cx="3091291" cy="1855144"/>
            <a:chOff x="3336780" y="474752"/>
            <a:chExt cx="3686692" cy="2212456"/>
          </a:xfrm>
        </p:grpSpPr>
        <p:sp>
          <p:nvSpPr>
            <p:cNvPr id="511" name="Google Shape;511;p38"/>
            <p:cNvSpPr/>
            <p:nvPr/>
          </p:nvSpPr>
          <p:spPr>
            <a:xfrm>
              <a:off x="3336780" y="474752"/>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2" name="Google Shape;512;p38"/>
            <p:cNvSpPr/>
            <p:nvPr/>
          </p:nvSpPr>
          <p:spPr>
            <a:xfrm rot="10800000">
              <a:off x="6478972" y="2142708"/>
              <a:ext cx="544500" cy="544500"/>
            </a:xfrm>
            <a:prstGeom prst="halfFrame">
              <a:avLst>
                <a:gd name="adj1" fmla="val 33333"/>
                <a:gd name="adj2" fmla="val 33333"/>
              </a:avLst>
            </a:prstGeom>
            <a:solidFill>
              <a:schemeClr val="dk1"/>
            </a:solidFill>
            <a:ln>
              <a:noFill/>
            </a:ln>
            <a:effectLst>
              <a:outerShdw blurRad="14288" dist="9525" dir="3120000" algn="bl" rotWithShape="0">
                <a:srgbClr val="000000">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12" name="Θέση εικόνας 11">
            <a:extLst>
              <a:ext uri="{FF2B5EF4-FFF2-40B4-BE49-F238E27FC236}">
                <a16:creationId xmlns:a16="http://schemas.microsoft.com/office/drawing/2014/main" id="{6C25E622-E776-4CC7-9BA5-3F64A2574009}"/>
              </a:ext>
            </a:extLst>
          </p:cNvPr>
          <p:cNvPicPr>
            <a:picLocks noGrp="1" noChangeAspect="1"/>
          </p:cNvPicPr>
          <p:nvPr>
            <p:ph type="pic" idx="3"/>
          </p:nvPr>
        </p:nvPicPr>
        <p:blipFill>
          <a:blip r:embed="rId3"/>
          <a:srcRect l="7123" r="7123"/>
          <a:stretch>
            <a:fillRect/>
          </a:stretch>
        </p:blipFill>
        <p:spPr>
          <a:prstGeom prst="rect">
            <a:avLst/>
          </a:prstGeom>
        </p:spPr>
      </p:pic>
      <p:pic>
        <p:nvPicPr>
          <p:cNvPr id="16" name="Θέση εικόνας 15">
            <a:extLst>
              <a:ext uri="{FF2B5EF4-FFF2-40B4-BE49-F238E27FC236}">
                <a16:creationId xmlns:a16="http://schemas.microsoft.com/office/drawing/2014/main" id="{0B97B684-BC14-4A0C-B876-CE80E396DF70}"/>
              </a:ext>
            </a:extLst>
          </p:cNvPr>
          <p:cNvPicPr>
            <a:picLocks noGrp="1" noChangeAspect="1"/>
          </p:cNvPicPr>
          <p:nvPr>
            <p:ph type="pic" idx="4"/>
          </p:nvPr>
        </p:nvPicPr>
        <p:blipFill>
          <a:blip r:embed="rId4"/>
          <a:srcRect t="6180" b="6180"/>
          <a:stretch>
            <a:fillRect/>
          </a:stretch>
        </p:blipFill>
        <p:spPr>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8" name="Google Shape;528;p39"/>
          <p:cNvSpPr txBox="1">
            <a:spLocks noGrp="1"/>
          </p:cNvSpPr>
          <p:nvPr>
            <p:ph type="subTitle" idx="4"/>
          </p:nvPr>
        </p:nvSpPr>
        <p:spPr>
          <a:xfrm>
            <a:off x="874458" y="858129"/>
            <a:ext cx="7917849" cy="4410222"/>
          </a:xfrm>
          <a:prstGeom prst="rect">
            <a:avLst/>
          </a:prstGeom>
        </p:spPr>
        <p:txBody>
          <a:bodyPr spcFirstLastPara="1" wrap="square" lIns="91425" tIns="91425" rIns="91425" bIns="91425" anchor="b" anchorCtr="0">
            <a:noAutofit/>
          </a:bodyPr>
          <a:lstStyle/>
          <a:p>
            <a:pPr marL="342900" indent="-342900" algn="just">
              <a:lnSpc>
                <a:spcPct val="150000"/>
              </a:lnSpc>
              <a:buFont typeface="Wingdings" panose="05000000000000000000" pitchFamily="2" charset="2"/>
              <a:buChar char="ü"/>
            </a:pPr>
            <a:r>
              <a:rPr lang="de-DE" sz="1600" dirty="0">
                <a:solidFill>
                  <a:srgbClr val="002060"/>
                </a:solidFill>
                <a:latin typeface="Times New Roman" panose="02020603050405020304" pitchFamily="18" charset="0"/>
                <a:cs typeface="Times New Roman" panose="02020603050405020304" pitchFamily="18" charset="0"/>
              </a:rPr>
              <a:t>TACIS </a:t>
            </a:r>
            <a:r>
              <a:rPr lang="de-DE" sz="1600" dirty="0">
                <a:latin typeface="Times New Roman" panose="02020603050405020304" pitchFamily="18" charset="0"/>
                <a:cs typeface="Times New Roman" panose="02020603050405020304" pitchFamily="18" charset="0"/>
              </a:rPr>
              <a:t> (1991)</a:t>
            </a:r>
            <a:r>
              <a:rPr lang="el-GR" sz="1600" dirty="0">
                <a:latin typeface="Times New Roman" panose="02020603050405020304" pitchFamily="18" charset="0"/>
                <a:cs typeface="Times New Roman" panose="02020603050405020304" pitchFamily="18" charset="0"/>
              </a:rPr>
              <a:t> ➜  </a:t>
            </a:r>
            <a:r>
              <a:rPr lang="el-GR" sz="1200" dirty="0">
                <a:latin typeface="Times New Roman" panose="02020603050405020304" pitchFamily="18" charset="0"/>
                <a:cs typeface="Times New Roman" panose="02020603050405020304" pitchFamily="18" charset="0"/>
              </a:rPr>
              <a:t>Πρόγραμμα της ΕΕ για στην παροχή οικονομικής και τεχνικής βοήθειας στα νέα ανεξάρτητα κράτη της πρώην ΕΣΣΔ</a:t>
            </a:r>
          </a:p>
          <a:p>
            <a:pPr marL="0" indent="0" algn="just">
              <a:lnSpc>
                <a:spcPct val="150000"/>
              </a:lnSpc>
            </a:pPr>
            <a:endParaRPr lang="el-GR" sz="4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l-GR" sz="1600" dirty="0">
                <a:solidFill>
                  <a:srgbClr val="002060"/>
                </a:solidFill>
                <a:latin typeface="Times New Roman" panose="02020603050405020304" pitchFamily="18" charset="0"/>
                <a:cs typeface="Times New Roman" panose="02020603050405020304" pitchFamily="18" charset="0"/>
              </a:rPr>
              <a:t>Πρωτόκολλο του Κιότο</a:t>
            </a:r>
            <a:r>
              <a:rPr lang="el-GR" sz="160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1994</a:t>
            </a:r>
            <a:r>
              <a:rPr lang="en-GB"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 ➜ </a:t>
            </a:r>
            <a:r>
              <a:rPr lang="el-GR" sz="1200" dirty="0">
                <a:latin typeface="Times New Roman" panose="02020603050405020304" pitchFamily="18" charset="0"/>
                <a:cs typeface="Times New Roman" panose="02020603050405020304" pitchFamily="18" charset="0"/>
              </a:rPr>
              <a:t>Διεθνή συνθήκη με στόχο τη μείωση των εκπομπών αερίων του θερμοκηπίου για την καταπολέμηση της κλιματικής αλλαγής.</a:t>
            </a:r>
          </a:p>
          <a:p>
            <a:pPr marL="0" indent="0" algn="just">
              <a:lnSpc>
                <a:spcPct val="150000"/>
              </a:lnSpc>
            </a:pPr>
            <a:endParaRPr lang="el-GR" sz="4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l-GR" sz="1600" dirty="0">
                <a:solidFill>
                  <a:srgbClr val="002060"/>
                </a:solidFill>
                <a:latin typeface="Times New Roman" panose="02020603050405020304" pitchFamily="18" charset="0"/>
                <a:cs typeface="Times New Roman" panose="02020603050405020304" pitchFamily="18" charset="0"/>
              </a:rPr>
              <a:t>Συμφωνία εταιρικής σχέσης και συνεργασίας </a:t>
            </a:r>
            <a:r>
              <a:rPr lang="el-GR" sz="1600" dirty="0">
                <a:latin typeface="Times New Roman" panose="02020603050405020304" pitchFamily="18" charset="0"/>
                <a:cs typeface="Times New Roman" panose="02020603050405020304" pitchFamily="18" charset="0"/>
              </a:rPr>
              <a:t>(1994</a:t>
            </a:r>
            <a:r>
              <a:rPr lang="en-GB"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 ➜ </a:t>
            </a:r>
            <a:r>
              <a:rPr lang="el-GR" sz="1200" dirty="0">
                <a:latin typeface="Times New Roman" panose="02020603050405020304" pitchFamily="18" charset="0"/>
                <a:cs typeface="Times New Roman" panose="02020603050405020304" pitchFamily="18" charset="0"/>
              </a:rPr>
              <a:t>Συνθήκη μεταξύ της Ευρωπαϊκής Ένωσης και της Ρωσίας με στόχο την προώθηση της πολιτικής, οικονομικής και κοινωνικής συνεργασίας μεταξύ των δύο οντοτήτων.</a:t>
            </a:r>
          </a:p>
          <a:p>
            <a:pPr marL="0" indent="0" algn="just">
              <a:lnSpc>
                <a:spcPct val="150000"/>
              </a:lnSpc>
            </a:pPr>
            <a:endParaRPr lang="el-GR" sz="4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l-GR" sz="1600" dirty="0">
                <a:solidFill>
                  <a:srgbClr val="002060"/>
                </a:solidFill>
                <a:latin typeface="Times New Roman" panose="02020603050405020304" pitchFamily="18" charset="0"/>
                <a:cs typeface="Times New Roman" panose="02020603050405020304" pitchFamily="18" charset="0"/>
              </a:rPr>
              <a:t>3η Σύνοδος Κορυφής </a:t>
            </a:r>
            <a:r>
              <a:rPr lang="en-GB"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1999</a:t>
            </a:r>
            <a:r>
              <a:rPr lang="en-GB" sz="1600" dirty="0">
                <a:latin typeface="Times New Roman" panose="02020603050405020304" pitchFamily="18" charset="0"/>
                <a:cs typeface="Times New Roman" panose="02020603050405020304" pitchFamily="18" charset="0"/>
              </a:rPr>
              <a:t>)</a:t>
            </a:r>
            <a:r>
              <a:rPr lang="el-GR" sz="1600" dirty="0">
                <a:latin typeface="Times New Roman" panose="02020603050405020304" pitchFamily="18" charset="0"/>
                <a:cs typeface="Times New Roman" panose="02020603050405020304" pitchFamily="18" charset="0"/>
              </a:rPr>
              <a:t> ➜ </a:t>
            </a:r>
            <a:r>
              <a:rPr lang="el-GR" sz="1200" dirty="0">
                <a:latin typeface="Times New Roman" panose="02020603050405020304" pitchFamily="18" charset="0"/>
                <a:cs typeface="Times New Roman" panose="02020603050405020304" pitchFamily="18" charset="0"/>
              </a:rPr>
              <a:t>Αποσκοπούσε στην ενίσχυση των δεσμών Ρωσίας-ΕΕ για την ειρήνη, την προώθηση της δημοκρατίας και την ενίσχυση της οικονομικής συνεργασίας</a:t>
            </a:r>
          </a:p>
          <a:p>
            <a:pPr marL="0" indent="0" algn="just">
              <a:lnSpc>
                <a:spcPct val="150000"/>
              </a:lnSpc>
            </a:pPr>
            <a:endParaRPr lang="el-GR" sz="500" dirty="0">
              <a:latin typeface="Times New Roman" panose="02020603050405020304" pitchFamily="18" charset="0"/>
              <a:cs typeface="Times New Roman" panose="02020603050405020304" pitchFamily="18" charset="0"/>
            </a:endParaRPr>
          </a:p>
          <a:p>
            <a:pPr marL="0" indent="0" algn="just">
              <a:lnSpc>
                <a:spcPct val="150000"/>
              </a:lnSpc>
            </a:pPr>
            <a:r>
              <a:rPr lang="el-GR" sz="1600" dirty="0">
                <a:solidFill>
                  <a:srgbClr val="002060"/>
                </a:solidFill>
                <a:latin typeface="Times New Roman" panose="02020603050405020304" pitchFamily="18" charset="0"/>
                <a:cs typeface="Times New Roman" panose="02020603050405020304" pitchFamily="18" charset="0"/>
              </a:rPr>
              <a:t>Απάντηση Ρωσίας</a:t>
            </a:r>
            <a:r>
              <a:rPr lang="el-GR" sz="16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Μεσοπρόθεσμη στρατηγική για την ανάπτυξη σχέσεων μεταξύ ρωσικής ομοσπονδίας και ΕΕ κατά την περίοδο 2000-2010</a:t>
            </a:r>
          </a:p>
          <a:p>
            <a:pPr marL="342900" indent="-342900">
              <a:lnSpc>
                <a:spcPct val="150000"/>
              </a:lnSpc>
              <a:buFont typeface="Wingdings" panose="05000000000000000000" pitchFamily="2" charset="2"/>
              <a:buChar char="ü"/>
            </a:pPr>
            <a:endParaRPr dirty="0"/>
          </a:p>
        </p:txBody>
      </p:sp>
      <p:sp>
        <p:nvSpPr>
          <p:cNvPr id="530" name="Google Shape;530;p39"/>
          <p:cNvSpPr txBox="1">
            <a:spLocks noGrp="1"/>
          </p:cNvSpPr>
          <p:nvPr>
            <p:ph type="subTitle" idx="6"/>
          </p:nvPr>
        </p:nvSpPr>
        <p:spPr>
          <a:xfrm>
            <a:off x="874458" y="330429"/>
            <a:ext cx="7170000" cy="527700"/>
          </a:xfrm>
          <a:prstGeom prst="rect">
            <a:avLst/>
          </a:prstGeom>
        </p:spPr>
        <p:txBody>
          <a:bodyPr spcFirstLastPara="1" wrap="square" lIns="91425" tIns="91425" rIns="91425" bIns="91425" anchor="b" anchorCtr="0">
            <a:noAutofit/>
          </a:bodyPr>
          <a:lstStyle/>
          <a:p>
            <a:pPr marL="0" lvl="0" indent="0"/>
            <a:r>
              <a:rPr lang="en" b="1" i="1" dirty="0">
                <a:latin typeface="Times New Roman" panose="02020603050405020304" pitchFamily="18" charset="0"/>
                <a:cs typeface="Times New Roman" panose="02020603050405020304" pitchFamily="18" charset="0"/>
              </a:rPr>
              <a:t>1990-2000</a:t>
            </a:r>
            <a:endParaRPr b="1"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F366FC-8382-4032-A194-62515AA41A4F}"/>
              </a:ext>
            </a:extLst>
          </p:cNvPr>
          <p:cNvSpPr>
            <a:spLocks noGrp="1"/>
          </p:cNvSpPr>
          <p:nvPr>
            <p:ph type="title"/>
          </p:nvPr>
        </p:nvSpPr>
        <p:spPr>
          <a:xfrm>
            <a:off x="954057" y="712100"/>
            <a:ext cx="1551932" cy="572700"/>
          </a:xfrm>
        </p:spPr>
        <p:txBody>
          <a:bodyPr/>
          <a:lstStyle/>
          <a:p>
            <a:r>
              <a:rPr lang="el-GR" sz="2000" b="1" i="1" dirty="0">
                <a:latin typeface="Times New Roman" panose="02020603050405020304" pitchFamily="18" charset="0"/>
                <a:cs typeface="Times New Roman" panose="02020603050405020304" pitchFamily="18" charset="0"/>
              </a:rPr>
              <a:t>2001 – 2009</a:t>
            </a:r>
            <a:endParaRPr lang="el-GR" sz="2000" i="1" dirty="0">
              <a:latin typeface="Times New Roman" panose="02020603050405020304" pitchFamily="18"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9BE7EEC0-A89B-4ACB-86B6-4DCFCAC005D3}"/>
              </a:ext>
            </a:extLst>
          </p:cNvPr>
          <p:cNvSpPr/>
          <p:nvPr/>
        </p:nvSpPr>
        <p:spPr>
          <a:xfrm>
            <a:off x="954057" y="1491174"/>
            <a:ext cx="7704000" cy="2800767"/>
          </a:xfrm>
          <a:prstGeom prst="rect">
            <a:avLst/>
          </a:prstGeom>
        </p:spPr>
        <p:txBody>
          <a:bodyPr wrap="square">
            <a:spAutoFit/>
          </a:bodyPr>
          <a:lstStyle/>
          <a:p>
            <a:pPr marL="285750" indent="-285750" algn="just">
              <a:buFont typeface="Wingdings" panose="05000000000000000000" pitchFamily="2" charset="2"/>
              <a:buChar char="ü"/>
            </a:pPr>
            <a:r>
              <a:rPr lang="el-GR" sz="1600" dirty="0">
                <a:solidFill>
                  <a:srgbClr val="002060"/>
                </a:solidFill>
                <a:latin typeface="Times New Roman" panose="02020603050405020304" pitchFamily="18" charset="0"/>
                <a:cs typeface="Times New Roman" panose="02020603050405020304" pitchFamily="18" charset="0"/>
              </a:rPr>
              <a:t>Αγία Πετρούπολη - Κοινός Οικονομικός Προσανατολισμός </a:t>
            </a:r>
            <a:r>
              <a:rPr lang="el-GR" sz="1600" dirty="0">
                <a:latin typeface="Times New Roman" panose="02020603050405020304" pitchFamily="18" charset="0"/>
                <a:cs typeface="Times New Roman" panose="02020603050405020304" pitchFamily="18" charset="0"/>
              </a:rPr>
              <a:t>(2003) ➜ </a:t>
            </a:r>
            <a:r>
              <a:rPr lang="el-GR" sz="1200" dirty="0">
                <a:latin typeface="Times New Roman" panose="02020603050405020304" pitchFamily="18" charset="0"/>
                <a:cs typeface="Times New Roman" panose="02020603050405020304" pitchFamily="18" charset="0"/>
              </a:rPr>
              <a:t>Διευκόλυνση της επενδυτικής και εμπορικής συνεργασίας</a:t>
            </a:r>
            <a:endParaRPr lang="el-GR" dirty="0"/>
          </a:p>
          <a:p>
            <a:pPr algn="just"/>
            <a:r>
              <a:rPr lang="el-GR" dirty="0"/>
              <a:t> </a:t>
            </a:r>
            <a:endParaRPr lang="el-GR" sz="1600" dirty="0"/>
          </a:p>
          <a:p>
            <a:pPr algn="just"/>
            <a:endParaRPr lang="el-GR"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de-DE" sz="1600" dirty="0" err="1">
                <a:solidFill>
                  <a:srgbClr val="002060"/>
                </a:solidFill>
                <a:latin typeface="Times New Roman" panose="02020603050405020304" pitchFamily="18" charset="0"/>
                <a:cs typeface="Times New Roman" panose="02020603050405020304" pitchFamily="18" charset="0"/>
              </a:rPr>
              <a:t>Khanty</a:t>
            </a:r>
            <a:r>
              <a:rPr lang="de-DE" sz="1600" dirty="0">
                <a:solidFill>
                  <a:srgbClr val="002060"/>
                </a:solidFill>
                <a:latin typeface="Times New Roman" panose="02020603050405020304" pitchFamily="18" charset="0"/>
                <a:cs typeface="Times New Roman" panose="02020603050405020304" pitchFamily="18" charset="0"/>
              </a:rPr>
              <a:t> - </a:t>
            </a:r>
            <a:r>
              <a:rPr lang="de-DE" sz="1600" dirty="0" err="1">
                <a:solidFill>
                  <a:srgbClr val="002060"/>
                </a:solidFill>
                <a:latin typeface="Times New Roman" panose="02020603050405020304" pitchFamily="18" charset="0"/>
                <a:cs typeface="Times New Roman" panose="02020603050405020304" pitchFamily="18" charset="0"/>
              </a:rPr>
              <a:t>Mansysk</a:t>
            </a:r>
            <a:r>
              <a:rPr lang="de-DE" sz="1600" dirty="0">
                <a:solidFill>
                  <a:srgbClr val="002060"/>
                </a:solidFill>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2008</a:t>
            </a:r>
            <a:r>
              <a:rPr lang="el-GR" sz="1600" dirty="0">
                <a:latin typeface="Times New Roman" panose="02020603050405020304" pitchFamily="18" charset="0"/>
                <a:cs typeface="Times New Roman" panose="02020603050405020304" pitchFamily="18" charset="0"/>
              </a:rPr>
              <a:t> ➜ </a:t>
            </a:r>
            <a:r>
              <a:rPr lang="el-GR" sz="1200" dirty="0">
                <a:latin typeface="Times New Roman" panose="02020603050405020304" pitchFamily="18" charset="0"/>
                <a:cs typeface="Times New Roman" panose="02020603050405020304" pitchFamily="18" charset="0"/>
              </a:rPr>
              <a:t>Ενίσχυση των ρεαλιστικών σχέσεων με τη Ρωσία σε διάφορους τομείς, αλλά αντιμετώπισαν προβλήματα εφαρμογής που οδήγησαν σε </a:t>
            </a:r>
            <a:r>
              <a:rPr lang="el-GR" sz="1200" u="sng" dirty="0">
                <a:latin typeface="Times New Roman" panose="02020603050405020304" pitchFamily="18" charset="0"/>
                <a:cs typeface="Times New Roman" panose="02020603050405020304" pitchFamily="18" charset="0"/>
              </a:rPr>
              <a:t>αδιέξοδο</a:t>
            </a:r>
            <a:r>
              <a:rPr lang="el-GR" sz="1200"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ü"/>
            </a:pPr>
            <a:endParaRPr lang="el-GR" sz="1200" dirty="0">
              <a:latin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l-GR" sz="1600" dirty="0">
                <a:solidFill>
                  <a:srgbClr val="002060"/>
                </a:solidFill>
                <a:latin typeface="Times New Roman" panose="02020603050405020304" pitchFamily="18" charset="0"/>
                <a:cs typeface="Times New Roman" panose="02020603050405020304" pitchFamily="18" charset="0"/>
              </a:rPr>
              <a:t>Εταιρική Σχέση για τον εκσυγχρονισμό </a:t>
            </a:r>
            <a:r>
              <a:rPr lang="el-GR" sz="1600" dirty="0">
                <a:latin typeface="Times New Roman" panose="02020603050405020304" pitchFamily="18" charset="0"/>
                <a:cs typeface="Times New Roman" panose="02020603050405020304" pitchFamily="18" charset="0"/>
              </a:rPr>
              <a:t>2010 ➜ </a:t>
            </a:r>
            <a:r>
              <a:rPr lang="el-GR" sz="1200" dirty="0">
                <a:latin typeface="Times New Roman" panose="02020603050405020304" pitchFamily="18" charset="0"/>
                <a:cs typeface="Times New Roman" panose="02020603050405020304" pitchFamily="18" charset="0"/>
              </a:rPr>
              <a:t>Ενίσχυση των δικαστικών, ενεργειακών και οικονομικών πλαισίων της Ρωσίας και της ΕΕ μέσω διαφόρων μέτρων</a:t>
            </a:r>
          </a:p>
          <a:p>
            <a:pPr marL="285750" indent="-285750" algn="just">
              <a:buFont typeface="Wingdings" panose="05000000000000000000" pitchFamily="2" charset="2"/>
              <a:buChar char="ü"/>
            </a:pPr>
            <a:endParaRPr lang="el-GR" sz="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el-GR" sz="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endParaRPr lang="el-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7286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643771" y="2655192"/>
            <a:ext cx="4186200" cy="84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4000" dirty="0"/>
              <a:t>Πολιτική Σκηνή </a:t>
            </a:r>
            <a:endParaRPr sz="4000" dirty="0"/>
          </a:p>
        </p:txBody>
      </p:sp>
      <p:sp>
        <p:nvSpPr>
          <p:cNvPr id="508" name="Google Shape;508;p38"/>
          <p:cNvSpPr txBox="1">
            <a:spLocks noGrp="1"/>
          </p:cNvSpPr>
          <p:nvPr>
            <p:ph type="title" idx="2"/>
          </p:nvPr>
        </p:nvSpPr>
        <p:spPr>
          <a:xfrm>
            <a:off x="2119738" y="1755902"/>
            <a:ext cx="1234266" cy="73240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t>0</a:t>
            </a:r>
            <a:r>
              <a:rPr lang="el-GR" sz="4800" dirty="0"/>
              <a:t>2</a:t>
            </a:r>
            <a:endParaRPr sz="4800" dirty="0"/>
          </a:p>
        </p:txBody>
      </p:sp>
      <p:pic>
        <p:nvPicPr>
          <p:cNvPr id="11" name="Θέση εικόνας 10">
            <a:extLst>
              <a:ext uri="{FF2B5EF4-FFF2-40B4-BE49-F238E27FC236}">
                <a16:creationId xmlns:a16="http://schemas.microsoft.com/office/drawing/2014/main" id="{AAEF81C8-C145-459C-BAAF-C07A21C17242}"/>
              </a:ext>
            </a:extLst>
          </p:cNvPr>
          <p:cNvPicPr>
            <a:picLocks noGrp="1" noChangeAspect="1"/>
          </p:cNvPicPr>
          <p:nvPr>
            <p:ph type="pic" idx="3"/>
          </p:nvPr>
        </p:nvPicPr>
        <p:blipFill>
          <a:blip r:embed="rId3"/>
          <a:srcRect l="49" r="49"/>
          <a:stretch>
            <a:fillRect/>
          </a:stretch>
        </p:blipFill>
        <p:spPr>
          <a:xfrm>
            <a:off x="5011906" y="1407250"/>
            <a:ext cx="3488323" cy="2328999"/>
          </a:xfrm>
          <a:prstGeom prst="rect">
            <a:avLst/>
          </a:prstGeom>
        </p:spPr>
      </p:pic>
    </p:spTree>
    <p:extLst>
      <p:ext uri="{BB962C8B-B14F-4D97-AF65-F5344CB8AC3E}">
        <p14:creationId xmlns:p14="http://schemas.microsoft.com/office/powerpoint/2010/main" val="1918167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F78012-E052-417B-A51D-2EC9D94418F9}"/>
              </a:ext>
            </a:extLst>
          </p:cNvPr>
          <p:cNvSpPr>
            <a:spLocks noGrp="1"/>
          </p:cNvSpPr>
          <p:nvPr>
            <p:ph type="title"/>
          </p:nvPr>
        </p:nvSpPr>
        <p:spPr>
          <a:xfrm>
            <a:off x="720000" y="445025"/>
            <a:ext cx="1479503" cy="572700"/>
          </a:xfrm>
        </p:spPr>
        <p:txBody>
          <a:bodyPr/>
          <a:lstStyle/>
          <a:p>
            <a:pPr algn="ctr"/>
            <a:r>
              <a:rPr lang="el-GR" sz="2000" b="1" i="1" dirty="0">
                <a:latin typeface="Times New Roman" panose="02020603050405020304" pitchFamily="18" charset="0"/>
                <a:cs typeface="Times New Roman" panose="02020603050405020304" pitchFamily="18" charset="0"/>
              </a:rPr>
              <a:t>1990 - 2000</a:t>
            </a:r>
          </a:p>
        </p:txBody>
      </p:sp>
      <p:sp>
        <p:nvSpPr>
          <p:cNvPr id="3" name="Θέση κειμένου 2">
            <a:extLst>
              <a:ext uri="{FF2B5EF4-FFF2-40B4-BE49-F238E27FC236}">
                <a16:creationId xmlns:a16="http://schemas.microsoft.com/office/drawing/2014/main" id="{F8EDE44D-BFF3-49BE-9E45-F570CBF1A9E9}"/>
              </a:ext>
            </a:extLst>
          </p:cNvPr>
          <p:cNvSpPr>
            <a:spLocks noGrp="1"/>
          </p:cNvSpPr>
          <p:nvPr>
            <p:ph type="body" idx="1"/>
          </p:nvPr>
        </p:nvSpPr>
        <p:spPr/>
        <p:txBody>
          <a:bodyPr/>
          <a:lstStyle/>
          <a:p>
            <a:pPr algn="just">
              <a:buFont typeface="Wingdings" panose="05000000000000000000" pitchFamily="2" charset="2"/>
              <a:buChar char="q"/>
            </a:pPr>
            <a:r>
              <a:rPr lang="el-GR" sz="1600" dirty="0">
                <a:solidFill>
                  <a:srgbClr val="002060"/>
                </a:solidFill>
                <a:latin typeface="Times New Roman" panose="02020603050405020304" pitchFamily="18" charset="0"/>
                <a:cs typeface="Times New Roman" panose="02020603050405020304" pitchFamily="18" charset="0"/>
              </a:rPr>
              <a:t>Διάλυση της Σοβιετικής Ένωσης </a:t>
            </a:r>
            <a:r>
              <a:rPr lang="el-GR" sz="1600" dirty="0">
                <a:solidFill>
                  <a:schemeClr val="tx1"/>
                </a:solidFill>
                <a:latin typeface="Times New Roman" panose="02020603050405020304" pitchFamily="18" charset="0"/>
                <a:cs typeface="Times New Roman" panose="02020603050405020304" pitchFamily="18" charset="0"/>
              </a:rPr>
              <a:t>1991</a:t>
            </a:r>
            <a:r>
              <a:rPr lang="en-GB" sz="1600" dirty="0">
                <a:solidFill>
                  <a:schemeClr val="tx1"/>
                </a:solidFill>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a:t>
            </a:r>
            <a:r>
              <a:rPr lang="en-GB" sz="1600" dirty="0">
                <a:latin typeface="Times New Roman" panose="02020603050405020304" pitchFamily="18" charset="0"/>
                <a:cs typeface="Times New Roman" panose="02020603050405020304" pitchFamily="18" charset="0"/>
              </a:rPr>
              <a:t> </a:t>
            </a:r>
            <a:r>
              <a:rPr lang="el-GR" dirty="0"/>
              <a:t>Οι κομμουνιστικές αξίες έρχονται σε αντιπαράθεση με τις Δυτικές</a:t>
            </a:r>
            <a:r>
              <a:rPr lang="en-GB" dirty="0"/>
              <a:t>.</a:t>
            </a:r>
            <a:endParaRPr lang="en-GB" sz="1600" dirty="0">
              <a:solidFill>
                <a:schemeClr val="tx1"/>
              </a:solidFill>
              <a:latin typeface="Times New Roman" panose="02020603050405020304" pitchFamily="18" charset="0"/>
              <a:cs typeface="Times New Roman" panose="02020603050405020304" pitchFamily="18" charset="0"/>
            </a:endParaRPr>
          </a:p>
          <a:p>
            <a:pPr marL="177800" indent="0" algn="just">
              <a:buNone/>
            </a:pPr>
            <a:endParaRPr lang="en-GB" sz="1000"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l-GR" sz="1600" dirty="0">
                <a:solidFill>
                  <a:srgbClr val="002060"/>
                </a:solidFill>
                <a:latin typeface="Times New Roman" panose="02020603050405020304" pitchFamily="18" charset="0"/>
                <a:cs typeface="Times New Roman" panose="02020603050405020304" pitchFamily="18" charset="0"/>
              </a:rPr>
              <a:t>Πόλεμος της Τσετσενίας </a:t>
            </a:r>
            <a:r>
              <a:rPr lang="en-GB" sz="1600" dirty="0">
                <a:solidFill>
                  <a:schemeClr val="tx1"/>
                </a:solidFill>
                <a:latin typeface="Times New Roman" panose="02020603050405020304" pitchFamily="18" charset="0"/>
                <a:cs typeface="Times New Roman" panose="02020603050405020304" pitchFamily="18" charset="0"/>
              </a:rPr>
              <a:t>1994 </a:t>
            </a:r>
            <a:r>
              <a:rPr lang="de-DE" sz="1600" dirty="0">
                <a:solidFill>
                  <a:schemeClr val="tx1"/>
                </a:solidFill>
                <a:latin typeface="Times New Roman" panose="02020603050405020304" pitchFamily="18" charset="0"/>
                <a:cs typeface="Times New Roman" panose="02020603050405020304" pitchFamily="18" charset="0"/>
              </a:rPr>
              <a:t>&amp;</a:t>
            </a:r>
            <a:r>
              <a:rPr lang="en-GB" sz="1600" dirty="0">
                <a:solidFill>
                  <a:schemeClr val="tx1"/>
                </a:solidFill>
                <a:latin typeface="Times New Roman" panose="02020603050405020304" pitchFamily="18" charset="0"/>
                <a:cs typeface="Times New Roman" panose="02020603050405020304" pitchFamily="18" charset="0"/>
              </a:rPr>
              <a:t> 1999 </a:t>
            </a:r>
            <a:r>
              <a:rPr lang="el-GR" sz="1600" dirty="0">
                <a:latin typeface="Times New Roman" panose="02020603050405020304" pitchFamily="18" charset="0"/>
                <a:cs typeface="Times New Roman" panose="02020603050405020304" pitchFamily="18" charset="0"/>
              </a:rPr>
              <a:t>➜</a:t>
            </a:r>
          </a:p>
          <a:p>
            <a:pPr marL="177800" indent="0" algn="just">
              <a:buNone/>
            </a:pPr>
            <a:endParaRPr lang="el-GR" sz="700" dirty="0">
              <a:latin typeface="Times New Roman" panose="02020603050405020304" pitchFamily="18" charset="0"/>
              <a:cs typeface="Times New Roman" panose="02020603050405020304" pitchFamily="18" charset="0"/>
            </a:endParaRPr>
          </a:p>
          <a:p>
            <a:pPr marL="177800" indent="0" algn="just">
              <a:buNone/>
            </a:pPr>
            <a:r>
              <a:rPr lang="el-GR" sz="1300" dirty="0">
                <a:latin typeface="Times New Roman" panose="02020603050405020304" pitchFamily="18" charset="0"/>
                <a:cs typeface="Times New Roman" panose="02020603050405020304" pitchFamily="18" charset="0"/>
              </a:rPr>
              <a:t>1</a:t>
            </a:r>
            <a:r>
              <a:rPr lang="el-GR" sz="1300" baseline="30000" dirty="0">
                <a:latin typeface="Times New Roman" panose="02020603050405020304" pitchFamily="18" charset="0"/>
                <a:cs typeface="Times New Roman" panose="02020603050405020304" pitchFamily="18" charset="0"/>
              </a:rPr>
              <a:t>ος  </a:t>
            </a:r>
            <a:r>
              <a:rPr lang="el-GR" sz="1300" dirty="0">
                <a:latin typeface="Times New Roman" panose="02020603050405020304" pitchFamily="18" charset="0"/>
                <a:cs typeface="Times New Roman" panose="02020603050405020304" pitchFamily="18" charset="0"/>
              </a:rPr>
              <a:t>πόλεμος: Η ΕΕ έδωσε αρχικά έμφαση στη διατήρηση της εδαφικής ακεραιότητας της Ρωσίας.</a:t>
            </a:r>
            <a:r>
              <a:rPr lang="en-GB" sz="1300" dirty="0">
                <a:latin typeface="Times New Roman" panose="02020603050405020304" pitchFamily="18" charset="0"/>
                <a:cs typeface="Times New Roman" panose="02020603050405020304" pitchFamily="18" charset="0"/>
              </a:rPr>
              <a:t> </a:t>
            </a:r>
            <a:r>
              <a:rPr lang="el-GR" sz="1300" dirty="0">
                <a:latin typeface="Times New Roman" panose="02020603050405020304" pitchFamily="18" charset="0"/>
                <a:cs typeface="Times New Roman" panose="02020603050405020304" pitchFamily="18" charset="0"/>
              </a:rPr>
              <a:t>Καθώς οι παραβιάσεις συνεχίζονταν, η ρητορική της ΕΕ έγινε πιο επικριτική, αν και αποφεύχθηκαν οι επίσημες κυρώσεις.</a:t>
            </a:r>
          </a:p>
          <a:p>
            <a:pPr marL="177800" indent="0" algn="just">
              <a:buNone/>
            </a:pPr>
            <a:endParaRPr lang="el-GR" sz="700" dirty="0">
              <a:latin typeface="Times New Roman" panose="02020603050405020304" pitchFamily="18" charset="0"/>
              <a:cs typeface="Times New Roman" panose="02020603050405020304" pitchFamily="18" charset="0"/>
            </a:endParaRPr>
          </a:p>
          <a:p>
            <a:pPr marL="177800" indent="0" algn="just">
              <a:buNone/>
            </a:pPr>
            <a:r>
              <a:rPr lang="el-GR" sz="1300" dirty="0">
                <a:latin typeface="Times New Roman" panose="02020603050405020304" pitchFamily="18" charset="0"/>
                <a:cs typeface="Times New Roman" panose="02020603050405020304" pitchFamily="18" charset="0"/>
              </a:rPr>
              <a:t>2</a:t>
            </a:r>
            <a:r>
              <a:rPr lang="el-GR" sz="1300" baseline="30000" dirty="0">
                <a:latin typeface="Times New Roman" panose="02020603050405020304" pitchFamily="18" charset="0"/>
                <a:cs typeface="Times New Roman" panose="02020603050405020304" pitchFamily="18" charset="0"/>
              </a:rPr>
              <a:t>ος</a:t>
            </a:r>
            <a:r>
              <a:rPr lang="el-GR" sz="1300" dirty="0">
                <a:latin typeface="Times New Roman" panose="02020603050405020304" pitchFamily="18" charset="0"/>
                <a:cs typeface="Times New Roman" panose="02020603050405020304" pitchFamily="18" charset="0"/>
              </a:rPr>
              <a:t> πόλεμος: </a:t>
            </a:r>
            <a:r>
              <a:rPr lang="en-GB" sz="1300" dirty="0">
                <a:latin typeface="Times New Roman" panose="02020603050405020304" pitchFamily="18" charset="0"/>
                <a:cs typeface="Times New Roman" panose="02020603050405020304" pitchFamily="18" charset="0"/>
              </a:rPr>
              <a:t>H</a:t>
            </a:r>
            <a:r>
              <a:rPr lang="el-GR" sz="1300" dirty="0">
                <a:latin typeface="Times New Roman" panose="02020603050405020304" pitchFamily="18" charset="0"/>
                <a:cs typeface="Times New Roman" panose="02020603050405020304" pitchFamily="18" charset="0"/>
              </a:rPr>
              <a:t> ΕΕ υποστήριξε αρχικά την ανάγκη της Ρωσίας να αποκαταστήσει την τάξη, αλλά αργότερα επέκρινε τους βομβαρδισμούς της Τσετσενίας, με αποτέλεσμα να ζητηθεί πολιτικός διάλογος και να απειληθούν κυρώσεις. Το 2000 ορισμένες κυρώσεις άρθηκαν ως χειρονομία καλής θέλησης προς την ηγεσία του Βλαντιμίρ Πούτιν, αν και η κριτική παρέμεινε. Η κοινή γνώμη της Ρωσίας παρέμεινε υποστηρικτική προς τις ενέργειές της, ενώ η ΕΕ συνέχισε να τονίζει τη σημασία μιας ειρηνικής επίλυσης.</a:t>
            </a:r>
            <a:endParaRPr lang="en-GB" sz="13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36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B59CC2-AD13-441C-8E88-4AA70BA6C175}"/>
              </a:ext>
            </a:extLst>
          </p:cNvPr>
          <p:cNvSpPr>
            <a:spLocks noGrp="1"/>
          </p:cNvSpPr>
          <p:nvPr>
            <p:ph type="title"/>
          </p:nvPr>
        </p:nvSpPr>
        <p:spPr>
          <a:xfrm>
            <a:off x="818854" y="324661"/>
            <a:ext cx="2369189" cy="572700"/>
          </a:xfrm>
        </p:spPr>
        <p:txBody>
          <a:bodyPr/>
          <a:lstStyle/>
          <a:p>
            <a:pPr algn="ctr"/>
            <a:r>
              <a:rPr lang="el-GR" sz="2000" dirty="0">
                <a:latin typeface="Times New Roman" panose="02020603050405020304" pitchFamily="18" charset="0"/>
                <a:cs typeface="Times New Roman" panose="02020603050405020304" pitchFamily="18" charset="0"/>
              </a:rPr>
              <a:t>Η Βόρεια Διάσταση </a:t>
            </a:r>
          </a:p>
        </p:txBody>
      </p:sp>
      <p:sp>
        <p:nvSpPr>
          <p:cNvPr id="3" name="Υπότιτλος 2">
            <a:extLst>
              <a:ext uri="{FF2B5EF4-FFF2-40B4-BE49-F238E27FC236}">
                <a16:creationId xmlns:a16="http://schemas.microsoft.com/office/drawing/2014/main" id="{AF6EF963-8D77-4B45-B871-906625E24BA0}"/>
              </a:ext>
            </a:extLst>
          </p:cNvPr>
          <p:cNvSpPr>
            <a:spLocks noGrp="1"/>
          </p:cNvSpPr>
          <p:nvPr>
            <p:ph type="subTitle" idx="1"/>
          </p:nvPr>
        </p:nvSpPr>
        <p:spPr>
          <a:xfrm>
            <a:off x="609600" y="782595"/>
            <a:ext cx="4983892" cy="4168346"/>
          </a:xfrm>
        </p:spPr>
        <p:txBody>
          <a:bodyPr/>
          <a:lstStyle/>
          <a:p>
            <a:pPr marL="139700" indent="0" algn="just">
              <a:buNone/>
            </a:pPr>
            <a:r>
              <a:rPr lang="el-GR" sz="1400" dirty="0">
                <a:solidFill>
                  <a:srgbClr val="002060"/>
                </a:solidFill>
                <a:latin typeface="Times New Roman" panose="02020603050405020304" pitchFamily="18" charset="0"/>
                <a:cs typeface="Times New Roman" panose="02020603050405020304" pitchFamily="18" charset="0"/>
              </a:rPr>
              <a:t>Συνεργασία μεταξύ</a:t>
            </a:r>
            <a:r>
              <a:rPr lang="el-GR" sz="1400" dirty="0">
                <a:latin typeface="Times New Roman" panose="02020603050405020304" pitchFamily="18" charset="0"/>
                <a:cs typeface="Times New Roman" panose="02020603050405020304" pitchFamily="18" charset="0"/>
              </a:rPr>
              <a:t>: ΕΕ, ΡΩΣΙΑ, ΝΟΡΒΗΓΙΑ, ΙΣΛΑΝΔΙΑ </a:t>
            </a:r>
          </a:p>
          <a:p>
            <a:pPr marL="139700" indent="0" algn="just">
              <a:buNone/>
            </a:pPr>
            <a:endParaRPr lang="el-GR" sz="1400" dirty="0">
              <a:latin typeface="Times New Roman" panose="02020603050405020304" pitchFamily="18" charset="0"/>
              <a:cs typeface="Times New Roman" panose="02020603050405020304" pitchFamily="18" charset="0"/>
            </a:endParaRPr>
          </a:p>
          <a:p>
            <a:pPr marL="139700" indent="0" algn="just">
              <a:buNone/>
            </a:pPr>
            <a:r>
              <a:rPr lang="el-GR" sz="1400" dirty="0">
                <a:solidFill>
                  <a:srgbClr val="002060"/>
                </a:solidFill>
                <a:latin typeface="Times New Roman" panose="02020603050405020304" pitchFamily="18" charset="0"/>
                <a:cs typeface="Times New Roman" panose="02020603050405020304" pitchFamily="18" charset="0"/>
              </a:rPr>
              <a:t>Στόχοι</a:t>
            </a:r>
            <a:r>
              <a:rPr lang="el-GR" sz="1400" dirty="0">
                <a:latin typeface="Times New Roman" panose="02020603050405020304" pitchFamily="18" charset="0"/>
                <a:cs typeface="Times New Roman" panose="02020603050405020304" pitchFamily="18" charset="0"/>
              </a:rPr>
              <a:t> ➜ </a:t>
            </a:r>
          </a:p>
          <a:p>
            <a:pPr marL="139700" indent="0" algn="just">
              <a:buNone/>
            </a:pPr>
            <a:r>
              <a:rPr lang="el-GR" sz="1400" dirty="0">
                <a:latin typeface="Times New Roman" panose="02020603050405020304" pitchFamily="18" charset="0"/>
                <a:cs typeface="Times New Roman" panose="02020603050405020304" pitchFamily="18" charset="0"/>
              </a:rPr>
              <a:t>1. προώθηση διαλόγου και συνεργασίας </a:t>
            </a:r>
          </a:p>
          <a:p>
            <a:pPr marL="139700" indent="0" algn="just">
              <a:buNone/>
            </a:pPr>
            <a:r>
              <a:rPr lang="el-GR" sz="1400" dirty="0">
                <a:latin typeface="Times New Roman" panose="02020603050405020304" pitchFamily="18" charset="0"/>
                <a:cs typeface="Times New Roman" panose="02020603050405020304" pitchFamily="18" charset="0"/>
              </a:rPr>
              <a:t>2. σταθερότητα, ευημερία και οικονομική συνεργασία </a:t>
            </a:r>
          </a:p>
          <a:p>
            <a:pPr marL="139700" indent="0" algn="just">
              <a:buNone/>
            </a:pPr>
            <a:r>
              <a:rPr lang="el-GR" sz="1400" dirty="0">
                <a:latin typeface="Times New Roman" panose="02020603050405020304" pitchFamily="18" charset="0"/>
                <a:cs typeface="Times New Roman" panose="02020603050405020304" pitchFamily="18" charset="0"/>
              </a:rPr>
              <a:t>3. ανταγωνιστικότητα και αειφόρος ανάπτυξη </a:t>
            </a:r>
          </a:p>
          <a:p>
            <a:pPr marL="139700" indent="0" algn="just">
              <a:buNone/>
            </a:pPr>
            <a:r>
              <a:rPr lang="el-GR" sz="1400" dirty="0">
                <a:latin typeface="Times New Roman" panose="02020603050405020304" pitchFamily="18" charset="0"/>
                <a:cs typeface="Times New Roman" panose="02020603050405020304" pitchFamily="18" charset="0"/>
              </a:rPr>
              <a:t> </a:t>
            </a:r>
          </a:p>
          <a:p>
            <a:pPr marL="139700" indent="0" algn="just">
              <a:buNone/>
            </a:pPr>
            <a:r>
              <a:rPr lang="el-GR" sz="1400" dirty="0">
                <a:solidFill>
                  <a:srgbClr val="002060"/>
                </a:solidFill>
                <a:latin typeface="Times New Roman" panose="02020603050405020304" pitchFamily="18" charset="0"/>
                <a:cs typeface="Times New Roman" panose="02020603050405020304" pitchFamily="18" charset="0"/>
              </a:rPr>
              <a:t>Εφαρμογή</a:t>
            </a:r>
            <a:r>
              <a:rPr lang="el-GR" sz="1400" dirty="0">
                <a:latin typeface="Times New Roman" panose="02020603050405020304" pitchFamily="18" charset="0"/>
                <a:cs typeface="Times New Roman" panose="02020603050405020304" pitchFamily="18" charset="0"/>
              </a:rPr>
              <a:t> ➜ </a:t>
            </a:r>
          </a:p>
          <a:p>
            <a:pPr marL="139700" indent="0" algn="just">
              <a:buNone/>
            </a:pPr>
            <a:r>
              <a:rPr lang="el-GR" sz="1400" dirty="0">
                <a:latin typeface="Times New Roman" panose="02020603050405020304" pitchFamily="18" charset="0"/>
                <a:cs typeface="Times New Roman" panose="02020603050405020304" pitchFamily="18" charset="0"/>
              </a:rPr>
              <a:t>1. Περιβαλλοντική </a:t>
            </a:r>
          </a:p>
          <a:p>
            <a:pPr marL="139700" indent="0" algn="just">
              <a:buNone/>
            </a:pPr>
            <a:r>
              <a:rPr lang="el-GR" sz="1400" dirty="0">
                <a:latin typeface="Times New Roman" panose="02020603050405020304" pitchFamily="18" charset="0"/>
                <a:cs typeface="Times New Roman" panose="02020603050405020304" pitchFamily="18" charset="0"/>
              </a:rPr>
              <a:t>2. Δημόσια υγεία και κοινωνική ευημερία, </a:t>
            </a:r>
          </a:p>
          <a:p>
            <a:pPr marL="139700" indent="0" algn="just">
              <a:buNone/>
            </a:pPr>
            <a:r>
              <a:rPr lang="el-GR" sz="1400" dirty="0">
                <a:latin typeface="Times New Roman" panose="02020603050405020304" pitchFamily="18" charset="0"/>
                <a:cs typeface="Times New Roman" panose="02020603050405020304" pitchFamily="18" charset="0"/>
              </a:rPr>
              <a:t>3. Μεταφορές και υλικοτεχνικά </a:t>
            </a:r>
          </a:p>
          <a:p>
            <a:pPr marL="139700" indent="0" algn="just">
              <a:buNone/>
            </a:pPr>
            <a:r>
              <a:rPr lang="el-GR" sz="1400" dirty="0">
                <a:latin typeface="Times New Roman" panose="02020603050405020304" pitchFamily="18" charset="0"/>
                <a:cs typeface="Times New Roman" panose="02020603050405020304" pitchFamily="18" charset="0"/>
              </a:rPr>
              <a:t>4. Πολιτισμός </a:t>
            </a:r>
          </a:p>
          <a:p>
            <a:pPr marL="139700" indent="0" algn="just">
              <a:buNone/>
            </a:pPr>
            <a:endParaRPr lang="el-GR" sz="1400" dirty="0">
              <a:latin typeface="Times New Roman" panose="02020603050405020304" pitchFamily="18" charset="0"/>
              <a:cs typeface="Times New Roman" panose="02020603050405020304" pitchFamily="18" charset="0"/>
            </a:endParaRPr>
          </a:p>
          <a:p>
            <a:pPr marL="139700" indent="0" algn="just">
              <a:buNone/>
            </a:pPr>
            <a:r>
              <a:rPr lang="el-GR" sz="1400" dirty="0">
                <a:solidFill>
                  <a:srgbClr val="002060"/>
                </a:solidFill>
                <a:latin typeface="Times New Roman" panose="02020603050405020304" pitchFamily="18" charset="0"/>
                <a:cs typeface="Times New Roman" panose="02020603050405020304" pitchFamily="18" charset="0"/>
              </a:rPr>
              <a:t>Αποτίμηση συνεργασίας</a:t>
            </a:r>
            <a:r>
              <a:rPr lang="el-GR" sz="1400" dirty="0">
                <a:latin typeface="Times New Roman" panose="02020603050405020304" pitchFamily="18" charset="0"/>
                <a:cs typeface="Times New Roman" panose="02020603050405020304" pitchFamily="18" charset="0"/>
              </a:rPr>
              <a:t>: Καλή ως τουλάχιστον το 2014. Από τις πιο επιτυχημένες προσπάθειες ένταξης της Ρωσίας στο Ενωσιακό Ευρωπαϊκό σύστημα </a:t>
            </a:r>
          </a:p>
        </p:txBody>
      </p:sp>
      <p:pic>
        <p:nvPicPr>
          <p:cNvPr id="1026" name="Picture 2" descr="https://lh7-us.googleusercontent.com/Jcbxp6rj7Se3LWr3ctaLJzKtS897ZbJCRAWAWlE2V_RjliLpHflljvCQ0oMVnviNVsX_GyOG75UCtYd2AYvBBSE0wtNcfR9LxScwEZts833dfNANS3dgZ2-UksCfI659zvlsDYFBg2CGsdgPyOH7fTA">
            <a:extLst>
              <a:ext uri="{FF2B5EF4-FFF2-40B4-BE49-F238E27FC236}">
                <a16:creationId xmlns:a16="http://schemas.microsoft.com/office/drawing/2014/main" id="{F438CAB5-FFC4-4D3D-94F5-B8897AC76C67}"/>
              </a:ext>
            </a:extLst>
          </p:cNvPr>
          <p:cNvPicPr>
            <a:picLocks noGrp="1" noChangeAspect="1" noChangeArrowheads="1"/>
          </p:cNvPicPr>
          <p:nvPr>
            <p:ph type="pic" idx="2"/>
          </p:nvPr>
        </p:nvPicPr>
        <p:blipFill rotWithShape="1">
          <a:blip r:embed="rId2">
            <a:extLst>
              <a:ext uri="{28A0092B-C50C-407E-A947-70E740481C1C}">
                <a14:useLocalDpi xmlns:a14="http://schemas.microsoft.com/office/drawing/2010/main" val="0"/>
              </a:ext>
            </a:extLst>
          </a:blip>
          <a:srcRect l="8138" r="8312"/>
          <a:stretch/>
        </p:blipFill>
        <p:spPr bwMode="auto">
          <a:xfrm>
            <a:off x="5802746" y="897361"/>
            <a:ext cx="3130181" cy="342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93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88AECB-66EB-4286-B67F-2EA838D40504}"/>
              </a:ext>
            </a:extLst>
          </p:cNvPr>
          <p:cNvSpPr>
            <a:spLocks noGrp="1"/>
          </p:cNvSpPr>
          <p:nvPr>
            <p:ph type="title"/>
          </p:nvPr>
        </p:nvSpPr>
        <p:spPr>
          <a:xfrm>
            <a:off x="720000" y="308186"/>
            <a:ext cx="1677211" cy="572700"/>
          </a:xfrm>
        </p:spPr>
        <p:txBody>
          <a:bodyPr/>
          <a:lstStyle/>
          <a:p>
            <a:pPr algn="ctr"/>
            <a:r>
              <a:rPr lang="el-GR" sz="2000" dirty="0">
                <a:latin typeface="Times New Roman" panose="02020603050405020304" pitchFamily="18" charset="0"/>
                <a:cs typeface="Times New Roman" panose="02020603050405020304" pitchFamily="18" charset="0"/>
              </a:rPr>
              <a:t>Κριμαία 2014</a:t>
            </a:r>
            <a:endParaRPr lang="el-GR" sz="2000" dirty="0"/>
          </a:p>
        </p:txBody>
      </p:sp>
      <p:sp>
        <p:nvSpPr>
          <p:cNvPr id="3" name="Υπότιτλος 2">
            <a:extLst>
              <a:ext uri="{FF2B5EF4-FFF2-40B4-BE49-F238E27FC236}">
                <a16:creationId xmlns:a16="http://schemas.microsoft.com/office/drawing/2014/main" id="{71D4E93B-6439-4383-A83D-F0C3AB7BB5BF}"/>
              </a:ext>
            </a:extLst>
          </p:cNvPr>
          <p:cNvSpPr>
            <a:spLocks noGrp="1"/>
          </p:cNvSpPr>
          <p:nvPr>
            <p:ph type="subTitle" idx="1"/>
          </p:nvPr>
        </p:nvSpPr>
        <p:spPr>
          <a:xfrm>
            <a:off x="621145" y="1619550"/>
            <a:ext cx="5310097" cy="3315516"/>
          </a:xfrm>
        </p:spPr>
        <p:txBody>
          <a:bodyPr/>
          <a:lstStyle/>
          <a:p>
            <a:pPr marL="139700" indent="0">
              <a:buNone/>
            </a:pPr>
            <a:r>
              <a:rPr lang="el-GR" sz="1300" dirty="0">
                <a:latin typeface="Times New Roman" panose="02020603050405020304" pitchFamily="18" charset="0"/>
                <a:cs typeface="Times New Roman" panose="02020603050405020304" pitchFamily="18" charset="0"/>
              </a:rPr>
              <a:t>↪ </a:t>
            </a:r>
            <a:r>
              <a:rPr lang="el-GR" sz="1300" dirty="0">
                <a:solidFill>
                  <a:srgbClr val="002060"/>
                </a:solidFill>
                <a:latin typeface="Times New Roman" panose="02020603050405020304" pitchFamily="18" charset="0"/>
                <a:cs typeface="Times New Roman" panose="02020603050405020304" pitchFamily="18" charset="0"/>
              </a:rPr>
              <a:t>Βαθμίδα 1</a:t>
            </a:r>
            <a:r>
              <a:rPr lang="el-GR" sz="1300" dirty="0">
                <a:latin typeface="Times New Roman" panose="02020603050405020304" pitchFamily="18" charset="0"/>
                <a:cs typeface="Times New Roman" panose="02020603050405020304" pitchFamily="18" charset="0"/>
              </a:rPr>
              <a:t> - διπλωματικές κυρώσεις: Αναστολή συνομιλιών και συμφωνιών ελεύθερου εμπορίου. </a:t>
            </a:r>
          </a:p>
          <a:p>
            <a:pPr marL="139700" indent="0">
              <a:buNone/>
            </a:pPr>
            <a:r>
              <a:rPr lang="el-GR" sz="1300" dirty="0">
                <a:latin typeface="Times New Roman" panose="02020603050405020304" pitchFamily="18" charset="0"/>
                <a:cs typeface="Times New Roman" panose="02020603050405020304" pitchFamily="18" charset="0"/>
              </a:rPr>
              <a:t>Αναστολή συνεργασίας ΔΟ: </a:t>
            </a:r>
          </a:p>
          <a:p>
            <a:pPr>
              <a:buFont typeface="Arial" panose="020B0604020202020204" pitchFamily="34" charset="0"/>
              <a:buChar char="•"/>
            </a:pPr>
            <a:r>
              <a:rPr lang="el-GR" sz="1300" dirty="0">
                <a:latin typeface="Times New Roman" panose="02020603050405020304" pitchFamily="18" charset="0"/>
                <a:cs typeface="Times New Roman" panose="02020603050405020304" pitchFamily="18" charset="0"/>
              </a:rPr>
              <a:t>ΟΟΣΑ</a:t>
            </a:r>
          </a:p>
          <a:p>
            <a:pPr>
              <a:buFont typeface="Arial" panose="020B0604020202020204" pitchFamily="34" charset="0"/>
              <a:buChar char="•"/>
            </a:pPr>
            <a:r>
              <a:rPr lang="el-GR" sz="1300" dirty="0">
                <a:latin typeface="Times New Roman" panose="02020603050405020304" pitchFamily="18" charset="0"/>
                <a:cs typeface="Times New Roman" panose="02020603050405020304" pitchFamily="18" charset="0"/>
              </a:rPr>
              <a:t>ΝΑΤΟ </a:t>
            </a:r>
          </a:p>
          <a:p>
            <a:pPr>
              <a:buFont typeface="Arial" panose="020B0604020202020204" pitchFamily="34" charset="0"/>
              <a:buChar char="•"/>
            </a:pPr>
            <a:r>
              <a:rPr lang="el-GR" sz="1300" dirty="0">
                <a:latin typeface="Times New Roman" panose="02020603050405020304" pitchFamily="18" charset="0"/>
                <a:cs typeface="Times New Roman" panose="02020603050405020304" pitchFamily="18" charset="0"/>
              </a:rPr>
              <a:t>G8</a:t>
            </a:r>
          </a:p>
          <a:p>
            <a:pPr marL="139700" indent="0">
              <a:buNone/>
            </a:pPr>
            <a:r>
              <a:rPr lang="el-GR" sz="500" dirty="0">
                <a:latin typeface="Times New Roman" panose="02020603050405020304" pitchFamily="18" charset="0"/>
                <a:cs typeface="Times New Roman" panose="02020603050405020304" pitchFamily="18" charset="0"/>
              </a:rPr>
              <a:t> </a:t>
            </a:r>
          </a:p>
          <a:p>
            <a:pPr marL="139700" indent="0">
              <a:buNone/>
            </a:pPr>
            <a:r>
              <a:rPr lang="el-GR" sz="1300" dirty="0">
                <a:latin typeface="Times New Roman" panose="02020603050405020304" pitchFamily="18" charset="0"/>
                <a:cs typeface="Times New Roman" panose="02020603050405020304" pitchFamily="18" charset="0"/>
              </a:rPr>
              <a:t>↪ </a:t>
            </a:r>
            <a:r>
              <a:rPr lang="el-GR" sz="1300" dirty="0">
                <a:solidFill>
                  <a:srgbClr val="002060"/>
                </a:solidFill>
                <a:latin typeface="Times New Roman" panose="02020603050405020304" pitchFamily="18" charset="0"/>
                <a:cs typeface="Times New Roman" panose="02020603050405020304" pitchFamily="18" charset="0"/>
              </a:rPr>
              <a:t>Βαθμίδα 2</a:t>
            </a:r>
            <a:r>
              <a:rPr lang="el-GR" sz="1300" dirty="0">
                <a:latin typeface="Times New Roman" panose="02020603050405020304" pitchFamily="18" charset="0"/>
                <a:cs typeface="Times New Roman" panose="02020603050405020304" pitchFamily="18" charset="0"/>
              </a:rPr>
              <a:t> - κυρώσεις κατά προσώπων και οργανισμών  </a:t>
            </a:r>
          </a:p>
          <a:p>
            <a:pPr marL="139700" indent="0">
              <a:buNone/>
            </a:pPr>
            <a:endParaRPr lang="el-GR" sz="500" dirty="0">
              <a:latin typeface="Times New Roman" panose="02020603050405020304" pitchFamily="18" charset="0"/>
              <a:cs typeface="Times New Roman" panose="02020603050405020304" pitchFamily="18" charset="0"/>
            </a:endParaRPr>
          </a:p>
          <a:p>
            <a:pPr marL="139700" indent="0">
              <a:buNone/>
            </a:pPr>
            <a:r>
              <a:rPr lang="el-GR" sz="1300" dirty="0">
                <a:latin typeface="Times New Roman" panose="02020603050405020304" pitchFamily="18" charset="0"/>
                <a:cs typeface="Times New Roman" panose="02020603050405020304" pitchFamily="18" charset="0"/>
              </a:rPr>
              <a:t>↪ </a:t>
            </a:r>
            <a:r>
              <a:rPr lang="el-GR" sz="1300" dirty="0">
                <a:solidFill>
                  <a:srgbClr val="002060"/>
                </a:solidFill>
                <a:latin typeface="Times New Roman" panose="02020603050405020304" pitchFamily="18" charset="0"/>
                <a:cs typeface="Times New Roman" panose="02020603050405020304" pitchFamily="18" charset="0"/>
              </a:rPr>
              <a:t>Βαθμίδα 3</a:t>
            </a:r>
            <a:r>
              <a:rPr lang="el-GR" sz="1300" dirty="0">
                <a:latin typeface="Times New Roman" panose="02020603050405020304" pitchFamily="18" charset="0"/>
                <a:cs typeface="Times New Roman" panose="02020603050405020304" pitchFamily="18" charset="0"/>
              </a:rPr>
              <a:t> - οικονομικές κυρώσεις</a:t>
            </a:r>
          </a:p>
          <a:p>
            <a:pPr marL="139700" indent="0">
              <a:buNone/>
            </a:pPr>
            <a:endParaRPr lang="el-GR" sz="1200" dirty="0">
              <a:latin typeface="Times New Roman" panose="02020603050405020304" pitchFamily="18" charset="0"/>
              <a:cs typeface="Times New Roman" panose="02020603050405020304" pitchFamily="18" charset="0"/>
            </a:endParaRPr>
          </a:p>
          <a:p>
            <a:pPr marL="139700" indent="0">
              <a:buNone/>
            </a:pPr>
            <a:r>
              <a:rPr lang="el-GR" sz="1300" dirty="0">
                <a:solidFill>
                  <a:srgbClr val="002060"/>
                </a:solidFill>
                <a:latin typeface="Times New Roman" panose="02020603050405020304" pitchFamily="18" charset="0"/>
                <a:cs typeface="Times New Roman" panose="02020603050405020304" pitchFamily="18" charset="0"/>
              </a:rPr>
              <a:t>Ρωσικές αντί-κυρώσεις:</a:t>
            </a:r>
          </a:p>
          <a:p>
            <a:pPr marL="139700" indent="0">
              <a:buNone/>
            </a:pPr>
            <a:r>
              <a:rPr lang="el-GR" sz="1300" dirty="0">
                <a:latin typeface="Times New Roman" panose="02020603050405020304" pitchFamily="18" charset="0"/>
                <a:cs typeface="Times New Roman" panose="02020603050405020304" pitchFamily="18" charset="0"/>
              </a:rPr>
              <a:t>1. Απαγόρευση εισόδου δυτικών ηγετών στη Ρωσία. </a:t>
            </a:r>
          </a:p>
          <a:p>
            <a:pPr marL="139700" indent="0">
              <a:buNone/>
            </a:pPr>
            <a:r>
              <a:rPr lang="el-GR" sz="1300" dirty="0">
                <a:latin typeface="Times New Roman" panose="02020603050405020304" pitchFamily="18" charset="0"/>
                <a:cs typeface="Times New Roman" panose="02020603050405020304" pitchFamily="18" charset="0"/>
              </a:rPr>
              <a:t>2. Κοίταξε προς την Ανατολή για να ξεφύγει από την διπλωματική απομόνωση. ➜ Κίνα </a:t>
            </a:r>
          </a:p>
          <a:p>
            <a:pPr marL="139700" indent="0">
              <a:buNone/>
            </a:pPr>
            <a:endParaRPr lang="el-GR" sz="1300" dirty="0">
              <a:latin typeface="Times New Roman" panose="02020603050405020304" pitchFamily="18" charset="0"/>
              <a:cs typeface="Times New Roman" panose="02020603050405020304" pitchFamily="18" charset="0"/>
            </a:endParaRPr>
          </a:p>
        </p:txBody>
      </p:sp>
      <p:pic>
        <p:nvPicPr>
          <p:cNvPr id="7" name="Θέση εικόνας 6">
            <a:extLst>
              <a:ext uri="{FF2B5EF4-FFF2-40B4-BE49-F238E27FC236}">
                <a16:creationId xmlns:a16="http://schemas.microsoft.com/office/drawing/2014/main" id="{70A7BD49-5136-486D-8F03-37F70F650745}"/>
              </a:ext>
            </a:extLst>
          </p:cNvPr>
          <p:cNvPicPr>
            <a:picLocks noGrp="1" noChangeAspect="1"/>
          </p:cNvPicPr>
          <p:nvPr>
            <p:ph type="pic" idx="2"/>
          </p:nvPr>
        </p:nvPicPr>
        <p:blipFill rotWithShape="1">
          <a:blip r:embed="rId2"/>
          <a:srcRect l="31866" r="2932"/>
          <a:stretch/>
        </p:blipFill>
        <p:spPr>
          <a:xfrm>
            <a:off x="5988908" y="1902533"/>
            <a:ext cx="2619632" cy="2749550"/>
          </a:xfrm>
        </p:spPr>
      </p:pic>
      <p:sp>
        <p:nvSpPr>
          <p:cNvPr id="10" name="Ορθογώνιο 9">
            <a:extLst>
              <a:ext uri="{FF2B5EF4-FFF2-40B4-BE49-F238E27FC236}">
                <a16:creationId xmlns:a16="http://schemas.microsoft.com/office/drawing/2014/main" id="{9CB5C0BE-4041-4FFC-8CA5-96D08A702E47}"/>
              </a:ext>
            </a:extLst>
          </p:cNvPr>
          <p:cNvSpPr/>
          <p:nvPr/>
        </p:nvSpPr>
        <p:spPr>
          <a:xfrm>
            <a:off x="720000" y="880886"/>
            <a:ext cx="8102724" cy="692497"/>
          </a:xfrm>
          <a:prstGeom prst="rect">
            <a:avLst/>
          </a:prstGeom>
        </p:spPr>
        <p:txBody>
          <a:bodyPr wrap="square">
            <a:spAutoFit/>
          </a:bodyPr>
          <a:lstStyle/>
          <a:p>
            <a:pPr algn="just"/>
            <a:r>
              <a:rPr lang="en-GB" sz="1300" dirty="0">
                <a:latin typeface="Times New Roman" panose="02020603050405020304" pitchFamily="18" charset="0"/>
                <a:cs typeface="Times New Roman" panose="02020603050405020304" pitchFamily="18" charset="0"/>
              </a:rPr>
              <a:t>H</a:t>
            </a:r>
            <a:r>
              <a:rPr lang="el-GR" sz="1300" dirty="0">
                <a:latin typeface="Times New Roman" panose="02020603050405020304" pitchFamily="18" charset="0"/>
                <a:cs typeface="Times New Roman" panose="02020603050405020304" pitchFamily="18" charset="0"/>
              </a:rPr>
              <a:t> Ρωσία παραβίασε το διεθνές δίκαιο με την προσάρτηση της Κριμαίας και την υποτιθέμενη υποκίνηση αυτονομιστικών εξεγέρσεων στην ανατολική ουκρανική περιοχή του Ντονμπάς. Η Ευρωπαϊκή Ένωση, οι Ηνωμένες Πολιτείες και πολλές άλλες δυτικές χώρες απάντησαν με διπλωματικά μέτρα και κυρώσεις</a:t>
            </a:r>
          </a:p>
        </p:txBody>
      </p:sp>
    </p:spTree>
    <p:extLst>
      <p:ext uri="{BB962C8B-B14F-4D97-AF65-F5344CB8AC3E}">
        <p14:creationId xmlns:p14="http://schemas.microsoft.com/office/powerpoint/2010/main" val="364273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8311B4-3A28-48C5-B9D9-E4CE4A62FAAA}"/>
              </a:ext>
            </a:extLst>
          </p:cNvPr>
          <p:cNvSpPr>
            <a:spLocks noGrp="1"/>
          </p:cNvSpPr>
          <p:nvPr>
            <p:ph type="title"/>
          </p:nvPr>
        </p:nvSpPr>
        <p:spPr>
          <a:xfrm>
            <a:off x="736476" y="288506"/>
            <a:ext cx="1487741" cy="572700"/>
          </a:xfrm>
        </p:spPr>
        <p:txBody>
          <a:bodyPr/>
          <a:lstStyle/>
          <a:p>
            <a:r>
              <a:rPr lang="el-GR" sz="2000" dirty="0">
                <a:latin typeface="Times New Roman" panose="02020603050405020304" pitchFamily="18" charset="0"/>
                <a:cs typeface="Times New Roman" panose="02020603050405020304" pitchFamily="18" charset="0"/>
              </a:rPr>
              <a:t>Συρία 2015</a:t>
            </a:r>
          </a:p>
        </p:txBody>
      </p:sp>
      <p:sp>
        <p:nvSpPr>
          <p:cNvPr id="3" name="Θέση κειμένου 2">
            <a:extLst>
              <a:ext uri="{FF2B5EF4-FFF2-40B4-BE49-F238E27FC236}">
                <a16:creationId xmlns:a16="http://schemas.microsoft.com/office/drawing/2014/main" id="{39C79545-1E67-46CC-8FEB-25449DFA26CF}"/>
              </a:ext>
            </a:extLst>
          </p:cNvPr>
          <p:cNvSpPr>
            <a:spLocks noGrp="1"/>
          </p:cNvSpPr>
          <p:nvPr>
            <p:ph type="body" idx="1"/>
          </p:nvPr>
        </p:nvSpPr>
        <p:spPr>
          <a:xfrm>
            <a:off x="596431" y="861206"/>
            <a:ext cx="8168627" cy="3921600"/>
          </a:xfrm>
        </p:spPr>
        <p:txBody>
          <a:bodyPr/>
          <a:lstStyle/>
          <a:p>
            <a:pPr marL="177800" indent="0" algn="just">
              <a:buNone/>
            </a:pPr>
            <a:r>
              <a:rPr lang="el-GR" dirty="0">
                <a:solidFill>
                  <a:srgbClr val="002060"/>
                </a:solidFill>
              </a:rPr>
              <a:t>Η ΕΜΠΛΟΚΗ</a:t>
            </a:r>
            <a:r>
              <a:rPr lang="el-GR" dirty="0"/>
              <a:t> </a:t>
            </a:r>
            <a:r>
              <a:rPr lang="el-GR" dirty="0">
                <a:latin typeface="Times New Roman" panose="02020603050405020304" pitchFamily="18" charset="0"/>
                <a:cs typeface="Times New Roman" panose="02020603050405020304" pitchFamily="18" charset="0"/>
              </a:rPr>
              <a:t>➜</a:t>
            </a:r>
            <a:r>
              <a:rPr lang="el-GR" dirty="0"/>
              <a:t> Η Ρωσία επενέβη στον εμφύλιο πόλεμο της Συρίας το 2015 κατόπιν αιτήματος της κυβέρνησης, πραγματοποιώντας αεροπορικές επιδρομές και αναπτύσσοντας στρατεύματα για τη σταθεροποίηση της εξουσίας και τη διευκόλυνση του πολιτικού συμβιβασμού.</a:t>
            </a:r>
            <a:endParaRPr lang="en-GB" dirty="0"/>
          </a:p>
          <a:p>
            <a:pPr marL="177800" indent="0" algn="just">
              <a:buNone/>
            </a:pPr>
            <a:endParaRPr lang="en-GB" dirty="0"/>
          </a:p>
          <a:p>
            <a:pPr marL="177800" indent="0" algn="just">
              <a:buNone/>
            </a:pPr>
            <a:r>
              <a:rPr lang="el-GR" dirty="0">
                <a:solidFill>
                  <a:srgbClr val="002060"/>
                </a:solidFill>
              </a:rPr>
              <a:t>ΕΠΙΠΤΩΣΕΙΣ ΚΑΙ ΠΑΡΑΒΙΑΣΕΙΣ ΡΩΣΙΑΣ </a:t>
            </a:r>
            <a:r>
              <a:rPr lang="el-GR" dirty="0">
                <a:latin typeface="Times New Roman" panose="02020603050405020304" pitchFamily="18" charset="0"/>
                <a:cs typeface="Times New Roman" panose="02020603050405020304" pitchFamily="18" charset="0"/>
              </a:rPr>
              <a:t>➜</a:t>
            </a:r>
            <a:r>
              <a:rPr lang="el-GR" dirty="0"/>
              <a:t> Η επέμβαση οδήγησε σε κέρδη για τη συριακή κυβέρνηση, αλλά προκάλεσε κατηγορίες για εγκλήματα πολέμου από ανθρωπιστικές οργανώσεις λόγω των απωλειών μεταξύ των αμάχων.</a:t>
            </a:r>
            <a:endParaRPr lang="en-GB" dirty="0"/>
          </a:p>
          <a:p>
            <a:pPr algn="just"/>
            <a:endParaRPr lang="en-GB" dirty="0"/>
          </a:p>
          <a:p>
            <a:pPr marL="177800" indent="0" algn="just">
              <a:buNone/>
            </a:pPr>
            <a:r>
              <a:rPr lang="el-GR" dirty="0">
                <a:solidFill>
                  <a:srgbClr val="002060"/>
                </a:solidFill>
              </a:rPr>
              <a:t>Η ΔΙΕΘΝΗ ΚΟΙΝΟΤΗΤΑ </a:t>
            </a:r>
            <a:r>
              <a:rPr lang="el-GR" dirty="0">
                <a:latin typeface="Times New Roman" panose="02020603050405020304" pitchFamily="18" charset="0"/>
                <a:cs typeface="Times New Roman" panose="02020603050405020304" pitchFamily="18" charset="0"/>
              </a:rPr>
              <a:t>➜</a:t>
            </a:r>
            <a:r>
              <a:rPr lang="el-GR" dirty="0"/>
              <a:t> Καταδίκασε έντονα τις ενέργειες της Ρωσίας, επικαλούμενη σκόπιμη στόχευση μη στρατιωτικών υποδομών και απώλειες ανθρώπινων ζωών, και ζήτησε υπεύθυνη συμπεριφορά.</a:t>
            </a:r>
            <a:endParaRPr lang="en-GB" dirty="0"/>
          </a:p>
          <a:p>
            <a:pPr algn="just"/>
            <a:endParaRPr lang="en-GB" dirty="0"/>
          </a:p>
          <a:p>
            <a:pPr marL="177800" indent="0" algn="just">
              <a:buNone/>
            </a:pPr>
            <a:r>
              <a:rPr lang="el-GR" dirty="0">
                <a:solidFill>
                  <a:srgbClr val="002060"/>
                </a:solidFill>
              </a:rPr>
              <a:t>ΣΥΡΙΑ ΚΑΤΑΦΕΥΓΕΙ ΣΤΗΝ ΕΕ ΧΩΡΙΣ ΙΔΙΑΙΤΕΡΗ ΠΡΟΟΔΟ </a:t>
            </a:r>
            <a:r>
              <a:rPr lang="el-GR" dirty="0">
                <a:latin typeface="Times New Roman" panose="02020603050405020304" pitchFamily="18" charset="0"/>
                <a:cs typeface="Times New Roman" panose="02020603050405020304" pitchFamily="18" charset="0"/>
              </a:rPr>
              <a:t>➜</a:t>
            </a:r>
            <a:r>
              <a:rPr lang="el-GR" dirty="0"/>
              <a:t> Η Ρωσία συνέχισε τις επιδρομές της με συνεχείς απώλειες αμάχων, υποστηρίζοντας τη δημιουργία ξεχωριστών καταλόγων για τρομοκρατικές οργανώσεις και ομάδες της αντιπολίτευσης.</a:t>
            </a:r>
          </a:p>
        </p:txBody>
      </p:sp>
    </p:spTree>
    <p:extLst>
      <p:ext uri="{BB962C8B-B14F-4D97-AF65-F5344CB8AC3E}">
        <p14:creationId xmlns:p14="http://schemas.microsoft.com/office/powerpoint/2010/main" val="2739912660"/>
      </p:ext>
    </p:extLst>
  </p:cSld>
  <p:clrMapOvr>
    <a:masterClrMapping/>
  </p:clrMapOvr>
</p:sld>
</file>

<file path=ppt/theme/theme1.xml><?xml version="1.0" encoding="utf-8"?>
<a:theme xmlns:a="http://schemas.openxmlformats.org/drawingml/2006/main" name="World War II History Analysis Thesis Defense by Slidesgo">
  <a:themeElements>
    <a:clrScheme name="Simple Light">
      <a:dk1>
        <a:srgbClr val="1F1F1F"/>
      </a:dk1>
      <a:lt1>
        <a:srgbClr val="F4ECDF"/>
      </a:lt1>
      <a:dk2>
        <a:srgbClr val="D6C8B4"/>
      </a:dk2>
      <a:lt2>
        <a:srgbClr val="B49A79"/>
      </a:lt2>
      <a:accent1>
        <a:srgbClr val="69563E"/>
      </a:accent1>
      <a:accent2>
        <a:srgbClr val="FFFFFF"/>
      </a:accent2>
      <a:accent3>
        <a:srgbClr val="FFFFFF"/>
      </a:accent3>
      <a:accent4>
        <a:srgbClr val="FFFFFF"/>
      </a:accent4>
      <a:accent5>
        <a:srgbClr val="FFFFFF"/>
      </a:accent5>
      <a:accent6>
        <a:srgbClr val="FFFFFF"/>
      </a:accent6>
      <a:hlink>
        <a:srgbClr val="1F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1539</Words>
  <Application>Microsoft Office PowerPoint</Application>
  <PresentationFormat>Προβολή στην οθόνη (16:9)</PresentationFormat>
  <Paragraphs>178</Paragraphs>
  <Slides>18</Slides>
  <Notes>7</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18</vt:i4>
      </vt:variant>
    </vt:vector>
  </HeadingPairs>
  <TitlesOfParts>
    <vt:vector size="29" baseType="lpstr">
      <vt:lpstr>Roboto Serif</vt:lpstr>
      <vt:lpstr>Calibri</vt:lpstr>
      <vt:lpstr>Arial</vt:lpstr>
      <vt:lpstr>Roboto Serif SemiBold</vt:lpstr>
      <vt:lpstr>Gantari</vt:lpstr>
      <vt:lpstr>Lato</vt:lpstr>
      <vt:lpstr>Assistant</vt:lpstr>
      <vt:lpstr>Nunito Light</vt:lpstr>
      <vt:lpstr>Times New Roman</vt:lpstr>
      <vt:lpstr>Wingdings</vt:lpstr>
      <vt:lpstr>World War II History Analysis Thesis Defense by Slidesgo</vt:lpstr>
      <vt:lpstr>Σχέσεις  Ευρωπαϊκής Ένωσης και Ρωσίας  </vt:lpstr>
      <vt:lpstr>Θεσμικό Πλαίσιο</vt:lpstr>
      <vt:lpstr>Παρουσίαση του PowerPoint</vt:lpstr>
      <vt:lpstr>2001 – 2009</vt:lpstr>
      <vt:lpstr>Πολιτική Σκηνή </vt:lpstr>
      <vt:lpstr>1990 - 2000</vt:lpstr>
      <vt:lpstr>Η Βόρεια Διάσταση </vt:lpstr>
      <vt:lpstr>Κριμαία 2014</vt:lpstr>
      <vt:lpstr>Συρία 2015</vt:lpstr>
      <vt:lpstr>Εισβολή στην Ουκρανία 2022 </vt:lpstr>
      <vt:lpstr>Παρουσίαση του PowerPoint</vt:lpstr>
      <vt:lpstr>Οικονομικές Σχέσεις</vt:lpstr>
      <vt:lpstr>2000 - 2009</vt:lpstr>
      <vt:lpstr>Παρουσίαση του PowerPoint</vt:lpstr>
      <vt:lpstr>Παρουσίαση του PowerPoint</vt:lpstr>
      <vt:lpstr>COVID-19  </vt:lpstr>
      <vt:lpstr>Επιπτώσεις εισβολής στην Ουκρανία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Σχέσεις  Ευρωπαϊκής Ένωσης και Ρωσίας</dc:title>
  <dc:creator>Semeli Petala</dc:creator>
  <cp:lastModifiedBy>Semeli Petala</cp:lastModifiedBy>
  <cp:revision>45</cp:revision>
  <dcterms:modified xsi:type="dcterms:W3CDTF">2024-04-22T20:05:54Z</dcterms:modified>
</cp:coreProperties>
</file>