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0" r:id="rId4"/>
  </p:sldMasterIdLst>
  <p:notesMasterIdLst>
    <p:notesMasterId r:id="rId55"/>
  </p:notesMasterIdLst>
  <p:sldIdLst>
    <p:sldId id="256" r:id="rId5"/>
    <p:sldId id="269" r:id="rId6"/>
    <p:sldId id="264" r:id="rId7"/>
    <p:sldId id="265" r:id="rId8"/>
    <p:sldId id="266" r:id="rId9"/>
    <p:sldId id="267" r:id="rId10"/>
    <p:sldId id="268" r:id="rId11"/>
    <p:sldId id="310" r:id="rId12"/>
    <p:sldId id="301" r:id="rId13"/>
    <p:sldId id="302" r:id="rId14"/>
    <p:sldId id="303" r:id="rId15"/>
    <p:sldId id="304" r:id="rId16"/>
    <p:sldId id="326" r:id="rId17"/>
    <p:sldId id="306" r:id="rId18"/>
    <p:sldId id="307" r:id="rId19"/>
    <p:sldId id="308" r:id="rId20"/>
    <p:sldId id="309" r:id="rId21"/>
    <p:sldId id="311" r:id="rId22"/>
    <p:sldId id="312" r:id="rId23"/>
    <p:sldId id="313" r:id="rId24"/>
    <p:sldId id="314" r:id="rId25"/>
    <p:sldId id="315" r:id="rId26"/>
    <p:sldId id="316" r:id="rId27"/>
    <p:sldId id="317" r:id="rId28"/>
    <p:sldId id="318" r:id="rId29"/>
    <p:sldId id="319" r:id="rId30"/>
    <p:sldId id="327" r:id="rId31"/>
    <p:sldId id="320" r:id="rId32"/>
    <p:sldId id="321" r:id="rId33"/>
    <p:sldId id="261" r:id="rId34"/>
    <p:sldId id="322" r:id="rId35"/>
    <p:sldId id="329" r:id="rId36"/>
    <p:sldId id="258" r:id="rId37"/>
    <p:sldId id="273" r:id="rId38"/>
    <p:sldId id="275" r:id="rId39"/>
    <p:sldId id="276" r:id="rId40"/>
    <p:sldId id="277" r:id="rId41"/>
    <p:sldId id="325" r:id="rId42"/>
    <p:sldId id="323" r:id="rId43"/>
    <p:sldId id="324" r:id="rId44"/>
    <p:sldId id="270" r:id="rId45"/>
    <p:sldId id="278" r:id="rId46"/>
    <p:sldId id="279" r:id="rId47"/>
    <p:sldId id="280" r:id="rId48"/>
    <p:sldId id="281" r:id="rId49"/>
    <p:sldId id="328" r:id="rId50"/>
    <p:sldId id="259" r:id="rId51"/>
    <p:sldId id="260" r:id="rId52"/>
    <p:sldId id="262" r:id="rId53"/>
    <p:sldId id="263"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50C753-C75E-304B-8F9A-7C141FCE6D40}" v="11" dt="2022-12-14T15:53:40.537"/>
  </p1510:revLst>
</p1510:revInfo>
</file>

<file path=ppt/tableStyles.xml><?xml version="1.0" encoding="utf-8"?>
<a:tblStyleLst xmlns:a="http://schemas.openxmlformats.org/drawingml/2006/main" def="{5C22544A-7EE6-4342-B048-85BDC9FD1C3A}">
  <a:tblStyle styleId="{8EC20E35-A176-4012-BC5E-935CFFF8708E}" styleName="Μεσαίο στυλ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p:restoredTop sz="92207"/>
  </p:normalViewPr>
  <p:slideViewPr>
    <p:cSldViewPr snapToGrid="0" snapToObjects="1">
      <p:cViewPr varScale="1">
        <p:scale>
          <a:sx n="86" d="100"/>
          <a:sy n="86" d="100"/>
        </p:scale>
        <p:origin x="21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B63580-0EA6-4EDA-825E-19E9E6D6BCA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6313A9F-62EA-4434-9E21-E803BC2359AF}">
      <dgm:prSet/>
      <dgm:spPr/>
      <dgm:t>
        <a:bodyPr/>
        <a:lstStyle/>
        <a:p>
          <a:r>
            <a:rPr lang="el-GR" b="0" i="0"/>
            <a:t>Οι ομολογίες ή τα ομόλογα είναι χρεόγραφα με βάση τα οποία ο εκδότης του τίτλου (Α.Ε.) υπόσχεται να καταβάλει στον κάτοχο των ομολόγων (επενδυτή-δανειστή) το αρχικό ποσό δανεισμού (δηλ. την ονομαστική αξία του ομολόγου) πλέον τόκου επί αυτού (τοκομερίδιο ή κουπόνι), σε τακτά προκαθορισμένα διαστήματα ή στη λήξη του δανείου.</a:t>
          </a:r>
          <a:endParaRPr lang="en-US"/>
        </a:p>
      </dgm:t>
    </dgm:pt>
    <dgm:pt modelId="{D0F6E692-3238-4B00-8C32-675E6E64D437}" type="parTrans" cxnId="{89273481-E46F-4A0C-952A-C15123E60F8A}">
      <dgm:prSet/>
      <dgm:spPr/>
      <dgm:t>
        <a:bodyPr/>
        <a:lstStyle/>
        <a:p>
          <a:endParaRPr lang="en-US"/>
        </a:p>
      </dgm:t>
    </dgm:pt>
    <dgm:pt modelId="{6AA7027E-BAB6-457D-9D50-F8C5CC1F092B}" type="sibTrans" cxnId="{89273481-E46F-4A0C-952A-C15123E60F8A}">
      <dgm:prSet/>
      <dgm:spPr/>
      <dgm:t>
        <a:bodyPr/>
        <a:lstStyle/>
        <a:p>
          <a:endParaRPr lang="en-US"/>
        </a:p>
      </dgm:t>
    </dgm:pt>
    <dgm:pt modelId="{A524E4EE-36F2-4A20-AD00-BE6095F7AA50}">
      <dgm:prSet/>
      <dgm:spPr/>
      <dgm:t>
        <a:bodyPr/>
        <a:lstStyle/>
        <a:p>
          <a:r>
            <a:rPr lang="el-GR" b="0" i="0"/>
            <a:t>Οι ομολογίες μπορούν να είναι ενσώματες ή άυλες , ονομαστικές ή ανώνυμες. Κατ΄ εξαίρεση είναι υποχρεωτικά </a:t>
          </a:r>
          <a:r>
            <a:rPr lang="el-GR" b="1" i="0"/>
            <a:t>ονομαστικές</a:t>
          </a:r>
          <a:r>
            <a:rPr lang="el-GR" b="0" i="0"/>
            <a:t>  οι ομολογίες που είναι μετατρέψιμες σε μετοχές, καθώς και οι ομολογίες που είναι ανταλλάξιμες με ομολογίες ή άλλους τίτλους που είναι εκ του νόμου ονομαστικοί. (άρθρο 59 § 5 Ν. 4548/2018)</a:t>
          </a:r>
          <a:endParaRPr lang="en-US"/>
        </a:p>
      </dgm:t>
    </dgm:pt>
    <dgm:pt modelId="{FEC302EA-B263-45BB-85CC-0EFD65CF0C62}" type="parTrans" cxnId="{78097557-B928-4F0C-88E8-359861A84576}">
      <dgm:prSet/>
      <dgm:spPr/>
      <dgm:t>
        <a:bodyPr/>
        <a:lstStyle/>
        <a:p>
          <a:endParaRPr lang="en-US"/>
        </a:p>
      </dgm:t>
    </dgm:pt>
    <dgm:pt modelId="{49D2E6D5-6953-4DB8-B1BE-7AEC764BD7F2}" type="sibTrans" cxnId="{78097557-B928-4F0C-88E8-359861A84576}">
      <dgm:prSet/>
      <dgm:spPr/>
      <dgm:t>
        <a:bodyPr/>
        <a:lstStyle/>
        <a:p>
          <a:endParaRPr lang="en-US"/>
        </a:p>
      </dgm:t>
    </dgm:pt>
    <dgm:pt modelId="{623DE814-F4E6-4923-8D27-ACB7B9D46FE3}">
      <dgm:prSet/>
      <dgm:spPr/>
      <dgm:t>
        <a:bodyPr/>
        <a:lstStyle/>
        <a:p>
          <a:r>
            <a:rPr lang="el-GR" b="0" i="0"/>
            <a:t>Οι ομολογίες μεταβιβάζονται ελεύθερα, εκτός αν ορίζεται διαφορετικά στους όρους του δανείου.( άρθρο 61 § 1 Ν. 4548/2018)</a:t>
          </a:r>
          <a:endParaRPr lang="en-US"/>
        </a:p>
      </dgm:t>
    </dgm:pt>
    <dgm:pt modelId="{176F124E-02A4-494B-8F1E-3BF4A81A1444}" type="parTrans" cxnId="{F752038F-3774-4E37-8F33-53EDDED3418C}">
      <dgm:prSet/>
      <dgm:spPr/>
      <dgm:t>
        <a:bodyPr/>
        <a:lstStyle/>
        <a:p>
          <a:endParaRPr lang="en-US"/>
        </a:p>
      </dgm:t>
    </dgm:pt>
    <dgm:pt modelId="{326F74B3-819D-478C-9B54-90111A1FD8FD}" type="sibTrans" cxnId="{F752038F-3774-4E37-8F33-53EDDED3418C}">
      <dgm:prSet/>
      <dgm:spPr/>
      <dgm:t>
        <a:bodyPr/>
        <a:lstStyle/>
        <a:p>
          <a:endParaRPr lang="en-US"/>
        </a:p>
      </dgm:t>
    </dgm:pt>
    <dgm:pt modelId="{44B2AD90-E53F-0D4C-BAE8-7230908134FC}" type="pres">
      <dgm:prSet presAssocID="{FBB63580-0EA6-4EDA-825E-19E9E6D6BCAB}" presName="linear" presStyleCnt="0">
        <dgm:presLayoutVars>
          <dgm:animLvl val="lvl"/>
          <dgm:resizeHandles val="exact"/>
        </dgm:presLayoutVars>
      </dgm:prSet>
      <dgm:spPr/>
    </dgm:pt>
    <dgm:pt modelId="{43E10E39-913B-684C-9E92-9C9D4AEC2658}" type="pres">
      <dgm:prSet presAssocID="{E6313A9F-62EA-4434-9E21-E803BC2359AF}" presName="parentText" presStyleLbl="node1" presStyleIdx="0" presStyleCnt="3">
        <dgm:presLayoutVars>
          <dgm:chMax val="0"/>
          <dgm:bulletEnabled val="1"/>
        </dgm:presLayoutVars>
      </dgm:prSet>
      <dgm:spPr/>
    </dgm:pt>
    <dgm:pt modelId="{D642AD52-9E8C-3549-8A75-83AAE98E7889}" type="pres">
      <dgm:prSet presAssocID="{6AA7027E-BAB6-457D-9D50-F8C5CC1F092B}" presName="spacer" presStyleCnt="0"/>
      <dgm:spPr/>
    </dgm:pt>
    <dgm:pt modelId="{66A51163-8214-EF4E-ABD9-F85077A1376C}" type="pres">
      <dgm:prSet presAssocID="{A524E4EE-36F2-4A20-AD00-BE6095F7AA50}" presName="parentText" presStyleLbl="node1" presStyleIdx="1" presStyleCnt="3">
        <dgm:presLayoutVars>
          <dgm:chMax val="0"/>
          <dgm:bulletEnabled val="1"/>
        </dgm:presLayoutVars>
      </dgm:prSet>
      <dgm:spPr/>
    </dgm:pt>
    <dgm:pt modelId="{551FDE17-56F1-B142-B239-FA86F486C2B7}" type="pres">
      <dgm:prSet presAssocID="{49D2E6D5-6953-4DB8-B1BE-7AEC764BD7F2}" presName="spacer" presStyleCnt="0"/>
      <dgm:spPr/>
    </dgm:pt>
    <dgm:pt modelId="{FB6E7C96-BB4A-6E4A-BC7D-62C082265B02}" type="pres">
      <dgm:prSet presAssocID="{623DE814-F4E6-4923-8D27-ACB7B9D46FE3}" presName="parentText" presStyleLbl="node1" presStyleIdx="2" presStyleCnt="3">
        <dgm:presLayoutVars>
          <dgm:chMax val="0"/>
          <dgm:bulletEnabled val="1"/>
        </dgm:presLayoutVars>
      </dgm:prSet>
      <dgm:spPr/>
    </dgm:pt>
  </dgm:ptLst>
  <dgm:cxnLst>
    <dgm:cxn modelId="{78097557-B928-4F0C-88E8-359861A84576}" srcId="{FBB63580-0EA6-4EDA-825E-19E9E6D6BCAB}" destId="{A524E4EE-36F2-4A20-AD00-BE6095F7AA50}" srcOrd="1" destOrd="0" parTransId="{FEC302EA-B263-45BB-85CC-0EFD65CF0C62}" sibTransId="{49D2E6D5-6953-4DB8-B1BE-7AEC764BD7F2}"/>
    <dgm:cxn modelId="{A3EBAA63-0BCF-EC4C-BCE8-B33D4E54C94C}" type="presOf" srcId="{E6313A9F-62EA-4434-9E21-E803BC2359AF}" destId="{43E10E39-913B-684C-9E92-9C9D4AEC2658}" srcOrd="0" destOrd="0" presId="urn:microsoft.com/office/officeart/2005/8/layout/vList2"/>
    <dgm:cxn modelId="{89273481-E46F-4A0C-952A-C15123E60F8A}" srcId="{FBB63580-0EA6-4EDA-825E-19E9E6D6BCAB}" destId="{E6313A9F-62EA-4434-9E21-E803BC2359AF}" srcOrd="0" destOrd="0" parTransId="{D0F6E692-3238-4B00-8C32-675E6E64D437}" sibTransId="{6AA7027E-BAB6-457D-9D50-F8C5CC1F092B}"/>
    <dgm:cxn modelId="{F752038F-3774-4E37-8F33-53EDDED3418C}" srcId="{FBB63580-0EA6-4EDA-825E-19E9E6D6BCAB}" destId="{623DE814-F4E6-4923-8D27-ACB7B9D46FE3}" srcOrd="2" destOrd="0" parTransId="{176F124E-02A4-494B-8F1E-3BF4A81A1444}" sibTransId="{326F74B3-819D-478C-9B54-90111A1FD8FD}"/>
    <dgm:cxn modelId="{9D2D3BAC-A566-884A-8080-0798FDB0B8A9}" type="presOf" srcId="{623DE814-F4E6-4923-8D27-ACB7B9D46FE3}" destId="{FB6E7C96-BB4A-6E4A-BC7D-62C082265B02}" srcOrd="0" destOrd="0" presId="urn:microsoft.com/office/officeart/2005/8/layout/vList2"/>
    <dgm:cxn modelId="{DDB5B8FC-E5E9-DC48-8C47-D6A9215360B6}" type="presOf" srcId="{FBB63580-0EA6-4EDA-825E-19E9E6D6BCAB}" destId="{44B2AD90-E53F-0D4C-BAE8-7230908134FC}" srcOrd="0" destOrd="0" presId="urn:microsoft.com/office/officeart/2005/8/layout/vList2"/>
    <dgm:cxn modelId="{2456B9FC-34ED-2B41-B17F-7A90D151E7F7}" type="presOf" srcId="{A524E4EE-36F2-4A20-AD00-BE6095F7AA50}" destId="{66A51163-8214-EF4E-ABD9-F85077A1376C}" srcOrd="0" destOrd="0" presId="urn:microsoft.com/office/officeart/2005/8/layout/vList2"/>
    <dgm:cxn modelId="{DDA8C5B2-4766-B547-8039-B686F60442EB}" type="presParOf" srcId="{44B2AD90-E53F-0D4C-BAE8-7230908134FC}" destId="{43E10E39-913B-684C-9E92-9C9D4AEC2658}" srcOrd="0" destOrd="0" presId="urn:microsoft.com/office/officeart/2005/8/layout/vList2"/>
    <dgm:cxn modelId="{EAB0724C-81C1-8F40-9F4B-28BE006D6078}" type="presParOf" srcId="{44B2AD90-E53F-0D4C-BAE8-7230908134FC}" destId="{D642AD52-9E8C-3549-8A75-83AAE98E7889}" srcOrd="1" destOrd="0" presId="urn:microsoft.com/office/officeart/2005/8/layout/vList2"/>
    <dgm:cxn modelId="{CEDBD890-D01F-DE4D-9ABC-F3683E297EB4}" type="presParOf" srcId="{44B2AD90-E53F-0D4C-BAE8-7230908134FC}" destId="{66A51163-8214-EF4E-ABD9-F85077A1376C}" srcOrd="2" destOrd="0" presId="urn:microsoft.com/office/officeart/2005/8/layout/vList2"/>
    <dgm:cxn modelId="{997EA9FB-9383-6249-9D88-601432DDA9F6}" type="presParOf" srcId="{44B2AD90-E53F-0D4C-BAE8-7230908134FC}" destId="{551FDE17-56F1-B142-B239-FA86F486C2B7}" srcOrd="3" destOrd="0" presId="urn:microsoft.com/office/officeart/2005/8/layout/vList2"/>
    <dgm:cxn modelId="{57514CDB-01D0-0748-A348-01C28C6E823A}" type="presParOf" srcId="{44B2AD90-E53F-0D4C-BAE8-7230908134FC}" destId="{FB6E7C96-BB4A-6E4A-BC7D-62C082265B0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E10E39-913B-684C-9E92-9C9D4AEC2658}">
      <dsp:nvSpPr>
        <dsp:cNvPr id="0" name=""/>
        <dsp:cNvSpPr/>
      </dsp:nvSpPr>
      <dsp:spPr>
        <a:xfrm>
          <a:off x="0" y="106223"/>
          <a:ext cx="6391275" cy="164736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b="0" i="0" kern="1200"/>
            <a:t>Οι ομολογίες ή τα ομόλογα είναι χρεόγραφα με βάση τα οποία ο εκδότης του τίτλου (Α.Ε.) υπόσχεται να καταβάλει στον κάτοχο των ομολόγων (επενδυτή-δανειστή) το αρχικό ποσό δανεισμού (δηλ. την ονομαστική αξία του ομολόγου) πλέον τόκου επί αυτού (τοκομερίδιο ή κουπόνι), σε τακτά προκαθορισμένα διαστήματα ή στη λήξη του δανείου.</a:t>
          </a:r>
          <a:endParaRPr lang="en-US" sz="1600" kern="1200"/>
        </a:p>
      </dsp:txBody>
      <dsp:txXfrm>
        <a:off x="80417" y="186640"/>
        <a:ext cx="6230441" cy="1486526"/>
      </dsp:txXfrm>
    </dsp:sp>
    <dsp:sp modelId="{66A51163-8214-EF4E-ABD9-F85077A1376C}">
      <dsp:nvSpPr>
        <dsp:cNvPr id="0" name=""/>
        <dsp:cNvSpPr/>
      </dsp:nvSpPr>
      <dsp:spPr>
        <a:xfrm>
          <a:off x="0" y="1799663"/>
          <a:ext cx="6391275" cy="1647360"/>
        </a:xfrm>
        <a:prstGeom prst="roundRect">
          <a:avLst/>
        </a:prstGeom>
        <a:solidFill>
          <a:schemeClr val="accent2">
            <a:hueOff val="-9882860"/>
            <a:satOff val="45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b="0" i="0" kern="1200"/>
            <a:t>Οι ομολογίες μπορούν να είναι ενσώματες ή άυλες , ονομαστικές ή ανώνυμες. Κατ΄ εξαίρεση είναι υποχρεωτικά </a:t>
          </a:r>
          <a:r>
            <a:rPr lang="el-GR" sz="1600" b="1" i="0" kern="1200"/>
            <a:t>ονομαστικές</a:t>
          </a:r>
          <a:r>
            <a:rPr lang="el-GR" sz="1600" b="0" i="0" kern="1200"/>
            <a:t>  οι ομολογίες που είναι μετατρέψιμες σε μετοχές, καθώς και οι ομολογίες που είναι ανταλλάξιμες με ομολογίες ή άλλους τίτλους που είναι εκ του νόμου ονομαστικοί. (άρθρο 59 § 5 Ν. 4548/2018)</a:t>
          </a:r>
          <a:endParaRPr lang="en-US" sz="1600" kern="1200"/>
        </a:p>
      </dsp:txBody>
      <dsp:txXfrm>
        <a:off x="80417" y="1880080"/>
        <a:ext cx="6230441" cy="1486526"/>
      </dsp:txXfrm>
    </dsp:sp>
    <dsp:sp modelId="{FB6E7C96-BB4A-6E4A-BC7D-62C082265B02}">
      <dsp:nvSpPr>
        <dsp:cNvPr id="0" name=""/>
        <dsp:cNvSpPr/>
      </dsp:nvSpPr>
      <dsp:spPr>
        <a:xfrm>
          <a:off x="0" y="3493103"/>
          <a:ext cx="6391275" cy="1647360"/>
        </a:xfrm>
        <a:prstGeom prst="roundRect">
          <a:avLst/>
        </a:prstGeom>
        <a:solidFill>
          <a:schemeClr val="accent2">
            <a:hueOff val="-19765721"/>
            <a:satOff val="9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b="0" i="0" kern="1200"/>
            <a:t>Οι ομολογίες μεταβιβάζονται ελεύθερα, εκτός αν ορίζεται διαφορετικά στους όρους του δανείου.( άρθρο 61 § 1 Ν. 4548/2018)</a:t>
          </a:r>
          <a:endParaRPr lang="en-US" sz="1600" kern="1200"/>
        </a:p>
      </dsp:txBody>
      <dsp:txXfrm>
        <a:off x="80417" y="3573520"/>
        <a:ext cx="6230441" cy="148652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AE589E-0A5F-274A-8F2B-37AE6FE1A0BB}" type="datetimeFigureOut">
              <a:rPr lang="el-GR" smtClean="0"/>
              <a:t>14/12/22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D8201E-F813-C942-AE3D-05D7949828A0}" type="slidenum">
              <a:rPr lang="el-GR" smtClean="0"/>
              <a:t>‹#›</a:t>
            </a:fld>
            <a:endParaRPr lang="el-GR"/>
          </a:p>
        </p:txBody>
      </p:sp>
    </p:spTree>
    <p:extLst>
      <p:ext uri="{BB962C8B-B14F-4D97-AF65-F5344CB8AC3E}">
        <p14:creationId xmlns:p14="http://schemas.microsoft.com/office/powerpoint/2010/main" val="2802151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GB"/>
          </a:p>
        </p:txBody>
      </p:sp>
      <p:sp>
        <p:nvSpPr>
          <p:cNvPr id="4" name="Θέση αριθμού διαφάνειας 3"/>
          <p:cNvSpPr>
            <a:spLocks noGrp="1"/>
          </p:cNvSpPr>
          <p:nvPr>
            <p:ph type="sldNum" sz="quarter" idx="10"/>
          </p:nvPr>
        </p:nvSpPr>
        <p:spPr/>
        <p:txBody>
          <a:bodyPr/>
          <a:lstStyle/>
          <a:p>
            <a:fld id="{6BA8D140-A265-4D9B-A57F-2B9ECEBA5723}" type="slidenum">
              <a:rPr lang="en-GB" smtClean="0"/>
              <a:t>28</a:t>
            </a:fld>
            <a:endParaRPr lang="en-GB"/>
          </a:p>
        </p:txBody>
      </p:sp>
    </p:spTree>
    <p:extLst>
      <p:ext uri="{BB962C8B-B14F-4D97-AF65-F5344CB8AC3E}">
        <p14:creationId xmlns:p14="http://schemas.microsoft.com/office/powerpoint/2010/main" val="2206326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7D8201E-F813-C942-AE3D-05D7949828A0}" type="slidenum">
              <a:rPr lang="el-GR" smtClean="0"/>
              <a:t>40</a:t>
            </a:fld>
            <a:endParaRPr lang="el-GR"/>
          </a:p>
        </p:txBody>
      </p:sp>
    </p:spTree>
    <p:extLst>
      <p:ext uri="{BB962C8B-B14F-4D97-AF65-F5344CB8AC3E}">
        <p14:creationId xmlns:p14="http://schemas.microsoft.com/office/powerpoint/2010/main" val="38485841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smtClean="0"/>
              <a:pPr/>
              <a:t>12/14/22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1321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Drag picture to placeholder or click icon to add</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1277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9195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35321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0742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3936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Drag picture to placeholder or click icon to add</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Drag picture to placeholder or click icon to add</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Drag picture to placeholder or click icon to add</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3755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5C6B4A9-1611-4792-9094-5F34BCA07E0B}" type="datetimeFigureOut">
              <a:rPr lang="en-US" smtClean="0"/>
              <a:t>12/14/22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113317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smtClean="0"/>
              <a:pPr/>
              <a:t>12/14/22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824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7733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194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12/14/22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032426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95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6585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85548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12/14/22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591855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a:t>Drag picture to placeholder or click icon to add</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026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smtClean="0"/>
              <a:pPr/>
              <a:t>12/14/22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305675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rial" charset="-95"/>
                <a:ea typeface="Arial" charset="-95"/>
                <a:cs typeface="Arial" charset="-95"/>
              </a:rPr>
              <a:t>H </a:t>
            </a:r>
            <a:r>
              <a:rPr lang="el-GR" dirty="0">
                <a:latin typeface="Arial" charset="-95"/>
                <a:ea typeface="Arial" charset="-95"/>
                <a:cs typeface="Arial" charset="-95"/>
              </a:rPr>
              <a:t>πρακτική της χρηματοδότησης νεοφυών επιχειρήσεων μέσω </a:t>
            </a:r>
            <a:r>
              <a:rPr lang="en-US" dirty="0">
                <a:latin typeface="Arial" charset="-95"/>
                <a:ea typeface="Arial" charset="-95"/>
                <a:cs typeface="Arial" charset="-95"/>
              </a:rPr>
              <a:t>VENTURE CAPITALS</a:t>
            </a:r>
          </a:p>
        </p:txBody>
      </p:sp>
      <p:sp>
        <p:nvSpPr>
          <p:cNvPr id="3" name="Subtitle 2"/>
          <p:cNvSpPr>
            <a:spLocks noGrp="1"/>
          </p:cNvSpPr>
          <p:nvPr>
            <p:ph type="subTitle" idx="1"/>
          </p:nvPr>
        </p:nvSpPr>
        <p:spPr/>
        <p:txBody>
          <a:bodyPr/>
          <a:lstStyle/>
          <a:p>
            <a:r>
              <a:rPr lang="el-GR" dirty="0"/>
              <a:t>Νομικές </a:t>
            </a:r>
            <a:r>
              <a:rPr lang="el-GR" dirty="0" err="1"/>
              <a:t>διαστασεισ</a:t>
            </a:r>
            <a:endParaRPr lang="en-US" dirty="0"/>
          </a:p>
        </p:txBody>
      </p:sp>
    </p:spTree>
    <p:extLst>
      <p:ext uri="{BB962C8B-B14F-4D97-AF65-F5344CB8AC3E}">
        <p14:creationId xmlns:p14="http://schemas.microsoft.com/office/powerpoint/2010/main" val="152813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B3AA27-BD45-D540-A710-B7E0A52B02A7}"/>
              </a:ext>
            </a:extLst>
          </p:cNvPr>
          <p:cNvSpPr>
            <a:spLocks noGrp="1"/>
          </p:cNvSpPr>
          <p:nvPr>
            <p:ph type="title"/>
          </p:nvPr>
        </p:nvSpPr>
        <p:spPr/>
        <p:txBody>
          <a:bodyPr/>
          <a:lstStyle/>
          <a:p>
            <a:r>
              <a:rPr lang="el-GR" dirty="0"/>
              <a:t>συνέχεια</a:t>
            </a:r>
          </a:p>
        </p:txBody>
      </p:sp>
      <p:sp>
        <p:nvSpPr>
          <p:cNvPr id="3" name="Θέση περιεχομένου 2">
            <a:extLst>
              <a:ext uri="{FF2B5EF4-FFF2-40B4-BE49-F238E27FC236}">
                <a16:creationId xmlns:a16="http://schemas.microsoft.com/office/drawing/2014/main" id="{31404967-A948-5342-A2AB-6E56F38F2231}"/>
              </a:ext>
            </a:extLst>
          </p:cNvPr>
          <p:cNvSpPr>
            <a:spLocks noGrp="1"/>
          </p:cNvSpPr>
          <p:nvPr>
            <p:ph idx="1"/>
          </p:nvPr>
        </p:nvSpPr>
        <p:spPr/>
        <p:txBody>
          <a:bodyPr>
            <a:normAutofit fontScale="92500"/>
          </a:bodyPr>
          <a:lstStyle/>
          <a:p>
            <a:r>
              <a:rPr lang="el-GR" dirty="0"/>
              <a:t>Κεφάλαιο:</a:t>
            </a:r>
          </a:p>
          <a:p>
            <a:r>
              <a:rPr lang="el-GR" dirty="0"/>
              <a:t>Ο «χρηματοδότης» συμμετέχει σε μια εταιρία εισφέροντας τα χρήματά του σε αυτή. Δεν δανείζει αλλά μεταβιβάζει κατά κυριότητα χρήματα στο νομικό πρόσωπο έναντι μετοχών ή μεριδίων</a:t>
            </a:r>
          </a:p>
          <a:p>
            <a:r>
              <a:rPr lang="el-GR" dirty="0"/>
              <a:t>1. δεν έχει δικαίωμα επιστροφής των χρημάτων του σε συγκεκριμένο χρόνο αλλά έχει την ιδιοκτησία των μεριδίων/μετοχών της εταιρίας. Όταν αυτή θα εκκαθαριστεί </a:t>
            </a:r>
            <a:r>
              <a:rPr lang="el-GR" b="1" u="sng" dirty="0"/>
              <a:t>δικαιούται να λάβει το προϊόν της εκκαθάρισης</a:t>
            </a:r>
            <a:r>
              <a:rPr lang="el-GR" dirty="0"/>
              <a:t>. Δηλαδή το μέρος της περιουσίας της εταιρίας (ρευστοποιήσιμης αξίας) της εταιρίας που αντιστοιχεί στη συμμετοχή του.</a:t>
            </a:r>
          </a:p>
          <a:p>
            <a:r>
              <a:rPr lang="el-GR" dirty="0"/>
              <a:t>2. δεν λαμβάνει προκαθορισμένο τόκο αλλά μέρισμα </a:t>
            </a:r>
            <a:r>
              <a:rPr lang="el-GR" b="1" dirty="0"/>
              <a:t>= δικαίωμα συμμετοχής στα κέρδη της εταιρίας</a:t>
            </a:r>
            <a:r>
              <a:rPr lang="el-GR" dirty="0"/>
              <a:t> = λαμβάνει απόδοση μόνο όταν η εταιρία έχει κέρδη.</a:t>
            </a:r>
          </a:p>
        </p:txBody>
      </p:sp>
    </p:spTree>
    <p:extLst>
      <p:ext uri="{BB962C8B-B14F-4D97-AF65-F5344CB8AC3E}">
        <p14:creationId xmlns:p14="http://schemas.microsoft.com/office/powerpoint/2010/main" val="303425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D7A5B4-4A79-EB4D-BDE6-4D89084F4180}"/>
              </a:ext>
            </a:extLst>
          </p:cNvPr>
          <p:cNvSpPr>
            <a:spLocks noGrp="1"/>
          </p:cNvSpPr>
          <p:nvPr>
            <p:ph type="title"/>
          </p:nvPr>
        </p:nvSpPr>
        <p:spPr/>
        <p:txBody>
          <a:bodyPr/>
          <a:lstStyle/>
          <a:p>
            <a:r>
              <a:rPr lang="el-GR" dirty="0" err="1"/>
              <a:t>Στ</a:t>
            </a:r>
            <a:r>
              <a:rPr lang="en-US" dirty="0" err="1"/>
              <a:t>ά</a:t>
            </a:r>
            <a:r>
              <a:rPr lang="el-GR" dirty="0" err="1"/>
              <a:t>θμιση</a:t>
            </a:r>
            <a:r>
              <a:rPr lang="el-GR" dirty="0"/>
              <a:t> συμφερόντων </a:t>
            </a:r>
            <a:r>
              <a:rPr lang="el-GR" dirty="0" err="1"/>
              <a:t>δανειστη</a:t>
            </a:r>
            <a:r>
              <a:rPr lang="el-GR" dirty="0"/>
              <a:t> </a:t>
            </a:r>
            <a:r>
              <a:rPr lang="el-GR" dirty="0" err="1"/>
              <a:t>μετοχου</a:t>
            </a:r>
            <a:endParaRPr lang="el-GR" dirty="0"/>
          </a:p>
        </p:txBody>
      </p:sp>
      <p:sp>
        <p:nvSpPr>
          <p:cNvPr id="3" name="Θέση περιεχομένου 2">
            <a:extLst>
              <a:ext uri="{FF2B5EF4-FFF2-40B4-BE49-F238E27FC236}">
                <a16:creationId xmlns:a16="http://schemas.microsoft.com/office/drawing/2014/main" id="{4DFF1839-5D83-D640-AA99-40FAEB91B6DD}"/>
              </a:ext>
            </a:extLst>
          </p:cNvPr>
          <p:cNvSpPr>
            <a:spLocks noGrp="1"/>
          </p:cNvSpPr>
          <p:nvPr>
            <p:ph idx="1"/>
          </p:nvPr>
        </p:nvSpPr>
        <p:spPr/>
        <p:txBody>
          <a:bodyPr>
            <a:normAutofit fontScale="85000" lnSpcReduction="20000"/>
          </a:bodyPr>
          <a:lstStyle/>
          <a:p>
            <a:r>
              <a:rPr lang="el-GR" dirty="0"/>
              <a:t>Ποιο είναι το πρόβλημα για τον καθένα;</a:t>
            </a:r>
          </a:p>
          <a:p>
            <a:r>
              <a:rPr lang="el-GR" dirty="0"/>
              <a:t>Δανειστής: να πάρει πίσω το κεφάλαιο και τον τόκο</a:t>
            </a:r>
          </a:p>
          <a:p>
            <a:r>
              <a:rPr lang="el-GR" dirty="0"/>
              <a:t>Μέτοχος: να πάει καλά η εταιρία και να βγάλει υπεραξίες (αύξηση της εταιρικής περιουσίας) και μερίσματα</a:t>
            </a:r>
          </a:p>
          <a:p>
            <a:r>
              <a:rPr lang="el-GR" dirty="0"/>
              <a:t>=&gt;</a:t>
            </a:r>
          </a:p>
          <a:p>
            <a:r>
              <a:rPr lang="el-GR" dirty="0"/>
              <a:t>Ποιος είναι καλύτερος για να διοικεί την εταιρία = ο μέτοχος. Γιατί; Γιατί η πορεία της επένδυσής του εξαρτάται από την πορεία της εταιρίας. =&gt; (</a:t>
            </a:r>
            <a:r>
              <a:rPr lang="el-GR" b="1" dirty="0"/>
              <a:t>Για μέτοχο: 3 δικαίωμα διαχείρισης των εταιρικών υποθέσεων</a:t>
            </a:r>
            <a:r>
              <a:rPr lang="el-GR" dirty="0"/>
              <a:t>)</a:t>
            </a:r>
          </a:p>
          <a:p>
            <a:r>
              <a:rPr lang="el-GR" dirty="0"/>
              <a:t>Και πώς προστατεύεται ο δανειστής; Απάντηση: αρχή της προτεραιότητας = λαμβάνει πρώτος τα χρήματά του και σε μορφή απόδοσης (τόκοι = υποχρεώσεις \αφαιρούνται για να σχηματιστούν τα κέρδη), αλλά και σε επίπεδο κεφαλαίου (οι διανομές σε μετόχους επιτρέπονται μόνο εφόσον η εταιρική περιουσία είναι μεγαλύτερη του εταιρικού κεφαλαίου ακόμη και αν υπάρχουν κέρδη χρήσης) =&gt; (</a:t>
            </a:r>
            <a:r>
              <a:rPr lang="el-GR" b="1" dirty="0"/>
              <a:t>για δανειστή: 3. δικαίωμα προτεραιότητας λήψης απόδοσης και κεφαλαίου</a:t>
            </a:r>
            <a:r>
              <a:rPr lang="el-GR" dirty="0"/>
              <a:t>)</a:t>
            </a:r>
          </a:p>
          <a:p>
            <a:endParaRPr lang="el-GR" dirty="0"/>
          </a:p>
        </p:txBody>
      </p:sp>
    </p:spTree>
    <p:extLst>
      <p:ext uri="{BB962C8B-B14F-4D97-AF65-F5344CB8AC3E}">
        <p14:creationId xmlns:p14="http://schemas.microsoft.com/office/powerpoint/2010/main" val="3791105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CB9C47-49E4-7449-8988-91FBF6C3365F}"/>
              </a:ext>
            </a:extLst>
          </p:cNvPr>
          <p:cNvSpPr>
            <a:spLocks noGrp="1"/>
          </p:cNvSpPr>
          <p:nvPr>
            <p:ph type="title"/>
          </p:nvPr>
        </p:nvSpPr>
        <p:spPr/>
        <p:txBody>
          <a:bodyPr>
            <a:normAutofit fontScale="90000"/>
          </a:bodyPr>
          <a:lstStyle/>
          <a:p>
            <a:r>
              <a:rPr lang="el-GR" dirty="0"/>
              <a:t>Νομική </a:t>
            </a:r>
            <a:r>
              <a:rPr lang="en-US" dirty="0"/>
              <a:t>vs </a:t>
            </a:r>
            <a:r>
              <a:rPr lang="el-GR" dirty="0" err="1"/>
              <a:t>λογιστικη</a:t>
            </a:r>
            <a:r>
              <a:rPr lang="el-GR" dirty="0"/>
              <a:t> </a:t>
            </a:r>
            <a:r>
              <a:rPr lang="en-US" dirty="0"/>
              <a:t>vs</a:t>
            </a:r>
            <a:r>
              <a:rPr lang="el-GR" dirty="0"/>
              <a:t> </a:t>
            </a:r>
            <a:r>
              <a:rPr lang="el-GR" dirty="0" err="1"/>
              <a:t>οικονομικη</a:t>
            </a:r>
            <a:r>
              <a:rPr lang="el-GR" dirty="0"/>
              <a:t> </a:t>
            </a:r>
            <a:r>
              <a:rPr lang="el-GR" dirty="0" err="1"/>
              <a:t>μεταχειριση</a:t>
            </a:r>
            <a:r>
              <a:rPr lang="el-GR" dirty="0"/>
              <a:t> </a:t>
            </a:r>
            <a:r>
              <a:rPr lang="el-GR" dirty="0" err="1"/>
              <a:t>χρεουσ</a:t>
            </a:r>
            <a:r>
              <a:rPr lang="el-GR" dirty="0"/>
              <a:t> -</a:t>
            </a:r>
            <a:r>
              <a:rPr lang="el-GR" dirty="0" err="1"/>
              <a:t>κεφαλάιου</a:t>
            </a:r>
            <a:endParaRPr lang="el-GR" dirty="0"/>
          </a:p>
        </p:txBody>
      </p:sp>
      <p:sp>
        <p:nvSpPr>
          <p:cNvPr id="3" name="Θέση περιεχομένου 2">
            <a:extLst>
              <a:ext uri="{FF2B5EF4-FFF2-40B4-BE49-F238E27FC236}">
                <a16:creationId xmlns:a16="http://schemas.microsoft.com/office/drawing/2014/main" id="{4F95D3A5-5A28-A94E-88F8-8B72F2147909}"/>
              </a:ext>
            </a:extLst>
          </p:cNvPr>
          <p:cNvSpPr>
            <a:spLocks noGrp="1"/>
          </p:cNvSpPr>
          <p:nvPr>
            <p:ph idx="1"/>
          </p:nvPr>
        </p:nvSpPr>
        <p:spPr/>
        <p:txBody>
          <a:bodyPr/>
          <a:lstStyle/>
          <a:p>
            <a:r>
              <a:rPr lang="el-GR" dirty="0"/>
              <a:t>Δεν είναι πάντοτε η ίδια </a:t>
            </a:r>
          </a:p>
          <a:p>
            <a:r>
              <a:rPr lang="el-GR" dirty="0"/>
              <a:t>Διαφοροποιείται με βάση τους σκοπούς της εκάστοτε ρύθμισης:</a:t>
            </a:r>
          </a:p>
          <a:p>
            <a:r>
              <a:rPr lang="el-GR" dirty="0"/>
              <a:t>Πχ δάνεια εταίρων ΙΚΕ από μετόχους δεν αποδίδονται αν δεν επαρκεί για να καλύψει τους υπόλοιπους δανειστές η εταιρική περιουσία</a:t>
            </a:r>
          </a:p>
          <a:p>
            <a:r>
              <a:rPr lang="el-GR" dirty="0"/>
              <a:t>Πχ προνομιούχες μετοχές μπορεί με βάση τα ΔΛΠ να θεωρούνται χρέος</a:t>
            </a:r>
          </a:p>
          <a:p>
            <a:r>
              <a:rPr lang="el-GR" dirty="0"/>
              <a:t>Πχ Τόκοι από δάνεια από συνδεδεμένες επιχειρήσεις ή μετόχους μπορεί να μην εκπίπτουν πάνω από ένα όριο για φορολογικούς σκοπούς.</a:t>
            </a:r>
          </a:p>
          <a:p>
            <a:endParaRPr lang="el-GR" dirty="0"/>
          </a:p>
        </p:txBody>
      </p:sp>
    </p:spTree>
    <p:extLst>
      <p:ext uri="{BB962C8B-B14F-4D97-AF65-F5344CB8AC3E}">
        <p14:creationId xmlns:p14="http://schemas.microsoft.com/office/powerpoint/2010/main" val="2166578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Rectangle 11">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0" name="Rectangle 19">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DE14CC86-EC9C-DCBB-176A-3983FB55F6B1}"/>
              </a:ext>
            </a:extLst>
          </p:cNvPr>
          <p:cNvSpPr>
            <a:spLocks noGrp="1"/>
          </p:cNvSpPr>
          <p:nvPr>
            <p:ph type="title"/>
          </p:nvPr>
        </p:nvSpPr>
        <p:spPr>
          <a:xfrm>
            <a:off x="1683171" y="1143000"/>
            <a:ext cx="8825658" cy="3389217"/>
          </a:xfrm>
        </p:spPr>
        <p:txBody>
          <a:bodyPr vert="horz" lIns="91440" tIns="45720" rIns="91440" bIns="45720" rtlCol="0" anchor="ctr">
            <a:normAutofit/>
          </a:bodyPr>
          <a:lstStyle/>
          <a:p>
            <a:pPr algn="ctr"/>
            <a:r>
              <a:rPr lang="en-US" sz="6600">
                <a:solidFill>
                  <a:srgbClr val="FFFFFF"/>
                </a:solidFill>
              </a:rPr>
              <a:t>κεφάλαιο</a:t>
            </a:r>
          </a:p>
        </p:txBody>
      </p:sp>
      <p:sp>
        <p:nvSpPr>
          <p:cNvPr id="3" name="Θέση κειμένου 2">
            <a:extLst>
              <a:ext uri="{FF2B5EF4-FFF2-40B4-BE49-F238E27FC236}">
                <a16:creationId xmlns:a16="http://schemas.microsoft.com/office/drawing/2014/main" id="{E6DF0E6F-91DD-6ADC-C45B-52832D9A226D}"/>
              </a:ext>
            </a:extLst>
          </p:cNvPr>
          <p:cNvSpPr>
            <a:spLocks noGrp="1"/>
          </p:cNvSpPr>
          <p:nvPr>
            <p:ph type="body" idx="1"/>
          </p:nvPr>
        </p:nvSpPr>
        <p:spPr>
          <a:xfrm>
            <a:off x="1683171" y="5240851"/>
            <a:ext cx="8825658" cy="828932"/>
          </a:xfrm>
        </p:spPr>
        <p:txBody>
          <a:bodyPr vert="horz" lIns="91440" tIns="45720" rIns="91440" bIns="45720" rtlCol="0" anchor="t">
            <a:normAutofit/>
          </a:bodyPr>
          <a:lstStyle/>
          <a:p>
            <a:pPr algn="ctr"/>
            <a:endParaRPr lang="en-US" sz="2400">
              <a:solidFill>
                <a:schemeClr val="tx2"/>
              </a:solidFill>
            </a:endParaRPr>
          </a:p>
        </p:txBody>
      </p:sp>
    </p:spTree>
    <p:extLst>
      <p:ext uri="{BB962C8B-B14F-4D97-AF65-F5344CB8AC3E}">
        <p14:creationId xmlns:p14="http://schemas.microsoft.com/office/powerpoint/2010/main" val="293504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764628"/>
          </a:xfrm>
        </p:spPr>
        <p:txBody>
          <a:bodyPr/>
          <a:lstStyle/>
          <a:p>
            <a:r>
              <a:rPr lang="el-GR" dirty="0"/>
              <a:t>Μετοχικό κεφάλαιο</a:t>
            </a:r>
            <a:endParaRPr lang="en-US" dirty="0"/>
          </a:p>
        </p:txBody>
      </p:sp>
      <p:sp>
        <p:nvSpPr>
          <p:cNvPr id="3" name="Content Placeholder 2"/>
          <p:cNvSpPr>
            <a:spLocks noGrp="1"/>
          </p:cNvSpPr>
          <p:nvPr>
            <p:ph idx="1"/>
          </p:nvPr>
        </p:nvSpPr>
        <p:spPr>
          <a:xfrm>
            <a:off x="481914" y="2434281"/>
            <a:ext cx="11021109" cy="3840394"/>
          </a:xfrm>
        </p:spPr>
        <p:txBody>
          <a:bodyPr>
            <a:normAutofit fontScale="92500" lnSpcReduction="20000"/>
          </a:bodyPr>
          <a:lstStyle/>
          <a:p>
            <a:r>
              <a:rPr lang="el-GR" dirty="0" err="1"/>
              <a:t>Απο</a:t>
            </a:r>
            <a:r>
              <a:rPr lang="el-GR" dirty="0"/>
              <a:t>́ τις </a:t>
            </a:r>
            <a:r>
              <a:rPr lang="el-GR" dirty="0" err="1"/>
              <a:t>βασικότερες</a:t>
            </a:r>
            <a:r>
              <a:rPr lang="el-GR" dirty="0"/>
              <a:t> </a:t>
            </a:r>
            <a:r>
              <a:rPr lang="el-GR" dirty="0" err="1"/>
              <a:t>έννοιες</a:t>
            </a:r>
            <a:r>
              <a:rPr lang="el-GR" dirty="0"/>
              <a:t> του </a:t>
            </a:r>
            <a:r>
              <a:rPr lang="el-GR" dirty="0" err="1"/>
              <a:t>δικαίου</a:t>
            </a:r>
            <a:r>
              <a:rPr lang="el-GR" dirty="0"/>
              <a:t> της Α.Ε. και </a:t>
            </a:r>
            <a:r>
              <a:rPr lang="el-GR" dirty="0" err="1"/>
              <a:t>γενικότερα</a:t>
            </a:r>
            <a:r>
              <a:rPr lang="el-GR" dirty="0"/>
              <a:t> των </a:t>
            </a:r>
            <a:r>
              <a:rPr lang="el-GR" dirty="0" err="1"/>
              <a:t>κεφαλαιουχικών</a:t>
            </a:r>
            <a:r>
              <a:rPr lang="el-GR" dirty="0"/>
              <a:t> </a:t>
            </a:r>
            <a:r>
              <a:rPr lang="el-GR" dirty="0" err="1"/>
              <a:t>εταιρειών</a:t>
            </a:r>
            <a:r>
              <a:rPr lang="el-GR" dirty="0"/>
              <a:t> </a:t>
            </a:r>
            <a:r>
              <a:rPr lang="el-GR" dirty="0" err="1"/>
              <a:t>είναι</a:t>
            </a:r>
            <a:r>
              <a:rPr lang="el-GR" dirty="0"/>
              <a:t> η </a:t>
            </a:r>
            <a:r>
              <a:rPr lang="el-GR" dirty="0" err="1"/>
              <a:t>έννοια</a:t>
            </a:r>
            <a:r>
              <a:rPr lang="el-GR" dirty="0"/>
              <a:t> του </a:t>
            </a:r>
            <a:r>
              <a:rPr lang="el-GR" dirty="0" err="1"/>
              <a:t>εταιρικου</a:t>
            </a:r>
            <a:r>
              <a:rPr lang="el-GR" dirty="0"/>
              <a:t>́ </a:t>
            </a:r>
            <a:r>
              <a:rPr lang="el-GR" dirty="0" err="1"/>
              <a:t>κεφαλαίου</a:t>
            </a:r>
            <a:r>
              <a:rPr lang="el-GR" dirty="0"/>
              <a:t>. ∆εν </a:t>
            </a:r>
            <a:r>
              <a:rPr lang="el-GR" dirty="0" err="1"/>
              <a:t>μπορει</a:t>
            </a:r>
            <a:r>
              <a:rPr lang="el-GR" dirty="0"/>
              <a:t>́ να </a:t>
            </a:r>
            <a:r>
              <a:rPr lang="el-GR" dirty="0" err="1"/>
              <a:t>υπάρξει</a:t>
            </a:r>
            <a:r>
              <a:rPr lang="el-GR" dirty="0"/>
              <a:t> Α.Ε. </a:t>
            </a:r>
            <a:r>
              <a:rPr lang="el-GR" dirty="0" err="1"/>
              <a:t>χωρίς</a:t>
            </a:r>
            <a:r>
              <a:rPr lang="el-GR" dirty="0"/>
              <a:t> </a:t>
            </a:r>
            <a:r>
              <a:rPr lang="el-GR" dirty="0" err="1"/>
              <a:t>κεφάλαιο</a:t>
            </a:r>
            <a:r>
              <a:rPr lang="el-GR" dirty="0"/>
              <a:t>. </a:t>
            </a:r>
          </a:p>
          <a:p>
            <a:r>
              <a:rPr lang="el-GR" dirty="0" err="1"/>
              <a:t>Μετοχικο</a:t>
            </a:r>
            <a:r>
              <a:rPr lang="el-GR" dirty="0"/>
              <a:t>́ ή </a:t>
            </a:r>
            <a:r>
              <a:rPr lang="el-GR" dirty="0" err="1"/>
              <a:t>εταιρικο</a:t>
            </a:r>
            <a:r>
              <a:rPr lang="el-GR" dirty="0"/>
              <a:t>́ </a:t>
            </a:r>
            <a:r>
              <a:rPr lang="el-GR" dirty="0" err="1"/>
              <a:t>κεφάλαιο</a:t>
            </a:r>
            <a:r>
              <a:rPr lang="el-GR" dirty="0"/>
              <a:t> </a:t>
            </a:r>
            <a:r>
              <a:rPr lang="el-GR" dirty="0" err="1"/>
              <a:t>είναι</a:t>
            </a:r>
            <a:r>
              <a:rPr lang="el-GR" dirty="0"/>
              <a:t> το </a:t>
            </a:r>
            <a:r>
              <a:rPr lang="el-GR" dirty="0" err="1"/>
              <a:t>ποσο</a:t>
            </a:r>
            <a:r>
              <a:rPr lang="el-GR" dirty="0"/>
              <a:t>́ (</a:t>
            </a:r>
            <a:r>
              <a:rPr lang="el-GR" dirty="0" err="1"/>
              <a:t>μαθηματικη</a:t>
            </a:r>
            <a:r>
              <a:rPr lang="el-GR" dirty="0"/>
              <a:t>́ </a:t>
            </a:r>
            <a:r>
              <a:rPr lang="el-GR" dirty="0" err="1"/>
              <a:t>ποσότητα</a:t>
            </a:r>
            <a:r>
              <a:rPr lang="el-GR" dirty="0"/>
              <a:t>) που </a:t>
            </a:r>
            <a:r>
              <a:rPr lang="el-GR" dirty="0" err="1"/>
              <a:t>αναγράφεται</a:t>
            </a:r>
            <a:r>
              <a:rPr lang="el-GR" dirty="0"/>
              <a:t> στο </a:t>
            </a:r>
            <a:r>
              <a:rPr lang="el-GR" dirty="0" err="1"/>
              <a:t>καταστατικο</a:t>
            </a:r>
            <a:r>
              <a:rPr lang="el-GR" dirty="0"/>
              <a:t>́ και το </a:t>
            </a:r>
            <a:r>
              <a:rPr lang="el-GR" dirty="0" err="1"/>
              <a:t>οποίο</a:t>
            </a:r>
            <a:r>
              <a:rPr lang="el-GR" dirty="0"/>
              <a:t> </a:t>
            </a:r>
            <a:r>
              <a:rPr lang="el-GR" dirty="0" err="1"/>
              <a:t>κατα</a:t>
            </a:r>
            <a:r>
              <a:rPr lang="el-GR" dirty="0"/>
              <a:t>́ την </a:t>
            </a:r>
            <a:r>
              <a:rPr lang="el-GR" dirty="0" err="1"/>
              <a:t>ίδρυση</a:t>
            </a:r>
            <a:r>
              <a:rPr lang="el-GR" dirty="0"/>
              <a:t> της </a:t>
            </a:r>
            <a:r>
              <a:rPr lang="el-GR" dirty="0" err="1"/>
              <a:t>εταιρείας</a:t>
            </a:r>
            <a:r>
              <a:rPr lang="el-GR" dirty="0"/>
              <a:t> </a:t>
            </a:r>
            <a:r>
              <a:rPr lang="el-GR" dirty="0" err="1"/>
              <a:t>αντιστοιχει</a:t>
            </a:r>
            <a:r>
              <a:rPr lang="el-GR" dirty="0"/>
              <a:t>́ το </a:t>
            </a:r>
            <a:r>
              <a:rPr lang="el-GR" dirty="0" err="1"/>
              <a:t>άθροισμα</a:t>
            </a:r>
            <a:r>
              <a:rPr lang="el-GR" dirty="0"/>
              <a:t> της ονομαστικής </a:t>
            </a:r>
            <a:r>
              <a:rPr lang="el-GR" dirty="0" err="1"/>
              <a:t>αξίας</a:t>
            </a:r>
            <a:r>
              <a:rPr lang="el-GR" dirty="0"/>
              <a:t> των </a:t>
            </a:r>
            <a:r>
              <a:rPr lang="el-GR" dirty="0" err="1"/>
              <a:t>εισφορών</a:t>
            </a:r>
            <a:r>
              <a:rPr lang="el-GR" dirty="0"/>
              <a:t> των </a:t>
            </a:r>
            <a:r>
              <a:rPr lang="el-GR" dirty="0" err="1"/>
              <a:t>μετόχων</a:t>
            </a:r>
            <a:r>
              <a:rPr lang="el-GR" dirty="0"/>
              <a:t>. </a:t>
            </a:r>
          </a:p>
          <a:p>
            <a:r>
              <a:rPr lang="el-GR" dirty="0"/>
              <a:t>∆</a:t>
            </a:r>
            <a:r>
              <a:rPr lang="el-GR" dirty="0" err="1"/>
              <a:t>εδομένου</a:t>
            </a:r>
            <a:r>
              <a:rPr lang="el-GR" dirty="0"/>
              <a:t> </a:t>
            </a:r>
            <a:r>
              <a:rPr lang="el-GR" dirty="0" err="1"/>
              <a:t>ότι</a:t>
            </a:r>
            <a:r>
              <a:rPr lang="el-GR" dirty="0"/>
              <a:t> το </a:t>
            </a:r>
            <a:r>
              <a:rPr lang="el-GR" dirty="0" err="1"/>
              <a:t>μετοχικο</a:t>
            </a:r>
            <a:r>
              <a:rPr lang="el-GR" dirty="0"/>
              <a:t>́ </a:t>
            </a:r>
            <a:r>
              <a:rPr lang="el-GR" dirty="0" err="1"/>
              <a:t>κεφάλαιο</a:t>
            </a:r>
            <a:r>
              <a:rPr lang="el-GR" dirty="0"/>
              <a:t> </a:t>
            </a:r>
            <a:r>
              <a:rPr lang="el-GR" dirty="0" err="1"/>
              <a:t>είναι</a:t>
            </a:r>
            <a:r>
              <a:rPr lang="el-GR" dirty="0"/>
              <a:t> </a:t>
            </a:r>
            <a:r>
              <a:rPr lang="el-GR" dirty="0" err="1"/>
              <a:t>ένα</a:t>
            </a:r>
            <a:r>
              <a:rPr lang="el-GR" dirty="0"/>
              <a:t> </a:t>
            </a:r>
            <a:r>
              <a:rPr lang="el-GR" dirty="0" err="1"/>
              <a:t>σταθερο</a:t>
            </a:r>
            <a:r>
              <a:rPr lang="el-GR" dirty="0"/>
              <a:t>́ </a:t>
            </a:r>
            <a:r>
              <a:rPr lang="el-GR" dirty="0" err="1"/>
              <a:t>μέγεθος</a:t>
            </a:r>
            <a:r>
              <a:rPr lang="el-GR" dirty="0"/>
              <a:t> </a:t>
            </a:r>
            <a:r>
              <a:rPr lang="el-GR" dirty="0" err="1"/>
              <a:t>μόνο</a:t>
            </a:r>
            <a:r>
              <a:rPr lang="el-GR" dirty="0"/>
              <a:t> με </a:t>
            </a:r>
            <a:r>
              <a:rPr lang="el-GR" dirty="0" err="1"/>
              <a:t>τροποποίηση</a:t>
            </a:r>
            <a:r>
              <a:rPr lang="el-GR" dirty="0"/>
              <a:t> του </a:t>
            </a:r>
            <a:r>
              <a:rPr lang="el-GR" dirty="0" err="1"/>
              <a:t>καταστατικου</a:t>
            </a:r>
            <a:r>
              <a:rPr lang="el-GR" dirty="0"/>
              <a:t>́ </a:t>
            </a:r>
            <a:r>
              <a:rPr lang="el-GR" dirty="0" err="1"/>
              <a:t>μπορει</a:t>
            </a:r>
            <a:r>
              <a:rPr lang="el-GR" dirty="0"/>
              <a:t>́ να </a:t>
            </a:r>
            <a:r>
              <a:rPr lang="el-GR" dirty="0" err="1"/>
              <a:t>μεταβληθει</a:t>
            </a:r>
            <a:r>
              <a:rPr lang="el-GR" dirty="0"/>
              <a:t>́, </a:t>
            </a:r>
            <a:r>
              <a:rPr lang="el-GR" dirty="0" err="1"/>
              <a:t>δηλαδη</a:t>
            </a:r>
            <a:r>
              <a:rPr lang="el-GR" dirty="0"/>
              <a:t>́ να </a:t>
            </a:r>
            <a:r>
              <a:rPr lang="el-GR" dirty="0" err="1"/>
              <a:t>αυξηθει</a:t>
            </a:r>
            <a:r>
              <a:rPr lang="el-GR" dirty="0"/>
              <a:t>́ ή να </a:t>
            </a:r>
            <a:r>
              <a:rPr lang="el-GR" dirty="0" err="1"/>
              <a:t>μειωθει</a:t>
            </a:r>
            <a:r>
              <a:rPr lang="el-GR" dirty="0"/>
              <a:t>́. </a:t>
            </a:r>
          </a:p>
          <a:p>
            <a:r>
              <a:rPr lang="el-GR" dirty="0" err="1"/>
              <a:t>Επομένως</a:t>
            </a:r>
            <a:r>
              <a:rPr lang="el-GR" dirty="0"/>
              <a:t>, </a:t>
            </a:r>
            <a:r>
              <a:rPr lang="el-GR" dirty="0" err="1"/>
              <a:t>διαφέρει</a:t>
            </a:r>
            <a:r>
              <a:rPr lang="el-GR" dirty="0"/>
              <a:t> το </a:t>
            </a:r>
            <a:r>
              <a:rPr lang="el-GR" dirty="0" err="1"/>
              <a:t>μετοχικο</a:t>
            </a:r>
            <a:r>
              <a:rPr lang="el-GR" dirty="0"/>
              <a:t>́ </a:t>
            </a:r>
            <a:r>
              <a:rPr lang="el-GR" dirty="0" err="1"/>
              <a:t>κεφάλαιο</a:t>
            </a:r>
            <a:r>
              <a:rPr lang="el-GR" dirty="0"/>
              <a:t> </a:t>
            </a:r>
            <a:r>
              <a:rPr lang="el-GR" dirty="0" err="1"/>
              <a:t>απο</a:t>
            </a:r>
            <a:r>
              <a:rPr lang="el-GR" dirty="0"/>
              <a:t>́ την </a:t>
            </a:r>
            <a:r>
              <a:rPr lang="el-GR" dirty="0" err="1"/>
              <a:t>εταιρικη</a:t>
            </a:r>
            <a:r>
              <a:rPr lang="el-GR" dirty="0"/>
              <a:t>́ </a:t>
            </a:r>
            <a:r>
              <a:rPr lang="el-GR" dirty="0" err="1"/>
              <a:t>απο</a:t>
            </a:r>
            <a:r>
              <a:rPr lang="el-GR" dirty="0"/>
              <a:t>́ την </a:t>
            </a:r>
            <a:r>
              <a:rPr lang="el-GR" dirty="0" err="1"/>
              <a:t>εταιρικη</a:t>
            </a:r>
            <a:r>
              <a:rPr lang="el-GR" dirty="0"/>
              <a:t>́ </a:t>
            </a:r>
            <a:r>
              <a:rPr lang="el-GR" dirty="0" err="1"/>
              <a:t>περιουσία</a:t>
            </a:r>
            <a:r>
              <a:rPr lang="el-GR" dirty="0"/>
              <a:t>, </a:t>
            </a:r>
            <a:r>
              <a:rPr lang="el-GR" dirty="0" err="1"/>
              <a:t>διάκριση</a:t>
            </a:r>
            <a:r>
              <a:rPr lang="el-GR" dirty="0"/>
              <a:t> που δεν </a:t>
            </a:r>
            <a:r>
              <a:rPr lang="el-GR" dirty="0" err="1"/>
              <a:t>υπάρχει</a:t>
            </a:r>
            <a:r>
              <a:rPr lang="el-GR" dirty="0"/>
              <a:t> στις </a:t>
            </a:r>
            <a:r>
              <a:rPr lang="el-GR" dirty="0" err="1"/>
              <a:t>προσωπικές</a:t>
            </a:r>
            <a:r>
              <a:rPr lang="el-GR" dirty="0"/>
              <a:t> </a:t>
            </a:r>
            <a:r>
              <a:rPr lang="el-GR" dirty="0" err="1"/>
              <a:t>εταιρείες</a:t>
            </a:r>
            <a:r>
              <a:rPr lang="el-GR" dirty="0"/>
              <a:t>. Η </a:t>
            </a:r>
            <a:r>
              <a:rPr lang="el-GR" dirty="0" err="1"/>
              <a:t>εταιρικη</a:t>
            </a:r>
            <a:r>
              <a:rPr lang="el-GR" dirty="0"/>
              <a:t>́ </a:t>
            </a:r>
            <a:r>
              <a:rPr lang="el-GR" dirty="0" err="1"/>
              <a:t>περιουσία</a:t>
            </a:r>
            <a:r>
              <a:rPr lang="el-GR" dirty="0"/>
              <a:t>, η </a:t>
            </a:r>
            <a:r>
              <a:rPr lang="el-GR" dirty="0" err="1"/>
              <a:t>οποία</a:t>
            </a:r>
            <a:r>
              <a:rPr lang="el-GR" dirty="0"/>
              <a:t> </a:t>
            </a:r>
            <a:r>
              <a:rPr lang="el-GR" dirty="0" err="1"/>
              <a:t>σχηματίζεται</a:t>
            </a:r>
            <a:r>
              <a:rPr lang="el-GR" dirty="0"/>
              <a:t> </a:t>
            </a:r>
            <a:r>
              <a:rPr lang="el-GR" dirty="0" err="1"/>
              <a:t>απο</a:t>
            </a:r>
            <a:r>
              <a:rPr lang="el-GR" dirty="0"/>
              <a:t>́ τις </a:t>
            </a:r>
            <a:r>
              <a:rPr lang="el-GR" dirty="0" err="1"/>
              <a:t>εισφορές</a:t>
            </a:r>
            <a:r>
              <a:rPr lang="el-GR" dirty="0"/>
              <a:t> των </a:t>
            </a:r>
            <a:r>
              <a:rPr lang="el-GR" dirty="0" err="1"/>
              <a:t>μετόχων</a:t>
            </a:r>
            <a:r>
              <a:rPr lang="el-GR" dirty="0"/>
              <a:t>, </a:t>
            </a:r>
            <a:r>
              <a:rPr lang="el-GR" dirty="0" err="1"/>
              <a:t>απο</a:t>
            </a:r>
            <a:r>
              <a:rPr lang="el-GR" dirty="0"/>
              <a:t>́ τη </a:t>
            </a:r>
            <a:r>
              <a:rPr lang="el-GR" dirty="0" err="1"/>
              <a:t>στιγμη</a:t>
            </a:r>
            <a:r>
              <a:rPr lang="el-GR" dirty="0"/>
              <a:t>́ που θα </a:t>
            </a:r>
            <a:r>
              <a:rPr lang="el-GR" dirty="0" err="1"/>
              <a:t>λειτουργήσει</a:t>
            </a:r>
            <a:r>
              <a:rPr lang="el-GR" dirty="0"/>
              <a:t> η </a:t>
            </a:r>
            <a:r>
              <a:rPr lang="el-GR" dirty="0" err="1"/>
              <a:t>εταιρεία</a:t>
            </a:r>
            <a:r>
              <a:rPr lang="el-GR" dirty="0"/>
              <a:t> </a:t>
            </a:r>
            <a:r>
              <a:rPr lang="el-GR" dirty="0" err="1"/>
              <a:t>υπόκειται</a:t>
            </a:r>
            <a:r>
              <a:rPr lang="el-GR" dirty="0"/>
              <a:t> σε </a:t>
            </a:r>
            <a:r>
              <a:rPr lang="el-GR" dirty="0" err="1"/>
              <a:t>συνεχείς</a:t>
            </a:r>
            <a:r>
              <a:rPr lang="el-GR" dirty="0"/>
              <a:t> </a:t>
            </a:r>
            <a:r>
              <a:rPr lang="el-GR" dirty="0" err="1"/>
              <a:t>μεταβολές</a:t>
            </a:r>
            <a:r>
              <a:rPr lang="el-GR" dirty="0"/>
              <a:t> και </a:t>
            </a:r>
            <a:r>
              <a:rPr lang="el-GR" dirty="0" err="1"/>
              <a:t>αυξομειώσεις</a:t>
            </a:r>
            <a:r>
              <a:rPr lang="el-GR" dirty="0"/>
              <a:t>, </a:t>
            </a:r>
            <a:r>
              <a:rPr lang="el-GR" dirty="0" err="1"/>
              <a:t>ενω</a:t>
            </a:r>
            <a:r>
              <a:rPr lang="el-GR" dirty="0"/>
              <a:t>́ το </a:t>
            </a:r>
            <a:r>
              <a:rPr lang="el-GR" dirty="0" err="1"/>
              <a:t>κεφάλαιο</a:t>
            </a:r>
            <a:r>
              <a:rPr lang="el-GR" dirty="0"/>
              <a:t> - σαν </a:t>
            </a:r>
            <a:r>
              <a:rPr lang="el-GR" dirty="0" err="1"/>
              <a:t>αμετάβλητη</a:t>
            </a:r>
            <a:r>
              <a:rPr lang="el-GR" dirty="0"/>
              <a:t> </a:t>
            </a:r>
            <a:r>
              <a:rPr lang="el-GR" dirty="0" err="1"/>
              <a:t>μαθηματικη</a:t>
            </a:r>
            <a:r>
              <a:rPr lang="el-GR" dirty="0"/>
              <a:t>́ </a:t>
            </a:r>
            <a:r>
              <a:rPr lang="el-GR" dirty="0" err="1"/>
              <a:t>ποσότητα</a:t>
            </a:r>
            <a:r>
              <a:rPr lang="el-GR" dirty="0"/>
              <a:t> – </a:t>
            </a:r>
            <a:r>
              <a:rPr lang="el-GR" dirty="0" err="1"/>
              <a:t>παραμένει</a:t>
            </a:r>
            <a:r>
              <a:rPr lang="el-GR" dirty="0"/>
              <a:t> </a:t>
            </a:r>
            <a:r>
              <a:rPr lang="el-GR" dirty="0" err="1"/>
              <a:t>σταθερο</a:t>
            </a:r>
            <a:r>
              <a:rPr lang="el-GR" dirty="0"/>
              <a:t>́. </a:t>
            </a:r>
            <a:r>
              <a:rPr lang="el-GR" dirty="0" err="1"/>
              <a:t>Έτσι</a:t>
            </a:r>
            <a:r>
              <a:rPr lang="el-GR" dirty="0"/>
              <a:t>, </a:t>
            </a:r>
            <a:r>
              <a:rPr lang="el-GR" dirty="0" err="1"/>
              <a:t>είναι</a:t>
            </a:r>
            <a:r>
              <a:rPr lang="el-GR" dirty="0"/>
              <a:t> </a:t>
            </a:r>
            <a:r>
              <a:rPr lang="el-GR" dirty="0" err="1"/>
              <a:t>δυνατόν</a:t>
            </a:r>
            <a:r>
              <a:rPr lang="el-GR" dirty="0"/>
              <a:t> σε </a:t>
            </a:r>
            <a:r>
              <a:rPr lang="el-GR" dirty="0" err="1"/>
              <a:t>δεδομένη</a:t>
            </a:r>
            <a:r>
              <a:rPr lang="el-GR" dirty="0"/>
              <a:t> </a:t>
            </a:r>
            <a:r>
              <a:rPr lang="el-GR" dirty="0" err="1"/>
              <a:t>στιγμη</a:t>
            </a:r>
            <a:r>
              <a:rPr lang="el-GR" dirty="0"/>
              <a:t>́ η </a:t>
            </a:r>
            <a:r>
              <a:rPr lang="el-GR" dirty="0" err="1"/>
              <a:t>αξία</a:t>
            </a:r>
            <a:r>
              <a:rPr lang="el-GR" dirty="0"/>
              <a:t> της </a:t>
            </a:r>
            <a:r>
              <a:rPr lang="el-GR" dirty="0" err="1"/>
              <a:t>εταιρικής</a:t>
            </a:r>
            <a:r>
              <a:rPr lang="el-GR" dirty="0"/>
              <a:t> </a:t>
            </a:r>
            <a:r>
              <a:rPr lang="el-GR" dirty="0" err="1"/>
              <a:t>περιουσίας</a:t>
            </a:r>
            <a:r>
              <a:rPr lang="el-GR" dirty="0"/>
              <a:t> να </a:t>
            </a:r>
            <a:r>
              <a:rPr lang="el-GR" dirty="0" err="1"/>
              <a:t>είναι</a:t>
            </a:r>
            <a:r>
              <a:rPr lang="el-GR" dirty="0"/>
              <a:t> </a:t>
            </a:r>
            <a:r>
              <a:rPr lang="el-GR" dirty="0" err="1"/>
              <a:t>μεγαλύτερη</a:t>
            </a:r>
            <a:r>
              <a:rPr lang="el-GR" dirty="0"/>
              <a:t> </a:t>
            </a:r>
            <a:r>
              <a:rPr lang="el-GR" dirty="0" err="1"/>
              <a:t>απο</a:t>
            </a:r>
            <a:r>
              <a:rPr lang="el-GR" dirty="0"/>
              <a:t>́ το </a:t>
            </a:r>
            <a:r>
              <a:rPr lang="el-GR" dirty="0" err="1"/>
              <a:t>μετοχικο</a:t>
            </a:r>
            <a:r>
              <a:rPr lang="el-GR" dirty="0"/>
              <a:t>́ </a:t>
            </a:r>
            <a:r>
              <a:rPr lang="el-GR" dirty="0" err="1"/>
              <a:t>κεφάλαιο</a:t>
            </a:r>
            <a:r>
              <a:rPr lang="el-GR" dirty="0"/>
              <a:t>. </a:t>
            </a:r>
            <a:r>
              <a:rPr lang="el-GR" dirty="0" err="1"/>
              <a:t>Αυτο</a:t>
            </a:r>
            <a:r>
              <a:rPr lang="el-GR" dirty="0"/>
              <a:t>́ </a:t>
            </a:r>
            <a:r>
              <a:rPr lang="el-GR" dirty="0" err="1"/>
              <a:t>μπορει</a:t>
            </a:r>
            <a:r>
              <a:rPr lang="el-GR" dirty="0"/>
              <a:t>́ να </a:t>
            </a:r>
            <a:r>
              <a:rPr lang="el-GR" dirty="0" err="1"/>
              <a:t>συμβει</a:t>
            </a:r>
            <a:r>
              <a:rPr lang="el-GR" dirty="0"/>
              <a:t>́ </a:t>
            </a:r>
            <a:r>
              <a:rPr lang="el-GR" dirty="0" err="1"/>
              <a:t>όταν</a:t>
            </a:r>
            <a:r>
              <a:rPr lang="el-GR" dirty="0"/>
              <a:t> η </a:t>
            </a:r>
            <a:r>
              <a:rPr lang="el-GR" dirty="0" err="1"/>
              <a:t>εταιρεία</a:t>
            </a:r>
            <a:r>
              <a:rPr lang="el-GR" dirty="0"/>
              <a:t> </a:t>
            </a:r>
            <a:r>
              <a:rPr lang="el-GR" dirty="0" err="1"/>
              <a:t>έχει</a:t>
            </a:r>
            <a:r>
              <a:rPr lang="el-GR" dirty="0"/>
              <a:t> </a:t>
            </a:r>
            <a:r>
              <a:rPr lang="el-GR" dirty="0" err="1"/>
              <a:t>αδιανέμητα</a:t>
            </a:r>
            <a:r>
              <a:rPr lang="el-GR" dirty="0"/>
              <a:t> </a:t>
            </a:r>
            <a:r>
              <a:rPr lang="el-GR" dirty="0" err="1"/>
              <a:t>κέρδη</a:t>
            </a:r>
            <a:r>
              <a:rPr lang="el-GR" dirty="0"/>
              <a:t>, </a:t>
            </a:r>
            <a:r>
              <a:rPr lang="el-GR" dirty="0" err="1"/>
              <a:t>όταν</a:t>
            </a:r>
            <a:r>
              <a:rPr lang="el-GR" dirty="0"/>
              <a:t> </a:t>
            </a:r>
            <a:r>
              <a:rPr lang="el-GR" dirty="0" err="1"/>
              <a:t>ανατιμηθει</a:t>
            </a:r>
            <a:r>
              <a:rPr lang="el-GR" dirty="0"/>
              <a:t>́ η </a:t>
            </a:r>
            <a:r>
              <a:rPr lang="el-GR" dirty="0" err="1"/>
              <a:t>αξία</a:t>
            </a:r>
            <a:r>
              <a:rPr lang="el-GR" dirty="0"/>
              <a:t> των </a:t>
            </a:r>
            <a:r>
              <a:rPr lang="el-GR" dirty="0" err="1"/>
              <a:t>περιουσιακών</a:t>
            </a:r>
            <a:r>
              <a:rPr lang="el-GR" dirty="0"/>
              <a:t> της </a:t>
            </a:r>
            <a:r>
              <a:rPr lang="el-GR" dirty="0" err="1"/>
              <a:t>στοιχείων</a:t>
            </a:r>
            <a:r>
              <a:rPr lang="el-GR" dirty="0"/>
              <a:t> ή </a:t>
            </a:r>
            <a:r>
              <a:rPr lang="el-GR" dirty="0" err="1"/>
              <a:t>όταν</a:t>
            </a:r>
            <a:r>
              <a:rPr lang="el-GR" dirty="0"/>
              <a:t> οι </a:t>
            </a:r>
            <a:r>
              <a:rPr lang="el-GR" dirty="0" err="1"/>
              <a:t>προοπτικές</a:t>
            </a:r>
            <a:r>
              <a:rPr lang="el-GR" dirty="0"/>
              <a:t> της στην </a:t>
            </a:r>
            <a:r>
              <a:rPr lang="el-GR" dirty="0" err="1"/>
              <a:t>αγορα</a:t>
            </a:r>
            <a:r>
              <a:rPr lang="el-GR" dirty="0"/>
              <a:t>́ </a:t>
            </a:r>
            <a:r>
              <a:rPr lang="el-GR" dirty="0" err="1"/>
              <a:t>είναι</a:t>
            </a:r>
            <a:r>
              <a:rPr lang="el-GR" dirty="0"/>
              <a:t> </a:t>
            </a:r>
            <a:r>
              <a:rPr lang="el-GR" dirty="0" err="1"/>
              <a:t>ευνοϊκές</a:t>
            </a:r>
            <a:r>
              <a:rPr lang="el-GR" dirty="0"/>
              <a:t>. </a:t>
            </a:r>
            <a:r>
              <a:rPr lang="el-GR" dirty="0" err="1"/>
              <a:t>Αντίστροφα</a:t>
            </a:r>
            <a:r>
              <a:rPr lang="el-GR" dirty="0"/>
              <a:t>, </a:t>
            </a:r>
            <a:r>
              <a:rPr lang="el-GR" dirty="0" err="1"/>
              <a:t>όταν</a:t>
            </a:r>
            <a:r>
              <a:rPr lang="el-GR" dirty="0"/>
              <a:t> η </a:t>
            </a:r>
            <a:r>
              <a:rPr lang="el-GR" dirty="0" err="1"/>
              <a:t>εταιρεία</a:t>
            </a:r>
            <a:r>
              <a:rPr lang="el-GR" dirty="0"/>
              <a:t> </a:t>
            </a:r>
            <a:r>
              <a:rPr lang="el-GR" dirty="0" err="1"/>
              <a:t>έχει</a:t>
            </a:r>
            <a:r>
              <a:rPr lang="el-GR" dirty="0"/>
              <a:t> </a:t>
            </a:r>
            <a:r>
              <a:rPr lang="el-GR" dirty="0" err="1"/>
              <a:t>ζημιές</a:t>
            </a:r>
            <a:r>
              <a:rPr lang="el-GR" dirty="0"/>
              <a:t>, η </a:t>
            </a:r>
            <a:r>
              <a:rPr lang="el-GR" dirty="0" err="1"/>
              <a:t>αξία</a:t>
            </a:r>
            <a:r>
              <a:rPr lang="el-GR" dirty="0"/>
              <a:t> της </a:t>
            </a:r>
            <a:r>
              <a:rPr lang="el-GR" dirty="0" err="1"/>
              <a:t>εταιρικής</a:t>
            </a:r>
            <a:r>
              <a:rPr lang="el-GR" dirty="0"/>
              <a:t> </a:t>
            </a:r>
            <a:r>
              <a:rPr lang="el-GR" dirty="0" err="1"/>
              <a:t>περιουσίας</a:t>
            </a:r>
            <a:r>
              <a:rPr lang="el-GR" dirty="0"/>
              <a:t> </a:t>
            </a:r>
            <a:r>
              <a:rPr lang="el-GR" dirty="0" err="1"/>
              <a:t>μπορει</a:t>
            </a:r>
            <a:r>
              <a:rPr lang="el-GR" dirty="0"/>
              <a:t>́ να </a:t>
            </a:r>
            <a:r>
              <a:rPr lang="el-GR" dirty="0" err="1"/>
              <a:t>είναι</a:t>
            </a:r>
            <a:r>
              <a:rPr lang="el-GR" dirty="0"/>
              <a:t> </a:t>
            </a:r>
            <a:r>
              <a:rPr lang="el-GR" dirty="0" err="1"/>
              <a:t>μικρότερη</a:t>
            </a:r>
            <a:r>
              <a:rPr lang="el-GR" dirty="0"/>
              <a:t> </a:t>
            </a:r>
            <a:r>
              <a:rPr lang="el-GR" dirty="0" err="1"/>
              <a:t>απο</a:t>
            </a:r>
            <a:r>
              <a:rPr lang="el-GR" dirty="0"/>
              <a:t>́ το </a:t>
            </a:r>
            <a:r>
              <a:rPr lang="el-GR" dirty="0" err="1"/>
              <a:t>μετοχικο</a:t>
            </a:r>
            <a:r>
              <a:rPr lang="el-GR" dirty="0"/>
              <a:t>́ </a:t>
            </a:r>
            <a:r>
              <a:rPr lang="el-GR" dirty="0" err="1"/>
              <a:t>κεφάλαιο</a:t>
            </a:r>
            <a:r>
              <a:rPr lang="el-GR" dirty="0"/>
              <a:t>. </a:t>
            </a:r>
          </a:p>
          <a:p>
            <a:endParaRPr lang="el-GR" dirty="0"/>
          </a:p>
          <a:p>
            <a:endParaRPr lang="en-US" dirty="0"/>
          </a:p>
        </p:txBody>
      </p:sp>
    </p:spTree>
    <p:extLst>
      <p:ext uri="{BB962C8B-B14F-4D97-AF65-F5344CB8AC3E}">
        <p14:creationId xmlns:p14="http://schemas.microsoft.com/office/powerpoint/2010/main" val="546890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764628"/>
          </a:xfrm>
        </p:spPr>
        <p:txBody>
          <a:bodyPr>
            <a:normAutofit/>
          </a:bodyPr>
          <a:lstStyle/>
          <a:p>
            <a:r>
              <a:rPr lang="el-GR" dirty="0"/>
              <a:t>Αρχή διατήρησης του μετοχικού κεφαλαίου</a:t>
            </a:r>
            <a:endParaRPr lang="en-US" dirty="0"/>
          </a:p>
        </p:txBody>
      </p:sp>
      <p:sp>
        <p:nvSpPr>
          <p:cNvPr id="3" name="Content Placeholder 2"/>
          <p:cNvSpPr>
            <a:spLocks noGrp="1"/>
          </p:cNvSpPr>
          <p:nvPr>
            <p:ph idx="1"/>
          </p:nvPr>
        </p:nvSpPr>
        <p:spPr>
          <a:xfrm>
            <a:off x="1484310" y="1623848"/>
            <a:ext cx="10018713" cy="5234152"/>
          </a:xfrm>
        </p:spPr>
        <p:txBody>
          <a:bodyPr>
            <a:normAutofit fontScale="92500" lnSpcReduction="20000"/>
          </a:bodyPr>
          <a:lstStyle/>
          <a:p>
            <a:r>
              <a:rPr lang="el-GR" dirty="0"/>
              <a:t>Η </a:t>
            </a:r>
            <a:r>
              <a:rPr lang="el-GR" dirty="0" err="1"/>
              <a:t>έλλειψη</a:t>
            </a:r>
            <a:r>
              <a:rPr lang="el-GR" dirty="0"/>
              <a:t> </a:t>
            </a:r>
            <a:r>
              <a:rPr lang="el-GR" dirty="0" err="1"/>
              <a:t>παράλληλης</a:t>
            </a:r>
            <a:r>
              <a:rPr lang="el-GR" dirty="0"/>
              <a:t> </a:t>
            </a:r>
            <a:r>
              <a:rPr lang="el-GR" dirty="0" err="1"/>
              <a:t>προσωπικής</a:t>
            </a:r>
            <a:r>
              <a:rPr lang="el-GR" dirty="0"/>
              <a:t> </a:t>
            </a:r>
            <a:r>
              <a:rPr lang="el-GR" dirty="0" err="1"/>
              <a:t>ευθύνης</a:t>
            </a:r>
            <a:r>
              <a:rPr lang="el-GR" dirty="0"/>
              <a:t> των </a:t>
            </a:r>
            <a:r>
              <a:rPr lang="el-GR" dirty="0" err="1"/>
              <a:t>μετόχων</a:t>
            </a:r>
            <a:r>
              <a:rPr lang="el-GR" dirty="0"/>
              <a:t> για τα </a:t>
            </a:r>
            <a:r>
              <a:rPr lang="el-GR" dirty="0" err="1"/>
              <a:t>χρέη</a:t>
            </a:r>
            <a:r>
              <a:rPr lang="el-GR" dirty="0"/>
              <a:t> της Α.Ε., </a:t>
            </a:r>
            <a:r>
              <a:rPr lang="el-GR" dirty="0" err="1"/>
              <a:t>όπως</a:t>
            </a:r>
            <a:r>
              <a:rPr lang="el-GR" dirty="0"/>
              <a:t> </a:t>
            </a:r>
            <a:r>
              <a:rPr lang="el-GR" dirty="0" err="1"/>
              <a:t>συμβαίνει</a:t>
            </a:r>
            <a:r>
              <a:rPr lang="el-GR" dirty="0"/>
              <a:t> στις </a:t>
            </a:r>
            <a:r>
              <a:rPr lang="el-GR" dirty="0" err="1"/>
              <a:t>προσωπικές</a:t>
            </a:r>
            <a:r>
              <a:rPr lang="el-GR" dirty="0"/>
              <a:t> </a:t>
            </a:r>
            <a:r>
              <a:rPr lang="el-GR" dirty="0" err="1"/>
              <a:t>εταιρείες</a:t>
            </a:r>
            <a:r>
              <a:rPr lang="el-GR" dirty="0"/>
              <a:t>, </a:t>
            </a:r>
            <a:r>
              <a:rPr lang="el-GR" dirty="0" err="1"/>
              <a:t>σημαίνει</a:t>
            </a:r>
            <a:r>
              <a:rPr lang="el-GR" dirty="0"/>
              <a:t> </a:t>
            </a:r>
            <a:r>
              <a:rPr lang="el-GR" dirty="0" err="1"/>
              <a:t>ότι</a:t>
            </a:r>
            <a:r>
              <a:rPr lang="el-GR" dirty="0"/>
              <a:t> η </a:t>
            </a:r>
            <a:r>
              <a:rPr lang="el-GR" dirty="0" err="1"/>
              <a:t>μόνη</a:t>
            </a:r>
            <a:r>
              <a:rPr lang="el-GR" dirty="0"/>
              <a:t> </a:t>
            </a:r>
            <a:r>
              <a:rPr lang="el-GR" dirty="0" err="1"/>
              <a:t>εξασφάλιση</a:t>
            </a:r>
            <a:r>
              <a:rPr lang="el-GR" dirty="0"/>
              <a:t> που </a:t>
            </a:r>
            <a:r>
              <a:rPr lang="el-GR" dirty="0" err="1"/>
              <a:t>έχουν</a:t>
            </a:r>
            <a:r>
              <a:rPr lang="el-GR" dirty="0"/>
              <a:t> οι </a:t>
            </a:r>
            <a:r>
              <a:rPr lang="el-GR" dirty="0" err="1"/>
              <a:t>εταιρικοι</a:t>
            </a:r>
            <a:r>
              <a:rPr lang="el-GR" dirty="0"/>
              <a:t>́ </a:t>
            </a:r>
            <a:r>
              <a:rPr lang="el-GR" dirty="0" err="1"/>
              <a:t>δανειστές</a:t>
            </a:r>
            <a:r>
              <a:rPr lang="el-GR" dirty="0"/>
              <a:t> </a:t>
            </a:r>
            <a:r>
              <a:rPr lang="el-GR" dirty="0" err="1"/>
              <a:t>είναι</a:t>
            </a:r>
            <a:r>
              <a:rPr lang="el-GR" dirty="0"/>
              <a:t> η </a:t>
            </a:r>
            <a:r>
              <a:rPr lang="el-GR" dirty="0" err="1"/>
              <a:t>εταιρικη</a:t>
            </a:r>
            <a:r>
              <a:rPr lang="el-GR" dirty="0"/>
              <a:t>́ </a:t>
            </a:r>
            <a:r>
              <a:rPr lang="el-GR" dirty="0" err="1"/>
              <a:t>περιουσία</a:t>
            </a:r>
            <a:r>
              <a:rPr lang="el-GR" dirty="0"/>
              <a:t>, </a:t>
            </a:r>
            <a:r>
              <a:rPr lang="el-GR" dirty="0" err="1"/>
              <a:t>αφου</a:t>
            </a:r>
            <a:r>
              <a:rPr lang="el-GR" dirty="0"/>
              <a:t>́ </a:t>
            </a:r>
            <a:r>
              <a:rPr lang="el-GR" dirty="0" err="1"/>
              <a:t>μόνο</a:t>
            </a:r>
            <a:r>
              <a:rPr lang="el-GR" dirty="0"/>
              <a:t> </a:t>
            </a:r>
            <a:r>
              <a:rPr lang="el-GR" dirty="0" err="1"/>
              <a:t>αυτη</a:t>
            </a:r>
            <a:r>
              <a:rPr lang="el-GR" dirty="0"/>
              <a:t>́ </a:t>
            </a:r>
            <a:r>
              <a:rPr lang="el-GR" dirty="0" err="1"/>
              <a:t>είναι</a:t>
            </a:r>
            <a:r>
              <a:rPr lang="el-GR" dirty="0"/>
              <a:t> </a:t>
            </a:r>
            <a:r>
              <a:rPr lang="el-GR" dirty="0" err="1"/>
              <a:t>υπέγγυα</a:t>
            </a:r>
            <a:r>
              <a:rPr lang="el-GR" dirty="0"/>
              <a:t> </a:t>
            </a:r>
            <a:r>
              <a:rPr lang="el-GR" dirty="0" err="1"/>
              <a:t>απέναντι</a:t>
            </a:r>
            <a:r>
              <a:rPr lang="el-GR" dirty="0"/>
              <a:t> τους και </a:t>
            </a:r>
            <a:r>
              <a:rPr lang="el-GR" dirty="0" err="1"/>
              <a:t>όχι</a:t>
            </a:r>
            <a:r>
              <a:rPr lang="el-GR" dirty="0"/>
              <a:t> και η </a:t>
            </a:r>
            <a:r>
              <a:rPr lang="el-GR" dirty="0" err="1"/>
              <a:t>ατομικη</a:t>
            </a:r>
            <a:r>
              <a:rPr lang="el-GR" dirty="0"/>
              <a:t>́ </a:t>
            </a:r>
            <a:r>
              <a:rPr lang="el-GR" dirty="0" err="1"/>
              <a:t>περιουσία</a:t>
            </a:r>
            <a:r>
              <a:rPr lang="el-GR" dirty="0"/>
              <a:t> των </a:t>
            </a:r>
            <a:r>
              <a:rPr lang="el-GR" dirty="0" err="1"/>
              <a:t>μετόχων</a:t>
            </a:r>
            <a:r>
              <a:rPr lang="el-GR" dirty="0"/>
              <a:t>. </a:t>
            </a:r>
            <a:r>
              <a:rPr lang="el-GR" dirty="0" err="1"/>
              <a:t>Συνεπώς</a:t>
            </a:r>
            <a:r>
              <a:rPr lang="el-GR" dirty="0"/>
              <a:t> </a:t>
            </a:r>
            <a:r>
              <a:rPr lang="el-GR" dirty="0" err="1"/>
              <a:t>επιβάλλεται</a:t>
            </a:r>
            <a:r>
              <a:rPr lang="el-GR" dirty="0"/>
              <a:t> η </a:t>
            </a:r>
            <a:r>
              <a:rPr lang="el-GR" dirty="0" err="1"/>
              <a:t>δημιουργία</a:t>
            </a:r>
            <a:r>
              <a:rPr lang="el-GR" dirty="0"/>
              <a:t> </a:t>
            </a:r>
            <a:r>
              <a:rPr lang="el-GR" dirty="0" err="1"/>
              <a:t>συστήματος</a:t>
            </a:r>
            <a:r>
              <a:rPr lang="el-GR" dirty="0"/>
              <a:t> που να </a:t>
            </a:r>
            <a:r>
              <a:rPr lang="el-GR" dirty="0" err="1"/>
              <a:t>αποβλέπει</a:t>
            </a:r>
            <a:r>
              <a:rPr lang="el-GR" dirty="0"/>
              <a:t> στην </a:t>
            </a:r>
            <a:r>
              <a:rPr lang="el-GR" dirty="0" err="1"/>
              <a:t>προστασία</a:t>
            </a:r>
            <a:r>
              <a:rPr lang="el-GR" dirty="0"/>
              <a:t> των </a:t>
            </a:r>
            <a:r>
              <a:rPr lang="el-GR" dirty="0" err="1"/>
              <a:t>εταιρικών</a:t>
            </a:r>
            <a:r>
              <a:rPr lang="el-GR" dirty="0"/>
              <a:t> </a:t>
            </a:r>
            <a:r>
              <a:rPr lang="el-GR" dirty="0" err="1"/>
              <a:t>δανειστών</a:t>
            </a:r>
            <a:r>
              <a:rPr lang="el-GR" dirty="0"/>
              <a:t>. </a:t>
            </a:r>
          </a:p>
          <a:p>
            <a:r>
              <a:rPr lang="el-GR" dirty="0"/>
              <a:t>Το </a:t>
            </a:r>
            <a:r>
              <a:rPr lang="el-GR" dirty="0" err="1"/>
              <a:t>σκοπο</a:t>
            </a:r>
            <a:r>
              <a:rPr lang="el-GR" dirty="0"/>
              <a:t>́ </a:t>
            </a:r>
            <a:r>
              <a:rPr lang="el-GR" dirty="0" err="1"/>
              <a:t>αυτο</a:t>
            </a:r>
            <a:r>
              <a:rPr lang="el-GR" dirty="0"/>
              <a:t>́ </a:t>
            </a:r>
            <a:r>
              <a:rPr lang="el-GR" dirty="0" err="1"/>
              <a:t>εκπληρώνουν</a:t>
            </a:r>
            <a:r>
              <a:rPr lang="el-GR" dirty="0"/>
              <a:t> </a:t>
            </a:r>
            <a:r>
              <a:rPr lang="el-GR" dirty="0" err="1"/>
              <a:t>διατάξεις</a:t>
            </a:r>
            <a:r>
              <a:rPr lang="el-GR" dirty="0"/>
              <a:t> που </a:t>
            </a:r>
            <a:r>
              <a:rPr lang="el-GR" dirty="0" err="1"/>
              <a:t>εξασφαλίζουν</a:t>
            </a:r>
            <a:r>
              <a:rPr lang="el-GR" dirty="0"/>
              <a:t> την </a:t>
            </a:r>
            <a:r>
              <a:rPr lang="el-GR" dirty="0" err="1"/>
              <a:t>καταβολη</a:t>
            </a:r>
            <a:r>
              <a:rPr lang="el-GR" dirty="0"/>
              <a:t>́ και </a:t>
            </a:r>
            <a:r>
              <a:rPr lang="el-GR" dirty="0" err="1"/>
              <a:t>διατήρηση</a:t>
            </a:r>
            <a:r>
              <a:rPr lang="el-GR" dirty="0"/>
              <a:t> </a:t>
            </a:r>
            <a:r>
              <a:rPr lang="el-GR" dirty="0" err="1"/>
              <a:t>τόσης</a:t>
            </a:r>
            <a:r>
              <a:rPr lang="el-GR" dirty="0"/>
              <a:t> </a:t>
            </a:r>
            <a:r>
              <a:rPr lang="el-GR" dirty="0" err="1"/>
              <a:t>τουλάχιστον</a:t>
            </a:r>
            <a:r>
              <a:rPr lang="el-GR" dirty="0"/>
              <a:t> </a:t>
            </a:r>
            <a:r>
              <a:rPr lang="el-GR" dirty="0" err="1"/>
              <a:t>εταιρικής</a:t>
            </a:r>
            <a:r>
              <a:rPr lang="el-GR" dirty="0"/>
              <a:t> </a:t>
            </a:r>
            <a:r>
              <a:rPr lang="el-GR" dirty="0" err="1"/>
              <a:t>περιουσίας</a:t>
            </a:r>
            <a:r>
              <a:rPr lang="el-GR" dirty="0"/>
              <a:t>, </a:t>
            </a:r>
            <a:r>
              <a:rPr lang="el-GR" dirty="0" err="1"/>
              <a:t>όσης</a:t>
            </a:r>
            <a:r>
              <a:rPr lang="el-GR" dirty="0"/>
              <a:t> </a:t>
            </a:r>
            <a:r>
              <a:rPr lang="el-GR" dirty="0" err="1"/>
              <a:t>αντιστοιχει</a:t>
            </a:r>
            <a:r>
              <a:rPr lang="el-GR" dirty="0"/>
              <a:t>́ στο </a:t>
            </a:r>
            <a:r>
              <a:rPr lang="el-GR" dirty="0" err="1"/>
              <a:t>μετοχικο</a:t>
            </a:r>
            <a:r>
              <a:rPr lang="el-GR" dirty="0"/>
              <a:t>́ </a:t>
            </a:r>
            <a:r>
              <a:rPr lang="el-GR" dirty="0" err="1"/>
              <a:t>κεφάλαιο</a:t>
            </a:r>
            <a:r>
              <a:rPr lang="el-GR" dirty="0"/>
              <a:t>. </a:t>
            </a:r>
            <a:r>
              <a:rPr lang="el-GR" dirty="0" err="1"/>
              <a:t>Αυτο</a:t>
            </a:r>
            <a:r>
              <a:rPr lang="el-GR" dirty="0"/>
              <a:t>́ δεν </a:t>
            </a:r>
            <a:r>
              <a:rPr lang="el-GR" dirty="0" err="1"/>
              <a:t>σημαίνει</a:t>
            </a:r>
            <a:r>
              <a:rPr lang="el-GR" dirty="0"/>
              <a:t> </a:t>
            </a:r>
            <a:r>
              <a:rPr lang="el-GR" dirty="0" err="1"/>
              <a:t>ότι</a:t>
            </a:r>
            <a:r>
              <a:rPr lang="el-GR" dirty="0"/>
              <a:t> </a:t>
            </a:r>
            <a:r>
              <a:rPr lang="el-GR" dirty="0" err="1"/>
              <a:t>απαγορεύεται</a:t>
            </a:r>
            <a:r>
              <a:rPr lang="el-GR" dirty="0"/>
              <a:t> η </a:t>
            </a:r>
            <a:r>
              <a:rPr lang="el-GR" dirty="0" err="1"/>
              <a:t>χρησιμοποίηση</a:t>
            </a:r>
            <a:r>
              <a:rPr lang="el-GR" dirty="0"/>
              <a:t> της </a:t>
            </a:r>
            <a:r>
              <a:rPr lang="el-GR" dirty="0" err="1"/>
              <a:t>περιουσίας</a:t>
            </a:r>
            <a:r>
              <a:rPr lang="el-GR" dirty="0"/>
              <a:t> </a:t>
            </a:r>
            <a:r>
              <a:rPr lang="el-GR" dirty="0" err="1"/>
              <a:t>αυτής</a:t>
            </a:r>
            <a:r>
              <a:rPr lang="el-GR" dirty="0"/>
              <a:t> για την </a:t>
            </a:r>
            <a:r>
              <a:rPr lang="el-GR" dirty="0" err="1"/>
              <a:t>εκπλήρωση</a:t>
            </a:r>
            <a:r>
              <a:rPr lang="el-GR" dirty="0"/>
              <a:t> του </a:t>
            </a:r>
            <a:r>
              <a:rPr lang="el-GR" dirty="0" err="1"/>
              <a:t>εταιρικου</a:t>
            </a:r>
            <a:r>
              <a:rPr lang="el-GR" dirty="0"/>
              <a:t>́ </a:t>
            </a:r>
            <a:r>
              <a:rPr lang="el-GR" dirty="0" err="1"/>
              <a:t>σκοπου</a:t>
            </a:r>
            <a:r>
              <a:rPr lang="el-GR" dirty="0"/>
              <a:t>́. </a:t>
            </a:r>
          </a:p>
          <a:p>
            <a:r>
              <a:rPr lang="el-GR" dirty="0"/>
              <a:t>Η </a:t>
            </a:r>
            <a:r>
              <a:rPr lang="el-GR" dirty="0" err="1"/>
              <a:t>αρχη</a:t>
            </a:r>
            <a:r>
              <a:rPr lang="el-GR" dirty="0"/>
              <a:t>́ της </a:t>
            </a:r>
            <a:r>
              <a:rPr lang="el-GR" dirty="0" err="1"/>
              <a:t>διατήρησης</a:t>
            </a:r>
            <a:r>
              <a:rPr lang="el-GR" dirty="0"/>
              <a:t> της </a:t>
            </a:r>
            <a:r>
              <a:rPr lang="el-GR" dirty="0" err="1"/>
              <a:t>εταιρικής</a:t>
            </a:r>
            <a:r>
              <a:rPr lang="el-GR" dirty="0"/>
              <a:t> </a:t>
            </a:r>
            <a:r>
              <a:rPr lang="el-GR" dirty="0" err="1"/>
              <a:t>περιουσίας</a:t>
            </a:r>
            <a:r>
              <a:rPr lang="el-GR" dirty="0"/>
              <a:t> που </a:t>
            </a:r>
            <a:r>
              <a:rPr lang="el-GR" dirty="0" err="1"/>
              <a:t>αντιστοιχει</a:t>
            </a:r>
            <a:r>
              <a:rPr lang="el-GR" dirty="0"/>
              <a:t>́ στο </a:t>
            </a:r>
            <a:r>
              <a:rPr lang="el-GR" dirty="0" err="1"/>
              <a:t>μετοχικο</a:t>
            </a:r>
            <a:r>
              <a:rPr lang="el-GR" dirty="0"/>
              <a:t>́ </a:t>
            </a:r>
            <a:r>
              <a:rPr lang="el-GR" dirty="0" err="1"/>
              <a:t>κεφάλαιο</a:t>
            </a:r>
            <a:r>
              <a:rPr lang="el-GR" dirty="0"/>
              <a:t>, </a:t>
            </a:r>
            <a:r>
              <a:rPr lang="el-GR" dirty="0" err="1"/>
              <a:t>έχει</a:t>
            </a:r>
            <a:r>
              <a:rPr lang="el-GR" dirty="0"/>
              <a:t> </a:t>
            </a:r>
            <a:r>
              <a:rPr lang="el-GR" dirty="0" err="1"/>
              <a:t>απλώς</a:t>
            </a:r>
            <a:r>
              <a:rPr lang="el-GR" dirty="0"/>
              <a:t> την </a:t>
            </a:r>
            <a:r>
              <a:rPr lang="el-GR" dirty="0" err="1"/>
              <a:t>έννοια</a:t>
            </a:r>
            <a:r>
              <a:rPr lang="el-GR" dirty="0"/>
              <a:t> </a:t>
            </a:r>
            <a:r>
              <a:rPr lang="el-GR" dirty="0" err="1"/>
              <a:t>ότι</a:t>
            </a:r>
            <a:r>
              <a:rPr lang="el-GR" dirty="0"/>
              <a:t> δεν </a:t>
            </a:r>
            <a:r>
              <a:rPr lang="el-GR" dirty="0" err="1"/>
              <a:t>επιτρέπεται</a:t>
            </a:r>
            <a:r>
              <a:rPr lang="el-GR" dirty="0"/>
              <a:t> η </a:t>
            </a:r>
            <a:r>
              <a:rPr lang="el-GR" dirty="0" err="1"/>
              <a:t>διανομη</a:t>
            </a:r>
            <a:r>
              <a:rPr lang="el-GR" dirty="0"/>
              <a:t>́ της στους </a:t>
            </a:r>
            <a:r>
              <a:rPr lang="el-GR" dirty="0" err="1"/>
              <a:t>μετόχους</a:t>
            </a:r>
            <a:r>
              <a:rPr lang="el-GR" dirty="0"/>
              <a:t> </a:t>
            </a:r>
            <a:r>
              <a:rPr lang="el-GR" dirty="0" err="1"/>
              <a:t>είτε</a:t>
            </a:r>
            <a:r>
              <a:rPr lang="el-GR" dirty="0"/>
              <a:t> </a:t>
            </a:r>
            <a:r>
              <a:rPr lang="el-GR" dirty="0" err="1"/>
              <a:t>υπο</a:t>
            </a:r>
            <a:r>
              <a:rPr lang="el-GR" dirty="0"/>
              <a:t>́ </a:t>
            </a:r>
            <a:r>
              <a:rPr lang="el-GR" dirty="0" err="1"/>
              <a:t>μορφη</a:t>
            </a:r>
            <a:r>
              <a:rPr lang="el-GR" dirty="0"/>
              <a:t>́ </a:t>
            </a:r>
            <a:r>
              <a:rPr lang="el-GR" dirty="0" err="1"/>
              <a:t>επιστροφής</a:t>
            </a:r>
            <a:r>
              <a:rPr lang="el-GR" dirty="0"/>
              <a:t> </a:t>
            </a:r>
            <a:r>
              <a:rPr lang="el-GR" dirty="0" err="1"/>
              <a:t>εισφορών</a:t>
            </a:r>
            <a:r>
              <a:rPr lang="el-GR" dirty="0"/>
              <a:t> </a:t>
            </a:r>
            <a:r>
              <a:rPr lang="el-GR" dirty="0" err="1"/>
              <a:t>είτε</a:t>
            </a:r>
            <a:r>
              <a:rPr lang="el-GR" dirty="0"/>
              <a:t> </a:t>
            </a:r>
            <a:r>
              <a:rPr lang="el-GR" dirty="0" err="1"/>
              <a:t>διάθεσης</a:t>
            </a:r>
            <a:r>
              <a:rPr lang="el-GR" dirty="0"/>
              <a:t> </a:t>
            </a:r>
            <a:r>
              <a:rPr lang="el-GR" dirty="0" err="1"/>
              <a:t>κερδών</a:t>
            </a:r>
            <a:r>
              <a:rPr lang="el-GR" dirty="0"/>
              <a:t>. </a:t>
            </a:r>
            <a:r>
              <a:rPr lang="el-GR" dirty="0" err="1"/>
              <a:t>Επομένως</a:t>
            </a:r>
            <a:r>
              <a:rPr lang="el-GR" dirty="0"/>
              <a:t>, η </a:t>
            </a:r>
            <a:r>
              <a:rPr lang="el-GR" dirty="0" err="1"/>
              <a:t>εταιρικη</a:t>
            </a:r>
            <a:r>
              <a:rPr lang="el-GR" dirty="0"/>
              <a:t>́ </a:t>
            </a:r>
            <a:r>
              <a:rPr lang="el-GR" dirty="0" err="1"/>
              <a:t>περιουσία</a:t>
            </a:r>
            <a:r>
              <a:rPr lang="el-GR" dirty="0"/>
              <a:t> που </a:t>
            </a:r>
            <a:r>
              <a:rPr lang="el-GR" dirty="0" err="1"/>
              <a:t>αντιστοιχει</a:t>
            </a:r>
            <a:r>
              <a:rPr lang="el-GR" dirty="0"/>
              <a:t>́ στο </a:t>
            </a:r>
            <a:r>
              <a:rPr lang="el-GR" dirty="0" err="1"/>
              <a:t>μετοχικο</a:t>
            </a:r>
            <a:r>
              <a:rPr lang="el-GR" dirty="0"/>
              <a:t>́ </a:t>
            </a:r>
            <a:r>
              <a:rPr lang="el-GR" dirty="0" err="1"/>
              <a:t>κεφάλαιο</a:t>
            </a:r>
            <a:r>
              <a:rPr lang="el-GR" dirty="0"/>
              <a:t> </a:t>
            </a:r>
            <a:r>
              <a:rPr lang="el-GR" dirty="0" err="1"/>
              <a:t>είναι</a:t>
            </a:r>
            <a:r>
              <a:rPr lang="el-GR" dirty="0"/>
              <a:t> </a:t>
            </a:r>
            <a:r>
              <a:rPr lang="el-GR" dirty="0" err="1"/>
              <a:t>δεσμευμένη</a:t>
            </a:r>
            <a:r>
              <a:rPr lang="el-GR" dirty="0"/>
              <a:t>. </a:t>
            </a:r>
          </a:p>
          <a:p>
            <a:r>
              <a:rPr lang="el-GR" dirty="0"/>
              <a:t>Αν η </a:t>
            </a:r>
            <a:r>
              <a:rPr lang="el-GR" dirty="0" err="1"/>
              <a:t>καθαρη</a:t>
            </a:r>
            <a:r>
              <a:rPr lang="el-GR" dirty="0"/>
              <a:t>́ </a:t>
            </a:r>
            <a:r>
              <a:rPr lang="el-GR" dirty="0" err="1"/>
              <a:t>εταιρικη</a:t>
            </a:r>
            <a:r>
              <a:rPr lang="el-GR" dirty="0"/>
              <a:t>́ </a:t>
            </a:r>
            <a:r>
              <a:rPr lang="el-GR" dirty="0" err="1"/>
              <a:t>περιουσία</a:t>
            </a:r>
            <a:r>
              <a:rPr lang="el-GR" dirty="0"/>
              <a:t> </a:t>
            </a:r>
            <a:r>
              <a:rPr lang="el-GR" dirty="0" err="1"/>
              <a:t>υπερβαίνει</a:t>
            </a:r>
            <a:r>
              <a:rPr lang="el-GR" dirty="0"/>
              <a:t> το </a:t>
            </a:r>
            <a:r>
              <a:rPr lang="el-GR" dirty="0" err="1"/>
              <a:t>μετοχικο</a:t>
            </a:r>
            <a:r>
              <a:rPr lang="el-GR" dirty="0"/>
              <a:t>́ </a:t>
            </a:r>
            <a:r>
              <a:rPr lang="el-GR" dirty="0" err="1"/>
              <a:t>κεφάλαιο</a:t>
            </a:r>
            <a:r>
              <a:rPr lang="el-GR" dirty="0"/>
              <a:t>, η </a:t>
            </a:r>
            <a:r>
              <a:rPr lang="el-GR" dirty="0" err="1"/>
              <a:t>επιπλέον</a:t>
            </a:r>
            <a:r>
              <a:rPr lang="el-GR" dirty="0"/>
              <a:t> </a:t>
            </a:r>
            <a:r>
              <a:rPr lang="el-GR" dirty="0" err="1"/>
              <a:t>αυτη</a:t>
            </a:r>
            <a:r>
              <a:rPr lang="el-GR" dirty="0"/>
              <a:t>́ </a:t>
            </a:r>
            <a:r>
              <a:rPr lang="el-GR" dirty="0" err="1"/>
              <a:t>περιουσία</a:t>
            </a:r>
            <a:r>
              <a:rPr lang="el-GR" dirty="0"/>
              <a:t> </a:t>
            </a:r>
            <a:r>
              <a:rPr lang="el-GR" dirty="0" err="1"/>
              <a:t>είναι</a:t>
            </a:r>
            <a:r>
              <a:rPr lang="el-GR" dirty="0"/>
              <a:t> </a:t>
            </a:r>
            <a:r>
              <a:rPr lang="el-GR" dirty="0" err="1"/>
              <a:t>αδέσμευτη</a:t>
            </a:r>
            <a:r>
              <a:rPr lang="el-GR" dirty="0"/>
              <a:t>. </a:t>
            </a:r>
            <a:r>
              <a:rPr lang="el-GR" dirty="0" err="1"/>
              <a:t>Αποτελει</a:t>
            </a:r>
            <a:r>
              <a:rPr lang="el-GR" dirty="0"/>
              <a:t>́ </a:t>
            </a:r>
            <a:r>
              <a:rPr lang="el-GR" dirty="0" err="1"/>
              <a:t>δηλαδη</a:t>
            </a:r>
            <a:r>
              <a:rPr lang="el-GR" dirty="0"/>
              <a:t>́ </a:t>
            </a:r>
            <a:r>
              <a:rPr lang="el-GR" dirty="0" err="1"/>
              <a:t>κέρδος</a:t>
            </a:r>
            <a:r>
              <a:rPr lang="el-GR" dirty="0"/>
              <a:t>, το </a:t>
            </a:r>
            <a:r>
              <a:rPr lang="el-GR" dirty="0" err="1"/>
              <a:t>οποίο</a:t>
            </a:r>
            <a:r>
              <a:rPr lang="el-GR" dirty="0"/>
              <a:t> </a:t>
            </a:r>
            <a:r>
              <a:rPr lang="el-GR" dirty="0" err="1"/>
              <a:t>μπορει</a:t>
            </a:r>
            <a:r>
              <a:rPr lang="el-GR" dirty="0"/>
              <a:t>́ να </a:t>
            </a:r>
            <a:r>
              <a:rPr lang="el-GR" dirty="0" err="1"/>
              <a:t>διανεμηθει</a:t>
            </a:r>
            <a:r>
              <a:rPr lang="el-GR" dirty="0"/>
              <a:t>́ στους </a:t>
            </a:r>
            <a:r>
              <a:rPr lang="el-GR" dirty="0" err="1"/>
              <a:t>μετόχους</a:t>
            </a:r>
            <a:r>
              <a:rPr lang="el-GR" dirty="0"/>
              <a:t> ως </a:t>
            </a:r>
            <a:r>
              <a:rPr lang="el-GR" dirty="0" err="1"/>
              <a:t>μέρισμα</a:t>
            </a:r>
            <a:r>
              <a:rPr lang="el-GR" dirty="0"/>
              <a:t>. </a:t>
            </a:r>
            <a:r>
              <a:rPr lang="el-GR" dirty="0" err="1"/>
              <a:t>Αντίθετα</a:t>
            </a:r>
            <a:r>
              <a:rPr lang="el-GR" dirty="0"/>
              <a:t>, αν </a:t>
            </a:r>
            <a:r>
              <a:rPr lang="el-GR" dirty="0" err="1"/>
              <a:t>είναι</a:t>
            </a:r>
            <a:r>
              <a:rPr lang="el-GR" dirty="0"/>
              <a:t> </a:t>
            </a:r>
            <a:r>
              <a:rPr lang="el-GR" dirty="0" err="1"/>
              <a:t>μικρότερη</a:t>
            </a:r>
            <a:r>
              <a:rPr lang="el-GR" dirty="0"/>
              <a:t> </a:t>
            </a:r>
            <a:r>
              <a:rPr lang="el-GR" dirty="0" err="1"/>
              <a:t>απο</a:t>
            </a:r>
            <a:r>
              <a:rPr lang="el-GR" dirty="0"/>
              <a:t>́ το </a:t>
            </a:r>
            <a:r>
              <a:rPr lang="el-GR" dirty="0" err="1"/>
              <a:t>μετοχικο</a:t>
            </a:r>
            <a:r>
              <a:rPr lang="el-GR" dirty="0"/>
              <a:t>́ </a:t>
            </a:r>
            <a:r>
              <a:rPr lang="el-GR" dirty="0" err="1"/>
              <a:t>κεφάλαιο</a:t>
            </a:r>
            <a:r>
              <a:rPr lang="el-GR" dirty="0"/>
              <a:t> – </a:t>
            </a:r>
            <a:r>
              <a:rPr lang="el-GR" dirty="0" err="1"/>
              <a:t>λόγω</a:t>
            </a:r>
            <a:r>
              <a:rPr lang="el-GR" dirty="0"/>
              <a:t> </a:t>
            </a:r>
            <a:r>
              <a:rPr lang="el-GR" dirty="0" err="1"/>
              <a:t>ζημιών</a:t>
            </a:r>
            <a:r>
              <a:rPr lang="el-GR" dirty="0"/>
              <a:t> – </a:t>
            </a:r>
            <a:r>
              <a:rPr lang="el-GR" dirty="0" err="1"/>
              <a:t>κέρδη</a:t>
            </a:r>
            <a:r>
              <a:rPr lang="el-GR" dirty="0"/>
              <a:t> θα </a:t>
            </a:r>
            <a:r>
              <a:rPr lang="el-GR" dirty="0" err="1"/>
              <a:t>υπάρξουν</a:t>
            </a:r>
            <a:r>
              <a:rPr lang="el-GR" dirty="0"/>
              <a:t> </a:t>
            </a:r>
            <a:r>
              <a:rPr lang="el-GR" dirty="0" err="1"/>
              <a:t>μόνο</a:t>
            </a:r>
            <a:r>
              <a:rPr lang="el-GR" dirty="0"/>
              <a:t> </a:t>
            </a:r>
            <a:r>
              <a:rPr lang="el-GR" dirty="0" err="1"/>
              <a:t>αφου</a:t>
            </a:r>
            <a:r>
              <a:rPr lang="el-GR" dirty="0"/>
              <a:t>́ το </a:t>
            </a:r>
            <a:r>
              <a:rPr lang="el-GR" dirty="0" err="1"/>
              <a:t>έλλειμμα</a:t>
            </a:r>
            <a:r>
              <a:rPr lang="el-GR" dirty="0"/>
              <a:t> </a:t>
            </a:r>
            <a:r>
              <a:rPr lang="el-GR" dirty="0" err="1"/>
              <a:t>καλυφθει</a:t>
            </a:r>
            <a:r>
              <a:rPr lang="el-GR" dirty="0"/>
              <a:t>́ </a:t>
            </a:r>
            <a:r>
              <a:rPr lang="el-GR" dirty="0" err="1"/>
              <a:t>απο</a:t>
            </a:r>
            <a:r>
              <a:rPr lang="el-GR" dirty="0"/>
              <a:t>́ </a:t>
            </a:r>
            <a:r>
              <a:rPr lang="el-GR" dirty="0" err="1"/>
              <a:t>μεταγενέστερη</a:t>
            </a:r>
            <a:r>
              <a:rPr lang="el-GR" dirty="0"/>
              <a:t> </a:t>
            </a:r>
            <a:r>
              <a:rPr lang="el-GR" dirty="0" err="1"/>
              <a:t>αύξηση</a:t>
            </a:r>
            <a:r>
              <a:rPr lang="el-GR" dirty="0"/>
              <a:t> της </a:t>
            </a:r>
            <a:r>
              <a:rPr lang="el-GR" dirty="0" err="1"/>
              <a:t>εταιρικής</a:t>
            </a:r>
            <a:r>
              <a:rPr lang="el-GR" dirty="0"/>
              <a:t> </a:t>
            </a:r>
            <a:r>
              <a:rPr lang="el-GR" dirty="0" err="1"/>
              <a:t>περιουσίας</a:t>
            </a:r>
            <a:r>
              <a:rPr lang="el-GR" dirty="0"/>
              <a:t>. Η </a:t>
            </a:r>
            <a:r>
              <a:rPr lang="el-GR" dirty="0" err="1"/>
              <a:t>δέσμευση</a:t>
            </a:r>
            <a:r>
              <a:rPr lang="el-GR" dirty="0"/>
              <a:t> </a:t>
            </a:r>
            <a:r>
              <a:rPr lang="el-GR" dirty="0" err="1"/>
              <a:t>αυτής</a:t>
            </a:r>
            <a:r>
              <a:rPr lang="el-GR" dirty="0"/>
              <a:t> της </a:t>
            </a:r>
            <a:r>
              <a:rPr lang="el-GR" dirty="0" err="1"/>
              <a:t>εταιρικής</a:t>
            </a:r>
            <a:r>
              <a:rPr lang="el-GR" dirty="0"/>
              <a:t> </a:t>
            </a:r>
            <a:r>
              <a:rPr lang="el-GR" dirty="0" err="1"/>
              <a:t>περιουσίας</a:t>
            </a:r>
            <a:r>
              <a:rPr lang="el-GR" dirty="0"/>
              <a:t> </a:t>
            </a:r>
            <a:r>
              <a:rPr lang="el-GR" dirty="0" err="1"/>
              <a:t>επιτυγχάνεται</a:t>
            </a:r>
            <a:r>
              <a:rPr lang="el-GR" dirty="0"/>
              <a:t> </a:t>
            </a:r>
            <a:r>
              <a:rPr lang="el-GR" dirty="0" err="1"/>
              <a:t>τεχνικα</a:t>
            </a:r>
            <a:r>
              <a:rPr lang="el-GR" dirty="0"/>
              <a:t>́ με την </a:t>
            </a:r>
            <a:r>
              <a:rPr lang="el-GR" dirty="0" err="1"/>
              <a:t>αναγραφη</a:t>
            </a:r>
            <a:r>
              <a:rPr lang="el-GR" dirty="0"/>
              <a:t>́ του </a:t>
            </a:r>
            <a:r>
              <a:rPr lang="el-GR" dirty="0" err="1"/>
              <a:t>μετοχικου</a:t>
            </a:r>
            <a:r>
              <a:rPr lang="el-GR" dirty="0"/>
              <a:t>́ </a:t>
            </a:r>
            <a:r>
              <a:rPr lang="el-GR" dirty="0" err="1"/>
              <a:t>κεφαλαίου</a:t>
            </a:r>
            <a:r>
              <a:rPr lang="el-GR" dirty="0"/>
              <a:t> στο </a:t>
            </a:r>
            <a:r>
              <a:rPr lang="el-GR" dirty="0" err="1"/>
              <a:t>παθητικο</a:t>
            </a:r>
            <a:r>
              <a:rPr lang="el-GR" dirty="0"/>
              <a:t>́ </a:t>
            </a:r>
            <a:r>
              <a:rPr lang="el-GR" dirty="0" err="1"/>
              <a:t>σκέλος</a:t>
            </a:r>
            <a:r>
              <a:rPr lang="el-GR" dirty="0"/>
              <a:t> του </a:t>
            </a:r>
            <a:r>
              <a:rPr lang="el-GR" dirty="0" err="1"/>
              <a:t>ισολογισμου</a:t>
            </a:r>
            <a:r>
              <a:rPr lang="el-GR" dirty="0"/>
              <a:t>́. </a:t>
            </a:r>
            <a:r>
              <a:rPr lang="el-GR" dirty="0" err="1"/>
              <a:t>Έτσι</a:t>
            </a:r>
            <a:r>
              <a:rPr lang="el-GR" dirty="0"/>
              <a:t>, για να </a:t>
            </a:r>
            <a:r>
              <a:rPr lang="el-GR" dirty="0" err="1"/>
              <a:t>υπάρξει</a:t>
            </a:r>
            <a:r>
              <a:rPr lang="el-GR" dirty="0"/>
              <a:t> </a:t>
            </a:r>
            <a:r>
              <a:rPr lang="el-GR" dirty="0" err="1"/>
              <a:t>διανεμητέο</a:t>
            </a:r>
            <a:r>
              <a:rPr lang="el-GR" dirty="0"/>
              <a:t> </a:t>
            </a:r>
            <a:r>
              <a:rPr lang="el-GR" dirty="0" err="1"/>
              <a:t>κέρδος</a:t>
            </a:r>
            <a:r>
              <a:rPr lang="el-GR" dirty="0"/>
              <a:t> – το </a:t>
            </a:r>
            <a:r>
              <a:rPr lang="el-GR" dirty="0" err="1"/>
              <a:t>ενεργητικο</a:t>
            </a:r>
            <a:r>
              <a:rPr lang="el-GR" dirty="0"/>
              <a:t>́ (δηλ. η </a:t>
            </a:r>
            <a:r>
              <a:rPr lang="el-GR" dirty="0" err="1"/>
              <a:t>αξία</a:t>
            </a:r>
            <a:r>
              <a:rPr lang="el-GR" dirty="0"/>
              <a:t> της </a:t>
            </a:r>
            <a:r>
              <a:rPr lang="el-GR" dirty="0" err="1"/>
              <a:t>εταιρικής</a:t>
            </a:r>
            <a:r>
              <a:rPr lang="el-GR" dirty="0"/>
              <a:t> </a:t>
            </a:r>
            <a:r>
              <a:rPr lang="el-GR" dirty="0" err="1"/>
              <a:t>περιουσίας</a:t>
            </a:r>
            <a:r>
              <a:rPr lang="el-GR" dirty="0"/>
              <a:t>) – θα </a:t>
            </a:r>
            <a:r>
              <a:rPr lang="el-GR" dirty="0" err="1"/>
              <a:t>πρέπει</a:t>
            </a:r>
            <a:r>
              <a:rPr lang="el-GR" dirty="0"/>
              <a:t> να </a:t>
            </a:r>
            <a:r>
              <a:rPr lang="el-GR" dirty="0" err="1"/>
              <a:t>υπερβαίνει</a:t>
            </a:r>
            <a:r>
              <a:rPr lang="el-GR" dirty="0"/>
              <a:t> </a:t>
            </a:r>
            <a:r>
              <a:rPr lang="el-GR" dirty="0" err="1"/>
              <a:t>όχι</a:t>
            </a:r>
            <a:r>
              <a:rPr lang="el-GR" dirty="0"/>
              <a:t> </a:t>
            </a:r>
            <a:r>
              <a:rPr lang="el-GR" dirty="0" err="1"/>
              <a:t>μόνο</a:t>
            </a:r>
            <a:r>
              <a:rPr lang="el-GR" dirty="0"/>
              <a:t> τα </a:t>
            </a:r>
            <a:r>
              <a:rPr lang="el-GR" dirty="0" err="1"/>
              <a:t>χρέη</a:t>
            </a:r>
            <a:r>
              <a:rPr lang="el-GR" dirty="0"/>
              <a:t> </a:t>
            </a:r>
            <a:r>
              <a:rPr lang="el-GR" dirty="0" err="1"/>
              <a:t>αλλα</a:t>
            </a:r>
            <a:r>
              <a:rPr lang="el-GR" dirty="0"/>
              <a:t>́ και το </a:t>
            </a:r>
            <a:r>
              <a:rPr lang="el-GR" dirty="0" err="1"/>
              <a:t>μετοχικο</a:t>
            </a:r>
            <a:r>
              <a:rPr lang="el-GR" dirty="0"/>
              <a:t>́ </a:t>
            </a:r>
            <a:r>
              <a:rPr lang="el-GR" dirty="0" err="1"/>
              <a:t>κεφάλαιο</a:t>
            </a:r>
            <a:r>
              <a:rPr lang="el-GR" dirty="0"/>
              <a:t> (και τα </a:t>
            </a:r>
            <a:r>
              <a:rPr lang="el-GR" dirty="0" err="1"/>
              <a:t>αποθεματικα</a:t>
            </a:r>
            <a:r>
              <a:rPr lang="el-GR" dirty="0"/>
              <a:t>́). </a:t>
            </a:r>
          </a:p>
          <a:p>
            <a:endParaRPr lang="el-GR" dirty="0"/>
          </a:p>
          <a:p>
            <a:endParaRPr lang="en-US" dirty="0"/>
          </a:p>
        </p:txBody>
      </p:sp>
    </p:spTree>
    <p:extLst>
      <p:ext uri="{BB962C8B-B14F-4D97-AF65-F5344CB8AC3E}">
        <p14:creationId xmlns:p14="http://schemas.microsoft.com/office/powerpoint/2010/main" val="293427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6148E5-1061-7E4E-8E29-C773BE2FC45A}"/>
              </a:ext>
            </a:extLst>
          </p:cNvPr>
          <p:cNvSpPr>
            <a:spLocks noGrp="1"/>
          </p:cNvSpPr>
          <p:nvPr>
            <p:ph type="title"/>
          </p:nvPr>
        </p:nvSpPr>
        <p:spPr>
          <a:xfrm>
            <a:off x="1484311" y="685801"/>
            <a:ext cx="10018713" cy="1108494"/>
          </a:xfrm>
        </p:spPr>
        <p:txBody>
          <a:bodyPr/>
          <a:lstStyle/>
          <a:p>
            <a:r>
              <a:rPr lang="el-GR" dirty="0"/>
              <a:t>παραδείγματα</a:t>
            </a:r>
          </a:p>
        </p:txBody>
      </p:sp>
      <p:graphicFrame>
        <p:nvGraphicFramePr>
          <p:cNvPr id="4" name="Θέση περιεχομένου 3">
            <a:extLst>
              <a:ext uri="{FF2B5EF4-FFF2-40B4-BE49-F238E27FC236}">
                <a16:creationId xmlns:a16="http://schemas.microsoft.com/office/drawing/2014/main" id="{A0F3D9B1-EE99-064D-86F1-99B77EAC4F99}"/>
              </a:ext>
            </a:extLst>
          </p:cNvPr>
          <p:cNvGraphicFramePr>
            <a:graphicFrameLocks noGrp="1"/>
          </p:cNvGraphicFramePr>
          <p:nvPr>
            <p:ph idx="1"/>
          </p:nvPr>
        </p:nvGraphicFramePr>
        <p:xfrm>
          <a:off x="1484311" y="1921294"/>
          <a:ext cx="4157362" cy="2123440"/>
        </p:xfrm>
        <a:graphic>
          <a:graphicData uri="http://schemas.openxmlformats.org/drawingml/2006/table">
            <a:tbl>
              <a:tblPr firstRow="1" bandRow="1">
                <a:tableStyleId>{5C22544A-7EE6-4342-B048-85BDC9FD1C3A}</a:tableStyleId>
              </a:tblPr>
              <a:tblGrid>
                <a:gridCol w="965589">
                  <a:extLst>
                    <a:ext uri="{9D8B030D-6E8A-4147-A177-3AD203B41FA5}">
                      <a16:colId xmlns:a16="http://schemas.microsoft.com/office/drawing/2014/main" val="3236156732"/>
                    </a:ext>
                  </a:extLst>
                </a:gridCol>
                <a:gridCol w="1155940">
                  <a:extLst>
                    <a:ext uri="{9D8B030D-6E8A-4147-A177-3AD203B41FA5}">
                      <a16:colId xmlns:a16="http://schemas.microsoft.com/office/drawing/2014/main" val="2007788191"/>
                    </a:ext>
                  </a:extLst>
                </a:gridCol>
                <a:gridCol w="1242203">
                  <a:extLst>
                    <a:ext uri="{9D8B030D-6E8A-4147-A177-3AD203B41FA5}">
                      <a16:colId xmlns:a16="http://schemas.microsoft.com/office/drawing/2014/main" val="4247244219"/>
                    </a:ext>
                  </a:extLst>
                </a:gridCol>
                <a:gridCol w="793630">
                  <a:extLst>
                    <a:ext uri="{9D8B030D-6E8A-4147-A177-3AD203B41FA5}">
                      <a16:colId xmlns:a16="http://schemas.microsoft.com/office/drawing/2014/main" val="4018378990"/>
                    </a:ext>
                  </a:extLst>
                </a:gridCol>
              </a:tblGrid>
              <a:tr h="370840">
                <a:tc gridSpan="2">
                  <a:txBody>
                    <a:bodyPr/>
                    <a:lstStyle/>
                    <a:p>
                      <a:r>
                        <a:rPr lang="el-GR" dirty="0"/>
                        <a:t>ενεργητικό</a:t>
                      </a:r>
                    </a:p>
                  </a:txBody>
                  <a:tcPr/>
                </a:tc>
                <a:tc hMerge="1">
                  <a:txBody>
                    <a:bodyPr/>
                    <a:lstStyle/>
                    <a:p>
                      <a:endParaRPr lang="el-GR" dirty="0"/>
                    </a:p>
                  </a:txBody>
                  <a:tcPr/>
                </a:tc>
                <a:tc gridSpan="2">
                  <a:txBody>
                    <a:bodyPr/>
                    <a:lstStyle/>
                    <a:p>
                      <a:r>
                        <a:rPr lang="el-GR" dirty="0"/>
                        <a:t>παθητικό</a:t>
                      </a:r>
                    </a:p>
                  </a:txBody>
                  <a:tcPr/>
                </a:tc>
                <a:tc hMerge="1">
                  <a:txBody>
                    <a:bodyPr/>
                    <a:lstStyle/>
                    <a:p>
                      <a:endParaRPr lang="el-GR" dirty="0"/>
                    </a:p>
                  </a:txBody>
                  <a:tcPr/>
                </a:tc>
                <a:extLst>
                  <a:ext uri="{0D108BD9-81ED-4DB2-BD59-A6C34878D82A}">
                    <a16:rowId xmlns:a16="http://schemas.microsoft.com/office/drawing/2014/main" val="3231112346"/>
                  </a:ext>
                </a:extLst>
              </a:tr>
              <a:tr h="370840">
                <a:tc>
                  <a:txBody>
                    <a:bodyPr/>
                    <a:lstStyle/>
                    <a:p>
                      <a:r>
                        <a:rPr lang="el-GR" dirty="0"/>
                        <a:t>ταμείο</a:t>
                      </a:r>
                    </a:p>
                  </a:txBody>
                  <a:tcPr/>
                </a:tc>
                <a:tc>
                  <a:txBody>
                    <a:bodyPr/>
                    <a:lstStyle/>
                    <a:p>
                      <a:r>
                        <a:rPr lang="el-GR" dirty="0"/>
                        <a:t>25.000</a:t>
                      </a:r>
                    </a:p>
                  </a:txBody>
                  <a:tcPr/>
                </a:tc>
                <a:tc>
                  <a:txBody>
                    <a:bodyPr/>
                    <a:lstStyle/>
                    <a:p>
                      <a:r>
                        <a:rPr lang="el-GR" dirty="0"/>
                        <a:t>κεφάλαιο</a:t>
                      </a:r>
                    </a:p>
                  </a:txBody>
                  <a:tcPr/>
                </a:tc>
                <a:tc>
                  <a:txBody>
                    <a:bodyPr/>
                    <a:lstStyle/>
                    <a:p>
                      <a:r>
                        <a:rPr lang="el-GR" dirty="0"/>
                        <a:t>25000</a:t>
                      </a:r>
                    </a:p>
                  </a:txBody>
                  <a:tcPr/>
                </a:tc>
                <a:extLst>
                  <a:ext uri="{0D108BD9-81ED-4DB2-BD59-A6C34878D82A}">
                    <a16:rowId xmlns:a16="http://schemas.microsoft.com/office/drawing/2014/main" val="732924887"/>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86392883"/>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4046741375"/>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1111462508"/>
                  </a:ext>
                </a:extLst>
              </a:tr>
            </a:tbl>
          </a:graphicData>
        </a:graphic>
      </p:graphicFrame>
      <p:graphicFrame>
        <p:nvGraphicFramePr>
          <p:cNvPr id="5" name="Θέση περιεχομένου 3">
            <a:extLst>
              <a:ext uri="{FF2B5EF4-FFF2-40B4-BE49-F238E27FC236}">
                <a16:creationId xmlns:a16="http://schemas.microsoft.com/office/drawing/2014/main" id="{E4A0C0CB-533E-2042-B409-90547A315988}"/>
              </a:ext>
            </a:extLst>
          </p:cNvPr>
          <p:cNvGraphicFramePr>
            <a:graphicFrameLocks/>
          </p:cNvGraphicFramePr>
          <p:nvPr/>
        </p:nvGraphicFramePr>
        <p:xfrm>
          <a:off x="1484311" y="4057769"/>
          <a:ext cx="4157362" cy="2661920"/>
        </p:xfrm>
        <a:graphic>
          <a:graphicData uri="http://schemas.openxmlformats.org/drawingml/2006/table">
            <a:tbl>
              <a:tblPr firstRow="1" bandRow="1">
                <a:tableStyleId>{21E4AEA4-8DFA-4A89-87EB-49C32662AFE0}</a:tableStyleId>
              </a:tblPr>
              <a:tblGrid>
                <a:gridCol w="1362406">
                  <a:extLst>
                    <a:ext uri="{9D8B030D-6E8A-4147-A177-3AD203B41FA5}">
                      <a16:colId xmlns:a16="http://schemas.microsoft.com/office/drawing/2014/main" val="3236156732"/>
                    </a:ext>
                  </a:extLst>
                </a:gridCol>
                <a:gridCol w="862641">
                  <a:extLst>
                    <a:ext uri="{9D8B030D-6E8A-4147-A177-3AD203B41FA5}">
                      <a16:colId xmlns:a16="http://schemas.microsoft.com/office/drawing/2014/main" val="2007788191"/>
                    </a:ext>
                  </a:extLst>
                </a:gridCol>
                <a:gridCol w="1138685">
                  <a:extLst>
                    <a:ext uri="{9D8B030D-6E8A-4147-A177-3AD203B41FA5}">
                      <a16:colId xmlns:a16="http://schemas.microsoft.com/office/drawing/2014/main" val="4247244219"/>
                    </a:ext>
                  </a:extLst>
                </a:gridCol>
                <a:gridCol w="793630">
                  <a:extLst>
                    <a:ext uri="{9D8B030D-6E8A-4147-A177-3AD203B41FA5}">
                      <a16:colId xmlns:a16="http://schemas.microsoft.com/office/drawing/2014/main" val="4018378990"/>
                    </a:ext>
                  </a:extLst>
                </a:gridCol>
              </a:tblGrid>
              <a:tr h="370840">
                <a:tc gridSpan="2">
                  <a:txBody>
                    <a:bodyPr/>
                    <a:lstStyle/>
                    <a:p>
                      <a:r>
                        <a:rPr lang="el-GR" dirty="0"/>
                        <a:t>ενεργητικό</a:t>
                      </a:r>
                    </a:p>
                  </a:txBody>
                  <a:tcPr/>
                </a:tc>
                <a:tc hMerge="1">
                  <a:txBody>
                    <a:bodyPr/>
                    <a:lstStyle/>
                    <a:p>
                      <a:endParaRPr lang="el-GR" dirty="0"/>
                    </a:p>
                  </a:txBody>
                  <a:tcPr/>
                </a:tc>
                <a:tc gridSpan="2">
                  <a:txBody>
                    <a:bodyPr/>
                    <a:lstStyle/>
                    <a:p>
                      <a:r>
                        <a:rPr lang="el-GR" dirty="0"/>
                        <a:t>παθητικό</a:t>
                      </a:r>
                    </a:p>
                  </a:txBody>
                  <a:tcPr/>
                </a:tc>
                <a:tc hMerge="1">
                  <a:txBody>
                    <a:bodyPr/>
                    <a:lstStyle/>
                    <a:p>
                      <a:endParaRPr lang="el-GR" dirty="0"/>
                    </a:p>
                  </a:txBody>
                  <a:tcPr/>
                </a:tc>
                <a:extLst>
                  <a:ext uri="{0D108BD9-81ED-4DB2-BD59-A6C34878D82A}">
                    <a16:rowId xmlns:a16="http://schemas.microsoft.com/office/drawing/2014/main" val="3231112346"/>
                  </a:ext>
                </a:extLst>
              </a:tr>
              <a:tr h="370840">
                <a:tc>
                  <a:txBody>
                    <a:bodyPr/>
                    <a:lstStyle/>
                    <a:p>
                      <a:r>
                        <a:rPr lang="el-GR" dirty="0"/>
                        <a:t>ταμείο</a:t>
                      </a:r>
                    </a:p>
                  </a:txBody>
                  <a:tcPr/>
                </a:tc>
                <a:tc>
                  <a:txBody>
                    <a:bodyPr/>
                    <a:lstStyle/>
                    <a:p>
                      <a:r>
                        <a:rPr lang="el-GR" dirty="0"/>
                        <a:t>10.000</a:t>
                      </a:r>
                    </a:p>
                  </a:txBody>
                  <a:tcPr/>
                </a:tc>
                <a:tc>
                  <a:txBody>
                    <a:bodyPr/>
                    <a:lstStyle/>
                    <a:p>
                      <a:r>
                        <a:rPr lang="el-GR" dirty="0"/>
                        <a:t>κεφάλαιο</a:t>
                      </a:r>
                    </a:p>
                  </a:txBody>
                  <a:tcPr/>
                </a:tc>
                <a:tc>
                  <a:txBody>
                    <a:bodyPr/>
                    <a:lstStyle/>
                    <a:p>
                      <a:r>
                        <a:rPr lang="el-GR" dirty="0"/>
                        <a:t>25000</a:t>
                      </a:r>
                    </a:p>
                  </a:txBody>
                  <a:tcPr/>
                </a:tc>
                <a:extLst>
                  <a:ext uri="{0D108BD9-81ED-4DB2-BD59-A6C34878D82A}">
                    <a16:rowId xmlns:a16="http://schemas.microsoft.com/office/drawing/2014/main" val="732924887"/>
                  </a:ext>
                </a:extLst>
              </a:tr>
              <a:tr h="370840">
                <a:tc>
                  <a:txBody>
                    <a:bodyPr/>
                    <a:lstStyle/>
                    <a:p>
                      <a:r>
                        <a:rPr lang="el-GR" dirty="0" err="1"/>
                        <a:t>Εμπ</a:t>
                      </a:r>
                      <a:r>
                        <a:rPr lang="el-GR" dirty="0"/>
                        <a:t>/</a:t>
                      </a:r>
                      <a:r>
                        <a:rPr lang="el-GR" dirty="0" err="1"/>
                        <a:t>ματα</a:t>
                      </a:r>
                      <a:endParaRPr lang="el-GR" dirty="0"/>
                    </a:p>
                  </a:txBody>
                  <a:tcPr/>
                </a:tc>
                <a:tc>
                  <a:txBody>
                    <a:bodyPr/>
                    <a:lstStyle/>
                    <a:p>
                      <a:r>
                        <a:rPr lang="el-GR" dirty="0"/>
                        <a:t>10.000</a:t>
                      </a:r>
                    </a:p>
                  </a:txBody>
                  <a:tcPr/>
                </a:tc>
                <a:tc>
                  <a:txBody>
                    <a:bodyPr/>
                    <a:lstStyle/>
                    <a:p>
                      <a:r>
                        <a:rPr lang="el-GR" dirty="0" err="1"/>
                        <a:t>ΚεισΝ</a:t>
                      </a:r>
                      <a:endParaRPr lang="el-GR" dirty="0"/>
                    </a:p>
                  </a:txBody>
                  <a:tcPr/>
                </a:tc>
                <a:tc>
                  <a:txBody>
                    <a:bodyPr/>
                    <a:lstStyle/>
                    <a:p>
                      <a:r>
                        <a:rPr lang="el-GR" dirty="0"/>
                        <a:t>3000</a:t>
                      </a:r>
                    </a:p>
                  </a:txBody>
                  <a:tcPr/>
                </a:tc>
                <a:extLst>
                  <a:ext uri="{0D108BD9-81ED-4DB2-BD59-A6C34878D82A}">
                    <a16:rowId xmlns:a16="http://schemas.microsoft.com/office/drawing/2014/main" val="186392883"/>
                  </a:ext>
                </a:extLst>
              </a:tr>
              <a:tr h="370840">
                <a:tc>
                  <a:txBody>
                    <a:bodyPr/>
                    <a:lstStyle/>
                    <a:p>
                      <a:r>
                        <a:rPr lang="el-GR" dirty="0"/>
                        <a:t>απαιτήσεις</a:t>
                      </a:r>
                    </a:p>
                  </a:txBody>
                  <a:tcPr/>
                </a:tc>
                <a:tc>
                  <a:txBody>
                    <a:bodyPr/>
                    <a:lstStyle/>
                    <a:p>
                      <a:r>
                        <a:rPr lang="el-GR" dirty="0"/>
                        <a:t>15.000</a:t>
                      </a:r>
                    </a:p>
                  </a:txBody>
                  <a:tcPr/>
                </a:tc>
                <a:tc>
                  <a:txBody>
                    <a:bodyPr/>
                    <a:lstStyle/>
                    <a:p>
                      <a:r>
                        <a:rPr lang="el-GR" dirty="0" err="1"/>
                        <a:t>υποχ</a:t>
                      </a:r>
                      <a:r>
                        <a:rPr lang="el-GR" dirty="0"/>
                        <a:t>/σεις</a:t>
                      </a:r>
                    </a:p>
                  </a:txBody>
                  <a:tcPr/>
                </a:tc>
                <a:tc>
                  <a:txBody>
                    <a:bodyPr/>
                    <a:lstStyle/>
                    <a:p>
                      <a:r>
                        <a:rPr lang="el-GR" dirty="0"/>
                        <a:t>7000</a:t>
                      </a:r>
                    </a:p>
                  </a:txBody>
                  <a:tcPr/>
                </a:tc>
                <a:extLst>
                  <a:ext uri="{0D108BD9-81ED-4DB2-BD59-A6C34878D82A}">
                    <a16:rowId xmlns:a16="http://schemas.microsoft.com/office/drawing/2014/main" val="4046741375"/>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1111462508"/>
                  </a:ext>
                </a:extLst>
              </a:tr>
            </a:tbl>
          </a:graphicData>
        </a:graphic>
      </p:graphicFrame>
      <p:graphicFrame>
        <p:nvGraphicFramePr>
          <p:cNvPr id="6" name="Θέση περιεχομένου 3">
            <a:extLst>
              <a:ext uri="{FF2B5EF4-FFF2-40B4-BE49-F238E27FC236}">
                <a16:creationId xmlns:a16="http://schemas.microsoft.com/office/drawing/2014/main" id="{66910E67-6E9F-A74E-886A-B736F1BE8828}"/>
              </a:ext>
            </a:extLst>
          </p:cNvPr>
          <p:cNvGraphicFramePr>
            <a:graphicFrameLocks/>
          </p:cNvGraphicFramePr>
          <p:nvPr/>
        </p:nvGraphicFramePr>
        <p:xfrm>
          <a:off x="6096000" y="1921294"/>
          <a:ext cx="4157362" cy="2661920"/>
        </p:xfrm>
        <a:graphic>
          <a:graphicData uri="http://schemas.openxmlformats.org/drawingml/2006/table">
            <a:tbl>
              <a:tblPr firstRow="1" bandRow="1">
                <a:tableStyleId>{00A15C55-8517-42AA-B614-E9B94910E393}</a:tableStyleId>
              </a:tblPr>
              <a:tblGrid>
                <a:gridCol w="1362406">
                  <a:extLst>
                    <a:ext uri="{9D8B030D-6E8A-4147-A177-3AD203B41FA5}">
                      <a16:colId xmlns:a16="http://schemas.microsoft.com/office/drawing/2014/main" val="3236156732"/>
                    </a:ext>
                  </a:extLst>
                </a:gridCol>
                <a:gridCol w="862641">
                  <a:extLst>
                    <a:ext uri="{9D8B030D-6E8A-4147-A177-3AD203B41FA5}">
                      <a16:colId xmlns:a16="http://schemas.microsoft.com/office/drawing/2014/main" val="2007788191"/>
                    </a:ext>
                  </a:extLst>
                </a:gridCol>
                <a:gridCol w="1138685">
                  <a:extLst>
                    <a:ext uri="{9D8B030D-6E8A-4147-A177-3AD203B41FA5}">
                      <a16:colId xmlns:a16="http://schemas.microsoft.com/office/drawing/2014/main" val="4247244219"/>
                    </a:ext>
                  </a:extLst>
                </a:gridCol>
                <a:gridCol w="793630">
                  <a:extLst>
                    <a:ext uri="{9D8B030D-6E8A-4147-A177-3AD203B41FA5}">
                      <a16:colId xmlns:a16="http://schemas.microsoft.com/office/drawing/2014/main" val="4018378990"/>
                    </a:ext>
                  </a:extLst>
                </a:gridCol>
              </a:tblGrid>
              <a:tr h="370840">
                <a:tc gridSpan="2">
                  <a:txBody>
                    <a:bodyPr/>
                    <a:lstStyle/>
                    <a:p>
                      <a:r>
                        <a:rPr lang="el-GR" dirty="0"/>
                        <a:t>ενεργητικό</a:t>
                      </a:r>
                    </a:p>
                  </a:txBody>
                  <a:tcPr/>
                </a:tc>
                <a:tc hMerge="1">
                  <a:txBody>
                    <a:bodyPr/>
                    <a:lstStyle/>
                    <a:p>
                      <a:endParaRPr lang="el-GR" dirty="0"/>
                    </a:p>
                  </a:txBody>
                  <a:tcPr/>
                </a:tc>
                <a:tc gridSpan="2">
                  <a:txBody>
                    <a:bodyPr/>
                    <a:lstStyle/>
                    <a:p>
                      <a:r>
                        <a:rPr lang="el-GR" dirty="0"/>
                        <a:t>παθητικό</a:t>
                      </a:r>
                    </a:p>
                  </a:txBody>
                  <a:tcPr/>
                </a:tc>
                <a:tc hMerge="1">
                  <a:txBody>
                    <a:bodyPr/>
                    <a:lstStyle/>
                    <a:p>
                      <a:endParaRPr lang="el-GR" dirty="0"/>
                    </a:p>
                  </a:txBody>
                  <a:tcPr/>
                </a:tc>
                <a:extLst>
                  <a:ext uri="{0D108BD9-81ED-4DB2-BD59-A6C34878D82A}">
                    <a16:rowId xmlns:a16="http://schemas.microsoft.com/office/drawing/2014/main" val="3231112346"/>
                  </a:ext>
                </a:extLst>
              </a:tr>
              <a:tr h="370840">
                <a:tc>
                  <a:txBody>
                    <a:bodyPr/>
                    <a:lstStyle/>
                    <a:p>
                      <a:r>
                        <a:rPr lang="el-GR" dirty="0"/>
                        <a:t>ταμείο</a:t>
                      </a:r>
                    </a:p>
                  </a:txBody>
                  <a:tcPr/>
                </a:tc>
                <a:tc>
                  <a:txBody>
                    <a:bodyPr/>
                    <a:lstStyle/>
                    <a:p>
                      <a:r>
                        <a:rPr lang="el-GR" dirty="0"/>
                        <a:t>5.000</a:t>
                      </a:r>
                    </a:p>
                  </a:txBody>
                  <a:tcPr/>
                </a:tc>
                <a:tc>
                  <a:txBody>
                    <a:bodyPr/>
                    <a:lstStyle/>
                    <a:p>
                      <a:r>
                        <a:rPr lang="el-GR" dirty="0"/>
                        <a:t>κεφάλαιο</a:t>
                      </a:r>
                    </a:p>
                  </a:txBody>
                  <a:tcPr/>
                </a:tc>
                <a:tc>
                  <a:txBody>
                    <a:bodyPr/>
                    <a:lstStyle/>
                    <a:p>
                      <a:r>
                        <a:rPr lang="el-GR" dirty="0"/>
                        <a:t>25000</a:t>
                      </a:r>
                    </a:p>
                  </a:txBody>
                  <a:tcPr/>
                </a:tc>
                <a:extLst>
                  <a:ext uri="{0D108BD9-81ED-4DB2-BD59-A6C34878D82A}">
                    <a16:rowId xmlns:a16="http://schemas.microsoft.com/office/drawing/2014/main" val="732924887"/>
                  </a:ext>
                </a:extLst>
              </a:tr>
              <a:tr h="370840">
                <a:tc>
                  <a:txBody>
                    <a:bodyPr/>
                    <a:lstStyle/>
                    <a:p>
                      <a:r>
                        <a:rPr lang="el-GR" dirty="0" err="1"/>
                        <a:t>Εμπ</a:t>
                      </a:r>
                      <a:r>
                        <a:rPr lang="el-GR" dirty="0"/>
                        <a:t>/</a:t>
                      </a:r>
                      <a:r>
                        <a:rPr lang="el-GR" dirty="0" err="1"/>
                        <a:t>ματα</a:t>
                      </a:r>
                      <a:endParaRPr lang="el-GR" dirty="0"/>
                    </a:p>
                  </a:txBody>
                  <a:tcPr/>
                </a:tc>
                <a:tc>
                  <a:txBody>
                    <a:bodyPr/>
                    <a:lstStyle/>
                    <a:p>
                      <a:r>
                        <a:rPr lang="el-GR" dirty="0"/>
                        <a:t>15.000</a:t>
                      </a:r>
                    </a:p>
                  </a:txBody>
                  <a:tcPr/>
                </a:tc>
                <a:tc>
                  <a:txBody>
                    <a:bodyPr/>
                    <a:lstStyle/>
                    <a:p>
                      <a:r>
                        <a:rPr lang="el-GR" dirty="0" err="1"/>
                        <a:t>ΖεισΝ</a:t>
                      </a:r>
                      <a:endParaRPr lang="el-GR" dirty="0"/>
                    </a:p>
                  </a:txBody>
                  <a:tcPr/>
                </a:tc>
                <a:tc>
                  <a:txBody>
                    <a:bodyPr/>
                    <a:lstStyle/>
                    <a:p>
                      <a:r>
                        <a:rPr lang="el-GR" dirty="0"/>
                        <a:t>-5000</a:t>
                      </a:r>
                    </a:p>
                  </a:txBody>
                  <a:tcPr/>
                </a:tc>
                <a:extLst>
                  <a:ext uri="{0D108BD9-81ED-4DB2-BD59-A6C34878D82A}">
                    <a16:rowId xmlns:a16="http://schemas.microsoft.com/office/drawing/2014/main" val="186392883"/>
                  </a:ext>
                </a:extLst>
              </a:tr>
              <a:tr h="370840">
                <a:tc>
                  <a:txBody>
                    <a:bodyPr/>
                    <a:lstStyle/>
                    <a:p>
                      <a:r>
                        <a:rPr lang="el-GR" dirty="0" err="1"/>
                        <a:t>χρε</a:t>
                      </a:r>
                      <a:r>
                        <a:rPr lang="el-GR" dirty="0"/>
                        <a:t>/φα</a:t>
                      </a:r>
                    </a:p>
                  </a:txBody>
                  <a:tcPr/>
                </a:tc>
                <a:tc>
                  <a:txBody>
                    <a:bodyPr/>
                    <a:lstStyle/>
                    <a:p>
                      <a:r>
                        <a:rPr lang="el-GR" dirty="0"/>
                        <a:t>10.000</a:t>
                      </a:r>
                    </a:p>
                  </a:txBody>
                  <a:tcPr/>
                </a:tc>
                <a:tc>
                  <a:txBody>
                    <a:bodyPr/>
                    <a:lstStyle/>
                    <a:p>
                      <a:r>
                        <a:rPr lang="el-GR" dirty="0" err="1"/>
                        <a:t>υποχ</a:t>
                      </a:r>
                      <a:r>
                        <a:rPr lang="el-GR" dirty="0"/>
                        <a:t>/σεις</a:t>
                      </a:r>
                    </a:p>
                  </a:txBody>
                  <a:tcPr/>
                </a:tc>
                <a:tc>
                  <a:txBody>
                    <a:bodyPr/>
                    <a:lstStyle/>
                    <a:p>
                      <a:r>
                        <a:rPr lang="el-GR" dirty="0"/>
                        <a:t>10000</a:t>
                      </a:r>
                    </a:p>
                  </a:txBody>
                  <a:tcPr/>
                </a:tc>
                <a:extLst>
                  <a:ext uri="{0D108BD9-81ED-4DB2-BD59-A6C34878D82A}">
                    <a16:rowId xmlns:a16="http://schemas.microsoft.com/office/drawing/2014/main" val="4046741375"/>
                  </a:ext>
                </a:extLst>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1111462508"/>
                  </a:ext>
                </a:extLst>
              </a:tr>
            </a:tbl>
          </a:graphicData>
        </a:graphic>
      </p:graphicFrame>
      <p:sp>
        <p:nvSpPr>
          <p:cNvPr id="8" name="Δεξιό βέλος 7">
            <a:extLst>
              <a:ext uri="{FF2B5EF4-FFF2-40B4-BE49-F238E27FC236}">
                <a16:creationId xmlns:a16="http://schemas.microsoft.com/office/drawing/2014/main" id="{FA172B70-CBA1-6342-A6E5-C5E7149C1301}"/>
              </a:ext>
            </a:extLst>
          </p:cNvPr>
          <p:cNvSpPr/>
          <p:nvPr/>
        </p:nvSpPr>
        <p:spPr>
          <a:xfrm rot="5400000">
            <a:off x="7953555" y="3867986"/>
            <a:ext cx="362309" cy="3762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TextBox 8">
            <a:extLst>
              <a:ext uri="{FF2B5EF4-FFF2-40B4-BE49-F238E27FC236}">
                <a16:creationId xmlns:a16="http://schemas.microsoft.com/office/drawing/2014/main" id="{DAD11DC5-83C3-C149-A34B-60047837C2EE}"/>
              </a:ext>
            </a:extLst>
          </p:cNvPr>
          <p:cNvSpPr txBox="1"/>
          <p:nvPr/>
        </p:nvSpPr>
        <p:spPr>
          <a:xfrm>
            <a:off x="6096000" y="4237245"/>
            <a:ext cx="4157362" cy="1477328"/>
          </a:xfrm>
          <a:prstGeom prst="rect">
            <a:avLst/>
          </a:prstGeom>
          <a:noFill/>
        </p:spPr>
        <p:txBody>
          <a:bodyPr wrap="square" rtlCol="0">
            <a:spAutoFit/>
          </a:bodyPr>
          <a:lstStyle/>
          <a:p>
            <a:r>
              <a:rPr lang="el-GR" b="1" dirty="0"/>
              <a:t>Επόμενη χρονιά:</a:t>
            </a:r>
          </a:p>
          <a:p>
            <a:r>
              <a:rPr lang="el-GR" dirty="0"/>
              <a:t>Κατάσταση αποτελεσμάτων χρήσης: </a:t>
            </a:r>
            <a:r>
              <a:rPr lang="el-GR" dirty="0">
                <a:solidFill>
                  <a:schemeClr val="accent2"/>
                </a:solidFill>
              </a:rPr>
              <a:t>κέρδη 3.000 ευρώ </a:t>
            </a:r>
          </a:p>
          <a:p>
            <a:r>
              <a:rPr lang="el-GR" dirty="0"/>
              <a:t>Μπορεί η εταιρία να μοιράσει μέρισμα;</a:t>
            </a:r>
          </a:p>
          <a:p>
            <a:r>
              <a:rPr lang="el-GR" b="1" dirty="0">
                <a:solidFill>
                  <a:srgbClr val="FF0000"/>
                </a:solidFill>
              </a:rPr>
              <a:t>ΟΧΙ</a:t>
            </a:r>
          </a:p>
        </p:txBody>
      </p:sp>
      <p:sp>
        <p:nvSpPr>
          <p:cNvPr id="10" name="Ορθογώνιο 9">
            <a:extLst>
              <a:ext uri="{FF2B5EF4-FFF2-40B4-BE49-F238E27FC236}">
                <a16:creationId xmlns:a16="http://schemas.microsoft.com/office/drawing/2014/main" id="{919FFBFD-FF9A-0F44-9384-372C68BD5C63}"/>
              </a:ext>
            </a:extLst>
          </p:cNvPr>
          <p:cNvSpPr/>
          <p:nvPr/>
        </p:nvSpPr>
        <p:spPr>
          <a:xfrm>
            <a:off x="5952226" y="1794295"/>
            <a:ext cx="4520242" cy="4261448"/>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8250FB25-C953-E047-A689-065D8CA054B5}"/>
              </a:ext>
            </a:extLst>
          </p:cNvPr>
          <p:cNvSpPr/>
          <p:nvPr/>
        </p:nvSpPr>
        <p:spPr>
          <a:xfrm>
            <a:off x="3664205" y="4761781"/>
            <a:ext cx="1977467" cy="414068"/>
          </a:xfrm>
          <a:prstGeom prst="rect">
            <a:avLst/>
          </a:prstGeom>
          <a:noFill/>
          <a:ln w="19050">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085FA42F-7631-CA43-A3D9-77A44AA12B60}"/>
              </a:ext>
            </a:extLst>
          </p:cNvPr>
          <p:cNvSpPr/>
          <p:nvPr/>
        </p:nvSpPr>
        <p:spPr>
          <a:xfrm>
            <a:off x="8344903" y="2620755"/>
            <a:ext cx="1977467" cy="414068"/>
          </a:xfrm>
          <a:prstGeom prst="rect">
            <a:avLst/>
          </a:prstGeom>
          <a:noFill/>
          <a:ln w="19050">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Tree>
    <p:extLst>
      <p:ext uri="{BB962C8B-B14F-4D97-AF65-F5344CB8AC3E}">
        <p14:creationId xmlns:p14="http://schemas.microsoft.com/office/powerpoint/2010/main" val="3921861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59221"/>
          </a:xfrm>
        </p:spPr>
        <p:txBody>
          <a:bodyPr/>
          <a:lstStyle/>
          <a:p>
            <a:r>
              <a:rPr lang="el-GR"/>
              <a:t>Επιμέρους ρυθμίσεις</a:t>
            </a:r>
            <a:endParaRPr lang="en-US" dirty="0"/>
          </a:p>
        </p:txBody>
      </p:sp>
      <p:sp>
        <p:nvSpPr>
          <p:cNvPr id="3" name="Content Placeholder 2"/>
          <p:cNvSpPr>
            <a:spLocks noGrp="1"/>
          </p:cNvSpPr>
          <p:nvPr>
            <p:ph idx="1"/>
          </p:nvPr>
        </p:nvSpPr>
        <p:spPr>
          <a:xfrm>
            <a:off x="1484310" y="1734207"/>
            <a:ext cx="10018713" cy="4572000"/>
          </a:xfrm>
        </p:spPr>
        <p:txBody>
          <a:bodyPr>
            <a:normAutofit fontScale="77500" lnSpcReduction="20000"/>
          </a:bodyPr>
          <a:lstStyle/>
          <a:p>
            <a:r>
              <a:rPr lang="el-GR" dirty="0"/>
              <a:t>Διανομή κερδών (</a:t>
            </a:r>
            <a:r>
              <a:rPr lang="el-GR" dirty="0" err="1"/>
              <a:t>βλ</a:t>
            </a:r>
            <a:r>
              <a:rPr lang="el-GR" dirty="0"/>
              <a:t> ανωτέρω)</a:t>
            </a:r>
          </a:p>
          <a:p>
            <a:r>
              <a:rPr lang="el-GR" dirty="0"/>
              <a:t>Ελάχιστο ΜΚ 25.000 ευρώ</a:t>
            </a:r>
          </a:p>
          <a:p>
            <a:r>
              <a:rPr lang="el-GR" dirty="0"/>
              <a:t>Υποχρεωτική τήρηση αποθεματικών</a:t>
            </a:r>
          </a:p>
          <a:p>
            <a:r>
              <a:rPr lang="el-GR" dirty="0"/>
              <a:t>Προκειμένου για τις εισφορές σε είδος, συντάσσεται έκθεση αποτίμησης από δύο ορκωτούς ελεγκτές λογιστές ή ελεγκτική εταιρεία ή, κατά περίπτωση, από δύο ανεξάρτητους πιστοποιημένους εκτιμητές. Η καταβολή των εισφορών σε είδος με βάση την έκθεση αποτίμησης δεν επιτρέπεται να λάβει χώρα μετά την πάροδο εξαμήνου από τη χρονολογία της έκθεσης αυτής. Στην περίπτωση αυτή πραγματοποιείται νέα αποτίμηση.</a:t>
            </a:r>
          </a:p>
          <a:p>
            <a:r>
              <a:rPr lang="el-GR" dirty="0" err="1"/>
              <a:t>Απαγορεύεται</a:t>
            </a:r>
            <a:r>
              <a:rPr lang="el-GR" dirty="0"/>
              <a:t> η </a:t>
            </a:r>
            <a:r>
              <a:rPr lang="el-GR" dirty="0" err="1"/>
              <a:t>έκδοση</a:t>
            </a:r>
            <a:r>
              <a:rPr lang="el-GR" dirty="0"/>
              <a:t> </a:t>
            </a:r>
            <a:r>
              <a:rPr lang="el-GR" dirty="0" err="1"/>
              <a:t>μετοχών</a:t>
            </a:r>
            <a:r>
              <a:rPr lang="el-GR" dirty="0"/>
              <a:t> </a:t>
            </a:r>
            <a:r>
              <a:rPr lang="el-GR" dirty="0" err="1"/>
              <a:t>κάτω</a:t>
            </a:r>
            <a:r>
              <a:rPr lang="el-GR" dirty="0"/>
              <a:t> </a:t>
            </a:r>
            <a:r>
              <a:rPr lang="el-GR" dirty="0" err="1"/>
              <a:t>απο</a:t>
            </a:r>
            <a:r>
              <a:rPr lang="el-GR" dirty="0"/>
              <a:t>́ το </a:t>
            </a:r>
            <a:r>
              <a:rPr lang="el-GR" dirty="0" err="1"/>
              <a:t>άρτιο</a:t>
            </a:r>
            <a:r>
              <a:rPr lang="el-GR" dirty="0"/>
              <a:t>. </a:t>
            </a:r>
          </a:p>
          <a:p>
            <a:r>
              <a:rPr lang="el-GR" dirty="0"/>
              <a:t>Απαγορεύεται παροχή πίστωσης για την αγορά μετοχών</a:t>
            </a:r>
          </a:p>
          <a:p>
            <a:r>
              <a:rPr lang="el-GR" dirty="0" err="1"/>
              <a:t>Απαγορεύεται</a:t>
            </a:r>
            <a:r>
              <a:rPr lang="el-GR" dirty="0"/>
              <a:t>, </a:t>
            </a:r>
            <a:r>
              <a:rPr lang="el-GR" dirty="0" err="1"/>
              <a:t>εκτός</a:t>
            </a:r>
            <a:r>
              <a:rPr lang="el-GR" dirty="0"/>
              <a:t> </a:t>
            </a:r>
            <a:r>
              <a:rPr lang="el-GR" dirty="0" err="1"/>
              <a:t>απο</a:t>
            </a:r>
            <a:r>
              <a:rPr lang="el-GR" dirty="0"/>
              <a:t>́ </a:t>
            </a:r>
            <a:r>
              <a:rPr lang="el-GR" dirty="0" err="1"/>
              <a:t>ορισμένες</a:t>
            </a:r>
            <a:r>
              <a:rPr lang="el-GR" dirty="0"/>
              <a:t> </a:t>
            </a:r>
            <a:r>
              <a:rPr lang="el-GR" dirty="0" err="1"/>
              <a:t>εξαιρέσεις</a:t>
            </a:r>
            <a:r>
              <a:rPr lang="el-GR" dirty="0"/>
              <a:t>, να </a:t>
            </a:r>
            <a:r>
              <a:rPr lang="el-GR" dirty="0" err="1"/>
              <a:t>αποκτήδει</a:t>
            </a:r>
            <a:r>
              <a:rPr lang="el-GR" dirty="0"/>
              <a:t> η </a:t>
            </a:r>
            <a:r>
              <a:rPr lang="el-GR" dirty="0" err="1"/>
              <a:t>εταιρεία</a:t>
            </a:r>
            <a:r>
              <a:rPr lang="el-GR" dirty="0"/>
              <a:t> </a:t>
            </a:r>
            <a:r>
              <a:rPr lang="el-GR" dirty="0" err="1"/>
              <a:t>δικές</a:t>
            </a:r>
            <a:r>
              <a:rPr lang="el-GR" dirty="0"/>
              <a:t> της </a:t>
            </a:r>
            <a:r>
              <a:rPr lang="el-GR" dirty="0" err="1"/>
              <a:t>μετοχές</a:t>
            </a:r>
            <a:r>
              <a:rPr lang="el-GR" dirty="0"/>
              <a:t> και να </a:t>
            </a:r>
            <a:r>
              <a:rPr lang="el-GR" dirty="0" err="1"/>
              <a:t>αναλάβει</a:t>
            </a:r>
            <a:r>
              <a:rPr lang="el-GR" dirty="0"/>
              <a:t> την </a:t>
            </a:r>
            <a:r>
              <a:rPr lang="el-GR" dirty="0" err="1"/>
              <a:t>κάλυψη</a:t>
            </a:r>
            <a:r>
              <a:rPr lang="el-GR" dirty="0"/>
              <a:t> </a:t>
            </a:r>
            <a:r>
              <a:rPr lang="el-GR" dirty="0" err="1"/>
              <a:t>δικών</a:t>
            </a:r>
            <a:r>
              <a:rPr lang="el-GR" dirty="0"/>
              <a:t> της </a:t>
            </a:r>
            <a:r>
              <a:rPr lang="el-GR" dirty="0" err="1"/>
              <a:t>μετοχών</a:t>
            </a:r>
            <a:r>
              <a:rPr lang="el-GR" dirty="0"/>
              <a:t>. </a:t>
            </a:r>
          </a:p>
          <a:p>
            <a:r>
              <a:rPr lang="el-GR" i="1" dirty="0"/>
              <a:t>Στη </a:t>
            </a:r>
            <a:r>
              <a:rPr lang="el-GR" b="1" i="1" dirty="0" err="1"/>
              <a:t>μείωση</a:t>
            </a:r>
            <a:r>
              <a:rPr lang="el-GR" b="1" i="1" dirty="0"/>
              <a:t> </a:t>
            </a:r>
            <a:r>
              <a:rPr lang="el-GR" b="1" i="1" dirty="0" err="1"/>
              <a:t>μκ</a:t>
            </a:r>
            <a:r>
              <a:rPr lang="el-GR" i="1" dirty="0"/>
              <a:t>: η </a:t>
            </a:r>
            <a:r>
              <a:rPr lang="el-GR" i="1" dirty="0" err="1"/>
              <a:t>γσ</a:t>
            </a:r>
            <a:r>
              <a:rPr lang="el-GR" i="1" dirty="0"/>
              <a:t> </a:t>
            </a:r>
            <a:r>
              <a:rPr lang="el-GR" i="1" dirty="0" err="1"/>
              <a:t>αποφασίζει</a:t>
            </a:r>
            <a:r>
              <a:rPr lang="el-GR" i="1" dirty="0"/>
              <a:t> με </a:t>
            </a:r>
            <a:r>
              <a:rPr lang="el-GR" b="1" i="1" dirty="0" err="1"/>
              <a:t>αυξημένη</a:t>
            </a:r>
            <a:r>
              <a:rPr lang="el-GR" b="1" i="1" dirty="0"/>
              <a:t> </a:t>
            </a:r>
            <a:r>
              <a:rPr lang="el-GR" b="1" i="1" dirty="0" err="1"/>
              <a:t>απαρτία</a:t>
            </a:r>
            <a:r>
              <a:rPr lang="el-GR" b="1" i="1" dirty="0"/>
              <a:t> και </a:t>
            </a:r>
            <a:r>
              <a:rPr lang="el-GR" b="1" i="1" dirty="0" err="1"/>
              <a:t>πλειοψηφία</a:t>
            </a:r>
            <a:r>
              <a:rPr lang="el-GR" b="1" i="1" dirty="0"/>
              <a:t> </a:t>
            </a:r>
            <a:r>
              <a:rPr lang="el-GR" i="1" dirty="0"/>
              <a:t>+ η </a:t>
            </a:r>
            <a:r>
              <a:rPr lang="el-GR" i="1" dirty="0" err="1"/>
              <a:t>είσπραξη</a:t>
            </a:r>
            <a:r>
              <a:rPr lang="el-GR" i="1" dirty="0"/>
              <a:t> των </a:t>
            </a:r>
            <a:r>
              <a:rPr lang="el-GR" i="1" dirty="0" err="1"/>
              <a:t>μετόχων</a:t>
            </a:r>
            <a:r>
              <a:rPr lang="el-GR" i="1" dirty="0"/>
              <a:t> </a:t>
            </a:r>
            <a:r>
              <a:rPr lang="el-GR" i="1" dirty="0" err="1"/>
              <a:t>απο</a:t>
            </a:r>
            <a:r>
              <a:rPr lang="el-GR" i="1" dirty="0"/>
              <a:t>́ τη </a:t>
            </a:r>
            <a:r>
              <a:rPr lang="el-GR" i="1" dirty="0" err="1"/>
              <a:t>μείωση</a:t>
            </a:r>
            <a:r>
              <a:rPr lang="el-GR" i="1" dirty="0"/>
              <a:t> </a:t>
            </a:r>
            <a:r>
              <a:rPr lang="el-GR" i="1" dirty="0" err="1"/>
              <a:t>γίνεται</a:t>
            </a:r>
            <a:r>
              <a:rPr lang="el-GR" i="1" dirty="0"/>
              <a:t> </a:t>
            </a:r>
            <a:r>
              <a:rPr lang="el-GR" b="1" i="1" dirty="0" err="1"/>
              <a:t>μετα</a:t>
            </a:r>
            <a:r>
              <a:rPr lang="el-GR" b="1" i="1" dirty="0"/>
              <a:t>́ την </a:t>
            </a:r>
            <a:r>
              <a:rPr lang="el-GR" b="1" i="1" dirty="0" err="1"/>
              <a:t>ικανοποίηση</a:t>
            </a:r>
            <a:r>
              <a:rPr lang="el-GR" b="1" i="1" dirty="0"/>
              <a:t> των </a:t>
            </a:r>
            <a:r>
              <a:rPr lang="el-GR" b="1" i="1" dirty="0" err="1"/>
              <a:t>εταιρικών</a:t>
            </a:r>
            <a:r>
              <a:rPr lang="el-GR" b="1" i="1" dirty="0"/>
              <a:t> </a:t>
            </a:r>
            <a:r>
              <a:rPr lang="el-GR" b="1" i="1" dirty="0" err="1"/>
              <a:t>δανειστών</a:t>
            </a:r>
            <a:r>
              <a:rPr lang="el-GR" b="1" i="1" dirty="0"/>
              <a:t> </a:t>
            </a:r>
            <a:endParaRPr lang="el-GR" dirty="0"/>
          </a:p>
          <a:p>
            <a:r>
              <a:rPr lang="el-GR" dirty="0" err="1"/>
              <a:t>Υπάρχει</a:t>
            </a:r>
            <a:r>
              <a:rPr lang="el-GR" dirty="0"/>
              <a:t> </a:t>
            </a:r>
            <a:r>
              <a:rPr lang="el-GR" dirty="0" err="1"/>
              <a:t>πλέγμα</a:t>
            </a:r>
            <a:r>
              <a:rPr lang="el-GR" dirty="0"/>
              <a:t> </a:t>
            </a:r>
            <a:r>
              <a:rPr lang="el-GR" dirty="0" err="1"/>
              <a:t>διατάξεων</a:t>
            </a:r>
            <a:r>
              <a:rPr lang="el-GR" dirty="0"/>
              <a:t> με τις </a:t>
            </a:r>
            <a:r>
              <a:rPr lang="el-GR" dirty="0" err="1"/>
              <a:t>οποίες</a:t>
            </a:r>
            <a:r>
              <a:rPr lang="el-GR" dirty="0"/>
              <a:t> </a:t>
            </a:r>
            <a:r>
              <a:rPr lang="el-GR" dirty="0" err="1"/>
              <a:t>εξασφαλίζεται</a:t>
            </a:r>
            <a:r>
              <a:rPr lang="el-GR" dirty="0"/>
              <a:t> η </a:t>
            </a:r>
            <a:r>
              <a:rPr lang="el-GR" dirty="0" err="1"/>
              <a:t>ακρίβεια</a:t>
            </a:r>
            <a:r>
              <a:rPr lang="el-GR" dirty="0"/>
              <a:t> των </a:t>
            </a:r>
            <a:r>
              <a:rPr lang="el-GR" dirty="0" err="1"/>
              <a:t>εγγράφων</a:t>
            </a:r>
            <a:r>
              <a:rPr lang="el-GR" dirty="0"/>
              <a:t> στον </a:t>
            </a:r>
            <a:r>
              <a:rPr lang="el-GR" dirty="0" err="1"/>
              <a:t>ισολογισμο</a:t>
            </a:r>
            <a:r>
              <a:rPr lang="el-GR" dirty="0"/>
              <a:t>́, </a:t>
            </a:r>
            <a:r>
              <a:rPr lang="el-GR" dirty="0" err="1"/>
              <a:t>ώστε</a:t>
            </a:r>
            <a:r>
              <a:rPr lang="el-GR" dirty="0"/>
              <a:t> να μην </a:t>
            </a:r>
            <a:r>
              <a:rPr lang="el-GR" dirty="0" err="1"/>
              <a:t>διανέμονται</a:t>
            </a:r>
            <a:r>
              <a:rPr lang="el-GR" dirty="0"/>
              <a:t> </a:t>
            </a:r>
            <a:r>
              <a:rPr lang="el-GR" dirty="0" err="1"/>
              <a:t>κέρδη</a:t>
            </a:r>
            <a:r>
              <a:rPr lang="el-GR" dirty="0"/>
              <a:t> μη </a:t>
            </a:r>
            <a:r>
              <a:rPr lang="el-GR" dirty="0" err="1"/>
              <a:t>πραγματικα</a:t>
            </a:r>
            <a:r>
              <a:rPr lang="el-GR" dirty="0"/>
              <a:t>́. </a:t>
            </a:r>
          </a:p>
          <a:p>
            <a:r>
              <a:rPr lang="el-GR" dirty="0"/>
              <a:t>Οι </a:t>
            </a:r>
            <a:r>
              <a:rPr lang="el-GR" dirty="0" err="1"/>
              <a:t>μέτοχοι</a:t>
            </a:r>
            <a:r>
              <a:rPr lang="el-GR" dirty="0"/>
              <a:t> </a:t>
            </a:r>
            <a:r>
              <a:rPr lang="el-GR" dirty="0" err="1"/>
              <a:t>ικανοποιούνται</a:t>
            </a:r>
            <a:r>
              <a:rPr lang="el-GR" dirty="0"/>
              <a:t> </a:t>
            </a:r>
            <a:r>
              <a:rPr lang="el-GR" dirty="0" err="1"/>
              <a:t>απο</a:t>
            </a:r>
            <a:r>
              <a:rPr lang="el-GR" dirty="0"/>
              <a:t>́ το </a:t>
            </a:r>
            <a:r>
              <a:rPr lang="el-GR" dirty="0" err="1"/>
              <a:t>προϊόν</a:t>
            </a:r>
            <a:r>
              <a:rPr lang="el-GR" dirty="0"/>
              <a:t> της </a:t>
            </a:r>
            <a:r>
              <a:rPr lang="el-GR" dirty="0" err="1"/>
              <a:t>εκκαθαρίσεως</a:t>
            </a:r>
            <a:r>
              <a:rPr lang="el-GR" dirty="0"/>
              <a:t> </a:t>
            </a:r>
            <a:r>
              <a:rPr lang="el-GR" dirty="0" err="1"/>
              <a:t>μετα</a:t>
            </a:r>
            <a:r>
              <a:rPr lang="el-GR" dirty="0"/>
              <a:t>́ τους </a:t>
            </a:r>
            <a:r>
              <a:rPr lang="el-GR" dirty="0" err="1"/>
              <a:t>εταιρικούς</a:t>
            </a:r>
            <a:r>
              <a:rPr lang="el-GR" dirty="0"/>
              <a:t> </a:t>
            </a:r>
            <a:r>
              <a:rPr lang="el-GR" dirty="0" err="1"/>
              <a:t>δανειστές</a:t>
            </a:r>
            <a:r>
              <a:rPr lang="el-GR" dirty="0"/>
              <a:t>. </a:t>
            </a:r>
          </a:p>
          <a:p>
            <a:r>
              <a:rPr lang="el-GR" dirty="0"/>
              <a:t>Ειδικές διατάξεις για την απόκτηση στοιχείων του ενεργητικού με συναλλαγές μεταξύ της εταιρίας και μετόχων</a:t>
            </a:r>
          </a:p>
          <a:p>
            <a:r>
              <a:rPr lang="el-GR" dirty="0"/>
              <a:t>Ειδικοί κανόνες για τη μερική καταβολή ΜΚ</a:t>
            </a:r>
          </a:p>
          <a:p>
            <a:endParaRPr lang="en-US" dirty="0"/>
          </a:p>
        </p:txBody>
      </p:sp>
    </p:spTree>
    <p:extLst>
      <p:ext uri="{BB962C8B-B14F-4D97-AF65-F5344CB8AC3E}">
        <p14:creationId xmlns:p14="http://schemas.microsoft.com/office/powerpoint/2010/main" val="946934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54269"/>
          </a:xfrm>
        </p:spPr>
        <p:txBody>
          <a:bodyPr>
            <a:normAutofit/>
          </a:bodyPr>
          <a:lstStyle/>
          <a:p>
            <a:r>
              <a:rPr lang="el-GR" dirty="0"/>
              <a:t>Αύξηση ΜΚ</a:t>
            </a:r>
            <a:endParaRPr lang="en-US" dirty="0"/>
          </a:p>
        </p:txBody>
      </p:sp>
      <p:sp>
        <p:nvSpPr>
          <p:cNvPr id="3" name="Content Placeholder 2"/>
          <p:cNvSpPr>
            <a:spLocks noGrp="1"/>
          </p:cNvSpPr>
          <p:nvPr>
            <p:ph idx="1"/>
          </p:nvPr>
        </p:nvSpPr>
        <p:spPr>
          <a:xfrm>
            <a:off x="1484310" y="2371241"/>
            <a:ext cx="10018713" cy="4171448"/>
          </a:xfrm>
        </p:spPr>
        <p:txBody>
          <a:bodyPr>
            <a:normAutofit fontScale="92500" lnSpcReduction="20000"/>
          </a:bodyPr>
          <a:lstStyle/>
          <a:p>
            <a:r>
              <a:rPr lang="el-GR" b="1" dirty="0"/>
              <a:t>Πραγματική</a:t>
            </a:r>
          </a:p>
          <a:p>
            <a:pPr lvl="1"/>
            <a:r>
              <a:rPr lang="el-GR" b="1" dirty="0"/>
              <a:t>Με </a:t>
            </a:r>
            <a:r>
              <a:rPr lang="el-GR" b="1" dirty="0" err="1"/>
              <a:t>εισφορές</a:t>
            </a:r>
            <a:r>
              <a:rPr lang="el-GR" b="1" dirty="0"/>
              <a:t> σε </a:t>
            </a:r>
            <a:r>
              <a:rPr lang="el-GR" b="1" dirty="0" err="1"/>
              <a:t>χρήμα</a:t>
            </a:r>
            <a:r>
              <a:rPr lang="el-GR" b="1" dirty="0"/>
              <a:t> ή σε </a:t>
            </a:r>
            <a:r>
              <a:rPr lang="el-GR" b="1" dirty="0" err="1"/>
              <a:t>είδος</a:t>
            </a:r>
            <a:r>
              <a:rPr lang="el-GR" b="1" dirty="0"/>
              <a:t>, </a:t>
            </a:r>
            <a:r>
              <a:rPr lang="el-GR" dirty="0" err="1"/>
              <a:t>μετά</a:t>
            </a:r>
            <a:r>
              <a:rPr lang="el-GR" dirty="0"/>
              <a:t> </a:t>
            </a:r>
            <a:r>
              <a:rPr lang="el-GR" dirty="0" err="1"/>
              <a:t>από</a:t>
            </a:r>
            <a:r>
              <a:rPr lang="el-GR" dirty="0"/>
              <a:t> </a:t>
            </a:r>
            <a:r>
              <a:rPr lang="el-GR" dirty="0" err="1"/>
              <a:t>αποτίμηση</a:t>
            </a:r>
            <a:r>
              <a:rPr lang="el-GR" dirty="0"/>
              <a:t> της </a:t>
            </a:r>
            <a:r>
              <a:rPr lang="el-GR" dirty="0" err="1"/>
              <a:t>παρεχόμενης</a:t>
            </a:r>
            <a:r>
              <a:rPr lang="el-GR" dirty="0"/>
              <a:t> σε </a:t>
            </a:r>
            <a:r>
              <a:rPr lang="el-GR" dirty="0" err="1"/>
              <a:t>είδος</a:t>
            </a:r>
            <a:r>
              <a:rPr lang="el-GR" dirty="0"/>
              <a:t> </a:t>
            </a:r>
            <a:r>
              <a:rPr lang="el-GR" dirty="0" err="1"/>
              <a:t>εισφοράς</a:t>
            </a:r>
            <a:r>
              <a:rPr lang="el-GR" dirty="0"/>
              <a:t>  </a:t>
            </a:r>
          </a:p>
          <a:p>
            <a:pPr lvl="1"/>
            <a:r>
              <a:rPr lang="el-GR" b="1" dirty="0"/>
              <a:t>Με </a:t>
            </a:r>
            <a:r>
              <a:rPr lang="el-GR" b="1" dirty="0" err="1"/>
              <a:t>κεφαλαιοποίηση</a:t>
            </a:r>
            <a:r>
              <a:rPr lang="el-GR" b="1" dirty="0"/>
              <a:t> </a:t>
            </a:r>
            <a:r>
              <a:rPr lang="el-GR" b="1" dirty="0" err="1"/>
              <a:t>κερδών</a:t>
            </a:r>
            <a:r>
              <a:rPr lang="el-GR" dirty="0"/>
              <a:t>. Τα </a:t>
            </a:r>
            <a:r>
              <a:rPr lang="el-GR" dirty="0" err="1"/>
              <a:t>κέρδη</a:t>
            </a:r>
            <a:r>
              <a:rPr lang="el-GR" dirty="0"/>
              <a:t> της </a:t>
            </a:r>
            <a:r>
              <a:rPr lang="el-GR" dirty="0" err="1"/>
              <a:t>εταιρικής</a:t>
            </a:r>
            <a:r>
              <a:rPr lang="el-GR" dirty="0"/>
              <a:t> </a:t>
            </a:r>
            <a:r>
              <a:rPr lang="el-GR" dirty="0" err="1"/>
              <a:t>χρήσης</a:t>
            </a:r>
            <a:r>
              <a:rPr lang="el-GR" dirty="0"/>
              <a:t> </a:t>
            </a:r>
            <a:r>
              <a:rPr lang="el-GR" dirty="0" err="1"/>
              <a:t>αντί</a:t>
            </a:r>
            <a:r>
              <a:rPr lang="el-GR" dirty="0"/>
              <a:t> να </a:t>
            </a:r>
            <a:r>
              <a:rPr lang="el-GR" dirty="0" err="1"/>
              <a:t>διανεμηθούν</a:t>
            </a:r>
            <a:r>
              <a:rPr lang="el-GR" dirty="0"/>
              <a:t> στους </a:t>
            </a:r>
            <a:r>
              <a:rPr lang="el-GR" dirty="0" err="1"/>
              <a:t>μετόχους</a:t>
            </a:r>
            <a:r>
              <a:rPr lang="el-GR" dirty="0"/>
              <a:t> </a:t>
            </a:r>
            <a:r>
              <a:rPr lang="el-GR" dirty="0" err="1"/>
              <a:t>κεφαλαιοποιούνται</a:t>
            </a:r>
            <a:r>
              <a:rPr lang="el-GR" dirty="0"/>
              <a:t> και οι </a:t>
            </a:r>
            <a:r>
              <a:rPr lang="el-GR" dirty="0" err="1"/>
              <a:t>μέτοχοι</a:t>
            </a:r>
            <a:r>
              <a:rPr lang="el-GR" dirty="0"/>
              <a:t> </a:t>
            </a:r>
            <a:r>
              <a:rPr lang="el-GR" dirty="0" err="1"/>
              <a:t>αντί</a:t>
            </a:r>
            <a:r>
              <a:rPr lang="el-GR" dirty="0"/>
              <a:t> των </a:t>
            </a:r>
            <a:r>
              <a:rPr lang="el-GR" dirty="0" err="1"/>
              <a:t>κερδών</a:t>
            </a:r>
            <a:r>
              <a:rPr lang="el-GR" dirty="0"/>
              <a:t> </a:t>
            </a:r>
            <a:r>
              <a:rPr lang="el-GR" dirty="0" err="1"/>
              <a:t>λαμβάνουν</a:t>
            </a:r>
            <a:r>
              <a:rPr lang="el-GR" dirty="0"/>
              <a:t> </a:t>
            </a:r>
            <a:r>
              <a:rPr lang="el-GR" dirty="0" err="1"/>
              <a:t>νέες</a:t>
            </a:r>
            <a:r>
              <a:rPr lang="el-GR" dirty="0"/>
              <a:t> </a:t>
            </a:r>
            <a:r>
              <a:rPr lang="el-GR" dirty="0" err="1"/>
              <a:t>μετοχές</a:t>
            </a:r>
            <a:r>
              <a:rPr lang="el-GR" dirty="0"/>
              <a:t> που </a:t>
            </a:r>
            <a:r>
              <a:rPr lang="el-GR" dirty="0" err="1"/>
              <a:t>προέρχονται</a:t>
            </a:r>
            <a:r>
              <a:rPr lang="el-GR" dirty="0"/>
              <a:t> </a:t>
            </a:r>
            <a:r>
              <a:rPr lang="el-GR" dirty="0" err="1"/>
              <a:t>από</a:t>
            </a:r>
            <a:r>
              <a:rPr lang="el-GR" dirty="0"/>
              <a:t> την </a:t>
            </a:r>
            <a:r>
              <a:rPr lang="el-GR" dirty="0" err="1"/>
              <a:t>αύξηση</a:t>
            </a:r>
            <a:r>
              <a:rPr lang="el-GR" dirty="0"/>
              <a:t>. </a:t>
            </a:r>
          </a:p>
          <a:p>
            <a:pPr lvl="1"/>
            <a:r>
              <a:rPr lang="el-GR" b="1" dirty="0"/>
              <a:t>Με </a:t>
            </a:r>
            <a:r>
              <a:rPr lang="el-GR" b="1" dirty="0" err="1"/>
              <a:t>μετατροπή</a:t>
            </a:r>
            <a:r>
              <a:rPr lang="el-GR" b="1" dirty="0"/>
              <a:t> </a:t>
            </a:r>
            <a:r>
              <a:rPr lang="el-GR" b="1" dirty="0" err="1"/>
              <a:t>ομολογιών</a:t>
            </a:r>
            <a:r>
              <a:rPr lang="el-GR" b="1" dirty="0"/>
              <a:t> σε </a:t>
            </a:r>
            <a:r>
              <a:rPr lang="el-GR" b="1" dirty="0" err="1"/>
              <a:t>μετατρέψιμο</a:t>
            </a:r>
            <a:r>
              <a:rPr lang="el-GR" b="1" dirty="0"/>
              <a:t> </a:t>
            </a:r>
            <a:r>
              <a:rPr lang="el-GR" b="1" dirty="0" err="1"/>
              <a:t>ομολογιακό</a:t>
            </a:r>
            <a:r>
              <a:rPr lang="el-GR" b="1" dirty="0"/>
              <a:t> </a:t>
            </a:r>
            <a:r>
              <a:rPr lang="el-GR" b="1" dirty="0" err="1"/>
              <a:t>δάνειο</a:t>
            </a:r>
            <a:r>
              <a:rPr lang="el-GR" b="1" dirty="0"/>
              <a:t> σε </a:t>
            </a:r>
            <a:r>
              <a:rPr lang="el-GR" b="1" dirty="0" err="1"/>
              <a:t>μετοχές</a:t>
            </a:r>
            <a:r>
              <a:rPr lang="el-GR" b="1" dirty="0"/>
              <a:t>, </a:t>
            </a:r>
            <a:r>
              <a:rPr lang="el-GR" dirty="0"/>
              <a:t>δηλ. με </a:t>
            </a:r>
            <a:r>
              <a:rPr lang="el-GR" dirty="0" err="1"/>
              <a:t>έκδοση</a:t>
            </a:r>
            <a:r>
              <a:rPr lang="el-GR" dirty="0"/>
              <a:t> </a:t>
            </a:r>
            <a:r>
              <a:rPr lang="el-GR" dirty="0" err="1"/>
              <a:t>μετοχών</a:t>
            </a:r>
            <a:r>
              <a:rPr lang="el-GR" dirty="0"/>
              <a:t> στην </a:t>
            </a:r>
            <a:r>
              <a:rPr lang="el-GR" dirty="0" err="1"/>
              <a:t>έκταση</a:t>
            </a:r>
            <a:r>
              <a:rPr lang="el-GR" dirty="0"/>
              <a:t> της </a:t>
            </a:r>
            <a:r>
              <a:rPr lang="el-GR" dirty="0" err="1"/>
              <a:t>μετατροπής</a:t>
            </a:r>
            <a:r>
              <a:rPr lang="el-GR" dirty="0"/>
              <a:t> </a:t>
            </a:r>
          </a:p>
          <a:p>
            <a:r>
              <a:rPr lang="el-GR" b="1" dirty="0"/>
              <a:t>Ονομαστική: </a:t>
            </a:r>
          </a:p>
          <a:p>
            <a:pPr lvl="1"/>
            <a:r>
              <a:rPr lang="el-GR" b="1" dirty="0" err="1"/>
              <a:t>Κεφαλαιοποίηση</a:t>
            </a:r>
            <a:r>
              <a:rPr lang="el-GR" b="1" dirty="0"/>
              <a:t> </a:t>
            </a:r>
            <a:r>
              <a:rPr lang="el-GR" b="1" dirty="0" err="1"/>
              <a:t>αποθεματικών</a:t>
            </a:r>
            <a:r>
              <a:rPr lang="el-GR" b="1" dirty="0"/>
              <a:t>: </a:t>
            </a:r>
            <a:r>
              <a:rPr lang="el-GR" dirty="0"/>
              <a:t>το </a:t>
            </a:r>
            <a:r>
              <a:rPr lang="el-GR" dirty="0" err="1"/>
              <a:t>μκ</a:t>
            </a:r>
            <a:r>
              <a:rPr lang="el-GR" dirty="0"/>
              <a:t> </a:t>
            </a:r>
            <a:r>
              <a:rPr lang="el-GR" dirty="0" err="1"/>
              <a:t>αυξάνεται</a:t>
            </a:r>
            <a:r>
              <a:rPr lang="el-GR" dirty="0"/>
              <a:t> </a:t>
            </a:r>
            <a:r>
              <a:rPr lang="el-GR" dirty="0" err="1"/>
              <a:t>μόνο</a:t>
            </a:r>
            <a:r>
              <a:rPr lang="el-GR" dirty="0"/>
              <a:t> ως </a:t>
            </a:r>
            <a:r>
              <a:rPr lang="el-GR" dirty="0" err="1"/>
              <a:t>μέγεθος</a:t>
            </a:r>
            <a:r>
              <a:rPr lang="el-GR" dirty="0"/>
              <a:t> </a:t>
            </a:r>
            <a:r>
              <a:rPr lang="el-GR" dirty="0" err="1"/>
              <a:t>ενω</a:t>
            </a:r>
            <a:r>
              <a:rPr lang="el-GR" dirty="0"/>
              <a:t>́ η </a:t>
            </a:r>
            <a:r>
              <a:rPr lang="el-GR" dirty="0" err="1"/>
              <a:t>αξία</a:t>
            </a:r>
            <a:r>
              <a:rPr lang="el-GR" dirty="0"/>
              <a:t> της </a:t>
            </a:r>
            <a:r>
              <a:rPr lang="el-GR" dirty="0" err="1"/>
              <a:t>εταιρικής</a:t>
            </a:r>
            <a:r>
              <a:rPr lang="el-GR" dirty="0"/>
              <a:t> </a:t>
            </a:r>
            <a:r>
              <a:rPr lang="el-GR" dirty="0" err="1"/>
              <a:t>περιουσίας</a:t>
            </a:r>
            <a:r>
              <a:rPr lang="el-GR" dirty="0"/>
              <a:t> </a:t>
            </a:r>
            <a:r>
              <a:rPr lang="el-GR" dirty="0" err="1"/>
              <a:t>παραμένει</a:t>
            </a:r>
            <a:r>
              <a:rPr lang="el-GR" dirty="0"/>
              <a:t> </a:t>
            </a:r>
            <a:r>
              <a:rPr lang="el-GR" dirty="0" err="1"/>
              <a:t>αμετάβλητη</a:t>
            </a:r>
            <a:r>
              <a:rPr lang="el-GR" dirty="0"/>
              <a:t> </a:t>
            </a:r>
          </a:p>
          <a:p>
            <a:pPr lvl="1"/>
            <a:r>
              <a:rPr lang="el-GR" dirty="0"/>
              <a:t>Δεν </a:t>
            </a:r>
            <a:r>
              <a:rPr lang="el-GR" dirty="0" err="1"/>
              <a:t>εισρέουν</a:t>
            </a:r>
            <a:r>
              <a:rPr lang="el-GR" dirty="0"/>
              <a:t> </a:t>
            </a:r>
            <a:r>
              <a:rPr lang="el-GR" dirty="0" err="1"/>
              <a:t>νέα</a:t>
            </a:r>
            <a:r>
              <a:rPr lang="el-GR" dirty="0"/>
              <a:t> </a:t>
            </a:r>
            <a:r>
              <a:rPr lang="el-GR" dirty="0" err="1"/>
              <a:t>περιουσιακα</a:t>
            </a:r>
            <a:r>
              <a:rPr lang="el-GR" dirty="0"/>
              <a:t>́ </a:t>
            </a:r>
            <a:r>
              <a:rPr lang="el-GR" dirty="0" err="1"/>
              <a:t>στοιχεία</a:t>
            </a:r>
            <a:r>
              <a:rPr lang="el-GR" dirty="0"/>
              <a:t> στην </a:t>
            </a:r>
            <a:r>
              <a:rPr lang="el-GR" dirty="0" err="1"/>
              <a:t>εταιρία</a:t>
            </a:r>
            <a:r>
              <a:rPr lang="el-GR" dirty="0"/>
              <a:t>, η </a:t>
            </a:r>
            <a:r>
              <a:rPr lang="el-GR" dirty="0" err="1"/>
              <a:t>αύξηση</a:t>
            </a:r>
            <a:r>
              <a:rPr lang="el-GR" dirty="0"/>
              <a:t> </a:t>
            </a:r>
            <a:r>
              <a:rPr lang="el-GR" dirty="0" err="1"/>
              <a:t>είναι</a:t>
            </a:r>
            <a:r>
              <a:rPr lang="el-GR" dirty="0"/>
              <a:t> </a:t>
            </a:r>
            <a:r>
              <a:rPr lang="el-GR" dirty="0" err="1"/>
              <a:t>λογιστικη</a:t>
            </a:r>
            <a:r>
              <a:rPr lang="el-GR" dirty="0"/>
              <a:t>́, </a:t>
            </a:r>
            <a:r>
              <a:rPr lang="el-GR" b="1" dirty="0"/>
              <a:t>τα </a:t>
            </a:r>
            <a:r>
              <a:rPr lang="el-GR" b="1" dirty="0" err="1"/>
              <a:t>αποθεματικα</a:t>
            </a:r>
            <a:r>
              <a:rPr lang="el-GR" b="1" dirty="0"/>
              <a:t>́</a:t>
            </a:r>
            <a:r>
              <a:rPr lang="el-GR" dirty="0"/>
              <a:t>, </a:t>
            </a:r>
            <a:r>
              <a:rPr lang="el-GR" dirty="0" err="1"/>
              <a:t>είτε</a:t>
            </a:r>
            <a:r>
              <a:rPr lang="el-GR" dirty="0"/>
              <a:t> </a:t>
            </a:r>
            <a:r>
              <a:rPr lang="el-GR" dirty="0" err="1"/>
              <a:t>είναι</a:t>
            </a:r>
            <a:r>
              <a:rPr lang="el-GR" dirty="0"/>
              <a:t> </a:t>
            </a:r>
            <a:r>
              <a:rPr lang="el-GR" dirty="0" err="1"/>
              <a:t>εμφανη</a:t>
            </a:r>
            <a:r>
              <a:rPr lang="el-GR" dirty="0"/>
              <a:t>́ (</a:t>
            </a:r>
            <a:r>
              <a:rPr lang="el-GR" dirty="0" err="1"/>
              <a:t>απεικονίζονται</a:t>
            </a:r>
            <a:r>
              <a:rPr lang="el-GR" dirty="0"/>
              <a:t> στον </a:t>
            </a:r>
            <a:r>
              <a:rPr lang="el-GR" dirty="0" err="1"/>
              <a:t>ισολογισμο</a:t>
            </a:r>
            <a:r>
              <a:rPr lang="el-GR" dirty="0"/>
              <a:t>́) </a:t>
            </a:r>
            <a:r>
              <a:rPr lang="el-GR" dirty="0" err="1"/>
              <a:t>είτε</a:t>
            </a:r>
            <a:r>
              <a:rPr lang="el-GR" dirty="0"/>
              <a:t> </a:t>
            </a:r>
            <a:r>
              <a:rPr lang="el-GR" dirty="0" err="1"/>
              <a:t>είναι</a:t>
            </a:r>
            <a:r>
              <a:rPr lang="el-GR" dirty="0"/>
              <a:t> </a:t>
            </a:r>
            <a:r>
              <a:rPr lang="el-GR" dirty="0" err="1"/>
              <a:t>αφανη</a:t>
            </a:r>
            <a:r>
              <a:rPr lang="el-GR" dirty="0"/>
              <a:t>́ (</a:t>
            </a:r>
            <a:r>
              <a:rPr lang="el-GR" dirty="0" err="1"/>
              <a:t>προέρχονται</a:t>
            </a:r>
            <a:r>
              <a:rPr lang="el-GR" dirty="0"/>
              <a:t> </a:t>
            </a:r>
            <a:r>
              <a:rPr lang="el-GR" dirty="0" err="1"/>
              <a:t>απο</a:t>
            </a:r>
            <a:r>
              <a:rPr lang="el-GR" dirty="0"/>
              <a:t>́ </a:t>
            </a:r>
            <a:r>
              <a:rPr lang="el-GR" dirty="0" err="1"/>
              <a:t>αύξηση</a:t>
            </a:r>
            <a:r>
              <a:rPr lang="el-GR" dirty="0"/>
              <a:t> της </a:t>
            </a:r>
            <a:r>
              <a:rPr lang="el-GR" dirty="0" err="1"/>
              <a:t>εσωτερικής</a:t>
            </a:r>
            <a:r>
              <a:rPr lang="el-GR" dirty="0"/>
              <a:t> </a:t>
            </a:r>
            <a:r>
              <a:rPr lang="el-GR" dirty="0" err="1"/>
              <a:t>αξίας</a:t>
            </a:r>
            <a:r>
              <a:rPr lang="el-GR" dirty="0"/>
              <a:t> των </a:t>
            </a:r>
            <a:r>
              <a:rPr lang="el-GR" dirty="0" err="1"/>
              <a:t>περιουσιακών</a:t>
            </a:r>
            <a:r>
              <a:rPr lang="el-GR" dirty="0"/>
              <a:t> </a:t>
            </a:r>
            <a:r>
              <a:rPr lang="el-GR" dirty="0" err="1"/>
              <a:t>στοιχείων</a:t>
            </a:r>
            <a:r>
              <a:rPr lang="el-GR" dirty="0"/>
              <a:t> της </a:t>
            </a:r>
            <a:r>
              <a:rPr lang="el-GR" dirty="0" err="1"/>
              <a:t>εταιρίας</a:t>
            </a:r>
            <a:r>
              <a:rPr lang="el-GR" dirty="0"/>
              <a:t>), </a:t>
            </a:r>
            <a:r>
              <a:rPr lang="el-GR" b="1" dirty="0" err="1"/>
              <a:t>μετατρέπονται</a:t>
            </a:r>
            <a:r>
              <a:rPr lang="el-GR" b="1" dirty="0"/>
              <a:t> σε </a:t>
            </a:r>
            <a:r>
              <a:rPr lang="el-GR" b="1" dirty="0" err="1"/>
              <a:t>κεφάλαιο</a:t>
            </a:r>
            <a:r>
              <a:rPr lang="el-GR" dirty="0"/>
              <a:t>. Στα </a:t>
            </a:r>
            <a:r>
              <a:rPr lang="el-GR" dirty="0" err="1"/>
              <a:t>αφανη</a:t>
            </a:r>
            <a:r>
              <a:rPr lang="el-GR" dirty="0"/>
              <a:t>́ </a:t>
            </a:r>
            <a:r>
              <a:rPr lang="el-GR" dirty="0" err="1"/>
              <a:t>αποθεματικα</a:t>
            </a:r>
            <a:r>
              <a:rPr lang="el-GR" dirty="0"/>
              <a:t>́, η </a:t>
            </a:r>
            <a:r>
              <a:rPr lang="el-GR" dirty="0" err="1"/>
              <a:t>κεφαλαιοποίηση</a:t>
            </a:r>
            <a:r>
              <a:rPr lang="el-GR" dirty="0"/>
              <a:t> </a:t>
            </a:r>
            <a:r>
              <a:rPr lang="el-GR" dirty="0" err="1"/>
              <a:t>γίνεται</a:t>
            </a:r>
            <a:r>
              <a:rPr lang="el-GR" dirty="0"/>
              <a:t> </a:t>
            </a:r>
            <a:r>
              <a:rPr lang="el-GR" dirty="0" err="1"/>
              <a:t>όπου</a:t>
            </a:r>
            <a:r>
              <a:rPr lang="el-GR" dirty="0"/>
              <a:t> το </a:t>
            </a:r>
            <a:r>
              <a:rPr lang="el-GR" dirty="0" err="1"/>
              <a:t>επιτρέπει</a:t>
            </a:r>
            <a:r>
              <a:rPr lang="el-GR" dirty="0"/>
              <a:t> ο </a:t>
            </a:r>
            <a:r>
              <a:rPr lang="el-GR" dirty="0" err="1"/>
              <a:t>νόμος</a:t>
            </a:r>
            <a:r>
              <a:rPr lang="el-GR" dirty="0"/>
              <a:t> (</a:t>
            </a:r>
            <a:r>
              <a:rPr lang="el-GR" dirty="0" err="1"/>
              <a:t>αναπροσαρμογη</a:t>
            </a:r>
            <a:r>
              <a:rPr lang="el-GR" dirty="0"/>
              <a:t>́ </a:t>
            </a:r>
            <a:r>
              <a:rPr lang="el-GR" dirty="0" err="1"/>
              <a:t>παγίων</a:t>
            </a:r>
            <a:r>
              <a:rPr lang="el-GR" dirty="0"/>
              <a:t> </a:t>
            </a:r>
            <a:r>
              <a:rPr lang="el-GR" dirty="0" err="1"/>
              <a:t>εγκαταστάσεων</a:t>
            </a:r>
            <a:r>
              <a:rPr lang="el-GR" dirty="0"/>
              <a:t>) </a:t>
            </a:r>
          </a:p>
          <a:p>
            <a:pPr lvl="1"/>
            <a:r>
              <a:rPr lang="el-GR" dirty="0"/>
              <a:t>Με την </a:t>
            </a:r>
            <a:r>
              <a:rPr lang="el-GR" dirty="0" err="1"/>
              <a:t>αύξηση</a:t>
            </a:r>
            <a:r>
              <a:rPr lang="el-GR" dirty="0"/>
              <a:t> </a:t>
            </a:r>
            <a:r>
              <a:rPr lang="el-GR" dirty="0" err="1"/>
              <a:t>εκδίδονται</a:t>
            </a:r>
            <a:r>
              <a:rPr lang="el-GR" dirty="0"/>
              <a:t> </a:t>
            </a:r>
            <a:r>
              <a:rPr lang="el-GR" dirty="0" err="1"/>
              <a:t>νέες</a:t>
            </a:r>
            <a:r>
              <a:rPr lang="el-GR" dirty="0"/>
              <a:t> </a:t>
            </a:r>
            <a:r>
              <a:rPr lang="el-GR" dirty="0" err="1"/>
              <a:t>μετοχές</a:t>
            </a:r>
            <a:r>
              <a:rPr lang="el-GR" dirty="0"/>
              <a:t> στους </a:t>
            </a:r>
            <a:r>
              <a:rPr lang="el-GR" dirty="0" err="1"/>
              <a:t>μετόχους</a:t>
            </a:r>
            <a:r>
              <a:rPr lang="el-GR" dirty="0"/>
              <a:t> </a:t>
            </a:r>
          </a:p>
          <a:p>
            <a:pPr lvl="1"/>
            <a:endParaRPr lang="el-GR" dirty="0"/>
          </a:p>
          <a:p>
            <a:endParaRPr lang="en-US" dirty="0"/>
          </a:p>
        </p:txBody>
      </p:sp>
    </p:spTree>
    <p:extLst>
      <p:ext uri="{BB962C8B-B14F-4D97-AF65-F5344CB8AC3E}">
        <p14:creationId xmlns:p14="http://schemas.microsoft.com/office/powerpoint/2010/main" val="545403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54269"/>
          </a:xfrm>
        </p:spPr>
        <p:txBody>
          <a:bodyPr>
            <a:normAutofit/>
          </a:bodyPr>
          <a:lstStyle/>
          <a:p>
            <a:r>
              <a:rPr lang="el-GR" dirty="0"/>
              <a:t>Αύξηση ΜΚ</a:t>
            </a:r>
            <a:endParaRPr lang="en-US" dirty="0"/>
          </a:p>
        </p:txBody>
      </p:sp>
      <p:sp>
        <p:nvSpPr>
          <p:cNvPr id="3" name="Content Placeholder 2"/>
          <p:cNvSpPr>
            <a:spLocks noGrp="1"/>
          </p:cNvSpPr>
          <p:nvPr>
            <p:ph idx="1"/>
          </p:nvPr>
        </p:nvSpPr>
        <p:spPr>
          <a:xfrm>
            <a:off x="1484310" y="2464231"/>
            <a:ext cx="10018713" cy="4078458"/>
          </a:xfrm>
        </p:spPr>
        <p:txBody>
          <a:bodyPr>
            <a:normAutofit/>
          </a:bodyPr>
          <a:lstStyle/>
          <a:p>
            <a:r>
              <a:rPr lang="el-GR" dirty="0"/>
              <a:t>Ο </a:t>
            </a:r>
            <a:r>
              <a:rPr lang="el-GR" dirty="0" err="1"/>
              <a:t>Κανόνας</a:t>
            </a:r>
            <a:r>
              <a:rPr lang="el-GR" dirty="0"/>
              <a:t> </a:t>
            </a:r>
            <a:r>
              <a:rPr lang="el-GR" dirty="0" err="1"/>
              <a:t>είναι</a:t>
            </a:r>
            <a:r>
              <a:rPr lang="el-GR" dirty="0"/>
              <a:t> η </a:t>
            </a:r>
            <a:r>
              <a:rPr lang="el-GR" dirty="0" err="1"/>
              <a:t>αύξηση</a:t>
            </a:r>
            <a:r>
              <a:rPr lang="el-GR" dirty="0"/>
              <a:t> να </a:t>
            </a:r>
            <a:r>
              <a:rPr lang="el-GR" dirty="0" err="1"/>
              <a:t>οδηγει</a:t>
            </a:r>
            <a:r>
              <a:rPr lang="el-GR" dirty="0"/>
              <a:t>́ σε </a:t>
            </a:r>
            <a:r>
              <a:rPr lang="el-GR" dirty="0" err="1"/>
              <a:t>τροποποίηση</a:t>
            </a:r>
            <a:r>
              <a:rPr lang="el-GR" dirty="0"/>
              <a:t> των </a:t>
            </a:r>
            <a:r>
              <a:rPr lang="el-GR" dirty="0" err="1"/>
              <a:t>στοιχείων</a:t>
            </a:r>
            <a:r>
              <a:rPr lang="el-GR" dirty="0"/>
              <a:t> του </a:t>
            </a:r>
            <a:r>
              <a:rPr lang="el-GR" dirty="0" err="1"/>
              <a:t>μετοχικου</a:t>
            </a:r>
            <a:r>
              <a:rPr lang="el-GR" dirty="0"/>
              <a:t>́ </a:t>
            </a:r>
            <a:r>
              <a:rPr lang="el-GR" dirty="0" err="1"/>
              <a:t>κεφαλαίου</a:t>
            </a:r>
            <a:r>
              <a:rPr lang="el-GR" dirty="0"/>
              <a:t> (</a:t>
            </a:r>
            <a:r>
              <a:rPr lang="el-GR" dirty="0" err="1"/>
              <a:t>μκ</a:t>
            </a:r>
            <a:r>
              <a:rPr lang="el-GR" dirty="0"/>
              <a:t>) του </a:t>
            </a:r>
            <a:r>
              <a:rPr lang="el-GR" dirty="0" err="1"/>
              <a:t>καταστατικου</a:t>
            </a:r>
            <a:r>
              <a:rPr lang="el-GR" dirty="0"/>
              <a:t>́ της </a:t>
            </a:r>
            <a:r>
              <a:rPr lang="el-GR" dirty="0" err="1"/>
              <a:t>εταιρίας</a:t>
            </a:r>
            <a:r>
              <a:rPr lang="el-GR" dirty="0"/>
              <a:t> </a:t>
            </a:r>
          </a:p>
          <a:p>
            <a:r>
              <a:rPr lang="el-GR" dirty="0" err="1"/>
              <a:t>Διαδικασία</a:t>
            </a:r>
            <a:r>
              <a:rPr lang="el-GR" dirty="0"/>
              <a:t>: Η </a:t>
            </a:r>
            <a:r>
              <a:rPr lang="el-GR" dirty="0" err="1"/>
              <a:t>αύξηση</a:t>
            </a:r>
            <a:r>
              <a:rPr lang="el-GR" dirty="0"/>
              <a:t> </a:t>
            </a:r>
            <a:r>
              <a:rPr lang="el-GR" dirty="0" err="1"/>
              <a:t>αποφασίζεται</a:t>
            </a:r>
            <a:r>
              <a:rPr lang="el-GR" dirty="0"/>
              <a:t> </a:t>
            </a:r>
            <a:r>
              <a:rPr lang="el-GR" dirty="0" err="1"/>
              <a:t>απο</a:t>
            </a:r>
            <a:r>
              <a:rPr lang="el-GR" dirty="0"/>
              <a:t>́ τη </a:t>
            </a:r>
            <a:r>
              <a:rPr lang="el-GR" dirty="0" err="1"/>
              <a:t>γενικη</a:t>
            </a:r>
            <a:r>
              <a:rPr lang="el-GR" dirty="0"/>
              <a:t>́ </a:t>
            </a:r>
            <a:r>
              <a:rPr lang="el-GR" dirty="0" err="1"/>
              <a:t>συνέλευση</a:t>
            </a:r>
            <a:r>
              <a:rPr lang="el-GR" dirty="0"/>
              <a:t> (</a:t>
            </a:r>
            <a:r>
              <a:rPr lang="el-GR" dirty="0" err="1"/>
              <a:t>γσ</a:t>
            </a:r>
            <a:r>
              <a:rPr lang="el-GR" dirty="0"/>
              <a:t>) με: </a:t>
            </a:r>
          </a:p>
          <a:p>
            <a:r>
              <a:rPr lang="el-GR" dirty="0" err="1"/>
              <a:t>Αυξημένη</a:t>
            </a:r>
            <a:r>
              <a:rPr lang="el-GR" dirty="0"/>
              <a:t> </a:t>
            </a:r>
            <a:r>
              <a:rPr lang="el-GR" dirty="0" err="1"/>
              <a:t>απαρτία</a:t>
            </a:r>
            <a:r>
              <a:rPr lang="el-GR" dirty="0"/>
              <a:t>, δηλ. </a:t>
            </a:r>
            <a:r>
              <a:rPr lang="el-GR" dirty="0" err="1"/>
              <a:t>εφόσον</a:t>
            </a:r>
            <a:r>
              <a:rPr lang="el-GR" dirty="0"/>
              <a:t> </a:t>
            </a:r>
            <a:r>
              <a:rPr lang="el-GR" dirty="0" err="1"/>
              <a:t>παραστούν</a:t>
            </a:r>
            <a:r>
              <a:rPr lang="el-GR" dirty="0"/>
              <a:t> στη </a:t>
            </a:r>
            <a:r>
              <a:rPr lang="el-GR" dirty="0" err="1"/>
              <a:t>συνέλευση</a:t>
            </a:r>
            <a:r>
              <a:rPr lang="el-GR" dirty="0"/>
              <a:t> </a:t>
            </a:r>
            <a:r>
              <a:rPr lang="el-GR" dirty="0" err="1"/>
              <a:t>μέτοχοι</a:t>
            </a:r>
            <a:r>
              <a:rPr lang="el-GR" dirty="0"/>
              <a:t> που </a:t>
            </a:r>
            <a:r>
              <a:rPr lang="el-GR" dirty="0" err="1"/>
              <a:t>εκπροσωπούν</a:t>
            </a:r>
            <a:r>
              <a:rPr lang="el-GR" dirty="0"/>
              <a:t> τα 1/2 του </a:t>
            </a:r>
            <a:r>
              <a:rPr lang="el-GR" dirty="0" err="1"/>
              <a:t>καταβεβλημένου</a:t>
            </a:r>
            <a:r>
              <a:rPr lang="el-GR" dirty="0"/>
              <a:t> </a:t>
            </a:r>
            <a:r>
              <a:rPr lang="el-GR" dirty="0" err="1"/>
              <a:t>μκ</a:t>
            </a:r>
            <a:r>
              <a:rPr lang="el-GR" dirty="0"/>
              <a:t> και </a:t>
            </a:r>
          </a:p>
          <a:p>
            <a:r>
              <a:rPr lang="el-GR" dirty="0" err="1"/>
              <a:t>Αυξημένη</a:t>
            </a:r>
            <a:r>
              <a:rPr lang="el-GR" dirty="0"/>
              <a:t> </a:t>
            </a:r>
            <a:r>
              <a:rPr lang="el-GR" dirty="0" err="1"/>
              <a:t>πλειοψηφία</a:t>
            </a:r>
            <a:r>
              <a:rPr lang="el-GR" dirty="0"/>
              <a:t>, δηλ. </a:t>
            </a:r>
            <a:r>
              <a:rPr lang="el-GR" dirty="0" err="1"/>
              <a:t>εφόσον</a:t>
            </a:r>
            <a:r>
              <a:rPr lang="el-GR" dirty="0"/>
              <a:t> η </a:t>
            </a:r>
            <a:r>
              <a:rPr lang="el-GR" dirty="0" err="1"/>
              <a:t>αύξηση</a:t>
            </a:r>
            <a:r>
              <a:rPr lang="el-GR" dirty="0"/>
              <a:t> </a:t>
            </a:r>
            <a:r>
              <a:rPr lang="el-GR" dirty="0" err="1"/>
              <a:t>αποφασίζεται</a:t>
            </a:r>
            <a:r>
              <a:rPr lang="el-GR" dirty="0"/>
              <a:t> </a:t>
            </a:r>
            <a:r>
              <a:rPr lang="el-GR" dirty="0" err="1"/>
              <a:t>από</a:t>
            </a:r>
            <a:r>
              <a:rPr lang="el-GR" dirty="0"/>
              <a:t> τα 2/3 των </a:t>
            </a:r>
            <a:r>
              <a:rPr lang="el-GR" dirty="0" err="1"/>
              <a:t>ψήφων</a:t>
            </a:r>
            <a:r>
              <a:rPr lang="el-GR" dirty="0"/>
              <a:t> που </a:t>
            </a:r>
            <a:r>
              <a:rPr lang="el-GR" dirty="0" err="1"/>
              <a:t>εκπροσωπούνται</a:t>
            </a:r>
            <a:r>
              <a:rPr lang="el-GR" dirty="0"/>
              <a:t> στη </a:t>
            </a:r>
            <a:r>
              <a:rPr lang="el-GR" dirty="0" err="1"/>
              <a:t>συνέλευση</a:t>
            </a:r>
            <a:r>
              <a:rPr lang="el-GR" dirty="0"/>
              <a:t>. </a:t>
            </a:r>
          </a:p>
          <a:p>
            <a:r>
              <a:rPr lang="el-GR" dirty="0"/>
              <a:t>Η απόφαση καθορίζει την ονομαστική αξία τον αριθμό των μετοχών προς έκδοση και την τιμή διάθεσης</a:t>
            </a:r>
          </a:p>
          <a:p>
            <a:r>
              <a:rPr lang="el-GR" dirty="0"/>
              <a:t>Διαφορά τιμής διάθεσης με ονομαστική αξία</a:t>
            </a:r>
          </a:p>
          <a:p>
            <a:endParaRPr lang="en-US" dirty="0"/>
          </a:p>
        </p:txBody>
      </p:sp>
    </p:spTree>
    <p:extLst>
      <p:ext uri="{BB962C8B-B14F-4D97-AF65-F5344CB8AC3E}">
        <p14:creationId xmlns:p14="http://schemas.microsoft.com/office/powerpoint/2010/main" val="136669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048244" y="3767695"/>
            <a:ext cx="2878667" cy="275166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Venture capitals</a:t>
            </a:r>
          </a:p>
        </p:txBody>
      </p:sp>
      <p:sp>
        <p:nvSpPr>
          <p:cNvPr id="7" name="Oval 6"/>
          <p:cNvSpPr/>
          <p:nvPr/>
        </p:nvSpPr>
        <p:spPr>
          <a:xfrm>
            <a:off x="9076266" y="1540932"/>
            <a:ext cx="2116668" cy="20574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Service providers</a:t>
            </a:r>
          </a:p>
        </p:txBody>
      </p:sp>
      <p:sp>
        <p:nvSpPr>
          <p:cNvPr id="9" name="Oval 8"/>
          <p:cNvSpPr/>
          <p:nvPr/>
        </p:nvSpPr>
        <p:spPr>
          <a:xfrm>
            <a:off x="3238499" y="1346010"/>
            <a:ext cx="1761068" cy="17496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a:t>Κρατική επιχορήγηση</a:t>
            </a:r>
            <a:endParaRPr lang="en-US" sz="1600" dirty="0"/>
          </a:p>
        </p:txBody>
      </p:sp>
      <p:sp>
        <p:nvSpPr>
          <p:cNvPr id="10" name="Oval 9"/>
          <p:cNvSpPr/>
          <p:nvPr/>
        </p:nvSpPr>
        <p:spPr>
          <a:xfrm>
            <a:off x="1307294" y="2125481"/>
            <a:ext cx="1371598" cy="14308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Crowd funding</a:t>
            </a:r>
          </a:p>
        </p:txBody>
      </p:sp>
      <p:sp>
        <p:nvSpPr>
          <p:cNvPr id="11" name="Oval 10"/>
          <p:cNvSpPr/>
          <p:nvPr/>
        </p:nvSpPr>
        <p:spPr>
          <a:xfrm>
            <a:off x="5283203" y="4538134"/>
            <a:ext cx="2133600" cy="20150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Business angels</a:t>
            </a:r>
          </a:p>
        </p:txBody>
      </p:sp>
      <p:sp>
        <p:nvSpPr>
          <p:cNvPr id="12" name="Oval 11"/>
          <p:cNvSpPr/>
          <p:nvPr/>
        </p:nvSpPr>
        <p:spPr>
          <a:xfrm>
            <a:off x="9381064" y="4440767"/>
            <a:ext cx="2133600" cy="20150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clusters</a:t>
            </a:r>
          </a:p>
        </p:txBody>
      </p:sp>
      <p:cxnSp>
        <p:nvCxnSpPr>
          <p:cNvPr id="13" name="Straight Connector 12"/>
          <p:cNvCxnSpPr/>
          <p:nvPr/>
        </p:nvCxnSpPr>
        <p:spPr>
          <a:xfrm flipV="1">
            <a:off x="3768012" y="3665966"/>
            <a:ext cx="1637516" cy="817720"/>
          </a:xfrm>
          <a:prstGeom prst="line">
            <a:avLst/>
          </a:prstGeom>
          <a:ln w="25400" cmpd="sng">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7416803" y="2709144"/>
            <a:ext cx="1659463" cy="268174"/>
          </a:xfrm>
          <a:prstGeom prst="line">
            <a:avLst/>
          </a:prstGeom>
          <a:ln w="25400" cmpd="sng">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999567" y="2444778"/>
            <a:ext cx="405961" cy="220173"/>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3" idx="2"/>
          </p:cNvCxnSpPr>
          <p:nvPr/>
        </p:nvCxnSpPr>
        <p:spPr>
          <a:xfrm>
            <a:off x="2678892" y="2977318"/>
            <a:ext cx="2566576" cy="285047"/>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9076266" y="3468111"/>
            <a:ext cx="440274" cy="3817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1" idx="0"/>
            <a:endCxn id="3" idx="4"/>
          </p:cNvCxnSpPr>
          <p:nvPr/>
        </p:nvCxnSpPr>
        <p:spPr>
          <a:xfrm flipH="1" flipV="1">
            <a:off x="6312268" y="4269898"/>
            <a:ext cx="37735" cy="268236"/>
          </a:xfrm>
          <a:prstGeom prst="line">
            <a:avLst/>
          </a:prstGeom>
          <a:ln w="25400" cmpd="sng">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flipV="1">
            <a:off x="10295467" y="3598333"/>
            <a:ext cx="16933" cy="842434"/>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3" idx="5"/>
            <a:endCxn id="12" idx="1"/>
          </p:cNvCxnSpPr>
          <p:nvPr/>
        </p:nvCxnSpPr>
        <p:spPr>
          <a:xfrm>
            <a:off x="7066610" y="3974798"/>
            <a:ext cx="2626912" cy="761069"/>
          </a:xfrm>
          <a:prstGeom prst="line">
            <a:avLst/>
          </a:prstGeom>
          <a:ln w="25400" cmpd="sng">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7441594" y="3556348"/>
            <a:ext cx="1830421" cy="17645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incubators</a:t>
            </a:r>
          </a:p>
        </p:txBody>
      </p:sp>
      <p:sp>
        <p:nvSpPr>
          <p:cNvPr id="3" name="Oval 2"/>
          <p:cNvSpPr/>
          <p:nvPr/>
        </p:nvSpPr>
        <p:spPr>
          <a:xfrm>
            <a:off x="5245468" y="2254831"/>
            <a:ext cx="2133600" cy="2015067"/>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Νεοφυείς Επιχειρήσεις</a:t>
            </a:r>
            <a:endParaRPr lang="en-US" dirty="0"/>
          </a:p>
        </p:txBody>
      </p:sp>
      <p:sp>
        <p:nvSpPr>
          <p:cNvPr id="2" name="TextBox 1"/>
          <p:cNvSpPr txBox="1"/>
          <p:nvPr/>
        </p:nvSpPr>
        <p:spPr>
          <a:xfrm>
            <a:off x="3049180" y="664311"/>
            <a:ext cx="6247223" cy="369332"/>
          </a:xfrm>
          <a:prstGeom prst="rect">
            <a:avLst/>
          </a:prstGeom>
          <a:noFill/>
        </p:spPr>
        <p:txBody>
          <a:bodyPr wrap="none" rtlCol="0">
            <a:spAutoFit/>
          </a:bodyPr>
          <a:lstStyle/>
          <a:p>
            <a:r>
              <a:rPr lang="el-GR">
                <a:solidFill>
                  <a:schemeClr val="bg1"/>
                </a:solidFill>
              </a:rPr>
              <a:t>Οικοσύστημα χρηματοδότησης νεοφυών επιχειρήσεων</a:t>
            </a:r>
            <a:endParaRPr lang="en-US" dirty="0"/>
          </a:p>
        </p:txBody>
      </p:sp>
      <p:sp>
        <p:nvSpPr>
          <p:cNvPr id="43" name="Oval 42"/>
          <p:cNvSpPr/>
          <p:nvPr/>
        </p:nvSpPr>
        <p:spPr>
          <a:xfrm>
            <a:off x="7566143" y="2010023"/>
            <a:ext cx="1296085" cy="130985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accelerators</a:t>
            </a:r>
          </a:p>
        </p:txBody>
      </p:sp>
      <p:cxnSp>
        <p:nvCxnSpPr>
          <p:cNvPr id="39" name="Straight Connector 38"/>
          <p:cNvCxnSpPr>
            <a:stCxn id="43" idx="4"/>
            <a:endCxn id="8" idx="0"/>
          </p:cNvCxnSpPr>
          <p:nvPr/>
        </p:nvCxnSpPr>
        <p:spPr>
          <a:xfrm>
            <a:off x="8214186" y="3319878"/>
            <a:ext cx="142619" cy="23647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999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54269"/>
          </a:xfrm>
        </p:spPr>
        <p:txBody>
          <a:bodyPr>
            <a:normAutofit fontScale="90000"/>
          </a:bodyPr>
          <a:lstStyle/>
          <a:p>
            <a:r>
              <a:rPr lang="el-GR" b="1" dirty="0" err="1"/>
              <a:t>Δικαιώματα</a:t>
            </a:r>
            <a:r>
              <a:rPr lang="el-GR" b="1" dirty="0"/>
              <a:t> </a:t>
            </a:r>
            <a:r>
              <a:rPr lang="el-GR" b="1" dirty="0" err="1"/>
              <a:t>προτίμησης</a:t>
            </a:r>
            <a:r>
              <a:rPr lang="el-GR" b="1" dirty="0"/>
              <a:t> </a:t>
            </a:r>
            <a:br>
              <a:rPr lang="el-GR" dirty="0"/>
            </a:br>
            <a:endParaRPr lang="en-US" dirty="0"/>
          </a:p>
        </p:txBody>
      </p:sp>
      <p:sp>
        <p:nvSpPr>
          <p:cNvPr id="3" name="Content Placeholder 2"/>
          <p:cNvSpPr>
            <a:spLocks noGrp="1"/>
          </p:cNvSpPr>
          <p:nvPr>
            <p:ph idx="1"/>
          </p:nvPr>
        </p:nvSpPr>
        <p:spPr>
          <a:xfrm>
            <a:off x="1484310" y="1576552"/>
            <a:ext cx="10018713" cy="4966137"/>
          </a:xfrm>
        </p:spPr>
        <p:txBody>
          <a:bodyPr>
            <a:normAutofit fontScale="92500" lnSpcReduction="10000"/>
          </a:bodyPr>
          <a:lstStyle/>
          <a:p>
            <a:r>
              <a:rPr lang="el-GR" b="1" dirty="0"/>
              <a:t>Σε κάθε περίπτωση αύξησης του κεφαλαίου, που δεν γίνεται με εισφορά σε είδος, καθώς και σε περίπτωση έκδοσης ομολογιών με δικαίωμα μετατροπής σε μετοχές, παρέχεται δικαίωμα προτίμησης σε ολόκληρο το νέο κεφάλαιο ή το ομολογιακό δάνειο, υπέρ των μετόχων που υφίστανται κατά το χρόνο της έκδοσης, ανάλογα με τη συμμετοχή τους στο υφιστάμενο κεφάλαιο. Το καταστατικό μπορεί να επεκτείνει το δικαίωμα προτίμησης και σε περιπτώσεις αύξησης με εισφορές σε είδος. </a:t>
            </a:r>
            <a:r>
              <a:rPr lang="el-GR" dirty="0"/>
              <a:t> </a:t>
            </a:r>
          </a:p>
          <a:p>
            <a:r>
              <a:rPr lang="el-GR" dirty="0"/>
              <a:t>– </a:t>
            </a:r>
            <a:r>
              <a:rPr lang="el-GR" i="1" dirty="0"/>
              <a:t>πχ </a:t>
            </a:r>
            <a:r>
              <a:rPr lang="el-GR" i="1" dirty="0" err="1"/>
              <a:t>μέτοχος</a:t>
            </a:r>
            <a:r>
              <a:rPr lang="el-GR" i="1" dirty="0"/>
              <a:t> που </a:t>
            </a:r>
            <a:r>
              <a:rPr lang="el-GR" i="1" dirty="0" err="1"/>
              <a:t>κατείχε</a:t>
            </a:r>
            <a:r>
              <a:rPr lang="el-GR" i="1" dirty="0"/>
              <a:t> το 10% των </a:t>
            </a:r>
            <a:r>
              <a:rPr lang="el-GR" i="1" dirty="0" err="1"/>
              <a:t>μετοχών</a:t>
            </a:r>
            <a:r>
              <a:rPr lang="el-GR" i="1" dirty="0"/>
              <a:t> της </a:t>
            </a:r>
            <a:r>
              <a:rPr lang="el-GR" i="1" dirty="0" err="1"/>
              <a:t>εταιρίας</a:t>
            </a:r>
            <a:r>
              <a:rPr lang="el-GR" i="1" dirty="0"/>
              <a:t> </a:t>
            </a:r>
            <a:r>
              <a:rPr lang="el-GR" i="1" dirty="0" err="1"/>
              <a:t>δικαιούται</a:t>
            </a:r>
            <a:r>
              <a:rPr lang="el-GR" i="1" dirty="0"/>
              <a:t> να </a:t>
            </a:r>
            <a:r>
              <a:rPr lang="el-GR" i="1" dirty="0" err="1"/>
              <a:t>προτιμηθεί</a:t>
            </a:r>
            <a:r>
              <a:rPr lang="el-GR" i="1" dirty="0"/>
              <a:t> </a:t>
            </a:r>
            <a:r>
              <a:rPr lang="el-GR" i="1" dirty="0" err="1"/>
              <a:t>έναντι</a:t>
            </a:r>
            <a:r>
              <a:rPr lang="el-GR" i="1" dirty="0"/>
              <a:t> </a:t>
            </a:r>
            <a:r>
              <a:rPr lang="el-GR" i="1" dirty="0" err="1"/>
              <a:t>τρίτων</a:t>
            </a:r>
            <a:r>
              <a:rPr lang="el-GR" i="1" dirty="0"/>
              <a:t> και να </a:t>
            </a:r>
            <a:r>
              <a:rPr lang="el-GR" i="1" dirty="0" err="1"/>
              <a:t>αποκτήσει</a:t>
            </a:r>
            <a:r>
              <a:rPr lang="el-GR" i="1" dirty="0"/>
              <a:t> το </a:t>
            </a:r>
            <a:r>
              <a:rPr lang="el-GR" i="1" dirty="0" err="1"/>
              <a:t>ίδιο</a:t>
            </a:r>
            <a:r>
              <a:rPr lang="el-GR" i="1" dirty="0"/>
              <a:t> </a:t>
            </a:r>
            <a:r>
              <a:rPr lang="el-GR" i="1" dirty="0" err="1"/>
              <a:t>ποσοστό</a:t>
            </a:r>
            <a:r>
              <a:rPr lang="el-GR" i="1" dirty="0"/>
              <a:t> – 10% </a:t>
            </a:r>
            <a:r>
              <a:rPr lang="el-GR" i="1" dirty="0" err="1"/>
              <a:t>από</a:t>
            </a:r>
            <a:r>
              <a:rPr lang="el-GR" i="1" dirty="0"/>
              <a:t> τις </a:t>
            </a:r>
            <a:r>
              <a:rPr lang="el-GR" i="1" dirty="0" err="1"/>
              <a:t>νέες</a:t>
            </a:r>
            <a:r>
              <a:rPr lang="el-GR" i="1" dirty="0"/>
              <a:t> </a:t>
            </a:r>
            <a:r>
              <a:rPr lang="el-GR" i="1" dirty="0" err="1"/>
              <a:t>μετοχές</a:t>
            </a:r>
            <a:r>
              <a:rPr lang="el-GR" i="1" dirty="0"/>
              <a:t> που θα </a:t>
            </a:r>
            <a:r>
              <a:rPr lang="el-GR" i="1" dirty="0" err="1"/>
              <a:t>εκδώσει</a:t>
            </a:r>
            <a:r>
              <a:rPr lang="el-GR" i="1" dirty="0"/>
              <a:t> η </a:t>
            </a:r>
            <a:r>
              <a:rPr lang="el-GR" i="1" dirty="0" err="1"/>
              <a:t>εταιρία</a:t>
            </a:r>
            <a:r>
              <a:rPr lang="el-GR" i="1" dirty="0"/>
              <a:t>. </a:t>
            </a:r>
            <a:endParaRPr lang="el-GR" dirty="0"/>
          </a:p>
          <a:p>
            <a:r>
              <a:rPr lang="el-GR" dirty="0"/>
              <a:t>Το </a:t>
            </a:r>
            <a:r>
              <a:rPr lang="el-GR" dirty="0" err="1"/>
              <a:t>δικαίωμα</a:t>
            </a:r>
            <a:r>
              <a:rPr lang="el-GR" dirty="0"/>
              <a:t> </a:t>
            </a:r>
            <a:r>
              <a:rPr lang="el-GR" dirty="0" err="1"/>
              <a:t>προτίμησης</a:t>
            </a:r>
            <a:r>
              <a:rPr lang="el-GR" dirty="0"/>
              <a:t> </a:t>
            </a:r>
            <a:r>
              <a:rPr lang="el-GR" dirty="0" err="1"/>
              <a:t>μπορεί</a:t>
            </a:r>
            <a:r>
              <a:rPr lang="el-GR" dirty="0"/>
              <a:t> να </a:t>
            </a:r>
            <a:r>
              <a:rPr lang="el-GR" dirty="0" err="1"/>
              <a:t>περιοριστεί</a:t>
            </a:r>
            <a:r>
              <a:rPr lang="el-GR" dirty="0"/>
              <a:t> ή να </a:t>
            </a:r>
            <a:r>
              <a:rPr lang="el-GR" dirty="0" err="1"/>
              <a:t>καταργηθεί</a:t>
            </a:r>
            <a:r>
              <a:rPr lang="el-GR" dirty="0"/>
              <a:t> με </a:t>
            </a:r>
            <a:r>
              <a:rPr lang="el-GR" dirty="0" err="1"/>
              <a:t>απόφαση</a:t>
            </a:r>
            <a:r>
              <a:rPr lang="el-GR" dirty="0"/>
              <a:t> της «</a:t>
            </a:r>
            <a:r>
              <a:rPr lang="el-GR" dirty="0" err="1"/>
              <a:t>καταστατικής</a:t>
            </a:r>
            <a:r>
              <a:rPr lang="el-GR" dirty="0"/>
              <a:t>» </a:t>
            </a:r>
            <a:r>
              <a:rPr lang="el-GR" dirty="0" err="1"/>
              <a:t>γσ</a:t>
            </a:r>
            <a:r>
              <a:rPr lang="el-GR" dirty="0"/>
              <a:t> (</a:t>
            </a:r>
            <a:r>
              <a:rPr lang="el-GR" b="1" dirty="0" err="1"/>
              <a:t>αποφασίζουσας</a:t>
            </a:r>
            <a:r>
              <a:rPr lang="el-GR" b="1" dirty="0"/>
              <a:t> με </a:t>
            </a:r>
            <a:r>
              <a:rPr lang="el-GR" b="1" dirty="0" err="1"/>
              <a:t>ποσοστά</a:t>
            </a:r>
            <a:r>
              <a:rPr lang="el-GR" b="1" dirty="0"/>
              <a:t> </a:t>
            </a:r>
            <a:r>
              <a:rPr lang="el-GR" b="1" dirty="0" err="1"/>
              <a:t>αυξημένης</a:t>
            </a:r>
            <a:r>
              <a:rPr lang="el-GR" b="1" dirty="0"/>
              <a:t> </a:t>
            </a:r>
            <a:r>
              <a:rPr lang="el-GR" b="1" dirty="0" err="1"/>
              <a:t>απαρτίας</a:t>
            </a:r>
            <a:r>
              <a:rPr lang="el-GR" b="1" dirty="0"/>
              <a:t> και </a:t>
            </a:r>
            <a:r>
              <a:rPr lang="el-GR" b="1" dirty="0" err="1"/>
              <a:t>πλειοψηφίας</a:t>
            </a:r>
            <a:r>
              <a:rPr lang="el-GR" dirty="0"/>
              <a:t>) </a:t>
            </a:r>
            <a:r>
              <a:rPr lang="el-GR" dirty="0" err="1"/>
              <a:t>ύστερα</a:t>
            </a:r>
            <a:r>
              <a:rPr lang="el-GR" dirty="0"/>
              <a:t> </a:t>
            </a:r>
            <a:r>
              <a:rPr lang="el-GR" dirty="0" err="1"/>
              <a:t>από</a:t>
            </a:r>
            <a:r>
              <a:rPr lang="el-GR" dirty="0"/>
              <a:t> </a:t>
            </a:r>
            <a:r>
              <a:rPr lang="el-GR" dirty="0" err="1"/>
              <a:t>εισήγηση</a:t>
            </a:r>
            <a:r>
              <a:rPr lang="el-GR" dirty="0"/>
              <a:t> (γραπτή έκθεση) του </a:t>
            </a:r>
            <a:r>
              <a:rPr lang="el-GR" dirty="0" err="1"/>
              <a:t>δσ</a:t>
            </a:r>
            <a:r>
              <a:rPr lang="el-GR" dirty="0"/>
              <a:t> που εξηγεί τους λόγους που επιβάλλουν τον περιορισμό ή την κατάργηση του δικαιώματος προτίμησης προς </a:t>
            </a:r>
            <a:r>
              <a:rPr lang="el-GR" dirty="0" err="1"/>
              <a:t>όφελος</a:t>
            </a:r>
            <a:r>
              <a:rPr lang="el-GR" dirty="0"/>
              <a:t> μη </a:t>
            </a:r>
            <a:r>
              <a:rPr lang="el-GR" dirty="0" err="1"/>
              <a:t>μετόχων</a:t>
            </a:r>
            <a:r>
              <a:rPr lang="el-GR" dirty="0"/>
              <a:t> που </a:t>
            </a:r>
            <a:r>
              <a:rPr lang="el-GR" dirty="0" err="1"/>
              <a:t>επιθυμούν</a:t>
            </a:r>
            <a:r>
              <a:rPr lang="el-GR" dirty="0"/>
              <a:t> να </a:t>
            </a:r>
            <a:r>
              <a:rPr lang="el-GR" dirty="0" err="1"/>
              <a:t>αποκτήσουν</a:t>
            </a:r>
            <a:r>
              <a:rPr lang="el-GR" dirty="0"/>
              <a:t> τη </a:t>
            </a:r>
            <a:r>
              <a:rPr lang="el-GR" dirty="0" err="1"/>
              <a:t>μετοχική</a:t>
            </a:r>
            <a:r>
              <a:rPr lang="el-GR" dirty="0"/>
              <a:t> </a:t>
            </a:r>
            <a:r>
              <a:rPr lang="el-GR" dirty="0" err="1"/>
              <a:t>ιδιότητα</a:t>
            </a:r>
            <a:r>
              <a:rPr lang="el-GR" dirty="0"/>
              <a:t> (πχ).</a:t>
            </a:r>
          </a:p>
          <a:p>
            <a:pPr lvl="1"/>
            <a:r>
              <a:rPr lang="el-GR" dirty="0"/>
              <a:t>Είσοδος επενδυτή</a:t>
            </a:r>
          </a:p>
          <a:p>
            <a:pPr lvl="1"/>
            <a:r>
              <a:rPr lang="el-GR" dirty="0"/>
              <a:t>Διάθεση μετοχών σε εργαζομένους ή </a:t>
            </a:r>
            <a:r>
              <a:rPr lang="en-US" dirty="0"/>
              <a:t>stock options</a:t>
            </a:r>
          </a:p>
          <a:p>
            <a:pPr lvl="1"/>
            <a:r>
              <a:rPr lang="el-GR" dirty="0"/>
              <a:t>Εισαγωγή στο χρηματιστήριο</a:t>
            </a:r>
          </a:p>
          <a:p>
            <a:endParaRPr lang="en-US" dirty="0"/>
          </a:p>
        </p:txBody>
      </p:sp>
    </p:spTree>
    <p:extLst>
      <p:ext uri="{BB962C8B-B14F-4D97-AF65-F5344CB8AC3E}">
        <p14:creationId xmlns:p14="http://schemas.microsoft.com/office/powerpoint/2010/main" val="4103974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DDA34B8A-FA8D-4E16-AD72-7B60B1C258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3" name="Rectangle 12">
              <a:extLst>
                <a:ext uri="{FF2B5EF4-FFF2-40B4-BE49-F238E27FC236}">
                  <a16:creationId xmlns:a16="http://schemas.microsoft.com/office/drawing/2014/main" id="{6885D229-60DD-4D71-8181-10E781C14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a:extLst>
                <a:ext uri="{FF2B5EF4-FFF2-40B4-BE49-F238E27FC236}">
                  <a16:creationId xmlns:a16="http://schemas.microsoft.com/office/drawing/2014/main" id="{0B0DAA45-BE66-4F0C-93A6-519D94107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EF449A3D-A43B-4688-BD89-35734D0072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a:extLst>
                <a:ext uri="{FF2B5EF4-FFF2-40B4-BE49-F238E27FC236}">
                  <a16:creationId xmlns:a16="http://schemas.microsoft.com/office/drawing/2014/main" id="{74E9975C-AF3D-48EF-B3F0-112A01A382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a:extLst>
                <a:ext uri="{FF2B5EF4-FFF2-40B4-BE49-F238E27FC236}">
                  <a16:creationId xmlns:a16="http://schemas.microsoft.com/office/drawing/2014/main" id="{CF00A076-2FEA-40D1-8F85-842481797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a:extLst>
                <a:ext uri="{FF2B5EF4-FFF2-40B4-BE49-F238E27FC236}">
                  <a16:creationId xmlns:a16="http://schemas.microsoft.com/office/drawing/2014/main" id="{A2E68741-6133-4CAA-BF3C-F0E6CF40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a:extLst>
                <a:ext uri="{FF2B5EF4-FFF2-40B4-BE49-F238E27FC236}">
                  <a16:creationId xmlns:a16="http://schemas.microsoft.com/office/drawing/2014/main" id="{76C01C64-4A8B-42FC-93C5-2D6A3EBAB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a:extLst>
                <a:ext uri="{FF2B5EF4-FFF2-40B4-BE49-F238E27FC236}">
                  <a16:creationId xmlns:a16="http://schemas.microsoft.com/office/drawing/2014/main" id="{D969AEA9-C1EE-45E1-9964-D9705492E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a:extLst>
                <a:ext uri="{FF2B5EF4-FFF2-40B4-BE49-F238E27FC236}">
                  <a16:creationId xmlns:a16="http://schemas.microsoft.com/office/drawing/2014/main" id="{4845E67D-4E5B-44B3-AB74-5E95C839E7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3" name="Rectangle 22">
            <a:extLst>
              <a:ext uri="{FF2B5EF4-FFF2-40B4-BE49-F238E27FC236}">
                <a16:creationId xmlns:a16="http://schemas.microsoft.com/office/drawing/2014/main" id="{079CE317-680B-449C-A423-71C1FE069B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F70C2B8F-6B1B-46D5-86E6-40F36C695F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7" name="Freeform 5">
            <a:extLst>
              <a:ext uri="{FF2B5EF4-FFF2-40B4-BE49-F238E27FC236}">
                <a16:creationId xmlns:a16="http://schemas.microsoft.com/office/drawing/2014/main" id="{DB521824-592C-476A-AB0A-CA0C6D1F34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29" name="Freeform: Shape 28">
            <a:extLst>
              <a:ext uri="{FF2B5EF4-FFF2-40B4-BE49-F238E27FC236}">
                <a16:creationId xmlns:a16="http://schemas.microsoft.com/office/drawing/2014/main" id="{A2749EFA-8EE4-4EB8-9424-8E593B932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950898" y="638067"/>
            <a:ext cx="6053670" cy="5581866"/>
          </a:xfrm>
          <a:custGeom>
            <a:avLst/>
            <a:gdLst>
              <a:gd name="connsiteX0" fmla="*/ 6053670 w 6053670"/>
              <a:gd name="connsiteY0" fmla="*/ 1098 h 5581866"/>
              <a:gd name="connsiteX1" fmla="*/ 6053670 w 6053670"/>
              <a:gd name="connsiteY1" fmla="*/ 514028 h 5581866"/>
              <a:gd name="connsiteX2" fmla="*/ 6053670 w 6053670"/>
              <a:gd name="connsiteY2" fmla="*/ 1254558 h 5581866"/>
              <a:gd name="connsiteX3" fmla="*/ 6053670 w 6053670"/>
              <a:gd name="connsiteY3" fmla="*/ 5581866 h 5581866"/>
              <a:gd name="connsiteX4" fmla="*/ 0 w 6053670"/>
              <a:gd name="connsiteY4" fmla="*/ 5581866 h 5581866"/>
              <a:gd name="connsiteX5" fmla="*/ 0 w 6053670"/>
              <a:gd name="connsiteY5" fmla="*/ 1249853 h 5581866"/>
              <a:gd name="connsiteX6" fmla="*/ 0 w 6053670"/>
              <a:gd name="connsiteY6" fmla="*/ 514028 h 5581866"/>
              <a:gd name="connsiteX7" fmla="*/ 0 w 6053670"/>
              <a:gd name="connsiteY7" fmla="*/ 0 h 5581866"/>
              <a:gd name="connsiteX8" fmla="*/ 35717 w 6053670"/>
              <a:gd name="connsiteY8" fmla="*/ 5488 h 5581866"/>
              <a:gd name="connsiteX9" fmla="*/ 140445 w 6053670"/>
              <a:gd name="connsiteY9" fmla="*/ 21641 h 5581866"/>
              <a:gd name="connsiteX10" fmla="*/ 216722 w 6053670"/>
              <a:gd name="connsiteY10" fmla="*/ 32932 h 5581866"/>
              <a:gd name="connsiteX11" fmla="*/ 307527 w 6053670"/>
              <a:gd name="connsiteY11" fmla="*/ 44850 h 5581866"/>
              <a:gd name="connsiteX12" fmla="*/ 415282 w 6053670"/>
              <a:gd name="connsiteY12" fmla="*/ 59121 h 5581866"/>
              <a:gd name="connsiteX13" fmla="*/ 534539 w 6053670"/>
              <a:gd name="connsiteY13" fmla="*/ 74175 h 5581866"/>
              <a:gd name="connsiteX14" fmla="*/ 668931 w 6053670"/>
              <a:gd name="connsiteY14" fmla="*/ 90014 h 5581866"/>
              <a:gd name="connsiteX15" fmla="*/ 815430 w 6053670"/>
              <a:gd name="connsiteY15" fmla="*/ 106794 h 5581866"/>
              <a:gd name="connsiteX16" fmla="*/ 974641 w 6053670"/>
              <a:gd name="connsiteY16" fmla="*/ 123574 h 5581866"/>
              <a:gd name="connsiteX17" fmla="*/ 1144144 w 6053670"/>
              <a:gd name="connsiteY17" fmla="*/ 140667 h 5581866"/>
              <a:gd name="connsiteX18" fmla="*/ 1326965 w 6053670"/>
              <a:gd name="connsiteY18" fmla="*/ 156506 h 5581866"/>
              <a:gd name="connsiteX19" fmla="*/ 1518261 w 6053670"/>
              <a:gd name="connsiteY19" fmla="*/ 171717 h 5581866"/>
              <a:gd name="connsiteX20" fmla="*/ 1720453 w 6053670"/>
              <a:gd name="connsiteY20" fmla="*/ 185518 h 5581866"/>
              <a:gd name="connsiteX21" fmla="*/ 1931121 w 6053670"/>
              <a:gd name="connsiteY21" fmla="*/ 198690 h 5581866"/>
              <a:gd name="connsiteX22" fmla="*/ 2150869 w 6053670"/>
              <a:gd name="connsiteY22" fmla="*/ 211079 h 5581866"/>
              <a:gd name="connsiteX23" fmla="*/ 2263467 w 6053670"/>
              <a:gd name="connsiteY23" fmla="*/ 215470 h 5581866"/>
              <a:gd name="connsiteX24" fmla="*/ 2378487 w 6053670"/>
              <a:gd name="connsiteY24" fmla="*/ 220332 h 5581866"/>
              <a:gd name="connsiteX25" fmla="*/ 2495323 w 6053670"/>
              <a:gd name="connsiteY25" fmla="*/ 224879 h 5581866"/>
              <a:gd name="connsiteX26" fmla="*/ 2612764 w 6053670"/>
              <a:gd name="connsiteY26" fmla="*/ 227859 h 5581866"/>
              <a:gd name="connsiteX27" fmla="*/ 2732627 w 6053670"/>
              <a:gd name="connsiteY27" fmla="*/ 230525 h 5581866"/>
              <a:gd name="connsiteX28" fmla="*/ 2853700 w 6053670"/>
              <a:gd name="connsiteY28" fmla="*/ 233348 h 5581866"/>
              <a:gd name="connsiteX29" fmla="*/ 2977195 w 6053670"/>
              <a:gd name="connsiteY29" fmla="*/ 235229 h 5581866"/>
              <a:gd name="connsiteX30" fmla="*/ 3101900 w 6053670"/>
              <a:gd name="connsiteY30" fmla="*/ 235229 h 5581866"/>
              <a:gd name="connsiteX31" fmla="*/ 3227817 w 6053670"/>
              <a:gd name="connsiteY31" fmla="*/ 236170 h 5581866"/>
              <a:gd name="connsiteX32" fmla="*/ 3354944 w 6053670"/>
              <a:gd name="connsiteY32" fmla="*/ 235229 h 5581866"/>
              <a:gd name="connsiteX33" fmla="*/ 3483887 w 6053670"/>
              <a:gd name="connsiteY33" fmla="*/ 233348 h 5581866"/>
              <a:gd name="connsiteX34" fmla="*/ 3612830 w 6053670"/>
              <a:gd name="connsiteY34" fmla="*/ 231623 h 5581866"/>
              <a:gd name="connsiteX35" fmla="*/ 3743589 w 6053670"/>
              <a:gd name="connsiteY35" fmla="*/ 227859 h 5581866"/>
              <a:gd name="connsiteX36" fmla="*/ 3875559 w 6053670"/>
              <a:gd name="connsiteY36" fmla="*/ 223938 h 5581866"/>
              <a:gd name="connsiteX37" fmla="*/ 4007529 w 6053670"/>
              <a:gd name="connsiteY37" fmla="*/ 219391 h 5581866"/>
              <a:gd name="connsiteX38" fmla="*/ 4140710 w 6053670"/>
              <a:gd name="connsiteY38" fmla="*/ 212961 h 5581866"/>
              <a:gd name="connsiteX39" fmla="*/ 4275102 w 6053670"/>
              <a:gd name="connsiteY39" fmla="*/ 205277 h 5581866"/>
              <a:gd name="connsiteX40" fmla="*/ 4410098 w 6053670"/>
              <a:gd name="connsiteY40" fmla="*/ 197907 h 5581866"/>
              <a:gd name="connsiteX41" fmla="*/ 4545096 w 6053670"/>
              <a:gd name="connsiteY41" fmla="*/ 188498 h 5581866"/>
              <a:gd name="connsiteX42" fmla="*/ 4681909 w 6053670"/>
              <a:gd name="connsiteY42" fmla="*/ 177207 h 5581866"/>
              <a:gd name="connsiteX43" fmla="*/ 4816905 w 6053670"/>
              <a:gd name="connsiteY43" fmla="*/ 165916 h 5581866"/>
              <a:gd name="connsiteX44" fmla="*/ 4954323 w 6053670"/>
              <a:gd name="connsiteY44" fmla="*/ 152899 h 5581866"/>
              <a:gd name="connsiteX45" fmla="*/ 5092347 w 6053670"/>
              <a:gd name="connsiteY45" fmla="*/ 138629 h 5581866"/>
              <a:gd name="connsiteX46" fmla="*/ 5228555 w 6053670"/>
              <a:gd name="connsiteY46" fmla="*/ 123574 h 5581866"/>
              <a:gd name="connsiteX47" fmla="*/ 5366578 w 6053670"/>
              <a:gd name="connsiteY47" fmla="*/ 106010 h 5581866"/>
              <a:gd name="connsiteX48" fmla="*/ 5503997 w 6053670"/>
              <a:gd name="connsiteY48" fmla="*/ 87192 h 5581866"/>
              <a:gd name="connsiteX49" fmla="*/ 5642020 w 6053670"/>
              <a:gd name="connsiteY49" fmla="*/ 68530 h 5581866"/>
              <a:gd name="connsiteX50" fmla="*/ 5779438 w 6053670"/>
              <a:gd name="connsiteY50" fmla="*/ 46733 h 5581866"/>
              <a:gd name="connsiteX51" fmla="*/ 5916251 w 6053670"/>
              <a:gd name="connsiteY51" fmla="*/ 24464 h 55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5581866">
                <a:moveTo>
                  <a:pt x="6053670" y="1098"/>
                </a:moveTo>
                <a:lnTo>
                  <a:pt x="6053670" y="514028"/>
                </a:lnTo>
                <a:lnTo>
                  <a:pt x="6053670" y="1254558"/>
                </a:lnTo>
                <a:lnTo>
                  <a:pt x="6053670" y="5581866"/>
                </a:lnTo>
                <a:lnTo>
                  <a:pt x="0" y="5581866"/>
                </a:lnTo>
                <a:lnTo>
                  <a:pt x="0" y="1249853"/>
                </a:lnTo>
                <a:lnTo>
                  <a:pt x="0" y="514028"/>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0" y="235229"/>
                </a:lnTo>
                <a:lnTo>
                  <a:pt x="3227817" y="236170"/>
                </a:lnTo>
                <a:lnTo>
                  <a:pt x="3354944" y="235229"/>
                </a:lnTo>
                <a:lnTo>
                  <a:pt x="3483887" y="233348"/>
                </a:lnTo>
                <a:lnTo>
                  <a:pt x="3612830" y="231623"/>
                </a:lnTo>
                <a:lnTo>
                  <a:pt x="3743589" y="227859"/>
                </a:lnTo>
                <a:lnTo>
                  <a:pt x="3875559" y="223938"/>
                </a:lnTo>
                <a:lnTo>
                  <a:pt x="4007529"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31" name="Freeform 5">
            <a:extLst>
              <a:ext uri="{FF2B5EF4-FFF2-40B4-BE49-F238E27FC236}">
                <a16:creationId xmlns:a16="http://schemas.microsoft.com/office/drawing/2014/main" id="{B5C860C9-D4F9-4350-80DA-0D1CD36C7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Τίτλος 1">
            <a:extLst>
              <a:ext uri="{FF2B5EF4-FFF2-40B4-BE49-F238E27FC236}">
                <a16:creationId xmlns:a16="http://schemas.microsoft.com/office/drawing/2014/main" id="{C80E693A-650F-2842-9C4A-B4925D7ED8D9}"/>
              </a:ext>
            </a:extLst>
          </p:cNvPr>
          <p:cNvSpPr>
            <a:spLocks noGrp="1"/>
          </p:cNvSpPr>
          <p:nvPr>
            <p:ph type="title" idx="4294967295"/>
          </p:nvPr>
        </p:nvSpPr>
        <p:spPr>
          <a:xfrm>
            <a:off x="639098" y="629265"/>
            <a:ext cx="5132438" cy="1622322"/>
          </a:xfrm>
        </p:spPr>
        <p:txBody>
          <a:bodyPr vert="horz" lIns="91440" tIns="45720" rIns="91440" bIns="45720" rtlCol="0" anchor="ctr">
            <a:normAutofit/>
          </a:bodyPr>
          <a:lstStyle/>
          <a:p>
            <a:r>
              <a:rPr lang="en-US" b="0" i="0" kern="1200">
                <a:solidFill>
                  <a:srgbClr val="EBEBEB"/>
                </a:solidFill>
                <a:latin typeface="+mj-lt"/>
                <a:ea typeface="+mj-ea"/>
                <a:cs typeface="+mj-cs"/>
              </a:rPr>
              <a:t>Παράδειγμα 1: πραγματική αύξηση</a:t>
            </a:r>
          </a:p>
        </p:txBody>
      </p:sp>
      <p:sp>
        <p:nvSpPr>
          <p:cNvPr id="33" name="Rectangle 32">
            <a:extLst>
              <a:ext uri="{FF2B5EF4-FFF2-40B4-BE49-F238E27FC236}">
                <a16:creationId xmlns:a16="http://schemas.microsoft.com/office/drawing/2014/main" id="{538A90C8-AE0E-4EBA-9AF8-EEDB206020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Θέση περιεχομένου 4">
            <a:extLst>
              <a:ext uri="{FF2B5EF4-FFF2-40B4-BE49-F238E27FC236}">
                <a16:creationId xmlns:a16="http://schemas.microsoft.com/office/drawing/2014/main" id="{56427BCC-D9E4-AC47-983E-88B9CEBB214B}"/>
              </a:ext>
            </a:extLst>
          </p:cNvPr>
          <p:cNvSpPr>
            <a:spLocks noGrp="1"/>
          </p:cNvSpPr>
          <p:nvPr>
            <p:ph sz="half" idx="4294967295"/>
          </p:nvPr>
        </p:nvSpPr>
        <p:spPr>
          <a:xfrm>
            <a:off x="639098" y="2418735"/>
            <a:ext cx="5132439" cy="3811742"/>
          </a:xfrm>
        </p:spPr>
        <p:txBody>
          <a:bodyPr vert="horz" lIns="91440" tIns="45720" rIns="91440" bIns="45720" rtlCol="0" anchor="ctr">
            <a:normAutofit fontScale="92500" lnSpcReduction="20000"/>
          </a:bodyPr>
          <a:lstStyle/>
          <a:p>
            <a:pPr>
              <a:lnSpc>
                <a:spcPct val="90000"/>
              </a:lnSpc>
            </a:pPr>
            <a:r>
              <a:rPr lang="en-US" sz="1400">
                <a:solidFill>
                  <a:srgbClr val="FFFFFF"/>
                </a:solidFill>
              </a:rPr>
              <a:t>Μέτοχοι</a:t>
            </a:r>
          </a:p>
          <a:p>
            <a:pPr lvl="1">
              <a:lnSpc>
                <a:spcPct val="90000"/>
              </a:lnSpc>
            </a:pPr>
            <a:r>
              <a:rPr lang="en-US" sz="1400">
                <a:solidFill>
                  <a:srgbClr val="FFFFFF"/>
                </a:solidFill>
              </a:rPr>
              <a:t>Α 15.000 μετοχές - Β 10.000 μετοχές</a:t>
            </a:r>
          </a:p>
          <a:p>
            <a:pPr lvl="1">
              <a:lnSpc>
                <a:spcPct val="90000"/>
              </a:lnSpc>
            </a:pPr>
            <a:r>
              <a:rPr lang="en-US" sz="1400">
                <a:solidFill>
                  <a:srgbClr val="FFFFFF"/>
                </a:solidFill>
              </a:rPr>
              <a:t>Α 60% - Β 40%</a:t>
            </a:r>
          </a:p>
          <a:p>
            <a:pPr lvl="1">
              <a:lnSpc>
                <a:spcPct val="90000"/>
              </a:lnSpc>
            </a:pPr>
            <a:r>
              <a:rPr lang="en-US" sz="1400">
                <a:solidFill>
                  <a:srgbClr val="FFFFFF"/>
                </a:solidFill>
              </a:rPr>
              <a:t>Αξίες: Α = 15000 ευρώ – Β = 10.000 ευρώ</a:t>
            </a:r>
          </a:p>
          <a:p>
            <a:pPr>
              <a:lnSpc>
                <a:spcPct val="90000"/>
              </a:lnSpc>
            </a:pPr>
            <a:r>
              <a:rPr lang="en-US" sz="1400">
                <a:solidFill>
                  <a:srgbClr val="FFFFFF"/>
                </a:solidFill>
              </a:rPr>
              <a:t>Αύξηση 50000 ευρώ</a:t>
            </a:r>
          </a:p>
          <a:p>
            <a:pPr lvl="1">
              <a:lnSpc>
                <a:spcPct val="90000"/>
              </a:lnSpc>
            </a:pPr>
            <a:r>
              <a:rPr lang="en-US" sz="1400">
                <a:solidFill>
                  <a:srgbClr val="FFFFFF"/>
                </a:solidFill>
              </a:rPr>
              <a:t>Δικ προτίμησης</a:t>
            </a:r>
          </a:p>
          <a:p>
            <a:pPr lvl="2">
              <a:lnSpc>
                <a:spcPct val="90000"/>
              </a:lnSpc>
            </a:pPr>
            <a:r>
              <a:rPr lang="en-US">
                <a:solidFill>
                  <a:srgbClr val="FFFFFF"/>
                </a:solidFill>
              </a:rPr>
              <a:t>Α 30.000 ευρώ - Β 20.000 ευρώ</a:t>
            </a:r>
          </a:p>
          <a:p>
            <a:pPr>
              <a:lnSpc>
                <a:spcPct val="90000"/>
              </a:lnSpc>
            </a:pPr>
            <a:r>
              <a:rPr lang="en-US" sz="1400">
                <a:solidFill>
                  <a:srgbClr val="FFFFFF"/>
                </a:solidFill>
              </a:rPr>
              <a:t>Ο Α ασκεί 10.000 και ο Β όχι</a:t>
            </a:r>
          </a:p>
          <a:p>
            <a:pPr>
              <a:lnSpc>
                <a:spcPct val="90000"/>
              </a:lnSpc>
            </a:pPr>
            <a:r>
              <a:rPr lang="en-US" sz="1400">
                <a:solidFill>
                  <a:srgbClr val="FFFFFF"/>
                </a:solidFill>
              </a:rPr>
              <a:t>ΤΟ ΔΣ δίνει τα 40.000 στο Γ</a:t>
            </a:r>
          </a:p>
          <a:p>
            <a:pPr lvl="1">
              <a:lnSpc>
                <a:spcPct val="90000"/>
              </a:lnSpc>
            </a:pPr>
            <a:r>
              <a:rPr lang="en-US" sz="1400">
                <a:solidFill>
                  <a:srgbClr val="FFFFFF"/>
                </a:solidFill>
              </a:rPr>
              <a:t>Νέα μετοχική σύνθεση </a:t>
            </a:r>
          </a:p>
          <a:p>
            <a:pPr lvl="2">
              <a:lnSpc>
                <a:spcPct val="90000"/>
              </a:lnSpc>
            </a:pPr>
            <a:r>
              <a:rPr lang="en-US">
                <a:solidFill>
                  <a:srgbClr val="FFFFFF"/>
                </a:solidFill>
              </a:rPr>
              <a:t>Α 25.000 μετοχές - Β 10.000 μετοχές - Γ 40.000 μετοχές</a:t>
            </a:r>
          </a:p>
          <a:p>
            <a:pPr lvl="2">
              <a:lnSpc>
                <a:spcPct val="90000"/>
              </a:lnSpc>
            </a:pPr>
            <a:r>
              <a:rPr lang="en-US">
                <a:solidFill>
                  <a:srgbClr val="FFFFFF"/>
                </a:solidFill>
              </a:rPr>
              <a:t>Α 33,33%, Β 13,33% Γ 53,34%</a:t>
            </a:r>
          </a:p>
          <a:p>
            <a:pPr lvl="2">
              <a:lnSpc>
                <a:spcPct val="90000"/>
              </a:lnSpc>
            </a:pPr>
            <a:r>
              <a:rPr lang="en-US">
                <a:solidFill>
                  <a:srgbClr val="FFFFFF"/>
                </a:solidFill>
              </a:rPr>
              <a:t>Αξίες Α = 25.000, Β = 10.000 Γ = 40.000 ευρώ</a:t>
            </a:r>
          </a:p>
        </p:txBody>
      </p:sp>
      <p:graphicFrame>
        <p:nvGraphicFramePr>
          <p:cNvPr id="7" name="Θέση περιεχομένου 6">
            <a:extLst>
              <a:ext uri="{FF2B5EF4-FFF2-40B4-BE49-F238E27FC236}">
                <a16:creationId xmlns:a16="http://schemas.microsoft.com/office/drawing/2014/main" id="{26ED60B4-3EDA-5849-8D3E-65F1117566D3}"/>
              </a:ext>
            </a:extLst>
          </p:cNvPr>
          <p:cNvGraphicFramePr>
            <a:graphicFrameLocks noGrp="1"/>
          </p:cNvGraphicFramePr>
          <p:nvPr>
            <p:ph sz="half" idx="4294967295"/>
            <p:extLst>
              <p:ext uri="{D42A27DB-BD31-4B8C-83A1-F6EECF244321}">
                <p14:modId xmlns:p14="http://schemas.microsoft.com/office/powerpoint/2010/main" val="3097576797"/>
              </p:ext>
            </p:extLst>
          </p:nvPr>
        </p:nvGraphicFramePr>
        <p:xfrm>
          <a:off x="6714836" y="2750347"/>
          <a:ext cx="4828711" cy="1374888"/>
        </p:xfrm>
        <a:graphic>
          <a:graphicData uri="http://schemas.openxmlformats.org/drawingml/2006/table">
            <a:tbl>
              <a:tblPr firstRow="1" bandRow="1">
                <a:tableStyleId>{5C22544A-7EE6-4342-B048-85BDC9FD1C3A}</a:tableStyleId>
              </a:tblPr>
              <a:tblGrid>
                <a:gridCol w="899721">
                  <a:extLst>
                    <a:ext uri="{9D8B030D-6E8A-4147-A177-3AD203B41FA5}">
                      <a16:colId xmlns:a16="http://schemas.microsoft.com/office/drawing/2014/main" val="3164755567"/>
                    </a:ext>
                  </a:extLst>
                </a:gridCol>
                <a:gridCol w="677300">
                  <a:extLst>
                    <a:ext uri="{9D8B030D-6E8A-4147-A177-3AD203B41FA5}">
                      <a16:colId xmlns:a16="http://schemas.microsoft.com/office/drawing/2014/main" val="4162652466"/>
                    </a:ext>
                  </a:extLst>
                </a:gridCol>
                <a:gridCol w="807498">
                  <a:extLst>
                    <a:ext uri="{9D8B030D-6E8A-4147-A177-3AD203B41FA5}">
                      <a16:colId xmlns:a16="http://schemas.microsoft.com/office/drawing/2014/main" val="3607318449"/>
                    </a:ext>
                  </a:extLst>
                </a:gridCol>
                <a:gridCol w="825128">
                  <a:extLst>
                    <a:ext uri="{9D8B030D-6E8A-4147-A177-3AD203B41FA5}">
                      <a16:colId xmlns:a16="http://schemas.microsoft.com/office/drawing/2014/main" val="1633092261"/>
                    </a:ext>
                  </a:extLst>
                </a:gridCol>
                <a:gridCol w="811566">
                  <a:extLst>
                    <a:ext uri="{9D8B030D-6E8A-4147-A177-3AD203B41FA5}">
                      <a16:colId xmlns:a16="http://schemas.microsoft.com/office/drawing/2014/main" val="785118996"/>
                    </a:ext>
                  </a:extLst>
                </a:gridCol>
                <a:gridCol w="807498">
                  <a:extLst>
                    <a:ext uri="{9D8B030D-6E8A-4147-A177-3AD203B41FA5}">
                      <a16:colId xmlns:a16="http://schemas.microsoft.com/office/drawing/2014/main" val="4102930842"/>
                    </a:ext>
                  </a:extLst>
                </a:gridCol>
              </a:tblGrid>
              <a:tr h="343722">
                <a:tc gridSpan="3">
                  <a:txBody>
                    <a:bodyPr/>
                    <a:lstStyle/>
                    <a:p>
                      <a:r>
                        <a:rPr lang="el-GR" sz="1500"/>
                        <a:t>ενεργητικό</a:t>
                      </a:r>
                    </a:p>
                  </a:txBody>
                  <a:tcPr marL="78119" marR="78119" marT="39059" marB="39059"/>
                </a:tc>
                <a:tc hMerge="1">
                  <a:txBody>
                    <a:bodyPr/>
                    <a:lstStyle/>
                    <a:p>
                      <a:endParaRPr lang="el-GR" dirty="0"/>
                    </a:p>
                  </a:txBody>
                  <a:tcPr/>
                </a:tc>
                <a:tc hMerge="1">
                  <a:txBody>
                    <a:bodyPr/>
                    <a:lstStyle/>
                    <a:p>
                      <a:endParaRPr lang="el-GR" dirty="0"/>
                    </a:p>
                  </a:txBody>
                  <a:tcPr/>
                </a:tc>
                <a:tc gridSpan="3">
                  <a:txBody>
                    <a:bodyPr/>
                    <a:lstStyle/>
                    <a:p>
                      <a:r>
                        <a:rPr lang="el-GR" sz="1500"/>
                        <a:t>παθητικό</a:t>
                      </a:r>
                    </a:p>
                  </a:txBody>
                  <a:tcPr marL="78119" marR="78119" marT="39059" marB="39059"/>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477784115"/>
                  </a:ext>
                </a:extLst>
              </a:tr>
              <a:tr h="343722">
                <a:tc>
                  <a:txBody>
                    <a:bodyPr/>
                    <a:lstStyle/>
                    <a:p>
                      <a:r>
                        <a:rPr lang="el-GR" sz="1000"/>
                        <a:t>Ταμείο</a:t>
                      </a:r>
                    </a:p>
                  </a:txBody>
                  <a:tcPr marL="78119" marR="78119" marT="39059" marB="39059"/>
                </a:tc>
                <a:tc>
                  <a:txBody>
                    <a:bodyPr/>
                    <a:lstStyle/>
                    <a:p>
                      <a:r>
                        <a:rPr lang="el-GR" sz="1200"/>
                        <a:t>10000</a:t>
                      </a:r>
                    </a:p>
                  </a:txBody>
                  <a:tcPr marL="78119" marR="78119" marT="39059" marB="39059"/>
                </a:tc>
                <a:tc>
                  <a:txBody>
                    <a:bodyPr/>
                    <a:lstStyle/>
                    <a:p>
                      <a:r>
                        <a:rPr lang="el-GR" sz="1200" b="1">
                          <a:solidFill>
                            <a:srgbClr val="00B050"/>
                          </a:solidFill>
                        </a:rPr>
                        <a:t>+50.000</a:t>
                      </a:r>
                    </a:p>
                  </a:txBody>
                  <a:tcPr marL="78119" marR="78119" marT="39059" marB="39059"/>
                </a:tc>
                <a:tc>
                  <a:txBody>
                    <a:bodyPr/>
                    <a:lstStyle/>
                    <a:p>
                      <a:r>
                        <a:rPr lang="el-GR" sz="1000"/>
                        <a:t>ΜΚ</a:t>
                      </a:r>
                    </a:p>
                  </a:txBody>
                  <a:tcPr marL="78119" marR="78119" marT="39059" marB="39059"/>
                </a:tc>
                <a:tc>
                  <a:txBody>
                    <a:bodyPr/>
                    <a:lstStyle/>
                    <a:p>
                      <a:r>
                        <a:rPr lang="el-GR" sz="1500"/>
                        <a:t>25000</a:t>
                      </a:r>
                    </a:p>
                  </a:txBody>
                  <a:tcPr marL="78119" marR="78119" marT="39059" marB="39059"/>
                </a:tc>
                <a:tc>
                  <a:txBody>
                    <a:bodyPr/>
                    <a:lstStyle/>
                    <a:p>
                      <a:r>
                        <a:rPr lang="el-GR" sz="1200" b="1">
                          <a:solidFill>
                            <a:srgbClr val="00B050"/>
                          </a:solidFill>
                        </a:rPr>
                        <a:t>+50.000</a:t>
                      </a:r>
                    </a:p>
                  </a:txBody>
                  <a:tcPr marL="78119" marR="78119" marT="39059" marB="39059"/>
                </a:tc>
                <a:extLst>
                  <a:ext uri="{0D108BD9-81ED-4DB2-BD59-A6C34878D82A}">
                    <a16:rowId xmlns:a16="http://schemas.microsoft.com/office/drawing/2014/main" val="1779851988"/>
                  </a:ext>
                </a:extLst>
              </a:tr>
              <a:tr h="343722">
                <a:tc>
                  <a:txBody>
                    <a:bodyPr/>
                    <a:lstStyle/>
                    <a:p>
                      <a:r>
                        <a:rPr lang="el-GR" sz="1000"/>
                        <a:t>απαιτήσεις</a:t>
                      </a:r>
                    </a:p>
                  </a:txBody>
                  <a:tcPr marL="78119" marR="78119" marT="39059" marB="39059"/>
                </a:tc>
                <a:tc>
                  <a:txBody>
                    <a:bodyPr/>
                    <a:lstStyle/>
                    <a:p>
                      <a:r>
                        <a:rPr lang="el-GR" sz="1200"/>
                        <a:t>10000</a:t>
                      </a:r>
                    </a:p>
                  </a:txBody>
                  <a:tcPr marL="78119" marR="78119" marT="39059" marB="39059"/>
                </a:tc>
                <a:tc>
                  <a:txBody>
                    <a:bodyPr/>
                    <a:lstStyle/>
                    <a:p>
                      <a:endParaRPr lang="el-GR" sz="1200"/>
                    </a:p>
                  </a:txBody>
                  <a:tcPr marL="78119" marR="78119" marT="39059" marB="39059"/>
                </a:tc>
                <a:tc>
                  <a:txBody>
                    <a:bodyPr/>
                    <a:lstStyle/>
                    <a:p>
                      <a:r>
                        <a:rPr lang="el-GR" sz="1000"/>
                        <a:t>απ/ματικα</a:t>
                      </a:r>
                    </a:p>
                  </a:txBody>
                  <a:tcPr marL="78119" marR="78119" marT="39059" marB="39059"/>
                </a:tc>
                <a:tc>
                  <a:txBody>
                    <a:bodyPr/>
                    <a:lstStyle/>
                    <a:p>
                      <a:r>
                        <a:rPr lang="el-GR" sz="1500"/>
                        <a:t>1000</a:t>
                      </a:r>
                    </a:p>
                  </a:txBody>
                  <a:tcPr marL="78119" marR="78119" marT="39059" marB="39059"/>
                </a:tc>
                <a:tc>
                  <a:txBody>
                    <a:bodyPr/>
                    <a:lstStyle/>
                    <a:p>
                      <a:endParaRPr lang="el-GR" sz="1500"/>
                    </a:p>
                  </a:txBody>
                  <a:tcPr marL="78119" marR="78119" marT="39059" marB="39059"/>
                </a:tc>
                <a:extLst>
                  <a:ext uri="{0D108BD9-81ED-4DB2-BD59-A6C34878D82A}">
                    <a16:rowId xmlns:a16="http://schemas.microsoft.com/office/drawing/2014/main" val="545682953"/>
                  </a:ext>
                </a:extLst>
              </a:tr>
              <a:tr h="343722">
                <a:tc>
                  <a:txBody>
                    <a:bodyPr/>
                    <a:lstStyle/>
                    <a:p>
                      <a:r>
                        <a:rPr lang="el-GR" sz="1000"/>
                        <a:t>χρεόγραφα</a:t>
                      </a:r>
                    </a:p>
                  </a:txBody>
                  <a:tcPr marL="78119" marR="78119" marT="39059" marB="39059"/>
                </a:tc>
                <a:tc>
                  <a:txBody>
                    <a:bodyPr/>
                    <a:lstStyle/>
                    <a:p>
                      <a:r>
                        <a:rPr lang="el-GR" sz="1200"/>
                        <a:t>10000</a:t>
                      </a:r>
                    </a:p>
                  </a:txBody>
                  <a:tcPr marL="78119" marR="78119" marT="39059" marB="39059"/>
                </a:tc>
                <a:tc>
                  <a:txBody>
                    <a:bodyPr/>
                    <a:lstStyle/>
                    <a:p>
                      <a:endParaRPr lang="el-GR" sz="1200"/>
                    </a:p>
                  </a:txBody>
                  <a:tcPr marL="78119" marR="78119" marT="39059" marB="39059"/>
                </a:tc>
                <a:tc>
                  <a:txBody>
                    <a:bodyPr/>
                    <a:lstStyle/>
                    <a:p>
                      <a:r>
                        <a:rPr lang="el-GR" sz="1000"/>
                        <a:t>υποχ/σεις</a:t>
                      </a:r>
                    </a:p>
                  </a:txBody>
                  <a:tcPr marL="78119" marR="78119" marT="39059" marB="39059"/>
                </a:tc>
                <a:tc>
                  <a:txBody>
                    <a:bodyPr/>
                    <a:lstStyle/>
                    <a:p>
                      <a:r>
                        <a:rPr lang="el-GR" sz="1500"/>
                        <a:t>4000</a:t>
                      </a:r>
                    </a:p>
                  </a:txBody>
                  <a:tcPr marL="78119" marR="78119" marT="39059" marB="39059"/>
                </a:tc>
                <a:tc>
                  <a:txBody>
                    <a:bodyPr/>
                    <a:lstStyle/>
                    <a:p>
                      <a:endParaRPr lang="el-GR" sz="1500" dirty="0"/>
                    </a:p>
                  </a:txBody>
                  <a:tcPr marL="78119" marR="78119" marT="39059" marB="39059"/>
                </a:tc>
                <a:extLst>
                  <a:ext uri="{0D108BD9-81ED-4DB2-BD59-A6C34878D82A}">
                    <a16:rowId xmlns:a16="http://schemas.microsoft.com/office/drawing/2014/main" val="3419856230"/>
                  </a:ext>
                </a:extLst>
              </a:tr>
            </a:tbl>
          </a:graphicData>
        </a:graphic>
      </p:graphicFrame>
    </p:spTree>
    <p:extLst>
      <p:ext uri="{BB962C8B-B14F-4D97-AF65-F5344CB8AC3E}">
        <p14:creationId xmlns:p14="http://schemas.microsoft.com/office/powerpoint/2010/main" val="3932030099"/>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9">
            <a:extLst>
              <a:ext uri="{FF2B5EF4-FFF2-40B4-BE49-F238E27FC236}">
                <a16:creationId xmlns:a16="http://schemas.microsoft.com/office/drawing/2014/main" id="{DDA34B8A-FA8D-4E16-AD72-7B60B1C258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8" name="Rectangle 10">
              <a:extLst>
                <a:ext uri="{FF2B5EF4-FFF2-40B4-BE49-F238E27FC236}">
                  <a16:creationId xmlns:a16="http://schemas.microsoft.com/office/drawing/2014/main" id="{6885D229-60DD-4D71-8181-10E781C149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11">
              <a:extLst>
                <a:ext uri="{FF2B5EF4-FFF2-40B4-BE49-F238E27FC236}">
                  <a16:creationId xmlns:a16="http://schemas.microsoft.com/office/drawing/2014/main" id="{0B0DAA45-BE66-4F0C-93A6-519D94107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2">
              <a:extLst>
                <a:ext uri="{FF2B5EF4-FFF2-40B4-BE49-F238E27FC236}">
                  <a16:creationId xmlns:a16="http://schemas.microsoft.com/office/drawing/2014/main" id="{EF449A3D-A43B-4688-BD89-35734D0072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13">
              <a:extLst>
                <a:ext uri="{FF2B5EF4-FFF2-40B4-BE49-F238E27FC236}">
                  <a16:creationId xmlns:a16="http://schemas.microsoft.com/office/drawing/2014/main" id="{74E9975C-AF3D-48EF-B3F0-112A01A382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14">
              <a:extLst>
                <a:ext uri="{FF2B5EF4-FFF2-40B4-BE49-F238E27FC236}">
                  <a16:creationId xmlns:a16="http://schemas.microsoft.com/office/drawing/2014/main" id="{CF00A076-2FEA-40D1-8F85-842481797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15">
              <a:extLst>
                <a:ext uri="{FF2B5EF4-FFF2-40B4-BE49-F238E27FC236}">
                  <a16:creationId xmlns:a16="http://schemas.microsoft.com/office/drawing/2014/main" id="{A2E68741-6133-4CAA-BF3C-F0E6CF40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8" name="Freeform 5">
              <a:extLst>
                <a:ext uri="{FF2B5EF4-FFF2-40B4-BE49-F238E27FC236}">
                  <a16:creationId xmlns:a16="http://schemas.microsoft.com/office/drawing/2014/main" id="{76C01C64-4A8B-42FC-93C5-2D6A3EBAB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30" name="Freeform 5">
              <a:extLst>
                <a:ext uri="{FF2B5EF4-FFF2-40B4-BE49-F238E27FC236}">
                  <a16:creationId xmlns:a16="http://schemas.microsoft.com/office/drawing/2014/main" id="{D969AEA9-C1EE-45E1-9964-D9705492E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32" name="Freeform 5">
              <a:extLst>
                <a:ext uri="{FF2B5EF4-FFF2-40B4-BE49-F238E27FC236}">
                  <a16:creationId xmlns:a16="http://schemas.microsoft.com/office/drawing/2014/main" id="{4845E67D-4E5B-44B3-AB74-5E95C839E7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4" name="Rectangle 20">
            <a:extLst>
              <a:ext uri="{FF2B5EF4-FFF2-40B4-BE49-F238E27FC236}">
                <a16:creationId xmlns:a16="http://schemas.microsoft.com/office/drawing/2014/main" id="{079CE317-680B-449C-A423-71C1FE069B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82189BB6-F5EB-D945-821C-188221B1DF1F}"/>
              </a:ext>
            </a:extLst>
          </p:cNvPr>
          <p:cNvSpPr>
            <a:spLocks noGrp="1"/>
          </p:cNvSpPr>
          <p:nvPr>
            <p:ph type="title"/>
          </p:nvPr>
        </p:nvSpPr>
        <p:spPr>
          <a:xfrm>
            <a:off x="1154954" y="973668"/>
            <a:ext cx="8761413" cy="706964"/>
          </a:xfrm>
        </p:spPr>
        <p:txBody>
          <a:bodyPr vert="horz" lIns="91440" tIns="45720" rIns="91440" bIns="45720" rtlCol="0" anchor="ctr">
            <a:normAutofit/>
          </a:bodyPr>
          <a:lstStyle/>
          <a:p>
            <a:r>
              <a:rPr lang="en-US" b="0" i="0" kern="1200">
                <a:solidFill>
                  <a:srgbClr val="EBEBEB"/>
                </a:solidFill>
                <a:latin typeface="+mj-lt"/>
                <a:ea typeface="+mj-ea"/>
                <a:cs typeface="+mj-cs"/>
              </a:rPr>
              <a:t>Παράδειγμα 2: ονομαστική αύξηση </a:t>
            </a:r>
          </a:p>
        </p:txBody>
      </p:sp>
      <p:sp>
        <p:nvSpPr>
          <p:cNvPr id="4" name="Θέση περιεχομένου 3">
            <a:extLst>
              <a:ext uri="{FF2B5EF4-FFF2-40B4-BE49-F238E27FC236}">
                <a16:creationId xmlns:a16="http://schemas.microsoft.com/office/drawing/2014/main" id="{E4363D29-A6A9-B54B-8C82-0CCDB49A979C}"/>
              </a:ext>
            </a:extLst>
          </p:cNvPr>
          <p:cNvSpPr>
            <a:spLocks noGrp="1"/>
          </p:cNvSpPr>
          <p:nvPr>
            <p:ph sz="half" idx="2"/>
          </p:nvPr>
        </p:nvSpPr>
        <p:spPr>
          <a:xfrm>
            <a:off x="1154955" y="2603500"/>
            <a:ext cx="3481054" cy="3416300"/>
          </a:xfrm>
        </p:spPr>
        <p:txBody>
          <a:bodyPr vert="horz" lIns="91440" tIns="45720" rIns="91440" bIns="45720" rtlCol="0" anchor="ctr">
            <a:normAutofit/>
          </a:bodyPr>
          <a:lstStyle/>
          <a:p>
            <a:pPr>
              <a:lnSpc>
                <a:spcPct val="90000"/>
              </a:lnSpc>
            </a:pPr>
            <a:r>
              <a:rPr lang="en-US" sz="1500"/>
              <a:t>Μέτοχοι</a:t>
            </a:r>
          </a:p>
          <a:p>
            <a:pPr lvl="1">
              <a:lnSpc>
                <a:spcPct val="90000"/>
              </a:lnSpc>
            </a:pPr>
            <a:r>
              <a:rPr lang="en-US" sz="1500"/>
              <a:t>Α 15.000 μετοχές - Β 10.000 μετοχές ΔΛΔ Α 60% - Β 40%</a:t>
            </a:r>
          </a:p>
          <a:p>
            <a:pPr>
              <a:lnSpc>
                <a:spcPct val="90000"/>
              </a:lnSpc>
            </a:pPr>
            <a:r>
              <a:rPr lang="en-US" sz="1500"/>
              <a:t>Αύξηση ονομαστική αύξηση 10.000 ευρώ</a:t>
            </a:r>
          </a:p>
          <a:p>
            <a:pPr>
              <a:lnSpc>
                <a:spcPct val="90000"/>
              </a:lnSpc>
            </a:pPr>
            <a:r>
              <a:rPr lang="en-US" sz="1500"/>
              <a:t>Α παίρνει το 60% = 6000 μετοχές</a:t>
            </a:r>
          </a:p>
          <a:p>
            <a:pPr>
              <a:lnSpc>
                <a:spcPct val="90000"/>
              </a:lnSpc>
            </a:pPr>
            <a:r>
              <a:rPr lang="en-US" sz="1500"/>
              <a:t>Β παίρνει το 40% = 4000 μετοχές</a:t>
            </a:r>
          </a:p>
          <a:p>
            <a:pPr>
              <a:lnSpc>
                <a:spcPct val="90000"/>
              </a:lnSpc>
            </a:pPr>
            <a:r>
              <a:rPr lang="en-US" sz="1500"/>
              <a:t>Νέα μετοχική σύνθεση </a:t>
            </a:r>
          </a:p>
          <a:p>
            <a:pPr lvl="1">
              <a:lnSpc>
                <a:spcPct val="90000"/>
              </a:lnSpc>
            </a:pPr>
            <a:r>
              <a:rPr lang="en-US" sz="1500"/>
              <a:t>Α 21.000 μετοχές - Β 14.000 μετοχές</a:t>
            </a:r>
          </a:p>
          <a:p>
            <a:pPr lvl="1">
              <a:lnSpc>
                <a:spcPct val="90000"/>
              </a:lnSpc>
            </a:pPr>
            <a:r>
              <a:rPr lang="en-US" sz="1500"/>
              <a:t>Ποσοστά 60% -40% </a:t>
            </a:r>
          </a:p>
        </p:txBody>
      </p:sp>
      <p:graphicFrame>
        <p:nvGraphicFramePr>
          <p:cNvPr id="5" name="Θέση περιεχομένου 6">
            <a:extLst>
              <a:ext uri="{FF2B5EF4-FFF2-40B4-BE49-F238E27FC236}">
                <a16:creationId xmlns:a16="http://schemas.microsoft.com/office/drawing/2014/main" id="{3F576026-BE93-434B-9128-476B7320F2F1}"/>
              </a:ext>
            </a:extLst>
          </p:cNvPr>
          <p:cNvGraphicFramePr>
            <a:graphicFrameLocks noGrp="1"/>
          </p:cNvGraphicFramePr>
          <p:nvPr>
            <p:ph sz="half" idx="1"/>
            <p:extLst>
              <p:ext uri="{D42A27DB-BD31-4B8C-83A1-F6EECF244321}">
                <p14:modId xmlns:p14="http://schemas.microsoft.com/office/powerpoint/2010/main" val="2477401574"/>
              </p:ext>
            </p:extLst>
          </p:nvPr>
        </p:nvGraphicFramePr>
        <p:xfrm>
          <a:off x="4984956" y="3040617"/>
          <a:ext cx="6337358" cy="2537834"/>
        </p:xfrm>
        <a:graphic>
          <a:graphicData uri="http://schemas.openxmlformats.org/drawingml/2006/table">
            <a:tbl>
              <a:tblPr firstRow="1" bandRow="1">
                <a:noFill/>
                <a:tableStyleId>{5C22544A-7EE6-4342-B048-85BDC9FD1C3A}</a:tableStyleId>
              </a:tblPr>
              <a:tblGrid>
                <a:gridCol w="1505187">
                  <a:extLst>
                    <a:ext uri="{9D8B030D-6E8A-4147-A177-3AD203B41FA5}">
                      <a16:colId xmlns:a16="http://schemas.microsoft.com/office/drawing/2014/main" val="3164755567"/>
                    </a:ext>
                  </a:extLst>
                </a:gridCol>
                <a:gridCol w="1005741">
                  <a:extLst>
                    <a:ext uri="{9D8B030D-6E8A-4147-A177-3AD203B41FA5}">
                      <a16:colId xmlns:a16="http://schemas.microsoft.com/office/drawing/2014/main" val="4162652466"/>
                    </a:ext>
                  </a:extLst>
                </a:gridCol>
                <a:gridCol w="257400">
                  <a:extLst>
                    <a:ext uri="{9D8B030D-6E8A-4147-A177-3AD203B41FA5}">
                      <a16:colId xmlns:a16="http://schemas.microsoft.com/office/drawing/2014/main" val="3607318449"/>
                    </a:ext>
                  </a:extLst>
                </a:gridCol>
                <a:gridCol w="1364214">
                  <a:extLst>
                    <a:ext uri="{9D8B030D-6E8A-4147-A177-3AD203B41FA5}">
                      <a16:colId xmlns:a16="http://schemas.microsoft.com/office/drawing/2014/main" val="1633092261"/>
                    </a:ext>
                  </a:extLst>
                </a:gridCol>
                <a:gridCol w="1005741">
                  <a:extLst>
                    <a:ext uri="{9D8B030D-6E8A-4147-A177-3AD203B41FA5}">
                      <a16:colId xmlns:a16="http://schemas.microsoft.com/office/drawing/2014/main" val="785118996"/>
                    </a:ext>
                  </a:extLst>
                </a:gridCol>
                <a:gridCol w="1199075">
                  <a:extLst>
                    <a:ext uri="{9D8B030D-6E8A-4147-A177-3AD203B41FA5}">
                      <a16:colId xmlns:a16="http://schemas.microsoft.com/office/drawing/2014/main" val="4102930842"/>
                    </a:ext>
                  </a:extLst>
                </a:gridCol>
              </a:tblGrid>
              <a:tr h="529736">
                <a:tc gridSpan="3">
                  <a:txBody>
                    <a:bodyPr/>
                    <a:lstStyle/>
                    <a:p>
                      <a:r>
                        <a:rPr lang="el-GR" sz="2000" b="0" cap="none" spc="60">
                          <a:solidFill>
                            <a:schemeClr val="bg1"/>
                          </a:solidFill>
                        </a:rPr>
                        <a:t>ενεργητικό</a:t>
                      </a:r>
                    </a:p>
                  </a:txBody>
                  <a:tcPr marL="116000" marR="116000" marT="116000" marB="58000" anchor="ctr">
                    <a:lnL w="12700" cmpd="sng">
                      <a:noFill/>
                    </a:lnL>
                    <a:lnR w="12700" cmpd="sng">
                      <a:noFill/>
                    </a:lnR>
                    <a:lnT w="19050" cap="flat" cmpd="sng" algn="ctr">
                      <a:noFill/>
                      <a:prstDash val="solid"/>
                    </a:lnT>
                    <a:lnB w="38100" cmpd="sng">
                      <a:noFill/>
                    </a:lnB>
                    <a:solidFill>
                      <a:schemeClr val="accent1"/>
                    </a:solidFill>
                  </a:tcPr>
                </a:tc>
                <a:tc hMerge="1">
                  <a:txBody>
                    <a:bodyPr/>
                    <a:lstStyle/>
                    <a:p>
                      <a:endParaRPr lang="el-GR"/>
                    </a:p>
                  </a:txBody>
                  <a:tcPr/>
                </a:tc>
                <a:tc hMerge="1">
                  <a:txBody>
                    <a:bodyPr/>
                    <a:lstStyle/>
                    <a:p>
                      <a:endParaRPr lang="el-GR"/>
                    </a:p>
                  </a:txBody>
                  <a:tcPr/>
                </a:tc>
                <a:tc gridSpan="3">
                  <a:txBody>
                    <a:bodyPr/>
                    <a:lstStyle/>
                    <a:p>
                      <a:r>
                        <a:rPr lang="el-GR" sz="2000" b="0" cap="none" spc="60">
                          <a:solidFill>
                            <a:schemeClr val="bg1"/>
                          </a:solidFill>
                        </a:rPr>
                        <a:t>παθητικό</a:t>
                      </a:r>
                    </a:p>
                  </a:txBody>
                  <a:tcPr marL="116000" marR="116000" marT="116000" marB="58000" anchor="ctr">
                    <a:lnL w="12700" cmpd="sng">
                      <a:noFill/>
                    </a:lnL>
                    <a:lnR w="12700" cmpd="sng">
                      <a:noFill/>
                    </a:lnR>
                    <a:lnT w="19050" cap="flat" cmpd="sng" algn="ctr">
                      <a:noFill/>
                      <a:prstDash val="solid"/>
                    </a:lnT>
                    <a:lnB w="38100" cmpd="sng">
                      <a:noFill/>
                    </a:lnB>
                    <a:solidFill>
                      <a:schemeClr val="accent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477784115"/>
                  </a:ext>
                </a:extLst>
              </a:tr>
              <a:tr h="491069">
                <a:tc>
                  <a:txBody>
                    <a:bodyPr/>
                    <a:lstStyle/>
                    <a:p>
                      <a:r>
                        <a:rPr lang="el-GR" sz="1800" cap="none" spc="0">
                          <a:solidFill>
                            <a:schemeClr val="tx1"/>
                          </a:solidFill>
                        </a:rPr>
                        <a:t>Ταμείο</a:t>
                      </a:r>
                    </a:p>
                  </a:txBody>
                  <a:tcPr marL="116000" marR="116000" marT="116000" marB="58000">
                    <a:lnL w="12700" cmpd="sng">
                      <a:noFill/>
                      <a:prstDash val="solid"/>
                    </a:lnL>
                    <a:lnR w="12700" cmpd="sng">
                      <a:noFill/>
                      <a:prstDash val="solid"/>
                    </a:lnR>
                    <a:lnT w="38100" cmpd="sng">
                      <a:noFill/>
                    </a:lnT>
                    <a:lnB w="12700" cap="flat" cmpd="sng" algn="ctr">
                      <a:noFill/>
                      <a:prstDash val="solid"/>
                    </a:lnB>
                    <a:noFill/>
                  </a:tcPr>
                </a:tc>
                <a:tc>
                  <a:txBody>
                    <a:bodyPr/>
                    <a:lstStyle/>
                    <a:p>
                      <a:r>
                        <a:rPr lang="el-GR" sz="1800" cap="none" spc="0">
                          <a:solidFill>
                            <a:schemeClr val="tx1"/>
                          </a:solidFill>
                        </a:rPr>
                        <a:t>10000</a:t>
                      </a:r>
                    </a:p>
                  </a:txBody>
                  <a:tcPr marL="116000" marR="116000" marT="116000" marB="58000">
                    <a:lnL w="12700" cmpd="sng">
                      <a:noFill/>
                      <a:prstDash val="solid"/>
                    </a:lnL>
                    <a:lnR w="12700" cmpd="sng">
                      <a:noFill/>
                      <a:prstDash val="solid"/>
                    </a:lnR>
                    <a:lnT w="38100" cmpd="sng">
                      <a:noFill/>
                    </a:lnT>
                    <a:lnB w="12700" cap="flat" cmpd="sng" algn="ctr">
                      <a:noFill/>
                      <a:prstDash val="solid"/>
                    </a:lnB>
                    <a:noFill/>
                  </a:tcPr>
                </a:tc>
                <a:tc>
                  <a:txBody>
                    <a:bodyPr/>
                    <a:lstStyle/>
                    <a:p>
                      <a:endParaRPr lang="el-GR" sz="1800" b="1" cap="none" spc="0">
                        <a:solidFill>
                          <a:schemeClr val="tx1"/>
                        </a:solidFill>
                      </a:endParaRPr>
                    </a:p>
                  </a:txBody>
                  <a:tcPr marL="116000" marR="116000" marT="116000" marB="58000">
                    <a:lnL w="12700" cmpd="sng">
                      <a:noFill/>
                      <a:prstDash val="solid"/>
                    </a:lnL>
                    <a:lnR w="12700" cmpd="sng">
                      <a:noFill/>
                      <a:prstDash val="solid"/>
                    </a:lnR>
                    <a:lnT w="38100" cmpd="sng">
                      <a:noFill/>
                    </a:lnT>
                    <a:lnB w="12700" cap="flat" cmpd="sng" algn="ctr">
                      <a:noFill/>
                      <a:prstDash val="solid"/>
                    </a:lnB>
                    <a:noFill/>
                  </a:tcPr>
                </a:tc>
                <a:tc>
                  <a:txBody>
                    <a:bodyPr/>
                    <a:lstStyle/>
                    <a:p>
                      <a:r>
                        <a:rPr lang="el-GR" sz="1800" cap="none" spc="0">
                          <a:solidFill>
                            <a:schemeClr val="tx1"/>
                          </a:solidFill>
                        </a:rPr>
                        <a:t>ΜΚ</a:t>
                      </a:r>
                    </a:p>
                  </a:txBody>
                  <a:tcPr marL="116000" marR="116000" marT="116000" marB="58000">
                    <a:lnL w="12700" cmpd="sng">
                      <a:noFill/>
                      <a:prstDash val="solid"/>
                    </a:lnL>
                    <a:lnR w="12700" cmpd="sng">
                      <a:noFill/>
                      <a:prstDash val="solid"/>
                    </a:lnR>
                    <a:lnT w="38100" cmpd="sng">
                      <a:noFill/>
                    </a:lnT>
                    <a:lnB w="12700" cap="flat" cmpd="sng" algn="ctr">
                      <a:noFill/>
                      <a:prstDash val="solid"/>
                    </a:lnB>
                    <a:noFill/>
                  </a:tcPr>
                </a:tc>
                <a:tc>
                  <a:txBody>
                    <a:bodyPr/>
                    <a:lstStyle/>
                    <a:p>
                      <a:r>
                        <a:rPr lang="el-GR" sz="1800" cap="none" spc="0">
                          <a:solidFill>
                            <a:schemeClr val="tx1"/>
                          </a:solidFill>
                        </a:rPr>
                        <a:t>25000</a:t>
                      </a:r>
                    </a:p>
                  </a:txBody>
                  <a:tcPr marL="116000" marR="116000" marT="116000" marB="58000">
                    <a:lnL w="12700" cmpd="sng">
                      <a:noFill/>
                      <a:prstDash val="solid"/>
                    </a:lnL>
                    <a:lnR w="12700" cmpd="sng">
                      <a:noFill/>
                      <a:prstDash val="solid"/>
                    </a:lnR>
                    <a:lnT w="38100" cmpd="sng">
                      <a:noFill/>
                    </a:lnT>
                    <a:lnB w="12700" cap="flat" cmpd="sng" algn="ctr">
                      <a:noFill/>
                      <a:prstDash val="solid"/>
                    </a:lnB>
                    <a:noFill/>
                  </a:tcPr>
                </a:tc>
                <a:tc>
                  <a:txBody>
                    <a:bodyPr/>
                    <a:lstStyle/>
                    <a:p>
                      <a:r>
                        <a:rPr lang="el-GR" sz="1800" b="1" cap="none" spc="0">
                          <a:solidFill>
                            <a:schemeClr val="tx1"/>
                          </a:solidFill>
                        </a:rPr>
                        <a:t>+10.000</a:t>
                      </a:r>
                    </a:p>
                  </a:txBody>
                  <a:tcPr marL="116000" marR="116000" marT="116000" marB="58000">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779851988"/>
                  </a:ext>
                </a:extLst>
              </a:tr>
              <a:tr h="491069">
                <a:tc>
                  <a:txBody>
                    <a:bodyPr/>
                    <a:lstStyle/>
                    <a:p>
                      <a:r>
                        <a:rPr lang="el-GR" sz="1800" cap="none" spc="0">
                          <a:solidFill>
                            <a:schemeClr val="tx1"/>
                          </a:solidFill>
                        </a:rPr>
                        <a:t>απαιτήσεις</a:t>
                      </a: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r>
                        <a:rPr lang="el-GR" sz="1800" cap="none" spc="0">
                          <a:solidFill>
                            <a:schemeClr val="tx1"/>
                          </a:solidFill>
                        </a:rPr>
                        <a:t>15000</a:t>
                      </a: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endParaRPr lang="el-GR" sz="1800" cap="none" spc="0">
                        <a:solidFill>
                          <a:schemeClr val="tx1"/>
                        </a:solidFill>
                      </a:endParaRP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r>
                        <a:rPr lang="el-GR" sz="1800" cap="none" spc="0">
                          <a:solidFill>
                            <a:schemeClr val="tx1"/>
                          </a:solidFill>
                        </a:rPr>
                        <a:t>ΑΥΑ</a:t>
                      </a: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r>
                        <a:rPr lang="el-GR" sz="1800" cap="none" spc="0">
                          <a:solidFill>
                            <a:schemeClr val="tx1"/>
                          </a:solidFill>
                        </a:rPr>
                        <a:t>10000</a:t>
                      </a: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r>
                        <a:rPr lang="el-GR" sz="1800" b="1" cap="none" spc="0">
                          <a:solidFill>
                            <a:schemeClr val="tx1"/>
                          </a:solidFill>
                        </a:rPr>
                        <a:t>-10.000</a:t>
                      </a: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545682953"/>
                  </a:ext>
                </a:extLst>
              </a:tr>
              <a:tr h="491069">
                <a:tc>
                  <a:txBody>
                    <a:bodyPr/>
                    <a:lstStyle/>
                    <a:p>
                      <a:r>
                        <a:rPr lang="el-GR" sz="1800" cap="none" spc="0">
                          <a:solidFill>
                            <a:schemeClr val="tx1"/>
                          </a:solidFill>
                        </a:rPr>
                        <a:t>χρεόγραφα</a:t>
                      </a:r>
                    </a:p>
                  </a:txBody>
                  <a:tcPr marL="116000" marR="116000" marT="116000" marB="58000">
                    <a:lnL w="12700" cmpd="sng">
                      <a:noFill/>
                      <a:prstDash val="solid"/>
                    </a:lnL>
                    <a:lnR w="12700" cmpd="sng">
                      <a:noFill/>
                      <a:prstDash val="solid"/>
                    </a:lnR>
                    <a:lnT w="12700" cmpd="sng">
                      <a:noFill/>
                      <a:prstDash val="solid"/>
                    </a:lnT>
                    <a:lnB w="12700" cap="flat" cmpd="sng" algn="ctr">
                      <a:noFill/>
                      <a:prstDash val="solid"/>
                    </a:lnB>
                    <a:noFill/>
                  </a:tcPr>
                </a:tc>
                <a:tc>
                  <a:txBody>
                    <a:bodyPr/>
                    <a:lstStyle/>
                    <a:p>
                      <a:r>
                        <a:rPr lang="el-GR" sz="1800" cap="none" spc="0">
                          <a:solidFill>
                            <a:schemeClr val="tx1"/>
                          </a:solidFill>
                        </a:rPr>
                        <a:t>15000</a:t>
                      </a:r>
                    </a:p>
                  </a:txBody>
                  <a:tcPr marL="116000" marR="116000" marT="116000" marB="58000">
                    <a:lnL w="12700" cmpd="sng">
                      <a:noFill/>
                      <a:prstDash val="solid"/>
                    </a:lnL>
                    <a:lnR w="12700" cmpd="sng">
                      <a:noFill/>
                      <a:prstDash val="solid"/>
                    </a:lnR>
                    <a:lnT w="12700" cmpd="sng">
                      <a:noFill/>
                      <a:prstDash val="solid"/>
                    </a:lnT>
                    <a:lnB w="12700" cap="flat" cmpd="sng" algn="ctr">
                      <a:noFill/>
                      <a:prstDash val="solid"/>
                    </a:lnB>
                    <a:noFill/>
                  </a:tcPr>
                </a:tc>
                <a:tc>
                  <a:txBody>
                    <a:bodyPr/>
                    <a:lstStyle/>
                    <a:p>
                      <a:endParaRPr lang="el-GR" sz="1800" cap="none" spc="0">
                        <a:solidFill>
                          <a:schemeClr val="tx1"/>
                        </a:solidFill>
                      </a:endParaRPr>
                    </a:p>
                  </a:txBody>
                  <a:tcPr marL="116000" marR="116000" marT="116000" marB="58000">
                    <a:lnL w="12700" cmpd="sng">
                      <a:noFill/>
                      <a:prstDash val="solid"/>
                    </a:lnL>
                    <a:lnR w="12700" cmpd="sng">
                      <a:noFill/>
                      <a:prstDash val="solid"/>
                    </a:lnR>
                    <a:lnT w="12700" cmpd="sng">
                      <a:noFill/>
                      <a:prstDash val="solid"/>
                    </a:lnT>
                    <a:lnB w="12700" cap="flat" cmpd="sng" algn="ctr">
                      <a:noFill/>
                      <a:prstDash val="solid"/>
                    </a:lnB>
                    <a:noFill/>
                  </a:tcPr>
                </a:tc>
                <a:tc>
                  <a:txBody>
                    <a:bodyPr/>
                    <a:lstStyle/>
                    <a:p>
                      <a:r>
                        <a:rPr lang="el-GR" sz="1800" cap="none" spc="0">
                          <a:solidFill>
                            <a:schemeClr val="tx1"/>
                          </a:solidFill>
                        </a:rPr>
                        <a:t>υποχ/σεις</a:t>
                      </a:r>
                    </a:p>
                  </a:txBody>
                  <a:tcPr marL="116000" marR="116000" marT="116000" marB="58000">
                    <a:lnL w="12700" cmpd="sng">
                      <a:noFill/>
                      <a:prstDash val="solid"/>
                    </a:lnL>
                    <a:lnR w="12700" cmpd="sng">
                      <a:noFill/>
                      <a:prstDash val="solid"/>
                    </a:lnR>
                    <a:lnT w="12700" cmpd="sng">
                      <a:noFill/>
                      <a:prstDash val="solid"/>
                    </a:lnT>
                    <a:lnB w="12700" cap="flat" cmpd="sng" algn="ctr">
                      <a:noFill/>
                      <a:prstDash val="solid"/>
                    </a:lnB>
                    <a:noFill/>
                  </a:tcPr>
                </a:tc>
                <a:tc>
                  <a:txBody>
                    <a:bodyPr/>
                    <a:lstStyle/>
                    <a:p>
                      <a:r>
                        <a:rPr lang="el-GR" sz="1800" cap="none" spc="0">
                          <a:solidFill>
                            <a:schemeClr val="tx1"/>
                          </a:solidFill>
                        </a:rPr>
                        <a:t>5000</a:t>
                      </a:r>
                    </a:p>
                  </a:txBody>
                  <a:tcPr marL="116000" marR="116000" marT="116000" marB="58000">
                    <a:lnL w="12700" cmpd="sng">
                      <a:noFill/>
                      <a:prstDash val="solid"/>
                    </a:lnL>
                    <a:lnR w="12700" cmpd="sng">
                      <a:noFill/>
                      <a:prstDash val="solid"/>
                    </a:lnR>
                    <a:lnT w="12700" cmpd="sng">
                      <a:noFill/>
                      <a:prstDash val="solid"/>
                    </a:lnT>
                    <a:lnB w="12700" cap="flat" cmpd="sng" algn="ctr">
                      <a:noFill/>
                      <a:prstDash val="solid"/>
                    </a:lnB>
                    <a:noFill/>
                  </a:tcPr>
                </a:tc>
                <a:tc>
                  <a:txBody>
                    <a:bodyPr/>
                    <a:lstStyle/>
                    <a:p>
                      <a:endParaRPr lang="el-GR" sz="1800" cap="none" spc="0">
                        <a:solidFill>
                          <a:schemeClr val="tx1"/>
                        </a:solidFill>
                      </a:endParaRPr>
                    </a:p>
                  </a:txBody>
                  <a:tcPr marL="116000" marR="116000" marT="116000" marB="58000">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419856230"/>
                  </a:ext>
                </a:extLst>
              </a:tr>
              <a:tr h="534891">
                <a:tc>
                  <a:txBody>
                    <a:bodyPr/>
                    <a:lstStyle/>
                    <a:p>
                      <a:endParaRPr lang="el-GR" sz="1800" cap="none" spc="0">
                        <a:solidFill>
                          <a:schemeClr val="tx1"/>
                        </a:solidFill>
                      </a:endParaRP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endParaRPr lang="el-GR" sz="1800" cap="none" spc="0">
                        <a:solidFill>
                          <a:schemeClr val="tx1"/>
                        </a:solidFill>
                      </a:endParaRP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endParaRPr lang="el-GR" sz="1800" cap="none" spc="0">
                        <a:solidFill>
                          <a:schemeClr val="tx1"/>
                        </a:solidFill>
                      </a:endParaRP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endParaRPr lang="el-GR" sz="1800" cap="none" spc="0">
                        <a:solidFill>
                          <a:schemeClr val="tx1"/>
                        </a:solidFill>
                      </a:endParaRP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endParaRPr lang="el-GR" sz="1800" cap="none" spc="0">
                        <a:solidFill>
                          <a:schemeClr val="tx1"/>
                        </a:solidFill>
                      </a:endParaRP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endParaRPr lang="el-GR" sz="1800" cap="none" spc="0">
                        <a:solidFill>
                          <a:schemeClr val="tx1"/>
                        </a:solidFill>
                      </a:endParaRPr>
                    </a:p>
                  </a:txBody>
                  <a:tcPr marL="116000" marR="116000" marT="116000" marB="5800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285576801"/>
                  </a:ext>
                </a:extLst>
              </a:tr>
            </a:tbl>
          </a:graphicData>
        </a:graphic>
      </p:graphicFrame>
    </p:spTree>
    <p:extLst>
      <p:ext uri="{BB962C8B-B14F-4D97-AF65-F5344CB8AC3E}">
        <p14:creationId xmlns:p14="http://schemas.microsoft.com/office/powerpoint/2010/main" val="4196016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8B6BC5-EE68-4A4C-9A8B-CB1D1BC68851}"/>
              </a:ext>
            </a:extLst>
          </p:cNvPr>
          <p:cNvSpPr>
            <a:spLocks noGrp="1"/>
          </p:cNvSpPr>
          <p:nvPr>
            <p:ph type="title"/>
          </p:nvPr>
        </p:nvSpPr>
        <p:spPr>
          <a:xfrm>
            <a:off x="1484311" y="685800"/>
            <a:ext cx="10018713" cy="888167"/>
          </a:xfrm>
        </p:spPr>
        <p:txBody>
          <a:bodyPr/>
          <a:lstStyle/>
          <a:p>
            <a:r>
              <a:rPr lang="el-GR" dirty="0"/>
              <a:t>Αύξηση υπέρ το άρτιο (γιατί;)</a:t>
            </a:r>
          </a:p>
        </p:txBody>
      </p:sp>
      <p:sp>
        <p:nvSpPr>
          <p:cNvPr id="3" name="Θέση περιεχομένου 2">
            <a:extLst>
              <a:ext uri="{FF2B5EF4-FFF2-40B4-BE49-F238E27FC236}">
                <a16:creationId xmlns:a16="http://schemas.microsoft.com/office/drawing/2014/main" id="{6DC14219-C869-B842-8721-3A22ED3FE1A1}"/>
              </a:ext>
            </a:extLst>
          </p:cNvPr>
          <p:cNvSpPr>
            <a:spLocks noGrp="1"/>
          </p:cNvSpPr>
          <p:nvPr>
            <p:ph sz="half" idx="1"/>
          </p:nvPr>
        </p:nvSpPr>
        <p:spPr>
          <a:xfrm>
            <a:off x="1484312" y="2413000"/>
            <a:ext cx="4895055" cy="3378200"/>
          </a:xfrm>
        </p:spPr>
        <p:txBody>
          <a:bodyPr>
            <a:normAutofit fontScale="92500" lnSpcReduction="20000"/>
          </a:bodyPr>
          <a:lstStyle/>
          <a:p>
            <a:r>
              <a:rPr lang="el-GR" dirty="0"/>
              <a:t>Πραγματική Αξία εταιρίας 200.000 ευρώ (</a:t>
            </a:r>
            <a:r>
              <a:rPr lang="en-US" b="1" dirty="0"/>
              <a:t>pre money</a:t>
            </a:r>
            <a:r>
              <a:rPr lang="en-US" dirty="0"/>
              <a:t>)</a:t>
            </a:r>
            <a:endParaRPr lang="el-GR" dirty="0"/>
          </a:p>
          <a:p>
            <a:r>
              <a:rPr lang="el-GR" dirty="0"/>
              <a:t>Μέτοχοι</a:t>
            </a:r>
          </a:p>
          <a:p>
            <a:pPr lvl="1"/>
            <a:r>
              <a:rPr lang="el-GR" dirty="0"/>
              <a:t>Α 15.000 μετοχές - Β 10.000 μετοχές</a:t>
            </a:r>
          </a:p>
          <a:p>
            <a:pPr lvl="1"/>
            <a:r>
              <a:rPr lang="el-GR" dirty="0"/>
              <a:t>Α 60% - Β 40%</a:t>
            </a:r>
          </a:p>
          <a:p>
            <a:pPr lvl="1"/>
            <a:r>
              <a:rPr lang="el-GR" dirty="0"/>
              <a:t>Αξίες: Α = 120.000 ευρώ – Β = 80.000 ευρώ</a:t>
            </a:r>
          </a:p>
          <a:p>
            <a:r>
              <a:rPr lang="el-GR" dirty="0"/>
              <a:t>Αύξηση 50000 ευρώ </a:t>
            </a:r>
            <a:r>
              <a:rPr lang="el-GR" b="1" dirty="0"/>
              <a:t>(στην ονομαστική αξία)</a:t>
            </a:r>
          </a:p>
          <a:p>
            <a:r>
              <a:rPr lang="el-GR" dirty="0"/>
              <a:t>Α και Β συμφωνούν τα 50.000 να τα πάρει ο επενδυτής  Γ</a:t>
            </a:r>
          </a:p>
          <a:p>
            <a:endParaRPr lang="el-GR" b="1" dirty="0"/>
          </a:p>
          <a:p>
            <a:endParaRPr lang="el-GR" dirty="0"/>
          </a:p>
        </p:txBody>
      </p:sp>
      <p:sp>
        <p:nvSpPr>
          <p:cNvPr id="4" name="Θέση περιεχομένου 3">
            <a:extLst>
              <a:ext uri="{FF2B5EF4-FFF2-40B4-BE49-F238E27FC236}">
                <a16:creationId xmlns:a16="http://schemas.microsoft.com/office/drawing/2014/main" id="{52A7781C-F3E2-C142-8D5C-97F48AA7DE99}"/>
              </a:ext>
            </a:extLst>
          </p:cNvPr>
          <p:cNvSpPr>
            <a:spLocks noGrp="1"/>
          </p:cNvSpPr>
          <p:nvPr>
            <p:ph sz="half" idx="2"/>
          </p:nvPr>
        </p:nvSpPr>
        <p:spPr>
          <a:xfrm>
            <a:off x="6607967" y="2413000"/>
            <a:ext cx="4895056" cy="3378200"/>
          </a:xfrm>
        </p:spPr>
        <p:txBody>
          <a:bodyPr>
            <a:normAutofit fontScale="92500" lnSpcReduction="20000"/>
          </a:bodyPr>
          <a:lstStyle/>
          <a:p>
            <a:r>
              <a:rPr lang="el-GR" dirty="0"/>
              <a:t>Νέα μετοχική σύνθεση </a:t>
            </a:r>
          </a:p>
          <a:p>
            <a:pPr lvl="1"/>
            <a:r>
              <a:rPr lang="el-GR" dirty="0"/>
              <a:t>Α 15.000 μετοχές - Β 10.000 μετοχές - Γ 50.000 μετοχές</a:t>
            </a:r>
          </a:p>
          <a:p>
            <a:pPr lvl="1"/>
            <a:r>
              <a:rPr lang="el-GR" dirty="0"/>
              <a:t>Α 20%, Β 13,33% Γ 66,67%</a:t>
            </a:r>
          </a:p>
          <a:p>
            <a:pPr lvl="1"/>
            <a:r>
              <a:rPr lang="el-GR" dirty="0"/>
              <a:t>Αξία εταιρίας </a:t>
            </a:r>
            <a:r>
              <a:rPr lang="en-US" dirty="0"/>
              <a:t>200.000 +50.000 </a:t>
            </a:r>
            <a:r>
              <a:rPr lang="el-GR" dirty="0"/>
              <a:t>ευρώ = 250.000 ευρώ </a:t>
            </a:r>
            <a:r>
              <a:rPr lang="el-GR" b="1" dirty="0"/>
              <a:t>(</a:t>
            </a:r>
            <a:r>
              <a:rPr lang="en-US" b="1" dirty="0"/>
              <a:t>post money)</a:t>
            </a:r>
            <a:endParaRPr lang="el-GR" b="1" dirty="0"/>
          </a:p>
          <a:p>
            <a:pPr lvl="1"/>
            <a:r>
              <a:rPr lang="el-GR" dirty="0"/>
              <a:t>Αξίες </a:t>
            </a:r>
            <a:r>
              <a:rPr lang="el-GR" b="1" dirty="0">
                <a:solidFill>
                  <a:srgbClr val="FF0000"/>
                </a:solidFill>
              </a:rPr>
              <a:t>Α = </a:t>
            </a:r>
            <a:r>
              <a:rPr lang="en-US" b="1" dirty="0">
                <a:solidFill>
                  <a:srgbClr val="FF0000"/>
                </a:solidFill>
              </a:rPr>
              <a:t>5</a:t>
            </a:r>
            <a:r>
              <a:rPr lang="el-GR" b="1" dirty="0">
                <a:solidFill>
                  <a:srgbClr val="FF0000"/>
                </a:solidFill>
              </a:rPr>
              <a:t>0.000, Β = </a:t>
            </a:r>
            <a:r>
              <a:rPr lang="en-US" b="1" dirty="0">
                <a:solidFill>
                  <a:srgbClr val="FF0000"/>
                </a:solidFill>
              </a:rPr>
              <a:t>33,325</a:t>
            </a:r>
            <a:r>
              <a:rPr lang="el-GR" b="1" dirty="0">
                <a:solidFill>
                  <a:srgbClr val="FF0000"/>
                </a:solidFill>
              </a:rPr>
              <a:t> </a:t>
            </a:r>
            <a:r>
              <a:rPr lang="el-GR" b="1" dirty="0">
                <a:solidFill>
                  <a:srgbClr val="00B050"/>
                </a:solidFill>
              </a:rPr>
              <a:t>Γ = 1</a:t>
            </a:r>
            <a:r>
              <a:rPr lang="en-US" b="1" dirty="0">
                <a:solidFill>
                  <a:srgbClr val="00B050"/>
                </a:solidFill>
              </a:rPr>
              <a:t>66</a:t>
            </a:r>
            <a:r>
              <a:rPr lang="el-GR" b="1" dirty="0">
                <a:solidFill>
                  <a:srgbClr val="00B050"/>
                </a:solidFill>
              </a:rPr>
              <a:t>.</a:t>
            </a:r>
            <a:r>
              <a:rPr lang="en-US" b="1" dirty="0">
                <a:solidFill>
                  <a:srgbClr val="00B050"/>
                </a:solidFill>
              </a:rPr>
              <a:t>675</a:t>
            </a:r>
            <a:r>
              <a:rPr lang="el-GR" dirty="0"/>
              <a:t> ευρώ</a:t>
            </a:r>
          </a:p>
          <a:p>
            <a:r>
              <a:rPr lang="el-GR" dirty="0"/>
              <a:t>Οι συμμετοχές των Α και Β δεν μειώθηκαν μόνο σε ποσοστό </a:t>
            </a:r>
            <a:r>
              <a:rPr lang="el-GR" b="1" u="sng" dirty="0"/>
              <a:t>αλλά και σε αξία</a:t>
            </a:r>
            <a:r>
              <a:rPr lang="el-GR" dirty="0"/>
              <a:t>! </a:t>
            </a:r>
            <a:r>
              <a:rPr lang="el-GR" b="1" dirty="0">
                <a:solidFill>
                  <a:srgbClr val="FF0000"/>
                </a:solidFill>
              </a:rPr>
              <a:t>Ο Γ έβαλε 40.000 ευρώ και πήρε ποσοστά αξίας </a:t>
            </a:r>
            <a:r>
              <a:rPr lang="en-US" b="1" dirty="0">
                <a:solidFill>
                  <a:srgbClr val="FF0000"/>
                </a:solidFill>
              </a:rPr>
              <a:t>166.675</a:t>
            </a:r>
            <a:r>
              <a:rPr lang="el-GR" b="1" dirty="0">
                <a:solidFill>
                  <a:srgbClr val="FF0000"/>
                </a:solidFill>
              </a:rPr>
              <a:t> ευρώ</a:t>
            </a:r>
            <a:r>
              <a:rPr lang="en-US" b="1" dirty="0">
                <a:solidFill>
                  <a:srgbClr val="FF0000"/>
                </a:solidFill>
              </a:rPr>
              <a:t>. </a:t>
            </a:r>
            <a:endParaRPr lang="el-GR" b="1" dirty="0">
              <a:solidFill>
                <a:srgbClr val="FF0000"/>
              </a:solidFill>
            </a:endParaRPr>
          </a:p>
          <a:p>
            <a:r>
              <a:rPr lang="el-GR" b="1" dirty="0">
                <a:solidFill>
                  <a:srgbClr val="FF0000"/>
                </a:solidFill>
              </a:rPr>
              <a:t>Τι </a:t>
            </a:r>
            <a:r>
              <a:rPr lang="el-GR" b="1" dirty="0" err="1">
                <a:solidFill>
                  <a:srgbClr val="FF0000"/>
                </a:solidFill>
              </a:rPr>
              <a:t>πρ</a:t>
            </a:r>
            <a:r>
              <a:rPr lang="en-US" b="1" dirty="0" err="1">
                <a:solidFill>
                  <a:srgbClr val="FF0000"/>
                </a:solidFill>
              </a:rPr>
              <a:t>έ</a:t>
            </a:r>
            <a:r>
              <a:rPr lang="el-GR" b="1" dirty="0">
                <a:solidFill>
                  <a:srgbClr val="FF0000"/>
                </a:solidFill>
              </a:rPr>
              <a:t>πει να γίνει;</a:t>
            </a:r>
          </a:p>
        </p:txBody>
      </p:sp>
    </p:spTree>
    <p:extLst>
      <p:ext uri="{BB962C8B-B14F-4D97-AF65-F5344CB8AC3E}">
        <p14:creationId xmlns:p14="http://schemas.microsoft.com/office/powerpoint/2010/main" val="3077624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8B6BC5-EE68-4A4C-9A8B-CB1D1BC68851}"/>
              </a:ext>
            </a:extLst>
          </p:cNvPr>
          <p:cNvSpPr>
            <a:spLocks noGrp="1"/>
          </p:cNvSpPr>
          <p:nvPr>
            <p:ph type="title"/>
          </p:nvPr>
        </p:nvSpPr>
        <p:spPr>
          <a:xfrm>
            <a:off x="1484311" y="685800"/>
            <a:ext cx="10018713" cy="888167"/>
          </a:xfrm>
        </p:spPr>
        <p:txBody>
          <a:bodyPr/>
          <a:lstStyle/>
          <a:p>
            <a:r>
              <a:rPr lang="el-GR" dirty="0"/>
              <a:t>Αύξηση υπέρ το άρτιο</a:t>
            </a:r>
          </a:p>
        </p:txBody>
      </p:sp>
      <p:sp>
        <p:nvSpPr>
          <p:cNvPr id="3" name="Θέση περιεχομένου 2">
            <a:extLst>
              <a:ext uri="{FF2B5EF4-FFF2-40B4-BE49-F238E27FC236}">
                <a16:creationId xmlns:a16="http://schemas.microsoft.com/office/drawing/2014/main" id="{6DC14219-C869-B842-8721-3A22ED3FE1A1}"/>
              </a:ext>
            </a:extLst>
          </p:cNvPr>
          <p:cNvSpPr>
            <a:spLocks noGrp="1"/>
          </p:cNvSpPr>
          <p:nvPr>
            <p:ph sz="half" idx="1"/>
          </p:nvPr>
        </p:nvSpPr>
        <p:spPr>
          <a:xfrm>
            <a:off x="941871" y="2548162"/>
            <a:ext cx="4895055" cy="4037351"/>
          </a:xfrm>
        </p:spPr>
        <p:txBody>
          <a:bodyPr>
            <a:normAutofit fontScale="62500" lnSpcReduction="20000"/>
          </a:bodyPr>
          <a:lstStyle/>
          <a:p>
            <a:r>
              <a:rPr lang="el-GR" b="1" dirty="0">
                <a:solidFill>
                  <a:srgbClr val="00B050"/>
                </a:solidFill>
              </a:rPr>
              <a:t>ΔΙΑΘΕΣΗ ΤΩΝ ΜΕΤΟΧΏΝ ΌΧΙ ΣΤΗΝ ΟΝΟΜΑΣΤΙΚΉ ΑΞΙΑ ΑΛΛΑ ΣΤΗΝ ΠΡΑΓΜΑΤΙΚΗ ΤΟΥΣ ΑΞΙΑ</a:t>
            </a:r>
          </a:p>
          <a:p>
            <a:r>
              <a:rPr lang="el-GR" dirty="0"/>
              <a:t>Πώς βρίσκουμε την πραγματική αξία ανά μετοχή: </a:t>
            </a:r>
            <a:r>
              <a:rPr lang="el-GR" b="1" dirty="0"/>
              <a:t>ΠΑΜ = ΠΑΕ/</a:t>
            </a:r>
            <a:r>
              <a:rPr lang="el-GR" b="1" dirty="0" err="1"/>
              <a:t>ΑρΜ</a:t>
            </a:r>
            <a:r>
              <a:rPr lang="el-GR" b="1" dirty="0"/>
              <a:t> </a:t>
            </a:r>
          </a:p>
          <a:p>
            <a:pPr lvl="1"/>
            <a:r>
              <a:rPr lang="el-GR" dirty="0"/>
              <a:t>200.000/25.000 = </a:t>
            </a:r>
            <a:r>
              <a:rPr lang="el-GR" b="1" dirty="0"/>
              <a:t>8 ευρώ </a:t>
            </a:r>
          </a:p>
          <a:p>
            <a:r>
              <a:rPr lang="el-GR" dirty="0"/>
              <a:t>Άρα η Εταιρία στην αύξηση θα διαθέσει τις μετοχές για 8 ευρώ τη μία </a:t>
            </a:r>
          </a:p>
          <a:p>
            <a:r>
              <a:rPr lang="el-GR" dirty="0"/>
              <a:t>Ο Γ θα πάρει 50.000/8 = 6250 μετοχές </a:t>
            </a:r>
            <a:r>
              <a:rPr lang="el-GR" b="1" dirty="0"/>
              <a:t>ΟΑ 1 ευρώ </a:t>
            </a:r>
            <a:r>
              <a:rPr lang="el-GR" dirty="0"/>
              <a:t>με τιμή διάθεσης 8 ευρώ τη μία.</a:t>
            </a:r>
          </a:p>
          <a:p>
            <a:r>
              <a:rPr lang="el-GR" dirty="0"/>
              <a:t>Έτσι το ΜΚ θα αυξηθεί κατά 6250 ευρώ με την έκδοση 6250 μετοχών ΟΑ 1 ευρώ </a:t>
            </a:r>
          </a:p>
          <a:p>
            <a:r>
              <a:rPr lang="el-GR" b="1" dirty="0"/>
              <a:t>ΝΜΚ 31250 ευρώ διαιρούμενο σε 31250 Μ ΟΑ 1 ευρώ</a:t>
            </a:r>
          </a:p>
          <a:p>
            <a:r>
              <a:rPr lang="el-GR" dirty="0"/>
              <a:t>Το υπόλοιπο; 50.000 ευρώ – 6250 ευρώ = 43.750 ευρώ θα γίνει αποθεματικό </a:t>
            </a:r>
            <a:r>
              <a:rPr lang="el-GR" dirty="0" err="1"/>
              <a:t>υπερ</a:t>
            </a:r>
            <a:r>
              <a:rPr lang="el-GR" dirty="0"/>
              <a:t> το άρτιο. (ΑΥΑ)</a:t>
            </a:r>
            <a:endParaRPr lang="el-GR" b="1" dirty="0"/>
          </a:p>
          <a:p>
            <a:endParaRPr lang="el-GR" dirty="0"/>
          </a:p>
        </p:txBody>
      </p:sp>
      <p:sp>
        <p:nvSpPr>
          <p:cNvPr id="4" name="Θέση περιεχομένου 3">
            <a:extLst>
              <a:ext uri="{FF2B5EF4-FFF2-40B4-BE49-F238E27FC236}">
                <a16:creationId xmlns:a16="http://schemas.microsoft.com/office/drawing/2014/main" id="{52A7781C-F3E2-C142-8D5C-97F48AA7DE99}"/>
              </a:ext>
            </a:extLst>
          </p:cNvPr>
          <p:cNvSpPr>
            <a:spLocks noGrp="1"/>
          </p:cNvSpPr>
          <p:nvPr>
            <p:ph sz="half" idx="2"/>
          </p:nvPr>
        </p:nvSpPr>
        <p:spPr>
          <a:xfrm>
            <a:off x="6607967" y="2355742"/>
            <a:ext cx="4895056" cy="1946436"/>
          </a:xfrm>
        </p:spPr>
        <p:txBody>
          <a:bodyPr>
            <a:normAutofit fontScale="62500" lnSpcReduction="20000"/>
          </a:bodyPr>
          <a:lstStyle/>
          <a:p>
            <a:r>
              <a:rPr lang="el-GR" dirty="0"/>
              <a:t>Νέα μετοχική σύνθεση </a:t>
            </a:r>
          </a:p>
          <a:p>
            <a:pPr lvl="1"/>
            <a:r>
              <a:rPr lang="el-GR" dirty="0"/>
              <a:t>Α 15.000 μετοχές - Β 10.000 μετοχές - Γ 6.250 μετοχές</a:t>
            </a:r>
          </a:p>
          <a:p>
            <a:pPr lvl="1"/>
            <a:r>
              <a:rPr lang="el-GR" dirty="0"/>
              <a:t>Α 48%, Β 32% Γ 20%</a:t>
            </a:r>
          </a:p>
          <a:p>
            <a:pPr lvl="1"/>
            <a:r>
              <a:rPr lang="el-GR" dirty="0"/>
              <a:t>Αξία εταιρίας </a:t>
            </a:r>
            <a:r>
              <a:rPr lang="en-US" dirty="0"/>
              <a:t>200.000 +50.000 </a:t>
            </a:r>
            <a:r>
              <a:rPr lang="el-GR" dirty="0"/>
              <a:t>ευρώ = 250.000 ευρώ </a:t>
            </a:r>
            <a:r>
              <a:rPr lang="el-GR" b="1" dirty="0"/>
              <a:t>(</a:t>
            </a:r>
            <a:r>
              <a:rPr lang="en-US" b="1" dirty="0"/>
              <a:t>post money)</a:t>
            </a:r>
            <a:endParaRPr lang="el-GR" b="1" dirty="0"/>
          </a:p>
          <a:p>
            <a:pPr lvl="1"/>
            <a:r>
              <a:rPr lang="el-GR" dirty="0"/>
              <a:t>Αξίες </a:t>
            </a:r>
            <a:r>
              <a:rPr lang="el-GR" b="1" dirty="0">
                <a:solidFill>
                  <a:srgbClr val="00B050"/>
                </a:solidFill>
              </a:rPr>
              <a:t>Α = 120.000, Β = 80.000 Γ = 50.000</a:t>
            </a:r>
            <a:r>
              <a:rPr lang="el-GR" dirty="0">
                <a:solidFill>
                  <a:srgbClr val="00B050"/>
                </a:solidFill>
              </a:rPr>
              <a:t> </a:t>
            </a:r>
            <a:r>
              <a:rPr lang="el-GR" dirty="0"/>
              <a:t>ευρώ</a:t>
            </a:r>
          </a:p>
          <a:p>
            <a:r>
              <a:rPr lang="el-GR" dirty="0"/>
              <a:t>Οι συμμετοχές των Α και Β μειώθηκαν </a:t>
            </a:r>
            <a:r>
              <a:rPr lang="el-GR" b="1" dirty="0"/>
              <a:t>μόνο</a:t>
            </a:r>
            <a:r>
              <a:rPr lang="el-GR" dirty="0"/>
              <a:t> σε ποσοστό </a:t>
            </a:r>
            <a:r>
              <a:rPr lang="el-GR" b="1" u="sng" dirty="0"/>
              <a:t>και </a:t>
            </a:r>
            <a:r>
              <a:rPr lang="el-GR" b="1" u="sng" dirty="0" err="1"/>
              <a:t>όχισε</a:t>
            </a:r>
            <a:r>
              <a:rPr lang="el-GR" b="1" u="sng" dirty="0"/>
              <a:t> αξία</a:t>
            </a:r>
            <a:r>
              <a:rPr lang="el-GR" dirty="0"/>
              <a:t>! </a:t>
            </a:r>
            <a:r>
              <a:rPr lang="el-GR" b="1" dirty="0">
                <a:solidFill>
                  <a:srgbClr val="00B050"/>
                </a:solidFill>
              </a:rPr>
              <a:t>Ο Γ έβαλε 40.000 ευρώ και πήρε ποσοστά αξίας 40.000 ευρώ</a:t>
            </a:r>
            <a:r>
              <a:rPr lang="en-US" b="1" dirty="0">
                <a:solidFill>
                  <a:srgbClr val="00B050"/>
                </a:solidFill>
              </a:rPr>
              <a:t>. </a:t>
            </a:r>
            <a:endParaRPr lang="el-GR" b="1" dirty="0">
              <a:solidFill>
                <a:srgbClr val="00B050"/>
              </a:solidFill>
            </a:endParaRPr>
          </a:p>
          <a:p>
            <a:pPr marL="0" indent="0">
              <a:buNone/>
            </a:pPr>
            <a:endParaRPr lang="el-GR" b="1" dirty="0">
              <a:solidFill>
                <a:srgbClr val="00B050"/>
              </a:solidFill>
            </a:endParaRPr>
          </a:p>
        </p:txBody>
      </p:sp>
      <p:graphicFrame>
        <p:nvGraphicFramePr>
          <p:cNvPr id="5" name="Θέση περιεχομένου 6">
            <a:extLst>
              <a:ext uri="{FF2B5EF4-FFF2-40B4-BE49-F238E27FC236}">
                <a16:creationId xmlns:a16="http://schemas.microsoft.com/office/drawing/2014/main" id="{4A9D92F1-0AF3-4A40-98E3-4E0A366E5523}"/>
              </a:ext>
            </a:extLst>
          </p:cNvPr>
          <p:cNvGraphicFramePr>
            <a:graphicFrameLocks/>
          </p:cNvGraphicFramePr>
          <p:nvPr/>
        </p:nvGraphicFramePr>
        <p:xfrm>
          <a:off x="6607967" y="4302178"/>
          <a:ext cx="5141627" cy="2283335"/>
        </p:xfrm>
        <a:graphic>
          <a:graphicData uri="http://schemas.openxmlformats.org/drawingml/2006/table">
            <a:tbl>
              <a:tblPr firstRow="1" bandRow="1">
                <a:tableStyleId>{5C22544A-7EE6-4342-B048-85BDC9FD1C3A}</a:tableStyleId>
              </a:tblPr>
              <a:tblGrid>
                <a:gridCol w="1034322">
                  <a:extLst>
                    <a:ext uri="{9D8B030D-6E8A-4147-A177-3AD203B41FA5}">
                      <a16:colId xmlns:a16="http://schemas.microsoft.com/office/drawing/2014/main" val="3164755567"/>
                    </a:ext>
                  </a:extLst>
                </a:gridCol>
                <a:gridCol w="682138">
                  <a:extLst>
                    <a:ext uri="{9D8B030D-6E8A-4147-A177-3AD203B41FA5}">
                      <a16:colId xmlns:a16="http://schemas.microsoft.com/office/drawing/2014/main" val="4162652466"/>
                    </a:ext>
                  </a:extLst>
                </a:gridCol>
                <a:gridCol w="858230">
                  <a:extLst>
                    <a:ext uri="{9D8B030D-6E8A-4147-A177-3AD203B41FA5}">
                      <a16:colId xmlns:a16="http://schemas.microsoft.com/office/drawing/2014/main" val="3607318449"/>
                    </a:ext>
                  </a:extLst>
                </a:gridCol>
                <a:gridCol w="858230">
                  <a:extLst>
                    <a:ext uri="{9D8B030D-6E8A-4147-A177-3AD203B41FA5}">
                      <a16:colId xmlns:a16="http://schemas.microsoft.com/office/drawing/2014/main" val="1633092261"/>
                    </a:ext>
                  </a:extLst>
                </a:gridCol>
                <a:gridCol w="858230">
                  <a:extLst>
                    <a:ext uri="{9D8B030D-6E8A-4147-A177-3AD203B41FA5}">
                      <a16:colId xmlns:a16="http://schemas.microsoft.com/office/drawing/2014/main" val="785118996"/>
                    </a:ext>
                  </a:extLst>
                </a:gridCol>
                <a:gridCol w="850477">
                  <a:extLst>
                    <a:ext uri="{9D8B030D-6E8A-4147-A177-3AD203B41FA5}">
                      <a16:colId xmlns:a16="http://schemas.microsoft.com/office/drawing/2014/main" val="4102930842"/>
                    </a:ext>
                  </a:extLst>
                </a:gridCol>
              </a:tblGrid>
              <a:tr h="540895">
                <a:tc gridSpan="3">
                  <a:txBody>
                    <a:bodyPr/>
                    <a:lstStyle/>
                    <a:p>
                      <a:r>
                        <a:rPr lang="el-GR" dirty="0"/>
                        <a:t>ενεργητικό</a:t>
                      </a:r>
                    </a:p>
                  </a:txBody>
                  <a:tcPr/>
                </a:tc>
                <a:tc hMerge="1">
                  <a:txBody>
                    <a:bodyPr/>
                    <a:lstStyle/>
                    <a:p>
                      <a:endParaRPr lang="el-GR" dirty="0"/>
                    </a:p>
                  </a:txBody>
                  <a:tcPr/>
                </a:tc>
                <a:tc hMerge="1">
                  <a:txBody>
                    <a:bodyPr/>
                    <a:lstStyle/>
                    <a:p>
                      <a:endParaRPr lang="el-GR" dirty="0"/>
                    </a:p>
                  </a:txBody>
                  <a:tcPr/>
                </a:tc>
                <a:tc gridSpan="3">
                  <a:txBody>
                    <a:bodyPr/>
                    <a:lstStyle/>
                    <a:p>
                      <a:r>
                        <a:rPr lang="el-GR" dirty="0"/>
                        <a:t>παθητικό</a:t>
                      </a:r>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477784115"/>
                  </a:ext>
                </a:extLst>
              </a:tr>
              <a:tr h="370840">
                <a:tc>
                  <a:txBody>
                    <a:bodyPr/>
                    <a:lstStyle/>
                    <a:p>
                      <a:r>
                        <a:rPr lang="el-GR" sz="1200" dirty="0"/>
                        <a:t>Ταμείο</a:t>
                      </a:r>
                    </a:p>
                  </a:txBody>
                  <a:tcPr/>
                </a:tc>
                <a:tc>
                  <a:txBody>
                    <a:bodyPr/>
                    <a:lstStyle/>
                    <a:p>
                      <a:r>
                        <a:rPr lang="el-GR" sz="1400" dirty="0"/>
                        <a:t>10000</a:t>
                      </a:r>
                    </a:p>
                  </a:txBody>
                  <a:tcPr/>
                </a:tc>
                <a:tc>
                  <a:txBody>
                    <a:bodyPr/>
                    <a:lstStyle/>
                    <a:p>
                      <a:r>
                        <a:rPr lang="el-GR" sz="1400" b="1" dirty="0">
                          <a:solidFill>
                            <a:srgbClr val="00B050"/>
                          </a:solidFill>
                        </a:rPr>
                        <a:t>+50.000</a:t>
                      </a:r>
                    </a:p>
                  </a:txBody>
                  <a:tcPr/>
                </a:tc>
                <a:tc>
                  <a:txBody>
                    <a:bodyPr/>
                    <a:lstStyle/>
                    <a:p>
                      <a:r>
                        <a:rPr lang="el-GR" sz="1200" dirty="0"/>
                        <a:t>ΜΚ</a:t>
                      </a:r>
                    </a:p>
                  </a:txBody>
                  <a:tcPr/>
                </a:tc>
                <a:tc>
                  <a:txBody>
                    <a:bodyPr/>
                    <a:lstStyle/>
                    <a:p>
                      <a:r>
                        <a:rPr lang="el-GR" dirty="0"/>
                        <a:t>25000</a:t>
                      </a:r>
                    </a:p>
                  </a:txBody>
                  <a:tcPr/>
                </a:tc>
                <a:tc>
                  <a:txBody>
                    <a:bodyPr/>
                    <a:lstStyle/>
                    <a:p>
                      <a:r>
                        <a:rPr lang="el-GR" sz="1400" b="1" dirty="0">
                          <a:solidFill>
                            <a:srgbClr val="00B050"/>
                          </a:solidFill>
                        </a:rPr>
                        <a:t>+6250</a:t>
                      </a:r>
                    </a:p>
                  </a:txBody>
                  <a:tcPr/>
                </a:tc>
                <a:extLst>
                  <a:ext uri="{0D108BD9-81ED-4DB2-BD59-A6C34878D82A}">
                    <a16:rowId xmlns:a16="http://schemas.microsoft.com/office/drawing/2014/main" val="1779851988"/>
                  </a:ext>
                </a:extLst>
              </a:tr>
              <a:tr h="370840">
                <a:tc>
                  <a:txBody>
                    <a:bodyPr/>
                    <a:lstStyle/>
                    <a:p>
                      <a:r>
                        <a:rPr lang="el-GR" sz="1200" dirty="0"/>
                        <a:t>απαιτήσεις</a:t>
                      </a:r>
                    </a:p>
                  </a:txBody>
                  <a:tcPr/>
                </a:tc>
                <a:tc>
                  <a:txBody>
                    <a:bodyPr/>
                    <a:lstStyle/>
                    <a:p>
                      <a:r>
                        <a:rPr lang="el-GR" sz="1400" dirty="0"/>
                        <a:t>15000</a:t>
                      </a:r>
                    </a:p>
                  </a:txBody>
                  <a:tcPr/>
                </a:tc>
                <a:tc>
                  <a:txBody>
                    <a:bodyPr/>
                    <a:lstStyle/>
                    <a:p>
                      <a:endParaRPr lang="el-GR" sz="1400" dirty="0"/>
                    </a:p>
                  </a:txBody>
                  <a:tcPr/>
                </a:tc>
                <a:tc>
                  <a:txBody>
                    <a:bodyPr/>
                    <a:lstStyle/>
                    <a:p>
                      <a:r>
                        <a:rPr lang="el-GR" sz="1200" dirty="0" err="1"/>
                        <a:t>αποθ</a:t>
                      </a:r>
                      <a:r>
                        <a:rPr lang="el-GR" sz="1200" dirty="0"/>
                        <a:t>/</a:t>
                      </a:r>
                      <a:r>
                        <a:rPr lang="el-GR" sz="1200" dirty="0" err="1"/>
                        <a:t>τικα</a:t>
                      </a:r>
                      <a:endParaRPr lang="el-GR" sz="1200" dirty="0"/>
                    </a:p>
                  </a:txBody>
                  <a:tcPr/>
                </a:tc>
                <a:tc>
                  <a:txBody>
                    <a:bodyPr/>
                    <a:lstStyle/>
                    <a:p>
                      <a:r>
                        <a:rPr lang="el-GR" dirty="0"/>
                        <a:t>5000</a:t>
                      </a:r>
                    </a:p>
                  </a:txBody>
                  <a:tcPr/>
                </a:tc>
                <a:tc>
                  <a:txBody>
                    <a:bodyPr/>
                    <a:lstStyle/>
                    <a:p>
                      <a:endParaRPr lang="el-GR" sz="1400" b="1" dirty="0">
                        <a:solidFill>
                          <a:srgbClr val="FF0000"/>
                        </a:solidFill>
                      </a:endParaRPr>
                    </a:p>
                  </a:txBody>
                  <a:tcPr/>
                </a:tc>
                <a:extLst>
                  <a:ext uri="{0D108BD9-81ED-4DB2-BD59-A6C34878D82A}">
                    <a16:rowId xmlns:a16="http://schemas.microsoft.com/office/drawing/2014/main" val="545682953"/>
                  </a:ext>
                </a:extLst>
              </a:tr>
              <a:tr h="370840">
                <a:tc>
                  <a:txBody>
                    <a:bodyPr/>
                    <a:lstStyle/>
                    <a:p>
                      <a:r>
                        <a:rPr lang="el-GR" sz="1200" dirty="0"/>
                        <a:t>χρεόγραφα</a:t>
                      </a:r>
                    </a:p>
                  </a:txBody>
                  <a:tcPr/>
                </a:tc>
                <a:tc>
                  <a:txBody>
                    <a:bodyPr/>
                    <a:lstStyle/>
                    <a:p>
                      <a:r>
                        <a:rPr lang="el-GR" sz="1400" dirty="0"/>
                        <a:t>15000</a:t>
                      </a:r>
                    </a:p>
                  </a:txBody>
                  <a:tcPr/>
                </a:tc>
                <a:tc>
                  <a:txBody>
                    <a:bodyPr/>
                    <a:lstStyle/>
                    <a:p>
                      <a:endParaRPr lang="el-GR" sz="1400" dirty="0"/>
                    </a:p>
                  </a:txBody>
                  <a:tcPr/>
                </a:tc>
                <a:tc>
                  <a:txBody>
                    <a:bodyPr/>
                    <a:lstStyle/>
                    <a:p>
                      <a:r>
                        <a:rPr lang="el-GR" sz="1200" dirty="0"/>
                        <a:t>ΑΥΑ</a:t>
                      </a:r>
                    </a:p>
                  </a:txBody>
                  <a:tcPr/>
                </a:tc>
                <a:tc>
                  <a:txBody>
                    <a:bodyPr/>
                    <a:lstStyle/>
                    <a:p>
                      <a:endParaRPr lang="el-GR" dirty="0"/>
                    </a:p>
                  </a:txBody>
                  <a:tcPr/>
                </a:tc>
                <a:tc>
                  <a:txBody>
                    <a:bodyPr/>
                    <a:lstStyle/>
                    <a:p>
                      <a:r>
                        <a:rPr lang="el-GR" sz="1400" b="1" dirty="0">
                          <a:solidFill>
                            <a:srgbClr val="00B050"/>
                          </a:solidFill>
                        </a:rPr>
                        <a:t>+43750</a:t>
                      </a:r>
                    </a:p>
                  </a:txBody>
                  <a:tcPr/>
                </a:tc>
                <a:extLst>
                  <a:ext uri="{0D108BD9-81ED-4DB2-BD59-A6C34878D82A}">
                    <a16:rowId xmlns:a16="http://schemas.microsoft.com/office/drawing/2014/main" val="3419856230"/>
                  </a:ext>
                </a:extLst>
              </a:tr>
              <a:tr h="370840">
                <a:tc>
                  <a:txBody>
                    <a:bodyPr/>
                    <a:lstStyle/>
                    <a:p>
                      <a:endParaRPr lang="el-GR" sz="1200" dirty="0"/>
                    </a:p>
                  </a:txBody>
                  <a:tcPr/>
                </a:tc>
                <a:tc>
                  <a:txBody>
                    <a:bodyPr/>
                    <a:lstStyle/>
                    <a:p>
                      <a:endParaRPr lang="el-GR" sz="1400" dirty="0"/>
                    </a:p>
                  </a:txBody>
                  <a:tcPr/>
                </a:tc>
                <a:tc>
                  <a:txBody>
                    <a:bodyPr/>
                    <a:lstStyle/>
                    <a:p>
                      <a:endParaRPr lang="el-GR" sz="1400" dirty="0"/>
                    </a:p>
                  </a:txBody>
                  <a:tcPr/>
                </a:tc>
                <a:tc>
                  <a:txBody>
                    <a:bodyPr/>
                    <a:lstStyle/>
                    <a:p>
                      <a:r>
                        <a:rPr lang="el-GR" sz="1200" dirty="0" err="1"/>
                        <a:t>Υποχ</a:t>
                      </a:r>
                      <a:r>
                        <a:rPr lang="el-GR" sz="1200" dirty="0"/>
                        <a:t>/σεις</a:t>
                      </a:r>
                    </a:p>
                  </a:txBody>
                  <a:tcPr/>
                </a:tc>
                <a:tc>
                  <a:txBody>
                    <a:bodyPr/>
                    <a:lstStyle/>
                    <a:p>
                      <a:r>
                        <a:rPr lang="el-GR" dirty="0"/>
                        <a:t>10000</a:t>
                      </a:r>
                    </a:p>
                  </a:txBody>
                  <a:tcPr/>
                </a:tc>
                <a:tc>
                  <a:txBody>
                    <a:bodyPr/>
                    <a:lstStyle/>
                    <a:p>
                      <a:endParaRPr lang="el-GR" dirty="0"/>
                    </a:p>
                  </a:txBody>
                  <a:tcPr/>
                </a:tc>
                <a:extLst>
                  <a:ext uri="{0D108BD9-81ED-4DB2-BD59-A6C34878D82A}">
                    <a16:rowId xmlns:a16="http://schemas.microsoft.com/office/drawing/2014/main" val="3285576801"/>
                  </a:ext>
                </a:extLst>
              </a:tr>
            </a:tbl>
          </a:graphicData>
        </a:graphic>
      </p:graphicFrame>
    </p:spTree>
    <p:extLst>
      <p:ext uri="{BB962C8B-B14F-4D97-AF65-F5344CB8AC3E}">
        <p14:creationId xmlns:p14="http://schemas.microsoft.com/office/powerpoint/2010/main" val="3079602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1E1B35B3-DDDF-8D41-B9AF-345B57546A3B}"/>
              </a:ext>
            </a:extLst>
          </p:cNvPr>
          <p:cNvSpPr>
            <a:spLocks noGrp="1"/>
          </p:cNvSpPr>
          <p:nvPr>
            <p:ph type="title"/>
          </p:nvPr>
        </p:nvSpPr>
        <p:spPr>
          <a:xfrm>
            <a:off x="1484311" y="685801"/>
            <a:ext cx="10018713" cy="918148"/>
          </a:xfrm>
        </p:spPr>
        <p:txBody>
          <a:bodyPr/>
          <a:lstStyle/>
          <a:p>
            <a:r>
              <a:rPr lang="el-GR" dirty="0"/>
              <a:t>Παρ</a:t>
            </a:r>
            <a:r>
              <a:rPr lang="en-US" dirty="0" err="1"/>
              <a:t>ά</a:t>
            </a:r>
            <a:r>
              <a:rPr lang="el-GR" dirty="0" err="1"/>
              <a:t>δειγμα</a:t>
            </a:r>
            <a:endParaRPr lang="el-GR" dirty="0"/>
          </a:p>
        </p:txBody>
      </p:sp>
      <p:sp>
        <p:nvSpPr>
          <p:cNvPr id="6" name="Θέση περιεχομένου 5">
            <a:extLst>
              <a:ext uri="{FF2B5EF4-FFF2-40B4-BE49-F238E27FC236}">
                <a16:creationId xmlns:a16="http://schemas.microsoft.com/office/drawing/2014/main" id="{D8188BB5-E645-7841-9420-0A35ADFDAEFC}"/>
              </a:ext>
            </a:extLst>
          </p:cNvPr>
          <p:cNvSpPr>
            <a:spLocks noGrp="1"/>
          </p:cNvSpPr>
          <p:nvPr>
            <p:ph idx="1"/>
          </p:nvPr>
        </p:nvSpPr>
        <p:spPr>
          <a:xfrm>
            <a:off x="1484310" y="2540000"/>
            <a:ext cx="10018713" cy="3251200"/>
          </a:xfrm>
        </p:spPr>
        <p:txBody>
          <a:bodyPr>
            <a:normAutofit/>
          </a:bodyPr>
          <a:lstStyle/>
          <a:p>
            <a:r>
              <a:rPr lang="el-GR" dirty="0"/>
              <a:t>Επενδυτής επιθυμεί να επενδύσει 100.000 ευρώ σε ανώνυμη εταιρία με μετοχικό κεφάλαιο 500.000 ευρώ που αποτελείται από 500.000 μετοχές ονομαστικής αξίας 1 ευρώ. Η αξία της εταιρίας συμφωνείται από τους ιδρυτές και τον επενδυτή στα 8</a:t>
            </a:r>
            <a:r>
              <a:rPr lang="en-US" dirty="0"/>
              <a:t>5</a:t>
            </a:r>
            <a:r>
              <a:rPr lang="el-GR" dirty="0"/>
              <a:t>0.000 ευρώ </a:t>
            </a:r>
            <a:r>
              <a:rPr lang="en-US" dirty="0"/>
              <a:t>(post money)</a:t>
            </a:r>
            <a:r>
              <a:rPr lang="el-GR" dirty="0"/>
              <a:t>.  Πόσες μετοχές θα λάβει ο επενδυτής ώστε οι υφιστάμενοι μέτοχοι – ιδρυτές να διατηρήσουν την </a:t>
            </a:r>
            <a:r>
              <a:rPr lang="el-GR" dirty="0" err="1"/>
              <a:t>αξ</a:t>
            </a:r>
            <a:r>
              <a:rPr lang="en-US" dirty="0" err="1"/>
              <a:t>ί</a:t>
            </a:r>
            <a:r>
              <a:rPr lang="el-GR" dirty="0"/>
              <a:t>α της συμμετοχής τους στην εταιρία;</a:t>
            </a:r>
          </a:p>
          <a:p>
            <a:pPr marL="0" indent="0">
              <a:buNone/>
            </a:pPr>
            <a:endParaRPr lang="el-GR" dirty="0"/>
          </a:p>
        </p:txBody>
      </p:sp>
    </p:spTree>
    <p:extLst>
      <p:ext uri="{BB962C8B-B14F-4D97-AF65-F5344CB8AC3E}">
        <p14:creationId xmlns:p14="http://schemas.microsoft.com/office/powerpoint/2010/main" val="29813934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Shape 1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5" name="Τίτλος 4">
            <a:extLst>
              <a:ext uri="{FF2B5EF4-FFF2-40B4-BE49-F238E27FC236}">
                <a16:creationId xmlns:a16="http://schemas.microsoft.com/office/drawing/2014/main" id="{1E1B35B3-DDDF-8D41-B9AF-345B57546A3B}"/>
              </a:ext>
            </a:extLst>
          </p:cNvPr>
          <p:cNvSpPr>
            <a:spLocks noGrp="1"/>
          </p:cNvSpPr>
          <p:nvPr>
            <p:ph type="title"/>
          </p:nvPr>
        </p:nvSpPr>
        <p:spPr>
          <a:xfrm>
            <a:off x="994087" y="1130603"/>
            <a:ext cx="3342442" cy="4596794"/>
          </a:xfrm>
        </p:spPr>
        <p:txBody>
          <a:bodyPr anchor="ctr">
            <a:normAutofit/>
          </a:bodyPr>
          <a:lstStyle/>
          <a:p>
            <a:r>
              <a:rPr lang="el-GR" sz="3200">
                <a:solidFill>
                  <a:srgbClr val="EBEBEB"/>
                </a:solidFill>
              </a:rPr>
              <a:t>Παρ</a:t>
            </a:r>
            <a:r>
              <a:rPr lang="en-US" sz="3200">
                <a:solidFill>
                  <a:srgbClr val="EBEBEB"/>
                </a:solidFill>
              </a:rPr>
              <a:t>ά</a:t>
            </a:r>
            <a:r>
              <a:rPr lang="el-GR" sz="3200">
                <a:solidFill>
                  <a:srgbClr val="EBEBEB"/>
                </a:solidFill>
              </a:rPr>
              <a:t>δειγμα συνέχεια</a:t>
            </a:r>
          </a:p>
        </p:txBody>
      </p:sp>
      <p:sp>
        <p:nvSpPr>
          <p:cNvPr id="6" name="Θέση περιεχομένου 5">
            <a:extLst>
              <a:ext uri="{FF2B5EF4-FFF2-40B4-BE49-F238E27FC236}">
                <a16:creationId xmlns:a16="http://schemas.microsoft.com/office/drawing/2014/main" id="{D8188BB5-E645-7841-9420-0A35ADFDAEFC}"/>
              </a:ext>
            </a:extLst>
          </p:cNvPr>
          <p:cNvSpPr>
            <a:spLocks noGrp="1"/>
          </p:cNvSpPr>
          <p:nvPr>
            <p:ph idx="1"/>
          </p:nvPr>
        </p:nvSpPr>
        <p:spPr>
          <a:xfrm>
            <a:off x="5290077" y="437513"/>
            <a:ext cx="5502614" cy="5954325"/>
          </a:xfrm>
        </p:spPr>
        <p:txBody>
          <a:bodyPr anchor="ctr">
            <a:normAutofit/>
          </a:bodyPr>
          <a:lstStyle/>
          <a:p>
            <a:pPr>
              <a:lnSpc>
                <a:spcPct val="90000"/>
              </a:lnSpc>
            </a:pPr>
            <a:r>
              <a:rPr lang="el-GR" sz="1300" dirty="0"/>
              <a:t>Για να βρούμε τη τιμή διάθεσης των μετοχών διαιρούμε το </a:t>
            </a:r>
            <a:r>
              <a:rPr lang="en-US" sz="1300" dirty="0"/>
              <a:t>pre money valuation  </a:t>
            </a:r>
            <a:r>
              <a:rPr lang="el-GR" sz="1300" dirty="0"/>
              <a:t>της εταιρίας, ήτοι την πραγματική αξία της εταιρίας πριν την επένδυση του επενδυτή με τον αριθμό των μετοχών. Στην προκείμενη περίπτωση είναι:</a:t>
            </a:r>
          </a:p>
          <a:p>
            <a:pPr>
              <a:lnSpc>
                <a:spcPct val="90000"/>
              </a:lnSpc>
            </a:pPr>
            <a:r>
              <a:rPr lang="el-GR" sz="1300" dirty="0"/>
              <a:t>Ευρώ 850.000 – 100.000 = 750.000 ευρώ </a:t>
            </a:r>
          </a:p>
          <a:p>
            <a:pPr>
              <a:lnSpc>
                <a:spcPct val="90000"/>
              </a:lnSpc>
            </a:pPr>
            <a:r>
              <a:rPr lang="el-GR" sz="1300" dirty="0"/>
              <a:t>€750.000/500.000=€1,5</a:t>
            </a:r>
          </a:p>
          <a:p>
            <a:pPr>
              <a:lnSpc>
                <a:spcPct val="90000"/>
              </a:lnSpc>
            </a:pPr>
            <a:r>
              <a:rPr lang="el-GR" sz="1300" dirty="0"/>
              <a:t>κατόπιν διαιρούμε το ποσό που θα επενδύσει ο επενδυτής με την τιμή διάθεσης για να βρούμε πόσες μετοχές θα λάβει:</a:t>
            </a:r>
          </a:p>
          <a:p>
            <a:pPr>
              <a:lnSpc>
                <a:spcPct val="90000"/>
              </a:lnSpc>
            </a:pPr>
            <a:r>
              <a:rPr lang="el-GR" sz="1300" dirty="0"/>
              <a:t>€100.000/€1,5= 66.667 μετοχές</a:t>
            </a:r>
          </a:p>
          <a:p>
            <a:pPr>
              <a:lnSpc>
                <a:spcPct val="90000"/>
              </a:lnSpc>
            </a:pPr>
            <a:r>
              <a:rPr lang="el-GR" sz="1300" dirty="0"/>
              <a:t>Κατά συνέπεια θα εκδοθούν 66.667 μετοχές ονομαστικής αξίας 1 ευρώ και το μετοχικό κεφάλαιο θα αυξηθεί κατά €66.667. </a:t>
            </a:r>
          </a:p>
          <a:p>
            <a:pPr>
              <a:lnSpc>
                <a:spcPct val="90000"/>
              </a:lnSpc>
            </a:pPr>
            <a:r>
              <a:rPr lang="el-GR" sz="1300" dirty="0"/>
              <a:t>Η τιμή διάθεσης θα είναι 1,5 ευρώ </a:t>
            </a:r>
          </a:p>
          <a:p>
            <a:pPr>
              <a:lnSpc>
                <a:spcPct val="90000"/>
              </a:lnSpc>
            </a:pPr>
            <a:r>
              <a:rPr lang="el-GR" sz="1300" dirty="0"/>
              <a:t>Το ποσό που υπολείπεται ανάμεσα στα 100.000 και 66.667 ήτοι 33.333 θα περαστεί στα βιβλία της εταιρίας ως αποθεματικό υπέρ το  άρτιο. Το νέο μετοχικό κεφάλαιο της εταιρίας θα είναι €566.667 και θα αποτελείται από 566,667 μετοχές. </a:t>
            </a:r>
          </a:p>
          <a:p>
            <a:pPr>
              <a:lnSpc>
                <a:spcPct val="90000"/>
              </a:lnSpc>
            </a:pPr>
            <a:r>
              <a:rPr lang="el-GR" sz="1300" dirty="0"/>
              <a:t>Η καθαρή θέση της εταιρίας (με την προϋπόθεση ότι δεν έχουμε άλλα αποθεματικά ή ζημίες ή κέρδη εις νέον) είναι:</a:t>
            </a:r>
          </a:p>
          <a:p>
            <a:pPr lvl="1">
              <a:lnSpc>
                <a:spcPct val="90000"/>
              </a:lnSpc>
            </a:pPr>
            <a:r>
              <a:rPr lang="el-GR" sz="1300" dirty="0"/>
              <a:t>ΜΚ: 566.667</a:t>
            </a:r>
          </a:p>
          <a:p>
            <a:pPr lvl="1">
              <a:lnSpc>
                <a:spcPct val="90000"/>
              </a:lnSpc>
            </a:pPr>
            <a:r>
              <a:rPr lang="el-GR" sz="1300" dirty="0" err="1"/>
              <a:t>ΑυΑ</a:t>
            </a:r>
            <a:r>
              <a:rPr lang="el-GR" sz="1300" dirty="0"/>
              <a:t>: 33.333</a:t>
            </a:r>
          </a:p>
          <a:p>
            <a:pPr lvl="1">
              <a:lnSpc>
                <a:spcPct val="90000"/>
              </a:lnSpc>
            </a:pPr>
            <a:r>
              <a:rPr lang="el-GR" sz="1300" dirty="0"/>
              <a:t>Σύνολο 600.000</a:t>
            </a:r>
          </a:p>
          <a:p>
            <a:pPr marL="0" indent="0">
              <a:lnSpc>
                <a:spcPct val="90000"/>
              </a:lnSpc>
              <a:buNone/>
            </a:pPr>
            <a:endParaRPr lang="el-GR" sz="1300" dirty="0"/>
          </a:p>
        </p:txBody>
      </p:sp>
    </p:spTree>
    <p:extLst>
      <p:ext uri="{BB962C8B-B14F-4D97-AF65-F5344CB8AC3E}">
        <p14:creationId xmlns:p14="http://schemas.microsoft.com/office/powerpoint/2010/main" val="1066932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Rectangle 11">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0" name="Rectangle 19">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609BCA8F-B5D7-BB31-5C1F-4A723A9F52E2}"/>
              </a:ext>
            </a:extLst>
          </p:cNvPr>
          <p:cNvSpPr>
            <a:spLocks noGrp="1"/>
          </p:cNvSpPr>
          <p:nvPr>
            <p:ph type="title"/>
          </p:nvPr>
        </p:nvSpPr>
        <p:spPr>
          <a:xfrm>
            <a:off x="1683171" y="1143000"/>
            <a:ext cx="8825658" cy="3389217"/>
          </a:xfrm>
        </p:spPr>
        <p:txBody>
          <a:bodyPr vert="horz" lIns="91440" tIns="45720" rIns="91440" bIns="45720" rtlCol="0" anchor="ctr">
            <a:normAutofit/>
          </a:bodyPr>
          <a:lstStyle/>
          <a:p>
            <a:pPr algn="ctr"/>
            <a:r>
              <a:rPr lang="en-US" sz="6600">
                <a:solidFill>
                  <a:srgbClr val="FFFFFF"/>
                </a:solidFill>
              </a:rPr>
              <a:t>μετοχές</a:t>
            </a:r>
          </a:p>
        </p:txBody>
      </p:sp>
      <p:sp>
        <p:nvSpPr>
          <p:cNvPr id="3" name="Θέση κειμένου 2">
            <a:extLst>
              <a:ext uri="{FF2B5EF4-FFF2-40B4-BE49-F238E27FC236}">
                <a16:creationId xmlns:a16="http://schemas.microsoft.com/office/drawing/2014/main" id="{40A23437-87AB-6ECB-5CED-15F0E00B47A6}"/>
              </a:ext>
            </a:extLst>
          </p:cNvPr>
          <p:cNvSpPr>
            <a:spLocks noGrp="1"/>
          </p:cNvSpPr>
          <p:nvPr>
            <p:ph type="body" idx="1"/>
          </p:nvPr>
        </p:nvSpPr>
        <p:spPr>
          <a:xfrm>
            <a:off x="1683171" y="5240851"/>
            <a:ext cx="8825658" cy="828932"/>
          </a:xfrm>
        </p:spPr>
        <p:txBody>
          <a:bodyPr vert="horz" lIns="91440" tIns="45720" rIns="91440" bIns="45720" rtlCol="0" anchor="t">
            <a:normAutofit/>
          </a:bodyPr>
          <a:lstStyle/>
          <a:p>
            <a:pPr algn="ctr"/>
            <a:endParaRPr lang="en-US" sz="2400">
              <a:solidFill>
                <a:schemeClr val="tx2"/>
              </a:solidFill>
            </a:endParaRPr>
          </a:p>
        </p:txBody>
      </p:sp>
    </p:spTree>
    <p:extLst>
      <p:ext uri="{BB962C8B-B14F-4D97-AF65-F5344CB8AC3E}">
        <p14:creationId xmlns:p14="http://schemas.microsoft.com/office/powerpoint/2010/main" val="1416922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084313B-C03D-4981-9786-879159A603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A99190B9-52DD-45DC-BE21-AACE88FEC7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a:extLst>
                <a:ext uri="{FF2B5EF4-FFF2-40B4-BE49-F238E27FC236}">
                  <a16:creationId xmlns:a16="http://schemas.microsoft.com/office/drawing/2014/main" id="{D1EE260A-12FB-4D71-A318-71BED7FF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B52EC39A-8D44-4CEF-820F-A442CFA42D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2D010773-529F-4A3D-A0AB-E7CE12DC6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D7582733-2D5B-4103-A63C-0D0D81780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6D073C2A-0E86-458E-88D4-27124FDAD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01A64F04-7AF7-48B9-A1B0-956BBCEEFE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989ABE99-7694-4211-A627-459BE5422B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7" name="Freeform 5">
              <a:extLst>
                <a:ext uri="{FF2B5EF4-FFF2-40B4-BE49-F238E27FC236}">
                  <a16:creationId xmlns:a16="http://schemas.microsoft.com/office/drawing/2014/main" id="{254B4214-6F53-497C-8322-9CE8158AA3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9" name="Rectangle 18">
            <a:extLst>
              <a:ext uri="{FF2B5EF4-FFF2-40B4-BE49-F238E27FC236}">
                <a16:creationId xmlns:a16="http://schemas.microsoft.com/office/drawing/2014/main" id="{20E145FF-1D18-4246-A2BA-9F6B4D5336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1" name="Rectangle 2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5"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Shape 26">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9"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Τίτλος 1"/>
          <p:cNvSpPr>
            <a:spLocks noGrp="1"/>
          </p:cNvSpPr>
          <p:nvPr>
            <p:ph type="ctrTitle"/>
          </p:nvPr>
        </p:nvSpPr>
        <p:spPr>
          <a:xfrm>
            <a:off x="994087" y="1130603"/>
            <a:ext cx="3342442" cy="4596794"/>
          </a:xfrm>
        </p:spPr>
        <p:txBody>
          <a:bodyPr vert="horz" lIns="91440" tIns="45720" rIns="91440" bIns="45720" rtlCol="0" anchor="ctr">
            <a:normAutofit/>
          </a:bodyPr>
          <a:lstStyle/>
          <a:p>
            <a:r>
              <a:rPr lang="en-US" sz="3200">
                <a:solidFill>
                  <a:srgbClr val="EBEBEB"/>
                </a:solidFill>
              </a:rPr>
              <a:t>Τι είναι η μετοχή;</a:t>
            </a:r>
          </a:p>
        </p:txBody>
      </p:sp>
      <p:sp>
        <p:nvSpPr>
          <p:cNvPr id="3" name="Υπότιτλος 2"/>
          <p:cNvSpPr>
            <a:spLocks noGrp="1"/>
          </p:cNvSpPr>
          <p:nvPr>
            <p:ph type="subTitle" idx="1"/>
          </p:nvPr>
        </p:nvSpPr>
        <p:spPr>
          <a:xfrm>
            <a:off x="5290077" y="437513"/>
            <a:ext cx="5502614" cy="5954325"/>
          </a:xfrm>
        </p:spPr>
        <p:txBody>
          <a:bodyPr vert="horz" lIns="91440" tIns="45720" rIns="91440" bIns="45720" rtlCol="0" anchor="ctr">
            <a:normAutofit/>
          </a:bodyPr>
          <a:lstStyle/>
          <a:p>
            <a:pPr algn="just"/>
            <a:r>
              <a:rPr lang="el-GR" sz="1400" dirty="0">
                <a:solidFill>
                  <a:schemeClr val="tx1"/>
                </a:solidFill>
                <a:latin typeface="Cambria" panose="02040503050406030204" pitchFamily="18" charset="0"/>
                <a:ea typeface="Cambria" panose="02040503050406030204" pitchFamily="18" charset="0"/>
              </a:rPr>
              <a:t>Η έννοια της μετοχής είναι τριπλή και υποδηλώνει καθένα από τα παρακάτω: </a:t>
            </a:r>
          </a:p>
          <a:p>
            <a:pPr marL="342900" indent="-342900" algn="just">
              <a:buFont typeface="Wingdings" panose="05000000000000000000" pitchFamily="2" charset="2"/>
              <a:buChar char="ü"/>
            </a:pPr>
            <a:r>
              <a:rPr lang="el-GR" sz="1400" dirty="0">
                <a:solidFill>
                  <a:schemeClr val="tx1"/>
                </a:solidFill>
                <a:latin typeface="Cambria" panose="02040503050406030204" pitchFamily="18" charset="0"/>
                <a:ea typeface="Cambria" panose="02040503050406030204" pitchFamily="18" charset="0"/>
              </a:rPr>
              <a:t> </a:t>
            </a:r>
            <a:r>
              <a:rPr lang="el-GR" sz="1400" b="1" dirty="0">
                <a:solidFill>
                  <a:schemeClr val="tx1"/>
                </a:solidFill>
                <a:latin typeface="Cambria" panose="02040503050406030204" pitchFamily="18" charset="0"/>
                <a:ea typeface="Cambria" panose="02040503050406030204" pitchFamily="18" charset="0"/>
              </a:rPr>
              <a:t>Μετοχή σημαίνει καθένα από τα ίσα τμήματα στα οποία διαιρείται νοητά το μετοχικό κεφάλαιο μιας Α.Ε. </a:t>
            </a:r>
            <a:r>
              <a:rPr lang="el-GR" sz="1400" dirty="0">
                <a:solidFill>
                  <a:schemeClr val="tx1"/>
                </a:solidFill>
                <a:latin typeface="Cambria" panose="02040503050406030204" pitchFamily="18" charset="0"/>
                <a:ea typeface="Cambria" panose="02040503050406030204" pitchFamily="18" charset="0"/>
              </a:rPr>
              <a:t>(π.χ. εάν η ονομαστική αξία της μετοχής μιας Α.Ε. είναι 10 ευρώ και η εταιρία έχει εκδώσει 3.000 μετοχές, το σύνολο του Μ.Κ. θα ανέρχεται 30.000 ευρώ). </a:t>
            </a:r>
          </a:p>
          <a:p>
            <a:pPr marL="342900" indent="-342900" algn="just">
              <a:buFont typeface="Wingdings" panose="05000000000000000000" pitchFamily="2" charset="2"/>
              <a:buChar char="ü"/>
            </a:pPr>
            <a:r>
              <a:rPr lang="el-GR" sz="1400" dirty="0">
                <a:solidFill>
                  <a:schemeClr val="tx1"/>
                </a:solidFill>
                <a:latin typeface="Cambria" panose="02040503050406030204" pitchFamily="18" charset="0"/>
                <a:ea typeface="Cambria" panose="02040503050406030204" pitchFamily="18" charset="0"/>
              </a:rPr>
              <a:t> Μετοχή σημαίνει η σχέση που συνδέει τον μέτοχο με το νομικό πρόσωπο της Α.Ε. (</a:t>
            </a:r>
            <a:r>
              <a:rPr lang="el-GR" sz="1400" b="1" i="1" dirty="0">
                <a:solidFill>
                  <a:schemeClr val="tx1"/>
                </a:solidFill>
                <a:latin typeface="Cambria" panose="02040503050406030204" pitchFamily="18" charset="0"/>
                <a:ea typeface="Cambria" panose="02040503050406030204" pitchFamily="18" charset="0"/>
              </a:rPr>
              <a:t>μετοχική σχέση</a:t>
            </a:r>
            <a:r>
              <a:rPr lang="el-GR" sz="1400" dirty="0">
                <a:solidFill>
                  <a:schemeClr val="tx1"/>
                </a:solidFill>
                <a:latin typeface="Cambria" panose="02040503050406030204" pitchFamily="18" charset="0"/>
                <a:ea typeface="Cambria" panose="02040503050406030204" pitchFamily="18" charset="0"/>
              </a:rPr>
              <a:t>).</a:t>
            </a:r>
          </a:p>
          <a:p>
            <a:pPr marL="342900" indent="-342900" algn="just">
              <a:buFont typeface="Wingdings" panose="05000000000000000000" pitchFamily="2" charset="2"/>
              <a:buChar char="ü"/>
            </a:pPr>
            <a:r>
              <a:rPr lang="el-GR" sz="1400" dirty="0">
                <a:solidFill>
                  <a:schemeClr val="tx1"/>
                </a:solidFill>
                <a:latin typeface="Cambria" panose="02040503050406030204" pitchFamily="18" charset="0"/>
                <a:ea typeface="Cambria" panose="02040503050406030204" pitchFamily="18" charset="0"/>
              </a:rPr>
              <a:t>Μετοχή σημαίνει ο </a:t>
            </a:r>
            <a:r>
              <a:rPr lang="el-GR" sz="1400" b="1" dirty="0">
                <a:solidFill>
                  <a:schemeClr val="tx1"/>
                </a:solidFill>
                <a:latin typeface="Cambria" panose="02040503050406030204" pitchFamily="18" charset="0"/>
                <a:ea typeface="Cambria" panose="02040503050406030204" pitchFamily="18" charset="0"/>
              </a:rPr>
              <a:t>τίτλος</a:t>
            </a:r>
            <a:r>
              <a:rPr lang="el-GR" sz="1400" dirty="0">
                <a:solidFill>
                  <a:schemeClr val="tx1"/>
                </a:solidFill>
                <a:latin typeface="Cambria" panose="02040503050406030204" pitchFamily="18" charset="0"/>
                <a:ea typeface="Cambria" panose="02040503050406030204" pitchFamily="18" charset="0"/>
              </a:rPr>
              <a:t>, το αξιόγραφο δηλαδή στο οποίο ενσωματώνεται η παραπάνω μετοχική σχέση. Ο τίτλος αυτός μπορεί να είναι </a:t>
            </a:r>
            <a:r>
              <a:rPr lang="el-GR" sz="1400" b="1" dirty="0" err="1">
                <a:solidFill>
                  <a:schemeClr val="tx1"/>
                </a:solidFill>
                <a:latin typeface="Cambria" panose="02040503050406030204" pitchFamily="18" charset="0"/>
                <a:ea typeface="Cambria" panose="02040503050406030204" pitchFamily="18" charset="0"/>
              </a:rPr>
              <a:t>έγχαρτος</a:t>
            </a:r>
            <a:r>
              <a:rPr lang="el-GR" sz="1400" dirty="0">
                <a:solidFill>
                  <a:schemeClr val="tx1"/>
                </a:solidFill>
                <a:latin typeface="Cambria" panose="02040503050406030204" pitchFamily="18" charset="0"/>
                <a:ea typeface="Cambria" panose="02040503050406030204" pitchFamily="18" charset="0"/>
              </a:rPr>
              <a:t> ή, κατά περίπτωση (π.χ. στις εισηγμένες σε οργανωμένη αγορά Α.Ε.) </a:t>
            </a:r>
            <a:r>
              <a:rPr lang="el-GR" sz="1400" b="1" dirty="0">
                <a:solidFill>
                  <a:schemeClr val="tx1"/>
                </a:solidFill>
                <a:latin typeface="Cambria" panose="02040503050406030204" pitchFamily="18" charset="0"/>
                <a:ea typeface="Cambria" panose="02040503050406030204" pitchFamily="18" charset="0"/>
              </a:rPr>
              <a:t>άυλος</a:t>
            </a:r>
            <a:r>
              <a:rPr lang="el-GR" sz="1400" dirty="0">
                <a:solidFill>
                  <a:schemeClr val="tx1"/>
                </a:solidFill>
                <a:latin typeface="Cambria" panose="02040503050406030204" pitchFamily="18" charset="0"/>
                <a:ea typeface="Cambria" panose="02040503050406030204" pitchFamily="18" charset="0"/>
              </a:rPr>
              <a:t>. </a:t>
            </a:r>
          </a:p>
          <a:p>
            <a:pPr algn="just"/>
            <a:r>
              <a:rPr lang="el-GR" sz="1400" dirty="0">
                <a:solidFill>
                  <a:schemeClr val="tx1"/>
                </a:solidFill>
                <a:latin typeface="Cambria" panose="02040503050406030204" pitchFamily="18" charset="0"/>
                <a:ea typeface="Cambria" panose="02040503050406030204" pitchFamily="18" charset="0"/>
              </a:rPr>
              <a:t>Τονίζεται ότι </a:t>
            </a:r>
            <a:r>
              <a:rPr lang="el-GR" sz="1400" b="1" dirty="0">
                <a:solidFill>
                  <a:schemeClr val="tx1"/>
                </a:solidFill>
                <a:latin typeface="Cambria" panose="02040503050406030204" pitchFamily="18" charset="0"/>
                <a:ea typeface="Cambria" panose="02040503050406030204" pitchFamily="18" charset="0"/>
              </a:rPr>
              <a:t>οι μετοχές αφορούν μόνο τον εταιρικό τύπο της Ανώνυμης Εταιρίας </a:t>
            </a:r>
            <a:r>
              <a:rPr lang="el-GR" sz="1400" dirty="0">
                <a:solidFill>
                  <a:schemeClr val="tx1"/>
                </a:solidFill>
                <a:latin typeface="Cambria" panose="02040503050406030204" pitchFamily="18" charset="0"/>
                <a:ea typeface="Cambria" panose="02040503050406030204" pitchFamily="18" charset="0"/>
              </a:rPr>
              <a:t>και δεν απαντώνται σε άλλες κεφαλαιουχικές ή προσωπικές εταιρίες καθώς αυτές δεν διαιρούνται ποτέ σε μετοχές αλλά </a:t>
            </a:r>
            <a:r>
              <a:rPr lang="el-GR" sz="1400" dirty="0" err="1">
                <a:solidFill>
                  <a:schemeClr val="tx1"/>
                </a:solidFill>
                <a:latin typeface="Cambria" panose="02040503050406030204" pitchFamily="18" charset="0"/>
                <a:ea typeface="Cambria" panose="02040503050406030204" pitchFamily="18" charset="0"/>
              </a:rPr>
              <a:t>κατ</a:t>
            </a:r>
            <a:r>
              <a:rPr lang="el-GR" sz="1400" dirty="0">
                <a:solidFill>
                  <a:schemeClr val="tx1"/>
                </a:solidFill>
                <a:latin typeface="Cambria" panose="02040503050406030204" pitchFamily="18" charset="0"/>
                <a:ea typeface="Cambria" panose="02040503050406030204" pitchFamily="18" charset="0"/>
              </a:rPr>
              <a:t>΄ αντιστοιχία γίνεται λόγος για εταιρικά μερίδια ή εταιρικές συμμετοχές. </a:t>
            </a:r>
            <a:endParaRPr lang="en-GB" sz="1400"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93433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Shape 13">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16"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Τίτλος 1"/>
          <p:cNvSpPr>
            <a:spLocks noGrp="1"/>
          </p:cNvSpPr>
          <p:nvPr>
            <p:ph type="title"/>
          </p:nvPr>
        </p:nvSpPr>
        <p:spPr>
          <a:xfrm>
            <a:off x="994087" y="1130603"/>
            <a:ext cx="3342442" cy="4596794"/>
          </a:xfrm>
        </p:spPr>
        <p:txBody>
          <a:bodyPr anchor="ctr">
            <a:normAutofit/>
          </a:bodyPr>
          <a:lstStyle/>
          <a:p>
            <a:r>
              <a:rPr lang="el-GR" sz="3200" b="1" dirty="0">
                <a:solidFill>
                  <a:srgbClr val="EBEBEB"/>
                </a:solidFill>
                <a:latin typeface="Cambria" panose="02040503050406030204" pitchFamily="18" charset="0"/>
                <a:ea typeface="Cambria" panose="02040503050406030204" pitchFamily="18" charset="0"/>
              </a:rPr>
              <a:t>Κοινές μετοχές</a:t>
            </a:r>
            <a:endParaRPr lang="en-GB" sz="3200" dirty="0">
              <a:solidFill>
                <a:srgbClr val="EBEBEB"/>
              </a:solidFill>
              <a:latin typeface="Cambria" panose="02040503050406030204" pitchFamily="18" charset="0"/>
              <a:ea typeface="Cambria" panose="02040503050406030204" pitchFamily="18" charset="0"/>
            </a:endParaRPr>
          </a:p>
        </p:txBody>
      </p:sp>
      <p:sp>
        <p:nvSpPr>
          <p:cNvPr id="3" name="Υπότιτλος 2"/>
          <p:cNvSpPr>
            <a:spLocks noGrp="1"/>
          </p:cNvSpPr>
          <p:nvPr>
            <p:ph idx="1"/>
          </p:nvPr>
        </p:nvSpPr>
        <p:spPr>
          <a:xfrm>
            <a:off x="5290077" y="437513"/>
            <a:ext cx="5502614" cy="5954325"/>
          </a:xfrm>
        </p:spPr>
        <p:txBody>
          <a:bodyPr anchor="ctr">
            <a:normAutofit/>
          </a:bodyPr>
          <a:lstStyle/>
          <a:p>
            <a:pPr>
              <a:lnSpc>
                <a:spcPct val="90000"/>
              </a:lnSpc>
            </a:pPr>
            <a:r>
              <a:rPr lang="el-GR" sz="2000" dirty="0">
                <a:latin typeface="Cambria" panose="02040503050406030204" pitchFamily="18" charset="0"/>
                <a:ea typeface="Cambria" panose="02040503050406030204" pitchFamily="18" charset="0"/>
              </a:rPr>
              <a:t>Μετοχές ΑΕ = υποχρεωτικά ονομαστικές: είναι οι μετοχές στις οποίες αναφέρεται το όνομα του δικαιούχου, το οποίο όνομα πρέπει ταυτόχρονα να σημειώνεται και στο βιβλίο μετόχων που –εκ του νόμου- οφείλει να τηρείται εντός της Α.Ε. </a:t>
            </a:r>
          </a:p>
          <a:p>
            <a:pPr>
              <a:lnSpc>
                <a:spcPct val="90000"/>
              </a:lnSpc>
            </a:pPr>
            <a:r>
              <a:rPr lang="el-GR" sz="2000" dirty="0">
                <a:latin typeface="Cambria" panose="02040503050406030204" pitchFamily="18" charset="0"/>
                <a:ea typeface="Cambria" panose="02040503050406030204" pitchFamily="18" charset="0"/>
              </a:rPr>
              <a:t>Αρχή της ισότητας</a:t>
            </a:r>
          </a:p>
          <a:p>
            <a:pPr>
              <a:lnSpc>
                <a:spcPct val="90000"/>
              </a:lnSpc>
            </a:pPr>
            <a:r>
              <a:rPr lang="el-GR" sz="2000" dirty="0">
                <a:latin typeface="Cambria" panose="02040503050406030204" pitchFamily="18" charset="0"/>
                <a:ea typeface="Cambria" panose="02040503050406030204" pitchFamily="18" charset="0"/>
              </a:rPr>
              <a:t>Δικαιώματα:</a:t>
            </a:r>
          </a:p>
          <a:p>
            <a:pPr lvl="1">
              <a:lnSpc>
                <a:spcPct val="90000"/>
              </a:lnSpc>
            </a:pPr>
            <a:r>
              <a:rPr lang="el-GR" sz="1800" dirty="0">
                <a:latin typeface="Cambria" panose="02040503050406030204" pitchFamily="18" charset="0"/>
                <a:ea typeface="Cambria" panose="02040503050406030204" pitchFamily="18" charset="0"/>
              </a:rPr>
              <a:t>Ψήφου</a:t>
            </a:r>
          </a:p>
          <a:p>
            <a:pPr lvl="1">
              <a:lnSpc>
                <a:spcPct val="90000"/>
              </a:lnSpc>
            </a:pPr>
            <a:r>
              <a:rPr lang="el-GR" sz="1800" dirty="0">
                <a:latin typeface="Cambria" panose="02040503050406030204" pitchFamily="18" charset="0"/>
                <a:ea typeface="Cambria" panose="02040503050406030204" pitchFamily="18" charset="0"/>
              </a:rPr>
              <a:t>Μερίσματος</a:t>
            </a:r>
          </a:p>
          <a:p>
            <a:pPr lvl="1">
              <a:lnSpc>
                <a:spcPct val="90000"/>
              </a:lnSpc>
            </a:pPr>
            <a:r>
              <a:rPr lang="el-GR" sz="1800" dirty="0">
                <a:latin typeface="Cambria" panose="02040503050406030204" pitchFamily="18" charset="0"/>
                <a:ea typeface="Cambria" panose="02040503050406030204" pitchFamily="18" charset="0"/>
              </a:rPr>
              <a:t>Συμμετοχή στο προϊόν εκκαθάρισης</a:t>
            </a:r>
          </a:p>
          <a:p>
            <a:pPr>
              <a:lnSpc>
                <a:spcPct val="90000"/>
              </a:lnSpc>
            </a:pPr>
            <a:r>
              <a:rPr lang="el-GR" sz="2000" dirty="0">
                <a:latin typeface="Cambria" panose="02040503050406030204" pitchFamily="18" charset="0"/>
                <a:ea typeface="Cambria" panose="02040503050406030204" pitchFamily="18" charset="0"/>
              </a:rPr>
              <a:t>Λοιπά περιορισμένα δικαιώματα ως δικαιώματα μειοψηφίας</a:t>
            </a:r>
          </a:p>
        </p:txBody>
      </p:sp>
    </p:spTree>
    <p:extLst>
      <p:ext uri="{BB962C8B-B14F-4D97-AF65-F5344CB8AC3E}">
        <p14:creationId xmlns:p14="http://schemas.microsoft.com/office/powerpoint/2010/main" val="761833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l-GR" dirty="0">
                <a:latin typeface="Arial" charset="-95"/>
                <a:ea typeface="Arial" charset="-95"/>
                <a:cs typeface="Arial" charset="-95"/>
              </a:rPr>
              <a:t>Το οικοσύστημα της χρηματοδότησης νεοφυών επιχειρήσεων</a:t>
            </a:r>
            <a:endParaRPr lang="en-US" dirty="0">
              <a:latin typeface="Arial" charset="-95"/>
              <a:ea typeface="Arial" charset="-95"/>
              <a:cs typeface="Arial" charset="-95"/>
            </a:endParaRPr>
          </a:p>
        </p:txBody>
      </p:sp>
      <p:sp>
        <p:nvSpPr>
          <p:cNvPr id="2" name="Content Placeholder 1"/>
          <p:cNvSpPr>
            <a:spLocks noGrp="1"/>
          </p:cNvSpPr>
          <p:nvPr>
            <p:ph idx="1"/>
          </p:nvPr>
        </p:nvSpPr>
        <p:spPr>
          <a:xfrm>
            <a:off x="1154954" y="2675467"/>
            <a:ext cx="10086787" cy="3705861"/>
          </a:xfrm>
          <a:prstGeom prst="rect">
            <a:avLst/>
          </a:prstGeom>
        </p:spPr>
        <p:txBody>
          <a:bodyPr>
            <a:normAutofit fontScale="70000" lnSpcReduction="20000"/>
          </a:bodyPr>
          <a:lstStyle/>
          <a:p>
            <a:r>
              <a:rPr lang="el-GR" dirty="0" err="1">
                <a:latin typeface="Arial" charset="-95"/>
                <a:ea typeface="Arial" charset="-95"/>
                <a:cs typeface="Arial" charset="-95"/>
              </a:rPr>
              <a:t>Επιχειρηματικοι</a:t>
            </a:r>
            <a:r>
              <a:rPr lang="el-GR" dirty="0">
                <a:latin typeface="Arial" charset="-95"/>
                <a:ea typeface="Arial" charset="-95"/>
                <a:cs typeface="Arial" charset="-95"/>
              </a:rPr>
              <a:t>́ </a:t>
            </a:r>
            <a:r>
              <a:rPr lang="el-GR" dirty="0" err="1">
                <a:latin typeface="Arial" charset="-95"/>
                <a:ea typeface="Arial" charset="-95"/>
                <a:cs typeface="Arial" charset="-95"/>
              </a:rPr>
              <a:t>άγγελοι</a:t>
            </a:r>
            <a:r>
              <a:rPr lang="el-GR" dirty="0">
                <a:latin typeface="Arial" charset="-95"/>
                <a:ea typeface="Arial" charset="-95"/>
                <a:cs typeface="Arial" charset="-95"/>
              </a:rPr>
              <a:t> (</a:t>
            </a:r>
            <a:r>
              <a:rPr lang="el-GR" dirty="0" err="1">
                <a:latin typeface="Arial" charset="-95"/>
                <a:ea typeface="Arial" charset="-95"/>
                <a:cs typeface="Arial" charset="-95"/>
              </a:rPr>
              <a:t>Business</a:t>
            </a:r>
            <a:r>
              <a:rPr lang="el-GR" dirty="0">
                <a:latin typeface="Arial" charset="-95"/>
                <a:ea typeface="Arial" charset="-95"/>
                <a:cs typeface="Arial" charset="-95"/>
              </a:rPr>
              <a:t> </a:t>
            </a:r>
            <a:r>
              <a:rPr lang="el-GR" dirty="0" err="1">
                <a:latin typeface="Arial" charset="-95"/>
                <a:ea typeface="Arial" charset="-95"/>
                <a:cs typeface="Arial" charset="-95"/>
              </a:rPr>
              <a:t>Angels</a:t>
            </a:r>
            <a:r>
              <a:rPr lang="el-GR" dirty="0">
                <a:latin typeface="Arial" charset="-95"/>
                <a:ea typeface="Arial" charset="-95"/>
                <a:cs typeface="Arial" charset="-95"/>
              </a:rPr>
              <a:t>) </a:t>
            </a:r>
          </a:p>
          <a:p>
            <a:pPr lvl="1"/>
            <a:r>
              <a:rPr lang="el-GR" dirty="0" err="1">
                <a:latin typeface="Arial" charset="-95"/>
                <a:ea typeface="Arial" charset="-95"/>
                <a:cs typeface="Arial" charset="-95"/>
              </a:rPr>
              <a:t>Είναι</a:t>
            </a:r>
            <a:r>
              <a:rPr lang="el-GR" dirty="0">
                <a:latin typeface="Arial" charset="-95"/>
                <a:ea typeface="Arial" charset="-95"/>
                <a:cs typeface="Arial" charset="-95"/>
              </a:rPr>
              <a:t> </a:t>
            </a:r>
            <a:r>
              <a:rPr lang="el-GR" dirty="0" err="1">
                <a:latin typeface="Arial" charset="-95"/>
                <a:ea typeface="Arial" charset="-95"/>
                <a:cs typeface="Arial" charset="-95"/>
              </a:rPr>
              <a:t>ένας</a:t>
            </a:r>
            <a:r>
              <a:rPr lang="el-GR" dirty="0">
                <a:latin typeface="Arial" charset="-95"/>
                <a:ea typeface="Arial" charset="-95"/>
                <a:cs typeface="Arial" charset="-95"/>
              </a:rPr>
              <a:t> </a:t>
            </a:r>
            <a:r>
              <a:rPr lang="el-GR" dirty="0" err="1">
                <a:latin typeface="Arial" charset="-95"/>
                <a:ea typeface="Arial" charset="-95"/>
                <a:cs typeface="Arial" charset="-95"/>
              </a:rPr>
              <a:t>ιδιώτης</a:t>
            </a:r>
            <a:r>
              <a:rPr lang="el-GR" dirty="0">
                <a:latin typeface="Arial" charset="-95"/>
                <a:ea typeface="Arial" charset="-95"/>
                <a:cs typeface="Arial" charset="-95"/>
              </a:rPr>
              <a:t> που </a:t>
            </a:r>
            <a:r>
              <a:rPr lang="el-GR" dirty="0" err="1">
                <a:latin typeface="Arial" charset="-95"/>
                <a:ea typeface="Arial" charset="-95"/>
                <a:cs typeface="Arial" charset="-95"/>
              </a:rPr>
              <a:t>επενδύει</a:t>
            </a:r>
            <a:r>
              <a:rPr lang="el-GR" dirty="0">
                <a:latin typeface="Arial" charset="-95"/>
                <a:ea typeface="Arial" charset="-95"/>
                <a:cs typeface="Arial" charset="-95"/>
              </a:rPr>
              <a:t> </a:t>
            </a:r>
            <a:r>
              <a:rPr lang="el-GR" dirty="0" err="1">
                <a:latin typeface="Arial" charset="-95"/>
                <a:ea typeface="Arial" charset="-95"/>
                <a:cs typeface="Arial" charset="-95"/>
              </a:rPr>
              <a:t>μέρος</a:t>
            </a:r>
            <a:r>
              <a:rPr lang="el-GR" dirty="0">
                <a:latin typeface="Arial" charset="-95"/>
                <a:ea typeface="Arial" charset="-95"/>
                <a:cs typeface="Arial" charset="-95"/>
              </a:rPr>
              <a:t> των </a:t>
            </a:r>
            <a:r>
              <a:rPr lang="el-GR" dirty="0" err="1">
                <a:latin typeface="Arial" charset="-95"/>
                <a:ea typeface="Arial" charset="-95"/>
                <a:cs typeface="Arial" charset="-95"/>
              </a:rPr>
              <a:t>κεφαλαίων</a:t>
            </a:r>
            <a:r>
              <a:rPr lang="el-GR" dirty="0">
                <a:latin typeface="Arial" charset="-95"/>
                <a:ea typeface="Arial" charset="-95"/>
                <a:cs typeface="Arial" charset="-95"/>
              </a:rPr>
              <a:t> του σε </a:t>
            </a:r>
            <a:r>
              <a:rPr lang="el-GR" dirty="0" err="1">
                <a:latin typeface="Arial" charset="-95"/>
                <a:ea typeface="Arial" charset="-95"/>
                <a:cs typeface="Arial" charset="-95"/>
              </a:rPr>
              <a:t>μία</a:t>
            </a:r>
            <a:r>
              <a:rPr lang="el-GR" dirty="0">
                <a:latin typeface="Arial" charset="-95"/>
                <a:ea typeface="Arial" charset="-95"/>
                <a:cs typeface="Arial" charset="-95"/>
              </a:rPr>
              <a:t> </a:t>
            </a:r>
            <a:r>
              <a:rPr lang="el-GR" dirty="0" err="1">
                <a:latin typeface="Arial" charset="-95"/>
                <a:ea typeface="Arial" charset="-95"/>
                <a:cs typeface="Arial" charset="-95"/>
              </a:rPr>
              <a:t>start-up</a:t>
            </a:r>
            <a:r>
              <a:rPr lang="el-GR" dirty="0">
                <a:latin typeface="Arial" charset="-95"/>
                <a:ea typeface="Arial" charset="-95"/>
                <a:cs typeface="Arial" charset="-95"/>
              </a:rPr>
              <a:t> </a:t>
            </a:r>
            <a:r>
              <a:rPr lang="el-GR" dirty="0" err="1">
                <a:latin typeface="Arial" charset="-95"/>
                <a:ea typeface="Arial" charset="-95"/>
                <a:cs typeface="Arial" charset="-95"/>
              </a:rPr>
              <a:t>επιχείρηση</a:t>
            </a:r>
            <a:r>
              <a:rPr lang="el-GR" dirty="0">
                <a:latin typeface="Arial" charset="-95"/>
                <a:ea typeface="Arial" charset="-95"/>
                <a:cs typeface="Arial" charset="-95"/>
              </a:rPr>
              <a:t> και </a:t>
            </a:r>
            <a:r>
              <a:rPr lang="el-GR" dirty="0" err="1">
                <a:latin typeface="Arial" charset="-95"/>
                <a:ea typeface="Arial" charset="-95"/>
                <a:cs typeface="Arial" charset="-95"/>
              </a:rPr>
              <a:t>μοιράζεται</a:t>
            </a:r>
            <a:r>
              <a:rPr lang="el-GR" dirty="0">
                <a:latin typeface="Arial" charset="-95"/>
                <a:ea typeface="Arial" charset="-95"/>
                <a:cs typeface="Arial" charset="-95"/>
              </a:rPr>
              <a:t> την </a:t>
            </a:r>
            <a:r>
              <a:rPr lang="el-GR" dirty="0" err="1">
                <a:latin typeface="Arial" charset="-95"/>
                <a:ea typeface="Arial" charset="-95"/>
                <a:cs typeface="Arial" charset="-95"/>
              </a:rPr>
              <a:t>προσωπικη</a:t>
            </a:r>
            <a:r>
              <a:rPr lang="el-GR" dirty="0">
                <a:latin typeface="Arial" charset="-95"/>
                <a:ea typeface="Arial" charset="-95"/>
                <a:cs typeface="Arial" charset="-95"/>
              </a:rPr>
              <a:t>́ του </a:t>
            </a:r>
            <a:r>
              <a:rPr lang="el-GR" dirty="0" err="1">
                <a:latin typeface="Arial" charset="-95"/>
                <a:ea typeface="Arial" charset="-95"/>
                <a:cs typeface="Arial" charset="-95"/>
              </a:rPr>
              <a:t>εμπειρία</a:t>
            </a:r>
            <a:r>
              <a:rPr lang="el-GR" dirty="0">
                <a:latin typeface="Arial" charset="-95"/>
                <a:ea typeface="Arial" charset="-95"/>
                <a:cs typeface="Arial" charset="-95"/>
              </a:rPr>
              <a:t> (</a:t>
            </a:r>
            <a:r>
              <a:rPr lang="el-GR" dirty="0" err="1">
                <a:latin typeface="Arial" charset="-95"/>
                <a:ea typeface="Arial" charset="-95"/>
                <a:cs typeface="Arial" charset="-95"/>
              </a:rPr>
              <a:t>business</a:t>
            </a:r>
            <a:r>
              <a:rPr lang="el-GR" dirty="0">
                <a:latin typeface="Arial" charset="-95"/>
                <a:ea typeface="Arial" charset="-95"/>
                <a:cs typeface="Arial" charset="-95"/>
              </a:rPr>
              <a:t> </a:t>
            </a:r>
            <a:r>
              <a:rPr lang="el-GR" dirty="0" err="1">
                <a:latin typeface="Arial" charset="-95"/>
                <a:ea typeface="Arial" charset="-95"/>
                <a:cs typeface="Arial" charset="-95"/>
              </a:rPr>
              <a:t>management</a:t>
            </a:r>
            <a:r>
              <a:rPr lang="el-GR" dirty="0">
                <a:latin typeface="Arial" charset="-95"/>
                <a:ea typeface="Arial" charset="-95"/>
                <a:cs typeface="Arial" charset="-95"/>
              </a:rPr>
              <a:t>) με τον </a:t>
            </a:r>
            <a:r>
              <a:rPr lang="el-GR" dirty="0" err="1">
                <a:latin typeface="Arial" charset="-95"/>
                <a:ea typeface="Arial" charset="-95"/>
                <a:cs typeface="Arial" charset="-95"/>
              </a:rPr>
              <a:t>επιχειρηματία</a:t>
            </a:r>
            <a:r>
              <a:rPr lang="el-GR" dirty="0">
                <a:latin typeface="Arial" charset="-95"/>
                <a:ea typeface="Arial" charset="-95"/>
                <a:cs typeface="Arial" charset="-95"/>
              </a:rPr>
              <a:t> </a:t>
            </a:r>
          </a:p>
          <a:p>
            <a:r>
              <a:rPr lang="el-GR" dirty="0" err="1">
                <a:latin typeface="Arial" charset="-95"/>
                <a:ea typeface="Arial" charset="-95"/>
                <a:cs typeface="Arial" charset="-95"/>
              </a:rPr>
              <a:t>Θερμοκοιτίδες</a:t>
            </a:r>
            <a:r>
              <a:rPr lang="el-GR" dirty="0">
                <a:latin typeface="Arial" charset="-95"/>
                <a:ea typeface="Arial" charset="-95"/>
                <a:cs typeface="Arial" charset="-95"/>
              </a:rPr>
              <a:t> (</a:t>
            </a:r>
            <a:r>
              <a:rPr lang="el-GR" dirty="0" err="1">
                <a:latin typeface="Arial" charset="-95"/>
                <a:ea typeface="Arial" charset="-95"/>
                <a:cs typeface="Arial" charset="-95"/>
              </a:rPr>
              <a:t>Incubators</a:t>
            </a:r>
            <a:r>
              <a:rPr lang="el-GR" dirty="0">
                <a:latin typeface="Arial" charset="-95"/>
                <a:ea typeface="Arial" charset="-95"/>
                <a:cs typeface="Arial" charset="-95"/>
              </a:rPr>
              <a:t>) </a:t>
            </a:r>
          </a:p>
          <a:p>
            <a:pPr lvl="1"/>
            <a:r>
              <a:rPr lang="el-GR" dirty="0" err="1">
                <a:latin typeface="Arial" charset="-95"/>
                <a:ea typeface="Arial" charset="-95"/>
                <a:cs typeface="Arial" charset="-95"/>
              </a:rPr>
              <a:t>Χώρους</a:t>
            </a:r>
            <a:r>
              <a:rPr lang="el-GR" dirty="0">
                <a:latin typeface="Arial" charset="-95"/>
                <a:ea typeface="Arial" charset="-95"/>
                <a:cs typeface="Arial" charset="-95"/>
              </a:rPr>
              <a:t> </a:t>
            </a:r>
            <a:r>
              <a:rPr lang="el-GR" dirty="0" err="1">
                <a:latin typeface="Arial" charset="-95"/>
                <a:ea typeface="Arial" charset="-95"/>
                <a:cs typeface="Arial" charset="-95"/>
              </a:rPr>
              <a:t>στέγασης</a:t>
            </a:r>
            <a:r>
              <a:rPr lang="el-GR" dirty="0">
                <a:latin typeface="Arial" charset="-95"/>
                <a:ea typeface="Arial" charset="-95"/>
                <a:cs typeface="Arial" charset="-95"/>
              </a:rPr>
              <a:t> της </a:t>
            </a:r>
            <a:r>
              <a:rPr lang="el-GR" dirty="0" err="1">
                <a:latin typeface="Arial" charset="-95"/>
                <a:ea typeface="Arial" charset="-95"/>
                <a:cs typeface="Arial" charset="-95"/>
              </a:rPr>
              <a:t>επιχείρησης</a:t>
            </a:r>
            <a:r>
              <a:rPr lang="el-GR" dirty="0">
                <a:latin typeface="Arial" charset="-95"/>
                <a:ea typeface="Arial" charset="-95"/>
                <a:cs typeface="Arial" charset="-95"/>
              </a:rPr>
              <a:t> </a:t>
            </a:r>
          </a:p>
          <a:p>
            <a:pPr lvl="1"/>
            <a:r>
              <a:rPr lang="el-GR" dirty="0" err="1">
                <a:latin typeface="Arial" charset="-95"/>
                <a:ea typeface="Arial" charset="-95"/>
                <a:cs typeface="Arial" charset="-95"/>
              </a:rPr>
              <a:t>Κοινές</a:t>
            </a:r>
            <a:r>
              <a:rPr lang="el-GR" dirty="0">
                <a:latin typeface="Arial" charset="-95"/>
                <a:ea typeface="Arial" charset="-95"/>
                <a:cs typeface="Arial" charset="-95"/>
              </a:rPr>
              <a:t> </a:t>
            </a:r>
            <a:r>
              <a:rPr lang="el-GR" dirty="0" err="1">
                <a:latin typeface="Arial" charset="-95"/>
                <a:ea typeface="Arial" charset="-95"/>
                <a:cs typeface="Arial" charset="-95"/>
              </a:rPr>
              <a:t>υπηρεσίες</a:t>
            </a:r>
            <a:r>
              <a:rPr lang="el-GR" dirty="0">
                <a:latin typeface="Arial" charset="-95"/>
                <a:ea typeface="Arial" charset="-95"/>
                <a:cs typeface="Arial" charset="-95"/>
              </a:rPr>
              <a:t>, </a:t>
            </a:r>
            <a:r>
              <a:rPr lang="el-GR" dirty="0" err="1">
                <a:latin typeface="Arial" charset="-95"/>
                <a:ea typeface="Arial" charset="-95"/>
                <a:cs typeface="Arial" charset="-95"/>
              </a:rPr>
              <a:t>όπως</a:t>
            </a:r>
            <a:r>
              <a:rPr lang="el-GR" dirty="0">
                <a:latin typeface="Arial" charset="-95"/>
                <a:ea typeface="Arial" charset="-95"/>
                <a:cs typeface="Arial" charset="-95"/>
              </a:rPr>
              <a:t> </a:t>
            </a:r>
            <a:r>
              <a:rPr lang="el-GR" dirty="0" err="1">
                <a:latin typeface="Arial" charset="-95"/>
                <a:ea typeface="Arial" charset="-95"/>
                <a:cs typeface="Arial" charset="-95"/>
              </a:rPr>
              <a:t>γραμματειακη</a:t>
            </a:r>
            <a:r>
              <a:rPr lang="el-GR" dirty="0">
                <a:latin typeface="Arial" charset="-95"/>
                <a:ea typeface="Arial" charset="-95"/>
                <a:cs typeface="Arial" charset="-95"/>
              </a:rPr>
              <a:t>́ </a:t>
            </a:r>
            <a:r>
              <a:rPr lang="el-GR" dirty="0" err="1">
                <a:latin typeface="Arial" charset="-95"/>
                <a:ea typeface="Arial" charset="-95"/>
                <a:cs typeface="Arial" charset="-95"/>
              </a:rPr>
              <a:t>υποστήριξη</a:t>
            </a:r>
            <a:r>
              <a:rPr lang="el-GR" dirty="0">
                <a:latin typeface="Arial" charset="-95"/>
                <a:ea typeface="Arial" charset="-95"/>
                <a:cs typeface="Arial" charset="-95"/>
              </a:rPr>
              <a:t> και </a:t>
            </a:r>
            <a:r>
              <a:rPr lang="el-GR" dirty="0" err="1">
                <a:latin typeface="Arial" charset="-95"/>
                <a:ea typeface="Arial" charset="-95"/>
                <a:cs typeface="Arial" charset="-95"/>
              </a:rPr>
              <a:t>απο</a:t>
            </a:r>
            <a:r>
              <a:rPr lang="el-GR" dirty="0">
                <a:latin typeface="Arial" charset="-95"/>
                <a:ea typeface="Arial" charset="-95"/>
                <a:cs typeface="Arial" charset="-95"/>
              </a:rPr>
              <a:t>́ </a:t>
            </a:r>
            <a:r>
              <a:rPr lang="el-GR" dirty="0" err="1">
                <a:latin typeface="Arial" charset="-95"/>
                <a:ea typeface="Arial" charset="-95"/>
                <a:cs typeface="Arial" charset="-95"/>
              </a:rPr>
              <a:t>κοινου</a:t>
            </a:r>
            <a:r>
              <a:rPr lang="el-GR" dirty="0">
                <a:latin typeface="Arial" charset="-95"/>
                <a:ea typeface="Arial" charset="-95"/>
                <a:cs typeface="Arial" charset="-95"/>
              </a:rPr>
              <a:t>́ </a:t>
            </a:r>
            <a:r>
              <a:rPr lang="el-GR" dirty="0" err="1">
                <a:latin typeface="Arial" charset="-95"/>
                <a:ea typeface="Arial" charset="-95"/>
                <a:cs typeface="Arial" charset="-95"/>
              </a:rPr>
              <a:t>χρήση</a:t>
            </a:r>
            <a:r>
              <a:rPr lang="el-GR" dirty="0">
                <a:latin typeface="Arial" charset="-95"/>
                <a:ea typeface="Arial" charset="-95"/>
                <a:cs typeface="Arial" charset="-95"/>
              </a:rPr>
              <a:t> του </a:t>
            </a:r>
            <a:r>
              <a:rPr lang="el-GR" dirty="0" err="1">
                <a:latin typeface="Arial" charset="-95"/>
                <a:ea typeface="Arial" charset="-95"/>
                <a:cs typeface="Arial" charset="-95"/>
              </a:rPr>
              <a:t>εξοπλισμου</a:t>
            </a:r>
            <a:r>
              <a:rPr lang="el-GR" dirty="0">
                <a:latin typeface="Arial" charset="-95"/>
                <a:ea typeface="Arial" charset="-95"/>
                <a:cs typeface="Arial" charset="-95"/>
              </a:rPr>
              <a:t>́ </a:t>
            </a:r>
            <a:r>
              <a:rPr lang="el-GR" dirty="0" err="1">
                <a:latin typeface="Arial" charset="-95"/>
                <a:ea typeface="Arial" charset="-95"/>
                <a:cs typeface="Arial" charset="-95"/>
              </a:rPr>
              <a:t>γραφείου</a:t>
            </a:r>
            <a:r>
              <a:rPr lang="el-GR" dirty="0">
                <a:latin typeface="Arial" charset="-95"/>
                <a:ea typeface="Arial" charset="-95"/>
                <a:cs typeface="Arial" charset="-95"/>
              </a:rPr>
              <a:t> (</a:t>
            </a:r>
            <a:r>
              <a:rPr lang="el-GR" dirty="0" err="1">
                <a:latin typeface="Arial" charset="-95"/>
                <a:ea typeface="Arial" charset="-95"/>
                <a:cs typeface="Arial" charset="-95"/>
              </a:rPr>
              <a:t>fax</a:t>
            </a:r>
            <a:r>
              <a:rPr lang="el-GR" dirty="0">
                <a:latin typeface="Arial" charset="-95"/>
                <a:ea typeface="Arial" charset="-95"/>
                <a:cs typeface="Arial" charset="-95"/>
              </a:rPr>
              <a:t>, </a:t>
            </a:r>
            <a:r>
              <a:rPr lang="el-GR" dirty="0" err="1">
                <a:latin typeface="Arial" charset="-95"/>
                <a:ea typeface="Arial" charset="-95"/>
                <a:cs typeface="Arial" charset="-95"/>
              </a:rPr>
              <a:t>τηλεφωνικές</a:t>
            </a:r>
            <a:r>
              <a:rPr lang="el-GR" dirty="0">
                <a:latin typeface="Arial" charset="-95"/>
                <a:ea typeface="Arial" charset="-95"/>
                <a:cs typeface="Arial" charset="-95"/>
              </a:rPr>
              <a:t> </a:t>
            </a:r>
            <a:r>
              <a:rPr lang="el-GR" dirty="0" err="1">
                <a:latin typeface="Arial" charset="-95"/>
                <a:ea typeface="Arial" charset="-95"/>
                <a:cs typeface="Arial" charset="-95"/>
              </a:rPr>
              <a:t>συνδέσεις</a:t>
            </a:r>
            <a:r>
              <a:rPr lang="el-GR" dirty="0">
                <a:latin typeface="Arial" charset="-95"/>
                <a:ea typeface="Arial" charset="-95"/>
                <a:cs typeface="Arial" charset="-95"/>
              </a:rPr>
              <a:t>, </a:t>
            </a:r>
            <a:r>
              <a:rPr lang="el-GR" dirty="0" err="1">
                <a:latin typeface="Arial" charset="-95"/>
                <a:ea typeface="Arial" charset="-95"/>
                <a:cs typeface="Arial" charset="-95"/>
              </a:rPr>
              <a:t>φωτοτυπικο</a:t>
            </a:r>
            <a:r>
              <a:rPr lang="el-GR" dirty="0">
                <a:latin typeface="Arial" charset="-95"/>
                <a:ea typeface="Arial" charset="-95"/>
                <a:cs typeface="Arial" charset="-95"/>
              </a:rPr>
              <a:t>́ </a:t>
            </a:r>
            <a:r>
              <a:rPr lang="el-GR" dirty="0" err="1">
                <a:latin typeface="Arial" charset="-95"/>
                <a:ea typeface="Arial" charset="-95"/>
                <a:cs typeface="Arial" charset="-95"/>
              </a:rPr>
              <a:t>κέντρο</a:t>
            </a:r>
            <a:r>
              <a:rPr lang="el-GR" dirty="0">
                <a:latin typeface="Arial" charset="-95"/>
                <a:ea typeface="Arial" charset="-95"/>
                <a:cs typeface="Arial" charset="-95"/>
              </a:rPr>
              <a:t>, </a:t>
            </a:r>
            <a:r>
              <a:rPr lang="el-GR" dirty="0" err="1">
                <a:latin typeface="Arial" charset="-95"/>
                <a:ea typeface="Arial" charset="-95"/>
                <a:cs typeface="Arial" charset="-95"/>
              </a:rPr>
              <a:t>χώρους</a:t>
            </a:r>
            <a:r>
              <a:rPr lang="el-GR" dirty="0">
                <a:latin typeface="Arial" charset="-95"/>
                <a:ea typeface="Arial" charset="-95"/>
                <a:cs typeface="Arial" charset="-95"/>
              </a:rPr>
              <a:t> </a:t>
            </a:r>
            <a:r>
              <a:rPr lang="el-GR" dirty="0" err="1">
                <a:latin typeface="Arial" charset="-95"/>
                <a:ea typeface="Arial" charset="-95"/>
                <a:cs typeface="Arial" charset="-95"/>
              </a:rPr>
              <a:t>σίτισης</a:t>
            </a:r>
            <a:r>
              <a:rPr lang="el-GR" dirty="0">
                <a:latin typeface="Arial" charset="-95"/>
                <a:ea typeface="Arial" charset="-95"/>
                <a:cs typeface="Arial" charset="-95"/>
              </a:rPr>
              <a:t>, </a:t>
            </a:r>
            <a:r>
              <a:rPr lang="el-GR" dirty="0" err="1">
                <a:latin typeface="Arial" charset="-95"/>
                <a:ea typeface="Arial" charset="-95"/>
                <a:cs typeface="Arial" charset="-95"/>
              </a:rPr>
              <a:t>αίθουσες</a:t>
            </a:r>
            <a:r>
              <a:rPr lang="el-GR" dirty="0">
                <a:latin typeface="Arial" charset="-95"/>
                <a:ea typeface="Arial" charset="-95"/>
                <a:cs typeface="Arial" charset="-95"/>
              </a:rPr>
              <a:t> </a:t>
            </a:r>
            <a:r>
              <a:rPr lang="el-GR" dirty="0" err="1">
                <a:latin typeface="Arial" charset="-95"/>
                <a:ea typeface="Arial" charset="-95"/>
                <a:cs typeface="Arial" charset="-95"/>
              </a:rPr>
              <a:t>παρουσιάσεων</a:t>
            </a:r>
            <a:r>
              <a:rPr lang="el-GR" dirty="0">
                <a:latin typeface="Arial" charset="-95"/>
                <a:ea typeface="Arial" charset="-95"/>
                <a:cs typeface="Arial" charset="-95"/>
              </a:rPr>
              <a:t> και </a:t>
            </a:r>
            <a:r>
              <a:rPr lang="el-GR" dirty="0" err="1">
                <a:latin typeface="Arial" charset="-95"/>
                <a:ea typeface="Arial" charset="-95"/>
                <a:cs typeface="Arial" charset="-95"/>
              </a:rPr>
              <a:t>συσκέψεων</a:t>
            </a:r>
            <a:r>
              <a:rPr lang="el-GR" dirty="0">
                <a:latin typeface="Arial" charset="-95"/>
                <a:ea typeface="Arial" charset="-95"/>
                <a:cs typeface="Arial" charset="-95"/>
              </a:rPr>
              <a:t>, </a:t>
            </a:r>
            <a:r>
              <a:rPr lang="el-GR" dirty="0" err="1">
                <a:latin typeface="Arial" charset="-95"/>
                <a:ea typeface="Arial" charset="-95"/>
                <a:cs typeface="Arial" charset="-95"/>
              </a:rPr>
              <a:t>ασφάλεια</a:t>
            </a:r>
            <a:r>
              <a:rPr lang="el-GR" dirty="0">
                <a:latin typeface="Arial" charset="-95"/>
                <a:ea typeface="Arial" charset="-95"/>
                <a:cs typeface="Arial" charset="-95"/>
              </a:rPr>
              <a:t> </a:t>
            </a:r>
            <a:r>
              <a:rPr lang="el-GR" dirty="0" err="1">
                <a:latin typeface="Arial" charset="-95"/>
                <a:ea typeface="Arial" charset="-95"/>
                <a:cs typeface="Arial" charset="-95"/>
              </a:rPr>
              <a:t>κτιρίου</a:t>
            </a:r>
            <a:r>
              <a:rPr lang="el-GR" dirty="0">
                <a:latin typeface="Arial" charset="-95"/>
                <a:ea typeface="Arial" charset="-95"/>
                <a:cs typeface="Arial" charset="-95"/>
              </a:rPr>
              <a:t> κλπ.) </a:t>
            </a:r>
          </a:p>
          <a:p>
            <a:pPr lvl="1"/>
            <a:r>
              <a:rPr lang="el-GR" dirty="0" err="1">
                <a:latin typeface="Arial" charset="-95"/>
                <a:ea typeface="Arial" charset="-95"/>
                <a:cs typeface="Arial" charset="-95"/>
              </a:rPr>
              <a:t>Ανάπτυξη</a:t>
            </a:r>
            <a:r>
              <a:rPr lang="el-GR" dirty="0">
                <a:latin typeface="Arial" charset="-95"/>
                <a:ea typeface="Arial" charset="-95"/>
                <a:cs typeface="Arial" charset="-95"/>
              </a:rPr>
              <a:t> </a:t>
            </a:r>
            <a:r>
              <a:rPr lang="el-GR" dirty="0" err="1">
                <a:latin typeface="Arial" charset="-95"/>
                <a:ea typeface="Arial" charset="-95"/>
                <a:cs typeface="Arial" charset="-95"/>
              </a:rPr>
              <a:t>συνεργιών</a:t>
            </a:r>
            <a:r>
              <a:rPr lang="el-GR" dirty="0">
                <a:latin typeface="Arial" charset="-95"/>
                <a:ea typeface="Arial" charset="-95"/>
                <a:cs typeface="Arial" charset="-95"/>
              </a:rPr>
              <a:t> </a:t>
            </a:r>
            <a:r>
              <a:rPr lang="el-GR" dirty="0" err="1">
                <a:latin typeface="Arial" charset="-95"/>
                <a:ea typeface="Arial" charset="-95"/>
                <a:cs typeface="Arial" charset="-95"/>
              </a:rPr>
              <a:t>ανάμεσα</a:t>
            </a:r>
            <a:r>
              <a:rPr lang="el-GR" dirty="0">
                <a:latin typeface="Arial" charset="-95"/>
                <a:ea typeface="Arial" charset="-95"/>
                <a:cs typeface="Arial" charset="-95"/>
              </a:rPr>
              <a:t> στις </a:t>
            </a:r>
            <a:r>
              <a:rPr lang="el-GR" dirty="0" err="1">
                <a:latin typeface="Arial" charset="-95"/>
                <a:ea typeface="Arial" charset="-95"/>
                <a:cs typeface="Arial" charset="-95"/>
              </a:rPr>
              <a:t>συστεγαζόμενες</a:t>
            </a:r>
            <a:r>
              <a:rPr lang="el-GR" dirty="0">
                <a:latin typeface="Arial" charset="-95"/>
                <a:ea typeface="Arial" charset="-95"/>
                <a:cs typeface="Arial" charset="-95"/>
              </a:rPr>
              <a:t> </a:t>
            </a:r>
            <a:r>
              <a:rPr lang="el-GR" dirty="0" err="1">
                <a:latin typeface="Arial" charset="-95"/>
                <a:ea typeface="Arial" charset="-95"/>
                <a:cs typeface="Arial" charset="-95"/>
              </a:rPr>
              <a:t>επιχειρήσεις</a:t>
            </a:r>
            <a:r>
              <a:rPr lang="el-GR" dirty="0">
                <a:latin typeface="Arial" charset="-95"/>
                <a:ea typeface="Arial" charset="-95"/>
                <a:cs typeface="Arial" charset="-95"/>
              </a:rPr>
              <a:t> </a:t>
            </a:r>
          </a:p>
          <a:p>
            <a:pPr lvl="1"/>
            <a:r>
              <a:rPr lang="el-GR" dirty="0" err="1">
                <a:latin typeface="Arial" charset="-95"/>
                <a:ea typeface="Arial" charset="-95"/>
                <a:cs typeface="Arial" charset="-95"/>
              </a:rPr>
              <a:t>Χρηματοδότηση</a:t>
            </a:r>
            <a:r>
              <a:rPr lang="el-GR" dirty="0">
                <a:latin typeface="Arial" charset="-95"/>
                <a:ea typeface="Arial" charset="-95"/>
                <a:cs typeface="Arial" charset="-95"/>
              </a:rPr>
              <a:t> των </a:t>
            </a:r>
            <a:r>
              <a:rPr lang="el-GR" dirty="0" err="1">
                <a:latin typeface="Arial" charset="-95"/>
                <a:ea typeface="Arial" charset="-95"/>
                <a:cs typeface="Arial" charset="-95"/>
              </a:rPr>
              <a:t>λειτουργικών</a:t>
            </a:r>
            <a:r>
              <a:rPr lang="el-GR" dirty="0">
                <a:latin typeface="Arial" charset="-95"/>
                <a:ea typeface="Arial" charset="-95"/>
                <a:cs typeface="Arial" charset="-95"/>
              </a:rPr>
              <a:t> </a:t>
            </a:r>
            <a:r>
              <a:rPr lang="el-GR" dirty="0" err="1">
                <a:latin typeface="Arial" charset="-95"/>
                <a:ea typeface="Arial" charset="-95"/>
                <a:cs typeface="Arial" charset="-95"/>
              </a:rPr>
              <a:t>δαπανών</a:t>
            </a:r>
            <a:r>
              <a:rPr lang="el-GR" dirty="0">
                <a:latin typeface="Arial" charset="-95"/>
                <a:ea typeface="Arial" charset="-95"/>
                <a:cs typeface="Arial" charset="-95"/>
              </a:rPr>
              <a:t> των </a:t>
            </a:r>
            <a:r>
              <a:rPr lang="el-GR" dirty="0" err="1">
                <a:latin typeface="Arial" charset="-95"/>
                <a:ea typeface="Arial" charset="-95"/>
                <a:cs typeface="Arial" charset="-95"/>
              </a:rPr>
              <a:t>εγκατεστημένων</a:t>
            </a:r>
            <a:r>
              <a:rPr lang="el-GR" dirty="0">
                <a:latin typeface="Arial" charset="-95"/>
                <a:ea typeface="Arial" charset="-95"/>
                <a:cs typeface="Arial" charset="-95"/>
              </a:rPr>
              <a:t> </a:t>
            </a:r>
            <a:r>
              <a:rPr lang="el-GR" dirty="0" err="1">
                <a:latin typeface="Arial" charset="-95"/>
                <a:ea typeface="Arial" charset="-95"/>
                <a:cs typeface="Arial" charset="-95"/>
              </a:rPr>
              <a:t>επιχειρήσεων</a:t>
            </a:r>
            <a:r>
              <a:rPr lang="el-GR" dirty="0">
                <a:latin typeface="Arial" charset="-95"/>
                <a:ea typeface="Arial" charset="-95"/>
                <a:cs typeface="Arial" charset="-95"/>
              </a:rPr>
              <a:t> </a:t>
            </a:r>
          </a:p>
          <a:p>
            <a:pPr lvl="1"/>
            <a:r>
              <a:rPr lang="el-GR" dirty="0" err="1">
                <a:latin typeface="Arial" charset="-95"/>
                <a:ea typeface="Arial" charset="-95"/>
                <a:cs typeface="Arial" charset="-95"/>
              </a:rPr>
              <a:t>Παροχη</a:t>
            </a:r>
            <a:r>
              <a:rPr lang="el-GR" dirty="0">
                <a:latin typeface="Arial" charset="-95"/>
                <a:ea typeface="Arial" charset="-95"/>
                <a:cs typeface="Arial" charset="-95"/>
              </a:rPr>
              <a:t>́ </a:t>
            </a:r>
            <a:r>
              <a:rPr lang="el-GR" dirty="0" err="1">
                <a:latin typeface="Arial" charset="-95"/>
                <a:ea typeface="Arial" charset="-95"/>
                <a:cs typeface="Arial" charset="-95"/>
              </a:rPr>
              <a:t>συμβουλευτικών</a:t>
            </a:r>
            <a:r>
              <a:rPr lang="el-GR" dirty="0">
                <a:latin typeface="Arial" charset="-95"/>
                <a:ea typeface="Arial" charset="-95"/>
                <a:cs typeface="Arial" charset="-95"/>
              </a:rPr>
              <a:t> και </a:t>
            </a:r>
            <a:r>
              <a:rPr lang="el-GR" dirty="0" err="1">
                <a:latin typeface="Arial" charset="-95"/>
                <a:ea typeface="Arial" charset="-95"/>
                <a:cs typeface="Arial" charset="-95"/>
              </a:rPr>
              <a:t>άλλων</a:t>
            </a:r>
            <a:r>
              <a:rPr lang="el-GR" dirty="0">
                <a:latin typeface="Arial" charset="-95"/>
                <a:ea typeface="Arial" charset="-95"/>
                <a:cs typeface="Arial" charset="-95"/>
              </a:rPr>
              <a:t> </a:t>
            </a:r>
            <a:r>
              <a:rPr lang="el-GR" dirty="0" err="1">
                <a:latin typeface="Arial" charset="-95"/>
                <a:ea typeface="Arial" charset="-95"/>
                <a:cs typeface="Arial" charset="-95"/>
              </a:rPr>
              <a:t>εξειδικευμένων</a:t>
            </a:r>
            <a:r>
              <a:rPr lang="el-GR" dirty="0">
                <a:latin typeface="Arial" charset="-95"/>
                <a:ea typeface="Arial" charset="-95"/>
                <a:cs typeface="Arial" charset="-95"/>
              </a:rPr>
              <a:t> (</a:t>
            </a:r>
            <a:r>
              <a:rPr lang="el-GR" dirty="0" err="1">
                <a:latin typeface="Arial" charset="-95"/>
                <a:ea typeface="Arial" charset="-95"/>
                <a:cs typeface="Arial" charset="-95"/>
              </a:rPr>
              <a:t>Νομικής</a:t>
            </a:r>
            <a:r>
              <a:rPr lang="el-GR" dirty="0">
                <a:latin typeface="Arial" charset="-95"/>
                <a:ea typeface="Arial" charset="-95"/>
                <a:cs typeface="Arial" charset="-95"/>
              </a:rPr>
              <a:t>, </a:t>
            </a:r>
            <a:r>
              <a:rPr lang="el-GR" dirty="0" err="1">
                <a:latin typeface="Arial" charset="-95"/>
                <a:ea typeface="Arial" charset="-95"/>
                <a:cs typeface="Arial" charset="-95"/>
              </a:rPr>
              <a:t>Λογιστικής</a:t>
            </a:r>
            <a:r>
              <a:rPr lang="el-GR" dirty="0">
                <a:latin typeface="Arial" charset="-95"/>
                <a:ea typeface="Arial" charset="-95"/>
                <a:cs typeface="Arial" charset="-95"/>
              </a:rPr>
              <a:t> </a:t>
            </a:r>
            <a:r>
              <a:rPr lang="el-GR" dirty="0" err="1">
                <a:latin typeface="Arial" charset="-95"/>
                <a:ea typeface="Arial" charset="-95"/>
                <a:cs typeface="Arial" charset="-95"/>
              </a:rPr>
              <a:t>φύσης</a:t>
            </a:r>
            <a:r>
              <a:rPr lang="el-GR" dirty="0">
                <a:latin typeface="Arial" charset="-95"/>
                <a:ea typeface="Arial" charset="-95"/>
                <a:cs typeface="Arial" charset="-95"/>
              </a:rPr>
              <a:t>) </a:t>
            </a:r>
            <a:r>
              <a:rPr lang="el-GR" dirty="0" err="1">
                <a:latin typeface="Arial" charset="-95"/>
                <a:ea typeface="Arial" charset="-95"/>
                <a:cs typeface="Arial" charset="-95"/>
              </a:rPr>
              <a:t>υπηρεσιών</a:t>
            </a:r>
            <a:r>
              <a:rPr lang="el-GR" dirty="0">
                <a:latin typeface="Arial" charset="-95"/>
                <a:ea typeface="Arial" charset="-95"/>
                <a:cs typeface="Arial" charset="-95"/>
              </a:rPr>
              <a:t> </a:t>
            </a:r>
          </a:p>
          <a:p>
            <a:pPr lvl="1"/>
            <a:r>
              <a:rPr lang="el-GR" dirty="0">
                <a:latin typeface="Arial" charset="-95"/>
                <a:ea typeface="Arial" charset="-95"/>
                <a:cs typeface="Arial" charset="-95"/>
              </a:rPr>
              <a:t>Η </a:t>
            </a:r>
            <a:r>
              <a:rPr lang="el-GR" dirty="0" err="1">
                <a:latin typeface="Arial" charset="-95"/>
                <a:ea typeface="Arial" charset="-95"/>
                <a:cs typeface="Arial" charset="-95"/>
              </a:rPr>
              <a:t>τυπικη</a:t>
            </a:r>
            <a:r>
              <a:rPr lang="el-GR" dirty="0">
                <a:latin typeface="Arial" charset="-95"/>
                <a:ea typeface="Arial" charset="-95"/>
                <a:cs typeface="Arial" charset="-95"/>
              </a:rPr>
              <a:t>́ </a:t>
            </a:r>
            <a:r>
              <a:rPr lang="el-GR" dirty="0" err="1">
                <a:latin typeface="Arial" charset="-95"/>
                <a:ea typeface="Arial" charset="-95"/>
                <a:cs typeface="Arial" charset="-95"/>
              </a:rPr>
              <a:t>περίοδος</a:t>
            </a:r>
            <a:r>
              <a:rPr lang="el-GR" dirty="0">
                <a:latin typeface="Arial" charset="-95"/>
                <a:ea typeface="Arial" charset="-95"/>
                <a:cs typeface="Arial" charset="-95"/>
              </a:rPr>
              <a:t> </a:t>
            </a:r>
            <a:r>
              <a:rPr lang="el-GR" dirty="0" err="1">
                <a:latin typeface="Arial" charset="-95"/>
                <a:ea typeface="Arial" charset="-95"/>
                <a:cs typeface="Arial" charset="-95"/>
              </a:rPr>
              <a:t>επώασης</a:t>
            </a:r>
            <a:r>
              <a:rPr lang="el-GR" dirty="0">
                <a:latin typeface="Arial" charset="-95"/>
                <a:ea typeface="Arial" charset="-95"/>
                <a:cs typeface="Arial" charset="-95"/>
              </a:rPr>
              <a:t> 2-3 </a:t>
            </a:r>
            <a:r>
              <a:rPr lang="el-GR" dirty="0" err="1">
                <a:latin typeface="Arial" charset="-95"/>
                <a:ea typeface="Arial" charset="-95"/>
                <a:cs typeface="Arial" charset="-95"/>
              </a:rPr>
              <a:t>έτη</a:t>
            </a:r>
            <a:r>
              <a:rPr lang="el-GR" dirty="0">
                <a:latin typeface="Arial" charset="-95"/>
                <a:ea typeface="Arial" charset="-95"/>
                <a:cs typeface="Arial" charset="-95"/>
              </a:rPr>
              <a:t> </a:t>
            </a:r>
          </a:p>
          <a:p>
            <a:r>
              <a:rPr lang="el-GR" dirty="0" err="1">
                <a:latin typeface="Arial" charset="-95"/>
                <a:ea typeface="Arial" charset="-95"/>
                <a:cs typeface="Arial" charset="-95"/>
              </a:rPr>
              <a:t>Επιχειρηματικα</a:t>
            </a:r>
            <a:r>
              <a:rPr lang="el-GR" dirty="0">
                <a:latin typeface="Arial" charset="-95"/>
                <a:ea typeface="Arial" charset="-95"/>
                <a:cs typeface="Arial" charset="-95"/>
              </a:rPr>
              <a:t>́ </a:t>
            </a:r>
            <a:r>
              <a:rPr lang="el-GR" dirty="0" err="1">
                <a:latin typeface="Arial" charset="-95"/>
                <a:ea typeface="Arial" charset="-95"/>
                <a:cs typeface="Arial" charset="-95"/>
              </a:rPr>
              <a:t>κεφάλαια</a:t>
            </a:r>
            <a:r>
              <a:rPr lang="el-GR" dirty="0">
                <a:latin typeface="Arial" charset="-95"/>
                <a:ea typeface="Arial" charset="-95"/>
                <a:cs typeface="Arial" charset="-95"/>
              </a:rPr>
              <a:t> (</a:t>
            </a:r>
            <a:r>
              <a:rPr lang="el-GR" dirty="0" err="1">
                <a:latin typeface="Arial" charset="-95"/>
                <a:ea typeface="Arial" charset="-95"/>
                <a:cs typeface="Arial" charset="-95"/>
              </a:rPr>
              <a:t>Venture</a:t>
            </a:r>
            <a:r>
              <a:rPr lang="el-GR" dirty="0">
                <a:latin typeface="Arial" charset="-95"/>
                <a:ea typeface="Arial" charset="-95"/>
                <a:cs typeface="Arial" charset="-95"/>
              </a:rPr>
              <a:t> Capital) </a:t>
            </a:r>
          </a:p>
          <a:p>
            <a:pPr lvl="1"/>
            <a:r>
              <a:rPr lang="el-GR" b="1" dirty="0">
                <a:latin typeface="Arial" charset="-95"/>
                <a:ea typeface="Arial" charset="-95"/>
                <a:cs typeface="Arial" charset="-95"/>
              </a:rPr>
              <a:t>«</a:t>
            </a:r>
            <a:r>
              <a:rPr lang="el-GR" b="1" dirty="0" err="1">
                <a:latin typeface="Arial" charset="-95"/>
                <a:ea typeface="Arial" charset="-95"/>
                <a:cs typeface="Arial" charset="-95"/>
              </a:rPr>
              <a:t>Ένας</a:t>
            </a:r>
            <a:r>
              <a:rPr lang="el-GR" b="1" dirty="0">
                <a:latin typeface="Arial" charset="-95"/>
                <a:ea typeface="Arial" charset="-95"/>
                <a:cs typeface="Arial" charset="-95"/>
              </a:rPr>
              <a:t> </a:t>
            </a:r>
            <a:r>
              <a:rPr lang="el-GR" b="1" dirty="0" err="1">
                <a:latin typeface="Arial" charset="-95"/>
                <a:ea typeface="Arial" charset="-95"/>
                <a:cs typeface="Arial" charset="-95"/>
              </a:rPr>
              <a:t>τρόπος</a:t>
            </a:r>
            <a:r>
              <a:rPr lang="el-GR" b="1" dirty="0">
                <a:latin typeface="Arial" charset="-95"/>
                <a:ea typeface="Arial" charset="-95"/>
                <a:cs typeface="Arial" charset="-95"/>
              </a:rPr>
              <a:t> </a:t>
            </a:r>
            <a:r>
              <a:rPr lang="el-GR" b="1" dirty="0" err="1">
                <a:latin typeface="Arial" charset="-95"/>
                <a:ea typeface="Arial" charset="-95"/>
                <a:cs typeface="Arial" charset="-95"/>
              </a:rPr>
              <a:t>χρηματοδότησης</a:t>
            </a:r>
            <a:r>
              <a:rPr lang="el-GR" b="1" dirty="0">
                <a:latin typeface="Arial" charset="-95"/>
                <a:ea typeface="Arial" charset="-95"/>
                <a:cs typeface="Arial" charset="-95"/>
              </a:rPr>
              <a:t> της </a:t>
            </a:r>
            <a:r>
              <a:rPr lang="el-GR" b="1" dirty="0" err="1">
                <a:latin typeface="Arial" charset="-95"/>
                <a:ea typeface="Arial" charset="-95"/>
                <a:cs typeface="Arial" charset="-95"/>
              </a:rPr>
              <a:t>ίδρυσης</a:t>
            </a:r>
            <a:r>
              <a:rPr lang="el-GR" b="1" dirty="0">
                <a:latin typeface="Arial" charset="-95"/>
                <a:ea typeface="Arial" charset="-95"/>
                <a:cs typeface="Arial" charset="-95"/>
              </a:rPr>
              <a:t>, </a:t>
            </a:r>
            <a:r>
              <a:rPr lang="el-GR" b="1" dirty="0" err="1">
                <a:latin typeface="Arial" charset="-95"/>
                <a:ea typeface="Arial" charset="-95"/>
                <a:cs typeface="Arial" charset="-95"/>
              </a:rPr>
              <a:t>ανάπτυξης</a:t>
            </a:r>
            <a:r>
              <a:rPr lang="el-GR" b="1" dirty="0">
                <a:latin typeface="Arial" charset="-95"/>
                <a:ea typeface="Arial" charset="-95"/>
                <a:cs typeface="Arial" charset="-95"/>
              </a:rPr>
              <a:t> ή </a:t>
            </a:r>
            <a:r>
              <a:rPr lang="el-GR" b="1" dirty="0" err="1">
                <a:latin typeface="Arial" charset="-95"/>
                <a:ea typeface="Arial" charset="-95"/>
                <a:cs typeface="Arial" charset="-95"/>
              </a:rPr>
              <a:t>εξαγοράς</a:t>
            </a:r>
            <a:r>
              <a:rPr lang="el-GR" b="1" dirty="0">
                <a:latin typeface="Arial" charset="-95"/>
                <a:ea typeface="Arial" charset="-95"/>
                <a:cs typeface="Arial" charset="-95"/>
              </a:rPr>
              <a:t> μιας </a:t>
            </a:r>
            <a:r>
              <a:rPr lang="el-GR" b="1" dirty="0" err="1">
                <a:latin typeface="Arial" charset="-95"/>
                <a:ea typeface="Arial" charset="-95"/>
                <a:cs typeface="Arial" charset="-95"/>
              </a:rPr>
              <a:t>εταιρείας</a:t>
            </a:r>
            <a:r>
              <a:rPr lang="el-GR" b="1" dirty="0">
                <a:latin typeface="Arial" charset="-95"/>
                <a:ea typeface="Arial" charset="-95"/>
                <a:cs typeface="Arial" charset="-95"/>
              </a:rPr>
              <a:t>, </a:t>
            </a:r>
            <a:r>
              <a:rPr lang="el-GR" b="1" dirty="0" err="1">
                <a:latin typeface="Arial" charset="-95"/>
                <a:ea typeface="Arial" charset="-95"/>
                <a:cs typeface="Arial" charset="-95"/>
              </a:rPr>
              <a:t>βάσει</a:t>
            </a:r>
            <a:r>
              <a:rPr lang="el-GR" b="1" dirty="0">
                <a:latin typeface="Arial" charset="-95"/>
                <a:ea typeface="Arial" charset="-95"/>
                <a:cs typeface="Arial" charset="-95"/>
              </a:rPr>
              <a:t> του </a:t>
            </a:r>
            <a:r>
              <a:rPr lang="el-GR" b="1" dirty="0" err="1">
                <a:latin typeface="Arial" charset="-95"/>
                <a:ea typeface="Arial" charset="-95"/>
                <a:cs typeface="Arial" charset="-95"/>
              </a:rPr>
              <a:t>οποίου</a:t>
            </a:r>
            <a:r>
              <a:rPr lang="el-GR" b="1" dirty="0">
                <a:latin typeface="Arial" charset="-95"/>
                <a:ea typeface="Arial" charset="-95"/>
                <a:cs typeface="Arial" charset="-95"/>
              </a:rPr>
              <a:t> ο </a:t>
            </a:r>
            <a:r>
              <a:rPr lang="el-GR" b="1" dirty="0" err="1">
                <a:latin typeface="Arial" charset="-95"/>
                <a:ea typeface="Arial" charset="-95"/>
                <a:cs typeface="Arial" charset="-95"/>
              </a:rPr>
              <a:t>επενδυτής</a:t>
            </a:r>
            <a:r>
              <a:rPr lang="el-GR" b="1" dirty="0">
                <a:latin typeface="Arial" charset="-95"/>
                <a:ea typeface="Arial" charset="-95"/>
                <a:cs typeface="Arial" charset="-95"/>
              </a:rPr>
              <a:t> </a:t>
            </a:r>
            <a:r>
              <a:rPr lang="el-GR" b="1" dirty="0" err="1">
                <a:latin typeface="Arial" charset="-95"/>
                <a:ea typeface="Arial" charset="-95"/>
                <a:cs typeface="Arial" charset="-95"/>
              </a:rPr>
              <a:t>αποκτα</a:t>
            </a:r>
            <a:r>
              <a:rPr lang="el-GR" b="1" dirty="0">
                <a:latin typeface="Arial" charset="-95"/>
                <a:ea typeface="Arial" charset="-95"/>
                <a:cs typeface="Arial" charset="-95"/>
              </a:rPr>
              <a:t>́ </a:t>
            </a:r>
            <a:r>
              <a:rPr lang="el-GR" b="1" dirty="0" err="1">
                <a:latin typeface="Arial" charset="-95"/>
                <a:ea typeface="Arial" charset="-95"/>
                <a:cs typeface="Arial" charset="-95"/>
              </a:rPr>
              <a:t>τμήμα</a:t>
            </a:r>
            <a:r>
              <a:rPr lang="el-GR" b="1" dirty="0">
                <a:latin typeface="Arial" charset="-95"/>
                <a:ea typeface="Arial" charset="-95"/>
                <a:cs typeface="Arial" charset="-95"/>
              </a:rPr>
              <a:t> του </a:t>
            </a:r>
            <a:r>
              <a:rPr lang="el-GR" b="1" dirty="0" err="1">
                <a:latin typeface="Arial" charset="-95"/>
                <a:ea typeface="Arial" charset="-95"/>
                <a:cs typeface="Arial" charset="-95"/>
              </a:rPr>
              <a:t>μετοχικου</a:t>
            </a:r>
            <a:r>
              <a:rPr lang="el-GR" b="1" dirty="0">
                <a:latin typeface="Arial" charset="-95"/>
                <a:ea typeface="Arial" charset="-95"/>
                <a:cs typeface="Arial" charset="-95"/>
              </a:rPr>
              <a:t>́ </a:t>
            </a:r>
            <a:r>
              <a:rPr lang="el-GR" b="1" dirty="0" err="1">
                <a:latin typeface="Arial" charset="-95"/>
                <a:ea typeface="Arial" charset="-95"/>
                <a:cs typeface="Arial" charset="-95"/>
              </a:rPr>
              <a:t>κεφαλαίου</a:t>
            </a:r>
            <a:r>
              <a:rPr lang="el-GR" b="1" dirty="0">
                <a:latin typeface="Arial" charset="-95"/>
                <a:ea typeface="Arial" charset="-95"/>
                <a:cs typeface="Arial" charset="-95"/>
              </a:rPr>
              <a:t> της </a:t>
            </a:r>
            <a:r>
              <a:rPr lang="el-GR" b="1" dirty="0" err="1">
                <a:latin typeface="Arial" charset="-95"/>
                <a:ea typeface="Arial" charset="-95"/>
                <a:cs typeface="Arial" charset="-95"/>
              </a:rPr>
              <a:t>εταιρείας</a:t>
            </a:r>
            <a:r>
              <a:rPr lang="el-GR" b="1" dirty="0">
                <a:latin typeface="Arial" charset="-95"/>
                <a:ea typeface="Arial" charset="-95"/>
                <a:cs typeface="Arial" charset="-95"/>
              </a:rPr>
              <a:t> ή συμμετέχει με υβριδικούς τίτλους ως </a:t>
            </a:r>
            <a:r>
              <a:rPr lang="el-GR" b="1" dirty="0" err="1">
                <a:latin typeface="Arial" charset="-95"/>
                <a:ea typeface="Arial" charset="-95"/>
                <a:cs typeface="Arial" charset="-95"/>
              </a:rPr>
              <a:t>αντάλλαγμα</a:t>
            </a:r>
            <a:r>
              <a:rPr lang="el-GR" b="1" dirty="0">
                <a:latin typeface="Arial" charset="-95"/>
                <a:ea typeface="Arial" charset="-95"/>
                <a:cs typeface="Arial" charset="-95"/>
              </a:rPr>
              <a:t> για την </a:t>
            </a:r>
            <a:r>
              <a:rPr lang="el-GR" b="1" dirty="0" err="1">
                <a:latin typeface="Arial" charset="-95"/>
                <a:ea typeface="Arial" charset="-95"/>
                <a:cs typeface="Arial" charset="-95"/>
              </a:rPr>
              <a:t>παροχη</a:t>
            </a:r>
            <a:r>
              <a:rPr lang="el-GR" b="1" dirty="0">
                <a:latin typeface="Arial" charset="-95"/>
                <a:ea typeface="Arial" charset="-95"/>
                <a:cs typeface="Arial" charset="-95"/>
              </a:rPr>
              <a:t>́ </a:t>
            </a:r>
            <a:r>
              <a:rPr lang="el-GR" b="1" dirty="0" err="1">
                <a:latin typeface="Arial" charset="-95"/>
                <a:ea typeface="Arial" charset="-95"/>
                <a:cs typeface="Arial" charset="-95"/>
              </a:rPr>
              <a:t>χρηματοδότησης</a:t>
            </a:r>
            <a:r>
              <a:rPr lang="el-GR" b="1" dirty="0">
                <a:latin typeface="Arial" charset="-95"/>
                <a:ea typeface="Arial" charset="-95"/>
                <a:cs typeface="Arial" charset="-95"/>
              </a:rPr>
              <a:t>»</a:t>
            </a:r>
            <a:endParaRPr lang="el-GR" b="1" i="1" dirty="0">
              <a:latin typeface="Arial" charset="-95"/>
              <a:ea typeface="Arial" charset="-95"/>
              <a:cs typeface="Arial" charset="-95"/>
            </a:endParaRPr>
          </a:p>
          <a:p>
            <a:pPr lvl="1"/>
            <a:r>
              <a:rPr lang="el-GR" b="1" i="1" dirty="0">
                <a:latin typeface="Arial" charset="-95"/>
                <a:ea typeface="Arial" charset="-95"/>
                <a:cs typeface="Arial" charset="-95"/>
              </a:rPr>
              <a:t>Μορφές ΑΚΕΣ και ΕΚΕΣ</a:t>
            </a:r>
            <a:endParaRPr lang="el-GR" i="1" dirty="0">
              <a:latin typeface="Arial" charset="-95"/>
              <a:ea typeface="Arial" charset="-95"/>
              <a:cs typeface="Arial" charset="-95"/>
            </a:endParaRPr>
          </a:p>
          <a:p>
            <a:endParaRPr lang="en-US" dirty="0"/>
          </a:p>
        </p:txBody>
      </p:sp>
    </p:spTree>
    <p:extLst>
      <p:ext uri="{BB962C8B-B14F-4D97-AF65-F5344CB8AC3E}">
        <p14:creationId xmlns:p14="http://schemas.microsoft.com/office/powerpoint/2010/main" val="1655959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dirty="0">
                <a:latin typeface="Cambria" panose="02040503050406030204" pitchFamily="18" charset="0"/>
                <a:ea typeface="Cambria" panose="02040503050406030204" pitchFamily="18" charset="0"/>
              </a:rPr>
              <a:t>Προνομιούχες Μετοχές </a:t>
            </a:r>
            <a:endParaRPr lang="en-GB" sz="2400" dirty="0">
              <a:latin typeface="Cambria" panose="02040503050406030204" pitchFamily="18" charset="0"/>
              <a:ea typeface="Cambria" panose="02040503050406030204" pitchFamily="18" charset="0"/>
            </a:endParaRPr>
          </a:p>
        </p:txBody>
      </p:sp>
      <p:sp>
        <p:nvSpPr>
          <p:cNvPr id="3" name="Υπότιτλος 2"/>
          <p:cNvSpPr>
            <a:spLocks noGrp="1"/>
          </p:cNvSpPr>
          <p:nvPr>
            <p:ph idx="1"/>
          </p:nvPr>
        </p:nvSpPr>
        <p:spPr>
          <a:xfrm>
            <a:off x="1154954" y="2603500"/>
            <a:ext cx="10046446" cy="3416300"/>
          </a:xfrm>
        </p:spPr>
        <p:txBody>
          <a:bodyPr>
            <a:normAutofit fontScale="92500"/>
          </a:bodyPr>
          <a:lstStyle/>
          <a:p>
            <a:pPr algn="just"/>
            <a:r>
              <a:rPr lang="el-GR" sz="1900" b="1" u="sng" dirty="0">
                <a:solidFill>
                  <a:prstClr val="black"/>
                </a:solidFill>
                <a:latin typeface="Cambria" panose="02040503050406030204" pitchFamily="18" charset="0"/>
                <a:ea typeface="Cambria" panose="02040503050406030204" pitchFamily="18" charset="0"/>
              </a:rPr>
              <a:t>Προνομιούχες μετοχές</a:t>
            </a:r>
            <a:r>
              <a:rPr lang="el-GR" sz="1900" u="sng" dirty="0">
                <a:solidFill>
                  <a:prstClr val="black"/>
                </a:solidFill>
                <a:latin typeface="Cambria" panose="02040503050406030204" pitchFamily="18" charset="0"/>
                <a:ea typeface="Cambria" panose="02040503050406030204" pitchFamily="18" charset="0"/>
              </a:rPr>
              <a:t>: </a:t>
            </a:r>
            <a:r>
              <a:rPr lang="el-GR" sz="1900" dirty="0">
                <a:solidFill>
                  <a:prstClr val="black"/>
                </a:solidFill>
                <a:latin typeface="Cambria" panose="02040503050406030204" pitchFamily="18" charset="0"/>
                <a:ea typeface="Cambria" panose="02040503050406030204" pitchFamily="18" charset="0"/>
              </a:rPr>
              <a:t>κατά παρέκκλιση από την αρχή της ισότητας των μετοχών, οι προνομιούχες μετοχές </a:t>
            </a:r>
            <a:r>
              <a:rPr lang="el-GR" sz="1900" b="1" dirty="0">
                <a:solidFill>
                  <a:prstClr val="black"/>
                </a:solidFill>
                <a:latin typeface="Cambria" panose="02040503050406030204" pitchFamily="18" charset="0"/>
                <a:ea typeface="Cambria" panose="02040503050406030204" pitchFamily="18" charset="0"/>
              </a:rPr>
              <a:t>προσπορίζουν στον μέτοχο επιπρόσθετο περιουσιακό όφελος σε σχέση με τις κοινές,</a:t>
            </a:r>
            <a:r>
              <a:rPr lang="el-GR" sz="1900" dirty="0">
                <a:solidFill>
                  <a:prstClr val="black"/>
                </a:solidFill>
                <a:latin typeface="Cambria" panose="02040503050406030204" pitchFamily="18" charset="0"/>
                <a:ea typeface="Cambria" panose="02040503050406030204" pitchFamily="18" charset="0"/>
              </a:rPr>
              <a:t> επιτρέποντάς του να εισπράξει –μερικά ή ολικά- το μέρισμα κατά χρονική προτεραιότητα ή/και να εισπράξει προνομιακά το προϊόν μείωσης του κεφαλαίου ή το προϊόν εκκαθάρισης της εταιρικής περιουσίας. Η προνομιακή είσπραξη των μερισμάτων ή του προϊόντος μπορεί να περιορίζεται ή να τίθενται για αυτήν προϋποθέσεις δυνάμει σχετικής καταστατικής πρόβλεψης. </a:t>
            </a:r>
            <a:r>
              <a:rPr lang="el-GR" sz="1900" b="1" dirty="0">
                <a:solidFill>
                  <a:prstClr val="black"/>
                </a:solidFill>
                <a:latin typeface="Cambria" panose="02040503050406030204" pitchFamily="18" charset="0"/>
                <a:ea typeface="Cambria" panose="02040503050406030204" pitchFamily="18" charset="0"/>
              </a:rPr>
              <a:t>Οι προνομιούχες μετοχές μπορούν κα εκδοθούν και ως μετατρέψιμες σε κοινές μετοχές ή σε προνομιούχες άλλης κατηγορίας.</a:t>
            </a:r>
            <a:r>
              <a:rPr lang="el-GR" sz="1900" dirty="0">
                <a:solidFill>
                  <a:prstClr val="black"/>
                </a:solidFill>
                <a:latin typeface="Cambria" panose="02040503050406030204" pitchFamily="18" charset="0"/>
                <a:ea typeface="Cambria" panose="02040503050406030204" pitchFamily="18" charset="0"/>
              </a:rPr>
              <a:t> Η μετατροπή αυτή μπορεί να γίνεται είτε υποχρεωτικά σύμφωνα με τις διατάξεις του καταστατικού είτε κατόπιν ασκήσεως σχετικού δικαιώματος του μετόχου κατά διακριτική του ευχέρεια. </a:t>
            </a:r>
            <a:r>
              <a:rPr lang="el-GR" sz="1900" b="1" dirty="0">
                <a:solidFill>
                  <a:prstClr val="black"/>
                </a:solidFill>
                <a:latin typeface="Cambria" panose="02040503050406030204" pitchFamily="18" charset="0"/>
                <a:ea typeface="Cambria" panose="02040503050406030204" pitchFamily="18" charset="0"/>
              </a:rPr>
              <a:t>Επίσης, οι προνομιούχες μετοχές μπορούν να εκδοθούν χωρίς δικαίωμα ψήφου στις γενικές συνελεύσεις ή με δικαίωμα ψήφου περιοριζόμενο σε ορισμένα ζητήματα.</a:t>
            </a:r>
          </a:p>
          <a:p>
            <a:pPr algn="just"/>
            <a:endParaRPr lang="en-GB" dirty="0"/>
          </a:p>
        </p:txBody>
      </p:sp>
    </p:spTree>
    <p:extLst>
      <p:ext uri="{BB962C8B-B14F-4D97-AF65-F5344CB8AC3E}">
        <p14:creationId xmlns:p14="http://schemas.microsoft.com/office/powerpoint/2010/main" val="3711142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6"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Shape 17">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20"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6" name="Τίτλος 5">
            <a:extLst>
              <a:ext uri="{FF2B5EF4-FFF2-40B4-BE49-F238E27FC236}">
                <a16:creationId xmlns:a16="http://schemas.microsoft.com/office/drawing/2014/main" id="{6907359B-36B4-E267-5C85-44D3A3132D43}"/>
              </a:ext>
            </a:extLst>
          </p:cNvPr>
          <p:cNvSpPr>
            <a:spLocks noGrp="1"/>
          </p:cNvSpPr>
          <p:nvPr>
            <p:ph type="title"/>
          </p:nvPr>
        </p:nvSpPr>
        <p:spPr>
          <a:xfrm>
            <a:off x="994087" y="1130603"/>
            <a:ext cx="3342442" cy="4596794"/>
          </a:xfrm>
        </p:spPr>
        <p:txBody>
          <a:bodyPr anchor="ctr">
            <a:normAutofit/>
          </a:bodyPr>
          <a:lstStyle/>
          <a:p>
            <a:r>
              <a:rPr lang="el-GR" sz="3200" dirty="0">
                <a:solidFill>
                  <a:srgbClr val="EBEBEB"/>
                </a:solidFill>
              </a:rPr>
              <a:t>Εξαγοράσιμες μετοχές</a:t>
            </a:r>
          </a:p>
        </p:txBody>
      </p:sp>
      <p:sp>
        <p:nvSpPr>
          <p:cNvPr id="3" name="Υπότιτλος 2"/>
          <p:cNvSpPr>
            <a:spLocks noGrp="1"/>
          </p:cNvSpPr>
          <p:nvPr>
            <p:ph idx="1"/>
          </p:nvPr>
        </p:nvSpPr>
        <p:spPr>
          <a:xfrm>
            <a:off x="5290077" y="437513"/>
            <a:ext cx="5502614" cy="5954325"/>
          </a:xfrm>
        </p:spPr>
        <p:txBody>
          <a:bodyPr anchor="ctr">
            <a:normAutofit/>
          </a:bodyPr>
          <a:lstStyle/>
          <a:p>
            <a:pPr>
              <a:lnSpc>
                <a:spcPct val="90000"/>
              </a:lnSpc>
            </a:pPr>
            <a:r>
              <a:rPr lang="el-GR" sz="1400" b="1" u="sng" dirty="0">
                <a:latin typeface="Cambria" panose="02040503050406030204" pitchFamily="18" charset="0"/>
                <a:ea typeface="Cambria" panose="02040503050406030204" pitchFamily="18" charset="0"/>
              </a:rPr>
              <a:t>Εξαγοράσιμες μετοχές: </a:t>
            </a:r>
            <a:r>
              <a:rPr lang="el-GR" sz="1400" dirty="0">
                <a:latin typeface="Cambria" panose="02040503050406030204" pitchFamily="18" charset="0"/>
                <a:ea typeface="Cambria" panose="02040503050406030204" pitchFamily="18" charset="0"/>
              </a:rPr>
              <a:t>οι εξαγοράσιμες μετοχές </a:t>
            </a:r>
            <a:r>
              <a:rPr lang="el-GR" sz="1400" b="1" dirty="0">
                <a:latin typeface="Cambria" panose="02040503050406030204" pitchFamily="18" charset="0"/>
                <a:ea typeface="Cambria" panose="02040503050406030204" pitchFamily="18" charset="0"/>
              </a:rPr>
              <a:t>μπορούν να είναι είτε κοινές είτε προνομιούχες και αποτελούν ειδική κατηγορία μετοχών </a:t>
            </a:r>
          </a:p>
          <a:p>
            <a:pPr>
              <a:lnSpc>
                <a:spcPct val="90000"/>
              </a:lnSpc>
            </a:pPr>
            <a:r>
              <a:rPr lang="el-GR" sz="1400" b="1" dirty="0">
                <a:latin typeface="Cambria" panose="02040503050406030204" pitchFamily="18" charset="0"/>
                <a:ea typeface="Cambria" panose="02040503050406030204" pitchFamily="18" charset="0"/>
              </a:rPr>
              <a:t>Η εξαγορά των μετοχών αυτών γίνεται από την ίδια την Α.Ε. κατόπιν δήλωσης είτε της εταιρίας είτε του μετόχου , αναλόγως τι προβλέπεται κάθε φορά το καταστατικό. </a:t>
            </a:r>
            <a:r>
              <a:rPr lang="el-GR" sz="1400" b="1" u="sng" dirty="0">
                <a:latin typeface="Cambria" panose="02040503050406030204" pitchFamily="18" charset="0"/>
                <a:ea typeface="Cambria" panose="02040503050406030204" pitchFamily="18" charset="0"/>
              </a:rPr>
              <a:t>Μπορεί να προβλέπεται δηλαδή στις εξαγοράσιμες μετοχές δικαίωμα προαίρεσης αγοράς (</a:t>
            </a:r>
            <a:r>
              <a:rPr lang="en-GB" sz="1400" b="1" u="sng" dirty="0">
                <a:latin typeface="Cambria" panose="02040503050406030204" pitchFamily="18" charset="0"/>
                <a:ea typeface="Cambria" panose="02040503050406030204" pitchFamily="18" charset="0"/>
              </a:rPr>
              <a:t>call option) </a:t>
            </a:r>
            <a:r>
              <a:rPr lang="el-GR" sz="1400" b="1" u="sng" dirty="0">
                <a:latin typeface="Cambria" panose="02040503050406030204" pitchFamily="18" charset="0"/>
                <a:ea typeface="Cambria" panose="02040503050406030204" pitchFamily="18" charset="0"/>
              </a:rPr>
              <a:t> της Α.Ε. ή/και δικαίωμα προαίρεσης πώλησης (</a:t>
            </a:r>
            <a:r>
              <a:rPr lang="en-GB" sz="1400" b="1" u="sng" dirty="0">
                <a:latin typeface="Cambria" panose="02040503050406030204" pitchFamily="18" charset="0"/>
                <a:ea typeface="Cambria" panose="02040503050406030204" pitchFamily="18" charset="0"/>
              </a:rPr>
              <a:t>put option) </a:t>
            </a:r>
            <a:r>
              <a:rPr lang="el-GR" sz="1400" b="1" u="sng" dirty="0">
                <a:latin typeface="Cambria" panose="02040503050406030204" pitchFamily="18" charset="0"/>
                <a:ea typeface="Cambria" panose="02040503050406030204" pitchFamily="18" charset="0"/>
              </a:rPr>
              <a:t>του μετόχου. </a:t>
            </a:r>
            <a:r>
              <a:rPr lang="el-GR" sz="1400" b="1" dirty="0">
                <a:latin typeface="Cambria" panose="02040503050406030204" pitchFamily="18" charset="0"/>
                <a:ea typeface="Cambria" panose="02040503050406030204" pitchFamily="18" charset="0"/>
              </a:rPr>
              <a:t>Σε κάθε περίπτωση και ανεξάρτητα από το ποιος άσκησε το δικαίωμα εξαγοράς, η εξαγορά είναι έγκυρη μόνο με την καταβολή του αντιτίμου των μετοχών. </a:t>
            </a:r>
          </a:p>
          <a:p>
            <a:pPr algn="just">
              <a:lnSpc>
                <a:spcPct val="90000"/>
              </a:lnSpc>
            </a:pPr>
            <a:r>
              <a:rPr lang="el-GR" sz="1400" dirty="0">
                <a:solidFill>
                  <a:schemeClr val="tx1"/>
                </a:solidFill>
                <a:latin typeface="Cambria" panose="02040503050406030204" pitchFamily="18" charset="0"/>
                <a:ea typeface="Cambria" panose="02040503050406030204" pitchFamily="18" charset="0"/>
              </a:rPr>
              <a:t>Η εξαγορά πραγματοποιείται μόνο με την χρησιμοποίηση ποσών που επιτρέπεται από το νόμο να διανεμηθούν ή με την χρησιμοποίηση του προϊόντος νέας έκδοσης μετοχών που πραγματοποιήθηκε για την εξαγορά αυτή ή και με ποσά που απελευθερώνονται με μείωση κεφαλαίου. </a:t>
            </a:r>
            <a:r>
              <a:rPr lang="el-GR" sz="1400" b="1" dirty="0">
                <a:solidFill>
                  <a:schemeClr val="tx1"/>
                </a:solidFill>
                <a:latin typeface="Cambria" panose="02040503050406030204" pitchFamily="18" charset="0"/>
                <a:ea typeface="Cambria" panose="02040503050406030204" pitchFamily="18" charset="0"/>
              </a:rPr>
              <a:t>Συνεπώς, η τυχόν άσκηση του </a:t>
            </a:r>
            <a:r>
              <a:rPr lang="en-GB" sz="1400" b="1" dirty="0">
                <a:solidFill>
                  <a:schemeClr val="tx1"/>
                </a:solidFill>
                <a:latin typeface="Cambria" panose="02040503050406030204" pitchFamily="18" charset="0"/>
                <a:ea typeface="Cambria" panose="02040503050406030204" pitchFamily="18" charset="0"/>
              </a:rPr>
              <a:t>put option </a:t>
            </a:r>
            <a:r>
              <a:rPr lang="el-GR" sz="1400" b="1" dirty="0">
                <a:solidFill>
                  <a:schemeClr val="tx1"/>
                </a:solidFill>
                <a:latin typeface="Cambria" panose="02040503050406030204" pitchFamily="18" charset="0"/>
                <a:ea typeface="Cambria" panose="02040503050406030204" pitchFamily="18" charset="0"/>
              </a:rPr>
              <a:t>που έχει ένας μέτοχος έναντι της εταιρίας για εξαγορά από αυτήν των μετοχών του τότε μόνο μπορεί να γίνει, όταν δηλαδή υπάρχουν ποσά από την εταιρική περιουσία που δύνανται να διανεμηθούν, διαφορετικά η άσκηση του δικαιώματος αυτού από τον μέτοχο δεν θα εξαναγκάζει την Α.Ε. στην αγορά των μετοχών του</a:t>
            </a:r>
            <a:endParaRPr lang="el-GR" sz="1400" b="1" dirty="0">
              <a:latin typeface="Cambria" panose="02040503050406030204" pitchFamily="18" charset="0"/>
              <a:ea typeface="Cambria" panose="02040503050406030204" pitchFamily="18" charset="0"/>
            </a:endParaRPr>
          </a:p>
          <a:p>
            <a:pPr>
              <a:lnSpc>
                <a:spcPct val="90000"/>
              </a:lnSpc>
            </a:pPr>
            <a:endParaRPr lang="el-GR" sz="1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512021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Rectangle 11">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0" name="Rectangle 19">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51545071-4F10-9E01-E291-4A8B7ECB5E6C}"/>
              </a:ext>
            </a:extLst>
          </p:cNvPr>
          <p:cNvSpPr>
            <a:spLocks noGrp="1"/>
          </p:cNvSpPr>
          <p:nvPr>
            <p:ph type="title"/>
          </p:nvPr>
        </p:nvSpPr>
        <p:spPr>
          <a:xfrm>
            <a:off x="1683171" y="1143000"/>
            <a:ext cx="8825658" cy="3389217"/>
          </a:xfrm>
        </p:spPr>
        <p:txBody>
          <a:bodyPr vert="horz" lIns="91440" tIns="45720" rIns="91440" bIns="45720" rtlCol="0" anchor="ctr">
            <a:normAutofit/>
          </a:bodyPr>
          <a:lstStyle/>
          <a:p>
            <a:pPr algn="ctr"/>
            <a:r>
              <a:rPr lang="en-US" sz="6600">
                <a:solidFill>
                  <a:srgbClr val="FFFFFF"/>
                </a:solidFill>
              </a:rPr>
              <a:t>ΧΡΗΜΑΤΟΔΟΤΗΣΗ ΜΕ ΚΕΦΑΛΑΙΟ</a:t>
            </a:r>
          </a:p>
        </p:txBody>
      </p:sp>
      <p:sp>
        <p:nvSpPr>
          <p:cNvPr id="3" name="Θέση κειμένου 2">
            <a:extLst>
              <a:ext uri="{FF2B5EF4-FFF2-40B4-BE49-F238E27FC236}">
                <a16:creationId xmlns:a16="http://schemas.microsoft.com/office/drawing/2014/main" id="{43A20BE6-3F74-4671-DC2A-0A146F598329}"/>
              </a:ext>
            </a:extLst>
          </p:cNvPr>
          <p:cNvSpPr>
            <a:spLocks noGrp="1"/>
          </p:cNvSpPr>
          <p:nvPr>
            <p:ph type="body" idx="1"/>
          </p:nvPr>
        </p:nvSpPr>
        <p:spPr>
          <a:xfrm>
            <a:off x="1683171" y="5240851"/>
            <a:ext cx="8825658" cy="828932"/>
          </a:xfrm>
        </p:spPr>
        <p:txBody>
          <a:bodyPr vert="horz" lIns="91440" tIns="45720" rIns="91440" bIns="45720" rtlCol="0" anchor="t">
            <a:normAutofit/>
          </a:bodyPr>
          <a:lstStyle/>
          <a:p>
            <a:pPr algn="ctr"/>
            <a:r>
              <a:rPr lang="en-US" sz="2400">
                <a:solidFill>
                  <a:schemeClr val="tx2"/>
                </a:solidFill>
              </a:rPr>
              <a:t>ΠΡΟΝΟΜΙΟΥΧΕΣ ΜΕΤΟΧΕΣ</a:t>
            </a:r>
          </a:p>
        </p:txBody>
      </p:sp>
    </p:spTree>
    <p:extLst>
      <p:ext uri="{BB962C8B-B14F-4D97-AF65-F5344CB8AC3E}">
        <p14:creationId xmlns:p14="http://schemas.microsoft.com/office/powerpoint/2010/main" val="9350902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8494" y="1093694"/>
            <a:ext cx="8812306" cy="699247"/>
          </a:xfrm>
        </p:spPr>
        <p:txBody>
          <a:bodyPr>
            <a:normAutofit fontScale="90000"/>
          </a:bodyPr>
          <a:lstStyle/>
          <a:p>
            <a:r>
              <a:rPr lang="el-GR" sz="2700" dirty="0"/>
              <a:t>Μορφές επένδυσης: χρηματοδότηση της εταιρίας μέσω προνομιούχων μετοχών ή μεριδίων</a:t>
            </a:r>
            <a:br>
              <a:rPr lang="en-US" dirty="0"/>
            </a:br>
            <a:endParaRPr lang="el-GR" dirty="0"/>
          </a:p>
        </p:txBody>
      </p:sp>
      <p:sp>
        <p:nvSpPr>
          <p:cNvPr id="2" name="Content Placeholder 1"/>
          <p:cNvSpPr>
            <a:spLocks noGrp="1"/>
          </p:cNvSpPr>
          <p:nvPr>
            <p:ph idx="1"/>
          </p:nvPr>
        </p:nvSpPr>
        <p:spPr>
          <a:xfrm>
            <a:off x="1398494" y="2675466"/>
            <a:ext cx="9681882" cy="3849878"/>
          </a:xfrm>
        </p:spPr>
        <p:txBody>
          <a:bodyPr>
            <a:normAutofit fontScale="62500" lnSpcReduction="20000"/>
          </a:bodyPr>
          <a:lstStyle/>
          <a:p>
            <a:r>
              <a:rPr lang="el-GR" dirty="0"/>
              <a:t>Προνόμια προνομιούχων μετοχών</a:t>
            </a:r>
            <a:r>
              <a:rPr lang="en-US" dirty="0"/>
              <a:t>.</a:t>
            </a:r>
            <a:r>
              <a:rPr lang="el-GR" dirty="0"/>
              <a:t> </a:t>
            </a:r>
            <a:endParaRPr lang="en-US" dirty="0"/>
          </a:p>
          <a:p>
            <a:pPr lvl="1"/>
            <a:r>
              <a:rPr lang="en-US" dirty="0"/>
              <a:t>Liquidation preference </a:t>
            </a:r>
            <a:r>
              <a:rPr lang="el-GR" dirty="0"/>
              <a:t>(πχ 1,5Χ αρχική επένδυση)</a:t>
            </a:r>
          </a:p>
          <a:p>
            <a:pPr lvl="1"/>
            <a:r>
              <a:rPr lang="el-GR" dirty="0"/>
              <a:t>Ο επενδυτής βάζει 100.000 ευρώ και παίρνει το 20% των μετοχών</a:t>
            </a:r>
            <a:endParaRPr lang="en-US" dirty="0"/>
          </a:p>
          <a:p>
            <a:pPr lvl="2"/>
            <a:r>
              <a:rPr lang="el-GR" dirty="0" err="1"/>
              <a:t>Νο</a:t>
            </a:r>
            <a:r>
              <a:rPr lang="en-US" dirty="0"/>
              <a:t>n-Participating (</a:t>
            </a:r>
            <a:r>
              <a:rPr lang="el-GR" dirty="0"/>
              <a:t>δεν συμμετέχει στο υπόλοιπο μετά την προνομιακή απόληψη)</a:t>
            </a:r>
          </a:p>
          <a:p>
            <a:pPr lvl="2"/>
            <a:r>
              <a:rPr lang="el-GR" dirty="0"/>
              <a:t>Τίμημα πώλησης 200.000 ευρώ: επενδυτής: 100.000 Χ 1,5 = 150.000 ευρώ – λοιποί μέτοχοι: 50.000 ευρώ. Αν είχε κοινές η κατανομή θα ήταν: </a:t>
            </a:r>
            <a:r>
              <a:rPr lang="en-US" dirty="0"/>
              <a:t> </a:t>
            </a:r>
            <a:r>
              <a:rPr lang="el-GR" dirty="0"/>
              <a:t>Ε= 40.000 ευρώ – λοιποί μέτοχοι 160.000 ευρώ</a:t>
            </a:r>
            <a:endParaRPr lang="en-US" dirty="0"/>
          </a:p>
          <a:p>
            <a:pPr lvl="2"/>
            <a:r>
              <a:rPr lang="en-US" dirty="0"/>
              <a:t>participating</a:t>
            </a:r>
            <a:r>
              <a:rPr lang="el-GR" dirty="0"/>
              <a:t> (συμμετέχει στο υπόλοιπο μετά την προνομιακή κατανομή αναλογικά προς το ποσοστό του)</a:t>
            </a:r>
          </a:p>
          <a:p>
            <a:pPr lvl="2"/>
            <a:r>
              <a:rPr lang="el-GR" dirty="0"/>
              <a:t>Στο παραπάνω παράδειγμα ο Επενδυτής θα πάρει (100.000 Χ 1,5 = 150.000 ευρώ) + (50.000 Χ20% = 10.000 ευρώ) = 160.000 ευρώ.</a:t>
            </a:r>
            <a:endParaRPr lang="en-US" dirty="0"/>
          </a:p>
          <a:p>
            <a:r>
              <a:rPr lang="el-GR" dirty="0"/>
              <a:t>Μετατροπή προνομιούχων μετοχών σε κοινές</a:t>
            </a:r>
          </a:p>
          <a:p>
            <a:pPr lvl="1"/>
            <a:r>
              <a:rPr lang="el-GR" dirty="0"/>
              <a:t>Τι θα γίνει αν στο ανωτέρω παράδειγμα ο Ε έχει </a:t>
            </a:r>
            <a:r>
              <a:rPr lang="en-US" dirty="0"/>
              <a:t>non-participating liquidation preference </a:t>
            </a:r>
            <a:r>
              <a:rPr lang="el-GR" dirty="0"/>
              <a:t>και η τιμή πώλησης είναι 1 εκ.  Πάλι ο Επενδυτής θα πάρει με βάση το προνόμιό του 150.000 ευρώ και οι λοιποί μέτοχοι 850.000 ευρώ</a:t>
            </a:r>
          </a:p>
          <a:p>
            <a:pPr lvl="1"/>
            <a:r>
              <a:rPr lang="el-GR" dirty="0"/>
              <a:t>Ωστόσο, στην περίπτωση αυτή αν είχε κοινές μετοχές θα έπαιρνε 200.000 ευρώ. Για να καλυφθεί από μια τέτοια περίπτωση όπου η τιμή πώλησης είναι πολύ μεγάλη συμφωνεί οι προνομιούχες μετοχές να μπορούν να μετατραπούν σε κοινές οπότε επιλέγει ανάμεσα με το τίμημα αν θα συμμετέχει με το προνόμιο ή με το ποσοστό του.</a:t>
            </a:r>
          </a:p>
          <a:p>
            <a:pPr lvl="1"/>
            <a:r>
              <a:rPr lang="el-GR" dirty="0"/>
              <a:t>Έτσι καλύπτεται σε χαμηλό τίμημα, αλλά συμμετέχει και στο υψηλότερο.</a:t>
            </a:r>
          </a:p>
          <a:p>
            <a:r>
              <a:rPr lang="el-GR" dirty="0"/>
              <a:t>Ειδικά δικαιώματα αρνησικυρίας</a:t>
            </a:r>
          </a:p>
          <a:p>
            <a:r>
              <a:rPr lang="el-GR" dirty="0"/>
              <a:t>Κρίσιμη: Η συμφωνία επένδυσης (</a:t>
            </a:r>
            <a:r>
              <a:rPr lang="en-US" dirty="0"/>
              <a:t>investment agreement </a:t>
            </a:r>
            <a:r>
              <a:rPr lang="el-GR" dirty="0"/>
              <a:t>η οποία περιέχει ή συνοδεύεται από μια συμφωνία μετόχων)</a:t>
            </a:r>
          </a:p>
          <a:p>
            <a:endParaRPr lang="el-GR" dirty="0"/>
          </a:p>
          <a:p>
            <a:endParaRPr lang="en-US" dirty="0"/>
          </a:p>
        </p:txBody>
      </p:sp>
    </p:spTree>
    <p:extLst>
      <p:ext uri="{BB962C8B-B14F-4D97-AF65-F5344CB8AC3E}">
        <p14:creationId xmlns:p14="http://schemas.microsoft.com/office/powerpoint/2010/main" val="7976158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96068" y="2675466"/>
            <a:ext cx="7408333" cy="3849878"/>
          </a:xfrm>
        </p:spPr>
        <p:txBody>
          <a:bodyPr>
            <a:normAutofit/>
          </a:bodyPr>
          <a:lstStyle/>
          <a:p>
            <a:pPr marL="0" indent="0">
              <a:buNone/>
            </a:pPr>
            <a:r>
              <a:rPr lang="en-US" b="1" dirty="0"/>
              <a:t>A. </a:t>
            </a:r>
            <a:r>
              <a:rPr lang="el-GR" dirty="0"/>
              <a:t>χρηματοδότηση της επιχείρησης μέσω αύξησης του μετοχικού της κεφαλαίου ή την έκδοση μετατρέψιμων ομολογιών</a:t>
            </a:r>
            <a:endParaRPr lang="en-US" dirty="0"/>
          </a:p>
          <a:p>
            <a:r>
              <a:rPr lang="el-GR" dirty="0"/>
              <a:t>Επενδυτής: συνήθως </a:t>
            </a:r>
            <a:r>
              <a:rPr lang="en-US" dirty="0"/>
              <a:t>venture capital </a:t>
            </a:r>
            <a:r>
              <a:rPr lang="el-GR" dirty="0"/>
              <a:t>ή άλλη επιχείρηση του κλάδου (προμηθευτής ή πελάτης) ή παρεμφερούς κλάδου</a:t>
            </a:r>
            <a:r>
              <a:rPr lang="en-US" dirty="0"/>
              <a:t>.</a:t>
            </a:r>
            <a:r>
              <a:rPr lang="el-GR" dirty="0"/>
              <a:t> </a:t>
            </a:r>
            <a:endParaRPr lang="en-US" dirty="0"/>
          </a:p>
          <a:p>
            <a:r>
              <a:rPr lang="el-GR" dirty="0"/>
              <a:t>Μπορεί να είναι είτε χρηματοδότηση, ή πρώτο στάδιο απόκτησης του συνόλου της επιχείρησης </a:t>
            </a:r>
          </a:p>
          <a:p>
            <a:r>
              <a:rPr lang="el-GR" dirty="0"/>
              <a:t>Ειδική περίπτωση </a:t>
            </a:r>
            <a:r>
              <a:rPr lang="en-US" dirty="0"/>
              <a:t>start ups: angel investors, venture capitals, incubators </a:t>
            </a:r>
            <a:r>
              <a:rPr lang="el-GR" dirty="0"/>
              <a:t>ή </a:t>
            </a:r>
            <a:r>
              <a:rPr lang="en-US" dirty="0"/>
              <a:t>accelerators </a:t>
            </a:r>
            <a:endParaRPr lang="el-GR" dirty="0"/>
          </a:p>
          <a:p>
            <a:r>
              <a:rPr lang="el-GR" dirty="0"/>
              <a:t>Κρίσιμη: Η συμφωνία επένδυσης (</a:t>
            </a:r>
            <a:r>
              <a:rPr lang="en-US" dirty="0"/>
              <a:t>investment agreement </a:t>
            </a:r>
            <a:r>
              <a:rPr lang="el-GR" dirty="0"/>
              <a:t>η οποία περιέχει ή συνοδεύεται από μια συμφωνία μετόχων)</a:t>
            </a:r>
          </a:p>
          <a:p>
            <a:endParaRPr lang="el-GR" dirty="0"/>
          </a:p>
          <a:p>
            <a:endParaRPr lang="en-US" dirty="0"/>
          </a:p>
        </p:txBody>
      </p:sp>
      <p:sp>
        <p:nvSpPr>
          <p:cNvPr id="3" name="Title 2"/>
          <p:cNvSpPr>
            <a:spLocks noGrp="1"/>
          </p:cNvSpPr>
          <p:nvPr>
            <p:ph type="title"/>
          </p:nvPr>
        </p:nvSpPr>
        <p:spPr>
          <a:xfrm>
            <a:off x="1981200" y="476672"/>
            <a:ext cx="8229600" cy="1114384"/>
          </a:xfrm>
        </p:spPr>
        <p:txBody>
          <a:bodyPr>
            <a:normAutofit fontScale="90000"/>
          </a:bodyPr>
          <a:lstStyle/>
          <a:p>
            <a:r>
              <a:rPr lang="el-GR" dirty="0"/>
              <a:t>Επένδυση στο κεφάλαιο με ειδικούς όρους ελέγχου</a:t>
            </a:r>
          </a:p>
        </p:txBody>
      </p:sp>
    </p:spTree>
    <p:extLst>
      <p:ext uri="{BB962C8B-B14F-4D97-AF65-F5344CB8AC3E}">
        <p14:creationId xmlns:p14="http://schemas.microsoft.com/office/powerpoint/2010/main" val="3526204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4091D54B-59AB-4A5E-8E9E-0421BD66D4F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24" name="Rectangle 23">
              <a:extLst>
                <a:ext uri="{FF2B5EF4-FFF2-40B4-BE49-F238E27FC236}">
                  <a16:creationId xmlns:a16="http://schemas.microsoft.com/office/drawing/2014/main" id="{547CE62E-FFFD-4A1F-BA78-C3B89C36F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Freeform 5">
              <a:extLst>
                <a:ext uri="{FF2B5EF4-FFF2-40B4-BE49-F238E27FC236}">
                  <a16:creationId xmlns:a16="http://schemas.microsoft.com/office/drawing/2014/main" id="{AE51FD27-6B6A-4D21-BF22-245DA9BD0B3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7" name="Rectangle 26">
            <a:extLst>
              <a:ext uri="{FF2B5EF4-FFF2-40B4-BE49-F238E27FC236}">
                <a16:creationId xmlns:a16="http://schemas.microsoft.com/office/drawing/2014/main" id="{B8144315-1C5A-4185-A952-25D98D303D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itle 2"/>
          <p:cNvSpPr>
            <a:spLocks noGrp="1"/>
          </p:cNvSpPr>
          <p:nvPr>
            <p:ph type="title"/>
          </p:nvPr>
        </p:nvSpPr>
        <p:spPr>
          <a:xfrm>
            <a:off x="8382055" y="1241266"/>
            <a:ext cx="3161016" cy="3153753"/>
          </a:xfrm>
        </p:spPr>
        <p:txBody>
          <a:bodyPr vert="horz" lIns="91440" tIns="45720" rIns="91440" bIns="45720" rtlCol="0" anchor="b">
            <a:normAutofit/>
          </a:bodyPr>
          <a:lstStyle/>
          <a:p>
            <a:r>
              <a:rPr lang="el-GR" sz="5400" b="0" i="0" kern="1200" dirty="0">
                <a:solidFill>
                  <a:srgbClr val="EBEBEB"/>
                </a:solidFill>
                <a:latin typeface="+mj-lt"/>
                <a:ea typeface="+mj-ea"/>
                <a:cs typeface="+mj-cs"/>
              </a:rPr>
              <a:t>Συνήθεις όροι</a:t>
            </a:r>
            <a:endParaRPr lang="en-US" sz="5400" b="0" i="0" kern="1200" dirty="0">
              <a:solidFill>
                <a:srgbClr val="EBEBEB"/>
              </a:solidFill>
              <a:latin typeface="+mj-lt"/>
              <a:ea typeface="+mj-ea"/>
              <a:cs typeface="+mj-cs"/>
            </a:endParaRPr>
          </a:p>
        </p:txBody>
      </p:sp>
      <p:grpSp>
        <p:nvGrpSpPr>
          <p:cNvPr id="29" name="Group 28">
            <a:extLst>
              <a:ext uri="{FF2B5EF4-FFF2-40B4-BE49-F238E27FC236}">
                <a16:creationId xmlns:a16="http://schemas.microsoft.com/office/drawing/2014/main" id="{25A657F0-42F3-40D3-BC75-7DA1F5C6A22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32" y="396837"/>
            <a:ext cx="7906665" cy="6058999"/>
            <a:chOff x="423332" y="396837"/>
            <a:chExt cx="7906665" cy="6058999"/>
          </a:xfrm>
        </p:grpSpPr>
        <p:sp>
          <p:nvSpPr>
            <p:cNvPr id="30" name="Rectangle 29">
              <a:extLst>
                <a:ext uri="{FF2B5EF4-FFF2-40B4-BE49-F238E27FC236}">
                  <a16:creationId xmlns:a16="http://schemas.microsoft.com/office/drawing/2014/main" id="{2E94FF68-7A60-47B7-AB98-1674FC7F2D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flipH="1">
              <a:off x="423332" y="402165"/>
              <a:ext cx="678513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5">
              <a:extLst>
                <a:ext uri="{FF2B5EF4-FFF2-40B4-BE49-F238E27FC236}">
                  <a16:creationId xmlns:a16="http://schemas.microsoft.com/office/drawing/2014/main" id="{42B4F8D7-4E9C-45EF-9072-1AF32CEF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400000" flipH="1">
              <a:off x="4616676" y="2801722"/>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32" name="Freeform 5">
              <a:extLst>
                <a:ext uri="{FF2B5EF4-FFF2-40B4-BE49-F238E27FC236}">
                  <a16:creationId xmlns:a16="http://schemas.microsoft.com/office/drawing/2014/main" id="{3ECBDDDB-593C-40F0-8E80-AA75798EE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5677511" flipH="1">
              <a:off x="6459831" y="1826079"/>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graphicFrame>
        <p:nvGraphicFramePr>
          <p:cNvPr id="4" name="Content Placeholder 3"/>
          <p:cNvGraphicFramePr>
            <a:graphicFrameLocks noGrp="1"/>
          </p:cNvGraphicFramePr>
          <p:nvPr>
            <p:ph idx="1"/>
            <p:extLst>
              <p:ext uri="{D42A27DB-BD31-4B8C-83A1-F6EECF244321}">
                <p14:modId xmlns:p14="http://schemas.microsoft.com/office/powerpoint/2010/main" val="1948477539"/>
              </p:ext>
            </p:extLst>
          </p:nvPr>
        </p:nvGraphicFramePr>
        <p:xfrm>
          <a:off x="1109763" y="1188516"/>
          <a:ext cx="6443181" cy="4638277"/>
        </p:xfrm>
        <a:graphic>
          <a:graphicData uri="http://schemas.openxmlformats.org/drawingml/2006/table">
            <a:tbl>
              <a:tblPr firstRow="1" bandRow="1">
                <a:noFill/>
                <a:tableStyleId>{5C22544A-7EE6-4342-B048-85BDC9FD1C3A}</a:tableStyleId>
              </a:tblPr>
              <a:tblGrid>
                <a:gridCol w="1670205">
                  <a:extLst>
                    <a:ext uri="{9D8B030D-6E8A-4147-A177-3AD203B41FA5}">
                      <a16:colId xmlns:a16="http://schemas.microsoft.com/office/drawing/2014/main" val="20000"/>
                    </a:ext>
                  </a:extLst>
                </a:gridCol>
                <a:gridCol w="2451098">
                  <a:extLst>
                    <a:ext uri="{9D8B030D-6E8A-4147-A177-3AD203B41FA5}">
                      <a16:colId xmlns:a16="http://schemas.microsoft.com/office/drawing/2014/main" val="20001"/>
                    </a:ext>
                  </a:extLst>
                </a:gridCol>
                <a:gridCol w="2321878">
                  <a:extLst>
                    <a:ext uri="{9D8B030D-6E8A-4147-A177-3AD203B41FA5}">
                      <a16:colId xmlns:a16="http://schemas.microsoft.com/office/drawing/2014/main" val="20002"/>
                    </a:ext>
                  </a:extLst>
                </a:gridCol>
              </a:tblGrid>
              <a:tr h="387282">
                <a:tc>
                  <a:txBody>
                    <a:bodyPr/>
                    <a:lstStyle/>
                    <a:p>
                      <a:endParaRPr lang="el-GR" sz="1600" b="0" cap="none" spc="0">
                        <a:solidFill>
                          <a:schemeClr val="tx1"/>
                        </a:solidFill>
                      </a:endParaRPr>
                    </a:p>
                  </a:txBody>
                  <a:tcPr marL="0" marR="64941" marT="18154" marB="90769" anchor="b">
                    <a:lnL w="12700" cmpd="sng">
                      <a:noFill/>
                    </a:lnL>
                    <a:lnR w="12700" cmpd="sng">
                      <a:noFill/>
                    </a:lnR>
                    <a:lnT w="9525" cap="flat" cmpd="sng" algn="ctr">
                      <a:noFill/>
                      <a:prstDash val="solid"/>
                    </a:lnT>
                    <a:lnB w="38100" cmpd="sng">
                      <a:noFill/>
                    </a:lnB>
                    <a:noFill/>
                  </a:tcPr>
                </a:tc>
                <a:tc>
                  <a:txBody>
                    <a:bodyPr/>
                    <a:lstStyle/>
                    <a:p>
                      <a:r>
                        <a:rPr lang="el-GR" sz="1600" b="0" cap="none" spc="0">
                          <a:solidFill>
                            <a:schemeClr val="tx1"/>
                          </a:solidFill>
                        </a:rPr>
                        <a:t>Όρος </a:t>
                      </a:r>
                      <a:r>
                        <a:rPr lang="en-US" sz="1600" b="0" cap="none" spc="0">
                          <a:solidFill>
                            <a:schemeClr val="tx1"/>
                          </a:solidFill>
                        </a:rPr>
                        <a:t>SHA</a:t>
                      </a:r>
                      <a:endParaRPr lang="el-GR" sz="1600" b="0" cap="none" spc="0">
                        <a:solidFill>
                          <a:schemeClr val="tx1"/>
                        </a:solidFill>
                      </a:endParaRPr>
                    </a:p>
                  </a:txBody>
                  <a:tcPr marL="0" marR="64941" marT="18154" marB="90769" anchor="b">
                    <a:lnL w="12700" cmpd="sng">
                      <a:noFill/>
                    </a:lnL>
                    <a:lnR w="12700" cmpd="sng">
                      <a:noFill/>
                    </a:lnR>
                    <a:lnT w="9525" cap="flat" cmpd="sng" algn="ctr">
                      <a:noFill/>
                      <a:prstDash val="solid"/>
                    </a:lnT>
                    <a:lnB w="38100" cmpd="sng">
                      <a:noFill/>
                    </a:lnB>
                    <a:noFill/>
                  </a:tcPr>
                </a:tc>
                <a:tc>
                  <a:txBody>
                    <a:bodyPr/>
                    <a:lstStyle/>
                    <a:p>
                      <a:r>
                        <a:rPr lang="el-GR" sz="1600" b="0" cap="none" spc="0">
                          <a:solidFill>
                            <a:schemeClr val="tx1"/>
                          </a:solidFill>
                        </a:rPr>
                        <a:t>Όρος</a:t>
                      </a:r>
                      <a:r>
                        <a:rPr lang="el-GR" sz="1600" b="0" cap="none" spc="0" baseline="0">
                          <a:solidFill>
                            <a:schemeClr val="tx1"/>
                          </a:solidFill>
                        </a:rPr>
                        <a:t> καταστατικού</a:t>
                      </a:r>
                      <a:endParaRPr lang="el-GR" sz="1600" b="0" cap="none" spc="0">
                        <a:solidFill>
                          <a:schemeClr val="tx1"/>
                        </a:solidFill>
                      </a:endParaRPr>
                    </a:p>
                  </a:txBody>
                  <a:tcPr marL="0" marR="64941" marT="18154" marB="90769" anchor="b">
                    <a:lnL w="12700" cmpd="sng">
                      <a:noFill/>
                    </a:lnL>
                    <a:lnR w="12700" cmpd="sng">
                      <a:noFill/>
                    </a:lnR>
                    <a:lnT w="9525" cap="flat" cmpd="sng" algn="ctr">
                      <a:noFill/>
                      <a:prstDash val="solid"/>
                    </a:lnT>
                    <a:lnB w="38100" cmpd="sng">
                      <a:noFill/>
                    </a:lnB>
                    <a:noFill/>
                  </a:tcPr>
                </a:tc>
                <a:extLst>
                  <a:ext uri="{0D108BD9-81ED-4DB2-BD59-A6C34878D82A}">
                    <a16:rowId xmlns:a16="http://schemas.microsoft.com/office/drawing/2014/main" val="10000"/>
                  </a:ext>
                </a:extLst>
              </a:tr>
              <a:tr h="1061999">
                <a:tc>
                  <a:txBody>
                    <a:bodyPr/>
                    <a:lstStyle/>
                    <a:p>
                      <a:r>
                        <a:rPr lang="el-GR" sz="1200" cap="none" spc="0">
                          <a:solidFill>
                            <a:schemeClr val="tx1"/>
                          </a:solidFill>
                        </a:rPr>
                        <a:t>Καθορισμός σύνθεσης ΔΣ</a:t>
                      </a:r>
                    </a:p>
                  </a:txBody>
                  <a:tcPr marL="0" marR="64941" marT="27231" marB="90769">
                    <a:lnL w="12700" cmpd="sng">
                      <a:noFill/>
                      <a:prstDash val="solid"/>
                    </a:lnL>
                    <a:lnR w="12700" cmpd="sng">
                      <a:noFill/>
                      <a:prstDash val="solid"/>
                    </a:lnR>
                    <a:lnT w="38100" cmpd="sng">
                      <a:noFill/>
                    </a:lnT>
                    <a:lnB w="9525" cap="flat" cmpd="sng" algn="ctr">
                      <a:solidFill>
                        <a:schemeClr val="tx1"/>
                      </a:solidFill>
                      <a:prstDash val="solid"/>
                    </a:lnB>
                    <a:noFill/>
                  </a:tcPr>
                </a:tc>
                <a:tc>
                  <a:txBody>
                    <a:bodyPr/>
                    <a:lstStyle/>
                    <a:p>
                      <a:r>
                        <a:rPr lang="el-GR" sz="1200" cap="none" spc="0">
                          <a:solidFill>
                            <a:schemeClr val="tx1"/>
                          </a:solidFill>
                        </a:rPr>
                        <a:t>Συμφωνία μετόχων ότι θα ψηφίζουν</a:t>
                      </a:r>
                      <a:r>
                        <a:rPr lang="el-GR" sz="1200" cap="none" spc="0" baseline="0">
                          <a:solidFill>
                            <a:schemeClr val="tx1"/>
                          </a:solidFill>
                        </a:rPr>
                        <a:t> με τρόπο ώστε να εκπροσωπείται συγκεκριμένος μέτοχος – αντίστοιχα αλλαγή μέλους</a:t>
                      </a:r>
                      <a:endParaRPr lang="el-GR" sz="1200" cap="none" spc="0">
                        <a:solidFill>
                          <a:schemeClr val="tx1"/>
                        </a:solidFill>
                      </a:endParaRPr>
                    </a:p>
                  </a:txBody>
                  <a:tcPr marL="0" marR="64941" marT="27231" marB="90769">
                    <a:lnL w="12700" cmpd="sng">
                      <a:noFill/>
                      <a:prstDash val="solid"/>
                    </a:lnL>
                    <a:lnR w="12700" cmpd="sng">
                      <a:noFill/>
                      <a:prstDash val="solid"/>
                    </a:lnR>
                    <a:lnT w="38100" cmpd="sng">
                      <a:noFill/>
                    </a:lnT>
                    <a:lnB w="9525" cap="flat" cmpd="sng" algn="ctr">
                      <a:solidFill>
                        <a:schemeClr val="tx1"/>
                      </a:solidFill>
                      <a:prstDash val="solid"/>
                    </a:lnB>
                    <a:noFill/>
                  </a:tcPr>
                </a:tc>
                <a:tc>
                  <a:txBody>
                    <a:bodyPr/>
                    <a:lstStyle/>
                    <a:p>
                      <a:r>
                        <a:rPr lang="el-GR" sz="1200" cap="none" spc="0">
                          <a:solidFill>
                            <a:schemeClr val="tx1"/>
                          </a:solidFill>
                        </a:rPr>
                        <a:t>Δικαίωμα συγκεκριμένου</a:t>
                      </a:r>
                      <a:r>
                        <a:rPr lang="el-GR" sz="1200" cap="none" spc="0" baseline="0">
                          <a:solidFill>
                            <a:schemeClr val="tx1"/>
                          </a:solidFill>
                        </a:rPr>
                        <a:t> μετόχου να ορίζει μέλος ΔΣ με πρόβλεψη στο καταστατικό (μέχρι 1/3 των μελών ΔΣ)</a:t>
                      </a:r>
                      <a:endParaRPr lang="el-GR" sz="1200" cap="none" spc="0">
                        <a:solidFill>
                          <a:schemeClr val="tx1"/>
                        </a:solidFill>
                      </a:endParaRPr>
                    </a:p>
                  </a:txBody>
                  <a:tcPr marL="0" marR="64941" marT="27231" marB="90769">
                    <a:lnL w="12700" cmpd="sng">
                      <a:noFill/>
                      <a:prstDash val="solid"/>
                    </a:lnL>
                    <a:lnR w="12700" cmpd="sng">
                      <a:noFill/>
                      <a:prstDash val="solid"/>
                    </a:lnR>
                    <a:lnT w="38100" cmpd="sng">
                      <a:noFill/>
                    </a:lnT>
                    <a:lnB w="9525" cap="flat" cmpd="sng" algn="ctr">
                      <a:solidFill>
                        <a:schemeClr val="tx1"/>
                      </a:solidFill>
                      <a:prstDash val="solid"/>
                    </a:lnB>
                    <a:noFill/>
                  </a:tcPr>
                </a:tc>
                <a:extLst>
                  <a:ext uri="{0D108BD9-81ED-4DB2-BD59-A6C34878D82A}">
                    <a16:rowId xmlns:a16="http://schemas.microsoft.com/office/drawing/2014/main" val="10001"/>
                  </a:ext>
                </a:extLst>
              </a:tr>
              <a:tr h="1606614">
                <a:tc>
                  <a:txBody>
                    <a:bodyPr/>
                    <a:lstStyle/>
                    <a:p>
                      <a:r>
                        <a:rPr lang="el-GR" sz="1200" cap="none" spc="0">
                          <a:solidFill>
                            <a:schemeClr val="tx1"/>
                          </a:solidFill>
                        </a:rPr>
                        <a:t>Λήψη αποφάσεων- δικαίωμα αρνησικυρίας</a:t>
                      </a:r>
                    </a:p>
                  </a:txBody>
                  <a:tcPr marL="0" marR="64941" marT="27231" marB="90769">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tc>
                  <a:txBody>
                    <a:bodyPr/>
                    <a:lstStyle/>
                    <a:p>
                      <a:r>
                        <a:rPr lang="el-GR" sz="1200" cap="none" spc="0">
                          <a:solidFill>
                            <a:schemeClr val="tx1"/>
                          </a:solidFill>
                        </a:rPr>
                        <a:t>Μπορεί να προβλεφθεί ότι για συγκεκριμένα</a:t>
                      </a:r>
                      <a:r>
                        <a:rPr lang="el-GR" sz="1200" cap="none" spc="0" baseline="0">
                          <a:solidFill>
                            <a:schemeClr val="tx1"/>
                          </a:solidFill>
                        </a:rPr>
                        <a:t> θέματα απαιτείται η σύμφωνη γνώμη μετόχου ή μετόχων ή ότι μέτοχος διατηρεί δικαίωμα </a:t>
                      </a:r>
                      <a:r>
                        <a:rPr lang="en-US" sz="1200" cap="none" spc="0" baseline="0">
                          <a:solidFill>
                            <a:schemeClr val="tx1"/>
                          </a:solidFill>
                        </a:rPr>
                        <a:t>veto</a:t>
                      </a:r>
                      <a:endParaRPr lang="el-GR" sz="1200" cap="none" spc="0">
                        <a:solidFill>
                          <a:schemeClr val="tx1"/>
                        </a:solidFill>
                      </a:endParaRPr>
                    </a:p>
                  </a:txBody>
                  <a:tcPr marL="0" marR="64941" marT="27231" marB="90769">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tc>
                  <a:txBody>
                    <a:bodyPr/>
                    <a:lstStyle/>
                    <a:p>
                      <a:r>
                        <a:rPr lang="el-GR" sz="1200" cap="none" spc="0">
                          <a:solidFill>
                            <a:schemeClr val="tx1"/>
                          </a:solidFill>
                        </a:rPr>
                        <a:t>Στο</a:t>
                      </a:r>
                      <a:r>
                        <a:rPr lang="el-GR" sz="1200" cap="none" spc="0" baseline="0">
                          <a:solidFill>
                            <a:schemeClr val="tx1"/>
                          </a:solidFill>
                        </a:rPr>
                        <a:t> καταστατικό μπορούν να τροποποιηθούν τα όρια απαρτιών και πλειοψηφιών στη ΓΔ και ΔΣ για συγκεκριμένα ή μη θέματα (προσοχή περιορισμοί)</a:t>
                      </a:r>
                      <a:r>
                        <a:rPr lang="en-US" sz="1200" cap="none" spc="0" baseline="0">
                          <a:solidFill>
                            <a:schemeClr val="tx1"/>
                          </a:solidFill>
                        </a:rPr>
                        <a:t> – </a:t>
                      </a:r>
                      <a:r>
                        <a:rPr lang="el-GR" sz="1200" cap="none" spc="0" baseline="0">
                          <a:solidFill>
                            <a:schemeClr val="tx1"/>
                          </a:solidFill>
                        </a:rPr>
                        <a:t>επίσης περιορισμοί μπορεί να τεθούν στην απόφαση εκπροσώπησης</a:t>
                      </a:r>
                      <a:endParaRPr lang="el-GR" sz="1200" cap="none" spc="0">
                        <a:solidFill>
                          <a:schemeClr val="tx1"/>
                        </a:solidFill>
                      </a:endParaRPr>
                    </a:p>
                  </a:txBody>
                  <a:tcPr marL="0" marR="64941" marT="27231" marB="90769">
                    <a:lnL w="12700" cmpd="sng">
                      <a:noFill/>
                      <a:prstDash val="solid"/>
                    </a:lnL>
                    <a:lnR w="12700" cmpd="sng">
                      <a:noFill/>
                      <a:prstDash val="solid"/>
                    </a:lnR>
                    <a:lnT w="9525"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0002"/>
                  </a:ext>
                </a:extLst>
              </a:tr>
              <a:tr h="1425076">
                <a:tc>
                  <a:txBody>
                    <a:bodyPr/>
                    <a:lstStyle/>
                    <a:p>
                      <a:r>
                        <a:rPr lang="en-US" sz="1200" cap="none" spc="0">
                          <a:solidFill>
                            <a:schemeClr val="tx1"/>
                          </a:solidFill>
                        </a:rPr>
                        <a:t>Reporting</a:t>
                      </a:r>
                      <a:r>
                        <a:rPr lang="el-GR" sz="1200" cap="none" spc="0">
                          <a:solidFill>
                            <a:schemeClr val="tx1"/>
                          </a:solidFill>
                        </a:rPr>
                        <a:t>/ έλεγχος</a:t>
                      </a:r>
                    </a:p>
                  </a:txBody>
                  <a:tcPr marL="0" marR="64941" marT="27231" marB="90769">
                    <a:lnL w="12700" cmpd="sng">
                      <a:noFill/>
                      <a:prstDash val="solid"/>
                    </a:lnL>
                    <a:lnR w="12700" cmpd="sng">
                      <a:noFill/>
                      <a:prstDash val="solid"/>
                    </a:lnR>
                    <a:lnT w="12700" cmpd="sng">
                      <a:noFill/>
                      <a:prstDash val="solid"/>
                    </a:lnT>
                    <a:lnB w="12700" cmpd="sng">
                      <a:noFill/>
                      <a:prstDash val="solid"/>
                    </a:lnB>
                    <a:noFill/>
                  </a:tcPr>
                </a:tc>
                <a:tc>
                  <a:txBody>
                    <a:bodyPr/>
                    <a:lstStyle/>
                    <a:p>
                      <a:r>
                        <a:rPr lang="el-GR" sz="1200" cap="none" spc="0">
                          <a:solidFill>
                            <a:schemeClr val="tx1"/>
                          </a:solidFill>
                        </a:rPr>
                        <a:t>Μπορούν να προβλεφθούν συγκεκριμένα δικαιώματα ενημέρωσης τακτικής ή έκτακτης ή ελέγχου και πρόσβασης (πχ ποια πρόσωπα,</a:t>
                      </a:r>
                      <a:r>
                        <a:rPr lang="el-GR" sz="1200" cap="none" spc="0" baseline="0">
                          <a:solidFill>
                            <a:schemeClr val="tx1"/>
                          </a:solidFill>
                        </a:rPr>
                        <a:t> κάθε πότε – είδος πρόσβασης κτλ)</a:t>
                      </a:r>
                      <a:endParaRPr lang="el-GR" sz="1200" cap="none" spc="0">
                        <a:solidFill>
                          <a:schemeClr val="tx1"/>
                        </a:solidFill>
                      </a:endParaRPr>
                    </a:p>
                  </a:txBody>
                  <a:tcPr marL="0" marR="64941" marT="27231" marB="90769">
                    <a:lnL w="12700" cmpd="sng">
                      <a:noFill/>
                      <a:prstDash val="solid"/>
                    </a:lnL>
                    <a:lnR w="12700" cmpd="sng">
                      <a:noFill/>
                      <a:prstDash val="solid"/>
                    </a:lnR>
                    <a:lnT w="12700" cmpd="sng">
                      <a:noFill/>
                      <a:prstDash val="solid"/>
                    </a:lnT>
                    <a:lnB w="12700" cmpd="sng">
                      <a:noFill/>
                      <a:prstDash val="solid"/>
                    </a:lnB>
                    <a:noFill/>
                  </a:tcPr>
                </a:tc>
                <a:tc>
                  <a:txBody>
                    <a:bodyPr/>
                    <a:lstStyle/>
                    <a:p>
                      <a:r>
                        <a:rPr lang="el-GR" sz="1200" cap="none" spc="0">
                          <a:solidFill>
                            <a:schemeClr val="tx1"/>
                          </a:solidFill>
                        </a:rPr>
                        <a:t>Μέτοχος δεν έχει τέτοια δικαιώματα – μπορεί το καταστατικό να χαμηλώσει</a:t>
                      </a:r>
                      <a:r>
                        <a:rPr lang="el-GR" sz="1200" cap="none" spc="0" baseline="0">
                          <a:solidFill>
                            <a:schemeClr val="tx1"/>
                          </a:solidFill>
                        </a:rPr>
                        <a:t> τα όρια των σχετικών δικαιωμάτων μειοψηφίας, αλλά πάλι το αντικείμενο τους είναι πιο περιορισμένο)</a:t>
                      </a:r>
                      <a:endParaRPr lang="el-GR" sz="1200" cap="none" spc="0">
                        <a:solidFill>
                          <a:schemeClr val="tx1"/>
                        </a:solidFill>
                      </a:endParaRPr>
                    </a:p>
                  </a:txBody>
                  <a:tcPr marL="0" marR="64941" marT="27231" marB="90769">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825102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2" name="Group 41">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43" name="Rectangle 42">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Oval 43">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5" name="Oval 44">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6" name="Rectangle 45">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47"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48"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49"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 name="Title 2"/>
          <p:cNvSpPr>
            <a:spLocks noGrp="1"/>
          </p:cNvSpPr>
          <p:nvPr>
            <p:ph type="title"/>
          </p:nvPr>
        </p:nvSpPr>
        <p:spPr>
          <a:xfrm>
            <a:off x="1154955" y="973667"/>
            <a:ext cx="2942210" cy="4833745"/>
          </a:xfrm>
        </p:spPr>
        <p:txBody>
          <a:bodyPr>
            <a:normAutofit/>
          </a:bodyPr>
          <a:lstStyle/>
          <a:p>
            <a:r>
              <a:rPr lang="el-GR" dirty="0">
                <a:solidFill>
                  <a:srgbClr val="EBEBEB"/>
                </a:solidFill>
              </a:rPr>
              <a:t>Συνήθεις όροι συνέχεια</a:t>
            </a:r>
          </a:p>
        </p:txBody>
      </p:sp>
      <p:sp>
        <p:nvSpPr>
          <p:cNvPr id="51" name="Rectangle 50">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7" name="Content Placeholder 3"/>
          <p:cNvGraphicFramePr>
            <a:graphicFrameLocks noGrp="1"/>
          </p:cNvGraphicFramePr>
          <p:nvPr>
            <p:ph idx="1"/>
            <p:extLst>
              <p:ext uri="{D42A27DB-BD31-4B8C-83A1-F6EECF244321}">
                <p14:modId xmlns:p14="http://schemas.microsoft.com/office/powerpoint/2010/main" val="2904448144"/>
              </p:ext>
            </p:extLst>
          </p:nvPr>
        </p:nvGraphicFramePr>
        <p:xfrm>
          <a:off x="5194300" y="1776328"/>
          <a:ext cx="6391276" cy="3310110"/>
        </p:xfrm>
        <a:graphic>
          <a:graphicData uri="http://schemas.openxmlformats.org/drawingml/2006/table">
            <a:tbl>
              <a:tblPr firstRow="1" bandRow="1">
                <a:noFill/>
                <a:tableStyleId>{5C22544A-7EE6-4342-B048-85BDC9FD1C3A}</a:tableStyleId>
              </a:tblPr>
              <a:tblGrid>
                <a:gridCol w="1411537">
                  <a:extLst>
                    <a:ext uri="{9D8B030D-6E8A-4147-A177-3AD203B41FA5}">
                      <a16:colId xmlns:a16="http://schemas.microsoft.com/office/drawing/2014/main" val="20000"/>
                    </a:ext>
                  </a:extLst>
                </a:gridCol>
                <a:gridCol w="2718110">
                  <a:extLst>
                    <a:ext uri="{9D8B030D-6E8A-4147-A177-3AD203B41FA5}">
                      <a16:colId xmlns:a16="http://schemas.microsoft.com/office/drawing/2014/main" val="20001"/>
                    </a:ext>
                  </a:extLst>
                </a:gridCol>
                <a:gridCol w="2261629">
                  <a:extLst>
                    <a:ext uri="{9D8B030D-6E8A-4147-A177-3AD203B41FA5}">
                      <a16:colId xmlns:a16="http://schemas.microsoft.com/office/drawing/2014/main" val="20002"/>
                    </a:ext>
                  </a:extLst>
                </a:gridCol>
              </a:tblGrid>
              <a:tr h="357629">
                <a:tc>
                  <a:txBody>
                    <a:bodyPr/>
                    <a:lstStyle/>
                    <a:p>
                      <a:endParaRPr lang="el-GR" sz="1400" b="0" cap="none" spc="0">
                        <a:solidFill>
                          <a:schemeClr val="tx1"/>
                        </a:solidFill>
                      </a:endParaRPr>
                    </a:p>
                  </a:txBody>
                  <a:tcPr marL="39361" marR="39361" marT="37490" marB="78722" anchor="b">
                    <a:lnL w="12700" cmpd="sng">
                      <a:noFill/>
                    </a:lnL>
                    <a:lnR w="12700" cmpd="sng">
                      <a:noFill/>
                    </a:lnR>
                    <a:lnT w="9525" cap="flat" cmpd="sng" algn="ctr">
                      <a:noFill/>
                      <a:prstDash val="solid"/>
                    </a:lnT>
                    <a:lnB w="38100" cmpd="sng">
                      <a:noFill/>
                    </a:lnB>
                    <a:noFill/>
                  </a:tcPr>
                </a:tc>
                <a:tc>
                  <a:txBody>
                    <a:bodyPr/>
                    <a:lstStyle/>
                    <a:p>
                      <a:r>
                        <a:rPr lang="el-GR" sz="1400" b="0" cap="none" spc="0">
                          <a:solidFill>
                            <a:schemeClr val="tx1"/>
                          </a:solidFill>
                        </a:rPr>
                        <a:t>Όρος </a:t>
                      </a:r>
                      <a:r>
                        <a:rPr lang="en-US" sz="1400" b="0" cap="none" spc="0">
                          <a:solidFill>
                            <a:schemeClr val="tx1"/>
                          </a:solidFill>
                        </a:rPr>
                        <a:t>SHA</a:t>
                      </a:r>
                      <a:endParaRPr lang="el-GR" sz="1400" b="0" cap="none" spc="0">
                        <a:solidFill>
                          <a:schemeClr val="tx1"/>
                        </a:solidFill>
                      </a:endParaRPr>
                    </a:p>
                  </a:txBody>
                  <a:tcPr marL="39361" marR="39361" marT="37490" marB="78722" anchor="b">
                    <a:lnL w="12700" cmpd="sng">
                      <a:noFill/>
                    </a:lnL>
                    <a:lnR w="12700" cmpd="sng">
                      <a:noFill/>
                    </a:lnR>
                    <a:lnT w="9525" cap="flat" cmpd="sng" algn="ctr">
                      <a:noFill/>
                      <a:prstDash val="solid"/>
                    </a:lnT>
                    <a:lnB w="38100" cmpd="sng">
                      <a:noFill/>
                    </a:lnB>
                    <a:noFill/>
                  </a:tcPr>
                </a:tc>
                <a:tc>
                  <a:txBody>
                    <a:bodyPr/>
                    <a:lstStyle/>
                    <a:p>
                      <a:r>
                        <a:rPr lang="el-GR" sz="1400" b="0" cap="none" spc="0">
                          <a:solidFill>
                            <a:schemeClr val="tx1"/>
                          </a:solidFill>
                        </a:rPr>
                        <a:t>Όρος</a:t>
                      </a:r>
                      <a:r>
                        <a:rPr lang="el-GR" sz="1400" b="0" cap="none" spc="0" baseline="0">
                          <a:solidFill>
                            <a:schemeClr val="tx1"/>
                          </a:solidFill>
                        </a:rPr>
                        <a:t> καταστατικού</a:t>
                      </a:r>
                      <a:endParaRPr lang="el-GR" sz="1400" b="0" cap="none" spc="0">
                        <a:solidFill>
                          <a:schemeClr val="tx1"/>
                        </a:solidFill>
                      </a:endParaRPr>
                    </a:p>
                  </a:txBody>
                  <a:tcPr marL="39361" marR="39361" marT="37490" marB="78722" anchor="b">
                    <a:lnL w="12700" cmpd="sng">
                      <a:noFill/>
                    </a:lnL>
                    <a:lnR w="12700" cmpd="sng">
                      <a:noFill/>
                    </a:lnR>
                    <a:lnT w="9525" cap="flat" cmpd="sng" algn="ctr">
                      <a:noFill/>
                      <a:prstDash val="solid"/>
                    </a:lnT>
                    <a:lnB w="38100" cmpd="sng">
                      <a:noFill/>
                    </a:lnB>
                    <a:noFill/>
                  </a:tcPr>
                </a:tc>
                <a:extLst>
                  <a:ext uri="{0D108BD9-81ED-4DB2-BD59-A6C34878D82A}">
                    <a16:rowId xmlns:a16="http://schemas.microsoft.com/office/drawing/2014/main" val="10000"/>
                  </a:ext>
                </a:extLst>
              </a:tr>
              <a:tr h="777481">
                <a:tc>
                  <a:txBody>
                    <a:bodyPr/>
                    <a:lstStyle/>
                    <a:p>
                      <a:r>
                        <a:rPr lang="en-US" sz="1000" cap="none" spc="0">
                          <a:solidFill>
                            <a:schemeClr val="tx1"/>
                          </a:solidFill>
                        </a:rPr>
                        <a:t>Budgeting</a:t>
                      </a:r>
                      <a:r>
                        <a:rPr lang="en-US" sz="1000" cap="none" spc="0" baseline="0">
                          <a:solidFill>
                            <a:schemeClr val="tx1"/>
                          </a:solidFill>
                        </a:rPr>
                        <a:t> </a:t>
                      </a:r>
                      <a:r>
                        <a:rPr lang="el-GR" sz="1000" cap="none" spc="0" baseline="0">
                          <a:solidFill>
                            <a:schemeClr val="tx1"/>
                          </a:solidFill>
                        </a:rPr>
                        <a:t>και λοιποί κανόνες διαχείρισης </a:t>
                      </a:r>
                      <a:endParaRPr lang="el-GR" sz="1000" cap="none" spc="0">
                        <a:solidFill>
                          <a:schemeClr val="tx1"/>
                        </a:solidFill>
                      </a:endParaRPr>
                    </a:p>
                  </a:txBody>
                  <a:tcPr marL="39361" marR="39361" marT="37490" marB="78722">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r>
                        <a:rPr lang="el-GR" sz="1000" cap="none" spc="0">
                          <a:solidFill>
                            <a:schemeClr val="tx1"/>
                          </a:solidFill>
                        </a:rPr>
                        <a:t>Η συμφωνία μετόχων μπορεί να προβλέπει την έγκριση συγκεκριμένου </a:t>
                      </a:r>
                      <a:r>
                        <a:rPr lang="en-US" sz="1000" cap="none" spc="0">
                          <a:solidFill>
                            <a:schemeClr val="tx1"/>
                          </a:solidFill>
                        </a:rPr>
                        <a:t>budget </a:t>
                      </a:r>
                      <a:r>
                        <a:rPr lang="el-GR" sz="1000" cap="none" spc="0">
                          <a:solidFill>
                            <a:schemeClr val="tx1"/>
                          </a:solidFill>
                        </a:rPr>
                        <a:t>ή κανόνες</a:t>
                      </a:r>
                      <a:r>
                        <a:rPr lang="el-GR" sz="1000" cap="none" spc="0" baseline="0">
                          <a:solidFill>
                            <a:schemeClr val="tx1"/>
                          </a:solidFill>
                        </a:rPr>
                        <a:t> εταιρικής διακυβέρνησης ως προς τη σύνθεση του </a:t>
                      </a:r>
                      <a:r>
                        <a:rPr lang="en-US" sz="1000" cap="none" spc="0" baseline="0">
                          <a:solidFill>
                            <a:schemeClr val="tx1"/>
                          </a:solidFill>
                        </a:rPr>
                        <a:t>management </a:t>
                      </a:r>
                      <a:endParaRPr lang="el-GR" sz="1000" cap="none" spc="0">
                        <a:solidFill>
                          <a:schemeClr val="tx1"/>
                        </a:solidFill>
                      </a:endParaRPr>
                    </a:p>
                  </a:txBody>
                  <a:tcPr marL="39361" marR="39361" marT="37490" marB="78722">
                    <a:lnL w="12700" cmpd="sng">
                      <a:noFill/>
                      <a:prstDash val="solid"/>
                    </a:lnL>
                    <a:lnR w="12700" cmpd="sng">
                      <a:noFill/>
                      <a:prstDash val="solid"/>
                    </a:lnR>
                    <a:lnT w="38100" cmpd="sng">
                      <a:noFill/>
                    </a:lnT>
                    <a:lnB w="12700" cap="flat" cmpd="sng" algn="ctr">
                      <a:solidFill>
                        <a:schemeClr val="accent1"/>
                      </a:solidFill>
                      <a:prstDash val="solid"/>
                    </a:lnB>
                    <a:noFill/>
                  </a:tcPr>
                </a:tc>
                <a:tc>
                  <a:txBody>
                    <a:bodyPr/>
                    <a:lstStyle/>
                    <a:p>
                      <a:r>
                        <a:rPr lang="en-US" sz="1000" cap="none" spc="0">
                          <a:solidFill>
                            <a:schemeClr val="tx1"/>
                          </a:solidFill>
                        </a:rPr>
                        <a:t>-</a:t>
                      </a:r>
                      <a:endParaRPr lang="el-GR" sz="1000" cap="none" spc="0">
                        <a:solidFill>
                          <a:schemeClr val="tx1"/>
                        </a:solidFill>
                      </a:endParaRPr>
                    </a:p>
                  </a:txBody>
                  <a:tcPr marL="39361" marR="39361" marT="37490" marB="78722">
                    <a:lnL w="12700" cmpd="sng">
                      <a:noFill/>
                      <a:prstDash val="solid"/>
                    </a:lnL>
                    <a:lnR w="12700" cmpd="sng">
                      <a:noFill/>
                      <a:prstDash val="solid"/>
                    </a:lnR>
                    <a:lnT w="38100" cmpd="sng">
                      <a:noFill/>
                    </a:lnT>
                    <a:lnB w="12700" cap="flat" cmpd="sng" algn="ctr">
                      <a:solidFill>
                        <a:schemeClr val="accent1"/>
                      </a:solidFill>
                      <a:prstDash val="solid"/>
                    </a:lnB>
                    <a:noFill/>
                  </a:tcPr>
                </a:tc>
                <a:extLst>
                  <a:ext uri="{0D108BD9-81ED-4DB2-BD59-A6C34878D82A}">
                    <a16:rowId xmlns:a16="http://schemas.microsoft.com/office/drawing/2014/main" val="10001"/>
                  </a:ext>
                </a:extLst>
              </a:tr>
              <a:tr h="462592">
                <a:tc>
                  <a:txBody>
                    <a:bodyPr/>
                    <a:lstStyle/>
                    <a:p>
                      <a:r>
                        <a:rPr lang="el-GR" sz="1000" cap="none" spc="0">
                          <a:solidFill>
                            <a:schemeClr val="tx1"/>
                          </a:solidFill>
                        </a:rPr>
                        <a:t>Τακτικός</a:t>
                      </a:r>
                      <a:r>
                        <a:rPr lang="el-GR" sz="1000" cap="none" spc="0" baseline="0">
                          <a:solidFill>
                            <a:schemeClr val="tx1"/>
                          </a:solidFill>
                        </a:rPr>
                        <a:t> έλεγχος</a:t>
                      </a:r>
                      <a:endParaRPr lang="el-GR" sz="1000" cap="none" spc="0">
                        <a:solidFill>
                          <a:schemeClr val="tx1"/>
                        </a:solidFill>
                      </a:endParaRPr>
                    </a:p>
                  </a:txBody>
                  <a:tcPr marL="39361" marR="39361" marT="37490" marB="7872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r>
                        <a:rPr lang="el-GR" sz="1000" cap="none" spc="0">
                          <a:solidFill>
                            <a:schemeClr val="tx1"/>
                          </a:solidFill>
                        </a:rPr>
                        <a:t>Μπορεί να προβλεφθεί </a:t>
                      </a:r>
                      <a:r>
                        <a:rPr lang="el-GR" sz="1000" cap="none" spc="0" baseline="0">
                          <a:solidFill>
                            <a:schemeClr val="tx1"/>
                          </a:solidFill>
                        </a:rPr>
                        <a:t> ο έλεγχος από ορκωτό ελεγκτή</a:t>
                      </a:r>
                      <a:endParaRPr lang="el-GR" sz="1000" cap="none" spc="0">
                        <a:solidFill>
                          <a:schemeClr val="tx1"/>
                        </a:solidFill>
                      </a:endParaRPr>
                    </a:p>
                  </a:txBody>
                  <a:tcPr marL="39361" marR="39361" marT="37490" marB="7872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r>
                        <a:rPr lang="el-GR" sz="1000" cap="none" spc="0">
                          <a:solidFill>
                            <a:schemeClr val="tx1"/>
                          </a:solidFill>
                        </a:rPr>
                        <a:t>Μπορεί να προβλεφθεί </a:t>
                      </a:r>
                      <a:r>
                        <a:rPr lang="el-GR" sz="1000" cap="none" spc="0" baseline="0">
                          <a:solidFill>
                            <a:schemeClr val="tx1"/>
                          </a:solidFill>
                        </a:rPr>
                        <a:t> ο έλεγχος από ορκωτό ελεγκτή</a:t>
                      </a:r>
                      <a:endParaRPr lang="el-GR" sz="1000" cap="none" spc="0">
                        <a:solidFill>
                          <a:schemeClr val="tx1"/>
                        </a:solidFill>
                      </a:endParaRPr>
                    </a:p>
                  </a:txBody>
                  <a:tcPr marL="39361" marR="39361" marT="37490" marB="7872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0002"/>
                  </a:ext>
                </a:extLst>
              </a:tr>
              <a:tr h="1249816">
                <a:tc>
                  <a:txBody>
                    <a:bodyPr/>
                    <a:lstStyle/>
                    <a:p>
                      <a:r>
                        <a:rPr lang="el-GR" sz="1000" cap="none" spc="0">
                          <a:solidFill>
                            <a:schemeClr val="tx1"/>
                          </a:solidFill>
                        </a:rPr>
                        <a:t>Μεταβίβαση μετοχών</a:t>
                      </a:r>
                    </a:p>
                  </a:txBody>
                  <a:tcPr marL="39361" marR="39361" marT="37490" marB="78722">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r>
                        <a:rPr lang="el-GR" sz="1000" cap="none" spc="0">
                          <a:solidFill>
                            <a:schemeClr val="tx1"/>
                          </a:solidFill>
                        </a:rPr>
                        <a:t>Μπορεί να προβλέπονται:</a:t>
                      </a:r>
                    </a:p>
                    <a:p>
                      <a:pPr marL="285750" indent="-285750">
                        <a:buFont typeface="Arial" panose="020B0604020202020204" pitchFamily="34" charset="0"/>
                        <a:buChar char="•"/>
                      </a:pPr>
                      <a:r>
                        <a:rPr lang="el-GR" sz="1000" cap="none" spc="0">
                          <a:solidFill>
                            <a:schemeClr val="tx1"/>
                          </a:solidFill>
                        </a:rPr>
                        <a:t>Απαγόρευση μεταβίβασης για συγκεκριμένο χρονικό διάστημα</a:t>
                      </a:r>
                    </a:p>
                    <a:p>
                      <a:pPr marL="285750" indent="-285750">
                        <a:buFont typeface="Arial" panose="020B0604020202020204" pitchFamily="34" charset="0"/>
                        <a:buChar char="•"/>
                      </a:pPr>
                      <a:r>
                        <a:rPr lang="el-GR" sz="1000" cap="none" spc="0">
                          <a:solidFill>
                            <a:schemeClr val="tx1"/>
                          </a:solidFill>
                        </a:rPr>
                        <a:t>Δικαίωμα προτίμησης</a:t>
                      </a:r>
                    </a:p>
                    <a:p>
                      <a:pPr marL="285750" indent="-285750">
                        <a:buFont typeface="Arial" panose="020B0604020202020204" pitchFamily="34" charset="0"/>
                        <a:buChar char="•"/>
                      </a:pPr>
                      <a:r>
                        <a:rPr lang="el-GR" sz="1000" cap="none" spc="0">
                          <a:solidFill>
                            <a:schemeClr val="tx1"/>
                          </a:solidFill>
                        </a:rPr>
                        <a:t>Έγκριση</a:t>
                      </a:r>
                      <a:r>
                        <a:rPr lang="el-GR" sz="1000" cap="none" spc="0" baseline="0">
                          <a:solidFill>
                            <a:schemeClr val="tx1"/>
                          </a:solidFill>
                        </a:rPr>
                        <a:t> από συγκεκριμένο / ους μέτοχο / μετόχους</a:t>
                      </a:r>
                    </a:p>
                    <a:p>
                      <a:pPr marL="285750" indent="-285750">
                        <a:buFont typeface="Arial" panose="020B0604020202020204" pitchFamily="34" charset="0"/>
                        <a:buChar char="•"/>
                      </a:pPr>
                      <a:r>
                        <a:rPr lang="el-GR" sz="1000" cap="none" spc="0" baseline="0">
                          <a:solidFill>
                            <a:schemeClr val="tx1"/>
                          </a:solidFill>
                        </a:rPr>
                        <a:t>Διαδικασία μεταβίβασης</a:t>
                      </a:r>
                    </a:p>
                  </a:txBody>
                  <a:tcPr marL="39361" marR="39361" marT="37490" marB="78722">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tc>
                  <a:txBody>
                    <a:bodyPr/>
                    <a:lstStyle/>
                    <a:p>
                      <a:r>
                        <a:rPr lang="el-GR" sz="1000" cap="none" spc="0">
                          <a:solidFill>
                            <a:schemeClr val="tx1"/>
                          </a:solidFill>
                        </a:rPr>
                        <a:t>Μπορεί να προβλέπονται:</a:t>
                      </a:r>
                    </a:p>
                    <a:p>
                      <a:pPr marL="285750" indent="-285750">
                        <a:buFont typeface="Arial" panose="020B0604020202020204" pitchFamily="34" charset="0"/>
                        <a:buChar char="•"/>
                      </a:pPr>
                      <a:r>
                        <a:rPr lang="el-GR" sz="1000" cap="none" spc="0">
                          <a:solidFill>
                            <a:schemeClr val="tx1"/>
                          </a:solidFill>
                        </a:rPr>
                        <a:t>Απαγόρευση μεταβίβασης για συγκεκριμένο χρονικό διάστημα</a:t>
                      </a:r>
                    </a:p>
                    <a:p>
                      <a:pPr marL="285750" indent="-285750">
                        <a:buFont typeface="Arial" panose="020B0604020202020204" pitchFamily="34" charset="0"/>
                        <a:buChar char="•"/>
                      </a:pPr>
                      <a:r>
                        <a:rPr lang="el-GR" sz="1000" cap="none" spc="0">
                          <a:solidFill>
                            <a:schemeClr val="tx1"/>
                          </a:solidFill>
                        </a:rPr>
                        <a:t>Δικαίωμα προτίμησης</a:t>
                      </a:r>
                    </a:p>
                    <a:p>
                      <a:pPr marL="285750" indent="-285750">
                        <a:buFont typeface="Arial" panose="020B0604020202020204" pitchFamily="34" charset="0"/>
                        <a:buChar char="•"/>
                      </a:pPr>
                      <a:r>
                        <a:rPr lang="el-GR" sz="1000" cap="none" spc="0">
                          <a:solidFill>
                            <a:schemeClr val="tx1"/>
                          </a:solidFill>
                        </a:rPr>
                        <a:t>Έγκριση</a:t>
                      </a:r>
                      <a:r>
                        <a:rPr lang="el-GR" sz="1000" cap="none" spc="0" baseline="0">
                          <a:solidFill>
                            <a:schemeClr val="tx1"/>
                          </a:solidFill>
                        </a:rPr>
                        <a:t> από ΔΣ ή ΓΣ</a:t>
                      </a:r>
                    </a:p>
                    <a:p>
                      <a:pPr marL="285750" indent="-285750">
                        <a:buFont typeface="Arial" panose="020B0604020202020204" pitchFamily="34" charset="0"/>
                        <a:buChar char="•"/>
                      </a:pPr>
                      <a:r>
                        <a:rPr lang="el-GR" sz="1000" cap="none" spc="0" baseline="0">
                          <a:solidFill>
                            <a:schemeClr val="tx1"/>
                          </a:solidFill>
                        </a:rPr>
                        <a:t>Διαδικασία μεταβίβασης</a:t>
                      </a:r>
                    </a:p>
                  </a:txBody>
                  <a:tcPr marL="39361" marR="39361" marT="37490" marB="78722">
                    <a:lnL w="12700" cmpd="sng">
                      <a:noFill/>
                      <a:prstDash val="solid"/>
                    </a:lnL>
                    <a:lnR w="12700" cmpd="sng">
                      <a:noFill/>
                      <a:prstDash val="solid"/>
                    </a:lnR>
                    <a:lnT w="12700" cmpd="sng">
                      <a:noFill/>
                      <a:prstDash val="solid"/>
                    </a:lnT>
                    <a:lnB w="12700" cap="flat" cmpd="sng" algn="ctr">
                      <a:solidFill>
                        <a:schemeClr val="accent1"/>
                      </a:solidFill>
                      <a:prstDash val="solid"/>
                    </a:lnB>
                    <a:noFill/>
                  </a:tcPr>
                </a:tc>
                <a:extLst>
                  <a:ext uri="{0D108BD9-81ED-4DB2-BD59-A6C34878D82A}">
                    <a16:rowId xmlns:a16="http://schemas.microsoft.com/office/drawing/2014/main" val="10003"/>
                  </a:ext>
                </a:extLst>
              </a:tr>
              <a:tr h="462592">
                <a:tc>
                  <a:txBody>
                    <a:bodyPr/>
                    <a:lstStyle/>
                    <a:p>
                      <a:r>
                        <a:rPr lang="el-GR" sz="1000" cap="none" spc="0">
                          <a:solidFill>
                            <a:schemeClr val="tx1"/>
                          </a:solidFill>
                        </a:rPr>
                        <a:t>αποτίμηση</a:t>
                      </a:r>
                    </a:p>
                  </a:txBody>
                  <a:tcPr marL="39361" marR="39361" marT="37490" marB="7872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r>
                        <a:rPr lang="el-GR" sz="1000" cap="none" spc="0">
                          <a:solidFill>
                            <a:schemeClr val="tx1"/>
                          </a:solidFill>
                        </a:rPr>
                        <a:t>Διαδικασίες</a:t>
                      </a:r>
                      <a:r>
                        <a:rPr lang="el-GR" sz="1000" cap="none" spc="0" baseline="0">
                          <a:solidFill>
                            <a:schemeClr val="tx1"/>
                          </a:solidFill>
                        </a:rPr>
                        <a:t> αποτίμησης ή προκαθορισμένοι μηχανισμοί αποτίμησης</a:t>
                      </a:r>
                      <a:endParaRPr lang="el-GR" sz="1000" cap="none" spc="0">
                        <a:solidFill>
                          <a:schemeClr val="tx1"/>
                        </a:solidFill>
                      </a:endParaRPr>
                    </a:p>
                  </a:txBody>
                  <a:tcPr marL="39361" marR="39361" marT="37490" marB="7872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tc>
                  <a:txBody>
                    <a:bodyPr/>
                    <a:lstStyle/>
                    <a:p>
                      <a:pPr marL="0" indent="0">
                        <a:buFont typeface="Arial" panose="020B0604020202020204" pitchFamily="34" charset="0"/>
                        <a:buNone/>
                      </a:pPr>
                      <a:r>
                        <a:rPr lang="el-GR" sz="1000" cap="none" spc="0" baseline="0">
                          <a:solidFill>
                            <a:schemeClr val="tx1"/>
                          </a:solidFill>
                        </a:rPr>
                        <a:t>-</a:t>
                      </a:r>
                    </a:p>
                  </a:txBody>
                  <a:tcPr marL="39361" marR="39361" marT="37490" marB="78722">
                    <a:lnL w="12700" cmpd="sng">
                      <a:noFill/>
                      <a:prstDash val="solid"/>
                    </a:lnL>
                    <a:lnR w="12700" cmpd="sng">
                      <a:noFill/>
                      <a:prstDash val="solid"/>
                    </a:lnR>
                    <a:lnT w="12700" cap="flat" cmpd="sng" algn="ctr">
                      <a:solidFill>
                        <a:schemeClr val="accent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80330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l-GR" dirty="0"/>
              <a:t>Οι όροι της </a:t>
            </a:r>
            <a:r>
              <a:rPr lang="el-GR" dirty="0" err="1"/>
              <a:t>εξωεταιρικής</a:t>
            </a:r>
            <a:r>
              <a:rPr lang="el-GR" dirty="0"/>
              <a:t> δεν επάγονται ακυρότητα εταιρικών πράξεων που διενεργήθηκαν κατά παράβαση αυτών. Απλά γενούν δικαίωμα αποζημίωσης ή τις λοιπές κυρώσεις που προβλέπει η </a:t>
            </a:r>
            <a:r>
              <a:rPr lang="en-US" dirty="0"/>
              <a:t>SHA </a:t>
            </a:r>
            <a:r>
              <a:rPr lang="el-GR" dirty="0"/>
              <a:t>πχ:</a:t>
            </a:r>
          </a:p>
          <a:p>
            <a:pPr lvl="1"/>
            <a:r>
              <a:rPr lang="el-GR" dirty="0"/>
              <a:t>Ποινικές ρήτρες</a:t>
            </a:r>
          </a:p>
          <a:p>
            <a:pPr lvl="1"/>
            <a:r>
              <a:rPr lang="el-GR" dirty="0"/>
              <a:t>Κατ’ αποκοπή αποζημίωση</a:t>
            </a:r>
          </a:p>
          <a:p>
            <a:pPr lvl="1"/>
            <a:r>
              <a:rPr lang="el-GR" dirty="0"/>
              <a:t>Δικαίωμα καταγγελίας </a:t>
            </a:r>
            <a:r>
              <a:rPr lang="en-US" dirty="0"/>
              <a:t>SHA</a:t>
            </a:r>
          </a:p>
          <a:p>
            <a:pPr lvl="1"/>
            <a:r>
              <a:rPr lang="en-US" dirty="0"/>
              <a:t>Put – call options </a:t>
            </a:r>
            <a:r>
              <a:rPr lang="el-GR" dirty="0"/>
              <a:t>κτλ</a:t>
            </a:r>
          </a:p>
          <a:p>
            <a:r>
              <a:rPr lang="el-GR" dirty="0"/>
              <a:t>Αντίθετα εταιρικές πράξεις αντίθετες με το καταστατικό είναι ακυρώσιμες ή άκυρες</a:t>
            </a:r>
          </a:p>
        </p:txBody>
      </p:sp>
      <p:sp>
        <p:nvSpPr>
          <p:cNvPr id="3" name="Title 2"/>
          <p:cNvSpPr>
            <a:spLocks noGrp="1"/>
          </p:cNvSpPr>
          <p:nvPr>
            <p:ph type="title"/>
          </p:nvPr>
        </p:nvSpPr>
        <p:spPr/>
        <p:txBody>
          <a:bodyPr>
            <a:normAutofit fontScale="90000"/>
          </a:bodyPr>
          <a:lstStyle/>
          <a:p>
            <a:r>
              <a:rPr lang="el-GR" dirty="0"/>
              <a:t>Διαφορές ανάμεσα σε όρους καταστατικού και </a:t>
            </a:r>
            <a:r>
              <a:rPr lang="en-US" dirty="0"/>
              <a:t>SHA</a:t>
            </a:r>
            <a:endParaRPr lang="el-GR" dirty="0"/>
          </a:p>
        </p:txBody>
      </p:sp>
    </p:spTree>
    <p:extLst>
      <p:ext uri="{BB962C8B-B14F-4D97-AF65-F5344CB8AC3E}">
        <p14:creationId xmlns:p14="http://schemas.microsoft.com/office/powerpoint/2010/main" val="4403033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Rectangle 11">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0" name="Rectangle 19">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14B75B0A-5321-19DF-EB15-610027D3A6D8}"/>
              </a:ext>
            </a:extLst>
          </p:cNvPr>
          <p:cNvSpPr>
            <a:spLocks noGrp="1"/>
          </p:cNvSpPr>
          <p:nvPr>
            <p:ph type="title"/>
          </p:nvPr>
        </p:nvSpPr>
        <p:spPr>
          <a:xfrm>
            <a:off x="1683171" y="1143000"/>
            <a:ext cx="8825658" cy="3389217"/>
          </a:xfrm>
        </p:spPr>
        <p:txBody>
          <a:bodyPr vert="horz" lIns="91440" tIns="45720" rIns="91440" bIns="45720" rtlCol="0" anchor="ctr">
            <a:normAutofit/>
          </a:bodyPr>
          <a:lstStyle/>
          <a:p>
            <a:pPr algn="ctr"/>
            <a:r>
              <a:rPr lang="el-GR" sz="6600" dirty="0">
                <a:solidFill>
                  <a:srgbClr val="FFFFFF"/>
                </a:solidFill>
              </a:rPr>
              <a:t>ΧΡΗΜΑΤΟΔΟΤΗΣΗ ΜΕ ΔΑΝΕΙΟ</a:t>
            </a:r>
            <a:endParaRPr lang="en-US" sz="6600" dirty="0">
              <a:solidFill>
                <a:srgbClr val="FFFFFF"/>
              </a:solidFill>
            </a:endParaRPr>
          </a:p>
        </p:txBody>
      </p:sp>
      <p:sp>
        <p:nvSpPr>
          <p:cNvPr id="3" name="Θέση κειμένου 2">
            <a:extLst>
              <a:ext uri="{FF2B5EF4-FFF2-40B4-BE49-F238E27FC236}">
                <a16:creationId xmlns:a16="http://schemas.microsoft.com/office/drawing/2014/main" id="{F1DBA5BF-E4AB-B427-5D92-085D8220ABE7}"/>
              </a:ext>
            </a:extLst>
          </p:cNvPr>
          <p:cNvSpPr>
            <a:spLocks noGrp="1"/>
          </p:cNvSpPr>
          <p:nvPr>
            <p:ph type="body" idx="1"/>
          </p:nvPr>
        </p:nvSpPr>
        <p:spPr>
          <a:xfrm>
            <a:off x="1683171" y="5240851"/>
            <a:ext cx="8825658" cy="828932"/>
          </a:xfrm>
        </p:spPr>
        <p:txBody>
          <a:bodyPr vert="horz" lIns="91440" tIns="45720" rIns="91440" bIns="45720" rtlCol="0" anchor="t">
            <a:normAutofit/>
          </a:bodyPr>
          <a:lstStyle/>
          <a:p>
            <a:pPr algn="ctr"/>
            <a:r>
              <a:rPr lang="en-US" sz="2400" dirty="0">
                <a:solidFill>
                  <a:schemeClr val="tx2"/>
                </a:solidFill>
              </a:rPr>
              <a:t>ΟΜΟΛΟΓΙΕΣ</a:t>
            </a:r>
          </a:p>
        </p:txBody>
      </p:sp>
    </p:spTree>
    <p:extLst>
      <p:ext uri="{BB962C8B-B14F-4D97-AF65-F5344CB8AC3E}">
        <p14:creationId xmlns:p14="http://schemas.microsoft.com/office/powerpoint/2010/main" val="2980714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Τίτλος 1"/>
          <p:cNvSpPr>
            <a:spLocks noGrp="1"/>
          </p:cNvSpPr>
          <p:nvPr>
            <p:ph type="title"/>
          </p:nvPr>
        </p:nvSpPr>
        <p:spPr>
          <a:xfrm>
            <a:off x="1154955" y="973667"/>
            <a:ext cx="2942210" cy="4833745"/>
          </a:xfrm>
        </p:spPr>
        <p:txBody>
          <a:bodyPr>
            <a:normAutofit/>
          </a:bodyPr>
          <a:lstStyle/>
          <a:p>
            <a:r>
              <a:rPr lang="el-GR" b="1">
                <a:solidFill>
                  <a:srgbClr val="EBEBEB"/>
                </a:solidFill>
                <a:effectLst>
                  <a:outerShdw blurRad="38100" dist="38100" dir="2700000" algn="tl">
                    <a:srgbClr val="000000">
                      <a:alpha val="43137"/>
                    </a:srgbClr>
                  </a:outerShdw>
                </a:effectLst>
              </a:rPr>
              <a:t>ΟΜΟΛΟΓΙΕΣ</a:t>
            </a:r>
            <a:endParaRPr lang="en-GB" b="1">
              <a:solidFill>
                <a:srgbClr val="EBEBEB"/>
              </a:solidFill>
              <a:effectLst>
                <a:outerShdw blurRad="38100" dist="38100" dir="2700000" algn="tl">
                  <a:srgbClr val="000000">
                    <a:alpha val="43137"/>
                  </a:srgbClr>
                </a:outerShdw>
              </a:effectLst>
            </a:endParaRPr>
          </a:p>
        </p:txBody>
      </p:sp>
      <p:sp>
        <p:nvSpPr>
          <p:cNvPr id="19" name="Rectangle 18">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Θέση αριθμού διαφάνειας 3"/>
          <p:cNvSpPr>
            <a:spLocks noGrp="1"/>
          </p:cNvSpPr>
          <p:nvPr>
            <p:ph type="sldNum" sz="quarter" idx="12"/>
          </p:nvPr>
        </p:nvSpPr>
        <p:spPr>
          <a:xfrm>
            <a:off x="10352540" y="295729"/>
            <a:ext cx="838199" cy="767687"/>
          </a:xfrm>
        </p:spPr>
        <p:txBody>
          <a:bodyPr>
            <a:normAutofit/>
          </a:bodyPr>
          <a:lstStyle/>
          <a:p>
            <a:pPr>
              <a:spcAft>
                <a:spcPts val="600"/>
              </a:spcAft>
            </a:pPr>
            <a:fld id="{8002F582-2020-4649-B71B-C5664E537D63}" type="slidenum">
              <a:rPr lang="en-GB">
                <a:solidFill>
                  <a:srgbClr val="FFFFFF"/>
                </a:solidFill>
              </a:rPr>
              <a:pPr>
                <a:spcAft>
                  <a:spcPts val="600"/>
                </a:spcAft>
              </a:pPr>
              <a:t>39</a:t>
            </a:fld>
            <a:endParaRPr lang="en-GB">
              <a:solidFill>
                <a:srgbClr val="FFFFFF"/>
              </a:solidFill>
            </a:endParaRPr>
          </a:p>
        </p:txBody>
      </p:sp>
      <p:graphicFrame>
        <p:nvGraphicFramePr>
          <p:cNvPr id="6" name="Θέση περιεχομένου 2">
            <a:extLst>
              <a:ext uri="{FF2B5EF4-FFF2-40B4-BE49-F238E27FC236}">
                <a16:creationId xmlns:a16="http://schemas.microsoft.com/office/drawing/2014/main" id="{82E3F70A-C5FB-CCCC-101B-B5E777920B96}"/>
              </a:ext>
            </a:extLst>
          </p:cNvPr>
          <p:cNvGraphicFramePr>
            <a:graphicFrameLocks noGrp="1"/>
          </p:cNvGraphicFramePr>
          <p:nvPr>
            <p:ph idx="1"/>
            <p:extLst>
              <p:ext uri="{D42A27DB-BD31-4B8C-83A1-F6EECF244321}">
                <p14:modId xmlns:p14="http://schemas.microsoft.com/office/powerpoint/2010/main" val="4230296927"/>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60711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Venture capital &amp; MME</a:t>
            </a:r>
          </a:p>
        </p:txBody>
      </p:sp>
      <p:sp>
        <p:nvSpPr>
          <p:cNvPr id="2" name="Content Placeholder 1"/>
          <p:cNvSpPr>
            <a:spLocks noGrp="1"/>
          </p:cNvSpPr>
          <p:nvPr>
            <p:ph idx="1"/>
          </p:nvPr>
        </p:nvSpPr>
        <p:spPr>
          <a:xfrm>
            <a:off x="2396068" y="2675467"/>
            <a:ext cx="7408333" cy="3450696"/>
          </a:xfrm>
          <a:prstGeom prst="rect">
            <a:avLst/>
          </a:prstGeom>
        </p:spPr>
        <p:txBody>
          <a:bodyPr>
            <a:normAutofit/>
          </a:bodyPr>
          <a:lstStyle/>
          <a:p>
            <a:r>
              <a:rPr lang="el-GR" b="1" dirty="0">
                <a:latin typeface="Arial" charset="-95"/>
                <a:ea typeface="Arial" charset="-95"/>
                <a:cs typeface="Arial" charset="-95"/>
              </a:rPr>
              <a:t>Η </a:t>
            </a:r>
            <a:r>
              <a:rPr lang="el-GR" b="1" dirty="0" err="1">
                <a:latin typeface="Arial" charset="-95"/>
                <a:ea typeface="Arial" charset="-95"/>
                <a:cs typeface="Arial" charset="-95"/>
              </a:rPr>
              <a:t>πρόσβαση</a:t>
            </a:r>
            <a:r>
              <a:rPr lang="el-GR" b="1" dirty="0">
                <a:latin typeface="Arial" charset="-95"/>
                <a:ea typeface="Arial" charset="-95"/>
                <a:cs typeface="Arial" charset="-95"/>
              </a:rPr>
              <a:t>́ τους στο </a:t>
            </a:r>
            <a:r>
              <a:rPr lang="el-GR" b="1" dirty="0" err="1">
                <a:latin typeface="Arial" charset="-95"/>
                <a:ea typeface="Arial" charset="-95"/>
                <a:cs typeface="Arial" charset="-95"/>
              </a:rPr>
              <a:t>τραπεζικο</a:t>
            </a:r>
            <a:r>
              <a:rPr lang="el-GR" b="1" dirty="0">
                <a:latin typeface="Arial" charset="-95"/>
                <a:ea typeface="Arial" charset="-95"/>
                <a:cs typeface="Arial" charset="-95"/>
              </a:rPr>
              <a:t>́ </a:t>
            </a:r>
            <a:r>
              <a:rPr lang="el-GR" b="1" dirty="0" err="1">
                <a:latin typeface="Arial" charset="-95"/>
                <a:ea typeface="Arial" charset="-95"/>
                <a:cs typeface="Arial" charset="-95"/>
              </a:rPr>
              <a:t>σύστημα</a:t>
            </a:r>
            <a:r>
              <a:rPr lang="el-GR" b="1" dirty="0">
                <a:latin typeface="Arial" charset="-95"/>
                <a:ea typeface="Arial" charset="-95"/>
                <a:cs typeface="Arial" charset="-95"/>
              </a:rPr>
              <a:t> δεν </a:t>
            </a:r>
            <a:r>
              <a:rPr lang="el-GR" b="1" dirty="0" err="1">
                <a:latin typeface="Arial" charset="-95"/>
                <a:ea typeface="Arial" charset="-95"/>
                <a:cs typeface="Arial" charset="-95"/>
              </a:rPr>
              <a:t>είναι</a:t>
            </a:r>
            <a:r>
              <a:rPr lang="el-GR" b="1" dirty="0">
                <a:latin typeface="Arial" charset="-95"/>
                <a:ea typeface="Arial" charset="-95"/>
                <a:cs typeface="Arial" charset="-95"/>
              </a:rPr>
              <a:t> </a:t>
            </a:r>
            <a:r>
              <a:rPr lang="el-GR" b="1" dirty="0" err="1">
                <a:latin typeface="Arial" charset="-95"/>
                <a:ea typeface="Arial" charset="-95"/>
                <a:cs typeface="Arial" charset="-95"/>
              </a:rPr>
              <a:t>εύκολη</a:t>
            </a:r>
            <a:r>
              <a:rPr lang="el-GR" b="1" dirty="0">
                <a:latin typeface="Arial" charset="-95"/>
                <a:ea typeface="Arial" charset="-95"/>
                <a:cs typeface="Arial" charset="-95"/>
              </a:rPr>
              <a:t> </a:t>
            </a:r>
            <a:endParaRPr lang="el-GR" dirty="0">
              <a:latin typeface="Arial" charset="-95"/>
              <a:ea typeface="Arial" charset="-95"/>
              <a:cs typeface="Arial" charset="-95"/>
            </a:endParaRPr>
          </a:p>
          <a:p>
            <a:r>
              <a:rPr lang="el-GR" b="1" dirty="0">
                <a:latin typeface="Arial" charset="-95"/>
                <a:ea typeface="Arial" charset="-95"/>
                <a:cs typeface="Arial" charset="-95"/>
              </a:rPr>
              <a:t>Ο </a:t>
            </a:r>
            <a:r>
              <a:rPr lang="el-GR" b="1" dirty="0" err="1">
                <a:latin typeface="Arial" charset="-95"/>
                <a:ea typeface="Arial" charset="-95"/>
                <a:cs typeface="Arial" charset="-95"/>
              </a:rPr>
              <a:t>τραπεζικός</a:t>
            </a:r>
            <a:r>
              <a:rPr lang="el-GR" b="1" dirty="0">
                <a:latin typeface="Arial" charset="-95"/>
                <a:ea typeface="Arial" charset="-95"/>
                <a:cs typeface="Arial" charset="-95"/>
              </a:rPr>
              <a:t> </a:t>
            </a:r>
            <a:r>
              <a:rPr lang="el-GR" b="1" dirty="0" err="1">
                <a:latin typeface="Arial" charset="-95"/>
                <a:ea typeface="Arial" charset="-95"/>
                <a:cs typeface="Arial" charset="-95"/>
              </a:rPr>
              <a:t>δανεισμός</a:t>
            </a:r>
            <a:r>
              <a:rPr lang="el-GR" b="1" dirty="0">
                <a:latin typeface="Arial" charset="-95"/>
                <a:ea typeface="Arial" charset="-95"/>
                <a:cs typeface="Arial" charset="-95"/>
              </a:rPr>
              <a:t> </a:t>
            </a:r>
            <a:r>
              <a:rPr lang="el-GR" b="1" dirty="0" err="1">
                <a:latin typeface="Arial" charset="-95"/>
                <a:ea typeface="Arial" charset="-95"/>
                <a:cs typeface="Arial" charset="-95"/>
              </a:rPr>
              <a:t>απαιτει</a:t>
            </a:r>
            <a:r>
              <a:rPr lang="el-GR" b="1" dirty="0">
                <a:latin typeface="Arial" charset="-95"/>
                <a:ea typeface="Arial" charset="-95"/>
                <a:cs typeface="Arial" charset="-95"/>
              </a:rPr>
              <a:t>́ </a:t>
            </a:r>
            <a:r>
              <a:rPr lang="el-GR" b="1" dirty="0" err="1">
                <a:latin typeface="Arial" charset="-95"/>
                <a:ea typeface="Arial" charset="-95"/>
                <a:cs typeface="Arial" charset="-95"/>
              </a:rPr>
              <a:t>σημαντικές</a:t>
            </a:r>
            <a:r>
              <a:rPr lang="el-GR" b="1" dirty="0">
                <a:latin typeface="Arial" charset="-95"/>
                <a:ea typeface="Arial" charset="-95"/>
                <a:cs typeface="Arial" charset="-95"/>
              </a:rPr>
              <a:t> </a:t>
            </a:r>
            <a:r>
              <a:rPr lang="el-GR" b="1" dirty="0" err="1">
                <a:latin typeface="Arial" charset="-95"/>
                <a:ea typeface="Arial" charset="-95"/>
                <a:cs typeface="Arial" charset="-95"/>
              </a:rPr>
              <a:t>εγγυήσεις</a:t>
            </a:r>
            <a:r>
              <a:rPr lang="el-GR" b="1" dirty="0">
                <a:latin typeface="Arial" charset="-95"/>
                <a:ea typeface="Arial" charset="-95"/>
                <a:cs typeface="Arial" charset="-95"/>
              </a:rPr>
              <a:t> που οι </a:t>
            </a:r>
            <a:r>
              <a:rPr lang="el-GR" b="1" dirty="0" err="1">
                <a:latin typeface="Arial" charset="-95"/>
                <a:ea typeface="Arial" charset="-95"/>
                <a:cs typeface="Arial" charset="-95"/>
              </a:rPr>
              <a:t>επιχειρήσεις</a:t>
            </a:r>
            <a:r>
              <a:rPr lang="el-GR" b="1" dirty="0">
                <a:latin typeface="Arial" charset="-95"/>
                <a:ea typeface="Arial" charset="-95"/>
                <a:cs typeface="Arial" charset="-95"/>
              </a:rPr>
              <a:t> δεν </a:t>
            </a:r>
            <a:r>
              <a:rPr lang="el-GR" b="1" dirty="0" err="1">
                <a:latin typeface="Arial" charset="-95"/>
                <a:ea typeface="Arial" charset="-95"/>
                <a:cs typeface="Arial" charset="-95"/>
              </a:rPr>
              <a:t>διαθέτουν</a:t>
            </a:r>
            <a:r>
              <a:rPr lang="el-GR" b="1" dirty="0">
                <a:latin typeface="Arial" charset="-95"/>
                <a:ea typeface="Arial" charset="-95"/>
                <a:cs typeface="Arial" charset="-95"/>
              </a:rPr>
              <a:t> </a:t>
            </a:r>
            <a:endParaRPr lang="el-GR" dirty="0">
              <a:latin typeface="Arial" charset="-95"/>
              <a:ea typeface="Arial" charset="-95"/>
              <a:cs typeface="Arial" charset="-95"/>
            </a:endParaRPr>
          </a:p>
          <a:p>
            <a:r>
              <a:rPr lang="el-GR" b="1" dirty="0">
                <a:latin typeface="Arial" charset="-95"/>
                <a:ea typeface="Arial" charset="-95"/>
                <a:cs typeface="Arial" charset="-95"/>
              </a:rPr>
              <a:t>Οι </a:t>
            </a:r>
            <a:r>
              <a:rPr lang="el-GR" b="1" dirty="0" err="1">
                <a:latin typeface="Arial" charset="-95"/>
                <a:ea typeface="Arial" charset="-95"/>
                <a:cs typeface="Arial" charset="-95"/>
              </a:rPr>
              <a:t>επιχειρήσεις</a:t>
            </a:r>
            <a:r>
              <a:rPr lang="el-GR" b="1" dirty="0">
                <a:latin typeface="Arial" charset="-95"/>
                <a:ea typeface="Arial" charset="-95"/>
                <a:cs typeface="Arial" charset="-95"/>
              </a:rPr>
              <a:t> δεν </a:t>
            </a:r>
            <a:r>
              <a:rPr lang="el-GR" b="1" dirty="0" err="1">
                <a:latin typeface="Arial" charset="-95"/>
                <a:ea typeface="Arial" charset="-95"/>
                <a:cs typeface="Arial" charset="-95"/>
              </a:rPr>
              <a:t>μπορούν</a:t>
            </a:r>
            <a:r>
              <a:rPr lang="el-GR" b="1" dirty="0">
                <a:latin typeface="Arial" charset="-95"/>
                <a:ea typeface="Arial" charset="-95"/>
                <a:cs typeface="Arial" charset="-95"/>
              </a:rPr>
              <a:t> </a:t>
            </a:r>
            <a:r>
              <a:rPr lang="el-GR" b="1" dirty="0" err="1">
                <a:latin typeface="Arial" charset="-95"/>
                <a:ea typeface="Arial" charset="-95"/>
                <a:cs typeface="Arial" charset="-95"/>
              </a:rPr>
              <a:t>αντλήσουν</a:t>
            </a:r>
            <a:r>
              <a:rPr lang="el-GR" b="1" dirty="0">
                <a:latin typeface="Arial" charset="-95"/>
                <a:ea typeface="Arial" charset="-95"/>
                <a:cs typeface="Arial" charset="-95"/>
              </a:rPr>
              <a:t> </a:t>
            </a:r>
            <a:r>
              <a:rPr lang="el-GR" b="1" dirty="0" err="1">
                <a:latin typeface="Arial" charset="-95"/>
                <a:ea typeface="Arial" charset="-95"/>
                <a:cs typeface="Arial" charset="-95"/>
              </a:rPr>
              <a:t>κεφάλαια</a:t>
            </a:r>
            <a:r>
              <a:rPr lang="el-GR" b="1" dirty="0">
                <a:latin typeface="Arial" charset="-95"/>
                <a:ea typeface="Arial" charset="-95"/>
                <a:cs typeface="Arial" charset="-95"/>
              </a:rPr>
              <a:t> με </a:t>
            </a:r>
            <a:r>
              <a:rPr lang="el-GR" b="1" dirty="0" err="1">
                <a:latin typeface="Arial" charset="-95"/>
                <a:ea typeface="Arial" charset="-95"/>
                <a:cs typeface="Arial" charset="-95"/>
              </a:rPr>
              <a:t>άλλους</a:t>
            </a:r>
            <a:r>
              <a:rPr lang="el-GR" b="1" dirty="0">
                <a:latin typeface="Arial" charset="-95"/>
                <a:ea typeface="Arial" charset="-95"/>
                <a:cs typeface="Arial" charset="-95"/>
              </a:rPr>
              <a:t> </a:t>
            </a:r>
            <a:r>
              <a:rPr lang="el-GR" b="1" dirty="0" err="1">
                <a:latin typeface="Arial" charset="-95"/>
                <a:ea typeface="Arial" charset="-95"/>
                <a:cs typeface="Arial" charset="-95"/>
              </a:rPr>
              <a:t>συμβατικούς</a:t>
            </a:r>
            <a:r>
              <a:rPr lang="el-GR" b="1" dirty="0">
                <a:latin typeface="Arial" charset="-95"/>
                <a:ea typeface="Arial" charset="-95"/>
                <a:cs typeface="Arial" charset="-95"/>
              </a:rPr>
              <a:t> </a:t>
            </a:r>
            <a:r>
              <a:rPr lang="el-GR" b="1" dirty="0" err="1">
                <a:latin typeface="Arial" charset="-95"/>
                <a:ea typeface="Arial" charset="-95"/>
                <a:cs typeface="Arial" charset="-95"/>
              </a:rPr>
              <a:t>τρόπους</a:t>
            </a:r>
            <a:r>
              <a:rPr lang="el-GR" b="1" dirty="0">
                <a:latin typeface="Arial" charset="-95"/>
                <a:ea typeface="Arial" charset="-95"/>
                <a:cs typeface="Arial" charset="-95"/>
              </a:rPr>
              <a:t>, </a:t>
            </a:r>
            <a:r>
              <a:rPr lang="el-GR" b="1" dirty="0" err="1">
                <a:latin typeface="Arial" charset="-95"/>
                <a:ea typeface="Arial" charset="-95"/>
                <a:cs typeface="Arial" charset="-95"/>
              </a:rPr>
              <a:t>όπως</a:t>
            </a:r>
            <a:r>
              <a:rPr lang="el-GR" b="1" dirty="0">
                <a:latin typeface="Arial" charset="-95"/>
                <a:ea typeface="Arial" charset="-95"/>
                <a:cs typeface="Arial" charset="-95"/>
              </a:rPr>
              <a:t> η </a:t>
            </a:r>
            <a:r>
              <a:rPr lang="el-GR" b="1" dirty="0" err="1">
                <a:latin typeface="Arial" charset="-95"/>
                <a:ea typeface="Arial" charset="-95"/>
                <a:cs typeface="Arial" charset="-95"/>
              </a:rPr>
              <a:t>χρηματιστηριακη</a:t>
            </a:r>
            <a:r>
              <a:rPr lang="el-GR" b="1" dirty="0">
                <a:latin typeface="Arial" charset="-95"/>
                <a:ea typeface="Arial" charset="-95"/>
                <a:cs typeface="Arial" charset="-95"/>
              </a:rPr>
              <a:t>́ </a:t>
            </a:r>
            <a:r>
              <a:rPr lang="el-GR" b="1" dirty="0" err="1">
                <a:latin typeface="Arial" charset="-95"/>
                <a:ea typeface="Arial" charset="-95"/>
                <a:cs typeface="Arial" charset="-95"/>
              </a:rPr>
              <a:t>αγορα</a:t>
            </a:r>
            <a:r>
              <a:rPr lang="el-GR" b="1" dirty="0">
                <a:latin typeface="Arial" charset="-95"/>
                <a:ea typeface="Arial" charset="-95"/>
                <a:cs typeface="Arial" charset="-95"/>
              </a:rPr>
              <a:t>́ </a:t>
            </a:r>
            <a:endParaRPr lang="el-GR" dirty="0">
              <a:latin typeface="Arial" charset="-95"/>
              <a:ea typeface="Arial" charset="-95"/>
              <a:cs typeface="Arial" charset="-95"/>
            </a:endParaRPr>
          </a:p>
          <a:p>
            <a:endParaRPr lang="en-US" dirty="0"/>
          </a:p>
        </p:txBody>
      </p:sp>
    </p:spTree>
    <p:extLst>
      <p:ext uri="{BB962C8B-B14F-4D97-AF65-F5344CB8AC3E}">
        <p14:creationId xmlns:p14="http://schemas.microsoft.com/office/powerpoint/2010/main" val="13369143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7084313B-C03D-4981-9786-879159A603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A99190B9-52DD-45DC-BE21-AACE88FEC7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3">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D1EE260A-12FB-4D71-A318-71BED7FF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a:extLst>
                <a:ext uri="{FF2B5EF4-FFF2-40B4-BE49-F238E27FC236}">
                  <a16:creationId xmlns:a16="http://schemas.microsoft.com/office/drawing/2014/main" id="{B52EC39A-8D44-4CEF-820F-A442CFA42D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2D010773-529F-4A3D-A0AB-E7CE12DC6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a:extLst>
                <a:ext uri="{FF2B5EF4-FFF2-40B4-BE49-F238E27FC236}">
                  <a16:creationId xmlns:a16="http://schemas.microsoft.com/office/drawing/2014/main" id="{D7582733-2D5B-4103-A63C-0D0D81780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a:extLst>
                <a:ext uri="{FF2B5EF4-FFF2-40B4-BE49-F238E27FC236}">
                  <a16:creationId xmlns:a16="http://schemas.microsoft.com/office/drawing/2014/main" id="{6D073C2A-0E86-458E-88D4-27124FDAD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16:creationId xmlns:a16="http://schemas.microsoft.com/office/drawing/2014/main" id="{01A64F04-7AF7-48B9-A1B0-956BBCEEFE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a:extLst>
                <a:ext uri="{FF2B5EF4-FFF2-40B4-BE49-F238E27FC236}">
                  <a16:creationId xmlns:a16="http://schemas.microsoft.com/office/drawing/2014/main" id="{989ABE99-7694-4211-A627-459BE5422B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8" name="Freeform 5">
              <a:extLst>
                <a:ext uri="{FF2B5EF4-FFF2-40B4-BE49-F238E27FC236}">
                  <a16:creationId xmlns:a16="http://schemas.microsoft.com/office/drawing/2014/main" id="{254B4214-6F53-497C-8322-9CE8158AA3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0" name="Rectangle 19">
            <a:extLst>
              <a:ext uri="{FF2B5EF4-FFF2-40B4-BE49-F238E27FC236}">
                <a16:creationId xmlns:a16="http://schemas.microsoft.com/office/drawing/2014/main" id="{20E145FF-1D18-4246-A2BA-9F6B4D5336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2" name="Rectangle 21">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7C0F5DA-B59F-4F13-8BB8-FFD8F2C57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26" name="Freeform 5">
            <a:extLst>
              <a:ext uri="{FF2B5EF4-FFF2-40B4-BE49-F238E27FC236}">
                <a16:creationId xmlns:a16="http://schemas.microsoft.com/office/drawing/2014/main" id="{9CEA1DEC-CC9E-4776-9E08-048A15BFA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8" name="Freeform: Shape 27">
            <a:extLst>
              <a:ext uri="{FF2B5EF4-FFF2-40B4-BE49-F238E27FC236}">
                <a16:creationId xmlns:a16="http://schemas.microsoft.com/office/drawing/2014/main" id="{9CE399CF-F4B8-4832-A8CB-B93F6B1EF4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bg1"/>
          </a:solidFill>
          <a:ln>
            <a:noFill/>
          </a:ln>
        </p:spPr>
      </p:sp>
      <p:sp>
        <p:nvSpPr>
          <p:cNvPr id="30" name="Freeform 5">
            <a:extLst>
              <a:ext uri="{FF2B5EF4-FFF2-40B4-BE49-F238E27FC236}">
                <a16:creationId xmlns:a16="http://schemas.microsoft.com/office/drawing/2014/main" id="{1F23E73A-FDC8-462C-83C1-3AA8961449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Τίτλος 1"/>
          <p:cNvSpPr>
            <a:spLocks noGrp="1"/>
          </p:cNvSpPr>
          <p:nvPr>
            <p:ph type="ctrTitle"/>
          </p:nvPr>
        </p:nvSpPr>
        <p:spPr>
          <a:xfrm>
            <a:off x="994087" y="1130603"/>
            <a:ext cx="3342442" cy="4596794"/>
          </a:xfrm>
        </p:spPr>
        <p:txBody>
          <a:bodyPr vert="horz" lIns="91440" tIns="45720" rIns="91440" bIns="45720" rtlCol="0" anchor="ctr">
            <a:normAutofit/>
          </a:bodyPr>
          <a:lstStyle/>
          <a:p>
            <a:r>
              <a:rPr lang="en-US" sz="3200">
                <a:solidFill>
                  <a:srgbClr val="EBEBEB"/>
                </a:solidFill>
                <a:effectLst>
                  <a:outerShdw blurRad="38100" dist="38100" dir="2700000" algn="tl">
                    <a:srgbClr val="000000">
                      <a:alpha val="43137"/>
                    </a:srgbClr>
                  </a:outerShdw>
                </a:effectLst>
              </a:rPr>
              <a:t>ΟΜΟΛΟΓΙΑΚΟ ΔΑΝΕΙΟ ΜΕ ΜΕΤΑΤΡΕΨΙΜΕΣ ΟΜΟΛΟΓΙΕΣ</a:t>
            </a:r>
            <a:br>
              <a:rPr lang="en-US" sz="3200">
                <a:solidFill>
                  <a:srgbClr val="EBEBEB"/>
                </a:solidFill>
                <a:effectLst>
                  <a:outerShdw blurRad="38100" dist="38100" dir="2700000" algn="tl">
                    <a:srgbClr val="000000">
                      <a:alpha val="43137"/>
                    </a:srgbClr>
                  </a:outerShdw>
                </a:effectLst>
              </a:rPr>
            </a:br>
            <a:r>
              <a:rPr lang="en-US" sz="3200">
                <a:solidFill>
                  <a:srgbClr val="EBEBEB"/>
                </a:solidFill>
              </a:rPr>
              <a:t>(Άρθρο 71 Ν. 4548/2018)</a:t>
            </a:r>
          </a:p>
        </p:txBody>
      </p:sp>
      <p:sp>
        <p:nvSpPr>
          <p:cNvPr id="4" name="Υπότιτλος 3"/>
          <p:cNvSpPr>
            <a:spLocks noGrp="1"/>
          </p:cNvSpPr>
          <p:nvPr>
            <p:ph type="subTitle" idx="1"/>
          </p:nvPr>
        </p:nvSpPr>
        <p:spPr>
          <a:xfrm>
            <a:off x="5290077" y="437513"/>
            <a:ext cx="5502614" cy="5954325"/>
          </a:xfrm>
        </p:spPr>
        <p:txBody>
          <a:bodyPr vert="horz" lIns="91440" tIns="45720" rIns="91440" bIns="45720" rtlCol="0" anchor="ctr">
            <a:normAutofit/>
          </a:bodyPr>
          <a:lstStyle/>
          <a:p>
            <a:pPr marL="457200" indent="-457200">
              <a:lnSpc>
                <a:spcPct val="90000"/>
              </a:lnSpc>
              <a:buFont typeface="Wingdings 3" charset="2"/>
              <a:buChar char=""/>
            </a:pPr>
            <a:r>
              <a:rPr lang="en-US" sz="1600" dirty="0" err="1">
                <a:solidFill>
                  <a:schemeClr val="tx1">
                    <a:lumMod val="75000"/>
                    <a:lumOff val="25000"/>
                  </a:schemeClr>
                </a:solidFill>
              </a:rPr>
              <a:t>Η</a:t>
            </a:r>
            <a:r>
              <a:rPr lang="en-US" sz="1600" dirty="0">
                <a:solidFill>
                  <a:schemeClr val="tx1">
                    <a:lumMod val="75000"/>
                    <a:lumOff val="25000"/>
                  </a:schemeClr>
                </a:solidFill>
              </a:rPr>
              <a:t> </a:t>
            </a:r>
            <a:r>
              <a:rPr lang="en-US" sz="1600" dirty="0" err="1">
                <a:solidFill>
                  <a:schemeClr val="tx1">
                    <a:lumMod val="75000"/>
                    <a:lumOff val="25000"/>
                  </a:schemeClr>
                </a:solidFill>
              </a:rPr>
              <a:t>Γενική</a:t>
            </a:r>
            <a:r>
              <a:rPr lang="en-US" sz="1600" dirty="0">
                <a:solidFill>
                  <a:schemeClr val="tx1">
                    <a:lumMod val="75000"/>
                    <a:lumOff val="25000"/>
                  </a:schemeClr>
                </a:solidFill>
              </a:rPr>
              <a:t> </a:t>
            </a:r>
            <a:r>
              <a:rPr lang="en-US" sz="1600" dirty="0" err="1">
                <a:solidFill>
                  <a:schemeClr val="tx1">
                    <a:lumMod val="75000"/>
                    <a:lumOff val="25000"/>
                  </a:schemeClr>
                </a:solidFill>
              </a:rPr>
              <a:t>Συνέλευση</a:t>
            </a:r>
            <a:r>
              <a:rPr lang="en-US" sz="1600" dirty="0">
                <a:solidFill>
                  <a:schemeClr val="tx1">
                    <a:lumMod val="75000"/>
                    <a:lumOff val="25000"/>
                  </a:schemeClr>
                </a:solidFill>
              </a:rPr>
              <a:t> </a:t>
            </a:r>
            <a:r>
              <a:rPr lang="en-US" sz="1600" dirty="0" err="1">
                <a:solidFill>
                  <a:schemeClr val="tx1">
                    <a:lumMod val="75000"/>
                    <a:lumOff val="25000"/>
                  </a:schemeClr>
                </a:solidFill>
              </a:rPr>
              <a:t>μ</a:t>
            </a:r>
            <a:r>
              <a:rPr lang="en-US" sz="1600" dirty="0">
                <a:solidFill>
                  <a:schemeClr val="tx1">
                    <a:lumMod val="75000"/>
                    <a:lumOff val="25000"/>
                  </a:schemeClr>
                </a:solidFill>
              </a:rPr>
              <a:t>π</a:t>
            </a:r>
            <a:r>
              <a:rPr lang="en-US" sz="1600" dirty="0" err="1">
                <a:solidFill>
                  <a:schemeClr val="tx1">
                    <a:lumMod val="75000"/>
                    <a:lumOff val="25000"/>
                  </a:schemeClr>
                </a:solidFill>
              </a:rPr>
              <a:t>ορεί</a:t>
            </a:r>
            <a:r>
              <a:rPr lang="en-US" sz="1600" dirty="0">
                <a:solidFill>
                  <a:schemeClr val="tx1">
                    <a:lumMod val="75000"/>
                    <a:lumOff val="25000"/>
                  </a:schemeClr>
                </a:solidFill>
              </a:rPr>
              <a:t> </a:t>
            </a:r>
            <a:r>
              <a:rPr lang="en-US" sz="1600" dirty="0" err="1">
                <a:solidFill>
                  <a:schemeClr val="tx1">
                    <a:lumMod val="75000"/>
                    <a:lumOff val="25000"/>
                  </a:schemeClr>
                </a:solidFill>
              </a:rPr>
              <a:t>ν</a:t>
            </a:r>
            <a:r>
              <a:rPr lang="en-US" sz="1600" dirty="0">
                <a:solidFill>
                  <a:schemeClr val="tx1">
                    <a:lumMod val="75000"/>
                    <a:lumOff val="25000"/>
                  </a:schemeClr>
                </a:solidFill>
              </a:rPr>
              <a:t>α απ</a:t>
            </a:r>
            <a:r>
              <a:rPr lang="en-US" sz="1600" dirty="0" err="1">
                <a:solidFill>
                  <a:schemeClr val="tx1">
                    <a:lumMod val="75000"/>
                    <a:lumOff val="25000"/>
                  </a:schemeClr>
                </a:solidFill>
              </a:rPr>
              <a:t>οφ</a:t>
            </a:r>
            <a:r>
              <a:rPr lang="en-US" sz="1600" dirty="0">
                <a:solidFill>
                  <a:schemeClr val="tx1">
                    <a:lumMod val="75000"/>
                    <a:lumOff val="25000"/>
                  </a:schemeClr>
                </a:solidFill>
              </a:rPr>
              <a:t>α</a:t>
            </a:r>
            <a:r>
              <a:rPr lang="en-US" sz="1600" dirty="0" err="1">
                <a:solidFill>
                  <a:schemeClr val="tx1">
                    <a:lumMod val="75000"/>
                    <a:lumOff val="25000"/>
                  </a:schemeClr>
                </a:solidFill>
              </a:rPr>
              <a:t>σίζει</a:t>
            </a:r>
            <a:r>
              <a:rPr lang="en-US" sz="1600" dirty="0">
                <a:solidFill>
                  <a:schemeClr val="tx1">
                    <a:lumMod val="75000"/>
                    <a:lumOff val="25000"/>
                  </a:schemeClr>
                </a:solidFill>
              </a:rPr>
              <a:t> </a:t>
            </a:r>
            <a:r>
              <a:rPr lang="en-US" sz="1600" dirty="0" err="1">
                <a:solidFill>
                  <a:schemeClr val="tx1">
                    <a:lumMod val="75000"/>
                    <a:lumOff val="25000"/>
                  </a:schemeClr>
                </a:solidFill>
              </a:rPr>
              <a:t>με</a:t>
            </a:r>
            <a:r>
              <a:rPr lang="en-US" sz="1600" dirty="0">
                <a:solidFill>
                  <a:schemeClr val="tx1">
                    <a:lumMod val="75000"/>
                    <a:lumOff val="25000"/>
                  </a:schemeClr>
                </a:solidFill>
              </a:rPr>
              <a:t> α</a:t>
            </a:r>
            <a:r>
              <a:rPr lang="en-US" sz="1600" dirty="0" err="1">
                <a:solidFill>
                  <a:schemeClr val="tx1">
                    <a:lumMod val="75000"/>
                    <a:lumOff val="25000"/>
                  </a:schemeClr>
                </a:solidFill>
              </a:rPr>
              <a:t>υξημένη</a:t>
            </a:r>
            <a:r>
              <a:rPr lang="en-US" sz="1600" dirty="0">
                <a:solidFill>
                  <a:schemeClr val="tx1">
                    <a:lumMod val="75000"/>
                    <a:lumOff val="25000"/>
                  </a:schemeClr>
                </a:solidFill>
              </a:rPr>
              <a:t> απα</a:t>
            </a:r>
            <a:r>
              <a:rPr lang="en-US" sz="1600" dirty="0" err="1">
                <a:solidFill>
                  <a:schemeClr val="tx1">
                    <a:lumMod val="75000"/>
                    <a:lumOff val="25000"/>
                  </a:schemeClr>
                </a:solidFill>
              </a:rPr>
              <a:t>ρτί</a:t>
            </a:r>
            <a:r>
              <a:rPr lang="en-US" sz="1600" dirty="0">
                <a:solidFill>
                  <a:schemeClr val="tx1">
                    <a:lumMod val="75000"/>
                    <a:lumOff val="25000"/>
                  </a:schemeClr>
                </a:solidFill>
              </a:rPr>
              <a:t>α </a:t>
            </a:r>
            <a:r>
              <a:rPr lang="en-US" sz="1600" dirty="0" err="1">
                <a:solidFill>
                  <a:schemeClr val="tx1">
                    <a:lumMod val="75000"/>
                    <a:lumOff val="25000"/>
                  </a:schemeClr>
                </a:solidFill>
              </a:rPr>
              <a:t>κ</a:t>
            </a:r>
            <a:r>
              <a:rPr lang="en-US" sz="1600" dirty="0">
                <a:solidFill>
                  <a:schemeClr val="tx1">
                    <a:lumMod val="75000"/>
                    <a:lumOff val="25000"/>
                  </a:schemeClr>
                </a:solidFill>
              </a:rPr>
              <a:t>α</a:t>
            </a:r>
            <a:r>
              <a:rPr lang="en-US" sz="1600" dirty="0" err="1">
                <a:solidFill>
                  <a:schemeClr val="tx1">
                    <a:lumMod val="75000"/>
                    <a:lumOff val="25000"/>
                  </a:schemeClr>
                </a:solidFill>
              </a:rPr>
              <a:t>ι</a:t>
            </a:r>
            <a:r>
              <a:rPr lang="en-US" sz="1600" dirty="0">
                <a:solidFill>
                  <a:schemeClr val="tx1">
                    <a:lumMod val="75000"/>
                    <a:lumOff val="25000"/>
                  </a:schemeClr>
                </a:solidFill>
              </a:rPr>
              <a:t> π</a:t>
            </a:r>
            <a:r>
              <a:rPr lang="en-US" sz="1600" dirty="0" err="1">
                <a:solidFill>
                  <a:schemeClr val="tx1">
                    <a:lumMod val="75000"/>
                    <a:lumOff val="25000"/>
                  </a:schemeClr>
                </a:solidFill>
              </a:rPr>
              <a:t>λειοψηφί</a:t>
            </a:r>
            <a:r>
              <a:rPr lang="en-US" sz="1600" dirty="0">
                <a:solidFill>
                  <a:schemeClr val="tx1">
                    <a:lumMod val="75000"/>
                    <a:lumOff val="25000"/>
                  </a:schemeClr>
                </a:solidFill>
              </a:rPr>
              <a:t>α </a:t>
            </a:r>
            <a:r>
              <a:rPr lang="en-US" sz="1600" dirty="0" err="1">
                <a:solidFill>
                  <a:schemeClr val="tx1">
                    <a:lumMod val="75000"/>
                    <a:lumOff val="25000"/>
                  </a:schemeClr>
                </a:solidFill>
              </a:rPr>
              <a:t>την</a:t>
            </a:r>
            <a:r>
              <a:rPr lang="en-US" sz="1600" dirty="0">
                <a:solidFill>
                  <a:schemeClr val="tx1">
                    <a:lumMod val="75000"/>
                    <a:lumOff val="25000"/>
                  </a:schemeClr>
                </a:solidFill>
              </a:rPr>
              <a:t> </a:t>
            </a:r>
            <a:r>
              <a:rPr lang="en-US" sz="1600" dirty="0" err="1">
                <a:solidFill>
                  <a:schemeClr val="tx1">
                    <a:lumMod val="75000"/>
                    <a:lumOff val="25000"/>
                  </a:schemeClr>
                </a:solidFill>
              </a:rPr>
              <a:t>έκδοση</a:t>
            </a:r>
            <a:r>
              <a:rPr lang="en-US" sz="1600" dirty="0">
                <a:solidFill>
                  <a:schemeClr val="tx1">
                    <a:lumMod val="75000"/>
                    <a:lumOff val="25000"/>
                  </a:schemeClr>
                </a:solidFill>
              </a:rPr>
              <a:t> </a:t>
            </a:r>
            <a:r>
              <a:rPr lang="en-US" sz="1600" dirty="0" err="1">
                <a:solidFill>
                  <a:schemeClr val="tx1">
                    <a:lumMod val="75000"/>
                    <a:lumOff val="25000"/>
                  </a:schemeClr>
                </a:solidFill>
              </a:rPr>
              <a:t>ομολογι</a:t>
            </a:r>
            <a:r>
              <a:rPr lang="en-US" sz="1600" dirty="0">
                <a:solidFill>
                  <a:schemeClr val="tx1">
                    <a:lumMod val="75000"/>
                    <a:lumOff val="25000"/>
                  </a:schemeClr>
                </a:solidFill>
              </a:rPr>
              <a:t>α</a:t>
            </a:r>
            <a:r>
              <a:rPr lang="en-US" sz="1600" dirty="0" err="1">
                <a:solidFill>
                  <a:schemeClr val="tx1">
                    <a:lumMod val="75000"/>
                    <a:lumOff val="25000"/>
                  </a:schemeClr>
                </a:solidFill>
              </a:rPr>
              <a:t>κού</a:t>
            </a:r>
            <a:r>
              <a:rPr lang="en-US" sz="1600" dirty="0">
                <a:solidFill>
                  <a:schemeClr val="tx1">
                    <a:lumMod val="75000"/>
                    <a:lumOff val="25000"/>
                  </a:schemeClr>
                </a:solidFill>
              </a:rPr>
              <a:t> </a:t>
            </a:r>
            <a:r>
              <a:rPr lang="en-US" sz="1600" dirty="0" err="1">
                <a:solidFill>
                  <a:schemeClr val="tx1">
                    <a:lumMod val="75000"/>
                    <a:lumOff val="25000"/>
                  </a:schemeClr>
                </a:solidFill>
              </a:rPr>
              <a:t>δ</a:t>
            </a:r>
            <a:r>
              <a:rPr lang="en-US" sz="1600" dirty="0">
                <a:solidFill>
                  <a:schemeClr val="tx1">
                    <a:lumMod val="75000"/>
                    <a:lumOff val="25000"/>
                  </a:schemeClr>
                </a:solidFill>
              </a:rPr>
              <a:t>α</a:t>
            </a:r>
            <a:r>
              <a:rPr lang="en-US" sz="1600" dirty="0" err="1">
                <a:solidFill>
                  <a:schemeClr val="tx1">
                    <a:lumMod val="75000"/>
                    <a:lumOff val="25000"/>
                  </a:schemeClr>
                </a:solidFill>
              </a:rPr>
              <a:t>νείου</a:t>
            </a:r>
            <a:r>
              <a:rPr lang="en-US" sz="1600" dirty="0">
                <a:solidFill>
                  <a:schemeClr val="tx1">
                    <a:lumMod val="75000"/>
                    <a:lumOff val="25000"/>
                  </a:schemeClr>
                </a:solidFill>
              </a:rPr>
              <a:t>, </a:t>
            </a:r>
            <a:r>
              <a:rPr lang="en-US" sz="1600" dirty="0" err="1">
                <a:solidFill>
                  <a:schemeClr val="tx1">
                    <a:lumMod val="75000"/>
                    <a:lumOff val="25000"/>
                  </a:schemeClr>
                </a:solidFill>
              </a:rPr>
              <a:t>με</a:t>
            </a:r>
            <a:r>
              <a:rPr lang="en-US" sz="1600" dirty="0">
                <a:solidFill>
                  <a:schemeClr val="tx1">
                    <a:lumMod val="75000"/>
                    <a:lumOff val="25000"/>
                  </a:schemeClr>
                </a:solidFill>
              </a:rPr>
              <a:t> </a:t>
            </a:r>
            <a:r>
              <a:rPr lang="en-US" sz="1600" dirty="0" err="1">
                <a:solidFill>
                  <a:schemeClr val="tx1">
                    <a:lumMod val="75000"/>
                    <a:lumOff val="25000"/>
                  </a:schemeClr>
                </a:solidFill>
              </a:rPr>
              <a:t>το</a:t>
            </a:r>
            <a:r>
              <a:rPr lang="en-US" sz="1600" dirty="0">
                <a:solidFill>
                  <a:schemeClr val="tx1">
                    <a:lumMod val="75000"/>
                    <a:lumOff val="25000"/>
                  </a:schemeClr>
                </a:solidFill>
              </a:rPr>
              <a:t> </a:t>
            </a:r>
            <a:r>
              <a:rPr lang="en-US" sz="1600" dirty="0" err="1">
                <a:solidFill>
                  <a:schemeClr val="tx1">
                    <a:lumMod val="75000"/>
                    <a:lumOff val="25000"/>
                  </a:schemeClr>
                </a:solidFill>
              </a:rPr>
              <a:t>ο</a:t>
            </a:r>
            <a:r>
              <a:rPr lang="en-US" sz="1600" dirty="0">
                <a:solidFill>
                  <a:schemeClr val="tx1">
                    <a:lumMod val="75000"/>
                    <a:lumOff val="25000"/>
                  </a:schemeClr>
                </a:solidFill>
              </a:rPr>
              <a:t>π</a:t>
            </a:r>
            <a:r>
              <a:rPr lang="en-US" sz="1600" dirty="0" err="1">
                <a:solidFill>
                  <a:schemeClr val="tx1">
                    <a:lumMod val="75000"/>
                    <a:lumOff val="25000"/>
                  </a:schemeClr>
                </a:solidFill>
              </a:rPr>
              <a:t>οίο</a:t>
            </a:r>
            <a:r>
              <a:rPr lang="en-US" sz="1600" dirty="0">
                <a:solidFill>
                  <a:schemeClr val="tx1">
                    <a:lumMod val="75000"/>
                    <a:lumOff val="25000"/>
                  </a:schemeClr>
                </a:solidFill>
              </a:rPr>
              <a:t> </a:t>
            </a:r>
            <a:r>
              <a:rPr lang="en-US" sz="1600" dirty="0" err="1">
                <a:solidFill>
                  <a:schemeClr val="tx1">
                    <a:lumMod val="75000"/>
                    <a:lumOff val="25000"/>
                  </a:schemeClr>
                </a:solidFill>
              </a:rPr>
              <a:t>χορηγείτ</a:t>
            </a:r>
            <a:r>
              <a:rPr lang="en-US" sz="1600" dirty="0">
                <a:solidFill>
                  <a:schemeClr val="tx1">
                    <a:lumMod val="75000"/>
                    <a:lumOff val="25000"/>
                  </a:schemeClr>
                </a:solidFill>
              </a:rPr>
              <a:t>α</a:t>
            </a:r>
            <a:r>
              <a:rPr lang="en-US" sz="1600" dirty="0" err="1">
                <a:solidFill>
                  <a:schemeClr val="tx1">
                    <a:lumMod val="75000"/>
                    <a:lumOff val="25000"/>
                  </a:schemeClr>
                </a:solidFill>
              </a:rPr>
              <a:t>ι</a:t>
            </a:r>
            <a:r>
              <a:rPr lang="en-US" sz="1600" dirty="0">
                <a:solidFill>
                  <a:schemeClr val="tx1">
                    <a:lumMod val="75000"/>
                    <a:lumOff val="25000"/>
                  </a:schemeClr>
                </a:solidFill>
              </a:rPr>
              <a:t> </a:t>
            </a:r>
            <a:r>
              <a:rPr lang="en-US" sz="1600" dirty="0" err="1">
                <a:solidFill>
                  <a:schemeClr val="tx1">
                    <a:lumMod val="75000"/>
                    <a:lumOff val="25000"/>
                  </a:schemeClr>
                </a:solidFill>
              </a:rPr>
              <a:t>στους</a:t>
            </a:r>
            <a:r>
              <a:rPr lang="en-US" sz="1600" dirty="0">
                <a:solidFill>
                  <a:schemeClr val="tx1">
                    <a:lumMod val="75000"/>
                    <a:lumOff val="25000"/>
                  </a:schemeClr>
                </a:solidFill>
              </a:rPr>
              <a:t> </a:t>
            </a:r>
            <a:r>
              <a:rPr lang="en-US" sz="1600" dirty="0" err="1">
                <a:solidFill>
                  <a:schemeClr val="tx1">
                    <a:lumMod val="75000"/>
                    <a:lumOff val="25000"/>
                  </a:schemeClr>
                </a:solidFill>
              </a:rPr>
              <a:t>ομολογιούχους</a:t>
            </a:r>
            <a:r>
              <a:rPr lang="en-US" sz="1600" dirty="0">
                <a:solidFill>
                  <a:schemeClr val="tx1">
                    <a:lumMod val="75000"/>
                    <a:lumOff val="25000"/>
                  </a:schemeClr>
                </a:solidFill>
              </a:rPr>
              <a:t> </a:t>
            </a:r>
            <a:r>
              <a:rPr lang="en-US" sz="1600" dirty="0" err="1">
                <a:solidFill>
                  <a:schemeClr val="tx1">
                    <a:lumMod val="75000"/>
                    <a:lumOff val="25000"/>
                  </a:schemeClr>
                </a:solidFill>
              </a:rPr>
              <a:t>δικ</a:t>
            </a:r>
            <a:r>
              <a:rPr lang="en-US" sz="1600" dirty="0">
                <a:solidFill>
                  <a:schemeClr val="tx1">
                    <a:lumMod val="75000"/>
                    <a:lumOff val="25000"/>
                  </a:schemeClr>
                </a:solidFill>
              </a:rPr>
              <a:t>α</a:t>
            </a:r>
            <a:r>
              <a:rPr lang="en-US" sz="1600" dirty="0" err="1">
                <a:solidFill>
                  <a:schemeClr val="tx1">
                    <a:lumMod val="75000"/>
                    <a:lumOff val="25000"/>
                  </a:schemeClr>
                </a:solidFill>
              </a:rPr>
              <a:t>ίωμ</a:t>
            </a:r>
            <a:r>
              <a:rPr lang="en-US" sz="1600" dirty="0">
                <a:solidFill>
                  <a:schemeClr val="tx1">
                    <a:lumMod val="75000"/>
                    <a:lumOff val="25000"/>
                  </a:schemeClr>
                </a:solidFill>
              </a:rPr>
              <a:t>α </a:t>
            </a:r>
            <a:r>
              <a:rPr lang="en-US" sz="1600" dirty="0" err="1">
                <a:solidFill>
                  <a:schemeClr val="tx1">
                    <a:lumMod val="75000"/>
                    <a:lumOff val="25000"/>
                  </a:schemeClr>
                </a:solidFill>
              </a:rPr>
              <a:t>μετ</a:t>
            </a:r>
            <a:r>
              <a:rPr lang="en-US" sz="1600" dirty="0">
                <a:solidFill>
                  <a:schemeClr val="tx1">
                    <a:lumMod val="75000"/>
                    <a:lumOff val="25000"/>
                  </a:schemeClr>
                </a:solidFill>
              </a:rPr>
              <a:t>α</a:t>
            </a:r>
            <a:r>
              <a:rPr lang="en-US" sz="1600" dirty="0" err="1">
                <a:solidFill>
                  <a:schemeClr val="tx1">
                    <a:lumMod val="75000"/>
                    <a:lumOff val="25000"/>
                  </a:schemeClr>
                </a:solidFill>
              </a:rPr>
              <a:t>τρο</a:t>
            </a:r>
            <a:r>
              <a:rPr lang="en-US" sz="1600" dirty="0">
                <a:solidFill>
                  <a:schemeClr val="tx1">
                    <a:lumMod val="75000"/>
                    <a:lumOff val="25000"/>
                  </a:schemeClr>
                </a:solidFill>
              </a:rPr>
              <a:t>π</a:t>
            </a:r>
            <a:r>
              <a:rPr lang="en-US" sz="1600" dirty="0" err="1">
                <a:solidFill>
                  <a:schemeClr val="tx1">
                    <a:lumMod val="75000"/>
                    <a:lumOff val="25000"/>
                  </a:schemeClr>
                </a:solidFill>
              </a:rPr>
              <a:t>ής</a:t>
            </a:r>
            <a:r>
              <a:rPr lang="en-US" sz="1600" dirty="0">
                <a:solidFill>
                  <a:schemeClr val="tx1">
                    <a:lumMod val="75000"/>
                    <a:lumOff val="25000"/>
                  </a:schemeClr>
                </a:solidFill>
              </a:rPr>
              <a:t> </a:t>
            </a:r>
            <a:r>
              <a:rPr lang="en-US" sz="1600" dirty="0" err="1">
                <a:solidFill>
                  <a:schemeClr val="tx1">
                    <a:lumMod val="75000"/>
                    <a:lumOff val="25000"/>
                  </a:schemeClr>
                </a:solidFill>
              </a:rPr>
              <a:t>των</a:t>
            </a:r>
            <a:r>
              <a:rPr lang="en-US" sz="1600" dirty="0">
                <a:solidFill>
                  <a:schemeClr val="tx1">
                    <a:lumMod val="75000"/>
                    <a:lumOff val="25000"/>
                  </a:schemeClr>
                </a:solidFill>
              </a:rPr>
              <a:t> </a:t>
            </a:r>
            <a:r>
              <a:rPr lang="en-US" sz="1600" dirty="0" err="1">
                <a:solidFill>
                  <a:schemeClr val="tx1">
                    <a:lumMod val="75000"/>
                    <a:lumOff val="25000"/>
                  </a:schemeClr>
                </a:solidFill>
              </a:rPr>
              <a:t>ομολογιών</a:t>
            </a:r>
            <a:r>
              <a:rPr lang="en-US" sz="1600" dirty="0">
                <a:solidFill>
                  <a:schemeClr val="tx1">
                    <a:lumMod val="75000"/>
                    <a:lumOff val="25000"/>
                  </a:schemeClr>
                </a:solidFill>
              </a:rPr>
              <a:t> </a:t>
            </a:r>
            <a:r>
              <a:rPr lang="en-US" sz="1600" dirty="0" err="1">
                <a:solidFill>
                  <a:schemeClr val="tx1">
                    <a:lumMod val="75000"/>
                    <a:lumOff val="25000"/>
                  </a:schemeClr>
                </a:solidFill>
              </a:rPr>
              <a:t>τους</a:t>
            </a:r>
            <a:r>
              <a:rPr lang="en-US" sz="1600" dirty="0">
                <a:solidFill>
                  <a:schemeClr val="tx1">
                    <a:lumMod val="75000"/>
                    <a:lumOff val="25000"/>
                  </a:schemeClr>
                </a:solidFill>
              </a:rPr>
              <a:t> </a:t>
            </a:r>
            <a:r>
              <a:rPr lang="en-US" sz="1600" dirty="0" err="1">
                <a:solidFill>
                  <a:schemeClr val="tx1">
                    <a:lumMod val="75000"/>
                    <a:lumOff val="25000"/>
                  </a:schemeClr>
                </a:solidFill>
              </a:rPr>
              <a:t>σε</a:t>
            </a:r>
            <a:r>
              <a:rPr lang="en-US" sz="1600" dirty="0">
                <a:solidFill>
                  <a:schemeClr val="tx1">
                    <a:lumMod val="75000"/>
                    <a:lumOff val="25000"/>
                  </a:schemeClr>
                </a:solidFill>
              </a:rPr>
              <a:t> </a:t>
            </a:r>
            <a:r>
              <a:rPr lang="en-US" sz="1600" u="sng" dirty="0" err="1">
                <a:solidFill>
                  <a:schemeClr val="tx1">
                    <a:lumMod val="75000"/>
                    <a:lumOff val="25000"/>
                  </a:schemeClr>
                </a:solidFill>
              </a:rPr>
              <a:t>μετοχές</a:t>
            </a:r>
            <a:r>
              <a:rPr lang="en-US" sz="1600" u="sng" dirty="0">
                <a:solidFill>
                  <a:schemeClr val="tx1">
                    <a:lumMod val="75000"/>
                    <a:lumOff val="25000"/>
                  </a:schemeClr>
                </a:solidFill>
              </a:rPr>
              <a:t> </a:t>
            </a:r>
            <a:r>
              <a:rPr lang="en-US" sz="1600" u="sng" dirty="0" err="1">
                <a:solidFill>
                  <a:schemeClr val="tx1">
                    <a:lumMod val="75000"/>
                    <a:lumOff val="25000"/>
                  </a:schemeClr>
                </a:solidFill>
              </a:rPr>
              <a:t>της</a:t>
            </a:r>
            <a:r>
              <a:rPr lang="en-US" sz="1600" u="sng" dirty="0">
                <a:solidFill>
                  <a:schemeClr val="tx1">
                    <a:lumMod val="75000"/>
                    <a:lumOff val="25000"/>
                  </a:schemeClr>
                </a:solidFill>
              </a:rPr>
              <a:t> </a:t>
            </a:r>
            <a:r>
              <a:rPr lang="en-US" sz="1600" u="sng" dirty="0" err="1">
                <a:solidFill>
                  <a:schemeClr val="tx1">
                    <a:lumMod val="75000"/>
                    <a:lumOff val="25000"/>
                  </a:schemeClr>
                </a:solidFill>
              </a:rPr>
              <a:t>ετ</a:t>
            </a:r>
            <a:r>
              <a:rPr lang="en-US" sz="1600" u="sng" dirty="0">
                <a:solidFill>
                  <a:schemeClr val="tx1">
                    <a:lumMod val="75000"/>
                    <a:lumOff val="25000"/>
                  </a:schemeClr>
                </a:solidFill>
              </a:rPr>
              <a:t>α</a:t>
            </a:r>
            <a:r>
              <a:rPr lang="en-US" sz="1600" u="sng" dirty="0" err="1">
                <a:solidFill>
                  <a:schemeClr val="tx1">
                    <a:lumMod val="75000"/>
                    <a:lumOff val="25000"/>
                  </a:schemeClr>
                </a:solidFill>
              </a:rPr>
              <a:t>ιρεί</a:t>
            </a:r>
            <a:r>
              <a:rPr lang="en-US" sz="1600" u="sng" dirty="0">
                <a:solidFill>
                  <a:schemeClr val="tx1">
                    <a:lumMod val="75000"/>
                    <a:lumOff val="25000"/>
                  </a:schemeClr>
                </a:solidFill>
              </a:rPr>
              <a:t>α</a:t>
            </a:r>
            <a:r>
              <a:rPr lang="en-US" sz="1600" u="sng" dirty="0" err="1">
                <a:solidFill>
                  <a:schemeClr val="tx1">
                    <a:lumMod val="75000"/>
                    <a:lumOff val="25000"/>
                  </a:schemeClr>
                </a:solidFill>
              </a:rPr>
              <a:t>ς</a:t>
            </a:r>
            <a:r>
              <a:rPr lang="en-US" sz="1600" dirty="0">
                <a:solidFill>
                  <a:schemeClr val="tx1">
                    <a:lumMod val="75000"/>
                    <a:lumOff val="25000"/>
                  </a:schemeClr>
                </a:solidFill>
              </a:rPr>
              <a:t>. </a:t>
            </a:r>
            <a:r>
              <a:rPr lang="en-US" sz="1600" dirty="0" err="1">
                <a:solidFill>
                  <a:schemeClr val="tx1">
                    <a:lumMod val="75000"/>
                    <a:lumOff val="25000"/>
                  </a:schemeClr>
                </a:solidFill>
              </a:rPr>
              <a:t>Με</a:t>
            </a:r>
            <a:r>
              <a:rPr lang="en-US" sz="1600" dirty="0">
                <a:solidFill>
                  <a:schemeClr val="tx1">
                    <a:lumMod val="75000"/>
                    <a:lumOff val="25000"/>
                  </a:schemeClr>
                </a:solidFill>
              </a:rPr>
              <a:t> </a:t>
            </a:r>
            <a:r>
              <a:rPr lang="en-US" sz="1600" dirty="0" err="1">
                <a:solidFill>
                  <a:schemeClr val="tx1">
                    <a:lumMod val="75000"/>
                    <a:lumOff val="25000"/>
                  </a:schemeClr>
                </a:solidFill>
              </a:rPr>
              <a:t>τους</a:t>
            </a:r>
            <a:r>
              <a:rPr lang="en-US" sz="1600" dirty="0">
                <a:solidFill>
                  <a:schemeClr val="tx1">
                    <a:lumMod val="75000"/>
                    <a:lumOff val="25000"/>
                  </a:schemeClr>
                </a:solidFill>
              </a:rPr>
              <a:t> </a:t>
            </a:r>
            <a:r>
              <a:rPr lang="en-US" sz="1600" dirty="0" err="1">
                <a:solidFill>
                  <a:schemeClr val="tx1">
                    <a:lumMod val="75000"/>
                    <a:lumOff val="25000"/>
                  </a:schemeClr>
                </a:solidFill>
              </a:rPr>
              <a:t>όρους</a:t>
            </a:r>
            <a:r>
              <a:rPr lang="en-US" sz="1600" dirty="0">
                <a:solidFill>
                  <a:schemeClr val="tx1">
                    <a:lumMod val="75000"/>
                    <a:lumOff val="25000"/>
                  </a:schemeClr>
                </a:solidFill>
              </a:rPr>
              <a:t> </a:t>
            </a:r>
            <a:r>
              <a:rPr lang="en-US" sz="1600" dirty="0" err="1">
                <a:solidFill>
                  <a:schemeClr val="tx1">
                    <a:lumMod val="75000"/>
                    <a:lumOff val="25000"/>
                  </a:schemeClr>
                </a:solidFill>
              </a:rPr>
              <a:t>του</a:t>
            </a:r>
            <a:r>
              <a:rPr lang="en-US" sz="1600" dirty="0">
                <a:solidFill>
                  <a:schemeClr val="tx1">
                    <a:lumMod val="75000"/>
                    <a:lumOff val="25000"/>
                  </a:schemeClr>
                </a:solidFill>
              </a:rPr>
              <a:t> </a:t>
            </a:r>
            <a:r>
              <a:rPr lang="en-US" sz="1600" dirty="0" err="1">
                <a:solidFill>
                  <a:schemeClr val="tx1">
                    <a:lumMod val="75000"/>
                    <a:lumOff val="25000"/>
                  </a:schemeClr>
                </a:solidFill>
              </a:rPr>
              <a:t>ομολογι</a:t>
            </a:r>
            <a:r>
              <a:rPr lang="en-US" sz="1600" dirty="0">
                <a:solidFill>
                  <a:schemeClr val="tx1">
                    <a:lumMod val="75000"/>
                    <a:lumOff val="25000"/>
                  </a:schemeClr>
                </a:solidFill>
              </a:rPr>
              <a:t>α</a:t>
            </a:r>
            <a:r>
              <a:rPr lang="en-US" sz="1600" dirty="0" err="1">
                <a:solidFill>
                  <a:schemeClr val="tx1">
                    <a:lumMod val="75000"/>
                    <a:lumOff val="25000"/>
                  </a:schemeClr>
                </a:solidFill>
              </a:rPr>
              <a:t>κού</a:t>
            </a:r>
            <a:r>
              <a:rPr lang="en-US" sz="1600" dirty="0">
                <a:solidFill>
                  <a:schemeClr val="tx1">
                    <a:lumMod val="75000"/>
                    <a:lumOff val="25000"/>
                  </a:schemeClr>
                </a:solidFill>
              </a:rPr>
              <a:t> </a:t>
            </a:r>
            <a:r>
              <a:rPr lang="en-US" sz="1600" dirty="0" err="1">
                <a:solidFill>
                  <a:schemeClr val="tx1">
                    <a:lumMod val="75000"/>
                    <a:lumOff val="25000"/>
                  </a:schemeClr>
                </a:solidFill>
              </a:rPr>
              <a:t>δ</a:t>
            </a:r>
            <a:r>
              <a:rPr lang="en-US" sz="1600" dirty="0">
                <a:solidFill>
                  <a:schemeClr val="tx1">
                    <a:lumMod val="75000"/>
                    <a:lumOff val="25000"/>
                  </a:schemeClr>
                </a:solidFill>
              </a:rPr>
              <a:t>α</a:t>
            </a:r>
            <a:r>
              <a:rPr lang="en-US" sz="1600" dirty="0" err="1">
                <a:solidFill>
                  <a:schemeClr val="tx1">
                    <a:lumMod val="75000"/>
                    <a:lumOff val="25000"/>
                  </a:schemeClr>
                </a:solidFill>
              </a:rPr>
              <a:t>νείου</a:t>
            </a:r>
            <a:r>
              <a:rPr lang="en-US" sz="1600" dirty="0">
                <a:solidFill>
                  <a:schemeClr val="tx1">
                    <a:lumMod val="75000"/>
                    <a:lumOff val="25000"/>
                  </a:schemeClr>
                </a:solidFill>
              </a:rPr>
              <a:t> </a:t>
            </a:r>
            <a:r>
              <a:rPr lang="en-US" sz="1600" dirty="0" err="1">
                <a:solidFill>
                  <a:schemeClr val="tx1">
                    <a:lumMod val="75000"/>
                    <a:lumOff val="25000"/>
                  </a:schemeClr>
                </a:solidFill>
              </a:rPr>
              <a:t>μ</a:t>
            </a:r>
            <a:r>
              <a:rPr lang="en-US" sz="1600" dirty="0">
                <a:solidFill>
                  <a:schemeClr val="tx1">
                    <a:lumMod val="75000"/>
                    <a:lumOff val="25000"/>
                  </a:schemeClr>
                </a:solidFill>
              </a:rPr>
              <a:t>π</a:t>
            </a:r>
            <a:r>
              <a:rPr lang="en-US" sz="1600" dirty="0" err="1">
                <a:solidFill>
                  <a:schemeClr val="tx1">
                    <a:lumMod val="75000"/>
                    <a:lumOff val="25000"/>
                  </a:schemeClr>
                </a:solidFill>
              </a:rPr>
              <a:t>ορεί</a:t>
            </a:r>
            <a:r>
              <a:rPr lang="en-US" sz="1600" dirty="0">
                <a:solidFill>
                  <a:schemeClr val="tx1">
                    <a:lumMod val="75000"/>
                    <a:lumOff val="25000"/>
                  </a:schemeClr>
                </a:solidFill>
              </a:rPr>
              <a:t> </a:t>
            </a:r>
            <a:r>
              <a:rPr lang="en-US" sz="1600" dirty="0" err="1">
                <a:solidFill>
                  <a:schemeClr val="tx1">
                    <a:lumMod val="75000"/>
                    <a:lumOff val="25000"/>
                  </a:schemeClr>
                </a:solidFill>
              </a:rPr>
              <a:t>ν</a:t>
            </a:r>
            <a:r>
              <a:rPr lang="en-US" sz="1600" dirty="0">
                <a:solidFill>
                  <a:schemeClr val="tx1">
                    <a:lumMod val="75000"/>
                    <a:lumOff val="25000"/>
                  </a:schemeClr>
                </a:solidFill>
              </a:rPr>
              <a:t>α </a:t>
            </a:r>
            <a:r>
              <a:rPr lang="en-US" sz="1600" dirty="0" err="1">
                <a:solidFill>
                  <a:schemeClr val="tx1">
                    <a:lumMod val="75000"/>
                    <a:lumOff val="25000"/>
                  </a:schemeClr>
                </a:solidFill>
              </a:rPr>
              <a:t>ορίζετ</a:t>
            </a:r>
            <a:r>
              <a:rPr lang="en-US" sz="1600" dirty="0">
                <a:solidFill>
                  <a:schemeClr val="tx1">
                    <a:lumMod val="75000"/>
                    <a:lumOff val="25000"/>
                  </a:schemeClr>
                </a:solidFill>
              </a:rPr>
              <a:t>α</a:t>
            </a:r>
            <a:r>
              <a:rPr lang="en-US" sz="1600" dirty="0" err="1">
                <a:solidFill>
                  <a:schemeClr val="tx1">
                    <a:lumMod val="75000"/>
                    <a:lumOff val="25000"/>
                  </a:schemeClr>
                </a:solidFill>
              </a:rPr>
              <a:t>ι</a:t>
            </a:r>
            <a:r>
              <a:rPr lang="en-US" sz="1600" dirty="0">
                <a:solidFill>
                  <a:schemeClr val="tx1">
                    <a:lumMod val="75000"/>
                    <a:lumOff val="25000"/>
                  </a:schemeClr>
                </a:solidFill>
              </a:rPr>
              <a:t> </a:t>
            </a:r>
            <a:r>
              <a:rPr lang="en-US" sz="1600" b="1" dirty="0" err="1">
                <a:solidFill>
                  <a:schemeClr val="tx1">
                    <a:lumMod val="75000"/>
                    <a:lumOff val="25000"/>
                  </a:schemeClr>
                </a:solidFill>
              </a:rPr>
              <a:t>ότι</a:t>
            </a:r>
            <a:r>
              <a:rPr lang="en-US" sz="1600" b="1" dirty="0">
                <a:solidFill>
                  <a:schemeClr val="tx1">
                    <a:lumMod val="75000"/>
                    <a:lumOff val="25000"/>
                  </a:schemeClr>
                </a:solidFill>
              </a:rPr>
              <a:t> </a:t>
            </a:r>
            <a:r>
              <a:rPr lang="en-US" sz="1600" b="1" dirty="0" err="1">
                <a:solidFill>
                  <a:schemeClr val="tx1">
                    <a:lumMod val="75000"/>
                    <a:lumOff val="25000"/>
                  </a:schemeClr>
                </a:solidFill>
              </a:rPr>
              <a:t>οι</a:t>
            </a:r>
            <a:r>
              <a:rPr lang="en-US" sz="1600" b="1" dirty="0">
                <a:solidFill>
                  <a:schemeClr val="tx1">
                    <a:lumMod val="75000"/>
                    <a:lumOff val="25000"/>
                  </a:schemeClr>
                </a:solidFill>
              </a:rPr>
              <a:t> </a:t>
            </a:r>
            <a:r>
              <a:rPr lang="en-US" sz="1600" b="1" dirty="0" err="1">
                <a:solidFill>
                  <a:schemeClr val="tx1">
                    <a:lumMod val="75000"/>
                    <a:lumOff val="25000"/>
                  </a:schemeClr>
                </a:solidFill>
              </a:rPr>
              <a:t>ομολογίες</a:t>
            </a:r>
            <a:r>
              <a:rPr lang="en-US" sz="1600" b="1" dirty="0">
                <a:solidFill>
                  <a:schemeClr val="tx1">
                    <a:lumMod val="75000"/>
                    <a:lumOff val="25000"/>
                  </a:schemeClr>
                </a:solidFill>
              </a:rPr>
              <a:t> </a:t>
            </a:r>
            <a:r>
              <a:rPr lang="en-US" sz="1600" b="1" dirty="0" err="1">
                <a:solidFill>
                  <a:schemeClr val="tx1">
                    <a:lumMod val="75000"/>
                    <a:lumOff val="25000"/>
                  </a:schemeClr>
                </a:solidFill>
              </a:rPr>
              <a:t>μετ</a:t>
            </a:r>
            <a:r>
              <a:rPr lang="en-US" sz="1600" b="1" dirty="0">
                <a:solidFill>
                  <a:schemeClr val="tx1">
                    <a:lumMod val="75000"/>
                    <a:lumOff val="25000"/>
                  </a:schemeClr>
                </a:solidFill>
              </a:rPr>
              <a:t>α</a:t>
            </a:r>
            <a:r>
              <a:rPr lang="en-US" sz="1600" b="1" dirty="0" err="1">
                <a:solidFill>
                  <a:schemeClr val="tx1">
                    <a:lumMod val="75000"/>
                    <a:lumOff val="25000"/>
                  </a:schemeClr>
                </a:solidFill>
              </a:rPr>
              <a:t>τρέ</a:t>
            </a:r>
            <a:r>
              <a:rPr lang="en-US" sz="1600" b="1" dirty="0">
                <a:solidFill>
                  <a:schemeClr val="tx1">
                    <a:lumMod val="75000"/>
                    <a:lumOff val="25000"/>
                  </a:schemeClr>
                </a:solidFill>
              </a:rPr>
              <a:t>π</a:t>
            </a:r>
            <a:r>
              <a:rPr lang="en-US" sz="1600" b="1" dirty="0" err="1">
                <a:solidFill>
                  <a:schemeClr val="tx1">
                    <a:lumMod val="75000"/>
                    <a:lumOff val="25000"/>
                  </a:schemeClr>
                </a:solidFill>
              </a:rPr>
              <a:t>οντ</a:t>
            </a:r>
            <a:r>
              <a:rPr lang="en-US" sz="1600" b="1" dirty="0">
                <a:solidFill>
                  <a:schemeClr val="tx1">
                    <a:lumMod val="75000"/>
                    <a:lumOff val="25000"/>
                  </a:schemeClr>
                </a:solidFill>
              </a:rPr>
              <a:t>α</a:t>
            </a:r>
            <a:r>
              <a:rPr lang="en-US" sz="1600" b="1" dirty="0" err="1">
                <a:solidFill>
                  <a:schemeClr val="tx1">
                    <a:lumMod val="75000"/>
                    <a:lumOff val="25000"/>
                  </a:schemeClr>
                </a:solidFill>
              </a:rPr>
              <a:t>ι</a:t>
            </a:r>
            <a:r>
              <a:rPr lang="en-US" sz="1600" b="1" dirty="0">
                <a:solidFill>
                  <a:schemeClr val="tx1">
                    <a:lumMod val="75000"/>
                    <a:lumOff val="25000"/>
                  </a:schemeClr>
                </a:solidFill>
              </a:rPr>
              <a:t> </a:t>
            </a:r>
            <a:r>
              <a:rPr lang="en-US" sz="1600" b="1" dirty="0" err="1">
                <a:solidFill>
                  <a:schemeClr val="tx1">
                    <a:lumMod val="75000"/>
                    <a:lumOff val="25000"/>
                  </a:schemeClr>
                </a:solidFill>
              </a:rPr>
              <a:t>υ</a:t>
            </a:r>
            <a:r>
              <a:rPr lang="en-US" sz="1600" b="1" dirty="0">
                <a:solidFill>
                  <a:schemeClr val="tx1">
                    <a:lumMod val="75000"/>
                    <a:lumOff val="25000"/>
                  </a:schemeClr>
                </a:solidFill>
              </a:rPr>
              <a:t>π</a:t>
            </a:r>
            <a:r>
              <a:rPr lang="en-US" sz="1600" b="1" dirty="0" err="1">
                <a:solidFill>
                  <a:schemeClr val="tx1">
                    <a:lumMod val="75000"/>
                    <a:lumOff val="25000"/>
                  </a:schemeClr>
                </a:solidFill>
              </a:rPr>
              <a:t>οχρεωτικά</a:t>
            </a:r>
            <a:r>
              <a:rPr lang="en-US" sz="1600" b="1" dirty="0">
                <a:solidFill>
                  <a:schemeClr val="tx1">
                    <a:lumMod val="75000"/>
                    <a:lumOff val="25000"/>
                  </a:schemeClr>
                </a:solidFill>
              </a:rPr>
              <a:t> </a:t>
            </a:r>
            <a:r>
              <a:rPr lang="en-US" sz="1600" b="1" dirty="0" err="1">
                <a:solidFill>
                  <a:schemeClr val="tx1">
                    <a:lumMod val="75000"/>
                    <a:lumOff val="25000"/>
                  </a:schemeClr>
                </a:solidFill>
              </a:rPr>
              <a:t>σε</a:t>
            </a:r>
            <a:r>
              <a:rPr lang="en-US" sz="1600" b="1" dirty="0">
                <a:solidFill>
                  <a:schemeClr val="tx1">
                    <a:lumMod val="75000"/>
                    <a:lumOff val="25000"/>
                  </a:schemeClr>
                </a:solidFill>
              </a:rPr>
              <a:t> </a:t>
            </a:r>
            <a:r>
              <a:rPr lang="en-US" sz="1600" b="1" dirty="0" err="1">
                <a:solidFill>
                  <a:schemeClr val="tx1">
                    <a:lumMod val="75000"/>
                    <a:lumOff val="25000"/>
                  </a:schemeClr>
                </a:solidFill>
              </a:rPr>
              <a:t>μετοχές</a:t>
            </a:r>
            <a:r>
              <a:rPr lang="en-US" sz="1600" b="1" dirty="0">
                <a:solidFill>
                  <a:schemeClr val="tx1">
                    <a:lumMod val="75000"/>
                    <a:lumOff val="25000"/>
                  </a:schemeClr>
                </a:solidFill>
              </a:rPr>
              <a:t> </a:t>
            </a:r>
            <a:r>
              <a:rPr lang="en-US" sz="1600" b="1" dirty="0" err="1">
                <a:solidFill>
                  <a:schemeClr val="tx1">
                    <a:lumMod val="75000"/>
                    <a:lumOff val="25000"/>
                  </a:schemeClr>
                </a:solidFill>
              </a:rPr>
              <a:t>με</a:t>
            </a:r>
            <a:r>
              <a:rPr lang="en-US" sz="1600" b="1" dirty="0">
                <a:solidFill>
                  <a:schemeClr val="tx1">
                    <a:lumMod val="75000"/>
                    <a:lumOff val="25000"/>
                  </a:schemeClr>
                </a:solidFill>
              </a:rPr>
              <a:t> </a:t>
            </a:r>
            <a:r>
              <a:rPr lang="en-US" sz="1600" b="1" dirty="0" err="1">
                <a:solidFill>
                  <a:schemeClr val="tx1">
                    <a:lumMod val="75000"/>
                    <a:lumOff val="25000"/>
                  </a:schemeClr>
                </a:solidFill>
              </a:rPr>
              <a:t>τη</a:t>
            </a:r>
            <a:r>
              <a:rPr lang="en-US" sz="1600" b="1" dirty="0">
                <a:solidFill>
                  <a:schemeClr val="tx1">
                    <a:lumMod val="75000"/>
                    <a:lumOff val="25000"/>
                  </a:schemeClr>
                </a:solidFill>
              </a:rPr>
              <a:t> </a:t>
            </a:r>
            <a:r>
              <a:rPr lang="en-US" sz="1600" b="1" dirty="0" err="1">
                <a:solidFill>
                  <a:schemeClr val="tx1">
                    <a:lumMod val="75000"/>
                    <a:lumOff val="25000"/>
                  </a:schemeClr>
                </a:solidFill>
              </a:rPr>
              <a:t>συνδρομή</a:t>
            </a:r>
            <a:r>
              <a:rPr lang="en-US" sz="1600" b="1" dirty="0">
                <a:solidFill>
                  <a:schemeClr val="tx1">
                    <a:lumMod val="75000"/>
                    <a:lumOff val="25000"/>
                  </a:schemeClr>
                </a:solidFill>
              </a:rPr>
              <a:t> </a:t>
            </a:r>
            <a:r>
              <a:rPr lang="en-US" sz="1600" b="1" dirty="0" err="1">
                <a:solidFill>
                  <a:schemeClr val="tx1">
                    <a:lumMod val="75000"/>
                    <a:lumOff val="25000"/>
                  </a:schemeClr>
                </a:solidFill>
              </a:rPr>
              <a:t>των</a:t>
            </a:r>
            <a:r>
              <a:rPr lang="en-US" sz="1600" b="1" dirty="0">
                <a:solidFill>
                  <a:schemeClr val="tx1">
                    <a:lumMod val="75000"/>
                    <a:lumOff val="25000"/>
                  </a:schemeClr>
                </a:solidFill>
              </a:rPr>
              <a:t> π</a:t>
            </a:r>
            <a:r>
              <a:rPr lang="en-US" sz="1600" b="1" dirty="0" err="1">
                <a:solidFill>
                  <a:schemeClr val="tx1">
                    <a:lumMod val="75000"/>
                    <a:lumOff val="25000"/>
                  </a:schemeClr>
                </a:solidFill>
              </a:rPr>
              <a:t>ροϋ</a:t>
            </a:r>
            <a:r>
              <a:rPr lang="en-US" sz="1600" b="1" dirty="0">
                <a:solidFill>
                  <a:schemeClr val="tx1">
                    <a:lumMod val="75000"/>
                    <a:lumOff val="25000"/>
                  </a:schemeClr>
                </a:solidFill>
              </a:rPr>
              <a:t>π</a:t>
            </a:r>
            <a:r>
              <a:rPr lang="en-US" sz="1600" b="1" dirty="0" err="1">
                <a:solidFill>
                  <a:schemeClr val="tx1">
                    <a:lumMod val="75000"/>
                    <a:lumOff val="25000"/>
                  </a:schemeClr>
                </a:solidFill>
              </a:rPr>
              <a:t>οθέσεων</a:t>
            </a:r>
            <a:r>
              <a:rPr lang="en-US" sz="1600" b="1" dirty="0">
                <a:solidFill>
                  <a:schemeClr val="tx1">
                    <a:lumMod val="75000"/>
                    <a:lumOff val="25000"/>
                  </a:schemeClr>
                </a:solidFill>
              </a:rPr>
              <a:t> π</a:t>
            </a:r>
            <a:r>
              <a:rPr lang="en-US" sz="1600" b="1" dirty="0" err="1">
                <a:solidFill>
                  <a:schemeClr val="tx1">
                    <a:lumMod val="75000"/>
                    <a:lumOff val="25000"/>
                  </a:schemeClr>
                </a:solidFill>
              </a:rPr>
              <a:t>ου</a:t>
            </a:r>
            <a:r>
              <a:rPr lang="en-US" sz="1600" b="1" dirty="0">
                <a:solidFill>
                  <a:schemeClr val="tx1">
                    <a:lumMod val="75000"/>
                    <a:lumOff val="25000"/>
                  </a:schemeClr>
                </a:solidFill>
              </a:rPr>
              <a:t> π</a:t>
            </a:r>
            <a:r>
              <a:rPr lang="en-US" sz="1600" b="1" dirty="0" err="1">
                <a:solidFill>
                  <a:schemeClr val="tx1">
                    <a:lumMod val="75000"/>
                    <a:lumOff val="25000"/>
                  </a:schemeClr>
                </a:solidFill>
              </a:rPr>
              <a:t>ρο</a:t>
            </a:r>
            <a:r>
              <a:rPr lang="en-US" sz="1600" b="1" dirty="0">
                <a:solidFill>
                  <a:schemeClr val="tx1">
                    <a:lumMod val="75000"/>
                    <a:lumOff val="25000"/>
                  </a:schemeClr>
                </a:solidFill>
              </a:rPr>
              <a:t>β</a:t>
            </a:r>
            <a:r>
              <a:rPr lang="en-US" sz="1600" b="1" dirty="0" err="1">
                <a:solidFill>
                  <a:schemeClr val="tx1">
                    <a:lumMod val="75000"/>
                    <a:lumOff val="25000"/>
                  </a:schemeClr>
                </a:solidFill>
              </a:rPr>
              <a:t>λέ</a:t>
            </a:r>
            <a:r>
              <a:rPr lang="en-US" sz="1600" b="1" dirty="0">
                <a:solidFill>
                  <a:schemeClr val="tx1">
                    <a:lumMod val="75000"/>
                    <a:lumOff val="25000"/>
                  </a:schemeClr>
                </a:solidFill>
              </a:rPr>
              <a:t>π</a:t>
            </a:r>
            <a:r>
              <a:rPr lang="en-US" sz="1600" b="1" dirty="0" err="1">
                <a:solidFill>
                  <a:schemeClr val="tx1">
                    <a:lumMod val="75000"/>
                    <a:lumOff val="25000"/>
                  </a:schemeClr>
                </a:solidFill>
              </a:rPr>
              <a:t>οντ</a:t>
            </a:r>
            <a:r>
              <a:rPr lang="en-US" sz="1600" b="1" dirty="0">
                <a:solidFill>
                  <a:schemeClr val="tx1">
                    <a:lumMod val="75000"/>
                    <a:lumOff val="25000"/>
                  </a:schemeClr>
                </a:solidFill>
              </a:rPr>
              <a:t>α</a:t>
            </a:r>
            <a:r>
              <a:rPr lang="en-US" sz="1600" b="1" dirty="0" err="1">
                <a:solidFill>
                  <a:schemeClr val="tx1">
                    <a:lumMod val="75000"/>
                    <a:lumOff val="25000"/>
                  </a:schemeClr>
                </a:solidFill>
              </a:rPr>
              <a:t>ι</a:t>
            </a:r>
            <a:r>
              <a:rPr lang="en-US" sz="1600" b="1" dirty="0">
                <a:solidFill>
                  <a:schemeClr val="tx1">
                    <a:lumMod val="75000"/>
                    <a:lumOff val="25000"/>
                  </a:schemeClr>
                </a:solidFill>
              </a:rPr>
              <a:t> </a:t>
            </a:r>
            <a:r>
              <a:rPr lang="en-US" sz="1600" b="1" dirty="0" err="1">
                <a:solidFill>
                  <a:schemeClr val="tx1">
                    <a:lumMod val="75000"/>
                    <a:lumOff val="25000"/>
                  </a:schemeClr>
                </a:solidFill>
              </a:rPr>
              <a:t>στους</a:t>
            </a:r>
            <a:r>
              <a:rPr lang="en-US" sz="1600" b="1" dirty="0">
                <a:solidFill>
                  <a:schemeClr val="tx1">
                    <a:lumMod val="75000"/>
                    <a:lumOff val="25000"/>
                  </a:schemeClr>
                </a:solidFill>
              </a:rPr>
              <a:t> </a:t>
            </a:r>
            <a:r>
              <a:rPr lang="en-US" sz="1600" b="1" dirty="0" err="1">
                <a:solidFill>
                  <a:schemeClr val="tx1">
                    <a:lumMod val="75000"/>
                    <a:lumOff val="25000"/>
                  </a:schemeClr>
                </a:solidFill>
              </a:rPr>
              <a:t>όρους</a:t>
            </a:r>
            <a:r>
              <a:rPr lang="en-US" sz="1600" b="1" dirty="0">
                <a:solidFill>
                  <a:schemeClr val="tx1">
                    <a:lumMod val="75000"/>
                    <a:lumOff val="25000"/>
                  </a:schemeClr>
                </a:solidFill>
              </a:rPr>
              <a:t> </a:t>
            </a:r>
            <a:r>
              <a:rPr lang="en-US" sz="1600" b="1" dirty="0" err="1">
                <a:solidFill>
                  <a:schemeClr val="tx1">
                    <a:lumMod val="75000"/>
                    <a:lumOff val="25000"/>
                  </a:schemeClr>
                </a:solidFill>
              </a:rPr>
              <a:t>του</a:t>
            </a:r>
            <a:r>
              <a:rPr lang="en-US" sz="1600" b="1" dirty="0">
                <a:solidFill>
                  <a:schemeClr val="tx1">
                    <a:lumMod val="75000"/>
                    <a:lumOff val="25000"/>
                  </a:schemeClr>
                </a:solidFill>
              </a:rPr>
              <a:t> </a:t>
            </a:r>
            <a:r>
              <a:rPr lang="en-US" sz="1600" b="1" dirty="0" err="1">
                <a:solidFill>
                  <a:schemeClr val="tx1">
                    <a:lumMod val="75000"/>
                    <a:lumOff val="25000"/>
                  </a:schemeClr>
                </a:solidFill>
              </a:rPr>
              <a:t>ομολογι</a:t>
            </a:r>
            <a:r>
              <a:rPr lang="en-US" sz="1600" b="1" dirty="0">
                <a:solidFill>
                  <a:schemeClr val="tx1">
                    <a:lumMod val="75000"/>
                    <a:lumOff val="25000"/>
                  </a:schemeClr>
                </a:solidFill>
              </a:rPr>
              <a:t>α</a:t>
            </a:r>
            <a:r>
              <a:rPr lang="en-US" sz="1600" b="1" dirty="0" err="1">
                <a:solidFill>
                  <a:schemeClr val="tx1">
                    <a:lumMod val="75000"/>
                    <a:lumOff val="25000"/>
                  </a:schemeClr>
                </a:solidFill>
              </a:rPr>
              <a:t>κού</a:t>
            </a:r>
            <a:r>
              <a:rPr lang="en-US" sz="1600" b="1" dirty="0">
                <a:solidFill>
                  <a:schemeClr val="tx1">
                    <a:lumMod val="75000"/>
                    <a:lumOff val="25000"/>
                  </a:schemeClr>
                </a:solidFill>
              </a:rPr>
              <a:t> </a:t>
            </a:r>
            <a:r>
              <a:rPr lang="en-US" sz="1600" b="1" dirty="0" err="1">
                <a:solidFill>
                  <a:schemeClr val="tx1">
                    <a:lumMod val="75000"/>
                    <a:lumOff val="25000"/>
                  </a:schemeClr>
                </a:solidFill>
              </a:rPr>
              <a:t>δ</a:t>
            </a:r>
            <a:r>
              <a:rPr lang="en-US" sz="1600" b="1" dirty="0">
                <a:solidFill>
                  <a:schemeClr val="tx1">
                    <a:lumMod val="75000"/>
                    <a:lumOff val="25000"/>
                  </a:schemeClr>
                </a:solidFill>
              </a:rPr>
              <a:t>α</a:t>
            </a:r>
            <a:r>
              <a:rPr lang="en-US" sz="1600" b="1" dirty="0" err="1">
                <a:solidFill>
                  <a:schemeClr val="tx1">
                    <a:lumMod val="75000"/>
                    <a:lumOff val="25000"/>
                  </a:schemeClr>
                </a:solidFill>
              </a:rPr>
              <a:t>νείου</a:t>
            </a:r>
            <a:r>
              <a:rPr lang="en-US" sz="1600" b="1" dirty="0">
                <a:solidFill>
                  <a:schemeClr val="tx1">
                    <a:lumMod val="75000"/>
                    <a:lumOff val="25000"/>
                  </a:schemeClr>
                </a:solidFill>
              </a:rPr>
              <a:t>.</a:t>
            </a:r>
          </a:p>
          <a:p>
            <a:pPr marL="457200" indent="-457200">
              <a:lnSpc>
                <a:spcPct val="90000"/>
              </a:lnSpc>
              <a:buFont typeface="Wingdings 3" charset="2"/>
              <a:buChar char=""/>
            </a:pPr>
            <a:r>
              <a:rPr lang="en-US" sz="1600" dirty="0" err="1">
                <a:solidFill>
                  <a:schemeClr val="tx1">
                    <a:lumMod val="75000"/>
                    <a:lumOff val="25000"/>
                  </a:schemeClr>
                </a:solidFill>
              </a:rPr>
              <a:t>Όροι</a:t>
            </a:r>
            <a:r>
              <a:rPr lang="en-US" sz="1600" dirty="0">
                <a:solidFill>
                  <a:schemeClr val="tx1">
                    <a:lumMod val="75000"/>
                    <a:lumOff val="25000"/>
                  </a:schemeClr>
                </a:solidFill>
              </a:rPr>
              <a:t> </a:t>
            </a:r>
            <a:r>
              <a:rPr lang="en-US" sz="1600" dirty="0" err="1">
                <a:solidFill>
                  <a:schemeClr val="tx1">
                    <a:lumMod val="75000"/>
                    <a:lumOff val="25000"/>
                  </a:schemeClr>
                </a:solidFill>
              </a:rPr>
              <a:t>μετ</a:t>
            </a:r>
            <a:r>
              <a:rPr lang="en-US" sz="1600" dirty="0">
                <a:solidFill>
                  <a:schemeClr val="tx1">
                    <a:lumMod val="75000"/>
                    <a:lumOff val="25000"/>
                  </a:schemeClr>
                </a:solidFill>
              </a:rPr>
              <a:t>α</a:t>
            </a:r>
            <a:r>
              <a:rPr lang="en-US" sz="1600" dirty="0" err="1">
                <a:solidFill>
                  <a:schemeClr val="tx1">
                    <a:lumMod val="75000"/>
                    <a:lumOff val="25000"/>
                  </a:schemeClr>
                </a:solidFill>
              </a:rPr>
              <a:t>τρο</a:t>
            </a:r>
            <a:r>
              <a:rPr lang="en-US" sz="1600" dirty="0">
                <a:solidFill>
                  <a:schemeClr val="tx1">
                    <a:lumMod val="75000"/>
                    <a:lumOff val="25000"/>
                  </a:schemeClr>
                </a:solidFill>
              </a:rPr>
              <a:t>π</a:t>
            </a:r>
            <a:r>
              <a:rPr lang="en-US" sz="1600" dirty="0" err="1">
                <a:solidFill>
                  <a:schemeClr val="tx1">
                    <a:lumMod val="75000"/>
                    <a:lumOff val="25000"/>
                  </a:schemeClr>
                </a:solidFill>
              </a:rPr>
              <a:t>ής</a:t>
            </a:r>
            <a:r>
              <a:rPr lang="en-US" sz="1600" dirty="0">
                <a:solidFill>
                  <a:schemeClr val="tx1">
                    <a:lumMod val="75000"/>
                    <a:lumOff val="25000"/>
                  </a:schemeClr>
                </a:solidFill>
              </a:rPr>
              <a:t>: π</a:t>
            </a:r>
            <a:r>
              <a:rPr lang="en-US" sz="1600" dirty="0" err="1">
                <a:solidFill>
                  <a:schemeClr val="tx1">
                    <a:lumMod val="75000"/>
                    <a:lumOff val="25000"/>
                  </a:schemeClr>
                </a:solidFill>
              </a:rPr>
              <a:t>ρέ</a:t>
            </a:r>
            <a:r>
              <a:rPr lang="en-US" sz="1600" dirty="0">
                <a:solidFill>
                  <a:schemeClr val="tx1">
                    <a:lumMod val="75000"/>
                    <a:lumOff val="25000"/>
                  </a:schemeClr>
                </a:solidFill>
              </a:rPr>
              <a:t>π</a:t>
            </a:r>
            <a:r>
              <a:rPr lang="en-US" sz="1600" dirty="0" err="1">
                <a:solidFill>
                  <a:schemeClr val="tx1">
                    <a:lumMod val="75000"/>
                    <a:lumOff val="25000"/>
                  </a:schemeClr>
                </a:solidFill>
              </a:rPr>
              <a:t>ει</a:t>
            </a:r>
            <a:r>
              <a:rPr lang="en-US" sz="1600" dirty="0">
                <a:solidFill>
                  <a:schemeClr val="tx1">
                    <a:lumMod val="75000"/>
                    <a:lumOff val="25000"/>
                  </a:schemeClr>
                </a:solidFill>
              </a:rPr>
              <a:t> </a:t>
            </a:r>
            <a:r>
              <a:rPr lang="en-US" sz="1600" dirty="0" err="1">
                <a:solidFill>
                  <a:schemeClr val="tx1">
                    <a:lumMod val="75000"/>
                    <a:lumOff val="25000"/>
                  </a:schemeClr>
                </a:solidFill>
              </a:rPr>
              <a:t>ν</a:t>
            </a:r>
            <a:r>
              <a:rPr lang="en-US" sz="1600" dirty="0">
                <a:solidFill>
                  <a:schemeClr val="tx1">
                    <a:lumMod val="75000"/>
                    <a:lumOff val="25000"/>
                  </a:schemeClr>
                </a:solidFill>
              </a:rPr>
              <a:t>α </a:t>
            </a:r>
            <a:r>
              <a:rPr lang="en-US" sz="1600" dirty="0" err="1">
                <a:solidFill>
                  <a:schemeClr val="tx1">
                    <a:lumMod val="75000"/>
                    <a:lumOff val="25000"/>
                  </a:schemeClr>
                </a:solidFill>
              </a:rPr>
              <a:t>είν</a:t>
            </a:r>
            <a:r>
              <a:rPr lang="en-US" sz="1600" dirty="0">
                <a:solidFill>
                  <a:schemeClr val="tx1">
                    <a:lumMod val="75000"/>
                    <a:lumOff val="25000"/>
                  </a:schemeClr>
                </a:solidFill>
              </a:rPr>
              <a:t>α</a:t>
            </a:r>
            <a:r>
              <a:rPr lang="en-US" sz="1600" dirty="0" err="1">
                <a:solidFill>
                  <a:schemeClr val="tx1">
                    <a:lumMod val="75000"/>
                    <a:lumOff val="25000"/>
                  </a:schemeClr>
                </a:solidFill>
              </a:rPr>
              <a:t>ι</a:t>
            </a:r>
            <a:r>
              <a:rPr lang="en-US" sz="1600" dirty="0">
                <a:solidFill>
                  <a:schemeClr val="tx1">
                    <a:lumMod val="75000"/>
                    <a:lumOff val="25000"/>
                  </a:schemeClr>
                </a:solidFill>
              </a:rPr>
              <a:t> </a:t>
            </a:r>
            <a:r>
              <a:rPr lang="en-US" sz="1600" dirty="0" err="1">
                <a:solidFill>
                  <a:schemeClr val="tx1">
                    <a:lumMod val="75000"/>
                    <a:lumOff val="25000"/>
                  </a:schemeClr>
                </a:solidFill>
              </a:rPr>
              <a:t>ορισμένοι</a:t>
            </a:r>
            <a:r>
              <a:rPr lang="en-US" sz="1600" dirty="0">
                <a:solidFill>
                  <a:schemeClr val="tx1">
                    <a:lumMod val="75000"/>
                    <a:lumOff val="25000"/>
                  </a:schemeClr>
                </a:solidFill>
              </a:rPr>
              <a:t>. </a:t>
            </a:r>
          </a:p>
          <a:p>
            <a:pPr marL="914400" lvl="1" indent="-457200" algn="l">
              <a:lnSpc>
                <a:spcPct val="90000"/>
              </a:lnSpc>
              <a:buFont typeface="Wingdings 3" charset="2"/>
              <a:buChar char=""/>
            </a:pPr>
            <a:r>
              <a:rPr lang="en-US" dirty="0" err="1">
                <a:solidFill>
                  <a:schemeClr val="tx1">
                    <a:lumMod val="75000"/>
                    <a:lumOff val="25000"/>
                  </a:schemeClr>
                </a:solidFill>
              </a:rPr>
              <a:t>Τιμή</a:t>
            </a:r>
            <a:r>
              <a:rPr lang="en-US" dirty="0">
                <a:solidFill>
                  <a:schemeClr val="tx1">
                    <a:lumMod val="75000"/>
                    <a:lumOff val="25000"/>
                  </a:schemeClr>
                </a:solidFill>
              </a:rPr>
              <a:t> </a:t>
            </a:r>
            <a:r>
              <a:rPr lang="en-US" dirty="0" err="1">
                <a:solidFill>
                  <a:schemeClr val="tx1">
                    <a:lumMod val="75000"/>
                    <a:lumOff val="25000"/>
                  </a:schemeClr>
                </a:solidFill>
              </a:rPr>
              <a:t>μετ</a:t>
            </a:r>
            <a:r>
              <a:rPr lang="en-US" dirty="0">
                <a:solidFill>
                  <a:schemeClr val="tx1">
                    <a:lumMod val="75000"/>
                    <a:lumOff val="25000"/>
                  </a:schemeClr>
                </a:solidFill>
              </a:rPr>
              <a:t>α</a:t>
            </a:r>
            <a:r>
              <a:rPr lang="en-US" dirty="0" err="1">
                <a:solidFill>
                  <a:schemeClr val="tx1">
                    <a:lumMod val="75000"/>
                    <a:lumOff val="25000"/>
                  </a:schemeClr>
                </a:solidFill>
              </a:rPr>
              <a:t>τρο</a:t>
            </a:r>
            <a:r>
              <a:rPr lang="en-US" dirty="0">
                <a:solidFill>
                  <a:schemeClr val="tx1">
                    <a:lumMod val="75000"/>
                    <a:lumOff val="25000"/>
                  </a:schemeClr>
                </a:solidFill>
              </a:rPr>
              <a:t>π</a:t>
            </a:r>
            <a:r>
              <a:rPr lang="en-US" dirty="0" err="1">
                <a:solidFill>
                  <a:schemeClr val="tx1">
                    <a:lumMod val="75000"/>
                    <a:lumOff val="25000"/>
                  </a:schemeClr>
                </a:solidFill>
              </a:rPr>
              <a:t>ής</a:t>
            </a:r>
            <a:endParaRPr lang="en-US" dirty="0">
              <a:solidFill>
                <a:schemeClr val="tx1">
                  <a:lumMod val="75000"/>
                  <a:lumOff val="25000"/>
                </a:schemeClr>
              </a:solidFill>
            </a:endParaRPr>
          </a:p>
          <a:p>
            <a:pPr marL="914400" lvl="1" indent="-457200" algn="l">
              <a:lnSpc>
                <a:spcPct val="90000"/>
              </a:lnSpc>
              <a:buFont typeface="Wingdings 3" charset="2"/>
              <a:buChar char=""/>
            </a:pPr>
            <a:r>
              <a:rPr lang="en-US" dirty="0" err="1">
                <a:solidFill>
                  <a:schemeClr val="tx1">
                    <a:lumMod val="75000"/>
                    <a:lumOff val="25000"/>
                  </a:schemeClr>
                </a:solidFill>
              </a:rPr>
              <a:t>Λόγος</a:t>
            </a:r>
            <a:r>
              <a:rPr lang="en-US" dirty="0">
                <a:solidFill>
                  <a:schemeClr val="tx1">
                    <a:lumMod val="75000"/>
                    <a:lumOff val="25000"/>
                  </a:schemeClr>
                </a:solidFill>
              </a:rPr>
              <a:t> </a:t>
            </a:r>
            <a:r>
              <a:rPr lang="en-US" dirty="0" err="1">
                <a:solidFill>
                  <a:schemeClr val="tx1">
                    <a:lumMod val="75000"/>
                    <a:lumOff val="25000"/>
                  </a:schemeClr>
                </a:solidFill>
              </a:rPr>
              <a:t>μετ</a:t>
            </a:r>
            <a:r>
              <a:rPr lang="en-US" dirty="0">
                <a:solidFill>
                  <a:schemeClr val="tx1">
                    <a:lumMod val="75000"/>
                    <a:lumOff val="25000"/>
                  </a:schemeClr>
                </a:solidFill>
              </a:rPr>
              <a:t>α</a:t>
            </a:r>
            <a:r>
              <a:rPr lang="en-US" dirty="0" err="1">
                <a:solidFill>
                  <a:schemeClr val="tx1">
                    <a:lumMod val="75000"/>
                    <a:lumOff val="25000"/>
                  </a:schemeClr>
                </a:solidFill>
              </a:rPr>
              <a:t>τρο</a:t>
            </a:r>
            <a:r>
              <a:rPr lang="en-US" dirty="0">
                <a:solidFill>
                  <a:schemeClr val="tx1">
                    <a:lumMod val="75000"/>
                    <a:lumOff val="25000"/>
                  </a:schemeClr>
                </a:solidFill>
              </a:rPr>
              <a:t>π</a:t>
            </a:r>
            <a:r>
              <a:rPr lang="en-US" dirty="0" err="1">
                <a:solidFill>
                  <a:schemeClr val="tx1">
                    <a:lumMod val="75000"/>
                    <a:lumOff val="25000"/>
                  </a:schemeClr>
                </a:solidFill>
              </a:rPr>
              <a:t>ής</a:t>
            </a:r>
            <a:endParaRPr lang="en-US" dirty="0">
              <a:solidFill>
                <a:schemeClr val="tx1">
                  <a:lumMod val="75000"/>
                  <a:lumOff val="25000"/>
                </a:schemeClr>
              </a:solidFill>
            </a:endParaRPr>
          </a:p>
          <a:p>
            <a:pPr marL="914400" lvl="1" indent="-457200" algn="l">
              <a:lnSpc>
                <a:spcPct val="90000"/>
              </a:lnSpc>
              <a:buFont typeface="Wingdings 3" charset="2"/>
              <a:buChar char=""/>
            </a:pPr>
            <a:r>
              <a:rPr lang="en-US" dirty="0" err="1">
                <a:solidFill>
                  <a:schemeClr val="tx1">
                    <a:lumMod val="75000"/>
                    <a:lumOff val="25000"/>
                  </a:schemeClr>
                </a:solidFill>
              </a:rPr>
              <a:t>Δεν</a:t>
            </a:r>
            <a:r>
              <a:rPr lang="en-US" dirty="0">
                <a:solidFill>
                  <a:schemeClr val="tx1">
                    <a:lumMod val="75000"/>
                    <a:lumOff val="25000"/>
                  </a:schemeClr>
                </a:solidFill>
              </a:rPr>
              <a:t> </a:t>
            </a:r>
            <a:r>
              <a:rPr lang="en-US" dirty="0" err="1">
                <a:solidFill>
                  <a:schemeClr val="tx1">
                    <a:lumMod val="75000"/>
                    <a:lumOff val="25000"/>
                  </a:schemeClr>
                </a:solidFill>
              </a:rPr>
              <a:t>χρειάζετ</a:t>
            </a:r>
            <a:r>
              <a:rPr lang="en-US" dirty="0">
                <a:solidFill>
                  <a:schemeClr val="tx1">
                    <a:lumMod val="75000"/>
                    <a:lumOff val="25000"/>
                  </a:schemeClr>
                </a:solidFill>
              </a:rPr>
              <a:t>α</a:t>
            </a:r>
            <a:r>
              <a:rPr lang="en-US" dirty="0" err="1">
                <a:solidFill>
                  <a:schemeClr val="tx1">
                    <a:lumMod val="75000"/>
                    <a:lumOff val="25000"/>
                  </a:schemeClr>
                </a:solidFill>
              </a:rPr>
              <a:t>ι</a:t>
            </a:r>
            <a:r>
              <a:rPr lang="en-US" dirty="0">
                <a:solidFill>
                  <a:schemeClr val="tx1">
                    <a:lumMod val="75000"/>
                    <a:lumOff val="25000"/>
                  </a:schemeClr>
                </a:solidFill>
              </a:rPr>
              <a:t> </a:t>
            </a:r>
            <a:r>
              <a:rPr lang="en-US" dirty="0" err="1">
                <a:solidFill>
                  <a:schemeClr val="tx1">
                    <a:lumMod val="75000"/>
                    <a:lumOff val="25000"/>
                  </a:schemeClr>
                </a:solidFill>
              </a:rPr>
              <a:t>ν</a:t>
            </a:r>
            <a:r>
              <a:rPr lang="en-US" dirty="0">
                <a:solidFill>
                  <a:schemeClr val="tx1">
                    <a:lumMod val="75000"/>
                    <a:lumOff val="25000"/>
                  </a:schemeClr>
                </a:solidFill>
              </a:rPr>
              <a:t>α </a:t>
            </a:r>
            <a:r>
              <a:rPr lang="en-US" dirty="0" err="1">
                <a:solidFill>
                  <a:schemeClr val="tx1">
                    <a:lumMod val="75000"/>
                    <a:lumOff val="25000"/>
                  </a:schemeClr>
                </a:solidFill>
              </a:rPr>
              <a:t>είν</a:t>
            </a:r>
            <a:r>
              <a:rPr lang="en-US" dirty="0">
                <a:solidFill>
                  <a:schemeClr val="tx1">
                    <a:lumMod val="75000"/>
                    <a:lumOff val="25000"/>
                  </a:schemeClr>
                </a:solidFill>
              </a:rPr>
              <a:t>α</a:t>
            </a:r>
            <a:r>
              <a:rPr lang="en-US" dirty="0" err="1">
                <a:solidFill>
                  <a:schemeClr val="tx1">
                    <a:lumMod val="75000"/>
                    <a:lumOff val="25000"/>
                  </a:schemeClr>
                </a:solidFill>
              </a:rPr>
              <a:t>ι</a:t>
            </a:r>
            <a:r>
              <a:rPr lang="en-US" dirty="0">
                <a:solidFill>
                  <a:schemeClr val="tx1">
                    <a:lumMod val="75000"/>
                    <a:lumOff val="25000"/>
                  </a:schemeClr>
                </a:solidFill>
              </a:rPr>
              <a:t> </a:t>
            </a:r>
            <a:r>
              <a:rPr lang="en-US" dirty="0" err="1">
                <a:solidFill>
                  <a:schemeClr val="tx1">
                    <a:lumMod val="75000"/>
                    <a:lumOff val="25000"/>
                  </a:schemeClr>
                </a:solidFill>
              </a:rPr>
              <a:t>συγκεκριμένοι</a:t>
            </a:r>
            <a:r>
              <a:rPr lang="en-US" dirty="0">
                <a:solidFill>
                  <a:schemeClr val="tx1">
                    <a:lumMod val="75000"/>
                    <a:lumOff val="25000"/>
                  </a:schemeClr>
                </a:solidFill>
              </a:rPr>
              <a:t> α</a:t>
            </a:r>
            <a:r>
              <a:rPr lang="en-US" dirty="0" err="1">
                <a:solidFill>
                  <a:schemeClr val="tx1">
                    <a:lumMod val="75000"/>
                    <a:lumOff val="25000"/>
                  </a:schemeClr>
                </a:solidFill>
              </a:rPr>
              <a:t>λλά</a:t>
            </a:r>
            <a:r>
              <a:rPr lang="en-US" dirty="0">
                <a:solidFill>
                  <a:schemeClr val="tx1">
                    <a:lumMod val="75000"/>
                    <a:lumOff val="25000"/>
                  </a:schemeClr>
                </a:solidFill>
              </a:rPr>
              <a:t> </a:t>
            </a:r>
            <a:r>
              <a:rPr lang="en-US" dirty="0" err="1">
                <a:solidFill>
                  <a:schemeClr val="tx1">
                    <a:lumMod val="75000"/>
                    <a:lumOff val="25000"/>
                  </a:schemeClr>
                </a:solidFill>
              </a:rPr>
              <a:t>ν</a:t>
            </a:r>
            <a:r>
              <a:rPr lang="en-US" dirty="0">
                <a:solidFill>
                  <a:schemeClr val="tx1">
                    <a:lumMod val="75000"/>
                    <a:lumOff val="25000"/>
                  </a:schemeClr>
                </a:solidFill>
              </a:rPr>
              <a:t>α </a:t>
            </a:r>
            <a:r>
              <a:rPr lang="en-US" dirty="0" err="1">
                <a:solidFill>
                  <a:schemeClr val="tx1">
                    <a:lumMod val="75000"/>
                    <a:lumOff val="25000"/>
                  </a:schemeClr>
                </a:solidFill>
              </a:rPr>
              <a:t>μ</a:t>
            </a:r>
            <a:r>
              <a:rPr lang="en-US" dirty="0">
                <a:solidFill>
                  <a:schemeClr val="tx1">
                    <a:lumMod val="75000"/>
                    <a:lumOff val="25000"/>
                  </a:schemeClr>
                </a:solidFill>
              </a:rPr>
              <a:t>π</a:t>
            </a:r>
            <a:r>
              <a:rPr lang="en-US" dirty="0" err="1">
                <a:solidFill>
                  <a:schemeClr val="tx1">
                    <a:lumMod val="75000"/>
                    <a:lumOff val="25000"/>
                  </a:schemeClr>
                </a:solidFill>
              </a:rPr>
              <a:t>ορούν</a:t>
            </a:r>
            <a:r>
              <a:rPr lang="en-US" dirty="0">
                <a:solidFill>
                  <a:schemeClr val="tx1">
                    <a:lumMod val="75000"/>
                    <a:lumOff val="25000"/>
                  </a:schemeClr>
                </a:solidFill>
              </a:rPr>
              <a:t> </a:t>
            </a:r>
            <a:r>
              <a:rPr lang="en-US" dirty="0" err="1">
                <a:solidFill>
                  <a:schemeClr val="tx1">
                    <a:lumMod val="75000"/>
                    <a:lumOff val="25000"/>
                  </a:schemeClr>
                </a:solidFill>
              </a:rPr>
              <a:t>ν</a:t>
            </a:r>
            <a:r>
              <a:rPr lang="en-US" dirty="0">
                <a:solidFill>
                  <a:schemeClr val="tx1">
                    <a:lumMod val="75000"/>
                    <a:lumOff val="25000"/>
                  </a:schemeClr>
                </a:solidFill>
              </a:rPr>
              <a:t>α </a:t>
            </a:r>
            <a:r>
              <a:rPr lang="en-US" dirty="0" err="1">
                <a:solidFill>
                  <a:schemeClr val="tx1">
                    <a:lumMod val="75000"/>
                    <a:lumOff val="25000"/>
                  </a:schemeClr>
                </a:solidFill>
              </a:rPr>
              <a:t>οριστούν</a:t>
            </a:r>
            <a:endParaRPr lang="en-US" dirty="0">
              <a:solidFill>
                <a:schemeClr val="tx1">
                  <a:lumMod val="75000"/>
                  <a:lumOff val="25000"/>
                </a:schemeClr>
              </a:solidFill>
            </a:endParaRPr>
          </a:p>
          <a:p>
            <a:pPr marL="914400" lvl="1" indent="-457200" algn="l">
              <a:lnSpc>
                <a:spcPct val="90000"/>
              </a:lnSpc>
              <a:buFont typeface="Wingdings 3" charset="2"/>
              <a:buChar char=""/>
            </a:pPr>
            <a:r>
              <a:rPr lang="en-US" dirty="0" err="1">
                <a:solidFill>
                  <a:schemeClr val="tx1">
                    <a:lumMod val="75000"/>
                    <a:lumOff val="25000"/>
                  </a:schemeClr>
                </a:solidFill>
              </a:rPr>
              <a:t>Αρκεί</a:t>
            </a:r>
            <a:r>
              <a:rPr lang="en-US" dirty="0">
                <a:solidFill>
                  <a:schemeClr val="tx1">
                    <a:lumMod val="75000"/>
                    <a:lumOff val="25000"/>
                  </a:schemeClr>
                </a:solidFill>
              </a:rPr>
              <a:t> </a:t>
            </a:r>
            <a:r>
              <a:rPr lang="en-US" dirty="0" err="1">
                <a:solidFill>
                  <a:schemeClr val="tx1">
                    <a:lumMod val="75000"/>
                    <a:lumOff val="25000"/>
                  </a:schemeClr>
                </a:solidFill>
              </a:rPr>
              <a:t>μ</a:t>
            </a:r>
            <a:r>
              <a:rPr lang="en-US" dirty="0">
                <a:solidFill>
                  <a:schemeClr val="tx1">
                    <a:lumMod val="75000"/>
                    <a:lumOff val="25000"/>
                  </a:schemeClr>
                </a:solidFill>
              </a:rPr>
              <a:t>α</a:t>
            </a:r>
            <a:r>
              <a:rPr lang="en-US" dirty="0" err="1">
                <a:solidFill>
                  <a:schemeClr val="tx1">
                    <a:lumMod val="75000"/>
                    <a:lumOff val="25000"/>
                  </a:schemeClr>
                </a:solidFill>
              </a:rPr>
              <a:t>θημ</a:t>
            </a:r>
            <a:r>
              <a:rPr lang="en-US" dirty="0">
                <a:solidFill>
                  <a:schemeClr val="tx1">
                    <a:lumMod val="75000"/>
                    <a:lumOff val="25000"/>
                  </a:schemeClr>
                </a:solidFill>
              </a:rPr>
              <a:t>α</a:t>
            </a:r>
            <a:r>
              <a:rPr lang="en-US" dirty="0" err="1">
                <a:solidFill>
                  <a:schemeClr val="tx1">
                    <a:lumMod val="75000"/>
                    <a:lumOff val="25000"/>
                  </a:schemeClr>
                </a:solidFill>
              </a:rPr>
              <a:t>τικός</a:t>
            </a:r>
            <a:r>
              <a:rPr lang="en-US" dirty="0">
                <a:solidFill>
                  <a:schemeClr val="tx1">
                    <a:lumMod val="75000"/>
                    <a:lumOff val="25000"/>
                  </a:schemeClr>
                </a:solidFill>
              </a:rPr>
              <a:t> </a:t>
            </a:r>
            <a:r>
              <a:rPr lang="en-US" dirty="0" err="1">
                <a:solidFill>
                  <a:schemeClr val="tx1">
                    <a:lumMod val="75000"/>
                    <a:lumOff val="25000"/>
                  </a:schemeClr>
                </a:solidFill>
              </a:rPr>
              <a:t>τύ</a:t>
            </a:r>
            <a:r>
              <a:rPr lang="en-US" dirty="0">
                <a:solidFill>
                  <a:schemeClr val="tx1">
                    <a:lumMod val="75000"/>
                    <a:lumOff val="25000"/>
                  </a:schemeClr>
                </a:solidFill>
              </a:rPr>
              <a:t>π</a:t>
            </a:r>
            <a:r>
              <a:rPr lang="en-US" dirty="0" err="1">
                <a:solidFill>
                  <a:schemeClr val="tx1">
                    <a:lumMod val="75000"/>
                    <a:lumOff val="25000"/>
                  </a:schemeClr>
                </a:solidFill>
              </a:rPr>
              <a:t>ος</a:t>
            </a:r>
            <a:r>
              <a:rPr lang="en-US" dirty="0">
                <a:solidFill>
                  <a:schemeClr val="tx1">
                    <a:lumMod val="75000"/>
                    <a:lumOff val="25000"/>
                  </a:schemeClr>
                </a:solidFill>
              </a:rPr>
              <a:t> </a:t>
            </a:r>
            <a:r>
              <a:rPr lang="en-US" dirty="0" err="1">
                <a:solidFill>
                  <a:schemeClr val="tx1">
                    <a:lumMod val="75000"/>
                    <a:lumOff val="25000"/>
                  </a:schemeClr>
                </a:solidFill>
              </a:rPr>
              <a:t>ή</a:t>
            </a:r>
            <a:r>
              <a:rPr lang="en-US" dirty="0">
                <a:solidFill>
                  <a:schemeClr val="tx1">
                    <a:lumMod val="75000"/>
                    <a:lumOff val="25000"/>
                  </a:schemeClr>
                </a:solidFill>
              </a:rPr>
              <a:t> </a:t>
            </a:r>
            <a:r>
              <a:rPr lang="en-US" dirty="0" err="1">
                <a:solidFill>
                  <a:schemeClr val="tx1">
                    <a:lumMod val="75000"/>
                    <a:lumOff val="25000"/>
                  </a:schemeClr>
                </a:solidFill>
              </a:rPr>
              <a:t>συγκεκριμένος</a:t>
            </a:r>
            <a:r>
              <a:rPr lang="en-US" dirty="0">
                <a:solidFill>
                  <a:schemeClr val="tx1">
                    <a:lumMod val="75000"/>
                    <a:lumOff val="25000"/>
                  </a:schemeClr>
                </a:solidFill>
              </a:rPr>
              <a:t> </a:t>
            </a:r>
            <a:r>
              <a:rPr lang="en-US" dirty="0" err="1">
                <a:solidFill>
                  <a:schemeClr val="tx1">
                    <a:lumMod val="75000"/>
                    <a:lumOff val="25000"/>
                  </a:schemeClr>
                </a:solidFill>
              </a:rPr>
              <a:t>τρό</a:t>
            </a:r>
            <a:r>
              <a:rPr lang="en-US" dirty="0">
                <a:solidFill>
                  <a:schemeClr val="tx1">
                    <a:lumMod val="75000"/>
                    <a:lumOff val="25000"/>
                  </a:schemeClr>
                </a:solidFill>
              </a:rPr>
              <a:t>π</a:t>
            </a:r>
            <a:r>
              <a:rPr lang="en-US" dirty="0" err="1">
                <a:solidFill>
                  <a:schemeClr val="tx1">
                    <a:lumMod val="75000"/>
                    <a:lumOff val="25000"/>
                  </a:schemeClr>
                </a:solidFill>
              </a:rPr>
              <a:t>ος</a:t>
            </a:r>
            <a:r>
              <a:rPr lang="en-US" dirty="0">
                <a:solidFill>
                  <a:schemeClr val="tx1">
                    <a:lumMod val="75000"/>
                    <a:lumOff val="25000"/>
                  </a:schemeClr>
                </a:solidFill>
              </a:rPr>
              <a:t> </a:t>
            </a:r>
            <a:r>
              <a:rPr lang="en-US" dirty="0" err="1">
                <a:solidFill>
                  <a:schemeClr val="tx1">
                    <a:lumMod val="75000"/>
                    <a:lumOff val="25000"/>
                  </a:schemeClr>
                </a:solidFill>
              </a:rPr>
              <a:t>υ</a:t>
            </a:r>
            <a:r>
              <a:rPr lang="en-US" dirty="0">
                <a:solidFill>
                  <a:schemeClr val="tx1">
                    <a:lumMod val="75000"/>
                    <a:lumOff val="25000"/>
                  </a:schemeClr>
                </a:solidFill>
              </a:rPr>
              <a:t>π</a:t>
            </a:r>
            <a:r>
              <a:rPr lang="en-US" dirty="0" err="1">
                <a:solidFill>
                  <a:schemeClr val="tx1">
                    <a:lumMod val="75000"/>
                    <a:lumOff val="25000"/>
                  </a:schemeClr>
                </a:solidFill>
              </a:rPr>
              <a:t>ολογισμού</a:t>
            </a:r>
            <a:endParaRPr lang="en-US" dirty="0">
              <a:solidFill>
                <a:schemeClr val="tx1">
                  <a:lumMod val="75000"/>
                  <a:lumOff val="25000"/>
                </a:schemeClr>
              </a:solidFill>
            </a:endParaRPr>
          </a:p>
          <a:p>
            <a:pPr marL="914400" lvl="1" indent="-457200" algn="l">
              <a:lnSpc>
                <a:spcPct val="90000"/>
              </a:lnSpc>
              <a:buFont typeface="Wingdings 3" charset="2"/>
              <a:buChar char=""/>
            </a:pPr>
            <a:r>
              <a:rPr lang="en-US" dirty="0" err="1">
                <a:solidFill>
                  <a:schemeClr val="tx1">
                    <a:lumMod val="75000"/>
                    <a:lumOff val="25000"/>
                  </a:schemeClr>
                </a:solidFill>
              </a:rPr>
              <a:t>Τιμή</a:t>
            </a:r>
            <a:r>
              <a:rPr lang="en-US" dirty="0">
                <a:solidFill>
                  <a:schemeClr val="tx1">
                    <a:lumMod val="75000"/>
                    <a:lumOff val="25000"/>
                  </a:schemeClr>
                </a:solidFill>
              </a:rPr>
              <a:t> </a:t>
            </a:r>
            <a:r>
              <a:rPr lang="en-US" dirty="0" err="1">
                <a:solidFill>
                  <a:schemeClr val="tx1">
                    <a:lumMod val="75000"/>
                    <a:lumOff val="25000"/>
                  </a:schemeClr>
                </a:solidFill>
              </a:rPr>
              <a:t>μετ</a:t>
            </a:r>
            <a:r>
              <a:rPr lang="en-US" dirty="0">
                <a:solidFill>
                  <a:schemeClr val="tx1">
                    <a:lumMod val="75000"/>
                    <a:lumOff val="25000"/>
                  </a:schemeClr>
                </a:solidFill>
              </a:rPr>
              <a:t>α</a:t>
            </a:r>
            <a:r>
              <a:rPr lang="en-US" dirty="0" err="1">
                <a:solidFill>
                  <a:schemeClr val="tx1">
                    <a:lumMod val="75000"/>
                    <a:lumOff val="25000"/>
                  </a:schemeClr>
                </a:solidFill>
              </a:rPr>
              <a:t>τρο</a:t>
            </a:r>
            <a:r>
              <a:rPr lang="en-US" dirty="0">
                <a:solidFill>
                  <a:schemeClr val="tx1">
                    <a:lumMod val="75000"/>
                    <a:lumOff val="25000"/>
                  </a:schemeClr>
                </a:solidFill>
              </a:rPr>
              <a:t>π</a:t>
            </a:r>
            <a:r>
              <a:rPr lang="en-US" dirty="0" err="1">
                <a:solidFill>
                  <a:schemeClr val="tx1">
                    <a:lumMod val="75000"/>
                    <a:lumOff val="25000"/>
                  </a:schemeClr>
                </a:solidFill>
              </a:rPr>
              <a:t>ής</a:t>
            </a:r>
            <a:r>
              <a:rPr lang="en-US" dirty="0">
                <a:solidFill>
                  <a:schemeClr val="tx1">
                    <a:lumMod val="75000"/>
                    <a:lumOff val="25000"/>
                  </a:schemeClr>
                </a:solidFill>
              </a:rPr>
              <a:t> </a:t>
            </a:r>
            <a:r>
              <a:rPr lang="en-US" dirty="0" err="1">
                <a:solidFill>
                  <a:schemeClr val="tx1">
                    <a:lumMod val="75000"/>
                    <a:lumOff val="25000"/>
                  </a:schemeClr>
                </a:solidFill>
              </a:rPr>
              <a:t>όχι</a:t>
            </a:r>
            <a:r>
              <a:rPr lang="en-US" dirty="0">
                <a:solidFill>
                  <a:schemeClr val="tx1">
                    <a:lumMod val="75000"/>
                    <a:lumOff val="25000"/>
                  </a:schemeClr>
                </a:solidFill>
              </a:rPr>
              <a:t> </a:t>
            </a:r>
            <a:r>
              <a:rPr lang="en-US" dirty="0" err="1">
                <a:solidFill>
                  <a:schemeClr val="tx1">
                    <a:lumMod val="75000"/>
                    <a:lumOff val="25000"/>
                  </a:schemeClr>
                </a:solidFill>
              </a:rPr>
              <a:t>μεγ</a:t>
            </a:r>
            <a:r>
              <a:rPr lang="en-US" dirty="0">
                <a:solidFill>
                  <a:schemeClr val="tx1">
                    <a:lumMod val="75000"/>
                    <a:lumOff val="25000"/>
                  </a:schemeClr>
                </a:solidFill>
              </a:rPr>
              <a:t>α</a:t>
            </a:r>
            <a:r>
              <a:rPr lang="en-US" dirty="0" err="1">
                <a:solidFill>
                  <a:schemeClr val="tx1">
                    <a:lumMod val="75000"/>
                    <a:lumOff val="25000"/>
                  </a:schemeClr>
                </a:solidFill>
              </a:rPr>
              <a:t>λύτερη</a:t>
            </a:r>
            <a:r>
              <a:rPr lang="en-US" dirty="0">
                <a:solidFill>
                  <a:schemeClr val="tx1">
                    <a:lumMod val="75000"/>
                    <a:lumOff val="25000"/>
                  </a:schemeClr>
                </a:solidFill>
              </a:rPr>
              <a:t> απ</a:t>
            </a:r>
            <a:r>
              <a:rPr lang="en-US" dirty="0" err="1">
                <a:solidFill>
                  <a:schemeClr val="tx1">
                    <a:lumMod val="75000"/>
                    <a:lumOff val="25000"/>
                  </a:schemeClr>
                </a:solidFill>
              </a:rPr>
              <a:t>ό</a:t>
            </a:r>
            <a:r>
              <a:rPr lang="en-US" dirty="0">
                <a:solidFill>
                  <a:schemeClr val="tx1">
                    <a:lumMod val="75000"/>
                    <a:lumOff val="25000"/>
                  </a:schemeClr>
                </a:solidFill>
              </a:rPr>
              <a:t> </a:t>
            </a:r>
            <a:r>
              <a:rPr lang="en-US" dirty="0" err="1">
                <a:solidFill>
                  <a:schemeClr val="tx1">
                    <a:lumMod val="75000"/>
                    <a:lumOff val="25000"/>
                  </a:schemeClr>
                </a:solidFill>
              </a:rPr>
              <a:t>την</a:t>
            </a:r>
            <a:r>
              <a:rPr lang="en-US" dirty="0">
                <a:solidFill>
                  <a:schemeClr val="tx1">
                    <a:lumMod val="75000"/>
                    <a:lumOff val="25000"/>
                  </a:schemeClr>
                </a:solidFill>
              </a:rPr>
              <a:t> </a:t>
            </a:r>
            <a:r>
              <a:rPr lang="en-US" dirty="0" err="1">
                <a:solidFill>
                  <a:schemeClr val="tx1">
                    <a:lumMod val="75000"/>
                    <a:lumOff val="25000"/>
                  </a:schemeClr>
                </a:solidFill>
              </a:rPr>
              <a:t>ονομ</a:t>
            </a:r>
            <a:r>
              <a:rPr lang="en-US" dirty="0">
                <a:solidFill>
                  <a:schemeClr val="tx1">
                    <a:lumMod val="75000"/>
                    <a:lumOff val="25000"/>
                  </a:schemeClr>
                </a:solidFill>
              </a:rPr>
              <a:t>α</a:t>
            </a:r>
            <a:r>
              <a:rPr lang="en-US" dirty="0" err="1">
                <a:solidFill>
                  <a:schemeClr val="tx1">
                    <a:lumMod val="75000"/>
                    <a:lumOff val="25000"/>
                  </a:schemeClr>
                </a:solidFill>
              </a:rPr>
              <a:t>στική</a:t>
            </a:r>
            <a:r>
              <a:rPr lang="en-US" dirty="0">
                <a:solidFill>
                  <a:schemeClr val="tx1">
                    <a:lumMod val="75000"/>
                    <a:lumOff val="25000"/>
                  </a:schemeClr>
                </a:solidFill>
              </a:rPr>
              <a:t> α</a:t>
            </a:r>
            <a:r>
              <a:rPr lang="en-US" dirty="0" err="1">
                <a:solidFill>
                  <a:schemeClr val="tx1">
                    <a:lumMod val="75000"/>
                    <a:lumOff val="25000"/>
                  </a:schemeClr>
                </a:solidFill>
              </a:rPr>
              <a:t>ξί</a:t>
            </a:r>
            <a:r>
              <a:rPr lang="en-US" dirty="0">
                <a:solidFill>
                  <a:schemeClr val="tx1">
                    <a:lumMod val="75000"/>
                    <a:lumOff val="25000"/>
                  </a:schemeClr>
                </a:solidFill>
              </a:rPr>
              <a:t>α </a:t>
            </a:r>
            <a:r>
              <a:rPr lang="en-US" dirty="0" err="1">
                <a:solidFill>
                  <a:schemeClr val="tx1">
                    <a:lumMod val="75000"/>
                    <a:lumOff val="25000"/>
                  </a:schemeClr>
                </a:solidFill>
              </a:rPr>
              <a:t>των</a:t>
            </a:r>
            <a:r>
              <a:rPr lang="en-US" dirty="0">
                <a:solidFill>
                  <a:schemeClr val="tx1">
                    <a:lumMod val="75000"/>
                    <a:lumOff val="25000"/>
                  </a:schemeClr>
                </a:solidFill>
              </a:rPr>
              <a:t> </a:t>
            </a:r>
            <a:r>
              <a:rPr lang="en-US" dirty="0" err="1">
                <a:solidFill>
                  <a:schemeClr val="tx1">
                    <a:lumMod val="75000"/>
                    <a:lumOff val="25000"/>
                  </a:schemeClr>
                </a:solidFill>
              </a:rPr>
              <a:t>εκδιδόμενων</a:t>
            </a:r>
            <a:r>
              <a:rPr lang="en-US" dirty="0">
                <a:solidFill>
                  <a:schemeClr val="tx1">
                    <a:lumMod val="75000"/>
                    <a:lumOff val="25000"/>
                  </a:schemeClr>
                </a:solidFill>
              </a:rPr>
              <a:t> </a:t>
            </a:r>
            <a:r>
              <a:rPr lang="en-US" dirty="0" err="1">
                <a:solidFill>
                  <a:schemeClr val="tx1">
                    <a:lumMod val="75000"/>
                    <a:lumOff val="25000"/>
                  </a:schemeClr>
                </a:solidFill>
              </a:rPr>
              <a:t>μετοχών</a:t>
            </a:r>
            <a:endParaRPr lang="en-US" dirty="0">
              <a:solidFill>
                <a:schemeClr val="tx1">
                  <a:lumMod val="75000"/>
                  <a:lumOff val="25000"/>
                </a:schemeClr>
              </a:solidFill>
            </a:endParaRPr>
          </a:p>
          <a:p>
            <a:pPr marL="914400" lvl="1" indent="-457200" algn="l">
              <a:lnSpc>
                <a:spcPct val="90000"/>
              </a:lnSpc>
              <a:buFont typeface="Wingdings 3" charset="2"/>
              <a:buChar char=""/>
            </a:pPr>
            <a:r>
              <a:rPr lang="en-US" dirty="0" err="1">
                <a:solidFill>
                  <a:schemeClr val="tx1">
                    <a:lumMod val="75000"/>
                    <a:lumOff val="25000"/>
                  </a:schemeClr>
                </a:solidFill>
              </a:rPr>
              <a:t>Προσ</a:t>
            </a:r>
            <a:r>
              <a:rPr lang="en-US" dirty="0">
                <a:solidFill>
                  <a:schemeClr val="tx1">
                    <a:lumMod val="75000"/>
                    <a:lumOff val="25000"/>
                  </a:schemeClr>
                </a:solidFill>
              </a:rPr>
              <a:t>α</a:t>
            </a:r>
            <a:r>
              <a:rPr lang="en-US" dirty="0" err="1">
                <a:solidFill>
                  <a:schemeClr val="tx1">
                    <a:lumMod val="75000"/>
                    <a:lumOff val="25000"/>
                  </a:schemeClr>
                </a:solidFill>
              </a:rPr>
              <a:t>ρμογή</a:t>
            </a:r>
            <a:r>
              <a:rPr lang="en-US" dirty="0">
                <a:solidFill>
                  <a:schemeClr val="tx1">
                    <a:lumMod val="75000"/>
                    <a:lumOff val="25000"/>
                  </a:schemeClr>
                </a:solidFill>
              </a:rPr>
              <a:t> </a:t>
            </a:r>
            <a:r>
              <a:rPr lang="en-US" dirty="0" err="1">
                <a:solidFill>
                  <a:schemeClr val="tx1">
                    <a:lumMod val="75000"/>
                    <a:lumOff val="25000"/>
                  </a:schemeClr>
                </a:solidFill>
              </a:rPr>
              <a:t>σε</a:t>
            </a:r>
            <a:r>
              <a:rPr lang="en-US" dirty="0">
                <a:solidFill>
                  <a:schemeClr val="tx1">
                    <a:lumMod val="75000"/>
                    <a:lumOff val="25000"/>
                  </a:schemeClr>
                </a:solidFill>
              </a:rPr>
              <a:t> </a:t>
            </a:r>
            <a:r>
              <a:rPr lang="en-US" dirty="0" err="1">
                <a:solidFill>
                  <a:schemeClr val="tx1">
                    <a:lumMod val="75000"/>
                    <a:lumOff val="25000"/>
                  </a:schemeClr>
                </a:solidFill>
              </a:rPr>
              <a:t>ετ</a:t>
            </a:r>
            <a:r>
              <a:rPr lang="en-US" dirty="0">
                <a:solidFill>
                  <a:schemeClr val="tx1">
                    <a:lumMod val="75000"/>
                    <a:lumOff val="25000"/>
                  </a:schemeClr>
                </a:solidFill>
              </a:rPr>
              <a:t>α</a:t>
            </a:r>
            <a:r>
              <a:rPr lang="en-US" dirty="0" err="1">
                <a:solidFill>
                  <a:schemeClr val="tx1">
                    <a:lumMod val="75000"/>
                    <a:lumOff val="25000"/>
                  </a:schemeClr>
                </a:solidFill>
              </a:rPr>
              <a:t>ιρικές</a:t>
            </a:r>
            <a:r>
              <a:rPr lang="en-US" dirty="0">
                <a:solidFill>
                  <a:schemeClr val="tx1">
                    <a:lumMod val="75000"/>
                    <a:lumOff val="25000"/>
                  </a:schemeClr>
                </a:solidFill>
              </a:rPr>
              <a:t> π</a:t>
            </a:r>
            <a:r>
              <a:rPr lang="en-US" dirty="0" err="1">
                <a:solidFill>
                  <a:schemeClr val="tx1">
                    <a:lumMod val="75000"/>
                    <a:lumOff val="25000"/>
                  </a:schemeClr>
                </a:solidFill>
              </a:rPr>
              <a:t>ράξεις</a:t>
            </a:r>
            <a:endParaRPr lang="en-US" dirty="0">
              <a:solidFill>
                <a:schemeClr val="tx1">
                  <a:lumMod val="75000"/>
                  <a:lumOff val="25000"/>
                </a:schemeClr>
              </a:solidFill>
            </a:endParaRPr>
          </a:p>
          <a:p>
            <a:pPr marL="914400" lvl="1" indent="-457200" algn="l">
              <a:lnSpc>
                <a:spcPct val="90000"/>
              </a:lnSpc>
              <a:buFont typeface="Wingdings 3" charset="2"/>
              <a:buChar char=""/>
            </a:pPr>
            <a:endParaRPr lang="en-US" dirty="0">
              <a:solidFill>
                <a:schemeClr val="tx1">
                  <a:lumMod val="75000"/>
                  <a:lumOff val="25000"/>
                </a:schemeClr>
              </a:solidFill>
            </a:endParaRPr>
          </a:p>
        </p:txBody>
      </p:sp>
      <p:sp>
        <p:nvSpPr>
          <p:cNvPr id="3" name="Θέση αριθμού διαφάνειας 2"/>
          <p:cNvSpPr>
            <a:spLocks noGrp="1"/>
          </p:cNvSpPr>
          <p:nvPr>
            <p:ph type="sldNum" sz="quarter" idx="12"/>
          </p:nvPr>
        </p:nvSpPr>
        <p:spPr>
          <a:xfrm>
            <a:off x="10792691" y="6391838"/>
            <a:ext cx="838199" cy="304799"/>
          </a:xfrm>
        </p:spPr>
        <p:txBody>
          <a:bodyPr vert="horz" lIns="91440" tIns="45720" rIns="91440" bIns="45720" rtlCol="0" anchor="ctr">
            <a:normAutofit/>
          </a:bodyPr>
          <a:lstStyle/>
          <a:p>
            <a:pPr algn="r">
              <a:spcAft>
                <a:spcPts val="600"/>
              </a:spcAft>
            </a:pPr>
            <a:fld id="{8002F582-2020-4649-B71B-C5664E537D63}" type="slidenum">
              <a:rPr lang="en-US" sz="1000">
                <a:solidFill>
                  <a:schemeClr val="accent1"/>
                </a:solidFill>
              </a:rPr>
              <a:pPr algn="r">
                <a:spcAft>
                  <a:spcPts val="600"/>
                </a:spcAft>
              </a:pPr>
              <a:t>40</a:t>
            </a:fld>
            <a:endParaRPr lang="en-US" sz="1000">
              <a:solidFill>
                <a:schemeClr val="accent1"/>
              </a:solidFill>
            </a:endParaRPr>
          </a:p>
        </p:txBody>
      </p:sp>
    </p:spTree>
    <p:extLst>
      <p:ext uri="{BB962C8B-B14F-4D97-AF65-F5344CB8AC3E}">
        <p14:creationId xmlns:p14="http://schemas.microsoft.com/office/powerpoint/2010/main" val="974935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dirty="0"/>
              <a:t>Μορφές επένδυσης: χρηματοδότηση της εταιρίας μέσω μετατρέψιμων ομολογιών</a:t>
            </a:r>
            <a:endParaRPr lang="en-US" sz="2400" dirty="0"/>
          </a:p>
        </p:txBody>
      </p:sp>
      <p:sp>
        <p:nvSpPr>
          <p:cNvPr id="3" name="Content Placeholder 2"/>
          <p:cNvSpPr>
            <a:spLocks noGrp="1"/>
          </p:cNvSpPr>
          <p:nvPr>
            <p:ph idx="1"/>
          </p:nvPr>
        </p:nvSpPr>
        <p:spPr>
          <a:xfrm>
            <a:off x="1154954" y="2541722"/>
            <a:ext cx="8825659" cy="3478078"/>
          </a:xfrm>
        </p:spPr>
        <p:txBody>
          <a:bodyPr/>
          <a:lstStyle/>
          <a:p>
            <a:r>
              <a:rPr lang="el-GR" sz="1800" b="1" dirty="0">
                <a:effectLst/>
                <a:latin typeface="Calibri" panose="020F0502020204030204" pitchFamily="34" charset="0"/>
                <a:ea typeface="Calibri" panose="020F0502020204030204" pitchFamily="34" charset="0"/>
                <a:cs typeface="Times New Roman" panose="02020603050405020304" pitchFamily="18" charset="0"/>
              </a:rPr>
              <a:t>Λόγοι</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Είμαι δανειστής / άρα μπορώ να ικανοποιηθώ ως δανειστής καταγγέλλοντας το δάνειο – αν η επένδυση δεν πάει καλά</a:t>
            </a:r>
          </a:p>
          <a:p>
            <a:pPr marL="342900" lvl="0" indent="-342900">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Αν η επένδυση πάει καλά και πουληθεί – μετατρέπω σε μετοχές</a:t>
            </a:r>
          </a:p>
          <a:p>
            <a:pPr marL="342900" lvl="0" indent="-342900">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Για την εταιρία να μετατρέψει τις ομολογίες αν δεν είναι σε θέση να πληρώσει (?) </a:t>
            </a:r>
          </a:p>
          <a:p>
            <a:pPr marL="342900" lvl="0" indent="-342900">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ΑΠΟΤΙΜΗΣΗ. Διαφωνούμε ως προς την αποτίμηση της εταιρίας ή δεν υπάρχει αποτίμηση. Αναβολή της αποτίμησης της εταιρίας σε επόμενο επενδυτικό γύρο, οπότε και μετατρέπονται είτε αυτόματα είτε με δικαίωμα του επενδυτή οι ομολογίες σε προνομιούχες μετοχές:</a:t>
            </a:r>
          </a:p>
        </p:txBody>
      </p:sp>
    </p:spTree>
    <p:extLst>
      <p:ext uri="{BB962C8B-B14F-4D97-AF65-F5344CB8AC3E}">
        <p14:creationId xmlns:p14="http://schemas.microsoft.com/office/powerpoint/2010/main" val="187476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BB26C5-2861-E79A-8E4C-9F4C88129EE6}"/>
              </a:ext>
            </a:extLst>
          </p:cNvPr>
          <p:cNvSpPr>
            <a:spLocks noGrp="1"/>
          </p:cNvSpPr>
          <p:nvPr>
            <p:ph type="title"/>
          </p:nvPr>
        </p:nvSpPr>
        <p:spPr/>
        <p:txBody>
          <a:bodyPr/>
          <a:lstStyle/>
          <a:p>
            <a:r>
              <a:rPr lang="el-GR" dirty="0"/>
              <a:t>Συνήθεις όροι</a:t>
            </a:r>
          </a:p>
        </p:txBody>
      </p:sp>
      <p:sp>
        <p:nvSpPr>
          <p:cNvPr id="3" name="Θέση περιεχομένου 2">
            <a:extLst>
              <a:ext uri="{FF2B5EF4-FFF2-40B4-BE49-F238E27FC236}">
                <a16:creationId xmlns:a16="http://schemas.microsoft.com/office/drawing/2014/main" id="{F6F75BF9-B7C5-98F6-AD2B-D3B63D1E8168}"/>
              </a:ext>
            </a:extLst>
          </p:cNvPr>
          <p:cNvSpPr>
            <a:spLocks noGrp="1"/>
          </p:cNvSpPr>
          <p:nvPr>
            <p:ph idx="1"/>
          </p:nvPr>
        </p:nvSpPr>
        <p:spPr>
          <a:xfrm>
            <a:off x="573438" y="2603499"/>
            <a:ext cx="11112284" cy="3735307"/>
          </a:xfrm>
        </p:spPr>
        <p:txBody>
          <a:bodyPr>
            <a:normAutofit fontScale="92500" lnSpcReduction="20000"/>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Cap</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είναι το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ανωτατο</a:t>
            </a:r>
            <a:r>
              <a:rPr lang="el-GR" sz="1800" dirty="0">
                <a:effectLst/>
                <a:latin typeface="Calibri" panose="020F0502020204030204" pitchFamily="34" charset="0"/>
                <a:ea typeface="Calibri" panose="020F0502020204030204" pitchFamily="34" charset="0"/>
                <a:cs typeface="Times New Roman" panose="02020603050405020304" pitchFamily="18" charset="0"/>
              </a:rPr>
              <a:t> όριο της αποτίμησης στο οποίο θα γίνει η μετατροπή</a:t>
            </a: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Discount</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η έκπτωση στην αποτίμηση του επόμενου επενδυτικού γύρου ώστε να διαμορφωθεί η τιμή μετατροπής</a:t>
            </a: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Qualified financing valuation</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Η αποτίμηση της εταιρίας στον επενδυτικό αυτό γύρο</a:t>
            </a: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Qualified financing</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ο επενδυτικός γύρος (</a:t>
            </a:r>
            <a:r>
              <a:rPr lang="en-US" sz="1800" dirty="0">
                <a:effectLst/>
                <a:latin typeface="Calibri" panose="020F0502020204030204" pitchFamily="34" charset="0"/>
                <a:ea typeface="Calibri" panose="020F0502020204030204" pitchFamily="34" charset="0"/>
                <a:cs typeface="Times New Roman" panose="02020603050405020304" pitchFamily="18" charset="0"/>
              </a:rPr>
              <a:t>equity</a:t>
            </a:r>
            <a:r>
              <a:rPr lang="el-GR" sz="1800" dirty="0">
                <a:effectLst/>
                <a:latin typeface="Calibri" panose="020F0502020204030204" pitchFamily="34" charset="0"/>
                <a:ea typeface="Calibri" panose="020F0502020204030204" pitchFamily="34" charset="0"/>
                <a:cs typeface="Times New Roman" panose="02020603050405020304" pitchFamily="18" charset="0"/>
              </a:rPr>
              <a:t>) στον οποίο γίνεται υποχρεωτικά η μετατροπή των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ομολογίων</a:t>
            </a:r>
            <a:r>
              <a:rPr lang="el-GR" sz="1800" dirty="0">
                <a:effectLst/>
                <a:latin typeface="Calibri" panose="020F0502020204030204" pitchFamily="34" charset="0"/>
                <a:ea typeface="Calibri" panose="020F0502020204030204" pitchFamily="34" charset="0"/>
                <a:cs typeface="Times New Roman" panose="02020603050405020304" pitchFamily="18" charset="0"/>
              </a:rPr>
              <a:t> και πληροί κάποιες προδιαγραφές: ύψος, (πάνω πχ από 1 εκ,), είδος επενδυτών (εξαιρέσεις για </a:t>
            </a:r>
            <a:r>
              <a:rPr lang="en-US" sz="1800" dirty="0">
                <a:effectLst/>
                <a:latin typeface="Calibri" panose="020F0502020204030204" pitchFamily="34" charset="0"/>
                <a:ea typeface="Calibri" panose="020F0502020204030204" pitchFamily="34" charset="0"/>
                <a:cs typeface="Times New Roman" panose="02020603050405020304" pitchFamily="18" charset="0"/>
              </a:rPr>
              <a:t>friends and family </a:t>
            </a:r>
            <a:r>
              <a:rPr lang="el-GR" sz="1800" dirty="0">
                <a:effectLst/>
                <a:latin typeface="Calibri" panose="020F0502020204030204" pitchFamily="34" charset="0"/>
                <a:ea typeface="Calibri" panose="020F0502020204030204" pitchFamily="34" charset="0"/>
                <a:cs typeface="Times New Roman" panose="02020603050405020304" pitchFamily="18" charset="0"/>
              </a:rPr>
              <a:t>και </a:t>
            </a:r>
            <a:r>
              <a:rPr lang="en-US" sz="1800" dirty="0">
                <a:effectLst/>
                <a:latin typeface="Calibri" panose="020F0502020204030204" pitchFamily="34" charset="0"/>
                <a:ea typeface="Calibri" panose="020F0502020204030204" pitchFamily="34" charset="0"/>
                <a:cs typeface="Times New Roman" panose="02020603050405020304" pitchFamily="18" charset="0"/>
              </a:rPr>
              <a:t>affiliates</a:t>
            </a:r>
            <a:r>
              <a:rPr lang="el-GR" sz="1800" dirty="0">
                <a:effectLst/>
                <a:latin typeface="Calibri" panose="020F0502020204030204" pitchFamily="34" charset="0"/>
                <a:ea typeface="Calibri" panose="020F0502020204030204" pitchFamily="34" charset="0"/>
                <a:cs typeface="Times New Roman" panose="02020603050405020304" pitchFamily="18" charset="0"/>
              </a:rPr>
              <a:t>), χρόνος (δηλαδή εντός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ένος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έτους πχ), είδος επένδυσης (προνομιούχες μετοχές πχ). = υποχρεωτική μετατροπή</a:t>
            </a: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Non</a:t>
            </a:r>
            <a:r>
              <a:rPr lang="el-GR" sz="1800" b="1"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qualified financing</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κάθε επενδυτικός γύρος που δεν είναι </a:t>
            </a:r>
            <a:r>
              <a:rPr lang="en-US" sz="1800" dirty="0">
                <a:effectLst/>
                <a:latin typeface="Calibri" panose="020F0502020204030204" pitchFamily="34" charset="0"/>
                <a:ea typeface="Calibri" panose="020F0502020204030204" pitchFamily="34" charset="0"/>
                <a:cs typeface="Times New Roman" panose="02020603050405020304" pitchFamily="18" charset="0"/>
              </a:rPr>
              <a:t>qualified financing</a:t>
            </a:r>
            <a:r>
              <a:rPr lang="el-GR" sz="1800" dirty="0">
                <a:effectLst/>
                <a:latin typeface="Calibri" panose="020F0502020204030204" pitchFamily="34" charset="0"/>
                <a:ea typeface="Calibri" panose="020F0502020204030204" pitchFamily="34" charset="0"/>
                <a:cs typeface="Times New Roman" panose="02020603050405020304" pitchFamily="18" charset="0"/>
              </a:rPr>
              <a:t> = δικαίωμα μετατροπής του επενδυτή</a:t>
            </a:r>
          </a:p>
          <a:p>
            <a:r>
              <a:rPr lang="el-GR" sz="1800" b="1" dirty="0">
                <a:effectLst/>
                <a:latin typeface="Calibri" panose="020F0502020204030204" pitchFamily="34" charset="0"/>
                <a:ea typeface="Calibri" panose="020F0502020204030204" pitchFamily="34" charset="0"/>
                <a:cs typeface="Times New Roman" panose="02020603050405020304" pitchFamily="18" charset="0"/>
              </a:rPr>
              <a:t>Η μετατροπή θα γίνει στην χαμηλότερη από τις ακόλουθες αποτιμήσεις: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Το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cap</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l-GR" sz="1800" b="1" dirty="0">
                <a:effectLst/>
                <a:latin typeface="Calibri" panose="020F0502020204030204" pitchFamily="34" charset="0"/>
                <a:ea typeface="Calibri" panose="020F0502020204030204" pitchFamily="34" charset="0"/>
                <a:cs typeface="Times New Roman" panose="02020603050405020304" pitchFamily="18" charset="0"/>
              </a:rPr>
              <a:t>Το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qualified financing valuation – discount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149151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93D2A1-15B5-A84F-4488-CF5C5C38B9DC}"/>
              </a:ext>
            </a:extLst>
          </p:cNvPr>
          <p:cNvSpPr>
            <a:spLocks noGrp="1"/>
          </p:cNvSpPr>
          <p:nvPr>
            <p:ph type="title"/>
          </p:nvPr>
        </p:nvSpPr>
        <p:spPr/>
        <p:txBody>
          <a:bodyPr/>
          <a:lstStyle/>
          <a:p>
            <a:r>
              <a:rPr lang="el-GR" dirty="0"/>
              <a:t>παράδειγμα</a:t>
            </a:r>
          </a:p>
        </p:txBody>
      </p:sp>
      <p:sp>
        <p:nvSpPr>
          <p:cNvPr id="3" name="Θέση περιεχομένου 2">
            <a:extLst>
              <a:ext uri="{FF2B5EF4-FFF2-40B4-BE49-F238E27FC236}">
                <a16:creationId xmlns:a16="http://schemas.microsoft.com/office/drawing/2014/main" id="{CB3176B5-F03E-C58C-7D26-F262E013D765}"/>
              </a:ext>
            </a:extLst>
          </p:cNvPr>
          <p:cNvSpPr>
            <a:spLocks noGrp="1"/>
          </p:cNvSpPr>
          <p:nvPr>
            <p:ph idx="1"/>
          </p:nvPr>
        </p:nvSpPr>
        <p:spPr>
          <a:xfrm>
            <a:off x="526942" y="2603500"/>
            <a:ext cx="11143282" cy="3416300"/>
          </a:xfrm>
        </p:spPr>
        <p:txBody>
          <a:bodyPr/>
          <a:lstStyle/>
          <a:p>
            <a:r>
              <a:rPr lang="el-GR" sz="1800" b="1" dirty="0">
                <a:effectLst/>
                <a:latin typeface="Calibri" panose="020F0502020204030204" pitchFamily="34" charset="0"/>
                <a:ea typeface="Calibri" panose="020F0502020204030204" pitchFamily="34" charset="0"/>
                <a:cs typeface="Times New Roman" panose="02020603050405020304" pitchFamily="18" charset="0"/>
              </a:rPr>
              <a:t>Παράδειγμα: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Startup</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ΜΚ 50.000 ευρώ /50.000 μετοχές /ΟΑ 1 ευρώ</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b="1" dirty="0">
                <a:effectLst/>
                <a:latin typeface="Calibri" panose="020F0502020204030204" pitchFamily="34" charset="0"/>
                <a:ea typeface="Calibri" panose="020F0502020204030204" pitchFamily="34" charset="0"/>
                <a:cs typeface="Times New Roman" panose="02020603050405020304" pitchFamily="18" charset="0"/>
              </a:rPr>
              <a:t>Επένδυση με μετατρέψιμες ομολογίες 200.000 ευρώ / 200.000 ομολογίες / ΟΑ 1 ευρώ</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b="1" dirty="0">
                <a:effectLst/>
                <a:latin typeface="Calibri" panose="020F0502020204030204" pitchFamily="34" charset="0"/>
                <a:ea typeface="Calibri" panose="020F0502020204030204" pitchFamily="34" charset="0"/>
                <a:cs typeface="Times New Roman" panose="02020603050405020304" pitchFamily="18" charset="0"/>
              </a:rPr>
              <a:t>Όροι μετατροπής: 80% του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qualified financing valuation </a:t>
            </a:r>
            <a:r>
              <a:rPr lang="el-GR" sz="1800" b="1" dirty="0">
                <a:effectLst/>
                <a:latin typeface="Calibri" panose="020F0502020204030204" pitchFamily="34" charset="0"/>
                <a:ea typeface="Calibri" panose="020F0502020204030204" pitchFamily="34" charset="0"/>
                <a:cs typeface="Times New Roman" panose="02020603050405020304" pitchFamily="18" charset="0"/>
              </a:rPr>
              <a:t>ή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cap</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2εκ ευρώ</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b="1" dirty="0">
                <a:effectLst/>
                <a:latin typeface="Calibri" panose="020F0502020204030204" pitchFamily="34" charset="0"/>
                <a:ea typeface="Calibri" panose="020F0502020204030204" pitchFamily="34" charset="0"/>
                <a:cs typeface="Times New Roman" panose="02020603050405020304" pitchFamily="18" charset="0"/>
              </a:rPr>
              <a:t>Επόμενος επενδυτικός γύρος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qualified financing</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1.000.010 ευρώ σε αποτίμηση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pre money </a:t>
            </a:r>
            <a:r>
              <a:rPr lang="el-GR" sz="1800" b="1" dirty="0">
                <a:effectLst/>
                <a:latin typeface="Calibri" panose="020F0502020204030204" pitchFamily="34" charset="0"/>
                <a:ea typeface="Calibri" panose="020F0502020204030204" pitchFamily="34" charset="0"/>
                <a:cs typeface="Times New Roman" panose="02020603050405020304" pitchFamily="18" charset="0"/>
              </a:rPr>
              <a:t>5 εκ ευρώ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3879382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60E375-7283-C0E9-8024-177F918ACEFB}"/>
              </a:ext>
            </a:extLst>
          </p:cNvPr>
          <p:cNvSpPr>
            <a:spLocks noGrp="1"/>
          </p:cNvSpPr>
          <p:nvPr>
            <p:ph type="title"/>
          </p:nvPr>
        </p:nvSpPr>
        <p:spPr/>
        <p:txBody>
          <a:bodyPr/>
          <a:lstStyle/>
          <a:p>
            <a:r>
              <a:rPr lang="el-GR" dirty="0"/>
              <a:t>παράδειγμα</a:t>
            </a:r>
          </a:p>
        </p:txBody>
      </p:sp>
      <p:sp>
        <p:nvSpPr>
          <p:cNvPr id="3" name="Θέση περιεχομένου 2">
            <a:extLst>
              <a:ext uri="{FF2B5EF4-FFF2-40B4-BE49-F238E27FC236}">
                <a16:creationId xmlns:a16="http://schemas.microsoft.com/office/drawing/2014/main" id="{30CB23AA-2AE4-7D31-AB8E-54FFCB3E22C9}"/>
              </a:ext>
            </a:extLst>
          </p:cNvPr>
          <p:cNvSpPr>
            <a:spLocks noGrp="1"/>
          </p:cNvSpPr>
          <p:nvPr>
            <p:ph idx="1"/>
          </p:nvPr>
        </p:nvSpPr>
        <p:spPr>
          <a:xfrm>
            <a:off x="5517675" y="445576"/>
            <a:ext cx="5190066" cy="5966847"/>
          </a:xfrm>
        </p:spPr>
        <p:txBody>
          <a:bodyPr>
            <a:normAutofit/>
          </a:bodyPr>
          <a:lstStyle/>
          <a:p>
            <a:pPr marL="342900" lvl="0" indent="-342900">
              <a:buFont typeface="+mj-lt"/>
              <a:buAutoNum type="arabicPeriod"/>
            </a:pPr>
            <a:r>
              <a:rPr lang="el-GR" sz="1800" b="1" dirty="0">
                <a:effectLst/>
                <a:latin typeface="Calibri" panose="020F0502020204030204" pitchFamily="34" charset="0"/>
                <a:ea typeface="Calibri" panose="020F0502020204030204" pitchFamily="34" charset="0"/>
                <a:cs typeface="Times New Roman" panose="02020603050405020304" pitchFamily="18" charset="0"/>
              </a:rPr>
              <a:t>Μετατροπή ομολογιακού</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US" sz="1800" b="1" dirty="0">
                <a:effectLst/>
                <a:latin typeface="Calibri" panose="020F0502020204030204" pitchFamily="34" charset="0"/>
                <a:ea typeface="Calibri" panose="020F0502020204030204" pitchFamily="34" charset="0"/>
                <a:cs typeface="Times New Roman" panose="02020603050405020304" pitchFamily="18" charset="0"/>
              </a:rPr>
              <a:t>Me discount = 4 </a:t>
            </a:r>
            <a:r>
              <a:rPr lang="el-GR" sz="1800" b="1" dirty="0">
                <a:effectLst/>
                <a:latin typeface="Calibri" panose="020F0502020204030204" pitchFamily="34" charset="0"/>
                <a:ea typeface="Calibri" panose="020F0502020204030204" pitchFamily="34" charset="0"/>
                <a:cs typeface="Times New Roman" panose="02020603050405020304" pitchFamily="18" charset="0"/>
              </a:rPr>
              <a:t>εκ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valuation</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US" sz="1800" b="1"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Me cap = 2 ek valuation</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l-GR" sz="1800" b="1" dirty="0">
                <a:effectLst/>
                <a:latin typeface="Calibri" panose="020F0502020204030204" pitchFamily="34" charset="0"/>
                <a:ea typeface="Calibri" panose="020F0502020204030204" pitchFamily="34" charset="0"/>
                <a:cs typeface="Times New Roman" panose="02020603050405020304" pitchFamily="18" charset="0"/>
              </a:rPr>
              <a:t>Άρα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0">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Τιμή μετατροπής = 2 εκ / 50.000 μετοχές = 40 ευρώ</a:t>
            </a:r>
          </a:p>
          <a:p>
            <a:pPr marL="114300" indent="0">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Αριθμός μετοχών από μετατροπή = 200.000 ευρώ / 40 ευρώ =5.000 μετοχές </a:t>
            </a: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Άρα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νεός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αριθμός μετοχών = 50.000 +5.000 = 55.000</a:t>
            </a:r>
          </a:p>
          <a:p>
            <a:pPr marL="457200"/>
            <a:r>
              <a:rPr lang="el-GR" sz="1800" dirty="0" err="1">
                <a:effectLst/>
                <a:latin typeface="Calibri" panose="020F0502020204030204" pitchFamily="34" charset="0"/>
                <a:ea typeface="Calibri" panose="020F0502020204030204" pitchFamily="34" charset="0"/>
                <a:cs typeface="Times New Roman" panose="02020603050405020304" pitchFamily="18" charset="0"/>
              </a:rPr>
              <a:t>Νεό</a:t>
            </a:r>
            <a:r>
              <a:rPr lang="el-GR" sz="1800" dirty="0">
                <a:effectLst/>
                <a:latin typeface="Calibri" panose="020F0502020204030204" pitchFamily="34" charset="0"/>
                <a:ea typeface="Calibri" panose="020F0502020204030204" pitchFamily="34" charset="0"/>
                <a:cs typeface="Times New Roman" panose="02020603050405020304" pitchFamily="18" charset="0"/>
              </a:rPr>
              <a:t> ΜΚ = 55.000 * 1 ευρώ ΟΑ = 55.000 ευρώ</a:t>
            </a: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ΑΥΑ = 145.000 ευρώ</a:t>
            </a:r>
          </a:p>
          <a:p>
            <a:pPr marL="457200"/>
            <a:r>
              <a:rPr lang="el-GR" sz="1800" b="1" dirty="0">
                <a:effectLst/>
                <a:latin typeface="Calibri" panose="020F0502020204030204" pitchFamily="34" charset="0"/>
                <a:ea typeface="Calibri" panose="020F0502020204030204" pitchFamily="34" charset="0"/>
                <a:cs typeface="Times New Roman" panose="02020603050405020304" pitchFamily="18" charset="0"/>
              </a:rPr>
              <a:t>Μετοχική σύνθεση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cap table</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μετά τον 1</a:t>
            </a:r>
            <a:r>
              <a:rPr lang="el-GR" sz="1800" b="1" baseline="30000" dirty="0">
                <a:effectLst/>
                <a:latin typeface="Calibri" panose="020F0502020204030204" pitchFamily="34" charset="0"/>
                <a:ea typeface="Calibri" panose="020F0502020204030204" pitchFamily="34" charset="0"/>
                <a:cs typeface="Times New Roman" panose="02020603050405020304" pitchFamily="18" charset="0"/>
              </a:rPr>
              <a:t>ο</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επενδυτικό γύρο</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Ιδρυτές	50.000 μετοχές </a:t>
            </a: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Επενδυτής 1	5.000 μετοχές</a:t>
            </a:r>
          </a:p>
          <a:p>
            <a:endParaRPr lang="el-GR" dirty="0"/>
          </a:p>
        </p:txBody>
      </p:sp>
      <p:sp>
        <p:nvSpPr>
          <p:cNvPr id="4" name="Θέση κειμένου 3">
            <a:extLst>
              <a:ext uri="{FF2B5EF4-FFF2-40B4-BE49-F238E27FC236}">
                <a16:creationId xmlns:a16="http://schemas.microsoft.com/office/drawing/2014/main" id="{B8C3A4C3-44F1-E20B-DB88-3BEB47492EEC}"/>
              </a:ext>
            </a:extLst>
          </p:cNvPr>
          <p:cNvSpPr>
            <a:spLocks noGrp="1"/>
          </p:cNvSpPr>
          <p:nvPr>
            <p:ph type="body" sz="half" idx="2"/>
          </p:nvPr>
        </p:nvSpPr>
        <p:spPr/>
        <p:txBody>
          <a:bodyPr/>
          <a:lstStyle/>
          <a:p>
            <a:endParaRPr lang="el-GR"/>
          </a:p>
        </p:txBody>
      </p:sp>
    </p:spTree>
    <p:extLst>
      <p:ext uri="{BB962C8B-B14F-4D97-AF65-F5344CB8AC3E}">
        <p14:creationId xmlns:p14="http://schemas.microsoft.com/office/powerpoint/2010/main" val="29273820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0F3943-13F9-9C88-64F6-3A09C46BB699}"/>
              </a:ext>
            </a:extLst>
          </p:cNvPr>
          <p:cNvSpPr>
            <a:spLocks noGrp="1"/>
          </p:cNvSpPr>
          <p:nvPr>
            <p:ph type="title"/>
          </p:nvPr>
        </p:nvSpPr>
        <p:spPr/>
        <p:txBody>
          <a:bodyPr/>
          <a:lstStyle/>
          <a:p>
            <a:r>
              <a:rPr lang="el-GR" dirty="0"/>
              <a:t>Παράδειγμα συνέχεια</a:t>
            </a:r>
          </a:p>
        </p:txBody>
      </p:sp>
      <p:sp>
        <p:nvSpPr>
          <p:cNvPr id="3" name="Θέση περιεχομένου 2">
            <a:extLst>
              <a:ext uri="{FF2B5EF4-FFF2-40B4-BE49-F238E27FC236}">
                <a16:creationId xmlns:a16="http://schemas.microsoft.com/office/drawing/2014/main" id="{528897A2-2EC4-6B3A-FDB7-59FF694234F1}"/>
              </a:ext>
            </a:extLst>
          </p:cNvPr>
          <p:cNvSpPr>
            <a:spLocks noGrp="1"/>
          </p:cNvSpPr>
          <p:nvPr>
            <p:ph idx="1"/>
          </p:nvPr>
        </p:nvSpPr>
        <p:spPr>
          <a:xfrm>
            <a:off x="5781146" y="449451"/>
            <a:ext cx="5190066" cy="5904854"/>
          </a:xfrm>
        </p:spPr>
        <p:txBody>
          <a:bodyPr>
            <a:normAutofit/>
          </a:bodyPr>
          <a:lstStyle/>
          <a:p>
            <a:pPr marL="114300" indent="0">
              <a:buNone/>
            </a:pPr>
            <a:r>
              <a:rPr lang="el-GR" sz="1800" b="1" dirty="0">
                <a:effectLst/>
                <a:latin typeface="Calibri" panose="020F0502020204030204" pitchFamily="34" charset="0"/>
                <a:ea typeface="Calibri" panose="020F0502020204030204" pitchFamily="34" charset="0"/>
                <a:cs typeface="Times New Roman" panose="02020603050405020304" pitchFamily="18" charset="0"/>
              </a:rPr>
              <a:t>2</a:t>
            </a:r>
            <a:r>
              <a:rPr lang="el-GR" sz="1800" b="1" baseline="30000" dirty="0">
                <a:effectLst/>
                <a:latin typeface="Calibri" panose="020F0502020204030204" pitchFamily="34" charset="0"/>
                <a:ea typeface="Calibri" panose="020F0502020204030204" pitchFamily="34" charset="0"/>
                <a:cs typeface="Times New Roman" panose="02020603050405020304" pitchFamily="18" charset="0"/>
              </a:rPr>
              <a:t>ος</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επενδυτικός γύρος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US" sz="1800" b="1" dirty="0">
                <a:effectLst/>
                <a:latin typeface="Calibri" panose="020F0502020204030204" pitchFamily="34" charset="0"/>
                <a:ea typeface="Calibri" panose="020F0502020204030204" pitchFamily="34" charset="0"/>
                <a:cs typeface="Times New Roman" panose="02020603050405020304" pitchFamily="18" charset="0"/>
              </a:rPr>
              <a:t>Valuation</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5 εκ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pre money</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5 εκ /55.000 μετοχές = τιμή διάθεσης 90,91 ευρώ</a:t>
            </a: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Αριθμός μετοχών επενδυτή 2 = 1.000.010/90,91 = 11.000 μετοχές</a:t>
            </a:r>
          </a:p>
          <a:p>
            <a:pPr marL="457200"/>
            <a:r>
              <a:rPr lang="el-GR" sz="1800" dirty="0" err="1">
                <a:effectLst/>
                <a:latin typeface="Calibri" panose="020F0502020204030204" pitchFamily="34" charset="0"/>
                <a:ea typeface="Calibri" panose="020F0502020204030204" pitchFamily="34" charset="0"/>
                <a:cs typeface="Times New Roman" panose="02020603050405020304" pitchFamily="18" charset="0"/>
              </a:rPr>
              <a:t>Νεός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αριθμός μετοχών = 55.000+11.000 = 66.000 μετοχές</a:t>
            </a: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Νέο ΜΚ = 55.000 ευρώ + 11.000 ευρώ = 66.000 ευρώ</a:t>
            </a: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Νέο ΑΥΑ = 145.000+ 989.000 = 1.134.000</a:t>
            </a:r>
          </a:p>
          <a:p>
            <a:pPr marL="457200"/>
            <a:r>
              <a:rPr lang="el-GR" sz="1800" b="1" dirty="0">
                <a:effectLst/>
                <a:latin typeface="Calibri" panose="020F0502020204030204" pitchFamily="34" charset="0"/>
                <a:ea typeface="Calibri" panose="020F0502020204030204" pitchFamily="34" charset="0"/>
                <a:cs typeface="Times New Roman" panose="02020603050405020304" pitchFamily="18" charset="0"/>
              </a:rPr>
              <a:t>Μετοχική σύνθεση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cap table</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μετά το 2</a:t>
            </a:r>
            <a:r>
              <a:rPr lang="el-GR" sz="1800" b="1" baseline="30000" dirty="0">
                <a:effectLst/>
                <a:latin typeface="Calibri" panose="020F0502020204030204" pitchFamily="34" charset="0"/>
                <a:ea typeface="Calibri" panose="020F0502020204030204" pitchFamily="34" charset="0"/>
                <a:cs typeface="Times New Roman" panose="02020603050405020304" pitchFamily="18" charset="0"/>
              </a:rPr>
              <a:t>ο</a:t>
            </a:r>
            <a:r>
              <a:rPr lang="el-GR" sz="1800" b="1" dirty="0">
                <a:effectLst/>
                <a:latin typeface="Calibri" panose="020F0502020204030204" pitchFamily="34" charset="0"/>
                <a:ea typeface="Calibri" panose="020F0502020204030204" pitchFamily="34" charset="0"/>
                <a:cs typeface="Times New Roman" panose="02020603050405020304" pitchFamily="18" charset="0"/>
              </a:rPr>
              <a:t> επενδυτικό γύρο</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Ιδρυτές	50.000 μετοχές	75,76%</a:t>
            </a: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Επενδυτής 1	5.000 μετοχές		  7,58%</a:t>
            </a:r>
          </a:p>
          <a:p>
            <a:pPr marL="457200"/>
            <a:r>
              <a:rPr lang="el-GR" sz="1800" dirty="0">
                <a:effectLst/>
                <a:latin typeface="Calibri" panose="020F0502020204030204" pitchFamily="34" charset="0"/>
                <a:ea typeface="Calibri" panose="020F0502020204030204" pitchFamily="34" charset="0"/>
                <a:cs typeface="Times New Roman" panose="02020603050405020304" pitchFamily="18" charset="0"/>
              </a:rPr>
              <a:t>Επενδυτής 2	11.000 μετοχές	16,66%</a:t>
            </a:r>
          </a:p>
          <a:p>
            <a:endParaRPr lang="el-GR" dirty="0"/>
          </a:p>
        </p:txBody>
      </p:sp>
    </p:spTree>
    <p:extLst>
      <p:ext uri="{BB962C8B-B14F-4D97-AF65-F5344CB8AC3E}">
        <p14:creationId xmlns:p14="http://schemas.microsoft.com/office/powerpoint/2010/main" val="8769625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Rectangle 11">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0" name="Rectangle 19">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B687970F-61AD-307A-2533-B9FF74018348}"/>
              </a:ext>
            </a:extLst>
          </p:cNvPr>
          <p:cNvSpPr>
            <a:spLocks noGrp="1"/>
          </p:cNvSpPr>
          <p:nvPr>
            <p:ph type="title"/>
          </p:nvPr>
        </p:nvSpPr>
        <p:spPr>
          <a:xfrm>
            <a:off x="1683171" y="1143000"/>
            <a:ext cx="8825658" cy="3389217"/>
          </a:xfrm>
        </p:spPr>
        <p:txBody>
          <a:bodyPr vert="horz" lIns="91440" tIns="45720" rIns="91440" bIns="45720" rtlCol="0" anchor="ctr">
            <a:normAutofit/>
          </a:bodyPr>
          <a:lstStyle/>
          <a:p>
            <a:pPr algn="ctr"/>
            <a:r>
              <a:rPr lang="en-US" sz="6600" dirty="0">
                <a:solidFill>
                  <a:srgbClr val="FFFFFF"/>
                </a:solidFill>
              </a:rPr>
              <a:t>ΛΟΙΠΟΙ ΟΡΟΙ ΕΠΕΝΔΥΣΗΣ</a:t>
            </a:r>
          </a:p>
        </p:txBody>
      </p:sp>
      <p:sp>
        <p:nvSpPr>
          <p:cNvPr id="3" name="Θέση κειμένου 2">
            <a:extLst>
              <a:ext uri="{FF2B5EF4-FFF2-40B4-BE49-F238E27FC236}">
                <a16:creationId xmlns:a16="http://schemas.microsoft.com/office/drawing/2014/main" id="{E9EEF275-A79C-7500-3510-FC8038F7292A}"/>
              </a:ext>
            </a:extLst>
          </p:cNvPr>
          <p:cNvSpPr>
            <a:spLocks noGrp="1"/>
          </p:cNvSpPr>
          <p:nvPr>
            <p:ph type="body" idx="1"/>
          </p:nvPr>
        </p:nvSpPr>
        <p:spPr>
          <a:xfrm>
            <a:off x="1683171" y="5240851"/>
            <a:ext cx="8825658" cy="828932"/>
          </a:xfrm>
        </p:spPr>
        <p:txBody>
          <a:bodyPr vert="horz" lIns="91440" tIns="45720" rIns="91440" bIns="45720" rtlCol="0" anchor="t">
            <a:normAutofit/>
          </a:bodyPr>
          <a:lstStyle/>
          <a:p>
            <a:pPr algn="ctr"/>
            <a:endParaRPr lang="en-US" sz="2400">
              <a:solidFill>
                <a:schemeClr val="tx2"/>
              </a:solidFill>
            </a:endParaRPr>
          </a:p>
        </p:txBody>
      </p:sp>
    </p:spTree>
    <p:extLst>
      <p:ext uri="{BB962C8B-B14F-4D97-AF65-F5344CB8AC3E}">
        <p14:creationId xmlns:p14="http://schemas.microsoft.com/office/powerpoint/2010/main" val="22460266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Έξοδος επενδυτή</a:t>
            </a:r>
            <a:endParaRPr lang="en-US" dirty="0"/>
          </a:p>
        </p:txBody>
      </p:sp>
      <p:sp>
        <p:nvSpPr>
          <p:cNvPr id="2" name="Content Placeholder 1"/>
          <p:cNvSpPr>
            <a:spLocks noGrp="1"/>
          </p:cNvSpPr>
          <p:nvPr>
            <p:ph idx="1"/>
          </p:nvPr>
        </p:nvSpPr>
        <p:spPr>
          <a:xfrm>
            <a:off x="2396068" y="2675467"/>
            <a:ext cx="7408333" cy="3450696"/>
          </a:xfrm>
          <a:prstGeom prst="rect">
            <a:avLst/>
          </a:prstGeom>
        </p:spPr>
        <p:txBody>
          <a:bodyPr>
            <a:normAutofit fontScale="85000" lnSpcReduction="20000"/>
          </a:bodyPr>
          <a:lstStyle/>
          <a:p>
            <a:r>
              <a:rPr lang="en-US" dirty="0"/>
              <a:t>Drag along: </a:t>
            </a:r>
            <a:r>
              <a:rPr lang="el-GR" dirty="0"/>
              <a:t>το δικαίωμα του επενδυτή να απαιτήσει από τους υπόλοιπους μετόχους να μεταβιβάσουν τις μετοχές τους με τους ίδιους όρους με τον επενδυτή σε αγοραστή του επενδυτή</a:t>
            </a:r>
          </a:p>
          <a:p>
            <a:r>
              <a:rPr lang="en-US" dirty="0"/>
              <a:t>Tag along: </a:t>
            </a:r>
            <a:r>
              <a:rPr lang="el-GR" dirty="0"/>
              <a:t>το δικαίωμα του επενδυτή να απαιτήσει από τους υπόλοιπους μετόχους να μεταβιβάσουν μαζί τις μετοχές τους με τους ίδιους όρους τις μετοχές του επενδυτή σε αγοραστή των υπολοίπων μετόχων. Η πώληση των μετοχών των μετόχων τελεί υπό την αίρεση της ταυτόχρονης απόκτησης των μετοχών του επενδυτή από τον υποψήφιο αγοραστή</a:t>
            </a:r>
          </a:p>
          <a:p>
            <a:r>
              <a:rPr lang="el-GR" dirty="0"/>
              <a:t>Περιορισμοί:</a:t>
            </a:r>
          </a:p>
          <a:p>
            <a:pPr lvl="1"/>
            <a:r>
              <a:rPr lang="en-US" dirty="0"/>
              <a:t>Pro rata vs </a:t>
            </a:r>
            <a:r>
              <a:rPr lang="el-GR" dirty="0"/>
              <a:t>όλα ή τίποτα</a:t>
            </a:r>
          </a:p>
          <a:p>
            <a:pPr lvl="1"/>
            <a:r>
              <a:rPr lang="el-GR" dirty="0"/>
              <a:t>Αμοιβαίο </a:t>
            </a:r>
            <a:r>
              <a:rPr lang="en-US" dirty="0"/>
              <a:t>vs </a:t>
            </a:r>
            <a:r>
              <a:rPr lang="el-GR" dirty="0"/>
              <a:t>μονομερές δικαίωμα</a:t>
            </a:r>
          </a:p>
          <a:p>
            <a:pPr lvl="1"/>
            <a:r>
              <a:rPr lang="el-GR" dirty="0"/>
              <a:t>Τιμή άσκησης δικαιώματος</a:t>
            </a:r>
          </a:p>
          <a:p>
            <a:pPr lvl="1"/>
            <a:r>
              <a:rPr lang="el-GR" dirty="0"/>
              <a:t>Έγκριση από συγκεκριμένο ποσοστό μετόχων</a:t>
            </a:r>
          </a:p>
          <a:p>
            <a:endParaRPr lang="el-GR" dirty="0"/>
          </a:p>
          <a:p>
            <a:endParaRPr lang="el-GR" dirty="0"/>
          </a:p>
        </p:txBody>
      </p:sp>
    </p:spTree>
    <p:extLst>
      <p:ext uri="{BB962C8B-B14F-4D97-AF65-F5344CB8AC3E}">
        <p14:creationId xmlns:p14="http://schemas.microsoft.com/office/powerpoint/2010/main" val="6299419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Liquidation preference</a:t>
            </a:r>
          </a:p>
        </p:txBody>
      </p:sp>
      <p:sp>
        <p:nvSpPr>
          <p:cNvPr id="2" name="Content Placeholder 1"/>
          <p:cNvSpPr>
            <a:spLocks noGrp="1"/>
          </p:cNvSpPr>
          <p:nvPr>
            <p:ph idx="1"/>
          </p:nvPr>
        </p:nvSpPr>
        <p:spPr>
          <a:xfrm>
            <a:off x="2396068" y="2675467"/>
            <a:ext cx="7408333" cy="3450696"/>
          </a:xfrm>
          <a:prstGeom prst="rect">
            <a:avLst/>
          </a:prstGeom>
        </p:spPr>
        <p:txBody>
          <a:bodyPr>
            <a:normAutofit fontScale="70000" lnSpcReduction="20000"/>
          </a:bodyPr>
          <a:lstStyle/>
          <a:p>
            <a:r>
              <a:rPr lang="el-GR" dirty="0"/>
              <a:t>Σε κάθε γεγονός ρευστοποίησης επένδυσης όπως μεταβίβαση μετοχών ή εξαγορά εταιρίας ή συγχώνευση ή είσοδος στο χρηματιστήριο, ο επενδυτής κατά προτεραιότητα λαμβάνει συγκεκριμένο ελάχιστο ποσό κατά προτεραιότητα εκπεφρασμένο  σε πολλαπλάσιο της αρχικής επένδυσης.</a:t>
            </a:r>
          </a:p>
          <a:p>
            <a:r>
              <a:rPr lang="el-GR" dirty="0"/>
              <a:t>Διακρίνεται σε </a:t>
            </a:r>
            <a:r>
              <a:rPr lang="en-US" dirty="0"/>
              <a:t>participating </a:t>
            </a:r>
            <a:r>
              <a:rPr lang="el-GR" dirty="0"/>
              <a:t>και </a:t>
            </a:r>
            <a:r>
              <a:rPr lang="en-US" dirty="0"/>
              <a:t>non participating</a:t>
            </a:r>
          </a:p>
          <a:p>
            <a:r>
              <a:rPr lang="el-GR" dirty="0"/>
              <a:t>Στο </a:t>
            </a:r>
            <a:r>
              <a:rPr lang="en-US" dirty="0"/>
              <a:t>non participating </a:t>
            </a:r>
            <a:r>
              <a:rPr lang="el-GR" dirty="0"/>
              <a:t>ο </a:t>
            </a:r>
            <a:r>
              <a:rPr lang="el-GR" dirty="0" err="1"/>
              <a:t>επενδυτ</a:t>
            </a:r>
            <a:r>
              <a:rPr lang="en-US" dirty="0"/>
              <a:t>ή</a:t>
            </a:r>
            <a:r>
              <a:rPr lang="el-GR" dirty="0"/>
              <a:t>ς λαμβάνει ένα πολλαπλάσιο της αρχικής επένδυσής του και δεν συμμετέχει στη διανομή της υπόλοιπης υπεραξίας από την πώληση της εταιρίας</a:t>
            </a:r>
            <a:r>
              <a:rPr lang="en-US" dirty="0"/>
              <a:t>. </a:t>
            </a:r>
            <a:r>
              <a:rPr lang="el-GR" dirty="0"/>
              <a:t>Συν</a:t>
            </a:r>
            <a:r>
              <a:rPr lang="en-US" dirty="0"/>
              <a:t>ή</a:t>
            </a:r>
            <a:r>
              <a:rPr lang="el-GR" dirty="0" err="1"/>
              <a:t>θως</a:t>
            </a:r>
            <a:r>
              <a:rPr lang="el-GR" dirty="0"/>
              <a:t> στις περιπτώσεις αυτές ο επενδυτής έχει τη δυνατότητα να μετατρέψει τις προνομιούχες μετοχές του σε κοινές και να συμμετέχει με το ποσοστό που λαμβάνει αναλογικά στο τίμημα της πώλησης όταν αυτό είναι μεγαλύτερο από το πολλαπλάσιο το αποτέλεσμα της αρχικής επένδυσης επί του πολλαπλασιαστή.</a:t>
            </a:r>
          </a:p>
          <a:p>
            <a:r>
              <a:rPr lang="el-GR" dirty="0"/>
              <a:t>Στο </a:t>
            </a:r>
            <a:r>
              <a:rPr lang="en-US" dirty="0"/>
              <a:t>participating </a:t>
            </a:r>
            <a:r>
              <a:rPr lang="el-GR" dirty="0"/>
              <a:t>ο επενδυτής λαμβάνει αρχικά ένα πολλαπλάσιο της επένδυσής του και έπειτα συμμετέχει με βάση το ποσοστό του και στο υπόλοιπο αναλογικά με τους υπόλοιπους.</a:t>
            </a:r>
          </a:p>
          <a:p>
            <a:r>
              <a:rPr lang="el-GR" dirty="0"/>
              <a:t>Ο πιο συνήθης τρόπος υλοποίησης όρου είναι με Προνομιούχες μετοχές</a:t>
            </a:r>
            <a:r>
              <a:rPr lang="en-US" dirty="0"/>
              <a:t> </a:t>
            </a:r>
            <a:r>
              <a:rPr lang="el-GR" dirty="0"/>
              <a:t>και μετατροπή αυτών με κοινές ή με συμβατικό καθορισμό της κατανομής του τιμήματος μεταξύ των μετόχων</a:t>
            </a:r>
          </a:p>
        </p:txBody>
      </p:sp>
    </p:spTree>
    <p:extLst>
      <p:ext uri="{BB962C8B-B14F-4D97-AF65-F5344CB8AC3E}">
        <p14:creationId xmlns:p14="http://schemas.microsoft.com/office/powerpoint/2010/main" val="8447564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Anti-dilution clauses – full ratchet</a:t>
            </a:r>
          </a:p>
        </p:txBody>
      </p:sp>
      <p:sp>
        <p:nvSpPr>
          <p:cNvPr id="2" name="Content Placeholder 1"/>
          <p:cNvSpPr>
            <a:spLocks noGrp="1"/>
          </p:cNvSpPr>
          <p:nvPr>
            <p:ph idx="1"/>
          </p:nvPr>
        </p:nvSpPr>
        <p:spPr>
          <a:xfrm>
            <a:off x="1154954" y="2675467"/>
            <a:ext cx="9871634" cy="3561845"/>
          </a:xfrm>
          <a:prstGeom prst="rect">
            <a:avLst/>
          </a:prstGeom>
        </p:spPr>
        <p:txBody>
          <a:bodyPr>
            <a:normAutofit fontScale="92500"/>
          </a:bodyPr>
          <a:lstStyle/>
          <a:p>
            <a:r>
              <a:rPr lang="el-GR" dirty="0"/>
              <a:t>Ο επενδυτής έχει δικαίωμα να αναπροσαρμόσει το ποσοστό του στην εταιρία αποκτώντας νέες μετοχές ώστε να διατηρήσει το ποσοστό του στην εταιρία σε περίπτωση νέου γύρου επενδύσεων σε τιμή χαμηλότερη από την τιμή στην οποία επένδυσε.</a:t>
            </a:r>
          </a:p>
          <a:p>
            <a:pPr lvl="1"/>
            <a:r>
              <a:rPr lang="el-GR" dirty="0"/>
              <a:t>Πχ επενδυτής επενδύει 1</a:t>
            </a:r>
            <a:r>
              <a:rPr lang="en-US" dirty="0"/>
              <a:t>00.000 </a:t>
            </a:r>
            <a:r>
              <a:rPr lang="el-GR" dirty="0"/>
              <a:t>σε εταιρία αξίας 900.000 και λαμβάνει το 10% της Εταιρίας. Αν ο νέος κύκλος επένδυσης ύψους 1.000.000 γίνει στη μισή τιμή το ποσοστό του επενδυτή θα πέσει στο 5% αν αυτός δεν συμμετέχει. Με τον όρο </a:t>
            </a:r>
            <a:r>
              <a:rPr lang="en-US" dirty="0"/>
              <a:t>full ratchet</a:t>
            </a:r>
            <a:r>
              <a:rPr lang="el-GR" dirty="0"/>
              <a:t> ο επενδυτής δικαιούται να αποκτήσει στην ονομαστική τους αξία από την εταιρία ή από υφιστάμενους μετόχους σε όποια συμβολική αξία αριθμό μετοχών, ώστε το ποσοστό του να μείνει ανεπηρέαστο. </a:t>
            </a:r>
          </a:p>
          <a:p>
            <a:pPr lvl="1"/>
            <a:r>
              <a:rPr lang="el-GR" dirty="0" err="1"/>
              <a:t>Υλοπόιηση</a:t>
            </a:r>
            <a:endParaRPr lang="el-GR" dirty="0"/>
          </a:p>
          <a:p>
            <a:pPr lvl="2"/>
            <a:r>
              <a:rPr lang="el-GR" dirty="0"/>
              <a:t>Συμβατική δέσμευση μετόχων</a:t>
            </a:r>
          </a:p>
          <a:p>
            <a:pPr lvl="2"/>
            <a:r>
              <a:rPr lang="el-GR" dirty="0"/>
              <a:t>Προνομιούχες μετοχές μετατρέψιμες σε κοινές</a:t>
            </a:r>
          </a:p>
          <a:p>
            <a:pPr lvl="2"/>
            <a:r>
              <a:rPr lang="en-US" dirty="0"/>
              <a:t>Warrants</a:t>
            </a:r>
            <a:endParaRPr lang="el-GR" dirty="0"/>
          </a:p>
        </p:txBody>
      </p:sp>
    </p:spTree>
    <p:extLst>
      <p:ext uri="{BB962C8B-B14F-4D97-AF65-F5344CB8AC3E}">
        <p14:creationId xmlns:p14="http://schemas.microsoft.com/office/powerpoint/2010/main" val="749151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Τι προσφέρει ένα </a:t>
            </a:r>
            <a:r>
              <a:rPr lang="en-US" dirty="0"/>
              <a:t>VC</a:t>
            </a:r>
          </a:p>
        </p:txBody>
      </p:sp>
      <p:sp>
        <p:nvSpPr>
          <p:cNvPr id="2" name="Content Placeholder 1"/>
          <p:cNvSpPr>
            <a:spLocks noGrp="1"/>
          </p:cNvSpPr>
          <p:nvPr>
            <p:ph idx="1"/>
          </p:nvPr>
        </p:nvSpPr>
        <p:spPr>
          <a:xfrm>
            <a:off x="2396068" y="2675467"/>
            <a:ext cx="7408333" cy="3450696"/>
          </a:xfrm>
          <a:prstGeom prst="rect">
            <a:avLst/>
          </a:prstGeom>
        </p:spPr>
        <p:txBody>
          <a:bodyPr>
            <a:normAutofit/>
          </a:bodyPr>
          <a:lstStyle/>
          <a:p>
            <a:r>
              <a:rPr lang="el-GR" b="1" dirty="0" err="1"/>
              <a:t>Χρηματοδότηση</a:t>
            </a:r>
            <a:r>
              <a:rPr lang="el-GR" b="1" dirty="0"/>
              <a:t> σε </a:t>
            </a:r>
            <a:r>
              <a:rPr lang="el-GR" b="1" dirty="0" err="1"/>
              <a:t>νέες</a:t>
            </a:r>
            <a:r>
              <a:rPr lang="el-GR" b="1" dirty="0"/>
              <a:t> και </a:t>
            </a:r>
            <a:r>
              <a:rPr lang="el-GR" b="1" dirty="0" err="1"/>
              <a:t>δυναμικές</a:t>
            </a:r>
            <a:r>
              <a:rPr lang="el-GR" b="1" dirty="0"/>
              <a:t> </a:t>
            </a:r>
            <a:r>
              <a:rPr lang="el-GR" b="1" dirty="0" err="1"/>
              <a:t>επιχειρήσεις</a:t>
            </a:r>
            <a:r>
              <a:rPr lang="el-GR" b="1" dirty="0"/>
              <a:t> </a:t>
            </a:r>
            <a:endParaRPr lang="en-US" b="1" dirty="0"/>
          </a:p>
          <a:p>
            <a:r>
              <a:rPr lang="el-GR" b="1" dirty="0" err="1"/>
              <a:t>Υποστήριξη</a:t>
            </a:r>
            <a:r>
              <a:rPr lang="el-GR" b="1" dirty="0"/>
              <a:t> </a:t>
            </a:r>
            <a:endParaRPr lang="el-GR" dirty="0"/>
          </a:p>
          <a:p>
            <a:pPr lvl="1"/>
            <a:r>
              <a:rPr lang="el-GR" b="1" dirty="0" err="1"/>
              <a:t>Χρηματοοικονομικές</a:t>
            </a:r>
            <a:r>
              <a:rPr lang="el-GR" b="1" dirty="0"/>
              <a:t> </a:t>
            </a:r>
            <a:r>
              <a:rPr lang="el-GR" b="1" dirty="0" err="1"/>
              <a:t>συμβουλές</a:t>
            </a:r>
            <a:endParaRPr lang="en-US" b="1" dirty="0"/>
          </a:p>
          <a:p>
            <a:pPr lvl="1"/>
            <a:r>
              <a:rPr lang="el-GR" b="1" dirty="0" err="1"/>
              <a:t>Άντληση</a:t>
            </a:r>
            <a:r>
              <a:rPr lang="el-GR" b="1" dirty="0"/>
              <a:t> </a:t>
            </a:r>
            <a:r>
              <a:rPr lang="el-GR" b="1" dirty="0" err="1"/>
              <a:t>νέων</a:t>
            </a:r>
            <a:r>
              <a:rPr lang="el-GR" b="1" dirty="0"/>
              <a:t> </a:t>
            </a:r>
            <a:r>
              <a:rPr lang="el-GR" b="1" dirty="0" err="1"/>
              <a:t>κεφαλαίων</a:t>
            </a:r>
            <a:endParaRPr lang="en-US" b="1" dirty="0"/>
          </a:p>
          <a:p>
            <a:pPr lvl="1"/>
            <a:r>
              <a:rPr lang="el-GR" b="1" dirty="0" err="1"/>
              <a:t>Ανάπτυξη</a:t>
            </a:r>
            <a:r>
              <a:rPr lang="el-GR" b="1" dirty="0"/>
              <a:t> </a:t>
            </a:r>
            <a:r>
              <a:rPr lang="el-GR" b="1" dirty="0" err="1"/>
              <a:t>νέων</a:t>
            </a:r>
            <a:r>
              <a:rPr lang="el-GR" b="1" dirty="0"/>
              <a:t> </a:t>
            </a:r>
            <a:r>
              <a:rPr lang="el-GR" b="1" dirty="0" err="1"/>
              <a:t>προϊόντων-υπηρεσιών</a:t>
            </a:r>
            <a:endParaRPr lang="en-US" b="1" dirty="0"/>
          </a:p>
          <a:p>
            <a:pPr lvl="1"/>
            <a:r>
              <a:rPr lang="el-GR" b="1" dirty="0" err="1"/>
              <a:t>Σύναψη</a:t>
            </a:r>
            <a:r>
              <a:rPr lang="el-GR" b="1" dirty="0"/>
              <a:t> </a:t>
            </a:r>
            <a:r>
              <a:rPr lang="el-GR" b="1" dirty="0" err="1"/>
              <a:t>στρατηγικών</a:t>
            </a:r>
            <a:r>
              <a:rPr lang="el-GR" b="1" dirty="0"/>
              <a:t> </a:t>
            </a:r>
            <a:r>
              <a:rPr lang="el-GR" b="1" dirty="0" err="1"/>
              <a:t>συμμαχιών</a:t>
            </a:r>
            <a:r>
              <a:rPr lang="el-GR" b="1" dirty="0"/>
              <a:t> ή </a:t>
            </a:r>
            <a:r>
              <a:rPr lang="el-GR" b="1" dirty="0" err="1"/>
              <a:t>εξαγορών</a:t>
            </a:r>
            <a:r>
              <a:rPr lang="el-GR" b="1" dirty="0"/>
              <a:t> </a:t>
            </a:r>
            <a:endParaRPr lang="en-US" b="1" dirty="0"/>
          </a:p>
          <a:p>
            <a:pPr lvl="1"/>
            <a:r>
              <a:rPr lang="el-GR" b="1" dirty="0" err="1"/>
              <a:t>Επαφές</a:t>
            </a:r>
            <a:r>
              <a:rPr lang="el-GR" b="1" dirty="0"/>
              <a:t> για </a:t>
            </a:r>
            <a:r>
              <a:rPr lang="el-GR" b="1" dirty="0" err="1"/>
              <a:t>είσοδο</a:t>
            </a:r>
            <a:r>
              <a:rPr lang="el-GR" b="1" dirty="0"/>
              <a:t> σε </a:t>
            </a:r>
            <a:r>
              <a:rPr lang="el-GR" b="1" dirty="0" err="1"/>
              <a:t>ξένες</a:t>
            </a:r>
            <a:r>
              <a:rPr lang="el-GR" b="1" dirty="0"/>
              <a:t> </a:t>
            </a:r>
            <a:r>
              <a:rPr lang="el-GR" b="1" dirty="0" err="1"/>
              <a:t>αγορές</a:t>
            </a:r>
            <a:r>
              <a:rPr lang="el-GR" b="1" dirty="0"/>
              <a:t> </a:t>
            </a:r>
            <a:endParaRPr lang="el-GR" dirty="0"/>
          </a:p>
          <a:p>
            <a:r>
              <a:rPr lang="el-GR" b="1" dirty="0" err="1"/>
              <a:t>Κύρος</a:t>
            </a:r>
            <a:r>
              <a:rPr lang="el-GR" b="1" dirty="0"/>
              <a:t> </a:t>
            </a:r>
            <a:r>
              <a:rPr lang="el-GR" b="1" dirty="0" err="1"/>
              <a:t>θεσμικου</a:t>
            </a:r>
            <a:r>
              <a:rPr lang="el-GR" b="1" dirty="0"/>
              <a:t>́ </a:t>
            </a:r>
            <a:r>
              <a:rPr lang="el-GR" b="1" dirty="0" err="1"/>
              <a:t>επενδυτη</a:t>
            </a:r>
            <a:r>
              <a:rPr lang="el-GR" b="1" dirty="0"/>
              <a:t>́</a:t>
            </a:r>
            <a:endParaRPr lang="en-US" b="1" dirty="0"/>
          </a:p>
          <a:p>
            <a:r>
              <a:rPr lang="el-GR" b="1" dirty="0" err="1"/>
              <a:t>Προοπτικές</a:t>
            </a:r>
            <a:r>
              <a:rPr lang="el-GR" b="1" dirty="0"/>
              <a:t> </a:t>
            </a:r>
            <a:r>
              <a:rPr lang="el-GR" b="1" dirty="0" err="1"/>
              <a:t>μακροπρόθεσμης</a:t>
            </a:r>
            <a:r>
              <a:rPr lang="el-GR" b="1" dirty="0"/>
              <a:t> </a:t>
            </a:r>
            <a:r>
              <a:rPr lang="el-GR" b="1" dirty="0" err="1"/>
              <a:t>ανάπτυξης</a:t>
            </a:r>
            <a:r>
              <a:rPr lang="el-GR" b="1" dirty="0"/>
              <a:t> </a:t>
            </a:r>
            <a:endParaRPr lang="el-GR" dirty="0"/>
          </a:p>
          <a:p>
            <a:endParaRPr lang="en-US" dirty="0"/>
          </a:p>
        </p:txBody>
      </p:sp>
    </p:spTree>
    <p:extLst>
      <p:ext uri="{BB962C8B-B14F-4D97-AF65-F5344CB8AC3E}">
        <p14:creationId xmlns:p14="http://schemas.microsoft.com/office/powerpoint/2010/main" val="3988550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Vesting and reverse vesting clauses</a:t>
            </a:r>
          </a:p>
        </p:txBody>
      </p:sp>
      <p:sp>
        <p:nvSpPr>
          <p:cNvPr id="2" name="Content Placeholder 1"/>
          <p:cNvSpPr>
            <a:spLocks noGrp="1"/>
          </p:cNvSpPr>
          <p:nvPr>
            <p:ph idx="1"/>
          </p:nvPr>
        </p:nvSpPr>
        <p:spPr>
          <a:xfrm>
            <a:off x="1154954" y="2675467"/>
            <a:ext cx="9781987" cy="3450696"/>
          </a:xfrm>
          <a:prstGeom prst="rect">
            <a:avLst/>
          </a:prstGeom>
        </p:spPr>
        <p:txBody>
          <a:bodyPr>
            <a:normAutofit fontScale="70000" lnSpcReduction="20000"/>
          </a:bodyPr>
          <a:lstStyle/>
          <a:p>
            <a:r>
              <a:rPr lang="en-US" dirty="0"/>
              <a:t>Vesting clause: </a:t>
            </a:r>
            <a:r>
              <a:rPr lang="el-GR" dirty="0"/>
              <a:t>όρος με τον οποίο οι ιδρυτές λαμβάνουν μετοχές βάσει της επίτευξης στόχων και της παραμονής τους στην εταιρίας</a:t>
            </a:r>
            <a:endParaRPr lang="en-US" dirty="0"/>
          </a:p>
          <a:p>
            <a:r>
              <a:rPr lang="el-GR" dirty="0"/>
              <a:t>Υλοποίηση: </a:t>
            </a:r>
            <a:endParaRPr lang="en-US" dirty="0"/>
          </a:p>
          <a:p>
            <a:pPr lvl="1"/>
            <a:r>
              <a:rPr lang="en-US" dirty="0"/>
              <a:t>stock options</a:t>
            </a:r>
          </a:p>
          <a:p>
            <a:pPr lvl="1"/>
            <a:r>
              <a:rPr lang="en-US" dirty="0"/>
              <a:t>Share pool</a:t>
            </a:r>
          </a:p>
          <a:p>
            <a:pPr lvl="1"/>
            <a:r>
              <a:rPr lang="el-GR" dirty="0" err="1"/>
              <a:t>Εξωκεφαλαιακές</a:t>
            </a:r>
            <a:r>
              <a:rPr lang="el-GR" dirty="0"/>
              <a:t> εισφορές (ΙΚΕ)</a:t>
            </a:r>
          </a:p>
          <a:p>
            <a:r>
              <a:rPr lang="en-US" dirty="0"/>
              <a:t>Reverse Vesting Clause: </a:t>
            </a:r>
            <a:r>
              <a:rPr lang="el-GR" dirty="0"/>
              <a:t>όρος με τον οποίο οι ιδρυτές χάνουν μετοχές εφόσον δεν παραμείνουν στην εταιρία για συγκεκριμένο χρονικό διάστημα και δεν παρέχουν τις υπηρεσίες τους ως διευθυντικά στελέχη. Συνέπεια - μείωση της συμμετοχής του ιδρυτή ανάλογα με το αν φεύγει από την εταιρία με συμφωνία του επενδυτή (</a:t>
            </a:r>
            <a:r>
              <a:rPr lang="en-US" dirty="0"/>
              <a:t>good leaver)</a:t>
            </a:r>
            <a:r>
              <a:rPr lang="el-GR" dirty="0"/>
              <a:t> ή κατά παράβαση της συμφωνίας</a:t>
            </a:r>
            <a:r>
              <a:rPr lang="en-US" dirty="0"/>
              <a:t>  (bad leaver)</a:t>
            </a:r>
            <a:r>
              <a:rPr lang="el-GR" dirty="0"/>
              <a:t> ή ανταγωνίζεται την εταιρία (</a:t>
            </a:r>
            <a:r>
              <a:rPr lang="en-US" dirty="0"/>
              <a:t>competing leaver)</a:t>
            </a:r>
            <a:endParaRPr lang="el-GR" dirty="0"/>
          </a:p>
          <a:p>
            <a:r>
              <a:rPr lang="el-GR" dirty="0"/>
              <a:t>Υλοποίηση</a:t>
            </a:r>
          </a:p>
          <a:p>
            <a:pPr lvl="1"/>
            <a:r>
              <a:rPr lang="el-GR" dirty="0"/>
              <a:t>ΙΚΕ (αποκλεισμός εταίρου –</a:t>
            </a:r>
            <a:r>
              <a:rPr lang="en-US" dirty="0"/>
              <a:t> </a:t>
            </a:r>
            <a:r>
              <a:rPr lang="el-GR" dirty="0"/>
              <a:t>ακύρωση μη αποπληρωθεισών </a:t>
            </a:r>
            <a:r>
              <a:rPr lang="el-GR" dirty="0" err="1"/>
              <a:t>εξωκεφαλαιακών</a:t>
            </a:r>
            <a:r>
              <a:rPr lang="el-GR" dirty="0"/>
              <a:t> εισφορών)</a:t>
            </a:r>
          </a:p>
          <a:p>
            <a:pPr lvl="1"/>
            <a:r>
              <a:rPr lang="el-GR" dirty="0"/>
              <a:t>ΑΕ: συμβατική δέσμευση (</a:t>
            </a:r>
            <a:r>
              <a:rPr lang="en-US" dirty="0"/>
              <a:t>call option), </a:t>
            </a:r>
            <a:r>
              <a:rPr lang="el-GR" dirty="0"/>
              <a:t>ακύρωση μετοχών, εξαγοράσιμες μετοχές</a:t>
            </a:r>
            <a:endParaRPr lang="en-US" dirty="0"/>
          </a:p>
          <a:p>
            <a:pPr lvl="1"/>
            <a:r>
              <a:rPr lang="en-US" dirty="0"/>
              <a:t>Bad leaver, good leaver, competing leaver</a:t>
            </a:r>
          </a:p>
          <a:p>
            <a:pPr lvl="1"/>
            <a:endParaRPr lang="en-US" dirty="0"/>
          </a:p>
        </p:txBody>
      </p:sp>
    </p:spTree>
    <p:extLst>
      <p:ext uri="{BB962C8B-B14F-4D97-AF65-F5344CB8AC3E}">
        <p14:creationId xmlns:p14="http://schemas.microsoft.com/office/powerpoint/2010/main" val="28431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Τι αναμένει</a:t>
            </a:r>
            <a:endParaRPr lang="en-US" dirty="0"/>
          </a:p>
        </p:txBody>
      </p:sp>
      <p:sp>
        <p:nvSpPr>
          <p:cNvPr id="2" name="Content Placeholder 1"/>
          <p:cNvSpPr>
            <a:spLocks noGrp="1"/>
          </p:cNvSpPr>
          <p:nvPr>
            <p:ph idx="1"/>
          </p:nvPr>
        </p:nvSpPr>
        <p:spPr>
          <a:xfrm>
            <a:off x="2396068" y="2675467"/>
            <a:ext cx="7408333" cy="3450696"/>
          </a:xfrm>
          <a:prstGeom prst="rect">
            <a:avLst/>
          </a:prstGeom>
        </p:spPr>
        <p:txBody>
          <a:bodyPr/>
          <a:lstStyle/>
          <a:p>
            <a:r>
              <a:rPr lang="el-GR" b="1" dirty="0" err="1"/>
              <a:t>Ρευστοποίηση</a:t>
            </a:r>
            <a:r>
              <a:rPr lang="el-GR" b="1" dirty="0"/>
              <a:t> της </a:t>
            </a:r>
            <a:r>
              <a:rPr lang="el-GR" b="1" dirty="0" err="1"/>
              <a:t>επένδυσης</a:t>
            </a:r>
            <a:r>
              <a:rPr lang="el-GR" b="1" dirty="0"/>
              <a:t> με </a:t>
            </a:r>
            <a:r>
              <a:rPr lang="el-GR" b="1" dirty="0" err="1"/>
              <a:t>κέρδος</a:t>
            </a:r>
            <a:r>
              <a:rPr lang="el-GR" b="1" dirty="0"/>
              <a:t> </a:t>
            </a:r>
            <a:endParaRPr lang="el-GR" dirty="0"/>
          </a:p>
          <a:p>
            <a:pPr lvl="1"/>
            <a:r>
              <a:rPr lang="el-GR" b="1" dirty="0" err="1"/>
              <a:t>Εισαγωγη</a:t>
            </a:r>
            <a:r>
              <a:rPr lang="el-GR" b="1" dirty="0"/>
              <a:t>́ σε </a:t>
            </a:r>
            <a:r>
              <a:rPr lang="el-GR" b="1" dirty="0" err="1"/>
              <a:t>χρηματιστήριο</a:t>
            </a:r>
            <a:r>
              <a:rPr lang="el-GR" b="1" dirty="0"/>
              <a:t> (IPO) </a:t>
            </a:r>
            <a:endParaRPr lang="el-GR" dirty="0"/>
          </a:p>
          <a:p>
            <a:pPr lvl="1"/>
            <a:r>
              <a:rPr lang="el-GR" b="1" dirty="0" err="1"/>
              <a:t>Εξαγορα</a:t>
            </a:r>
            <a:r>
              <a:rPr lang="el-GR" b="1" dirty="0"/>
              <a:t>́ </a:t>
            </a:r>
            <a:endParaRPr lang="el-GR" dirty="0"/>
          </a:p>
          <a:p>
            <a:pPr lvl="1"/>
            <a:r>
              <a:rPr lang="el-GR" b="1" dirty="0" err="1"/>
              <a:t>Πώληση</a:t>
            </a:r>
            <a:r>
              <a:rPr lang="el-GR" b="1" dirty="0"/>
              <a:t> </a:t>
            </a:r>
            <a:r>
              <a:rPr lang="el-GR" b="1" dirty="0" err="1"/>
              <a:t>συμμετοχής</a:t>
            </a:r>
            <a:r>
              <a:rPr lang="el-GR" b="1" dirty="0"/>
              <a:t> σε </a:t>
            </a:r>
            <a:r>
              <a:rPr lang="el-GR" b="1" dirty="0" err="1"/>
              <a:t>τρίτους</a:t>
            </a:r>
            <a:endParaRPr lang="el-GR" b="1" dirty="0"/>
          </a:p>
          <a:p>
            <a:pPr lvl="1"/>
            <a:r>
              <a:rPr lang="el-GR" b="1" dirty="0" err="1"/>
              <a:t>Πώληση</a:t>
            </a:r>
            <a:r>
              <a:rPr lang="el-GR" b="1" dirty="0"/>
              <a:t> στον </a:t>
            </a:r>
            <a:r>
              <a:rPr lang="el-GR" b="1" dirty="0" err="1"/>
              <a:t>επιχειρηματία</a:t>
            </a:r>
            <a:r>
              <a:rPr lang="el-GR" b="1" dirty="0"/>
              <a:t> </a:t>
            </a:r>
            <a:r>
              <a:rPr lang="el-GR" b="1" dirty="0" err="1"/>
              <a:t>βάσει</a:t>
            </a:r>
            <a:r>
              <a:rPr lang="el-GR" b="1" dirty="0"/>
              <a:t> </a:t>
            </a:r>
            <a:r>
              <a:rPr lang="el-GR" b="1" dirty="0" err="1"/>
              <a:t>προσυμφωνημένης</a:t>
            </a:r>
            <a:r>
              <a:rPr lang="el-GR" b="1" dirty="0"/>
              <a:t> </a:t>
            </a:r>
            <a:r>
              <a:rPr lang="el-GR" b="1" dirty="0" err="1"/>
              <a:t>μεθόδου</a:t>
            </a:r>
            <a:r>
              <a:rPr lang="el-GR" b="1" dirty="0"/>
              <a:t> </a:t>
            </a:r>
            <a:r>
              <a:rPr lang="el-GR" b="1" dirty="0" err="1"/>
              <a:t>αποτίμησης</a:t>
            </a:r>
            <a:r>
              <a:rPr lang="el-GR" b="1" dirty="0"/>
              <a:t> </a:t>
            </a:r>
            <a:endParaRPr lang="el-GR" dirty="0"/>
          </a:p>
          <a:p>
            <a:endParaRPr lang="en-US" dirty="0"/>
          </a:p>
        </p:txBody>
      </p:sp>
    </p:spTree>
    <p:extLst>
      <p:ext uri="{BB962C8B-B14F-4D97-AF65-F5344CB8AC3E}">
        <p14:creationId xmlns:p14="http://schemas.microsoft.com/office/powerpoint/2010/main" val="1970787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Διαδικασία επένδυσης</a:t>
            </a:r>
            <a:endParaRPr lang="en-US" dirty="0"/>
          </a:p>
        </p:txBody>
      </p:sp>
      <p:sp>
        <p:nvSpPr>
          <p:cNvPr id="2" name="Content Placeholder 1"/>
          <p:cNvSpPr>
            <a:spLocks noGrp="1"/>
          </p:cNvSpPr>
          <p:nvPr>
            <p:ph idx="1"/>
          </p:nvPr>
        </p:nvSpPr>
        <p:spPr>
          <a:xfrm>
            <a:off x="2396068" y="2675467"/>
            <a:ext cx="7408333" cy="3450696"/>
          </a:xfrm>
          <a:prstGeom prst="rect">
            <a:avLst/>
          </a:prstGeom>
        </p:spPr>
        <p:txBody>
          <a:bodyPr>
            <a:normAutofit/>
          </a:bodyPr>
          <a:lstStyle/>
          <a:p>
            <a:r>
              <a:rPr lang="el-GR" dirty="0"/>
              <a:t>Υποβολή πρότασης</a:t>
            </a:r>
          </a:p>
          <a:p>
            <a:r>
              <a:rPr lang="el-GR" dirty="0"/>
              <a:t>Υπογραφή </a:t>
            </a:r>
            <a:r>
              <a:rPr lang="en-US" dirty="0"/>
              <a:t>non disclosure agreement (</a:t>
            </a:r>
            <a:r>
              <a:rPr lang="el-GR" dirty="0"/>
              <a:t>ενδεχόμενο και </a:t>
            </a:r>
            <a:r>
              <a:rPr lang="en-US" dirty="0"/>
              <a:t>exclusivity of negotiations)</a:t>
            </a:r>
          </a:p>
          <a:p>
            <a:r>
              <a:rPr lang="el-GR" dirty="0"/>
              <a:t>Υποβολή </a:t>
            </a:r>
            <a:r>
              <a:rPr lang="en-US" dirty="0"/>
              <a:t>business plan</a:t>
            </a:r>
          </a:p>
          <a:p>
            <a:r>
              <a:rPr lang="el-GR" dirty="0"/>
              <a:t>Υπογραφή </a:t>
            </a:r>
            <a:r>
              <a:rPr lang="en-US" dirty="0"/>
              <a:t>term sheet</a:t>
            </a:r>
            <a:endParaRPr lang="el-GR" dirty="0"/>
          </a:p>
          <a:p>
            <a:r>
              <a:rPr lang="el-GR" dirty="0"/>
              <a:t>Νομικός και οικονομικός έλεγχος</a:t>
            </a:r>
            <a:endParaRPr lang="en-US" dirty="0"/>
          </a:p>
          <a:p>
            <a:r>
              <a:rPr lang="el-GR" dirty="0"/>
              <a:t>Υπογραφή </a:t>
            </a:r>
            <a:r>
              <a:rPr lang="en-US" dirty="0"/>
              <a:t>SHA </a:t>
            </a:r>
            <a:r>
              <a:rPr lang="el-GR" dirty="0"/>
              <a:t>και άλλων εκτελεστικών συμβάσεων</a:t>
            </a:r>
          </a:p>
          <a:p>
            <a:r>
              <a:rPr lang="el-GR" dirty="0"/>
              <a:t>Τροποποίηση καταστατικού</a:t>
            </a:r>
          </a:p>
          <a:p>
            <a:r>
              <a:rPr lang="el-GR" dirty="0"/>
              <a:t>Καταβολή κεφαλαίων</a:t>
            </a:r>
            <a:endParaRPr lang="en-US" dirty="0"/>
          </a:p>
        </p:txBody>
      </p:sp>
    </p:spTree>
    <p:extLst>
      <p:ext uri="{BB962C8B-B14F-4D97-AF65-F5344CB8AC3E}">
        <p14:creationId xmlns:p14="http://schemas.microsoft.com/office/powerpoint/2010/main" val="244867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FAF0AF-8FB2-0197-BBFF-1B57180750AB}"/>
              </a:ext>
            </a:extLst>
          </p:cNvPr>
          <p:cNvSpPr>
            <a:spLocks noGrp="1"/>
          </p:cNvSpPr>
          <p:nvPr>
            <p:ph type="title"/>
          </p:nvPr>
        </p:nvSpPr>
        <p:spPr>
          <a:xfrm>
            <a:off x="1154954" y="2677645"/>
            <a:ext cx="4501927" cy="2283824"/>
          </a:xfrm>
        </p:spPr>
        <p:txBody>
          <a:bodyPr/>
          <a:lstStyle/>
          <a:p>
            <a:r>
              <a:rPr lang="el-GR" dirty="0"/>
              <a:t>Μορφές χρηματοδότησης</a:t>
            </a:r>
          </a:p>
        </p:txBody>
      </p:sp>
      <p:sp>
        <p:nvSpPr>
          <p:cNvPr id="3" name="Θέση κειμένου 2">
            <a:extLst>
              <a:ext uri="{FF2B5EF4-FFF2-40B4-BE49-F238E27FC236}">
                <a16:creationId xmlns:a16="http://schemas.microsoft.com/office/drawing/2014/main" id="{ADFE2C28-3F9E-EA02-23C7-C0CC210E765C}"/>
              </a:ext>
            </a:extLst>
          </p:cNvPr>
          <p:cNvSpPr>
            <a:spLocks noGrp="1"/>
          </p:cNvSpPr>
          <p:nvPr>
            <p:ph type="body" idx="1"/>
          </p:nvPr>
        </p:nvSpPr>
        <p:spPr/>
        <p:txBody>
          <a:bodyPr/>
          <a:lstStyle/>
          <a:p>
            <a:r>
              <a:rPr lang="el-GR" dirty="0" err="1"/>
              <a:t>Προνομιουχες</a:t>
            </a:r>
            <a:r>
              <a:rPr lang="el-GR" dirty="0"/>
              <a:t> Μετοχές – </a:t>
            </a:r>
            <a:r>
              <a:rPr lang="el-GR" dirty="0" err="1"/>
              <a:t>μετατρεψιμο</a:t>
            </a:r>
            <a:r>
              <a:rPr lang="el-GR" dirty="0"/>
              <a:t> ομολογιακό δάνειο</a:t>
            </a:r>
          </a:p>
        </p:txBody>
      </p:sp>
    </p:spTree>
    <p:extLst>
      <p:ext uri="{BB962C8B-B14F-4D97-AF65-F5344CB8AC3E}">
        <p14:creationId xmlns:p14="http://schemas.microsoft.com/office/powerpoint/2010/main" val="2140321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0D24F4-59C8-E941-AEFE-FCED574C3211}"/>
              </a:ext>
            </a:extLst>
          </p:cNvPr>
          <p:cNvSpPr>
            <a:spLocks noGrp="1"/>
          </p:cNvSpPr>
          <p:nvPr>
            <p:ph type="title"/>
          </p:nvPr>
        </p:nvSpPr>
        <p:spPr/>
        <p:txBody>
          <a:bodyPr/>
          <a:lstStyle/>
          <a:p>
            <a:r>
              <a:rPr lang="el-GR" dirty="0" err="1"/>
              <a:t>Χρ</a:t>
            </a:r>
            <a:r>
              <a:rPr lang="en-US" dirty="0" err="1"/>
              <a:t>έ</a:t>
            </a:r>
            <a:r>
              <a:rPr lang="el-GR" dirty="0" err="1"/>
              <a:t>ος</a:t>
            </a:r>
            <a:r>
              <a:rPr lang="el-GR" dirty="0"/>
              <a:t> </a:t>
            </a:r>
            <a:r>
              <a:rPr lang="en-US" dirty="0"/>
              <a:t>vs </a:t>
            </a:r>
            <a:r>
              <a:rPr lang="el-GR" dirty="0"/>
              <a:t>ΚΕΦΑΛΑΙΟ</a:t>
            </a:r>
          </a:p>
        </p:txBody>
      </p:sp>
      <p:sp>
        <p:nvSpPr>
          <p:cNvPr id="3" name="Θέση περιεχομένου 2">
            <a:extLst>
              <a:ext uri="{FF2B5EF4-FFF2-40B4-BE49-F238E27FC236}">
                <a16:creationId xmlns:a16="http://schemas.microsoft.com/office/drawing/2014/main" id="{CA776BFC-4467-DD4C-9B7A-4C7643871572}"/>
              </a:ext>
            </a:extLst>
          </p:cNvPr>
          <p:cNvSpPr>
            <a:spLocks noGrp="1"/>
          </p:cNvSpPr>
          <p:nvPr>
            <p:ph idx="1"/>
          </p:nvPr>
        </p:nvSpPr>
        <p:spPr/>
        <p:txBody>
          <a:bodyPr>
            <a:normAutofit fontScale="85000" lnSpcReduction="10000"/>
          </a:bodyPr>
          <a:lstStyle/>
          <a:p>
            <a:r>
              <a:rPr lang="el-GR" dirty="0"/>
              <a:t>Κρίσιμη διάκριση στη χρηματοδότηση επιχειρήσεων:</a:t>
            </a:r>
          </a:p>
          <a:p>
            <a:r>
              <a:rPr lang="el-GR" b="1" dirty="0"/>
              <a:t>ΧΡΕΟΣ</a:t>
            </a:r>
            <a:r>
              <a:rPr lang="el-GR" dirty="0"/>
              <a:t> = η χρηματοδότηση μέσω δανείου είτε απλού είτε ομολογιακού ή μέσω άλλων αξιογράφων (πχ γραμμάτια). </a:t>
            </a:r>
          </a:p>
          <a:p>
            <a:r>
              <a:rPr lang="el-GR" dirty="0"/>
              <a:t>Νομική έννοια δανείου: Με τη σύμβαση του δανείου ο ένας από τους συμβαλλομένους μεταβιβάζει στον άλλον κατά κυριότητα χρήματα ή άλλα αντικαταστατά πράγματα, και αυτός έχει υποχρέωση να αποδώσει άλλα πράγματα της ίδιας ποσότητας και ποιότητας. Δηλαδή δίνω χρήματα και ο αντισυμβαλλόμενος πρέπει να μου τα </a:t>
            </a:r>
            <a:r>
              <a:rPr lang="el-GR" b="1" u="sng" dirty="0"/>
              <a:t>επιστρέψει.</a:t>
            </a:r>
          </a:p>
          <a:p>
            <a:r>
              <a:rPr lang="el-GR" b="1" u="sng" dirty="0"/>
              <a:t>1. Επιστροφή κεφαλαίου</a:t>
            </a:r>
          </a:p>
          <a:p>
            <a:r>
              <a:rPr lang="el-GR" dirty="0"/>
              <a:t>Το δάνειο </a:t>
            </a:r>
            <a:r>
              <a:rPr lang="el-GR" dirty="0" err="1"/>
              <a:t>νομκικά</a:t>
            </a:r>
            <a:r>
              <a:rPr lang="el-GR" dirty="0"/>
              <a:t> δεν απαιτεί την ύπαρξη τόκου, ωστόσο στις συναλλαγές η οικονομία μας στηρίζεται στη χορήγηση ΕΝΤΟΚΩΝ δανείων. </a:t>
            </a:r>
          </a:p>
          <a:p>
            <a:r>
              <a:rPr lang="el-GR" b="1" u="sng" dirty="0"/>
              <a:t>2. Τόκος </a:t>
            </a:r>
            <a:r>
              <a:rPr lang="el-GR" dirty="0"/>
              <a:t>(δηλαδή για την χρήση των χρημάτων συμφωνείται οικονομικό αντάλλαγμα με τη μορφή τόκου, ο οποίος διαμορφώνεται με βάση κάποιο επιτόκιο σταθερό ή κυμαινόμενο). Ο τόκος οφείλεται κατά κανόνα ανεξάρτητα από την κερδοφορία της επιχείρησης.</a:t>
            </a:r>
          </a:p>
        </p:txBody>
      </p:sp>
    </p:spTree>
    <p:extLst>
      <p:ext uri="{BB962C8B-B14F-4D97-AF65-F5344CB8AC3E}">
        <p14:creationId xmlns:p14="http://schemas.microsoft.com/office/powerpoint/2010/main" val="39887613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FC466AF4534D4BBAC938B72B0FFB6A" ma:contentTypeVersion="2" ma:contentTypeDescription="Create a new document." ma:contentTypeScope="" ma:versionID="afe693b86257f7b3f0dd6381f4adf94f">
  <xsd:schema xmlns:xsd="http://www.w3.org/2001/XMLSchema" xmlns:xs="http://www.w3.org/2001/XMLSchema" xmlns:p="http://schemas.microsoft.com/office/2006/metadata/properties" xmlns:ns2="5de5db2b-847d-4411-9320-754f968f4528" targetNamespace="http://schemas.microsoft.com/office/2006/metadata/properties" ma:root="true" ma:fieldsID="348f970dd3520ebc6b59c8a9018d55ff" ns2:_="">
    <xsd:import namespace="5de5db2b-847d-4411-9320-754f968f452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e5db2b-847d-4411-9320-754f968f45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24E6DB-B87D-4FEF-BF42-C9BAF790BB76}">
  <ds:schemaRefs>
    <ds:schemaRef ds:uri="http://schemas.microsoft.com/sharepoint/v3/contenttype/forms"/>
  </ds:schemaRefs>
</ds:datastoreItem>
</file>

<file path=customXml/itemProps2.xml><?xml version="1.0" encoding="utf-8"?>
<ds:datastoreItem xmlns:ds="http://schemas.openxmlformats.org/officeDocument/2006/customXml" ds:itemID="{F063D2F7-0B6B-4778-98EA-8262120EE2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e5db2b-847d-4411-9320-754f968f45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AE89D7-283E-4258-8322-95FDE41BCD4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40</TotalTime>
  <Words>5412</Words>
  <Application>Microsoft Macintosh PowerPoint</Application>
  <PresentationFormat>Ευρεία οθόνη</PresentationFormat>
  <Paragraphs>468</Paragraphs>
  <Slides>50</Slides>
  <Notes>2</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50</vt:i4>
      </vt:variant>
    </vt:vector>
  </HeadingPairs>
  <TitlesOfParts>
    <vt:vector size="57" baseType="lpstr">
      <vt:lpstr>Arial</vt:lpstr>
      <vt:lpstr>Calibri</vt:lpstr>
      <vt:lpstr>Cambria</vt:lpstr>
      <vt:lpstr>Century Gothic</vt:lpstr>
      <vt:lpstr>Wingdings</vt:lpstr>
      <vt:lpstr>Wingdings 3</vt:lpstr>
      <vt:lpstr>Ion Boardroom</vt:lpstr>
      <vt:lpstr>H πρακτική της χρηματοδότησης νεοφυών επιχειρήσεων μέσω VENTURE CAPITALS</vt:lpstr>
      <vt:lpstr>Παρουσίαση του PowerPoint</vt:lpstr>
      <vt:lpstr>Το οικοσύστημα της χρηματοδότησης νεοφυών επιχειρήσεων</vt:lpstr>
      <vt:lpstr>Venture capital &amp; MME</vt:lpstr>
      <vt:lpstr>Τι προσφέρει ένα VC</vt:lpstr>
      <vt:lpstr>Τι αναμένει</vt:lpstr>
      <vt:lpstr>Διαδικασία επένδυσης</vt:lpstr>
      <vt:lpstr>Μορφές χρηματοδότησης</vt:lpstr>
      <vt:lpstr>Χρέος vs ΚΕΦΑΛΑΙΟ</vt:lpstr>
      <vt:lpstr>συνέχεια</vt:lpstr>
      <vt:lpstr>Στάθμιση συμφερόντων δανειστη μετοχου</vt:lpstr>
      <vt:lpstr>Νομική vs λογιστικη vs οικονομικη μεταχειριση χρεουσ -κεφαλάιου</vt:lpstr>
      <vt:lpstr>κεφάλαιο</vt:lpstr>
      <vt:lpstr>Μετοχικό κεφάλαιο</vt:lpstr>
      <vt:lpstr>Αρχή διατήρησης του μετοχικού κεφαλαίου</vt:lpstr>
      <vt:lpstr>παραδείγματα</vt:lpstr>
      <vt:lpstr>Επιμέρους ρυθμίσεις</vt:lpstr>
      <vt:lpstr>Αύξηση ΜΚ</vt:lpstr>
      <vt:lpstr>Αύξηση ΜΚ</vt:lpstr>
      <vt:lpstr>Δικαιώματα προτίμησης  </vt:lpstr>
      <vt:lpstr>Παράδειγμα 1: πραγματική αύξηση</vt:lpstr>
      <vt:lpstr>Παράδειγμα 2: ονομαστική αύξηση </vt:lpstr>
      <vt:lpstr>Αύξηση υπέρ το άρτιο (γιατί;)</vt:lpstr>
      <vt:lpstr>Αύξηση υπέρ το άρτιο</vt:lpstr>
      <vt:lpstr>Παράδειγμα</vt:lpstr>
      <vt:lpstr>Παράδειγμα συνέχεια</vt:lpstr>
      <vt:lpstr>μετοχές</vt:lpstr>
      <vt:lpstr>Τι είναι η μετοχή;</vt:lpstr>
      <vt:lpstr>Κοινές μετοχές</vt:lpstr>
      <vt:lpstr>Προνομιούχες Μετοχές </vt:lpstr>
      <vt:lpstr>Εξαγοράσιμες μετοχές</vt:lpstr>
      <vt:lpstr>ΧΡΗΜΑΤΟΔΟΤΗΣΗ ΜΕ ΚΕΦΑΛΑΙΟ</vt:lpstr>
      <vt:lpstr>Μορφές επένδυσης: χρηματοδότηση της εταιρίας μέσω προνομιούχων μετοχών ή μεριδίων </vt:lpstr>
      <vt:lpstr>Επένδυση στο κεφάλαιο με ειδικούς όρους ελέγχου</vt:lpstr>
      <vt:lpstr>Συνήθεις όροι</vt:lpstr>
      <vt:lpstr>Συνήθεις όροι συνέχεια</vt:lpstr>
      <vt:lpstr>Διαφορές ανάμεσα σε όρους καταστατικού και SHA</vt:lpstr>
      <vt:lpstr>ΧΡΗΜΑΤΟΔΟΤΗΣΗ ΜΕ ΔΑΝΕΙΟ</vt:lpstr>
      <vt:lpstr>ΟΜΟΛΟΓΙΕΣ</vt:lpstr>
      <vt:lpstr>ΟΜΟΛΟΓΙΑΚΟ ΔΑΝΕΙΟ ΜΕ ΜΕΤΑΤΡΕΨΙΜΕΣ ΟΜΟΛΟΓΙΕΣ (Άρθρο 71 Ν. 4548/2018)</vt:lpstr>
      <vt:lpstr>Μορφές επένδυσης: χρηματοδότηση της εταιρίας μέσω μετατρέψιμων ομολογιών</vt:lpstr>
      <vt:lpstr>Συνήθεις όροι</vt:lpstr>
      <vt:lpstr>παράδειγμα</vt:lpstr>
      <vt:lpstr>παράδειγμα</vt:lpstr>
      <vt:lpstr>Παράδειγμα συνέχεια</vt:lpstr>
      <vt:lpstr>ΛΟΙΠΟΙ ΟΡΟΙ ΕΠΕΝΔΥΣΗΣ</vt:lpstr>
      <vt:lpstr>Έξοδος επενδυτή</vt:lpstr>
      <vt:lpstr>Liquidation preference</vt:lpstr>
      <vt:lpstr>Anti-dilution clauses – full ratchet</vt:lpstr>
      <vt:lpstr>Vesting and reverse vesting clauses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 πρακτική της χρηματοδότησης νεοφυών επιχειρήσεων μέσω VENTURE CAPITALS</dc:title>
  <dc:creator>ATHANASIOS KOULORIDAS</dc:creator>
  <cp:lastModifiedBy>Athanasios Kouloridas</cp:lastModifiedBy>
  <cp:revision>1</cp:revision>
  <dcterms:created xsi:type="dcterms:W3CDTF">2020-11-11T11:16:15Z</dcterms:created>
  <dcterms:modified xsi:type="dcterms:W3CDTF">2022-12-14T15:58:35Z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0x010100EBFC466AF4534D4BBAC938B72B0FFB6A</vt:lpwstr>
  </property>
</Properties>
</file>