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7"/>
  </p:notesMasterIdLst>
  <p:sldIdLst>
    <p:sldId id="256" r:id="rId3"/>
    <p:sldId id="257" r:id="rId4"/>
    <p:sldId id="259" r:id="rId5"/>
    <p:sldId id="260" r:id="rId6"/>
    <p:sldId id="345" r:id="rId7"/>
    <p:sldId id="409" r:id="rId8"/>
    <p:sldId id="262" r:id="rId9"/>
    <p:sldId id="347" r:id="rId10"/>
    <p:sldId id="377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61" r:id="rId25"/>
    <p:sldId id="362" r:id="rId26"/>
    <p:sldId id="392" r:id="rId27"/>
    <p:sldId id="364" r:id="rId28"/>
    <p:sldId id="393" r:id="rId29"/>
    <p:sldId id="365" r:id="rId30"/>
    <p:sldId id="408" r:id="rId31"/>
    <p:sldId id="367" r:id="rId32"/>
    <p:sldId id="394" r:id="rId33"/>
    <p:sldId id="368" r:id="rId34"/>
    <p:sldId id="369" r:id="rId35"/>
    <p:sldId id="395" r:id="rId36"/>
    <p:sldId id="370" r:id="rId37"/>
    <p:sldId id="371" r:id="rId38"/>
    <p:sldId id="372" r:id="rId39"/>
    <p:sldId id="373" r:id="rId40"/>
    <p:sldId id="374" r:id="rId41"/>
    <p:sldId id="375" r:id="rId42"/>
    <p:sldId id="396" r:id="rId43"/>
    <p:sldId id="376" r:id="rId44"/>
    <p:sldId id="398" r:id="rId45"/>
    <p:sldId id="319" r:id="rId46"/>
  </p:sldIdLst>
  <p:sldSz cx="9144000" cy="6858000" type="screen4x3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412" autoAdjust="0"/>
  </p:normalViewPr>
  <p:slideViewPr>
    <p:cSldViewPr>
      <p:cViewPr varScale="1">
        <p:scale>
          <a:sx n="88" d="100"/>
          <a:sy n="88" d="100"/>
        </p:scale>
        <p:origin x="-129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3" Type="http://schemas.openxmlformats.org/officeDocument/2006/relationships/slide" Target="slides/slide30.xml"/><Relationship Id="rId7" Type="http://schemas.openxmlformats.org/officeDocument/2006/relationships/slide" Target="slides/slide34.xml"/><Relationship Id="rId12" Type="http://schemas.openxmlformats.org/officeDocument/2006/relationships/slide" Target="slides/slide41.xml"/><Relationship Id="rId2" Type="http://schemas.openxmlformats.org/officeDocument/2006/relationships/slide" Target="slides/slide28.xml"/><Relationship Id="rId1" Type="http://schemas.openxmlformats.org/officeDocument/2006/relationships/slide" Target="slides/slide6.xml"/><Relationship Id="rId6" Type="http://schemas.openxmlformats.org/officeDocument/2006/relationships/slide" Target="slides/slide33.xml"/><Relationship Id="rId11" Type="http://schemas.openxmlformats.org/officeDocument/2006/relationships/slide" Target="slides/slide40.xml"/><Relationship Id="rId5" Type="http://schemas.openxmlformats.org/officeDocument/2006/relationships/slide" Target="slides/slide32.xml"/><Relationship Id="rId10" Type="http://schemas.openxmlformats.org/officeDocument/2006/relationships/slide" Target="slides/slide39.xml"/><Relationship Id="rId4" Type="http://schemas.openxmlformats.org/officeDocument/2006/relationships/slide" Target="slides/slide31.xml"/><Relationship Id="rId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Στοιχεία Θεωρία</a:t>
            </a:r>
            <a:r>
              <a:rPr lang="en-US" sz="2800" dirty="0"/>
              <a:t>ς</a:t>
            </a:r>
            <a:r>
              <a:rPr lang="el-GR" sz="2800" dirty="0" smtClean="0"/>
              <a:t> Πληροφορίας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K.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Αμοιβαία Πληροφορία (1 από 2)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Αν Χ και Υ είναι στατιστικά ανεξάρτητες, η εμφάνιση του </a:t>
            </a:r>
            <a:r>
              <a:rPr lang="el-GR" sz="2400" i="1" dirty="0"/>
              <a:t>Υ=y</a:t>
            </a:r>
            <a:r>
              <a:rPr lang="el-GR" sz="2400" i="1" baseline="-25000" dirty="0"/>
              <a:t>i</a:t>
            </a:r>
            <a:r>
              <a:rPr lang="el-GR" sz="2400" dirty="0"/>
              <a:t> δε μας δίνει πληροφορία για την εμφάνιση του </a:t>
            </a:r>
            <a:r>
              <a:rPr lang="el-GR" sz="2400" i="1" dirty="0"/>
              <a:t>Χ=x</a:t>
            </a:r>
            <a:r>
              <a:rPr lang="el-GR" sz="2400" i="1" baseline="-25000" dirty="0"/>
              <a:t>i</a:t>
            </a:r>
            <a:r>
              <a:rPr lang="el-GR" sz="2400" dirty="0"/>
              <a:t>.</a:t>
            </a:r>
          </a:p>
          <a:p>
            <a:r>
              <a:rPr lang="el-GR" sz="2400" dirty="0"/>
              <a:t>Αν Χ και Υ είναι πλήρως εξαρτημένες, ώστε η εμφάνιση του </a:t>
            </a:r>
            <a:r>
              <a:rPr lang="el-GR" sz="2400" dirty="0" smtClean="0"/>
              <a:t>  </a:t>
            </a:r>
            <a:r>
              <a:rPr lang="el-GR" sz="2400" i="1" dirty="0" smtClean="0"/>
              <a:t>Υ = y</a:t>
            </a:r>
            <a:r>
              <a:rPr lang="el-GR" sz="2400" i="1" baseline="-25000" dirty="0" smtClean="0"/>
              <a:t>i</a:t>
            </a:r>
            <a:r>
              <a:rPr lang="el-GR" sz="2400" i="1" dirty="0" smtClean="0"/>
              <a:t> </a:t>
            </a:r>
            <a:r>
              <a:rPr lang="el-GR" sz="2400" dirty="0"/>
              <a:t>να καθορίζει την εμφάνιση του </a:t>
            </a:r>
            <a:r>
              <a:rPr lang="el-GR" sz="2400" i="1" dirty="0" smtClean="0"/>
              <a:t>Χ = x</a:t>
            </a:r>
            <a:r>
              <a:rPr lang="el-GR" sz="2400" i="1" baseline="-25000" dirty="0" smtClean="0"/>
              <a:t>i</a:t>
            </a:r>
            <a:r>
              <a:rPr lang="el-GR" sz="2400" baseline="-25000" dirty="0"/>
              <a:t>, </a:t>
            </a:r>
            <a:r>
              <a:rPr lang="el-GR" sz="2400" dirty="0"/>
              <a:t>τότε το περιεχόμενο της πληροφορίας είναι αυτό που παρέχεται από το γεγονός </a:t>
            </a:r>
            <a:r>
              <a:rPr lang="el-GR" sz="2400" i="1" dirty="0" smtClean="0"/>
              <a:t>Χ = </a:t>
            </a:r>
            <a:r>
              <a:rPr lang="el-GR" sz="2400" i="1" dirty="0">
                <a:ea typeface="ＭＳ ゴシック"/>
                <a:cs typeface="Arial"/>
              </a:rPr>
              <a:t>x</a:t>
            </a:r>
            <a:r>
              <a:rPr lang="el-GR" sz="2400" i="1" baseline="-25000" dirty="0">
                <a:ea typeface="ＭＳ ゴシック"/>
                <a:cs typeface="Arial"/>
              </a:rPr>
              <a:t>i</a:t>
            </a:r>
            <a:r>
              <a:rPr lang="el-GR" sz="2400" i="1" dirty="0" smtClean="0"/>
              <a:t>. </a:t>
            </a:r>
            <a:endParaRPr lang="el-GR" sz="2400" i="1" dirty="0"/>
          </a:p>
          <a:p>
            <a:r>
              <a:rPr lang="el-GR" sz="2400" dirty="0"/>
              <a:t>Κατάλληλη μετρική είναι ο αλγόριθμος </a:t>
            </a:r>
            <a:r>
              <a:rPr lang="el-GR" sz="2400" dirty="0" smtClean="0"/>
              <a:t>αναλογίας </a:t>
            </a:r>
            <a:r>
              <a:rPr lang="el-GR" sz="2400" dirty="0"/>
              <a:t>της υπό συνθήκη πιθανότητας.</a:t>
            </a:r>
          </a:p>
          <a:p>
            <a:pPr marL="0" indent="0">
              <a:buNone/>
            </a:pPr>
            <a:r>
              <a:rPr lang="el-GR" sz="2400" i="1" dirty="0">
                <a:cs typeface="Arial"/>
              </a:rPr>
              <a:t>			P (X = </a:t>
            </a:r>
            <a:r>
              <a:rPr lang="el-GR" sz="2400" i="1" dirty="0" err="1">
                <a:ea typeface="ＭＳ ゴシック"/>
                <a:cs typeface="Arial"/>
              </a:rPr>
              <a:t>x</a:t>
            </a:r>
            <a:r>
              <a:rPr lang="el-GR" sz="2400" i="1" baseline="-25000" dirty="0" err="1">
                <a:ea typeface="ＭＳ ゴシック"/>
                <a:cs typeface="Arial"/>
              </a:rPr>
              <a:t>i</a:t>
            </a:r>
            <a:r>
              <a:rPr lang="el-GR" sz="2400" i="1" dirty="0" err="1">
                <a:cs typeface="Arial"/>
              </a:rPr>
              <a:t>|Y</a:t>
            </a:r>
            <a:r>
              <a:rPr lang="el-GR" sz="2400" i="1" dirty="0">
                <a:cs typeface="Arial"/>
              </a:rPr>
              <a:t> = y</a:t>
            </a:r>
            <a:r>
              <a:rPr lang="el-GR" sz="2400" i="1" baseline="-25000" dirty="0">
                <a:cs typeface="Arial"/>
              </a:rPr>
              <a:t>i</a:t>
            </a:r>
            <a:r>
              <a:rPr lang="el-GR" sz="2400" i="1" dirty="0">
                <a:cs typeface="Arial"/>
              </a:rPr>
              <a:t>) </a:t>
            </a:r>
            <a:r>
              <a:rPr lang="el-GR" sz="2400" i="1" dirty="0">
                <a:ea typeface="ＭＳ ゴシック"/>
                <a:cs typeface="Arial"/>
              </a:rPr>
              <a:t>= P(x</a:t>
            </a:r>
            <a:r>
              <a:rPr lang="el-GR" sz="2400" i="1" baseline="-25000" dirty="0">
                <a:ea typeface="ＭＳ ゴシック"/>
                <a:cs typeface="Arial"/>
              </a:rPr>
              <a:t>i</a:t>
            </a:r>
            <a:r>
              <a:rPr lang="el-GR" sz="2400" i="1" dirty="0">
                <a:ea typeface="ＭＳ ゴシック"/>
                <a:cs typeface="Arial"/>
              </a:rPr>
              <a:t> | y</a:t>
            </a:r>
            <a:r>
              <a:rPr lang="el-GR" sz="2400" i="1" baseline="-25000" dirty="0">
                <a:ea typeface="ＭＳ ゴシック"/>
                <a:cs typeface="Arial"/>
              </a:rPr>
              <a:t>i</a:t>
            </a:r>
            <a:r>
              <a:rPr lang="el-GR" sz="2400" i="1" dirty="0">
                <a:ea typeface="ＭＳ ゴシック"/>
                <a:cs typeface="Arial"/>
              </a:rPr>
              <a:t>) </a:t>
            </a:r>
          </a:p>
          <a:p>
            <a:pPr marL="400050" lvl="1" indent="0">
              <a:buNone/>
            </a:pPr>
            <a:r>
              <a:rPr lang="el-GR" sz="2400" dirty="0">
                <a:ea typeface="ＭＳ ゴシック"/>
                <a:cs typeface="Arial"/>
              </a:rPr>
              <a:t>δια την πιθανότητα</a:t>
            </a:r>
          </a:p>
          <a:p>
            <a:pPr marL="400050" lvl="1" indent="0">
              <a:buNone/>
            </a:pPr>
            <a:r>
              <a:rPr lang="el-GR" sz="2400" i="1" dirty="0">
                <a:cs typeface="Arial"/>
              </a:rPr>
              <a:t>			P (X = </a:t>
            </a:r>
            <a:r>
              <a:rPr lang="el-GR" sz="2400" i="1" dirty="0" smtClean="0">
                <a:ea typeface="ＭＳ ゴシック"/>
                <a:cs typeface="Arial"/>
              </a:rPr>
              <a:t>x</a:t>
            </a:r>
            <a:r>
              <a:rPr lang="el-GR" sz="2400" i="1" baseline="-25000" dirty="0" smtClean="0">
                <a:ea typeface="ＭＳ ゴシック"/>
                <a:cs typeface="Arial"/>
              </a:rPr>
              <a:t>i</a:t>
            </a:r>
            <a:r>
              <a:rPr lang="el-GR" sz="2400" i="1" dirty="0" smtClean="0">
                <a:cs typeface="Arial"/>
              </a:rPr>
              <a:t>) </a:t>
            </a:r>
            <a:r>
              <a:rPr lang="el-GR" sz="2400" i="1" dirty="0">
                <a:ea typeface="ＭＳ ゴシック"/>
                <a:cs typeface="Arial"/>
              </a:rPr>
              <a:t>= P(x</a:t>
            </a:r>
            <a:r>
              <a:rPr lang="el-GR" sz="2400" i="1" baseline="-25000" dirty="0">
                <a:ea typeface="ＭＳ ゴシック"/>
                <a:cs typeface="Arial"/>
              </a:rPr>
              <a:t>i</a:t>
            </a:r>
            <a:r>
              <a:rPr lang="el-GR" sz="2400" i="1" dirty="0">
                <a:ea typeface="ＭＳ ゴシック"/>
                <a:cs typeface="Arial"/>
              </a:rPr>
              <a:t>) </a:t>
            </a:r>
            <a:endParaRPr lang="el-GR" sz="2400" i="1" dirty="0">
              <a:cs typeface="Arial"/>
            </a:endParaRPr>
          </a:p>
          <a:p>
            <a:endParaRPr lang="en-US" sz="2400" baseline="-250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26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Αμοιβαία Πληροφορία (2 από 2)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2629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Έτσι, η ποσότητα πληροφορίας που παρέχει το γεγονός </a:t>
            </a:r>
            <a:r>
              <a:rPr lang="el-GR" sz="2800" i="1" dirty="0" smtClean="0"/>
              <a:t>Υ = 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l-GR" sz="2800" i="1" baseline="-25000" dirty="0" smtClean="0"/>
              <a:t> </a:t>
            </a:r>
            <a:r>
              <a:rPr lang="el-GR" sz="2800" dirty="0" smtClean="0"/>
              <a:t>για το γεγονός </a:t>
            </a:r>
            <a:r>
              <a:rPr lang="el-GR" sz="2800" i="1" dirty="0" smtClean="0"/>
              <a:t>Χ =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i</a:t>
            </a:r>
            <a:r>
              <a:rPr lang="el-GR" sz="2800" i="1" baseline="-25000" dirty="0" smtClean="0"/>
              <a:t> </a:t>
            </a:r>
            <a:r>
              <a:rPr lang="el-GR" sz="2800" dirty="0" smtClean="0"/>
              <a:t>ορίζεται ως</a:t>
            </a:r>
          </a:p>
          <a:p>
            <a:endParaRPr lang="en-US" sz="2800" dirty="0" smtClean="0"/>
          </a:p>
          <a:p>
            <a:pPr marL="0" indent="0" algn="r">
              <a:buNone/>
            </a:pPr>
            <a:r>
              <a:rPr lang="el-GR" sz="2800" dirty="0" smtClean="0"/>
              <a:t>(2.2.1) 		</a:t>
            </a:r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10" name="Object 9" descr="Συνάρτηση υπολογισμού αμοιβαίας πληροφορία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33209"/>
              </p:ext>
            </p:extLst>
          </p:nvPr>
        </p:nvGraphicFramePr>
        <p:xfrm>
          <a:off x="2267744" y="2780928"/>
          <a:ext cx="3528392" cy="107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3" imgW="1422400" imgH="431800" progId="Equation.3">
                  <p:embed/>
                </p:oleObj>
              </mc:Choice>
              <mc:Fallback>
                <p:oleObj name="Equation" r:id="rId3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780928"/>
                        <a:ext cx="3528392" cy="107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84246" y="4077072"/>
            <a:ext cx="7400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To</a:t>
            </a:r>
            <a:r>
              <a:rPr lang="en-US" sz="2800" i="1" dirty="0">
                <a:latin typeface="Baskerville SemiBold"/>
                <a:cs typeface="Baskerville SemiBold"/>
              </a:rPr>
              <a:t> I</a:t>
            </a:r>
            <a:r>
              <a:rPr lang="en-US" sz="2800" i="1" dirty="0"/>
              <a:t>(x</a:t>
            </a:r>
            <a:r>
              <a:rPr lang="en-US" sz="2800" i="1" baseline="-25000" dirty="0"/>
              <a:t>i</a:t>
            </a:r>
            <a:r>
              <a:rPr lang="el-GR" sz="2800" i="1" dirty="0"/>
              <a:t>;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l-GR" sz="2800" dirty="0"/>
              <a:t>ονομάζεται αμοιβαία πληροφορία μεταξύ των </a:t>
            </a:r>
            <a:r>
              <a:rPr lang="en-US" sz="2800" i="1" dirty="0"/>
              <a:t>x</a:t>
            </a:r>
            <a:r>
              <a:rPr lang="en-US" sz="2800" i="1" baseline="-25000" dirty="0"/>
              <a:t>i</a:t>
            </a:r>
            <a:r>
              <a:rPr lang="el-GR" sz="2800" i="1" dirty="0"/>
              <a:t> </a:t>
            </a:r>
            <a:r>
              <a:rPr lang="el-GR" sz="2800" dirty="0"/>
              <a:t>και 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42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Μονάδες Πληροφορίας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Οι μονάδες του </a:t>
            </a:r>
            <a:r>
              <a:rPr lang="en-US" sz="2800" i="1" dirty="0">
                <a:latin typeface="Baskerville SemiBold"/>
                <a:cs typeface="Baskerville SemiBold"/>
              </a:rPr>
              <a:t>I</a:t>
            </a:r>
            <a:r>
              <a:rPr lang="en-US" sz="2800" i="1" dirty="0"/>
              <a:t>(x</a:t>
            </a:r>
            <a:r>
              <a:rPr lang="en-US" sz="2800" i="1" baseline="-25000" dirty="0"/>
              <a:t>i</a:t>
            </a:r>
            <a:r>
              <a:rPr lang="el-GR" sz="2800" i="1" dirty="0"/>
              <a:t>;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)</a:t>
            </a:r>
            <a:r>
              <a:rPr lang="el-GR" sz="2800" i="1" dirty="0" smtClean="0"/>
              <a:t> </a:t>
            </a:r>
            <a:r>
              <a:rPr lang="el-GR" sz="2800" dirty="0" smtClean="0"/>
              <a:t>ορίζονται από την βάση του αλγόριθμου, που συνήθως είναι </a:t>
            </a:r>
            <a:r>
              <a:rPr lang="el-GR" sz="2800" i="1" dirty="0" smtClean="0"/>
              <a:t>2</a:t>
            </a:r>
            <a:r>
              <a:rPr lang="el-GR" sz="2800" dirty="0" smtClean="0"/>
              <a:t> ή </a:t>
            </a:r>
            <a:r>
              <a:rPr lang="el-GR" sz="2800" i="1" dirty="0" smtClean="0"/>
              <a:t>e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Όταν η βάση του αλγόριθμου είναι </a:t>
            </a:r>
            <a:r>
              <a:rPr lang="el-GR" sz="2800" i="1" dirty="0" smtClean="0"/>
              <a:t>2</a:t>
            </a:r>
            <a:r>
              <a:rPr lang="el-GR" sz="2800" dirty="0" smtClean="0"/>
              <a:t> τότε οι μονάδες του </a:t>
            </a:r>
            <a:r>
              <a:rPr lang="en-US" sz="2800" i="1" dirty="0">
                <a:latin typeface="Baskerville SemiBold"/>
                <a:cs typeface="Baskerville SemiBold"/>
              </a:rPr>
              <a:t>I</a:t>
            </a:r>
            <a:r>
              <a:rPr lang="en-US" sz="2800" i="1" dirty="0"/>
              <a:t>(x</a:t>
            </a:r>
            <a:r>
              <a:rPr lang="en-US" sz="2800" i="1" baseline="-25000" dirty="0"/>
              <a:t>i</a:t>
            </a:r>
            <a:r>
              <a:rPr lang="el-GR" sz="2800" i="1" dirty="0"/>
              <a:t>;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) </a:t>
            </a:r>
            <a:r>
              <a:rPr lang="el-GR" sz="2800" i="1" dirty="0" smtClean="0"/>
              <a:t>είναι </a:t>
            </a:r>
            <a:r>
              <a:rPr lang="el-GR" sz="2800" b="1" i="1" dirty="0" smtClean="0"/>
              <a:t>δυφία</a:t>
            </a:r>
            <a:r>
              <a:rPr lang="el-GR" sz="2800" i="1" dirty="0" smtClean="0"/>
              <a:t>.</a:t>
            </a:r>
          </a:p>
          <a:p>
            <a:r>
              <a:rPr lang="el-GR" sz="2800" dirty="0"/>
              <a:t>Όταν η βάση του αλγόριθμου είναι </a:t>
            </a:r>
            <a:r>
              <a:rPr lang="el-GR" sz="2800" i="1" dirty="0"/>
              <a:t>e</a:t>
            </a:r>
            <a:r>
              <a:rPr lang="el-GR" sz="2800" dirty="0" smtClean="0"/>
              <a:t> </a:t>
            </a:r>
            <a:r>
              <a:rPr lang="el-GR" sz="2800" dirty="0"/>
              <a:t>τότε οι μονάδες του </a:t>
            </a:r>
            <a:r>
              <a:rPr lang="en-US" sz="2800" i="1" dirty="0">
                <a:latin typeface="Baskerville SemiBold"/>
                <a:cs typeface="Baskerville SemiBold"/>
              </a:rPr>
              <a:t>I</a:t>
            </a:r>
            <a:r>
              <a:rPr lang="en-US" sz="2800" i="1" dirty="0"/>
              <a:t>(x</a:t>
            </a:r>
            <a:r>
              <a:rPr lang="en-US" sz="2800" i="1" baseline="-25000" dirty="0"/>
              <a:t>i</a:t>
            </a:r>
            <a:r>
              <a:rPr lang="el-GR" sz="2800" i="1" dirty="0"/>
              <a:t>;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l-GR" sz="2800" dirty="0"/>
              <a:t>είναι </a:t>
            </a:r>
            <a:r>
              <a:rPr lang="el-GR" sz="2800" b="1" i="1" dirty="0" err="1" smtClean="0"/>
              <a:t>νατς</a:t>
            </a:r>
            <a:r>
              <a:rPr lang="el-GR" sz="2800" i="1" dirty="0" smtClean="0"/>
              <a:t> </a:t>
            </a:r>
            <a:r>
              <a:rPr lang="el-GR" sz="2800" dirty="0" smtClean="0"/>
              <a:t>(</a:t>
            </a:r>
            <a:r>
              <a:rPr lang="el-GR" sz="2800" i="1" dirty="0" smtClean="0"/>
              <a:t>Natural Unit of Information - </a:t>
            </a:r>
            <a:r>
              <a:rPr lang="el-GR" sz="2800" i="1" dirty="0" err="1" smtClean="0"/>
              <a:t>nats</a:t>
            </a:r>
            <a:r>
              <a:rPr lang="el-GR" sz="2800" dirty="0" smtClean="0"/>
              <a:t>).</a:t>
            </a:r>
            <a:endParaRPr lang="el-GR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93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Εσωτερική Πληροφορία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8229600" cy="2952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Όταν οι τυχαίες μεταβλητές Χ και Υ είναι στατιστικά ανεξάρτητες τότε </a:t>
            </a:r>
            <a:r>
              <a:rPr lang="el-GR" sz="2400" i="1" dirty="0" smtClean="0"/>
              <a:t>P(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l-GR" sz="2400" i="1" dirty="0" smtClean="0"/>
              <a:t>|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l-GR" sz="2400" i="1" dirty="0" smtClean="0"/>
              <a:t>) = P(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l-GR" sz="2400" i="1" dirty="0" smtClean="0"/>
              <a:t>)</a:t>
            </a:r>
            <a:r>
              <a:rPr lang="el-GR" sz="2400" dirty="0" smtClean="0"/>
              <a:t> και συνεπώς </a:t>
            </a:r>
            <a:r>
              <a:rPr lang="en-US" sz="2400" i="1" dirty="0">
                <a:latin typeface="Baskerville SemiBold"/>
                <a:cs typeface="Baskerville SemiBold"/>
              </a:rPr>
              <a:t>I</a:t>
            </a:r>
            <a:r>
              <a:rPr lang="en-US" sz="2400" i="1" dirty="0"/>
              <a:t>(x</a:t>
            </a:r>
            <a:r>
              <a:rPr lang="en-US" sz="2400" i="1" baseline="-25000" dirty="0"/>
              <a:t>i</a:t>
            </a:r>
            <a:r>
              <a:rPr lang="el-GR" sz="2400" i="1" dirty="0"/>
              <a:t>;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 smtClean="0"/>
              <a:t>)</a:t>
            </a:r>
            <a:r>
              <a:rPr lang="el-GR" sz="2400" i="1" dirty="0" smtClean="0"/>
              <a:t>=0</a:t>
            </a:r>
          </a:p>
          <a:p>
            <a:r>
              <a:rPr lang="el-GR" sz="2400" dirty="0"/>
              <a:t>Όταν οι τυχαίες μεταβλητές Χ και Υ είναι </a:t>
            </a:r>
            <a:r>
              <a:rPr lang="el-GR" sz="2400" dirty="0" smtClean="0"/>
              <a:t>πλήρως εξαρτημένες, η υπό συνθήκη πιθανότητα στον αριθμητή της εξίσωσης </a:t>
            </a:r>
            <a:r>
              <a:rPr lang="el-GR" sz="2400" i="1" dirty="0" smtClean="0"/>
              <a:t>2.2.1</a:t>
            </a:r>
            <a:r>
              <a:rPr lang="el-GR" sz="2400" dirty="0" smtClean="0"/>
              <a:t> είναι η ένωση και έτσι: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l-GR" sz="2400" dirty="0" smtClean="0"/>
              <a:t>(2.2.2)</a:t>
            </a:r>
            <a:endParaRPr lang="en-US" sz="2400" dirty="0" smtClean="0"/>
          </a:p>
        </p:txBody>
      </p:sp>
      <p:graphicFrame>
        <p:nvGraphicFramePr>
          <p:cNvPr id="5" name="Object 4" descr="Συνάρτηση υπολογισμού αμοιβαίας πληροφορίας πλήρως εξαρτημένων γεγονότ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253124"/>
              </p:ext>
            </p:extLst>
          </p:nvPr>
        </p:nvGraphicFramePr>
        <p:xfrm>
          <a:off x="2339752" y="3558432"/>
          <a:ext cx="4752528" cy="102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3" name="Equation" r:id="rId3" imgW="2006600" imgH="431800" progId="Equation.3">
                  <p:embed/>
                </p:oleObj>
              </mc:Choice>
              <mc:Fallback>
                <p:oleObj name="Equation" r:id="rId3" imgW="2006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3558432"/>
                        <a:ext cx="4752528" cy="1022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74002" y="4460919"/>
            <a:ext cx="76983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Αυτό είναι η πληροφορία του γεγονότος </a:t>
            </a:r>
            <a:r>
              <a:rPr lang="el-GR" sz="2400" i="1" dirty="0"/>
              <a:t>Χ =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l-GR" sz="2400" dirty="0"/>
              <a:t>, που ονομάζουμε </a:t>
            </a:r>
            <a:r>
              <a:rPr lang="el-GR" sz="2400" b="1" dirty="0"/>
              <a:t>εσωτερική πληροφορία </a:t>
            </a:r>
            <a:r>
              <a:rPr lang="el-GR" sz="2400" dirty="0"/>
              <a:t>του γεγονότος </a:t>
            </a:r>
            <a:r>
              <a:rPr lang="el-GR" sz="2400" i="1" dirty="0"/>
              <a:t>Χ =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l-GR" sz="2400" i="1" baseline="-25000" dirty="0"/>
              <a:t> </a:t>
            </a:r>
            <a:r>
              <a:rPr lang="el-GR" sz="2400" dirty="0"/>
              <a:t>και ορίζεται ως</a:t>
            </a:r>
            <a:r>
              <a:rPr lang="el-GR" sz="2400" dirty="0" smtClean="0"/>
              <a:t>:</a:t>
            </a:r>
          </a:p>
          <a:p>
            <a:pPr algn="r">
              <a:lnSpc>
                <a:spcPct val="130000"/>
              </a:lnSpc>
            </a:pPr>
            <a:r>
              <a:rPr lang="el-GR" sz="2400" dirty="0" smtClean="0"/>
              <a:t>(2.2.3)</a:t>
            </a:r>
            <a:endParaRPr lang="el-GR" sz="2400" dirty="0"/>
          </a:p>
        </p:txBody>
      </p:sp>
      <p:graphicFrame>
        <p:nvGraphicFramePr>
          <p:cNvPr id="8" name="Object 7" descr="Συνάρτηση υπολογισμού εσωτερικής πληροφορίας του γεγονότος Χ=x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5521"/>
              </p:ext>
            </p:extLst>
          </p:nvPr>
        </p:nvGraphicFramePr>
        <p:xfrm>
          <a:off x="2483643" y="5445224"/>
          <a:ext cx="439261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4" name="Equation" r:id="rId5" imgW="1854200" imgH="431800" progId="Equation.3">
                  <p:embed/>
                </p:oleObj>
              </mc:Choice>
              <mc:Fallback>
                <p:oleObj name="Equation" r:id="rId5" imgW="185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643" y="5445224"/>
                        <a:ext cx="4392613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81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Νέα ..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Θεωρούμε πως ένα πολύ πιθανό γεγονός παρέχει λιγότερη πιθανότητα από ένα λιγότερο πιθανό γεγονός.</a:t>
            </a:r>
          </a:p>
          <a:p>
            <a:r>
              <a:rPr lang="el-GR" sz="2400" dirty="0" smtClean="0"/>
              <a:t>Αν έχω μόνο ένα πιθανό γεγονός </a:t>
            </a:r>
            <a:r>
              <a:rPr lang="el-GR" sz="2400" i="1" dirty="0" smtClean="0"/>
              <a:t>x </a:t>
            </a:r>
            <a:r>
              <a:rPr lang="el-GR" sz="2400" dirty="0" smtClean="0"/>
              <a:t>(συμβαίνει πάντα) με πιθανότητα </a:t>
            </a:r>
            <a:r>
              <a:rPr lang="el-GR" sz="2400" i="1" dirty="0" smtClean="0"/>
              <a:t>P(x) = 1</a:t>
            </a:r>
            <a:r>
              <a:rPr lang="el-GR" sz="2400" dirty="0" smtClean="0"/>
              <a:t>, τότε  </a:t>
            </a:r>
            <a:r>
              <a:rPr lang="en-US" sz="2400" i="1" dirty="0">
                <a:latin typeface="Baskerville SemiBold"/>
                <a:cs typeface="Baskerville SemiBold"/>
              </a:rPr>
              <a:t>I</a:t>
            </a:r>
            <a:r>
              <a:rPr lang="en-US" sz="2400" i="1" dirty="0"/>
              <a:t>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l-GR" sz="2400" i="1" dirty="0" smtClean="0"/>
              <a:t>) = 0.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65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υπολογισμού πληροφορίας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1"/>
            <a:ext cx="8352928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Έστω ότι υπάρχει διακριτή πηγή πληροφορίας που εκπέμπει δυαδικό ψηφίο (0 ή 1), με ίση πιθανότητα κάθε </a:t>
            </a:r>
            <a:r>
              <a:rPr lang="el-GR" sz="2400" i="1" dirty="0" err="1" smtClean="0"/>
              <a:t>r</a:t>
            </a:r>
            <a:r>
              <a:rPr lang="el-GR" sz="2400" i="1" baseline="-25000" dirty="0" err="1" smtClean="0"/>
              <a:t>s</a:t>
            </a:r>
            <a:r>
              <a:rPr lang="el-GR" sz="2400" dirty="0" smtClean="0"/>
              <a:t> δεύτερα. Η παρεχόμενη πληροφορία από κάθε γεγονός είναι:</a:t>
            </a:r>
          </a:p>
          <a:p>
            <a:pPr marL="0" indent="0">
              <a:buNone/>
            </a:pPr>
            <a:r>
              <a:rPr lang="el-GR" sz="2400" dirty="0" smtClean="0"/>
              <a:t> 						</a:t>
            </a:r>
          </a:p>
          <a:p>
            <a:pPr marL="0" indent="0">
              <a:buNone/>
            </a:pPr>
            <a:endParaRPr lang="el-GR" sz="2400" dirty="0"/>
          </a:p>
          <a:p>
            <a:endParaRPr lang="en-US" sz="2400" dirty="0" smtClean="0"/>
          </a:p>
        </p:txBody>
      </p:sp>
      <p:graphicFrame>
        <p:nvGraphicFramePr>
          <p:cNvPr id="5" name="Object 4" descr="Συνάρτηση υπολογισμού εσωτερικής πληροφορίας πηγής χωρίς μνήμ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61698"/>
              </p:ext>
            </p:extLst>
          </p:nvPr>
        </p:nvGraphicFramePr>
        <p:xfrm>
          <a:off x="2195736" y="2708920"/>
          <a:ext cx="5311229" cy="95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1" name="Equation" r:id="rId3" imgW="2184400" imgH="393700" progId="Equation.3">
                  <p:embed/>
                </p:oleObj>
              </mc:Choice>
              <mc:Fallback>
                <p:oleObj name="Equation" r:id="rId3" imgW="2184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708920"/>
                        <a:ext cx="5311229" cy="95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364502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Έστω αλλεπάλληλα και στατιστικά ανεξάρτητα γεγονότα. Θεωρούμε ομάδα από </a:t>
            </a:r>
            <a:r>
              <a:rPr lang="el-GR" sz="2400" i="1" dirty="0"/>
              <a:t>k </a:t>
            </a:r>
            <a:r>
              <a:rPr lang="el-GR" sz="2400" dirty="0"/>
              <a:t>παραγόμενα δυφία στο χρονικό πλαίσιο </a:t>
            </a:r>
            <a:r>
              <a:rPr lang="el-GR" sz="2400" i="1" dirty="0" err="1" smtClean="0"/>
              <a:t>k</a:t>
            </a:r>
            <a:r>
              <a:rPr lang="el-GR" sz="2400" dirty="0" err="1" smtClean="0"/>
              <a:t>r</a:t>
            </a:r>
            <a:r>
              <a:rPr lang="el-GR" sz="2400" i="1" baseline="-25000" dirty="0" err="1" smtClean="0"/>
              <a:t>s</a:t>
            </a:r>
            <a:r>
              <a:rPr lang="el-GR" sz="2400" i="1" dirty="0" smtClean="0"/>
              <a:t> . </a:t>
            </a:r>
            <a:r>
              <a:rPr lang="el-GR" sz="2400" dirty="0" smtClean="0"/>
              <a:t>Υπάρχουν </a:t>
            </a:r>
            <a:r>
              <a:rPr lang="el-GR" sz="2400" dirty="0"/>
              <a:t>συνολικά </a:t>
            </a:r>
            <a:r>
              <a:rPr lang="el-GR" sz="2400" i="1" dirty="0"/>
              <a:t>Μ = 2</a:t>
            </a:r>
            <a:r>
              <a:rPr lang="el-GR" sz="2400" i="1" baseline="30000" dirty="0"/>
              <a:t>k</a:t>
            </a:r>
            <a:r>
              <a:rPr lang="el-GR" sz="2400" i="1" dirty="0"/>
              <a:t> </a:t>
            </a:r>
            <a:r>
              <a:rPr lang="el-GR" sz="2400" dirty="0"/>
              <a:t>ισοπίθανες ομάδες δυφίων με πιθανότητα </a:t>
            </a:r>
            <a:r>
              <a:rPr lang="el-GR" sz="2400" i="1" dirty="0"/>
              <a:t>1/Μ = 2</a:t>
            </a:r>
            <a:r>
              <a:rPr lang="el-GR" sz="2400" i="1" baseline="30000" dirty="0"/>
              <a:t>-k</a:t>
            </a:r>
            <a:r>
              <a:rPr lang="el-GR" sz="2400" i="1" dirty="0"/>
              <a:t>. </a:t>
            </a:r>
            <a:r>
              <a:rPr lang="el-GR" sz="2400" dirty="0"/>
              <a:t>Η εσωτερική πληροφορία μίας ομάδας σε χρόνο </a:t>
            </a:r>
            <a:r>
              <a:rPr lang="el-GR" sz="2400" i="1" dirty="0"/>
              <a:t>k</a:t>
            </a:r>
            <a:r>
              <a:rPr lang="el-GR" sz="2400" dirty="0"/>
              <a:t>r</a:t>
            </a:r>
            <a:r>
              <a:rPr lang="el-GR" sz="2400" i="1" baseline="-25000" dirty="0"/>
              <a:t>s</a:t>
            </a:r>
            <a:r>
              <a:rPr lang="el-GR" sz="2400" i="1" dirty="0"/>
              <a:t> </a:t>
            </a:r>
            <a:r>
              <a:rPr lang="el-GR" sz="2400" dirty="0"/>
              <a:t>είναι:</a:t>
            </a:r>
          </a:p>
        </p:txBody>
      </p:sp>
      <p:graphicFrame>
        <p:nvGraphicFramePr>
          <p:cNvPr id="9" name="Object 8" descr="Συνάρτηση υπολογισμού  εσωτερικής πληροφορίας  μίας ομάδας σε χρόνο krs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4240"/>
              </p:ext>
            </p:extLst>
          </p:nvPr>
        </p:nvGraphicFramePr>
        <p:xfrm>
          <a:off x="2666774" y="5618061"/>
          <a:ext cx="3777434" cy="61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2" name="Equation" r:id="rId5" imgW="1549400" imgH="254000" progId="Equation.3">
                  <p:embed/>
                </p:oleObj>
              </mc:Choice>
              <mc:Fallback>
                <p:oleObj name="Equation" r:id="rId5" imgW="1549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6774" y="5618061"/>
                        <a:ext cx="3777434" cy="619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56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αμοιβαία πληροφορία είναι συμμετρική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711349"/>
            <a:ext cx="8229600" cy="1213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Γυρνώντας στον ορισμό της αμοιβαίας πληροφορίας (2.2.1), πολλαπλασιάζουμε τον αριθμητή και παρανομαστή με την πιθανότητα </a:t>
            </a:r>
            <a:r>
              <a:rPr lang="el-GR" sz="2400" i="1" dirty="0" smtClean="0"/>
              <a:t>P(y</a:t>
            </a:r>
            <a:r>
              <a:rPr lang="el-GR" sz="2400" i="1" baseline="-25000" dirty="0" smtClean="0"/>
              <a:t>i</a:t>
            </a:r>
            <a:r>
              <a:rPr lang="el-GR" sz="2400" i="1" dirty="0" smtClean="0"/>
              <a:t>)</a:t>
            </a:r>
            <a:r>
              <a:rPr lang="el-GR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12" name="Object 11" descr="Συνάρτησ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381589"/>
              </p:ext>
            </p:extLst>
          </p:nvPr>
        </p:nvGraphicFramePr>
        <p:xfrm>
          <a:off x="2051720" y="3151509"/>
          <a:ext cx="551180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3151509"/>
                        <a:ext cx="5511800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83568" y="406952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Άρα:</a:t>
            </a:r>
          </a:p>
          <a:p>
            <a:endParaRPr lang="el-GR" dirty="0"/>
          </a:p>
          <a:p>
            <a:endParaRPr lang="en-US" dirty="0"/>
          </a:p>
        </p:txBody>
      </p:sp>
      <p:graphicFrame>
        <p:nvGraphicFramePr>
          <p:cNvPr id="9" name="Object 8" descr="Συνάρτηση που δείχνει ότι η αμοιβαία πληροφορία είναι συμμετρική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08886"/>
              </p:ext>
            </p:extLst>
          </p:nvPr>
        </p:nvGraphicFramePr>
        <p:xfrm>
          <a:off x="3491880" y="4447653"/>
          <a:ext cx="28781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3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4447653"/>
                        <a:ext cx="287813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519029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H πληροφορία που μας δίνει το </a:t>
            </a:r>
            <a:r>
              <a:rPr lang="el-GR" sz="2400" i="1" dirty="0"/>
              <a:t>Υ = y</a:t>
            </a:r>
            <a:r>
              <a:rPr lang="el-GR" sz="2400" i="1" baseline="-25000" dirty="0"/>
              <a:t>i</a:t>
            </a:r>
            <a:r>
              <a:rPr lang="el-GR" sz="2400" i="1" dirty="0"/>
              <a:t> </a:t>
            </a:r>
            <a:r>
              <a:rPr lang="el-GR" sz="2400" dirty="0"/>
              <a:t>για το </a:t>
            </a:r>
            <a:r>
              <a:rPr lang="el-GR" sz="2400" i="1" dirty="0"/>
              <a:t>Χ = x</a:t>
            </a:r>
            <a:r>
              <a:rPr lang="el-GR" sz="2400" i="1" baseline="-25000" dirty="0"/>
              <a:t>i</a:t>
            </a:r>
            <a:r>
              <a:rPr lang="el-GR" sz="2400" i="1" dirty="0"/>
              <a:t> </a:t>
            </a:r>
            <a:r>
              <a:rPr lang="el-GR" sz="2400" dirty="0"/>
              <a:t>είναι ίση με την πληροφορία που μας δίνει το </a:t>
            </a:r>
            <a:r>
              <a:rPr lang="el-GR" sz="2400" i="1" dirty="0"/>
              <a:t>Χ = x</a:t>
            </a:r>
            <a:r>
              <a:rPr lang="el-GR" sz="2400" i="1" baseline="-25000" dirty="0"/>
              <a:t>i </a:t>
            </a:r>
            <a:r>
              <a:rPr lang="el-GR" sz="2400" dirty="0"/>
              <a:t>για το </a:t>
            </a:r>
            <a:r>
              <a:rPr lang="el-GR" sz="2400" i="1" dirty="0"/>
              <a:t>Υ = y</a:t>
            </a:r>
            <a:r>
              <a:rPr lang="el-GR" sz="2400" i="1" baseline="-25000" dirty="0"/>
              <a:t>i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52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</a:t>
            </a:r>
            <a:r>
              <a:rPr lang="el-GR" dirty="0"/>
              <a:t> Κ</a:t>
            </a:r>
            <a:r>
              <a:rPr lang="el-GR" dirty="0" smtClean="0"/>
              <a:t>ανάλι δυαδικής εισόδου-εξόδου (1 από 3)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67544" y="1628801"/>
            <a:ext cx="8229600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Θεωρούμε Χ και Υ δυαδικές τυχαίες μεταβλητές που αναπαριστούν την είσοδο και έξοδο ενός καναλιού. Τα σύμβολα εισόδου είναι ισοπίθανα ενώ τα σύμβολα εξόδου εξαρτώνται από την είσοδο με βάση τις υπό συνθήκη πιθανότητες:</a:t>
            </a:r>
          </a:p>
        </p:txBody>
      </p:sp>
      <p:graphicFrame>
        <p:nvGraphicFramePr>
          <p:cNvPr id="38" name="Object 37" descr="Δεσμευμένες πιθανότητες του παραδείγματο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992912"/>
              </p:ext>
            </p:extLst>
          </p:nvPr>
        </p:nvGraphicFramePr>
        <p:xfrm>
          <a:off x="5004048" y="3356992"/>
          <a:ext cx="25336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3" name="Equation" r:id="rId3" imgW="1447800" imgH="901700" progId="Equation.3">
                  <p:embed/>
                </p:oleObj>
              </mc:Choice>
              <mc:Fallback>
                <p:oleObj name="Equation" r:id="rId3" imgW="14478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3356992"/>
                        <a:ext cx="253365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 descr="Σχήμα που εμφανίζει τις  δεσμευμένες πιθανότητες του παραδείγματος."/>
          <p:cNvGrpSpPr/>
          <p:nvPr/>
        </p:nvGrpSpPr>
        <p:grpSpPr>
          <a:xfrm>
            <a:off x="827584" y="3068960"/>
            <a:ext cx="3240360" cy="2160240"/>
            <a:chOff x="827584" y="3068960"/>
            <a:chExt cx="3240360" cy="2160240"/>
          </a:xfrm>
        </p:grpSpPr>
        <p:sp>
          <p:nvSpPr>
            <p:cNvPr id="40" name="TextBox 39"/>
            <p:cNvSpPr txBox="1"/>
            <p:nvPr/>
          </p:nvSpPr>
          <p:spPr>
            <a:xfrm>
              <a:off x="2343355" y="3834581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endParaRPr lang="en-US" dirty="0" smtClean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15616" y="3501008"/>
              <a:ext cx="2304256" cy="1440160"/>
              <a:chOff x="1115616" y="3501008"/>
              <a:chExt cx="1368152" cy="1152128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115616" y="3501008"/>
                <a:ext cx="13681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115616" y="4653136"/>
                <a:ext cx="13681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115616" y="3645024"/>
                <a:ext cx="1368152" cy="864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115616" y="3645024"/>
                <a:ext cx="1368152" cy="864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907704" y="3068960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1-p</a:t>
              </a:r>
              <a:r>
                <a:rPr lang="el-GR" sz="2000" baseline="-25000" dirty="0" smtClean="0"/>
                <a:t>0</a:t>
              </a:r>
              <a:endParaRPr lang="en-US" sz="2000" baseline="-250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19872" y="3284984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0</a:t>
              </a:r>
              <a:endParaRPr lang="en-US" sz="2000" baseline="-250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584" y="3284984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0</a:t>
              </a:r>
              <a:endParaRPr lang="en-US" sz="2000" baseline="-25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19872" y="4581128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1</a:t>
              </a:r>
              <a:endParaRPr lang="en-US" sz="2000" baseline="-25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584" y="4581128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1</a:t>
              </a:r>
              <a:endParaRPr lang="en-US" sz="20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83768" y="3573016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p</a:t>
              </a:r>
              <a:r>
                <a:rPr lang="el-GR" sz="2000" baseline="-25000" dirty="0"/>
                <a:t>1</a:t>
              </a:r>
              <a:endParaRPr lang="en-US" sz="2000" baseline="-250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83768" y="4293096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p</a:t>
              </a:r>
              <a:r>
                <a:rPr lang="el-GR" sz="2000" baseline="-25000" dirty="0" smtClean="0"/>
                <a:t>0</a:t>
              </a:r>
              <a:endParaRPr lang="en-US" sz="2000" baseline="-25000" dirty="0" smtClean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07704" y="4797152"/>
              <a:ext cx="648072" cy="43204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000" dirty="0" smtClean="0"/>
                <a:t>1-p</a:t>
              </a:r>
              <a:r>
                <a:rPr lang="el-GR" sz="2000" baseline="-25000" dirty="0"/>
                <a:t>1</a:t>
              </a:r>
              <a:endParaRPr lang="en-US" sz="2000" baseline="-25000" dirty="0" smtClean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67544" y="530120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Ορίζουμε την αμοιβαία πληροφορία για την εμφάνιση του </a:t>
            </a:r>
            <a:r>
              <a:rPr lang="el-GR" sz="2400" i="1" dirty="0" smtClean="0"/>
              <a:t>Χ = 0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i="1" dirty="0" smtClean="0"/>
              <a:t>Χ = 1</a:t>
            </a:r>
            <a:r>
              <a:rPr lang="el-GR" sz="2400" dirty="0" smtClean="0"/>
              <a:t> δεδομένου ότι </a:t>
            </a:r>
            <a:r>
              <a:rPr lang="el-GR" sz="2400" i="1" dirty="0" smtClean="0"/>
              <a:t>Υ = 0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44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Παράδειγμα: Κανάλι δυαδικής εισόδου-εξόδου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1628801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Από τις πιθανότητες παίρνουμε ότι: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</p:txBody>
      </p:sp>
      <p:graphicFrame>
        <p:nvGraphicFramePr>
          <p:cNvPr id="17" name="Object 16" descr="Συναρτήσεις πιθανοτήτων για το παράδειγμ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29545"/>
              </p:ext>
            </p:extLst>
          </p:nvPr>
        </p:nvGraphicFramePr>
        <p:xfrm>
          <a:off x="395536" y="1988840"/>
          <a:ext cx="8352928" cy="136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4" name="Equation" r:id="rId3" imgW="4699000" imgH="800100" progId="Equation.3">
                  <p:embed/>
                </p:oleObj>
              </mc:Choice>
              <mc:Fallback>
                <p:oleObj name="Equation" r:id="rId3" imgW="46990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88840"/>
                        <a:ext cx="8352928" cy="1364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3356992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Η αμοιβαία πληροφορία για το </a:t>
            </a:r>
            <a:r>
              <a:rPr lang="el-GR" sz="2400" i="1" dirty="0"/>
              <a:t>Χ = 0 </a:t>
            </a:r>
            <a:r>
              <a:rPr lang="el-GR" sz="2400" dirty="0"/>
              <a:t>δεδομένου του </a:t>
            </a:r>
            <a:r>
              <a:rPr lang="el-GR" sz="2400" i="1" dirty="0"/>
              <a:t>Υ = 0 </a:t>
            </a:r>
            <a:r>
              <a:rPr lang="el-GR" sz="2400" dirty="0"/>
              <a:t>είναι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18" name="Object 17" descr="Συνάρτηση υπολογισμού της αμοιβαίας πληροφορίας για Χ=0 και Υ=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43436"/>
              </p:ext>
            </p:extLst>
          </p:nvPr>
        </p:nvGraphicFramePr>
        <p:xfrm>
          <a:off x="1454150" y="3860800"/>
          <a:ext cx="60467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5" name="Equation" r:id="rId5" imgW="3416300" imgH="431800" progId="Equation.3">
                  <p:embed/>
                </p:oleObj>
              </mc:Choice>
              <mc:Fallback>
                <p:oleObj name="Equation" r:id="rId5" imgW="3416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4150" y="3860800"/>
                        <a:ext cx="60467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47013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Ομοίως δεδομένου του </a:t>
            </a:r>
            <a:r>
              <a:rPr lang="el-GR" sz="2400" i="1" dirty="0"/>
              <a:t>Υ = 0</a:t>
            </a:r>
            <a:r>
              <a:rPr lang="el-GR" sz="2400" dirty="0"/>
              <a:t>, η αμοιβαία πληροφορία για την εμφάνιση του </a:t>
            </a:r>
            <a:r>
              <a:rPr lang="el-GR" sz="2400" i="1" dirty="0"/>
              <a:t>Χ = 1 </a:t>
            </a:r>
            <a:r>
              <a:rPr lang="el-GR" sz="2400" dirty="0" smtClean="0"/>
              <a:t>είναι:</a:t>
            </a:r>
            <a:endParaRPr lang="el-GR" sz="2400" dirty="0"/>
          </a:p>
        </p:txBody>
      </p:sp>
      <p:graphicFrame>
        <p:nvGraphicFramePr>
          <p:cNvPr id="19" name="Object 18" descr="Συνάρτηση υπολογισμού της αμοιβαίας πληροφορίας για Χ=1 και Υ=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41363"/>
              </p:ext>
            </p:extLst>
          </p:nvPr>
        </p:nvGraphicFramePr>
        <p:xfrm>
          <a:off x="2616200" y="5543550"/>
          <a:ext cx="36655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6" name="Equation" r:id="rId7" imgW="2070100" imgH="431800" progId="Equation.3">
                  <p:embed/>
                </p:oleObj>
              </mc:Choice>
              <mc:Fallback>
                <p:oleObj name="Equation" r:id="rId7" imgW="2070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6200" y="5543550"/>
                        <a:ext cx="366553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27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Παράδειγμα: Κανάλι δυαδικής εισόδου-εξόδου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1628801"/>
            <a:ext cx="8229600" cy="7200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Έστω ότι </a:t>
            </a:r>
            <a:r>
              <a:rPr lang="el-GR" sz="2400" i="1" dirty="0" smtClean="0"/>
              <a:t>p</a:t>
            </a:r>
            <a:r>
              <a:rPr lang="el-GR" sz="2400" i="1" baseline="-25000" dirty="0" smtClean="0"/>
              <a:t>0 </a:t>
            </a:r>
            <a:r>
              <a:rPr lang="el-GR" sz="2400" i="1" dirty="0" smtClean="0"/>
              <a:t>= p</a:t>
            </a:r>
            <a:r>
              <a:rPr lang="el-GR" sz="2400" i="1" baseline="-25000" dirty="0" smtClean="0"/>
              <a:t>1 </a:t>
            </a:r>
            <a:r>
              <a:rPr lang="el-GR" sz="2400" i="1" dirty="0" smtClean="0"/>
              <a:t>= 0 </a:t>
            </a:r>
            <a:r>
              <a:rPr lang="el-GR" sz="2400" dirty="0" smtClean="0"/>
              <a:t>(κανάλι χωρίς θόρυβο)</a:t>
            </a:r>
          </a:p>
          <a:p>
            <a:pPr lvl="1"/>
            <a:r>
              <a:rPr lang="el-GR" sz="2000" i="1" dirty="0" smtClean="0"/>
              <a:t>Η έξοδος χαρακτηρίζει την είσοδο με απόλυτη σιγουριά</a:t>
            </a:r>
          </a:p>
          <a:p>
            <a:pPr lvl="1"/>
            <a:endParaRPr lang="el-GR" sz="2000" i="1" dirty="0"/>
          </a:p>
          <a:p>
            <a:endParaRPr lang="el-GR" sz="2400" i="1" dirty="0" smtClean="0"/>
          </a:p>
          <a:p>
            <a:endParaRPr lang="el-GR" sz="2400" i="1" dirty="0" smtClean="0"/>
          </a:p>
          <a:p>
            <a:pPr lvl="1"/>
            <a:endParaRPr lang="el-GR" sz="2000" i="1" dirty="0"/>
          </a:p>
          <a:p>
            <a:endParaRPr lang="el-GR" sz="2400" i="1" dirty="0" smtClean="0"/>
          </a:p>
          <a:p>
            <a:pPr lvl="1"/>
            <a:endParaRPr lang="el-GR" sz="1600" i="1" dirty="0" smtClean="0"/>
          </a:p>
          <a:p>
            <a:endParaRPr lang="el-GR" sz="2400" baseline="-25000" dirty="0" smtClean="0"/>
          </a:p>
        </p:txBody>
      </p:sp>
      <p:graphicFrame>
        <p:nvGraphicFramePr>
          <p:cNvPr id="19" name="Object 18" descr="Συνάρτηση υπολογισμού της αμοιβαίας πληροφορίας για κανάλι χωρίς θόρυβ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02791"/>
              </p:ext>
            </p:extLst>
          </p:nvPr>
        </p:nvGraphicFramePr>
        <p:xfrm>
          <a:off x="2976563" y="2420888"/>
          <a:ext cx="26933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6" name="Equation" r:id="rId3" imgW="1270000" imgH="228600" progId="Equation.3">
                  <p:embed/>
                </p:oleObj>
              </mc:Choice>
              <mc:Fallback>
                <p:oleObj name="Equation" r:id="rId3" imgW="127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6563" y="2420888"/>
                        <a:ext cx="269336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285293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Έστω ότι </a:t>
            </a:r>
            <a:r>
              <a:rPr lang="el-GR" sz="2400" i="1" dirty="0"/>
              <a:t>p</a:t>
            </a:r>
            <a:r>
              <a:rPr lang="el-GR" sz="2400" i="1" baseline="-25000" dirty="0"/>
              <a:t>0 </a:t>
            </a:r>
            <a:r>
              <a:rPr lang="el-GR" sz="2400" i="1" dirty="0"/>
              <a:t>= p</a:t>
            </a:r>
            <a:r>
              <a:rPr lang="el-GR" sz="2400" i="1" baseline="-25000" dirty="0"/>
              <a:t>1 </a:t>
            </a:r>
            <a:r>
              <a:rPr lang="el-GR" sz="2400" i="1" dirty="0"/>
              <a:t>= </a:t>
            </a:r>
            <a:r>
              <a:rPr lang="en-US" sz="2400" i="1" dirty="0"/>
              <a:t>½</a:t>
            </a:r>
            <a:r>
              <a:rPr lang="el-GR" sz="2400" i="1" dirty="0"/>
              <a:t> </a:t>
            </a:r>
            <a:endParaRPr lang="en-US" sz="2400" i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Το </a:t>
            </a:r>
            <a:r>
              <a:rPr lang="el-GR" sz="2000" dirty="0"/>
              <a:t>κανάλι δε μπορεί να χρησιμοποιηθεί</a:t>
            </a:r>
          </a:p>
          <a:p>
            <a:pPr lvl="1"/>
            <a:endParaRPr lang="el-GR" sz="2000" i="1" dirty="0"/>
          </a:p>
        </p:txBody>
      </p:sp>
      <p:graphicFrame>
        <p:nvGraphicFramePr>
          <p:cNvPr id="20" name="Object 19" descr="Συνάρτηση υπολογισμού της αμοιβαίας πληροφορίας για μη χρησιμοποιήσιμο κανάλι 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99123"/>
              </p:ext>
            </p:extLst>
          </p:nvPr>
        </p:nvGraphicFramePr>
        <p:xfrm>
          <a:off x="2972172" y="3573016"/>
          <a:ext cx="26933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7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2172" y="3573016"/>
                        <a:ext cx="269336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3986480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Έστω ότι </a:t>
            </a:r>
            <a:r>
              <a:rPr lang="el-GR" sz="2400" i="1" dirty="0" smtClean="0"/>
              <a:t>p</a:t>
            </a:r>
            <a:r>
              <a:rPr lang="el-GR" sz="2400" i="1" baseline="-25000" dirty="0" smtClean="0"/>
              <a:t>0 </a:t>
            </a:r>
            <a:r>
              <a:rPr lang="el-GR" sz="2400" i="1" dirty="0" smtClean="0"/>
              <a:t>= p</a:t>
            </a:r>
            <a:r>
              <a:rPr lang="el-GR" sz="2400" i="1" baseline="-25000" dirty="0" smtClean="0"/>
              <a:t>1 </a:t>
            </a:r>
            <a:r>
              <a:rPr lang="el-GR" sz="2400" i="1" dirty="0" smtClean="0"/>
              <a:t>= </a:t>
            </a:r>
            <a:r>
              <a:rPr lang="en-US" sz="2400" i="1" dirty="0" smtClean="0"/>
              <a:t>¼</a:t>
            </a:r>
            <a:r>
              <a:rPr lang="el-GR" sz="2400" i="1" dirty="0" smtClean="0"/>
              <a:t>  </a:t>
            </a:r>
            <a:r>
              <a:rPr lang="el-GR" sz="2400" dirty="0" smtClean="0"/>
              <a:t>τότε </a:t>
            </a:r>
          </a:p>
          <a:p>
            <a:endParaRPr lang="el-GR" i="1" dirty="0"/>
          </a:p>
        </p:txBody>
      </p:sp>
      <p:grpSp>
        <p:nvGrpSpPr>
          <p:cNvPr id="4" name="Group 3" descr="Σχήμα υπολογισμού της αμοιβαίας πληροφορίας."/>
          <p:cNvGrpSpPr/>
          <p:nvPr/>
        </p:nvGrpSpPr>
        <p:grpSpPr>
          <a:xfrm>
            <a:off x="1130300" y="4437063"/>
            <a:ext cx="5638800" cy="563562"/>
            <a:chOff x="1130300" y="4437063"/>
            <a:chExt cx="5638800" cy="563562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650953"/>
                </p:ext>
              </p:extLst>
            </p:nvPr>
          </p:nvGraphicFramePr>
          <p:xfrm>
            <a:off x="1130300" y="4462463"/>
            <a:ext cx="2652713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98" name="Equation" r:id="rId7" imgW="1498600" imgH="292100" progId="Equation.3">
                    <p:embed/>
                  </p:oleObj>
                </mc:Choice>
                <mc:Fallback>
                  <p:oleObj name="Equation" r:id="rId7" imgW="14986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30300" y="4462463"/>
                          <a:ext cx="2652713" cy="53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0652565"/>
                </p:ext>
              </p:extLst>
            </p:nvPr>
          </p:nvGraphicFramePr>
          <p:xfrm>
            <a:off x="4162425" y="4437063"/>
            <a:ext cx="2606675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99" name="Equation" r:id="rId9" imgW="1473200" imgH="292100" progId="Equation.3">
                    <p:embed/>
                  </p:oleObj>
                </mc:Choice>
                <mc:Fallback>
                  <p:oleObj name="Equation" r:id="rId9" imgW="14732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62425" y="4437063"/>
                          <a:ext cx="2606675" cy="53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467544" y="508518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Παρατηρούμε ότι η αμοιβαία πληροφορία μεταξύ ενός ζεύγους γεγονότων μπορεί να είναι και αρνητική!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83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Υπό συνθήκη εσωτερική πληροφορία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1628801"/>
            <a:ext cx="8352928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Ορίζουμε την υπό συνθήκη εσωτερική πληροφορία ως εξής</a:t>
            </a:r>
          </a:p>
          <a:p>
            <a:pPr marL="0" indent="0" algn="r">
              <a:buNone/>
            </a:pPr>
            <a:r>
              <a:rPr lang="el-GR" sz="2400" dirty="0" smtClean="0"/>
              <a:t>(2.2.5)</a:t>
            </a:r>
          </a:p>
          <a:p>
            <a:endParaRPr lang="el-GR" sz="2400" baseline="-25000" dirty="0"/>
          </a:p>
        </p:txBody>
      </p:sp>
      <p:graphicFrame>
        <p:nvGraphicFramePr>
          <p:cNvPr id="20" name="Object 19" descr="Συνάρτηση για τον υπολογισμό της υπό συνθήκης εσωτερική ς πληροφορία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91780"/>
              </p:ext>
            </p:extLst>
          </p:nvPr>
        </p:nvGraphicFramePr>
        <p:xfrm>
          <a:off x="2020888" y="2005087"/>
          <a:ext cx="4540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3" imgW="2565400" imgH="342900" progId="Equation.3">
                  <p:embed/>
                </p:oleObj>
              </mc:Choice>
              <mc:Fallback>
                <p:oleObj name="Equation" r:id="rId3" imgW="2565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0888" y="2005087"/>
                        <a:ext cx="454025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256490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Συνδυάζοντας τις 2.2.1, 2.2.3 και 2.2.5 καταλήγουμε στην </a:t>
            </a:r>
          </a:p>
          <a:p>
            <a:pPr algn="r"/>
            <a:r>
              <a:rPr lang="el-GR" sz="2400" dirty="0"/>
              <a:t>(2.2.6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graphicFrame>
        <p:nvGraphicFramePr>
          <p:cNvPr id="21" name="Object 20" descr="Συνάρτηση για τον υπολογισμό της υπό συνθήκης εσωτερική ς πληροφορία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49586"/>
              </p:ext>
            </p:extLst>
          </p:nvPr>
        </p:nvGraphicFramePr>
        <p:xfrm>
          <a:off x="2889250" y="3046413"/>
          <a:ext cx="2719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5" imgW="1536700" imgH="228600" progId="Equation.3">
                  <p:embed/>
                </p:oleObj>
              </mc:Choice>
              <mc:Fallback>
                <p:oleObj name="Equation" r:id="rId5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9250" y="3046413"/>
                        <a:ext cx="27193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3537590"/>
            <a:ext cx="820891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l-GR" sz="2400" dirty="0"/>
              <a:t>Ερμηνεύουμε το </a:t>
            </a:r>
            <a:r>
              <a:rPr lang="en-US" sz="2400" i="1" dirty="0">
                <a:latin typeface="Baskerville SemiBold"/>
                <a:cs typeface="Baskerville SemiBold"/>
              </a:rPr>
              <a:t>I</a:t>
            </a:r>
            <a:r>
              <a:rPr lang="en-US" sz="2400" i="1" dirty="0"/>
              <a:t>(x</a:t>
            </a:r>
            <a:r>
              <a:rPr lang="en-US" sz="2400" i="1" baseline="-25000" dirty="0"/>
              <a:t>i</a:t>
            </a:r>
            <a:r>
              <a:rPr lang="el-GR" sz="2400" i="1" dirty="0"/>
              <a:t>;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)</a:t>
            </a:r>
            <a:r>
              <a:rPr lang="el-GR" sz="2400" i="1" dirty="0"/>
              <a:t> ως την εσωτερική πληροφορία του     Χ = x</a:t>
            </a:r>
            <a:r>
              <a:rPr lang="el-GR" sz="2400" i="1" baseline="-25000" dirty="0"/>
              <a:t>i  </a:t>
            </a:r>
            <a:r>
              <a:rPr lang="el-GR" sz="2400" i="1" dirty="0"/>
              <a:t>δεδομένου ότι Υ = y</a:t>
            </a:r>
            <a:r>
              <a:rPr lang="el-GR" sz="2400" i="1" baseline="-25000" dirty="0"/>
              <a:t>j </a:t>
            </a:r>
            <a:r>
              <a:rPr lang="el-GR" sz="2400" i="1" dirty="0"/>
              <a:t>.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l-GR" sz="2400" dirty="0"/>
              <a:t>Εφόσον </a:t>
            </a:r>
            <a:r>
              <a:rPr lang="en-US" sz="2400" i="1" dirty="0">
                <a:latin typeface="Baskerville SemiBold"/>
                <a:cs typeface="Baskerville SemiBold"/>
              </a:rPr>
              <a:t>I</a:t>
            </a:r>
            <a:r>
              <a:rPr lang="en-US" sz="2400" i="1" dirty="0"/>
              <a:t>(x</a:t>
            </a:r>
            <a:r>
              <a:rPr lang="en-US" sz="2400" i="1" baseline="-25000" dirty="0"/>
              <a:t>i</a:t>
            </a:r>
            <a:r>
              <a:rPr lang="en-US" sz="2400" i="1" dirty="0"/>
              <a:t>)</a:t>
            </a:r>
            <a:r>
              <a:rPr lang="el-GR" sz="2400" i="1" dirty="0"/>
              <a:t>&gt;=0  και </a:t>
            </a:r>
            <a:r>
              <a:rPr lang="en-US" sz="2400" i="1" dirty="0">
                <a:latin typeface="Baskerville SemiBold"/>
                <a:cs typeface="Baskerville SemiBold"/>
              </a:rPr>
              <a:t>I</a:t>
            </a:r>
            <a:r>
              <a:rPr lang="en-US" sz="2400" i="1" dirty="0"/>
              <a:t>(x</a:t>
            </a:r>
            <a:r>
              <a:rPr lang="en-US" sz="2400" i="1" baseline="-25000" dirty="0"/>
              <a:t>i</a:t>
            </a:r>
            <a:r>
              <a:rPr lang="el-GR" sz="2400" i="1" dirty="0"/>
              <a:t>|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)</a:t>
            </a:r>
            <a:r>
              <a:rPr lang="el-GR" sz="2400" i="1" dirty="0"/>
              <a:t>&gt;=0 συνεπάγεται ότι </a:t>
            </a:r>
          </a:p>
          <a:p>
            <a:pPr marL="800100" lvl="1" indent="-342900">
              <a:lnSpc>
                <a:spcPct val="120000"/>
              </a:lnSpc>
              <a:buFontTx/>
              <a:buChar char="–"/>
            </a:pP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l-GR" sz="2000" i="1" dirty="0"/>
              <a:t>;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i="1" dirty="0"/>
              <a:t>)</a:t>
            </a:r>
            <a:r>
              <a:rPr lang="el-GR" sz="2000" i="1" dirty="0"/>
              <a:t>≤0 </a:t>
            </a:r>
            <a:r>
              <a:rPr lang="el-GR" sz="2000" dirty="0"/>
              <a:t>όταν </a:t>
            </a: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l-GR" sz="2000" i="1" dirty="0"/>
              <a:t>|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i="1" dirty="0"/>
              <a:t>)</a:t>
            </a:r>
            <a:r>
              <a:rPr lang="el-GR" sz="2000" i="1" dirty="0"/>
              <a:t>&gt;</a:t>
            </a: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n-US" sz="2000" i="1" dirty="0"/>
              <a:t>)</a:t>
            </a:r>
            <a:endParaRPr lang="el-GR" sz="2000" i="1" dirty="0"/>
          </a:p>
          <a:p>
            <a:pPr marL="800100" lvl="1" indent="-342900">
              <a:lnSpc>
                <a:spcPct val="120000"/>
              </a:lnSpc>
              <a:buFontTx/>
              <a:buChar char="–"/>
            </a:pP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l-GR" sz="2000" i="1" dirty="0"/>
              <a:t>;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i="1" dirty="0"/>
              <a:t>)</a:t>
            </a:r>
            <a:r>
              <a:rPr lang="el-GR" sz="2000" i="1" dirty="0"/>
              <a:t>&gt;0 </a:t>
            </a:r>
            <a:r>
              <a:rPr lang="el-GR" sz="2000" dirty="0"/>
              <a:t>όταν </a:t>
            </a: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l-GR" sz="2000" i="1" dirty="0"/>
              <a:t>|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i="1" dirty="0"/>
              <a:t>)</a:t>
            </a:r>
            <a:r>
              <a:rPr lang="el-GR" sz="2000" i="1" dirty="0"/>
              <a:t>&lt;</a:t>
            </a: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(x</a:t>
            </a:r>
            <a:r>
              <a:rPr lang="en-US" sz="2000" i="1" baseline="-25000" dirty="0"/>
              <a:t>i</a:t>
            </a:r>
            <a:r>
              <a:rPr lang="en-US" sz="2000" i="1" dirty="0"/>
              <a:t>)</a:t>
            </a:r>
            <a:endParaRPr lang="el-GR" sz="2000" i="1" dirty="0"/>
          </a:p>
          <a:p>
            <a:pPr lvl="1"/>
            <a:r>
              <a:rPr lang="el-GR" sz="2000" i="1" dirty="0"/>
              <a:t>   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5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Μέση αμοιβαία πληροφορία</a:t>
            </a:r>
            <a:endParaRPr lang="en-US" dirty="0"/>
          </a:p>
        </p:txBody>
      </p:sp>
      <p:sp>
        <p:nvSpPr>
          <p:cNvPr id="22" name="Content Placeholder 2" descr="Συνάρτηση για τον υπολογισμό της υπό συνθήκης εσωτερική ς πληροφορίας. "/>
          <p:cNvSpPr txBox="1">
            <a:spLocks/>
          </p:cNvSpPr>
          <p:nvPr/>
        </p:nvSpPr>
        <p:spPr>
          <a:xfrm>
            <a:off x="467544" y="1628801"/>
            <a:ext cx="8229600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Υπολογίζουμε την μέση αμοιβαία πληροφορία ενός ζεύγους γεγονότων (x</a:t>
            </a:r>
            <a:r>
              <a:rPr lang="el-GR" sz="2400" baseline="-25000" dirty="0" smtClean="0"/>
              <a:t>i</a:t>
            </a:r>
            <a:r>
              <a:rPr lang="el-GR" sz="2400" dirty="0" smtClean="0"/>
              <a:t>, y</a:t>
            </a:r>
            <a:r>
              <a:rPr lang="el-GR" sz="2400" baseline="-25000" dirty="0" smtClean="0"/>
              <a:t>j</a:t>
            </a:r>
            <a:r>
              <a:rPr lang="el-GR" sz="2400" dirty="0" smtClean="0"/>
              <a:t>) ζυγίζοντας (</a:t>
            </a:r>
            <a:r>
              <a:rPr lang="el-GR" sz="2400" i="1" dirty="0" smtClean="0"/>
              <a:t>weighting</a:t>
            </a:r>
            <a:r>
              <a:rPr lang="el-GR" sz="2400" dirty="0" smtClean="0"/>
              <a:t>) το </a:t>
            </a:r>
            <a:r>
              <a:rPr lang="en-US" sz="2400" i="1" dirty="0" smtClean="0">
                <a:latin typeface="Baskerville SemiBold"/>
                <a:cs typeface="Baskerville SemiBold"/>
              </a:rPr>
              <a:t>I</a:t>
            </a:r>
            <a:r>
              <a:rPr lang="en-US" sz="2400" i="1" dirty="0" smtClean="0"/>
              <a:t>(x</a:t>
            </a:r>
            <a:r>
              <a:rPr lang="en-US" sz="2400" i="1" baseline="-25000" dirty="0" smtClean="0"/>
              <a:t>i</a:t>
            </a:r>
            <a:r>
              <a:rPr lang="el-GR" sz="2400" i="1" dirty="0" smtClean="0"/>
              <a:t>;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)</a:t>
            </a:r>
            <a:r>
              <a:rPr lang="el-GR" sz="2400" i="1" dirty="0" smtClean="0"/>
              <a:t> </a:t>
            </a:r>
            <a:r>
              <a:rPr lang="el-GR" sz="2400" dirty="0" smtClean="0"/>
              <a:t>με την πιθανότητα εμφάνισης του κοινού γεγονότος και αθροίζοντας όλους τους πιθανούς συνδυασμούς. Έτσι:</a:t>
            </a:r>
          </a:p>
          <a:p>
            <a:endParaRPr lang="el-GR" sz="2000" dirty="0" smtClean="0"/>
          </a:p>
          <a:p>
            <a:pPr marL="0" indent="0" algn="r">
              <a:buNone/>
            </a:pPr>
            <a:r>
              <a:rPr lang="el-GR" sz="2000" dirty="0" smtClean="0"/>
              <a:t>(2.2.7)</a:t>
            </a:r>
          </a:p>
        </p:txBody>
      </p:sp>
      <p:graphicFrame>
        <p:nvGraphicFramePr>
          <p:cNvPr id="23" name="Object 22" descr="Συνάρτηση για τον υπολογισμό της υπό συνθήκης εσωτερική ς πληροφορία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29766"/>
              </p:ext>
            </p:extLst>
          </p:nvPr>
        </p:nvGraphicFramePr>
        <p:xfrm>
          <a:off x="755576" y="3356992"/>
          <a:ext cx="69675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Equation" r:id="rId3" imgW="3937000" imgH="469900" progId="Equation.3">
                  <p:embed/>
                </p:oleObj>
              </mc:Choice>
              <mc:Fallback>
                <p:oleObj name="Equation" r:id="rId3" imgW="3937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3356992"/>
                        <a:ext cx="6967538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0610" y="4509120"/>
            <a:ext cx="8103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Παρατηρούμε ότι </a:t>
            </a:r>
          </a:p>
          <a:p>
            <a:pPr marL="800100" lvl="1" indent="-342900">
              <a:buFontTx/>
              <a:buChar char="–"/>
            </a:pPr>
            <a:r>
              <a:rPr lang="en-US" sz="2000" i="1" dirty="0" smtClean="0">
                <a:latin typeface="Baskerville SemiBold"/>
                <a:cs typeface="Baskerville SemiBold"/>
              </a:rPr>
              <a:t>I</a:t>
            </a:r>
            <a:r>
              <a:rPr lang="en-US" sz="2000" i="1" dirty="0" smtClean="0"/>
              <a:t>(</a:t>
            </a:r>
            <a:r>
              <a:rPr lang="el-GR" sz="2000" i="1" dirty="0"/>
              <a:t>Χ;Υ</a:t>
            </a:r>
            <a:r>
              <a:rPr lang="en-US" sz="2000" i="1" dirty="0"/>
              <a:t>)</a:t>
            </a:r>
            <a:r>
              <a:rPr lang="el-GR" sz="2000" i="1" dirty="0"/>
              <a:t> = 0 </a:t>
            </a:r>
            <a:r>
              <a:rPr lang="el-GR" sz="2000" dirty="0"/>
              <a:t>όταν Χ, Υ είναι στατιστικά ανεξάρτητες</a:t>
            </a:r>
          </a:p>
          <a:p>
            <a:pPr marL="800100" lvl="1" indent="-342900">
              <a:buFontTx/>
              <a:buChar char="–"/>
            </a:pPr>
            <a:r>
              <a:rPr lang="el-GR" sz="2000" i="1" dirty="0"/>
              <a:t>Επίσης γενικότερα ισχύει ότι </a:t>
            </a:r>
            <a:r>
              <a:rPr lang="en-US" sz="2000" i="1" dirty="0">
                <a:latin typeface="Baskerville SemiBold"/>
                <a:cs typeface="Baskerville SemiBold"/>
              </a:rPr>
              <a:t>I</a:t>
            </a:r>
            <a:r>
              <a:rPr lang="en-US" sz="2000" i="1" dirty="0"/>
              <a:t>(</a:t>
            </a:r>
            <a:r>
              <a:rPr lang="el-GR" sz="2000" i="1" dirty="0"/>
              <a:t>Χ;Υ</a:t>
            </a:r>
            <a:r>
              <a:rPr lang="en-US" sz="2000" i="1" dirty="0"/>
              <a:t>)</a:t>
            </a:r>
            <a:r>
              <a:rPr lang="el-GR" sz="2000" i="1" dirty="0"/>
              <a:t> ≥ 0 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869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Μέση εσωτερική πληροφορία - Εντροπία</a:t>
            </a:r>
            <a:endParaRPr lang="en-US" dirty="0"/>
          </a:p>
        </p:txBody>
      </p:sp>
      <p:sp>
        <p:nvSpPr>
          <p:cNvPr id="22" name="Content Placeholder 2" descr="Συνάρτηση για τον υπολογισμό της Εντροπίας πηγής. "/>
          <p:cNvSpPr txBox="1">
            <a:spLocks/>
          </p:cNvSpPr>
          <p:nvPr/>
        </p:nvSpPr>
        <p:spPr>
          <a:xfrm>
            <a:off x="467544" y="1628801"/>
            <a:ext cx="8229600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Υπολογίζουμε την εντροπία πηγής, </a:t>
            </a:r>
            <a:r>
              <a:rPr lang="el-GR" sz="2400" i="1" dirty="0" smtClean="0"/>
              <a:t>Η(Χ) 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el-GR" sz="2400" dirty="0" smtClean="0"/>
              <a:t>(2.2.8)</a:t>
            </a:r>
          </a:p>
          <a:p>
            <a:endParaRPr lang="el-GR" sz="2400" dirty="0"/>
          </a:p>
          <a:p>
            <a:endParaRPr lang="el-GR" sz="2400" dirty="0"/>
          </a:p>
        </p:txBody>
      </p:sp>
      <p:graphicFrame>
        <p:nvGraphicFramePr>
          <p:cNvPr id="23" name="Object 22" descr="Συνάρτηση για τον υπολογισμό της Εντροπίας πηγή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77918"/>
              </p:ext>
            </p:extLst>
          </p:nvPr>
        </p:nvGraphicFramePr>
        <p:xfrm>
          <a:off x="2417415" y="2068711"/>
          <a:ext cx="4314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5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7415" y="2068711"/>
                        <a:ext cx="43148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27809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όπου Χ είναι το αλφάβητο της πηγής και Η(Χ) η μέση εσωτερική πληροφορία κάθε γράμματος.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Αν όλα τα γράμματα είναι ισοπίθανα τότε </a:t>
            </a:r>
            <a:r>
              <a:rPr lang="el-GR" sz="2400" i="1" dirty="0"/>
              <a:t>P(x</a:t>
            </a:r>
            <a:r>
              <a:rPr lang="el-GR" sz="2400" i="1" baseline="-25000" dirty="0"/>
              <a:t>i</a:t>
            </a:r>
            <a:r>
              <a:rPr lang="el-GR" sz="2400" i="1" dirty="0"/>
              <a:t>) = 1/n</a:t>
            </a:r>
            <a:r>
              <a:rPr lang="el-GR" sz="2400" dirty="0"/>
              <a:t> για κάθε i και επομένως</a:t>
            </a:r>
          </a:p>
          <a:p>
            <a:pPr algn="r"/>
            <a:r>
              <a:rPr lang="el-GR" sz="2400" dirty="0"/>
              <a:t>(2.2.9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graphicFrame>
        <p:nvGraphicFramePr>
          <p:cNvPr id="24" name="Object 23" descr="Συνάρτηση για τον υπολογισμό της Εντροπίας πηγής με ισοπίθανα γεγονότα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73585"/>
              </p:ext>
            </p:extLst>
          </p:nvPr>
        </p:nvGraphicFramePr>
        <p:xfrm>
          <a:off x="3702596" y="4076997"/>
          <a:ext cx="27416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6" name="Equation" r:id="rId5" imgW="1549400" imgH="457200" progId="Equation.3">
                  <p:embed/>
                </p:oleObj>
              </mc:Choice>
              <mc:Fallback>
                <p:oleObj name="Equation" r:id="rId5" imgW="1549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2596" y="4076997"/>
                        <a:ext cx="2741612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496497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Γενικότερα </a:t>
            </a:r>
            <a:r>
              <a:rPr lang="el-GR" sz="2400" i="1" dirty="0"/>
              <a:t>Η(Χ)&lt;=logn</a:t>
            </a:r>
            <a:r>
              <a:rPr lang="el-GR" sz="2400" dirty="0"/>
              <a:t> για κάθε σετ από πιθανότητες εμφάνισης γραμμάτων. Δηλαδή, η </a:t>
            </a:r>
            <a:r>
              <a:rPr lang="el-GR" sz="2400" b="1" dirty="0"/>
              <a:t>εντροπία μεγιστοποιείται όταν τα γεγονότα είναι ισοπίθανα.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609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δυαδικής εντροπίας</a:t>
            </a:r>
            <a:endParaRPr lang="en-US" dirty="0"/>
          </a:p>
        </p:txBody>
      </p:sp>
      <p:pic>
        <p:nvPicPr>
          <p:cNvPr id="11" name="Picture 3" descr="Διάγραμμα που παρουσιάζει την καμπύλη δυαδικής εντροπίας συναρτήσει της πιθανότητας ενός γεγονότ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88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635896" y="1628801"/>
            <a:ext cx="525658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πηγή εκπέμπει ακολουθία ανεξάρτητων γραμμάτων με έξοδο </a:t>
            </a:r>
            <a:r>
              <a:rPr lang="el-GR" sz="2400" i="1" dirty="0" smtClean="0"/>
              <a:t>0</a:t>
            </a:r>
            <a:r>
              <a:rPr lang="el-GR" sz="2400" dirty="0" smtClean="0"/>
              <a:t> και </a:t>
            </a:r>
            <a:r>
              <a:rPr lang="el-GR" sz="2400" i="1" dirty="0" smtClean="0"/>
              <a:t>1</a:t>
            </a:r>
            <a:r>
              <a:rPr lang="el-GR" sz="2400" dirty="0" smtClean="0"/>
              <a:t> με πιθανότητα </a:t>
            </a:r>
            <a:r>
              <a:rPr lang="el-GR" sz="2400" i="1" dirty="0" smtClean="0"/>
              <a:t>q</a:t>
            </a:r>
            <a:r>
              <a:rPr lang="el-GR" sz="2400" dirty="0" smtClean="0"/>
              <a:t> και </a:t>
            </a:r>
            <a:r>
              <a:rPr lang="el-GR" sz="2400" i="1" dirty="0" smtClean="0"/>
              <a:t>1-q</a:t>
            </a:r>
            <a:r>
              <a:rPr lang="el-GR" sz="2400" dirty="0" smtClean="0"/>
              <a:t> αντίστοιχα. Η εντροπία είναι</a:t>
            </a:r>
          </a:p>
          <a:p>
            <a:pPr marL="0" indent="0" algn="r">
              <a:buNone/>
            </a:pPr>
            <a:endParaRPr lang="el-GR" sz="2400" dirty="0" smtClean="0"/>
          </a:p>
          <a:p>
            <a:pPr marL="0" indent="0" algn="r">
              <a:buNone/>
            </a:pPr>
            <a:r>
              <a:rPr lang="el-GR" sz="2400" dirty="0" smtClean="0"/>
              <a:t>(2.2.10)</a:t>
            </a:r>
            <a:endParaRPr lang="el-GR" sz="2400" dirty="0"/>
          </a:p>
        </p:txBody>
      </p:sp>
      <p:graphicFrame>
        <p:nvGraphicFramePr>
          <p:cNvPr id="14" name="Object 13" descr="Συνάρτηση με παράδειγμα υπολογισμό της  Εντροπίας πηγή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33597"/>
              </p:ext>
            </p:extLst>
          </p:nvPr>
        </p:nvGraphicFramePr>
        <p:xfrm>
          <a:off x="3995936" y="3212976"/>
          <a:ext cx="47525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Equation" r:id="rId4" imgW="2590800" imgH="203200" progId="Equation.3">
                  <p:embed/>
                </p:oleObj>
              </mc:Choice>
              <mc:Fallback>
                <p:oleObj name="Equation" r:id="rId4" imgW="2590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3212976"/>
                        <a:ext cx="475252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635896" y="414908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H συνάρτηση δυαδικής εντροπίας Η(q) παρουσιάζεται στο διπλανό σχήμα στο οποίο παρατηρούμε ότι μεγιστοποιείται όταν </a:t>
            </a:r>
            <a:r>
              <a:rPr lang="el-GR" sz="2400" i="1" dirty="0"/>
              <a:t>q=1/2  </a:t>
            </a:r>
            <a:r>
              <a:rPr lang="el-GR" sz="2400" dirty="0"/>
              <a:t>όπου </a:t>
            </a:r>
            <a:r>
              <a:rPr lang="el-GR" sz="2400" i="1" dirty="0"/>
              <a:t>Η(1/2)=1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77C0-0913-B649-A102-43284E7DA6E5}" type="slidenum">
              <a:rPr lang="el-GR" smtClean="0"/>
              <a:pPr/>
              <a:t>23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7035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 συνθήκη εντροπία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Η μέση υπό συνθήκη εσωτερική πληροφορία ονομάζεται υπό συνθήκη εντροπία και ορίζεται ως εξής</a:t>
            </a:r>
            <a:endParaRPr lang="el-GR" sz="2000" i="1" dirty="0" smtClean="0"/>
          </a:p>
          <a:p>
            <a:pPr marL="0" indent="0" algn="r">
              <a:lnSpc>
                <a:spcPct val="130000"/>
              </a:lnSpc>
              <a:buNone/>
            </a:pPr>
            <a:r>
              <a:rPr lang="el-GR" sz="2000" dirty="0" smtClean="0"/>
              <a:t>(2.2.11)</a:t>
            </a:r>
          </a:p>
          <a:p>
            <a:endParaRPr lang="el-GR" sz="2000" dirty="0" smtClean="0"/>
          </a:p>
        </p:txBody>
      </p:sp>
      <p:graphicFrame>
        <p:nvGraphicFramePr>
          <p:cNvPr id="14" name="Object 13" descr="Συνάρτηση για τον υπολογισμό της υπό συνθήκης εντροπίας πηγή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90939"/>
              </p:ext>
            </p:extLst>
          </p:nvPr>
        </p:nvGraphicFramePr>
        <p:xfrm>
          <a:off x="2987824" y="2204864"/>
          <a:ext cx="44275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9" name="Equation" r:id="rId3" imgW="2501900" imgH="482600" progId="Equation.3">
                  <p:embed/>
                </p:oleObj>
              </mc:Choice>
              <mc:Fallback>
                <p:oleObj name="Equation" r:id="rId3" imgW="2501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2204864"/>
                        <a:ext cx="442753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2948171"/>
            <a:ext cx="82089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Η(Χ|Υ) είναι η πληροφορία στο Χ αφότου συμβεί το Υ. Συνδυάζοντας τα 2.2.7, 2.2.8 και 2.2.11 καταλήγουμε στο</a:t>
            </a:r>
          </a:p>
          <a:p>
            <a:pPr algn="r"/>
            <a:r>
              <a:rPr lang="el-GR" dirty="0"/>
              <a:t>(2.2.12</a:t>
            </a:r>
            <a:r>
              <a:rPr lang="el-GR" dirty="0" smtClean="0"/>
              <a:t>)</a:t>
            </a:r>
            <a:endParaRPr lang="el-GR" dirty="0"/>
          </a:p>
        </p:txBody>
      </p:sp>
      <p:graphicFrame>
        <p:nvGraphicFramePr>
          <p:cNvPr id="15" name="Object 14" descr="Συνάρτηση για τον υπολογισμό της εσωτερική πληροφορίας ζεύγους γεγονότων μέσω της εντροπίας πηγή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16188"/>
              </p:ext>
            </p:extLst>
          </p:nvPr>
        </p:nvGraphicFramePr>
        <p:xfrm>
          <a:off x="3324076" y="3645024"/>
          <a:ext cx="2832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0" name="Equation" r:id="rId5" imgW="1600200" imgH="203200" progId="Equation.3">
                  <p:embed/>
                </p:oleObj>
              </mc:Choice>
              <mc:Fallback>
                <p:oleObj name="Equation" r:id="rId5" imgW="160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4076" y="3645024"/>
                        <a:ext cx="2832100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40050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Δεδομένου του Ι(Χ;Υ)&gt;=0, συνεπάγεται ότι Η(Χ)&gt;=Η(Χ|Υ) αν και μόνο αν Χ, Υ  είναι στατιστικά ανεξάρτητες.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Αν Η(Χ) είναι το μέσο ποσό άγνοιας πριν συμβεί το Υ, τότε </a:t>
            </a:r>
            <a:r>
              <a:rPr lang="el-GR" sz="2000" i="1" dirty="0">
                <a:latin typeface="Baskerville"/>
                <a:cs typeface="Baskerville"/>
              </a:rPr>
              <a:t>Ι</a:t>
            </a:r>
            <a:r>
              <a:rPr lang="el-GR" sz="2000" i="1" dirty="0"/>
              <a:t>(Χ;Υ)</a:t>
            </a:r>
            <a:r>
              <a:rPr lang="el-GR" sz="2000" dirty="0"/>
              <a:t> είναι το μέσο ποσό άγνοιας που πήραμε για το σετ Χ όταν παρατηρούσαμε το σετ 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Δεδομένου ότι Η(Χ)&gt;=Η(Χ|Υ), είναι ξεκάθαρο ότι η συνθήκη στο σετ Υ δεν αυξάνει την εντροπία.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5C4E-1733-BA46-A896-223463EEBA5B}" type="slidenum">
              <a:rPr lang="el-GR" smtClean="0"/>
              <a:pPr/>
              <a:t>24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1070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2: Κανάλι δυαδικής εισόδου-εξόδου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7833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Υπολογίζουμε τα </a:t>
            </a:r>
            <a:r>
              <a:rPr lang="el-GR" sz="2400" i="1" dirty="0" smtClean="0"/>
              <a:t>Η(X|Y)</a:t>
            </a:r>
            <a:r>
              <a:rPr lang="el-GR" sz="2400" dirty="0" smtClean="0"/>
              <a:t> και </a:t>
            </a:r>
            <a:r>
              <a:rPr lang="el-GR" sz="2400" i="1" dirty="0" smtClean="0"/>
              <a:t>I(X;Y)</a:t>
            </a:r>
            <a:r>
              <a:rPr lang="el-GR" sz="2400" dirty="0" smtClean="0"/>
              <a:t> για το ίδιο κανάλι δυαδικής εισόδου-εξόδου όταν </a:t>
            </a:r>
            <a:r>
              <a:rPr lang="el-GR" sz="2400" i="1" dirty="0" smtClean="0"/>
              <a:t>p</a:t>
            </a:r>
            <a:r>
              <a:rPr lang="el-GR" sz="2400" i="1" baseline="-25000" dirty="0" smtClean="0"/>
              <a:t>0</a:t>
            </a:r>
            <a:r>
              <a:rPr lang="el-GR" sz="2400" i="1" dirty="0" smtClean="0"/>
              <a:t>=p</a:t>
            </a:r>
            <a:r>
              <a:rPr lang="el-GR" sz="2400" i="1" baseline="-25000" dirty="0" smtClean="0"/>
              <a:t>1</a:t>
            </a:r>
            <a:r>
              <a:rPr lang="el-GR" sz="2400" i="1" dirty="0" smtClean="0"/>
              <a:t>=p</a:t>
            </a:r>
            <a:r>
              <a:rPr lang="el-GR" sz="2400" dirty="0"/>
              <a:t> </a:t>
            </a:r>
            <a:r>
              <a:rPr lang="el-GR" sz="2400" dirty="0" smtClean="0"/>
              <a:t>, </a:t>
            </a:r>
            <a:r>
              <a:rPr lang="el-GR" sz="2400" i="1" dirty="0" smtClean="0"/>
              <a:t>P(X=0)=q , P(X=1)=1-q </a:t>
            </a:r>
            <a:r>
              <a:rPr lang="el-GR" sz="2400" dirty="0" smtClean="0"/>
              <a:t>και το κανάλι είναι συμμετρικό. </a:t>
            </a:r>
          </a:p>
          <a:p>
            <a:r>
              <a:rPr lang="el-GR" sz="2400" dirty="0" smtClean="0"/>
              <a:t>Η εντροπία είναι</a:t>
            </a:r>
          </a:p>
        </p:txBody>
      </p:sp>
      <p:graphicFrame>
        <p:nvGraphicFramePr>
          <p:cNvPr id="7" name="Object 6" descr="Συνάρτηση με παράδειγμα για τον υπολογισμό της εντροπίας πηγής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93891"/>
              </p:ext>
            </p:extLst>
          </p:nvPr>
        </p:nvGraphicFramePr>
        <p:xfrm>
          <a:off x="3131840" y="3007493"/>
          <a:ext cx="47525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8" name="Equation" r:id="rId3" imgW="2590800" imgH="203200" progId="Equation.3">
                  <p:embed/>
                </p:oleObj>
              </mc:Choice>
              <mc:Fallback>
                <p:oleObj name="Equation" r:id="rId3" imgW="2590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3007493"/>
                        <a:ext cx="475252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3511549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Η(Χ|Υ)  είναι η υπό συνθήκη εντροπία όπως ορίζεται από την </a:t>
            </a:r>
            <a:r>
              <a:rPr lang="el-GR" sz="2400" i="1" dirty="0"/>
              <a:t>2.2.11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Η Η(Χ|Υ) περιγράφεται συναρτήσει του q με παράμετρο το p στο διάγραμμα της </a:t>
            </a:r>
            <a:r>
              <a:rPr lang="el-GR" sz="2400" dirty="0">
                <a:hlinkClick r:id="rId5" action="ppaction://hlinksldjump"/>
              </a:rPr>
              <a:t>σελίδας </a:t>
            </a: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Η  </a:t>
            </a:r>
            <a:r>
              <a:rPr lang="el-GR" sz="2400" i="1" dirty="0">
                <a:latin typeface="Baskerville SemiBold"/>
                <a:cs typeface="Baskerville SemiBold"/>
              </a:rPr>
              <a:t>Ι</a:t>
            </a:r>
            <a:r>
              <a:rPr lang="el-GR" sz="2400" i="1" dirty="0"/>
              <a:t>(Χ;Υ)</a:t>
            </a:r>
            <a:r>
              <a:rPr lang="el-GR" sz="2400" dirty="0"/>
              <a:t> περιγράφεται στο διάγραμμα της </a:t>
            </a:r>
            <a:r>
              <a:rPr lang="el-GR" sz="2400" dirty="0">
                <a:hlinkClick r:id="rId6" action="ppaction://hlinksldjump"/>
              </a:rPr>
              <a:t>σελίδας </a:t>
            </a: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5C4E-1733-BA46-A896-223463EEBA5B}" type="slidenum">
              <a:rPr lang="el-GR" smtClean="0"/>
              <a:pPr/>
              <a:t>25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48352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Δυαδικό </a:t>
            </a:r>
            <a:r>
              <a:rPr lang="el-GR" dirty="0"/>
              <a:t>κ</a:t>
            </a:r>
            <a:r>
              <a:rPr lang="el-GR" dirty="0" smtClean="0"/>
              <a:t>ανάλι εισόδου εξόδου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n-US" dirty="0"/>
          </a:p>
        </p:txBody>
      </p:sp>
      <p:pic>
        <p:nvPicPr>
          <p:cNvPr id="70659" name="Picture 3" descr="Διάγραμμα της εντροπίας για συμμετρικό κανάλι δυαδικής εισόδου-εξόδ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6" y="1412776"/>
            <a:ext cx="58123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3BE0-EF1D-CD44-B3E8-AA0BCFB0170E}" type="slidenum">
              <a:rPr lang="el-GR" smtClean="0"/>
              <a:pPr/>
              <a:t>26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2709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Δυαδικό κανάλι εισόδου εξόδου</a:t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pic>
        <p:nvPicPr>
          <p:cNvPr id="70660" name="Picture 4" descr="Διάγραμμα της μέσης πληροφορίας ενός συμμετρικού καναλιού δυαδικής εισόδου-εξόδ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336704" cy="50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3BE0-EF1D-CD44-B3E8-AA0BCFB0170E}" type="slidenum">
              <a:rPr lang="el-GR" smtClean="0"/>
              <a:pPr/>
              <a:t>27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48657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Περίληψη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Εσωτερική </a:t>
            </a:r>
            <a:r>
              <a:rPr lang="el-GR" sz="2800" b="1" dirty="0" smtClean="0"/>
              <a:t>Πληροφορία</a:t>
            </a:r>
            <a:r>
              <a:rPr lang="el-GR" sz="2800" dirty="0" smtClean="0"/>
              <a:t> (ενός γεγονότος x</a:t>
            </a:r>
            <a:r>
              <a:rPr lang="el-GR" sz="2800" baseline="-25000" dirty="0" smtClean="0"/>
              <a:t>i</a:t>
            </a:r>
            <a:r>
              <a:rPr lang="el-GR" sz="2800" dirty="0" smtClean="0"/>
              <a:t>)</a:t>
            </a:r>
            <a:endParaRPr lang="en-US" sz="2800" dirty="0"/>
          </a:p>
          <a:p>
            <a:pPr algn="ctr">
              <a:spcBef>
                <a:spcPct val="100000"/>
              </a:spcBef>
              <a:buFont typeface="Monotype Sorts" charset="0"/>
              <a:buNone/>
            </a:pPr>
            <a:r>
              <a:rPr lang="en-US" sz="2400" i="1" dirty="0"/>
              <a:t>I(x</a:t>
            </a:r>
            <a:r>
              <a:rPr lang="en-US" sz="2400" i="1" baseline="-25000" dirty="0"/>
              <a:t>i </a:t>
            </a:r>
            <a:r>
              <a:rPr lang="en-US" sz="2400" i="1" dirty="0"/>
              <a:t>)</a:t>
            </a:r>
            <a:r>
              <a:rPr lang="en-US" sz="2400" dirty="0"/>
              <a:t> = - log</a:t>
            </a:r>
            <a:r>
              <a:rPr lang="en-US" sz="2400" baseline="-25000" dirty="0"/>
              <a:t>2</a:t>
            </a:r>
            <a:r>
              <a:rPr lang="en-US" sz="2400" dirty="0"/>
              <a:t> P</a:t>
            </a:r>
            <a:r>
              <a:rPr lang="en-US" sz="2400" i="1" dirty="0"/>
              <a:t>(x</a:t>
            </a:r>
            <a:r>
              <a:rPr lang="en-US" sz="2400" i="1" baseline="-25000" dirty="0"/>
              <a:t>i </a:t>
            </a:r>
            <a:r>
              <a:rPr lang="en-US" sz="2400" i="1" dirty="0" smtClean="0"/>
              <a:t>)</a:t>
            </a:r>
            <a:endParaRPr lang="el-GR" sz="2400" dirty="0" smtClean="0"/>
          </a:p>
          <a:p>
            <a:pPr algn="r">
              <a:lnSpc>
                <a:spcPct val="0"/>
              </a:lnSpc>
              <a:spcBef>
                <a:spcPct val="100000"/>
              </a:spcBef>
              <a:spcAft>
                <a:spcPct val="100000"/>
              </a:spcAft>
              <a:buFont typeface="Monotype Sorts" charset="0"/>
              <a:buNone/>
            </a:pPr>
            <a:r>
              <a:rPr lang="en-US" sz="2400" dirty="0" smtClean="0"/>
              <a:t>(</a:t>
            </a:r>
            <a:r>
              <a:rPr lang="el-GR" sz="2400" dirty="0" smtClean="0"/>
              <a:t>σε δυφία</a:t>
            </a:r>
            <a:r>
              <a:rPr lang="en-US" sz="2400" dirty="0" smtClean="0"/>
              <a:t>)</a:t>
            </a:r>
          </a:p>
          <a:p>
            <a:r>
              <a:rPr lang="el-GR" sz="2800" b="1" dirty="0" smtClean="0"/>
              <a:t>Εντροπία </a:t>
            </a:r>
            <a:r>
              <a:rPr lang="en-US" sz="2800" dirty="0" smtClean="0"/>
              <a:t>(</a:t>
            </a:r>
            <a:r>
              <a:rPr lang="el-GR" sz="2800" dirty="0" smtClean="0"/>
              <a:t>πηγές με αλφάβητο </a:t>
            </a:r>
            <a:r>
              <a:rPr lang="el-GR" sz="2800" i="1" dirty="0" smtClean="0"/>
              <a:t>Χ</a:t>
            </a:r>
            <a:r>
              <a:rPr lang="en-US" sz="2800" dirty="0" smtClean="0"/>
              <a:t>) </a:t>
            </a:r>
            <a:r>
              <a:rPr lang="en-US" sz="2800" dirty="0">
                <a:latin typeface="Symbol" charset="0"/>
              </a:rPr>
              <a:t>º</a:t>
            </a:r>
            <a:r>
              <a:rPr lang="en-US" sz="2800" dirty="0"/>
              <a:t> </a:t>
            </a:r>
            <a:r>
              <a:rPr lang="el-GR" sz="2800" dirty="0" smtClean="0"/>
              <a:t>μέση εσωτερική πληροφορία</a:t>
            </a:r>
            <a:endParaRPr lang="en-US" sz="2800" dirty="0"/>
          </a:p>
          <a:p>
            <a:pPr algn="ctr">
              <a:spcBef>
                <a:spcPct val="100000"/>
              </a:spcBef>
              <a:buFont typeface="Monotype Sorts" charset="0"/>
              <a:buNone/>
            </a:pPr>
            <a:r>
              <a:rPr lang="en-US" sz="2400" i="1" dirty="0"/>
              <a:t>H(X)</a:t>
            </a:r>
            <a:r>
              <a:rPr lang="en-US" sz="2400" dirty="0"/>
              <a:t> = - </a:t>
            </a:r>
            <a:r>
              <a:rPr lang="en-US" sz="2400" b="1" dirty="0" err="1">
                <a:latin typeface="Symbol" charset="0"/>
              </a:rPr>
              <a:t>å</a:t>
            </a:r>
            <a:r>
              <a:rPr lang="en-US" sz="2400" b="1" baseline="-25000" dirty="0" err="1"/>
              <a:t>i</a:t>
            </a:r>
            <a:r>
              <a:rPr lang="en-US" sz="2400" dirty="0">
                <a:latin typeface="Symbol" charset="0"/>
              </a:rPr>
              <a:t> </a:t>
            </a:r>
            <a:r>
              <a:rPr lang="en-US" sz="2400" dirty="0"/>
              <a:t>P</a:t>
            </a:r>
            <a:r>
              <a:rPr lang="en-US" sz="2400" i="1" dirty="0"/>
              <a:t>(x</a:t>
            </a:r>
            <a:r>
              <a:rPr lang="en-US" sz="2400" i="1" baseline="-25000" dirty="0"/>
              <a:t>i </a:t>
            </a:r>
            <a:r>
              <a:rPr lang="en-US" sz="2400" i="1" dirty="0"/>
              <a:t>) </a:t>
            </a:r>
            <a:r>
              <a:rPr lang="en-US" sz="2400" dirty="0"/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P</a:t>
            </a:r>
            <a:r>
              <a:rPr lang="en-US" sz="2400" i="1" dirty="0"/>
              <a:t>(x</a:t>
            </a:r>
            <a:r>
              <a:rPr lang="en-US" sz="2400" i="1" baseline="-25000" dirty="0"/>
              <a:t>i </a:t>
            </a:r>
            <a:r>
              <a:rPr lang="en-US" sz="2400" i="1" dirty="0"/>
              <a:t>)</a:t>
            </a:r>
          </a:p>
          <a:p>
            <a:pPr algn="r">
              <a:lnSpc>
                <a:spcPct val="0"/>
              </a:lnSpc>
              <a:spcBef>
                <a:spcPct val="100000"/>
              </a:spcBef>
              <a:spcAft>
                <a:spcPct val="100000"/>
              </a:spcAft>
              <a:buFont typeface="Monotype Sorts" charset="0"/>
              <a:buNone/>
            </a:pPr>
            <a:r>
              <a:rPr lang="en-US" sz="2400" dirty="0" smtClean="0"/>
              <a:t>(</a:t>
            </a:r>
            <a:r>
              <a:rPr lang="el-GR" sz="2400" dirty="0"/>
              <a:t>σε δυφία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2DA3-E7C4-6546-8197-53B928FE6198}" type="slidenum">
              <a:rPr lang="el-GR" smtClean="0"/>
              <a:pPr/>
              <a:t>28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416635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Κωδικοποίηση πηγής</a:t>
            </a:r>
            <a:endParaRPr lang="en-US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Πολυμέσων</a:t>
            </a:r>
            <a:r>
              <a:rPr lang="el-GR" sz="2400" dirty="0"/>
              <a:t>,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6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Στοιχεί</a:t>
            </a:r>
            <a:r>
              <a:rPr lang="en-US" sz="2400" dirty="0"/>
              <a:t>α </a:t>
            </a:r>
            <a:r>
              <a:rPr lang="el-GR" sz="2400" dirty="0"/>
              <a:t>Θεωρία</a:t>
            </a:r>
            <a:r>
              <a:rPr lang="en-US" sz="2400" dirty="0"/>
              <a:t>ς</a:t>
            </a:r>
            <a:r>
              <a:rPr lang="el-GR" sz="2400" dirty="0"/>
              <a:t> Πληροφορίας </a:t>
            </a:r>
            <a:endParaRPr lang="en-US" sz="2400" dirty="0"/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/>
              <a:t>Γεώργιος </a:t>
            </a:r>
            <a:r>
              <a:rPr lang="en-US" sz="2400" dirty="0" smtClean="0"/>
              <a:t>Κ. </a:t>
            </a:r>
            <a:r>
              <a:rPr lang="en-US" sz="2400" dirty="0" err="1" smtClean="0"/>
              <a:t>Πολύζος</a:t>
            </a:r>
            <a:r>
              <a:rPr lang="el-GR" sz="2400" dirty="0"/>
              <a:t>, </a:t>
            </a:r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20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Κωδικοποίηση πηγής διακριτών γεγονότων χωρίς </a:t>
            </a:r>
            <a:r>
              <a:rPr lang="el-GR" dirty="0" smtClean="0"/>
              <a:t>μνήμη (1 από 2)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Χωρίς μνήμη</a:t>
            </a:r>
            <a:r>
              <a:rPr lang="en-US" sz="2800" dirty="0" smtClean="0"/>
              <a:t>: </a:t>
            </a:r>
            <a:r>
              <a:rPr lang="el-GR" sz="2800" dirty="0" smtClean="0"/>
              <a:t>τα σύμβολα/γεγονότα είναι στατιστικά ανεξάρτητα</a:t>
            </a:r>
            <a:endParaRPr lang="en-US" sz="2800" dirty="0"/>
          </a:p>
          <a:p>
            <a:pPr lvl="1"/>
            <a:r>
              <a:rPr lang="el-GR" sz="2400" dirty="0" smtClean="0"/>
              <a:t>Ρεαλιστικά </a:t>
            </a:r>
            <a:r>
              <a:rPr lang="el-GR" sz="2400" dirty="0"/>
              <a:t>σ</a:t>
            </a:r>
            <a:r>
              <a:rPr lang="el-GR" sz="2400" dirty="0" smtClean="0"/>
              <a:t>πάνια περίπτωση</a:t>
            </a:r>
            <a:endParaRPr lang="en-US" sz="2400" dirty="0"/>
          </a:p>
          <a:p>
            <a:r>
              <a:rPr lang="el-GR" sz="2800" dirty="0" smtClean="0"/>
              <a:t>Πεπερασμένο αλφάβητο συμβόλων</a:t>
            </a:r>
            <a:endParaRPr lang="en-US" sz="2800" dirty="0"/>
          </a:p>
          <a:p>
            <a:pPr lvl="1"/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 = 1, 2, . . . , L</a:t>
            </a:r>
          </a:p>
          <a:p>
            <a:pPr lvl="1"/>
            <a:r>
              <a:rPr lang="el-GR" sz="2400" dirty="0" smtClean="0"/>
              <a:t>Με πιθανότητα</a:t>
            </a:r>
            <a:r>
              <a:rPr lang="en-US" sz="2400" dirty="0" smtClean="0"/>
              <a:t> </a:t>
            </a:r>
            <a:r>
              <a:rPr lang="en-US" sz="2400" dirty="0"/>
              <a:t>P(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), </a:t>
            </a:r>
            <a:r>
              <a:rPr lang="en-US" sz="2400" i="1" dirty="0" err="1"/>
              <a:t>i</a:t>
            </a:r>
            <a:r>
              <a:rPr lang="en-US" sz="2400" dirty="0"/>
              <a:t> = 1, 2, . . . , L</a:t>
            </a:r>
          </a:p>
          <a:p>
            <a:r>
              <a:rPr lang="el-GR" sz="2800" dirty="0" smtClean="0"/>
              <a:t>Εντροπία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i="1" dirty="0"/>
              <a:t>H(X)</a:t>
            </a:r>
            <a:r>
              <a:rPr lang="en-US" sz="2400" dirty="0"/>
              <a:t> = - </a:t>
            </a:r>
            <a:r>
              <a:rPr lang="en-US" sz="2000" b="1" dirty="0" err="1">
                <a:latin typeface="Symbol" charset="0"/>
              </a:rPr>
              <a:t>å</a:t>
            </a:r>
            <a:r>
              <a:rPr lang="en-US" sz="2400" b="1" baseline="-25000" dirty="0" err="1"/>
              <a:t>i</a:t>
            </a:r>
            <a:r>
              <a:rPr lang="en-US" sz="2400" dirty="0">
                <a:latin typeface="Symbol" charset="0"/>
              </a:rPr>
              <a:t> </a:t>
            </a:r>
            <a:r>
              <a:rPr lang="en-US" sz="2400" dirty="0"/>
              <a:t>P</a:t>
            </a:r>
            <a:r>
              <a:rPr lang="en-US" sz="2400" i="1" dirty="0"/>
              <a:t>(x</a:t>
            </a:r>
            <a:r>
              <a:rPr lang="en-US" sz="2400" i="1" baseline="-25000" dirty="0"/>
              <a:t>i </a:t>
            </a:r>
            <a:r>
              <a:rPr lang="en-US" sz="2400" i="1" dirty="0"/>
              <a:t>) </a:t>
            </a:r>
            <a:r>
              <a:rPr lang="en-US" sz="2400" dirty="0"/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P</a:t>
            </a:r>
            <a:r>
              <a:rPr lang="en-US" sz="2400" i="1" dirty="0"/>
              <a:t>(x</a:t>
            </a:r>
            <a:r>
              <a:rPr lang="en-US" sz="2400" i="1" baseline="-25000" dirty="0"/>
              <a:t>i </a:t>
            </a:r>
            <a:r>
              <a:rPr lang="en-US" sz="2400" i="1" dirty="0"/>
              <a:t>) </a:t>
            </a:r>
            <a:r>
              <a:rPr lang="en-US" sz="2400" dirty="0">
                <a:latin typeface="Symbol" charset="0"/>
              </a:rPr>
              <a:t>£</a:t>
            </a:r>
            <a:r>
              <a:rPr lang="en-US" sz="2400" i="1" dirty="0"/>
              <a:t> </a:t>
            </a:r>
            <a:r>
              <a:rPr lang="en-US" sz="2400" dirty="0"/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L</a:t>
            </a:r>
            <a:endParaRPr lang="en-US" sz="2800" dirty="0">
              <a:latin typeface="Symbo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/>
              <a:t>04-</a:t>
            </a:r>
            <a:fld id="{46634626-0303-124C-BDDC-D674DEC2F846}" type="slidenum">
              <a:rPr lang="el-GR"/>
              <a:pPr/>
              <a:t>30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003960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Κωδικοποίηση πηγής διακριτών γεγονότων χωρίς </a:t>
            </a:r>
            <a:r>
              <a:rPr lang="el-GR" dirty="0" smtClean="0"/>
              <a:t>μνήμη (2 από 2)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(</a:t>
            </a:r>
            <a:r>
              <a:rPr lang="el-GR" sz="2800" dirty="0" smtClean="0"/>
              <a:t>Μέσο</a:t>
            </a:r>
            <a:r>
              <a:rPr lang="en-US" sz="2800" dirty="0" smtClean="0"/>
              <a:t>) </a:t>
            </a:r>
            <a:r>
              <a:rPr lang="el-GR" sz="2800" dirty="0" smtClean="0"/>
              <a:t>κόστος αναπαράστασης </a:t>
            </a:r>
            <a:r>
              <a:rPr lang="en-US" sz="2800" dirty="0" smtClean="0"/>
              <a:t>: </a:t>
            </a:r>
            <a:r>
              <a:rPr lang="en-US" sz="2800" i="1" dirty="0"/>
              <a:t>R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l-GR" sz="2800" dirty="0" smtClean="0"/>
              <a:t>δυφία</a:t>
            </a:r>
            <a:r>
              <a:rPr lang="en-US" sz="2800" dirty="0" smtClean="0"/>
              <a:t>/</a:t>
            </a:r>
            <a:r>
              <a:rPr lang="el-GR" sz="2800" dirty="0" smtClean="0"/>
              <a:t>σύμβολο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l-GR" sz="2800" dirty="0" smtClean="0"/>
              <a:t>Αποδοτικότητα κωδικοποίησης </a:t>
            </a:r>
            <a:r>
              <a:rPr lang="el-GR" sz="2800" dirty="0"/>
              <a:t>= </a:t>
            </a:r>
            <a:r>
              <a:rPr lang="el-GR" sz="2800" i="1" dirty="0"/>
              <a:t>H(X) / </a:t>
            </a:r>
            <a:r>
              <a:rPr lang="el-GR" sz="2800" i="1" dirty="0" smtClean="0"/>
              <a:t>R</a:t>
            </a:r>
            <a:endParaRPr lang="en-US" sz="2800" dirty="0">
              <a:latin typeface="Symbol" charset="0"/>
            </a:endParaRPr>
          </a:p>
          <a:p>
            <a:r>
              <a:rPr lang="el-GR" sz="2800" dirty="0" smtClean="0"/>
              <a:t>Κωδικοποιημένες λέξεις σταθερού μήκους</a:t>
            </a:r>
            <a:endParaRPr lang="en-US" sz="2800" dirty="0"/>
          </a:p>
          <a:p>
            <a:r>
              <a:rPr lang="en-US" sz="2800" i="1" dirty="0"/>
              <a:t>R</a:t>
            </a:r>
            <a:r>
              <a:rPr lang="en-US" sz="2800" dirty="0"/>
              <a:t> = </a:t>
            </a:r>
            <a:r>
              <a:rPr lang="en-US" sz="2800" dirty="0">
                <a:latin typeface="Symbol" charset="0"/>
              </a:rPr>
              <a:t>é</a:t>
            </a:r>
            <a:r>
              <a:rPr lang="en-US" sz="2800" dirty="0"/>
              <a:t>log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L</a:t>
            </a:r>
            <a:r>
              <a:rPr lang="en-US" sz="2800" dirty="0" err="1">
                <a:latin typeface="Symbol" charset="0"/>
              </a:rPr>
              <a:t>ù</a:t>
            </a:r>
            <a:endParaRPr lang="en-US" sz="2800" dirty="0">
              <a:latin typeface="Symbo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/>
              <a:t>04-</a:t>
            </a:r>
            <a:fld id="{46634626-0303-124C-BDDC-D674DEC2F846}" type="slidenum">
              <a:rPr lang="el-GR"/>
              <a:pPr/>
              <a:t>31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42225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Κωδικές </a:t>
            </a:r>
            <a:r>
              <a:rPr lang="el-GR" dirty="0"/>
              <a:t>λέξεις σταθερού μήκους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dirty="0">
                <a:latin typeface="Symbol" charset="0"/>
              </a:rPr>
              <a:t>é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dirty="0" err="1">
                <a:latin typeface="Symbol" charset="0"/>
              </a:rPr>
              <a:t>ù</a:t>
            </a:r>
            <a:endParaRPr lang="en-US" dirty="0">
              <a:latin typeface="Symbol" charset="0"/>
            </a:endParaRPr>
          </a:p>
          <a:p>
            <a:r>
              <a:rPr lang="el-GR" dirty="0" smtClean="0"/>
              <a:t>Αν </a:t>
            </a:r>
            <a:r>
              <a:rPr lang="en-US" dirty="0" smtClean="0"/>
              <a:t>L </a:t>
            </a:r>
            <a:r>
              <a:rPr lang="el-GR" dirty="0" smtClean="0"/>
              <a:t>είναι δύναμη του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 = log</a:t>
            </a:r>
            <a:r>
              <a:rPr lang="en-US" baseline="-25000" dirty="0"/>
              <a:t>2</a:t>
            </a:r>
            <a:r>
              <a:rPr lang="en-US" dirty="0"/>
              <a:t> L</a:t>
            </a:r>
          </a:p>
          <a:p>
            <a:r>
              <a:rPr lang="en-US" dirty="0"/>
              <a:t>… </a:t>
            </a:r>
            <a:r>
              <a:rPr lang="el-GR" dirty="0" smtClean="0"/>
              <a:t>αν τα σύμβολα είναι ισοπίθανα</a:t>
            </a:r>
            <a:endParaRPr lang="en-US" dirty="0"/>
          </a:p>
          <a:p>
            <a:pPr lvl="1"/>
            <a:r>
              <a:rPr lang="el-GR" dirty="0" smtClean="0"/>
              <a:t>αποδοτικότητα</a:t>
            </a:r>
            <a:r>
              <a:rPr lang="en-US" dirty="0" smtClean="0"/>
              <a:t>= </a:t>
            </a:r>
            <a:r>
              <a:rPr lang="en-US" dirty="0"/>
              <a:t>1</a:t>
            </a:r>
          </a:p>
          <a:p>
            <a:r>
              <a:rPr lang="en-US" dirty="0"/>
              <a:t>… </a:t>
            </a:r>
            <a:r>
              <a:rPr lang="el-GR" dirty="0" smtClean="0"/>
              <a:t>Αλλιώς η αποδοτικότητα βελτιώνεται κωδικοποιώντας ομάδες συμβόλων</a:t>
            </a:r>
            <a:endParaRPr lang="en-US" dirty="0">
              <a:latin typeface="Symbol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/>
              <a:t>04-</a:t>
            </a:r>
            <a:fld id="{8D80987A-D299-BE4B-9A0B-C791636F069A}" type="slidenum">
              <a:rPr lang="el-GR"/>
              <a:pPr/>
              <a:t>32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86394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Κωδικές </a:t>
            </a:r>
            <a:r>
              <a:rPr lang="el-GR" dirty="0"/>
              <a:t>λέξεις μεταβλητού </a:t>
            </a:r>
            <a:r>
              <a:rPr lang="el-GR" dirty="0" smtClean="0"/>
              <a:t>μήκους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</a:rPr>
              <a:t>Κωδικοποίηση εντροπίας: </a:t>
            </a:r>
            <a:r>
              <a:rPr lang="el-GR" sz="2400" dirty="0" smtClean="0">
                <a:solidFill>
                  <a:srgbClr val="000000"/>
                </a:solidFill>
              </a:rPr>
              <a:t>βρες την κωδικοποίηση που αναθέτει μικρές κωδικοποιημένες λέξεις στα πιο πιθανά σύμβολα και μεγαλύτερες λέξεις στα πιο σπάνια</a:t>
            </a:r>
          </a:p>
          <a:p>
            <a:pPr lvl="1"/>
            <a:r>
              <a:rPr lang="el-GR" sz="2000" dirty="0" smtClean="0">
                <a:solidFill>
                  <a:srgbClr val="000000"/>
                </a:solidFill>
              </a:rPr>
              <a:t>Τότε συνήθως η κωδικοποιημένη έξοδος είναι μικρότερη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l-GR" sz="2000" dirty="0" smtClean="0">
                <a:solidFill>
                  <a:srgbClr val="000000"/>
                </a:solidFill>
              </a:rPr>
              <a:t>παράδειγμα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κωδικοποίηση </a:t>
            </a:r>
            <a:r>
              <a:rPr lang="en-US" sz="2000" dirty="0" smtClean="0">
                <a:solidFill>
                  <a:srgbClr val="000000"/>
                </a:solidFill>
              </a:rPr>
              <a:t>Morse(</a:t>
            </a:r>
            <a:r>
              <a:rPr lang="en-US" sz="2000" dirty="0">
                <a:solidFill>
                  <a:srgbClr val="000000"/>
                </a:solidFill>
              </a:rPr>
              <a:t>1800s):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l-GR" sz="2400" dirty="0" smtClean="0">
                <a:solidFill>
                  <a:srgbClr val="000000"/>
                </a:solidFill>
              </a:rPr>
              <a:t>Επιθυμητές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l-GR" sz="2400" dirty="0" smtClean="0">
                <a:solidFill>
                  <a:srgbClr val="000000"/>
                </a:solidFill>
              </a:rPr>
              <a:t>Ιδιότητες κωδικοποίησης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l-GR" sz="2000" b="1" dirty="0" smtClean="0">
                <a:solidFill>
                  <a:srgbClr val="000000"/>
                </a:solidFill>
              </a:rPr>
              <a:t>Μοναδική</a:t>
            </a:r>
            <a:r>
              <a:rPr lang="el-GR" sz="2000" dirty="0" smtClean="0">
                <a:solidFill>
                  <a:srgbClr val="000000"/>
                </a:solidFill>
              </a:rPr>
              <a:t> αποκωδικοποίηση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l-GR" sz="2000" b="1" dirty="0" smtClean="0">
                <a:solidFill>
                  <a:srgbClr val="000000"/>
                </a:solidFill>
              </a:rPr>
              <a:t>Ακαριαία </a:t>
            </a:r>
            <a:r>
              <a:rPr lang="el-GR" sz="2000" dirty="0" smtClean="0">
                <a:solidFill>
                  <a:srgbClr val="000000"/>
                </a:solidFill>
              </a:rPr>
              <a:t>αποκωδικοποιήσιμη</a:t>
            </a:r>
            <a:endParaRPr lang="en-US" sz="2000" dirty="0">
              <a:solidFill>
                <a:srgbClr val="000000"/>
              </a:solidFill>
            </a:endParaRPr>
          </a:p>
          <a:p>
            <a:endParaRPr lang="el-GR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B8F-08C6-544B-B94A-E9C90BC1C7AA}" type="slidenum">
              <a:rPr lang="el-GR" smtClean="0"/>
              <a:pPr/>
              <a:t>33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556624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Κωδικές λέξεις μεταβλητού μήκους </a:t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Συνθήκη </a:t>
            </a:r>
            <a:r>
              <a:rPr lang="el-GR" b="1" dirty="0" smtClean="0">
                <a:solidFill>
                  <a:srgbClr val="000000"/>
                </a:solidFill>
              </a:rPr>
              <a:t>προθέματος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Δεν υπάρχει κωδικοποιημένη λέξη με μήκος </a:t>
            </a:r>
            <a:r>
              <a:rPr lang="el-GR" i="1" dirty="0" smtClean="0">
                <a:solidFill>
                  <a:srgbClr val="000000"/>
                </a:solidFill>
              </a:rPr>
              <a:t>l &lt; k </a:t>
            </a:r>
            <a:r>
              <a:rPr lang="el-GR" dirty="0" smtClean="0">
                <a:solidFill>
                  <a:srgbClr val="000000"/>
                </a:solidFill>
              </a:rPr>
              <a:t>που να είναι όμοια στα πρώτα </a:t>
            </a:r>
            <a:r>
              <a:rPr lang="el-GR" i="1" dirty="0" smtClean="0">
                <a:solidFill>
                  <a:srgbClr val="000000"/>
                </a:solidFill>
              </a:rPr>
              <a:t>l</a:t>
            </a:r>
            <a:r>
              <a:rPr lang="el-GR" dirty="0" smtClean="0">
                <a:solidFill>
                  <a:srgbClr val="000000"/>
                </a:solidFill>
              </a:rPr>
              <a:t> δυφία με μια άλλη λέξη μήκους </a:t>
            </a:r>
            <a:r>
              <a:rPr lang="el-GR" i="1" dirty="0" smtClean="0">
                <a:solidFill>
                  <a:srgbClr val="000000"/>
                </a:solidFill>
              </a:rPr>
              <a:t>k &gt; l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Αν η κωδικοποίηση τηρεί την συνθήκη προθέματος, είναι ακαριαία αποκωδικοποιήσιμη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AB8F-08C6-544B-B94A-E9C90BC1C7AA}" type="slidenum">
              <a:rPr lang="el-GR" smtClean="0"/>
              <a:pPr/>
              <a:t>34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725129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Θεώρημα κωδικοποίησης πηγής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Έστω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σύνολο από σύμβολα από την πηγή διακριτών γεγονότων χωρίς μνήμη με πεπερασμένη εντροπία </a:t>
            </a:r>
            <a:r>
              <a:rPr lang="en-US" i="1" dirty="0" smtClean="0"/>
              <a:t>H</a:t>
            </a:r>
            <a:r>
              <a:rPr lang="en-US" i="1" dirty="0"/>
              <a:t>(X).</a:t>
            </a:r>
            <a:r>
              <a:rPr lang="en-US" dirty="0"/>
              <a:t> </a:t>
            </a:r>
            <a:r>
              <a:rPr lang="el-GR" dirty="0" smtClean="0"/>
              <a:t>Είναι πιθανό να βρεθεί κωδικοποίηση που τηρεί την συνθήκη </a:t>
            </a:r>
            <a:r>
              <a:rPr lang="el-GR" b="1" dirty="0" smtClean="0"/>
              <a:t>προθέματος</a:t>
            </a:r>
            <a:r>
              <a:rPr lang="el-GR" dirty="0" smtClean="0"/>
              <a:t> και έχει μέσο μήκος </a:t>
            </a:r>
            <a:r>
              <a:rPr lang="el-GR" b="1" i="1" dirty="0" smtClean="0"/>
              <a:t>R</a:t>
            </a:r>
            <a:r>
              <a:rPr lang="el-GR" dirty="0" smtClean="0"/>
              <a:t> που ικανοποιεί το</a:t>
            </a:r>
            <a:r>
              <a:rPr lang="en-US" dirty="0" smtClean="0"/>
              <a:t>:</a:t>
            </a:r>
            <a:endParaRPr lang="en-US" dirty="0"/>
          </a:p>
          <a:p>
            <a:pPr algn="ctr">
              <a:spcBef>
                <a:spcPct val="100000"/>
              </a:spcBef>
              <a:spcAft>
                <a:spcPct val="100000"/>
              </a:spcAft>
              <a:buFont typeface="Monotype Sorts" charset="0"/>
              <a:buNone/>
            </a:pPr>
            <a:r>
              <a:rPr lang="en-US" i="1" dirty="0"/>
              <a:t>H(X) &lt; R &lt; H(X)</a:t>
            </a:r>
            <a:r>
              <a:rPr lang="en-US" dirty="0"/>
              <a:t> + 1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C747-7DAB-584A-A844-36FCF524D667}" type="slidenum">
              <a:rPr lang="el-GR" smtClean="0"/>
              <a:pPr/>
              <a:t>35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153784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Κωδικοποίηση </a:t>
            </a:r>
            <a:r>
              <a:rPr lang="el-GR" dirty="0"/>
              <a:t>πηγής</a:t>
            </a:r>
            <a:r>
              <a:rPr lang="el-GR" dirty="0" smtClean="0"/>
              <a:t> μεταβλητού μήκους (1 από 2)</a:t>
            </a:r>
            <a:endParaRPr lang="en-US" dirty="0"/>
          </a:p>
        </p:txBody>
      </p:sp>
      <p:pic>
        <p:nvPicPr>
          <p:cNvPr id="77827" name="Picture 3" descr="Σχήμα με παράδειγμα κωδικοποίησης πηγής μεταβλητού μήκου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339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08DD-1E9A-5B41-B625-5AF57C66F720}" type="slidenum">
              <a:rPr lang="el-GR" smtClean="0"/>
              <a:pPr/>
              <a:t>36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069433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0324"/>
            <a:ext cx="8763000" cy="11049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Παράδειγμα: Κωδικοποίηση πηγής μεταβλητού μήκους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pic>
        <p:nvPicPr>
          <p:cNvPr id="78851" name="Picture 3" descr="Σχήμα με παράδειγμα κωδικοποίησης πηγής μεταβλητού μήκου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48" y="1587624"/>
            <a:ext cx="5162128" cy="50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65B-9FA0-1C40-AA8D-94A7731F9ACE}" type="slidenum">
              <a:rPr lang="el-GR" smtClean="0"/>
              <a:pPr/>
              <a:t>37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89769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</a:t>
            </a:r>
            <a:r>
              <a:rPr lang="en-US" dirty="0" smtClean="0"/>
              <a:t>Huffman</a:t>
            </a:r>
            <a:endParaRPr lang="en-US" dirty="0"/>
          </a:p>
        </p:txBody>
      </p:sp>
      <p:grpSp>
        <p:nvGrpSpPr>
          <p:cNvPr id="2" name="Group 1" descr="Σχήμα που απεικονίζει το δέντρο κωδικοποίησης στη κωδικοποίηση Huffman για οχτώ  σύμβολα με  διαφορετικές πιθανότητες εμφάνησης."/>
          <p:cNvGrpSpPr/>
          <p:nvPr/>
        </p:nvGrpSpPr>
        <p:grpSpPr>
          <a:xfrm>
            <a:off x="683568" y="1268760"/>
            <a:ext cx="7874024" cy="3816424"/>
            <a:chOff x="946448" y="1193641"/>
            <a:chExt cx="6809234" cy="3242690"/>
          </a:xfrm>
        </p:grpSpPr>
        <p:pic>
          <p:nvPicPr>
            <p:cNvPr id="79875" name="Picture 3" descr="Σχήμα με παράδειγμα κωδικοποίησης Huffm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196752"/>
              <a:ext cx="6496050" cy="308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946448" y="1193641"/>
              <a:ext cx="457200" cy="324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1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2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3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4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5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6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7</a:t>
              </a:r>
              <a:endParaRPr lang="en-US" sz="2000" i="1" dirty="0"/>
            </a:p>
            <a:p>
              <a:pPr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i="1" baseline="-25000" dirty="0"/>
                <a:t>8</a:t>
              </a:r>
              <a:endParaRPr lang="en-US" sz="2000" i="1" dirty="0"/>
            </a:p>
          </p:txBody>
        </p:sp>
      </p:grp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941168"/>
            <a:ext cx="8229600" cy="1656184"/>
          </a:xfrm>
        </p:spPr>
        <p:txBody>
          <a:bodyPr anchor="t">
            <a:normAutofit/>
          </a:bodyPr>
          <a:lstStyle/>
          <a:p>
            <a:r>
              <a:rPr lang="el-GR" sz="2400" b="1" dirty="0" smtClean="0"/>
              <a:t>Βέλτιστη </a:t>
            </a:r>
            <a:r>
              <a:rPr lang="el-GR" sz="2400" dirty="0" smtClean="0"/>
              <a:t>κωδικοποίηση</a:t>
            </a:r>
            <a:endParaRPr lang="en-US" sz="2400" b="1" dirty="0"/>
          </a:p>
          <a:p>
            <a:r>
              <a:rPr lang="el-GR" sz="2400" dirty="0" smtClean="0"/>
              <a:t>Παρόμοια κωδικοποίηση εντροπίας είναι η </a:t>
            </a:r>
            <a:r>
              <a:rPr lang="el-GR" sz="2400" i="1" dirty="0" smtClean="0"/>
              <a:t>αριθμητική κωδικοποίηση</a:t>
            </a:r>
            <a:endParaRPr lang="en-US" sz="2400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711-A545-7C4F-BA46-6F545CDCB6AC}" type="slidenum">
              <a:rPr lang="el-GR" smtClean="0"/>
              <a:pPr/>
              <a:t>38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973681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Κωδικοποίηση Huffman για ζεύγη γραμμάτων</a:t>
            </a:r>
            <a:endParaRPr lang="en-US" dirty="0"/>
          </a:p>
        </p:txBody>
      </p:sp>
      <p:grpSp>
        <p:nvGrpSpPr>
          <p:cNvPr id="2" name="Group 1" descr="Πίνακες με παραδείγματα κωδικοποίησης Huffman για 1 γράμμα και για ζεύγη γραμμάτων"/>
          <p:cNvGrpSpPr/>
          <p:nvPr/>
        </p:nvGrpSpPr>
        <p:grpSpPr>
          <a:xfrm>
            <a:off x="343094" y="1556792"/>
            <a:ext cx="8629972" cy="4739233"/>
            <a:chOff x="323528" y="1556792"/>
            <a:chExt cx="8629972" cy="4739233"/>
          </a:xfrm>
        </p:grpSpPr>
        <p:pic>
          <p:nvPicPr>
            <p:cNvPr id="80900" name="Picture 4" descr="Πίνακας με παράδειγμα κωδικοποίησης Huffman για 1 γράμμα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56792"/>
              <a:ext cx="442912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0901" name="Picture 5" descr="Πίνακας με παράδειγμα κωδικοποίησης Huffman για  ζεύγος γραμμάτων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743200"/>
              <a:ext cx="4762500" cy="3552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1036712"/>
          </a:xfrm>
        </p:spPr>
        <p:txBody>
          <a:bodyPr/>
          <a:lstStyle/>
          <a:p>
            <a:r>
              <a:rPr lang="en-US" sz="2400" dirty="0"/>
              <a:t>Encoding Pairs of Letters (99%)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645025"/>
            <a:ext cx="3753366" cy="1152128"/>
          </a:xfrm>
        </p:spPr>
        <p:txBody>
          <a:bodyPr/>
          <a:lstStyle/>
          <a:p>
            <a:r>
              <a:rPr lang="en-US" sz="2400" dirty="0"/>
              <a:t>Encoding Single Letters (97.9%)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71-99A6-9D40-8E8B-F8E99BEF89F4}" type="slidenum">
              <a:rPr lang="el-GR" smtClean="0"/>
              <a:pPr/>
              <a:t>39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88228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err="1" smtClean="0"/>
              <a:t>Εισ</a:t>
            </a:r>
            <a:r>
              <a:rPr lang="en-US" dirty="0" smtClean="0"/>
              <a:t>αγωγή στην θεωρία πληροφορίας</a:t>
            </a:r>
          </a:p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των διακριτών τύπων κωδικοποίησης</a:t>
            </a:r>
          </a:p>
          <a:p>
            <a:pPr marL="0"/>
            <a:r>
              <a:rPr lang="en-US" dirty="0" smtClean="0"/>
              <a:t>Κατα</a:t>
            </a:r>
            <a:r>
              <a:rPr lang="en-US" dirty="0" err="1" smtClean="0"/>
              <a:t>νόηση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ιδιοτήτων</a:t>
            </a:r>
            <a:r>
              <a:rPr lang="en-US" dirty="0" smtClean="0"/>
              <a:t> και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σκο</a:t>
            </a:r>
            <a:r>
              <a:rPr lang="en-US" dirty="0" smtClean="0"/>
              <a:t>πών των τύπων κωδικοποίησης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Κωδικοποίηση μήκους σειρών </a:t>
            </a:r>
            <a:br>
              <a:rPr lang="el-GR" dirty="0"/>
            </a:br>
            <a:r>
              <a:rPr lang="el-GR" dirty="0" smtClean="0"/>
              <a:t>(1 </a:t>
            </a:r>
            <a:r>
              <a:rPr lang="el-GR" dirty="0"/>
              <a:t>από 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000000"/>
                </a:solidFill>
              </a:rPr>
              <a:t>Κωδικοποιεί ακολουθίες ίδιων συμβόλων (αντί να επαναλαμβάνει τα σύμβολα) σημειώνοντας το σύμβολο και τις εμφανίσεις του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l-GR" sz="2800" dirty="0" smtClean="0">
                <a:solidFill>
                  <a:srgbClr val="000000"/>
                </a:solidFill>
              </a:rPr>
              <a:t>Χρησιμοποιεί χαρακτήρες διαφυγής (</a:t>
            </a:r>
            <a:r>
              <a:rPr lang="en-US" sz="2800" dirty="0" smtClean="0">
                <a:solidFill>
                  <a:srgbClr val="000000"/>
                </a:solidFill>
              </a:rPr>
              <a:t>escape characters</a:t>
            </a:r>
            <a:r>
              <a:rPr lang="el-GR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l-GR" sz="2800" dirty="0" smtClean="0">
                <a:solidFill>
                  <a:srgbClr val="000000"/>
                </a:solidFill>
              </a:rPr>
              <a:t>Παράδειγμα</a:t>
            </a:r>
            <a:r>
              <a:rPr lang="en-US" sz="2800" dirty="0" smtClean="0">
                <a:solidFill>
                  <a:srgbClr val="000000"/>
                </a:solidFill>
              </a:rPr>
              <a:t>: byte-stuffing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!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l-GR" sz="2400" dirty="0" smtClean="0">
                <a:solidFill>
                  <a:srgbClr val="000000"/>
                </a:solidFill>
              </a:rPr>
              <a:t>χαρακτήρας διαφυγής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!! = 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944F-F514-C440-B389-2CCC0F8921D9}" type="slidenum">
              <a:rPr lang="el-GR" smtClean="0"/>
              <a:pPr/>
              <a:t>40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29604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Κωδικοποίηση μήκους </a:t>
            </a:r>
            <a:r>
              <a:rPr lang="el-GR" dirty="0" smtClean="0"/>
              <a:t>σειρών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>Παράδειγμα κωδικοποίησης μήκους σειρών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l-GR" sz="2000" dirty="0" smtClean="0">
                <a:solidFill>
                  <a:srgbClr val="000000"/>
                </a:solidFill>
              </a:rPr>
              <a:t>Κείμενο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AB</a:t>
            </a:r>
            <a:r>
              <a:rPr lang="en-US" sz="2000" b="1" dirty="0" smtClean="0">
                <a:solidFill>
                  <a:srgbClr val="000000"/>
                </a:solidFill>
              </a:rPr>
              <a:t>CCCCCCCC</a:t>
            </a:r>
            <a:r>
              <a:rPr lang="en-US" sz="2000" dirty="0" smtClean="0">
                <a:solidFill>
                  <a:srgbClr val="000000"/>
                </a:solidFill>
              </a:rPr>
              <a:t>DEFGGG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l-GR" sz="2000" dirty="0" smtClean="0">
                <a:solidFill>
                  <a:srgbClr val="000000"/>
                </a:solidFill>
              </a:rPr>
              <a:t>Κωδικοποιημένο κείμενο</a:t>
            </a:r>
            <a:r>
              <a:rPr lang="en-US" sz="2000" dirty="0" smtClean="0">
                <a:solidFill>
                  <a:srgbClr val="000000"/>
                </a:solidFill>
              </a:rPr>
              <a:t>:AB</a:t>
            </a:r>
            <a:r>
              <a:rPr lang="en-US" sz="2000" b="1" dirty="0" smtClean="0">
                <a:solidFill>
                  <a:srgbClr val="000000"/>
                </a:solidFill>
              </a:rPr>
              <a:t>C</a:t>
            </a:r>
            <a:r>
              <a:rPr lang="en-US" sz="2000" b="1" dirty="0">
                <a:solidFill>
                  <a:srgbClr val="000000"/>
                </a:solidFill>
              </a:rPr>
              <a:t>!8</a:t>
            </a:r>
            <a:r>
              <a:rPr lang="en-US" sz="2000" dirty="0">
                <a:solidFill>
                  <a:srgbClr val="000000"/>
                </a:solidFill>
              </a:rPr>
              <a:t>DEFGGG</a:t>
            </a:r>
          </a:p>
          <a:p>
            <a:pPr lvl="1"/>
            <a:r>
              <a:rPr lang="el-GR" sz="2000" dirty="0" smtClean="0">
                <a:solidFill>
                  <a:srgbClr val="000000"/>
                </a:solidFill>
              </a:rPr>
              <a:t>Κέρδη κωδικοποίησης του 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000000"/>
                </a:solidFill>
              </a:rPr>
              <a:t>: 3/8</a:t>
            </a:r>
          </a:p>
          <a:p>
            <a:r>
              <a:rPr lang="el-GR" sz="2400" dirty="0" smtClean="0">
                <a:solidFill>
                  <a:srgbClr val="000000"/>
                </a:solidFill>
              </a:rPr>
              <a:t>Όριο «ελάχιστου αριθμού εμφανίσεων» προς αντικατάσταση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e.g., 4 </a:t>
            </a:r>
            <a:r>
              <a:rPr lang="el-GR" sz="2000" dirty="0" smtClean="0">
                <a:solidFill>
                  <a:srgbClr val="000000"/>
                </a:solidFill>
              </a:rPr>
              <a:t>συνεχόμενα ίδια σύμβολα σε αυτό το παράδειγμα μιας και η αντικατάσταση από μόνη της κοστίζει 3 σύμβολα (σύμβολο, χαρακτήρας </a:t>
            </a:r>
            <a:r>
              <a:rPr lang="el-GR" sz="2000" dirty="0" err="1" smtClean="0">
                <a:solidFill>
                  <a:srgbClr val="000000"/>
                </a:solidFill>
              </a:rPr>
              <a:t>διαφυγήςκαι</a:t>
            </a:r>
            <a:r>
              <a:rPr lang="el-GR" sz="2000" dirty="0" smtClean="0">
                <a:solidFill>
                  <a:srgbClr val="000000"/>
                </a:solidFill>
              </a:rPr>
              <a:t> αριθμός επαναλήψεων)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944F-F514-C440-B389-2CCC0F8921D9}" type="slidenum">
              <a:rPr lang="el-GR" smtClean="0"/>
              <a:pPr/>
              <a:t>41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66426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Κατηγοριοποίηση τεχνικών </a:t>
            </a:r>
            <a:r>
              <a:rPr lang="el-GR" dirty="0" smtClean="0"/>
              <a:t>κωδικοποίησης (1 από 2)</a:t>
            </a:r>
            <a:endParaRPr lang="el-GR" dirty="0"/>
          </a:p>
        </p:txBody>
      </p:sp>
      <p:graphicFrame>
        <p:nvGraphicFramePr>
          <p:cNvPr id="3" name="Table 2" descr="Πίνακας κατηγοριοποίησης των τεχνικών κωδικοποίηση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32951"/>
              </p:ext>
            </p:extLst>
          </p:nvPr>
        </p:nvGraphicFramePr>
        <p:xfrm>
          <a:off x="539552" y="1914872"/>
          <a:ext cx="8064897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299"/>
                <a:gridCol w="2688299"/>
                <a:gridCol w="2688299"/>
              </a:tblGrid>
              <a:tr h="292833">
                <a:tc rowSpan="3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Κωδικοποίηση εντροπίας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Κωδικοποίηση μήκους γραμμές (RLE)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Κωδικοποίηση Huffman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Αριθμητική κωδικοποίηση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833">
                <a:tc rowSpan="8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Κωδικοποίηση πηγής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Πρόβλεψη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DPMC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Μετασχηματισμός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FFT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DCT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Κωδικοποίηση πολλών επιπέδων (layered coding)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Θέση δυφίου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r>
                        <a:rPr lang="el-GR" sz="2000" dirty="0" err="1" smtClean="0"/>
                        <a:t>ποδειγματοληψία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 smtClean="0"/>
                        <a:t>Υποπεδίων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Κβαντοποίηση διανυσμάτων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6F9-FFD8-3740-84A0-41155DDCBF90}" type="slidenum">
              <a:rPr lang="el-GR" smtClean="0"/>
              <a:pPr/>
              <a:t>42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06954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Κατηγοριοποίηση τεχνικών </a:t>
            </a:r>
            <a:r>
              <a:rPr lang="el-GR" dirty="0" smtClean="0"/>
              <a:t>κωδικοποίησης (2 από 2)</a:t>
            </a:r>
            <a:endParaRPr lang="el-GR" dirty="0"/>
          </a:p>
        </p:txBody>
      </p:sp>
      <p:graphicFrame>
        <p:nvGraphicFramePr>
          <p:cNvPr id="3" name="Table 2" descr="Πίνακας κατηγοριοποίησης των τεχνικών κωδικοποίηση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61346"/>
              </p:ext>
            </p:extLst>
          </p:nvPr>
        </p:nvGraphicFramePr>
        <p:xfrm>
          <a:off x="539552" y="1914872"/>
          <a:ext cx="8064897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299"/>
                <a:gridCol w="5376598"/>
              </a:tblGrid>
              <a:tr h="29283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Υβριδική κωδικοποίηση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JPEG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MPEG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H.261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DVI RTV, DVI PLV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6F9-FFD8-3740-84A0-41155DDCBF90}" type="slidenum">
              <a:rPr lang="el-GR" smtClean="0"/>
              <a:pPr/>
              <a:t>43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39845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6</a:t>
            </a:r>
            <a:endParaRPr lang="el-GR" dirty="0"/>
          </a:p>
        </p:txBody>
      </p:sp>
      <p:grpSp>
        <p:nvGrpSpPr>
          <p:cNvPr id="2" name="Group 1" descr="Λογότυπο ΕΣΠΑ."/>
          <p:cNvGrpSpPr/>
          <p:nvPr/>
        </p:nvGrpSpPr>
        <p:grpSpPr>
          <a:xfrm>
            <a:off x="2080877" y="5733256"/>
            <a:ext cx="4822045" cy="771224"/>
            <a:chOff x="2080877" y="5733256"/>
            <a:chExt cx="4822045" cy="771224"/>
          </a:xfrm>
        </p:grpSpPr>
        <p:pic>
          <p:nvPicPr>
            <p:cNvPr id="9" name="7 - Εικόνα" descr="Λογότυπο για Άδειες χρήσης Creative Common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0877" y="5827935"/>
              <a:ext cx="1581685" cy="553393"/>
            </a:xfrm>
            <a:prstGeom prst="rect">
              <a:avLst/>
            </a:prstGeom>
          </p:spPr>
        </p:pic>
        <p:pic>
          <p:nvPicPr>
            <p:cNvPr id="10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2562" y="5733256"/>
              <a:ext cx="3240360" cy="771224"/>
            </a:xfrm>
            <a:prstGeom prst="rect">
              <a:avLst/>
            </a:prstGeom>
            <a:noFill/>
          </p:spPr>
        </p:pic>
      </p:grpSp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6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Στοιχεί</a:t>
            </a:r>
            <a:r>
              <a:rPr lang="en-US" sz="2400" dirty="0"/>
              <a:t>α </a:t>
            </a:r>
            <a:r>
              <a:rPr lang="el-GR" sz="2400" dirty="0"/>
              <a:t>Θεωρία</a:t>
            </a:r>
            <a:r>
              <a:rPr lang="en-US" sz="2400" dirty="0"/>
              <a:t>ς</a:t>
            </a:r>
            <a:r>
              <a:rPr lang="el-GR" sz="2400" dirty="0"/>
              <a:t> Πληροφορίας </a:t>
            </a:r>
            <a:endParaRPr lang="en-US" sz="2400" dirty="0"/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/>
              <a:t>Γεώργιος </a:t>
            </a:r>
            <a:r>
              <a:rPr lang="en-US" sz="2400" dirty="0" smtClean="0"/>
              <a:t>Κ. 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Θεωρία Πληροφορίας</a:t>
            </a:r>
          </a:p>
          <a:p>
            <a:pPr lvl="1"/>
            <a:r>
              <a:rPr lang="el-GR" dirty="0" smtClean="0"/>
              <a:t>Μοντέλο </a:t>
            </a:r>
            <a:r>
              <a:rPr lang="el-GR" dirty="0"/>
              <a:t>συστήματος ψηφιακών επικοινωνιών</a:t>
            </a:r>
            <a:endParaRPr lang="en-US" dirty="0"/>
          </a:p>
          <a:p>
            <a:pPr lvl="1"/>
            <a:r>
              <a:rPr lang="el-GR" dirty="0"/>
              <a:t>Λογαριθμική αποτίμηση της πληροφορίας</a:t>
            </a:r>
            <a:endParaRPr lang="en-US" dirty="0"/>
          </a:p>
          <a:p>
            <a:pPr lvl="1"/>
            <a:r>
              <a:rPr lang="el-GR" dirty="0"/>
              <a:t>Αμοιβαία πληροφορία</a:t>
            </a:r>
            <a:endParaRPr lang="en-US" dirty="0"/>
          </a:p>
          <a:p>
            <a:pPr lvl="1"/>
            <a:r>
              <a:rPr lang="el-GR" dirty="0"/>
              <a:t>Εσωτερική πληροφορία</a:t>
            </a:r>
            <a:endParaRPr lang="en-US" dirty="0"/>
          </a:p>
          <a:p>
            <a:pPr lvl="1"/>
            <a:r>
              <a:rPr lang="el-GR" dirty="0"/>
              <a:t>Η εσωτερική πληροφορία είναι συμμετρική</a:t>
            </a:r>
            <a:endParaRPr lang="en-US" dirty="0"/>
          </a:p>
          <a:p>
            <a:pPr lvl="1"/>
            <a:r>
              <a:rPr lang="el-GR" dirty="0"/>
              <a:t>Υπό συνθήκη Εσωτερική πληροφορία</a:t>
            </a:r>
            <a:endParaRPr lang="en-US" dirty="0"/>
          </a:p>
          <a:p>
            <a:pPr lvl="1"/>
            <a:r>
              <a:rPr lang="el-GR" dirty="0"/>
              <a:t>Μέση αμοιβαία πληροφορία</a:t>
            </a:r>
            <a:endParaRPr lang="en-US" dirty="0"/>
          </a:p>
          <a:p>
            <a:pPr lvl="1"/>
            <a:r>
              <a:rPr lang="el-GR" dirty="0"/>
              <a:t>Μέση εσωτερική πληροφορία - Εντροπία</a:t>
            </a:r>
            <a:endParaRPr lang="en-US" dirty="0"/>
          </a:p>
          <a:p>
            <a:pPr lvl="1"/>
            <a:r>
              <a:rPr lang="el-GR" dirty="0"/>
              <a:t>Συνάρτηση δυαδικής εντροπίας</a:t>
            </a:r>
            <a:endParaRPr lang="en-US" dirty="0"/>
          </a:p>
          <a:p>
            <a:pPr lvl="1"/>
            <a:r>
              <a:rPr lang="el-GR" dirty="0"/>
              <a:t>Υπό συνθήκη εντροπία</a:t>
            </a:r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9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6FD-4376-404D-9C0D-B61979F3A5B4}" type="slidenum">
              <a:rPr lang="el-GR" smtClean="0"/>
              <a:pPr/>
              <a:t>6</a:t>
            </a:fld>
            <a:endParaRPr lang="el-GR" sz="1400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Κωδικοποίηση πηγής</a:t>
            </a:r>
          </a:p>
          <a:p>
            <a:pPr lvl="1"/>
            <a:r>
              <a:rPr lang="el-GR" sz="2000" dirty="0" smtClean="0"/>
              <a:t>Κωδικοποίηση πηγής διακριτών γεγονότων χωρίς μνήμη</a:t>
            </a:r>
            <a:endParaRPr lang="en-US" sz="2000" dirty="0"/>
          </a:p>
          <a:p>
            <a:pPr lvl="1"/>
            <a:r>
              <a:rPr lang="el-GR" sz="2000" dirty="0" smtClean="0"/>
              <a:t>Κωδικές λέξεις σταθερού μήκους (fixed length)</a:t>
            </a:r>
            <a:endParaRPr lang="en-US" sz="2000" dirty="0"/>
          </a:p>
          <a:p>
            <a:pPr lvl="1"/>
            <a:r>
              <a:rPr lang="el-GR" sz="2000" dirty="0" smtClean="0"/>
              <a:t>Κωδικές λέξεις μεταβλητού μήκους (variable length</a:t>
            </a:r>
            <a:r>
              <a:rPr lang="el-GR" sz="2000" dirty="0"/>
              <a:t>)</a:t>
            </a:r>
            <a:endParaRPr lang="en-US" sz="2000" dirty="0"/>
          </a:p>
          <a:p>
            <a:pPr lvl="1"/>
            <a:r>
              <a:rPr lang="el-GR" sz="2000" dirty="0" smtClean="0"/>
              <a:t>Θεώρημα κωδικοποίησης πηγής</a:t>
            </a:r>
            <a:endParaRPr lang="en-US" sz="2000" dirty="0"/>
          </a:p>
          <a:p>
            <a:pPr lvl="1"/>
            <a:r>
              <a:rPr lang="el-GR" sz="2000" dirty="0" smtClean="0"/>
              <a:t>Κωδικοποίηση </a:t>
            </a:r>
            <a:r>
              <a:rPr lang="en-US" sz="2000" dirty="0" smtClean="0"/>
              <a:t>Huffman</a:t>
            </a:r>
            <a:endParaRPr lang="en-US" sz="2000" dirty="0"/>
          </a:p>
          <a:p>
            <a:pPr lvl="1"/>
            <a:r>
              <a:rPr lang="el-GR" sz="2000" dirty="0"/>
              <a:t>Κωδικοποίηση </a:t>
            </a:r>
            <a:r>
              <a:rPr lang="en-US" sz="2000" dirty="0" smtClean="0"/>
              <a:t>Huffman</a:t>
            </a:r>
            <a:r>
              <a:rPr lang="el-GR" sz="2000" dirty="0" smtClean="0"/>
              <a:t> για ζεύγη γραμμάτων</a:t>
            </a:r>
            <a:endParaRPr lang="en-US" sz="2000" dirty="0"/>
          </a:p>
          <a:p>
            <a:pPr lvl="1"/>
            <a:r>
              <a:rPr lang="el-GR" sz="2000" dirty="0" smtClean="0"/>
              <a:t>Κωδικοποίηση μήκους σειρών (Run Length Coding)</a:t>
            </a:r>
          </a:p>
          <a:p>
            <a:pPr lvl="1"/>
            <a:r>
              <a:rPr lang="el-GR" sz="2000" dirty="0" smtClean="0"/>
              <a:t>Κατηγοριοποίηση τεχνικών κωδικοποίησης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398586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Θεωρία Πληροφορίας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6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Στοιχεί</a:t>
            </a:r>
            <a:r>
              <a:rPr lang="en-US" sz="2400" dirty="0"/>
              <a:t>α </a:t>
            </a:r>
            <a:r>
              <a:rPr lang="el-GR" sz="2400" dirty="0" smtClean="0"/>
              <a:t>Θεωρία</a:t>
            </a:r>
            <a:r>
              <a:rPr lang="en-US" sz="2400" dirty="0" smtClean="0"/>
              <a:t>ς</a:t>
            </a:r>
            <a:r>
              <a:rPr lang="el-GR" sz="2400" dirty="0" smtClean="0"/>
              <a:t> </a:t>
            </a:r>
            <a:r>
              <a:rPr lang="el-GR" sz="2400" dirty="0"/>
              <a:t>Πληροφορίας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/>
              <a:t>Γεώργιος </a:t>
            </a:r>
            <a:r>
              <a:rPr lang="en-US" sz="2400" dirty="0" smtClean="0"/>
              <a:t>Κ. 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συστήματος ψηφιακών επικοινωνιών</a:t>
            </a:r>
            <a:endParaRPr lang="en-US" dirty="0"/>
          </a:p>
        </p:txBody>
      </p:sp>
      <p:pic>
        <p:nvPicPr>
          <p:cNvPr id="20" name="Picture 3" descr="Σχήμα που παρουσιάζει τα στάδια διαχείρησης της πληροφορίας από την πηγή μέχρι τον παραλήπτη σε ένα σύστημα ψηφιακών επικοινωνιών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16832"/>
            <a:ext cx="8382000" cy="4114800"/>
          </a:xfrm>
        </p:spPr>
      </p:pic>
      <p:grpSp>
        <p:nvGrpSpPr>
          <p:cNvPr id="9" name="Group 8" descr="Διαγράμμιση στο σχήμα που ομαδοποιεί τα στάδια του σχήματος."/>
          <p:cNvGrpSpPr/>
          <p:nvPr/>
        </p:nvGrpSpPr>
        <p:grpSpPr>
          <a:xfrm>
            <a:off x="1752600" y="1484784"/>
            <a:ext cx="7239000" cy="4876800"/>
            <a:chOff x="1752600" y="1484784"/>
            <a:chExt cx="7239000" cy="4876800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6019800" y="1637184"/>
              <a:ext cx="2819400" cy="457200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3886200" y="1484784"/>
              <a:ext cx="5105400" cy="4876800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1752600" y="1637184"/>
              <a:ext cx="1905000" cy="4419600"/>
            </a:xfrm>
            <a:prstGeom prst="rect">
              <a:avLst/>
            </a:prstGeom>
            <a:noFill/>
            <a:ln w="25400" cap="rnd">
              <a:solidFill>
                <a:srgbClr val="FF505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FF5050"/>
                </a:solidFill>
              </a:endParaRPr>
            </a:p>
          </p:txBody>
        </p:sp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6934200" y="1637184"/>
              <a:ext cx="1909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Digital Channel</a:t>
              </a:r>
            </a:p>
          </p:txBody>
        </p:sp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6130870" y="2524834"/>
              <a:ext cx="14654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ja-JP" altLang="en-US" sz="2000" dirty="0">
                  <a:solidFill>
                    <a:schemeClr val="accent2"/>
                  </a:solidFill>
                  <a:latin typeface="Arial"/>
                </a:rPr>
                <a:t>“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modem</a:t>
              </a:r>
              <a:r>
                <a:rPr lang="ja-JP" altLang="en-US" sz="2000" dirty="0">
                  <a:solidFill>
                    <a:schemeClr val="accent2"/>
                  </a:solidFill>
                  <a:latin typeface="Arial"/>
                </a:rPr>
                <a:t>”</a:t>
              </a:r>
              <a:r>
                <a:rPr lang="en-US" sz="2000" dirty="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6012160" y="3485728"/>
              <a:ext cx="151216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solidFill>
                    <a:schemeClr val="accent2"/>
                  </a:solidFill>
                  <a:latin typeface="Arial" charset="0"/>
                </a:rPr>
                <a:t>(συνήθως αναλογικό)</a:t>
              </a:r>
              <a:endParaRPr lang="en-US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3886944" y="3104728"/>
              <a:ext cx="19812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Ψηφιακό κανάλι με βελτιωμένη αντιμετώπιση σφαλμάτων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1752600" y="3104728"/>
              <a:ext cx="20574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000" dirty="0" smtClean="0">
                  <a:solidFill>
                    <a:srgbClr val="FF5050"/>
                  </a:solidFill>
                  <a:latin typeface="Arial" charset="0"/>
                </a:rPr>
                <a:t>Αναπαράσταση του αρχικού σήματος με μεγάλη πιστότητα</a:t>
              </a:r>
              <a:endParaRPr lang="en-US" sz="2000" dirty="0">
                <a:solidFill>
                  <a:srgbClr val="FF5050"/>
                </a:solidFill>
                <a:latin typeface="Arial" charset="0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9D2-536B-9A45-9D4E-539E4ABF33D6}" type="slidenum">
              <a:rPr lang="el-GR" smtClean="0"/>
              <a:pPr/>
              <a:t>8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90049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Λογαριθμική αποτίμηση της πληροφορίας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Έστω Χ και Υ διακριτές τυχαίες μεταβλητές με πιθανές τιμές </a:t>
            </a:r>
            <a:r>
              <a:rPr lang="el-GR" sz="2800" i="1" dirty="0"/>
              <a:t>x</a:t>
            </a:r>
            <a:r>
              <a:rPr lang="el-GR" sz="2800" i="1" baseline="-25000" dirty="0" smtClean="0"/>
              <a:t>i</a:t>
            </a:r>
            <a:r>
              <a:rPr lang="el-GR" sz="2800" dirty="0"/>
              <a:t>, i=1,2,..,n και </a:t>
            </a:r>
            <a:r>
              <a:rPr lang="el-GR" sz="2800" i="1" dirty="0" smtClean="0"/>
              <a:t>y</a:t>
            </a:r>
            <a:r>
              <a:rPr lang="el-GR" sz="2800" i="1" baseline="-25000" dirty="0" smtClean="0"/>
              <a:t>i</a:t>
            </a:r>
            <a:r>
              <a:rPr lang="el-GR" sz="2800" dirty="0" smtClean="0"/>
              <a:t>, </a:t>
            </a:r>
            <a:r>
              <a:rPr lang="el-GR" sz="2800" dirty="0"/>
              <a:t>i=1,2,..,m αντίστοιχα. </a:t>
            </a:r>
            <a:endParaRPr lang="el-GR" sz="2800" dirty="0" smtClean="0"/>
          </a:p>
          <a:p>
            <a:r>
              <a:rPr lang="el-GR" sz="2800" dirty="0" smtClean="0"/>
              <a:t>Παρατηρούμε το </a:t>
            </a:r>
            <a:r>
              <a:rPr lang="el-GR" sz="2800" dirty="0"/>
              <a:t>γεγονός </a:t>
            </a:r>
            <a:r>
              <a:rPr lang="el-GR" sz="2800" i="1" dirty="0" smtClean="0"/>
              <a:t>Y =</a:t>
            </a:r>
            <a:r>
              <a:rPr lang="el-GR" sz="2800" dirty="0" smtClean="0"/>
              <a:t> </a:t>
            </a:r>
            <a:r>
              <a:rPr lang="el-GR" sz="2800" i="1" dirty="0" smtClean="0"/>
              <a:t>y</a:t>
            </a:r>
            <a:r>
              <a:rPr lang="el-GR" sz="2800" i="1" baseline="-25000" dirty="0" smtClean="0"/>
              <a:t>i</a:t>
            </a:r>
            <a:r>
              <a:rPr lang="el-GR" sz="2800" dirty="0" smtClean="0"/>
              <a:t> </a:t>
            </a:r>
            <a:r>
              <a:rPr lang="el-GR" sz="2800" dirty="0"/>
              <a:t>και θέλουμε να ποσοτικοποιήσουμε την πληροφορία που μας δίνει η εμφάνιση του γεγονότος για το γεγονός </a:t>
            </a:r>
            <a:r>
              <a:rPr lang="el-GR" sz="2800" i="1" dirty="0"/>
              <a:t>Χ =</a:t>
            </a:r>
            <a:r>
              <a:rPr lang="el-GR" sz="2800" dirty="0"/>
              <a:t> </a:t>
            </a:r>
            <a:r>
              <a:rPr lang="el-GR" sz="2800" i="1" dirty="0" smtClean="0"/>
              <a:t>x</a:t>
            </a:r>
            <a:r>
              <a:rPr lang="el-GR" sz="2800" i="1" baseline="-25000" dirty="0" smtClean="0"/>
              <a:t>i</a:t>
            </a:r>
            <a:r>
              <a:rPr lang="el-GR" sz="2800" dirty="0" smtClean="0"/>
              <a:t>, </a:t>
            </a:r>
            <a:r>
              <a:rPr lang="el-GR" sz="2800" dirty="0"/>
              <a:t>i=1,2,..,n. </a:t>
            </a:r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πρόβλημα είναι η επιλογή της κατάλληλης μετρικής για την πληροφορία.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755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2146</Words>
  <Application>Microsoft Office PowerPoint</Application>
  <PresentationFormat>On-screen Show (4:3)</PresentationFormat>
  <Paragraphs>325</Paragraphs>
  <Slides>44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Θέμα του Office</vt:lpstr>
      <vt:lpstr>Equation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 (1 από 2)</vt:lpstr>
      <vt:lpstr>Περιεχόμενα ενότητας (2 από 2)</vt:lpstr>
      <vt:lpstr>Θεωρία Πληροφορίας</vt:lpstr>
      <vt:lpstr>Μοντέλο συστήματος ψηφιακών επικοινωνιών</vt:lpstr>
      <vt:lpstr>Λογαριθμική αποτίμηση της πληροφορίας</vt:lpstr>
      <vt:lpstr>Αμοιβαία Πληροφορία (1 από 2) </vt:lpstr>
      <vt:lpstr>Αμοιβαία Πληροφορία (2 από 2) </vt:lpstr>
      <vt:lpstr>Μονάδες Πληροφορίας </vt:lpstr>
      <vt:lpstr>Εσωτερική Πληροφορία</vt:lpstr>
      <vt:lpstr>Νέα ..</vt:lpstr>
      <vt:lpstr>Παράδειγμα υπολογισμού πληροφορίας </vt:lpstr>
      <vt:lpstr>Η αμοιβαία πληροφορία είναι συμμετρική</vt:lpstr>
      <vt:lpstr>Παράδειγμα: Κανάλι δυαδικής εισόδου-εξόδου (1 από 3)</vt:lpstr>
      <vt:lpstr>Παράδειγμα: Κανάλι δυαδικής εισόδου-εξόδου (2 από 3)</vt:lpstr>
      <vt:lpstr>Παράδειγμα: Κανάλι δυαδικής εισόδου-εξόδου (3 από 3)</vt:lpstr>
      <vt:lpstr>Υπό συνθήκη εσωτερική πληροφορία</vt:lpstr>
      <vt:lpstr>Μέση αμοιβαία πληροφορία</vt:lpstr>
      <vt:lpstr>Μέση εσωτερική πληροφορία - Εντροπία</vt:lpstr>
      <vt:lpstr>Συνάρτηση δυαδικής εντροπίας</vt:lpstr>
      <vt:lpstr>Υπό συνθήκη εντροπία</vt:lpstr>
      <vt:lpstr>Παράδειγμα 2: Κανάλι δυαδικής εισόδου-εξόδου</vt:lpstr>
      <vt:lpstr>Δυαδικό κανάλι εισόδου εξόδου (1 από 2)</vt:lpstr>
      <vt:lpstr>Δυαδικό κανάλι εισόδου εξόδου (2 από 2)</vt:lpstr>
      <vt:lpstr>Περίληψη</vt:lpstr>
      <vt:lpstr>Κωδικοποίηση πηγής</vt:lpstr>
      <vt:lpstr>Κωδικοποίηση πηγής διακριτών γεγονότων χωρίς μνήμη (1 από 2)</vt:lpstr>
      <vt:lpstr>Κωδικοποίηση πηγής διακριτών γεγονότων χωρίς μνήμη (2 από 2)</vt:lpstr>
      <vt:lpstr>Κωδικές λέξεις σταθερού μήκους</vt:lpstr>
      <vt:lpstr>Κωδικές λέξεις μεταβλητού μήκους  (1 από 2)</vt:lpstr>
      <vt:lpstr>Κωδικές λέξεις μεταβλητού μήκους  (2 από 2)</vt:lpstr>
      <vt:lpstr>Θεώρημα κωδικοποίησης πηγής</vt:lpstr>
      <vt:lpstr>Παράδειγμα: Κωδικοποίηση πηγής μεταβλητού μήκους (1 από 2)</vt:lpstr>
      <vt:lpstr>Παράδειγμα: Κωδικοποίηση πηγής μεταβλητού μήκους (2 από 2)</vt:lpstr>
      <vt:lpstr>Κωδικοποίηση Huffman</vt:lpstr>
      <vt:lpstr>Κωδικοποίηση Huffman για ζεύγη γραμμάτων</vt:lpstr>
      <vt:lpstr>Κωδικοποίηση μήκους σειρών  (1 από 2)</vt:lpstr>
      <vt:lpstr>Κωδικοποίηση μήκους σειρών  (2 από 2)</vt:lpstr>
      <vt:lpstr>Κατηγοριοποίηση τεχνικών κωδικοποίησης (1 από 2)</vt:lpstr>
      <vt:lpstr>Κατηγοριοποίηση τεχνικών κωδικοποίησης (2 από 2)</vt:lpstr>
      <vt:lpstr>Τέλος Ενότητας # 6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Θεωρία Πληροφορίας</dc:title>
  <dc:subject>Θέματα Συστημάτων Πολυμέσων</dc:subject>
  <dc:creator>Γεώργιος K. Πολύζος</dc:creator>
  <cp:keywords>Αμοιβαία πληροφορία; δυαδικό κανάλι; εσωτερική πληροφορία; εντροπία; κωδικές λέξεις; κωδικοποίηση μήκους σειρών</cp:keywords>
  <cp:lastModifiedBy>georgex</cp:lastModifiedBy>
  <cp:revision>524</cp:revision>
  <cp:lastPrinted>2014-02-16T13:16:25Z</cp:lastPrinted>
  <dcterms:created xsi:type="dcterms:W3CDTF">2012-09-06T09:03:05Z</dcterms:created>
  <dcterms:modified xsi:type="dcterms:W3CDTF">2015-05-26T17:40:21Z</dcterms:modified>
</cp:coreProperties>
</file>