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sldIdLst>
    <p:sldId id="256" r:id="rId3"/>
    <p:sldId id="259" r:id="rId4"/>
    <p:sldId id="257" r:id="rId5"/>
    <p:sldId id="261" r:id="rId6"/>
    <p:sldId id="262" r:id="rId7"/>
    <p:sldId id="474" r:id="rId8"/>
    <p:sldId id="489" r:id="rId9"/>
    <p:sldId id="511" r:id="rId10"/>
    <p:sldId id="515" r:id="rId11"/>
    <p:sldId id="496" r:id="rId12"/>
    <p:sldId id="512" r:id="rId13"/>
    <p:sldId id="513" r:id="rId14"/>
    <p:sldId id="514" r:id="rId15"/>
    <p:sldId id="516" r:id="rId16"/>
    <p:sldId id="517" r:id="rId17"/>
    <p:sldId id="519" r:id="rId18"/>
    <p:sldId id="518" r:id="rId19"/>
    <p:sldId id="521" r:id="rId20"/>
    <p:sldId id="520" r:id="rId21"/>
    <p:sldId id="522" r:id="rId22"/>
    <p:sldId id="523" r:id="rId23"/>
    <p:sldId id="35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607" autoAdjust="0"/>
    <p:restoredTop sz="94128" autoAdjust="0"/>
  </p:normalViewPr>
  <p:slideViewPr>
    <p:cSldViewPr>
      <p:cViewPr>
        <p:scale>
          <a:sx n="64" d="100"/>
          <a:sy n="64" d="100"/>
        </p:scale>
        <p:origin x="-72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81534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 smtClean="0"/>
              <a:t>Σχεδιασμός </a:t>
            </a:r>
            <a:r>
              <a:rPr lang="el-GR" altLang="en-US" sz="2800" dirty="0"/>
              <a:t>Υπηρεσιών</a:t>
            </a:r>
            <a:endParaRPr lang="en-US" sz="2800" dirty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Μάρκετινγκ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81000" y="549275"/>
            <a:ext cx="8316913" cy="719138"/>
          </a:xfrm>
        </p:spPr>
        <p:txBody>
          <a:bodyPr>
            <a:noAutofit/>
          </a:bodyPr>
          <a:lstStyle/>
          <a:p>
            <a:r>
              <a:rPr lang="el-GR" altLang="en-US" sz="4000" dirty="0" smtClean="0"/>
              <a:t>Υπηρεσίες Διευκόλυνσης (1 από 4)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229600" cy="5160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n-US" dirty="0" smtClean="0"/>
              <a:t>Υπηρεσίες Πληροφόρησης</a:t>
            </a:r>
          </a:p>
          <a:p>
            <a:pPr marL="852488" lvl="1" indent="-457200">
              <a:lnSpc>
                <a:spcPct val="80000"/>
              </a:lnSpc>
            </a:pPr>
            <a:r>
              <a:rPr lang="el-GR" altLang="en-US" dirty="0" smtClean="0"/>
              <a:t>Παρέχονται γιατί</a:t>
            </a:r>
          </a:p>
          <a:p>
            <a:pPr marL="1371600" lvl="4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n-US" sz="2400" dirty="0" smtClean="0"/>
              <a:t>επιβάλλεται από το νόμο </a:t>
            </a:r>
          </a:p>
          <a:p>
            <a:pPr marL="914400" lvl="4" indent="0">
              <a:lnSpc>
                <a:spcPct val="80000"/>
              </a:lnSpc>
              <a:buNone/>
            </a:pPr>
            <a:r>
              <a:rPr lang="el-GR" altLang="en-US" sz="2400" dirty="0" smtClean="0"/>
              <a:t>(συμβάσεις, οδηγίες &amp; όροι χρήσης, αποδείξεις)</a:t>
            </a:r>
          </a:p>
          <a:p>
            <a:pPr marL="1371600" lvl="4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n-US" sz="2400" dirty="0" smtClean="0"/>
              <a:t>βοηθούν τον πελάτη να αποκομίσει μεγαλύτερα οφέλη</a:t>
            </a:r>
          </a:p>
          <a:p>
            <a:pPr marL="914400" lvl="4" indent="0">
              <a:lnSpc>
                <a:spcPct val="80000"/>
              </a:lnSpc>
              <a:buNone/>
            </a:pPr>
            <a:r>
              <a:rPr lang="el-GR" altLang="en-US" sz="2400" dirty="0" smtClean="0"/>
              <a:t>(χάρτες, δρομολόγια, παρακολούθηση πορείας παραγγελίας)</a:t>
            </a:r>
          </a:p>
          <a:p>
            <a:pPr marL="914400" lvl="1" indent="-519113">
              <a:lnSpc>
                <a:spcPct val="80000"/>
              </a:lnSpc>
            </a:pPr>
            <a:r>
              <a:rPr lang="el-GR" altLang="en-US" sz="2400" dirty="0"/>
              <a:t>Δυνητικοί και νέοι πελάτες τις ζητούν πιο πολύ</a:t>
            </a:r>
          </a:p>
          <a:p>
            <a:pPr marL="914400" lvl="1" indent="-519113">
              <a:lnSpc>
                <a:spcPct val="80000"/>
              </a:lnSpc>
            </a:pPr>
            <a:r>
              <a:rPr lang="el-GR" altLang="en-US" sz="2400" dirty="0"/>
              <a:t>Η πληροφόρηση πρέπει να είναι:</a:t>
            </a:r>
          </a:p>
          <a:p>
            <a:pPr marL="1371600" lvl="4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n-US" sz="2400" dirty="0"/>
              <a:t>έγκαιρη</a:t>
            </a:r>
          </a:p>
          <a:p>
            <a:pPr marL="1371600" lvl="4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n-US" sz="2400" dirty="0"/>
              <a:t>έγκυρη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29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Υπηρεσίες </a:t>
            </a:r>
            <a:r>
              <a:rPr lang="el-GR" altLang="en-US" dirty="0" smtClean="0"/>
              <a:t>Διευκόλυνσης (2 </a:t>
            </a:r>
            <a:r>
              <a:rPr lang="el-GR" altLang="en-US" dirty="0"/>
              <a:t>από </a:t>
            </a:r>
            <a:r>
              <a:rPr lang="el-GR" altLang="en-US" dirty="0" smtClean="0"/>
              <a:t>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5100" dirty="0" smtClean="0"/>
              <a:t>Υπηρεσίες </a:t>
            </a:r>
            <a:r>
              <a:rPr lang="el-GR" sz="5100" dirty="0" err="1" smtClean="0"/>
              <a:t>Παραγγελιοληψίας</a:t>
            </a:r>
            <a:endParaRPr lang="el-GR" sz="5100" dirty="0"/>
          </a:p>
          <a:p>
            <a:pPr lvl="1"/>
            <a:r>
              <a:rPr lang="el-GR" sz="4400" dirty="0"/>
              <a:t>Μπορεί να </a:t>
            </a:r>
            <a:r>
              <a:rPr lang="el-GR" sz="4400" dirty="0" smtClean="0"/>
              <a:t>έχουν τη μορφή:</a:t>
            </a:r>
            <a:endParaRPr lang="el-GR" sz="4400" dirty="0"/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l-GR" sz="3400" dirty="0"/>
              <a:t>αίτησης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l-GR" sz="3400" dirty="0"/>
              <a:t>παραγγελίας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l-GR" sz="3400" dirty="0"/>
              <a:t>κράτησης</a:t>
            </a:r>
          </a:p>
          <a:p>
            <a:pPr lvl="1"/>
            <a:r>
              <a:rPr lang="el-GR" sz="4400" dirty="0"/>
              <a:t>Η διαδικασία πρέπει να είναι:</a:t>
            </a:r>
          </a:p>
          <a:p>
            <a:pPr lvl="2" indent="-339725">
              <a:buFont typeface="Wingdings" panose="05000000000000000000" pitchFamily="2" charset="2"/>
              <a:buChar char="§"/>
            </a:pPr>
            <a:r>
              <a:rPr lang="el-GR" sz="3400" dirty="0"/>
              <a:t>γρήγορη</a:t>
            </a:r>
          </a:p>
          <a:p>
            <a:pPr lvl="2" indent="-339725">
              <a:buFont typeface="Wingdings" panose="05000000000000000000" pitchFamily="2" charset="2"/>
              <a:buChar char="§"/>
            </a:pPr>
            <a:r>
              <a:rPr lang="el-GR" sz="3400" dirty="0"/>
              <a:t>ακριβής</a:t>
            </a:r>
          </a:p>
          <a:p>
            <a:pPr lvl="2" indent="-339725">
              <a:buFont typeface="Wingdings" panose="05000000000000000000" pitchFamily="2" charset="2"/>
              <a:buChar char="§"/>
            </a:pPr>
            <a:r>
              <a:rPr lang="el-GR" sz="3400" dirty="0"/>
              <a:t>με ευγένεια και ευαισθησία</a:t>
            </a:r>
          </a:p>
          <a:p>
            <a:pPr lvl="2" indent="-339725">
              <a:buFont typeface="Wingdings" panose="05000000000000000000" pitchFamily="2" charset="2"/>
              <a:buChar char="§"/>
            </a:pPr>
            <a:r>
              <a:rPr lang="el-GR" sz="3400" dirty="0" smtClean="0"/>
              <a:t>να </a:t>
            </a:r>
            <a:r>
              <a:rPr lang="el-GR" sz="3400" dirty="0"/>
              <a:t>μειώνει την φυσική και διανοητική προσπάθεια του πελάτη</a:t>
            </a:r>
          </a:p>
          <a:p>
            <a:pPr lvl="2" indent="-339725">
              <a:buFont typeface="Wingdings" panose="05000000000000000000" pitchFamily="2" charset="2"/>
              <a:buChar char="§"/>
            </a:pPr>
            <a:r>
              <a:rPr lang="el-GR" sz="3400" dirty="0"/>
              <a:t>να διασφαλίζει ότι ο πελάτης </a:t>
            </a:r>
            <a:r>
              <a:rPr lang="el-GR" sz="3400" dirty="0" smtClean="0"/>
              <a:t>πληροί </a:t>
            </a:r>
            <a:r>
              <a:rPr lang="el-GR" sz="3400" dirty="0"/>
              <a:t>κάποιες προϋποθέσεις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33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Υπηρεσίες </a:t>
            </a:r>
            <a:r>
              <a:rPr lang="el-GR" altLang="en-US" dirty="0" smtClean="0"/>
              <a:t>Διευκόλυνσης (3 </a:t>
            </a:r>
            <a:r>
              <a:rPr lang="el-GR" altLang="en-US" dirty="0"/>
              <a:t>από </a:t>
            </a:r>
            <a:r>
              <a:rPr lang="el-GR" altLang="en-US" dirty="0" smtClean="0"/>
              <a:t>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5100" dirty="0" smtClean="0"/>
              <a:t>Υπηρεσίες Τιμολόγησης</a:t>
            </a:r>
            <a:endParaRPr lang="el-GR" sz="5100" dirty="0"/>
          </a:p>
          <a:p>
            <a:pPr lvl="1"/>
            <a:r>
              <a:rPr lang="el-GR" sz="3800" dirty="0"/>
              <a:t>Μπορεί να </a:t>
            </a:r>
            <a:r>
              <a:rPr lang="el-GR" sz="3800" dirty="0" smtClean="0"/>
              <a:t>έχουν </a:t>
            </a:r>
            <a:r>
              <a:rPr lang="el-GR" sz="3800" dirty="0"/>
              <a:t>τη </a:t>
            </a:r>
            <a:r>
              <a:rPr lang="el-GR" sz="3800" dirty="0" smtClean="0"/>
              <a:t>μορφή:</a:t>
            </a:r>
            <a:endParaRPr lang="el-GR" sz="3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900" dirty="0"/>
              <a:t>προσφοράς (γραπτής ή προφορικής)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900" dirty="0"/>
              <a:t>κίνησης λογαριασμού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900" dirty="0"/>
              <a:t>τιμολογίων και εντολών πληρωμής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900" dirty="0" err="1"/>
              <a:t>αυτοτιμολόγησης</a:t>
            </a:r>
            <a:r>
              <a:rPr lang="el-GR" sz="2900" dirty="0"/>
              <a:t> ή αυτόματης ένδειξης σε οθόνη</a:t>
            </a:r>
          </a:p>
          <a:p>
            <a:pPr lvl="1"/>
            <a:r>
              <a:rPr lang="el-GR" sz="3800" dirty="0"/>
              <a:t>Η </a:t>
            </a:r>
            <a:r>
              <a:rPr lang="el-GR" sz="3800" dirty="0" smtClean="0"/>
              <a:t>διαδικασία </a:t>
            </a:r>
            <a:r>
              <a:rPr lang="el-GR" sz="3800" dirty="0"/>
              <a:t>πρέπει να είναι: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900" dirty="0"/>
              <a:t>ξεκάθαρη και σαφής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900" dirty="0"/>
              <a:t>έγκαιρη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900" dirty="0"/>
              <a:t>έγκυρη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900" dirty="0"/>
              <a:t>να περιλαμβάνει πληροφορίες για τις διαδικασίες πληρωμής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608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Υπηρεσίες </a:t>
            </a:r>
            <a:r>
              <a:rPr lang="el-GR" altLang="en-US" dirty="0" smtClean="0"/>
              <a:t>Διευκόλυνσης (4 </a:t>
            </a:r>
            <a:r>
              <a:rPr lang="el-GR" altLang="en-US" dirty="0"/>
              <a:t>από </a:t>
            </a:r>
            <a:r>
              <a:rPr lang="el-GR" altLang="en-US" dirty="0" smtClean="0"/>
              <a:t>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800" dirty="0"/>
              <a:t>Υπηρεσίες </a:t>
            </a:r>
            <a:r>
              <a:rPr lang="el-GR" sz="3800" dirty="0" smtClean="0"/>
              <a:t>Πληρωμής</a:t>
            </a:r>
            <a:endParaRPr lang="el-GR" sz="3800" dirty="0"/>
          </a:p>
          <a:p>
            <a:pPr lvl="1"/>
            <a:r>
              <a:rPr lang="el-GR" dirty="0"/>
              <a:t>Μπορεί να </a:t>
            </a:r>
            <a:r>
              <a:rPr lang="el-GR" dirty="0" smtClean="0"/>
              <a:t>έχουν </a:t>
            </a:r>
            <a:r>
              <a:rPr lang="el-GR" dirty="0"/>
              <a:t>τη </a:t>
            </a:r>
            <a:r>
              <a:rPr lang="el-GR" dirty="0" smtClean="0"/>
              <a:t>μορφή:</a:t>
            </a:r>
            <a:endParaRPr lang="el-G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αυτοεξυπηρέτησης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πληρωμής σε υπάλληλο / ενδιάμεσο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αυτόματης αφαίρεσης από λογαριασμό</a:t>
            </a:r>
          </a:p>
          <a:p>
            <a:pPr lvl="1"/>
            <a:r>
              <a:rPr lang="el-GR" dirty="0" smtClean="0"/>
              <a:t>Συνοδεύονται </a:t>
            </a:r>
            <a:r>
              <a:rPr lang="el-GR" dirty="0"/>
              <a:t>από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έλεγχο που πρέπει να γίνεται με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ευγένεια και ευαισθησία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σταθερότητα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ΕΥΧΑΡΙΣΤΩ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222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Σχεδιασμός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Υπηρεσίες Ενίσχυσης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Υπηρεσίες </a:t>
            </a:r>
            <a:r>
              <a:rPr lang="el-GR" altLang="en-US" dirty="0" smtClean="0"/>
              <a:t>Ενίσχυσης (1 </a:t>
            </a:r>
            <a:r>
              <a:rPr lang="el-GR" altLang="en-US" dirty="0"/>
              <a:t>από 5</a:t>
            </a:r>
            <a:r>
              <a:rPr lang="el-GR" altLang="en-US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5800" dirty="0"/>
              <a:t>Υπηρεσίες </a:t>
            </a:r>
            <a:r>
              <a:rPr lang="el-GR" altLang="en-US" sz="5800" dirty="0" smtClean="0"/>
              <a:t>Συμβουλευτικής</a:t>
            </a:r>
          </a:p>
          <a:p>
            <a:pPr lvl="1"/>
            <a:r>
              <a:rPr lang="el-GR" altLang="en-US" sz="4400" dirty="0" smtClean="0"/>
              <a:t>Περιλαμβάνουν:</a:t>
            </a:r>
            <a:endParaRPr lang="el-GR" altLang="en-US" sz="4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3600" dirty="0"/>
              <a:t>διάλογο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3600" dirty="0"/>
              <a:t>διάγνωση αναγκών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3600" dirty="0"/>
              <a:t>δημιουργία εξατομικευμένης υπηρεσίας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3600" dirty="0" smtClean="0"/>
              <a:t>Εκπαίδευση</a:t>
            </a:r>
          </a:p>
          <a:p>
            <a:pPr marL="741363" lvl="1" indent="-284163"/>
            <a:r>
              <a:rPr lang="el-GR" altLang="en-US" sz="4400" dirty="0" smtClean="0"/>
              <a:t>Απαιτούν:</a:t>
            </a:r>
            <a:endParaRPr lang="el-GR" altLang="en-US" sz="4400" dirty="0"/>
          </a:p>
          <a:p>
            <a:pPr marL="1149350" lvl="1" indent="-234950">
              <a:buFont typeface="Wingdings" panose="05000000000000000000" pitchFamily="2" charset="2"/>
              <a:buChar char="§"/>
            </a:pPr>
            <a:r>
              <a:rPr lang="el-GR" altLang="en-US" sz="3600" dirty="0"/>
              <a:t>Κατανόηση</a:t>
            </a:r>
          </a:p>
          <a:p>
            <a:pPr marL="1149350" lvl="1" indent="-234950">
              <a:buFont typeface="Wingdings" panose="05000000000000000000" pitchFamily="2" charset="2"/>
              <a:buChar char="§"/>
            </a:pPr>
            <a:r>
              <a:rPr lang="el-GR" altLang="en-US" sz="3600" dirty="0" smtClean="0"/>
              <a:t>Γνώσεις</a:t>
            </a:r>
            <a:endParaRPr lang="en-US" altLang="en-US" sz="3600" dirty="0"/>
          </a:p>
          <a:p>
            <a:pPr marL="1149350" lvl="1" indent="-234950">
              <a:buFont typeface="Wingdings" panose="05000000000000000000" pitchFamily="2" charset="2"/>
              <a:buChar char="§"/>
            </a:pPr>
            <a:r>
              <a:rPr lang="el-GR" altLang="en-US" sz="3600" dirty="0"/>
              <a:t>Ε</a:t>
            </a:r>
            <a:r>
              <a:rPr lang="el-GR" altLang="en-US" sz="3600" dirty="0" smtClean="0"/>
              <a:t>υελιξία </a:t>
            </a:r>
            <a:endParaRPr lang="en-US" altLang="en-US" sz="3600" dirty="0"/>
          </a:p>
          <a:p>
            <a:pPr marL="1357313" lvl="4" indent="-87313"/>
            <a:r>
              <a:rPr lang="el-GR" altLang="en-US" sz="2900" dirty="0" smtClean="0"/>
              <a:t>  Πώληση λύσεων όχι μόνο υπηρεσιών (</a:t>
            </a:r>
            <a:r>
              <a:rPr lang="en-US" altLang="en-US" sz="2900" dirty="0" smtClean="0"/>
              <a:t>solution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selling)</a:t>
            </a:r>
            <a:endParaRPr lang="en-US" altLang="en-US" sz="2900" dirty="0"/>
          </a:p>
          <a:p>
            <a:pPr marL="1270000" lvl="4" indent="0">
              <a:buNone/>
            </a:pPr>
            <a:endParaRPr lang="el-GR" altLang="en-US" sz="29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038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Υπηρεσίες </a:t>
            </a:r>
            <a:r>
              <a:rPr lang="el-GR" altLang="en-US" dirty="0" smtClean="0"/>
              <a:t>Ενίσχυσης (2 </a:t>
            </a:r>
            <a:r>
              <a:rPr lang="el-GR" altLang="en-US" dirty="0"/>
              <a:t>από 5</a:t>
            </a:r>
            <a:r>
              <a:rPr lang="el-GR" altLang="en-US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sz="5800" dirty="0"/>
              <a:t>Υπηρεσίες </a:t>
            </a:r>
            <a:r>
              <a:rPr lang="el-GR" altLang="en-US" sz="5800" dirty="0" smtClean="0"/>
              <a:t>Φιλοξενίας</a:t>
            </a:r>
            <a:endParaRPr lang="el-GR" altLang="en-US" sz="5800" dirty="0"/>
          </a:p>
          <a:p>
            <a:pPr lvl="1"/>
            <a:r>
              <a:rPr lang="el-GR" altLang="en-US" sz="5400" dirty="0" smtClean="0"/>
              <a:t>Σχετίζονται με:</a:t>
            </a:r>
            <a:endParaRPr lang="el-GR" altLang="en-US" sz="5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5000" dirty="0"/>
              <a:t>το καλωσόρισμα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5000" dirty="0"/>
              <a:t>την αναμονή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5000" dirty="0"/>
              <a:t>την ασφάλεια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5000" dirty="0"/>
              <a:t>πρόσθετες παροχές </a:t>
            </a:r>
            <a:r>
              <a:rPr lang="el-GR" altLang="en-US" sz="5000" dirty="0" smtClean="0"/>
              <a:t>(π.χ. περιοδικό αεροπορικής εταιρίας)</a:t>
            </a:r>
            <a:endParaRPr lang="el-GR" altLang="en-US" sz="5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5000" dirty="0"/>
              <a:t>μεταφορά από / προς τον τόπο παροχής της υπηρεσίας</a:t>
            </a:r>
          </a:p>
          <a:p>
            <a:pPr lvl="1"/>
            <a:r>
              <a:rPr lang="el-GR" altLang="en-US" sz="5400" dirty="0"/>
              <a:t>Πρέπει να </a:t>
            </a:r>
            <a:r>
              <a:rPr lang="el-GR" altLang="en-US" sz="5400" dirty="0" smtClean="0"/>
              <a:t>δείχνουν:</a:t>
            </a:r>
            <a:endParaRPr lang="el-GR" altLang="en-US" sz="5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5000" dirty="0"/>
              <a:t>χαρά για τη γνωριμία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5000" dirty="0"/>
              <a:t>ευγένεια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5000" dirty="0"/>
              <a:t>σεβασμό</a:t>
            </a:r>
          </a:p>
          <a:p>
            <a:pPr marL="1270000" lvl="4" indent="0">
              <a:buNone/>
            </a:pPr>
            <a:endParaRPr lang="el-GR" altLang="en-US" sz="29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756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Υπηρεσίες </a:t>
            </a:r>
            <a:r>
              <a:rPr lang="el-GR" altLang="en-US" dirty="0" smtClean="0"/>
              <a:t>Ενίσχυσης (3 </a:t>
            </a:r>
            <a:r>
              <a:rPr lang="el-GR" altLang="en-US" dirty="0"/>
              <a:t>από 5</a:t>
            </a:r>
            <a:r>
              <a:rPr lang="el-GR" altLang="en-US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Υπηρεσίες </a:t>
            </a:r>
            <a:r>
              <a:rPr lang="el-GR" sz="2800" dirty="0" smtClean="0"/>
              <a:t>Φύλαξης Περιουσιακών Στοιχείων</a:t>
            </a:r>
            <a:endParaRPr lang="el-GR" sz="2800" dirty="0"/>
          </a:p>
          <a:p>
            <a:pPr lvl="1"/>
            <a:r>
              <a:rPr lang="el-GR" sz="2000" dirty="0" smtClean="0"/>
              <a:t>Περιλαμβάνουν:</a:t>
            </a:r>
            <a:endParaRPr lang="el-GR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θέσεις στάθμευσης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φύλαξη παιδιών / ζώων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ιματιοθήκη / ντουλάπια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μεταφορά αποσκευών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χρηματοκιβώτια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προσωπικό ασφαλείας</a:t>
            </a:r>
          </a:p>
          <a:p>
            <a:pPr lvl="1"/>
            <a:r>
              <a:rPr lang="el-GR" sz="2000" dirty="0" smtClean="0"/>
              <a:t>Εκτείνονται </a:t>
            </a:r>
            <a:r>
              <a:rPr lang="el-GR" sz="2000" dirty="0"/>
              <a:t>και στα ενοικιαζόμενα αγαθά ή προϊόντα που αγοράζουν οι πελάτες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 smtClean="0"/>
              <a:t>Π.χ. πακετάρισμα, μεταφορά, συναρμολόγηση </a:t>
            </a:r>
            <a:r>
              <a:rPr lang="el-GR" sz="1600" dirty="0"/>
              <a:t>/ </a:t>
            </a:r>
            <a:r>
              <a:rPr lang="el-GR" sz="1600" dirty="0" smtClean="0"/>
              <a:t>εγκατάσταση, καθαρισμό, αναβαθμίσεις</a:t>
            </a: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0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Υπηρεσίες </a:t>
            </a:r>
            <a:r>
              <a:rPr lang="el-GR" altLang="en-US" dirty="0" smtClean="0"/>
              <a:t>Ενίσχυσης (4 </a:t>
            </a:r>
            <a:r>
              <a:rPr lang="el-GR" altLang="en-US" dirty="0"/>
              <a:t>από 5</a:t>
            </a:r>
            <a:r>
              <a:rPr lang="el-GR" altLang="en-US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Εξαιρέσεις</a:t>
            </a:r>
            <a:endParaRPr lang="el-GR" sz="2800" dirty="0"/>
          </a:p>
          <a:p>
            <a:pPr lvl="1"/>
            <a:r>
              <a:rPr lang="el-GR" sz="2400" dirty="0"/>
              <a:t> </a:t>
            </a:r>
            <a:r>
              <a:rPr lang="el-GR" sz="2000" dirty="0"/>
              <a:t>Υπηρεσίες πέρα και πάνω από τις αναμενόμενες</a:t>
            </a:r>
          </a:p>
          <a:p>
            <a:pPr lvl="1"/>
            <a:r>
              <a:rPr lang="el-GR" sz="2000" dirty="0"/>
              <a:t> Προσφέρονται σε ειδικές περιπτώσεις</a:t>
            </a:r>
          </a:p>
          <a:p>
            <a:pPr lvl="1"/>
            <a:r>
              <a:rPr lang="el-GR" sz="2000" dirty="0"/>
              <a:t> Αποτελούν αντίδραση σε δράσεις του πελάτη</a:t>
            </a:r>
          </a:p>
          <a:p>
            <a:pPr lvl="1"/>
            <a:r>
              <a:rPr lang="el-GR" sz="2000" dirty="0"/>
              <a:t> Απαιτούν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πρόβλεψη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σύστημα διαχείρισης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ε</a:t>
            </a:r>
            <a:r>
              <a:rPr lang="el-GR" sz="1600" dirty="0" smtClean="0"/>
              <a:t>υελιξία, ταχύτητα, αποτελεσματικότητα</a:t>
            </a:r>
            <a:endParaRPr lang="el-GR" sz="1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προσεκτική παρακολούθηση &amp; στατιστική ανάλυση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/>
              <a:t>σαφή οριοθέτηση για να </a:t>
            </a:r>
            <a:r>
              <a:rPr lang="el-GR" sz="1600" dirty="0" smtClean="0"/>
              <a:t>διασφαλιστεί η </a:t>
            </a:r>
            <a:r>
              <a:rPr lang="el-GR" sz="1600" dirty="0"/>
              <a:t>ασφάλεια πελατών &amp; </a:t>
            </a:r>
            <a:r>
              <a:rPr lang="el-GR" sz="1600" dirty="0" smtClean="0"/>
              <a:t>προσωπικού, η </a:t>
            </a:r>
            <a:r>
              <a:rPr lang="el-GR" sz="1600" dirty="0"/>
              <a:t>μη υπερφόρτωση του </a:t>
            </a:r>
            <a:r>
              <a:rPr lang="el-GR" sz="1600" dirty="0" smtClean="0"/>
              <a:t>προσωπικού και ο </a:t>
            </a:r>
            <a:r>
              <a:rPr lang="el-GR" sz="1600" dirty="0"/>
              <a:t>περιορισμός του αντίκτυπου στους άλλους πελάτες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41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Υπηρεσίες </a:t>
            </a:r>
            <a:r>
              <a:rPr lang="el-GR" altLang="en-US" dirty="0" smtClean="0"/>
              <a:t>Ενίσχυσης (5 </a:t>
            </a:r>
            <a:r>
              <a:rPr lang="el-GR" altLang="en-US" dirty="0"/>
              <a:t>από 5</a:t>
            </a:r>
            <a:r>
              <a:rPr lang="el-GR" altLang="en-US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Κατηγορίες Εξαιρέσεων</a:t>
            </a:r>
            <a:endParaRPr lang="el-GR" dirty="0"/>
          </a:p>
          <a:p>
            <a:pPr lvl="1"/>
            <a:r>
              <a:rPr lang="el-GR" sz="2400" dirty="0"/>
              <a:t>Ειδικές απαιτήσεις</a:t>
            </a:r>
          </a:p>
          <a:p>
            <a:pPr lvl="1"/>
            <a:r>
              <a:rPr lang="el-GR" sz="2400" dirty="0"/>
              <a:t>Επίλυση προβλημάτων</a:t>
            </a:r>
          </a:p>
          <a:p>
            <a:pPr lvl="1"/>
            <a:r>
              <a:rPr lang="el-GR" sz="2400" dirty="0"/>
              <a:t>Διαχείριση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/>
              <a:t>παραπόνων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/>
              <a:t>προτάσεων για βελτίωση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/>
              <a:t>φιλοφρονήσεων</a:t>
            </a:r>
          </a:p>
          <a:p>
            <a:pPr lvl="1"/>
            <a:r>
              <a:rPr lang="el-GR" sz="2400" dirty="0"/>
              <a:t>Αποκατάσταση </a:t>
            </a:r>
          </a:p>
          <a:p>
            <a:pPr lvl="1"/>
            <a:r>
              <a:rPr lang="el-GR" sz="2400" dirty="0"/>
              <a:t>Αποζημίωση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76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600" dirty="0"/>
              <a:t>Παράδειγμα φιλοξενίας</a:t>
            </a:r>
            <a:r>
              <a:rPr lang="en-US" altLang="en-US" sz="3600" dirty="0"/>
              <a:t>: </a:t>
            </a:r>
            <a:r>
              <a:rPr lang="el-GR" altLang="en-US" sz="3600" dirty="0" smtClean="0"/>
              <a:t/>
            </a:r>
            <a:br>
              <a:rPr lang="el-GR" altLang="en-US" sz="3600" dirty="0" smtClean="0"/>
            </a:br>
            <a:r>
              <a:rPr lang="el-GR" altLang="en-US" sz="3600" dirty="0" smtClean="0"/>
              <a:t>Χώροι </a:t>
            </a:r>
            <a:r>
              <a:rPr lang="el-GR" altLang="en-US" sz="3600" dirty="0"/>
              <a:t>αναμονής πλαστικών </a:t>
            </a:r>
            <a:r>
              <a:rPr lang="el-GR" altLang="en-US" sz="3600" dirty="0" smtClean="0"/>
              <a:t>χειρούργων (1 από 2)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Οι ασθενείς αλλάζουν γιατρό όταν δεν τους αρέσουν οι χώροι αναμονής</a:t>
            </a:r>
          </a:p>
          <a:p>
            <a:r>
              <a:rPr lang="el-GR" dirty="0"/>
              <a:t>Τι τους ενοχλεί</a:t>
            </a:r>
          </a:p>
          <a:p>
            <a:pPr lvl="1"/>
            <a:r>
              <a:rPr lang="el-GR" dirty="0"/>
              <a:t>αφίσες με μελανώματα ή ουλές στους τοίχους</a:t>
            </a:r>
          </a:p>
          <a:p>
            <a:pPr lvl="1"/>
            <a:r>
              <a:rPr lang="el-GR" dirty="0" err="1" smtClean="0"/>
              <a:t>εξεταστήρια</a:t>
            </a:r>
            <a:endParaRPr lang="el-G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μικρά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σκοτεινά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χωρίς παράθυρα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με παλιά ή χωρίς περιοδικά</a:t>
            </a:r>
          </a:p>
          <a:p>
            <a:pPr lvl="1"/>
            <a:r>
              <a:rPr lang="el-GR" dirty="0"/>
              <a:t>να χρειάζεται να ρωτήσουν που είναι οι τουαλέτες </a:t>
            </a:r>
          </a:p>
          <a:p>
            <a:pPr lvl="1"/>
            <a:r>
              <a:rPr lang="el-GR" dirty="0"/>
              <a:t>να μην βρίσκουν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/>
              <a:t>αρκετά καλάθια απορριμμάτων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 err="1"/>
              <a:t>ψύκτες</a:t>
            </a:r>
            <a:r>
              <a:rPr lang="el-GR" dirty="0"/>
              <a:t> νερού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27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600" dirty="0"/>
              <a:t>Παράδειγμα φιλοξενίας</a:t>
            </a:r>
            <a:r>
              <a:rPr lang="en-US" altLang="en-US" sz="3600" dirty="0"/>
              <a:t>: </a:t>
            </a:r>
            <a:r>
              <a:rPr lang="el-GR" altLang="en-US" sz="3600" dirty="0" smtClean="0"/>
              <a:t/>
            </a:r>
            <a:br>
              <a:rPr lang="el-GR" altLang="en-US" sz="3600" dirty="0" smtClean="0"/>
            </a:br>
            <a:r>
              <a:rPr lang="el-GR" altLang="en-US" sz="3600" dirty="0" smtClean="0"/>
              <a:t>Χώροι </a:t>
            </a:r>
            <a:r>
              <a:rPr lang="el-GR" altLang="en-US" sz="3600" dirty="0"/>
              <a:t>αναμονής πλαστικών </a:t>
            </a:r>
            <a:r>
              <a:rPr lang="el-GR" altLang="en-US" sz="3600" dirty="0" smtClean="0"/>
              <a:t>χειρούργων (2 από 2)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Τι τους αρέσει</a:t>
            </a:r>
          </a:p>
          <a:p>
            <a:pPr lvl="1"/>
            <a:r>
              <a:rPr lang="el-GR" dirty="0"/>
              <a:t>χαρτομάντιλα</a:t>
            </a:r>
          </a:p>
          <a:p>
            <a:pPr lvl="1"/>
            <a:r>
              <a:rPr lang="el-GR" dirty="0"/>
              <a:t>τηλέφωνα για το κοινό</a:t>
            </a:r>
          </a:p>
          <a:p>
            <a:pPr lvl="1"/>
            <a:r>
              <a:rPr lang="el-GR" dirty="0"/>
              <a:t>φυτά και βάζα με λουλούδια στην υποδοχή</a:t>
            </a:r>
          </a:p>
          <a:p>
            <a:pPr lvl="1"/>
            <a:r>
              <a:rPr lang="el-GR" dirty="0"/>
              <a:t>καραμέλες</a:t>
            </a:r>
          </a:p>
          <a:p>
            <a:pPr lvl="1"/>
            <a:r>
              <a:rPr lang="el-GR" dirty="0"/>
              <a:t>ολόσωμες ρόμπες για την εξέταση</a:t>
            </a:r>
          </a:p>
          <a:p>
            <a:pPr lvl="1"/>
            <a:r>
              <a:rPr lang="el-GR" dirty="0"/>
              <a:t>καρέκλα για να κάθονται την ώρα της συζήτησης αντί του κρεβατιού ή σκαμπό εξέτασης</a:t>
            </a:r>
          </a:p>
          <a:p>
            <a:pPr lvl="1"/>
            <a:r>
              <a:rPr lang="el-GR" dirty="0"/>
              <a:t>διαχωρισμό των </a:t>
            </a:r>
            <a:r>
              <a:rPr lang="el-GR" dirty="0" err="1"/>
              <a:t>προεγχειρητικών</a:t>
            </a:r>
            <a:r>
              <a:rPr lang="el-GR" dirty="0"/>
              <a:t> από τους μετεγχειρητικούς ασθενείς</a:t>
            </a:r>
          </a:p>
          <a:p>
            <a:r>
              <a:rPr lang="el-GR" dirty="0"/>
              <a:t>Τι θα ήθελαν</a:t>
            </a:r>
          </a:p>
          <a:p>
            <a:pPr lvl="1"/>
            <a:r>
              <a:rPr lang="el-GR" dirty="0"/>
              <a:t>ατμόσφαιρα </a:t>
            </a:r>
            <a:r>
              <a:rPr lang="el-GR" dirty="0" smtClean="0"/>
              <a:t>σπα </a:t>
            </a:r>
            <a:r>
              <a:rPr lang="el-GR" dirty="0"/>
              <a:t>και όχι νοσοκομείου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3629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5800" y="3841592"/>
            <a:ext cx="7776864" cy="1752600"/>
          </a:xfrm>
        </p:spPr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Μάρκετινγκ Υπηρεσιών, </a:t>
            </a:r>
            <a:r>
              <a:rPr lang="el-GR" b="1" dirty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altLang="en-US" dirty="0"/>
              <a:t>Σχεδιασμός Υπηρεσιών </a:t>
            </a:r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/>
              <a:t>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Παρουσίαση της λογικής του σχεδιασμού υπηρεσιών στις υπηρεσίες </a:t>
            </a:r>
          </a:p>
          <a:p>
            <a:r>
              <a:rPr lang="el-GR" dirty="0" smtClean="0"/>
              <a:t>Κατανόηση των εννοιών επίπεδο βασικός πυρήνας και συμπληρωματικές υπηρεσίες </a:t>
            </a:r>
          </a:p>
          <a:p>
            <a:r>
              <a:rPr lang="el-GR" dirty="0" smtClean="0"/>
              <a:t>Κατανόηση εις βάθος των υπηρεσιών διευκόλυνσης και ενίσχυσης και των επιμέρους χαρακτηριστικών τους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l-GR" dirty="0" smtClean="0"/>
              <a:t>άνθος των υπηρεσιών</a:t>
            </a:r>
          </a:p>
          <a:p>
            <a:r>
              <a:rPr lang="el-GR" altLang="el-GR" dirty="0" smtClean="0"/>
              <a:t>Υπηρεσίες Διευκόλυνσης </a:t>
            </a:r>
          </a:p>
          <a:p>
            <a:r>
              <a:rPr lang="el-GR" altLang="el-GR" dirty="0" smtClean="0"/>
              <a:t>Υπηρεσίες Ενίσχυσης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Σχεδιασμός 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άνθος των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Ολοκληρωμένο Προϊόν (1 από 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Πυρήνας </a:t>
            </a:r>
            <a:r>
              <a:rPr lang="el-GR" sz="2800" dirty="0"/>
              <a:t>του προϊόντος</a:t>
            </a:r>
          </a:p>
          <a:p>
            <a:r>
              <a:rPr lang="el-GR" sz="2800" dirty="0"/>
              <a:t>Συμπληρωματικές Υπηρεσίες</a:t>
            </a:r>
          </a:p>
          <a:p>
            <a:pPr lvl="1"/>
            <a:r>
              <a:rPr lang="el-GR" sz="2400" dirty="0" smtClean="0"/>
              <a:t>Υπηρεσίες </a:t>
            </a:r>
            <a:r>
              <a:rPr lang="el-GR" sz="2400" dirty="0"/>
              <a:t>διευκόλυνσης </a:t>
            </a:r>
            <a:endParaRPr lang="el-GR" sz="2400" dirty="0" smtClean="0"/>
          </a:p>
          <a:p>
            <a:pPr lvl="2"/>
            <a:r>
              <a:rPr lang="el-GR" sz="2000" dirty="0" smtClean="0"/>
              <a:t>απαιτούνται </a:t>
            </a:r>
            <a:r>
              <a:rPr lang="el-GR" sz="2000" dirty="0"/>
              <a:t>για να παραδοθεί ο πυρήνας</a:t>
            </a:r>
          </a:p>
          <a:p>
            <a:pPr lvl="1"/>
            <a:r>
              <a:rPr lang="el-GR" sz="2400" dirty="0" smtClean="0"/>
              <a:t>Υπηρεσίες </a:t>
            </a:r>
            <a:r>
              <a:rPr lang="el-GR" sz="2400" dirty="0"/>
              <a:t>ενίσχυσης</a:t>
            </a:r>
          </a:p>
          <a:p>
            <a:pPr lvl="2"/>
            <a:r>
              <a:rPr lang="el-GR" sz="2000" dirty="0"/>
              <a:t>προσθέτουν αξία στον </a:t>
            </a:r>
            <a:r>
              <a:rPr lang="el-GR" sz="2000" dirty="0" smtClean="0"/>
              <a:t>πυρήνα</a:t>
            </a:r>
          </a:p>
          <a:p>
            <a:r>
              <a:rPr lang="el-GR" sz="2800" dirty="0" smtClean="0"/>
              <a:t>Ο συνδυασμός των δύο δημιουργεί το ολοκληρωμένο προϊόν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1827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Ολοκληρωμένο Προϊόν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τι θα περιλαμβάνει το πακέτο </a:t>
            </a:r>
            <a:r>
              <a:rPr lang="el-GR" dirty="0" smtClean="0"/>
              <a:t>του ολοκληρωμένου προϊόντος εξαρτάται </a:t>
            </a:r>
            <a:r>
              <a:rPr lang="el-GR" dirty="0"/>
              <a:t>από:</a:t>
            </a:r>
          </a:p>
          <a:p>
            <a:pPr lvl="1"/>
            <a:r>
              <a:rPr lang="el-GR" dirty="0"/>
              <a:t>Τη φύση της υπηρεσίας </a:t>
            </a:r>
          </a:p>
          <a:p>
            <a:pPr lvl="1"/>
            <a:r>
              <a:rPr lang="el-GR" dirty="0" smtClean="0"/>
              <a:t>Τη στρατηγική </a:t>
            </a:r>
            <a:r>
              <a:rPr lang="el-GR" dirty="0"/>
              <a:t>τοποθέτηση και ανταγωνιστικό πλεονέκτημα</a:t>
            </a:r>
          </a:p>
          <a:p>
            <a:pPr lvl="1"/>
            <a:r>
              <a:rPr lang="el-GR" dirty="0" smtClean="0"/>
              <a:t>Τη σχέση </a:t>
            </a:r>
            <a:r>
              <a:rPr lang="el-GR" dirty="0"/>
              <a:t>κόστους / ποιότητας / τιμής</a:t>
            </a:r>
          </a:p>
          <a:p>
            <a:pPr lvl="1"/>
            <a:r>
              <a:rPr lang="el-GR" dirty="0"/>
              <a:t>Ενιαία ή </a:t>
            </a:r>
            <a:r>
              <a:rPr lang="el-GR" dirty="0" err="1"/>
              <a:t>πολυεπίπεδη</a:t>
            </a:r>
            <a:r>
              <a:rPr lang="el-GR" dirty="0"/>
              <a:t> υπηρεσία </a:t>
            </a:r>
            <a:endParaRPr lang="el-GR" dirty="0" smtClean="0"/>
          </a:p>
          <a:p>
            <a:pPr marL="457200" lvl="1" indent="0">
              <a:buNone/>
            </a:pPr>
            <a:r>
              <a:rPr lang="el-GR" dirty="0"/>
              <a:t> </a:t>
            </a:r>
            <a:r>
              <a:rPr lang="el-GR" dirty="0" smtClean="0"/>
              <a:t>   (π.χ. αεροπορικό ταξίδι οικονομική θέση/ </a:t>
            </a:r>
          </a:p>
          <a:p>
            <a:pPr marL="457200" lvl="1" indent="0">
              <a:buNone/>
            </a:pPr>
            <a:r>
              <a:rPr lang="el-GR" dirty="0"/>
              <a:t> </a:t>
            </a:r>
            <a:r>
              <a:rPr lang="el-GR" dirty="0" smtClean="0"/>
              <a:t>    </a:t>
            </a:r>
            <a:r>
              <a:rPr lang="en-US" dirty="0" smtClean="0"/>
              <a:t>business</a:t>
            </a:r>
            <a:r>
              <a:rPr lang="el-GR" dirty="0" smtClean="0"/>
              <a:t>/διακεκριμένη θέση)</a:t>
            </a:r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544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Σχεδιασμός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Υπηρεσίες Διευκόλυνσης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64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888</Words>
  <Application>Microsoft Office PowerPoint</Application>
  <PresentationFormat>Προβολή στην οθόνη (4:3)</PresentationFormat>
  <Paragraphs>198</Paragraphs>
  <Slides>22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Template_CC_BY_NC_ND_0</vt:lpstr>
      <vt:lpstr>Μάρκετινγκ Υπηρεσιών</vt:lpstr>
      <vt:lpstr>Χρηματοδότηση</vt:lpstr>
      <vt:lpstr>Άδειες Χρήσης</vt:lpstr>
      <vt:lpstr>Σκοποί ενότητας</vt:lpstr>
      <vt:lpstr>Περιεχόμενα ενότητας</vt:lpstr>
      <vt:lpstr>Το άνθος των υπηρεσιών</vt:lpstr>
      <vt:lpstr>Ολοκληρωμένο Προϊόν (1 από 2)</vt:lpstr>
      <vt:lpstr>Ολοκληρωμένο Προϊόν (2 από 2)</vt:lpstr>
      <vt:lpstr>Υπηρεσίες Διευκόλυνσης</vt:lpstr>
      <vt:lpstr>Υπηρεσίες Διευκόλυνσης (1 από 4)</vt:lpstr>
      <vt:lpstr>Υπηρεσίες Διευκόλυνσης (2 από 4)</vt:lpstr>
      <vt:lpstr>Υπηρεσίες Διευκόλυνσης (3 από 4)</vt:lpstr>
      <vt:lpstr>Υπηρεσίες Διευκόλυνσης (4 από 4)</vt:lpstr>
      <vt:lpstr>Υπηρεσίες Ενίσχυσης</vt:lpstr>
      <vt:lpstr>Υπηρεσίες Ενίσχυσης (1 από 5)</vt:lpstr>
      <vt:lpstr>Υπηρεσίες Ενίσχυσης (2 από 5)</vt:lpstr>
      <vt:lpstr>Υπηρεσίες Ενίσχυσης (3 από 5)</vt:lpstr>
      <vt:lpstr>Υπηρεσίες Ενίσχυσης (4 από 5)</vt:lpstr>
      <vt:lpstr>Υπηρεσίες Ενίσχυσης (5 από 5)</vt:lpstr>
      <vt:lpstr>Παράδειγμα φιλοξενίας:  Χώροι αναμονής πλαστικών χειρούργων (1 από 2)</vt:lpstr>
      <vt:lpstr>Παράδειγμα φιλοξενίας:  Χώροι αναμονής πλαστικών χειρούργων (2 από 2)</vt:lpstr>
      <vt:lpstr>Τέλος Ενότητας #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2015-09-29T22:11:10Z</dcterms:modified>
</cp:coreProperties>
</file>