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7" r:id="rId6"/>
    <p:sldId id="261" r:id="rId7"/>
    <p:sldId id="270" r:id="rId8"/>
    <p:sldId id="26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9" r:id="rId17"/>
    <p:sldId id="290" r:id="rId18"/>
    <p:sldId id="291" r:id="rId19"/>
    <p:sldId id="279" r:id="rId20"/>
    <p:sldId id="280" r:id="rId21"/>
    <p:sldId id="281" r:id="rId22"/>
    <p:sldId id="292" r:id="rId23"/>
    <p:sldId id="282" r:id="rId24"/>
    <p:sldId id="283" r:id="rId25"/>
    <p:sldId id="293" r:id="rId26"/>
    <p:sldId id="288" r:id="rId27"/>
    <p:sldId id="284" r:id="rId28"/>
    <p:sldId id="294" r:id="rId29"/>
    <p:sldId id="287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66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7" autoAdjust="0"/>
    <p:restoredTop sz="90929"/>
  </p:normalViewPr>
  <p:slideViewPr>
    <p:cSldViewPr>
      <p:cViewPr>
        <p:scale>
          <a:sx n="27" d="100"/>
          <a:sy n="27" d="100"/>
        </p:scale>
        <p:origin x="-8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51F6-5E90-4FC3-8FC5-71AA014B8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7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CD01-95CD-4B29-9315-8E3985AF2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6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1ACEE-F784-4851-90AC-13F2C03091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1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82B1-1AAF-425D-9983-5C56C666B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3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3A34-05E7-4A08-BD9A-066AA2BCD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9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19CB-4F54-4A7C-8E9A-7B150BDBD5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6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15CD-DCC3-4ACE-8BAB-B7DB2290FA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DB8A9-D55D-4729-8BC1-250C93B2A8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6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1446D-AAF2-4937-8FF1-FCE903265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4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554C-2B44-4FF2-A208-D0BACA1BF8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0AC1-34CD-40A2-853D-F571AB3A5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0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782D2A-A442-4819-A64E-6FBDA6ADBA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#_&#928;&#943;&#957;&#945;&#954;&#945;&#962;_2"/><Relationship Id="rId2" Type="http://schemas.openxmlformats.org/officeDocument/2006/relationships/hyperlink" Target="#_&#928;&#943;&#957;&#945;&#954;&#945;&#962;_1"/><Relationship Id="rId1" Type="http://schemas.openxmlformats.org/officeDocument/2006/relationships/slideLayout" Target="../slideLayouts/slideLayout7.xml"/><Relationship Id="rId4" Type="http://schemas.openxmlformats.org/officeDocument/2006/relationships/hyperlink" Target="#_&#928;&#943;&#957;&#945;&#954;&#945;&#962;_3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#_&#928;&#943;&#957;&#945;&#954;&#945;&#962;_4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#_&#928;&#943;&#957;&#945;&#954;&#945;&#962;_5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hyperlink" Target="#_&#928;&#943;&#957;&#945;&#954;&#945;&#962;_6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1219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>
              <a:tabLst>
                <a:tab pos="914400" algn="l"/>
              </a:tabLst>
            </a:pPr>
            <a:r>
              <a:rPr lang="en-US" sz="700" b="1">
                <a:solidFill>
                  <a:srgbClr val="FF0000"/>
                </a:solidFill>
                <a:cs typeface="Times New Roman" pitchFamily="18" charset="0"/>
              </a:rPr>
              <a:t>1.                       </a:t>
            </a:r>
            <a:r>
              <a:rPr lang="en-US" b="1">
                <a:cs typeface="Times New Roman" pitchFamily="18" charset="0"/>
              </a:rPr>
              <a:t> </a:t>
            </a:r>
            <a:endParaRPr lang="el-G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990600"/>
            <a:ext cx="82296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    1.  Roles of the entrepreneur</a:t>
            </a:r>
            <a:endParaRPr lang="el-GR">
              <a:solidFill>
                <a:srgbClr val="FF0000"/>
              </a:solidFill>
              <a:cs typeface="Times New Roman" pitchFamily="18" charset="0"/>
            </a:endParaRPr>
          </a:p>
          <a:p>
            <a:pPr marL="292100" indent="-292100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·</a:t>
            </a:r>
            <a:r>
              <a:rPr lang="en-US">
                <a:cs typeface="Times New Roman" pitchFamily="18" charset="0"/>
              </a:rPr>
              <a:t>     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Co-ordination in the firm and in the market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marL="292100" indent="-292100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·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    Innovating (new products, new techniques,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marL="292100" indent="-292100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	                              new organizational schemes)     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marL="292100" indent="-292100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    Imitating (new products, production and </a:t>
            </a:r>
          </a:p>
          <a:p>
            <a:pPr marL="292100" indent="-292100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                        organizational  techniques)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marL="292100" indent="-292100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   Leadership through motivation of associates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marL="292100" indent="-292100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·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    Discovering previously unforeseen opportunities</a:t>
            </a:r>
          </a:p>
          <a:p>
            <a:pPr marL="292100" indent="-292100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·</a:t>
            </a:r>
            <a:r>
              <a:rPr lang="en-US">
                <a:solidFill>
                  <a:schemeClr val="accent2"/>
                </a:solidFill>
              </a:rPr>
              <a:t>     Undertaking uninsurable risks and uncertainty</a:t>
            </a:r>
            <a:endParaRPr lang="el-GR">
              <a:solidFill>
                <a:schemeClr val="accent2"/>
              </a:solidFill>
            </a:endParaRPr>
          </a:p>
          <a:p>
            <a:pPr marL="292100" indent="-292100" eaLnBrk="0" hangingPunct="0">
              <a:spcBef>
                <a:spcPct val="50000"/>
              </a:spcBef>
              <a:buFont typeface="Symbol" pitchFamily="18" charset="2"/>
              <a:buChar char=" "/>
            </a:pPr>
            <a:endParaRPr lang="el-GR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05200" y="2871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647700" y="517525"/>
          <a:ext cx="7391400" cy="594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2463800" imgH="2235200" progId="Equation.DSMT4">
                  <p:embed/>
                </p:oleObj>
              </mc:Choice>
              <mc:Fallback>
                <p:oleObj name="Equation" r:id="rId3" imgW="2463800" imgH="2235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17525"/>
                        <a:ext cx="7391400" cy="594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062413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2895600" y="2438400"/>
          <a:ext cx="28194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3" imgW="1015559" imgH="444307" progId="Equation.DSMT4">
                  <p:embed/>
                </p:oleObj>
              </mc:Choice>
              <mc:Fallback>
                <p:oleObj r:id="rId3" imgW="1015559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28194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"/>
          <p:cNvGraphicFramePr>
            <a:graphicFrameLocks noGrp="1" noChangeAspect="1"/>
          </p:cNvGraphicFramePr>
          <p:nvPr>
            <p:ph type="title"/>
          </p:nvPr>
        </p:nvGraphicFramePr>
        <p:xfrm>
          <a:off x="468313" y="609600"/>
          <a:ext cx="8135937" cy="584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Photo Editor Photo" r:id="rId3" imgW="5944115" imgH="5075360" progId="MSPhotoEd.3">
                  <p:embed/>
                </p:oleObj>
              </mc:Choice>
              <mc:Fallback>
                <p:oleObj name="Photo Editor Photo" r:id="rId3" imgW="5944115" imgH="507536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09600"/>
                        <a:ext cx="8135937" cy="584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288" y="612775"/>
            <a:ext cx="83534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algn="ctr">
              <a:lnSpc>
                <a:spcPct val="150000"/>
              </a:lnSpc>
            </a:pPr>
            <a:endParaRPr lang="en-US" b="1">
              <a:solidFill>
                <a:srgbClr val="FF0000"/>
              </a:solidFill>
              <a:cs typeface="Times New Roman" pitchFamily="18" charset="0"/>
            </a:endParaRPr>
          </a:p>
          <a:p>
            <a:pPr marL="457200" algn="ctr">
              <a:lnSpc>
                <a:spcPct val="150000"/>
              </a:lnSpc>
            </a:pPr>
            <a:endParaRPr lang="en-US" b="1">
              <a:solidFill>
                <a:srgbClr val="FF0000"/>
              </a:solidFill>
              <a:cs typeface="Times New Roman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l-GR" b="1">
                <a:solidFill>
                  <a:srgbClr val="FF0000"/>
                </a:solidFill>
                <a:cs typeface="Times New Roman" pitchFamily="18" charset="0"/>
              </a:rPr>
              <a:t>Επιχειρηματική καινοτομικότητα: </a:t>
            </a:r>
            <a:endParaRPr lang="el-GR" sz="1200">
              <a:cs typeface="Times New Roman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l-GR" b="1">
                <a:solidFill>
                  <a:srgbClr val="FF0000"/>
                </a:solidFill>
                <a:cs typeface="Times New Roman" pitchFamily="18" charset="0"/>
              </a:rPr>
              <a:t>γιατί υστερεί στη χώρα μας και τι μπορεί να γίνει.</a:t>
            </a:r>
            <a:endParaRPr lang="el-GR" sz="1200">
              <a:cs typeface="Times New Roman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l-GR">
                <a:solidFill>
                  <a:srgbClr val="008000"/>
                </a:solidFill>
                <a:cs typeface="Times New Roman" pitchFamily="18" charset="0"/>
              </a:rPr>
              <a:t>Υπό</a:t>
            </a:r>
            <a:endParaRPr lang="el-GR" sz="1200">
              <a:cs typeface="Times New Roman" pitchFamily="18" charset="0"/>
            </a:endParaRPr>
          </a:p>
          <a:p>
            <a:pPr marL="457200" algn="ctr"/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Γεωργίου Κ. Μπήτρου</a:t>
            </a:r>
            <a:endParaRPr lang="el-GR" sz="1200">
              <a:cs typeface="Times New Roman" pitchFamily="18" charset="0"/>
            </a:endParaRPr>
          </a:p>
          <a:p>
            <a:pPr marL="457200" algn="ctr"/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Ομότιμου  Καθηγητή Πολιτικής Οικονομίας</a:t>
            </a:r>
            <a:endParaRPr lang="el-GR" sz="1200">
              <a:cs typeface="Times New Roman" pitchFamily="18" charset="0"/>
            </a:endParaRPr>
          </a:p>
          <a:p>
            <a:pPr marL="457200" algn="ctr"/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Οικονομικό Πανεπιστήμιο Αθηνών</a:t>
            </a:r>
            <a:endParaRPr lang="el-GR" sz="12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411163"/>
            <a:ext cx="871378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b="1" dirty="0">
                <a:solidFill>
                  <a:srgbClr val="FF0000"/>
                </a:solidFill>
              </a:rPr>
              <a:t>Ι. Ο κορυφαίος ρόλος της καινοτομικής επιχειρηματικότητας </a:t>
            </a:r>
            <a:endParaRPr lang="el-GR" sz="1400" b="1" dirty="0"/>
          </a:p>
          <a:p>
            <a:pPr algn="just">
              <a:lnSpc>
                <a:spcPct val="150000"/>
              </a:lnSpc>
              <a:defRPr/>
            </a:pPr>
            <a:r>
              <a:rPr lang="el-GR" b="1" dirty="0">
                <a:solidFill>
                  <a:srgbClr val="008000"/>
                </a:solidFill>
                <a:cs typeface="Times New Roman" pitchFamily="18" charset="0"/>
              </a:rPr>
              <a:t>1.  Επιτελεί πολλές λειτουργίες</a:t>
            </a:r>
            <a:r>
              <a:rPr lang="el-GR" dirty="0">
                <a:solidFill>
                  <a:srgbClr val="008000"/>
                </a:solidFill>
                <a:cs typeface="Times New Roman" pitchFamily="18" charset="0"/>
              </a:rPr>
              <a:t>. </a:t>
            </a:r>
            <a:endParaRPr lang="el-GR" sz="1400" dirty="0">
              <a:cs typeface="Times New Roman" pitchFamily="18" charset="0"/>
            </a:endParaRPr>
          </a:p>
          <a:p>
            <a:pPr marL="722313" lvl="3" indent="-279400" algn="just">
              <a:lnSpc>
                <a:spcPct val="150000"/>
              </a:lnSpc>
              <a:buFont typeface="Symbol" pitchFamily="18" charset="2"/>
              <a:buChar char=""/>
              <a:defRPr/>
            </a:pPr>
            <a:r>
              <a:rPr lang="el-GR" dirty="0">
                <a:solidFill>
                  <a:srgbClr val="3366FF"/>
                </a:solidFill>
                <a:cs typeface="Times New Roman" pitchFamily="18" charset="0"/>
              </a:rPr>
              <a:t>Συ­γκέντρωση, οργάνωση και καθοδήγηση φυσικών και αν­θρώπινων πόρων για Έρευνα και Ανάπτυξη (Ε&amp;Α). </a:t>
            </a:r>
            <a:endParaRPr lang="el-GR" sz="1400" dirty="0"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itchFamily="18" charset="2"/>
              <a:buChar char=""/>
              <a:defRPr/>
            </a:pPr>
            <a:r>
              <a:rPr lang="el-GR" dirty="0">
                <a:solidFill>
                  <a:srgbClr val="3366FF"/>
                </a:solidFill>
                <a:cs typeface="Times New Roman" pitchFamily="18" charset="0"/>
              </a:rPr>
              <a:t>Εισαγωγή νέων προϊόντων και νέων μεθό­δων παρα­γωγής.</a:t>
            </a:r>
            <a:endParaRPr lang="en-US" dirty="0">
              <a:solidFill>
                <a:srgbClr val="3366FF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l-GR" b="1" dirty="0">
                <a:solidFill>
                  <a:srgbClr val="008000"/>
                </a:solidFill>
                <a:cs typeface="Times New Roman" pitchFamily="18" charset="0"/>
              </a:rPr>
              <a:t>2.</a:t>
            </a:r>
            <a:r>
              <a:rPr lang="el-GR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8000"/>
                </a:solidFill>
                <a:cs typeface="Times New Roman" pitchFamily="18" charset="0"/>
              </a:rPr>
              <a:t>Συνιστά κορυφαία συμβολή γιατί:</a:t>
            </a:r>
            <a:r>
              <a:rPr lang="el-GR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l-GR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marL="712788" indent="-274638" algn="just">
              <a:lnSpc>
                <a:spcPct val="150000"/>
              </a:lnSpc>
              <a:buFont typeface="Symbol" pitchFamily="18" charset="2"/>
              <a:buChar char=""/>
              <a:defRPr/>
            </a:pPr>
            <a:r>
              <a:rPr lang="el-GR" dirty="0">
                <a:solidFill>
                  <a:srgbClr val="3366FF"/>
                </a:solidFill>
                <a:cs typeface="Times New Roman" pitchFamily="18" charset="0"/>
              </a:rPr>
              <a:t>Προσδιορίζει ποια και πόση νέα γνώση θα παραχθεί.</a:t>
            </a:r>
            <a:endParaRPr lang="el-GR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marL="712788" indent="-274638" algn="just">
              <a:lnSpc>
                <a:spcPct val="150000"/>
              </a:lnSpc>
              <a:buFont typeface="Symbol" pitchFamily="18" charset="2"/>
              <a:buChar char=""/>
              <a:defRPr/>
            </a:pPr>
            <a:r>
              <a:rPr lang="el-GR" dirty="0">
                <a:solidFill>
                  <a:srgbClr val="3366FF"/>
                </a:solidFill>
                <a:cs typeface="Times New Roman" pitchFamily="18" charset="0"/>
              </a:rPr>
              <a:t> Μετουσιώνει τη νέα γνώση σε επιχειρηματικές ευκαιρίες.</a:t>
            </a:r>
            <a:endParaRPr lang="el-GR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marL="712788" indent="-274638" algn="just">
              <a:lnSpc>
                <a:spcPct val="150000"/>
              </a:lnSpc>
              <a:buFont typeface="Symbol" pitchFamily="18" charset="2"/>
              <a:buChar char=""/>
              <a:defRPr/>
            </a:pPr>
            <a:r>
              <a:rPr lang="el-GR" dirty="0">
                <a:solidFill>
                  <a:srgbClr val="3366FF"/>
                </a:solidFill>
                <a:cs typeface="Times New Roman" pitchFamily="18" charset="0"/>
              </a:rPr>
              <a:t> Επιταχύ­νει τη διάχυση των καινοτο­μιών την οικο­νομία.</a:t>
            </a:r>
            <a:endParaRPr lang="el-GR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marL="712788" indent="-274638" algn="just">
              <a:lnSpc>
                <a:spcPct val="150000"/>
              </a:lnSpc>
              <a:buFont typeface="Symbol" pitchFamily="18" charset="2"/>
              <a:buChar char=""/>
              <a:defRPr/>
            </a:pPr>
            <a:r>
              <a:rPr lang="el-GR" dirty="0">
                <a:solidFill>
                  <a:srgbClr val="3366FF"/>
                </a:solidFill>
                <a:cs typeface="Times New Roman" pitchFamily="18" charset="0"/>
              </a:rPr>
              <a:t>Αυξάνει δυναμικά το κατά κεφαλήν εισόδη­μα. </a:t>
            </a:r>
            <a:endParaRPr lang="el-GR" sz="1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85671"/>
            <a:ext cx="8712968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l-GR" b="1" spc="-20" dirty="0">
                <a:solidFill>
                  <a:srgbClr val="008000"/>
                </a:solidFill>
                <a:latin typeface="Times New Roman"/>
                <a:ea typeface="Times New Roman"/>
              </a:rPr>
              <a:t>3.</a:t>
            </a:r>
            <a:r>
              <a:rPr lang="el-GR" spc="-20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l-GR" b="1" spc="-20" dirty="0">
                <a:solidFill>
                  <a:srgbClr val="008000"/>
                </a:solidFill>
                <a:latin typeface="Times New Roman"/>
                <a:ea typeface="Times New Roman"/>
              </a:rPr>
              <a:t>Τρία ερωτήματα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900113" indent="-369888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628650" algn="l"/>
              </a:tabLst>
              <a:defRPr/>
            </a:pPr>
            <a:r>
              <a:rPr lang="el-GR" spc="-20" dirty="0">
                <a:solidFill>
                  <a:srgbClr val="3366FF"/>
                </a:solidFill>
                <a:latin typeface="Times New Roman"/>
                <a:ea typeface="Times New Roman"/>
              </a:rPr>
              <a:t>Που βρισκόμαστε σε</a:t>
            </a:r>
            <a:r>
              <a:rPr lang="el-GR" dirty="0">
                <a:solidFill>
                  <a:srgbClr val="3366FF"/>
                </a:solidFill>
                <a:latin typeface="Times New Roman"/>
                <a:ea typeface="Times New Roman"/>
              </a:rPr>
              <a:t> σύγκριση με άλλες χώρες;</a:t>
            </a:r>
            <a:endParaRPr lang="el-GR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900113" indent="-369888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628650" algn="l"/>
              </a:tabLst>
              <a:defRPr/>
            </a:pPr>
            <a:r>
              <a:rPr lang="el-GR" dirty="0">
                <a:solidFill>
                  <a:srgbClr val="3366FF"/>
                </a:solidFill>
                <a:latin typeface="Times New Roman"/>
                <a:ea typeface="Times New Roman"/>
              </a:rPr>
              <a:t>Γιατί η χώρα μας υστερεί; </a:t>
            </a:r>
          </a:p>
          <a:p>
            <a:pPr marL="900113" indent="-369888" algn="just">
              <a:lnSpc>
                <a:spcPct val="150000"/>
              </a:lnSpc>
              <a:buSzPct val="134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l-GR" dirty="0">
                <a:solidFill>
                  <a:srgbClr val="3366FF"/>
                </a:solidFill>
                <a:latin typeface="Times New Roman"/>
                <a:ea typeface="Times New Roman"/>
              </a:rPr>
              <a:t>Τι πρέπει και τι θα μπορούμε να κάνουμε;</a:t>
            </a:r>
          </a:p>
          <a:p>
            <a:pPr indent="457200" algn="just">
              <a:tabLst>
                <a:tab pos="457200" algn="l"/>
              </a:tabLst>
              <a:defRPr/>
            </a:pPr>
            <a:endParaRPr lang="el-GR" sz="1400" b="1" dirty="0">
              <a:solidFill>
                <a:srgbClr val="3366FF"/>
              </a:solidFill>
              <a:latin typeface="Times New Roman"/>
              <a:ea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l-GR" b="1" dirty="0">
                <a:solidFill>
                  <a:srgbClr val="FF0000"/>
                </a:solidFill>
                <a:latin typeface="Times New Roman"/>
                <a:ea typeface="Times New Roman" pitchFamily="18" charset="0"/>
              </a:rPr>
              <a:t>ΙΙ</a:t>
            </a:r>
            <a:r>
              <a:rPr lang="el-GR" b="1" dirty="0">
                <a:solidFill>
                  <a:srgbClr val="FF0000"/>
                </a:solidFill>
                <a:ea typeface="Times New Roman" pitchFamily="18" charset="0"/>
              </a:rPr>
              <a:t> . Που βρισκόμαστε στο μέτωπο της καινοτομικότητας </a:t>
            </a:r>
            <a:endParaRPr lang="el-GR" dirty="0"/>
          </a:p>
          <a:p>
            <a:pPr algn="just" eaLnBrk="0" hangingPunct="0">
              <a:lnSpc>
                <a:spcPct val="150000"/>
              </a:lnSpc>
              <a:tabLst>
                <a:tab pos="457200" algn="l"/>
              </a:tabLst>
              <a:defRPr/>
            </a:pPr>
            <a:r>
              <a:rPr lang="el-GR" b="1" dirty="0">
                <a:solidFill>
                  <a:srgbClr val="008000"/>
                </a:solidFill>
                <a:ea typeface="Times New Roman" pitchFamily="18" charset="0"/>
              </a:rPr>
              <a:t>1.  Διεθνείς συγκρίσεις</a:t>
            </a:r>
            <a:endParaRPr lang="el-GR" dirty="0"/>
          </a:p>
          <a:p>
            <a:pPr marL="873125" indent="-342900" algn="just" eaLnBrk="0" hangingPunct="0">
              <a:lnSpc>
                <a:spcPct val="150000"/>
              </a:lnSpc>
              <a:buSzPct val="14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l-GR" dirty="0">
                <a:solidFill>
                  <a:srgbClr val="3366FF"/>
                </a:solidFill>
                <a:ea typeface="Times New Roman" pitchFamily="18" charset="0"/>
              </a:rPr>
              <a:t>Ένταση Ε&amp;Α στο δημόσιο τομέα και τα πανεπιστήμια, (</a:t>
            </a:r>
            <a:r>
              <a:rPr lang="el-GR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itchFamily="18" charset="0"/>
                <a:hlinkClick r:id="rId2"/>
              </a:rPr>
              <a:t>Πίνακας 1</a:t>
            </a:r>
            <a:r>
              <a:rPr lang="el-GR" dirty="0">
                <a:solidFill>
                  <a:srgbClr val="3366FF"/>
                </a:solidFill>
                <a:ea typeface="Times New Roman" pitchFamily="18" charset="0"/>
              </a:rPr>
              <a:t>).</a:t>
            </a:r>
          </a:p>
          <a:p>
            <a:pPr marL="873125" indent="-342900" algn="just" eaLnBrk="0" hangingPunct="0">
              <a:lnSpc>
                <a:spcPct val="150000"/>
              </a:lnSpc>
              <a:buSzPct val="14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l-GR" dirty="0">
                <a:solidFill>
                  <a:srgbClr val="3366FF"/>
                </a:solidFill>
                <a:ea typeface="Times New Roman" pitchFamily="18" charset="0"/>
              </a:rPr>
              <a:t> Ένταση Ε&amp;Α στον ιδιωτικό τομέα, (</a:t>
            </a:r>
            <a:r>
              <a:rPr lang="el-GR" dirty="0">
                <a:ln>
                  <a:solidFill>
                    <a:srgbClr val="FF0000"/>
                  </a:solidFill>
                </a:ln>
                <a:solidFill>
                  <a:srgbClr val="3366FF"/>
                </a:solidFill>
                <a:ea typeface="Times New Roman" pitchFamily="18" charset="0"/>
                <a:hlinkClick r:id="rId3"/>
              </a:rPr>
              <a:t>Πίνακας 2</a:t>
            </a:r>
            <a:r>
              <a:rPr lang="el-GR" dirty="0">
                <a:solidFill>
                  <a:srgbClr val="3366FF"/>
                </a:solidFill>
                <a:ea typeface="Times New Roman" pitchFamily="18" charset="0"/>
              </a:rPr>
              <a:t>). </a:t>
            </a:r>
            <a:endParaRPr lang="el-GR" dirty="0"/>
          </a:p>
          <a:p>
            <a:pPr marL="530225" indent="369888" algn="just" eaLnBrk="0" hangingPunct="0">
              <a:lnSpc>
                <a:spcPct val="150000"/>
              </a:lnSpc>
              <a:buSzPct val="140000"/>
              <a:buFontTx/>
              <a:buChar char="•"/>
              <a:tabLst>
                <a:tab pos="457200" algn="l"/>
              </a:tabLst>
              <a:defRPr/>
            </a:pPr>
            <a:r>
              <a:rPr lang="el-GR" dirty="0">
                <a:solidFill>
                  <a:srgbClr val="3366FF"/>
                </a:solidFill>
                <a:ea typeface="Times New Roman" pitchFamily="18" charset="0"/>
              </a:rPr>
              <a:t> Ένταση Ε&amp;Α στο σύνολο της οικονομίας, (</a:t>
            </a:r>
            <a:r>
              <a:rPr lang="el-GR" dirty="0">
                <a:ln>
                  <a:solidFill>
                    <a:srgbClr val="FF0000"/>
                  </a:solidFill>
                </a:ln>
                <a:solidFill>
                  <a:srgbClr val="3366FF"/>
                </a:solidFill>
                <a:ea typeface="Times New Roman" pitchFamily="18" charset="0"/>
                <a:hlinkClick r:id="rId4"/>
              </a:rPr>
              <a:t>Πίνακας 3</a:t>
            </a:r>
            <a:r>
              <a:rPr lang="el-GR" dirty="0">
                <a:solidFill>
                  <a:srgbClr val="3366FF"/>
                </a:solidFill>
                <a:ea typeface="Times New Roman" pitchFamily="18" charset="0"/>
              </a:rPr>
              <a:t>). </a:t>
            </a:r>
            <a:endParaRPr lang="el-GR" dirty="0"/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0"/>
            <a:ext cx="5975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877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0"/>
            <a:ext cx="5834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1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0"/>
            <a:ext cx="5827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65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395288" y="1231900"/>
          <a:ext cx="7993062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Chart" r:id="rId4" imgW="5057775" imgH="3076575" progId="Excel.Chart.8">
                  <p:embed/>
                </p:oleObj>
              </mc:Choice>
              <mc:Fallback>
                <p:oleObj name="Chart" r:id="rId4" imgW="5057775" imgH="3076575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31900"/>
                        <a:ext cx="7993062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763713" y="6237288"/>
            <a:ext cx="4679950" cy="233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575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100">
                <a:cs typeface="Times New Roman" pitchFamily="18" charset="0"/>
              </a:rPr>
              <a:t> </a:t>
            </a:r>
            <a:r>
              <a:rPr lang="en-GB" sz="1100" b="1">
                <a:cs typeface="Times New Roman" pitchFamily="18" charset="0"/>
              </a:rPr>
              <a:t>Πηγή: OECD: Main Science and Technology Indicators, 2004</a:t>
            </a:r>
            <a:endParaRPr lang="en-GB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353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sz="900"/>
          </a:p>
          <a:p>
            <a:pPr eaLnBrk="0" hangingPunct="0"/>
            <a:r>
              <a:rPr lang="el-GR"/>
              <a:t/>
            </a:r>
            <a:br>
              <a:rPr lang="el-GR"/>
            </a:br>
            <a:r>
              <a:rPr lang="el-GR" sz="2000">
                <a:solidFill>
                  <a:srgbClr val="008080"/>
                </a:solidFill>
                <a:cs typeface="Times New Roman" pitchFamily="18" charset="0"/>
              </a:rPr>
              <a:t/>
            </a:r>
            <a:br>
              <a:rPr lang="el-GR" sz="2000">
                <a:solidFill>
                  <a:srgbClr val="008080"/>
                </a:solidFill>
                <a:cs typeface="Times New Roman" pitchFamily="18" charset="0"/>
              </a:rPr>
            </a:br>
            <a:endParaRPr lang="el-GR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15900" y="541338"/>
            <a:ext cx="871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el-GR">
                <a:solidFill>
                  <a:srgbClr val="FF00FF"/>
                </a:solidFill>
                <a:cs typeface="Times New Roman" pitchFamily="18" charset="0"/>
              </a:rPr>
              <a:t>  βελτιώθηκε η θέση της χώρας μας πρόσφατα; (Διάγραμμα 1)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 smtClean="0">
                <a:cs typeface="Times New Roman" pitchFamily="18" charset="0"/>
              </a:rPr>
              <a:t> </a:t>
            </a:r>
            <a:endParaRPr lang="el-GR" sz="2400" smtClean="0">
              <a:cs typeface="Times New Roman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50825" y="188913"/>
            <a:ext cx="8893175" cy="63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28600">
              <a:lnSpc>
                <a:spcPct val="90000"/>
              </a:lnSpc>
              <a:tabLst>
                <a:tab pos="457200" algn="l"/>
              </a:tabLst>
              <a:defRPr/>
            </a:pPr>
            <a:r>
              <a:rPr lang="en-US" sz="700" b="1" dirty="0">
                <a:cs typeface="Times New Roman" pitchFamily="18" charset="0"/>
              </a:rPr>
              <a:t>  </a:t>
            </a:r>
            <a:r>
              <a:rPr lang="en-US" sz="700" b="1" dirty="0">
                <a:solidFill>
                  <a:srgbClr val="FF0000"/>
                </a:solidFill>
                <a:cs typeface="Times New Roman" pitchFamily="18" charset="0"/>
              </a:rPr>
              <a:t>            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2.</a:t>
            </a:r>
            <a:r>
              <a:rPr lang="en-US" b="1" dirty="0">
                <a:cs typeface="Times New Roman" pitchFamily="18" charset="0"/>
              </a:rPr>
              <a:t>    </a:t>
            </a:r>
            <a:r>
              <a:rPr lang="en-US" sz="700" b="1" dirty="0"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Coordination in the firm</a:t>
            </a:r>
            <a:endParaRPr lang="el-GR" dirty="0">
              <a:solidFill>
                <a:srgbClr val="FF0000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ts val="3000"/>
              </a:lnSpc>
              <a:tabLst>
                <a:tab pos="457200" algn="l"/>
              </a:tabLst>
              <a:defRPr/>
            </a:pPr>
            <a:r>
              <a:rPr lang="en-US" dirty="0">
                <a:cs typeface="Times New Roman" pitchFamily="18" charset="0"/>
              </a:rPr>
              <a:t>           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Main task:  extract economies of scale and</a:t>
            </a:r>
            <a:endParaRPr lang="el-GR" dirty="0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ts val="3000"/>
              </a:lnSpc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		                       </a:t>
            </a:r>
            <a:r>
              <a:rPr lang="el-GR" dirty="0">
                <a:solidFill>
                  <a:schemeClr val="accent2"/>
                </a:solidFill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scope from multi-product technologies</a:t>
            </a:r>
            <a:endParaRPr lang="el-GR" dirty="0">
              <a:solidFill>
                <a:schemeClr val="accent2"/>
              </a:solidFill>
              <a:cs typeface="Times New Roman" pitchFamily="18" charset="0"/>
            </a:endParaRPr>
          </a:p>
          <a:p>
            <a:pPr indent="92075">
              <a:lnSpc>
                <a:spcPct val="90000"/>
              </a:lnSpc>
              <a:spcBef>
                <a:spcPct val="50000"/>
              </a:spcBef>
              <a:tabLst>
                <a:tab pos="45720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2.1  Effects of economies of scale and scope on management</a:t>
            </a:r>
            <a:endParaRPr lang="el-GR" dirty="0">
              <a:solidFill>
                <a:srgbClr val="FF0000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90000"/>
              </a:lnSpc>
              <a:spcBef>
                <a:spcPct val="50000"/>
              </a:spcBef>
              <a:buFont typeface="Symbol" pitchFamily="18" charset="2"/>
              <a:buChar char=" "/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   ·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    Production, distribution and administration processes</a:t>
            </a:r>
          </a:p>
          <a:p>
            <a:pPr indent="228600" eaLnBrk="0" hangingPunct="0">
              <a:lnSpc>
                <a:spcPct val="90000"/>
              </a:lnSpc>
              <a:spcBef>
                <a:spcPct val="50000"/>
              </a:spcBef>
              <a:buFont typeface="Symbol" pitchFamily="18" charset="2"/>
              <a:buChar char=" "/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                 become widely dispersed geographically and functionally</a:t>
            </a:r>
            <a:endParaRPr lang="el-GR" dirty="0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90000"/>
              </a:lnSpc>
              <a:spcBef>
                <a:spcPct val="50000"/>
              </a:spcBef>
              <a:buFont typeface="Symbol" pitchFamily="18" charset="2"/>
              <a:buChar char=" "/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   ·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  Management must be entrusted to professional people </a:t>
            </a:r>
          </a:p>
          <a:p>
            <a:pPr indent="228600" eaLnBrk="0" hangingPunct="0">
              <a:lnSpc>
                <a:spcPct val="90000"/>
              </a:lnSpc>
              <a:spcBef>
                <a:spcPct val="50000"/>
              </a:spcBef>
              <a:buFont typeface="Symbol" pitchFamily="18" charset="2"/>
              <a:buChar char=" "/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                  with the necessary skills and knowledge</a:t>
            </a:r>
            <a:endParaRPr lang="el-GR" dirty="0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90000"/>
              </a:lnSpc>
              <a:spcBef>
                <a:spcPct val="50000"/>
              </a:spcBef>
              <a:buFont typeface="Symbol" pitchFamily="18" charset="2"/>
              <a:buChar char=" "/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   ·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    Evidence: economies of scale at the plant level vs.  </a:t>
            </a:r>
          </a:p>
          <a:p>
            <a:pPr indent="228600" eaLnBrk="0" hangingPunct="0">
              <a:lnSpc>
                <a:spcPct val="90000"/>
              </a:lnSpc>
              <a:spcBef>
                <a:spcPct val="50000"/>
              </a:spcBef>
              <a:buFont typeface="Symbol" pitchFamily="18" charset="2"/>
              <a:buChar char=" "/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                  constant returns at the enterprise level</a:t>
            </a:r>
          </a:p>
          <a:p>
            <a:pPr indent="228600">
              <a:lnSpc>
                <a:spcPct val="140000"/>
              </a:lnSpc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   ·</a:t>
            </a:r>
            <a:r>
              <a:rPr lang="en-US" dirty="0">
                <a:solidFill>
                  <a:schemeClr val="accent2"/>
                </a:solidFill>
              </a:rPr>
              <a:t>    Giant enterprises, Chandler (1990)</a:t>
            </a:r>
          </a:p>
          <a:p>
            <a:pPr indent="228600">
              <a:lnSpc>
                <a:spcPct val="140000"/>
              </a:lnSpc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>
                <a:solidFill>
                  <a:schemeClr val="accent2"/>
                </a:solidFill>
              </a:rPr>
              <a:t> Separation of ownerships from control</a:t>
            </a:r>
            <a:endParaRPr lang="el-GR" dirty="0">
              <a:solidFill>
                <a:schemeClr val="accent2"/>
              </a:solidFill>
            </a:endParaRPr>
          </a:p>
          <a:p>
            <a:pPr indent="228600">
              <a:lnSpc>
                <a:spcPct val="140000"/>
              </a:lnSpc>
              <a:tabLst>
                <a:tab pos="457200" algn="l"/>
              </a:tabLst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>
                <a:solidFill>
                  <a:schemeClr val="accent2"/>
                </a:solidFill>
              </a:rPr>
              <a:t> Development of organizational capabilities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      </a:t>
            </a:r>
            <a:endParaRPr lang="el-GR" dirty="0">
              <a:solidFill>
                <a:schemeClr val="accent2"/>
              </a:solidFill>
              <a:latin typeface="Symbol" pitchFamily="18" charset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7650" y="768350"/>
            <a:ext cx="878522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2313" indent="-722313">
              <a:tabLst>
                <a:tab pos="809625" algn="l"/>
                <a:tab pos="1428750" algn="l"/>
              </a:tabLst>
              <a:defRPr/>
            </a:pPr>
            <a:r>
              <a:rPr lang="el-GR" dirty="0">
                <a:solidFill>
                  <a:srgbClr val="008080"/>
                </a:solidFill>
                <a:cs typeface="Times New Roman" pitchFamily="18" charset="0"/>
              </a:rPr>
              <a:t>2. Διαπιστώσεις</a:t>
            </a:r>
            <a:endParaRPr lang="el-GR" dirty="0"/>
          </a:p>
          <a:p>
            <a:pPr marL="722313" indent="-546100" eaLnBrk="0" hangingPunct="0">
              <a:lnSpc>
                <a:spcPct val="150000"/>
              </a:lnSpc>
              <a:buSzPct val="140000"/>
              <a:buFont typeface="Arial" charset="0"/>
              <a:buChar char="•"/>
              <a:tabLst>
                <a:tab pos="809625" algn="l"/>
                <a:tab pos="1428750" algn="l"/>
              </a:tabLst>
              <a:defRPr/>
            </a:pP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Η ένταση της Ε&amp;Α στη χώρα μας υστερεί διεθνώς και σε σύ­γκριση με το μέσο όρο της Ευρώπης των 15 και των 25. </a:t>
            </a:r>
            <a:endParaRPr lang="el-GR" dirty="0"/>
          </a:p>
          <a:p>
            <a:pPr marL="722313" indent="-546100" eaLnBrk="0" hangingPunct="0">
              <a:lnSpc>
                <a:spcPct val="150000"/>
              </a:lnSpc>
              <a:buSzPct val="140000"/>
              <a:buFont typeface="Arial" charset="0"/>
              <a:buChar char="•"/>
              <a:tabLst>
                <a:tab pos="809625" algn="l"/>
                <a:tab pos="1428750" algn="l"/>
              </a:tabLst>
              <a:defRPr/>
            </a:pP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Η ένταση της Ε&amp;Α στη χώρα μας συγκρίνεται δυσμενώς ακόμη  και με χώρες με παρόμοιο η χαμηλότερο επίπεδο ανάπτυξης.</a:t>
            </a:r>
            <a:endParaRPr lang="el-GR" dirty="0"/>
          </a:p>
          <a:p>
            <a:pPr marL="722313" indent="-546100" eaLnBrk="0" hangingPunct="0">
              <a:lnSpc>
                <a:spcPct val="150000"/>
              </a:lnSpc>
              <a:buSzPct val="140000"/>
              <a:buFont typeface="Arial" charset="0"/>
              <a:buChar char="•"/>
              <a:tabLst>
                <a:tab pos="809625" algn="l"/>
                <a:tab pos="1428750" algn="l"/>
              </a:tabLst>
              <a:defRPr/>
            </a:pP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Η ένταση της Ε&amp;Α είναι χαμηλή τόσο στο δημόσιο τομέα και στα πανεπιστήμια,</a:t>
            </a:r>
            <a:r>
              <a:rPr lang="el-GR" dirty="0"/>
              <a:t> </a:t>
            </a: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όσο και στον ιδιωτικό τομέα. </a:t>
            </a:r>
            <a:endParaRPr lang="el-GR" dirty="0"/>
          </a:p>
          <a:p>
            <a:pPr marL="722313" indent="-546100" eaLnBrk="0" hangingPunct="0">
              <a:lnSpc>
                <a:spcPct val="150000"/>
              </a:lnSpc>
              <a:buSzPct val="140000"/>
              <a:buFont typeface="Arial" charset="0"/>
              <a:buChar char="•"/>
              <a:tabLst>
                <a:tab pos="809625" algn="l"/>
                <a:tab pos="1428750" algn="l"/>
              </a:tabLst>
              <a:defRPr/>
            </a:pP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Ενώ η Ε&amp;Α στους ιδιωτικούς τομείς των συγκρινόμενων χω­ρών είναι πιο εντατική απ’ ότι στους δημόσιους τομείς, στη χώρα μας συμβαίνει το αντίθετο.</a:t>
            </a:r>
            <a:endParaRPr lang="el-G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99000" y="73025"/>
            <a:ext cx="6477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endParaRPr lang="en-US" sz="1200" dirty="0">
              <a:ea typeface="Times New Roman" pitchFamily="18" charset="0"/>
            </a:endParaRPr>
          </a:p>
          <a:p>
            <a:pPr indent="457200" algn="just" eaLnBrk="0" hangingPunct="0">
              <a:defRPr/>
            </a:pPr>
            <a:r>
              <a:rPr lang="en-US" sz="1200" dirty="0">
                <a:ea typeface="Times New Roman" pitchFamily="18" charset="0"/>
              </a:rPr>
              <a:t/>
            </a:r>
            <a:br>
              <a:rPr lang="en-US" sz="1200" dirty="0">
                <a:ea typeface="Times New Roman" pitchFamily="18" charset="0"/>
              </a:rPr>
            </a:br>
            <a:r>
              <a:rPr lang="el-GR" sz="2000" dirty="0">
                <a:solidFill>
                  <a:srgbClr val="0000FF"/>
                </a:solidFill>
                <a:ea typeface="Times New Roman" pitchFamily="18" charset="0"/>
              </a:rPr>
              <a:t>      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900" y="1412875"/>
            <a:ext cx="8712200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900430" algn="l"/>
              </a:tabLst>
              <a:defRPr/>
            </a:pP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     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936" y="260648"/>
            <a:ext cx="8532948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41438" indent="-1341438" algn="just">
              <a:defRPr/>
            </a:pPr>
            <a:r>
              <a:rPr lang="el-GR" dirty="0">
                <a:solidFill>
                  <a:srgbClr val="00CC99"/>
                </a:solidFill>
                <a:ea typeface="Times New Roman" pitchFamily="18" charset="0"/>
              </a:rPr>
              <a:t>Ερώ­τημα:</a:t>
            </a:r>
            <a:r>
              <a:rPr lang="el-GR" dirty="0">
                <a:solidFill>
                  <a:srgbClr val="FF00FF"/>
                </a:solidFill>
                <a:ea typeface="Times New Roman" pitchFamily="18" charset="0"/>
              </a:rPr>
              <a:t> Γιατί υστερεί στην χώρα μας η καινοτομικότητα γενικά και η επιχειρηματική καινοτομικότητα  ιδιαίτερα;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l-GR" b="1" kern="0" dirty="0">
                <a:solidFill>
                  <a:srgbClr val="FF0000"/>
                </a:solidFill>
                <a:latin typeface="Times New Roman"/>
              </a:rPr>
              <a:t>ΙΙΙ. Τα αίτια της υστέρησης</a:t>
            </a:r>
            <a:endParaRPr lang="el-GR" sz="1400" b="1" kern="0" dirty="0">
              <a:solidFill>
                <a:srgbClr val="000000"/>
              </a:solidFill>
              <a:latin typeface="Times New Roman"/>
            </a:endParaRPr>
          </a:p>
          <a:p>
            <a:pPr marL="274638" lvl="2" indent="-274638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00050" algn="l"/>
              </a:tabLst>
              <a:defRPr/>
            </a:pPr>
            <a:r>
              <a:rPr lang="el-GR" b="1" dirty="0">
                <a:solidFill>
                  <a:srgbClr val="339966"/>
                </a:solidFill>
                <a:latin typeface="Times New Roman"/>
                <a:ea typeface="Times New Roman"/>
              </a:rPr>
              <a:t> Η προσφορά ερευνητών, (</a:t>
            </a:r>
            <a:r>
              <a:rPr lang="el-GR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/>
                <a:ea typeface="Times New Roman"/>
                <a:hlinkClick r:id="rId2" action="ppaction://hlinkfile"/>
              </a:rPr>
              <a:t>Πίνακας </a:t>
            </a:r>
            <a:r>
              <a:rPr lang="el-GR" b="1" u="sng" dirty="0">
                <a:ln>
                  <a:solidFill>
                    <a:srgbClr val="FF0000"/>
                  </a:solidFill>
                </a:ln>
                <a:solidFill>
                  <a:srgbClr val="339966"/>
                </a:solidFill>
                <a:latin typeface="Times New Roman"/>
                <a:ea typeface="Times New Roman"/>
                <a:hlinkClick r:id="rId2" action="ppaction://hlinkfile"/>
              </a:rPr>
              <a:t>4</a:t>
            </a:r>
            <a:r>
              <a:rPr lang="el-GR" b="1" dirty="0">
                <a:solidFill>
                  <a:srgbClr val="339966"/>
                </a:solidFill>
                <a:latin typeface="Times New Roman"/>
                <a:ea typeface="Times New Roman"/>
              </a:rPr>
              <a:t>)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65125" lvl="2" indent="-365125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  <a:tab pos="628650" algn="l"/>
              </a:tabLst>
              <a:defRPr/>
            </a:pPr>
            <a:r>
              <a:rPr lang="el-GR" b="1" spc="-30" dirty="0">
                <a:solidFill>
                  <a:srgbClr val="008080"/>
                </a:solidFill>
                <a:latin typeface="Times New Roman"/>
                <a:ea typeface="Times New Roman"/>
              </a:rPr>
              <a:t>Το μέγεθος των επιχειρήσεων και η διάρθρωση των αγορών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 indent="-457200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900430" algn="l"/>
              </a:tabLst>
              <a:defRPr/>
            </a:pP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2.1  Αγορές διασποράς επιχειρηματικών κινδύνων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895350" indent="-365125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  <a:defRPr/>
            </a:pP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Το τραπεζικό σύστημα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895350" indent="-365125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  <a:defRPr/>
            </a:pP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Το χρηματιστήριο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895350" indent="-365125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  <a:defRPr/>
            </a:pP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Η αγορά επιχειρηματικών συμμετοχών (</a:t>
            </a:r>
            <a:r>
              <a:rPr lang="en-US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venture capital</a:t>
            </a: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)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1" indent="-457200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900430" algn="l"/>
              </a:tabLst>
              <a:defRPr/>
            </a:pP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2.2  Οι ρυθμιστικές πολιτικές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895350" indent="-365125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49263" algn="l"/>
                <a:tab pos="987425" algn="l"/>
              </a:tabLst>
              <a:defRPr/>
            </a:pP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Δίκαιο ανταγωνισμού και συγκεντρώσεις επιχειρήσεων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895350" indent="-365125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49263" algn="l"/>
                <a:tab pos="987425" algn="l"/>
              </a:tabLst>
              <a:defRPr/>
            </a:pPr>
            <a:r>
              <a:rPr lang="el-GR" b="1" spc="-30" dirty="0">
                <a:solidFill>
                  <a:srgbClr val="3366FF"/>
                </a:solidFill>
                <a:latin typeface="Times New Roman"/>
                <a:ea typeface="Times New Roman"/>
              </a:rPr>
              <a:t>Άλλες ρυθμιστικές πολιτικές</a:t>
            </a:r>
            <a:endParaRPr lang="el-GR" sz="1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0"/>
            <a:ext cx="5754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86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825" y="333375"/>
            <a:ext cx="8713788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 indent="-738188" algn="just">
              <a:lnSpc>
                <a:spcPct val="150000"/>
              </a:lnSpc>
              <a:tabLst>
                <a:tab pos="449263" algn="l"/>
                <a:tab pos="1485900" algn="l"/>
              </a:tabLst>
            </a:pPr>
            <a:r>
              <a:rPr lang="el-GR" b="1">
                <a:solidFill>
                  <a:srgbClr val="008080"/>
                </a:solidFill>
                <a:cs typeface="Times New Roman" pitchFamily="18" charset="0"/>
              </a:rPr>
              <a:t>3.  Το μέγεθος και η λειτουργία του δημόσιου τομέα</a:t>
            </a:r>
            <a:endParaRPr lang="el-GR" sz="1400">
              <a:solidFill>
                <a:srgbClr val="000000"/>
              </a:solidFill>
              <a:cs typeface="Times New Roman" pitchFamily="18" charset="0"/>
            </a:endParaRPr>
          </a:p>
          <a:p>
            <a:pPr marL="987425" indent="-354013">
              <a:lnSpc>
                <a:spcPct val="150000"/>
              </a:lnSpc>
              <a:buFont typeface="Symbol" pitchFamily="18" charset="2"/>
              <a:buChar char=""/>
              <a:tabLst>
                <a:tab pos="449263" algn="l"/>
                <a:tab pos="1485900" algn="l"/>
              </a:tabLst>
            </a:pP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Μέχρι πρόσφατα λειτουργούσε ως οιονεί κεντρικός προγραμμα­τιστής.</a:t>
            </a:r>
            <a:endParaRPr lang="el-GR" sz="1400">
              <a:solidFill>
                <a:srgbClr val="000000"/>
              </a:solidFill>
              <a:cs typeface="Times New Roman" pitchFamily="18" charset="0"/>
            </a:endParaRPr>
          </a:p>
          <a:p>
            <a:pPr marL="987425" indent="-354013" algn="just">
              <a:lnSpc>
                <a:spcPct val="150000"/>
              </a:lnSpc>
              <a:buFont typeface="Symbol" pitchFamily="18" charset="2"/>
              <a:buChar char=""/>
              <a:tabLst>
                <a:tab pos="449263" algn="l"/>
                <a:tab pos="1485900" algn="l"/>
              </a:tabLst>
            </a:pP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Η ανάπτυξη δεν εξαρτιόταν ούτε από την επιχειρη­ματικότητα ούτε από την καινοτομικότητα. </a:t>
            </a:r>
          </a:p>
          <a:p>
            <a:pPr marL="987425" indent="-354013" algn="just">
              <a:lnSpc>
                <a:spcPct val="150000"/>
              </a:lnSpc>
              <a:buFont typeface="Symbol" pitchFamily="18" charset="2"/>
              <a:buChar char=""/>
              <a:tabLst>
                <a:tab pos="449263" algn="l"/>
                <a:tab pos="1485900" algn="l"/>
              </a:tabLst>
            </a:pP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Οι επιχειρήσεις, δεν είχαν κίνητρα να επενδύσουν στη διαμόρφωση μιας επιχειρηματι­κής κουλτούρας βασισμένης στην Ε&amp;Α. </a:t>
            </a:r>
            <a:endParaRPr lang="el-GR">
              <a:cs typeface="Times New Roman" pitchFamily="18" charset="0"/>
            </a:endParaRPr>
          </a:p>
          <a:p>
            <a:pPr marL="987425" indent="-354013" algn="just">
              <a:lnSpc>
                <a:spcPct val="150000"/>
              </a:lnSpc>
              <a:buFont typeface="Symbol" pitchFamily="18" charset="2"/>
              <a:buChar char=""/>
              <a:tabLst>
                <a:tab pos="449263" algn="l"/>
                <a:tab pos="1485900" algn="l"/>
              </a:tabLst>
            </a:pP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Η συμπληρωματικότητα της Ε&amp;Α που διεξάγεται στα πανεπιστήμια και στα ερευνη­τικά ιδρύματα του δημοσίου. </a:t>
            </a:r>
            <a:endParaRPr lang="el-GR">
              <a:cs typeface="Times New Roman" pitchFamily="18" charset="0"/>
            </a:endParaRPr>
          </a:p>
          <a:p>
            <a:pPr marL="987425" indent="-354013" algn="just">
              <a:lnSpc>
                <a:spcPct val="150000"/>
              </a:lnSpc>
              <a:buFont typeface="Symbol" pitchFamily="18" charset="2"/>
              <a:buChar char=""/>
              <a:tabLst>
                <a:tab pos="449263" algn="l"/>
                <a:tab pos="1485900" algn="l"/>
              </a:tabLst>
            </a:pPr>
            <a:endParaRPr lang="el-GR" sz="1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7" y="535525"/>
            <a:ext cx="8447982" cy="3416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 pitchFamily="18" charset="2"/>
              <a:buChar char=""/>
              <a:tabLst>
                <a:tab pos="1349375" algn="l"/>
              </a:tabLst>
              <a:defRPr/>
            </a:pPr>
            <a:r>
              <a:rPr lang="el-GR" b="1" dirty="0">
                <a:solidFill>
                  <a:srgbClr val="008000"/>
                </a:solidFill>
                <a:cs typeface="Times New Roman" pitchFamily="18" charset="0"/>
              </a:rPr>
              <a:t>4. Πολιτισμικοί παράγοντες</a:t>
            </a:r>
            <a:endParaRPr lang="el-GR" sz="1400" dirty="0">
              <a:cs typeface="Times New Roman" pitchFamily="18" charset="0"/>
            </a:endParaRPr>
          </a:p>
          <a:p>
            <a:pPr marL="712788" indent="-347663" algn="just">
              <a:lnSpc>
                <a:spcPct val="150000"/>
              </a:lnSpc>
              <a:buFont typeface="Symbol" pitchFamily="18" charset="2"/>
              <a:buChar char=""/>
              <a:tabLst>
                <a:tab pos="1349375" algn="l"/>
              </a:tabLst>
              <a:defRPr/>
            </a:pP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Οι μεν επιχειρηματίες έχουν εξισωθεί στην συνείδηση του κοινού με τους κλέ­φτες, τα δε κέρδη θεωρούνται εξ’ ορισμού προϊόν εκμε­τάλλευσης των εργαζο­μένων.	</a:t>
            </a:r>
            <a:endParaRPr lang="el-GR" sz="1400" dirty="0">
              <a:cs typeface="Times New Roman" pitchFamily="18" charset="0"/>
            </a:endParaRPr>
          </a:p>
          <a:p>
            <a:pPr marL="712788" indent="-347663" algn="just">
              <a:lnSpc>
                <a:spcPct val="150000"/>
              </a:lnSpc>
              <a:buFont typeface="Symbol" pitchFamily="18" charset="2"/>
              <a:buChar char=""/>
              <a:tabLst>
                <a:tab pos="1349375" algn="l"/>
              </a:tabLst>
              <a:defRPr/>
            </a:pP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Εμπορική ναυτιλία.		</a:t>
            </a:r>
            <a:endParaRPr lang="el-GR" sz="1400" dirty="0">
              <a:cs typeface="Times New Roman" pitchFamily="18" charset="0"/>
            </a:endParaRPr>
          </a:p>
          <a:p>
            <a:pPr marL="712788" indent="-347663" algn="just">
              <a:lnSpc>
                <a:spcPct val="150000"/>
              </a:lnSpc>
              <a:buFont typeface="Symbol" pitchFamily="18" charset="2"/>
              <a:buChar char=""/>
              <a:tabLst>
                <a:tab pos="1349375" algn="l"/>
              </a:tabLst>
              <a:defRPr/>
            </a:pP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Πώς μας βλέπουν οι ξένοι, (</a:t>
            </a:r>
            <a:r>
              <a:rPr lang="el-GR" u="sng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cs typeface="Times New Roman" pitchFamily="18" charset="0"/>
                <a:hlinkClick r:id="rId2" action="ppaction://hlinkfile"/>
              </a:rPr>
              <a:t>Πίνακας 5</a:t>
            </a:r>
            <a:r>
              <a:rPr lang="el-GR" dirty="0">
                <a:solidFill>
                  <a:srgbClr val="0000FF"/>
                </a:solidFill>
                <a:cs typeface="Times New Roman" pitchFamily="18" charset="0"/>
              </a:rPr>
              <a:t>). </a:t>
            </a:r>
            <a:endParaRPr lang="el-GR" sz="1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0"/>
            <a:ext cx="4902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155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672" y="548680"/>
            <a:ext cx="8208912" cy="279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57250" algn="l"/>
              </a:tabLst>
            </a:pPr>
            <a:r>
              <a:rPr lang="el-GR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Ι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l-GR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Τι πρέπει και τι μπορεί να γίνει</a:t>
            </a: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  <a:tabLst>
                <a:tab pos="857250" algn="l"/>
              </a:tabLst>
            </a:pPr>
            <a:r>
              <a:rPr lang="el-GR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l-GR" b="1" dirty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Να πειστούμε ότι </a:t>
            </a: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30225" lvl="0" indent="-255588" eaLnBrk="0" hangingPunct="0">
              <a:lnSpc>
                <a:spcPct val="150000"/>
              </a:lnSpc>
              <a:buFontTx/>
              <a:buChar char="•"/>
              <a:tabLst>
                <a:tab pos="857250" algn="l"/>
              </a:tabLst>
            </a:pP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Ο μόνος δρόμος που οδηγεί στην οικονομική ανά­πτυξη είναι η διεύρυνση των επιχειρη­ματι­κών ευκαι­ριών μέσω επενδύσεων σε  Ε&amp;Α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110239"/>
              </p:ext>
            </p:extLst>
          </p:nvPr>
        </p:nvGraphicFramePr>
        <p:xfrm>
          <a:off x="2483768" y="3789040"/>
          <a:ext cx="403244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3" imgW="1701800" imgH="228600" progId="Equation.DSMT4">
                  <p:embed/>
                </p:oleObj>
              </mc:Choice>
              <mc:Fallback>
                <p:oleObj name="Equation" r:id="rId3" imgW="1701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89040"/>
                        <a:ext cx="4032447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2" y="4725144"/>
            <a:ext cx="6850063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98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13208"/>
              </p:ext>
            </p:extLst>
          </p:nvPr>
        </p:nvGraphicFramePr>
        <p:xfrm>
          <a:off x="1691680" y="230912"/>
          <a:ext cx="538400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3" imgW="2336800" imgH="736600" progId="Equation.DSMT4">
                  <p:embed/>
                </p:oleObj>
              </mc:Choice>
              <mc:Fallback>
                <p:oleObj name="Equation" r:id="rId3" imgW="2336800" imgH="736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30912"/>
                        <a:ext cx="5384006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33804"/>
              </p:ext>
            </p:extLst>
          </p:nvPr>
        </p:nvGraphicFramePr>
        <p:xfrm>
          <a:off x="1619672" y="1916832"/>
          <a:ext cx="554461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5" imgW="2273300" imgH="736600" progId="Equation.DSMT4">
                  <p:embed/>
                </p:oleObj>
              </mc:Choice>
              <mc:Fallback>
                <p:oleObj name="Equation" r:id="rId5" imgW="22733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916832"/>
                        <a:ext cx="5544616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-109954"/>
            <a:ext cx="10502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	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64" y="3905703"/>
            <a:ext cx="9140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0" lvl="0" indent="-1352550" algn="just" eaLnBrk="0" hangingPunct="0">
              <a:tabLst>
                <a:tab pos="800100" algn="l"/>
              </a:tabLst>
            </a:pPr>
            <a:r>
              <a:rPr lang="el-GR" u="sng" dirty="0">
                <a:solidFill>
                  <a:srgbClr val="99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Πρόταση</a:t>
            </a:r>
            <a:r>
              <a:rPr lang="el-GR" dirty="0">
                <a:solidFill>
                  <a:srgbClr val="99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Ανεξαρτήτως 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επι­πέδου ανάπτυξης η ένταση των συνολικών δαπανών </a:t>
            </a:r>
            <a:r>
              <a:rPr lang="el-GR" sz="20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Ε&amp;Α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είναι ένας δυναμικός παράγοντας προώθησης της υλικής ευημερίας των λαών, ώστε και στην χώρα μας θα πρέπει να του δώσαμε τη δέουσα σημασία και να λά­βουμε τα απαραίτητα διαρθρωτικά μέτρα, τα οποία είναι μεν επώδυνα βραχυχρόνια, αλλά λίαν αναπτυξιακά μα­κροχρόνια. </a:t>
            </a:r>
            <a:endParaRPr lang="el-GR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352550" lvl="0" indent="-1352550" algn="just" eaLnBrk="0" hangingPunct="0">
              <a:tabLst>
                <a:tab pos="800100" algn="l"/>
              </a:tabLst>
            </a:pPr>
            <a:endParaRPr lang="el-G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800100" algn="l"/>
              </a:tabLst>
            </a:pPr>
            <a:endParaRPr lang="en-GB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  <a:tabLst>
                <a:tab pos="800100" algn="l"/>
              </a:tabLst>
            </a:pPr>
            <a:r>
              <a:rPr lang="el-GR" sz="2000" dirty="0">
                <a:solidFill>
                  <a:srgbClr val="0000FF"/>
                </a:solidFill>
                <a:latin typeface="Times New Roman"/>
                <a:ea typeface="Times New Roman"/>
              </a:rPr>
              <a:t>Το διάστημα της προσαρμογής θα είναι σχετικά μικρό, (</a:t>
            </a:r>
            <a:r>
              <a:rPr lang="el-GR" sz="2000" u="sng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/>
                <a:ea typeface="Times New Roman"/>
                <a:hlinkClick r:id="rId7" action="ppaction://hlinkfile"/>
              </a:rPr>
              <a:t>Πίνακας </a:t>
            </a:r>
            <a:r>
              <a:rPr lang="el-GR" sz="2000" u="sng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/>
                <a:ea typeface="Times New Roman"/>
                <a:hlinkClick r:id="rId7" action="ppaction://hlinkfile"/>
              </a:rPr>
              <a:t>6</a:t>
            </a:r>
            <a:r>
              <a:rPr lang="el-GR" sz="2000" u="sng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  <a:endParaRPr lang="en-GB" dirty="0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56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0016" y="82352"/>
            <a:ext cx="41799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3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746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800100" algn="l"/>
              </a:tabLst>
            </a:pPr>
            <a:r>
              <a:rPr lang="el-GR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2.Τι </a:t>
            </a:r>
            <a:r>
              <a:rPr lang="el-GR" b="1" dirty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μπορεί να γίνει </a:t>
            </a: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800100" algn="l"/>
              </a:tabLst>
            </a:pP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Να ξαναγραφούν τα βι­βλία τα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σχετικά </a:t>
            </a:r>
            <a:r>
              <a:rPr lang="el-GR" dirty="0" smtClean="0">
                <a:solidFill>
                  <a:srgbClr val="0000FF"/>
                </a:solidFill>
                <a:latin typeface="Times New Roman"/>
                <a:ea typeface="Times New Roman"/>
              </a:rPr>
              <a:t>με </a:t>
            </a:r>
            <a:r>
              <a:rPr lang="el-GR" dirty="0">
                <a:solidFill>
                  <a:srgbClr val="0000FF"/>
                </a:solidFill>
                <a:latin typeface="Times New Roman"/>
                <a:ea typeface="Times New Roman"/>
              </a:rPr>
              <a:t>την οικονομία και την αγωγή του </a:t>
            </a:r>
            <a:r>
              <a:rPr lang="el-GR" dirty="0" smtClean="0">
                <a:solidFill>
                  <a:srgbClr val="0000FF"/>
                </a:solidFill>
                <a:latin typeface="Times New Roman"/>
                <a:ea typeface="Times New Roman"/>
              </a:rPr>
              <a:t>πολίτη.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800100" algn="l"/>
              </a:tabLst>
            </a:pP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Να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δοθεί προτεραιότητα στην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επιχειρηματικότητα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γε­νικά και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στην καινοτομική επιχει­ρη­ματικότητα ιδιαίτερα.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800100" algn="l"/>
              </a:tabLst>
            </a:pP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Να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υιοθετηθεί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αξιολόγηση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σε όλες τις βαθ­μίδες της εκπαίδευσης και η κρατική επιδότηση να κα­τανέμεται ανάλογα με την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απόδοση.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800100" algn="l"/>
              </a:tabLst>
            </a:pP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Να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υιοθετηθεί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αξιολόγηση της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έρευνας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στα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πα­νεπιστήμια και στα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εργα­στήρια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και οι επιδοτήσεις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να </a:t>
            </a:r>
            <a:r>
              <a:rPr lang="el-GR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κατανέμονται ανάλογα με την επίδοση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l-G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4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 algn="ctr">
              <a:tabLst>
                <a:tab pos="914400" algn="l"/>
              </a:tabLst>
            </a:pPr>
            <a:r>
              <a:rPr lang="en-US" sz="1400" b="1">
                <a:cs typeface="Times New Roman" pitchFamily="18" charset="0"/>
              </a:rPr>
              <a:t>1.</a:t>
            </a:r>
            <a:r>
              <a:rPr lang="en-US" sz="700" b="1">
                <a:cs typeface="Times New Roman" pitchFamily="18" charset="0"/>
              </a:rPr>
              <a:t>   </a:t>
            </a:r>
            <a:endParaRPr lang="el-G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9750" y="333375"/>
            <a:ext cx="8382000" cy="62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b="1">
                <a:solidFill>
                  <a:srgbClr val="FF0000"/>
                </a:solidFill>
              </a:rPr>
              <a:t>3.  Coordination in the market</a:t>
            </a:r>
            <a:r>
              <a:rPr lang="en-US" b="1"/>
              <a:t> </a:t>
            </a:r>
            <a:endParaRPr lang="el-GR"/>
          </a:p>
          <a:p>
            <a:pPr>
              <a:lnSpc>
                <a:spcPct val="140000"/>
              </a:lnSpc>
            </a:pPr>
            <a:r>
              <a:rPr lang="en-US"/>
              <a:t> </a:t>
            </a:r>
            <a:r>
              <a:rPr lang="en-US" b="1"/>
              <a:t>          </a:t>
            </a:r>
            <a:r>
              <a:rPr lang="en-US" b="1">
                <a:solidFill>
                  <a:srgbClr val="800000"/>
                </a:solidFill>
              </a:rPr>
              <a:t>Coordination in the absence of innovation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  </a:t>
            </a:r>
            <a:r>
              <a:rPr lang="en-US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>
                <a:solidFill>
                  <a:schemeClr val="accent2"/>
                </a:solidFill>
              </a:rPr>
              <a:t>    </a:t>
            </a:r>
            <a:r>
              <a:rPr lang="en-US">
                <a:solidFill>
                  <a:srgbClr val="006600"/>
                </a:solidFill>
              </a:rPr>
              <a:t>Main task: discover opportunities for profit brought</a:t>
            </a:r>
            <a:r>
              <a:rPr lang="el-GR">
                <a:solidFill>
                  <a:srgbClr val="006600"/>
                </a:solidFill>
              </a:rPr>
              <a:t/>
            </a:r>
            <a:br>
              <a:rPr lang="el-GR">
                <a:solidFill>
                  <a:srgbClr val="006600"/>
                </a:solidFill>
              </a:rPr>
            </a:br>
            <a:r>
              <a:rPr lang="en-US">
                <a:solidFill>
                  <a:srgbClr val="006600"/>
                </a:solidFill>
              </a:rPr>
              <a:t>                                    about by disequilibrium situations</a:t>
            </a:r>
            <a:r>
              <a:rPr lang="el-GR">
                <a:solidFill>
                  <a:schemeClr val="accent2"/>
                </a:solidFill>
              </a:rPr>
              <a:t/>
            </a:r>
            <a:br>
              <a:rPr lang="el-GR">
                <a:solidFill>
                  <a:schemeClr val="accent2"/>
                </a:solidFill>
              </a:rPr>
            </a:br>
            <a:r>
              <a:rPr lang="en-US"/>
              <a:t>            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/>
              <a:t>    </a:t>
            </a:r>
            <a:r>
              <a:rPr lang="en-US">
                <a:solidFill>
                  <a:schemeClr val="accent2"/>
                </a:solidFill>
              </a:rPr>
              <a:t>Expansion of capacity by firms already in the market</a:t>
            </a:r>
            <a:endParaRPr lang="el-GR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</a:pPr>
            <a:r>
              <a:rPr lang="en-US">
                <a:solidFill>
                  <a:schemeClr val="accent2"/>
                </a:solidFill>
              </a:rPr>
              <a:t>            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>
                <a:solidFill>
                  <a:schemeClr val="accent2"/>
                </a:solidFill>
              </a:rPr>
              <a:t>    Expansion of capacity by new entrants</a:t>
            </a:r>
            <a:endParaRPr lang="el-GR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</a:pPr>
            <a:r>
              <a:rPr lang="en-US">
                <a:solidFill>
                  <a:schemeClr val="accent2"/>
                </a:solidFill>
              </a:rPr>
              <a:t>            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>
                <a:solidFill>
                  <a:schemeClr val="accent2"/>
                </a:solidFill>
              </a:rPr>
              <a:t>    Rate of convergence to the new equilibrium</a:t>
            </a:r>
          </a:p>
          <a:p>
            <a:pPr>
              <a:lnSpc>
                <a:spcPct val="140000"/>
              </a:lnSpc>
            </a:pPr>
            <a:r>
              <a:rPr lang="en-US" b="1"/>
              <a:t>           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Coordination in the presence of innovation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           </a:t>
            </a:r>
            <a:r>
              <a:rPr lang="en-US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>
                <a:solidFill>
                  <a:srgbClr val="006600"/>
                </a:solidFill>
              </a:rPr>
              <a:t>     Main task: survive the market test</a:t>
            </a:r>
            <a:r>
              <a:rPr lang="en-US">
                <a:solidFill>
                  <a:schemeClr val="accent2"/>
                </a:solidFill>
              </a:rPr>
              <a:t/>
            </a:r>
            <a:br>
              <a:rPr lang="en-US">
                <a:solidFill>
                  <a:schemeClr val="accent2"/>
                </a:solidFill>
              </a:rPr>
            </a:br>
            <a:r>
              <a:rPr lang="en-US"/>
              <a:t>             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/>
              <a:t>    </a:t>
            </a:r>
            <a:r>
              <a:rPr lang="en-US">
                <a:solidFill>
                  <a:schemeClr val="accent2"/>
                </a:solidFill>
              </a:rPr>
              <a:t>Scale and Scope Economies to innovation</a:t>
            </a:r>
            <a:endParaRPr lang="el-GR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</a:pPr>
            <a:r>
              <a:rPr lang="en-US">
                <a:solidFill>
                  <a:schemeClr val="accent2"/>
                </a:solidFill>
              </a:rPr>
              <a:t>             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>
                <a:solidFill>
                  <a:schemeClr val="accent2"/>
                </a:solidFill>
              </a:rPr>
              <a:t>    Scale and Scope Economies to the rate of   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chemeClr val="accent2"/>
                </a:solidFill>
              </a:rPr>
              <a:t>                    diffusion of innovations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   </a:t>
            </a:r>
            <a:r>
              <a:rPr lang="en-US" sz="1400">
                <a:solidFill>
                  <a:schemeClr val="accent2"/>
                </a:solidFill>
                <a:cs typeface="Times New Roman" pitchFamily="18" charset="0"/>
              </a:rPr>
              <a:t> </a:t>
            </a:r>
            <a:endParaRPr lang="el-GR" sz="140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7"/>
          <p:cNvGraphicFramePr>
            <a:graphicFrameLocks noGrp="1" noChangeAspect="1"/>
          </p:cNvGraphicFramePr>
          <p:nvPr>
            <p:ph type="title"/>
          </p:nvPr>
        </p:nvGraphicFramePr>
        <p:xfrm>
          <a:off x="468313" y="609600"/>
          <a:ext cx="7848600" cy="562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hoto Editor Photo" r:id="rId3" imgW="7803556" imgH="4922947" progId="MSPhotoEd.3">
                  <p:embed/>
                </p:oleObj>
              </mc:Choice>
              <mc:Fallback>
                <p:oleObj name="Photo Editor Photo" r:id="rId3" imgW="7803556" imgH="4922947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09600"/>
                        <a:ext cx="7848600" cy="562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Grp="1" noChangeAspect="1"/>
          </p:cNvGraphicFramePr>
          <p:nvPr>
            <p:ph type="title"/>
          </p:nvPr>
        </p:nvGraphicFramePr>
        <p:xfrm>
          <a:off x="468313" y="476250"/>
          <a:ext cx="83518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hoto Editor Photo" r:id="rId3" imgW="7811177" imgH="4968671" progId="MSPhotoEd.3">
                  <p:embed/>
                </p:oleObj>
              </mc:Choice>
              <mc:Fallback>
                <p:oleObj name="Photo Editor Photo" r:id="rId3" imgW="7811177" imgH="496867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8351837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381000"/>
            <a:ext cx="82105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25438" indent="-325438" eaLnBrk="0" hangingPunct="0">
              <a:tabLst>
                <a:tab pos="96838" algn="l"/>
              </a:tabLst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4.  Firm size and the production of innovations</a:t>
            </a:r>
            <a:endParaRPr lang="el-GR">
              <a:solidFill>
                <a:srgbClr val="FF0000"/>
              </a:solidFill>
              <a:cs typeface="Times New Roman" pitchFamily="18" charset="0"/>
            </a:endParaRPr>
          </a:p>
          <a:p>
            <a:pPr marL="325438" indent="-325438" eaLnBrk="0" hangingPunct="0">
              <a:tabLst>
                <a:tab pos="96838" algn="l"/>
              </a:tabLst>
            </a:pPr>
            <a:r>
              <a:rPr lang="en-US">
                <a:cs typeface="Times New Roman" pitchFamily="18" charset="0"/>
              </a:rPr>
              <a:t>    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>
                <a:latin typeface="Symbol" pitchFamily="18" charset="2"/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 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Imperfect markets conducive to innovation by large firms.    </a:t>
            </a:r>
          </a:p>
          <a:p>
            <a:pPr marL="325438" indent="-325438" eaLnBrk="0" hangingPunct="0">
              <a:tabLst>
                <a:tab pos="96838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Nearly perfect markets conducive to innovation by small </a:t>
            </a:r>
          </a:p>
          <a:p>
            <a:pPr marL="325438" indent="-325438" eaLnBrk="0" hangingPunct="0">
              <a:tabLst>
                <a:tab pos="96838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firm</a:t>
            </a:r>
          </a:p>
          <a:p>
            <a:pPr marL="325438" indent="-325438" eaLnBrk="0" hangingPunct="0">
              <a:tabLst>
                <a:tab pos="96838" algn="l"/>
              </a:tabLst>
            </a:pPr>
            <a:r>
              <a:rPr lang="en-GB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>
              <a:solidFill>
                <a:schemeClr val="accent2"/>
              </a:solidFill>
              <a:cs typeface="Times New Roman" pitchFamily="18" charset="0"/>
            </a:endParaRPr>
          </a:p>
          <a:p>
            <a:pPr marL="325438" indent="-325438" eaLnBrk="0" hangingPunct="0">
              <a:tabLst>
                <a:tab pos="96838" algn="l"/>
              </a:tabLst>
            </a:pPr>
            <a:r>
              <a:rPr lang="en-US">
                <a:solidFill>
                  <a:srgbClr val="800000"/>
                </a:solidFill>
                <a:cs typeface="Times New Roman" pitchFamily="18" charset="0"/>
              </a:rPr>
              <a:t>         </a:t>
            </a:r>
            <a:endParaRPr lang="el-GR">
              <a:solidFill>
                <a:srgbClr val="800000"/>
              </a:solidFill>
              <a:cs typeface="Times New Roman" pitchFamily="18" charset="0"/>
            </a:endParaRPr>
          </a:p>
          <a:p>
            <a:pPr marL="325438" indent="-325438" eaLnBrk="0" hangingPunct="0">
              <a:tabLst>
                <a:tab pos="96838" algn="l"/>
              </a:tabLst>
            </a:pP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marL="325438" indent="-325438" eaLnBrk="0" hangingPunct="0">
              <a:tabLst>
                <a:tab pos="96838" algn="l"/>
              </a:tabLst>
            </a:pPr>
            <a:endParaRPr lang="el-GR">
              <a:solidFill>
                <a:schemeClr val="accent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63763"/>
            <a:ext cx="7921625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75637" cy="2295525"/>
          </a:xfrm>
        </p:spPr>
        <p:txBody>
          <a:bodyPr/>
          <a:lstStyle/>
          <a:p>
            <a:pPr marL="447675" indent="-447675" algn="l" eaLnBrk="1" hangingPunct="1">
              <a:buFontTx/>
              <a:buAutoNum type="arabicPeriod" startAt="5"/>
            </a:pPr>
            <a:r>
              <a:rPr lang="en-US" sz="2400" b="1" smtClean="0">
                <a:solidFill>
                  <a:srgbClr val="FF0000"/>
                </a:solidFill>
              </a:rPr>
              <a:t> Firm size and the diffusion of innovations</a:t>
            </a:r>
            <a:br>
              <a:rPr lang="en-US" sz="2400" b="1" smtClean="0">
                <a:solidFill>
                  <a:srgbClr val="FF0000"/>
                </a:solidFill>
              </a:rPr>
            </a:br>
            <a:r>
              <a:rPr lang="en-US" sz="2400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400" b="1" smtClean="0">
                <a:solidFill>
                  <a:srgbClr val="FF0000"/>
                </a:solidFill>
              </a:rPr>
              <a:t>   </a:t>
            </a:r>
            <a:r>
              <a:rPr lang="en-US" sz="2400" smtClean="0">
                <a:solidFill>
                  <a:schemeClr val="accent2"/>
                </a:solidFill>
              </a:rPr>
              <a:t>Main determinants: 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smtClean="0">
                <a:solidFill>
                  <a:schemeClr val="accent2"/>
                </a:solidFill>
              </a:rPr>
              <a:t>      </a:t>
            </a:r>
            <a:r>
              <a:rPr lang="en-US" sz="2400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400" smtClean="0">
                <a:solidFill>
                  <a:schemeClr val="accent2"/>
                </a:solidFill>
              </a:rPr>
              <a:t> profitability of innovations   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smtClean="0">
                <a:solidFill>
                  <a:schemeClr val="accent2"/>
                </a:solidFill>
              </a:rPr>
              <a:t>      </a:t>
            </a:r>
            <a:r>
              <a:rPr lang="en-US" sz="2400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400" smtClean="0">
                <a:solidFill>
                  <a:schemeClr val="accent2"/>
                </a:solidFill>
              </a:rPr>
              <a:t> size of the required investment</a:t>
            </a:r>
            <a:endParaRPr lang="th-TH" sz="2400" smtClean="0">
              <a:solidFill>
                <a:schemeClr val="accent2"/>
              </a:solidFill>
            </a:endParaRPr>
          </a:p>
        </p:txBody>
      </p:sp>
      <p:graphicFrame>
        <p:nvGraphicFramePr>
          <p:cNvPr id="8195" name="Object 1"/>
          <p:cNvGraphicFramePr>
            <a:graphicFrameLocks noChangeAspect="1"/>
          </p:cNvGraphicFramePr>
          <p:nvPr/>
        </p:nvGraphicFramePr>
        <p:xfrm>
          <a:off x="611188" y="2565400"/>
          <a:ext cx="78486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hoto Editor Photo" r:id="rId3" imgW="7628281" imgH="4922947" progId="MSPhotoEd.3">
                  <p:embed/>
                </p:oleObj>
              </mc:Choice>
              <mc:Fallback>
                <p:oleObj name="Photo Editor Photo" r:id="rId3" imgW="7628281" imgH="4922947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65400"/>
                        <a:ext cx="7848600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228600">
              <a:lnSpc>
                <a:spcPct val="150000"/>
              </a:lnSpc>
              <a:tabLst>
                <a:tab pos="457200" algn="l"/>
              </a:tabLst>
            </a:pP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10. Conclusion</a:t>
            </a:r>
            <a:endParaRPr lang="el-GR">
              <a:solidFill>
                <a:srgbClr val="FF0000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b="1">
                <a:cs typeface="Times New Roman" pitchFamily="18" charset="0"/>
              </a:rPr>
              <a:t> </a:t>
            </a:r>
            <a:r>
              <a:rPr lang="en-US">
                <a:cs typeface="Times New Roman" pitchFamily="18" charset="0"/>
              </a:rPr>
              <a:t>      </a:t>
            </a:r>
            <a:r>
              <a:rPr lang="en-US">
                <a:solidFill>
                  <a:srgbClr val="800000"/>
                </a:solidFill>
                <a:cs typeface="Times New Roman" pitchFamily="18" charset="0"/>
              </a:rPr>
              <a:t>Exploiting Economies of Scale and Scope requires:</a:t>
            </a:r>
            <a:endParaRPr lang="el-GR">
              <a:solidFill>
                <a:srgbClr val="800000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cs typeface="Times New Roman" pitchFamily="18" charset="0"/>
              </a:rPr>
              <a:t>       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1.   Administration of enterprises by professional managers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       2.   Development of organizational capabilities to coordinate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    and efficiently integrate widely dispersed  activities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       3.   Encourage intrapreneurial activities  through well-defined</a:t>
            </a: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         systems of motives 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4.   Economies of Scale and Scope relate positively to market </a:t>
            </a: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        imperfections. So they accelerate Innovation and retard </a:t>
            </a:r>
          </a:p>
          <a:p>
            <a:pPr indent="2286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               coordination</a:t>
            </a: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tabLst>
                <a:tab pos="457200" algn="l"/>
              </a:tabLst>
            </a:pPr>
            <a:endParaRPr lang="el-GR">
              <a:solidFill>
                <a:schemeClr val="accent2"/>
              </a:solidFill>
              <a:cs typeface="Times New Roman" pitchFamily="18" charset="0"/>
            </a:endParaRPr>
          </a:p>
          <a:p>
            <a:pPr indent="228600" eaLnBrk="0" hangingPunct="0">
              <a:tabLst>
                <a:tab pos="457200" algn="l"/>
              </a:tabLst>
            </a:pP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12420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533400" y="609600"/>
          <a:ext cx="7467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3" imgW="2844800" imgH="1854200" progId="Equation.DSMT4">
                  <p:embed/>
                </p:oleObj>
              </mc:Choice>
              <mc:Fallback>
                <p:oleObj r:id="rId3" imgW="2844800" imgH="1854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74676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696</Words>
  <Application>Microsoft Office PowerPoint</Application>
  <PresentationFormat>Προβολή στην οθόνη (4:3)</PresentationFormat>
  <Paragraphs>123</Paragraphs>
  <Slides>29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29</vt:i4>
      </vt:variant>
    </vt:vector>
  </HeadingPairs>
  <TitlesOfParts>
    <vt:vector size="34" baseType="lpstr">
      <vt:lpstr>Default Design</vt:lpstr>
      <vt:lpstr>Photo Editor Photo</vt:lpstr>
      <vt:lpstr>MathType 6.0 Equation</vt:lpstr>
      <vt:lpstr>Equation</vt:lpstr>
      <vt:lpstr>Chart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Firm size and the diffusion of innovations ·   Main determinants:        · profitability of innovations          · size of the required investment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Aueb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Bitros</dc:creator>
  <cp:lastModifiedBy>Kalli</cp:lastModifiedBy>
  <cp:revision>33</cp:revision>
  <dcterms:created xsi:type="dcterms:W3CDTF">2006-05-22T09:35:32Z</dcterms:created>
  <dcterms:modified xsi:type="dcterms:W3CDTF">2018-02-27T10:30:41Z</dcterms:modified>
</cp:coreProperties>
</file>