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sldIdLst>
    <p:sldId id="375" r:id="rId3"/>
    <p:sldId id="259" r:id="rId4"/>
    <p:sldId id="257" r:id="rId5"/>
    <p:sldId id="261" r:id="rId6"/>
    <p:sldId id="262" r:id="rId7"/>
    <p:sldId id="374" r:id="rId8"/>
    <p:sldId id="376" r:id="rId9"/>
    <p:sldId id="382" r:id="rId10"/>
    <p:sldId id="388" r:id="rId11"/>
    <p:sldId id="377" r:id="rId12"/>
    <p:sldId id="378" r:id="rId13"/>
    <p:sldId id="379" r:id="rId14"/>
    <p:sldId id="389" r:id="rId15"/>
    <p:sldId id="380" r:id="rId16"/>
    <p:sldId id="383" r:id="rId17"/>
    <p:sldId id="384" r:id="rId18"/>
    <p:sldId id="385" r:id="rId19"/>
    <p:sldId id="386" r:id="rId20"/>
    <p:sldId id="390" r:id="rId21"/>
    <p:sldId id="354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>
        <p:scale>
          <a:sx n="50" d="100"/>
          <a:sy n="50" d="100"/>
        </p:scale>
        <p:origin x="-1272" y="-149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Οικονομική Ιστορία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1872208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5: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 στη Βιομηχανική Επανάσταση</a:t>
            </a:r>
            <a:endParaRPr lang="en-US" sz="2800" dirty="0" smtClean="0"/>
          </a:p>
          <a:p>
            <a:r>
              <a:rPr lang="el-GR" sz="2800" b="1" dirty="0" smtClean="0"/>
              <a:t>Διδάσκων:  </a:t>
            </a:r>
            <a:r>
              <a:rPr lang="el-GR" sz="2800" dirty="0" smtClean="0"/>
              <a:t>Ιωάννα-Σαπφώ Πεπελάση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Οικονομικής Επιστήμης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Βιομηχανική Επανάσταση στην Αγγλία: βασικά χαρακτηριστικά (1 από 2)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el-GR" dirty="0" smtClean="0"/>
              <a:t>Ξεκίνησε από τεχνίτες που συγκέντρωσαν κεφάλαια από φίλους, συγγενείς, γαιοκτήμονες και τράπεζες και έφτιαξαν μικρομεσαίες μονάδες παραγωγής. </a:t>
            </a:r>
          </a:p>
          <a:p>
            <a:r>
              <a:rPr lang="el-GR" dirty="0" smtClean="0"/>
              <a:t>Κεντρική τεχνολογία αποτελεί η ατμομηχανή.</a:t>
            </a:r>
          </a:p>
          <a:p>
            <a:r>
              <a:rPr lang="el-GR" dirty="0" smtClean="0"/>
              <a:t>Κεντρική μονάδα είναι το εργοστάσιο.</a:t>
            </a:r>
          </a:p>
          <a:p>
            <a:r>
              <a:rPr lang="el-GR" dirty="0" smtClean="0"/>
              <a:t>Βασική πηγή ενέργειας η καύση κάρβουνου.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Βιομηχανική Επανάσταση στην Αγγλία: βασικά χαρακτηριστικά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</a:t>
            </a:r>
            <a:r>
              <a:rPr lang="el-GR" b="1" dirty="0" smtClean="0"/>
              <a:t>ατμομηχανή </a:t>
            </a:r>
            <a:r>
              <a:rPr lang="el-GR" dirty="0" smtClean="0"/>
              <a:t>χρησιμοποιείται πρώτη φορά στα ανθρακωρυχεία και όχι στα εργοστάσια.</a:t>
            </a:r>
          </a:p>
          <a:p>
            <a:r>
              <a:rPr lang="el-GR" dirty="0" smtClean="0"/>
              <a:t>Στη συνέχεια οι πολύ μεγάλες ατμομηχανές θα αποτελέσουν </a:t>
            </a:r>
            <a:r>
              <a:rPr lang="el-GR" dirty="0" smtClean="0"/>
              <a:t>τον </a:t>
            </a:r>
            <a:r>
              <a:rPr lang="el-GR" dirty="0" smtClean="0"/>
              <a:t>πυρήνα ενός νέου μεταφορικού μέσου, του σιδηρόδρομου.</a:t>
            </a:r>
          </a:p>
          <a:p>
            <a:pPr lvl="1"/>
            <a:r>
              <a:rPr lang="el-GR" dirty="0" smtClean="0"/>
              <a:t>Ο </a:t>
            </a:r>
            <a:r>
              <a:rPr lang="el-GR" b="1" dirty="0" smtClean="0"/>
              <a:t>σιδηρόδρομος </a:t>
            </a:r>
            <a:r>
              <a:rPr lang="el-GR" dirty="0" smtClean="0"/>
              <a:t>(1830-1840) είχε ως βασικό στόχο την ένωση των ανθρακωρυχείων με τις πόλεις.</a:t>
            </a:r>
          </a:p>
          <a:p>
            <a:r>
              <a:rPr lang="el-GR" dirty="0" smtClean="0"/>
              <a:t>Άνδρες, γυναίκες και παιδιά αναλάμβαναν τις επίπονες και ανειδίκευτες εργασίες.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βιομηχανική Επανάσταση στην Ελλάδα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κεντρικός ήρωας δεν είναι ο τεχνίτης αλλά ο έμπορος.</a:t>
            </a:r>
          </a:p>
          <a:p>
            <a:r>
              <a:rPr lang="el-GR" dirty="0" smtClean="0"/>
              <a:t>Ο Έλληνας τεχνίτης δεν είχε την υποδομή(δυσκολία συσσώρευσης κεφαλαίων) να εξελιχθεί σε βιομήχανο.</a:t>
            </a:r>
          </a:p>
          <a:p>
            <a:r>
              <a:rPr lang="el-GR" dirty="0" smtClean="0"/>
              <a:t> Συνεπώς, γίνεται λόγος για τον </a:t>
            </a:r>
            <a:r>
              <a:rPr lang="el-GR" b="1" dirty="0" smtClean="0"/>
              <a:t>Έλληνα εμποροβιομήχανο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rgbClr val="000000"/>
                </a:solidFill>
              </a:rPr>
              <a:t/>
            </a:r>
            <a:br>
              <a:rPr lang="el-GR" sz="2400" dirty="0" smtClean="0">
                <a:solidFill>
                  <a:srgbClr val="000000"/>
                </a:solidFill>
              </a:rPr>
            </a:br>
            <a:r>
              <a:rPr lang="el-GR" sz="4400" dirty="0" smtClean="0">
                <a:solidFill>
                  <a:srgbClr val="1C1C11"/>
                </a:solidFill>
              </a:rPr>
              <a:t> </a:t>
            </a:r>
            <a:r>
              <a:rPr lang="el-GR" dirty="0" smtClean="0">
                <a:solidFill>
                  <a:srgbClr val="1C1C11"/>
                </a:solidFill>
              </a:rPr>
              <a:t>Προϋποθέσεις για τη Βιομηχανική Επανάσταση</a:t>
            </a:r>
            <a:r>
              <a:rPr lang="el-GR" sz="4400" dirty="0" smtClean="0">
                <a:solidFill>
                  <a:srgbClr val="1C1C11"/>
                </a:solidFill>
              </a:rPr>
              <a:t/>
            </a:r>
            <a:br>
              <a:rPr lang="el-GR" sz="4400" dirty="0" smtClean="0">
                <a:solidFill>
                  <a:srgbClr val="1C1C11"/>
                </a:solidFill>
              </a:rPr>
            </a:br>
            <a:endParaRPr lang="el-GR" sz="44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Εισαγωγή στη Βιομηχανική Επανάσταση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517232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Προϋποθέσεις για τη Βιομηχανική Επανάσταση (1 από2)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Διαθέσιμο εισόδημα και ζήτηση για προϊόντα.</a:t>
            </a:r>
          </a:p>
          <a:p>
            <a:pPr lvl="0"/>
            <a:r>
              <a:rPr lang="el-GR" dirty="0" smtClean="0"/>
              <a:t>Συσσώρευση τεχνογνωσίας.</a:t>
            </a:r>
          </a:p>
          <a:p>
            <a:pPr lvl="0"/>
            <a:r>
              <a:rPr lang="el-GR" dirty="0" smtClean="0"/>
              <a:t>Σκληρή εργασία.</a:t>
            </a:r>
          </a:p>
          <a:p>
            <a:pPr lvl="0"/>
            <a:r>
              <a:rPr lang="el-GR" dirty="0" smtClean="0"/>
              <a:t>Ανοιχτοί θεσμοί: Εκδημοκρατισμός  και άνοδος της Κοινωνίας των Πολιτών.</a:t>
            </a:r>
          </a:p>
          <a:p>
            <a:r>
              <a:rPr lang="el-GR" dirty="0" smtClean="0"/>
              <a:t>Ανάγκη υποκατάστασης εργασίας λόγω υψηλών ημερομισθίων.</a:t>
            </a:r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Προϋποθέσεις για τη Βιομηχανική Επανάσταση (2 από2)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Οι προϋποθέσεις υπάρχουν σε όλη τη Δυτική και Βόρεια Ευρώπη, ιδιαίτερα εκεί όπου επικρατεί ο προτεσταντισμός.</a:t>
            </a:r>
          </a:p>
          <a:p>
            <a:pPr lvl="0"/>
            <a:r>
              <a:rPr lang="el-GR" dirty="0" smtClean="0"/>
              <a:t>Η οικονομική άνοδος των Ευρωπαϊκών χωρών ήταν κατά μια άποψη ταυτόχρονη (βλέπε </a:t>
            </a:r>
            <a:r>
              <a:rPr lang="en-US" dirty="0" smtClean="0"/>
              <a:t>Angus </a:t>
            </a:r>
            <a:r>
              <a:rPr lang="en-US" dirty="0" err="1" smtClean="0"/>
              <a:t>Maddison</a:t>
            </a:r>
            <a:r>
              <a:rPr lang="en-US" dirty="0" smtClean="0"/>
              <a:t>).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rgbClr val="000000"/>
                </a:solidFill>
              </a:rPr>
              <a:t/>
            </a:r>
            <a:br>
              <a:rPr lang="el-GR" sz="2400" dirty="0" smtClean="0">
                <a:solidFill>
                  <a:srgbClr val="000000"/>
                </a:solidFill>
              </a:rPr>
            </a:br>
            <a:r>
              <a:rPr lang="el-GR" sz="4400" dirty="0" smtClean="0">
                <a:solidFill>
                  <a:srgbClr val="1C1C11"/>
                </a:solidFill>
              </a:rPr>
              <a:t> </a:t>
            </a:r>
            <a:r>
              <a:rPr lang="el-GR" dirty="0" smtClean="0">
                <a:solidFill>
                  <a:srgbClr val="1C1C11"/>
                </a:solidFill>
              </a:rPr>
              <a:t>Χαρακτηριστικά Πρώτης και Δεύτερης Βιομηχανικής Επανάστασης</a:t>
            </a:r>
            <a:r>
              <a:rPr lang="el-GR" sz="4400" dirty="0" smtClean="0">
                <a:solidFill>
                  <a:srgbClr val="1C1C11"/>
                </a:solidFill>
              </a:rPr>
              <a:t/>
            </a:r>
            <a:br>
              <a:rPr lang="el-GR" sz="4400" dirty="0" smtClean="0">
                <a:solidFill>
                  <a:srgbClr val="1C1C11"/>
                </a:solidFill>
              </a:rPr>
            </a:br>
            <a:endParaRPr lang="el-GR" sz="44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Εισαγωγή στη Βιομηχανική Επανάσταση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517232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Πρώτη Βιομηχανική Επανάσταση: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Επίκεντρο είναι η Αγγλία.</a:t>
            </a:r>
          </a:p>
          <a:p>
            <a:pPr lvl="0"/>
            <a:r>
              <a:rPr lang="el-GR" dirty="0" smtClean="0"/>
              <a:t>Το κράτος δε διαδραματίζει ενεργό ρόλο.</a:t>
            </a:r>
          </a:p>
          <a:p>
            <a:pPr lvl="0"/>
            <a:r>
              <a:rPr lang="el-GR" dirty="0" smtClean="0"/>
              <a:t>Δημιουργούνται βιομηχανικές επιχειρήσεις μεσαίου μεγέθους.</a:t>
            </a:r>
          </a:p>
          <a:p>
            <a:pPr lvl="0"/>
            <a:r>
              <a:rPr lang="el-GR" dirty="0" smtClean="0"/>
              <a:t>Το ενδιαφέρον στρέφεται στην υφαντουργία.</a:t>
            </a:r>
          </a:p>
          <a:p>
            <a:pPr lvl="0"/>
            <a:r>
              <a:rPr lang="el-GR" dirty="0" smtClean="0"/>
              <a:t>Ως πηγή ενέργειας χρησιμοποιείται ο ατμός.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Δεύτερη Βιομηχανική </a:t>
            </a:r>
            <a:r>
              <a:rPr lang="el-GR" dirty="0" smtClean="0"/>
              <a:t>Επανάσταση (1 από 2)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Επίκεντρο είναι η Γερμανία και οι Η.Π.Α</a:t>
            </a:r>
            <a:r>
              <a:rPr lang="el-GR" dirty="0" smtClean="0"/>
              <a:t>.</a:t>
            </a:r>
            <a:endParaRPr lang="el-GR" dirty="0" smtClean="0"/>
          </a:p>
          <a:p>
            <a:pPr lvl="0"/>
            <a:r>
              <a:rPr lang="el-GR" dirty="0" smtClean="0"/>
              <a:t>Το κράτος διαδραματίζει σημαντικό ρόλο.</a:t>
            </a:r>
          </a:p>
          <a:p>
            <a:pPr lvl="0"/>
            <a:r>
              <a:rPr lang="el-GR" dirty="0" smtClean="0"/>
              <a:t>Δημιουργούνται μεγάλα αστικά κέντρα.</a:t>
            </a:r>
          </a:p>
          <a:p>
            <a:pPr lvl="0"/>
            <a:r>
              <a:rPr lang="el-GR" dirty="0" smtClean="0"/>
              <a:t>Το ενδιαφέρον στρέφεται στην παραγωγή χημικών </a:t>
            </a:r>
            <a:r>
              <a:rPr lang="el-GR" dirty="0" smtClean="0"/>
              <a:t>προϊόντων.</a:t>
            </a:r>
          </a:p>
          <a:p>
            <a:pPr lvl="1"/>
            <a:r>
              <a:rPr lang="el-GR" dirty="0" smtClean="0">
                <a:solidFill>
                  <a:prstClr val="black"/>
                </a:solidFill>
              </a:rPr>
              <a:t>Λευκαντικά, φάρμακα, υψηλής τεχνολογίας κάτοπτρα, χαρτί υψηλής ποιότητας.</a:t>
            </a:r>
          </a:p>
          <a:p>
            <a:pPr lvl="0"/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Δεύτερη Βιομηχανική </a:t>
            </a:r>
            <a:r>
              <a:rPr lang="el-GR" dirty="0" smtClean="0"/>
              <a:t>Επανάσταση (2 από 2)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Ως </a:t>
            </a:r>
            <a:r>
              <a:rPr lang="el-GR" dirty="0" smtClean="0"/>
              <a:t>πηγή ενέργειας χρησιμοποιείται ο ηλεκτρισμός.</a:t>
            </a:r>
          </a:p>
          <a:p>
            <a:pPr lvl="0"/>
            <a:r>
              <a:rPr lang="el-GR" dirty="0" smtClean="0"/>
              <a:t>Υπάρχει διάδραση </a:t>
            </a:r>
            <a:r>
              <a:rPr lang="el-GR" dirty="0" smtClean="0"/>
              <a:t>μεταξύ επιστήμης  και παραγωγής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Εισαγωγή στη Βιομηχανική Επανάσταση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Κατανόηση της σημασίας της μελέτης της Βιομηχανικής Επανάστασης.</a:t>
            </a:r>
          </a:p>
          <a:p>
            <a:r>
              <a:rPr lang="el-GR" dirty="0" smtClean="0"/>
              <a:t>Κατανόηση των προϋποθέσεων για τη Βιομηχανική Επανάσταση.</a:t>
            </a:r>
          </a:p>
          <a:p>
            <a:r>
              <a:rPr lang="el-GR" dirty="0" smtClean="0"/>
              <a:t>Κατανόηση των χαρακτηριστικών της πρώτης και της δεύτερης Βιομηχανικής Επανάστασης.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1C1C11"/>
                </a:solidFill>
              </a:rPr>
              <a:t>Γενικά στοιχεία για τη Βιομηχανική Επανάσταση.</a:t>
            </a:r>
          </a:p>
          <a:p>
            <a:r>
              <a:rPr lang="el-GR" altLang="el-GR" dirty="0" smtClean="0">
                <a:solidFill>
                  <a:srgbClr val="1C1C11"/>
                </a:solidFill>
              </a:rPr>
              <a:t>Η Βιομηχανική Επανάσταση στην Αγγλία.</a:t>
            </a:r>
          </a:p>
          <a:p>
            <a:r>
              <a:rPr lang="el-GR" altLang="el-GR" dirty="0" smtClean="0">
                <a:solidFill>
                  <a:srgbClr val="1C1C11"/>
                </a:solidFill>
              </a:rPr>
              <a:t>Προϋποθέσεις για τη Βιομηχανική Επανάσταση.</a:t>
            </a:r>
          </a:p>
          <a:p>
            <a:r>
              <a:rPr lang="el-GR" dirty="0" smtClean="0">
                <a:solidFill>
                  <a:srgbClr val="1C1C11"/>
                </a:solidFill>
              </a:rPr>
              <a:t>Χαρακτηριστικά Πρώτης και Δεύτερης Βιομηχανικής Επανάστασης.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rgbClr val="000000"/>
                </a:solidFill>
              </a:rPr>
              <a:t/>
            </a:r>
            <a:br>
              <a:rPr lang="el-GR" sz="2400" dirty="0" smtClean="0">
                <a:solidFill>
                  <a:srgbClr val="000000"/>
                </a:solidFill>
              </a:rPr>
            </a:br>
            <a:r>
              <a:rPr lang="el-GR" sz="4400" dirty="0" smtClean="0">
                <a:solidFill>
                  <a:srgbClr val="1C1C11"/>
                </a:solidFill>
              </a:rPr>
              <a:t>Γενικά στοιχεία για τη Βιομηχανική Επανάσταση</a:t>
            </a:r>
            <a:endParaRPr lang="el-GR" sz="44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Εισαγωγή στη Βιομηχανική Επανάσταση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517232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Για ποιους λόγους μελετάμε τη    Βιομηχανική Επανάσταση;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l-GR" dirty="0" smtClean="0"/>
              <a:t>Η βιομηχανική επανάσταση παραμένει το εργαλείο για την οικονομική ανάπτυξη των τριτοκοσμικών χωρών. </a:t>
            </a:r>
          </a:p>
          <a:p>
            <a:pPr lvl="0"/>
            <a:r>
              <a:rPr lang="el-GR" dirty="0" smtClean="0"/>
              <a:t>Η συνεχής τάση για οικονομική ανισότητα θα καταστρέψει τον καπιταλισμό. </a:t>
            </a:r>
          </a:p>
          <a:p>
            <a:pPr lvl="1"/>
            <a:r>
              <a:rPr lang="el-GR" dirty="0" smtClean="0"/>
              <a:t>Λύσεις </a:t>
            </a:r>
            <a:r>
              <a:rPr lang="el-GR" dirty="0" smtClean="0"/>
              <a:t>μπορεί να </a:t>
            </a:r>
            <a:r>
              <a:rPr lang="el-GR" dirty="0" smtClean="0"/>
              <a:t>αποτελέσουν οι βιομηχανικές επαναστάσεις και η δικαιότερη κατανομή του εισοδήματος και του πλούτου.</a:t>
            </a:r>
          </a:p>
          <a:p>
            <a:pPr lvl="0"/>
            <a:r>
              <a:rPr lang="el-GR" dirty="0" smtClean="0"/>
              <a:t>Υπάρχουν ομοιότητες με την εποχή της πρόσφατης μεγάλης ευημερίας (1980-2007).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λέγεται επανάσταση;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Ήταν επανάσταση με την έννοια της ρωγμής με το παρελθόν.</a:t>
            </a:r>
          </a:p>
          <a:p>
            <a:r>
              <a:rPr lang="el-GR" dirty="0" smtClean="0"/>
              <a:t>Ήταν επανάσταση με την έννοια της βίας, εφόσον καταστράφηκαν περιουσίες, χάθηκαν ανθρώπινες  ζωές, χειροτέρευσε το επίπεδο ζωής μιας μερίδας του πληθυσμού και πολλά επαγγέλματα αφανίστηκαν.</a:t>
            </a:r>
          </a:p>
          <a:p>
            <a:r>
              <a:rPr lang="el-GR" dirty="0" smtClean="0"/>
              <a:t>Δεν ήταν επανάσταση με την έννοια της απότομης αλλαγής </a:t>
            </a:r>
            <a:r>
              <a:rPr lang="el-GR" dirty="0" smtClean="0"/>
              <a:t> </a:t>
            </a:r>
            <a:r>
              <a:rPr lang="el-GR" dirty="0" smtClean="0"/>
              <a:t>ή </a:t>
            </a:r>
            <a:r>
              <a:rPr lang="el-GR" dirty="0" smtClean="0"/>
              <a:t>ανατροπής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Ήταν μια αργή εξελικτική διαδικασία. </a:t>
            </a:r>
          </a:p>
          <a:p>
            <a:r>
              <a:rPr lang="el-GR" dirty="0" smtClean="0"/>
              <a:t>Η Βιομηχανική Επανάσταση είναι μία </a:t>
            </a:r>
            <a:r>
              <a:rPr lang="el-GR" b="1" dirty="0" smtClean="0"/>
              <a:t>δημιουργική καταστροφή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rgbClr val="000000"/>
                </a:solidFill>
              </a:rPr>
              <a:t/>
            </a:r>
            <a:br>
              <a:rPr lang="el-GR" sz="2400" dirty="0" smtClean="0">
                <a:solidFill>
                  <a:srgbClr val="000000"/>
                </a:solidFill>
              </a:rPr>
            </a:br>
            <a:r>
              <a:rPr lang="el-GR" sz="4400" dirty="0" smtClean="0">
                <a:solidFill>
                  <a:srgbClr val="1C1C11"/>
                </a:solidFill>
              </a:rPr>
              <a:t>Η Βιομηχανική Επανάσταση στην Αγγλία</a:t>
            </a:r>
            <a:endParaRPr lang="el-GR" sz="44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Εισαγωγή στη Βιομηχανική Επανάσταση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517232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775</Words>
  <Application>Microsoft Office PowerPoint</Application>
  <PresentationFormat>Προβολή στην οθόνη (4:3)</PresentationFormat>
  <Paragraphs>107</Paragraphs>
  <Slides>20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Template_CC_BY_NC_ND_0</vt:lpstr>
      <vt:lpstr>Γενική Οικονομική Ιστορία</vt:lpstr>
      <vt:lpstr>Χρηματοδότηση</vt:lpstr>
      <vt:lpstr>Άδειες Χρήσης</vt:lpstr>
      <vt:lpstr>Σκοποί ενότητας</vt:lpstr>
      <vt:lpstr>Περιεχόμενα ενότητας</vt:lpstr>
      <vt:lpstr> Γενικά στοιχεία για τη Βιομηχανική Επανάσταση</vt:lpstr>
      <vt:lpstr>Για ποιους λόγους μελετάμε τη    Βιομηχανική Επανάσταση; </vt:lpstr>
      <vt:lpstr>Γιατί λέγεται επανάσταση;</vt:lpstr>
      <vt:lpstr> Η Βιομηχανική Επανάσταση στην Αγγλία</vt:lpstr>
      <vt:lpstr>Η Βιομηχανική Επανάσταση στην Αγγλία: βασικά χαρακτηριστικά (1 από 2) </vt:lpstr>
      <vt:lpstr>Η Βιομηχανική Επανάσταση στην Αγγλία: βασικά χαρακτηριστικά (2 από 2)</vt:lpstr>
      <vt:lpstr>Η βιομηχανική Επανάσταση στην Ελλάδα</vt:lpstr>
      <vt:lpstr>  Προϋποθέσεις για τη Βιομηχανική Επανάσταση </vt:lpstr>
      <vt:lpstr>Προϋποθέσεις για τη Βιομηχανική Επανάσταση (1 από2)</vt:lpstr>
      <vt:lpstr>Προϋποθέσεις για τη Βιομηχανική Επανάσταση (2 από2)</vt:lpstr>
      <vt:lpstr>  Χαρακτηριστικά Πρώτης και Δεύτερης Βιομηχανικής Επανάστασης </vt:lpstr>
      <vt:lpstr>Πρώτη Βιομηχανική Επανάσταση: </vt:lpstr>
      <vt:lpstr>Δεύτερη Βιομηχανική Επανάσταση (1 από 2) </vt:lpstr>
      <vt:lpstr>Δεύτερη Βιομηχανική Επανάσταση (2 από 2) </vt:lpstr>
      <vt:lpstr>Τέλος Ενότητας # 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2015-09-05T18:02:03Z</dcterms:created>
  <dcterms:modified xsi:type="dcterms:W3CDTF">2015-10-01T18:37:15Z</dcterms:modified>
</cp:coreProperties>
</file>