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56" r:id="rId2"/>
    <p:sldId id="487" r:id="rId3"/>
    <p:sldId id="488" r:id="rId4"/>
    <p:sldId id="489" r:id="rId5"/>
    <p:sldId id="490" r:id="rId6"/>
    <p:sldId id="491" r:id="rId7"/>
    <p:sldId id="493" r:id="rId8"/>
    <p:sldId id="494" r:id="rId9"/>
    <p:sldId id="498" r:id="rId10"/>
    <p:sldId id="495" r:id="rId11"/>
    <p:sldId id="496" r:id="rId12"/>
    <p:sldId id="499" r:id="rId13"/>
    <p:sldId id="492" r:id="rId14"/>
    <p:sldId id="504" r:id="rId15"/>
    <p:sldId id="505" r:id="rId16"/>
    <p:sldId id="506" r:id="rId17"/>
    <p:sldId id="507" r:id="rId18"/>
    <p:sldId id="508" r:id="rId19"/>
    <p:sldId id="509" r:id="rId20"/>
    <p:sldId id="51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C2EC"/>
    <a:srgbClr val="FFFF99"/>
    <a:srgbClr val="FFFFCC"/>
    <a:srgbClr val="CC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88198" autoAdjust="0"/>
  </p:normalViewPr>
  <p:slideViewPr>
    <p:cSldViewPr>
      <p:cViewPr varScale="1">
        <p:scale>
          <a:sx n="77" d="100"/>
          <a:sy n="77" d="100"/>
        </p:scale>
        <p:origin x="167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9C15BC3-5250-4CAA-B249-4FF44C41D0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5076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A802EC1-E205-4841-B950-5BDFD75249E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40973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802EC1-E205-4841-B950-5BDFD75249E4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27456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3: με αυτόν τον τρόπο εξισορροπούνται τα κίνητρα για υπερβολική κατανάλωση λόγω ηθικού κινδύνου (=&gt; διόγκωση κόστους)</a:t>
            </a:r>
          </a:p>
          <a:p>
            <a:r>
              <a:rPr lang="el-GR" dirty="0"/>
              <a:t>Σε χώρες με ΕΣΥ η δημόσια δαπάνη για την υγεία ως % του ΑΕΠ τείνει να είναι μικρότερη απ’ ότι σε χώρες με κοινωνική ασφάλιση. Η εξοικονόμηση πόρων δείχνει να </a:t>
            </a:r>
            <a:r>
              <a:rPr lang="el-GR" dirty="0" err="1"/>
              <a:t>πετυχαίνεται</a:t>
            </a:r>
            <a:r>
              <a:rPr lang="el-GR" dirty="0"/>
              <a:t> χωρίς παρενέργειες ιατρικής φύσεως. Το τίμημα είναι ο περιορισμός του βαθμού ελευθερίας ιατρών και ασθενών.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802EC1-E205-4841-B950-5BDFD75249E4}" type="slidenum">
              <a:rPr lang="el-GR" altLang="en-US" smtClean="0"/>
              <a:pPr>
                <a:defRPr/>
              </a:pPr>
              <a:t>19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82653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endParaRPr lang="el-GR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algn="ctr" eaLnBrk="1" hangingPunct="1"/>
                <a:endParaRPr lang="el-G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algn="ctr" eaLnBrk="1" hangingPunct="1"/>
                <a:endParaRPr lang="el-G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algn="ctr" eaLnBrk="1" hangingPunct="1"/>
                <a:endParaRPr lang="el-G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63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FE4EDD-880D-42BC-B1FF-C0F38C63A58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88487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FDE55-2FC5-4290-9858-6905E91A397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86206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9B582-C350-46D6-ADA9-8131BC5098C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931400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AA861-344F-44AC-956A-347D680EC0F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3423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08023-4D7E-484A-B46D-2144C3DF1E0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0512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DA729-7652-4859-BC7B-DB1383D0B1E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7628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D4EA8-354D-4DE9-B87C-65C2CC02F06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8712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DC134-135D-4026-A50D-DD870FB34E3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60660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7A124-A16C-44B9-80B4-98D839B988B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219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0207-D1AD-414A-AC1F-541CA134BB5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60164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2D8C-495C-4B7F-80AF-8E419435CAA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7044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9BCA1-99E5-47AA-AEA1-493AF0444E30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1234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E3FC7-2311-4E7D-9CB2-13F1AB47EAA9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326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endParaRPr lang="el-GR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algn="ctr" eaLnBrk="1" hangingPunct="1"/>
                <a:endParaRPr lang="el-G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text styles</a:t>
            </a:r>
          </a:p>
          <a:p>
            <a:pPr lvl="1"/>
            <a:r>
              <a:rPr lang="el-GR" altLang="en-US"/>
              <a:t>Second level</a:t>
            </a:r>
          </a:p>
          <a:p>
            <a:pPr lvl="2"/>
            <a:r>
              <a:rPr lang="el-GR" altLang="en-US"/>
              <a:t>Third level</a:t>
            </a:r>
          </a:p>
          <a:p>
            <a:pPr lvl="3"/>
            <a:r>
              <a:rPr lang="el-GR" altLang="en-US"/>
              <a:t>Fourth level</a:t>
            </a:r>
          </a:p>
          <a:p>
            <a:pPr lvl="4"/>
            <a:r>
              <a:rPr lang="el-GR" altLang="en-US"/>
              <a:t>Fifth level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24A5BE-5D88-4279-B116-E79BFF7F0C2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altLang="en-US" sz="24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Προγράμματα κοινωνικής προστασίας</a:t>
            </a:r>
            <a:br>
              <a:rPr lang="el-GR" altLang="en-US" sz="2400" b="1" noProof="1">
                <a:solidFill>
                  <a:srgbClr val="993300"/>
                </a:solidFill>
                <a:latin typeface="Trebuchet MS" panose="020B0603020202020204" pitchFamily="34" charset="0"/>
              </a:rPr>
            </a:br>
            <a:r>
              <a:rPr lang="el-GR" altLang="en-US" sz="2000" i="1">
                <a:solidFill>
                  <a:srgbClr val="993300"/>
                </a:solidFill>
                <a:latin typeface="Trebuchet MS" panose="020B0603020202020204" pitchFamily="34" charset="0"/>
              </a:rPr>
              <a:t>πολιτική υγείας</a:t>
            </a:r>
            <a:endParaRPr lang="el-GR" altLang="en-US" sz="4000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4495800" cy="1600200"/>
          </a:xfrm>
        </p:spPr>
        <p:txBody>
          <a:bodyPr/>
          <a:lstStyle/>
          <a:p>
            <a:pPr eaLnBrk="1" hangingPunct="1"/>
            <a:r>
              <a:rPr lang="el-GR" altLang="en-US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διάλεξη 1</a:t>
            </a:r>
            <a:r>
              <a:rPr lang="en-US" altLang="en-US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8</a:t>
            </a:r>
            <a:endParaRPr lang="el-GR" altLang="en-US" sz="1400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l-GR" sz="1400" b="1" dirty="0">
                <a:solidFill>
                  <a:srgbClr val="993300"/>
                </a:solidFill>
                <a:latin typeface="Trebuchet MS" panose="020B0603020202020204" pitchFamily="34" charset="0"/>
              </a:rPr>
              <a:t>Οικονομικά κοινωνικών πολιτικών Ε.Ε.</a:t>
            </a:r>
            <a:endParaRPr lang="el-GR" altLang="el-GR" sz="14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50C2DA-3037-45BC-9203-CE0D23B15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417" y="4221088"/>
            <a:ext cx="2628900" cy="933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ηθικός κίνδυνος</a:t>
            </a:r>
            <a:br>
              <a:rPr lang="en-US" altLang="el-GR" sz="2000" b="1">
                <a:latin typeface="Trebuchet MS" panose="020B0603020202020204" pitchFamily="34" charset="0"/>
              </a:rPr>
            </a:b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όταν δεν υπάρχει ασφάλιση</a:t>
            </a:r>
            <a:endParaRPr lang="en-US" altLang="el-GR" sz="2000" b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1762125" y="2144713"/>
            <a:ext cx="5546725" cy="387667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1763713" y="1628775"/>
            <a:ext cx="0" cy="4173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763713" y="5802313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4821238" y="4292600"/>
            <a:ext cx="0" cy="1504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1763713" y="4292600"/>
            <a:ext cx="5832475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84213" y="1844675"/>
            <a:ext cx="865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τιμή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667625" y="5949950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ποσότητα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227763" y="4941888"/>
            <a:ext cx="11509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0099"/>
                </a:solidFill>
                <a:latin typeface="Trebuchet MS" panose="020B0603020202020204" pitchFamily="34" charset="0"/>
              </a:rPr>
              <a:t>ζήτηση</a:t>
            </a:r>
            <a:endParaRPr lang="el-GR" altLang="el-GR" sz="1200" b="1" noProof="1">
              <a:solidFill>
                <a:srgbClr val="000099"/>
              </a:solidFill>
              <a:latin typeface="Trebuchet MS" panose="020B0603020202020204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042988" y="4076700"/>
            <a:ext cx="431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P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43438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Q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724525" y="3933825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9900"/>
                </a:solidFill>
                <a:latin typeface="Trebuchet MS" panose="020B0603020202020204" pitchFamily="34" charset="0"/>
              </a:rPr>
              <a:t>προσφορά</a:t>
            </a:r>
            <a:endParaRPr lang="el-GR" altLang="el-GR" sz="1200" b="1" noProof="1">
              <a:solidFill>
                <a:srgbClr val="009900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1762125" y="2144713"/>
            <a:ext cx="5546725" cy="387667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 flipV="1">
            <a:off x="1763713" y="1628775"/>
            <a:ext cx="0" cy="4173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763713" y="5802313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V="1">
            <a:off x="4821238" y="4292600"/>
            <a:ext cx="0" cy="150495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763713" y="5805488"/>
            <a:ext cx="52181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763713" y="4292600"/>
            <a:ext cx="5832475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84213" y="1844675"/>
            <a:ext cx="865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τιμή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227763" y="4941888"/>
            <a:ext cx="11509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0099"/>
                </a:solidFill>
                <a:latin typeface="Trebuchet MS" panose="020B0603020202020204" pitchFamily="34" charset="0"/>
              </a:rPr>
              <a:t>ζήτηση</a:t>
            </a:r>
            <a:endParaRPr lang="el-GR" altLang="el-GR" sz="1200" b="1" noProof="1">
              <a:solidFill>
                <a:srgbClr val="000099"/>
              </a:solidFill>
              <a:latin typeface="Trebuchet MS" panose="020B0603020202020204" pitchFamily="34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187450" y="4076700"/>
            <a:ext cx="431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P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187450" y="55895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P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1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643438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Q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877050" y="6021388"/>
            <a:ext cx="3587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Q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1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1403350" y="44370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5003800" y="6165850"/>
            <a:ext cx="190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724525" y="3933825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9900"/>
                </a:solidFill>
                <a:latin typeface="Trebuchet MS" panose="020B0603020202020204" pitchFamily="34" charset="0"/>
              </a:rPr>
              <a:t>προσφορά</a:t>
            </a:r>
            <a:endParaRPr lang="el-GR" altLang="el-GR" sz="1200" b="1" noProof="1">
              <a:solidFill>
                <a:srgbClr val="00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7667625" y="5949950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ποσότητα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1537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 dirty="0">
                <a:latin typeface="Trebuchet MS" panose="020B0603020202020204" pitchFamily="34" charset="0"/>
              </a:rPr>
              <a:t>ηθικός κίνδυνος</a:t>
            </a:r>
            <a:br>
              <a:rPr lang="en-US" altLang="el-GR" sz="2000" b="1" dirty="0">
                <a:latin typeface="Trebuchet MS" panose="020B0603020202020204" pitchFamily="34" charset="0"/>
              </a:rPr>
            </a:br>
            <a:r>
              <a:rPr lang="el-GR" altLang="el-GR" sz="2000" dirty="0">
                <a:solidFill>
                  <a:schemeClr val="tx1"/>
                </a:solidFill>
                <a:latin typeface="Trebuchet MS" panose="020B0603020202020204" pitchFamily="34" charset="0"/>
              </a:rPr>
              <a:t>όταν υπάρχει πλήρης ασφάλιση (100% αποζημίωση)</a:t>
            </a:r>
            <a:endParaRPr lang="en-US" altLang="el-GR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1762125" y="2144713"/>
            <a:ext cx="5546725" cy="387667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V="1">
            <a:off x="1763713" y="1628775"/>
            <a:ext cx="0" cy="4173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763713" y="5802313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4821238" y="4292600"/>
            <a:ext cx="0" cy="150495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763713" y="5048250"/>
            <a:ext cx="41386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763713" y="4292600"/>
            <a:ext cx="5832475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 flipV="1">
            <a:off x="5905500" y="5048250"/>
            <a:ext cx="11113" cy="7524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84213" y="1844675"/>
            <a:ext cx="865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τιμή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227763" y="4941888"/>
            <a:ext cx="11509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0099"/>
                </a:solidFill>
                <a:latin typeface="Trebuchet MS" panose="020B0603020202020204" pitchFamily="34" charset="0"/>
              </a:rPr>
              <a:t>ζήτηση</a:t>
            </a:r>
            <a:endParaRPr lang="el-GR" altLang="el-GR" sz="1200" b="1" noProof="1">
              <a:solidFill>
                <a:srgbClr val="000099"/>
              </a:solidFill>
              <a:latin typeface="Trebuchet MS" panose="020B0603020202020204" pitchFamily="34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331913" y="4149725"/>
            <a:ext cx="431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P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331913" y="4868863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P</a:t>
            </a:r>
            <a:r>
              <a:rPr lang="el-GR" altLang="el-GR" sz="1200" b="1" baseline="-25000">
                <a:latin typeface="Trebuchet MS" panose="020B0603020202020204" pitchFamily="34" charset="0"/>
              </a:rPr>
              <a:t>2</a:t>
            </a:r>
            <a:endParaRPr lang="el-GR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4643438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Q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724525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Q</a:t>
            </a:r>
            <a:r>
              <a:rPr lang="el-GR" altLang="el-GR" sz="1200" b="1" baseline="-25000">
                <a:latin typeface="Trebuchet MS" panose="020B0603020202020204" pitchFamily="34" charset="0"/>
              </a:rPr>
              <a:t>2</a:t>
            </a:r>
            <a:endParaRPr lang="el-GR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1547813" y="45085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5003800" y="616585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724525" y="3933825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9900"/>
                </a:solidFill>
                <a:latin typeface="Trebuchet MS" panose="020B0603020202020204" pitchFamily="34" charset="0"/>
              </a:rPr>
              <a:t>προσφορά</a:t>
            </a:r>
            <a:endParaRPr lang="el-GR" altLang="el-GR" sz="1200" b="1" noProof="1">
              <a:solidFill>
                <a:srgbClr val="00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7667625" y="5949950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ποσότητα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 dirty="0">
                <a:latin typeface="Trebuchet MS" panose="020B0603020202020204" pitchFamily="34" charset="0"/>
              </a:rPr>
              <a:t>ηθικός κίνδυνος</a:t>
            </a:r>
            <a:br>
              <a:rPr lang="en-US" altLang="el-GR" sz="2000" b="1" dirty="0">
                <a:latin typeface="Trebuchet MS" panose="020B0603020202020204" pitchFamily="34" charset="0"/>
              </a:rPr>
            </a:br>
            <a:r>
              <a:rPr lang="el-GR" altLang="el-GR" sz="2000" dirty="0">
                <a:solidFill>
                  <a:schemeClr val="tx1"/>
                </a:solidFill>
                <a:latin typeface="Trebuchet MS" panose="020B0603020202020204" pitchFamily="34" charset="0"/>
              </a:rPr>
              <a:t>όταν υπάρχει συνασφάλιση (50% αποζημίωση)</a:t>
            </a:r>
            <a:endParaRPr lang="en-US" altLang="el-GR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αποτυχίες της ασφάλισης υγείας</a:t>
            </a:r>
            <a:endParaRPr lang="el-GR" altLang="el-GR" sz="2000" b="1" noProof="1">
              <a:latin typeface="Trebuchet MS" panose="020B0603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52988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US" altLang="el-GR" sz="2000" noProof="1">
                <a:latin typeface="Trebuchet MS" panose="020B0603020202020204" pitchFamily="34" charset="0"/>
              </a:rPr>
              <a:t>(</a:t>
            </a:r>
            <a:r>
              <a:rPr lang="el-GR" altLang="el-GR" sz="2000" noProof="1">
                <a:latin typeface="Trebuchet MS" panose="020B0603020202020204" pitchFamily="34" charset="0"/>
              </a:rPr>
              <a:t>ιδιωτική) ασφάλιση υγείας: </a:t>
            </a:r>
            <a:r>
              <a:rPr lang="el-GR" altLang="el-GR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μη αποδοτική</a:t>
            </a: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solidFill>
                  <a:srgbClr val="4D4D4D"/>
                </a:solidFill>
                <a:latin typeface="Trebuchet MS" panose="020B0603020202020204" pitchFamily="34" charset="0"/>
              </a:rPr>
              <a:t>ανεξαρτησία κινδύνων</a:t>
            </a:r>
            <a:r>
              <a:rPr lang="el-GR" altLang="el-GR" sz="1800" noProof="1">
                <a:latin typeface="Trebuchet MS" panose="020B0603020202020204" pitchFamily="34" charset="0"/>
              </a:rPr>
              <a:t>; αλληλεξαρτώμενες πιθανότητες!</a:t>
            </a:r>
          </a:p>
          <a:p>
            <a:pPr lvl="2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l-GR" altLang="el-GR" sz="1800" noProof="1">
                <a:latin typeface="Trebuchet MS" panose="020B0603020202020204" pitchFamily="34" charset="0"/>
              </a:rPr>
              <a:t> μεταδοτικές ασθένειες, μεγάλες επιδημίες</a:t>
            </a: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solidFill>
                  <a:srgbClr val="4D4D4D"/>
                </a:solidFill>
                <a:latin typeface="Trebuchet MS" panose="020B0603020202020204" pitchFamily="34" charset="0"/>
              </a:rPr>
              <a:t>κίνδυνος, όχι βεβαιότητα;</a:t>
            </a:r>
            <a:r>
              <a:rPr lang="el-GR" altLang="el-GR" sz="1800" noProof="1">
                <a:latin typeface="Trebuchet MS" panose="020B0603020202020204" pitchFamily="34" charset="0"/>
              </a:rPr>
              <a:t> μεγάλη πιθανότητα ζημιάς!</a:t>
            </a:r>
          </a:p>
          <a:p>
            <a:pPr lvl="2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l-GR" altLang="el-GR" sz="1800" noProof="1">
                <a:latin typeface="Trebuchet MS" panose="020B0603020202020204" pitchFamily="34" charset="0"/>
              </a:rPr>
              <a:t>εκ γενετής ανάπηροι, χρόνια ασθενείς</a:t>
            </a:r>
            <a:r>
              <a:rPr lang="el-GR" altLang="el-GR" sz="1800" dirty="0">
                <a:latin typeface="Trebuchet MS" panose="020B0603020202020204" pitchFamily="34" charset="0"/>
              </a:rPr>
              <a:t>,</a:t>
            </a:r>
            <a:r>
              <a:rPr lang="el-GR" altLang="el-GR" sz="1800" noProof="1">
                <a:latin typeface="Trebuchet MS" panose="020B0603020202020204" pitchFamily="34" charset="0"/>
              </a:rPr>
              <a:t> ηλικιωμένοι</a:t>
            </a: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παρουσία δυσμενούς επιλογής</a:t>
            </a:r>
            <a:r>
              <a:rPr lang="el-GR" altLang="el-GR" sz="1800" dirty="0">
                <a:latin typeface="Trebuchet MS" panose="020B0603020202020204" pitchFamily="34" charset="0"/>
              </a:rPr>
              <a:t> </a:t>
            </a:r>
            <a:r>
              <a:rPr lang="en-US" altLang="el-GR" sz="1800" noProof="1">
                <a:latin typeface="Trebuchet MS" panose="020B0603020202020204" pitchFamily="34" charset="0"/>
              </a:rPr>
              <a:t>(adverse selection)</a:t>
            </a:r>
          </a:p>
          <a:p>
            <a:pPr lvl="2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l-GR" altLang="el-GR" sz="1800" noProof="1">
                <a:latin typeface="Trebuchet MS" panose="020B0603020202020204" pitchFamily="34" charset="0"/>
              </a:rPr>
              <a:t>επιλογή «αφρόκρεμας» ασφαλισμένων</a:t>
            </a:r>
            <a:r>
              <a:rPr lang="en-US" altLang="el-GR" sz="1800" noProof="1">
                <a:latin typeface="Trebuchet MS" panose="020B0603020202020204" pitchFamily="34" charset="0"/>
              </a:rPr>
              <a:t> (cream skimming)</a:t>
            </a: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παρουσία ηθικού κινδύνου</a:t>
            </a:r>
            <a:r>
              <a:rPr lang="en-US" altLang="el-GR" sz="1800" noProof="1">
                <a:latin typeface="Trebuchet MS" panose="020B0603020202020204" pitchFamily="34" charset="0"/>
              </a:rPr>
              <a:t> (moral hazard)</a:t>
            </a:r>
          </a:p>
          <a:p>
            <a:pPr lvl="2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εκτεταμένη </a:t>
            </a:r>
            <a:r>
              <a:rPr lang="el-GR" altLang="el-GR" sz="1800" noProof="1">
                <a:latin typeface="Trebuchet MS" panose="020B0603020202020204" pitchFamily="34" charset="0"/>
              </a:rPr>
              <a:t>κάλυψη + προκλητή ζήτηση + αμοιβή κατά πράξη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2000" noProof="1">
                <a:solidFill>
                  <a:schemeClr val="tx2"/>
                </a:solidFill>
                <a:latin typeface="Trebuchet MS" panose="020B0603020202020204" pitchFamily="34" charset="0"/>
              </a:rPr>
              <a:t>η </a:t>
            </a:r>
            <a:r>
              <a:rPr lang="el-GR" altLang="el-GR" sz="2000" dirty="0">
                <a:solidFill>
                  <a:schemeClr val="tx2"/>
                </a:solidFill>
                <a:latin typeface="Trebuchet MS" panose="020B0603020202020204" pitchFamily="34" charset="0"/>
              </a:rPr>
              <a:t>δημόσια</a:t>
            </a:r>
            <a:r>
              <a:rPr lang="el-GR" altLang="el-GR" sz="2000" noProof="1">
                <a:solidFill>
                  <a:schemeClr val="tx2"/>
                </a:solidFill>
                <a:latin typeface="Trebuchet MS" panose="020B0603020202020204" pitchFamily="34" charset="0"/>
              </a:rPr>
              <a:t> παρέμβαση δικαιολογείται με επιχειρήματα οικονομικής αποδοτικότητας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δημόσια παρέμβαση στη </a:t>
            </a:r>
            <a:r>
              <a:rPr lang="el-GR" altLang="el-GR" sz="2000" b="1" i="1">
                <a:latin typeface="Trebuchet MS" panose="020B0603020202020204" pitchFamily="34" charset="0"/>
              </a:rPr>
              <a:t>χρηματοδότηση</a:t>
            </a:r>
            <a:r>
              <a:rPr lang="el-GR" altLang="el-GR" sz="2000" b="1">
                <a:latin typeface="Trebuchet MS" panose="020B0603020202020204" pitchFamily="34" charset="0"/>
              </a:rPr>
              <a:t> υπηρεσιών υγείας;</a:t>
            </a:r>
            <a:endParaRPr lang="el-GR" altLang="el-GR" sz="2000" b="1" noProof="1">
              <a:latin typeface="Trebuchet MS" panose="020B06030202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205288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η οικονομική ανάλυση παρέχει</a:t>
            </a:r>
            <a:r>
              <a:rPr lang="el-GR" altLang="el-GR" sz="2000" noProof="1">
                <a:latin typeface="Trebuchet MS" panose="020B0603020202020204" pitchFamily="34" charset="0"/>
              </a:rPr>
              <a:t> </a:t>
            </a:r>
            <a:r>
              <a:rPr lang="el-GR" altLang="el-GR" sz="2000" b="1" dirty="0">
                <a:solidFill>
                  <a:srgbClr val="000099"/>
                </a:solidFill>
                <a:latin typeface="Trebuchet MS" panose="020B0603020202020204" pitchFamily="34" charset="0"/>
              </a:rPr>
              <a:t>ισχυρή </a:t>
            </a:r>
            <a:r>
              <a:rPr lang="el-GR" altLang="el-GR" sz="2000" dirty="0">
                <a:latin typeface="Trebuchet MS" panose="020B0603020202020204" pitchFamily="34" charset="0"/>
              </a:rPr>
              <a:t>υποστήριξη</a:t>
            </a:r>
            <a:endParaRPr lang="el-GR" altLang="el-GR" sz="21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η χρηματοδότηση της περίθαλψης πρέπει να είναι δημόσια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r>
              <a:rPr lang="el-GR" altLang="el-GR" sz="1800" dirty="0">
                <a:latin typeface="Trebuchet MS" panose="020B0603020202020204" pitchFamily="34" charset="0"/>
              </a:rPr>
              <a:t>είτε από φορολογία / κρατικό προϋπολογισμό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r>
              <a:rPr lang="el-GR" altLang="el-GR" sz="1800" dirty="0">
                <a:latin typeface="Trebuchet MS" panose="020B0603020202020204" pitchFamily="34" charset="0"/>
              </a:rPr>
              <a:t>είτε από ασφαλιστικές εισφορές / ταμεία υγείας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αντίθετα, συστήματα υγείας που βασίζονται στην ιδιωτική χρηματοδότηση αντιμετωπίζουν σοβαρά προβλήματα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υψηλό κόστος</a:t>
            </a:r>
          </a:p>
          <a:p>
            <a:pPr lvl="2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χαμηλή κάλυψη</a:t>
            </a:r>
            <a:endParaRPr lang="el-GR" altLang="el-GR" sz="18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δημόσια παρέμβαση στην </a:t>
            </a:r>
            <a:r>
              <a:rPr lang="el-GR" altLang="el-GR" sz="2000" b="1" i="1">
                <a:latin typeface="Trebuchet MS" panose="020B0603020202020204" pitchFamily="34" charset="0"/>
              </a:rPr>
              <a:t>παροχή</a:t>
            </a:r>
            <a:r>
              <a:rPr lang="el-GR" altLang="el-GR" sz="2000" b="1">
                <a:latin typeface="Trebuchet MS" panose="020B0603020202020204" pitchFamily="34" charset="0"/>
              </a:rPr>
              <a:t> υπηρεσιών υγείας;</a:t>
            </a:r>
            <a:endParaRPr lang="el-GR" altLang="el-GR" sz="2000" b="1" noProof="1">
              <a:latin typeface="Trebuchet MS" panose="020B0603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56565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η οικονομική ανάλυση παρέχει</a:t>
            </a:r>
            <a:r>
              <a:rPr lang="en-GB" altLang="el-GR" sz="2000" dirty="0">
                <a:latin typeface="Trebuchet MS" panose="020B0603020202020204" pitchFamily="34" charset="0"/>
              </a:rPr>
              <a:t> </a:t>
            </a:r>
            <a:r>
              <a:rPr lang="el-GR" altLang="el-GR" sz="2000" dirty="0">
                <a:latin typeface="Trebuchet MS" panose="020B0603020202020204" pitchFamily="34" charset="0"/>
              </a:rPr>
              <a:t>πιο</a:t>
            </a:r>
            <a:r>
              <a:rPr lang="el-GR" altLang="el-GR" sz="2000" noProof="1">
                <a:latin typeface="Trebuchet MS" panose="020B0603020202020204" pitchFamily="34" charset="0"/>
              </a:rPr>
              <a:t> </a:t>
            </a:r>
            <a:r>
              <a:rPr lang="el-GR" altLang="el-GR" sz="2000" b="1" dirty="0">
                <a:solidFill>
                  <a:srgbClr val="000099"/>
                </a:solidFill>
                <a:latin typeface="Trebuchet MS" panose="020B0603020202020204" pitchFamily="34" charset="0"/>
              </a:rPr>
              <a:t>ασθενή </a:t>
            </a:r>
            <a:r>
              <a:rPr lang="el-GR" altLang="el-GR" sz="2000" dirty="0">
                <a:latin typeface="Trebuchet MS" panose="020B0603020202020204" pitchFamily="34" charset="0"/>
              </a:rPr>
              <a:t>υποστήριξη</a:t>
            </a:r>
            <a:endParaRPr lang="el-GR" altLang="el-GR" sz="21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όταν η χρηματοδότηση είναι δημόσια, η παροχή των υπηρεσιών υγείας μπορεί να είναι: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r>
              <a:rPr lang="el-GR" altLang="el-GR" sz="1800" dirty="0">
                <a:latin typeface="Trebuchet MS" panose="020B0603020202020204" pitchFamily="34" charset="0"/>
              </a:rPr>
              <a:t>δημόσια (π.χ. στη Βόρεια Ευρώπη)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r>
              <a:rPr lang="el-GR" altLang="el-GR" sz="1800" dirty="0">
                <a:latin typeface="Trebuchet MS" panose="020B0603020202020204" pitchFamily="34" charset="0"/>
              </a:rPr>
              <a:t>ιδιωτική (π.χ. στον Καναδά)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r>
              <a:rPr lang="el-GR" altLang="el-GR" sz="1800" dirty="0">
                <a:latin typeface="Trebuchet MS" panose="020B0603020202020204" pitchFamily="34" charset="0"/>
              </a:rPr>
              <a:t>μεικτή (π.χ. στην ηπειρωτική Ευρώπη)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και οι τρεις συνδυασμοί μπορεί να είναι επιτυχημένοι</a:t>
            </a:r>
          </a:p>
          <a:p>
            <a:pPr lvl="1">
              <a:spcAft>
                <a:spcPct val="2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αντίθετα, ο συνδυασμός ιδιωτική χρηματοδότηση / ιδιωτική παροχή (π.χ. στις ΗΠΑ) παρουσιάζει όλα τα προβλήματα που προβλέπει η οικονομική ανάλυση</a:t>
            </a:r>
            <a:endParaRPr lang="el-GR" altLang="el-GR" sz="20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Bismarck </a:t>
            </a: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και </a:t>
            </a:r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Beveridge</a:t>
            </a:r>
            <a:r>
              <a:rPr lang="el-GR" altLang="el-GR" sz="1800">
                <a:solidFill>
                  <a:schemeClr val="hlink"/>
                </a:solidFill>
                <a:latin typeface="Trebuchet MS" panose="020B0603020202020204" pitchFamily="34" charset="0"/>
              </a:rPr>
              <a:t> (1)</a:t>
            </a:r>
            <a:endParaRPr lang="el-GR" altLang="el-GR" sz="200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629150"/>
          </a:xfrm>
        </p:spPr>
        <p:txBody>
          <a:bodyPr/>
          <a:lstStyle/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</a:pPr>
            <a:r>
              <a:rPr lang="el-GR" altLang="el-GR" sz="2000">
                <a:latin typeface="Trebuchet MS" panose="020B0603020202020204" pitchFamily="34" charset="0"/>
              </a:rPr>
              <a:t>στις διάφορες χώρες του κόσμου ο τομέας της υγείας είναι οργανωμένος</a:t>
            </a:r>
          </a:p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</a:pPr>
            <a:endParaRPr lang="el-GR" altLang="el-GR" sz="2000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</a:pPr>
            <a:r>
              <a:rPr lang="el-GR" altLang="el-GR" sz="2000">
                <a:latin typeface="Trebuchet MS" panose="020B0603020202020204" pitchFamily="34" charset="0"/>
              </a:rPr>
              <a:t>είτε σύμφωνα με το πρότυπο Bismarck …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1800">
                <a:latin typeface="Trebuchet MS" panose="020B0603020202020204" pitchFamily="34" charset="0"/>
              </a:rPr>
              <a:t>από το όνομα του Γερμανού καγκελάριου, η κυβέρνηση του οποίου εισήγαγε θεσμούς κοινωνικής ασφάλισης το 1883 </a:t>
            </a:r>
          </a:p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</a:pPr>
            <a:endParaRPr lang="el-GR" altLang="el-GR" sz="2000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</a:pPr>
            <a:r>
              <a:rPr lang="el-GR" altLang="el-GR" sz="2000">
                <a:latin typeface="Trebuchet MS" panose="020B0603020202020204" pitchFamily="34" charset="0"/>
              </a:rPr>
              <a:t>… είτε σύμφωνα με το πρότυπο Beveridge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1800">
                <a:latin typeface="Trebuchet MS" panose="020B0603020202020204" pitchFamily="34" charset="0"/>
              </a:rPr>
              <a:t>από το όνομα του Βρετανού κρατικού αξιωματούχου ο οποίος συνέταξε την περίφημη Έκθεση που δημοσιεύτηκε το 1942 και έθεσε τις βάσεις του μεταπολεμικού κοινωνικού κράτους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endParaRPr lang="el-GR" altLang="el-GR" sz="18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Bismarck </a:t>
            </a: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και </a:t>
            </a:r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Beveridge</a:t>
            </a:r>
            <a:r>
              <a:rPr lang="el-GR" altLang="el-GR" sz="1800">
                <a:solidFill>
                  <a:schemeClr val="hlink"/>
                </a:solidFill>
                <a:latin typeface="Trebuchet MS" panose="020B0603020202020204" pitchFamily="34" charset="0"/>
              </a:rPr>
              <a:t> (2)</a:t>
            </a:r>
            <a:endParaRPr lang="el-GR" altLang="el-GR" sz="200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629150"/>
          </a:xfrm>
        </p:spPr>
        <p:txBody>
          <a:bodyPr/>
          <a:lstStyle/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</a:pPr>
            <a:r>
              <a:rPr lang="el-GR" altLang="el-GR" sz="2000">
                <a:latin typeface="Trebuchet MS" panose="020B0603020202020204" pitchFamily="34" charset="0"/>
              </a:rPr>
              <a:t>το πρότυπο Bismarck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1800">
                <a:latin typeface="Trebuchet MS" panose="020B0603020202020204" pitchFamily="34" charset="0"/>
              </a:rPr>
              <a:t>βασίζεται στο θεσμό της κοινωνικής ασφάλισης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1800">
                <a:latin typeface="Trebuchet MS" panose="020B0603020202020204" pitchFamily="34" charset="0"/>
              </a:rPr>
              <a:t>διέπεται από ατομικιστική φιλοσοφία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1800">
                <a:latin typeface="Trebuchet MS" panose="020B0603020202020204" pitchFamily="34" charset="0"/>
              </a:rPr>
              <a:t>αποδίδει έμφαση στο δικαίωμα στην ιατρική περίθαλψη …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1800">
                <a:latin typeface="Trebuchet MS" panose="020B0603020202020204" pitchFamily="34" charset="0"/>
              </a:rPr>
              <a:t>… υπό την προϋπόθεση καταβολής ασφαλιστικών εισφορών</a:t>
            </a:r>
          </a:p>
          <a:p>
            <a:pPr>
              <a:spcAft>
                <a:spcPct val="200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altLang="el-GR" sz="2000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l-GR" altLang="el-GR" sz="2000">
                <a:latin typeface="Trebuchet MS" panose="020B0603020202020204" pitchFamily="34" charset="0"/>
              </a:rPr>
              <a:t>το δικαίωμα πρόσβασης στην περίθαλψη απορρέει από την ιδιότητα των ατόμων ως εργαζομένων (άρα ασφαλισμένων σε ταμεία υγείας) ή ως εξαρτημένων μελών των οικογενειών τους</a:t>
            </a:r>
          </a:p>
          <a:p>
            <a:pPr>
              <a:spcAft>
                <a:spcPct val="200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altLang="el-GR" sz="20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1800">
                <a:solidFill>
                  <a:srgbClr val="0070C0"/>
                </a:solidFill>
                <a:latin typeface="Trebuchet MS" panose="020B0603020202020204" pitchFamily="34" charset="0"/>
              </a:rPr>
              <a:t>π.χ.: Γαλλία, Γερμανία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Bismarck </a:t>
            </a: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και </a:t>
            </a:r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Beveridge</a:t>
            </a:r>
            <a:r>
              <a:rPr lang="el-GR" altLang="el-GR" sz="1800">
                <a:solidFill>
                  <a:schemeClr val="hlink"/>
                </a:solidFill>
                <a:latin typeface="Trebuchet MS" panose="020B0603020202020204" pitchFamily="34" charset="0"/>
              </a:rPr>
              <a:t> (3)</a:t>
            </a:r>
            <a:endParaRPr lang="el-GR" altLang="el-GR" sz="200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629150"/>
          </a:xfrm>
        </p:spPr>
        <p:txBody>
          <a:bodyPr/>
          <a:lstStyle/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  <a:defRPr/>
            </a:pPr>
            <a:r>
              <a:rPr lang="el-GR" sz="2000" dirty="0">
                <a:latin typeface="Trebuchet MS" pitchFamily="34" charset="0"/>
              </a:rPr>
              <a:t>το πρότυπο </a:t>
            </a:r>
            <a:r>
              <a:rPr lang="el-GR" sz="2000" dirty="0" err="1">
                <a:latin typeface="Trebuchet MS" pitchFamily="34" charset="0"/>
              </a:rPr>
              <a:t>Beveridge</a:t>
            </a:r>
            <a:endParaRPr lang="el-GR" sz="2000" dirty="0">
              <a:latin typeface="Trebuchet MS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l-GR" sz="1800" dirty="0">
                <a:latin typeface="Trebuchet MS" pitchFamily="34" charset="0"/>
              </a:rPr>
              <a:t>ταυτίζεται με το θεσμό των εθνικών συστημάτων υγείας</a:t>
            </a:r>
            <a:r>
              <a:rPr lang="en-US" sz="1800" dirty="0">
                <a:latin typeface="Trebuchet MS" pitchFamily="34" charset="0"/>
              </a:rPr>
              <a:t> (</a:t>
            </a:r>
            <a:r>
              <a:rPr lang="el-GR" sz="1800" dirty="0">
                <a:latin typeface="Trebuchet MS" pitchFamily="34" charset="0"/>
              </a:rPr>
              <a:t>ΕΣΥ)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l-GR" sz="1800" dirty="0">
                <a:latin typeface="Trebuchet MS" pitchFamily="34" charset="0"/>
              </a:rPr>
              <a:t>ανήκει στην </a:t>
            </a:r>
            <a:r>
              <a:rPr lang="el-GR" sz="1800" dirty="0" err="1">
                <a:latin typeface="Trebuchet MS" pitchFamily="34" charset="0"/>
              </a:rPr>
              <a:t>κολλεκτιβιστική</a:t>
            </a:r>
            <a:r>
              <a:rPr lang="el-GR" sz="1800" dirty="0">
                <a:latin typeface="Trebuchet MS" pitchFamily="34" charset="0"/>
              </a:rPr>
              <a:t> παράδοση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l-GR" sz="1800" dirty="0">
                <a:latin typeface="Trebuchet MS" pitchFamily="34" charset="0"/>
              </a:rPr>
              <a:t>αποδίδει έμφαση στην υποχρέωση της πολιτείας να μεριμνά για την υγεία των μελών της κοινωνίας</a:t>
            </a:r>
            <a:endParaRPr lang="el-GR" sz="2000" dirty="0">
              <a:latin typeface="Trebuchet MS" pitchFamily="34" charset="0"/>
            </a:endParaRPr>
          </a:p>
          <a:p>
            <a:pPr>
              <a:spcAft>
                <a:spcPct val="2000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endParaRPr lang="el-GR" sz="2000" dirty="0">
              <a:latin typeface="Trebuchet MS" pitchFamily="34" charset="0"/>
            </a:endParaRPr>
          </a:p>
          <a:p>
            <a:pPr>
              <a:spcAft>
                <a:spcPct val="2000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l-GR" sz="2000" dirty="0">
                <a:latin typeface="Trebuchet MS" pitchFamily="34" charset="0"/>
              </a:rPr>
              <a:t>το δικαίωμα πρόσβασης στην περίθαλψη απορρέει από την ιδιότητα των ατόμων ως πολιτών (ή απλώς κατοίκων) μιας χώρας</a:t>
            </a:r>
          </a:p>
          <a:p>
            <a:pPr>
              <a:spcAft>
                <a:spcPct val="2000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endParaRPr lang="el-GR" sz="2000" dirty="0">
              <a:latin typeface="Trebuchet MS" pitchFamily="34" charset="0"/>
            </a:endParaRPr>
          </a:p>
          <a:p>
            <a:pPr marL="342900" lvl="1" indent="-342900">
              <a:spcAft>
                <a:spcPct val="20000"/>
              </a:spcAft>
              <a:buClr>
                <a:schemeClr val="folHlink"/>
              </a:buClr>
              <a:buFont typeface="Wingdings" panose="05000000000000000000" pitchFamily="2" charset="2"/>
              <a:buChar char="Ø"/>
              <a:defRPr/>
            </a:pPr>
            <a:r>
              <a:rPr lang="el-GR" sz="1800" dirty="0">
                <a:solidFill>
                  <a:srgbClr val="0070C0"/>
                </a:solidFill>
                <a:latin typeface="Trebuchet MS" pitchFamily="34" charset="0"/>
              </a:rPr>
              <a:t>π.χ.: Βρετανία, Σκανδιναβικές χώρες, Νότια Ευρώπη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Bismarck </a:t>
            </a: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και </a:t>
            </a:r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Beveridge</a:t>
            </a:r>
            <a:r>
              <a:rPr lang="el-GR" altLang="el-GR" sz="1800">
                <a:solidFill>
                  <a:schemeClr val="hlink"/>
                </a:solidFill>
                <a:latin typeface="Trebuchet MS" panose="020B0603020202020204" pitchFamily="34" charset="0"/>
              </a:rPr>
              <a:t> (4)</a:t>
            </a:r>
            <a:endParaRPr lang="el-GR" altLang="el-GR" sz="2000" b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629150"/>
          </a:xfrm>
        </p:spPr>
        <p:txBody>
          <a:bodyPr/>
          <a:lstStyle/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</a:pPr>
            <a:r>
              <a:rPr lang="el-GR" altLang="el-GR" sz="1800" dirty="0">
                <a:latin typeface="Trebuchet MS" panose="020B0603020202020204" pitchFamily="34" charset="0"/>
              </a:rPr>
              <a:t>Ένα εθνικό σύστημα υγείας βασίζεται σε 4 βασικές αρχές:</a:t>
            </a: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Times New Roman" panose="02020603050405020304" pitchFamily="18" charset="0"/>
              <a:buAutoNum type="arabicPeriod"/>
            </a:pPr>
            <a:r>
              <a:rPr lang="el-GR" altLang="el-GR" sz="1600" dirty="0">
                <a:latin typeface="Trebuchet MS" panose="020B0603020202020204" pitchFamily="34" charset="0"/>
              </a:rPr>
              <a:t>Οι υπηρεσίες χρηματοδοτούνται από τη </a:t>
            </a:r>
            <a:r>
              <a:rPr lang="el-GR" altLang="el-GR" sz="1600" b="1" dirty="0">
                <a:latin typeface="Trebuchet MS" panose="020B0603020202020204" pitchFamily="34" charset="0"/>
              </a:rPr>
              <a:t>φορολογία</a:t>
            </a:r>
            <a:r>
              <a:rPr lang="el-GR" altLang="el-GR" sz="1600" dirty="0">
                <a:latin typeface="Trebuchet MS" panose="020B0603020202020204" pitchFamily="34" charset="0"/>
              </a:rPr>
              <a:t> και παρέχονται </a:t>
            </a:r>
            <a:r>
              <a:rPr lang="el-GR" altLang="el-GR" sz="1600" b="1" dirty="0">
                <a:latin typeface="Trebuchet MS" panose="020B0603020202020204" pitchFamily="34" charset="0"/>
              </a:rPr>
              <a:t>δωρεάν</a:t>
            </a:r>
            <a:r>
              <a:rPr lang="el-GR" altLang="el-GR" sz="1600" dirty="0">
                <a:latin typeface="Trebuchet MS" panose="020B0603020202020204" pitchFamily="34" charset="0"/>
              </a:rPr>
              <a:t> (ή σχεδόν δωρεάν). Η αρχή της ανταποδοτικής ασφάλισης (παροχές υγείας έναντι ασφαλιστικών εισφορών) καταργείται πλήρως και αντικαθίσταται με την αρχή της </a:t>
            </a:r>
            <a:r>
              <a:rPr lang="el-GR" altLang="el-GR" sz="1600" b="1" dirty="0">
                <a:latin typeface="Trebuchet MS" panose="020B0603020202020204" pitchFamily="34" charset="0"/>
              </a:rPr>
              <a:t>καθολικής παροχής </a:t>
            </a:r>
            <a:r>
              <a:rPr lang="el-GR" altLang="el-GR" sz="1600" dirty="0">
                <a:latin typeface="Trebuchet MS" panose="020B0603020202020204" pitchFamily="34" charset="0"/>
              </a:rPr>
              <a:t>(δικαίωμα πρόσβασης βάσει της ιδιότητας του πολίτη ή απλώς του κατοίκου).</a:t>
            </a: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Times New Roman" panose="02020603050405020304" pitchFamily="18" charset="0"/>
              <a:buAutoNum type="arabicPeriod"/>
            </a:pPr>
            <a:r>
              <a:rPr lang="el-GR" altLang="el-GR" sz="1600" dirty="0">
                <a:latin typeface="Trebuchet MS" panose="020B0603020202020204" pitchFamily="34" charset="0"/>
              </a:rPr>
              <a:t>Η </a:t>
            </a:r>
            <a:r>
              <a:rPr lang="el-GR" altLang="el-GR" sz="1600" b="1" dirty="0">
                <a:latin typeface="Trebuchet MS" panose="020B0603020202020204" pitchFamily="34" charset="0"/>
              </a:rPr>
              <a:t>κατανομή φροντίδων </a:t>
            </a:r>
            <a:r>
              <a:rPr lang="el-GR" altLang="el-GR" sz="1600" dirty="0">
                <a:latin typeface="Trebuchet MS" panose="020B0603020202020204" pitchFamily="34" charset="0"/>
              </a:rPr>
              <a:t>(π.χ. χειρουργικών επεμβάσεων) στους ασθενείς δεν αποφασίζεται από τους ίδιους αλλά από τους γιατρούς βάσει της κλινικής «ανάγκης» για περίθαλψη. Η επίσκεψη σε ειδικό γιατρό γίνεται μόνο με παραπομπή από τον γενικό γιατρό, η νοσηλεία σε νοσοκομείο μόνο με παραπομπή από τον γιατρό.</a:t>
            </a: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Times New Roman" panose="02020603050405020304" pitchFamily="18" charset="0"/>
              <a:buAutoNum type="arabicPeriod"/>
            </a:pPr>
            <a:r>
              <a:rPr lang="el-GR" altLang="el-GR" sz="1600" dirty="0">
                <a:latin typeface="Trebuchet MS" panose="020B0603020202020204" pitchFamily="34" charset="0"/>
              </a:rPr>
              <a:t>Οι γιατροί </a:t>
            </a:r>
            <a:r>
              <a:rPr lang="el-GR" altLang="el-GR" sz="1600" b="1" dirty="0">
                <a:latin typeface="Trebuchet MS" panose="020B0603020202020204" pitchFamily="34" charset="0"/>
              </a:rPr>
              <a:t>αμείβονται</a:t>
            </a:r>
            <a:r>
              <a:rPr lang="el-GR" altLang="el-GR" sz="1600" dirty="0">
                <a:latin typeface="Trebuchet MS" panose="020B0603020202020204" pitchFamily="34" charset="0"/>
              </a:rPr>
              <a:t> είτε σύμφωνα με τον αριθμό των εγγεγραμμένων ασθενών (γενικοί γιατροί) είτε με μισθό (νοσοκομειακοί γιατροί), πάντως όχι κατά πράξη.</a:t>
            </a: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Times New Roman" panose="02020603050405020304" pitchFamily="18" charset="0"/>
              <a:buAutoNum type="arabicPeriod"/>
            </a:pPr>
            <a:r>
              <a:rPr lang="el-GR" altLang="el-GR" sz="1600" dirty="0">
                <a:latin typeface="Trebuchet MS" panose="020B0603020202020204" pitchFamily="34" charset="0"/>
              </a:rPr>
              <a:t>Η </a:t>
            </a:r>
            <a:r>
              <a:rPr lang="el-GR" altLang="el-GR" sz="1600" b="1" dirty="0">
                <a:latin typeface="Trebuchet MS" panose="020B0603020202020204" pitchFamily="34" charset="0"/>
              </a:rPr>
              <a:t>προσφορά</a:t>
            </a:r>
            <a:r>
              <a:rPr lang="el-GR" altLang="el-GR" sz="1600" dirty="0">
                <a:latin typeface="Trebuchet MS" panose="020B0603020202020204" pitchFamily="34" charset="0"/>
              </a:rPr>
              <a:t> υπηρεσιών υγείας υπόκειται σε </a:t>
            </a:r>
            <a:r>
              <a:rPr lang="el-GR" altLang="el-GR" sz="1600" b="1" dirty="0">
                <a:latin typeface="Trebuchet MS" panose="020B0603020202020204" pitchFamily="34" charset="0"/>
              </a:rPr>
              <a:t>περιορισμούς</a:t>
            </a:r>
            <a:r>
              <a:rPr lang="el-GR" altLang="el-GR" sz="1600" dirty="0">
                <a:latin typeface="Trebuchet MS" panose="020B0603020202020204" pitchFamily="34" charset="0"/>
              </a:rPr>
              <a:t> είτε διοικητικής φύσεως (λίστες αναμονής) είτε με τον καθορισμό από το κοινοβούλιο του συνολικού ποσού που διατίθεται κάθε χρόνο για τη χρηματοδότηση του ΕΣΥ.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υγεία</a:t>
            </a:r>
            <a:endParaRPr lang="el-GR" altLang="el-GR" sz="2000" b="1" noProof="1">
              <a:latin typeface="Trebuchet MS" panose="020B0603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52988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noProof="1">
                <a:latin typeface="Trebuchet MS" panose="020B0603020202020204" pitchFamily="34" charset="0"/>
              </a:rPr>
              <a:t>καλύτερο παράδειγμα </a:t>
            </a:r>
            <a:r>
              <a:rPr lang="el-GR" altLang="el-GR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ασύμμετρης πληροφόρησης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οι παραγωγοί (ιατροί) δρουν ως εκπρόσωποι των καταναλωτών (ασθενών)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προκλητή ζήτηση</a:t>
            </a:r>
            <a:r>
              <a:rPr lang="en-US" altLang="el-GR" sz="1800" noProof="1">
                <a:latin typeface="Trebuchet MS" panose="020B0603020202020204" pitchFamily="34" charset="0"/>
              </a:rPr>
              <a:t> (supplier-induced demand)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õ"/>
            </a:pPr>
            <a:endParaRPr lang="en-US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noProof="1">
                <a:latin typeface="Trebuchet MS" panose="020B0603020202020204" pitchFamily="34" charset="0"/>
              </a:rPr>
              <a:t>αβεβαιότητα ως προς την ατομική πιθανότητα</a:t>
            </a:r>
            <a:r>
              <a:rPr lang="en-US" altLang="el-GR" sz="2000" noProof="1">
                <a:latin typeface="Trebuchet MS" panose="020B0603020202020204" pitchFamily="34" charset="0"/>
              </a:rPr>
              <a:t> (p</a:t>
            </a:r>
            <a:r>
              <a:rPr lang="en-US" altLang="el-GR" sz="2000" baseline="-25000" noProof="1">
                <a:latin typeface="Trebuchet MS" panose="020B0603020202020204" pitchFamily="34" charset="0"/>
              </a:rPr>
              <a:t>i</a:t>
            </a:r>
            <a:r>
              <a:rPr lang="en-US" altLang="el-GR" sz="2000" noProof="1">
                <a:latin typeface="Trebuchet MS" panose="020B0603020202020204" pitchFamily="34" charset="0"/>
              </a:rPr>
              <a:t>) </a:t>
            </a:r>
            <a:r>
              <a:rPr lang="el-GR" altLang="el-GR" sz="2000" noProof="1">
                <a:latin typeface="Trebuchet MS" panose="020B0603020202020204" pitchFamily="34" charset="0"/>
              </a:rPr>
              <a:t>και </a:t>
            </a:r>
            <a:r>
              <a:rPr lang="el-GR" altLang="el-GR" sz="2000" dirty="0">
                <a:latin typeface="Trebuchet MS" panose="020B0603020202020204" pitchFamily="34" charset="0"/>
              </a:rPr>
              <a:t>ως προς </a:t>
            </a:r>
            <a:r>
              <a:rPr lang="el-GR" altLang="el-GR" sz="2000" noProof="1">
                <a:latin typeface="Trebuchet MS" panose="020B0603020202020204" pitchFamily="34" charset="0"/>
              </a:rPr>
              <a:t>το μέγεθος της ζημιάς</a:t>
            </a:r>
            <a:r>
              <a:rPr lang="en-US" altLang="el-GR" sz="2000" noProof="1">
                <a:latin typeface="Trebuchet MS" panose="020B0603020202020204" pitchFamily="34" charset="0"/>
              </a:rPr>
              <a:t> (L)</a:t>
            </a:r>
          </a:p>
          <a:p>
            <a:pPr lvl="2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οι ατομικές / οικογενειακές δαπάνες υγείας δεν προγραμματίζονται εύκολα, ούτε αντιμετωπίζονται καλά με δανεισμό</a:t>
            </a:r>
            <a:endParaRPr lang="el-GR" altLang="el-GR" sz="1800" i="1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Bismarck </a:t>
            </a: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και </a:t>
            </a:r>
            <a:r>
              <a:rPr lang="en-GB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Beveridge</a:t>
            </a:r>
            <a:r>
              <a:rPr lang="el-GR" altLang="el-GR" sz="1800">
                <a:solidFill>
                  <a:schemeClr val="hlink"/>
                </a:solidFill>
                <a:latin typeface="Trebuchet MS" panose="020B0603020202020204" pitchFamily="34" charset="0"/>
              </a:rPr>
              <a:t> (5)</a:t>
            </a:r>
            <a:endParaRPr lang="el-GR" altLang="el-GR" sz="2000" b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629150"/>
          </a:xfrm>
        </p:spPr>
        <p:txBody>
          <a:bodyPr/>
          <a:lstStyle/>
          <a:p>
            <a:pPr>
              <a:spcAft>
                <a:spcPct val="20000"/>
              </a:spcAft>
              <a:buSzPct val="75000"/>
              <a:buFont typeface="Wingdings" panose="05000000000000000000" pitchFamily="2" charset="2"/>
              <a:buChar char="Ø"/>
            </a:pPr>
            <a:r>
              <a:rPr lang="el-GR" altLang="el-GR" sz="1800" dirty="0">
                <a:latin typeface="Trebuchet MS" panose="020B0603020202020204" pitchFamily="34" charset="0"/>
              </a:rPr>
              <a:t>στα τέλη της δεκαετίας του ’70 και στις αρχές της δεκαετίας του ’80 οι χώρες της Νότιας Ευρώπης πέρασαν από το πρότυπο </a:t>
            </a:r>
            <a:r>
              <a:rPr lang="en-GB" altLang="el-GR" sz="1800" dirty="0">
                <a:latin typeface="Trebuchet MS" panose="020B0603020202020204" pitchFamily="34" charset="0"/>
              </a:rPr>
              <a:t>Bismarck </a:t>
            </a:r>
            <a:r>
              <a:rPr lang="el-GR" altLang="el-GR" sz="1800" dirty="0">
                <a:latin typeface="Trebuchet MS" panose="020B0603020202020204" pitchFamily="34" charset="0"/>
              </a:rPr>
              <a:t>στο πρότυπο </a:t>
            </a:r>
            <a:r>
              <a:rPr lang="en-GB" altLang="el-GR" sz="1800" dirty="0">
                <a:latin typeface="Trebuchet MS" panose="020B0603020202020204" pitchFamily="34" charset="0"/>
              </a:rPr>
              <a:t>Beveridge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στην Ιταλία, η θεσμοθέτηση του ΕΣΥ (το 1978) συνοδεύτηκε από την ταυτόχρονη κατάργηση των ταμείων υγείας (εν μια </a:t>
            </a:r>
            <a:r>
              <a:rPr lang="el-GR" altLang="el-GR" sz="1800" dirty="0" err="1">
                <a:latin typeface="Trebuchet MS" panose="020B0603020202020204" pitchFamily="34" charset="0"/>
              </a:rPr>
              <a:t>νυκτί</a:t>
            </a:r>
            <a:r>
              <a:rPr lang="el-GR" altLang="el-GR" sz="1800" dirty="0">
                <a:latin typeface="Trebuchet MS" panose="020B0603020202020204" pitchFamily="34" charset="0"/>
              </a:rPr>
              <a:t>)</a:t>
            </a: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στην Ισπανία, η θεσμοθέτηση του ΕΣΥ (το 1982) συνοδεύτηκε από τη σταδιακή κατάργηση των ταμείων υγείας (σε βάθος 20ετίας)</a:t>
            </a: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800100" lvl="1" indent="-342900">
              <a:spcAft>
                <a:spcPct val="2000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αντίθετα, στην Ελλάδα τα δύο πρότυπα συνυπάρχουν 30+ χρόνια μετά την ίδρυση του ΕΣΥ</a:t>
            </a:r>
            <a:r>
              <a:rPr lang="en-GB" altLang="el-GR" sz="1800" dirty="0">
                <a:latin typeface="Trebuchet MS" panose="020B0603020202020204" pitchFamily="34" charset="0"/>
              </a:rPr>
              <a:t> (1983)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marL="1200150" lvl="2" indent="-342900">
              <a:spcAft>
                <a:spcPct val="2000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παγκόσμια πρωτοτυπία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συμμετρία πληροφόρησης</a:t>
            </a:r>
            <a:br>
              <a:rPr lang="en-US" altLang="el-GR" sz="2000" b="1">
                <a:latin typeface="Trebuchet MS" panose="020B0603020202020204" pitchFamily="34" charset="0"/>
              </a:rPr>
            </a:br>
            <a:r>
              <a:rPr lang="el-GR" altLang="el-GR" sz="2000">
                <a:latin typeface="Trebuchet MS" panose="020B0603020202020204" pitchFamily="34" charset="0"/>
              </a:rPr>
              <a:t>κυριαρχία καταναλωτή</a:t>
            </a:r>
            <a:endParaRPr lang="en-US" altLang="el-GR" sz="2000" b="1">
              <a:latin typeface="Trebuchet MS" panose="020B0603020202020204" pitchFamily="34" charset="0"/>
            </a:endParaRP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762125" y="2144713"/>
            <a:ext cx="5546725" cy="387667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1763713" y="1628775"/>
            <a:ext cx="0" cy="4173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763713" y="5802313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4643438" y="4149725"/>
            <a:ext cx="0" cy="16478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1763713" y="2133600"/>
            <a:ext cx="6408737" cy="36703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84213" y="1844675"/>
            <a:ext cx="865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τιμή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596188" y="5949950"/>
            <a:ext cx="11509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ποσότητα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227763" y="4941888"/>
            <a:ext cx="11509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0099"/>
                </a:solidFill>
                <a:latin typeface="Trebuchet MS" panose="020B0603020202020204" pitchFamily="34" charset="0"/>
              </a:rPr>
              <a:t>ζήτηση</a:t>
            </a:r>
            <a:endParaRPr lang="el-GR" altLang="el-GR" sz="1200" b="1" noProof="1">
              <a:solidFill>
                <a:srgbClr val="000099"/>
              </a:solidFill>
              <a:latin typeface="Trebuchet MS" panose="020B0603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116013" y="4005263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P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6372225" y="2060575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9900"/>
                </a:solidFill>
                <a:latin typeface="Trebuchet MS" panose="020B0603020202020204" pitchFamily="34" charset="0"/>
              </a:rPr>
              <a:t>προσφορά</a:t>
            </a:r>
            <a:endParaRPr lang="el-GR" altLang="el-GR" sz="1200" b="1" noProof="1">
              <a:solidFill>
                <a:srgbClr val="009900"/>
              </a:solidFill>
              <a:latin typeface="Trebuchet MS" panose="020B0603020202020204" pitchFamily="34" charset="0"/>
            </a:endParaRPr>
          </a:p>
        </p:txBody>
      </p:sp>
      <p:sp>
        <p:nvSpPr>
          <p:cNvPr id="7182" name="Line 15"/>
          <p:cNvSpPr>
            <a:spLocks noChangeShapeType="1"/>
          </p:cNvSpPr>
          <p:nvPr/>
        </p:nvSpPr>
        <p:spPr bwMode="auto">
          <a:xfrm flipV="1">
            <a:off x="1763713" y="4149725"/>
            <a:ext cx="28813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4427538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Verdana" panose="020B0604030504040204" pitchFamily="34" charset="0"/>
              </a:rPr>
              <a:t>Q</a:t>
            </a:r>
            <a:r>
              <a:rPr lang="en-GB" altLang="el-GR" sz="1200" b="1" baseline="-25000">
                <a:latin typeface="Verdana" panose="020B0604030504040204" pitchFamily="34" charset="0"/>
              </a:rPr>
              <a:t>0</a:t>
            </a:r>
            <a:endParaRPr lang="en-GB" altLang="el-GR" sz="1200" b="1" baseline="-25000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 noProof="1">
                <a:latin typeface="Trebuchet MS" panose="020B0603020202020204" pitchFamily="34" charset="0"/>
              </a:rPr>
              <a:t>ασυμμετρία πληροφόρησης</a:t>
            </a:r>
            <a:br>
              <a:rPr lang="el-GR" altLang="el-GR" sz="2000" b="1" noProof="1">
                <a:latin typeface="Trebuchet MS" panose="020B0603020202020204" pitchFamily="34" charset="0"/>
              </a:rPr>
            </a:br>
            <a:r>
              <a:rPr lang="el-GR" altLang="el-GR" sz="2000" noProof="1">
                <a:latin typeface="Trebuchet MS" panose="020B0603020202020204" pitchFamily="34" charset="0"/>
              </a:rPr>
              <a:t>προκλητή ζήτηση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762125" y="2144713"/>
            <a:ext cx="5546725" cy="3876675"/>
          </a:xfrm>
          <a:prstGeom prst="line">
            <a:avLst/>
          </a:prstGeom>
          <a:noFill/>
          <a:ln w="12700">
            <a:solidFill>
              <a:srgbClr val="00008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1763713" y="1628775"/>
            <a:ext cx="0" cy="4173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763713" y="5802313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4643438" y="4149725"/>
            <a:ext cx="0" cy="1647825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1763713" y="2133600"/>
            <a:ext cx="6408737" cy="36703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l-GR" sz="1800">
              <a:latin typeface="Trebuchet MS" panose="020B0603020202020204" pitchFamily="34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84213" y="1844675"/>
            <a:ext cx="865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τιμή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596188" y="5949950"/>
            <a:ext cx="11509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latin typeface="Trebuchet MS" panose="020B0603020202020204" pitchFamily="34" charset="0"/>
              </a:rPr>
              <a:t>ποσότητα</a:t>
            </a:r>
            <a:endParaRPr lang="el-GR" altLang="el-GR" sz="1200" b="1" noProof="1">
              <a:latin typeface="Trebuchet MS" panose="020B060302020202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235825" y="4724400"/>
            <a:ext cx="1150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προκλητή ζήτηση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116013" y="4005263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P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427538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Q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0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372225" y="2060575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1200" b="1">
                <a:solidFill>
                  <a:srgbClr val="009900"/>
                </a:solidFill>
                <a:latin typeface="Trebuchet MS" panose="020B0603020202020204" pitchFamily="34" charset="0"/>
              </a:rPr>
              <a:t>προσφορά</a:t>
            </a:r>
            <a:endParaRPr lang="el-GR" altLang="el-GR" sz="1200" b="1" noProof="1">
              <a:solidFill>
                <a:srgbClr val="009900"/>
              </a:solidFill>
              <a:latin typeface="Trebuchet MS" panose="020B0603020202020204" pitchFamily="34" charset="0"/>
            </a:endParaRP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1763713" y="4149725"/>
            <a:ext cx="2881312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2268538" y="1628775"/>
            <a:ext cx="6051550" cy="4237038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8"/>
          <p:cNvSpPr>
            <a:spLocks noChangeShapeType="1"/>
          </p:cNvSpPr>
          <p:nvPr/>
        </p:nvSpPr>
        <p:spPr bwMode="auto">
          <a:xfrm flipV="1">
            <a:off x="6227763" y="4868863"/>
            <a:ext cx="504825" cy="28892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9"/>
          <p:cNvSpPr>
            <a:spLocks noChangeShapeType="1"/>
          </p:cNvSpPr>
          <p:nvPr/>
        </p:nvSpPr>
        <p:spPr bwMode="auto">
          <a:xfrm flipV="1">
            <a:off x="4067175" y="3357563"/>
            <a:ext cx="504825" cy="28892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20"/>
          <p:cNvSpPr>
            <a:spLocks noChangeShapeType="1"/>
          </p:cNvSpPr>
          <p:nvPr/>
        </p:nvSpPr>
        <p:spPr bwMode="auto">
          <a:xfrm flipV="1">
            <a:off x="1763713" y="3778250"/>
            <a:ext cx="35639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1"/>
          <p:cNvSpPr>
            <a:spLocks noChangeShapeType="1"/>
          </p:cNvSpPr>
          <p:nvPr/>
        </p:nvSpPr>
        <p:spPr bwMode="auto">
          <a:xfrm flipH="1" flipV="1">
            <a:off x="5329238" y="3789363"/>
            <a:ext cx="0" cy="20161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Text Box 22"/>
          <p:cNvSpPr txBox="1">
            <a:spLocks noChangeArrowheads="1"/>
          </p:cNvSpPr>
          <p:nvPr/>
        </p:nvSpPr>
        <p:spPr bwMode="auto">
          <a:xfrm>
            <a:off x="5076825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Q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1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8214" name="Text Box 23"/>
          <p:cNvSpPr txBox="1">
            <a:spLocks noChangeArrowheads="1"/>
          </p:cNvSpPr>
          <p:nvPr/>
        </p:nvSpPr>
        <p:spPr bwMode="auto">
          <a:xfrm>
            <a:off x="1116013" y="3573463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l-GR" sz="1200" b="1">
                <a:latin typeface="Trebuchet MS" panose="020B0603020202020204" pitchFamily="34" charset="0"/>
              </a:rPr>
              <a:t>P</a:t>
            </a:r>
            <a:r>
              <a:rPr lang="en-GB" altLang="el-GR" sz="1200" b="1" baseline="-25000">
                <a:latin typeface="Trebuchet MS" panose="020B0603020202020204" pitchFamily="34" charset="0"/>
              </a:rPr>
              <a:t>1</a:t>
            </a:r>
            <a:endParaRPr lang="en-GB" altLang="el-GR" sz="1200" b="1" baseline="-25000" noProof="1">
              <a:latin typeface="Trebuchet MS" panose="020B0603020202020204" pitchFamily="34" charset="0"/>
            </a:endParaRPr>
          </a:p>
        </p:txBody>
      </p:sp>
      <p:sp>
        <p:nvSpPr>
          <p:cNvPr id="8215" name="Line 24"/>
          <p:cNvSpPr>
            <a:spLocks noChangeShapeType="1"/>
          </p:cNvSpPr>
          <p:nvPr/>
        </p:nvSpPr>
        <p:spPr bwMode="auto">
          <a:xfrm flipV="1">
            <a:off x="1619250" y="3716338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5"/>
          <p:cNvSpPr>
            <a:spLocks noChangeShapeType="1"/>
          </p:cNvSpPr>
          <p:nvPr/>
        </p:nvSpPr>
        <p:spPr bwMode="auto">
          <a:xfrm>
            <a:off x="4643438" y="594995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978775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ρόλος της ασφάλισης υγείας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(ιδιωτική) ασφάλιση υγείας:</a:t>
            </a:r>
            <a:r>
              <a:rPr lang="el-GR" altLang="el-GR" sz="2000" noProof="1">
                <a:latin typeface="Trebuchet MS" panose="020B0603020202020204" pitchFamily="34" charset="0"/>
              </a:rPr>
              <a:t> </a:t>
            </a:r>
            <a:r>
              <a:rPr lang="el-GR" altLang="el-GR" sz="2000" b="1" dirty="0">
                <a:solidFill>
                  <a:srgbClr val="000099"/>
                </a:solidFill>
                <a:latin typeface="Trebuchet MS" panose="020B0603020202020204" pitchFamily="34" charset="0"/>
              </a:rPr>
              <a:t>εφικτή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όσοι αποστρέφονται τον </a:t>
            </a:r>
            <a:r>
              <a:rPr lang="el-GR" altLang="el-GR" sz="1800" b="1" dirty="0">
                <a:latin typeface="Trebuchet MS" panose="020B0603020202020204" pitchFamily="34" charset="0"/>
              </a:rPr>
              <a:t>κίνδυνο</a:t>
            </a:r>
            <a:r>
              <a:rPr lang="el-GR" altLang="el-GR" sz="1800" dirty="0">
                <a:latin typeface="Trebuchet MS" panose="020B0603020202020204" pitchFamily="34" charset="0"/>
              </a:rPr>
              <a:t> μπορούν να βελτιώσουν την ωφέλειά τους αγοράζοντας αναλογιστικά ισοδύναμη </a:t>
            </a:r>
            <a:r>
              <a:rPr lang="el-GR" altLang="el-GR" sz="1800" b="1" dirty="0">
                <a:latin typeface="Trebuchet MS" panose="020B0603020202020204" pitchFamily="34" charset="0"/>
              </a:rPr>
              <a:t>ασφάλιση</a:t>
            </a:r>
          </a:p>
          <a:p>
            <a:pPr lvl="1">
              <a:spcAft>
                <a:spcPct val="20000"/>
              </a:spcAft>
            </a:pPr>
            <a:endParaRPr lang="el-GR" altLang="el-GR" sz="1800" b="1" noProof="1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algn="ctr">
              <a:spcAft>
                <a:spcPct val="20000"/>
              </a:spcAft>
            </a:pPr>
            <a:r>
              <a:rPr lang="el-GR" altLang="el-GR" sz="1800" b="1" dirty="0">
                <a:solidFill>
                  <a:srgbClr val="000099"/>
                </a:solidFill>
                <a:latin typeface="Trebuchet MS" panose="020B0603020202020204" pitchFamily="34" charset="0"/>
              </a:rPr>
              <a:t>π</a:t>
            </a:r>
            <a:r>
              <a:rPr lang="en-US" altLang="el-GR" sz="18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GB" altLang="el-GR" sz="1800" b="1" baseline="-25000" dirty="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n-GB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=</a:t>
            </a:r>
            <a:r>
              <a:rPr lang="en-GB" altLang="el-GR" sz="1800" b="1" dirty="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n-GB" altLang="el-GR" sz="1800" noProof="1">
                <a:solidFill>
                  <a:srgbClr val="000099"/>
                </a:solidFill>
                <a:latin typeface="Trebuchet MS" panose="020B0603020202020204" pitchFamily="34" charset="0"/>
              </a:rPr>
              <a:t>(</a:t>
            </a:r>
            <a:r>
              <a:rPr lang="en-GB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1</a:t>
            </a:r>
            <a:r>
              <a:rPr lang="el-GR" altLang="el-GR" sz="1800" b="1" dirty="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+</a:t>
            </a:r>
            <a:r>
              <a:rPr lang="el-GR" altLang="el-GR" sz="1800" b="1" dirty="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α</a:t>
            </a:r>
            <a:r>
              <a:rPr lang="el-GR" altLang="el-GR" sz="1800" noProof="1">
                <a:solidFill>
                  <a:srgbClr val="000099"/>
                </a:solidFill>
                <a:latin typeface="Trebuchet MS" panose="020B0603020202020204" pitchFamily="34" charset="0"/>
              </a:rPr>
              <a:t>)</a:t>
            </a:r>
            <a:r>
              <a:rPr lang="el-GR" altLang="el-GR" sz="1800" b="1" dirty="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n-US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p</a:t>
            </a:r>
            <a:r>
              <a:rPr lang="en-US" altLang="el-GR" sz="18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l-GR" altLang="el-GR" sz="1800" b="1" baseline="-25000" dirty="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n-US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L</a:t>
            </a:r>
            <a:endParaRPr lang="en-US" altLang="el-GR" sz="18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endParaRPr lang="el-GR" altLang="el-GR" sz="1800" b="1" dirty="0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l-GR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π</a:t>
            </a:r>
            <a:r>
              <a:rPr lang="en-US" altLang="el-GR" sz="18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US" altLang="el-GR" sz="1800" noProof="1">
                <a:latin typeface="Trebuchet MS" panose="020B0603020202020204" pitchFamily="34" charset="0"/>
              </a:rPr>
              <a:t> </a:t>
            </a:r>
            <a:r>
              <a:rPr lang="el-GR" altLang="el-GR" sz="1800" dirty="0">
                <a:latin typeface="Trebuchet MS" panose="020B0603020202020204" pitchFamily="34" charset="0"/>
              </a:rPr>
              <a:t>αναλογιστικά ισοδύναμο ασφάλιστρο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n-US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p</a:t>
            </a:r>
            <a:r>
              <a:rPr lang="en-US" altLang="el-GR" sz="18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US" altLang="el-GR" sz="1800" noProof="1">
                <a:latin typeface="Trebuchet MS" panose="020B0603020202020204" pitchFamily="34" charset="0"/>
              </a:rPr>
              <a:t> </a:t>
            </a:r>
            <a:r>
              <a:rPr lang="el-GR" altLang="el-GR" sz="1800" dirty="0">
                <a:latin typeface="Trebuchet MS" panose="020B0603020202020204" pitchFamily="34" charset="0"/>
              </a:rPr>
              <a:t>πιθανότητα να επέλθει ο κίνδυνος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n-US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L</a:t>
            </a:r>
            <a:r>
              <a:rPr lang="en-US" altLang="el-GR" sz="1800" noProof="1">
                <a:latin typeface="Trebuchet MS" panose="020B0603020202020204" pitchFamily="34" charset="0"/>
              </a:rPr>
              <a:t> </a:t>
            </a:r>
            <a:r>
              <a:rPr lang="el-GR" altLang="el-GR" sz="1800" dirty="0">
                <a:latin typeface="Trebuchet MS" panose="020B0603020202020204" pitchFamily="34" charset="0"/>
              </a:rPr>
              <a:t>μέγεθος της ζημιάς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l-GR" altLang="el-GR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α</a:t>
            </a:r>
            <a:r>
              <a:rPr lang="el-GR" altLang="el-GR" sz="1800" noProof="1">
                <a:latin typeface="Trebuchet MS" panose="020B0603020202020204" pitchFamily="34" charset="0"/>
              </a:rPr>
              <a:t> </a:t>
            </a:r>
            <a:r>
              <a:rPr lang="el-GR" altLang="el-GR" sz="1800" dirty="0">
                <a:latin typeface="Trebuchet MS" panose="020B0603020202020204" pitchFamily="34" charset="0"/>
              </a:rPr>
              <a:t>προσαύξηση</a:t>
            </a:r>
            <a:r>
              <a:rPr lang="el-GR" altLang="el-GR" sz="1800" noProof="1">
                <a:latin typeface="Trebuchet MS" panose="020B0603020202020204" pitchFamily="34" charset="0"/>
              </a:rPr>
              <a:t> (</a:t>
            </a:r>
            <a:r>
              <a:rPr lang="el-GR" altLang="el-GR" sz="1800" dirty="0">
                <a:latin typeface="Trebuchet MS" panose="020B0603020202020204" pitchFamily="34" charset="0"/>
              </a:rPr>
              <a:t>κέρδη, διοικητικά έξοδα κ.ά.</a:t>
            </a:r>
            <a:r>
              <a:rPr lang="el-GR" altLang="el-GR" sz="1800" noProof="1">
                <a:latin typeface="Trebuchet MS" panose="020B0603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προϋποθέσεις αποδοτικότητας στην ασφάλιση υγείας</a:t>
            </a:r>
            <a:endParaRPr lang="el-GR" altLang="el-GR" sz="2000">
              <a:latin typeface="Trebuchet MS" panose="020B0603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ανεξαρτησία κινδύνων</a:t>
            </a:r>
          </a:p>
          <a:p>
            <a:pPr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κίνδυνος</a:t>
            </a:r>
            <a:r>
              <a:rPr lang="en-GB" altLang="el-GR" sz="2000" dirty="0">
                <a:latin typeface="Trebuchet MS" panose="020B0603020202020204" pitchFamily="34" charset="0"/>
              </a:rPr>
              <a:t> (measurable risk)</a:t>
            </a:r>
            <a:r>
              <a:rPr lang="el-GR" altLang="el-GR" sz="2000" dirty="0">
                <a:latin typeface="Trebuchet MS" panose="020B0603020202020204" pitchFamily="34" charset="0"/>
              </a:rPr>
              <a:t>, όχι βεβαιότητα</a:t>
            </a:r>
          </a:p>
          <a:p>
            <a:pPr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απουσία δυσμενούς επιλογής (</a:t>
            </a:r>
            <a:r>
              <a:rPr lang="en-US" altLang="el-GR" sz="2000" dirty="0">
                <a:latin typeface="Trebuchet MS" panose="020B0603020202020204" pitchFamily="34" charset="0"/>
              </a:rPr>
              <a:t>adverse selection)</a:t>
            </a:r>
            <a:endParaRPr lang="en-US" altLang="el-GR" sz="2000" b="1" noProof="1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απουσία ηθικού κινδύνου (</a:t>
            </a:r>
            <a:r>
              <a:rPr lang="en-US" altLang="el-GR" sz="2000" dirty="0">
                <a:latin typeface="Trebuchet MS" panose="020B0603020202020204" pitchFamily="34" charset="0"/>
              </a:rPr>
              <a:t>moral hazard)</a:t>
            </a:r>
            <a:endParaRPr lang="en-US" altLang="el-GR" sz="2000" b="1" noProof="1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l-GR" altLang="el-GR" sz="2000" dirty="0">
                <a:latin typeface="Trebuchet MS" panose="020B0603020202020204" pitchFamily="34" charset="0"/>
              </a:rPr>
              <a:t>όταν μια ή περισσότερες από τις παραπάνω προϋποθέσεις παραβιάζονται ...</a:t>
            </a:r>
          </a:p>
          <a:p>
            <a:pPr lvl="1">
              <a:spcAft>
                <a:spcPct val="500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l-GR" altLang="el-GR" sz="2000" dirty="0">
                <a:latin typeface="Trebuchet MS" panose="020B0603020202020204" pitchFamily="34" charset="0"/>
              </a:rPr>
              <a:t>... τότε η ασφάλιση θα είναι είτε μη αποδοτική είτε εντελώς ανέφικτη</a:t>
            </a:r>
            <a:endParaRPr lang="el-GR" altLang="el-GR" sz="20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δυσμενής επιλογή </a:t>
            </a:r>
            <a:r>
              <a:rPr lang="el-GR" altLang="el-GR" sz="2000">
                <a:latin typeface="Trebuchet MS" panose="020B0603020202020204" pitchFamily="34" charset="0"/>
              </a:rPr>
              <a:t>(</a:t>
            </a:r>
            <a:r>
              <a:rPr lang="en-US" altLang="el-GR" sz="2000">
                <a:latin typeface="Trebuchet MS" panose="020B0603020202020204" pitchFamily="34" charset="0"/>
              </a:rPr>
              <a:t>adverse selection</a:t>
            </a:r>
            <a:r>
              <a:rPr lang="el-GR" altLang="el-GR" sz="2000">
                <a:latin typeface="Trebuchet MS" panose="020B0603020202020204" pitchFamily="34" charset="0"/>
              </a:rPr>
              <a:t>)</a:t>
            </a:r>
            <a:endParaRPr lang="el-GR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458200" cy="471170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ο ασφαλιζόμενος αποκρύπτει ότι είναι «υψηλού κινδύνου»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ο ασφαλιστής δεν μπορεί να εκτιμήσει ακριβώς την πιθανότητα </a:t>
            </a:r>
            <a:r>
              <a:rPr lang="en-US" altLang="el-GR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p</a:t>
            </a:r>
            <a:r>
              <a:rPr lang="en-US" altLang="el-GR" sz="20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US" altLang="el-GR" sz="2000" noProof="1">
                <a:latin typeface="Trebuchet MS" panose="020B0603020202020204" pitchFamily="34" charset="0"/>
              </a:rPr>
              <a:t> </a:t>
            </a:r>
            <a:endParaRPr lang="el-GR" altLang="el-GR" sz="2000">
              <a:latin typeface="Trebuchet MS" panose="020B0603020202020204" pitchFamily="34" charset="0"/>
            </a:endParaRPr>
          </a:p>
          <a:p>
            <a:pPr>
              <a:spcAft>
                <a:spcPct val="50000"/>
              </a:spcAft>
            </a:pPr>
            <a:endParaRPr lang="el-GR" altLang="el-GR" sz="2000">
              <a:latin typeface="Trebuchet MS" panose="020B0603020202020204" pitchFamily="34" charset="0"/>
            </a:endParaRPr>
          </a:p>
          <a:p>
            <a:pPr>
              <a:spcAft>
                <a:spcPct val="5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λύση αρ. 1: συμψηφιστική ισορροπία (</a:t>
            </a:r>
            <a:r>
              <a:rPr lang="en-US" altLang="el-GR" sz="2000">
                <a:latin typeface="Trebuchet MS" panose="020B0603020202020204" pitchFamily="34" charset="0"/>
              </a:rPr>
              <a:t>pooling equilibrium</a:t>
            </a:r>
            <a:r>
              <a:rPr lang="el-GR" altLang="el-GR" sz="2000">
                <a:latin typeface="Trebuchet MS" panose="020B0603020202020204" pitchFamily="34" charset="0"/>
              </a:rPr>
              <a:t>)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μεταγραφή «χαμηλών κινδύνων» (</a:t>
            </a:r>
            <a:r>
              <a:rPr lang="en-US" altLang="el-GR" sz="2000">
                <a:latin typeface="Trebuchet MS" panose="020B0603020202020204" pitchFamily="34" charset="0"/>
              </a:rPr>
              <a:t>cream skimming</a:t>
            </a:r>
            <a:r>
              <a:rPr lang="el-GR" altLang="el-GR" sz="2000">
                <a:latin typeface="Trebuchet MS" panose="020B0603020202020204" pitchFamily="34" charset="0"/>
              </a:rPr>
              <a:t>)</a:t>
            </a:r>
          </a:p>
          <a:p>
            <a:pPr>
              <a:spcAft>
                <a:spcPct val="50000"/>
              </a:spcAft>
            </a:pPr>
            <a:endParaRPr lang="el-GR" altLang="el-GR" sz="2000">
              <a:latin typeface="Trebuchet MS" panose="020B0603020202020204" pitchFamily="34" charset="0"/>
            </a:endParaRPr>
          </a:p>
          <a:p>
            <a:pPr>
              <a:spcAft>
                <a:spcPct val="5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λύση αρ. 2: διαχωριστική ισορροπία (</a:t>
            </a:r>
            <a:r>
              <a:rPr lang="en-US" altLang="el-GR" sz="2000">
                <a:latin typeface="Trebuchet MS" panose="020B0603020202020204" pitchFamily="34" charset="0"/>
              </a:rPr>
              <a:t>separating equilibrium</a:t>
            </a:r>
            <a:r>
              <a:rPr lang="el-GR" altLang="el-GR" sz="2000">
                <a:latin typeface="Trebuchet MS" panose="020B0603020202020204" pitchFamily="34" charset="0"/>
              </a:rPr>
              <a:t>)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επιτυγχάνεται έναντι υψηλού κόστους ...</a:t>
            </a:r>
          </a:p>
          <a:p>
            <a:pPr lvl="1">
              <a:spcAft>
                <a:spcPct val="5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... ή καθόλου (μπορεί να είναι εντελώς ανέφικτη)</a:t>
            </a:r>
            <a:endParaRPr lang="el-GR" altLang="el-GR" sz="20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 dirty="0">
                <a:latin typeface="Trebuchet MS" panose="020B0603020202020204" pitchFamily="34" charset="0"/>
              </a:rPr>
              <a:t>ηθικός κίνδυνος</a:t>
            </a:r>
            <a:r>
              <a:rPr lang="el-GR" altLang="el-GR" sz="2000" dirty="0">
                <a:latin typeface="Trebuchet MS" panose="020B0603020202020204" pitchFamily="34" charset="0"/>
              </a:rPr>
              <a:t> (</a:t>
            </a:r>
            <a:r>
              <a:rPr lang="en-US" altLang="el-GR" sz="2000" dirty="0">
                <a:latin typeface="Trebuchet MS" panose="020B0603020202020204" pitchFamily="34" charset="0"/>
              </a:rPr>
              <a:t>moral hazard)</a:t>
            </a:r>
            <a:endParaRPr lang="el-GR" altLang="el-GR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077200" cy="360045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ο </a:t>
            </a:r>
            <a:r>
              <a:rPr lang="el-GR" altLang="el-GR" sz="2000" dirty="0" err="1">
                <a:latin typeface="Trebuchet MS" panose="020B0603020202020204" pitchFamily="34" charset="0"/>
              </a:rPr>
              <a:t>ασφαλιζόμενος</a:t>
            </a:r>
            <a:r>
              <a:rPr lang="el-GR" altLang="el-GR" sz="2000" dirty="0">
                <a:latin typeface="Trebuchet MS" panose="020B0603020202020204" pitchFamily="34" charset="0"/>
              </a:rPr>
              <a:t> επηρεάζει την αναμενόμενη αποζημίωση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η πιθανότητα ζημιάς </a:t>
            </a:r>
            <a:r>
              <a:rPr lang="en-US" altLang="el-GR" sz="2000" b="1" dirty="0">
                <a:solidFill>
                  <a:srgbClr val="000099"/>
                </a:solidFill>
                <a:latin typeface="Trebuchet MS" panose="020B0603020202020204" pitchFamily="34" charset="0"/>
              </a:rPr>
              <a:t>p</a:t>
            </a:r>
            <a:r>
              <a:rPr lang="en-US" altLang="el-GR" sz="2000" b="1" baseline="-25000" dirty="0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US" altLang="el-GR" sz="2000" b="1" dirty="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2000" dirty="0">
                <a:latin typeface="Trebuchet MS" panose="020B0603020202020204" pitchFamily="34" charset="0"/>
              </a:rPr>
              <a:t>παύει να είναι εξωγενής -&gt; συνεπώς δεν είναι ανεξάρτητη των πράξεων ή των παραλείψεων των ασφαλισμένων</a:t>
            </a:r>
          </a:p>
          <a:p>
            <a:pPr lvl="1"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κίνητρο υπερκατανάλωσης υπηρεσιών υγείας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 dirty="0">
                <a:latin typeface="Trebuchet MS" panose="020B0603020202020204" pitchFamily="34" charset="0"/>
              </a:rPr>
              <a:t>ηθικός κίνδυνος</a:t>
            </a:r>
            <a:r>
              <a:rPr lang="el-GR" altLang="el-GR" sz="2000" dirty="0">
                <a:latin typeface="Trebuchet MS" panose="020B0603020202020204" pitchFamily="34" charset="0"/>
              </a:rPr>
              <a:t> (</a:t>
            </a:r>
            <a:r>
              <a:rPr lang="en-US" altLang="el-GR" sz="2000" dirty="0">
                <a:latin typeface="Trebuchet MS" panose="020B0603020202020204" pitchFamily="34" charset="0"/>
              </a:rPr>
              <a:t>moral hazard)</a:t>
            </a:r>
            <a:endParaRPr lang="el-GR" altLang="el-GR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077200" cy="3960813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λύση: συνασφάλιση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όσο περιορίζεται η απώλεια αποδοτικότητας λόγω υπερκατανάλωσης τόσο αυξάνεται η απώλεια αποδοτικότητας λόγω (μερικής) έκθεσης στους  </a:t>
            </a:r>
            <a:r>
              <a:rPr lang="el-GR" altLang="el-GR" sz="2000" dirty="0" err="1">
                <a:latin typeface="Trebuchet MS" panose="020B0603020202020204" pitchFamily="34" charset="0"/>
              </a:rPr>
              <a:t>ασφαλιζομένους</a:t>
            </a:r>
            <a:r>
              <a:rPr lang="el-GR" altLang="el-GR" sz="2000" dirty="0">
                <a:latin typeface="Trebuchet MS" panose="020B0603020202020204" pitchFamily="34" charset="0"/>
              </a:rPr>
              <a:t> κινδύνους</a:t>
            </a:r>
          </a:p>
          <a:p>
            <a:pPr lvl="1">
              <a:spcAft>
                <a:spcPct val="5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5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η απώλεια αποδοτικότητας λόγω υπερκατανάλωσης εξαλείφεται εντελώς μόνο με 100% συνασφάλιση (δηλ. με πλήρη κατάργηση της ασφαλιστικής κάλυψης)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8">
      <a:dk1>
        <a:srgbClr val="000000"/>
      </a:dk1>
      <a:lt1>
        <a:srgbClr val="FFFFFF"/>
      </a:lt1>
      <a:dk2>
        <a:srgbClr val="CC0000"/>
      </a:dk2>
      <a:lt2>
        <a:srgbClr val="999966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1248</TotalTime>
  <Words>1211</Words>
  <Application>Microsoft Office PowerPoint</Application>
  <PresentationFormat>On-screen Show (4:3)</PresentationFormat>
  <Paragraphs>169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Monotype Sorts</vt:lpstr>
      <vt:lpstr>Times New Roman</vt:lpstr>
      <vt:lpstr>Trebuchet MS</vt:lpstr>
      <vt:lpstr>Verdana</vt:lpstr>
      <vt:lpstr>Wingdings</vt:lpstr>
      <vt:lpstr>Layers</vt:lpstr>
      <vt:lpstr>Προγράμματα κοινωνικής προστασίας πολιτική υγείας</vt:lpstr>
      <vt:lpstr>υγεία</vt:lpstr>
      <vt:lpstr>συμμετρία πληροφόρησης κυριαρχία καταναλωτή</vt:lpstr>
      <vt:lpstr>ασυμμετρία πληροφόρησης προκλητή ζήτηση</vt:lpstr>
      <vt:lpstr>ρόλος της ασφάλισης υγείας</vt:lpstr>
      <vt:lpstr>προϋποθέσεις αποδοτικότητας στην ασφάλιση υγείας</vt:lpstr>
      <vt:lpstr>δυσμενής επιλογή (adverse selection)</vt:lpstr>
      <vt:lpstr>ηθικός κίνδυνος (moral hazard)</vt:lpstr>
      <vt:lpstr>ηθικός κίνδυνος (moral hazard)</vt:lpstr>
      <vt:lpstr>ηθικός κίνδυνος όταν δεν υπάρχει ασφάλιση</vt:lpstr>
      <vt:lpstr>ηθικός κίνδυνος όταν υπάρχει πλήρης ασφάλιση (100% αποζημίωση)</vt:lpstr>
      <vt:lpstr>ηθικός κίνδυνος όταν υπάρχει συνασφάλιση (50% αποζημίωση)</vt:lpstr>
      <vt:lpstr>αποτυχίες της ασφάλισης υγείας</vt:lpstr>
      <vt:lpstr>δημόσια παρέμβαση στη χρηματοδότηση υπηρεσιών υγείας;</vt:lpstr>
      <vt:lpstr>δημόσια παρέμβαση στην παροχή υπηρεσιών υγείας;</vt:lpstr>
      <vt:lpstr>Bismarck και Beveridge (1)</vt:lpstr>
      <vt:lpstr>Bismarck και Beveridge (2)</vt:lpstr>
      <vt:lpstr>Bismarck και Beveridge (3)</vt:lpstr>
      <vt:lpstr>Bismarck και Beveridge (4)</vt:lpstr>
      <vt:lpstr>Bismarck και Beveridge (5)</vt:lpstr>
    </vt:vector>
  </TitlesOfParts>
  <Company>MoF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welfare state as an efficiency device</dc:title>
  <dc:creator>manos</dc:creator>
  <cp:lastModifiedBy>LEVENTI CHRYSOYLA;ΛΕΒΕΝΤΗ ΧΡΥΣΟΥΛΑ</cp:lastModifiedBy>
  <cp:revision>135</cp:revision>
  <dcterms:created xsi:type="dcterms:W3CDTF">2003-02-10T10:17:58Z</dcterms:created>
  <dcterms:modified xsi:type="dcterms:W3CDTF">2022-01-10T10:52:18Z</dcterms:modified>
</cp:coreProperties>
</file>