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78" r:id="rId8"/>
    <p:sldId id="262" r:id="rId9"/>
    <p:sldId id="264" r:id="rId10"/>
    <p:sldId id="265" r:id="rId11"/>
    <p:sldId id="266" r:id="rId12"/>
    <p:sldId id="267" r:id="rId13"/>
    <p:sldId id="268" r:id="rId14"/>
    <p:sldId id="279" r:id="rId15"/>
    <p:sldId id="269" r:id="rId16"/>
    <p:sldId id="270" r:id="rId17"/>
    <p:sldId id="271" r:id="rId18"/>
    <p:sldId id="277" r:id="rId19"/>
  </p:sldIdLst>
  <p:sldSz cx="9144000" cy="6858000" type="letter"/>
  <p:notesSz cx="6858000" cy="92075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451" autoAdjust="0"/>
    <p:restoredTop sz="90929"/>
  </p:normalViewPr>
  <p:slideViewPr>
    <p:cSldViewPr>
      <p:cViewPr varScale="1">
        <p:scale>
          <a:sx n="66" d="100"/>
          <a:sy n="66" d="100"/>
        </p:scale>
        <p:origin x="-17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defTabSz="762000" eaLnBrk="0" hangingPunct="0">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762000" eaLnBrk="0" hangingPunct="0">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747125"/>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defTabSz="762000" eaLnBrk="0" hangingPunct="0">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747125"/>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762000" eaLnBrk="0" hangingPunct="0">
              <a:defRPr sz="1000" i="1">
                <a:latin typeface="Times New Roman" pitchFamily="18" charset="0"/>
              </a:defRPr>
            </a:lvl1pPr>
          </a:lstStyle>
          <a:p>
            <a:fld id="{8161AB81-870F-4876-B9F9-49A5CE1A4794}" type="slidenum">
              <a:rPr lang="en-US"/>
              <a:pPr/>
              <a:t>‹#›</a:t>
            </a:fld>
            <a:endParaRPr lang="en-US"/>
          </a:p>
        </p:txBody>
      </p:sp>
      <p:sp>
        <p:nvSpPr>
          <p:cNvPr id="2054" name="Rectangle 6"/>
          <p:cNvSpPr>
            <a:spLocks noGrp="1" noChangeArrowheads="1"/>
          </p:cNvSpPr>
          <p:nvPr>
            <p:ph type="body" sz="quarter" idx="3"/>
          </p:nvPr>
        </p:nvSpPr>
        <p:spPr bwMode="auto">
          <a:xfrm>
            <a:off x="914400" y="4373563"/>
            <a:ext cx="5029200" cy="41433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5" name="Rectangle 7"/>
          <p:cNvSpPr>
            <a:spLocks noChangeArrowheads="1" noTextEdit="1"/>
          </p:cNvSpPr>
          <p:nvPr>
            <p:ph type="sldImg" idx="2"/>
          </p:nvPr>
        </p:nvSpPr>
        <p:spPr bwMode="auto">
          <a:xfrm>
            <a:off x="1127125" y="692150"/>
            <a:ext cx="4603750" cy="3449638"/>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BC27831-240B-4029-8DD3-181039294A62}" type="slidenum">
              <a:rPr lang="en-US"/>
              <a:pPr/>
              <a:t>1</a:t>
            </a:fld>
            <a:endParaRPr lang="en-US"/>
          </a:p>
        </p:txBody>
      </p:sp>
      <p:sp>
        <p:nvSpPr>
          <p:cNvPr id="5122" name="Rectangle 2"/>
          <p:cNvSpPr>
            <a:spLocks noGrp="1" noChangeArrowheads="1"/>
          </p:cNvSpPr>
          <p:nvPr>
            <p:ph type="body" idx="1"/>
          </p:nvPr>
        </p:nvSpPr>
        <p:spPr>
          <a:ln/>
        </p:spPr>
        <p:txBody>
          <a:bodyPr/>
          <a:lstStyle/>
          <a:p>
            <a:pPr>
              <a:spcBef>
                <a:spcPct val="0"/>
              </a:spcBef>
            </a:pPr>
            <a:endParaRPr lang="en-CA" sz="2400"/>
          </a:p>
        </p:txBody>
      </p:sp>
      <p:sp>
        <p:nvSpPr>
          <p:cNvPr id="5123" name="Rectangle 3"/>
          <p:cNvSpPr>
            <a:spLocks noChangeArrowheads="1" noTextEdit="1"/>
          </p:cNvSpPr>
          <p:nvPr>
            <p:ph type="sldImg"/>
          </p:nvPr>
        </p:nvSpPr>
        <p:spPr>
          <a:xfrm>
            <a:off x="1128713" y="692150"/>
            <a:ext cx="4600575" cy="3449638"/>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E198FCD-AA02-420C-97BF-2CC26E08090E}" type="slidenum">
              <a:rPr lang="en-US"/>
              <a:pPr/>
              <a:t>10</a:t>
            </a:fld>
            <a:endParaRPr lang="en-US"/>
          </a:p>
        </p:txBody>
      </p:sp>
      <p:sp>
        <p:nvSpPr>
          <p:cNvPr id="23554" name="Rectangle 2"/>
          <p:cNvSpPr>
            <a:spLocks noChangeArrowheads="1" noTextEdit="1"/>
          </p:cNvSpPr>
          <p:nvPr>
            <p:ph type="sldImg"/>
          </p:nvPr>
        </p:nvSpPr>
        <p:spPr>
          <a:xfrm>
            <a:off x="1128713" y="692150"/>
            <a:ext cx="4600575" cy="3449638"/>
          </a:xfrm>
          <a:ln cap="flat"/>
        </p:spPr>
      </p:sp>
      <p:sp>
        <p:nvSpPr>
          <p:cNvPr id="23555"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19DCCF9-2300-41BF-A718-C2646E1EC075}" type="slidenum">
              <a:rPr lang="en-US"/>
              <a:pPr/>
              <a:t>11</a:t>
            </a:fld>
            <a:endParaRPr lang="en-US"/>
          </a:p>
        </p:txBody>
      </p:sp>
      <p:sp>
        <p:nvSpPr>
          <p:cNvPr id="25602" name="Rectangle 2"/>
          <p:cNvSpPr>
            <a:spLocks noChangeArrowheads="1" noTextEdit="1"/>
          </p:cNvSpPr>
          <p:nvPr>
            <p:ph type="sldImg"/>
          </p:nvPr>
        </p:nvSpPr>
        <p:spPr>
          <a:xfrm>
            <a:off x="1128713" y="692150"/>
            <a:ext cx="4600575" cy="3449638"/>
          </a:xfrm>
          <a:ln cap="flat"/>
        </p:spPr>
      </p:sp>
      <p:sp>
        <p:nvSpPr>
          <p:cNvPr id="25603"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E57A594-B75D-4DDC-ADEC-760D1005A1E2}" type="slidenum">
              <a:rPr lang="en-US"/>
              <a:pPr/>
              <a:t>12</a:t>
            </a:fld>
            <a:endParaRPr lang="en-US"/>
          </a:p>
        </p:txBody>
      </p:sp>
      <p:sp>
        <p:nvSpPr>
          <p:cNvPr id="27650" name="Rectangle 2"/>
          <p:cNvSpPr>
            <a:spLocks noChangeArrowheads="1" noTextEdit="1"/>
          </p:cNvSpPr>
          <p:nvPr>
            <p:ph type="sldImg"/>
          </p:nvPr>
        </p:nvSpPr>
        <p:spPr>
          <a:xfrm>
            <a:off x="1128713" y="692150"/>
            <a:ext cx="4600575" cy="3449638"/>
          </a:xfrm>
          <a:ln cap="flat"/>
        </p:spPr>
      </p:sp>
      <p:sp>
        <p:nvSpPr>
          <p:cNvPr id="27651"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F7D8CE6-3B79-4739-BBC9-7D8A5BA7FDE4}" type="slidenum">
              <a:rPr lang="en-US"/>
              <a:pPr/>
              <a:t>13</a:t>
            </a:fld>
            <a:endParaRPr lang="en-US"/>
          </a:p>
        </p:txBody>
      </p:sp>
      <p:sp>
        <p:nvSpPr>
          <p:cNvPr id="29698" name="Rectangle 2"/>
          <p:cNvSpPr>
            <a:spLocks noChangeArrowheads="1" noTextEdit="1"/>
          </p:cNvSpPr>
          <p:nvPr>
            <p:ph type="sldImg"/>
          </p:nvPr>
        </p:nvSpPr>
        <p:spPr>
          <a:xfrm>
            <a:off x="1128713" y="692150"/>
            <a:ext cx="4600575" cy="3449638"/>
          </a:xfrm>
          <a:ln cap="flat"/>
        </p:spPr>
      </p:sp>
      <p:sp>
        <p:nvSpPr>
          <p:cNvPr id="29699"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51CC919-AFDC-4D4C-B906-49D0A8C67F3D}" type="slidenum">
              <a:rPr lang="en-US"/>
              <a:pPr/>
              <a:t>14</a:t>
            </a:fld>
            <a:endParaRPr lang="en-US"/>
          </a:p>
        </p:txBody>
      </p:sp>
      <p:sp>
        <p:nvSpPr>
          <p:cNvPr id="65538" name="Rectangle 2"/>
          <p:cNvSpPr>
            <a:spLocks noChangeArrowheads="1"/>
          </p:cNvSpPr>
          <p:nvPr>
            <p:ph type="sldImg"/>
          </p:nvPr>
        </p:nvSpPr>
        <p:spPr bwMode="auto">
          <a:xfrm>
            <a:off x="1128713" y="692150"/>
            <a:ext cx="4600575" cy="3449638"/>
          </a:xfrm>
          <a:prstGeom prst="rect">
            <a:avLst/>
          </a:prstGeom>
          <a:noFill/>
          <a:ln w="12700" cap="flat">
            <a:solidFill>
              <a:schemeClr val="tx1"/>
            </a:solidFill>
            <a:miter lim="800000"/>
            <a:headEnd/>
            <a:tailEnd/>
          </a:ln>
        </p:spPr>
      </p:sp>
      <p:sp>
        <p:nvSpPr>
          <p:cNvPr id="65539" name="Rectangle 3"/>
          <p:cNvSpPr>
            <a:spLocks noChangeArrowheads="1"/>
          </p:cNvSpPr>
          <p:nvPr>
            <p:ph type="body" idx="1"/>
          </p:nvPr>
        </p:nvSpPr>
        <p:spPr bwMode="auto">
          <a:xfrm>
            <a:off x="914400" y="4373563"/>
            <a:ext cx="5029200" cy="4143375"/>
          </a:xfrm>
          <a:prstGeom prst="rect">
            <a:avLst/>
          </a:prstGeom>
          <a:noFill/>
          <a:ln>
            <a:miter lim="800000"/>
            <a:headEnd/>
            <a:tailEnd/>
          </a:ln>
        </p:spPr>
        <p:txBody>
          <a:bodyPr lIns="92075" tIns="46038" rIns="92075" bIns="46038"/>
          <a:lstStyle/>
          <a:p>
            <a:pPr>
              <a:spcBef>
                <a:spcPct val="0"/>
              </a:spcBef>
            </a:pPr>
            <a:endParaRPr lang="en-CA" sz="24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567F2D6-6C74-4FA8-8989-32E72DB948F7}" type="slidenum">
              <a:rPr lang="en-US"/>
              <a:pPr/>
              <a:t>15</a:t>
            </a:fld>
            <a:endParaRPr lang="en-US"/>
          </a:p>
        </p:txBody>
      </p:sp>
      <p:sp>
        <p:nvSpPr>
          <p:cNvPr id="31746" name="Rectangle 2"/>
          <p:cNvSpPr>
            <a:spLocks noChangeArrowheads="1" noTextEdit="1"/>
          </p:cNvSpPr>
          <p:nvPr>
            <p:ph type="sldImg"/>
          </p:nvPr>
        </p:nvSpPr>
        <p:spPr>
          <a:xfrm>
            <a:off x="1128713" y="692150"/>
            <a:ext cx="4600575" cy="3449638"/>
          </a:xfrm>
          <a:ln cap="flat"/>
        </p:spPr>
      </p:sp>
      <p:sp>
        <p:nvSpPr>
          <p:cNvPr id="31747"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DDAF8ED-ECEC-426D-956D-F1D6FDA61FE8}" type="slidenum">
              <a:rPr lang="en-US"/>
              <a:pPr/>
              <a:t>16</a:t>
            </a:fld>
            <a:endParaRPr lang="en-US"/>
          </a:p>
        </p:txBody>
      </p:sp>
      <p:sp>
        <p:nvSpPr>
          <p:cNvPr id="33794" name="Rectangle 2"/>
          <p:cNvSpPr>
            <a:spLocks noChangeArrowheads="1" noTextEdit="1"/>
          </p:cNvSpPr>
          <p:nvPr>
            <p:ph type="sldImg"/>
          </p:nvPr>
        </p:nvSpPr>
        <p:spPr>
          <a:xfrm>
            <a:off x="1128713" y="692150"/>
            <a:ext cx="4600575" cy="3449638"/>
          </a:xfrm>
          <a:ln cap="flat"/>
        </p:spPr>
      </p:sp>
      <p:sp>
        <p:nvSpPr>
          <p:cNvPr id="33795"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1A859E8-3B5B-499D-AA44-1CB95A81FBB0}" type="slidenum">
              <a:rPr lang="en-US"/>
              <a:pPr/>
              <a:t>17</a:t>
            </a:fld>
            <a:endParaRPr lang="en-US"/>
          </a:p>
        </p:txBody>
      </p:sp>
      <p:sp>
        <p:nvSpPr>
          <p:cNvPr id="35842" name="Rectangle 2"/>
          <p:cNvSpPr>
            <a:spLocks noChangeArrowheads="1" noTextEdit="1"/>
          </p:cNvSpPr>
          <p:nvPr>
            <p:ph type="sldImg"/>
          </p:nvPr>
        </p:nvSpPr>
        <p:spPr>
          <a:xfrm>
            <a:off x="1128713" y="692150"/>
            <a:ext cx="4600575" cy="3449638"/>
          </a:xfrm>
          <a:ln cap="flat"/>
        </p:spPr>
      </p:sp>
      <p:sp>
        <p:nvSpPr>
          <p:cNvPr id="35843"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C2C4E27-7E4F-42FA-90CC-A8D420AE6C0F}" type="slidenum">
              <a:rPr lang="en-US"/>
              <a:pPr/>
              <a:t>18</a:t>
            </a:fld>
            <a:endParaRPr lang="en-US"/>
          </a:p>
        </p:txBody>
      </p:sp>
      <p:sp>
        <p:nvSpPr>
          <p:cNvPr id="51202" name="Rectangle 2"/>
          <p:cNvSpPr>
            <a:spLocks noChangeArrowheads="1" noTextEdit="1"/>
          </p:cNvSpPr>
          <p:nvPr>
            <p:ph type="sldImg"/>
          </p:nvPr>
        </p:nvSpPr>
        <p:spPr>
          <a:xfrm>
            <a:off x="1128713" y="692150"/>
            <a:ext cx="4600575" cy="3449638"/>
          </a:xfrm>
          <a:ln/>
        </p:spPr>
      </p:sp>
      <p:sp>
        <p:nvSpPr>
          <p:cNvPr id="5120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AF71A66-1539-4CED-B678-D3515B85E704}" type="slidenum">
              <a:rPr lang="en-US"/>
              <a:pPr/>
              <a:t>2</a:t>
            </a:fld>
            <a:endParaRPr lang="en-US"/>
          </a:p>
        </p:txBody>
      </p:sp>
      <p:sp>
        <p:nvSpPr>
          <p:cNvPr id="7170" name="Rectangle 2"/>
          <p:cNvSpPr>
            <a:spLocks noChangeArrowheads="1" noTextEdit="1"/>
          </p:cNvSpPr>
          <p:nvPr>
            <p:ph type="sldImg"/>
          </p:nvPr>
        </p:nvSpPr>
        <p:spPr>
          <a:xfrm>
            <a:off x="1128713" y="692150"/>
            <a:ext cx="4600575" cy="3449638"/>
          </a:xfrm>
          <a:ln cap="flat"/>
        </p:spPr>
      </p:sp>
      <p:sp>
        <p:nvSpPr>
          <p:cNvPr id="7171"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AB892DC-BC4A-4E6B-AFA9-DD0B67BFA2FD}" type="slidenum">
              <a:rPr lang="en-US"/>
              <a:pPr/>
              <a:t>3</a:t>
            </a:fld>
            <a:endParaRPr lang="en-US"/>
          </a:p>
        </p:txBody>
      </p:sp>
      <p:sp>
        <p:nvSpPr>
          <p:cNvPr id="9218" name="Rectangle 2"/>
          <p:cNvSpPr>
            <a:spLocks noChangeArrowheads="1" noTextEdit="1"/>
          </p:cNvSpPr>
          <p:nvPr>
            <p:ph type="sldImg"/>
          </p:nvPr>
        </p:nvSpPr>
        <p:spPr>
          <a:xfrm>
            <a:off x="1128713" y="692150"/>
            <a:ext cx="4600575" cy="3449638"/>
          </a:xfrm>
          <a:ln cap="flat"/>
        </p:spPr>
      </p:sp>
      <p:sp>
        <p:nvSpPr>
          <p:cNvPr id="9219"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B2BFA24-1282-4FB3-9C79-C4E258F070A4}" type="slidenum">
              <a:rPr lang="en-US"/>
              <a:pPr/>
              <a:t>4</a:t>
            </a:fld>
            <a:endParaRPr lang="en-US"/>
          </a:p>
        </p:txBody>
      </p:sp>
      <p:sp>
        <p:nvSpPr>
          <p:cNvPr id="11266" name="Rectangle 2"/>
          <p:cNvSpPr>
            <a:spLocks noChangeArrowheads="1" noTextEdit="1"/>
          </p:cNvSpPr>
          <p:nvPr>
            <p:ph type="sldImg"/>
          </p:nvPr>
        </p:nvSpPr>
        <p:spPr>
          <a:xfrm>
            <a:off x="1128713" y="692150"/>
            <a:ext cx="4600575" cy="3449638"/>
          </a:xfrm>
          <a:ln cap="flat"/>
        </p:spPr>
      </p:sp>
      <p:sp>
        <p:nvSpPr>
          <p:cNvPr id="11267"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A9E8865-577D-4430-BB78-41D3A8A89BFE}" type="slidenum">
              <a:rPr lang="en-US"/>
              <a:pPr/>
              <a:t>5</a:t>
            </a:fld>
            <a:endParaRPr lang="en-US"/>
          </a:p>
        </p:txBody>
      </p:sp>
      <p:sp>
        <p:nvSpPr>
          <p:cNvPr id="13314" name="Rectangle 2"/>
          <p:cNvSpPr>
            <a:spLocks noChangeArrowheads="1" noTextEdit="1"/>
          </p:cNvSpPr>
          <p:nvPr>
            <p:ph type="sldImg"/>
          </p:nvPr>
        </p:nvSpPr>
        <p:spPr>
          <a:xfrm>
            <a:off x="1128713" y="692150"/>
            <a:ext cx="4600575" cy="3449638"/>
          </a:xfrm>
          <a:ln cap="flat"/>
        </p:spPr>
      </p:sp>
      <p:sp>
        <p:nvSpPr>
          <p:cNvPr id="13315"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FC541EA-878E-4EB4-9396-7B41083C4298}" type="slidenum">
              <a:rPr lang="en-US"/>
              <a:pPr/>
              <a:t>6</a:t>
            </a:fld>
            <a:endParaRPr lang="en-US"/>
          </a:p>
        </p:txBody>
      </p:sp>
      <p:sp>
        <p:nvSpPr>
          <p:cNvPr id="15362" name="Rectangle 2"/>
          <p:cNvSpPr>
            <a:spLocks noChangeArrowheads="1" noTextEdit="1"/>
          </p:cNvSpPr>
          <p:nvPr>
            <p:ph type="sldImg"/>
          </p:nvPr>
        </p:nvSpPr>
        <p:spPr>
          <a:xfrm>
            <a:off x="1128713" y="692150"/>
            <a:ext cx="4600575" cy="3449638"/>
          </a:xfrm>
          <a:ln cap="flat"/>
        </p:spPr>
      </p:sp>
      <p:sp>
        <p:nvSpPr>
          <p:cNvPr id="15363"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B96F952-698E-41DF-9AD3-7F61BC4900D3}" type="slidenum">
              <a:rPr lang="en-US"/>
              <a:pPr/>
              <a:t>7</a:t>
            </a:fld>
            <a:endParaRPr lang="en-US"/>
          </a:p>
        </p:txBody>
      </p:sp>
      <p:sp>
        <p:nvSpPr>
          <p:cNvPr id="61442" name="Rectangle 2"/>
          <p:cNvSpPr>
            <a:spLocks noChangeArrowheads="1"/>
          </p:cNvSpPr>
          <p:nvPr>
            <p:ph type="sldImg"/>
          </p:nvPr>
        </p:nvSpPr>
        <p:spPr bwMode="auto">
          <a:xfrm>
            <a:off x="1128713" y="692150"/>
            <a:ext cx="4600575" cy="3449638"/>
          </a:xfrm>
          <a:prstGeom prst="rect">
            <a:avLst/>
          </a:prstGeom>
          <a:noFill/>
          <a:ln w="12700" cap="flat">
            <a:solidFill>
              <a:schemeClr val="tx1"/>
            </a:solidFill>
            <a:miter lim="800000"/>
            <a:headEnd/>
            <a:tailEnd/>
          </a:ln>
        </p:spPr>
      </p:sp>
      <p:sp>
        <p:nvSpPr>
          <p:cNvPr id="61443" name="Rectangle 3"/>
          <p:cNvSpPr>
            <a:spLocks noChangeArrowheads="1"/>
          </p:cNvSpPr>
          <p:nvPr>
            <p:ph type="body" idx="1"/>
          </p:nvPr>
        </p:nvSpPr>
        <p:spPr bwMode="auto">
          <a:xfrm>
            <a:off x="914400" y="4373563"/>
            <a:ext cx="5029200" cy="4143375"/>
          </a:xfrm>
          <a:prstGeom prst="rect">
            <a:avLst/>
          </a:prstGeom>
          <a:noFill/>
          <a:ln>
            <a:miter lim="800000"/>
            <a:headEnd/>
            <a:tailEnd/>
          </a:ln>
        </p:spPr>
        <p:txBody>
          <a:bodyPr lIns="92075" tIns="46038" rIns="92075" bIns="46038"/>
          <a:lstStyle/>
          <a:p>
            <a:pPr>
              <a:spcBef>
                <a:spcPct val="0"/>
              </a:spcBef>
            </a:pPr>
            <a:endParaRPr lang="en-CA" sz="2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A3B8CB0-0D60-47F5-849E-7079E37B3E4C}" type="slidenum">
              <a:rPr lang="en-US"/>
              <a:pPr/>
              <a:t>8</a:t>
            </a:fld>
            <a:endParaRPr lang="en-US"/>
          </a:p>
        </p:txBody>
      </p:sp>
      <p:sp>
        <p:nvSpPr>
          <p:cNvPr id="17410" name="Rectangle 2"/>
          <p:cNvSpPr>
            <a:spLocks noChangeArrowheads="1" noTextEdit="1"/>
          </p:cNvSpPr>
          <p:nvPr>
            <p:ph type="sldImg"/>
          </p:nvPr>
        </p:nvSpPr>
        <p:spPr>
          <a:xfrm>
            <a:off x="1128713" y="692150"/>
            <a:ext cx="4600575" cy="3449638"/>
          </a:xfrm>
          <a:ln cap="flat"/>
        </p:spPr>
      </p:sp>
      <p:sp>
        <p:nvSpPr>
          <p:cNvPr id="17411"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C612FA7-BDD7-4AAF-9D3E-B575FA9E24D8}" type="slidenum">
              <a:rPr lang="en-US"/>
              <a:pPr/>
              <a:t>9</a:t>
            </a:fld>
            <a:endParaRPr lang="en-US"/>
          </a:p>
        </p:txBody>
      </p:sp>
      <p:sp>
        <p:nvSpPr>
          <p:cNvPr id="21506" name="Rectangle 2"/>
          <p:cNvSpPr>
            <a:spLocks noChangeArrowheads="1" noTextEdit="1"/>
          </p:cNvSpPr>
          <p:nvPr>
            <p:ph type="sldImg"/>
          </p:nvPr>
        </p:nvSpPr>
        <p:spPr>
          <a:xfrm>
            <a:off x="1128713" y="692150"/>
            <a:ext cx="4600575" cy="3449638"/>
          </a:xfrm>
          <a:ln cap="flat"/>
        </p:spPr>
      </p:sp>
      <p:sp>
        <p:nvSpPr>
          <p:cNvPr id="21507" name="Rectangle 3"/>
          <p:cNvSpPr>
            <a:spLocks noGrp="1" noChangeArrowheads="1"/>
          </p:cNvSpPr>
          <p:nvPr>
            <p:ph type="body" idx="1"/>
          </p:nvPr>
        </p:nvSpPr>
        <p:spPr>
          <a:ln/>
        </p:spPr>
        <p:txBody>
          <a:bodyPr/>
          <a:lstStyle/>
          <a:p>
            <a:pPr>
              <a:spcBef>
                <a:spcPct val="0"/>
              </a:spcBef>
            </a:pPr>
            <a:endParaRPr lang="en-CA" sz="2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427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sp>
        <p:nvSpPr>
          <p:cNvPr id="54275"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427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en-US" altLang="en-US"/>
              <a:t>Click to edit Master subtitle style</a:t>
            </a:r>
          </a:p>
        </p:txBody>
      </p:sp>
      <p:sp>
        <p:nvSpPr>
          <p:cNvPr id="54277" name="Rectangle 5"/>
          <p:cNvSpPr>
            <a:spLocks noGrp="1" noChangeArrowheads="1"/>
          </p:cNvSpPr>
          <p:nvPr>
            <p:ph type="dt" sz="half" idx="2"/>
          </p:nvPr>
        </p:nvSpPr>
        <p:spPr/>
        <p:txBody>
          <a:bodyPr/>
          <a:lstStyle>
            <a:lvl1pPr>
              <a:defRPr/>
            </a:lvl1pPr>
          </a:lstStyle>
          <a:p>
            <a:endParaRPr lang="en-US" altLang="en-US"/>
          </a:p>
        </p:txBody>
      </p:sp>
      <p:sp>
        <p:nvSpPr>
          <p:cNvPr id="54278" name="Rectangle 6"/>
          <p:cNvSpPr>
            <a:spLocks noGrp="1" noChangeArrowheads="1"/>
          </p:cNvSpPr>
          <p:nvPr>
            <p:ph type="ftr" sz="quarter" idx="3"/>
          </p:nvPr>
        </p:nvSpPr>
        <p:spPr>
          <a:xfrm>
            <a:off x="323850" y="6248400"/>
            <a:ext cx="7272338" cy="457200"/>
          </a:xfrm>
        </p:spPr>
        <p:txBody>
          <a:bodyPr/>
          <a:lstStyle>
            <a:lvl1pPr>
              <a:defRPr/>
            </a:lvl1pPr>
          </a:lstStyle>
          <a:p>
            <a:r>
              <a:rPr lang="en-US" altLang="en-US"/>
              <a:t>Options, Futures, and Other Derivatives</a:t>
            </a:r>
            <a:r>
              <a:rPr lang="en-US" altLang="en-US" i="0"/>
              <a:t>, 6</a:t>
            </a:r>
            <a:r>
              <a:rPr lang="en-US" altLang="en-US" i="0" baseline="30000"/>
              <a:t>th</a:t>
            </a:r>
            <a:r>
              <a:rPr lang="en-US" altLang="en-US" i="0"/>
              <a:t> Edition, Copyright © John C. Hull 2005</a:t>
            </a:r>
          </a:p>
        </p:txBody>
      </p:sp>
      <p:sp>
        <p:nvSpPr>
          <p:cNvPr id="54279" name="Rectangle 7"/>
          <p:cNvSpPr>
            <a:spLocks noGrp="1" noChangeArrowheads="1"/>
          </p:cNvSpPr>
          <p:nvPr>
            <p:ph type="sldNum" sz="quarter" idx="4"/>
          </p:nvPr>
        </p:nvSpPr>
        <p:spPr>
          <a:xfrm>
            <a:off x="6553200" y="6237288"/>
            <a:ext cx="2133600" cy="468312"/>
          </a:xfrm>
        </p:spPr>
        <p:txBody>
          <a:bodyPr/>
          <a:lstStyle>
            <a:lvl1pPr>
              <a:defRPr/>
            </a:lvl1pPr>
          </a:lstStyle>
          <a:p>
            <a:r>
              <a:rPr lang="en-US" altLang="en-US"/>
              <a:t>15.</a:t>
            </a:r>
            <a:fld id="{9CE62D06-A42D-4FD1-9A48-C2346D35AA22}" type="slidenum">
              <a:rPr lang="en-US" altLang="en-US"/>
              <a:pPr/>
              <a:t>‹#›</a:t>
            </a:fld>
            <a:endParaRPr lang="en-US" altLang="en-US"/>
          </a:p>
        </p:txBody>
      </p:sp>
      <p:grpSp>
        <p:nvGrpSpPr>
          <p:cNvPr id="54280" name="Group 8"/>
          <p:cNvGrpSpPr>
            <a:grpSpLocks/>
          </p:cNvGrpSpPr>
          <p:nvPr/>
        </p:nvGrpSpPr>
        <p:grpSpPr bwMode="auto">
          <a:xfrm>
            <a:off x="7493000" y="2992438"/>
            <a:ext cx="1338263" cy="2189162"/>
            <a:chOff x="4704" y="1885"/>
            <a:chExt cx="843" cy="1379"/>
          </a:xfrm>
        </p:grpSpPr>
        <p:sp>
          <p:nvSpPr>
            <p:cNvPr id="5428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l-GR"/>
            </a:p>
          </p:txBody>
        </p:sp>
        <p:sp>
          <p:nvSpPr>
            <p:cNvPr id="5428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l-GR"/>
            </a:p>
          </p:txBody>
        </p:sp>
        <p:sp>
          <p:nvSpPr>
            <p:cNvPr id="5428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l-GR"/>
            </a:p>
          </p:txBody>
        </p:sp>
        <p:sp>
          <p:nvSpPr>
            <p:cNvPr id="5428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l-GR"/>
            </a:p>
          </p:txBody>
        </p:sp>
        <p:sp>
          <p:nvSpPr>
            <p:cNvPr id="5428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l-GR"/>
            </a:p>
          </p:txBody>
        </p:sp>
        <p:sp>
          <p:nvSpPr>
            <p:cNvPr id="5428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l-GR"/>
            </a:p>
          </p:txBody>
        </p:sp>
        <p:sp>
          <p:nvSpPr>
            <p:cNvPr id="5428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l-GR"/>
            </a:p>
          </p:txBody>
        </p:sp>
        <p:sp>
          <p:nvSpPr>
            <p:cNvPr id="5428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l-GR"/>
            </a:p>
          </p:txBody>
        </p:sp>
        <p:sp>
          <p:nvSpPr>
            <p:cNvPr id="5428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l-GR"/>
            </a:p>
          </p:txBody>
        </p:sp>
        <p:sp>
          <p:nvSpPr>
            <p:cNvPr id="5429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5429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5429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l-GR"/>
            </a:p>
          </p:txBody>
        </p:sp>
        <p:sp>
          <p:nvSpPr>
            <p:cNvPr id="5429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l-GR"/>
            </a:p>
          </p:txBody>
        </p:sp>
        <p:sp>
          <p:nvSpPr>
            <p:cNvPr id="5429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5429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5429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l-GR"/>
            </a:p>
          </p:txBody>
        </p:sp>
        <p:sp>
          <p:nvSpPr>
            <p:cNvPr id="5429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5429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5429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5430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5430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l-GR"/>
            </a:p>
          </p:txBody>
        </p:sp>
        <p:sp>
          <p:nvSpPr>
            <p:cNvPr id="5430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l-GR"/>
            </a:p>
          </p:txBody>
        </p:sp>
        <p:sp>
          <p:nvSpPr>
            <p:cNvPr id="5430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5430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5430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l-GR"/>
            </a:p>
          </p:txBody>
        </p:sp>
        <p:sp>
          <p:nvSpPr>
            <p:cNvPr id="5430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5430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5430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5430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5431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l-GR"/>
            </a:p>
          </p:txBody>
        </p:sp>
        <p:sp>
          <p:nvSpPr>
            <p:cNvPr id="5431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l-GR"/>
            </a:p>
          </p:txBody>
        </p:sp>
      </p:grpSp>
      <p:sp>
        <p:nvSpPr>
          <p:cNvPr id="5431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15.</a:t>
            </a:r>
            <a:fld id="{45B835AC-C1BD-4480-AA94-06EFECDA4530}"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15.</a:t>
            </a:r>
            <a:fld id="{D0B32C4A-F43A-472D-92BF-9DECE831A5BF}"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250825" y="6248400"/>
            <a:ext cx="7561263" cy="457200"/>
          </a:xfrm>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r>
              <a:rPr lang="en-US" altLang="en-US"/>
              <a:t>15.</a:t>
            </a:r>
            <a:fld id="{4AB80DE8-C609-4D6B-99C2-CC72A07D49D5}"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15.</a:t>
            </a:r>
            <a:fld id="{C4A1FE7D-24DF-4869-A626-DE013E273E8E}"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lvl1pPr>
              <a:defRPr/>
            </a:lvl1pPr>
          </a:lstStyle>
          <a:p>
            <a:r>
              <a:rPr lang="en-US" altLang="en-US"/>
              <a:t>15.</a:t>
            </a:r>
            <a:fld id="{9A2C4D41-B1F0-4001-8428-2DEE33F41605}"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15.</a:t>
            </a:r>
            <a:fld id="{160E4B64-62DB-4616-8F65-2C4D6E5AA62C}"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9" name="Slide Number Placeholder 8"/>
          <p:cNvSpPr>
            <a:spLocks noGrp="1"/>
          </p:cNvSpPr>
          <p:nvPr>
            <p:ph type="sldNum" sz="quarter" idx="12"/>
          </p:nvPr>
        </p:nvSpPr>
        <p:spPr/>
        <p:txBody>
          <a:bodyPr/>
          <a:lstStyle>
            <a:lvl1pPr>
              <a:defRPr/>
            </a:lvl1pPr>
          </a:lstStyle>
          <a:p>
            <a:r>
              <a:rPr lang="en-US" altLang="en-US"/>
              <a:t>15.</a:t>
            </a:r>
            <a:fld id="{95D2086B-1970-4BB3-BF97-D59A6A7F8F30}"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5" name="Slide Number Placeholder 4"/>
          <p:cNvSpPr>
            <a:spLocks noGrp="1"/>
          </p:cNvSpPr>
          <p:nvPr>
            <p:ph type="sldNum" sz="quarter" idx="12"/>
          </p:nvPr>
        </p:nvSpPr>
        <p:spPr/>
        <p:txBody>
          <a:bodyPr/>
          <a:lstStyle>
            <a:lvl1pPr>
              <a:defRPr/>
            </a:lvl1pPr>
          </a:lstStyle>
          <a:p>
            <a:r>
              <a:rPr lang="en-US" altLang="en-US"/>
              <a:t>15.</a:t>
            </a:r>
            <a:fld id="{1D0818C6-0ABC-4D33-9613-BE8B2E02BAED}"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4" name="Slide Number Placeholder 3"/>
          <p:cNvSpPr>
            <a:spLocks noGrp="1"/>
          </p:cNvSpPr>
          <p:nvPr>
            <p:ph type="sldNum" sz="quarter" idx="12"/>
          </p:nvPr>
        </p:nvSpPr>
        <p:spPr/>
        <p:txBody>
          <a:bodyPr/>
          <a:lstStyle>
            <a:lvl1pPr>
              <a:defRPr/>
            </a:lvl1pPr>
          </a:lstStyle>
          <a:p>
            <a:r>
              <a:rPr lang="en-US" altLang="en-US"/>
              <a:t>15.</a:t>
            </a:r>
            <a:fld id="{7F37C167-08E9-4D02-9DE1-233ECD74C56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15.</a:t>
            </a:r>
            <a:fld id="{3992CDC6-203F-4C50-89FD-688EB351F4BB}"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6"/>
          <p:cNvSpPr>
            <a:spLocks noGrp="1"/>
          </p:cNvSpPr>
          <p:nvPr>
            <p:ph type="sldNum" sz="quarter" idx="12"/>
          </p:nvPr>
        </p:nvSpPr>
        <p:spPr/>
        <p:txBody>
          <a:bodyPr/>
          <a:lstStyle>
            <a:lvl1pPr>
              <a:defRPr/>
            </a:lvl1pPr>
          </a:lstStyle>
          <a:p>
            <a:r>
              <a:rPr lang="en-US" altLang="en-US"/>
              <a:t>15.</a:t>
            </a:r>
            <a:fld id="{3A7B3008-7724-4236-A29E-CFA64F65F6D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Line 1026"/>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53251" name="Rectangle 1027"/>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53252" name="Rectangle 1028"/>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3253" name="Rectangle 102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53254" name="Rectangle 1030"/>
          <p:cNvSpPr>
            <a:spLocks noGrp="1" noChangeArrowheads="1"/>
          </p:cNvSpPr>
          <p:nvPr>
            <p:ph type="ftr" sz="quarter" idx="3"/>
          </p:nvPr>
        </p:nvSpPr>
        <p:spPr bwMode="auto">
          <a:xfrm>
            <a:off x="250825" y="6248400"/>
            <a:ext cx="756126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1"/>
            </a:lvl1pPr>
          </a:lstStyle>
          <a:p>
            <a:r>
              <a:rPr lang="en-US" altLang="en-US"/>
              <a:t>Options, Futures, and Other Derivatives,  6</a:t>
            </a:r>
            <a:r>
              <a:rPr lang="en-US" altLang="en-US" baseline="30000"/>
              <a:t>th</a:t>
            </a:r>
            <a:r>
              <a:rPr lang="en-US" altLang="en-US"/>
              <a:t> Edition, Copyright </a:t>
            </a:r>
            <a:r>
              <a:rPr lang="en-US" altLang="en-US">
                <a:cs typeface="Arial" charset="0"/>
              </a:rPr>
              <a:t>© John  C. Hull 2005</a:t>
            </a:r>
            <a:endParaRPr lang="en-US" altLang="en-US"/>
          </a:p>
        </p:txBody>
      </p:sp>
      <p:sp>
        <p:nvSpPr>
          <p:cNvPr id="53255" name="Rectangle 103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1"/>
            </a:lvl1pPr>
          </a:lstStyle>
          <a:p>
            <a:r>
              <a:rPr lang="en-US" altLang="en-US"/>
              <a:t>15.</a:t>
            </a:r>
            <a:fld id="{59DC33B0-FF88-4D36-A599-BB9021BA52B8}" type="slidenum">
              <a:rPr lang="en-US" altLang="en-US"/>
              <a:pPr/>
              <a:t>‹#›</a:t>
            </a:fld>
            <a:endParaRPr lang="en-US" altLang="en-US"/>
          </a:p>
        </p:txBody>
      </p:sp>
      <p:grpSp>
        <p:nvGrpSpPr>
          <p:cNvPr id="53256" name="Group 1032"/>
          <p:cNvGrpSpPr>
            <a:grpSpLocks/>
          </p:cNvGrpSpPr>
          <p:nvPr/>
        </p:nvGrpSpPr>
        <p:grpSpPr bwMode="auto">
          <a:xfrm>
            <a:off x="8153400" y="152400"/>
            <a:ext cx="792163" cy="1295400"/>
            <a:chOff x="5136" y="960"/>
            <a:chExt cx="528" cy="864"/>
          </a:xfrm>
        </p:grpSpPr>
        <p:sp>
          <p:nvSpPr>
            <p:cNvPr id="53257" name="Oval 1033"/>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l-GR"/>
            </a:p>
          </p:txBody>
        </p:sp>
        <p:sp>
          <p:nvSpPr>
            <p:cNvPr id="53258" name="Oval 1034"/>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l-GR"/>
            </a:p>
          </p:txBody>
        </p:sp>
        <p:sp>
          <p:nvSpPr>
            <p:cNvPr id="53259" name="Oval 1035"/>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l-GR"/>
            </a:p>
          </p:txBody>
        </p:sp>
        <p:sp>
          <p:nvSpPr>
            <p:cNvPr id="53260" name="Oval 1036"/>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l-GR"/>
            </a:p>
          </p:txBody>
        </p:sp>
        <p:sp>
          <p:nvSpPr>
            <p:cNvPr id="53261" name="Oval 1037"/>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l-GR"/>
            </a:p>
          </p:txBody>
        </p:sp>
        <p:sp>
          <p:nvSpPr>
            <p:cNvPr id="53262" name="Oval 1038"/>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l-GR"/>
            </a:p>
          </p:txBody>
        </p:sp>
        <p:sp>
          <p:nvSpPr>
            <p:cNvPr id="53263" name="Oval 1039"/>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l-GR"/>
            </a:p>
          </p:txBody>
        </p:sp>
        <p:sp>
          <p:nvSpPr>
            <p:cNvPr id="53264" name="Oval 1040"/>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l-GR"/>
            </a:p>
          </p:txBody>
        </p:sp>
        <p:sp>
          <p:nvSpPr>
            <p:cNvPr id="53265" name="Oval 1041"/>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l-GR"/>
            </a:p>
          </p:txBody>
        </p:sp>
        <p:sp>
          <p:nvSpPr>
            <p:cNvPr id="53266" name="Oval 1042"/>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53267" name="Oval 1043"/>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53268" name="Oval 1044"/>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l-GR"/>
            </a:p>
          </p:txBody>
        </p:sp>
        <p:sp>
          <p:nvSpPr>
            <p:cNvPr id="53269" name="Oval 1045"/>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l-GR"/>
            </a:p>
          </p:txBody>
        </p:sp>
        <p:sp>
          <p:nvSpPr>
            <p:cNvPr id="53270" name="Oval 1046"/>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53271" name="Oval 1047"/>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53272" name="Oval 1048"/>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l-GR"/>
            </a:p>
          </p:txBody>
        </p:sp>
        <p:sp>
          <p:nvSpPr>
            <p:cNvPr id="53273" name="Oval 1049"/>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53274" name="Oval 1050"/>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53275" name="Oval 1051"/>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53276" name="Oval 1052"/>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53277" name="Oval 1053"/>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l-GR"/>
            </a:p>
          </p:txBody>
        </p:sp>
        <p:sp>
          <p:nvSpPr>
            <p:cNvPr id="53278" name="Oval 1054"/>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l-GR"/>
            </a:p>
          </p:txBody>
        </p:sp>
        <p:sp>
          <p:nvSpPr>
            <p:cNvPr id="53279" name="Oval 1055"/>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53280" name="Oval 1056"/>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53281" name="Oval 1057"/>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l-GR"/>
            </a:p>
          </p:txBody>
        </p:sp>
        <p:sp>
          <p:nvSpPr>
            <p:cNvPr id="53282" name="Oval 1058"/>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53283" name="Oval 1059"/>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53284" name="Oval 1060"/>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53285" name="Oval 1061"/>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53286" name="Oval 1062"/>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l-GR"/>
            </a:p>
          </p:txBody>
        </p:sp>
        <p:sp>
          <p:nvSpPr>
            <p:cNvPr id="53287" name="Oval 1063"/>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l-GR"/>
            </a:p>
          </p:txBody>
        </p:sp>
      </p:gr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par>
    </p:tnLst>
  </p:timing>
  <p:hf hdr="0" dt="0"/>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Times New Roman" pitchFamily="18" charset="0"/>
        </a:defRPr>
      </a:lvl2pPr>
      <a:lvl3pPr algn="l" rtl="0" fontAlgn="base">
        <a:spcBef>
          <a:spcPct val="0"/>
        </a:spcBef>
        <a:spcAft>
          <a:spcPct val="0"/>
        </a:spcAft>
        <a:defRPr sz="3900" b="1">
          <a:solidFill>
            <a:schemeClr val="tx2"/>
          </a:solidFill>
          <a:latin typeface="Times New Roman" pitchFamily="18" charset="0"/>
        </a:defRPr>
      </a:lvl3pPr>
      <a:lvl4pPr algn="l" rtl="0" fontAlgn="base">
        <a:spcBef>
          <a:spcPct val="0"/>
        </a:spcBef>
        <a:spcAft>
          <a:spcPct val="0"/>
        </a:spcAft>
        <a:defRPr sz="3900" b="1">
          <a:solidFill>
            <a:schemeClr val="tx2"/>
          </a:solidFill>
          <a:latin typeface="Times New Roman" pitchFamily="18" charset="0"/>
        </a:defRPr>
      </a:lvl4pPr>
      <a:lvl5pPr algn="l" rtl="0" fontAlgn="base">
        <a:spcBef>
          <a:spcPct val="0"/>
        </a:spcBef>
        <a:spcAft>
          <a:spcPct val="0"/>
        </a:spcAft>
        <a:defRPr sz="3900" b="1">
          <a:solidFill>
            <a:schemeClr val="tx2"/>
          </a:solidFill>
          <a:latin typeface="Times New Roman" pitchFamily="18" charset="0"/>
        </a:defRPr>
      </a:lvl5pPr>
      <a:lvl6pPr marL="457200" algn="l" rtl="0" fontAlgn="base">
        <a:spcBef>
          <a:spcPct val="0"/>
        </a:spcBef>
        <a:spcAft>
          <a:spcPct val="0"/>
        </a:spcAft>
        <a:defRPr sz="3900" b="1">
          <a:solidFill>
            <a:schemeClr val="tx2"/>
          </a:solidFill>
          <a:latin typeface="Times New Roman" pitchFamily="18" charset="0"/>
        </a:defRPr>
      </a:lvl6pPr>
      <a:lvl7pPr marL="914400" algn="l" rtl="0" fontAlgn="base">
        <a:spcBef>
          <a:spcPct val="0"/>
        </a:spcBef>
        <a:spcAft>
          <a:spcPct val="0"/>
        </a:spcAft>
        <a:defRPr sz="3900" b="1">
          <a:solidFill>
            <a:schemeClr val="tx2"/>
          </a:solidFill>
          <a:latin typeface="Times New Roman" pitchFamily="18" charset="0"/>
        </a:defRPr>
      </a:lvl7pPr>
      <a:lvl8pPr marL="1371600" algn="l" rtl="0" fontAlgn="base">
        <a:spcBef>
          <a:spcPct val="0"/>
        </a:spcBef>
        <a:spcAft>
          <a:spcPct val="0"/>
        </a:spcAft>
        <a:defRPr sz="3900" b="1">
          <a:solidFill>
            <a:schemeClr val="tx2"/>
          </a:solidFill>
          <a:latin typeface="Times New Roman" pitchFamily="18" charset="0"/>
        </a:defRPr>
      </a:lvl8pPr>
      <a:lvl9pPr marL="1828800" algn="l" rtl="0" fontAlgn="base">
        <a:spcBef>
          <a:spcPct val="0"/>
        </a:spcBef>
        <a:spcAft>
          <a:spcPct val="0"/>
        </a:spcAft>
        <a:defRPr sz="3900" b="1">
          <a:solidFill>
            <a:schemeClr val="tx2"/>
          </a:solidFill>
          <a:latin typeface="Times New Roman" pitchFamily="18"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8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4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3"/>
          </p:nvPr>
        </p:nvSpPr>
        <p:spPr/>
        <p:txBody>
          <a:bodyPr/>
          <a:lstStyle/>
          <a:p>
            <a:r>
              <a:rPr lang="en-US" altLang="en-US"/>
              <a:t>Options, Futures, and Other Derivatives</a:t>
            </a:r>
            <a:r>
              <a:rPr lang="en-US" altLang="en-US" i="0"/>
              <a:t>, 6</a:t>
            </a:r>
            <a:r>
              <a:rPr lang="en-US" altLang="en-US" i="0" baseline="30000"/>
              <a:t>th</a:t>
            </a:r>
            <a:r>
              <a:rPr lang="en-US" altLang="en-US" i="0"/>
              <a:t> Edition, Copyright © John C. Hull 2005</a:t>
            </a:r>
          </a:p>
        </p:txBody>
      </p:sp>
      <p:sp>
        <p:nvSpPr>
          <p:cNvPr id="6" name="Rectangle 7"/>
          <p:cNvSpPr>
            <a:spLocks noGrp="1" noChangeArrowheads="1"/>
          </p:cNvSpPr>
          <p:nvPr>
            <p:ph type="sldNum" sz="quarter" idx="4"/>
          </p:nvPr>
        </p:nvSpPr>
        <p:spPr/>
        <p:txBody>
          <a:bodyPr/>
          <a:lstStyle/>
          <a:p>
            <a:r>
              <a:rPr lang="en-US" altLang="en-US"/>
              <a:t>15.</a:t>
            </a:r>
            <a:fld id="{F4DA8183-9F40-4997-9279-1A5D12279D44}" type="slidenum">
              <a:rPr lang="en-US" altLang="en-US"/>
              <a:pPr/>
              <a:t>1</a:t>
            </a:fld>
            <a:endParaRPr lang="en-US" altLang="en-US"/>
          </a:p>
        </p:txBody>
      </p:sp>
      <p:sp>
        <p:nvSpPr>
          <p:cNvPr id="4098" name="Rectangle 2"/>
          <p:cNvSpPr>
            <a:spLocks noGrp="1" noChangeArrowheads="1"/>
          </p:cNvSpPr>
          <p:nvPr>
            <p:ph type="ctrTitle"/>
          </p:nvPr>
        </p:nvSpPr>
        <p:spPr>
          <a:noFill/>
          <a:ln/>
        </p:spPr>
        <p:txBody>
          <a:bodyPr lIns="92075" tIns="46038" rIns="92075" bIns="46038" anchor="ctr"/>
          <a:lstStyle/>
          <a:p>
            <a:r>
              <a:rPr lang="en-US"/>
              <a:t/>
            </a:r>
            <a:br>
              <a:rPr lang="en-US"/>
            </a:br>
            <a:r>
              <a:rPr lang="en-US"/>
              <a:t/>
            </a:r>
            <a:br>
              <a:rPr lang="en-US"/>
            </a:br>
            <a:r>
              <a:rPr lang="en-US"/>
              <a:t>The Greek Letters</a:t>
            </a:r>
          </a:p>
        </p:txBody>
      </p:sp>
      <p:sp>
        <p:nvSpPr>
          <p:cNvPr id="4099" name="Rectangle 3"/>
          <p:cNvSpPr>
            <a:spLocks noGrp="1" noChangeArrowheads="1"/>
          </p:cNvSpPr>
          <p:nvPr>
            <p:ph type="subTitle" idx="1"/>
          </p:nvPr>
        </p:nvSpPr>
        <p:spPr/>
        <p:txBody>
          <a:bodyPr/>
          <a:lstStyle/>
          <a:p>
            <a:r>
              <a:rPr lang="en-US"/>
              <a:t>Chapter 15</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83634550-3C84-49A8-A4F4-1064A96A5F86}" type="slidenum">
              <a:rPr lang="en-US" altLang="en-US"/>
              <a:pPr/>
              <a:t>10</a:t>
            </a:fld>
            <a:endParaRPr lang="en-US" altLang="en-US"/>
          </a:p>
        </p:txBody>
      </p:sp>
      <p:sp>
        <p:nvSpPr>
          <p:cNvPr id="22530" name="Rectangle 2"/>
          <p:cNvSpPr>
            <a:spLocks noGrp="1" noChangeArrowheads="1"/>
          </p:cNvSpPr>
          <p:nvPr>
            <p:ph type="title"/>
          </p:nvPr>
        </p:nvSpPr>
        <p:spPr>
          <a:xfrm>
            <a:off x="685800" y="304800"/>
            <a:ext cx="7772400" cy="1143000"/>
          </a:xfrm>
          <a:noFill/>
          <a:ln/>
        </p:spPr>
        <p:txBody>
          <a:bodyPr lIns="92075" tIns="46038" rIns="92075" bIns="46038" anchor="ctr"/>
          <a:lstStyle/>
          <a:p>
            <a:r>
              <a:rPr lang="en-US"/>
              <a:t>Gamma</a:t>
            </a:r>
          </a:p>
        </p:txBody>
      </p:sp>
      <p:sp>
        <p:nvSpPr>
          <p:cNvPr id="22531" name="Rectangle 3"/>
          <p:cNvSpPr>
            <a:spLocks noGrp="1" noChangeArrowheads="1"/>
          </p:cNvSpPr>
          <p:nvPr>
            <p:ph type="body" idx="1"/>
          </p:nvPr>
        </p:nvSpPr>
        <p:spPr>
          <a:xfrm>
            <a:off x="685800" y="1447800"/>
            <a:ext cx="8153400" cy="4267200"/>
          </a:xfrm>
          <a:noFill/>
          <a:ln/>
        </p:spPr>
        <p:txBody>
          <a:bodyPr lIns="92075" tIns="46038" rIns="92075" bIns="46038"/>
          <a:lstStyle/>
          <a:p>
            <a:pPr>
              <a:lnSpc>
                <a:spcPct val="90000"/>
              </a:lnSpc>
            </a:pPr>
            <a:r>
              <a:rPr lang="en-US" sz="2800"/>
              <a:t>Gamma (</a:t>
            </a:r>
            <a:r>
              <a:rPr lang="en-US" sz="2800">
                <a:latin typeface="Symbol" pitchFamily="18" charset="2"/>
              </a:rPr>
              <a:t>G</a:t>
            </a:r>
            <a:r>
              <a:rPr lang="en-US" sz="2800"/>
              <a:t>) is the rate of change of delta (</a:t>
            </a:r>
            <a:r>
              <a:rPr lang="en-US" sz="2800">
                <a:latin typeface="Symbol" pitchFamily="18" charset="2"/>
              </a:rPr>
              <a:t>D</a:t>
            </a:r>
            <a:r>
              <a:rPr lang="en-US" sz="2800"/>
              <a:t>) with respect to the price of the underlying asset </a:t>
            </a:r>
          </a:p>
          <a:p>
            <a:pPr>
              <a:lnSpc>
                <a:spcPct val="90000"/>
              </a:lnSpc>
            </a:pPr>
            <a:r>
              <a:rPr lang="fr-FR" sz="2800">
                <a:cs typeface="Times New Roman" pitchFamily="18" charset="0"/>
              </a:rPr>
              <a:t>If gamma is small, delta changes slowly and adjustments to keep a portfolio delta neutral need only be made relatively infrequently. </a:t>
            </a:r>
            <a:endParaRPr lang="en-US" sz="2800">
              <a:cs typeface="Times New Roman" pitchFamily="18" charset="0"/>
            </a:endParaRPr>
          </a:p>
          <a:p>
            <a:pPr>
              <a:lnSpc>
                <a:spcPct val="90000"/>
              </a:lnSpc>
            </a:pPr>
            <a:r>
              <a:rPr lang="en-US" sz="2800">
                <a:cs typeface="Times New Roman" pitchFamily="18" charset="0"/>
              </a:rPr>
              <a:t>I</a:t>
            </a:r>
            <a:r>
              <a:rPr lang="fr-FR" sz="2800">
                <a:cs typeface="Times New Roman" pitchFamily="18" charset="0"/>
              </a:rPr>
              <a:t>f gamma is large, delta is highly sensitive to the price of the underlying asset. It is then quite risky to leave a delta-neutral portfolio unchanged for any length of time.</a:t>
            </a:r>
            <a:r>
              <a:rPr lang="fr-FR" sz="2800"/>
              <a:t> </a:t>
            </a:r>
            <a:endParaRPr lang="en-US" sz="2800"/>
          </a:p>
          <a:p>
            <a:pPr>
              <a:lnSpc>
                <a:spcPct val="90000"/>
              </a:lnSpc>
            </a:pPr>
            <a:r>
              <a:rPr lang="en-US" sz="2800"/>
              <a:t>Gamma is greatest for options that are close to the money</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oter Placeholder 5"/>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27" name="Slide Number Placeholder 6"/>
          <p:cNvSpPr>
            <a:spLocks noGrp="1"/>
          </p:cNvSpPr>
          <p:nvPr>
            <p:ph type="sldNum" sz="quarter" idx="12"/>
          </p:nvPr>
        </p:nvSpPr>
        <p:spPr/>
        <p:txBody>
          <a:bodyPr/>
          <a:lstStyle/>
          <a:p>
            <a:r>
              <a:rPr lang="en-US" altLang="en-US"/>
              <a:t>15.</a:t>
            </a:r>
            <a:fld id="{AD76D139-6A90-4253-9DBD-39E5DEA705BD}" type="slidenum">
              <a:rPr lang="en-US" altLang="en-US"/>
              <a:pPr/>
              <a:t>11</a:t>
            </a:fld>
            <a:endParaRPr lang="en-US" altLang="en-US"/>
          </a:p>
        </p:txBody>
      </p:sp>
      <p:sp>
        <p:nvSpPr>
          <p:cNvPr id="24578" name="Rectangle 2"/>
          <p:cNvSpPr>
            <a:spLocks noGrp="1" noChangeArrowheads="1"/>
          </p:cNvSpPr>
          <p:nvPr>
            <p:ph type="title"/>
          </p:nvPr>
        </p:nvSpPr>
        <p:spPr>
          <a:xfrm>
            <a:off x="323850" y="404813"/>
            <a:ext cx="7677150" cy="1800225"/>
          </a:xfrm>
          <a:noFill/>
          <a:ln/>
        </p:spPr>
        <p:txBody>
          <a:bodyPr lIns="92075" tIns="46038" rIns="92075" bIns="46038" anchor="ctr"/>
          <a:lstStyle/>
          <a:p>
            <a:r>
              <a:rPr lang="en-US" sz="3500"/>
              <a:t>Gamma Addresses Delta Hedging Errors Caused By Curvature </a:t>
            </a:r>
            <a:br>
              <a:rPr lang="en-US" sz="3500"/>
            </a:br>
            <a:r>
              <a:rPr lang="en-US" sz="2200"/>
              <a:t>(Figure 15.7, page 355)</a:t>
            </a:r>
            <a:r>
              <a:rPr lang="en-US" sz="3500"/>
              <a:t/>
            </a:r>
            <a:br>
              <a:rPr lang="en-US" sz="3500"/>
            </a:br>
            <a:endParaRPr lang="en-US" sz="3500"/>
          </a:p>
        </p:txBody>
      </p:sp>
      <p:sp>
        <p:nvSpPr>
          <p:cNvPr id="24579" name="Rectangle 3"/>
          <p:cNvSpPr>
            <a:spLocks noGrp="1" noChangeArrowheads="1"/>
          </p:cNvSpPr>
          <p:nvPr>
            <p:ph type="body" sz="half" idx="1"/>
          </p:nvPr>
        </p:nvSpPr>
        <p:spPr>
          <a:noFill/>
          <a:ln/>
        </p:spPr>
        <p:txBody>
          <a:bodyPr lIns="92075" tIns="46038" rIns="92075" bIns="46038"/>
          <a:lstStyle/>
          <a:p>
            <a:pPr>
              <a:buFont typeface="Wingdings" pitchFamily="2" charset="2"/>
              <a:buNone/>
            </a:pPr>
            <a:r>
              <a:rPr lang="en-US" sz="2000"/>
              <a:t> </a:t>
            </a:r>
          </a:p>
        </p:txBody>
      </p:sp>
      <p:sp>
        <p:nvSpPr>
          <p:cNvPr id="24580" name="Line 4"/>
          <p:cNvSpPr>
            <a:spLocks noChangeShapeType="1"/>
          </p:cNvSpPr>
          <p:nvPr/>
        </p:nvSpPr>
        <p:spPr bwMode="auto">
          <a:xfrm>
            <a:off x="2295525" y="2093913"/>
            <a:ext cx="0" cy="3475037"/>
          </a:xfrm>
          <a:prstGeom prst="line">
            <a:avLst/>
          </a:prstGeom>
          <a:noFill/>
          <a:ln w="12700">
            <a:solidFill>
              <a:schemeClr val="tx1"/>
            </a:solidFill>
            <a:round/>
            <a:headEnd type="stealth" w="med" len="lg"/>
            <a:tailEnd type="none" w="sm" len="sm"/>
          </a:ln>
          <a:effectLst/>
        </p:spPr>
        <p:txBody>
          <a:bodyPr wrap="none" anchor="ctr"/>
          <a:lstStyle/>
          <a:p>
            <a:endParaRPr lang="el-GR"/>
          </a:p>
        </p:txBody>
      </p:sp>
      <p:sp>
        <p:nvSpPr>
          <p:cNvPr id="24581" name="Line 5"/>
          <p:cNvSpPr>
            <a:spLocks noChangeShapeType="1"/>
          </p:cNvSpPr>
          <p:nvPr/>
        </p:nvSpPr>
        <p:spPr bwMode="auto">
          <a:xfrm>
            <a:off x="2295525" y="5568950"/>
            <a:ext cx="5227638" cy="0"/>
          </a:xfrm>
          <a:prstGeom prst="line">
            <a:avLst/>
          </a:prstGeom>
          <a:noFill/>
          <a:ln w="12700">
            <a:solidFill>
              <a:schemeClr val="tx1"/>
            </a:solidFill>
            <a:round/>
            <a:headEnd type="none" w="sm" len="sm"/>
            <a:tailEnd type="stealth" w="med" len="lg"/>
          </a:ln>
          <a:effectLst/>
        </p:spPr>
        <p:txBody>
          <a:bodyPr wrap="none" anchor="ctr"/>
          <a:lstStyle/>
          <a:p>
            <a:endParaRPr lang="el-GR"/>
          </a:p>
        </p:txBody>
      </p:sp>
      <p:grpSp>
        <p:nvGrpSpPr>
          <p:cNvPr id="24587" name="Group 11"/>
          <p:cNvGrpSpPr>
            <a:grpSpLocks/>
          </p:cNvGrpSpPr>
          <p:nvPr/>
        </p:nvGrpSpPr>
        <p:grpSpPr bwMode="auto">
          <a:xfrm>
            <a:off x="2295525" y="2889250"/>
            <a:ext cx="4021138" cy="2671763"/>
            <a:chOff x="1446" y="1820"/>
            <a:chExt cx="2533" cy="1683"/>
          </a:xfrm>
        </p:grpSpPr>
        <p:sp>
          <p:nvSpPr>
            <p:cNvPr id="24582" name="Freeform 6"/>
            <p:cNvSpPr>
              <a:spLocks/>
            </p:cNvSpPr>
            <p:nvPr/>
          </p:nvSpPr>
          <p:spPr bwMode="auto">
            <a:xfrm>
              <a:off x="1446" y="3458"/>
              <a:ext cx="461" cy="45"/>
            </a:xfrm>
            <a:custGeom>
              <a:avLst/>
              <a:gdLst/>
              <a:ahLst/>
              <a:cxnLst>
                <a:cxn ang="0">
                  <a:pos x="0" y="44"/>
                </a:cxn>
                <a:cxn ang="0">
                  <a:pos x="6" y="41"/>
                </a:cxn>
                <a:cxn ang="0">
                  <a:pos x="17" y="41"/>
                </a:cxn>
                <a:cxn ang="0">
                  <a:pos x="24" y="39"/>
                </a:cxn>
                <a:cxn ang="0">
                  <a:pos x="35" y="41"/>
                </a:cxn>
                <a:cxn ang="0">
                  <a:pos x="42" y="39"/>
                </a:cxn>
                <a:cxn ang="0">
                  <a:pos x="143" y="41"/>
                </a:cxn>
                <a:cxn ang="0">
                  <a:pos x="244" y="39"/>
                </a:cxn>
                <a:cxn ang="0">
                  <a:pos x="368" y="25"/>
                </a:cxn>
                <a:cxn ang="0">
                  <a:pos x="415" y="10"/>
                </a:cxn>
                <a:cxn ang="0">
                  <a:pos x="460" y="0"/>
                </a:cxn>
              </a:cxnLst>
              <a:rect l="0" t="0" r="r" b="b"/>
              <a:pathLst>
                <a:path w="461" h="45">
                  <a:moveTo>
                    <a:pt x="0" y="44"/>
                  </a:moveTo>
                  <a:lnTo>
                    <a:pt x="6" y="41"/>
                  </a:lnTo>
                  <a:lnTo>
                    <a:pt x="17" y="41"/>
                  </a:lnTo>
                  <a:lnTo>
                    <a:pt x="24" y="39"/>
                  </a:lnTo>
                  <a:lnTo>
                    <a:pt x="35" y="41"/>
                  </a:lnTo>
                  <a:lnTo>
                    <a:pt x="42" y="39"/>
                  </a:lnTo>
                  <a:lnTo>
                    <a:pt x="143" y="41"/>
                  </a:lnTo>
                  <a:lnTo>
                    <a:pt x="244" y="39"/>
                  </a:lnTo>
                  <a:lnTo>
                    <a:pt x="368" y="25"/>
                  </a:lnTo>
                  <a:lnTo>
                    <a:pt x="415" y="10"/>
                  </a:lnTo>
                  <a:lnTo>
                    <a:pt x="460"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4583" name="Freeform 7"/>
            <p:cNvSpPr>
              <a:spLocks/>
            </p:cNvSpPr>
            <p:nvPr/>
          </p:nvSpPr>
          <p:spPr bwMode="auto">
            <a:xfrm>
              <a:off x="1914" y="3203"/>
              <a:ext cx="685" cy="252"/>
            </a:xfrm>
            <a:custGeom>
              <a:avLst/>
              <a:gdLst/>
              <a:ahLst/>
              <a:cxnLst>
                <a:cxn ang="0">
                  <a:pos x="0" y="251"/>
                </a:cxn>
                <a:cxn ang="0">
                  <a:pos x="204" y="202"/>
                </a:cxn>
                <a:cxn ang="0">
                  <a:pos x="469" y="98"/>
                </a:cxn>
                <a:cxn ang="0">
                  <a:pos x="684" y="0"/>
                </a:cxn>
              </a:cxnLst>
              <a:rect l="0" t="0" r="r" b="b"/>
              <a:pathLst>
                <a:path w="685" h="252">
                  <a:moveTo>
                    <a:pt x="0" y="251"/>
                  </a:moveTo>
                  <a:lnTo>
                    <a:pt x="204" y="202"/>
                  </a:lnTo>
                  <a:lnTo>
                    <a:pt x="469" y="98"/>
                  </a:lnTo>
                  <a:lnTo>
                    <a:pt x="684"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4584" name="Freeform 8"/>
            <p:cNvSpPr>
              <a:spLocks/>
            </p:cNvSpPr>
            <p:nvPr/>
          </p:nvSpPr>
          <p:spPr bwMode="auto">
            <a:xfrm>
              <a:off x="2598" y="2759"/>
              <a:ext cx="640" cy="445"/>
            </a:xfrm>
            <a:custGeom>
              <a:avLst/>
              <a:gdLst/>
              <a:ahLst/>
              <a:cxnLst>
                <a:cxn ang="0">
                  <a:pos x="0" y="444"/>
                </a:cxn>
                <a:cxn ang="0">
                  <a:pos x="220" y="316"/>
                </a:cxn>
                <a:cxn ang="0">
                  <a:pos x="381" y="206"/>
                </a:cxn>
                <a:cxn ang="0">
                  <a:pos x="639" y="0"/>
                </a:cxn>
              </a:cxnLst>
              <a:rect l="0" t="0" r="r" b="b"/>
              <a:pathLst>
                <a:path w="640" h="445">
                  <a:moveTo>
                    <a:pt x="0" y="444"/>
                  </a:moveTo>
                  <a:lnTo>
                    <a:pt x="220" y="316"/>
                  </a:lnTo>
                  <a:lnTo>
                    <a:pt x="381" y="206"/>
                  </a:lnTo>
                  <a:lnTo>
                    <a:pt x="639"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4585" name="Freeform 9"/>
            <p:cNvSpPr>
              <a:spLocks/>
            </p:cNvSpPr>
            <p:nvPr/>
          </p:nvSpPr>
          <p:spPr bwMode="auto">
            <a:xfrm>
              <a:off x="3237" y="2162"/>
              <a:ext cx="539" cy="598"/>
            </a:xfrm>
            <a:custGeom>
              <a:avLst/>
              <a:gdLst/>
              <a:ahLst/>
              <a:cxnLst>
                <a:cxn ang="0">
                  <a:pos x="0" y="597"/>
                </a:cxn>
                <a:cxn ang="0">
                  <a:pos x="210" y="401"/>
                </a:cxn>
                <a:cxn ang="0">
                  <a:pos x="333" y="268"/>
                </a:cxn>
                <a:cxn ang="0">
                  <a:pos x="467" y="103"/>
                </a:cxn>
                <a:cxn ang="0">
                  <a:pos x="538" y="0"/>
                </a:cxn>
              </a:cxnLst>
              <a:rect l="0" t="0" r="r" b="b"/>
              <a:pathLst>
                <a:path w="539" h="598">
                  <a:moveTo>
                    <a:pt x="0" y="597"/>
                  </a:moveTo>
                  <a:lnTo>
                    <a:pt x="210" y="401"/>
                  </a:lnTo>
                  <a:lnTo>
                    <a:pt x="333" y="268"/>
                  </a:lnTo>
                  <a:lnTo>
                    <a:pt x="467" y="103"/>
                  </a:lnTo>
                  <a:lnTo>
                    <a:pt x="538"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4586" name="Freeform 10"/>
            <p:cNvSpPr>
              <a:spLocks/>
            </p:cNvSpPr>
            <p:nvPr/>
          </p:nvSpPr>
          <p:spPr bwMode="auto">
            <a:xfrm>
              <a:off x="3775" y="1820"/>
              <a:ext cx="204" cy="343"/>
            </a:xfrm>
            <a:custGeom>
              <a:avLst/>
              <a:gdLst/>
              <a:ahLst/>
              <a:cxnLst>
                <a:cxn ang="0">
                  <a:pos x="0" y="342"/>
                </a:cxn>
                <a:cxn ang="0">
                  <a:pos x="54" y="269"/>
                </a:cxn>
                <a:cxn ang="0">
                  <a:pos x="107" y="183"/>
                </a:cxn>
                <a:cxn ang="0">
                  <a:pos x="161" y="85"/>
                </a:cxn>
                <a:cxn ang="0">
                  <a:pos x="203" y="0"/>
                </a:cxn>
              </a:cxnLst>
              <a:rect l="0" t="0" r="r" b="b"/>
              <a:pathLst>
                <a:path w="204" h="343">
                  <a:moveTo>
                    <a:pt x="0" y="342"/>
                  </a:moveTo>
                  <a:lnTo>
                    <a:pt x="54" y="269"/>
                  </a:lnTo>
                  <a:lnTo>
                    <a:pt x="107" y="183"/>
                  </a:lnTo>
                  <a:lnTo>
                    <a:pt x="161" y="85"/>
                  </a:lnTo>
                  <a:lnTo>
                    <a:pt x="203" y="0"/>
                  </a:lnTo>
                </a:path>
              </a:pathLst>
            </a:custGeom>
            <a:noFill/>
            <a:ln w="25400" cap="rnd" cmpd="sng">
              <a:solidFill>
                <a:schemeClr val="tx1"/>
              </a:solidFill>
              <a:prstDash val="solid"/>
              <a:round/>
              <a:headEnd type="none" w="sm" len="sm"/>
              <a:tailEnd type="none" w="sm" len="sm"/>
            </a:ln>
            <a:effectLst/>
          </p:spPr>
          <p:txBody>
            <a:bodyPr/>
            <a:lstStyle/>
            <a:p>
              <a:endParaRPr lang="el-GR"/>
            </a:p>
          </p:txBody>
        </p:sp>
      </p:grpSp>
      <p:sp>
        <p:nvSpPr>
          <p:cNvPr id="24588" name="Freeform 12"/>
          <p:cNvSpPr>
            <a:spLocks/>
          </p:cNvSpPr>
          <p:nvPr/>
        </p:nvSpPr>
        <p:spPr bwMode="auto">
          <a:xfrm>
            <a:off x="3400425" y="4054475"/>
            <a:ext cx="2478088" cy="1504950"/>
          </a:xfrm>
          <a:custGeom>
            <a:avLst/>
            <a:gdLst/>
            <a:ahLst/>
            <a:cxnLst>
              <a:cxn ang="0">
                <a:pos x="0" y="947"/>
              </a:cxn>
              <a:cxn ang="0">
                <a:pos x="1560" y="0"/>
              </a:cxn>
            </a:cxnLst>
            <a:rect l="0" t="0" r="r" b="b"/>
            <a:pathLst>
              <a:path w="1561" h="948">
                <a:moveTo>
                  <a:pt x="0" y="947"/>
                </a:moveTo>
                <a:lnTo>
                  <a:pt x="1560"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4589" name="Line 13"/>
          <p:cNvSpPr>
            <a:spLocks noChangeShapeType="1"/>
          </p:cNvSpPr>
          <p:nvPr/>
        </p:nvSpPr>
        <p:spPr bwMode="auto">
          <a:xfrm>
            <a:off x="4429125" y="4918075"/>
            <a:ext cx="0" cy="650875"/>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24590" name="Line 14"/>
          <p:cNvSpPr>
            <a:spLocks noChangeShapeType="1"/>
          </p:cNvSpPr>
          <p:nvPr/>
        </p:nvSpPr>
        <p:spPr bwMode="auto">
          <a:xfrm flipH="1">
            <a:off x="2268538" y="4941888"/>
            <a:ext cx="2133600" cy="0"/>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24591" name="Rectangle 15"/>
          <p:cNvSpPr>
            <a:spLocks noChangeArrowheads="1"/>
          </p:cNvSpPr>
          <p:nvPr/>
        </p:nvSpPr>
        <p:spPr bwMode="auto">
          <a:xfrm>
            <a:off x="4184650" y="5580063"/>
            <a:ext cx="382588" cy="519112"/>
          </a:xfrm>
          <a:prstGeom prst="rect">
            <a:avLst/>
          </a:prstGeom>
          <a:noFill/>
          <a:ln w="9525">
            <a:noFill/>
            <a:miter lim="800000"/>
            <a:headEnd/>
            <a:tailEnd/>
          </a:ln>
          <a:effectLst/>
        </p:spPr>
        <p:txBody>
          <a:bodyPr lIns="92075" tIns="46038" rIns="92075" bIns="46038">
            <a:spAutoFit/>
          </a:bodyPr>
          <a:lstStyle/>
          <a:p>
            <a:pPr eaLnBrk="0" hangingPunct="0"/>
            <a:r>
              <a:rPr lang="en-US" sz="2800" i="1">
                <a:latin typeface="Times New Roman" pitchFamily="18" charset="0"/>
              </a:rPr>
              <a:t>S</a:t>
            </a:r>
          </a:p>
        </p:txBody>
      </p:sp>
      <p:sp>
        <p:nvSpPr>
          <p:cNvPr id="24592" name="Rectangle 16"/>
          <p:cNvSpPr>
            <a:spLocks noChangeArrowheads="1"/>
          </p:cNvSpPr>
          <p:nvPr/>
        </p:nvSpPr>
        <p:spPr bwMode="auto">
          <a:xfrm>
            <a:off x="1692275" y="4724400"/>
            <a:ext cx="719138" cy="457200"/>
          </a:xfrm>
          <a:prstGeom prst="rect">
            <a:avLst/>
          </a:prstGeom>
          <a:noFill/>
          <a:ln w="9525">
            <a:noFill/>
            <a:miter lim="800000"/>
            <a:headEnd/>
            <a:tailEnd/>
          </a:ln>
          <a:effectLst/>
        </p:spPr>
        <p:txBody>
          <a:bodyPr lIns="92075" tIns="46038" rIns="92075" bIns="46038">
            <a:spAutoFit/>
          </a:bodyPr>
          <a:lstStyle/>
          <a:p>
            <a:pPr eaLnBrk="0" hangingPunct="0"/>
            <a:r>
              <a:rPr lang="en-US" sz="2400" i="1">
                <a:latin typeface="Times New Roman" pitchFamily="18" charset="0"/>
              </a:rPr>
              <a:t>C</a:t>
            </a:r>
          </a:p>
        </p:txBody>
      </p:sp>
      <p:sp>
        <p:nvSpPr>
          <p:cNvPr id="24593" name="Rectangle 17"/>
          <p:cNvSpPr>
            <a:spLocks noChangeArrowheads="1"/>
          </p:cNvSpPr>
          <p:nvPr/>
        </p:nvSpPr>
        <p:spPr bwMode="auto">
          <a:xfrm>
            <a:off x="6143625" y="5105400"/>
            <a:ext cx="2024063" cy="519113"/>
          </a:xfrm>
          <a:prstGeom prst="rect">
            <a:avLst/>
          </a:prstGeom>
          <a:noFill/>
          <a:ln w="9525">
            <a:noFill/>
            <a:miter lim="800000"/>
            <a:headEnd/>
            <a:tailEnd/>
          </a:ln>
          <a:effectLst/>
        </p:spPr>
        <p:txBody>
          <a:bodyPr lIns="92075" tIns="46038" rIns="92075" bIns="46038">
            <a:spAutoFit/>
          </a:bodyPr>
          <a:lstStyle/>
          <a:p>
            <a:pPr eaLnBrk="0" hangingPunct="0"/>
            <a:r>
              <a:rPr lang="en-US" sz="2800"/>
              <a:t>Stock price</a:t>
            </a:r>
          </a:p>
        </p:txBody>
      </p:sp>
      <p:sp>
        <p:nvSpPr>
          <p:cNvPr id="24594" name="Rectangle 18"/>
          <p:cNvSpPr>
            <a:spLocks noChangeArrowheads="1"/>
          </p:cNvSpPr>
          <p:nvPr/>
        </p:nvSpPr>
        <p:spPr bwMode="auto">
          <a:xfrm>
            <a:off x="5376863" y="5580063"/>
            <a:ext cx="500062" cy="519112"/>
          </a:xfrm>
          <a:prstGeom prst="rect">
            <a:avLst/>
          </a:prstGeom>
          <a:noFill/>
          <a:ln w="9525">
            <a:noFill/>
            <a:miter lim="800000"/>
            <a:headEnd/>
            <a:tailEnd/>
          </a:ln>
          <a:effectLst/>
        </p:spPr>
        <p:txBody>
          <a:bodyPr lIns="92075" tIns="46038" rIns="92075" bIns="46038">
            <a:spAutoFit/>
          </a:bodyPr>
          <a:lstStyle/>
          <a:p>
            <a:pPr eaLnBrk="0" hangingPunct="0"/>
            <a:r>
              <a:rPr lang="en-US" sz="2800" i="1">
                <a:latin typeface="Times New Roman" pitchFamily="18" charset="0"/>
              </a:rPr>
              <a:t>S</a:t>
            </a:r>
            <a:r>
              <a:rPr lang="en-US" sz="2800">
                <a:cs typeface="Arial" charset="0"/>
              </a:rPr>
              <a:t>'</a:t>
            </a:r>
          </a:p>
        </p:txBody>
      </p:sp>
      <p:sp>
        <p:nvSpPr>
          <p:cNvPr id="24595" name="Line 19"/>
          <p:cNvSpPr>
            <a:spLocks noChangeShapeType="1"/>
          </p:cNvSpPr>
          <p:nvPr/>
        </p:nvSpPr>
        <p:spPr bwMode="auto">
          <a:xfrm flipV="1">
            <a:off x="5567363" y="3968750"/>
            <a:ext cx="0" cy="1603375"/>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24596" name="Line 20"/>
          <p:cNvSpPr>
            <a:spLocks noChangeShapeType="1"/>
          </p:cNvSpPr>
          <p:nvPr/>
        </p:nvSpPr>
        <p:spPr bwMode="auto">
          <a:xfrm flipH="1">
            <a:off x="2295525" y="4251325"/>
            <a:ext cx="3271838" cy="0"/>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24597" name="Line 21"/>
          <p:cNvSpPr>
            <a:spLocks noChangeShapeType="1"/>
          </p:cNvSpPr>
          <p:nvPr/>
        </p:nvSpPr>
        <p:spPr bwMode="auto">
          <a:xfrm flipH="1">
            <a:off x="2295525" y="3960813"/>
            <a:ext cx="3286125" cy="0"/>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24598" name="Rectangle 22"/>
          <p:cNvSpPr>
            <a:spLocks noChangeArrowheads="1"/>
          </p:cNvSpPr>
          <p:nvPr/>
        </p:nvSpPr>
        <p:spPr bwMode="auto">
          <a:xfrm>
            <a:off x="2425700" y="2306638"/>
            <a:ext cx="996950" cy="946150"/>
          </a:xfrm>
          <a:prstGeom prst="rect">
            <a:avLst/>
          </a:prstGeom>
          <a:noFill/>
          <a:ln w="9525">
            <a:noFill/>
            <a:miter lim="800000"/>
            <a:headEnd/>
            <a:tailEnd/>
          </a:ln>
          <a:effectLst/>
        </p:spPr>
        <p:txBody>
          <a:bodyPr lIns="92075" tIns="46038" rIns="92075" bIns="46038">
            <a:spAutoFit/>
          </a:bodyPr>
          <a:lstStyle/>
          <a:p>
            <a:pPr algn="ctr" eaLnBrk="0" hangingPunct="0"/>
            <a:r>
              <a:rPr lang="en-US" sz="2800"/>
              <a:t>Call</a:t>
            </a:r>
          </a:p>
          <a:p>
            <a:pPr algn="ctr" eaLnBrk="0" hangingPunct="0"/>
            <a:r>
              <a:rPr lang="en-US" sz="2800"/>
              <a:t>price</a:t>
            </a:r>
          </a:p>
        </p:txBody>
      </p:sp>
      <p:sp>
        <p:nvSpPr>
          <p:cNvPr id="24600" name="Rectangle 24"/>
          <p:cNvSpPr>
            <a:spLocks noChangeArrowheads="1"/>
          </p:cNvSpPr>
          <p:nvPr/>
        </p:nvSpPr>
        <p:spPr bwMode="auto">
          <a:xfrm>
            <a:off x="1692275" y="3644900"/>
            <a:ext cx="609600" cy="457200"/>
          </a:xfrm>
          <a:prstGeom prst="rect">
            <a:avLst/>
          </a:prstGeom>
          <a:noFill/>
          <a:ln w="9525">
            <a:noFill/>
            <a:miter lim="800000"/>
            <a:headEnd/>
            <a:tailEnd/>
          </a:ln>
          <a:effectLst/>
        </p:spPr>
        <p:txBody>
          <a:bodyPr lIns="92075" tIns="46038" rIns="92075" bIns="46038">
            <a:spAutoFit/>
          </a:bodyPr>
          <a:lstStyle/>
          <a:p>
            <a:pPr eaLnBrk="0" hangingPunct="0"/>
            <a:r>
              <a:rPr lang="en-US" sz="2400" i="1">
                <a:latin typeface="Times New Roman" pitchFamily="18" charset="0"/>
              </a:rPr>
              <a:t>C</a:t>
            </a:r>
            <a:r>
              <a:rPr lang="en-US" sz="2400">
                <a:cs typeface="Arial" charset="0"/>
              </a:rPr>
              <a:t>''</a:t>
            </a:r>
          </a:p>
        </p:txBody>
      </p:sp>
      <p:sp>
        <p:nvSpPr>
          <p:cNvPr id="24608" name="Rectangle 32"/>
          <p:cNvSpPr>
            <a:spLocks noChangeArrowheads="1"/>
          </p:cNvSpPr>
          <p:nvPr/>
        </p:nvSpPr>
        <p:spPr bwMode="auto">
          <a:xfrm>
            <a:off x="1692275" y="4005263"/>
            <a:ext cx="885825" cy="457200"/>
          </a:xfrm>
          <a:prstGeom prst="rect">
            <a:avLst/>
          </a:prstGeom>
          <a:noFill/>
          <a:ln w="9525">
            <a:noFill/>
            <a:miter lim="800000"/>
            <a:headEnd/>
            <a:tailEnd/>
          </a:ln>
          <a:effectLst/>
        </p:spPr>
        <p:txBody>
          <a:bodyPr lIns="92075" tIns="46038" rIns="92075" bIns="46038">
            <a:spAutoFit/>
          </a:bodyPr>
          <a:lstStyle/>
          <a:p>
            <a:pPr eaLnBrk="0" hangingPunct="0"/>
            <a:r>
              <a:rPr lang="en-US" sz="2400" i="1">
                <a:latin typeface="Times New Roman" pitchFamily="18" charset="0"/>
              </a:rPr>
              <a:t>C</a:t>
            </a:r>
            <a:r>
              <a:rPr lang="en-US" sz="2400">
                <a:cs typeface="Arial" charset="0"/>
              </a:rPr>
              <a: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31" name="Slide Number Placeholder 5"/>
          <p:cNvSpPr>
            <a:spLocks noGrp="1"/>
          </p:cNvSpPr>
          <p:nvPr>
            <p:ph type="sldNum" sz="quarter" idx="12"/>
          </p:nvPr>
        </p:nvSpPr>
        <p:spPr/>
        <p:txBody>
          <a:bodyPr/>
          <a:lstStyle/>
          <a:p>
            <a:r>
              <a:rPr lang="en-US" altLang="en-US"/>
              <a:t>15.</a:t>
            </a:r>
            <a:fld id="{13A6124E-94DE-4673-AAE4-AEE14631A40C}" type="slidenum">
              <a:rPr lang="en-US" altLang="en-US"/>
              <a:pPr/>
              <a:t>12</a:t>
            </a:fld>
            <a:endParaRPr lang="en-US" altLang="en-US"/>
          </a:p>
        </p:txBody>
      </p:sp>
      <p:sp>
        <p:nvSpPr>
          <p:cNvPr id="26626" name="Rectangle 2"/>
          <p:cNvSpPr>
            <a:spLocks noGrp="1" noChangeArrowheads="1"/>
          </p:cNvSpPr>
          <p:nvPr>
            <p:ph type="title"/>
          </p:nvPr>
        </p:nvSpPr>
        <p:spPr>
          <a:xfrm>
            <a:off x="685800" y="0"/>
            <a:ext cx="7772400" cy="1143000"/>
          </a:xfrm>
          <a:noFill/>
          <a:ln/>
        </p:spPr>
        <p:txBody>
          <a:bodyPr lIns="92075" tIns="46038" rIns="92075" bIns="46038" anchor="ctr"/>
          <a:lstStyle/>
          <a:p>
            <a:r>
              <a:rPr lang="en-US"/>
              <a:t>Interpretation  of Gamma</a:t>
            </a:r>
          </a:p>
        </p:txBody>
      </p:sp>
      <p:sp>
        <p:nvSpPr>
          <p:cNvPr id="26627" name="Rectangle 3"/>
          <p:cNvSpPr>
            <a:spLocks noGrp="1" noChangeArrowheads="1"/>
          </p:cNvSpPr>
          <p:nvPr>
            <p:ph type="body" idx="1"/>
          </p:nvPr>
        </p:nvSpPr>
        <p:spPr>
          <a:xfrm>
            <a:off x="685800" y="1066800"/>
            <a:ext cx="7772400" cy="1023938"/>
          </a:xfrm>
          <a:noFill/>
          <a:ln/>
        </p:spPr>
        <p:txBody>
          <a:bodyPr lIns="92075" tIns="46038" rIns="92075" bIns="46038"/>
          <a:lstStyle/>
          <a:p>
            <a:pPr>
              <a:lnSpc>
                <a:spcPct val="90000"/>
              </a:lnSpc>
            </a:pPr>
            <a:r>
              <a:rPr lang="en-US" sz="2800"/>
              <a:t>For a delta neutral portfolio, </a:t>
            </a:r>
          </a:p>
          <a:p>
            <a:pPr>
              <a:lnSpc>
                <a:spcPct val="90000"/>
              </a:lnSpc>
              <a:buFont typeface="Wingdings" pitchFamily="2" charset="2"/>
              <a:buNone/>
            </a:pPr>
            <a:r>
              <a:rPr lang="en-US" sz="2800">
                <a:latin typeface="Symbol" pitchFamily="18" charset="2"/>
              </a:rPr>
              <a:t>			DP</a:t>
            </a:r>
            <a:r>
              <a:rPr lang="en-US" sz="2800"/>
              <a:t> </a:t>
            </a:r>
            <a:r>
              <a:rPr lang="en-US" sz="2800">
                <a:latin typeface="Symbol" pitchFamily="18" charset="2"/>
              </a:rPr>
              <a:t>»</a:t>
            </a:r>
            <a:r>
              <a:rPr lang="en-US" sz="2800"/>
              <a:t> </a:t>
            </a:r>
            <a:r>
              <a:rPr lang="en-US" sz="2800">
                <a:latin typeface="Symbol" pitchFamily="18" charset="2"/>
              </a:rPr>
              <a:t>Q</a:t>
            </a:r>
            <a:r>
              <a:rPr lang="en-US" sz="2800"/>
              <a:t> </a:t>
            </a:r>
            <a:r>
              <a:rPr lang="en-US" sz="2800">
                <a:latin typeface="Symbol" pitchFamily="18" charset="2"/>
              </a:rPr>
              <a:t>D</a:t>
            </a:r>
            <a:r>
              <a:rPr lang="en-US" sz="2800" i="1"/>
              <a:t>t</a:t>
            </a:r>
            <a:r>
              <a:rPr lang="en-US" sz="2800"/>
              <a:t>  + ½</a:t>
            </a:r>
            <a:r>
              <a:rPr lang="en-US" sz="2800">
                <a:latin typeface="Symbol" pitchFamily="18" charset="2"/>
              </a:rPr>
              <a:t>GD</a:t>
            </a:r>
            <a:r>
              <a:rPr lang="en-US" sz="2800" i="1"/>
              <a:t>S</a:t>
            </a:r>
            <a:r>
              <a:rPr lang="en-US" sz="2800"/>
              <a:t> </a:t>
            </a:r>
            <a:r>
              <a:rPr lang="en-US" sz="2800" baseline="30000"/>
              <a:t>2</a:t>
            </a:r>
            <a:r>
              <a:rPr lang="en-US" sz="2800"/>
              <a:t>   </a:t>
            </a:r>
          </a:p>
        </p:txBody>
      </p:sp>
      <p:grpSp>
        <p:nvGrpSpPr>
          <p:cNvPr id="26633" name="Group 9"/>
          <p:cNvGrpSpPr>
            <a:grpSpLocks/>
          </p:cNvGrpSpPr>
          <p:nvPr/>
        </p:nvGrpSpPr>
        <p:grpSpPr bwMode="auto">
          <a:xfrm>
            <a:off x="5184775" y="3730625"/>
            <a:ext cx="2414588" cy="827088"/>
            <a:chOff x="3266" y="2350"/>
            <a:chExt cx="1521" cy="521"/>
          </a:xfrm>
        </p:grpSpPr>
        <p:sp>
          <p:nvSpPr>
            <p:cNvPr id="26628" name="Freeform 4"/>
            <p:cNvSpPr>
              <a:spLocks/>
            </p:cNvSpPr>
            <p:nvPr/>
          </p:nvSpPr>
          <p:spPr bwMode="auto">
            <a:xfrm>
              <a:off x="3266" y="2583"/>
              <a:ext cx="221" cy="284"/>
            </a:xfrm>
            <a:custGeom>
              <a:avLst/>
              <a:gdLst/>
              <a:ahLst/>
              <a:cxnLst>
                <a:cxn ang="0">
                  <a:pos x="0" y="283"/>
                </a:cxn>
                <a:cxn ang="0">
                  <a:pos x="4" y="283"/>
                </a:cxn>
                <a:cxn ang="0">
                  <a:pos x="9" y="275"/>
                </a:cxn>
                <a:cxn ang="0">
                  <a:pos x="13" y="271"/>
                </a:cxn>
                <a:cxn ang="0">
                  <a:pos x="18" y="262"/>
                </a:cxn>
                <a:cxn ang="0">
                  <a:pos x="22" y="258"/>
                </a:cxn>
                <a:cxn ang="0">
                  <a:pos x="66" y="185"/>
                </a:cxn>
                <a:cxn ang="0">
                  <a:pos x="113" y="115"/>
                </a:cxn>
                <a:cxn ang="0">
                  <a:pos x="173" y="41"/>
                </a:cxn>
                <a:cxn ang="0">
                  <a:pos x="198" y="25"/>
                </a:cxn>
                <a:cxn ang="0">
                  <a:pos x="220" y="0"/>
                </a:cxn>
              </a:cxnLst>
              <a:rect l="0" t="0" r="r" b="b"/>
              <a:pathLst>
                <a:path w="221" h="284">
                  <a:moveTo>
                    <a:pt x="0" y="283"/>
                  </a:moveTo>
                  <a:lnTo>
                    <a:pt x="4" y="283"/>
                  </a:lnTo>
                  <a:lnTo>
                    <a:pt x="9" y="275"/>
                  </a:lnTo>
                  <a:lnTo>
                    <a:pt x="13" y="271"/>
                  </a:lnTo>
                  <a:lnTo>
                    <a:pt x="18" y="262"/>
                  </a:lnTo>
                  <a:lnTo>
                    <a:pt x="22" y="258"/>
                  </a:lnTo>
                  <a:lnTo>
                    <a:pt x="66" y="185"/>
                  </a:lnTo>
                  <a:lnTo>
                    <a:pt x="113" y="115"/>
                  </a:lnTo>
                  <a:lnTo>
                    <a:pt x="173" y="41"/>
                  </a:lnTo>
                  <a:lnTo>
                    <a:pt x="198" y="25"/>
                  </a:lnTo>
                  <a:lnTo>
                    <a:pt x="220"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29" name="Freeform 5"/>
            <p:cNvSpPr>
              <a:spLocks/>
            </p:cNvSpPr>
            <p:nvPr/>
          </p:nvSpPr>
          <p:spPr bwMode="auto">
            <a:xfrm>
              <a:off x="3490" y="2366"/>
              <a:ext cx="369" cy="218"/>
            </a:xfrm>
            <a:custGeom>
              <a:avLst/>
              <a:gdLst/>
              <a:ahLst/>
              <a:cxnLst>
                <a:cxn ang="0">
                  <a:pos x="0" y="217"/>
                </a:cxn>
                <a:cxn ang="0">
                  <a:pos x="104" y="123"/>
                </a:cxn>
                <a:cxn ang="0">
                  <a:pos x="249" y="45"/>
                </a:cxn>
                <a:cxn ang="0">
                  <a:pos x="368" y="0"/>
                </a:cxn>
              </a:cxnLst>
              <a:rect l="0" t="0" r="r" b="b"/>
              <a:pathLst>
                <a:path w="369" h="218">
                  <a:moveTo>
                    <a:pt x="0" y="217"/>
                  </a:moveTo>
                  <a:lnTo>
                    <a:pt x="104" y="123"/>
                  </a:lnTo>
                  <a:lnTo>
                    <a:pt x="249" y="45"/>
                  </a:lnTo>
                  <a:lnTo>
                    <a:pt x="368"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30" name="Freeform 6"/>
            <p:cNvSpPr>
              <a:spLocks/>
            </p:cNvSpPr>
            <p:nvPr/>
          </p:nvSpPr>
          <p:spPr bwMode="auto">
            <a:xfrm>
              <a:off x="3858" y="2350"/>
              <a:ext cx="389" cy="36"/>
            </a:xfrm>
            <a:custGeom>
              <a:avLst/>
              <a:gdLst/>
              <a:ahLst/>
              <a:cxnLst>
                <a:cxn ang="0">
                  <a:pos x="0" y="16"/>
                </a:cxn>
                <a:cxn ang="0">
                  <a:pos x="129" y="0"/>
                </a:cxn>
                <a:cxn ang="0">
                  <a:pos x="226" y="0"/>
                </a:cxn>
                <a:cxn ang="0">
                  <a:pos x="388" y="35"/>
                </a:cxn>
              </a:cxnLst>
              <a:rect l="0" t="0" r="r" b="b"/>
              <a:pathLst>
                <a:path w="389" h="36">
                  <a:moveTo>
                    <a:pt x="0" y="16"/>
                  </a:moveTo>
                  <a:lnTo>
                    <a:pt x="129" y="0"/>
                  </a:lnTo>
                  <a:lnTo>
                    <a:pt x="226" y="0"/>
                  </a:lnTo>
                  <a:lnTo>
                    <a:pt x="388" y="35"/>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31" name="Freeform 7"/>
            <p:cNvSpPr>
              <a:spLocks/>
            </p:cNvSpPr>
            <p:nvPr/>
          </p:nvSpPr>
          <p:spPr bwMode="auto">
            <a:xfrm>
              <a:off x="4246" y="2385"/>
              <a:ext cx="375" cy="262"/>
            </a:xfrm>
            <a:custGeom>
              <a:avLst/>
              <a:gdLst/>
              <a:ahLst/>
              <a:cxnLst>
                <a:cxn ang="0">
                  <a:pos x="0" y="0"/>
                </a:cxn>
                <a:cxn ang="0">
                  <a:pos x="138" y="62"/>
                </a:cxn>
                <a:cxn ang="0">
                  <a:pos x="223" y="116"/>
                </a:cxn>
                <a:cxn ang="0">
                  <a:pos x="321" y="203"/>
                </a:cxn>
                <a:cxn ang="0">
                  <a:pos x="374" y="261"/>
                </a:cxn>
              </a:cxnLst>
              <a:rect l="0" t="0" r="r" b="b"/>
              <a:pathLst>
                <a:path w="375" h="262">
                  <a:moveTo>
                    <a:pt x="0" y="0"/>
                  </a:moveTo>
                  <a:lnTo>
                    <a:pt x="138" y="62"/>
                  </a:lnTo>
                  <a:lnTo>
                    <a:pt x="223" y="116"/>
                  </a:lnTo>
                  <a:lnTo>
                    <a:pt x="321" y="203"/>
                  </a:lnTo>
                  <a:lnTo>
                    <a:pt x="374" y="261"/>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32" name="Freeform 8"/>
            <p:cNvSpPr>
              <a:spLocks/>
            </p:cNvSpPr>
            <p:nvPr/>
          </p:nvSpPr>
          <p:spPr bwMode="auto">
            <a:xfrm>
              <a:off x="4620" y="2646"/>
              <a:ext cx="167" cy="225"/>
            </a:xfrm>
            <a:custGeom>
              <a:avLst/>
              <a:gdLst/>
              <a:ahLst/>
              <a:cxnLst>
                <a:cxn ang="0">
                  <a:pos x="0" y="0"/>
                </a:cxn>
                <a:cxn ang="0">
                  <a:pos x="40" y="41"/>
                </a:cxn>
                <a:cxn ang="0">
                  <a:pos x="83" y="98"/>
                </a:cxn>
                <a:cxn ang="0">
                  <a:pos x="128" y="163"/>
                </a:cxn>
                <a:cxn ang="0">
                  <a:pos x="166" y="224"/>
                </a:cxn>
              </a:cxnLst>
              <a:rect l="0" t="0" r="r" b="b"/>
              <a:pathLst>
                <a:path w="167" h="225">
                  <a:moveTo>
                    <a:pt x="0" y="0"/>
                  </a:moveTo>
                  <a:lnTo>
                    <a:pt x="40" y="41"/>
                  </a:lnTo>
                  <a:lnTo>
                    <a:pt x="83" y="98"/>
                  </a:lnTo>
                  <a:lnTo>
                    <a:pt x="128" y="163"/>
                  </a:lnTo>
                  <a:lnTo>
                    <a:pt x="166" y="224"/>
                  </a:lnTo>
                </a:path>
              </a:pathLst>
            </a:custGeom>
            <a:noFill/>
            <a:ln w="25400" cap="rnd" cmpd="sng">
              <a:solidFill>
                <a:schemeClr val="tx1"/>
              </a:solidFill>
              <a:prstDash val="solid"/>
              <a:round/>
              <a:headEnd type="none" w="sm" len="sm"/>
              <a:tailEnd type="none" w="sm" len="sm"/>
            </a:ln>
            <a:effectLst/>
          </p:spPr>
          <p:txBody>
            <a:bodyPr/>
            <a:lstStyle/>
            <a:p>
              <a:endParaRPr lang="el-GR"/>
            </a:p>
          </p:txBody>
        </p:sp>
      </p:grpSp>
      <p:grpSp>
        <p:nvGrpSpPr>
          <p:cNvPr id="26636" name="Group 12"/>
          <p:cNvGrpSpPr>
            <a:grpSpLocks/>
          </p:cNvGrpSpPr>
          <p:nvPr/>
        </p:nvGrpSpPr>
        <p:grpSpPr bwMode="auto">
          <a:xfrm>
            <a:off x="4914900" y="2514600"/>
            <a:ext cx="3200400" cy="3200400"/>
            <a:chOff x="3096" y="1584"/>
            <a:chExt cx="2016" cy="2016"/>
          </a:xfrm>
        </p:grpSpPr>
        <p:sp>
          <p:nvSpPr>
            <p:cNvPr id="26634" name="Line 10"/>
            <p:cNvSpPr>
              <a:spLocks noChangeShapeType="1"/>
            </p:cNvSpPr>
            <p:nvPr/>
          </p:nvSpPr>
          <p:spPr bwMode="auto">
            <a:xfrm>
              <a:off x="3096" y="2592"/>
              <a:ext cx="2016" cy="0"/>
            </a:xfrm>
            <a:prstGeom prst="line">
              <a:avLst/>
            </a:prstGeom>
            <a:noFill/>
            <a:ln w="12700">
              <a:solidFill>
                <a:schemeClr val="tx1"/>
              </a:solidFill>
              <a:round/>
              <a:headEnd type="none" w="sm" len="sm"/>
              <a:tailEnd type="stealth" w="med" len="lg"/>
            </a:ln>
            <a:effectLst/>
          </p:spPr>
          <p:txBody>
            <a:bodyPr wrap="none" anchor="ctr"/>
            <a:lstStyle/>
            <a:p>
              <a:endParaRPr lang="el-GR"/>
            </a:p>
          </p:txBody>
        </p:sp>
        <p:sp>
          <p:nvSpPr>
            <p:cNvPr id="26635" name="Line 11"/>
            <p:cNvSpPr>
              <a:spLocks noChangeShapeType="1"/>
            </p:cNvSpPr>
            <p:nvPr/>
          </p:nvSpPr>
          <p:spPr bwMode="auto">
            <a:xfrm flipV="1">
              <a:off x="4008" y="1584"/>
              <a:ext cx="0" cy="2016"/>
            </a:xfrm>
            <a:prstGeom prst="line">
              <a:avLst/>
            </a:prstGeom>
            <a:noFill/>
            <a:ln w="12700">
              <a:solidFill>
                <a:schemeClr val="tx1"/>
              </a:solidFill>
              <a:round/>
              <a:headEnd type="none" w="sm" len="sm"/>
              <a:tailEnd type="stealth" w="med" len="lg"/>
            </a:ln>
            <a:effectLst/>
          </p:spPr>
          <p:txBody>
            <a:bodyPr wrap="none" anchor="ctr"/>
            <a:lstStyle/>
            <a:p>
              <a:endParaRPr lang="el-GR"/>
            </a:p>
          </p:txBody>
        </p:sp>
      </p:grpSp>
      <p:sp>
        <p:nvSpPr>
          <p:cNvPr id="26637" name="Rectangle 13"/>
          <p:cNvSpPr>
            <a:spLocks noChangeArrowheads="1"/>
          </p:cNvSpPr>
          <p:nvPr/>
        </p:nvSpPr>
        <p:spPr bwMode="auto">
          <a:xfrm>
            <a:off x="6346825" y="2484438"/>
            <a:ext cx="746125" cy="579437"/>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pPr>
            <a:r>
              <a:rPr lang="en-US" sz="3200">
                <a:latin typeface="Symbol" pitchFamily="18" charset="2"/>
              </a:rPr>
              <a:t>DP</a:t>
            </a:r>
          </a:p>
        </p:txBody>
      </p:sp>
      <p:sp>
        <p:nvSpPr>
          <p:cNvPr id="26638" name="Rectangle 14"/>
          <p:cNvSpPr>
            <a:spLocks noChangeArrowheads="1"/>
          </p:cNvSpPr>
          <p:nvPr/>
        </p:nvSpPr>
        <p:spPr bwMode="auto">
          <a:xfrm>
            <a:off x="7261225" y="3551238"/>
            <a:ext cx="749300" cy="579437"/>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pPr>
            <a:r>
              <a:rPr lang="en-US" sz="3200">
                <a:latin typeface="Symbol" pitchFamily="18" charset="2"/>
              </a:rPr>
              <a:t>D</a:t>
            </a:r>
            <a:r>
              <a:rPr lang="en-US" sz="3200" i="1">
                <a:latin typeface="Times New Roman" pitchFamily="18" charset="0"/>
              </a:rPr>
              <a:t>S</a:t>
            </a:r>
            <a:r>
              <a:rPr lang="en-US" sz="3200" i="1"/>
              <a:t> </a:t>
            </a:r>
          </a:p>
        </p:txBody>
      </p:sp>
      <p:sp>
        <p:nvSpPr>
          <p:cNvPr id="26639" name="Rectangle 15"/>
          <p:cNvSpPr>
            <a:spLocks noChangeArrowheads="1"/>
          </p:cNvSpPr>
          <p:nvPr/>
        </p:nvSpPr>
        <p:spPr bwMode="auto">
          <a:xfrm>
            <a:off x="5356225" y="5729288"/>
            <a:ext cx="2951163" cy="519112"/>
          </a:xfrm>
          <a:prstGeom prst="rect">
            <a:avLst/>
          </a:prstGeom>
          <a:noFill/>
          <a:ln w="9525">
            <a:noFill/>
            <a:miter lim="800000"/>
            <a:headEnd/>
            <a:tailEnd/>
          </a:ln>
          <a:effectLst/>
        </p:spPr>
        <p:txBody>
          <a:bodyPr wrap="none" lIns="92075" tIns="46038" rIns="92075" bIns="46038">
            <a:spAutoFit/>
          </a:bodyPr>
          <a:lstStyle/>
          <a:p>
            <a:pPr eaLnBrk="0" hangingPunct="0"/>
            <a:r>
              <a:rPr lang="en-US" sz="2800"/>
              <a:t>Negative Gamma</a:t>
            </a:r>
          </a:p>
        </p:txBody>
      </p:sp>
      <p:grpSp>
        <p:nvGrpSpPr>
          <p:cNvPr id="26649" name="Group 25"/>
          <p:cNvGrpSpPr>
            <a:grpSpLocks/>
          </p:cNvGrpSpPr>
          <p:nvPr/>
        </p:nvGrpSpPr>
        <p:grpSpPr bwMode="auto">
          <a:xfrm>
            <a:off x="1028700" y="2514600"/>
            <a:ext cx="3200400" cy="3200400"/>
            <a:chOff x="648" y="1584"/>
            <a:chExt cx="2016" cy="2016"/>
          </a:xfrm>
        </p:grpSpPr>
        <p:grpSp>
          <p:nvGrpSpPr>
            <p:cNvPr id="26645" name="Group 21"/>
            <p:cNvGrpSpPr>
              <a:grpSpLocks/>
            </p:cNvGrpSpPr>
            <p:nvPr/>
          </p:nvGrpSpPr>
          <p:grpSpPr bwMode="auto">
            <a:xfrm>
              <a:off x="818" y="2350"/>
              <a:ext cx="1521" cy="521"/>
              <a:chOff x="818" y="2350"/>
              <a:chExt cx="1521" cy="521"/>
            </a:xfrm>
          </p:grpSpPr>
          <p:sp>
            <p:nvSpPr>
              <p:cNvPr id="26640" name="Freeform 16"/>
              <p:cNvSpPr>
                <a:spLocks/>
              </p:cNvSpPr>
              <p:nvPr/>
            </p:nvSpPr>
            <p:spPr bwMode="auto">
              <a:xfrm>
                <a:off x="818" y="2354"/>
                <a:ext cx="221" cy="284"/>
              </a:xfrm>
              <a:custGeom>
                <a:avLst/>
                <a:gdLst/>
                <a:ahLst/>
                <a:cxnLst>
                  <a:cxn ang="0">
                    <a:pos x="0" y="0"/>
                  </a:cxn>
                  <a:cxn ang="0">
                    <a:pos x="4" y="0"/>
                  </a:cxn>
                  <a:cxn ang="0">
                    <a:pos x="9" y="8"/>
                  </a:cxn>
                  <a:cxn ang="0">
                    <a:pos x="13" y="12"/>
                  </a:cxn>
                  <a:cxn ang="0">
                    <a:pos x="18" y="21"/>
                  </a:cxn>
                  <a:cxn ang="0">
                    <a:pos x="22" y="25"/>
                  </a:cxn>
                  <a:cxn ang="0">
                    <a:pos x="66" y="98"/>
                  </a:cxn>
                  <a:cxn ang="0">
                    <a:pos x="113" y="168"/>
                  </a:cxn>
                  <a:cxn ang="0">
                    <a:pos x="173" y="242"/>
                  </a:cxn>
                  <a:cxn ang="0">
                    <a:pos x="198" y="258"/>
                  </a:cxn>
                  <a:cxn ang="0">
                    <a:pos x="220" y="283"/>
                  </a:cxn>
                </a:cxnLst>
                <a:rect l="0" t="0" r="r" b="b"/>
                <a:pathLst>
                  <a:path w="221" h="284">
                    <a:moveTo>
                      <a:pt x="0" y="0"/>
                    </a:moveTo>
                    <a:lnTo>
                      <a:pt x="4" y="0"/>
                    </a:lnTo>
                    <a:lnTo>
                      <a:pt x="9" y="8"/>
                    </a:lnTo>
                    <a:lnTo>
                      <a:pt x="13" y="12"/>
                    </a:lnTo>
                    <a:lnTo>
                      <a:pt x="18" y="21"/>
                    </a:lnTo>
                    <a:lnTo>
                      <a:pt x="22" y="25"/>
                    </a:lnTo>
                    <a:lnTo>
                      <a:pt x="66" y="98"/>
                    </a:lnTo>
                    <a:lnTo>
                      <a:pt x="113" y="168"/>
                    </a:lnTo>
                    <a:lnTo>
                      <a:pt x="173" y="242"/>
                    </a:lnTo>
                    <a:lnTo>
                      <a:pt x="198" y="258"/>
                    </a:lnTo>
                    <a:lnTo>
                      <a:pt x="220" y="283"/>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41" name="Freeform 17"/>
              <p:cNvSpPr>
                <a:spLocks/>
              </p:cNvSpPr>
              <p:nvPr/>
            </p:nvSpPr>
            <p:spPr bwMode="auto">
              <a:xfrm>
                <a:off x="1042" y="2637"/>
                <a:ext cx="369" cy="218"/>
              </a:xfrm>
              <a:custGeom>
                <a:avLst/>
                <a:gdLst/>
                <a:ahLst/>
                <a:cxnLst>
                  <a:cxn ang="0">
                    <a:pos x="0" y="0"/>
                  </a:cxn>
                  <a:cxn ang="0">
                    <a:pos x="104" y="94"/>
                  </a:cxn>
                  <a:cxn ang="0">
                    <a:pos x="249" y="172"/>
                  </a:cxn>
                  <a:cxn ang="0">
                    <a:pos x="368" y="217"/>
                  </a:cxn>
                </a:cxnLst>
                <a:rect l="0" t="0" r="r" b="b"/>
                <a:pathLst>
                  <a:path w="369" h="218">
                    <a:moveTo>
                      <a:pt x="0" y="0"/>
                    </a:moveTo>
                    <a:lnTo>
                      <a:pt x="104" y="94"/>
                    </a:lnTo>
                    <a:lnTo>
                      <a:pt x="249" y="172"/>
                    </a:lnTo>
                    <a:lnTo>
                      <a:pt x="368" y="217"/>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42" name="Freeform 18"/>
              <p:cNvSpPr>
                <a:spLocks/>
              </p:cNvSpPr>
              <p:nvPr/>
            </p:nvSpPr>
            <p:spPr bwMode="auto">
              <a:xfrm>
                <a:off x="1410" y="2835"/>
                <a:ext cx="389" cy="36"/>
              </a:xfrm>
              <a:custGeom>
                <a:avLst/>
                <a:gdLst/>
                <a:ahLst/>
                <a:cxnLst>
                  <a:cxn ang="0">
                    <a:pos x="0" y="19"/>
                  </a:cxn>
                  <a:cxn ang="0">
                    <a:pos x="129" y="35"/>
                  </a:cxn>
                  <a:cxn ang="0">
                    <a:pos x="226" y="35"/>
                  </a:cxn>
                  <a:cxn ang="0">
                    <a:pos x="388" y="0"/>
                  </a:cxn>
                </a:cxnLst>
                <a:rect l="0" t="0" r="r" b="b"/>
                <a:pathLst>
                  <a:path w="389" h="36">
                    <a:moveTo>
                      <a:pt x="0" y="19"/>
                    </a:moveTo>
                    <a:lnTo>
                      <a:pt x="129" y="35"/>
                    </a:lnTo>
                    <a:lnTo>
                      <a:pt x="226" y="35"/>
                    </a:lnTo>
                    <a:lnTo>
                      <a:pt x="388"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43" name="Freeform 19"/>
              <p:cNvSpPr>
                <a:spLocks/>
              </p:cNvSpPr>
              <p:nvPr/>
            </p:nvSpPr>
            <p:spPr bwMode="auto">
              <a:xfrm>
                <a:off x="1798" y="2574"/>
                <a:ext cx="375" cy="262"/>
              </a:xfrm>
              <a:custGeom>
                <a:avLst/>
                <a:gdLst/>
                <a:ahLst/>
                <a:cxnLst>
                  <a:cxn ang="0">
                    <a:pos x="0" y="261"/>
                  </a:cxn>
                  <a:cxn ang="0">
                    <a:pos x="138" y="199"/>
                  </a:cxn>
                  <a:cxn ang="0">
                    <a:pos x="223" y="145"/>
                  </a:cxn>
                  <a:cxn ang="0">
                    <a:pos x="321" y="58"/>
                  </a:cxn>
                  <a:cxn ang="0">
                    <a:pos x="374" y="0"/>
                  </a:cxn>
                </a:cxnLst>
                <a:rect l="0" t="0" r="r" b="b"/>
                <a:pathLst>
                  <a:path w="375" h="262">
                    <a:moveTo>
                      <a:pt x="0" y="261"/>
                    </a:moveTo>
                    <a:lnTo>
                      <a:pt x="138" y="199"/>
                    </a:lnTo>
                    <a:lnTo>
                      <a:pt x="223" y="145"/>
                    </a:lnTo>
                    <a:lnTo>
                      <a:pt x="321" y="58"/>
                    </a:lnTo>
                    <a:lnTo>
                      <a:pt x="374"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26644" name="Freeform 20"/>
              <p:cNvSpPr>
                <a:spLocks/>
              </p:cNvSpPr>
              <p:nvPr/>
            </p:nvSpPr>
            <p:spPr bwMode="auto">
              <a:xfrm>
                <a:off x="2172" y="2350"/>
                <a:ext cx="167" cy="225"/>
              </a:xfrm>
              <a:custGeom>
                <a:avLst/>
                <a:gdLst/>
                <a:ahLst/>
                <a:cxnLst>
                  <a:cxn ang="0">
                    <a:pos x="0" y="224"/>
                  </a:cxn>
                  <a:cxn ang="0">
                    <a:pos x="40" y="183"/>
                  </a:cxn>
                  <a:cxn ang="0">
                    <a:pos x="83" y="126"/>
                  </a:cxn>
                  <a:cxn ang="0">
                    <a:pos x="128" y="61"/>
                  </a:cxn>
                  <a:cxn ang="0">
                    <a:pos x="166" y="0"/>
                  </a:cxn>
                </a:cxnLst>
                <a:rect l="0" t="0" r="r" b="b"/>
                <a:pathLst>
                  <a:path w="167" h="225">
                    <a:moveTo>
                      <a:pt x="0" y="224"/>
                    </a:moveTo>
                    <a:lnTo>
                      <a:pt x="40" y="183"/>
                    </a:lnTo>
                    <a:lnTo>
                      <a:pt x="83" y="126"/>
                    </a:lnTo>
                    <a:lnTo>
                      <a:pt x="128" y="61"/>
                    </a:lnTo>
                    <a:lnTo>
                      <a:pt x="166" y="0"/>
                    </a:lnTo>
                  </a:path>
                </a:pathLst>
              </a:custGeom>
              <a:noFill/>
              <a:ln w="25400" cap="rnd" cmpd="sng">
                <a:solidFill>
                  <a:schemeClr val="tx1"/>
                </a:solidFill>
                <a:prstDash val="solid"/>
                <a:round/>
                <a:headEnd type="none" w="sm" len="sm"/>
                <a:tailEnd type="none" w="sm" len="sm"/>
              </a:ln>
              <a:effectLst/>
            </p:spPr>
            <p:txBody>
              <a:bodyPr/>
              <a:lstStyle/>
              <a:p>
                <a:endParaRPr lang="el-GR"/>
              </a:p>
            </p:txBody>
          </p:sp>
        </p:grpSp>
        <p:grpSp>
          <p:nvGrpSpPr>
            <p:cNvPr id="26648" name="Group 24"/>
            <p:cNvGrpSpPr>
              <a:grpSpLocks/>
            </p:cNvGrpSpPr>
            <p:nvPr/>
          </p:nvGrpSpPr>
          <p:grpSpPr bwMode="auto">
            <a:xfrm>
              <a:off x="648" y="1584"/>
              <a:ext cx="2016" cy="2016"/>
              <a:chOff x="648" y="1584"/>
              <a:chExt cx="2016" cy="2016"/>
            </a:xfrm>
          </p:grpSpPr>
          <p:sp>
            <p:nvSpPr>
              <p:cNvPr id="26646" name="Line 22"/>
              <p:cNvSpPr>
                <a:spLocks noChangeShapeType="1"/>
              </p:cNvSpPr>
              <p:nvPr/>
            </p:nvSpPr>
            <p:spPr bwMode="auto">
              <a:xfrm>
                <a:off x="648" y="2592"/>
                <a:ext cx="2016" cy="0"/>
              </a:xfrm>
              <a:prstGeom prst="line">
                <a:avLst/>
              </a:prstGeom>
              <a:noFill/>
              <a:ln w="12700">
                <a:solidFill>
                  <a:schemeClr val="tx1"/>
                </a:solidFill>
                <a:round/>
                <a:headEnd type="none" w="sm" len="sm"/>
                <a:tailEnd type="stealth" w="med" len="lg"/>
              </a:ln>
              <a:effectLst/>
            </p:spPr>
            <p:txBody>
              <a:bodyPr wrap="none" anchor="ctr"/>
              <a:lstStyle/>
              <a:p>
                <a:endParaRPr lang="el-GR"/>
              </a:p>
            </p:txBody>
          </p:sp>
          <p:sp>
            <p:nvSpPr>
              <p:cNvPr id="26647" name="Line 23"/>
              <p:cNvSpPr>
                <a:spLocks noChangeShapeType="1"/>
              </p:cNvSpPr>
              <p:nvPr/>
            </p:nvSpPr>
            <p:spPr bwMode="auto">
              <a:xfrm flipV="1">
                <a:off x="1560" y="1584"/>
                <a:ext cx="0" cy="2016"/>
              </a:xfrm>
              <a:prstGeom prst="line">
                <a:avLst/>
              </a:prstGeom>
              <a:noFill/>
              <a:ln w="12700">
                <a:solidFill>
                  <a:schemeClr val="tx1"/>
                </a:solidFill>
                <a:round/>
                <a:headEnd type="none" w="sm" len="sm"/>
                <a:tailEnd type="stealth" w="med" len="lg"/>
              </a:ln>
              <a:effectLst/>
            </p:spPr>
            <p:txBody>
              <a:bodyPr wrap="none" anchor="ctr"/>
              <a:lstStyle/>
              <a:p>
                <a:endParaRPr lang="el-GR"/>
              </a:p>
            </p:txBody>
          </p:sp>
        </p:grpSp>
      </p:grpSp>
      <p:sp>
        <p:nvSpPr>
          <p:cNvPr id="26650" name="Rectangle 26"/>
          <p:cNvSpPr>
            <a:spLocks noChangeArrowheads="1"/>
          </p:cNvSpPr>
          <p:nvPr/>
        </p:nvSpPr>
        <p:spPr bwMode="auto">
          <a:xfrm>
            <a:off x="2460625" y="2484438"/>
            <a:ext cx="746125" cy="579437"/>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pPr>
            <a:r>
              <a:rPr lang="en-US" sz="3200">
                <a:latin typeface="Symbol" pitchFamily="18" charset="2"/>
              </a:rPr>
              <a:t>DP</a:t>
            </a:r>
          </a:p>
        </p:txBody>
      </p:sp>
      <p:sp>
        <p:nvSpPr>
          <p:cNvPr id="26651" name="Rectangle 27"/>
          <p:cNvSpPr>
            <a:spLocks noChangeArrowheads="1"/>
          </p:cNvSpPr>
          <p:nvPr/>
        </p:nvSpPr>
        <p:spPr bwMode="auto">
          <a:xfrm>
            <a:off x="3375025" y="4160838"/>
            <a:ext cx="749300" cy="579437"/>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pPr>
            <a:r>
              <a:rPr lang="en-US" sz="3200">
                <a:latin typeface="Symbol" pitchFamily="18" charset="2"/>
              </a:rPr>
              <a:t>D</a:t>
            </a:r>
            <a:r>
              <a:rPr lang="en-US" sz="3200" i="1">
                <a:latin typeface="Times New Roman" pitchFamily="18" charset="0"/>
              </a:rPr>
              <a:t>S</a:t>
            </a:r>
            <a:r>
              <a:rPr lang="en-US" sz="3200" i="1"/>
              <a:t> </a:t>
            </a:r>
          </a:p>
        </p:txBody>
      </p:sp>
      <p:sp>
        <p:nvSpPr>
          <p:cNvPr id="26652" name="Rectangle 28"/>
          <p:cNvSpPr>
            <a:spLocks noChangeArrowheads="1"/>
          </p:cNvSpPr>
          <p:nvPr/>
        </p:nvSpPr>
        <p:spPr bwMode="auto">
          <a:xfrm>
            <a:off x="1393825" y="5715000"/>
            <a:ext cx="2982913" cy="519113"/>
          </a:xfrm>
          <a:prstGeom prst="rect">
            <a:avLst/>
          </a:prstGeom>
          <a:noFill/>
          <a:ln w="9525">
            <a:noFill/>
            <a:miter lim="800000"/>
            <a:headEnd/>
            <a:tailEnd/>
          </a:ln>
          <a:effectLst/>
        </p:spPr>
        <p:txBody>
          <a:bodyPr lIns="92075" tIns="46038" rIns="92075" bIns="46038">
            <a:spAutoFit/>
          </a:bodyPr>
          <a:lstStyle/>
          <a:p>
            <a:pPr eaLnBrk="0" hangingPunct="0"/>
            <a:r>
              <a:rPr lang="en-US" sz="2800"/>
              <a:t>Positive Gamma</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8" name="Slide Number Placeholder 5"/>
          <p:cNvSpPr>
            <a:spLocks noGrp="1"/>
          </p:cNvSpPr>
          <p:nvPr>
            <p:ph type="sldNum" sz="quarter" idx="12"/>
          </p:nvPr>
        </p:nvSpPr>
        <p:spPr/>
        <p:txBody>
          <a:bodyPr/>
          <a:lstStyle/>
          <a:p>
            <a:r>
              <a:rPr lang="en-US" altLang="en-US"/>
              <a:t>15.</a:t>
            </a:r>
            <a:fld id="{CF49CFB0-A2A0-42E1-8BFF-D14AF845FBE8}" type="slidenum">
              <a:rPr lang="en-US" altLang="en-US"/>
              <a:pPr/>
              <a:t>13</a:t>
            </a:fld>
            <a:endParaRPr lang="en-US" altLang="en-US"/>
          </a:p>
        </p:txBody>
      </p:sp>
      <p:sp>
        <p:nvSpPr>
          <p:cNvPr id="28674" name="Rectangle 2"/>
          <p:cNvSpPr>
            <a:spLocks noGrp="1" noChangeArrowheads="1"/>
          </p:cNvSpPr>
          <p:nvPr>
            <p:ph type="title"/>
          </p:nvPr>
        </p:nvSpPr>
        <p:spPr>
          <a:noFill/>
          <a:ln/>
        </p:spPr>
        <p:txBody>
          <a:bodyPr lIns="92075" tIns="46038" rIns="92075" bIns="46038" anchor="ctr"/>
          <a:lstStyle/>
          <a:p>
            <a:r>
              <a:rPr lang="en-US"/>
              <a:t>Relationship Between Delta, Gamma, and Theta</a:t>
            </a:r>
          </a:p>
        </p:txBody>
      </p:sp>
      <p:graphicFrame>
        <p:nvGraphicFramePr>
          <p:cNvPr id="28677" name="Object 5"/>
          <p:cNvGraphicFramePr>
            <a:graphicFrameLocks noChangeAspect="1"/>
          </p:cNvGraphicFramePr>
          <p:nvPr/>
        </p:nvGraphicFramePr>
        <p:xfrm>
          <a:off x="2286000" y="5029200"/>
          <a:ext cx="4043363" cy="766763"/>
        </p:xfrm>
        <a:graphic>
          <a:graphicData uri="http://schemas.openxmlformats.org/presentationml/2006/ole">
            <p:oleObj spid="_x0000_s28677" name="Equation" r:id="rId4" imgW="1269720" imgH="304560" progId="Equation.3">
              <p:embed/>
            </p:oleObj>
          </a:graphicData>
        </a:graphic>
      </p:graphicFrame>
      <p:graphicFrame>
        <p:nvGraphicFramePr>
          <p:cNvPr id="28678" name="Object 6"/>
          <p:cNvGraphicFramePr>
            <a:graphicFrameLocks noChangeAspect="1"/>
          </p:cNvGraphicFramePr>
          <p:nvPr/>
        </p:nvGraphicFramePr>
        <p:xfrm>
          <a:off x="1371600" y="1676400"/>
          <a:ext cx="5378450" cy="1085850"/>
        </p:xfrm>
        <a:graphic>
          <a:graphicData uri="http://schemas.openxmlformats.org/presentationml/2006/ole">
            <p:oleObj spid="_x0000_s28678" name="Equation" r:id="rId5" imgW="1688760" imgH="431640" progId="Equation.3">
              <p:embed/>
            </p:oleObj>
          </a:graphicData>
        </a:graphic>
      </p:graphicFrame>
      <p:graphicFrame>
        <p:nvGraphicFramePr>
          <p:cNvPr id="28679" name="Object 7"/>
          <p:cNvGraphicFramePr>
            <a:graphicFrameLocks noChangeAspect="1"/>
          </p:cNvGraphicFramePr>
          <p:nvPr/>
        </p:nvGraphicFramePr>
        <p:xfrm>
          <a:off x="1751013" y="3276600"/>
          <a:ext cx="4772025" cy="1085850"/>
        </p:xfrm>
        <a:graphic>
          <a:graphicData uri="http://schemas.openxmlformats.org/presentationml/2006/ole">
            <p:oleObj spid="_x0000_s28679" name="Equation" r:id="rId6" imgW="1498320" imgH="431640" progId="Equation.3">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7" name="Slide Number Placeholder 5"/>
          <p:cNvSpPr>
            <a:spLocks noGrp="1"/>
          </p:cNvSpPr>
          <p:nvPr>
            <p:ph type="sldNum" sz="quarter" idx="12"/>
          </p:nvPr>
        </p:nvSpPr>
        <p:spPr/>
        <p:txBody>
          <a:bodyPr/>
          <a:lstStyle/>
          <a:p>
            <a:r>
              <a:rPr lang="en-US" altLang="en-US"/>
              <a:t>15.</a:t>
            </a:r>
            <a:fld id="{E4AD227A-C635-4C7E-91EB-DCD17C6DD6F7}" type="slidenum">
              <a:rPr lang="en-US" altLang="en-US"/>
              <a:pPr/>
              <a:t>14</a:t>
            </a:fld>
            <a:endParaRPr lang="en-US" altLang="en-US"/>
          </a:p>
        </p:txBody>
      </p:sp>
      <p:sp>
        <p:nvSpPr>
          <p:cNvPr id="64514" name="Rectangle 2"/>
          <p:cNvSpPr>
            <a:spLocks noGrp="1" noChangeArrowheads="1"/>
          </p:cNvSpPr>
          <p:nvPr>
            <p:ph type="title"/>
          </p:nvPr>
        </p:nvSpPr>
        <p:spPr>
          <a:noFill/>
          <a:ln/>
        </p:spPr>
        <p:txBody>
          <a:bodyPr lIns="92075" tIns="46038" rIns="92075" bIns="46038" anchor="ctr"/>
          <a:lstStyle/>
          <a:p>
            <a:r>
              <a:rPr lang="en-US"/>
              <a:t>Relationship Between Delta, Gamma, and Theta</a:t>
            </a:r>
          </a:p>
        </p:txBody>
      </p:sp>
      <p:sp>
        <p:nvSpPr>
          <p:cNvPr id="64515" name="Rectangle 3"/>
          <p:cNvSpPr>
            <a:spLocks noChangeArrowheads="1"/>
          </p:cNvSpPr>
          <p:nvPr/>
        </p:nvSpPr>
        <p:spPr bwMode="auto">
          <a:xfrm>
            <a:off x="914400" y="2438400"/>
            <a:ext cx="7315200" cy="1554163"/>
          </a:xfrm>
          <a:prstGeom prst="rect">
            <a:avLst/>
          </a:prstGeom>
          <a:noFill/>
          <a:ln w="9525">
            <a:noFill/>
            <a:miter lim="800000"/>
            <a:headEnd/>
            <a:tailEnd/>
          </a:ln>
          <a:effectLst/>
        </p:spPr>
        <p:txBody>
          <a:bodyPr lIns="92075" tIns="46038" rIns="92075" bIns="46038">
            <a:spAutoFit/>
          </a:bodyPr>
          <a:lstStyle/>
          <a:p>
            <a:pPr eaLnBrk="0" hangingPunct="0">
              <a:spcBef>
                <a:spcPct val="50000"/>
              </a:spcBef>
            </a:pPr>
            <a:r>
              <a:rPr lang="en-US" sz="3200"/>
              <a:t>For a portfolio of derivatives on a stock paying a continuous dividend yield at rate </a:t>
            </a:r>
            <a:r>
              <a:rPr lang="en-US" sz="3200" i="1">
                <a:latin typeface="Times New Roman" pitchFamily="18" charset="0"/>
              </a:rPr>
              <a:t>q</a:t>
            </a:r>
          </a:p>
        </p:txBody>
      </p:sp>
      <p:graphicFrame>
        <p:nvGraphicFramePr>
          <p:cNvPr id="64516" name="Object 4"/>
          <p:cNvGraphicFramePr>
            <a:graphicFrameLocks noChangeAspect="1"/>
          </p:cNvGraphicFramePr>
          <p:nvPr/>
        </p:nvGraphicFramePr>
        <p:xfrm>
          <a:off x="1752600" y="4495800"/>
          <a:ext cx="5943600" cy="1295400"/>
        </p:xfrm>
        <a:graphic>
          <a:graphicData uri="http://schemas.openxmlformats.org/presentationml/2006/ole">
            <p:oleObj spid="_x0000_s64516" name="Equation" r:id="rId4" imgW="1866600" imgH="393480" progId="Equation.2">
              <p:embed/>
            </p:oleObj>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F8B26B74-9E63-4469-8289-DFBC1B0C71FB}" type="slidenum">
              <a:rPr lang="en-US" altLang="en-US"/>
              <a:pPr/>
              <a:t>15</a:t>
            </a:fld>
            <a:endParaRPr lang="en-US" altLang="en-US"/>
          </a:p>
        </p:txBody>
      </p:sp>
      <p:sp>
        <p:nvSpPr>
          <p:cNvPr id="30722" name="Rectangle 2"/>
          <p:cNvSpPr>
            <a:spLocks noGrp="1" noChangeArrowheads="1"/>
          </p:cNvSpPr>
          <p:nvPr>
            <p:ph type="title"/>
          </p:nvPr>
        </p:nvSpPr>
        <p:spPr>
          <a:xfrm>
            <a:off x="685800" y="485775"/>
            <a:ext cx="7772400" cy="1143000"/>
          </a:xfrm>
          <a:noFill/>
          <a:ln/>
        </p:spPr>
        <p:txBody>
          <a:bodyPr lIns="92075" tIns="46038" rIns="92075" bIns="46038" anchor="ctr"/>
          <a:lstStyle/>
          <a:p>
            <a:r>
              <a:rPr lang="en-US"/>
              <a:t>Vega</a:t>
            </a:r>
          </a:p>
        </p:txBody>
      </p:sp>
      <p:sp>
        <p:nvSpPr>
          <p:cNvPr id="30723" name="Rectangle 3"/>
          <p:cNvSpPr>
            <a:spLocks noGrp="1" noChangeArrowheads="1"/>
          </p:cNvSpPr>
          <p:nvPr>
            <p:ph type="body" idx="1"/>
          </p:nvPr>
        </p:nvSpPr>
        <p:spPr>
          <a:xfrm>
            <a:off x="685800" y="1676400"/>
            <a:ext cx="7772400" cy="4295775"/>
          </a:xfrm>
          <a:noFill/>
          <a:ln/>
        </p:spPr>
        <p:txBody>
          <a:bodyPr lIns="92075" tIns="46038" rIns="92075" bIns="46038"/>
          <a:lstStyle/>
          <a:p>
            <a:r>
              <a:rPr lang="en-US"/>
              <a:t>Vega (</a:t>
            </a:r>
            <a:r>
              <a:rPr lang="en-US" sz="4000">
                <a:latin typeface="Symbol" pitchFamily="18" charset="2"/>
              </a:rPr>
              <a:t>n</a:t>
            </a:r>
            <a:r>
              <a:rPr lang="en-US"/>
              <a:t>) is the rate of change of the value of a derivatives portfolio with respect to volatility</a:t>
            </a:r>
          </a:p>
          <a:p>
            <a:r>
              <a:rPr lang="en-US"/>
              <a:t>Vega tends to be greatest for options that are close to the money</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5A06C2BD-5D21-4F29-8251-672AB21A61E2}" type="slidenum">
              <a:rPr lang="en-US" altLang="en-US"/>
              <a:pPr/>
              <a:t>16</a:t>
            </a:fld>
            <a:endParaRPr lang="en-US" altLang="en-US"/>
          </a:p>
        </p:txBody>
      </p:sp>
      <p:sp>
        <p:nvSpPr>
          <p:cNvPr id="32770" name="Rectangle 2"/>
          <p:cNvSpPr>
            <a:spLocks noGrp="1" noChangeArrowheads="1"/>
          </p:cNvSpPr>
          <p:nvPr>
            <p:ph type="title"/>
          </p:nvPr>
        </p:nvSpPr>
        <p:spPr>
          <a:noFill/>
          <a:ln/>
        </p:spPr>
        <p:txBody>
          <a:bodyPr lIns="92075" tIns="46038" rIns="92075" bIns="46038" anchor="ctr"/>
          <a:lstStyle/>
          <a:p>
            <a:r>
              <a:rPr lang="en-US"/>
              <a:t>Managing  Delta, Gamma, &amp; Vega</a:t>
            </a:r>
          </a:p>
        </p:txBody>
      </p:sp>
      <p:sp>
        <p:nvSpPr>
          <p:cNvPr id="32771" name="Rectangle 3"/>
          <p:cNvSpPr>
            <a:spLocks noGrp="1" noChangeArrowheads="1"/>
          </p:cNvSpPr>
          <p:nvPr>
            <p:ph type="body" idx="1"/>
          </p:nvPr>
        </p:nvSpPr>
        <p:spPr>
          <a:xfrm>
            <a:off x="923925" y="1719263"/>
            <a:ext cx="7458075" cy="2301875"/>
          </a:xfrm>
          <a:noFill/>
          <a:ln/>
        </p:spPr>
        <p:txBody>
          <a:bodyPr lIns="92075" tIns="46038" rIns="92075" bIns="46038"/>
          <a:lstStyle/>
          <a:p>
            <a:pPr>
              <a:lnSpc>
                <a:spcPct val="90000"/>
              </a:lnSpc>
              <a:buFont typeface="Wingdings" pitchFamily="2" charset="2"/>
              <a:buNone/>
            </a:pPr>
            <a:endParaRPr lang="en-US" sz="2800">
              <a:latin typeface="Symbol" pitchFamily="18" charset="2"/>
            </a:endParaRPr>
          </a:p>
          <a:p>
            <a:pPr>
              <a:lnSpc>
                <a:spcPct val="90000"/>
              </a:lnSpc>
              <a:buFontTx/>
              <a:buChar char="·"/>
            </a:pPr>
            <a:r>
              <a:rPr lang="en-US" sz="2800">
                <a:latin typeface="Symbol" pitchFamily="18" charset="2"/>
              </a:rPr>
              <a:t>D</a:t>
            </a:r>
            <a:r>
              <a:rPr lang="en-US" sz="2800"/>
              <a:t> can be changed by taking a position  in the underlying</a:t>
            </a:r>
          </a:p>
          <a:p>
            <a:pPr>
              <a:lnSpc>
                <a:spcPct val="90000"/>
              </a:lnSpc>
            </a:pPr>
            <a:r>
              <a:rPr lang="en-US" sz="2800"/>
              <a:t>To adjust </a:t>
            </a:r>
            <a:r>
              <a:rPr lang="en-US" sz="2800">
                <a:latin typeface="Symbol" pitchFamily="18" charset="2"/>
              </a:rPr>
              <a:t>G</a:t>
            </a:r>
            <a:r>
              <a:rPr lang="en-US" sz="2800"/>
              <a:t> &amp; </a:t>
            </a:r>
            <a:r>
              <a:rPr lang="en-US" sz="4000">
                <a:latin typeface="Symbol" pitchFamily="18" charset="2"/>
              </a:rPr>
              <a:t>n</a:t>
            </a:r>
            <a:r>
              <a:rPr lang="en-US" sz="2800"/>
              <a:t> it is necessary to take a position in an option or other derivative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F62EE7DE-3366-48A8-A533-C9A6E52642E6}" type="slidenum">
              <a:rPr lang="en-US" altLang="en-US"/>
              <a:pPr/>
              <a:t>17</a:t>
            </a:fld>
            <a:endParaRPr lang="en-US" altLang="en-US"/>
          </a:p>
        </p:txBody>
      </p:sp>
      <p:sp>
        <p:nvSpPr>
          <p:cNvPr id="34818" name="Rectangle 2"/>
          <p:cNvSpPr>
            <a:spLocks noGrp="1" noChangeArrowheads="1"/>
          </p:cNvSpPr>
          <p:nvPr>
            <p:ph type="title"/>
          </p:nvPr>
        </p:nvSpPr>
        <p:spPr>
          <a:noFill/>
          <a:ln/>
        </p:spPr>
        <p:txBody>
          <a:bodyPr lIns="92075" tIns="46038" rIns="92075" bIns="46038" anchor="ctr"/>
          <a:lstStyle/>
          <a:p>
            <a:r>
              <a:rPr lang="en-US"/>
              <a:t>Rho</a:t>
            </a:r>
          </a:p>
        </p:txBody>
      </p:sp>
      <p:sp>
        <p:nvSpPr>
          <p:cNvPr id="34819" name="Rectangle 3"/>
          <p:cNvSpPr>
            <a:spLocks noGrp="1" noChangeArrowheads="1"/>
          </p:cNvSpPr>
          <p:nvPr>
            <p:ph type="body" idx="1"/>
          </p:nvPr>
        </p:nvSpPr>
        <p:spPr>
          <a:xfrm>
            <a:off x="1450975" y="1719263"/>
            <a:ext cx="6826250" cy="4411662"/>
          </a:xfrm>
          <a:noFill/>
          <a:ln/>
        </p:spPr>
        <p:txBody>
          <a:bodyPr lIns="92075" tIns="46038" rIns="92075" bIns="46038"/>
          <a:lstStyle/>
          <a:p>
            <a:r>
              <a:rPr lang="en-US"/>
              <a:t>Rho is the rate of change of the value of a derivative with respect to the interest rate									</a:t>
            </a:r>
          </a:p>
          <a:p>
            <a:r>
              <a:rPr lang="en-US"/>
              <a:t>For currency options there are 2 rhos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B900CC6B-D5C6-4E6C-AA36-1C1F039837A0}" type="slidenum">
              <a:rPr lang="en-US" altLang="en-US"/>
              <a:pPr/>
              <a:t>18</a:t>
            </a:fld>
            <a:endParaRPr lang="en-US" altLang="en-US"/>
          </a:p>
        </p:txBody>
      </p:sp>
      <p:sp>
        <p:nvSpPr>
          <p:cNvPr id="36866" name="Rectangle 2"/>
          <p:cNvSpPr>
            <a:spLocks noGrp="1" noChangeArrowheads="1"/>
          </p:cNvSpPr>
          <p:nvPr>
            <p:ph type="title"/>
          </p:nvPr>
        </p:nvSpPr>
        <p:spPr>
          <a:noFill/>
          <a:ln/>
        </p:spPr>
        <p:txBody>
          <a:bodyPr lIns="92075" tIns="46038" rIns="92075" bIns="46038" anchor="ctr"/>
          <a:lstStyle/>
          <a:p>
            <a:r>
              <a:rPr lang="en-US"/>
              <a:t>Hedging in Practice</a:t>
            </a:r>
          </a:p>
        </p:txBody>
      </p:sp>
      <p:sp>
        <p:nvSpPr>
          <p:cNvPr id="36867" name="Rectangle 3"/>
          <p:cNvSpPr>
            <a:spLocks noGrp="1" noChangeArrowheads="1"/>
          </p:cNvSpPr>
          <p:nvPr>
            <p:ph type="body" idx="1"/>
          </p:nvPr>
        </p:nvSpPr>
        <p:spPr>
          <a:noFill/>
          <a:ln/>
        </p:spPr>
        <p:txBody>
          <a:bodyPr lIns="92075" tIns="46038" rIns="92075" bIns="46038"/>
          <a:lstStyle/>
          <a:p>
            <a:r>
              <a:rPr lang="en-US"/>
              <a:t>Traders usually ensure that their portfolios are delta-neutral at least once a day</a:t>
            </a:r>
          </a:p>
          <a:p>
            <a:r>
              <a:rPr lang="en-US"/>
              <a:t>Whenever the opportunity arises, they  improve gamma and vega</a:t>
            </a:r>
          </a:p>
          <a:p>
            <a:r>
              <a:rPr lang="en-US"/>
              <a:t>As portfolio becomes larger hedging becomes less expensive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A07D1194-688B-4667-B122-ADE89CCA3C75}" type="slidenum">
              <a:rPr lang="en-US" altLang="en-US"/>
              <a:pPr/>
              <a:t>2</a:t>
            </a:fld>
            <a:endParaRPr lang="en-US" altLang="en-US"/>
          </a:p>
        </p:txBody>
      </p:sp>
      <p:sp>
        <p:nvSpPr>
          <p:cNvPr id="6146" name="Rectangle 2"/>
          <p:cNvSpPr>
            <a:spLocks noGrp="1" noChangeArrowheads="1"/>
          </p:cNvSpPr>
          <p:nvPr>
            <p:ph type="title"/>
          </p:nvPr>
        </p:nvSpPr>
        <p:spPr>
          <a:xfrm>
            <a:off x="536575" y="609600"/>
            <a:ext cx="7772400" cy="838200"/>
          </a:xfrm>
          <a:noFill/>
          <a:ln/>
        </p:spPr>
        <p:txBody>
          <a:bodyPr lIns="92075" tIns="46038" rIns="92075" bIns="46038" anchor="ctr"/>
          <a:lstStyle/>
          <a:p>
            <a:r>
              <a:rPr lang="en-US"/>
              <a:t>Example</a:t>
            </a:r>
          </a:p>
        </p:txBody>
      </p:sp>
      <p:sp>
        <p:nvSpPr>
          <p:cNvPr id="6147" name="Rectangle 3"/>
          <p:cNvSpPr>
            <a:spLocks noGrp="1" noChangeArrowheads="1"/>
          </p:cNvSpPr>
          <p:nvPr>
            <p:ph type="body" idx="1"/>
          </p:nvPr>
        </p:nvSpPr>
        <p:spPr>
          <a:xfrm>
            <a:off x="474663" y="1800225"/>
            <a:ext cx="7878762" cy="3454400"/>
          </a:xfrm>
          <a:noFill/>
          <a:ln/>
        </p:spPr>
        <p:txBody>
          <a:bodyPr lIns="92075" tIns="46038" rIns="92075" bIns="46038"/>
          <a:lstStyle/>
          <a:p>
            <a:pPr>
              <a:lnSpc>
                <a:spcPct val="90000"/>
              </a:lnSpc>
            </a:pPr>
            <a:r>
              <a:rPr lang="en-US" sz="2800"/>
              <a:t>A bank has sold for $300,000 a European call option on 100,000 shares of a nondividend paying stock</a:t>
            </a:r>
          </a:p>
          <a:p>
            <a:pPr>
              <a:lnSpc>
                <a:spcPct val="90000"/>
              </a:lnSpc>
            </a:pPr>
            <a:r>
              <a:rPr lang="en-US" sz="2800"/>
              <a:t> </a:t>
            </a:r>
            <a:r>
              <a:rPr lang="en-US" sz="2800" i="1">
                <a:latin typeface="Times New Roman" pitchFamily="18" charset="0"/>
              </a:rPr>
              <a:t>S</a:t>
            </a:r>
            <a:r>
              <a:rPr lang="en-US" sz="2800" baseline="-25000">
                <a:latin typeface="Times New Roman" pitchFamily="18" charset="0"/>
              </a:rPr>
              <a:t>0</a:t>
            </a:r>
            <a:r>
              <a:rPr lang="en-US" sz="2800"/>
              <a:t>  = 49,  </a:t>
            </a:r>
            <a:r>
              <a:rPr lang="en-US" sz="2800">
                <a:latin typeface="Times New Roman" pitchFamily="18" charset="0"/>
              </a:rPr>
              <a:t>  </a:t>
            </a:r>
            <a:r>
              <a:rPr lang="en-US" sz="2800" i="1">
                <a:latin typeface="Times New Roman" pitchFamily="18" charset="0"/>
              </a:rPr>
              <a:t>K </a:t>
            </a:r>
            <a:r>
              <a:rPr lang="en-US" sz="2800"/>
              <a:t> = 50,  </a:t>
            </a:r>
            <a:r>
              <a:rPr lang="en-US" sz="2800" i="1">
                <a:latin typeface="Times New Roman" pitchFamily="18" charset="0"/>
              </a:rPr>
              <a:t>r</a:t>
            </a:r>
            <a:r>
              <a:rPr lang="en-US" sz="2800"/>
              <a:t>  = 5%, </a:t>
            </a:r>
            <a:r>
              <a:rPr lang="en-US" sz="2800">
                <a:latin typeface="Times New Roman" pitchFamily="18" charset="0"/>
              </a:rPr>
              <a:t> </a:t>
            </a:r>
            <a:r>
              <a:rPr lang="en-US" sz="2800">
                <a:latin typeface="Symbol" pitchFamily="18" charset="2"/>
              </a:rPr>
              <a:t>s </a:t>
            </a:r>
            <a:r>
              <a:rPr lang="en-US" sz="2800"/>
              <a:t>= 20%,  </a:t>
            </a:r>
          </a:p>
          <a:p>
            <a:pPr>
              <a:lnSpc>
                <a:spcPct val="90000"/>
              </a:lnSpc>
              <a:buFont typeface="Wingdings" pitchFamily="2" charset="2"/>
              <a:buNone/>
            </a:pPr>
            <a:r>
              <a:rPr lang="en-US" sz="2800"/>
              <a:t>	</a:t>
            </a:r>
            <a:r>
              <a:rPr lang="en-US" sz="2800" i="1">
                <a:latin typeface="Times New Roman" pitchFamily="18" charset="0"/>
              </a:rPr>
              <a:t>T =</a:t>
            </a:r>
            <a:r>
              <a:rPr lang="en-US" sz="2800"/>
              <a:t> 20 weeks, </a:t>
            </a:r>
            <a:r>
              <a:rPr lang="en-US" sz="2800">
                <a:latin typeface="Symbol" pitchFamily="18" charset="2"/>
              </a:rPr>
              <a:t>m </a:t>
            </a:r>
            <a:r>
              <a:rPr lang="en-US" sz="2800"/>
              <a:t>= 13%</a:t>
            </a:r>
          </a:p>
          <a:p>
            <a:pPr>
              <a:lnSpc>
                <a:spcPct val="90000"/>
              </a:lnSpc>
            </a:pPr>
            <a:r>
              <a:rPr lang="en-US" sz="2800"/>
              <a:t>The Black-Scholes value of the option is $240,000</a:t>
            </a:r>
          </a:p>
          <a:p>
            <a:pPr>
              <a:lnSpc>
                <a:spcPct val="90000"/>
              </a:lnSpc>
            </a:pPr>
            <a:r>
              <a:rPr lang="en-US" sz="2800"/>
              <a:t>How does the bank hedge its risk to lock in a $60,000 profit?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B38149EC-4552-4C28-AB9D-42ED8B8413D1}" type="slidenum">
              <a:rPr lang="en-US" altLang="en-US"/>
              <a:pPr/>
              <a:t>3</a:t>
            </a:fld>
            <a:endParaRPr lang="en-US" altLang="en-US"/>
          </a:p>
        </p:txBody>
      </p:sp>
      <p:sp>
        <p:nvSpPr>
          <p:cNvPr id="8194" name="Rectangle 2"/>
          <p:cNvSpPr>
            <a:spLocks noGrp="1" noChangeArrowheads="1"/>
          </p:cNvSpPr>
          <p:nvPr>
            <p:ph type="title"/>
          </p:nvPr>
        </p:nvSpPr>
        <p:spPr>
          <a:xfrm>
            <a:off x="685800" y="292100"/>
            <a:ext cx="7772400" cy="1143000"/>
          </a:xfrm>
          <a:noFill/>
          <a:ln/>
        </p:spPr>
        <p:txBody>
          <a:bodyPr lIns="92075" tIns="46038" rIns="92075" bIns="46038" anchor="ctr"/>
          <a:lstStyle/>
          <a:p>
            <a:r>
              <a:rPr lang="en-US"/>
              <a:t>Naked &amp; Covered Positions</a:t>
            </a:r>
          </a:p>
        </p:txBody>
      </p:sp>
      <p:sp>
        <p:nvSpPr>
          <p:cNvPr id="8195" name="Rectangle 3"/>
          <p:cNvSpPr>
            <a:spLocks noGrp="1" noChangeArrowheads="1"/>
          </p:cNvSpPr>
          <p:nvPr>
            <p:ph type="body" idx="1"/>
          </p:nvPr>
        </p:nvSpPr>
        <p:spPr>
          <a:xfrm>
            <a:off x="533400" y="1219200"/>
            <a:ext cx="7162800" cy="4876800"/>
          </a:xfrm>
          <a:noFill/>
          <a:ln/>
        </p:spPr>
        <p:txBody>
          <a:bodyPr lIns="92075" tIns="46038" rIns="92075" bIns="46038"/>
          <a:lstStyle/>
          <a:p>
            <a:pPr>
              <a:lnSpc>
                <a:spcPct val="90000"/>
              </a:lnSpc>
              <a:buFont typeface="Wingdings" pitchFamily="2" charset="2"/>
              <a:buNone/>
            </a:pPr>
            <a:r>
              <a:rPr lang="en-US" sz="2800"/>
              <a:t>Naked position</a:t>
            </a:r>
          </a:p>
          <a:p>
            <a:pPr>
              <a:lnSpc>
                <a:spcPct val="90000"/>
              </a:lnSpc>
              <a:buFont typeface="Wingdings" pitchFamily="2" charset="2"/>
              <a:buNone/>
            </a:pPr>
            <a:r>
              <a:rPr lang="en-US" sz="2800"/>
              <a:t>		Take no  action</a:t>
            </a:r>
          </a:p>
          <a:p>
            <a:pPr>
              <a:lnSpc>
                <a:spcPct val="90000"/>
              </a:lnSpc>
              <a:buFont typeface="Wingdings" pitchFamily="2" charset="2"/>
              <a:buNone/>
            </a:pPr>
            <a:r>
              <a:rPr lang="en-US" sz="2800"/>
              <a:t>         (Good strategy if S</a:t>
            </a:r>
            <a:r>
              <a:rPr lang="en-US" sz="2800" baseline="-25000"/>
              <a:t>T</a:t>
            </a:r>
            <a:r>
              <a:rPr lang="en-US" sz="2800"/>
              <a:t> &lt; 50)</a:t>
            </a:r>
          </a:p>
          <a:p>
            <a:pPr>
              <a:lnSpc>
                <a:spcPct val="90000"/>
              </a:lnSpc>
              <a:buFont typeface="Wingdings" pitchFamily="2" charset="2"/>
              <a:buNone/>
            </a:pPr>
            <a:r>
              <a:rPr lang="en-US" sz="2800"/>
              <a:t>         (Very bad if S</a:t>
            </a:r>
            <a:r>
              <a:rPr lang="en-US" sz="2800" baseline="-25000"/>
              <a:t>T</a:t>
            </a:r>
            <a:r>
              <a:rPr lang="en-US" sz="2800"/>
              <a:t> = 60, Loss of 700.000)</a:t>
            </a:r>
          </a:p>
          <a:p>
            <a:pPr>
              <a:lnSpc>
                <a:spcPct val="90000"/>
              </a:lnSpc>
              <a:buFont typeface="Wingdings" pitchFamily="2" charset="2"/>
              <a:buNone/>
            </a:pPr>
            <a:r>
              <a:rPr lang="en-US" sz="2800"/>
              <a:t>Covered position</a:t>
            </a:r>
          </a:p>
          <a:p>
            <a:pPr>
              <a:lnSpc>
                <a:spcPct val="90000"/>
              </a:lnSpc>
              <a:buFont typeface="Wingdings" pitchFamily="2" charset="2"/>
              <a:buNone/>
            </a:pPr>
            <a:r>
              <a:rPr lang="en-US" sz="2800"/>
              <a:t>		Buy 100,000 shares today</a:t>
            </a:r>
          </a:p>
          <a:p>
            <a:pPr>
              <a:lnSpc>
                <a:spcPct val="90000"/>
              </a:lnSpc>
              <a:buFont typeface="Wingdings" pitchFamily="2" charset="2"/>
              <a:buNone/>
            </a:pPr>
            <a:r>
              <a:rPr lang="en-US" sz="2800"/>
              <a:t>         (Good strategy if S</a:t>
            </a:r>
            <a:r>
              <a:rPr lang="en-US" sz="2800" baseline="-25000"/>
              <a:t>T</a:t>
            </a:r>
            <a:r>
              <a:rPr lang="en-US" sz="2800"/>
              <a:t> &gt; 50)</a:t>
            </a:r>
          </a:p>
          <a:p>
            <a:pPr>
              <a:lnSpc>
                <a:spcPct val="90000"/>
              </a:lnSpc>
              <a:buFont typeface="Wingdings" pitchFamily="2" charset="2"/>
              <a:buNone/>
            </a:pPr>
            <a:r>
              <a:rPr lang="en-US" sz="2800"/>
              <a:t>         (Very bad if S</a:t>
            </a:r>
            <a:r>
              <a:rPr lang="en-US" sz="2800" baseline="-25000"/>
              <a:t>T</a:t>
            </a:r>
            <a:r>
              <a:rPr lang="en-US" sz="2800"/>
              <a:t> 40, Loss of 600.000)</a:t>
            </a:r>
          </a:p>
          <a:p>
            <a:pPr>
              <a:lnSpc>
                <a:spcPct val="90000"/>
              </a:lnSpc>
              <a:buFont typeface="Wingdings" pitchFamily="2" charset="2"/>
              <a:buNone/>
            </a:pPr>
            <a:r>
              <a:rPr lang="en-US" sz="2800"/>
              <a:t>	Both strategies leave the bank exposed to significant risk</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4A376D7A-647C-4A34-A457-FED160495D0D}" type="slidenum">
              <a:rPr lang="en-US" altLang="en-US"/>
              <a:pPr/>
              <a:t>4</a:t>
            </a:fld>
            <a:endParaRPr lang="en-US" altLang="en-US"/>
          </a:p>
        </p:txBody>
      </p:sp>
      <p:sp>
        <p:nvSpPr>
          <p:cNvPr id="10242" name="Rectangle 2"/>
          <p:cNvSpPr>
            <a:spLocks noGrp="1" noChangeArrowheads="1"/>
          </p:cNvSpPr>
          <p:nvPr>
            <p:ph type="title"/>
          </p:nvPr>
        </p:nvSpPr>
        <p:spPr>
          <a:noFill/>
          <a:ln/>
        </p:spPr>
        <p:txBody>
          <a:bodyPr lIns="92075" tIns="46038" rIns="92075" bIns="46038" anchor="ctr"/>
          <a:lstStyle/>
          <a:p>
            <a:r>
              <a:rPr lang="en-US"/>
              <a:t>Stop-Loss Strategy</a:t>
            </a:r>
          </a:p>
        </p:txBody>
      </p:sp>
      <p:sp>
        <p:nvSpPr>
          <p:cNvPr id="10243" name="Rectangle 3"/>
          <p:cNvSpPr>
            <a:spLocks noGrp="1" noChangeArrowheads="1"/>
          </p:cNvSpPr>
          <p:nvPr>
            <p:ph type="body" idx="1"/>
          </p:nvPr>
        </p:nvSpPr>
        <p:spPr>
          <a:xfrm>
            <a:off x="838200" y="1866900"/>
            <a:ext cx="7086600" cy="3690938"/>
          </a:xfrm>
          <a:noFill/>
          <a:ln/>
        </p:spPr>
        <p:txBody>
          <a:bodyPr lIns="92075" tIns="46038" rIns="92075" bIns="46038"/>
          <a:lstStyle/>
          <a:p>
            <a:pPr>
              <a:lnSpc>
                <a:spcPct val="90000"/>
              </a:lnSpc>
              <a:buFont typeface="Wingdings" pitchFamily="2" charset="2"/>
              <a:buNone/>
            </a:pPr>
            <a:r>
              <a:rPr lang="en-US"/>
              <a:t>	This involves:</a:t>
            </a:r>
          </a:p>
          <a:p>
            <a:pPr>
              <a:lnSpc>
                <a:spcPct val="90000"/>
              </a:lnSpc>
            </a:pPr>
            <a:r>
              <a:rPr lang="en-US"/>
              <a:t>Buying 100,000 shares as soon as price reaches $50</a:t>
            </a:r>
          </a:p>
          <a:p>
            <a:pPr>
              <a:lnSpc>
                <a:spcPct val="90000"/>
              </a:lnSpc>
            </a:pPr>
            <a:r>
              <a:rPr lang="en-US"/>
              <a:t>Selling 100,000 shares as soon as price falls below $50</a:t>
            </a:r>
          </a:p>
          <a:p>
            <a:pPr>
              <a:lnSpc>
                <a:spcPct val="90000"/>
              </a:lnSpc>
              <a:buFont typeface="Wingdings" pitchFamily="2" charset="2"/>
              <a:buNone/>
            </a:pPr>
            <a:r>
              <a:rPr lang="en-US"/>
              <a:t>	This deceptively simple hedging strategy does not  work well</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24" name="Slide Number Placeholder 5"/>
          <p:cNvSpPr>
            <a:spLocks noGrp="1"/>
          </p:cNvSpPr>
          <p:nvPr>
            <p:ph type="sldNum" sz="quarter" idx="12"/>
          </p:nvPr>
        </p:nvSpPr>
        <p:spPr/>
        <p:txBody>
          <a:bodyPr/>
          <a:lstStyle/>
          <a:p>
            <a:r>
              <a:rPr lang="en-US" altLang="en-US"/>
              <a:t>15.</a:t>
            </a:r>
            <a:fld id="{6C224014-41B9-4401-90EC-EC115A3D7615}" type="slidenum">
              <a:rPr lang="en-US" altLang="en-US"/>
              <a:pPr/>
              <a:t>5</a:t>
            </a:fld>
            <a:endParaRPr lang="en-US" altLang="en-US"/>
          </a:p>
        </p:txBody>
      </p:sp>
      <p:sp>
        <p:nvSpPr>
          <p:cNvPr id="12290" name="Rectangle 2"/>
          <p:cNvSpPr>
            <a:spLocks noGrp="1" noChangeArrowheads="1"/>
          </p:cNvSpPr>
          <p:nvPr>
            <p:ph type="title"/>
          </p:nvPr>
        </p:nvSpPr>
        <p:spPr>
          <a:xfrm>
            <a:off x="685800" y="0"/>
            <a:ext cx="7772400" cy="1143000"/>
          </a:xfrm>
          <a:noFill/>
          <a:ln/>
        </p:spPr>
        <p:txBody>
          <a:bodyPr lIns="92075" tIns="46038" rIns="92075" bIns="46038" anchor="ctr"/>
          <a:lstStyle/>
          <a:p>
            <a:r>
              <a:rPr lang="en-US"/>
              <a:t>Delta </a:t>
            </a:r>
            <a:r>
              <a:rPr lang="en-US" sz="2200"/>
              <a:t>(See Figure 15.2, page 345)</a:t>
            </a:r>
            <a:endParaRPr lang="en-US"/>
          </a:p>
        </p:txBody>
      </p:sp>
      <p:sp>
        <p:nvSpPr>
          <p:cNvPr id="12291" name="Rectangle 3"/>
          <p:cNvSpPr>
            <a:spLocks noGrp="1" noChangeArrowheads="1"/>
          </p:cNvSpPr>
          <p:nvPr>
            <p:ph type="body" idx="1"/>
          </p:nvPr>
        </p:nvSpPr>
        <p:spPr>
          <a:xfrm>
            <a:off x="977900" y="1430338"/>
            <a:ext cx="7251700" cy="1808162"/>
          </a:xfrm>
          <a:noFill/>
          <a:ln/>
        </p:spPr>
        <p:txBody>
          <a:bodyPr lIns="92075" tIns="46038" rIns="92075" bIns="46038"/>
          <a:lstStyle/>
          <a:p>
            <a:r>
              <a:rPr lang="en-US" sz="2800"/>
              <a:t>Delta (</a:t>
            </a:r>
            <a:r>
              <a:rPr lang="en-US" sz="2800">
                <a:latin typeface="Symbol" pitchFamily="18" charset="2"/>
              </a:rPr>
              <a:t>D</a:t>
            </a:r>
            <a:r>
              <a:rPr lang="en-US" sz="2800"/>
              <a:t>) is the rate of change of the option price with respect to the underlying</a:t>
            </a:r>
          </a:p>
          <a:p>
            <a:pPr>
              <a:buFont typeface="Wingdings" pitchFamily="2" charset="2"/>
              <a:buNone/>
            </a:pPr>
            <a:r>
              <a:rPr lang="en-US" sz="2400"/>
              <a:t> </a:t>
            </a:r>
          </a:p>
        </p:txBody>
      </p:sp>
      <p:grpSp>
        <p:nvGrpSpPr>
          <p:cNvPr id="12309" name="Group 21"/>
          <p:cNvGrpSpPr>
            <a:grpSpLocks/>
          </p:cNvGrpSpPr>
          <p:nvPr/>
        </p:nvGrpSpPr>
        <p:grpSpPr bwMode="auto">
          <a:xfrm>
            <a:off x="2025650" y="2674938"/>
            <a:ext cx="5651500" cy="3482975"/>
            <a:chOff x="1276" y="1685"/>
            <a:chExt cx="3560" cy="2194"/>
          </a:xfrm>
        </p:grpSpPr>
        <p:sp>
          <p:nvSpPr>
            <p:cNvPr id="12292" name="Rectangle 4"/>
            <p:cNvSpPr>
              <a:spLocks noChangeArrowheads="1"/>
            </p:cNvSpPr>
            <p:nvPr/>
          </p:nvSpPr>
          <p:spPr bwMode="auto">
            <a:xfrm>
              <a:off x="1336" y="1685"/>
              <a:ext cx="1013" cy="672"/>
            </a:xfrm>
            <a:prstGeom prst="rect">
              <a:avLst/>
            </a:prstGeom>
            <a:noFill/>
            <a:ln w="9525">
              <a:noFill/>
              <a:miter lim="800000"/>
              <a:headEnd/>
              <a:tailEnd/>
            </a:ln>
            <a:effectLst/>
          </p:spPr>
          <p:txBody>
            <a:bodyPr wrap="none" lIns="92075" tIns="46038" rIns="92075" bIns="46038">
              <a:spAutoFit/>
            </a:bodyPr>
            <a:lstStyle/>
            <a:p>
              <a:pPr algn="ctr" eaLnBrk="0" hangingPunct="0"/>
              <a:r>
                <a:rPr lang="en-US" sz="3200"/>
                <a:t>  Option</a:t>
              </a:r>
            </a:p>
            <a:p>
              <a:pPr algn="ctr" eaLnBrk="0" hangingPunct="0"/>
              <a:r>
                <a:rPr lang="en-US" sz="3200"/>
                <a:t>price</a:t>
              </a:r>
            </a:p>
          </p:txBody>
        </p:sp>
        <p:grpSp>
          <p:nvGrpSpPr>
            <p:cNvPr id="12308" name="Group 20"/>
            <p:cNvGrpSpPr>
              <a:grpSpLocks/>
            </p:cNvGrpSpPr>
            <p:nvPr/>
          </p:nvGrpSpPr>
          <p:grpSpPr bwMode="auto">
            <a:xfrm>
              <a:off x="1276" y="1938"/>
              <a:ext cx="3560" cy="1941"/>
              <a:chOff x="1276" y="1938"/>
              <a:chExt cx="3560" cy="1941"/>
            </a:xfrm>
          </p:grpSpPr>
          <p:sp>
            <p:nvSpPr>
              <p:cNvPr id="12293" name="Line 5"/>
              <p:cNvSpPr>
                <a:spLocks noChangeShapeType="1"/>
              </p:cNvSpPr>
              <p:nvPr/>
            </p:nvSpPr>
            <p:spPr bwMode="auto">
              <a:xfrm>
                <a:off x="1494" y="1938"/>
                <a:ext cx="0" cy="1554"/>
              </a:xfrm>
              <a:prstGeom prst="line">
                <a:avLst/>
              </a:prstGeom>
              <a:noFill/>
              <a:ln w="12700">
                <a:solidFill>
                  <a:schemeClr val="tx1"/>
                </a:solidFill>
                <a:round/>
                <a:headEnd type="stealth" w="med" len="lg"/>
                <a:tailEnd type="none" w="sm" len="sm"/>
              </a:ln>
              <a:effectLst/>
            </p:spPr>
            <p:txBody>
              <a:bodyPr wrap="none" anchor="ctr"/>
              <a:lstStyle/>
              <a:p>
                <a:endParaRPr lang="el-GR"/>
              </a:p>
            </p:txBody>
          </p:sp>
          <p:sp>
            <p:nvSpPr>
              <p:cNvPr id="12294" name="Line 6"/>
              <p:cNvSpPr>
                <a:spLocks noChangeShapeType="1"/>
              </p:cNvSpPr>
              <p:nvPr/>
            </p:nvSpPr>
            <p:spPr bwMode="auto">
              <a:xfrm>
                <a:off x="1494" y="3492"/>
                <a:ext cx="2640" cy="0"/>
              </a:xfrm>
              <a:prstGeom prst="line">
                <a:avLst/>
              </a:prstGeom>
              <a:noFill/>
              <a:ln w="12700">
                <a:solidFill>
                  <a:schemeClr val="tx1"/>
                </a:solidFill>
                <a:round/>
                <a:headEnd type="none" w="sm" len="sm"/>
                <a:tailEnd type="stealth" w="med" len="lg"/>
              </a:ln>
              <a:effectLst/>
            </p:spPr>
            <p:txBody>
              <a:bodyPr wrap="none" anchor="ctr"/>
              <a:lstStyle/>
              <a:p>
                <a:endParaRPr lang="el-GR"/>
              </a:p>
            </p:txBody>
          </p:sp>
          <p:grpSp>
            <p:nvGrpSpPr>
              <p:cNvPr id="12300" name="Group 12"/>
              <p:cNvGrpSpPr>
                <a:grpSpLocks/>
              </p:cNvGrpSpPr>
              <p:nvPr/>
            </p:nvGrpSpPr>
            <p:grpSpPr bwMode="auto">
              <a:xfrm>
                <a:off x="1494" y="2292"/>
                <a:ext cx="2533" cy="1196"/>
                <a:chOff x="1494" y="2292"/>
                <a:chExt cx="2533" cy="1196"/>
              </a:xfrm>
            </p:grpSpPr>
            <p:sp>
              <p:nvSpPr>
                <p:cNvPr id="12295" name="Freeform 7"/>
                <p:cNvSpPr>
                  <a:spLocks/>
                </p:cNvSpPr>
                <p:nvPr/>
              </p:nvSpPr>
              <p:spPr bwMode="auto">
                <a:xfrm>
                  <a:off x="1494" y="3455"/>
                  <a:ext cx="461" cy="33"/>
                </a:xfrm>
                <a:custGeom>
                  <a:avLst/>
                  <a:gdLst/>
                  <a:ahLst/>
                  <a:cxnLst>
                    <a:cxn ang="0">
                      <a:pos x="0" y="32"/>
                    </a:cxn>
                    <a:cxn ang="0">
                      <a:pos x="6" y="30"/>
                    </a:cxn>
                    <a:cxn ang="0">
                      <a:pos x="17" y="30"/>
                    </a:cxn>
                    <a:cxn ang="0">
                      <a:pos x="24" y="28"/>
                    </a:cxn>
                    <a:cxn ang="0">
                      <a:pos x="35" y="30"/>
                    </a:cxn>
                    <a:cxn ang="0">
                      <a:pos x="42" y="28"/>
                    </a:cxn>
                    <a:cxn ang="0">
                      <a:pos x="143" y="30"/>
                    </a:cxn>
                    <a:cxn ang="0">
                      <a:pos x="244" y="28"/>
                    </a:cxn>
                    <a:cxn ang="0">
                      <a:pos x="368" y="18"/>
                    </a:cxn>
                    <a:cxn ang="0">
                      <a:pos x="415" y="7"/>
                    </a:cxn>
                    <a:cxn ang="0">
                      <a:pos x="460" y="0"/>
                    </a:cxn>
                  </a:cxnLst>
                  <a:rect l="0" t="0" r="r" b="b"/>
                  <a:pathLst>
                    <a:path w="461" h="33">
                      <a:moveTo>
                        <a:pt x="0" y="32"/>
                      </a:moveTo>
                      <a:lnTo>
                        <a:pt x="6" y="30"/>
                      </a:lnTo>
                      <a:lnTo>
                        <a:pt x="17" y="30"/>
                      </a:lnTo>
                      <a:lnTo>
                        <a:pt x="24" y="28"/>
                      </a:lnTo>
                      <a:lnTo>
                        <a:pt x="35" y="30"/>
                      </a:lnTo>
                      <a:lnTo>
                        <a:pt x="42" y="28"/>
                      </a:lnTo>
                      <a:lnTo>
                        <a:pt x="143" y="30"/>
                      </a:lnTo>
                      <a:lnTo>
                        <a:pt x="244" y="28"/>
                      </a:lnTo>
                      <a:lnTo>
                        <a:pt x="368" y="18"/>
                      </a:lnTo>
                      <a:lnTo>
                        <a:pt x="415" y="7"/>
                      </a:lnTo>
                      <a:lnTo>
                        <a:pt x="460"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12296" name="Freeform 8"/>
                <p:cNvSpPr>
                  <a:spLocks/>
                </p:cNvSpPr>
                <p:nvPr/>
              </p:nvSpPr>
              <p:spPr bwMode="auto">
                <a:xfrm>
                  <a:off x="1962" y="3274"/>
                  <a:ext cx="685" cy="179"/>
                </a:xfrm>
                <a:custGeom>
                  <a:avLst/>
                  <a:gdLst/>
                  <a:ahLst/>
                  <a:cxnLst>
                    <a:cxn ang="0">
                      <a:pos x="0" y="178"/>
                    </a:cxn>
                    <a:cxn ang="0">
                      <a:pos x="204" y="143"/>
                    </a:cxn>
                    <a:cxn ang="0">
                      <a:pos x="469" y="69"/>
                    </a:cxn>
                    <a:cxn ang="0">
                      <a:pos x="684" y="0"/>
                    </a:cxn>
                  </a:cxnLst>
                  <a:rect l="0" t="0" r="r" b="b"/>
                  <a:pathLst>
                    <a:path w="685" h="179">
                      <a:moveTo>
                        <a:pt x="0" y="178"/>
                      </a:moveTo>
                      <a:lnTo>
                        <a:pt x="204" y="143"/>
                      </a:lnTo>
                      <a:lnTo>
                        <a:pt x="469" y="69"/>
                      </a:lnTo>
                      <a:lnTo>
                        <a:pt x="684"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12297" name="Freeform 9"/>
                <p:cNvSpPr>
                  <a:spLocks/>
                </p:cNvSpPr>
                <p:nvPr/>
              </p:nvSpPr>
              <p:spPr bwMode="auto">
                <a:xfrm>
                  <a:off x="2646" y="2959"/>
                  <a:ext cx="640" cy="316"/>
                </a:xfrm>
                <a:custGeom>
                  <a:avLst/>
                  <a:gdLst/>
                  <a:ahLst/>
                  <a:cxnLst>
                    <a:cxn ang="0">
                      <a:pos x="0" y="315"/>
                    </a:cxn>
                    <a:cxn ang="0">
                      <a:pos x="220" y="224"/>
                    </a:cxn>
                    <a:cxn ang="0">
                      <a:pos x="381" y="146"/>
                    </a:cxn>
                    <a:cxn ang="0">
                      <a:pos x="639" y="0"/>
                    </a:cxn>
                  </a:cxnLst>
                  <a:rect l="0" t="0" r="r" b="b"/>
                  <a:pathLst>
                    <a:path w="640" h="316">
                      <a:moveTo>
                        <a:pt x="0" y="315"/>
                      </a:moveTo>
                      <a:lnTo>
                        <a:pt x="220" y="224"/>
                      </a:lnTo>
                      <a:lnTo>
                        <a:pt x="381" y="146"/>
                      </a:lnTo>
                      <a:lnTo>
                        <a:pt x="639"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12298" name="Freeform 10"/>
                <p:cNvSpPr>
                  <a:spLocks/>
                </p:cNvSpPr>
                <p:nvPr/>
              </p:nvSpPr>
              <p:spPr bwMode="auto">
                <a:xfrm>
                  <a:off x="3285" y="2535"/>
                  <a:ext cx="539" cy="425"/>
                </a:xfrm>
                <a:custGeom>
                  <a:avLst/>
                  <a:gdLst/>
                  <a:ahLst/>
                  <a:cxnLst>
                    <a:cxn ang="0">
                      <a:pos x="0" y="424"/>
                    </a:cxn>
                    <a:cxn ang="0">
                      <a:pos x="210" y="285"/>
                    </a:cxn>
                    <a:cxn ang="0">
                      <a:pos x="333" y="190"/>
                    </a:cxn>
                    <a:cxn ang="0">
                      <a:pos x="467" y="73"/>
                    </a:cxn>
                    <a:cxn ang="0">
                      <a:pos x="538" y="0"/>
                    </a:cxn>
                  </a:cxnLst>
                  <a:rect l="0" t="0" r="r" b="b"/>
                  <a:pathLst>
                    <a:path w="539" h="425">
                      <a:moveTo>
                        <a:pt x="0" y="424"/>
                      </a:moveTo>
                      <a:lnTo>
                        <a:pt x="210" y="285"/>
                      </a:lnTo>
                      <a:lnTo>
                        <a:pt x="333" y="190"/>
                      </a:lnTo>
                      <a:lnTo>
                        <a:pt x="467" y="73"/>
                      </a:lnTo>
                      <a:lnTo>
                        <a:pt x="538"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12299" name="Freeform 11"/>
                <p:cNvSpPr>
                  <a:spLocks/>
                </p:cNvSpPr>
                <p:nvPr/>
              </p:nvSpPr>
              <p:spPr bwMode="auto">
                <a:xfrm>
                  <a:off x="3823" y="2292"/>
                  <a:ext cx="204" cy="244"/>
                </a:xfrm>
                <a:custGeom>
                  <a:avLst/>
                  <a:gdLst/>
                  <a:ahLst/>
                  <a:cxnLst>
                    <a:cxn ang="0">
                      <a:pos x="0" y="243"/>
                    </a:cxn>
                    <a:cxn ang="0">
                      <a:pos x="54" y="191"/>
                    </a:cxn>
                    <a:cxn ang="0">
                      <a:pos x="107" y="130"/>
                    </a:cxn>
                    <a:cxn ang="0">
                      <a:pos x="161" y="60"/>
                    </a:cxn>
                    <a:cxn ang="0">
                      <a:pos x="203" y="0"/>
                    </a:cxn>
                  </a:cxnLst>
                  <a:rect l="0" t="0" r="r" b="b"/>
                  <a:pathLst>
                    <a:path w="204" h="244">
                      <a:moveTo>
                        <a:pt x="0" y="243"/>
                      </a:moveTo>
                      <a:lnTo>
                        <a:pt x="54" y="191"/>
                      </a:lnTo>
                      <a:lnTo>
                        <a:pt x="107" y="130"/>
                      </a:lnTo>
                      <a:lnTo>
                        <a:pt x="161" y="60"/>
                      </a:lnTo>
                      <a:lnTo>
                        <a:pt x="203" y="0"/>
                      </a:lnTo>
                    </a:path>
                  </a:pathLst>
                </a:custGeom>
                <a:noFill/>
                <a:ln w="25400" cap="rnd" cmpd="sng">
                  <a:solidFill>
                    <a:schemeClr val="tx1"/>
                  </a:solidFill>
                  <a:prstDash val="solid"/>
                  <a:round/>
                  <a:headEnd type="none" w="sm" len="sm"/>
                  <a:tailEnd type="none" w="sm" len="sm"/>
                </a:ln>
                <a:effectLst/>
              </p:spPr>
              <p:txBody>
                <a:bodyPr/>
                <a:lstStyle/>
                <a:p>
                  <a:endParaRPr lang="el-GR"/>
                </a:p>
              </p:txBody>
            </p:sp>
          </p:grpSp>
          <p:sp>
            <p:nvSpPr>
              <p:cNvPr id="12301" name="Freeform 13"/>
              <p:cNvSpPr>
                <a:spLocks/>
              </p:cNvSpPr>
              <p:nvPr/>
            </p:nvSpPr>
            <p:spPr bwMode="auto">
              <a:xfrm>
                <a:off x="2190" y="2812"/>
                <a:ext cx="1561" cy="675"/>
              </a:xfrm>
              <a:custGeom>
                <a:avLst/>
                <a:gdLst/>
                <a:ahLst/>
                <a:cxnLst>
                  <a:cxn ang="0">
                    <a:pos x="0" y="674"/>
                  </a:cxn>
                  <a:cxn ang="0">
                    <a:pos x="1560" y="0"/>
                  </a:cxn>
                </a:cxnLst>
                <a:rect l="0" t="0" r="r" b="b"/>
                <a:pathLst>
                  <a:path w="1561" h="675">
                    <a:moveTo>
                      <a:pt x="0" y="674"/>
                    </a:moveTo>
                    <a:lnTo>
                      <a:pt x="1560" y="0"/>
                    </a:lnTo>
                  </a:path>
                </a:pathLst>
              </a:custGeom>
              <a:noFill/>
              <a:ln w="25400" cap="rnd" cmpd="sng">
                <a:solidFill>
                  <a:schemeClr val="tx1"/>
                </a:solidFill>
                <a:prstDash val="solid"/>
                <a:round/>
                <a:headEnd type="none" w="sm" len="sm"/>
                <a:tailEnd type="none" w="sm" len="sm"/>
              </a:ln>
              <a:effectLst/>
            </p:spPr>
            <p:txBody>
              <a:bodyPr/>
              <a:lstStyle/>
              <a:p>
                <a:endParaRPr lang="el-GR"/>
              </a:p>
            </p:txBody>
          </p:sp>
          <p:sp>
            <p:nvSpPr>
              <p:cNvPr id="12302" name="Line 14"/>
              <p:cNvSpPr>
                <a:spLocks noChangeShapeType="1"/>
              </p:cNvSpPr>
              <p:nvPr/>
            </p:nvSpPr>
            <p:spPr bwMode="auto">
              <a:xfrm>
                <a:off x="2838" y="3201"/>
                <a:ext cx="0" cy="291"/>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12303" name="Line 15"/>
              <p:cNvSpPr>
                <a:spLocks noChangeShapeType="1"/>
              </p:cNvSpPr>
              <p:nvPr/>
            </p:nvSpPr>
            <p:spPr bwMode="auto">
              <a:xfrm flipH="1">
                <a:off x="1494" y="3208"/>
                <a:ext cx="1344" cy="0"/>
              </a:xfrm>
              <a:prstGeom prst="line">
                <a:avLst/>
              </a:prstGeom>
              <a:noFill/>
              <a:ln w="12700">
                <a:solidFill>
                  <a:schemeClr val="tx1"/>
                </a:solidFill>
                <a:prstDash val="sysDot"/>
                <a:round/>
                <a:headEnd type="none" w="sm" len="sm"/>
                <a:tailEnd type="none" w="sm" len="sm"/>
              </a:ln>
              <a:effectLst/>
            </p:spPr>
            <p:txBody>
              <a:bodyPr wrap="none" anchor="ctr"/>
              <a:lstStyle/>
              <a:p>
                <a:endParaRPr lang="el-GR"/>
              </a:p>
            </p:txBody>
          </p:sp>
          <p:sp>
            <p:nvSpPr>
              <p:cNvPr id="12304" name="Rectangle 16"/>
              <p:cNvSpPr>
                <a:spLocks noChangeArrowheads="1"/>
              </p:cNvSpPr>
              <p:nvPr/>
            </p:nvSpPr>
            <p:spPr bwMode="auto">
              <a:xfrm>
                <a:off x="2732" y="3514"/>
                <a:ext cx="287"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a:t>A</a:t>
                </a:r>
              </a:p>
            </p:txBody>
          </p:sp>
          <p:sp>
            <p:nvSpPr>
              <p:cNvPr id="12305" name="Rectangle 17"/>
              <p:cNvSpPr>
                <a:spLocks noChangeArrowheads="1"/>
              </p:cNvSpPr>
              <p:nvPr/>
            </p:nvSpPr>
            <p:spPr bwMode="auto">
              <a:xfrm>
                <a:off x="1276" y="3024"/>
                <a:ext cx="287"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a:t>B</a:t>
                </a:r>
              </a:p>
            </p:txBody>
          </p:sp>
          <p:sp>
            <p:nvSpPr>
              <p:cNvPr id="12306" name="Rectangle 18"/>
              <p:cNvSpPr>
                <a:spLocks noChangeArrowheads="1"/>
              </p:cNvSpPr>
              <p:nvPr/>
            </p:nvSpPr>
            <p:spPr bwMode="auto">
              <a:xfrm>
                <a:off x="3616" y="2848"/>
                <a:ext cx="1220"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a:t>Slope = </a:t>
                </a:r>
                <a:r>
                  <a:rPr lang="en-US" sz="3200">
                    <a:latin typeface="Symbol" pitchFamily="18" charset="2"/>
                  </a:rPr>
                  <a:t>D</a:t>
                </a:r>
              </a:p>
            </p:txBody>
          </p:sp>
          <p:sp>
            <p:nvSpPr>
              <p:cNvPr id="12307" name="Rectangle 19"/>
              <p:cNvSpPr>
                <a:spLocks noChangeArrowheads="1"/>
              </p:cNvSpPr>
              <p:nvPr/>
            </p:nvSpPr>
            <p:spPr bwMode="auto">
              <a:xfrm>
                <a:off x="3292" y="3496"/>
                <a:ext cx="1382" cy="365"/>
              </a:xfrm>
              <a:prstGeom prst="rect">
                <a:avLst/>
              </a:prstGeom>
              <a:noFill/>
              <a:ln w="9525">
                <a:noFill/>
                <a:miter lim="800000"/>
                <a:headEnd/>
                <a:tailEnd/>
              </a:ln>
              <a:effectLst/>
            </p:spPr>
            <p:txBody>
              <a:bodyPr wrap="none" lIns="92075" tIns="46038" rIns="92075" bIns="46038">
                <a:spAutoFit/>
              </a:bodyPr>
              <a:lstStyle/>
              <a:p>
                <a:pPr eaLnBrk="0" hangingPunct="0"/>
                <a:r>
                  <a:rPr lang="en-US" sz="3200"/>
                  <a:t>Stock price</a:t>
                </a:r>
              </a:p>
            </p:txBody>
          </p:sp>
        </p:gr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73B02BD8-2F66-4A9E-B066-6D8EE12BE277}" type="slidenum">
              <a:rPr lang="en-US" altLang="en-US"/>
              <a:pPr/>
              <a:t>6</a:t>
            </a:fld>
            <a:endParaRPr lang="en-US" altLang="en-US"/>
          </a:p>
        </p:txBody>
      </p:sp>
      <p:sp>
        <p:nvSpPr>
          <p:cNvPr id="14338" name="Rectangle 2"/>
          <p:cNvSpPr>
            <a:spLocks noGrp="1" noChangeArrowheads="1"/>
          </p:cNvSpPr>
          <p:nvPr>
            <p:ph type="title"/>
          </p:nvPr>
        </p:nvSpPr>
        <p:spPr>
          <a:xfrm>
            <a:off x="685800" y="58738"/>
            <a:ext cx="7772400" cy="1143000"/>
          </a:xfrm>
          <a:noFill/>
          <a:ln/>
        </p:spPr>
        <p:txBody>
          <a:bodyPr lIns="92075" tIns="46038" rIns="92075" bIns="46038" anchor="ctr"/>
          <a:lstStyle/>
          <a:p>
            <a:r>
              <a:rPr lang="en-US"/>
              <a:t>Delta Hedging</a:t>
            </a:r>
          </a:p>
        </p:txBody>
      </p:sp>
      <p:sp>
        <p:nvSpPr>
          <p:cNvPr id="14339" name="Rectangle 3"/>
          <p:cNvSpPr>
            <a:spLocks noGrp="1" noChangeArrowheads="1"/>
          </p:cNvSpPr>
          <p:nvPr>
            <p:ph type="body" idx="1"/>
          </p:nvPr>
        </p:nvSpPr>
        <p:spPr>
          <a:xfrm>
            <a:off x="152400" y="1066800"/>
            <a:ext cx="8305800" cy="5257800"/>
          </a:xfrm>
          <a:noFill/>
          <a:ln/>
        </p:spPr>
        <p:txBody>
          <a:bodyPr lIns="92075" tIns="46038" rIns="92075" bIns="46038"/>
          <a:lstStyle/>
          <a:p>
            <a:r>
              <a:rPr lang="en-US" sz="2400"/>
              <a:t>Suppose the stock price is 100 and the option price is 10. </a:t>
            </a:r>
            <a:r>
              <a:rPr lang="el-GR" sz="2400"/>
              <a:t>Δ=</a:t>
            </a:r>
            <a:r>
              <a:rPr lang="en-US" sz="2400"/>
              <a:t>0.6</a:t>
            </a:r>
          </a:p>
          <a:p>
            <a:r>
              <a:rPr lang="en-US" sz="2400"/>
              <a:t>An investor has sold 20 call option contracts (option to buy 2000 shares). </a:t>
            </a:r>
          </a:p>
          <a:p>
            <a:r>
              <a:rPr lang="en-US" sz="2400"/>
              <a:t>The investor’s position could be hedged by buying 0.6*2000=1200 shares.</a:t>
            </a:r>
          </a:p>
          <a:p>
            <a:r>
              <a:rPr lang="en-US" sz="2400"/>
              <a:t>The gain (loss) on the option position would tend to be offset by the loss (gain) on the stock position</a:t>
            </a:r>
          </a:p>
          <a:p>
            <a:r>
              <a:rPr lang="en-US" sz="2400"/>
              <a:t>The delta of the options position is 0.6(-2000)=-1200</a:t>
            </a:r>
          </a:p>
          <a:p>
            <a:r>
              <a:rPr lang="en-US" sz="2400"/>
              <a:t>The delta of the stock is 1, so the delta of 1200 stocks is 1200. </a:t>
            </a:r>
          </a:p>
          <a:p>
            <a:r>
              <a:rPr lang="en-US" sz="2400"/>
              <a:t>Delta of overall position is 0 (Delta neutral).</a:t>
            </a:r>
            <a:endParaRPr lang="en-US" sz="2400">
              <a:latin typeface="Times New Roman" pitchFamily="18" charset="0"/>
            </a:endParaRPr>
          </a:p>
          <a:p>
            <a:pPr>
              <a:buFont typeface="Wingdings" pitchFamily="2" charset="2"/>
              <a:buNone/>
            </a:pPr>
            <a:endParaRPr lang="en-US" sz="2400">
              <a:latin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4FD35379-EBBC-42A1-81E5-CD5931973FB6}" type="slidenum">
              <a:rPr lang="en-US" altLang="en-US"/>
              <a:pPr/>
              <a:t>7</a:t>
            </a:fld>
            <a:endParaRPr lang="en-US" altLang="en-US"/>
          </a:p>
        </p:txBody>
      </p:sp>
      <p:sp>
        <p:nvSpPr>
          <p:cNvPr id="60418" name="Rectangle 2"/>
          <p:cNvSpPr>
            <a:spLocks noGrp="1" noChangeArrowheads="1"/>
          </p:cNvSpPr>
          <p:nvPr>
            <p:ph type="title"/>
          </p:nvPr>
        </p:nvSpPr>
        <p:spPr>
          <a:xfrm>
            <a:off x="685800" y="58738"/>
            <a:ext cx="7772400" cy="1143000"/>
          </a:xfrm>
          <a:noFill/>
          <a:ln/>
        </p:spPr>
        <p:txBody>
          <a:bodyPr lIns="92075" tIns="46038" rIns="92075" bIns="46038" anchor="ctr"/>
          <a:lstStyle/>
          <a:p>
            <a:r>
              <a:rPr lang="en-US"/>
              <a:t>Delta Hedging</a:t>
            </a:r>
          </a:p>
        </p:txBody>
      </p:sp>
      <p:sp>
        <p:nvSpPr>
          <p:cNvPr id="60419" name="Rectangle 3"/>
          <p:cNvSpPr>
            <a:spLocks noGrp="1" noChangeArrowheads="1"/>
          </p:cNvSpPr>
          <p:nvPr>
            <p:ph type="body" idx="1"/>
          </p:nvPr>
        </p:nvSpPr>
        <p:spPr>
          <a:xfrm>
            <a:off x="914400" y="1676400"/>
            <a:ext cx="7543800" cy="4097338"/>
          </a:xfrm>
          <a:noFill/>
          <a:ln/>
        </p:spPr>
        <p:txBody>
          <a:bodyPr lIns="92075" tIns="46038" rIns="92075" bIns="46038"/>
          <a:lstStyle/>
          <a:p>
            <a:r>
              <a:rPr lang="en-US" sz="2800"/>
              <a:t>This involves maintaining a delta neutral portfolio</a:t>
            </a:r>
          </a:p>
          <a:p>
            <a:r>
              <a:rPr lang="en-US" sz="2800"/>
              <a:t>The delta of a European call on a stock paying dividends at rate </a:t>
            </a:r>
            <a:r>
              <a:rPr lang="en-US" sz="2800" i="1">
                <a:latin typeface="Times New Roman" pitchFamily="18" charset="0"/>
              </a:rPr>
              <a:t>q</a:t>
            </a:r>
            <a:r>
              <a:rPr lang="en-US" sz="2800"/>
              <a:t>  is</a:t>
            </a:r>
            <a:r>
              <a:rPr lang="en-US" sz="2800" i="1"/>
              <a:t> </a:t>
            </a:r>
            <a:r>
              <a:rPr lang="en-US" sz="2800" i="1">
                <a:latin typeface="Times New Roman" pitchFamily="18" charset="0"/>
              </a:rPr>
              <a:t>N </a:t>
            </a:r>
            <a:r>
              <a:rPr lang="en-US" sz="2800">
                <a:latin typeface="Times New Roman" pitchFamily="18" charset="0"/>
              </a:rPr>
              <a:t>(</a:t>
            </a:r>
            <a:r>
              <a:rPr lang="en-US" sz="2800" i="1">
                <a:latin typeface="Times New Roman" pitchFamily="18" charset="0"/>
              </a:rPr>
              <a:t>d</a:t>
            </a:r>
            <a:r>
              <a:rPr lang="en-US" sz="2800">
                <a:latin typeface="Times New Roman" pitchFamily="18" charset="0"/>
              </a:rPr>
              <a:t> </a:t>
            </a:r>
            <a:r>
              <a:rPr lang="en-US" sz="2800" baseline="-25000">
                <a:latin typeface="Times New Roman" pitchFamily="18" charset="0"/>
              </a:rPr>
              <a:t>1</a:t>
            </a:r>
            <a:r>
              <a:rPr lang="en-US" sz="2800">
                <a:latin typeface="Times New Roman" pitchFamily="18" charset="0"/>
              </a:rPr>
              <a:t>)</a:t>
            </a:r>
            <a:r>
              <a:rPr lang="en-US" sz="2800" i="1">
                <a:latin typeface="Times New Roman" pitchFamily="18" charset="0"/>
              </a:rPr>
              <a:t>e</a:t>
            </a:r>
            <a:r>
              <a:rPr lang="en-US" sz="2800" baseline="30000">
                <a:latin typeface="Times New Roman" pitchFamily="18" charset="0"/>
              </a:rPr>
              <a:t>– </a:t>
            </a:r>
            <a:r>
              <a:rPr lang="en-US" sz="2800" i="1" baseline="30000">
                <a:latin typeface="Times New Roman" pitchFamily="18" charset="0"/>
              </a:rPr>
              <a:t>qT</a:t>
            </a:r>
            <a:endParaRPr lang="en-US" sz="2800"/>
          </a:p>
          <a:p>
            <a:r>
              <a:rPr lang="en-US" sz="2800"/>
              <a:t>The delta of a European put is </a:t>
            </a:r>
          </a:p>
          <a:p>
            <a:pPr>
              <a:buFont typeface="Wingdings" pitchFamily="2" charset="2"/>
              <a:buNone/>
            </a:pPr>
            <a:r>
              <a:rPr lang="en-US" sz="2800"/>
              <a:t>			</a:t>
            </a:r>
            <a:r>
              <a:rPr lang="en-US" sz="2800" i="1">
                <a:latin typeface="Times New Roman" pitchFamily="18" charset="0"/>
              </a:rPr>
              <a:t>e</a:t>
            </a:r>
            <a:r>
              <a:rPr lang="en-US" sz="2800" baseline="30000">
                <a:latin typeface="Times New Roman" pitchFamily="18" charset="0"/>
              </a:rPr>
              <a:t>– </a:t>
            </a:r>
            <a:r>
              <a:rPr lang="en-US" sz="2800" i="1" baseline="30000">
                <a:latin typeface="Times New Roman" pitchFamily="18" charset="0"/>
              </a:rPr>
              <a:t>qT</a:t>
            </a:r>
            <a:r>
              <a:rPr lang="en-US" sz="2800" baseline="30000">
                <a:latin typeface="Times New Roman" pitchFamily="18" charset="0"/>
              </a:rPr>
              <a:t> </a:t>
            </a:r>
            <a:r>
              <a:rPr lang="en-US" sz="2800">
                <a:latin typeface="Times New Roman" pitchFamily="18" charset="0"/>
              </a:rPr>
              <a:t>[</a:t>
            </a:r>
            <a:r>
              <a:rPr lang="en-US" sz="2800" i="1">
                <a:latin typeface="Times New Roman" pitchFamily="18" charset="0"/>
              </a:rPr>
              <a:t>N</a:t>
            </a:r>
            <a:r>
              <a:rPr lang="en-US" sz="2800">
                <a:latin typeface="Times New Roman" pitchFamily="18" charset="0"/>
              </a:rPr>
              <a:t> (</a:t>
            </a:r>
            <a:r>
              <a:rPr lang="en-US" sz="2800" i="1">
                <a:latin typeface="Times New Roman" pitchFamily="18" charset="0"/>
              </a:rPr>
              <a:t>d</a:t>
            </a:r>
            <a:r>
              <a:rPr lang="en-US" sz="2800">
                <a:latin typeface="Times New Roman" pitchFamily="18" charset="0"/>
              </a:rPr>
              <a:t> </a:t>
            </a:r>
            <a:r>
              <a:rPr lang="en-US" sz="2800" baseline="-25000">
                <a:latin typeface="Times New Roman" pitchFamily="18" charset="0"/>
              </a:rPr>
              <a:t>1</a:t>
            </a:r>
            <a:r>
              <a:rPr lang="en-US" sz="2800">
                <a:latin typeface="Times New Roman" pitchFamily="18" charset="0"/>
              </a:rPr>
              <a:t>) – 1]</a:t>
            </a:r>
          </a:p>
          <a:p>
            <a:pPr>
              <a:buFont typeface="Wingdings" pitchFamily="2" charset="2"/>
              <a:buNone/>
            </a:pPr>
            <a:endParaRPr lang="en-US" sz="2800">
              <a:latin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0D8D5331-9F5B-445F-AC28-604FAE9A4BC7}" type="slidenum">
              <a:rPr lang="en-US" altLang="en-US"/>
              <a:pPr/>
              <a:t>8</a:t>
            </a:fld>
            <a:endParaRPr lang="en-US" altLang="en-US"/>
          </a:p>
        </p:txBody>
      </p:sp>
      <p:sp>
        <p:nvSpPr>
          <p:cNvPr id="16386" name="Rectangle 2"/>
          <p:cNvSpPr>
            <a:spLocks noGrp="1" noChangeArrowheads="1"/>
          </p:cNvSpPr>
          <p:nvPr>
            <p:ph type="title"/>
          </p:nvPr>
        </p:nvSpPr>
        <p:spPr>
          <a:noFill/>
          <a:ln/>
        </p:spPr>
        <p:txBody>
          <a:bodyPr lIns="92075" tIns="46038" rIns="92075" bIns="46038" anchor="ctr"/>
          <a:lstStyle/>
          <a:p>
            <a:r>
              <a:rPr lang="en-US"/>
              <a:t>Delta Hedging</a:t>
            </a:r>
            <a:br>
              <a:rPr lang="en-US"/>
            </a:br>
            <a:r>
              <a:rPr lang="en-US"/>
              <a:t>continued</a:t>
            </a:r>
          </a:p>
        </p:txBody>
      </p:sp>
      <p:sp>
        <p:nvSpPr>
          <p:cNvPr id="16387" name="Rectangle 3"/>
          <p:cNvSpPr>
            <a:spLocks noGrp="1" noChangeArrowheads="1"/>
          </p:cNvSpPr>
          <p:nvPr>
            <p:ph type="body" idx="1"/>
          </p:nvPr>
        </p:nvSpPr>
        <p:spPr>
          <a:xfrm>
            <a:off x="457200" y="2127250"/>
            <a:ext cx="8229600" cy="4003675"/>
          </a:xfrm>
          <a:noFill/>
          <a:ln/>
        </p:spPr>
        <p:txBody>
          <a:bodyPr lIns="92075" tIns="46038" rIns="92075" bIns="46038"/>
          <a:lstStyle/>
          <a:p>
            <a:r>
              <a:rPr lang="en-US"/>
              <a:t>The hedge position must be frequently rebalanced</a:t>
            </a:r>
          </a:p>
          <a:p>
            <a:r>
              <a:rPr lang="en-US"/>
              <a:t>Delta hedging a written option involves a “buy high, sell low” trading rule</a:t>
            </a:r>
          </a:p>
          <a:p>
            <a:pPr>
              <a:buFont typeface="Wingdings" pitchFamily="2" charset="2"/>
              <a:buNone/>
            </a:pPr>
            <a:endParaRPr lang="en-US"/>
          </a:p>
          <a:p>
            <a:pPr>
              <a:buFont typeface="Wingdings" pitchFamily="2" charset="2"/>
              <a:buNone/>
            </a:pP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Options, Futures, and Other Derivatives, </a:t>
            </a:r>
            <a:r>
              <a:rPr lang="en-US" altLang="en-US" i="0"/>
              <a:t> 6</a:t>
            </a:r>
            <a:r>
              <a:rPr lang="en-US" altLang="en-US" i="0" baseline="30000"/>
              <a:t>th</a:t>
            </a:r>
            <a:r>
              <a:rPr lang="en-US" altLang="en-US" i="0"/>
              <a:t> Edition, Copyright </a:t>
            </a:r>
            <a:r>
              <a:rPr lang="en-US" altLang="en-US" i="0">
                <a:cs typeface="Arial" charset="0"/>
              </a:rPr>
              <a:t>© John  C. Hull 2005</a:t>
            </a:r>
            <a:endParaRPr lang="en-US" altLang="en-US" i="0"/>
          </a:p>
        </p:txBody>
      </p:sp>
      <p:sp>
        <p:nvSpPr>
          <p:cNvPr id="6" name="Slide Number Placeholder 5"/>
          <p:cNvSpPr>
            <a:spLocks noGrp="1"/>
          </p:cNvSpPr>
          <p:nvPr>
            <p:ph type="sldNum" sz="quarter" idx="12"/>
          </p:nvPr>
        </p:nvSpPr>
        <p:spPr/>
        <p:txBody>
          <a:bodyPr/>
          <a:lstStyle/>
          <a:p>
            <a:r>
              <a:rPr lang="en-US" altLang="en-US"/>
              <a:t>15.</a:t>
            </a:r>
            <a:fld id="{CCCAA7AB-A4A6-4709-B049-CC36F1EB6835}" type="slidenum">
              <a:rPr lang="en-US" altLang="en-US"/>
              <a:pPr/>
              <a:t>9</a:t>
            </a:fld>
            <a:endParaRPr lang="en-US" altLang="en-US"/>
          </a:p>
        </p:txBody>
      </p:sp>
      <p:sp>
        <p:nvSpPr>
          <p:cNvPr id="20482" name="Rectangle 2"/>
          <p:cNvSpPr>
            <a:spLocks noGrp="1" noChangeArrowheads="1"/>
          </p:cNvSpPr>
          <p:nvPr>
            <p:ph type="title"/>
          </p:nvPr>
        </p:nvSpPr>
        <p:spPr>
          <a:xfrm>
            <a:off x="685800" y="466725"/>
            <a:ext cx="7772400" cy="1143000"/>
          </a:xfrm>
          <a:noFill/>
          <a:ln/>
        </p:spPr>
        <p:txBody>
          <a:bodyPr lIns="92075" tIns="46038" rIns="92075" bIns="46038" anchor="ctr"/>
          <a:lstStyle/>
          <a:p>
            <a:r>
              <a:rPr lang="en-US"/>
              <a:t>Theta</a:t>
            </a:r>
          </a:p>
        </p:txBody>
      </p:sp>
      <p:sp>
        <p:nvSpPr>
          <p:cNvPr id="20483" name="Rectangle 3"/>
          <p:cNvSpPr>
            <a:spLocks noGrp="1" noChangeArrowheads="1"/>
          </p:cNvSpPr>
          <p:nvPr>
            <p:ph type="body" idx="1"/>
          </p:nvPr>
        </p:nvSpPr>
        <p:spPr>
          <a:xfrm>
            <a:off x="457200" y="1800225"/>
            <a:ext cx="8229600" cy="3595688"/>
          </a:xfrm>
          <a:noFill/>
          <a:ln/>
        </p:spPr>
        <p:txBody>
          <a:bodyPr lIns="92075" tIns="46038" rIns="92075" bIns="46038"/>
          <a:lstStyle/>
          <a:p>
            <a:r>
              <a:rPr lang="en-US" sz="2800"/>
              <a:t>Theta (</a:t>
            </a:r>
            <a:r>
              <a:rPr lang="en-US" sz="2800">
                <a:latin typeface="Symbol" pitchFamily="18" charset="2"/>
              </a:rPr>
              <a:t>Q</a:t>
            </a:r>
            <a:r>
              <a:rPr lang="en-US" sz="2800"/>
              <a:t>) of a derivative  (or portfolio of derivatives) is the rate of change of the value with respect to the passage of time</a:t>
            </a:r>
          </a:p>
          <a:p>
            <a:r>
              <a:rPr lang="en-US" sz="2800"/>
              <a:t>The theta of a call or put  is usually negative. This means that, if time passes with the price of the underlying asset and its volatility remaining the same, the value of the option declines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h01HullOFOD6thEd">
  <a:themeElements>
    <a:clrScheme name="Ch01HullOFOD6thEd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Ch01HullOFOD6th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h01HullOFOD6thEd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Ch01HullOFOD6thEd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Ch01HullOFOD6thEd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Ch01HullOFOD6thEd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Ch01HullOFOD6thEd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Ch01HullOFOD6thEd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Ch01HullOFOD6thEd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Ch01HullOFOD6thEd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Ch01HullOFOD6thEd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Ch01HullOFOD6th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C:\OFOD6e\slides\Ch01HullOFOD6thEd.ppt</Template>
  <TotalTime>0</TotalTime>
  <Pages>21</Pages>
  <Words>966</Words>
  <Application>Microsoft PowerPoint 4.0</Application>
  <PresentationFormat>Letter Paper (8.5x11 in)</PresentationFormat>
  <Paragraphs>146</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5" baseType="lpstr">
      <vt:lpstr>Times New Roman</vt:lpstr>
      <vt:lpstr>Arial</vt:lpstr>
      <vt:lpstr>Wingdings</vt:lpstr>
      <vt:lpstr>Symbol</vt:lpstr>
      <vt:lpstr>Ch01HullOFOD6thEd</vt:lpstr>
      <vt:lpstr>Microsoft Equation 3.0</vt:lpstr>
      <vt:lpstr>Microsoft Equation 2.0</vt:lpstr>
      <vt:lpstr>  The Greek Letters</vt:lpstr>
      <vt:lpstr>Example</vt:lpstr>
      <vt:lpstr>Naked &amp; Covered Positions</vt:lpstr>
      <vt:lpstr>Stop-Loss Strategy</vt:lpstr>
      <vt:lpstr>Delta (See Figure 15.2, page 345)</vt:lpstr>
      <vt:lpstr>Delta Hedging</vt:lpstr>
      <vt:lpstr>Delta Hedging</vt:lpstr>
      <vt:lpstr>Delta Hedging continued</vt:lpstr>
      <vt:lpstr>Theta</vt:lpstr>
      <vt:lpstr>Gamma</vt:lpstr>
      <vt:lpstr>Gamma Addresses Delta Hedging Errors Caused By Curvature  (Figure 15.7, page 355) </vt:lpstr>
      <vt:lpstr>Interpretation  of Gamma</vt:lpstr>
      <vt:lpstr>Relationship Between Delta, Gamma, and Theta</vt:lpstr>
      <vt:lpstr>Relationship Between Delta, Gamma, and Theta</vt:lpstr>
      <vt:lpstr>Vega</vt:lpstr>
      <vt:lpstr>Managing  Delta, Gamma, &amp; Vega</vt:lpstr>
      <vt:lpstr>Rho</vt:lpstr>
      <vt:lpstr>Hedging in 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Greek Letters</dc:title>
  <dc:subject>Options, Futures, and Other Derivatives, 6E</dc:subject>
  <dc:creator>John C. Hull</dc:creator>
  <cp:keywords>Chapter 15</cp:keywords>
  <dc:description>Copyright 2005 by John C. Hull._x000d_
All rights reserved. Published 2005.</dc:description>
  <cp:lastModifiedBy>nikolas</cp:lastModifiedBy>
  <cp:revision>42</cp:revision>
  <cp:lastPrinted>1999-07-13T16:05:49Z</cp:lastPrinted>
  <dcterms:created xsi:type="dcterms:W3CDTF">1996-11-06T18:21:22Z</dcterms:created>
  <dcterms:modified xsi:type="dcterms:W3CDTF">2011-02-13T16:06:50Z</dcterms:modified>
</cp:coreProperties>
</file>