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Default Extension="vml" ContentType="application/vnd.openxmlformats-officedocument.vmlDrawing"/>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0" r:id="rId1"/>
  </p:sldMasterIdLst>
  <p:notesMasterIdLst>
    <p:notesMasterId r:id="rId20"/>
  </p:notesMasterIdLst>
  <p:handoutMasterIdLst>
    <p:handoutMasterId r:id="rId21"/>
  </p:handoutMasterIdLst>
  <p:sldIdLst>
    <p:sldId id="256" r:id="rId2"/>
    <p:sldId id="257" r:id="rId3"/>
    <p:sldId id="258" r:id="rId4"/>
    <p:sldId id="259" r:id="rId5"/>
    <p:sldId id="260" r:id="rId6"/>
    <p:sldId id="261" r:id="rId7"/>
    <p:sldId id="278" r:id="rId8"/>
    <p:sldId id="262" r:id="rId9"/>
    <p:sldId id="264" r:id="rId10"/>
    <p:sldId id="265" r:id="rId11"/>
    <p:sldId id="266" r:id="rId12"/>
    <p:sldId id="267" r:id="rId13"/>
    <p:sldId id="268" r:id="rId14"/>
    <p:sldId id="279" r:id="rId15"/>
    <p:sldId id="269" r:id="rId16"/>
    <p:sldId id="270" r:id="rId17"/>
    <p:sldId id="271" r:id="rId18"/>
    <p:sldId id="277" r:id="rId19"/>
  </p:sldIdLst>
  <p:sldSz cx="9144000" cy="6858000" type="letter"/>
  <p:notesSz cx="6858000" cy="92075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9451" autoAdjust="0"/>
    <p:restoredTop sz="90929"/>
  </p:normalViewPr>
  <p:slideViewPr>
    <p:cSldViewPr>
      <p:cViewPr varScale="1">
        <p:scale>
          <a:sx n="66" d="100"/>
          <a:sy n="66" d="100"/>
        </p:scale>
        <p:origin x="-1752"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2971800" cy="460375"/>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defTabSz="762000" eaLnBrk="0" hangingPunct="0">
              <a:defRPr sz="1000" i="1">
                <a:latin typeface="Times New Roman" pitchFamily="18" charset="0"/>
              </a:defRPr>
            </a:lvl1pPr>
          </a:lstStyle>
          <a:p>
            <a:endParaRPr lang="en-US"/>
          </a:p>
        </p:txBody>
      </p:sp>
      <p:sp>
        <p:nvSpPr>
          <p:cNvPr id="2051" name="Rectangle 3"/>
          <p:cNvSpPr>
            <a:spLocks noGrp="1" noChangeArrowheads="1"/>
          </p:cNvSpPr>
          <p:nvPr>
            <p:ph type="dt" idx="1"/>
          </p:nvPr>
        </p:nvSpPr>
        <p:spPr bwMode="auto">
          <a:xfrm>
            <a:off x="3886200" y="0"/>
            <a:ext cx="2971800" cy="460375"/>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algn="r" defTabSz="762000" eaLnBrk="0" hangingPunct="0">
              <a:defRPr sz="1000" i="1">
                <a:latin typeface="Times New Roman" pitchFamily="18" charset="0"/>
              </a:defRPr>
            </a:lvl1pPr>
          </a:lstStyle>
          <a:p>
            <a:endParaRPr lang="en-US"/>
          </a:p>
        </p:txBody>
      </p:sp>
      <p:sp>
        <p:nvSpPr>
          <p:cNvPr id="2052" name="Rectangle 4"/>
          <p:cNvSpPr>
            <a:spLocks noGrp="1" noChangeArrowheads="1"/>
          </p:cNvSpPr>
          <p:nvPr>
            <p:ph type="ftr" sz="quarter" idx="4"/>
          </p:nvPr>
        </p:nvSpPr>
        <p:spPr bwMode="auto">
          <a:xfrm>
            <a:off x="0" y="8747125"/>
            <a:ext cx="2971800" cy="460375"/>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defTabSz="762000" eaLnBrk="0" hangingPunct="0">
              <a:defRPr sz="1000" i="1">
                <a:latin typeface="Times New Roman" pitchFamily="18" charset="0"/>
              </a:defRPr>
            </a:lvl1pPr>
          </a:lstStyle>
          <a:p>
            <a:endParaRPr lang="en-US"/>
          </a:p>
        </p:txBody>
      </p:sp>
      <p:sp>
        <p:nvSpPr>
          <p:cNvPr id="2053" name="Rectangle 5"/>
          <p:cNvSpPr>
            <a:spLocks noGrp="1" noChangeArrowheads="1"/>
          </p:cNvSpPr>
          <p:nvPr>
            <p:ph type="sldNum" sz="quarter" idx="5"/>
          </p:nvPr>
        </p:nvSpPr>
        <p:spPr bwMode="auto">
          <a:xfrm>
            <a:off x="3886200" y="8747125"/>
            <a:ext cx="2971800" cy="460375"/>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algn="r" defTabSz="762000" eaLnBrk="0" hangingPunct="0">
              <a:defRPr sz="1000" i="1">
                <a:latin typeface="Times New Roman" pitchFamily="18" charset="0"/>
              </a:defRPr>
            </a:lvl1pPr>
          </a:lstStyle>
          <a:p>
            <a:fld id="{8161AB81-870F-4876-B9F9-49A5CE1A4794}" type="slidenum">
              <a:rPr lang="en-US"/>
              <a:pPr/>
              <a:t>‹#›</a:t>
            </a:fld>
            <a:endParaRPr lang="en-US"/>
          </a:p>
        </p:txBody>
      </p:sp>
      <p:sp>
        <p:nvSpPr>
          <p:cNvPr id="2054" name="Rectangle 6"/>
          <p:cNvSpPr>
            <a:spLocks noGrp="1" noChangeArrowheads="1"/>
          </p:cNvSpPr>
          <p:nvPr>
            <p:ph type="body" sz="quarter" idx="3"/>
          </p:nvPr>
        </p:nvSpPr>
        <p:spPr bwMode="auto">
          <a:xfrm>
            <a:off x="914400" y="4373563"/>
            <a:ext cx="5029200" cy="4143375"/>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smtClean="0"/>
              <a:t>Click to edit Master notes styles</a:t>
            </a:r>
          </a:p>
          <a:p>
            <a:pPr lvl="0"/>
            <a:r>
              <a:rPr lang="en-US" smtClean="0"/>
              <a:t>Second Level</a:t>
            </a:r>
          </a:p>
          <a:p>
            <a:pPr lvl="0"/>
            <a:r>
              <a:rPr lang="en-US" smtClean="0"/>
              <a:t>Third Level</a:t>
            </a:r>
          </a:p>
          <a:p>
            <a:pPr lvl="0"/>
            <a:r>
              <a:rPr lang="en-US" smtClean="0"/>
              <a:t>Fourth Level</a:t>
            </a:r>
          </a:p>
          <a:p>
            <a:pPr lvl="0"/>
            <a:r>
              <a:rPr lang="en-US" smtClean="0"/>
              <a:t>Fifth Level</a:t>
            </a:r>
          </a:p>
        </p:txBody>
      </p:sp>
      <p:sp>
        <p:nvSpPr>
          <p:cNvPr id="2055" name="Rectangle 7"/>
          <p:cNvSpPr>
            <a:spLocks noChangeArrowheads="1" noTextEdit="1"/>
          </p:cNvSpPr>
          <p:nvPr>
            <p:ph type="sldImg" idx="2"/>
          </p:nvPr>
        </p:nvSpPr>
        <p:spPr bwMode="auto">
          <a:xfrm>
            <a:off x="1127125" y="692150"/>
            <a:ext cx="4603750" cy="3449638"/>
          </a:xfrm>
          <a:prstGeom prst="rect">
            <a:avLst/>
          </a:prstGeom>
          <a:noFill/>
          <a:ln w="12700">
            <a:solidFill>
              <a:schemeClr val="tx1"/>
            </a:solidFill>
            <a:miter lim="800000"/>
            <a:headEnd/>
            <a:tailEnd/>
          </a:ln>
          <a:effectLst/>
        </p:spPr>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CBC27831-240B-4029-8DD3-181039294A62}" type="slidenum">
              <a:rPr lang="en-US"/>
              <a:pPr/>
              <a:t>1</a:t>
            </a:fld>
            <a:endParaRPr lang="en-US"/>
          </a:p>
        </p:txBody>
      </p:sp>
      <p:sp>
        <p:nvSpPr>
          <p:cNvPr id="5122" name="Rectangle 2"/>
          <p:cNvSpPr>
            <a:spLocks noGrp="1" noChangeArrowheads="1"/>
          </p:cNvSpPr>
          <p:nvPr>
            <p:ph type="body" idx="1"/>
          </p:nvPr>
        </p:nvSpPr>
        <p:spPr>
          <a:ln/>
        </p:spPr>
        <p:txBody>
          <a:bodyPr/>
          <a:lstStyle/>
          <a:p>
            <a:pPr>
              <a:spcBef>
                <a:spcPct val="0"/>
              </a:spcBef>
            </a:pPr>
            <a:endParaRPr lang="en-CA" sz="2400"/>
          </a:p>
        </p:txBody>
      </p:sp>
      <p:sp>
        <p:nvSpPr>
          <p:cNvPr id="5123" name="Rectangle 3"/>
          <p:cNvSpPr>
            <a:spLocks noChangeArrowheads="1" noTextEdit="1"/>
          </p:cNvSpPr>
          <p:nvPr>
            <p:ph type="sldImg"/>
          </p:nvPr>
        </p:nvSpPr>
        <p:spPr>
          <a:xfrm>
            <a:off x="1128713" y="692150"/>
            <a:ext cx="4600575" cy="3449638"/>
          </a:xfrm>
          <a:ln cap="flat"/>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5E198FCD-AA02-420C-97BF-2CC26E08090E}" type="slidenum">
              <a:rPr lang="en-US"/>
              <a:pPr/>
              <a:t>10</a:t>
            </a:fld>
            <a:endParaRPr lang="en-US"/>
          </a:p>
        </p:txBody>
      </p:sp>
      <p:sp>
        <p:nvSpPr>
          <p:cNvPr id="23554" name="Rectangle 2"/>
          <p:cNvSpPr>
            <a:spLocks noChangeArrowheads="1" noTextEdit="1"/>
          </p:cNvSpPr>
          <p:nvPr>
            <p:ph type="sldImg"/>
          </p:nvPr>
        </p:nvSpPr>
        <p:spPr>
          <a:xfrm>
            <a:off x="1128713" y="692150"/>
            <a:ext cx="4600575" cy="3449638"/>
          </a:xfrm>
          <a:ln cap="flat"/>
        </p:spPr>
      </p:sp>
      <p:sp>
        <p:nvSpPr>
          <p:cNvPr id="23555" name="Rectangle 3"/>
          <p:cNvSpPr>
            <a:spLocks noGrp="1" noChangeArrowheads="1"/>
          </p:cNvSpPr>
          <p:nvPr>
            <p:ph type="body" idx="1"/>
          </p:nvPr>
        </p:nvSpPr>
        <p:spPr>
          <a:ln/>
        </p:spPr>
        <p:txBody>
          <a:bodyPr/>
          <a:lstStyle/>
          <a:p>
            <a:pPr>
              <a:spcBef>
                <a:spcPct val="0"/>
              </a:spcBef>
            </a:pPr>
            <a:endParaRPr lang="en-CA" sz="240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B19DCCF9-2300-41BF-A718-C2646E1EC075}" type="slidenum">
              <a:rPr lang="en-US"/>
              <a:pPr/>
              <a:t>11</a:t>
            </a:fld>
            <a:endParaRPr lang="en-US"/>
          </a:p>
        </p:txBody>
      </p:sp>
      <p:sp>
        <p:nvSpPr>
          <p:cNvPr id="25602" name="Rectangle 2"/>
          <p:cNvSpPr>
            <a:spLocks noChangeArrowheads="1" noTextEdit="1"/>
          </p:cNvSpPr>
          <p:nvPr>
            <p:ph type="sldImg"/>
          </p:nvPr>
        </p:nvSpPr>
        <p:spPr>
          <a:xfrm>
            <a:off x="1128713" y="692150"/>
            <a:ext cx="4600575" cy="3449638"/>
          </a:xfrm>
          <a:ln cap="flat"/>
        </p:spPr>
      </p:sp>
      <p:sp>
        <p:nvSpPr>
          <p:cNvPr id="25603" name="Rectangle 3"/>
          <p:cNvSpPr>
            <a:spLocks noGrp="1" noChangeArrowheads="1"/>
          </p:cNvSpPr>
          <p:nvPr>
            <p:ph type="body" idx="1"/>
          </p:nvPr>
        </p:nvSpPr>
        <p:spPr>
          <a:ln/>
        </p:spPr>
        <p:txBody>
          <a:bodyPr/>
          <a:lstStyle/>
          <a:p>
            <a:pPr>
              <a:spcBef>
                <a:spcPct val="0"/>
              </a:spcBef>
            </a:pPr>
            <a:endParaRPr lang="en-CA" sz="240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AE57A594-B75D-4DDC-ADEC-760D1005A1E2}" type="slidenum">
              <a:rPr lang="en-US"/>
              <a:pPr/>
              <a:t>12</a:t>
            </a:fld>
            <a:endParaRPr lang="en-US"/>
          </a:p>
        </p:txBody>
      </p:sp>
      <p:sp>
        <p:nvSpPr>
          <p:cNvPr id="27650" name="Rectangle 2"/>
          <p:cNvSpPr>
            <a:spLocks noChangeArrowheads="1" noTextEdit="1"/>
          </p:cNvSpPr>
          <p:nvPr>
            <p:ph type="sldImg"/>
          </p:nvPr>
        </p:nvSpPr>
        <p:spPr>
          <a:xfrm>
            <a:off x="1128713" y="692150"/>
            <a:ext cx="4600575" cy="3449638"/>
          </a:xfrm>
          <a:ln cap="flat"/>
        </p:spPr>
      </p:sp>
      <p:sp>
        <p:nvSpPr>
          <p:cNvPr id="27651" name="Rectangle 3"/>
          <p:cNvSpPr>
            <a:spLocks noGrp="1" noChangeArrowheads="1"/>
          </p:cNvSpPr>
          <p:nvPr>
            <p:ph type="body" idx="1"/>
          </p:nvPr>
        </p:nvSpPr>
        <p:spPr>
          <a:ln/>
        </p:spPr>
        <p:txBody>
          <a:bodyPr/>
          <a:lstStyle/>
          <a:p>
            <a:pPr>
              <a:spcBef>
                <a:spcPct val="0"/>
              </a:spcBef>
            </a:pPr>
            <a:endParaRPr lang="en-CA" sz="240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1F7D8CE6-3B79-4739-BBC9-7D8A5BA7FDE4}" type="slidenum">
              <a:rPr lang="en-US"/>
              <a:pPr/>
              <a:t>13</a:t>
            </a:fld>
            <a:endParaRPr lang="en-US"/>
          </a:p>
        </p:txBody>
      </p:sp>
      <p:sp>
        <p:nvSpPr>
          <p:cNvPr id="29698" name="Rectangle 2"/>
          <p:cNvSpPr>
            <a:spLocks noChangeArrowheads="1" noTextEdit="1"/>
          </p:cNvSpPr>
          <p:nvPr>
            <p:ph type="sldImg"/>
          </p:nvPr>
        </p:nvSpPr>
        <p:spPr>
          <a:xfrm>
            <a:off x="1128713" y="692150"/>
            <a:ext cx="4600575" cy="3449638"/>
          </a:xfrm>
          <a:ln cap="flat"/>
        </p:spPr>
      </p:sp>
      <p:sp>
        <p:nvSpPr>
          <p:cNvPr id="29699" name="Rectangle 3"/>
          <p:cNvSpPr>
            <a:spLocks noGrp="1" noChangeArrowheads="1"/>
          </p:cNvSpPr>
          <p:nvPr>
            <p:ph type="body" idx="1"/>
          </p:nvPr>
        </p:nvSpPr>
        <p:spPr>
          <a:ln/>
        </p:spPr>
        <p:txBody>
          <a:bodyPr/>
          <a:lstStyle/>
          <a:p>
            <a:pPr>
              <a:spcBef>
                <a:spcPct val="0"/>
              </a:spcBef>
            </a:pPr>
            <a:endParaRPr lang="en-CA" sz="240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D51CC919-AFDC-4D4C-B906-49D0A8C67F3D}" type="slidenum">
              <a:rPr lang="en-US"/>
              <a:pPr/>
              <a:t>14</a:t>
            </a:fld>
            <a:endParaRPr lang="en-US"/>
          </a:p>
        </p:txBody>
      </p:sp>
      <p:sp>
        <p:nvSpPr>
          <p:cNvPr id="65538" name="Rectangle 2"/>
          <p:cNvSpPr>
            <a:spLocks noChangeArrowheads="1"/>
          </p:cNvSpPr>
          <p:nvPr>
            <p:ph type="sldImg"/>
          </p:nvPr>
        </p:nvSpPr>
        <p:spPr bwMode="auto">
          <a:xfrm>
            <a:off x="1128713" y="692150"/>
            <a:ext cx="4600575" cy="3449638"/>
          </a:xfrm>
          <a:prstGeom prst="rect">
            <a:avLst/>
          </a:prstGeom>
          <a:noFill/>
          <a:ln w="12700" cap="flat">
            <a:solidFill>
              <a:schemeClr val="tx1"/>
            </a:solidFill>
            <a:miter lim="800000"/>
            <a:headEnd/>
            <a:tailEnd/>
          </a:ln>
        </p:spPr>
      </p:sp>
      <p:sp>
        <p:nvSpPr>
          <p:cNvPr id="65539" name="Rectangle 3"/>
          <p:cNvSpPr>
            <a:spLocks noChangeArrowheads="1"/>
          </p:cNvSpPr>
          <p:nvPr>
            <p:ph type="body" idx="1"/>
          </p:nvPr>
        </p:nvSpPr>
        <p:spPr bwMode="auto">
          <a:xfrm>
            <a:off x="914400" y="4373563"/>
            <a:ext cx="5029200" cy="4143375"/>
          </a:xfrm>
          <a:prstGeom prst="rect">
            <a:avLst/>
          </a:prstGeom>
          <a:noFill/>
          <a:ln>
            <a:miter lim="800000"/>
            <a:headEnd/>
            <a:tailEnd/>
          </a:ln>
        </p:spPr>
        <p:txBody>
          <a:bodyPr lIns="92075" tIns="46038" rIns="92075" bIns="46038"/>
          <a:lstStyle/>
          <a:p>
            <a:pPr>
              <a:spcBef>
                <a:spcPct val="0"/>
              </a:spcBef>
            </a:pPr>
            <a:endParaRPr lang="en-CA" sz="240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0567F2D6-6C74-4FA8-8989-32E72DB948F7}" type="slidenum">
              <a:rPr lang="en-US"/>
              <a:pPr/>
              <a:t>15</a:t>
            </a:fld>
            <a:endParaRPr lang="en-US"/>
          </a:p>
        </p:txBody>
      </p:sp>
      <p:sp>
        <p:nvSpPr>
          <p:cNvPr id="31746" name="Rectangle 2"/>
          <p:cNvSpPr>
            <a:spLocks noChangeArrowheads="1" noTextEdit="1"/>
          </p:cNvSpPr>
          <p:nvPr>
            <p:ph type="sldImg"/>
          </p:nvPr>
        </p:nvSpPr>
        <p:spPr>
          <a:xfrm>
            <a:off x="1128713" y="692150"/>
            <a:ext cx="4600575" cy="3449638"/>
          </a:xfrm>
          <a:ln cap="flat"/>
        </p:spPr>
      </p:sp>
      <p:sp>
        <p:nvSpPr>
          <p:cNvPr id="31747" name="Rectangle 3"/>
          <p:cNvSpPr>
            <a:spLocks noGrp="1" noChangeArrowheads="1"/>
          </p:cNvSpPr>
          <p:nvPr>
            <p:ph type="body" idx="1"/>
          </p:nvPr>
        </p:nvSpPr>
        <p:spPr>
          <a:ln/>
        </p:spPr>
        <p:txBody>
          <a:bodyPr/>
          <a:lstStyle/>
          <a:p>
            <a:pPr>
              <a:spcBef>
                <a:spcPct val="0"/>
              </a:spcBef>
            </a:pPr>
            <a:endParaRPr lang="en-CA" sz="240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DDDAF8ED-ECEC-426D-956D-F1D6FDA61FE8}" type="slidenum">
              <a:rPr lang="en-US"/>
              <a:pPr/>
              <a:t>16</a:t>
            </a:fld>
            <a:endParaRPr lang="en-US"/>
          </a:p>
        </p:txBody>
      </p:sp>
      <p:sp>
        <p:nvSpPr>
          <p:cNvPr id="33794" name="Rectangle 2"/>
          <p:cNvSpPr>
            <a:spLocks noChangeArrowheads="1" noTextEdit="1"/>
          </p:cNvSpPr>
          <p:nvPr>
            <p:ph type="sldImg"/>
          </p:nvPr>
        </p:nvSpPr>
        <p:spPr>
          <a:xfrm>
            <a:off x="1128713" y="692150"/>
            <a:ext cx="4600575" cy="3449638"/>
          </a:xfrm>
          <a:ln cap="flat"/>
        </p:spPr>
      </p:sp>
      <p:sp>
        <p:nvSpPr>
          <p:cNvPr id="33795" name="Rectangle 3"/>
          <p:cNvSpPr>
            <a:spLocks noGrp="1" noChangeArrowheads="1"/>
          </p:cNvSpPr>
          <p:nvPr>
            <p:ph type="body" idx="1"/>
          </p:nvPr>
        </p:nvSpPr>
        <p:spPr>
          <a:ln/>
        </p:spPr>
        <p:txBody>
          <a:bodyPr/>
          <a:lstStyle/>
          <a:p>
            <a:pPr>
              <a:spcBef>
                <a:spcPct val="0"/>
              </a:spcBef>
            </a:pPr>
            <a:endParaRPr lang="en-CA" sz="240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41A859E8-3B5B-499D-AA44-1CB95A81FBB0}" type="slidenum">
              <a:rPr lang="en-US"/>
              <a:pPr/>
              <a:t>17</a:t>
            </a:fld>
            <a:endParaRPr lang="en-US"/>
          </a:p>
        </p:txBody>
      </p:sp>
      <p:sp>
        <p:nvSpPr>
          <p:cNvPr id="35842" name="Rectangle 2"/>
          <p:cNvSpPr>
            <a:spLocks noChangeArrowheads="1" noTextEdit="1"/>
          </p:cNvSpPr>
          <p:nvPr>
            <p:ph type="sldImg"/>
          </p:nvPr>
        </p:nvSpPr>
        <p:spPr>
          <a:xfrm>
            <a:off x="1128713" y="692150"/>
            <a:ext cx="4600575" cy="3449638"/>
          </a:xfrm>
          <a:ln cap="flat"/>
        </p:spPr>
      </p:sp>
      <p:sp>
        <p:nvSpPr>
          <p:cNvPr id="35843" name="Rectangle 3"/>
          <p:cNvSpPr>
            <a:spLocks noGrp="1" noChangeArrowheads="1"/>
          </p:cNvSpPr>
          <p:nvPr>
            <p:ph type="body" idx="1"/>
          </p:nvPr>
        </p:nvSpPr>
        <p:spPr>
          <a:ln/>
        </p:spPr>
        <p:txBody>
          <a:bodyPr/>
          <a:lstStyle/>
          <a:p>
            <a:pPr>
              <a:spcBef>
                <a:spcPct val="0"/>
              </a:spcBef>
            </a:pPr>
            <a:endParaRPr lang="en-CA" sz="240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4C2C4E27-7E4F-42FA-90CC-A8D420AE6C0F}" type="slidenum">
              <a:rPr lang="en-US"/>
              <a:pPr/>
              <a:t>18</a:t>
            </a:fld>
            <a:endParaRPr lang="en-US"/>
          </a:p>
        </p:txBody>
      </p:sp>
      <p:sp>
        <p:nvSpPr>
          <p:cNvPr id="51202" name="Rectangle 2"/>
          <p:cNvSpPr>
            <a:spLocks noChangeArrowheads="1" noTextEdit="1"/>
          </p:cNvSpPr>
          <p:nvPr>
            <p:ph type="sldImg"/>
          </p:nvPr>
        </p:nvSpPr>
        <p:spPr>
          <a:xfrm>
            <a:off x="1128713" y="692150"/>
            <a:ext cx="4600575" cy="3449638"/>
          </a:xfrm>
          <a:ln/>
        </p:spPr>
      </p:sp>
      <p:sp>
        <p:nvSpPr>
          <p:cNvPr id="51203" name="Rectangle 3"/>
          <p:cNvSpPr>
            <a:spLocks noGrp="1" noChangeArrowheads="1"/>
          </p:cNvSpPr>
          <p:nvPr>
            <p:ph type="body" idx="1"/>
          </p:nvPr>
        </p:nvSpPr>
        <p:spPr/>
        <p:txBody>
          <a:bodyPr/>
          <a:lstStyle/>
          <a:p>
            <a:endParaRPr lang="en-CA"/>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CAF71A66-1539-4CED-B678-D3515B85E704}" type="slidenum">
              <a:rPr lang="en-US"/>
              <a:pPr/>
              <a:t>2</a:t>
            </a:fld>
            <a:endParaRPr lang="en-US"/>
          </a:p>
        </p:txBody>
      </p:sp>
      <p:sp>
        <p:nvSpPr>
          <p:cNvPr id="7170" name="Rectangle 2"/>
          <p:cNvSpPr>
            <a:spLocks noChangeArrowheads="1" noTextEdit="1"/>
          </p:cNvSpPr>
          <p:nvPr>
            <p:ph type="sldImg"/>
          </p:nvPr>
        </p:nvSpPr>
        <p:spPr>
          <a:xfrm>
            <a:off x="1128713" y="692150"/>
            <a:ext cx="4600575" cy="3449638"/>
          </a:xfrm>
          <a:ln cap="flat"/>
        </p:spPr>
      </p:sp>
      <p:sp>
        <p:nvSpPr>
          <p:cNvPr id="7171" name="Rectangle 3"/>
          <p:cNvSpPr>
            <a:spLocks noGrp="1" noChangeArrowheads="1"/>
          </p:cNvSpPr>
          <p:nvPr>
            <p:ph type="body" idx="1"/>
          </p:nvPr>
        </p:nvSpPr>
        <p:spPr>
          <a:ln/>
        </p:spPr>
        <p:txBody>
          <a:bodyPr/>
          <a:lstStyle/>
          <a:p>
            <a:pPr>
              <a:spcBef>
                <a:spcPct val="0"/>
              </a:spcBef>
            </a:pPr>
            <a:endParaRPr lang="en-CA" sz="24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FAB892DC-BC4A-4E6B-AFA9-DD0B67BFA2FD}" type="slidenum">
              <a:rPr lang="en-US"/>
              <a:pPr/>
              <a:t>3</a:t>
            </a:fld>
            <a:endParaRPr lang="en-US"/>
          </a:p>
        </p:txBody>
      </p:sp>
      <p:sp>
        <p:nvSpPr>
          <p:cNvPr id="9218" name="Rectangle 2"/>
          <p:cNvSpPr>
            <a:spLocks noChangeArrowheads="1" noTextEdit="1"/>
          </p:cNvSpPr>
          <p:nvPr>
            <p:ph type="sldImg"/>
          </p:nvPr>
        </p:nvSpPr>
        <p:spPr>
          <a:xfrm>
            <a:off x="1128713" y="692150"/>
            <a:ext cx="4600575" cy="3449638"/>
          </a:xfrm>
          <a:ln cap="flat"/>
        </p:spPr>
      </p:sp>
      <p:sp>
        <p:nvSpPr>
          <p:cNvPr id="9219" name="Rectangle 3"/>
          <p:cNvSpPr>
            <a:spLocks noGrp="1" noChangeArrowheads="1"/>
          </p:cNvSpPr>
          <p:nvPr>
            <p:ph type="body" idx="1"/>
          </p:nvPr>
        </p:nvSpPr>
        <p:spPr>
          <a:ln/>
        </p:spPr>
        <p:txBody>
          <a:bodyPr/>
          <a:lstStyle/>
          <a:p>
            <a:pPr>
              <a:spcBef>
                <a:spcPct val="0"/>
              </a:spcBef>
            </a:pPr>
            <a:endParaRPr lang="en-CA" sz="24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5B2BFA24-1282-4FB3-9C79-C4E258F070A4}" type="slidenum">
              <a:rPr lang="en-US"/>
              <a:pPr/>
              <a:t>4</a:t>
            </a:fld>
            <a:endParaRPr lang="en-US"/>
          </a:p>
        </p:txBody>
      </p:sp>
      <p:sp>
        <p:nvSpPr>
          <p:cNvPr id="11266" name="Rectangle 2"/>
          <p:cNvSpPr>
            <a:spLocks noChangeArrowheads="1" noTextEdit="1"/>
          </p:cNvSpPr>
          <p:nvPr>
            <p:ph type="sldImg"/>
          </p:nvPr>
        </p:nvSpPr>
        <p:spPr>
          <a:xfrm>
            <a:off x="1128713" y="692150"/>
            <a:ext cx="4600575" cy="3449638"/>
          </a:xfrm>
          <a:ln cap="flat"/>
        </p:spPr>
      </p:sp>
      <p:sp>
        <p:nvSpPr>
          <p:cNvPr id="11267" name="Rectangle 3"/>
          <p:cNvSpPr>
            <a:spLocks noGrp="1" noChangeArrowheads="1"/>
          </p:cNvSpPr>
          <p:nvPr>
            <p:ph type="body" idx="1"/>
          </p:nvPr>
        </p:nvSpPr>
        <p:spPr>
          <a:ln/>
        </p:spPr>
        <p:txBody>
          <a:bodyPr/>
          <a:lstStyle/>
          <a:p>
            <a:pPr>
              <a:spcBef>
                <a:spcPct val="0"/>
              </a:spcBef>
            </a:pPr>
            <a:endParaRPr lang="en-CA" sz="240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CA9E8865-577D-4430-BB78-41D3A8A89BFE}" type="slidenum">
              <a:rPr lang="en-US"/>
              <a:pPr/>
              <a:t>5</a:t>
            </a:fld>
            <a:endParaRPr lang="en-US"/>
          </a:p>
        </p:txBody>
      </p:sp>
      <p:sp>
        <p:nvSpPr>
          <p:cNvPr id="13314" name="Rectangle 2"/>
          <p:cNvSpPr>
            <a:spLocks noChangeArrowheads="1" noTextEdit="1"/>
          </p:cNvSpPr>
          <p:nvPr>
            <p:ph type="sldImg"/>
          </p:nvPr>
        </p:nvSpPr>
        <p:spPr>
          <a:xfrm>
            <a:off x="1128713" y="692150"/>
            <a:ext cx="4600575" cy="3449638"/>
          </a:xfrm>
          <a:ln cap="flat"/>
        </p:spPr>
      </p:sp>
      <p:sp>
        <p:nvSpPr>
          <p:cNvPr id="13315" name="Rectangle 3"/>
          <p:cNvSpPr>
            <a:spLocks noGrp="1" noChangeArrowheads="1"/>
          </p:cNvSpPr>
          <p:nvPr>
            <p:ph type="body" idx="1"/>
          </p:nvPr>
        </p:nvSpPr>
        <p:spPr>
          <a:ln/>
        </p:spPr>
        <p:txBody>
          <a:bodyPr/>
          <a:lstStyle/>
          <a:p>
            <a:pPr>
              <a:spcBef>
                <a:spcPct val="0"/>
              </a:spcBef>
            </a:pPr>
            <a:endParaRPr lang="en-CA" sz="240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BFC541EA-878E-4EB4-9396-7B41083C4298}" type="slidenum">
              <a:rPr lang="en-US"/>
              <a:pPr/>
              <a:t>6</a:t>
            </a:fld>
            <a:endParaRPr lang="en-US"/>
          </a:p>
        </p:txBody>
      </p:sp>
      <p:sp>
        <p:nvSpPr>
          <p:cNvPr id="15362" name="Rectangle 2"/>
          <p:cNvSpPr>
            <a:spLocks noChangeArrowheads="1" noTextEdit="1"/>
          </p:cNvSpPr>
          <p:nvPr>
            <p:ph type="sldImg"/>
          </p:nvPr>
        </p:nvSpPr>
        <p:spPr>
          <a:xfrm>
            <a:off x="1128713" y="692150"/>
            <a:ext cx="4600575" cy="3449638"/>
          </a:xfrm>
          <a:ln cap="flat"/>
        </p:spPr>
      </p:sp>
      <p:sp>
        <p:nvSpPr>
          <p:cNvPr id="15363" name="Rectangle 3"/>
          <p:cNvSpPr>
            <a:spLocks noGrp="1" noChangeArrowheads="1"/>
          </p:cNvSpPr>
          <p:nvPr>
            <p:ph type="body" idx="1"/>
          </p:nvPr>
        </p:nvSpPr>
        <p:spPr>
          <a:ln/>
        </p:spPr>
        <p:txBody>
          <a:bodyPr/>
          <a:lstStyle/>
          <a:p>
            <a:pPr>
              <a:spcBef>
                <a:spcPct val="0"/>
              </a:spcBef>
            </a:pPr>
            <a:endParaRPr lang="en-CA" sz="240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5B96F952-698E-41DF-9AD3-7F61BC4900D3}" type="slidenum">
              <a:rPr lang="en-US"/>
              <a:pPr/>
              <a:t>7</a:t>
            </a:fld>
            <a:endParaRPr lang="en-US"/>
          </a:p>
        </p:txBody>
      </p:sp>
      <p:sp>
        <p:nvSpPr>
          <p:cNvPr id="61442" name="Rectangle 2"/>
          <p:cNvSpPr>
            <a:spLocks noChangeArrowheads="1"/>
          </p:cNvSpPr>
          <p:nvPr>
            <p:ph type="sldImg"/>
          </p:nvPr>
        </p:nvSpPr>
        <p:spPr bwMode="auto">
          <a:xfrm>
            <a:off x="1128713" y="692150"/>
            <a:ext cx="4600575" cy="3449638"/>
          </a:xfrm>
          <a:prstGeom prst="rect">
            <a:avLst/>
          </a:prstGeom>
          <a:noFill/>
          <a:ln w="12700" cap="flat">
            <a:solidFill>
              <a:schemeClr val="tx1"/>
            </a:solidFill>
            <a:miter lim="800000"/>
            <a:headEnd/>
            <a:tailEnd/>
          </a:ln>
        </p:spPr>
      </p:sp>
      <p:sp>
        <p:nvSpPr>
          <p:cNvPr id="61443" name="Rectangle 3"/>
          <p:cNvSpPr>
            <a:spLocks noChangeArrowheads="1"/>
          </p:cNvSpPr>
          <p:nvPr>
            <p:ph type="body" idx="1"/>
          </p:nvPr>
        </p:nvSpPr>
        <p:spPr bwMode="auto">
          <a:xfrm>
            <a:off x="914400" y="4373563"/>
            <a:ext cx="5029200" cy="4143375"/>
          </a:xfrm>
          <a:prstGeom prst="rect">
            <a:avLst/>
          </a:prstGeom>
          <a:noFill/>
          <a:ln>
            <a:miter lim="800000"/>
            <a:headEnd/>
            <a:tailEnd/>
          </a:ln>
        </p:spPr>
        <p:txBody>
          <a:bodyPr lIns="92075" tIns="46038" rIns="92075" bIns="46038"/>
          <a:lstStyle/>
          <a:p>
            <a:pPr>
              <a:spcBef>
                <a:spcPct val="0"/>
              </a:spcBef>
            </a:pPr>
            <a:endParaRPr lang="en-CA" sz="240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DA3B8CB0-0D60-47F5-849E-7079E37B3E4C}" type="slidenum">
              <a:rPr lang="en-US"/>
              <a:pPr/>
              <a:t>8</a:t>
            </a:fld>
            <a:endParaRPr lang="en-US"/>
          </a:p>
        </p:txBody>
      </p:sp>
      <p:sp>
        <p:nvSpPr>
          <p:cNvPr id="17410" name="Rectangle 2"/>
          <p:cNvSpPr>
            <a:spLocks noChangeArrowheads="1" noTextEdit="1"/>
          </p:cNvSpPr>
          <p:nvPr>
            <p:ph type="sldImg"/>
          </p:nvPr>
        </p:nvSpPr>
        <p:spPr>
          <a:xfrm>
            <a:off x="1128713" y="692150"/>
            <a:ext cx="4600575" cy="3449638"/>
          </a:xfrm>
          <a:ln cap="flat"/>
        </p:spPr>
      </p:sp>
      <p:sp>
        <p:nvSpPr>
          <p:cNvPr id="17411" name="Rectangle 3"/>
          <p:cNvSpPr>
            <a:spLocks noGrp="1" noChangeArrowheads="1"/>
          </p:cNvSpPr>
          <p:nvPr>
            <p:ph type="body" idx="1"/>
          </p:nvPr>
        </p:nvSpPr>
        <p:spPr>
          <a:ln/>
        </p:spPr>
        <p:txBody>
          <a:bodyPr/>
          <a:lstStyle/>
          <a:p>
            <a:pPr>
              <a:spcBef>
                <a:spcPct val="0"/>
              </a:spcBef>
            </a:pPr>
            <a:endParaRPr lang="en-CA" sz="240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3C612FA7-BDD7-4AAF-9D3E-B575FA9E24D8}" type="slidenum">
              <a:rPr lang="en-US"/>
              <a:pPr/>
              <a:t>9</a:t>
            </a:fld>
            <a:endParaRPr lang="en-US"/>
          </a:p>
        </p:txBody>
      </p:sp>
      <p:sp>
        <p:nvSpPr>
          <p:cNvPr id="21506" name="Rectangle 2"/>
          <p:cNvSpPr>
            <a:spLocks noChangeArrowheads="1" noTextEdit="1"/>
          </p:cNvSpPr>
          <p:nvPr>
            <p:ph type="sldImg"/>
          </p:nvPr>
        </p:nvSpPr>
        <p:spPr>
          <a:xfrm>
            <a:off x="1128713" y="692150"/>
            <a:ext cx="4600575" cy="3449638"/>
          </a:xfrm>
          <a:ln cap="flat"/>
        </p:spPr>
      </p:sp>
      <p:sp>
        <p:nvSpPr>
          <p:cNvPr id="21507" name="Rectangle 3"/>
          <p:cNvSpPr>
            <a:spLocks noGrp="1" noChangeArrowheads="1"/>
          </p:cNvSpPr>
          <p:nvPr>
            <p:ph type="body" idx="1"/>
          </p:nvPr>
        </p:nvSpPr>
        <p:spPr>
          <a:ln/>
        </p:spPr>
        <p:txBody>
          <a:bodyPr/>
          <a:lstStyle/>
          <a:p>
            <a:pPr>
              <a:spcBef>
                <a:spcPct val="0"/>
              </a:spcBef>
            </a:pPr>
            <a:endParaRPr lang="en-CA" sz="24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4274"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endParaRPr lang="el-GR"/>
          </a:p>
        </p:txBody>
      </p:sp>
      <p:sp>
        <p:nvSpPr>
          <p:cNvPr id="54275" name="Rectangle 3"/>
          <p:cNvSpPr>
            <a:spLocks noGrp="1" noChangeArrowheads="1"/>
          </p:cNvSpPr>
          <p:nvPr>
            <p:ph type="ctrTitle"/>
          </p:nvPr>
        </p:nvSpPr>
        <p:spPr>
          <a:xfrm>
            <a:off x="315913" y="466725"/>
            <a:ext cx="6781800" cy="2133600"/>
          </a:xfrm>
        </p:spPr>
        <p:txBody>
          <a:bodyPr/>
          <a:lstStyle>
            <a:lvl1pPr algn="r">
              <a:defRPr sz="4800"/>
            </a:lvl1pPr>
          </a:lstStyle>
          <a:p>
            <a:r>
              <a:rPr lang="en-US" altLang="en-US"/>
              <a:t>Click to edit Master title style</a:t>
            </a:r>
          </a:p>
        </p:txBody>
      </p:sp>
      <p:sp>
        <p:nvSpPr>
          <p:cNvPr id="54276"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400"/>
            </a:lvl1pPr>
          </a:lstStyle>
          <a:p>
            <a:r>
              <a:rPr lang="en-US" altLang="en-US"/>
              <a:t>Click to edit Master subtitle style</a:t>
            </a:r>
          </a:p>
        </p:txBody>
      </p:sp>
      <p:sp>
        <p:nvSpPr>
          <p:cNvPr id="54277" name="Rectangle 5"/>
          <p:cNvSpPr>
            <a:spLocks noGrp="1" noChangeArrowheads="1"/>
          </p:cNvSpPr>
          <p:nvPr>
            <p:ph type="dt" sz="half" idx="2"/>
          </p:nvPr>
        </p:nvSpPr>
        <p:spPr/>
        <p:txBody>
          <a:bodyPr/>
          <a:lstStyle>
            <a:lvl1pPr>
              <a:defRPr/>
            </a:lvl1pPr>
          </a:lstStyle>
          <a:p>
            <a:endParaRPr lang="en-US" altLang="en-US"/>
          </a:p>
        </p:txBody>
      </p:sp>
      <p:sp>
        <p:nvSpPr>
          <p:cNvPr id="54278" name="Rectangle 6"/>
          <p:cNvSpPr>
            <a:spLocks noGrp="1" noChangeArrowheads="1"/>
          </p:cNvSpPr>
          <p:nvPr>
            <p:ph type="ftr" sz="quarter" idx="3"/>
          </p:nvPr>
        </p:nvSpPr>
        <p:spPr>
          <a:xfrm>
            <a:off x="323850" y="6248400"/>
            <a:ext cx="7272338" cy="457200"/>
          </a:xfrm>
        </p:spPr>
        <p:txBody>
          <a:bodyPr/>
          <a:lstStyle>
            <a:lvl1pPr>
              <a:defRPr/>
            </a:lvl1pPr>
          </a:lstStyle>
          <a:p>
            <a:r>
              <a:rPr lang="en-US" altLang="en-US"/>
              <a:t>Options, Futures, and Other Derivatives</a:t>
            </a:r>
            <a:r>
              <a:rPr lang="en-US" altLang="en-US" i="0"/>
              <a:t>, 6</a:t>
            </a:r>
            <a:r>
              <a:rPr lang="en-US" altLang="en-US" i="0" baseline="30000"/>
              <a:t>th</a:t>
            </a:r>
            <a:r>
              <a:rPr lang="en-US" altLang="en-US" i="0"/>
              <a:t> Edition, Copyright © John C. Hull 2005</a:t>
            </a:r>
          </a:p>
        </p:txBody>
      </p:sp>
      <p:sp>
        <p:nvSpPr>
          <p:cNvPr id="54279" name="Rectangle 7"/>
          <p:cNvSpPr>
            <a:spLocks noGrp="1" noChangeArrowheads="1"/>
          </p:cNvSpPr>
          <p:nvPr>
            <p:ph type="sldNum" sz="quarter" idx="4"/>
          </p:nvPr>
        </p:nvSpPr>
        <p:spPr>
          <a:xfrm>
            <a:off x="6553200" y="6237288"/>
            <a:ext cx="2133600" cy="468312"/>
          </a:xfrm>
        </p:spPr>
        <p:txBody>
          <a:bodyPr/>
          <a:lstStyle>
            <a:lvl1pPr>
              <a:defRPr/>
            </a:lvl1pPr>
          </a:lstStyle>
          <a:p>
            <a:r>
              <a:rPr lang="en-US" altLang="en-US"/>
              <a:t>15.</a:t>
            </a:r>
            <a:fld id="{9CE62D06-A42D-4FD1-9A48-C2346D35AA22}" type="slidenum">
              <a:rPr lang="en-US" altLang="en-US"/>
              <a:pPr/>
              <a:t>‹#›</a:t>
            </a:fld>
            <a:endParaRPr lang="en-US" altLang="en-US"/>
          </a:p>
        </p:txBody>
      </p:sp>
      <p:grpSp>
        <p:nvGrpSpPr>
          <p:cNvPr id="54280" name="Group 8"/>
          <p:cNvGrpSpPr>
            <a:grpSpLocks/>
          </p:cNvGrpSpPr>
          <p:nvPr/>
        </p:nvGrpSpPr>
        <p:grpSpPr bwMode="auto">
          <a:xfrm>
            <a:off x="7493000" y="2992438"/>
            <a:ext cx="1338263" cy="2189162"/>
            <a:chOff x="4704" y="1885"/>
            <a:chExt cx="843" cy="1379"/>
          </a:xfrm>
        </p:grpSpPr>
        <p:sp>
          <p:nvSpPr>
            <p:cNvPr id="54281" name="Oval 9"/>
            <p:cNvSpPr>
              <a:spLocks noChangeArrowheads="1"/>
            </p:cNvSpPr>
            <p:nvPr/>
          </p:nvSpPr>
          <p:spPr bwMode="auto">
            <a:xfrm>
              <a:off x="4704" y="1885"/>
              <a:ext cx="127" cy="127"/>
            </a:xfrm>
            <a:prstGeom prst="ellipse">
              <a:avLst/>
            </a:prstGeom>
            <a:solidFill>
              <a:schemeClr val="tx2"/>
            </a:solidFill>
            <a:ln w="9525">
              <a:noFill/>
              <a:round/>
              <a:headEnd/>
              <a:tailEnd/>
            </a:ln>
            <a:effectLst/>
          </p:spPr>
          <p:txBody>
            <a:bodyPr wrap="none" anchor="ctr"/>
            <a:lstStyle/>
            <a:p>
              <a:endParaRPr lang="el-GR"/>
            </a:p>
          </p:txBody>
        </p:sp>
        <p:sp>
          <p:nvSpPr>
            <p:cNvPr id="54282" name="Oval 10"/>
            <p:cNvSpPr>
              <a:spLocks noChangeArrowheads="1"/>
            </p:cNvSpPr>
            <p:nvPr/>
          </p:nvSpPr>
          <p:spPr bwMode="auto">
            <a:xfrm>
              <a:off x="4883" y="1885"/>
              <a:ext cx="127" cy="127"/>
            </a:xfrm>
            <a:prstGeom prst="ellipse">
              <a:avLst/>
            </a:prstGeom>
            <a:solidFill>
              <a:schemeClr val="tx2"/>
            </a:solidFill>
            <a:ln w="9525">
              <a:noFill/>
              <a:round/>
              <a:headEnd/>
              <a:tailEnd/>
            </a:ln>
            <a:effectLst/>
          </p:spPr>
          <p:txBody>
            <a:bodyPr wrap="none" anchor="ctr"/>
            <a:lstStyle/>
            <a:p>
              <a:endParaRPr lang="el-GR"/>
            </a:p>
          </p:txBody>
        </p:sp>
        <p:sp>
          <p:nvSpPr>
            <p:cNvPr id="54283" name="Oval 11"/>
            <p:cNvSpPr>
              <a:spLocks noChangeArrowheads="1"/>
            </p:cNvSpPr>
            <p:nvPr/>
          </p:nvSpPr>
          <p:spPr bwMode="auto">
            <a:xfrm>
              <a:off x="5062" y="1885"/>
              <a:ext cx="127" cy="127"/>
            </a:xfrm>
            <a:prstGeom prst="ellipse">
              <a:avLst/>
            </a:prstGeom>
            <a:solidFill>
              <a:schemeClr val="tx2"/>
            </a:solidFill>
            <a:ln w="9525">
              <a:noFill/>
              <a:round/>
              <a:headEnd/>
              <a:tailEnd/>
            </a:ln>
            <a:effectLst/>
          </p:spPr>
          <p:txBody>
            <a:bodyPr wrap="none" anchor="ctr"/>
            <a:lstStyle/>
            <a:p>
              <a:endParaRPr lang="el-GR"/>
            </a:p>
          </p:txBody>
        </p:sp>
        <p:sp>
          <p:nvSpPr>
            <p:cNvPr id="54284" name="Oval 12"/>
            <p:cNvSpPr>
              <a:spLocks noChangeArrowheads="1"/>
            </p:cNvSpPr>
            <p:nvPr/>
          </p:nvSpPr>
          <p:spPr bwMode="auto">
            <a:xfrm>
              <a:off x="4704" y="2064"/>
              <a:ext cx="127" cy="127"/>
            </a:xfrm>
            <a:prstGeom prst="ellipse">
              <a:avLst/>
            </a:prstGeom>
            <a:solidFill>
              <a:schemeClr val="tx2"/>
            </a:solidFill>
            <a:ln w="9525">
              <a:noFill/>
              <a:round/>
              <a:headEnd/>
              <a:tailEnd/>
            </a:ln>
            <a:effectLst/>
          </p:spPr>
          <p:txBody>
            <a:bodyPr wrap="none" anchor="ctr"/>
            <a:lstStyle/>
            <a:p>
              <a:endParaRPr lang="el-GR"/>
            </a:p>
          </p:txBody>
        </p:sp>
        <p:sp>
          <p:nvSpPr>
            <p:cNvPr id="54285" name="Oval 13"/>
            <p:cNvSpPr>
              <a:spLocks noChangeArrowheads="1"/>
            </p:cNvSpPr>
            <p:nvPr/>
          </p:nvSpPr>
          <p:spPr bwMode="auto">
            <a:xfrm>
              <a:off x="4883" y="2064"/>
              <a:ext cx="127" cy="127"/>
            </a:xfrm>
            <a:prstGeom prst="ellipse">
              <a:avLst/>
            </a:prstGeom>
            <a:solidFill>
              <a:schemeClr val="tx2"/>
            </a:solidFill>
            <a:ln w="9525">
              <a:noFill/>
              <a:round/>
              <a:headEnd/>
              <a:tailEnd/>
            </a:ln>
            <a:effectLst/>
          </p:spPr>
          <p:txBody>
            <a:bodyPr wrap="none" anchor="ctr"/>
            <a:lstStyle/>
            <a:p>
              <a:endParaRPr lang="el-GR"/>
            </a:p>
          </p:txBody>
        </p:sp>
        <p:sp>
          <p:nvSpPr>
            <p:cNvPr id="54286" name="Oval 14"/>
            <p:cNvSpPr>
              <a:spLocks noChangeArrowheads="1"/>
            </p:cNvSpPr>
            <p:nvPr/>
          </p:nvSpPr>
          <p:spPr bwMode="auto">
            <a:xfrm>
              <a:off x="5062" y="2064"/>
              <a:ext cx="127" cy="127"/>
            </a:xfrm>
            <a:prstGeom prst="ellipse">
              <a:avLst/>
            </a:prstGeom>
            <a:solidFill>
              <a:schemeClr val="tx2"/>
            </a:solidFill>
            <a:ln w="9525">
              <a:noFill/>
              <a:round/>
              <a:headEnd/>
              <a:tailEnd/>
            </a:ln>
            <a:effectLst/>
          </p:spPr>
          <p:txBody>
            <a:bodyPr wrap="none" anchor="ctr"/>
            <a:lstStyle/>
            <a:p>
              <a:endParaRPr lang="el-GR"/>
            </a:p>
          </p:txBody>
        </p:sp>
        <p:sp>
          <p:nvSpPr>
            <p:cNvPr id="54287" name="Oval 15"/>
            <p:cNvSpPr>
              <a:spLocks noChangeArrowheads="1"/>
            </p:cNvSpPr>
            <p:nvPr/>
          </p:nvSpPr>
          <p:spPr bwMode="auto">
            <a:xfrm>
              <a:off x="5241" y="2064"/>
              <a:ext cx="127" cy="127"/>
            </a:xfrm>
            <a:prstGeom prst="ellipse">
              <a:avLst/>
            </a:prstGeom>
            <a:solidFill>
              <a:schemeClr val="accent2"/>
            </a:solidFill>
            <a:ln w="9525">
              <a:noFill/>
              <a:round/>
              <a:headEnd/>
              <a:tailEnd/>
            </a:ln>
            <a:effectLst/>
          </p:spPr>
          <p:txBody>
            <a:bodyPr wrap="none" anchor="ctr"/>
            <a:lstStyle/>
            <a:p>
              <a:endParaRPr lang="el-GR"/>
            </a:p>
          </p:txBody>
        </p:sp>
        <p:sp>
          <p:nvSpPr>
            <p:cNvPr id="54288" name="Oval 16"/>
            <p:cNvSpPr>
              <a:spLocks noChangeArrowheads="1"/>
            </p:cNvSpPr>
            <p:nvPr/>
          </p:nvSpPr>
          <p:spPr bwMode="auto">
            <a:xfrm>
              <a:off x="4704" y="2243"/>
              <a:ext cx="127" cy="127"/>
            </a:xfrm>
            <a:prstGeom prst="ellipse">
              <a:avLst/>
            </a:prstGeom>
            <a:solidFill>
              <a:schemeClr val="tx2"/>
            </a:solidFill>
            <a:ln w="9525">
              <a:noFill/>
              <a:round/>
              <a:headEnd/>
              <a:tailEnd/>
            </a:ln>
            <a:effectLst/>
          </p:spPr>
          <p:txBody>
            <a:bodyPr wrap="none" anchor="ctr"/>
            <a:lstStyle/>
            <a:p>
              <a:endParaRPr lang="el-GR"/>
            </a:p>
          </p:txBody>
        </p:sp>
        <p:sp>
          <p:nvSpPr>
            <p:cNvPr id="54289" name="Oval 17"/>
            <p:cNvSpPr>
              <a:spLocks noChangeArrowheads="1"/>
            </p:cNvSpPr>
            <p:nvPr/>
          </p:nvSpPr>
          <p:spPr bwMode="auto">
            <a:xfrm>
              <a:off x="4883" y="2243"/>
              <a:ext cx="127" cy="127"/>
            </a:xfrm>
            <a:prstGeom prst="ellipse">
              <a:avLst/>
            </a:prstGeom>
            <a:solidFill>
              <a:schemeClr val="tx2"/>
            </a:solidFill>
            <a:ln w="9525">
              <a:noFill/>
              <a:round/>
              <a:headEnd/>
              <a:tailEnd/>
            </a:ln>
            <a:effectLst/>
          </p:spPr>
          <p:txBody>
            <a:bodyPr wrap="none" anchor="ctr"/>
            <a:lstStyle/>
            <a:p>
              <a:endParaRPr lang="el-GR"/>
            </a:p>
          </p:txBody>
        </p:sp>
        <p:sp>
          <p:nvSpPr>
            <p:cNvPr id="54290" name="Oval 18"/>
            <p:cNvSpPr>
              <a:spLocks noChangeArrowheads="1"/>
            </p:cNvSpPr>
            <p:nvPr/>
          </p:nvSpPr>
          <p:spPr bwMode="auto">
            <a:xfrm>
              <a:off x="5062" y="2243"/>
              <a:ext cx="127" cy="127"/>
            </a:xfrm>
            <a:prstGeom prst="ellipse">
              <a:avLst/>
            </a:prstGeom>
            <a:solidFill>
              <a:schemeClr val="accent2"/>
            </a:solidFill>
            <a:ln w="9525">
              <a:noFill/>
              <a:round/>
              <a:headEnd/>
              <a:tailEnd/>
            </a:ln>
            <a:effectLst/>
          </p:spPr>
          <p:txBody>
            <a:bodyPr wrap="none" anchor="ctr"/>
            <a:lstStyle/>
            <a:p>
              <a:endParaRPr lang="el-GR"/>
            </a:p>
          </p:txBody>
        </p:sp>
        <p:sp>
          <p:nvSpPr>
            <p:cNvPr id="54291" name="Oval 19"/>
            <p:cNvSpPr>
              <a:spLocks noChangeArrowheads="1"/>
            </p:cNvSpPr>
            <p:nvPr/>
          </p:nvSpPr>
          <p:spPr bwMode="auto">
            <a:xfrm>
              <a:off x="5241" y="2243"/>
              <a:ext cx="127" cy="127"/>
            </a:xfrm>
            <a:prstGeom prst="ellipse">
              <a:avLst/>
            </a:prstGeom>
            <a:solidFill>
              <a:schemeClr val="accent2"/>
            </a:solidFill>
            <a:ln w="9525">
              <a:noFill/>
              <a:round/>
              <a:headEnd/>
              <a:tailEnd/>
            </a:ln>
            <a:effectLst/>
          </p:spPr>
          <p:txBody>
            <a:bodyPr wrap="none" anchor="ctr"/>
            <a:lstStyle/>
            <a:p>
              <a:endParaRPr lang="el-GR"/>
            </a:p>
          </p:txBody>
        </p:sp>
        <p:sp>
          <p:nvSpPr>
            <p:cNvPr id="54292" name="Oval 20"/>
            <p:cNvSpPr>
              <a:spLocks noChangeArrowheads="1"/>
            </p:cNvSpPr>
            <p:nvPr/>
          </p:nvSpPr>
          <p:spPr bwMode="auto">
            <a:xfrm>
              <a:off x="5420" y="2243"/>
              <a:ext cx="127" cy="127"/>
            </a:xfrm>
            <a:prstGeom prst="ellipse">
              <a:avLst/>
            </a:prstGeom>
            <a:solidFill>
              <a:schemeClr val="accent1"/>
            </a:solidFill>
            <a:ln w="9525">
              <a:noFill/>
              <a:round/>
              <a:headEnd/>
              <a:tailEnd/>
            </a:ln>
            <a:effectLst/>
          </p:spPr>
          <p:txBody>
            <a:bodyPr wrap="none" anchor="ctr"/>
            <a:lstStyle/>
            <a:p>
              <a:endParaRPr lang="el-GR"/>
            </a:p>
          </p:txBody>
        </p:sp>
        <p:sp>
          <p:nvSpPr>
            <p:cNvPr id="54293" name="Oval 21"/>
            <p:cNvSpPr>
              <a:spLocks noChangeArrowheads="1"/>
            </p:cNvSpPr>
            <p:nvPr/>
          </p:nvSpPr>
          <p:spPr bwMode="auto">
            <a:xfrm>
              <a:off x="4704" y="2421"/>
              <a:ext cx="127" cy="128"/>
            </a:xfrm>
            <a:prstGeom prst="ellipse">
              <a:avLst/>
            </a:prstGeom>
            <a:solidFill>
              <a:schemeClr val="tx2"/>
            </a:solidFill>
            <a:ln w="9525">
              <a:noFill/>
              <a:round/>
              <a:headEnd/>
              <a:tailEnd/>
            </a:ln>
            <a:effectLst/>
          </p:spPr>
          <p:txBody>
            <a:bodyPr wrap="none" anchor="ctr"/>
            <a:lstStyle/>
            <a:p>
              <a:endParaRPr lang="el-GR"/>
            </a:p>
          </p:txBody>
        </p:sp>
        <p:sp>
          <p:nvSpPr>
            <p:cNvPr id="54294" name="Oval 22"/>
            <p:cNvSpPr>
              <a:spLocks noChangeArrowheads="1"/>
            </p:cNvSpPr>
            <p:nvPr/>
          </p:nvSpPr>
          <p:spPr bwMode="auto">
            <a:xfrm>
              <a:off x="4883" y="2421"/>
              <a:ext cx="127" cy="128"/>
            </a:xfrm>
            <a:prstGeom prst="ellipse">
              <a:avLst/>
            </a:prstGeom>
            <a:solidFill>
              <a:schemeClr val="accent2"/>
            </a:solidFill>
            <a:ln w="9525">
              <a:noFill/>
              <a:round/>
              <a:headEnd/>
              <a:tailEnd/>
            </a:ln>
            <a:effectLst/>
          </p:spPr>
          <p:txBody>
            <a:bodyPr wrap="none" anchor="ctr"/>
            <a:lstStyle/>
            <a:p>
              <a:endParaRPr lang="el-GR"/>
            </a:p>
          </p:txBody>
        </p:sp>
        <p:sp>
          <p:nvSpPr>
            <p:cNvPr id="54295" name="Oval 23"/>
            <p:cNvSpPr>
              <a:spLocks noChangeArrowheads="1"/>
            </p:cNvSpPr>
            <p:nvPr/>
          </p:nvSpPr>
          <p:spPr bwMode="auto">
            <a:xfrm>
              <a:off x="5062" y="2421"/>
              <a:ext cx="127" cy="128"/>
            </a:xfrm>
            <a:prstGeom prst="ellipse">
              <a:avLst/>
            </a:prstGeom>
            <a:solidFill>
              <a:schemeClr val="accent2"/>
            </a:solidFill>
            <a:ln w="9525">
              <a:noFill/>
              <a:round/>
              <a:headEnd/>
              <a:tailEnd/>
            </a:ln>
            <a:effectLst/>
          </p:spPr>
          <p:txBody>
            <a:bodyPr wrap="none" anchor="ctr"/>
            <a:lstStyle/>
            <a:p>
              <a:endParaRPr lang="el-GR"/>
            </a:p>
          </p:txBody>
        </p:sp>
        <p:sp>
          <p:nvSpPr>
            <p:cNvPr id="54296" name="Oval 24"/>
            <p:cNvSpPr>
              <a:spLocks noChangeArrowheads="1"/>
            </p:cNvSpPr>
            <p:nvPr/>
          </p:nvSpPr>
          <p:spPr bwMode="auto">
            <a:xfrm>
              <a:off x="5241" y="2421"/>
              <a:ext cx="127" cy="128"/>
            </a:xfrm>
            <a:prstGeom prst="ellipse">
              <a:avLst/>
            </a:prstGeom>
            <a:solidFill>
              <a:schemeClr val="accent1"/>
            </a:solidFill>
            <a:ln w="9525">
              <a:noFill/>
              <a:round/>
              <a:headEnd/>
              <a:tailEnd/>
            </a:ln>
            <a:effectLst/>
          </p:spPr>
          <p:txBody>
            <a:bodyPr wrap="none" anchor="ctr"/>
            <a:lstStyle/>
            <a:p>
              <a:endParaRPr lang="el-GR"/>
            </a:p>
          </p:txBody>
        </p:sp>
        <p:sp>
          <p:nvSpPr>
            <p:cNvPr id="54297" name="Oval 25"/>
            <p:cNvSpPr>
              <a:spLocks noChangeArrowheads="1"/>
            </p:cNvSpPr>
            <p:nvPr/>
          </p:nvSpPr>
          <p:spPr bwMode="auto">
            <a:xfrm>
              <a:off x="4704" y="2600"/>
              <a:ext cx="127" cy="128"/>
            </a:xfrm>
            <a:prstGeom prst="ellipse">
              <a:avLst/>
            </a:prstGeom>
            <a:solidFill>
              <a:schemeClr val="accent2"/>
            </a:solidFill>
            <a:ln w="9525">
              <a:noFill/>
              <a:round/>
              <a:headEnd/>
              <a:tailEnd/>
            </a:ln>
            <a:effectLst/>
          </p:spPr>
          <p:txBody>
            <a:bodyPr wrap="none" anchor="ctr"/>
            <a:lstStyle/>
            <a:p>
              <a:endParaRPr lang="el-GR"/>
            </a:p>
          </p:txBody>
        </p:sp>
        <p:sp>
          <p:nvSpPr>
            <p:cNvPr id="54298" name="Oval 26"/>
            <p:cNvSpPr>
              <a:spLocks noChangeArrowheads="1"/>
            </p:cNvSpPr>
            <p:nvPr/>
          </p:nvSpPr>
          <p:spPr bwMode="auto">
            <a:xfrm>
              <a:off x="4883" y="2600"/>
              <a:ext cx="127" cy="128"/>
            </a:xfrm>
            <a:prstGeom prst="ellipse">
              <a:avLst/>
            </a:prstGeom>
            <a:solidFill>
              <a:schemeClr val="accent2"/>
            </a:solidFill>
            <a:ln w="9525">
              <a:noFill/>
              <a:round/>
              <a:headEnd/>
              <a:tailEnd/>
            </a:ln>
            <a:effectLst/>
          </p:spPr>
          <p:txBody>
            <a:bodyPr wrap="none" anchor="ctr"/>
            <a:lstStyle/>
            <a:p>
              <a:endParaRPr lang="el-GR"/>
            </a:p>
          </p:txBody>
        </p:sp>
        <p:sp>
          <p:nvSpPr>
            <p:cNvPr id="54299" name="Oval 27"/>
            <p:cNvSpPr>
              <a:spLocks noChangeArrowheads="1"/>
            </p:cNvSpPr>
            <p:nvPr/>
          </p:nvSpPr>
          <p:spPr bwMode="auto">
            <a:xfrm>
              <a:off x="5062" y="2600"/>
              <a:ext cx="127" cy="128"/>
            </a:xfrm>
            <a:prstGeom prst="ellipse">
              <a:avLst/>
            </a:prstGeom>
            <a:solidFill>
              <a:schemeClr val="accent1"/>
            </a:solidFill>
            <a:ln w="9525">
              <a:noFill/>
              <a:round/>
              <a:headEnd/>
              <a:tailEnd/>
            </a:ln>
            <a:effectLst/>
          </p:spPr>
          <p:txBody>
            <a:bodyPr wrap="none" anchor="ctr"/>
            <a:lstStyle/>
            <a:p>
              <a:endParaRPr lang="el-GR"/>
            </a:p>
          </p:txBody>
        </p:sp>
        <p:sp>
          <p:nvSpPr>
            <p:cNvPr id="54300" name="Oval 28"/>
            <p:cNvSpPr>
              <a:spLocks noChangeArrowheads="1"/>
            </p:cNvSpPr>
            <p:nvPr/>
          </p:nvSpPr>
          <p:spPr bwMode="auto">
            <a:xfrm>
              <a:off x="5241" y="2600"/>
              <a:ext cx="127" cy="128"/>
            </a:xfrm>
            <a:prstGeom prst="ellipse">
              <a:avLst/>
            </a:prstGeom>
            <a:solidFill>
              <a:schemeClr val="accent1"/>
            </a:solidFill>
            <a:ln w="9525">
              <a:noFill/>
              <a:round/>
              <a:headEnd/>
              <a:tailEnd/>
            </a:ln>
            <a:effectLst/>
          </p:spPr>
          <p:txBody>
            <a:bodyPr wrap="none" anchor="ctr"/>
            <a:lstStyle/>
            <a:p>
              <a:endParaRPr lang="el-GR"/>
            </a:p>
          </p:txBody>
        </p:sp>
        <p:sp>
          <p:nvSpPr>
            <p:cNvPr id="54301" name="Oval 29"/>
            <p:cNvSpPr>
              <a:spLocks noChangeArrowheads="1"/>
            </p:cNvSpPr>
            <p:nvPr/>
          </p:nvSpPr>
          <p:spPr bwMode="auto">
            <a:xfrm>
              <a:off x="5420" y="2600"/>
              <a:ext cx="127" cy="128"/>
            </a:xfrm>
            <a:prstGeom prst="ellipse">
              <a:avLst/>
            </a:prstGeom>
            <a:solidFill>
              <a:schemeClr val="folHlink"/>
            </a:solidFill>
            <a:ln w="9525">
              <a:noFill/>
              <a:round/>
              <a:headEnd/>
              <a:tailEnd/>
            </a:ln>
            <a:effectLst/>
          </p:spPr>
          <p:txBody>
            <a:bodyPr wrap="none" anchor="ctr"/>
            <a:lstStyle/>
            <a:p>
              <a:endParaRPr lang="el-GR"/>
            </a:p>
          </p:txBody>
        </p:sp>
        <p:sp>
          <p:nvSpPr>
            <p:cNvPr id="54302" name="Oval 30"/>
            <p:cNvSpPr>
              <a:spLocks noChangeArrowheads="1"/>
            </p:cNvSpPr>
            <p:nvPr/>
          </p:nvSpPr>
          <p:spPr bwMode="auto">
            <a:xfrm>
              <a:off x="4704" y="2779"/>
              <a:ext cx="127" cy="127"/>
            </a:xfrm>
            <a:prstGeom prst="ellipse">
              <a:avLst/>
            </a:prstGeom>
            <a:solidFill>
              <a:schemeClr val="accent2"/>
            </a:solidFill>
            <a:ln w="9525">
              <a:noFill/>
              <a:round/>
              <a:headEnd/>
              <a:tailEnd/>
            </a:ln>
            <a:effectLst/>
          </p:spPr>
          <p:txBody>
            <a:bodyPr wrap="none" anchor="ctr"/>
            <a:lstStyle/>
            <a:p>
              <a:endParaRPr lang="el-GR"/>
            </a:p>
          </p:txBody>
        </p:sp>
        <p:sp>
          <p:nvSpPr>
            <p:cNvPr id="54303" name="Oval 31"/>
            <p:cNvSpPr>
              <a:spLocks noChangeArrowheads="1"/>
            </p:cNvSpPr>
            <p:nvPr/>
          </p:nvSpPr>
          <p:spPr bwMode="auto">
            <a:xfrm>
              <a:off x="4883" y="2779"/>
              <a:ext cx="127" cy="127"/>
            </a:xfrm>
            <a:prstGeom prst="ellipse">
              <a:avLst/>
            </a:prstGeom>
            <a:solidFill>
              <a:schemeClr val="accent1"/>
            </a:solidFill>
            <a:ln w="9525">
              <a:noFill/>
              <a:round/>
              <a:headEnd/>
              <a:tailEnd/>
            </a:ln>
            <a:effectLst/>
          </p:spPr>
          <p:txBody>
            <a:bodyPr wrap="none" anchor="ctr"/>
            <a:lstStyle/>
            <a:p>
              <a:endParaRPr lang="el-GR"/>
            </a:p>
          </p:txBody>
        </p:sp>
        <p:sp>
          <p:nvSpPr>
            <p:cNvPr id="54304" name="Oval 32"/>
            <p:cNvSpPr>
              <a:spLocks noChangeArrowheads="1"/>
            </p:cNvSpPr>
            <p:nvPr/>
          </p:nvSpPr>
          <p:spPr bwMode="auto">
            <a:xfrm>
              <a:off x="5062" y="2779"/>
              <a:ext cx="127" cy="127"/>
            </a:xfrm>
            <a:prstGeom prst="ellipse">
              <a:avLst/>
            </a:prstGeom>
            <a:solidFill>
              <a:schemeClr val="accent1"/>
            </a:solidFill>
            <a:ln w="9525">
              <a:noFill/>
              <a:round/>
              <a:headEnd/>
              <a:tailEnd/>
            </a:ln>
            <a:effectLst/>
          </p:spPr>
          <p:txBody>
            <a:bodyPr wrap="none" anchor="ctr"/>
            <a:lstStyle/>
            <a:p>
              <a:endParaRPr lang="el-GR"/>
            </a:p>
          </p:txBody>
        </p:sp>
        <p:sp>
          <p:nvSpPr>
            <p:cNvPr id="54305" name="Oval 33"/>
            <p:cNvSpPr>
              <a:spLocks noChangeArrowheads="1"/>
            </p:cNvSpPr>
            <p:nvPr/>
          </p:nvSpPr>
          <p:spPr bwMode="auto">
            <a:xfrm>
              <a:off x="5241" y="2779"/>
              <a:ext cx="127" cy="127"/>
            </a:xfrm>
            <a:prstGeom prst="ellipse">
              <a:avLst/>
            </a:prstGeom>
            <a:solidFill>
              <a:schemeClr val="folHlink"/>
            </a:solidFill>
            <a:ln w="9525">
              <a:noFill/>
              <a:round/>
              <a:headEnd/>
              <a:tailEnd/>
            </a:ln>
            <a:effectLst/>
          </p:spPr>
          <p:txBody>
            <a:bodyPr wrap="none" anchor="ctr"/>
            <a:lstStyle/>
            <a:p>
              <a:endParaRPr lang="el-GR"/>
            </a:p>
          </p:txBody>
        </p:sp>
        <p:sp>
          <p:nvSpPr>
            <p:cNvPr id="54306" name="Oval 34"/>
            <p:cNvSpPr>
              <a:spLocks noChangeArrowheads="1"/>
            </p:cNvSpPr>
            <p:nvPr/>
          </p:nvSpPr>
          <p:spPr bwMode="auto">
            <a:xfrm>
              <a:off x="4704" y="2958"/>
              <a:ext cx="127" cy="127"/>
            </a:xfrm>
            <a:prstGeom prst="ellipse">
              <a:avLst/>
            </a:prstGeom>
            <a:solidFill>
              <a:schemeClr val="accent1"/>
            </a:solidFill>
            <a:ln w="9525">
              <a:noFill/>
              <a:round/>
              <a:headEnd/>
              <a:tailEnd/>
            </a:ln>
            <a:effectLst/>
          </p:spPr>
          <p:txBody>
            <a:bodyPr wrap="none" anchor="ctr"/>
            <a:lstStyle/>
            <a:p>
              <a:endParaRPr lang="el-GR"/>
            </a:p>
          </p:txBody>
        </p:sp>
        <p:sp>
          <p:nvSpPr>
            <p:cNvPr id="54307" name="Oval 35"/>
            <p:cNvSpPr>
              <a:spLocks noChangeArrowheads="1"/>
            </p:cNvSpPr>
            <p:nvPr/>
          </p:nvSpPr>
          <p:spPr bwMode="auto">
            <a:xfrm>
              <a:off x="4883" y="2958"/>
              <a:ext cx="127" cy="127"/>
            </a:xfrm>
            <a:prstGeom prst="ellipse">
              <a:avLst/>
            </a:prstGeom>
            <a:solidFill>
              <a:schemeClr val="accent1"/>
            </a:solidFill>
            <a:ln w="9525">
              <a:noFill/>
              <a:round/>
              <a:headEnd/>
              <a:tailEnd/>
            </a:ln>
            <a:effectLst/>
          </p:spPr>
          <p:txBody>
            <a:bodyPr wrap="none" anchor="ctr"/>
            <a:lstStyle/>
            <a:p>
              <a:endParaRPr lang="el-GR"/>
            </a:p>
          </p:txBody>
        </p:sp>
        <p:sp>
          <p:nvSpPr>
            <p:cNvPr id="54308" name="Oval 36"/>
            <p:cNvSpPr>
              <a:spLocks noChangeArrowheads="1"/>
            </p:cNvSpPr>
            <p:nvPr/>
          </p:nvSpPr>
          <p:spPr bwMode="auto">
            <a:xfrm>
              <a:off x="5062" y="2958"/>
              <a:ext cx="127" cy="127"/>
            </a:xfrm>
            <a:prstGeom prst="ellipse">
              <a:avLst/>
            </a:prstGeom>
            <a:solidFill>
              <a:schemeClr val="folHlink"/>
            </a:solidFill>
            <a:ln w="9525">
              <a:noFill/>
              <a:round/>
              <a:headEnd/>
              <a:tailEnd/>
            </a:ln>
            <a:effectLst/>
          </p:spPr>
          <p:txBody>
            <a:bodyPr wrap="none" anchor="ctr"/>
            <a:lstStyle/>
            <a:p>
              <a:endParaRPr lang="el-GR"/>
            </a:p>
          </p:txBody>
        </p:sp>
        <p:sp>
          <p:nvSpPr>
            <p:cNvPr id="54309" name="Oval 37"/>
            <p:cNvSpPr>
              <a:spLocks noChangeArrowheads="1"/>
            </p:cNvSpPr>
            <p:nvPr/>
          </p:nvSpPr>
          <p:spPr bwMode="auto">
            <a:xfrm>
              <a:off x="5241" y="2958"/>
              <a:ext cx="127" cy="127"/>
            </a:xfrm>
            <a:prstGeom prst="ellipse">
              <a:avLst/>
            </a:prstGeom>
            <a:solidFill>
              <a:schemeClr val="folHlink"/>
            </a:solidFill>
            <a:ln w="9525">
              <a:noFill/>
              <a:round/>
              <a:headEnd/>
              <a:tailEnd/>
            </a:ln>
            <a:effectLst/>
          </p:spPr>
          <p:txBody>
            <a:bodyPr wrap="none" anchor="ctr"/>
            <a:lstStyle/>
            <a:p>
              <a:endParaRPr lang="el-GR"/>
            </a:p>
          </p:txBody>
        </p:sp>
        <p:sp>
          <p:nvSpPr>
            <p:cNvPr id="54310" name="Oval 38"/>
            <p:cNvSpPr>
              <a:spLocks noChangeArrowheads="1"/>
            </p:cNvSpPr>
            <p:nvPr/>
          </p:nvSpPr>
          <p:spPr bwMode="auto">
            <a:xfrm>
              <a:off x="4883" y="3137"/>
              <a:ext cx="127" cy="127"/>
            </a:xfrm>
            <a:prstGeom prst="ellipse">
              <a:avLst/>
            </a:prstGeom>
            <a:solidFill>
              <a:schemeClr val="folHlink"/>
            </a:solidFill>
            <a:ln w="9525">
              <a:noFill/>
              <a:round/>
              <a:headEnd/>
              <a:tailEnd/>
            </a:ln>
            <a:effectLst/>
          </p:spPr>
          <p:txBody>
            <a:bodyPr wrap="none" anchor="ctr"/>
            <a:lstStyle/>
            <a:p>
              <a:endParaRPr lang="el-GR"/>
            </a:p>
          </p:txBody>
        </p:sp>
        <p:sp>
          <p:nvSpPr>
            <p:cNvPr id="54311" name="Oval 39"/>
            <p:cNvSpPr>
              <a:spLocks noChangeArrowheads="1"/>
            </p:cNvSpPr>
            <p:nvPr/>
          </p:nvSpPr>
          <p:spPr bwMode="auto">
            <a:xfrm>
              <a:off x="5241" y="3137"/>
              <a:ext cx="127" cy="127"/>
            </a:xfrm>
            <a:prstGeom prst="ellipse">
              <a:avLst/>
            </a:prstGeom>
            <a:solidFill>
              <a:schemeClr val="folHlink"/>
            </a:solidFill>
            <a:ln w="9525">
              <a:noFill/>
              <a:round/>
              <a:headEnd/>
              <a:tailEnd/>
            </a:ln>
            <a:effectLst/>
          </p:spPr>
          <p:txBody>
            <a:bodyPr wrap="none" anchor="ctr"/>
            <a:lstStyle/>
            <a:p>
              <a:endParaRPr lang="el-GR"/>
            </a:p>
          </p:txBody>
        </p:sp>
      </p:grpSp>
      <p:sp>
        <p:nvSpPr>
          <p:cNvPr id="54312" name="Line 40"/>
          <p:cNvSpPr>
            <a:spLocks noChangeShapeType="1"/>
          </p:cNvSpPr>
          <p:nvPr/>
        </p:nvSpPr>
        <p:spPr bwMode="auto">
          <a:xfrm>
            <a:off x="304800" y="2819400"/>
            <a:ext cx="8229600" cy="0"/>
          </a:xfrm>
          <a:prstGeom prst="line">
            <a:avLst/>
          </a:prstGeom>
          <a:noFill/>
          <a:ln w="6350">
            <a:solidFill>
              <a:schemeClr val="tx1"/>
            </a:solidFill>
            <a:round/>
            <a:headEnd/>
            <a:tailEnd/>
          </a:ln>
          <a:effectLst/>
        </p:spPr>
        <p:txBody>
          <a:bodyPr/>
          <a:lstStyle/>
          <a:p>
            <a:endParaRPr lang="el-G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r>
              <a:rPr lang="en-US" altLang="en-US"/>
              <a:t>Options, Futures, and Other Derivatives, </a:t>
            </a:r>
            <a:r>
              <a:rPr lang="en-US" altLang="en-US" i="0"/>
              <a:t> 6</a:t>
            </a:r>
            <a:r>
              <a:rPr lang="en-US" altLang="en-US" i="0" baseline="30000"/>
              <a:t>th</a:t>
            </a:r>
            <a:r>
              <a:rPr lang="en-US" altLang="en-US" i="0"/>
              <a:t> Edition, Copyright </a:t>
            </a:r>
            <a:r>
              <a:rPr lang="en-US" altLang="en-US" i="0">
                <a:cs typeface="Arial" charset="0"/>
              </a:rPr>
              <a:t>© John  C. Hull 2005</a:t>
            </a:r>
            <a:endParaRPr lang="en-US" altLang="en-US" i="0"/>
          </a:p>
        </p:txBody>
      </p:sp>
      <p:sp>
        <p:nvSpPr>
          <p:cNvPr id="6" name="Slide Number Placeholder 5"/>
          <p:cNvSpPr>
            <a:spLocks noGrp="1"/>
          </p:cNvSpPr>
          <p:nvPr>
            <p:ph type="sldNum" sz="quarter" idx="12"/>
          </p:nvPr>
        </p:nvSpPr>
        <p:spPr/>
        <p:txBody>
          <a:bodyPr/>
          <a:lstStyle>
            <a:lvl1pPr>
              <a:defRPr/>
            </a:lvl1pPr>
          </a:lstStyle>
          <a:p>
            <a:r>
              <a:rPr lang="en-US" altLang="en-US"/>
              <a:t>15.</a:t>
            </a:r>
            <a:fld id="{45B835AC-C1BD-4480-AA94-06EFECDA4530}" type="slidenum">
              <a:rPr lang="en-US" altLang="en-US"/>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22238"/>
            <a:ext cx="2057400" cy="6008687"/>
          </a:xfrm>
        </p:spPr>
        <p:txBody>
          <a:bodyPr vert="eaVert"/>
          <a:lstStyle/>
          <a:p>
            <a:r>
              <a:rPr lang="en-US" smtClean="0"/>
              <a:t>Click to edit Master title style</a:t>
            </a:r>
            <a:endParaRPr lang="el-GR"/>
          </a:p>
        </p:txBody>
      </p:sp>
      <p:sp>
        <p:nvSpPr>
          <p:cNvPr id="3" name="Vertical Text Placeholder 2"/>
          <p:cNvSpPr>
            <a:spLocks noGrp="1"/>
          </p:cNvSpPr>
          <p:nvPr>
            <p:ph type="body" orient="vert" idx="1"/>
          </p:nvPr>
        </p:nvSpPr>
        <p:spPr>
          <a:xfrm>
            <a:off x="457200" y="122238"/>
            <a:ext cx="6019800" cy="60086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r>
              <a:rPr lang="en-US" altLang="en-US"/>
              <a:t>Options, Futures, and Other Derivatives, </a:t>
            </a:r>
            <a:r>
              <a:rPr lang="en-US" altLang="en-US" i="0"/>
              <a:t> 6</a:t>
            </a:r>
            <a:r>
              <a:rPr lang="en-US" altLang="en-US" i="0" baseline="30000"/>
              <a:t>th</a:t>
            </a:r>
            <a:r>
              <a:rPr lang="en-US" altLang="en-US" i="0"/>
              <a:t> Edition, Copyright </a:t>
            </a:r>
            <a:r>
              <a:rPr lang="en-US" altLang="en-US" i="0">
                <a:cs typeface="Arial" charset="0"/>
              </a:rPr>
              <a:t>© John  C. Hull 2005</a:t>
            </a:r>
            <a:endParaRPr lang="en-US" altLang="en-US" i="0"/>
          </a:p>
        </p:txBody>
      </p:sp>
      <p:sp>
        <p:nvSpPr>
          <p:cNvPr id="6" name="Slide Number Placeholder 5"/>
          <p:cNvSpPr>
            <a:spLocks noGrp="1"/>
          </p:cNvSpPr>
          <p:nvPr>
            <p:ph type="sldNum" sz="quarter" idx="12"/>
          </p:nvPr>
        </p:nvSpPr>
        <p:spPr/>
        <p:txBody>
          <a:bodyPr/>
          <a:lstStyle>
            <a:lvl1pPr>
              <a:defRPr/>
            </a:lvl1pPr>
          </a:lstStyle>
          <a:p>
            <a:r>
              <a:rPr lang="en-US" altLang="en-US"/>
              <a:t>15.</a:t>
            </a:r>
            <a:fld id="{D0B32C4A-F43A-472D-92BF-9DECE831A5BF}" type="slidenum">
              <a:rPr lang="en-US" altLang="en-US"/>
              <a:pPr/>
              <a:t>‹#›</a:t>
            </a:fld>
            <a:endParaRPr lang="en-US"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543800" cy="1295400"/>
          </a:xfrm>
        </p:spPr>
        <p:txBody>
          <a:bodyPr/>
          <a:lstStyle/>
          <a:p>
            <a:r>
              <a:rPr lang="en-US" smtClean="0"/>
              <a:t>Click to edit Master title style</a:t>
            </a:r>
            <a:endParaRPr lang="el-GR"/>
          </a:p>
        </p:txBody>
      </p:sp>
      <p:sp>
        <p:nvSpPr>
          <p:cNvPr id="3" name="Text Placeholder 2"/>
          <p:cNvSpPr>
            <a:spLocks noGrp="1"/>
          </p:cNvSpPr>
          <p:nvPr>
            <p:ph type="body" sz="half" idx="1"/>
          </p:nvPr>
        </p:nvSpPr>
        <p:spPr>
          <a:xfrm>
            <a:off x="457200" y="1719263"/>
            <a:ext cx="4038600" cy="44116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Content Placeholder 3"/>
          <p:cNvSpPr>
            <a:spLocks noGrp="1"/>
          </p:cNvSpPr>
          <p:nvPr>
            <p:ph sz="half" idx="2"/>
          </p:nvPr>
        </p:nvSpPr>
        <p:spPr>
          <a:xfrm>
            <a:off x="4648200" y="1719263"/>
            <a:ext cx="4038600" cy="44116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Date Placeholder 4"/>
          <p:cNvSpPr>
            <a:spLocks noGrp="1"/>
          </p:cNvSpPr>
          <p:nvPr>
            <p:ph type="dt" sz="half" idx="10"/>
          </p:nvPr>
        </p:nvSpPr>
        <p:spPr>
          <a:xfrm>
            <a:off x="457200" y="6248400"/>
            <a:ext cx="2133600" cy="457200"/>
          </a:xfrm>
        </p:spPr>
        <p:txBody>
          <a:bodyPr/>
          <a:lstStyle>
            <a:lvl1pPr>
              <a:defRPr/>
            </a:lvl1pPr>
          </a:lstStyle>
          <a:p>
            <a:endParaRPr lang="en-US" altLang="en-US"/>
          </a:p>
        </p:txBody>
      </p:sp>
      <p:sp>
        <p:nvSpPr>
          <p:cNvPr id="6" name="Footer Placeholder 5"/>
          <p:cNvSpPr>
            <a:spLocks noGrp="1"/>
          </p:cNvSpPr>
          <p:nvPr>
            <p:ph type="ftr" sz="quarter" idx="11"/>
          </p:nvPr>
        </p:nvSpPr>
        <p:spPr>
          <a:xfrm>
            <a:off x="250825" y="6248400"/>
            <a:ext cx="7561263" cy="457200"/>
          </a:xfrm>
        </p:spPr>
        <p:txBody>
          <a:bodyPr/>
          <a:lstStyle>
            <a:lvl1pPr>
              <a:defRPr/>
            </a:lvl1pPr>
          </a:lstStyle>
          <a:p>
            <a:r>
              <a:rPr lang="en-US" altLang="en-US"/>
              <a:t>Options, Futures, and Other Derivatives, </a:t>
            </a:r>
            <a:r>
              <a:rPr lang="en-US" altLang="en-US" i="0"/>
              <a:t> 6</a:t>
            </a:r>
            <a:r>
              <a:rPr lang="en-US" altLang="en-US" i="0" baseline="30000"/>
              <a:t>th</a:t>
            </a:r>
            <a:r>
              <a:rPr lang="en-US" altLang="en-US" i="0"/>
              <a:t> Edition, Copyright </a:t>
            </a:r>
            <a:r>
              <a:rPr lang="en-US" altLang="en-US" i="0">
                <a:cs typeface="Arial" charset="0"/>
              </a:rPr>
              <a:t>© John  C. Hull 2005</a:t>
            </a:r>
            <a:endParaRPr lang="en-US" altLang="en-US" i="0"/>
          </a:p>
        </p:txBody>
      </p:sp>
      <p:sp>
        <p:nvSpPr>
          <p:cNvPr id="7" name="Slide Number Placeholder 6"/>
          <p:cNvSpPr>
            <a:spLocks noGrp="1"/>
          </p:cNvSpPr>
          <p:nvPr>
            <p:ph type="sldNum" sz="quarter" idx="12"/>
          </p:nvPr>
        </p:nvSpPr>
        <p:spPr>
          <a:xfrm>
            <a:off x="6553200" y="6248400"/>
            <a:ext cx="2133600" cy="457200"/>
          </a:xfrm>
        </p:spPr>
        <p:txBody>
          <a:bodyPr/>
          <a:lstStyle>
            <a:lvl1pPr>
              <a:defRPr/>
            </a:lvl1pPr>
          </a:lstStyle>
          <a:p>
            <a:r>
              <a:rPr lang="en-US" altLang="en-US"/>
              <a:t>15.</a:t>
            </a:r>
            <a:fld id="{4AB80DE8-C609-4D6B-99C2-CC72A07D49D5}" type="slidenum">
              <a:rPr lang="en-US" altLang="en-US"/>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r>
              <a:rPr lang="en-US" altLang="en-US"/>
              <a:t>Options, Futures, and Other Derivatives, </a:t>
            </a:r>
            <a:r>
              <a:rPr lang="en-US" altLang="en-US" i="0"/>
              <a:t> 6</a:t>
            </a:r>
            <a:r>
              <a:rPr lang="en-US" altLang="en-US" i="0" baseline="30000"/>
              <a:t>th</a:t>
            </a:r>
            <a:r>
              <a:rPr lang="en-US" altLang="en-US" i="0"/>
              <a:t> Edition, Copyright </a:t>
            </a:r>
            <a:r>
              <a:rPr lang="en-US" altLang="en-US" i="0">
                <a:cs typeface="Arial" charset="0"/>
              </a:rPr>
              <a:t>© John  C. Hull 2005</a:t>
            </a:r>
            <a:endParaRPr lang="en-US" altLang="en-US" i="0"/>
          </a:p>
        </p:txBody>
      </p:sp>
      <p:sp>
        <p:nvSpPr>
          <p:cNvPr id="6" name="Slide Number Placeholder 5"/>
          <p:cNvSpPr>
            <a:spLocks noGrp="1"/>
          </p:cNvSpPr>
          <p:nvPr>
            <p:ph type="sldNum" sz="quarter" idx="12"/>
          </p:nvPr>
        </p:nvSpPr>
        <p:spPr/>
        <p:txBody>
          <a:bodyPr/>
          <a:lstStyle>
            <a:lvl1pPr>
              <a:defRPr/>
            </a:lvl1pPr>
          </a:lstStyle>
          <a:p>
            <a:r>
              <a:rPr lang="en-US" altLang="en-US"/>
              <a:t>15.</a:t>
            </a:r>
            <a:fld id="{C4A1FE7D-24DF-4869-A626-DE013E273E8E}" type="slidenum">
              <a:rPr lang="en-US" altLang="en-US"/>
              <a:pPr/>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l-G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r>
              <a:rPr lang="en-US" altLang="en-US"/>
              <a:t>Options, Futures, and Other Derivatives, </a:t>
            </a:r>
            <a:r>
              <a:rPr lang="en-US" altLang="en-US" i="0"/>
              <a:t> 6</a:t>
            </a:r>
            <a:r>
              <a:rPr lang="en-US" altLang="en-US" i="0" baseline="30000"/>
              <a:t>th</a:t>
            </a:r>
            <a:r>
              <a:rPr lang="en-US" altLang="en-US" i="0"/>
              <a:t> Edition, Copyright </a:t>
            </a:r>
            <a:r>
              <a:rPr lang="en-US" altLang="en-US" i="0">
                <a:cs typeface="Arial" charset="0"/>
              </a:rPr>
              <a:t>© John  C. Hull 2005</a:t>
            </a:r>
            <a:endParaRPr lang="en-US" altLang="en-US" i="0"/>
          </a:p>
        </p:txBody>
      </p:sp>
      <p:sp>
        <p:nvSpPr>
          <p:cNvPr id="6" name="Slide Number Placeholder 5"/>
          <p:cNvSpPr>
            <a:spLocks noGrp="1"/>
          </p:cNvSpPr>
          <p:nvPr>
            <p:ph type="sldNum" sz="quarter" idx="12"/>
          </p:nvPr>
        </p:nvSpPr>
        <p:spPr/>
        <p:txBody>
          <a:bodyPr/>
          <a:lstStyle>
            <a:lvl1pPr>
              <a:defRPr/>
            </a:lvl1pPr>
          </a:lstStyle>
          <a:p>
            <a:r>
              <a:rPr lang="en-US" altLang="en-US"/>
              <a:t>15.</a:t>
            </a:r>
            <a:fld id="{9A2C4D41-B1F0-4001-8428-2DEE33F41605}" type="slidenum">
              <a:rPr lang="en-US" altLang="en-US"/>
              <a:pPr/>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sz="half" idx="1"/>
          </p:nvPr>
        </p:nvSpPr>
        <p:spPr>
          <a:xfrm>
            <a:off x="457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Content Placeholder 3"/>
          <p:cNvSpPr>
            <a:spLocks noGrp="1"/>
          </p:cNvSpPr>
          <p:nvPr>
            <p:ph sz="half" idx="2"/>
          </p:nvPr>
        </p:nvSpPr>
        <p:spPr>
          <a:xfrm>
            <a:off x="4648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r>
              <a:rPr lang="en-US" altLang="en-US"/>
              <a:t>Options, Futures, and Other Derivatives, </a:t>
            </a:r>
            <a:r>
              <a:rPr lang="en-US" altLang="en-US" i="0"/>
              <a:t> 6</a:t>
            </a:r>
            <a:r>
              <a:rPr lang="en-US" altLang="en-US" i="0" baseline="30000"/>
              <a:t>th</a:t>
            </a:r>
            <a:r>
              <a:rPr lang="en-US" altLang="en-US" i="0"/>
              <a:t> Edition, Copyright </a:t>
            </a:r>
            <a:r>
              <a:rPr lang="en-US" altLang="en-US" i="0">
                <a:cs typeface="Arial" charset="0"/>
              </a:rPr>
              <a:t>© John  C. Hull 2005</a:t>
            </a:r>
            <a:endParaRPr lang="en-US" altLang="en-US" i="0"/>
          </a:p>
        </p:txBody>
      </p:sp>
      <p:sp>
        <p:nvSpPr>
          <p:cNvPr id="7" name="Slide Number Placeholder 6"/>
          <p:cNvSpPr>
            <a:spLocks noGrp="1"/>
          </p:cNvSpPr>
          <p:nvPr>
            <p:ph type="sldNum" sz="quarter" idx="12"/>
          </p:nvPr>
        </p:nvSpPr>
        <p:spPr/>
        <p:txBody>
          <a:bodyPr/>
          <a:lstStyle>
            <a:lvl1pPr>
              <a:defRPr/>
            </a:lvl1pPr>
          </a:lstStyle>
          <a:p>
            <a:r>
              <a:rPr lang="en-US" altLang="en-US"/>
              <a:t>15.</a:t>
            </a:r>
            <a:fld id="{160E4B64-62DB-4616-8F65-2C4D6E5AA62C}" type="slidenum">
              <a:rPr lang="en-US" altLang="en-US"/>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l-G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r>
              <a:rPr lang="en-US" altLang="en-US"/>
              <a:t>Options, Futures, and Other Derivatives, </a:t>
            </a:r>
            <a:r>
              <a:rPr lang="en-US" altLang="en-US" i="0"/>
              <a:t> 6</a:t>
            </a:r>
            <a:r>
              <a:rPr lang="en-US" altLang="en-US" i="0" baseline="30000"/>
              <a:t>th</a:t>
            </a:r>
            <a:r>
              <a:rPr lang="en-US" altLang="en-US" i="0"/>
              <a:t> Edition, Copyright </a:t>
            </a:r>
            <a:r>
              <a:rPr lang="en-US" altLang="en-US" i="0">
                <a:cs typeface="Arial" charset="0"/>
              </a:rPr>
              <a:t>© John  C. Hull 2005</a:t>
            </a:r>
            <a:endParaRPr lang="en-US" altLang="en-US" i="0"/>
          </a:p>
        </p:txBody>
      </p:sp>
      <p:sp>
        <p:nvSpPr>
          <p:cNvPr id="9" name="Slide Number Placeholder 8"/>
          <p:cNvSpPr>
            <a:spLocks noGrp="1"/>
          </p:cNvSpPr>
          <p:nvPr>
            <p:ph type="sldNum" sz="quarter" idx="12"/>
          </p:nvPr>
        </p:nvSpPr>
        <p:spPr/>
        <p:txBody>
          <a:bodyPr/>
          <a:lstStyle>
            <a:lvl1pPr>
              <a:defRPr/>
            </a:lvl1pPr>
          </a:lstStyle>
          <a:p>
            <a:r>
              <a:rPr lang="en-US" altLang="en-US"/>
              <a:t>15.</a:t>
            </a:r>
            <a:fld id="{95D2086B-1970-4BB3-BF97-D59A6A7F8F30}" type="slidenum">
              <a:rPr lang="en-US" altLang="en-US"/>
              <a:pPr/>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r>
              <a:rPr lang="en-US" altLang="en-US"/>
              <a:t>Options, Futures, and Other Derivatives, </a:t>
            </a:r>
            <a:r>
              <a:rPr lang="en-US" altLang="en-US" i="0"/>
              <a:t> 6</a:t>
            </a:r>
            <a:r>
              <a:rPr lang="en-US" altLang="en-US" i="0" baseline="30000"/>
              <a:t>th</a:t>
            </a:r>
            <a:r>
              <a:rPr lang="en-US" altLang="en-US" i="0"/>
              <a:t> Edition, Copyright </a:t>
            </a:r>
            <a:r>
              <a:rPr lang="en-US" altLang="en-US" i="0">
                <a:cs typeface="Arial" charset="0"/>
              </a:rPr>
              <a:t>© John  C. Hull 2005</a:t>
            </a:r>
            <a:endParaRPr lang="en-US" altLang="en-US" i="0"/>
          </a:p>
        </p:txBody>
      </p:sp>
      <p:sp>
        <p:nvSpPr>
          <p:cNvPr id="5" name="Slide Number Placeholder 4"/>
          <p:cNvSpPr>
            <a:spLocks noGrp="1"/>
          </p:cNvSpPr>
          <p:nvPr>
            <p:ph type="sldNum" sz="quarter" idx="12"/>
          </p:nvPr>
        </p:nvSpPr>
        <p:spPr/>
        <p:txBody>
          <a:bodyPr/>
          <a:lstStyle>
            <a:lvl1pPr>
              <a:defRPr/>
            </a:lvl1pPr>
          </a:lstStyle>
          <a:p>
            <a:r>
              <a:rPr lang="en-US" altLang="en-US"/>
              <a:t>15.</a:t>
            </a:r>
            <a:fld id="{1D0818C6-0ABC-4D33-9613-BE8B2E02BAED}" type="slidenum">
              <a:rPr lang="en-US" altLang="en-US"/>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r>
              <a:rPr lang="en-US" altLang="en-US"/>
              <a:t>Options, Futures, and Other Derivatives, </a:t>
            </a:r>
            <a:r>
              <a:rPr lang="en-US" altLang="en-US" i="0"/>
              <a:t> 6</a:t>
            </a:r>
            <a:r>
              <a:rPr lang="en-US" altLang="en-US" i="0" baseline="30000"/>
              <a:t>th</a:t>
            </a:r>
            <a:r>
              <a:rPr lang="en-US" altLang="en-US" i="0"/>
              <a:t> Edition, Copyright </a:t>
            </a:r>
            <a:r>
              <a:rPr lang="en-US" altLang="en-US" i="0">
                <a:cs typeface="Arial" charset="0"/>
              </a:rPr>
              <a:t>© John  C. Hull 2005</a:t>
            </a:r>
            <a:endParaRPr lang="en-US" altLang="en-US" i="0"/>
          </a:p>
        </p:txBody>
      </p:sp>
      <p:sp>
        <p:nvSpPr>
          <p:cNvPr id="4" name="Slide Number Placeholder 3"/>
          <p:cNvSpPr>
            <a:spLocks noGrp="1"/>
          </p:cNvSpPr>
          <p:nvPr>
            <p:ph type="sldNum" sz="quarter" idx="12"/>
          </p:nvPr>
        </p:nvSpPr>
        <p:spPr/>
        <p:txBody>
          <a:bodyPr/>
          <a:lstStyle>
            <a:lvl1pPr>
              <a:defRPr/>
            </a:lvl1pPr>
          </a:lstStyle>
          <a:p>
            <a:r>
              <a:rPr lang="en-US" altLang="en-US"/>
              <a:t>15.</a:t>
            </a:r>
            <a:fld id="{7F37C167-08E9-4D02-9DE1-233ECD74C565}" type="slidenum">
              <a:rPr lang="en-US" altLang="en-US"/>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r>
              <a:rPr lang="en-US" altLang="en-US"/>
              <a:t>Options, Futures, and Other Derivatives, </a:t>
            </a:r>
            <a:r>
              <a:rPr lang="en-US" altLang="en-US" i="0"/>
              <a:t> 6</a:t>
            </a:r>
            <a:r>
              <a:rPr lang="en-US" altLang="en-US" i="0" baseline="30000"/>
              <a:t>th</a:t>
            </a:r>
            <a:r>
              <a:rPr lang="en-US" altLang="en-US" i="0"/>
              <a:t> Edition, Copyright </a:t>
            </a:r>
            <a:r>
              <a:rPr lang="en-US" altLang="en-US" i="0">
                <a:cs typeface="Arial" charset="0"/>
              </a:rPr>
              <a:t>© John  C. Hull 2005</a:t>
            </a:r>
            <a:endParaRPr lang="en-US" altLang="en-US" i="0"/>
          </a:p>
        </p:txBody>
      </p:sp>
      <p:sp>
        <p:nvSpPr>
          <p:cNvPr id="7" name="Slide Number Placeholder 6"/>
          <p:cNvSpPr>
            <a:spLocks noGrp="1"/>
          </p:cNvSpPr>
          <p:nvPr>
            <p:ph type="sldNum" sz="quarter" idx="12"/>
          </p:nvPr>
        </p:nvSpPr>
        <p:spPr/>
        <p:txBody>
          <a:bodyPr/>
          <a:lstStyle>
            <a:lvl1pPr>
              <a:defRPr/>
            </a:lvl1pPr>
          </a:lstStyle>
          <a:p>
            <a:r>
              <a:rPr lang="en-US" altLang="en-US"/>
              <a:t>15.</a:t>
            </a:r>
            <a:fld id="{3992CDC6-203F-4C50-89FD-688EB351F4BB}" type="slidenum">
              <a:rPr lang="en-US" altLang="en-US"/>
              <a:pPr/>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r>
              <a:rPr lang="en-US" altLang="en-US"/>
              <a:t>Options, Futures, and Other Derivatives, </a:t>
            </a:r>
            <a:r>
              <a:rPr lang="en-US" altLang="en-US" i="0"/>
              <a:t> 6</a:t>
            </a:r>
            <a:r>
              <a:rPr lang="en-US" altLang="en-US" i="0" baseline="30000"/>
              <a:t>th</a:t>
            </a:r>
            <a:r>
              <a:rPr lang="en-US" altLang="en-US" i="0"/>
              <a:t> Edition, Copyright </a:t>
            </a:r>
            <a:r>
              <a:rPr lang="en-US" altLang="en-US" i="0">
                <a:cs typeface="Arial" charset="0"/>
              </a:rPr>
              <a:t>© John  C. Hull 2005</a:t>
            </a:r>
            <a:endParaRPr lang="en-US" altLang="en-US" i="0"/>
          </a:p>
        </p:txBody>
      </p:sp>
      <p:sp>
        <p:nvSpPr>
          <p:cNvPr id="7" name="Slide Number Placeholder 6"/>
          <p:cNvSpPr>
            <a:spLocks noGrp="1"/>
          </p:cNvSpPr>
          <p:nvPr>
            <p:ph type="sldNum" sz="quarter" idx="12"/>
          </p:nvPr>
        </p:nvSpPr>
        <p:spPr/>
        <p:txBody>
          <a:bodyPr/>
          <a:lstStyle>
            <a:lvl1pPr>
              <a:defRPr/>
            </a:lvl1pPr>
          </a:lstStyle>
          <a:p>
            <a:r>
              <a:rPr lang="en-US" altLang="en-US"/>
              <a:t>15.</a:t>
            </a:r>
            <a:fld id="{3A7B3008-7724-4236-A29E-CFA64F65F6D0}" type="slidenum">
              <a:rPr lang="en-US" altLang="en-US"/>
              <a:pPr/>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3250" name="Line 1026"/>
          <p:cNvSpPr>
            <a:spLocks noChangeShapeType="1"/>
          </p:cNvSpPr>
          <p:nvPr/>
        </p:nvSpPr>
        <p:spPr bwMode="auto">
          <a:xfrm>
            <a:off x="7962900" y="152400"/>
            <a:ext cx="0" cy="1524000"/>
          </a:xfrm>
          <a:prstGeom prst="line">
            <a:avLst/>
          </a:prstGeom>
          <a:noFill/>
          <a:ln w="9525">
            <a:solidFill>
              <a:schemeClr val="tx1"/>
            </a:solidFill>
            <a:round/>
            <a:headEnd/>
            <a:tailEnd/>
          </a:ln>
          <a:effectLst/>
        </p:spPr>
        <p:txBody>
          <a:bodyPr/>
          <a:lstStyle/>
          <a:p>
            <a:endParaRPr lang="el-GR"/>
          </a:p>
        </p:txBody>
      </p:sp>
      <p:sp>
        <p:nvSpPr>
          <p:cNvPr id="53251" name="Rectangle 1027"/>
          <p:cNvSpPr>
            <a:spLocks noGrp="1" noChangeArrowheads="1"/>
          </p:cNvSpPr>
          <p:nvPr>
            <p:ph type="title"/>
          </p:nvPr>
        </p:nvSpPr>
        <p:spPr bwMode="auto">
          <a:xfrm>
            <a:off x="457200" y="122238"/>
            <a:ext cx="7543800" cy="12954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53252" name="Rectangle 1028"/>
          <p:cNvSpPr>
            <a:spLocks noGrp="1" noChangeArrowheads="1"/>
          </p:cNvSpPr>
          <p:nvPr>
            <p:ph type="body" idx="1"/>
          </p:nvPr>
        </p:nvSpPr>
        <p:spPr bwMode="auto">
          <a:xfrm>
            <a:off x="457200" y="1719263"/>
            <a:ext cx="8229600" cy="441166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53253" name="Rectangle 1029"/>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endParaRPr lang="en-US" altLang="en-US"/>
          </a:p>
        </p:txBody>
      </p:sp>
      <p:sp>
        <p:nvSpPr>
          <p:cNvPr id="53254" name="Rectangle 1030"/>
          <p:cNvSpPr>
            <a:spLocks noGrp="1" noChangeArrowheads="1"/>
          </p:cNvSpPr>
          <p:nvPr>
            <p:ph type="ftr" sz="quarter" idx="3"/>
          </p:nvPr>
        </p:nvSpPr>
        <p:spPr bwMode="auto">
          <a:xfrm>
            <a:off x="250825" y="6248400"/>
            <a:ext cx="7561263"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i="1"/>
            </a:lvl1pPr>
          </a:lstStyle>
          <a:p>
            <a:r>
              <a:rPr lang="en-US" altLang="en-US"/>
              <a:t>Options, Futures, and Other Derivatives,  6</a:t>
            </a:r>
            <a:r>
              <a:rPr lang="en-US" altLang="en-US" baseline="30000"/>
              <a:t>th</a:t>
            </a:r>
            <a:r>
              <a:rPr lang="en-US" altLang="en-US"/>
              <a:t> Edition, Copyright </a:t>
            </a:r>
            <a:r>
              <a:rPr lang="en-US" altLang="en-US">
                <a:cs typeface="Arial" charset="0"/>
              </a:rPr>
              <a:t>© John  C. Hull 2005</a:t>
            </a:r>
            <a:endParaRPr lang="en-US" altLang="en-US"/>
          </a:p>
        </p:txBody>
      </p:sp>
      <p:sp>
        <p:nvSpPr>
          <p:cNvPr id="53255" name="Rectangle 1031"/>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b="1"/>
            </a:lvl1pPr>
          </a:lstStyle>
          <a:p>
            <a:r>
              <a:rPr lang="en-US" altLang="en-US"/>
              <a:t>15.</a:t>
            </a:r>
            <a:fld id="{59DC33B0-FF88-4D36-A599-BB9021BA52B8}" type="slidenum">
              <a:rPr lang="en-US" altLang="en-US"/>
              <a:pPr/>
              <a:t>‹#›</a:t>
            </a:fld>
            <a:endParaRPr lang="en-US" altLang="en-US"/>
          </a:p>
        </p:txBody>
      </p:sp>
      <p:grpSp>
        <p:nvGrpSpPr>
          <p:cNvPr id="53256" name="Group 1032"/>
          <p:cNvGrpSpPr>
            <a:grpSpLocks/>
          </p:cNvGrpSpPr>
          <p:nvPr/>
        </p:nvGrpSpPr>
        <p:grpSpPr bwMode="auto">
          <a:xfrm>
            <a:off x="8153400" y="152400"/>
            <a:ext cx="792163" cy="1295400"/>
            <a:chOff x="5136" y="960"/>
            <a:chExt cx="528" cy="864"/>
          </a:xfrm>
        </p:grpSpPr>
        <p:sp>
          <p:nvSpPr>
            <p:cNvPr id="53257" name="Oval 1033"/>
            <p:cNvSpPr>
              <a:spLocks noChangeArrowheads="1"/>
            </p:cNvSpPr>
            <p:nvPr/>
          </p:nvSpPr>
          <p:spPr bwMode="auto">
            <a:xfrm>
              <a:off x="5136" y="960"/>
              <a:ext cx="80" cy="80"/>
            </a:xfrm>
            <a:prstGeom prst="ellipse">
              <a:avLst/>
            </a:prstGeom>
            <a:solidFill>
              <a:schemeClr val="tx2"/>
            </a:solidFill>
            <a:ln w="9525">
              <a:noFill/>
              <a:round/>
              <a:headEnd/>
              <a:tailEnd/>
            </a:ln>
            <a:effectLst/>
          </p:spPr>
          <p:txBody>
            <a:bodyPr wrap="none" anchor="ctr"/>
            <a:lstStyle/>
            <a:p>
              <a:endParaRPr lang="el-GR"/>
            </a:p>
          </p:txBody>
        </p:sp>
        <p:sp>
          <p:nvSpPr>
            <p:cNvPr id="53258" name="Oval 1034"/>
            <p:cNvSpPr>
              <a:spLocks noChangeArrowheads="1"/>
            </p:cNvSpPr>
            <p:nvPr/>
          </p:nvSpPr>
          <p:spPr bwMode="auto">
            <a:xfrm>
              <a:off x="5248" y="960"/>
              <a:ext cx="80" cy="80"/>
            </a:xfrm>
            <a:prstGeom prst="ellipse">
              <a:avLst/>
            </a:prstGeom>
            <a:solidFill>
              <a:schemeClr val="tx2"/>
            </a:solidFill>
            <a:ln w="9525">
              <a:noFill/>
              <a:round/>
              <a:headEnd/>
              <a:tailEnd/>
            </a:ln>
            <a:effectLst/>
          </p:spPr>
          <p:txBody>
            <a:bodyPr wrap="none" anchor="ctr"/>
            <a:lstStyle/>
            <a:p>
              <a:endParaRPr lang="el-GR"/>
            </a:p>
          </p:txBody>
        </p:sp>
        <p:sp>
          <p:nvSpPr>
            <p:cNvPr id="53259" name="Oval 1035"/>
            <p:cNvSpPr>
              <a:spLocks noChangeArrowheads="1"/>
            </p:cNvSpPr>
            <p:nvPr/>
          </p:nvSpPr>
          <p:spPr bwMode="auto">
            <a:xfrm>
              <a:off x="5360" y="960"/>
              <a:ext cx="80" cy="80"/>
            </a:xfrm>
            <a:prstGeom prst="ellipse">
              <a:avLst/>
            </a:prstGeom>
            <a:solidFill>
              <a:schemeClr val="tx2"/>
            </a:solidFill>
            <a:ln w="9525">
              <a:noFill/>
              <a:round/>
              <a:headEnd/>
              <a:tailEnd/>
            </a:ln>
            <a:effectLst/>
          </p:spPr>
          <p:txBody>
            <a:bodyPr wrap="none" anchor="ctr"/>
            <a:lstStyle/>
            <a:p>
              <a:endParaRPr lang="el-GR"/>
            </a:p>
          </p:txBody>
        </p:sp>
        <p:sp>
          <p:nvSpPr>
            <p:cNvPr id="53260" name="Oval 1036"/>
            <p:cNvSpPr>
              <a:spLocks noChangeArrowheads="1"/>
            </p:cNvSpPr>
            <p:nvPr/>
          </p:nvSpPr>
          <p:spPr bwMode="auto">
            <a:xfrm>
              <a:off x="5136" y="1072"/>
              <a:ext cx="80" cy="80"/>
            </a:xfrm>
            <a:prstGeom prst="ellipse">
              <a:avLst/>
            </a:prstGeom>
            <a:solidFill>
              <a:schemeClr val="tx2"/>
            </a:solidFill>
            <a:ln w="9525">
              <a:noFill/>
              <a:round/>
              <a:headEnd/>
              <a:tailEnd/>
            </a:ln>
            <a:effectLst/>
          </p:spPr>
          <p:txBody>
            <a:bodyPr wrap="none" anchor="ctr"/>
            <a:lstStyle/>
            <a:p>
              <a:endParaRPr lang="el-GR"/>
            </a:p>
          </p:txBody>
        </p:sp>
        <p:sp>
          <p:nvSpPr>
            <p:cNvPr id="53261" name="Oval 1037"/>
            <p:cNvSpPr>
              <a:spLocks noChangeArrowheads="1"/>
            </p:cNvSpPr>
            <p:nvPr/>
          </p:nvSpPr>
          <p:spPr bwMode="auto">
            <a:xfrm>
              <a:off x="5248" y="1072"/>
              <a:ext cx="80" cy="80"/>
            </a:xfrm>
            <a:prstGeom prst="ellipse">
              <a:avLst/>
            </a:prstGeom>
            <a:solidFill>
              <a:schemeClr val="tx2"/>
            </a:solidFill>
            <a:ln w="9525">
              <a:noFill/>
              <a:round/>
              <a:headEnd/>
              <a:tailEnd/>
            </a:ln>
            <a:effectLst/>
          </p:spPr>
          <p:txBody>
            <a:bodyPr wrap="none" anchor="ctr"/>
            <a:lstStyle/>
            <a:p>
              <a:endParaRPr lang="el-GR"/>
            </a:p>
          </p:txBody>
        </p:sp>
        <p:sp>
          <p:nvSpPr>
            <p:cNvPr id="53262" name="Oval 1038"/>
            <p:cNvSpPr>
              <a:spLocks noChangeArrowheads="1"/>
            </p:cNvSpPr>
            <p:nvPr/>
          </p:nvSpPr>
          <p:spPr bwMode="auto">
            <a:xfrm>
              <a:off x="5360" y="1072"/>
              <a:ext cx="80" cy="80"/>
            </a:xfrm>
            <a:prstGeom prst="ellipse">
              <a:avLst/>
            </a:prstGeom>
            <a:solidFill>
              <a:schemeClr val="tx2"/>
            </a:solidFill>
            <a:ln w="9525">
              <a:noFill/>
              <a:round/>
              <a:headEnd/>
              <a:tailEnd/>
            </a:ln>
            <a:effectLst/>
          </p:spPr>
          <p:txBody>
            <a:bodyPr wrap="none" anchor="ctr"/>
            <a:lstStyle/>
            <a:p>
              <a:endParaRPr lang="el-GR"/>
            </a:p>
          </p:txBody>
        </p:sp>
        <p:sp>
          <p:nvSpPr>
            <p:cNvPr id="53263" name="Oval 1039"/>
            <p:cNvSpPr>
              <a:spLocks noChangeArrowheads="1"/>
            </p:cNvSpPr>
            <p:nvPr/>
          </p:nvSpPr>
          <p:spPr bwMode="auto">
            <a:xfrm>
              <a:off x="5472" y="1072"/>
              <a:ext cx="80" cy="80"/>
            </a:xfrm>
            <a:prstGeom prst="ellipse">
              <a:avLst/>
            </a:prstGeom>
            <a:solidFill>
              <a:schemeClr val="accent2"/>
            </a:solidFill>
            <a:ln w="9525">
              <a:noFill/>
              <a:round/>
              <a:headEnd/>
              <a:tailEnd/>
            </a:ln>
            <a:effectLst/>
          </p:spPr>
          <p:txBody>
            <a:bodyPr wrap="none" anchor="ctr"/>
            <a:lstStyle/>
            <a:p>
              <a:endParaRPr lang="el-GR"/>
            </a:p>
          </p:txBody>
        </p:sp>
        <p:sp>
          <p:nvSpPr>
            <p:cNvPr id="53264" name="Oval 1040"/>
            <p:cNvSpPr>
              <a:spLocks noChangeArrowheads="1"/>
            </p:cNvSpPr>
            <p:nvPr/>
          </p:nvSpPr>
          <p:spPr bwMode="auto">
            <a:xfrm>
              <a:off x="5136" y="1184"/>
              <a:ext cx="80" cy="80"/>
            </a:xfrm>
            <a:prstGeom prst="ellipse">
              <a:avLst/>
            </a:prstGeom>
            <a:solidFill>
              <a:schemeClr val="tx2"/>
            </a:solidFill>
            <a:ln w="9525">
              <a:noFill/>
              <a:round/>
              <a:headEnd/>
              <a:tailEnd/>
            </a:ln>
            <a:effectLst/>
          </p:spPr>
          <p:txBody>
            <a:bodyPr wrap="none" anchor="ctr"/>
            <a:lstStyle/>
            <a:p>
              <a:endParaRPr lang="el-GR"/>
            </a:p>
          </p:txBody>
        </p:sp>
        <p:sp>
          <p:nvSpPr>
            <p:cNvPr id="53265" name="Oval 1041"/>
            <p:cNvSpPr>
              <a:spLocks noChangeArrowheads="1"/>
            </p:cNvSpPr>
            <p:nvPr/>
          </p:nvSpPr>
          <p:spPr bwMode="auto">
            <a:xfrm>
              <a:off x="5248" y="1184"/>
              <a:ext cx="80" cy="80"/>
            </a:xfrm>
            <a:prstGeom prst="ellipse">
              <a:avLst/>
            </a:prstGeom>
            <a:solidFill>
              <a:schemeClr val="tx2"/>
            </a:solidFill>
            <a:ln w="9525">
              <a:noFill/>
              <a:round/>
              <a:headEnd/>
              <a:tailEnd/>
            </a:ln>
            <a:effectLst/>
          </p:spPr>
          <p:txBody>
            <a:bodyPr wrap="none" anchor="ctr"/>
            <a:lstStyle/>
            <a:p>
              <a:endParaRPr lang="el-GR"/>
            </a:p>
          </p:txBody>
        </p:sp>
        <p:sp>
          <p:nvSpPr>
            <p:cNvPr id="53266" name="Oval 1042"/>
            <p:cNvSpPr>
              <a:spLocks noChangeArrowheads="1"/>
            </p:cNvSpPr>
            <p:nvPr/>
          </p:nvSpPr>
          <p:spPr bwMode="auto">
            <a:xfrm>
              <a:off x="5360" y="1184"/>
              <a:ext cx="80" cy="80"/>
            </a:xfrm>
            <a:prstGeom prst="ellipse">
              <a:avLst/>
            </a:prstGeom>
            <a:solidFill>
              <a:schemeClr val="accent2"/>
            </a:solidFill>
            <a:ln w="9525">
              <a:noFill/>
              <a:round/>
              <a:headEnd/>
              <a:tailEnd/>
            </a:ln>
            <a:effectLst/>
          </p:spPr>
          <p:txBody>
            <a:bodyPr wrap="none" anchor="ctr"/>
            <a:lstStyle/>
            <a:p>
              <a:endParaRPr lang="el-GR"/>
            </a:p>
          </p:txBody>
        </p:sp>
        <p:sp>
          <p:nvSpPr>
            <p:cNvPr id="53267" name="Oval 1043"/>
            <p:cNvSpPr>
              <a:spLocks noChangeArrowheads="1"/>
            </p:cNvSpPr>
            <p:nvPr/>
          </p:nvSpPr>
          <p:spPr bwMode="auto">
            <a:xfrm>
              <a:off x="5472" y="1184"/>
              <a:ext cx="80" cy="80"/>
            </a:xfrm>
            <a:prstGeom prst="ellipse">
              <a:avLst/>
            </a:prstGeom>
            <a:solidFill>
              <a:schemeClr val="accent2"/>
            </a:solidFill>
            <a:ln w="9525">
              <a:noFill/>
              <a:round/>
              <a:headEnd/>
              <a:tailEnd/>
            </a:ln>
            <a:effectLst/>
          </p:spPr>
          <p:txBody>
            <a:bodyPr wrap="none" anchor="ctr"/>
            <a:lstStyle/>
            <a:p>
              <a:endParaRPr lang="el-GR"/>
            </a:p>
          </p:txBody>
        </p:sp>
        <p:sp>
          <p:nvSpPr>
            <p:cNvPr id="53268" name="Oval 1044"/>
            <p:cNvSpPr>
              <a:spLocks noChangeArrowheads="1"/>
            </p:cNvSpPr>
            <p:nvPr/>
          </p:nvSpPr>
          <p:spPr bwMode="auto">
            <a:xfrm>
              <a:off x="5584" y="1184"/>
              <a:ext cx="80" cy="80"/>
            </a:xfrm>
            <a:prstGeom prst="ellipse">
              <a:avLst/>
            </a:prstGeom>
            <a:solidFill>
              <a:schemeClr val="accent1"/>
            </a:solidFill>
            <a:ln w="9525">
              <a:noFill/>
              <a:round/>
              <a:headEnd/>
              <a:tailEnd/>
            </a:ln>
            <a:effectLst/>
          </p:spPr>
          <p:txBody>
            <a:bodyPr wrap="none" anchor="ctr"/>
            <a:lstStyle/>
            <a:p>
              <a:endParaRPr lang="el-GR"/>
            </a:p>
          </p:txBody>
        </p:sp>
        <p:sp>
          <p:nvSpPr>
            <p:cNvPr id="53269" name="Oval 1045"/>
            <p:cNvSpPr>
              <a:spLocks noChangeArrowheads="1"/>
            </p:cNvSpPr>
            <p:nvPr/>
          </p:nvSpPr>
          <p:spPr bwMode="auto">
            <a:xfrm>
              <a:off x="5136" y="1296"/>
              <a:ext cx="80" cy="80"/>
            </a:xfrm>
            <a:prstGeom prst="ellipse">
              <a:avLst/>
            </a:prstGeom>
            <a:solidFill>
              <a:schemeClr val="tx2"/>
            </a:solidFill>
            <a:ln w="9525">
              <a:noFill/>
              <a:round/>
              <a:headEnd/>
              <a:tailEnd/>
            </a:ln>
            <a:effectLst/>
          </p:spPr>
          <p:txBody>
            <a:bodyPr wrap="none" anchor="ctr"/>
            <a:lstStyle/>
            <a:p>
              <a:endParaRPr lang="el-GR"/>
            </a:p>
          </p:txBody>
        </p:sp>
        <p:sp>
          <p:nvSpPr>
            <p:cNvPr id="53270" name="Oval 1046"/>
            <p:cNvSpPr>
              <a:spLocks noChangeArrowheads="1"/>
            </p:cNvSpPr>
            <p:nvPr/>
          </p:nvSpPr>
          <p:spPr bwMode="auto">
            <a:xfrm>
              <a:off x="5248" y="1296"/>
              <a:ext cx="80" cy="80"/>
            </a:xfrm>
            <a:prstGeom prst="ellipse">
              <a:avLst/>
            </a:prstGeom>
            <a:solidFill>
              <a:schemeClr val="accent2"/>
            </a:solidFill>
            <a:ln w="9525">
              <a:noFill/>
              <a:round/>
              <a:headEnd/>
              <a:tailEnd/>
            </a:ln>
            <a:effectLst/>
          </p:spPr>
          <p:txBody>
            <a:bodyPr wrap="none" anchor="ctr"/>
            <a:lstStyle/>
            <a:p>
              <a:endParaRPr lang="el-GR"/>
            </a:p>
          </p:txBody>
        </p:sp>
        <p:sp>
          <p:nvSpPr>
            <p:cNvPr id="53271" name="Oval 1047"/>
            <p:cNvSpPr>
              <a:spLocks noChangeArrowheads="1"/>
            </p:cNvSpPr>
            <p:nvPr/>
          </p:nvSpPr>
          <p:spPr bwMode="auto">
            <a:xfrm>
              <a:off x="5360" y="1296"/>
              <a:ext cx="80" cy="80"/>
            </a:xfrm>
            <a:prstGeom prst="ellipse">
              <a:avLst/>
            </a:prstGeom>
            <a:solidFill>
              <a:schemeClr val="accent2"/>
            </a:solidFill>
            <a:ln w="9525">
              <a:noFill/>
              <a:round/>
              <a:headEnd/>
              <a:tailEnd/>
            </a:ln>
            <a:effectLst/>
          </p:spPr>
          <p:txBody>
            <a:bodyPr wrap="none" anchor="ctr"/>
            <a:lstStyle/>
            <a:p>
              <a:endParaRPr lang="el-GR"/>
            </a:p>
          </p:txBody>
        </p:sp>
        <p:sp>
          <p:nvSpPr>
            <p:cNvPr id="53272" name="Oval 1048"/>
            <p:cNvSpPr>
              <a:spLocks noChangeArrowheads="1"/>
            </p:cNvSpPr>
            <p:nvPr/>
          </p:nvSpPr>
          <p:spPr bwMode="auto">
            <a:xfrm>
              <a:off x="5472" y="1296"/>
              <a:ext cx="80" cy="80"/>
            </a:xfrm>
            <a:prstGeom prst="ellipse">
              <a:avLst/>
            </a:prstGeom>
            <a:solidFill>
              <a:schemeClr val="accent1"/>
            </a:solidFill>
            <a:ln w="9525">
              <a:noFill/>
              <a:round/>
              <a:headEnd/>
              <a:tailEnd/>
            </a:ln>
            <a:effectLst/>
          </p:spPr>
          <p:txBody>
            <a:bodyPr wrap="none" anchor="ctr"/>
            <a:lstStyle/>
            <a:p>
              <a:endParaRPr lang="el-GR"/>
            </a:p>
          </p:txBody>
        </p:sp>
        <p:sp>
          <p:nvSpPr>
            <p:cNvPr id="53273" name="Oval 1049"/>
            <p:cNvSpPr>
              <a:spLocks noChangeArrowheads="1"/>
            </p:cNvSpPr>
            <p:nvPr/>
          </p:nvSpPr>
          <p:spPr bwMode="auto">
            <a:xfrm>
              <a:off x="5136" y="1408"/>
              <a:ext cx="80" cy="80"/>
            </a:xfrm>
            <a:prstGeom prst="ellipse">
              <a:avLst/>
            </a:prstGeom>
            <a:solidFill>
              <a:schemeClr val="accent2"/>
            </a:solidFill>
            <a:ln w="9525">
              <a:noFill/>
              <a:round/>
              <a:headEnd/>
              <a:tailEnd/>
            </a:ln>
            <a:effectLst/>
          </p:spPr>
          <p:txBody>
            <a:bodyPr wrap="none" anchor="ctr"/>
            <a:lstStyle/>
            <a:p>
              <a:endParaRPr lang="el-GR"/>
            </a:p>
          </p:txBody>
        </p:sp>
        <p:sp>
          <p:nvSpPr>
            <p:cNvPr id="53274" name="Oval 1050"/>
            <p:cNvSpPr>
              <a:spLocks noChangeArrowheads="1"/>
            </p:cNvSpPr>
            <p:nvPr/>
          </p:nvSpPr>
          <p:spPr bwMode="auto">
            <a:xfrm>
              <a:off x="5248" y="1408"/>
              <a:ext cx="80" cy="80"/>
            </a:xfrm>
            <a:prstGeom prst="ellipse">
              <a:avLst/>
            </a:prstGeom>
            <a:solidFill>
              <a:schemeClr val="accent2"/>
            </a:solidFill>
            <a:ln w="9525">
              <a:noFill/>
              <a:round/>
              <a:headEnd/>
              <a:tailEnd/>
            </a:ln>
            <a:effectLst/>
          </p:spPr>
          <p:txBody>
            <a:bodyPr wrap="none" anchor="ctr"/>
            <a:lstStyle/>
            <a:p>
              <a:endParaRPr lang="el-GR"/>
            </a:p>
          </p:txBody>
        </p:sp>
        <p:sp>
          <p:nvSpPr>
            <p:cNvPr id="53275" name="Oval 1051"/>
            <p:cNvSpPr>
              <a:spLocks noChangeArrowheads="1"/>
            </p:cNvSpPr>
            <p:nvPr/>
          </p:nvSpPr>
          <p:spPr bwMode="auto">
            <a:xfrm>
              <a:off x="5360" y="1408"/>
              <a:ext cx="80" cy="80"/>
            </a:xfrm>
            <a:prstGeom prst="ellipse">
              <a:avLst/>
            </a:prstGeom>
            <a:solidFill>
              <a:schemeClr val="accent1"/>
            </a:solidFill>
            <a:ln w="9525">
              <a:noFill/>
              <a:round/>
              <a:headEnd/>
              <a:tailEnd/>
            </a:ln>
            <a:effectLst/>
          </p:spPr>
          <p:txBody>
            <a:bodyPr wrap="none" anchor="ctr"/>
            <a:lstStyle/>
            <a:p>
              <a:endParaRPr lang="el-GR"/>
            </a:p>
          </p:txBody>
        </p:sp>
        <p:sp>
          <p:nvSpPr>
            <p:cNvPr id="53276" name="Oval 1052"/>
            <p:cNvSpPr>
              <a:spLocks noChangeArrowheads="1"/>
            </p:cNvSpPr>
            <p:nvPr/>
          </p:nvSpPr>
          <p:spPr bwMode="auto">
            <a:xfrm>
              <a:off x="5472" y="1408"/>
              <a:ext cx="80" cy="80"/>
            </a:xfrm>
            <a:prstGeom prst="ellipse">
              <a:avLst/>
            </a:prstGeom>
            <a:solidFill>
              <a:schemeClr val="accent1"/>
            </a:solidFill>
            <a:ln w="9525">
              <a:noFill/>
              <a:round/>
              <a:headEnd/>
              <a:tailEnd/>
            </a:ln>
            <a:effectLst/>
          </p:spPr>
          <p:txBody>
            <a:bodyPr wrap="none" anchor="ctr"/>
            <a:lstStyle/>
            <a:p>
              <a:endParaRPr lang="el-GR"/>
            </a:p>
          </p:txBody>
        </p:sp>
        <p:sp>
          <p:nvSpPr>
            <p:cNvPr id="53277" name="Oval 1053"/>
            <p:cNvSpPr>
              <a:spLocks noChangeArrowheads="1"/>
            </p:cNvSpPr>
            <p:nvPr/>
          </p:nvSpPr>
          <p:spPr bwMode="auto">
            <a:xfrm>
              <a:off x="5584" y="1408"/>
              <a:ext cx="80" cy="80"/>
            </a:xfrm>
            <a:prstGeom prst="ellipse">
              <a:avLst/>
            </a:prstGeom>
            <a:solidFill>
              <a:schemeClr val="folHlink"/>
            </a:solidFill>
            <a:ln w="9525">
              <a:noFill/>
              <a:round/>
              <a:headEnd/>
              <a:tailEnd/>
            </a:ln>
            <a:effectLst/>
          </p:spPr>
          <p:txBody>
            <a:bodyPr wrap="none" anchor="ctr"/>
            <a:lstStyle/>
            <a:p>
              <a:endParaRPr lang="el-GR"/>
            </a:p>
          </p:txBody>
        </p:sp>
        <p:sp>
          <p:nvSpPr>
            <p:cNvPr id="53278" name="Oval 1054"/>
            <p:cNvSpPr>
              <a:spLocks noChangeArrowheads="1"/>
            </p:cNvSpPr>
            <p:nvPr/>
          </p:nvSpPr>
          <p:spPr bwMode="auto">
            <a:xfrm>
              <a:off x="5136" y="1520"/>
              <a:ext cx="80" cy="80"/>
            </a:xfrm>
            <a:prstGeom prst="ellipse">
              <a:avLst/>
            </a:prstGeom>
            <a:solidFill>
              <a:schemeClr val="accent2"/>
            </a:solidFill>
            <a:ln w="9525">
              <a:noFill/>
              <a:round/>
              <a:headEnd/>
              <a:tailEnd/>
            </a:ln>
            <a:effectLst/>
          </p:spPr>
          <p:txBody>
            <a:bodyPr wrap="none" anchor="ctr"/>
            <a:lstStyle/>
            <a:p>
              <a:endParaRPr lang="el-GR"/>
            </a:p>
          </p:txBody>
        </p:sp>
        <p:sp>
          <p:nvSpPr>
            <p:cNvPr id="53279" name="Oval 1055"/>
            <p:cNvSpPr>
              <a:spLocks noChangeArrowheads="1"/>
            </p:cNvSpPr>
            <p:nvPr/>
          </p:nvSpPr>
          <p:spPr bwMode="auto">
            <a:xfrm>
              <a:off x="5248" y="1520"/>
              <a:ext cx="80" cy="80"/>
            </a:xfrm>
            <a:prstGeom prst="ellipse">
              <a:avLst/>
            </a:prstGeom>
            <a:solidFill>
              <a:schemeClr val="accent1"/>
            </a:solidFill>
            <a:ln w="9525">
              <a:noFill/>
              <a:round/>
              <a:headEnd/>
              <a:tailEnd/>
            </a:ln>
            <a:effectLst/>
          </p:spPr>
          <p:txBody>
            <a:bodyPr wrap="none" anchor="ctr"/>
            <a:lstStyle/>
            <a:p>
              <a:endParaRPr lang="el-GR"/>
            </a:p>
          </p:txBody>
        </p:sp>
        <p:sp>
          <p:nvSpPr>
            <p:cNvPr id="53280" name="Oval 1056"/>
            <p:cNvSpPr>
              <a:spLocks noChangeArrowheads="1"/>
            </p:cNvSpPr>
            <p:nvPr/>
          </p:nvSpPr>
          <p:spPr bwMode="auto">
            <a:xfrm>
              <a:off x="5360" y="1520"/>
              <a:ext cx="80" cy="80"/>
            </a:xfrm>
            <a:prstGeom prst="ellipse">
              <a:avLst/>
            </a:prstGeom>
            <a:solidFill>
              <a:schemeClr val="accent1"/>
            </a:solidFill>
            <a:ln w="9525">
              <a:noFill/>
              <a:round/>
              <a:headEnd/>
              <a:tailEnd/>
            </a:ln>
            <a:effectLst/>
          </p:spPr>
          <p:txBody>
            <a:bodyPr wrap="none" anchor="ctr"/>
            <a:lstStyle/>
            <a:p>
              <a:endParaRPr lang="el-GR"/>
            </a:p>
          </p:txBody>
        </p:sp>
        <p:sp>
          <p:nvSpPr>
            <p:cNvPr id="53281" name="Oval 1057"/>
            <p:cNvSpPr>
              <a:spLocks noChangeArrowheads="1"/>
            </p:cNvSpPr>
            <p:nvPr/>
          </p:nvSpPr>
          <p:spPr bwMode="auto">
            <a:xfrm>
              <a:off x="5472" y="1520"/>
              <a:ext cx="80" cy="80"/>
            </a:xfrm>
            <a:prstGeom prst="ellipse">
              <a:avLst/>
            </a:prstGeom>
            <a:solidFill>
              <a:schemeClr val="folHlink"/>
            </a:solidFill>
            <a:ln w="9525">
              <a:noFill/>
              <a:round/>
              <a:headEnd/>
              <a:tailEnd/>
            </a:ln>
            <a:effectLst/>
          </p:spPr>
          <p:txBody>
            <a:bodyPr wrap="none" anchor="ctr"/>
            <a:lstStyle/>
            <a:p>
              <a:endParaRPr lang="el-GR"/>
            </a:p>
          </p:txBody>
        </p:sp>
        <p:sp>
          <p:nvSpPr>
            <p:cNvPr id="53282" name="Oval 1058"/>
            <p:cNvSpPr>
              <a:spLocks noChangeArrowheads="1"/>
            </p:cNvSpPr>
            <p:nvPr/>
          </p:nvSpPr>
          <p:spPr bwMode="auto">
            <a:xfrm>
              <a:off x="5136" y="1632"/>
              <a:ext cx="80" cy="80"/>
            </a:xfrm>
            <a:prstGeom prst="ellipse">
              <a:avLst/>
            </a:prstGeom>
            <a:solidFill>
              <a:schemeClr val="accent1"/>
            </a:solidFill>
            <a:ln w="9525">
              <a:noFill/>
              <a:round/>
              <a:headEnd/>
              <a:tailEnd/>
            </a:ln>
            <a:effectLst/>
          </p:spPr>
          <p:txBody>
            <a:bodyPr wrap="none" anchor="ctr"/>
            <a:lstStyle/>
            <a:p>
              <a:endParaRPr lang="el-GR"/>
            </a:p>
          </p:txBody>
        </p:sp>
        <p:sp>
          <p:nvSpPr>
            <p:cNvPr id="53283" name="Oval 1059"/>
            <p:cNvSpPr>
              <a:spLocks noChangeArrowheads="1"/>
            </p:cNvSpPr>
            <p:nvPr/>
          </p:nvSpPr>
          <p:spPr bwMode="auto">
            <a:xfrm>
              <a:off x="5248" y="1632"/>
              <a:ext cx="80" cy="80"/>
            </a:xfrm>
            <a:prstGeom prst="ellipse">
              <a:avLst/>
            </a:prstGeom>
            <a:solidFill>
              <a:schemeClr val="accent1"/>
            </a:solidFill>
            <a:ln w="9525">
              <a:noFill/>
              <a:round/>
              <a:headEnd/>
              <a:tailEnd/>
            </a:ln>
            <a:effectLst/>
          </p:spPr>
          <p:txBody>
            <a:bodyPr wrap="none" anchor="ctr"/>
            <a:lstStyle/>
            <a:p>
              <a:endParaRPr lang="el-GR"/>
            </a:p>
          </p:txBody>
        </p:sp>
        <p:sp>
          <p:nvSpPr>
            <p:cNvPr id="53284" name="Oval 1060"/>
            <p:cNvSpPr>
              <a:spLocks noChangeArrowheads="1"/>
            </p:cNvSpPr>
            <p:nvPr/>
          </p:nvSpPr>
          <p:spPr bwMode="auto">
            <a:xfrm>
              <a:off x="5360" y="1632"/>
              <a:ext cx="80" cy="80"/>
            </a:xfrm>
            <a:prstGeom prst="ellipse">
              <a:avLst/>
            </a:prstGeom>
            <a:solidFill>
              <a:schemeClr val="folHlink"/>
            </a:solidFill>
            <a:ln w="9525">
              <a:noFill/>
              <a:round/>
              <a:headEnd/>
              <a:tailEnd/>
            </a:ln>
            <a:effectLst/>
          </p:spPr>
          <p:txBody>
            <a:bodyPr wrap="none" anchor="ctr"/>
            <a:lstStyle/>
            <a:p>
              <a:endParaRPr lang="el-GR"/>
            </a:p>
          </p:txBody>
        </p:sp>
        <p:sp>
          <p:nvSpPr>
            <p:cNvPr id="53285" name="Oval 1061"/>
            <p:cNvSpPr>
              <a:spLocks noChangeArrowheads="1"/>
            </p:cNvSpPr>
            <p:nvPr/>
          </p:nvSpPr>
          <p:spPr bwMode="auto">
            <a:xfrm>
              <a:off x="5472" y="1632"/>
              <a:ext cx="80" cy="80"/>
            </a:xfrm>
            <a:prstGeom prst="ellipse">
              <a:avLst/>
            </a:prstGeom>
            <a:solidFill>
              <a:schemeClr val="folHlink"/>
            </a:solidFill>
            <a:ln w="9525">
              <a:noFill/>
              <a:round/>
              <a:headEnd/>
              <a:tailEnd/>
            </a:ln>
            <a:effectLst/>
          </p:spPr>
          <p:txBody>
            <a:bodyPr wrap="none" anchor="ctr"/>
            <a:lstStyle/>
            <a:p>
              <a:endParaRPr lang="el-GR"/>
            </a:p>
          </p:txBody>
        </p:sp>
        <p:sp>
          <p:nvSpPr>
            <p:cNvPr id="53286" name="Oval 1062"/>
            <p:cNvSpPr>
              <a:spLocks noChangeArrowheads="1"/>
            </p:cNvSpPr>
            <p:nvPr/>
          </p:nvSpPr>
          <p:spPr bwMode="auto">
            <a:xfrm>
              <a:off x="5248" y="1744"/>
              <a:ext cx="80" cy="80"/>
            </a:xfrm>
            <a:prstGeom prst="ellipse">
              <a:avLst/>
            </a:prstGeom>
            <a:solidFill>
              <a:schemeClr val="folHlink"/>
            </a:solidFill>
            <a:ln w="9525">
              <a:noFill/>
              <a:round/>
              <a:headEnd/>
              <a:tailEnd/>
            </a:ln>
            <a:effectLst/>
          </p:spPr>
          <p:txBody>
            <a:bodyPr wrap="none" anchor="ctr"/>
            <a:lstStyle/>
            <a:p>
              <a:endParaRPr lang="el-GR"/>
            </a:p>
          </p:txBody>
        </p:sp>
        <p:sp>
          <p:nvSpPr>
            <p:cNvPr id="53287" name="Oval 1063"/>
            <p:cNvSpPr>
              <a:spLocks noChangeArrowheads="1"/>
            </p:cNvSpPr>
            <p:nvPr/>
          </p:nvSpPr>
          <p:spPr bwMode="auto">
            <a:xfrm>
              <a:off x="5472" y="1744"/>
              <a:ext cx="80" cy="80"/>
            </a:xfrm>
            <a:prstGeom prst="ellipse">
              <a:avLst/>
            </a:prstGeom>
            <a:solidFill>
              <a:schemeClr val="folHlink"/>
            </a:solidFill>
            <a:ln w="9525">
              <a:noFill/>
              <a:round/>
              <a:headEnd/>
              <a:tailEnd/>
            </a:ln>
            <a:effectLst/>
          </p:spPr>
          <p:txBody>
            <a:bodyPr wrap="none" anchor="ctr"/>
            <a:lstStyle/>
            <a:p>
              <a:endParaRPr lang="el-GR"/>
            </a:p>
          </p:txBody>
        </p:sp>
      </p:grpSp>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 id="2147483662" r:id="rId12"/>
  </p:sldLayoutIdLst>
  <p:timing>
    <p:tnLst>
      <p:par>
        <p:cTn id="1" dur="indefinite" restart="never" nodeType="tmRoot"/>
      </p:par>
    </p:tnLst>
  </p:timing>
  <p:hf hdr="0" dt="0"/>
  <p:txStyles>
    <p:titleStyle>
      <a:lvl1pPr algn="l" rtl="0" fontAlgn="base">
        <a:spcBef>
          <a:spcPct val="0"/>
        </a:spcBef>
        <a:spcAft>
          <a:spcPct val="0"/>
        </a:spcAft>
        <a:defRPr sz="3900" b="1">
          <a:solidFill>
            <a:schemeClr val="tx2"/>
          </a:solidFill>
          <a:latin typeface="+mj-lt"/>
          <a:ea typeface="+mj-ea"/>
          <a:cs typeface="+mj-cs"/>
        </a:defRPr>
      </a:lvl1pPr>
      <a:lvl2pPr algn="l" rtl="0" fontAlgn="base">
        <a:spcBef>
          <a:spcPct val="0"/>
        </a:spcBef>
        <a:spcAft>
          <a:spcPct val="0"/>
        </a:spcAft>
        <a:defRPr sz="3900" b="1">
          <a:solidFill>
            <a:schemeClr val="tx2"/>
          </a:solidFill>
          <a:latin typeface="Times New Roman" pitchFamily="18" charset="0"/>
        </a:defRPr>
      </a:lvl2pPr>
      <a:lvl3pPr algn="l" rtl="0" fontAlgn="base">
        <a:spcBef>
          <a:spcPct val="0"/>
        </a:spcBef>
        <a:spcAft>
          <a:spcPct val="0"/>
        </a:spcAft>
        <a:defRPr sz="3900" b="1">
          <a:solidFill>
            <a:schemeClr val="tx2"/>
          </a:solidFill>
          <a:latin typeface="Times New Roman" pitchFamily="18" charset="0"/>
        </a:defRPr>
      </a:lvl3pPr>
      <a:lvl4pPr algn="l" rtl="0" fontAlgn="base">
        <a:spcBef>
          <a:spcPct val="0"/>
        </a:spcBef>
        <a:spcAft>
          <a:spcPct val="0"/>
        </a:spcAft>
        <a:defRPr sz="3900" b="1">
          <a:solidFill>
            <a:schemeClr val="tx2"/>
          </a:solidFill>
          <a:latin typeface="Times New Roman" pitchFamily="18" charset="0"/>
        </a:defRPr>
      </a:lvl4pPr>
      <a:lvl5pPr algn="l" rtl="0" fontAlgn="base">
        <a:spcBef>
          <a:spcPct val="0"/>
        </a:spcBef>
        <a:spcAft>
          <a:spcPct val="0"/>
        </a:spcAft>
        <a:defRPr sz="3900" b="1">
          <a:solidFill>
            <a:schemeClr val="tx2"/>
          </a:solidFill>
          <a:latin typeface="Times New Roman" pitchFamily="18" charset="0"/>
        </a:defRPr>
      </a:lvl5pPr>
      <a:lvl6pPr marL="457200" algn="l" rtl="0" fontAlgn="base">
        <a:spcBef>
          <a:spcPct val="0"/>
        </a:spcBef>
        <a:spcAft>
          <a:spcPct val="0"/>
        </a:spcAft>
        <a:defRPr sz="3900" b="1">
          <a:solidFill>
            <a:schemeClr val="tx2"/>
          </a:solidFill>
          <a:latin typeface="Times New Roman" pitchFamily="18" charset="0"/>
        </a:defRPr>
      </a:lvl6pPr>
      <a:lvl7pPr marL="914400" algn="l" rtl="0" fontAlgn="base">
        <a:spcBef>
          <a:spcPct val="0"/>
        </a:spcBef>
        <a:spcAft>
          <a:spcPct val="0"/>
        </a:spcAft>
        <a:defRPr sz="3900" b="1">
          <a:solidFill>
            <a:schemeClr val="tx2"/>
          </a:solidFill>
          <a:latin typeface="Times New Roman" pitchFamily="18" charset="0"/>
        </a:defRPr>
      </a:lvl7pPr>
      <a:lvl8pPr marL="1371600" algn="l" rtl="0" fontAlgn="base">
        <a:spcBef>
          <a:spcPct val="0"/>
        </a:spcBef>
        <a:spcAft>
          <a:spcPct val="0"/>
        </a:spcAft>
        <a:defRPr sz="3900" b="1">
          <a:solidFill>
            <a:schemeClr val="tx2"/>
          </a:solidFill>
          <a:latin typeface="Times New Roman" pitchFamily="18" charset="0"/>
        </a:defRPr>
      </a:lvl8pPr>
      <a:lvl9pPr marL="1828800" algn="l" rtl="0" fontAlgn="base">
        <a:spcBef>
          <a:spcPct val="0"/>
        </a:spcBef>
        <a:spcAft>
          <a:spcPct val="0"/>
        </a:spcAft>
        <a:defRPr sz="3900" b="1">
          <a:solidFill>
            <a:schemeClr val="tx2"/>
          </a:solidFill>
          <a:latin typeface="Times New Roman" pitchFamily="18" charset="0"/>
        </a:defRPr>
      </a:lvl9pPr>
    </p:titleStyle>
    <p:bodyStyle>
      <a:lvl1pPr marL="342900" indent="-342900" algn="l" rtl="0" fontAlgn="base">
        <a:spcBef>
          <a:spcPct val="20000"/>
        </a:spcBef>
        <a:spcAft>
          <a:spcPct val="0"/>
        </a:spcAft>
        <a:buClr>
          <a:schemeClr val="tx2"/>
        </a:buClr>
        <a:buSzPct val="70000"/>
        <a:buFont typeface="Wingdings" pitchFamily="2" charset="2"/>
        <a:buChar char="l"/>
        <a:defRPr sz="3200">
          <a:solidFill>
            <a:schemeClr val="tx1"/>
          </a:solidFill>
          <a:latin typeface="+mn-lt"/>
          <a:ea typeface="+mn-ea"/>
          <a:cs typeface="+mn-cs"/>
        </a:defRPr>
      </a:lvl1pPr>
      <a:lvl2pPr marL="692150" indent="-347663" algn="l" rtl="0" fontAlgn="base">
        <a:spcBef>
          <a:spcPct val="20000"/>
        </a:spcBef>
        <a:spcAft>
          <a:spcPct val="0"/>
        </a:spcAft>
        <a:buClr>
          <a:schemeClr val="accent2"/>
        </a:buClr>
        <a:buSzPct val="70000"/>
        <a:buFont typeface="Wingdings" pitchFamily="2" charset="2"/>
        <a:buChar char="l"/>
        <a:defRPr sz="2800">
          <a:solidFill>
            <a:schemeClr val="tx1"/>
          </a:solidFill>
          <a:latin typeface="+mn-lt"/>
        </a:defRPr>
      </a:lvl2pPr>
      <a:lvl3pPr marL="987425" indent="-293688" algn="l" rtl="0" fontAlgn="base">
        <a:spcBef>
          <a:spcPct val="20000"/>
        </a:spcBef>
        <a:spcAft>
          <a:spcPct val="0"/>
        </a:spcAft>
        <a:buClr>
          <a:schemeClr val="accent1"/>
        </a:buClr>
        <a:buSzPct val="70000"/>
        <a:buFont typeface="Wingdings" pitchFamily="2" charset="2"/>
        <a:buChar char="l"/>
        <a:defRPr sz="2400">
          <a:solidFill>
            <a:schemeClr val="tx1"/>
          </a:solidFill>
          <a:latin typeface="+mn-lt"/>
        </a:defRPr>
      </a:lvl3pPr>
      <a:lvl4pPr marL="1281113" indent="-292100" algn="l" rtl="0" fontAlgn="base">
        <a:spcBef>
          <a:spcPct val="20000"/>
        </a:spcBef>
        <a:spcAft>
          <a:spcPct val="0"/>
        </a:spcAft>
        <a:buClr>
          <a:schemeClr val="tx2"/>
        </a:buClr>
        <a:buSzPct val="75000"/>
        <a:buFont typeface="Wingdings" pitchFamily="2" charset="2"/>
        <a:buChar char="§"/>
        <a:defRPr sz="2000">
          <a:solidFill>
            <a:schemeClr val="tx1"/>
          </a:solidFill>
          <a:latin typeface="+mn-lt"/>
        </a:defRPr>
      </a:lvl4pPr>
      <a:lvl5pPr marL="15986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5pPr>
      <a:lvl6pPr marL="20558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3.bin"/><Relationship Id="rId5" Type="http://schemas.openxmlformats.org/officeDocument/2006/relationships/oleObject" Target="../embeddings/oleObject2.bin"/><Relationship Id="rId4" Type="http://schemas.openxmlformats.org/officeDocument/2006/relationships/oleObject" Target="../embeddings/oleObject1.bin"/></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oleObject" Target="../embeddings/oleObject4.bin"/></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p:cNvSpPr>
            <a:spLocks noGrp="1" noChangeArrowheads="1"/>
          </p:cNvSpPr>
          <p:nvPr>
            <p:ph type="ftr" sz="quarter" idx="3"/>
          </p:nvPr>
        </p:nvSpPr>
        <p:spPr/>
        <p:txBody>
          <a:bodyPr/>
          <a:lstStyle/>
          <a:p>
            <a:r>
              <a:rPr lang="en-US" altLang="en-US"/>
              <a:t>Options, Futures, and Other Derivatives</a:t>
            </a:r>
            <a:r>
              <a:rPr lang="en-US" altLang="en-US" i="0"/>
              <a:t>, 6</a:t>
            </a:r>
            <a:r>
              <a:rPr lang="en-US" altLang="en-US" i="0" baseline="30000"/>
              <a:t>th</a:t>
            </a:r>
            <a:r>
              <a:rPr lang="en-US" altLang="en-US" i="0"/>
              <a:t> Edition, Copyright © John C. Hull 2005</a:t>
            </a:r>
          </a:p>
        </p:txBody>
      </p:sp>
      <p:sp>
        <p:nvSpPr>
          <p:cNvPr id="6" name="Rectangle 7"/>
          <p:cNvSpPr>
            <a:spLocks noGrp="1" noChangeArrowheads="1"/>
          </p:cNvSpPr>
          <p:nvPr>
            <p:ph type="sldNum" sz="quarter" idx="4"/>
          </p:nvPr>
        </p:nvSpPr>
        <p:spPr/>
        <p:txBody>
          <a:bodyPr/>
          <a:lstStyle/>
          <a:p>
            <a:r>
              <a:rPr lang="en-US" altLang="en-US"/>
              <a:t>15.</a:t>
            </a:r>
            <a:fld id="{F4DA8183-9F40-4997-9279-1A5D12279D44}" type="slidenum">
              <a:rPr lang="en-US" altLang="en-US"/>
              <a:pPr/>
              <a:t>1</a:t>
            </a:fld>
            <a:endParaRPr lang="en-US" altLang="en-US"/>
          </a:p>
        </p:txBody>
      </p:sp>
      <p:sp>
        <p:nvSpPr>
          <p:cNvPr id="4098" name="Rectangle 2"/>
          <p:cNvSpPr>
            <a:spLocks noGrp="1" noChangeArrowheads="1"/>
          </p:cNvSpPr>
          <p:nvPr>
            <p:ph type="ctrTitle"/>
          </p:nvPr>
        </p:nvSpPr>
        <p:spPr>
          <a:noFill/>
          <a:ln/>
        </p:spPr>
        <p:txBody>
          <a:bodyPr lIns="92075" tIns="46038" rIns="92075" bIns="46038" anchor="ctr"/>
          <a:lstStyle/>
          <a:p>
            <a:r>
              <a:rPr lang="en-US"/>
              <a:t/>
            </a:r>
            <a:br>
              <a:rPr lang="en-US"/>
            </a:br>
            <a:r>
              <a:rPr lang="en-US"/>
              <a:t/>
            </a:r>
            <a:br>
              <a:rPr lang="en-US"/>
            </a:br>
            <a:r>
              <a:rPr lang="en-US"/>
              <a:t>The Greek Letters</a:t>
            </a:r>
          </a:p>
        </p:txBody>
      </p:sp>
      <p:sp>
        <p:nvSpPr>
          <p:cNvPr id="4099" name="Rectangle 3"/>
          <p:cNvSpPr>
            <a:spLocks noGrp="1" noChangeArrowheads="1"/>
          </p:cNvSpPr>
          <p:nvPr>
            <p:ph type="subTitle" idx="1"/>
          </p:nvPr>
        </p:nvSpPr>
        <p:spPr/>
        <p:txBody>
          <a:bodyPr/>
          <a:lstStyle/>
          <a:p>
            <a:r>
              <a:rPr lang="en-US"/>
              <a:t>Chapter 15</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en-US"/>
              <a:t>Options, Futures, and Other Derivatives, </a:t>
            </a:r>
            <a:r>
              <a:rPr lang="en-US" altLang="en-US" i="0"/>
              <a:t> 6</a:t>
            </a:r>
            <a:r>
              <a:rPr lang="en-US" altLang="en-US" i="0" baseline="30000"/>
              <a:t>th</a:t>
            </a:r>
            <a:r>
              <a:rPr lang="en-US" altLang="en-US" i="0"/>
              <a:t> Edition, Copyright </a:t>
            </a:r>
            <a:r>
              <a:rPr lang="en-US" altLang="en-US" i="0">
                <a:cs typeface="Arial" charset="0"/>
              </a:rPr>
              <a:t>© John  C. Hull 2005</a:t>
            </a:r>
            <a:endParaRPr lang="en-US" altLang="en-US" i="0"/>
          </a:p>
        </p:txBody>
      </p:sp>
      <p:sp>
        <p:nvSpPr>
          <p:cNvPr id="6" name="Slide Number Placeholder 5"/>
          <p:cNvSpPr>
            <a:spLocks noGrp="1"/>
          </p:cNvSpPr>
          <p:nvPr>
            <p:ph type="sldNum" sz="quarter" idx="12"/>
          </p:nvPr>
        </p:nvSpPr>
        <p:spPr/>
        <p:txBody>
          <a:bodyPr/>
          <a:lstStyle/>
          <a:p>
            <a:r>
              <a:rPr lang="en-US" altLang="en-US"/>
              <a:t>15.</a:t>
            </a:r>
            <a:fld id="{83634550-3C84-49A8-A4F4-1064A96A5F86}" type="slidenum">
              <a:rPr lang="en-US" altLang="en-US"/>
              <a:pPr/>
              <a:t>10</a:t>
            </a:fld>
            <a:endParaRPr lang="en-US" altLang="en-US"/>
          </a:p>
        </p:txBody>
      </p:sp>
      <p:sp>
        <p:nvSpPr>
          <p:cNvPr id="22530" name="Rectangle 2"/>
          <p:cNvSpPr>
            <a:spLocks noGrp="1" noChangeArrowheads="1"/>
          </p:cNvSpPr>
          <p:nvPr>
            <p:ph type="title"/>
          </p:nvPr>
        </p:nvSpPr>
        <p:spPr>
          <a:xfrm>
            <a:off x="685800" y="304800"/>
            <a:ext cx="7772400" cy="1143000"/>
          </a:xfrm>
          <a:noFill/>
          <a:ln/>
        </p:spPr>
        <p:txBody>
          <a:bodyPr lIns="92075" tIns="46038" rIns="92075" bIns="46038" anchor="ctr"/>
          <a:lstStyle/>
          <a:p>
            <a:r>
              <a:rPr lang="en-US"/>
              <a:t>Gamma</a:t>
            </a:r>
          </a:p>
        </p:txBody>
      </p:sp>
      <p:sp>
        <p:nvSpPr>
          <p:cNvPr id="22531" name="Rectangle 3"/>
          <p:cNvSpPr>
            <a:spLocks noGrp="1" noChangeArrowheads="1"/>
          </p:cNvSpPr>
          <p:nvPr>
            <p:ph type="body" idx="1"/>
          </p:nvPr>
        </p:nvSpPr>
        <p:spPr>
          <a:xfrm>
            <a:off x="685800" y="1447800"/>
            <a:ext cx="8153400" cy="4267200"/>
          </a:xfrm>
          <a:noFill/>
          <a:ln/>
        </p:spPr>
        <p:txBody>
          <a:bodyPr lIns="92075" tIns="46038" rIns="92075" bIns="46038"/>
          <a:lstStyle/>
          <a:p>
            <a:pPr>
              <a:lnSpc>
                <a:spcPct val="90000"/>
              </a:lnSpc>
            </a:pPr>
            <a:r>
              <a:rPr lang="en-US" sz="2800"/>
              <a:t>Gamma (</a:t>
            </a:r>
            <a:r>
              <a:rPr lang="en-US" sz="2800">
                <a:latin typeface="Symbol" pitchFamily="18" charset="2"/>
              </a:rPr>
              <a:t>G</a:t>
            </a:r>
            <a:r>
              <a:rPr lang="en-US" sz="2800"/>
              <a:t>) is the rate of change of delta (</a:t>
            </a:r>
            <a:r>
              <a:rPr lang="en-US" sz="2800">
                <a:latin typeface="Symbol" pitchFamily="18" charset="2"/>
              </a:rPr>
              <a:t>D</a:t>
            </a:r>
            <a:r>
              <a:rPr lang="en-US" sz="2800"/>
              <a:t>) with respect to the price of the underlying asset </a:t>
            </a:r>
          </a:p>
          <a:p>
            <a:pPr>
              <a:lnSpc>
                <a:spcPct val="90000"/>
              </a:lnSpc>
            </a:pPr>
            <a:r>
              <a:rPr lang="fr-FR" sz="2800">
                <a:cs typeface="Times New Roman" pitchFamily="18" charset="0"/>
              </a:rPr>
              <a:t>If gamma is small, delta changes slowly and adjustments to keep a portfolio delta neutral need only be made relatively infrequently. </a:t>
            </a:r>
            <a:endParaRPr lang="en-US" sz="2800">
              <a:cs typeface="Times New Roman" pitchFamily="18" charset="0"/>
            </a:endParaRPr>
          </a:p>
          <a:p>
            <a:pPr>
              <a:lnSpc>
                <a:spcPct val="90000"/>
              </a:lnSpc>
            </a:pPr>
            <a:r>
              <a:rPr lang="en-US" sz="2800">
                <a:cs typeface="Times New Roman" pitchFamily="18" charset="0"/>
              </a:rPr>
              <a:t>I</a:t>
            </a:r>
            <a:r>
              <a:rPr lang="fr-FR" sz="2800">
                <a:cs typeface="Times New Roman" pitchFamily="18" charset="0"/>
              </a:rPr>
              <a:t>f gamma is large, delta is highly sensitive to the price of the underlying asset. It is then quite risky to leave a delta-neutral portfolio unchanged for any length of time.</a:t>
            </a:r>
            <a:r>
              <a:rPr lang="fr-FR" sz="2800"/>
              <a:t> </a:t>
            </a:r>
            <a:endParaRPr lang="en-US" sz="2800"/>
          </a:p>
          <a:p>
            <a:pPr>
              <a:lnSpc>
                <a:spcPct val="90000"/>
              </a:lnSpc>
            </a:pPr>
            <a:r>
              <a:rPr lang="en-US" sz="2800"/>
              <a:t>Gamma is greatest for options that are close to the money</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Footer Placeholder 5"/>
          <p:cNvSpPr>
            <a:spLocks noGrp="1"/>
          </p:cNvSpPr>
          <p:nvPr>
            <p:ph type="ftr" sz="quarter" idx="11"/>
          </p:nvPr>
        </p:nvSpPr>
        <p:spPr/>
        <p:txBody>
          <a:bodyPr/>
          <a:lstStyle/>
          <a:p>
            <a:r>
              <a:rPr lang="en-US" altLang="en-US"/>
              <a:t>Options, Futures, and Other Derivatives, </a:t>
            </a:r>
            <a:r>
              <a:rPr lang="en-US" altLang="en-US" i="0"/>
              <a:t> 6</a:t>
            </a:r>
            <a:r>
              <a:rPr lang="en-US" altLang="en-US" i="0" baseline="30000"/>
              <a:t>th</a:t>
            </a:r>
            <a:r>
              <a:rPr lang="en-US" altLang="en-US" i="0"/>
              <a:t> Edition, Copyright </a:t>
            </a:r>
            <a:r>
              <a:rPr lang="en-US" altLang="en-US" i="0">
                <a:cs typeface="Arial" charset="0"/>
              </a:rPr>
              <a:t>© John  C. Hull 2005</a:t>
            </a:r>
            <a:endParaRPr lang="en-US" altLang="en-US" i="0"/>
          </a:p>
        </p:txBody>
      </p:sp>
      <p:sp>
        <p:nvSpPr>
          <p:cNvPr id="27" name="Slide Number Placeholder 6"/>
          <p:cNvSpPr>
            <a:spLocks noGrp="1"/>
          </p:cNvSpPr>
          <p:nvPr>
            <p:ph type="sldNum" sz="quarter" idx="12"/>
          </p:nvPr>
        </p:nvSpPr>
        <p:spPr/>
        <p:txBody>
          <a:bodyPr/>
          <a:lstStyle/>
          <a:p>
            <a:r>
              <a:rPr lang="en-US" altLang="en-US"/>
              <a:t>15.</a:t>
            </a:r>
            <a:fld id="{AD76D139-6A90-4253-9DBD-39E5DEA705BD}" type="slidenum">
              <a:rPr lang="en-US" altLang="en-US"/>
              <a:pPr/>
              <a:t>11</a:t>
            </a:fld>
            <a:endParaRPr lang="en-US" altLang="en-US"/>
          </a:p>
        </p:txBody>
      </p:sp>
      <p:sp>
        <p:nvSpPr>
          <p:cNvPr id="24578" name="Rectangle 2"/>
          <p:cNvSpPr>
            <a:spLocks noGrp="1" noChangeArrowheads="1"/>
          </p:cNvSpPr>
          <p:nvPr>
            <p:ph type="title"/>
          </p:nvPr>
        </p:nvSpPr>
        <p:spPr>
          <a:xfrm>
            <a:off x="323850" y="404813"/>
            <a:ext cx="7677150" cy="1800225"/>
          </a:xfrm>
          <a:noFill/>
          <a:ln/>
        </p:spPr>
        <p:txBody>
          <a:bodyPr lIns="92075" tIns="46038" rIns="92075" bIns="46038" anchor="ctr"/>
          <a:lstStyle/>
          <a:p>
            <a:r>
              <a:rPr lang="en-US" sz="3500"/>
              <a:t>Gamma Addresses Delta Hedging Errors Caused By Curvature </a:t>
            </a:r>
            <a:br>
              <a:rPr lang="en-US" sz="3500"/>
            </a:br>
            <a:r>
              <a:rPr lang="en-US" sz="2200"/>
              <a:t>(Figure 15.7, page 355)</a:t>
            </a:r>
            <a:r>
              <a:rPr lang="en-US" sz="3500"/>
              <a:t/>
            </a:r>
            <a:br>
              <a:rPr lang="en-US" sz="3500"/>
            </a:br>
            <a:endParaRPr lang="en-US" sz="3500"/>
          </a:p>
        </p:txBody>
      </p:sp>
      <p:sp>
        <p:nvSpPr>
          <p:cNvPr id="24579" name="Rectangle 3"/>
          <p:cNvSpPr>
            <a:spLocks noGrp="1" noChangeArrowheads="1"/>
          </p:cNvSpPr>
          <p:nvPr>
            <p:ph type="body" sz="half" idx="1"/>
          </p:nvPr>
        </p:nvSpPr>
        <p:spPr>
          <a:noFill/>
          <a:ln/>
        </p:spPr>
        <p:txBody>
          <a:bodyPr lIns="92075" tIns="46038" rIns="92075" bIns="46038"/>
          <a:lstStyle/>
          <a:p>
            <a:pPr>
              <a:buFont typeface="Wingdings" pitchFamily="2" charset="2"/>
              <a:buNone/>
            </a:pPr>
            <a:r>
              <a:rPr lang="en-US" sz="2000"/>
              <a:t> </a:t>
            </a:r>
          </a:p>
        </p:txBody>
      </p:sp>
      <p:sp>
        <p:nvSpPr>
          <p:cNvPr id="24580" name="Line 4"/>
          <p:cNvSpPr>
            <a:spLocks noChangeShapeType="1"/>
          </p:cNvSpPr>
          <p:nvPr/>
        </p:nvSpPr>
        <p:spPr bwMode="auto">
          <a:xfrm>
            <a:off x="2295525" y="2093913"/>
            <a:ext cx="0" cy="3475037"/>
          </a:xfrm>
          <a:prstGeom prst="line">
            <a:avLst/>
          </a:prstGeom>
          <a:noFill/>
          <a:ln w="12700">
            <a:solidFill>
              <a:schemeClr val="tx1"/>
            </a:solidFill>
            <a:round/>
            <a:headEnd type="stealth" w="med" len="lg"/>
            <a:tailEnd type="none" w="sm" len="sm"/>
          </a:ln>
          <a:effectLst/>
        </p:spPr>
        <p:txBody>
          <a:bodyPr wrap="none" anchor="ctr"/>
          <a:lstStyle/>
          <a:p>
            <a:endParaRPr lang="el-GR"/>
          </a:p>
        </p:txBody>
      </p:sp>
      <p:sp>
        <p:nvSpPr>
          <p:cNvPr id="24581" name="Line 5"/>
          <p:cNvSpPr>
            <a:spLocks noChangeShapeType="1"/>
          </p:cNvSpPr>
          <p:nvPr/>
        </p:nvSpPr>
        <p:spPr bwMode="auto">
          <a:xfrm>
            <a:off x="2295525" y="5568950"/>
            <a:ext cx="5227638" cy="0"/>
          </a:xfrm>
          <a:prstGeom prst="line">
            <a:avLst/>
          </a:prstGeom>
          <a:noFill/>
          <a:ln w="12700">
            <a:solidFill>
              <a:schemeClr val="tx1"/>
            </a:solidFill>
            <a:round/>
            <a:headEnd type="none" w="sm" len="sm"/>
            <a:tailEnd type="stealth" w="med" len="lg"/>
          </a:ln>
          <a:effectLst/>
        </p:spPr>
        <p:txBody>
          <a:bodyPr wrap="none" anchor="ctr"/>
          <a:lstStyle/>
          <a:p>
            <a:endParaRPr lang="el-GR"/>
          </a:p>
        </p:txBody>
      </p:sp>
      <p:grpSp>
        <p:nvGrpSpPr>
          <p:cNvPr id="24587" name="Group 11"/>
          <p:cNvGrpSpPr>
            <a:grpSpLocks/>
          </p:cNvGrpSpPr>
          <p:nvPr/>
        </p:nvGrpSpPr>
        <p:grpSpPr bwMode="auto">
          <a:xfrm>
            <a:off x="2295525" y="2889250"/>
            <a:ext cx="4021138" cy="2671763"/>
            <a:chOff x="1446" y="1820"/>
            <a:chExt cx="2533" cy="1683"/>
          </a:xfrm>
        </p:grpSpPr>
        <p:sp>
          <p:nvSpPr>
            <p:cNvPr id="24582" name="Freeform 6"/>
            <p:cNvSpPr>
              <a:spLocks/>
            </p:cNvSpPr>
            <p:nvPr/>
          </p:nvSpPr>
          <p:spPr bwMode="auto">
            <a:xfrm>
              <a:off x="1446" y="3458"/>
              <a:ext cx="461" cy="45"/>
            </a:xfrm>
            <a:custGeom>
              <a:avLst/>
              <a:gdLst/>
              <a:ahLst/>
              <a:cxnLst>
                <a:cxn ang="0">
                  <a:pos x="0" y="44"/>
                </a:cxn>
                <a:cxn ang="0">
                  <a:pos x="6" y="41"/>
                </a:cxn>
                <a:cxn ang="0">
                  <a:pos x="17" y="41"/>
                </a:cxn>
                <a:cxn ang="0">
                  <a:pos x="24" y="39"/>
                </a:cxn>
                <a:cxn ang="0">
                  <a:pos x="35" y="41"/>
                </a:cxn>
                <a:cxn ang="0">
                  <a:pos x="42" y="39"/>
                </a:cxn>
                <a:cxn ang="0">
                  <a:pos x="143" y="41"/>
                </a:cxn>
                <a:cxn ang="0">
                  <a:pos x="244" y="39"/>
                </a:cxn>
                <a:cxn ang="0">
                  <a:pos x="368" y="25"/>
                </a:cxn>
                <a:cxn ang="0">
                  <a:pos x="415" y="10"/>
                </a:cxn>
                <a:cxn ang="0">
                  <a:pos x="460" y="0"/>
                </a:cxn>
              </a:cxnLst>
              <a:rect l="0" t="0" r="r" b="b"/>
              <a:pathLst>
                <a:path w="461" h="45">
                  <a:moveTo>
                    <a:pt x="0" y="44"/>
                  </a:moveTo>
                  <a:lnTo>
                    <a:pt x="6" y="41"/>
                  </a:lnTo>
                  <a:lnTo>
                    <a:pt x="17" y="41"/>
                  </a:lnTo>
                  <a:lnTo>
                    <a:pt x="24" y="39"/>
                  </a:lnTo>
                  <a:lnTo>
                    <a:pt x="35" y="41"/>
                  </a:lnTo>
                  <a:lnTo>
                    <a:pt x="42" y="39"/>
                  </a:lnTo>
                  <a:lnTo>
                    <a:pt x="143" y="41"/>
                  </a:lnTo>
                  <a:lnTo>
                    <a:pt x="244" y="39"/>
                  </a:lnTo>
                  <a:lnTo>
                    <a:pt x="368" y="25"/>
                  </a:lnTo>
                  <a:lnTo>
                    <a:pt x="415" y="10"/>
                  </a:lnTo>
                  <a:lnTo>
                    <a:pt x="460" y="0"/>
                  </a:lnTo>
                </a:path>
              </a:pathLst>
            </a:custGeom>
            <a:noFill/>
            <a:ln w="25400" cap="rnd" cmpd="sng">
              <a:solidFill>
                <a:schemeClr val="tx1"/>
              </a:solidFill>
              <a:prstDash val="solid"/>
              <a:round/>
              <a:headEnd type="none" w="sm" len="sm"/>
              <a:tailEnd type="none" w="sm" len="sm"/>
            </a:ln>
            <a:effectLst/>
          </p:spPr>
          <p:txBody>
            <a:bodyPr/>
            <a:lstStyle/>
            <a:p>
              <a:endParaRPr lang="el-GR"/>
            </a:p>
          </p:txBody>
        </p:sp>
        <p:sp>
          <p:nvSpPr>
            <p:cNvPr id="24583" name="Freeform 7"/>
            <p:cNvSpPr>
              <a:spLocks/>
            </p:cNvSpPr>
            <p:nvPr/>
          </p:nvSpPr>
          <p:spPr bwMode="auto">
            <a:xfrm>
              <a:off x="1914" y="3203"/>
              <a:ext cx="685" cy="252"/>
            </a:xfrm>
            <a:custGeom>
              <a:avLst/>
              <a:gdLst/>
              <a:ahLst/>
              <a:cxnLst>
                <a:cxn ang="0">
                  <a:pos x="0" y="251"/>
                </a:cxn>
                <a:cxn ang="0">
                  <a:pos x="204" y="202"/>
                </a:cxn>
                <a:cxn ang="0">
                  <a:pos x="469" y="98"/>
                </a:cxn>
                <a:cxn ang="0">
                  <a:pos x="684" y="0"/>
                </a:cxn>
              </a:cxnLst>
              <a:rect l="0" t="0" r="r" b="b"/>
              <a:pathLst>
                <a:path w="685" h="252">
                  <a:moveTo>
                    <a:pt x="0" y="251"/>
                  </a:moveTo>
                  <a:lnTo>
                    <a:pt x="204" y="202"/>
                  </a:lnTo>
                  <a:lnTo>
                    <a:pt x="469" y="98"/>
                  </a:lnTo>
                  <a:lnTo>
                    <a:pt x="684" y="0"/>
                  </a:lnTo>
                </a:path>
              </a:pathLst>
            </a:custGeom>
            <a:noFill/>
            <a:ln w="25400" cap="rnd" cmpd="sng">
              <a:solidFill>
                <a:schemeClr val="tx1"/>
              </a:solidFill>
              <a:prstDash val="solid"/>
              <a:round/>
              <a:headEnd type="none" w="sm" len="sm"/>
              <a:tailEnd type="none" w="sm" len="sm"/>
            </a:ln>
            <a:effectLst/>
          </p:spPr>
          <p:txBody>
            <a:bodyPr/>
            <a:lstStyle/>
            <a:p>
              <a:endParaRPr lang="el-GR"/>
            </a:p>
          </p:txBody>
        </p:sp>
        <p:sp>
          <p:nvSpPr>
            <p:cNvPr id="24584" name="Freeform 8"/>
            <p:cNvSpPr>
              <a:spLocks/>
            </p:cNvSpPr>
            <p:nvPr/>
          </p:nvSpPr>
          <p:spPr bwMode="auto">
            <a:xfrm>
              <a:off x="2598" y="2759"/>
              <a:ext cx="640" cy="445"/>
            </a:xfrm>
            <a:custGeom>
              <a:avLst/>
              <a:gdLst/>
              <a:ahLst/>
              <a:cxnLst>
                <a:cxn ang="0">
                  <a:pos x="0" y="444"/>
                </a:cxn>
                <a:cxn ang="0">
                  <a:pos x="220" y="316"/>
                </a:cxn>
                <a:cxn ang="0">
                  <a:pos x="381" y="206"/>
                </a:cxn>
                <a:cxn ang="0">
                  <a:pos x="639" y="0"/>
                </a:cxn>
              </a:cxnLst>
              <a:rect l="0" t="0" r="r" b="b"/>
              <a:pathLst>
                <a:path w="640" h="445">
                  <a:moveTo>
                    <a:pt x="0" y="444"/>
                  </a:moveTo>
                  <a:lnTo>
                    <a:pt x="220" y="316"/>
                  </a:lnTo>
                  <a:lnTo>
                    <a:pt x="381" y="206"/>
                  </a:lnTo>
                  <a:lnTo>
                    <a:pt x="639" y="0"/>
                  </a:lnTo>
                </a:path>
              </a:pathLst>
            </a:custGeom>
            <a:noFill/>
            <a:ln w="25400" cap="rnd" cmpd="sng">
              <a:solidFill>
                <a:schemeClr val="tx1"/>
              </a:solidFill>
              <a:prstDash val="solid"/>
              <a:round/>
              <a:headEnd type="none" w="sm" len="sm"/>
              <a:tailEnd type="none" w="sm" len="sm"/>
            </a:ln>
            <a:effectLst/>
          </p:spPr>
          <p:txBody>
            <a:bodyPr/>
            <a:lstStyle/>
            <a:p>
              <a:endParaRPr lang="el-GR"/>
            </a:p>
          </p:txBody>
        </p:sp>
        <p:sp>
          <p:nvSpPr>
            <p:cNvPr id="24585" name="Freeform 9"/>
            <p:cNvSpPr>
              <a:spLocks/>
            </p:cNvSpPr>
            <p:nvPr/>
          </p:nvSpPr>
          <p:spPr bwMode="auto">
            <a:xfrm>
              <a:off x="3237" y="2162"/>
              <a:ext cx="539" cy="598"/>
            </a:xfrm>
            <a:custGeom>
              <a:avLst/>
              <a:gdLst/>
              <a:ahLst/>
              <a:cxnLst>
                <a:cxn ang="0">
                  <a:pos x="0" y="597"/>
                </a:cxn>
                <a:cxn ang="0">
                  <a:pos x="210" y="401"/>
                </a:cxn>
                <a:cxn ang="0">
                  <a:pos x="333" y="268"/>
                </a:cxn>
                <a:cxn ang="0">
                  <a:pos x="467" y="103"/>
                </a:cxn>
                <a:cxn ang="0">
                  <a:pos x="538" y="0"/>
                </a:cxn>
              </a:cxnLst>
              <a:rect l="0" t="0" r="r" b="b"/>
              <a:pathLst>
                <a:path w="539" h="598">
                  <a:moveTo>
                    <a:pt x="0" y="597"/>
                  </a:moveTo>
                  <a:lnTo>
                    <a:pt x="210" y="401"/>
                  </a:lnTo>
                  <a:lnTo>
                    <a:pt x="333" y="268"/>
                  </a:lnTo>
                  <a:lnTo>
                    <a:pt x="467" y="103"/>
                  </a:lnTo>
                  <a:lnTo>
                    <a:pt x="538" y="0"/>
                  </a:lnTo>
                </a:path>
              </a:pathLst>
            </a:custGeom>
            <a:noFill/>
            <a:ln w="25400" cap="rnd" cmpd="sng">
              <a:solidFill>
                <a:schemeClr val="tx1"/>
              </a:solidFill>
              <a:prstDash val="solid"/>
              <a:round/>
              <a:headEnd type="none" w="sm" len="sm"/>
              <a:tailEnd type="none" w="sm" len="sm"/>
            </a:ln>
            <a:effectLst/>
          </p:spPr>
          <p:txBody>
            <a:bodyPr/>
            <a:lstStyle/>
            <a:p>
              <a:endParaRPr lang="el-GR"/>
            </a:p>
          </p:txBody>
        </p:sp>
        <p:sp>
          <p:nvSpPr>
            <p:cNvPr id="24586" name="Freeform 10"/>
            <p:cNvSpPr>
              <a:spLocks/>
            </p:cNvSpPr>
            <p:nvPr/>
          </p:nvSpPr>
          <p:spPr bwMode="auto">
            <a:xfrm>
              <a:off x="3775" y="1820"/>
              <a:ext cx="204" cy="343"/>
            </a:xfrm>
            <a:custGeom>
              <a:avLst/>
              <a:gdLst/>
              <a:ahLst/>
              <a:cxnLst>
                <a:cxn ang="0">
                  <a:pos x="0" y="342"/>
                </a:cxn>
                <a:cxn ang="0">
                  <a:pos x="54" y="269"/>
                </a:cxn>
                <a:cxn ang="0">
                  <a:pos x="107" y="183"/>
                </a:cxn>
                <a:cxn ang="0">
                  <a:pos x="161" y="85"/>
                </a:cxn>
                <a:cxn ang="0">
                  <a:pos x="203" y="0"/>
                </a:cxn>
              </a:cxnLst>
              <a:rect l="0" t="0" r="r" b="b"/>
              <a:pathLst>
                <a:path w="204" h="343">
                  <a:moveTo>
                    <a:pt x="0" y="342"/>
                  </a:moveTo>
                  <a:lnTo>
                    <a:pt x="54" y="269"/>
                  </a:lnTo>
                  <a:lnTo>
                    <a:pt x="107" y="183"/>
                  </a:lnTo>
                  <a:lnTo>
                    <a:pt x="161" y="85"/>
                  </a:lnTo>
                  <a:lnTo>
                    <a:pt x="203" y="0"/>
                  </a:lnTo>
                </a:path>
              </a:pathLst>
            </a:custGeom>
            <a:noFill/>
            <a:ln w="25400" cap="rnd" cmpd="sng">
              <a:solidFill>
                <a:schemeClr val="tx1"/>
              </a:solidFill>
              <a:prstDash val="solid"/>
              <a:round/>
              <a:headEnd type="none" w="sm" len="sm"/>
              <a:tailEnd type="none" w="sm" len="sm"/>
            </a:ln>
            <a:effectLst/>
          </p:spPr>
          <p:txBody>
            <a:bodyPr/>
            <a:lstStyle/>
            <a:p>
              <a:endParaRPr lang="el-GR"/>
            </a:p>
          </p:txBody>
        </p:sp>
      </p:grpSp>
      <p:sp>
        <p:nvSpPr>
          <p:cNvPr id="24588" name="Freeform 12"/>
          <p:cNvSpPr>
            <a:spLocks/>
          </p:cNvSpPr>
          <p:nvPr/>
        </p:nvSpPr>
        <p:spPr bwMode="auto">
          <a:xfrm>
            <a:off x="3400425" y="4054475"/>
            <a:ext cx="2478088" cy="1504950"/>
          </a:xfrm>
          <a:custGeom>
            <a:avLst/>
            <a:gdLst/>
            <a:ahLst/>
            <a:cxnLst>
              <a:cxn ang="0">
                <a:pos x="0" y="947"/>
              </a:cxn>
              <a:cxn ang="0">
                <a:pos x="1560" y="0"/>
              </a:cxn>
            </a:cxnLst>
            <a:rect l="0" t="0" r="r" b="b"/>
            <a:pathLst>
              <a:path w="1561" h="948">
                <a:moveTo>
                  <a:pt x="0" y="947"/>
                </a:moveTo>
                <a:lnTo>
                  <a:pt x="1560" y="0"/>
                </a:lnTo>
              </a:path>
            </a:pathLst>
          </a:custGeom>
          <a:noFill/>
          <a:ln w="25400" cap="rnd" cmpd="sng">
            <a:solidFill>
              <a:schemeClr val="tx1"/>
            </a:solidFill>
            <a:prstDash val="solid"/>
            <a:round/>
            <a:headEnd type="none" w="sm" len="sm"/>
            <a:tailEnd type="none" w="sm" len="sm"/>
          </a:ln>
          <a:effectLst/>
        </p:spPr>
        <p:txBody>
          <a:bodyPr/>
          <a:lstStyle/>
          <a:p>
            <a:endParaRPr lang="el-GR"/>
          </a:p>
        </p:txBody>
      </p:sp>
      <p:sp>
        <p:nvSpPr>
          <p:cNvPr id="24589" name="Line 13"/>
          <p:cNvSpPr>
            <a:spLocks noChangeShapeType="1"/>
          </p:cNvSpPr>
          <p:nvPr/>
        </p:nvSpPr>
        <p:spPr bwMode="auto">
          <a:xfrm>
            <a:off x="4429125" y="4918075"/>
            <a:ext cx="0" cy="650875"/>
          </a:xfrm>
          <a:prstGeom prst="line">
            <a:avLst/>
          </a:prstGeom>
          <a:noFill/>
          <a:ln w="12700">
            <a:solidFill>
              <a:schemeClr val="tx1"/>
            </a:solidFill>
            <a:prstDash val="sysDot"/>
            <a:round/>
            <a:headEnd type="none" w="sm" len="sm"/>
            <a:tailEnd type="none" w="sm" len="sm"/>
          </a:ln>
          <a:effectLst/>
        </p:spPr>
        <p:txBody>
          <a:bodyPr wrap="none" anchor="ctr"/>
          <a:lstStyle/>
          <a:p>
            <a:endParaRPr lang="el-GR"/>
          </a:p>
        </p:txBody>
      </p:sp>
      <p:sp>
        <p:nvSpPr>
          <p:cNvPr id="24590" name="Line 14"/>
          <p:cNvSpPr>
            <a:spLocks noChangeShapeType="1"/>
          </p:cNvSpPr>
          <p:nvPr/>
        </p:nvSpPr>
        <p:spPr bwMode="auto">
          <a:xfrm flipH="1">
            <a:off x="2268538" y="4941888"/>
            <a:ext cx="2133600" cy="0"/>
          </a:xfrm>
          <a:prstGeom prst="line">
            <a:avLst/>
          </a:prstGeom>
          <a:noFill/>
          <a:ln w="12700">
            <a:solidFill>
              <a:schemeClr val="tx1"/>
            </a:solidFill>
            <a:prstDash val="sysDot"/>
            <a:round/>
            <a:headEnd type="none" w="sm" len="sm"/>
            <a:tailEnd type="none" w="sm" len="sm"/>
          </a:ln>
          <a:effectLst/>
        </p:spPr>
        <p:txBody>
          <a:bodyPr wrap="none" anchor="ctr"/>
          <a:lstStyle/>
          <a:p>
            <a:endParaRPr lang="el-GR"/>
          </a:p>
        </p:txBody>
      </p:sp>
      <p:sp>
        <p:nvSpPr>
          <p:cNvPr id="24591" name="Rectangle 15"/>
          <p:cNvSpPr>
            <a:spLocks noChangeArrowheads="1"/>
          </p:cNvSpPr>
          <p:nvPr/>
        </p:nvSpPr>
        <p:spPr bwMode="auto">
          <a:xfrm>
            <a:off x="4184650" y="5580063"/>
            <a:ext cx="382588" cy="519112"/>
          </a:xfrm>
          <a:prstGeom prst="rect">
            <a:avLst/>
          </a:prstGeom>
          <a:noFill/>
          <a:ln w="9525">
            <a:noFill/>
            <a:miter lim="800000"/>
            <a:headEnd/>
            <a:tailEnd/>
          </a:ln>
          <a:effectLst/>
        </p:spPr>
        <p:txBody>
          <a:bodyPr lIns="92075" tIns="46038" rIns="92075" bIns="46038">
            <a:spAutoFit/>
          </a:bodyPr>
          <a:lstStyle/>
          <a:p>
            <a:pPr eaLnBrk="0" hangingPunct="0"/>
            <a:r>
              <a:rPr lang="en-US" sz="2800" i="1">
                <a:latin typeface="Times New Roman" pitchFamily="18" charset="0"/>
              </a:rPr>
              <a:t>S</a:t>
            </a:r>
          </a:p>
        </p:txBody>
      </p:sp>
      <p:sp>
        <p:nvSpPr>
          <p:cNvPr id="24592" name="Rectangle 16"/>
          <p:cNvSpPr>
            <a:spLocks noChangeArrowheads="1"/>
          </p:cNvSpPr>
          <p:nvPr/>
        </p:nvSpPr>
        <p:spPr bwMode="auto">
          <a:xfrm>
            <a:off x="1692275" y="4724400"/>
            <a:ext cx="719138" cy="457200"/>
          </a:xfrm>
          <a:prstGeom prst="rect">
            <a:avLst/>
          </a:prstGeom>
          <a:noFill/>
          <a:ln w="9525">
            <a:noFill/>
            <a:miter lim="800000"/>
            <a:headEnd/>
            <a:tailEnd/>
          </a:ln>
          <a:effectLst/>
        </p:spPr>
        <p:txBody>
          <a:bodyPr lIns="92075" tIns="46038" rIns="92075" bIns="46038">
            <a:spAutoFit/>
          </a:bodyPr>
          <a:lstStyle/>
          <a:p>
            <a:pPr eaLnBrk="0" hangingPunct="0"/>
            <a:r>
              <a:rPr lang="en-US" sz="2400" i="1">
                <a:latin typeface="Times New Roman" pitchFamily="18" charset="0"/>
              </a:rPr>
              <a:t>C</a:t>
            </a:r>
          </a:p>
        </p:txBody>
      </p:sp>
      <p:sp>
        <p:nvSpPr>
          <p:cNvPr id="24593" name="Rectangle 17"/>
          <p:cNvSpPr>
            <a:spLocks noChangeArrowheads="1"/>
          </p:cNvSpPr>
          <p:nvPr/>
        </p:nvSpPr>
        <p:spPr bwMode="auto">
          <a:xfrm>
            <a:off x="6143625" y="5105400"/>
            <a:ext cx="2024063" cy="519113"/>
          </a:xfrm>
          <a:prstGeom prst="rect">
            <a:avLst/>
          </a:prstGeom>
          <a:noFill/>
          <a:ln w="9525">
            <a:noFill/>
            <a:miter lim="800000"/>
            <a:headEnd/>
            <a:tailEnd/>
          </a:ln>
          <a:effectLst/>
        </p:spPr>
        <p:txBody>
          <a:bodyPr lIns="92075" tIns="46038" rIns="92075" bIns="46038">
            <a:spAutoFit/>
          </a:bodyPr>
          <a:lstStyle/>
          <a:p>
            <a:pPr eaLnBrk="0" hangingPunct="0"/>
            <a:r>
              <a:rPr lang="en-US" sz="2800"/>
              <a:t>Stock price</a:t>
            </a:r>
          </a:p>
        </p:txBody>
      </p:sp>
      <p:sp>
        <p:nvSpPr>
          <p:cNvPr id="24594" name="Rectangle 18"/>
          <p:cNvSpPr>
            <a:spLocks noChangeArrowheads="1"/>
          </p:cNvSpPr>
          <p:nvPr/>
        </p:nvSpPr>
        <p:spPr bwMode="auto">
          <a:xfrm>
            <a:off x="5376863" y="5580063"/>
            <a:ext cx="500062" cy="519112"/>
          </a:xfrm>
          <a:prstGeom prst="rect">
            <a:avLst/>
          </a:prstGeom>
          <a:noFill/>
          <a:ln w="9525">
            <a:noFill/>
            <a:miter lim="800000"/>
            <a:headEnd/>
            <a:tailEnd/>
          </a:ln>
          <a:effectLst/>
        </p:spPr>
        <p:txBody>
          <a:bodyPr lIns="92075" tIns="46038" rIns="92075" bIns="46038">
            <a:spAutoFit/>
          </a:bodyPr>
          <a:lstStyle/>
          <a:p>
            <a:pPr eaLnBrk="0" hangingPunct="0"/>
            <a:r>
              <a:rPr lang="en-US" sz="2800" i="1">
                <a:latin typeface="Times New Roman" pitchFamily="18" charset="0"/>
              </a:rPr>
              <a:t>S</a:t>
            </a:r>
            <a:r>
              <a:rPr lang="en-US" sz="2800">
                <a:cs typeface="Arial" charset="0"/>
              </a:rPr>
              <a:t>'</a:t>
            </a:r>
          </a:p>
        </p:txBody>
      </p:sp>
      <p:sp>
        <p:nvSpPr>
          <p:cNvPr id="24595" name="Line 19"/>
          <p:cNvSpPr>
            <a:spLocks noChangeShapeType="1"/>
          </p:cNvSpPr>
          <p:nvPr/>
        </p:nvSpPr>
        <p:spPr bwMode="auto">
          <a:xfrm flipV="1">
            <a:off x="5567363" y="3968750"/>
            <a:ext cx="0" cy="1603375"/>
          </a:xfrm>
          <a:prstGeom prst="line">
            <a:avLst/>
          </a:prstGeom>
          <a:noFill/>
          <a:ln w="12700">
            <a:solidFill>
              <a:schemeClr val="tx1"/>
            </a:solidFill>
            <a:prstDash val="sysDot"/>
            <a:round/>
            <a:headEnd type="none" w="sm" len="sm"/>
            <a:tailEnd type="none" w="sm" len="sm"/>
          </a:ln>
          <a:effectLst/>
        </p:spPr>
        <p:txBody>
          <a:bodyPr wrap="none" anchor="ctr"/>
          <a:lstStyle/>
          <a:p>
            <a:endParaRPr lang="el-GR"/>
          </a:p>
        </p:txBody>
      </p:sp>
      <p:sp>
        <p:nvSpPr>
          <p:cNvPr id="24596" name="Line 20"/>
          <p:cNvSpPr>
            <a:spLocks noChangeShapeType="1"/>
          </p:cNvSpPr>
          <p:nvPr/>
        </p:nvSpPr>
        <p:spPr bwMode="auto">
          <a:xfrm flipH="1">
            <a:off x="2295525" y="4251325"/>
            <a:ext cx="3271838" cy="0"/>
          </a:xfrm>
          <a:prstGeom prst="line">
            <a:avLst/>
          </a:prstGeom>
          <a:noFill/>
          <a:ln w="12700">
            <a:solidFill>
              <a:schemeClr val="tx1"/>
            </a:solidFill>
            <a:prstDash val="sysDot"/>
            <a:round/>
            <a:headEnd type="none" w="sm" len="sm"/>
            <a:tailEnd type="none" w="sm" len="sm"/>
          </a:ln>
          <a:effectLst/>
        </p:spPr>
        <p:txBody>
          <a:bodyPr wrap="none" anchor="ctr"/>
          <a:lstStyle/>
          <a:p>
            <a:endParaRPr lang="el-GR"/>
          </a:p>
        </p:txBody>
      </p:sp>
      <p:sp>
        <p:nvSpPr>
          <p:cNvPr id="24597" name="Line 21"/>
          <p:cNvSpPr>
            <a:spLocks noChangeShapeType="1"/>
          </p:cNvSpPr>
          <p:nvPr/>
        </p:nvSpPr>
        <p:spPr bwMode="auto">
          <a:xfrm flipH="1">
            <a:off x="2295525" y="3960813"/>
            <a:ext cx="3286125" cy="0"/>
          </a:xfrm>
          <a:prstGeom prst="line">
            <a:avLst/>
          </a:prstGeom>
          <a:noFill/>
          <a:ln w="12700">
            <a:solidFill>
              <a:schemeClr val="tx1"/>
            </a:solidFill>
            <a:prstDash val="sysDot"/>
            <a:round/>
            <a:headEnd type="none" w="sm" len="sm"/>
            <a:tailEnd type="none" w="sm" len="sm"/>
          </a:ln>
          <a:effectLst/>
        </p:spPr>
        <p:txBody>
          <a:bodyPr wrap="none" anchor="ctr"/>
          <a:lstStyle/>
          <a:p>
            <a:endParaRPr lang="el-GR"/>
          </a:p>
        </p:txBody>
      </p:sp>
      <p:sp>
        <p:nvSpPr>
          <p:cNvPr id="24598" name="Rectangle 22"/>
          <p:cNvSpPr>
            <a:spLocks noChangeArrowheads="1"/>
          </p:cNvSpPr>
          <p:nvPr/>
        </p:nvSpPr>
        <p:spPr bwMode="auto">
          <a:xfrm>
            <a:off x="2425700" y="2306638"/>
            <a:ext cx="996950" cy="946150"/>
          </a:xfrm>
          <a:prstGeom prst="rect">
            <a:avLst/>
          </a:prstGeom>
          <a:noFill/>
          <a:ln w="9525">
            <a:noFill/>
            <a:miter lim="800000"/>
            <a:headEnd/>
            <a:tailEnd/>
          </a:ln>
          <a:effectLst/>
        </p:spPr>
        <p:txBody>
          <a:bodyPr lIns="92075" tIns="46038" rIns="92075" bIns="46038">
            <a:spAutoFit/>
          </a:bodyPr>
          <a:lstStyle/>
          <a:p>
            <a:pPr algn="ctr" eaLnBrk="0" hangingPunct="0"/>
            <a:r>
              <a:rPr lang="en-US" sz="2800"/>
              <a:t>Call</a:t>
            </a:r>
          </a:p>
          <a:p>
            <a:pPr algn="ctr" eaLnBrk="0" hangingPunct="0"/>
            <a:r>
              <a:rPr lang="en-US" sz="2800"/>
              <a:t>price</a:t>
            </a:r>
          </a:p>
        </p:txBody>
      </p:sp>
      <p:sp>
        <p:nvSpPr>
          <p:cNvPr id="24600" name="Rectangle 24"/>
          <p:cNvSpPr>
            <a:spLocks noChangeArrowheads="1"/>
          </p:cNvSpPr>
          <p:nvPr/>
        </p:nvSpPr>
        <p:spPr bwMode="auto">
          <a:xfrm>
            <a:off x="1692275" y="3644900"/>
            <a:ext cx="609600" cy="457200"/>
          </a:xfrm>
          <a:prstGeom prst="rect">
            <a:avLst/>
          </a:prstGeom>
          <a:noFill/>
          <a:ln w="9525">
            <a:noFill/>
            <a:miter lim="800000"/>
            <a:headEnd/>
            <a:tailEnd/>
          </a:ln>
          <a:effectLst/>
        </p:spPr>
        <p:txBody>
          <a:bodyPr lIns="92075" tIns="46038" rIns="92075" bIns="46038">
            <a:spAutoFit/>
          </a:bodyPr>
          <a:lstStyle/>
          <a:p>
            <a:pPr eaLnBrk="0" hangingPunct="0"/>
            <a:r>
              <a:rPr lang="en-US" sz="2400" i="1">
                <a:latin typeface="Times New Roman" pitchFamily="18" charset="0"/>
              </a:rPr>
              <a:t>C</a:t>
            </a:r>
            <a:r>
              <a:rPr lang="en-US" sz="2400">
                <a:cs typeface="Arial" charset="0"/>
              </a:rPr>
              <a:t>''</a:t>
            </a:r>
          </a:p>
        </p:txBody>
      </p:sp>
      <p:sp>
        <p:nvSpPr>
          <p:cNvPr id="24608" name="Rectangle 32"/>
          <p:cNvSpPr>
            <a:spLocks noChangeArrowheads="1"/>
          </p:cNvSpPr>
          <p:nvPr/>
        </p:nvSpPr>
        <p:spPr bwMode="auto">
          <a:xfrm>
            <a:off x="1692275" y="4005263"/>
            <a:ext cx="885825" cy="457200"/>
          </a:xfrm>
          <a:prstGeom prst="rect">
            <a:avLst/>
          </a:prstGeom>
          <a:noFill/>
          <a:ln w="9525">
            <a:noFill/>
            <a:miter lim="800000"/>
            <a:headEnd/>
            <a:tailEnd/>
          </a:ln>
          <a:effectLst/>
        </p:spPr>
        <p:txBody>
          <a:bodyPr lIns="92075" tIns="46038" rIns="92075" bIns="46038">
            <a:spAutoFit/>
          </a:bodyPr>
          <a:lstStyle/>
          <a:p>
            <a:pPr eaLnBrk="0" hangingPunct="0"/>
            <a:r>
              <a:rPr lang="en-US" sz="2400" i="1">
                <a:latin typeface="Times New Roman" pitchFamily="18" charset="0"/>
              </a:rPr>
              <a:t>C</a:t>
            </a:r>
            <a:r>
              <a:rPr lang="en-US" sz="2400">
                <a:cs typeface="Arial" charset="0"/>
              </a:rPr>
              <a:t>'</a:t>
            </a: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Footer Placeholder 4"/>
          <p:cNvSpPr>
            <a:spLocks noGrp="1"/>
          </p:cNvSpPr>
          <p:nvPr>
            <p:ph type="ftr" sz="quarter" idx="11"/>
          </p:nvPr>
        </p:nvSpPr>
        <p:spPr/>
        <p:txBody>
          <a:bodyPr/>
          <a:lstStyle/>
          <a:p>
            <a:r>
              <a:rPr lang="en-US" altLang="en-US"/>
              <a:t>Options, Futures, and Other Derivatives, </a:t>
            </a:r>
            <a:r>
              <a:rPr lang="en-US" altLang="en-US" i="0"/>
              <a:t> 6</a:t>
            </a:r>
            <a:r>
              <a:rPr lang="en-US" altLang="en-US" i="0" baseline="30000"/>
              <a:t>th</a:t>
            </a:r>
            <a:r>
              <a:rPr lang="en-US" altLang="en-US" i="0"/>
              <a:t> Edition, Copyright </a:t>
            </a:r>
            <a:r>
              <a:rPr lang="en-US" altLang="en-US" i="0">
                <a:cs typeface="Arial" charset="0"/>
              </a:rPr>
              <a:t>© John  C. Hull 2005</a:t>
            </a:r>
            <a:endParaRPr lang="en-US" altLang="en-US" i="0"/>
          </a:p>
        </p:txBody>
      </p:sp>
      <p:sp>
        <p:nvSpPr>
          <p:cNvPr id="31" name="Slide Number Placeholder 5"/>
          <p:cNvSpPr>
            <a:spLocks noGrp="1"/>
          </p:cNvSpPr>
          <p:nvPr>
            <p:ph type="sldNum" sz="quarter" idx="12"/>
          </p:nvPr>
        </p:nvSpPr>
        <p:spPr/>
        <p:txBody>
          <a:bodyPr/>
          <a:lstStyle/>
          <a:p>
            <a:r>
              <a:rPr lang="en-US" altLang="en-US"/>
              <a:t>15.</a:t>
            </a:r>
            <a:fld id="{13A6124E-94DE-4673-AAE4-AEE14631A40C}" type="slidenum">
              <a:rPr lang="en-US" altLang="en-US"/>
              <a:pPr/>
              <a:t>12</a:t>
            </a:fld>
            <a:endParaRPr lang="en-US" altLang="en-US"/>
          </a:p>
        </p:txBody>
      </p:sp>
      <p:sp>
        <p:nvSpPr>
          <p:cNvPr id="26626" name="Rectangle 2"/>
          <p:cNvSpPr>
            <a:spLocks noGrp="1" noChangeArrowheads="1"/>
          </p:cNvSpPr>
          <p:nvPr>
            <p:ph type="title"/>
          </p:nvPr>
        </p:nvSpPr>
        <p:spPr>
          <a:xfrm>
            <a:off x="685800" y="0"/>
            <a:ext cx="7772400" cy="1143000"/>
          </a:xfrm>
          <a:noFill/>
          <a:ln/>
        </p:spPr>
        <p:txBody>
          <a:bodyPr lIns="92075" tIns="46038" rIns="92075" bIns="46038" anchor="ctr"/>
          <a:lstStyle/>
          <a:p>
            <a:r>
              <a:rPr lang="en-US"/>
              <a:t>Interpretation  of Gamma</a:t>
            </a:r>
          </a:p>
        </p:txBody>
      </p:sp>
      <p:sp>
        <p:nvSpPr>
          <p:cNvPr id="26627" name="Rectangle 3"/>
          <p:cNvSpPr>
            <a:spLocks noGrp="1" noChangeArrowheads="1"/>
          </p:cNvSpPr>
          <p:nvPr>
            <p:ph type="body" idx="1"/>
          </p:nvPr>
        </p:nvSpPr>
        <p:spPr>
          <a:xfrm>
            <a:off x="685800" y="1066800"/>
            <a:ext cx="7772400" cy="1023938"/>
          </a:xfrm>
          <a:noFill/>
          <a:ln/>
        </p:spPr>
        <p:txBody>
          <a:bodyPr lIns="92075" tIns="46038" rIns="92075" bIns="46038"/>
          <a:lstStyle/>
          <a:p>
            <a:pPr>
              <a:lnSpc>
                <a:spcPct val="90000"/>
              </a:lnSpc>
            </a:pPr>
            <a:r>
              <a:rPr lang="en-US" sz="2800"/>
              <a:t>For a delta neutral portfolio, </a:t>
            </a:r>
          </a:p>
          <a:p>
            <a:pPr>
              <a:lnSpc>
                <a:spcPct val="90000"/>
              </a:lnSpc>
              <a:buFont typeface="Wingdings" pitchFamily="2" charset="2"/>
              <a:buNone/>
            </a:pPr>
            <a:r>
              <a:rPr lang="en-US" sz="2800">
                <a:latin typeface="Symbol" pitchFamily="18" charset="2"/>
              </a:rPr>
              <a:t>			DP</a:t>
            </a:r>
            <a:r>
              <a:rPr lang="en-US" sz="2800"/>
              <a:t> </a:t>
            </a:r>
            <a:r>
              <a:rPr lang="en-US" sz="2800">
                <a:latin typeface="Symbol" pitchFamily="18" charset="2"/>
              </a:rPr>
              <a:t>»</a:t>
            </a:r>
            <a:r>
              <a:rPr lang="en-US" sz="2800"/>
              <a:t> </a:t>
            </a:r>
            <a:r>
              <a:rPr lang="en-US" sz="2800">
                <a:latin typeface="Symbol" pitchFamily="18" charset="2"/>
              </a:rPr>
              <a:t>Q</a:t>
            </a:r>
            <a:r>
              <a:rPr lang="en-US" sz="2800"/>
              <a:t> </a:t>
            </a:r>
            <a:r>
              <a:rPr lang="en-US" sz="2800">
                <a:latin typeface="Symbol" pitchFamily="18" charset="2"/>
              </a:rPr>
              <a:t>D</a:t>
            </a:r>
            <a:r>
              <a:rPr lang="en-US" sz="2800" i="1"/>
              <a:t>t</a:t>
            </a:r>
            <a:r>
              <a:rPr lang="en-US" sz="2800"/>
              <a:t>  + ½</a:t>
            </a:r>
            <a:r>
              <a:rPr lang="en-US" sz="2800">
                <a:latin typeface="Symbol" pitchFamily="18" charset="2"/>
              </a:rPr>
              <a:t>GD</a:t>
            </a:r>
            <a:r>
              <a:rPr lang="en-US" sz="2800" i="1"/>
              <a:t>S</a:t>
            </a:r>
            <a:r>
              <a:rPr lang="en-US" sz="2800"/>
              <a:t> </a:t>
            </a:r>
            <a:r>
              <a:rPr lang="en-US" sz="2800" baseline="30000"/>
              <a:t>2</a:t>
            </a:r>
            <a:r>
              <a:rPr lang="en-US" sz="2800"/>
              <a:t>   </a:t>
            </a:r>
          </a:p>
        </p:txBody>
      </p:sp>
      <p:grpSp>
        <p:nvGrpSpPr>
          <p:cNvPr id="26633" name="Group 9"/>
          <p:cNvGrpSpPr>
            <a:grpSpLocks/>
          </p:cNvGrpSpPr>
          <p:nvPr/>
        </p:nvGrpSpPr>
        <p:grpSpPr bwMode="auto">
          <a:xfrm>
            <a:off x="5184775" y="3730625"/>
            <a:ext cx="2414588" cy="827088"/>
            <a:chOff x="3266" y="2350"/>
            <a:chExt cx="1521" cy="521"/>
          </a:xfrm>
        </p:grpSpPr>
        <p:sp>
          <p:nvSpPr>
            <p:cNvPr id="26628" name="Freeform 4"/>
            <p:cNvSpPr>
              <a:spLocks/>
            </p:cNvSpPr>
            <p:nvPr/>
          </p:nvSpPr>
          <p:spPr bwMode="auto">
            <a:xfrm>
              <a:off x="3266" y="2583"/>
              <a:ext cx="221" cy="284"/>
            </a:xfrm>
            <a:custGeom>
              <a:avLst/>
              <a:gdLst/>
              <a:ahLst/>
              <a:cxnLst>
                <a:cxn ang="0">
                  <a:pos x="0" y="283"/>
                </a:cxn>
                <a:cxn ang="0">
                  <a:pos x="4" y="283"/>
                </a:cxn>
                <a:cxn ang="0">
                  <a:pos x="9" y="275"/>
                </a:cxn>
                <a:cxn ang="0">
                  <a:pos x="13" y="271"/>
                </a:cxn>
                <a:cxn ang="0">
                  <a:pos x="18" y="262"/>
                </a:cxn>
                <a:cxn ang="0">
                  <a:pos x="22" y="258"/>
                </a:cxn>
                <a:cxn ang="0">
                  <a:pos x="66" y="185"/>
                </a:cxn>
                <a:cxn ang="0">
                  <a:pos x="113" y="115"/>
                </a:cxn>
                <a:cxn ang="0">
                  <a:pos x="173" y="41"/>
                </a:cxn>
                <a:cxn ang="0">
                  <a:pos x="198" y="25"/>
                </a:cxn>
                <a:cxn ang="0">
                  <a:pos x="220" y="0"/>
                </a:cxn>
              </a:cxnLst>
              <a:rect l="0" t="0" r="r" b="b"/>
              <a:pathLst>
                <a:path w="221" h="284">
                  <a:moveTo>
                    <a:pt x="0" y="283"/>
                  </a:moveTo>
                  <a:lnTo>
                    <a:pt x="4" y="283"/>
                  </a:lnTo>
                  <a:lnTo>
                    <a:pt x="9" y="275"/>
                  </a:lnTo>
                  <a:lnTo>
                    <a:pt x="13" y="271"/>
                  </a:lnTo>
                  <a:lnTo>
                    <a:pt x="18" y="262"/>
                  </a:lnTo>
                  <a:lnTo>
                    <a:pt x="22" y="258"/>
                  </a:lnTo>
                  <a:lnTo>
                    <a:pt x="66" y="185"/>
                  </a:lnTo>
                  <a:lnTo>
                    <a:pt x="113" y="115"/>
                  </a:lnTo>
                  <a:lnTo>
                    <a:pt x="173" y="41"/>
                  </a:lnTo>
                  <a:lnTo>
                    <a:pt x="198" y="25"/>
                  </a:lnTo>
                  <a:lnTo>
                    <a:pt x="220" y="0"/>
                  </a:lnTo>
                </a:path>
              </a:pathLst>
            </a:custGeom>
            <a:noFill/>
            <a:ln w="25400" cap="rnd" cmpd="sng">
              <a:solidFill>
                <a:schemeClr val="tx1"/>
              </a:solidFill>
              <a:prstDash val="solid"/>
              <a:round/>
              <a:headEnd type="none" w="sm" len="sm"/>
              <a:tailEnd type="none" w="sm" len="sm"/>
            </a:ln>
            <a:effectLst/>
          </p:spPr>
          <p:txBody>
            <a:bodyPr/>
            <a:lstStyle/>
            <a:p>
              <a:endParaRPr lang="el-GR"/>
            </a:p>
          </p:txBody>
        </p:sp>
        <p:sp>
          <p:nvSpPr>
            <p:cNvPr id="26629" name="Freeform 5"/>
            <p:cNvSpPr>
              <a:spLocks/>
            </p:cNvSpPr>
            <p:nvPr/>
          </p:nvSpPr>
          <p:spPr bwMode="auto">
            <a:xfrm>
              <a:off x="3490" y="2366"/>
              <a:ext cx="369" cy="218"/>
            </a:xfrm>
            <a:custGeom>
              <a:avLst/>
              <a:gdLst/>
              <a:ahLst/>
              <a:cxnLst>
                <a:cxn ang="0">
                  <a:pos x="0" y="217"/>
                </a:cxn>
                <a:cxn ang="0">
                  <a:pos x="104" y="123"/>
                </a:cxn>
                <a:cxn ang="0">
                  <a:pos x="249" y="45"/>
                </a:cxn>
                <a:cxn ang="0">
                  <a:pos x="368" y="0"/>
                </a:cxn>
              </a:cxnLst>
              <a:rect l="0" t="0" r="r" b="b"/>
              <a:pathLst>
                <a:path w="369" h="218">
                  <a:moveTo>
                    <a:pt x="0" y="217"/>
                  </a:moveTo>
                  <a:lnTo>
                    <a:pt x="104" y="123"/>
                  </a:lnTo>
                  <a:lnTo>
                    <a:pt x="249" y="45"/>
                  </a:lnTo>
                  <a:lnTo>
                    <a:pt x="368" y="0"/>
                  </a:lnTo>
                </a:path>
              </a:pathLst>
            </a:custGeom>
            <a:noFill/>
            <a:ln w="25400" cap="rnd" cmpd="sng">
              <a:solidFill>
                <a:schemeClr val="tx1"/>
              </a:solidFill>
              <a:prstDash val="solid"/>
              <a:round/>
              <a:headEnd type="none" w="sm" len="sm"/>
              <a:tailEnd type="none" w="sm" len="sm"/>
            </a:ln>
            <a:effectLst/>
          </p:spPr>
          <p:txBody>
            <a:bodyPr/>
            <a:lstStyle/>
            <a:p>
              <a:endParaRPr lang="el-GR"/>
            </a:p>
          </p:txBody>
        </p:sp>
        <p:sp>
          <p:nvSpPr>
            <p:cNvPr id="26630" name="Freeform 6"/>
            <p:cNvSpPr>
              <a:spLocks/>
            </p:cNvSpPr>
            <p:nvPr/>
          </p:nvSpPr>
          <p:spPr bwMode="auto">
            <a:xfrm>
              <a:off x="3858" y="2350"/>
              <a:ext cx="389" cy="36"/>
            </a:xfrm>
            <a:custGeom>
              <a:avLst/>
              <a:gdLst/>
              <a:ahLst/>
              <a:cxnLst>
                <a:cxn ang="0">
                  <a:pos x="0" y="16"/>
                </a:cxn>
                <a:cxn ang="0">
                  <a:pos x="129" y="0"/>
                </a:cxn>
                <a:cxn ang="0">
                  <a:pos x="226" y="0"/>
                </a:cxn>
                <a:cxn ang="0">
                  <a:pos x="388" y="35"/>
                </a:cxn>
              </a:cxnLst>
              <a:rect l="0" t="0" r="r" b="b"/>
              <a:pathLst>
                <a:path w="389" h="36">
                  <a:moveTo>
                    <a:pt x="0" y="16"/>
                  </a:moveTo>
                  <a:lnTo>
                    <a:pt x="129" y="0"/>
                  </a:lnTo>
                  <a:lnTo>
                    <a:pt x="226" y="0"/>
                  </a:lnTo>
                  <a:lnTo>
                    <a:pt x="388" y="35"/>
                  </a:lnTo>
                </a:path>
              </a:pathLst>
            </a:custGeom>
            <a:noFill/>
            <a:ln w="25400" cap="rnd" cmpd="sng">
              <a:solidFill>
                <a:schemeClr val="tx1"/>
              </a:solidFill>
              <a:prstDash val="solid"/>
              <a:round/>
              <a:headEnd type="none" w="sm" len="sm"/>
              <a:tailEnd type="none" w="sm" len="sm"/>
            </a:ln>
            <a:effectLst/>
          </p:spPr>
          <p:txBody>
            <a:bodyPr/>
            <a:lstStyle/>
            <a:p>
              <a:endParaRPr lang="el-GR"/>
            </a:p>
          </p:txBody>
        </p:sp>
        <p:sp>
          <p:nvSpPr>
            <p:cNvPr id="26631" name="Freeform 7"/>
            <p:cNvSpPr>
              <a:spLocks/>
            </p:cNvSpPr>
            <p:nvPr/>
          </p:nvSpPr>
          <p:spPr bwMode="auto">
            <a:xfrm>
              <a:off x="4246" y="2385"/>
              <a:ext cx="375" cy="262"/>
            </a:xfrm>
            <a:custGeom>
              <a:avLst/>
              <a:gdLst/>
              <a:ahLst/>
              <a:cxnLst>
                <a:cxn ang="0">
                  <a:pos x="0" y="0"/>
                </a:cxn>
                <a:cxn ang="0">
                  <a:pos x="138" y="62"/>
                </a:cxn>
                <a:cxn ang="0">
                  <a:pos x="223" y="116"/>
                </a:cxn>
                <a:cxn ang="0">
                  <a:pos x="321" y="203"/>
                </a:cxn>
                <a:cxn ang="0">
                  <a:pos x="374" y="261"/>
                </a:cxn>
              </a:cxnLst>
              <a:rect l="0" t="0" r="r" b="b"/>
              <a:pathLst>
                <a:path w="375" h="262">
                  <a:moveTo>
                    <a:pt x="0" y="0"/>
                  </a:moveTo>
                  <a:lnTo>
                    <a:pt x="138" y="62"/>
                  </a:lnTo>
                  <a:lnTo>
                    <a:pt x="223" y="116"/>
                  </a:lnTo>
                  <a:lnTo>
                    <a:pt x="321" y="203"/>
                  </a:lnTo>
                  <a:lnTo>
                    <a:pt x="374" y="261"/>
                  </a:lnTo>
                </a:path>
              </a:pathLst>
            </a:custGeom>
            <a:noFill/>
            <a:ln w="25400" cap="rnd" cmpd="sng">
              <a:solidFill>
                <a:schemeClr val="tx1"/>
              </a:solidFill>
              <a:prstDash val="solid"/>
              <a:round/>
              <a:headEnd type="none" w="sm" len="sm"/>
              <a:tailEnd type="none" w="sm" len="sm"/>
            </a:ln>
            <a:effectLst/>
          </p:spPr>
          <p:txBody>
            <a:bodyPr/>
            <a:lstStyle/>
            <a:p>
              <a:endParaRPr lang="el-GR"/>
            </a:p>
          </p:txBody>
        </p:sp>
        <p:sp>
          <p:nvSpPr>
            <p:cNvPr id="26632" name="Freeform 8"/>
            <p:cNvSpPr>
              <a:spLocks/>
            </p:cNvSpPr>
            <p:nvPr/>
          </p:nvSpPr>
          <p:spPr bwMode="auto">
            <a:xfrm>
              <a:off x="4620" y="2646"/>
              <a:ext cx="167" cy="225"/>
            </a:xfrm>
            <a:custGeom>
              <a:avLst/>
              <a:gdLst/>
              <a:ahLst/>
              <a:cxnLst>
                <a:cxn ang="0">
                  <a:pos x="0" y="0"/>
                </a:cxn>
                <a:cxn ang="0">
                  <a:pos x="40" y="41"/>
                </a:cxn>
                <a:cxn ang="0">
                  <a:pos x="83" y="98"/>
                </a:cxn>
                <a:cxn ang="0">
                  <a:pos x="128" y="163"/>
                </a:cxn>
                <a:cxn ang="0">
                  <a:pos x="166" y="224"/>
                </a:cxn>
              </a:cxnLst>
              <a:rect l="0" t="0" r="r" b="b"/>
              <a:pathLst>
                <a:path w="167" h="225">
                  <a:moveTo>
                    <a:pt x="0" y="0"/>
                  </a:moveTo>
                  <a:lnTo>
                    <a:pt x="40" y="41"/>
                  </a:lnTo>
                  <a:lnTo>
                    <a:pt x="83" y="98"/>
                  </a:lnTo>
                  <a:lnTo>
                    <a:pt x="128" y="163"/>
                  </a:lnTo>
                  <a:lnTo>
                    <a:pt x="166" y="224"/>
                  </a:lnTo>
                </a:path>
              </a:pathLst>
            </a:custGeom>
            <a:noFill/>
            <a:ln w="25400" cap="rnd" cmpd="sng">
              <a:solidFill>
                <a:schemeClr val="tx1"/>
              </a:solidFill>
              <a:prstDash val="solid"/>
              <a:round/>
              <a:headEnd type="none" w="sm" len="sm"/>
              <a:tailEnd type="none" w="sm" len="sm"/>
            </a:ln>
            <a:effectLst/>
          </p:spPr>
          <p:txBody>
            <a:bodyPr/>
            <a:lstStyle/>
            <a:p>
              <a:endParaRPr lang="el-GR"/>
            </a:p>
          </p:txBody>
        </p:sp>
      </p:grpSp>
      <p:grpSp>
        <p:nvGrpSpPr>
          <p:cNvPr id="26636" name="Group 12"/>
          <p:cNvGrpSpPr>
            <a:grpSpLocks/>
          </p:cNvGrpSpPr>
          <p:nvPr/>
        </p:nvGrpSpPr>
        <p:grpSpPr bwMode="auto">
          <a:xfrm>
            <a:off x="4914900" y="2514600"/>
            <a:ext cx="3200400" cy="3200400"/>
            <a:chOff x="3096" y="1584"/>
            <a:chExt cx="2016" cy="2016"/>
          </a:xfrm>
        </p:grpSpPr>
        <p:sp>
          <p:nvSpPr>
            <p:cNvPr id="26634" name="Line 10"/>
            <p:cNvSpPr>
              <a:spLocks noChangeShapeType="1"/>
            </p:cNvSpPr>
            <p:nvPr/>
          </p:nvSpPr>
          <p:spPr bwMode="auto">
            <a:xfrm>
              <a:off x="3096" y="2592"/>
              <a:ext cx="2016" cy="0"/>
            </a:xfrm>
            <a:prstGeom prst="line">
              <a:avLst/>
            </a:prstGeom>
            <a:noFill/>
            <a:ln w="12700">
              <a:solidFill>
                <a:schemeClr val="tx1"/>
              </a:solidFill>
              <a:round/>
              <a:headEnd type="none" w="sm" len="sm"/>
              <a:tailEnd type="stealth" w="med" len="lg"/>
            </a:ln>
            <a:effectLst/>
          </p:spPr>
          <p:txBody>
            <a:bodyPr wrap="none" anchor="ctr"/>
            <a:lstStyle/>
            <a:p>
              <a:endParaRPr lang="el-GR"/>
            </a:p>
          </p:txBody>
        </p:sp>
        <p:sp>
          <p:nvSpPr>
            <p:cNvPr id="26635" name="Line 11"/>
            <p:cNvSpPr>
              <a:spLocks noChangeShapeType="1"/>
            </p:cNvSpPr>
            <p:nvPr/>
          </p:nvSpPr>
          <p:spPr bwMode="auto">
            <a:xfrm flipV="1">
              <a:off x="4008" y="1584"/>
              <a:ext cx="0" cy="2016"/>
            </a:xfrm>
            <a:prstGeom prst="line">
              <a:avLst/>
            </a:prstGeom>
            <a:noFill/>
            <a:ln w="12700">
              <a:solidFill>
                <a:schemeClr val="tx1"/>
              </a:solidFill>
              <a:round/>
              <a:headEnd type="none" w="sm" len="sm"/>
              <a:tailEnd type="stealth" w="med" len="lg"/>
            </a:ln>
            <a:effectLst/>
          </p:spPr>
          <p:txBody>
            <a:bodyPr wrap="none" anchor="ctr"/>
            <a:lstStyle/>
            <a:p>
              <a:endParaRPr lang="el-GR"/>
            </a:p>
          </p:txBody>
        </p:sp>
      </p:grpSp>
      <p:sp>
        <p:nvSpPr>
          <p:cNvPr id="26637" name="Rectangle 13"/>
          <p:cNvSpPr>
            <a:spLocks noChangeArrowheads="1"/>
          </p:cNvSpPr>
          <p:nvPr/>
        </p:nvSpPr>
        <p:spPr bwMode="auto">
          <a:xfrm>
            <a:off x="6346825" y="2484438"/>
            <a:ext cx="746125" cy="579437"/>
          </a:xfrm>
          <a:prstGeom prst="rect">
            <a:avLst/>
          </a:prstGeom>
          <a:noFill/>
          <a:ln w="9525">
            <a:noFill/>
            <a:miter lim="800000"/>
            <a:headEnd/>
            <a:tailEnd/>
          </a:ln>
          <a:effectLst/>
        </p:spPr>
        <p:txBody>
          <a:bodyPr wrap="none" lIns="92075" tIns="46038" rIns="92075" bIns="46038">
            <a:spAutoFit/>
          </a:bodyPr>
          <a:lstStyle/>
          <a:p>
            <a:pPr eaLnBrk="0" hangingPunct="0">
              <a:spcBef>
                <a:spcPct val="20000"/>
              </a:spcBef>
            </a:pPr>
            <a:r>
              <a:rPr lang="en-US" sz="3200">
                <a:latin typeface="Symbol" pitchFamily="18" charset="2"/>
              </a:rPr>
              <a:t>DP</a:t>
            </a:r>
          </a:p>
        </p:txBody>
      </p:sp>
      <p:sp>
        <p:nvSpPr>
          <p:cNvPr id="26638" name="Rectangle 14"/>
          <p:cNvSpPr>
            <a:spLocks noChangeArrowheads="1"/>
          </p:cNvSpPr>
          <p:nvPr/>
        </p:nvSpPr>
        <p:spPr bwMode="auto">
          <a:xfrm>
            <a:off x="7261225" y="3551238"/>
            <a:ext cx="749300" cy="579437"/>
          </a:xfrm>
          <a:prstGeom prst="rect">
            <a:avLst/>
          </a:prstGeom>
          <a:noFill/>
          <a:ln w="9525">
            <a:noFill/>
            <a:miter lim="800000"/>
            <a:headEnd/>
            <a:tailEnd/>
          </a:ln>
          <a:effectLst/>
        </p:spPr>
        <p:txBody>
          <a:bodyPr wrap="none" lIns="92075" tIns="46038" rIns="92075" bIns="46038">
            <a:spAutoFit/>
          </a:bodyPr>
          <a:lstStyle/>
          <a:p>
            <a:pPr eaLnBrk="0" hangingPunct="0">
              <a:spcBef>
                <a:spcPct val="20000"/>
              </a:spcBef>
            </a:pPr>
            <a:r>
              <a:rPr lang="en-US" sz="3200">
                <a:latin typeface="Symbol" pitchFamily="18" charset="2"/>
              </a:rPr>
              <a:t>D</a:t>
            </a:r>
            <a:r>
              <a:rPr lang="en-US" sz="3200" i="1">
                <a:latin typeface="Times New Roman" pitchFamily="18" charset="0"/>
              </a:rPr>
              <a:t>S</a:t>
            </a:r>
            <a:r>
              <a:rPr lang="en-US" sz="3200" i="1"/>
              <a:t> </a:t>
            </a:r>
          </a:p>
        </p:txBody>
      </p:sp>
      <p:sp>
        <p:nvSpPr>
          <p:cNvPr id="26639" name="Rectangle 15"/>
          <p:cNvSpPr>
            <a:spLocks noChangeArrowheads="1"/>
          </p:cNvSpPr>
          <p:nvPr/>
        </p:nvSpPr>
        <p:spPr bwMode="auto">
          <a:xfrm>
            <a:off x="5356225" y="5729288"/>
            <a:ext cx="2951163" cy="519112"/>
          </a:xfrm>
          <a:prstGeom prst="rect">
            <a:avLst/>
          </a:prstGeom>
          <a:noFill/>
          <a:ln w="9525">
            <a:noFill/>
            <a:miter lim="800000"/>
            <a:headEnd/>
            <a:tailEnd/>
          </a:ln>
          <a:effectLst/>
        </p:spPr>
        <p:txBody>
          <a:bodyPr wrap="none" lIns="92075" tIns="46038" rIns="92075" bIns="46038">
            <a:spAutoFit/>
          </a:bodyPr>
          <a:lstStyle/>
          <a:p>
            <a:pPr eaLnBrk="0" hangingPunct="0"/>
            <a:r>
              <a:rPr lang="en-US" sz="2800"/>
              <a:t>Negative Gamma</a:t>
            </a:r>
          </a:p>
        </p:txBody>
      </p:sp>
      <p:grpSp>
        <p:nvGrpSpPr>
          <p:cNvPr id="26649" name="Group 25"/>
          <p:cNvGrpSpPr>
            <a:grpSpLocks/>
          </p:cNvGrpSpPr>
          <p:nvPr/>
        </p:nvGrpSpPr>
        <p:grpSpPr bwMode="auto">
          <a:xfrm>
            <a:off x="1028700" y="2514600"/>
            <a:ext cx="3200400" cy="3200400"/>
            <a:chOff x="648" y="1584"/>
            <a:chExt cx="2016" cy="2016"/>
          </a:xfrm>
        </p:grpSpPr>
        <p:grpSp>
          <p:nvGrpSpPr>
            <p:cNvPr id="26645" name="Group 21"/>
            <p:cNvGrpSpPr>
              <a:grpSpLocks/>
            </p:cNvGrpSpPr>
            <p:nvPr/>
          </p:nvGrpSpPr>
          <p:grpSpPr bwMode="auto">
            <a:xfrm>
              <a:off x="818" y="2350"/>
              <a:ext cx="1521" cy="521"/>
              <a:chOff x="818" y="2350"/>
              <a:chExt cx="1521" cy="521"/>
            </a:xfrm>
          </p:grpSpPr>
          <p:sp>
            <p:nvSpPr>
              <p:cNvPr id="26640" name="Freeform 16"/>
              <p:cNvSpPr>
                <a:spLocks/>
              </p:cNvSpPr>
              <p:nvPr/>
            </p:nvSpPr>
            <p:spPr bwMode="auto">
              <a:xfrm>
                <a:off x="818" y="2354"/>
                <a:ext cx="221" cy="284"/>
              </a:xfrm>
              <a:custGeom>
                <a:avLst/>
                <a:gdLst/>
                <a:ahLst/>
                <a:cxnLst>
                  <a:cxn ang="0">
                    <a:pos x="0" y="0"/>
                  </a:cxn>
                  <a:cxn ang="0">
                    <a:pos x="4" y="0"/>
                  </a:cxn>
                  <a:cxn ang="0">
                    <a:pos x="9" y="8"/>
                  </a:cxn>
                  <a:cxn ang="0">
                    <a:pos x="13" y="12"/>
                  </a:cxn>
                  <a:cxn ang="0">
                    <a:pos x="18" y="21"/>
                  </a:cxn>
                  <a:cxn ang="0">
                    <a:pos x="22" y="25"/>
                  </a:cxn>
                  <a:cxn ang="0">
                    <a:pos x="66" y="98"/>
                  </a:cxn>
                  <a:cxn ang="0">
                    <a:pos x="113" y="168"/>
                  </a:cxn>
                  <a:cxn ang="0">
                    <a:pos x="173" y="242"/>
                  </a:cxn>
                  <a:cxn ang="0">
                    <a:pos x="198" y="258"/>
                  </a:cxn>
                  <a:cxn ang="0">
                    <a:pos x="220" y="283"/>
                  </a:cxn>
                </a:cxnLst>
                <a:rect l="0" t="0" r="r" b="b"/>
                <a:pathLst>
                  <a:path w="221" h="284">
                    <a:moveTo>
                      <a:pt x="0" y="0"/>
                    </a:moveTo>
                    <a:lnTo>
                      <a:pt x="4" y="0"/>
                    </a:lnTo>
                    <a:lnTo>
                      <a:pt x="9" y="8"/>
                    </a:lnTo>
                    <a:lnTo>
                      <a:pt x="13" y="12"/>
                    </a:lnTo>
                    <a:lnTo>
                      <a:pt x="18" y="21"/>
                    </a:lnTo>
                    <a:lnTo>
                      <a:pt x="22" y="25"/>
                    </a:lnTo>
                    <a:lnTo>
                      <a:pt x="66" y="98"/>
                    </a:lnTo>
                    <a:lnTo>
                      <a:pt x="113" y="168"/>
                    </a:lnTo>
                    <a:lnTo>
                      <a:pt x="173" y="242"/>
                    </a:lnTo>
                    <a:lnTo>
                      <a:pt x="198" y="258"/>
                    </a:lnTo>
                    <a:lnTo>
                      <a:pt x="220" y="283"/>
                    </a:lnTo>
                  </a:path>
                </a:pathLst>
              </a:custGeom>
              <a:noFill/>
              <a:ln w="25400" cap="rnd" cmpd="sng">
                <a:solidFill>
                  <a:schemeClr val="tx1"/>
                </a:solidFill>
                <a:prstDash val="solid"/>
                <a:round/>
                <a:headEnd type="none" w="sm" len="sm"/>
                <a:tailEnd type="none" w="sm" len="sm"/>
              </a:ln>
              <a:effectLst/>
            </p:spPr>
            <p:txBody>
              <a:bodyPr/>
              <a:lstStyle/>
              <a:p>
                <a:endParaRPr lang="el-GR"/>
              </a:p>
            </p:txBody>
          </p:sp>
          <p:sp>
            <p:nvSpPr>
              <p:cNvPr id="26641" name="Freeform 17"/>
              <p:cNvSpPr>
                <a:spLocks/>
              </p:cNvSpPr>
              <p:nvPr/>
            </p:nvSpPr>
            <p:spPr bwMode="auto">
              <a:xfrm>
                <a:off x="1042" y="2637"/>
                <a:ext cx="369" cy="218"/>
              </a:xfrm>
              <a:custGeom>
                <a:avLst/>
                <a:gdLst/>
                <a:ahLst/>
                <a:cxnLst>
                  <a:cxn ang="0">
                    <a:pos x="0" y="0"/>
                  </a:cxn>
                  <a:cxn ang="0">
                    <a:pos x="104" y="94"/>
                  </a:cxn>
                  <a:cxn ang="0">
                    <a:pos x="249" y="172"/>
                  </a:cxn>
                  <a:cxn ang="0">
                    <a:pos x="368" y="217"/>
                  </a:cxn>
                </a:cxnLst>
                <a:rect l="0" t="0" r="r" b="b"/>
                <a:pathLst>
                  <a:path w="369" h="218">
                    <a:moveTo>
                      <a:pt x="0" y="0"/>
                    </a:moveTo>
                    <a:lnTo>
                      <a:pt x="104" y="94"/>
                    </a:lnTo>
                    <a:lnTo>
                      <a:pt x="249" y="172"/>
                    </a:lnTo>
                    <a:lnTo>
                      <a:pt x="368" y="217"/>
                    </a:lnTo>
                  </a:path>
                </a:pathLst>
              </a:custGeom>
              <a:noFill/>
              <a:ln w="25400" cap="rnd" cmpd="sng">
                <a:solidFill>
                  <a:schemeClr val="tx1"/>
                </a:solidFill>
                <a:prstDash val="solid"/>
                <a:round/>
                <a:headEnd type="none" w="sm" len="sm"/>
                <a:tailEnd type="none" w="sm" len="sm"/>
              </a:ln>
              <a:effectLst/>
            </p:spPr>
            <p:txBody>
              <a:bodyPr/>
              <a:lstStyle/>
              <a:p>
                <a:endParaRPr lang="el-GR"/>
              </a:p>
            </p:txBody>
          </p:sp>
          <p:sp>
            <p:nvSpPr>
              <p:cNvPr id="26642" name="Freeform 18"/>
              <p:cNvSpPr>
                <a:spLocks/>
              </p:cNvSpPr>
              <p:nvPr/>
            </p:nvSpPr>
            <p:spPr bwMode="auto">
              <a:xfrm>
                <a:off x="1410" y="2835"/>
                <a:ext cx="389" cy="36"/>
              </a:xfrm>
              <a:custGeom>
                <a:avLst/>
                <a:gdLst/>
                <a:ahLst/>
                <a:cxnLst>
                  <a:cxn ang="0">
                    <a:pos x="0" y="19"/>
                  </a:cxn>
                  <a:cxn ang="0">
                    <a:pos x="129" y="35"/>
                  </a:cxn>
                  <a:cxn ang="0">
                    <a:pos x="226" y="35"/>
                  </a:cxn>
                  <a:cxn ang="0">
                    <a:pos x="388" y="0"/>
                  </a:cxn>
                </a:cxnLst>
                <a:rect l="0" t="0" r="r" b="b"/>
                <a:pathLst>
                  <a:path w="389" h="36">
                    <a:moveTo>
                      <a:pt x="0" y="19"/>
                    </a:moveTo>
                    <a:lnTo>
                      <a:pt x="129" y="35"/>
                    </a:lnTo>
                    <a:lnTo>
                      <a:pt x="226" y="35"/>
                    </a:lnTo>
                    <a:lnTo>
                      <a:pt x="388" y="0"/>
                    </a:lnTo>
                  </a:path>
                </a:pathLst>
              </a:custGeom>
              <a:noFill/>
              <a:ln w="25400" cap="rnd" cmpd="sng">
                <a:solidFill>
                  <a:schemeClr val="tx1"/>
                </a:solidFill>
                <a:prstDash val="solid"/>
                <a:round/>
                <a:headEnd type="none" w="sm" len="sm"/>
                <a:tailEnd type="none" w="sm" len="sm"/>
              </a:ln>
              <a:effectLst/>
            </p:spPr>
            <p:txBody>
              <a:bodyPr/>
              <a:lstStyle/>
              <a:p>
                <a:endParaRPr lang="el-GR"/>
              </a:p>
            </p:txBody>
          </p:sp>
          <p:sp>
            <p:nvSpPr>
              <p:cNvPr id="26643" name="Freeform 19"/>
              <p:cNvSpPr>
                <a:spLocks/>
              </p:cNvSpPr>
              <p:nvPr/>
            </p:nvSpPr>
            <p:spPr bwMode="auto">
              <a:xfrm>
                <a:off x="1798" y="2574"/>
                <a:ext cx="375" cy="262"/>
              </a:xfrm>
              <a:custGeom>
                <a:avLst/>
                <a:gdLst/>
                <a:ahLst/>
                <a:cxnLst>
                  <a:cxn ang="0">
                    <a:pos x="0" y="261"/>
                  </a:cxn>
                  <a:cxn ang="0">
                    <a:pos x="138" y="199"/>
                  </a:cxn>
                  <a:cxn ang="0">
                    <a:pos x="223" y="145"/>
                  </a:cxn>
                  <a:cxn ang="0">
                    <a:pos x="321" y="58"/>
                  </a:cxn>
                  <a:cxn ang="0">
                    <a:pos x="374" y="0"/>
                  </a:cxn>
                </a:cxnLst>
                <a:rect l="0" t="0" r="r" b="b"/>
                <a:pathLst>
                  <a:path w="375" h="262">
                    <a:moveTo>
                      <a:pt x="0" y="261"/>
                    </a:moveTo>
                    <a:lnTo>
                      <a:pt x="138" y="199"/>
                    </a:lnTo>
                    <a:lnTo>
                      <a:pt x="223" y="145"/>
                    </a:lnTo>
                    <a:lnTo>
                      <a:pt x="321" y="58"/>
                    </a:lnTo>
                    <a:lnTo>
                      <a:pt x="374" y="0"/>
                    </a:lnTo>
                  </a:path>
                </a:pathLst>
              </a:custGeom>
              <a:noFill/>
              <a:ln w="25400" cap="rnd" cmpd="sng">
                <a:solidFill>
                  <a:schemeClr val="tx1"/>
                </a:solidFill>
                <a:prstDash val="solid"/>
                <a:round/>
                <a:headEnd type="none" w="sm" len="sm"/>
                <a:tailEnd type="none" w="sm" len="sm"/>
              </a:ln>
              <a:effectLst/>
            </p:spPr>
            <p:txBody>
              <a:bodyPr/>
              <a:lstStyle/>
              <a:p>
                <a:endParaRPr lang="el-GR"/>
              </a:p>
            </p:txBody>
          </p:sp>
          <p:sp>
            <p:nvSpPr>
              <p:cNvPr id="26644" name="Freeform 20"/>
              <p:cNvSpPr>
                <a:spLocks/>
              </p:cNvSpPr>
              <p:nvPr/>
            </p:nvSpPr>
            <p:spPr bwMode="auto">
              <a:xfrm>
                <a:off x="2172" y="2350"/>
                <a:ext cx="167" cy="225"/>
              </a:xfrm>
              <a:custGeom>
                <a:avLst/>
                <a:gdLst/>
                <a:ahLst/>
                <a:cxnLst>
                  <a:cxn ang="0">
                    <a:pos x="0" y="224"/>
                  </a:cxn>
                  <a:cxn ang="0">
                    <a:pos x="40" y="183"/>
                  </a:cxn>
                  <a:cxn ang="0">
                    <a:pos x="83" y="126"/>
                  </a:cxn>
                  <a:cxn ang="0">
                    <a:pos x="128" y="61"/>
                  </a:cxn>
                  <a:cxn ang="0">
                    <a:pos x="166" y="0"/>
                  </a:cxn>
                </a:cxnLst>
                <a:rect l="0" t="0" r="r" b="b"/>
                <a:pathLst>
                  <a:path w="167" h="225">
                    <a:moveTo>
                      <a:pt x="0" y="224"/>
                    </a:moveTo>
                    <a:lnTo>
                      <a:pt x="40" y="183"/>
                    </a:lnTo>
                    <a:lnTo>
                      <a:pt x="83" y="126"/>
                    </a:lnTo>
                    <a:lnTo>
                      <a:pt x="128" y="61"/>
                    </a:lnTo>
                    <a:lnTo>
                      <a:pt x="166" y="0"/>
                    </a:lnTo>
                  </a:path>
                </a:pathLst>
              </a:custGeom>
              <a:noFill/>
              <a:ln w="25400" cap="rnd" cmpd="sng">
                <a:solidFill>
                  <a:schemeClr val="tx1"/>
                </a:solidFill>
                <a:prstDash val="solid"/>
                <a:round/>
                <a:headEnd type="none" w="sm" len="sm"/>
                <a:tailEnd type="none" w="sm" len="sm"/>
              </a:ln>
              <a:effectLst/>
            </p:spPr>
            <p:txBody>
              <a:bodyPr/>
              <a:lstStyle/>
              <a:p>
                <a:endParaRPr lang="el-GR"/>
              </a:p>
            </p:txBody>
          </p:sp>
        </p:grpSp>
        <p:grpSp>
          <p:nvGrpSpPr>
            <p:cNvPr id="26648" name="Group 24"/>
            <p:cNvGrpSpPr>
              <a:grpSpLocks/>
            </p:cNvGrpSpPr>
            <p:nvPr/>
          </p:nvGrpSpPr>
          <p:grpSpPr bwMode="auto">
            <a:xfrm>
              <a:off x="648" y="1584"/>
              <a:ext cx="2016" cy="2016"/>
              <a:chOff x="648" y="1584"/>
              <a:chExt cx="2016" cy="2016"/>
            </a:xfrm>
          </p:grpSpPr>
          <p:sp>
            <p:nvSpPr>
              <p:cNvPr id="26646" name="Line 22"/>
              <p:cNvSpPr>
                <a:spLocks noChangeShapeType="1"/>
              </p:cNvSpPr>
              <p:nvPr/>
            </p:nvSpPr>
            <p:spPr bwMode="auto">
              <a:xfrm>
                <a:off x="648" y="2592"/>
                <a:ext cx="2016" cy="0"/>
              </a:xfrm>
              <a:prstGeom prst="line">
                <a:avLst/>
              </a:prstGeom>
              <a:noFill/>
              <a:ln w="12700">
                <a:solidFill>
                  <a:schemeClr val="tx1"/>
                </a:solidFill>
                <a:round/>
                <a:headEnd type="none" w="sm" len="sm"/>
                <a:tailEnd type="stealth" w="med" len="lg"/>
              </a:ln>
              <a:effectLst/>
            </p:spPr>
            <p:txBody>
              <a:bodyPr wrap="none" anchor="ctr"/>
              <a:lstStyle/>
              <a:p>
                <a:endParaRPr lang="el-GR"/>
              </a:p>
            </p:txBody>
          </p:sp>
          <p:sp>
            <p:nvSpPr>
              <p:cNvPr id="26647" name="Line 23"/>
              <p:cNvSpPr>
                <a:spLocks noChangeShapeType="1"/>
              </p:cNvSpPr>
              <p:nvPr/>
            </p:nvSpPr>
            <p:spPr bwMode="auto">
              <a:xfrm flipV="1">
                <a:off x="1560" y="1584"/>
                <a:ext cx="0" cy="2016"/>
              </a:xfrm>
              <a:prstGeom prst="line">
                <a:avLst/>
              </a:prstGeom>
              <a:noFill/>
              <a:ln w="12700">
                <a:solidFill>
                  <a:schemeClr val="tx1"/>
                </a:solidFill>
                <a:round/>
                <a:headEnd type="none" w="sm" len="sm"/>
                <a:tailEnd type="stealth" w="med" len="lg"/>
              </a:ln>
              <a:effectLst/>
            </p:spPr>
            <p:txBody>
              <a:bodyPr wrap="none" anchor="ctr"/>
              <a:lstStyle/>
              <a:p>
                <a:endParaRPr lang="el-GR"/>
              </a:p>
            </p:txBody>
          </p:sp>
        </p:grpSp>
      </p:grpSp>
      <p:sp>
        <p:nvSpPr>
          <p:cNvPr id="26650" name="Rectangle 26"/>
          <p:cNvSpPr>
            <a:spLocks noChangeArrowheads="1"/>
          </p:cNvSpPr>
          <p:nvPr/>
        </p:nvSpPr>
        <p:spPr bwMode="auto">
          <a:xfrm>
            <a:off x="2460625" y="2484438"/>
            <a:ext cx="746125" cy="579437"/>
          </a:xfrm>
          <a:prstGeom prst="rect">
            <a:avLst/>
          </a:prstGeom>
          <a:noFill/>
          <a:ln w="9525">
            <a:noFill/>
            <a:miter lim="800000"/>
            <a:headEnd/>
            <a:tailEnd/>
          </a:ln>
          <a:effectLst/>
        </p:spPr>
        <p:txBody>
          <a:bodyPr wrap="none" lIns="92075" tIns="46038" rIns="92075" bIns="46038">
            <a:spAutoFit/>
          </a:bodyPr>
          <a:lstStyle/>
          <a:p>
            <a:pPr eaLnBrk="0" hangingPunct="0">
              <a:spcBef>
                <a:spcPct val="20000"/>
              </a:spcBef>
            </a:pPr>
            <a:r>
              <a:rPr lang="en-US" sz="3200">
                <a:latin typeface="Symbol" pitchFamily="18" charset="2"/>
              </a:rPr>
              <a:t>DP</a:t>
            </a:r>
          </a:p>
        </p:txBody>
      </p:sp>
      <p:sp>
        <p:nvSpPr>
          <p:cNvPr id="26651" name="Rectangle 27"/>
          <p:cNvSpPr>
            <a:spLocks noChangeArrowheads="1"/>
          </p:cNvSpPr>
          <p:nvPr/>
        </p:nvSpPr>
        <p:spPr bwMode="auto">
          <a:xfrm>
            <a:off x="3375025" y="4160838"/>
            <a:ext cx="749300" cy="579437"/>
          </a:xfrm>
          <a:prstGeom prst="rect">
            <a:avLst/>
          </a:prstGeom>
          <a:noFill/>
          <a:ln w="9525">
            <a:noFill/>
            <a:miter lim="800000"/>
            <a:headEnd/>
            <a:tailEnd/>
          </a:ln>
          <a:effectLst/>
        </p:spPr>
        <p:txBody>
          <a:bodyPr wrap="none" lIns="92075" tIns="46038" rIns="92075" bIns="46038">
            <a:spAutoFit/>
          </a:bodyPr>
          <a:lstStyle/>
          <a:p>
            <a:pPr eaLnBrk="0" hangingPunct="0">
              <a:spcBef>
                <a:spcPct val="20000"/>
              </a:spcBef>
            </a:pPr>
            <a:r>
              <a:rPr lang="en-US" sz="3200">
                <a:latin typeface="Symbol" pitchFamily="18" charset="2"/>
              </a:rPr>
              <a:t>D</a:t>
            </a:r>
            <a:r>
              <a:rPr lang="en-US" sz="3200" i="1">
                <a:latin typeface="Times New Roman" pitchFamily="18" charset="0"/>
              </a:rPr>
              <a:t>S</a:t>
            </a:r>
            <a:r>
              <a:rPr lang="en-US" sz="3200" i="1"/>
              <a:t> </a:t>
            </a:r>
          </a:p>
        </p:txBody>
      </p:sp>
      <p:sp>
        <p:nvSpPr>
          <p:cNvPr id="26652" name="Rectangle 28"/>
          <p:cNvSpPr>
            <a:spLocks noChangeArrowheads="1"/>
          </p:cNvSpPr>
          <p:nvPr/>
        </p:nvSpPr>
        <p:spPr bwMode="auto">
          <a:xfrm>
            <a:off x="1393825" y="5715000"/>
            <a:ext cx="2982913" cy="519113"/>
          </a:xfrm>
          <a:prstGeom prst="rect">
            <a:avLst/>
          </a:prstGeom>
          <a:noFill/>
          <a:ln w="9525">
            <a:noFill/>
            <a:miter lim="800000"/>
            <a:headEnd/>
            <a:tailEnd/>
          </a:ln>
          <a:effectLst/>
        </p:spPr>
        <p:txBody>
          <a:bodyPr lIns="92075" tIns="46038" rIns="92075" bIns="46038">
            <a:spAutoFit/>
          </a:bodyPr>
          <a:lstStyle/>
          <a:p>
            <a:pPr eaLnBrk="0" hangingPunct="0"/>
            <a:r>
              <a:rPr lang="en-US" sz="2800"/>
              <a:t>Positive Gamma</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1"/>
          </p:nvPr>
        </p:nvSpPr>
        <p:spPr/>
        <p:txBody>
          <a:bodyPr/>
          <a:lstStyle/>
          <a:p>
            <a:r>
              <a:rPr lang="en-US" altLang="en-US"/>
              <a:t>Options, Futures, and Other Derivatives, </a:t>
            </a:r>
            <a:r>
              <a:rPr lang="en-US" altLang="en-US" i="0"/>
              <a:t> 6</a:t>
            </a:r>
            <a:r>
              <a:rPr lang="en-US" altLang="en-US" i="0" baseline="30000"/>
              <a:t>th</a:t>
            </a:r>
            <a:r>
              <a:rPr lang="en-US" altLang="en-US" i="0"/>
              <a:t> Edition, Copyright </a:t>
            </a:r>
            <a:r>
              <a:rPr lang="en-US" altLang="en-US" i="0">
                <a:cs typeface="Arial" charset="0"/>
              </a:rPr>
              <a:t>© John  C. Hull 2005</a:t>
            </a:r>
            <a:endParaRPr lang="en-US" altLang="en-US" i="0"/>
          </a:p>
        </p:txBody>
      </p:sp>
      <p:sp>
        <p:nvSpPr>
          <p:cNvPr id="8" name="Slide Number Placeholder 5"/>
          <p:cNvSpPr>
            <a:spLocks noGrp="1"/>
          </p:cNvSpPr>
          <p:nvPr>
            <p:ph type="sldNum" sz="quarter" idx="12"/>
          </p:nvPr>
        </p:nvSpPr>
        <p:spPr/>
        <p:txBody>
          <a:bodyPr/>
          <a:lstStyle/>
          <a:p>
            <a:r>
              <a:rPr lang="en-US" altLang="en-US"/>
              <a:t>15.</a:t>
            </a:r>
            <a:fld id="{CF49CFB0-A2A0-42E1-8BFF-D14AF845FBE8}" type="slidenum">
              <a:rPr lang="en-US" altLang="en-US"/>
              <a:pPr/>
              <a:t>13</a:t>
            </a:fld>
            <a:endParaRPr lang="en-US" altLang="en-US"/>
          </a:p>
        </p:txBody>
      </p:sp>
      <p:sp>
        <p:nvSpPr>
          <p:cNvPr id="28674" name="Rectangle 2"/>
          <p:cNvSpPr>
            <a:spLocks noGrp="1" noChangeArrowheads="1"/>
          </p:cNvSpPr>
          <p:nvPr>
            <p:ph type="title"/>
          </p:nvPr>
        </p:nvSpPr>
        <p:spPr>
          <a:noFill/>
          <a:ln/>
        </p:spPr>
        <p:txBody>
          <a:bodyPr lIns="92075" tIns="46038" rIns="92075" bIns="46038" anchor="ctr"/>
          <a:lstStyle/>
          <a:p>
            <a:r>
              <a:rPr lang="en-US"/>
              <a:t>Relationship Between Delta, Gamma, and Theta</a:t>
            </a:r>
          </a:p>
        </p:txBody>
      </p:sp>
      <p:graphicFrame>
        <p:nvGraphicFramePr>
          <p:cNvPr id="28677" name="Object 5"/>
          <p:cNvGraphicFramePr>
            <a:graphicFrameLocks noChangeAspect="1"/>
          </p:cNvGraphicFramePr>
          <p:nvPr/>
        </p:nvGraphicFramePr>
        <p:xfrm>
          <a:off x="2286000" y="5029200"/>
          <a:ext cx="4043363" cy="766763"/>
        </p:xfrm>
        <a:graphic>
          <a:graphicData uri="http://schemas.openxmlformats.org/presentationml/2006/ole">
            <p:oleObj spid="_x0000_s28677" name="Equation" r:id="rId4" imgW="1269720" imgH="304560" progId="Equation.3">
              <p:embed/>
            </p:oleObj>
          </a:graphicData>
        </a:graphic>
      </p:graphicFrame>
      <p:graphicFrame>
        <p:nvGraphicFramePr>
          <p:cNvPr id="28678" name="Object 6"/>
          <p:cNvGraphicFramePr>
            <a:graphicFrameLocks noChangeAspect="1"/>
          </p:cNvGraphicFramePr>
          <p:nvPr/>
        </p:nvGraphicFramePr>
        <p:xfrm>
          <a:off x="1371600" y="1676400"/>
          <a:ext cx="5378450" cy="1085850"/>
        </p:xfrm>
        <a:graphic>
          <a:graphicData uri="http://schemas.openxmlformats.org/presentationml/2006/ole">
            <p:oleObj spid="_x0000_s28678" name="Equation" r:id="rId5" imgW="1688760" imgH="431640" progId="Equation.3">
              <p:embed/>
            </p:oleObj>
          </a:graphicData>
        </a:graphic>
      </p:graphicFrame>
      <p:graphicFrame>
        <p:nvGraphicFramePr>
          <p:cNvPr id="28679" name="Object 7"/>
          <p:cNvGraphicFramePr>
            <a:graphicFrameLocks noChangeAspect="1"/>
          </p:cNvGraphicFramePr>
          <p:nvPr/>
        </p:nvGraphicFramePr>
        <p:xfrm>
          <a:off x="1751013" y="3276600"/>
          <a:ext cx="4772025" cy="1085850"/>
        </p:xfrm>
        <a:graphic>
          <a:graphicData uri="http://schemas.openxmlformats.org/presentationml/2006/ole">
            <p:oleObj spid="_x0000_s28679" name="Equation" r:id="rId6" imgW="1498320" imgH="431640" progId="Equation.3">
              <p:embed/>
            </p:oleObj>
          </a:graphicData>
        </a:graphic>
      </p:graphicFrame>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r>
              <a:rPr lang="en-US" altLang="en-US"/>
              <a:t>Options, Futures, and Other Derivatives, </a:t>
            </a:r>
            <a:r>
              <a:rPr lang="en-US" altLang="en-US" i="0"/>
              <a:t> 6</a:t>
            </a:r>
            <a:r>
              <a:rPr lang="en-US" altLang="en-US" i="0" baseline="30000"/>
              <a:t>th</a:t>
            </a:r>
            <a:r>
              <a:rPr lang="en-US" altLang="en-US" i="0"/>
              <a:t> Edition, Copyright </a:t>
            </a:r>
            <a:r>
              <a:rPr lang="en-US" altLang="en-US" i="0">
                <a:cs typeface="Arial" charset="0"/>
              </a:rPr>
              <a:t>© John  C. Hull 2005</a:t>
            </a:r>
            <a:endParaRPr lang="en-US" altLang="en-US" i="0"/>
          </a:p>
        </p:txBody>
      </p:sp>
      <p:sp>
        <p:nvSpPr>
          <p:cNvPr id="7" name="Slide Number Placeholder 5"/>
          <p:cNvSpPr>
            <a:spLocks noGrp="1"/>
          </p:cNvSpPr>
          <p:nvPr>
            <p:ph type="sldNum" sz="quarter" idx="12"/>
          </p:nvPr>
        </p:nvSpPr>
        <p:spPr/>
        <p:txBody>
          <a:bodyPr/>
          <a:lstStyle/>
          <a:p>
            <a:r>
              <a:rPr lang="en-US" altLang="en-US"/>
              <a:t>15.</a:t>
            </a:r>
            <a:fld id="{E4AD227A-C635-4C7E-91EB-DCD17C6DD6F7}" type="slidenum">
              <a:rPr lang="en-US" altLang="en-US"/>
              <a:pPr/>
              <a:t>14</a:t>
            </a:fld>
            <a:endParaRPr lang="en-US" altLang="en-US"/>
          </a:p>
        </p:txBody>
      </p:sp>
      <p:sp>
        <p:nvSpPr>
          <p:cNvPr id="64514" name="Rectangle 2"/>
          <p:cNvSpPr>
            <a:spLocks noGrp="1" noChangeArrowheads="1"/>
          </p:cNvSpPr>
          <p:nvPr>
            <p:ph type="title"/>
          </p:nvPr>
        </p:nvSpPr>
        <p:spPr>
          <a:noFill/>
          <a:ln/>
        </p:spPr>
        <p:txBody>
          <a:bodyPr lIns="92075" tIns="46038" rIns="92075" bIns="46038" anchor="ctr"/>
          <a:lstStyle/>
          <a:p>
            <a:r>
              <a:rPr lang="en-US"/>
              <a:t>Relationship Between Delta, Gamma, and Theta</a:t>
            </a:r>
          </a:p>
        </p:txBody>
      </p:sp>
      <p:sp>
        <p:nvSpPr>
          <p:cNvPr id="64515" name="Rectangle 3"/>
          <p:cNvSpPr>
            <a:spLocks noChangeArrowheads="1"/>
          </p:cNvSpPr>
          <p:nvPr/>
        </p:nvSpPr>
        <p:spPr bwMode="auto">
          <a:xfrm>
            <a:off x="914400" y="2438400"/>
            <a:ext cx="7315200" cy="1554163"/>
          </a:xfrm>
          <a:prstGeom prst="rect">
            <a:avLst/>
          </a:prstGeom>
          <a:noFill/>
          <a:ln w="9525">
            <a:noFill/>
            <a:miter lim="800000"/>
            <a:headEnd/>
            <a:tailEnd/>
          </a:ln>
          <a:effectLst/>
        </p:spPr>
        <p:txBody>
          <a:bodyPr lIns="92075" tIns="46038" rIns="92075" bIns="46038">
            <a:spAutoFit/>
          </a:bodyPr>
          <a:lstStyle/>
          <a:p>
            <a:pPr eaLnBrk="0" hangingPunct="0">
              <a:spcBef>
                <a:spcPct val="50000"/>
              </a:spcBef>
            </a:pPr>
            <a:r>
              <a:rPr lang="en-US" sz="3200"/>
              <a:t>For a portfolio of derivatives on a stock paying a continuous dividend yield at rate </a:t>
            </a:r>
            <a:r>
              <a:rPr lang="en-US" sz="3200" i="1">
                <a:latin typeface="Times New Roman" pitchFamily="18" charset="0"/>
              </a:rPr>
              <a:t>q</a:t>
            </a:r>
          </a:p>
        </p:txBody>
      </p:sp>
      <p:graphicFrame>
        <p:nvGraphicFramePr>
          <p:cNvPr id="64516" name="Object 4"/>
          <p:cNvGraphicFramePr>
            <a:graphicFrameLocks noChangeAspect="1"/>
          </p:cNvGraphicFramePr>
          <p:nvPr/>
        </p:nvGraphicFramePr>
        <p:xfrm>
          <a:off x="1752600" y="4495800"/>
          <a:ext cx="5943600" cy="1295400"/>
        </p:xfrm>
        <a:graphic>
          <a:graphicData uri="http://schemas.openxmlformats.org/presentationml/2006/ole">
            <p:oleObj spid="_x0000_s64516" name="Equation" r:id="rId4" imgW="1866600" imgH="393480" progId="Equation.2">
              <p:embed/>
            </p:oleObj>
          </a:graphicData>
        </a:graphic>
      </p:graphicFrame>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en-US"/>
              <a:t>Options, Futures, and Other Derivatives, </a:t>
            </a:r>
            <a:r>
              <a:rPr lang="en-US" altLang="en-US" i="0"/>
              <a:t> 6</a:t>
            </a:r>
            <a:r>
              <a:rPr lang="en-US" altLang="en-US" i="0" baseline="30000"/>
              <a:t>th</a:t>
            </a:r>
            <a:r>
              <a:rPr lang="en-US" altLang="en-US" i="0"/>
              <a:t> Edition, Copyright </a:t>
            </a:r>
            <a:r>
              <a:rPr lang="en-US" altLang="en-US" i="0">
                <a:cs typeface="Arial" charset="0"/>
              </a:rPr>
              <a:t>© John  C. Hull 2005</a:t>
            </a:r>
            <a:endParaRPr lang="en-US" altLang="en-US" i="0"/>
          </a:p>
        </p:txBody>
      </p:sp>
      <p:sp>
        <p:nvSpPr>
          <p:cNvPr id="6" name="Slide Number Placeholder 5"/>
          <p:cNvSpPr>
            <a:spLocks noGrp="1"/>
          </p:cNvSpPr>
          <p:nvPr>
            <p:ph type="sldNum" sz="quarter" idx="12"/>
          </p:nvPr>
        </p:nvSpPr>
        <p:spPr/>
        <p:txBody>
          <a:bodyPr/>
          <a:lstStyle/>
          <a:p>
            <a:r>
              <a:rPr lang="en-US" altLang="en-US"/>
              <a:t>15.</a:t>
            </a:r>
            <a:fld id="{F8B26B74-9E63-4469-8289-DFBC1B0C71FB}" type="slidenum">
              <a:rPr lang="en-US" altLang="en-US"/>
              <a:pPr/>
              <a:t>15</a:t>
            </a:fld>
            <a:endParaRPr lang="en-US" altLang="en-US"/>
          </a:p>
        </p:txBody>
      </p:sp>
      <p:sp>
        <p:nvSpPr>
          <p:cNvPr id="30722" name="Rectangle 2"/>
          <p:cNvSpPr>
            <a:spLocks noGrp="1" noChangeArrowheads="1"/>
          </p:cNvSpPr>
          <p:nvPr>
            <p:ph type="title"/>
          </p:nvPr>
        </p:nvSpPr>
        <p:spPr>
          <a:xfrm>
            <a:off x="685800" y="485775"/>
            <a:ext cx="7772400" cy="1143000"/>
          </a:xfrm>
          <a:noFill/>
          <a:ln/>
        </p:spPr>
        <p:txBody>
          <a:bodyPr lIns="92075" tIns="46038" rIns="92075" bIns="46038" anchor="ctr"/>
          <a:lstStyle/>
          <a:p>
            <a:r>
              <a:rPr lang="en-US"/>
              <a:t>Vega</a:t>
            </a:r>
          </a:p>
        </p:txBody>
      </p:sp>
      <p:sp>
        <p:nvSpPr>
          <p:cNvPr id="30723" name="Rectangle 3"/>
          <p:cNvSpPr>
            <a:spLocks noGrp="1" noChangeArrowheads="1"/>
          </p:cNvSpPr>
          <p:nvPr>
            <p:ph type="body" idx="1"/>
          </p:nvPr>
        </p:nvSpPr>
        <p:spPr>
          <a:xfrm>
            <a:off x="685800" y="1676400"/>
            <a:ext cx="7772400" cy="4295775"/>
          </a:xfrm>
          <a:noFill/>
          <a:ln/>
        </p:spPr>
        <p:txBody>
          <a:bodyPr lIns="92075" tIns="46038" rIns="92075" bIns="46038"/>
          <a:lstStyle/>
          <a:p>
            <a:r>
              <a:rPr lang="en-US"/>
              <a:t>Vega (</a:t>
            </a:r>
            <a:r>
              <a:rPr lang="en-US" sz="4000">
                <a:latin typeface="Symbol" pitchFamily="18" charset="2"/>
              </a:rPr>
              <a:t>n</a:t>
            </a:r>
            <a:r>
              <a:rPr lang="en-US"/>
              <a:t>) is the rate of change of the value of a derivatives portfolio with respect to volatility</a:t>
            </a:r>
          </a:p>
          <a:p>
            <a:r>
              <a:rPr lang="en-US"/>
              <a:t>Vega tends to be greatest for options that are close to the money</a:t>
            </a: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en-US"/>
              <a:t>Options, Futures, and Other Derivatives, </a:t>
            </a:r>
            <a:r>
              <a:rPr lang="en-US" altLang="en-US" i="0"/>
              <a:t> 6</a:t>
            </a:r>
            <a:r>
              <a:rPr lang="en-US" altLang="en-US" i="0" baseline="30000"/>
              <a:t>th</a:t>
            </a:r>
            <a:r>
              <a:rPr lang="en-US" altLang="en-US" i="0"/>
              <a:t> Edition, Copyright </a:t>
            </a:r>
            <a:r>
              <a:rPr lang="en-US" altLang="en-US" i="0">
                <a:cs typeface="Arial" charset="0"/>
              </a:rPr>
              <a:t>© John  C. Hull 2005</a:t>
            </a:r>
            <a:endParaRPr lang="en-US" altLang="en-US" i="0"/>
          </a:p>
        </p:txBody>
      </p:sp>
      <p:sp>
        <p:nvSpPr>
          <p:cNvPr id="6" name="Slide Number Placeholder 5"/>
          <p:cNvSpPr>
            <a:spLocks noGrp="1"/>
          </p:cNvSpPr>
          <p:nvPr>
            <p:ph type="sldNum" sz="quarter" idx="12"/>
          </p:nvPr>
        </p:nvSpPr>
        <p:spPr/>
        <p:txBody>
          <a:bodyPr/>
          <a:lstStyle/>
          <a:p>
            <a:r>
              <a:rPr lang="en-US" altLang="en-US"/>
              <a:t>15.</a:t>
            </a:r>
            <a:fld id="{5A06C2BD-5D21-4F29-8251-672AB21A61E2}" type="slidenum">
              <a:rPr lang="en-US" altLang="en-US"/>
              <a:pPr/>
              <a:t>16</a:t>
            </a:fld>
            <a:endParaRPr lang="en-US" altLang="en-US"/>
          </a:p>
        </p:txBody>
      </p:sp>
      <p:sp>
        <p:nvSpPr>
          <p:cNvPr id="32770" name="Rectangle 2"/>
          <p:cNvSpPr>
            <a:spLocks noGrp="1" noChangeArrowheads="1"/>
          </p:cNvSpPr>
          <p:nvPr>
            <p:ph type="title"/>
          </p:nvPr>
        </p:nvSpPr>
        <p:spPr>
          <a:noFill/>
          <a:ln/>
        </p:spPr>
        <p:txBody>
          <a:bodyPr lIns="92075" tIns="46038" rIns="92075" bIns="46038" anchor="ctr"/>
          <a:lstStyle/>
          <a:p>
            <a:r>
              <a:rPr lang="en-US"/>
              <a:t>Managing  Delta, Gamma, &amp; Vega</a:t>
            </a:r>
          </a:p>
        </p:txBody>
      </p:sp>
      <p:sp>
        <p:nvSpPr>
          <p:cNvPr id="32771" name="Rectangle 3"/>
          <p:cNvSpPr>
            <a:spLocks noGrp="1" noChangeArrowheads="1"/>
          </p:cNvSpPr>
          <p:nvPr>
            <p:ph type="body" idx="1"/>
          </p:nvPr>
        </p:nvSpPr>
        <p:spPr>
          <a:xfrm>
            <a:off x="923925" y="1719263"/>
            <a:ext cx="7458075" cy="2301875"/>
          </a:xfrm>
          <a:noFill/>
          <a:ln/>
        </p:spPr>
        <p:txBody>
          <a:bodyPr lIns="92075" tIns="46038" rIns="92075" bIns="46038"/>
          <a:lstStyle/>
          <a:p>
            <a:pPr>
              <a:lnSpc>
                <a:spcPct val="90000"/>
              </a:lnSpc>
              <a:buFont typeface="Wingdings" pitchFamily="2" charset="2"/>
              <a:buNone/>
            </a:pPr>
            <a:endParaRPr lang="en-US" sz="2800">
              <a:latin typeface="Symbol" pitchFamily="18" charset="2"/>
            </a:endParaRPr>
          </a:p>
          <a:p>
            <a:pPr>
              <a:lnSpc>
                <a:spcPct val="90000"/>
              </a:lnSpc>
              <a:buFontTx/>
              <a:buChar char="·"/>
            </a:pPr>
            <a:r>
              <a:rPr lang="en-US" sz="2800">
                <a:latin typeface="Symbol" pitchFamily="18" charset="2"/>
              </a:rPr>
              <a:t>D</a:t>
            </a:r>
            <a:r>
              <a:rPr lang="en-US" sz="2800"/>
              <a:t> can be changed by taking a position  in the underlying</a:t>
            </a:r>
          </a:p>
          <a:p>
            <a:pPr>
              <a:lnSpc>
                <a:spcPct val="90000"/>
              </a:lnSpc>
            </a:pPr>
            <a:r>
              <a:rPr lang="en-US" sz="2800"/>
              <a:t>To adjust </a:t>
            </a:r>
            <a:r>
              <a:rPr lang="en-US" sz="2800">
                <a:latin typeface="Symbol" pitchFamily="18" charset="2"/>
              </a:rPr>
              <a:t>G</a:t>
            </a:r>
            <a:r>
              <a:rPr lang="en-US" sz="2800"/>
              <a:t> &amp; </a:t>
            </a:r>
            <a:r>
              <a:rPr lang="en-US" sz="4000">
                <a:latin typeface="Symbol" pitchFamily="18" charset="2"/>
              </a:rPr>
              <a:t>n</a:t>
            </a:r>
            <a:r>
              <a:rPr lang="en-US" sz="2800"/>
              <a:t> it is necessary to take a position in an option or other derivative</a:t>
            </a: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en-US"/>
              <a:t>Options, Futures, and Other Derivatives, </a:t>
            </a:r>
            <a:r>
              <a:rPr lang="en-US" altLang="en-US" i="0"/>
              <a:t> 6</a:t>
            </a:r>
            <a:r>
              <a:rPr lang="en-US" altLang="en-US" i="0" baseline="30000"/>
              <a:t>th</a:t>
            </a:r>
            <a:r>
              <a:rPr lang="en-US" altLang="en-US" i="0"/>
              <a:t> Edition, Copyright </a:t>
            </a:r>
            <a:r>
              <a:rPr lang="en-US" altLang="en-US" i="0">
                <a:cs typeface="Arial" charset="0"/>
              </a:rPr>
              <a:t>© John  C. Hull 2005</a:t>
            </a:r>
            <a:endParaRPr lang="en-US" altLang="en-US" i="0"/>
          </a:p>
        </p:txBody>
      </p:sp>
      <p:sp>
        <p:nvSpPr>
          <p:cNvPr id="6" name="Slide Number Placeholder 5"/>
          <p:cNvSpPr>
            <a:spLocks noGrp="1"/>
          </p:cNvSpPr>
          <p:nvPr>
            <p:ph type="sldNum" sz="quarter" idx="12"/>
          </p:nvPr>
        </p:nvSpPr>
        <p:spPr/>
        <p:txBody>
          <a:bodyPr/>
          <a:lstStyle/>
          <a:p>
            <a:r>
              <a:rPr lang="en-US" altLang="en-US"/>
              <a:t>15.</a:t>
            </a:r>
            <a:fld id="{F62EE7DE-3366-48A8-A533-C9A6E52642E6}" type="slidenum">
              <a:rPr lang="en-US" altLang="en-US"/>
              <a:pPr/>
              <a:t>17</a:t>
            </a:fld>
            <a:endParaRPr lang="en-US" altLang="en-US"/>
          </a:p>
        </p:txBody>
      </p:sp>
      <p:sp>
        <p:nvSpPr>
          <p:cNvPr id="34818" name="Rectangle 2"/>
          <p:cNvSpPr>
            <a:spLocks noGrp="1" noChangeArrowheads="1"/>
          </p:cNvSpPr>
          <p:nvPr>
            <p:ph type="title"/>
          </p:nvPr>
        </p:nvSpPr>
        <p:spPr>
          <a:noFill/>
          <a:ln/>
        </p:spPr>
        <p:txBody>
          <a:bodyPr lIns="92075" tIns="46038" rIns="92075" bIns="46038" anchor="ctr"/>
          <a:lstStyle/>
          <a:p>
            <a:r>
              <a:rPr lang="en-US"/>
              <a:t>Rho</a:t>
            </a:r>
          </a:p>
        </p:txBody>
      </p:sp>
      <p:sp>
        <p:nvSpPr>
          <p:cNvPr id="34819" name="Rectangle 3"/>
          <p:cNvSpPr>
            <a:spLocks noGrp="1" noChangeArrowheads="1"/>
          </p:cNvSpPr>
          <p:nvPr>
            <p:ph type="body" idx="1"/>
          </p:nvPr>
        </p:nvSpPr>
        <p:spPr>
          <a:xfrm>
            <a:off x="1450975" y="1719263"/>
            <a:ext cx="6826250" cy="4411662"/>
          </a:xfrm>
          <a:noFill/>
          <a:ln/>
        </p:spPr>
        <p:txBody>
          <a:bodyPr lIns="92075" tIns="46038" rIns="92075" bIns="46038"/>
          <a:lstStyle/>
          <a:p>
            <a:r>
              <a:rPr lang="en-US"/>
              <a:t>Rho is the rate of change of the value of a derivative with respect to the interest rate									</a:t>
            </a:r>
          </a:p>
          <a:p>
            <a:r>
              <a:rPr lang="en-US"/>
              <a:t>For currency options there are 2 rhos</a:t>
            </a: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en-US"/>
              <a:t>Options, Futures, and Other Derivatives, </a:t>
            </a:r>
            <a:r>
              <a:rPr lang="en-US" altLang="en-US" i="0"/>
              <a:t> 6</a:t>
            </a:r>
            <a:r>
              <a:rPr lang="en-US" altLang="en-US" i="0" baseline="30000"/>
              <a:t>th</a:t>
            </a:r>
            <a:r>
              <a:rPr lang="en-US" altLang="en-US" i="0"/>
              <a:t> Edition, Copyright </a:t>
            </a:r>
            <a:r>
              <a:rPr lang="en-US" altLang="en-US" i="0">
                <a:cs typeface="Arial" charset="0"/>
              </a:rPr>
              <a:t>© John  C. Hull 2005</a:t>
            </a:r>
            <a:endParaRPr lang="en-US" altLang="en-US" i="0"/>
          </a:p>
        </p:txBody>
      </p:sp>
      <p:sp>
        <p:nvSpPr>
          <p:cNvPr id="6" name="Slide Number Placeholder 5"/>
          <p:cNvSpPr>
            <a:spLocks noGrp="1"/>
          </p:cNvSpPr>
          <p:nvPr>
            <p:ph type="sldNum" sz="quarter" idx="12"/>
          </p:nvPr>
        </p:nvSpPr>
        <p:spPr/>
        <p:txBody>
          <a:bodyPr/>
          <a:lstStyle/>
          <a:p>
            <a:r>
              <a:rPr lang="en-US" altLang="en-US"/>
              <a:t>15.</a:t>
            </a:r>
            <a:fld id="{B900CC6B-D5C6-4E6C-AA36-1C1F039837A0}" type="slidenum">
              <a:rPr lang="en-US" altLang="en-US"/>
              <a:pPr/>
              <a:t>18</a:t>
            </a:fld>
            <a:endParaRPr lang="en-US" altLang="en-US"/>
          </a:p>
        </p:txBody>
      </p:sp>
      <p:sp>
        <p:nvSpPr>
          <p:cNvPr id="36866" name="Rectangle 2"/>
          <p:cNvSpPr>
            <a:spLocks noGrp="1" noChangeArrowheads="1"/>
          </p:cNvSpPr>
          <p:nvPr>
            <p:ph type="title"/>
          </p:nvPr>
        </p:nvSpPr>
        <p:spPr>
          <a:noFill/>
          <a:ln/>
        </p:spPr>
        <p:txBody>
          <a:bodyPr lIns="92075" tIns="46038" rIns="92075" bIns="46038" anchor="ctr"/>
          <a:lstStyle/>
          <a:p>
            <a:r>
              <a:rPr lang="en-US"/>
              <a:t>Hedging in Practice</a:t>
            </a:r>
          </a:p>
        </p:txBody>
      </p:sp>
      <p:sp>
        <p:nvSpPr>
          <p:cNvPr id="36867" name="Rectangle 3"/>
          <p:cNvSpPr>
            <a:spLocks noGrp="1" noChangeArrowheads="1"/>
          </p:cNvSpPr>
          <p:nvPr>
            <p:ph type="body" idx="1"/>
          </p:nvPr>
        </p:nvSpPr>
        <p:spPr>
          <a:noFill/>
          <a:ln/>
        </p:spPr>
        <p:txBody>
          <a:bodyPr lIns="92075" tIns="46038" rIns="92075" bIns="46038"/>
          <a:lstStyle/>
          <a:p>
            <a:r>
              <a:rPr lang="en-US"/>
              <a:t>Traders usually ensure that their portfolios are delta-neutral at least once a day</a:t>
            </a:r>
          </a:p>
          <a:p>
            <a:r>
              <a:rPr lang="en-US"/>
              <a:t>Whenever the opportunity arises, they  improve gamma and vega</a:t>
            </a:r>
          </a:p>
          <a:p>
            <a:r>
              <a:rPr lang="en-US"/>
              <a:t>As portfolio becomes larger hedging becomes less expensive</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en-US"/>
              <a:t>Options, Futures, and Other Derivatives, </a:t>
            </a:r>
            <a:r>
              <a:rPr lang="en-US" altLang="en-US" i="0"/>
              <a:t> 6</a:t>
            </a:r>
            <a:r>
              <a:rPr lang="en-US" altLang="en-US" i="0" baseline="30000"/>
              <a:t>th</a:t>
            </a:r>
            <a:r>
              <a:rPr lang="en-US" altLang="en-US" i="0"/>
              <a:t> Edition, Copyright </a:t>
            </a:r>
            <a:r>
              <a:rPr lang="en-US" altLang="en-US" i="0">
                <a:cs typeface="Arial" charset="0"/>
              </a:rPr>
              <a:t>© John  C. Hull 2005</a:t>
            </a:r>
            <a:endParaRPr lang="en-US" altLang="en-US" i="0"/>
          </a:p>
        </p:txBody>
      </p:sp>
      <p:sp>
        <p:nvSpPr>
          <p:cNvPr id="6" name="Slide Number Placeholder 5"/>
          <p:cNvSpPr>
            <a:spLocks noGrp="1"/>
          </p:cNvSpPr>
          <p:nvPr>
            <p:ph type="sldNum" sz="quarter" idx="12"/>
          </p:nvPr>
        </p:nvSpPr>
        <p:spPr/>
        <p:txBody>
          <a:bodyPr/>
          <a:lstStyle/>
          <a:p>
            <a:r>
              <a:rPr lang="en-US" altLang="en-US"/>
              <a:t>15.</a:t>
            </a:r>
            <a:fld id="{A07D1194-688B-4667-B122-ADE89CCA3C75}" type="slidenum">
              <a:rPr lang="en-US" altLang="en-US"/>
              <a:pPr/>
              <a:t>2</a:t>
            </a:fld>
            <a:endParaRPr lang="en-US" altLang="en-US"/>
          </a:p>
        </p:txBody>
      </p:sp>
      <p:sp>
        <p:nvSpPr>
          <p:cNvPr id="6146" name="Rectangle 2"/>
          <p:cNvSpPr>
            <a:spLocks noGrp="1" noChangeArrowheads="1"/>
          </p:cNvSpPr>
          <p:nvPr>
            <p:ph type="title"/>
          </p:nvPr>
        </p:nvSpPr>
        <p:spPr>
          <a:xfrm>
            <a:off x="536575" y="609600"/>
            <a:ext cx="7772400" cy="838200"/>
          </a:xfrm>
          <a:noFill/>
          <a:ln/>
        </p:spPr>
        <p:txBody>
          <a:bodyPr lIns="92075" tIns="46038" rIns="92075" bIns="46038" anchor="ctr"/>
          <a:lstStyle/>
          <a:p>
            <a:r>
              <a:rPr lang="en-US"/>
              <a:t>Example</a:t>
            </a:r>
          </a:p>
        </p:txBody>
      </p:sp>
      <p:sp>
        <p:nvSpPr>
          <p:cNvPr id="6147" name="Rectangle 3"/>
          <p:cNvSpPr>
            <a:spLocks noGrp="1" noChangeArrowheads="1"/>
          </p:cNvSpPr>
          <p:nvPr>
            <p:ph type="body" idx="1"/>
          </p:nvPr>
        </p:nvSpPr>
        <p:spPr>
          <a:xfrm>
            <a:off x="474663" y="1800225"/>
            <a:ext cx="7878762" cy="3454400"/>
          </a:xfrm>
          <a:noFill/>
          <a:ln/>
        </p:spPr>
        <p:txBody>
          <a:bodyPr lIns="92075" tIns="46038" rIns="92075" bIns="46038"/>
          <a:lstStyle/>
          <a:p>
            <a:pPr>
              <a:lnSpc>
                <a:spcPct val="90000"/>
              </a:lnSpc>
            </a:pPr>
            <a:r>
              <a:rPr lang="en-US" sz="2800"/>
              <a:t>A bank has sold for $300,000 a European call option on 100,000 shares of a nondividend paying stock</a:t>
            </a:r>
          </a:p>
          <a:p>
            <a:pPr>
              <a:lnSpc>
                <a:spcPct val="90000"/>
              </a:lnSpc>
            </a:pPr>
            <a:r>
              <a:rPr lang="en-US" sz="2800"/>
              <a:t> </a:t>
            </a:r>
            <a:r>
              <a:rPr lang="en-US" sz="2800" i="1">
                <a:latin typeface="Times New Roman" pitchFamily="18" charset="0"/>
              </a:rPr>
              <a:t>S</a:t>
            </a:r>
            <a:r>
              <a:rPr lang="en-US" sz="2800" baseline="-25000">
                <a:latin typeface="Times New Roman" pitchFamily="18" charset="0"/>
              </a:rPr>
              <a:t>0</a:t>
            </a:r>
            <a:r>
              <a:rPr lang="en-US" sz="2800"/>
              <a:t>  = 49,  </a:t>
            </a:r>
            <a:r>
              <a:rPr lang="en-US" sz="2800">
                <a:latin typeface="Times New Roman" pitchFamily="18" charset="0"/>
              </a:rPr>
              <a:t>  </a:t>
            </a:r>
            <a:r>
              <a:rPr lang="en-US" sz="2800" i="1">
                <a:latin typeface="Times New Roman" pitchFamily="18" charset="0"/>
              </a:rPr>
              <a:t>K </a:t>
            </a:r>
            <a:r>
              <a:rPr lang="en-US" sz="2800"/>
              <a:t> = 50,  </a:t>
            </a:r>
            <a:r>
              <a:rPr lang="en-US" sz="2800" i="1">
                <a:latin typeface="Times New Roman" pitchFamily="18" charset="0"/>
              </a:rPr>
              <a:t>r</a:t>
            </a:r>
            <a:r>
              <a:rPr lang="en-US" sz="2800"/>
              <a:t>  = 5%, </a:t>
            </a:r>
            <a:r>
              <a:rPr lang="en-US" sz="2800">
                <a:latin typeface="Times New Roman" pitchFamily="18" charset="0"/>
              </a:rPr>
              <a:t> </a:t>
            </a:r>
            <a:r>
              <a:rPr lang="en-US" sz="2800">
                <a:latin typeface="Symbol" pitchFamily="18" charset="2"/>
              </a:rPr>
              <a:t>s </a:t>
            </a:r>
            <a:r>
              <a:rPr lang="en-US" sz="2800"/>
              <a:t>= 20%,  </a:t>
            </a:r>
          </a:p>
          <a:p>
            <a:pPr>
              <a:lnSpc>
                <a:spcPct val="90000"/>
              </a:lnSpc>
              <a:buFont typeface="Wingdings" pitchFamily="2" charset="2"/>
              <a:buNone/>
            </a:pPr>
            <a:r>
              <a:rPr lang="en-US" sz="2800"/>
              <a:t>	</a:t>
            </a:r>
            <a:r>
              <a:rPr lang="en-US" sz="2800" i="1">
                <a:latin typeface="Times New Roman" pitchFamily="18" charset="0"/>
              </a:rPr>
              <a:t>T =</a:t>
            </a:r>
            <a:r>
              <a:rPr lang="en-US" sz="2800"/>
              <a:t> 20 weeks, </a:t>
            </a:r>
            <a:r>
              <a:rPr lang="en-US" sz="2800">
                <a:latin typeface="Symbol" pitchFamily="18" charset="2"/>
              </a:rPr>
              <a:t>m </a:t>
            </a:r>
            <a:r>
              <a:rPr lang="en-US" sz="2800"/>
              <a:t>= 13%</a:t>
            </a:r>
          </a:p>
          <a:p>
            <a:pPr>
              <a:lnSpc>
                <a:spcPct val="90000"/>
              </a:lnSpc>
            </a:pPr>
            <a:r>
              <a:rPr lang="en-US" sz="2800"/>
              <a:t>The Black-Scholes value of the option is $240,000</a:t>
            </a:r>
          </a:p>
          <a:p>
            <a:pPr>
              <a:lnSpc>
                <a:spcPct val="90000"/>
              </a:lnSpc>
            </a:pPr>
            <a:r>
              <a:rPr lang="en-US" sz="2800"/>
              <a:t>How does the bank hedge its risk to lock in a $60,000 profit?</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en-US"/>
              <a:t>Options, Futures, and Other Derivatives, </a:t>
            </a:r>
            <a:r>
              <a:rPr lang="en-US" altLang="en-US" i="0"/>
              <a:t> 6</a:t>
            </a:r>
            <a:r>
              <a:rPr lang="en-US" altLang="en-US" i="0" baseline="30000"/>
              <a:t>th</a:t>
            </a:r>
            <a:r>
              <a:rPr lang="en-US" altLang="en-US" i="0"/>
              <a:t> Edition, Copyright </a:t>
            </a:r>
            <a:r>
              <a:rPr lang="en-US" altLang="en-US" i="0">
                <a:cs typeface="Arial" charset="0"/>
              </a:rPr>
              <a:t>© John  C. Hull 2005</a:t>
            </a:r>
            <a:endParaRPr lang="en-US" altLang="en-US" i="0"/>
          </a:p>
        </p:txBody>
      </p:sp>
      <p:sp>
        <p:nvSpPr>
          <p:cNvPr id="6" name="Slide Number Placeholder 5"/>
          <p:cNvSpPr>
            <a:spLocks noGrp="1"/>
          </p:cNvSpPr>
          <p:nvPr>
            <p:ph type="sldNum" sz="quarter" idx="12"/>
          </p:nvPr>
        </p:nvSpPr>
        <p:spPr/>
        <p:txBody>
          <a:bodyPr/>
          <a:lstStyle/>
          <a:p>
            <a:r>
              <a:rPr lang="en-US" altLang="en-US"/>
              <a:t>15.</a:t>
            </a:r>
            <a:fld id="{B38149EC-4552-4C28-AB9D-42ED8B8413D1}" type="slidenum">
              <a:rPr lang="en-US" altLang="en-US"/>
              <a:pPr/>
              <a:t>3</a:t>
            </a:fld>
            <a:endParaRPr lang="en-US" altLang="en-US"/>
          </a:p>
        </p:txBody>
      </p:sp>
      <p:sp>
        <p:nvSpPr>
          <p:cNvPr id="8194" name="Rectangle 2"/>
          <p:cNvSpPr>
            <a:spLocks noGrp="1" noChangeArrowheads="1"/>
          </p:cNvSpPr>
          <p:nvPr>
            <p:ph type="title"/>
          </p:nvPr>
        </p:nvSpPr>
        <p:spPr>
          <a:xfrm>
            <a:off x="685800" y="292100"/>
            <a:ext cx="7772400" cy="1143000"/>
          </a:xfrm>
          <a:noFill/>
          <a:ln/>
        </p:spPr>
        <p:txBody>
          <a:bodyPr lIns="92075" tIns="46038" rIns="92075" bIns="46038" anchor="ctr"/>
          <a:lstStyle/>
          <a:p>
            <a:r>
              <a:rPr lang="en-US"/>
              <a:t>Naked &amp; Covered Positions</a:t>
            </a:r>
          </a:p>
        </p:txBody>
      </p:sp>
      <p:sp>
        <p:nvSpPr>
          <p:cNvPr id="8195" name="Rectangle 3"/>
          <p:cNvSpPr>
            <a:spLocks noGrp="1" noChangeArrowheads="1"/>
          </p:cNvSpPr>
          <p:nvPr>
            <p:ph type="body" idx="1"/>
          </p:nvPr>
        </p:nvSpPr>
        <p:spPr>
          <a:xfrm>
            <a:off x="533400" y="1219200"/>
            <a:ext cx="7162800" cy="4876800"/>
          </a:xfrm>
          <a:noFill/>
          <a:ln/>
        </p:spPr>
        <p:txBody>
          <a:bodyPr lIns="92075" tIns="46038" rIns="92075" bIns="46038"/>
          <a:lstStyle/>
          <a:p>
            <a:pPr>
              <a:lnSpc>
                <a:spcPct val="90000"/>
              </a:lnSpc>
              <a:buFont typeface="Wingdings" pitchFamily="2" charset="2"/>
              <a:buNone/>
            </a:pPr>
            <a:r>
              <a:rPr lang="en-US" sz="2800"/>
              <a:t>Naked position</a:t>
            </a:r>
          </a:p>
          <a:p>
            <a:pPr>
              <a:lnSpc>
                <a:spcPct val="90000"/>
              </a:lnSpc>
              <a:buFont typeface="Wingdings" pitchFamily="2" charset="2"/>
              <a:buNone/>
            </a:pPr>
            <a:r>
              <a:rPr lang="en-US" sz="2800"/>
              <a:t>		Take no  action</a:t>
            </a:r>
          </a:p>
          <a:p>
            <a:pPr>
              <a:lnSpc>
                <a:spcPct val="90000"/>
              </a:lnSpc>
              <a:buFont typeface="Wingdings" pitchFamily="2" charset="2"/>
              <a:buNone/>
            </a:pPr>
            <a:r>
              <a:rPr lang="en-US" sz="2800"/>
              <a:t>         (Good strategy if S</a:t>
            </a:r>
            <a:r>
              <a:rPr lang="en-US" sz="2800" baseline="-25000"/>
              <a:t>T</a:t>
            </a:r>
            <a:r>
              <a:rPr lang="en-US" sz="2800"/>
              <a:t> &lt; 50)</a:t>
            </a:r>
          </a:p>
          <a:p>
            <a:pPr>
              <a:lnSpc>
                <a:spcPct val="90000"/>
              </a:lnSpc>
              <a:buFont typeface="Wingdings" pitchFamily="2" charset="2"/>
              <a:buNone/>
            </a:pPr>
            <a:r>
              <a:rPr lang="en-US" sz="2800"/>
              <a:t>         (Very bad if S</a:t>
            </a:r>
            <a:r>
              <a:rPr lang="en-US" sz="2800" baseline="-25000"/>
              <a:t>T</a:t>
            </a:r>
            <a:r>
              <a:rPr lang="en-US" sz="2800"/>
              <a:t> = 60, Loss of 700.000)</a:t>
            </a:r>
          </a:p>
          <a:p>
            <a:pPr>
              <a:lnSpc>
                <a:spcPct val="90000"/>
              </a:lnSpc>
              <a:buFont typeface="Wingdings" pitchFamily="2" charset="2"/>
              <a:buNone/>
            </a:pPr>
            <a:r>
              <a:rPr lang="en-US" sz="2800"/>
              <a:t>Covered position</a:t>
            </a:r>
          </a:p>
          <a:p>
            <a:pPr>
              <a:lnSpc>
                <a:spcPct val="90000"/>
              </a:lnSpc>
              <a:buFont typeface="Wingdings" pitchFamily="2" charset="2"/>
              <a:buNone/>
            </a:pPr>
            <a:r>
              <a:rPr lang="en-US" sz="2800"/>
              <a:t>		Buy 100,000 shares today</a:t>
            </a:r>
          </a:p>
          <a:p>
            <a:pPr>
              <a:lnSpc>
                <a:spcPct val="90000"/>
              </a:lnSpc>
              <a:buFont typeface="Wingdings" pitchFamily="2" charset="2"/>
              <a:buNone/>
            </a:pPr>
            <a:r>
              <a:rPr lang="en-US" sz="2800"/>
              <a:t>         (Good strategy if S</a:t>
            </a:r>
            <a:r>
              <a:rPr lang="en-US" sz="2800" baseline="-25000"/>
              <a:t>T</a:t>
            </a:r>
            <a:r>
              <a:rPr lang="en-US" sz="2800"/>
              <a:t> &gt; 50)</a:t>
            </a:r>
          </a:p>
          <a:p>
            <a:pPr>
              <a:lnSpc>
                <a:spcPct val="90000"/>
              </a:lnSpc>
              <a:buFont typeface="Wingdings" pitchFamily="2" charset="2"/>
              <a:buNone/>
            </a:pPr>
            <a:r>
              <a:rPr lang="en-US" sz="2800"/>
              <a:t>         (Very bad if S</a:t>
            </a:r>
            <a:r>
              <a:rPr lang="en-US" sz="2800" baseline="-25000"/>
              <a:t>T</a:t>
            </a:r>
            <a:r>
              <a:rPr lang="en-US" sz="2800"/>
              <a:t> 40, Loss of 600.000)</a:t>
            </a:r>
          </a:p>
          <a:p>
            <a:pPr>
              <a:lnSpc>
                <a:spcPct val="90000"/>
              </a:lnSpc>
              <a:buFont typeface="Wingdings" pitchFamily="2" charset="2"/>
              <a:buNone/>
            </a:pPr>
            <a:r>
              <a:rPr lang="en-US" sz="2800"/>
              <a:t>	Both strategies leave the bank exposed to significant risk</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en-US"/>
              <a:t>Options, Futures, and Other Derivatives, </a:t>
            </a:r>
            <a:r>
              <a:rPr lang="en-US" altLang="en-US" i="0"/>
              <a:t> 6</a:t>
            </a:r>
            <a:r>
              <a:rPr lang="en-US" altLang="en-US" i="0" baseline="30000"/>
              <a:t>th</a:t>
            </a:r>
            <a:r>
              <a:rPr lang="en-US" altLang="en-US" i="0"/>
              <a:t> Edition, Copyright </a:t>
            </a:r>
            <a:r>
              <a:rPr lang="en-US" altLang="en-US" i="0">
                <a:cs typeface="Arial" charset="0"/>
              </a:rPr>
              <a:t>© John  C. Hull 2005</a:t>
            </a:r>
            <a:endParaRPr lang="en-US" altLang="en-US" i="0"/>
          </a:p>
        </p:txBody>
      </p:sp>
      <p:sp>
        <p:nvSpPr>
          <p:cNvPr id="6" name="Slide Number Placeholder 5"/>
          <p:cNvSpPr>
            <a:spLocks noGrp="1"/>
          </p:cNvSpPr>
          <p:nvPr>
            <p:ph type="sldNum" sz="quarter" idx="12"/>
          </p:nvPr>
        </p:nvSpPr>
        <p:spPr/>
        <p:txBody>
          <a:bodyPr/>
          <a:lstStyle/>
          <a:p>
            <a:r>
              <a:rPr lang="en-US" altLang="en-US"/>
              <a:t>15.</a:t>
            </a:r>
            <a:fld id="{4A376D7A-647C-4A34-A457-FED160495D0D}" type="slidenum">
              <a:rPr lang="en-US" altLang="en-US"/>
              <a:pPr/>
              <a:t>4</a:t>
            </a:fld>
            <a:endParaRPr lang="en-US" altLang="en-US"/>
          </a:p>
        </p:txBody>
      </p:sp>
      <p:sp>
        <p:nvSpPr>
          <p:cNvPr id="10242" name="Rectangle 2"/>
          <p:cNvSpPr>
            <a:spLocks noGrp="1" noChangeArrowheads="1"/>
          </p:cNvSpPr>
          <p:nvPr>
            <p:ph type="title"/>
          </p:nvPr>
        </p:nvSpPr>
        <p:spPr>
          <a:noFill/>
          <a:ln/>
        </p:spPr>
        <p:txBody>
          <a:bodyPr lIns="92075" tIns="46038" rIns="92075" bIns="46038" anchor="ctr"/>
          <a:lstStyle/>
          <a:p>
            <a:r>
              <a:rPr lang="en-US"/>
              <a:t>Stop-Loss Strategy</a:t>
            </a:r>
          </a:p>
        </p:txBody>
      </p:sp>
      <p:sp>
        <p:nvSpPr>
          <p:cNvPr id="10243" name="Rectangle 3"/>
          <p:cNvSpPr>
            <a:spLocks noGrp="1" noChangeArrowheads="1"/>
          </p:cNvSpPr>
          <p:nvPr>
            <p:ph type="body" idx="1"/>
          </p:nvPr>
        </p:nvSpPr>
        <p:spPr>
          <a:xfrm>
            <a:off x="838200" y="1866900"/>
            <a:ext cx="7086600" cy="3690938"/>
          </a:xfrm>
          <a:noFill/>
          <a:ln/>
        </p:spPr>
        <p:txBody>
          <a:bodyPr lIns="92075" tIns="46038" rIns="92075" bIns="46038"/>
          <a:lstStyle/>
          <a:p>
            <a:pPr>
              <a:lnSpc>
                <a:spcPct val="90000"/>
              </a:lnSpc>
              <a:buFont typeface="Wingdings" pitchFamily="2" charset="2"/>
              <a:buNone/>
            </a:pPr>
            <a:r>
              <a:rPr lang="en-US"/>
              <a:t>	This involves:</a:t>
            </a:r>
          </a:p>
          <a:p>
            <a:pPr>
              <a:lnSpc>
                <a:spcPct val="90000"/>
              </a:lnSpc>
            </a:pPr>
            <a:r>
              <a:rPr lang="en-US"/>
              <a:t>Buying 100,000 shares as soon as price reaches $50</a:t>
            </a:r>
          </a:p>
          <a:p>
            <a:pPr>
              <a:lnSpc>
                <a:spcPct val="90000"/>
              </a:lnSpc>
            </a:pPr>
            <a:r>
              <a:rPr lang="en-US"/>
              <a:t>Selling 100,000 shares as soon as price falls below $50</a:t>
            </a:r>
          </a:p>
          <a:p>
            <a:pPr>
              <a:lnSpc>
                <a:spcPct val="90000"/>
              </a:lnSpc>
              <a:buFont typeface="Wingdings" pitchFamily="2" charset="2"/>
              <a:buNone/>
            </a:pPr>
            <a:r>
              <a:rPr lang="en-US"/>
              <a:t>	This deceptively simple hedging strategy does not  work well</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Footer Placeholder 4"/>
          <p:cNvSpPr>
            <a:spLocks noGrp="1"/>
          </p:cNvSpPr>
          <p:nvPr>
            <p:ph type="ftr" sz="quarter" idx="11"/>
          </p:nvPr>
        </p:nvSpPr>
        <p:spPr/>
        <p:txBody>
          <a:bodyPr/>
          <a:lstStyle/>
          <a:p>
            <a:r>
              <a:rPr lang="en-US" altLang="en-US"/>
              <a:t>Options, Futures, and Other Derivatives, </a:t>
            </a:r>
            <a:r>
              <a:rPr lang="en-US" altLang="en-US" i="0"/>
              <a:t> 6</a:t>
            </a:r>
            <a:r>
              <a:rPr lang="en-US" altLang="en-US" i="0" baseline="30000"/>
              <a:t>th</a:t>
            </a:r>
            <a:r>
              <a:rPr lang="en-US" altLang="en-US" i="0"/>
              <a:t> Edition, Copyright </a:t>
            </a:r>
            <a:r>
              <a:rPr lang="en-US" altLang="en-US" i="0">
                <a:cs typeface="Arial" charset="0"/>
              </a:rPr>
              <a:t>© John  C. Hull 2005</a:t>
            </a:r>
            <a:endParaRPr lang="en-US" altLang="en-US" i="0"/>
          </a:p>
        </p:txBody>
      </p:sp>
      <p:sp>
        <p:nvSpPr>
          <p:cNvPr id="24" name="Slide Number Placeholder 5"/>
          <p:cNvSpPr>
            <a:spLocks noGrp="1"/>
          </p:cNvSpPr>
          <p:nvPr>
            <p:ph type="sldNum" sz="quarter" idx="12"/>
          </p:nvPr>
        </p:nvSpPr>
        <p:spPr/>
        <p:txBody>
          <a:bodyPr/>
          <a:lstStyle/>
          <a:p>
            <a:r>
              <a:rPr lang="en-US" altLang="en-US"/>
              <a:t>15.</a:t>
            </a:r>
            <a:fld id="{6C224014-41B9-4401-90EC-EC115A3D7615}" type="slidenum">
              <a:rPr lang="en-US" altLang="en-US"/>
              <a:pPr/>
              <a:t>5</a:t>
            </a:fld>
            <a:endParaRPr lang="en-US" altLang="en-US"/>
          </a:p>
        </p:txBody>
      </p:sp>
      <p:sp>
        <p:nvSpPr>
          <p:cNvPr id="12290" name="Rectangle 2"/>
          <p:cNvSpPr>
            <a:spLocks noGrp="1" noChangeArrowheads="1"/>
          </p:cNvSpPr>
          <p:nvPr>
            <p:ph type="title"/>
          </p:nvPr>
        </p:nvSpPr>
        <p:spPr>
          <a:xfrm>
            <a:off x="685800" y="0"/>
            <a:ext cx="7772400" cy="1143000"/>
          </a:xfrm>
          <a:noFill/>
          <a:ln/>
        </p:spPr>
        <p:txBody>
          <a:bodyPr lIns="92075" tIns="46038" rIns="92075" bIns="46038" anchor="ctr"/>
          <a:lstStyle/>
          <a:p>
            <a:r>
              <a:rPr lang="en-US"/>
              <a:t>Delta </a:t>
            </a:r>
            <a:r>
              <a:rPr lang="en-US" sz="2200"/>
              <a:t>(See Figure 15.2, page 345)</a:t>
            </a:r>
            <a:endParaRPr lang="en-US"/>
          </a:p>
        </p:txBody>
      </p:sp>
      <p:sp>
        <p:nvSpPr>
          <p:cNvPr id="12291" name="Rectangle 3"/>
          <p:cNvSpPr>
            <a:spLocks noGrp="1" noChangeArrowheads="1"/>
          </p:cNvSpPr>
          <p:nvPr>
            <p:ph type="body" idx="1"/>
          </p:nvPr>
        </p:nvSpPr>
        <p:spPr>
          <a:xfrm>
            <a:off x="977900" y="1430338"/>
            <a:ext cx="7251700" cy="1808162"/>
          </a:xfrm>
          <a:noFill/>
          <a:ln/>
        </p:spPr>
        <p:txBody>
          <a:bodyPr lIns="92075" tIns="46038" rIns="92075" bIns="46038"/>
          <a:lstStyle/>
          <a:p>
            <a:r>
              <a:rPr lang="en-US" sz="2800"/>
              <a:t>Delta (</a:t>
            </a:r>
            <a:r>
              <a:rPr lang="en-US" sz="2800">
                <a:latin typeface="Symbol" pitchFamily="18" charset="2"/>
              </a:rPr>
              <a:t>D</a:t>
            </a:r>
            <a:r>
              <a:rPr lang="en-US" sz="2800"/>
              <a:t>) is the rate of change of the option price with respect to the underlying</a:t>
            </a:r>
          </a:p>
          <a:p>
            <a:pPr>
              <a:buFont typeface="Wingdings" pitchFamily="2" charset="2"/>
              <a:buNone/>
            </a:pPr>
            <a:r>
              <a:rPr lang="en-US" sz="2400"/>
              <a:t> </a:t>
            </a:r>
          </a:p>
        </p:txBody>
      </p:sp>
      <p:grpSp>
        <p:nvGrpSpPr>
          <p:cNvPr id="12309" name="Group 21"/>
          <p:cNvGrpSpPr>
            <a:grpSpLocks/>
          </p:cNvGrpSpPr>
          <p:nvPr/>
        </p:nvGrpSpPr>
        <p:grpSpPr bwMode="auto">
          <a:xfrm>
            <a:off x="2025650" y="2674938"/>
            <a:ext cx="5651500" cy="3482975"/>
            <a:chOff x="1276" y="1685"/>
            <a:chExt cx="3560" cy="2194"/>
          </a:xfrm>
        </p:grpSpPr>
        <p:sp>
          <p:nvSpPr>
            <p:cNvPr id="12292" name="Rectangle 4"/>
            <p:cNvSpPr>
              <a:spLocks noChangeArrowheads="1"/>
            </p:cNvSpPr>
            <p:nvPr/>
          </p:nvSpPr>
          <p:spPr bwMode="auto">
            <a:xfrm>
              <a:off x="1336" y="1685"/>
              <a:ext cx="1013" cy="672"/>
            </a:xfrm>
            <a:prstGeom prst="rect">
              <a:avLst/>
            </a:prstGeom>
            <a:noFill/>
            <a:ln w="9525">
              <a:noFill/>
              <a:miter lim="800000"/>
              <a:headEnd/>
              <a:tailEnd/>
            </a:ln>
            <a:effectLst/>
          </p:spPr>
          <p:txBody>
            <a:bodyPr wrap="none" lIns="92075" tIns="46038" rIns="92075" bIns="46038">
              <a:spAutoFit/>
            </a:bodyPr>
            <a:lstStyle/>
            <a:p>
              <a:pPr algn="ctr" eaLnBrk="0" hangingPunct="0"/>
              <a:r>
                <a:rPr lang="en-US" sz="3200"/>
                <a:t>  Option</a:t>
              </a:r>
            </a:p>
            <a:p>
              <a:pPr algn="ctr" eaLnBrk="0" hangingPunct="0"/>
              <a:r>
                <a:rPr lang="en-US" sz="3200"/>
                <a:t>price</a:t>
              </a:r>
            </a:p>
          </p:txBody>
        </p:sp>
        <p:grpSp>
          <p:nvGrpSpPr>
            <p:cNvPr id="12308" name="Group 20"/>
            <p:cNvGrpSpPr>
              <a:grpSpLocks/>
            </p:cNvGrpSpPr>
            <p:nvPr/>
          </p:nvGrpSpPr>
          <p:grpSpPr bwMode="auto">
            <a:xfrm>
              <a:off x="1276" y="1938"/>
              <a:ext cx="3560" cy="1941"/>
              <a:chOff x="1276" y="1938"/>
              <a:chExt cx="3560" cy="1941"/>
            </a:xfrm>
          </p:grpSpPr>
          <p:sp>
            <p:nvSpPr>
              <p:cNvPr id="12293" name="Line 5"/>
              <p:cNvSpPr>
                <a:spLocks noChangeShapeType="1"/>
              </p:cNvSpPr>
              <p:nvPr/>
            </p:nvSpPr>
            <p:spPr bwMode="auto">
              <a:xfrm>
                <a:off x="1494" y="1938"/>
                <a:ext cx="0" cy="1554"/>
              </a:xfrm>
              <a:prstGeom prst="line">
                <a:avLst/>
              </a:prstGeom>
              <a:noFill/>
              <a:ln w="12700">
                <a:solidFill>
                  <a:schemeClr val="tx1"/>
                </a:solidFill>
                <a:round/>
                <a:headEnd type="stealth" w="med" len="lg"/>
                <a:tailEnd type="none" w="sm" len="sm"/>
              </a:ln>
              <a:effectLst/>
            </p:spPr>
            <p:txBody>
              <a:bodyPr wrap="none" anchor="ctr"/>
              <a:lstStyle/>
              <a:p>
                <a:endParaRPr lang="el-GR"/>
              </a:p>
            </p:txBody>
          </p:sp>
          <p:sp>
            <p:nvSpPr>
              <p:cNvPr id="12294" name="Line 6"/>
              <p:cNvSpPr>
                <a:spLocks noChangeShapeType="1"/>
              </p:cNvSpPr>
              <p:nvPr/>
            </p:nvSpPr>
            <p:spPr bwMode="auto">
              <a:xfrm>
                <a:off x="1494" y="3492"/>
                <a:ext cx="2640" cy="0"/>
              </a:xfrm>
              <a:prstGeom prst="line">
                <a:avLst/>
              </a:prstGeom>
              <a:noFill/>
              <a:ln w="12700">
                <a:solidFill>
                  <a:schemeClr val="tx1"/>
                </a:solidFill>
                <a:round/>
                <a:headEnd type="none" w="sm" len="sm"/>
                <a:tailEnd type="stealth" w="med" len="lg"/>
              </a:ln>
              <a:effectLst/>
            </p:spPr>
            <p:txBody>
              <a:bodyPr wrap="none" anchor="ctr"/>
              <a:lstStyle/>
              <a:p>
                <a:endParaRPr lang="el-GR"/>
              </a:p>
            </p:txBody>
          </p:sp>
          <p:grpSp>
            <p:nvGrpSpPr>
              <p:cNvPr id="12300" name="Group 12"/>
              <p:cNvGrpSpPr>
                <a:grpSpLocks/>
              </p:cNvGrpSpPr>
              <p:nvPr/>
            </p:nvGrpSpPr>
            <p:grpSpPr bwMode="auto">
              <a:xfrm>
                <a:off x="1494" y="2292"/>
                <a:ext cx="2533" cy="1196"/>
                <a:chOff x="1494" y="2292"/>
                <a:chExt cx="2533" cy="1196"/>
              </a:xfrm>
            </p:grpSpPr>
            <p:sp>
              <p:nvSpPr>
                <p:cNvPr id="12295" name="Freeform 7"/>
                <p:cNvSpPr>
                  <a:spLocks/>
                </p:cNvSpPr>
                <p:nvPr/>
              </p:nvSpPr>
              <p:spPr bwMode="auto">
                <a:xfrm>
                  <a:off x="1494" y="3455"/>
                  <a:ext cx="461" cy="33"/>
                </a:xfrm>
                <a:custGeom>
                  <a:avLst/>
                  <a:gdLst/>
                  <a:ahLst/>
                  <a:cxnLst>
                    <a:cxn ang="0">
                      <a:pos x="0" y="32"/>
                    </a:cxn>
                    <a:cxn ang="0">
                      <a:pos x="6" y="30"/>
                    </a:cxn>
                    <a:cxn ang="0">
                      <a:pos x="17" y="30"/>
                    </a:cxn>
                    <a:cxn ang="0">
                      <a:pos x="24" y="28"/>
                    </a:cxn>
                    <a:cxn ang="0">
                      <a:pos x="35" y="30"/>
                    </a:cxn>
                    <a:cxn ang="0">
                      <a:pos x="42" y="28"/>
                    </a:cxn>
                    <a:cxn ang="0">
                      <a:pos x="143" y="30"/>
                    </a:cxn>
                    <a:cxn ang="0">
                      <a:pos x="244" y="28"/>
                    </a:cxn>
                    <a:cxn ang="0">
                      <a:pos x="368" y="18"/>
                    </a:cxn>
                    <a:cxn ang="0">
                      <a:pos x="415" y="7"/>
                    </a:cxn>
                    <a:cxn ang="0">
                      <a:pos x="460" y="0"/>
                    </a:cxn>
                  </a:cxnLst>
                  <a:rect l="0" t="0" r="r" b="b"/>
                  <a:pathLst>
                    <a:path w="461" h="33">
                      <a:moveTo>
                        <a:pt x="0" y="32"/>
                      </a:moveTo>
                      <a:lnTo>
                        <a:pt x="6" y="30"/>
                      </a:lnTo>
                      <a:lnTo>
                        <a:pt x="17" y="30"/>
                      </a:lnTo>
                      <a:lnTo>
                        <a:pt x="24" y="28"/>
                      </a:lnTo>
                      <a:lnTo>
                        <a:pt x="35" y="30"/>
                      </a:lnTo>
                      <a:lnTo>
                        <a:pt x="42" y="28"/>
                      </a:lnTo>
                      <a:lnTo>
                        <a:pt x="143" y="30"/>
                      </a:lnTo>
                      <a:lnTo>
                        <a:pt x="244" y="28"/>
                      </a:lnTo>
                      <a:lnTo>
                        <a:pt x="368" y="18"/>
                      </a:lnTo>
                      <a:lnTo>
                        <a:pt x="415" y="7"/>
                      </a:lnTo>
                      <a:lnTo>
                        <a:pt x="460" y="0"/>
                      </a:lnTo>
                    </a:path>
                  </a:pathLst>
                </a:custGeom>
                <a:noFill/>
                <a:ln w="25400" cap="rnd" cmpd="sng">
                  <a:solidFill>
                    <a:schemeClr val="tx1"/>
                  </a:solidFill>
                  <a:prstDash val="solid"/>
                  <a:round/>
                  <a:headEnd type="none" w="sm" len="sm"/>
                  <a:tailEnd type="none" w="sm" len="sm"/>
                </a:ln>
                <a:effectLst/>
              </p:spPr>
              <p:txBody>
                <a:bodyPr/>
                <a:lstStyle/>
                <a:p>
                  <a:endParaRPr lang="el-GR"/>
                </a:p>
              </p:txBody>
            </p:sp>
            <p:sp>
              <p:nvSpPr>
                <p:cNvPr id="12296" name="Freeform 8"/>
                <p:cNvSpPr>
                  <a:spLocks/>
                </p:cNvSpPr>
                <p:nvPr/>
              </p:nvSpPr>
              <p:spPr bwMode="auto">
                <a:xfrm>
                  <a:off x="1962" y="3274"/>
                  <a:ext cx="685" cy="179"/>
                </a:xfrm>
                <a:custGeom>
                  <a:avLst/>
                  <a:gdLst/>
                  <a:ahLst/>
                  <a:cxnLst>
                    <a:cxn ang="0">
                      <a:pos x="0" y="178"/>
                    </a:cxn>
                    <a:cxn ang="0">
                      <a:pos x="204" y="143"/>
                    </a:cxn>
                    <a:cxn ang="0">
                      <a:pos x="469" y="69"/>
                    </a:cxn>
                    <a:cxn ang="0">
                      <a:pos x="684" y="0"/>
                    </a:cxn>
                  </a:cxnLst>
                  <a:rect l="0" t="0" r="r" b="b"/>
                  <a:pathLst>
                    <a:path w="685" h="179">
                      <a:moveTo>
                        <a:pt x="0" y="178"/>
                      </a:moveTo>
                      <a:lnTo>
                        <a:pt x="204" y="143"/>
                      </a:lnTo>
                      <a:lnTo>
                        <a:pt x="469" y="69"/>
                      </a:lnTo>
                      <a:lnTo>
                        <a:pt x="684" y="0"/>
                      </a:lnTo>
                    </a:path>
                  </a:pathLst>
                </a:custGeom>
                <a:noFill/>
                <a:ln w="25400" cap="rnd" cmpd="sng">
                  <a:solidFill>
                    <a:schemeClr val="tx1"/>
                  </a:solidFill>
                  <a:prstDash val="solid"/>
                  <a:round/>
                  <a:headEnd type="none" w="sm" len="sm"/>
                  <a:tailEnd type="none" w="sm" len="sm"/>
                </a:ln>
                <a:effectLst/>
              </p:spPr>
              <p:txBody>
                <a:bodyPr/>
                <a:lstStyle/>
                <a:p>
                  <a:endParaRPr lang="el-GR"/>
                </a:p>
              </p:txBody>
            </p:sp>
            <p:sp>
              <p:nvSpPr>
                <p:cNvPr id="12297" name="Freeform 9"/>
                <p:cNvSpPr>
                  <a:spLocks/>
                </p:cNvSpPr>
                <p:nvPr/>
              </p:nvSpPr>
              <p:spPr bwMode="auto">
                <a:xfrm>
                  <a:off x="2646" y="2959"/>
                  <a:ext cx="640" cy="316"/>
                </a:xfrm>
                <a:custGeom>
                  <a:avLst/>
                  <a:gdLst/>
                  <a:ahLst/>
                  <a:cxnLst>
                    <a:cxn ang="0">
                      <a:pos x="0" y="315"/>
                    </a:cxn>
                    <a:cxn ang="0">
                      <a:pos x="220" y="224"/>
                    </a:cxn>
                    <a:cxn ang="0">
                      <a:pos x="381" y="146"/>
                    </a:cxn>
                    <a:cxn ang="0">
                      <a:pos x="639" y="0"/>
                    </a:cxn>
                  </a:cxnLst>
                  <a:rect l="0" t="0" r="r" b="b"/>
                  <a:pathLst>
                    <a:path w="640" h="316">
                      <a:moveTo>
                        <a:pt x="0" y="315"/>
                      </a:moveTo>
                      <a:lnTo>
                        <a:pt x="220" y="224"/>
                      </a:lnTo>
                      <a:lnTo>
                        <a:pt x="381" y="146"/>
                      </a:lnTo>
                      <a:lnTo>
                        <a:pt x="639" y="0"/>
                      </a:lnTo>
                    </a:path>
                  </a:pathLst>
                </a:custGeom>
                <a:noFill/>
                <a:ln w="25400" cap="rnd" cmpd="sng">
                  <a:solidFill>
                    <a:schemeClr val="tx1"/>
                  </a:solidFill>
                  <a:prstDash val="solid"/>
                  <a:round/>
                  <a:headEnd type="none" w="sm" len="sm"/>
                  <a:tailEnd type="none" w="sm" len="sm"/>
                </a:ln>
                <a:effectLst/>
              </p:spPr>
              <p:txBody>
                <a:bodyPr/>
                <a:lstStyle/>
                <a:p>
                  <a:endParaRPr lang="el-GR"/>
                </a:p>
              </p:txBody>
            </p:sp>
            <p:sp>
              <p:nvSpPr>
                <p:cNvPr id="12298" name="Freeform 10"/>
                <p:cNvSpPr>
                  <a:spLocks/>
                </p:cNvSpPr>
                <p:nvPr/>
              </p:nvSpPr>
              <p:spPr bwMode="auto">
                <a:xfrm>
                  <a:off x="3285" y="2535"/>
                  <a:ext cx="539" cy="425"/>
                </a:xfrm>
                <a:custGeom>
                  <a:avLst/>
                  <a:gdLst/>
                  <a:ahLst/>
                  <a:cxnLst>
                    <a:cxn ang="0">
                      <a:pos x="0" y="424"/>
                    </a:cxn>
                    <a:cxn ang="0">
                      <a:pos x="210" y="285"/>
                    </a:cxn>
                    <a:cxn ang="0">
                      <a:pos x="333" y="190"/>
                    </a:cxn>
                    <a:cxn ang="0">
                      <a:pos x="467" y="73"/>
                    </a:cxn>
                    <a:cxn ang="0">
                      <a:pos x="538" y="0"/>
                    </a:cxn>
                  </a:cxnLst>
                  <a:rect l="0" t="0" r="r" b="b"/>
                  <a:pathLst>
                    <a:path w="539" h="425">
                      <a:moveTo>
                        <a:pt x="0" y="424"/>
                      </a:moveTo>
                      <a:lnTo>
                        <a:pt x="210" y="285"/>
                      </a:lnTo>
                      <a:lnTo>
                        <a:pt x="333" y="190"/>
                      </a:lnTo>
                      <a:lnTo>
                        <a:pt x="467" y="73"/>
                      </a:lnTo>
                      <a:lnTo>
                        <a:pt x="538" y="0"/>
                      </a:lnTo>
                    </a:path>
                  </a:pathLst>
                </a:custGeom>
                <a:noFill/>
                <a:ln w="25400" cap="rnd" cmpd="sng">
                  <a:solidFill>
                    <a:schemeClr val="tx1"/>
                  </a:solidFill>
                  <a:prstDash val="solid"/>
                  <a:round/>
                  <a:headEnd type="none" w="sm" len="sm"/>
                  <a:tailEnd type="none" w="sm" len="sm"/>
                </a:ln>
                <a:effectLst/>
              </p:spPr>
              <p:txBody>
                <a:bodyPr/>
                <a:lstStyle/>
                <a:p>
                  <a:endParaRPr lang="el-GR"/>
                </a:p>
              </p:txBody>
            </p:sp>
            <p:sp>
              <p:nvSpPr>
                <p:cNvPr id="12299" name="Freeform 11"/>
                <p:cNvSpPr>
                  <a:spLocks/>
                </p:cNvSpPr>
                <p:nvPr/>
              </p:nvSpPr>
              <p:spPr bwMode="auto">
                <a:xfrm>
                  <a:off x="3823" y="2292"/>
                  <a:ext cx="204" cy="244"/>
                </a:xfrm>
                <a:custGeom>
                  <a:avLst/>
                  <a:gdLst/>
                  <a:ahLst/>
                  <a:cxnLst>
                    <a:cxn ang="0">
                      <a:pos x="0" y="243"/>
                    </a:cxn>
                    <a:cxn ang="0">
                      <a:pos x="54" y="191"/>
                    </a:cxn>
                    <a:cxn ang="0">
                      <a:pos x="107" y="130"/>
                    </a:cxn>
                    <a:cxn ang="0">
                      <a:pos x="161" y="60"/>
                    </a:cxn>
                    <a:cxn ang="0">
                      <a:pos x="203" y="0"/>
                    </a:cxn>
                  </a:cxnLst>
                  <a:rect l="0" t="0" r="r" b="b"/>
                  <a:pathLst>
                    <a:path w="204" h="244">
                      <a:moveTo>
                        <a:pt x="0" y="243"/>
                      </a:moveTo>
                      <a:lnTo>
                        <a:pt x="54" y="191"/>
                      </a:lnTo>
                      <a:lnTo>
                        <a:pt x="107" y="130"/>
                      </a:lnTo>
                      <a:lnTo>
                        <a:pt x="161" y="60"/>
                      </a:lnTo>
                      <a:lnTo>
                        <a:pt x="203" y="0"/>
                      </a:lnTo>
                    </a:path>
                  </a:pathLst>
                </a:custGeom>
                <a:noFill/>
                <a:ln w="25400" cap="rnd" cmpd="sng">
                  <a:solidFill>
                    <a:schemeClr val="tx1"/>
                  </a:solidFill>
                  <a:prstDash val="solid"/>
                  <a:round/>
                  <a:headEnd type="none" w="sm" len="sm"/>
                  <a:tailEnd type="none" w="sm" len="sm"/>
                </a:ln>
                <a:effectLst/>
              </p:spPr>
              <p:txBody>
                <a:bodyPr/>
                <a:lstStyle/>
                <a:p>
                  <a:endParaRPr lang="el-GR"/>
                </a:p>
              </p:txBody>
            </p:sp>
          </p:grpSp>
          <p:sp>
            <p:nvSpPr>
              <p:cNvPr id="12301" name="Freeform 13"/>
              <p:cNvSpPr>
                <a:spLocks/>
              </p:cNvSpPr>
              <p:nvPr/>
            </p:nvSpPr>
            <p:spPr bwMode="auto">
              <a:xfrm>
                <a:off x="2190" y="2812"/>
                <a:ext cx="1561" cy="675"/>
              </a:xfrm>
              <a:custGeom>
                <a:avLst/>
                <a:gdLst/>
                <a:ahLst/>
                <a:cxnLst>
                  <a:cxn ang="0">
                    <a:pos x="0" y="674"/>
                  </a:cxn>
                  <a:cxn ang="0">
                    <a:pos x="1560" y="0"/>
                  </a:cxn>
                </a:cxnLst>
                <a:rect l="0" t="0" r="r" b="b"/>
                <a:pathLst>
                  <a:path w="1561" h="675">
                    <a:moveTo>
                      <a:pt x="0" y="674"/>
                    </a:moveTo>
                    <a:lnTo>
                      <a:pt x="1560" y="0"/>
                    </a:lnTo>
                  </a:path>
                </a:pathLst>
              </a:custGeom>
              <a:noFill/>
              <a:ln w="25400" cap="rnd" cmpd="sng">
                <a:solidFill>
                  <a:schemeClr val="tx1"/>
                </a:solidFill>
                <a:prstDash val="solid"/>
                <a:round/>
                <a:headEnd type="none" w="sm" len="sm"/>
                <a:tailEnd type="none" w="sm" len="sm"/>
              </a:ln>
              <a:effectLst/>
            </p:spPr>
            <p:txBody>
              <a:bodyPr/>
              <a:lstStyle/>
              <a:p>
                <a:endParaRPr lang="el-GR"/>
              </a:p>
            </p:txBody>
          </p:sp>
          <p:sp>
            <p:nvSpPr>
              <p:cNvPr id="12302" name="Line 14"/>
              <p:cNvSpPr>
                <a:spLocks noChangeShapeType="1"/>
              </p:cNvSpPr>
              <p:nvPr/>
            </p:nvSpPr>
            <p:spPr bwMode="auto">
              <a:xfrm>
                <a:off x="2838" y="3201"/>
                <a:ext cx="0" cy="291"/>
              </a:xfrm>
              <a:prstGeom prst="line">
                <a:avLst/>
              </a:prstGeom>
              <a:noFill/>
              <a:ln w="12700">
                <a:solidFill>
                  <a:schemeClr val="tx1"/>
                </a:solidFill>
                <a:prstDash val="sysDot"/>
                <a:round/>
                <a:headEnd type="none" w="sm" len="sm"/>
                <a:tailEnd type="none" w="sm" len="sm"/>
              </a:ln>
              <a:effectLst/>
            </p:spPr>
            <p:txBody>
              <a:bodyPr wrap="none" anchor="ctr"/>
              <a:lstStyle/>
              <a:p>
                <a:endParaRPr lang="el-GR"/>
              </a:p>
            </p:txBody>
          </p:sp>
          <p:sp>
            <p:nvSpPr>
              <p:cNvPr id="12303" name="Line 15"/>
              <p:cNvSpPr>
                <a:spLocks noChangeShapeType="1"/>
              </p:cNvSpPr>
              <p:nvPr/>
            </p:nvSpPr>
            <p:spPr bwMode="auto">
              <a:xfrm flipH="1">
                <a:off x="1494" y="3208"/>
                <a:ext cx="1344" cy="0"/>
              </a:xfrm>
              <a:prstGeom prst="line">
                <a:avLst/>
              </a:prstGeom>
              <a:noFill/>
              <a:ln w="12700">
                <a:solidFill>
                  <a:schemeClr val="tx1"/>
                </a:solidFill>
                <a:prstDash val="sysDot"/>
                <a:round/>
                <a:headEnd type="none" w="sm" len="sm"/>
                <a:tailEnd type="none" w="sm" len="sm"/>
              </a:ln>
              <a:effectLst/>
            </p:spPr>
            <p:txBody>
              <a:bodyPr wrap="none" anchor="ctr"/>
              <a:lstStyle/>
              <a:p>
                <a:endParaRPr lang="el-GR"/>
              </a:p>
            </p:txBody>
          </p:sp>
          <p:sp>
            <p:nvSpPr>
              <p:cNvPr id="12304" name="Rectangle 16"/>
              <p:cNvSpPr>
                <a:spLocks noChangeArrowheads="1"/>
              </p:cNvSpPr>
              <p:nvPr/>
            </p:nvSpPr>
            <p:spPr bwMode="auto">
              <a:xfrm>
                <a:off x="2732" y="3514"/>
                <a:ext cx="287" cy="365"/>
              </a:xfrm>
              <a:prstGeom prst="rect">
                <a:avLst/>
              </a:prstGeom>
              <a:noFill/>
              <a:ln w="9525">
                <a:noFill/>
                <a:miter lim="800000"/>
                <a:headEnd/>
                <a:tailEnd/>
              </a:ln>
              <a:effectLst/>
            </p:spPr>
            <p:txBody>
              <a:bodyPr wrap="none" lIns="92075" tIns="46038" rIns="92075" bIns="46038">
                <a:spAutoFit/>
              </a:bodyPr>
              <a:lstStyle/>
              <a:p>
                <a:pPr eaLnBrk="0" hangingPunct="0"/>
                <a:r>
                  <a:rPr lang="en-US" sz="3200"/>
                  <a:t>A</a:t>
                </a:r>
              </a:p>
            </p:txBody>
          </p:sp>
          <p:sp>
            <p:nvSpPr>
              <p:cNvPr id="12305" name="Rectangle 17"/>
              <p:cNvSpPr>
                <a:spLocks noChangeArrowheads="1"/>
              </p:cNvSpPr>
              <p:nvPr/>
            </p:nvSpPr>
            <p:spPr bwMode="auto">
              <a:xfrm>
                <a:off x="1276" y="3024"/>
                <a:ext cx="287" cy="365"/>
              </a:xfrm>
              <a:prstGeom prst="rect">
                <a:avLst/>
              </a:prstGeom>
              <a:noFill/>
              <a:ln w="9525">
                <a:noFill/>
                <a:miter lim="800000"/>
                <a:headEnd/>
                <a:tailEnd/>
              </a:ln>
              <a:effectLst/>
            </p:spPr>
            <p:txBody>
              <a:bodyPr wrap="none" lIns="92075" tIns="46038" rIns="92075" bIns="46038">
                <a:spAutoFit/>
              </a:bodyPr>
              <a:lstStyle/>
              <a:p>
                <a:pPr eaLnBrk="0" hangingPunct="0"/>
                <a:r>
                  <a:rPr lang="en-US" sz="3200"/>
                  <a:t>B</a:t>
                </a:r>
              </a:p>
            </p:txBody>
          </p:sp>
          <p:sp>
            <p:nvSpPr>
              <p:cNvPr id="12306" name="Rectangle 18"/>
              <p:cNvSpPr>
                <a:spLocks noChangeArrowheads="1"/>
              </p:cNvSpPr>
              <p:nvPr/>
            </p:nvSpPr>
            <p:spPr bwMode="auto">
              <a:xfrm>
                <a:off x="3616" y="2848"/>
                <a:ext cx="1220" cy="365"/>
              </a:xfrm>
              <a:prstGeom prst="rect">
                <a:avLst/>
              </a:prstGeom>
              <a:noFill/>
              <a:ln w="9525">
                <a:noFill/>
                <a:miter lim="800000"/>
                <a:headEnd/>
                <a:tailEnd/>
              </a:ln>
              <a:effectLst/>
            </p:spPr>
            <p:txBody>
              <a:bodyPr wrap="none" lIns="92075" tIns="46038" rIns="92075" bIns="46038">
                <a:spAutoFit/>
              </a:bodyPr>
              <a:lstStyle/>
              <a:p>
                <a:pPr eaLnBrk="0" hangingPunct="0"/>
                <a:r>
                  <a:rPr lang="en-US" sz="3200"/>
                  <a:t>Slope = </a:t>
                </a:r>
                <a:r>
                  <a:rPr lang="en-US" sz="3200">
                    <a:latin typeface="Symbol" pitchFamily="18" charset="2"/>
                  </a:rPr>
                  <a:t>D</a:t>
                </a:r>
              </a:p>
            </p:txBody>
          </p:sp>
          <p:sp>
            <p:nvSpPr>
              <p:cNvPr id="12307" name="Rectangle 19"/>
              <p:cNvSpPr>
                <a:spLocks noChangeArrowheads="1"/>
              </p:cNvSpPr>
              <p:nvPr/>
            </p:nvSpPr>
            <p:spPr bwMode="auto">
              <a:xfrm>
                <a:off x="3292" y="3496"/>
                <a:ext cx="1382" cy="365"/>
              </a:xfrm>
              <a:prstGeom prst="rect">
                <a:avLst/>
              </a:prstGeom>
              <a:noFill/>
              <a:ln w="9525">
                <a:noFill/>
                <a:miter lim="800000"/>
                <a:headEnd/>
                <a:tailEnd/>
              </a:ln>
              <a:effectLst/>
            </p:spPr>
            <p:txBody>
              <a:bodyPr wrap="none" lIns="92075" tIns="46038" rIns="92075" bIns="46038">
                <a:spAutoFit/>
              </a:bodyPr>
              <a:lstStyle/>
              <a:p>
                <a:pPr eaLnBrk="0" hangingPunct="0"/>
                <a:r>
                  <a:rPr lang="en-US" sz="3200"/>
                  <a:t>Stock price</a:t>
                </a:r>
              </a:p>
            </p:txBody>
          </p:sp>
        </p:grpSp>
      </p:gr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en-US"/>
              <a:t>Options, Futures, and Other Derivatives, </a:t>
            </a:r>
            <a:r>
              <a:rPr lang="en-US" altLang="en-US" i="0"/>
              <a:t> 6</a:t>
            </a:r>
            <a:r>
              <a:rPr lang="en-US" altLang="en-US" i="0" baseline="30000"/>
              <a:t>th</a:t>
            </a:r>
            <a:r>
              <a:rPr lang="en-US" altLang="en-US" i="0"/>
              <a:t> Edition, Copyright </a:t>
            </a:r>
            <a:r>
              <a:rPr lang="en-US" altLang="en-US" i="0">
                <a:cs typeface="Arial" charset="0"/>
              </a:rPr>
              <a:t>© John  C. Hull 2005</a:t>
            </a:r>
            <a:endParaRPr lang="en-US" altLang="en-US" i="0"/>
          </a:p>
        </p:txBody>
      </p:sp>
      <p:sp>
        <p:nvSpPr>
          <p:cNvPr id="6" name="Slide Number Placeholder 5"/>
          <p:cNvSpPr>
            <a:spLocks noGrp="1"/>
          </p:cNvSpPr>
          <p:nvPr>
            <p:ph type="sldNum" sz="quarter" idx="12"/>
          </p:nvPr>
        </p:nvSpPr>
        <p:spPr/>
        <p:txBody>
          <a:bodyPr/>
          <a:lstStyle/>
          <a:p>
            <a:r>
              <a:rPr lang="en-US" altLang="en-US"/>
              <a:t>15.</a:t>
            </a:r>
            <a:fld id="{73B02BD8-2F66-4A9E-B066-6D8EE12BE277}" type="slidenum">
              <a:rPr lang="en-US" altLang="en-US"/>
              <a:pPr/>
              <a:t>6</a:t>
            </a:fld>
            <a:endParaRPr lang="en-US" altLang="en-US"/>
          </a:p>
        </p:txBody>
      </p:sp>
      <p:sp>
        <p:nvSpPr>
          <p:cNvPr id="14338" name="Rectangle 2"/>
          <p:cNvSpPr>
            <a:spLocks noGrp="1" noChangeArrowheads="1"/>
          </p:cNvSpPr>
          <p:nvPr>
            <p:ph type="title"/>
          </p:nvPr>
        </p:nvSpPr>
        <p:spPr>
          <a:xfrm>
            <a:off x="685800" y="58738"/>
            <a:ext cx="7772400" cy="1143000"/>
          </a:xfrm>
          <a:noFill/>
          <a:ln/>
        </p:spPr>
        <p:txBody>
          <a:bodyPr lIns="92075" tIns="46038" rIns="92075" bIns="46038" anchor="ctr"/>
          <a:lstStyle/>
          <a:p>
            <a:r>
              <a:rPr lang="en-US"/>
              <a:t>Delta Hedging</a:t>
            </a:r>
          </a:p>
        </p:txBody>
      </p:sp>
      <p:sp>
        <p:nvSpPr>
          <p:cNvPr id="14339" name="Rectangle 3"/>
          <p:cNvSpPr>
            <a:spLocks noGrp="1" noChangeArrowheads="1"/>
          </p:cNvSpPr>
          <p:nvPr>
            <p:ph type="body" idx="1"/>
          </p:nvPr>
        </p:nvSpPr>
        <p:spPr>
          <a:xfrm>
            <a:off x="152400" y="1066800"/>
            <a:ext cx="8305800" cy="5257800"/>
          </a:xfrm>
          <a:noFill/>
          <a:ln/>
        </p:spPr>
        <p:txBody>
          <a:bodyPr lIns="92075" tIns="46038" rIns="92075" bIns="46038"/>
          <a:lstStyle/>
          <a:p>
            <a:r>
              <a:rPr lang="en-US" sz="2400"/>
              <a:t>Suppose the stock price is 100 and the option price is 10. </a:t>
            </a:r>
            <a:r>
              <a:rPr lang="el-GR" sz="2400"/>
              <a:t>Δ=</a:t>
            </a:r>
            <a:r>
              <a:rPr lang="en-US" sz="2400"/>
              <a:t>0.6</a:t>
            </a:r>
          </a:p>
          <a:p>
            <a:r>
              <a:rPr lang="en-US" sz="2400"/>
              <a:t>An investor has sold 20 call option contracts (option to buy 2000 shares). </a:t>
            </a:r>
          </a:p>
          <a:p>
            <a:r>
              <a:rPr lang="en-US" sz="2400"/>
              <a:t>The investor’s position could be hedged by buying 0.6*2000=1200 shares.</a:t>
            </a:r>
          </a:p>
          <a:p>
            <a:r>
              <a:rPr lang="en-US" sz="2400"/>
              <a:t>The gain (loss) on the option position would tend to be offset by the loss (gain) on the stock position</a:t>
            </a:r>
          </a:p>
          <a:p>
            <a:r>
              <a:rPr lang="en-US" sz="2400"/>
              <a:t>The delta of the options position is 0.6(-2000)=-1200</a:t>
            </a:r>
          </a:p>
          <a:p>
            <a:r>
              <a:rPr lang="en-US" sz="2400"/>
              <a:t>The delta of the stock is 1, so the delta of 1200 stocks is 1200. </a:t>
            </a:r>
          </a:p>
          <a:p>
            <a:r>
              <a:rPr lang="en-US" sz="2400"/>
              <a:t>Delta of overall position is 0 (Delta neutral).</a:t>
            </a:r>
            <a:endParaRPr lang="en-US" sz="2400">
              <a:latin typeface="Times New Roman" pitchFamily="18" charset="0"/>
            </a:endParaRPr>
          </a:p>
          <a:p>
            <a:pPr>
              <a:buFont typeface="Wingdings" pitchFamily="2" charset="2"/>
              <a:buNone/>
            </a:pPr>
            <a:endParaRPr lang="en-US" sz="2400">
              <a:latin typeface="Times New Roman" pitchFamily="18" charset="0"/>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en-US"/>
              <a:t>Options, Futures, and Other Derivatives, </a:t>
            </a:r>
            <a:r>
              <a:rPr lang="en-US" altLang="en-US" i="0"/>
              <a:t> 6</a:t>
            </a:r>
            <a:r>
              <a:rPr lang="en-US" altLang="en-US" i="0" baseline="30000"/>
              <a:t>th</a:t>
            </a:r>
            <a:r>
              <a:rPr lang="en-US" altLang="en-US" i="0"/>
              <a:t> Edition, Copyright </a:t>
            </a:r>
            <a:r>
              <a:rPr lang="en-US" altLang="en-US" i="0">
                <a:cs typeface="Arial" charset="0"/>
              </a:rPr>
              <a:t>© John  C. Hull 2005</a:t>
            </a:r>
            <a:endParaRPr lang="en-US" altLang="en-US" i="0"/>
          </a:p>
        </p:txBody>
      </p:sp>
      <p:sp>
        <p:nvSpPr>
          <p:cNvPr id="6" name="Slide Number Placeholder 5"/>
          <p:cNvSpPr>
            <a:spLocks noGrp="1"/>
          </p:cNvSpPr>
          <p:nvPr>
            <p:ph type="sldNum" sz="quarter" idx="12"/>
          </p:nvPr>
        </p:nvSpPr>
        <p:spPr/>
        <p:txBody>
          <a:bodyPr/>
          <a:lstStyle/>
          <a:p>
            <a:r>
              <a:rPr lang="en-US" altLang="en-US"/>
              <a:t>15.</a:t>
            </a:r>
            <a:fld id="{4FD35379-EBBC-42A1-81E5-CD5931973FB6}" type="slidenum">
              <a:rPr lang="en-US" altLang="en-US"/>
              <a:pPr/>
              <a:t>7</a:t>
            </a:fld>
            <a:endParaRPr lang="en-US" altLang="en-US"/>
          </a:p>
        </p:txBody>
      </p:sp>
      <p:sp>
        <p:nvSpPr>
          <p:cNvPr id="60418" name="Rectangle 2"/>
          <p:cNvSpPr>
            <a:spLocks noGrp="1" noChangeArrowheads="1"/>
          </p:cNvSpPr>
          <p:nvPr>
            <p:ph type="title"/>
          </p:nvPr>
        </p:nvSpPr>
        <p:spPr>
          <a:xfrm>
            <a:off x="685800" y="58738"/>
            <a:ext cx="7772400" cy="1143000"/>
          </a:xfrm>
          <a:noFill/>
          <a:ln/>
        </p:spPr>
        <p:txBody>
          <a:bodyPr lIns="92075" tIns="46038" rIns="92075" bIns="46038" anchor="ctr"/>
          <a:lstStyle/>
          <a:p>
            <a:r>
              <a:rPr lang="en-US"/>
              <a:t>Delta Hedging</a:t>
            </a:r>
          </a:p>
        </p:txBody>
      </p:sp>
      <p:sp>
        <p:nvSpPr>
          <p:cNvPr id="60419" name="Rectangle 3"/>
          <p:cNvSpPr>
            <a:spLocks noGrp="1" noChangeArrowheads="1"/>
          </p:cNvSpPr>
          <p:nvPr>
            <p:ph type="body" idx="1"/>
          </p:nvPr>
        </p:nvSpPr>
        <p:spPr>
          <a:xfrm>
            <a:off x="914400" y="1676400"/>
            <a:ext cx="7543800" cy="4097338"/>
          </a:xfrm>
          <a:noFill/>
          <a:ln/>
        </p:spPr>
        <p:txBody>
          <a:bodyPr lIns="92075" tIns="46038" rIns="92075" bIns="46038"/>
          <a:lstStyle/>
          <a:p>
            <a:r>
              <a:rPr lang="en-US" sz="2800"/>
              <a:t>This involves maintaining a delta neutral portfolio</a:t>
            </a:r>
          </a:p>
          <a:p>
            <a:r>
              <a:rPr lang="en-US" sz="2800"/>
              <a:t>The delta of a European call on a stock paying dividends at rate </a:t>
            </a:r>
            <a:r>
              <a:rPr lang="en-US" sz="2800" i="1">
                <a:latin typeface="Times New Roman" pitchFamily="18" charset="0"/>
              </a:rPr>
              <a:t>q</a:t>
            </a:r>
            <a:r>
              <a:rPr lang="en-US" sz="2800"/>
              <a:t>  is</a:t>
            </a:r>
            <a:r>
              <a:rPr lang="en-US" sz="2800" i="1"/>
              <a:t> </a:t>
            </a:r>
            <a:r>
              <a:rPr lang="en-US" sz="2800" i="1">
                <a:latin typeface="Times New Roman" pitchFamily="18" charset="0"/>
              </a:rPr>
              <a:t>N </a:t>
            </a:r>
            <a:r>
              <a:rPr lang="en-US" sz="2800">
                <a:latin typeface="Times New Roman" pitchFamily="18" charset="0"/>
              </a:rPr>
              <a:t>(</a:t>
            </a:r>
            <a:r>
              <a:rPr lang="en-US" sz="2800" i="1">
                <a:latin typeface="Times New Roman" pitchFamily="18" charset="0"/>
              </a:rPr>
              <a:t>d</a:t>
            </a:r>
            <a:r>
              <a:rPr lang="en-US" sz="2800">
                <a:latin typeface="Times New Roman" pitchFamily="18" charset="0"/>
              </a:rPr>
              <a:t> </a:t>
            </a:r>
            <a:r>
              <a:rPr lang="en-US" sz="2800" baseline="-25000">
                <a:latin typeface="Times New Roman" pitchFamily="18" charset="0"/>
              </a:rPr>
              <a:t>1</a:t>
            </a:r>
            <a:r>
              <a:rPr lang="en-US" sz="2800">
                <a:latin typeface="Times New Roman" pitchFamily="18" charset="0"/>
              </a:rPr>
              <a:t>)</a:t>
            </a:r>
            <a:r>
              <a:rPr lang="en-US" sz="2800" i="1">
                <a:latin typeface="Times New Roman" pitchFamily="18" charset="0"/>
              </a:rPr>
              <a:t>e</a:t>
            </a:r>
            <a:r>
              <a:rPr lang="en-US" sz="2800" baseline="30000">
                <a:latin typeface="Times New Roman" pitchFamily="18" charset="0"/>
              </a:rPr>
              <a:t>– </a:t>
            </a:r>
            <a:r>
              <a:rPr lang="en-US" sz="2800" i="1" baseline="30000">
                <a:latin typeface="Times New Roman" pitchFamily="18" charset="0"/>
              </a:rPr>
              <a:t>qT</a:t>
            </a:r>
            <a:endParaRPr lang="en-US" sz="2800"/>
          </a:p>
          <a:p>
            <a:r>
              <a:rPr lang="en-US" sz="2800"/>
              <a:t>The delta of a European put is </a:t>
            </a:r>
          </a:p>
          <a:p>
            <a:pPr>
              <a:buFont typeface="Wingdings" pitchFamily="2" charset="2"/>
              <a:buNone/>
            </a:pPr>
            <a:r>
              <a:rPr lang="en-US" sz="2800"/>
              <a:t>			</a:t>
            </a:r>
            <a:r>
              <a:rPr lang="en-US" sz="2800" i="1">
                <a:latin typeface="Times New Roman" pitchFamily="18" charset="0"/>
              </a:rPr>
              <a:t>e</a:t>
            </a:r>
            <a:r>
              <a:rPr lang="en-US" sz="2800" baseline="30000">
                <a:latin typeface="Times New Roman" pitchFamily="18" charset="0"/>
              </a:rPr>
              <a:t>– </a:t>
            </a:r>
            <a:r>
              <a:rPr lang="en-US" sz="2800" i="1" baseline="30000">
                <a:latin typeface="Times New Roman" pitchFamily="18" charset="0"/>
              </a:rPr>
              <a:t>qT</a:t>
            </a:r>
            <a:r>
              <a:rPr lang="en-US" sz="2800" baseline="30000">
                <a:latin typeface="Times New Roman" pitchFamily="18" charset="0"/>
              </a:rPr>
              <a:t> </a:t>
            </a:r>
            <a:r>
              <a:rPr lang="en-US" sz="2800">
                <a:latin typeface="Times New Roman" pitchFamily="18" charset="0"/>
              </a:rPr>
              <a:t>[</a:t>
            </a:r>
            <a:r>
              <a:rPr lang="en-US" sz="2800" i="1">
                <a:latin typeface="Times New Roman" pitchFamily="18" charset="0"/>
              </a:rPr>
              <a:t>N</a:t>
            </a:r>
            <a:r>
              <a:rPr lang="en-US" sz="2800">
                <a:latin typeface="Times New Roman" pitchFamily="18" charset="0"/>
              </a:rPr>
              <a:t> (</a:t>
            </a:r>
            <a:r>
              <a:rPr lang="en-US" sz="2800" i="1">
                <a:latin typeface="Times New Roman" pitchFamily="18" charset="0"/>
              </a:rPr>
              <a:t>d</a:t>
            </a:r>
            <a:r>
              <a:rPr lang="en-US" sz="2800">
                <a:latin typeface="Times New Roman" pitchFamily="18" charset="0"/>
              </a:rPr>
              <a:t> </a:t>
            </a:r>
            <a:r>
              <a:rPr lang="en-US" sz="2800" baseline="-25000">
                <a:latin typeface="Times New Roman" pitchFamily="18" charset="0"/>
              </a:rPr>
              <a:t>1</a:t>
            </a:r>
            <a:r>
              <a:rPr lang="en-US" sz="2800">
                <a:latin typeface="Times New Roman" pitchFamily="18" charset="0"/>
              </a:rPr>
              <a:t>) – 1]</a:t>
            </a:r>
          </a:p>
          <a:p>
            <a:pPr>
              <a:buFont typeface="Wingdings" pitchFamily="2" charset="2"/>
              <a:buNone/>
            </a:pPr>
            <a:endParaRPr lang="en-US" sz="2800">
              <a:latin typeface="Times New Roman" pitchFamily="18" charset="0"/>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en-US"/>
              <a:t>Options, Futures, and Other Derivatives, </a:t>
            </a:r>
            <a:r>
              <a:rPr lang="en-US" altLang="en-US" i="0"/>
              <a:t> 6</a:t>
            </a:r>
            <a:r>
              <a:rPr lang="en-US" altLang="en-US" i="0" baseline="30000"/>
              <a:t>th</a:t>
            </a:r>
            <a:r>
              <a:rPr lang="en-US" altLang="en-US" i="0"/>
              <a:t> Edition, Copyright </a:t>
            </a:r>
            <a:r>
              <a:rPr lang="en-US" altLang="en-US" i="0">
                <a:cs typeface="Arial" charset="0"/>
              </a:rPr>
              <a:t>© John  C. Hull 2005</a:t>
            </a:r>
            <a:endParaRPr lang="en-US" altLang="en-US" i="0"/>
          </a:p>
        </p:txBody>
      </p:sp>
      <p:sp>
        <p:nvSpPr>
          <p:cNvPr id="6" name="Slide Number Placeholder 5"/>
          <p:cNvSpPr>
            <a:spLocks noGrp="1"/>
          </p:cNvSpPr>
          <p:nvPr>
            <p:ph type="sldNum" sz="quarter" idx="12"/>
          </p:nvPr>
        </p:nvSpPr>
        <p:spPr/>
        <p:txBody>
          <a:bodyPr/>
          <a:lstStyle/>
          <a:p>
            <a:r>
              <a:rPr lang="en-US" altLang="en-US"/>
              <a:t>15.</a:t>
            </a:r>
            <a:fld id="{0D8D5331-9F5B-445F-AC28-604FAE9A4BC7}" type="slidenum">
              <a:rPr lang="en-US" altLang="en-US"/>
              <a:pPr/>
              <a:t>8</a:t>
            </a:fld>
            <a:endParaRPr lang="en-US" altLang="en-US"/>
          </a:p>
        </p:txBody>
      </p:sp>
      <p:sp>
        <p:nvSpPr>
          <p:cNvPr id="16386" name="Rectangle 2"/>
          <p:cNvSpPr>
            <a:spLocks noGrp="1" noChangeArrowheads="1"/>
          </p:cNvSpPr>
          <p:nvPr>
            <p:ph type="title"/>
          </p:nvPr>
        </p:nvSpPr>
        <p:spPr>
          <a:noFill/>
          <a:ln/>
        </p:spPr>
        <p:txBody>
          <a:bodyPr lIns="92075" tIns="46038" rIns="92075" bIns="46038" anchor="ctr"/>
          <a:lstStyle/>
          <a:p>
            <a:r>
              <a:rPr lang="en-US"/>
              <a:t>Delta Hedging</a:t>
            </a:r>
            <a:br>
              <a:rPr lang="en-US"/>
            </a:br>
            <a:r>
              <a:rPr lang="en-US"/>
              <a:t>continued</a:t>
            </a:r>
          </a:p>
        </p:txBody>
      </p:sp>
      <p:sp>
        <p:nvSpPr>
          <p:cNvPr id="16387" name="Rectangle 3"/>
          <p:cNvSpPr>
            <a:spLocks noGrp="1" noChangeArrowheads="1"/>
          </p:cNvSpPr>
          <p:nvPr>
            <p:ph type="body" idx="1"/>
          </p:nvPr>
        </p:nvSpPr>
        <p:spPr>
          <a:xfrm>
            <a:off x="457200" y="2127250"/>
            <a:ext cx="8229600" cy="4003675"/>
          </a:xfrm>
          <a:noFill/>
          <a:ln/>
        </p:spPr>
        <p:txBody>
          <a:bodyPr lIns="92075" tIns="46038" rIns="92075" bIns="46038"/>
          <a:lstStyle/>
          <a:p>
            <a:r>
              <a:rPr lang="en-US"/>
              <a:t>The hedge position must be frequently rebalanced</a:t>
            </a:r>
          </a:p>
          <a:p>
            <a:r>
              <a:rPr lang="en-US"/>
              <a:t>Delta hedging a written option involves a “buy high, sell low” trading rule</a:t>
            </a:r>
          </a:p>
          <a:p>
            <a:pPr>
              <a:buFont typeface="Wingdings" pitchFamily="2" charset="2"/>
              <a:buNone/>
            </a:pPr>
            <a:endParaRPr lang="en-US"/>
          </a:p>
          <a:p>
            <a:pPr>
              <a:buFont typeface="Wingdings" pitchFamily="2" charset="2"/>
              <a:buNone/>
            </a:pPr>
            <a:endParaRPr lang="en-US"/>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en-US"/>
              <a:t>Options, Futures, and Other Derivatives, </a:t>
            </a:r>
            <a:r>
              <a:rPr lang="en-US" altLang="en-US" i="0"/>
              <a:t> 6</a:t>
            </a:r>
            <a:r>
              <a:rPr lang="en-US" altLang="en-US" i="0" baseline="30000"/>
              <a:t>th</a:t>
            </a:r>
            <a:r>
              <a:rPr lang="en-US" altLang="en-US" i="0"/>
              <a:t> Edition, Copyright </a:t>
            </a:r>
            <a:r>
              <a:rPr lang="en-US" altLang="en-US" i="0">
                <a:cs typeface="Arial" charset="0"/>
              </a:rPr>
              <a:t>© John  C. Hull 2005</a:t>
            </a:r>
            <a:endParaRPr lang="en-US" altLang="en-US" i="0"/>
          </a:p>
        </p:txBody>
      </p:sp>
      <p:sp>
        <p:nvSpPr>
          <p:cNvPr id="6" name="Slide Number Placeholder 5"/>
          <p:cNvSpPr>
            <a:spLocks noGrp="1"/>
          </p:cNvSpPr>
          <p:nvPr>
            <p:ph type="sldNum" sz="quarter" idx="12"/>
          </p:nvPr>
        </p:nvSpPr>
        <p:spPr/>
        <p:txBody>
          <a:bodyPr/>
          <a:lstStyle/>
          <a:p>
            <a:r>
              <a:rPr lang="en-US" altLang="en-US"/>
              <a:t>15.</a:t>
            </a:r>
            <a:fld id="{CCCAA7AB-A4A6-4709-B049-CC36F1EB6835}" type="slidenum">
              <a:rPr lang="en-US" altLang="en-US"/>
              <a:pPr/>
              <a:t>9</a:t>
            </a:fld>
            <a:endParaRPr lang="en-US" altLang="en-US"/>
          </a:p>
        </p:txBody>
      </p:sp>
      <p:sp>
        <p:nvSpPr>
          <p:cNvPr id="20482" name="Rectangle 2"/>
          <p:cNvSpPr>
            <a:spLocks noGrp="1" noChangeArrowheads="1"/>
          </p:cNvSpPr>
          <p:nvPr>
            <p:ph type="title"/>
          </p:nvPr>
        </p:nvSpPr>
        <p:spPr>
          <a:xfrm>
            <a:off x="685800" y="466725"/>
            <a:ext cx="7772400" cy="1143000"/>
          </a:xfrm>
          <a:noFill/>
          <a:ln/>
        </p:spPr>
        <p:txBody>
          <a:bodyPr lIns="92075" tIns="46038" rIns="92075" bIns="46038" anchor="ctr"/>
          <a:lstStyle/>
          <a:p>
            <a:r>
              <a:rPr lang="en-US"/>
              <a:t>Theta</a:t>
            </a:r>
          </a:p>
        </p:txBody>
      </p:sp>
      <p:sp>
        <p:nvSpPr>
          <p:cNvPr id="20483" name="Rectangle 3"/>
          <p:cNvSpPr>
            <a:spLocks noGrp="1" noChangeArrowheads="1"/>
          </p:cNvSpPr>
          <p:nvPr>
            <p:ph type="body" idx="1"/>
          </p:nvPr>
        </p:nvSpPr>
        <p:spPr>
          <a:xfrm>
            <a:off x="457200" y="1800225"/>
            <a:ext cx="8229600" cy="3595688"/>
          </a:xfrm>
          <a:noFill/>
          <a:ln/>
        </p:spPr>
        <p:txBody>
          <a:bodyPr lIns="92075" tIns="46038" rIns="92075" bIns="46038"/>
          <a:lstStyle/>
          <a:p>
            <a:r>
              <a:rPr lang="en-US" sz="2800"/>
              <a:t>Theta (</a:t>
            </a:r>
            <a:r>
              <a:rPr lang="en-US" sz="2800">
                <a:latin typeface="Symbol" pitchFamily="18" charset="2"/>
              </a:rPr>
              <a:t>Q</a:t>
            </a:r>
            <a:r>
              <a:rPr lang="en-US" sz="2800"/>
              <a:t>) of a derivative  (or portfolio of derivatives) is the rate of change of the value with respect to the passage of time</a:t>
            </a:r>
          </a:p>
          <a:p>
            <a:r>
              <a:rPr lang="en-US" sz="2800"/>
              <a:t>The theta of a call or put  is usually negative. This means that, if time passes with the price of the underlying asset and its volatility remaining the same, the value of the option declines</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Ch01HullOFOD6thEd">
  <a:themeElements>
    <a:clrScheme name="Ch01HullOFOD6thEd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fontScheme name="Ch01HullOFOD6thEd">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none" lIns="92075" tIns="46038" rIns="92075" bIns="46038"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none" lIns="92075" tIns="46038" rIns="92075" bIns="46038"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Ch01HullOFOD6thEd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Ch01HullOFOD6thEd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Ch01HullOFOD6thEd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Ch01HullOFOD6thEd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Ch01HullOFOD6thEd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Ch01HullOFOD6thEd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Ch01HullOFOD6thEd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Ch01HullOFOD6thEd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Ch01HullOFOD6thEd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Ch01HullOFOD6thEd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C:\OFOD6e\slides\Ch01HullOFOD6thEd.ppt</Template>
  <TotalTime>0</TotalTime>
  <Pages>21</Pages>
  <Words>966</Words>
  <Application>Microsoft PowerPoint 4.0</Application>
  <PresentationFormat>Letter Paper (8.5x11 in)</PresentationFormat>
  <Paragraphs>146</Paragraphs>
  <Slides>18</Slides>
  <Notes>18</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2</vt:i4>
      </vt:variant>
      <vt:variant>
        <vt:lpstr>Slide Titles</vt:lpstr>
      </vt:variant>
      <vt:variant>
        <vt:i4>18</vt:i4>
      </vt:variant>
    </vt:vector>
  </HeadingPairs>
  <TitlesOfParts>
    <vt:vector size="25" baseType="lpstr">
      <vt:lpstr>Times New Roman</vt:lpstr>
      <vt:lpstr>Arial</vt:lpstr>
      <vt:lpstr>Wingdings</vt:lpstr>
      <vt:lpstr>Symbol</vt:lpstr>
      <vt:lpstr>Ch01HullOFOD6thEd</vt:lpstr>
      <vt:lpstr>Microsoft Equation 3.0</vt:lpstr>
      <vt:lpstr>Microsoft Equation 2.0</vt:lpstr>
      <vt:lpstr>  The Greek Letters</vt:lpstr>
      <vt:lpstr>Example</vt:lpstr>
      <vt:lpstr>Naked &amp; Covered Positions</vt:lpstr>
      <vt:lpstr>Stop-Loss Strategy</vt:lpstr>
      <vt:lpstr>Delta (See Figure 15.2, page 345)</vt:lpstr>
      <vt:lpstr>Delta Hedging</vt:lpstr>
      <vt:lpstr>Delta Hedging</vt:lpstr>
      <vt:lpstr>Delta Hedging continued</vt:lpstr>
      <vt:lpstr>Theta</vt:lpstr>
      <vt:lpstr>Gamma</vt:lpstr>
      <vt:lpstr>Gamma Addresses Delta Hedging Errors Caused By Curvature  (Figure 15.7, page 355) </vt:lpstr>
      <vt:lpstr>Interpretation  of Gamma</vt:lpstr>
      <vt:lpstr>Relationship Between Delta, Gamma, and Theta</vt:lpstr>
      <vt:lpstr>Relationship Between Delta, Gamma, and Theta</vt:lpstr>
      <vt:lpstr>Vega</vt:lpstr>
      <vt:lpstr>Managing  Delta, Gamma, &amp; Vega</vt:lpstr>
      <vt:lpstr>Rho</vt:lpstr>
      <vt:lpstr>Hedging in Practice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Greek Letters</dc:title>
  <dc:subject>Options, Futures, and Other Derivatives, 6E</dc:subject>
  <dc:creator>John C. Hull</dc:creator>
  <cp:keywords>Chapter 15</cp:keywords>
  <dc:description>Copyright 2005 by John C. Hull._x000d_
All rights reserved. Published 2005.</dc:description>
  <cp:lastModifiedBy>nikolas</cp:lastModifiedBy>
  <cp:revision>42</cp:revision>
  <cp:lastPrinted>1999-07-13T16:05:49Z</cp:lastPrinted>
  <dcterms:created xsi:type="dcterms:W3CDTF">1996-11-06T18:21:22Z</dcterms:created>
  <dcterms:modified xsi:type="dcterms:W3CDTF">2011-02-13T16:06:50Z</dcterms:modified>
</cp:coreProperties>
</file>