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8" r:id="rId3"/>
    <p:sldId id="274" r:id="rId4"/>
    <p:sldId id="273" r:id="rId5"/>
    <p:sldId id="269" r:id="rId6"/>
    <p:sldId id="276" r:id="rId7"/>
    <p:sldId id="275" r:id="rId8"/>
    <p:sldId id="270" r:id="rId9"/>
    <p:sldId id="277" r:id="rId10"/>
    <p:sldId id="278" r:id="rId11"/>
    <p:sldId id="279" r:id="rId12"/>
    <p:sldId id="280" r:id="rId13"/>
    <p:sldId id="271" r:id="rId14"/>
    <p:sldId id="281" r:id="rId15"/>
    <p:sldId id="272" r:id="rId16"/>
    <p:sldId id="282" r:id="rId17"/>
    <p:sldId id="283" r:id="rId18"/>
    <p:sldId id="28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3496F0"/>
    <a:srgbClr val="68B1F4"/>
    <a:srgbClr val="C9B5E9"/>
    <a:srgbClr val="5E8CC2"/>
    <a:srgbClr val="663300"/>
    <a:srgbClr val="996633"/>
    <a:srgbClr val="F26922"/>
    <a:srgbClr val="FFCC00"/>
    <a:srgbClr val="37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8932" autoAdjust="0"/>
  </p:normalViewPr>
  <p:slideViewPr>
    <p:cSldViewPr>
      <p:cViewPr varScale="1">
        <p:scale>
          <a:sx n="110" d="100"/>
          <a:sy n="110" d="100"/>
        </p:scale>
        <p:origin x="21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435BFBA-DA36-4D38-A26C-4CCC4852D9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77072"/>
            <a:ext cx="1689397" cy="2457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B22AA-8291-4A5F-A0FA-F77D1E8B7D61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EF3E708-A8DC-4583-A8AC-4A039388B2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8224" y="6396410"/>
            <a:ext cx="133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4BCC6B44-8005-4EBA-95E9-A0334C4419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DFE680-52AE-409C-870C-664E37FC2225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FC44C743-0F92-49ED-997E-069E843874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16216" y="6396410"/>
            <a:ext cx="1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75598-720F-453F-9D87-D4EF5998C8AB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40879" y="6408311"/>
            <a:ext cx="133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9766" y="0"/>
            <a:ext cx="8772753" cy="5764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b="1">
                <a:solidFill>
                  <a:srgbClr val="F2692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dirty="0"/>
              <a:t>Figure Title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544638" y="692696"/>
            <a:ext cx="6267450" cy="3960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Figure here!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8" y="4868763"/>
            <a:ext cx="8372475" cy="1152525"/>
          </a:xfrm>
          <a:gradFill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/>
              <a:t>Figure caption or explanation here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D654B9-4D4C-49AE-8D61-06E76E7E0F1A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628" y="4221088"/>
            <a:ext cx="702828" cy="1546140"/>
          </a:xfrm>
        </p:spPr>
        <p:txBody>
          <a:bodyPr/>
          <a:lstStyle/>
          <a:p>
            <a:r>
              <a:rPr lang="en-US" sz="8800" dirty="0"/>
              <a:t>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87680" y="4293096"/>
            <a:ext cx="7876351" cy="148275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/>
              <a:t>ΕΠΙΧΕΙΡΗΜΑΤΙΚΗ ΣΥΜΠΕΡΙΦΟΡΑ ΚΑΙ ΟΡΓΑΝΩΣΗ ΤΗΣ ΑΓΟΡΑΣ</a:t>
            </a: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a typeface="ＭＳ Ｐゴシック" pitchFamily="29" charset="-128"/>
              </a:rPr>
              <a:t>Μέσο &amp; Οριακό κόστος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75687" cy="5041106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l-GR" b="1" dirty="0"/>
              <a:t>Μέσο συνολικό κόστος </a:t>
            </a:r>
            <a:r>
              <a:rPr lang="en-US" dirty="0"/>
              <a:t>= </a:t>
            </a:r>
            <a:r>
              <a:rPr lang="el-GR" dirty="0"/>
              <a:t>το συνολικό κόστος προς την ποσότητα της παραγωγής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l-GR" b="1" dirty="0"/>
              <a:t>Μέσο σταθερό κόστος </a:t>
            </a:r>
            <a:r>
              <a:rPr lang="en-US" dirty="0"/>
              <a:t>= </a:t>
            </a:r>
            <a:r>
              <a:rPr lang="el-GR" dirty="0"/>
              <a:t>τα σταθερά κόστη προς την ποσότητα της παραγωγής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l-GR" b="1" dirty="0"/>
              <a:t>Μέσο μεταβλητό κόστος</a:t>
            </a:r>
            <a:r>
              <a:rPr lang="el-GR" dirty="0"/>
              <a:t> το συνολικό μεταβλητό κόστος προς την ποσότητα της παραγωγής</a:t>
            </a:r>
            <a:r>
              <a:rPr lang="en-US" dirty="0"/>
              <a:t>. </a:t>
            </a:r>
          </a:p>
          <a:p>
            <a:pPr>
              <a:spcAft>
                <a:spcPts val="1500"/>
              </a:spcAft>
            </a:pPr>
            <a:r>
              <a:rPr lang="el-GR" b="1" dirty="0"/>
              <a:t>Οριακό κόστος </a:t>
            </a:r>
            <a:r>
              <a:rPr lang="el-GR" dirty="0"/>
              <a:t>η αύξηση του συνολικού κόστους που προκύπτει από μια επιπρόσθετη μονάδα παραγωγής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dirty="0"/>
              <a:t>Οι καμπύλες κόστους &amp; τα σχήματά τους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1080790"/>
          </a:xfrm>
        </p:spPr>
        <p:txBody>
          <a:bodyPr/>
          <a:lstStyle/>
          <a:p>
            <a:pPr marL="292100" lvl="1"/>
            <a:r>
              <a:rPr lang="el-GR" sz="2200" dirty="0"/>
              <a:t>Ο πίνακας παρακάτω παρουσιάζει τα κόστη της </a:t>
            </a:r>
            <a:r>
              <a:rPr lang="en-US" sz="2200" dirty="0"/>
              <a:t>“Lia’s Lemonade”</a:t>
            </a:r>
          </a:p>
          <a:p>
            <a:pPr marL="292100" lvl="1"/>
            <a:r>
              <a:rPr lang="el-GR" sz="2200" dirty="0"/>
              <a:t>Αυτά μπορούν να παρασταθούν γραφικά όπως φαίνεται στην επόμενη διαφάνεια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4" y="2087224"/>
            <a:ext cx="862845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Καμπύλες κόστος της </a:t>
            </a:r>
            <a:r>
              <a:rPr lang="en-US" dirty="0"/>
              <a:t>Lisa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0120" y="837714"/>
            <a:ext cx="4703880" cy="525780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Κοινά χαρακτηριστικά των καμπυλών κόστους</a:t>
            </a:r>
            <a:r>
              <a:rPr lang="en-US" sz="1750" dirty="0">
                <a:solidFill>
                  <a:srgbClr val="000000"/>
                </a:solidFill>
                <a:ea typeface="ＭＳ Ｐゴシック" pitchFamily="29" charset="-128"/>
              </a:rPr>
              <a:t>:</a:t>
            </a:r>
          </a:p>
          <a:p>
            <a:pPr>
              <a:spcBef>
                <a:spcPts val="1075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Αυξανόμενο οριακό κόστος</a:t>
            </a:r>
            <a:endParaRPr lang="en-US" sz="175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Η καμπύλη μέσου συνολικού κόστους έχει σχήμα U</a:t>
            </a:r>
            <a:endParaRPr lang="en-US" sz="175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1750" dirty="0">
                <a:ea typeface="ＭＳ Ｐゴシック" pitchFamily="29" charset="-128"/>
              </a:rPr>
              <a:t>Η</a:t>
            </a:r>
            <a:r>
              <a:rPr lang="el-GR" sz="1750" dirty="0">
                <a:solidFill>
                  <a:srgbClr val="FF0000"/>
                </a:solidFill>
                <a:ea typeface="ＭＳ Ｐゴシック" pitchFamily="29" charset="-128"/>
              </a:rPr>
              <a:t> </a:t>
            </a:r>
            <a:r>
              <a:rPr lang="el-GR" sz="1750" dirty="0">
                <a:ea typeface="ＭＳ Ｐゴシック" pitchFamily="29" charset="-128"/>
              </a:rPr>
              <a:t>Lisa ενδιαφέρεται για την </a:t>
            </a:r>
            <a:r>
              <a:rPr lang="el-GR" sz="1750" b="1" dirty="0">
                <a:ea typeface="ＭＳ Ｐゴシック" pitchFamily="29" charset="-128"/>
              </a:rPr>
              <a:t>κλίμακα αποτελεσματικότητας </a:t>
            </a:r>
            <a:r>
              <a:rPr lang="el-GR" sz="1750" dirty="0">
                <a:ea typeface="ＭＳ Ｐゴシック" pitchFamily="29" charset="-128"/>
              </a:rPr>
              <a:t>που είναι η ποσότητα της παραγωγής που ελαχιστοποιεί το μέσο συνολικό κόστος</a:t>
            </a:r>
            <a:endParaRPr lang="en-US" sz="175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Για την </a:t>
            </a:r>
            <a:r>
              <a:rPr lang="en-US" sz="1750" dirty="0">
                <a:ea typeface="ＭＳ Ｐゴシック" pitchFamily="29" charset="-128"/>
              </a:rPr>
              <a:t>Lisa </a:t>
            </a: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βρίσκεται μεταξύ </a:t>
            </a:r>
            <a:r>
              <a:rPr lang="en-US" sz="1750" dirty="0">
                <a:solidFill>
                  <a:srgbClr val="000000"/>
                </a:solidFill>
                <a:ea typeface="ＭＳ Ｐゴシック" pitchFamily="29" charset="-128"/>
              </a:rPr>
              <a:t>5 - 6 </a:t>
            </a: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ποτηριών</a:t>
            </a:r>
            <a:endParaRPr lang="en-US" sz="175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sz="1750" dirty="0">
                <a:ea typeface="ＭＳ Ｐゴシック" pitchFamily="29" charset="-128"/>
              </a:rPr>
              <a:t>Όποτε το οριακό κόστος είναι μικρότερο από το μέσο συνολικό κόστος, το μέσο συνολικό κόστος μειώνεται</a:t>
            </a:r>
            <a:r>
              <a:rPr lang="en-US" sz="1750" dirty="0">
                <a:ea typeface="ＭＳ Ｐゴシック" pitchFamily="29" charset="-128"/>
              </a:rPr>
              <a:t>.</a:t>
            </a:r>
          </a:p>
          <a:p>
            <a:pPr>
              <a:spcBef>
                <a:spcPts val="1075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Ως εκ τούτου η καμπύλη </a:t>
            </a:r>
            <a:r>
              <a:rPr lang="en-US" sz="1750" b="1" dirty="0">
                <a:solidFill>
                  <a:srgbClr val="000000"/>
                </a:solidFill>
                <a:ea typeface="ＭＳ Ｐゴシック" pitchFamily="29" charset="-128"/>
              </a:rPr>
              <a:t>MC</a:t>
            </a:r>
            <a:r>
              <a:rPr lang="en-US" sz="1750" dirty="0">
                <a:solidFill>
                  <a:srgbClr val="000000"/>
                </a:solidFill>
                <a:ea typeface="ＭＳ Ｐゴシック" pitchFamily="29" charset="-128"/>
              </a:rPr>
              <a:t> </a:t>
            </a: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τέμνει την </a:t>
            </a:r>
            <a:r>
              <a:rPr lang="en-US" sz="1750" b="1" dirty="0">
                <a:solidFill>
                  <a:srgbClr val="000000"/>
                </a:solidFill>
                <a:ea typeface="ＭＳ Ｐゴシック" pitchFamily="29" charset="-128"/>
              </a:rPr>
              <a:t>ATC</a:t>
            </a:r>
            <a:r>
              <a:rPr lang="en-US" sz="1750" dirty="0">
                <a:solidFill>
                  <a:srgbClr val="000000"/>
                </a:solidFill>
                <a:ea typeface="ＭＳ Ｐゴシック" pitchFamily="29" charset="-128"/>
              </a:rPr>
              <a:t> </a:t>
            </a:r>
            <a:r>
              <a:rPr lang="el-GR" sz="1750" dirty="0">
                <a:solidFill>
                  <a:srgbClr val="000000"/>
                </a:solidFill>
                <a:ea typeface="ＭＳ Ｐゴシック" pitchFamily="29" charset="-128"/>
              </a:rPr>
              <a:t>στη χαμηλότερη τιμή της </a:t>
            </a:r>
            <a:r>
              <a:rPr lang="en-US" sz="1750" b="1" dirty="0">
                <a:solidFill>
                  <a:srgbClr val="000000"/>
                </a:solidFill>
                <a:ea typeface="ＭＳ Ｐゴシック" pitchFamily="29" charset="-128"/>
              </a:rPr>
              <a:t>ATC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8" y="969832"/>
            <a:ext cx="379995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" y="1"/>
            <a:ext cx="8727927" cy="6232956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74846" y="1124744"/>
            <a:ext cx="6309522" cy="1466156"/>
          </a:xfrm>
        </p:spPr>
        <p:txBody>
          <a:bodyPr/>
          <a:lstStyle/>
          <a:p>
            <a:pPr marL="625475" indent="-625475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Τα κόστη βραχυπρόθεσμα &amp; μακροπρόθεσμα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9689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200" dirty="0"/>
              <a:t>Η σχέση μεταξύ βραχυπρόθεσμου και μακροπρόθεσμου μέσου συνολικού κόστους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52020" y="2132856"/>
            <a:ext cx="4356484" cy="4032994"/>
          </a:xfrm>
        </p:spPr>
        <p:txBody>
          <a:bodyPr/>
          <a:lstStyle/>
          <a:p>
            <a:r>
              <a:rPr lang="el-GR" sz="1900" b="1" dirty="0"/>
              <a:t>Οικονομίες κλίμακας </a:t>
            </a:r>
            <a:r>
              <a:rPr lang="en-US" sz="1900" dirty="0"/>
              <a:t>=</a:t>
            </a:r>
            <a:br>
              <a:rPr lang="en-US" sz="1900" dirty="0"/>
            </a:br>
            <a:r>
              <a:rPr lang="el-GR" sz="1900" dirty="0"/>
              <a:t>το μακροπρόθεσμο μέσο συνολικο κόστος μειώνεται καθώς αυξάνει η ποσότητα της παραγωγής</a:t>
            </a:r>
            <a:endParaRPr lang="en-US" sz="1900" dirty="0"/>
          </a:p>
          <a:p>
            <a:r>
              <a:rPr lang="el-GR" sz="1900" b="1" dirty="0"/>
              <a:t>Αρνητικές οικονομίες κλίμακας </a:t>
            </a:r>
            <a:r>
              <a:rPr lang="en-US" sz="1900" dirty="0"/>
              <a:t>=</a:t>
            </a:r>
            <a:br>
              <a:rPr lang="en-US" sz="1900" dirty="0"/>
            </a:br>
            <a:r>
              <a:rPr lang="el-GR" sz="1900" dirty="0"/>
              <a:t>το μακροπρόθεσμο μέσο συνολικό κόστο αυξάνεται καθώς αυξάνει η ποσότητα της παραγωγής</a:t>
            </a:r>
            <a:endParaRPr lang="en-US" sz="1900" dirty="0"/>
          </a:p>
          <a:p>
            <a:r>
              <a:rPr lang="el-GR" sz="1900" b="1" dirty="0"/>
              <a:t>Σταθερές αποδόσεις κλίμακας </a:t>
            </a:r>
            <a:r>
              <a:rPr lang="en-US" sz="1900" dirty="0"/>
              <a:t>=</a:t>
            </a:r>
            <a:br>
              <a:rPr lang="en-US" sz="1900" dirty="0"/>
            </a:br>
            <a:r>
              <a:rPr lang="el-GR" sz="1900" dirty="0"/>
              <a:t>το μακροπρόθεσμο μέσο συνολικό κόστος παραμένει σταθερό καθώς αλλάζει η ποσότητα της παραγωγής</a:t>
            </a:r>
            <a:endParaRPr lang="en-US" sz="19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082888"/>
            <a:ext cx="8424936" cy="864096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182880" tIns="73152" rIns="182880" bIns="73152" rtlCol="0" anchor="ctr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690" i="1" dirty="0">
                <a:ea typeface="ＭＳ Ｐゴシック" pitchFamily="29" charset="-128"/>
              </a:rPr>
              <a:t>Δεδομένου ότι τα σταθερά κόστη είναι μεταβλητά μακροπρόθεσμα, η βραχυπρόθεσμη καμπύλη μέσου συνολικού κόστους διαφέρει από τη μακροπρόθεσμη</a:t>
            </a:r>
            <a:endParaRPr lang="en-US" sz="1690" i="1" dirty="0">
              <a:ea typeface="ＭＳ Ｐゴシック" pitchFamily="29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2240032"/>
            <a:ext cx="4315955" cy="27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" y="1"/>
            <a:ext cx="8727927" cy="6232956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Ισοπαραγωγή &amp; ίσο κόστος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Ισοπαραγωγή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4535735" cy="525780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n-US" sz="2050" dirty="0">
                <a:ea typeface="ＭＳ Ｐゴシック" pitchFamily="29" charset="-128"/>
              </a:rPr>
              <a:t> </a:t>
            </a:r>
            <a:r>
              <a:rPr lang="el-GR" sz="2050" dirty="0">
                <a:ea typeface="ＭＳ Ｐゴシック" pitchFamily="29" charset="-128"/>
              </a:rPr>
              <a:t>Η </a:t>
            </a:r>
            <a:r>
              <a:rPr lang="el-GR" sz="2050" b="1" dirty="0">
                <a:ea typeface="ＭＳ Ｐゴシック" pitchFamily="29" charset="-128"/>
              </a:rPr>
              <a:t>ισοπαραγωγή</a:t>
            </a:r>
            <a:r>
              <a:rPr lang="el-GR" sz="2050" dirty="0">
                <a:ea typeface="ＭＳ Ｐゴシック" pitchFamily="29" charset="-128"/>
              </a:rPr>
              <a:t> είναι η συνάρτηση που αναπαριστά όλους τους πιθανούς συνδυασμούς παραγωγικών συντελεστών που μπορούν να χρησιμοποιηθούν για να επιτευχθεί ένα συγκεκριμένο επίπεδο παραγωγής</a:t>
            </a:r>
            <a:endParaRPr lang="en-US" sz="205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sz="2050" dirty="0">
                <a:ea typeface="ＭＳ Ｐゴシック" pitchFamily="29" charset="-128"/>
              </a:rPr>
              <a:t>Η κλίση μιας καμπύλης ισοπαραγωγής αναπαριστά τον </a:t>
            </a:r>
            <a:r>
              <a:rPr lang="el-GR" sz="2050" b="1" dirty="0">
                <a:ea typeface="ＭＳ Ｐゴシック" pitchFamily="29" charset="-128"/>
              </a:rPr>
              <a:t>οριακό λόγο τεχνικής υποκατάστασης (MRTS) </a:t>
            </a:r>
            <a:endParaRPr lang="en-US" sz="2050" b="1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1800" dirty="0">
                <a:ea typeface="ＭＳ Ｐゴシック" pitchFamily="29" charset="-128"/>
              </a:rPr>
              <a:t>Είναι ο ρυθμός με τον οποίο ένας παραγωγικός συντελεστής μπορεί να αντικατασταθεί από έναν άλλο για ένα δεδομένο επίπεδο παραγωγής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68" y="1008112"/>
            <a:ext cx="387348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Καμπύλες ίσου κόστους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729" y="1196752"/>
            <a:ext cx="4823767" cy="489709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1700" dirty="0">
                <a:ea typeface="ＭＳ Ｐゴシック" pitchFamily="29" charset="-128"/>
              </a:rPr>
              <a:t>Μια </a:t>
            </a:r>
            <a:r>
              <a:rPr lang="el-GR" sz="1700" b="1" dirty="0">
                <a:ea typeface="ＭＳ Ｐゴシック" pitchFamily="29" charset="-128"/>
              </a:rPr>
              <a:t>καμπύλη ίσου κόστους </a:t>
            </a:r>
            <a:r>
              <a:rPr lang="el-GR" sz="1700" dirty="0">
                <a:ea typeface="ＭＳ Ｐゴシック" pitchFamily="29" charset="-128"/>
              </a:rPr>
              <a:t>παρουσιάζει τους διαφορετικούς συνδυασμούς παραγωγικών συντελεστών που μπορούν να αγοραστούν με ένα συγκεκριμένο προϋπολογισμό</a:t>
            </a:r>
            <a:endParaRPr lang="en-US" sz="170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sz="1700" dirty="0">
                <a:ea typeface="ＭＳ Ｐゴシック" pitchFamily="29" charset="-128"/>
              </a:rPr>
              <a:t>Οι καμπύλες ίσου κόστους ενώνουν τους συνδυασμούς κεφαλαίου και εργασίας που μια επιχείρηση μπορεί να αγοράσει με ένα δεδομένο εισοδηματικό περιορισμό</a:t>
            </a:r>
            <a:endParaRPr lang="en-US" sz="1700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1500" dirty="0">
                <a:ea typeface="ＭＳ Ｐゴシック" pitchFamily="29" charset="-128"/>
              </a:rPr>
              <a:t>Στο σημείο Α του γραφήματος η επιχείρηση μπορεί να αγοράσει </a:t>
            </a:r>
            <a:r>
              <a:rPr lang="en-US" sz="1500" dirty="0">
                <a:ea typeface="ＭＳ Ｐゴシック" pitchFamily="29" charset="-128"/>
              </a:rPr>
              <a:t>4.5 </a:t>
            </a:r>
            <a:r>
              <a:rPr lang="el-GR" sz="1500" dirty="0">
                <a:ea typeface="ＭＳ Ｐゴシック" pitchFamily="29" charset="-128"/>
              </a:rPr>
              <a:t>μονάδες κεφαλαίου και </a:t>
            </a:r>
            <a:r>
              <a:rPr lang="en-US" sz="1500" dirty="0">
                <a:ea typeface="ＭＳ Ｐゴシック" pitchFamily="29" charset="-128"/>
              </a:rPr>
              <a:t>6 </a:t>
            </a:r>
            <a:r>
              <a:rPr lang="el-GR" sz="1500" dirty="0">
                <a:ea typeface="ＭＳ Ｐゴシック" pitchFamily="29" charset="-128"/>
              </a:rPr>
              <a:t>μονάδες εργασίας</a:t>
            </a:r>
            <a:endParaRPr lang="en-US" sz="1500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1500" dirty="0">
                <a:ea typeface="ＭＳ Ｐゴシック" pitchFamily="29" charset="-128"/>
              </a:rPr>
              <a:t>Στο σημείο Β η επιχείρηση θα μπορούσε να απασχολήσει 12 μονάδες εργασίας και 1,5 μονάδες κεφαλαίου</a:t>
            </a:r>
            <a:endParaRPr lang="en-US" sz="1500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1500" dirty="0">
                <a:ea typeface="ＭＳ Ｐゴシック" pitchFamily="29" charset="-128"/>
              </a:rPr>
              <a:t>Για να βρεθεί ο ελάχιστος συνδυασμός, η καμπύλη ίσου κόστους πρέπει να τοποθετηθεί πάνω σε καμπύλες ισοπαραγωγής</a:t>
            </a:r>
            <a:endParaRPr lang="en-US" sz="1500" dirty="0">
              <a:ea typeface="ＭＳ Ｐゴシック" pitchFamily="2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73" y="813680"/>
            <a:ext cx="4267499" cy="30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35" y="83815"/>
            <a:ext cx="8815361" cy="896913"/>
          </a:xfrm>
        </p:spPr>
        <p:txBody>
          <a:bodyPr/>
          <a:lstStyle/>
          <a:p>
            <a:r>
              <a:rPr lang="el-GR" dirty="0"/>
              <a:t>Ο συνδυασμός με το χαμηλότερο δυνατό κόστος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12776"/>
            <a:ext cx="4247703" cy="4753074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el-GR" sz="1670" dirty="0">
                <a:ea typeface="ＭＳ Ｐゴシック" pitchFamily="29" charset="-128"/>
              </a:rPr>
              <a:t>Οποιοδήποτε σημείο όπου η καμπύλη ίσου κόστους κόβει τη καμπύλη ισοπαραγωγής είναι ένας πιθανός συνδυασμός παραγωγικών συντελεστών που θα μπορούσαν να χρησιμοποιηθούν</a:t>
            </a:r>
            <a:endParaRPr lang="en-US" sz="1670" dirty="0">
              <a:ea typeface="ＭＳ Ｐゴシック" pitchFamily="29" charset="-128"/>
            </a:endParaRPr>
          </a:p>
          <a:p>
            <a:pPr>
              <a:spcBef>
                <a:spcPts val="1038"/>
              </a:spcBef>
            </a:pPr>
            <a:r>
              <a:rPr lang="el-GR" sz="1670" dirty="0">
                <a:ea typeface="ＭＳ Ｐゴシック" pitchFamily="29" charset="-128"/>
              </a:rPr>
              <a:t>Η γραφική παράσταση παρουσιάζει διαφορετικές ισοπαραγωγές που σχετίζονται με τρία διαφορετικά επίπεδα παραγωγής </a:t>
            </a:r>
            <a:r>
              <a:rPr lang="en-US" sz="1670" b="1" dirty="0">
                <a:solidFill>
                  <a:srgbClr val="203FFF"/>
                </a:solidFill>
                <a:ea typeface="ＭＳ Ｐゴシック" pitchFamily="29" charset="-128"/>
              </a:rPr>
              <a:t>Q = X</a:t>
            </a:r>
            <a:r>
              <a:rPr lang="en-US" sz="1670" dirty="0">
                <a:ea typeface="ＭＳ Ｐゴシック" pitchFamily="29" charset="-128"/>
              </a:rPr>
              <a:t>, </a:t>
            </a:r>
            <a:r>
              <a:rPr lang="en-US" sz="1670" b="1" dirty="0">
                <a:solidFill>
                  <a:srgbClr val="203FFF"/>
                </a:solidFill>
                <a:ea typeface="ＭＳ Ｐゴシック" pitchFamily="29" charset="-128"/>
              </a:rPr>
              <a:t>Q = X</a:t>
            </a:r>
            <a:r>
              <a:rPr lang="en-US" sz="1670" b="1" baseline="-25000" dirty="0">
                <a:solidFill>
                  <a:srgbClr val="203FFF"/>
                </a:solidFill>
                <a:ea typeface="ＭＳ Ｐゴシック" pitchFamily="29" charset="-128"/>
              </a:rPr>
              <a:t>1</a:t>
            </a:r>
            <a:r>
              <a:rPr lang="en-US" sz="1670" b="1" dirty="0">
                <a:solidFill>
                  <a:srgbClr val="203FFF"/>
                </a:solidFill>
                <a:ea typeface="ＭＳ Ｐゴシック" pitchFamily="29" charset="-128"/>
              </a:rPr>
              <a:t> </a:t>
            </a:r>
            <a:r>
              <a:rPr lang="el-GR" sz="1670" dirty="0">
                <a:ea typeface="ＭＳ Ｐゴシック" pitchFamily="29" charset="-128"/>
              </a:rPr>
              <a:t>και </a:t>
            </a:r>
            <a:r>
              <a:rPr lang="en-US" sz="1670" b="1" dirty="0">
                <a:solidFill>
                  <a:srgbClr val="203FFF"/>
                </a:solidFill>
                <a:ea typeface="ＭＳ Ｐゴシック" pitchFamily="29" charset="-128"/>
              </a:rPr>
              <a:t>Q = X</a:t>
            </a:r>
            <a:r>
              <a:rPr lang="en-US" sz="1670" b="1" baseline="-25000" dirty="0">
                <a:solidFill>
                  <a:srgbClr val="203FFF"/>
                </a:solidFill>
                <a:ea typeface="ＭＳ Ｐゴシック" pitchFamily="29" charset="-128"/>
              </a:rPr>
              <a:t>2</a:t>
            </a:r>
          </a:p>
          <a:p>
            <a:pPr>
              <a:spcBef>
                <a:spcPts val="1038"/>
              </a:spcBef>
            </a:pPr>
            <a:r>
              <a:rPr lang="el-GR" sz="1670" dirty="0">
                <a:ea typeface="ＭＳ Ｐゴシック" pitchFamily="29" charset="-128"/>
              </a:rPr>
              <a:t>Στην καμπύλη ίσου κόστους </a:t>
            </a:r>
            <a:r>
              <a:rPr lang="en-US" sz="1670" dirty="0">
                <a:ea typeface="ＭＳ Ｐゴシック" pitchFamily="29" charset="-128"/>
              </a:rPr>
              <a:t>TC</a:t>
            </a:r>
            <a:r>
              <a:rPr lang="en-US" sz="1670" baseline="-25000" dirty="0">
                <a:ea typeface="ＭＳ Ｐゴシック" pitchFamily="29" charset="-128"/>
              </a:rPr>
              <a:t>kL3</a:t>
            </a:r>
            <a:r>
              <a:rPr lang="en-US" sz="1670" dirty="0">
                <a:ea typeface="ＭＳ Ｐゴシック" pitchFamily="29" charset="-128"/>
              </a:rPr>
              <a:t> </a:t>
            </a:r>
            <a:r>
              <a:rPr lang="el-GR" sz="1670" dirty="0">
                <a:ea typeface="ＭＳ Ｐゴシック" pitchFamily="29" charset="-128"/>
              </a:rPr>
              <a:t>κάθε ένα από τα επίπεδα παραγωγής </a:t>
            </a:r>
            <a:r>
              <a:rPr lang="en-US" sz="1670" b="1" dirty="0">
                <a:solidFill>
                  <a:srgbClr val="203FFF"/>
                </a:solidFill>
                <a:ea typeface="ＭＳ Ｐゴシック" pitchFamily="29" charset="-128"/>
              </a:rPr>
              <a:t>A–E</a:t>
            </a:r>
            <a:r>
              <a:rPr lang="en-US" sz="1670" b="1" dirty="0">
                <a:ea typeface="ＭＳ Ｐゴシック" pitchFamily="29" charset="-128"/>
              </a:rPr>
              <a:t> </a:t>
            </a:r>
            <a:r>
              <a:rPr lang="el-GR" sz="1670" b="1" dirty="0">
                <a:ea typeface="ＭＳ Ｐゴシック" pitchFamily="29" charset="-128"/>
              </a:rPr>
              <a:t>είναι εφικτά</a:t>
            </a:r>
            <a:r>
              <a:rPr lang="en-US" sz="1670" b="1" dirty="0">
                <a:ea typeface="ＭＳ Ｐゴシック" pitchFamily="29" charset="-128"/>
              </a:rPr>
              <a:t> </a:t>
            </a:r>
            <a:r>
              <a:rPr lang="el-GR" sz="1670" b="1" dirty="0">
                <a:ea typeface="ＭＳ Ｐゴシック" pitchFamily="29" charset="-128"/>
              </a:rPr>
              <a:t>αλλά </a:t>
            </a:r>
            <a:r>
              <a:rPr lang="el-GR" sz="1670" dirty="0">
                <a:ea typeface="ＭＳ Ｐゴシック" pitchFamily="29" charset="-128"/>
              </a:rPr>
              <a:t>το βέλτιστο είναι το σημείο </a:t>
            </a:r>
            <a:r>
              <a:rPr lang="en-US" sz="1670" b="1" dirty="0">
                <a:solidFill>
                  <a:srgbClr val="203FFF"/>
                </a:solidFill>
                <a:ea typeface="ＭＳ Ｐゴシック" pitchFamily="29" charset="-128"/>
              </a:rPr>
              <a:t>E</a:t>
            </a:r>
            <a:r>
              <a:rPr lang="en-US" sz="1670" dirty="0">
                <a:ea typeface="ＭＳ Ｐゴシック" pitchFamily="29" charset="-128"/>
              </a:rPr>
              <a:t> </a:t>
            </a:r>
            <a:r>
              <a:rPr lang="el-GR" sz="1670" dirty="0">
                <a:ea typeface="ＭＳ Ｐゴシック" pitchFamily="29" charset="-128"/>
              </a:rPr>
              <a:t>όπου η ισοπαραγωγή </a:t>
            </a:r>
            <a:br>
              <a:rPr lang="en-US" sz="1670" dirty="0">
                <a:ea typeface="ＭＳ Ｐゴシック" pitchFamily="29" charset="-128"/>
              </a:rPr>
            </a:br>
            <a:r>
              <a:rPr lang="en-US" sz="1670" b="1" dirty="0">
                <a:solidFill>
                  <a:srgbClr val="203FFF"/>
                </a:solidFill>
                <a:ea typeface="ＭＳ Ｐゴシック" pitchFamily="29" charset="-128"/>
              </a:rPr>
              <a:t>Q = X</a:t>
            </a:r>
            <a:r>
              <a:rPr lang="en-US" sz="1670" b="1" baseline="-25000" dirty="0">
                <a:solidFill>
                  <a:srgbClr val="203FFF"/>
                </a:solidFill>
                <a:ea typeface="ＭＳ Ｐゴシック" pitchFamily="29" charset="-128"/>
              </a:rPr>
              <a:t>2</a:t>
            </a:r>
            <a:r>
              <a:rPr lang="en-US" sz="1670" b="1" dirty="0">
                <a:ea typeface="ＭＳ Ｐゴシック" pitchFamily="29" charset="-128"/>
              </a:rPr>
              <a:t> </a:t>
            </a:r>
            <a:r>
              <a:rPr lang="el-GR" sz="1670" dirty="0">
                <a:ea typeface="ＭＳ Ｐゴシック" pitchFamily="29" charset="-128"/>
              </a:rPr>
              <a:t>εφάπτεται με την καμπύλη ίσου κόστους</a:t>
            </a:r>
            <a:endParaRPr lang="en-US" sz="167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347876" cy="40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" y="0"/>
            <a:ext cx="9144000" cy="62507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1667991"/>
            <a:ext cx="5034934" cy="896913"/>
          </a:xfrm>
        </p:spPr>
        <p:txBody>
          <a:bodyPr/>
          <a:lstStyle/>
          <a:p>
            <a:pPr rtl="0" eaLnBrk="1" latinLnBrk="0" hangingPunct="1"/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Τέλος </a:t>
            </a:r>
            <a:r>
              <a:rPr lang="en-US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9</a:t>
            </a:r>
            <a:r>
              <a:rPr lang="el-GR" sz="4400" b="1" i="1" kern="1200" baseline="300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ου</a:t>
            </a:r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 κεφαλαίου</a:t>
            </a:r>
            <a:endParaRPr lang="en-US" dirty="0">
              <a:effectLst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56A716-6396-4D28-906B-F580E0635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" y="1"/>
            <a:ext cx="8727927" cy="6232956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Κόστη παραγωγής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Ποια είναι τα κόστη παραγωγής;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b="1" dirty="0"/>
              <a:t>Συνολικό κόστος </a:t>
            </a:r>
            <a:r>
              <a:rPr lang="en-US" dirty="0"/>
              <a:t>= </a:t>
            </a:r>
            <a:r>
              <a:rPr lang="el-GR" dirty="0"/>
              <a:t>η αγοραία αξία των παραγωγικών συντελεστών που χρησιμοποιεί μια επιχείρηση στην παραγωγή</a:t>
            </a:r>
            <a:r>
              <a:rPr lang="en-US" dirty="0"/>
              <a:t> </a:t>
            </a:r>
          </a:p>
          <a:p>
            <a:r>
              <a:rPr lang="el-GR" dirty="0"/>
              <a:t>Κόστος </a:t>
            </a:r>
            <a:r>
              <a:rPr lang="el-GR" b="1" dirty="0"/>
              <a:t>ευκαιρίας</a:t>
            </a:r>
            <a:endParaRPr lang="en-US" dirty="0"/>
          </a:p>
          <a:p>
            <a:pPr lvl="1"/>
            <a:r>
              <a:rPr lang="el-GR" dirty="0"/>
              <a:t>Το κόστος ενός πράγματος είναι αυτό που θυσιάζουμε για να το αποκτήσουμε</a:t>
            </a:r>
            <a:endParaRPr lang="en-US" dirty="0"/>
          </a:p>
          <a:p>
            <a:pPr lvl="1"/>
            <a:r>
              <a:rPr lang="el-GR" b="1" dirty="0"/>
              <a:t>Άμεσα κόστη </a:t>
            </a:r>
            <a:r>
              <a:rPr lang="el-GR" dirty="0"/>
              <a:t>είναι τα κόστη των παραγωγικών συντελεστών που απαιτούν δαπάνες από την επιχείρηση</a:t>
            </a:r>
            <a:endParaRPr lang="en-US" dirty="0"/>
          </a:p>
          <a:p>
            <a:pPr lvl="1"/>
            <a:r>
              <a:rPr lang="el-GR" b="1" dirty="0"/>
              <a:t>Έμμεσα κόστη </a:t>
            </a:r>
            <a:r>
              <a:rPr lang="el-GR" dirty="0"/>
              <a:t>δεν απαιτούν δαπάνη χρημάτων από την επιχείρηση</a:t>
            </a:r>
            <a:endParaRPr lang="en-US" dirty="0"/>
          </a:p>
          <a:p>
            <a:r>
              <a:rPr lang="el-GR" dirty="0"/>
              <a:t>Οι λογιστές ενδιαφέρονται μόνο για τα άμεσα κόστη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Οικονομικό κέρδος vs λογιστικό κέρδος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268760"/>
            <a:ext cx="8280151" cy="489709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b="1" dirty="0">
                <a:ea typeface="ＭＳ Ｐゴシック" pitchFamily="29" charset="-128"/>
              </a:rPr>
              <a:t>Οικονομικό κέρδος </a:t>
            </a:r>
            <a:r>
              <a:rPr lang="el-GR" dirty="0"/>
              <a:t>τα συνολικά έσοδα της επιχείρησης μείον τα συνολικά κόστη (άμεσο και έμμεσο κόστος</a:t>
            </a:r>
            <a:r>
              <a:rPr lang="en-US" dirty="0">
                <a:ea typeface="ＭＳ Ｐゴシック" pitchFamily="29" charset="-128"/>
              </a:rPr>
              <a:t>)</a:t>
            </a:r>
            <a:br>
              <a:rPr lang="en-US" dirty="0">
                <a:ea typeface="ＭＳ Ｐゴシック" pitchFamily="29" charset="-128"/>
              </a:rPr>
            </a:br>
            <a:endParaRPr lang="en-US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b="1" dirty="0">
                <a:solidFill>
                  <a:srgbClr val="000000"/>
                </a:solidFill>
                <a:ea typeface="ＭＳ Ｐゴシック" pitchFamily="29" charset="-128"/>
              </a:rPr>
              <a:t>Λογιστικό κέρδος </a:t>
            </a:r>
            <a:r>
              <a:rPr lang="el-GR" dirty="0">
                <a:solidFill>
                  <a:srgbClr val="000000"/>
                </a:solidFill>
                <a:ea typeface="ＭＳ Ｐゴシック" pitchFamily="29" charset="-128"/>
              </a:rPr>
              <a:t>τα συνολικά έσοδα της μείον τα άμεσα κόστη.</a:t>
            </a:r>
            <a:endParaRPr lang="en-US" dirty="0">
              <a:solidFill>
                <a:srgbClr val="000000"/>
              </a:solidFill>
              <a:ea typeface="ＭＳ Ｐゴシック" pitchFamily="2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" y="1"/>
            <a:ext cx="8727927" cy="6232956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Παραγωγή και κόστη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a typeface="ＭＳ Ｐゴシック" pitchFamily="29" charset="-128"/>
              </a:rPr>
              <a:t>Η συνάρτηση παραγωγής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783637" cy="5113114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Η </a:t>
            </a:r>
            <a:r>
              <a:rPr lang="el-GR" b="1" dirty="0">
                <a:ea typeface="ＭＳ Ｐゴシック" pitchFamily="29" charset="-128"/>
              </a:rPr>
              <a:t>συνάρτηση παραγωγής </a:t>
            </a:r>
            <a:r>
              <a:rPr lang="el-GR" dirty="0">
                <a:ea typeface="ＭＳ Ｐゴシック" pitchFamily="29" charset="-128"/>
              </a:rPr>
              <a:t>παρουσιάζει την ποσότητα της παραγωγής με διαφορετικούς συνδυασμούς παραγωγικών συντελεστών</a:t>
            </a:r>
            <a:br>
              <a:rPr lang="en-US" dirty="0">
                <a:ea typeface="ＭＳ Ｐゴシック" pitchFamily="29" charset="-128"/>
              </a:rPr>
            </a:br>
            <a:endParaRPr lang="en-US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Ο συνδυασμός των παραγωγικών συντελεστών </a:t>
            </a:r>
            <a:r>
              <a:rPr lang="en-US" dirty="0">
                <a:ea typeface="ＭＳ Ｐゴシック" pitchFamily="29" charset="-128"/>
              </a:rPr>
              <a:t>(</a:t>
            </a:r>
            <a:r>
              <a:rPr lang="el-GR" dirty="0">
                <a:ea typeface="ＭＳ Ｐゴシック" pitchFamily="29" charset="-128"/>
              </a:rPr>
              <a:t>γη</a:t>
            </a:r>
            <a:r>
              <a:rPr lang="en-US" dirty="0">
                <a:ea typeface="ＭＳ Ｐゴシック" pitchFamily="29" charset="-128"/>
              </a:rPr>
              <a:t>, </a:t>
            </a:r>
            <a:r>
              <a:rPr lang="el-GR" dirty="0">
                <a:ea typeface="ＭＳ Ｐゴシック" pitchFamily="29" charset="-128"/>
              </a:rPr>
              <a:t>εργασία</a:t>
            </a:r>
            <a:r>
              <a:rPr lang="en-US" dirty="0">
                <a:ea typeface="ＭＳ Ｐゴシック" pitchFamily="29" charset="-128"/>
              </a:rPr>
              <a:t> </a:t>
            </a:r>
            <a:r>
              <a:rPr lang="el-GR" dirty="0">
                <a:ea typeface="ＭＳ Ｐゴシック" pitchFamily="29" charset="-128"/>
              </a:rPr>
              <a:t>και κεφάλαιο</a:t>
            </a:r>
            <a:r>
              <a:rPr lang="en-US" dirty="0">
                <a:ea typeface="ＭＳ Ｐゴシック" pitchFamily="29" charset="-128"/>
              </a:rPr>
              <a:t>) </a:t>
            </a:r>
            <a:r>
              <a:rPr lang="el-GR" dirty="0">
                <a:ea typeface="ＭＳ Ｐゴシック" pitchFamily="29" charset="-128"/>
              </a:rPr>
              <a:t>είναι αποφάσεις που πρέπει να ληφθούν από την επιχείρηση</a:t>
            </a:r>
            <a:endParaRPr lang="en-US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Εντάσεως κεφαλαίου</a:t>
            </a:r>
            <a:endParaRPr lang="en-US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Εντάσεως εργασίας</a:t>
            </a:r>
            <a:endParaRPr lang="en-US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1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807"/>
            <a:ext cx="8805017" cy="896913"/>
          </a:xfrm>
        </p:spPr>
        <p:txBody>
          <a:bodyPr/>
          <a:lstStyle/>
          <a:p>
            <a:r>
              <a:rPr lang="el-GR" sz="3050" dirty="0">
                <a:ea typeface="ＭＳ Ｐゴシック" pitchFamily="29" charset="-128"/>
              </a:rPr>
              <a:t>Βραχυπρόθεσμη &amp; μακροπρόθεσμη περίοδος</a:t>
            </a:r>
            <a:endParaRPr lang="en-US" sz="30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060848"/>
            <a:ext cx="8675687" cy="3816424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l-GR" sz="2300" b="1" dirty="0"/>
              <a:t>Βραχυπρόθεσμη περίοδος</a:t>
            </a:r>
            <a:r>
              <a:rPr lang="en-US" sz="2300" dirty="0"/>
              <a:t>: </a:t>
            </a:r>
            <a:r>
              <a:rPr lang="el-GR" sz="2300" dirty="0"/>
              <a:t>ορισμένοι παραγωγικοί συντελεστές δε μπορούν να αλλάξουν</a:t>
            </a:r>
            <a:endParaRPr lang="en-US" sz="2300" dirty="0"/>
          </a:p>
          <a:p>
            <a:pPr>
              <a:spcAft>
                <a:spcPts val="500"/>
              </a:spcAft>
            </a:pPr>
            <a:r>
              <a:rPr lang="el-GR" sz="2300" b="1" dirty="0"/>
              <a:t>Μακροπρόθεσμη περίοδος</a:t>
            </a:r>
            <a:r>
              <a:rPr lang="en-US" sz="2300" b="1" dirty="0"/>
              <a:t>: </a:t>
            </a:r>
            <a:r>
              <a:rPr lang="el-GR" sz="2300" dirty="0"/>
              <a:t>όλοι οι παραγωγικοί συντελεστές μπορούν να αλλάξουν</a:t>
            </a:r>
            <a:endParaRPr lang="en-US" sz="2300" dirty="0"/>
          </a:p>
          <a:p>
            <a:pPr>
              <a:spcAft>
                <a:spcPts val="500"/>
              </a:spcAft>
            </a:pPr>
            <a:r>
              <a:rPr lang="el-GR" sz="2300" dirty="0"/>
              <a:t>Το </a:t>
            </a:r>
            <a:r>
              <a:rPr lang="el-GR" sz="2300" b="1" dirty="0"/>
              <a:t>οριακό προϊόν </a:t>
            </a:r>
            <a:r>
              <a:rPr lang="el-GR" sz="2300" dirty="0"/>
              <a:t>είναι η αύξηση στην παραγόμενη ποσότητα που προκύπτει από μια επιπρόσθετη μονάδα ενός παραγωγικού συντελεστή</a:t>
            </a:r>
            <a:endParaRPr lang="en-US" sz="2300" dirty="0"/>
          </a:p>
          <a:p>
            <a:pPr>
              <a:spcAft>
                <a:spcPts val="500"/>
              </a:spcAft>
            </a:pPr>
            <a:r>
              <a:rPr lang="el-GR" sz="2300" b="1" dirty="0"/>
              <a:t>Φθίνον οριακό προϊόν </a:t>
            </a:r>
            <a:r>
              <a:rPr lang="el-GR" sz="2300" dirty="0"/>
              <a:t>η ιδιότητα του οριακού προϊόντος ενός παραγωγικού συντελεστή να μειώνεται, καθώς η ποσότητα του παραγωγικού συντελεστή αυξάνει</a:t>
            </a:r>
            <a:endParaRPr lang="en-US" sz="23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11560" y="836712"/>
            <a:ext cx="7344816" cy="864096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182880" tIns="73152" rIns="182880" bIns="73152" rtlCol="0" anchor="ctr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i="1" dirty="0">
                <a:ea typeface="ＭＳ Ｐゴシック" pitchFamily="29" charset="-128"/>
              </a:rPr>
              <a:t>H</a:t>
            </a:r>
            <a:r>
              <a:rPr lang="el-GR" sz="2300" i="1" dirty="0">
                <a:ea typeface="ＭＳ Ｐゴシック" pitchFamily="29" charset="-128"/>
              </a:rPr>
              <a:t> διάκριση μεταξύ βραχυπρόθεσμης </a:t>
            </a:r>
            <a:r>
              <a:rPr lang="en-US" sz="2300" i="1" dirty="0">
                <a:ea typeface="ＭＳ Ｐゴシック" pitchFamily="29" charset="-128"/>
              </a:rPr>
              <a:t>&amp; </a:t>
            </a:r>
            <a:r>
              <a:rPr lang="el-GR" sz="2300" i="1" dirty="0">
                <a:ea typeface="ＭＳ Ｐゴシック" pitchFamily="29" charset="-128"/>
              </a:rPr>
              <a:t>μακροπρόθεσμης περιόδου είναι εξαιρετικά σημαντική</a:t>
            </a:r>
            <a:endParaRPr lang="en-US" sz="2300" i="1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" y="1"/>
            <a:ext cx="8727927" cy="6232956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Τα διάφορα μεγέθη του κόστους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Σταθερό &amp; Μεταβλητό κόστος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340768"/>
            <a:ext cx="8783637" cy="4825082"/>
          </a:xfrm>
        </p:spPr>
        <p:txBody>
          <a:bodyPr/>
          <a:lstStyle/>
          <a:p>
            <a:r>
              <a:rPr lang="el-GR" b="1" dirty="0"/>
              <a:t>Σταθερό κόστος </a:t>
            </a:r>
            <a:r>
              <a:rPr lang="en-US" dirty="0"/>
              <a:t>= </a:t>
            </a:r>
            <a:r>
              <a:rPr lang="el-GR" dirty="0"/>
              <a:t>κόστος που δεν καθορίζεται από την ποσότητα της παραγωγής</a:t>
            </a:r>
            <a:br>
              <a:rPr lang="en-US" dirty="0"/>
            </a:br>
            <a:endParaRPr lang="en-US" dirty="0"/>
          </a:p>
          <a:p>
            <a:r>
              <a:rPr lang="el-GR" b="1" dirty="0"/>
              <a:t>Μεταβλητό κόστος </a:t>
            </a:r>
            <a:r>
              <a:rPr lang="en-US" dirty="0"/>
              <a:t>= </a:t>
            </a:r>
            <a:r>
              <a:rPr lang="el-GR" dirty="0"/>
              <a:t>κόστος που εξαρτάται από την ποσότητα της παραγωγής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17050</TotalTime>
  <Words>660</Words>
  <Application>Microsoft Office PowerPoint</Application>
  <PresentationFormat>Προβολή στην οθόνη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Tahoma</vt:lpstr>
      <vt:lpstr>Wingdings</vt:lpstr>
      <vt:lpstr>Office Theme</vt:lpstr>
      <vt:lpstr>Παρουσίαση του PowerPoint</vt:lpstr>
      <vt:lpstr>1. Κόστη παραγωγής</vt:lpstr>
      <vt:lpstr>Ποια είναι τα κόστη παραγωγής;</vt:lpstr>
      <vt:lpstr>Οικονομικό κέρδος vs λογιστικό κέρδος</vt:lpstr>
      <vt:lpstr>2. Παραγωγή και κόστη</vt:lpstr>
      <vt:lpstr>Η συνάρτηση παραγωγής</vt:lpstr>
      <vt:lpstr>Βραχυπρόθεσμη &amp; μακροπρόθεσμη περίοδος</vt:lpstr>
      <vt:lpstr>3. Τα διάφορα μεγέθη του κόστους</vt:lpstr>
      <vt:lpstr>Σταθερό &amp; Μεταβλητό κόστος</vt:lpstr>
      <vt:lpstr>Μέσο &amp; Οριακό κόστος</vt:lpstr>
      <vt:lpstr>Οι καμπύλες κόστους &amp; τα σχήματά τους</vt:lpstr>
      <vt:lpstr>Καμπύλες κόστος της Lisa</vt:lpstr>
      <vt:lpstr>4. Τα κόστη βραχυπρόθεσμα &amp; μακροπρόθεσμα</vt:lpstr>
      <vt:lpstr>Η σχέση μεταξύ βραχυπρόθεσμου και μακροπρόθεσμου μέσου συνολικού κόστους</vt:lpstr>
      <vt:lpstr>5. Ισοπαραγωγή &amp; ίσο κόστος</vt:lpstr>
      <vt:lpstr>Ισοπαραγωγή</vt:lpstr>
      <vt:lpstr>Καμπύλες ίσου κόστους</vt:lpstr>
      <vt:lpstr>Ο συνδυασμός με το χαμηλότερο δυνατό κόστος</vt:lpstr>
      <vt:lpstr>Τέλος 9ου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639</cp:revision>
  <dcterms:created xsi:type="dcterms:W3CDTF">2011-07-28T14:21:34Z</dcterms:created>
  <dcterms:modified xsi:type="dcterms:W3CDTF">2017-11-22T11:21:19Z</dcterms:modified>
</cp:coreProperties>
</file>