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1002" r:id="rId2"/>
    <p:sldId id="1004" r:id="rId3"/>
    <p:sldId id="1005" r:id="rId4"/>
    <p:sldId id="1007" r:id="rId5"/>
    <p:sldId id="1008" r:id="rId6"/>
    <p:sldId id="1009" r:id="rId7"/>
    <p:sldId id="1010" r:id="rId8"/>
    <p:sldId id="1011" r:id="rId9"/>
    <p:sldId id="1012" r:id="rId10"/>
    <p:sldId id="1014" r:id="rId11"/>
    <p:sldId id="101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s Matsaganis" initials="MM" lastIdx="1" clrIdx="0">
    <p:extLst>
      <p:ext uri="{19B8F6BF-5375-455C-9EA6-DF929625EA0E}">
        <p15:presenceInfo xmlns:p15="http://schemas.microsoft.com/office/powerpoint/2012/main" userId="bbc6f25732df4a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30A0"/>
    <a:srgbClr val="008000"/>
    <a:srgbClr val="CC66FF"/>
    <a:srgbClr val="006600"/>
    <a:srgbClr val="993300"/>
    <a:srgbClr val="CC0000"/>
    <a:srgbClr val="FF8585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3158" autoAdjust="0"/>
  </p:normalViewPr>
  <p:slideViewPr>
    <p:cSldViewPr>
      <p:cViewPr varScale="1">
        <p:scale>
          <a:sx n="81" d="100"/>
          <a:sy n="81" d="100"/>
        </p:scale>
        <p:origin x="142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6350EE1-F738-437F-9357-D0AE2E29B9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2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5503E1-5987-4F2A-B187-7F48E7DC61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605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2467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  <p:sp>
        <p:nvSpPr>
          <p:cNvPr id="2467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E7B7-AF12-4213-A6D6-0F58FDF779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5F68-6EDE-44DD-A28D-0C67700EDC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737D-08F6-4DCC-A176-3356E8E6A5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EC7E-6E1C-445B-A0EE-32B429DC6A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F6C4-8AA6-43E7-8A62-A6D9005F36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2D6F-3A3E-4DE4-B35B-E16F0F80F5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34FF-90D9-4FB7-98D3-2F1E9F1064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62F0-B3F2-4358-B368-90E4C8801A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3992-7AF7-490C-8984-9EA50CC11E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5890-C5C7-4DBC-8B93-502BBCE4FC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7733-A99A-401B-9A89-D731B36182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1ABB-0F60-40F7-8EC0-31A39F6B20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2457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1E1808F-FD23-4303-8DC0-6D56FC47CB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1484313"/>
            <a:ext cx="7094537" cy="144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1800" noProof="1">
                <a:solidFill>
                  <a:srgbClr val="7030A0"/>
                </a:solidFill>
                <a:latin typeface="Trebuchet MS" pitchFamily="34" charset="0"/>
              </a:rPr>
              <a:t>Ακαδημαϊκές εργασίες: σύντομος οδηγός  </a:t>
            </a:r>
            <a:endParaRPr lang="fr-FR" sz="1800" i="1" noProof="1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450D19-FB10-4AF6-A03C-FEE77761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4495800" cy="1600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l-GR" altLang="en-US" sz="1400" b="1" kern="0" dirty="0">
                <a:solidFill>
                  <a:srgbClr val="993300"/>
                </a:solidFill>
                <a:latin typeface="Trebuchet MS" panose="020B0603020202020204" pitchFamily="34" charset="0"/>
              </a:rPr>
              <a:t>Οικονομικά κοινωνικής πολιτικής</a:t>
            </a:r>
            <a:r>
              <a:rPr lang="en-GB" altLang="en-US" sz="1400" b="1" kern="0" dirty="0">
                <a:solidFill>
                  <a:srgbClr val="993300"/>
                </a:solidFill>
                <a:latin typeface="Trebuchet MS" panose="020B0603020202020204" pitchFamily="34" charset="0"/>
              </a:rPr>
              <a:t> </a:t>
            </a:r>
            <a:endParaRPr lang="el-GR" altLang="en-US" sz="1400" b="1" kern="0" noProof="1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733296F-BCF3-44B4-83FC-1FC753F0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221163"/>
            <a:ext cx="2628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5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 </a:t>
            </a:r>
            <a:endParaRPr lang="en-GB" sz="2800" dirty="0">
              <a:latin typeface="Trebuchet MS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FF6E6-4346-46AE-A9FE-044AB785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 </a:t>
            </a:r>
            <a:endParaRPr lang="en-GB" sz="2800" dirty="0"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24865-B488-4D4A-A692-A23F95F3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2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7F7988-1DF5-487C-8F02-9A0D6B2D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978561"/>
            <a:ext cx="8435280" cy="3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600" kern="0" dirty="0">
                <a:solidFill>
                  <a:srgbClr val="0070C0"/>
                </a:solidFill>
                <a:latin typeface="Trebuchet MS" pitchFamily="34" charset="0"/>
              </a:rPr>
              <a:t>Πηγή: Οδηγός Σύνταξης Εργασίας (2016), Αριστοτέλειο Πανεπιστήμιο Θεσσαλονίκης 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kern="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l-GR" sz="1000" kern="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GB" sz="1300" kern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5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Δομή εργασίας 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4968130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Βασική δομή εργασίας:</a:t>
            </a: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Εξώφυλλο</a:t>
            </a:r>
            <a:endParaRPr lang="en-US" sz="1600" dirty="0">
              <a:latin typeface="Trebuchet MS" pitchFamily="34" charset="0"/>
            </a:endParaRP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Περιεχόμενα  </a:t>
            </a:r>
            <a:r>
              <a:rPr lang="en-GB" sz="1600" dirty="0">
                <a:latin typeface="Trebuchet MS" pitchFamily="34" charset="0"/>
              </a:rPr>
              <a:t>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Εισαγωγή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Κυρίως θέμα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Συμπεράσματα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Βιβλιογραφία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Παραρτήματα (προαιρετικό)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Εξώφυλλο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4968130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Τίτλος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l-GR" sz="1600" dirty="0">
                <a:latin typeface="Trebuchet MS" pitchFamily="34" charset="0"/>
              </a:rPr>
              <a:t>εργασίας 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Συγγραφείς (ονόματα και</a:t>
            </a:r>
            <a:r>
              <a:rPr lang="en-GB" sz="1600" dirty="0">
                <a:latin typeface="Trebuchet MS" pitchFamily="34" charset="0"/>
              </a:rPr>
              <a:t> affiliation</a:t>
            </a:r>
            <a:r>
              <a:rPr lang="el-GR" sz="1600" dirty="0">
                <a:latin typeface="Trebuchet MS" pitchFamily="34" charset="0"/>
              </a:rPr>
              <a:t>)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Ημερομηνία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b="1" dirty="0">
                <a:latin typeface="Trebuchet MS" pitchFamily="34" charset="0"/>
              </a:rPr>
              <a:t>Περίληψη εργασίας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Μία παράγραφος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Δίνει στον αναγνώστη όλες τις πληροφορίες για την εργασία όσο το δυνατόν πιο συνοπτικά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Λέξεις-κλειδιά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n-GB" sz="1600" dirty="0">
                <a:latin typeface="Trebuchet MS" pitchFamily="34" charset="0"/>
              </a:rPr>
              <a:t>Email </a:t>
            </a:r>
            <a:r>
              <a:rPr lang="el-GR" sz="1600" dirty="0">
                <a:latin typeface="Trebuchet MS" pitchFamily="34" charset="0"/>
              </a:rPr>
              <a:t>συγγραφέων 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endParaRPr lang="en-GB" sz="1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Εισαγωγή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4968130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Εισάγει τον αναγνώστη στο θέμα και τον τρόπο αντιμετώπισής του από τους συγγραφείς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Η 1</a:t>
            </a:r>
            <a:r>
              <a:rPr lang="el-GR" sz="1600" baseline="30000" dirty="0">
                <a:latin typeface="Trebuchet MS" pitchFamily="34" charset="0"/>
              </a:rPr>
              <a:t>η</a:t>
            </a:r>
            <a:r>
              <a:rPr lang="el-GR" sz="1600" dirty="0">
                <a:latin typeface="Trebuchet MS" pitchFamily="34" charset="0"/>
              </a:rPr>
              <a:t> πρόταση συνήθως επεξηγεί τον τίτλο της εργασίας και προσπαθεί να απαντήσει στο ερώτημα «γιατί αυτό το </a:t>
            </a:r>
            <a:r>
              <a:rPr lang="el-GR" sz="1600" dirty="0" err="1">
                <a:latin typeface="Trebuchet MS" pitchFamily="34" charset="0"/>
              </a:rPr>
              <a:t>θέµα</a:t>
            </a:r>
            <a:r>
              <a:rPr lang="el-GR" sz="1600" dirty="0">
                <a:latin typeface="Trebuchet MS" pitchFamily="34" charset="0"/>
              </a:rPr>
              <a:t> είναι σημαντικό»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Περιέχει αναφορές σε ανάλογες/σχετικές εργασίες άλλων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Ο συνήθης τρόπος αναφοράς σε εργασίες άλλων είναι µ</a:t>
            </a:r>
            <a:r>
              <a:rPr lang="el-GR" sz="1500" dirty="0" err="1">
                <a:latin typeface="Trebuchet MS" pitchFamily="34" charset="0"/>
              </a:rPr>
              <a:t>έσα</a:t>
            </a:r>
            <a:r>
              <a:rPr lang="el-GR" sz="1500" dirty="0">
                <a:latin typeface="Trebuchet MS" pitchFamily="34" charset="0"/>
              </a:rPr>
              <a:t> σε παρένθεση (</a:t>
            </a:r>
            <a:r>
              <a:rPr lang="el-GR" sz="1500" dirty="0" err="1">
                <a:latin typeface="Trebuchet MS" pitchFamily="34" charset="0"/>
              </a:rPr>
              <a:t>όνοµα</a:t>
            </a:r>
            <a:r>
              <a:rPr lang="el-GR" sz="1500" dirty="0">
                <a:latin typeface="Trebuchet MS" pitchFamily="34" charset="0"/>
              </a:rPr>
              <a:t>, έτος) π.χ. (</a:t>
            </a:r>
            <a:r>
              <a:rPr lang="el-GR" sz="1500" dirty="0" err="1">
                <a:latin typeface="Trebuchet MS" pitchFamily="34" charset="0"/>
              </a:rPr>
              <a:t>Fama</a:t>
            </a:r>
            <a:r>
              <a:rPr lang="el-GR" sz="1500" dirty="0">
                <a:latin typeface="Trebuchet MS" pitchFamily="34" charset="0"/>
              </a:rPr>
              <a:t>, 1977), (Αρχοντάκης και Αντωνίου, 2002)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Αν η εργασία στην οποία αναφερόμαστε έχει πάνω από 2 συγγραφείς, η αναφορά γράφεται (</a:t>
            </a:r>
            <a:r>
              <a:rPr lang="el-GR" sz="1500" dirty="0" err="1">
                <a:latin typeface="Trebuchet MS" pitchFamily="34" charset="0"/>
              </a:rPr>
              <a:t>Greenspan</a:t>
            </a:r>
            <a:r>
              <a:rPr lang="el-GR" sz="1500" dirty="0">
                <a:latin typeface="Trebuchet MS" pitchFamily="34" charset="0"/>
              </a:rPr>
              <a:t> </a:t>
            </a:r>
            <a:r>
              <a:rPr lang="el-GR" sz="1500" dirty="0" err="1">
                <a:latin typeface="Trebuchet MS" pitchFamily="34" charset="0"/>
              </a:rPr>
              <a:t>et</a:t>
            </a:r>
            <a:r>
              <a:rPr lang="el-GR" sz="1500" dirty="0">
                <a:latin typeface="Trebuchet MS" pitchFamily="34" charset="0"/>
              </a:rPr>
              <a:t> </a:t>
            </a:r>
            <a:r>
              <a:rPr lang="el-GR" sz="1500" dirty="0" err="1">
                <a:latin typeface="Trebuchet MS" pitchFamily="34" charset="0"/>
              </a:rPr>
              <a:t>al</a:t>
            </a:r>
            <a:r>
              <a:rPr lang="el-GR" sz="1500" dirty="0">
                <a:latin typeface="Trebuchet MS" pitchFamily="34" charset="0"/>
              </a:rPr>
              <a:t>., 1988), (</a:t>
            </a:r>
            <a:r>
              <a:rPr lang="el-GR" sz="1500" dirty="0" err="1">
                <a:latin typeface="Trebuchet MS" pitchFamily="34" charset="0"/>
              </a:rPr>
              <a:t>Μαλλιάρης</a:t>
            </a:r>
            <a:r>
              <a:rPr lang="el-GR" sz="1500" dirty="0">
                <a:latin typeface="Trebuchet MS" pitchFamily="34" charset="0"/>
              </a:rPr>
              <a:t> κ.α., 2006)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Οι εργασίες που αναφέρουμε θα πρέπει να συμπεριληφθούν και στη βιβλιογραφία της εργασίας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Τελειώνει τυποποιημένα, αναφερόμενη στη δομή της υπόλοιπης εργασίας: « «Στο κεφάλαιο 2 παρουσιάζονται τα δεδομένα…, ενώ στο κεφάλαιο 3 η εφαρμογή της µ</a:t>
            </a:r>
            <a:r>
              <a:rPr lang="el-GR" sz="1600" dirty="0" err="1">
                <a:latin typeface="Trebuchet MS" pitchFamily="34" charset="0"/>
              </a:rPr>
              <a:t>εθόδου</a:t>
            </a:r>
            <a:r>
              <a:rPr lang="el-GR" sz="1600" dirty="0">
                <a:latin typeface="Trebuchet MS" pitchFamily="34" charset="0"/>
              </a:rPr>
              <a:t>… και τέλος στο κεφάλαιο 4 τα </a:t>
            </a:r>
            <a:r>
              <a:rPr lang="el-GR" sz="1600" dirty="0" err="1">
                <a:latin typeface="Trebuchet MS" pitchFamily="34" charset="0"/>
              </a:rPr>
              <a:t>συµπεράσµατα</a:t>
            </a:r>
            <a:r>
              <a:rPr lang="el-GR" sz="1600" dirty="0">
                <a:latin typeface="Trebuchet MS" pitchFamily="34" charset="0"/>
              </a:rPr>
              <a:t>»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endParaRPr lang="en-GB" sz="1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5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Κυρίως θέμα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4968130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Παρουσίαση μεθοδολογίας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Παρουσίαση αποτελεσμάτων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Σχολιασμός αποτελεσμάτων και σύγκριση µε άλλες παρεμφερείς εργασίες από τη βιβλιογραφία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Σε μία βιβλιογραφική επισκόπηση: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Παρουσίαση της σύνθεσης των βιβλιογραφικών πηγών που μελετήθηκαν (συζήτηση/σχολιασμός των ευρημάτων)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Κριτική αποτίμηση των πηγών </a:t>
            </a:r>
          </a:p>
          <a:p>
            <a:pPr marL="1366838" lvl="2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500" dirty="0">
                <a:latin typeface="Trebuchet MS" pitchFamily="34" charset="0"/>
              </a:rPr>
              <a:t>Ανάδειξη τυχόν ερευνητικών «ελλειμμάτων»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endParaRPr lang="en-GB" sz="1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5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Συμπεράσματα 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4968130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Συνοψίζουν το στόχο και τα βασικά αποτελέσματα της μελέτης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Σύγκριση µε </a:t>
            </a:r>
            <a:r>
              <a:rPr lang="el-GR" sz="1600" dirty="0" err="1">
                <a:latin typeface="Trebuchet MS" pitchFamily="34" charset="0"/>
              </a:rPr>
              <a:t>αποτελέσµατα</a:t>
            </a:r>
            <a:r>
              <a:rPr lang="el-GR" sz="1600" dirty="0">
                <a:latin typeface="Trebuchet MS" pitchFamily="34" charset="0"/>
              </a:rPr>
              <a:t> </a:t>
            </a:r>
            <a:r>
              <a:rPr lang="el-GR" sz="1600" dirty="0" err="1">
                <a:latin typeface="Trebuchet MS" pitchFamily="34" charset="0"/>
              </a:rPr>
              <a:t>παρόµοιων</a:t>
            </a:r>
            <a:r>
              <a:rPr lang="el-GR" sz="1600" dirty="0">
                <a:latin typeface="Trebuchet MS" pitchFamily="34" charset="0"/>
              </a:rPr>
              <a:t> εργασιών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Αναφορά σε τυχόν </a:t>
            </a:r>
            <a:r>
              <a:rPr lang="el-GR" sz="1600" dirty="0" err="1">
                <a:latin typeface="Trebuchet MS" pitchFamily="34" charset="0"/>
              </a:rPr>
              <a:t>προβλήµατα</a:t>
            </a:r>
            <a:r>
              <a:rPr lang="el-GR" sz="1600" dirty="0">
                <a:latin typeface="Trebuchet MS" pitchFamily="34" charset="0"/>
              </a:rPr>
              <a:t> που </a:t>
            </a:r>
            <a:r>
              <a:rPr lang="el-GR" sz="1600" dirty="0" err="1">
                <a:latin typeface="Trebuchet MS" pitchFamily="34" charset="0"/>
              </a:rPr>
              <a:t>αντιµετωπίστηκαν</a:t>
            </a: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Μπορεί να </a:t>
            </a:r>
            <a:r>
              <a:rPr lang="el-GR" sz="1600" dirty="0" err="1">
                <a:latin typeface="Trebuchet MS" pitchFamily="34" charset="0"/>
              </a:rPr>
              <a:t>περιλαµβάνουν</a:t>
            </a:r>
            <a:r>
              <a:rPr lang="el-GR" sz="1600" dirty="0">
                <a:latin typeface="Trebuchet MS" pitchFamily="34" charset="0"/>
              </a:rPr>
              <a:t> και προτάσεις µ</a:t>
            </a:r>
            <a:r>
              <a:rPr lang="el-GR" sz="1600" dirty="0" err="1">
                <a:latin typeface="Trebuchet MS" pitchFamily="34" charset="0"/>
              </a:rPr>
              <a:t>ελλοντικής</a:t>
            </a:r>
            <a:r>
              <a:rPr lang="el-GR" sz="1600" dirty="0">
                <a:latin typeface="Trebuchet MS" pitchFamily="34" charset="0"/>
              </a:rPr>
              <a:t> έρευνας (τελευταία παράγραφος)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endParaRPr lang="en-GB" sz="1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Βιβλιογραφία 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108950" cy="1547945"/>
          </a:xfrm>
        </p:spPr>
        <p:txBody>
          <a:bodyPr/>
          <a:lstStyle/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n-GB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Κατάλογος των εργασιών στα οποία γίνεται αναφορά µ</a:t>
            </a:r>
            <a:r>
              <a:rPr lang="el-GR" sz="1600" dirty="0" err="1">
                <a:latin typeface="Trebuchet MS" pitchFamily="34" charset="0"/>
              </a:rPr>
              <a:t>έσα</a:t>
            </a:r>
            <a:r>
              <a:rPr lang="el-GR" sz="1600" dirty="0">
                <a:latin typeface="Trebuchet MS" pitchFamily="34" charset="0"/>
              </a:rPr>
              <a:t> στην εργασία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 err="1">
                <a:latin typeface="Trebuchet MS" pitchFamily="34" charset="0"/>
              </a:rPr>
              <a:t>Σύµφωνα</a:t>
            </a:r>
            <a:r>
              <a:rPr lang="el-GR" sz="1600" dirty="0">
                <a:latin typeface="Trebuchet MS" pitchFamily="34" charset="0"/>
              </a:rPr>
              <a:t> µε το </a:t>
            </a:r>
            <a:r>
              <a:rPr lang="el-GR" sz="1600" dirty="0" err="1">
                <a:latin typeface="Trebuchet MS" pitchFamily="34" charset="0"/>
              </a:rPr>
              <a:t>σύστηµα</a:t>
            </a:r>
            <a:r>
              <a:rPr lang="el-GR" sz="1600" dirty="0">
                <a:latin typeface="Trebuchet MS" pitchFamily="34" charset="0"/>
              </a:rPr>
              <a:t> </a:t>
            </a:r>
            <a:r>
              <a:rPr lang="el-GR" sz="1600" dirty="0" err="1">
                <a:latin typeface="Trebuchet MS" pitchFamily="34" charset="0"/>
              </a:rPr>
              <a:t>Harvard</a:t>
            </a:r>
            <a:r>
              <a:rPr lang="el-GR" sz="1600" dirty="0">
                <a:latin typeface="Trebuchet MS" pitchFamily="34" charset="0"/>
              </a:rPr>
              <a:t>-APA, κάθε εργασία αναφέρεται µε το </a:t>
            </a:r>
            <a:r>
              <a:rPr lang="el-GR" sz="1600" dirty="0" err="1">
                <a:latin typeface="Trebuchet MS" pitchFamily="34" charset="0"/>
              </a:rPr>
              <a:t>όνοµα</a:t>
            </a:r>
            <a:r>
              <a:rPr lang="el-GR" sz="1600" dirty="0">
                <a:latin typeface="Trebuchet MS" pitchFamily="34" charset="0"/>
              </a:rPr>
              <a:t> του συγγραφέα (-ων), σε παρένθεση το έτος, ο τίτλος, ο εκδότης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l-GR" sz="1600" dirty="0">
                <a:latin typeface="Trebuchet MS" pitchFamily="34" charset="0"/>
              </a:rPr>
              <a:t>Σειρά παρουσίασης: αλφαβητική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00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endParaRPr lang="en-GB" sz="1300" dirty="0">
              <a:latin typeface="Trebuchet MS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5766F-4801-4BF2-B495-B5982E8A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06" y="3536817"/>
            <a:ext cx="7600346" cy="30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0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en-GB" sz="2800" dirty="0"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AA28E-C3A6-462E-B159-F0F4D9E6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9"/>
            <a:ext cx="9144000" cy="5900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5BCD8-6CF7-4890-8B55-6B2258AA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49428"/>
            <a:ext cx="8435280" cy="3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None/>
              <a:defRPr/>
            </a:pPr>
            <a:r>
              <a:rPr lang="el-GR" sz="1600" kern="0" dirty="0">
                <a:solidFill>
                  <a:srgbClr val="0070C0"/>
                </a:solidFill>
                <a:latin typeface="Trebuchet MS" pitchFamily="34" charset="0"/>
              </a:rPr>
              <a:t>Πηγή:</a:t>
            </a:r>
            <a:r>
              <a:rPr lang="en-GB" sz="1600" kern="0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l-GR" sz="1600" kern="0" dirty="0">
                <a:solidFill>
                  <a:srgbClr val="0070C0"/>
                </a:solidFill>
                <a:latin typeface="Trebuchet MS" pitchFamily="34" charset="0"/>
              </a:rPr>
              <a:t>Βιβλιοθήκη &amp; Κέντρο Πληροφόρησης Αριστοτέλειου Παν/</a:t>
            </a:r>
            <a:r>
              <a:rPr lang="el-GR" sz="1600" kern="0" dirty="0" err="1">
                <a:solidFill>
                  <a:srgbClr val="0070C0"/>
                </a:solidFill>
                <a:latin typeface="Trebuchet MS" pitchFamily="34" charset="0"/>
              </a:rPr>
              <a:t>μίου</a:t>
            </a:r>
            <a:r>
              <a:rPr lang="el-GR" sz="1600" kern="0" dirty="0">
                <a:solidFill>
                  <a:srgbClr val="0070C0"/>
                </a:solidFill>
                <a:latin typeface="Trebuchet MS" pitchFamily="34" charset="0"/>
              </a:rPr>
              <a:t> Θεσσαλονίκης  </a:t>
            </a:r>
          </a:p>
          <a:p>
            <a:pPr marL="966788" lvl="1" indent="-49530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v"/>
              <a:defRPr/>
            </a:pPr>
            <a:endParaRPr lang="el-GR" sz="1600" kern="0" dirty="0">
              <a:latin typeface="Trebuchet MS" pitchFamily="34" charset="0"/>
            </a:endParaRPr>
          </a:p>
          <a:p>
            <a:pPr marL="471488" lvl="1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l-GR" sz="1000" kern="0" dirty="0">
                <a:latin typeface="Trebuchet MS" pitchFamily="34" charset="0"/>
              </a:rPr>
              <a:t> </a:t>
            </a:r>
          </a:p>
          <a:p>
            <a:pPr marL="871538" lvl="2" indent="0"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GB" sz="1300" kern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l-GR" sz="2800" dirty="0">
                <a:latin typeface="Trebuchet MS" pitchFamily="34" charset="0"/>
              </a:rPr>
              <a:t> </a:t>
            </a:r>
            <a:endParaRPr lang="en-GB" sz="2800" dirty="0">
              <a:latin typeface="Trebuchet MS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819B0-E2F7-46F7-AED5-3B763723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48499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8">
      <a:dk1>
        <a:srgbClr val="000000"/>
      </a:dk1>
      <a:lt1>
        <a:srgbClr val="FFFFFF"/>
      </a:lt1>
      <a:dk2>
        <a:srgbClr val="CC0000"/>
      </a:dk2>
      <a:lt2>
        <a:srgbClr val="999966"/>
      </a:lt2>
      <a:accent1>
        <a:srgbClr val="CCCCCC"/>
      </a:accent1>
      <a:accent2>
        <a:srgbClr val="CCCC66"/>
      </a:accent2>
      <a:accent3>
        <a:srgbClr val="FFFFFF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17530</TotalTime>
  <Words>366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Layers</vt:lpstr>
      <vt:lpstr>Ακαδημαϊκές εργασίες: σύντομος οδηγός  </vt:lpstr>
      <vt:lpstr>Δομή εργασίας </vt:lpstr>
      <vt:lpstr>Εξώφυλλο</vt:lpstr>
      <vt:lpstr>Εισαγωγή</vt:lpstr>
      <vt:lpstr>Κυρίως θέμα</vt:lpstr>
      <vt:lpstr>Συμπεράσματα </vt:lpstr>
      <vt:lpstr>Βιβλιογραφία </vt:lpstr>
      <vt:lpstr>PowerPoint Presentation</vt:lpstr>
      <vt:lpstr> </vt:lpstr>
      <vt:lpstr> </vt:lpstr>
      <vt:lpstr> </vt:lpstr>
    </vt:vector>
  </TitlesOfParts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welfare state as an efficiency device</dc:title>
  <dc:creator>manos</dc:creator>
  <cp:lastModifiedBy>LEVENTI CHRYSOYLA;ΛΕΒΕΝΤΗ ΧΡΥΣΟΥΛΑ</cp:lastModifiedBy>
  <cp:revision>2574</cp:revision>
  <dcterms:created xsi:type="dcterms:W3CDTF">2003-02-10T10:17:58Z</dcterms:created>
  <dcterms:modified xsi:type="dcterms:W3CDTF">2021-11-02T17:47:52Z</dcterms:modified>
</cp:coreProperties>
</file>