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sldIdLst>
    <p:sldId id="256" r:id="rId3"/>
    <p:sldId id="259" r:id="rId4"/>
    <p:sldId id="257" r:id="rId5"/>
    <p:sldId id="261" r:id="rId6"/>
    <p:sldId id="262" r:id="rId7"/>
    <p:sldId id="524" r:id="rId8"/>
    <p:sldId id="525" r:id="rId9"/>
    <p:sldId id="528" r:id="rId10"/>
    <p:sldId id="529" r:id="rId11"/>
    <p:sldId id="530" r:id="rId12"/>
    <p:sldId id="531" r:id="rId13"/>
    <p:sldId id="532" r:id="rId14"/>
    <p:sldId id="526" r:id="rId15"/>
    <p:sldId id="533" r:id="rId16"/>
    <p:sldId id="527" r:id="rId17"/>
    <p:sldId id="534" r:id="rId18"/>
    <p:sldId id="535" r:id="rId19"/>
    <p:sldId id="522" r:id="rId20"/>
    <p:sldId id="536" r:id="rId21"/>
    <p:sldId id="537" r:id="rId22"/>
    <p:sldId id="543" r:id="rId23"/>
    <p:sldId id="538" r:id="rId24"/>
    <p:sldId id="539" r:id="rId25"/>
    <p:sldId id="540" r:id="rId26"/>
    <p:sldId id="541" r:id="rId27"/>
    <p:sldId id="542" r:id="rId28"/>
    <p:sldId id="35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07" autoAdjust="0"/>
    <p:restoredTop sz="94128" autoAdjust="0"/>
  </p:normalViewPr>
  <p:slideViewPr>
    <p:cSldViewPr>
      <p:cViewPr>
        <p:scale>
          <a:sx n="64" d="100"/>
          <a:sy n="64" d="100"/>
        </p:scale>
        <p:origin x="720" y="-84"/>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30/9/2015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41664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3" name="Υπότιτλος 2"/>
          <p:cNvSpPr>
            <a:spLocks noGrp="1"/>
          </p:cNvSpPr>
          <p:nvPr>
            <p:ph type="subTitle" idx="1"/>
          </p:nvPr>
        </p:nvSpPr>
        <p:spPr>
          <a:xfrm>
            <a:off x="533400" y="3657600"/>
            <a:ext cx="8153400" cy="1752600"/>
          </a:xfrm>
        </p:spPr>
        <p:txBody>
          <a:bodyPr>
            <a:noAutofit/>
          </a:bodyPr>
          <a:lstStyle/>
          <a:p>
            <a:r>
              <a:rPr lang="el-GR" sz="2800" b="1" dirty="0"/>
              <a:t>Ενότητα </a:t>
            </a:r>
            <a:r>
              <a:rPr lang="en-US" sz="2800" b="1" dirty="0" smtClean="0"/>
              <a:t># </a:t>
            </a:r>
            <a:r>
              <a:rPr lang="el-GR" sz="2800" b="1" dirty="0" smtClean="0"/>
              <a:t>7:</a:t>
            </a:r>
            <a:r>
              <a:rPr lang="en-US" sz="2800" dirty="0" smtClean="0"/>
              <a:t> </a:t>
            </a:r>
            <a:r>
              <a:rPr lang="el-GR" sz="2800" dirty="0" smtClean="0"/>
              <a:t>Ανάπτυξη Νέων </a:t>
            </a:r>
            <a:r>
              <a:rPr lang="el-GR" altLang="en-US" sz="2800" dirty="0" smtClean="0"/>
              <a:t>Υπηρεσιών</a:t>
            </a:r>
            <a:endParaRPr lang="en-US" sz="2800" dirty="0"/>
          </a:p>
          <a:p>
            <a:r>
              <a:rPr lang="el-GR" sz="2800" b="1" dirty="0" smtClean="0"/>
              <a:t>Διδάσκουσα: </a:t>
            </a:r>
            <a:r>
              <a:rPr lang="el-GR" sz="2800" dirty="0" smtClean="0"/>
              <a:t>Άννα Ζαρκάδα</a:t>
            </a:r>
          </a:p>
          <a:p>
            <a:r>
              <a:rPr lang="el-GR" sz="2800" b="1" dirty="0" smtClean="0"/>
              <a:t>Τμήμα: </a:t>
            </a:r>
            <a:r>
              <a:rPr lang="el-GR" sz="2800" dirty="0" smtClean="0"/>
              <a:t>Οργάνωση &amp; Διοίκηση Επιχειρήσεων</a:t>
            </a:r>
          </a:p>
        </p:txBody>
      </p:sp>
      <p:sp>
        <p:nvSpPr>
          <p:cNvPr id="2" name="Τίτλος 1"/>
          <p:cNvSpPr>
            <a:spLocks noGrp="1"/>
          </p:cNvSpPr>
          <p:nvPr>
            <p:ph type="ctrTitle"/>
          </p:nvPr>
        </p:nvSpPr>
        <p:spPr/>
        <p:txBody>
          <a:bodyPr/>
          <a:lstStyle/>
          <a:p>
            <a:r>
              <a:rPr lang="el-GR" dirty="0" smtClean="0"/>
              <a:t>Μάρκετινγκ Υπηρεσιών</a:t>
            </a:r>
            <a:endParaRPr lang="el-GR"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smtClean="0"/>
              <a:t>Ανάπτυξη Νέων Υπηρεσιών</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a:bodyPr>
          <a:lstStyle/>
          <a:p>
            <a:r>
              <a:rPr lang="el-GR" dirty="0" smtClean="0"/>
              <a:t>Η ανάπτυξη νέων υπηρεσιών μοιάζει με την αντίστοιχη των νέων προϊόντων</a:t>
            </a:r>
          </a:p>
          <a:p>
            <a:r>
              <a:rPr lang="el-GR" dirty="0" smtClean="0"/>
              <a:t>Η σημαντική διαφορά εδράζει στην υλοποίηση της</a:t>
            </a:r>
          </a:p>
          <a:p>
            <a:r>
              <a:rPr lang="el-GR" dirty="0" smtClean="0"/>
              <a:t>Υπάρχουν δύο βασικά μέρη</a:t>
            </a:r>
          </a:p>
          <a:p>
            <a:pPr lvl="1"/>
            <a:r>
              <a:rPr lang="el-GR" dirty="0" smtClean="0"/>
              <a:t>Ο σχεδιασμός του πλάνου που αφορά το ορατό μέρος </a:t>
            </a:r>
            <a:r>
              <a:rPr lang="en-US" dirty="0" smtClean="0"/>
              <a:t>(front-end planning)</a:t>
            </a:r>
            <a:r>
              <a:rPr lang="el-GR" dirty="0" smtClean="0"/>
              <a:t> </a:t>
            </a:r>
            <a:endParaRPr lang="en-US" dirty="0" smtClean="0"/>
          </a:p>
          <a:p>
            <a:pPr lvl="1"/>
            <a:r>
              <a:rPr lang="en-US" dirty="0" smtClean="0"/>
              <a:t>O </a:t>
            </a:r>
            <a:r>
              <a:rPr lang="el-GR" dirty="0" smtClean="0"/>
              <a:t>σχεδιασμός της εφαρμογής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val="300460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smtClean="0"/>
              <a:t>Σχεδιασμός Ορατού Μέρους</a:t>
            </a:r>
            <a:endParaRPr lang="en-US" altLang="en-US" sz="3600" dirty="0"/>
          </a:p>
        </p:txBody>
      </p:sp>
      <p:sp>
        <p:nvSpPr>
          <p:cNvPr id="3" name="Θέση περιεχομένου 2"/>
          <p:cNvSpPr>
            <a:spLocks noGrp="1"/>
          </p:cNvSpPr>
          <p:nvPr>
            <p:ph idx="1"/>
          </p:nvPr>
        </p:nvSpPr>
        <p:spPr>
          <a:xfrm>
            <a:off x="457200" y="1722437"/>
            <a:ext cx="8229600" cy="4525963"/>
          </a:xfrm>
        </p:spPr>
        <p:txBody>
          <a:bodyPr>
            <a:normAutofit fontScale="85000" lnSpcReduction="10000"/>
          </a:bodyPr>
          <a:lstStyle/>
          <a:p>
            <a:r>
              <a:rPr lang="el-GR" dirty="0" smtClean="0"/>
              <a:t>Ανάπτυξη επιχειρηματικής στρατηγικής</a:t>
            </a:r>
          </a:p>
          <a:p>
            <a:r>
              <a:rPr lang="el-GR" dirty="0" smtClean="0"/>
              <a:t>Ανάπτυξη στρατηγικής για τη νέα υπηρεσία</a:t>
            </a:r>
          </a:p>
          <a:p>
            <a:r>
              <a:rPr lang="el-GR" dirty="0" smtClean="0"/>
              <a:t>Γένεση Ιδέας</a:t>
            </a:r>
          </a:p>
          <a:p>
            <a:pPr lvl="1"/>
            <a:r>
              <a:rPr lang="el-GR" dirty="0" smtClean="0"/>
              <a:t>Απόρριψη ιδεών που δεν ταιριάζουν με τη στρατηγική υπηρεσίας</a:t>
            </a:r>
          </a:p>
          <a:p>
            <a:r>
              <a:rPr lang="el-GR" dirty="0" smtClean="0"/>
              <a:t>Ανάπτυξη του σχεδίου και αξιολόγηση του</a:t>
            </a:r>
          </a:p>
          <a:p>
            <a:pPr lvl="1"/>
            <a:r>
              <a:rPr lang="el-GR" dirty="0" smtClean="0"/>
              <a:t>Δοκιμασία του σχεδίου από πελάτες και υπαλλήλους</a:t>
            </a:r>
          </a:p>
          <a:p>
            <a:r>
              <a:rPr lang="el-GR" dirty="0" smtClean="0"/>
              <a:t>Επιχειρηματική Ανάλυση </a:t>
            </a:r>
          </a:p>
          <a:p>
            <a:pPr lvl="1"/>
            <a:r>
              <a:rPr lang="el-GR" dirty="0" smtClean="0"/>
              <a:t>Εξέταση της πιθανής κερδοφορίας και της </a:t>
            </a:r>
            <a:r>
              <a:rPr lang="el-GR" dirty="0" err="1" smtClean="0"/>
              <a:t>εφικτότητας</a:t>
            </a:r>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val="300460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smtClean="0"/>
              <a:t>Σχεδιασμός Εφαρμογής</a:t>
            </a:r>
            <a:endParaRPr lang="en-US" altLang="en-US" sz="3600" dirty="0"/>
          </a:p>
        </p:txBody>
      </p:sp>
      <p:sp>
        <p:nvSpPr>
          <p:cNvPr id="3" name="Θέση περιεχομένου 2"/>
          <p:cNvSpPr>
            <a:spLocks noGrp="1"/>
          </p:cNvSpPr>
          <p:nvPr>
            <p:ph idx="1"/>
          </p:nvPr>
        </p:nvSpPr>
        <p:spPr>
          <a:xfrm>
            <a:off x="457200" y="1722437"/>
            <a:ext cx="8229600" cy="4525963"/>
          </a:xfrm>
        </p:spPr>
        <p:txBody>
          <a:bodyPr>
            <a:normAutofit fontScale="92500" lnSpcReduction="20000"/>
          </a:bodyPr>
          <a:lstStyle/>
          <a:p>
            <a:r>
              <a:rPr lang="el-GR" dirty="0" smtClean="0"/>
              <a:t>Ανάπτυξη </a:t>
            </a:r>
            <a:r>
              <a:rPr lang="el-GR" dirty="0"/>
              <a:t>και δοκιμή </a:t>
            </a:r>
            <a:r>
              <a:rPr lang="el-GR" dirty="0" smtClean="0"/>
              <a:t>της υπηρεσίας </a:t>
            </a:r>
          </a:p>
          <a:p>
            <a:pPr lvl="1"/>
            <a:r>
              <a:rPr lang="el-GR" dirty="0" smtClean="0"/>
              <a:t>Διεξαγωγή τεστ πρωτότυπης υπηρεσίας</a:t>
            </a:r>
          </a:p>
          <a:p>
            <a:pPr lvl="1"/>
            <a:r>
              <a:rPr lang="el-GR" dirty="0" smtClean="0"/>
              <a:t>Δημιουργία προσχεδίου της υπηρεσίας </a:t>
            </a:r>
            <a:r>
              <a:rPr lang="en-US" dirty="0" smtClean="0"/>
              <a:t>(blueprint)</a:t>
            </a:r>
            <a:endParaRPr lang="el-GR" dirty="0" smtClean="0"/>
          </a:p>
          <a:p>
            <a:r>
              <a:rPr lang="el-GR" dirty="0" smtClean="0"/>
              <a:t>Δοκιμή στην αγορά</a:t>
            </a:r>
          </a:p>
          <a:p>
            <a:pPr lvl="1"/>
            <a:r>
              <a:rPr lang="el-GR" dirty="0" smtClean="0"/>
              <a:t>Δοκιμή της υπηρεσίας και στοιχείων του μίγματος μάρκετινγκ</a:t>
            </a:r>
            <a:endParaRPr lang="en-US" dirty="0" smtClean="0"/>
          </a:p>
          <a:p>
            <a:pPr lvl="1"/>
            <a:r>
              <a:rPr lang="el-GR" dirty="0" smtClean="0"/>
              <a:t>Η πιλοτική εφαρμογή προλαμβάνει λειτουργικά προβλήματα απόδοσης  </a:t>
            </a:r>
          </a:p>
          <a:p>
            <a:r>
              <a:rPr lang="el-GR" dirty="0" smtClean="0"/>
              <a:t>Εμπορευματοποίηση της υπηρεσίας</a:t>
            </a:r>
          </a:p>
          <a:p>
            <a:r>
              <a:rPr lang="el-GR" dirty="0" smtClean="0"/>
              <a:t>Αξιολόγηση μετά την εισαγωγή στην αγορά</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36615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Μάρκετινγκ Υπηρεσιών, </a:t>
            </a:r>
            <a:r>
              <a:rPr lang="el-GR" b="1" dirty="0" smtClean="0"/>
              <a:t>Ενότητα </a:t>
            </a:r>
            <a:r>
              <a:rPr lang="en-US" b="1" dirty="0"/>
              <a:t># </a:t>
            </a:r>
            <a:r>
              <a:rPr lang="el-GR" b="1" dirty="0"/>
              <a:t>7:</a:t>
            </a:r>
            <a:r>
              <a:rPr lang="en-US" dirty="0"/>
              <a:t> </a:t>
            </a:r>
            <a:r>
              <a:rPr lang="el-GR" dirty="0"/>
              <a:t>Ανάπτυξη Νέων </a:t>
            </a:r>
            <a:r>
              <a:rPr lang="el-GR" altLang="en-US" dirty="0"/>
              <a:t>Υπηρεσιών</a:t>
            </a:r>
            <a:endParaRPr lang="en-US"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Μέθοδος </a:t>
            </a:r>
            <a:r>
              <a:rPr lang="en-US" dirty="0" smtClean="0"/>
              <a:t>Blueprinting</a:t>
            </a:r>
            <a:endParaRPr lang="el-GR" dirty="0"/>
          </a:p>
        </p:txBody>
      </p:sp>
    </p:spTree>
    <p:extLst>
      <p:ext uri="{BB962C8B-B14F-4D97-AF65-F5344CB8AC3E}">
        <p14:creationId xmlns:p14="http://schemas.microsoft.com/office/powerpoint/2010/main" val="4244943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smtClean="0"/>
              <a:t>Η μ</a:t>
            </a:r>
            <a:r>
              <a:rPr lang="el-GR" altLang="en-US" sz="3600" dirty="0" smtClean="0"/>
              <a:t>έθοδος </a:t>
            </a:r>
            <a:r>
              <a:rPr lang="en-US" altLang="en-US" sz="3600" dirty="0"/>
              <a:t>Blueprinting</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lnSpcReduction="10000"/>
          </a:bodyPr>
          <a:lstStyle/>
          <a:p>
            <a:r>
              <a:rPr lang="en-US" dirty="0" smtClean="0"/>
              <a:t>To Blueprinting </a:t>
            </a:r>
            <a:r>
              <a:rPr lang="el-GR" dirty="0" smtClean="0"/>
              <a:t>υπηρεσίας </a:t>
            </a:r>
            <a:r>
              <a:rPr lang="el-GR" dirty="0"/>
              <a:t>είναι η γραφική απεικόνιση </a:t>
            </a:r>
            <a:r>
              <a:rPr lang="el-GR" dirty="0" smtClean="0"/>
              <a:t>του συστήματος της υπηρεσίας με χρονική σειρά</a:t>
            </a:r>
            <a:endParaRPr lang="el-GR" dirty="0"/>
          </a:p>
          <a:p>
            <a:r>
              <a:rPr lang="el-GR" dirty="0" smtClean="0"/>
              <a:t>Περιλαμβάνει όλες τις επιμέρους διαδικασίες </a:t>
            </a:r>
            <a:r>
              <a:rPr lang="el-GR" dirty="0"/>
              <a:t>εξυπηρέτησης των πελατών και </a:t>
            </a:r>
            <a:r>
              <a:rPr lang="el-GR" dirty="0" smtClean="0"/>
              <a:t>τον τρόπο </a:t>
            </a:r>
            <a:r>
              <a:rPr lang="el-GR" dirty="0"/>
              <a:t>µε τον οποίο αυτές </a:t>
            </a:r>
            <a:r>
              <a:rPr lang="el-GR" dirty="0" smtClean="0"/>
              <a:t>συνδέονται</a:t>
            </a:r>
          </a:p>
          <a:p>
            <a:r>
              <a:rPr lang="el-GR" dirty="0" smtClean="0"/>
              <a:t>Επιμερίζει την υπηρεσία σε μικρότερα λογικά μέρη ώστε να γίνεται κατανοητή από όλους τους  εμπλεκομένους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val="263557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smtClean="0"/>
              <a:t>Οι ζώνες ορατότητας του </a:t>
            </a:r>
            <a:r>
              <a:rPr lang="en-US" altLang="en-US" sz="3600" dirty="0" smtClean="0"/>
              <a:t>Blueprint</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fontScale="92500" lnSpcReduction="20000"/>
          </a:bodyPr>
          <a:lstStyle/>
          <a:p>
            <a:r>
              <a:rPr lang="el-GR" dirty="0" smtClean="0"/>
              <a:t>Υπάρχουν δύο ζώνες όπου λαμβάνει χώρα η υπηρεσία </a:t>
            </a:r>
            <a:endParaRPr lang="el-GR" dirty="0"/>
          </a:p>
          <a:p>
            <a:pPr lvl="1"/>
            <a:r>
              <a:rPr lang="el-GR" dirty="0" smtClean="0"/>
              <a:t>Το ορατό μέρος</a:t>
            </a:r>
          </a:p>
          <a:p>
            <a:pPr lvl="2"/>
            <a:r>
              <a:rPr lang="el-GR" dirty="0"/>
              <a:t>Ο</a:t>
            </a:r>
            <a:r>
              <a:rPr lang="el-GR" dirty="0" smtClean="0"/>
              <a:t>ι επαφές και διεργασίες που μπορεί να γίνουν ορατές από τον καταναλωτή </a:t>
            </a:r>
          </a:p>
          <a:p>
            <a:pPr marL="914400" lvl="2" indent="0">
              <a:buNone/>
            </a:pPr>
            <a:r>
              <a:rPr lang="el-GR" dirty="0" smtClean="0"/>
              <a:t>π.χ. το καλωσόρισμα σε ένα ξενοδοχείο</a:t>
            </a:r>
          </a:p>
          <a:p>
            <a:pPr lvl="1"/>
            <a:r>
              <a:rPr lang="el-GR" dirty="0" smtClean="0"/>
              <a:t>Το μη ορατό μέρος</a:t>
            </a:r>
          </a:p>
          <a:p>
            <a:pPr lvl="2"/>
            <a:r>
              <a:rPr lang="el-GR" dirty="0" smtClean="0"/>
              <a:t>Οι διεργασίες που δε γίνονται ορατές από τον καταναλωτή</a:t>
            </a:r>
          </a:p>
          <a:p>
            <a:pPr marL="914400" lvl="2" indent="0">
              <a:buNone/>
            </a:pPr>
            <a:r>
              <a:rPr lang="el-GR" dirty="0" smtClean="0"/>
              <a:t>Π.χ. το στρώσιμο του κρεβατιού σε ένα ξενοδοχείο</a:t>
            </a:r>
          </a:p>
          <a:p>
            <a:r>
              <a:rPr lang="el-GR" dirty="0" smtClean="0"/>
              <a:t>Τις δύο ζώνες χωρίζει η γραμμή ορατότητας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val="281868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a:t>Επιμέρους διαχωρισμοί του </a:t>
            </a:r>
            <a:r>
              <a:rPr lang="en-US" altLang="en-US" sz="3600" dirty="0"/>
              <a:t>Blueprint</a:t>
            </a:r>
            <a:r>
              <a:rPr lang="el-GR" altLang="en-US" sz="3600" dirty="0"/>
              <a:t> </a:t>
            </a:r>
            <a:br>
              <a:rPr lang="el-GR" altLang="en-US" sz="3600" dirty="0"/>
            </a:br>
            <a:r>
              <a:rPr lang="el-GR" altLang="en-US" sz="3600" dirty="0" smtClean="0"/>
              <a:t>(1 </a:t>
            </a:r>
            <a:r>
              <a:rPr lang="el-GR" altLang="en-US" sz="3600" dirty="0"/>
              <a:t>από 2)</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fontScale="92500" lnSpcReduction="20000"/>
          </a:bodyPr>
          <a:lstStyle/>
          <a:p>
            <a:pPr marL="342900" lvl="1" indent="-342900">
              <a:buFont typeface="Arial" pitchFamily="34" charset="0"/>
              <a:buChar char="•"/>
            </a:pPr>
            <a:r>
              <a:rPr lang="el-GR" sz="3200" dirty="0"/>
              <a:t>Επιμέρους </a:t>
            </a:r>
            <a:r>
              <a:rPr lang="el-GR" sz="3200" dirty="0" smtClean="0"/>
              <a:t>περιοχές </a:t>
            </a:r>
            <a:r>
              <a:rPr lang="el-GR" sz="3200" dirty="0"/>
              <a:t>στο </a:t>
            </a:r>
            <a:r>
              <a:rPr lang="el-GR" sz="3200" dirty="0" smtClean="0"/>
              <a:t>ορατό μέρος</a:t>
            </a:r>
            <a:endParaRPr lang="el-GR" sz="3200" dirty="0"/>
          </a:p>
          <a:p>
            <a:pPr lvl="1"/>
            <a:r>
              <a:rPr lang="el-GR" dirty="0" smtClean="0"/>
              <a:t>Η περιοχή δράσης του καταναλωτή</a:t>
            </a:r>
          </a:p>
          <a:p>
            <a:pPr lvl="2"/>
            <a:r>
              <a:rPr lang="el-GR" dirty="0" smtClean="0"/>
              <a:t>Τα βήματα, οι επιλογές, οι δραστηριότητες, οι επαφές του καταναλωτή από τη στιγμή της κατανάλωσης έως και την αξιολόγηση της υπηρεσίας</a:t>
            </a:r>
          </a:p>
          <a:p>
            <a:pPr marL="914400" lvl="2" indent="0">
              <a:buNone/>
            </a:pPr>
            <a:r>
              <a:rPr lang="el-GR" dirty="0" smtClean="0"/>
              <a:t>Π.χ. Το τηλεφώνημα στη ρεσεψιόν</a:t>
            </a:r>
          </a:p>
          <a:p>
            <a:pPr lvl="1"/>
            <a:r>
              <a:rPr lang="el-GR" dirty="0"/>
              <a:t>Η περιοχή δράσης </a:t>
            </a:r>
            <a:r>
              <a:rPr lang="el-GR" dirty="0" smtClean="0"/>
              <a:t>των υπαλλήλων</a:t>
            </a:r>
          </a:p>
          <a:p>
            <a:pPr lvl="2"/>
            <a:r>
              <a:rPr lang="el-GR" dirty="0" smtClean="0"/>
              <a:t>Τα βήματα και οι ενέργειες των υπαλλήλων που είναι στο πεδίο ορατότητας του καταναλωτή</a:t>
            </a:r>
          </a:p>
          <a:p>
            <a:pPr marL="914400" lvl="2" indent="0">
              <a:buNone/>
            </a:pPr>
            <a:r>
              <a:rPr lang="el-GR" dirty="0" smtClean="0"/>
              <a:t>π.χ. το σερβίρισμα στο δωμάτιο</a:t>
            </a:r>
          </a:p>
          <a:p>
            <a:pPr marL="571500" indent="-457200"/>
            <a:r>
              <a:rPr lang="el-GR" dirty="0" smtClean="0"/>
              <a:t>Τις δύο ζώνες χωρίζει η γραμμή συναλλαγής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42589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a:t>Επιμέρους διαχωρισμοί του </a:t>
            </a:r>
            <a:r>
              <a:rPr lang="en-US" altLang="en-US" sz="3600" dirty="0"/>
              <a:t>Blueprint</a:t>
            </a:r>
            <a:r>
              <a:rPr lang="el-GR" altLang="en-US" sz="3600" dirty="0"/>
              <a:t> </a:t>
            </a:r>
            <a:br>
              <a:rPr lang="el-GR" altLang="en-US" sz="3600" dirty="0"/>
            </a:br>
            <a:r>
              <a:rPr lang="el-GR" altLang="en-US" sz="3600" dirty="0" smtClean="0"/>
              <a:t>(2 </a:t>
            </a:r>
            <a:r>
              <a:rPr lang="el-GR" altLang="en-US" sz="3600" dirty="0"/>
              <a:t>από 2</a:t>
            </a:r>
            <a:r>
              <a:rPr lang="el-GR" altLang="en-US" sz="3600" dirty="0" smtClean="0"/>
              <a:t>)</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fontScale="92500" lnSpcReduction="20000"/>
          </a:bodyPr>
          <a:lstStyle/>
          <a:p>
            <a:r>
              <a:rPr lang="el-GR" dirty="0"/>
              <a:t>Επιμέρους περιοχές </a:t>
            </a:r>
            <a:r>
              <a:rPr lang="el-GR" dirty="0" smtClean="0"/>
              <a:t>στο μη ορατό μέρος</a:t>
            </a:r>
            <a:endParaRPr lang="el-GR" dirty="0"/>
          </a:p>
          <a:p>
            <a:pPr lvl="1"/>
            <a:r>
              <a:rPr lang="el-GR" dirty="0" smtClean="0"/>
              <a:t>Η περιοχή δράσης των υπαλλήλων</a:t>
            </a:r>
          </a:p>
          <a:p>
            <a:pPr lvl="2"/>
            <a:r>
              <a:rPr lang="el-GR" dirty="0" smtClean="0"/>
              <a:t>Οι ενέργειες των υπαλλήλων που είναι έξω από το πεδίο ορατότητας/ αντίληψης του καταναλωτή</a:t>
            </a:r>
          </a:p>
          <a:p>
            <a:pPr marL="914400" lvl="2" indent="0">
              <a:buNone/>
            </a:pPr>
            <a:r>
              <a:rPr lang="el-GR" dirty="0" smtClean="0"/>
              <a:t>Π.χ. Η προετοιμασία του γεύματος στο εστιατόριο</a:t>
            </a:r>
            <a:endParaRPr lang="el-GR" dirty="0"/>
          </a:p>
          <a:p>
            <a:pPr lvl="1"/>
            <a:r>
              <a:rPr lang="el-GR" dirty="0"/>
              <a:t>Οι υποστηρικτικές </a:t>
            </a:r>
            <a:r>
              <a:rPr lang="el-GR" dirty="0" smtClean="0"/>
              <a:t>διαδικασίες</a:t>
            </a:r>
          </a:p>
          <a:p>
            <a:pPr lvl="2"/>
            <a:r>
              <a:rPr lang="el-GR" dirty="0" smtClean="0"/>
              <a:t>Εσωτερικές υπηρεσίες, βήματα και συστήματα τα οποία υποστηρίζουν την παράδοση της υπηρεσίας</a:t>
            </a:r>
          </a:p>
          <a:p>
            <a:pPr marL="914400" lvl="2" indent="0">
              <a:buNone/>
            </a:pPr>
            <a:r>
              <a:rPr lang="el-GR" dirty="0" smtClean="0"/>
              <a:t>Π.χ. το λογισμικό κρατήσεων ενός ξενοδοχείου</a:t>
            </a:r>
            <a:endParaRPr lang="el-GR" dirty="0"/>
          </a:p>
          <a:p>
            <a:r>
              <a:rPr lang="el-GR" dirty="0"/>
              <a:t>Τις δύο ζώνες χωρίζει </a:t>
            </a:r>
            <a:r>
              <a:rPr lang="el-GR" dirty="0" smtClean="0"/>
              <a:t>η γραμμή εσωτερικών διεργασιών</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150340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n-US" sz="3600" dirty="0"/>
              <a:t>Παράδειγμα </a:t>
            </a:r>
            <a:r>
              <a:rPr lang="en-US" altLang="en-US" sz="3600" dirty="0" smtClean="0"/>
              <a:t>Blueprint: </a:t>
            </a:r>
            <a:br>
              <a:rPr lang="en-US" altLang="en-US" sz="3600" dirty="0" smtClean="0"/>
            </a:br>
            <a:r>
              <a:rPr lang="el-GR" altLang="en-US" sz="3600" dirty="0" smtClean="0"/>
              <a:t>Διαμονή σε Ξενοδοχείο</a:t>
            </a:r>
            <a:endParaRPr lang="en-US"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7" name="Θέση περιεχομένου 12" descr="Χαρτογράφηση της διαμονής σε ένα ξενοδοχείο&#10;Η ακολουθία για τον πελάτη έχει ως εξής: &#10;'Αφιξη-βαλίτσες στον αχθοφόρο-check-in - εγκατάσταση στο δωμάτιο-παραλαβή αποσκευών-μπάνιο, ύπνος- υπηρεσία δωματίου-παραλαβή φαγητού-φαγητό-check-out και αποχώρηση&#10;&#10;Κατά τη διάρκεια της διεργασίας αναφορικά με το φυσικό περιβάλλον έρχεται σε επαφή με:&#10;πάρκινγκ-το τρόλεϊ για βαλίτσες-ρεσεψιόν, χαρτιά, κλειδί, χώρο αναμονής-ασανσέρ,διαδρόμους,δωμάτιο- τρόλεϊ για τις βαλίτσες-δίσκο, εμφάνιση φαγητού-το φαγητό-το έντυπο του λογαριασμού, ρεσεψιόν, χώρο αναμονής, εξωτερικό ξενοδοχείου, πάρκινγκ&#10;&#10;Εμφανώς έρχεται σε επαφή με τον αχθοφόρο που τον καλωσορίζει και παραλαμβάνει τις βαλίτσες, τη ρεσεψιονιστ που καταχωρεί τα στοιχεία του, τον αχθοφόρο όταν ανεβάζει τις βαλίτσες στο δωμάτιο, το σερβιτόρο που φέρνει το φαγητό και τη ρεσεψιονιστ στη διαδικασία του check out.&#10;&#10;Παράλληλα στο μη εμφανές μέρος ο αχθοφόρος μεταφέρει τις βαλίτσες στο δωμάτιο, ο σερβιτόρος παίρνει παραγγελία φαγητού, ενώ για το check-in και check-out προϋποτίθεται η ύπαρξη συστήματος κρατήσεων, για το φαγητό η προετοιμασία στην κουζίνα  " title="Blueprint Ξενοδοχείου"/>
          <p:cNvPicPr>
            <a:picLocks noGrp="1" noChangeAspect="1"/>
          </p:cNvPicPr>
          <p:nvPr>
            <p:ph idx="1"/>
          </p:nvPr>
        </p:nvPicPr>
        <p:blipFill rotWithShape="1">
          <a:blip r:embed="rId2">
            <a:extLst>
              <a:ext uri="{28A0092B-C50C-407E-A947-70E740481C1C}">
                <a14:useLocalDpi xmlns:a14="http://schemas.microsoft.com/office/drawing/2010/main" val="0"/>
              </a:ext>
            </a:extLst>
          </a:blip>
          <a:srcRect b="8376"/>
          <a:stretch/>
        </p:blipFill>
        <p:spPr>
          <a:xfrm>
            <a:off x="533400" y="1546022"/>
            <a:ext cx="8077200" cy="4930978"/>
          </a:xfrm>
        </p:spPr>
      </p:pic>
    </p:spTree>
    <p:extLst>
      <p:ext uri="{BB962C8B-B14F-4D97-AF65-F5344CB8AC3E}">
        <p14:creationId xmlns:p14="http://schemas.microsoft.com/office/powerpoint/2010/main" val="1571277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Βήματα για ένα σχέδιο </a:t>
            </a:r>
            <a:r>
              <a:rPr lang="en-US" dirty="0" smtClean="0"/>
              <a:t>blueprint</a:t>
            </a:r>
            <a:r>
              <a:rPr lang="el-GR" dirty="0" smtClean="0"/>
              <a:t> </a:t>
            </a:r>
            <a:br>
              <a:rPr lang="el-GR" dirty="0" smtClean="0"/>
            </a:br>
            <a:r>
              <a:rPr lang="el-GR" dirty="0" smtClean="0"/>
              <a:t>(1 από 2)</a:t>
            </a:r>
            <a:endParaRPr lang="en-US" dirty="0"/>
          </a:p>
        </p:txBody>
      </p:sp>
      <p:sp>
        <p:nvSpPr>
          <p:cNvPr id="3" name="Θέση περιεχομένου 2"/>
          <p:cNvSpPr>
            <a:spLocks noGrp="1"/>
          </p:cNvSpPr>
          <p:nvPr>
            <p:ph idx="1"/>
          </p:nvPr>
        </p:nvSpPr>
        <p:spPr/>
        <p:txBody>
          <a:bodyPr>
            <a:normAutofit fontScale="92500" lnSpcReduction="20000"/>
          </a:bodyPr>
          <a:lstStyle/>
          <a:p>
            <a:pPr marL="514350" indent="-514350">
              <a:buFont typeface="+mj-lt"/>
              <a:buAutoNum type="arabicPeriod"/>
            </a:pPr>
            <a:r>
              <a:rPr lang="el-GR" dirty="0" smtClean="0"/>
              <a:t>Αναγνώριση της διαδικασίας προς χαρτογράφηση</a:t>
            </a:r>
          </a:p>
          <a:p>
            <a:pPr lvl="1"/>
            <a:r>
              <a:rPr lang="el-GR" dirty="0" smtClean="0"/>
              <a:t>Προηγείται η αναγνώριση του σκοπού για τον οποίο γίνεται το </a:t>
            </a:r>
            <a:r>
              <a:rPr lang="en-US" dirty="0" smtClean="0"/>
              <a:t>blueprint</a:t>
            </a:r>
            <a:endParaRPr lang="el-GR" dirty="0" smtClean="0"/>
          </a:p>
          <a:p>
            <a:pPr marL="514350" indent="-514350">
              <a:buFont typeface="+mj-lt"/>
              <a:buAutoNum type="arabicPeriod"/>
            </a:pPr>
            <a:r>
              <a:rPr lang="el-GR" dirty="0" smtClean="0"/>
              <a:t>Αναγνώριση του πελάτη</a:t>
            </a:r>
            <a:endParaRPr lang="en-US" dirty="0" smtClean="0"/>
          </a:p>
          <a:p>
            <a:pPr marL="914400" lvl="1" indent="-514350"/>
            <a:r>
              <a:rPr lang="el-GR" dirty="0" smtClean="0"/>
              <a:t>Όσο πι</a:t>
            </a:r>
            <a:r>
              <a:rPr lang="en-US" dirty="0" smtClean="0"/>
              <a:t>o</a:t>
            </a:r>
            <a:r>
              <a:rPr lang="el-GR" dirty="0" smtClean="0"/>
              <a:t> ακριβής είναι η αναγνώριση του τμήματος στόχου τόσο πιο αποτελεσματικό είναι το </a:t>
            </a:r>
            <a:r>
              <a:rPr lang="en-US" dirty="0" smtClean="0"/>
              <a:t>blueprint</a:t>
            </a:r>
            <a:endParaRPr lang="el-GR" dirty="0" smtClean="0"/>
          </a:p>
          <a:p>
            <a:pPr marL="514350" indent="-514350">
              <a:buFont typeface="+mj-lt"/>
              <a:buAutoNum type="arabicPeriod"/>
            </a:pPr>
            <a:r>
              <a:rPr lang="el-GR" dirty="0" smtClean="0"/>
              <a:t>Καταγραφή της διαδικασίας από τη σκοπιά του πελάτη</a:t>
            </a:r>
          </a:p>
          <a:p>
            <a:pPr lvl="1"/>
            <a:r>
              <a:rPr lang="el-GR" dirty="0" smtClean="0"/>
              <a:t>Έμφαση στην εμπειρία που βιώνει ο πελάτης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7185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2" name="Title 1"/>
          <p:cNvSpPr>
            <a:spLocks noGrp="1"/>
          </p:cNvSpPr>
          <p:nvPr>
            <p:ph type="title"/>
          </p:nvPr>
        </p:nvSpPr>
        <p:spPr/>
        <p:txBody>
          <a:bodyPr/>
          <a:lstStyle/>
          <a:p>
            <a:r>
              <a:rPr lang="el-GR" dirty="0" smtClean="0"/>
              <a:t>Χρηματοδότηση</a:t>
            </a:r>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Βήματα για ένα σχέδιο </a:t>
            </a:r>
            <a:r>
              <a:rPr lang="en-US" dirty="0" smtClean="0"/>
              <a:t>blueprint</a:t>
            </a:r>
            <a:r>
              <a:rPr lang="el-GR" dirty="0" smtClean="0"/>
              <a:t> </a:t>
            </a:r>
            <a:br>
              <a:rPr lang="el-GR" dirty="0" smtClean="0"/>
            </a:br>
            <a:r>
              <a:rPr lang="el-GR" dirty="0" smtClean="0"/>
              <a:t>(2 από 2)</a:t>
            </a:r>
            <a:endParaRPr lang="en-US" dirty="0"/>
          </a:p>
        </p:txBody>
      </p:sp>
      <p:sp>
        <p:nvSpPr>
          <p:cNvPr id="3" name="Θέση περιεχομένου 2"/>
          <p:cNvSpPr>
            <a:spLocks noGrp="1"/>
          </p:cNvSpPr>
          <p:nvPr>
            <p:ph idx="1"/>
          </p:nvPr>
        </p:nvSpPr>
        <p:spPr/>
        <p:txBody>
          <a:bodyPr/>
          <a:lstStyle/>
          <a:p>
            <a:pPr marL="514350" indent="-514350">
              <a:buFont typeface="+mj-lt"/>
              <a:buAutoNum type="arabicPeriod" startAt="4"/>
            </a:pPr>
            <a:r>
              <a:rPr lang="el-GR" dirty="0" smtClean="0"/>
              <a:t>Καταγραφή των κινήσεων του προσωπικού επαφής, δράσεις στο προσκήνιο στο παρασκήνιο και τεχνολογικές διαδικασίες </a:t>
            </a:r>
          </a:p>
          <a:p>
            <a:pPr marL="514350" indent="-514350">
              <a:buFont typeface="+mj-lt"/>
              <a:buAutoNum type="arabicPeriod" startAt="4"/>
            </a:pPr>
            <a:r>
              <a:rPr lang="el-GR" dirty="0" smtClean="0"/>
              <a:t>Σύνδεση των δραστηριοτήτων επαφής με τις απαιτούμενες υποστηρικτικές λειτουργίες</a:t>
            </a:r>
          </a:p>
          <a:p>
            <a:pPr marL="514350" indent="-514350">
              <a:buFont typeface="+mj-lt"/>
              <a:buAutoNum type="arabicPeriod" startAt="4"/>
            </a:pPr>
            <a:r>
              <a:rPr lang="el-GR" dirty="0" smtClean="0"/>
              <a:t>Προσθήκη πειστηρίων υπηρεσίας σε κάθε βήμα του καταναλωτή </a:t>
            </a:r>
          </a:p>
          <a:p>
            <a:pPr marL="0" indent="0">
              <a:buNone/>
            </a:pPr>
            <a:r>
              <a:rPr lang="el-GR" dirty="0" smtClean="0"/>
              <a:t>     Π.χ. φωτογραφία της λήψης παραγγελίας</a:t>
            </a: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413153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Μάρκετινγκ Υπηρεσιών, </a:t>
            </a:r>
            <a:r>
              <a:rPr lang="el-GR" b="1" dirty="0" smtClean="0"/>
              <a:t>Ενότητα </a:t>
            </a:r>
            <a:r>
              <a:rPr lang="en-US" b="1" dirty="0"/>
              <a:t># </a:t>
            </a:r>
            <a:r>
              <a:rPr lang="el-GR" b="1" dirty="0"/>
              <a:t>7:</a:t>
            </a:r>
            <a:r>
              <a:rPr lang="en-US" dirty="0"/>
              <a:t> </a:t>
            </a:r>
            <a:r>
              <a:rPr lang="el-GR" dirty="0"/>
              <a:t>Ανάπτυξη Νέων </a:t>
            </a:r>
            <a:r>
              <a:rPr lang="el-GR" altLang="en-US" dirty="0"/>
              <a:t>Υπηρεσιών</a:t>
            </a:r>
            <a:endParaRPr lang="en-US"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Παράδειγμα Σχεδιασμού Νέας Υπηρεσίας </a:t>
            </a:r>
            <a:endParaRPr lang="el-GR" dirty="0"/>
          </a:p>
        </p:txBody>
      </p:sp>
    </p:spTree>
    <p:extLst>
      <p:ext uri="{BB962C8B-B14F-4D97-AF65-F5344CB8AC3E}">
        <p14:creationId xmlns:p14="http://schemas.microsoft.com/office/powerpoint/2010/main" val="1884644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ltLang="en-US" dirty="0"/>
              <a:t>Marriott</a:t>
            </a:r>
            <a:r>
              <a:rPr lang="el-GR" altLang="en-US" dirty="0"/>
              <a:t> </a:t>
            </a:r>
            <a:r>
              <a:rPr lang="en-US" altLang="en-US" dirty="0"/>
              <a:t>Hotels: </a:t>
            </a:r>
            <a:r>
              <a:rPr lang="el-GR" altLang="en-US" dirty="0"/>
              <a:t/>
            </a:r>
            <a:br>
              <a:rPr lang="el-GR" altLang="en-US" dirty="0"/>
            </a:br>
            <a:r>
              <a:rPr lang="el-GR" altLang="en-US" dirty="0"/>
              <a:t>Σχεδιασμός νέας υπηρεσίας</a:t>
            </a:r>
            <a:r>
              <a:rPr lang="en-US" altLang="en-US" dirty="0"/>
              <a:t> </a:t>
            </a:r>
            <a:r>
              <a:rPr lang="en-US" altLang="en-US" dirty="0" smtClean="0"/>
              <a:t>– </a:t>
            </a:r>
            <a:r>
              <a:rPr lang="el-GR" altLang="en-US" dirty="0" smtClean="0"/>
              <a:t>έρευνα </a:t>
            </a:r>
            <a:endParaRPr lang="en-US" dirty="0"/>
          </a:p>
        </p:txBody>
      </p:sp>
      <p:sp>
        <p:nvSpPr>
          <p:cNvPr id="3" name="Θέση περιεχομένου 2"/>
          <p:cNvSpPr>
            <a:spLocks noGrp="1"/>
          </p:cNvSpPr>
          <p:nvPr>
            <p:ph idx="1"/>
          </p:nvPr>
        </p:nvSpPr>
        <p:spPr/>
        <p:txBody>
          <a:bodyPr>
            <a:normAutofit fontScale="62500" lnSpcReduction="20000"/>
          </a:bodyPr>
          <a:lstStyle/>
          <a:p>
            <a:r>
              <a:rPr lang="el-GR" sz="3400" dirty="0"/>
              <a:t>Αγορά – στόχος: </a:t>
            </a:r>
            <a:r>
              <a:rPr lang="el-GR" sz="3400" dirty="0" smtClean="0"/>
              <a:t>Εταιρικοί ταξιδιώτες </a:t>
            </a:r>
            <a:endParaRPr lang="el-GR" sz="3400" dirty="0"/>
          </a:p>
          <a:p>
            <a:r>
              <a:rPr lang="el-GR" sz="3400" dirty="0"/>
              <a:t>Προϊόν: </a:t>
            </a:r>
            <a:r>
              <a:rPr lang="el-GR" sz="3400" dirty="0" smtClean="0"/>
              <a:t>Αλυσίδα </a:t>
            </a:r>
            <a:r>
              <a:rPr lang="el-GR" sz="3400" dirty="0"/>
              <a:t>ξενοδοχείων </a:t>
            </a:r>
          </a:p>
          <a:p>
            <a:r>
              <a:rPr lang="el-GR" sz="3400" dirty="0"/>
              <a:t>Μεθοδολογία: </a:t>
            </a:r>
          </a:p>
          <a:p>
            <a:pPr lvl="1"/>
            <a:r>
              <a:rPr lang="el-GR" sz="3400" dirty="0" smtClean="0"/>
              <a:t>Δείγμα </a:t>
            </a:r>
            <a:r>
              <a:rPr lang="el-GR" sz="3400" dirty="0"/>
              <a:t>601 καταναλωτών σε 4 μεγάλες πόλεις</a:t>
            </a:r>
          </a:p>
          <a:p>
            <a:pPr lvl="1"/>
            <a:r>
              <a:rPr lang="el-GR" sz="3400" dirty="0" smtClean="0"/>
              <a:t>Ανάλυση </a:t>
            </a:r>
            <a:r>
              <a:rPr lang="en-US" sz="3400" dirty="0" smtClean="0"/>
              <a:t>C</a:t>
            </a:r>
            <a:r>
              <a:rPr lang="el-GR" sz="3400" dirty="0" err="1" smtClean="0"/>
              <a:t>onjoint</a:t>
            </a:r>
            <a:r>
              <a:rPr lang="el-GR" sz="3400" dirty="0" smtClean="0"/>
              <a:t> με </a:t>
            </a:r>
            <a:r>
              <a:rPr lang="el-GR" sz="3400" dirty="0"/>
              <a:t>στόχο να βρεθεί το μίγμα των χαρακτηριστικών και η τιμή που συνδυαζόμενα αποδίδουν μέγιστη </a:t>
            </a:r>
            <a:r>
              <a:rPr lang="el-GR" sz="3400" dirty="0" smtClean="0"/>
              <a:t>ωφέλεια</a:t>
            </a:r>
          </a:p>
          <a:p>
            <a:r>
              <a:rPr lang="el-GR" altLang="en-US" sz="3400" dirty="0"/>
              <a:t>Α</a:t>
            </a:r>
            <a:r>
              <a:rPr lang="el-GR" altLang="en-US" sz="3400" dirty="0" smtClean="0"/>
              <a:t>ποτέλεσμα</a:t>
            </a:r>
            <a:endParaRPr lang="el-GR" altLang="en-US" sz="3400" dirty="0"/>
          </a:p>
          <a:p>
            <a:pPr lvl="1"/>
            <a:r>
              <a:rPr lang="el-GR" sz="3400" dirty="0" smtClean="0"/>
              <a:t>50 </a:t>
            </a:r>
            <a:r>
              <a:rPr lang="el-GR" sz="3400" dirty="0"/>
              <a:t>χαρακτηριστικά με βάση τον ανταγωνισμό</a:t>
            </a:r>
          </a:p>
          <a:p>
            <a:pPr lvl="1"/>
            <a:r>
              <a:rPr lang="el-GR" sz="3400" dirty="0" smtClean="0"/>
              <a:t>ομαδοποίηση </a:t>
            </a:r>
            <a:r>
              <a:rPr lang="el-GR" sz="3400" dirty="0"/>
              <a:t>σε 7 </a:t>
            </a:r>
            <a:r>
              <a:rPr lang="el-GR" sz="3400" dirty="0" smtClean="0"/>
              <a:t>παράγοντες</a:t>
            </a:r>
          </a:p>
          <a:p>
            <a:pPr lvl="1"/>
            <a:r>
              <a:rPr lang="el-GR" altLang="en-US" sz="3400" dirty="0" smtClean="0"/>
              <a:t>τι </a:t>
            </a:r>
            <a:r>
              <a:rPr lang="el-GR" altLang="en-US" sz="3400" dirty="0"/>
              <a:t>είναι διατεθειμένοι να πληρώσουν, όχι απλά τι θέλουν οι </a:t>
            </a:r>
            <a:r>
              <a:rPr lang="el-GR" altLang="en-US" sz="3400" dirty="0" smtClean="0"/>
              <a:t>πελάτες</a:t>
            </a:r>
            <a:endParaRPr lang="el-GR" sz="3400" dirty="0"/>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41611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err="1"/>
              <a:t>Marriott</a:t>
            </a:r>
            <a:r>
              <a:rPr lang="el-GR" sz="3600" dirty="0"/>
              <a:t> </a:t>
            </a:r>
            <a:r>
              <a:rPr lang="el-GR" sz="3600" dirty="0" err="1"/>
              <a:t>Hotels</a:t>
            </a:r>
            <a:r>
              <a:rPr lang="el-GR" sz="3600" dirty="0"/>
              <a:t>: </a:t>
            </a:r>
            <a:br>
              <a:rPr lang="el-GR" sz="3600" dirty="0"/>
            </a:br>
            <a:r>
              <a:rPr lang="el-GR" sz="3600" dirty="0" smtClean="0"/>
              <a:t>Ευρήματα (1 από 2)</a:t>
            </a:r>
            <a:endParaRPr lang="en-US" sz="3600" dirty="0"/>
          </a:p>
        </p:txBody>
      </p:sp>
      <p:sp>
        <p:nvSpPr>
          <p:cNvPr id="3" name="Θέση περιεχομένου 2"/>
          <p:cNvSpPr>
            <a:spLocks noGrp="1"/>
          </p:cNvSpPr>
          <p:nvPr>
            <p:ph idx="1"/>
          </p:nvPr>
        </p:nvSpPr>
        <p:spPr/>
        <p:txBody>
          <a:bodyPr numCol="2">
            <a:normAutofit fontScale="32500" lnSpcReduction="20000"/>
          </a:bodyPr>
          <a:lstStyle/>
          <a:p>
            <a:r>
              <a:rPr lang="el-GR" sz="7000" dirty="0"/>
              <a:t>Εξωτερικό</a:t>
            </a:r>
          </a:p>
          <a:p>
            <a:pPr lvl="1"/>
            <a:r>
              <a:rPr lang="el-GR" sz="4500" dirty="0" smtClean="0"/>
              <a:t>κτίριο</a:t>
            </a:r>
            <a:endParaRPr lang="el-GR" sz="4500" dirty="0"/>
          </a:p>
          <a:p>
            <a:pPr lvl="1"/>
            <a:r>
              <a:rPr lang="el-GR" sz="4500" dirty="0" smtClean="0"/>
              <a:t>κήπος</a:t>
            </a:r>
            <a:endParaRPr lang="el-GR" sz="4500" dirty="0"/>
          </a:p>
          <a:p>
            <a:pPr lvl="1"/>
            <a:r>
              <a:rPr lang="el-GR" sz="4500" dirty="0"/>
              <a:t>είδος και θέση </a:t>
            </a:r>
            <a:r>
              <a:rPr lang="el-GR" sz="4500" dirty="0" smtClean="0"/>
              <a:t>πισίνας</a:t>
            </a:r>
            <a:endParaRPr lang="el-GR" sz="4500" dirty="0"/>
          </a:p>
          <a:p>
            <a:pPr lvl="1"/>
            <a:r>
              <a:rPr lang="el-GR" sz="4500" dirty="0"/>
              <a:t>μέγεθος </a:t>
            </a:r>
            <a:r>
              <a:rPr lang="el-GR" sz="4500" dirty="0" smtClean="0"/>
              <a:t>ξενοδοχείου</a:t>
            </a:r>
          </a:p>
          <a:p>
            <a:pPr marL="457200" lvl="1" indent="0">
              <a:buNone/>
            </a:pPr>
            <a:endParaRPr lang="el-GR" sz="4500" dirty="0"/>
          </a:p>
          <a:p>
            <a:r>
              <a:rPr lang="el-GR" sz="7000" dirty="0"/>
              <a:t>Χαρακτηριστικά Δωματίου</a:t>
            </a:r>
          </a:p>
          <a:p>
            <a:pPr lvl="1"/>
            <a:r>
              <a:rPr lang="el-GR" sz="4500" dirty="0"/>
              <a:t>μέγεθος και διακόσμηση</a:t>
            </a:r>
          </a:p>
          <a:p>
            <a:pPr lvl="1"/>
            <a:r>
              <a:rPr lang="el-GR" sz="4500" dirty="0"/>
              <a:t>θέση και είδος μπάνιου</a:t>
            </a:r>
          </a:p>
          <a:p>
            <a:pPr lvl="1"/>
            <a:r>
              <a:rPr lang="el-GR" sz="4500" dirty="0"/>
              <a:t>συστήματα ψυχαγωγίας</a:t>
            </a:r>
          </a:p>
          <a:p>
            <a:pPr lvl="1"/>
            <a:r>
              <a:rPr lang="el-GR" sz="4500" dirty="0"/>
              <a:t>άλλες παροχές </a:t>
            </a:r>
          </a:p>
          <a:p>
            <a:endParaRPr lang="el-GR" sz="7000" dirty="0" smtClean="0"/>
          </a:p>
          <a:p>
            <a:r>
              <a:rPr lang="el-GR" sz="7000" dirty="0" smtClean="0"/>
              <a:t>Υπηρεσίες </a:t>
            </a:r>
            <a:r>
              <a:rPr lang="el-GR" sz="7000" dirty="0"/>
              <a:t>σίτισης</a:t>
            </a:r>
          </a:p>
          <a:p>
            <a:pPr lvl="1"/>
            <a:r>
              <a:rPr lang="el-GR" sz="4500" dirty="0"/>
              <a:t>αυτόματοι πωλητές</a:t>
            </a:r>
          </a:p>
          <a:p>
            <a:pPr lvl="1"/>
            <a:r>
              <a:rPr lang="el-GR" sz="4500" dirty="0"/>
              <a:t>είδος και θέση εστιατορίων</a:t>
            </a:r>
          </a:p>
          <a:p>
            <a:pPr lvl="1"/>
            <a:r>
              <a:rPr lang="el-GR" sz="4500" dirty="0"/>
              <a:t>μενού</a:t>
            </a:r>
          </a:p>
          <a:p>
            <a:pPr lvl="1"/>
            <a:r>
              <a:rPr lang="el-GR" sz="4500" dirty="0" err="1"/>
              <a:t>room</a:t>
            </a:r>
            <a:r>
              <a:rPr lang="el-GR" sz="4500" dirty="0"/>
              <a:t> </a:t>
            </a:r>
            <a:r>
              <a:rPr lang="el-GR" sz="4500" dirty="0" err="1"/>
              <a:t>service</a:t>
            </a:r>
            <a:r>
              <a:rPr lang="el-GR" sz="4500" dirty="0"/>
              <a:t> </a:t>
            </a:r>
          </a:p>
          <a:p>
            <a:pPr lvl="1"/>
            <a:r>
              <a:rPr lang="el-GR" sz="4500" dirty="0"/>
              <a:t>κουζίνα στο </a:t>
            </a:r>
            <a:r>
              <a:rPr lang="el-GR" sz="4500" dirty="0" smtClean="0"/>
              <a:t>δωμάτιο</a:t>
            </a:r>
          </a:p>
          <a:p>
            <a:pPr marL="457200" lvl="1" indent="0">
              <a:buNone/>
            </a:pPr>
            <a:endParaRPr lang="el-GR" sz="4500" dirty="0"/>
          </a:p>
          <a:p>
            <a:r>
              <a:rPr lang="el-GR" sz="7000" dirty="0"/>
              <a:t>Κοινόχρηστοι χώροι (</a:t>
            </a:r>
            <a:r>
              <a:rPr lang="el-GR" sz="7000" dirty="0" err="1"/>
              <a:t>lounge</a:t>
            </a:r>
            <a:r>
              <a:rPr lang="el-GR" sz="7000" dirty="0"/>
              <a:t>)</a:t>
            </a:r>
          </a:p>
          <a:p>
            <a:pPr lvl="1"/>
            <a:r>
              <a:rPr lang="el-GR" sz="4500" dirty="0"/>
              <a:t>θέση</a:t>
            </a:r>
          </a:p>
          <a:p>
            <a:pPr lvl="1"/>
            <a:r>
              <a:rPr lang="el-GR" sz="4500" dirty="0"/>
              <a:t>ατμόσφαιρα</a:t>
            </a:r>
          </a:p>
          <a:p>
            <a:pPr lvl="1"/>
            <a:r>
              <a:rPr lang="el-GR" sz="4500" dirty="0"/>
              <a:t>είδος πελατών</a:t>
            </a:r>
          </a:p>
          <a:p>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324565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err="1"/>
              <a:t>Marriott</a:t>
            </a:r>
            <a:r>
              <a:rPr lang="el-GR" sz="3600" dirty="0"/>
              <a:t> </a:t>
            </a:r>
            <a:r>
              <a:rPr lang="el-GR" sz="3600" dirty="0" err="1"/>
              <a:t>Hotels</a:t>
            </a:r>
            <a:r>
              <a:rPr lang="el-GR" sz="3600" dirty="0"/>
              <a:t>: </a:t>
            </a:r>
            <a:br>
              <a:rPr lang="el-GR" sz="3600" dirty="0"/>
            </a:br>
            <a:r>
              <a:rPr lang="el-GR" sz="3600" dirty="0"/>
              <a:t>Ε</a:t>
            </a:r>
            <a:r>
              <a:rPr lang="el-GR" sz="3600" dirty="0" smtClean="0"/>
              <a:t>υρήματα (2 από 2)</a:t>
            </a:r>
            <a:endParaRPr lang="en-US" sz="3600" dirty="0"/>
          </a:p>
        </p:txBody>
      </p:sp>
      <p:sp>
        <p:nvSpPr>
          <p:cNvPr id="3" name="Θέση περιεχομένου 2"/>
          <p:cNvSpPr>
            <a:spLocks noGrp="1"/>
          </p:cNvSpPr>
          <p:nvPr>
            <p:ph idx="1"/>
          </p:nvPr>
        </p:nvSpPr>
        <p:spPr/>
        <p:txBody>
          <a:bodyPr numCol="2">
            <a:noAutofit/>
          </a:bodyPr>
          <a:lstStyle/>
          <a:p>
            <a:r>
              <a:rPr lang="el-GR" sz="2400" dirty="0"/>
              <a:t>Εξυπηρέτηση</a:t>
            </a:r>
          </a:p>
          <a:p>
            <a:pPr lvl="1"/>
            <a:r>
              <a:rPr lang="el-GR" sz="2000" dirty="0"/>
              <a:t>κρατήσεις</a:t>
            </a:r>
          </a:p>
          <a:p>
            <a:pPr lvl="1"/>
            <a:r>
              <a:rPr lang="el-GR" sz="2000" dirty="0" err="1"/>
              <a:t>check</a:t>
            </a:r>
            <a:r>
              <a:rPr lang="el-GR" sz="2000" dirty="0"/>
              <a:t>-</a:t>
            </a:r>
            <a:r>
              <a:rPr lang="el-GR" sz="2000" dirty="0" err="1"/>
              <a:t>in</a:t>
            </a:r>
            <a:r>
              <a:rPr lang="el-GR" sz="2000" dirty="0"/>
              <a:t>/</a:t>
            </a:r>
            <a:r>
              <a:rPr lang="el-GR" sz="2000" dirty="0" err="1"/>
              <a:t>out</a:t>
            </a:r>
            <a:endParaRPr lang="el-GR" sz="2000" dirty="0"/>
          </a:p>
          <a:p>
            <a:pPr lvl="1"/>
            <a:r>
              <a:rPr lang="el-GR" sz="2000" dirty="0"/>
              <a:t>μεταφορά αποσκευών στο δωμάτιο</a:t>
            </a:r>
          </a:p>
          <a:p>
            <a:pPr lvl="1"/>
            <a:r>
              <a:rPr lang="el-GR" sz="2000" dirty="0"/>
              <a:t>ενοικιάσεις αυτοκινήτων</a:t>
            </a:r>
          </a:p>
          <a:p>
            <a:pPr lvl="1"/>
            <a:r>
              <a:rPr lang="el-GR" sz="2000" dirty="0" smtClean="0"/>
              <a:t>Καθαριστήριο</a:t>
            </a:r>
          </a:p>
          <a:p>
            <a:r>
              <a:rPr lang="el-GR" sz="2400" dirty="0"/>
              <a:t>Ασφάλεια</a:t>
            </a:r>
          </a:p>
          <a:p>
            <a:pPr lvl="1"/>
            <a:r>
              <a:rPr lang="el-GR" sz="2000" dirty="0"/>
              <a:t>φύλακες</a:t>
            </a:r>
          </a:p>
          <a:p>
            <a:pPr lvl="1"/>
            <a:r>
              <a:rPr lang="el-GR" sz="2000" dirty="0"/>
              <a:t>ανιχνευτές καπνού</a:t>
            </a:r>
          </a:p>
          <a:p>
            <a:pPr lvl="1"/>
            <a:r>
              <a:rPr lang="el-GR" sz="2000" dirty="0"/>
              <a:t>24ώρη παρακολούθηση με κάμερες </a:t>
            </a:r>
          </a:p>
          <a:p>
            <a:r>
              <a:rPr lang="el-GR" sz="2400" dirty="0"/>
              <a:t>Ψυχαγωγία</a:t>
            </a:r>
          </a:p>
          <a:p>
            <a:pPr lvl="1"/>
            <a:r>
              <a:rPr lang="el-GR" sz="2000" dirty="0" err="1" smtClean="0"/>
              <a:t>sauna</a:t>
            </a:r>
            <a:r>
              <a:rPr lang="el-GR" sz="2000" dirty="0" smtClean="0"/>
              <a:t> </a:t>
            </a:r>
          </a:p>
          <a:p>
            <a:pPr lvl="1"/>
            <a:r>
              <a:rPr lang="el-GR" sz="2000" dirty="0" err="1" smtClean="0"/>
              <a:t>jacuzzi</a:t>
            </a:r>
            <a:endParaRPr lang="el-GR" sz="2000" dirty="0"/>
          </a:p>
          <a:p>
            <a:pPr lvl="1"/>
            <a:r>
              <a:rPr lang="el-GR" sz="2000" dirty="0"/>
              <a:t>γυμναστήριο</a:t>
            </a:r>
          </a:p>
          <a:p>
            <a:pPr lvl="1"/>
            <a:r>
              <a:rPr lang="el-GR" sz="2000" dirty="0"/>
              <a:t>παιδική χαρά</a:t>
            </a:r>
          </a:p>
          <a:p>
            <a:pPr lvl="1"/>
            <a:r>
              <a:rPr lang="el-GR" sz="2000" dirty="0"/>
              <a:t>δωμάτιο με παιχνίδια</a:t>
            </a:r>
          </a:p>
          <a:p>
            <a:pPr lvl="1"/>
            <a:r>
              <a:rPr lang="el-GR" sz="2000" dirty="0" smtClean="0"/>
              <a:t>τένις</a:t>
            </a: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340654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a:t>
            </a:r>
            <a:r>
              <a:rPr lang="en-US" dirty="0" smtClean="0"/>
              <a:t>ο απ</a:t>
            </a:r>
            <a:r>
              <a:rPr lang="en-US" dirty="0" err="1" smtClean="0"/>
              <a:t>οτέλεσμ</a:t>
            </a:r>
            <a:r>
              <a:rPr lang="en-US" dirty="0" smtClean="0"/>
              <a:t>α Courtyard by Marriott </a:t>
            </a:r>
            <a:r>
              <a:rPr lang="el-GR" dirty="0" smtClean="0"/>
              <a:t>στη Μόσχα (1 από 2)</a:t>
            </a:r>
            <a:endParaRPr lang="en-US" dirty="0"/>
          </a:p>
        </p:txBody>
      </p:sp>
      <p:sp>
        <p:nvSpPr>
          <p:cNvPr id="3" name="Θέση περιεχομένου 2"/>
          <p:cNvSpPr>
            <a:spLocks noGrp="1"/>
          </p:cNvSpPr>
          <p:nvPr>
            <p:ph idx="1"/>
          </p:nvPr>
        </p:nvSpPr>
        <p:spPr/>
        <p:txBody>
          <a:bodyPr>
            <a:normAutofit fontScale="77500" lnSpcReduction="20000"/>
          </a:bodyPr>
          <a:lstStyle/>
          <a:p>
            <a:r>
              <a:rPr lang="el-GR" dirty="0" smtClean="0"/>
              <a:t>Εξωτερικό: </a:t>
            </a:r>
          </a:p>
          <a:p>
            <a:pPr lvl="1"/>
            <a:r>
              <a:rPr lang="el-GR" dirty="0" smtClean="0"/>
              <a:t>Στο </a:t>
            </a:r>
            <a:r>
              <a:rPr lang="el-GR" dirty="0"/>
              <a:t>κέντρο της πόλης της Μόσχας </a:t>
            </a:r>
            <a:r>
              <a:rPr lang="el-GR" dirty="0" smtClean="0"/>
              <a:t> </a:t>
            </a:r>
            <a:r>
              <a:rPr lang="el-GR" dirty="0"/>
              <a:t>Κόκκινη </a:t>
            </a:r>
            <a:r>
              <a:rPr lang="el-GR" dirty="0" err="1" smtClean="0"/>
              <a:t>Πλατείακαι</a:t>
            </a:r>
            <a:r>
              <a:rPr lang="el-GR" dirty="0" smtClean="0"/>
              <a:t> </a:t>
            </a:r>
            <a:r>
              <a:rPr lang="el-GR" dirty="0"/>
              <a:t>το Κρεμλίνο είναι σε μικρή απόσταση</a:t>
            </a:r>
          </a:p>
          <a:p>
            <a:pPr lvl="1"/>
            <a:r>
              <a:rPr lang="el-GR" dirty="0"/>
              <a:t>218 ευρύχωρα δωμάτια, μερικά με θέα το Κρεμλίνο </a:t>
            </a:r>
          </a:p>
          <a:p>
            <a:pPr lvl="1"/>
            <a:r>
              <a:rPr lang="el-GR" dirty="0" smtClean="0"/>
              <a:t>Κοινόχρηστοι χώροι: Λόμπι 462 </a:t>
            </a:r>
            <a:r>
              <a:rPr lang="el-GR" dirty="0" err="1" smtClean="0"/>
              <a:t>τ.μ</a:t>
            </a:r>
            <a:r>
              <a:rPr lang="el-GR" dirty="0" smtClean="0"/>
              <a:t>. Αίθριο </a:t>
            </a:r>
            <a:r>
              <a:rPr lang="el-GR" dirty="0"/>
              <a:t>γεμάτο με φυσικό φως , όμορφα </a:t>
            </a:r>
            <a:r>
              <a:rPr lang="el-GR" dirty="0" smtClean="0"/>
              <a:t>επιπλωμένο </a:t>
            </a:r>
            <a:r>
              <a:rPr lang="el-GR" dirty="0"/>
              <a:t>και εξοπλισμένα για την άνεσή σας με δωρεάν ασύρματο Internet υψηλής ταχύτητας .</a:t>
            </a:r>
          </a:p>
          <a:p>
            <a:r>
              <a:rPr lang="el-GR" dirty="0" smtClean="0"/>
              <a:t>Σίτιση: </a:t>
            </a:r>
          </a:p>
          <a:p>
            <a:pPr lvl="1"/>
            <a:r>
              <a:rPr lang="el-GR" dirty="0" smtClean="0"/>
              <a:t>Πλούσιο </a:t>
            </a:r>
            <a:r>
              <a:rPr lang="el-GR" dirty="0"/>
              <a:t>πρωινό σε μπουφέ στο εστιατόριο </a:t>
            </a:r>
            <a:r>
              <a:rPr lang="el-GR" dirty="0" smtClean="0"/>
              <a:t>ή πρωινό </a:t>
            </a:r>
            <a:r>
              <a:rPr lang="el-GR" dirty="0"/>
              <a:t>για να το </a:t>
            </a:r>
            <a:r>
              <a:rPr lang="el-GR" dirty="0" smtClean="0"/>
              <a:t>δωμάτιο</a:t>
            </a:r>
          </a:p>
          <a:p>
            <a:pPr lvl="1"/>
            <a:r>
              <a:rPr lang="el-GR" dirty="0" smtClean="0"/>
              <a:t>2 εστιατόρια </a:t>
            </a:r>
            <a:r>
              <a:rPr lang="el-GR" dirty="0" err="1"/>
              <a:t>Flat</a:t>
            </a:r>
            <a:r>
              <a:rPr lang="el-GR" dirty="0"/>
              <a:t> </a:t>
            </a:r>
            <a:r>
              <a:rPr lang="el-GR" dirty="0" err="1"/>
              <a:t>Iron</a:t>
            </a:r>
            <a:r>
              <a:rPr lang="el-GR" dirty="0"/>
              <a:t> </a:t>
            </a:r>
            <a:r>
              <a:rPr lang="el-GR" dirty="0" err="1"/>
              <a:t>Bar</a:t>
            </a:r>
            <a:r>
              <a:rPr lang="el-GR" dirty="0"/>
              <a:t> και το </a:t>
            </a:r>
            <a:r>
              <a:rPr lang="el-GR" dirty="0" err="1"/>
              <a:t>Roadhouse</a:t>
            </a:r>
            <a:r>
              <a:rPr lang="el-GR" dirty="0"/>
              <a:t> </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1228729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a:t>
            </a:r>
            <a:r>
              <a:rPr lang="en-US" dirty="0"/>
              <a:t>ο απ</a:t>
            </a:r>
            <a:r>
              <a:rPr lang="en-US" dirty="0" err="1"/>
              <a:t>οτέλεσμ</a:t>
            </a:r>
            <a:r>
              <a:rPr lang="en-US" dirty="0"/>
              <a:t>α Courtyard by Marriott </a:t>
            </a:r>
            <a:r>
              <a:rPr lang="el-GR" dirty="0"/>
              <a:t>στη </a:t>
            </a:r>
            <a:r>
              <a:rPr lang="el-GR" dirty="0" smtClean="0"/>
              <a:t>Μόσχα (2 από 2)</a:t>
            </a:r>
            <a:endParaRPr lang="en-US" dirty="0"/>
          </a:p>
        </p:txBody>
      </p:sp>
      <p:sp>
        <p:nvSpPr>
          <p:cNvPr id="3" name="Θέση περιεχομένου 2"/>
          <p:cNvSpPr>
            <a:spLocks noGrp="1"/>
          </p:cNvSpPr>
          <p:nvPr>
            <p:ph idx="1"/>
          </p:nvPr>
        </p:nvSpPr>
        <p:spPr/>
        <p:txBody>
          <a:bodyPr>
            <a:normAutofit fontScale="77500" lnSpcReduction="20000"/>
          </a:bodyPr>
          <a:lstStyle/>
          <a:p>
            <a:r>
              <a:rPr lang="el-GR" dirty="0" smtClean="0"/>
              <a:t>Χαρακτηριστικά Δωματίου:</a:t>
            </a:r>
            <a:endParaRPr lang="el-GR" dirty="0"/>
          </a:p>
          <a:p>
            <a:pPr lvl="1"/>
            <a:r>
              <a:rPr lang="el-GR" dirty="0" smtClean="0"/>
              <a:t>Εργονομία </a:t>
            </a:r>
            <a:r>
              <a:rPr lang="el-GR" dirty="0"/>
              <a:t>, αποδοτικότητα φωτισμού και </a:t>
            </a:r>
            <a:r>
              <a:rPr lang="el-GR" dirty="0" err="1"/>
              <a:t>ευρυζωνικού</a:t>
            </a:r>
            <a:r>
              <a:rPr lang="el-GR" dirty="0"/>
              <a:t> Internet </a:t>
            </a:r>
          </a:p>
          <a:p>
            <a:pPr lvl="1"/>
            <a:r>
              <a:rPr lang="el-GR" dirty="0"/>
              <a:t>Δορυφορική </a:t>
            </a:r>
            <a:r>
              <a:rPr lang="el-GR" dirty="0" smtClean="0"/>
              <a:t>τηλεόραση, </a:t>
            </a:r>
            <a:r>
              <a:rPr lang="el-GR" dirty="0"/>
              <a:t>μίνι - μπαρ και ταινίες στο δωμάτιο </a:t>
            </a:r>
          </a:p>
          <a:p>
            <a:pPr lvl="1"/>
            <a:r>
              <a:rPr lang="el-GR" dirty="0"/>
              <a:t>Χρηματοκιβώτιο στο δωμάτιο</a:t>
            </a:r>
          </a:p>
          <a:p>
            <a:pPr lvl="1"/>
            <a:r>
              <a:rPr lang="el-GR" dirty="0"/>
              <a:t>Τηλέφωνα δύο </a:t>
            </a:r>
            <a:r>
              <a:rPr lang="el-GR" dirty="0" smtClean="0"/>
              <a:t>γραμμών, </a:t>
            </a:r>
          </a:p>
          <a:p>
            <a:pPr lvl="1"/>
            <a:r>
              <a:rPr lang="el-GR" dirty="0" smtClean="0"/>
              <a:t>Έλεγχος </a:t>
            </a:r>
            <a:r>
              <a:rPr lang="el-GR" dirty="0"/>
              <a:t>του κλιματισμού </a:t>
            </a:r>
            <a:endParaRPr lang="el-GR" dirty="0" smtClean="0"/>
          </a:p>
          <a:p>
            <a:pPr lvl="1"/>
            <a:r>
              <a:rPr lang="el-GR" dirty="0" smtClean="0"/>
              <a:t>24 </a:t>
            </a:r>
            <a:r>
              <a:rPr lang="el-GR" dirty="0"/>
              <a:t>- </a:t>
            </a:r>
            <a:r>
              <a:rPr lang="el-GR" dirty="0" err="1"/>
              <a:t>ωρη</a:t>
            </a:r>
            <a:r>
              <a:rPr lang="el-GR" dirty="0"/>
              <a:t> υπηρεσία δωματίου </a:t>
            </a:r>
          </a:p>
          <a:p>
            <a:pPr lvl="1"/>
            <a:r>
              <a:rPr lang="el-GR" dirty="0" smtClean="0"/>
              <a:t>Ξυπνητήρι </a:t>
            </a:r>
          </a:p>
          <a:p>
            <a:pPr lvl="1"/>
            <a:r>
              <a:rPr lang="el-GR" dirty="0" smtClean="0"/>
              <a:t>Σίδερο </a:t>
            </a:r>
            <a:r>
              <a:rPr lang="el-GR" dirty="0"/>
              <a:t>και σιδερώστρα </a:t>
            </a:r>
            <a:endParaRPr lang="el-GR" dirty="0" smtClean="0"/>
          </a:p>
          <a:p>
            <a:pPr lvl="1"/>
            <a:r>
              <a:rPr lang="el-GR" dirty="0" smtClean="0"/>
              <a:t>Πιστολάκι </a:t>
            </a:r>
            <a:r>
              <a:rPr lang="el-GR" dirty="0"/>
              <a:t>για τα </a:t>
            </a:r>
            <a:r>
              <a:rPr lang="el-GR" dirty="0" smtClean="0"/>
              <a:t>μαλλιά</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153088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23" name="Θέση κειμένου 5"/>
          <p:cNvSpPr>
            <a:spLocks noGrp="1"/>
          </p:cNvSpPr>
          <p:nvPr>
            <p:ph type="subTitle" idx="1"/>
          </p:nvPr>
        </p:nvSpPr>
        <p:spPr/>
        <p:txBody>
          <a:bodyPr/>
          <a:lstStyle/>
          <a:p>
            <a:r>
              <a:rPr lang="el-GR" b="1" dirty="0"/>
              <a:t>Μάθημα: </a:t>
            </a:r>
            <a:r>
              <a:rPr lang="el-GR" dirty="0"/>
              <a:t>Μάρκετινγκ Υπηρεσιών, </a:t>
            </a:r>
            <a:r>
              <a:rPr lang="el-GR" b="1" dirty="0"/>
              <a:t>Ενότητα </a:t>
            </a:r>
            <a:r>
              <a:rPr lang="en-US" b="1" dirty="0" smtClean="0"/>
              <a:t># </a:t>
            </a:r>
            <a:r>
              <a:rPr lang="el-GR" b="1" dirty="0" smtClean="0"/>
              <a:t>7:</a:t>
            </a:r>
            <a:r>
              <a:rPr lang="en-US" b="1" dirty="0" smtClean="0"/>
              <a:t> </a:t>
            </a:r>
            <a:r>
              <a:rPr lang="el-GR" dirty="0"/>
              <a:t>Ανάπτυξη Νέων </a:t>
            </a:r>
            <a:r>
              <a:rPr lang="el-GR" altLang="en-US" dirty="0"/>
              <a:t>Υπηρεσιών </a:t>
            </a:r>
            <a:endParaRPr lang="el-GR" altLang="en-US" dirty="0" smtClean="0"/>
          </a:p>
          <a:p>
            <a:r>
              <a:rPr lang="el-GR" b="1" dirty="0" smtClean="0"/>
              <a:t>Διδάσκουσα</a:t>
            </a:r>
            <a:r>
              <a:rPr lang="el-GR" b="1" dirty="0"/>
              <a:t>: </a:t>
            </a:r>
            <a:r>
              <a:rPr lang="el-GR" dirty="0" smtClean="0"/>
              <a:t>Άννα </a:t>
            </a:r>
            <a:r>
              <a:rPr lang="el-GR" dirty="0"/>
              <a:t>Ζαρκάδα, </a:t>
            </a:r>
            <a:r>
              <a:rPr lang="el-GR" b="1" dirty="0"/>
              <a:t>Τμήμα: </a:t>
            </a:r>
            <a:r>
              <a:rPr lang="el-GR" dirty="0"/>
              <a:t>Οργάνωση &amp; Διοίκηση Επιχειρήσεων </a:t>
            </a:r>
          </a:p>
          <a:p>
            <a:endParaRPr lang="el-GR" dirty="0"/>
          </a:p>
        </p:txBody>
      </p:sp>
      <p:sp>
        <p:nvSpPr>
          <p:cNvPr id="7" name="Τίτλος 6"/>
          <p:cNvSpPr>
            <a:spLocks noGrp="1"/>
          </p:cNvSpPr>
          <p:nvPr>
            <p:ph type="ctrTitle"/>
          </p:nvPr>
        </p:nvSpPr>
        <p:spPr/>
        <p:txBody>
          <a:bodyPr/>
          <a:lstStyle/>
          <a:p>
            <a:r>
              <a:rPr lang="el-GR" dirty="0" smtClean="0"/>
              <a:t>Τέλος Ενότητας # 7</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a:t>Για εκπαιδευτικό υλικό, όπως εικόνες, που υπόκειται σε άλλου τύπου άδειας χρήσης, η άδεια χρήσης αναφέρεται ρητώς. </a:t>
            </a:r>
          </a:p>
          <a:p>
            <a:pPr algn="l"/>
            <a:endParaRPr lang="en-US" sz="2800" dirty="0" smtClean="0"/>
          </a:p>
        </p:txBody>
      </p:sp>
      <p:sp>
        <p:nvSpPr>
          <p:cNvPr id="8" name="Title 7"/>
          <p:cNvSpPr>
            <a:spLocks noGrp="1"/>
          </p:cNvSpPr>
          <p:nvPr>
            <p:ph type="title"/>
          </p:nvPr>
        </p:nvSpPr>
        <p:spPr/>
        <p:txBody>
          <a:bodyPr/>
          <a:lstStyle/>
          <a:p>
            <a:r>
              <a:rPr lang="el-GR" dirty="0" smtClean="0"/>
              <a:t>Άδειες Χρήσης</a:t>
            </a:r>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Εξοικείωση </a:t>
            </a:r>
            <a:r>
              <a:rPr lang="el-GR" dirty="0"/>
              <a:t>με τους τύπους νέων </a:t>
            </a:r>
            <a:r>
              <a:rPr lang="el-GR" dirty="0" smtClean="0"/>
              <a:t>υπηρεσιών</a:t>
            </a:r>
          </a:p>
          <a:p>
            <a:r>
              <a:rPr lang="el-GR" dirty="0" smtClean="0"/>
              <a:t>Κατανόηση των σταδίων </a:t>
            </a:r>
            <a:r>
              <a:rPr lang="el-GR" dirty="0"/>
              <a:t>ανάπτυξης νέων υπηρεσιών </a:t>
            </a:r>
            <a:endParaRPr lang="el-GR" dirty="0" smtClean="0"/>
          </a:p>
          <a:p>
            <a:r>
              <a:rPr lang="el-GR" dirty="0" smtClean="0"/>
              <a:t>Κατανόηση της μεθόδου </a:t>
            </a:r>
            <a:r>
              <a:rPr lang="en-US" dirty="0"/>
              <a:t>blueprinting</a:t>
            </a:r>
            <a:r>
              <a:rPr lang="el-GR" dirty="0"/>
              <a:t> και </a:t>
            </a:r>
            <a:r>
              <a:rPr lang="el-GR" dirty="0" smtClean="0"/>
              <a:t>των βημάτων που απαιτεί η εφαρμογή της</a:t>
            </a:r>
          </a:p>
          <a:p>
            <a:r>
              <a:rPr lang="el-GR" dirty="0" smtClean="0"/>
              <a:t>Εις βάθος γνώση της διαδικασίας με τη χρήση παραδειγμάτων από </a:t>
            </a:r>
            <a:r>
              <a:rPr lang="el-GR" smtClean="0"/>
              <a:t>την αγορά</a:t>
            </a:r>
            <a:endParaRPr lang="el-GR" dirty="0"/>
          </a:p>
          <a:p>
            <a:endParaRPr lang="en-US" dirty="0"/>
          </a:p>
          <a:p>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dirty="0" smtClean="0"/>
              <a:t>Τύποι Νέων Υπηρεσιών</a:t>
            </a:r>
          </a:p>
          <a:p>
            <a:r>
              <a:rPr lang="el-GR" altLang="el-GR" dirty="0" smtClean="0"/>
              <a:t>Στάδια Ανάπτυξης Νέων Υπηρεσιών</a:t>
            </a:r>
          </a:p>
          <a:p>
            <a:r>
              <a:rPr lang="el-GR" dirty="0"/>
              <a:t>Μέθοδος </a:t>
            </a:r>
            <a:r>
              <a:rPr lang="en-US" dirty="0" smtClean="0"/>
              <a:t>Blueprinting</a:t>
            </a:r>
            <a:endParaRPr lang="el-GR" dirty="0" smtClean="0"/>
          </a:p>
          <a:p>
            <a:r>
              <a:rPr lang="el-GR" dirty="0"/>
              <a:t>Παράδειγμα Σχεδιασμού Νέας Υπηρεσίας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Μάρκετινγκ Υπηρεσιών, </a:t>
            </a:r>
            <a:r>
              <a:rPr lang="el-GR" b="1" dirty="0" smtClean="0"/>
              <a:t>Ενότητα </a:t>
            </a:r>
            <a:r>
              <a:rPr lang="en-US" b="1" dirty="0"/>
              <a:t># </a:t>
            </a:r>
            <a:r>
              <a:rPr lang="el-GR" b="1" dirty="0"/>
              <a:t>7:</a:t>
            </a:r>
            <a:r>
              <a:rPr lang="en-US" dirty="0"/>
              <a:t> </a:t>
            </a:r>
            <a:r>
              <a:rPr lang="el-GR" dirty="0"/>
              <a:t>Ανάπτυξη Νέων </a:t>
            </a:r>
            <a:r>
              <a:rPr lang="el-GR" altLang="en-US" dirty="0"/>
              <a:t>Υπηρεσιών</a:t>
            </a:r>
            <a:endParaRPr lang="en-US"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Τύποι Νέων Υπηρεσιών</a:t>
            </a:r>
            <a:endParaRPr lang="el-GR" dirty="0"/>
          </a:p>
        </p:txBody>
      </p:sp>
    </p:spTree>
    <p:extLst>
      <p:ext uri="{BB962C8B-B14F-4D97-AF65-F5344CB8AC3E}">
        <p14:creationId xmlns:p14="http://schemas.microsoft.com/office/powerpoint/2010/main" val="3760373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Τύποι Νέων Υπηρεσιών (1 από 2)</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fontScale="70000" lnSpcReduction="20000"/>
          </a:bodyPr>
          <a:lstStyle/>
          <a:p>
            <a:r>
              <a:rPr lang="el-GR" dirty="0" smtClean="0"/>
              <a:t>Σημαντικές ή Δραστικές Καινοτομίες</a:t>
            </a:r>
          </a:p>
          <a:p>
            <a:pPr lvl="1"/>
            <a:r>
              <a:rPr lang="el-GR" dirty="0" smtClean="0"/>
              <a:t>Νέες υπηρεσίες για αχαρτογράφητες αγορές</a:t>
            </a:r>
          </a:p>
          <a:p>
            <a:pPr lvl="1"/>
            <a:r>
              <a:rPr lang="el-GR" dirty="0" smtClean="0"/>
              <a:t>Η δημιουργία του </a:t>
            </a:r>
            <a:r>
              <a:rPr lang="en-US" dirty="0" err="1" smtClean="0"/>
              <a:t>Ebay</a:t>
            </a:r>
            <a:r>
              <a:rPr lang="en-US" dirty="0" smtClean="0"/>
              <a:t> </a:t>
            </a:r>
            <a:r>
              <a:rPr lang="el-GR" dirty="0" smtClean="0"/>
              <a:t>ως πρώτη ιστοσελίδα ηλεκτρονικών δημοπρασιών</a:t>
            </a:r>
            <a:endParaRPr lang="el-GR" dirty="0"/>
          </a:p>
          <a:p>
            <a:r>
              <a:rPr lang="el-GR" dirty="0" smtClean="0"/>
              <a:t>Επιχειρήσεις </a:t>
            </a:r>
            <a:r>
              <a:rPr lang="en-US" dirty="0" smtClean="0"/>
              <a:t>start-up</a:t>
            </a:r>
          </a:p>
          <a:p>
            <a:pPr lvl="1"/>
            <a:r>
              <a:rPr lang="el-GR" dirty="0" smtClean="0"/>
              <a:t>Νέες υπηρεσίες για αγορές που ήδη καλύπτεται από υπάρχουσες υπηρεσίες</a:t>
            </a:r>
          </a:p>
          <a:p>
            <a:pPr lvl="1"/>
            <a:r>
              <a:rPr lang="el-GR" dirty="0" smtClean="0"/>
              <a:t>Η </a:t>
            </a:r>
            <a:r>
              <a:rPr lang="en-US" dirty="0" smtClean="0"/>
              <a:t>Amazon </a:t>
            </a:r>
            <a:r>
              <a:rPr lang="el-GR" dirty="0" smtClean="0"/>
              <a:t>ως εναλλακτικό διαδικτυακό βιβλιοπωλείο</a:t>
            </a:r>
          </a:p>
          <a:p>
            <a:r>
              <a:rPr lang="el-GR" dirty="0" smtClean="0"/>
              <a:t>Νέες υπηρεσίες για υπάρχουσες αγορές</a:t>
            </a:r>
          </a:p>
          <a:p>
            <a:pPr lvl="1"/>
            <a:r>
              <a:rPr lang="el-GR" dirty="0" smtClean="0"/>
              <a:t>Υπάρχουσες επιχειρήσεις παρέχουν νέες υπηρεσίες στους πελάτες τους</a:t>
            </a:r>
          </a:p>
          <a:p>
            <a:pPr lvl="1"/>
            <a:r>
              <a:rPr lang="el-GR" dirty="0" smtClean="0"/>
              <a:t>Κινητή τηλεφωνία </a:t>
            </a:r>
            <a:r>
              <a:rPr lang="el-GR" dirty="0"/>
              <a:t>από </a:t>
            </a:r>
            <a:r>
              <a:rPr lang="el-GR" dirty="0" smtClean="0"/>
              <a:t>την </a:t>
            </a:r>
            <a:r>
              <a:rPr lang="en-US" dirty="0" smtClean="0"/>
              <a:t>Carrefour</a:t>
            </a:r>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21889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Τύποι Νέων Υπηρεσιών (2 από 2)</a:t>
            </a:r>
            <a:endParaRPr lang="en-US" sz="3600" dirty="0"/>
          </a:p>
        </p:txBody>
      </p:sp>
      <p:sp>
        <p:nvSpPr>
          <p:cNvPr id="3" name="Θέση περιεχομένου 2"/>
          <p:cNvSpPr>
            <a:spLocks noGrp="1"/>
          </p:cNvSpPr>
          <p:nvPr>
            <p:ph idx="1"/>
          </p:nvPr>
        </p:nvSpPr>
        <p:spPr>
          <a:xfrm>
            <a:off x="457200" y="1722437"/>
            <a:ext cx="8229600" cy="4525963"/>
          </a:xfrm>
        </p:spPr>
        <p:txBody>
          <a:bodyPr>
            <a:normAutofit fontScale="85000" lnSpcReduction="20000"/>
          </a:bodyPr>
          <a:lstStyle/>
          <a:p>
            <a:r>
              <a:rPr lang="el-GR" dirty="0" smtClean="0"/>
              <a:t>Διεύρυνση γραμμής παραγωγής υπηρεσίας</a:t>
            </a:r>
          </a:p>
          <a:p>
            <a:pPr lvl="1"/>
            <a:r>
              <a:rPr lang="el-GR" dirty="0" smtClean="0"/>
              <a:t>Προσθήκη νέων γραμμών παραγωγής</a:t>
            </a:r>
          </a:p>
          <a:p>
            <a:pPr lvl="1"/>
            <a:r>
              <a:rPr lang="el-GR" dirty="0" smtClean="0"/>
              <a:t>Καινούργια δρομολόγια σε μία αεροπορική εταιρεία</a:t>
            </a:r>
            <a:endParaRPr lang="el-GR" dirty="0"/>
          </a:p>
          <a:p>
            <a:r>
              <a:rPr lang="el-GR" dirty="0" smtClean="0"/>
              <a:t>Βελτίωση Υπηρεσιών </a:t>
            </a:r>
            <a:endParaRPr lang="en-US" dirty="0" smtClean="0"/>
          </a:p>
          <a:p>
            <a:pPr lvl="1"/>
            <a:r>
              <a:rPr lang="el-GR" dirty="0" smtClean="0"/>
              <a:t>Η πιο συχνή μορφή νέων υπηρεσιών</a:t>
            </a:r>
          </a:p>
          <a:p>
            <a:pPr lvl="1"/>
            <a:r>
              <a:rPr lang="el-GR" dirty="0" smtClean="0"/>
              <a:t>Αλλαγή στα χαρακτηριστικά των υπηρεσιών</a:t>
            </a:r>
          </a:p>
          <a:p>
            <a:pPr lvl="1"/>
            <a:r>
              <a:rPr lang="el-GR" dirty="0" smtClean="0"/>
              <a:t>Καινοτομία για ταχύτερη εκτέλεση της υπηρεσίας </a:t>
            </a:r>
          </a:p>
          <a:p>
            <a:r>
              <a:rPr lang="el-GR" dirty="0" smtClean="0"/>
              <a:t>Αλλαγές στυλ</a:t>
            </a:r>
          </a:p>
          <a:p>
            <a:pPr lvl="1"/>
            <a:r>
              <a:rPr lang="el-GR" dirty="0" smtClean="0"/>
              <a:t>Αλλαγές στα ορατά σημεία της υπηρεσίας </a:t>
            </a:r>
          </a:p>
          <a:p>
            <a:pPr lvl="1"/>
            <a:r>
              <a:rPr lang="el-GR" dirty="0" smtClean="0"/>
              <a:t>Ανακαίνιση ενός εστιατορίου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val="11091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6" name="Θέση κειμένου 5"/>
          <p:cNvSpPr>
            <a:spLocks noGrp="1"/>
          </p:cNvSpPr>
          <p:nvPr>
            <p:ph type="body" idx="1"/>
          </p:nvPr>
        </p:nvSpPr>
        <p:spPr>
          <a:xfrm>
            <a:off x="533400" y="4305077"/>
            <a:ext cx="7922568" cy="1500187"/>
          </a:xfrm>
        </p:spPr>
        <p:txBody>
          <a:bodyPr/>
          <a:lstStyle/>
          <a:p>
            <a:r>
              <a:rPr lang="el-GR" b="1" dirty="0" smtClean="0"/>
              <a:t>Μάθημα: </a:t>
            </a:r>
            <a:r>
              <a:rPr lang="el-GR" dirty="0" smtClean="0"/>
              <a:t>Μάρκετινγκ Υπηρεσιών, </a:t>
            </a:r>
            <a:r>
              <a:rPr lang="el-GR" b="1" dirty="0" smtClean="0"/>
              <a:t>Ενότητα </a:t>
            </a:r>
            <a:r>
              <a:rPr lang="en-US" b="1" dirty="0"/>
              <a:t># </a:t>
            </a:r>
            <a:r>
              <a:rPr lang="el-GR" b="1" dirty="0"/>
              <a:t>7:</a:t>
            </a:r>
            <a:r>
              <a:rPr lang="en-US" dirty="0"/>
              <a:t> </a:t>
            </a:r>
            <a:r>
              <a:rPr lang="el-GR" dirty="0"/>
              <a:t>Ανάπτυξη Νέων </a:t>
            </a:r>
            <a:r>
              <a:rPr lang="el-GR" altLang="en-US" dirty="0"/>
              <a:t>Υπηρεσιών</a:t>
            </a:r>
            <a:endParaRPr lang="en-US" dirty="0"/>
          </a:p>
          <a:p>
            <a:r>
              <a:rPr lang="el-GR" b="1" dirty="0" smtClean="0"/>
              <a:t>Διδάσκουσα: </a:t>
            </a:r>
            <a:r>
              <a:rPr lang="el-GR" dirty="0" smtClean="0"/>
              <a:t>Άννα Ζαρκάδα, </a:t>
            </a:r>
            <a:r>
              <a:rPr lang="el-GR" b="1" dirty="0" smtClean="0"/>
              <a:t>Τμήμα: </a:t>
            </a:r>
            <a:r>
              <a:rPr lang="el-GR" dirty="0" smtClean="0"/>
              <a:t>Οργάνωση &amp; Διοίκηση Επιχειρήσεων </a:t>
            </a:r>
          </a:p>
          <a:p>
            <a:endParaRPr lang="el-GR" dirty="0"/>
          </a:p>
        </p:txBody>
      </p:sp>
      <p:sp>
        <p:nvSpPr>
          <p:cNvPr id="5" name="Τίτλος 4"/>
          <p:cNvSpPr>
            <a:spLocks noGrp="1"/>
          </p:cNvSpPr>
          <p:nvPr>
            <p:ph type="title"/>
          </p:nvPr>
        </p:nvSpPr>
        <p:spPr/>
        <p:txBody>
          <a:bodyPr>
            <a:normAutofit/>
          </a:bodyPr>
          <a:lstStyle/>
          <a:p>
            <a:r>
              <a:rPr lang="el-GR" dirty="0" smtClean="0"/>
              <a:t>Στάδια Ανάπτυξης Νέων Υπηρεσιών</a:t>
            </a:r>
            <a:endParaRPr lang="el-GR" dirty="0"/>
          </a:p>
        </p:txBody>
      </p:sp>
    </p:spTree>
    <p:extLst>
      <p:ext uri="{BB962C8B-B14F-4D97-AF65-F5344CB8AC3E}">
        <p14:creationId xmlns:p14="http://schemas.microsoft.com/office/powerpoint/2010/main" val="102069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CC_BY_NC_ND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0</TotalTime>
  <Words>1228</Words>
  <Application>Microsoft Office PowerPoint</Application>
  <PresentationFormat>Προβολή στην οθόνη (4:3)</PresentationFormat>
  <Paragraphs>227</Paragraphs>
  <Slides>27</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Template_CC_BY_NC_ND_0</vt:lpstr>
      <vt:lpstr>Μάρκετινγκ Υπηρεσιών</vt:lpstr>
      <vt:lpstr>Χρηματοδότηση</vt:lpstr>
      <vt:lpstr>Άδειες Χρήσης</vt:lpstr>
      <vt:lpstr>Σκοποί ενότητας</vt:lpstr>
      <vt:lpstr>Περιεχόμενα ενότητας</vt:lpstr>
      <vt:lpstr>Τύποι Νέων Υπηρεσιών</vt:lpstr>
      <vt:lpstr>Τύποι Νέων Υπηρεσιών (1 από 2)</vt:lpstr>
      <vt:lpstr>Τύποι Νέων Υπηρεσιών (2 από 2)</vt:lpstr>
      <vt:lpstr>Στάδια Ανάπτυξης Νέων Υπηρεσιών</vt:lpstr>
      <vt:lpstr>Ανάπτυξη Νέων Υπηρεσιών</vt:lpstr>
      <vt:lpstr>Σχεδιασμός Ορατού Μέρους</vt:lpstr>
      <vt:lpstr>Σχεδιασμός Εφαρμογής</vt:lpstr>
      <vt:lpstr>Μέθοδος Blueprinting</vt:lpstr>
      <vt:lpstr>Η μέθοδος Blueprinting</vt:lpstr>
      <vt:lpstr>Οι ζώνες ορατότητας του Blueprint</vt:lpstr>
      <vt:lpstr>Επιμέρους διαχωρισμοί του Blueprint  (1 από 2)</vt:lpstr>
      <vt:lpstr>Επιμέρους διαχωρισμοί του Blueprint  (2 από 2)</vt:lpstr>
      <vt:lpstr>Παράδειγμα Blueprint:  Διαμονή σε Ξενοδοχείο</vt:lpstr>
      <vt:lpstr>Βήματα για ένα σχέδιο blueprint  (1 από 2)</vt:lpstr>
      <vt:lpstr>Βήματα για ένα σχέδιο blueprint  (2 από 2)</vt:lpstr>
      <vt:lpstr>Παράδειγμα Σχεδιασμού Νέας Υπηρεσίας </vt:lpstr>
      <vt:lpstr>Marriott Hotels:  Σχεδιασμός νέας υπηρεσίας – έρευνα </vt:lpstr>
      <vt:lpstr>Marriott Hotels:  Ευρήματα (1 από 2)</vt:lpstr>
      <vt:lpstr>Marriott Hotels:  Ευρήματα (2 από 2)</vt:lpstr>
      <vt:lpstr>Το αποτέλεσμα Courtyard by Marriott στη Μόσχα (1 από 2)</vt:lpstr>
      <vt:lpstr>Το αποτέλεσμα Courtyard by Marriott στη Μόσχα (2 από 2)</vt:lpstr>
      <vt:lpstr>Τέλος Ενότητας #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2015-08-11T19:46:04Z</dcterms:created>
  <dcterms:modified xsi:type="dcterms:W3CDTF">2015-09-29T22:39:23Z</dcterms:modified>
</cp:coreProperties>
</file>