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73"/>
  </p:notesMasterIdLst>
  <p:sldIdLst>
    <p:sldId id="968" r:id="rId2"/>
    <p:sldId id="972" r:id="rId3"/>
    <p:sldId id="263" r:id="rId4"/>
    <p:sldId id="320" r:id="rId5"/>
    <p:sldId id="979" r:id="rId6"/>
    <p:sldId id="322" r:id="rId7"/>
    <p:sldId id="274" r:id="rId8"/>
    <p:sldId id="302" r:id="rId9"/>
    <p:sldId id="982" r:id="rId10"/>
    <p:sldId id="983" r:id="rId11"/>
    <p:sldId id="984" r:id="rId12"/>
    <p:sldId id="310" r:id="rId13"/>
    <p:sldId id="311" r:id="rId14"/>
    <p:sldId id="579" r:id="rId15"/>
    <p:sldId id="699" r:id="rId16"/>
    <p:sldId id="700" r:id="rId17"/>
    <p:sldId id="265" r:id="rId18"/>
    <p:sldId id="962" r:id="rId19"/>
    <p:sldId id="963" r:id="rId20"/>
    <p:sldId id="268" r:id="rId21"/>
    <p:sldId id="751" r:id="rId22"/>
    <p:sldId id="270" r:id="rId23"/>
    <p:sldId id="271" r:id="rId24"/>
    <p:sldId id="272" r:id="rId25"/>
    <p:sldId id="1067" r:id="rId26"/>
    <p:sldId id="275" r:id="rId27"/>
    <p:sldId id="277" r:id="rId28"/>
    <p:sldId id="297" r:id="rId29"/>
    <p:sldId id="299" r:id="rId30"/>
    <p:sldId id="744" r:id="rId31"/>
    <p:sldId id="336" r:id="rId32"/>
    <p:sldId id="742" r:id="rId33"/>
    <p:sldId id="762" r:id="rId34"/>
    <p:sldId id="767" r:id="rId35"/>
    <p:sldId id="415" r:id="rId36"/>
    <p:sldId id="416" r:id="rId37"/>
    <p:sldId id="418" r:id="rId38"/>
    <p:sldId id="666" r:id="rId39"/>
    <p:sldId id="850" r:id="rId40"/>
    <p:sldId id="419" r:id="rId41"/>
    <p:sldId id="421" r:id="rId42"/>
    <p:sldId id="454" r:id="rId43"/>
    <p:sldId id="892" r:id="rId44"/>
    <p:sldId id="455" r:id="rId45"/>
    <p:sldId id="502" r:id="rId46"/>
    <p:sldId id="373" r:id="rId47"/>
    <p:sldId id="422" r:id="rId48"/>
    <p:sldId id="374" r:id="rId49"/>
    <p:sldId id="990" r:id="rId50"/>
    <p:sldId id="424" r:id="rId51"/>
    <p:sldId id="425" r:id="rId52"/>
    <p:sldId id="426" r:id="rId53"/>
    <p:sldId id="429" r:id="rId54"/>
    <p:sldId id="745" r:id="rId55"/>
    <p:sldId id="434" r:id="rId56"/>
    <p:sldId id="436" r:id="rId57"/>
    <p:sldId id="438" r:id="rId58"/>
    <p:sldId id="439" r:id="rId59"/>
    <p:sldId id="443" r:id="rId60"/>
    <p:sldId id="746" r:id="rId61"/>
    <p:sldId id="629" r:id="rId62"/>
    <p:sldId id="630" r:id="rId63"/>
    <p:sldId id="1063" r:id="rId64"/>
    <p:sldId id="1064" r:id="rId65"/>
    <p:sldId id="1065" r:id="rId66"/>
    <p:sldId id="500" r:id="rId67"/>
    <p:sldId id="501" r:id="rId68"/>
    <p:sldId id="924" r:id="rId69"/>
    <p:sldId id="1066" r:id="rId70"/>
    <p:sldId id="927" r:id="rId71"/>
    <p:sldId id="928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6E3EE-4D17-44C0-A50D-09D60B111C33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3B717-0616-4D5B-BB8B-9A28AABD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9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91B44B66-510A-01A7-BFF2-55580ED4D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65491E-6D46-461A-9E30-0D09F81F2081}" type="slidenum">
              <a:rPr lang="en-US" altLang="el-GR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l-GR">
              <a:cs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C050F48-D334-F3CD-3A8A-2ABB0FB4D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9817D4BC-A495-1268-25DF-1C7AA5DBF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E2B9924-3CE6-4487-AF6E-7EFBE856A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86214-6BEC-4CDF-B075-4A11EA7FD6C1}" type="slidenum">
              <a:rPr lang="el-GR" altLang="el-GR" smtClean="0"/>
              <a:pPr>
                <a:spcBef>
                  <a:spcPct val="0"/>
                </a:spcBef>
              </a:pPr>
              <a:t>31</a:t>
            </a:fld>
            <a:endParaRPr lang="el-GR" altLang="el-G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EAB63CD-7714-4F63-A928-5A0176C07F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CB204BA-9621-4306-9BE1-85CFA78DA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453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E2B9924-3CE6-4487-AF6E-7EFBE856A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86214-6BEC-4CDF-B075-4A11EA7FD6C1}" type="slidenum">
              <a:rPr lang="el-GR" altLang="el-GR" smtClean="0"/>
              <a:pPr>
                <a:spcBef>
                  <a:spcPct val="0"/>
                </a:spcBef>
              </a:pPr>
              <a:t>34</a:t>
            </a:fld>
            <a:endParaRPr lang="el-GR" altLang="el-G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EAB63CD-7714-4F63-A928-5A0176C07F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CB204BA-9621-4306-9BE1-85CFA78DA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45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0E6CB55D-D65B-4995-82FC-CFE2E95DE9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CBF2AE-E758-4AF7-A884-F1B717BE3F10}" type="slidenum">
              <a:rPr lang="el-GR" altLang="el-GR" smtClean="0"/>
              <a:pPr>
                <a:spcBef>
                  <a:spcPct val="0"/>
                </a:spcBef>
              </a:pPr>
              <a:t>35</a:t>
            </a:fld>
            <a:endParaRPr lang="el-GR" altLang="el-GR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0C8ABD1C-B61F-4532-A5CB-8D105714BB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16DBD686-CCBE-49DB-99FD-CB0987B48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58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FA5F0F5A-7D0E-4AED-AF64-B4CD86CEF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E3A3F2-E1DB-4FEE-91C0-F16BDAAA6455}" type="slidenum">
              <a:rPr lang="el-GR" altLang="el-GR" smtClean="0"/>
              <a:pPr>
                <a:spcBef>
                  <a:spcPct val="0"/>
                </a:spcBef>
              </a:pPr>
              <a:t>36</a:t>
            </a:fld>
            <a:endParaRPr lang="el-GR" altLang="el-GR"/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1CBF0770-58F1-4873-A341-7293A6895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FBBA1D5C-17DD-4A0D-B1B8-BAF5E533C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84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9327A409-1CDA-4F4A-9659-32B1C139D6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70BFD4-BF90-454D-82FF-9BEFC53342A3}" type="slidenum">
              <a:rPr lang="el-GR" altLang="el-GR" smtClean="0"/>
              <a:pPr>
                <a:spcBef>
                  <a:spcPct val="0"/>
                </a:spcBef>
              </a:pPr>
              <a:t>37</a:t>
            </a:fld>
            <a:endParaRPr lang="el-GR" altLang="el-GR"/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6728600B-86D3-4FEA-B02A-843A042263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17DDF777-2BB5-426B-9776-85A09B12D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95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>
            <a:extLst>
              <a:ext uri="{FF2B5EF4-FFF2-40B4-BE49-F238E27FC236}">
                <a16:creationId xmlns:a16="http://schemas.microsoft.com/office/drawing/2014/main" id="{0FE5E326-5C08-4C7A-9B3C-8B5FDDAE9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2E3CAB-432B-4F4B-A2E4-770D5519518D}" type="slidenum">
              <a:rPr lang="el-GR" altLang="el-GR" smtClean="0"/>
              <a:pPr>
                <a:spcBef>
                  <a:spcPct val="0"/>
                </a:spcBef>
              </a:pPr>
              <a:t>55</a:t>
            </a:fld>
            <a:endParaRPr lang="el-GR" altLang="el-GR"/>
          </a:p>
        </p:txBody>
      </p:sp>
      <p:sp>
        <p:nvSpPr>
          <p:cNvPr id="181251" name="Rectangle 2">
            <a:extLst>
              <a:ext uri="{FF2B5EF4-FFF2-40B4-BE49-F238E27FC236}">
                <a16:creationId xmlns:a16="http://schemas.microsoft.com/office/drawing/2014/main" id="{7F39E8FB-6DF6-4555-B36E-12D83A762D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>
            <a:extLst>
              <a:ext uri="{FF2B5EF4-FFF2-40B4-BE49-F238E27FC236}">
                <a16:creationId xmlns:a16="http://schemas.microsoft.com/office/drawing/2014/main" id="{65F5366E-C9C3-4708-9107-720F06B70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55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>
            <a:extLst>
              <a:ext uri="{FF2B5EF4-FFF2-40B4-BE49-F238E27FC236}">
                <a16:creationId xmlns:a16="http://schemas.microsoft.com/office/drawing/2014/main" id="{3AD331AA-A05A-429C-A566-B6076025CE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A40D2A-76DD-4783-A0E9-013A7A0A24AF}" type="slidenum">
              <a:rPr lang="el-GR" altLang="el-GR" smtClean="0"/>
              <a:pPr>
                <a:spcBef>
                  <a:spcPct val="0"/>
                </a:spcBef>
              </a:pPr>
              <a:t>56</a:t>
            </a:fld>
            <a:endParaRPr lang="el-GR" altLang="el-GR"/>
          </a:p>
        </p:txBody>
      </p:sp>
      <p:sp>
        <p:nvSpPr>
          <p:cNvPr id="183299" name="Rectangle 2">
            <a:extLst>
              <a:ext uri="{FF2B5EF4-FFF2-40B4-BE49-F238E27FC236}">
                <a16:creationId xmlns:a16="http://schemas.microsoft.com/office/drawing/2014/main" id="{0768CACC-E08F-42DE-BAEB-D2A512FB80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>
            <a:extLst>
              <a:ext uri="{FF2B5EF4-FFF2-40B4-BE49-F238E27FC236}">
                <a16:creationId xmlns:a16="http://schemas.microsoft.com/office/drawing/2014/main" id="{DE544EFF-87D5-426D-A2DF-EA18F86CD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36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>
            <a:extLst>
              <a:ext uri="{FF2B5EF4-FFF2-40B4-BE49-F238E27FC236}">
                <a16:creationId xmlns:a16="http://schemas.microsoft.com/office/drawing/2014/main" id="{66BA28FD-EF35-41E7-B073-ACD9B4AAD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0AD51C-9E7A-49FA-B3CA-D6101AA9F20D}" type="slidenum">
              <a:rPr lang="el-GR" altLang="el-GR" smtClean="0"/>
              <a:pPr>
                <a:spcBef>
                  <a:spcPct val="0"/>
                </a:spcBef>
              </a:pPr>
              <a:t>57</a:t>
            </a:fld>
            <a:endParaRPr lang="el-GR" altLang="el-GR"/>
          </a:p>
        </p:txBody>
      </p:sp>
      <p:sp>
        <p:nvSpPr>
          <p:cNvPr id="185347" name="Rectangle 2">
            <a:extLst>
              <a:ext uri="{FF2B5EF4-FFF2-40B4-BE49-F238E27FC236}">
                <a16:creationId xmlns:a16="http://schemas.microsoft.com/office/drawing/2014/main" id="{281C3879-B710-4485-A220-6E75B5C92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>
            <a:extLst>
              <a:ext uri="{FF2B5EF4-FFF2-40B4-BE49-F238E27FC236}">
                <a16:creationId xmlns:a16="http://schemas.microsoft.com/office/drawing/2014/main" id="{B17684C1-1216-4FBE-AA24-DBB3DF24B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58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>
            <a:extLst>
              <a:ext uri="{FF2B5EF4-FFF2-40B4-BE49-F238E27FC236}">
                <a16:creationId xmlns:a16="http://schemas.microsoft.com/office/drawing/2014/main" id="{433D009A-F021-4467-BDB5-FE7321D3D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9E3929-0ECB-4F63-BECA-94839D1E7E1C}" type="slidenum">
              <a:rPr lang="el-GR" altLang="el-GR" smtClean="0"/>
              <a:pPr>
                <a:spcBef>
                  <a:spcPct val="0"/>
                </a:spcBef>
              </a:pPr>
              <a:t>58</a:t>
            </a:fld>
            <a:endParaRPr lang="el-GR" altLang="el-GR"/>
          </a:p>
        </p:txBody>
      </p:sp>
      <p:sp>
        <p:nvSpPr>
          <p:cNvPr id="187395" name="Rectangle 2">
            <a:extLst>
              <a:ext uri="{FF2B5EF4-FFF2-40B4-BE49-F238E27FC236}">
                <a16:creationId xmlns:a16="http://schemas.microsoft.com/office/drawing/2014/main" id="{3B5D5AB5-931C-4026-A390-8E10ABCA15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>
            <a:extLst>
              <a:ext uri="{FF2B5EF4-FFF2-40B4-BE49-F238E27FC236}">
                <a16:creationId xmlns:a16="http://schemas.microsoft.com/office/drawing/2014/main" id="{B1DA0E5D-A9B4-44CE-AA49-0B110DC07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23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>
            <a:extLst>
              <a:ext uri="{FF2B5EF4-FFF2-40B4-BE49-F238E27FC236}">
                <a16:creationId xmlns:a16="http://schemas.microsoft.com/office/drawing/2014/main" id="{4C0F98BB-3497-40A8-B076-7220B32BB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F42E7E-6C84-4E69-83BB-B37A5B3FEB47}" type="slidenum">
              <a:rPr lang="el-GR" altLang="el-GR" smtClean="0"/>
              <a:pPr>
                <a:spcBef>
                  <a:spcPct val="0"/>
                </a:spcBef>
              </a:pPr>
              <a:t>59</a:t>
            </a:fld>
            <a:endParaRPr lang="el-GR" altLang="el-GR"/>
          </a:p>
        </p:txBody>
      </p:sp>
      <p:sp>
        <p:nvSpPr>
          <p:cNvPr id="189443" name="Rectangle 2">
            <a:extLst>
              <a:ext uri="{FF2B5EF4-FFF2-40B4-BE49-F238E27FC236}">
                <a16:creationId xmlns:a16="http://schemas.microsoft.com/office/drawing/2014/main" id="{FB5C8699-1E47-4ACA-8F82-74341289F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>
            <a:extLst>
              <a:ext uri="{FF2B5EF4-FFF2-40B4-BE49-F238E27FC236}">
                <a16:creationId xmlns:a16="http://schemas.microsoft.com/office/drawing/2014/main" id="{FE50A398-0F93-4634-B309-C38554BA0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6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BE05FB5E-1300-81BE-9678-72EA32CF6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20DC84-3407-471B-8AAE-2BEDC7BE416D}" type="slidenum">
              <a:rPr lang="en-US" altLang="el-GR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l-GR">
              <a:cs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49619B9A-5E66-30F6-FAA1-6CF3A9A875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37392335-8704-318F-C7FE-6DA2D559A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EC80F51D-E220-83FB-393A-F5426B35D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44FC7B8-28DD-4D0A-AEBE-65A0AC76BBCB}" type="slidenum">
              <a:rPr lang="en-US" altLang="el-GR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69</a:t>
            </a:fld>
            <a:endParaRPr lang="en-US" altLang="el-GR">
              <a:cs typeface="Arial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DFAAFBE8-0F47-F1C6-D529-E9EF504FE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7D933344-5815-B0DF-0021-71CBFC090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1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5C8DC39A-2B4B-3675-BAE4-3506EC5BC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15CC24-21E9-47FD-A986-46C8D7D6CD16}" type="slidenum">
              <a:rPr lang="en-US" altLang="el-GR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l-GR">
              <a:cs typeface="Arial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F6369339-C8BC-C909-14FE-699A0E414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6FD33BD5-098C-6E49-9BD7-83C5C55EF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05014ACE-AFD9-5E47-BF0E-241CA91EEE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6896E8-C6DC-4181-BCBD-05A3FA532AE0}" type="slidenum">
              <a:rPr lang="en-US" altLang="el-GR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l-GR">
              <a:cs typeface="Arial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16530C9F-6C52-938A-4341-CDF8958A6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02BC1E0C-DB9F-BC34-50D3-02AC92065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3FDEAB0B-B74E-8980-B69F-3FAE3788A3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C38E14-C579-4BEA-A60A-8CF6E845C233}" type="slidenum">
              <a:rPr lang="en-US" altLang="el-GR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l-GR">
              <a:cs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4D225AF5-3191-7B2D-9D7F-4663373D3C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F24DC189-9353-1849-770A-EBEADDA0C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CE8DBC10-2B47-0E9A-000D-6CDA8D3F9C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3921CD7-4758-4B22-81B1-AE080316BF40}" type="slidenum">
              <a:rPr lang="en-US" altLang="el-GR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l-GR">
              <a:cs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3959B7E0-8916-713D-78CE-FF49ECEF1D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099EE53D-DDA6-6FFB-D339-F9C1EB0AD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F53C0C69-8C56-A340-EEDA-ACC926C08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F184BD-D4D0-4A85-804F-3C4948850CBF}" type="slidenum">
              <a:rPr lang="en-US" altLang="el-GR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l-GR">
              <a:cs typeface="Arial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EAB25CD8-98D9-699C-720A-ED559624F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A05EDEDC-F47B-7FEB-1179-138DDF6CD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C0CF139-288A-4FF7-B345-F5A9AE9B8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482B03-AF23-4662-8995-B4F276061942}" type="slidenum">
              <a:rPr lang="el-GR" altLang="el-GR" smtClean="0"/>
              <a:pPr>
                <a:spcBef>
                  <a:spcPct val="0"/>
                </a:spcBef>
              </a:pPr>
              <a:t>28</a:t>
            </a:fld>
            <a:endParaRPr lang="el-GR" altLang="el-G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EF2A230-4F28-4C51-AFCC-6E4EFA28B6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05EC80C-968E-4A75-88C1-A23490603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10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6508F6E6-BFBF-4CB2-A8FE-44BD234925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A9394E-2D79-43AF-A6B8-51031E189096}" type="slidenum">
              <a:rPr lang="el-GR" altLang="el-GR" smtClean="0"/>
              <a:pPr>
                <a:spcBef>
                  <a:spcPct val="0"/>
                </a:spcBef>
              </a:pPr>
              <a:t>29</a:t>
            </a:fld>
            <a:endParaRPr lang="el-GR" altLang="el-G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0795B96-D3B2-47ED-A7DD-E684F0632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AC4C33E-84A2-4ED7-8A00-8456543B2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6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2D4337-1956-432C-9E54-922EFE2AF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DBE2D6B-ACFF-4D15-AED0-0EB892B72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B9CBC73-8724-458C-A1A7-D35F8E42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0808305-D2D9-42B5-A02B-ACEDBEBA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3EC29D-33F0-4694-B256-999591A5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279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3AB05E-AAEE-454C-8412-2A21E7DC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1854382-CAA2-42F0-BFEF-538D62AB4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96546D-5524-417B-A6C2-2490F78F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4E36EA-6897-4E45-957B-F259A5A4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F96B6E5-037B-4202-A52C-D78E3B64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67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0205B74-C0A6-403D-9548-36BA0EBC7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B5657E-6814-45B1-98F5-293F31F82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21B943-C412-4574-B5F4-2E962A7A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222E15-C797-4C07-BAD8-2C02BDAC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DFD35B6-9C95-41F3-9FA9-619DCA63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212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5C4E04-5F5F-41A3-BD13-A90651F4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CB0EC9-8311-452F-ADAD-EDE6FFAC6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FB6964-32D8-4357-A7DF-700A4977C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7D0645-C481-4E56-A29F-FEC327FD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7B3D0F-00B6-4B73-AAA0-61381106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03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49D2C4-7CE4-4AEF-876D-376E967B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1F80FA9-929E-4AE5-A363-452DB643B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E116E8-3570-4B05-B2D8-ED383F7B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9C301E8-AF29-49A8-A35D-AFD4D868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EBD8EA-06BF-4889-9D9F-DCD19B33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75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1AEED1-1490-4E2F-B6E4-2ED24C21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ACF838-7A99-4EAC-9724-A2CC5DAB7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5B5F1A8-8C73-4E4D-ACAD-88E828F58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BD0C099-99A4-46D9-8769-37502B778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C6F73C3-D443-4049-89DD-34A79551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6731385-2C0F-4AA0-A509-BE731FAA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39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D3E215-FF08-4DAD-A38A-F1FA20E0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E303924-6435-4E05-8B3B-9FC9EEDD0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865D842-F052-41AF-87F3-E0A554D43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EE21CEA-F39D-47F7-B595-126F091D8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A6F3FFC-8AE0-4779-B861-F0D403B1A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B90BE1C-26BA-4E79-A12C-EB20ECE3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0BBC7B8-3570-4CDC-8205-BDC1078E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09408F5-628F-45C3-A95C-08865058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592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E33A10-82A8-4D3B-9853-1B2BB7E5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9FBF7B3-82BE-44CB-914C-429A805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DACD299-76C5-4472-B918-04FAF2AE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103A157-60C1-4829-BBDC-0FEC0EEF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3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0838266-DB36-4382-8C25-63C7E68F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4500A75-F841-4209-8FF2-35A0280C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706891A-2B41-4E5C-8B91-9AF6C51D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766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BFBE8E-887B-482F-A412-BDD381A8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AB628A-42ED-4A17-82C3-0CC61AC3D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B8F1626-9D81-4E4F-A69C-7F8B4D30A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1B26C8-9D85-43AD-9620-6C341976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0341931-654A-4D19-8D4F-3C722E67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C85BE46-A553-42EE-AC80-D075C1F0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388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373FA3-E7F1-498E-B328-39CC2672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6994B32-DFC1-4694-B4C0-02BEBEAC1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8242AB5-E481-4AE5-897A-920D288E7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4101140-3D5F-45B7-852F-BD8A0150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B51F3D2-6532-48A2-9C76-33EB2AA0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648A810-4D70-4D17-A19F-5B0A8FE8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41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0F1F773-4F7E-4719-8063-9022286D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FA6B4EC-45E4-43D5-9FDA-D48CF47B1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9A549D8-5B0D-4EBC-827C-C7A79602C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48346-CF98-40F9-A867-3FA8E0179DE3}" type="datetimeFigureOut">
              <a:rPr lang="el-GR" smtClean="0"/>
              <a:t>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61862A-D746-4E9F-9001-429206E00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9A17A2-3682-48A3-B115-5546EF78D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10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magroup.org/Regulatory-Policy-and-Market-Practice/Secondary-Markets/bond-market-siz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9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ofgreece.gr/en/statistics/financial-markets-and-interest-rates/greek-government-securitie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nkofgreece.gr/kiries-leitourgies/agores/hlektronikh-deyterogenhs-agora/statistika-stoixeia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ofgreece.gr/en/statistics/financial-markets-and-interest-rates/greek-government-securities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bankofgreece.gr/en/statistics/financial-markets-and-interest-rates/greek-government-securities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19536A-9E31-3EB4-72E5-AD2FF2A7F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723" y="568689"/>
            <a:ext cx="9144000" cy="2387600"/>
          </a:xfrm>
        </p:spPr>
        <p:txBody>
          <a:bodyPr/>
          <a:lstStyle/>
          <a:p>
            <a:r>
              <a:rPr lang="en-GB" b="1" dirty="0"/>
              <a:t>Introduction to Finance 2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8A5D45D-24AE-9E73-AD6F-7072DF5E1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Spyros Spyrou</a:t>
            </a:r>
          </a:p>
          <a:p>
            <a:r>
              <a:rPr lang="en-GB" dirty="0"/>
              <a:t>sspyrou@aueb.gr</a:t>
            </a:r>
          </a:p>
        </p:txBody>
      </p:sp>
    </p:spTree>
    <p:extLst>
      <p:ext uri="{BB962C8B-B14F-4D97-AF65-F5344CB8AC3E}">
        <p14:creationId xmlns:p14="http://schemas.microsoft.com/office/powerpoint/2010/main" val="2185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A864AD5-ACDA-75F4-F578-B012A4FBD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37202"/>
          </a:xfrm>
        </p:spPr>
        <p:txBody>
          <a:bodyPr/>
          <a:lstStyle/>
          <a:p>
            <a:pPr eaLnBrk="1" hangingPunct="1"/>
            <a:r>
              <a:rPr lang="en-US" altLang="el-GR" b="1" dirty="0">
                <a:ea typeface="ヒラギノ角ゴ Pro W3"/>
                <a:cs typeface="ヒラギノ角ゴ Pro W3"/>
              </a:rPr>
              <a:t>Investment and Interest Rates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007A791-7C6F-34DD-5917-AD690968C5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50109"/>
            <a:ext cx="10515600" cy="4726854"/>
          </a:xfrm>
        </p:spPr>
        <p:txBody>
          <a:bodyPr vert="horz" lIns="91440" tIns="45720" rIns="91440" bIns="45720" rtlCol="0">
            <a:normAutofit/>
          </a:bodyPr>
          <a:lstStyle/>
          <a:p>
            <a:pPr algn="just" eaLnBrk="1" hangingPunct="1">
              <a:spcBef>
                <a:spcPct val="60000"/>
              </a:spcBef>
            </a:pPr>
            <a:r>
              <a:rPr lang="en-US" altLang="el-GR" sz="2400" dirty="0">
                <a:ea typeface="ヒラギノ角ゴ Pro W3"/>
                <a:cs typeface="ヒラギノ角ゴ Pro W3"/>
              </a:rPr>
              <a:t>An increase in interest rates will typically reduce the NPV of an investment (example from Berk, J., De </a:t>
            </a:r>
            <a:r>
              <a:rPr lang="en-US" altLang="el-GR" sz="2400" dirty="0" err="1">
                <a:ea typeface="ヒラギノ角ゴ Pro W3"/>
                <a:cs typeface="ヒラギノ角ゴ Pro W3"/>
              </a:rPr>
              <a:t>Martzo</a:t>
            </a:r>
            <a:r>
              <a:rPr lang="en-US" altLang="el-GR" sz="2400" dirty="0">
                <a:ea typeface="ヒラギノ角ゴ Pro W3"/>
                <a:cs typeface="ヒラギノ角ゴ Pro W3"/>
              </a:rPr>
              <a:t>, P., (2014) textbook) </a:t>
            </a:r>
          </a:p>
          <a:p>
            <a:pPr lvl="1" algn="just" eaLnBrk="1" hangingPunct="1">
              <a:spcBef>
                <a:spcPct val="60000"/>
              </a:spcBef>
            </a:pPr>
            <a:r>
              <a:rPr lang="en-US" altLang="el-GR" dirty="0">
                <a:ea typeface="ヒラギノ角ゴ Pro W3"/>
              </a:rPr>
              <a:t>Consider an investment that requires an initial investment of $10 million and generates a cash flow of $3 million per year for four years. </a:t>
            </a:r>
          </a:p>
          <a:p>
            <a:pPr lvl="1" algn="just" eaLnBrk="1" hangingPunct="1">
              <a:spcBef>
                <a:spcPct val="60000"/>
              </a:spcBef>
            </a:pPr>
            <a:r>
              <a:rPr lang="en-US" altLang="el-GR" dirty="0">
                <a:ea typeface="ヒラギノ角ゴ Pro W3"/>
              </a:rPr>
              <a:t>If the interest rate is 5%, the investment has an NPV of: </a:t>
            </a:r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DBF84CFA-CB00-5306-A93A-4E48F98990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2463" y="4441825"/>
          <a:ext cx="83566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08500" imgH="393700" progId="Equation.DSMT4">
                  <p:embed/>
                </p:oleObj>
              </mc:Choice>
              <mc:Fallback>
                <p:oleObj name="Equation" r:id="rId3" imgW="4508500" imgH="393700" progId="Equation.DSMT4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DBF84CFA-CB00-5306-A93A-4E48F98990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4441825"/>
                        <a:ext cx="83566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EDFD95D6-86C4-8BDE-0752-24C8A69BB8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825625"/>
            <a:ext cx="1066107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lvl="1" algn="just" eaLnBrk="1" hangingPunct="1"/>
            <a:r>
              <a:rPr lang="en-US" altLang="el-GR" dirty="0">
                <a:ea typeface="ヒラギノ角ゴ Pro W3"/>
              </a:rPr>
              <a:t>If the interest rate rises to 9%, the NPV becomes negative and the investment is no longer profitable: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C92C304-9086-FCFA-982B-B3C7D6807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l-GR" b="1" dirty="0">
                <a:ea typeface="ヒラギノ角ゴ Pro W3"/>
                <a:cs typeface="ヒラギノ角ゴ Pro W3"/>
              </a:rPr>
              <a:t>Investment and Interest Rates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4B5BFEE-CBA7-15D7-1532-FAC42FF8C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2871787"/>
            <a:ext cx="6419850" cy="11144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AE70D195-2A3A-5161-C8B2-99823325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b="1" dirty="0">
                <a:ea typeface="ヒラギノ角ゴ Pro W3"/>
                <a:cs typeface="ヒラギノ角ゴ Pro W3"/>
              </a:rPr>
              <a:t>Continuous Compounding 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DC41ABA2-74B0-16AF-EFAB-3AE244C0E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just" eaLnBrk="1" hangingPunct="1"/>
            <a:r>
              <a:rPr lang="en-US" altLang="el-GR" sz="2000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Continuously Compounded APR</a:t>
            </a:r>
          </a:p>
          <a:p>
            <a:pPr algn="just" eaLnBrk="1" hangingPunct="1"/>
            <a:endParaRPr lang="en-US" altLang="el-GR" sz="2000" dirty="0">
              <a:solidFill>
                <a:srgbClr val="FF0000"/>
              </a:solidFill>
              <a:ea typeface="ヒラギノ角ゴ Pro W3"/>
              <a:cs typeface="ヒラギノ角ゴ Pro W3"/>
            </a:endParaRPr>
          </a:p>
          <a:p>
            <a:pPr lvl="1" algn="just" eaLnBrk="1" hangingPunct="1"/>
            <a:r>
              <a:rPr lang="en-US" altLang="el-GR" sz="2000" dirty="0">
                <a:ea typeface="ヒラギノ角ゴ Pro W3"/>
              </a:rPr>
              <a:t>Some investments compound more frequently (from daily to hourly to compounding every second, we approach the limit of continuous compounding, in which we compound every instant):</a:t>
            </a:r>
          </a:p>
          <a:p>
            <a:pPr lvl="2" algn="just" eaLnBrk="1" hangingPunct="1"/>
            <a:endParaRPr lang="en-US" altLang="el-GR" dirty="0">
              <a:ea typeface="ヒラギノ角ゴ Pro W3"/>
            </a:endParaRPr>
          </a:p>
          <a:p>
            <a:pPr lvl="2" algn="just" eaLnBrk="1" hangingPunct="1">
              <a:buFontTx/>
              <a:buNone/>
            </a:pPr>
            <a:endParaRPr lang="en-US" altLang="el-GR" b="1" dirty="0">
              <a:ea typeface="ヒラギノ角ゴ Pro W3"/>
            </a:endParaRPr>
          </a:p>
          <a:p>
            <a:pPr lvl="2" algn="just" eaLnBrk="1" hangingPunct="1">
              <a:buFontTx/>
              <a:buNone/>
            </a:pPr>
            <a:r>
              <a:rPr lang="en-US" altLang="el-GR" b="1" dirty="0">
                <a:ea typeface="ヒラギノ角ゴ Pro W3"/>
              </a:rPr>
              <a:t>The EAR for a Continuously Compounded APR</a:t>
            </a:r>
          </a:p>
        </p:txBody>
      </p:sp>
      <p:graphicFrame>
        <p:nvGraphicFramePr>
          <p:cNvPr id="67588" name="Object 2">
            <a:extLst>
              <a:ext uri="{FF2B5EF4-FFF2-40B4-BE49-F238E27FC236}">
                <a16:creationId xmlns:a16="http://schemas.microsoft.com/office/drawing/2014/main" id="{06968995-5AE7-0923-FC3B-E98483C77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37822"/>
              </p:ext>
            </p:extLst>
          </p:nvPr>
        </p:nvGraphicFramePr>
        <p:xfrm>
          <a:off x="7800110" y="4001294"/>
          <a:ext cx="2819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228600" progId="Equation.DSMT4">
                  <p:embed/>
                </p:oleObj>
              </mc:Choice>
              <mc:Fallback>
                <p:oleObj name="Equation" r:id="rId2" imgW="1016000" imgH="228600" progId="Equation.DSMT4">
                  <p:embed/>
                  <p:pic>
                    <p:nvPicPr>
                      <p:cNvPr id="67588" name="Object 2">
                        <a:extLst>
                          <a:ext uri="{FF2B5EF4-FFF2-40B4-BE49-F238E27FC236}">
                            <a16:creationId xmlns:a16="http://schemas.microsoft.com/office/drawing/2014/main" id="{06968995-5AE7-0923-FC3B-E98483C775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0110" y="4001294"/>
                        <a:ext cx="28194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EE8A0A99-4025-6B5A-D166-B42E9D627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eaLnBrk="1" hangingPunct="1"/>
            <a:r>
              <a:rPr lang="en-US" altLang="el-GR" sz="2000" b="1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Continuously Compounded APR</a:t>
            </a:r>
          </a:p>
          <a:p>
            <a:pPr lvl="1" eaLnBrk="1" hangingPunct="1"/>
            <a:endParaRPr lang="en-US" altLang="el-GR" sz="2000" dirty="0">
              <a:ea typeface="ヒラギノ角ゴ Pro W3"/>
            </a:endParaRPr>
          </a:p>
          <a:p>
            <a:pPr lvl="1" eaLnBrk="1" hangingPunct="1"/>
            <a:r>
              <a:rPr lang="en-US" altLang="el-GR" sz="2000" dirty="0">
                <a:ea typeface="ヒラギノ角ゴ Pro W3"/>
              </a:rPr>
              <a:t>Alternatively, if we know the EAR and want to find the corresponding continuously compounded APR, the formula is:</a:t>
            </a:r>
          </a:p>
          <a:p>
            <a:pPr lvl="1" eaLnBrk="1" hangingPunct="1"/>
            <a:endParaRPr lang="en-US" altLang="el-GR" sz="2000" dirty="0">
              <a:ea typeface="ヒラギノ角ゴ Pro W3"/>
            </a:endParaRPr>
          </a:p>
          <a:p>
            <a:pPr lvl="2" algn="ctr" eaLnBrk="1" hangingPunct="1">
              <a:buFontTx/>
              <a:buNone/>
            </a:pPr>
            <a:r>
              <a:rPr lang="en-US" altLang="el-GR" b="1" dirty="0">
                <a:ea typeface="ヒラギノ角ゴ Pro W3"/>
              </a:rPr>
              <a:t>The Continuously Compounded APR for an EAR</a:t>
            </a:r>
          </a:p>
          <a:p>
            <a:pPr lvl="2" algn="ctr" eaLnBrk="1" hangingPunct="1">
              <a:buFontTx/>
              <a:buNone/>
            </a:pPr>
            <a:endParaRPr lang="en-US" altLang="el-GR" b="1" dirty="0">
              <a:ea typeface="ヒラギノ角ゴ Pro W3"/>
            </a:endParaRPr>
          </a:p>
          <a:p>
            <a:pPr lvl="2" algn="ctr" eaLnBrk="1" hangingPunct="1">
              <a:buFontTx/>
              <a:buNone/>
            </a:pPr>
            <a:endParaRPr lang="en-US" altLang="el-GR" b="1" dirty="0">
              <a:ea typeface="ヒラギノ角ゴ Pro W3"/>
            </a:endParaRPr>
          </a:p>
          <a:p>
            <a:pPr lvl="2" algn="ctr" eaLnBrk="1" hangingPunct="1">
              <a:buFontTx/>
              <a:buNone/>
            </a:pPr>
            <a:endParaRPr lang="en-US" altLang="el-GR" b="1" dirty="0">
              <a:ea typeface="ヒラギノ角ゴ Pro W3"/>
            </a:endParaRPr>
          </a:p>
          <a:p>
            <a:pPr lvl="2" eaLnBrk="1" hangingPunct="1">
              <a:buFontTx/>
              <a:buNone/>
            </a:pPr>
            <a:r>
              <a:rPr lang="en-US" altLang="el-GR" dirty="0">
                <a:ea typeface="ヒラギノ角ゴ Pro W3"/>
              </a:rPr>
              <a:t>Continuously compounded rates are not often used in practice.</a:t>
            </a:r>
            <a:endParaRPr lang="en-US" altLang="el-GR" b="1" dirty="0">
              <a:ea typeface="ヒラギノ角ゴ Pro W3"/>
            </a:endParaRPr>
          </a:p>
        </p:txBody>
      </p:sp>
      <p:graphicFrame>
        <p:nvGraphicFramePr>
          <p:cNvPr id="68612" name="Object 2">
            <a:extLst>
              <a:ext uri="{FF2B5EF4-FFF2-40B4-BE49-F238E27FC236}">
                <a16:creationId xmlns:a16="http://schemas.microsoft.com/office/drawing/2014/main" id="{E77B40F4-2533-1B3C-8435-637FBD5CF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77714"/>
              </p:ext>
            </p:extLst>
          </p:nvPr>
        </p:nvGraphicFramePr>
        <p:xfrm>
          <a:off x="4771954" y="4117398"/>
          <a:ext cx="331311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03200" progId="Equation.DSMT4">
                  <p:embed/>
                </p:oleObj>
              </mc:Choice>
              <mc:Fallback>
                <p:oleObj name="Equation" r:id="rId2" imgW="1193800" imgH="203200" progId="Equation.DSMT4">
                  <p:embed/>
                  <p:pic>
                    <p:nvPicPr>
                      <p:cNvPr id="68612" name="Object 2">
                        <a:extLst>
                          <a:ext uri="{FF2B5EF4-FFF2-40B4-BE49-F238E27FC236}">
                            <a16:creationId xmlns:a16="http://schemas.microsoft.com/office/drawing/2014/main" id="{E77B40F4-2533-1B3C-8435-637FBD5CF3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954" y="4117398"/>
                        <a:ext cx="331311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0303691-1749-09B4-1E9E-0E0A3308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l-GR" b="1" dirty="0">
                <a:ea typeface="ヒラギノ角ゴ Pro W3"/>
                <a:cs typeface="ヒラギノ角ゴ Pro W3"/>
              </a:rPr>
              <a:t>Continuous Compounding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03CA635-CD78-4EA7-92B9-D97666B2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41" y="274639"/>
            <a:ext cx="9556459" cy="706437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Important Rate: Libor &amp; Euribor </a:t>
            </a:r>
            <a:endParaRPr lang="el-GR" altLang="el-GR" sz="4000" b="1" dirty="0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32D51B27-ADE1-4152-9C88-51751973A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176" y="1268414"/>
            <a:ext cx="10956022" cy="5113337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l-GR" sz="2000" dirty="0"/>
              <a:t>Libor </a:t>
            </a:r>
            <a:r>
              <a:rPr lang="el-GR" altLang="el-GR" sz="2000" dirty="0"/>
              <a:t>(</a:t>
            </a:r>
            <a:r>
              <a:rPr lang="en-US" altLang="el-GR" sz="2000" dirty="0"/>
              <a:t>London </a:t>
            </a:r>
            <a:r>
              <a:rPr lang="en-US" altLang="el-GR" sz="2000" dirty="0" err="1"/>
              <a:t>InterBank</a:t>
            </a:r>
            <a:r>
              <a:rPr lang="en-US" altLang="el-GR" sz="2000" dirty="0"/>
              <a:t> Offer Rate</a:t>
            </a:r>
            <a:r>
              <a:rPr lang="el-GR" altLang="el-GR" sz="2000" dirty="0"/>
              <a:t>) </a:t>
            </a:r>
            <a:endParaRPr lang="en-US" altLang="el-GR" sz="2000" dirty="0"/>
          </a:p>
          <a:p>
            <a:pPr algn="just" eaLnBrk="1" hangingPunct="1"/>
            <a:endParaRPr lang="en-US" altLang="el-GR" sz="2000" dirty="0"/>
          </a:p>
          <a:p>
            <a:pPr algn="just" eaLnBrk="1" hangingPunct="1"/>
            <a:r>
              <a:rPr lang="en-US" altLang="el-GR" sz="2000" dirty="0"/>
              <a:t>The rate at which the </a:t>
            </a:r>
            <a:r>
              <a:rPr lang="en-US" altLang="el-GR" sz="2000" u="sng" dirty="0"/>
              <a:t>big banks in London lend one another </a:t>
            </a:r>
          </a:p>
          <a:p>
            <a:pPr algn="just" eaLnBrk="1" hangingPunct="1"/>
            <a:endParaRPr lang="en-GB" altLang="el-GR" sz="2000" dirty="0"/>
          </a:p>
          <a:p>
            <a:pPr algn="just" eaLnBrk="1" hangingPunct="1"/>
            <a:r>
              <a:rPr lang="en-GB" altLang="el-GR" sz="2000" dirty="0"/>
              <a:t>LIBOR is watched closely since is used as a base rate (benchmark) by banks and other financial institutions</a:t>
            </a:r>
            <a:endParaRPr lang="en-US" altLang="el-GR" sz="2000" dirty="0"/>
          </a:p>
          <a:p>
            <a:pPr algn="just" eaLnBrk="1" hangingPunct="1"/>
            <a:endParaRPr lang="en-US" altLang="el-GR" sz="2000" dirty="0"/>
          </a:p>
          <a:p>
            <a:pPr algn="just" eaLnBrk="1" hangingPunct="1"/>
            <a:r>
              <a:rPr lang="en-US" altLang="el-GR" sz="2000" dirty="0"/>
              <a:t>It is used as a base rate for many financial instruments </a:t>
            </a:r>
          </a:p>
          <a:p>
            <a:pPr algn="just" eaLnBrk="1" hangingPunct="1"/>
            <a:endParaRPr lang="en-US" altLang="el-GR" sz="2000" dirty="0"/>
          </a:p>
          <a:p>
            <a:pPr algn="just" eaLnBrk="1" hangingPunct="1"/>
            <a:r>
              <a:rPr lang="en-US" altLang="el-GR" sz="2000" dirty="0"/>
              <a:t>For example, the </a:t>
            </a:r>
            <a:r>
              <a:rPr lang="el-GR" altLang="el-GR" sz="2000" dirty="0" err="1"/>
              <a:t>fixing</a:t>
            </a:r>
            <a:r>
              <a:rPr lang="el-GR" altLang="el-GR" sz="2000" dirty="0"/>
              <a:t> of US </a:t>
            </a:r>
            <a:r>
              <a:rPr lang="el-GR" altLang="el-GR" sz="2000" dirty="0" err="1"/>
              <a:t>Dollar</a:t>
            </a:r>
            <a:r>
              <a:rPr lang="el-GR" altLang="el-GR" sz="2000" dirty="0"/>
              <a:t> </a:t>
            </a:r>
            <a:r>
              <a:rPr lang="el-GR" altLang="el-GR" sz="2000" dirty="0" err="1"/>
              <a:t>Libor</a:t>
            </a:r>
            <a:r>
              <a:rPr lang="en-US" altLang="el-GR" sz="2000" dirty="0"/>
              <a:t> was determined by Bank of America</a:t>
            </a:r>
            <a:r>
              <a:rPr lang="el-GR" altLang="el-GR" sz="2000" dirty="0"/>
              <a:t>, </a:t>
            </a:r>
            <a:r>
              <a:rPr lang="en-US" altLang="el-GR" sz="2000" dirty="0"/>
              <a:t>Bank of Tokyo</a:t>
            </a:r>
            <a:r>
              <a:rPr lang="el-GR" altLang="el-GR" sz="2000" dirty="0"/>
              <a:t>, </a:t>
            </a:r>
            <a:r>
              <a:rPr lang="en-US" altLang="el-GR" sz="2000" dirty="0"/>
              <a:t>Barclays Bank</a:t>
            </a:r>
            <a:r>
              <a:rPr lang="el-GR" altLang="el-GR" sz="2000" dirty="0"/>
              <a:t>, </a:t>
            </a:r>
            <a:r>
              <a:rPr lang="en-US" altLang="el-GR" sz="2000" dirty="0"/>
              <a:t>BNP Paribas</a:t>
            </a:r>
            <a:r>
              <a:rPr lang="el-GR" altLang="el-GR" sz="2000" dirty="0"/>
              <a:t>, </a:t>
            </a:r>
            <a:r>
              <a:rPr lang="en-US" altLang="el-GR" sz="2000" dirty="0"/>
              <a:t>Citibank</a:t>
            </a:r>
            <a:r>
              <a:rPr lang="el-GR" altLang="el-GR" sz="2000" dirty="0"/>
              <a:t>, </a:t>
            </a:r>
            <a:r>
              <a:rPr lang="en-US" altLang="el-GR" sz="2000" dirty="0"/>
              <a:t>Credit Agricole</a:t>
            </a:r>
            <a:r>
              <a:rPr lang="el-GR" altLang="el-GR" sz="2000" dirty="0"/>
              <a:t>, </a:t>
            </a:r>
            <a:r>
              <a:rPr lang="en-US" altLang="el-GR" sz="2000" dirty="0"/>
              <a:t>Credit Suisse</a:t>
            </a:r>
            <a:r>
              <a:rPr lang="el-GR" altLang="el-GR" sz="2000" dirty="0"/>
              <a:t>, </a:t>
            </a:r>
            <a:r>
              <a:rPr lang="en-US" altLang="el-GR" sz="2000" dirty="0"/>
              <a:t>Deutsche Bank</a:t>
            </a:r>
            <a:r>
              <a:rPr lang="el-GR" altLang="el-GR" sz="2000" dirty="0"/>
              <a:t>, </a:t>
            </a:r>
            <a:r>
              <a:rPr lang="en-US" altLang="el-GR" sz="2000" dirty="0"/>
              <a:t>HSBC</a:t>
            </a:r>
            <a:r>
              <a:rPr lang="el-GR" altLang="el-GR" sz="2000" dirty="0"/>
              <a:t>, </a:t>
            </a:r>
            <a:r>
              <a:rPr lang="en-US" altLang="el-GR" sz="2000" dirty="0"/>
              <a:t>JP Morgan Chase</a:t>
            </a:r>
            <a:r>
              <a:rPr lang="el-GR" altLang="el-GR" sz="2000" dirty="0"/>
              <a:t>, </a:t>
            </a:r>
            <a:r>
              <a:rPr lang="en-US" altLang="el-GR" sz="2000" dirty="0"/>
              <a:t>Lloyds Bank</a:t>
            </a:r>
            <a:r>
              <a:rPr lang="el-GR" altLang="el-GR" sz="2000" dirty="0"/>
              <a:t>, </a:t>
            </a:r>
            <a:r>
              <a:rPr lang="en-US" altLang="el-GR" sz="2000" dirty="0"/>
              <a:t>Royal Bank of Scotland</a:t>
            </a:r>
            <a:r>
              <a:rPr lang="el-GR" altLang="el-GR" sz="2000" dirty="0"/>
              <a:t>, </a:t>
            </a:r>
            <a:r>
              <a:rPr lang="en-US" altLang="el-GR" sz="2000" dirty="0"/>
              <a:t>among others</a:t>
            </a:r>
            <a:endParaRPr lang="el-GR" altLang="el-GR" sz="2000" dirty="0"/>
          </a:p>
          <a:p>
            <a:pPr eaLnBrk="1" hangingPunct="1"/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214995668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9FFBFE-B9F8-4630-9284-F12CE63D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279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Appendix 1 - Important Rate: Libor</a:t>
            </a:r>
            <a:endParaRPr lang="el-GR" altLang="el-GR" sz="40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F1CF97-A7A8-4B20-A757-0E9DD19C6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9694" cy="4351338"/>
          </a:xfrm>
        </p:spPr>
        <p:txBody>
          <a:bodyPr>
            <a:normAutofit/>
          </a:bodyPr>
          <a:lstStyle/>
          <a:p>
            <a:pPr algn="just"/>
            <a:r>
              <a:rPr lang="en-GB" altLang="en-US" sz="1800" b="1" dirty="0"/>
              <a:t>LIBOR currencies</a:t>
            </a:r>
          </a:p>
          <a:p>
            <a:pPr algn="just"/>
            <a:endParaRPr lang="en-GB" altLang="en-US" sz="1800" dirty="0"/>
          </a:p>
          <a:p>
            <a:pPr algn="just"/>
            <a:r>
              <a:rPr lang="en-GB" altLang="en-US" sz="1800" dirty="0"/>
              <a:t>Originally (in 1986) LIBOR was published for 3 currencies: the US dollar, the pound sterling and the Japanese yen (grew to a maximum of 16). At the moment we have LIBOR rates in the following 5 currencies : </a:t>
            </a:r>
          </a:p>
          <a:p>
            <a:pPr algn="just"/>
            <a:r>
              <a:rPr lang="en-GB" altLang="en-US" sz="1800" dirty="0"/>
              <a:t>American dollar - USD LIBOR</a:t>
            </a:r>
          </a:p>
          <a:p>
            <a:pPr algn="just"/>
            <a:r>
              <a:rPr lang="en-GB" altLang="en-US" sz="1800" dirty="0"/>
              <a:t>British pound sterling - GBP LIBOR</a:t>
            </a:r>
          </a:p>
          <a:p>
            <a:pPr algn="just"/>
            <a:r>
              <a:rPr lang="en-GB" altLang="en-US" sz="1800" dirty="0"/>
              <a:t>European euro - EUR LIBOR</a:t>
            </a:r>
          </a:p>
          <a:p>
            <a:pPr algn="just"/>
            <a:r>
              <a:rPr lang="en-GB" altLang="en-US" sz="1800" dirty="0"/>
              <a:t>Japanese yen - JPY LIBOR</a:t>
            </a:r>
          </a:p>
          <a:p>
            <a:pPr algn="just"/>
            <a:r>
              <a:rPr lang="en-GB" altLang="en-US" sz="1800" dirty="0"/>
              <a:t>Swiss franc - CHF LIBOR</a:t>
            </a:r>
          </a:p>
          <a:p>
            <a:endParaRPr lang="en-GB" altLang="en-US" sz="1400" b="1" dirty="0"/>
          </a:p>
          <a:p>
            <a:endParaRPr lang="en-GB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29AB67-1845-482F-8634-D3D5353913A0}"/>
              </a:ext>
            </a:extLst>
          </p:cNvPr>
          <p:cNvSpPr txBox="1">
            <a:spLocks/>
          </p:cNvSpPr>
          <p:nvPr/>
        </p:nvSpPr>
        <p:spPr>
          <a:xfrm>
            <a:off x="5612235" y="1825625"/>
            <a:ext cx="5914237" cy="4627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altLang="en-US" sz="1800" b="1" dirty="0"/>
              <a:t>LIBOR maturities</a:t>
            </a:r>
          </a:p>
          <a:p>
            <a:pPr algn="just"/>
            <a:endParaRPr lang="en-GB" altLang="en-US" sz="1800" dirty="0"/>
          </a:p>
          <a:p>
            <a:pPr algn="just"/>
            <a:r>
              <a:rPr lang="en-GB" altLang="en-US" sz="1800" dirty="0"/>
              <a:t>Because there are 7 different maturities there are a lot of different LIBOR rates in total. </a:t>
            </a:r>
            <a:endParaRPr lang="el-GR" altLang="en-US" sz="1800" dirty="0"/>
          </a:p>
          <a:p>
            <a:pPr algn="just"/>
            <a:r>
              <a:rPr lang="en-GB" altLang="en-US" sz="1800" dirty="0"/>
              <a:t>Overnight (1 day)</a:t>
            </a:r>
          </a:p>
          <a:p>
            <a:pPr algn="just"/>
            <a:r>
              <a:rPr lang="en-GB" altLang="en-US" sz="1800" dirty="0"/>
              <a:t>1 week</a:t>
            </a:r>
          </a:p>
          <a:p>
            <a:pPr algn="just"/>
            <a:r>
              <a:rPr lang="en-GB" altLang="en-US" sz="1800" dirty="0"/>
              <a:t>1 month</a:t>
            </a:r>
          </a:p>
          <a:p>
            <a:pPr algn="just"/>
            <a:r>
              <a:rPr lang="en-GB" altLang="en-US" sz="1800" dirty="0"/>
              <a:t>2 months</a:t>
            </a:r>
          </a:p>
          <a:p>
            <a:pPr algn="just"/>
            <a:r>
              <a:rPr lang="en-GB" altLang="en-US" sz="1800" dirty="0"/>
              <a:t>3 months</a:t>
            </a:r>
          </a:p>
          <a:p>
            <a:pPr algn="just"/>
            <a:r>
              <a:rPr lang="en-GB" altLang="en-US" sz="1800" dirty="0"/>
              <a:t>6 months</a:t>
            </a:r>
          </a:p>
          <a:p>
            <a:pPr algn="just"/>
            <a:r>
              <a:rPr lang="en-GB" altLang="en-US" sz="1800" dirty="0"/>
              <a:t>12 months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3115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8416DEF-ADB7-4421-9BF0-2DF63FD102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80" y="599672"/>
            <a:ext cx="659198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655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132514"/>
            <a:ext cx="10515600" cy="5176007"/>
          </a:xfrm>
        </p:spPr>
        <p:txBody>
          <a:bodyPr>
            <a:noAutofit/>
          </a:bodyPr>
          <a:lstStyle/>
          <a:p>
            <a:pPr algn="just"/>
            <a:endParaRPr lang="en-GB" sz="2200" dirty="0"/>
          </a:p>
          <a:p>
            <a:pPr algn="just"/>
            <a:r>
              <a:rPr lang="en-GB" sz="2200" dirty="0"/>
              <a:t>Bonds are long-term </a:t>
            </a:r>
            <a:r>
              <a:rPr lang="en-GB" sz="2200" b="1" dirty="0"/>
              <a:t>debt securities</a:t>
            </a:r>
            <a:r>
              <a:rPr lang="en-GB" sz="2200" dirty="0"/>
              <a:t> (formal contracts) and differ from other types of borrowing (e.g., bank debt) because they are </a:t>
            </a:r>
            <a:r>
              <a:rPr lang="en-GB" sz="2200" b="1" dirty="0">
                <a:solidFill>
                  <a:srgbClr val="FF0000"/>
                </a:solidFill>
              </a:rPr>
              <a:t>sold directly to investors</a:t>
            </a:r>
            <a:endParaRPr lang="en-GB" sz="2200" dirty="0">
              <a:solidFill>
                <a:srgbClr val="FF0000"/>
              </a:solidFill>
            </a:endParaRP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The issuer of a bond agrees to:</a:t>
            </a:r>
          </a:p>
          <a:p>
            <a:pPr marL="0" indent="0" algn="just">
              <a:buNone/>
            </a:pPr>
            <a:r>
              <a:rPr lang="en-GB" sz="2200" dirty="0"/>
              <a:t>	→	Paying fixed interest (e.g., every 6 months or once a year) </a:t>
            </a:r>
          </a:p>
          <a:p>
            <a:pPr marL="0" indent="0" algn="just">
              <a:buNone/>
            </a:pPr>
            <a:r>
              <a:rPr lang="en-GB" sz="2200" dirty="0"/>
              <a:t>	→	Repay the fixed principal at maturity (e.g., $1000)</a:t>
            </a:r>
            <a:endParaRPr lang="en-US" sz="22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D7BF4F-33C7-4FE2-941D-E2DB957D71F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1E8A6F20-4AD9-4D1A-9C1D-821DD11BC97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 Fixed Income Markets</a:t>
            </a:r>
            <a:endParaRPr lang="el-GR" sz="36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AF98AB4-BFFD-4B35-A150-BAE56250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42" y="4286979"/>
            <a:ext cx="7256476" cy="202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89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8880336-CC5D-4AAD-A5A0-8A3A34F23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297" y="1593909"/>
            <a:ext cx="9999406" cy="4413166"/>
          </a:xfrm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54F9D102-49B4-46A2-B8AD-3D3ED3AD28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17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 Fixed Income Markets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974352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05F06A-4256-4E97-A3D5-9AC1496E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684"/>
            <a:ext cx="10515600" cy="4717279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Global bond market capitalisation: approximately </a:t>
            </a:r>
            <a:r>
              <a:rPr lang="en-GB" sz="2400" dirty="0">
                <a:solidFill>
                  <a:srgbClr val="FF0000"/>
                </a:solidFill>
              </a:rPr>
              <a:t>$128.3tn (2020)</a:t>
            </a:r>
          </a:p>
          <a:p>
            <a:r>
              <a:rPr lang="en-GB" sz="16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(Source: https://www.icmagroup.org/Regulatory-Policy-and-Market-Practice/Secondary-Markets/bond-market-size/</a:t>
            </a:r>
            <a:r>
              <a:rPr lang="en-GB" sz="1600" i="1" dirty="0"/>
              <a:t>)</a:t>
            </a:r>
          </a:p>
          <a:p>
            <a:endParaRPr lang="en-GB" sz="2400" dirty="0"/>
          </a:p>
          <a:p>
            <a:r>
              <a:rPr lang="en-GB" sz="2400" dirty="0"/>
              <a:t>Government securities </a:t>
            </a:r>
            <a:r>
              <a:rPr lang="en-GB" sz="2400" dirty="0" err="1"/>
              <a:t>aprox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48%</a:t>
            </a:r>
          </a:p>
          <a:p>
            <a:r>
              <a:rPr lang="en-GB" sz="2400" dirty="0"/>
              <a:t>Financial Corporation Securities </a:t>
            </a:r>
            <a:r>
              <a:rPr lang="en-GB" sz="2400" dirty="0" err="1"/>
              <a:t>aprox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37%</a:t>
            </a:r>
          </a:p>
          <a:p>
            <a:r>
              <a:rPr lang="en-GB" sz="2400" dirty="0"/>
              <a:t>Non-Financial Corporation Securities </a:t>
            </a:r>
            <a:r>
              <a:rPr lang="en-GB" sz="2400" dirty="0" err="1"/>
              <a:t>aprox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13%</a:t>
            </a:r>
          </a:p>
          <a:p>
            <a:r>
              <a:rPr lang="en-GB" sz="2400" dirty="0"/>
              <a:t>International Organisation Securities </a:t>
            </a:r>
            <a:r>
              <a:rPr lang="en-GB" sz="2400" dirty="0" err="1"/>
              <a:t>aprox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2% </a:t>
            </a:r>
          </a:p>
          <a:p>
            <a:endParaRPr lang="en-GB" sz="2400" dirty="0"/>
          </a:p>
          <a:p>
            <a:r>
              <a:rPr lang="en-GB" sz="2400" dirty="0"/>
              <a:t>Global stock market capitalisation: approximately </a:t>
            </a:r>
            <a:r>
              <a:rPr lang="en-GB" sz="2400" dirty="0">
                <a:solidFill>
                  <a:srgbClr val="FF0000"/>
                </a:solidFill>
              </a:rPr>
              <a:t>$100.3tn (2020) </a:t>
            </a:r>
          </a:p>
          <a:p>
            <a:endParaRPr lang="en-GB" sz="2400" dirty="0"/>
          </a:p>
          <a:p>
            <a:r>
              <a:rPr lang="en-GB" sz="2400" dirty="0"/>
              <a:t>Major difference between stocks and bonds are:</a:t>
            </a:r>
          </a:p>
          <a:p>
            <a:r>
              <a:rPr lang="en-GB" sz="2400" dirty="0"/>
              <a:t>→	stock investors own the firm </a:t>
            </a:r>
          </a:p>
          <a:p>
            <a:r>
              <a:rPr lang="en-GB" sz="2400" dirty="0"/>
              <a:t>→ 	bond investors lend the firm </a:t>
            </a:r>
          </a:p>
          <a:p>
            <a:endParaRPr lang="en-GB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2F8FB108-8B05-45DA-8E3C-176C6A718C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8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 Fixed Income Markets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5878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C00A4A7F-EF78-05A0-3770-1C5790A28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81999"/>
            <a:ext cx="10515600" cy="1020330"/>
          </a:xfrm>
        </p:spPr>
        <p:txBody>
          <a:bodyPr/>
          <a:lstStyle/>
          <a:p>
            <a:pPr eaLnBrk="1" hangingPunct="1"/>
            <a:r>
              <a:rPr lang="en-US" altLang="el-GR" b="1" dirty="0">
                <a:ea typeface="ヒラギノ角ゴ Pro W3"/>
                <a:cs typeface="ヒラギノ角ゴ Pro W3"/>
              </a:rPr>
              <a:t>Interest Rates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6D42ECF4-DD78-4E0B-10DA-9FA2619160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85456"/>
            <a:ext cx="10515600" cy="4791507"/>
          </a:xfrm>
        </p:spPr>
        <p:txBody>
          <a:bodyPr vert="horz" lIns="91440" tIns="45720" rIns="91440" bIns="45720" rtlCol="0">
            <a:normAutofit/>
          </a:bodyPr>
          <a:lstStyle/>
          <a:p>
            <a:pPr algn="just" eaLnBrk="1" hangingPunct="1"/>
            <a:r>
              <a:rPr lang="en-US" altLang="el-GR" sz="2400" b="1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Effective Annual Rate (EAR): </a:t>
            </a:r>
            <a:r>
              <a:rPr lang="en-US" altLang="el-GR" sz="2400" dirty="0">
                <a:ea typeface="ヒラギノ角ゴ Pro W3"/>
                <a:cs typeface="ヒラギノ角ゴ Pro W3"/>
              </a:rPr>
              <a:t>the full interest earned in a year</a:t>
            </a:r>
          </a:p>
          <a:p>
            <a:pPr algn="just" eaLnBrk="1" hangingPunct="1"/>
            <a:endParaRPr lang="en-US" altLang="el-GR" sz="2400" dirty="0">
              <a:ea typeface="ヒラギノ角ゴ Pro W3"/>
              <a:cs typeface="ヒラギノ角ゴ Pro W3"/>
            </a:endParaRPr>
          </a:p>
          <a:p>
            <a:pPr algn="just" eaLnBrk="1" hangingPunct="1"/>
            <a:r>
              <a:rPr lang="en-US" altLang="el-GR" sz="2400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Includes compounding </a:t>
            </a:r>
            <a:r>
              <a:rPr lang="en-US" altLang="el-GR" sz="2400" dirty="0">
                <a:ea typeface="ヒラギノ角ゴ Pro W3"/>
                <a:cs typeface="ヒラギノ角ゴ Pro W3"/>
              </a:rPr>
              <a:t>(</a:t>
            </a:r>
            <a:r>
              <a:rPr lang="en-US" altLang="el-GR" sz="2400" dirty="0">
                <a:ea typeface="ヒラギノ角ゴ Pro W3"/>
              </a:rPr>
              <a:t>effective annual yield, EAY; annual percentage yield, APY)</a:t>
            </a:r>
          </a:p>
          <a:p>
            <a:pPr algn="just" eaLnBrk="1" hangingPunct="1"/>
            <a:endParaRPr lang="en-US" altLang="el-GR" sz="2400" dirty="0">
              <a:ea typeface="ヒラギノ角ゴ Pro W3"/>
            </a:endParaRPr>
          </a:p>
          <a:p>
            <a:pPr algn="just" eaLnBrk="1" hangingPunct="1"/>
            <a:r>
              <a:rPr lang="en-US" altLang="el-GR" sz="2400" dirty="0">
                <a:ea typeface="ヒラギノ角ゴ Pro W3"/>
              </a:rPr>
              <a:t>For example, if you get 10% per year, this is </a:t>
            </a:r>
            <a:r>
              <a:rPr lang="en-US" altLang="el-GR" sz="2400" b="1" dirty="0">
                <a:solidFill>
                  <a:srgbClr val="FF0000"/>
                </a:solidFill>
                <a:ea typeface="ヒラギノ角ゴ Pro W3"/>
              </a:rPr>
              <a:t>NOT THE SAME </a:t>
            </a:r>
            <a:r>
              <a:rPr lang="en-US" altLang="el-GR" sz="2400" dirty="0">
                <a:ea typeface="ヒラギノ角ゴ Pro W3"/>
              </a:rPr>
              <a:t>as getting 5% every 6 months (6/12=0.5)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endParaRPr lang="en-US" altLang="el-GR" sz="2400" dirty="0">
              <a:ea typeface="ヒラギノ角ゴ Pro W3"/>
              <a:cs typeface="ヒラギノ角ゴ Pro W3"/>
            </a:endParaRP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l-GR" sz="2400" dirty="0">
                <a:ea typeface="ヒラギノ角ゴ Pro W3"/>
                <a:cs typeface="ヒラギノ角ゴ Pro W3"/>
              </a:rPr>
              <a:t>Conversion: to get the equivalent discount rate for </a:t>
            </a:r>
            <a:r>
              <a:rPr lang="en-US" altLang="el-GR" sz="2400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n-</a:t>
            </a:r>
            <a:r>
              <a:rPr lang="en-US" altLang="el-GR" sz="2400" dirty="0">
                <a:ea typeface="ヒラギノ角ゴ Pro W3"/>
                <a:cs typeface="ヒラギノ角ゴ Pro W3"/>
              </a:rPr>
              <a:t>periods: </a:t>
            </a:r>
          </a:p>
          <a:p>
            <a:pPr algn="just" eaLnBrk="1" hangingPunct="1"/>
            <a:endParaRPr lang="en-US" altLang="el-GR" sz="2400" dirty="0">
              <a:ea typeface="ヒラギノ角ゴ Pro W3"/>
            </a:endParaRPr>
          </a:p>
          <a:p>
            <a:pPr algn="just" eaLnBrk="1" hangingPunct="1"/>
            <a:r>
              <a:rPr lang="en-US" altLang="el-GR" sz="2400" dirty="0">
                <a:ea typeface="ヒラギノ角ゴ Pro W3"/>
              </a:rPr>
              <a:t>(1.10)</a:t>
            </a:r>
            <a:r>
              <a:rPr lang="en-US" altLang="el-GR" sz="2400" baseline="30000" dirty="0">
                <a:ea typeface="ヒラギノ角ゴ Pro W3"/>
              </a:rPr>
              <a:t>0.5</a:t>
            </a:r>
            <a:r>
              <a:rPr lang="en-US" altLang="el-GR" sz="2400" dirty="0">
                <a:ea typeface="ヒラギノ角ゴ Pro W3"/>
              </a:rPr>
              <a:t> – 1 = 0.0488 = </a:t>
            </a:r>
            <a:r>
              <a:rPr lang="en-US" altLang="el-GR" sz="2400" dirty="0">
                <a:solidFill>
                  <a:srgbClr val="FF0000"/>
                </a:solidFill>
                <a:ea typeface="ヒラギノ角ゴ Pro W3"/>
              </a:rPr>
              <a:t>4.88%</a:t>
            </a:r>
          </a:p>
          <a:p>
            <a:pPr eaLnBrk="1" hangingPunct="1"/>
            <a:endParaRPr lang="en-US" altLang="el-GR" dirty="0">
              <a:ea typeface="ヒラギノ角ゴ Pro W3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FA8E4B3-7D5A-1819-B77E-67237BE5A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846" y="4562764"/>
            <a:ext cx="2044281" cy="64654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50335"/>
            <a:ext cx="10515600" cy="482662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l-GR" altLang="el-GR" sz="2200" b="1" i="1" dirty="0" err="1"/>
              <a:t>Par</a:t>
            </a:r>
            <a:r>
              <a:rPr lang="el-GR" altLang="el-GR" sz="2200" b="1" i="1" dirty="0"/>
              <a:t> </a:t>
            </a:r>
            <a:r>
              <a:rPr lang="el-GR" altLang="el-GR" sz="2200" b="1" i="1" dirty="0" err="1"/>
              <a:t>Value</a:t>
            </a:r>
            <a:r>
              <a:rPr lang="el-GR" altLang="el-GR" sz="2200" b="1" i="1" dirty="0"/>
              <a:t>, </a:t>
            </a:r>
            <a:r>
              <a:rPr lang="el-GR" altLang="el-GR" sz="2200" b="1" i="1" dirty="0" err="1"/>
              <a:t>Face</a:t>
            </a:r>
            <a:r>
              <a:rPr lang="el-GR" altLang="el-GR" sz="2200" b="1" i="1" dirty="0"/>
              <a:t> </a:t>
            </a:r>
            <a:r>
              <a:rPr lang="el-GR" altLang="el-GR" sz="2200" b="1" i="1" dirty="0" err="1"/>
              <a:t>Value</a:t>
            </a:r>
            <a:r>
              <a:rPr lang="el-GR" altLang="el-GR" sz="2200" b="1" i="1" dirty="0"/>
              <a:t>, </a:t>
            </a:r>
            <a:r>
              <a:rPr lang="el-GR" altLang="el-GR" sz="2200" b="1" i="1" dirty="0" err="1"/>
              <a:t>Nominal</a:t>
            </a:r>
            <a:r>
              <a:rPr lang="el-GR" altLang="el-GR" sz="2200" b="1" i="1" dirty="0"/>
              <a:t>, </a:t>
            </a:r>
            <a:r>
              <a:rPr lang="el-GR" altLang="el-GR" sz="2200" b="1" i="1" dirty="0" err="1"/>
              <a:t>Principal</a:t>
            </a:r>
            <a:r>
              <a:rPr lang="el-GR" altLang="el-GR" sz="2200" dirty="0"/>
              <a:t>: the </a:t>
            </a:r>
            <a:r>
              <a:rPr lang="el-GR" altLang="el-GR" sz="2200" dirty="0" err="1"/>
              <a:t>amount</a:t>
            </a:r>
            <a:r>
              <a:rPr lang="el-GR" altLang="el-GR" sz="2200" dirty="0"/>
              <a:t> </a:t>
            </a:r>
            <a:r>
              <a:rPr lang="el-GR" altLang="el-GR" sz="2200" dirty="0" err="1"/>
              <a:t>that</a:t>
            </a:r>
            <a:r>
              <a:rPr lang="el-GR" altLang="el-GR" sz="2200" dirty="0"/>
              <a:t> </a:t>
            </a:r>
            <a:r>
              <a:rPr lang="el-GR" altLang="el-GR" sz="2200" dirty="0" err="1"/>
              <a:t>has</a:t>
            </a:r>
            <a:r>
              <a:rPr lang="el-GR" altLang="el-GR" sz="2200" dirty="0"/>
              <a:t> </a:t>
            </a:r>
            <a:r>
              <a:rPr lang="el-GR" altLang="el-GR" sz="2200" dirty="0" err="1"/>
              <a:t>to</a:t>
            </a:r>
            <a:r>
              <a:rPr lang="el-GR" altLang="el-GR" sz="2200" dirty="0"/>
              <a:t> </a:t>
            </a:r>
            <a:r>
              <a:rPr lang="el-GR" altLang="el-GR" sz="2200" dirty="0" err="1"/>
              <a:t>be</a:t>
            </a:r>
            <a:r>
              <a:rPr lang="el-GR" altLang="el-GR" sz="2200" dirty="0"/>
              <a:t> </a:t>
            </a:r>
            <a:r>
              <a:rPr lang="el-GR" altLang="el-GR" sz="2200" dirty="0" err="1"/>
              <a:t>repaid</a:t>
            </a:r>
            <a:r>
              <a:rPr lang="el-GR" altLang="el-GR" sz="2200" dirty="0"/>
              <a:t> </a:t>
            </a:r>
            <a:r>
              <a:rPr lang="el-GR" altLang="el-GR" sz="2200" dirty="0" err="1"/>
              <a:t>at</a:t>
            </a:r>
            <a:r>
              <a:rPr lang="el-GR" altLang="el-GR" sz="2200" dirty="0"/>
              <a:t> the </a:t>
            </a:r>
            <a:r>
              <a:rPr lang="el-GR" altLang="el-GR" sz="2200" dirty="0" err="1"/>
              <a:t>end</a:t>
            </a:r>
            <a:r>
              <a:rPr lang="el-GR" altLang="el-GR" sz="2200" dirty="0"/>
              <a:t> of the </a:t>
            </a:r>
            <a:r>
              <a:rPr lang="el-GR" altLang="el-GR" sz="2200" dirty="0" err="1"/>
              <a:t>life</a:t>
            </a:r>
            <a:r>
              <a:rPr lang="el-GR" altLang="el-GR" sz="2200" dirty="0"/>
              <a:t> of a </a:t>
            </a:r>
            <a:r>
              <a:rPr lang="el-GR" altLang="el-GR" sz="2200" dirty="0" err="1"/>
              <a:t>bond</a:t>
            </a:r>
            <a:r>
              <a:rPr lang="el-GR" altLang="el-GR" sz="2200" dirty="0"/>
              <a:t>.</a:t>
            </a:r>
          </a:p>
          <a:p>
            <a:pPr algn="just">
              <a:lnSpc>
                <a:spcPct val="80000"/>
              </a:lnSpc>
            </a:pPr>
            <a:endParaRPr lang="en-GB" altLang="el-GR" sz="2200" b="1" i="1" dirty="0"/>
          </a:p>
          <a:p>
            <a:pPr algn="just">
              <a:lnSpc>
                <a:spcPct val="80000"/>
              </a:lnSpc>
            </a:pPr>
            <a:r>
              <a:rPr lang="el-GR" altLang="el-GR" sz="2200" b="1" i="1" dirty="0" err="1"/>
              <a:t>Issue</a:t>
            </a:r>
            <a:r>
              <a:rPr lang="el-GR" altLang="el-GR" sz="2200" b="1" i="1" dirty="0"/>
              <a:t> </a:t>
            </a:r>
            <a:r>
              <a:rPr lang="el-GR" altLang="el-GR" sz="2200" b="1" i="1" dirty="0" err="1"/>
              <a:t>price</a:t>
            </a:r>
            <a:r>
              <a:rPr lang="el-GR" altLang="el-GR" sz="2200" dirty="0"/>
              <a:t>: the </a:t>
            </a:r>
            <a:r>
              <a:rPr lang="el-GR" altLang="el-GR" sz="2200" dirty="0" err="1"/>
              <a:t>price</a:t>
            </a:r>
            <a:r>
              <a:rPr lang="el-GR" altLang="el-GR" sz="2200" dirty="0"/>
              <a:t> </a:t>
            </a:r>
            <a:r>
              <a:rPr lang="el-GR" altLang="el-GR" sz="2200" dirty="0" err="1"/>
              <a:t>at</a:t>
            </a:r>
            <a:r>
              <a:rPr lang="el-GR" altLang="el-GR" sz="2200" dirty="0"/>
              <a:t> </a:t>
            </a:r>
            <a:r>
              <a:rPr lang="el-GR" altLang="el-GR" sz="2200" dirty="0" err="1"/>
              <a:t>which</a:t>
            </a:r>
            <a:r>
              <a:rPr lang="el-GR" altLang="el-GR" sz="2200" dirty="0"/>
              <a:t> </a:t>
            </a:r>
            <a:r>
              <a:rPr lang="el-GR" altLang="el-GR" sz="2200" dirty="0" err="1"/>
              <a:t>investors</a:t>
            </a:r>
            <a:r>
              <a:rPr lang="el-GR" altLang="el-GR" sz="2200" dirty="0"/>
              <a:t> </a:t>
            </a:r>
            <a:r>
              <a:rPr lang="el-GR" altLang="el-GR" sz="2200" dirty="0" err="1"/>
              <a:t>buy</a:t>
            </a:r>
            <a:r>
              <a:rPr lang="el-GR" altLang="el-GR" sz="2200" dirty="0"/>
              <a:t> the </a:t>
            </a:r>
            <a:r>
              <a:rPr lang="el-GR" altLang="el-GR" sz="2200" dirty="0" err="1"/>
              <a:t>bonds</a:t>
            </a:r>
            <a:r>
              <a:rPr lang="el-GR" altLang="el-GR" sz="2200" dirty="0"/>
              <a:t> </a:t>
            </a:r>
            <a:r>
              <a:rPr lang="el-GR" altLang="el-GR" sz="2200" dirty="0" err="1"/>
              <a:t>when</a:t>
            </a:r>
            <a:r>
              <a:rPr lang="el-GR" altLang="el-GR" sz="2200" dirty="0"/>
              <a:t> </a:t>
            </a:r>
            <a:r>
              <a:rPr lang="el-GR" altLang="el-GR" sz="2200" dirty="0" err="1"/>
              <a:t>they</a:t>
            </a:r>
            <a:r>
              <a:rPr lang="el-GR" altLang="el-GR" sz="2200" dirty="0"/>
              <a:t> </a:t>
            </a:r>
            <a:r>
              <a:rPr lang="el-GR" altLang="el-GR" sz="2200" dirty="0" err="1"/>
              <a:t>are</a:t>
            </a:r>
            <a:r>
              <a:rPr lang="el-GR" altLang="el-GR" sz="2200" dirty="0"/>
              <a:t> </a:t>
            </a:r>
            <a:r>
              <a:rPr lang="el-GR" altLang="el-GR" sz="2200" dirty="0" err="1"/>
              <a:t>first</a:t>
            </a:r>
            <a:r>
              <a:rPr lang="el-GR" altLang="el-GR" sz="2200" dirty="0"/>
              <a:t> </a:t>
            </a:r>
            <a:r>
              <a:rPr lang="el-GR" altLang="el-GR" sz="2200" dirty="0" err="1"/>
              <a:t>issued</a:t>
            </a:r>
            <a:r>
              <a:rPr lang="el-GR" altLang="el-GR" sz="2200" dirty="0"/>
              <a:t>, </a:t>
            </a:r>
            <a:r>
              <a:rPr lang="el-GR" altLang="el-GR" sz="2200" dirty="0" err="1"/>
              <a:t>which</a:t>
            </a:r>
            <a:r>
              <a:rPr lang="el-GR" altLang="el-GR" sz="2200" dirty="0"/>
              <a:t> </a:t>
            </a:r>
            <a:r>
              <a:rPr lang="el-GR" altLang="el-GR" sz="2200" dirty="0" err="1"/>
              <a:t>will</a:t>
            </a:r>
            <a:r>
              <a:rPr lang="el-GR" altLang="el-GR" sz="2200" dirty="0"/>
              <a:t> </a:t>
            </a:r>
            <a:r>
              <a:rPr lang="el-GR" altLang="el-GR" sz="2200" dirty="0" err="1"/>
              <a:t>typically</a:t>
            </a:r>
            <a:r>
              <a:rPr lang="el-GR" altLang="el-GR" sz="2200" dirty="0"/>
              <a:t> </a:t>
            </a:r>
            <a:r>
              <a:rPr lang="el-GR" altLang="el-GR" sz="2200" dirty="0" err="1"/>
              <a:t>be</a:t>
            </a:r>
            <a:r>
              <a:rPr lang="el-GR" altLang="el-GR" sz="2200" dirty="0"/>
              <a:t> </a:t>
            </a:r>
            <a:r>
              <a:rPr lang="el-GR" altLang="el-GR" sz="2200" dirty="0" err="1"/>
              <a:t>approximately</a:t>
            </a:r>
            <a:r>
              <a:rPr lang="el-GR" altLang="el-GR" sz="2200" dirty="0"/>
              <a:t> </a:t>
            </a:r>
            <a:r>
              <a:rPr lang="el-GR" altLang="el-GR" sz="2200" dirty="0" err="1"/>
              <a:t>equal</a:t>
            </a:r>
            <a:r>
              <a:rPr lang="el-GR" altLang="el-GR" sz="2200" dirty="0"/>
              <a:t> </a:t>
            </a:r>
            <a:r>
              <a:rPr lang="el-GR" altLang="el-GR" sz="2200" dirty="0" err="1"/>
              <a:t>to</a:t>
            </a:r>
            <a:r>
              <a:rPr lang="el-GR" altLang="el-GR" sz="2200" dirty="0"/>
              <a:t> the </a:t>
            </a:r>
            <a:r>
              <a:rPr lang="el-GR" altLang="el-GR" sz="2200" dirty="0" err="1"/>
              <a:t>nominal</a:t>
            </a:r>
            <a:r>
              <a:rPr lang="el-GR" altLang="el-GR" sz="2200" dirty="0"/>
              <a:t> </a:t>
            </a:r>
            <a:r>
              <a:rPr lang="el-GR" altLang="el-GR" sz="2200" dirty="0" err="1"/>
              <a:t>amount</a:t>
            </a:r>
            <a:r>
              <a:rPr lang="el-GR" altLang="el-GR" sz="2200" dirty="0"/>
              <a:t>. </a:t>
            </a:r>
          </a:p>
          <a:p>
            <a:pPr algn="just">
              <a:lnSpc>
                <a:spcPct val="80000"/>
              </a:lnSpc>
            </a:pPr>
            <a:endParaRPr lang="en-GB" altLang="el-GR" sz="2200" b="1" i="1" dirty="0"/>
          </a:p>
          <a:p>
            <a:pPr algn="just">
              <a:lnSpc>
                <a:spcPct val="80000"/>
              </a:lnSpc>
            </a:pPr>
            <a:r>
              <a:rPr lang="el-GR" altLang="el-GR" sz="2200" b="1" i="1" dirty="0" err="1"/>
              <a:t>Maturity</a:t>
            </a:r>
            <a:r>
              <a:rPr lang="el-GR" altLang="el-GR" sz="2200" b="1" i="1" dirty="0"/>
              <a:t> </a:t>
            </a:r>
            <a:r>
              <a:rPr lang="el-GR" altLang="el-GR" sz="2200" b="1" i="1" dirty="0" err="1"/>
              <a:t>date</a:t>
            </a:r>
            <a:r>
              <a:rPr lang="el-GR" altLang="el-GR" sz="2200" dirty="0"/>
              <a:t>: the </a:t>
            </a:r>
            <a:r>
              <a:rPr lang="el-GR" altLang="el-GR" sz="2200" dirty="0" err="1"/>
              <a:t>date</a:t>
            </a:r>
            <a:r>
              <a:rPr lang="el-GR" altLang="el-GR" sz="2200" dirty="0"/>
              <a:t> on </a:t>
            </a:r>
            <a:r>
              <a:rPr lang="el-GR" altLang="el-GR" sz="2200" dirty="0" err="1"/>
              <a:t>which</a:t>
            </a:r>
            <a:r>
              <a:rPr lang="el-GR" altLang="el-GR" sz="2200" dirty="0"/>
              <a:t> the </a:t>
            </a:r>
            <a:r>
              <a:rPr lang="el-GR" altLang="el-GR" sz="2200" dirty="0" err="1"/>
              <a:t>issuer</a:t>
            </a:r>
            <a:r>
              <a:rPr lang="el-GR" altLang="el-GR" sz="2200" dirty="0"/>
              <a:t> </a:t>
            </a:r>
            <a:r>
              <a:rPr lang="el-GR" altLang="el-GR" sz="2200" dirty="0" err="1"/>
              <a:t>has</a:t>
            </a:r>
            <a:r>
              <a:rPr lang="el-GR" altLang="el-GR" sz="2200" dirty="0"/>
              <a:t> </a:t>
            </a:r>
            <a:r>
              <a:rPr lang="el-GR" altLang="el-GR" sz="2200" dirty="0" err="1"/>
              <a:t>to</a:t>
            </a:r>
            <a:r>
              <a:rPr lang="el-GR" altLang="el-GR" sz="2200" dirty="0"/>
              <a:t> </a:t>
            </a:r>
            <a:r>
              <a:rPr lang="el-GR" altLang="el-GR" sz="2200" dirty="0" err="1"/>
              <a:t>pay</a:t>
            </a:r>
            <a:r>
              <a:rPr lang="el-GR" altLang="el-GR" sz="2200" dirty="0"/>
              <a:t> </a:t>
            </a:r>
            <a:r>
              <a:rPr lang="el-GR" altLang="el-GR" sz="2200" dirty="0" err="1"/>
              <a:t>back</a:t>
            </a:r>
            <a:r>
              <a:rPr lang="el-GR" altLang="el-GR" sz="2200" dirty="0"/>
              <a:t> the </a:t>
            </a:r>
            <a:r>
              <a:rPr lang="el-GR" altLang="el-GR" sz="2200" dirty="0" err="1"/>
              <a:t>holders</a:t>
            </a:r>
            <a:r>
              <a:rPr lang="el-GR" altLang="el-GR" sz="2200" dirty="0"/>
              <a:t> the </a:t>
            </a:r>
            <a:r>
              <a:rPr lang="el-GR" altLang="el-GR" sz="2200" dirty="0" err="1"/>
              <a:t>nominal</a:t>
            </a:r>
            <a:r>
              <a:rPr lang="el-GR" altLang="el-GR" sz="2200" dirty="0"/>
              <a:t> </a:t>
            </a:r>
            <a:r>
              <a:rPr lang="el-GR" altLang="el-GR" sz="2200" dirty="0" err="1"/>
              <a:t>amount</a:t>
            </a:r>
            <a:r>
              <a:rPr lang="el-GR" altLang="el-GR" sz="2200" dirty="0"/>
              <a:t>. </a:t>
            </a:r>
          </a:p>
          <a:p>
            <a:pPr algn="just">
              <a:lnSpc>
                <a:spcPct val="80000"/>
              </a:lnSpc>
            </a:pPr>
            <a:endParaRPr lang="en-GB" altLang="el-GR" sz="2200" b="1" i="1" dirty="0"/>
          </a:p>
          <a:p>
            <a:pPr algn="just">
              <a:lnSpc>
                <a:spcPct val="80000"/>
              </a:lnSpc>
            </a:pPr>
            <a:r>
              <a:rPr lang="el-GR" altLang="el-GR" sz="2200" b="1" i="1" dirty="0"/>
              <a:t>The </a:t>
            </a:r>
            <a:r>
              <a:rPr lang="el-GR" altLang="el-GR" sz="2200" b="1" i="1" dirty="0" err="1"/>
              <a:t>coupon</a:t>
            </a:r>
            <a:r>
              <a:rPr lang="el-GR" altLang="el-GR" sz="2200" b="1" i="1" dirty="0"/>
              <a:t> </a:t>
            </a:r>
            <a:r>
              <a:rPr lang="el-GR" altLang="el-GR" sz="2200" b="1" i="1" dirty="0" err="1"/>
              <a:t>rate</a:t>
            </a:r>
            <a:r>
              <a:rPr lang="el-GR" altLang="el-GR" sz="2200" dirty="0"/>
              <a:t>: the </a:t>
            </a:r>
            <a:r>
              <a:rPr lang="el-GR" altLang="el-GR" sz="2200" dirty="0" err="1"/>
              <a:t>interest</a:t>
            </a:r>
            <a:r>
              <a:rPr lang="el-GR" altLang="el-GR" sz="2200" dirty="0"/>
              <a:t> </a:t>
            </a:r>
            <a:r>
              <a:rPr lang="el-GR" altLang="el-GR" sz="2200" dirty="0" err="1"/>
              <a:t>rate</a:t>
            </a:r>
            <a:r>
              <a:rPr lang="el-GR" altLang="el-GR" sz="2200" dirty="0"/>
              <a:t> </a:t>
            </a:r>
            <a:r>
              <a:rPr lang="el-GR" altLang="el-GR" sz="2200" dirty="0" err="1"/>
              <a:t>that</a:t>
            </a:r>
            <a:r>
              <a:rPr lang="el-GR" altLang="el-GR" sz="2200" dirty="0"/>
              <a:t> the </a:t>
            </a:r>
            <a:r>
              <a:rPr lang="el-GR" altLang="el-GR" sz="2200" dirty="0" err="1"/>
              <a:t>issuer</a:t>
            </a:r>
            <a:r>
              <a:rPr lang="el-GR" altLang="el-GR" sz="2200" dirty="0"/>
              <a:t> </a:t>
            </a:r>
            <a:r>
              <a:rPr lang="el-GR" altLang="el-GR" sz="2200" dirty="0" err="1"/>
              <a:t>pays</a:t>
            </a:r>
            <a:r>
              <a:rPr lang="el-GR" altLang="el-GR" sz="2200" dirty="0"/>
              <a:t> </a:t>
            </a:r>
            <a:r>
              <a:rPr lang="el-GR" altLang="el-GR" sz="2200" dirty="0" err="1"/>
              <a:t>to</a:t>
            </a:r>
            <a:r>
              <a:rPr lang="el-GR" altLang="el-GR" sz="2200" dirty="0"/>
              <a:t> the </a:t>
            </a:r>
            <a:r>
              <a:rPr lang="el-GR" altLang="el-GR" sz="2200" dirty="0" err="1"/>
              <a:t>bond</a:t>
            </a:r>
            <a:r>
              <a:rPr lang="el-GR" altLang="el-GR" sz="2200" dirty="0"/>
              <a:t> </a:t>
            </a:r>
            <a:r>
              <a:rPr lang="el-GR" altLang="el-GR" sz="2200" dirty="0" err="1"/>
              <a:t>holders</a:t>
            </a:r>
            <a:r>
              <a:rPr lang="el-GR" altLang="el-GR" sz="2200" dirty="0"/>
              <a:t>. </a:t>
            </a:r>
            <a:r>
              <a:rPr lang="el-GR" altLang="el-GR" sz="2200" dirty="0" err="1"/>
              <a:t>Coupon</a:t>
            </a:r>
            <a:r>
              <a:rPr lang="el-GR" altLang="el-GR" sz="2200" dirty="0"/>
              <a:t> </a:t>
            </a:r>
            <a:r>
              <a:rPr lang="el-GR" altLang="el-GR" sz="2200" dirty="0" err="1"/>
              <a:t>payments</a:t>
            </a:r>
            <a:r>
              <a:rPr lang="el-GR" altLang="el-GR" sz="2200" dirty="0"/>
              <a:t> </a:t>
            </a:r>
            <a:r>
              <a:rPr lang="el-GR" altLang="el-GR" sz="2200" dirty="0" err="1"/>
              <a:t>are</a:t>
            </a:r>
            <a:r>
              <a:rPr lang="el-GR" altLang="el-GR" sz="2200" dirty="0"/>
              <a:t> </a:t>
            </a:r>
            <a:r>
              <a:rPr lang="el-GR" altLang="el-GR" sz="2200" dirty="0" err="1"/>
              <a:t>calculated</a:t>
            </a:r>
            <a:r>
              <a:rPr lang="el-GR" altLang="el-GR" sz="2200" dirty="0"/>
              <a:t> on the </a:t>
            </a:r>
            <a:r>
              <a:rPr lang="el-GR" altLang="el-GR" sz="2200" dirty="0" err="1"/>
              <a:t>Par</a:t>
            </a:r>
            <a:r>
              <a:rPr lang="el-GR" altLang="el-GR" sz="2200" dirty="0"/>
              <a:t> </a:t>
            </a:r>
            <a:r>
              <a:rPr lang="el-GR" altLang="el-GR" sz="2200" dirty="0" err="1"/>
              <a:t>Value</a:t>
            </a:r>
            <a:r>
              <a:rPr lang="el-GR" altLang="el-GR" sz="2200" dirty="0"/>
              <a:t>. </a:t>
            </a:r>
          </a:p>
          <a:p>
            <a:pPr algn="just">
              <a:lnSpc>
                <a:spcPct val="80000"/>
              </a:lnSpc>
            </a:pPr>
            <a:endParaRPr lang="en-US" altLang="el-GR" sz="2200" b="1" i="1" dirty="0"/>
          </a:p>
          <a:p>
            <a:pPr algn="just">
              <a:lnSpc>
                <a:spcPct val="80000"/>
              </a:lnSpc>
            </a:pPr>
            <a:r>
              <a:rPr lang="en-US" altLang="el-GR" sz="2200" b="1" i="1" dirty="0"/>
              <a:t>Coupon</a:t>
            </a:r>
            <a:r>
              <a:rPr lang="el-GR" altLang="el-GR" sz="2200" b="1" i="1" dirty="0"/>
              <a:t> </a:t>
            </a:r>
            <a:r>
              <a:rPr lang="en-US" altLang="el-GR" sz="2200" b="1" i="1" dirty="0"/>
              <a:t>Frequency</a:t>
            </a:r>
            <a:r>
              <a:rPr lang="en-US" altLang="el-GR" sz="2200" dirty="0"/>
              <a:t>: how often the coupon payments take place (once a year, twice a year, monthly, </a:t>
            </a:r>
            <a:r>
              <a:rPr lang="en-US" altLang="el-GR" sz="2200" dirty="0" err="1"/>
              <a:t>etc</a:t>
            </a:r>
            <a:r>
              <a:rPr lang="en-US" altLang="el-GR" sz="2200" dirty="0"/>
              <a:t>). </a:t>
            </a:r>
            <a:endParaRPr lang="el-GR" altLang="el-GR" sz="2200" dirty="0"/>
          </a:p>
          <a:p>
            <a:pPr algn="just"/>
            <a:endParaRPr lang="en-US" sz="22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D7BF4F-33C7-4FE2-941D-E2DB957D71F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25553EF9-5532-4B05-9852-E2E2414597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- </a:t>
            </a:r>
            <a:r>
              <a:rPr lang="en-GB" altLang="el-GR" sz="4000" b="1" dirty="0"/>
              <a:t>Definitions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436627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721DE100-742D-44BB-8F6D-FC55C6F4A2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2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AFCFB01-584B-42FC-8C83-C5A6084F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81018"/>
            <a:ext cx="9439564" cy="3648364"/>
          </a:xfrm>
        </p:spPr>
      </p:pic>
    </p:spTree>
    <p:extLst>
      <p:ext uri="{BB962C8B-B14F-4D97-AF65-F5344CB8AC3E}">
        <p14:creationId xmlns:p14="http://schemas.microsoft.com/office/powerpoint/2010/main" val="1710570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50335"/>
            <a:ext cx="10515600" cy="4826628"/>
          </a:xfrm>
        </p:spPr>
        <p:txBody>
          <a:bodyPr>
            <a:noAutofit/>
          </a:bodyPr>
          <a:lstStyle/>
          <a:p>
            <a:pPr algn="just"/>
            <a:endParaRPr lang="en-GB" sz="2200" b="1" dirty="0"/>
          </a:p>
          <a:p>
            <a:pPr algn="just"/>
            <a:r>
              <a:rPr lang="en-GB" sz="2200" b="1" dirty="0"/>
              <a:t>Registered Bonds</a:t>
            </a:r>
            <a:r>
              <a:rPr lang="en-GB" sz="2200" dirty="0"/>
              <a:t>: the issuers maintain records of owners</a:t>
            </a:r>
          </a:p>
          <a:p>
            <a:pPr algn="just"/>
            <a:endParaRPr lang="en-GB" sz="2200" b="1" dirty="0"/>
          </a:p>
          <a:p>
            <a:pPr algn="just"/>
            <a:r>
              <a:rPr lang="en-GB" sz="2200" b="1" dirty="0"/>
              <a:t>Secured (senior) Bonds </a:t>
            </a:r>
            <a:r>
              <a:rPr lang="en-GB" sz="2200" dirty="0"/>
              <a:t>are backed by some specified property (e.g. real estate assets)</a:t>
            </a:r>
          </a:p>
          <a:p>
            <a:pPr algn="just"/>
            <a:endParaRPr lang="en-GB" sz="2200" b="1" dirty="0"/>
          </a:p>
          <a:p>
            <a:pPr algn="just"/>
            <a:r>
              <a:rPr lang="en-GB" sz="2200" b="1" dirty="0"/>
              <a:t>Unsecured Bonds </a:t>
            </a:r>
            <a:r>
              <a:rPr lang="en-GB" sz="2200" dirty="0"/>
              <a:t>(debentures) are backed only by the promise of the issuer to pay</a:t>
            </a:r>
          </a:p>
          <a:p>
            <a:pPr algn="just"/>
            <a:endParaRPr lang="en-GB" sz="2200" b="1" dirty="0"/>
          </a:p>
          <a:p>
            <a:pPr algn="just"/>
            <a:r>
              <a:rPr lang="en-GB" sz="2200" b="1" dirty="0"/>
              <a:t>Subordinate (junior) Debentures </a:t>
            </a:r>
            <a:r>
              <a:rPr lang="en-GB" sz="2200" dirty="0"/>
              <a:t>subordinated (junior) to other debentures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D7BF4F-33C7-4FE2-941D-E2DB957D71F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7A42C874-E3B0-4149-B6BA-408D394D145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766002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265274"/>
            <a:ext cx="10515600" cy="5043247"/>
          </a:xfrm>
        </p:spPr>
        <p:txBody>
          <a:bodyPr>
            <a:noAutofit/>
          </a:bodyPr>
          <a:lstStyle/>
          <a:p>
            <a:pPr algn="just"/>
            <a:endParaRPr lang="en-US" altLang="el-GR" sz="2200" b="1" dirty="0"/>
          </a:p>
          <a:p>
            <a:pPr algn="just"/>
            <a:r>
              <a:rPr lang="en-US" altLang="el-GR" sz="2200" b="1" dirty="0"/>
              <a:t>Callable bonds</a:t>
            </a:r>
            <a:r>
              <a:rPr lang="en-US" altLang="el-GR" sz="2200" dirty="0"/>
              <a:t>: the issuer has the right to ask to pay the Par value to the bondholders at specified prices and specified dates, </a:t>
            </a:r>
            <a:r>
              <a:rPr lang="en-US" altLang="el-GR" sz="2200" b="1" dirty="0">
                <a:solidFill>
                  <a:srgbClr val="FF0000"/>
                </a:solidFill>
              </a:rPr>
              <a:t>BEFORE</a:t>
            </a:r>
            <a:r>
              <a:rPr lang="en-US" altLang="el-GR" sz="2200" dirty="0"/>
              <a:t> the actual maturity</a:t>
            </a:r>
            <a:endParaRPr lang="el-GR" altLang="el-GR" sz="2200" dirty="0"/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A </a:t>
            </a:r>
            <a:r>
              <a:rPr lang="en-GB" sz="2200" b="1" dirty="0"/>
              <a:t>freely callable provision </a:t>
            </a:r>
            <a:r>
              <a:rPr lang="en-GB" sz="2200" dirty="0"/>
              <a:t>allows the issuer to retire the bond at any time (with a note 30 - 60 before the call)  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b="1" dirty="0"/>
              <a:t>Call provision</a:t>
            </a:r>
            <a:r>
              <a:rPr lang="en-GB" sz="2200" dirty="0"/>
              <a:t>, e.g., the issue cannot be called for a certain period after the issue but then it may be called. Callable bonds usually have a call premium. </a:t>
            </a:r>
          </a:p>
          <a:p>
            <a:pPr algn="just"/>
            <a:endParaRPr lang="en-GB" altLang="el-GR" sz="2200" b="1" i="1" dirty="0"/>
          </a:p>
          <a:p>
            <a:pPr algn="just">
              <a:lnSpc>
                <a:spcPct val="80000"/>
              </a:lnSpc>
            </a:pPr>
            <a:r>
              <a:rPr lang="el-GR" altLang="el-GR" sz="2200" b="1" dirty="0" err="1"/>
              <a:t>Putable</a:t>
            </a:r>
            <a:r>
              <a:rPr lang="el-GR" altLang="el-GR" sz="2200" b="1" dirty="0"/>
              <a:t> </a:t>
            </a:r>
            <a:r>
              <a:rPr lang="el-GR" altLang="el-GR" sz="2200" b="1" dirty="0" err="1"/>
              <a:t>Bonds</a:t>
            </a:r>
            <a:r>
              <a:rPr lang="en-US" altLang="el-GR" sz="2200" dirty="0"/>
              <a:t>: the bondholder has the right to ask for a payment of the Par value from the issuer at specified prices and specified dates, </a:t>
            </a:r>
            <a:r>
              <a:rPr lang="en-US" altLang="el-GR" sz="2200" b="1" dirty="0"/>
              <a:t>BEFORE</a:t>
            </a:r>
            <a:r>
              <a:rPr lang="en-US" altLang="el-GR" sz="2200" dirty="0"/>
              <a:t> the actual maturity </a:t>
            </a:r>
          </a:p>
          <a:p>
            <a:pPr algn="just"/>
            <a:endParaRPr lang="en-US" sz="22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D7BF4F-33C7-4FE2-941D-E2DB957D71F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44CC746C-3286-4855-BE49-5F1A610171E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193592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50335"/>
            <a:ext cx="10515600" cy="4826628"/>
          </a:xfrm>
        </p:spPr>
        <p:txBody>
          <a:bodyPr>
            <a:noAutofit/>
          </a:bodyPr>
          <a:lstStyle/>
          <a:p>
            <a:pPr algn="just"/>
            <a:r>
              <a:rPr lang="en-US" altLang="el-GR" sz="2400" b="1" dirty="0"/>
              <a:t>Example of Callable Bond: </a:t>
            </a:r>
            <a:r>
              <a:rPr lang="en-US" altLang="el-GR" sz="2400" dirty="0"/>
              <a:t> Bond with a Par Value of $100 and a coupon rate of </a:t>
            </a:r>
            <a:r>
              <a:rPr lang="en-GB" altLang="el-GR" sz="2400" dirty="0"/>
              <a:t>3%</a:t>
            </a:r>
            <a:r>
              <a:rPr lang="en-US" altLang="el-GR" sz="2400" dirty="0"/>
              <a:t>,</a:t>
            </a:r>
            <a:r>
              <a:rPr lang="el-GR" altLang="el-GR" sz="2400" dirty="0"/>
              <a:t> </a:t>
            </a:r>
            <a:r>
              <a:rPr lang="en-US" altLang="el-GR" sz="2400" dirty="0"/>
              <a:t>that matures on the 28</a:t>
            </a:r>
            <a:r>
              <a:rPr lang="en-US" altLang="el-GR" sz="2400" baseline="30000" dirty="0"/>
              <a:t>th</a:t>
            </a:r>
            <a:r>
              <a:rPr lang="en-US" altLang="el-GR" sz="2400" dirty="0"/>
              <a:t> of June 2025, and that is callable in every coupon payment date between 2017 and 2021 as follows (schedule): </a:t>
            </a:r>
            <a:endParaRPr lang="en-US" sz="22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D7BF4F-33C7-4FE2-941D-E2DB957D71F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671CAB5A-B88F-4199-84F0-2EB940AC880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EFD8D3C-9A9D-4AF7-9D6B-5E0E6F3FF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91" y="2885394"/>
            <a:ext cx="3020291" cy="281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15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50335"/>
            <a:ext cx="10515600" cy="4974964"/>
          </a:xfrm>
        </p:spPr>
        <p:txBody>
          <a:bodyPr>
            <a:noAutofit/>
          </a:bodyPr>
          <a:lstStyle/>
          <a:p>
            <a:pPr algn="just"/>
            <a:endParaRPr lang="en-GB" sz="2200" b="1" dirty="0"/>
          </a:p>
          <a:p>
            <a:pPr algn="just"/>
            <a:r>
              <a:rPr lang="en-GB" sz="2200" b="1" dirty="0"/>
              <a:t>Bonds with a Sinking Fund Provision</a:t>
            </a:r>
            <a:r>
              <a:rPr lang="en-GB" sz="2200" dirty="0"/>
              <a:t>: the issuer </a:t>
            </a:r>
            <a:r>
              <a:rPr lang="en-GB" sz="2200" dirty="0">
                <a:solidFill>
                  <a:srgbClr val="FF0000"/>
                </a:solidFill>
              </a:rPr>
              <a:t>retires gradually </a:t>
            </a:r>
            <a:r>
              <a:rPr lang="en-GB" sz="2200" dirty="0"/>
              <a:t>the bond from the market before maturity (various arrangements here)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b="1" dirty="0"/>
              <a:t>Example:</a:t>
            </a:r>
            <a:r>
              <a:rPr lang="en-GB" sz="2200" dirty="0"/>
              <a:t> Bond with a face value of $100,000,000, coupon rate 5%, maturity in 10 years, and a sinking fund of 25% between years  7-10. </a:t>
            </a:r>
          </a:p>
          <a:p>
            <a:pPr marL="0" indent="0" algn="just">
              <a:buNone/>
            </a:pPr>
            <a:endParaRPr lang="en-GB" sz="2200" dirty="0"/>
          </a:p>
          <a:p>
            <a:pPr marL="0" indent="0" algn="just">
              <a:buNone/>
            </a:pPr>
            <a:r>
              <a:rPr lang="en-GB" sz="2200" dirty="0"/>
              <a:t>→ 	In each of the last 4 years the issuer will retire $22,000,000 (25% of 100,000,000)</a:t>
            </a:r>
          </a:p>
          <a:p>
            <a:pPr marL="0" indent="0" algn="just">
              <a:buNone/>
            </a:pPr>
            <a:endParaRPr lang="en-GB" sz="2200" dirty="0"/>
          </a:p>
          <a:p>
            <a:pPr marL="0" indent="0" algn="just">
              <a:buNone/>
            </a:pPr>
            <a:r>
              <a:rPr lang="en-GB" sz="2200" dirty="0"/>
              <a:t>→ 	The bond will not be repaid all on maturity but in a systematic fashion over its life</a:t>
            </a:r>
            <a:endParaRPr lang="en-US" sz="22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D7BF4F-33C7-4FE2-941D-E2DB957D71F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3D342270-5CBC-4F79-AEF7-D33E0F676B5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415089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434517"/>
            <a:ext cx="10515600" cy="4742446"/>
          </a:xfrm>
        </p:spPr>
        <p:txBody>
          <a:bodyPr>
            <a:noAutofit/>
          </a:bodyPr>
          <a:lstStyle/>
          <a:p>
            <a:pPr algn="just"/>
            <a:r>
              <a:rPr lang="en-GB" sz="2200" b="1" dirty="0"/>
              <a:t>Conversion Feature</a:t>
            </a:r>
            <a:r>
              <a:rPr lang="en-GB" sz="2200" dirty="0"/>
              <a:t>: the bond holder has the right but not the obligation to </a:t>
            </a:r>
            <a:r>
              <a:rPr lang="en-GB" sz="2200" b="1" dirty="0"/>
              <a:t>convert the bond to stocks</a:t>
            </a:r>
            <a:r>
              <a:rPr lang="en-GB" sz="2200" dirty="0"/>
              <a:t> at the maturity of the bond according to a </a:t>
            </a:r>
            <a:r>
              <a:rPr lang="en-GB" sz="2200" b="1" dirty="0"/>
              <a:t>pre-specified</a:t>
            </a:r>
            <a:r>
              <a:rPr lang="en-GB" sz="2200" dirty="0"/>
              <a:t> conversion ratio, instead of receiving the Par Value.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Hybrid security that combines elements of both debt and equity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Often issued by companies with a low credit rating and high growth potential </a:t>
            </a:r>
          </a:p>
          <a:p>
            <a:pPr algn="just"/>
            <a:endParaRPr lang="en-GB" sz="2200" b="1" dirty="0"/>
          </a:p>
          <a:p>
            <a:pPr algn="just"/>
            <a:r>
              <a:rPr lang="en-GB" sz="2200" b="1" dirty="0"/>
              <a:t>Asset-Backed Securities</a:t>
            </a:r>
            <a:r>
              <a:rPr lang="en-GB" sz="2200" dirty="0"/>
              <a:t>: bonds that are </a:t>
            </a:r>
            <a:r>
              <a:rPr lang="en-GB" sz="2200" dirty="0">
                <a:solidFill>
                  <a:srgbClr val="FF0000"/>
                </a:solidFill>
              </a:rPr>
              <a:t>guaranteed by other loans</a:t>
            </a:r>
            <a:r>
              <a:rPr lang="en-GB" sz="2200" dirty="0"/>
              <a:t>, or personal property </a:t>
            </a:r>
            <a:endParaRPr lang="en-US" sz="22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D7BF4F-33C7-4FE2-941D-E2DB957D71F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B7A66A88-06BB-4794-9BCF-360B0E65658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495048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50334"/>
            <a:ext cx="10515600" cy="5142539"/>
          </a:xfrm>
        </p:spPr>
        <p:txBody>
          <a:bodyPr>
            <a:noAutofit/>
          </a:bodyPr>
          <a:lstStyle/>
          <a:p>
            <a:pPr algn="just"/>
            <a:r>
              <a:rPr lang="en-GB" sz="2200" i="1" dirty="0"/>
              <a:t>Bank of America Merrill Lynch Global Research</a:t>
            </a:r>
            <a:r>
              <a:rPr lang="el-GR" sz="2200" dirty="0"/>
              <a:t>:</a:t>
            </a:r>
            <a:r>
              <a:rPr lang="en-GB" sz="2200" dirty="0"/>
              <a:t> there are </a:t>
            </a:r>
            <a:r>
              <a:rPr lang="el-GR" sz="2200" b="1" dirty="0">
                <a:solidFill>
                  <a:srgbClr val="FF0000"/>
                </a:solidFill>
              </a:rPr>
              <a:t>5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dirty="0"/>
              <a:t>categories of bonds</a:t>
            </a:r>
            <a:r>
              <a:rPr lang="el-GR" sz="2200" dirty="0"/>
              <a:t>:</a:t>
            </a:r>
            <a:endParaRPr lang="en-GB" sz="2200" dirty="0"/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(1) </a:t>
            </a:r>
            <a:r>
              <a:rPr lang="en-GB" sz="2200" b="1" dirty="0"/>
              <a:t>sovereign bonds </a:t>
            </a:r>
            <a:r>
              <a:rPr lang="en-GB" sz="2200" dirty="0"/>
              <a:t>(e.g., the U.S. Treasury), </a:t>
            </a:r>
          </a:p>
          <a:p>
            <a:pPr algn="just"/>
            <a:r>
              <a:rPr lang="en-GB" sz="2200" dirty="0"/>
              <a:t>(2) </a:t>
            </a:r>
            <a:r>
              <a:rPr lang="en-GB" sz="2200" b="1" dirty="0"/>
              <a:t>quasi and foreign governments </a:t>
            </a:r>
            <a:r>
              <a:rPr lang="en-GB" sz="2200" dirty="0"/>
              <a:t>(e.g., agency bonds)</a:t>
            </a:r>
          </a:p>
          <a:p>
            <a:pPr algn="just"/>
            <a:r>
              <a:rPr lang="en-GB" sz="2200" dirty="0"/>
              <a:t>(3) </a:t>
            </a:r>
            <a:r>
              <a:rPr lang="en-GB" sz="2200" b="1" dirty="0"/>
              <a:t>securitized and collateralized </a:t>
            </a:r>
            <a:r>
              <a:rPr lang="en-GB" sz="2200" dirty="0"/>
              <a:t>bonds from governments or corporations </a:t>
            </a:r>
          </a:p>
          <a:p>
            <a:pPr algn="just"/>
            <a:r>
              <a:rPr lang="en-GB" sz="2200" dirty="0"/>
              <a:t>(4) directly issued </a:t>
            </a:r>
            <a:r>
              <a:rPr lang="en-GB" sz="2200" b="1" dirty="0"/>
              <a:t>corporate bonds</a:t>
            </a:r>
            <a:r>
              <a:rPr lang="en-GB" sz="2200" dirty="0"/>
              <a:t> </a:t>
            </a:r>
          </a:p>
          <a:p>
            <a:pPr algn="just"/>
            <a:r>
              <a:rPr lang="en-GB" sz="2200" dirty="0"/>
              <a:t>(5) </a:t>
            </a:r>
            <a:r>
              <a:rPr lang="en-GB" sz="2200" b="1" dirty="0"/>
              <a:t>high-yield</a:t>
            </a:r>
            <a:r>
              <a:rPr lang="en-GB" sz="2200" dirty="0"/>
              <a:t> and/or </a:t>
            </a:r>
            <a:r>
              <a:rPr lang="en-GB" sz="2200" b="1" dirty="0"/>
              <a:t>emerging market </a:t>
            </a:r>
            <a:r>
              <a:rPr lang="en-GB" sz="2200" dirty="0"/>
              <a:t>bonds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b="1" dirty="0"/>
              <a:t>Institutional investors: about </a:t>
            </a:r>
            <a:r>
              <a:rPr lang="en-GB" sz="2200" dirty="0">
                <a:solidFill>
                  <a:srgbClr val="FF0000"/>
                </a:solidFill>
              </a:rPr>
              <a:t>90% to 95% </a:t>
            </a:r>
            <a:r>
              <a:rPr lang="en-GB" sz="2200" dirty="0"/>
              <a:t>of the trading</a:t>
            </a:r>
          </a:p>
          <a:p>
            <a:pPr algn="just"/>
            <a:endParaRPr lang="en-GB" sz="2200" dirty="0"/>
          </a:p>
          <a:p>
            <a:pPr algn="just"/>
            <a:endParaRPr lang="en-US" sz="22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D7BF4F-33C7-4FE2-941D-E2DB957D71F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1FF1C981-4161-43C8-BA94-43D7C45A53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560874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246ED48-801B-4256-8FE7-082741888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40903"/>
            <a:ext cx="10515600" cy="481528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l-GR" sz="2200" b="1" dirty="0">
                <a:latin typeface="+mn-lt"/>
              </a:rPr>
              <a:t>Price</a:t>
            </a:r>
            <a:r>
              <a:rPr lang="el-GR" altLang="el-GR" sz="2200" b="1" dirty="0">
                <a:latin typeface="+mn-lt"/>
              </a:rPr>
              <a:t> </a:t>
            </a:r>
            <a:r>
              <a:rPr lang="en-US" altLang="el-GR" sz="2200" b="1" dirty="0">
                <a:latin typeface="+mn-lt"/>
              </a:rPr>
              <a:t>Quotation</a:t>
            </a:r>
            <a:br>
              <a:rPr lang="el-GR" altLang="el-GR" sz="2200" b="1" dirty="0">
                <a:latin typeface="+mn-lt"/>
              </a:rPr>
            </a:br>
            <a:br>
              <a:rPr lang="en-GB" altLang="el-GR" sz="2200" b="1" dirty="0">
                <a:latin typeface="+mn-lt"/>
              </a:rPr>
            </a:br>
            <a:r>
              <a:rPr lang="en-US" altLang="el-GR" sz="2200" dirty="0">
                <a:latin typeface="+mn-lt"/>
              </a:rPr>
              <a:t>Prices are quoted as a percentage (%) of their par value</a:t>
            </a:r>
            <a:br>
              <a:rPr lang="en-US" altLang="el-GR" sz="2200" dirty="0">
                <a:latin typeface="+mn-lt"/>
              </a:rPr>
            </a:br>
            <a:br>
              <a:rPr lang="en-US" altLang="el-GR" sz="2200" dirty="0">
                <a:latin typeface="+mn-lt"/>
              </a:rPr>
            </a:br>
            <a:r>
              <a:rPr lang="en-US" altLang="el-GR" sz="2200" dirty="0">
                <a:latin typeface="+mn-lt"/>
              </a:rPr>
              <a:t>A market price of </a:t>
            </a:r>
            <a:r>
              <a:rPr lang="el-GR" altLang="el-GR" sz="2200" dirty="0">
                <a:latin typeface="+mn-lt"/>
              </a:rPr>
              <a:t>95</a:t>
            </a:r>
            <a:r>
              <a:rPr lang="en-US" altLang="el-GR" sz="2200" dirty="0">
                <a:latin typeface="+mn-lt"/>
              </a:rPr>
              <a:t>.</a:t>
            </a:r>
            <a:r>
              <a:rPr lang="el-GR" altLang="el-GR" sz="2200" dirty="0">
                <a:latin typeface="+mn-lt"/>
              </a:rPr>
              <a:t>5</a:t>
            </a:r>
            <a:r>
              <a:rPr lang="en-US" altLang="el-GR" sz="2200" dirty="0">
                <a:latin typeface="+mn-lt"/>
              </a:rPr>
              <a:t> means that the bond trades at </a:t>
            </a:r>
            <a:r>
              <a:rPr lang="el-GR" altLang="el-GR" sz="2200" dirty="0">
                <a:latin typeface="+mn-lt"/>
              </a:rPr>
              <a:t>95</a:t>
            </a:r>
            <a:r>
              <a:rPr lang="en-US" altLang="el-GR" sz="2200" dirty="0">
                <a:latin typeface="+mn-lt"/>
              </a:rPr>
              <a:t>.</a:t>
            </a:r>
            <a:r>
              <a:rPr lang="el-GR" altLang="el-GR" sz="2200" dirty="0">
                <a:latin typeface="+mn-lt"/>
              </a:rPr>
              <a:t>5% </a:t>
            </a:r>
            <a:r>
              <a:rPr lang="en-US" altLang="el-GR" sz="2200" dirty="0">
                <a:latin typeface="+mn-lt"/>
              </a:rPr>
              <a:t>of its Par value</a:t>
            </a:r>
            <a:br>
              <a:rPr lang="en-US" altLang="el-GR" sz="2200" dirty="0">
                <a:latin typeface="+mn-lt"/>
              </a:rPr>
            </a:br>
            <a:br>
              <a:rPr lang="en-US" altLang="el-GR" sz="2200" dirty="0">
                <a:latin typeface="+mn-lt"/>
              </a:rPr>
            </a:br>
            <a:r>
              <a:rPr lang="en-US" altLang="el-GR" sz="2200" dirty="0">
                <a:latin typeface="+mn-lt"/>
              </a:rPr>
              <a:t>If the par is 1000$ this means 955$</a:t>
            </a:r>
            <a:br>
              <a:rPr lang="en-US" altLang="el-GR" sz="2200" dirty="0">
                <a:latin typeface="+mn-lt"/>
              </a:rPr>
            </a:br>
            <a:br>
              <a:rPr lang="en-US" altLang="el-GR" sz="2200" dirty="0">
                <a:latin typeface="+mn-lt"/>
              </a:rPr>
            </a:br>
            <a:r>
              <a:rPr lang="en-US" altLang="el-GR" sz="2200" dirty="0">
                <a:latin typeface="+mn-lt"/>
              </a:rPr>
              <a:t>If the Par is 50000 this means 47750$</a:t>
            </a:r>
            <a:r>
              <a:rPr lang="el-GR" altLang="el-GR" sz="2200" dirty="0">
                <a:latin typeface="+mn-lt"/>
              </a:rPr>
              <a:t> (50000 </a:t>
            </a:r>
            <a:r>
              <a:rPr lang="en-GB" altLang="el-GR" sz="2200" dirty="0">
                <a:latin typeface="+mn-lt"/>
              </a:rPr>
              <a:t>x 95.5%)</a:t>
            </a:r>
            <a:endParaRPr lang="en-US" altLang="el-GR" sz="2200" dirty="0">
              <a:latin typeface="+mn-lt"/>
            </a:endParaRP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365783CC-8918-4CCC-978A-41B429E1A6B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7938512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6FA59C21-576A-4541-851E-66FA523F8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16404"/>
            <a:ext cx="10515600" cy="4909758"/>
          </a:xfrm>
        </p:spPr>
        <p:txBody>
          <a:bodyPr>
            <a:normAutofit/>
          </a:bodyPr>
          <a:lstStyle/>
          <a:p>
            <a:pPr algn="just"/>
            <a:r>
              <a:rPr lang="en-US" altLang="el-GR" sz="2000" b="1" dirty="0"/>
              <a:t>Accrued Interest</a:t>
            </a:r>
          </a:p>
          <a:p>
            <a:pPr algn="just"/>
            <a:r>
              <a:rPr lang="en-US" altLang="el-GR" sz="2000" dirty="0"/>
              <a:t>Prices are quoted as </a:t>
            </a:r>
            <a:r>
              <a:rPr lang="en-US" altLang="el-GR" sz="2000" b="1" dirty="0"/>
              <a:t>clean (flat) bond prices</a:t>
            </a:r>
            <a:r>
              <a:rPr lang="en-US" altLang="el-GR" sz="2000" dirty="0"/>
              <a:t>, i.e., prices without accrued</a:t>
            </a:r>
            <a:r>
              <a:rPr lang="el-GR" altLang="el-GR" sz="2000" dirty="0"/>
              <a:t> </a:t>
            </a:r>
            <a:r>
              <a:rPr lang="en-US" altLang="el-GR" sz="2000" dirty="0"/>
              <a:t>interest. </a:t>
            </a:r>
          </a:p>
          <a:p>
            <a:pPr algn="just"/>
            <a:r>
              <a:rPr lang="en-US" altLang="el-GR" sz="2000" dirty="0"/>
              <a:t>When clearing takes place, however, accrued interest is estimated and added to the final price</a:t>
            </a:r>
          </a:p>
          <a:p>
            <a:pPr algn="just" eaLnBrk="1" hangingPunct="1"/>
            <a:endParaRPr lang="en-US" altLang="el-GR" sz="2000" dirty="0"/>
          </a:p>
          <a:p>
            <a:pPr algn="just" eaLnBrk="1" hangingPunct="1"/>
            <a:r>
              <a:rPr lang="en-US" altLang="el-GR" sz="2000" dirty="0"/>
              <a:t>clean price = dirty price - accrued interest</a:t>
            </a:r>
            <a:endParaRPr lang="el-GR" altLang="el-GR" sz="2000" dirty="0">
              <a:sym typeface="Symbol" panose="05050102010706020507" pitchFamily="18" charset="2"/>
            </a:endParaRPr>
          </a:p>
          <a:p>
            <a:pPr algn="just" eaLnBrk="1" hangingPunct="1"/>
            <a:r>
              <a:rPr lang="en-US" altLang="el-GR" sz="2000" dirty="0"/>
              <a:t>dirty price = clean price + accrued interest </a:t>
            </a:r>
          </a:p>
          <a:p>
            <a:pPr eaLnBrk="1" hangingPunct="1"/>
            <a:endParaRPr lang="en-US" altLang="el-GR" sz="20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8115A73D-41C5-4981-8B14-A1C037A0D963}"/>
              </a:ext>
            </a:extLst>
          </p:cNvPr>
          <p:cNvSpPr txBox="1">
            <a:spLocks/>
          </p:cNvSpPr>
          <p:nvPr/>
        </p:nvSpPr>
        <p:spPr>
          <a:xfrm>
            <a:off x="838200" y="339246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Bond Markets – Definitions  </a:t>
            </a:r>
            <a:endParaRPr lang="el-GR" sz="4000" dirty="0"/>
          </a:p>
        </p:txBody>
      </p:sp>
      <p:pic>
        <p:nvPicPr>
          <p:cNvPr id="5" name="Θέση περιεχομένου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3983037"/>
            <a:ext cx="94869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75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9A246CF-9910-3D7F-7947-4B0C3AD80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>
                <a:ea typeface="ヒラギノ角ゴ Pro W3"/>
                <a:cs typeface="ヒラギノ角ゴ Pro W3"/>
              </a:rPr>
              <a:t>Annual Percentage Rates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C762875-BA95-F484-65DE-5DEB1F9F3A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eaLnBrk="1" hangingPunct="1">
              <a:spcBef>
                <a:spcPct val="60000"/>
              </a:spcBef>
            </a:pPr>
            <a:r>
              <a:rPr lang="en-US" altLang="el-GR" b="1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Annual percentage rate (APR): </a:t>
            </a:r>
            <a:r>
              <a:rPr lang="en-US" altLang="el-GR" dirty="0">
                <a:ea typeface="ヒラギノ角ゴ Pro W3"/>
                <a:cs typeface="ヒラギノ角ゴ Pro W3"/>
              </a:rPr>
              <a:t>the simple interest earned in a year.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l-GR" dirty="0">
                <a:ea typeface="ヒラギノ角ゴ Pro W3"/>
              </a:rPr>
              <a:t>It does not include compounding (and is &lt; EAR)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l-GR" dirty="0">
                <a:ea typeface="ヒラギノ角ゴ Pro W3"/>
              </a:rPr>
              <a:t>You cannot use it as a discount rate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l-GR" dirty="0">
                <a:ea typeface="ヒラギノ角ゴ Pro W3"/>
              </a:rPr>
              <a:t>To convert an APR to an EAR</a:t>
            </a:r>
          </a:p>
          <a:p>
            <a:pPr eaLnBrk="1" hangingPunct="1">
              <a:spcBef>
                <a:spcPct val="60000"/>
              </a:spcBef>
            </a:pPr>
            <a:endParaRPr lang="en-US" altLang="el-GR" dirty="0">
              <a:ea typeface="ヒラギノ角ゴ Pro W3"/>
            </a:endParaRPr>
          </a:p>
          <a:p>
            <a:pPr eaLnBrk="1" hangingPunct="1">
              <a:spcBef>
                <a:spcPct val="60000"/>
              </a:spcBef>
            </a:pPr>
            <a:endParaRPr lang="en-US" altLang="el-GR" dirty="0">
              <a:ea typeface="ヒラギノ角ゴ Pro W3"/>
            </a:endParaRP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EBD4695B-5A0E-658F-AFF6-D926071299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322451"/>
              </p:ext>
            </p:extLst>
          </p:nvPr>
        </p:nvGraphicFramePr>
        <p:xfrm>
          <a:off x="6576292" y="3502025"/>
          <a:ext cx="2798617" cy="691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41500" imgH="469900" progId="Equation.DSMT4">
                  <p:embed/>
                </p:oleObj>
              </mc:Choice>
              <mc:Fallback>
                <p:oleObj name="Equation" r:id="rId3" imgW="1841500" imgH="469900" progId="Equation.DSMT4">
                  <p:embed/>
                  <p:pic>
                    <p:nvPicPr>
                      <p:cNvPr id="16388" name="Object 4">
                        <a:extLst>
                          <a:ext uri="{FF2B5EF4-FFF2-40B4-BE49-F238E27FC236}">
                            <a16:creationId xmlns:a16="http://schemas.microsoft.com/office/drawing/2014/main" id="{7CE4A57C-DB06-CDA2-34A7-F0E9BF91A7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292" y="3502025"/>
                        <a:ext cx="2798617" cy="691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2CA43262-3931-6AE6-18E0-22FA66FAF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002" y="4562764"/>
            <a:ext cx="8317053" cy="172930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838200" y="1224952"/>
            <a:ext cx="10436525" cy="4952011"/>
          </a:xfrm>
        </p:spPr>
        <p:txBody>
          <a:bodyPr>
            <a:normAutofit fontScale="62500" lnSpcReduction="20000"/>
          </a:bodyPr>
          <a:lstStyle/>
          <a:p>
            <a:r>
              <a:rPr lang="en-US" altLang="el-GR" sz="3500" dirty="0"/>
              <a:t>Accrued Interest (AI) is estimated as: </a:t>
            </a:r>
            <a:r>
              <a:rPr lang="en-US" altLang="el-GR" sz="3500" b="1" dirty="0"/>
              <a:t>AI</a:t>
            </a:r>
            <a:r>
              <a:rPr lang="el-GR" altLang="el-GR" sz="3500" b="1" dirty="0"/>
              <a:t> = </a:t>
            </a:r>
            <a:r>
              <a:rPr lang="en-US" altLang="el-GR" sz="3500" b="1" dirty="0"/>
              <a:t>C</a:t>
            </a:r>
            <a:r>
              <a:rPr lang="el-GR" altLang="el-GR" sz="3500" b="1" dirty="0"/>
              <a:t> (Ζ/Ν) </a:t>
            </a:r>
            <a:endParaRPr lang="en-US" altLang="el-GR" sz="3500" b="1" dirty="0"/>
          </a:p>
          <a:p>
            <a:r>
              <a:rPr lang="en-US" altLang="el-GR" sz="3500" dirty="0"/>
              <a:t>Z</a:t>
            </a:r>
            <a:r>
              <a:rPr lang="el-GR" altLang="el-GR" sz="3500" dirty="0"/>
              <a:t> = </a:t>
            </a:r>
            <a:r>
              <a:rPr lang="en-US" altLang="el-GR" sz="3500" dirty="0"/>
              <a:t>Days since last coupon payment to the deal</a:t>
            </a:r>
          </a:p>
          <a:p>
            <a:r>
              <a:rPr lang="el-GR" altLang="el-GR" sz="3500" dirty="0"/>
              <a:t>Ν = </a:t>
            </a:r>
            <a:r>
              <a:rPr lang="en-US" altLang="el-GR" sz="3500" dirty="0"/>
              <a:t>Days of interest period</a:t>
            </a:r>
          </a:p>
          <a:p>
            <a:r>
              <a:rPr lang="en-US" altLang="el-GR" sz="3500" dirty="0"/>
              <a:t>C</a:t>
            </a:r>
            <a:r>
              <a:rPr lang="el-GR" altLang="el-GR" sz="3500" dirty="0"/>
              <a:t> = </a:t>
            </a:r>
            <a:r>
              <a:rPr lang="en-US" altLang="el-GR" sz="3500" dirty="0"/>
              <a:t>Coupon payment </a:t>
            </a:r>
            <a:endParaRPr lang="el-GR" altLang="el-GR" sz="3500" b="1" dirty="0"/>
          </a:p>
          <a:p>
            <a:pPr eaLnBrk="1" hangingPunct="1">
              <a:lnSpc>
                <a:spcPct val="80000"/>
              </a:lnSpc>
            </a:pPr>
            <a:endParaRPr lang="en-US" altLang="el-GR" sz="3500" b="1" dirty="0"/>
          </a:p>
          <a:p>
            <a:pPr eaLnBrk="1" hangingPunct="1">
              <a:lnSpc>
                <a:spcPct val="80000"/>
              </a:lnSpc>
            </a:pPr>
            <a:r>
              <a:rPr lang="en-US" altLang="el-GR" sz="3500" b="1" dirty="0"/>
              <a:t>Example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l-GR" sz="3500" dirty="0"/>
              <a:t>You buy a Bond with a coupon rate of </a:t>
            </a:r>
            <a:r>
              <a:rPr lang="en-GB" altLang="el-GR" sz="3500" dirty="0"/>
              <a:t>3</a:t>
            </a:r>
            <a:r>
              <a:rPr lang="el-GR" altLang="el-GR" sz="3500" dirty="0"/>
              <a:t>%</a:t>
            </a:r>
            <a:r>
              <a:rPr lang="en-US" altLang="el-GR" sz="3500" dirty="0"/>
              <a:t> and a Par value of 100 Euro, that pays </a:t>
            </a:r>
            <a:r>
              <a:rPr lang="en-US" altLang="el-GR" sz="3500" b="1" dirty="0"/>
              <a:t>interest semi-annually</a:t>
            </a:r>
            <a:r>
              <a:rPr lang="en-US" altLang="el-GR" sz="3500" dirty="0"/>
              <a:t>. The last coupon payment was </a:t>
            </a:r>
            <a:r>
              <a:rPr lang="en-US" altLang="el-GR" sz="3500" b="1" dirty="0"/>
              <a:t>50 days ago </a:t>
            </a:r>
            <a:r>
              <a:rPr lang="en-US" altLang="el-GR" sz="3500" dirty="0"/>
              <a:t>(year = 360). The market price was 95.</a:t>
            </a:r>
          </a:p>
          <a:p>
            <a:pPr eaLnBrk="1" hangingPunct="1">
              <a:lnSpc>
                <a:spcPct val="80000"/>
              </a:lnSpc>
            </a:pPr>
            <a:endParaRPr lang="en-US" altLang="el-GR" sz="3500" dirty="0"/>
          </a:p>
          <a:p>
            <a:pPr eaLnBrk="1" hangingPunct="1">
              <a:lnSpc>
                <a:spcPct val="80000"/>
              </a:lnSpc>
            </a:pPr>
            <a:r>
              <a:rPr lang="en-US" altLang="el-GR" sz="3500" b="1" dirty="0"/>
              <a:t>How much will you pay at the end of the day? </a:t>
            </a:r>
            <a:r>
              <a:rPr lang="el-GR" altLang="el-GR" sz="3500" b="1" dirty="0"/>
              <a:t> </a:t>
            </a:r>
            <a:endParaRPr lang="en-US" altLang="el-GR" sz="3500" b="1" dirty="0"/>
          </a:p>
          <a:p>
            <a:pPr eaLnBrk="1" hangingPunct="1">
              <a:lnSpc>
                <a:spcPct val="80000"/>
              </a:lnSpc>
            </a:pPr>
            <a:endParaRPr lang="el-GR" altLang="el-GR" sz="3500" b="1" dirty="0"/>
          </a:p>
          <a:p>
            <a:pPr eaLnBrk="1" hangingPunct="1">
              <a:lnSpc>
                <a:spcPct val="80000"/>
              </a:lnSpc>
            </a:pPr>
            <a:r>
              <a:rPr lang="el-GR" altLang="el-GR" sz="3500" dirty="0"/>
              <a:t>Ν = 180, </a:t>
            </a:r>
            <a:r>
              <a:rPr lang="en-US" altLang="el-GR" sz="3500" dirty="0"/>
              <a:t>C</a:t>
            </a:r>
            <a:r>
              <a:rPr lang="el-GR" altLang="el-GR" sz="3500" dirty="0"/>
              <a:t> = </a:t>
            </a:r>
            <a:r>
              <a:rPr lang="en-GB" altLang="el-GR" sz="3500" dirty="0"/>
              <a:t>1.5 (3/2) </a:t>
            </a:r>
            <a:r>
              <a:rPr lang="en-US" altLang="el-GR" sz="3500" dirty="0"/>
              <a:t>Euro, Z = </a:t>
            </a:r>
            <a:r>
              <a:rPr lang="en-GB" altLang="el-GR" sz="3500" dirty="0"/>
              <a:t>50</a:t>
            </a:r>
            <a:r>
              <a:rPr lang="el-GR" altLang="el-GR" sz="35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l-GR" sz="3500" dirty="0"/>
              <a:t>AI</a:t>
            </a:r>
            <a:r>
              <a:rPr lang="el-GR" altLang="el-GR" sz="3500" dirty="0"/>
              <a:t> = </a:t>
            </a:r>
            <a:r>
              <a:rPr lang="en-GB" altLang="el-GR" sz="3500" dirty="0"/>
              <a:t>1.5</a:t>
            </a:r>
            <a:r>
              <a:rPr lang="el-GR" altLang="el-GR" sz="3500" dirty="0"/>
              <a:t> (</a:t>
            </a:r>
            <a:r>
              <a:rPr lang="en-GB" altLang="el-GR" sz="3500" dirty="0"/>
              <a:t>50</a:t>
            </a:r>
            <a:r>
              <a:rPr lang="el-GR" altLang="el-GR" sz="3500" dirty="0"/>
              <a:t>/180) = 0</a:t>
            </a:r>
            <a:r>
              <a:rPr lang="en-US" altLang="el-GR" sz="3500" dirty="0"/>
              <a:t>.</a:t>
            </a:r>
            <a:r>
              <a:rPr lang="en-GB" altLang="el-GR" sz="3500" dirty="0"/>
              <a:t>461</a:t>
            </a:r>
            <a:r>
              <a:rPr lang="el-GR" altLang="el-GR" sz="3500" dirty="0"/>
              <a:t> </a:t>
            </a:r>
            <a:r>
              <a:rPr lang="en-US" altLang="el-GR" sz="3500" dirty="0"/>
              <a:t>Euro</a:t>
            </a:r>
            <a:endParaRPr lang="el-GR" altLang="el-GR" sz="3500" dirty="0"/>
          </a:p>
          <a:p>
            <a:pPr eaLnBrk="1" hangingPunct="1">
              <a:lnSpc>
                <a:spcPct val="80000"/>
              </a:lnSpc>
            </a:pPr>
            <a:r>
              <a:rPr lang="en-US" altLang="el-GR" sz="3500" dirty="0"/>
              <a:t>You will pay </a:t>
            </a:r>
            <a:r>
              <a:rPr lang="el-GR" altLang="el-GR" sz="3500" dirty="0"/>
              <a:t>9</a:t>
            </a:r>
            <a:r>
              <a:rPr lang="en-GB" altLang="el-GR" sz="3500" dirty="0"/>
              <a:t>5</a:t>
            </a:r>
            <a:r>
              <a:rPr lang="en-US" altLang="el-GR" sz="3500" dirty="0"/>
              <a:t>.46</a:t>
            </a:r>
            <a:r>
              <a:rPr lang="el-GR" altLang="el-GR" sz="3500" dirty="0"/>
              <a:t> </a:t>
            </a:r>
            <a:r>
              <a:rPr lang="en-US" altLang="el-GR" sz="3500" dirty="0"/>
              <a:t>Euro</a:t>
            </a:r>
            <a:endParaRPr lang="el-GR" altLang="el-GR" sz="3500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l-GR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8115A73D-41C5-4981-8B14-A1C037A0D9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5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21493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15B03530-6AA1-43BA-BF4C-B1485BEA1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5619" y="1208015"/>
            <a:ext cx="11232858" cy="513406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endParaRPr lang="en-US" altLang="el-GR" sz="2200" b="1" dirty="0"/>
          </a:p>
          <a:p>
            <a:pPr algn="just" eaLnBrk="1" hangingPunct="1">
              <a:lnSpc>
                <a:spcPct val="90000"/>
              </a:lnSpc>
            </a:pPr>
            <a:r>
              <a:rPr lang="en-US" altLang="el-GR" sz="2200" b="1" dirty="0"/>
              <a:t>Domestic Bond</a:t>
            </a:r>
            <a:r>
              <a:rPr lang="en-US" altLang="el-GR" sz="2200" dirty="0"/>
              <a:t>: A firm issues a bond in the </a:t>
            </a:r>
            <a:r>
              <a:rPr lang="en-US" altLang="el-GR" sz="2200" b="1" dirty="0"/>
              <a:t>country of origin</a:t>
            </a:r>
            <a:r>
              <a:rPr lang="en-US" altLang="el-GR" sz="2200" dirty="0"/>
              <a:t>; the bond is denominated in the home currency, and is subject to the home country regulatory, legal, tax, environment</a:t>
            </a:r>
          </a:p>
          <a:p>
            <a:pPr algn="just" eaLnBrk="1" hangingPunct="1">
              <a:lnSpc>
                <a:spcPct val="90000"/>
              </a:lnSpc>
            </a:pPr>
            <a:endParaRPr lang="en-US" altLang="el-GR" sz="2200" dirty="0"/>
          </a:p>
          <a:p>
            <a:pPr algn="just" eaLnBrk="1" hangingPunct="1">
              <a:lnSpc>
                <a:spcPct val="90000"/>
              </a:lnSpc>
            </a:pPr>
            <a:r>
              <a:rPr lang="en-US" altLang="el-GR" sz="2200" b="1" dirty="0"/>
              <a:t>International Bond</a:t>
            </a:r>
            <a:r>
              <a:rPr lang="en-US" altLang="el-GR" sz="2200" dirty="0"/>
              <a:t>: A firm issues a bond in </a:t>
            </a:r>
            <a:r>
              <a:rPr lang="en-US" altLang="el-GR" sz="2200" b="1" dirty="0"/>
              <a:t>another country</a:t>
            </a:r>
            <a:r>
              <a:rPr lang="en-US" altLang="el-GR" sz="2200" dirty="0"/>
              <a:t>; the bond is denominated in the foreign currency, and is subject to the foreign country regulatory, legal, tax, environment</a:t>
            </a:r>
          </a:p>
          <a:p>
            <a:pPr algn="just" eaLnBrk="1" hangingPunct="1">
              <a:lnSpc>
                <a:spcPct val="90000"/>
              </a:lnSpc>
            </a:pPr>
            <a:endParaRPr lang="el-GR" altLang="el-GR" sz="2200" dirty="0"/>
          </a:p>
          <a:p>
            <a:pPr algn="just"/>
            <a:r>
              <a:rPr lang="en-US" altLang="el-GR" sz="2200" b="1" dirty="0"/>
              <a:t>Eurobond</a:t>
            </a:r>
            <a:r>
              <a:rPr lang="en-US" altLang="el-GR" sz="2200" dirty="0"/>
              <a:t>: A firm issues and sells a bond to investors in </a:t>
            </a:r>
            <a:r>
              <a:rPr lang="en-US" altLang="el-GR" sz="2200" b="1" dirty="0"/>
              <a:t>many different countries </a:t>
            </a:r>
            <a:r>
              <a:rPr lang="en-US" altLang="el-GR" sz="2200" dirty="0"/>
              <a:t>simultaneously; the issue is </a:t>
            </a:r>
            <a:r>
              <a:rPr lang="en-US" altLang="el-GR" sz="2200" dirty="0">
                <a:solidFill>
                  <a:srgbClr val="FF0000"/>
                </a:solidFill>
              </a:rPr>
              <a:t>organized by a syndication of banks </a:t>
            </a:r>
            <a:r>
              <a:rPr lang="en-US" altLang="el-GR" sz="2200" dirty="0"/>
              <a:t>and may be denominated in any currency, the market is self-regulated, and the issuing period is fast. Wholesale market.</a:t>
            </a: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0BEED9FD-4BC7-4974-85E2-C8DA7322984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42405693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A3C651-2C26-4FF4-A390-ACCBDA6A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4242"/>
            <a:ext cx="10705051" cy="4848631"/>
          </a:xfrm>
        </p:spPr>
        <p:txBody>
          <a:bodyPr>
            <a:normAutofit/>
          </a:bodyPr>
          <a:lstStyle/>
          <a:p>
            <a:pPr algn="just"/>
            <a:r>
              <a:rPr lang="en-GB" sz="2200" b="1" dirty="0"/>
              <a:t>Zero-coupon bonds (discount bonds, zeros) </a:t>
            </a:r>
            <a:r>
              <a:rPr lang="en-GB" sz="2200" dirty="0"/>
              <a:t>are bonds that do not pay interest (coupons)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They trade at </a:t>
            </a:r>
            <a:r>
              <a:rPr lang="en-GB" sz="2200" b="1" dirty="0"/>
              <a:t>deep discounts</a:t>
            </a:r>
            <a:r>
              <a:rPr lang="en-GB" sz="2200" dirty="0"/>
              <a:t>, rendering profit at maturity when the bond is redeemed for its full face value.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E.g. a zero with a Par Value of $100, 10 years to maturity, will trade at $61.39 (assuming a 5% discount rate) 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The prices of zero-coupon bonds usually </a:t>
            </a:r>
            <a:r>
              <a:rPr lang="en-GB" sz="2200" b="1" dirty="0"/>
              <a:t>fluctuate much </a:t>
            </a:r>
            <a:r>
              <a:rPr lang="en-GB" sz="2200" dirty="0"/>
              <a:t>more compared to coupon bonds (they only have one final cash flow)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90F6A53-FFA9-484F-B191-B48168815A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07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99076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9CDB8BD7-7698-45FD-AC7E-04ADDB34D1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58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6250B7-1143-40F4-8F71-8FC73A77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850"/>
            <a:ext cx="10515600" cy="4843113"/>
          </a:xfrm>
        </p:spPr>
        <p:txBody>
          <a:bodyPr>
            <a:normAutofit/>
          </a:bodyPr>
          <a:lstStyle/>
          <a:p>
            <a:pPr algn="just"/>
            <a:r>
              <a:rPr lang="en-GB" sz="2200" dirty="0"/>
              <a:t>U.S. government bond issues are subdivided into three segments based on their original maturities.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b="1" dirty="0"/>
              <a:t>Treasury bills (T-Bills) </a:t>
            </a:r>
            <a:r>
              <a:rPr lang="en-GB" sz="2200" dirty="0"/>
              <a:t>are negotiable, non-interest-bearing securities with original maturities of </a:t>
            </a:r>
            <a:r>
              <a:rPr lang="en-GB" sz="2200" b="1" dirty="0"/>
              <a:t>one year or less</a:t>
            </a:r>
            <a:r>
              <a:rPr lang="en-GB" sz="2200" dirty="0"/>
              <a:t>. 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b="1" dirty="0"/>
              <a:t>Treasury notes </a:t>
            </a:r>
            <a:r>
              <a:rPr lang="en-GB" sz="2200" dirty="0"/>
              <a:t>have original maturities of </a:t>
            </a:r>
            <a:r>
              <a:rPr lang="en-GB" sz="2200" b="1" dirty="0"/>
              <a:t>2 to 10 years</a:t>
            </a:r>
            <a:r>
              <a:rPr lang="en-GB" sz="2200" dirty="0"/>
              <a:t>. 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b="1" dirty="0"/>
              <a:t>Treasury bonds </a:t>
            </a:r>
            <a:r>
              <a:rPr lang="en-GB" sz="2200" dirty="0"/>
              <a:t>have original maturities of </a:t>
            </a:r>
            <a:r>
              <a:rPr lang="en-GB" sz="2200" b="1" dirty="0"/>
              <a:t>more than 10 years.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To sell bills, notes, and bonds, the Treasury relies on Federal Reserve System auctions. </a:t>
            </a:r>
          </a:p>
        </p:txBody>
      </p:sp>
    </p:spTree>
    <p:extLst>
      <p:ext uri="{BB962C8B-B14F-4D97-AF65-F5344CB8AC3E}">
        <p14:creationId xmlns:p14="http://schemas.microsoft.com/office/powerpoint/2010/main" val="246961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15B03530-6AA1-43BA-BF4C-B1485BEA17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5619" y="1208015"/>
            <a:ext cx="11232858" cy="513406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l-GR" sz="2200" b="1" dirty="0"/>
              <a:t>Domestic Bond</a:t>
            </a:r>
            <a:r>
              <a:rPr lang="en-US" altLang="el-GR" sz="2200" dirty="0"/>
              <a:t>: A company issues a bond in the </a:t>
            </a:r>
            <a:r>
              <a:rPr lang="en-US" altLang="el-GR" sz="2200" b="1" dirty="0"/>
              <a:t>country of origin</a:t>
            </a:r>
            <a:r>
              <a:rPr lang="en-US" altLang="el-GR" sz="2200" dirty="0"/>
              <a:t>; the bond is denominated in the home currency, and is subject to the home country regulatory, legal, tax, environment</a:t>
            </a:r>
          </a:p>
          <a:p>
            <a:pPr algn="just" eaLnBrk="1" hangingPunct="1">
              <a:lnSpc>
                <a:spcPct val="90000"/>
              </a:lnSpc>
            </a:pPr>
            <a:endParaRPr lang="en-US" altLang="el-GR" sz="2200" dirty="0"/>
          </a:p>
          <a:p>
            <a:pPr algn="just" eaLnBrk="1" hangingPunct="1">
              <a:lnSpc>
                <a:spcPct val="90000"/>
              </a:lnSpc>
            </a:pPr>
            <a:r>
              <a:rPr lang="en-US" altLang="el-GR" sz="2200" b="1" dirty="0"/>
              <a:t>International Bond</a:t>
            </a:r>
            <a:r>
              <a:rPr lang="en-US" altLang="el-GR" sz="2200" dirty="0"/>
              <a:t>: A company issues a bond in </a:t>
            </a:r>
            <a:r>
              <a:rPr lang="en-US" altLang="el-GR" sz="2200" b="1" dirty="0"/>
              <a:t>another country</a:t>
            </a:r>
            <a:r>
              <a:rPr lang="en-US" altLang="el-GR" sz="2200" dirty="0"/>
              <a:t>; the bond is denominated in the foreign currency, and is subject to the foreign country regulatory, legal, tax, environment</a:t>
            </a:r>
          </a:p>
          <a:p>
            <a:pPr algn="just" eaLnBrk="1" hangingPunct="1">
              <a:lnSpc>
                <a:spcPct val="90000"/>
              </a:lnSpc>
            </a:pPr>
            <a:endParaRPr lang="el-GR" altLang="el-GR" sz="2200" dirty="0"/>
          </a:p>
          <a:p>
            <a:pPr algn="just" eaLnBrk="1" hangingPunct="1">
              <a:lnSpc>
                <a:spcPct val="90000"/>
              </a:lnSpc>
            </a:pPr>
            <a:r>
              <a:rPr lang="en-US" altLang="el-GR" sz="2200" b="1" dirty="0"/>
              <a:t>Eurobond</a:t>
            </a:r>
            <a:r>
              <a:rPr lang="en-US" altLang="el-GR" sz="2200" dirty="0"/>
              <a:t>: A company issues and sells a bond to investors in </a:t>
            </a:r>
            <a:r>
              <a:rPr lang="en-US" altLang="el-GR" sz="2200" b="1" dirty="0"/>
              <a:t>many different countries </a:t>
            </a:r>
            <a:r>
              <a:rPr lang="en-US" altLang="el-GR" sz="2200" dirty="0"/>
              <a:t>simultaneously; the issue is organized by a syndication of banks with one bank a the lead manager. The bond can be denominated in any currency, the market is self-regulated, and the issuing period is fast. The market is wholesale (World Bank, European Investment Bank, UK government, large international banks and organizations) and, usually, for medium-term bonds.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l-GR" sz="2200" dirty="0"/>
          </a:p>
          <a:p>
            <a:pPr algn="just"/>
            <a:r>
              <a:rPr lang="en-GB" altLang="el-GR" sz="2200" dirty="0"/>
              <a:t>An example: Eurodollar bonds, which are securities denominated in U.S. dollars, underwritten by an international syndicate, and sold to non-U.S. investors outside the United States.</a:t>
            </a:r>
            <a:endParaRPr lang="en-US" altLang="el-GR" sz="2200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0BEED9FD-4BC7-4974-85E2-C8DA7322984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82784798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D76A6AEF-E473-4D35-8016-4A3A3A50A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009" y="476250"/>
            <a:ext cx="9455791" cy="64928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l-GR" sz="4000" b="1" dirty="0"/>
            </a:br>
            <a:r>
              <a:rPr lang="en-US" altLang="el-GR" sz="4000" b="1" dirty="0"/>
              <a:t>Bond Returns</a:t>
            </a:r>
            <a:br>
              <a:rPr lang="en-US" altLang="el-GR" sz="4000" b="1" dirty="0"/>
            </a:br>
            <a:endParaRPr lang="en-US" altLang="el-GR" sz="4000" b="1" dirty="0"/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6B0F7E0A-A56F-4E92-BD42-BF16C0387C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3732" y="1125539"/>
            <a:ext cx="10410738" cy="50006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l-GR" altLang="el-GR" dirty="0"/>
          </a:p>
          <a:p>
            <a:pPr eaLnBrk="1" hangingPunct="1"/>
            <a:r>
              <a:rPr lang="en-US" altLang="el-GR" sz="2200" dirty="0"/>
              <a:t>There are three main ways to calculate the return of a bond</a:t>
            </a:r>
          </a:p>
          <a:p>
            <a:pPr eaLnBrk="1" hangingPunct="1"/>
            <a:endParaRPr lang="en-US" altLang="el-GR" sz="2200" dirty="0"/>
          </a:p>
          <a:p>
            <a:pPr eaLnBrk="1" hangingPunct="1"/>
            <a:r>
              <a:rPr lang="en-US" altLang="el-GR" sz="2200" dirty="0"/>
              <a:t>Current Yield</a:t>
            </a:r>
          </a:p>
          <a:p>
            <a:pPr eaLnBrk="1" hangingPunct="1"/>
            <a:r>
              <a:rPr lang="en-US" altLang="el-GR" sz="2200" dirty="0"/>
              <a:t>Yield to Maturity</a:t>
            </a:r>
          </a:p>
          <a:p>
            <a:pPr eaLnBrk="1" hangingPunct="1"/>
            <a:r>
              <a:rPr lang="en-US" altLang="el-GR" sz="2200" dirty="0"/>
              <a:t>Yield to Call</a:t>
            </a:r>
          </a:p>
        </p:txBody>
      </p:sp>
    </p:spTree>
    <p:extLst>
      <p:ext uri="{BB962C8B-B14F-4D97-AF65-F5344CB8AC3E}">
        <p14:creationId xmlns:p14="http://schemas.microsoft.com/office/powerpoint/2010/main" val="116929465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68605867-30BA-465B-A744-AC4B49253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5343" y="404814"/>
            <a:ext cx="9343545" cy="50323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l-GR" sz="4000" b="1" dirty="0"/>
            </a:br>
            <a:r>
              <a:rPr lang="en-US" altLang="el-GR" sz="4000" b="1" dirty="0"/>
              <a:t>Current</a:t>
            </a:r>
            <a:r>
              <a:rPr lang="el-GR" altLang="el-GR" sz="4000" b="1" dirty="0"/>
              <a:t> </a:t>
            </a:r>
            <a:r>
              <a:rPr lang="en-US" altLang="el-GR" sz="4000" b="1" dirty="0"/>
              <a:t>Yield</a:t>
            </a:r>
            <a:r>
              <a:rPr lang="el-GR" altLang="el-GR" sz="4000" b="1" dirty="0"/>
              <a:t>, </a:t>
            </a:r>
            <a:r>
              <a:rPr lang="en-US" altLang="el-GR" sz="4000" b="1" i="1" dirty="0"/>
              <a:t>CY</a:t>
            </a:r>
            <a:br>
              <a:rPr lang="el-GR" altLang="el-GR" sz="3600" dirty="0"/>
            </a:br>
            <a:endParaRPr lang="en-US" altLang="el-GR" sz="3600" dirty="0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F2DF7ABF-B513-4B9B-B6E0-1F601232B7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7255" y="1341439"/>
            <a:ext cx="10625662" cy="490835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l-GR" sz="2200" dirty="0"/>
              <a:t>It relates the annual coupon (C) to the current market price (P</a:t>
            </a:r>
            <a:r>
              <a:rPr lang="en-US" altLang="el-GR" sz="2200" baseline="-25000" dirty="0"/>
              <a:t>0</a:t>
            </a:r>
            <a:r>
              <a:rPr lang="en-US" altLang="el-GR" sz="2200" dirty="0"/>
              <a:t>): 	</a:t>
            </a:r>
            <a:r>
              <a:rPr lang="en-US" altLang="el-GR" sz="4000" b="1" dirty="0"/>
              <a:t>CY = C / P</a:t>
            </a:r>
            <a:r>
              <a:rPr lang="en-US" altLang="el-GR" sz="4000" b="1" baseline="-25000" dirty="0"/>
              <a:t>0</a:t>
            </a:r>
          </a:p>
          <a:p>
            <a:pPr eaLnBrk="1" hangingPunct="1"/>
            <a:endParaRPr lang="en-GB" altLang="el-GR" sz="2200" dirty="0"/>
          </a:p>
          <a:p>
            <a:pPr eaLnBrk="1" hangingPunct="1"/>
            <a:r>
              <a:rPr lang="el-GR" altLang="el-GR" sz="2200" dirty="0"/>
              <a:t>18-</a:t>
            </a:r>
            <a:r>
              <a:rPr lang="en-US" altLang="el-GR" sz="2200" dirty="0"/>
              <a:t>year bond, coupon rate, </a:t>
            </a:r>
            <a:r>
              <a:rPr lang="el-GR" altLang="el-GR" sz="2200" dirty="0"/>
              <a:t>6%, </a:t>
            </a:r>
            <a:r>
              <a:rPr lang="en-US" altLang="el-GR" sz="2200" dirty="0"/>
              <a:t>current price </a:t>
            </a:r>
            <a:r>
              <a:rPr lang="el-GR" altLang="el-GR" sz="2200" dirty="0"/>
              <a:t>$70</a:t>
            </a:r>
            <a:r>
              <a:rPr lang="en-GB" altLang="el-GR" sz="2200" dirty="0"/>
              <a:t>1, par $1000</a:t>
            </a:r>
            <a:endParaRPr lang="en-US" altLang="el-GR" sz="2200" dirty="0"/>
          </a:p>
          <a:p>
            <a:pPr eaLnBrk="1" hangingPunct="1">
              <a:buFontTx/>
              <a:buNone/>
            </a:pPr>
            <a:r>
              <a:rPr lang="en-US" altLang="el-GR" sz="2200" dirty="0"/>
              <a:t>				CY</a:t>
            </a:r>
            <a:r>
              <a:rPr lang="el-GR" altLang="el-GR" sz="2200" dirty="0"/>
              <a:t> = $60 / $70</a:t>
            </a:r>
            <a:r>
              <a:rPr lang="en-GB" altLang="el-GR" sz="2200" dirty="0"/>
              <a:t>1</a:t>
            </a:r>
            <a:r>
              <a:rPr lang="el-GR" altLang="el-GR" sz="2200" dirty="0"/>
              <a:t> = 0</a:t>
            </a:r>
            <a:r>
              <a:rPr lang="en-US" altLang="el-GR" sz="2200" dirty="0"/>
              <a:t>.</a:t>
            </a:r>
            <a:r>
              <a:rPr lang="el-GR" altLang="el-GR" sz="2200" dirty="0"/>
              <a:t>0856 </a:t>
            </a:r>
            <a:r>
              <a:rPr lang="en-US" altLang="el-GR" sz="2200" dirty="0"/>
              <a:t>or</a:t>
            </a:r>
            <a:r>
              <a:rPr lang="el-GR" altLang="el-GR" sz="2200" dirty="0"/>
              <a:t> 8</a:t>
            </a:r>
            <a:r>
              <a:rPr lang="en-US" altLang="el-GR" sz="2200" dirty="0"/>
              <a:t>.</a:t>
            </a:r>
            <a:r>
              <a:rPr lang="el-GR" altLang="el-GR" sz="2200" dirty="0"/>
              <a:t>56%</a:t>
            </a:r>
            <a:endParaRPr lang="en-US" altLang="el-GR" sz="2200" dirty="0"/>
          </a:p>
          <a:p>
            <a:pPr eaLnBrk="1" hangingPunct="1">
              <a:buFontTx/>
              <a:buNone/>
            </a:pPr>
            <a:endParaRPr lang="el-GR" altLang="el-GR" sz="2200" b="1" dirty="0"/>
          </a:p>
          <a:p>
            <a:pPr eaLnBrk="1" hangingPunct="1"/>
            <a:r>
              <a:rPr lang="el-GR" altLang="el-GR" sz="2200" dirty="0"/>
              <a:t>2-</a:t>
            </a:r>
            <a:r>
              <a:rPr lang="en-US" altLang="el-GR" sz="2200" dirty="0"/>
              <a:t>year bond</a:t>
            </a:r>
            <a:r>
              <a:rPr lang="el-GR" altLang="el-GR" sz="2200" dirty="0"/>
              <a:t>, </a:t>
            </a:r>
            <a:r>
              <a:rPr lang="en-US" altLang="el-GR" sz="2200" dirty="0"/>
              <a:t>coupon rate </a:t>
            </a:r>
            <a:r>
              <a:rPr lang="el-GR" altLang="el-GR" sz="2200" dirty="0"/>
              <a:t>11%, </a:t>
            </a:r>
            <a:r>
              <a:rPr lang="en-US" altLang="el-GR" sz="2200" dirty="0"/>
              <a:t>current price </a:t>
            </a:r>
            <a:r>
              <a:rPr lang="el-GR" altLang="el-GR" sz="2200" dirty="0"/>
              <a:t>$1</a:t>
            </a:r>
            <a:r>
              <a:rPr lang="en-US" altLang="el-GR" sz="2200" dirty="0"/>
              <a:t>,</a:t>
            </a:r>
            <a:r>
              <a:rPr lang="el-GR" altLang="el-GR" sz="2200" dirty="0"/>
              <a:t>2</a:t>
            </a:r>
            <a:r>
              <a:rPr lang="en-GB" altLang="el-GR" sz="2200" dirty="0"/>
              <a:t>85, par $1000</a:t>
            </a:r>
            <a:r>
              <a:rPr lang="el-GR" altLang="el-GR" sz="2200" dirty="0"/>
              <a:t> </a:t>
            </a:r>
            <a:endParaRPr lang="en-US" altLang="el-GR" sz="2200" dirty="0"/>
          </a:p>
          <a:p>
            <a:pPr eaLnBrk="1" hangingPunct="1">
              <a:buFontTx/>
              <a:buNone/>
            </a:pPr>
            <a:r>
              <a:rPr lang="en-US" altLang="el-GR" sz="2200" dirty="0"/>
              <a:t>				CY</a:t>
            </a:r>
            <a:r>
              <a:rPr lang="el-GR" altLang="el-GR" sz="2200" dirty="0"/>
              <a:t> = $110  /  $1</a:t>
            </a:r>
            <a:r>
              <a:rPr lang="en-US" altLang="el-GR" sz="2200" dirty="0"/>
              <a:t>,</a:t>
            </a:r>
            <a:r>
              <a:rPr lang="el-GR" altLang="el-GR" sz="2200" dirty="0"/>
              <a:t>2</a:t>
            </a:r>
            <a:r>
              <a:rPr lang="en-GB" altLang="el-GR" sz="2200" dirty="0"/>
              <a:t>85</a:t>
            </a:r>
            <a:r>
              <a:rPr lang="el-GR" altLang="el-GR" sz="2200" dirty="0"/>
              <a:t> = 0</a:t>
            </a:r>
            <a:r>
              <a:rPr lang="en-US" altLang="el-GR" sz="2200" dirty="0"/>
              <a:t>.</a:t>
            </a:r>
            <a:r>
              <a:rPr lang="el-GR" altLang="el-GR" sz="2200" dirty="0"/>
              <a:t>08</a:t>
            </a:r>
            <a:r>
              <a:rPr lang="en-GB" altLang="el-GR" sz="2200" dirty="0"/>
              <a:t>56</a:t>
            </a:r>
            <a:r>
              <a:rPr lang="el-GR" altLang="el-GR" sz="2200" dirty="0"/>
              <a:t> </a:t>
            </a:r>
            <a:r>
              <a:rPr lang="en-US" altLang="el-GR" sz="2200" dirty="0"/>
              <a:t>or </a:t>
            </a:r>
            <a:r>
              <a:rPr lang="el-GR" altLang="el-GR" sz="2200" dirty="0"/>
              <a:t>8</a:t>
            </a:r>
            <a:r>
              <a:rPr lang="en-US" altLang="el-GR" sz="2200" dirty="0"/>
              <a:t>.56</a:t>
            </a:r>
            <a:r>
              <a:rPr lang="el-GR" altLang="el-GR" sz="2200" dirty="0"/>
              <a:t>%</a:t>
            </a:r>
            <a:endParaRPr lang="en-GB" altLang="el-GR" sz="2200" dirty="0"/>
          </a:p>
          <a:p>
            <a:pPr eaLnBrk="1" hangingPunct="1">
              <a:buFontTx/>
              <a:buNone/>
            </a:pPr>
            <a:endParaRPr lang="en-GB" altLang="el-GR" sz="2200" dirty="0"/>
          </a:p>
          <a:p>
            <a:pPr eaLnBrk="1" hangingPunct="1">
              <a:buFontTx/>
              <a:buNone/>
            </a:pPr>
            <a:r>
              <a:rPr lang="en-GB" altLang="el-GR" sz="2200" i="1" dirty="0"/>
              <a:t>Problem</a:t>
            </a:r>
            <a:r>
              <a:rPr lang="en-GB" altLang="el-GR" sz="2200" dirty="0"/>
              <a:t> ? </a:t>
            </a:r>
            <a:endParaRPr lang="en-US" altLang="el-GR" sz="2200" dirty="0"/>
          </a:p>
        </p:txBody>
      </p:sp>
    </p:spTree>
    <p:extLst>
      <p:ext uri="{BB962C8B-B14F-4D97-AF65-F5344CB8AC3E}">
        <p14:creationId xmlns:p14="http://schemas.microsoft.com/office/powerpoint/2010/main" val="161488746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37017421-B332-407F-A6A9-4C68C9CD7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3398" y="394283"/>
            <a:ext cx="9447402" cy="65823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sz="4000" b="1" dirty="0"/>
              <a:t>Yield-to-Maturity, </a:t>
            </a:r>
            <a:r>
              <a:rPr lang="en-US" altLang="el-GR" sz="4000" b="1" i="1" dirty="0" err="1"/>
              <a:t>YtM</a:t>
            </a:r>
            <a:br>
              <a:rPr lang="el-GR" altLang="el-GR" sz="3600" dirty="0"/>
            </a:br>
            <a:endParaRPr lang="en-US" altLang="el-GR" sz="3600" dirty="0"/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0CF44FBB-A5CF-4C29-8994-CD660D8490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00294"/>
            <a:ext cx="10515600" cy="5016616"/>
          </a:xfrm>
        </p:spPr>
        <p:txBody>
          <a:bodyPr/>
          <a:lstStyle/>
          <a:p>
            <a:pPr eaLnBrk="1" hangingPunct="1"/>
            <a:r>
              <a:rPr lang="en-US" altLang="el-GR" sz="2200" dirty="0"/>
              <a:t>The “required return” of a bond; the </a:t>
            </a:r>
            <a:r>
              <a:rPr lang="en-US" altLang="el-GR" sz="2200" i="1" dirty="0"/>
              <a:t>Internal Rate of Return </a:t>
            </a:r>
            <a:r>
              <a:rPr lang="en-US" altLang="el-GR" sz="2200" dirty="0"/>
              <a:t>(IRR) of a bond</a:t>
            </a:r>
          </a:p>
          <a:p>
            <a:pPr eaLnBrk="1" hangingPunct="1"/>
            <a:endParaRPr lang="en-US" altLang="el-GR" sz="2200" dirty="0"/>
          </a:p>
          <a:p>
            <a:pPr eaLnBrk="1" hangingPunct="1"/>
            <a:endParaRPr lang="en-US" altLang="el-GR" sz="1800" dirty="0"/>
          </a:p>
          <a:p>
            <a:pPr eaLnBrk="1" hangingPunct="1"/>
            <a:endParaRPr lang="en-US" altLang="el-GR" sz="1800" dirty="0"/>
          </a:p>
          <a:p>
            <a:pPr eaLnBrk="1" hangingPunct="1"/>
            <a:endParaRPr lang="en-US" altLang="el-GR" sz="1800" dirty="0"/>
          </a:p>
          <a:p>
            <a:pPr eaLnBrk="1" hangingPunct="1"/>
            <a:endParaRPr lang="en-US" altLang="el-GR" sz="1800" dirty="0"/>
          </a:p>
          <a:p>
            <a:pPr eaLnBrk="1" hangingPunct="1"/>
            <a:endParaRPr lang="en-US" altLang="el-GR" sz="1800" dirty="0"/>
          </a:p>
          <a:p>
            <a:pPr eaLnBrk="1" hangingPunct="1"/>
            <a:r>
              <a:rPr lang="en-US" altLang="el-GR" sz="2200" dirty="0"/>
              <a:t>5-y bond with a coupon rate of 9%, pays coupons annually, Par = $1,000, </a:t>
            </a:r>
          </a:p>
          <a:p>
            <a:pPr eaLnBrk="1" hangingPunct="1"/>
            <a:r>
              <a:rPr lang="en-US" altLang="el-GR" sz="2200" dirty="0"/>
              <a:t>Current Price = $962.10.</a:t>
            </a:r>
          </a:p>
          <a:p>
            <a:pPr eaLnBrk="1" hangingPunct="1"/>
            <a:endParaRPr lang="en-US" altLang="el-GR" sz="2200" dirty="0"/>
          </a:p>
          <a:p>
            <a:pPr eaLnBrk="1" hangingPunct="1"/>
            <a:endParaRPr lang="en-US" altLang="el-GR" sz="1800" dirty="0"/>
          </a:p>
          <a:p>
            <a:pPr eaLnBrk="1" hangingPunct="1"/>
            <a:endParaRPr lang="en-US" altLang="el-GR" sz="1800" dirty="0"/>
          </a:p>
          <a:p>
            <a:pPr eaLnBrk="1" hangingPunct="1"/>
            <a:endParaRPr lang="en-US" altLang="el-GR" sz="1800" dirty="0"/>
          </a:p>
        </p:txBody>
      </p:sp>
      <p:pic>
        <p:nvPicPr>
          <p:cNvPr id="164868" name="Picture 5">
            <a:extLst>
              <a:ext uri="{FF2B5EF4-FFF2-40B4-BE49-F238E27FC236}">
                <a16:creationId xmlns:a16="http://schemas.microsoft.com/office/drawing/2014/main" id="{0A4AD499-7FD8-410F-B259-A58F6E40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58" y="1768810"/>
            <a:ext cx="7632700" cy="166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9" name="Picture 6">
            <a:extLst>
              <a:ext uri="{FF2B5EF4-FFF2-40B4-BE49-F238E27FC236}">
                <a16:creationId xmlns:a16="http://schemas.microsoft.com/office/drawing/2014/main" id="{DEFE1810-5B71-4A9E-ABF9-F18956784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54" y="4871078"/>
            <a:ext cx="62642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52707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711B6C6-16D3-43EF-8018-49AF0105B2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473" y="572655"/>
            <a:ext cx="11176000" cy="59112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357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5C66FBC-6009-47C1-94B9-4F9C96777C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00" y="517236"/>
            <a:ext cx="10668000" cy="59759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98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2235312-BF07-E3A8-4701-7057EE4A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493"/>
          </a:xfrm>
        </p:spPr>
        <p:txBody>
          <a:bodyPr/>
          <a:lstStyle/>
          <a:p>
            <a:pPr eaLnBrk="1" hangingPunct="1"/>
            <a:r>
              <a:rPr lang="en-US" altLang="el-GR" b="1" dirty="0">
                <a:latin typeface="+mn-lt"/>
                <a:ea typeface="ヒラギノ角ゴ Pro W3"/>
                <a:cs typeface="ヒラギノ角ゴ Pro W3"/>
              </a:rPr>
              <a:t>Example </a:t>
            </a:r>
            <a:r>
              <a:rPr lang="en-US" altLang="el-GR" sz="1600" dirty="0">
                <a:latin typeface="+mn-lt"/>
                <a:ea typeface="ヒラギノ角ゴ Pro W3"/>
                <a:cs typeface="ヒラギノ角ゴ Pro W3"/>
              </a:rPr>
              <a:t>(from </a:t>
            </a:r>
            <a:r>
              <a:rPr lang="nl-NL" altLang="el-GR" sz="1600" dirty="0">
                <a:latin typeface="+mn-lt"/>
                <a:ea typeface="ヒラギノ角ゴ Pro W3"/>
                <a:cs typeface="ヒラギノ角ゴ Pro W3"/>
              </a:rPr>
              <a:t>Berk, J., De Martzo, P., (2014) </a:t>
            </a:r>
            <a:r>
              <a:rPr lang="en-US" altLang="el-GR" sz="1600" dirty="0">
                <a:latin typeface="+mn-lt"/>
                <a:ea typeface="ヒラギノ角ゴ Pro W3"/>
                <a:cs typeface="ヒラギノ角ゴ Pro W3"/>
              </a:rPr>
              <a:t>textbook) 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68081C3-A8C3-E38C-E883-931A74050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527"/>
            <a:ext cx="10515600" cy="4652963"/>
          </a:xfrm>
        </p:spPr>
        <p:txBody>
          <a:bodyPr vert="horz" lIns="91440" tIns="45720" rIns="91440" bIns="45720" rtlCol="0">
            <a:normAutofit/>
          </a:bodyPr>
          <a:lstStyle/>
          <a:p>
            <a:pPr algn="just" eaLnBrk="1" hangingPunct="1"/>
            <a:r>
              <a:rPr lang="en-US" altLang="el-GR" sz="2400" b="1" dirty="0">
                <a:ea typeface="ヒラギノ角ゴ Pro W3"/>
                <a:cs typeface="ヒラギノ角ゴ Pro W3"/>
              </a:rPr>
              <a:t>Problem</a:t>
            </a:r>
            <a:endParaRPr lang="en-US" altLang="el-GR" sz="2400" dirty="0">
              <a:ea typeface="ヒラギノ角ゴ Pro W3"/>
              <a:cs typeface="ヒラギノ角ゴ Pro W3"/>
            </a:endParaRP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A firm is considering purchasing or leasing a luxury automobile for the CEO.  The vehicle is expected to last 3 years.  </a:t>
            </a: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You can buy the car for $65,000 up front , or you can lease it for $1,800 per month for 36 months.  </a:t>
            </a: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The firm can borrow at an interest rate of 8% APR with quarterly compounding.  </a:t>
            </a: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Should you purchase the system outright or pay $1,800 per month?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4">
            <a:extLst>
              <a:ext uri="{FF2B5EF4-FFF2-40B4-BE49-F238E27FC236}">
                <a16:creationId xmlns:a16="http://schemas.microsoft.com/office/drawing/2014/main" id="{C245BB1F-47FD-4778-8FD8-73B800F5F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37" y="620714"/>
            <a:ext cx="9613783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535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0C937319-2CEE-41CF-BCF6-81D6C7F1D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b="1"/>
              <a:t>Yield to Call </a:t>
            </a:r>
            <a:endParaRPr lang="el-GR" altLang="el-GR" sz="4000" b="1"/>
          </a:p>
        </p:txBody>
      </p:sp>
      <p:pic>
        <p:nvPicPr>
          <p:cNvPr id="168963" name="Picture 5">
            <a:extLst>
              <a:ext uri="{FF2B5EF4-FFF2-40B4-BE49-F238E27FC236}">
                <a16:creationId xmlns:a16="http://schemas.microsoft.com/office/drawing/2014/main" id="{725E9562-7A6B-4823-BBEB-B00550D21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11" y="2565401"/>
            <a:ext cx="8237989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471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>
            <a:extLst>
              <a:ext uri="{FF2B5EF4-FFF2-40B4-BE49-F238E27FC236}">
                <a16:creationId xmlns:a16="http://schemas.microsoft.com/office/drawing/2014/main" id="{99DE9FB9-EE2D-45C5-9991-17EBA1B25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34" y="333375"/>
            <a:ext cx="10399625" cy="719138"/>
          </a:xfrm>
        </p:spPr>
        <p:txBody>
          <a:bodyPr>
            <a:normAutofit fontScale="90000"/>
          </a:bodyPr>
          <a:lstStyle/>
          <a:p>
            <a:br>
              <a:rPr lang="en-US" altLang="el-GR" sz="4000" b="1" dirty="0"/>
            </a:br>
            <a:r>
              <a:rPr lang="en-US" altLang="el-GR" sz="4000" b="1" dirty="0"/>
              <a:t>Yield Spreads</a:t>
            </a:r>
            <a:r>
              <a:rPr lang="el-GR" altLang="el-GR" sz="4000" b="1" dirty="0"/>
              <a:t> </a:t>
            </a:r>
            <a:br>
              <a:rPr lang="en-US" altLang="el-GR" sz="3600" dirty="0"/>
            </a:br>
            <a:endParaRPr lang="el-GR" altLang="el-GR" sz="3600" dirty="0"/>
          </a:p>
        </p:txBody>
      </p:sp>
      <p:sp>
        <p:nvSpPr>
          <p:cNvPr id="197635" name="Content Placeholder 2">
            <a:extLst>
              <a:ext uri="{FF2B5EF4-FFF2-40B4-BE49-F238E27FC236}">
                <a16:creationId xmlns:a16="http://schemas.microsoft.com/office/drawing/2014/main" id="{822A4E09-A596-4663-93C0-9968C7F98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22" y="1295401"/>
            <a:ext cx="10704352" cy="48307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l-GR" sz="2000" dirty="0"/>
              <a:t>The difference in </a:t>
            </a:r>
            <a:r>
              <a:rPr lang="en-US" altLang="el-GR" sz="2000" i="1" dirty="0" err="1"/>
              <a:t>YtM</a:t>
            </a:r>
            <a:r>
              <a:rPr lang="en-US" altLang="el-GR" sz="2000" i="1" dirty="0"/>
              <a:t> </a:t>
            </a:r>
            <a:r>
              <a:rPr lang="en-US" altLang="el-GR" sz="2000" dirty="0"/>
              <a:t>between two bonds</a:t>
            </a:r>
            <a:endParaRPr lang="el-GR" altLang="el-GR" sz="2000" dirty="0"/>
          </a:p>
          <a:p>
            <a:pPr algn="just"/>
            <a:endParaRPr lang="en-US" altLang="el-GR" sz="2000" dirty="0"/>
          </a:p>
          <a:p>
            <a:pPr algn="just"/>
            <a:r>
              <a:rPr lang="en-US" altLang="el-GR" sz="2000" dirty="0"/>
              <a:t>Usually, we employ government bonds and employ one country as the “base” against which we measure the spread</a:t>
            </a:r>
          </a:p>
          <a:p>
            <a:pPr algn="just"/>
            <a:endParaRPr lang="en-US" altLang="el-GR" sz="2000" dirty="0"/>
          </a:p>
          <a:p>
            <a:pPr algn="just"/>
            <a:r>
              <a:rPr lang="en-US" altLang="el-GR" sz="2000" dirty="0"/>
              <a:t>In Eurozone = German bonds </a:t>
            </a:r>
            <a:endParaRPr lang="el-GR" altLang="el-GR" sz="2000" dirty="0"/>
          </a:p>
          <a:p>
            <a:pPr algn="just"/>
            <a:endParaRPr lang="en-US" altLang="el-GR" sz="2000" dirty="0"/>
          </a:p>
          <a:p>
            <a:pPr algn="just"/>
            <a:r>
              <a:rPr lang="en-US" altLang="el-GR" sz="2000" dirty="0"/>
              <a:t>It shows the difference in lending rates between two countries, e.g. </a:t>
            </a:r>
          </a:p>
          <a:p>
            <a:pPr algn="just"/>
            <a:r>
              <a:rPr lang="en-US" altLang="el-GR" sz="2000" dirty="0"/>
              <a:t>if the </a:t>
            </a:r>
            <a:r>
              <a:rPr lang="en-US" altLang="el-GR" sz="2000" dirty="0" err="1"/>
              <a:t>YtM</a:t>
            </a:r>
            <a:r>
              <a:rPr lang="en-US" altLang="el-GR" sz="2000" dirty="0"/>
              <a:t> of German 10-year bonds is 2% and </a:t>
            </a:r>
          </a:p>
          <a:p>
            <a:pPr algn="just"/>
            <a:r>
              <a:rPr lang="en-US" altLang="el-GR" sz="2000" dirty="0"/>
              <a:t>the </a:t>
            </a:r>
            <a:r>
              <a:rPr lang="en-US" altLang="el-GR" sz="2000" dirty="0" err="1"/>
              <a:t>YtM</a:t>
            </a:r>
            <a:r>
              <a:rPr lang="en-US" altLang="el-GR" sz="2000" dirty="0"/>
              <a:t> of Greek 10-year bonds is </a:t>
            </a:r>
            <a:r>
              <a:rPr lang="el-GR" altLang="el-GR" sz="2000" dirty="0"/>
              <a:t>6%, </a:t>
            </a:r>
            <a:endParaRPr lang="en-GB" altLang="el-GR" sz="2000" dirty="0"/>
          </a:p>
          <a:p>
            <a:pPr algn="just"/>
            <a:r>
              <a:rPr lang="en-US" altLang="el-GR" sz="2000" dirty="0"/>
              <a:t>this means that Greece will have to pay </a:t>
            </a:r>
            <a:r>
              <a:rPr lang="en-US" altLang="el-GR" sz="2000" dirty="0" err="1"/>
              <a:t>aprox</a:t>
            </a:r>
            <a:r>
              <a:rPr lang="en-US" altLang="el-GR" sz="2000" dirty="0"/>
              <a:t>. 4% more than Germany for 10-year lending</a:t>
            </a:r>
            <a:r>
              <a:rPr lang="el-GR" altLang="el-GR" sz="2000" dirty="0"/>
              <a:t>. </a:t>
            </a:r>
          </a:p>
          <a:p>
            <a:pPr algn="just"/>
            <a:endParaRPr lang="en-US" altLang="el-GR" sz="2000" dirty="0"/>
          </a:p>
          <a:p>
            <a:pPr algn="just"/>
            <a:r>
              <a:rPr lang="en-US" altLang="el-GR" sz="2000" dirty="0"/>
              <a:t>In other words, investors demand higher compensation due to higher risk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2157543462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988672-2338-40AC-8CDB-9D50D058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sz="2200" dirty="0"/>
            </a:br>
            <a:r>
              <a:rPr lang="en-GB" sz="3600" b="1" dirty="0"/>
              <a:t>Yield Spread</a:t>
            </a:r>
            <a:br>
              <a:rPr lang="en-GB" sz="2200" b="1" dirty="0"/>
            </a:br>
            <a:r>
              <a:rPr lang="en-GB" sz="2200" b="1" dirty="0"/>
              <a:t>The difference between yields on differing debt instruments </a:t>
            </a:r>
            <a:br>
              <a:rPr lang="en-GB" sz="2200" b="1" dirty="0"/>
            </a:br>
            <a:r>
              <a:rPr lang="en-GB" sz="2200" b="1" dirty="0"/>
              <a:t>E.g. the 5-year T-bond is at 5% and the 30-year T-bond is at 6%</a:t>
            </a:r>
            <a:br>
              <a:rPr lang="en-GB" sz="2200" b="1" dirty="0"/>
            </a:br>
            <a:r>
              <a:rPr lang="en-GB" sz="2200" b="1" dirty="0"/>
              <a:t>→the yield spread is 1%. </a:t>
            </a:r>
            <a:br>
              <a:rPr lang="en-GB" sz="2200" b="1" dirty="0"/>
            </a:br>
            <a:endParaRPr lang="en-GB" sz="2200" b="1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4B3BD3A-D2FF-456C-943C-EDC042641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061" y="1963818"/>
            <a:ext cx="4844241" cy="419438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040BD0C-6787-4EF8-B0FA-F8D90ECF8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584" y="1963819"/>
            <a:ext cx="5505061" cy="41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87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>
            <a:extLst>
              <a:ext uri="{FF2B5EF4-FFF2-40B4-BE49-F238E27FC236}">
                <a16:creationId xmlns:a16="http://schemas.microsoft.com/office/drawing/2014/main" id="{D772739F-FFCC-4472-9A5D-A0731057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9143"/>
            <a:ext cx="8229600" cy="792162"/>
          </a:xfrm>
        </p:spPr>
        <p:txBody>
          <a:bodyPr/>
          <a:lstStyle/>
          <a:p>
            <a:r>
              <a:rPr lang="en-US" altLang="el-GR" sz="4000" b="1" dirty="0"/>
              <a:t>Yield Spreads</a:t>
            </a:r>
            <a:endParaRPr lang="el-GR" altLang="el-GR" sz="4000" b="1" dirty="0"/>
          </a:p>
        </p:txBody>
      </p:sp>
      <p:sp>
        <p:nvSpPr>
          <p:cNvPr id="198659" name="Content Placeholder 2">
            <a:extLst>
              <a:ext uri="{FF2B5EF4-FFF2-40B4-BE49-F238E27FC236}">
                <a16:creationId xmlns:a16="http://schemas.microsoft.com/office/drawing/2014/main" id="{66D67190-21DB-4503-94B6-734C5E2F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10444294" cy="5029200"/>
          </a:xfrm>
        </p:spPr>
        <p:txBody>
          <a:bodyPr/>
          <a:lstStyle/>
          <a:p>
            <a:endParaRPr lang="en-US" altLang="el-GR" sz="2400" dirty="0"/>
          </a:p>
          <a:p>
            <a:pPr algn="just"/>
            <a:r>
              <a:rPr lang="en-US" altLang="el-GR" sz="2400" dirty="0"/>
              <a:t>Recall that in order to obtain the </a:t>
            </a:r>
            <a:r>
              <a:rPr lang="en-US" altLang="el-GR" sz="2400" dirty="0" err="1"/>
              <a:t>YtM</a:t>
            </a:r>
            <a:r>
              <a:rPr lang="en-US" altLang="el-GR" sz="2400" dirty="0"/>
              <a:t> we </a:t>
            </a:r>
            <a:r>
              <a:rPr lang="en-US" altLang="el-GR" sz="2400" b="1" dirty="0"/>
              <a:t>use the current price of a bond</a:t>
            </a:r>
            <a:r>
              <a:rPr lang="en-US" altLang="el-GR" sz="2400" dirty="0"/>
              <a:t>, thus, yields </a:t>
            </a:r>
            <a:r>
              <a:rPr lang="en-US" altLang="el-GR" sz="2400" dirty="0">
                <a:solidFill>
                  <a:srgbClr val="FF0000"/>
                </a:solidFill>
              </a:rPr>
              <a:t>change on a daily basis </a:t>
            </a:r>
            <a:r>
              <a:rPr lang="en-US" altLang="el-GR" sz="2400" dirty="0"/>
              <a:t>and reflect all available information about the bond and the issuer</a:t>
            </a:r>
            <a:endParaRPr lang="el-GR" altLang="el-GR" sz="2400" dirty="0"/>
          </a:p>
          <a:p>
            <a:pPr algn="just"/>
            <a:endParaRPr lang="en-US" altLang="el-GR" sz="2400" dirty="0"/>
          </a:p>
          <a:p>
            <a:pPr algn="just"/>
            <a:r>
              <a:rPr lang="en-US" altLang="el-GR" sz="2400" dirty="0"/>
              <a:t>As a result, when, say, negative info arrives in the market, investors sell, </a:t>
            </a:r>
            <a:r>
              <a:rPr lang="en-US" altLang="el-GR" sz="2400" b="1" dirty="0"/>
              <a:t>bond prices fall, yields rise,</a:t>
            </a:r>
            <a:r>
              <a:rPr lang="en-US" altLang="el-GR" sz="2400" dirty="0"/>
              <a:t> and spreads (relative to the base market) also rise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748770972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>
            <a:extLst>
              <a:ext uri="{FF2B5EF4-FFF2-40B4-BE49-F238E27FC236}">
                <a16:creationId xmlns:a16="http://schemas.microsoft.com/office/drawing/2014/main" id="{4B6EB369-8ED4-4F10-9623-69E5CA4C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554"/>
          </a:xfrm>
        </p:spPr>
        <p:txBody>
          <a:bodyPr>
            <a:normAutofit/>
          </a:bodyPr>
          <a:lstStyle/>
          <a:p>
            <a:r>
              <a:rPr lang="en-US" altLang="el-GR" sz="4000" b="1" dirty="0"/>
              <a:t>Yield Spreads and the Financial Crisis (2009)</a:t>
            </a:r>
            <a:endParaRPr lang="el-GR" altLang="el-GR" sz="4000" b="1" dirty="0"/>
          </a:p>
        </p:txBody>
      </p:sp>
      <p:pic>
        <p:nvPicPr>
          <p:cNvPr id="199683" name="Picture 5" descr="fig06_04.gif">
            <a:extLst>
              <a:ext uri="{FF2B5EF4-FFF2-40B4-BE49-F238E27FC236}">
                <a16:creationId xmlns:a16="http://schemas.microsoft.com/office/drawing/2014/main" id="{8D46286E-69D0-4488-A909-32691D0A0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619" y="1600201"/>
            <a:ext cx="10419127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812771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99B18E80-C3B6-494A-92C6-9068D2F33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897" y="274639"/>
            <a:ext cx="9522903" cy="706437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Bond Valuation </a:t>
            </a:r>
            <a:endParaRPr lang="el-GR" altLang="el-GR" sz="4000" b="1" dirty="0"/>
          </a:p>
        </p:txBody>
      </p:sp>
      <p:pic>
        <p:nvPicPr>
          <p:cNvPr id="169987" name="Picture 4">
            <a:extLst>
              <a:ext uri="{FF2B5EF4-FFF2-40B4-BE49-F238E27FC236}">
                <a16:creationId xmlns:a16="http://schemas.microsoft.com/office/drawing/2014/main" id="{EBD37E34-4C0F-459C-ADF3-D3C5EAA82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7" y="1275126"/>
            <a:ext cx="10695964" cy="489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224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3F343BD4-2E14-4809-966E-A418F4524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6583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b="1" dirty="0"/>
              <a:t>Bond Valuation</a:t>
            </a:r>
            <a:endParaRPr lang="el-GR" altLang="el-GR" b="1" dirty="0"/>
          </a:p>
        </p:txBody>
      </p:sp>
      <p:pic>
        <p:nvPicPr>
          <p:cNvPr id="171011" name="Picture 5">
            <a:extLst>
              <a:ext uri="{FF2B5EF4-FFF2-40B4-BE49-F238E27FC236}">
                <a16:creationId xmlns:a16="http://schemas.microsoft.com/office/drawing/2014/main" id="{6E3BCBF6-9D9A-450C-B415-C20E9A80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8014"/>
            <a:ext cx="10302380" cy="474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311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087DB8E8-6F61-4F9D-ADB8-5E3D1724D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834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b="1" dirty="0"/>
              <a:t>Bond Valuation</a:t>
            </a:r>
            <a:endParaRPr lang="el-GR" altLang="el-GR" b="1" dirty="0"/>
          </a:p>
        </p:txBody>
      </p:sp>
      <p:pic>
        <p:nvPicPr>
          <p:cNvPr id="172035" name="Picture 4">
            <a:extLst>
              <a:ext uri="{FF2B5EF4-FFF2-40B4-BE49-F238E27FC236}">
                <a16:creationId xmlns:a16="http://schemas.microsoft.com/office/drawing/2014/main" id="{0F698B16-9BC0-44D3-92C8-9BD350834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68412"/>
            <a:ext cx="10344325" cy="504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0407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21031F5-976F-7B9C-9F71-A1688B5F3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09747"/>
            <a:ext cx="10515600" cy="398309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96A9010-0A64-5D2D-B682-0A25BA7A8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l-GR" b="1" dirty="0"/>
              <a:t>Bond Valuation</a:t>
            </a:r>
            <a:endParaRPr lang="el-GR" altLang="el-GR" b="1" dirty="0"/>
          </a:p>
        </p:txBody>
      </p:sp>
    </p:spTree>
    <p:extLst>
      <p:ext uri="{BB962C8B-B14F-4D97-AF65-F5344CB8AC3E}">
        <p14:creationId xmlns:p14="http://schemas.microsoft.com/office/powerpoint/2010/main" val="267020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37454045-4FCA-88FA-0174-B2F1DAE53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4551363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/>
            <a:r>
              <a:rPr lang="en-US" altLang="el-GR" b="1" dirty="0">
                <a:ea typeface="ヒラギノ角ゴ Pro W3"/>
                <a:cs typeface="ヒラギノ角ゴ Pro W3"/>
              </a:rPr>
              <a:t>Solution</a:t>
            </a:r>
            <a:endParaRPr lang="en-US" altLang="el-GR" dirty="0">
              <a:ea typeface="ヒラギノ角ゴ Pro W3"/>
              <a:cs typeface="ヒラギノ角ゴ Pro W3"/>
            </a:endParaRPr>
          </a:p>
          <a:p>
            <a:pPr lvl="1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The first step is to compute the discount rate that corresponds to monthly compounding.  </a:t>
            </a: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To convert an 8% rate compounded quarterly to a monthly discount rate, compound the quarterly rate</a:t>
            </a:r>
          </a:p>
          <a:p>
            <a:pPr lvl="1" eaLnBrk="1" hangingPunct="1"/>
            <a:endParaRPr lang="en-US" altLang="el-GR" dirty="0">
              <a:ea typeface="ヒラギノ角ゴ Pro W3"/>
            </a:endParaRPr>
          </a:p>
        </p:txBody>
      </p:sp>
      <p:graphicFrame>
        <p:nvGraphicFramePr>
          <p:cNvPr id="21508" name="Object 2">
            <a:extLst>
              <a:ext uri="{FF2B5EF4-FFF2-40B4-BE49-F238E27FC236}">
                <a16:creationId xmlns:a16="http://schemas.microsoft.com/office/drawing/2014/main" id="{AEDC06E5-4D38-6AA1-C41B-F055AEDED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398731"/>
              </p:ext>
            </p:extLst>
          </p:nvPr>
        </p:nvGraphicFramePr>
        <p:xfrm>
          <a:off x="2343727" y="4560455"/>
          <a:ext cx="764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22700" imgH="419100" progId="Equation.DSMT4">
                  <p:embed/>
                </p:oleObj>
              </mc:Choice>
              <mc:Fallback>
                <p:oleObj name="Equation" r:id="rId2" imgW="3822700" imgH="419100" progId="Equation.DSMT4">
                  <p:embed/>
                  <p:pic>
                    <p:nvPicPr>
                      <p:cNvPr id="21508" name="Object 2">
                        <a:extLst>
                          <a:ext uri="{FF2B5EF4-FFF2-40B4-BE49-F238E27FC236}">
                            <a16:creationId xmlns:a16="http://schemas.microsoft.com/office/drawing/2014/main" id="{AEDC06E5-4D38-6AA1-C41B-F055AEDED2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727" y="4560455"/>
                        <a:ext cx="7645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453564B-5F24-2C19-F881-3FBB008F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566"/>
          </a:xfrm>
        </p:spPr>
        <p:txBody>
          <a:bodyPr/>
          <a:lstStyle/>
          <a:p>
            <a:pPr eaLnBrk="1" hangingPunct="1"/>
            <a:r>
              <a:rPr lang="en-US" altLang="el-GR" b="1" dirty="0">
                <a:latin typeface="+mn-lt"/>
                <a:ea typeface="ヒラギノ角ゴ Pro W3"/>
                <a:cs typeface="ヒラギノ角ゴ Pro W3"/>
              </a:rPr>
              <a:t>Example </a:t>
            </a:r>
            <a:r>
              <a:rPr lang="en-US" altLang="el-GR" sz="1600" dirty="0">
                <a:latin typeface="+mn-lt"/>
                <a:ea typeface="ヒラギノ角ゴ Pro W3"/>
                <a:cs typeface="ヒラギノ角ゴ Pro W3"/>
              </a:rPr>
              <a:t>(from Berk &amp; </a:t>
            </a:r>
            <a:r>
              <a:rPr lang="en-US" altLang="el-GR" sz="1600" dirty="0" err="1">
                <a:latin typeface="+mn-lt"/>
                <a:ea typeface="ヒラギノ角ゴ Pro W3"/>
                <a:cs typeface="ヒラギノ角ゴ Pro W3"/>
              </a:rPr>
              <a:t>Demarzo</a:t>
            </a:r>
            <a:r>
              <a:rPr lang="en-US" altLang="el-GR" sz="1600" dirty="0">
                <a:latin typeface="+mn-lt"/>
                <a:ea typeface="ヒラギノ角ゴ Pro W3"/>
                <a:cs typeface="ヒラギノ角ゴ Pro W3"/>
              </a:rPr>
              <a:t> textbook)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B4489737-A164-49FD-A01E-22E9BBE86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b="1" dirty="0"/>
              <a:t>Bond Valuation</a:t>
            </a:r>
            <a:endParaRPr lang="el-GR" altLang="el-GR" sz="4000" b="1" dirty="0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E9181ABC-6113-4E36-B3CB-E410D653CC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28776"/>
            <a:ext cx="10670309" cy="4525963"/>
          </a:xfrm>
        </p:spPr>
        <p:txBody>
          <a:bodyPr/>
          <a:lstStyle/>
          <a:p>
            <a:pPr eaLnBrk="1" hangingPunct="1"/>
            <a:r>
              <a:rPr lang="en-US" altLang="el-GR" sz="2200" b="1" dirty="0"/>
              <a:t>Conclusion</a:t>
            </a:r>
          </a:p>
          <a:p>
            <a:pPr eaLnBrk="1" hangingPunct="1"/>
            <a:endParaRPr lang="en-US" altLang="el-GR" sz="2200" dirty="0"/>
          </a:p>
          <a:p>
            <a:pPr eaLnBrk="1" hangingPunct="1"/>
            <a:r>
              <a:rPr lang="el-GR" altLang="el-GR" sz="2200" dirty="0"/>
              <a:t>(</a:t>
            </a:r>
            <a:r>
              <a:rPr lang="en-US" altLang="el-GR" sz="2200" dirty="0" err="1"/>
              <a:t>i</a:t>
            </a:r>
            <a:r>
              <a:rPr lang="el-GR" altLang="el-GR" sz="2200" dirty="0"/>
              <a:t>)</a:t>
            </a:r>
            <a:r>
              <a:rPr lang="en-US" altLang="el-GR" sz="2200" dirty="0"/>
              <a:t> 	if the coupon rate &gt; </a:t>
            </a:r>
            <a:r>
              <a:rPr lang="en-US" altLang="el-GR" sz="2200" dirty="0" err="1"/>
              <a:t>YtM</a:t>
            </a:r>
            <a:r>
              <a:rPr lang="en-US" altLang="el-GR" sz="2200" dirty="0"/>
              <a:t> → bond trades at a premium </a:t>
            </a:r>
            <a:r>
              <a:rPr lang="el-GR" altLang="el-GR" sz="2200" dirty="0"/>
              <a:t>	 </a:t>
            </a:r>
            <a:endParaRPr lang="en-US" altLang="el-GR" sz="2200" dirty="0"/>
          </a:p>
          <a:p>
            <a:pPr eaLnBrk="1" hangingPunct="1"/>
            <a:r>
              <a:rPr lang="en-US" altLang="el-GR" sz="2200" dirty="0"/>
              <a:t>(ii)	if the coupon rate &lt; </a:t>
            </a:r>
            <a:r>
              <a:rPr lang="en-US" altLang="el-GR" sz="2200" dirty="0" err="1"/>
              <a:t>YtM</a:t>
            </a:r>
            <a:r>
              <a:rPr lang="en-US" altLang="el-GR" sz="2200" dirty="0"/>
              <a:t> → bond trades at a discount </a:t>
            </a:r>
          </a:p>
          <a:p>
            <a:pPr eaLnBrk="1" hangingPunct="1"/>
            <a:r>
              <a:rPr lang="en-US" altLang="el-GR" sz="2200" dirty="0"/>
              <a:t>(iii)	if the coupon rate = </a:t>
            </a:r>
            <a:r>
              <a:rPr lang="en-US" altLang="el-GR" sz="2200" dirty="0" err="1"/>
              <a:t>YtM</a:t>
            </a:r>
            <a:r>
              <a:rPr lang="en-US" altLang="el-GR" sz="2200" dirty="0"/>
              <a:t> → bond trades at Par</a:t>
            </a:r>
          </a:p>
          <a:p>
            <a:pPr eaLnBrk="1" hangingPunct="1"/>
            <a:endParaRPr lang="en-US" altLang="el-GR" sz="2200" dirty="0"/>
          </a:p>
          <a:p>
            <a:pPr eaLnBrk="1" hangingPunct="1"/>
            <a:endParaRPr lang="en-US" altLang="el-GR" sz="2200" dirty="0"/>
          </a:p>
          <a:p>
            <a:pPr eaLnBrk="1" hangingPunct="1"/>
            <a:r>
              <a:rPr lang="en-US" altLang="el-GR" sz="2200" dirty="0"/>
              <a:t>and visa versa</a:t>
            </a:r>
          </a:p>
          <a:p>
            <a:pPr eaLnBrk="1" hangingPunct="1"/>
            <a:endParaRPr lang="en-US" altLang="el-GR" sz="2000" dirty="0"/>
          </a:p>
          <a:p>
            <a:pPr eaLnBrk="1" hangingPunct="1"/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8604164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2CC1BD7E-F96F-4A75-9C6F-0149F93FC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b="1"/>
              <a:t>Bond Valuation</a:t>
            </a:r>
            <a:endParaRPr lang="el-GR" altLang="el-GR" sz="4000" b="1"/>
          </a:p>
        </p:txBody>
      </p:sp>
      <p:pic>
        <p:nvPicPr>
          <p:cNvPr id="177155" name="Picture 4">
            <a:extLst>
              <a:ext uri="{FF2B5EF4-FFF2-40B4-BE49-F238E27FC236}">
                <a16:creationId xmlns:a16="http://schemas.microsoft.com/office/drawing/2014/main" id="{DBCD0631-B3E4-4540-9C37-8B63D1EB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48" y="1700214"/>
            <a:ext cx="9781562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798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DD89424A-E007-49E7-838D-16F6E84F2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641554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Bond Valuation</a:t>
            </a:r>
            <a:endParaRPr lang="el-GR" altLang="el-GR" sz="4000" b="1" dirty="0"/>
          </a:p>
        </p:txBody>
      </p:sp>
      <p:pic>
        <p:nvPicPr>
          <p:cNvPr id="178179" name="Picture 4">
            <a:extLst>
              <a:ext uri="{FF2B5EF4-FFF2-40B4-BE49-F238E27FC236}">
                <a16:creationId xmlns:a16="http://schemas.microsoft.com/office/drawing/2014/main" id="{BA6479DA-A7AE-43BD-B37B-0E022E75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72" y="1124124"/>
            <a:ext cx="7935985" cy="54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6610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B6AA97DA-7B94-4D1F-A1EA-370D24F63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08666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Bond Valuation</a:t>
            </a:r>
            <a:endParaRPr lang="el-GR" altLang="el-GR" sz="4000" b="1" dirty="0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21B8EC9D-35C6-4E83-9E87-1DED9B9A6D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199626"/>
            <a:ext cx="10515600" cy="49773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l-GR" sz="2200" dirty="0"/>
              <a:t>What happens if we </a:t>
            </a:r>
            <a:r>
              <a:rPr lang="en-US" altLang="el-GR" sz="2200" b="1" dirty="0">
                <a:solidFill>
                  <a:srgbClr val="FF0000"/>
                </a:solidFill>
              </a:rPr>
              <a:t>do not assume a constant discount rate</a:t>
            </a:r>
            <a:r>
              <a:rPr lang="en-US" altLang="el-GR" sz="2200" dirty="0"/>
              <a:t>? </a:t>
            </a:r>
          </a:p>
          <a:p>
            <a:pPr eaLnBrk="1" hangingPunct="1">
              <a:lnSpc>
                <a:spcPct val="80000"/>
              </a:lnSpc>
            </a:pPr>
            <a:endParaRPr lang="en-US" altLang="el-GR" sz="2200" dirty="0"/>
          </a:p>
          <a:p>
            <a:pPr eaLnBrk="1" hangingPunct="1">
              <a:lnSpc>
                <a:spcPct val="80000"/>
              </a:lnSpc>
            </a:pPr>
            <a:r>
              <a:rPr lang="en-US" altLang="el-GR" sz="2200" dirty="0"/>
              <a:t>Consider the following problem: find the price of a 3</a:t>
            </a:r>
            <a:r>
              <a:rPr lang="el-GR" altLang="el-GR" sz="2200" dirty="0"/>
              <a:t>-</a:t>
            </a:r>
            <a:r>
              <a:rPr lang="en-US" altLang="el-GR" sz="2200" dirty="0"/>
              <a:t>year Government bond (Par = $100, coupon rate = 7%, annual payment) when we expect that the discount rate </a:t>
            </a:r>
            <a:r>
              <a:rPr lang="en-US" altLang="el-GR" sz="2200" b="1" dirty="0">
                <a:solidFill>
                  <a:srgbClr val="FF0000"/>
                </a:solidFill>
              </a:rPr>
              <a:t>will change over time</a:t>
            </a:r>
            <a:r>
              <a:rPr lang="en-US" altLang="el-GR" sz="2200" dirty="0"/>
              <a:t>.</a:t>
            </a:r>
            <a:endParaRPr lang="el-GR" altLang="el-GR" sz="2200" b="1" dirty="0"/>
          </a:p>
          <a:p>
            <a:pPr eaLnBrk="1" hangingPunct="1">
              <a:lnSpc>
                <a:spcPct val="80000"/>
              </a:lnSpc>
            </a:pPr>
            <a:endParaRPr lang="en-US" altLang="el-GR" sz="22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2200" b="1" dirty="0"/>
              <a:t>	P</a:t>
            </a:r>
            <a:r>
              <a:rPr lang="en-US" altLang="el-GR" sz="2200" b="1" baseline="-25000" dirty="0"/>
              <a:t>0</a:t>
            </a:r>
            <a:r>
              <a:rPr lang="en-US" altLang="el-GR" sz="2200" b="1" dirty="0"/>
              <a:t> </a:t>
            </a:r>
            <a:r>
              <a:rPr lang="el-GR" altLang="el-GR" sz="2200" b="1" dirty="0"/>
              <a:t>		</a:t>
            </a:r>
            <a:r>
              <a:rPr lang="en-US" altLang="el-GR" sz="2200" b="1" dirty="0"/>
              <a:t>=</a:t>
            </a:r>
            <a:r>
              <a:rPr lang="el-GR" altLang="el-GR" sz="2200" b="1" dirty="0"/>
              <a:t>	</a:t>
            </a:r>
            <a:r>
              <a:rPr lang="en-US" altLang="el-GR" sz="2200" b="1" dirty="0"/>
              <a:t>[</a:t>
            </a:r>
            <a:r>
              <a:rPr lang="el-GR" altLang="el-GR" sz="2200" b="1" dirty="0"/>
              <a:t> </a:t>
            </a:r>
            <a:r>
              <a:rPr lang="en-US" altLang="el-GR" sz="2200" b="1" dirty="0"/>
              <a:t>7 / (1+S</a:t>
            </a:r>
            <a:r>
              <a:rPr lang="en-US" altLang="el-GR" sz="2200" b="1" baseline="-25000" dirty="0"/>
              <a:t>01</a:t>
            </a:r>
            <a:r>
              <a:rPr lang="en-US" altLang="el-GR" sz="2200" b="1" dirty="0"/>
              <a:t>)</a:t>
            </a:r>
            <a:r>
              <a:rPr lang="el-GR" altLang="el-GR" sz="2200" b="1" dirty="0"/>
              <a:t> </a:t>
            </a:r>
            <a:r>
              <a:rPr lang="en-US" altLang="el-GR" sz="2200" b="1" dirty="0"/>
              <a:t>] </a:t>
            </a:r>
            <a:endParaRPr lang="el-GR" altLang="el-GR" sz="22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 b="1" dirty="0"/>
              <a:t>			</a:t>
            </a:r>
            <a:r>
              <a:rPr lang="en-US" altLang="el-GR" sz="2200" b="1" dirty="0"/>
              <a:t>+</a:t>
            </a:r>
            <a:r>
              <a:rPr lang="el-GR" altLang="el-GR" sz="2200" b="1" dirty="0"/>
              <a:t>	</a:t>
            </a:r>
            <a:r>
              <a:rPr lang="en-US" altLang="el-GR" sz="2200" b="1" dirty="0"/>
              <a:t>[</a:t>
            </a:r>
            <a:r>
              <a:rPr lang="el-GR" altLang="el-GR" sz="2200" b="1" dirty="0"/>
              <a:t> </a:t>
            </a:r>
            <a:r>
              <a:rPr lang="en-US" altLang="el-GR" sz="2200" b="1" dirty="0"/>
              <a:t>7 / (1+S</a:t>
            </a:r>
            <a:r>
              <a:rPr lang="en-US" altLang="el-GR" sz="2200" b="1" baseline="-25000" dirty="0"/>
              <a:t>02</a:t>
            </a:r>
            <a:r>
              <a:rPr lang="en-US" altLang="el-GR" sz="2200" b="1" dirty="0"/>
              <a:t>)</a:t>
            </a:r>
            <a:r>
              <a:rPr lang="en-US" altLang="el-GR" sz="2200" b="1" baseline="30000" dirty="0"/>
              <a:t>2</a:t>
            </a:r>
            <a:r>
              <a:rPr lang="el-GR" altLang="el-GR" sz="2200" b="1" baseline="30000" dirty="0"/>
              <a:t> </a:t>
            </a:r>
            <a:r>
              <a:rPr lang="en-US" altLang="el-GR" sz="2200" b="1" dirty="0"/>
              <a:t>] </a:t>
            </a:r>
            <a:endParaRPr lang="el-GR" altLang="el-GR" sz="22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 b="1" dirty="0"/>
              <a:t>			</a:t>
            </a:r>
            <a:r>
              <a:rPr lang="en-US" altLang="el-GR" sz="2200" b="1" dirty="0"/>
              <a:t>+</a:t>
            </a:r>
            <a:r>
              <a:rPr lang="el-GR" altLang="el-GR" sz="2200" b="1" dirty="0"/>
              <a:t>	</a:t>
            </a:r>
            <a:r>
              <a:rPr lang="en-US" altLang="el-GR" sz="2200" b="1" dirty="0"/>
              <a:t>[</a:t>
            </a:r>
            <a:r>
              <a:rPr lang="el-GR" altLang="el-GR" sz="2200" b="1" dirty="0"/>
              <a:t> </a:t>
            </a:r>
            <a:r>
              <a:rPr lang="en-US" altLang="el-GR" sz="2200" b="1" dirty="0"/>
              <a:t>(7 + 100) / (1+S</a:t>
            </a:r>
            <a:r>
              <a:rPr lang="en-US" altLang="el-GR" sz="2200" b="1" baseline="-25000" dirty="0"/>
              <a:t>03</a:t>
            </a:r>
            <a:r>
              <a:rPr lang="en-US" altLang="el-GR" sz="2200" b="1" dirty="0"/>
              <a:t>)</a:t>
            </a:r>
            <a:r>
              <a:rPr lang="en-US" altLang="el-GR" sz="2200" b="1" baseline="30000" dirty="0"/>
              <a:t>3</a:t>
            </a:r>
            <a:r>
              <a:rPr lang="el-GR" altLang="el-GR" sz="2200" b="1" baseline="30000" dirty="0"/>
              <a:t> </a:t>
            </a:r>
            <a:r>
              <a:rPr lang="en-US" altLang="el-GR" sz="2200" b="1" dirty="0"/>
              <a:t>]</a:t>
            </a:r>
          </a:p>
          <a:p>
            <a:pPr eaLnBrk="1" hangingPunct="1">
              <a:lnSpc>
                <a:spcPct val="80000"/>
              </a:lnSpc>
            </a:pPr>
            <a:endParaRPr lang="el-GR" altLang="el-GR" sz="2200" dirty="0"/>
          </a:p>
          <a:p>
            <a:pPr eaLnBrk="1" hangingPunct="1">
              <a:lnSpc>
                <a:spcPct val="80000"/>
              </a:lnSpc>
            </a:pPr>
            <a:r>
              <a:rPr lang="en-US" altLang="el-GR" sz="2200" i="1" dirty="0"/>
              <a:t>S</a:t>
            </a:r>
            <a:r>
              <a:rPr lang="el-GR" altLang="el-GR" sz="2200" i="1" baseline="-25000" dirty="0"/>
              <a:t>01</a:t>
            </a:r>
            <a:r>
              <a:rPr lang="el-GR" altLang="el-GR" sz="2200" dirty="0"/>
              <a:t>: </a:t>
            </a:r>
            <a:r>
              <a:rPr lang="en-US" altLang="el-GR" sz="2200" dirty="0"/>
              <a:t>proper discount rate for period </a:t>
            </a:r>
            <a:r>
              <a:rPr lang="el-GR" altLang="el-GR" sz="2200" dirty="0"/>
              <a:t>0 (</a:t>
            </a:r>
            <a:r>
              <a:rPr lang="en-US" altLang="el-GR" sz="2200" dirty="0"/>
              <a:t>today) to period 1</a:t>
            </a:r>
            <a:r>
              <a:rPr lang="el-GR" altLang="el-GR" sz="2200" dirty="0"/>
              <a:t> (</a:t>
            </a:r>
            <a:r>
              <a:rPr lang="en-US" altLang="el-GR" sz="2200" dirty="0"/>
              <a:t>in one year</a:t>
            </a:r>
            <a:r>
              <a:rPr lang="el-GR" altLang="el-GR" sz="2200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l-GR" altLang="el-GR" sz="2200" dirty="0"/>
          </a:p>
          <a:p>
            <a:pPr eaLnBrk="1" hangingPunct="1">
              <a:lnSpc>
                <a:spcPct val="80000"/>
              </a:lnSpc>
            </a:pPr>
            <a:r>
              <a:rPr lang="en-US" altLang="el-GR" sz="2200" i="1" dirty="0"/>
              <a:t>S</a:t>
            </a:r>
            <a:r>
              <a:rPr lang="el-GR" altLang="el-GR" sz="2200" i="1" baseline="-25000" dirty="0"/>
              <a:t>02</a:t>
            </a:r>
            <a:r>
              <a:rPr lang="el-GR" altLang="el-GR" sz="2200" dirty="0"/>
              <a:t>: </a:t>
            </a:r>
            <a:r>
              <a:rPr lang="en-US" altLang="el-GR" sz="2200" dirty="0"/>
              <a:t>proper discount rate for period </a:t>
            </a:r>
            <a:r>
              <a:rPr lang="el-GR" altLang="el-GR" sz="2200" dirty="0"/>
              <a:t>0 (</a:t>
            </a:r>
            <a:r>
              <a:rPr lang="en-US" altLang="el-GR" sz="2200" dirty="0"/>
              <a:t>today) to period 2</a:t>
            </a:r>
            <a:r>
              <a:rPr lang="el-GR" altLang="el-GR" sz="2200" dirty="0"/>
              <a:t> (</a:t>
            </a:r>
            <a:r>
              <a:rPr lang="en-US" altLang="el-GR" sz="2200" dirty="0"/>
              <a:t>in two years</a:t>
            </a:r>
            <a:r>
              <a:rPr lang="el-GR" altLang="el-GR" sz="2200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l-GR" altLang="el-GR" sz="2200" dirty="0"/>
          </a:p>
          <a:p>
            <a:pPr eaLnBrk="1" hangingPunct="1">
              <a:lnSpc>
                <a:spcPct val="80000"/>
              </a:lnSpc>
            </a:pPr>
            <a:r>
              <a:rPr lang="en-US" altLang="el-GR" sz="2200" i="1" dirty="0"/>
              <a:t>S</a:t>
            </a:r>
            <a:r>
              <a:rPr lang="el-GR" altLang="el-GR" sz="2200" i="1" baseline="-25000" dirty="0"/>
              <a:t>03</a:t>
            </a:r>
            <a:r>
              <a:rPr lang="el-GR" altLang="el-GR" sz="2200" dirty="0"/>
              <a:t>: </a:t>
            </a:r>
            <a:r>
              <a:rPr lang="en-US" altLang="el-GR" sz="2200" dirty="0"/>
              <a:t>proper discount rate for period </a:t>
            </a:r>
            <a:r>
              <a:rPr lang="el-GR" altLang="el-GR" sz="2200" dirty="0"/>
              <a:t>0 (</a:t>
            </a:r>
            <a:r>
              <a:rPr lang="en-US" altLang="el-GR" sz="2200" dirty="0"/>
              <a:t>today) to period 3</a:t>
            </a:r>
            <a:r>
              <a:rPr lang="el-GR" altLang="el-GR" sz="2200" dirty="0"/>
              <a:t> (</a:t>
            </a:r>
            <a:r>
              <a:rPr lang="en-US" altLang="el-GR" sz="2200" dirty="0"/>
              <a:t>in three years</a:t>
            </a:r>
            <a:r>
              <a:rPr lang="el-GR" altLang="el-GR" sz="2200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l-GR" sz="1400" dirty="0"/>
          </a:p>
          <a:p>
            <a:pPr eaLnBrk="1" hangingPunct="1">
              <a:lnSpc>
                <a:spcPct val="80000"/>
              </a:lnSpc>
            </a:pPr>
            <a:endParaRPr lang="en-US" altLang="el-GR" sz="1400" dirty="0"/>
          </a:p>
        </p:txBody>
      </p:sp>
    </p:spTree>
    <p:extLst>
      <p:ext uri="{BB962C8B-B14F-4D97-AF65-F5344CB8AC3E}">
        <p14:creationId xmlns:p14="http://schemas.microsoft.com/office/powerpoint/2010/main" val="7003775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6AA97DA-7B94-4D1F-A1EA-370D24F63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02958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Bond Valuation</a:t>
            </a:r>
            <a:endParaRPr lang="el-GR" altLang="el-GR" sz="4000" b="1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906" y="1613140"/>
            <a:ext cx="10101532" cy="44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854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E0E8DA9-B57C-4F70-9DEE-74F3AADE5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66721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Bond Valuation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228124BB-A151-4BF1-8EC1-3B2994D593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24793"/>
            <a:ext cx="10515600" cy="4952170"/>
          </a:xfrm>
        </p:spPr>
        <p:txBody>
          <a:bodyPr/>
          <a:lstStyle/>
          <a:p>
            <a:pPr algn="just" eaLnBrk="1" hangingPunct="1"/>
            <a:r>
              <a:rPr lang="en-US" altLang="el-GR" sz="2200" dirty="0"/>
              <a:t>Assume that in the market currently we can find zero coupon Government bonds (i.e. same issuer) that mature in </a:t>
            </a:r>
          </a:p>
          <a:p>
            <a:pPr algn="just"/>
            <a:endParaRPr lang="en-US" altLang="el-GR" sz="2200" dirty="0"/>
          </a:p>
          <a:p>
            <a:pPr algn="just"/>
            <a:r>
              <a:rPr lang="en-US" altLang="el-GR" sz="2200" dirty="0"/>
              <a:t>1 </a:t>
            </a:r>
            <a:r>
              <a:rPr lang="en-GB" altLang="el-GR" sz="2200" dirty="0"/>
              <a:t>year from today with current price $92</a:t>
            </a:r>
            <a:endParaRPr lang="en-US" altLang="el-GR" sz="2200" dirty="0"/>
          </a:p>
          <a:p>
            <a:pPr algn="just"/>
            <a:r>
              <a:rPr lang="en-US" altLang="el-GR" sz="2200" dirty="0"/>
              <a:t>2 </a:t>
            </a:r>
            <a:r>
              <a:rPr lang="en-GB" altLang="el-GR" sz="2200" dirty="0"/>
              <a:t>years from today with current price </a:t>
            </a:r>
            <a:r>
              <a:rPr lang="en-US" altLang="el-GR" sz="2200" dirty="0"/>
              <a:t>$</a:t>
            </a:r>
            <a:r>
              <a:rPr lang="el-GR" altLang="el-GR" sz="2200" dirty="0"/>
              <a:t>8</a:t>
            </a:r>
            <a:r>
              <a:rPr lang="en-GB" altLang="el-GR" sz="2200" dirty="0"/>
              <a:t>7</a:t>
            </a:r>
            <a:endParaRPr lang="en-US" altLang="el-GR" sz="2200" dirty="0"/>
          </a:p>
          <a:p>
            <a:pPr algn="just" eaLnBrk="1" hangingPunct="1"/>
            <a:r>
              <a:rPr lang="en-US" altLang="el-GR" sz="2200" dirty="0"/>
              <a:t>3 years from today with current price</a:t>
            </a:r>
            <a:r>
              <a:rPr lang="el-GR" altLang="el-GR" sz="2200" dirty="0"/>
              <a:t> </a:t>
            </a:r>
            <a:r>
              <a:rPr lang="en-US" altLang="el-GR" sz="2200" dirty="0"/>
              <a:t>$</a:t>
            </a:r>
            <a:r>
              <a:rPr lang="el-GR" altLang="el-GR" sz="2200" dirty="0"/>
              <a:t>85 </a:t>
            </a:r>
            <a:endParaRPr lang="en-US" altLang="el-GR" sz="2200" dirty="0"/>
          </a:p>
          <a:p>
            <a:pPr algn="just" eaLnBrk="1" hangingPunct="1"/>
            <a:r>
              <a:rPr lang="en-US" altLang="el-GR" sz="2200" dirty="0"/>
              <a:t>Par Value = $100/</a:t>
            </a:r>
          </a:p>
          <a:p>
            <a:pPr algn="just" eaLnBrk="1" hangingPunct="1"/>
            <a:endParaRPr lang="en-US" altLang="el-GR" sz="2200" dirty="0"/>
          </a:p>
          <a:p>
            <a:pPr algn="just" eaLnBrk="1" hangingPunct="1"/>
            <a:r>
              <a:rPr lang="en-US" altLang="el-GR" sz="2200" dirty="0"/>
              <a:t>We know that 			P</a:t>
            </a:r>
            <a:r>
              <a:rPr lang="en-US" altLang="el-GR" sz="2200" baseline="-25000" dirty="0"/>
              <a:t>0</a:t>
            </a:r>
            <a:r>
              <a:rPr lang="el-GR" altLang="el-GR" sz="2200" dirty="0"/>
              <a:t> = </a:t>
            </a:r>
            <a:r>
              <a:rPr lang="en-US" altLang="el-GR" sz="2200" dirty="0"/>
              <a:t>P</a:t>
            </a:r>
            <a:r>
              <a:rPr lang="el-GR" altLang="el-GR" sz="2200" dirty="0"/>
              <a:t> </a:t>
            </a:r>
            <a:r>
              <a:rPr lang="en-US" altLang="el-GR" sz="2200" dirty="0"/>
              <a:t>/ </a:t>
            </a:r>
            <a:r>
              <a:rPr lang="el-GR" altLang="el-GR" sz="2200" dirty="0"/>
              <a:t>(</a:t>
            </a:r>
            <a:r>
              <a:rPr lang="en-US" altLang="el-GR" sz="2200" dirty="0"/>
              <a:t>1+r)</a:t>
            </a:r>
            <a:r>
              <a:rPr lang="en-US" altLang="el-GR" sz="2200" baseline="30000" dirty="0"/>
              <a:t>n</a:t>
            </a:r>
            <a:endParaRPr lang="el-GR" altLang="el-GR" sz="2200" baseline="30000" dirty="0"/>
          </a:p>
          <a:p>
            <a:pPr algn="just" eaLnBrk="1" hangingPunct="1"/>
            <a:endParaRPr lang="el-GR" altLang="el-GR" sz="2200" baseline="30000" dirty="0"/>
          </a:p>
          <a:p>
            <a:pPr algn="just" eaLnBrk="1" hangingPunct="1"/>
            <a:r>
              <a:rPr lang="en-US" altLang="el-GR" sz="2200" dirty="0"/>
              <a:t>Thus, the </a:t>
            </a:r>
            <a:r>
              <a:rPr lang="en-US" altLang="el-GR" sz="2200" b="1" dirty="0" err="1">
                <a:solidFill>
                  <a:srgbClr val="FF0000"/>
                </a:solidFill>
              </a:rPr>
              <a:t>YtM</a:t>
            </a:r>
            <a:r>
              <a:rPr lang="en-US" altLang="el-GR" sz="2200" b="1" dirty="0">
                <a:solidFill>
                  <a:srgbClr val="FF0000"/>
                </a:solidFill>
              </a:rPr>
              <a:t> of a zero coupon </a:t>
            </a:r>
            <a:r>
              <a:rPr lang="en-US" altLang="el-GR" sz="2200" dirty="0"/>
              <a:t>is	</a:t>
            </a:r>
            <a:r>
              <a:rPr lang="en-US" altLang="el-GR" sz="2200" dirty="0" err="1"/>
              <a:t>YtM</a:t>
            </a:r>
            <a:r>
              <a:rPr lang="en-US" altLang="el-GR" sz="2200" dirty="0"/>
              <a:t> = [P / P</a:t>
            </a:r>
            <a:r>
              <a:rPr lang="en-US" altLang="el-GR" sz="2200" baseline="-25000" dirty="0"/>
              <a:t>0</a:t>
            </a:r>
            <a:r>
              <a:rPr lang="en-US" altLang="el-GR" sz="2200" dirty="0"/>
              <a:t>]</a:t>
            </a:r>
            <a:r>
              <a:rPr lang="en-US" altLang="el-GR" sz="2200" baseline="30000" dirty="0"/>
              <a:t>1/n</a:t>
            </a:r>
            <a:r>
              <a:rPr lang="en-US" altLang="el-GR" sz="2200" dirty="0"/>
              <a:t> -1</a:t>
            </a:r>
          </a:p>
          <a:p>
            <a:pPr algn="just" eaLnBrk="1" hangingPunct="1"/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272682194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0CCC8B21-A66A-4B0D-8E60-8DBE136C4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5744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sz="4000" b="1" dirty="0"/>
              <a:t>Bond Valuation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87F7DDB4-CB8F-4596-AB3C-8170647E34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191237"/>
            <a:ext cx="10738607" cy="493492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dirty="0"/>
              <a:t> </a:t>
            </a:r>
            <a:r>
              <a:rPr lang="en-US" altLang="el-GR" sz="2000" dirty="0"/>
              <a:t>Thus the </a:t>
            </a:r>
            <a:r>
              <a:rPr lang="en-US" altLang="el-GR" sz="2000" dirty="0" err="1"/>
              <a:t>YtM</a:t>
            </a:r>
            <a:r>
              <a:rPr lang="en-US" altLang="el-GR" sz="2000" dirty="0"/>
              <a:t> for the zeros are: </a:t>
            </a:r>
          </a:p>
          <a:p>
            <a:pPr eaLnBrk="1" hangingPunct="1">
              <a:buFontTx/>
              <a:buNone/>
            </a:pPr>
            <a:endParaRPr lang="en-US" altLang="el-GR" sz="2000" dirty="0"/>
          </a:p>
          <a:p>
            <a:pPr eaLnBrk="1" hangingPunct="1"/>
            <a:r>
              <a:rPr lang="en-US" altLang="el-GR" sz="2000" dirty="0" err="1"/>
              <a:t>YtM</a:t>
            </a:r>
            <a:r>
              <a:rPr lang="el-GR" altLang="el-GR" sz="2000" baseline="-25000" dirty="0"/>
              <a:t>01</a:t>
            </a:r>
            <a:r>
              <a:rPr lang="el-GR" altLang="el-GR" sz="2000" dirty="0"/>
              <a:t>= (</a:t>
            </a:r>
            <a:r>
              <a:rPr lang="en-US" altLang="el-GR" sz="2000" dirty="0"/>
              <a:t>P</a:t>
            </a:r>
            <a:r>
              <a:rPr lang="el-GR" altLang="el-GR" sz="2000" dirty="0"/>
              <a:t>/</a:t>
            </a:r>
            <a:r>
              <a:rPr lang="en-US" altLang="el-GR" sz="2000" dirty="0"/>
              <a:t>P</a:t>
            </a:r>
            <a:r>
              <a:rPr lang="el-GR" altLang="el-GR" sz="2000" baseline="-25000" dirty="0"/>
              <a:t>0</a:t>
            </a:r>
            <a:r>
              <a:rPr lang="el-GR" altLang="el-GR" sz="2000" dirty="0"/>
              <a:t>)</a:t>
            </a:r>
            <a:r>
              <a:rPr lang="el-GR" altLang="el-GR" sz="2000" baseline="30000" dirty="0"/>
              <a:t>1/1</a:t>
            </a:r>
            <a:r>
              <a:rPr lang="el-GR" altLang="el-GR" sz="2000" dirty="0"/>
              <a:t> -1 = (100/92) -1 = 0</a:t>
            </a:r>
            <a:r>
              <a:rPr lang="en-US" altLang="el-GR" sz="2000" dirty="0"/>
              <a:t>.</a:t>
            </a:r>
            <a:r>
              <a:rPr lang="el-GR" altLang="el-GR" sz="2000" dirty="0"/>
              <a:t>0869 </a:t>
            </a:r>
            <a:endParaRPr lang="en-US" altLang="el-GR" sz="2000" dirty="0"/>
          </a:p>
          <a:p>
            <a:pPr eaLnBrk="1" hangingPunct="1"/>
            <a:r>
              <a:rPr lang="en-US" altLang="el-GR" sz="2000" dirty="0" err="1"/>
              <a:t>YtM</a:t>
            </a:r>
            <a:r>
              <a:rPr lang="el-GR" altLang="el-GR" sz="2000" baseline="-25000" dirty="0"/>
              <a:t>02</a:t>
            </a:r>
            <a:r>
              <a:rPr lang="el-GR" altLang="el-GR" sz="2000" dirty="0"/>
              <a:t>= (</a:t>
            </a:r>
            <a:r>
              <a:rPr lang="en-US" altLang="el-GR" sz="2000" dirty="0"/>
              <a:t>P</a:t>
            </a:r>
            <a:r>
              <a:rPr lang="el-GR" altLang="el-GR" sz="2000" dirty="0"/>
              <a:t>/</a:t>
            </a:r>
            <a:r>
              <a:rPr lang="en-US" altLang="el-GR" sz="2000" dirty="0"/>
              <a:t>P</a:t>
            </a:r>
            <a:r>
              <a:rPr lang="el-GR" altLang="el-GR" sz="2000" baseline="-25000" dirty="0"/>
              <a:t>0</a:t>
            </a:r>
            <a:r>
              <a:rPr lang="el-GR" altLang="el-GR" sz="2000" dirty="0"/>
              <a:t>)</a:t>
            </a:r>
            <a:r>
              <a:rPr lang="el-GR" altLang="el-GR" sz="2000" baseline="30000" dirty="0"/>
              <a:t>1/</a:t>
            </a:r>
            <a:r>
              <a:rPr lang="en-US" altLang="el-GR" sz="2000" baseline="30000" dirty="0"/>
              <a:t>2</a:t>
            </a:r>
            <a:r>
              <a:rPr lang="el-GR" altLang="el-GR" sz="2000" dirty="0"/>
              <a:t> -1 = (100/87)</a:t>
            </a:r>
            <a:r>
              <a:rPr lang="el-GR" altLang="el-GR" sz="2000" baseline="30000" dirty="0"/>
              <a:t>0</a:t>
            </a:r>
            <a:r>
              <a:rPr lang="en-US" altLang="el-GR" sz="2000" baseline="30000" dirty="0"/>
              <a:t>.</a:t>
            </a:r>
            <a:r>
              <a:rPr lang="el-GR" altLang="el-GR" sz="2000" baseline="30000" dirty="0"/>
              <a:t>5</a:t>
            </a:r>
            <a:r>
              <a:rPr lang="el-GR" altLang="el-GR" sz="2000" dirty="0"/>
              <a:t> – 1 = 0</a:t>
            </a:r>
            <a:r>
              <a:rPr lang="en-US" altLang="el-GR" sz="2000" dirty="0"/>
              <a:t>.</a:t>
            </a:r>
            <a:r>
              <a:rPr lang="el-GR" altLang="el-GR" sz="2000" dirty="0"/>
              <a:t>0721 </a:t>
            </a:r>
            <a:endParaRPr lang="en-US" altLang="el-GR" sz="2000" dirty="0"/>
          </a:p>
          <a:p>
            <a:pPr eaLnBrk="1" hangingPunct="1"/>
            <a:r>
              <a:rPr lang="en-US" altLang="el-GR" sz="2000" dirty="0" err="1"/>
              <a:t>YtM</a:t>
            </a:r>
            <a:r>
              <a:rPr lang="el-GR" altLang="el-GR" sz="2000" baseline="-25000" dirty="0"/>
              <a:t>03</a:t>
            </a:r>
            <a:r>
              <a:rPr lang="el-GR" altLang="el-GR" sz="2000" dirty="0"/>
              <a:t>= (</a:t>
            </a:r>
            <a:r>
              <a:rPr lang="en-US" altLang="el-GR" sz="2000" dirty="0"/>
              <a:t>P</a:t>
            </a:r>
            <a:r>
              <a:rPr lang="el-GR" altLang="el-GR" sz="2000" dirty="0"/>
              <a:t>/</a:t>
            </a:r>
            <a:r>
              <a:rPr lang="en-US" altLang="el-GR" sz="2000" dirty="0"/>
              <a:t>P</a:t>
            </a:r>
            <a:r>
              <a:rPr lang="el-GR" altLang="el-GR" sz="2000" baseline="-25000" dirty="0"/>
              <a:t>0</a:t>
            </a:r>
            <a:r>
              <a:rPr lang="el-GR" altLang="el-GR" sz="2000" dirty="0"/>
              <a:t>)</a:t>
            </a:r>
            <a:r>
              <a:rPr lang="el-GR" altLang="el-GR" sz="2000" baseline="30000" dirty="0"/>
              <a:t>1/</a:t>
            </a:r>
            <a:r>
              <a:rPr lang="en-US" altLang="el-GR" sz="2000" baseline="30000" dirty="0"/>
              <a:t>3</a:t>
            </a:r>
            <a:r>
              <a:rPr lang="el-GR" altLang="el-GR" sz="2000" dirty="0"/>
              <a:t> -1 =  (100/85)</a:t>
            </a:r>
            <a:r>
              <a:rPr lang="el-GR" altLang="el-GR" sz="2000" baseline="30000" dirty="0"/>
              <a:t>0</a:t>
            </a:r>
            <a:r>
              <a:rPr lang="en-US" altLang="el-GR" sz="2000" baseline="30000" dirty="0"/>
              <a:t>.</a:t>
            </a:r>
            <a:r>
              <a:rPr lang="el-GR" altLang="el-GR" sz="2000" baseline="30000" dirty="0"/>
              <a:t>33</a:t>
            </a:r>
            <a:r>
              <a:rPr lang="el-GR" altLang="el-GR" sz="2000" dirty="0"/>
              <a:t> -1 = 0</a:t>
            </a:r>
            <a:r>
              <a:rPr lang="en-US" altLang="el-GR" sz="2000" dirty="0"/>
              <a:t>.</a:t>
            </a:r>
            <a:r>
              <a:rPr lang="el-GR" altLang="el-GR" sz="2000" dirty="0"/>
              <a:t>0556 </a:t>
            </a:r>
            <a:endParaRPr lang="en-US" altLang="el-GR" sz="2000" dirty="0"/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n-US" altLang="el-GR" sz="2000" dirty="0"/>
              <a:t>Since we want to price a </a:t>
            </a:r>
            <a:r>
              <a:rPr lang="en-US" altLang="el-GR" sz="2000" dirty="0" err="1"/>
              <a:t>Gov</a:t>
            </a:r>
            <a:r>
              <a:rPr lang="en-US" altLang="el-GR" sz="2000" dirty="0"/>
              <a:t> Bond with 3 cash flows</a:t>
            </a:r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n-US" altLang="el-GR" sz="2000" dirty="0"/>
              <a:t>Since there are 1-y, 2-y, 3-y </a:t>
            </a:r>
            <a:r>
              <a:rPr lang="en-US" altLang="el-GR" sz="2000" dirty="0" err="1"/>
              <a:t>Gov</a:t>
            </a:r>
            <a:r>
              <a:rPr lang="en-US" altLang="el-GR" sz="2000" dirty="0"/>
              <a:t> zeros with </a:t>
            </a:r>
            <a:r>
              <a:rPr lang="en-US" altLang="el-GR" sz="2000" dirty="0" err="1"/>
              <a:t>YtM</a:t>
            </a:r>
            <a:r>
              <a:rPr lang="en-US" altLang="el-GR" sz="2000" dirty="0"/>
              <a:t> </a:t>
            </a:r>
            <a:r>
              <a:rPr lang="el-GR" altLang="el-GR" sz="2000" dirty="0"/>
              <a:t>8</a:t>
            </a:r>
            <a:r>
              <a:rPr lang="en-US" altLang="el-GR" sz="2000" dirty="0"/>
              <a:t>.</a:t>
            </a:r>
            <a:r>
              <a:rPr lang="el-GR" altLang="el-GR" sz="2000" dirty="0"/>
              <a:t>69%, 7</a:t>
            </a:r>
            <a:r>
              <a:rPr lang="en-US" altLang="el-GR" sz="2000" dirty="0"/>
              <a:t>.</a:t>
            </a:r>
            <a:r>
              <a:rPr lang="el-GR" altLang="el-GR" sz="2000" dirty="0"/>
              <a:t>21%, 5</a:t>
            </a:r>
            <a:r>
              <a:rPr lang="en-US" altLang="el-GR" sz="2000" dirty="0"/>
              <a:t>.</a:t>
            </a:r>
            <a:r>
              <a:rPr lang="el-GR" altLang="el-GR" sz="2000" dirty="0"/>
              <a:t>56%</a:t>
            </a:r>
            <a:r>
              <a:rPr lang="en-US" altLang="el-GR" sz="2000" dirty="0"/>
              <a:t>, respectively</a:t>
            </a:r>
            <a:endParaRPr lang="el-GR" altLang="el-GR" sz="2000" dirty="0"/>
          </a:p>
          <a:p>
            <a:pPr eaLnBrk="1" hangingPunct="1">
              <a:buFontTx/>
              <a:buNone/>
            </a:pPr>
            <a:endParaRPr lang="el-GR" altLang="el-GR" sz="2000" dirty="0"/>
          </a:p>
          <a:p>
            <a:pPr eaLnBrk="1" hangingPunct="1"/>
            <a:r>
              <a:rPr lang="en-US" altLang="el-GR" sz="2000" dirty="0"/>
              <a:t>Then, according to the Law of one price </a:t>
            </a:r>
            <a:r>
              <a:rPr lang="en-US" altLang="el-GR" sz="2000" b="1" dirty="0">
                <a:solidFill>
                  <a:srgbClr val="FF0000"/>
                </a:solidFill>
              </a:rPr>
              <a:t>these are the proper discount rates</a:t>
            </a:r>
          </a:p>
        </p:txBody>
      </p:sp>
    </p:spTree>
    <p:extLst>
      <p:ext uri="{BB962C8B-B14F-4D97-AF65-F5344CB8AC3E}">
        <p14:creationId xmlns:p14="http://schemas.microsoft.com/office/powerpoint/2010/main" val="394600542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>
            <a:extLst>
              <a:ext uri="{FF2B5EF4-FFF2-40B4-BE49-F238E27FC236}">
                <a16:creationId xmlns:a16="http://schemas.microsoft.com/office/drawing/2014/main" id="{F1D44F29-EDB1-4D8A-99AD-2203D865E8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0509" y="864067"/>
            <a:ext cx="10268125" cy="5262098"/>
          </a:xfrm>
        </p:spPr>
        <p:txBody>
          <a:bodyPr/>
          <a:lstStyle/>
          <a:p>
            <a:pPr eaLnBrk="1" hangingPunct="1"/>
            <a:endParaRPr lang="en-US" altLang="el-GR" sz="2400" dirty="0"/>
          </a:p>
          <a:p>
            <a:pPr eaLnBrk="1" hangingPunct="1"/>
            <a:r>
              <a:rPr lang="en-US" altLang="el-GR" sz="2400" dirty="0"/>
              <a:t>Thus, the price should be: </a:t>
            </a:r>
          </a:p>
          <a:p>
            <a:pPr eaLnBrk="1" hangingPunct="1"/>
            <a:endParaRPr lang="en-US" altLang="el-GR" sz="2400" dirty="0"/>
          </a:p>
          <a:p>
            <a:pPr eaLnBrk="1" hangingPunct="1"/>
            <a:r>
              <a:rPr lang="en-US" altLang="el-GR" sz="2400" dirty="0"/>
              <a:t>P</a:t>
            </a:r>
            <a:r>
              <a:rPr lang="el-GR" altLang="el-GR" sz="2400" baseline="-25000" dirty="0"/>
              <a:t>0</a:t>
            </a:r>
            <a:r>
              <a:rPr lang="el-GR" altLang="el-GR" sz="2400" dirty="0"/>
              <a:t> 	=	</a:t>
            </a:r>
            <a:r>
              <a:rPr lang="en-US" altLang="el-GR" sz="2400" dirty="0"/>
              <a:t>	</a:t>
            </a:r>
            <a:r>
              <a:rPr lang="el-GR" altLang="el-GR" sz="2400" dirty="0"/>
              <a:t>[ 7 / (1+0</a:t>
            </a:r>
            <a:r>
              <a:rPr lang="en-GB" altLang="el-GR" sz="2400" dirty="0"/>
              <a:t>.</a:t>
            </a:r>
            <a:r>
              <a:rPr lang="el-GR" altLang="el-GR" sz="2400" dirty="0"/>
              <a:t>0869) ] </a:t>
            </a:r>
          </a:p>
          <a:p>
            <a:pPr eaLnBrk="1" hangingPunct="1">
              <a:buFontTx/>
              <a:buNone/>
            </a:pPr>
            <a:r>
              <a:rPr lang="el-GR" altLang="el-GR" sz="2400" dirty="0"/>
              <a:t>			+	[ 7 / (1+0</a:t>
            </a:r>
            <a:r>
              <a:rPr lang="en-GB" altLang="el-GR" sz="2400" dirty="0"/>
              <a:t>.</a:t>
            </a:r>
            <a:r>
              <a:rPr lang="el-GR" altLang="el-GR" sz="2400" dirty="0"/>
              <a:t>0721)</a:t>
            </a:r>
            <a:r>
              <a:rPr lang="el-GR" altLang="el-GR" sz="2400" baseline="30000" dirty="0"/>
              <a:t>2</a:t>
            </a:r>
            <a:r>
              <a:rPr lang="el-GR" altLang="el-GR" sz="2400" dirty="0"/>
              <a:t>] </a:t>
            </a:r>
          </a:p>
          <a:p>
            <a:pPr eaLnBrk="1" hangingPunct="1">
              <a:buFontTx/>
              <a:buNone/>
            </a:pPr>
            <a:r>
              <a:rPr lang="el-GR" altLang="el-GR" sz="2400" dirty="0"/>
              <a:t>			+	[ (7 + 100) / (1+0</a:t>
            </a:r>
            <a:r>
              <a:rPr lang="en-GB" altLang="el-GR" sz="2400" dirty="0"/>
              <a:t>.</a:t>
            </a:r>
            <a:r>
              <a:rPr lang="el-GR" altLang="el-GR" sz="2400" dirty="0"/>
              <a:t>0556)</a:t>
            </a:r>
            <a:r>
              <a:rPr lang="el-GR" altLang="el-GR" sz="2400" baseline="30000" dirty="0"/>
              <a:t>3</a:t>
            </a:r>
            <a:r>
              <a:rPr lang="el-GR" altLang="el-GR" sz="2400" dirty="0"/>
              <a:t>]</a:t>
            </a:r>
            <a:endParaRPr lang="en-US" altLang="el-GR" sz="2400" dirty="0"/>
          </a:p>
          <a:p>
            <a:pPr eaLnBrk="1" hangingPunct="1">
              <a:buFontTx/>
              <a:buNone/>
            </a:pPr>
            <a:r>
              <a:rPr lang="el-GR" altLang="el-GR" sz="2400" dirty="0"/>
              <a:t>			=	103</a:t>
            </a:r>
            <a:r>
              <a:rPr lang="en-GB" altLang="el-GR" sz="2400" dirty="0"/>
              <a:t>.</a:t>
            </a:r>
            <a:r>
              <a:rPr lang="el-GR" altLang="el-GR" sz="2400" dirty="0"/>
              <a:t>50 </a:t>
            </a:r>
            <a:r>
              <a:rPr lang="en-GB" altLang="el-GR" sz="2400" dirty="0"/>
              <a:t>E</a:t>
            </a:r>
          </a:p>
          <a:p>
            <a:pPr eaLnBrk="1" hangingPunct="1">
              <a:buFontTx/>
              <a:buNone/>
            </a:pPr>
            <a:endParaRPr lang="en-GB" altLang="el-GR" sz="2400" dirty="0"/>
          </a:p>
          <a:p>
            <a:pPr eaLnBrk="1" hangingPunct="1">
              <a:buFontTx/>
              <a:buNone/>
            </a:pPr>
            <a:r>
              <a:rPr lang="en-GB" altLang="el-GR" sz="2400" dirty="0"/>
              <a:t>The rates we used are called </a:t>
            </a:r>
            <a:r>
              <a:rPr lang="en-GB" altLang="el-GR" sz="2400" b="1" dirty="0"/>
              <a:t>spot rates </a:t>
            </a:r>
            <a:endParaRPr lang="en-US" alt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50885931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AF6CFB2B-1F2F-4BD4-A607-CD11B9F23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897" y="365126"/>
            <a:ext cx="10665903" cy="826112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Spot Rates – Forward Rates 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6BAFD8F4-D087-4B81-938D-F2C615126A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7897" y="1484313"/>
            <a:ext cx="10515600" cy="4824412"/>
          </a:xfrm>
        </p:spPr>
        <p:txBody>
          <a:bodyPr/>
          <a:lstStyle/>
          <a:p>
            <a:pPr algn="just" eaLnBrk="1" hangingPunct="1"/>
            <a:r>
              <a:rPr lang="en-US" altLang="el-GR" sz="2200" dirty="0"/>
              <a:t>The discount rate we use for the valuation is called the Spot</a:t>
            </a:r>
            <a:r>
              <a:rPr lang="el-GR" altLang="el-GR" sz="2200" dirty="0"/>
              <a:t> </a:t>
            </a:r>
            <a:r>
              <a:rPr lang="en-US" altLang="el-GR" sz="2200" dirty="0"/>
              <a:t>rate</a:t>
            </a:r>
            <a:r>
              <a:rPr lang="el-GR" altLang="el-GR" sz="2200" dirty="0"/>
              <a:t>, </a:t>
            </a:r>
            <a:r>
              <a:rPr lang="en-US" altLang="el-GR" sz="2200" i="1" dirty="0"/>
              <a:t>S</a:t>
            </a:r>
          </a:p>
          <a:p>
            <a:pPr algn="just" eaLnBrk="1" hangingPunct="1"/>
            <a:r>
              <a:rPr lang="en-US" altLang="el-GR" sz="2200" dirty="0"/>
              <a:t>The spot rates are </a:t>
            </a:r>
            <a:r>
              <a:rPr lang="en-US" altLang="el-GR" sz="2200" dirty="0" err="1"/>
              <a:t>YtM</a:t>
            </a:r>
            <a:r>
              <a:rPr lang="en-US" altLang="el-GR" sz="2200" dirty="0"/>
              <a:t> (required returns) from zero coupon bonds</a:t>
            </a:r>
            <a:r>
              <a:rPr lang="el-GR" altLang="el-GR" sz="2200" dirty="0"/>
              <a:t> </a:t>
            </a:r>
            <a:endParaRPr lang="en-US" altLang="el-GR" sz="2200" dirty="0"/>
          </a:p>
          <a:p>
            <a:pPr algn="just" eaLnBrk="1" hangingPunct="1"/>
            <a:r>
              <a:rPr lang="en-US" altLang="el-GR" sz="2200" dirty="0"/>
              <a:t>We can also use them to obtain </a:t>
            </a:r>
            <a:r>
              <a:rPr lang="en-US" altLang="el-GR" sz="2200" b="1" dirty="0">
                <a:solidFill>
                  <a:srgbClr val="FF0000"/>
                </a:solidFill>
              </a:rPr>
              <a:t>Forward</a:t>
            </a:r>
            <a:r>
              <a:rPr lang="el-GR" altLang="el-GR" sz="2200" b="1" dirty="0">
                <a:solidFill>
                  <a:srgbClr val="FF0000"/>
                </a:solidFill>
              </a:rPr>
              <a:t> </a:t>
            </a:r>
            <a:r>
              <a:rPr lang="en-US" altLang="el-GR" sz="2200" b="1" dirty="0">
                <a:solidFill>
                  <a:srgbClr val="FF0000"/>
                </a:solidFill>
              </a:rPr>
              <a:t>rates</a:t>
            </a:r>
            <a:r>
              <a:rPr lang="en-US" altLang="el-GR" sz="2200" dirty="0"/>
              <a:t>, i.e. rates where the deal date and the transaction date </a:t>
            </a:r>
            <a:r>
              <a:rPr lang="en-US" altLang="el-GR" sz="2200" b="1" dirty="0"/>
              <a:t>is different</a:t>
            </a:r>
          </a:p>
          <a:p>
            <a:pPr algn="just" eaLnBrk="1" hangingPunct="1"/>
            <a:r>
              <a:rPr lang="en-US" altLang="el-GR" sz="2200" b="1" dirty="0"/>
              <a:t>Example:</a:t>
            </a:r>
            <a:r>
              <a:rPr lang="en-US" altLang="el-GR" sz="2200" dirty="0"/>
              <a:t> we agree with a bank today (period 0) to take a loan of $</a:t>
            </a:r>
            <a:r>
              <a:rPr lang="el-GR" altLang="el-GR" sz="2200" dirty="0"/>
              <a:t>925 </a:t>
            </a:r>
            <a:r>
              <a:rPr lang="en-US" altLang="el-GR" sz="2200" dirty="0"/>
              <a:t>in one period from now (period 1)</a:t>
            </a:r>
            <a:r>
              <a:rPr lang="el-GR" altLang="el-GR" sz="2200" dirty="0"/>
              <a:t> </a:t>
            </a:r>
            <a:r>
              <a:rPr lang="en-US" altLang="el-GR" sz="2200" dirty="0"/>
              <a:t>and repay the Par value of $</a:t>
            </a:r>
            <a:r>
              <a:rPr lang="el-GR" altLang="el-GR" sz="2200" dirty="0"/>
              <a:t>1000 </a:t>
            </a:r>
            <a:r>
              <a:rPr lang="en-US" altLang="el-GR" sz="2200" dirty="0"/>
              <a:t>in two periods from the transaction date (i.e. three periods from today):</a:t>
            </a:r>
          </a:p>
          <a:p>
            <a:pPr eaLnBrk="1" hangingPunct="1"/>
            <a:endParaRPr lang="el-GR" altLang="el-GR" sz="2200" dirty="0"/>
          </a:p>
          <a:p>
            <a:pPr eaLnBrk="1" hangingPunct="1"/>
            <a:r>
              <a:rPr lang="el-GR" altLang="el-GR" sz="2200" dirty="0"/>
              <a:t> 		925 	= 	1000 / (1 + </a:t>
            </a:r>
            <a:r>
              <a:rPr lang="en-US" altLang="el-GR" sz="2200" i="1" dirty="0"/>
              <a:t>f</a:t>
            </a:r>
            <a:r>
              <a:rPr lang="el-GR" altLang="el-GR" sz="2200" i="1" baseline="-25000" dirty="0"/>
              <a:t>13</a:t>
            </a:r>
            <a:r>
              <a:rPr lang="el-GR" altLang="el-GR" sz="2200" dirty="0"/>
              <a:t>)</a:t>
            </a:r>
            <a:r>
              <a:rPr lang="el-GR" altLang="el-GR" sz="2200" baseline="30000" dirty="0"/>
              <a:t>2</a:t>
            </a:r>
            <a:r>
              <a:rPr lang="el-GR" altLang="el-GR" sz="2200" dirty="0"/>
              <a:t> </a:t>
            </a:r>
          </a:p>
          <a:p>
            <a:pPr eaLnBrk="1" hangingPunct="1"/>
            <a:r>
              <a:rPr lang="el-GR" altLang="el-GR" sz="2200" dirty="0"/>
              <a:t>↔	</a:t>
            </a:r>
            <a:r>
              <a:rPr lang="el-GR" altLang="el-GR" sz="2200" i="1" dirty="0"/>
              <a:t> 	</a:t>
            </a:r>
            <a:r>
              <a:rPr lang="en-US" altLang="el-GR" sz="2200" i="1" dirty="0"/>
              <a:t>f</a:t>
            </a:r>
            <a:r>
              <a:rPr lang="el-GR" altLang="el-GR" sz="2200" i="1" baseline="-25000" dirty="0"/>
              <a:t>13</a:t>
            </a:r>
            <a:r>
              <a:rPr lang="el-GR" altLang="el-GR" sz="2200" dirty="0"/>
              <a:t> 	= 	(1000 / 925)</a:t>
            </a:r>
            <a:r>
              <a:rPr lang="el-GR" altLang="el-GR" sz="2200" baseline="30000" dirty="0"/>
              <a:t>1/2</a:t>
            </a:r>
            <a:r>
              <a:rPr lang="el-GR" altLang="el-GR" sz="2200" dirty="0"/>
              <a:t> – 1 </a:t>
            </a:r>
          </a:p>
          <a:p>
            <a:pPr eaLnBrk="1" hangingPunct="1"/>
            <a:r>
              <a:rPr lang="el-GR" altLang="el-GR" sz="2200" dirty="0"/>
              <a:t>↔</a:t>
            </a:r>
            <a:r>
              <a:rPr lang="el-GR" altLang="el-GR" sz="2200" i="1" dirty="0"/>
              <a:t> 		</a:t>
            </a:r>
            <a:r>
              <a:rPr lang="en-US" altLang="el-GR" sz="2200" i="1" dirty="0"/>
              <a:t>f</a:t>
            </a:r>
            <a:r>
              <a:rPr lang="el-GR" altLang="el-GR" sz="2200" i="1" baseline="-25000" dirty="0"/>
              <a:t>13</a:t>
            </a:r>
            <a:r>
              <a:rPr lang="el-GR" altLang="el-GR" sz="2200" dirty="0"/>
              <a:t> 	= 	3</a:t>
            </a:r>
            <a:r>
              <a:rPr lang="en-GB" altLang="el-GR" sz="2200" dirty="0"/>
              <a:t>.</a:t>
            </a:r>
            <a:r>
              <a:rPr lang="el-GR" altLang="el-GR" sz="2200" dirty="0"/>
              <a:t>975%</a:t>
            </a:r>
            <a:endParaRPr lang="en-US" altLang="el-GR" sz="2200" dirty="0"/>
          </a:p>
          <a:p>
            <a:pPr eaLnBrk="1" hangingPunct="1"/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330079644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3FA852BF-6382-45C4-9A9B-20D645F40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563" y="274639"/>
            <a:ext cx="9573237" cy="706437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Spot Rates – Forward Rates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943A8825-B829-4CC3-92F7-58705DD4D5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7563" y="1125539"/>
            <a:ext cx="10956022" cy="5000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l-GR" sz="2200" dirty="0"/>
              <a:t>Assume there is an investor with an investment horizon of </a:t>
            </a:r>
            <a:r>
              <a:rPr lang="el-GR" altLang="el-GR" sz="2200" dirty="0"/>
              <a:t>2 </a:t>
            </a:r>
            <a:r>
              <a:rPr lang="en-US" altLang="el-GR" sz="2200" dirty="0"/>
              <a:t>years and has $1 available for investment and two ways to invest it:</a:t>
            </a:r>
            <a:endParaRPr lang="el-GR" altLang="el-GR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2200" dirty="0"/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/>
              <a:t>(</a:t>
            </a:r>
            <a:r>
              <a:rPr lang="en-US" altLang="el-GR" sz="2200" dirty="0" err="1"/>
              <a:t>i</a:t>
            </a:r>
            <a:r>
              <a:rPr lang="el-GR" altLang="el-GR" sz="2200" dirty="0"/>
              <a:t>) </a:t>
            </a:r>
            <a:r>
              <a:rPr lang="en-US" altLang="el-GR" sz="2200" dirty="0"/>
              <a:t>buy a 2-year zero; in that case the return will be: $</a:t>
            </a:r>
            <a:r>
              <a:rPr lang="el-GR" altLang="el-GR" sz="2200" dirty="0"/>
              <a:t>1 (1 + </a:t>
            </a:r>
            <a:r>
              <a:rPr lang="en-US" altLang="el-GR" sz="2200" i="1" dirty="0"/>
              <a:t>S</a:t>
            </a:r>
            <a:r>
              <a:rPr lang="el-GR" altLang="el-GR" sz="2200" i="1" baseline="-25000" dirty="0"/>
              <a:t>02</a:t>
            </a:r>
            <a:r>
              <a:rPr lang="el-GR" altLang="el-GR" sz="2200" dirty="0"/>
              <a:t>)</a:t>
            </a:r>
            <a:r>
              <a:rPr lang="el-GR" altLang="el-GR" sz="2200" baseline="30000" dirty="0"/>
              <a:t>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200" dirty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/>
              <a:t>(</a:t>
            </a:r>
            <a:r>
              <a:rPr lang="en-US" altLang="el-GR" sz="2200" dirty="0"/>
              <a:t>ii</a:t>
            </a:r>
            <a:r>
              <a:rPr lang="el-GR" altLang="el-GR" sz="2200" dirty="0"/>
              <a:t>) </a:t>
            </a:r>
            <a:r>
              <a:rPr lang="en-US" altLang="el-GR" sz="2200" dirty="0"/>
              <a:t>buy a 1-year zero for the first period and agree today with a bank to invest the amount available at the end of the first year; in this case the return will be: </a:t>
            </a:r>
            <a:r>
              <a:rPr lang="el-GR" altLang="el-GR" sz="2200" dirty="0"/>
              <a:t>(1 + </a:t>
            </a:r>
            <a:r>
              <a:rPr lang="en-US" altLang="el-GR" sz="2200" i="1" dirty="0"/>
              <a:t>S</a:t>
            </a:r>
            <a:r>
              <a:rPr lang="el-GR" altLang="el-GR" sz="2200" i="1" baseline="-25000" dirty="0"/>
              <a:t>01</a:t>
            </a:r>
            <a:r>
              <a:rPr lang="el-GR" altLang="el-GR" sz="2200" dirty="0"/>
              <a:t>) (1 + </a:t>
            </a:r>
            <a:r>
              <a:rPr lang="en-US" altLang="el-GR" sz="2200" i="1" dirty="0"/>
              <a:t>f</a:t>
            </a:r>
            <a:r>
              <a:rPr lang="el-GR" altLang="el-GR" sz="2200" i="1" baseline="-25000" dirty="0"/>
              <a:t>12</a:t>
            </a:r>
            <a:r>
              <a:rPr lang="el-GR" altLang="el-GR" sz="2200" dirty="0"/>
              <a:t>)</a:t>
            </a:r>
            <a:endParaRPr lang="en-US" altLang="el-GR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2200" dirty="0"/>
          </a:p>
          <a:p>
            <a:pPr eaLnBrk="1" hangingPunct="1">
              <a:lnSpc>
                <a:spcPct val="90000"/>
              </a:lnSpc>
            </a:pPr>
            <a:r>
              <a:rPr lang="en-US" altLang="el-GR" sz="2200" dirty="0"/>
              <a:t>If markets are efficient and there is equilibrium then:</a:t>
            </a:r>
          </a:p>
          <a:p>
            <a:pPr eaLnBrk="1" hangingPunct="1">
              <a:lnSpc>
                <a:spcPct val="90000"/>
              </a:lnSpc>
            </a:pPr>
            <a:endParaRPr lang="el-GR" altLang="el-GR" sz="2200" dirty="0"/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/>
              <a:t>1 (1 + </a:t>
            </a:r>
            <a:r>
              <a:rPr lang="en-US" altLang="el-GR" sz="2200" i="1" dirty="0"/>
              <a:t>S</a:t>
            </a:r>
            <a:r>
              <a:rPr lang="el-GR" altLang="el-GR" sz="2200" i="1" baseline="-25000" dirty="0"/>
              <a:t>02</a:t>
            </a:r>
            <a:r>
              <a:rPr lang="el-GR" altLang="el-GR" sz="2200" dirty="0"/>
              <a:t>)</a:t>
            </a:r>
            <a:r>
              <a:rPr lang="el-GR" altLang="el-GR" sz="2200" baseline="30000" dirty="0"/>
              <a:t>2</a:t>
            </a:r>
            <a:r>
              <a:rPr lang="el-GR" altLang="el-GR" sz="2200" dirty="0"/>
              <a:t> = 1 (1 + </a:t>
            </a:r>
            <a:r>
              <a:rPr lang="en-US" altLang="el-GR" sz="2200" i="1" dirty="0"/>
              <a:t>S</a:t>
            </a:r>
            <a:r>
              <a:rPr lang="el-GR" altLang="el-GR" sz="2200" i="1" baseline="-25000" dirty="0"/>
              <a:t>01</a:t>
            </a:r>
            <a:r>
              <a:rPr lang="el-GR" altLang="el-GR" sz="2200" dirty="0"/>
              <a:t>) (1 + </a:t>
            </a:r>
            <a:r>
              <a:rPr lang="en-US" altLang="el-GR" sz="2200" i="1" dirty="0"/>
              <a:t>f</a:t>
            </a:r>
            <a:r>
              <a:rPr lang="el-GR" altLang="el-GR" sz="2200" i="1" baseline="-25000" dirty="0"/>
              <a:t>12</a:t>
            </a:r>
            <a:r>
              <a:rPr lang="el-GR" altLang="el-GR" sz="2200" dirty="0"/>
              <a:t>) ↔</a:t>
            </a:r>
            <a:r>
              <a:rPr lang="en-US" altLang="el-GR" sz="2200" dirty="0"/>
              <a:t> </a:t>
            </a:r>
            <a:r>
              <a:rPr lang="el-GR" altLang="el-GR" sz="2200" dirty="0"/>
              <a:t>(1 + </a:t>
            </a:r>
            <a:r>
              <a:rPr lang="en-US" altLang="el-GR" sz="2200" i="1" dirty="0"/>
              <a:t>f</a:t>
            </a:r>
            <a:r>
              <a:rPr lang="el-GR" altLang="el-GR" sz="2200" i="1" baseline="-25000" dirty="0"/>
              <a:t>12</a:t>
            </a:r>
            <a:r>
              <a:rPr lang="el-GR" altLang="el-GR" sz="2200" dirty="0"/>
              <a:t>) = (1 + </a:t>
            </a:r>
            <a:r>
              <a:rPr lang="en-US" altLang="el-GR" sz="2200" i="1" dirty="0"/>
              <a:t>S</a:t>
            </a:r>
            <a:r>
              <a:rPr lang="el-GR" altLang="el-GR" sz="2200" i="1" baseline="-25000" dirty="0"/>
              <a:t>02</a:t>
            </a:r>
            <a:r>
              <a:rPr lang="el-GR" altLang="el-GR" sz="2200" dirty="0"/>
              <a:t>)</a:t>
            </a:r>
            <a:r>
              <a:rPr lang="el-GR" altLang="el-GR" sz="2200" baseline="30000" dirty="0"/>
              <a:t>2</a:t>
            </a:r>
            <a:r>
              <a:rPr lang="el-GR" altLang="el-GR" sz="2200" dirty="0"/>
              <a:t> / (1 + </a:t>
            </a:r>
            <a:r>
              <a:rPr lang="en-US" altLang="el-GR" sz="2200" i="1" dirty="0"/>
              <a:t>S</a:t>
            </a:r>
            <a:r>
              <a:rPr lang="el-GR" altLang="el-GR" sz="2200" i="1" baseline="-25000" dirty="0"/>
              <a:t>01</a:t>
            </a:r>
            <a:r>
              <a:rPr lang="el-GR" altLang="el-GR" sz="2200" dirty="0"/>
              <a:t>) </a:t>
            </a:r>
            <a:endParaRPr lang="en-US" altLang="el-GR" sz="2200" dirty="0"/>
          </a:p>
          <a:p>
            <a:pPr eaLnBrk="1" hangingPunct="1">
              <a:lnSpc>
                <a:spcPct val="90000"/>
              </a:lnSpc>
            </a:pPr>
            <a:endParaRPr lang="en-US" altLang="el-GR" sz="2200" dirty="0"/>
          </a:p>
          <a:p>
            <a:pPr eaLnBrk="1" hangingPunct="1">
              <a:lnSpc>
                <a:spcPct val="90000"/>
              </a:lnSpc>
            </a:pPr>
            <a:r>
              <a:rPr lang="en-US" altLang="el-GR" sz="2200" dirty="0"/>
              <a:t>For </a:t>
            </a:r>
            <a:r>
              <a:rPr lang="el-GR" altLang="el-GR" sz="2200" dirty="0"/>
              <a:t>3 </a:t>
            </a:r>
            <a:r>
              <a:rPr lang="en-US" altLang="el-GR" sz="2200" dirty="0"/>
              <a:t>periods: </a:t>
            </a:r>
            <a:r>
              <a:rPr lang="el-GR" altLang="el-GR" sz="2200" dirty="0"/>
              <a:t>(1 + </a:t>
            </a:r>
            <a:r>
              <a:rPr lang="en-US" altLang="el-GR" sz="2200" i="1" dirty="0">
                <a:solidFill>
                  <a:srgbClr val="FF0000"/>
                </a:solidFill>
              </a:rPr>
              <a:t>f</a:t>
            </a:r>
            <a:r>
              <a:rPr lang="el-GR" altLang="el-GR" sz="2200" i="1" baseline="-25000" dirty="0">
                <a:solidFill>
                  <a:srgbClr val="FF0000"/>
                </a:solidFill>
              </a:rPr>
              <a:t>23</a:t>
            </a:r>
            <a:r>
              <a:rPr lang="el-GR" altLang="el-GR" sz="2200" dirty="0"/>
              <a:t>) = (1 + </a:t>
            </a:r>
            <a:r>
              <a:rPr lang="en-US" altLang="el-GR" sz="2200" i="1" dirty="0">
                <a:solidFill>
                  <a:srgbClr val="FF0000"/>
                </a:solidFill>
              </a:rPr>
              <a:t>S</a:t>
            </a:r>
            <a:r>
              <a:rPr lang="el-GR" altLang="el-GR" sz="2200" i="1" baseline="-25000" dirty="0">
                <a:solidFill>
                  <a:srgbClr val="FF0000"/>
                </a:solidFill>
              </a:rPr>
              <a:t>03</a:t>
            </a:r>
            <a:r>
              <a:rPr lang="el-GR" altLang="el-GR" sz="2200" dirty="0"/>
              <a:t>)</a:t>
            </a:r>
            <a:r>
              <a:rPr lang="el-GR" altLang="el-GR" sz="2200" baseline="30000" dirty="0"/>
              <a:t>3</a:t>
            </a:r>
            <a:r>
              <a:rPr lang="el-GR" altLang="el-GR" sz="2200" dirty="0"/>
              <a:t> / (1 + </a:t>
            </a:r>
            <a:r>
              <a:rPr lang="en-US" altLang="el-GR" sz="2200" i="1" dirty="0">
                <a:solidFill>
                  <a:srgbClr val="FF0000"/>
                </a:solidFill>
              </a:rPr>
              <a:t>S</a:t>
            </a:r>
            <a:r>
              <a:rPr lang="el-GR" altLang="el-GR" sz="2200" i="1" baseline="-25000" dirty="0">
                <a:solidFill>
                  <a:srgbClr val="FF0000"/>
                </a:solidFill>
              </a:rPr>
              <a:t>02</a:t>
            </a:r>
            <a:r>
              <a:rPr lang="el-GR" altLang="el-GR" sz="2200" dirty="0"/>
              <a:t>)</a:t>
            </a:r>
            <a:r>
              <a:rPr lang="el-GR" altLang="el-GR" sz="2200" baseline="30000" dirty="0"/>
              <a:t>2</a:t>
            </a:r>
            <a:r>
              <a:rPr lang="en-US" altLang="el-GR" sz="2200" baseline="30000" dirty="0"/>
              <a:t>,</a:t>
            </a:r>
            <a:r>
              <a:rPr lang="en-US" altLang="el-GR" sz="2200" dirty="0"/>
              <a:t>                              etc.</a:t>
            </a:r>
          </a:p>
          <a:p>
            <a:pPr eaLnBrk="1" hangingPunct="1">
              <a:lnSpc>
                <a:spcPct val="90000"/>
              </a:lnSpc>
            </a:pP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15320530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854D0957-FBB1-CCC8-6069-FBF77B52B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just" eaLnBrk="1" hangingPunct="1"/>
            <a:r>
              <a:rPr lang="en-US" altLang="el-GR" sz="2400" b="1" dirty="0">
                <a:ea typeface="ヒラギノ角ゴ Pro W3"/>
                <a:cs typeface="ヒラギノ角ゴ Pro W3"/>
              </a:rPr>
              <a:t>Solution</a:t>
            </a:r>
            <a:endParaRPr lang="en-US" altLang="el-GR" sz="2400" dirty="0">
              <a:ea typeface="ヒラギノ角ゴ Pro W3"/>
              <a:cs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Given a monthly discount rate of 0.66227%, the </a:t>
            </a:r>
            <a:r>
              <a:rPr lang="en-US" altLang="el-GR" dirty="0">
                <a:solidFill>
                  <a:srgbClr val="FF0000"/>
                </a:solidFill>
                <a:ea typeface="ヒラギノ角ゴ Pro W3"/>
              </a:rPr>
              <a:t>present value </a:t>
            </a:r>
            <a:r>
              <a:rPr lang="en-US" altLang="el-GR" dirty="0">
                <a:ea typeface="ヒラギノ角ゴ Pro W3"/>
              </a:rPr>
              <a:t>of the 36 monthly payments can be computed:</a:t>
            </a: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Paying $1,800 per month for 36 months is equivalent to paying $57,486 today.  </a:t>
            </a: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This is $65,000 - $57,486 = $7,514 lower than the cost of purchasing the system, so it is better to lease the vehicle rather than buy it.</a:t>
            </a:r>
          </a:p>
        </p:txBody>
      </p:sp>
      <p:graphicFrame>
        <p:nvGraphicFramePr>
          <p:cNvPr id="22532" name="Object 2">
            <a:extLst>
              <a:ext uri="{FF2B5EF4-FFF2-40B4-BE49-F238E27FC236}">
                <a16:creationId xmlns:a16="http://schemas.microsoft.com/office/drawing/2014/main" id="{239AA2E3-3FC7-2484-12F1-E61D28A7F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112929"/>
              </p:ext>
            </p:extLst>
          </p:nvPr>
        </p:nvGraphicFramePr>
        <p:xfrm>
          <a:off x="2886364" y="3216564"/>
          <a:ext cx="678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900" imgH="431800" progId="Equation.DSMT4">
                  <p:embed/>
                </p:oleObj>
              </mc:Choice>
              <mc:Fallback>
                <p:oleObj name="Equation" r:id="rId2" imgW="3390900" imgH="431800" progId="Equation.DSMT4">
                  <p:embed/>
                  <p:pic>
                    <p:nvPicPr>
                      <p:cNvPr id="22532" name="Object 2">
                        <a:extLst>
                          <a:ext uri="{FF2B5EF4-FFF2-40B4-BE49-F238E27FC236}">
                            <a16:creationId xmlns:a16="http://schemas.microsoft.com/office/drawing/2014/main" id="{239AA2E3-3FC7-2484-12F1-E61D28A7F4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364" y="3216564"/>
                        <a:ext cx="67818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2B2DCD0-5FFA-7C79-934C-E733C326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l-GR" b="1" dirty="0">
                <a:latin typeface="+mn-lt"/>
                <a:ea typeface="ヒラギノ角ゴ Pro W3"/>
                <a:cs typeface="ヒラギノ角ゴ Pro W3"/>
              </a:rPr>
              <a:t>Example </a:t>
            </a:r>
            <a:r>
              <a:rPr lang="en-US" altLang="el-GR" sz="1600" dirty="0">
                <a:latin typeface="+mn-lt"/>
                <a:ea typeface="ヒラギノ角ゴ Pro W3"/>
                <a:cs typeface="ヒラギノ角ゴ Pro W3"/>
              </a:rPr>
              <a:t>(from </a:t>
            </a:r>
            <a:r>
              <a:rPr lang="nl-NL" altLang="el-GR" sz="1600" dirty="0">
                <a:latin typeface="+mn-lt"/>
                <a:ea typeface="ヒラギノ角ゴ Pro W3"/>
                <a:cs typeface="ヒラギノ角ゴ Pro W3"/>
              </a:rPr>
              <a:t>Berk, J., De Martzo, P., (2014) </a:t>
            </a:r>
            <a:r>
              <a:rPr lang="en-US" altLang="el-GR" sz="1600" dirty="0">
                <a:latin typeface="+mn-lt"/>
                <a:ea typeface="ヒラギノ角ゴ Pro W3"/>
                <a:cs typeface="ヒラギノ角ゴ Pro W3"/>
              </a:rPr>
              <a:t>textbook)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F6CFB2B-1F2F-4BD4-A607-CD11B9F23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90815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Spot Rates – Forward Rates 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423" y="1561381"/>
            <a:ext cx="10153290" cy="47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751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>
            <a:extLst>
              <a:ext uri="{FF2B5EF4-FFF2-40B4-BE49-F238E27FC236}">
                <a16:creationId xmlns:a16="http://schemas.microsoft.com/office/drawing/2014/main" id="{E59F02A3-E7B3-49FF-803A-31AB8EF5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sz="4000" b="1" dirty="0"/>
              <a:t>Computing Forward Rates</a:t>
            </a:r>
          </a:p>
        </p:txBody>
      </p:sp>
      <p:sp>
        <p:nvSpPr>
          <p:cNvPr id="190467" name="Content Placeholder 2">
            <a:extLst>
              <a:ext uri="{FF2B5EF4-FFF2-40B4-BE49-F238E27FC236}">
                <a16:creationId xmlns:a16="http://schemas.microsoft.com/office/drawing/2014/main" id="{71F2C878-CCA3-4F2B-BDAC-E49386BC5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739"/>
            <a:ext cx="10515600" cy="4759224"/>
          </a:xfrm>
        </p:spPr>
        <p:txBody>
          <a:bodyPr/>
          <a:lstStyle/>
          <a:p>
            <a:pPr eaLnBrk="1" hangingPunct="1"/>
            <a:r>
              <a:rPr lang="en-US" altLang="el-GR" sz="2400" dirty="0"/>
              <a:t>In general:</a:t>
            </a:r>
          </a:p>
          <a:p>
            <a:pPr eaLnBrk="1" hangingPunct="1"/>
            <a:endParaRPr lang="en-US" altLang="el-GR" sz="2400" dirty="0"/>
          </a:p>
          <a:p>
            <a:pPr eaLnBrk="1" hangingPunct="1"/>
            <a:endParaRPr lang="en-US" altLang="el-GR" sz="2400" dirty="0"/>
          </a:p>
          <a:p>
            <a:pPr eaLnBrk="1" hangingPunct="1"/>
            <a:endParaRPr lang="en-US" altLang="el-GR" sz="2400" dirty="0"/>
          </a:p>
          <a:p>
            <a:pPr eaLnBrk="1" hangingPunct="1"/>
            <a:r>
              <a:rPr lang="en-US" altLang="el-GR" sz="2400" dirty="0"/>
              <a:t>Rearranging, we get the general formula for the forward interest rate:</a:t>
            </a:r>
          </a:p>
          <a:p>
            <a:pPr eaLnBrk="1" hangingPunct="1"/>
            <a:endParaRPr lang="en-US" altLang="el-GR" dirty="0"/>
          </a:p>
          <a:p>
            <a:pPr eaLnBrk="1" hangingPunct="1"/>
            <a:endParaRPr lang="en-US" altLang="el-GR" dirty="0"/>
          </a:p>
        </p:txBody>
      </p:sp>
      <p:graphicFrame>
        <p:nvGraphicFramePr>
          <p:cNvPr id="190468" name="Object 5">
            <a:extLst>
              <a:ext uri="{FF2B5EF4-FFF2-40B4-BE49-F238E27FC236}">
                <a16:creationId xmlns:a16="http://schemas.microsoft.com/office/drawing/2014/main" id="{82638F34-E745-430B-BA39-DF1B4251E2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809319"/>
              </p:ext>
            </p:extLst>
          </p:nvPr>
        </p:nvGraphicFramePr>
        <p:xfrm>
          <a:off x="3736291" y="1967705"/>
          <a:ext cx="49911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00400" imgH="304800" progId="Equation.DSMT4">
                  <p:embed/>
                </p:oleObj>
              </mc:Choice>
              <mc:Fallback>
                <p:oleObj name="Equation" r:id="rId2" imgW="3200400" imgH="304800" progId="Equation.DSMT4">
                  <p:embed/>
                  <p:pic>
                    <p:nvPicPr>
                      <p:cNvPr id="190468" name="Object 5">
                        <a:extLst>
                          <a:ext uri="{FF2B5EF4-FFF2-40B4-BE49-F238E27FC236}">
                            <a16:creationId xmlns:a16="http://schemas.microsoft.com/office/drawing/2014/main" id="{82638F34-E745-430B-BA39-DF1B4251E2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291" y="1967705"/>
                        <a:ext cx="49911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69" name="Object 6">
            <a:extLst>
              <a:ext uri="{FF2B5EF4-FFF2-40B4-BE49-F238E27FC236}">
                <a16:creationId xmlns:a16="http://schemas.microsoft.com/office/drawing/2014/main" id="{73B6E82F-3698-479E-AE6C-B0EFC094A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362690"/>
              </p:ext>
            </p:extLst>
          </p:nvPr>
        </p:nvGraphicFramePr>
        <p:xfrm>
          <a:off x="4592637" y="4233514"/>
          <a:ext cx="30067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090" imgH="634725" progId="Equation.DSMT4">
                  <p:embed/>
                </p:oleObj>
              </mc:Choice>
              <mc:Fallback>
                <p:oleObj name="Equation" r:id="rId4" imgW="1866090" imgH="634725" progId="Equation.DSMT4">
                  <p:embed/>
                  <p:pic>
                    <p:nvPicPr>
                      <p:cNvPr id="190469" name="Object 6">
                        <a:extLst>
                          <a:ext uri="{FF2B5EF4-FFF2-40B4-BE49-F238E27FC236}">
                            <a16:creationId xmlns:a16="http://schemas.microsoft.com/office/drawing/2014/main" id="{73B6E82F-3698-479E-AE6C-B0EFC094A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7" y="4233514"/>
                        <a:ext cx="300672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2340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1" y="3069771"/>
            <a:ext cx="10560503" cy="315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0" y="367393"/>
            <a:ext cx="1056050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3877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1AB80D1-D1C7-2DCA-15C0-B4C994E0A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41864"/>
            <a:ext cx="10515600" cy="309525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733994-22EC-DA8C-FBCB-F5D9D6CC4515}"/>
              </a:ext>
            </a:extLst>
          </p:cNvPr>
          <p:cNvSpPr txBox="1"/>
          <p:nvPr/>
        </p:nvSpPr>
        <p:spPr>
          <a:xfrm>
            <a:off x="728833" y="5899369"/>
            <a:ext cx="10734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Source: Bank of Greece. </a:t>
            </a:r>
            <a:r>
              <a:rPr lang="en-GB" sz="1400" dirty="0">
                <a:hlinkClick r:id="rId3"/>
              </a:rPr>
              <a:t>https://www.bankofgreece.gr/en/statistics/financial-markets-and-interest-rates/greek-government-securities</a:t>
            </a:r>
            <a:r>
              <a:rPr lang="en-GB" sz="1400" dirty="0"/>
              <a:t> </a:t>
            </a:r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DABC0E15-DF63-B8B7-B2A2-10E30DEA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/>
          </a:bodyPr>
          <a:lstStyle/>
          <a:p>
            <a:r>
              <a:rPr lang="el-GR" sz="3600" b="1" dirty="0"/>
              <a:t>Τιμές και Αποδόσεις (</a:t>
            </a:r>
            <a:r>
              <a:rPr lang="en-GB" sz="3600" b="1" dirty="0"/>
              <a:t>yields) </a:t>
            </a:r>
            <a:r>
              <a:rPr lang="el-GR" sz="3600" b="1" dirty="0"/>
              <a:t>Ομολόγων</a:t>
            </a:r>
            <a:endParaRPr lang="en-GB" sz="3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6E4E74-002C-DF18-6DBA-DCB6C0292352}"/>
              </a:ext>
            </a:extLst>
          </p:cNvPr>
          <p:cNvSpPr txBox="1"/>
          <p:nvPr/>
        </p:nvSpPr>
        <p:spPr>
          <a:xfrm>
            <a:off x="728833" y="1220881"/>
            <a:ext cx="10906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Τα Ελληνικά ομόλογα του Δημοσίου διαπραγματεύονται στην Ηλεκτρονική Δευτερογενή Αγορά Τίτλων (ΗΔΑΤ) της </a:t>
            </a:r>
            <a:r>
              <a:rPr lang="el-GR" dirty="0" err="1"/>
              <a:t>ΤτΕ</a:t>
            </a:r>
            <a:r>
              <a:rPr lang="el-GR" dirty="0"/>
              <a:t>, και τον Ιούνιο του 2021 η </a:t>
            </a:r>
            <a:r>
              <a:rPr lang="el-GR" dirty="0">
                <a:solidFill>
                  <a:srgbClr val="FF0000"/>
                </a:solidFill>
              </a:rPr>
              <a:t>μέση ημερήσια ονομαστική αξία συναλλαγών τους </a:t>
            </a:r>
            <a:r>
              <a:rPr lang="el-GR" dirty="0"/>
              <a:t>ήταν 154 εκατ. Ευρώ, σύμφωνα με την Τράπεζα της Ελλάδος (</a:t>
            </a:r>
            <a:r>
              <a:rPr lang="el-GR" dirty="0" err="1"/>
              <a:t>ΤτΕ</a:t>
            </a:r>
            <a:r>
              <a:rPr lang="el-GR" dirty="0"/>
              <a:t>). (Πηγή: </a:t>
            </a:r>
            <a:r>
              <a:rPr lang="el-GR" dirty="0">
                <a:hlinkClick r:id="rId4"/>
              </a:rPr>
              <a:t>https://www.bankofgreece.gr/kiries-leitourgies/agores/hlektronikh-deyterogenhs-agora/statistika-stoixeia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8558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29E107-3C11-2337-8D81-1F3661B1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34" y="365126"/>
            <a:ext cx="10734332" cy="759000"/>
          </a:xfrm>
        </p:spPr>
        <p:txBody>
          <a:bodyPr>
            <a:normAutofit/>
          </a:bodyPr>
          <a:lstStyle/>
          <a:p>
            <a:r>
              <a:rPr lang="el-GR" sz="3600" b="1" dirty="0"/>
              <a:t>Τιμές και Αποδόσεις (</a:t>
            </a:r>
            <a:r>
              <a:rPr lang="en-GB" sz="3600" b="1" dirty="0"/>
              <a:t>yields) </a:t>
            </a:r>
            <a:r>
              <a:rPr lang="el-GR" sz="3600" b="1" dirty="0"/>
              <a:t>Ομολόγων</a:t>
            </a:r>
            <a:endParaRPr lang="en-GB" sz="3600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67D2ADD-010B-F9A8-07B2-ECBB702A1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34" y="1124127"/>
            <a:ext cx="10734333" cy="506097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7257DA-1B09-F54C-5DED-76ABA1F9717F}"/>
              </a:ext>
            </a:extLst>
          </p:cNvPr>
          <p:cNvSpPr txBox="1"/>
          <p:nvPr/>
        </p:nvSpPr>
        <p:spPr>
          <a:xfrm>
            <a:off x="838200" y="6185097"/>
            <a:ext cx="10734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Source: Bank of Greece. </a:t>
            </a:r>
            <a:r>
              <a:rPr lang="en-GB" sz="1400" dirty="0">
                <a:hlinkClick r:id="rId3"/>
              </a:rPr>
              <a:t>https://www.bankofgreece.gr/en/statistics/financial-markets-and-interest-rates/greek-government-securities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9340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21CF07-75B6-0838-4D64-32FA1C113415}"/>
              </a:ext>
            </a:extLst>
          </p:cNvPr>
          <p:cNvSpPr txBox="1"/>
          <p:nvPr/>
        </p:nvSpPr>
        <p:spPr>
          <a:xfrm>
            <a:off x="838200" y="6185097"/>
            <a:ext cx="10734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Source: Bank of Greece. </a:t>
            </a:r>
            <a:r>
              <a:rPr lang="en-GB" sz="1400" dirty="0">
                <a:hlinkClick r:id="rId2"/>
              </a:rPr>
              <a:t>https://www.bankofgreece.gr/en/statistics/financial-markets-and-interest-rates/greek-government-securities</a:t>
            </a:r>
            <a:r>
              <a:rPr lang="en-GB" sz="1400" dirty="0"/>
              <a:t> </a:t>
            </a: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DDD1553B-6CAC-4D9E-3EBE-AA6C25CE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el-GR" sz="3600" b="1" dirty="0"/>
              <a:t>Τιμές και Αποδόσεις (</a:t>
            </a:r>
            <a:r>
              <a:rPr lang="en-GB" sz="3600" b="1" dirty="0"/>
              <a:t>yields) </a:t>
            </a:r>
            <a:r>
              <a:rPr lang="el-GR" sz="3600" b="1" dirty="0"/>
              <a:t>Ομολόγων</a:t>
            </a:r>
            <a:endParaRPr lang="en-GB" sz="3600" b="1" dirty="0"/>
          </a:p>
        </p:txBody>
      </p:sp>
      <p:pic>
        <p:nvPicPr>
          <p:cNvPr id="17" name="Θέση περιεχομένου 16">
            <a:extLst>
              <a:ext uri="{FF2B5EF4-FFF2-40B4-BE49-F238E27FC236}">
                <a16:creationId xmlns:a16="http://schemas.microsoft.com/office/drawing/2014/main" id="{AE4A6CA9-2230-487E-3F87-068C662A3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62269"/>
            <a:ext cx="10515600" cy="4822827"/>
          </a:xfrm>
        </p:spPr>
      </p:pic>
    </p:spTree>
    <p:extLst>
      <p:ext uri="{BB962C8B-B14F-4D97-AF65-F5344CB8AC3E}">
        <p14:creationId xmlns:p14="http://schemas.microsoft.com/office/powerpoint/2010/main" val="39811641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>
            <a:extLst>
              <a:ext uri="{FF2B5EF4-FFF2-40B4-BE49-F238E27FC236}">
                <a16:creationId xmlns:a16="http://schemas.microsoft.com/office/drawing/2014/main" id="{E48A6E52-9C1A-4A85-BC8D-23D5C79A5B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09" y="476250"/>
            <a:ext cx="5560291" cy="5848350"/>
          </a:xfrm>
          <a:noFill/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E4D7E773-915B-411A-99A0-E32D22F1D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76250"/>
            <a:ext cx="5810250" cy="574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47677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>
            <a:extLst>
              <a:ext uri="{FF2B5EF4-FFF2-40B4-BE49-F238E27FC236}">
                <a16:creationId xmlns:a16="http://schemas.microsoft.com/office/drawing/2014/main" id="{21C6647F-7FDD-4DDC-A180-52431CD75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23" y="274639"/>
            <a:ext cx="10637240" cy="706437"/>
          </a:xfrm>
        </p:spPr>
        <p:txBody>
          <a:bodyPr>
            <a:noAutofit/>
          </a:bodyPr>
          <a:lstStyle/>
          <a:p>
            <a:r>
              <a:rPr lang="en-US" altLang="el-GR" sz="3800" b="1" dirty="0"/>
              <a:t>Corporate Yield Curves for Various Ratings, June 2012</a:t>
            </a:r>
            <a:endParaRPr lang="el-GR" altLang="el-GR" sz="3800" b="1" dirty="0"/>
          </a:p>
        </p:txBody>
      </p:sp>
      <p:pic>
        <p:nvPicPr>
          <p:cNvPr id="196611" name="Picture 5" descr="fig06_03.gif">
            <a:extLst>
              <a:ext uri="{FF2B5EF4-FFF2-40B4-BE49-F238E27FC236}">
                <a16:creationId xmlns:a16="http://schemas.microsoft.com/office/drawing/2014/main" id="{B00FD648-EAD5-45F3-A0AF-1E128CDD2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624" y="1341439"/>
            <a:ext cx="10091956" cy="4549775"/>
          </a:xfrm>
          <a:noFill/>
        </p:spPr>
      </p:pic>
    </p:spTree>
    <p:extLst>
      <p:ext uri="{BB962C8B-B14F-4D97-AF65-F5344CB8AC3E}">
        <p14:creationId xmlns:p14="http://schemas.microsoft.com/office/powerpoint/2010/main" val="39506195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D8518BF-4A89-4B5E-A827-CD7C7B874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279" y="1408922"/>
            <a:ext cx="9190652" cy="4646645"/>
          </a:xfr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EFA230FE-1BE9-4574-A27F-A2B4CDC5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334"/>
          </a:xfrm>
        </p:spPr>
        <p:txBody>
          <a:bodyPr>
            <a:normAutofit/>
          </a:bodyPr>
          <a:lstStyle/>
          <a:p>
            <a:r>
              <a:rPr lang="el-GR" sz="3600" b="1" dirty="0">
                <a:effectLst/>
                <a:latin typeface="+mn-lt"/>
                <a:ea typeface="Times New Roman" panose="02020603050405020304" pitchFamily="18" charset="0"/>
              </a:rPr>
              <a:t>Τιμολόγηση Ομολογίας &amp; Προεξοφλητικό Επιτόκιο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7807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DDC0243-EE2E-F7D0-C7F9-CB0B21117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altLang="el-GR" b="1" dirty="0">
                <a:ea typeface="ヒラギノ角ゴ Pro W3"/>
                <a:cs typeface="ヒラギノ角ゴ Pro W3"/>
              </a:rPr>
              <a:t>The Yield Curve and the Economy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98C2A4C-3643-5961-8D18-24F632FA6A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just" eaLnBrk="1" hangingPunct="1"/>
            <a:r>
              <a:rPr lang="en-US" altLang="el-GR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Interest Determination</a:t>
            </a: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The Federal Reserve determines very short-term interest rates through its influence on the </a:t>
            </a:r>
            <a:r>
              <a:rPr lang="en-US" altLang="el-GR" b="1" dirty="0">
                <a:solidFill>
                  <a:srgbClr val="FF0000"/>
                </a:solidFill>
                <a:ea typeface="ヒラギノ角ゴ Pro W3"/>
              </a:rPr>
              <a:t>federal funds rate</a:t>
            </a:r>
            <a:r>
              <a:rPr lang="en-US" altLang="el-GR" dirty="0">
                <a:ea typeface="ヒラギノ角ゴ Pro W3"/>
              </a:rPr>
              <a:t>, which is the rate at which banks can borrow cash reserves on an overnight basis. </a:t>
            </a:r>
          </a:p>
          <a:p>
            <a:pPr lvl="1" algn="just" eaLnBrk="1" hangingPunct="1"/>
            <a:endParaRPr lang="en-US" altLang="el-GR" dirty="0">
              <a:solidFill>
                <a:srgbClr val="FF0000"/>
              </a:solidFill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solidFill>
                  <a:srgbClr val="FF0000"/>
                </a:solidFill>
                <a:ea typeface="ヒラギノ角ゴ Pro W3"/>
              </a:rPr>
              <a:t>All other interest rates </a:t>
            </a:r>
            <a:r>
              <a:rPr lang="en-US" altLang="el-GR" dirty="0">
                <a:ea typeface="ヒラギノ角ゴ Pro W3"/>
              </a:rPr>
              <a:t>on the yield curve are set in the market and are adjusted until the supply of lending matches the demand for borrowing at each loan term. </a:t>
            </a:r>
          </a:p>
        </p:txBody>
      </p:sp>
    </p:spTree>
    <p:extLst>
      <p:ext uri="{BB962C8B-B14F-4D97-AF65-F5344CB8AC3E}">
        <p14:creationId xmlns:p14="http://schemas.microsoft.com/office/powerpoint/2010/main" val="4276961784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BE29807-AAB6-984D-5716-EDE3A97A2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073" y="328180"/>
            <a:ext cx="10515600" cy="964911"/>
          </a:xfrm>
        </p:spPr>
        <p:txBody>
          <a:bodyPr/>
          <a:lstStyle/>
          <a:p>
            <a:pPr eaLnBrk="1" hangingPunct="1"/>
            <a:r>
              <a:rPr lang="en-US" altLang="el-GR" b="1" dirty="0">
                <a:ea typeface="ヒラギノ角ゴ Pro W3"/>
                <a:cs typeface="ヒラギノ角ゴ Pro W3"/>
              </a:rPr>
              <a:t>Interest Rates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2C1C99D-C60A-A669-664E-101B90949B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073" y="1502352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lvl="1" eaLnBrk="1" hangingPunct="1">
              <a:spcBef>
                <a:spcPct val="60000"/>
              </a:spcBef>
            </a:pPr>
            <a:endParaRPr lang="en-US" altLang="el-GR" b="1" dirty="0">
              <a:ea typeface="ヒラギノ角ゴ Pro W3"/>
            </a:endParaRPr>
          </a:p>
          <a:p>
            <a:pPr lvl="1" eaLnBrk="1" hangingPunct="1">
              <a:spcBef>
                <a:spcPct val="60000"/>
              </a:spcBef>
            </a:pPr>
            <a:r>
              <a:rPr lang="en-US" altLang="el-GR" b="1" dirty="0">
                <a:ea typeface="ヒラギノ角ゴ Pro W3"/>
              </a:rPr>
              <a:t>Nominal Interest Rate: </a:t>
            </a:r>
            <a:r>
              <a:rPr lang="en-US" altLang="el-GR" dirty="0">
                <a:ea typeface="ヒラギノ角ゴ Pro W3"/>
              </a:rPr>
              <a:t>The rates quoted by financial institutions and used for discounting or compounding cash flows</a:t>
            </a:r>
          </a:p>
          <a:p>
            <a:pPr lvl="1" eaLnBrk="1" hangingPunct="1">
              <a:spcBef>
                <a:spcPct val="60000"/>
              </a:spcBef>
            </a:pPr>
            <a:endParaRPr lang="en-US" altLang="el-GR" b="1" dirty="0">
              <a:ea typeface="ヒラギノ角ゴ Pro W3"/>
            </a:endParaRPr>
          </a:p>
          <a:p>
            <a:pPr lvl="1" eaLnBrk="1" hangingPunct="1">
              <a:spcBef>
                <a:spcPct val="60000"/>
              </a:spcBef>
            </a:pPr>
            <a:r>
              <a:rPr lang="en-US" altLang="el-GR" b="1" dirty="0">
                <a:ea typeface="ヒラギノ角ゴ Pro W3"/>
              </a:rPr>
              <a:t>Real Interest Rate:</a:t>
            </a:r>
            <a:r>
              <a:rPr lang="en-US" altLang="el-GR" dirty="0">
                <a:ea typeface="ヒラギノ角ゴ Pro W3"/>
              </a:rPr>
              <a:t> The rate of growth of your purchasing power, after adjusting for inflation (</a:t>
            </a:r>
            <a:r>
              <a:rPr lang="en-US" altLang="el-GR" dirty="0" err="1">
                <a:ea typeface="ヒラギノ角ゴ Pro W3"/>
              </a:rPr>
              <a:t>i</a:t>
            </a:r>
            <a:r>
              <a:rPr lang="en-US" altLang="el-GR" dirty="0">
                <a:ea typeface="ヒラギノ角ゴ Pro W3"/>
              </a:rPr>
              <a:t>)</a:t>
            </a:r>
            <a:endParaRPr lang="en-US" altLang="el-GR" b="1" dirty="0">
              <a:ea typeface="ヒラギノ角ゴ Pro W3"/>
            </a:endParaRPr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8AF84ACB-D120-DC28-00F4-AF5CAFAA7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429917"/>
              </p:ext>
            </p:extLst>
          </p:nvPr>
        </p:nvGraphicFramePr>
        <p:xfrm>
          <a:off x="4489739" y="4539385"/>
          <a:ext cx="27495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7950" imgH="393529" progId="Equation.DSMT4">
                  <p:embed/>
                </p:oleObj>
              </mc:Choice>
              <mc:Fallback>
                <p:oleObj name="Equation" r:id="rId3" imgW="1497950" imgH="393529" progId="Equation.DSMT4">
                  <p:embed/>
                  <p:pic>
                    <p:nvPicPr>
                      <p:cNvPr id="30725" name="Object 5">
                        <a:extLst>
                          <a:ext uri="{FF2B5EF4-FFF2-40B4-BE49-F238E27FC236}">
                            <a16:creationId xmlns:a16="http://schemas.microsoft.com/office/drawing/2014/main" id="{3EF03824-CC6E-25FB-569C-671A69DD63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739" y="4539385"/>
                        <a:ext cx="27495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B30BA8-7015-47F2-BD2B-EABD59EA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5727" cy="1149639"/>
          </a:xfrm>
        </p:spPr>
        <p:txBody>
          <a:bodyPr>
            <a:normAutofit/>
          </a:bodyPr>
          <a:lstStyle/>
          <a:p>
            <a:r>
              <a:rPr lang="en-GB" sz="3600" b="1" dirty="0"/>
              <a:t>The FRED® Blog, Christian Zimmermann</a:t>
            </a:r>
            <a:br>
              <a:rPr lang="en-GB" sz="3600" b="1" dirty="0"/>
            </a:br>
            <a:r>
              <a:rPr lang="en-GB" sz="3600" b="1" dirty="0"/>
              <a:t>What’s up (or down) with the yield curve?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EAFA03-7204-4B29-8BD1-5AED8A8C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2965"/>
            <a:ext cx="10515600" cy="4473998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“For as long as we can remember, the most popular series in FRED has been the consumer price index (CPI). Well, </a:t>
            </a:r>
            <a:r>
              <a:rPr lang="en-GB" sz="2000" b="1" dirty="0">
                <a:solidFill>
                  <a:srgbClr val="FF0000"/>
                </a:solidFill>
              </a:rPr>
              <a:t>not anymore</a:t>
            </a:r>
            <a:r>
              <a:rPr lang="en-GB" sz="2000" dirty="0"/>
              <a:t>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Recently, the series describing </a:t>
            </a:r>
            <a:r>
              <a:rPr lang="en-GB" sz="2000" b="1" dirty="0">
                <a:solidFill>
                  <a:srgbClr val="FF0000"/>
                </a:solidFill>
              </a:rPr>
              <a:t>the difference between the 10-year and 2-year Treasury</a:t>
            </a:r>
            <a:r>
              <a:rPr lang="en-GB" sz="2000" dirty="0"/>
              <a:t> constant maturity rates became the most popular. Why this sudden interest?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It has to do with the concept of the yield curve: Under </a:t>
            </a:r>
            <a:r>
              <a:rPr lang="en-GB" sz="2000" b="1" dirty="0">
                <a:solidFill>
                  <a:srgbClr val="FF0000"/>
                </a:solidFill>
              </a:rPr>
              <a:t>normal circumstances</a:t>
            </a:r>
            <a:r>
              <a:rPr lang="en-GB" sz="2000" dirty="0"/>
              <a:t>, </a:t>
            </a:r>
            <a:r>
              <a:rPr lang="en-GB" sz="2000" b="1" dirty="0">
                <a:solidFill>
                  <a:srgbClr val="FF0000"/>
                </a:solidFill>
              </a:rPr>
              <a:t>long-term interest rates are higher than short-term interest rates </a:t>
            </a:r>
            <a:r>
              <a:rPr lang="en-GB" sz="2000" dirty="0"/>
              <a:t>(when annualized), principally because the long term is usually perceived as riskier and so long-term debt demands a higher return.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Again, normally, if you plot the interest rates at different maturities, you get an upward-sloping (yield) curve. But if for some reason the short term becomes unusually risky, the curve (or portions of it) may become downward sloping. </a:t>
            </a:r>
            <a:r>
              <a:rPr lang="en-GB" sz="2000" b="1" dirty="0">
                <a:solidFill>
                  <a:srgbClr val="FF0000"/>
                </a:solidFill>
              </a:rPr>
              <a:t>And why is that important</a:t>
            </a:r>
            <a:r>
              <a:rPr lang="en-GB" sz="2000" dirty="0"/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9908435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3657DBE-CEA1-4A28-AC80-518EBCAD9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6734" y="1629918"/>
            <a:ext cx="6086125" cy="4703769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4E0C93C-40A5-49E4-AF5D-20DAAEECCEDA}"/>
              </a:ext>
            </a:extLst>
          </p:cNvPr>
          <p:cNvSpPr/>
          <p:nvPr/>
        </p:nvSpPr>
        <p:spPr>
          <a:xfrm>
            <a:off x="838200" y="2044223"/>
            <a:ext cx="432102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/>
              <a:t>“The graph makes it clear that this kind of yield curve inversion has been </a:t>
            </a:r>
            <a:r>
              <a:rPr lang="en-GB" sz="2200" b="1" dirty="0"/>
              <a:t>associated with impending </a:t>
            </a:r>
            <a:r>
              <a:rPr lang="en-GB" sz="2200" b="1" dirty="0">
                <a:solidFill>
                  <a:srgbClr val="FF0000"/>
                </a:solidFill>
              </a:rPr>
              <a:t>recessions.</a:t>
            </a:r>
            <a:r>
              <a:rPr lang="en-GB" sz="2200" b="1" dirty="0"/>
              <a:t> 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See the </a:t>
            </a:r>
            <a:r>
              <a:rPr lang="en-GB" sz="2200" b="1" dirty="0">
                <a:solidFill>
                  <a:srgbClr val="FF0000"/>
                </a:solidFill>
              </a:rPr>
              <a:t>grey vertical bars </a:t>
            </a:r>
            <a:r>
              <a:rPr lang="en-GB" sz="2200" b="1">
                <a:solidFill>
                  <a:srgbClr val="FF0000"/>
                </a:solidFill>
              </a:rPr>
              <a:t>(recessions).</a:t>
            </a:r>
            <a:endParaRPr lang="en-GB" sz="2200" b="1" dirty="0">
              <a:solidFill>
                <a:srgbClr val="FF0000"/>
              </a:solidFill>
            </a:endParaRP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As the yield curve gets close to such a situation, there’s going to be a lot of interest in it.”</a:t>
            </a: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5D519628-7266-490E-8443-B5A63B6C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The FRED® Blog, Christian Zimmermann</a:t>
            </a:r>
            <a:br>
              <a:rPr lang="en-GB" sz="3600" b="1" dirty="0"/>
            </a:br>
            <a:r>
              <a:rPr lang="en-GB" sz="3600" b="1" dirty="0"/>
              <a:t>What’s up (or down) with the yield curve?</a:t>
            </a:r>
          </a:p>
        </p:txBody>
      </p:sp>
    </p:spTree>
    <p:extLst>
      <p:ext uri="{BB962C8B-B14F-4D97-AF65-F5344CB8AC3E}">
        <p14:creationId xmlns:p14="http://schemas.microsoft.com/office/powerpoint/2010/main" val="137367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5">
            <a:extLst>
              <a:ext uri="{FF2B5EF4-FFF2-40B4-BE49-F238E27FC236}">
                <a16:creationId xmlns:a16="http://schemas.microsoft.com/office/drawing/2014/main" id="{5981085E-3847-8C71-4A4F-FABA5BC9A0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14764"/>
            <a:ext cx="10855036" cy="4662199"/>
          </a:xfrm>
        </p:spPr>
        <p:txBody>
          <a:bodyPr vert="horz" lIns="91440" tIns="45720" rIns="91440" bIns="45720" rtlCol="0">
            <a:normAutofit/>
          </a:bodyPr>
          <a:lstStyle/>
          <a:p>
            <a:pPr algn="just" eaLnBrk="1" hangingPunct="1">
              <a:spcBef>
                <a:spcPct val="60000"/>
              </a:spcBef>
            </a:pPr>
            <a:r>
              <a:rPr lang="en-US" altLang="el-GR" sz="2000" b="1" dirty="0">
                <a:ea typeface="ヒラギノ角ゴ Pro W3"/>
                <a:cs typeface="ヒラギノ角ゴ Pro W3"/>
              </a:rPr>
              <a:t>Problem</a:t>
            </a:r>
            <a:endParaRPr lang="en-US" altLang="el-GR" sz="2000" dirty="0">
              <a:ea typeface="ヒラギノ角ゴ Pro W3"/>
              <a:cs typeface="ヒラギノ角ゴ Pro W3"/>
            </a:endParaRPr>
          </a:p>
          <a:p>
            <a:pPr lvl="1" algn="just" eaLnBrk="1" hangingPunct="1">
              <a:spcBef>
                <a:spcPct val="60000"/>
              </a:spcBef>
            </a:pPr>
            <a:r>
              <a:rPr lang="en-US" altLang="el-GR" sz="2000" dirty="0">
                <a:ea typeface="ヒラギノ角ゴ Pro W3"/>
              </a:rPr>
              <a:t>In the year 2008, the average 1-year Treasury Constant Maturity rate was about 1.82% and the rate of inflation was about 0.28%. </a:t>
            </a:r>
          </a:p>
          <a:p>
            <a:pPr lvl="1" algn="just" eaLnBrk="1" hangingPunct="1">
              <a:spcBef>
                <a:spcPct val="60000"/>
              </a:spcBef>
            </a:pPr>
            <a:endParaRPr lang="en-US" altLang="el-GR" sz="2000" b="1" dirty="0">
              <a:ea typeface="ヒラギノ角ゴ Pro W3"/>
            </a:endParaRPr>
          </a:p>
          <a:p>
            <a:pPr lvl="1" algn="just" eaLnBrk="1" hangingPunct="1">
              <a:spcBef>
                <a:spcPct val="60000"/>
              </a:spcBef>
            </a:pPr>
            <a:r>
              <a:rPr lang="en-US" altLang="el-GR" sz="2000" b="1" dirty="0">
                <a:ea typeface="ヒラギノ角ゴ Pro W3"/>
              </a:rPr>
              <a:t>What was the real interest rate in 2008?</a:t>
            </a:r>
          </a:p>
          <a:p>
            <a:pPr algn="just" eaLnBrk="1" hangingPunct="1">
              <a:spcBef>
                <a:spcPct val="60000"/>
              </a:spcBef>
            </a:pPr>
            <a:endParaRPr lang="en-US" altLang="el-GR" sz="2000" b="1" dirty="0">
              <a:ea typeface="ヒラギノ角ゴ Pro W3"/>
              <a:cs typeface="ヒラギノ角ゴ Pro W3"/>
            </a:endParaRPr>
          </a:p>
          <a:p>
            <a:pPr lvl="1" algn="just" eaLnBrk="1" hangingPunct="1">
              <a:spcBef>
                <a:spcPct val="60000"/>
              </a:spcBef>
            </a:pPr>
            <a:r>
              <a:rPr lang="en-US" altLang="el-GR" sz="2000" dirty="0">
                <a:ea typeface="ヒラギノ角ゴ Pro W3"/>
              </a:rPr>
              <a:t>The real interest rate in 2008 was:</a:t>
            </a:r>
          </a:p>
          <a:p>
            <a:pPr lvl="2" algn="just" eaLnBrk="1" hangingPunct="1">
              <a:spcBef>
                <a:spcPct val="60000"/>
              </a:spcBef>
            </a:pPr>
            <a:r>
              <a:rPr lang="en-US" altLang="el-GR" dirty="0">
                <a:ea typeface="ヒラギノ角ゴ Pro W3"/>
              </a:rPr>
              <a:t>(1.82% − 0.28%) </a:t>
            </a:r>
            <a:r>
              <a:rPr lang="en-US" altLang="el-GR" dirty="0">
                <a:ea typeface="ヒラギノ角ゴ Pro W3"/>
                <a:cs typeface="Arial" panose="020B0604020202020204" pitchFamily="34" charset="0"/>
              </a:rPr>
              <a:t>÷ </a:t>
            </a:r>
            <a:r>
              <a:rPr lang="en-US" altLang="el-GR" dirty="0">
                <a:ea typeface="ヒラギノ角ゴ Pro W3"/>
              </a:rPr>
              <a:t>(1.0028) = 1.54%</a:t>
            </a:r>
          </a:p>
          <a:p>
            <a:pPr lvl="3" algn="just" eaLnBrk="1" hangingPunct="1">
              <a:spcBef>
                <a:spcPct val="60000"/>
              </a:spcBef>
            </a:pPr>
            <a:r>
              <a:rPr lang="en-US" altLang="el-GR" sz="2000" dirty="0">
                <a:ea typeface="ヒラギノ角ゴ Pro W3"/>
              </a:rPr>
              <a:t>Which is (approximately) equal to the difference between the nominal rate and inflation: 1.82% – 0.28% = 1.54%</a:t>
            </a:r>
          </a:p>
          <a:p>
            <a:pPr lvl="1" eaLnBrk="1" hangingPunct="1">
              <a:spcBef>
                <a:spcPct val="60000"/>
              </a:spcBef>
            </a:pPr>
            <a:endParaRPr lang="en-US" altLang="el-GR" b="1" dirty="0">
              <a:ea typeface="ヒラギノ角ゴ Pro W3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4A3E0C-2681-4F4D-3E10-860EEBFA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235"/>
            <a:ext cx="10515600" cy="1121929"/>
          </a:xfrm>
        </p:spPr>
        <p:txBody>
          <a:bodyPr/>
          <a:lstStyle/>
          <a:p>
            <a:pPr eaLnBrk="1" hangingPunct="1"/>
            <a:r>
              <a:rPr lang="en-US" altLang="el-GR" b="1" dirty="0">
                <a:latin typeface="+mn-lt"/>
                <a:ea typeface="ヒラギノ角ゴ Pro W3"/>
                <a:cs typeface="ヒラギノ角ゴ Pro W3"/>
              </a:rPr>
              <a:t>Example </a:t>
            </a:r>
            <a:r>
              <a:rPr lang="en-US" altLang="el-GR" sz="1600" dirty="0">
                <a:latin typeface="+mn-lt"/>
                <a:ea typeface="ヒラギノ角ゴ Pro W3"/>
                <a:cs typeface="ヒラギノ角ゴ Pro W3"/>
              </a:rPr>
              <a:t>(from </a:t>
            </a:r>
            <a:r>
              <a:rPr lang="nl-NL" altLang="el-GR" sz="1600" dirty="0">
                <a:latin typeface="+mn-lt"/>
                <a:ea typeface="ヒラギノ角ゴ Pro W3"/>
                <a:cs typeface="ヒラギノ角ゴ Pro W3"/>
              </a:rPr>
              <a:t>Berk, J., De Martzo, P., (2014) </a:t>
            </a:r>
            <a:r>
              <a:rPr lang="en-US" altLang="el-GR" sz="1600" dirty="0">
                <a:latin typeface="+mn-lt"/>
                <a:ea typeface="ヒラギノ角ゴ Pro W3"/>
                <a:cs typeface="ヒラギノ角ゴ Pro W3"/>
              </a:rPr>
              <a:t>textbook)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9530337-060E-5A2E-6749-CF1A5617E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473" y="286542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l-GR" sz="4000" b="1" dirty="0">
                <a:ea typeface="ヒラギノ角ゴ Pro W3"/>
                <a:cs typeface="ヒラギノ角ゴ Pro W3"/>
              </a:rPr>
              <a:t>U.S. Interest Rates and Inflation Rates,1960–2012</a:t>
            </a:r>
          </a:p>
        </p:txBody>
      </p:sp>
      <p:pic>
        <p:nvPicPr>
          <p:cNvPr id="35843" name="Picture 4" descr="fig05_01.gif">
            <a:extLst>
              <a:ext uri="{FF2B5EF4-FFF2-40B4-BE49-F238E27FC236}">
                <a16:creationId xmlns:a16="http://schemas.microsoft.com/office/drawing/2014/main" id="{D8FCBDE2-4D50-B752-91AD-F2EB549FD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3" y="1856509"/>
            <a:ext cx="10374745" cy="405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4288</Words>
  <Application>Microsoft Office PowerPoint</Application>
  <PresentationFormat>Ευρεία οθόνη</PresentationFormat>
  <Paragraphs>456</Paragraphs>
  <Slides>71</Slides>
  <Notes>20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71</vt:i4>
      </vt:variant>
    </vt:vector>
  </HeadingPairs>
  <TitlesOfParts>
    <vt:vector size="78" baseType="lpstr">
      <vt:lpstr>Arial</vt:lpstr>
      <vt:lpstr>Calibri</vt:lpstr>
      <vt:lpstr>Calibri Light</vt:lpstr>
      <vt:lpstr>Symbol</vt:lpstr>
      <vt:lpstr>ヒラギノ角ゴ Pro W3</vt:lpstr>
      <vt:lpstr>Θέμα του Office</vt:lpstr>
      <vt:lpstr>Equation</vt:lpstr>
      <vt:lpstr>Introduction to Finance 2</vt:lpstr>
      <vt:lpstr>Interest Rates</vt:lpstr>
      <vt:lpstr>Annual Percentage Rates</vt:lpstr>
      <vt:lpstr>Example (from Berk, J., De Martzo, P., (2014) textbook) </vt:lpstr>
      <vt:lpstr>Example (from Berk &amp; Demarzo textbook) </vt:lpstr>
      <vt:lpstr>Example (from Berk, J., De Martzo, P., (2014) textbook) </vt:lpstr>
      <vt:lpstr>Interest Rates</vt:lpstr>
      <vt:lpstr>Example (from Berk, J., De Martzo, P., (2014) textbook) </vt:lpstr>
      <vt:lpstr>U.S. Interest Rates and Inflation Rates,1960–2012</vt:lpstr>
      <vt:lpstr>Investment and Interest Rates</vt:lpstr>
      <vt:lpstr>Investment and Interest Rates</vt:lpstr>
      <vt:lpstr>Continuous Compounding </vt:lpstr>
      <vt:lpstr>Continuous Compounding </vt:lpstr>
      <vt:lpstr>Important Rate: Libor &amp; Euribor </vt:lpstr>
      <vt:lpstr>Appendix 1 - Important Rate: Libor</vt:lpstr>
      <vt:lpstr>Παρουσίαση του PowerPoint</vt:lpstr>
      <vt:lpstr> </vt:lpstr>
      <vt:lpstr> Fixed Income Markets</vt:lpstr>
      <vt:lpstr> Fixed Income Markets</vt:lpstr>
      <vt:lpstr> </vt:lpstr>
      <vt:lpstr> Bond Markets – Definitions  </vt:lpstr>
      <vt:lpstr> </vt:lpstr>
      <vt:lpstr> </vt:lpstr>
      <vt:lpstr> </vt:lpstr>
      <vt:lpstr> </vt:lpstr>
      <vt:lpstr> </vt:lpstr>
      <vt:lpstr> </vt:lpstr>
      <vt:lpstr>Price Quotation  Prices are quoted as a percentage (%) of their par value  A market price of 95.5 means that the bond trades at 95.5% of its Par value  If the par is 1000$ this means 955$  If the Par is 50000 this means 47750$ (50000 x 95.5%)</vt:lpstr>
      <vt:lpstr>Παρουσίαση του PowerPoint</vt:lpstr>
      <vt:lpstr>Bond Markets – Definitions  </vt:lpstr>
      <vt:lpstr>Παρουσίαση του PowerPoint</vt:lpstr>
      <vt:lpstr>Bond Markets – Definitions  </vt:lpstr>
      <vt:lpstr> Bond Markets – Definitions  </vt:lpstr>
      <vt:lpstr>Παρουσίαση του PowerPoint</vt:lpstr>
      <vt:lpstr> Bond Returns </vt:lpstr>
      <vt:lpstr> Current Yield, CY </vt:lpstr>
      <vt:lpstr>Yield-to-Maturity, YtM </vt:lpstr>
      <vt:lpstr>Παρουσίαση του PowerPoint</vt:lpstr>
      <vt:lpstr>Παρουσίαση του PowerPoint</vt:lpstr>
      <vt:lpstr>Παρουσίαση του PowerPoint</vt:lpstr>
      <vt:lpstr>Yield to Call </vt:lpstr>
      <vt:lpstr> Yield Spreads  </vt:lpstr>
      <vt:lpstr> Yield Spread The difference between yields on differing debt instruments  E.g. the 5-year T-bond is at 5% and the 30-year T-bond is at 6% →the yield spread is 1%.  </vt:lpstr>
      <vt:lpstr>Yield Spreads</vt:lpstr>
      <vt:lpstr>Yield Spreads and the Financial Crisis (2009)</vt:lpstr>
      <vt:lpstr>Bond Valuation </vt:lpstr>
      <vt:lpstr>Bond Valuation</vt:lpstr>
      <vt:lpstr>Bond Valuation</vt:lpstr>
      <vt:lpstr>Bond Valuation</vt:lpstr>
      <vt:lpstr>Bond Valuation</vt:lpstr>
      <vt:lpstr>Bond Valuation</vt:lpstr>
      <vt:lpstr>Bond Valuation</vt:lpstr>
      <vt:lpstr>Bond Valuation</vt:lpstr>
      <vt:lpstr>Bond Valuation</vt:lpstr>
      <vt:lpstr>Bond Valuation</vt:lpstr>
      <vt:lpstr>Bond Valuation</vt:lpstr>
      <vt:lpstr>Παρουσίαση του PowerPoint</vt:lpstr>
      <vt:lpstr>Spot Rates – Forward Rates </vt:lpstr>
      <vt:lpstr>Spot Rates – Forward Rates</vt:lpstr>
      <vt:lpstr>Spot Rates – Forward Rates </vt:lpstr>
      <vt:lpstr>Computing Forward Rates</vt:lpstr>
      <vt:lpstr>Παρουσίαση του PowerPoint</vt:lpstr>
      <vt:lpstr>Τιμές και Αποδόσεις (yields) Ομολόγων</vt:lpstr>
      <vt:lpstr>Τιμές και Αποδόσεις (yields) Ομολόγων</vt:lpstr>
      <vt:lpstr>Τιμές και Αποδόσεις (yields) Ομολόγων</vt:lpstr>
      <vt:lpstr>Παρουσίαση του PowerPoint</vt:lpstr>
      <vt:lpstr>Corporate Yield Curves for Various Ratings, June 2012</vt:lpstr>
      <vt:lpstr>Τιμολόγηση Ομολογίας &amp; Προεξοφλητικό Επιτόκιο</vt:lpstr>
      <vt:lpstr>The Yield Curve and the Economy</vt:lpstr>
      <vt:lpstr>The FRED® Blog, Christian Zimmermann What’s up (or down) with the yield curve?</vt:lpstr>
      <vt:lpstr>The FRED® Blog, Christian Zimmermann What’s up (or down) with the yield curve?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Spyros Spyrou</dc:creator>
  <cp:lastModifiedBy>SPYRIDON SPYROU</cp:lastModifiedBy>
  <cp:revision>109</cp:revision>
  <dcterms:created xsi:type="dcterms:W3CDTF">2020-02-05T18:24:17Z</dcterms:created>
  <dcterms:modified xsi:type="dcterms:W3CDTF">2024-09-02T08:19:50Z</dcterms:modified>
</cp:coreProperties>
</file>