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1"/>
  </p:notesMasterIdLst>
  <p:sldIdLst>
    <p:sldId id="375" r:id="rId3"/>
    <p:sldId id="259" r:id="rId4"/>
    <p:sldId id="257" r:id="rId5"/>
    <p:sldId id="261" r:id="rId6"/>
    <p:sldId id="262" r:id="rId7"/>
    <p:sldId id="374" r:id="rId8"/>
    <p:sldId id="376" r:id="rId9"/>
    <p:sldId id="378" r:id="rId10"/>
    <p:sldId id="377" r:id="rId11"/>
    <p:sldId id="379" r:id="rId12"/>
    <p:sldId id="397" r:id="rId13"/>
    <p:sldId id="398" r:id="rId14"/>
    <p:sldId id="400" r:id="rId15"/>
    <p:sldId id="381" r:id="rId16"/>
    <p:sldId id="386" r:id="rId17"/>
    <p:sldId id="385" r:id="rId18"/>
    <p:sldId id="387" r:id="rId19"/>
    <p:sldId id="399" r:id="rId20"/>
    <p:sldId id="388" r:id="rId21"/>
    <p:sldId id="389" r:id="rId22"/>
    <p:sldId id="390" r:id="rId23"/>
    <p:sldId id="391" r:id="rId24"/>
    <p:sldId id="396" r:id="rId25"/>
    <p:sldId id="392" r:id="rId26"/>
    <p:sldId id="393" r:id="rId27"/>
    <p:sldId id="394" r:id="rId28"/>
    <p:sldId id="395" r:id="rId29"/>
    <p:sldId id="354"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Συντάκτης" initials="Σ" lastIdx="0"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9309" autoAdjust="0"/>
  </p:normalViewPr>
  <p:slideViewPr>
    <p:cSldViewPr>
      <p:cViewPr varScale="1">
        <p:scale>
          <a:sx n="53" d="100"/>
          <a:sy n="53" d="100"/>
        </p:scale>
        <p:origin x="-1176" y="-77"/>
      </p:cViewPr>
      <p:guideLst>
        <p:guide orient="horz" pos="3657"/>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1/10/2015</a:t>
            </a:fld>
            <a:endParaRPr lang="el-GR" dirty="0"/>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dirty="0"/>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dirty="0"/>
          </a:p>
        </p:txBody>
      </p:sp>
    </p:spTree>
    <p:extLst>
      <p:ext uri="{BB962C8B-B14F-4D97-AF65-F5344CB8AC3E}">
        <p14:creationId xmlns=""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dirty="0"/>
          </a:p>
        </p:txBody>
      </p:sp>
    </p:spTree>
    <p:extLst>
      <p:ext uri="{BB962C8B-B14F-4D97-AF65-F5344CB8AC3E}">
        <p14:creationId xmlns="" xmlns:p14="http://schemas.microsoft.com/office/powerpoint/2010/main" val="253302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dirty="0"/>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dirty="0"/>
          </a:p>
        </p:txBody>
      </p:sp>
    </p:spTree>
    <p:extLst>
      <p:ext uri="{BB962C8B-B14F-4D97-AF65-F5344CB8AC3E}">
        <p14:creationId xmlns=""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dirty="0"/>
          </a:p>
        </p:txBody>
      </p:sp>
    </p:spTree>
    <p:extLst>
      <p:ext uri="{BB962C8B-B14F-4D97-AF65-F5344CB8AC3E}">
        <p14:creationId xmlns=""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dirty="0"/>
          </a:p>
        </p:txBody>
      </p:sp>
    </p:spTree>
    <p:extLst>
      <p:ext uri="{BB962C8B-B14F-4D97-AF65-F5344CB8AC3E}">
        <p14:creationId xmlns="" xmlns:p14="http://schemas.microsoft.com/office/powerpoint/2010/main" val="41664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 xmlns:p14="http://schemas.microsoft.com/office/powerpoint/2010/main" val="416644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28</a:t>
            </a:fld>
            <a:endParaRPr lang="el-GR" dirty="0"/>
          </a:p>
        </p:txBody>
      </p:sp>
    </p:spTree>
    <p:extLst>
      <p:ext uri="{BB962C8B-B14F-4D97-AF65-F5344CB8AC3E}">
        <p14:creationId xmlns=""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dirty="0"/>
          </a:p>
        </p:txBody>
      </p:sp>
      <p:sp>
        <p:nvSpPr>
          <p:cNvPr id="3" name="Υπότιτλος 2"/>
          <p:cNvSpPr>
            <a:spLocks noGrp="1"/>
          </p:cNvSpPr>
          <p:nvPr>
            <p:ph type="subTitle" idx="1"/>
          </p:nvPr>
        </p:nvSpPr>
        <p:spPr>
          <a:xfrm>
            <a:off x="683568" y="3886200"/>
            <a:ext cx="7776864" cy="1752600"/>
          </a:xfrm>
        </p:spPr>
        <p:txBody>
          <a:bodyPr>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dirty="0"/>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683568" y="2936925"/>
            <a:ext cx="7772400" cy="1362075"/>
          </a:xfrm>
        </p:spPr>
        <p:txBody>
          <a:bodyPr anchor="t"/>
          <a:lstStyle>
            <a:lvl1pPr algn="l">
              <a:defRPr sz="4000" b="1" cap="none" baseline="0"/>
            </a:lvl1pPr>
          </a:lstStyle>
          <a:p>
            <a:r>
              <a:rPr lang="el-GR" smtClean="0"/>
              <a:t>Kλικ για επεξεργασία του τίτλου</a:t>
            </a:r>
            <a:endParaRPr lang="el-GR" dirty="0"/>
          </a:p>
        </p:txBody>
      </p:sp>
      <p:sp>
        <p:nvSpPr>
          <p:cNvPr id="3" name="Θέση κειμένου 2"/>
          <p:cNvSpPr>
            <a:spLocks noGrp="1"/>
          </p:cNvSpPr>
          <p:nvPr>
            <p:ph type="body" idx="1"/>
          </p:nvPr>
        </p:nvSpPr>
        <p:spPr>
          <a:xfrm>
            <a:off x="683568" y="4305077"/>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pic>
        <p:nvPicPr>
          <p:cNvPr id="4" name="Picture 3" descr="Λογότυπο Οικονομικού Πανεπιστημίου Αθηνών"/>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899592" y="260648"/>
            <a:ext cx="7309104" cy="1908048"/>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Kλικ για επεξεργασία του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Kλικ για επεξεργασία του τίτλου</a:t>
            </a:r>
            <a:endParaRPr lang="el-GR"/>
          </a:p>
        </p:txBody>
      </p:sp>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dirty="0"/>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Kλικ για επεξεργασία του τίτλου</a:t>
            </a:r>
            <a:endParaRPr lang="el-GR"/>
          </a:p>
        </p:txBody>
      </p:sp>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http://www.openculture.com/2013/11/fly-through-17th-century-london.html?subject=&#914;&#943;&#957;&#964;&#949;&#959;%20&#956;&#949;%20&#956;&#953;&#945;%20&#945;&#957;&#945;&#960;&#945;&#961;&#940;&#963;&#964;&#945;&#963;&#951;%20&#964;&#959;&#965;%20&#923;&#959;&#957;&#948;&#943;&#957;&#959;&#965;%20&#972;&#960;&#969;&#962;%20&#942;&#964;&#945;&#957;%20&#964;&#959;&#957;%2017&#959;%20&#945;&#953;&#974;&#957;&#945;."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http://whc.unesco.org/en/list/307?subject=&#932;&#959;%20&#940;&#947;&#945;&#955;&#956;&#945;%20&#964;&#951;&#962;%20&#917;&#955;&#949;&#965;&#952;&#949;&#961;&#943;&#945;&#962;%20&#956;&#957;&#951;&#956;&#949;&#943;&#959;%20&#928;&#945;&#947;&#954;&#972;&#963;&#956;&#953;&#945;&#962;%20&#928;&#959;&#955;&#953;&#964;&#953;&#963;&#964;&#953;&#954;&#942;&#962;%20&#922;&#955;&#951;&#961;&#959;&#957;&#959;&#956;&#953;&#940;&#962;%20&#964;&#951;&#962;%20UNESCO." TargetMode="Externa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smtClean="0"/>
              <a:t>Γενική Οικονομική Ιστορία</a:t>
            </a:r>
            <a:endParaRPr lang="el-GR" dirty="0"/>
          </a:p>
        </p:txBody>
      </p:sp>
      <p:sp>
        <p:nvSpPr>
          <p:cNvPr id="3" name="Υπότιτλος 2"/>
          <p:cNvSpPr>
            <a:spLocks noGrp="1"/>
          </p:cNvSpPr>
          <p:nvPr>
            <p:ph type="subTitle" idx="1"/>
          </p:nvPr>
        </p:nvSpPr>
        <p:spPr>
          <a:xfrm>
            <a:off x="683568" y="3573016"/>
            <a:ext cx="7776864" cy="2065784"/>
          </a:xfrm>
        </p:spPr>
        <p:txBody>
          <a:bodyPr>
            <a:noAutofit/>
          </a:bodyPr>
          <a:lstStyle/>
          <a:p>
            <a:r>
              <a:rPr lang="el-GR" sz="2800" b="1" dirty="0"/>
              <a:t>Ενότητα </a:t>
            </a:r>
            <a:r>
              <a:rPr lang="en-US" sz="2800" b="1" dirty="0" smtClean="0"/>
              <a:t># </a:t>
            </a:r>
            <a:r>
              <a:rPr lang="el-GR" sz="2800" b="1" dirty="0" smtClean="0"/>
              <a:t>7:</a:t>
            </a:r>
            <a:r>
              <a:rPr lang="en-US" sz="2800" dirty="0" smtClean="0"/>
              <a:t> </a:t>
            </a:r>
            <a:r>
              <a:rPr lang="el-GR" sz="2800" dirty="0" smtClean="0"/>
              <a:t>Πρωτοπόρες Χώρες στην Εκβιομηχάνιση-εθνικές συγκρίσεις Α’</a:t>
            </a:r>
            <a:endParaRPr lang="en-US" sz="2800" dirty="0" smtClean="0"/>
          </a:p>
          <a:p>
            <a:r>
              <a:rPr lang="el-GR" sz="2800" b="1" dirty="0" smtClean="0"/>
              <a:t>Διδάσκων: </a:t>
            </a:r>
            <a:r>
              <a:rPr lang="el-GR" sz="2800" dirty="0" smtClean="0"/>
              <a:t>Ιωάννα-Σαπφώ Πεπελάση</a:t>
            </a:r>
          </a:p>
          <a:p>
            <a:r>
              <a:rPr lang="el-GR" sz="2800" b="1" dirty="0" smtClean="0"/>
              <a:t>Τμήμα: </a:t>
            </a:r>
            <a:r>
              <a:rPr lang="el-GR" sz="2800" dirty="0" smtClean="0"/>
              <a:t>Οικονομικής Επιστήμης</a:t>
            </a:r>
          </a:p>
        </p:txBody>
      </p:sp>
      <p:pic>
        <p:nvPicPr>
          <p:cNvPr id="7" name="Picture 6" descr="Λογότυπο για Άδειες χρήσης Creative Commons BY-NC-ND"/>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5836025"/>
            <a:ext cx="1535430" cy="537210"/>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Πρωτοπόρες χώρες – κοινά χαρακτηριστικά (4 από 4)</a:t>
            </a:r>
            <a:r>
              <a:rPr lang="el-GR" i="1" dirty="0" smtClean="0"/>
              <a:t/>
            </a:r>
            <a:br>
              <a:rPr lang="el-GR" i="1" dirty="0" smtClean="0"/>
            </a:br>
            <a:endParaRPr lang="el-GR" dirty="0"/>
          </a:p>
        </p:txBody>
      </p:sp>
      <p:sp>
        <p:nvSpPr>
          <p:cNvPr id="3" name="2 - Θέση περιεχομένου"/>
          <p:cNvSpPr>
            <a:spLocks noGrp="1"/>
          </p:cNvSpPr>
          <p:nvPr>
            <p:ph idx="1"/>
          </p:nvPr>
        </p:nvSpPr>
        <p:spPr>
          <a:xfrm>
            <a:off x="395536" y="1628800"/>
            <a:ext cx="8229600" cy="4525963"/>
          </a:xfrm>
        </p:spPr>
        <p:txBody>
          <a:bodyPr>
            <a:normAutofit/>
          </a:bodyPr>
          <a:lstStyle/>
          <a:p>
            <a:pPr lvl="0"/>
            <a:r>
              <a:rPr lang="el-GR" dirty="0" smtClean="0"/>
              <a:t>Στις Η.Π.Α. και την Αγγλία επικρατεί κλίμα άκρατου ατομικισμού.</a:t>
            </a:r>
          </a:p>
          <a:p>
            <a:pPr lvl="1"/>
            <a:r>
              <a:rPr lang="el-GR" dirty="0" smtClean="0"/>
              <a:t>Είναι αδύναμο το συνδικαλιστικό κίνημα.</a:t>
            </a:r>
          </a:p>
          <a:p>
            <a:pPr lvl="0"/>
            <a:r>
              <a:rPr lang="el-GR" dirty="0" smtClean="0"/>
              <a:t>Στη Γερμανία υπάρχει παράδοση συνεργασίας μεταξύ των ατόμων (κεφαλαίου – εργασίας).</a:t>
            </a:r>
          </a:p>
          <a:p>
            <a:r>
              <a:rPr lang="el-GR" dirty="0" smtClean="0"/>
              <a:t>Σημείωση: Οι βιομηχανικές επαναστάσεις δεν έγιναν σε εθνικό επίπεδο αλλά σε περιοχές μέσα στα κράτη.</a:t>
            </a:r>
          </a:p>
          <a:p>
            <a:pPr lvl="0"/>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Η βιομηχανία σε αριθμούς: παραγωγή κάρβουνου και λιγνίτη σε επιλεγμένες χώρες</a:t>
            </a:r>
            <a:endParaRPr lang="el-GR" sz="3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pic>
        <p:nvPicPr>
          <p:cNvPr id="1026" name="Picture 2" descr="Πίνακας που δείχνει την παραγωγή σε κάρβουνο και λιγνίτη στην Μ. Βρετανία, τη Γαλλία, τη Γερμανία, την Αυστρία, το Βέλγιο και τη Ρωσία από το 1820-1904."/>
          <p:cNvPicPr>
            <a:picLocks noGrp="1" noChangeAspect="1" noChangeArrowheads="1"/>
          </p:cNvPicPr>
          <p:nvPr>
            <p:ph idx="1"/>
          </p:nvPr>
        </p:nvPicPr>
        <p:blipFill>
          <a:blip r:embed="rId2" cstate="print"/>
          <a:srcRect/>
          <a:stretch>
            <a:fillRect/>
          </a:stretch>
        </p:blipFill>
        <p:spPr bwMode="auto">
          <a:xfrm>
            <a:off x="251520" y="1700808"/>
            <a:ext cx="8496944" cy="424847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Η βιομηχανία σε αριθμούς: παραγωγή χυτοσιδήρου σε επιλεγμένες χώρες </a:t>
            </a:r>
            <a:endParaRPr lang="el-GR" sz="3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pic>
        <p:nvPicPr>
          <p:cNvPr id="2050" name="Picture 2" descr="Πίνακας με την παραγωγή χυτοσιδήρου στην Μ. Βρετανία, τη Γαλλία, τη Γερμανία, την Αυστρία, το Βέλγιο και τη Ρωσία από το 1781 έως το 1914."/>
          <p:cNvPicPr>
            <a:picLocks noGrp="1" noChangeAspect="1" noChangeArrowheads="1"/>
          </p:cNvPicPr>
          <p:nvPr>
            <p:ph idx="1"/>
          </p:nvPr>
        </p:nvPicPr>
        <p:blipFill>
          <a:blip r:embed="rId2" cstate="print"/>
          <a:srcRect/>
          <a:stretch>
            <a:fillRect/>
          </a:stretch>
        </p:blipFill>
        <p:spPr bwMode="auto">
          <a:xfrm>
            <a:off x="323528" y="1772816"/>
            <a:ext cx="8363272" cy="417646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a:bodyPr>
          <a:lstStyle/>
          <a:p>
            <a:r>
              <a:rPr lang="el-GR" altLang="el-GR" smtClean="0"/>
              <a:t>Βρετανία</a:t>
            </a:r>
            <a:r>
              <a:rPr lang="el-GR" altLang="el-GR" dirty="0" smtClean="0"/>
              <a:t>, Βέλγιο, Γαλλία, Γερμανία και ΗΠΑ</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Γενική  Οικονομική Ιστορία, </a:t>
            </a:r>
            <a:r>
              <a:rPr lang="el-GR" b="1" dirty="0" smtClean="0"/>
              <a:t>Ενότητα </a:t>
            </a:r>
            <a:r>
              <a:rPr lang="en-US" b="1" dirty="0" smtClean="0"/>
              <a:t># </a:t>
            </a:r>
            <a:r>
              <a:rPr lang="el-GR" b="1" dirty="0" smtClean="0"/>
              <a:t>7:</a:t>
            </a:r>
            <a:r>
              <a:rPr lang="en-US" b="1" dirty="0" smtClean="0"/>
              <a:t> </a:t>
            </a:r>
            <a:r>
              <a:rPr lang="el-GR" dirty="0" smtClean="0"/>
              <a:t>Βιομηχανική Επανάσταση-εθνικές συγκρίσεις Α’</a:t>
            </a:r>
          </a:p>
          <a:p>
            <a:r>
              <a:rPr lang="el-GR" b="1" dirty="0" smtClean="0"/>
              <a:t>Διδάσκων: </a:t>
            </a:r>
            <a:r>
              <a:rPr lang="el-GR" dirty="0" smtClean="0"/>
              <a:t>Ιωάννα-Σαπφώ Πεπελάση, </a:t>
            </a:r>
            <a:r>
              <a:rPr lang="el-GR" b="1" dirty="0" smtClean="0"/>
              <a:t>Τμήμα: </a:t>
            </a:r>
            <a:r>
              <a:rPr lang="el-GR" dirty="0" smtClean="0"/>
              <a:t>Οικονομικής Επιστήμης</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 xmlns:p14="http://schemas.microsoft.com/office/powerpoint/2010/main" val="1195502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Τα χαρακτηριστικά της Βρετανίας (1 από 2) </a:t>
            </a:r>
            <a:endParaRPr lang="el-GR" dirty="0"/>
          </a:p>
        </p:txBody>
      </p:sp>
      <p:sp>
        <p:nvSpPr>
          <p:cNvPr id="3" name="2 - Θέση περιεχομένου"/>
          <p:cNvSpPr>
            <a:spLocks noGrp="1"/>
          </p:cNvSpPr>
          <p:nvPr>
            <p:ph idx="1"/>
          </p:nvPr>
        </p:nvSpPr>
        <p:spPr/>
        <p:txBody>
          <a:bodyPr>
            <a:normAutofit fontScale="92500"/>
          </a:bodyPr>
          <a:lstStyle/>
          <a:p>
            <a:r>
              <a:rPr lang="el-GR" dirty="0" smtClean="0"/>
              <a:t>Η Βιομηχανική Επανάσταση που ξεκίνησε πρώτη στη Βρετανία ήταν μια αυθόρμητη διαδικασία</a:t>
            </a:r>
            <a:r>
              <a:rPr lang="el-GR" i="1" dirty="0" smtClean="0"/>
              <a:t>. </a:t>
            </a:r>
          </a:p>
          <a:p>
            <a:pPr lvl="1"/>
            <a:r>
              <a:rPr lang="el-GR" dirty="0" smtClean="0"/>
              <a:t>Πρώτη βιομηχανία ήταν η υφαντουργία.</a:t>
            </a:r>
            <a:r>
              <a:rPr lang="el-GR" i="1" dirty="0" smtClean="0"/>
              <a:t> </a:t>
            </a:r>
          </a:p>
          <a:p>
            <a:r>
              <a:rPr lang="el-GR" dirty="0" smtClean="0"/>
              <a:t>Μεγάλα αποθέματα κάρβουνου κοντά σε αστικά κέντρα.</a:t>
            </a:r>
          </a:p>
          <a:p>
            <a:r>
              <a:rPr lang="el-GR" dirty="0" smtClean="0"/>
              <a:t>Εύφορες εκτάσεις γης και αυτάρκεια σε δημητριακά.</a:t>
            </a:r>
          </a:p>
          <a:p>
            <a:r>
              <a:rPr lang="el-GR" dirty="0" smtClean="0"/>
              <a:t>Κυρίως προτεσταντική χώρα.</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pic>
        <p:nvPicPr>
          <p:cNvPr id="1026" name="Picture 2" descr="Σημαία της Μ. Βρετανίας."/>
          <p:cNvPicPr>
            <a:picLocks noChangeAspect="1" noChangeArrowheads="1"/>
          </p:cNvPicPr>
          <p:nvPr/>
        </p:nvPicPr>
        <p:blipFill>
          <a:blip r:embed="rId2" cstate="print"/>
          <a:srcRect/>
          <a:stretch>
            <a:fillRect/>
          </a:stretch>
        </p:blipFill>
        <p:spPr bwMode="auto">
          <a:xfrm>
            <a:off x="5868145" y="836711"/>
            <a:ext cx="1080119" cy="64807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Τα χαρακτηριστικά της Βρετανίας (1 από 2)</a:t>
            </a:r>
            <a:endParaRPr lang="el-GR" dirty="0"/>
          </a:p>
        </p:txBody>
      </p:sp>
      <p:sp>
        <p:nvSpPr>
          <p:cNvPr id="3" name="2 - Θέση περιεχομένου"/>
          <p:cNvSpPr>
            <a:spLocks noGrp="1"/>
          </p:cNvSpPr>
          <p:nvPr>
            <p:ph idx="1"/>
          </p:nvPr>
        </p:nvSpPr>
        <p:spPr/>
        <p:txBody>
          <a:bodyPr>
            <a:normAutofit fontScale="85000" lnSpcReduction="20000"/>
          </a:bodyPr>
          <a:lstStyle/>
          <a:p>
            <a:r>
              <a:rPr lang="el-GR" dirty="0" smtClean="0"/>
              <a:t>Αποικιοκρατική δύναμη.</a:t>
            </a:r>
          </a:p>
          <a:p>
            <a:r>
              <a:rPr lang="el-GR" dirty="0" smtClean="0"/>
              <a:t>Το εμπόριο στο πλαίσιο αποικιοκρατίας οδήγησε στην ανάδυση της </a:t>
            </a:r>
            <a:r>
              <a:rPr lang="el-GR" b="1" dirty="0" smtClean="0"/>
              <a:t>τάξης των αστών-εμπόρων</a:t>
            </a:r>
            <a:r>
              <a:rPr lang="el-GR" dirty="0" smtClean="0"/>
              <a:t>.</a:t>
            </a:r>
          </a:p>
          <a:p>
            <a:pPr lvl="1"/>
            <a:r>
              <a:rPr lang="el-GR" dirty="0" smtClean="0"/>
              <a:t>με την οικονομική δύναμη που απέκτησαν οδήγησαν στη μετάβαση από τη Μοναρχία στην αντιπροσωπευτική δημοκρατία.  </a:t>
            </a:r>
          </a:p>
          <a:p>
            <a:r>
              <a:rPr lang="el-GR" dirty="0" smtClean="0"/>
              <a:t> Είναι η πρώτη χώρα που εκβιομηχανίζεται και η πρώτη που αποβιομηχανίζεται.</a:t>
            </a:r>
          </a:p>
          <a:p>
            <a:r>
              <a:rPr lang="el-GR" dirty="0" smtClean="0"/>
              <a:t>Το Λονδίνο έγινε τον 20</a:t>
            </a:r>
            <a:r>
              <a:rPr lang="el-GR" baseline="30000" dirty="0" smtClean="0"/>
              <a:t>ο</a:t>
            </a:r>
            <a:r>
              <a:rPr lang="el-GR" dirty="0" smtClean="0"/>
              <a:t> αιώνα πρώτη δύναμη στον χρηματοοικονομικό τομέα (υπηρεσίες) μαζί με την Νέα Υόρκη και το Χονγκ Κονγκ.</a:t>
            </a:r>
          </a:p>
          <a:p>
            <a:pPr>
              <a:buNone/>
            </a:pP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pic>
        <p:nvPicPr>
          <p:cNvPr id="5" name="Picture 2" descr="Σημαία της Μ. Βρετανίας."/>
          <p:cNvPicPr>
            <a:picLocks noChangeAspect="1" noChangeArrowheads="1"/>
          </p:cNvPicPr>
          <p:nvPr/>
        </p:nvPicPr>
        <p:blipFill>
          <a:blip r:embed="rId2" cstate="print"/>
          <a:srcRect/>
          <a:stretch>
            <a:fillRect/>
          </a:stretch>
        </p:blipFill>
        <p:spPr bwMode="auto">
          <a:xfrm>
            <a:off x="5868145" y="836711"/>
            <a:ext cx="1080119" cy="64807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t>Το Λονδίνο τον 17</a:t>
            </a:r>
            <a:r>
              <a:rPr lang="el-GR" baseline="30000" dirty="0" smtClean="0"/>
              <a:t>ο</a:t>
            </a:r>
            <a:r>
              <a:rPr lang="el-GR" dirty="0" smtClean="0"/>
              <a:t> αιώνα</a:t>
            </a:r>
            <a:endParaRPr lang="el-GR" dirty="0"/>
          </a:p>
        </p:txBody>
      </p:sp>
      <p:sp>
        <p:nvSpPr>
          <p:cNvPr id="2" name="1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
        <p:nvSpPr>
          <p:cNvPr id="5" name="4 - Ορθογώνιο"/>
          <p:cNvSpPr/>
          <p:nvPr/>
        </p:nvSpPr>
        <p:spPr>
          <a:xfrm>
            <a:off x="4355976" y="5661248"/>
            <a:ext cx="3978012" cy="369332"/>
          </a:xfrm>
          <a:prstGeom prst="rect">
            <a:avLst/>
          </a:prstGeom>
        </p:spPr>
        <p:txBody>
          <a:bodyPr wrap="square">
            <a:spAutoFit/>
          </a:bodyPr>
          <a:lstStyle/>
          <a:p>
            <a:pPr marL="12700">
              <a:lnSpc>
                <a:spcPct val="100000"/>
              </a:lnSpc>
            </a:pPr>
            <a:r>
              <a:rPr lang="en-US" u="heavy" spc="-10" dirty="0" smtClean="0">
                <a:solidFill>
                  <a:srgbClr val="DB5252"/>
                </a:solidFill>
                <a:latin typeface="Lucida Sans Unicode"/>
                <a:cs typeface="Lucida Sans Unicode"/>
                <a:hlinkClick r:id="rId2"/>
              </a:rPr>
              <a:t>F</a:t>
            </a:r>
            <a:r>
              <a:rPr lang="en-US" u="heavy" spc="5" dirty="0" smtClean="0">
                <a:solidFill>
                  <a:srgbClr val="DB5252"/>
                </a:solidFill>
                <a:latin typeface="Lucida Sans Unicode"/>
                <a:cs typeface="Lucida Sans Unicode"/>
                <a:hlinkClick r:id="rId2"/>
              </a:rPr>
              <a:t>l</a:t>
            </a:r>
            <a:r>
              <a:rPr lang="en-US" u="heavy" dirty="0" smtClean="0">
                <a:solidFill>
                  <a:srgbClr val="DB5252"/>
                </a:solidFill>
                <a:latin typeface="Lucida Sans Unicode"/>
                <a:cs typeface="Lucida Sans Unicode"/>
                <a:hlinkClick r:id="rId2"/>
              </a:rPr>
              <a:t>y</a:t>
            </a:r>
            <a:r>
              <a:rPr lang="en-US" u="heavy" spc="-25" dirty="0" smtClean="0">
                <a:solidFill>
                  <a:srgbClr val="DB5252"/>
                </a:solidFill>
                <a:latin typeface="Lucida Sans Unicode"/>
                <a:cs typeface="Lucida Sans Unicode"/>
                <a:hlinkClick r:id="rId2"/>
              </a:rPr>
              <a:t> </a:t>
            </a:r>
            <a:r>
              <a:rPr lang="en-US" u="heavy" spc="-15" dirty="0" smtClean="0">
                <a:solidFill>
                  <a:srgbClr val="DB5252"/>
                </a:solidFill>
                <a:latin typeface="Lucida Sans Unicode"/>
                <a:cs typeface="Lucida Sans Unicode"/>
                <a:hlinkClick r:id="rId2"/>
              </a:rPr>
              <a:t>T</a:t>
            </a:r>
            <a:r>
              <a:rPr lang="en-US" u="heavy" spc="5" dirty="0" smtClean="0">
                <a:solidFill>
                  <a:srgbClr val="DB5252"/>
                </a:solidFill>
                <a:latin typeface="Lucida Sans Unicode"/>
                <a:cs typeface="Lucida Sans Unicode"/>
                <a:hlinkClick r:id="rId2"/>
              </a:rPr>
              <a:t>hr</a:t>
            </a:r>
            <a:r>
              <a:rPr lang="en-US" u="heavy" dirty="0" smtClean="0">
                <a:solidFill>
                  <a:srgbClr val="DB5252"/>
                </a:solidFill>
                <a:latin typeface="Lucida Sans Unicode"/>
                <a:cs typeface="Lucida Sans Unicode"/>
                <a:hlinkClick r:id="rId2"/>
              </a:rPr>
              <a:t>ough</a:t>
            </a:r>
            <a:r>
              <a:rPr lang="en-US" u="heavy" spc="-30" dirty="0" smtClean="0">
                <a:solidFill>
                  <a:srgbClr val="DB5252"/>
                </a:solidFill>
                <a:latin typeface="Lucida Sans Unicode"/>
                <a:cs typeface="Lucida Sans Unicode"/>
                <a:hlinkClick r:id="rId2"/>
              </a:rPr>
              <a:t> </a:t>
            </a:r>
            <a:r>
              <a:rPr lang="en-US" u="heavy" spc="-15" dirty="0" smtClean="0">
                <a:solidFill>
                  <a:srgbClr val="DB5252"/>
                </a:solidFill>
                <a:latin typeface="Lucida Sans Unicode"/>
                <a:cs typeface="Lucida Sans Unicode"/>
                <a:hlinkClick r:id="rId2"/>
              </a:rPr>
              <a:t>17</a:t>
            </a:r>
            <a:r>
              <a:rPr lang="en-US" u="heavy" dirty="0" smtClean="0">
                <a:solidFill>
                  <a:srgbClr val="DB5252"/>
                </a:solidFill>
                <a:latin typeface="Lucida Sans Unicode"/>
                <a:cs typeface="Lucida Sans Unicode"/>
                <a:hlinkClick r:id="rId2"/>
              </a:rPr>
              <a:t>th</a:t>
            </a:r>
            <a:r>
              <a:rPr lang="en-US" u="heavy" spc="10" dirty="0" smtClean="0">
                <a:solidFill>
                  <a:srgbClr val="DB5252"/>
                </a:solidFill>
                <a:latin typeface="Lucida Sans Unicode"/>
                <a:cs typeface="Lucida Sans Unicode"/>
                <a:hlinkClick r:id="rId2"/>
              </a:rPr>
              <a:t> </a:t>
            </a:r>
            <a:r>
              <a:rPr lang="en-US" u="heavy" dirty="0" smtClean="0">
                <a:solidFill>
                  <a:srgbClr val="DB5252"/>
                </a:solidFill>
                <a:latin typeface="Lucida Sans Unicode"/>
                <a:cs typeface="Lucida Sans Unicode"/>
                <a:hlinkClick r:id="rId2"/>
              </a:rPr>
              <a:t>Ce</a:t>
            </a:r>
            <a:r>
              <a:rPr lang="en-US" u="heavy" spc="10" dirty="0" smtClean="0">
                <a:solidFill>
                  <a:srgbClr val="DB5252"/>
                </a:solidFill>
                <a:latin typeface="Lucida Sans Unicode"/>
                <a:cs typeface="Lucida Sans Unicode"/>
                <a:hlinkClick r:id="rId2"/>
              </a:rPr>
              <a:t>n</a:t>
            </a:r>
            <a:r>
              <a:rPr lang="en-US" u="heavy" dirty="0" smtClean="0">
                <a:solidFill>
                  <a:srgbClr val="DB5252"/>
                </a:solidFill>
                <a:latin typeface="Lucida Sans Unicode"/>
                <a:cs typeface="Lucida Sans Unicode"/>
                <a:hlinkClick r:id="rId2"/>
              </a:rPr>
              <a:t>t</a:t>
            </a:r>
            <a:r>
              <a:rPr lang="en-US" u="heavy" spc="5" dirty="0" smtClean="0">
                <a:solidFill>
                  <a:srgbClr val="DB5252"/>
                </a:solidFill>
                <a:latin typeface="Lucida Sans Unicode"/>
                <a:cs typeface="Lucida Sans Unicode"/>
                <a:hlinkClick r:id="rId2"/>
              </a:rPr>
              <a:t>ur</a:t>
            </a:r>
            <a:r>
              <a:rPr lang="en-US" u="heavy" dirty="0" smtClean="0">
                <a:solidFill>
                  <a:srgbClr val="DB5252"/>
                </a:solidFill>
                <a:latin typeface="Lucida Sans Unicode"/>
                <a:cs typeface="Lucida Sans Unicode"/>
                <a:hlinkClick r:id="rId2"/>
              </a:rPr>
              <a:t>y</a:t>
            </a:r>
            <a:r>
              <a:rPr lang="en-US" u="heavy" spc="-30" dirty="0" smtClean="0">
                <a:solidFill>
                  <a:srgbClr val="DB5252"/>
                </a:solidFill>
                <a:latin typeface="Lucida Sans Unicode"/>
                <a:cs typeface="Lucida Sans Unicode"/>
                <a:hlinkClick r:id="rId2"/>
              </a:rPr>
              <a:t> </a:t>
            </a:r>
            <a:r>
              <a:rPr lang="en-US" u="heavy" dirty="0" smtClean="0">
                <a:solidFill>
                  <a:srgbClr val="DB5252"/>
                </a:solidFill>
                <a:latin typeface="Lucida Sans Unicode"/>
                <a:cs typeface="Lucida Sans Unicode"/>
                <a:hlinkClick r:id="rId2"/>
              </a:rPr>
              <a:t>London</a:t>
            </a:r>
            <a:endParaRPr lang="en-US" dirty="0">
              <a:latin typeface="Lucida Sans Unicode"/>
              <a:cs typeface="Lucida Sans Unicode"/>
            </a:endParaRPr>
          </a:p>
        </p:txBody>
      </p:sp>
      <p:pic>
        <p:nvPicPr>
          <p:cNvPr id="1026" name="Picture 2" descr="Μια εικόνα του Λονδίνου , όπως φαίνεται από τη νότια ακτή του ποταμού Τάμεση , πριν από την πυρκαγιά του Λονδίνου το 1666."/>
          <p:cNvPicPr>
            <a:picLocks noGrp="1" noChangeAspect="1" noChangeArrowheads="1"/>
          </p:cNvPicPr>
          <p:nvPr>
            <p:ph idx="1"/>
          </p:nvPr>
        </p:nvPicPr>
        <p:blipFill>
          <a:blip r:embed="rId3" cstate="print"/>
          <a:srcRect/>
          <a:stretch>
            <a:fillRect/>
          </a:stretch>
        </p:blipFill>
        <p:spPr bwMode="auto">
          <a:xfrm>
            <a:off x="755576" y="1600200"/>
            <a:ext cx="7344816" cy="398903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dirty="0" smtClean="0"/>
              <a:t>         Βέλγιο (1 από 2)  </a:t>
            </a:r>
            <a:endParaRPr lang="el-GR" dirty="0"/>
          </a:p>
        </p:txBody>
      </p:sp>
      <p:sp>
        <p:nvSpPr>
          <p:cNvPr id="3" name="2 - Θέση περιεχομένου"/>
          <p:cNvSpPr>
            <a:spLocks noGrp="1"/>
          </p:cNvSpPr>
          <p:nvPr>
            <p:ph idx="1"/>
          </p:nvPr>
        </p:nvSpPr>
        <p:spPr/>
        <p:txBody>
          <a:bodyPr>
            <a:normAutofit/>
          </a:bodyPr>
          <a:lstStyle/>
          <a:p>
            <a:pPr lvl="1">
              <a:buFont typeface="Arial" pitchFamily="34" charset="0"/>
              <a:buChar char="•"/>
            </a:pPr>
            <a:r>
              <a:rPr lang="el-GR" dirty="0" smtClean="0"/>
              <a:t>Απελευθερώνεται και γίνεται κράτος το 1830.</a:t>
            </a:r>
          </a:p>
          <a:p>
            <a:pPr lvl="1">
              <a:buFont typeface="Arial" pitchFamily="34" charset="0"/>
              <a:buChar char="•"/>
            </a:pPr>
            <a:r>
              <a:rPr lang="el-GR" dirty="0" smtClean="0"/>
              <a:t>Οικονομικά ανεπτυγμένη περιοχή πριν τη Βιομηχανική Επανάσταση. </a:t>
            </a:r>
          </a:p>
          <a:p>
            <a:pPr lvl="1">
              <a:buFont typeface="Arial" pitchFamily="34" charset="0"/>
              <a:buChar char="•"/>
            </a:pPr>
            <a:r>
              <a:rPr lang="el-GR" dirty="0" smtClean="0"/>
              <a:t>Παραγωγή δαντέλας  και πολυτελών υφασμάτων.</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pic>
        <p:nvPicPr>
          <p:cNvPr id="2050" name="Picture 2" descr="Εικόνα της σημαίας του Βελγίου. "/>
          <p:cNvPicPr>
            <a:picLocks noChangeAspect="1" noChangeArrowheads="1"/>
          </p:cNvPicPr>
          <p:nvPr/>
        </p:nvPicPr>
        <p:blipFill>
          <a:blip r:embed="rId2" cstate="print"/>
          <a:srcRect/>
          <a:stretch>
            <a:fillRect/>
          </a:stretch>
        </p:blipFill>
        <p:spPr bwMode="auto">
          <a:xfrm>
            <a:off x="5724128" y="404663"/>
            <a:ext cx="1152128" cy="720081"/>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l"/>
            <a:r>
              <a:rPr lang="el-GR" dirty="0" smtClean="0"/>
              <a:t>         Βέλγιο (2 από 2)  </a:t>
            </a:r>
            <a:endParaRPr lang="el-GR" dirty="0"/>
          </a:p>
        </p:txBody>
      </p:sp>
      <p:sp>
        <p:nvSpPr>
          <p:cNvPr id="3" name="2 - Θέση περιεχομένου"/>
          <p:cNvSpPr>
            <a:spLocks noGrp="1"/>
          </p:cNvSpPr>
          <p:nvPr>
            <p:ph idx="1"/>
          </p:nvPr>
        </p:nvSpPr>
        <p:spPr/>
        <p:txBody>
          <a:bodyPr>
            <a:normAutofit/>
          </a:bodyPr>
          <a:lstStyle/>
          <a:p>
            <a:pPr lvl="1">
              <a:buFont typeface="Arial" pitchFamily="34" charset="0"/>
              <a:buChar char="•"/>
            </a:pPr>
            <a:r>
              <a:rPr lang="el-GR" dirty="0" smtClean="0"/>
              <a:t>Τόπος υποδοχής τεράστιων επενδύσεων κυρίως από τη Γαλλία.</a:t>
            </a:r>
          </a:p>
          <a:p>
            <a:pPr lvl="1">
              <a:buFont typeface="Arial" pitchFamily="34" charset="0"/>
              <a:buChar char="•"/>
            </a:pPr>
            <a:r>
              <a:rPr lang="el-GR" dirty="0" smtClean="0"/>
              <a:t>Βασίζεται στην παραγωγή κάρβουνου και σιδήρου και την  κατασκευή εργαλείων</a:t>
            </a:r>
          </a:p>
          <a:p>
            <a:pPr lvl="1">
              <a:buFont typeface="Arial" pitchFamily="34" charset="0"/>
              <a:buChar char="•"/>
            </a:pPr>
            <a:r>
              <a:rPr lang="el-GR" dirty="0" smtClean="0"/>
              <a:t>Οι τράπεζες επιτάχυναν τη Βιομηχανική Επανάσταση, η οποία ήταν σύντομης διάρκειας.</a:t>
            </a:r>
          </a:p>
          <a:p>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pic>
        <p:nvPicPr>
          <p:cNvPr id="2050" name="Picture 2" descr="Εικόνα της σημαίας του Βελγίου. "/>
          <p:cNvPicPr>
            <a:picLocks noChangeAspect="1" noChangeArrowheads="1"/>
          </p:cNvPicPr>
          <p:nvPr/>
        </p:nvPicPr>
        <p:blipFill>
          <a:blip r:embed="rId2" cstate="print"/>
          <a:srcRect/>
          <a:stretch>
            <a:fillRect/>
          </a:stretch>
        </p:blipFill>
        <p:spPr bwMode="auto">
          <a:xfrm>
            <a:off x="5724128" y="404663"/>
            <a:ext cx="1152128" cy="72008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Γαλλία (1 από 2)  </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dirty="0" smtClean="0"/>
              <a:t>Χώρα με έντονο αγροτικό χαρακτήρα και παράδοση ανεξάρτητων καλλιεργητών που εργάζονταν σε οικογενειακές μονάδες.</a:t>
            </a:r>
          </a:p>
          <a:p>
            <a:r>
              <a:rPr lang="el-GR" dirty="0" smtClean="0"/>
              <a:t> Η οικογένεια είναι ο πυρήνας της βιομηχανικής δράσης της Γαλλίας.</a:t>
            </a:r>
          </a:p>
          <a:p>
            <a:r>
              <a:rPr lang="el-GR" dirty="0" smtClean="0"/>
              <a:t>Αποτέλεσε την πιο ''ανθρώπινη'‘ βιομηχανική επανάσταση. </a:t>
            </a:r>
          </a:p>
          <a:p>
            <a:pPr lvl="1"/>
            <a:r>
              <a:rPr lang="el-GR" dirty="0" smtClean="0"/>
              <a:t>Λαμβάνει μέρος στην επαρχία και μάλιστα σε μικρές και μεσαίες μονάδες, σε οικογενειακές επιχειρήσεις.</a:t>
            </a:r>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pic>
        <p:nvPicPr>
          <p:cNvPr id="3074" name="Picture 2" descr="Εικόνα της σημαίας της Γαλλίας. "/>
          <p:cNvPicPr>
            <a:picLocks noChangeAspect="1" noChangeArrowheads="1"/>
          </p:cNvPicPr>
          <p:nvPr/>
        </p:nvPicPr>
        <p:blipFill>
          <a:blip r:embed="rId2" cstate="print"/>
          <a:srcRect/>
          <a:stretch>
            <a:fillRect/>
          </a:stretch>
        </p:blipFill>
        <p:spPr bwMode="auto">
          <a:xfrm>
            <a:off x="6804248" y="548680"/>
            <a:ext cx="1080120" cy="720081"/>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Οικονομικό Πανεπιστήμιο Αθηνών</a:t>
            </a:r>
            <a:r>
              <a:rPr lang="el-GR" sz="2400" dirty="0" smtClean="0"/>
              <a:t>» 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5055064"/>
            <a:ext cx="6480048" cy="1542288"/>
          </a:xfrm>
          <a:prstGeom prst="rect">
            <a:avLst/>
          </a:prstGeom>
          <a:noFill/>
        </p:spPr>
      </p:pic>
      <p:sp>
        <p:nvSpPr>
          <p:cNvPr id="4" name="Slide Number Placeholder 3"/>
          <p:cNvSpPr>
            <a:spLocks noGrp="1"/>
          </p:cNvSpPr>
          <p:nvPr>
            <p:ph type="sldNum" sz="quarter" idx="12"/>
          </p:nvPr>
        </p:nvSpPr>
        <p:spPr/>
        <p:txBody>
          <a:bodyPr/>
          <a:lstStyle/>
          <a:p>
            <a:fld id="{53C4726A-630D-4CB4-B088-BAB00F4188E9}" type="slidenum">
              <a:rPr lang="el-GR" smtClean="0"/>
              <a:pPr/>
              <a:t>2</a:t>
            </a:fld>
            <a:endParaRPr lang="el-GR" dirty="0"/>
          </a:p>
        </p:txBody>
      </p:sp>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Γαλλία (2 από 2) </a:t>
            </a:r>
            <a:endParaRPr lang="el-GR" dirty="0"/>
          </a:p>
        </p:txBody>
      </p:sp>
      <p:sp>
        <p:nvSpPr>
          <p:cNvPr id="3" name="2 - Θέση περιεχομένου"/>
          <p:cNvSpPr>
            <a:spLocks noGrp="1"/>
          </p:cNvSpPr>
          <p:nvPr>
            <p:ph idx="1"/>
          </p:nvPr>
        </p:nvSpPr>
        <p:spPr/>
        <p:txBody>
          <a:bodyPr>
            <a:normAutofit lnSpcReduction="10000"/>
          </a:bodyPr>
          <a:lstStyle/>
          <a:p>
            <a:r>
              <a:rPr lang="el-GR" dirty="0" smtClean="0"/>
              <a:t>Δεν είχε κάρβουνο και η μετάβαση προς την ατμομηχανή έγινε με τη δύναμη των καταρρακτών.</a:t>
            </a:r>
            <a:r>
              <a:rPr lang="el-GR" i="1" dirty="0" smtClean="0"/>
              <a:t> </a:t>
            </a:r>
          </a:p>
          <a:p>
            <a:pPr lvl="1"/>
            <a:r>
              <a:rPr lang="el-GR" dirty="0" smtClean="0"/>
              <a:t>Υδροκίνητες ατμομηχανές.</a:t>
            </a:r>
          </a:p>
          <a:p>
            <a:r>
              <a:rPr lang="el-GR" dirty="0" smtClean="0"/>
              <a:t>Η συρρίκνωση της συμμετοχής της γεωργίας ως ποσοστό του ΑΕΠ είναι μικρότερη απ' ότι στο Βέλγιο, τη Γερμανία και την Αγγλία.</a:t>
            </a:r>
          </a:p>
          <a:p>
            <a:r>
              <a:rPr lang="el-GR" dirty="0" smtClean="0"/>
              <a:t>Δε στρέφεται στη μαζική παραγωγή αλλά στην παραγωγή πολυτελών ειδών.</a:t>
            </a:r>
          </a:p>
          <a:p>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pic>
        <p:nvPicPr>
          <p:cNvPr id="5" name="Picture 2"/>
          <p:cNvPicPr>
            <a:picLocks noChangeAspect="1" noChangeArrowheads="1"/>
          </p:cNvPicPr>
          <p:nvPr/>
        </p:nvPicPr>
        <p:blipFill>
          <a:blip r:embed="rId2" cstate="print"/>
          <a:srcRect/>
          <a:stretch>
            <a:fillRect/>
          </a:stretch>
        </p:blipFill>
        <p:spPr bwMode="auto">
          <a:xfrm>
            <a:off x="6804248" y="548680"/>
            <a:ext cx="1080120" cy="720081"/>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Γερμανία (1 από 2) </a:t>
            </a:r>
            <a:endParaRPr lang="el-GR" dirty="0"/>
          </a:p>
        </p:txBody>
      </p:sp>
      <p:sp>
        <p:nvSpPr>
          <p:cNvPr id="3" name="2 - Θέση περιεχομένου"/>
          <p:cNvSpPr>
            <a:spLocks noGrp="1"/>
          </p:cNvSpPr>
          <p:nvPr>
            <p:ph idx="1"/>
          </p:nvPr>
        </p:nvSpPr>
        <p:spPr/>
        <p:txBody>
          <a:bodyPr>
            <a:normAutofit fontScale="77500" lnSpcReduction="20000"/>
          </a:bodyPr>
          <a:lstStyle/>
          <a:p>
            <a:r>
              <a:rPr lang="el-GR" dirty="0" smtClean="0"/>
              <a:t>Η βιομηχανική επανάσταση στη Γερμανία δεν είναι αυθόρμητη αλλά </a:t>
            </a:r>
            <a:r>
              <a:rPr lang="el-GR" b="1" dirty="0" smtClean="0"/>
              <a:t>κατευθυνόμενη</a:t>
            </a:r>
            <a:r>
              <a:rPr lang="el-GR" dirty="0" smtClean="0"/>
              <a:t>.</a:t>
            </a:r>
          </a:p>
          <a:p>
            <a:pPr lvl="1"/>
            <a:r>
              <a:rPr lang="el-GR" dirty="0" smtClean="0"/>
              <a:t>Οι τράπεζες διαδραματίζουν σημαντικό ρόλο.</a:t>
            </a:r>
          </a:p>
          <a:p>
            <a:pPr lvl="1"/>
            <a:r>
              <a:rPr lang="el-GR" dirty="0" smtClean="0"/>
              <a:t>Υπάρχει σύμπραξη μεταξύ των εταιρειών.</a:t>
            </a:r>
          </a:p>
          <a:p>
            <a:pPr lvl="1"/>
            <a:r>
              <a:rPr lang="el-GR" dirty="0" smtClean="0"/>
              <a:t>Εφαρμόζεται δασμολογική πολιτική. </a:t>
            </a:r>
          </a:p>
          <a:p>
            <a:pPr lvl="2"/>
            <a:r>
              <a:rPr lang="el-GR" dirty="0" smtClean="0"/>
              <a:t>Έτσι, ανδρώνεται η γερμανική βιομηχανία και προωθούνται οι εξαγωγές με χαμηλές τιμές.	</a:t>
            </a:r>
          </a:p>
          <a:p>
            <a:r>
              <a:rPr lang="el-GR" dirty="0" smtClean="0"/>
              <a:t>Σημαντική ανάμειξη των τραπεζών, οι οποίες δανειοδοτούν τα εργοστάσια.</a:t>
            </a:r>
          </a:p>
          <a:p>
            <a:r>
              <a:rPr lang="el-GR" dirty="0" smtClean="0"/>
              <a:t>Αναπτύσσεται συνεργατικός καπιταλισμός: Συνεργασία του κεφαλαίου με την εργασία και της επιστήμης με την παραγωγή. </a:t>
            </a:r>
          </a:p>
          <a:p>
            <a:endParaRPr lang="el-GR" dirty="0" smtClean="0"/>
          </a:p>
          <a:p>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pic>
        <p:nvPicPr>
          <p:cNvPr id="4098" name="Picture 2" descr="Εικόνα της σημαίας της Γερμανίας."/>
          <p:cNvPicPr>
            <a:picLocks noChangeAspect="1" noChangeArrowheads="1"/>
          </p:cNvPicPr>
          <p:nvPr/>
        </p:nvPicPr>
        <p:blipFill>
          <a:blip r:embed="rId2" cstate="print"/>
          <a:srcRect/>
          <a:stretch>
            <a:fillRect/>
          </a:stretch>
        </p:blipFill>
        <p:spPr bwMode="auto">
          <a:xfrm>
            <a:off x="7020272" y="332656"/>
            <a:ext cx="1152128" cy="79208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Γερμανία (2 από 2)</a:t>
            </a:r>
            <a:endParaRPr lang="el-GR" dirty="0"/>
          </a:p>
        </p:txBody>
      </p:sp>
      <p:sp>
        <p:nvSpPr>
          <p:cNvPr id="3" name="2 - Θέση περιεχομένου"/>
          <p:cNvSpPr>
            <a:spLocks noGrp="1"/>
          </p:cNvSpPr>
          <p:nvPr>
            <p:ph idx="1"/>
          </p:nvPr>
        </p:nvSpPr>
        <p:spPr/>
        <p:txBody>
          <a:bodyPr>
            <a:normAutofit fontScale="62500" lnSpcReduction="20000"/>
          </a:bodyPr>
          <a:lstStyle/>
          <a:p>
            <a:r>
              <a:rPr lang="el-GR" sz="4000" dirty="0" smtClean="0"/>
              <a:t>Χώρα αποτελούμενη από διάσπαρτα ομόσπονδα κρατίδια. </a:t>
            </a:r>
          </a:p>
          <a:p>
            <a:r>
              <a:rPr lang="el-GR" sz="4000" dirty="0" smtClean="0"/>
              <a:t>Μια αργοπορημένη</a:t>
            </a:r>
            <a:r>
              <a:rPr lang="el-GR" sz="4000" i="1" dirty="0" smtClean="0"/>
              <a:t> </a:t>
            </a:r>
            <a:r>
              <a:rPr lang="el-GR" sz="4000" dirty="0" smtClean="0"/>
              <a:t>αγροτική χώρα που κατόρθωσε να μετατραπεί στην πρώτη βιομηχανική δύναμη στην Ευρώπη.</a:t>
            </a:r>
          </a:p>
          <a:p>
            <a:r>
              <a:rPr lang="el-GR" sz="4000" dirty="0" smtClean="0"/>
              <a:t>Δημιουργείται βαριά βιομηχανία υψηλής τεχνογνωσίας.</a:t>
            </a:r>
          </a:p>
          <a:p>
            <a:pPr lvl="1"/>
            <a:r>
              <a:rPr lang="el-GR" dirty="0" smtClean="0"/>
              <a:t>αλουμίνιο, κάτοπτρα, χαρτί υψηλής ποιότητας.</a:t>
            </a:r>
          </a:p>
          <a:p>
            <a:r>
              <a:rPr lang="el-GR" sz="4000" dirty="0" smtClean="0"/>
              <a:t>Η βιομηχανία επικεντρώνεται στην παραγωγή κεφαλαιουχικών αγαθών (μηχανημάτων που παράγουν προϊόντα ή υπηρεσίες) και ενδιάμεσων αγαθών (όπλα, αυτοκίνητα, μηχανές).</a:t>
            </a:r>
            <a:endParaRPr lang="el-GR" sz="4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pic>
        <p:nvPicPr>
          <p:cNvPr id="5" name="Picture 2" descr="Εικόνα της σημαίας της Γερμανίας."/>
          <p:cNvPicPr>
            <a:picLocks noChangeAspect="1" noChangeArrowheads="1"/>
          </p:cNvPicPr>
          <p:nvPr/>
        </p:nvPicPr>
        <p:blipFill>
          <a:blip r:embed="rId2" cstate="print"/>
          <a:srcRect/>
          <a:stretch>
            <a:fillRect/>
          </a:stretch>
        </p:blipFill>
        <p:spPr bwMode="auto">
          <a:xfrm>
            <a:off x="7020272" y="332656"/>
            <a:ext cx="1152128" cy="79208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0"/>
            <a:ext cx="8229600" cy="1547664"/>
          </a:xfrm>
        </p:spPr>
        <p:txBody>
          <a:bodyPr>
            <a:noAutofit/>
          </a:bodyPr>
          <a:lstStyle/>
          <a:p>
            <a:r>
              <a:rPr lang="el-GR" sz="3600" dirty="0" smtClean="0"/>
              <a:t>Ο διαμοιρασμός της Αφρικής μεταξύ των Αποικιοκρατικών Δυνάμεων το 1914. </a:t>
            </a:r>
            <a:endParaRPr lang="el-GR" sz="3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pic>
        <p:nvPicPr>
          <p:cNvPr id="1026" name="Picture 2" descr="Χάρτης που δείχνει με διάφορα χρώματα πώς είχε διαμοιραστεί η Ήπειρος της Αφρικής μεταξύ των αποικιοκρατικών Ευρωπαϊκών Δυνάμεων (Μεγάλη Βρετανία, Γαλλία, Γερμανία, Ιταλία, Ισπανία, Πορτογαλία και Βέλγιο)."/>
          <p:cNvPicPr>
            <a:picLocks noGrp="1" noChangeAspect="1" noChangeArrowheads="1"/>
          </p:cNvPicPr>
          <p:nvPr>
            <p:ph idx="1"/>
          </p:nvPr>
        </p:nvPicPr>
        <p:blipFill>
          <a:blip r:embed="rId2" cstate="print"/>
          <a:srcRect/>
          <a:stretch>
            <a:fillRect/>
          </a:stretch>
        </p:blipFill>
        <p:spPr bwMode="auto">
          <a:xfrm>
            <a:off x="1763688" y="1412776"/>
            <a:ext cx="5544616" cy="511256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ΗΠΑ (1 από 3) </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l-GR" dirty="0" smtClean="0"/>
              <a:t>Χώρα με τεράστια έκταση που περιλαμβάνει όλους τους γεωγραφικούς συνδυασμούς. </a:t>
            </a:r>
          </a:p>
          <a:p>
            <a:r>
              <a:rPr lang="el-GR" dirty="0" smtClean="0"/>
              <a:t>Χώρα μεταναστών.</a:t>
            </a:r>
          </a:p>
          <a:p>
            <a:r>
              <a:rPr lang="el-GR" dirty="0" smtClean="0"/>
              <a:t>Κουλτούρα του </a:t>
            </a:r>
            <a:r>
              <a:rPr lang="en-US" dirty="0" smtClean="0"/>
              <a:t>cowboy:</a:t>
            </a:r>
            <a:endParaRPr lang="el-GR" dirty="0" smtClean="0"/>
          </a:p>
          <a:p>
            <a:pPr lvl="1"/>
            <a:r>
              <a:rPr lang="el-GR" dirty="0" smtClean="0"/>
              <a:t>Πρωτοπόρος, εξερευνητής, τυχοδιώκτης, τολμηρός, σκληρός, παραβάτης.</a:t>
            </a:r>
          </a:p>
          <a:p>
            <a:r>
              <a:rPr lang="el-GR" dirty="0" smtClean="0"/>
              <a:t>Υπήρχε έλλειμμα ανθρώπινου δυναμικού και η βιομηχανική επανάσταση βασίζεται σε μια τεράστια αναλογία φυσικών πόρων και εργαζομένων. </a:t>
            </a:r>
          </a:p>
          <a:p>
            <a:pPr lvl="1"/>
            <a:r>
              <a:rPr lang="el-GR" dirty="0" smtClean="0"/>
              <a:t>Άρα, υπάρχουν κίνητρα για εκβιομηχάνιση.</a:t>
            </a:r>
          </a:p>
          <a:p>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pic>
        <p:nvPicPr>
          <p:cNvPr id="5122" name="Picture 2" descr="Εικόνα της σημαίας των Ηνωμένων Πολιτειών της Αμερικής. "/>
          <p:cNvPicPr>
            <a:picLocks noChangeAspect="1" noChangeArrowheads="1"/>
          </p:cNvPicPr>
          <p:nvPr/>
        </p:nvPicPr>
        <p:blipFill>
          <a:blip r:embed="rId2" cstate="print"/>
          <a:srcRect/>
          <a:stretch>
            <a:fillRect/>
          </a:stretch>
        </p:blipFill>
        <p:spPr bwMode="auto">
          <a:xfrm>
            <a:off x="6516217" y="620688"/>
            <a:ext cx="1224136" cy="72008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ΗΠΑ (2 από 3)</a:t>
            </a:r>
            <a:endParaRPr lang="el-GR" dirty="0"/>
          </a:p>
        </p:txBody>
      </p:sp>
      <p:sp>
        <p:nvSpPr>
          <p:cNvPr id="3" name="2 - Θέση περιεχομένου"/>
          <p:cNvSpPr>
            <a:spLocks noGrp="1"/>
          </p:cNvSpPr>
          <p:nvPr>
            <p:ph idx="1"/>
          </p:nvPr>
        </p:nvSpPr>
        <p:spPr/>
        <p:txBody>
          <a:bodyPr>
            <a:normAutofit fontScale="92500" lnSpcReduction="10000"/>
          </a:bodyPr>
          <a:lstStyle/>
          <a:p>
            <a:r>
              <a:rPr lang="el-GR" b="1" dirty="0" smtClean="0"/>
              <a:t>Στον Βορρά</a:t>
            </a:r>
            <a:r>
              <a:rPr lang="el-GR" dirty="0" smtClean="0"/>
              <a:t>, η παραγωγικότητα της γεωργίας είναι ιδιαίτερα υψηλή και βασίζεται σε μεγάλα οικογενειακά κτήματα. </a:t>
            </a:r>
          </a:p>
          <a:p>
            <a:pPr lvl="1"/>
            <a:r>
              <a:rPr lang="el-GR" dirty="0" smtClean="0"/>
              <a:t>Δημιουργείται μια επιχειρηματική αγροτική τάξη.</a:t>
            </a:r>
          </a:p>
          <a:p>
            <a:r>
              <a:rPr lang="el-GR" b="1" dirty="0" smtClean="0"/>
              <a:t>Στον Νότο</a:t>
            </a:r>
            <a:r>
              <a:rPr lang="el-GR" dirty="0" smtClean="0"/>
              <a:t>, η οργάνωση της γεωργίας αφορά φυτείες.</a:t>
            </a:r>
          </a:p>
          <a:p>
            <a:pPr lvl="1"/>
            <a:r>
              <a:rPr lang="el-GR" dirty="0" smtClean="0"/>
              <a:t> Τα εργατικά χέρια δεν είναι ελεύθερα, είναι δούλοι. </a:t>
            </a:r>
          </a:p>
          <a:p>
            <a:pPr lvl="1"/>
            <a:r>
              <a:rPr lang="el-GR" dirty="0" smtClean="0"/>
              <a:t>Η δουλεία δεν ήταν παραγωγική εξαιτίας του υψηλού κόστους αστυνόμευσης.</a:t>
            </a:r>
          </a:p>
          <a:p>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pic>
        <p:nvPicPr>
          <p:cNvPr id="6" name="Picture 2" descr="Εικόνα της σημαίας των Ηνωμένων Πολιτειών της Αμερικής. "/>
          <p:cNvPicPr>
            <a:picLocks noChangeAspect="1" noChangeArrowheads="1"/>
          </p:cNvPicPr>
          <p:nvPr/>
        </p:nvPicPr>
        <p:blipFill>
          <a:blip r:embed="rId2" cstate="print"/>
          <a:srcRect/>
          <a:stretch>
            <a:fillRect/>
          </a:stretch>
        </p:blipFill>
        <p:spPr bwMode="auto">
          <a:xfrm>
            <a:off x="6516217" y="620688"/>
            <a:ext cx="1224136" cy="72008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ΗΠΑ (3 από 3)</a:t>
            </a:r>
            <a:endParaRPr lang="el-GR" dirty="0"/>
          </a:p>
        </p:txBody>
      </p:sp>
      <p:sp>
        <p:nvSpPr>
          <p:cNvPr id="3" name="2 - Θέση περιεχομένου"/>
          <p:cNvSpPr>
            <a:spLocks noGrp="1"/>
          </p:cNvSpPr>
          <p:nvPr>
            <p:ph idx="1"/>
          </p:nvPr>
        </p:nvSpPr>
        <p:spPr/>
        <p:txBody>
          <a:bodyPr>
            <a:normAutofit fontScale="92500" lnSpcReduction="20000"/>
          </a:bodyPr>
          <a:lstStyle/>
          <a:p>
            <a:r>
              <a:rPr lang="el-GR" dirty="0" smtClean="0"/>
              <a:t>Αν στον εμφύλιο</a:t>
            </a:r>
            <a:r>
              <a:rPr lang="en-US" dirty="0" smtClean="0"/>
              <a:t> </a:t>
            </a:r>
            <a:r>
              <a:rPr lang="el-GR" dirty="0" smtClean="0"/>
              <a:t>(</a:t>
            </a:r>
            <a:r>
              <a:rPr lang="en-US" dirty="0" smtClean="0"/>
              <a:t>1861 </a:t>
            </a:r>
            <a:r>
              <a:rPr lang="el-GR" dirty="0" smtClean="0"/>
              <a:t>με</a:t>
            </a:r>
            <a:r>
              <a:rPr lang="en-US" dirty="0" smtClean="0"/>
              <a:t> 1865</a:t>
            </a:r>
            <a:r>
              <a:rPr lang="el-GR" dirty="0" smtClean="0"/>
              <a:t>) δε νικούσε ο Βορράς, θα γινόταν βιομηχανική δύναμη οι Η.Π.Α.;</a:t>
            </a:r>
          </a:p>
          <a:p>
            <a:pPr lvl="1"/>
            <a:r>
              <a:rPr lang="el-GR" dirty="0" smtClean="0"/>
              <a:t>ΌΧΙ.</a:t>
            </a:r>
          </a:p>
          <a:p>
            <a:r>
              <a:rPr lang="el-GR" dirty="0" smtClean="0"/>
              <a:t>Στον Βορρά δημιουργείται πυρήνας ανάπτυξης με έμφαση στη βαριά βιομηχανία ενδιάμεσων αγαθών (ραπτομηχανή, όπλα). </a:t>
            </a:r>
          </a:p>
          <a:p>
            <a:r>
              <a:rPr lang="el-GR" dirty="0" smtClean="0"/>
              <a:t>Το κέντρο βάρους μετατοπίζεται στη δυτική ακτή όπου υπάρχει χρυσός (εύκολο και μεγάλο κέρδος).</a:t>
            </a:r>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pic>
        <p:nvPicPr>
          <p:cNvPr id="6" name="Picture 2" descr="Εικόνα της σημαίας των Ηνωμένων Πολιτειών της Αμερικής. "/>
          <p:cNvPicPr>
            <a:picLocks noChangeAspect="1" noChangeArrowheads="1"/>
          </p:cNvPicPr>
          <p:nvPr/>
        </p:nvPicPr>
        <p:blipFill>
          <a:blip r:embed="rId2" cstate="print"/>
          <a:srcRect/>
          <a:stretch>
            <a:fillRect/>
          </a:stretch>
        </p:blipFill>
        <p:spPr bwMode="auto">
          <a:xfrm>
            <a:off x="6516217" y="620688"/>
            <a:ext cx="1224136" cy="72008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p:txBody>
          <a:bodyPr/>
          <a:lstStyle/>
          <a:p>
            <a:pPr>
              <a:buNone/>
            </a:pPr>
            <a:r>
              <a:rPr lang="el-GR" dirty="0" smtClean="0"/>
              <a:t>                                                                                                              </a:t>
            </a:r>
            <a:endParaRPr lang="el-GR" dirty="0"/>
          </a:p>
        </p:txBody>
      </p:sp>
      <p:sp>
        <p:nvSpPr>
          <p:cNvPr id="7" name="6 - Θέση κειμένου"/>
          <p:cNvSpPr>
            <a:spLocks noGrp="1"/>
          </p:cNvSpPr>
          <p:nvPr>
            <p:ph type="body" sz="half" idx="2"/>
          </p:nvPr>
        </p:nvSpPr>
        <p:spPr/>
        <p:txBody>
          <a:bodyPr/>
          <a:lstStyle/>
          <a:p>
            <a:r>
              <a:rPr lang="el-GR" dirty="0" smtClean="0">
                <a:hlinkClick r:id="rId2"/>
              </a:rPr>
              <a:t>Το άγαλμα της Ελευθερίας μνημείο Παγκόσμιας Πολιτιστικής Κληρονομιάς της UNESCO.</a:t>
            </a:r>
            <a:endParaRPr lang="el-GR" dirty="0"/>
          </a:p>
        </p:txBody>
      </p:sp>
      <p:sp>
        <p:nvSpPr>
          <p:cNvPr id="3" name="2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
        <p:nvSpPr>
          <p:cNvPr id="2" name="1 - Τίτλος"/>
          <p:cNvSpPr>
            <a:spLocks noGrp="1"/>
          </p:cNvSpPr>
          <p:nvPr>
            <p:ph type="title"/>
          </p:nvPr>
        </p:nvSpPr>
        <p:spPr>
          <a:xfrm>
            <a:off x="457200" y="273600"/>
            <a:ext cx="8229600" cy="1355200"/>
          </a:xfrm>
        </p:spPr>
        <p:txBody>
          <a:bodyPr>
            <a:normAutofit fontScale="90000"/>
          </a:bodyPr>
          <a:lstStyle/>
          <a:p>
            <a:r>
              <a:rPr lang="el-GR" dirty="0" smtClean="0"/>
              <a:t>Το άγαλμα της Ελευθερίας στις ΗΠΑ (δώρο της Γαλλίας προς τις ΗΠΑ το 1886)</a:t>
            </a:r>
            <a:endParaRPr lang="el-GR" dirty="0"/>
          </a:p>
        </p:txBody>
      </p:sp>
      <p:pic>
        <p:nvPicPr>
          <p:cNvPr id="2050" name="Picture 2" descr="Εικόνα του αγάλματος της Ελευθερίας των Ηνωμένων Πολιτειών της Αμερικής, κατασκευή και δώρο των Γάλλων το 1886."/>
          <p:cNvPicPr>
            <a:picLocks noChangeAspect="1" noChangeArrowheads="1"/>
          </p:cNvPicPr>
          <p:nvPr/>
        </p:nvPicPr>
        <p:blipFill>
          <a:blip r:embed="rId3" cstate="print"/>
          <a:srcRect/>
          <a:stretch>
            <a:fillRect/>
          </a:stretch>
        </p:blipFill>
        <p:spPr bwMode="auto">
          <a:xfrm>
            <a:off x="4788024" y="1772816"/>
            <a:ext cx="3456384" cy="4680520"/>
          </a:xfrm>
          <a:prstGeom prst="rect">
            <a:avLst/>
          </a:prstGeom>
          <a:noFill/>
        </p:spPr>
      </p:pic>
      <p:pic>
        <p:nvPicPr>
          <p:cNvPr id="2051" name="Picture 3" descr="Εικόνα της πλάκας στο Άγλαμα της Ελευθερίας που αναφέρει ότι έιναι δώρο του έθνους της Γαλλίας στον Αμερικάνικό λαό, ως ανάμνηση της βοήθειας της Γαλλίας στην Ανεξαρτησία της Αμερικής από τη Μ. Βρετανία. "/>
          <p:cNvPicPr>
            <a:picLocks noChangeAspect="1" noChangeArrowheads="1"/>
          </p:cNvPicPr>
          <p:nvPr/>
        </p:nvPicPr>
        <p:blipFill>
          <a:blip r:embed="rId4" cstate="print"/>
          <a:srcRect/>
          <a:stretch>
            <a:fillRect/>
          </a:stretch>
        </p:blipFill>
        <p:spPr bwMode="auto">
          <a:xfrm>
            <a:off x="611560" y="3068960"/>
            <a:ext cx="3810000" cy="31242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 #</a:t>
            </a:r>
            <a:r>
              <a:rPr lang="en-US" dirty="0" smtClean="0"/>
              <a:t> </a:t>
            </a:r>
            <a:r>
              <a:rPr lang="el-GR" dirty="0" smtClean="0"/>
              <a:t>7</a:t>
            </a:r>
            <a:endParaRPr lang="el-GR" dirty="0"/>
          </a:p>
        </p:txBody>
      </p:sp>
      <p:sp>
        <p:nvSpPr>
          <p:cNvPr id="23" name="Θέση κειμένου 5"/>
          <p:cNvSpPr>
            <a:spLocks noGrp="1"/>
          </p:cNvSpPr>
          <p:nvPr>
            <p:ph type="subTitle" idx="1"/>
          </p:nvPr>
        </p:nvSpPr>
        <p:spPr/>
        <p:txBody>
          <a:bodyPr/>
          <a:lstStyle/>
          <a:p>
            <a:r>
              <a:rPr lang="el-GR" b="1" dirty="0" smtClean="0"/>
              <a:t>Μάθημα: </a:t>
            </a:r>
            <a:r>
              <a:rPr lang="el-GR" dirty="0" smtClean="0"/>
              <a:t>Γενική Οικονομική Ιστορία, </a:t>
            </a:r>
            <a:r>
              <a:rPr lang="el-GR" b="1" dirty="0" smtClean="0"/>
              <a:t>Ενότητα </a:t>
            </a:r>
            <a:r>
              <a:rPr lang="en-US" b="1" dirty="0" smtClean="0"/>
              <a:t># </a:t>
            </a:r>
            <a:r>
              <a:rPr lang="el-GR" b="1" dirty="0" smtClean="0"/>
              <a:t>7:</a:t>
            </a:r>
            <a:r>
              <a:rPr lang="en-US" b="1" dirty="0" smtClean="0"/>
              <a:t> </a:t>
            </a:r>
            <a:r>
              <a:rPr lang="el-GR" dirty="0" smtClean="0"/>
              <a:t>Πρωτοπόρες Χώρες στην Εκβιομηχάνιση-εθνικές συγκρίσεις Α’</a:t>
            </a:r>
          </a:p>
          <a:p>
            <a:r>
              <a:rPr lang="el-GR" b="1" dirty="0" smtClean="0"/>
              <a:t>Διδάσκων: </a:t>
            </a:r>
            <a:r>
              <a:rPr lang="el-GR" dirty="0" smtClean="0"/>
              <a:t>Ιωάννα-Σαπφώ Πεπελάση, </a:t>
            </a:r>
            <a:r>
              <a:rPr lang="el-GR" b="1" dirty="0" smtClean="0"/>
              <a:t>Τμήμα: </a:t>
            </a:r>
            <a:r>
              <a:rPr lang="el-GR" dirty="0" smtClean="0"/>
              <a:t>Οικονομικής Επιστήμης</a:t>
            </a:r>
          </a:p>
          <a:p>
            <a:endParaRPr lang="el-GR" dirty="0" smtClean="0"/>
          </a:p>
          <a:p>
            <a:endParaRPr lang="el-GR" dirty="0"/>
          </a:p>
        </p:txBody>
      </p:sp>
      <p:pic>
        <p:nvPicPr>
          <p:cNvPr id="27" name="Picture 26" descr="Λογότυπο για Άδειες χρήσης Creative Commons BY-NC-ND"/>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5836025"/>
            <a:ext cx="1535430" cy="537210"/>
          </a:xfrm>
          <a:prstGeom prst="rect">
            <a:avLst/>
          </a:prstGeom>
        </p:spPr>
      </p:pic>
      <p:pic>
        <p:nvPicPr>
          <p:cNvPr id="26"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endParaRPr lang="el-GR" sz="2800" dirty="0" smtClean="0"/>
          </a:p>
          <a:p>
            <a:pPr algn="l">
              <a:buNone/>
            </a:pPr>
            <a:endParaRPr lang="en-US" sz="2800" dirty="0" smtClean="0"/>
          </a:p>
        </p:txBody>
      </p:sp>
      <p:pic>
        <p:nvPicPr>
          <p:cNvPr id="2" name="Picture 1" descr="Λογότυπο για Άδειες χρήσης Creative Commons BY-NC-ND"/>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036570" y="5234900"/>
            <a:ext cx="3070860" cy="1074420"/>
          </a:xfrm>
          <a:prstGeom prst="rect">
            <a:avLst/>
          </a:prstGeom>
        </p:spPr>
      </p:pic>
      <p:sp>
        <p:nvSpPr>
          <p:cNvPr id="3" name="Slide Number Placeholder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a:bodyPr>
          <a:lstStyle/>
          <a:p>
            <a:r>
              <a:rPr lang="el-GR" dirty="0" smtClean="0"/>
              <a:t>Κατανόηση των κοινών χαρακτηριστικών των πρωτοπόρων χωρών στη Βιομηχανική Επανάσταση. </a:t>
            </a:r>
          </a:p>
          <a:p>
            <a:r>
              <a:rPr lang="el-GR" dirty="0" smtClean="0"/>
              <a:t>Κατανόηση των ιδιαίτερων χαρακτηριστικών της Βρετανίας, του Βελγίου, της Γερμανίας, της Γαλλίας και των Ηνωμένων Πολιτειών </a:t>
            </a:r>
            <a:r>
              <a:rPr lang="el-GR" smtClean="0"/>
              <a:t>της Αμερικής.</a:t>
            </a:r>
            <a:endParaRPr lang="el-GR" dirty="0" smtClean="0"/>
          </a:p>
        </p:txBody>
      </p:sp>
      <p:sp>
        <p:nvSpPr>
          <p:cNvPr id="4" name="Slide Number Placeholder 3"/>
          <p:cNvSpPr>
            <a:spLocks noGrp="1"/>
          </p:cNvSpPr>
          <p:nvPr>
            <p:ph type="sldNum" sz="quarter" idx="12"/>
          </p:nvPr>
        </p:nvSpPr>
        <p:spPr/>
        <p:txBody>
          <a:bodyPr/>
          <a:lstStyle/>
          <a:p>
            <a:fld id="{53C4726A-630D-4CB4-B088-BAB00F4188E9}" type="slidenum">
              <a:rPr lang="el-GR" smtClean="0"/>
              <a:pPr/>
              <a:t>4</a:t>
            </a:fld>
            <a:endParaRPr lang="el-GR" dirty="0"/>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Περιεχόμενα ενότητας</a:t>
            </a:r>
            <a:endParaRPr lang="el-GR" dirty="0"/>
          </a:p>
        </p:txBody>
      </p:sp>
      <p:sp>
        <p:nvSpPr>
          <p:cNvPr id="3" name="Content Placeholder 2"/>
          <p:cNvSpPr>
            <a:spLocks noGrp="1"/>
          </p:cNvSpPr>
          <p:nvPr>
            <p:ph idx="1"/>
          </p:nvPr>
        </p:nvSpPr>
        <p:spPr/>
        <p:txBody>
          <a:bodyPr>
            <a:normAutofit/>
          </a:bodyPr>
          <a:lstStyle/>
          <a:p>
            <a:r>
              <a:rPr lang="el-GR" altLang="el-GR" dirty="0" smtClean="0"/>
              <a:t>Τα χαρακτηριστικά των πρωτοπόρων χωρών στη Βιομηχανική Επανάσταση</a:t>
            </a:r>
            <a:r>
              <a:rPr lang="el-GR" altLang="el-GR" dirty="0" smtClean="0"/>
              <a:t>.</a:t>
            </a:r>
          </a:p>
          <a:p>
            <a:r>
              <a:rPr lang="el-GR" altLang="el-GR" dirty="0" smtClean="0"/>
              <a:t>Βρετανία</a:t>
            </a:r>
            <a:r>
              <a:rPr lang="el-GR" altLang="el-GR" dirty="0" smtClean="0"/>
              <a:t>, Βέλγιο, Γαλλία, Γερμανία και </a:t>
            </a:r>
            <a:r>
              <a:rPr lang="el-GR" altLang="el-GR" dirty="0" smtClean="0"/>
              <a:t>ΗΠΑ.</a:t>
            </a:r>
            <a:endParaRPr lang="el-GR" altLang="el-GR" dirty="0"/>
          </a:p>
        </p:txBody>
      </p:sp>
      <p:sp>
        <p:nvSpPr>
          <p:cNvPr id="4" name="Slide Number Placeholder 3"/>
          <p:cNvSpPr>
            <a:spLocks noGrp="1"/>
          </p:cNvSpPr>
          <p:nvPr>
            <p:ph type="sldNum" sz="quarter" idx="12"/>
          </p:nvPr>
        </p:nvSpPr>
        <p:spPr/>
        <p:txBody>
          <a:bodyPr/>
          <a:lstStyle/>
          <a:p>
            <a:fld id="{53C4726A-630D-4CB4-B088-BAB00F4188E9}" type="slidenum">
              <a:rPr lang="el-GR" smtClean="0"/>
              <a:pPr/>
              <a:t>5</a:t>
            </a:fld>
            <a:endParaRPr lang="el-GR" dirty="0"/>
          </a:p>
        </p:txBody>
      </p:sp>
    </p:spTree>
    <p:extLst>
      <p:ext uri="{BB962C8B-B14F-4D97-AF65-F5344CB8AC3E}">
        <p14:creationId xmlns=""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altLang="el-GR" dirty="0" smtClean="0"/>
              <a:t>Τα χαρακτηριστικά των πρωτοπόρων χωρών στη Βιομηχανική Επανάσταση</a:t>
            </a:r>
            <a:endParaRPr lang="el-GR" dirty="0"/>
          </a:p>
        </p:txBody>
      </p:sp>
      <p:sp>
        <p:nvSpPr>
          <p:cNvPr id="6" name="Θέση κειμένου 5"/>
          <p:cNvSpPr>
            <a:spLocks noGrp="1"/>
          </p:cNvSpPr>
          <p:nvPr>
            <p:ph type="body" idx="1"/>
          </p:nvPr>
        </p:nvSpPr>
        <p:spPr/>
        <p:txBody>
          <a:bodyPr/>
          <a:lstStyle/>
          <a:p>
            <a:r>
              <a:rPr lang="el-GR" b="1" dirty="0" smtClean="0"/>
              <a:t>Μάθημα: </a:t>
            </a:r>
            <a:r>
              <a:rPr lang="el-GR" dirty="0" smtClean="0"/>
              <a:t>Γενική  Οικονομική Ιστορία, </a:t>
            </a:r>
            <a:r>
              <a:rPr lang="el-GR" b="1" dirty="0" smtClean="0"/>
              <a:t>Ενότητα </a:t>
            </a:r>
            <a:r>
              <a:rPr lang="en-US" b="1" dirty="0" smtClean="0"/>
              <a:t># </a:t>
            </a:r>
            <a:r>
              <a:rPr lang="el-GR" b="1" dirty="0" smtClean="0"/>
              <a:t>7:</a:t>
            </a:r>
            <a:r>
              <a:rPr lang="en-US" b="1" dirty="0" smtClean="0"/>
              <a:t> </a:t>
            </a:r>
            <a:r>
              <a:rPr lang="el-GR" dirty="0" smtClean="0"/>
              <a:t>Βιομηχανική Επανάσταση-εθνικές συγκρίσεις Α’</a:t>
            </a:r>
          </a:p>
          <a:p>
            <a:r>
              <a:rPr lang="el-GR" b="1" dirty="0" smtClean="0"/>
              <a:t>Διδάσκων: </a:t>
            </a:r>
            <a:r>
              <a:rPr lang="el-GR" dirty="0" smtClean="0"/>
              <a:t>Ιωάννα-Σαπφώ Πεπελάση, </a:t>
            </a:r>
            <a:r>
              <a:rPr lang="el-GR" b="1" dirty="0" smtClean="0"/>
              <a:t>Τμήμα: </a:t>
            </a:r>
            <a:r>
              <a:rPr lang="el-GR" dirty="0" smtClean="0"/>
              <a:t>Οικονομικής Επιστήμης</a:t>
            </a:r>
          </a:p>
          <a:p>
            <a:endParaRPr lang="el-GR" dirty="0"/>
          </a:p>
        </p:txBody>
      </p:sp>
      <p:pic>
        <p:nvPicPr>
          <p:cNvPr id="24" name="Picture 23" descr="Λογότυπο για Άδειες χρήσης Creative Commons BY-NC-ND"/>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5836025"/>
            <a:ext cx="1535430" cy="537210"/>
          </a:xfrm>
          <a:prstGeom prst="rect">
            <a:avLst/>
          </a:prstGeom>
        </p:spPr>
      </p:pic>
      <p:pic>
        <p:nvPicPr>
          <p:cNvPr id="23"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223729" y="5591694"/>
            <a:ext cx="4310289" cy="1025873"/>
          </a:xfrm>
          <a:prstGeom prst="rect">
            <a:avLst/>
          </a:prstGeom>
          <a:noFill/>
        </p:spPr>
      </p:pic>
    </p:spTree>
    <p:extLst>
      <p:ext uri="{BB962C8B-B14F-4D97-AF65-F5344CB8AC3E}">
        <p14:creationId xmlns="" xmlns:p14="http://schemas.microsoft.com/office/powerpoint/2010/main" val="1195502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1844824"/>
          </a:xfrm>
        </p:spPr>
        <p:txBody>
          <a:bodyPr>
            <a:normAutofit fontScale="90000"/>
          </a:bodyPr>
          <a:lstStyle/>
          <a:p>
            <a:r>
              <a:rPr lang="el-GR" dirty="0" smtClean="0"/>
              <a:t>Πρωτοπόρες χώρες – κοινά χαρακτηριστικά </a:t>
            </a:r>
            <a:br>
              <a:rPr lang="el-GR" dirty="0" smtClean="0"/>
            </a:br>
            <a:r>
              <a:rPr lang="el-GR" dirty="0" smtClean="0"/>
              <a:t>(1 από 4)</a:t>
            </a:r>
            <a:endParaRPr lang="el-GR" dirty="0"/>
          </a:p>
        </p:txBody>
      </p:sp>
      <p:sp>
        <p:nvSpPr>
          <p:cNvPr id="3" name="2 - Θέση περιεχομένου"/>
          <p:cNvSpPr>
            <a:spLocks noGrp="1"/>
          </p:cNvSpPr>
          <p:nvPr>
            <p:ph idx="1"/>
          </p:nvPr>
        </p:nvSpPr>
        <p:spPr>
          <a:xfrm>
            <a:off x="457200" y="1988840"/>
            <a:ext cx="8229600" cy="4137323"/>
          </a:xfrm>
        </p:spPr>
        <p:txBody>
          <a:bodyPr>
            <a:normAutofit fontScale="92500" lnSpcReduction="20000"/>
          </a:bodyPr>
          <a:lstStyle/>
          <a:p>
            <a:pPr lvl="0"/>
            <a:r>
              <a:rPr lang="el-GR" dirty="0" smtClean="0"/>
              <a:t>Υψηλό κατά κεφαλήν εισόδημα πριν από την έναρξη της Βιομηχανικής Επανάστασης.</a:t>
            </a:r>
          </a:p>
          <a:p>
            <a:r>
              <a:rPr lang="el-GR" dirty="0" smtClean="0"/>
              <a:t>Εστίες ανάπτυξης από τον Μεσαίωνα.</a:t>
            </a:r>
          </a:p>
          <a:p>
            <a:pPr lvl="0"/>
            <a:r>
              <a:rPr lang="el-GR" dirty="0" smtClean="0"/>
              <a:t>Πολιτικά συστήματα που όδευαν προς τον εκδημοκρατισμό. </a:t>
            </a:r>
          </a:p>
          <a:p>
            <a:pPr lvl="0"/>
            <a:r>
              <a:rPr lang="el-GR" dirty="0" smtClean="0"/>
              <a:t>Αποικιοκρατικές δυνάμεις.  </a:t>
            </a:r>
          </a:p>
          <a:p>
            <a:pPr lvl="1"/>
            <a:r>
              <a:rPr lang="el-GR" dirty="0" smtClean="0"/>
              <a:t>Εξαίρεση αποτελεί η Αμερική: αποικήθηκε από τους Ευρωπαίους και από Αφρικανούς που μεταφέρθηκαν  ως δούλοι από Ευρωπαίους.</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Πρωτοπόρες χώρες – κοινά χαρακτηριστικά (2 από 4)</a:t>
            </a:r>
            <a:r>
              <a:rPr lang="el-GR" i="1" dirty="0" smtClean="0"/>
              <a:t/>
            </a:r>
            <a:br>
              <a:rPr lang="el-GR" i="1" dirty="0" smtClean="0"/>
            </a:br>
            <a:endParaRPr lang="el-GR" dirty="0"/>
          </a:p>
        </p:txBody>
      </p:sp>
      <p:sp>
        <p:nvSpPr>
          <p:cNvPr id="3" name="2 - Θέση περιεχομένου"/>
          <p:cNvSpPr>
            <a:spLocks noGrp="1"/>
          </p:cNvSpPr>
          <p:nvPr>
            <p:ph idx="1"/>
          </p:nvPr>
        </p:nvSpPr>
        <p:spPr/>
        <p:txBody>
          <a:bodyPr>
            <a:normAutofit/>
          </a:bodyPr>
          <a:lstStyle/>
          <a:p>
            <a:pPr lvl="0"/>
            <a:r>
              <a:rPr lang="el-GR" dirty="0" smtClean="0"/>
              <a:t>Αποθέματα σε κάρβουνο.</a:t>
            </a:r>
          </a:p>
          <a:p>
            <a:pPr lvl="0"/>
            <a:r>
              <a:rPr lang="el-GR" dirty="0" smtClean="0"/>
              <a:t>Υψηλή παραγωγικότητα στη γεωργία.</a:t>
            </a:r>
          </a:p>
          <a:p>
            <a:pPr lvl="0"/>
            <a:r>
              <a:rPr lang="el-GR" dirty="0" smtClean="0"/>
              <a:t>Κοσμικό κράτος (μικρή δύναμη της Εκκλησίας στην πολιτική διοίκηση).</a:t>
            </a:r>
          </a:p>
          <a:p>
            <a:pPr lvl="0"/>
            <a:r>
              <a:rPr lang="el-GR" dirty="0" smtClean="0"/>
              <a:t>Χριστιανικές χώρες. </a:t>
            </a:r>
          </a:p>
          <a:p>
            <a:pPr lvl="1"/>
            <a:r>
              <a:rPr lang="el-GR" dirty="0" smtClean="0"/>
              <a:t>Κυρίως προτεσταντικές αλλά και ρωμαιοκαθολικές. </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Πρωτοπόρες χώρες – κοινά χαρακτηριστικά (3 από 4)</a:t>
            </a:r>
            <a:r>
              <a:rPr lang="el-GR" i="1" dirty="0" smtClean="0"/>
              <a:t/>
            </a:r>
            <a:br>
              <a:rPr lang="el-GR" i="1" dirty="0" smtClean="0"/>
            </a:br>
            <a:endParaRPr lang="el-GR" dirty="0"/>
          </a:p>
        </p:txBody>
      </p:sp>
      <p:sp>
        <p:nvSpPr>
          <p:cNvPr id="3" name="2 - Θέση περιεχομένου"/>
          <p:cNvSpPr>
            <a:spLocks noGrp="1"/>
          </p:cNvSpPr>
          <p:nvPr>
            <p:ph idx="1"/>
          </p:nvPr>
        </p:nvSpPr>
        <p:spPr/>
        <p:txBody>
          <a:bodyPr>
            <a:normAutofit/>
          </a:bodyPr>
          <a:lstStyle/>
          <a:p>
            <a:pPr lvl="0"/>
            <a:r>
              <a:rPr lang="el-GR" dirty="0" smtClean="0"/>
              <a:t>Ανεπτυγμένο </a:t>
            </a:r>
            <a:r>
              <a:rPr lang="el-GR" b="1" dirty="0" smtClean="0"/>
              <a:t>κοινωνικό κεφάλαιο</a:t>
            </a:r>
            <a:r>
              <a:rPr lang="el-GR" dirty="0" smtClean="0"/>
              <a:t>.</a:t>
            </a:r>
          </a:p>
          <a:p>
            <a:pPr lvl="1"/>
            <a:r>
              <a:rPr lang="el-GR" dirty="0" smtClean="0"/>
              <a:t>Σεβασμός στους νόμους, υψηλή εμπιστοσύνη, τα άτομα συνεργάζονται. </a:t>
            </a:r>
          </a:p>
          <a:p>
            <a:pPr lvl="1"/>
            <a:r>
              <a:rPr lang="el-GR" dirty="0" smtClean="0"/>
              <a:t>Δεν υπάρχει αυθαιρεσία αλλά επικρατεί ο νόμος και η τάξη.</a:t>
            </a:r>
          </a:p>
          <a:p>
            <a:pPr lvl="0"/>
            <a:r>
              <a:rPr lang="el-GR" dirty="0" smtClean="0"/>
              <a:t>Δεν ήταν καμία κομμουνιστική.</a:t>
            </a:r>
          </a:p>
          <a:p>
            <a:pPr lvl="0"/>
            <a:r>
              <a:rPr lang="el-GR" dirty="0" smtClean="0"/>
              <a:t>Όλες συνδέθηκαν με την παρουσία μεγάλων επιχειρήσεων.</a:t>
            </a:r>
          </a:p>
          <a:p>
            <a:endParaRPr lang="el-GR"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heme/theme1.xml><?xml version="1.0" encoding="utf-8"?>
<a:theme xmlns:a="http://schemas.openxmlformats.org/drawingml/2006/main" name="Template_CC_BY_NC_ND_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3B098E1A-2F85-46DA-9BF7-2850C075DFDB}">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emplate>Template_CC_BY_NC_ND_0</Template>
  <TotalTime>0</TotalTime>
  <Words>1109</Words>
  <Application>Microsoft Office PowerPoint</Application>
  <PresentationFormat>Προβολή στην οθόνη (4:3)</PresentationFormat>
  <Paragraphs>150</Paragraphs>
  <Slides>28</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Template_CC_BY_NC_ND_0</vt:lpstr>
      <vt:lpstr>Γενική Οικονομική Ιστορία</vt:lpstr>
      <vt:lpstr>Χρηματοδότηση</vt:lpstr>
      <vt:lpstr>Άδειες Χρήσης</vt:lpstr>
      <vt:lpstr>Σκοποί ενότητας</vt:lpstr>
      <vt:lpstr>Περιεχόμενα ενότητας</vt:lpstr>
      <vt:lpstr>Τα χαρακτηριστικά των πρωτοπόρων χωρών στη Βιομηχανική Επανάσταση</vt:lpstr>
      <vt:lpstr>Πρωτοπόρες χώρες – κοινά χαρακτηριστικά  (1 από 4)</vt:lpstr>
      <vt:lpstr>Πρωτοπόρες χώρες – κοινά χαρακτηριστικά (2 από 4) </vt:lpstr>
      <vt:lpstr>Πρωτοπόρες χώρες – κοινά χαρακτηριστικά (3 από 4) </vt:lpstr>
      <vt:lpstr>Πρωτοπόρες χώρες – κοινά χαρακτηριστικά (4 από 4) </vt:lpstr>
      <vt:lpstr>Η βιομηχανία σε αριθμούς: παραγωγή κάρβουνου και λιγνίτη σε επιλεγμένες χώρες</vt:lpstr>
      <vt:lpstr>Η βιομηχανία σε αριθμούς: παραγωγή χυτοσιδήρου σε επιλεγμένες χώρες </vt:lpstr>
      <vt:lpstr>Βρετανία, Βέλγιο, Γαλλία, Γερμανία και ΗΠΑ</vt:lpstr>
      <vt:lpstr>Τα χαρακτηριστικά της Βρετανίας (1 από 2) </vt:lpstr>
      <vt:lpstr>Τα χαρακτηριστικά της Βρετανίας (1 από 2)</vt:lpstr>
      <vt:lpstr>Το Λονδίνο τον 17ο αιώνα</vt:lpstr>
      <vt:lpstr>         Βέλγιο (1 από 2)  </vt:lpstr>
      <vt:lpstr>         Βέλγιο (2 από 2)  </vt:lpstr>
      <vt:lpstr>Γαλλία (1 από 2)  </vt:lpstr>
      <vt:lpstr>Γαλλία (2 από 2) </vt:lpstr>
      <vt:lpstr>Γερμανία (1 από 2) </vt:lpstr>
      <vt:lpstr>Γερμανία (2 από 2)</vt:lpstr>
      <vt:lpstr>Ο διαμοιρασμός της Αφρικής μεταξύ των Αποικιοκρατικών Δυνάμεων το 1914. </vt:lpstr>
      <vt:lpstr>ΗΠΑ (1 από 3) </vt:lpstr>
      <vt:lpstr>ΗΠΑ (2 από 3)</vt:lpstr>
      <vt:lpstr>ΗΠΑ (3 από 3)</vt:lpstr>
      <vt:lpstr>Το άγαλμα της Ελευθερίας στις ΗΠΑ (δώρο της Γαλλίας προς τις ΗΠΑ το 1886)</vt:lpstr>
      <vt:lpstr>Τέλος Ενότητας # 7</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2015-09-05T20:07:05Z</dcterms:created>
  <dcterms:modified xsi:type="dcterms:W3CDTF">2015-10-01T19:06:32Z</dcterms:modified>
</cp:coreProperties>
</file>