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361" r:id="rId2"/>
    <p:sldId id="370" r:id="rId3"/>
    <p:sldId id="257" r:id="rId4"/>
    <p:sldId id="363" r:id="rId5"/>
    <p:sldId id="362" r:id="rId6"/>
    <p:sldId id="365" r:id="rId7"/>
    <p:sldId id="371" r:id="rId8"/>
    <p:sldId id="364" r:id="rId9"/>
    <p:sldId id="366" r:id="rId10"/>
    <p:sldId id="367" r:id="rId11"/>
    <p:sldId id="369" r:id="rId12"/>
    <p:sldId id="368" r:id="rId13"/>
    <p:sldId id="354" r:id="rId14"/>
  </p:sldIdLst>
  <p:sldSz cx="4610100" cy="3460750"/>
  <p:notesSz cx="4610100" cy="346075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595"/>
  </p:normalViewPr>
  <p:slideViewPr>
    <p:cSldViewPr>
      <p:cViewPr varScale="1">
        <p:scale>
          <a:sx n="177" d="100"/>
          <a:sy n="177" d="100"/>
        </p:scale>
        <p:origin x="1496" y="1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B817F27C-ACBF-BB4F-B910-21496F4FD9CC}" type="datetimeFigureOut">
              <a:rPr lang="en-ES" smtClean="0"/>
              <a:t>15/4/21</a:t>
            </a:fld>
            <a:endParaRPr lang="en-ES"/>
          </a:p>
        </p:txBody>
      </p:sp>
      <p:sp>
        <p:nvSpPr>
          <p:cNvPr id="4" name="Slide Image Placeholder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A5DBBDFF-700E-1E42-8684-6504F3339F48}" type="slidenum">
              <a:rPr lang="en-ES" smtClean="0"/>
              <a:t>‹#›</a:t>
            </a:fld>
            <a:endParaRPr lang="en-ES"/>
          </a:p>
        </p:txBody>
      </p:sp>
    </p:spTree>
    <p:extLst>
      <p:ext uri="{BB962C8B-B14F-4D97-AF65-F5344CB8AC3E}">
        <p14:creationId xmlns:p14="http://schemas.microsoft.com/office/powerpoint/2010/main" val="4157668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5757" y="1072832"/>
            <a:ext cx="3918585" cy="7267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600" b="0" i="0">
                <a:solidFill>
                  <a:srgbClr val="F2F2F2"/>
                </a:solidFill>
                <a:latin typeface="Arial"/>
                <a:cs typeface="Arial"/>
              </a:defRPr>
            </a:lvl1p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4/15/21</a:t>
            </a:fld>
            <a:endParaRPr lang="en-US"/>
          </a:p>
        </p:txBody>
      </p:sp>
      <p:sp>
        <p:nvSpPr>
          <p:cNvPr id="6" name="Holder 6"/>
          <p:cNvSpPr>
            <a:spLocks noGrp="1"/>
          </p:cNvSpPr>
          <p:nvPr>
            <p:ph type="sldNum" sz="quarter" idx="7"/>
          </p:nvPr>
        </p:nvSpPr>
        <p:spPr/>
        <p:txBody>
          <a:bodyPr lIns="0" tIns="0" rIns="0" bIns="0"/>
          <a:lstStyle>
            <a:lvl1pPr>
              <a:defRPr sz="600" b="0" i="0">
                <a:solidFill>
                  <a:srgbClr val="7A0000"/>
                </a:solidFill>
                <a:latin typeface="Arial"/>
                <a:cs typeface="Arial"/>
              </a:defRPr>
            </a:lvl1pPr>
          </a:lstStyle>
          <a:p>
            <a:pPr marL="12700">
              <a:lnSpc>
                <a:spcPct val="100000"/>
              </a:lnSpc>
              <a:spcBef>
                <a:spcPts val="55"/>
              </a:spcBef>
            </a:pPr>
            <a:r>
              <a:rPr spc="-10" dirty="0"/>
              <a:t>ΟΠΑ,</a:t>
            </a:r>
            <a:r>
              <a:rPr spc="-35" dirty="0"/>
              <a:t> </a:t>
            </a:r>
            <a:r>
              <a:rPr spc="5" dirty="0"/>
              <a:t>Αθýνα</a:t>
            </a:r>
            <a:r>
              <a:rPr spc="-35" dirty="0"/>
              <a:t> 2019 </a:t>
            </a:r>
            <a:r>
              <a:rPr spc="-25" dirty="0"/>
              <a:t>:</a:t>
            </a:r>
            <a:fld id="{81D60167-4931-47E6-BA6A-407CBD079E47}" type="slidenum">
              <a:rPr spc="-25" dirty="0"/>
              <a:t>‹#›</a:t>
            </a:fld>
            <a:r>
              <a:rPr spc="-80" dirty="0"/>
              <a:t> </a:t>
            </a:r>
            <a:r>
              <a:rPr spc="-5" dirty="0"/>
              <a:t>/</a:t>
            </a:r>
            <a:r>
              <a:rPr spc="-80" dirty="0"/>
              <a:t> </a:t>
            </a:r>
            <a:r>
              <a:rPr spc="-35" dirty="0"/>
              <a:t>94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2304415" cy="142240"/>
          </a:xfrm>
          <a:custGeom>
            <a:avLst/>
            <a:gdLst/>
            <a:ahLst/>
            <a:cxnLst/>
            <a:rect l="l" t="t" r="r" b="b"/>
            <a:pathLst>
              <a:path w="2304415" h="142240">
                <a:moveTo>
                  <a:pt x="2303995" y="0"/>
                </a:moveTo>
                <a:lnTo>
                  <a:pt x="0" y="0"/>
                </a:lnTo>
                <a:lnTo>
                  <a:pt x="0" y="141770"/>
                </a:lnTo>
                <a:lnTo>
                  <a:pt x="2303995" y="141770"/>
                </a:lnTo>
                <a:lnTo>
                  <a:pt x="2303995" y="0"/>
                </a:lnTo>
                <a:close/>
              </a:path>
            </a:pathLst>
          </a:custGeom>
          <a:solidFill>
            <a:srgbClr val="A3000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600" b="0" i="0">
                <a:solidFill>
                  <a:srgbClr val="F2F2F2"/>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1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600" b="0" i="0">
                <a:solidFill>
                  <a:srgbClr val="F2F2F2"/>
                </a:solidFill>
                <a:latin typeface="Arial"/>
                <a:cs typeface="Arial"/>
              </a:defRPr>
            </a:lvl1p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4/15/21</a:t>
            </a:fld>
            <a:endParaRPr lang="en-US"/>
          </a:p>
        </p:txBody>
      </p:sp>
      <p:sp>
        <p:nvSpPr>
          <p:cNvPr id="6" name="Holder 6"/>
          <p:cNvSpPr>
            <a:spLocks noGrp="1"/>
          </p:cNvSpPr>
          <p:nvPr>
            <p:ph type="sldNum" sz="quarter" idx="7"/>
          </p:nvPr>
        </p:nvSpPr>
        <p:spPr/>
        <p:txBody>
          <a:bodyPr lIns="0" tIns="0" rIns="0" bIns="0"/>
          <a:lstStyle>
            <a:lvl1pPr>
              <a:defRPr sz="600" b="0" i="0">
                <a:solidFill>
                  <a:srgbClr val="7A0000"/>
                </a:solidFill>
                <a:latin typeface="Arial"/>
                <a:cs typeface="Arial"/>
              </a:defRPr>
            </a:lvl1pPr>
          </a:lstStyle>
          <a:p>
            <a:pPr marL="12700">
              <a:lnSpc>
                <a:spcPct val="100000"/>
              </a:lnSpc>
              <a:spcBef>
                <a:spcPts val="55"/>
              </a:spcBef>
            </a:pPr>
            <a:r>
              <a:rPr spc="-10" dirty="0"/>
              <a:t>ΟΠΑ,</a:t>
            </a:r>
            <a:r>
              <a:rPr spc="-35" dirty="0"/>
              <a:t> </a:t>
            </a:r>
            <a:r>
              <a:rPr spc="5" dirty="0"/>
              <a:t>Αθýνα</a:t>
            </a:r>
            <a:r>
              <a:rPr spc="-35" dirty="0"/>
              <a:t> 2019 </a:t>
            </a:r>
            <a:r>
              <a:rPr spc="-25" dirty="0"/>
              <a:t>:</a:t>
            </a:r>
            <a:fld id="{81D60167-4931-47E6-BA6A-407CBD079E47}" type="slidenum">
              <a:rPr spc="-25" dirty="0"/>
              <a:t>‹#›</a:t>
            </a:fld>
            <a:r>
              <a:rPr spc="-80" dirty="0"/>
              <a:t> </a:t>
            </a:r>
            <a:r>
              <a:rPr spc="-5" dirty="0"/>
              <a:t>/</a:t>
            </a:r>
            <a:r>
              <a:rPr spc="-80" dirty="0"/>
              <a:t> </a:t>
            </a:r>
            <a:r>
              <a:rPr spc="-35" dirty="0"/>
              <a:t>94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 b="0" i="0">
                <a:solidFill>
                  <a:srgbClr val="F2F2F2"/>
                </a:solidFill>
                <a:latin typeface="Arial"/>
                <a:cs typeface="Arial"/>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600" b="0" i="0">
                <a:solidFill>
                  <a:srgbClr val="F2F2F2"/>
                </a:solidFill>
                <a:latin typeface="Arial"/>
                <a:cs typeface="Arial"/>
              </a:defRPr>
            </a:lvl1p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4/15/21</a:t>
            </a:fld>
            <a:endParaRPr lang="en-US"/>
          </a:p>
        </p:txBody>
      </p:sp>
      <p:sp>
        <p:nvSpPr>
          <p:cNvPr id="7" name="Holder 7"/>
          <p:cNvSpPr>
            <a:spLocks noGrp="1"/>
          </p:cNvSpPr>
          <p:nvPr>
            <p:ph type="sldNum" sz="quarter" idx="7"/>
          </p:nvPr>
        </p:nvSpPr>
        <p:spPr/>
        <p:txBody>
          <a:bodyPr lIns="0" tIns="0" rIns="0" bIns="0"/>
          <a:lstStyle>
            <a:lvl1pPr>
              <a:defRPr sz="600" b="0" i="0">
                <a:solidFill>
                  <a:srgbClr val="7A0000"/>
                </a:solidFill>
                <a:latin typeface="Arial"/>
                <a:cs typeface="Arial"/>
              </a:defRPr>
            </a:lvl1pPr>
          </a:lstStyle>
          <a:p>
            <a:pPr marL="12700">
              <a:lnSpc>
                <a:spcPct val="100000"/>
              </a:lnSpc>
              <a:spcBef>
                <a:spcPts val="55"/>
              </a:spcBef>
            </a:pPr>
            <a:r>
              <a:rPr spc="-10" dirty="0"/>
              <a:t>ΟΠΑ,</a:t>
            </a:r>
            <a:r>
              <a:rPr spc="-35" dirty="0"/>
              <a:t> </a:t>
            </a:r>
            <a:r>
              <a:rPr spc="5" dirty="0"/>
              <a:t>Αθýνα</a:t>
            </a:r>
            <a:r>
              <a:rPr spc="-35" dirty="0"/>
              <a:t> 2019 </a:t>
            </a:r>
            <a:r>
              <a:rPr spc="-25" dirty="0"/>
              <a:t>:</a:t>
            </a:r>
            <a:fld id="{81D60167-4931-47E6-BA6A-407CBD079E47}" type="slidenum">
              <a:rPr spc="-25" dirty="0"/>
              <a:t>‹#›</a:t>
            </a:fld>
            <a:r>
              <a:rPr spc="-80" dirty="0"/>
              <a:t> </a:t>
            </a:r>
            <a:r>
              <a:rPr spc="-5" dirty="0"/>
              <a:t>/</a:t>
            </a:r>
            <a:r>
              <a:rPr spc="-80" dirty="0"/>
              <a:t> </a:t>
            </a:r>
            <a:r>
              <a:rPr spc="-35" dirty="0"/>
              <a:t>94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 b="0" i="0">
                <a:solidFill>
                  <a:srgbClr val="F2F2F2"/>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600" b="0" i="0">
                <a:solidFill>
                  <a:srgbClr val="F2F2F2"/>
                </a:solidFill>
                <a:latin typeface="Arial"/>
                <a:cs typeface="Arial"/>
              </a:defRPr>
            </a:lvl1p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4/15/21</a:t>
            </a:fld>
            <a:endParaRPr lang="en-US"/>
          </a:p>
        </p:txBody>
      </p:sp>
      <p:sp>
        <p:nvSpPr>
          <p:cNvPr id="5" name="Holder 5"/>
          <p:cNvSpPr>
            <a:spLocks noGrp="1"/>
          </p:cNvSpPr>
          <p:nvPr>
            <p:ph type="sldNum" sz="quarter" idx="7"/>
          </p:nvPr>
        </p:nvSpPr>
        <p:spPr/>
        <p:txBody>
          <a:bodyPr lIns="0" tIns="0" rIns="0" bIns="0"/>
          <a:lstStyle>
            <a:lvl1pPr>
              <a:defRPr sz="600" b="0" i="0">
                <a:solidFill>
                  <a:srgbClr val="7A0000"/>
                </a:solidFill>
                <a:latin typeface="Arial"/>
                <a:cs typeface="Arial"/>
              </a:defRPr>
            </a:lvl1pPr>
          </a:lstStyle>
          <a:p>
            <a:pPr marL="12700">
              <a:lnSpc>
                <a:spcPct val="100000"/>
              </a:lnSpc>
              <a:spcBef>
                <a:spcPts val="55"/>
              </a:spcBef>
            </a:pPr>
            <a:r>
              <a:rPr spc="-10" dirty="0"/>
              <a:t>ΟΠΑ,</a:t>
            </a:r>
            <a:r>
              <a:rPr spc="-35" dirty="0"/>
              <a:t> </a:t>
            </a:r>
            <a:r>
              <a:rPr spc="5" dirty="0"/>
              <a:t>Αθýνα</a:t>
            </a:r>
            <a:r>
              <a:rPr spc="-35" dirty="0"/>
              <a:t> 2019 </a:t>
            </a:r>
            <a:r>
              <a:rPr spc="-25" dirty="0"/>
              <a:t>:</a:t>
            </a:r>
            <a:fld id="{81D60167-4931-47E6-BA6A-407CBD079E47}" type="slidenum">
              <a:rPr spc="-25" dirty="0"/>
              <a:t>‹#›</a:t>
            </a:fld>
            <a:r>
              <a:rPr spc="-80" dirty="0"/>
              <a:t> </a:t>
            </a:r>
            <a:r>
              <a:rPr spc="-5" dirty="0"/>
              <a:t>/</a:t>
            </a:r>
            <a:r>
              <a:rPr spc="-80" dirty="0"/>
              <a:t> </a:t>
            </a:r>
            <a:r>
              <a:rPr spc="-35" dirty="0"/>
              <a:t>94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600" b="0" i="0">
                <a:solidFill>
                  <a:srgbClr val="F2F2F2"/>
                </a:solidFill>
                <a:latin typeface="Arial"/>
                <a:cs typeface="Arial"/>
              </a:defRPr>
            </a:lvl1p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4/15/21</a:t>
            </a:fld>
            <a:endParaRPr lang="en-US"/>
          </a:p>
        </p:txBody>
      </p:sp>
      <p:sp>
        <p:nvSpPr>
          <p:cNvPr id="4" name="Holder 4"/>
          <p:cNvSpPr>
            <a:spLocks noGrp="1"/>
          </p:cNvSpPr>
          <p:nvPr>
            <p:ph type="sldNum" sz="quarter" idx="7"/>
          </p:nvPr>
        </p:nvSpPr>
        <p:spPr/>
        <p:txBody>
          <a:bodyPr lIns="0" tIns="0" rIns="0" bIns="0"/>
          <a:lstStyle>
            <a:lvl1pPr>
              <a:defRPr sz="600" b="0" i="0">
                <a:solidFill>
                  <a:srgbClr val="7A0000"/>
                </a:solidFill>
                <a:latin typeface="Arial"/>
                <a:cs typeface="Arial"/>
              </a:defRPr>
            </a:lvl1pPr>
          </a:lstStyle>
          <a:p>
            <a:pPr marL="12700">
              <a:lnSpc>
                <a:spcPct val="100000"/>
              </a:lnSpc>
              <a:spcBef>
                <a:spcPts val="55"/>
              </a:spcBef>
            </a:pPr>
            <a:r>
              <a:rPr spc="-10" dirty="0"/>
              <a:t>ΟΠΑ,</a:t>
            </a:r>
            <a:r>
              <a:rPr spc="-35" dirty="0"/>
              <a:t> </a:t>
            </a:r>
            <a:r>
              <a:rPr spc="5" dirty="0"/>
              <a:t>Αθýνα</a:t>
            </a:r>
            <a:r>
              <a:rPr spc="-35" dirty="0"/>
              <a:t> 2019 </a:t>
            </a:r>
            <a:r>
              <a:rPr spc="-25" dirty="0"/>
              <a:t>:</a:t>
            </a:r>
            <a:fld id="{81D60167-4931-47E6-BA6A-407CBD079E47}" type="slidenum">
              <a:rPr spc="-25" dirty="0"/>
              <a:t>‹#›</a:t>
            </a:fld>
            <a:r>
              <a:rPr spc="-80" dirty="0"/>
              <a:t> </a:t>
            </a:r>
            <a:r>
              <a:rPr spc="-5" dirty="0"/>
              <a:t>/</a:t>
            </a:r>
            <a:r>
              <a:rPr spc="-80" dirty="0"/>
              <a:t> </a:t>
            </a:r>
            <a:r>
              <a:rPr spc="-35" dirty="0"/>
              <a:t>94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955" y="1910"/>
            <a:ext cx="4606188" cy="116839"/>
          </a:xfrm>
          <a:prstGeom prst="rect">
            <a:avLst/>
          </a:prstGeom>
        </p:spPr>
        <p:txBody>
          <a:bodyPr wrap="square" lIns="0" tIns="0" rIns="0" bIns="0">
            <a:spAutoFit/>
          </a:bodyPr>
          <a:lstStyle>
            <a:lvl1pPr>
              <a:defRPr sz="600" b="0" i="0">
                <a:solidFill>
                  <a:srgbClr val="F2F2F2"/>
                </a:solidFill>
                <a:latin typeface="Arial"/>
                <a:cs typeface="Arial"/>
              </a:defRPr>
            </a:lvl1pPr>
          </a:lstStyle>
          <a:p>
            <a:endParaRPr/>
          </a:p>
        </p:txBody>
      </p:sp>
      <p:sp>
        <p:nvSpPr>
          <p:cNvPr id="3" name="Holder 3"/>
          <p:cNvSpPr>
            <a:spLocks noGrp="1"/>
          </p:cNvSpPr>
          <p:nvPr>
            <p:ph type="body" idx="1"/>
          </p:nvPr>
        </p:nvSpPr>
        <p:spPr>
          <a:xfrm>
            <a:off x="402932" y="551661"/>
            <a:ext cx="3957954" cy="1948180"/>
          </a:xfrm>
          <a:prstGeom prst="rect">
            <a:avLst/>
          </a:prstGeom>
        </p:spPr>
        <p:txBody>
          <a:bodyPr wrap="square" lIns="0" tIns="0" rIns="0" bIns="0">
            <a:spAutoFit/>
          </a:bodyPr>
          <a:lstStyle>
            <a:lvl1pPr>
              <a:defRPr sz="11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212915" y="3338232"/>
            <a:ext cx="1110615" cy="137795"/>
          </a:xfrm>
          <a:prstGeom prst="rect">
            <a:avLst/>
          </a:prstGeom>
        </p:spPr>
        <p:txBody>
          <a:bodyPr wrap="square" lIns="0" tIns="0" rIns="0" bIns="0">
            <a:spAutoFit/>
          </a:bodyPr>
          <a:lstStyle>
            <a:lvl1pPr>
              <a:defRPr sz="600" b="0" i="0">
                <a:solidFill>
                  <a:srgbClr val="F2F2F2"/>
                </a:solidFill>
                <a:latin typeface="Arial"/>
                <a:cs typeface="Arial"/>
              </a:defRPr>
            </a:lvl1p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4/15/21</a:t>
            </a:fld>
            <a:endParaRPr lang="en-US"/>
          </a:p>
        </p:txBody>
      </p:sp>
      <p:sp>
        <p:nvSpPr>
          <p:cNvPr id="6" name="Holder 6"/>
          <p:cNvSpPr>
            <a:spLocks noGrp="1"/>
          </p:cNvSpPr>
          <p:nvPr>
            <p:ph type="sldNum" sz="quarter" idx="7"/>
          </p:nvPr>
        </p:nvSpPr>
        <p:spPr>
          <a:xfrm>
            <a:off x="3500424" y="3338232"/>
            <a:ext cx="854075" cy="137795"/>
          </a:xfrm>
          <a:prstGeom prst="rect">
            <a:avLst/>
          </a:prstGeom>
        </p:spPr>
        <p:txBody>
          <a:bodyPr wrap="square" lIns="0" tIns="0" rIns="0" bIns="0">
            <a:spAutoFit/>
          </a:bodyPr>
          <a:lstStyle>
            <a:lvl1pPr>
              <a:defRPr sz="600" b="0" i="0">
                <a:solidFill>
                  <a:srgbClr val="7A0000"/>
                </a:solidFill>
                <a:latin typeface="Arial"/>
                <a:cs typeface="Arial"/>
              </a:defRPr>
            </a:lvl1pPr>
          </a:lstStyle>
          <a:p>
            <a:pPr marL="12700">
              <a:lnSpc>
                <a:spcPct val="100000"/>
              </a:lnSpc>
              <a:spcBef>
                <a:spcPts val="55"/>
              </a:spcBef>
            </a:pPr>
            <a:r>
              <a:rPr spc="-10" dirty="0"/>
              <a:t>ΟΠΑ,</a:t>
            </a:r>
            <a:r>
              <a:rPr spc="-35" dirty="0"/>
              <a:t> </a:t>
            </a:r>
            <a:r>
              <a:rPr spc="5" dirty="0"/>
              <a:t>Αθýνα</a:t>
            </a:r>
            <a:r>
              <a:rPr spc="-35" dirty="0"/>
              <a:t> 2019 </a:t>
            </a:r>
            <a:r>
              <a:rPr spc="-25" dirty="0"/>
              <a:t>:</a:t>
            </a:r>
            <a:fld id="{81D60167-4931-47E6-BA6A-407CBD079E47}" type="slidenum">
              <a:rPr spc="-25" dirty="0"/>
              <a:t>‹#›</a:t>
            </a:fld>
            <a:r>
              <a:rPr spc="-80" dirty="0"/>
              <a:t> </a:t>
            </a:r>
            <a:r>
              <a:rPr spc="-5" dirty="0"/>
              <a:t>/</a:t>
            </a:r>
            <a:r>
              <a:rPr spc="-80" dirty="0"/>
              <a:t> </a:t>
            </a:r>
            <a:r>
              <a:rPr spc="-35" dirty="0"/>
              <a:t>94</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eugeniavella.com/researc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txBox="1">
            <a:spLocks noGrp="1"/>
          </p:cNvSpPr>
          <p:nvPr>
            <p:ph type="ftr" sz="quarter" idx="5"/>
          </p:nvPr>
        </p:nvSpPr>
        <p:spPr>
          <a:prstGeom prst="rect">
            <a:avLst/>
          </a:prstGeom>
        </p:spPr>
        <p:txBody>
          <a:bodyPr vert="horz" wrap="square" lIns="0" tIns="6985" rIns="0" bIns="0" rtlCol="0">
            <a:spAutoFit/>
          </a:body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8" name="TextBox 7">
            <a:extLst>
              <a:ext uri="{FF2B5EF4-FFF2-40B4-BE49-F238E27FC236}">
                <a16:creationId xmlns:a16="http://schemas.microsoft.com/office/drawing/2014/main" id="{8E109B65-B630-D54D-B858-F60B1E77FE1E}"/>
              </a:ext>
            </a:extLst>
          </p:cNvPr>
          <p:cNvSpPr txBox="1"/>
          <p:nvPr/>
        </p:nvSpPr>
        <p:spPr>
          <a:xfrm>
            <a:off x="552451" y="511175"/>
            <a:ext cx="3505200" cy="2677656"/>
          </a:xfrm>
          <a:prstGeom prst="rect">
            <a:avLst/>
          </a:prstGeom>
          <a:noFill/>
        </p:spPr>
        <p:txBody>
          <a:bodyPr wrap="square" rtlCol="0">
            <a:spAutoFit/>
          </a:bodyPr>
          <a:lstStyle/>
          <a:p>
            <a:pPr algn="ctr"/>
            <a:r>
              <a:rPr lang="el-GR" sz="1400" spc="10" dirty="0">
                <a:cs typeface="Arial"/>
              </a:rPr>
              <a:t>Οικονομικό Πανεπιστήμιο Αθηνών</a:t>
            </a:r>
          </a:p>
          <a:p>
            <a:pPr algn="ctr"/>
            <a:endParaRPr lang="el-GR" sz="1400" spc="10" dirty="0">
              <a:cs typeface="Arial"/>
            </a:endParaRPr>
          </a:p>
          <a:p>
            <a:pPr algn="ctr"/>
            <a:r>
              <a:rPr lang="el-GR" sz="1400" spc="10" dirty="0">
                <a:cs typeface="Arial"/>
              </a:rPr>
              <a:t>Τμήμα ΔΕΟΣ</a:t>
            </a:r>
          </a:p>
          <a:p>
            <a:endParaRPr lang="en-ES" sz="1400" dirty="0"/>
          </a:p>
          <a:p>
            <a:pPr algn="ctr"/>
            <a:r>
              <a:rPr lang="el-GR" sz="1400" spc="-15" dirty="0">
                <a:solidFill>
                  <a:srgbClr val="CC0000"/>
                </a:solidFill>
              </a:rPr>
              <a:t>Θέματα </a:t>
            </a:r>
            <a:r>
              <a:rPr lang="el-GR" sz="1400" spc="-10" dirty="0">
                <a:solidFill>
                  <a:srgbClr val="CC0000"/>
                </a:solidFill>
              </a:rPr>
              <a:t>Διεθνούς</a:t>
            </a:r>
            <a:r>
              <a:rPr lang="el-GR" sz="1400" spc="-70" dirty="0">
                <a:solidFill>
                  <a:srgbClr val="CC0000"/>
                </a:solidFill>
              </a:rPr>
              <a:t> </a:t>
            </a:r>
            <a:r>
              <a:rPr lang="el-GR" sz="1400" spc="-5" dirty="0" err="1">
                <a:solidFill>
                  <a:srgbClr val="CC0000"/>
                </a:solidFill>
              </a:rPr>
              <a:t>Οικονο</a:t>
            </a:r>
            <a:r>
              <a:rPr lang="el-GR" sz="1400" spc="-5" dirty="0">
                <a:solidFill>
                  <a:srgbClr val="CC0000"/>
                </a:solidFill>
              </a:rPr>
              <a:t>µ</a:t>
            </a:r>
            <a:r>
              <a:rPr lang="en-GB" sz="1400" spc="-5" dirty="0" err="1">
                <a:solidFill>
                  <a:srgbClr val="CC0000"/>
                </a:solidFill>
              </a:rPr>
              <a:t>í</a:t>
            </a:r>
            <a:r>
              <a:rPr lang="el-GR" sz="1400" spc="-5" dirty="0">
                <a:solidFill>
                  <a:srgbClr val="CC0000"/>
                </a:solidFill>
              </a:rPr>
              <a:t>ας</a:t>
            </a:r>
            <a:endParaRPr lang="es-ES" sz="1400" spc="-5" dirty="0">
              <a:solidFill>
                <a:srgbClr val="CC0000"/>
              </a:solidFill>
            </a:endParaRPr>
          </a:p>
          <a:p>
            <a:pPr algn="ctr"/>
            <a:endParaRPr lang="es-ES" sz="1400" spc="-5" dirty="0">
              <a:solidFill>
                <a:srgbClr val="CC0000"/>
              </a:solidFill>
            </a:endParaRPr>
          </a:p>
          <a:p>
            <a:pPr algn="ctr"/>
            <a:r>
              <a:rPr lang="es-ES" sz="1400" spc="-5" dirty="0">
                <a:solidFill>
                  <a:srgbClr val="CC0000"/>
                </a:solidFill>
              </a:rPr>
              <a:t>“</a:t>
            </a:r>
            <a:r>
              <a:rPr lang="el-GR" sz="1400" spc="-5" dirty="0">
                <a:solidFill>
                  <a:srgbClr val="CC0000"/>
                </a:solidFill>
              </a:rPr>
              <a:t>Μετανάστευση και Οικονομία: </a:t>
            </a:r>
            <a:endParaRPr lang="es-ES" sz="1400" spc="-5" dirty="0">
              <a:solidFill>
                <a:srgbClr val="CC0000"/>
              </a:solidFill>
            </a:endParaRPr>
          </a:p>
          <a:p>
            <a:pPr algn="ctr"/>
            <a:r>
              <a:rPr lang="el-GR" sz="1400" spc="-5" dirty="0">
                <a:solidFill>
                  <a:srgbClr val="CC0000"/>
                </a:solidFill>
              </a:rPr>
              <a:t>Ευρήματα από την Περίπτωση της Γερμανίας</a:t>
            </a:r>
            <a:r>
              <a:rPr lang="es-ES" sz="1400" spc="-5" dirty="0">
                <a:solidFill>
                  <a:srgbClr val="CC0000"/>
                </a:solidFill>
              </a:rPr>
              <a:t>”</a:t>
            </a:r>
            <a:endParaRPr lang="el-GR" sz="1400" spc="-5" dirty="0">
              <a:solidFill>
                <a:srgbClr val="CC0000"/>
              </a:solidFill>
            </a:endParaRPr>
          </a:p>
          <a:p>
            <a:pPr algn="ctr"/>
            <a:endParaRPr lang="el-GR" sz="1400" spc="-5" dirty="0">
              <a:solidFill>
                <a:srgbClr val="CC0000"/>
              </a:solidFill>
            </a:endParaRPr>
          </a:p>
          <a:p>
            <a:pPr algn="ctr"/>
            <a:r>
              <a:rPr lang="es-ES" sz="1400" spc="-5" dirty="0">
                <a:solidFill>
                  <a:srgbClr val="CC0000"/>
                </a:solidFill>
              </a:rPr>
              <a:t>(</a:t>
            </a:r>
            <a:r>
              <a:rPr lang="el-GR" sz="1400" spc="-5" dirty="0">
                <a:solidFill>
                  <a:srgbClr val="CC0000"/>
                </a:solidFill>
              </a:rPr>
              <a:t>Παράδειγμα παρουσίασης άρθρου</a:t>
            </a:r>
            <a:r>
              <a:rPr lang="es-ES" sz="1400" spc="-5" dirty="0">
                <a:solidFill>
                  <a:srgbClr val="CC0000"/>
                </a:solidFill>
              </a:rPr>
              <a:t>)</a:t>
            </a:r>
            <a:r>
              <a:rPr lang="el-GR" sz="1400" spc="-5" dirty="0">
                <a:solidFill>
                  <a:srgbClr val="CC0000"/>
                </a:solidFill>
              </a:rPr>
              <a:t> </a:t>
            </a:r>
          </a:p>
          <a:p>
            <a:endParaRPr lang="el-GR" sz="1400" dirty="0"/>
          </a:p>
          <a:p>
            <a:pPr algn="ctr"/>
            <a:r>
              <a:rPr lang="el-GR" sz="1400" spc="10" dirty="0">
                <a:cs typeface="Arial"/>
              </a:rPr>
              <a:t>Ευγενία </a:t>
            </a:r>
            <a:r>
              <a:rPr lang="el-GR" sz="1400" spc="10" dirty="0" err="1">
                <a:cs typeface="Arial"/>
              </a:rPr>
              <a:t>Βέλλα</a:t>
            </a:r>
            <a:endParaRPr lang="es-ES" sz="1400" spc="10" dirty="0">
              <a:cs typeface="Arial"/>
            </a:endParaRPr>
          </a:p>
        </p:txBody>
      </p:sp>
    </p:spTree>
    <p:extLst>
      <p:ext uri="{BB962C8B-B14F-4D97-AF65-F5344CB8AC3E}">
        <p14:creationId xmlns:p14="http://schemas.microsoft.com/office/powerpoint/2010/main" val="3745769264"/>
      </p:ext>
    </p:extLst>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Ασύμμετρη Επίδραση στην Ανεργία </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1497" y="434975"/>
            <a:ext cx="3505200" cy="2785378"/>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100" dirty="0"/>
              <a:t>Το κύριο εύρημα είναι ότι η </a:t>
            </a:r>
            <a:r>
              <a:rPr lang="el-GR" sz="1100" b="1" dirty="0"/>
              <a:t>ανεργία μειώνεται για τους ημεδαπούς κατοίκους</a:t>
            </a:r>
            <a:r>
              <a:rPr lang="el-GR" sz="1100" dirty="0"/>
              <a:t> της Γερμανίας ως αποτέλεσμα της δημιουργίας νέων θέσεων εργασίας, οδηγώντας παράλληλα σε </a:t>
            </a:r>
            <a:r>
              <a:rPr lang="el-GR" sz="1100" b="1" dirty="0"/>
              <a:t>μείωση της συνολικής ανεργίας</a:t>
            </a:r>
            <a:r>
              <a:rPr lang="el-GR" sz="1100" dirty="0"/>
              <a:t>. </a:t>
            </a:r>
          </a:p>
          <a:p>
            <a:pPr marL="171450" indent="-171450" algn="just">
              <a:spcBef>
                <a:spcPts val="300"/>
              </a:spcBef>
              <a:spcAft>
                <a:spcPts val="300"/>
              </a:spcAft>
              <a:buFont typeface="Wingdings" pitchFamily="2" charset="2"/>
              <a:buChar char="Ø"/>
            </a:pPr>
            <a:r>
              <a:rPr lang="el-GR" sz="1100" dirty="0"/>
              <a:t>Θέσεις εργασίας μπορούν να δημιουργηθούν απευθείας από αυτοαπασχολούμενους μετανάστες ή όσους δημιουργούν δικές τους επιχειρήσεις και έμμεσα από από ειδικευμένους μετανάστες που δραστηριοποιούνται στον τομέα της έρευνας και καινοτομίας ενισχύοντας την τεχνολογική πρόοδο. </a:t>
            </a:r>
          </a:p>
          <a:p>
            <a:pPr marL="171450" indent="-171450" algn="just">
              <a:spcBef>
                <a:spcPts val="300"/>
              </a:spcBef>
              <a:spcAft>
                <a:spcPts val="300"/>
              </a:spcAft>
              <a:buFont typeface="Wingdings" pitchFamily="2" charset="2"/>
              <a:buChar char="Ø"/>
            </a:pPr>
            <a:r>
              <a:rPr lang="el-GR" sz="1100" dirty="0"/>
              <a:t>Επίσης, οι μετανάστες αυξάνουν τη ζήτηση καταναλωτικών αγαθών και υπηρεσιών όπως και τη ζήτηση κατοικίας, τα οποία με τη σειρά τους οδηγούν σε αύξηση της ζήτησης εργασίας. </a:t>
            </a:r>
            <a:endParaRPr lang="en-GB" sz="1100" dirty="0"/>
          </a:p>
        </p:txBody>
      </p:sp>
    </p:spTree>
    <p:extLst>
      <p:ext uri="{BB962C8B-B14F-4D97-AF65-F5344CB8AC3E}">
        <p14:creationId xmlns:p14="http://schemas.microsoft.com/office/powerpoint/2010/main" val="2664275227"/>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Ασύμμετρη Επίδραση στην Ανεργία </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1497" y="587375"/>
            <a:ext cx="3505200" cy="2554545"/>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000" b="1" dirty="0"/>
              <a:t>Για τους ήδη διαμένοντες μετανάστες, κατά μέσο όρο η ανεργία αυξάνεται </a:t>
            </a:r>
            <a:r>
              <a:rPr lang="el-GR" sz="1000" dirty="0"/>
              <a:t>ως αποτέλεσμα του εντονότερου ανταγωνισμού που αντιμετωπίζουν στην αγορά εργασίας από τους νεοεισερχόμενους μετανάστες. </a:t>
            </a:r>
          </a:p>
          <a:p>
            <a:pPr marL="171450" indent="-171450" algn="just">
              <a:spcBef>
                <a:spcPts val="300"/>
              </a:spcBef>
              <a:spcAft>
                <a:spcPts val="300"/>
              </a:spcAft>
              <a:buFont typeface="Wingdings" pitchFamily="2" charset="2"/>
              <a:buChar char="§"/>
            </a:pPr>
            <a:r>
              <a:rPr lang="el-GR" sz="1000" dirty="0"/>
              <a:t>Η βιβλιογραφία αναφέρει ότι οι μετανάστες τυπικά έχουν ένα συγκριτικό πλεονέκτημα σε χειρωνακτικές εργασίες, ενώ οι ημεδαποί έχουν συγκριτικό πλεονέκτημα σε αντικείμενα που απαιτούν καλή γνώση της γερμανικής γλώσσας. </a:t>
            </a:r>
          </a:p>
          <a:p>
            <a:pPr marL="171450" indent="-171450" algn="just">
              <a:spcBef>
                <a:spcPts val="300"/>
              </a:spcBef>
              <a:spcAft>
                <a:spcPts val="300"/>
              </a:spcAft>
              <a:buFont typeface="Wingdings" pitchFamily="2" charset="2"/>
              <a:buChar char="§"/>
            </a:pPr>
            <a:r>
              <a:rPr lang="el-GR" sz="1000" dirty="0"/>
              <a:t>Λαμβάνοντας λοιπόν υπόψη ότι οι ημεδαποί κάτοικοι και οι μετανάστες συνήθως δεν ανταγωνίζονται για τις ίδιες ακριβώς δουλειές, συμπεραίνουμε ότι </a:t>
            </a:r>
            <a:r>
              <a:rPr lang="el-GR" sz="1000" b="1" dirty="0"/>
              <a:t>οι εισερχόμενοι μετανάστες ασκούν συνολικά ισχυρότερο ανταγωνισμό στους ήδη υπάρχοντες μετανάστες από ότι στους ημεδαπούς κατοίκους</a:t>
            </a:r>
            <a:r>
              <a:rPr lang="el-GR" sz="1000" dirty="0"/>
              <a:t>. </a:t>
            </a:r>
          </a:p>
        </p:txBody>
      </p:sp>
    </p:spTree>
    <p:extLst>
      <p:ext uri="{BB962C8B-B14F-4D97-AF65-F5344CB8AC3E}">
        <p14:creationId xmlns:p14="http://schemas.microsoft.com/office/powerpoint/2010/main" val="3031218223"/>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Συμπεράσματα Πολιτικής</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1497" y="434975"/>
            <a:ext cx="3505200" cy="2939266"/>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000" dirty="0"/>
              <a:t>Το κύριο συμπέρασμα της μελέτης είναι ότι </a:t>
            </a:r>
            <a:r>
              <a:rPr lang="el-GR" sz="1000" b="1" dirty="0"/>
              <a:t>η μετανάστευση διευρύνει την οικονομική πίτα στη Γερμανία</a:t>
            </a:r>
            <a:r>
              <a:rPr lang="el-GR" sz="1000" dirty="0"/>
              <a:t>. </a:t>
            </a:r>
          </a:p>
          <a:p>
            <a:pPr marL="171450" indent="-171450" algn="just">
              <a:spcBef>
                <a:spcPts val="300"/>
              </a:spcBef>
              <a:spcAft>
                <a:spcPts val="300"/>
              </a:spcAft>
              <a:buFont typeface="Wingdings" pitchFamily="2" charset="2"/>
              <a:buChar char="§"/>
            </a:pPr>
            <a:r>
              <a:rPr lang="el-GR" sz="1000" dirty="0"/>
              <a:t>Ο συνολικά θετικός αντίκτυπος της μετανάστευσης παραπέμπει στη φράση, </a:t>
            </a:r>
            <a:r>
              <a:rPr lang="en-GB" sz="1000" dirty="0" err="1"/>
              <a:t>Wir</a:t>
            </a:r>
            <a:r>
              <a:rPr lang="en-GB" sz="1000" dirty="0"/>
              <a:t> </a:t>
            </a:r>
            <a:r>
              <a:rPr lang="en-GB" sz="1000" dirty="0" err="1"/>
              <a:t>schaffen</a:t>
            </a:r>
            <a:r>
              <a:rPr lang="en-GB" sz="1000" dirty="0"/>
              <a:t> das (</a:t>
            </a:r>
            <a:r>
              <a:rPr lang="el-GR" sz="1000" dirty="0"/>
              <a:t>θα τα καταφέρουμε), που χρησιμοποίησε η </a:t>
            </a:r>
            <a:r>
              <a:rPr lang="el-GR" sz="1000" dirty="0" err="1"/>
              <a:t>Μέρκελ</a:t>
            </a:r>
            <a:r>
              <a:rPr lang="el-GR" sz="1000" dirty="0"/>
              <a:t> σε μια δήλωση πριν από πέντε χρόνια, στο αποκορύφωμα της προσφυγικής κρίσης στην Ευρώπη. </a:t>
            </a:r>
          </a:p>
          <a:p>
            <a:pPr marL="171450" indent="-171450" algn="just">
              <a:spcBef>
                <a:spcPts val="300"/>
              </a:spcBef>
              <a:spcAft>
                <a:spcPts val="300"/>
              </a:spcAft>
              <a:buFont typeface="Wingdings" pitchFamily="2" charset="2"/>
              <a:buChar char="§"/>
            </a:pPr>
            <a:r>
              <a:rPr lang="el-GR" sz="1000" dirty="0"/>
              <a:t>Τα ευρήματά υποδηλώνουν επίσης ότι δεν θα πρέπει πλέον να θεωρούμε τη μετανάστευση αποκλειστικά ως μια διαταραχή στην πλευρά προσφοράς της οικονομίας, αλλά θα πρέπει να λαμβάνονται υπόψη και τα αποτελέσματα που επιφέρει στη συνολική ζήτηση. </a:t>
            </a:r>
          </a:p>
          <a:p>
            <a:pPr marL="171450" indent="-171450" algn="just">
              <a:spcBef>
                <a:spcPts val="300"/>
              </a:spcBef>
              <a:spcAft>
                <a:spcPts val="300"/>
              </a:spcAft>
              <a:buFont typeface="Wingdings" pitchFamily="2" charset="2"/>
              <a:buChar char="§"/>
            </a:pPr>
            <a:r>
              <a:rPr lang="el-GR" sz="1000" dirty="0"/>
              <a:t>Το κύριο συμπέρασμα πολιτικής για τη γερμανική οικονομία είναι η </a:t>
            </a:r>
            <a:r>
              <a:rPr lang="el-GR" sz="1000" b="1" dirty="0"/>
              <a:t>ανάγκη σχεδιασμού στρατηγικών αναδιανομής του οικονομικού οφέλους </a:t>
            </a:r>
            <a:r>
              <a:rPr lang="el-GR" sz="1000" dirty="0"/>
              <a:t>μεταξύ ημεδαπών κατοίκων και προηγούμενων μεταναστών. </a:t>
            </a:r>
            <a:endParaRPr lang="en-GB" sz="1000" dirty="0"/>
          </a:p>
        </p:txBody>
      </p:sp>
    </p:spTree>
    <p:extLst>
      <p:ext uri="{BB962C8B-B14F-4D97-AF65-F5344CB8AC3E}">
        <p14:creationId xmlns:p14="http://schemas.microsoft.com/office/powerpoint/2010/main" val="429155796"/>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905" y="206375"/>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Κατευθύνσεις για Μελλοντική Έρευνα</a:t>
            </a:r>
            <a:endParaRPr sz="1400" dirty="0">
              <a:latin typeface="Latin Modern Math"/>
              <a:cs typeface="Latin Modern Math"/>
            </a:endParaRPr>
          </a:p>
        </p:txBody>
      </p:sp>
      <p:sp>
        <p:nvSpPr>
          <p:cNvPr id="6" name="object 6"/>
          <p:cNvSpPr txBox="1"/>
          <p:nvPr/>
        </p:nvSpPr>
        <p:spPr>
          <a:xfrm>
            <a:off x="402932" y="764005"/>
            <a:ext cx="3982720" cy="175048"/>
          </a:xfrm>
          <a:prstGeom prst="rect">
            <a:avLst/>
          </a:prstGeom>
        </p:spPr>
        <p:txBody>
          <a:bodyPr vert="horz" wrap="square" lIns="0" tIns="6985" rIns="0" bIns="0" rtlCol="0">
            <a:spAutoFit/>
          </a:bodyPr>
          <a:lstStyle/>
          <a:p>
            <a:pPr marL="12700" marR="5080">
              <a:lnSpc>
                <a:spcPct val="102600"/>
              </a:lnSpc>
              <a:spcBef>
                <a:spcPts val="950"/>
              </a:spcBef>
            </a:pPr>
            <a:r>
              <a:rPr lang="el-GR" sz="1100" spc="-25" dirty="0">
                <a:cs typeface="Arial"/>
              </a:rPr>
              <a:t>﻿</a:t>
            </a:r>
            <a:endParaRPr lang="es-ES" sz="1100" spc="-25" dirty="0">
              <a:cs typeface="Arial"/>
            </a:endParaRPr>
          </a:p>
        </p:txBody>
      </p:sp>
      <p:sp>
        <p:nvSpPr>
          <p:cNvPr id="13" name="object 13"/>
          <p:cNvSpPr txBox="1">
            <a:spLocks noGrp="1"/>
          </p:cNvSpPr>
          <p:nvPr>
            <p:ph type="ftr" sz="quarter" idx="5"/>
          </p:nvPr>
        </p:nvSpPr>
        <p:spPr>
          <a:prstGeom prst="rect">
            <a:avLst/>
          </a:prstGeom>
        </p:spPr>
        <p:txBody>
          <a:bodyPr vert="horz" wrap="square" lIns="0" tIns="6985" rIns="0" bIns="0" rtlCol="0">
            <a:spAutoFit/>
          </a:bodyPr>
          <a:lstStyle/>
          <a:p>
            <a:pPr marL="12700">
              <a:lnSpc>
                <a:spcPct val="100000"/>
              </a:lnSpc>
              <a:spcBef>
                <a:spcPts val="55"/>
              </a:spcBef>
            </a:pPr>
            <a:r>
              <a:rPr spc="-10" dirty="0"/>
              <a:t>Π. </a:t>
            </a:r>
            <a:r>
              <a:rPr spc="-15" dirty="0"/>
              <a:t>Κωνσταντíνου (AΕΟΣ </a:t>
            </a:r>
            <a:r>
              <a:rPr spc="-35" dirty="0"/>
              <a:t>–</a:t>
            </a:r>
            <a:r>
              <a:rPr spc="-75" dirty="0"/>
              <a:t> </a:t>
            </a:r>
            <a:r>
              <a:rPr spc="-5" dirty="0"/>
              <a:t>ΟΠΑ)</a:t>
            </a:r>
          </a:p>
        </p:txBody>
      </p:sp>
      <p:sp>
        <p:nvSpPr>
          <p:cNvPr id="2" name="Rectangle 1">
            <a:extLst>
              <a:ext uri="{FF2B5EF4-FFF2-40B4-BE49-F238E27FC236}">
                <a16:creationId xmlns:a16="http://schemas.microsoft.com/office/drawing/2014/main" id="{65C99468-DE49-4946-82CD-BD732320B6CA}"/>
              </a:ext>
            </a:extLst>
          </p:cNvPr>
          <p:cNvSpPr/>
          <p:nvPr/>
        </p:nvSpPr>
        <p:spPr>
          <a:xfrm>
            <a:off x="370435" y="725543"/>
            <a:ext cx="3657599" cy="2200602"/>
          </a:xfrm>
          <a:prstGeom prst="rect">
            <a:avLst/>
          </a:prstGeom>
        </p:spPr>
        <p:txBody>
          <a:bodyPr wrap="square">
            <a:spAutoFit/>
          </a:bodyPr>
          <a:lstStyle/>
          <a:p>
            <a:pPr marL="228600" indent="-228600">
              <a:spcBef>
                <a:spcPts val="300"/>
              </a:spcBef>
              <a:spcAft>
                <a:spcPts val="300"/>
              </a:spcAft>
              <a:buFont typeface="+mj-lt"/>
              <a:buAutoNum type="arabicPeriod"/>
            </a:pPr>
            <a:r>
              <a:rPr lang="el-GR" sz="1100" spc="20" dirty="0">
                <a:cs typeface="Arial"/>
              </a:rPr>
              <a:t>Περαιτέρω έρευνα, κάνοντας χρήση δεδομένων για μισθούς με βάση το επίπεδο εκπαίδευσης ή δεξιοτήτων, μπορεί να φωτίσει νέες πλευρές σχετικά με τις </a:t>
            </a:r>
            <a:r>
              <a:rPr lang="el-GR" sz="1100" b="1" spc="20" dirty="0">
                <a:cs typeface="Arial"/>
              </a:rPr>
              <a:t>διανεμητικές επιπτώσεις των μεταναστευτικών ροών για ειδικευμένους και ανειδίκευτους εργαζομένους</a:t>
            </a:r>
            <a:r>
              <a:rPr lang="el-GR" sz="1100" spc="20" dirty="0">
                <a:cs typeface="Arial"/>
              </a:rPr>
              <a:t>. </a:t>
            </a:r>
            <a:endParaRPr lang="es-ES" sz="1100" spc="20" dirty="0">
              <a:cs typeface="Arial"/>
            </a:endParaRPr>
          </a:p>
          <a:p>
            <a:pPr marL="228600" indent="-228600">
              <a:spcBef>
                <a:spcPts val="300"/>
              </a:spcBef>
              <a:spcAft>
                <a:spcPts val="300"/>
              </a:spcAft>
              <a:buFont typeface="+mj-lt"/>
              <a:buAutoNum type="arabicPeriod"/>
            </a:pPr>
            <a:r>
              <a:rPr lang="el-GR" sz="1100" spc="20" dirty="0">
                <a:cs typeface="Arial"/>
              </a:rPr>
              <a:t>Επιπλέον, χρειάζεται να αναπτυχθούν </a:t>
            </a:r>
            <a:r>
              <a:rPr lang="el-GR" sz="1100" b="1" spc="20" dirty="0">
                <a:cs typeface="Arial"/>
              </a:rPr>
              <a:t>βάσεις αξιόπιστων δεδομένων και σε άλλες χώρες με διαφορετικά χαρακτηριστικά της αγοράς εργασίας </a:t>
            </a:r>
            <a:r>
              <a:rPr lang="el-GR" sz="1100" spc="20" dirty="0">
                <a:cs typeface="Arial"/>
              </a:rPr>
              <a:t>από τη Γερμανία ώστε να μελετηθούν και εκεί οι συνέπειες της μετανάστευσης σε μακροοικονομικό επίπεδο.</a:t>
            </a:r>
            <a:endParaRPr lang="en-GB" sz="1100" dirty="0"/>
          </a:p>
        </p:txBody>
      </p:sp>
    </p:spTree>
    <p:extLst>
      <p:ext uri="{BB962C8B-B14F-4D97-AF65-F5344CB8AC3E}">
        <p14:creationId xmlns:p14="http://schemas.microsoft.com/office/powerpoint/2010/main" val="225067806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Το Άρθρο</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476250" y="739775"/>
            <a:ext cx="3505200" cy="1569660"/>
          </a:xfrm>
          <a:prstGeom prst="rect">
            <a:avLst/>
          </a:prstGeom>
          <a:noFill/>
        </p:spPr>
        <p:txBody>
          <a:bodyPr wrap="square" rtlCol="0">
            <a:spAutoFit/>
          </a:bodyPr>
          <a:lstStyle/>
          <a:p>
            <a:pPr marL="171450" indent="-171450" algn="just">
              <a:buFont typeface="Wingdings" pitchFamily="2" charset="2"/>
              <a:buChar char="§"/>
            </a:pPr>
            <a:r>
              <a:rPr lang="el-GR" sz="1200" dirty="0"/>
              <a:t>Ο τίτλος του άρθρου είναι </a:t>
            </a:r>
            <a:r>
              <a:rPr lang="el-GR" sz="1200" b="1" dirty="0"/>
              <a:t>“</a:t>
            </a:r>
            <a:r>
              <a:rPr lang="en-GB" sz="1200" b="1" dirty="0"/>
              <a:t>Does Immigration Grow the Pie? Asymmetric Evidence from Germany” </a:t>
            </a:r>
            <a:r>
              <a:rPr lang="el-GR" sz="1200" dirty="0"/>
              <a:t>με συγγραφείς την Ευγενία </a:t>
            </a:r>
            <a:r>
              <a:rPr lang="el-GR" sz="1200" dirty="0" err="1"/>
              <a:t>Βέλλα</a:t>
            </a:r>
            <a:r>
              <a:rPr lang="en-GB" sz="1200" dirty="0"/>
              <a:t> </a:t>
            </a:r>
            <a:r>
              <a:rPr lang="el-GR" sz="1200" dirty="0"/>
              <a:t>και τον </a:t>
            </a:r>
            <a:r>
              <a:rPr lang="en-GB" sz="1200" dirty="0" err="1"/>
              <a:t>Nicolò</a:t>
            </a:r>
            <a:r>
              <a:rPr lang="en-GB" sz="1200" dirty="0"/>
              <a:t> Maffei-</a:t>
            </a:r>
            <a:r>
              <a:rPr lang="en-GB" sz="1200" dirty="0" err="1"/>
              <a:t>Faccioli</a:t>
            </a:r>
            <a:r>
              <a:rPr lang="en-GB" sz="1200" dirty="0"/>
              <a:t> (</a:t>
            </a:r>
            <a:r>
              <a:rPr lang="el-GR" sz="1200" dirty="0"/>
              <a:t>Πανεπιστήμιο </a:t>
            </a:r>
            <a:r>
              <a:rPr lang="en-GB" sz="1200" dirty="0"/>
              <a:t>Bocconi). </a:t>
            </a:r>
            <a:endParaRPr lang="el-GR" sz="1200" dirty="0"/>
          </a:p>
          <a:p>
            <a:pPr marL="171450" indent="-171450" algn="just">
              <a:buFont typeface="Wingdings" pitchFamily="2" charset="2"/>
              <a:buChar char="§"/>
            </a:pPr>
            <a:endParaRPr lang="el-GR" sz="1200" dirty="0"/>
          </a:p>
          <a:p>
            <a:pPr marL="171450" indent="-171450" algn="just">
              <a:buFont typeface="Wingdings" pitchFamily="2" charset="2"/>
              <a:buChar char="§"/>
            </a:pPr>
            <a:r>
              <a:rPr lang="el-GR" sz="1200" dirty="0"/>
              <a:t>Το άρθρο είναι διαθέσιμο στα αγγλικά στην ιστοσελίδα </a:t>
            </a:r>
            <a:r>
              <a:rPr lang="en-GB" sz="1200" dirty="0">
                <a:hlinkClick r:id="rId2"/>
              </a:rPr>
              <a:t>https://eugeniavella.com/research/</a:t>
            </a:r>
            <a:endParaRPr lang="es-ES" sz="1200" dirty="0"/>
          </a:p>
          <a:p>
            <a:pPr marL="171450" indent="-171450" algn="just">
              <a:buFont typeface="Wingdings" pitchFamily="2" charset="2"/>
              <a:buChar char="§"/>
            </a:pPr>
            <a:endParaRPr lang="en-ES" sz="1200" dirty="0"/>
          </a:p>
        </p:txBody>
      </p:sp>
    </p:spTree>
    <p:extLst>
      <p:ext uri="{BB962C8B-B14F-4D97-AF65-F5344CB8AC3E}">
        <p14:creationId xmlns:p14="http://schemas.microsoft.com/office/powerpoint/2010/main" val="337506505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Το Κύριο Ερώτημα</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1497" y="739775"/>
            <a:ext cx="3505200" cy="2031325"/>
          </a:xfrm>
          <a:prstGeom prst="rect">
            <a:avLst/>
          </a:prstGeom>
          <a:noFill/>
        </p:spPr>
        <p:txBody>
          <a:bodyPr wrap="square" rtlCol="0">
            <a:spAutoFit/>
          </a:bodyPr>
          <a:lstStyle/>
          <a:p>
            <a:pPr marL="285750" indent="-285750" algn="just">
              <a:buFont typeface="Wingdings" pitchFamily="2" charset="2"/>
              <a:buChar char="§"/>
            </a:pPr>
            <a:r>
              <a:rPr lang="el-GR" sz="1400" i="1" dirty="0"/>
              <a:t>Επηρεάζει η μετανάστευση μόνο την πλευρά της προσφοράς στην οικονομία ή επιδρά και στη συνολική ζήτηση; </a:t>
            </a:r>
          </a:p>
          <a:p>
            <a:pPr marL="285750" indent="-285750" algn="just">
              <a:buFont typeface="Wingdings" pitchFamily="2" charset="2"/>
              <a:buChar char="§"/>
            </a:pPr>
            <a:endParaRPr lang="el-GR" sz="1400" dirty="0"/>
          </a:p>
          <a:p>
            <a:pPr marL="285750" indent="-285750" algn="just">
              <a:buFont typeface="Wingdings" pitchFamily="2" charset="2"/>
              <a:buChar char="§"/>
            </a:pPr>
            <a:r>
              <a:rPr lang="el-GR" sz="1400" dirty="0"/>
              <a:t>Η παραδοσιακή άποψη στα οικονομικά είναι ότι η μετανάστευση, αυξάνοντας το εργατικό δυναμικό στη χώρα υποδοχής, αποτελεί μια διαταραχή της προσφοράς (“</a:t>
            </a:r>
            <a:r>
              <a:rPr lang="en-GB" sz="1400" dirty="0"/>
              <a:t>supply shock”). </a:t>
            </a:r>
            <a:endParaRPr lang="en-ES" sz="1400"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Εισαγωγή </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2450" y="663575"/>
            <a:ext cx="3505200" cy="2523768"/>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100" dirty="0"/>
              <a:t>Η τρέχουσα οικονομική κρίση της πανδημίας </a:t>
            </a:r>
            <a:r>
              <a:rPr lang="en-GB" sz="1100" dirty="0"/>
              <a:t>Covid-19 </a:t>
            </a:r>
            <a:r>
              <a:rPr lang="el-GR" sz="1100" dirty="0"/>
              <a:t>αναβιώνει τη συζήτηση για τη μετανάστευση. </a:t>
            </a:r>
          </a:p>
          <a:p>
            <a:pPr marL="171450" indent="-171450" algn="just">
              <a:spcBef>
                <a:spcPts val="300"/>
              </a:spcBef>
              <a:spcAft>
                <a:spcPts val="300"/>
              </a:spcAft>
              <a:buFont typeface="Wingdings" pitchFamily="2" charset="2"/>
              <a:buChar char="§"/>
            </a:pPr>
            <a:r>
              <a:rPr lang="el-GR" sz="1100" dirty="0"/>
              <a:t>Μια μερίδα αναλυτών υπογραμμίζει ότι </a:t>
            </a:r>
            <a:r>
              <a:rPr lang="el-GR" sz="1100" b="1" dirty="0"/>
              <a:t>η μετανάστευση αποτελεί καθοριστικό παράγοντα για την επανεκκίνηση των οικονομίων</a:t>
            </a:r>
            <a:r>
              <a:rPr lang="el-GR" sz="1100" dirty="0"/>
              <a:t> μετά το τέλος της πανδημίας. </a:t>
            </a:r>
          </a:p>
          <a:p>
            <a:pPr marL="171450" indent="-171450" algn="just">
              <a:spcBef>
                <a:spcPts val="300"/>
              </a:spcBef>
              <a:spcAft>
                <a:spcPts val="300"/>
              </a:spcAft>
              <a:buFont typeface="Wingdings" pitchFamily="2" charset="2"/>
              <a:buChar char="§"/>
            </a:pPr>
            <a:r>
              <a:rPr lang="el-GR" sz="1100" dirty="0"/>
              <a:t>Από την άλλη, </a:t>
            </a:r>
            <a:r>
              <a:rPr lang="el-GR" sz="1100" b="1" dirty="0"/>
              <a:t>ο </a:t>
            </a:r>
            <a:r>
              <a:rPr lang="el-GR" sz="1100" b="1" dirty="0" err="1"/>
              <a:t>αντίκτυπος</a:t>
            </a:r>
            <a:r>
              <a:rPr lang="el-GR" sz="1100" b="1" dirty="0"/>
              <a:t> της </a:t>
            </a:r>
            <a:r>
              <a:rPr lang="el-GR" sz="1100" b="1" dirty="0" err="1"/>
              <a:t>πανδημίας</a:t>
            </a:r>
            <a:r>
              <a:rPr lang="el-GR" sz="1100" b="1" dirty="0"/>
              <a:t> στην </a:t>
            </a:r>
            <a:r>
              <a:rPr lang="el-GR" sz="1100" b="1" dirty="0" err="1"/>
              <a:t>αγορα</a:t>
            </a:r>
            <a:r>
              <a:rPr lang="el-GR" sz="1100" b="1" dirty="0"/>
              <a:t>́ </a:t>
            </a:r>
            <a:r>
              <a:rPr lang="el-GR" sz="1100" b="1" dirty="0" err="1"/>
              <a:t>εργασίας</a:t>
            </a:r>
            <a:r>
              <a:rPr lang="el-GR" sz="1100" b="1" dirty="0"/>
              <a:t> ενδέχεται να </a:t>
            </a:r>
            <a:r>
              <a:rPr lang="el-GR" sz="1100" b="1" dirty="0" err="1"/>
              <a:t>αυξήσει</a:t>
            </a:r>
            <a:r>
              <a:rPr lang="el-GR" sz="1100" b="1" dirty="0"/>
              <a:t> τις </a:t>
            </a:r>
            <a:r>
              <a:rPr lang="el-GR" sz="1100" b="1" dirty="0" err="1"/>
              <a:t>διακρίσεις</a:t>
            </a:r>
            <a:r>
              <a:rPr lang="el-GR" sz="1100" b="1" dirty="0"/>
              <a:t> εις </a:t>
            </a:r>
            <a:r>
              <a:rPr lang="el-GR" sz="1100" b="1" dirty="0" err="1"/>
              <a:t>βάρος</a:t>
            </a:r>
            <a:r>
              <a:rPr lang="el-GR" sz="1100" b="1" dirty="0"/>
              <a:t> των </a:t>
            </a:r>
            <a:r>
              <a:rPr lang="el-GR" sz="1100" b="1" dirty="0" err="1"/>
              <a:t>μεταναστών</a:t>
            </a:r>
            <a:r>
              <a:rPr lang="el-GR" sz="1100" dirty="0"/>
              <a:t>. </a:t>
            </a:r>
          </a:p>
          <a:p>
            <a:pPr marL="171450" indent="-171450" algn="just">
              <a:spcBef>
                <a:spcPts val="300"/>
              </a:spcBef>
              <a:spcAft>
                <a:spcPts val="300"/>
              </a:spcAft>
              <a:buFont typeface="Wingdings" pitchFamily="2" charset="2"/>
              <a:buChar char="§"/>
            </a:pPr>
            <a:r>
              <a:rPr lang="el-GR" sz="1100" dirty="0"/>
              <a:t>Στο πλαίσιο αυτό, </a:t>
            </a:r>
            <a:r>
              <a:rPr lang="el-GR" sz="1100" b="1" dirty="0"/>
              <a:t>η καλύτερη κατανόηση των συνολικών και διανεμητικών επιπτώσεων της μετανάστευσης έχει ιδιαίτερη σημασία για τον σχεδιασμό αποτελεσματικών πολιτικών</a:t>
            </a:r>
            <a:r>
              <a:rPr lang="el-GR" sz="1100" dirty="0"/>
              <a:t>.</a:t>
            </a:r>
            <a:endParaRPr lang="en-ES" sz="1100" dirty="0"/>
          </a:p>
        </p:txBody>
      </p:sp>
    </p:spTree>
    <p:extLst>
      <p:ext uri="{BB962C8B-B14F-4D97-AF65-F5344CB8AC3E}">
        <p14:creationId xmlns:p14="http://schemas.microsoft.com/office/powerpoint/2010/main" val="107633713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Γιατί η Γερμανία</a:t>
            </a:r>
            <a:r>
              <a:rPr lang="es-ES" sz="1400" spc="15" dirty="0">
                <a:solidFill>
                  <a:srgbClr val="CC0000"/>
                </a:solidFill>
                <a:latin typeface="Times New Roman"/>
                <a:cs typeface="Times New Roman"/>
              </a:rPr>
              <a:t>;</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2450" y="699323"/>
            <a:ext cx="3505200" cy="2277547"/>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100" dirty="0"/>
              <a:t>Η ακαδημαϊκή έρευνα σχετικά με τις μακροοικονομικές επιπτώσεις της μετανάστευσης είναι περιορισμένη εν μέρει λόγω της </a:t>
            </a:r>
            <a:r>
              <a:rPr lang="el-GR" sz="1100" b="1" dirty="0"/>
              <a:t>έλλειψης επαρκών δεδομένων</a:t>
            </a:r>
            <a:r>
              <a:rPr lang="el-GR" sz="1100" dirty="0"/>
              <a:t>. </a:t>
            </a:r>
          </a:p>
          <a:p>
            <a:pPr marL="171450" indent="-171450" algn="just">
              <a:spcBef>
                <a:spcPts val="300"/>
              </a:spcBef>
              <a:spcAft>
                <a:spcPts val="300"/>
              </a:spcAft>
              <a:buFont typeface="Wingdings" pitchFamily="2" charset="2"/>
              <a:buChar char="§"/>
            </a:pPr>
            <a:r>
              <a:rPr lang="el-GR" sz="1100" u="sng" dirty="0"/>
              <a:t>Εξαίρεση</a:t>
            </a:r>
            <a:r>
              <a:rPr lang="el-GR" sz="1100" dirty="0"/>
              <a:t> χώρας αποτελεί η </a:t>
            </a:r>
            <a:r>
              <a:rPr lang="el-GR" sz="1100" b="1" dirty="0"/>
              <a:t>Γερμανία</a:t>
            </a:r>
            <a:r>
              <a:rPr lang="el-GR" sz="1100" dirty="0"/>
              <a:t>, που παρέχει από το 2006 </a:t>
            </a:r>
            <a:r>
              <a:rPr lang="el-GR" sz="1100" b="1" dirty="0"/>
              <a:t>μηνιαία στοιχεία </a:t>
            </a:r>
            <a:r>
              <a:rPr lang="el-GR" sz="1100" dirty="0"/>
              <a:t>για τις αφίξεις αλλοδαπών ανά χώρα προέλευσης με βάση τα δημοτικά μητρώα εγγεγραμμένων κατοίκων. </a:t>
            </a:r>
          </a:p>
          <a:p>
            <a:pPr marL="171450" indent="-171450" algn="just">
              <a:spcBef>
                <a:spcPts val="300"/>
              </a:spcBef>
              <a:spcAft>
                <a:spcPts val="300"/>
              </a:spcAft>
              <a:buFont typeface="Wingdings" pitchFamily="2" charset="2"/>
              <a:buChar char="§"/>
            </a:pPr>
            <a:r>
              <a:rPr lang="el-GR" sz="1100" dirty="0"/>
              <a:t>Η Γερμανία είναι, σήμερα, ο </a:t>
            </a:r>
            <a:r>
              <a:rPr lang="el-GR" sz="1100" b="1" dirty="0"/>
              <a:t>2ος μεγαλύτερος προορισμός μεταναστών παγκοσμίως, μετά τις ΗΠΑ</a:t>
            </a:r>
            <a:r>
              <a:rPr lang="el-GR" sz="1100" dirty="0"/>
              <a:t>, και η μετανάστευση αποτελεί τον μοναδικό παράγοντα αύξησης του πληθυσμού της. </a:t>
            </a:r>
          </a:p>
        </p:txBody>
      </p:sp>
    </p:spTree>
    <p:extLst>
      <p:ext uri="{BB962C8B-B14F-4D97-AF65-F5344CB8AC3E}">
        <p14:creationId xmlns:p14="http://schemas.microsoft.com/office/powerpoint/2010/main" val="282720128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Αύξηση Μετανάστευσης στη Γερμανία</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2450" y="699323"/>
            <a:ext cx="3505200" cy="2200602"/>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200" dirty="0"/>
              <a:t>Εξετάζοντας τα στοιχεία για τη Γερμανία </a:t>
            </a:r>
            <a:r>
              <a:rPr lang="es-ES" sz="1200" dirty="0"/>
              <a:t>(</a:t>
            </a:r>
            <a:r>
              <a:rPr lang="el-GR" sz="1200" dirty="0"/>
              <a:t>2006-2019</a:t>
            </a:r>
            <a:r>
              <a:rPr lang="es-ES" sz="1200" dirty="0"/>
              <a:t>)</a:t>
            </a:r>
            <a:r>
              <a:rPr lang="el-GR" sz="1200" dirty="0"/>
              <a:t> στην πρόσφατη μελέτη, παρατηρούμε </a:t>
            </a:r>
            <a:r>
              <a:rPr lang="el-GR" sz="1200" b="1" dirty="0"/>
              <a:t>μεγάλη αύξηση στο καθαρό ποσοστό μετανάστευσης</a:t>
            </a:r>
            <a:r>
              <a:rPr lang="el-GR" sz="1200" dirty="0"/>
              <a:t>, το οποίο υπολογίζεται ως ο λόγος της διαφοράς εισροών και εκροών αλλοδαπών προς τον πληθυσμό σε ηλικία εργασίας. </a:t>
            </a:r>
          </a:p>
          <a:p>
            <a:pPr marL="171450" indent="-171450" algn="just">
              <a:spcBef>
                <a:spcPts val="300"/>
              </a:spcBef>
              <a:spcAft>
                <a:spcPts val="300"/>
              </a:spcAft>
              <a:buFont typeface="Wingdings" pitchFamily="2" charset="2"/>
              <a:buChar char="§"/>
            </a:pPr>
            <a:r>
              <a:rPr lang="el-GR" sz="1200" dirty="0"/>
              <a:t>Συγκεκριμένα, το ποσοστό αυτό αυξήθηκε από σχεδόν </a:t>
            </a:r>
            <a:r>
              <a:rPr lang="el-GR" sz="1200" b="1" dirty="0"/>
              <a:t>0%</a:t>
            </a:r>
            <a:r>
              <a:rPr lang="el-GR" sz="1200" dirty="0"/>
              <a:t> το 2009 σε </a:t>
            </a:r>
            <a:r>
              <a:rPr lang="el-GR" sz="1200" b="1" dirty="0"/>
              <a:t>0,4%</a:t>
            </a:r>
            <a:r>
              <a:rPr lang="el-GR" sz="1200" dirty="0"/>
              <a:t> το 2014 και κορυφώθηκε σε περισσότερο από </a:t>
            </a:r>
            <a:r>
              <a:rPr lang="el-GR" sz="1200" b="1" dirty="0"/>
              <a:t>1,8%</a:t>
            </a:r>
            <a:r>
              <a:rPr lang="el-GR" sz="1200" dirty="0"/>
              <a:t> με την προσφυγική κρίση το 2016.</a:t>
            </a:r>
            <a:endParaRPr lang="en-GB" sz="1200" dirty="0"/>
          </a:p>
        </p:txBody>
      </p:sp>
    </p:spTree>
    <p:extLst>
      <p:ext uri="{BB962C8B-B14F-4D97-AF65-F5344CB8AC3E}">
        <p14:creationId xmlns:p14="http://schemas.microsoft.com/office/powerpoint/2010/main" val="3936972113"/>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Αύξηση Μετανάστευσης στη Γερμανία</a:t>
            </a:r>
            <a:endParaRPr sz="1400" dirty="0">
              <a:latin typeface="Times New Roman"/>
              <a:cs typeface="Times New Roman"/>
            </a:endParaRPr>
          </a:p>
        </p:txBody>
      </p:sp>
      <p:pic>
        <p:nvPicPr>
          <p:cNvPr id="4" name="Picture 3">
            <a:extLst>
              <a:ext uri="{FF2B5EF4-FFF2-40B4-BE49-F238E27FC236}">
                <a16:creationId xmlns:a16="http://schemas.microsoft.com/office/drawing/2014/main" id="{43049B66-C7B1-8849-A349-95B53FF4C4E1}"/>
              </a:ext>
            </a:extLst>
          </p:cNvPr>
          <p:cNvPicPr/>
          <p:nvPr/>
        </p:nvPicPr>
        <p:blipFill>
          <a:blip r:embed="rId2">
            <a:extLst>
              <a:ext uri="{28A0092B-C50C-407E-A947-70E740481C1C}">
                <a14:useLocalDpi xmlns:a14="http://schemas.microsoft.com/office/drawing/2010/main" val="0"/>
              </a:ext>
            </a:extLst>
          </a:blip>
          <a:stretch>
            <a:fillRect/>
          </a:stretch>
        </p:blipFill>
        <p:spPr>
          <a:xfrm>
            <a:off x="399097" y="281598"/>
            <a:ext cx="3810000" cy="2590800"/>
          </a:xfrm>
          <a:prstGeom prst="rect">
            <a:avLst/>
          </a:prstGeom>
        </p:spPr>
      </p:pic>
      <p:sp>
        <p:nvSpPr>
          <p:cNvPr id="5" name="TextBox 4">
            <a:extLst>
              <a:ext uri="{FF2B5EF4-FFF2-40B4-BE49-F238E27FC236}">
                <a16:creationId xmlns:a16="http://schemas.microsoft.com/office/drawing/2014/main" id="{E1B3B07E-F3F8-7043-8E02-2A377A44B740}"/>
              </a:ext>
            </a:extLst>
          </p:cNvPr>
          <p:cNvSpPr txBox="1"/>
          <p:nvPr/>
        </p:nvSpPr>
        <p:spPr>
          <a:xfrm>
            <a:off x="171450" y="2829808"/>
            <a:ext cx="4267200" cy="461665"/>
          </a:xfrm>
          <a:prstGeom prst="rect">
            <a:avLst/>
          </a:prstGeom>
          <a:noFill/>
        </p:spPr>
        <p:txBody>
          <a:bodyPr wrap="square" rtlCol="0">
            <a:spAutoFit/>
          </a:bodyPr>
          <a:lstStyle/>
          <a:p>
            <a:r>
              <a:rPr lang="en-US" sz="800" i="1" dirty="0"/>
              <a:t>Note: The baseline migration rate excludes Syrian flows total net flows. EU migration refers to the EU-28 excluding Germany, thus covering 27 countries. From the group of OECD countries, excluded are Chile, Colombia, and Mexico. Data comes from the Federal Statistical Office (</a:t>
            </a:r>
            <a:r>
              <a:rPr lang="en-US" sz="800" i="1" dirty="0" err="1"/>
              <a:t>Destatis</a:t>
            </a:r>
            <a:r>
              <a:rPr lang="en-US" sz="800" i="1" dirty="0"/>
              <a:t>).</a:t>
            </a:r>
            <a:endParaRPr lang="en-ES" sz="800" dirty="0"/>
          </a:p>
        </p:txBody>
      </p:sp>
    </p:spTree>
    <p:extLst>
      <p:ext uri="{BB962C8B-B14F-4D97-AF65-F5344CB8AC3E}">
        <p14:creationId xmlns:p14="http://schemas.microsoft.com/office/powerpoint/2010/main" val="320146164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Επίδραση στη Συνολική Ζήτηση</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1497" y="587375"/>
            <a:ext cx="3505200" cy="2385268"/>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200" dirty="0"/>
              <a:t>Η μελέτη παρέχει οικονομετρικά ευρήματα που υποδηλώνουν ότι </a:t>
            </a:r>
            <a:r>
              <a:rPr lang="el-GR" sz="1200" b="1" dirty="0"/>
              <a:t>οι καθαρές μεταναστευτικές ροές μπορούν να έχουν σημαντική επίδραση στη συνολική ζήτηση βραχυχρόνια</a:t>
            </a:r>
            <a:r>
              <a:rPr lang="el-GR" sz="1200" dirty="0"/>
              <a:t>. </a:t>
            </a:r>
          </a:p>
          <a:p>
            <a:pPr marL="171450" indent="-171450" algn="just">
              <a:spcBef>
                <a:spcPts val="300"/>
              </a:spcBef>
              <a:spcAft>
                <a:spcPts val="300"/>
              </a:spcAft>
              <a:buFont typeface="Wingdings" pitchFamily="2" charset="2"/>
              <a:buChar char="§"/>
            </a:pPr>
            <a:r>
              <a:rPr lang="el-GR" sz="1200" dirty="0"/>
              <a:t>Συγκεκριμένα, η μετανάστευση στη Γερμανία αυξάνει τη </a:t>
            </a:r>
            <a:r>
              <a:rPr lang="el-GR" sz="1200" dirty="0">
                <a:solidFill>
                  <a:srgbClr val="FF0000"/>
                </a:solidFill>
              </a:rPr>
              <a:t>δημιουργία νέων θέσεων εργασίας</a:t>
            </a:r>
            <a:r>
              <a:rPr lang="el-GR" sz="1200" dirty="0"/>
              <a:t>, το </a:t>
            </a:r>
            <a:r>
              <a:rPr lang="el-GR" sz="1200" dirty="0">
                <a:solidFill>
                  <a:srgbClr val="FF0000"/>
                </a:solidFill>
              </a:rPr>
              <a:t>μέσο ωρομίσθιο </a:t>
            </a:r>
            <a:r>
              <a:rPr lang="el-GR" sz="1200" dirty="0"/>
              <a:t>τόσο στον τομέα της μεταποίησης όσο και στη συνολική οικονομία, τις </a:t>
            </a:r>
            <a:r>
              <a:rPr lang="el-GR" sz="1200" dirty="0">
                <a:solidFill>
                  <a:srgbClr val="FF0000"/>
                </a:solidFill>
              </a:rPr>
              <a:t>τιμές των κατοικιών</a:t>
            </a:r>
            <a:r>
              <a:rPr lang="el-GR" sz="1200" dirty="0"/>
              <a:t>, τις </a:t>
            </a:r>
            <a:r>
              <a:rPr lang="el-GR" sz="1200" dirty="0">
                <a:solidFill>
                  <a:srgbClr val="FF0000"/>
                </a:solidFill>
              </a:rPr>
              <a:t>ιδιωτικές επενδύσεις</a:t>
            </a:r>
            <a:r>
              <a:rPr lang="el-GR" sz="1200" dirty="0"/>
              <a:t>, την </a:t>
            </a:r>
            <a:r>
              <a:rPr lang="el-GR" sz="1200" dirty="0">
                <a:solidFill>
                  <a:srgbClr val="FF0000"/>
                </a:solidFill>
              </a:rPr>
              <a:t>κατανάλωση</a:t>
            </a:r>
            <a:r>
              <a:rPr lang="el-GR" sz="1200" dirty="0"/>
              <a:t>, τη </a:t>
            </a:r>
            <a:r>
              <a:rPr lang="el-GR" sz="1200" dirty="0">
                <a:solidFill>
                  <a:srgbClr val="FF0000"/>
                </a:solidFill>
              </a:rPr>
              <a:t>βιομηχανική παραγωγή</a:t>
            </a:r>
            <a:r>
              <a:rPr lang="el-GR" sz="1200" dirty="0"/>
              <a:t>, τις </a:t>
            </a:r>
            <a:r>
              <a:rPr lang="el-GR" sz="1200" dirty="0">
                <a:solidFill>
                  <a:srgbClr val="FF0000"/>
                </a:solidFill>
              </a:rPr>
              <a:t>καθαρές εξαγωγές</a:t>
            </a:r>
            <a:r>
              <a:rPr lang="el-GR" sz="1200" dirty="0"/>
              <a:t>, και το </a:t>
            </a:r>
            <a:r>
              <a:rPr lang="el-GR" sz="1200" dirty="0">
                <a:solidFill>
                  <a:srgbClr val="FF0000"/>
                </a:solidFill>
              </a:rPr>
              <a:t>Ακαθάριστο Εγχώριο Προϊόν (ΑΕΠ)</a:t>
            </a:r>
            <a:r>
              <a:rPr lang="el-GR" sz="1200" dirty="0"/>
              <a:t>. </a:t>
            </a:r>
          </a:p>
        </p:txBody>
      </p:sp>
    </p:spTree>
    <p:extLst>
      <p:ext uri="{BB962C8B-B14F-4D97-AF65-F5344CB8AC3E}">
        <p14:creationId xmlns:p14="http://schemas.microsoft.com/office/powerpoint/2010/main" val="541923199"/>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10149"/>
            <a:ext cx="4608195" cy="291747"/>
          </a:xfrm>
          <a:prstGeom prst="rect">
            <a:avLst/>
          </a:prstGeom>
          <a:solidFill>
            <a:srgbClr val="F2F2F2"/>
          </a:solidFill>
        </p:spPr>
        <p:txBody>
          <a:bodyPr vert="horz" wrap="square" lIns="0" tIns="75565" rIns="0" bIns="0" rtlCol="0">
            <a:spAutoFit/>
          </a:bodyPr>
          <a:lstStyle/>
          <a:p>
            <a:pPr marL="107950">
              <a:lnSpc>
                <a:spcPct val="100000"/>
              </a:lnSpc>
              <a:spcBef>
                <a:spcPts val="595"/>
              </a:spcBef>
            </a:pPr>
            <a:r>
              <a:rPr lang="el-GR" sz="1400" spc="15" dirty="0">
                <a:solidFill>
                  <a:srgbClr val="CC0000"/>
                </a:solidFill>
                <a:latin typeface="Times New Roman"/>
                <a:cs typeface="Times New Roman"/>
              </a:rPr>
              <a:t>Επίδραση στον Πληθωρισμό και Γεωγραφική Προέλευση</a:t>
            </a:r>
            <a:endParaRPr sz="1400" dirty="0">
              <a:latin typeface="Times New Roman"/>
              <a:cs typeface="Times New Roman"/>
            </a:endParaRPr>
          </a:p>
        </p:txBody>
      </p:sp>
      <p:sp>
        <p:nvSpPr>
          <p:cNvPr id="2" name="TextBox 1">
            <a:extLst>
              <a:ext uri="{FF2B5EF4-FFF2-40B4-BE49-F238E27FC236}">
                <a16:creationId xmlns:a16="http://schemas.microsoft.com/office/drawing/2014/main" id="{A0E1D397-2E6A-F649-A75E-EF2E269AEC96}"/>
              </a:ext>
            </a:extLst>
          </p:cNvPr>
          <p:cNvSpPr txBox="1"/>
          <p:nvPr/>
        </p:nvSpPr>
        <p:spPr>
          <a:xfrm>
            <a:off x="551497" y="530046"/>
            <a:ext cx="3505200" cy="2400657"/>
          </a:xfrm>
          <a:prstGeom prst="rect">
            <a:avLst/>
          </a:prstGeom>
          <a:noFill/>
        </p:spPr>
        <p:txBody>
          <a:bodyPr wrap="square" rtlCol="0">
            <a:spAutoFit/>
          </a:bodyPr>
          <a:lstStyle/>
          <a:p>
            <a:pPr marL="171450" indent="-171450" algn="just">
              <a:spcBef>
                <a:spcPts val="300"/>
              </a:spcBef>
              <a:spcAft>
                <a:spcPts val="300"/>
              </a:spcAft>
              <a:buFont typeface="Wingdings" pitchFamily="2" charset="2"/>
              <a:buChar char="§"/>
            </a:pPr>
            <a:r>
              <a:rPr lang="el-GR" sz="1000" dirty="0"/>
              <a:t>Ενώ για τις συνολικές μεταναστευτικές ροές δεν προκύπτει στατιστικά σημαντική επίδραση στον πληθωρισμό, όταν εξετάζονται ξεχωριστά οι </a:t>
            </a:r>
            <a:r>
              <a:rPr lang="el-GR" sz="1000" b="1" dirty="0">
                <a:solidFill>
                  <a:srgbClr val="0070C0"/>
                </a:solidFill>
              </a:rPr>
              <a:t>αφίξεις μεταναστών από χώρες του Οργανισμού Οικονομικής Συνεργασίας και Ανάπτυξης (ΟΟΣΑ)</a:t>
            </a:r>
            <a:r>
              <a:rPr lang="el-GR" sz="1000" dirty="0"/>
              <a:t>, βρίσκουν ότι επιδρούν αυξητικά στον πληθωρισμό, ενώ το αντίθετο αποτέλεσμα προκύπτει για τις </a:t>
            </a:r>
            <a:r>
              <a:rPr lang="el-GR" sz="1000" b="1" dirty="0">
                <a:solidFill>
                  <a:srgbClr val="00B050"/>
                </a:solidFill>
              </a:rPr>
              <a:t>αφίξεις από χώρες εκτός ΟΟΣΑ</a:t>
            </a:r>
            <a:r>
              <a:rPr lang="el-GR" sz="1000" dirty="0"/>
              <a:t>. </a:t>
            </a:r>
          </a:p>
          <a:p>
            <a:pPr marL="171450" indent="-171450" algn="just">
              <a:spcBef>
                <a:spcPts val="300"/>
              </a:spcBef>
              <a:spcAft>
                <a:spcPts val="300"/>
              </a:spcAft>
              <a:buFont typeface="Wingdings" pitchFamily="2" charset="2"/>
              <a:buChar char="§"/>
            </a:pPr>
            <a:r>
              <a:rPr lang="el-GR" sz="1000" dirty="0"/>
              <a:t>Στην 1η περίπτωση, επικρατούν τα θετικά </a:t>
            </a:r>
            <a:r>
              <a:rPr lang="el-GR" sz="1000" b="1" dirty="0">
                <a:solidFill>
                  <a:srgbClr val="0070C0"/>
                </a:solidFill>
              </a:rPr>
              <a:t>αποτελέσματα στην πλευρά της συνολικής ζήτησης</a:t>
            </a:r>
            <a:r>
              <a:rPr lang="el-GR" sz="1000" dirty="0"/>
              <a:t>, ενώ στη 2η περίπτωση επικρατούν τα </a:t>
            </a:r>
            <a:r>
              <a:rPr lang="el-GR" sz="1000" b="1" dirty="0">
                <a:solidFill>
                  <a:srgbClr val="00B050"/>
                </a:solidFill>
              </a:rPr>
              <a:t>αποτελέσματα στη συνολική προσφορά</a:t>
            </a:r>
            <a:r>
              <a:rPr lang="el-GR" sz="1000" dirty="0"/>
              <a:t>. </a:t>
            </a:r>
          </a:p>
          <a:p>
            <a:pPr marL="171450" indent="-171450" algn="just">
              <a:spcBef>
                <a:spcPts val="300"/>
              </a:spcBef>
              <a:spcAft>
                <a:spcPts val="300"/>
              </a:spcAft>
              <a:buFont typeface="Wingdings" pitchFamily="2" charset="2"/>
              <a:buChar char="§"/>
            </a:pPr>
            <a:r>
              <a:rPr lang="el-GR" sz="1000" dirty="0"/>
              <a:t>Οι μετανάστες από χώρες του ΟΟΣΑ χαρακτηρίζονται από υψηλότερο επίπεδο εκπαίδευσης και απολαμβάνουν υψηλοτέρα εισοδήματα στη χώρα υποδοχής σε σύγκριση με τους μετανάστες από χώρες εκτός ΟΟΣΑ.</a:t>
            </a:r>
            <a:endParaRPr lang="en-GB" sz="1000" dirty="0"/>
          </a:p>
        </p:txBody>
      </p:sp>
    </p:spTree>
    <p:extLst>
      <p:ext uri="{BB962C8B-B14F-4D97-AF65-F5344CB8AC3E}">
        <p14:creationId xmlns:p14="http://schemas.microsoft.com/office/powerpoint/2010/main" val="1349353190"/>
      </p:ext>
    </p:extLst>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1878</TotalTime>
  <Words>1014</Words>
  <Application>Microsoft Macintosh PowerPoint</Application>
  <PresentationFormat>Custom</PresentationFormat>
  <Paragraphs>60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Latin Modern Math</vt:lpstr>
      <vt:lpstr>Times New Roman</vt:lpstr>
      <vt:lpstr>Wingdings</vt:lpstr>
      <vt:lpstr>Office Theme</vt:lpstr>
      <vt:lpstr>PowerPoint Presentation</vt:lpstr>
      <vt:lpstr>Το Άρθρο</vt:lpstr>
      <vt:lpstr>Το Κύριο Ερώτημα</vt:lpstr>
      <vt:lpstr>Εισαγωγή </vt:lpstr>
      <vt:lpstr>Γιατί η Γερμανία;</vt:lpstr>
      <vt:lpstr>Αύξηση Μετανάστευσης στη Γερμανία</vt:lpstr>
      <vt:lpstr>Αύξηση Μετανάστευσης στη Γερμανία</vt:lpstr>
      <vt:lpstr>Επίδραση στη Συνολική Ζήτηση</vt:lpstr>
      <vt:lpstr>Επίδραση στον Πληθωρισμό και Γεωγραφική Προέλευση</vt:lpstr>
      <vt:lpstr>Ασύμμετρη Επίδραση στην Ανεργία </vt:lpstr>
      <vt:lpstr>Ασύμμετρη Επίδραση στην Ανεργία </vt:lpstr>
      <vt:lpstr>Συμπεράσματα Πολιτικής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J'emata Diejno'uc Oikonom'iac - Pagk'osmiec Qrhmatooikonomik'ec Agor'ec</dc:title>
  <dc:creator>Panagi'wthc J. Kwnstant'inou</dc:creator>
  <cp:lastModifiedBy>Eugenia Vella</cp:lastModifiedBy>
  <cp:revision>714</cp:revision>
  <dcterms:created xsi:type="dcterms:W3CDTF">2021-02-25T17:12:54Z</dcterms:created>
  <dcterms:modified xsi:type="dcterms:W3CDTF">2021-04-15T09:16:57Z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2021-02-25T00:00:00Z</vt:filetime>
  </property>
  <property fmtid="{D5CDD505-2E9C-101B-9397-08002B2CF9AE}" pid="3" name="Creator">
    <vt:lpwstr>LaTeX with Beamer class</vt:lpwstr>
  </property>
  <property fmtid="{D5CDD505-2E9C-101B-9397-08002B2CF9AE}" pid="4" name="LastSaved">
    <vt:filetime>2021-02-25T00:00:00Z</vt:filetime>
  </property>
</Properties>
</file>