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10"/>
  </p:notesMasterIdLst>
  <p:sldIdLst>
    <p:sldId id="293" r:id="rId4"/>
    <p:sldId id="294" r:id="rId5"/>
    <p:sldId id="295" r:id="rId6"/>
    <p:sldId id="297" r:id="rId7"/>
    <p:sldId id="258" r:id="rId8"/>
    <p:sldId id="299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5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17A47-BA6F-497E-8EC7-01D3C9F79818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8AABD-1255-496D-BA10-87FFD84197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003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0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5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1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76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4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8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6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3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9421-2D11-4AAA-B57C-F68ABA28D1F2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18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B06F-1EE0-495F-8C43-66ED0381D910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0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5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2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7"/>
            <a:ext cx="7772400" cy="1362075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9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3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7425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214016"/>
            <a:ext cx="4041775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92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1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21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7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219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182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7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44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9421-2D11-4AAA-B57C-F68ABA28D1F2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93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B06F-1EE0-495F-8C43-66ED0381D910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0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4518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4474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580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7"/>
            <a:ext cx="7772400" cy="1362075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9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01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6630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2378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3175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9616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549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9184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9207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31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00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7425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214016"/>
            <a:ext cx="4041775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6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6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548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53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5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0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52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492758" y="2411017"/>
            <a:ext cx="5830974" cy="1316831"/>
          </a:xfrm>
        </p:spPr>
        <p:txBody>
          <a:bodyPr>
            <a:normAutofit fontScale="90000"/>
          </a:bodyPr>
          <a:lstStyle/>
          <a:p>
            <a:r>
              <a:rPr lang="en-US" altLang="el-GR" kern="0" dirty="0" smtClean="0"/>
              <a:t/>
            </a:r>
            <a:br>
              <a:rPr lang="en-US" altLang="el-GR" kern="0" dirty="0" smtClean="0"/>
            </a:br>
            <a:r>
              <a:rPr lang="el-GR" altLang="el-GR" kern="0" dirty="0" smtClean="0"/>
              <a:t>Διοίκηση Τεχνολογίας</a:t>
            </a:r>
            <a:r>
              <a:rPr lang="el-GR" altLang="el-GR" kern="0" dirty="0"/>
              <a:t/>
            </a:r>
            <a:br>
              <a:rPr lang="el-GR" altLang="el-GR" kern="0" dirty="0"/>
            </a:br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54" y="5417517"/>
            <a:ext cx="1151573" cy="402908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9893" y="5234270"/>
            <a:ext cx="3232717" cy="769405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2567502" y="3727848"/>
            <a:ext cx="5832648" cy="1314450"/>
          </a:xfrm>
        </p:spPr>
        <p:txBody>
          <a:bodyPr>
            <a:noAutofit/>
          </a:bodyPr>
          <a:lstStyle/>
          <a:p>
            <a:pPr algn="l"/>
            <a:r>
              <a:rPr lang="el-GR" sz="2000" b="1" dirty="0" smtClean="0"/>
              <a:t>Εργασία:</a:t>
            </a:r>
            <a:r>
              <a:rPr lang="en-US" sz="2000" dirty="0"/>
              <a:t> </a:t>
            </a:r>
            <a:r>
              <a:rPr lang="el-GR" sz="2000" dirty="0" smtClean="0"/>
              <a:t>«</a:t>
            </a:r>
            <a:r>
              <a:rPr lang="el-GR" sz="2000" dirty="0" err="1" smtClean="0"/>
              <a:t>Εργαλειακή</a:t>
            </a:r>
            <a:r>
              <a:rPr lang="el-GR" sz="2000" dirty="0" smtClean="0"/>
              <a:t> Προσέγγιση Τεχνολογίας»</a:t>
            </a:r>
            <a:endParaRPr lang="en-US" sz="2000" dirty="0"/>
          </a:p>
          <a:p>
            <a:pPr algn="l"/>
            <a:r>
              <a:rPr lang="el-GR" sz="2000" b="1" dirty="0" smtClean="0"/>
              <a:t>Πρόγραμμα:</a:t>
            </a:r>
            <a:r>
              <a:rPr lang="en-US" sz="2000" dirty="0" smtClean="0"/>
              <a:t>MBA Part-Time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7987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862827"/>
            <a:ext cx="6172200" cy="3394472"/>
          </a:xfrm>
        </p:spPr>
        <p:txBody>
          <a:bodyPr>
            <a:normAutofit/>
          </a:bodyPr>
          <a:lstStyle/>
          <a:p>
            <a:r>
              <a:rPr lang="el-GR" sz="18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1800" dirty="0"/>
          </a:p>
          <a:p>
            <a:r>
              <a:rPr lang="el-GR" sz="1800" dirty="0"/>
              <a:t>Το έργο «</a:t>
            </a:r>
            <a:r>
              <a:rPr lang="el-GR" sz="1800" b="1" dirty="0"/>
              <a:t>Ανοικτά Ακαδημαϊκά Μαθήματα στο Οικονομικό Πανεπιστήμιο Αθηνών</a:t>
            </a:r>
            <a:r>
              <a:rPr lang="el-GR" sz="18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18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234" y="4648548"/>
            <a:ext cx="4860036" cy="115671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100" dirty="0"/>
              <a:t>Το παρόν εκπαιδευτικό υλικό υπόκειται σε</a:t>
            </a:r>
            <a:r>
              <a:rPr lang="en-US" sz="2100" dirty="0"/>
              <a:t> </a:t>
            </a:r>
            <a:r>
              <a:rPr lang="el-GR" sz="2100" dirty="0"/>
              <a:t>άδειες χρήσης </a:t>
            </a:r>
            <a:r>
              <a:rPr lang="en-US" sz="2100" dirty="0"/>
              <a:t>Creative Commons. </a:t>
            </a:r>
            <a:endParaRPr lang="el-GR" sz="2100" dirty="0"/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12976"/>
            <a:ext cx="2303145" cy="8058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err="1" smtClean="0"/>
              <a:t>Εργαλειακή</a:t>
            </a:r>
            <a:r>
              <a:rPr lang="el-GR" sz="4400" dirty="0" smtClean="0"/>
              <a:t> Προσέγγιση Τεχνολογίας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l-GR" sz="2000" dirty="0" smtClean="0">
                <a:solidFill>
                  <a:prstClr val="black"/>
                </a:solidFill>
              </a:rPr>
              <a:t>Αυτοτελής </a:t>
            </a:r>
            <a:r>
              <a:rPr lang="el-GR" sz="2000" dirty="0">
                <a:solidFill>
                  <a:prstClr val="black"/>
                </a:solidFill>
              </a:rPr>
              <a:t>&amp; αδιαφοροποίητη οντότητα</a:t>
            </a:r>
          </a:p>
          <a:p>
            <a:pPr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l-GR" sz="2000" dirty="0">
                <a:solidFill>
                  <a:prstClr val="black"/>
                </a:solidFill>
              </a:rPr>
              <a:t>Ανεξάρτητη από άλλες μεταβλητές</a:t>
            </a:r>
          </a:p>
          <a:p>
            <a:pPr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l-GR" sz="2000" dirty="0">
                <a:solidFill>
                  <a:prstClr val="black"/>
                </a:solidFill>
              </a:rPr>
              <a:t>Πεδία έρευνας: </a:t>
            </a:r>
          </a:p>
          <a:p>
            <a:pPr marL="617220" lvl="1" indent="-342900" defTabSz="914400">
              <a:spcBef>
                <a:spcPts val="500"/>
              </a:spcBef>
              <a:buClr>
                <a:srgbClr val="727CA3"/>
              </a:buClr>
              <a:buSzPct val="76000"/>
            </a:pPr>
            <a:r>
              <a:rPr lang="el-GR" sz="2000" dirty="0">
                <a:solidFill>
                  <a:prstClr val="black"/>
                </a:solidFill>
              </a:rPr>
              <a:t>Η τεχνολογία ως εργαλείο επηρεασμού της εργασίας</a:t>
            </a:r>
            <a:endParaRPr lang="en-US" sz="2000" dirty="0">
              <a:solidFill>
                <a:prstClr val="black"/>
              </a:solidFill>
            </a:endParaRPr>
          </a:p>
          <a:p>
            <a:pPr marL="880110" lvl="2" indent="-285750" defTabSz="914400">
              <a:spcBef>
                <a:spcPts val="500"/>
              </a:spcBef>
              <a:buClr>
                <a:srgbClr val="727CA3"/>
              </a:buClr>
              <a:buSzPct val="76000"/>
            </a:pPr>
            <a:r>
              <a:rPr lang="el-GR" sz="2000" dirty="0">
                <a:solidFill>
                  <a:prstClr val="black"/>
                </a:solidFill>
              </a:rPr>
              <a:t>Υποκαθιστά ορισμένες θέσεις εργασίας </a:t>
            </a:r>
            <a:r>
              <a:rPr lang="el-GR" sz="2000" dirty="0">
                <a:solidFill>
                  <a:prstClr val="black"/>
                </a:solidFill>
                <a:sym typeface="Wingdings" pitchFamily="2" charset="2"/>
              </a:rPr>
              <a:t> Δημιουργεί νέες</a:t>
            </a:r>
            <a:endParaRPr lang="en-US" sz="2000" dirty="0">
              <a:solidFill>
                <a:prstClr val="black"/>
              </a:solidFill>
            </a:endParaRPr>
          </a:p>
          <a:p>
            <a:pPr marL="617220" lvl="1" indent="-342900" defTabSz="914400">
              <a:spcBef>
                <a:spcPts val="500"/>
              </a:spcBef>
              <a:buClr>
                <a:srgbClr val="727CA3"/>
              </a:buClr>
              <a:buSzPct val="76000"/>
            </a:pPr>
            <a:r>
              <a:rPr lang="el-GR" sz="2000" dirty="0">
                <a:solidFill>
                  <a:prstClr val="black"/>
                </a:solidFill>
              </a:rPr>
              <a:t>Η τεχνολογία ως εργαλείο αύξησης της παραγωγικότητας</a:t>
            </a:r>
          </a:p>
          <a:p>
            <a:pPr marL="880110" lvl="2" indent="-285750" defTabSz="914400">
              <a:spcBef>
                <a:spcPts val="500"/>
              </a:spcBef>
              <a:buClr>
                <a:srgbClr val="727CA3"/>
              </a:buClr>
              <a:buSzPct val="76000"/>
            </a:pPr>
            <a:r>
              <a:rPr lang="el-GR" sz="2000" dirty="0">
                <a:solidFill>
                  <a:prstClr val="black"/>
                </a:solidFill>
              </a:rPr>
              <a:t>Θετικά αποτελέσματα σε σύγκριση με παλαιότερους τρόπους</a:t>
            </a:r>
          </a:p>
          <a:p>
            <a:pPr marL="617220" lvl="1" indent="-342900" defTabSz="914400">
              <a:spcBef>
                <a:spcPts val="500"/>
              </a:spcBef>
              <a:buClr>
                <a:srgbClr val="727CA3"/>
              </a:buClr>
              <a:buSzPct val="76000"/>
            </a:pPr>
            <a:r>
              <a:rPr lang="el-GR" sz="2000" dirty="0">
                <a:solidFill>
                  <a:prstClr val="black"/>
                </a:solidFill>
              </a:rPr>
              <a:t>Η τεχνολογία ως εργαλείο επεξεργασίας της πληροφορίας</a:t>
            </a:r>
          </a:p>
          <a:p>
            <a:pPr marL="880110" lvl="2" indent="-285750" defTabSz="914400">
              <a:spcBef>
                <a:spcPts val="5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prstClr val="black"/>
                </a:solidFill>
              </a:rPr>
              <a:t>Internet </a:t>
            </a:r>
            <a:r>
              <a:rPr lang="en-US" sz="2000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l-GR" sz="2000" dirty="0">
                <a:solidFill>
                  <a:prstClr val="black"/>
                </a:solidFill>
                <a:sym typeface="Wingdings" pitchFamily="2" charset="2"/>
              </a:rPr>
              <a:t>αποθήκη πληροφοριών  εξόρυξη δεδομένων </a:t>
            </a:r>
            <a:r>
              <a:rPr lang="el-GR" sz="2000" dirty="0">
                <a:solidFill>
                  <a:prstClr val="black"/>
                </a:solidFill>
              </a:rPr>
              <a:t>Οι κοινωνικές σχέσεις</a:t>
            </a:r>
            <a:endParaRPr lang="en-US" sz="2000" dirty="0">
              <a:solidFill>
                <a:prstClr val="black"/>
              </a:solidFill>
            </a:endParaRPr>
          </a:p>
          <a:p>
            <a:pPr marL="617220" lvl="1" indent="-342900" defTabSz="914400">
              <a:spcBef>
                <a:spcPts val="500"/>
              </a:spcBef>
              <a:buClr>
                <a:srgbClr val="727CA3"/>
              </a:buClr>
              <a:buSzPct val="76000"/>
            </a:pPr>
            <a:r>
              <a:rPr lang="el-GR" sz="2000" dirty="0">
                <a:solidFill>
                  <a:prstClr val="black"/>
                </a:solidFill>
              </a:rPr>
              <a:t>Η τεχνολογία ως εργαλείο κοινωνικών σχέσεων</a:t>
            </a:r>
          </a:p>
          <a:p>
            <a:pPr marL="880110" lvl="2" indent="-285750" defTabSz="914400">
              <a:spcBef>
                <a:spcPts val="500"/>
              </a:spcBef>
              <a:buClr>
                <a:srgbClr val="727CA3"/>
              </a:buClr>
              <a:buSzPct val="76000"/>
            </a:pPr>
            <a:r>
              <a:rPr lang="el-GR" sz="2000" dirty="0">
                <a:solidFill>
                  <a:prstClr val="black"/>
                </a:solidFill>
                <a:sym typeface="Wingdings" pitchFamily="2" charset="2"/>
              </a:rPr>
              <a:t>Νέες επιλογές επικοινωνίας</a:t>
            </a:r>
            <a:endParaRPr lang="en-US" sz="2000" dirty="0">
              <a:solidFill>
                <a:prstClr val="black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l-GR" alt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n-US" b="1" dirty="0">
                <a:latin typeface="+mn-lt"/>
              </a:rPr>
              <a:t>Πλεονεκτήματα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l-GR" sz="105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l-GR" sz="2200" dirty="0"/>
              <a:t>Βαθμός μέτρησής της </a:t>
            </a:r>
            <a:r>
              <a:rPr lang="el-GR" sz="2200" dirty="0">
                <a:sym typeface="Wingdings" pitchFamily="2" charset="2"/>
              </a:rPr>
              <a:t> Βαθμός προσέγγισης πραγματικότητας</a:t>
            </a:r>
          </a:p>
          <a:p>
            <a:pPr marL="548640" lvl="1" indent="-274320">
              <a:lnSpc>
                <a:spcPct val="100000"/>
              </a:lnSpc>
              <a:buClr>
                <a:srgbClr val="9FB8CD"/>
              </a:buClr>
              <a:buSzPct val="76000"/>
              <a:buFont typeface="Wingdings 3"/>
              <a:buChar char=""/>
            </a:pPr>
            <a:r>
              <a:rPr lang="el-GR" sz="2200" dirty="0">
                <a:sym typeface="Wingdings" pitchFamily="2" charset="2"/>
              </a:rPr>
              <a:t>Απλότητα</a:t>
            </a:r>
            <a:endParaRPr lang="en-US" sz="2200" dirty="0">
              <a:sym typeface="Wingdings" pitchFamily="2" charset="2"/>
            </a:endParaRPr>
          </a:p>
          <a:p>
            <a:pPr marL="548640" lvl="1" indent="-274320">
              <a:lnSpc>
                <a:spcPct val="100000"/>
              </a:lnSpc>
              <a:buClr>
                <a:srgbClr val="9FB8CD"/>
              </a:buClr>
              <a:buSzPct val="76000"/>
              <a:buFont typeface="Wingdings" panose="05000000000000000000" pitchFamily="2" charset="2"/>
              <a:buChar char="q"/>
            </a:pPr>
            <a:r>
              <a:rPr lang="el-GR" sz="2200" dirty="0"/>
              <a:t>Οι τεχνικές ανάπτυξης της Τεχνολογίας δε λαμβάνονται υπόψη στη θεωρητική σύλληψή της</a:t>
            </a:r>
            <a:endParaRPr lang="el-GR" sz="2200" dirty="0">
              <a:sym typeface="Wingdings" pitchFamily="2" charset="2"/>
            </a:endParaRPr>
          </a:p>
          <a:p>
            <a:pPr marL="548640" lvl="1" indent="-274320">
              <a:lnSpc>
                <a:spcPct val="100000"/>
              </a:lnSpc>
              <a:buClr>
                <a:srgbClr val="9FB8CD"/>
              </a:buClr>
              <a:buSzPct val="76000"/>
              <a:buFont typeface="Wingdings 3"/>
              <a:buChar char=""/>
            </a:pPr>
            <a:r>
              <a:rPr lang="el-GR" sz="2200" dirty="0" err="1">
                <a:sym typeface="Wingdings" pitchFamily="2" charset="2"/>
              </a:rPr>
              <a:t>Εφαρμοστικότητα</a:t>
            </a:r>
            <a:endParaRPr lang="en-US" sz="2200" dirty="0">
              <a:sym typeface="Wingdings" pitchFamily="2" charset="2"/>
            </a:endParaRPr>
          </a:p>
          <a:p>
            <a:pPr marL="548640" lvl="1" indent="-274320">
              <a:lnSpc>
                <a:spcPct val="100000"/>
              </a:lnSpc>
              <a:buClr>
                <a:srgbClr val="9FB8CD"/>
              </a:buClr>
              <a:buSzPct val="76000"/>
              <a:buFont typeface="Wingdings" panose="05000000000000000000" pitchFamily="2" charset="2"/>
              <a:buChar char="q"/>
            </a:pPr>
            <a:r>
              <a:rPr lang="el-GR" sz="2200" dirty="0"/>
              <a:t>Ανεξάρτητα από την γεωγραφική , πολιτισμική και κοινωνική δομή</a:t>
            </a:r>
            <a:endParaRPr lang="el-GR" sz="2200" dirty="0">
              <a:sym typeface="Wingdings" pitchFamily="2" charset="2"/>
            </a:endParaRPr>
          </a:p>
          <a:p>
            <a:pPr marL="548640" lvl="1" indent="-274320">
              <a:lnSpc>
                <a:spcPct val="100000"/>
              </a:lnSpc>
              <a:buClr>
                <a:srgbClr val="9FB8CD"/>
              </a:buClr>
              <a:buSzPct val="76000"/>
              <a:buFont typeface="Wingdings 3"/>
              <a:buChar char=""/>
            </a:pPr>
            <a:r>
              <a:rPr lang="el-GR" sz="2200" dirty="0" err="1"/>
              <a:t>Προσεγγιστικότητα</a:t>
            </a:r>
            <a:r>
              <a:rPr lang="el-GR" sz="2200" dirty="0"/>
              <a:t> με τις ανάγκες τις κοινωνίας</a:t>
            </a:r>
          </a:p>
          <a:p>
            <a:pPr marL="548640" lvl="1" indent="-274320">
              <a:lnSpc>
                <a:spcPct val="100000"/>
              </a:lnSpc>
              <a:buClr>
                <a:srgbClr val="9FB8CD"/>
              </a:buClr>
              <a:buSzPct val="76000"/>
              <a:buFont typeface="Wingdings" panose="05000000000000000000" pitchFamily="2" charset="2"/>
              <a:buChar char="q"/>
            </a:pPr>
            <a:r>
              <a:rPr lang="el-GR" sz="2200" dirty="0"/>
              <a:t>Η εξέλιξη της εργασίας, η παραγωγικότητα, η διαχείριση της πληροφορίας και οι κοινωνικές σχέσεις αποτελούν σημαντικούς πυλώνες κοινωνικής ανάπτυξης</a:t>
            </a:r>
          </a:p>
          <a:p>
            <a:pPr marL="548640" lvl="1" indent="-274320">
              <a:lnSpc>
                <a:spcPct val="100000"/>
              </a:lnSpc>
              <a:buClr>
                <a:srgbClr val="9FB8CD"/>
              </a:buClr>
              <a:buSzPct val="76000"/>
              <a:buFont typeface="Wingdings 3"/>
              <a:buChar char=""/>
            </a:pPr>
            <a:r>
              <a:rPr lang="el-GR" sz="2200" dirty="0"/>
              <a:t>Δυναμική ανάπτυξης</a:t>
            </a:r>
          </a:p>
          <a:p>
            <a:pPr marL="548640" lvl="1" indent="-274320">
              <a:lnSpc>
                <a:spcPct val="100000"/>
              </a:lnSpc>
              <a:buClr>
                <a:srgbClr val="9FB8CD"/>
              </a:buClr>
              <a:buSzPct val="76000"/>
              <a:buFont typeface="Wingdings" panose="05000000000000000000" pitchFamily="2" charset="2"/>
              <a:buChar char="q"/>
            </a:pPr>
            <a:r>
              <a:rPr lang="el-GR" sz="2200" dirty="0"/>
              <a:t>Νέα πεδία εφαρμογής της  ή εξειδίκευση των ήδη υπαρχόντων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862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996179" y="2435290"/>
            <a:ext cx="7772400" cy="1470025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l-GR" sz="3600" dirty="0" smtClean="0"/>
              <a:t>Τέλος Εργασίας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“</a:t>
            </a:r>
            <a:r>
              <a:rPr lang="el-GR" sz="3600" dirty="0" err="1" smtClean="0"/>
              <a:t>Εργαλειακή</a:t>
            </a:r>
            <a:r>
              <a:rPr lang="el-GR" sz="3600" dirty="0" smtClean="0"/>
              <a:t> </a:t>
            </a:r>
            <a:r>
              <a:rPr lang="el-GR" sz="3600" smtClean="0"/>
              <a:t>Προσέγγιση Τεχνολογίας</a:t>
            </a:r>
            <a:r>
              <a:rPr lang="en-US" sz="3600" smtClean="0"/>
              <a:t>”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l-GR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l-GR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el-GR" sz="3200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866448" y="3732787"/>
            <a:ext cx="7776864" cy="1752600"/>
          </a:xfrm>
        </p:spPr>
        <p:txBody>
          <a:bodyPr>
            <a:normAutofit/>
          </a:bodyPr>
          <a:lstStyle/>
          <a:p>
            <a:r>
              <a:rPr lang="el-GR" sz="2000" b="1" dirty="0"/>
              <a:t>Μάθημα: </a:t>
            </a:r>
            <a:r>
              <a:rPr lang="el-GR" sz="2000" dirty="0" smtClean="0"/>
              <a:t>Διοίκηση Τεχνολογίας</a:t>
            </a:r>
            <a:endParaRPr lang="en-US" sz="2000" dirty="0" smtClean="0"/>
          </a:p>
          <a:p>
            <a:r>
              <a:rPr lang="el-GR" sz="2000" b="1" dirty="0" smtClean="0"/>
              <a:t>Πρόγραμμα: </a:t>
            </a:r>
            <a:r>
              <a:rPr lang="en-US" sz="2000" dirty="0" smtClean="0"/>
              <a:t>MBA Part-Time</a:t>
            </a:r>
            <a:endParaRPr lang="el-GR" sz="2000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54" y="5234269"/>
            <a:ext cx="1151573" cy="402908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0798" y="5051022"/>
            <a:ext cx="3232717" cy="769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75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245</Words>
  <Application>Microsoft Office PowerPoint</Application>
  <PresentationFormat>Προβολή στην οθόνη (4:3)</PresentationFormat>
  <Paragraphs>43</Paragraphs>
  <Slides>6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Wingdings 3</vt:lpstr>
      <vt:lpstr>1_Θέμα του Office</vt:lpstr>
      <vt:lpstr>2_Θέμα του Office</vt:lpstr>
      <vt:lpstr>Θέμα του Office</vt:lpstr>
      <vt:lpstr> Διοίκηση Τεχνολογίας </vt:lpstr>
      <vt:lpstr>Χρηματοδότηση</vt:lpstr>
      <vt:lpstr>Άδειες Χρήσης</vt:lpstr>
      <vt:lpstr>Εργαλειακή Προσέγγιση Τεχνολογίας</vt:lpstr>
      <vt:lpstr>Πλεονεκτήματα</vt:lpstr>
      <vt:lpstr>Τέλος Εργασίας  “Εργαλειακή Προσέγγιση Τεχνολογίας”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Christina Polychronaki</dc:creator>
  <cp:lastModifiedBy>Christina Polychronaki</cp:lastModifiedBy>
  <cp:revision>37</cp:revision>
  <dcterms:created xsi:type="dcterms:W3CDTF">2015-09-22T19:30:12Z</dcterms:created>
  <dcterms:modified xsi:type="dcterms:W3CDTF">2015-11-28T19:30:54Z</dcterms:modified>
</cp:coreProperties>
</file>