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3" r:id="rId3"/>
    <p:sldId id="267" r:id="rId4"/>
    <p:sldId id="268" r:id="rId5"/>
    <p:sldId id="264"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37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A60B06-B764-4011-A464-85733EE89338}" type="datetimeFigureOut">
              <a:rPr lang="el-GR" smtClean="0"/>
              <a:t>22/10/2024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1BA0B9-61CF-4250-A767-318C9510B35A}" type="slidenum">
              <a:rPr lang="el-GR" smtClean="0"/>
              <a:t>‹#›</a:t>
            </a:fld>
            <a:endParaRPr lang="el-GR"/>
          </a:p>
        </p:txBody>
      </p:sp>
    </p:spTree>
    <p:extLst>
      <p:ext uri="{BB962C8B-B14F-4D97-AF65-F5344CB8AC3E}">
        <p14:creationId xmlns:p14="http://schemas.microsoft.com/office/powerpoint/2010/main" val="3265732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1613A6FA-CEF4-4C17-A3D6-65043FDCB8DF}" type="datetimeFigureOut">
              <a:rPr lang="el-GR" smtClean="0"/>
              <a:t>22/10/2024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57396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613A6FA-CEF4-4C17-A3D6-65043FDCB8DF}" type="datetimeFigureOut">
              <a:rPr lang="el-GR" smtClean="0"/>
              <a:t>22/10/2024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1559865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613A6FA-CEF4-4C17-A3D6-65043FDCB8DF}" type="datetimeFigureOut">
              <a:rPr lang="el-GR" smtClean="0"/>
              <a:t>22/10/2024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109565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613A6FA-CEF4-4C17-A3D6-65043FDCB8DF}" type="datetimeFigureOut">
              <a:rPr lang="el-GR" smtClean="0"/>
              <a:t>22/10/2024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1926306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1613A6FA-CEF4-4C17-A3D6-65043FDCB8DF}" type="datetimeFigureOut">
              <a:rPr lang="el-GR" smtClean="0"/>
              <a:t>22/10/2024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395519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1613A6FA-CEF4-4C17-A3D6-65043FDCB8DF}" type="datetimeFigureOut">
              <a:rPr lang="el-GR" smtClean="0"/>
              <a:t>22/10/2024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17999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1613A6FA-CEF4-4C17-A3D6-65043FDCB8DF}" type="datetimeFigureOut">
              <a:rPr lang="el-GR" smtClean="0"/>
              <a:t>22/10/2024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318140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1613A6FA-CEF4-4C17-A3D6-65043FDCB8DF}" type="datetimeFigureOut">
              <a:rPr lang="el-GR" smtClean="0"/>
              <a:t>22/10/2024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378328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613A6FA-CEF4-4C17-A3D6-65043FDCB8DF}" type="datetimeFigureOut">
              <a:rPr lang="el-GR" smtClean="0"/>
              <a:t>22/10/2024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185827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1613A6FA-CEF4-4C17-A3D6-65043FDCB8DF}" type="datetimeFigureOut">
              <a:rPr lang="el-GR" smtClean="0"/>
              <a:t>22/10/2024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39320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1613A6FA-CEF4-4C17-A3D6-65043FDCB8DF}" type="datetimeFigureOut">
              <a:rPr lang="el-GR" smtClean="0"/>
              <a:t>22/10/2024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9F2DF6F-13B6-4521-8ED3-EBD0173088E4}" type="slidenum">
              <a:rPr lang="el-GR" smtClean="0"/>
              <a:t>‹#›</a:t>
            </a:fld>
            <a:endParaRPr lang="el-GR"/>
          </a:p>
        </p:txBody>
      </p:sp>
    </p:spTree>
    <p:extLst>
      <p:ext uri="{BB962C8B-B14F-4D97-AF65-F5344CB8AC3E}">
        <p14:creationId xmlns:p14="http://schemas.microsoft.com/office/powerpoint/2010/main" val="264366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3A6FA-CEF4-4C17-A3D6-65043FDCB8DF}" type="datetimeFigureOut">
              <a:rPr lang="el-GR" smtClean="0"/>
              <a:t>22/10/2024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F2DF6F-13B6-4521-8ED3-EBD0173088E4}" type="slidenum">
              <a:rPr lang="el-GR" smtClean="0"/>
              <a:t>‹#›</a:t>
            </a:fld>
            <a:endParaRPr lang="el-GR"/>
          </a:p>
        </p:txBody>
      </p:sp>
    </p:spTree>
    <p:extLst>
      <p:ext uri="{BB962C8B-B14F-4D97-AF65-F5344CB8AC3E}">
        <p14:creationId xmlns:p14="http://schemas.microsoft.com/office/powerpoint/2010/main" val="2617683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a:t>3</a:t>
            </a:r>
            <a:r>
              <a:rPr lang="el-GR" dirty="0"/>
              <a:t>. Παραβίαση των αξιών</a:t>
            </a:r>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254221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0F6D72-CCC2-8E36-6F38-F239275D3D61}"/>
              </a:ext>
            </a:extLst>
          </p:cNvPr>
          <p:cNvSpPr>
            <a:spLocks noGrp="1"/>
          </p:cNvSpPr>
          <p:nvPr>
            <p:ph type="title"/>
          </p:nvPr>
        </p:nvSpPr>
        <p:spPr/>
        <p:txBody>
          <a:bodyPr/>
          <a:lstStyle/>
          <a:p>
            <a:r>
              <a:rPr lang="el-GR" dirty="0"/>
              <a:t>Αρχές κράτους δικαίου</a:t>
            </a:r>
          </a:p>
        </p:txBody>
      </p:sp>
      <p:sp>
        <p:nvSpPr>
          <p:cNvPr id="3" name="Θέση περιεχομένου 2">
            <a:extLst>
              <a:ext uri="{FF2B5EF4-FFF2-40B4-BE49-F238E27FC236}">
                <a16:creationId xmlns:a16="http://schemas.microsoft.com/office/drawing/2014/main" id="{8401D142-E446-905D-B9E5-DEB428A8866F}"/>
              </a:ext>
            </a:extLst>
          </p:cNvPr>
          <p:cNvSpPr>
            <a:spLocks noGrp="1"/>
          </p:cNvSpPr>
          <p:nvPr>
            <p:ph idx="1"/>
          </p:nvPr>
        </p:nvSpPr>
        <p:spPr/>
        <p:txBody>
          <a:bodyPr>
            <a:normAutofit fontScale="85000" lnSpcReduction="20000"/>
          </a:bodyPr>
          <a:lstStyle/>
          <a:p>
            <a:pPr marL="0" indent="0">
              <a:buNone/>
            </a:pPr>
            <a:r>
              <a:rPr lang="el-GR" b="1" dirty="0"/>
              <a:t>ΙΙ. Η αρχή της ασφάλειας του δικαίου</a:t>
            </a:r>
          </a:p>
          <a:p>
            <a:pPr marL="0" indent="0" algn="just">
              <a:buNone/>
            </a:pPr>
            <a:r>
              <a:rPr lang="el-GR" dirty="0"/>
              <a:t>Ο κανονισμός πρέπει να ερμηνευτεί σύμφωνα με την αρχή της ασφάλειας του δικαίου και της θεμιτής εμπιστοσύνης, «δυνάμει των οποίων η κοινοτική νομοθεσία πρέπει να είναι σαφής και να δύναται να προβλεφθεί από τους πολίτες». Παράδειγμα: δεν επιτρέπεται η αφετηρία της χρονικής ισχύος μιας κοινοτικής πράξεως σε προγενέστερη της δημοσιεύσεώς της, πλην εξαιρετικών περιστάσεων, όταν το απαιτεί ο επιδιωκόμενος σκοπός και δεν θίγεται η θεμιτή εμπιστοσύνη των ενδιαφερομένων. [Απόφαση του Δικαστηρίου της 12ης Νοεμβρίου 1981, </a:t>
            </a:r>
            <a:r>
              <a:rPr lang="en-US" dirty="0" err="1"/>
              <a:t>Amministrazione</a:t>
            </a:r>
            <a:r>
              <a:rPr lang="en-US" dirty="0"/>
              <a:t> </a:t>
            </a:r>
            <a:r>
              <a:rPr lang="en-US" dirty="0" err="1"/>
              <a:t>delle</a:t>
            </a:r>
            <a:r>
              <a:rPr lang="en-US" dirty="0"/>
              <a:t> </a:t>
            </a:r>
            <a:r>
              <a:rPr lang="en-US" dirty="0" err="1"/>
              <a:t>finanze</a:t>
            </a:r>
            <a:r>
              <a:rPr lang="en-US" dirty="0"/>
              <a:t> </a:t>
            </a:r>
            <a:r>
              <a:rPr lang="en-US" dirty="0" err="1"/>
              <a:t>dello</a:t>
            </a:r>
            <a:r>
              <a:rPr lang="en-US" dirty="0"/>
              <a:t> </a:t>
            </a:r>
            <a:r>
              <a:rPr lang="en-US" dirty="0" err="1"/>
              <a:t>Stato</a:t>
            </a:r>
            <a:r>
              <a:rPr lang="el-GR" dirty="0"/>
              <a:t>]. </a:t>
            </a:r>
            <a:r>
              <a:rPr lang="en-US" dirty="0"/>
              <a:t> </a:t>
            </a:r>
            <a:endParaRPr lang="el-GR" dirty="0"/>
          </a:p>
        </p:txBody>
      </p:sp>
    </p:spTree>
    <p:extLst>
      <p:ext uri="{BB962C8B-B14F-4D97-AF65-F5344CB8AC3E}">
        <p14:creationId xmlns:p14="http://schemas.microsoft.com/office/powerpoint/2010/main" val="3251462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613191-C5DC-3A07-E337-133F81A7FF1E}"/>
              </a:ext>
            </a:extLst>
          </p:cNvPr>
          <p:cNvSpPr>
            <a:spLocks noGrp="1"/>
          </p:cNvSpPr>
          <p:nvPr>
            <p:ph type="title"/>
          </p:nvPr>
        </p:nvSpPr>
        <p:spPr/>
        <p:txBody>
          <a:bodyPr/>
          <a:lstStyle/>
          <a:p>
            <a:r>
              <a:rPr lang="el-GR" dirty="0"/>
              <a:t>Αρχές κράτους δικαίου </a:t>
            </a:r>
          </a:p>
        </p:txBody>
      </p:sp>
      <p:sp>
        <p:nvSpPr>
          <p:cNvPr id="3" name="Θέση περιεχομένου 2">
            <a:extLst>
              <a:ext uri="{FF2B5EF4-FFF2-40B4-BE49-F238E27FC236}">
                <a16:creationId xmlns:a16="http://schemas.microsoft.com/office/drawing/2014/main" id="{FC0BD191-1389-CF61-F359-A12CBD2BBAE7}"/>
              </a:ext>
            </a:extLst>
          </p:cNvPr>
          <p:cNvSpPr>
            <a:spLocks noGrp="1"/>
          </p:cNvSpPr>
          <p:nvPr>
            <p:ph idx="1"/>
          </p:nvPr>
        </p:nvSpPr>
        <p:spPr/>
        <p:txBody>
          <a:bodyPr>
            <a:noAutofit/>
          </a:bodyPr>
          <a:lstStyle/>
          <a:p>
            <a:pPr marL="0" indent="0" algn="just">
              <a:lnSpc>
                <a:spcPct val="107000"/>
              </a:lnSpc>
              <a:spcAft>
                <a:spcPts val="800"/>
              </a:spcAft>
              <a:buNone/>
            </a:pPr>
            <a:r>
              <a:rPr lang="el-GR" sz="1800" b="1" dirty="0">
                <a:latin typeface="Times New Roman" panose="02020603050405020304" pitchFamily="18" charset="0"/>
                <a:ea typeface="Calibri" panose="020F0502020204030204" pitchFamily="34" charset="0"/>
                <a:cs typeface="Times New Roman" panose="02020603050405020304" pitchFamily="18" charset="0"/>
              </a:rPr>
              <a:t>ΙΙΙ. </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Η αρχή της νομιμότητας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Ειδικότερα, σε περιπτώσεις διαγωνισμών η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Επιτροπή οφείλει να προσδιορίσει σαφώς στην προκήρυξη του διαγωνισμού το αντικείμενο και τους όρους του διαγωνισμού και να συμμορφωθεί αυστηρώς στους διατυπωθέντες όρους, προκειμένου να έχουν όλοι οι υποψήφιοι τις ίδιες ευκαιρίες κατά την υποβολή των προσφορών τους.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Απόφαση του Δικαστηρίου της 29ης Απριλίου 2004, CAS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Succhi</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di</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Frutta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C-496/99 P].</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US" sz="1800" b="1" dirty="0"/>
              <a:t>IV.</a:t>
            </a:r>
            <a:r>
              <a:rPr lang="el-GR" sz="1800" b="1" dirty="0"/>
              <a:t>Η αρχή της μη αυθαιρεσίας (</a:t>
            </a:r>
            <a:r>
              <a:rPr lang="el-GR" sz="1800" dirty="0"/>
              <a:t>ή δυσαναλόγως επαχθών παρεμβάσεων της δημόσιας αρχής στην σφαίρα κάθε προσώπου)</a:t>
            </a:r>
            <a:r>
              <a:rPr lang="en-US" sz="1800" dirty="0"/>
              <a:t>. </a:t>
            </a:r>
            <a:r>
              <a:rPr lang="el-GR" sz="1800" dirty="0"/>
              <a:t>Διεξαγωγή έρευνα για αναζήτηση στοιχείων παραβίασης κανόνων του ανταγωνισμού. Τα όργανα της Επιτροπής μπορούν να έχουν, κατά την εκτέλεση του έργου τους, τη συνδρομή των οργάνων της αρμόδιας αρχής του κράτους μέλους στο έδαφος του οποίου πρέπει να διενεργηθεί ο έλεγχος. Η συνδρομή των εθνικών αρχών είναι αναγκαία για τη διενέργεια του ελέγχου όταν μια επιχείρηση αντιτίθεται σ' αυτόν. Τα κράτη μέλη υποχρεούνται να διασφαλίζουν την αποτελεσματικότητα των ενεργειών της Επιτροπής. [</a:t>
            </a:r>
            <a:r>
              <a:rPr lang="el-GR" sz="1800" dirty="0">
                <a:effectLst/>
                <a:latin typeface="Times New Roman" panose="02020603050405020304" pitchFamily="18" charset="0"/>
                <a:ea typeface="Times New Roman" panose="02020603050405020304" pitchFamily="18" charset="0"/>
              </a:rPr>
              <a:t>Απόφαση του Δικαστηρίου της 21ης Σεπτεμβρίου 1989, </a:t>
            </a:r>
            <a:r>
              <a:rPr lang="el-GR" sz="1800" dirty="0" err="1">
                <a:effectLst/>
                <a:latin typeface="Times New Roman" panose="02020603050405020304" pitchFamily="18" charset="0"/>
                <a:ea typeface="Times New Roman" panose="02020603050405020304" pitchFamily="18" charset="0"/>
              </a:rPr>
              <a:t>Hoechst</a:t>
            </a:r>
            <a:r>
              <a:rPr lang="el-GR" sz="1800" dirty="0">
                <a:effectLst/>
                <a:latin typeface="Times New Roman" panose="02020603050405020304" pitchFamily="18" charset="0"/>
                <a:ea typeface="Times New Roman" panose="02020603050405020304" pitchFamily="18" charset="0"/>
              </a:rPr>
              <a:t>, 46/87 και 227/88]. </a:t>
            </a:r>
          </a:p>
          <a:p>
            <a:pPr marL="0" indent="0" algn="just">
              <a:buNone/>
            </a:pPr>
            <a:endParaRPr lang="el-GR" sz="1800" dirty="0"/>
          </a:p>
        </p:txBody>
      </p:sp>
    </p:spTree>
    <p:extLst>
      <p:ext uri="{BB962C8B-B14F-4D97-AF65-F5344CB8AC3E}">
        <p14:creationId xmlns:p14="http://schemas.microsoft.com/office/powerpoint/2010/main" val="1744460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0261D4-E45D-B319-136F-334A4045CE08}"/>
              </a:ext>
            </a:extLst>
          </p:cNvPr>
          <p:cNvSpPr>
            <a:spLocks noGrp="1"/>
          </p:cNvSpPr>
          <p:nvPr>
            <p:ph type="title"/>
          </p:nvPr>
        </p:nvSpPr>
        <p:spPr/>
        <p:txBody>
          <a:bodyPr/>
          <a:lstStyle/>
          <a:p>
            <a:r>
              <a:rPr lang="el-GR" dirty="0"/>
              <a:t>Αρχές κράτους δικαίου </a:t>
            </a:r>
          </a:p>
        </p:txBody>
      </p:sp>
      <p:sp>
        <p:nvSpPr>
          <p:cNvPr id="3" name="Θέση περιεχομένου 2">
            <a:extLst>
              <a:ext uri="{FF2B5EF4-FFF2-40B4-BE49-F238E27FC236}">
                <a16:creationId xmlns:a16="http://schemas.microsoft.com/office/drawing/2014/main" id="{69C01DF8-0D93-7BF0-9099-958EF664F877}"/>
              </a:ext>
            </a:extLst>
          </p:cNvPr>
          <p:cNvSpPr>
            <a:spLocks noGrp="1"/>
          </p:cNvSpPr>
          <p:nvPr>
            <p:ph idx="1"/>
          </p:nvPr>
        </p:nvSpPr>
        <p:spPr/>
        <p:txBody>
          <a:bodyPr>
            <a:normAutofit fontScale="77500" lnSpcReduction="20000"/>
          </a:bodyPr>
          <a:lstStyle/>
          <a:p>
            <a:pPr marL="0" indent="0">
              <a:buNone/>
            </a:pPr>
            <a:r>
              <a:rPr lang="en-US" sz="3100" b="1" dirty="0">
                <a:effectLst/>
                <a:latin typeface="Times New Roman" panose="02020603050405020304" pitchFamily="18" charset="0"/>
                <a:ea typeface="Times New Roman" panose="02020603050405020304" pitchFamily="18" charset="0"/>
                <a:cs typeface="Times New Roman" panose="02020603050405020304" pitchFamily="18" charset="0"/>
              </a:rPr>
              <a:t>V.</a:t>
            </a:r>
            <a:r>
              <a:rPr lang="el-GR" sz="3100" b="1" dirty="0">
                <a:effectLst/>
                <a:latin typeface="Times New Roman" panose="02020603050405020304" pitchFamily="18" charset="0"/>
                <a:ea typeface="Times New Roman" panose="02020603050405020304" pitchFamily="18" charset="0"/>
                <a:cs typeface="Times New Roman" panose="02020603050405020304" pitchFamily="18" charset="0"/>
              </a:rPr>
              <a:t> Η αρχή της αποτελεσματικής δικαστικής προστασίας </a:t>
            </a:r>
            <a:endParaRPr lang="el-GR" sz="3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dirty="0"/>
              <a:t>«Δυνάμει του άρθρου 6 της οδηγίας, </a:t>
            </a:r>
            <a:r>
              <a:rPr lang="el-GR" dirty="0" err="1"/>
              <a:t>ερμηνευομένου</a:t>
            </a:r>
            <a:r>
              <a:rPr lang="el-GR" dirty="0"/>
              <a:t> υπό το φως της αναφερθείσας γενικής αρχής, κάθε πρόσωπο έχει το δικαίωμα ασκήσεως αποτελεσματικής προσφυγής ενώπιον του αρμόδιου δικαστηρίου κατά πράξεων που θεωρεί ότι θίγουν την προβλεπόμενη από την οδηγία 76/207 αρχή της ίσης μεταχείρισης ανδρών και γυναικών. Στα κράτη μέλη εναπόκειται η διασφάλιση αποτελεσματικού δικαστικού ελέγχου όσον αφορά την τήρηση των εφαρμοστέων διατάξεων του κοινοτικού δικαίου και της εθνικής νομοθεσίας με την οποία </a:t>
            </a:r>
            <a:r>
              <a:rPr lang="el-GR" dirty="0" err="1"/>
              <a:t>αποσκοπείται</a:t>
            </a:r>
            <a:r>
              <a:rPr lang="el-GR" dirty="0"/>
              <a:t> η υλοποίηση των προβλεπόμενων από την οδηγία δικαιωμάτων</a:t>
            </a:r>
            <a:r>
              <a:rPr lang="en-US" dirty="0"/>
              <a:t>. [</a:t>
            </a:r>
            <a:r>
              <a:rPr lang="el-GR" dirty="0"/>
              <a:t>Απόφαση της 15.5.1986, υπόθεση 222/84, </a:t>
            </a:r>
            <a:r>
              <a:rPr lang="el-GR" dirty="0" err="1"/>
              <a:t>Johnston</a:t>
            </a:r>
            <a:r>
              <a:rPr lang="en-US" dirty="0"/>
              <a:t>.]</a:t>
            </a:r>
            <a:endParaRPr lang="el-GR" dirty="0"/>
          </a:p>
        </p:txBody>
      </p:sp>
    </p:spTree>
    <p:extLst>
      <p:ext uri="{BB962C8B-B14F-4D97-AF65-F5344CB8AC3E}">
        <p14:creationId xmlns:p14="http://schemas.microsoft.com/office/powerpoint/2010/main" val="140448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929631-403B-5180-B3CC-886D8085FABB}"/>
              </a:ext>
            </a:extLst>
          </p:cNvPr>
          <p:cNvSpPr>
            <a:spLocks noGrp="1"/>
          </p:cNvSpPr>
          <p:nvPr>
            <p:ph type="title"/>
          </p:nvPr>
        </p:nvSpPr>
        <p:spPr/>
        <p:txBody>
          <a:bodyPr>
            <a:normAutofit fontScale="90000"/>
          </a:bodyPr>
          <a:lstStyle/>
          <a:p>
            <a:r>
              <a:rPr lang="el-GR" dirty="0"/>
              <a:t>Άρθρο 47 Χάρτη Θεμελιωδών Δικαιωμάτων της ΕΕ</a:t>
            </a:r>
          </a:p>
        </p:txBody>
      </p:sp>
      <p:sp>
        <p:nvSpPr>
          <p:cNvPr id="3" name="Θέση περιεχομένου 2">
            <a:extLst>
              <a:ext uri="{FF2B5EF4-FFF2-40B4-BE49-F238E27FC236}">
                <a16:creationId xmlns:a16="http://schemas.microsoft.com/office/drawing/2014/main" id="{47A7C6C3-479A-0F20-C2F9-00E21F4C7D66}"/>
              </a:ext>
            </a:extLst>
          </p:cNvPr>
          <p:cNvSpPr>
            <a:spLocks noGrp="1"/>
          </p:cNvSpPr>
          <p:nvPr>
            <p:ph idx="1"/>
          </p:nvPr>
        </p:nvSpPr>
        <p:spPr/>
        <p:txBody>
          <a:bodyPr>
            <a:noAutofit/>
          </a:bodyPr>
          <a:lstStyle/>
          <a:p>
            <a:pPr marL="0" indent="0" algn="just">
              <a:buNone/>
            </a:pPr>
            <a:r>
              <a:rPr lang="el-GR" sz="2200" dirty="0"/>
              <a:t>Κάθε πρόσωπο του οποίου παραβιάστηκαν τα δικαιώματα και οι ελευθερίες που διασφαλίζονται από το δίκαιο της Ένωσης, έχει δικαίωμα πραγματικής προσφυγής ενώπιον δικαστηρίου, τηρουμένων των προϋποθέσεων που προβλέπονται στο παρόν άρθρο.</a:t>
            </a:r>
          </a:p>
          <a:p>
            <a:pPr marL="0" indent="0" algn="just">
              <a:buNone/>
            </a:pPr>
            <a:r>
              <a:rPr lang="el-GR" sz="2200" dirty="0"/>
              <a:t>Κάθε πρόσωπο έχει δικαίωμα να δικασθεί η υπόθεσή του δίκαια, δημόσια και εντός εύλογης προθεσμίας, από ανεξάρτητο και αμερόληπτο δικαστήριο, που έχει προηγουμένως συσταθεί νομίμως. Κάθε πρόσωπο έχει τη δυνατότητα να συμβουλεύεται δικηγόρο και να του αναθέτει την υπεράσπιση και εκπροσώπησή του.</a:t>
            </a:r>
          </a:p>
          <a:p>
            <a:pPr marL="0" indent="0" algn="just">
              <a:buNone/>
            </a:pPr>
            <a:r>
              <a:rPr lang="el-GR" sz="2200" dirty="0"/>
              <a:t>Σε όσους δεν διαθέτουν επαρκείς πόρους, παρέχεται δικαστική αρωγή, εφόσον η αρωγή αυτή είναι αναγκαία για να εξασφαλισθεί η αποτελεσματική πρόσβαση στη δικαιοσύνη.</a:t>
            </a:r>
          </a:p>
        </p:txBody>
      </p:sp>
    </p:spTree>
    <p:extLst>
      <p:ext uri="{BB962C8B-B14F-4D97-AF65-F5344CB8AC3E}">
        <p14:creationId xmlns:p14="http://schemas.microsoft.com/office/powerpoint/2010/main" val="193885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DD25DD-BA30-C6FD-35BB-B5AB21865710}"/>
              </a:ext>
            </a:extLst>
          </p:cNvPr>
          <p:cNvSpPr>
            <a:spLocks noGrp="1"/>
          </p:cNvSpPr>
          <p:nvPr>
            <p:ph type="title"/>
          </p:nvPr>
        </p:nvSpPr>
        <p:spPr/>
        <p:txBody>
          <a:bodyPr/>
          <a:lstStyle/>
          <a:p>
            <a:r>
              <a:rPr lang="el-GR" dirty="0"/>
              <a:t>Έννοια ανεξαρτησίας </a:t>
            </a:r>
          </a:p>
        </p:txBody>
      </p:sp>
      <p:sp>
        <p:nvSpPr>
          <p:cNvPr id="3" name="Θέση περιεχομένου 2">
            <a:extLst>
              <a:ext uri="{FF2B5EF4-FFF2-40B4-BE49-F238E27FC236}">
                <a16:creationId xmlns:a16="http://schemas.microsoft.com/office/drawing/2014/main" id="{CDAA7C87-AE37-7DC1-0984-3D08552E837F}"/>
              </a:ext>
            </a:extLst>
          </p:cNvPr>
          <p:cNvSpPr>
            <a:spLocks noGrp="1"/>
          </p:cNvSpPr>
          <p:nvPr>
            <p:ph idx="1"/>
          </p:nvPr>
        </p:nvSpPr>
        <p:spPr/>
        <p:txBody>
          <a:bodyPr>
            <a:normAutofit fontScale="70000" lnSpcReduction="20000"/>
          </a:bodyPr>
          <a:lstStyle/>
          <a:p>
            <a:pPr marL="0" indent="0" algn="just">
              <a:buNone/>
            </a:pPr>
            <a:r>
              <a:rPr lang="el-GR" dirty="0"/>
              <a:t>Η έννοια της ανεξαρτησίας προϋποθέτει, μεταξύ άλλων, ότι το σχετικό όργανο ασκεί τα καθήκοντά του με πλήρη αυτονομία, χωρίς να υπόκειται σε οποιαδήποτε ιεραρχική σχέση ή σχέση υπαγωγής έναντι οποιουδήποτε φορέα και χωρίς να λαμβάνει εντολές ή οδηγίες οποιασδήποτε προελεύσεως και ότι, ως εκ τούτου, προστατεύεται από εξωτερικές παρεμβάσεις ή πιέσεις οι οποίες θα μπορούσαν να θίξουν την ανεξάρτητη κρίση των μελών του και να επηρεάσουν τις αποφάσεις τους.  Παράλληλα, ο σεβασμός της ισοβιότητας  των δικαστών, όπως και η καταβολή στα μέλη αυτά αποδοχών των οποίων το επίπεδο τελεί σε αναλογία με τη σπουδαιότητα των καθηκόντων που ασκούν, αποτελούν εγγυήσεις σύμφυτες με την ανεξαρτησία των δικαστών. [Απόφαση της 27.2.2028, </a:t>
            </a:r>
            <a:r>
              <a:rPr lang="pt-BR" dirty="0"/>
              <a:t>Associação Sindical dos Juízes Portugueses κατά Tribunal de Contas</a:t>
            </a:r>
            <a:r>
              <a:rPr lang="el-GR" dirty="0"/>
              <a:t>, όπου επίσης κρίθηκε ότι η μείωση των αποδοχών τους λόγω του προγράμματος οικονομικής εξυγίανσης δεν πλήττει την ανεξαρτησία τους, επειδή τα σχετικά μέτρα ήταν γενικής εφαρμογής και είχαν προσωρινό χαρακτήρα].</a:t>
            </a:r>
          </a:p>
        </p:txBody>
      </p:sp>
    </p:spTree>
    <p:extLst>
      <p:ext uri="{BB962C8B-B14F-4D97-AF65-F5344CB8AC3E}">
        <p14:creationId xmlns:p14="http://schemas.microsoft.com/office/powerpoint/2010/main" val="254535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53D493-B1B2-9A37-DAEC-ADA67CD2260D}"/>
              </a:ext>
            </a:extLst>
          </p:cNvPr>
          <p:cNvSpPr>
            <a:spLocks noGrp="1"/>
          </p:cNvSpPr>
          <p:nvPr>
            <p:ph type="title"/>
          </p:nvPr>
        </p:nvSpPr>
        <p:spPr/>
        <p:txBody>
          <a:bodyPr>
            <a:normAutofit/>
          </a:bodyPr>
          <a:lstStyle/>
          <a:p>
            <a:r>
              <a:rPr lang="el-GR" sz="2800" b="1" dirty="0"/>
              <a:t>Η νομοθετική κατοχύρωση των πτυχών της αρχής του κράτους δικαίου </a:t>
            </a:r>
          </a:p>
        </p:txBody>
      </p:sp>
      <p:sp>
        <p:nvSpPr>
          <p:cNvPr id="3" name="Θέση περιεχομένου 2">
            <a:extLst>
              <a:ext uri="{FF2B5EF4-FFF2-40B4-BE49-F238E27FC236}">
                <a16:creationId xmlns:a16="http://schemas.microsoft.com/office/drawing/2014/main" id="{74CE0DDA-BAD7-FE4C-95A8-389F372B64A4}"/>
              </a:ext>
            </a:extLst>
          </p:cNvPr>
          <p:cNvSpPr>
            <a:spLocks noGrp="1"/>
          </p:cNvSpPr>
          <p:nvPr>
            <p:ph idx="1"/>
          </p:nvPr>
        </p:nvSpPr>
        <p:spPr/>
        <p:txBody>
          <a:bodyPr>
            <a:normAutofit fontScale="70000" lnSpcReduction="20000"/>
          </a:bodyPr>
          <a:lstStyle/>
          <a:p>
            <a:pPr marL="0" indent="0" algn="just">
              <a:buNone/>
            </a:pPr>
            <a:r>
              <a:rPr lang="el-GR" dirty="0"/>
              <a:t> Κανονισμός (ΕΕ, </a:t>
            </a:r>
            <a:r>
              <a:rPr lang="el-GR" dirty="0" err="1"/>
              <a:t>Ευρατόμ</a:t>
            </a:r>
            <a:r>
              <a:rPr lang="el-GR" dirty="0"/>
              <a:t>) 2020/2092 του Ευρωπαϊκού Κοινοβουλίου και του Συμβουλίου της 16ης Δεκεμβρίου 2020 περί γενικού καθεστώτος </a:t>
            </a:r>
            <a:r>
              <a:rPr lang="el-GR" dirty="0" err="1"/>
              <a:t>αιρεσιμότητος</a:t>
            </a:r>
            <a:r>
              <a:rPr lang="el-GR" dirty="0"/>
              <a:t> για την προστασία του προϋπολογισμού της Ένωσης.</a:t>
            </a:r>
          </a:p>
          <a:p>
            <a:pPr marL="0" indent="0" algn="just">
              <a:buNone/>
            </a:pPr>
            <a:r>
              <a:rPr lang="el-GR" dirty="0"/>
              <a:t>Αποτυπώθηκε και νομοθετικά η έννοια και το περιεχόμενο της αρχής του κράτους δικαίου. Σύμφωνα με το άρθρο 2 α) του Κανονισμού: «ως «κράτος δικαίου» νοείται η αξία της Ένωσης που κατοχυρώνεται στο άρθρο 2 ΣΕΕ. Περιλαμβάνει τις αρχές της νομιμότητας, που υποδηλώνει διαφανή, υποκείμενη σε λογοδοσία, δημοκρατική και πλουραλιστική νομοθετική διαδικασία· ασφάλεια δικαίου· απαγόρευση της αυθαίρετης άσκησης εκτελεστικών εξουσιών· αποτελεσματική δικαστική προστασία, συμπεριλαμβανομένης της πρόσβασης στη δικαιοσύνη, από ανεξάρτητα και αμερόληπτα δικαστήρια, και όσον αφορά τα θεμελιώδη δικαιώματα· διάκριση των εξουσιών· απαγόρευση των διακρίσεων και ισότητα ενώπιον του νόμου. </a:t>
            </a:r>
          </a:p>
        </p:txBody>
      </p:sp>
    </p:spTree>
    <p:extLst>
      <p:ext uri="{BB962C8B-B14F-4D97-AF65-F5344CB8AC3E}">
        <p14:creationId xmlns:p14="http://schemas.microsoft.com/office/powerpoint/2010/main" val="671349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0C7C6F-03CD-5234-0316-B62EA1B551F4}"/>
              </a:ext>
            </a:extLst>
          </p:cNvPr>
          <p:cNvSpPr>
            <a:spLocks noGrp="1"/>
          </p:cNvSpPr>
          <p:nvPr>
            <p:ph type="title"/>
          </p:nvPr>
        </p:nvSpPr>
        <p:spPr/>
        <p:txBody>
          <a:bodyPr/>
          <a:lstStyle/>
          <a:p>
            <a:r>
              <a:rPr lang="el-GR" dirty="0"/>
              <a:t>Παραβιάσεις κράτους δικαίου </a:t>
            </a:r>
          </a:p>
        </p:txBody>
      </p:sp>
      <p:sp>
        <p:nvSpPr>
          <p:cNvPr id="3" name="Θέση περιεχομένου 2">
            <a:extLst>
              <a:ext uri="{FF2B5EF4-FFF2-40B4-BE49-F238E27FC236}">
                <a16:creationId xmlns:a16="http://schemas.microsoft.com/office/drawing/2014/main" id="{A65C14A4-0958-901B-CB01-277660025EE4}"/>
              </a:ext>
            </a:extLst>
          </p:cNvPr>
          <p:cNvSpPr>
            <a:spLocks noGrp="1"/>
          </p:cNvSpPr>
          <p:nvPr>
            <p:ph idx="1"/>
          </p:nvPr>
        </p:nvSpPr>
        <p:spPr/>
        <p:txBody>
          <a:bodyPr>
            <a:normAutofit lnSpcReduction="10000"/>
          </a:bodyPr>
          <a:lstStyle/>
          <a:p>
            <a:pPr marL="0" indent="0" algn="just">
              <a:lnSpc>
                <a:spcPct val="107000"/>
              </a:lnSpc>
              <a:spcAft>
                <a:spcPts val="800"/>
              </a:spcAft>
              <a:buNone/>
            </a:pPr>
            <a:r>
              <a:rPr lang="el-GR" sz="1800" dirty="0">
                <a:ea typeface="Calibri" panose="020F0502020204030204" pitchFamily="34" charset="0"/>
                <a:cs typeface="Times New Roman" panose="02020603050405020304" pitchFamily="18" charset="0"/>
              </a:rPr>
              <a:t>Ά</a:t>
            </a:r>
            <a:r>
              <a:rPr lang="el-GR" sz="1800" dirty="0">
                <a:effectLst/>
                <a:ea typeface="Calibri" panose="020F0502020204030204" pitchFamily="34" charset="0"/>
                <a:cs typeface="Times New Roman" panose="02020603050405020304" pitchFamily="18" charset="0"/>
              </a:rPr>
              <a:t>ρθρο 3 του Κανονισμού: ενδεικτική</a:t>
            </a:r>
            <a:r>
              <a:rPr lang="el-GR" sz="1800" b="1"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cs typeface="Times New Roman" panose="02020603050405020304" pitchFamily="18" charset="0"/>
              </a:rPr>
              <a:t>απαρίθμηση παραβιάσεων «των αρχών του κράτους δικαίου». Σύμφωνα με το άρθρο αυτό: «Για τους σκοπούς του παρόντος κανονισμού, λογίζονται ενδεικτικά ως παραβιάσεις των αρχών του κράτους δικαίου τα ακόλουθα:</a:t>
            </a:r>
          </a:p>
          <a:p>
            <a:pPr marL="0" indent="0" algn="just">
              <a:lnSpc>
                <a:spcPct val="107000"/>
              </a:lnSpc>
              <a:spcAft>
                <a:spcPts val="800"/>
              </a:spcAft>
              <a:buNone/>
            </a:pPr>
            <a:r>
              <a:rPr lang="el-GR" sz="1800" dirty="0">
                <a:effectLst/>
                <a:ea typeface="Calibri" panose="020F0502020204030204" pitchFamily="34" charset="0"/>
                <a:cs typeface="Times New Roman" panose="02020603050405020304" pitchFamily="18" charset="0"/>
              </a:rPr>
              <a:t>α)η διακινδύνευση της ανεξαρτησίας της δικαιοσύνης· </a:t>
            </a:r>
          </a:p>
          <a:p>
            <a:pPr marL="0" indent="0" algn="just">
              <a:lnSpc>
                <a:spcPct val="107000"/>
              </a:lnSpc>
              <a:spcAft>
                <a:spcPts val="800"/>
              </a:spcAft>
              <a:buNone/>
            </a:pPr>
            <a:r>
              <a:rPr lang="el-GR" sz="1800" dirty="0">
                <a:effectLst/>
                <a:ea typeface="Calibri" panose="020F0502020204030204" pitchFamily="34" charset="0"/>
                <a:cs typeface="Times New Roman" panose="02020603050405020304" pitchFamily="18" charset="0"/>
              </a:rPr>
              <a:t>β)η παράλειψη αποτροπής, διόρθωσης ή κολασμού αυθαίρετων ή παράνομων αποφάσεων των δημόσιων αρχών, συμπεριλαμβανομένων των αρχών επιβολής του νόμου, η παρακράτηση χρηματοοικονομικών και ανθρώπινων πόρων που επηρεάζει την εύρυθμη λειτουργία τους ή η παράλειψη διασφάλισης της απουσίας συγκρούσεων συμφερόντων·</a:t>
            </a:r>
          </a:p>
          <a:p>
            <a:pPr marL="0" indent="0" algn="just">
              <a:lnSpc>
                <a:spcPct val="107000"/>
              </a:lnSpc>
              <a:spcAft>
                <a:spcPts val="800"/>
              </a:spcAft>
              <a:buNone/>
            </a:pPr>
            <a:r>
              <a:rPr lang="el-GR" sz="1800" dirty="0">
                <a:effectLst/>
                <a:ea typeface="Calibri" panose="020F0502020204030204" pitchFamily="34" charset="0"/>
                <a:cs typeface="Times New Roman" panose="02020603050405020304" pitchFamily="18" charset="0"/>
              </a:rPr>
              <a:t>γ)ο περιορισμός της διαθεσιμότητας και της αποτελεσματικότητας των μέσων ένδικης προστασίας, μεταξύ άλλων μέσω περιοριστικών δικονομικών κανόνων και η μη εφαρμογή των δικαστικών αποφάσεων ή o περιορισμός της αποτελεσματικής διερεύνησης, δίωξης ή κολασμού παραβάσεων του νόμου. </a:t>
            </a:r>
          </a:p>
          <a:p>
            <a:endParaRPr lang="el-GR" dirty="0"/>
          </a:p>
        </p:txBody>
      </p:sp>
    </p:spTree>
    <p:extLst>
      <p:ext uri="{BB962C8B-B14F-4D97-AF65-F5344CB8AC3E}">
        <p14:creationId xmlns:p14="http://schemas.microsoft.com/office/powerpoint/2010/main" val="2012577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143B8F-AC6B-355B-95CF-11E08742B7E5}"/>
              </a:ext>
            </a:extLst>
          </p:cNvPr>
          <p:cNvSpPr>
            <a:spLocks noGrp="1"/>
          </p:cNvSpPr>
          <p:nvPr>
            <p:ph type="title"/>
          </p:nvPr>
        </p:nvSpPr>
        <p:spPr/>
        <p:txBody>
          <a:bodyPr>
            <a:normAutofit/>
          </a:bodyPr>
          <a:lstStyle/>
          <a:p>
            <a:r>
              <a:rPr lang="el-GR" sz="2400" dirty="0"/>
              <a:t>Οι αποφάσεις του ΔΕΕ της 16.2.2022 για την αρχή του κράτους δικαίου</a:t>
            </a:r>
          </a:p>
        </p:txBody>
      </p:sp>
      <p:sp>
        <p:nvSpPr>
          <p:cNvPr id="3" name="Θέση περιεχομένου 2">
            <a:extLst>
              <a:ext uri="{FF2B5EF4-FFF2-40B4-BE49-F238E27FC236}">
                <a16:creationId xmlns:a16="http://schemas.microsoft.com/office/drawing/2014/main" id="{5024B3C7-A9C3-B6A6-E60C-470408900590}"/>
              </a:ext>
            </a:extLst>
          </p:cNvPr>
          <p:cNvSpPr>
            <a:spLocks noGrp="1"/>
          </p:cNvSpPr>
          <p:nvPr>
            <p:ph idx="1"/>
          </p:nvPr>
        </p:nvSpPr>
        <p:spPr/>
        <p:txBody>
          <a:bodyPr>
            <a:noAutofit/>
          </a:bodyPr>
          <a:lstStyle/>
          <a:p>
            <a:pPr marL="0" indent="0" algn="just">
              <a:buNone/>
            </a:pPr>
            <a:r>
              <a:rPr lang="el-GR" sz="2000" dirty="0"/>
              <a:t>Η Ουγγαρία και η Πολωνία αντιτάχθηκαν στο κείμενο στο οποίο κατέληξαν οι </a:t>
            </a:r>
            <a:r>
              <a:rPr lang="el-GR" sz="2000" dirty="0" err="1"/>
              <a:t>συννομοθέτες</a:t>
            </a:r>
            <a:r>
              <a:rPr lang="el-GR" sz="2000" dirty="0"/>
              <a:t>. Η κατάσταση εξομαλύνθηκε στο Ευρωπαϊκό Συμβούλιο του Δεκεμβρίου του 2020. Ο νέος κανονισμός «πρέπει να εφαρμόζεται με πλήρη σεβασμό του άρθρου 4 παράγραφος 2 της ΣΕΕ, ιδίως της εθνικής ταυτότητας των κρατών μελών που είναι συμφυής με τη θεμελιώδη πολιτική και συνταγματική δομή τους, της αρχής της δοτής αρμοδιότητας, καθώς και των αρχών της αντικειμενικότητας, της μη διακριτικής μεταχείρισης και της ίσης μεταχείρισης των κρατών μελών». </a:t>
            </a:r>
          </a:p>
          <a:p>
            <a:pPr marL="0" indent="0" algn="just">
              <a:buNone/>
            </a:pPr>
            <a:r>
              <a:rPr lang="el-GR" sz="2000" dirty="0"/>
              <a:t>Προτάσεις του Γενικού Εισαγγελέα: η καινοτομία του Κανονισμού 2020/2092 και του οριζόντιου χαρακτήρα του έγκειται στο ότι επιτρέπει να λαμβάνονται υπόψη παραβιάσεις των αρχών του κράτους δικαίου με επαρκή επιρροή στην εκτέλεση του προϋπολογισμού της Ένωσης όταν η επιρροή αυτή προκύπτει από ενέργειες των εθνικών αρχών. Οι προγενέστεροι δημοσιονομικοί κανόνες δεν προέβλεπαν ειδικούς μηχανισμούς αντίδρασης της αυτής έντασης με τον Κανονισμό 2020/2092</a:t>
            </a:r>
          </a:p>
        </p:txBody>
      </p:sp>
    </p:spTree>
    <p:extLst>
      <p:ext uri="{BB962C8B-B14F-4D97-AF65-F5344CB8AC3E}">
        <p14:creationId xmlns:p14="http://schemas.microsoft.com/office/powerpoint/2010/main" val="2081182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531C8A-1314-B165-2056-7CAAC4AAC850}"/>
              </a:ext>
            </a:extLst>
          </p:cNvPr>
          <p:cNvSpPr>
            <a:spLocks noGrp="1"/>
          </p:cNvSpPr>
          <p:nvPr>
            <p:ph type="title"/>
          </p:nvPr>
        </p:nvSpPr>
        <p:spPr/>
        <p:txBody>
          <a:bodyPr>
            <a:normAutofit fontScale="90000"/>
          </a:bodyPr>
          <a:lstStyle/>
          <a:p>
            <a:br>
              <a:rPr lang="el-GR" sz="3100" dirty="0"/>
            </a:br>
            <a:br>
              <a:rPr lang="el-GR" sz="3100" dirty="0"/>
            </a:br>
            <a:r>
              <a:rPr lang="el-GR" sz="3100" dirty="0"/>
              <a:t>Η αρχή του κράτους δικαίου της ΕΕ και ο σεβασμός των εθνικών ταυτοτήτων</a:t>
            </a:r>
            <a:br>
              <a:rPr lang="el-GR" dirty="0"/>
            </a:br>
            <a:endParaRPr lang="el-GR" dirty="0"/>
          </a:p>
        </p:txBody>
      </p:sp>
      <p:sp>
        <p:nvSpPr>
          <p:cNvPr id="3" name="Θέση περιεχομένου 2">
            <a:extLst>
              <a:ext uri="{FF2B5EF4-FFF2-40B4-BE49-F238E27FC236}">
                <a16:creationId xmlns:a16="http://schemas.microsoft.com/office/drawing/2014/main" id="{854F1549-22FB-0667-6033-7B6E9BB1A91C}"/>
              </a:ext>
            </a:extLst>
          </p:cNvPr>
          <p:cNvSpPr>
            <a:spLocks noGrp="1"/>
          </p:cNvSpPr>
          <p:nvPr>
            <p:ph idx="1"/>
          </p:nvPr>
        </p:nvSpPr>
        <p:spPr/>
        <p:txBody>
          <a:bodyPr>
            <a:normAutofit fontScale="25000" lnSpcReduction="20000"/>
          </a:bodyPr>
          <a:lstStyle/>
          <a:p>
            <a:pPr marL="0" indent="0" algn="just">
              <a:buNone/>
            </a:pPr>
            <a:r>
              <a:rPr lang="el-GR" sz="8000" dirty="0"/>
              <a:t>Αμφότερες οι προσφεύγουσες ισχυρίστηκαν ότι η έννοια του «κράτους δικαίου» δεν μπορεί να οριστεί με ακρίβεια και δεν μπορεί να αποτελέσει αντικείμενο ενιαίας ερμηνείας, λόγω της υποχρέωσης σεβασμού της εθνικής ταυτότητας εκάστου των κρατών μελών. Παράλληλα, τα όργανα της ΕΕ, ορίζοντας, μέσω κανονισμού για την εφαρμογή του προϋπολογισμού της Ένωσης, δηλαδή στο πλαίσιο τομεακής ρύθμισης, την έννοια του «κράτους δικαίου», υπονομεύουν την ερμηνεία της έννοιας αυτής ως κοινής αξίας της Ένωσης. </a:t>
            </a:r>
          </a:p>
          <a:p>
            <a:pPr marL="0" indent="0" algn="just">
              <a:buNone/>
            </a:pPr>
            <a:r>
              <a:rPr lang="el-GR" sz="8000" dirty="0"/>
              <a:t>Η απάντηση του Δικαστηρίου: κατά το άρθρο 2 ΣΕΕ, η Ένωση βασίζεται σε αξίες, μεταξύ των οποίων και το κράτος δικαίου, οι οποίες είναι κοινές στα κράτη μέλη και ότι, κατά το άρθρο 49 ΣΕΕ, ο σεβασμός των αξιών αυτών αποτελεί προϋπόθεση για την προσχώρηση στην Ένωση κάθε ευρωπαϊκού κράτους που ζητεί να γίνει μέλος της Ένωσης. Ειδικότερα, όταν ένα υποψήφιο κράτος γίνει κράτος μέλος, εντάσσεται σε ένα νομικό μόρφωμα που εδράζεται στη θεμελιώδη παραδοχή ότι κάθε κράτος μέλος αποδέχεται από κοινού με τα λοιπά κράτη μέλη –και αναγνωρίζει ότι τα εν λόγω κράτη αποδέχονται από κοινού με αυτό– τις κοινές αξίες του άρθρου 2 ΣΕΕ, επί των οποίων στηρίζεται η Ένωση.</a:t>
            </a:r>
          </a:p>
          <a:p>
            <a:endParaRPr lang="el-GR" dirty="0"/>
          </a:p>
        </p:txBody>
      </p:sp>
    </p:spTree>
    <p:extLst>
      <p:ext uri="{BB962C8B-B14F-4D97-AF65-F5344CB8AC3E}">
        <p14:creationId xmlns:p14="http://schemas.microsoft.com/office/powerpoint/2010/main" val="750363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BAF087-26C4-1C6C-14C4-9E6A6DBAEDA7}"/>
              </a:ext>
            </a:extLst>
          </p:cNvPr>
          <p:cNvSpPr>
            <a:spLocks noGrp="1"/>
          </p:cNvSpPr>
          <p:nvPr>
            <p:ph type="title"/>
          </p:nvPr>
        </p:nvSpPr>
        <p:spPr/>
        <p:txBody>
          <a:bodyPr/>
          <a:lstStyle/>
          <a:p>
            <a:r>
              <a:rPr lang="el-GR" dirty="0"/>
              <a:t>Η απόφαση του ΔΕΕ</a:t>
            </a:r>
          </a:p>
        </p:txBody>
      </p:sp>
      <p:sp>
        <p:nvSpPr>
          <p:cNvPr id="3" name="Θέση περιεχομένου 2">
            <a:extLst>
              <a:ext uri="{FF2B5EF4-FFF2-40B4-BE49-F238E27FC236}">
                <a16:creationId xmlns:a16="http://schemas.microsoft.com/office/drawing/2014/main" id="{C1F2D15F-AC6A-A092-0B65-B5B4814F164D}"/>
              </a:ext>
            </a:extLst>
          </p:cNvPr>
          <p:cNvSpPr>
            <a:spLocks noGrp="1"/>
          </p:cNvSpPr>
          <p:nvPr>
            <p:ph idx="1"/>
          </p:nvPr>
        </p:nvSpPr>
        <p:spPr/>
        <p:txBody>
          <a:bodyPr>
            <a:noAutofit/>
          </a:bodyPr>
          <a:lstStyle/>
          <a:p>
            <a:pPr marL="0" indent="0" algn="just">
              <a:buNone/>
            </a:pPr>
            <a:r>
              <a:rPr lang="el-GR" sz="1900" dirty="0"/>
              <a:t>Οι αξίες που διαλαμβάνονται στο άρθρο 2 ΣΕΕ έχουν προσδιοριστεί από τα κράτη μέλη και γίνονται από κοινού αποδεκτές από αυτά. Καθορίζουν την ίδια την ταυτότητα της Ένωσης ως κοινής έννομης τάξης. Επομένως, η Ένωση πρέπει να είναι σε θέση, εντός των ορίων των αρμοδιοτήτων της, όπως αυτές προβλέπονται στις Συνθήκες, να προασπίζεται τις εν λόγω αξίες.  Το άρθρο 2 ΣΕΕ δεν συνιστά απλή διατύπωση κατευθύνσεων ή προθέσεων πολιτικής φύσεως, αλλά περιέχει αξίες οι οποίες αποτελούν μέρος της ίδιας της ταυτότητας της Ένωσης ως κοινής έννομης τάξης, αξίες οι οποίες συγκεκριμενοποιούνται μέσω αρχών που συνεπάγονται νομικά δεσμευτικές υποχρεώσεις για τα κράτη μέλη. Μολονότι, όπως προκύπτει από το άρθρο 4, παράγραφος 2, ΣΕΕ, η Ένωση σέβεται την εθνική ταυτότητα των κρατών μελών, η οποία είναι συμφυής με τη θεμελιώδη πολιτική και συνταγματική τους δομή, με αποτέλεσμα τα κράτη μέλη να διαθέτουν ορισμένο περιθώριο εκτιμήσεως όσον αφορά τη διασφάλιση της εφαρμογής των αρχών του κράτους δικαίου, εντούτοις ουδόλως συνάγεται εξ αυτού ότι η εν λόγω υποχρέωση αποτελέσματος είναι δυνατό να διαφέρει από το ένα κράτος μέλος στο άλλο ( εφαρμογή ενιαίων κριτηρίων εκτιμήσεως). </a:t>
            </a:r>
          </a:p>
        </p:txBody>
      </p:sp>
    </p:spTree>
    <p:extLst>
      <p:ext uri="{BB962C8B-B14F-4D97-AF65-F5344CB8AC3E}">
        <p14:creationId xmlns:p14="http://schemas.microsoft.com/office/powerpoint/2010/main" val="271153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Άρθρο 7 ΣΕΕ</a:t>
            </a:r>
          </a:p>
        </p:txBody>
      </p:sp>
      <p:sp>
        <p:nvSpPr>
          <p:cNvPr id="3" name="Θέση περιεχομένου 2"/>
          <p:cNvSpPr>
            <a:spLocks noGrp="1"/>
          </p:cNvSpPr>
          <p:nvPr>
            <p:ph idx="1"/>
          </p:nvPr>
        </p:nvSpPr>
        <p:spPr/>
        <p:txBody>
          <a:bodyPr>
            <a:noAutofit/>
          </a:bodyPr>
          <a:lstStyle/>
          <a:p>
            <a:pPr algn="just"/>
            <a:r>
              <a:rPr lang="el-GR" sz="2000" dirty="0"/>
              <a:t>Άρθρο 7 ΣΕΕ: επιβολή κυρώσεων στα κράτη μέλη που τις παραβιάζουν. Η επιβολή κυρώσεων αποφασίστηκε με τη Συνθήκη του Άμστερνταμ (1997), εν όψει της διεύρυνσης προς Ανατολάς.</a:t>
            </a:r>
          </a:p>
          <a:p>
            <a:pPr algn="just"/>
            <a:r>
              <a:rPr lang="el-GR" sz="2000" dirty="0"/>
              <a:t>Προβλέπονται δύο στάδια: προληπτικό και κυρωτικό στάδιο.</a:t>
            </a:r>
          </a:p>
          <a:p>
            <a:pPr algn="just"/>
            <a:r>
              <a:rPr lang="el-GR" sz="2000" dirty="0"/>
              <a:t>Προληπτικό: 1) Το Συμβούλιο δύναται να διαπιστώσει «την ύπαρξη σαφούς κινδύνου σοβαρής παραβίασης των αξιών», 2) με πρόταση 1/3 των </a:t>
            </a:r>
            <a:r>
              <a:rPr lang="el-GR" sz="2000" dirty="0" err="1"/>
              <a:t>κμ</a:t>
            </a:r>
            <a:r>
              <a:rPr lang="el-GR" sz="2000" dirty="0"/>
              <a:t>, του Ευρωπαϊκού </a:t>
            </a:r>
            <a:r>
              <a:rPr lang="el-GR" sz="2000" dirty="0" err="1"/>
              <a:t>Κοινοβουλίου(ΕΚ</a:t>
            </a:r>
            <a:r>
              <a:rPr lang="el-GR" sz="2000" dirty="0"/>
              <a:t>) και της Επιτροπής, 3) η απόφαση λαμβάνεται με πλειοψηφία 4/5 του Συμβουλίου, κατόπιν έγκρισης από το ΕΚ. Της αποφάσεων προηγείται ακρόαση του </a:t>
            </a:r>
            <a:r>
              <a:rPr lang="el-GR" sz="2000" dirty="0" err="1"/>
              <a:t>κμ</a:t>
            </a:r>
            <a:r>
              <a:rPr lang="el-GR" sz="2000" dirty="0"/>
              <a:t>. Η απόφαση περιλαμβάνει συστάσεις προς εξάλειψη της παραβίασης και το </a:t>
            </a:r>
            <a:r>
              <a:rPr lang="el-GR" sz="2000" dirty="0" err="1"/>
              <a:t>κμ</a:t>
            </a:r>
            <a:r>
              <a:rPr lang="el-GR" sz="2000" dirty="0"/>
              <a:t> τίθεται υπό παρακολούθηση. </a:t>
            </a:r>
          </a:p>
          <a:p>
            <a:pPr algn="just"/>
            <a:r>
              <a:rPr lang="el-GR" sz="2000" dirty="0"/>
              <a:t>Κυρωτικό:  α) η διαπίστωση ύπαρξης σοβαρής παραβίασης γίνεται με  ομοφωνία του Ευρωπαϊκού Συμβουλίου, β) τις κυρώσεις αποφασίζει το Συμβούλιο με ειδική πλειοψηφία (αναστολή δικαιωμάτων, ψήφου). </a:t>
            </a:r>
          </a:p>
        </p:txBody>
      </p:sp>
    </p:spTree>
    <p:extLst>
      <p:ext uri="{BB962C8B-B14F-4D97-AF65-F5344CB8AC3E}">
        <p14:creationId xmlns:p14="http://schemas.microsoft.com/office/powerpoint/2010/main" val="4137803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4FDF85-0398-6A46-3849-462E6C1D9B03}"/>
              </a:ext>
            </a:extLst>
          </p:cNvPr>
          <p:cNvSpPr>
            <a:spLocks noGrp="1"/>
          </p:cNvSpPr>
          <p:nvPr>
            <p:ph type="title"/>
          </p:nvPr>
        </p:nvSpPr>
        <p:spPr/>
        <p:txBody>
          <a:bodyPr>
            <a:normAutofit/>
          </a:bodyPr>
          <a:lstStyle/>
          <a:p>
            <a:r>
              <a:rPr lang="el-GR" sz="2400" dirty="0"/>
              <a:t>Η αρχή του κράτους δικαίου και ο σεβασμός των ουσιωδών λειτουργιών του κράτους</a:t>
            </a:r>
          </a:p>
        </p:txBody>
      </p:sp>
      <p:sp>
        <p:nvSpPr>
          <p:cNvPr id="3" name="Θέση περιεχομένου 2">
            <a:extLst>
              <a:ext uri="{FF2B5EF4-FFF2-40B4-BE49-F238E27FC236}">
                <a16:creationId xmlns:a16="http://schemas.microsoft.com/office/drawing/2014/main" id="{323A2F7A-AC9F-19B4-CF86-BA61A57940A4}"/>
              </a:ext>
            </a:extLst>
          </p:cNvPr>
          <p:cNvSpPr>
            <a:spLocks noGrp="1"/>
          </p:cNvSpPr>
          <p:nvPr>
            <p:ph idx="1"/>
          </p:nvPr>
        </p:nvSpPr>
        <p:spPr/>
        <p:txBody>
          <a:bodyPr>
            <a:normAutofit fontScale="70000" lnSpcReduction="20000"/>
          </a:bodyPr>
          <a:lstStyle/>
          <a:p>
            <a:pPr marL="0" indent="0" algn="just">
              <a:buNone/>
            </a:pPr>
            <a:r>
              <a:rPr lang="el-GR" dirty="0"/>
              <a:t>Στην προσφυγή κατά του Ευρωπαϊκού Κοινοβουλίου και του Συμβουλίου, η Πολωνία επικαλέστηκε την παραβίαση από τον προσβαλλόμενο κανονισμό της διάταξης του άρθρου 4.2 ΣΕΕ, η οποία αναφέρεται στο σεβασμό των ουσιωδών λειτουργιών του κράτους, όπως είναι η εδαφική ακεραιότητά τους, η διατήρηση της δημόσιας τάξης και η προστασία της εθνικής ασφάλειας.</a:t>
            </a:r>
          </a:p>
          <a:p>
            <a:pPr marL="0" indent="0" algn="just">
              <a:buNone/>
            </a:pPr>
            <a:r>
              <a:rPr lang="el-GR" dirty="0"/>
              <a:t>ΔΕΕ: «κατά πάγια νομολογία, μολονότι τα κράτη μέλη ασκούν ελεύθερα τις εξουσίες τους σε όλους τους τομείς αρμοδιότητάς τους, υποχρεούνται, εντούτοις, να τις ασκούν σεβόμενα το δίκαιο της Ένωσης, δεδομένου ότι δεν είναι δυνατή η απαλλαγή τους από τις υποχρεώσεις τις οποίες υπέχουν από το δίκαιο της Ένωσης».  «Επιπλέον, η Ένωση, απαιτώντας από τα κράτη μέλη να τηρούν κατ’ αυτόν τον τρόπο τις υποχρεώσεις τις οποίες υπέχουν από το δίκαιο της Ένωσης, ουδόλως επιδιώκει να ασκήσει η ίδια τις εν λόγω αρμοδιότητες ούτε, επομένως, να τις οικειοποιηθεί».  </a:t>
            </a:r>
          </a:p>
        </p:txBody>
      </p:sp>
    </p:spTree>
    <p:extLst>
      <p:ext uri="{BB962C8B-B14F-4D97-AF65-F5344CB8AC3E}">
        <p14:creationId xmlns:p14="http://schemas.microsoft.com/office/powerpoint/2010/main" val="2280973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7D2E55-0E0E-0999-6003-AC1FFE8FC86D}"/>
              </a:ext>
            </a:extLst>
          </p:cNvPr>
          <p:cNvSpPr>
            <a:spLocks noGrp="1"/>
          </p:cNvSpPr>
          <p:nvPr>
            <p:ph type="title"/>
          </p:nvPr>
        </p:nvSpPr>
        <p:spPr/>
        <p:txBody>
          <a:bodyPr/>
          <a:lstStyle/>
          <a:p>
            <a:r>
              <a:rPr lang="el-GR" dirty="0"/>
              <a:t>Υπεροχή του δικαίου της ΕΕ</a:t>
            </a:r>
          </a:p>
        </p:txBody>
      </p:sp>
      <p:sp>
        <p:nvSpPr>
          <p:cNvPr id="3" name="Θέση περιεχομένου 2">
            <a:extLst>
              <a:ext uri="{FF2B5EF4-FFF2-40B4-BE49-F238E27FC236}">
                <a16:creationId xmlns:a16="http://schemas.microsoft.com/office/drawing/2014/main" id="{B62DB6ED-B6A8-0A9E-7A33-7F1A8C22ACA1}"/>
              </a:ext>
            </a:extLst>
          </p:cNvPr>
          <p:cNvSpPr>
            <a:spLocks noGrp="1"/>
          </p:cNvSpPr>
          <p:nvPr>
            <p:ph idx="1"/>
          </p:nvPr>
        </p:nvSpPr>
        <p:spPr/>
        <p:txBody>
          <a:bodyPr>
            <a:normAutofit fontScale="55000" lnSpcReduction="20000"/>
          </a:bodyPr>
          <a:lstStyle/>
          <a:p>
            <a:pPr marL="0" indent="0" algn="just">
              <a:buNone/>
            </a:pPr>
            <a:r>
              <a:rPr lang="el-GR" dirty="0"/>
              <a:t>Το άρθρο 4, παράγραφος 2, δεύτερη περίοδος, ΣΕΕ, δεν παρέχει στα κράτη μέλη τη δυνατότητα να απαλλαγούν των υποχρεώσεων που υπέχουν από το δίκαιο  της Ένωσης σε τομείς εθνικής αρμοδιότητας σχετικούς με την άσκηση των ουσιωδών λειτουργιών του κράτους, όπως η εσωτερική και εξωτερική ασφάλεια  η οργάνωση του εθνικού δικαιοδοτικού συστήματος ακόμη και η οργάνωση των ενόπλων δυνάμεων  όταν πρόκειται για ζητήματα απτόμενα του δικαίου της Ένωσης (ίση μεταχείριση ανδρών και γυναικών). </a:t>
            </a:r>
          </a:p>
          <a:p>
            <a:pPr marL="0" indent="0" algn="just">
              <a:buNone/>
            </a:pPr>
            <a:r>
              <a:rPr lang="el-GR"/>
              <a:t>Η </a:t>
            </a:r>
            <a:r>
              <a:rPr lang="el-GR" dirty="0"/>
              <a:t>οργάνωση της δικαιοσύνης εντός των κρατών μελών εμπίπτει στην αρμοδιότητά τους, εντούτοις, κατά την άσκηση της αρμοδιότητας αυτής, τα κράτη μέλη οφείλουν να τηρούν τις υποχρεώσεις που υπέχουν από το δίκαιο της Ένωσης και, ειδικότερα, από το άρθρο 19, παράγραφος 1, δεύτερο εδάφιο, ΣΕΕ. Βλ. αποφάσεις της 24ης Ιουνίου 2019, Επιτροπή κατά Πολωνίας (Ανεξαρτησία του </a:t>
            </a:r>
            <a:r>
              <a:rPr lang="el-GR" dirty="0" err="1"/>
              <a:t>Ανωτάτου</a:t>
            </a:r>
            <a:r>
              <a:rPr lang="el-GR" dirty="0"/>
              <a:t> Δικαστηρίου) (C 619/18, EU:C:2019:531, σκέψη 52), της 5ης Νοεμβρίου 2019, Επιτροπή κατά Πολωνίας (Ανεξαρτησία των τακτικών δικαστηρίων) (C 192/18, EU:C:2019:924, σκέψη 102), της 19ης Νοεμβρίου 2019, A.K. (Ανεξαρτησία του πειθαρχικού τμήματος του </a:t>
            </a:r>
            <a:r>
              <a:rPr lang="el-GR" dirty="0" err="1"/>
              <a:t>Ανωτάτου</a:t>
            </a:r>
            <a:r>
              <a:rPr lang="el-GR" dirty="0"/>
              <a:t> Δικαστηρίου) (C 585/18, C 624/18 και C 625/18, EU:C:2019:982, σκέψη 75), της 2ας Μαρτίου 2021, A.B. κ.λπ. (Διορισμός δικαστών στο Ανώτατο Δικαστήριο) (C 824/18, EU:C:2021153, σκέψη 68).</a:t>
            </a:r>
          </a:p>
        </p:txBody>
      </p:sp>
    </p:spTree>
    <p:extLst>
      <p:ext uri="{BB962C8B-B14F-4D97-AF65-F5344CB8AC3E}">
        <p14:creationId xmlns:p14="http://schemas.microsoft.com/office/powerpoint/2010/main" val="280630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Ψηφοφορία  </a:t>
            </a:r>
          </a:p>
        </p:txBody>
      </p:sp>
      <p:sp>
        <p:nvSpPr>
          <p:cNvPr id="3" name="Θέση περιεχομένου 2"/>
          <p:cNvSpPr>
            <a:spLocks noGrp="1"/>
          </p:cNvSpPr>
          <p:nvPr>
            <p:ph idx="1"/>
          </p:nvPr>
        </p:nvSpPr>
        <p:spPr/>
        <p:txBody>
          <a:bodyPr>
            <a:normAutofit fontScale="70000" lnSpcReduction="20000"/>
          </a:bodyPr>
          <a:lstStyle/>
          <a:p>
            <a:pPr algn="just"/>
            <a:r>
              <a:rPr lang="el-GR" dirty="0"/>
              <a:t>Λόγω της ιδιαίτερης θεσμικής και πολιτικής σημασίας της εν λόγω διαδικασίας, προβλέπονται ειδικές διατάξεις για τη διαδικασία λήψης των αποφάσεων. </a:t>
            </a:r>
          </a:p>
          <a:p>
            <a:pPr algn="just"/>
            <a:r>
              <a:rPr lang="el-GR" dirty="0"/>
              <a:t>Το Ευρωπαϊκό Κοινοβούλιο αποφασίζει με την πλειοψηφία των δύο τρίτων των ψηφισάντων, οι οποίοι αντιπροσωπεύουν την πλειοψηφία των μελών που το απαρτίζουν. Απαιτείται δηλαδή αυξημένη πλειοψηφία, όμοια εκείνης που ισχύει για την περίπτωση αποφάσεως δυσπιστίας κατά της Επιτροπής. </a:t>
            </a:r>
          </a:p>
          <a:p>
            <a:pPr algn="just"/>
            <a:r>
              <a:rPr lang="el-GR" dirty="0"/>
              <a:t>Όσον αφορά το Συμβούλιο και το Ευρωπαϊκό Συμβούλιο, τα υπό κατηγορία κράτη μέλη δεν λαμβάνονται υπόψη, ούτε και η αποχή παρόντων ή αντιπροσωπευόμενων κρατών μελών. Οπότε, η ειδική πλειοψηφία, δηλαδή το 55% των μελών του Συμβουλίου και το 65% του πληθυσμού των κρατών μελών σχηματίζεται από τους συμμετέχοντες στη διαδικασία.  </a:t>
            </a:r>
          </a:p>
          <a:p>
            <a:endParaRPr lang="el-GR" dirty="0"/>
          </a:p>
        </p:txBody>
      </p:sp>
    </p:spTree>
    <p:extLst>
      <p:ext uri="{BB962C8B-B14F-4D97-AF65-F5344CB8AC3E}">
        <p14:creationId xmlns:p14="http://schemas.microsoft.com/office/powerpoint/2010/main" val="3185881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περίπτωση της Αυστρίας </a:t>
            </a:r>
          </a:p>
        </p:txBody>
      </p:sp>
      <p:sp>
        <p:nvSpPr>
          <p:cNvPr id="3" name="Θέση περιεχομένου 2"/>
          <p:cNvSpPr>
            <a:spLocks noGrp="1"/>
          </p:cNvSpPr>
          <p:nvPr>
            <p:ph idx="1"/>
          </p:nvPr>
        </p:nvSpPr>
        <p:spPr/>
        <p:txBody>
          <a:bodyPr>
            <a:noAutofit/>
          </a:bodyPr>
          <a:lstStyle/>
          <a:p>
            <a:pPr marL="0" indent="0" algn="just">
              <a:buNone/>
            </a:pPr>
            <a:r>
              <a:rPr lang="el-GR" sz="2000" dirty="0"/>
              <a:t>Η Συνθήκη του Άμστερνταμ απαιτούσε την ύπαρξη «σοβαρής και διαρκούς παραβίασης».  Η προσθήκη του προληπτικού σταδίου προστέθηκε από τη Συνθήκη της Νίκαιας (εφαρμογή 1.2.2003). </a:t>
            </a:r>
          </a:p>
          <a:p>
            <a:pPr marL="0" indent="0" algn="just">
              <a:buNone/>
            </a:pPr>
            <a:r>
              <a:rPr lang="el-GR" sz="2000" dirty="0"/>
              <a:t>Τα 14 κράτη μέλη αποφάσισαν να προβούν σε κυρώσεις ήδη από το 2000, λόγω σχηματισμού κυβέρνησης συνεργασίας στην Αυστρία με τη συμμετοχή του κόμματος  της «Ελευθερίας» του </a:t>
            </a:r>
            <a:r>
              <a:rPr lang="en-US" sz="2000" dirty="0"/>
              <a:t>J</a:t>
            </a:r>
            <a:r>
              <a:rPr lang="el-GR" sz="2000" dirty="0"/>
              <a:t>ö</a:t>
            </a:r>
            <a:r>
              <a:rPr lang="en-US" sz="2000" dirty="0" err="1"/>
              <a:t>rg</a:t>
            </a:r>
            <a:r>
              <a:rPr lang="en-US" sz="2000" dirty="0"/>
              <a:t> </a:t>
            </a:r>
            <a:r>
              <a:rPr lang="en-US" sz="2000" dirty="0" err="1"/>
              <a:t>Haider</a:t>
            </a:r>
            <a:r>
              <a:rPr lang="el-GR" sz="2000" dirty="0"/>
              <a:t>, γνωστού για τις ρατσιστικές και ξενοφοβικές του θέσεις. </a:t>
            </a:r>
          </a:p>
          <a:p>
            <a:pPr marL="0" indent="0" algn="just">
              <a:buNone/>
            </a:pPr>
            <a:r>
              <a:rPr lang="el-GR" sz="2000" dirty="0"/>
              <a:t>Ωστόσο, οι κυρώσεις επιβλήθηκαν με τη μορφή των «διπλωματικών κυρώσεων», όχι με πράξη της ΕΕ.  Καταργήθηκαν μετά από έξη μήνες εφαρμογής, κατόπιν Έκθεσης που συνέταξε «Ομάδα Τριών Σοφών», η οποία διαπίστωσε ότι η Αυστρία σεβόταν τις κοινές Ευρωπαϊκές αξίες, συμπεριλαμβανομένων των δικαιωμάτων των μειονοτήτων, των μεταναστών και των προσφύγων. [17.12.2017-29.9.2019, ίδια κυβέρνηση συνεργασίας, όχι από 1.1.2020 (συντηρητικοί και πράσινοι).</a:t>
            </a:r>
          </a:p>
          <a:p>
            <a:pPr marL="0" indent="0">
              <a:buNone/>
            </a:pPr>
            <a:r>
              <a:rPr lang="el-GR" sz="2000" dirty="0"/>
              <a:t> </a:t>
            </a:r>
          </a:p>
          <a:p>
            <a:endParaRPr lang="el-GR" sz="2000" dirty="0"/>
          </a:p>
        </p:txBody>
      </p:sp>
    </p:spTree>
    <p:extLst>
      <p:ext uri="{BB962C8B-B14F-4D97-AF65-F5344CB8AC3E}">
        <p14:creationId xmlns:p14="http://schemas.microsoft.com/office/powerpoint/2010/main" val="313850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Φύση των παραβιάσεων </a:t>
            </a:r>
          </a:p>
        </p:txBody>
      </p:sp>
      <p:sp>
        <p:nvSpPr>
          <p:cNvPr id="3" name="Θέση περιεχομένου 2"/>
          <p:cNvSpPr>
            <a:spLocks noGrp="1"/>
          </p:cNvSpPr>
          <p:nvPr>
            <p:ph idx="1"/>
          </p:nvPr>
        </p:nvSpPr>
        <p:spPr/>
        <p:txBody>
          <a:bodyPr>
            <a:normAutofit fontScale="25000" lnSpcReduction="20000"/>
          </a:bodyPr>
          <a:lstStyle/>
          <a:p>
            <a:pPr marL="0" indent="0" algn="just">
              <a:buNone/>
            </a:pPr>
            <a:r>
              <a:rPr lang="el-GR" sz="9200" dirty="0"/>
              <a:t>α) πολλές και συστηματικές παραβιάσεις</a:t>
            </a:r>
          </a:p>
          <a:p>
            <a:pPr marL="0" indent="0" algn="just">
              <a:buNone/>
            </a:pPr>
            <a:r>
              <a:rPr lang="el-GR" sz="9200" dirty="0"/>
              <a:t>Η διαδικασία του άρθρου 7 ΣΕΕ επιδιώκει να επιλύσει το πρόβλημα μέσω μιας σφαιρικής πολιτικής προσέγγισης. Αποβλέπει στη επίλυση </a:t>
            </a:r>
            <a:r>
              <a:rPr lang="el-GR" sz="9200" dirty="0" err="1"/>
              <a:t>συστημικών</a:t>
            </a:r>
            <a:r>
              <a:rPr lang="el-GR" sz="9200" dirty="0"/>
              <a:t> παραβιάσεων, όχι ατομικών περιπτώσεων. Οι μεμονωμένες περιπτώσεις μέσω των ατομικών προσφυγών στα δικαστήρια. </a:t>
            </a:r>
          </a:p>
          <a:p>
            <a:pPr marL="0" indent="0" algn="just">
              <a:buNone/>
            </a:pPr>
            <a:r>
              <a:rPr lang="el-GR" sz="9200" dirty="0"/>
              <a:t> β) Αυτόνομη δράση των κρατών μελών</a:t>
            </a:r>
          </a:p>
          <a:p>
            <a:pPr marL="0" indent="0" algn="just">
              <a:buNone/>
            </a:pPr>
            <a:r>
              <a:rPr lang="el-GR" sz="9200" dirty="0"/>
              <a:t>Με το άρθρο διασφαλίζεται η τήρηση των όρων συμμετοχής ενός </a:t>
            </a:r>
            <a:r>
              <a:rPr lang="el-GR" sz="9200" dirty="0" err="1"/>
              <a:t>κμ</a:t>
            </a:r>
            <a:r>
              <a:rPr lang="el-GR" sz="9200" dirty="0"/>
              <a:t> στην ΕΕ. Επομένως, δεν περιορίζεται στο πεδίο εφαρμογής του δικαίου της ΕΕ, αφορά και την άσκηση εθνικών αρμοδιοτήτων. Μια νέα αρμοδιότητα παρέμβασης διαφορετική από εκείνη που αφορά τον έλεγχο της εφαρμογής του δικαίου της ΕΕ (διαδικασία προσφυγής για παραβίαση των δικαιωμάτων ΕΕ), όπως και του Χάρτη των Θεμελιωδών Δικαιωμάτων της ΕΕ (δεσμεύει τα </a:t>
            </a:r>
            <a:r>
              <a:rPr lang="el-GR" sz="9200" dirty="0" err="1"/>
              <a:t>κμ</a:t>
            </a:r>
            <a:r>
              <a:rPr lang="el-GR" sz="9200" dirty="0"/>
              <a:t> «όταν εφαρμόζουν το δίκαιο της ΕΕ). </a:t>
            </a:r>
          </a:p>
          <a:p>
            <a:pPr marL="0" indent="0" algn="just">
              <a:buNone/>
            </a:pPr>
            <a:endParaRPr lang="el-GR" sz="9200" dirty="0"/>
          </a:p>
          <a:p>
            <a:endParaRPr lang="el-GR" dirty="0"/>
          </a:p>
        </p:txBody>
      </p:sp>
    </p:spTree>
    <p:extLst>
      <p:ext uri="{BB962C8B-B14F-4D97-AF65-F5344CB8AC3E}">
        <p14:creationId xmlns:p14="http://schemas.microsoft.com/office/powerpoint/2010/main" val="2122636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Πολιτικός έλεγχος </a:t>
            </a:r>
          </a:p>
        </p:txBody>
      </p:sp>
      <p:sp>
        <p:nvSpPr>
          <p:cNvPr id="3" name="Θέση περιεχομένου 2"/>
          <p:cNvSpPr>
            <a:spLocks noGrp="1"/>
          </p:cNvSpPr>
          <p:nvPr>
            <p:ph idx="1"/>
          </p:nvPr>
        </p:nvSpPr>
        <p:spPr>
          <a:xfrm>
            <a:off x="424846" y="1628800"/>
            <a:ext cx="8229600" cy="4525963"/>
          </a:xfrm>
        </p:spPr>
        <p:txBody>
          <a:bodyPr>
            <a:normAutofit fontScale="25000" lnSpcReduction="20000"/>
          </a:bodyPr>
          <a:lstStyle/>
          <a:p>
            <a:pPr marL="0" indent="0" algn="just">
              <a:buNone/>
            </a:pPr>
            <a:r>
              <a:rPr lang="el-GR" sz="8000" dirty="0"/>
              <a:t>Η αρμοδιότητα του Συμβουλίου για  τη διαπίστωση του σαφούς κινδύνου και  σοβαρής ή διαρκούς παραβίασης δεν είναι δεσμευτική. Το Συμβούλιο έχει τη δυνατότητα και όχι την υποχρέωση να αποφασίσει για την επιβολή κυρώσεων. </a:t>
            </a:r>
          </a:p>
          <a:p>
            <a:pPr marL="0" indent="0" algn="just">
              <a:buNone/>
            </a:pPr>
            <a:r>
              <a:rPr lang="el-GR" sz="8000" dirty="0"/>
              <a:t>Πολιτικός χαρακτήρας ελέγχου:  επιτρέπει μια διπλωματική λύση για την επίλυση της κατάστασης που θα μπορούσε να προκύψει στο πλαίσιο της Ένωσης.</a:t>
            </a:r>
          </a:p>
          <a:p>
            <a:pPr marL="0" indent="0" algn="just">
              <a:buNone/>
            </a:pPr>
            <a:r>
              <a:rPr lang="el-GR" sz="8000" dirty="0"/>
              <a:t>Ο δημοκρατικός έλεγχος του Ευρωπαϊκού Κοινοβουλίου εκφράζεται με τη σύμφωνη γνώμη που το Κοινοβούλιο οφείλει να εκδίδει πριν από την απόφαση του Συμβουλίου. </a:t>
            </a:r>
          </a:p>
          <a:p>
            <a:pPr marL="0" indent="0" algn="just">
              <a:buNone/>
            </a:pPr>
            <a:r>
              <a:rPr lang="el-GR" sz="8000" dirty="0"/>
              <a:t>Αντίθετα, και παρά τις υποδείξεις της Επιτροπής κατά τη διάρκεια των προπαρασκευαστικών εργασιών για τις συνθήκες του Άμστερνταμ και της Νίκαιας, ο δικαστικός έλεγχος περιορίζεται στις διαδικαστικές προϋποθέσεις και όχι στη διαπίστωση της ύπαρξης μιας σοβαρής και διαρκούς παραβίασης των κοινών αξιών ή ενός σαφούς κινδύνου σοβαρής παραβίασης των αξιών. </a:t>
            </a:r>
          </a:p>
          <a:p>
            <a:pPr marL="0" indent="0">
              <a:buNone/>
            </a:pPr>
            <a:endParaRPr lang="el-GR" dirty="0"/>
          </a:p>
          <a:p>
            <a:endParaRPr lang="el-GR" dirty="0"/>
          </a:p>
        </p:txBody>
      </p:sp>
    </p:spTree>
    <p:extLst>
      <p:ext uri="{BB962C8B-B14F-4D97-AF65-F5344CB8AC3E}">
        <p14:creationId xmlns:p14="http://schemas.microsoft.com/office/powerpoint/2010/main" val="2391776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αρχή του κράτους δικαίου </a:t>
            </a:r>
          </a:p>
        </p:txBody>
      </p:sp>
      <p:sp>
        <p:nvSpPr>
          <p:cNvPr id="3" name="Θέση περιεχομένου 2"/>
          <p:cNvSpPr>
            <a:spLocks noGrp="1"/>
          </p:cNvSpPr>
          <p:nvPr>
            <p:ph idx="1"/>
          </p:nvPr>
        </p:nvSpPr>
        <p:spPr/>
        <p:txBody>
          <a:bodyPr>
            <a:normAutofit fontScale="62500" lnSpcReduction="20000"/>
          </a:bodyPr>
          <a:lstStyle/>
          <a:p>
            <a:pPr algn="just"/>
            <a:r>
              <a:rPr lang="el-GR" dirty="0"/>
              <a:t> Η άνοδος των ακροδεξιών κομμάτων στην Ευρώπη, κατά τη τελευταία δεκαετία, ιδίως μετά την χρηματοπιστωτική και οικονομική κρίση, οδήγησε τα όργανα της Ένωσης να ξανασκεφτούν τον τρόπο εφαρμογής του άρθρου 7 ΣΕΕ.</a:t>
            </a:r>
          </a:p>
          <a:p>
            <a:pPr algn="just"/>
            <a:r>
              <a:rPr lang="el-GR" dirty="0"/>
              <a:t>Στις 11.3.2014, η Επιτροπή υιοθέτησε την Ανακοίνωση «Ένα νέο πλαίσιο της ΕΕ για την ενίσχυση του κράτους δικαίου». Το νέο πλαίσιο αποσκοπεί στην αντιμετώπιση και την επίλυση καταστάσεων που εγκυμονούν </a:t>
            </a:r>
            <a:r>
              <a:rPr lang="el-GR" dirty="0" err="1"/>
              <a:t>συστημικές</a:t>
            </a:r>
            <a:r>
              <a:rPr lang="el-GR" dirty="0"/>
              <a:t> απειλές κατά του κράτους δικαίου. Μέσω του πλαισίου επιδιώκεται οι μελλοντικές απειλές κατά του κράτους δικαίου να αντιμετωπίζονται στα κράτη μέλη προτού η κατάσταση φτάσει σε σημείο ώστε να πληρούνται οι προϋποθέσεις για την ενεργοποίηση των μηχανισμών που προβλέπονται στο άρθρο 7 της ΣΕΕ.</a:t>
            </a:r>
          </a:p>
          <a:p>
            <a:pPr algn="just"/>
            <a:r>
              <a:rPr lang="el-GR" dirty="0"/>
              <a:t>Πρόεδρος </a:t>
            </a:r>
            <a:r>
              <a:rPr lang="el-GR" dirty="0" err="1"/>
              <a:t>Barroso</a:t>
            </a:r>
            <a:r>
              <a:rPr lang="el-GR" dirty="0"/>
              <a:t>: «Χρειαζόμαστε ένα καλύτερα επεξεργασμένο σύνολο θεσμικών δυνατοτήτων, και όχι απλώς την ευχέρεια επιλογής μεταξύ της “ήπιας ισχύος” της πολιτικής πειθούς και της “πυρηνικής επιλογής” του άρθρου 7 της Συνθήκης». </a:t>
            </a:r>
          </a:p>
          <a:p>
            <a:endParaRPr lang="el-GR" dirty="0"/>
          </a:p>
        </p:txBody>
      </p:sp>
    </p:spTree>
    <p:extLst>
      <p:ext uri="{BB962C8B-B14F-4D97-AF65-F5344CB8AC3E}">
        <p14:creationId xmlns:p14="http://schemas.microsoft.com/office/powerpoint/2010/main" val="87490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B8947B-90C2-77F6-7257-3555D74C9A0F}"/>
              </a:ext>
            </a:extLst>
          </p:cNvPr>
          <p:cNvSpPr>
            <a:spLocks noGrp="1"/>
          </p:cNvSpPr>
          <p:nvPr>
            <p:ph type="title"/>
          </p:nvPr>
        </p:nvSpPr>
        <p:spPr/>
        <p:txBody>
          <a:bodyPr/>
          <a:lstStyle/>
          <a:p>
            <a:r>
              <a:rPr lang="el-GR" dirty="0"/>
              <a:t>Πολωνία </a:t>
            </a:r>
          </a:p>
        </p:txBody>
      </p:sp>
      <p:sp>
        <p:nvSpPr>
          <p:cNvPr id="3" name="Θέση περιεχομένου 2">
            <a:extLst>
              <a:ext uri="{FF2B5EF4-FFF2-40B4-BE49-F238E27FC236}">
                <a16:creationId xmlns:a16="http://schemas.microsoft.com/office/drawing/2014/main" id="{B6D66CE9-6F35-6D37-9B8E-B3DF0A288587}"/>
              </a:ext>
            </a:extLst>
          </p:cNvPr>
          <p:cNvSpPr>
            <a:spLocks noGrp="1"/>
          </p:cNvSpPr>
          <p:nvPr>
            <p:ph idx="1"/>
          </p:nvPr>
        </p:nvSpPr>
        <p:spPr/>
        <p:txBody>
          <a:bodyPr>
            <a:normAutofit fontScale="70000" lnSpcReduction="20000"/>
          </a:bodyPr>
          <a:lstStyle/>
          <a:p>
            <a:pPr marL="0" indent="0" algn="just">
              <a:buNone/>
            </a:pPr>
            <a:r>
              <a:rPr lang="el-GR" dirty="0"/>
              <a:t>Το νέο πλαίσιο δεν απέτρεψε ωστόσο την επιδείνωση της κατάστασης, που οδήγησε την Επιτροπή να υιοθετήσει «αιτιολογημένη πρόταση σύμφωνα με το άρθρο 7.1 ΣΕΕ σχετικά με το κράτος δικαίου στην Πολωνία»,   χωρίς μέχρι στιγμής να καταφέρει να οδηγήσει στην έκδοση απόφασης από το Συμβούλιο, δεδομένου των διαφορετικών πολιτικών προσεγγίσεων ορισμένων κρατών μελών. </a:t>
            </a:r>
          </a:p>
          <a:p>
            <a:pPr marL="0" indent="0" algn="just">
              <a:buNone/>
            </a:pPr>
            <a:r>
              <a:rPr lang="el-GR" dirty="0"/>
              <a:t>Ελλείψει εφαρμογής της διαδικασίας του άρθρου αυτού, το βάρος δόθηκε στην εφαρμογή άλλων σχετικών διατάξεων των Συνθηκών της ΕΕ, μέσω αποφάσεων του Δικαστηρίου της ΕΕ (ΔΕΕ), πάντοτε βέβαια στο πλαίσιο των αρμοδιοτήτων του. Η συμβολή του ΔΕΕ γίνεται μέσω του δικαιοδοτικού συστήματος που θεσπίζουν οι Συνθήκες της ΕΕ, δηλαδή κατά βάση μέσω της διαδικασίας επί </a:t>
            </a:r>
            <a:r>
              <a:rPr lang="el-GR" dirty="0" err="1"/>
              <a:t>παραβάσει</a:t>
            </a:r>
            <a:r>
              <a:rPr lang="el-GR" dirty="0"/>
              <a:t> (άρθρο 258 ΣΛΕΕ) και των προδικαστικών αποφάσεων (άρθρο 267 ΣΛΕΕ). Προϋποτίθεται ωστόσο ότι οι σχετικές υποθέσεις συνιστούν ταυτόχρονα παραβιάσεις συγκεκριμένων διατάξεων του δικαίου της ΕΕ και πτυχών της αρχής του κράτους δικαίου.</a:t>
            </a:r>
          </a:p>
        </p:txBody>
      </p:sp>
    </p:spTree>
    <p:extLst>
      <p:ext uri="{BB962C8B-B14F-4D97-AF65-F5344CB8AC3E}">
        <p14:creationId xmlns:p14="http://schemas.microsoft.com/office/powerpoint/2010/main" val="774975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0FC311-A584-E1B8-605B-051ACCF17375}"/>
              </a:ext>
            </a:extLst>
          </p:cNvPr>
          <p:cNvSpPr>
            <a:spLocks noGrp="1"/>
          </p:cNvSpPr>
          <p:nvPr>
            <p:ph type="title"/>
          </p:nvPr>
        </p:nvSpPr>
        <p:spPr/>
        <p:txBody>
          <a:bodyPr/>
          <a:lstStyle/>
          <a:p>
            <a:r>
              <a:rPr lang="el-GR" dirty="0"/>
              <a:t>Η νομολογία του ΔΕΕ</a:t>
            </a:r>
          </a:p>
        </p:txBody>
      </p:sp>
      <p:sp>
        <p:nvSpPr>
          <p:cNvPr id="3" name="Θέση περιεχομένου 2">
            <a:extLst>
              <a:ext uri="{FF2B5EF4-FFF2-40B4-BE49-F238E27FC236}">
                <a16:creationId xmlns:a16="http://schemas.microsoft.com/office/drawing/2014/main" id="{E722E817-5A03-677C-573F-92B6308357E4}"/>
              </a:ext>
            </a:extLst>
          </p:cNvPr>
          <p:cNvSpPr>
            <a:spLocks noGrp="1"/>
          </p:cNvSpPr>
          <p:nvPr>
            <p:ph idx="1"/>
          </p:nvPr>
        </p:nvSpPr>
        <p:spPr/>
        <p:txBody>
          <a:bodyPr>
            <a:normAutofit fontScale="77500" lnSpcReduction="20000"/>
          </a:bodyPr>
          <a:lstStyle/>
          <a:p>
            <a:pPr marL="0" indent="0" algn="just">
              <a:buNone/>
            </a:pPr>
            <a:r>
              <a:rPr lang="el-GR" b="1" dirty="0"/>
              <a:t>Ι. Η Ένωση ως ένωση δικαίου</a:t>
            </a:r>
          </a:p>
          <a:p>
            <a:pPr marL="0" indent="0" algn="just">
              <a:buNone/>
            </a:pPr>
            <a:r>
              <a:rPr lang="el-GR" dirty="0"/>
              <a:t>Η αρχή του κράτους δικαίου διαμορφώθηκε </a:t>
            </a:r>
            <a:r>
              <a:rPr lang="el-GR" dirty="0" err="1"/>
              <a:t>νομολογιακά</a:t>
            </a:r>
            <a:r>
              <a:rPr lang="el-GR" dirty="0"/>
              <a:t>, υπό τη μορφή αρχικά της «Κοινότητας Δικαίου» και εν συνεχεία της «Ένωσης Δικαίου». Συνιστά μια δέσμη πολλών επιμέρους αγώγιμων αρχών και απευθύνεται στα όργανα τόσο της ΕΕ, όσο και των κρατών μελών. ΔΕΚ, απόφαση της 23.4.1986, υπόθεση 294/83, Κόμμα Οικολόγων «</a:t>
            </a:r>
            <a:r>
              <a:rPr lang="el-GR" dirty="0" err="1"/>
              <a:t>Les</a:t>
            </a:r>
            <a:r>
              <a:rPr lang="el-GR" dirty="0"/>
              <a:t> </a:t>
            </a:r>
            <a:r>
              <a:rPr lang="el-GR" dirty="0" err="1"/>
              <a:t>Verts</a:t>
            </a:r>
            <a:r>
              <a:rPr lang="el-GR" dirty="0"/>
              <a:t>» κατά Ευρωπαϊκού Κοινοβουλίου, σκέψη 23: «η Ευρωπαϊκή Οικονομική Κοινότητα συνιστά κοινότητα δικαίου υπό την έννοια ότι ούτε τα κράτη μέλη της ούτε τα θεσμικά της όργανα διαφεύγουν τον έλεγχο της συμφωνίας των πράξεων τους προς το βασικό καταστατικό χάρτη που αποτελεί η Συνθήκη» [για πράξη του </a:t>
            </a:r>
            <a:r>
              <a:rPr lang="el-GR" dirty="0" err="1"/>
              <a:t>Ευρ</a:t>
            </a:r>
            <a:r>
              <a:rPr lang="el-GR" dirty="0"/>
              <a:t>. </a:t>
            </a:r>
            <a:r>
              <a:rPr lang="el-GR" dirty="0" err="1"/>
              <a:t>Κοιν</a:t>
            </a:r>
            <a:r>
              <a:rPr lang="el-GR" dirty="0"/>
              <a:t>, ο έλεγχος της οποίας δεν προβλεπόταν από την Συνθήκη]. </a:t>
            </a:r>
          </a:p>
          <a:p>
            <a:pPr marL="0" indent="0" algn="just">
              <a:buNone/>
            </a:pPr>
            <a:endParaRPr lang="el-GR" dirty="0"/>
          </a:p>
        </p:txBody>
      </p:sp>
    </p:spTree>
    <p:extLst>
      <p:ext uri="{BB962C8B-B14F-4D97-AF65-F5344CB8AC3E}">
        <p14:creationId xmlns:p14="http://schemas.microsoft.com/office/powerpoint/2010/main" val="33300276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3144</Words>
  <Application>Microsoft Office PowerPoint</Application>
  <PresentationFormat>Προβολή στην οθόνη (4:3)</PresentationFormat>
  <Paragraphs>72</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Calibri</vt:lpstr>
      <vt:lpstr>Times New Roman</vt:lpstr>
      <vt:lpstr>Θέμα του Office</vt:lpstr>
      <vt:lpstr>3. Παραβίαση των αξιών</vt:lpstr>
      <vt:lpstr>Άρθρο 7 ΣΕΕ</vt:lpstr>
      <vt:lpstr>Ψηφοφορία  </vt:lpstr>
      <vt:lpstr>Η περίπτωση της Αυστρίας </vt:lpstr>
      <vt:lpstr>Φύση των παραβιάσεων </vt:lpstr>
      <vt:lpstr>Πολιτικός έλεγχος </vt:lpstr>
      <vt:lpstr>Η αρχή του κράτους δικαίου </vt:lpstr>
      <vt:lpstr>Πολωνία </vt:lpstr>
      <vt:lpstr>Η νομολογία του ΔΕΕ</vt:lpstr>
      <vt:lpstr>Αρχές κράτους δικαίου</vt:lpstr>
      <vt:lpstr>Αρχές κράτους δικαίου </vt:lpstr>
      <vt:lpstr>Αρχές κράτους δικαίου </vt:lpstr>
      <vt:lpstr>Άρθρο 47 Χάρτη Θεμελιωδών Δικαιωμάτων της ΕΕ</vt:lpstr>
      <vt:lpstr>Έννοια ανεξαρτησίας </vt:lpstr>
      <vt:lpstr>Η νομοθετική κατοχύρωση των πτυχών της αρχής του κράτους δικαίου </vt:lpstr>
      <vt:lpstr>Παραβιάσεις κράτους δικαίου </vt:lpstr>
      <vt:lpstr>Οι αποφάσεις του ΔΕΕ της 16.2.2022 για την αρχή του κράτους δικαίου</vt:lpstr>
      <vt:lpstr>  Η αρχή του κράτους δικαίου της ΕΕ και ο σεβασμός των εθνικών ταυτοτήτων </vt:lpstr>
      <vt:lpstr>Η απόφαση του ΔΕΕ</vt:lpstr>
      <vt:lpstr>Η αρχή του κράτους δικαίου και ο σεβασμός των ουσιωδών λειτουργιών του κράτους</vt:lpstr>
      <vt:lpstr>Υπεροχή του δικαίου της ΕΕ</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Ανθρώπινη αξιοπρέπεια</dc:title>
  <dc:creator>Hewlett-Packard Company</dc:creator>
  <cp:lastModifiedBy>ASTERIOS PLIAKOS</cp:lastModifiedBy>
  <cp:revision>35</cp:revision>
  <dcterms:created xsi:type="dcterms:W3CDTF">2019-03-21T05:43:54Z</dcterms:created>
  <dcterms:modified xsi:type="dcterms:W3CDTF">2024-10-22T12:33:23Z</dcterms:modified>
</cp:coreProperties>
</file>