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9369" autoAdjust="0"/>
  </p:normalViewPr>
  <p:slideViewPr>
    <p:cSldViewPr>
      <p:cViewPr varScale="1">
        <p:scale>
          <a:sx n="88" d="100"/>
          <a:sy n="88" d="100"/>
        </p:scale>
        <p:origin x="-1296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32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</a:t>
            </a:r>
            <a:r>
              <a:rPr lang="en-US" dirty="0" smtClean="0"/>
              <a:t> 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</a:t>
            </a:r>
            <a:endParaRPr lang="en-US" sz="2800" dirty="0" smtClean="0"/>
          </a:p>
          <a:p>
            <a:r>
              <a:rPr lang="en-US" sz="2800" b="1" dirty="0" smtClean="0"/>
              <a:t>Διδάσκων:</a:t>
            </a:r>
            <a:r>
              <a:rPr lang="en-US" sz="2800" dirty="0" smtClean="0"/>
              <a:t> Γεώργιος K.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 </a:t>
            </a:r>
            <a:r>
              <a:rPr lang="el-GR" sz="2800" dirty="0"/>
              <a:t>Πρόγραμμα Σπουδών “Επιστήμη των Υπολογιστών”</a:t>
            </a:r>
            <a:endParaRPr lang="el-GR" sz="2800" b="1" dirty="0"/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/>
              <a:t>Βασικοί </a:t>
            </a:r>
            <a:r>
              <a:rPr lang="el-GR" smtClean="0"/>
              <a:t>Ορισμοί</a:t>
            </a:r>
            <a:endParaRPr lang="el-GR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504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Είδη</a:t>
            </a:r>
            <a:r>
              <a:rPr lang="en-US" dirty="0" smtClean="0"/>
              <a:t> π</a:t>
            </a:r>
            <a:r>
              <a:rPr lang="en-US" dirty="0" err="1" smtClean="0"/>
              <a:t>ολυμέσων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Πολυμέσα</a:t>
            </a:r>
          </a:p>
          <a:p>
            <a:pPr lvl="1"/>
            <a:r>
              <a:rPr lang="el-GR" sz="2400" dirty="0" smtClean="0"/>
              <a:t>Αλφαριθμητικά </a:t>
            </a:r>
          </a:p>
          <a:p>
            <a:pPr lvl="1"/>
            <a:r>
              <a:rPr lang="el-GR" sz="2400" dirty="0" smtClean="0"/>
              <a:t>γραφικά</a:t>
            </a:r>
            <a:r>
              <a:rPr lang="el-GR" sz="2400" dirty="0"/>
              <a:t>, εικόνα, ήχος, βίντεο, </a:t>
            </a:r>
            <a:r>
              <a:rPr lang="el-GR" sz="2400" dirty="0" smtClean="0"/>
              <a:t>κινούμενη εικόνα (animation)…</a:t>
            </a:r>
            <a:endParaRPr lang="el-GR" sz="2400" dirty="0"/>
          </a:p>
          <a:p>
            <a:pPr lvl="1"/>
            <a:r>
              <a:rPr lang="el-GR" sz="2400" dirty="0"/>
              <a:t>Επεξεργασία , παρουσίαση, </a:t>
            </a:r>
            <a:r>
              <a:rPr lang="el-GR" sz="2400" dirty="0" smtClean="0"/>
              <a:t>συνδυασμός </a:t>
            </a:r>
            <a:r>
              <a:rPr lang="el-GR" sz="2400" dirty="0"/>
              <a:t>πολλών μέσων</a:t>
            </a:r>
          </a:p>
          <a:p>
            <a:r>
              <a:rPr lang="el-GR" sz="2800" dirty="0"/>
              <a:t>Συνεχόμενα μέσα </a:t>
            </a:r>
            <a:r>
              <a:rPr lang="el-GR" sz="2800" dirty="0" err="1" smtClean="0"/>
              <a:t>Vs</a:t>
            </a:r>
            <a:r>
              <a:rPr lang="el-GR" sz="2800" dirty="0" smtClean="0"/>
              <a:t> </a:t>
            </a:r>
            <a:r>
              <a:rPr lang="el-GR" sz="2800" dirty="0"/>
              <a:t>Διακριτά μέσα</a:t>
            </a:r>
          </a:p>
          <a:p>
            <a:pPr lvl="1"/>
            <a:r>
              <a:rPr lang="en-US" sz="2400" dirty="0"/>
              <a:t>Ήχος, </a:t>
            </a:r>
            <a:r>
              <a:rPr lang="el-GR" sz="2400" dirty="0" smtClean="0"/>
              <a:t>βίντεο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l-GR" sz="2400" dirty="0" smtClean="0"/>
              <a:t>κείμενο</a:t>
            </a:r>
            <a:r>
              <a:rPr lang="en-US" sz="2400" dirty="0" smtClean="0"/>
              <a:t>, </a:t>
            </a:r>
            <a:r>
              <a:rPr lang="el-GR" sz="2400" dirty="0" smtClean="0"/>
              <a:t>εικόνες</a:t>
            </a:r>
            <a:r>
              <a:rPr lang="en-US" sz="2400" dirty="0" smtClean="0"/>
              <a:t>, </a:t>
            </a:r>
            <a:r>
              <a:rPr lang="el-GR" sz="2400" dirty="0" smtClean="0"/>
              <a:t>γραφικά</a:t>
            </a:r>
            <a:endParaRPr lang="en-US" sz="2400" dirty="0"/>
          </a:p>
          <a:p>
            <a:r>
              <a:rPr lang="el-GR" sz="2800" dirty="0"/>
              <a:t>Πολυμέσα </a:t>
            </a:r>
            <a:r>
              <a:rPr lang="el-GR" sz="2800" dirty="0" smtClean="0"/>
              <a:t>πραγματικού </a:t>
            </a:r>
            <a:r>
              <a:rPr lang="el-GR" sz="2800" dirty="0"/>
              <a:t>χρόνου </a:t>
            </a:r>
            <a:r>
              <a:rPr lang="el-GR" sz="2800" dirty="0" err="1"/>
              <a:t>Vs</a:t>
            </a:r>
            <a:r>
              <a:rPr lang="el-GR" sz="2800" dirty="0"/>
              <a:t> </a:t>
            </a:r>
            <a:r>
              <a:rPr lang="el-GR" sz="2800" dirty="0" smtClean="0"/>
              <a:t>Αποθηκευμένα </a:t>
            </a:r>
            <a:r>
              <a:rPr lang="el-GR" sz="2800" dirty="0"/>
              <a:t>πολυμέσα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4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Ακρωνύμια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3812232" cy="4525963"/>
          </a:xfrm>
        </p:spPr>
        <p:txBody>
          <a:bodyPr>
            <a:noAutofit/>
          </a:bodyPr>
          <a:lstStyle/>
          <a:p>
            <a:r>
              <a:rPr lang="el-GR" altLang="x-none" sz="3200" dirty="0"/>
              <a:t>CD-ROM</a:t>
            </a:r>
          </a:p>
          <a:p>
            <a:r>
              <a:rPr lang="el-GR" altLang="x-none" sz="3200" dirty="0"/>
              <a:t>DVD</a:t>
            </a:r>
          </a:p>
          <a:p>
            <a:r>
              <a:rPr lang="el-GR" altLang="x-none" sz="3200" dirty="0"/>
              <a:t>JPEG</a:t>
            </a:r>
          </a:p>
          <a:p>
            <a:r>
              <a:rPr lang="el-GR" altLang="x-none" sz="3200" dirty="0"/>
              <a:t>MPEG (MPEG-1, MPEG-2, MPEG-4)</a:t>
            </a:r>
          </a:p>
          <a:p>
            <a:r>
              <a:rPr lang="el-GR" altLang="x-none" sz="3200" dirty="0"/>
              <a:t>MHEG</a:t>
            </a:r>
          </a:p>
          <a:p>
            <a:r>
              <a:rPr lang="el-GR" altLang="x-none" sz="3200" dirty="0" smtClean="0"/>
              <a:t>SMIL</a:t>
            </a:r>
            <a:endParaRPr lang="el-GR" altLang="x-none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altLang="x-none" sz="3200"/>
              <a:t>MP3</a:t>
            </a:r>
            <a:endParaRPr lang="en-US" altLang="x-none" sz="3200"/>
          </a:p>
          <a:p>
            <a:r>
              <a:rPr lang="el-GR" altLang="x-none" sz="3200"/>
              <a:t>GIF</a:t>
            </a:r>
          </a:p>
          <a:p>
            <a:r>
              <a:rPr lang="el-GR" altLang="x-none" sz="3200"/>
              <a:t>HTTP</a:t>
            </a:r>
          </a:p>
          <a:p>
            <a:r>
              <a:rPr lang="el-GR" altLang="x-none" sz="3200"/>
              <a:t>RTP</a:t>
            </a:r>
          </a:p>
          <a:p>
            <a:r>
              <a:rPr lang="el-GR" altLang="x-none" sz="3200"/>
              <a:t>RSVP</a:t>
            </a:r>
          </a:p>
          <a:p>
            <a:r>
              <a:rPr lang="el-GR" altLang="x-none" sz="3200"/>
              <a:t>H.323</a:t>
            </a:r>
            <a:endParaRPr lang="en-US" altLang="x-none" sz="3200"/>
          </a:p>
          <a:p>
            <a:r>
              <a:rPr lang="en-US" altLang="x-none" sz="3200"/>
              <a:t>…</a:t>
            </a:r>
            <a:endParaRPr lang="el-GR" altLang="x-none" sz="3200"/>
          </a:p>
          <a:p>
            <a:endParaRPr lang="el-GR" altLang="x-none" sz="3200"/>
          </a:p>
          <a:p>
            <a:endParaRPr lang="en-US" sz="320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1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Αισθήσεις και Μέσα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533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Αισθήσεις και </a:t>
            </a:r>
            <a:r>
              <a:rPr lang="el-GR" dirty="0" smtClean="0"/>
              <a:t>Μέσα </a:t>
            </a:r>
            <a:r>
              <a:rPr lang="en-US" dirty="0" smtClean="0"/>
              <a:t>(</a:t>
            </a:r>
            <a:r>
              <a:rPr lang="en-US" dirty="0"/>
              <a:t>1 </a:t>
            </a:r>
            <a:r>
              <a:rPr lang="en-US" dirty="0" smtClean="0"/>
              <a:t>απ</a:t>
            </a:r>
            <a:r>
              <a:rPr lang="en-US" dirty="0" err="1" smtClean="0"/>
              <a:t>ό</a:t>
            </a:r>
            <a:r>
              <a:rPr lang="en-US" dirty="0" smtClean="0"/>
              <a:t> 2)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(Ανθρώπινες) Αισθήσεις</a:t>
            </a:r>
          </a:p>
          <a:p>
            <a:pPr lvl="1"/>
            <a:r>
              <a:rPr lang="el-GR" dirty="0"/>
              <a:t>Όραση, ακοή, αφή, οσμή, γεύση</a:t>
            </a:r>
          </a:p>
          <a:p>
            <a:r>
              <a:rPr lang="el-GR" dirty="0"/>
              <a:t>Η πληροφορική επικοινωνιών τις χρησιμοποιεί με σκοπό την:</a:t>
            </a:r>
          </a:p>
          <a:p>
            <a:pPr lvl="1"/>
            <a:r>
              <a:rPr lang="el-GR" dirty="0"/>
              <a:t>Επέκταση του εύρους </a:t>
            </a:r>
            <a:r>
              <a:rPr lang="el-GR" dirty="0" smtClean="0"/>
              <a:t>επικοινωνία</a:t>
            </a:r>
            <a:r>
              <a:rPr lang="el-GR" dirty="0"/>
              <a:t>ς</a:t>
            </a:r>
          </a:p>
          <a:p>
            <a:pPr lvl="1"/>
            <a:r>
              <a:rPr lang="el-GR" dirty="0" smtClean="0"/>
              <a:t>Επέκταση χρόνου διατήρησης </a:t>
            </a:r>
            <a:r>
              <a:rPr lang="el-GR" dirty="0"/>
              <a:t>(αποθήκευση)</a:t>
            </a:r>
          </a:p>
          <a:p>
            <a:pPr lvl="1"/>
            <a:r>
              <a:rPr lang="el-GR" dirty="0"/>
              <a:t>Ενίσχυση της επίδρασής τους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Αισθήσεις και </a:t>
            </a:r>
            <a:r>
              <a:rPr lang="el-GR" dirty="0" smtClean="0"/>
              <a:t>Μέσα </a:t>
            </a:r>
            <a:r>
              <a:rPr lang="en-US" dirty="0" smtClean="0"/>
              <a:t>(</a:t>
            </a:r>
            <a:r>
              <a:rPr lang="en-US" dirty="0"/>
              <a:t>2 </a:t>
            </a:r>
            <a:r>
              <a:rPr lang="en-US" dirty="0" smtClean="0"/>
              <a:t>απ</a:t>
            </a:r>
            <a:r>
              <a:rPr lang="en-US" dirty="0" err="1" smtClean="0"/>
              <a:t>ό</a:t>
            </a:r>
            <a:r>
              <a:rPr lang="en-US" dirty="0" smtClean="0"/>
              <a:t> 2)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Παραδοσιακή πληροφορική</a:t>
            </a:r>
          </a:p>
          <a:p>
            <a:pPr lvl="1"/>
            <a:r>
              <a:rPr lang="el-GR" dirty="0" smtClean="0"/>
              <a:t>Εκμεταλλεύεται </a:t>
            </a:r>
            <a:r>
              <a:rPr lang="el-GR" dirty="0"/>
              <a:t>ένα μικρό υποσύνολο της όρασης</a:t>
            </a:r>
          </a:p>
          <a:p>
            <a:pPr lvl="2"/>
            <a:r>
              <a:rPr lang="el-GR" dirty="0" smtClean="0"/>
              <a:t>Αλφαριθμητικοί </a:t>
            </a:r>
            <a:r>
              <a:rPr lang="el-GR" dirty="0"/>
              <a:t>χαρακτήρες</a:t>
            </a:r>
          </a:p>
          <a:p>
            <a:pPr lvl="1"/>
            <a:r>
              <a:rPr lang="el-GR" dirty="0" smtClean="0"/>
              <a:t>Αφηρημένη </a:t>
            </a:r>
            <a:r>
              <a:rPr lang="el-GR" dirty="0"/>
              <a:t>(φαντασία…)</a:t>
            </a:r>
          </a:p>
          <a:p>
            <a:pPr lvl="1"/>
            <a:r>
              <a:rPr lang="el-GR" dirty="0"/>
              <a:t>Κοστοβόρα επεξεργασία</a:t>
            </a:r>
          </a:p>
          <a:p>
            <a:r>
              <a:rPr lang="el-GR" dirty="0"/>
              <a:t>Παραδοσιακές τηλεπικοινωνίες</a:t>
            </a:r>
          </a:p>
          <a:p>
            <a:pPr lvl="1"/>
            <a:r>
              <a:rPr lang="el-GR" dirty="0"/>
              <a:t>Ήχος / φωνή</a:t>
            </a:r>
          </a:p>
          <a:p>
            <a:pPr lvl="1"/>
            <a:r>
              <a:rPr lang="el-GR" dirty="0"/>
              <a:t>Βίντεο (μονόδρομα)</a:t>
            </a:r>
          </a:p>
          <a:p>
            <a:pPr lvl="1"/>
            <a:r>
              <a:rPr lang="el-GR" dirty="0"/>
              <a:t>Λίγη ή καθόλου επεξεργασία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0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mtClean="0"/>
              <a:t>Σ</a:t>
            </a:r>
            <a:r>
              <a:rPr lang="en-US" smtClean="0"/>
              <a:t>τ</a:t>
            </a:r>
            <a:r>
              <a:rPr lang="el-GR" smtClean="0"/>
              <a:t>όχοι </a:t>
            </a:r>
            <a:r>
              <a:rPr lang="el-GR"/>
              <a:t>και </a:t>
            </a:r>
            <a:r>
              <a:rPr lang="el-GR" smtClean="0"/>
              <a:t>Χαρακτηριστικά</a:t>
            </a:r>
            <a:endParaRPr lang="el-GR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44909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866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Στ</a:t>
            </a:r>
            <a:r>
              <a:rPr lang="el-GR" dirty="0" err="1" smtClean="0"/>
              <a:t>όχοι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Χαρακτηριστικά</a:t>
            </a:r>
            <a:r>
              <a:rPr lang="en-US" dirty="0" smtClean="0"/>
              <a:t> (1 απ</a:t>
            </a:r>
            <a:r>
              <a:rPr lang="en-US" dirty="0" err="1" smtClean="0"/>
              <a:t>ό</a:t>
            </a:r>
            <a:r>
              <a:rPr lang="en-US" dirty="0" smtClean="0"/>
              <a:t> 2)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Ανθρωποκεντρικά </a:t>
            </a:r>
          </a:p>
          <a:p>
            <a:r>
              <a:rPr lang="el-GR" dirty="0"/>
              <a:t>Πληροφορική επικοινωνιών</a:t>
            </a:r>
          </a:p>
          <a:p>
            <a:pPr lvl="1"/>
            <a:r>
              <a:rPr lang="el-GR" dirty="0" smtClean="0"/>
              <a:t>Πληροφορική</a:t>
            </a:r>
            <a:r>
              <a:rPr lang="el-GR" dirty="0"/>
              <a:t>: μετασχηματισμός, επεξεργασία, δημιουργία </a:t>
            </a:r>
            <a:r>
              <a:rPr lang="el-GR" dirty="0" smtClean="0"/>
              <a:t>(τεχνητοί </a:t>
            </a:r>
            <a:r>
              <a:rPr lang="el-GR" dirty="0"/>
              <a:t>κόσμοι/ artificial worlds)</a:t>
            </a:r>
          </a:p>
          <a:p>
            <a:pPr lvl="1"/>
            <a:r>
              <a:rPr lang="el-GR" dirty="0"/>
              <a:t>επικοινωνίες: </a:t>
            </a:r>
            <a:r>
              <a:rPr lang="el-GR" dirty="0" smtClean="0"/>
              <a:t>διάδοση </a:t>
            </a:r>
            <a:r>
              <a:rPr lang="el-GR" dirty="0"/>
              <a:t>πληροφορίας/μέσων, στοχεύει τους παραλήπτες</a:t>
            </a:r>
          </a:p>
          <a:p>
            <a:r>
              <a:rPr lang="el-GR" dirty="0"/>
              <a:t>Χρήση των περισσότερων δυνατών αισθήσεων </a:t>
            </a:r>
          </a:p>
          <a:p>
            <a:pPr lvl="1"/>
            <a:r>
              <a:rPr lang="el-GR" dirty="0"/>
              <a:t>Σήμερα: όραση και ακοή</a:t>
            </a:r>
          </a:p>
          <a:p>
            <a:pPr lvl="2"/>
            <a:r>
              <a:rPr lang="el-GR" dirty="0" smtClean="0"/>
              <a:t>3-διαστάσεις</a:t>
            </a:r>
            <a:endParaRPr lang="el-GR" dirty="0"/>
          </a:p>
          <a:p>
            <a:pPr lvl="2"/>
            <a:r>
              <a:rPr lang="el-GR" dirty="0" smtClean="0"/>
              <a:t>Στερεοφωνία</a:t>
            </a:r>
            <a:r>
              <a:rPr lang="en-US" dirty="0" smtClean="0"/>
              <a:t>, </a:t>
            </a:r>
            <a:r>
              <a:rPr lang="el-GR" dirty="0" smtClean="0"/>
              <a:t>πολυκάναλος ήχος</a:t>
            </a:r>
            <a:r>
              <a:rPr lang="en-US" dirty="0" smtClean="0"/>
              <a:t>(</a:t>
            </a:r>
            <a:r>
              <a:rPr lang="en-US" dirty="0"/>
              <a:t>Pro-logic, Dolby-digital)</a:t>
            </a:r>
          </a:p>
          <a:p>
            <a:pPr lvl="1"/>
            <a:r>
              <a:rPr lang="el-GR" dirty="0"/>
              <a:t>Εικονική πραγματικότητα (ηλεκτρομηχανική)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 smtClean="0"/>
              <a:t>Στόχοι</a:t>
            </a:r>
            <a:r>
              <a:rPr lang="en-US" smtClean="0"/>
              <a:t> </a:t>
            </a:r>
            <a:r>
              <a:rPr lang="el-GR" smtClean="0"/>
              <a:t>και Χαρακτηριστικά</a:t>
            </a:r>
            <a:r>
              <a:rPr lang="en-US" smtClean="0"/>
              <a:t> (2 από 2</a:t>
            </a:r>
            <a:r>
              <a:rPr lang="en-US"/>
              <a:t>)</a:t>
            </a:r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Γρήγορη και άμεση πρόσβαση</a:t>
            </a:r>
          </a:p>
          <a:p>
            <a:pPr lvl="1"/>
            <a:r>
              <a:rPr lang="el-GR" dirty="0"/>
              <a:t> </a:t>
            </a:r>
            <a:r>
              <a:rPr lang="el-GR" dirty="0" smtClean="0"/>
              <a:t>«1 </a:t>
            </a:r>
            <a:r>
              <a:rPr lang="el-GR" dirty="0"/>
              <a:t>εικόνα = 1000 λέξεις»</a:t>
            </a:r>
          </a:p>
          <a:p>
            <a:pPr lvl="1"/>
            <a:r>
              <a:rPr lang="el-GR" dirty="0"/>
              <a:t>Ταυτόχρονη χρήση πολλών “καναλιών”: ήχος + εικόνα</a:t>
            </a:r>
          </a:p>
          <a:p>
            <a:pPr lvl="1"/>
            <a:r>
              <a:rPr lang="el-GR" dirty="0"/>
              <a:t>Καταλληλότερο κανάλι για επίδραση</a:t>
            </a:r>
          </a:p>
          <a:p>
            <a:pPr lvl="2"/>
            <a:r>
              <a:rPr lang="el-GR" dirty="0"/>
              <a:t>Οπτικό </a:t>
            </a:r>
            <a:r>
              <a:rPr lang="el-GR" dirty="0" err="1"/>
              <a:t>Vs</a:t>
            </a:r>
            <a:r>
              <a:rPr lang="el-GR" dirty="0"/>
              <a:t> ακουστικό </a:t>
            </a:r>
          </a:p>
          <a:p>
            <a:pPr lvl="2"/>
            <a:r>
              <a:rPr lang="el-GR" dirty="0"/>
              <a:t>Το αποτέλεσμα εξαρτάται και από τον παραλήπτη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6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Πτυχές των Πολυμέσων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Περιεχόμενο</a:t>
            </a:r>
          </a:p>
          <a:p>
            <a:pPr lvl="1"/>
            <a:r>
              <a:rPr lang="el-GR" dirty="0"/>
              <a:t>Πληροφορία, αρχεία</a:t>
            </a:r>
          </a:p>
          <a:p>
            <a:pPr lvl="1"/>
            <a:r>
              <a:rPr lang="el-GR" dirty="0"/>
              <a:t>Εικόνες, ταινίες κτλ. </a:t>
            </a:r>
          </a:p>
          <a:p>
            <a:r>
              <a:rPr lang="el-GR" dirty="0"/>
              <a:t>Δημιουργική σχεδίαση (Creative Design) </a:t>
            </a:r>
          </a:p>
          <a:p>
            <a:pPr lvl="1"/>
            <a:r>
              <a:rPr lang="el-GR" dirty="0"/>
              <a:t>Δημιουργία, παραγωγή</a:t>
            </a:r>
          </a:p>
          <a:p>
            <a:r>
              <a:rPr lang="el-GR" dirty="0"/>
              <a:t>Παρεχόμενες τεχνολογίες</a:t>
            </a:r>
          </a:p>
          <a:p>
            <a:pPr lvl="1"/>
            <a:r>
              <a:rPr lang="el-GR" dirty="0"/>
              <a:t>Εργαλεία υλικού και λογισμικού</a:t>
            </a:r>
          </a:p>
          <a:p>
            <a:pPr lvl="1"/>
            <a:r>
              <a:rPr lang="el-GR" dirty="0"/>
              <a:t>Αλγόριθμοι και διεργασίες</a:t>
            </a:r>
          </a:p>
          <a:p>
            <a:pPr lvl="1"/>
            <a:r>
              <a:rPr lang="el-GR" dirty="0"/>
              <a:t>Δικτυακές Τεχνολογίες </a:t>
            </a:r>
          </a:p>
          <a:p>
            <a:pPr lvl="1"/>
            <a:r>
              <a:rPr lang="el-GR" dirty="0"/>
              <a:t>Πρότυπα </a:t>
            </a:r>
            <a:endParaRPr lang="el-GR" dirty="0" smtClean="0"/>
          </a:p>
          <a:p>
            <a:pPr lvl="1"/>
            <a:r>
              <a:rPr lang="el-GR" dirty="0" smtClean="0"/>
              <a:t>(Ενσωματωμένες) </a:t>
            </a:r>
            <a:r>
              <a:rPr lang="el-GR" dirty="0"/>
              <a:t>Εφαρμογές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altLang="x-none"/>
              <a:t>Αυτόνομα Συστήματα Πολυμέσων</a:t>
            </a:r>
            <a:endParaRPr lang="el-GR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406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x-none"/>
              <a:t>Αυτόνομα Συστήματα Πολυμέσων</a:t>
            </a:r>
            <a:r>
              <a:rPr lang="en-US" altLang="x-none" smtClean="0"/>
              <a:t/>
            </a:r>
            <a:br>
              <a:rPr lang="en-US" altLang="x-none" smtClean="0"/>
            </a:br>
            <a:r>
              <a:rPr lang="en-US" smtClean="0"/>
              <a:t>(1 από 2)</a:t>
            </a:r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5111750" cy="4608512"/>
          </a:xfrm>
        </p:spPr>
        <p:txBody>
          <a:bodyPr>
            <a:noAutofit/>
          </a:bodyPr>
          <a:lstStyle/>
          <a:p>
            <a:r>
              <a:rPr lang="el-GR" sz="2400" dirty="0" smtClean="0"/>
              <a:t>Κεντρική </a:t>
            </a:r>
            <a:r>
              <a:rPr lang="el-GR" sz="2400" dirty="0"/>
              <a:t>μ</a:t>
            </a:r>
            <a:r>
              <a:rPr lang="el-GR" sz="2400" dirty="0" smtClean="0"/>
              <a:t>ονάδα επεξεργασίας, </a:t>
            </a:r>
            <a:r>
              <a:rPr lang="el-GR" sz="2400" dirty="0"/>
              <a:t>(κύρια) μνήμη</a:t>
            </a:r>
          </a:p>
          <a:p>
            <a:r>
              <a:rPr lang="el-GR" sz="2400" dirty="0"/>
              <a:t>Μονάδες παρουσίασης</a:t>
            </a:r>
          </a:p>
          <a:p>
            <a:pPr lvl="1"/>
            <a:r>
              <a:rPr lang="el-GR" sz="2000" dirty="0"/>
              <a:t>οθόνη (βίντεο)</a:t>
            </a:r>
          </a:p>
          <a:p>
            <a:pPr lvl="1"/>
            <a:r>
              <a:rPr lang="el-GR" sz="2000" dirty="0"/>
              <a:t>ηχεία (ήχος)</a:t>
            </a:r>
          </a:p>
          <a:p>
            <a:r>
              <a:rPr lang="el-GR" sz="2400" dirty="0"/>
              <a:t>Δικτυακή διεπαφή (</a:t>
            </a:r>
            <a:r>
              <a:rPr lang="el-GR" sz="2400" b="1" dirty="0"/>
              <a:t>N</a:t>
            </a:r>
            <a:r>
              <a:rPr lang="el-GR" sz="2400" dirty="0"/>
              <a:t>etwork </a:t>
            </a:r>
            <a:r>
              <a:rPr lang="el-GR" sz="2400" b="1" dirty="0"/>
              <a:t>I</a:t>
            </a:r>
            <a:r>
              <a:rPr lang="el-GR" sz="2400" dirty="0"/>
              <a:t>nterface </a:t>
            </a:r>
            <a:r>
              <a:rPr lang="el-GR" sz="2400" b="1" dirty="0"/>
              <a:t>U</a:t>
            </a:r>
            <a:r>
              <a:rPr lang="el-GR" sz="2400" dirty="0"/>
              <a:t>nit - ΝΙU)</a:t>
            </a:r>
          </a:p>
          <a:p>
            <a:pPr lvl="1"/>
            <a:r>
              <a:rPr lang="el-GR" sz="2000" b="1" dirty="0"/>
              <a:t>Δεν</a:t>
            </a:r>
            <a:r>
              <a:rPr lang="el-GR" sz="2000" dirty="0"/>
              <a:t> </a:t>
            </a:r>
            <a:r>
              <a:rPr lang="el-GR" sz="2000" dirty="0" smtClean="0"/>
              <a:t>πρωταγωνιστεί </a:t>
            </a:r>
            <a:r>
              <a:rPr lang="el-GR" sz="2000" dirty="0"/>
              <a:t>στα αυτόνομα συστήματα</a:t>
            </a:r>
          </a:p>
          <a:p>
            <a:r>
              <a:rPr lang="el-GR" sz="2400" dirty="0"/>
              <a:t>Ελεγκτής εικόνας/ήχου:</a:t>
            </a:r>
          </a:p>
          <a:p>
            <a:pPr lvl="1"/>
            <a:r>
              <a:rPr lang="el-GR" sz="2000" dirty="0"/>
              <a:t>μετατροπή αναλογικού/ψηφιακού</a:t>
            </a:r>
          </a:p>
          <a:p>
            <a:pPr lvl="1"/>
            <a:r>
              <a:rPr lang="el-GR" sz="2000" dirty="0"/>
              <a:t>Οδηγεί (drives) της μονάδες παρουσίασης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" name="Picture 4" descr="Copy 2 of lwf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5775" y="1349375"/>
            <a:ext cx="3267075" cy="5029200"/>
          </a:xfr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7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x-none"/>
              <a:t>Αυτόνομα Συστήματα Πολυμέσων</a:t>
            </a:r>
            <a:r>
              <a:rPr lang="en-US" altLang="x-none"/>
              <a:t/>
            </a:r>
            <a:br>
              <a:rPr lang="en-US" altLang="x-none"/>
            </a:br>
            <a:r>
              <a:rPr lang="en-US" smtClean="0"/>
              <a:t>(2 </a:t>
            </a:r>
            <a:r>
              <a:rPr lang="en-US"/>
              <a:t>από 2)</a:t>
            </a:r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9719"/>
            <a:ext cx="5111750" cy="4608512"/>
          </a:xfrm>
        </p:spPr>
        <p:txBody>
          <a:bodyPr>
            <a:noAutofit/>
          </a:bodyPr>
          <a:lstStyle/>
          <a:p>
            <a:r>
              <a:rPr lang="el-GR" sz="2400" dirty="0"/>
              <a:t>Συσκευές αποθήκευσης</a:t>
            </a:r>
          </a:p>
          <a:p>
            <a:pPr lvl="1"/>
            <a:r>
              <a:rPr lang="el-GR" sz="2000" dirty="0"/>
              <a:t>Σκληρός δίσκος</a:t>
            </a:r>
          </a:p>
          <a:p>
            <a:pPr lvl="1"/>
            <a:r>
              <a:rPr lang="en-US" sz="2000" dirty="0"/>
              <a:t>CD-ROM</a:t>
            </a:r>
          </a:p>
          <a:p>
            <a:pPr lvl="1"/>
            <a:r>
              <a:rPr lang="en-US" sz="2000" dirty="0"/>
              <a:t>DVD</a:t>
            </a:r>
          </a:p>
          <a:p>
            <a:pPr lvl="1"/>
            <a:r>
              <a:rPr lang="el-GR" sz="2000" dirty="0"/>
              <a:t>Συστοιχίες δίσκων</a:t>
            </a:r>
          </a:p>
          <a:p>
            <a:pPr lvl="2"/>
            <a:r>
              <a:rPr lang="en-US" sz="1600" dirty="0"/>
              <a:t>RAID: Redundant Array of Inexpensive Disks</a:t>
            </a:r>
          </a:p>
          <a:p>
            <a:pPr lvl="1"/>
            <a:r>
              <a:rPr lang="el-GR" sz="2000" dirty="0"/>
              <a:t>Ελεγκτής αποθήκευσης</a:t>
            </a:r>
          </a:p>
          <a:p>
            <a:pPr lvl="2"/>
            <a:r>
              <a:rPr lang="el-GR" sz="1600" dirty="0"/>
              <a:t>Βελτιστοποιεί την χρήση των συσκευών</a:t>
            </a:r>
          </a:p>
          <a:p>
            <a:r>
              <a:rPr lang="el-GR" sz="2400" dirty="0"/>
              <a:t>(Κύρια) Λεωφόρος (System Bus)</a:t>
            </a:r>
          </a:p>
          <a:p>
            <a:pPr lvl="1"/>
            <a:r>
              <a:rPr lang="el-GR" sz="2000" dirty="0"/>
              <a:t>Σύνδεση υψηλής ταχύτητας με το δίκτυο</a:t>
            </a:r>
          </a:p>
        </p:txBody>
      </p:sp>
      <p:pic>
        <p:nvPicPr>
          <p:cNvPr id="7" name="Picture 4" descr="σχήμα που περιγράφει την δομή  ενός  αυτόνομου πολυμεσικού σταθμού εργασία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5775" y="1349375"/>
            <a:ext cx="3267075" cy="5029200"/>
          </a:xfrm>
          <a:prstGeom prst="rect">
            <a:avLst/>
          </a:prstGeo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/>
              <a:t>Ομότιμα </a:t>
            </a:r>
            <a:r>
              <a:rPr lang="el-GR" dirty="0" smtClean="0"/>
              <a:t>Συστήματα </a:t>
            </a:r>
            <a:r>
              <a:rPr lang="en-US" dirty="0"/>
              <a:t>(peer-to-</a:t>
            </a:r>
            <a:r>
              <a:rPr lang="en-US" dirty="0" smtClean="0"/>
              <a:t>peer</a:t>
            </a:r>
            <a:r>
              <a:rPr lang="el-GR" dirty="0" smtClean="0"/>
              <a:t> systems</a:t>
            </a:r>
            <a:r>
              <a:rPr lang="en-US" dirty="0" smtClean="0"/>
              <a:t>) 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178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/>
              <a:t>Ομότιμα </a:t>
            </a:r>
            <a:r>
              <a:rPr lang="el-GR" altLang="x-none" smtClean="0"/>
              <a:t>Συστήματα</a:t>
            </a:r>
            <a:r>
              <a:rPr lang="en-US" altLang="x-none" smtClean="0"/>
              <a:t> </a:t>
            </a:r>
            <a:r>
              <a:rPr lang="en-US" smtClean="0"/>
              <a:t>(1 από 2)</a:t>
            </a:r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608512"/>
          </a:xfrm>
        </p:spPr>
        <p:txBody>
          <a:bodyPr>
            <a:noAutofit/>
          </a:bodyPr>
          <a:lstStyle/>
          <a:p>
            <a:r>
              <a:rPr lang="el-GR" dirty="0"/>
              <a:t>(κυρίως) Παροδικό περιεχόμενο</a:t>
            </a:r>
          </a:p>
          <a:p>
            <a:pPr lvl="1"/>
            <a:r>
              <a:rPr lang="el-GR" dirty="0"/>
              <a:t>Σύλληψη (capture) και παρουσίαση</a:t>
            </a:r>
          </a:p>
          <a:p>
            <a:pPr lvl="1"/>
            <a:r>
              <a:rPr lang="el-GR" dirty="0"/>
              <a:t>Τυπικές εφαρμογές:</a:t>
            </a:r>
          </a:p>
          <a:p>
            <a:pPr lvl="2"/>
            <a:r>
              <a:rPr lang="el-GR" dirty="0"/>
              <a:t>τηλεδιάσκεψη</a:t>
            </a:r>
          </a:p>
          <a:p>
            <a:pPr lvl="3"/>
            <a:r>
              <a:rPr lang="el-GR" dirty="0"/>
              <a:t>ήχος</a:t>
            </a:r>
          </a:p>
          <a:p>
            <a:pPr lvl="3"/>
            <a:r>
              <a:rPr lang="el-GR" dirty="0"/>
              <a:t>βίντεο</a:t>
            </a:r>
          </a:p>
          <a:p>
            <a:pPr lvl="3"/>
            <a:r>
              <a:rPr lang="el-GR" dirty="0"/>
              <a:t>Διακριτά μέσα</a:t>
            </a:r>
          </a:p>
          <a:p>
            <a:pPr lvl="4"/>
            <a:r>
              <a:rPr lang="el-GR" dirty="0"/>
              <a:t>γραφικά</a:t>
            </a:r>
          </a:p>
          <a:p>
            <a:pPr lvl="4"/>
            <a:r>
              <a:rPr lang="el-GR" dirty="0"/>
              <a:t>κείμενο</a:t>
            </a:r>
          </a:p>
          <a:p>
            <a:pPr lvl="4"/>
            <a:r>
              <a:rPr lang="el-GR" dirty="0" err="1"/>
              <a:t>κ.α</a:t>
            </a:r>
            <a:r>
              <a:rPr lang="el-GR" dirty="0"/>
              <a:t>.</a:t>
            </a:r>
          </a:p>
        </p:txBody>
      </p:sp>
      <p:grpSp>
        <p:nvGrpSpPr>
          <p:cNvPr id="3" name="Group 2" descr="σχήμα που περιγράφει την δομή  και την διασύνδεση 2 ομότιμων πολυμεσικών σταθμών εργασίας " title="Σχήμα ομότιμου συστήματος"/>
          <p:cNvGrpSpPr/>
          <p:nvPr/>
        </p:nvGrpSpPr>
        <p:grpSpPr>
          <a:xfrm>
            <a:off x="3995936" y="3238524"/>
            <a:ext cx="5040560" cy="2998788"/>
            <a:chOff x="3995936" y="3238524"/>
            <a:chExt cx="5040560" cy="2998788"/>
          </a:xfrm>
        </p:grpSpPr>
        <p:pic>
          <p:nvPicPr>
            <p:cNvPr id="9" name="Picture 3" descr="σχήμα που περιγράφει την δομή  και την διασύνδεση 2 ομότιμων πολυμεσικών σταθμών εργασίας " title="Σχήμα ομότιμων συστημάτων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238524"/>
              <a:ext cx="5040560" cy="299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" name="Object 4" descr="σχήμα που περιγράφει την δομή  και την διασύνδεση 2 ομότιμων πολυμεσικών σταθμών εργασίας " title="Σχήμα ομότιμου συστήματος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7250822"/>
                </p:ext>
              </p:extLst>
            </p:nvPr>
          </p:nvGraphicFramePr>
          <p:xfrm>
            <a:off x="5724128" y="3960664"/>
            <a:ext cx="1509712" cy="1124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VISIO" r:id="rId5" imgW="1510284" imgH="1053084" progId="Visio.Drawing.4">
                    <p:embed/>
                  </p:oleObj>
                </mc:Choice>
                <mc:Fallback>
                  <p:oleObj name="VISIO" r:id="rId5" imgW="1510284" imgH="1053084" progId="Visio.Drawing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3960664"/>
                          <a:ext cx="1509712" cy="1124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3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/>
              <a:t>Ομότιμα Συστήματα</a:t>
            </a:r>
            <a:r>
              <a:rPr lang="en-US" altLang="x-none"/>
              <a:t> </a:t>
            </a:r>
            <a:r>
              <a:rPr lang="en-US" smtClean="0"/>
              <a:t>(2 </a:t>
            </a:r>
            <a:r>
              <a:rPr lang="en-US"/>
              <a:t>από 2)</a:t>
            </a:r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7344816" cy="4608512"/>
          </a:xfrm>
        </p:spPr>
        <p:txBody>
          <a:bodyPr>
            <a:noAutofit/>
          </a:bodyPr>
          <a:lstStyle/>
          <a:p>
            <a:r>
              <a:rPr lang="el-GR" dirty="0"/>
              <a:t>Μεσαίο εύρος έντασης (power) και κόστους</a:t>
            </a:r>
          </a:p>
          <a:p>
            <a:r>
              <a:rPr lang="el-GR" dirty="0"/>
              <a:t>Επικοινωνία με πολλαπλούς ομότιμους χρήστες (peers)</a:t>
            </a:r>
          </a:p>
          <a:p>
            <a:r>
              <a:rPr lang="el-GR" dirty="0"/>
              <a:t>Ετερογενή</a:t>
            </a:r>
          </a:p>
        </p:txBody>
      </p:sp>
      <p:grpSp>
        <p:nvGrpSpPr>
          <p:cNvPr id="5" name="Group 4" descr="σχήμα που περιγράφει την δομή  και την διασύνδεση 2 ομότιμων πολυμεσικών σταθμών εργασίας " title="Σχήμα ομότιμου συστήματος"/>
          <p:cNvGrpSpPr/>
          <p:nvPr/>
        </p:nvGrpSpPr>
        <p:grpSpPr>
          <a:xfrm>
            <a:off x="3969196" y="3356992"/>
            <a:ext cx="5067300" cy="2998788"/>
            <a:chOff x="3969196" y="3356992"/>
            <a:chExt cx="5067300" cy="2998788"/>
          </a:xfrm>
        </p:grpSpPr>
        <p:pic>
          <p:nvPicPr>
            <p:cNvPr id="9" name="Picture 3" descr="lwf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196" y="3356992"/>
              <a:ext cx="5067300" cy="299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031424"/>
                </p:ext>
              </p:extLst>
            </p:nvPr>
          </p:nvGraphicFramePr>
          <p:xfrm>
            <a:off x="5724128" y="4104679"/>
            <a:ext cx="1509712" cy="1124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VISIO" r:id="rId5" imgW="1510284" imgH="1053084" progId="Visio.Drawing.4">
                    <p:embed/>
                  </p:oleObj>
                </mc:Choice>
                <mc:Fallback>
                  <p:oleObj name="VISIO" r:id="rId5" imgW="1510284" imgH="1053084" progId="Visio.Drawing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4104679"/>
                          <a:ext cx="1509712" cy="1124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altLang="x-none" dirty="0"/>
              <a:t>Συστήματα </a:t>
            </a:r>
            <a:r>
              <a:rPr lang="el-GR" altLang="x-none" dirty="0" smtClean="0"/>
              <a:t>Πελάτη-Εξυπηρετ</a:t>
            </a:r>
            <a:r>
              <a:rPr lang="en-US" altLang="x-none" dirty="0" err="1" smtClean="0"/>
              <a:t>η</a:t>
            </a:r>
            <a:r>
              <a:rPr lang="el-GR" altLang="x-none" dirty="0" smtClean="0"/>
              <a:t>τή 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r>
              <a:rPr lang="el-GR" altLang="x-none" dirty="0" smtClean="0"/>
              <a:t> </a:t>
            </a:r>
            <a:r>
              <a:rPr lang="en-US" altLang="x-none" dirty="0" smtClean="0"/>
              <a:t>(</a:t>
            </a:r>
            <a:r>
              <a:rPr lang="en-US" altLang="x-none" dirty="0"/>
              <a:t>Client-</a:t>
            </a:r>
            <a:r>
              <a:rPr lang="en-US" altLang="x-none" dirty="0" smtClean="0"/>
              <a:t>Server systems) </a:t>
            </a:r>
            <a:endParaRPr lang="el-GR" altLang="x-none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3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x-none" dirty="0"/>
              <a:t>Συστήματα</a:t>
            </a:r>
            <a:r>
              <a:rPr lang="en-US" altLang="x-none" dirty="0"/>
              <a:t> </a:t>
            </a:r>
            <a:r>
              <a:rPr lang="el-GR" altLang="x-none" dirty="0" smtClean="0"/>
              <a:t>Πελάτη-Εξυπηρετ</a:t>
            </a:r>
            <a:r>
              <a:rPr lang="en-US" altLang="x-none" dirty="0" err="1" smtClean="0"/>
              <a:t>η</a:t>
            </a:r>
            <a:r>
              <a:rPr lang="el-GR" altLang="x-none" dirty="0" smtClean="0"/>
              <a:t>τή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dirty="0" smtClean="0"/>
              <a:t>(1 απ</a:t>
            </a:r>
            <a:r>
              <a:rPr lang="en-US" altLang="x-none" dirty="0" err="1" smtClean="0"/>
              <a:t>ό</a:t>
            </a:r>
            <a:r>
              <a:rPr lang="en-US" altLang="x-none" dirty="0" smtClean="0"/>
              <a:t> 2)</a:t>
            </a:r>
            <a:endParaRPr lang="el-GR" dirty="0"/>
          </a:p>
        </p:txBody>
      </p:sp>
      <p:grpSp>
        <p:nvGrpSpPr>
          <p:cNvPr id="3" name="Group 2" descr="Σχήμα που παρουσιάζει 2 πολυμεσικά συστήματα σε αρχιτεκτονική πελάτης-εξυπηρετητής" title="Σχήμα συστήματος Πελάτης-εξυπηρετητής"/>
          <p:cNvGrpSpPr/>
          <p:nvPr/>
        </p:nvGrpSpPr>
        <p:grpSpPr>
          <a:xfrm>
            <a:off x="4067944" y="1357313"/>
            <a:ext cx="5067300" cy="2998787"/>
            <a:chOff x="4067944" y="1357313"/>
            <a:chExt cx="5067300" cy="2998787"/>
          </a:xfrm>
        </p:grpSpPr>
        <p:pic>
          <p:nvPicPr>
            <p:cNvPr id="7" name="Picture 2" descr="Copy 3 of lwf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57313"/>
              <a:ext cx="5067300" cy="299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9234555"/>
                </p:ext>
              </p:extLst>
            </p:nvPr>
          </p:nvGraphicFramePr>
          <p:xfrm>
            <a:off x="5846738" y="2060848"/>
            <a:ext cx="1509712" cy="1124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VISIO" r:id="rId5" imgW="1510284" imgH="1053084" progId="Visio.Drawing.4">
                    <p:embed/>
                  </p:oleObj>
                </mc:Choice>
                <mc:Fallback>
                  <p:oleObj name="VISIO" r:id="rId5" imgW="1510284" imgH="1053084" progId="Visio.Drawing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6738" y="2060848"/>
                          <a:ext cx="1509712" cy="1124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4608512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Εξυπηρετητής</a:t>
            </a:r>
            <a:endParaRPr lang="el-GR" sz="2800" b="1" dirty="0"/>
          </a:p>
          <a:p>
            <a:pPr lvl="1"/>
            <a:r>
              <a:rPr lang="el-GR" sz="2400" dirty="0"/>
              <a:t>Διαρκές περιεχόμενο</a:t>
            </a:r>
          </a:p>
          <a:p>
            <a:pPr lvl="2"/>
            <a:r>
              <a:rPr lang="el-GR" sz="2000" dirty="0"/>
              <a:t>αποθήκευση</a:t>
            </a:r>
          </a:p>
          <a:p>
            <a:pPr lvl="1"/>
            <a:r>
              <a:rPr lang="el-GR" sz="2400" dirty="0"/>
              <a:t>Εξυπηρετεί πολλούς πελάτες</a:t>
            </a:r>
          </a:p>
          <a:p>
            <a:pPr lvl="1"/>
            <a:r>
              <a:rPr lang="el-GR" sz="2400" dirty="0"/>
              <a:t>Ειδικού </a:t>
            </a:r>
            <a:r>
              <a:rPr lang="el-GR" sz="2400" dirty="0" smtClean="0"/>
              <a:t>σκοπού</a:t>
            </a:r>
            <a:endParaRPr lang="el-GR" sz="2400" dirty="0"/>
          </a:p>
          <a:p>
            <a:pPr lvl="2"/>
            <a:r>
              <a:rPr lang="el-GR" sz="2000" dirty="0"/>
              <a:t>Λιγότεροι </a:t>
            </a:r>
            <a:r>
              <a:rPr lang="el-GR" sz="2000" dirty="0" smtClean="0"/>
              <a:t>εξυπηρετητές</a:t>
            </a:r>
            <a:endParaRPr lang="el-GR" sz="2000" dirty="0"/>
          </a:p>
          <a:p>
            <a:pPr lvl="1"/>
            <a:r>
              <a:rPr lang="el-GR" sz="2400" dirty="0" smtClean="0"/>
              <a:t>Ισχυρός/</a:t>
            </a:r>
            <a:r>
              <a:rPr lang="el-GR" sz="2400" dirty="0"/>
              <a:t>Ακριβός</a:t>
            </a:r>
          </a:p>
          <a:p>
            <a:pPr lvl="2"/>
            <a:r>
              <a:rPr lang="el-GR" sz="2000" dirty="0"/>
              <a:t>Δίκτυο διασύνδεσης υψηλής απόδοσης</a:t>
            </a:r>
          </a:p>
          <a:p>
            <a:pPr lvl="2"/>
            <a:r>
              <a:rPr lang="el-GR" sz="2000" dirty="0"/>
              <a:t>Σύστημα αποθήκευσης υψηλής απόδοσης </a:t>
            </a:r>
            <a:r>
              <a:rPr lang="el-GR" sz="2000" dirty="0" smtClean="0"/>
              <a:t>(πχ RAID)</a:t>
            </a:r>
            <a:endParaRPr lang="el-GR" sz="2000" dirty="0"/>
          </a:p>
          <a:p>
            <a:r>
              <a:rPr lang="el-GR" sz="2800" dirty="0"/>
              <a:t>Πελάτες</a:t>
            </a:r>
          </a:p>
        </p:txBody>
      </p:sp>
    </p:spTree>
    <p:extLst>
      <p:ext uri="{BB962C8B-B14F-4D97-AF65-F5344CB8AC3E}">
        <p14:creationId xmlns:p14="http://schemas.microsoft.com/office/powerpoint/2010/main" val="23111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x-none" dirty="0"/>
              <a:t>Συστήματα</a:t>
            </a:r>
            <a:r>
              <a:rPr lang="en-US" altLang="x-none" dirty="0"/>
              <a:t> </a:t>
            </a:r>
            <a:r>
              <a:rPr lang="el-GR" altLang="x-none" dirty="0"/>
              <a:t>Πελάτη-Εξυπηρετ</a:t>
            </a:r>
            <a:r>
              <a:rPr lang="en-US" altLang="x-none" dirty="0" err="1"/>
              <a:t>η</a:t>
            </a:r>
            <a:r>
              <a:rPr lang="el-GR" altLang="x-none" dirty="0"/>
              <a:t>τή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 smtClean="0"/>
              <a:t>(</a:t>
            </a:r>
            <a:r>
              <a:rPr lang="el-GR" altLang="x-none" dirty="0" smtClean="0"/>
              <a:t>2</a:t>
            </a:r>
            <a:r>
              <a:rPr lang="en-US" altLang="x-none" dirty="0" smtClean="0"/>
              <a:t> </a:t>
            </a:r>
            <a:r>
              <a:rPr lang="en-US" altLang="x-none" dirty="0"/>
              <a:t>απ</a:t>
            </a:r>
            <a:r>
              <a:rPr lang="en-US" altLang="x-none" dirty="0" err="1"/>
              <a:t>ό</a:t>
            </a:r>
            <a:r>
              <a:rPr lang="en-US" altLang="x-none" dirty="0"/>
              <a:t> 2)</a:t>
            </a:r>
            <a:endParaRPr lang="el-GR" dirty="0"/>
          </a:p>
        </p:txBody>
      </p:sp>
      <p:grpSp>
        <p:nvGrpSpPr>
          <p:cNvPr id="3" name="Group 2" descr="Σχήμα που παρουσιάζει 2 πολυμεσικά συστήματα σε αρχιτεκτονική πελάτης-εξυπηρετητής"/>
          <p:cNvGrpSpPr/>
          <p:nvPr/>
        </p:nvGrpSpPr>
        <p:grpSpPr>
          <a:xfrm>
            <a:off x="4067944" y="1798365"/>
            <a:ext cx="5067300" cy="2998787"/>
            <a:chOff x="4067944" y="1798365"/>
            <a:chExt cx="5067300" cy="2998787"/>
          </a:xfrm>
        </p:grpSpPr>
        <p:pic>
          <p:nvPicPr>
            <p:cNvPr id="7" name="Picture 2" descr="Copy 3 of lwf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798365"/>
              <a:ext cx="5067300" cy="299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5626302"/>
                </p:ext>
              </p:extLst>
            </p:nvPr>
          </p:nvGraphicFramePr>
          <p:xfrm>
            <a:off x="5846738" y="2520504"/>
            <a:ext cx="1509712" cy="1124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VISIO" r:id="rId5" imgW="1510284" imgH="1053084" progId="Visio.Drawing.4">
                    <p:embed/>
                  </p:oleObj>
                </mc:Choice>
                <mc:Fallback>
                  <p:oleObj name="VISIO" r:id="rId5" imgW="1510284" imgH="1053084" progId="Visio.Drawing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6738" y="2520504"/>
                          <a:ext cx="1509712" cy="1124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060848"/>
            <a:ext cx="8136904" cy="4608512"/>
          </a:xfrm>
        </p:spPr>
        <p:txBody>
          <a:bodyPr>
            <a:noAutofit/>
          </a:bodyPr>
          <a:lstStyle/>
          <a:p>
            <a:r>
              <a:rPr lang="el-GR" dirty="0"/>
              <a:t>Εξυπηρετητής</a:t>
            </a:r>
          </a:p>
          <a:p>
            <a:r>
              <a:rPr lang="el-GR" b="1" dirty="0"/>
              <a:t>Πελάτες</a:t>
            </a:r>
          </a:p>
          <a:p>
            <a:pPr lvl="1"/>
            <a:r>
              <a:rPr lang="el-GR" dirty="0"/>
              <a:t>Λιγότερο ισχυροί</a:t>
            </a:r>
          </a:p>
          <a:p>
            <a:pPr lvl="1"/>
            <a:r>
              <a:rPr lang="el-GR" dirty="0"/>
              <a:t>Λιγότερο ακριβοί</a:t>
            </a:r>
          </a:p>
          <a:p>
            <a:pPr lvl="1"/>
            <a:r>
              <a:rPr lang="el-GR" dirty="0"/>
              <a:t>Μηχανές παρουσίασης μέσων</a:t>
            </a:r>
          </a:p>
          <a:p>
            <a:pPr lvl="1"/>
            <a:r>
              <a:rPr lang="el-GR" dirty="0" smtClean="0"/>
              <a:t>Συνήθως </a:t>
            </a:r>
            <a:r>
              <a:rPr lang="el-GR" dirty="0"/>
              <a:t>διαφορετικοί (</a:t>
            </a:r>
            <a:r>
              <a:rPr lang="el-GR" dirty="0" smtClean="0"/>
              <a:t>ετερογένεια)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9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x-none" dirty="0" smtClean="0"/>
              <a:t>Δομή Συστημάτων Πολυμέσων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242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Πανεπιστήμιο Αθηνών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4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err="1"/>
              <a:t>Δομή</a:t>
            </a:r>
            <a:r>
              <a:rPr lang="en-US" altLang="x-none"/>
              <a:t> </a:t>
            </a:r>
            <a:r>
              <a:rPr lang="en-US" altLang="x-none" err="1"/>
              <a:t>Συστημάτων</a:t>
            </a:r>
            <a:r>
              <a:rPr lang="en-US" altLang="x-none"/>
              <a:t> </a:t>
            </a:r>
            <a:r>
              <a:rPr lang="en-US" altLang="x-none" err="1"/>
              <a:t>Πολυμέσων</a:t>
            </a:r>
            <a:r>
              <a:rPr lang="en-US" altLang="x-none"/>
              <a:t> </a:t>
            </a:r>
            <a:r>
              <a:rPr lang="en-US" altLang="x-none" smtClean="0"/>
              <a:t/>
            </a:r>
            <a:br>
              <a:rPr lang="en-US" altLang="x-none" smtClean="0"/>
            </a:br>
            <a:r>
              <a:rPr lang="en-US" smtClean="0"/>
              <a:t>(1 από 3)</a:t>
            </a:r>
            <a:endParaRPr lang="el-GR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250704" cy="460851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x-none" sz="2800" b="1" dirty="0" smtClean="0"/>
              <a:t>Πεδίο </a:t>
            </a:r>
            <a:r>
              <a:rPr lang="el-GR" altLang="x-none" sz="2800" b="1" dirty="0" smtClean="0"/>
              <a:t>εφαρμογών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altLang="x-none" sz="2400" dirty="0" smtClean="0"/>
              <a:t>Εργαλεία και εφαρμογές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000" dirty="0" smtClean="0"/>
              <a:t>Κείμενα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000" dirty="0"/>
              <a:t>δ</a:t>
            </a:r>
            <a:r>
              <a:rPr lang="el-GR" altLang="x-none" sz="2000" dirty="0" smtClean="0"/>
              <a:t>ιεπαφή </a:t>
            </a:r>
            <a:r>
              <a:rPr lang="en-US" altLang="x-none" sz="2000" dirty="0" smtClean="0"/>
              <a:t>χρήστη</a:t>
            </a:r>
            <a:endParaRPr lang="el-GR" altLang="x-none" sz="20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000" dirty="0" err="1" smtClean="0"/>
              <a:t>Προγραμματιστι-κές</a:t>
            </a:r>
            <a:r>
              <a:rPr lang="el-GR" altLang="x-none" sz="2000" dirty="0" smtClean="0"/>
              <a:t> αφαιρέσεις </a:t>
            </a:r>
            <a:endParaRPr lang="en-US" altLang="x-non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x-none" sz="2800" dirty="0" smtClean="0"/>
              <a:t>Πεδίο </a:t>
            </a:r>
            <a:r>
              <a:rPr lang="el-GR" altLang="x-none" sz="2800" dirty="0" smtClean="0"/>
              <a:t>συστήματος</a:t>
            </a:r>
            <a:endParaRPr lang="en-US" altLang="x-none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altLang="x-none" sz="2800" dirty="0" smtClean="0"/>
              <a:t>Πεδίο </a:t>
            </a:r>
            <a:r>
              <a:rPr lang="en-US" altLang="x-none" sz="2800" dirty="0" smtClean="0"/>
              <a:t>συσκευών</a:t>
            </a:r>
            <a:endParaRPr lang="el-GR" altLang="x-none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10" name="Picture 5" descr="Σχήμα που αποτυπώνει τα διακριτά πεδία που απαρτίζουν ένα σύστημα πολυμέσω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412776"/>
            <a:ext cx="5402222" cy="4896544"/>
          </a:xfr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err="1"/>
              <a:t>Δομή</a:t>
            </a:r>
            <a:r>
              <a:rPr lang="en-US" altLang="x-none"/>
              <a:t> </a:t>
            </a:r>
            <a:r>
              <a:rPr lang="en-US" altLang="x-none" err="1"/>
              <a:t>Συστημάτων</a:t>
            </a:r>
            <a:r>
              <a:rPr lang="en-US" altLang="x-none"/>
              <a:t> </a:t>
            </a:r>
            <a:r>
              <a:rPr lang="en-US" altLang="x-none" err="1"/>
              <a:t>Πολυμέσων</a:t>
            </a:r>
            <a:r>
              <a:rPr lang="en-US" altLang="x-none"/>
              <a:t> </a:t>
            </a:r>
            <a:br>
              <a:rPr lang="en-US" altLang="x-none"/>
            </a:br>
            <a:r>
              <a:rPr lang="en-US" smtClean="0"/>
              <a:t>(2 </a:t>
            </a:r>
            <a:r>
              <a:rPr lang="en-US"/>
              <a:t>από 3)</a:t>
            </a:r>
            <a:endParaRPr lang="el-GR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x-none" sz="2800" dirty="0" smtClean="0"/>
              <a:t>Πεδίο </a:t>
            </a:r>
            <a:r>
              <a:rPr lang="el-GR" altLang="x-none" sz="2800" dirty="0" smtClean="0"/>
              <a:t>εφαρμογών</a:t>
            </a:r>
            <a:endParaRPr lang="en-US" altLang="x-none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x-none" sz="2800" b="1" dirty="0" smtClean="0"/>
              <a:t>Πεδίο </a:t>
            </a:r>
            <a:r>
              <a:rPr lang="el-GR" altLang="x-none" sz="2800" b="1" dirty="0" smtClean="0"/>
              <a:t>συστήματος </a:t>
            </a:r>
            <a:endParaRPr lang="el-GR" altLang="x-none" sz="28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000" dirty="0"/>
              <a:t>Β</a:t>
            </a:r>
            <a:r>
              <a:rPr lang="el-GR" altLang="x-none" sz="2000" dirty="0" smtClean="0"/>
              <a:t>άση</a:t>
            </a:r>
            <a:r>
              <a:rPr lang="en-US" altLang="x-none" sz="2000" dirty="0" smtClean="0"/>
              <a:t> δεδομένων</a:t>
            </a:r>
            <a:endParaRPr lang="el-GR" altLang="x-none" sz="20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000" dirty="0" smtClean="0"/>
              <a:t>Λειτουργικό σύστημα</a:t>
            </a:r>
          </a:p>
          <a:p>
            <a:pPr marL="1257300" lvl="2" indent="-342900">
              <a:buFont typeface="Arial"/>
              <a:buChar char="•"/>
            </a:pPr>
            <a:r>
              <a:rPr lang="el-GR" altLang="x-none" sz="2000" dirty="0" smtClean="0"/>
              <a:t>Σύστημα επικοινωνιών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altLang="x-none" sz="2200" dirty="0" smtClean="0"/>
              <a:t>Τεχνολογία Υπολογιστών</a:t>
            </a:r>
            <a:endParaRPr lang="en-US" altLang="x-non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altLang="x-none" sz="2800" dirty="0" smtClean="0"/>
              <a:t>Πεδίο </a:t>
            </a:r>
            <a:r>
              <a:rPr lang="en-US" altLang="x-none" sz="2800" dirty="0" smtClean="0"/>
              <a:t>συσκευών</a:t>
            </a:r>
            <a:endParaRPr lang="el-GR" altLang="x-none" sz="2800" dirty="0"/>
          </a:p>
        </p:txBody>
      </p:sp>
      <p:pic>
        <p:nvPicPr>
          <p:cNvPr id="10" name="Picture 5" descr="Σχήμα που αποτυπώνει τα διακριτά πεδία που απαρτίζουν ένα σύστημα πολυμέσω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412776"/>
            <a:ext cx="5402222" cy="4896544"/>
          </a:xfr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err="1"/>
              <a:t>Δομή</a:t>
            </a:r>
            <a:r>
              <a:rPr lang="en-US" altLang="x-none"/>
              <a:t> </a:t>
            </a:r>
            <a:r>
              <a:rPr lang="en-US" altLang="x-none" err="1"/>
              <a:t>Συστημάτων</a:t>
            </a:r>
            <a:r>
              <a:rPr lang="en-US" altLang="x-none"/>
              <a:t> </a:t>
            </a:r>
            <a:r>
              <a:rPr lang="en-US" altLang="x-none" err="1"/>
              <a:t>Πολυμέσων</a:t>
            </a:r>
            <a:r>
              <a:rPr lang="en-US" altLang="x-none"/>
              <a:t> </a:t>
            </a:r>
            <a:br>
              <a:rPr lang="en-US" altLang="x-none"/>
            </a:br>
            <a:r>
              <a:rPr lang="en-US" smtClean="0"/>
              <a:t>(3 </a:t>
            </a:r>
            <a:r>
              <a:rPr lang="en-US"/>
              <a:t>από 3)</a:t>
            </a:r>
            <a:endParaRPr lang="el-GR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24336" cy="460851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x-none" sz="2800" dirty="0"/>
              <a:t>Πεδίο </a:t>
            </a:r>
            <a:r>
              <a:rPr lang="el-GR" altLang="x-none" sz="2800" dirty="0"/>
              <a:t>εφαρμογών</a:t>
            </a:r>
            <a:endParaRPr lang="en-US" altLang="x-none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x-none" sz="2800" dirty="0" smtClean="0"/>
              <a:t>Πεδίο </a:t>
            </a:r>
            <a:r>
              <a:rPr lang="el-GR" altLang="x-none" sz="2800" dirty="0" smtClean="0"/>
              <a:t>συστήματος</a:t>
            </a:r>
            <a:endParaRPr lang="el-GR" altLang="x-none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altLang="x-none" sz="2800" b="1" dirty="0" smtClean="0"/>
              <a:t>Πεδίο</a:t>
            </a:r>
            <a:r>
              <a:rPr lang="en-US" altLang="x-none" sz="2800" b="1" dirty="0" smtClean="0"/>
              <a:t> συσκευών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altLang="x-none" sz="2400" dirty="0" smtClean="0"/>
              <a:t>Αποθήκευση</a:t>
            </a:r>
            <a:endParaRPr lang="en-US" altLang="x-none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x-none" sz="2400" dirty="0" smtClean="0"/>
              <a:t>Δίκτυο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altLang="x-none" sz="2400" dirty="0" smtClean="0"/>
              <a:t>Συμπίεση</a:t>
            </a:r>
            <a:endParaRPr lang="en-US" altLang="x-none" sz="24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200" dirty="0" smtClean="0"/>
              <a:t>Ήχος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200" dirty="0" smtClean="0"/>
              <a:t>Εικόνα</a:t>
            </a:r>
            <a:r>
              <a:rPr lang="en-US" altLang="x-none" sz="2200" dirty="0" smtClean="0"/>
              <a:t>,</a:t>
            </a:r>
            <a:r>
              <a:rPr lang="el-GR" altLang="x-none" sz="2200" dirty="0" smtClean="0"/>
              <a:t>γραφικά</a:t>
            </a:r>
            <a:endParaRPr lang="en-US" altLang="x-none" sz="22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l-GR" altLang="x-none" sz="2200" dirty="0" smtClean="0"/>
              <a:t>βίντεο</a:t>
            </a:r>
            <a:r>
              <a:rPr lang="en-US" altLang="x-none" sz="2200" dirty="0" smtClean="0"/>
              <a:t>,</a:t>
            </a:r>
            <a:r>
              <a:rPr lang="el-GR" altLang="x-none" sz="2200" dirty="0" smtClean="0"/>
              <a:t> κινούμενη εικόνα</a:t>
            </a:r>
            <a:endParaRPr lang="en-US" altLang="x-none" sz="2200" dirty="0" smtClean="0"/>
          </a:p>
        </p:txBody>
      </p:sp>
      <p:pic>
        <p:nvPicPr>
          <p:cNvPr id="10" name="Picture 5" descr="Σχήμα που αποτυπώνει τα διακριτά πεδία που απαρτίζουν ένα σύστημα πολυμέσω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412776"/>
            <a:ext cx="5402222" cy="4896544"/>
          </a:xfr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Βιβλιογραφία πολυμέσω</a:t>
            </a:r>
            <a:r>
              <a:rPr lang="el-GR" dirty="0"/>
              <a:t>ν</a:t>
            </a:r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313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Βι</a:t>
            </a:r>
            <a:r>
              <a:rPr lang="en-US" dirty="0"/>
              <a:t>β</a:t>
            </a:r>
            <a:r>
              <a:rPr lang="en-US" dirty="0" err="1"/>
              <a:t>λιογρ</a:t>
            </a:r>
            <a:r>
              <a:rPr lang="en-US" dirty="0"/>
              <a:t>α</a:t>
            </a:r>
            <a:r>
              <a:rPr lang="en-US" dirty="0" err="1"/>
              <a:t>φί</a:t>
            </a:r>
            <a:r>
              <a:rPr lang="en-US" dirty="0"/>
              <a:t>α </a:t>
            </a:r>
            <a:r>
              <a:rPr lang="en-US" dirty="0" smtClean="0"/>
              <a:t>π</a:t>
            </a:r>
            <a:r>
              <a:rPr lang="en-US" dirty="0" err="1" smtClean="0"/>
              <a:t>ολυμέσων</a:t>
            </a:r>
            <a:r>
              <a:rPr lang="en-US" dirty="0" smtClean="0"/>
              <a:t> (1 απ</a:t>
            </a:r>
            <a:r>
              <a:rPr lang="en-US" dirty="0" err="1" smtClean="0"/>
              <a:t>ό</a:t>
            </a:r>
            <a:r>
              <a:rPr lang="en-US" dirty="0" smtClean="0"/>
              <a:t> 2)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i="1" dirty="0"/>
              <a:t>Multimedia Systems (ACM/Springer-</a:t>
            </a:r>
            <a:r>
              <a:rPr lang="el-GR" altLang="x-none" i="1" dirty="0" err="1"/>
              <a:t>Verlag</a:t>
            </a:r>
            <a:r>
              <a:rPr lang="el-GR" altLang="x-none" i="1" dirty="0"/>
              <a:t>)</a:t>
            </a:r>
          </a:p>
          <a:p>
            <a:r>
              <a:rPr lang="el-GR" altLang="x-none" i="1" dirty="0"/>
              <a:t>Multimedia Tools and Applications (Kluwer Academic Publishers)</a:t>
            </a:r>
          </a:p>
          <a:p>
            <a:r>
              <a:rPr lang="el-GR" altLang="x-none" i="1" dirty="0"/>
              <a:t>Proc. ACM Multimedia</a:t>
            </a:r>
          </a:p>
          <a:p>
            <a:r>
              <a:rPr lang="el-GR" altLang="x-none" i="1" dirty="0"/>
              <a:t>Proc. IEEE Multimedia</a:t>
            </a:r>
          </a:p>
          <a:p>
            <a:r>
              <a:rPr lang="el-GR" altLang="x-none" i="1" dirty="0"/>
              <a:t>IEEE Multimedia</a:t>
            </a:r>
          </a:p>
          <a:p>
            <a:r>
              <a:rPr lang="el-GR" altLang="x-none" i="1" dirty="0" smtClean="0"/>
              <a:t>Communications of the ACM</a:t>
            </a:r>
          </a:p>
          <a:p>
            <a:endParaRPr lang="en-US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1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Βι</a:t>
            </a:r>
            <a:r>
              <a:rPr lang="en-US" dirty="0"/>
              <a:t>β</a:t>
            </a:r>
            <a:r>
              <a:rPr lang="en-US" dirty="0" err="1"/>
              <a:t>λιογρ</a:t>
            </a:r>
            <a:r>
              <a:rPr lang="en-US" dirty="0"/>
              <a:t>α</a:t>
            </a:r>
            <a:r>
              <a:rPr lang="en-US" dirty="0" err="1"/>
              <a:t>φί</a:t>
            </a:r>
            <a:r>
              <a:rPr lang="en-US" dirty="0"/>
              <a:t>α π</a:t>
            </a:r>
            <a:r>
              <a:rPr lang="en-US" dirty="0" err="1"/>
              <a:t>ολυμέσων</a:t>
            </a:r>
            <a:r>
              <a:rPr lang="en-US" dirty="0"/>
              <a:t> </a:t>
            </a:r>
            <a:r>
              <a:rPr lang="en-US" dirty="0" smtClean="0"/>
              <a:t>(2 </a:t>
            </a:r>
            <a:r>
              <a:rPr lang="en-US" dirty="0"/>
              <a:t>απ</a:t>
            </a:r>
            <a:r>
              <a:rPr lang="en-US" dirty="0" err="1"/>
              <a:t>ό</a:t>
            </a:r>
            <a:r>
              <a:rPr lang="en-US" dirty="0"/>
              <a:t> 2)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i="1" dirty="0" smtClean="0"/>
              <a:t>IEEE Magazines</a:t>
            </a:r>
          </a:p>
          <a:p>
            <a:pPr lvl="1"/>
            <a:r>
              <a:rPr lang="el-GR" altLang="x-none" i="1" dirty="0" smtClean="0"/>
              <a:t>IEEE Computer</a:t>
            </a:r>
            <a:endParaRPr lang="en-US" altLang="x-none" i="1" dirty="0" smtClean="0"/>
          </a:p>
          <a:p>
            <a:pPr lvl="1"/>
            <a:r>
              <a:rPr lang="en-US" altLang="x-none" i="1" dirty="0" smtClean="0"/>
              <a:t>IEEE Communications, IEEE Wireless Communications</a:t>
            </a:r>
          </a:p>
          <a:p>
            <a:pPr lvl="1"/>
            <a:r>
              <a:rPr lang="en-US" altLang="x-none" i="1" dirty="0" smtClean="0"/>
              <a:t>IEEE Network, IEEE Internet Computing</a:t>
            </a:r>
            <a:endParaRPr lang="el-GR" altLang="x-none" i="1" dirty="0" smtClean="0"/>
          </a:p>
          <a:p>
            <a:r>
              <a:rPr lang="el-GR" altLang="x-none" i="1" dirty="0" smtClean="0"/>
              <a:t>IEEE JSAC</a:t>
            </a:r>
          </a:p>
          <a:p>
            <a:r>
              <a:rPr lang="el-GR" altLang="x-none" i="1" dirty="0" smtClean="0"/>
              <a:t>IEEE/ACM Transactions on Networking</a:t>
            </a:r>
          </a:p>
          <a:p>
            <a:endParaRPr lang="el-GR" altLang="x-none" i="1" dirty="0"/>
          </a:p>
          <a:p>
            <a:endParaRPr lang="en-US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0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r>
              <a:rPr lang="en-US" smtClean="0"/>
              <a:t> #1</a:t>
            </a:r>
            <a:endParaRPr lang="el-GR"/>
          </a:p>
        </p:txBody>
      </p:sp>
      <p:sp>
        <p:nvSpPr>
          <p:cNvPr id="6" name="Θέση κειμένου 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3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Εισαγωγή στα συστήματα πολυμέσων</a:t>
            </a:r>
            <a:endParaRPr lang="en-US" altLang="x-none" dirty="0" smtClean="0"/>
          </a:p>
          <a:p>
            <a:pPr lvl="1"/>
            <a:r>
              <a:rPr lang="el-GR" altLang="x-none" dirty="0" smtClean="0"/>
              <a:t>Περιγραφή </a:t>
            </a:r>
            <a:r>
              <a:rPr lang="en-US" altLang="x-none" dirty="0" smtClean="0"/>
              <a:t>των </a:t>
            </a:r>
            <a:r>
              <a:rPr lang="el-GR" altLang="x-none" dirty="0" smtClean="0"/>
              <a:t>χαρακτηριστικών </a:t>
            </a:r>
            <a:r>
              <a:rPr lang="en-US" altLang="x-none" dirty="0" smtClean="0"/>
              <a:t>και των </a:t>
            </a:r>
            <a:r>
              <a:rPr lang="el-GR" altLang="x-none" dirty="0" smtClean="0"/>
              <a:t>ιδιαιτεροτήτων </a:t>
            </a:r>
            <a:r>
              <a:rPr lang="en-US" altLang="x-none" dirty="0" smtClean="0"/>
              <a:t>της </a:t>
            </a:r>
            <a:r>
              <a:rPr lang="el-GR" altLang="x-none" dirty="0" smtClean="0"/>
              <a:t>πολυμεσικής</a:t>
            </a:r>
            <a:r>
              <a:rPr lang="en-US" altLang="x-none" dirty="0" smtClean="0"/>
              <a:t> </a:t>
            </a:r>
            <a:r>
              <a:rPr lang="el-GR" altLang="x-none" dirty="0" smtClean="0"/>
              <a:t>πληροφορίας</a:t>
            </a:r>
            <a:endParaRPr lang="en-US" altLang="x-none" dirty="0" smtClean="0"/>
          </a:p>
          <a:p>
            <a:pPr lvl="1"/>
            <a:r>
              <a:rPr lang="en-US" altLang="x-none" dirty="0" smtClean="0"/>
              <a:t>Αναφορά των </a:t>
            </a:r>
            <a:r>
              <a:rPr lang="el-GR" altLang="x-none" dirty="0" smtClean="0"/>
              <a:t>διαφορετικών τύπων δικτυακών συστημάτων πολυμέσων</a:t>
            </a:r>
            <a:endParaRPr lang="en-US" altLang="x-none" dirty="0" smtClean="0"/>
          </a:p>
          <a:p>
            <a:pPr lvl="1"/>
            <a:r>
              <a:rPr lang="el-GR" altLang="x-none" dirty="0" smtClean="0"/>
              <a:t>Ανάλυση της δομής των πολυμεσικών σταθμών εργασίας</a:t>
            </a:r>
            <a:endParaRPr lang="el-GR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r>
              <a:rPr lang="en-US" smtClean="0"/>
              <a:t> (1 από 2)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 smtClean="0"/>
              <a:t>Ιστορική</a:t>
            </a:r>
            <a:r>
              <a:rPr lang="el-GR" altLang="x-none" dirty="0" smtClean="0"/>
              <a:t> Αναδρομή</a:t>
            </a:r>
            <a:endParaRPr lang="en-US" altLang="x-none" dirty="0" smtClean="0"/>
          </a:p>
          <a:p>
            <a:r>
              <a:rPr lang="el-GR" altLang="x-none" dirty="0" smtClean="0"/>
              <a:t>Βασικοί</a:t>
            </a:r>
            <a:r>
              <a:rPr lang="en-US" altLang="x-none" dirty="0" smtClean="0"/>
              <a:t> Ορισμοί</a:t>
            </a:r>
          </a:p>
          <a:p>
            <a:r>
              <a:rPr lang="en-US" altLang="x-none" dirty="0" smtClean="0"/>
              <a:t>Αισθήσεις και Μέσα</a:t>
            </a:r>
          </a:p>
          <a:p>
            <a:r>
              <a:rPr lang="en-US" altLang="x-none" dirty="0" smtClean="0"/>
              <a:t>Στόχοι και </a:t>
            </a:r>
            <a:r>
              <a:rPr lang="el-GR" altLang="x-none" dirty="0" smtClean="0"/>
              <a:t>Χαρακτηριστικά</a:t>
            </a:r>
            <a:endParaRPr lang="en-US" altLang="x-none" dirty="0" smtClean="0"/>
          </a:p>
          <a:p>
            <a:r>
              <a:rPr lang="en-US" altLang="x-none" dirty="0" smtClean="0"/>
              <a:t>Πτυχές των Πολυμέσων</a:t>
            </a:r>
          </a:p>
          <a:p>
            <a:r>
              <a:rPr lang="el-GR" altLang="x-none" dirty="0" smtClean="0"/>
              <a:t>Αυτόνομα Συστήματα </a:t>
            </a:r>
            <a:r>
              <a:rPr lang="en-US" altLang="x-none" dirty="0" smtClean="0"/>
              <a:t>Πολυμέσων</a:t>
            </a:r>
          </a:p>
          <a:p>
            <a:r>
              <a:rPr lang="el-GR" altLang="x-none" dirty="0" smtClean="0"/>
              <a:t>Ομότιμα Συστήματα </a:t>
            </a: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5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r>
              <a:rPr lang="en-US" smtClean="0"/>
              <a:t> (2 από 2)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Συστήματα</a:t>
            </a:r>
            <a:r>
              <a:rPr lang="en-US" altLang="x-none" dirty="0" smtClean="0"/>
              <a:t> </a:t>
            </a:r>
            <a:r>
              <a:rPr lang="el-GR" altLang="x-none" dirty="0" smtClean="0"/>
              <a:t>Πελάτη</a:t>
            </a:r>
            <a:r>
              <a:rPr lang="en-US" altLang="x-none" dirty="0" smtClean="0"/>
              <a:t>-</a:t>
            </a:r>
            <a:r>
              <a:rPr lang="el-GR" altLang="x-none" dirty="0" smtClean="0"/>
              <a:t>Εξυπηρετητή</a:t>
            </a:r>
            <a:endParaRPr lang="en-US" altLang="x-none" dirty="0" smtClean="0"/>
          </a:p>
          <a:p>
            <a:r>
              <a:rPr lang="en-US" altLang="x-none" dirty="0"/>
              <a:t>Δομή Συστημάτων Πολυμέσων</a:t>
            </a:r>
            <a:endParaRPr lang="en-US" altLang="x-none" dirty="0" smtClean="0"/>
          </a:p>
          <a:p>
            <a:r>
              <a:rPr lang="el-GR" altLang="x-none" dirty="0" smtClean="0"/>
              <a:t>Παράδειγμα Συστήματος </a:t>
            </a:r>
            <a:r>
              <a:rPr lang="en-US" altLang="x-none" dirty="0" smtClean="0"/>
              <a:t>Πολυμέσων</a:t>
            </a:r>
          </a:p>
          <a:p>
            <a:r>
              <a:rPr lang="el-GR" altLang="x-none" dirty="0" smtClean="0"/>
              <a:t>Σχέσεις τεχνολογιών</a:t>
            </a:r>
            <a:endParaRPr lang="en-US" altLang="x-none" dirty="0" smtClean="0"/>
          </a:p>
          <a:p>
            <a:r>
              <a:rPr lang="en-US" altLang="x-none" dirty="0" smtClean="0"/>
              <a:t>Οργάνωση Λογισμικού και Υλικού</a:t>
            </a:r>
          </a:p>
          <a:p>
            <a:r>
              <a:rPr lang="el-GR" altLang="x-none" dirty="0" smtClean="0"/>
              <a:t>Βιβλιογραφία</a:t>
            </a:r>
            <a:r>
              <a:rPr lang="en-US" altLang="x-none" dirty="0" smtClean="0"/>
              <a:t> Πολυμέσων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6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/>
              <a:t>Ιστορική </a:t>
            </a:r>
            <a:r>
              <a:rPr lang="el-GR" smtClean="0"/>
              <a:t>Αναδρομή</a:t>
            </a:r>
            <a:endParaRPr lang="el-GR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 smtClean="0"/>
              <a:t>Θέματα </a:t>
            </a:r>
            <a:r>
              <a:rPr lang="en-US" sz="2400" dirty="0" smtClean="0"/>
              <a:t>Συστημάτων Πολυμέσων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1:</a:t>
            </a:r>
            <a:r>
              <a:rPr lang="en-US" sz="2400" b="1" dirty="0" smtClean="0"/>
              <a:t> </a:t>
            </a:r>
            <a:r>
              <a:rPr lang="el-GR" sz="2400" dirty="0" smtClean="0"/>
              <a:t>Εισαγωγή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n-US" sz="2400" dirty="0" smtClean="0"/>
              <a:t>Γεώργιος K. Πολύζος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“Επιστήμη των Υπολογιστών”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730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Ιστορική </a:t>
            </a:r>
            <a:r>
              <a:rPr lang="el-GR" smtClean="0"/>
              <a:t>Αναδρομή</a:t>
            </a:r>
            <a:r>
              <a:rPr lang="en-US" smtClean="0"/>
              <a:t> (1 από 2)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 smtClean="0"/>
              <a:t>Αυτόνομα συστήματα</a:t>
            </a:r>
            <a:endParaRPr lang="en-US" altLang="x-none" dirty="0" smtClean="0"/>
          </a:p>
          <a:p>
            <a:pPr lvl="1"/>
            <a:r>
              <a:rPr lang="en-US" altLang="x-none" dirty="0" smtClean="0"/>
              <a:t>μέσο: κυρίως εικόνες και κείμενο</a:t>
            </a:r>
          </a:p>
          <a:p>
            <a:pPr lvl="1"/>
            <a:r>
              <a:rPr lang="el-GR" altLang="x-none" dirty="0" smtClean="0"/>
              <a:t>αποθήκευση</a:t>
            </a:r>
            <a:r>
              <a:rPr lang="en-US" altLang="x-none" dirty="0" smtClean="0"/>
              <a:t>: CD-ROM</a:t>
            </a:r>
          </a:p>
          <a:p>
            <a:r>
              <a:rPr lang="el-GR" altLang="x-none" dirty="0" smtClean="0"/>
              <a:t>Δικτυακά </a:t>
            </a:r>
            <a:r>
              <a:rPr lang="en-US" altLang="x-none" dirty="0" smtClean="0"/>
              <a:t>ή </a:t>
            </a:r>
            <a:r>
              <a:rPr lang="el-GR" altLang="x-none" dirty="0" smtClean="0"/>
              <a:t>Κατανεμημένα πολυμέσα</a:t>
            </a:r>
            <a:endParaRPr lang="en-US" altLang="x-none" dirty="0" smtClean="0"/>
          </a:p>
          <a:p>
            <a:pPr lvl="1"/>
            <a:r>
              <a:rPr lang="el-GR" altLang="x-none" dirty="0" smtClean="0"/>
              <a:t>Ίντερνετ</a:t>
            </a:r>
            <a:endParaRPr lang="en-US" altLang="x-none" dirty="0" smtClean="0"/>
          </a:p>
          <a:p>
            <a:pPr lvl="1"/>
            <a:r>
              <a:rPr lang="el-GR" altLang="x-none" dirty="0" smtClean="0"/>
              <a:t>Δικτύωση </a:t>
            </a:r>
            <a:r>
              <a:rPr lang="en-US" altLang="x-none" dirty="0" smtClean="0"/>
              <a:t>υψηλής </a:t>
            </a:r>
            <a:r>
              <a:rPr lang="el-GR" altLang="x-none" dirty="0" smtClean="0"/>
              <a:t>ταχύτητας</a:t>
            </a:r>
            <a:endParaRPr lang="en-US" altLang="x-none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1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Ιστορική </a:t>
            </a:r>
            <a:r>
              <a:rPr lang="el-GR" smtClean="0"/>
              <a:t>Αναδρομή</a:t>
            </a:r>
            <a:r>
              <a:rPr lang="en-US" smtClean="0"/>
              <a:t> (2 </a:t>
            </a:r>
            <a:r>
              <a:rPr lang="en-US"/>
              <a:t>από 2)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 smtClean="0"/>
              <a:t>Πανταχού </a:t>
            </a:r>
            <a:r>
              <a:rPr lang="en-US" altLang="x-none" dirty="0" smtClean="0"/>
              <a:t>(Ubiquitous) </a:t>
            </a:r>
            <a:r>
              <a:rPr lang="el-GR" altLang="x-none" dirty="0" smtClean="0"/>
              <a:t>πολυμέσα</a:t>
            </a:r>
            <a:endParaRPr lang="en-US" altLang="x-none" dirty="0" smtClean="0"/>
          </a:p>
          <a:p>
            <a:pPr lvl="1"/>
            <a:r>
              <a:rPr lang="el-GR" dirty="0"/>
              <a:t>Ασύρματα δίκτυα</a:t>
            </a:r>
          </a:p>
          <a:p>
            <a:pPr lvl="1"/>
            <a:r>
              <a:rPr lang="el-GR" dirty="0"/>
              <a:t>Κινητές επικοινωνίες </a:t>
            </a:r>
          </a:p>
          <a:p>
            <a:pPr lvl="1"/>
            <a:r>
              <a:rPr lang="el-GR" dirty="0" err="1"/>
              <a:t>Φορετοί</a:t>
            </a:r>
            <a:r>
              <a:rPr lang="el-GR" dirty="0"/>
              <a:t> (wearable) υπολογιστές</a:t>
            </a:r>
          </a:p>
          <a:p>
            <a:pPr lvl="1"/>
            <a:r>
              <a:rPr lang="el-GR" dirty="0"/>
              <a:t>Συσκευές πληροφοριών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1228</Words>
  <Application>Microsoft Office PowerPoint</Application>
  <PresentationFormat>On-screen Show (4:3)</PresentationFormat>
  <Paragraphs>350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Θέμα του Office</vt:lpstr>
      <vt:lpstr>VISIO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 (1 από 2)</vt:lpstr>
      <vt:lpstr>Περιεχόμενα ενότητας (2 από 2)</vt:lpstr>
      <vt:lpstr>Ιστορική Αναδρομή</vt:lpstr>
      <vt:lpstr>Ιστορική Αναδρομή (1 από 2)</vt:lpstr>
      <vt:lpstr>Ιστορική Αναδρομή (2 από 2)</vt:lpstr>
      <vt:lpstr>Βασικοί Ορισμοί</vt:lpstr>
      <vt:lpstr>Είδη πολυμέσων</vt:lpstr>
      <vt:lpstr>Ακρωνύμια</vt:lpstr>
      <vt:lpstr>Αισθήσεις και Μέσα</vt:lpstr>
      <vt:lpstr>Αισθήσεις και Μέσα (1 από 2)</vt:lpstr>
      <vt:lpstr>Αισθήσεις και Μέσα (2 από 2)</vt:lpstr>
      <vt:lpstr>Στόχοι και Χαρακτηριστικά</vt:lpstr>
      <vt:lpstr>Στόχοι και Χαρακτηριστικά (1 από 2)</vt:lpstr>
      <vt:lpstr>Στόχοι και Χαρακτηριστικά (2 από 2)</vt:lpstr>
      <vt:lpstr>Πτυχές των Πολυμέσων</vt:lpstr>
      <vt:lpstr>Αυτόνομα Συστήματα Πολυμέσων</vt:lpstr>
      <vt:lpstr>Αυτόνομα Συστήματα Πολυμέσων (1 από 2)</vt:lpstr>
      <vt:lpstr>Αυτόνομα Συστήματα Πολυμέσων (2 από 2)</vt:lpstr>
      <vt:lpstr>Ομότιμα Συστήματα (peer-to-peer systems) </vt:lpstr>
      <vt:lpstr>Ομότιμα Συστήματα (1 από 2)</vt:lpstr>
      <vt:lpstr>Ομότιμα Συστήματα (2 από 2)</vt:lpstr>
      <vt:lpstr>Συστήματα Πελάτη-Εξυπηρετητή   (Client-Server systems) </vt:lpstr>
      <vt:lpstr>Συστήματα Πελάτη-Εξυπηρετητή  (1 από 2)</vt:lpstr>
      <vt:lpstr>Συστήματα Πελάτη-Εξυπηρετητή  (2 από 2)</vt:lpstr>
      <vt:lpstr>Δομή Συστημάτων Πολυμέσων</vt:lpstr>
      <vt:lpstr>Δομή Συστημάτων Πολυμέσων  (1 από 3)</vt:lpstr>
      <vt:lpstr>Δομή Συστημάτων Πολυμέσων  (2 από 3)</vt:lpstr>
      <vt:lpstr>Δομή Συστημάτων Πολυμέσων  (3 από 3)</vt:lpstr>
      <vt:lpstr>Βιβλιογραφία πολυμέσων</vt:lpstr>
      <vt:lpstr>Βιβλιογραφία πολυμέσων (1 από 2)</vt:lpstr>
      <vt:lpstr>Βιβλιογραφία πολυμέσων (2 από 2)</vt:lpstr>
      <vt:lpstr>Τέλος Ενότητας #1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Θέματα Συστημάτων Πολυμέσων</dc:subject>
  <dc:creator>Γεώργιος K. Πολύζος</dc:creator>
  <cp:keywords>Μέσα; αισθήσεις; πολυμέσα; ομότιμα συστήματα; συστήματα πελάτη-εξυπηρετητή</cp:keywords>
  <cp:lastModifiedBy>georgex</cp:lastModifiedBy>
  <cp:revision>269</cp:revision>
  <cp:lastPrinted>2014-02-16T13:16:25Z</cp:lastPrinted>
  <dcterms:created xsi:type="dcterms:W3CDTF">2012-09-06T09:03:05Z</dcterms:created>
  <dcterms:modified xsi:type="dcterms:W3CDTF">2015-05-26T17:41:41Z</dcterms:modified>
</cp:coreProperties>
</file>