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sldIdLst>
    <p:sldId id="256" r:id="rId3"/>
    <p:sldId id="259" r:id="rId4"/>
    <p:sldId id="257" r:id="rId5"/>
    <p:sldId id="261" r:id="rId6"/>
    <p:sldId id="262"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93" r:id="rId23"/>
    <p:sldId id="389" r:id="rId24"/>
    <p:sldId id="391" r:id="rId25"/>
    <p:sldId id="392" r:id="rId26"/>
    <p:sldId id="390" r:id="rId27"/>
    <p:sldId id="394" r:id="rId28"/>
    <p:sldId id="395" r:id="rId29"/>
    <p:sldId id="396" r:id="rId30"/>
    <p:sldId id="397" r:id="rId31"/>
    <p:sldId id="398" r:id="rId32"/>
    <p:sldId id="399" r:id="rId33"/>
    <p:sldId id="400" r:id="rId34"/>
    <p:sldId id="401" r:id="rId35"/>
    <p:sldId id="402" r:id="rId36"/>
    <p:sldId id="403" r:id="rId37"/>
    <p:sldId id="404" r:id="rId38"/>
    <p:sldId id="354"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9309" autoAdjust="0"/>
  </p:normalViewPr>
  <p:slideViewPr>
    <p:cSldViewPr>
      <p:cViewPr varScale="1">
        <p:scale>
          <a:sx n="71" d="100"/>
          <a:sy n="71" d="100"/>
        </p:scale>
        <p:origin x="1296" y="6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17475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32507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8702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74111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62446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n-US" smtClean="0"/>
              <a:t>Click to edit Master title style</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n-US" smtClean="0"/>
              <a:t>Click to edit Master title style</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Οικονομική Ανάπτυξη</a:t>
            </a:r>
            <a:endParaRPr lang="el-GR" dirty="0"/>
          </a:p>
        </p:txBody>
      </p:sp>
      <p:sp>
        <p:nvSpPr>
          <p:cNvPr id="3" name="Υπότιτλος 2"/>
          <p:cNvSpPr>
            <a:spLocks noGrp="1"/>
          </p:cNvSpPr>
          <p:nvPr>
            <p:ph type="subTitle" idx="1"/>
          </p:nvPr>
        </p:nvSpPr>
        <p:spPr>
          <a:xfrm>
            <a:off x="683568" y="3719772"/>
            <a:ext cx="7776864" cy="1752600"/>
          </a:xfrm>
        </p:spPr>
        <p:txBody>
          <a:bodyPr>
            <a:noAutofit/>
          </a:bodyPr>
          <a:lstStyle/>
          <a:p>
            <a:r>
              <a:rPr lang="el-GR" sz="2800" b="1" dirty="0"/>
              <a:t>Ενότητα </a:t>
            </a:r>
            <a:r>
              <a:rPr lang="en-US" sz="2800" b="1" dirty="0" smtClean="0"/>
              <a:t># </a:t>
            </a:r>
            <a:r>
              <a:rPr lang="el-GR" sz="2800" b="1" dirty="0" smtClean="0"/>
              <a:t>1:</a:t>
            </a:r>
            <a:r>
              <a:rPr lang="en-US" sz="2800" dirty="0" smtClean="0"/>
              <a:t> </a:t>
            </a:r>
            <a:r>
              <a:rPr lang="el-GR" sz="2800" dirty="0" smtClean="0"/>
              <a:t>Εισαγωγή</a:t>
            </a:r>
            <a:endParaRPr lang="en-US" sz="2800" dirty="0" smtClean="0"/>
          </a:p>
          <a:p>
            <a:r>
              <a:rPr lang="el-GR" sz="2800" b="1" dirty="0" smtClean="0"/>
              <a:t>Διδάσκων:</a:t>
            </a:r>
            <a:r>
              <a:rPr lang="el-GR" sz="2800" dirty="0" smtClean="0"/>
              <a:t> Πάνος Τσακλόγλου</a:t>
            </a:r>
          </a:p>
          <a:p>
            <a:r>
              <a:rPr lang="el-GR" sz="2800" b="1" dirty="0" smtClean="0"/>
              <a:t>Τμήμα: </a:t>
            </a:r>
            <a:r>
              <a:rPr lang="el-GR" sz="2800" dirty="0" smtClean="0"/>
              <a:t>Διεθνών και Ευρωπαϊκών Οικονομικών Σπουδών</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ιδιαίτερος κλάδος των οικονομικών; (1 από 2)</a:t>
            </a:r>
            <a:endParaRPr lang="el-GR" dirty="0"/>
          </a:p>
        </p:txBody>
      </p:sp>
      <p:sp>
        <p:nvSpPr>
          <p:cNvPr id="3" name="Content Placeholder 2"/>
          <p:cNvSpPr>
            <a:spLocks noGrp="1"/>
          </p:cNvSpPr>
          <p:nvPr>
            <p:ph idx="1"/>
          </p:nvPr>
        </p:nvSpPr>
        <p:spPr/>
        <p:txBody>
          <a:bodyPr/>
          <a:lstStyle/>
          <a:p>
            <a:r>
              <a:rPr lang="el-GR" dirty="0"/>
              <a:t>Διαφορές ΑΧ / </a:t>
            </a:r>
            <a:r>
              <a:rPr lang="el-GR" dirty="0" smtClean="0"/>
              <a:t>ΒΧ:</a:t>
            </a:r>
            <a:endParaRPr lang="el-GR" dirty="0"/>
          </a:p>
          <a:p>
            <a:pPr lvl="1"/>
            <a:r>
              <a:rPr lang="el-GR" dirty="0" smtClean="0"/>
              <a:t>Δομή Οικονομίας.</a:t>
            </a:r>
            <a:endParaRPr lang="el-GR" dirty="0"/>
          </a:p>
          <a:p>
            <a:pPr lvl="1"/>
            <a:r>
              <a:rPr lang="el-GR" dirty="0" smtClean="0"/>
              <a:t>Δομή Κοινωνίας.</a:t>
            </a:r>
            <a:endParaRPr lang="el-GR" dirty="0"/>
          </a:p>
          <a:p>
            <a:pPr lvl="1"/>
            <a:r>
              <a:rPr lang="el-GR" dirty="0" smtClean="0"/>
              <a:t>Θεσμικό Πλαίσιο.</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418661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ιδιαίτερος κλάδος των οικονομικών; (2 από 2)</a:t>
            </a:r>
            <a:endParaRPr lang="el-GR" dirty="0"/>
          </a:p>
        </p:txBody>
      </p:sp>
      <p:sp>
        <p:nvSpPr>
          <p:cNvPr id="3" name="Content Placeholder 2"/>
          <p:cNvSpPr>
            <a:spLocks noGrp="1"/>
          </p:cNvSpPr>
          <p:nvPr>
            <p:ph idx="1"/>
          </p:nvPr>
        </p:nvSpPr>
        <p:spPr/>
        <p:txBody>
          <a:bodyPr>
            <a:normAutofit/>
          </a:bodyPr>
          <a:lstStyle/>
          <a:p>
            <a:r>
              <a:rPr lang="el-GR" dirty="0"/>
              <a:t>Νεοκλασσικά ή/και Κεϋνσιανά υποδείγματα χρήσιμα, </a:t>
            </a:r>
            <a:r>
              <a:rPr lang="el-GR" dirty="0" smtClean="0"/>
              <a:t>αλλά </a:t>
            </a:r>
            <a:r>
              <a:rPr lang="el-GR" dirty="0"/>
              <a:t>συχνά προσαρμογές </a:t>
            </a:r>
            <a:r>
              <a:rPr lang="el-GR" dirty="0" smtClean="0"/>
              <a:t>απαραίτητες.</a:t>
            </a:r>
            <a:endParaRPr lang="el-GR" dirty="0"/>
          </a:p>
          <a:p>
            <a:r>
              <a:rPr lang="el-GR" dirty="0" smtClean="0"/>
              <a:t>Κυριαρχία </a:t>
            </a:r>
            <a:r>
              <a:rPr lang="el-GR" dirty="0"/>
              <a:t>παραγωγού;</a:t>
            </a:r>
          </a:p>
          <a:p>
            <a:r>
              <a:rPr lang="el-GR" dirty="0" smtClean="0"/>
              <a:t>Κατάτμηση </a:t>
            </a:r>
            <a:r>
              <a:rPr lang="el-GR" dirty="0"/>
              <a:t>αγορών εργασίας &amp; προϊόντος;</a:t>
            </a:r>
          </a:p>
          <a:p>
            <a:r>
              <a:rPr lang="el-GR" dirty="0" smtClean="0"/>
              <a:t>Μη </a:t>
            </a:r>
            <a:r>
              <a:rPr lang="el-GR" dirty="0"/>
              <a:t>ανταγωνιστικό διεθνές περιβάλλον;</a:t>
            </a:r>
          </a:p>
          <a:p>
            <a:r>
              <a:rPr lang="el-GR" dirty="0" smtClean="0"/>
              <a:t>Εξάρτηση;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8625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Τι είναι οικονομική ανάπτυξη; </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3219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είναι οικονομική ανάπτυξη; (1 από 2)</a:t>
            </a:r>
            <a:endParaRPr lang="el-GR" dirty="0"/>
          </a:p>
        </p:txBody>
      </p:sp>
      <p:sp>
        <p:nvSpPr>
          <p:cNvPr id="3" name="Content Placeholder 2"/>
          <p:cNvSpPr>
            <a:spLocks noGrp="1"/>
          </p:cNvSpPr>
          <p:nvPr>
            <p:ph idx="1"/>
          </p:nvPr>
        </p:nvSpPr>
        <p:spPr/>
        <p:txBody>
          <a:bodyPr/>
          <a:lstStyle/>
          <a:p>
            <a:r>
              <a:rPr lang="el-GR" dirty="0"/>
              <a:t>Πολυδιάστατη διαδικασία που οδηγεί στην ικανοποίηση των βασικών αναγκών του ανθρώπου, ενισχύει τον αυτοσεβασμό του και το σεβασμό του κοινωνικού συνόλου μέσα στο οποίο ζει και επαυξάνει τη δυνατότητα υλικών επιλογών </a:t>
            </a:r>
            <a:r>
              <a:rPr lang="el-GR" dirty="0" smtClean="0"/>
              <a:t>του.</a:t>
            </a:r>
            <a:endParaRPr lang="el-GR" dirty="0"/>
          </a:p>
          <a:p>
            <a:r>
              <a:rPr lang="el-GR" dirty="0" smtClean="0"/>
              <a:t>Δύσκολη </a:t>
            </a:r>
            <a:r>
              <a:rPr lang="el-GR" dirty="0"/>
              <a:t>η διάκριση οικονομικής και πολιτικής </a:t>
            </a:r>
            <a:r>
              <a:rPr lang="el-GR" dirty="0" smtClean="0"/>
              <a:t>ανάπτυξης.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378890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είναι οικονομική ανάπτυξη; (2 από 2)</a:t>
            </a:r>
            <a:endParaRPr lang="el-GR" dirty="0"/>
          </a:p>
        </p:txBody>
      </p:sp>
      <p:sp>
        <p:nvSpPr>
          <p:cNvPr id="3" name="Content Placeholder 2"/>
          <p:cNvSpPr>
            <a:spLocks noGrp="1"/>
          </p:cNvSpPr>
          <p:nvPr>
            <p:ph idx="1"/>
          </p:nvPr>
        </p:nvSpPr>
        <p:spPr/>
        <p:txBody>
          <a:bodyPr>
            <a:normAutofit lnSpcReduction="10000"/>
          </a:bodyPr>
          <a:lstStyle/>
          <a:p>
            <a:r>
              <a:rPr lang="el-GR" dirty="0"/>
              <a:t>Κανονιστικός </a:t>
            </a:r>
            <a:r>
              <a:rPr lang="el-GR" dirty="0" smtClean="0"/>
              <a:t>όρος.</a:t>
            </a:r>
            <a:endParaRPr lang="el-GR" dirty="0"/>
          </a:p>
          <a:p>
            <a:pPr lvl="1"/>
            <a:r>
              <a:rPr lang="el-GR" dirty="0" smtClean="0"/>
              <a:t>Αναπτυσσόμενες.</a:t>
            </a:r>
            <a:endParaRPr lang="el-GR" dirty="0"/>
          </a:p>
          <a:p>
            <a:pPr lvl="1"/>
            <a:r>
              <a:rPr lang="el-GR" dirty="0" smtClean="0"/>
              <a:t>Υπανάπτυκτες.</a:t>
            </a:r>
            <a:endParaRPr lang="el-GR" dirty="0"/>
          </a:p>
          <a:p>
            <a:pPr lvl="1"/>
            <a:r>
              <a:rPr lang="el-GR" dirty="0" smtClean="0"/>
              <a:t>Υπαναπτυσσόμενες .</a:t>
            </a:r>
            <a:endParaRPr lang="el-GR" dirty="0"/>
          </a:p>
          <a:p>
            <a:pPr lvl="1"/>
            <a:r>
              <a:rPr lang="el-GR" dirty="0" smtClean="0"/>
              <a:t>Παραδοσιακές  </a:t>
            </a:r>
            <a:r>
              <a:rPr lang="el-GR" dirty="0"/>
              <a:t>/ </a:t>
            </a:r>
            <a:r>
              <a:rPr lang="el-GR" dirty="0" smtClean="0"/>
              <a:t>Σύγχρονες.</a:t>
            </a:r>
            <a:endParaRPr lang="el-GR" dirty="0"/>
          </a:p>
          <a:p>
            <a:pPr lvl="1"/>
            <a:r>
              <a:rPr lang="el-GR" dirty="0" smtClean="0"/>
              <a:t>Πλούσιες  </a:t>
            </a:r>
            <a:r>
              <a:rPr lang="el-GR" dirty="0"/>
              <a:t>/ </a:t>
            </a:r>
            <a:r>
              <a:rPr lang="el-GR" dirty="0" smtClean="0"/>
              <a:t>Φτωχές.</a:t>
            </a:r>
            <a:endParaRPr lang="el-GR" dirty="0"/>
          </a:p>
          <a:p>
            <a:pPr lvl="1"/>
            <a:r>
              <a:rPr lang="el-GR" dirty="0" smtClean="0"/>
              <a:t>1ος </a:t>
            </a:r>
            <a:r>
              <a:rPr lang="el-GR" dirty="0"/>
              <a:t>Κόσμος / 3ος </a:t>
            </a:r>
            <a:r>
              <a:rPr lang="el-GR" dirty="0" smtClean="0"/>
              <a:t>Κόσμος.</a:t>
            </a:r>
            <a:endParaRPr lang="el-GR" dirty="0"/>
          </a:p>
          <a:p>
            <a:r>
              <a:rPr lang="el-GR" dirty="0"/>
              <a:t>Ανάπτυξη και Μεγέθυνση / Αλλαγή </a:t>
            </a:r>
            <a:r>
              <a:rPr lang="el-GR" dirty="0" smtClean="0"/>
              <a:t>δομών.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163632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Δείκτες επιπέδου οικονομικής ανάπτυξης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023436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Δείκτες επιπέδου οικονομικής </a:t>
            </a:r>
            <a:r>
              <a:rPr lang="el-GR" dirty="0" smtClean="0"/>
              <a:t>ανάπτυξης (1 από 5)</a:t>
            </a:r>
            <a:endParaRPr lang="el-GR" dirty="0"/>
          </a:p>
        </p:txBody>
      </p:sp>
      <p:sp>
        <p:nvSpPr>
          <p:cNvPr id="3" name="Content Placeholder 2"/>
          <p:cNvSpPr>
            <a:spLocks noGrp="1"/>
          </p:cNvSpPr>
          <p:nvPr>
            <p:ph idx="1"/>
          </p:nvPr>
        </p:nvSpPr>
        <p:spPr/>
        <p:txBody>
          <a:bodyPr>
            <a:normAutofit lnSpcReduction="10000"/>
          </a:bodyPr>
          <a:lstStyle/>
          <a:p>
            <a:r>
              <a:rPr lang="el-GR" dirty="0"/>
              <a:t>Κατά κεφαλή ΑΕΠ</a:t>
            </a:r>
          </a:p>
          <a:p>
            <a:r>
              <a:rPr lang="el-GR" dirty="0" smtClean="0"/>
              <a:t>Δείκτης </a:t>
            </a:r>
            <a:r>
              <a:rPr lang="el-GR" dirty="0"/>
              <a:t>παραγωγής / όχι ευημερίας</a:t>
            </a:r>
          </a:p>
          <a:p>
            <a:r>
              <a:rPr lang="el-GR" dirty="0" smtClean="0"/>
              <a:t>Παραγωγή </a:t>
            </a:r>
            <a:r>
              <a:rPr lang="el-GR" dirty="0"/>
              <a:t>εκτός </a:t>
            </a:r>
            <a:r>
              <a:rPr lang="el-GR" dirty="0" smtClean="0"/>
              <a:t>αγοράς (π.χ</a:t>
            </a:r>
            <a:r>
              <a:rPr lang="el-GR" dirty="0"/>
              <a:t>. ιδιοκατανάλωση</a:t>
            </a:r>
            <a:r>
              <a:rPr lang="el-GR" dirty="0" smtClean="0"/>
              <a:t>). </a:t>
            </a:r>
          </a:p>
          <a:p>
            <a:r>
              <a:rPr lang="el-GR" dirty="0" smtClean="0"/>
              <a:t>Αναπόφευκτο </a:t>
            </a:r>
            <a:r>
              <a:rPr lang="el-GR" dirty="0"/>
              <a:t>κόστος </a:t>
            </a:r>
            <a:r>
              <a:rPr lang="el-GR" dirty="0" smtClean="0"/>
              <a:t>(</a:t>
            </a:r>
            <a:r>
              <a:rPr lang="el-GR" dirty="0"/>
              <a:t>π.χ. καθαρισμός από μόλυνση</a:t>
            </a:r>
            <a:r>
              <a:rPr lang="el-GR" dirty="0" smtClean="0"/>
              <a:t>).</a:t>
            </a:r>
            <a:endParaRPr lang="el-GR" dirty="0"/>
          </a:p>
          <a:p>
            <a:r>
              <a:rPr lang="el-GR" dirty="0" smtClean="0"/>
              <a:t>Έλλειψη </a:t>
            </a:r>
            <a:r>
              <a:rPr lang="el-GR" dirty="0"/>
              <a:t>διανεμητικής </a:t>
            </a:r>
            <a:r>
              <a:rPr lang="el-GR" dirty="0" smtClean="0"/>
              <a:t>ευαισθησίας.</a:t>
            </a:r>
            <a:endParaRPr lang="el-GR" dirty="0"/>
          </a:p>
          <a:p>
            <a:r>
              <a:rPr lang="el-GR" dirty="0" smtClean="0"/>
              <a:t>Συναλλαγματικές ισοτιμίες.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51692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Δείκτες επιπέδου οικονομικής </a:t>
            </a:r>
            <a:r>
              <a:rPr lang="el-GR" dirty="0" smtClean="0"/>
              <a:t>ανάπτυξης (2 από 5)</a:t>
            </a:r>
            <a:endParaRPr lang="el-GR" dirty="0"/>
          </a:p>
        </p:txBody>
      </p:sp>
      <p:sp>
        <p:nvSpPr>
          <p:cNvPr id="3" name="Content Placeholder 2"/>
          <p:cNvSpPr>
            <a:spLocks noGrp="1"/>
          </p:cNvSpPr>
          <p:nvPr>
            <p:ph idx="1"/>
          </p:nvPr>
        </p:nvSpPr>
        <p:spPr/>
        <p:txBody>
          <a:bodyPr>
            <a:normAutofit/>
          </a:bodyPr>
          <a:lstStyle/>
          <a:p>
            <a:r>
              <a:rPr lang="el-GR" dirty="0"/>
              <a:t>Κατά κεφαλή ΑΕΠ σε όρους πραγμ. αγορ. δύναμης (PPP</a:t>
            </a:r>
            <a:r>
              <a:rPr lang="el-GR" dirty="0" smtClean="0"/>
              <a:t>).</a:t>
            </a:r>
            <a:endParaRPr lang="el-GR" dirty="0"/>
          </a:p>
          <a:p>
            <a:r>
              <a:rPr lang="el-GR" dirty="0" smtClean="0"/>
              <a:t>Εμπορεύσιμα </a:t>
            </a:r>
            <a:r>
              <a:rPr lang="el-GR" dirty="0"/>
              <a:t>και μη εμπορεύσιμα </a:t>
            </a:r>
            <a:r>
              <a:rPr lang="el-GR" dirty="0" smtClean="0"/>
              <a:t>αγαθά.</a:t>
            </a:r>
            <a:endParaRPr lang="el-GR" dirty="0"/>
          </a:p>
          <a:p>
            <a:r>
              <a:rPr lang="el-GR" dirty="0" smtClean="0"/>
              <a:t>Όπως </a:t>
            </a:r>
            <a:r>
              <a:rPr lang="el-GR" dirty="0"/>
              <a:t>και παραπάνω εκτός από το </a:t>
            </a:r>
            <a:r>
              <a:rPr lang="el-GR" dirty="0" smtClean="0"/>
              <a:t>τελευταίο.</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270997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Δείκτες επιπέδου οικονομικής ανάπτυξης </a:t>
            </a:r>
            <a:r>
              <a:rPr lang="el-GR" dirty="0" smtClean="0"/>
              <a:t>(3 </a:t>
            </a:r>
            <a:r>
              <a:rPr lang="el-GR" dirty="0"/>
              <a:t>από </a:t>
            </a:r>
            <a:r>
              <a:rPr lang="el-GR" dirty="0" smtClean="0"/>
              <a:t>5)</a:t>
            </a:r>
            <a:endParaRPr lang="el-GR" dirty="0"/>
          </a:p>
        </p:txBody>
      </p:sp>
      <p:sp>
        <p:nvSpPr>
          <p:cNvPr id="3" name="Content Placeholder 2"/>
          <p:cNvSpPr>
            <a:spLocks noGrp="1"/>
          </p:cNvSpPr>
          <p:nvPr>
            <p:ph idx="1"/>
          </p:nvPr>
        </p:nvSpPr>
        <p:spPr/>
        <p:txBody>
          <a:bodyPr>
            <a:normAutofit fontScale="85000" lnSpcReduction="20000"/>
          </a:bodyPr>
          <a:lstStyle/>
          <a:p>
            <a:r>
              <a:rPr lang="el-GR" dirty="0"/>
              <a:t>Κατά κεφαλή ΑΕΠ «έμμεσος» </a:t>
            </a:r>
            <a:r>
              <a:rPr lang="el-GR" dirty="0" smtClean="0"/>
              <a:t>δείκτης.</a:t>
            </a:r>
            <a:endParaRPr lang="el-GR" dirty="0"/>
          </a:p>
          <a:p>
            <a:r>
              <a:rPr lang="el-GR" dirty="0"/>
              <a:t>Γιατί όχι, άμεσοι δείκτες;</a:t>
            </a:r>
          </a:p>
          <a:p>
            <a:r>
              <a:rPr lang="el-GR" dirty="0"/>
              <a:t>Σύνθετοι κοινωνικο-οικονομικοί </a:t>
            </a:r>
            <a:r>
              <a:rPr lang="el-GR" dirty="0" smtClean="0"/>
              <a:t>δείκτες (π.χ</a:t>
            </a:r>
            <a:r>
              <a:rPr lang="el-GR" dirty="0"/>
              <a:t>. Human Development Index (OHE</a:t>
            </a:r>
            <a:r>
              <a:rPr lang="el-GR" dirty="0" smtClean="0"/>
              <a:t>)).</a:t>
            </a:r>
            <a:endParaRPr lang="el-GR" dirty="0"/>
          </a:p>
          <a:p>
            <a:r>
              <a:rPr lang="el-GR" dirty="0" smtClean="0"/>
              <a:t>Κκ </a:t>
            </a:r>
            <a:r>
              <a:rPr lang="el-GR" dirty="0"/>
              <a:t>ΑΕΠ σε PPP, προσδόκιμο επιβίωσης, ικανότητα γραφής και </a:t>
            </a:r>
            <a:r>
              <a:rPr lang="el-GR" dirty="0" smtClean="0"/>
              <a:t>ανάγνωσης.</a:t>
            </a:r>
            <a:endParaRPr lang="el-GR" dirty="0"/>
          </a:p>
          <a:p>
            <a:r>
              <a:rPr lang="el-GR" dirty="0"/>
              <a:t> </a:t>
            </a:r>
            <a:r>
              <a:rPr lang="el-GR" dirty="0" smtClean="0"/>
              <a:t>Βασικά </a:t>
            </a:r>
            <a:r>
              <a:rPr lang="el-GR" dirty="0"/>
              <a:t>προβλήματα: Επιλογή &amp; </a:t>
            </a:r>
            <a:r>
              <a:rPr lang="el-GR" dirty="0" smtClean="0"/>
              <a:t>Στάθμιση.</a:t>
            </a:r>
            <a:endParaRPr lang="el-GR" dirty="0"/>
          </a:p>
          <a:p>
            <a:r>
              <a:rPr lang="el-GR" dirty="0"/>
              <a:t>Πάντως, μετά το 2ο ΠΠ, συστηματική βελτίωση ανεξαρτήτως του χρησιμοποιούμενου </a:t>
            </a:r>
            <a:r>
              <a:rPr lang="el-GR" dirty="0" smtClean="0"/>
              <a:t>δείκτη και </a:t>
            </a:r>
            <a:r>
              <a:rPr lang="el-GR" dirty="0"/>
              <a:t>ισχυρή συσχέτιση μεταξύ </a:t>
            </a:r>
            <a:r>
              <a:rPr lang="el-GR" dirty="0" smtClean="0"/>
              <a:t>τους.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71491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Δείκτες επιπέδου οικονομικής ανάπτυξης </a:t>
            </a:r>
            <a:r>
              <a:rPr lang="el-GR" dirty="0" smtClean="0"/>
              <a:t>(4 </a:t>
            </a:r>
            <a:r>
              <a:rPr lang="el-GR" dirty="0"/>
              <a:t>από </a:t>
            </a:r>
            <a:r>
              <a:rPr lang="el-GR" dirty="0" smtClean="0"/>
              <a:t>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7" name="Picture 2" descr="Σχέση μεταξύ κατά κεφαλήν ΑΕΠ και Human Development Index. "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1750620" y="1600200"/>
            <a:ext cx="5642759" cy="4525963"/>
          </a:xfrm>
          <a:noFill/>
        </p:spPr>
      </p:pic>
    </p:spTree>
    <p:extLst>
      <p:ext uri="{BB962C8B-B14F-4D97-AF65-F5344CB8AC3E}">
        <p14:creationId xmlns:p14="http://schemas.microsoft.com/office/powerpoint/2010/main" val="218285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Δείκτες επιπέδου οικονομικής ανάπτυξης </a:t>
            </a:r>
            <a:r>
              <a:rPr lang="el-GR" dirty="0" smtClean="0"/>
              <a:t>(</a:t>
            </a:r>
            <a:r>
              <a:rPr lang="en-US" dirty="0" smtClean="0"/>
              <a:t>5</a:t>
            </a:r>
            <a:r>
              <a:rPr lang="el-GR" dirty="0" smtClean="0"/>
              <a:t> </a:t>
            </a:r>
            <a:r>
              <a:rPr lang="el-GR" dirty="0"/>
              <a:t>από </a:t>
            </a:r>
            <a:r>
              <a:rPr lang="el-GR" dirty="0" smtClean="0"/>
              <a:t>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6" name="Picture 2" descr="Σχέση μεταξύ κατά κεφαλήν ΑΕΠ και δείκτη ευτυχίας. "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1777034" y="1600200"/>
            <a:ext cx="5589932" cy="4525963"/>
          </a:xfrm>
          <a:noFill/>
        </p:spPr>
      </p:pic>
    </p:spTree>
    <p:extLst>
      <p:ext uri="{BB962C8B-B14F-4D97-AF65-F5344CB8AC3E}">
        <p14:creationId xmlns:p14="http://schemas.microsoft.com/office/powerpoint/2010/main" val="347263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Εμπειρία βιομηχανικών χωρών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969251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Εμπειρία βιομηχανικών χωρών (1 από 3)</a:t>
            </a:r>
            <a:endParaRPr lang="el-GR" dirty="0"/>
          </a:p>
        </p:txBody>
      </p:sp>
      <p:sp>
        <p:nvSpPr>
          <p:cNvPr id="3" name="Content Placeholder 2"/>
          <p:cNvSpPr>
            <a:spLocks noGrp="1"/>
          </p:cNvSpPr>
          <p:nvPr>
            <p:ph idx="1"/>
          </p:nvPr>
        </p:nvSpPr>
        <p:spPr/>
        <p:txBody>
          <a:bodyPr/>
          <a:lstStyle/>
          <a:p>
            <a:r>
              <a:rPr lang="el-GR" dirty="0"/>
              <a:t>Μακρόχρονη </a:t>
            </a:r>
            <a:r>
              <a:rPr lang="el-GR" dirty="0" smtClean="0"/>
              <a:t>διαδικασία.</a:t>
            </a:r>
            <a:endParaRPr lang="el-GR" dirty="0"/>
          </a:p>
          <a:p>
            <a:r>
              <a:rPr lang="el-GR" dirty="0"/>
              <a:t>Μέχρι τη Βιομηχανική Επανάσταση, ουσιαστικά </a:t>
            </a:r>
            <a:r>
              <a:rPr lang="el-GR" dirty="0" smtClean="0"/>
              <a:t>στασιμότητα.</a:t>
            </a:r>
            <a:endParaRPr lang="el-GR" dirty="0"/>
          </a:p>
          <a:p>
            <a:r>
              <a:rPr lang="el-GR" dirty="0"/>
              <a:t>Σημασία δημιουργίας αγροτικού </a:t>
            </a:r>
            <a:r>
              <a:rPr lang="el-GR" dirty="0" smtClean="0"/>
              <a:t>πλεονάσματος.</a:t>
            </a:r>
            <a:endParaRPr lang="el-GR" dirty="0"/>
          </a:p>
          <a:p>
            <a:r>
              <a:rPr lang="el-GR" dirty="0"/>
              <a:t>Συσσώρευση αλλά και αύξηση </a:t>
            </a:r>
            <a:r>
              <a:rPr lang="el-GR" dirty="0" smtClean="0"/>
              <a:t>παραγωγικότητας.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269500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Εμπειρία βιομηχανικών χωρών </a:t>
            </a:r>
            <a:r>
              <a:rPr lang="el-GR" dirty="0" smtClean="0"/>
              <a:t>(2 </a:t>
            </a:r>
            <a:r>
              <a:rPr lang="el-GR" dirty="0"/>
              <a:t>από </a:t>
            </a:r>
            <a:r>
              <a:rPr lang="el-GR" dirty="0" smtClean="0"/>
              <a:t>3)</a:t>
            </a:r>
            <a:endParaRPr lang="el-GR" dirty="0"/>
          </a:p>
        </p:txBody>
      </p:sp>
      <p:sp>
        <p:nvSpPr>
          <p:cNvPr id="3" name="Content Placeholder 2"/>
          <p:cNvSpPr>
            <a:spLocks noGrp="1"/>
          </p:cNvSpPr>
          <p:nvPr>
            <p:ph idx="1"/>
          </p:nvPr>
        </p:nvSpPr>
        <p:spPr/>
        <p:txBody>
          <a:bodyPr>
            <a:normAutofit/>
          </a:bodyPr>
          <a:lstStyle/>
          <a:p>
            <a:r>
              <a:rPr lang="el-GR" dirty="0"/>
              <a:t>Σημαντικές πολλές μη οικονομικές </a:t>
            </a:r>
            <a:r>
              <a:rPr lang="el-GR" dirty="0" smtClean="0"/>
              <a:t>προϋποθέσεις.</a:t>
            </a:r>
            <a:endParaRPr lang="el-GR" dirty="0"/>
          </a:p>
          <a:p>
            <a:r>
              <a:rPr lang="el-GR" dirty="0" smtClean="0"/>
              <a:t>Ανεξαρτησία.</a:t>
            </a:r>
            <a:endParaRPr lang="el-GR" dirty="0"/>
          </a:p>
          <a:p>
            <a:r>
              <a:rPr lang="el-GR" dirty="0"/>
              <a:t>Ειρήνη / όχι εμφύλιες </a:t>
            </a:r>
            <a:r>
              <a:rPr lang="el-GR" dirty="0" smtClean="0"/>
              <a:t>διαμάχες.</a:t>
            </a:r>
            <a:endParaRPr lang="el-GR" dirty="0"/>
          </a:p>
          <a:p>
            <a:r>
              <a:rPr lang="el-GR" dirty="0"/>
              <a:t>Κοινωνική συναίνεση σε </a:t>
            </a:r>
            <a:r>
              <a:rPr lang="el-GR" dirty="0" smtClean="0"/>
              <a:t>αναπτυξιακούς στόχους.</a:t>
            </a:r>
            <a:endParaRPr lang="el-GR" dirty="0"/>
          </a:p>
          <a:p>
            <a:r>
              <a:rPr lang="el-GR" dirty="0"/>
              <a:t>Μακροοικονομική και πολιτική </a:t>
            </a:r>
            <a:r>
              <a:rPr lang="el-GR" dirty="0" smtClean="0"/>
              <a:t>σταθερότητα.</a:t>
            </a:r>
            <a:endParaRPr lang="el-GR" dirty="0"/>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326958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Εμπειρία βιομηχανικών χωρών </a:t>
            </a:r>
            <a:r>
              <a:rPr lang="el-GR" dirty="0" smtClean="0"/>
              <a:t>(3 </a:t>
            </a:r>
            <a:r>
              <a:rPr lang="el-GR" dirty="0"/>
              <a:t>από </a:t>
            </a:r>
            <a:r>
              <a:rPr lang="el-GR" dirty="0" smtClean="0"/>
              <a:t>3)</a:t>
            </a:r>
            <a:endParaRPr lang="el-GR" dirty="0"/>
          </a:p>
        </p:txBody>
      </p:sp>
      <p:sp>
        <p:nvSpPr>
          <p:cNvPr id="3" name="Content Placeholder 2"/>
          <p:cNvSpPr>
            <a:spLocks noGrp="1"/>
          </p:cNvSpPr>
          <p:nvPr>
            <p:ph idx="1"/>
          </p:nvPr>
        </p:nvSpPr>
        <p:spPr/>
        <p:txBody>
          <a:bodyPr/>
          <a:lstStyle/>
          <a:p>
            <a:r>
              <a:rPr lang="el-GR" dirty="0"/>
              <a:t>Αποτελεσματική διακυβέρνηση και θεσμικό πλαίσιο.</a:t>
            </a:r>
          </a:p>
          <a:p>
            <a:r>
              <a:rPr lang="el-GR" dirty="0"/>
              <a:t>Σημασία επενδύσεων σε ανθρώπινο κεφάλαιο</a:t>
            </a:r>
            <a:br>
              <a:rPr lang="el-GR" dirty="0"/>
            </a:br>
            <a:r>
              <a:rPr lang="el-GR" dirty="0"/>
              <a:t>(υγεία και εκπαίδευση).</a:t>
            </a:r>
          </a:p>
          <a:p>
            <a:r>
              <a:rPr lang="el-GR" dirty="0"/>
              <a:t>«Ανοιχτή» οικονομία.</a:t>
            </a:r>
          </a:p>
          <a:p>
            <a:r>
              <a:rPr lang="el-GR" dirty="0"/>
              <a:t>Γεωγραφία.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207118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Οικονομική μεγέθυνση</a:t>
            </a:r>
            <a:br>
              <a:rPr lang="el-GR" dirty="0"/>
            </a:br>
            <a:r>
              <a:rPr lang="el-GR" dirty="0"/>
              <a:t>Μακροχρόνια και βραχυχρόνια</a:t>
            </a:r>
          </a:p>
        </p:txBody>
      </p:sp>
      <p:pic>
        <p:nvPicPr>
          <p:cNvPr id="5" name="Content Placeholder 4" descr="Διαχρονική εξέλιξη ΑΕΠ σε διάφορες χώρες του κόσμου." title="Γράφημα"/>
          <p:cNvPicPr>
            <a:picLocks noGrp="1" noChangeAspect="1"/>
          </p:cNvPicPr>
          <p:nvPr>
            <p:ph idx="1"/>
          </p:nvPr>
        </p:nvPicPr>
        <p:blipFill>
          <a:blip r:embed="rId2"/>
          <a:stretch>
            <a:fillRect/>
          </a:stretch>
        </p:blipFill>
        <p:spPr>
          <a:xfrm>
            <a:off x="2212643" y="1918389"/>
            <a:ext cx="4718713" cy="3889585"/>
          </a:xfrm>
          <a:prstGeom prst="rect">
            <a:avLst/>
          </a:prstGeom>
        </p:spPr>
      </p:pic>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376235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Σημασία μη οικονομικών παραγόντων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140820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Σημασία μη οικονομικών παραγόντων (1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dirty="0"/>
          </a:p>
        </p:txBody>
      </p:sp>
      <p:pic>
        <p:nvPicPr>
          <p:cNvPr id="5" name="Picture 2" descr="Σχέση μεταξύ πραγματικής ανάπτυξης του κατά κεφαλήν ΑΕΠ και του επιπέδου διακυβέρνησης. "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584693" y="1600200"/>
            <a:ext cx="597461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41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Σημασία μη οικονομικών παραγόντων (2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pic>
        <p:nvPicPr>
          <p:cNvPr id="5" name="Picture 2" descr="Σχέση μεταξύ βαθμού ανοικτής οικονομίας και μεγέθυνσης."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2493410" y="1600200"/>
            <a:ext cx="4157180" cy="4525963"/>
          </a:xfrm>
          <a:noFill/>
        </p:spPr>
      </p:pic>
    </p:spTree>
    <p:extLst>
      <p:ext uri="{BB962C8B-B14F-4D97-AF65-F5344CB8AC3E}">
        <p14:creationId xmlns:p14="http://schemas.microsoft.com/office/powerpoint/2010/main" val="258312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Σημασία μη οικονομικών παραγόντων (3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dirty="0"/>
          </a:p>
        </p:txBody>
      </p:sp>
      <p:pic>
        <p:nvPicPr>
          <p:cNvPr id="6" name="Picture 2" descr="Σχέση μεταξύ γεωγραφικής θέσης και μεγέθυνσης κατά κεφαλήν ΑΕΠ. "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2098413" y="1600200"/>
            <a:ext cx="494717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11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a:t>
            </a:r>
            <a:r>
              <a:rPr lang="el-GR" sz="2800" dirty="0" smtClean="0"/>
              <a:t>προέρχονται</a:t>
            </a:r>
            <a:r>
              <a:rPr lang="en-US" sz="2800" dirty="0" smtClean="0"/>
              <a:t> </a:t>
            </a:r>
            <a:r>
              <a:rPr lang="el-GR" sz="2800" dirty="0" smtClean="0"/>
              <a:t>από </a:t>
            </a:r>
            <a:r>
              <a:rPr lang="el-GR" sz="2800" dirty="0" smtClean="0"/>
              <a:t>το βιβλίο «Οικονομική της Ανάπτυξης», </a:t>
            </a:r>
            <a:r>
              <a:rPr lang="en-US" sz="2800" dirty="0" smtClean="0"/>
              <a:t>M. Gillis, D.H. Perkins, M. Roemer, D.R. Snodgrass, </a:t>
            </a:r>
            <a:r>
              <a:rPr lang="el-GR" sz="2800" dirty="0" smtClean="0"/>
              <a:t>1</a:t>
            </a:r>
            <a:r>
              <a:rPr lang="el-GR" sz="2800" baseline="30000" dirty="0" smtClean="0"/>
              <a:t>η</a:t>
            </a:r>
            <a:r>
              <a:rPr lang="el-GR" sz="2800" dirty="0" smtClean="0"/>
              <a:t> έκδοση, 2011, Εκδόσεις </a:t>
            </a:r>
            <a:r>
              <a:rPr lang="en-US" sz="2800" dirty="0" smtClean="0"/>
              <a:t>Gutenberg</a:t>
            </a:r>
            <a:r>
              <a:rPr lang="el-GR" sz="2800" dirty="0" smtClean="0"/>
              <a:t>.</a:t>
            </a:r>
            <a:endParaRPr lang="el-GR" sz="2800" dirty="0" smtClean="0"/>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Σημασία μη οικονομικών παραγόντων (4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pic>
        <p:nvPicPr>
          <p:cNvPr id="5" name="Picture 2" descr="Επίπεδο εισοδήματος και γεωγραφική θέση. " title="Χάρτης"/>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457200" y="1446254"/>
            <a:ext cx="8143875" cy="4929187"/>
          </a:xfrm>
          <a:prstGeom prst="rect">
            <a:avLst/>
          </a:prstGeom>
          <a:noFill/>
        </p:spPr>
      </p:pic>
    </p:spTree>
    <p:extLst>
      <p:ext uri="{BB962C8B-B14F-4D97-AF65-F5344CB8AC3E}">
        <p14:creationId xmlns:p14="http://schemas.microsoft.com/office/powerpoint/2010/main" val="2599867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Χαρακτηριστικά αναπτυσσόμενων χωρών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41915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αναπτυσσόμενων </a:t>
            </a:r>
            <a:r>
              <a:rPr lang="el-GR" dirty="0" smtClean="0"/>
              <a:t>χωρών (1 από 5)</a:t>
            </a:r>
            <a:endParaRPr lang="el-GR" dirty="0"/>
          </a:p>
        </p:txBody>
      </p:sp>
      <p:sp>
        <p:nvSpPr>
          <p:cNvPr id="3" name="Content Placeholder 2"/>
          <p:cNvSpPr>
            <a:spLocks noGrp="1"/>
          </p:cNvSpPr>
          <p:nvPr>
            <p:ph idx="1"/>
          </p:nvPr>
        </p:nvSpPr>
        <p:spPr/>
        <p:txBody>
          <a:bodyPr>
            <a:normAutofit fontScale="85000" lnSpcReduction="10000"/>
          </a:bodyPr>
          <a:lstStyle/>
          <a:p>
            <a:r>
              <a:rPr lang="el-GR" dirty="0"/>
              <a:t>Ομοιότητες (ελάχιστες όλα</a:t>
            </a:r>
            <a:r>
              <a:rPr lang="el-GR" dirty="0" smtClean="0"/>
              <a:t>):</a:t>
            </a:r>
            <a:endParaRPr lang="el-GR" dirty="0"/>
          </a:p>
          <a:p>
            <a:pPr lvl="1"/>
            <a:r>
              <a:rPr lang="el-GR" dirty="0" smtClean="0"/>
              <a:t>Χαμηλό </a:t>
            </a:r>
            <a:r>
              <a:rPr lang="el-GR" dirty="0"/>
              <a:t>βιοτικό επίπεδο / </a:t>
            </a:r>
            <a:r>
              <a:rPr lang="el-GR" dirty="0" smtClean="0"/>
              <a:t>Φτώχεια.</a:t>
            </a:r>
            <a:endParaRPr lang="el-GR" dirty="0"/>
          </a:p>
          <a:p>
            <a:pPr lvl="1"/>
            <a:r>
              <a:rPr lang="el-GR" dirty="0" smtClean="0"/>
              <a:t>Υψηλή </a:t>
            </a:r>
            <a:r>
              <a:rPr lang="el-GR" dirty="0"/>
              <a:t>απασχόληση σε αγροτικό </a:t>
            </a:r>
            <a:r>
              <a:rPr lang="el-GR" dirty="0" smtClean="0"/>
              <a:t>τομέα.</a:t>
            </a:r>
            <a:endParaRPr lang="el-GR" dirty="0"/>
          </a:p>
          <a:p>
            <a:pPr lvl="1"/>
            <a:r>
              <a:rPr lang="el-GR" dirty="0" smtClean="0"/>
              <a:t>Σχετικά </a:t>
            </a:r>
            <a:r>
              <a:rPr lang="el-GR" dirty="0"/>
              <a:t>μικρή συμβολή δευτερογενούς </a:t>
            </a:r>
            <a:r>
              <a:rPr lang="el-GR" dirty="0" smtClean="0"/>
              <a:t>τομέα.</a:t>
            </a:r>
            <a:endParaRPr lang="el-GR" dirty="0"/>
          </a:p>
          <a:p>
            <a:pPr lvl="1"/>
            <a:r>
              <a:rPr lang="el-GR" dirty="0" smtClean="0"/>
              <a:t>Υψηλή </a:t>
            </a:r>
            <a:r>
              <a:rPr lang="el-GR" dirty="0"/>
              <a:t>(συγκαλυμμένη ανεργία) &amp; </a:t>
            </a:r>
            <a:r>
              <a:rPr lang="el-GR" dirty="0" smtClean="0"/>
              <a:t>υποαπασχόληση.</a:t>
            </a:r>
            <a:endParaRPr lang="el-GR" dirty="0"/>
          </a:p>
          <a:p>
            <a:pPr lvl="1"/>
            <a:r>
              <a:rPr lang="el-GR" dirty="0" smtClean="0"/>
              <a:t>Υψηλοί </a:t>
            </a:r>
            <a:r>
              <a:rPr lang="el-GR" dirty="0"/>
              <a:t>ρυθμοί πληθυσμιακής </a:t>
            </a:r>
            <a:r>
              <a:rPr lang="el-GR" dirty="0" smtClean="0"/>
              <a:t>μεγέθυνσης.</a:t>
            </a:r>
            <a:endParaRPr lang="el-GR" dirty="0"/>
          </a:p>
          <a:p>
            <a:pPr lvl="1"/>
            <a:r>
              <a:rPr lang="el-GR" dirty="0" smtClean="0"/>
              <a:t>Χαμηλό </a:t>
            </a:r>
            <a:r>
              <a:rPr lang="el-GR" dirty="0"/>
              <a:t>επίπεδο </a:t>
            </a:r>
            <a:r>
              <a:rPr lang="el-GR" dirty="0" smtClean="0"/>
              <a:t>αστικοποίησης.</a:t>
            </a:r>
            <a:endParaRPr lang="el-GR" dirty="0"/>
          </a:p>
          <a:p>
            <a:pPr lvl="1"/>
            <a:r>
              <a:rPr lang="el-GR" dirty="0" smtClean="0"/>
              <a:t>Χαμηλό </a:t>
            </a:r>
            <a:r>
              <a:rPr lang="el-GR" dirty="0"/>
              <a:t>εκπαιδευτικό </a:t>
            </a:r>
            <a:r>
              <a:rPr lang="el-GR" dirty="0" smtClean="0"/>
              <a:t>επίπεδο.</a:t>
            </a:r>
            <a:endParaRPr lang="el-GR" dirty="0"/>
          </a:p>
          <a:p>
            <a:pPr lvl="1"/>
            <a:r>
              <a:rPr lang="el-GR" dirty="0" smtClean="0"/>
              <a:t>Σχετικά </a:t>
            </a:r>
            <a:r>
              <a:rPr lang="el-GR" dirty="0"/>
              <a:t>αδύναμη θέση / εξάρτηση στις διεθνείς </a:t>
            </a:r>
            <a:r>
              <a:rPr lang="el-GR" dirty="0" smtClean="0"/>
              <a:t>σχέσεις.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dirty="0"/>
          </a:p>
        </p:txBody>
      </p:sp>
    </p:spTree>
    <p:extLst>
      <p:ext uri="{BB962C8B-B14F-4D97-AF65-F5344CB8AC3E}">
        <p14:creationId xmlns:p14="http://schemas.microsoft.com/office/powerpoint/2010/main" val="265459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αναπτυσσόμενων </a:t>
            </a:r>
            <a:r>
              <a:rPr lang="el-GR" dirty="0" smtClean="0"/>
              <a:t>χωρών (2 από 5)</a:t>
            </a:r>
            <a:endParaRPr lang="el-GR" dirty="0"/>
          </a:p>
        </p:txBody>
      </p:sp>
      <p:sp>
        <p:nvSpPr>
          <p:cNvPr id="3" name="Content Placeholder 2"/>
          <p:cNvSpPr>
            <a:spLocks noGrp="1"/>
          </p:cNvSpPr>
          <p:nvPr>
            <p:ph idx="1"/>
          </p:nvPr>
        </p:nvSpPr>
        <p:spPr/>
        <p:txBody>
          <a:bodyPr>
            <a:normAutofit/>
          </a:bodyPr>
          <a:lstStyle/>
          <a:p>
            <a:r>
              <a:rPr lang="el-GR" dirty="0" smtClean="0"/>
              <a:t>Διαφορές:</a:t>
            </a:r>
            <a:endParaRPr lang="el-GR" dirty="0"/>
          </a:p>
          <a:p>
            <a:pPr lvl="1"/>
            <a:r>
              <a:rPr lang="el-GR" dirty="0" smtClean="0"/>
              <a:t>Ιστορικό </a:t>
            </a:r>
            <a:r>
              <a:rPr lang="el-GR" dirty="0"/>
              <a:t>υπόβαθρο (κυρίως, αποικιοκρατία</a:t>
            </a:r>
            <a:r>
              <a:rPr lang="el-GR" dirty="0" smtClean="0"/>
              <a:t>).</a:t>
            </a:r>
            <a:endParaRPr lang="el-GR" dirty="0"/>
          </a:p>
          <a:p>
            <a:pPr lvl="1"/>
            <a:r>
              <a:rPr lang="el-GR" dirty="0" smtClean="0"/>
              <a:t>Φυσικοί πόροι.</a:t>
            </a:r>
            <a:endParaRPr lang="el-GR" dirty="0"/>
          </a:p>
          <a:p>
            <a:pPr lvl="1"/>
            <a:r>
              <a:rPr lang="el-GR" dirty="0" smtClean="0"/>
              <a:t>Μέγεθος.</a:t>
            </a:r>
            <a:endParaRPr lang="el-GR" dirty="0"/>
          </a:p>
          <a:p>
            <a:pPr lvl="1"/>
            <a:r>
              <a:rPr lang="el-GR" dirty="0" smtClean="0"/>
              <a:t>Πολιτικο-οικονομικό σύστημα.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dirty="0"/>
          </a:p>
        </p:txBody>
      </p:sp>
    </p:spTree>
    <p:extLst>
      <p:ext uri="{BB962C8B-B14F-4D97-AF65-F5344CB8AC3E}">
        <p14:creationId xmlns:p14="http://schemas.microsoft.com/office/powerpoint/2010/main" val="83643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αναπτυσσόμενων </a:t>
            </a:r>
            <a:r>
              <a:rPr lang="el-GR" dirty="0" smtClean="0"/>
              <a:t>χωρών (3 από 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dirty="0"/>
          </a:p>
        </p:txBody>
      </p:sp>
      <p:pic>
        <p:nvPicPr>
          <p:cNvPr id="6" name="Picture 2" descr="Σχέση μεταξύ κατά κεφαλήν ΑΕΠ και αγροτικού πληθυσμού."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1456114" y="1600200"/>
            <a:ext cx="6231771" cy="4525963"/>
          </a:xfrm>
          <a:blipFill dpi="0" rotWithShape="1">
            <a:blip r:embed="rId3">
              <a:lum bright="-20000" contrast="20000"/>
            </a:blip>
            <a:srcRect/>
            <a:stretch>
              <a:fillRect/>
            </a:stretch>
          </a:blipFill>
        </p:spPr>
      </p:pic>
    </p:spTree>
    <p:extLst>
      <p:ext uri="{BB962C8B-B14F-4D97-AF65-F5344CB8AC3E}">
        <p14:creationId xmlns:p14="http://schemas.microsoft.com/office/powerpoint/2010/main" val="73431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αναπτυσσόμενων </a:t>
            </a:r>
            <a:r>
              <a:rPr lang="el-GR" dirty="0" smtClean="0"/>
              <a:t>χωρών (4 από 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dirty="0"/>
          </a:p>
        </p:txBody>
      </p:sp>
      <p:pic>
        <p:nvPicPr>
          <p:cNvPr id="7" name="Picture 2" descr="Σχέση μεταξύ κατά κεφαλήν ΑΕΠ και προσδόκιμου ζωής."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526492" y="1600200"/>
            <a:ext cx="609101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0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αναπτυσσόμενων </a:t>
            </a:r>
            <a:r>
              <a:rPr lang="el-GR" dirty="0" smtClean="0"/>
              <a:t>χωρών (5 από 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36</a:t>
            </a:fld>
            <a:endParaRPr lang="el-GR" dirty="0"/>
          </a:p>
        </p:txBody>
      </p:sp>
      <p:pic>
        <p:nvPicPr>
          <p:cNvPr id="6" name="Picture 2" descr="Σχέση μεταξύ κατά κεφαλήν ΑΕΠ και επιπέδου αλφαβητισμού των γυναικών. " title="Γράφημα"/>
          <p:cNvPicPr>
            <a:picLocks noGrp="1" noChangeAspect="1" noChangeArrowheads="1"/>
          </p:cNvPicPr>
          <p:nvPr>
            <p:ph idx="1"/>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739289" y="1600200"/>
            <a:ext cx="566542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30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1</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smtClean="0"/>
              <a:t>Οικονομική Ανάπτυξη, </a:t>
            </a:r>
            <a:r>
              <a:rPr lang="el-GR" b="1" dirty="0"/>
              <a:t>Ενότητα </a:t>
            </a:r>
            <a:r>
              <a:rPr lang="en-US" b="1" dirty="0"/>
              <a:t># </a:t>
            </a:r>
            <a:r>
              <a:rPr lang="el-GR" b="1" dirty="0"/>
              <a:t>1</a:t>
            </a:r>
            <a:r>
              <a:rPr lang="el-GR" b="1" dirty="0" smtClean="0"/>
              <a:t>: </a:t>
            </a:r>
            <a:r>
              <a:rPr lang="el-GR" dirty="0" smtClean="0"/>
              <a:t>Εισαγωγή</a:t>
            </a:r>
            <a:endParaRPr lang="el-GR" dirty="0"/>
          </a:p>
          <a:p>
            <a:r>
              <a:rPr lang="el-GR" b="1" dirty="0"/>
              <a:t>Διδάσκων: </a:t>
            </a:r>
            <a:r>
              <a:rPr lang="el-GR" dirty="0" smtClean="0"/>
              <a:t>Πάνος Τσακλόγλου, </a:t>
            </a:r>
            <a:r>
              <a:rPr lang="el-GR" b="1" dirty="0"/>
              <a:t>Τμήμα: </a:t>
            </a:r>
            <a:r>
              <a:rPr lang="el-GR" dirty="0" smtClean="0"/>
              <a:t>Διεθνών και Ευρωπαϊκών Οικονομικών Σπουδών</a:t>
            </a:r>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r>
              <a:rPr lang="el-GR" dirty="0" smtClean="0"/>
              <a:t>Κατανόηση των βασικών εννοιών της οικονομικής ανάπτυξης.</a:t>
            </a:r>
          </a:p>
          <a:p>
            <a:r>
              <a:rPr lang="el-GR" dirty="0" smtClean="0"/>
              <a:t>Παρουσίαση δεικτών επιπέδου οικονομικής ανάπτυξης. </a:t>
            </a:r>
          </a:p>
          <a:p>
            <a:r>
              <a:rPr lang="el-GR" dirty="0" smtClean="0"/>
              <a:t>Παρουσίαση εμπειρίας των βιομηχανικών χωρών και χαρακτηριστικών αναπτυσσόμενων χωρών. </a:t>
            </a:r>
          </a:p>
          <a:p>
            <a:r>
              <a:rPr lang="el-GR" smtClean="0"/>
              <a:t>Κατανόηση σημασίας μη οικονομικών παραγόντων. </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l-GR" dirty="0" smtClean="0"/>
              <a:t>Εισαγωγή.</a:t>
            </a:r>
          </a:p>
          <a:p>
            <a:r>
              <a:rPr lang="el-GR" altLang="el-GR" dirty="0" smtClean="0"/>
              <a:t>Τι είναι οικονομική ανάπτυξη; </a:t>
            </a:r>
          </a:p>
          <a:p>
            <a:r>
              <a:rPr lang="el-GR" altLang="el-GR" dirty="0" smtClean="0"/>
              <a:t>Δείκτες επιπέδου οικονομικής ανάπτυξης.</a:t>
            </a:r>
          </a:p>
          <a:p>
            <a:r>
              <a:rPr lang="el-GR" altLang="el-GR" dirty="0" smtClean="0"/>
              <a:t>Εμπειρία βιομηχανικών χωρών.</a:t>
            </a:r>
          </a:p>
          <a:p>
            <a:r>
              <a:rPr lang="el-GR" altLang="el-GR" dirty="0" smtClean="0"/>
              <a:t>Σημασία μη οικονομικών παραγόντων.</a:t>
            </a:r>
          </a:p>
          <a:p>
            <a:r>
              <a:rPr lang="el-GR" altLang="el-GR" smtClean="0"/>
              <a:t>Χαρακτηριστικά αναπτυσσόμενων χωρών.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Εισαγωγή</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1</a:t>
            </a:r>
            <a:r>
              <a:rPr lang="el-GR" b="1" dirty="0" smtClean="0"/>
              <a:t>: </a:t>
            </a:r>
            <a:r>
              <a:rPr lang="el-GR" dirty="0" smtClean="0"/>
              <a:t>Εισαγωγή</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 </a:t>
            </a:r>
            <a:endParaRPr lang="el-GR" dirty="0"/>
          </a:p>
        </p:txBody>
      </p:sp>
      <p:sp>
        <p:nvSpPr>
          <p:cNvPr id="3" name="Content Placeholder 2"/>
          <p:cNvSpPr>
            <a:spLocks noGrp="1"/>
          </p:cNvSpPr>
          <p:nvPr>
            <p:ph idx="1"/>
          </p:nvPr>
        </p:nvSpPr>
        <p:spPr/>
        <p:txBody>
          <a:bodyPr/>
          <a:lstStyle/>
          <a:p>
            <a:r>
              <a:rPr lang="el-GR" dirty="0" smtClean="0"/>
              <a:t>Τι είναι η «οικονομική ανάπτυξη»; </a:t>
            </a:r>
            <a:endParaRPr lang="el-GR" dirty="0"/>
          </a:p>
          <a:p>
            <a:r>
              <a:rPr lang="el-GR" dirty="0" smtClean="0"/>
              <a:t>Χαρακτηριστικά των αναπτυσσομένων χωρών. </a:t>
            </a:r>
            <a:endParaRPr lang="el-GR" dirty="0"/>
          </a:p>
          <a:p>
            <a:r>
              <a:rPr lang="el-GR" dirty="0" smtClean="0"/>
              <a:t>Δείκτες του επιπέδου οικονομικής ανάπτυξης.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264581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Ενδιαφέρον για την οικονομική ανάπτυξη (1 από 2)</a:t>
            </a:r>
            <a:endParaRPr lang="el-GR" dirty="0"/>
          </a:p>
        </p:txBody>
      </p:sp>
      <p:sp>
        <p:nvSpPr>
          <p:cNvPr id="3" name="Content Placeholder 2"/>
          <p:cNvSpPr>
            <a:spLocks noGrp="1"/>
          </p:cNvSpPr>
          <p:nvPr>
            <p:ph idx="1"/>
          </p:nvPr>
        </p:nvSpPr>
        <p:spPr/>
        <p:txBody>
          <a:bodyPr/>
          <a:lstStyle/>
          <a:p>
            <a:r>
              <a:rPr lang="el-GR" dirty="0"/>
              <a:t>Ένας από τους κύριους σκοπούς της Οικονομικής Επιστήμης: Υπόδειξη μεθόδων βελτίωσης των συνθηκών διαβίωσης του πληθυσμού (τουλάχιστον στην υλική τους διάσταση</a:t>
            </a:r>
            <a:r>
              <a:rPr lang="el-GR" dirty="0" smtClean="0"/>
              <a:t>).</a:t>
            </a:r>
          </a:p>
          <a:p>
            <a:r>
              <a:rPr lang="el-GR" dirty="0" smtClean="0"/>
              <a:t>Αναπτυσσόμενες </a:t>
            </a:r>
            <a:r>
              <a:rPr lang="el-GR" dirty="0"/>
              <a:t>Χώρες: ¾ του παγκόσμιου πληθυσμού, αλλά μόλις το ¼ του παγκόσμιου </a:t>
            </a:r>
            <a:r>
              <a:rPr lang="el-GR" dirty="0" smtClean="0"/>
              <a:t>εισοδήματος.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60953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Ενδιαφέρον για την οικονομική ανάπτυξη (2 από 2)</a:t>
            </a:r>
            <a:endParaRPr lang="el-GR" dirty="0"/>
          </a:p>
        </p:txBody>
      </p:sp>
      <p:sp>
        <p:nvSpPr>
          <p:cNvPr id="3" name="Content Placeholder 2"/>
          <p:cNvSpPr>
            <a:spLocks noGrp="1"/>
          </p:cNvSpPr>
          <p:nvPr>
            <p:ph idx="1"/>
          </p:nvPr>
        </p:nvSpPr>
        <p:spPr/>
        <p:txBody>
          <a:bodyPr/>
          <a:lstStyle/>
          <a:p>
            <a:r>
              <a:rPr lang="el-GR" dirty="0"/>
              <a:t>Διαρκώς αυξανόμενη αλληλεξάρτηση διεθνούς κοινωνίας </a:t>
            </a:r>
            <a:r>
              <a:rPr lang="el-GR" dirty="0" smtClean="0"/>
              <a:t>– παγκοσμιοποίηση, χρέος</a:t>
            </a:r>
            <a:r>
              <a:rPr lang="el-GR" dirty="0"/>
              <a:t>, </a:t>
            </a:r>
            <a:r>
              <a:rPr lang="el-GR" dirty="0" smtClean="0"/>
              <a:t>περιβάλλον</a:t>
            </a:r>
            <a:r>
              <a:rPr lang="el-GR" dirty="0"/>
              <a:t>, </a:t>
            </a:r>
            <a:r>
              <a:rPr lang="el-GR" dirty="0" smtClean="0"/>
              <a:t>εμπόριο</a:t>
            </a:r>
            <a:r>
              <a:rPr lang="el-GR" dirty="0"/>
              <a:t>, </a:t>
            </a:r>
            <a:r>
              <a:rPr lang="el-GR" dirty="0" smtClean="0"/>
              <a:t>μετανάστευση</a:t>
            </a:r>
            <a:r>
              <a:rPr lang="el-GR" dirty="0"/>
              <a:t>, </a:t>
            </a:r>
            <a:r>
              <a:rPr lang="el-GR" dirty="0" smtClean="0"/>
              <a:t>κλπ.</a:t>
            </a:r>
            <a:endParaRPr lang="el-GR" dirty="0"/>
          </a:p>
          <a:p>
            <a:r>
              <a:rPr lang="el-GR" dirty="0"/>
              <a:t>Αυξημένο ενδιαφέρον στις Βιομηχανικές Χώρες (ΒΧ) για τις Αναπτυσσόμενες Χώρες (ΑΧ) αλλά και σταδιακή ενίσχυση ρόλου </a:t>
            </a:r>
            <a:r>
              <a:rPr lang="el-GR" dirty="0" smtClean="0"/>
              <a:t>ΑΧ.</a:t>
            </a:r>
            <a:r>
              <a:rPr lang="el-GR" dirty="0"/>
              <a:t/>
            </a:r>
            <a:br>
              <a:rPr lang="el-GR" dirty="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299851249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 (1)</Template>
  <TotalTime>0</TotalTime>
  <Words>1084</Words>
  <Application>Microsoft Office PowerPoint</Application>
  <PresentationFormat>On-screen Show (4:3)</PresentationFormat>
  <Paragraphs>178</Paragraphs>
  <Slides>37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Θέμα του Office</vt:lpstr>
      <vt:lpstr>Οικονομική Ανάπτυξη</vt:lpstr>
      <vt:lpstr>Χρηματοδότηση</vt:lpstr>
      <vt:lpstr>Άδειες Χρήσης</vt:lpstr>
      <vt:lpstr>Σκοποί ενότητας</vt:lpstr>
      <vt:lpstr>Περιεχόμενα ενότητας</vt:lpstr>
      <vt:lpstr>Εισαγωγή</vt:lpstr>
      <vt:lpstr>Εισαγωγή </vt:lpstr>
      <vt:lpstr>Ενδιαφέρον για την οικονομική ανάπτυξη (1 από 2)</vt:lpstr>
      <vt:lpstr>Ενδιαφέρον για την οικονομική ανάπτυξη (2 από 2)</vt:lpstr>
      <vt:lpstr>Γιατί ιδιαίτερος κλάδος των οικονομικών; (1 από 2)</vt:lpstr>
      <vt:lpstr>Γιατί ιδιαίτερος κλάδος των οικονομικών; (2 από 2)</vt:lpstr>
      <vt:lpstr>Τι είναι οικονομική ανάπτυξη; </vt:lpstr>
      <vt:lpstr>Τι είναι οικονομική ανάπτυξη; (1 από 2)</vt:lpstr>
      <vt:lpstr>Τι είναι οικονομική ανάπτυξη; (2 από 2)</vt:lpstr>
      <vt:lpstr>Δείκτες επιπέδου οικονομικής ανάπτυξης</vt:lpstr>
      <vt:lpstr>Δείκτες επιπέδου οικονομικής ανάπτυξης (1 από 5)</vt:lpstr>
      <vt:lpstr>Δείκτες επιπέδου οικονομικής ανάπτυξης (2 από 5)</vt:lpstr>
      <vt:lpstr>Δείκτες επιπέδου οικονομικής ανάπτυξης (3 από 5)</vt:lpstr>
      <vt:lpstr>Δείκτες επιπέδου οικονομικής ανάπτυξης (4 από 5)</vt:lpstr>
      <vt:lpstr>Δείκτες επιπέδου οικονομικής ανάπτυξης (5 από 5)</vt:lpstr>
      <vt:lpstr>Εμπειρία βιομηχανικών χωρών</vt:lpstr>
      <vt:lpstr>Εμπειρία βιομηχανικών χωρών (1 από 3)</vt:lpstr>
      <vt:lpstr>Εμπειρία βιομηχανικών χωρών (2 από 3)</vt:lpstr>
      <vt:lpstr>Εμπειρία βιομηχανικών χωρών (3 από 3)</vt:lpstr>
      <vt:lpstr>Οικονομική μεγέθυνση Μακροχρόνια και βραχυχρόνια</vt:lpstr>
      <vt:lpstr>Σημασία μη οικονομικών παραγόντων</vt:lpstr>
      <vt:lpstr>Σημασία μη οικονομικών παραγόντων (1 από 4)</vt:lpstr>
      <vt:lpstr>Σημασία μη οικονομικών παραγόντων (2 από 4)</vt:lpstr>
      <vt:lpstr>Σημασία μη οικονομικών παραγόντων (3 από 4)</vt:lpstr>
      <vt:lpstr>Σημασία μη οικονομικών παραγόντων (4 από 4)</vt:lpstr>
      <vt:lpstr>Χαρακτηριστικά αναπτυσσόμενων χωρών</vt:lpstr>
      <vt:lpstr>Χαρακτηριστικά αναπτυσσόμενων χωρών (1 από 5)</vt:lpstr>
      <vt:lpstr>Χαρακτηριστικά αναπτυσσόμενων χωρών (2 από 5)</vt:lpstr>
      <vt:lpstr>Χαρακτηριστικά αναπτυσσόμενων χωρών (3 από 5)</vt:lpstr>
      <vt:lpstr>Χαρακτηριστικά αναπτυσσόμενων χωρών (4 από 5)</vt:lpstr>
      <vt:lpstr>Χαρακτηριστικά αναπτυσσόμενων χωρών (5 από 5)</vt:lpstr>
      <vt:lpstr>Τέλος Ενότητας # 1</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2015-08-18T08:56:14Z</dcterms:created>
  <dcterms:modified xsi:type="dcterms:W3CDTF">2015-09-11T10:03:05Z</dcterms:modified>
</cp:coreProperties>
</file>