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6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89" r:id="rId1"/>
  </p:sldMasterIdLst>
  <p:notesMasterIdLst>
    <p:notesMasterId r:id="rId116"/>
  </p:notesMasterIdLst>
  <p:handoutMasterIdLst>
    <p:handoutMasterId r:id="rId117"/>
  </p:handoutMasterIdLst>
  <p:sldIdLst>
    <p:sldId id="547" r:id="rId2"/>
    <p:sldId id="548" r:id="rId3"/>
    <p:sldId id="549" r:id="rId4"/>
    <p:sldId id="550" r:id="rId5"/>
    <p:sldId id="551" r:id="rId6"/>
    <p:sldId id="552" r:id="rId7"/>
    <p:sldId id="545" r:id="rId8"/>
    <p:sldId id="468" r:id="rId9"/>
    <p:sldId id="257" r:id="rId10"/>
    <p:sldId id="269" r:id="rId11"/>
    <p:sldId id="442" r:id="rId12"/>
    <p:sldId id="502" r:id="rId13"/>
    <p:sldId id="543" r:id="rId14"/>
    <p:sldId id="503" r:id="rId15"/>
    <p:sldId id="504" r:id="rId16"/>
    <p:sldId id="413" r:id="rId17"/>
    <p:sldId id="457" r:id="rId18"/>
    <p:sldId id="414" r:id="rId19"/>
    <p:sldId id="434" r:id="rId20"/>
    <p:sldId id="437" r:id="rId21"/>
    <p:sldId id="460" r:id="rId22"/>
    <p:sldId id="438" r:id="rId23"/>
    <p:sldId id="441" r:id="rId24"/>
    <p:sldId id="439" r:id="rId25"/>
    <p:sldId id="440" r:id="rId26"/>
    <p:sldId id="467" r:id="rId27"/>
    <p:sldId id="451" r:id="rId28"/>
    <p:sldId id="454" r:id="rId29"/>
    <p:sldId id="541" r:id="rId30"/>
    <p:sldId id="542" r:id="rId31"/>
    <p:sldId id="445" r:id="rId32"/>
    <p:sldId id="444" r:id="rId33"/>
    <p:sldId id="446" r:id="rId34"/>
    <p:sldId id="459" r:id="rId35"/>
    <p:sldId id="448" r:id="rId36"/>
    <p:sldId id="450" r:id="rId37"/>
    <p:sldId id="469" r:id="rId38"/>
    <p:sldId id="436" r:id="rId39"/>
    <p:sldId id="482" r:id="rId40"/>
    <p:sldId id="465" r:id="rId41"/>
    <p:sldId id="417" r:id="rId42"/>
    <p:sldId id="416" r:id="rId43"/>
    <p:sldId id="415" r:id="rId44"/>
    <p:sldId id="452" r:id="rId45"/>
    <p:sldId id="453" r:id="rId46"/>
    <p:sldId id="466" r:id="rId47"/>
    <p:sldId id="455" r:id="rId48"/>
    <p:sldId id="419" r:id="rId49"/>
    <p:sldId id="267" r:id="rId50"/>
    <p:sldId id="268" r:id="rId51"/>
    <p:sldId id="270" r:id="rId52"/>
    <p:sldId id="271" r:id="rId53"/>
    <p:sldId id="275" r:id="rId54"/>
    <p:sldId id="274" r:id="rId55"/>
    <p:sldId id="476" r:id="rId56"/>
    <p:sldId id="478" r:id="rId57"/>
    <p:sldId id="479" r:id="rId58"/>
    <p:sldId id="520" r:id="rId59"/>
    <p:sldId id="521" r:id="rId60"/>
    <p:sldId id="522" r:id="rId61"/>
    <p:sldId id="523" r:id="rId62"/>
    <p:sldId id="477" r:id="rId63"/>
    <p:sldId id="519" r:id="rId64"/>
    <p:sldId id="526" r:id="rId65"/>
    <p:sldId id="527" r:id="rId66"/>
    <p:sldId id="528" r:id="rId67"/>
    <p:sldId id="529" r:id="rId68"/>
    <p:sldId id="530" r:id="rId69"/>
    <p:sldId id="531" r:id="rId70"/>
    <p:sldId id="532" r:id="rId71"/>
    <p:sldId id="533" r:id="rId72"/>
    <p:sldId id="534" r:id="rId73"/>
    <p:sldId id="535" r:id="rId74"/>
    <p:sldId id="536" r:id="rId75"/>
    <p:sldId id="537" r:id="rId76"/>
    <p:sldId id="539" r:id="rId77"/>
    <p:sldId id="540" r:id="rId78"/>
    <p:sldId id="538" r:id="rId79"/>
    <p:sldId id="524" r:id="rId80"/>
    <p:sldId id="517" r:id="rId81"/>
    <p:sldId id="273" r:id="rId82"/>
    <p:sldId id="505" r:id="rId83"/>
    <p:sldId id="474" r:id="rId84"/>
    <p:sldId id="299" r:id="rId85"/>
    <p:sldId id="300" r:id="rId86"/>
    <p:sldId id="506" r:id="rId87"/>
    <p:sldId id="483" r:id="rId88"/>
    <p:sldId id="484" r:id="rId89"/>
    <p:sldId id="485" r:id="rId90"/>
    <p:sldId id="487" r:id="rId91"/>
    <p:sldId id="488" r:id="rId92"/>
    <p:sldId id="489" r:id="rId93"/>
    <p:sldId id="507" r:id="rId94"/>
    <p:sldId id="508" r:id="rId95"/>
    <p:sldId id="509" r:id="rId96"/>
    <p:sldId id="510" r:id="rId97"/>
    <p:sldId id="511" r:id="rId98"/>
    <p:sldId id="512" r:id="rId99"/>
    <p:sldId id="513" r:id="rId100"/>
    <p:sldId id="514" r:id="rId101"/>
    <p:sldId id="515" r:id="rId102"/>
    <p:sldId id="490" r:id="rId103"/>
    <p:sldId id="357" r:id="rId104"/>
    <p:sldId id="358" r:id="rId105"/>
    <p:sldId id="371" r:id="rId106"/>
    <p:sldId id="347" r:id="rId107"/>
    <p:sldId id="348" r:id="rId108"/>
    <p:sldId id="349" r:id="rId109"/>
    <p:sldId id="500" r:id="rId110"/>
    <p:sldId id="384" r:id="rId111"/>
    <p:sldId id="387" r:id="rId112"/>
    <p:sldId id="390" r:id="rId113"/>
    <p:sldId id="546" r:id="rId114"/>
    <p:sldId id="553" r:id="rId115"/>
  </p:sldIdLst>
  <p:sldSz cx="9144000" cy="6858000" type="screen4x3"/>
  <p:notesSz cx="6669088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 Greek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 Greek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 Greek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 Greek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 Greek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Times New Roman Greek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Times New Roman Greek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Times New Roman Greek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Times New Roman Greek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66"/>
    <a:srgbClr val="EEDDFF"/>
    <a:srgbClr val="A50021"/>
    <a:srgbClr val="990000"/>
    <a:srgbClr val="4D4D4D"/>
    <a:srgbClr val="3333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2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D47EBB-A56A-49CC-970E-52FE50ABC527}" type="doc">
      <dgm:prSet loTypeId="urn:microsoft.com/office/officeart/2005/8/layout/default#28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l-GR"/>
        </a:p>
      </dgm:t>
    </dgm:pt>
    <dgm:pt modelId="{7B8F9296-DEDD-4AA5-867A-E086ADFD90BE}">
      <dgm:prSet/>
      <dgm:spPr/>
      <dgm:t>
        <a:bodyPr/>
        <a:lstStyle/>
        <a:p>
          <a:r>
            <a:rPr lang="el-GR" b="0" dirty="0" smtClean="0">
              <a:solidFill>
                <a:schemeClr val="tx1"/>
              </a:solidFill>
              <a:latin typeface="Century Gothic" pitchFamily="34" charset="0"/>
            </a:rPr>
            <a:t>1. Η Ερευνα παράγει στοιχεία και δεδομένα και όχι Αποφάσεις.</a:t>
          </a:r>
          <a:endParaRPr lang="el-GR" b="0" dirty="0">
            <a:solidFill>
              <a:schemeClr val="tx1"/>
            </a:solidFill>
            <a:latin typeface="Century Gothic" pitchFamily="34" charset="0"/>
          </a:endParaRPr>
        </a:p>
      </dgm:t>
    </dgm:pt>
    <dgm:pt modelId="{3A4F9F04-216C-4555-A4BB-865F0B2596F7}" type="parTrans" cxnId="{6CA8452D-E09D-4ABB-BAF9-1E39902379EF}">
      <dgm:prSet/>
      <dgm:spPr/>
      <dgm:t>
        <a:bodyPr/>
        <a:lstStyle/>
        <a:p>
          <a:endParaRPr lang="el-GR"/>
        </a:p>
      </dgm:t>
    </dgm:pt>
    <dgm:pt modelId="{9E101956-8AC4-46CA-B384-1A44C2E5A890}" type="sibTrans" cxnId="{6CA8452D-E09D-4ABB-BAF9-1E39902379EF}">
      <dgm:prSet/>
      <dgm:spPr/>
      <dgm:t>
        <a:bodyPr/>
        <a:lstStyle/>
        <a:p>
          <a:endParaRPr lang="el-GR"/>
        </a:p>
      </dgm:t>
    </dgm:pt>
    <dgm:pt modelId="{186C77D1-E07C-4F6D-ABB1-E2E27DF0F58D}">
      <dgm:prSet/>
      <dgm:spPr/>
      <dgm:t>
        <a:bodyPr/>
        <a:lstStyle/>
        <a:p>
          <a:r>
            <a:rPr lang="el-GR" b="0" smtClean="0">
              <a:solidFill>
                <a:schemeClr val="tx1"/>
              </a:solidFill>
              <a:latin typeface="Century Gothic" pitchFamily="34" charset="0"/>
            </a:rPr>
            <a:t>2. Ιδιαίτερο βάρος σε στοιχεία που απαιτούν άμεση δράση.</a:t>
          </a:r>
          <a:endParaRPr lang="el-GR" b="0" dirty="0">
            <a:solidFill>
              <a:schemeClr val="tx1"/>
            </a:solidFill>
            <a:latin typeface="Century Gothic" pitchFamily="34" charset="0"/>
          </a:endParaRPr>
        </a:p>
      </dgm:t>
    </dgm:pt>
    <dgm:pt modelId="{8D7931D3-4E0C-484A-AA42-7FCA4AF8460A}" type="parTrans" cxnId="{F58DAE8A-BD64-417A-BE3F-2DCA4E7E7255}">
      <dgm:prSet/>
      <dgm:spPr/>
      <dgm:t>
        <a:bodyPr/>
        <a:lstStyle/>
        <a:p>
          <a:endParaRPr lang="el-GR"/>
        </a:p>
      </dgm:t>
    </dgm:pt>
    <dgm:pt modelId="{DF4AD1D8-E6A4-4637-83D1-E2D5B7A53A5F}" type="sibTrans" cxnId="{F58DAE8A-BD64-417A-BE3F-2DCA4E7E7255}">
      <dgm:prSet/>
      <dgm:spPr/>
      <dgm:t>
        <a:bodyPr/>
        <a:lstStyle/>
        <a:p>
          <a:endParaRPr lang="el-GR"/>
        </a:p>
      </dgm:t>
    </dgm:pt>
    <dgm:pt modelId="{B9D94C2A-6D98-4ACB-A8CC-0D74E5C118D4}">
      <dgm:prSet/>
      <dgm:spPr/>
      <dgm:t>
        <a:bodyPr/>
        <a:lstStyle/>
        <a:p>
          <a:r>
            <a:rPr lang="el-GR" b="0" dirty="0" smtClean="0">
              <a:solidFill>
                <a:schemeClr val="tx1"/>
              </a:solidFill>
              <a:latin typeface="Century Gothic" pitchFamily="34" charset="0"/>
            </a:rPr>
            <a:t>3. Εξαιρετικές σε ποιότητα/ακρίβεια πληοροφορίες μπορεί να έχουν μηδενικό κόστος. </a:t>
          </a:r>
          <a:endParaRPr lang="el-GR" b="0" dirty="0">
            <a:solidFill>
              <a:schemeClr val="tx1"/>
            </a:solidFill>
            <a:latin typeface="Century Gothic" pitchFamily="34" charset="0"/>
          </a:endParaRPr>
        </a:p>
      </dgm:t>
    </dgm:pt>
    <dgm:pt modelId="{838B77C7-9BD5-48CF-A38E-A3CEE31DD057}" type="parTrans" cxnId="{6639E9B2-773D-4D4B-806A-B604FE110605}">
      <dgm:prSet/>
      <dgm:spPr/>
      <dgm:t>
        <a:bodyPr/>
        <a:lstStyle/>
        <a:p>
          <a:endParaRPr lang="el-GR"/>
        </a:p>
      </dgm:t>
    </dgm:pt>
    <dgm:pt modelId="{B2D670F0-883C-45CC-9A23-509C4A7AD289}" type="sibTrans" cxnId="{6639E9B2-773D-4D4B-806A-B604FE110605}">
      <dgm:prSet/>
      <dgm:spPr/>
      <dgm:t>
        <a:bodyPr/>
        <a:lstStyle/>
        <a:p>
          <a:endParaRPr lang="el-GR"/>
        </a:p>
      </dgm:t>
    </dgm:pt>
    <dgm:pt modelId="{9BAF9D79-C8F6-4103-944D-875F6AE2C41B}">
      <dgm:prSet/>
      <dgm:spPr/>
      <dgm:t>
        <a:bodyPr/>
        <a:lstStyle/>
        <a:p>
          <a:r>
            <a:rPr lang="el-GR" b="0" dirty="0" smtClean="0">
              <a:solidFill>
                <a:schemeClr val="tx1"/>
              </a:solidFill>
              <a:latin typeface="Century Gothic" pitchFamily="34" charset="0"/>
            </a:rPr>
            <a:t>4. Βάρος στον ανθρώπινο παράγοντα πίσω από τους αριθμούς.</a:t>
          </a:r>
          <a:endParaRPr lang="el-GR" b="0" dirty="0">
            <a:solidFill>
              <a:schemeClr val="tx1"/>
            </a:solidFill>
            <a:latin typeface="Century Gothic" pitchFamily="34" charset="0"/>
          </a:endParaRPr>
        </a:p>
      </dgm:t>
    </dgm:pt>
    <dgm:pt modelId="{36074FB4-C0B7-48B0-99FF-AD04114C0360}" type="parTrans" cxnId="{826E666A-36CB-41D0-BDB4-C6647B01C2E4}">
      <dgm:prSet/>
      <dgm:spPr/>
      <dgm:t>
        <a:bodyPr/>
        <a:lstStyle/>
        <a:p>
          <a:endParaRPr lang="el-GR"/>
        </a:p>
      </dgm:t>
    </dgm:pt>
    <dgm:pt modelId="{B877DE46-AB68-4948-9971-5CF0A798E3EA}" type="sibTrans" cxnId="{826E666A-36CB-41D0-BDB4-C6647B01C2E4}">
      <dgm:prSet/>
      <dgm:spPr/>
      <dgm:t>
        <a:bodyPr/>
        <a:lstStyle/>
        <a:p>
          <a:endParaRPr lang="el-GR"/>
        </a:p>
      </dgm:t>
    </dgm:pt>
    <dgm:pt modelId="{F47873FB-166C-4051-9728-6CD0BEC00C47}">
      <dgm:prSet/>
      <dgm:spPr/>
      <dgm:t>
        <a:bodyPr/>
        <a:lstStyle/>
        <a:p>
          <a:r>
            <a:rPr lang="el-GR" b="0" smtClean="0">
              <a:solidFill>
                <a:schemeClr val="tx1"/>
              </a:solidFill>
              <a:latin typeface="Century Gothic" pitchFamily="34" charset="0"/>
            </a:rPr>
            <a:t>5. Ανάγκη Δημιουργικής Φαντασίας.</a:t>
          </a:r>
          <a:endParaRPr lang="el-GR" b="0" dirty="0">
            <a:solidFill>
              <a:schemeClr val="tx1"/>
            </a:solidFill>
            <a:latin typeface="Century Gothic" pitchFamily="34" charset="0"/>
          </a:endParaRPr>
        </a:p>
      </dgm:t>
    </dgm:pt>
    <dgm:pt modelId="{DFA5AC88-502C-43D7-8194-871CC8157508}" type="parTrans" cxnId="{641728A4-1A7C-4F26-8E37-EC6CFD2F4630}">
      <dgm:prSet/>
      <dgm:spPr/>
      <dgm:t>
        <a:bodyPr/>
        <a:lstStyle/>
        <a:p>
          <a:endParaRPr lang="el-GR"/>
        </a:p>
      </dgm:t>
    </dgm:pt>
    <dgm:pt modelId="{F65667AC-F4DF-4FD5-B466-632EE76D78D5}" type="sibTrans" cxnId="{641728A4-1A7C-4F26-8E37-EC6CFD2F4630}">
      <dgm:prSet/>
      <dgm:spPr/>
      <dgm:t>
        <a:bodyPr/>
        <a:lstStyle/>
        <a:p>
          <a:endParaRPr lang="el-GR"/>
        </a:p>
      </dgm:t>
    </dgm:pt>
    <dgm:pt modelId="{8B778F88-53E0-4FEE-9053-772737C31585}">
      <dgm:prSet/>
      <dgm:spPr/>
      <dgm:t>
        <a:bodyPr/>
        <a:lstStyle/>
        <a:p>
          <a:r>
            <a:rPr lang="el-GR" b="0" dirty="0" smtClean="0">
              <a:solidFill>
                <a:schemeClr val="tx1"/>
              </a:solidFill>
              <a:latin typeface="Century Gothic" pitchFamily="34" charset="0"/>
            </a:rPr>
            <a:t>6. Ναι στα </a:t>
          </a:r>
          <a:r>
            <a:rPr lang="en-US" b="0" dirty="0" smtClean="0">
              <a:solidFill>
                <a:schemeClr val="tx1"/>
              </a:solidFill>
              <a:latin typeface="Century Gothic" pitchFamily="34" charset="0"/>
            </a:rPr>
            <a:t>“</a:t>
          </a:r>
          <a:r>
            <a:rPr lang="el-GR" b="0" dirty="0" smtClean="0">
              <a:solidFill>
                <a:schemeClr val="tx1"/>
              </a:solidFill>
              <a:latin typeface="Century Gothic" pitchFamily="34" charset="0"/>
            </a:rPr>
            <a:t>Τυφλά Τέστ</a:t>
          </a:r>
          <a:r>
            <a:rPr lang="en-US" b="0" dirty="0" smtClean="0">
              <a:solidFill>
                <a:schemeClr val="tx1"/>
              </a:solidFill>
              <a:latin typeface="Century Gothic" pitchFamily="34" charset="0"/>
            </a:rPr>
            <a:t>” (Blind Test)….</a:t>
          </a:r>
          <a:r>
            <a:rPr lang="el-GR" b="0" dirty="0" smtClean="0">
              <a:solidFill>
                <a:schemeClr val="tx1"/>
              </a:solidFill>
              <a:latin typeface="Century Gothic" pitchFamily="34" charset="0"/>
            </a:rPr>
            <a:t>έχοντας ανοιχτά τα μάτια σας.</a:t>
          </a:r>
          <a:endParaRPr lang="el-GR" b="0" dirty="0">
            <a:solidFill>
              <a:schemeClr val="tx1"/>
            </a:solidFill>
            <a:latin typeface="Century Gothic" pitchFamily="34" charset="0"/>
          </a:endParaRPr>
        </a:p>
      </dgm:t>
    </dgm:pt>
    <dgm:pt modelId="{AD79A7D7-660E-4921-B675-36F8550FB46B}" type="parTrans" cxnId="{517A12DD-29F5-43E2-819C-70B8AC5E2AAA}">
      <dgm:prSet/>
      <dgm:spPr/>
      <dgm:t>
        <a:bodyPr/>
        <a:lstStyle/>
        <a:p>
          <a:endParaRPr lang="el-GR"/>
        </a:p>
      </dgm:t>
    </dgm:pt>
    <dgm:pt modelId="{6BC308EC-8143-432A-8EA2-03BEB81743E3}" type="sibTrans" cxnId="{517A12DD-29F5-43E2-819C-70B8AC5E2AAA}">
      <dgm:prSet/>
      <dgm:spPr/>
      <dgm:t>
        <a:bodyPr/>
        <a:lstStyle/>
        <a:p>
          <a:endParaRPr lang="el-GR"/>
        </a:p>
      </dgm:t>
    </dgm:pt>
    <dgm:pt modelId="{5FCECE10-C435-4B38-AC17-07C95C720BA7}" type="pres">
      <dgm:prSet presAssocID="{46D47EBB-A56A-49CC-970E-52FE50ABC52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A71BBF8C-4B50-456E-81E9-E5ECAAB785A6}" type="pres">
      <dgm:prSet presAssocID="{7B8F9296-DEDD-4AA5-867A-E086ADFD90B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1263842-3B48-45B7-92F0-3990A2524F51}" type="pres">
      <dgm:prSet presAssocID="{9E101956-8AC4-46CA-B384-1A44C2E5A890}" presName="sibTrans" presStyleCnt="0"/>
      <dgm:spPr/>
    </dgm:pt>
    <dgm:pt modelId="{70FB35FA-3E27-4785-BC56-0E42B35E85A7}" type="pres">
      <dgm:prSet presAssocID="{186C77D1-E07C-4F6D-ABB1-E2E27DF0F58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C89855A-97B8-44F0-B00C-A208CADDE6BC}" type="pres">
      <dgm:prSet presAssocID="{DF4AD1D8-E6A4-4637-83D1-E2D5B7A53A5F}" presName="sibTrans" presStyleCnt="0"/>
      <dgm:spPr/>
    </dgm:pt>
    <dgm:pt modelId="{F352DC76-3150-46E3-BE44-EC18539A8586}" type="pres">
      <dgm:prSet presAssocID="{B9D94C2A-6D98-4ACB-A8CC-0D74E5C118D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F773155-950E-4D05-9096-91E9AA17FC6B}" type="pres">
      <dgm:prSet presAssocID="{B2D670F0-883C-45CC-9A23-509C4A7AD289}" presName="sibTrans" presStyleCnt="0"/>
      <dgm:spPr/>
    </dgm:pt>
    <dgm:pt modelId="{9E54A3F5-1A62-499F-AEE0-5AD671158075}" type="pres">
      <dgm:prSet presAssocID="{9BAF9D79-C8F6-4103-944D-875F6AE2C41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3EE4F7F-8E65-4D9E-9006-72EDA49EF7CA}" type="pres">
      <dgm:prSet presAssocID="{B877DE46-AB68-4948-9971-5CF0A798E3EA}" presName="sibTrans" presStyleCnt="0"/>
      <dgm:spPr/>
    </dgm:pt>
    <dgm:pt modelId="{01F77824-58F7-40E0-8C64-53C30D5E725F}" type="pres">
      <dgm:prSet presAssocID="{F47873FB-166C-4051-9728-6CD0BEC00C4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114FA5E-6ED5-4F26-A810-BE3391863A44}" type="pres">
      <dgm:prSet presAssocID="{F65667AC-F4DF-4FD5-B466-632EE76D78D5}" presName="sibTrans" presStyleCnt="0"/>
      <dgm:spPr/>
    </dgm:pt>
    <dgm:pt modelId="{151D0D05-8A75-4028-AC4C-7358B87BED77}" type="pres">
      <dgm:prSet presAssocID="{8B778F88-53E0-4FEE-9053-772737C3158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08F1CFA6-AD86-4BAB-89D8-0EA4699F0239}" type="presOf" srcId="{186C77D1-E07C-4F6D-ABB1-E2E27DF0F58D}" destId="{70FB35FA-3E27-4785-BC56-0E42B35E85A7}" srcOrd="0" destOrd="0" presId="urn:microsoft.com/office/officeart/2005/8/layout/default#28"/>
    <dgm:cxn modelId="{9C2DB28E-6515-4484-BB22-25348F72B98C}" type="presOf" srcId="{46D47EBB-A56A-49CC-970E-52FE50ABC527}" destId="{5FCECE10-C435-4B38-AC17-07C95C720BA7}" srcOrd="0" destOrd="0" presId="urn:microsoft.com/office/officeart/2005/8/layout/default#28"/>
    <dgm:cxn modelId="{558D44DC-14AF-4A3B-A4AD-3B15CE599905}" type="presOf" srcId="{7B8F9296-DEDD-4AA5-867A-E086ADFD90BE}" destId="{A71BBF8C-4B50-456E-81E9-E5ECAAB785A6}" srcOrd="0" destOrd="0" presId="urn:microsoft.com/office/officeart/2005/8/layout/default#28"/>
    <dgm:cxn modelId="{6CA8452D-E09D-4ABB-BAF9-1E39902379EF}" srcId="{46D47EBB-A56A-49CC-970E-52FE50ABC527}" destId="{7B8F9296-DEDD-4AA5-867A-E086ADFD90BE}" srcOrd="0" destOrd="0" parTransId="{3A4F9F04-216C-4555-A4BB-865F0B2596F7}" sibTransId="{9E101956-8AC4-46CA-B384-1A44C2E5A890}"/>
    <dgm:cxn modelId="{0DDAE055-EB11-4389-809F-B8D2018CF594}" type="presOf" srcId="{B9D94C2A-6D98-4ACB-A8CC-0D74E5C118D4}" destId="{F352DC76-3150-46E3-BE44-EC18539A8586}" srcOrd="0" destOrd="0" presId="urn:microsoft.com/office/officeart/2005/8/layout/default#28"/>
    <dgm:cxn modelId="{641728A4-1A7C-4F26-8E37-EC6CFD2F4630}" srcId="{46D47EBB-A56A-49CC-970E-52FE50ABC527}" destId="{F47873FB-166C-4051-9728-6CD0BEC00C47}" srcOrd="4" destOrd="0" parTransId="{DFA5AC88-502C-43D7-8194-871CC8157508}" sibTransId="{F65667AC-F4DF-4FD5-B466-632EE76D78D5}"/>
    <dgm:cxn modelId="{64DC06D4-FD36-4958-B7FC-AF96705C5238}" type="presOf" srcId="{9BAF9D79-C8F6-4103-944D-875F6AE2C41B}" destId="{9E54A3F5-1A62-499F-AEE0-5AD671158075}" srcOrd="0" destOrd="0" presId="urn:microsoft.com/office/officeart/2005/8/layout/default#28"/>
    <dgm:cxn modelId="{CE0BED50-532C-49ED-860E-167DB021AD3C}" type="presOf" srcId="{F47873FB-166C-4051-9728-6CD0BEC00C47}" destId="{01F77824-58F7-40E0-8C64-53C30D5E725F}" srcOrd="0" destOrd="0" presId="urn:microsoft.com/office/officeart/2005/8/layout/default#28"/>
    <dgm:cxn modelId="{517A12DD-29F5-43E2-819C-70B8AC5E2AAA}" srcId="{46D47EBB-A56A-49CC-970E-52FE50ABC527}" destId="{8B778F88-53E0-4FEE-9053-772737C31585}" srcOrd="5" destOrd="0" parTransId="{AD79A7D7-660E-4921-B675-36F8550FB46B}" sibTransId="{6BC308EC-8143-432A-8EA2-03BEB81743E3}"/>
    <dgm:cxn modelId="{6639E9B2-773D-4D4B-806A-B604FE110605}" srcId="{46D47EBB-A56A-49CC-970E-52FE50ABC527}" destId="{B9D94C2A-6D98-4ACB-A8CC-0D74E5C118D4}" srcOrd="2" destOrd="0" parTransId="{838B77C7-9BD5-48CF-A38E-A3CEE31DD057}" sibTransId="{B2D670F0-883C-45CC-9A23-509C4A7AD289}"/>
    <dgm:cxn modelId="{F58DAE8A-BD64-417A-BE3F-2DCA4E7E7255}" srcId="{46D47EBB-A56A-49CC-970E-52FE50ABC527}" destId="{186C77D1-E07C-4F6D-ABB1-E2E27DF0F58D}" srcOrd="1" destOrd="0" parTransId="{8D7931D3-4E0C-484A-AA42-7FCA4AF8460A}" sibTransId="{DF4AD1D8-E6A4-4637-83D1-E2D5B7A53A5F}"/>
    <dgm:cxn modelId="{826E666A-36CB-41D0-BDB4-C6647B01C2E4}" srcId="{46D47EBB-A56A-49CC-970E-52FE50ABC527}" destId="{9BAF9D79-C8F6-4103-944D-875F6AE2C41B}" srcOrd="3" destOrd="0" parTransId="{36074FB4-C0B7-48B0-99FF-AD04114C0360}" sibTransId="{B877DE46-AB68-4948-9971-5CF0A798E3EA}"/>
    <dgm:cxn modelId="{64FE42D0-E9B2-4BB1-99F9-7DCD433CF7AF}" type="presOf" srcId="{8B778F88-53E0-4FEE-9053-772737C31585}" destId="{151D0D05-8A75-4028-AC4C-7358B87BED77}" srcOrd="0" destOrd="0" presId="urn:microsoft.com/office/officeart/2005/8/layout/default#28"/>
    <dgm:cxn modelId="{55F62196-7956-4D42-868F-26B10E982B61}" type="presParOf" srcId="{5FCECE10-C435-4B38-AC17-07C95C720BA7}" destId="{A71BBF8C-4B50-456E-81E9-E5ECAAB785A6}" srcOrd="0" destOrd="0" presId="urn:microsoft.com/office/officeart/2005/8/layout/default#28"/>
    <dgm:cxn modelId="{2DFCF6C9-1048-476D-AAD1-56EC649B9306}" type="presParOf" srcId="{5FCECE10-C435-4B38-AC17-07C95C720BA7}" destId="{F1263842-3B48-45B7-92F0-3990A2524F51}" srcOrd="1" destOrd="0" presId="urn:microsoft.com/office/officeart/2005/8/layout/default#28"/>
    <dgm:cxn modelId="{EA4F2762-DF5A-4FFC-B7EE-E146D65FA929}" type="presParOf" srcId="{5FCECE10-C435-4B38-AC17-07C95C720BA7}" destId="{70FB35FA-3E27-4785-BC56-0E42B35E85A7}" srcOrd="2" destOrd="0" presId="urn:microsoft.com/office/officeart/2005/8/layout/default#28"/>
    <dgm:cxn modelId="{3C2A24BC-994D-4B6A-81CC-FCF3E4C857E2}" type="presParOf" srcId="{5FCECE10-C435-4B38-AC17-07C95C720BA7}" destId="{7C89855A-97B8-44F0-B00C-A208CADDE6BC}" srcOrd="3" destOrd="0" presId="urn:microsoft.com/office/officeart/2005/8/layout/default#28"/>
    <dgm:cxn modelId="{C8304C76-09ED-4629-8E05-3ED0C00246DB}" type="presParOf" srcId="{5FCECE10-C435-4B38-AC17-07C95C720BA7}" destId="{F352DC76-3150-46E3-BE44-EC18539A8586}" srcOrd="4" destOrd="0" presId="urn:microsoft.com/office/officeart/2005/8/layout/default#28"/>
    <dgm:cxn modelId="{816FEBD8-E946-447B-A4CC-959887D60A2D}" type="presParOf" srcId="{5FCECE10-C435-4B38-AC17-07C95C720BA7}" destId="{CF773155-950E-4D05-9096-91E9AA17FC6B}" srcOrd="5" destOrd="0" presId="urn:microsoft.com/office/officeart/2005/8/layout/default#28"/>
    <dgm:cxn modelId="{FE7D7D3A-F734-4AD1-96DE-5D72A2539315}" type="presParOf" srcId="{5FCECE10-C435-4B38-AC17-07C95C720BA7}" destId="{9E54A3F5-1A62-499F-AEE0-5AD671158075}" srcOrd="6" destOrd="0" presId="urn:microsoft.com/office/officeart/2005/8/layout/default#28"/>
    <dgm:cxn modelId="{583F349C-7BE8-4F2B-8019-8F1A7C99B259}" type="presParOf" srcId="{5FCECE10-C435-4B38-AC17-07C95C720BA7}" destId="{73EE4F7F-8E65-4D9E-9006-72EDA49EF7CA}" srcOrd="7" destOrd="0" presId="urn:microsoft.com/office/officeart/2005/8/layout/default#28"/>
    <dgm:cxn modelId="{CEDE6BB8-4D7E-493C-ABD4-D804D846CC58}" type="presParOf" srcId="{5FCECE10-C435-4B38-AC17-07C95C720BA7}" destId="{01F77824-58F7-40E0-8C64-53C30D5E725F}" srcOrd="8" destOrd="0" presId="urn:microsoft.com/office/officeart/2005/8/layout/default#28"/>
    <dgm:cxn modelId="{55C89C1B-DA44-4B06-9F7F-D46E5A3BA0F5}" type="presParOf" srcId="{5FCECE10-C435-4B38-AC17-07C95C720BA7}" destId="{7114FA5E-6ED5-4F26-A810-BE3391863A44}" srcOrd="9" destOrd="0" presId="urn:microsoft.com/office/officeart/2005/8/layout/default#28"/>
    <dgm:cxn modelId="{42A48604-45EC-435E-B9F9-B2C783515B4A}" type="presParOf" srcId="{5FCECE10-C435-4B38-AC17-07C95C720BA7}" destId="{151D0D05-8A75-4028-AC4C-7358B87BED77}" srcOrd="10" destOrd="0" presId="urn:microsoft.com/office/officeart/2005/8/layout/default#2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5104FD0-C860-442C-A9CE-3DDAE0BF62BF}" type="doc">
      <dgm:prSet loTypeId="urn:microsoft.com/office/officeart/2005/8/layout/default#3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l-GR"/>
        </a:p>
      </dgm:t>
    </dgm:pt>
    <dgm:pt modelId="{8FF2295A-F463-4CF7-94E9-4B5A1533873C}">
      <dgm:prSet phldrT="[Text]"/>
      <dgm:spPr/>
      <dgm:t>
        <a:bodyPr/>
        <a:lstStyle/>
        <a:p>
          <a:r>
            <a:rPr lang="el-GR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1. </a:t>
          </a:r>
          <a:r>
            <a:rPr lang="en-GB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TEST </a:t>
          </a:r>
          <a:r>
            <a:rPr lang="el-GR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ΣΥΣΧΕΤΙΣΗΣ</a:t>
          </a:r>
          <a:r>
            <a:rPr lang="en-GB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 </a:t>
          </a:r>
          <a:endParaRPr lang="el-GR" dirty="0"/>
        </a:p>
      </dgm:t>
    </dgm:pt>
    <dgm:pt modelId="{1725DD08-A743-4E48-A7D3-A2409A86CA5F}" type="parTrans" cxnId="{71C791C0-3667-4D08-AE9D-9582B31C5D37}">
      <dgm:prSet/>
      <dgm:spPr/>
      <dgm:t>
        <a:bodyPr/>
        <a:lstStyle/>
        <a:p>
          <a:endParaRPr lang="el-GR"/>
        </a:p>
      </dgm:t>
    </dgm:pt>
    <dgm:pt modelId="{2C234A33-32D0-4EF4-9F52-330100892AFF}" type="sibTrans" cxnId="{71C791C0-3667-4D08-AE9D-9582B31C5D37}">
      <dgm:prSet/>
      <dgm:spPr/>
      <dgm:t>
        <a:bodyPr/>
        <a:lstStyle/>
        <a:p>
          <a:endParaRPr lang="el-GR"/>
        </a:p>
      </dgm:t>
    </dgm:pt>
    <dgm:pt modelId="{BF670959-9379-4E2A-A6C7-1A10C6D9A928}">
      <dgm:prSet phldrT="[Text]"/>
      <dgm:spPr/>
      <dgm:t>
        <a:bodyPr/>
        <a:lstStyle/>
        <a:p>
          <a:r>
            <a:rPr lang="el-GR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2. ΤΕΣΤ ΑΠΟΜΝΗΜΟΝΕΥΣΗΣ</a:t>
          </a:r>
          <a:endParaRPr lang="el-GR" dirty="0"/>
        </a:p>
      </dgm:t>
    </dgm:pt>
    <dgm:pt modelId="{69CC5EF2-6F40-42D2-B6EF-D3D91DA5AFA8}" type="parTrans" cxnId="{8B04C067-4338-4478-BD5B-F86C2B7FBC13}">
      <dgm:prSet/>
      <dgm:spPr/>
      <dgm:t>
        <a:bodyPr/>
        <a:lstStyle/>
        <a:p>
          <a:endParaRPr lang="el-GR"/>
        </a:p>
      </dgm:t>
    </dgm:pt>
    <dgm:pt modelId="{99952061-199B-45BD-B9CE-F7E455976C1C}" type="sibTrans" cxnId="{8B04C067-4338-4478-BD5B-F86C2B7FBC13}">
      <dgm:prSet/>
      <dgm:spPr/>
      <dgm:t>
        <a:bodyPr/>
        <a:lstStyle/>
        <a:p>
          <a:endParaRPr lang="el-GR"/>
        </a:p>
      </dgm:t>
    </dgm:pt>
    <dgm:pt modelId="{5877E587-BF22-4953-BBBC-20ACDFDA419F}">
      <dgm:prSet phldrT="[Text]"/>
      <dgm:spPr/>
      <dgm:t>
        <a:bodyPr/>
        <a:lstStyle/>
        <a:p>
          <a:r>
            <a:rPr lang="el-GR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3. </a:t>
          </a:r>
          <a:r>
            <a:rPr lang="en-GB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PROJECTIVE TEST(</a:t>
          </a:r>
          <a:r>
            <a:rPr lang="el-GR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ΠΡΟΒΟΛΗΣ)</a:t>
          </a:r>
          <a:endParaRPr lang="el-GR" dirty="0"/>
        </a:p>
      </dgm:t>
    </dgm:pt>
    <dgm:pt modelId="{9F61712A-E5EF-4E98-97BD-0A431BAF32A8}" type="parTrans" cxnId="{E7B68BAD-BC92-403A-827E-212344B49125}">
      <dgm:prSet/>
      <dgm:spPr/>
      <dgm:t>
        <a:bodyPr/>
        <a:lstStyle/>
        <a:p>
          <a:endParaRPr lang="el-GR"/>
        </a:p>
      </dgm:t>
    </dgm:pt>
    <dgm:pt modelId="{98FAE5B0-9613-4B76-8621-511C688EDDC0}" type="sibTrans" cxnId="{E7B68BAD-BC92-403A-827E-212344B49125}">
      <dgm:prSet/>
      <dgm:spPr/>
      <dgm:t>
        <a:bodyPr/>
        <a:lstStyle/>
        <a:p>
          <a:endParaRPr lang="el-GR"/>
        </a:p>
      </dgm:t>
    </dgm:pt>
    <dgm:pt modelId="{3F8A7B90-5D64-4923-9BEF-11CEB0CED129}">
      <dgm:prSet phldrT="[Text]"/>
      <dgm:spPr/>
      <dgm:t>
        <a:bodyPr/>
        <a:lstStyle/>
        <a:p>
          <a:r>
            <a:rPr lang="el-GR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4. ΤΕΣΤ ΙΕΡΑΡΧΗΣΗΣ(</a:t>
          </a:r>
          <a:r>
            <a:rPr lang="en-GB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SCALING)</a:t>
          </a:r>
          <a:endParaRPr lang="el-GR" dirty="0"/>
        </a:p>
      </dgm:t>
    </dgm:pt>
    <dgm:pt modelId="{FEB476F5-5F6F-45EA-ADF0-7EFE552C0BF1}" type="parTrans" cxnId="{F9CE80A0-DC5E-4F16-BFCB-00E46F1BBC78}">
      <dgm:prSet/>
      <dgm:spPr/>
      <dgm:t>
        <a:bodyPr/>
        <a:lstStyle/>
        <a:p>
          <a:endParaRPr lang="el-GR"/>
        </a:p>
      </dgm:t>
    </dgm:pt>
    <dgm:pt modelId="{AC42AD9E-6E71-4E27-BD55-45A0011E248E}" type="sibTrans" cxnId="{F9CE80A0-DC5E-4F16-BFCB-00E46F1BBC78}">
      <dgm:prSet/>
      <dgm:spPr/>
      <dgm:t>
        <a:bodyPr/>
        <a:lstStyle/>
        <a:p>
          <a:endParaRPr lang="el-GR"/>
        </a:p>
      </dgm:t>
    </dgm:pt>
    <dgm:pt modelId="{CCF25124-E19C-4D62-8E5E-AAE190D79809}" type="pres">
      <dgm:prSet presAssocID="{B5104FD0-C860-442C-A9CE-3DDAE0BF62B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D5BAAA38-1F70-4CF1-8A01-50130517E36B}" type="pres">
      <dgm:prSet presAssocID="{8FF2295A-F463-4CF7-94E9-4B5A1533873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DC87EF2-553D-42B3-B8CB-4FCC15C9941F}" type="pres">
      <dgm:prSet presAssocID="{2C234A33-32D0-4EF4-9F52-330100892AFF}" presName="sibTrans" presStyleCnt="0"/>
      <dgm:spPr/>
    </dgm:pt>
    <dgm:pt modelId="{B247FA7D-15E3-485A-B08E-966A1CA295BA}" type="pres">
      <dgm:prSet presAssocID="{BF670959-9379-4E2A-A6C7-1A10C6D9A92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38E9A05-6E0D-4A3B-B312-F04F6FE4B46E}" type="pres">
      <dgm:prSet presAssocID="{99952061-199B-45BD-B9CE-F7E455976C1C}" presName="sibTrans" presStyleCnt="0"/>
      <dgm:spPr/>
    </dgm:pt>
    <dgm:pt modelId="{E8717DB8-CFF7-4AFB-8539-728358A814B3}" type="pres">
      <dgm:prSet presAssocID="{5877E587-BF22-4953-BBBC-20ACDFDA419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8A03595-D450-4C76-A2A5-C5B351D3FC91}" type="pres">
      <dgm:prSet presAssocID="{98FAE5B0-9613-4B76-8621-511C688EDDC0}" presName="sibTrans" presStyleCnt="0"/>
      <dgm:spPr/>
    </dgm:pt>
    <dgm:pt modelId="{03E851BA-CCD6-4D9F-A2ED-4886726AA282}" type="pres">
      <dgm:prSet presAssocID="{3F8A7B90-5D64-4923-9BEF-11CEB0CED12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71C791C0-3667-4D08-AE9D-9582B31C5D37}" srcId="{B5104FD0-C860-442C-A9CE-3DDAE0BF62BF}" destId="{8FF2295A-F463-4CF7-94E9-4B5A1533873C}" srcOrd="0" destOrd="0" parTransId="{1725DD08-A743-4E48-A7D3-A2409A86CA5F}" sibTransId="{2C234A33-32D0-4EF4-9F52-330100892AFF}"/>
    <dgm:cxn modelId="{E7B68BAD-BC92-403A-827E-212344B49125}" srcId="{B5104FD0-C860-442C-A9CE-3DDAE0BF62BF}" destId="{5877E587-BF22-4953-BBBC-20ACDFDA419F}" srcOrd="2" destOrd="0" parTransId="{9F61712A-E5EF-4E98-97BD-0A431BAF32A8}" sibTransId="{98FAE5B0-9613-4B76-8621-511C688EDDC0}"/>
    <dgm:cxn modelId="{C8E20B9C-E503-4753-80E6-303944E8105C}" type="presOf" srcId="{B5104FD0-C860-442C-A9CE-3DDAE0BF62BF}" destId="{CCF25124-E19C-4D62-8E5E-AAE190D79809}" srcOrd="0" destOrd="0" presId="urn:microsoft.com/office/officeart/2005/8/layout/default#32"/>
    <dgm:cxn modelId="{4F662E21-DCCF-47C6-9E7F-89EE7143AACD}" type="presOf" srcId="{5877E587-BF22-4953-BBBC-20ACDFDA419F}" destId="{E8717DB8-CFF7-4AFB-8539-728358A814B3}" srcOrd="0" destOrd="0" presId="urn:microsoft.com/office/officeart/2005/8/layout/default#32"/>
    <dgm:cxn modelId="{AE53585F-786D-4815-B724-D6DA3C004F2D}" type="presOf" srcId="{8FF2295A-F463-4CF7-94E9-4B5A1533873C}" destId="{D5BAAA38-1F70-4CF1-8A01-50130517E36B}" srcOrd="0" destOrd="0" presId="urn:microsoft.com/office/officeart/2005/8/layout/default#32"/>
    <dgm:cxn modelId="{F9CE80A0-DC5E-4F16-BFCB-00E46F1BBC78}" srcId="{B5104FD0-C860-442C-A9CE-3DDAE0BF62BF}" destId="{3F8A7B90-5D64-4923-9BEF-11CEB0CED129}" srcOrd="3" destOrd="0" parTransId="{FEB476F5-5F6F-45EA-ADF0-7EFE552C0BF1}" sibTransId="{AC42AD9E-6E71-4E27-BD55-45A0011E248E}"/>
    <dgm:cxn modelId="{8B04C067-4338-4478-BD5B-F86C2B7FBC13}" srcId="{B5104FD0-C860-442C-A9CE-3DDAE0BF62BF}" destId="{BF670959-9379-4E2A-A6C7-1A10C6D9A928}" srcOrd="1" destOrd="0" parTransId="{69CC5EF2-6F40-42D2-B6EF-D3D91DA5AFA8}" sibTransId="{99952061-199B-45BD-B9CE-F7E455976C1C}"/>
    <dgm:cxn modelId="{E6A1EEF7-2FAB-4F4F-BB43-D664411E6621}" type="presOf" srcId="{BF670959-9379-4E2A-A6C7-1A10C6D9A928}" destId="{B247FA7D-15E3-485A-B08E-966A1CA295BA}" srcOrd="0" destOrd="0" presId="urn:microsoft.com/office/officeart/2005/8/layout/default#32"/>
    <dgm:cxn modelId="{9D3351A3-49C4-477F-A437-CBA459847C1E}" type="presOf" srcId="{3F8A7B90-5D64-4923-9BEF-11CEB0CED129}" destId="{03E851BA-CCD6-4D9F-A2ED-4886726AA282}" srcOrd="0" destOrd="0" presId="urn:microsoft.com/office/officeart/2005/8/layout/default#32"/>
    <dgm:cxn modelId="{93AFC9FA-7299-4801-A1C3-93F3184CB05B}" type="presParOf" srcId="{CCF25124-E19C-4D62-8E5E-AAE190D79809}" destId="{D5BAAA38-1F70-4CF1-8A01-50130517E36B}" srcOrd="0" destOrd="0" presId="urn:microsoft.com/office/officeart/2005/8/layout/default#32"/>
    <dgm:cxn modelId="{0470C459-5F79-47AE-9769-B4E1564B7231}" type="presParOf" srcId="{CCF25124-E19C-4D62-8E5E-AAE190D79809}" destId="{4DC87EF2-553D-42B3-B8CB-4FCC15C9941F}" srcOrd="1" destOrd="0" presId="urn:microsoft.com/office/officeart/2005/8/layout/default#32"/>
    <dgm:cxn modelId="{5E9FA0FF-2572-480E-A465-0202849CAC41}" type="presParOf" srcId="{CCF25124-E19C-4D62-8E5E-AAE190D79809}" destId="{B247FA7D-15E3-485A-B08E-966A1CA295BA}" srcOrd="2" destOrd="0" presId="urn:microsoft.com/office/officeart/2005/8/layout/default#32"/>
    <dgm:cxn modelId="{E91745E3-249E-413D-BA39-345873C07643}" type="presParOf" srcId="{CCF25124-E19C-4D62-8E5E-AAE190D79809}" destId="{D38E9A05-6E0D-4A3B-B312-F04F6FE4B46E}" srcOrd="3" destOrd="0" presId="urn:microsoft.com/office/officeart/2005/8/layout/default#32"/>
    <dgm:cxn modelId="{6E0E5DAF-4D15-4413-9573-5B4315B6A29A}" type="presParOf" srcId="{CCF25124-E19C-4D62-8E5E-AAE190D79809}" destId="{E8717DB8-CFF7-4AFB-8539-728358A814B3}" srcOrd="4" destOrd="0" presId="urn:microsoft.com/office/officeart/2005/8/layout/default#32"/>
    <dgm:cxn modelId="{52EB5222-4C91-4412-B9FC-8FD26FAB11F9}" type="presParOf" srcId="{CCF25124-E19C-4D62-8E5E-AAE190D79809}" destId="{C8A03595-D450-4C76-A2A5-C5B351D3FC91}" srcOrd="5" destOrd="0" presId="urn:microsoft.com/office/officeart/2005/8/layout/default#32"/>
    <dgm:cxn modelId="{6CFEDF61-3611-4EA0-BF2C-381C9794F4B3}" type="presParOf" srcId="{CCF25124-E19C-4D62-8E5E-AAE190D79809}" destId="{03E851BA-CCD6-4D9F-A2ED-4886726AA282}" srcOrd="6" destOrd="0" presId="urn:microsoft.com/office/officeart/2005/8/layout/default#3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54DE432-38D3-4B41-A286-E5B41C826BF4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l-GR"/>
        </a:p>
      </dgm:t>
    </dgm:pt>
    <dgm:pt modelId="{0BD8EC7D-5B81-44EC-836C-3747360D0B08}">
      <dgm:prSet phldrT="[Text]" custT="1"/>
      <dgm:spPr/>
      <dgm:t>
        <a:bodyPr/>
        <a:lstStyle/>
        <a:p>
          <a:r>
            <a:rPr lang="el-GR" sz="1800" dirty="0" smtClean="0">
              <a:solidFill>
                <a:schemeClr val="tx1"/>
              </a:solidFill>
              <a:latin typeface="Century Gothic" pitchFamily="34" charset="0"/>
            </a:rPr>
            <a:t>1. ΤΥΧΑΙΑ ΔΕΙΓΜΑΤΟΛΗΨΙΑ (RANDOM SAMPLING)</a:t>
          </a:r>
          <a:endParaRPr lang="el-GR" sz="1800" dirty="0">
            <a:solidFill>
              <a:schemeClr val="tx1"/>
            </a:solidFill>
          </a:endParaRPr>
        </a:p>
      </dgm:t>
    </dgm:pt>
    <dgm:pt modelId="{DB58B1B9-52D0-43B7-8999-A11FBF99C4E5}" type="parTrans" cxnId="{05834C05-6E65-4962-AAFD-480B5C7B1AB1}">
      <dgm:prSet/>
      <dgm:spPr/>
      <dgm:t>
        <a:bodyPr/>
        <a:lstStyle/>
        <a:p>
          <a:endParaRPr lang="el-GR"/>
        </a:p>
      </dgm:t>
    </dgm:pt>
    <dgm:pt modelId="{0EA25C6E-DABD-426A-8B07-8785E48FEAFB}" type="sibTrans" cxnId="{05834C05-6E65-4962-AAFD-480B5C7B1AB1}">
      <dgm:prSet/>
      <dgm:spPr/>
      <dgm:t>
        <a:bodyPr/>
        <a:lstStyle/>
        <a:p>
          <a:endParaRPr lang="el-GR"/>
        </a:p>
      </dgm:t>
    </dgm:pt>
    <dgm:pt modelId="{1FF3C9AD-156E-44D6-8B85-E9DA97814033}">
      <dgm:prSet phldrT="[Text]" custT="1"/>
      <dgm:spPr/>
      <dgm:t>
        <a:bodyPr/>
        <a:lstStyle/>
        <a:p>
          <a:r>
            <a:rPr lang="el-GR" sz="1800" dirty="0" smtClean="0">
              <a:solidFill>
                <a:schemeClr val="tx1"/>
              </a:solidFill>
              <a:latin typeface="Century Gothic" pitchFamily="34" charset="0"/>
            </a:rPr>
            <a:t>Ιδια πιθανότητα επιλογής για κάθε μονάδα του πληθυσμού</a:t>
          </a:r>
          <a:endParaRPr lang="el-GR" sz="1800" dirty="0">
            <a:solidFill>
              <a:schemeClr val="tx1"/>
            </a:solidFill>
          </a:endParaRPr>
        </a:p>
      </dgm:t>
    </dgm:pt>
    <dgm:pt modelId="{73276E6D-0A00-41FE-9A76-FF36EEEB77A5}" type="parTrans" cxnId="{7D14F2A9-9C0D-45D6-BD26-B0644DFDD88A}">
      <dgm:prSet/>
      <dgm:spPr/>
      <dgm:t>
        <a:bodyPr/>
        <a:lstStyle/>
        <a:p>
          <a:endParaRPr lang="el-GR"/>
        </a:p>
      </dgm:t>
    </dgm:pt>
    <dgm:pt modelId="{FE17902C-6C6F-48B6-99E5-DF560D82B11E}" type="sibTrans" cxnId="{7D14F2A9-9C0D-45D6-BD26-B0644DFDD88A}">
      <dgm:prSet/>
      <dgm:spPr/>
      <dgm:t>
        <a:bodyPr/>
        <a:lstStyle/>
        <a:p>
          <a:endParaRPr lang="el-GR"/>
        </a:p>
      </dgm:t>
    </dgm:pt>
    <dgm:pt modelId="{A2F1CF7C-B5BE-4C2E-9E5B-DB521626EF2C}">
      <dgm:prSet phldrT="[Text]" custT="1"/>
      <dgm:spPr/>
      <dgm:t>
        <a:bodyPr/>
        <a:lstStyle/>
        <a:p>
          <a:r>
            <a:rPr lang="el-GR" sz="1800" dirty="0" smtClean="0">
              <a:solidFill>
                <a:schemeClr val="tx1"/>
              </a:solidFill>
              <a:latin typeface="Century Gothic" pitchFamily="34" charset="0"/>
            </a:rPr>
            <a:t>2. ΟΜΑΔΟΠΟΙΗΜΕΝΗ ΔΕΙΓΜΑΤΟΛΗΨΙΑ </a:t>
          </a:r>
        </a:p>
        <a:p>
          <a:r>
            <a:rPr lang="el-GR" sz="1800" dirty="0" smtClean="0">
              <a:solidFill>
                <a:schemeClr val="tx1"/>
              </a:solidFill>
              <a:latin typeface="Century Gothic" pitchFamily="34" charset="0"/>
            </a:rPr>
            <a:t>(STRATIFIED SAMPLING) </a:t>
          </a:r>
          <a:endParaRPr lang="el-GR" sz="1800" dirty="0">
            <a:solidFill>
              <a:schemeClr val="tx1"/>
            </a:solidFill>
          </a:endParaRPr>
        </a:p>
      </dgm:t>
    </dgm:pt>
    <dgm:pt modelId="{723DF42C-52B0-40F8-BFA7-F877E767CB49}" type="parTrans" cxnId="{DC180897-4F45-4298-B7CC-21AEF9CE1F7B}">
      <dgm:prSet/>
      <dgm:spPr/>
      <dgm:t>
        <a:bodyPr/>
        <a:lstStyle/>
        <a:p>
          <a:endParaRPr lang="el-GR"/>
        </a:p>
      </dgm:t>
    </dgm:pt>
    <dgm:pt modelId="{B528B618-EA4E-4C78-97A6-87295D7EB438}" type="sibTrans" cxnId="{DC180897-4F45-4298-B7CC-21AEF9CE1F7B}">
      <dgm:prSet/>
      <dgm:spPr/>
      <dgm:t>
        <a:bodyPr/>
        <a:lstStyle/>
        <a:p>
          <a:endParaRPr lang="el-GR"/>
        </a:p>
      </dgm:t>
    </dgm:pt>
    <dgm:pt modelId="{25EF4DB9-6775-4670-8D1C-9F7C854CD5DF}">
      <dgm:prSet phldrT="[Text]" custT="1"/>
      <dgm:spPr/>
      <dgm:t>
        <a:bodyPr/>
        <a:lstStyle/>
        <a:p>
          <a:r>
            <a:rPr lang="el-GR" sz="1800" dirty="0" smtClean="0">
              <a:solidFill>
                <a:schemeClr val="tx1"/>
              </a:solidFill>
              <a:latin typeface="Century Gothic" pitchFamily="34" charset="0"/>
            </a:rPr>
            <a:t>Δημιουργία ομάδων με τα ίδια χαρακτηριστικά και κατόπιν</a:t>
          </a:r>
          <a:endParaRPr lang="el-GR" sz="1800" dirty="0">
            <a:solidFill>
              <a:schemeClr val="tx1"/>
            </a:solidFill>
          </a:endParaRPr>
        </a:p>
      </dgm:t>
    </dgm:pt>
    <dgm:pt modelId="{B852AE81-B01A-4A36-AA71-D8A15645053C}" type="parTrans" cxnId="{FBA65DFB-8991-4172-94D3-F16C3A43C3B5}">
      <dgm:prSet/>
      <dgm:spPr/>
      <dgm:t>
        <a:bodyPr/>
        <a:lstStyle/>
        <a:p>
          <a:endParaRPr lang="el-GR"/>
        </a:p>
      </dgm:t>
    </dgm:pt>
    <dgm:pt modelId="{EAF767F7-D2A3-4477-A878-4BB9CB5F6B0A}" type="sibTrans" cxnId="{FBA65DFB-8991-4172-94D3-F16C3A43C3B5}">
      <dgm:prSet/>
      <dgm:spPr/>
      <dgm:t>
        <a:bodyPr/>
        <a:lstStyle/>
        <a:p>
          <a:endParaRPr lang="el-GR"/>
        </a:p>
      </dgm:t>
    </dgm:pt>
    <dgm:pt modelId="{A87CCF00-911C-4C47-A19B-24B090DADAD4}">
      <dgm:prSet custT="1"/>
      <dgm:spPr/>
      <dgm:t>
        <a:bodyPr/>
        <a:lstStyle/>
        <a:p>
          <a:r>
            <a:rPr lang="el-GR" sz="1800" dirty="0" smtClean="0">
              <a:solidFill>
                <a:schemeClr val="tx1"/>
              </a:solidFill>
              <a:latin typeface="Century Gothic" pitchFamily="34" charset="0"/>
            </a:rPr>
            <a:t>επιλογή με τη μέθοδο των πιθανοτήτων από την κάθε ομάδα ξεχωριστά.</a:t>
          </a:r>
          <a:endParaRPr lang="el-GR" sz="1800" dirty="0">
            <a:solidFill>
              <a:schemeClr val="tx1"/>
            </a:solidFill>
            <a:latin typeface="Century Gothic" pitchFamily="34" charset="0"/>
          </a:endParaRPr>
        </a:p>
      </dgm:t>
    </dgm:pt>
    <dgm:pt modelId="{B33C3702-D4A1-4397-BBC1-93FF5A64D3A0}" type="parTrans" cxnId="{060B0FE2-7B5C-4824-8939-3F321F5B862D}">
      <dgm:prSet/>
      <dgm:spPr/>
      <dgm:t>
        <a:bodyPr/>
        <a:lstStyle/>
        <a:p>
          <a:endParaRPr lang="el-GR"/>
        </a:p>
      </dgm:t>
    </dgm:pt>
    <dgm:pt modelId="{D1B5FD19-FF6B-465F-B1EF-1BFAD3EAF49E}" type="sibTrans" cxnId="{060B0FE2-7B5C-4824-8939-3F321F5B862D}">
      <dgm:prSet/>
      <dgm:spPr/>
      <dgm:t>
        <a:bodyPr/>
        <a:lstStyle/>
        <a:p>
          <a:endParaRPr lang="el-GR"/>
        </a:p>
      </dgm:t>
    </dgm:pt>
    <dgm:pt modelId="{2B6AB2D6-266E-422C-BBA2-39838693BDF7}">
      <dgm:prSet custT="1"/>
      <dgm:spPr/>
      <dgm:t>
        <a:bodyPr/>
        <a:lstStyle/>
        <a:p>
          <a:r>
            <a:rPr lang="el-GR" sz="1800" dirty="0" smtClean="0">
              <a:solidFill>
                <a:schemeClr val="tx1"/>
              </a:solidFill>
              <a:latin typeface="Century Gothic" pitchFamily="34" charset="0"/>
            </a:rPr>
            <a:t>3. ΚΑΤΕΥΘΥΝΟΜΕΝΗ ΔΕΙΓΜΑΤΟΛΗΨΙΑ</a:t>
          </a:r>
          <a:br>
            <a:rPr lang="el-GR" sz="1800" dirty="0" smtClean="0">
              <a:solidFill>
                <a:schemeClr val="tx1"/>
              </a:solidFill>
              <a:latin typeface="Century Gothic" pitchFamily="34" charset="0"/>
            </a:rPr>
          </a:br>
          <a:r>
            <a:rPr lang="el-GR" sz="1800" dirty="0" smtClean="0">
              <a:solidFill>
                <a:schemeClr val="tx1"/>
              </a:solidFill>
              <a:latin typeface="Century Gothic" pitchFamily="34" charset="0"/>
            </a:rPr>
            <a:t>    (QUOTA SAMPLING)  </a:t>
          </a:r>
          <a:endParaRPr lang="el-GR" sz="1800" dirty="0">
            <a:solidFill>
              <a:schemeClr val="tx1"/>
            </a:solidFill>
            <a:latin typeface="Century Gothic" pitchFamily="34" charset="0"/>
          </a:endParaRPr>
        </a:p>
      </dgm:t>
    </dgm:pt>
    <dgm:pt modelId="{B92A07A4-9865-44CC-8066-7C6BCEB46163}" type="parTrans" cxnId="{6AE18FDA-AF7C-4210-9BDB-0C49431622E6}">
      <dgm:prSet/>
      <dgm:spPr/>
      <dgm:t>
        <a:bodyPr/>
        <a:lstStyle/>
        <a:p>
          <a:endParaRPr lang="el-GR"/>
        </a:p>
      </dgm:t>
    </dgm:pt>
    <dgm:pt modelId="{6700A8E0-5A01-43AB-A274-5C30F5BD9431}" type="sibTrans" cxnId="{6AE18FDA-AF7C-4210-9BDB-0C49431622E6}">
      <dgm:prSet/>
      <dgm:spPr/>
      <dgm:t>
        <a:bodyPr/>
        <a:lstStyle/>
        <a:p>
          <a:endParaRPr lang="el-GR"/>
        </a:p>
      </dgm:t>
    </dgm:pt>
    <dgm:pt modelId="{858AB290-6C30-48EE-9FD2-660A9ADE0810}">
      <dgm:prSet custT="1"/>
      <dgm:spPr/>
      <dgm:t>
        <a:bodyPr/>
        <a:lstStyle/>
        <a:p>
          <a:r>
            <a:rPr lang="el-GR" sz="1800" dirty="0" smtClean="0">
              <a:solidFill>
                <a:schemeClr val="tx1"/>
              </a:solidFill>
              <a:latin typeface="Century Gothic" pitchFamily="34" charset="0"/>
            </a:rPr>
            <a:t>Επιλογή βάσει ορισμένων μεταβλητών/χαρακτηριστικών.  </a:t>
          </a:r>
          <a:endParaRPr lang="el-GR" sz="1800" dirty="0">
            <a:solidFill>
              <a:schemeClr val="tx1"/>
            </a:solidFill>
          </a:endParaRPr>
        </a:p>
      </dgm:t>
    </dgm:pt>
    <dgm:pt modelId="{C4857DDF-1203-481E-B366-DD0CBFD5A6F3}" type="parTrans" cxnId="{1332B52A-24AF-4031-B7FE-18B5E5448513}">
      <dgm:prSet/>
      <dgm:spPr/>
      <dgm:t>
        <a:bodyPr/>
        <a:lstStyle/>
        <a:p>
          <a:endParaRPr lang="el-GR"/>
        </a:p>
      </dgm:t>
    </dgm:pt>
    <dgm:pt modelId="{EC4035D6-419D-4D2A-AB45-55BC1C5C8A4F}" type="sibTrans" cxnId="{1332B52A-24AF-4031-B7FE-18B5E5448513}">
      <dgm:prSet/>
      <dgm:spPr/>
      <dgm:t>
        <a:bodyPr/>
        <a:lstStyle/>
        <a:p>
          <a:endParaRPr lang="el-GR"/>
        </a:p>
      </dgm:t>
    </dgm:pt>
    <dgm:pt modelId="{B6E2751D-75FD-4241-A29C-B193A0F97DBD}" type="pres">
      <dgm:prSet presAssocID="{554DE432-38D3-4B41-A286-E5B41C826BF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24330273-9115-43E3-99CC-98132A004FC6}" type="pres">
      <dgm:prSet presAssocID="{0BD8EC7D-5B81-44EC-836C-3747360D0B08}" presName="composite" presStyleCnt="0"/>
      <dgm:spPr/>
    </dgm:pt>
    <dgm:pt modelId="{062B3053-6410-4709-9782-6B307B43A2C3}" type="pres">
      <dgm:prSet presAssocID="{0BD8EC7D-5B81-44EC-836C-3747360D0B08}" presName="parTx" presStyleLbl="alignNode1" presStyleIdx="0" presStyleCnt="3" custScaleY="2037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BBA4EF5-F007-42BB-BD04-CFD04866CA56}" type="pres">
      <dgm:prSet presAssocID="{0BD8EC7D-5B81-44EC-836C-3747360D0B08}" presName="desTx" presStyleLbl="alignAccFollowNode1" presStyleIdx="0" presStyleCnt="3" custScaleY="119739" custLinFactNeighborX="-103" custLinFactNeighborY="2614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473312A-3AE9-4846-9AC5-69C2CA00ADE3}" type="pres">
      <dgm:prSet presAssocID="{0EA25C6E-DABD-426A-8B07-8785E48FEAFB}" presName="space" presStyleCnt="0"/>
      <dgm:spPr/>
    </dgm:pt>
    <dgm:pt modelId="{805525B3-3ACD-4A46-B3F0-72854A891EB5}" type="pres">
      <dgm:prSet presAssocID="{A2F1CF7C-B5BE-4C2E-9E5B-DB521626EF2C}" presName="composite" presStyleCnt="0"/>
      <dgm:spPr/>
    </dgm:pt>
    <dgm:pt modelId="{384F3D31-E9A7-48AF-B87C-B1B4AAACF7C2}" type="pres">
      <dgm:prSet presAssocID="{A2F1CF7C-B5BE-4C2E-9E5B-DB521626EF2C}" presName="parTx" presStyleLbl="alignNode1" presStyleIdx="1" presStyleCnt="3" custScaleY="274636" custLinFactNeighborX="2261" custLinFactNeighborY="-131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829E913-0191-4069-9736-BA9F8A26D02E}" type="pres">
      <dgm:prSet presAssocID="{A2F1CF7C-B5BE-4C2E-9E5B-DB521626EF2C}" presName="desTx" presStyleLbl="alignAccFollowNode1" presStyleIdx="1" presStyleCnt="3" custLinFactNeighborX="2261" custLinFactNeighborY="2124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F7FCE2D-E0CB-4F55-98C5-B9B56821F638}" type="pres">
      <dgm:prSet presAssocID="{B528B618-EA4E-4C78-97A6-87295D7EB438}" presName="space" presStyleCnt="0"/>
      <dgm:spPr/>
    </dgm:pt>
    <dgm:pt modelId="{1713A07C-F1FE-44BC-8118-931DC9ABF453}" type="pres">
      <dgm:prSet presAssocID="{2B6AB2D6-266E-422C-BBA2-39838693BDF7}" presName="composite" presStyleCnt="0"/>
      <dgm:spPr/>
    </dgm:pt>
    <dgm:pt modelId="{87D961DE-60C8-4BDC-A8F5-8E4592B43FDF}" type="pres">
      <dgm:prSet presAssocID="{2B6AB2D6-266E-422C-BBA2-39838693BDF7}" presName="parTx" presStyleLbl="alignNode1" presStyleIdx="2" presStyleCnt="3" custScaleY="2271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1744682-7330-4FCB-A934-6974A05A02ED}" type="pres">
      <dgm:prSet presAssocID="{2B6AB2D6-266E-422C-BBA2-39838693BDF7}" presName="desTx" presStyleLbl="alignAccFollowNode1" presStyleIdx="2" presStyleCnt="3" custScaleY="107287" custLinFactNeighborX="-4326" custLinFactNeighborY="3228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851D7848-68BF-4C47-B405-2CF6BE60DDAB}" type="presOf" srcId="{A87CCF00-911C-4C47-A19B-24B090DADAD4}" destId="{D829E913-0191-4069-9736-BA9F8A26D02E}" srcOrd="0" destOrd="1" presId="urn:microsoft.com/office/officeart/2005/8/layout/hList1"/>
    <dgm:cxn modelId="{963399C1-15C7-41EE-9A5F-856F2D9D0D44}" type="presOf" srcId="{0BD8EC7D-5B81-44EC-836C-3747360D0B08}" destId="{062B3053-6410-4709-9782-6B307B43A2C3}" srcOrd="0" destOrd="0" presId="urn:microsoft.com/office/officeart/2005/8/layout/hList1"/>
    <dgm:cxn modelId="{FBA65DFB-8991-4172-94D3-F16C3A43C3B5}" srcId="{A2F1CF7C-B5BE-4C2E-9E5B-DB521626EF2C}" destId="{25EF4DB9-6775-4670-8D1C-9F7C854CD5DF}" srcOrd="0" destOrd="0" parTransId="{B852AE81-B01A-4A36-AA71-D8A15645053C}" sibTransId="{EAF767F7-D2A3-4477-A878-4BB9CB5F6B0A}"/>
    <dgm:cxn modelId="{7D14F2A9-9C0D-45D6-BD26-B0644DFDD88A}" srcId="{0BD8EC7D-5B81-44EC-836C-3747360D0B08}" destId="{1FF3C9AD-156E-44D6-8B85-E9DA97814033}" srcOrd="0" destOrd="0" parTransId="{73276E6D-0A00-41FE-9A76-FF36EEEB77A5}" sibTransId="{FE17902C-6C6F-48B6-99E5-DF560D82B11E}"/>
    <dgm:cxn modelId="{F880D6C2-F2C1-4475-B1A1-7CB33AF8E078}" type="presOf" srcId="{1FF3C9AD-156E-44D6-8B85-E9DA97814033}" destId="{6BBA4EF5-F007-42BB-BD04-CFD04866CA56}" srcOrd="0" destOrd="0" presId="urn:microsoft.com/office/officeart/2005/8/layout/hList1"/>
    <dgm:cxn modelId="{DFC19072-6517-46E2-8E4C-58C1BF410C00}" type="presOf" srcId="{858AB290-6C30-48EE-9FD2-660A9ADE0810}" destId="{A1744682-7330-4FCB-A934-6974A05A02ED}" srcOrd="0" destOrd="0" presId="urn:microsoft.com/office/officeart/2005/8/layout/hList1"/>
    <dgm:cxn modelId="{B4CF3505-C240-4478-BD00-2CFF40A78FA8}" type="presOf" srcId="{25EF4DB9-6775-4670-8D1C-9F7C854CD5DF}" destId="{D829E913-0191-4069-9736-BA9F8A26D02E}" srcOrd="0" destOrd="0" presId="urn:microsoft.com/office/officeart/2005/8/layout/hList1"/>
    <dgm:cxn modelId="{DC180897-4F45-4298-B7CC-21AEF9CE1F7B}" srcId="{554DE432-38D3-4B41-A286-E5B41C826BF4}" destId="{A2F1CF7C-B5BE-4C2E-9E5B-DB521626EF2C}" srcOrd="1" destOrd="0" parTransId="{723DF42C-52B0-40F8-BFA7-F877E767CB49}" sibTransId="{B528B618-EA4E-4C78-97A6-87295D7EB438}"/>
    <dgm:cxn modelId="{060B0FE2-7B5C-4824-8939-3F321F5B862D}" srcId="{A2F1CF7C-B5BE-4C2E-9E5B-DB521626EF2C}" destId="{A87CCF00-911C-4C47-A19B-24B090DADAD4}" srcOrd="1" destOrd="0" parTransId="{B33C3702-D4A1-4397-BBC1-93FF5A64D3A0}" sibTransId="{D1B5FD19-FF6B-465F-B1EF-1BFAD3EAF49E}"/>
    <dgm:cxn modelId="{F7F8BE0F-678D-4BA9-867D-D72DB8C4513D}" type="presOf" srcId="{A2F1CF7C-B5BE-4C2E-9E5B-DB521626EF2C}" destId="{384F3D31-E9A7-48AF-B87C-B1B4AAACF7C2}" srcOrd="0" destOrd="0" presId="urn:microsoft.com/office/officeart/2005/8/layout/hList1"/>
    <dgm:cxn modelId="{6AE18FDA-AF7C-4210-9BDB-0C49431622E6}" srcId="{554DE432-38D3-4B41-A286-E5B41C826BF4}" destId="{2B6AB2D6-266E-422C-BBA2-39838693BDF7}" srcOrd="2" destOrd="0" parTransId="{B92A07A4-9865-44CC-8066-7C6BCEB46163}" sibTransId="{6700A8E0-5A01-43AB-A274-5C30F5BD9431}"/>
    <dgm:cxn modelId="{1332B52A-24AF-4031-B7FE-18B5E5448513}" srcId="{2B6AB2D6-266E-422C-BBA2-39838693BDF7}" destId="{858AB290-6C30-48EE-9FD2-660A9ADE0810}" srcOrd="0" destOrd="0" parTransId="{C4857DDF-1203-481E-B366-DD0CBFD5A6F3}" sibTransId="{EC4035D6-419D-4D2A-AB45-55BC1C5C8A4F}"/>
    <dgm:cxn modelId="{04CB42F2-467B-485F-9C3D-F5F9CA14322D}" type="presOf" srcId="{554DE432-38D3-4B41-A286-E5B41C826BF4}" destId="{B6E2751D-75FD-4241-A29C-B193A0F97DBD}" srcOrd="0" destOrd="0" presId="urn:microsoft.com/office/officeart/2005/8/layout/hList1"/>
    <dgm:cxn modelId="{05834C05-6E65-4962-AAFD-480B5C7B1AB1}" srcId="{554DE432-38D3-4B41-A286-E5B41C826BF4}" destId="{0BD8EC7D-5B81-44EC-836C-3747360D0B08}" srcOrd="0" destOrd="0" parTransId="{DB58B1B9-52D0-43B7-8999-A11FBF99C4E5}" sibTransId="{0EA25C6E-DABD-426A-8B07-8785E48FEAFB}"/>
    <dgm:cxn modelId="{BA6741A8-CD3B-4B9C-8A5D-CB9ED7DF8E75}" type="presOf" srcId="{2B6AB2D6-266E-422C-BBA2-39838693BDF7}" destId="{87D961DE-60C8-4BDC-A8F5-8E4592B43FDF}" srcOrd="0" destOrd="0" presId="urn:microsoft.com/office/officeart/2005/8/layout/hList1"/>
    <dgm:cxn modelId="{89902C9D-F967-4F67-991A-3369F2C29F47}" type="presParOf" srcId="{B6E2751D-75FD-4241-A29C-B193A0F97DBD}" destId="{24330273-9115-43E3-99CC-98132A004FC6}" srcOrd="0" destOrd="0" presId="urn:microsoft.com/office/officeart/2005/8/layout/hList1"/>
    <dgm:cxn modelId="{BDB7E816-74C0-4D11-B61C-ED6008736DEA}" type="presParOf" srcId="{24330273-9115-43E3-99CC-98132A004FC6}" destId="{062B3053-6410-4709-9782-6B307B43A2C3}" srcOrd="0" destOrd="0" presId="urn:microsoft.com/office/officeart/2005/8/layout/hList1"/>
    <dgm:cxn modelId="{7E84152B-2477-4965-A0BB-8F0DB8C82F84}" type="presParOf" srcId="{24330273-9115-43E3-99CC-98132A004FC6}" destId="{6BBA4EF5-F007-42BB-BD04-CFD04866CA56}" srcOrd="1" destOrd="0" presId="urn:microsoft.com/office/officeart/2005/8/layout/hList1"/>
    <dgm:cxn modelId="{63FACE87-8DF5-41EC-ADB4-F1DB5E0B2D49}" type="presParOf" srcId="{B6E2751D-75FD-4241-A29C-B193A0F97DBD}" destId="{2473312A-3AE9-4846-9AC5-69C2CA00ADE3}" srcOrd="1" destOrd="0" presId="urn:microsoft.com/office/officeart/2005/8/layout/hList1"/>
    <dgm:cxn modelId="{85E056F8-FBF9-4557-BC25-441F6AF52580}" type="presParOf" srcId="{B6E2751D-75FD-4241-A29C-B193A0F97DBD}" destId="{805525B3-3ACD-4A46-B3F0-72854A891EB5}" srcOrd="2" destOrd="0" presId="urn:microsoft.com/office/officeart/2005/8/layout/hList1"/>
    <dgm:cxn modelId="{F070F829-4C94-4D19-B188-7D3FB06168CF}" type="presParOf" srcId="{805525B3-3ACD-4A46-B3F0-72854A891EB5}" destId="{384F3D31-E9A7-48AF-B87C-B1B4AAACF7C2}" srcOrd="0" destOrd="0" presId="urn:microsoft.com/office/officeart/2005/8/layout/hList1"/>
    <dgm:cxn modelId="{C34937B4-6886-465E-8A82-81E58B62D9D5}" type="presParOf" srcId="{805525B3-3ACD-4A46-B3F0-72854A891EB5}" destId="{D829E913-0191-4069-9736-BA9F8A26D02E}" srcOrd="1" destOrd="0" presId="urn:microsoft.com/office/officeart/2005/8/layout/hList1"/>
    <dgm:cxn modelId="{49383839-61CA-4BE7-BE4A-76828B353A36}" type="presParOf" srcId="{B6E2751D-75FD-4241-A29C-B193A0F97DBD}" destId="{2F7FCE2D-E0CB-4F55-98C5-B9B56821F638}" srcOrd="3" destOrd="0" presId="urn:microsoft.com/office/officeart/2005/8/layout/hList1"/>
    <dgm:cxn modelId="{05D2BA17-7E0D-4160-97C0-2FB3F6134F74}" type="presParOf" srcId="{B6E2751D-75FD-4241-A29C-B193A0F97DBD}" destId="{1713A07C-F1FE-44BC-8118-931DC9ABF453}" srcOrd="4" destOrd="0" presId="urn:microsoft.com/office/officeart/2005/8/layout/hList1"/>
    <dgm:cxn modelId="{090FAACA-833A-43BD-A68D-AFA5A657E6DE}" type="presParOf" srcId="{1713A07C-F1FE-44BC-8118-931DC9ABF453}" destId="{87D961DE-60C8-4BDC-A8F5-8E4592B43FDF}" srcOrd="0" destOrd="0" presId="urn:microsoft.com/office/officeart/2005/8/layout/hList1"/>
    <dgm:cxn modelId="{4457D7A5-CDDF-44DD-9213-9A10E8E84A0C}" type="presParOf" srcId="{1713A07C-F1FE-44BC-8118-931DC9ABF453}" destId="{A1744682-7330-4FCB-A934-6974A05A02E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28BAB96-2A67-4CB2-BA2C-8597B9744FA3}" type="doc">
      <dgm:prSet loTypeId="urn:microsoft.com/office/officeart/2005/8/layout/h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l-GR"/>
        </a:p>
      </dgm:t>
    </dgm:pt>
    <dgm:pt modelId="{7136D284-9546-4F13-89AB-B70128CB9ADF}">
      <dgm:prSet phldrT="[Text]"/>
      <dgm:spPr/>
      <dgm:t>
        <a:bodyPr/>
        <a:lstStyle/>
        <a:p>
          <a:r>
            <a:rPr lang="el-GR" b="1" dirty="0" smtClean="0">
              <a:solidFill>
                <a:schemeClr val="tx1"/>
              </a:solidFill>
              <a:latin typeface="Century Gothic" pitchFamily="34" charset="0"/>
            </a:rPr>
            <a:t>Αντικείμενο - Μονάδα δείγματος (Sampling Unit)</a:t>
          </a:r>
        </a:p>
        <a:p>
          <a:r>
            <a:rPr lang="el-GR" b="0" dirty="0" smtClean="0">
              <a:solidFill>
                <a:schemeClr val="tx1"/>
              </a:solidFill>
              <a:latin typeface="Century Gothic" pitchFamily="34" charset="0"/>
            </a:rPr>
            <a:t>Ποια είναι τα άτομα εκείνα που θα πρέπει να</a:t>
          </a:r>
        </a:p>
        <a:p>
          <a:r>
            <a:rPr lang="el-GR" b="0" dirty="0" smtClean="0">
              <a:solidFill>
                <a:schemeClr val="tx1"/>
              </a:solidFill>
              <a:latin typeface="Century Gothic" pitchFamily="34" charset="0"/>
            </a:rPr>
            <a:t>συμπεριληφθούν στην έρευνα;   </a:t>
          </a:r>
        </a:p>
        <a:p>
          <a:r>
            <a:rPr lang="el-GR" b="0" dirty="0" smtClean="0">
              <a:solidFill>
                <a:schemeClr val="tx1"/>
              </a:solidFill>
              <a:latin typeface="Century Gothic" pitchFamily="34" charset="0"/>
            </a:rPr>
            <a:t>Sampling frame                Population</a:t>
          </a:r>
          <a:endParaRPr lang="el-GR" dirty="0">
            <a:solidFill>
              <a:schemeClr val="tx1"/>
            </a:solidFill>
          </a:endParaRPr>
        </a:p>
      </dgm:t>
    </dgm:pt>
    <dgm:pt modelId="{93398CC4-7B05-4F22-B21F-02EB80D70FA8}" type="parTrans" cxnId="{1BB97619-A987-40D0-8673-A0AD9D6EBD70}">
      <dgm:prSet/>
      <dgm:spPr/>
      <dgm:t>
        <a:bodyPr/>
        <a:lstStyle/>
        <a:p>
          <a:endParaRPr lang="el-GR"/>
        </a:p>
      </dgm:t>
    </dgm:pt>
    <dgm:pt modelId="{379D28CD-C736-42CB-B112-084F106D6008}" type="sibTrans" cxnId="{1BB97619-A987-40D0-8673-A0AD9D6EBD70}">
      <dgm:prSet/>
      <dgm:spPr/>
      <dgm:t>
        <a:bodyPr/>
        <a:lstStyle/>
        <a:p>
          <a:endParaRPr lang="el-GR"/>
        </a:p>
      </dgm:t>
    </dgm:pt>
    <dgm:pt modelId="{DA40AD85-2427-4237-824F-B2D1B0374F68}">
      <dgm:prSet phldrT="[Text]"/>
      <dgm:spPr/>
      <dgm:t>
        <a:bodyPr/>
        <a:lstStyle/>
        <a:p>
          <a:r>
            <a:rPr lang="el-GR" b="1" dirty="0" smtClean="0">
              <a:solidFill>
                <a:schemeClr val="tx1"/>
              </a:solidFill>
              <a:latin typeface="Century Gothic" pitchFamily="34" charset="0"/>
            </a:rPr>
            <a:t>Μέγεθος δείγματος</a:t>
          </a:r>
        </a:p>
        <a:p>
          <a:r>
            <a:rPr lang="el-GR" b="1" dirty="0" smtClean="0">
              <a:solidFill>
                <a:schemeClr val="tx1"/>
              </a:solidFill>
              <a:latin typeface="Century Gothic" pitchFamily="34" charset="0"/>
            </a:rPr>
            <a:t> (Sample Size) </a:t>
          </a:r>
        </a:p>
        <a:p>
          <a:r>
            <a:rPr lang="el-GR" b="0" dirty="0" smtClean="0">
              <a:solidFill>
                <a:schemeClr val="tx1"/>
              </a:solidFill>
              <a:latin typeface="Century Gothic" pitchFamily="34" charset="0"/>
            </a:rPr>
            <a:t>Σε πόσα άτομα θα πρέπει να πραγματοποιηθεί η </a:t>
          </a:r>
        </a:p>
        <a:p>
          <a:r>
            <a:rPr lang="el-GR" b="0" dirty="0" smtClean="0">
              <a:solidFill>
                <a:schemeClr val="tx1"/>
              </a:solidFill>
              <a:latin typeface="Century Gothic" pitchFamily="34" charset="0"/>
            </a:rPr>
            <a:t>συνέντευξη (επαφή);    </a:t>
          </a:r>
          <a:endParaRPr lang="el-GR" dirty="0">
            <a:solidFill>
              <a:schemeClr val="tx1"/>
            </a:solidFill>
          </a:endParaRPr>
        </a:p>
      </dgm:t>
    </dgm:pt>
    <dgm:pt modelId="{1FF22AD5-70D3-4291-BAD5-A8F7933F7229}" type="parTrans" cxnId="{A5733D56-23C9-4663-9814-91F84671BFAE}">
      <dgm:prSet/>
      <dgm:spPr/>
      <dgm:t>
        <a:bodyPr/>
        <a:lstStyle/>
        <a:p>
          <a:endParaRPr lang="el-GR"/>
        </a:p>
      </dgm:t>
    </dgm:pt>
    <dgm:pt modelId="{B8AE5974-31C5-440C-813B-8167BD627AB9}" type="sibTrans" cxnId="{A5733D56-23C9-4663-9814-91F84671BFAE}">
      <dgm:prSet/>
      <dgm:spPr/>
      <dgm:t>
        <a:bodyPr/>
        <a:lstStyle/>
        <a:p>
          <a:endParaRPr lang="el-GR"/>
        </a:p>
      </dgm:t>
    </dgm:pt>
    <dgm:pt modelId="{20466CC4-7654-430D-BA04-74A431FB0955}">
      <dgm:prSet phldrT="[Text]"/>
      <dgm:spPr/>
      <dgm:t>
        <a:bodyPr/>
        <a:lstStyle/>
        <a:p>
          <a:r>
            <a:rPr lang="el-GR" b="1" dirty="0" smtClean="0">
              <a:solidFill>
                <a:schemeClr val="tx1"/>
              </a:solidFill>
              <a:latin typeface="Century Gothic" pitchFamily="34" charset="0"/>
            </a:rPr>
            <a:t>Δειγματοληπτική διαδικασία (Sampling</a:t>
          </a:r>
          <a:br>
            <a:rPr lang="el-GR" b="1" dirty="0" smtClean="0">
              <a:solidFill>
                <a:schemeClr val="tx1"/>
              </a:solidFill>
              <a:latin typeface="Century Gothic" pitchFamily="34" charset="0"/>
            </a:rPr>
          </a:br>
          <a:r>
            <a:rPr lang="el-GR" b="1" dirty="0" smtClean="0">
              <a:solidFill>
                <a:schemeClr val="tx1"/>
              </a:solidFill>
              <a:latin typeface="Century Gothic" pitchFamily="34" charset="0"/>
            </a:rPr>
            <a:t>    Procedure)</a:t>
          </a:r>
        </a:p>
        <a:p>
          <a:r>
            <a:rPr lang="el-GR" b="0" dirty="0" smtClean="0">
              <a:solidFill>
                <a:schemeClr val="tx1"/>
              </a:solidFill>
              <a:latin typeface="Century Gothic" pitchFamily="34" charset="0"/>
            </a:rPr>
            <a:t>Με ποιο τρόπο είναι σκόπιμο να επιλεγούν τα άτομα του</a:t>
          </a:r>
        </a:p>
        <a:p>
          <a:r>
            <a:rPr lang="el-GR" b="0" dirty="0" smtClean="0">
              <a:solidFill>
                <a:schemeClr val="tx1"/>
              </a:solidFill>
              <a:latin typeface="Century Gothic" pitchFamily="34" charset="0"/>
            </a:rPr>
            <a:t>δείγματος.</a:t>
          </a:r>
          <a:endParaRPr lang="el-GR" dirty="0">
            <a:solidFill>
              <a:schemeClr val="tx1"/>
            </a:solidFill>
          </a:endParaRPr>
        </a:p>
      </dgm:t>
    </dgm:pt>
    <dgm:pt modelId="{468CB30C-FD9B-48DB-B974-437BAD12009A}" type="parTrans" cxnId="{3ED8089C-C9CE-43FC-979C-BA1CDB369535}">
      <dgm:prSet/>
      <dgm:spPr/>
      <dgm:t>
        <a:bodyPr/>
        <a:lstStyle/>
        <a:p>
          <a:endParaRPr lang="el-GR"/>
        </a:p>
      </dgm:t>
    </dgm:pt>
    <dgm:pt modelId="{732510D8-3A68-4746-9CA9-FFA95ECE8390}" type="sibTrans" cxnId="{3ED8089C-C9CE-43FC-979C-BA1CDB369535}">
      <dgm:prSet/>
      <dgm:spPr/>
      <dgm:t>
        <a:bodyPr/>
        <a:lstStyle/>
        <a:p>
          <a:endParaRPr lang="el-GR"/>
        </a:p>
      </dgm:t>
    </dgm:pt>
    <dgm:pt modelId="{3C8E4134-FF32-4087-9B2F-639DF8A459E6}" type="pres">
      <dgm:prSet presAssocID="{B28BAB96-2A67-4CB2-BA2C-8597B9744FA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71A7CE80-B732-4A67-ACF7-DB593456C8E8}" type="pres">
      <dgm:prSet presAssocID="{7136D284-9546-4F13-89AB-B70128CB9AD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337F12A-5073-406E-BEB0-6334716EC04B}" type="pres">
      <dgm:prSet presAssocID="{379D28CD-C736-42CB-B112-084F106D6008}" presName="sibTrans" presStyleCnt="0"/>
      <dgm:spPr/>
    </dgm:pt>
    <dgm:pt modelId="{B14D5C2C-5DE4-467C-BFF8-769344C649F1}" type="pres">
      <dgm:prSet presAssocID="{DA40AD85-2427-4237-824F-B2D1B0374F6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856966B-F4CD-475B-B416-03BB511DBF5C}" type="pres">
      <dgm:prSet presAssocID="{B8AE5974-31C5-440C-813B-8167BD627AB9}" presName="sibTrans" presStyleCnt="0"/>
      <dgm:spPr/>
    </dgm:pt>
    <dgm:pt modelId="{A484F6DC-68D9-4D93-9A46-2B192F5DF8EC}" type="pres">
      <dgm:prSet presAssocID="{20466CC4-7654-430D-BA04-74A431FB095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957CE6AE-5C3F-4A7B-BD59-F55D7D99D1DA}" type="presOf" srcId="{7136D284-9546-4F13-89AB-B70128CB9ADF}" destId="{71A7CE80-B732-4A67-ACF7-DB593456C8E8}" srcOrd="0" destOrd="0" presId="urn:microsoft.com/office/officeart/2005/8/layout/hList6"/>
    <dgm:cxn modelId="{B123600D-87B0-42A1-8FC0-A9BD48543EE7}" type="presOf" srcId="{20466CC4-7654-430D-BA04-74A431FB0955}" destId="{A484F6DC-68D9-4D93-9A46-2B192F5DF8EC}" srcOrd="0" destOrd="0" presId="urn:microsoft.com/office/officeart/2005/8/layout/hList6"/>
    <dgm:cxn modelId="{AA1678E8-D158-4381-9ADB-9FF188028C7B}" type="presOf" srcId="{DA40AD85-2427-4237-824F-B2D1B0374F68}" destId="{B14D5C2C-5DE4-467C-BFF8-769344C649F1}" srcOrd="0" destOrd="0" presId="urn:microsoft.com/office/officeart/2005/8/layout/hList6"/>
    <dgm:cxn modelId="{3ED8089C-C9CE-43FC-979C-BA1CDB369535}" srcId="{B28BAB96-2A67-4CB2-BA2C-8597B9744FA3}" destId="{20466CC4-7654-430D-BA04-74A431FB0955}" srcOrd="2" destOrd="0" parTransId="{468CB30C-FD9B-48DB-B974-437BAD12009A}" sibTransId="{732510D8-3A68-4746-9CA9-FFA95ECE8390}"/>
    <dgm:cxn modelId="{A5733D56-23C9-4663-9814-91F84671BFAE}" srcId="{B28BAB96-2A67-4CB2-BA2C-8597B9744FA3}" destId="{DA40AD85-2427-4237-824F-B2D1B0374F68}" srcOrd="1" destOrd="0" parTransId="{1FF22AD5-70D3-4291-BAD5-A8F7933F7229}" sibTransId="{B8AE5974-31C5-440C-813B-8167BD627AB9}"/>
    <dgm:cxn modelId="{1BB97619-A987-40D0-8673-A0AD9D6EBD70}" srcId="{B28BAB96-2A67-4CB2-BA2C-8597B9744FA3}" destId="{7136D284-9546-4F13-89AB-B70128CB9ADF}" srcOrd="0" destOrd="0" parTransId="{93398CC4-7B05-4F22-B21F-02EB80D70FA8}" sibTransId="{379D28CD-C736-42CB-B112-084F106D6008}"/>
    <dgm:cxn modelId="{38F049CF-470E-48C0-A515-47C5B02DD2F5}" type="presOf" srcId="{B28BAB96-2A67-4CB2-BA2C-8597B9744FA3}" destId="{3C8E4134-FF32-4087-9B2F-639DF8A459E6}" srcOrd="0" destOrd="0" presId="urn:microsoft.com/office/officeart/2005/8/layout/hList6"/>
    <dgm:cxn modelId="{DF37D0E1-AC7E-4EA9-917F-BAC7C5B6C790}" type="presParOf" srcId="{3C8E4134-FF32-4087-9B2F-639DF8A459E6}" destId="{71A7CE80-B732-4A67-ACF7-DB593456C8E8}" srcOrd="0" destOrd="0" presId="urn:microsoft.com/office/officeart/2005/8/layout/hList6"/>
    <dgm:cxn modelId="{69CFD1F7-22AF-427E-976A-F31A029B4D1A}" type="presParOf" srcId="{3C8E4134-FF32-4087-9B2F-639DF8A459E6}" destId="{0337F12A-5073-406E-BEB0-6334716EC04B}" srcOrd="1" destOrd="0" presId="urn:microsoft.com/office/officeart/2005/8/layout/hList6"/>
    <dgm:cxn modelId="{C9F5B3D9-A54F-48D5-BBEA-FF933F438C0E}" type="presParOf" srcId="{3C8E4134-FF32-4087-9B2F-639DF8A459E6}" destId="{B14D5C2C-5DE4-467C-BFF8-769344C649F1}" srcOrd="2" destOrd="0" presId="urn:microsoft.com/office/officeart/2005/8/layout/hList6"/>
    <dgm:cxn modelId="{97FF781C-621C-4144-B049-42979FACE221}" type="presParOf" srcId="{3C8E4134-FF32-4087-9B2F-639DF8A459E6}" destId="{C856966B-F4CD-475B-B416-03BB511DBF5C}" srcOrd="3" destOrd="0" presId="urn:microsoft.com/office/officeart/2005/8/layout/hList6"/>
    <dgm:cxn modelId="{7E367824-F4FF-4E18-9AF7-BF22BC3AB5B4}" type="presParOf" srcId="{3C8E4134-FF32-4087-9B2F-639DF8A459E6}" destId="{A484F6DC-68D9-4D93-9A46-2B192F5DF8E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4624BF-CA16-4942-B3EE-5A79E3135294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l-GR"/>
        </a:p>
      </dgm:t>
    </dgm:pt>
    <dgm:pt modelId="{7B97CAA6-C970-42FF-8B4F-BA4669992E73}">
      <dgm:prSet/>
      <dgm:spPr/>
      <dgm:t>
        <a:bodyPr/>
        <a:lstStyle/>
        <a:p>
          <a:r>
            <a:rPr lang="el-GR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1. ΠΟΙΟΣ  ΣΥΛΛΕΓΕΙ ΤΑ ΣΤΟΙΧΕΙΑ ;</a:t>
          </a:r>
          <a:endParaRPr lang="el-GR" dirty="0">
            <a:effectLst>
              <a:outerShdw blurRad="38100" dist="38100" dir="2700000" algn="tl">
                <a:srgbClr val="C0C0C0"/>
              </a:outerShdw>
            </a:effectLst>
            <a:latin typeface="Century Gothic" pitchFamily="34" charset="0"/>
          </a:endParaRPr>
        </a:p>
      </dgm:t>
    </dgm:pt>
    <dgm:pt modelId="{6E8FA875-04F1-46C4-9E74-7C7DB963DC3C}" type="parTrans" cxnId="{584B27F3-5703-46A7-9464-09A90310A861}">
      <dgm:prSet/>
      <dgm:spPr/>
      <dgm:t>
        <a:bodyPr/>
        <a:lstStyle/>
        <a:p>
          <a:endParaRPr lang="el-GR"/>
        </a:p>
      </dgm:t>
    </dgm:pt>
    <dgm:pt modelId="{FD07D9E3-6D91-44DA-9A0F-983A445B2AB0}" type="sibTrans" cxnId="{584B27F3-5703-46A7-9464-09A90310A861}">
      <dgm:prSet/>
      <dgm:spPr/>
      <dgm:t>
        <a:bodyPr/>
        <a:lstStyle/>
        <a:p>
          <a:endParaRPr lang="el-GR"/>
        </a:p>
      </dgm:t>
    </dgm:pt>
    <dgm:pt modelId="{1DB3E5E9-9219-422A-B301-89CC6A579FD5}">
      <dgm:prSet/>
      <dgm:spPr/>
      <dgm:t>
        <a:bodyPr/>
        <a:lstStyle/>
        <a:p>
          <a:r>
            <a:rPr lang="el-GR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2. ΤΙ ΠΛΗΡΟΦΟΡΙΕΣ ΘΑ ΣΥΛΛΕΧΘΟΥΝ ;</a:t>
          </a:r>
          <a:endParaRPr lang="el-GR" dirty="0">
            <a:effectLst>
              <a:outerShdw blurRad="38100" dist="38100" dir="2700000" algn="tl">
                <a:srgbClr val="C0C0C0"/>
              </a:outerShdw>
            </a:effectLst>
            <a:latin typeface="Century Gothic" pitchFamily="34" charset="0"/>
          </a:endParaRPr>
        </a:p>
      </dgm:t>
    </dgm:pt>
    <dgm:pt modelId="{6BDC4911-8B5F-46F0-85D7-DAAEF2D843E6}" type="parTrans" cxnId="{356C3958-698B-43AB-B39E-2C6C079FB0DF}">
      <dgm:prSet/>
      <dgm:spPr/>
      <dgm:t>
        <a:bodyPr/>
        <a:lstStyle/>
        <a:p>
          <a:endParaRPr lang="el-GR"/>
        </a:p>
      </dgm:t>
    </dgm:pt>
    <dgm:pt modelId="{D52A3602-97CE-47C3-9FC8-88CA0ED22A52}" type="sibTrans" cxnId="{356C3958-698B-43AB-B39E-2C6C079FB0DF}">
      <dgm:prSet/>
      <dgm:spPr/>
      <dgm:t>
        <a:bodyPr/>
        <a:lstStyle/>
        <a:p>
          <a:endParaRPr lang="el-GR"/>
        </a:p>
      </dgm:t>
    </dgm:pt>
    <dgm:pt modelId="{A1DA3209-D42E-47D5-86BC-0BB0342DABBE}">
      <dgm:prSet/>
      <dgm:spPr/>
      <dgm:t>
        <a:bodyPr/>
        <a:lstStyle/>
        <a:p>
          <a:r>
            <a:rPr lang="el-GR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3. ΤΙ ΑΚΡΙΒΩΣ ΘΑ ΠΡΕΠΕΙ ΝΑ ΜΕΛΕΤΗΘΕΙ ; </a:t>
          </a:r>
          <a:endParaRPr lang="el-GR" dirty="0">
            <a:effectLst>
              <a:outerShdw blurRad="38100" dist="38100" dir="2700000" algn="tl">
                <a:srgbClr val="C0C0C0"/>
              </a:outerShdw>
            </a:effectLst>
            <a:latin typeface="Century Gothic" pitchFamily="34" charset="0"/>
          </a:endParaRPr>
        </a:p>
      </dgm:t>
    </dgm:pt>
    <dgm:pt modelId="{8AFCBD58-2FB7-405D-8A96-D7260357519F}" type="parTrans" cxnId="{46C204F4-A712-42D6-A11A-7C034136E530}">
      <dgm:prSet/>
      <dgm:spPr/>
      <dgm:t>
        <a:bodyPr/>
        <a:lstStyle/>
        <a:p>
          <a:endParaRPr lang="el-GR"/>
        </a:p>
      </dgm:t>
    </dgm:pt>
    <dgm:pt modelId="{8BBA8990-6E52-43EA-B0BE-45A461F6AC79}" type="sibTrans" cxnId="{46C204F4-A712-42D6-A11A-7C034136E530}">
      <dgm:prSet/>
      <dgm:spPr/>
      <dgm:t>
        <a:bodyPr/>
        <a:lstStyle/>
        <a:p>
          <a:endParaRPr lang="el-GR"/>
        </a:p>
      </dgm:t>
    </dgm:pt>
    <dgm:pt modelId="{1200C9EC-0E4E-45EA-B75E-3774B63507F9}">
      <dgm:prSet/>
      <dgm:spPr/>
      <dgm:t>
        <a:bodyPr/>
        <a:lstStyle/>
        <a:p>
          <a:r>
            <a:rPr lang="el-GR" dirty="0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(</a:t>
          </a:r>
          <a:r>
            <a:rPr lang="en-GB" dirty="0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VARIABLES-POPULATION-SAMPLES)</a:t>
          </a:r>
          <a:endParaRPr lang="en-GB" dirty="0">
            <a:effectLst>
              <a:outerShdw blurRad="38100" dist="38100" dir="2700000" algn="tl">
                <a:srgbClr val="C0C0C0"/>
              </a:outerShdw>
            </a:effectLst>
            <a:latin typeface="Century Gothic" pitchFamily="34" charset="0"/>
          </a:endParaRPr>
        </a:p>
      </dgm:t>
    </dgm:pt>
    <dgm:pt modelId="{F4326AB2-EEFA-459D-A154-5D41E0F51C87}" type="parTrans" cxnId="{02056CD5-5719-448C-BADD-A41C3745DD5D}">
      <dgm:prSet/>
      <dgm:spPr/>
      <dgm:t>
        <a:bodyPr/>
        <a:lstStyle/>
        <a:p>
          <a:endParaRPr lang="el-GR"/>
        </a:p>
      </dgm:t>
    </dgm:pt>
    <dgm:pt modelId="{6EA34746-9007-47F8-B38F-F6203B5DEA7E}" type="sibTrans" cxnId="{02056CD5-5719-448C-BADD-A41C3745DD5D}">
      <dgm:prSet/>
      <dgm:spPr/>
      <dgm:t>
        <a:bodyPr/>
        <a:lstStyle/>
        <a:p>
          <a:endParaRPr lang="el-GR"/>
        </a:p>
      </dgm:t>
    </dgm:pt>
    <dgm:pt modelId="{F7BB5B6A-FF1F-47ED-86F7-F35F8829CF51}">
      <dgm:prSet/>
      <dgm:spPr/>
      <dgm:t>
        <a:bodyPr/>
        <a:lstStyle/>
        <a:p>
          <a:r>
            <a:rPr lang="en-GB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4.  </a:t>
          </a:r>
          <a:r>
            <a:rPr lang="el-GR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ΕΠΙΛΟΓΗ ΜΕΘΟΔΟΥ  (ΤΕΧΝΙΚΗΣ) ΣΥΛΛΟΓΗΣ  ΠΛΗΡΟΦΟΡΙΩΝ</a:t>
          </a:r>
          <a:endParaRPr lang="el-GR" dirty="0">
            <a:effectLst>
              <a:outerShdw blurRad="38100" dist="38100" dir="2700000" algn="tl">
                <a:srgbClr val="C0C0C0"/>
              </a:outerShdw>
            </a:effectLst>
            <a:latin typeface="Century Gothic" pitchFamily="34" charset="0"/>
          </a:endParaRPr>
        </a:p>
      </dgm:t>
    </dgm:pt>
    <dgm:pt modelId="{89B339D9-DE14-4E95-919A-8E18161A082A}" type="parTrans" cxnId="{E2D0F3ED-FB1E-433C-A4B8-09ADD21D5BBB}">
      <dgm:prSet/>
      <dgm:spPr/>
      <dgm:t>
        <a:bodyPr/>
        <a:lstStyle/>
        <a:p>
          <a:endParaRPr lang="el-GR"/>
        </a:p>
      </dgm:t>
    </dgm:pt>
    <dgm:pt modelId="{73E14326-2E71-4B7E-9907-A32BF9428CC6}" type="sibTrans" cxnId="{E2D0F3ED-FB1E-433C-A4B8-09ADD21D5BBB}">
      <dgm:prSet/>
      <dgm:spPr/>
      <dgm:t>
        <a:bodyPr/>
        <a:lstStyle/>
        <a:p>
          <a:endParaRPr lang="el-GR"/>
        </a:p>
      </dgm:t>
    </dgm:pt>
    <dgm:pt modelId="{99227F24-DED8-4EB0-8C2D-A0B31C8856D0}">
      <dgm:prSet/>
      <dgm:spPr/>
      <dgm:t>
        <a:bodyPr/>
        <a:lstStyle/>
        <a:p>
          <a:r>
            <a:rPr lang="en-GB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5.  </a:t>
          </a:r>
          <a:r>
            <a:rPr lang="el-GR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ΚΟΣΤΟΣ ΤΗΣ ΜΕΛΕΤΗΣ</a:t>
          </a:r>
          <a:endParaRPr lang="el-GR" dirty="0">
            <a:effectLst>
              <a:outerShdw blurRad="38100" dist="38100" dir="2700000" algn="tl">
                <a:srgbClr val="C0C0C0"/>
              </a:outerShdw>
            </a:effectLst>
            <a:latin typeface="Century Gothic" pitchFamily="34" charset="0"/>
          </a:endParaRPr>
        </a:p>
      </dgm:t>
    </dgm:pt>
    <dgm:pt modelId="{F681091C-B6F5-4D95-92E1-AEBFDA09CC78}" type="parTrans" cxnId="{C70AFE67-0AD3-4170-AA98-EC4446E9BFF1}">
      <dgm:prSet/>
      <dgm:spPr/>
      <dgm:t>
        <a:bodyPr/>
        <a:lstStyle/>
        <a:p>
          <a:endParaRPr lang="el-GR"/>
        </a:p>
      </dgm:t>
    </dgm:pt>
    <dgm:pt modelId="{4962EBFA-4B51-431F-9FFF-804086727D30}" type="sibTrans" cxnId="{C70AFE67-0AD3-4170-AA98-EC4446E9BFF1}">
      <dgm:prSet/>
      <dgm:spPr/>
      <dgm:t>
        <a:bodyPr/>
        <a:lstStyle/>
        <a:p>
          <a:endParaRPr lang="el-GR"/>
        </a:p>
      </dgm:t>
    </dgm:pt>
    <dgm:pt modelId="{677A3ABA-815E-404E-9676-4F2B7C845CCA}">
      <dgm:prSet/>
      <dgm:spPr/>
      <dgm:t>
        <a:bodyPr/>
        <a:lstStyle/>
        <a:p>
          <a:r>
            <a:rPr lang="en-GB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6.  </a:t>
          </a:r>
          <a:r>
            <a:rPr lang="el-GR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ΑΝΑΛΥΣΗ ΤΩΝ ΣΤΟΙΧΕΙΩΝ</a:t>
          </a:r>
          <a:endParaRPr lang="el-GR" dirty="0">
            <a:effectLst>
              <a:outerShdw blurRad="38100" dist="38100" dir="2700000" algn="tl">
                <a:srgbClr val="C0C0C0"/>
              </a:outerShdw>
            </a:effectLst>
            <a:latin typeface="Century Gothic" pitchFamily="34" charset="0"/>
          </a:endParaRPr>
        </a:p>
      </dgm:t>
    </dgm:pt>
    <dgm:pt modelId="{D653570E-92E7-46C2-90A1-39929C513732}" type="parTrans" cxnId="{613DF80B-92BF-4F64-84F7-17233086F36E}">
      <dgm:prSet/>
      <dgm:spPr/>
      <dgm:t>
        <a:bodyPr/>
        <a:lstStyle/>
        <a:p>
          <a:endParaRPr lang="el-GR"/>
        </a:p>
      </dgm:t>
    </dgm:pt>
    <dgm:pt modelId="{B20C54DA-16B9-4C55-A758-A88F747C8829}" type="sibTrans" cxnId="{613DF80B-92BF-4F64-84F7-17233086F36E}">
      <dgm:prSet/>
      <dgm:spPr/>
      <dgm:t>
        <a:bodyPr/>
        <a:lstStyle/>
        <a:p>
          <a:endParaRPr lang="el-GR"/>
        </a:p>
      </dgm:t>
    </dgm:pt>
    <dgm:pt modelId="{60D0E26F-EE86-42A4-8A51-23F27C284373}">
      <dgm:prSet/>
      <dgm:spPr/>
      <dgm:t>
        <a:bodyPr/>
        <a:lstStyle/>
        <a:p>
          <a:r>
            <a:rPr lang="en-GB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7.  </a:t>
          </a:r>
          <a:r>
            <a:rPr lang="el-GR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ΑΠΟΤΕΛΕΣΜΑΤΑ</a:t>
          </a:r>
          <a:endParaRPr lang="el-GR" dirty="0">
            <a:effectLst>
              <a:outerShdw blurRad="38100" dist="38100" dir="2700000" algn="tl">
                <a:srgbClr val="C0C0C0"/>
              </a:outerShdw>
            </a:effectLst>
            <a:latin typeface="Century Gothic" pitchFamily="34" charset="0"/>
          </a:endParaRPr>
        </a:p>
      </dgm:t>
    </dgm:pt>
    <dgm:pt modelId="{FE693D17-6E29-4CF8-9943-A6F37FFC92D5}" type="parTrans" cxnId="{B632DF2D-E1BF-47B2-821F-8C0495E9941D}">
      <dgm:prSet/>
      <dgm:spPr/>
      <dgm:t>
        <a:bodyPr/>
        <a:lstStyle/>
        <a:p>
          <a:endParaRPr lang="el-GR"/>
        </a:p>
      </dgm:t>
    </dgm:pt>
    <dgm:pt modelId="{CEFDA4DA-802D-4163-9D99-2A9253AA04BC}" type="sibTrans" cxnId="{B632DF2D-E1BF-47B2-821F-8C0495E9941D}">
      <dgm:prSet/>
      <dgm:spPr/>
      <dgm:t>
        <a:bodyPr/>
        <a:lstStyle/>
        <a:p>
          <a:endParaRPr lang="el-GR"/>
        </a:p>
      </dgm:t>
    </dgm:pt>
    <dgm:pt modelId="{344E0F3C-33D4-46A3-8F28-9BA74A5B2B93}">
      <dgm:prSet/>
      <dgm:spPr/>
      <dgm:t>
        <a:bodyPr/>
        <a:lstStyle/>
        <a:p>
          <a:r>
            <a:rPr lang="en-GB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8.  </a:t>
          </a:r>
          <a:r>
            <a:rPr lang="el-GR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ΕΦΑΡΜΟΓΗ</a:t>
          </a:r>
          <a:endParaRPr lang="el-GR" dirty="0">
            <a:effectLst>
              <a:outerShdw blurRad="38100" dist="38100" dir="2700000" algn="tl">
                <a:srgbClr val="C0C0C0"/>
              </a:outerShdw>
            </a:effectLst>
            <a:latin typeface="Century Gothic" pitchFamily="34" charset="0"/>
          </a:endParaRPr>
        </a:p>
      </dgm:t>
    </dgm:pt>
    <dgm:pt modelId="{BA98D5DD-1451-41AD-A4C7-A113E0E03B9B}" type="parTrans" cxnId="{4CFCB486-E675-4BA3-82C6-6EFC8D2A1F97}">
      <dgm:prSet/>
      <dgm:spPr/>
      <dgm:t>
        <a:bodyPr/>
        <a:lstStyle/>
        <a:p>
          <a:endParaRPr lang="el-GR"/>
        </a:p>
      </dgm:t>
    </dgm:pt>
    <dgm:pt modelId="{E5CD04C7-7F20-4F21-9808-B48F822D08D6}" type="sibTrans" cxnId="{4CFCB486-E675-4BA3-82C6-6EFC8D2A1F97}">
      <dgm:prSet/>
      <dgm:spPr/>
      <dgm:t>
        <a:bodyPr/>
        <a:lstStyle/>
        <a:p>
          <a:endParaRPr lang="el-GR"/>
        </a:p>
      </dgm:t>
    </dgm:pt>
    <dgm:pt modelId="{FE6B1C3A-17C7-4335-9BB6-F673DB18197C}" type="pres">
      <dgm:prSet presAssocID="{AB4624BF-CA16-4942-B3EE-5A79E313529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CE4E9868-F8EF-4F08-9DDF-1EE05D315F53}" type="pres">
      <dgm:prSet presAssocID="{7B97CAA6-C970-42FF-8B4F-BA4669992E73}" presName="parentLin" presStyleCnt="0"/>
      <dgm:spPr/>
    </dgm:pt>
    <dgm:pt modelId="{A122E4D9-6100-489B-8CCF-50DD1ABE5A22}" type="pres">
      <dgm:prSet presAssocID="{7B97CAA6-C970-42FF-8B4F-BA4669992E73}" presName="parentLeftMargin" presStyleLbl="node1" presStyleIdx="0" presStyleCnt="9"/>
      <dgm:spPr/>
      <dgm:t>
        <a:bodyPr/>
        <a:lstStyle/>
        <a:p>
          <a:endParaRPr lang="el-GR"/>
        </a:p>
      </dgm:t>
    </dgm:pt>
    <dgm:pt modelId="{48DBC165-38F1-46F9-BC0C-3C9379A561D7}" type="pres">
      <dgm:prSet presAssocID="{7B97CAA6-C970-42FF-8B4F-BA4669992E73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F491DDE-A23B-4F6E-A123-318D0B63F69B}" type="pres">
      <dgm:prSet presAssocID="{7B97CAA6-C970-42FF-8B4F-BA4669992E73}" presName="negativeSpace" presStyleCnt="0"/>
      <dgm:spPr/>
    </dgm:pt>
    <dgm:pt modelId="{CF801CAD-E470-46B9-ADEA-584A2EABA57C}" type="pres">
      <dgm:prSet presAssocID="{7B97CAA6-C970-42FF-8B4F-BA4669992E73}" presName="childText" presStyleLbl="conFgAcc1" presStyleIdx="0" presStyleCnt="9">
        <dgm:presLayoutVars>
          <dgm:bulletEnabled val="1"/>
        </dgm:presLayoutVars>
      </dgm:prSet>
      <dgm:spPr/>
    </dgm:pt>
    <dgm:pt modelId="{725AFA17-6632-4C37-95B2-20673B462C4A}" type="pres">
      <dgm:prSet presAssocID="{FD07D9E3-6D91-44DA-9A0F-983A445B2AB0}" presName="spaceBetweenRectangles" presStyleCnt="0"/>
      <dgm:spPr/>
    </dgm:pt>
    <dgm:pt modelId="{709A6B63-34E3-4699-BD22-514CE51172FC}" type="pres">
      <dgm:prSet presAssocID="{1DB3E5E9-9219-422A-B301-89CC6A579FD5}" presName="parentLin" presStyleCnt="0"/>
      <dgm:spPr/>
    </dgm:pt>
    <dgm:pt modelId="{1468208A-F700-4AA8-828B-AE76EC5450EE}" type="pres">
      <dgm:prSet presAssocID="{1DB3E5E9-9219-422A-B301-89CC6A579FD5}" presName="parentLeftMargin" presStyleLbl="node1" presStyleIdx="0" presStyleCnt="9"/>
      <dgm:spPr/>
      <dgm:t>
        <a:bodyPr/>
        <a:lstStyle/>
        <a:p>
          <a:endParaRPr lang="el-GR"/>
        </a:p>
      </dgm:t>
    </dgm:pt>
    <dgm:pt modelId="{00F17077-D580-413D-9C9F-3EA8C60A89D9}" type="pres">
      <dgm:prSet presAssocID="{1DB3E5E9-9219-422A-B301-89CC6A579FD5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4D2A3AF-102D-4EEE-802F-3B9F5487143E}" type="pres">
      <dgm:prSet presAssocID="{1DB3E5E9-9219-422A-B301-89CC6A579FD5}" presName="negativeSpace" presStyleCnt="0"/>
      <dgm:spPr/>
    </dgm:pt>
    <dgm:pt modelId="{AF624141-E6D3-4057-9367-917BA5F3343A}" type="pres">
      <dgm:prSet presAssocID="{1DB3E5E9-9219-422A-B301-89CC6A579FD5}" presName="childText" presStyleLbl="conFgAcc1" presStyleIdx="1" presStyleCnt="9">
        <dgm:presLayoutVars>
          <dgm:bulletEnabled val="1"/>
        </dgm:presLayoutVars>
      </dgm:prSet>
      <dgm:spPr/>
    </dgm:pt>
    <dgm:pt modelId="{856DD4AB-234E-4A2A-9B7A-30D7162E077D}" type="pres">
      <dgm:prSet presAssocID="{D52A3602-97CE-47C3-9FC8-88CA0ED22A52}" presName="spaceBetweenRectangles" presStyleCnt="0"/>
      <dgm:spPr/>
    </dgm:pt>
    <dgm:pt modelId="{16893DA0-3F7A-45B3-8503-2831E84FCCF4}" type="pres">
      <dgm:prSet presAssocID="{A1DA3209-D42E-47D5-86BC-0BB0342DABBE}" presName="parentLin" presStyleCnt="0"/>
      <dgm:spPr/>
    </dgm:pt>
    <dgm:pt modelId="{52B888A9-63CB-4141-A25A-6FDBEDA5CC7F}" type="pres">
      <dgm:prSet presAssocID="{A1DA3209-D42E-47D5-86BC-0BB0342DABBE}" presName="parentLeftMargin" presStyleLbl="node1" presStyleIdx="1" presStyleCnt="9"/>
      <dgm:spPr/>
      <dgm:t>
        <a:bodyPr/>
        <a:lstStyle/>
        <a:p>
          <a:endParaRPr lang="el-GR"/>
        </a:p>
      </dgm:t>
    </dgm:pt>
    <dgm:pt modelId="{DC3DA8F3-0C5D-486D-97D9-14BA69850958}" type="pres">
      <dgm:prSet presAssocID="{A1DA3209-D42E-47D5-86BC-0BB0342DABBE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8784E6E-4226-490A-8CE7-9847D0B1C1A9}" type="pres">
      <dgm:prSet presAssocID="{A1DA3209-D42E-47D5-86BC-0BB0342DABBE}" presName="negativeSpace" presStyleCnt="0"/>
      <dgm:spPr/>
    </dgm:pt>
    <dgm:pt modelId="{E0671829-ACC3-443A-AC8A-F9E0966D801F}" type="pres">
      <dgm:prSet presAssocID="{A1DA3209-D42E-47D5-86BC-0BB0342DABBE}" presName="childText" presStyleLbl="conFgAcc1" presStyleIdx="2" presStyleCnt="9">
        <dgm:presLayoutVars>
          <dgm:bulletEnabled val="1"/>
        </dgm:presLayoutVars>
      </dgm:prSet>
      <dgm:spPr/>
    </dgm:pt>
    <dgm:pt modelId="{B8C13E6D-B51D-4A9B-834E-48F9F961A33D}" type="pres">
      <dgm:prSet presAssocID="{8BBA8990-6E52-43EA-B0BE-45A461F6AC79}" presName="spaceBetweenRectangles" presStyleCnt="0"/>
      <dgm:spPr/>
    </dgm:pt>
    <dgm:pt modelId="{75EE22EC-16A3-4EB7-81CB-46D5DBD213B8}" type="pres">
      <dgm:prSet presAssocID="{1200C9EC-0E4E-45EA-B75E-3774B63507F9}" presName="parentLin" presStyleCnt="0"/>
      <dgm:spPr/>
    </dgm:pt>
    <dgm:pt modelId="{F9E43C60-E7E7-4CB0-B6B9-CAA833FEAFD4}" type="pres">
      <dgm:prSet presAssocID="{1200C9EC-0E4E-45EA-B75E-3774B63507F9}" presName="parentLeftMargin" presStyleLbl="node1" presStyleIdx="2" presStyleCnt="9"/>
      <dgm:spPr/>
      <dgm:t>
        <a:bodyPr/>
        <a:lstStyle/>
        <a:p>
          <a:endParaRPr lang="el-GR"/>
        </a:p>
      </dgm:t>
    </dgm:pt>
    <dgm:pt modelId="{8793D83C-E1FE-4D21-8373-884526AFE2F3}" type="pres">
      <dgm:prSet presAssocID="{1200C9EC-0E4E-45EA-B75E-3774B63507F9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469AD03-0538-46B0-8C6C-00FB062213F9}" type="pres">
      <dgm:prSet presAssocID="{1200C9EC-0E4E-45EA-B75E-3774B63507F9}" presName="negativeSpace" presStyleCnt="0"/>
      <dgm:spPr/>
    </dgm:pt>
    <dgm:pt modelId="{6C19948B-0539-471C-A68B-CCD9E260200C}" type="pres">
      <dgm:prSet presAssocID="{1200C9EC-0E4E-45EA-B75E-3774B63507F9}" presName="childText" presStyleLbl="conFgAcc1" presStyleIdx="3" presStyleCnt="9">
        <dgm:presLayoutVars>
          <dgm:bulletEnabled val="1"/>
        </dgm:presLayoutVars>
      </dgm:prSet>
      <dgm:spPr/>
    </dgm:pt>
    <dgm:pt modelId="{DF1489AC-8AA8-4FB7-9B06-82839CF2DF2A}" type="pres">
      <dgm:prSet presAssocID="{6EA34746-9007-47F8-B38F-F6203B5DEA7E}" presName="spaceBetweenRectangles" presStyleCnt="0"/>
      <dgm:spPr/>
    </dgm:pt>
    <dgm:pt modelId="{A12402F8-84C6-4ADA-8E05-18A841CA4631}" type="pres">
      <dgm:prSet presAssocID="{F7BB5B6A-FF1F-47ED-86F7-F35F8829CF51}" presName="parentLin" presStyleCnt="0"/>
      <dgm:spPr/>
    </dgm:pt>
    <dgm:pt modelId="{F4E06783-B7A1-4386-AE9B-31FCECDE73E4}" type="pres">
      <dgm:prSet presAssocID="{F7BB5B6A-FF1F-47ED-86F7-F35F8829CF51}" presName="parentLeftMargin" presStyleLbl="node1" presStyleIdx="3" presStyleCnt="9"/>
      <dgm:spPr/>
      <dgm:t>
        <a:bodyPr/>
        <a:lstStyle/>
        <a:p>
          <a:endParaRPr lang="el-GR"/>
        </a:p>
      </dgm:t>
    </dgm:pt>
    <dgm:pt modelId="{86DE3BF0-17F6-488D-A6F6-BBEF5215D338}" type="pres">
      <dgm:prSet presAssocID="{F7BB5B6A-FF1F-47ED-86F7-F35F8829CF51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76DD8DE-AF28-43A7-9010-0A11D6C6F085}" type="pres">
      <dgm:prSet presAssocID="{F7BB5B6A-FF1F-47ED-86F7-F35F8829CF51}" presName="negativeSpace" presStyleCnt="0"/>
      <dgm:spPr/>
    </dgm:pt>
    <dgm:pt modelId="{DF235633-9F84-4672-A7FB-DEA47AF8D6DC}" type="pres">
      <dgm:prSet presAssocID="{F7BB5B6A-FF1F-47ED-86F7-F35F8829CF51}" presName="childText" presStyleLbl="conFgAcc1" presStyleIdx="4" presStyleCnt="9">
        <dgm:presLayoutVars>
          <dgm:bulletEnabled val="1"/>
        </dgm:presLayoutVars>
      </dgm:prSet>
      <dgm:spPr/>
    </dgm:pt>
    <dgm:pt modelId="{E015117D-023E-4975-B743-A0100BDB9AAB}" type="pres">
      <dgm:prSet presAssocID="{73E14326-2E71-4B7E-9907-A32BF9428CC6}" presName="spaceBetweenRectangles" presStyleCnt="0"/>
      <dgm:spPr/>
    </dgm:pt>
    <dgm:pt modelId="{4A99648D-51D3-4B75-904B-4965815BB530}" type="pres">
      <dgm:prSet presAssocID="{99227F24-DED8-4EB0-8C2D-A0B31C8856D0}" presName="parentLin" presStyleCnt="0"/>
      <dgm:spPr/>
    </dgm:pt>
    <dgm:pt modelId="{228CBFA7-8ADC-4343-A0FD-AC8FBDC1EFD8}" type="pres">
      <dgm:prSet presAssocID="{99227F24-DED8-4EB0-8C2D-A0B31C8856D0}" presName="parentLeftMargin" presStyleLbl="node1" presStyleIdx="4" presStyleCnt="9"/>
      <dgm:spPr/>
      <dgm:t>
        <a:bodyPr/>
        <a:lstStyle/>
        <a:p>
          <a:endParaRPr lang="el-GR"/>
        </a:p>
      </dgm:t>
    </dgm:pt>
    <dgm:pt modelId="{485EE910-B85F-47EB-8393-C21C331AB1A1}" type="pres">
      <dgm:prSet presAssocID="{99227F24-DED8-4EB0-8C2D-A0B31C8856D0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ABCF6B2-BBDC-480E-AEA2-22C83AB25DCE}" type="pres">
      <dgm:prSet presAssocID="{99227F24-DED8-4EB0-8C2D-A0B31C8856D0}" presName="negativeSpace" presStyleCnt="0"/>
      <dgm:spPr/>
    </dgm:pt>
    <dgm:pt modelId="{EED07048-7CEE-4436-B38D-1672EC7187E6}" type="pres">
      <dgm:prSet presAssocID="{99227F24-DED8-4EB0-8C2D-A0B31C8856D0}" presName="childText" presStyleLbl="conFgAcc1" presStyleIdx="5" presStyleCnt="9">
        <dgm:presLayoutVars>
          <dgm:bulletEnabled val="1"/>
        </dgm:presLayoutVars>
      </dgm:prSet>
      <dgm:spPr/>
    </dgm:pt>
    <dgm:pt modelId="{791DE286-640C-491F-A741-BDFA7DE362FF}" type="pres">
      <dgm:prSet presAssocID="{4962EBFA-4B51-431F-9FFF-804086727D30}" presName="spaceBetweenRectangles" presStyleCnt="0"/>
      <dgm:spPr/>
    </dgm:pt>
    <dgm:pt modelId="{CAF90769-020A-4EB0-8C40-F1E6FF7D03C9}" type="pres">
      <dgm:prSet presAssocID="{677A3ABA-815E-404E-9676-4F2B7C845CCA}" presName="parentLin" presStyleCnt="0"/>
      <dgm:spPr/>
    </dgm:pt>
    <dgm:pt modelId="{17762C7C-C887-45A8-8812-CD5853683F86}" type="pres">
      <dgm:prSet presAssocID="{677A3ABA-815E-404E-9676-4F2B7C845CCA}" presName="parentLeftMargin" presStyleLbl="node1" presStyleIdx="5" presStyleCnt="9"/>
      <dgm:spPr/>
      <dgm:t>
        <a:bodyPr/>
        <a:lstStyle/>
        <a:p>
          <a:endParaRPr lang="el-GR"/>
        </a:p>
      </dgm:t>
    </dgm:pt>
    <dgm:pt modelId="{D038B646-688C-4B4D-8C09-5F7451358ABB}" type="pres">
      <dgm:prSet presAssocID="{677A3ABA-815E-404E-9676-4F2B7C845CCA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555453D-7AA0-4196-9CC0-8B3995C7138F}" type="pres">
      <dgm:prSet presAssocID="{677A3ABA-815E-404E-9676-4F2B7C845CCA}" presName="negativeSpace" presStyleCnt="0"/>
      <dgm:spPr/>
    </dgm:pt>
    <dgm:pt modelId="{E1CA0EE0-CEA4-47F8-9B84-861379AA482E}" type="pres">
      <dgm:prSet presAssocID="{677A3ABA-815E-404E-9676-4F2B7C845CCA}" presName="childText" presStyleLbl="conFgAcc1" presStyleIdx="6" presStyleCnt="9">
        <dgm:presLayoutVars>
          <dgm:bulletEnabled val="1"/>
        </dgm:presLayoutVars>
      </dgm:prSet>
      <dgm:spPr/>
    </dgm:pt>
    <dgm:pt modelId="{34F62E14-6D86-4678-B7B8-FA381B01FD04}" type="pres">
      <dgm:prSet presAssocID="{B20C54DA-16B9-4C55-A758-A88F747C8829}" presName="spaceBetweenRectangles" presStyleCnt="0"/>
      <dgm:spPr/>
    </dgm:pt>
    <dgm:pt modelId="{CBEA9D8B-DA4F-407E-A574-F2F18ED75D11}" type="pres">
      <dgm:prSet presAssocID="{60D0E26F-EE86-42A4-8A51-23F27C284373}" presName="parentLin" presStyleCnt="0"/>
      <dgm:spPr/>
    </dgm:pt>
    <dgm:pt modelId="{1D5C991E-5A53-4048-9D51-A5A957AB1EC0}" type="pres">
      <dgm:prSet presAssocID="{60D0E26F-EE86-42A4-8A51-23F27C284373}" presName="parentLeftMargin" presStyleLbl="node1" presStyleIdx="6" presStyleCnt="9"/>
      <dgm:spPr/>
      <dgm:t>
        <a:bodyPr/>
        <a:lstStyle/>
        <a:p>
          <a:endParaRPr lang="el-GR"/>
        </a:p>
      </dgm:t>
    </dgm:pt>
    <dgm:pt modelId="{E4D7942C-8AFC-4E07-8A41-37F6012F6B82}" type="pres">
      <dgm:prSet presAssocID="{60D0E26F-EE86-42A4-8A51-23F27C284373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02A8FA1-2439-4D1D-926E-A85404A3D8B3}" type="pres">
      <dgm:prSet presAssocID="{60D0E26F-EE86-42A4-8A51-23F27C284373}" presName="negativeSpace" presStyleCnt="0"/>
      <dgm:spPr/>
    </dgm:pt>
    <dgm:pt modelId="{9607C445-08BE-4C64-8DB2-03F6FE67E8D3}" type="pres">
      <dgm:prSet presAssocID="{60D0E26F-EE86-42A4-8A51-23F27C284373}" presName="childText" presStyleLbl="conFgAcc1" presStyleIdx="7" presStyleCnt="9">
        <dgm:presLayoutVars>
          <dgm:bulletEnabled val="1"/>
        </dgm:presLayoutVars>
      </dgm:prSet>
      <dgm:spPr/>
    </dgm:pt>
    <dgm:pt modelId="{53EA9356-5DAE-41DD-9E38-2E8ED442BC35}" type="pres">
      <dgm:prSet presAssocID="{CEFDA4DA-802D-4163-9D99-2A9253AA04BC}" presName="spaceBetweenRectangles" presStyleCnt="0"/>
      <dgm:spPr/>
    </dgm:pt>
    <dgm:pt modelId="{75486D11-05E2-4C4B-86C7-594DF784BA4D}" type="pres">
      <dgm:prSet presAssocID="{344E0F3C-33D4-46A3-8F28-9BA74A5B2B93}" presName="parentLin" presStyleCnt="0"/>
      <dgm:spPr/>
    </dgm:pt>
    <dgm:pt modelId="{DFED9431-0482-4D40-B696-CF2BF524248A}" type="pres">
      <dgm:prSet presAssocID="{344E0F3C-33D4-46A3-8F28-9BA74A5B2B93}" presName="parentLeftMargin" presStyleLbl="node1" presStyleIdx="7" presStyleCnt="9"/>
      <dgm:spPr/>
      <dgm:t>
        <a:bodyPr/>
        <a:lstStyle/>
        <a:p>
          <a:endParaRPr lang="el-GR"/>
        </a:p>
      </dgm:t>
    </dgm:pt>
    <dgm:pt modelId="{0447B707-C85F-4120-AF69-FD78570C9592}" type="pres">
      <dgm:prSet presAssocID="{344E0F3C-33D4-46A3-8F28-9BA74A5B2B93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DC88397-2D25-4AA5-9B83-AE0E4D70F66B}" type="pres">
      <dgm:prSet presAssocID="{344E0F3C-33D4-46A3-8F28-9BA74A5B2B93}" presName="negativeSpace" presStyleCnt="0"/>
      <dgm:spPr/>
    </dgm:pt>
    <dgm:pt modelId="{0E690992-0F18-4FB6-A768-D6C382F2FFB4}" type="pres">
      <dgm:prSet presAssocID="{344E0F3C-33D4-46A3-8F28-9BA74A5B2B93}" presName="childText" presStyleLbl="conFgAcc1" presStyleIdx="8" presStyleCnt="9">
        <dgm:presLayoutVars>
          <dgm:bulletEnabled val="1"/>
        </dgm:presLayoutVars>
      </dgm:prSet>
      <dgm:spPr/>
    </dgm:pt>
  </dgm:ptLst>
  <dgm:cxnLst>
    <dgm:cxn modelId="{B632DF2D-E1BF-47B2-821F-8C0495E9941D}" srcId="{AB4624BF-CA16-4942-B3EE-5A79E3135294}" destId="{60D0E26F-EE86-42A4-8A51-23F27C284373}" srcOrd="7" destOrd="0" parTransId="{FE693D17-6E29-4CF8-9943-A6F37FFC92D5}" sibTransId="{CEFDA4DA-802D-4163-9D99-2A9253AA04BC}"/>
    <dgm:cxn modelId="{9CD8652D-9D5E-41BA-BD17-F3C9A2C9C02B}" type="presOf" srcId="{A1DA3209-D42E-47D5-86BC-0BB0342DABBE}" destId="{DC3DA8F3-0C5D-486D-97D9-14BA69850958}" srcOrd="1" destOrd="0" presId="urn:microsoft.com/office/officeart/2005/8/layout/list1"/>
    <dgm:cxn modelId="{584B27F3-5703-46A7-9464-09A90310A861}" srcId="{AB4624BF-CA16-4942-B3EE-5A79E3135294}" destId="{7B97CAA6-C970-42FF-8B4F-BA4669992E73}" srcOrd="0" destOrd="0" parTransId="{6E8FA875-04F1-46C4-9E74-7C7DB963DC3C}" sibTransId="{FD07D9E3-6D91-44DA-9A0F-983A445B2AB0}"/>
    <dgm:cxn modelId="{2C8BFA35-B1BA-47BF-B524-180851803FA8}" type="presOf" srcId="{AB4624BF-CA16-4942-B3EE-5A79E3135294}" destId="{FE6B1C3A-17C7-4335-9BB6-F673DB18197C}" srcOrd="0" destOrd="0" presId="urn:microsoft.com/office/officeart/2005/8/layout/list1"/>
    <dgm:cxn modelId="{208B4A38-3426-4DC6-9803-E7CB2BE6EA7F}" type="presOf" srcId="{99227F24-DED8-4EB0-8C2D-A0B31C8856D0}" destId="{228CBFA7-8ADC-4343-A0FD-AC8FBDC1EFD8}" srcOrd="0" destOrd="0" presId="urn:microsoft.com/office/officeart/2005/8/layout/list1"/>
    <dgm:cxn modelId="{4D3E7901-9814-4D3F-AD4E-0217A186C114}" type="presOf" srcId="{99227F24-DED8-4EB0-8C2D-A0B31C8856D0}" destId="{485EE910-B85F-47EB-8393-C21C331AB1A1}" srcOrd="1" destOrd="0" presId="urn:microsoft.com/office/officeart/2005/8/layout/list1"/>
    <dgm:cxn modelId="{9861116E-78E2-45E2-AA2D-F6D4B5AB09B5}" type="presOf" srcId="{7B97CAA6-C970-42FF-8B4F-BA4669992E73}" destId="{A122E4D9-6100-489B-8CCF-50DD1ABE5A22}" srcOrd="0" destOrd="0" presId="urn:microsoft.com/office/officeart/2005/8/layout/list1"/>
    <dgm:cxn modelId="{C70AFE67-0AD3-4170-AA98-EC4446E9BFF1}" srcId="{AB4624BF-CA16-4942-B3EE-5A79E3135294}" destId="{99227F24-DED8-4EB0-8C2D-A0B31C8856D0}" srcOrd="5" destOrd="0" parTransId="{F681091C-B6F5-4D95-92E1-AEBFDA09CC78}" sibTransId="{4962EBFA-4B51-431F-9FFF-804086727D30}"/>
    <dgm:cxn modelId="{BDE3465C-EDD7-4498-8696-E7CA084CBE18}" type="presOf" srcId="{344E0F3C-33D4-46A3-8F28-9BA74A5B2B93}" destId="{DFED9431-0482-4D40-B696-CF2BF524248A}" srcOrd="0" destOrd="0" presId="urn:microsoft.com/office/officeart/2005/8/layout/list1"/>
    <dgm:cxn modelId="{4E48DB95-D77C-4F07-887E-93DC50E89EB0}" type="presOf" srcId="{344E0F3C-33D4-46A3-8F28-9BA74A5B2B93}" destId="{0447B707-C85F-4120-AF69-FD78570C9592}" srcOrd="1" destOrd="0" presId="urn:microsoft.com/office/officeart/2005/8/layout/list1"/>
    <dgm:cxn modelId="{7C146A79-1A3E-433B-83A3-3DBE11947C5C}" type="presOf" srcId="{60D0E26F-EE86-42A4-8A51-23F27C284373}" destId="{E4D7942C-8AFC-4E07-8A41-37F6012F6B82}" srcOrd="1" destOrd="0" presId="urn:microsoft.com/office/officeart/2005/8/layout/list1"/>
    <dgm:cxn modelId="{A588FF2C-8492-409D-A5DB-DEA7C07F6D7D}" type="presOf" srcId="{60D0E26F-EE86-42A4-8A51-23F27C284373}" destId="{1D5C991E-5A53-4048-9D51-A5A957AB1EC0}" srcOrd="0" destOrd="0" presId="urn:microsoft.com/office/officeart/2005/8/layout/list1"/>
    <dgm:cxn modelId="{356C3958-698B-43AB-B39E-2C6C079FB0DF}" srcId="{AB4624BF-CA16-4942-B3EE-5A79E3135294}" destId="{1DB3E5E9-9219-422A-B301-89CC6A579FD5}" srcOrd="1" destOrd="0" parTransId="{6BDC4911-8B5F-46F0-85D7-DAAEF2D843E6}" sibTransId="{D52A3602-97CE-47C3-9FC8-88CA0ED22A52}"/>
    <dgm:cxn modelId="{C70ABC6D-15B2-4568-876B-15BFE7E30C74}" type="presOf" srcId="{A1DA3209-D42E-47D5-86BC-0BB0342DABBE}" destId="{52B888A9-63CB-4141-A25A-6FDBEDA5CC7F}" srcOrd="0" destOrd="0" presId="urn:microsoft.com/office/officeart/2005/8/layout/list1"/>
    <dgm:cxn modelId="{F2D261C9-F03A-462F-A8D7-ADA27B0A222E}" type="presOf" srcId="{1DB3E5E9-9219-422A-B301-89CC6A579FD5}" destId="{1468208A-F700-4AA8-828B-AE76EC5450EE}" srcOrd="0" destOrd="0" presId="urn:microsoft.com/office/officeart/2005/8/layout/list1"/>
    <dgm:cxn modelId="{9323078F-1A1C-44A0-9C1E-7DB6CA4A2B7B}" type="presOf" srcId="{F7BB5B6A-FF1F-47ED-86F7-F35F8829CF51}" destId="{86DE3BF0-17F6-488D-A6F6-BBEF5215D338}" srcOrd="1" destOrd="0" presId="urn:microsoft.com/office/officeart/2005/8/layout/list1"/>
    <dgm:cxn modelId="{E2D0F3ED-FB1E-433C-A4B8-09ADD21D5BBB}" srcId="{AB4624BF-CA16-4942-B3EE-5A79E3135294}" destId="{F7BB5B6A-FF1F-47ED-86F7-F35F8829CF51}" srcOrd="4" destOrd="0" parTransId="{89B339D9-DE14-4E95-919A-8E18161A082A}" sibTransId="{73E14326-2E71-4B7E-9907-A32BF9428CC6}"/>
    <dgm:cxn modelId="{4CFCB486-E675-4BA3-82C6-6EFC8D2A1F97}" srcId="{AB4624BF-CA16-4942-B3EE-5A79E3135294}" destId="{344E0F3C-33D4-46A3-8F28-9BA74A5B2B93}" srcOrd="8" destOrd="0" parTransId="{BA98D5DD-1451-41AD-A4C7-A113E0E03B9B}" sibTransId="{E5CD04C7-7F20-4F21-9808-B48F822D08D6}"/>
    <dgm:cxn modelId="{02056CD5-5719-448C-BADD-A41C3745DD5D}" srcId="{AB4624BF-CA16-4942-B3EE-5A79E3135294}" destId="{1200C9EC-0E4E-45EA-B75E-3774B63507F9}" srcOrd="3" destOrd="0" parTransId="{F4326AB2-EEFA-459D-A154-5D41E0F51C87}" sibTransId="{6EA34746-9007-47F8-B38F-F6203B5DEA7E}"/>
    <dgm:cxn modelId="{9F406537-4A2A-4FF7-B1EF-45E184893AFB}" type="presOf" srcId="{677A3ABA-815E-404E-9676-4F2B7C845CCA}" destId="{D038B646-688C-4B4D-8C09-5F7451358ABB}" srcOrd="1" destOrd="0" presId="urn:microsoft.com/office/officeart/2005/8/layout/list1"/>
    <dgm:cxn modelId="{B39B0ACC-4126-4FBF-81AE-0D9806C935BA}" type="presOf" srcId="{7B97CAA6-C970-42FF-8B4F-BA4669992E73}" destId="{48DBC165-38F1-46F9-BC0C-3C9379A561D7}" srcOrd="1" destOrd="0" presId="urn:microsoft.com/office/officeart/2005/8/layout/list1"/>
    <dgm:cxn modelId="{C03D036B-3EBE-4130-9A68-E96BF8ADBD90}" type="presOf" srcId="{1DB3E5E9-9219-422A-B301-89CC6A579FD5}" destId="{00F17077-D580-413D-9C9F-3EA8C60A89D9}" srcOrd="1" destOrd="0" presId="urn:microsoft.com/office/officeart/2005/8/layout/list1"/>
    <dgm:cxn modelId="{8662F271-B44F-43C7-B72C-DA9DF40BCBEB}" type="presOf" srcId="{1200C9EC-0E4E-45EA-B75E-3774B63507F9}" destId="{F9E43C60-E7E7-4CB0-B6B9-CAA833FEAFD4}" srcOrd="0" destOrd="0" presId="urn:microsoft.com/office/officeart/2005/8/layout/list1"/>
    <dgm:cxn modelId="{C2DA8488-8469-4776-B317-D2F42D463A5E}" type="presOf" srcId="{F7BB5B6A-FF1F-47ED-86F7-F35F8829CF51}" destId="{F4E06783-B7A1-4386-AE9B-31FCECDE73E4}" srcOrd="0" destOrd="0" presId="urn:microsoft.com/office/officeart/2005/8/layout/list1"/>
    <dgm:cxn modelId="{8F4AB99E-E6F4-4E3F-9C39-0E7CBFFAEBA2}" type="presOf" srcId="{677A3ABA-815E-404E-9676-4F2B7C845CCA}" destId="{17762C7C-C887-45A8-8812-CD5853683F86}" srcOrd="0" destOrd="0" presId="urn:microsoft.com/office/officeart/2005/8/layout/list1"/>
    <dgm:cxn modelId="{A116BDC3-4597-4DBD-A39D-00761C6822CE}" type="presOf" srcId="{1200C9EC-0E4E-45EA-B75E-3774B63507F9}" destId="{8793D83C-E1FE-4D21-8373-884526AFE2F3}" srcOrd="1" destOrd="0" presId="urn:microsoft.com/office/officeart/2005/8/layout/list1"/>
    <dgm:cxn modelId="{46C204F4-A712-42D6-A11A-7C034136E530}" srcId="{AB4624BF-CA16-4942-B3EE-5A79E3135294}" destId="{A1DA3209-D42E-47D5-86BC-0BB0342DABBE}" srcOrd="2" destOrd="0" parTransId="{8AFCBD58-2FB7-405D-8A96-D7260357519F}" sibTransId="{8BBA8990-6E52-43EA-B0BE-45A461F6AC79}"/>
    <dgm:cxn modelId="{613DF80B-92BF-4F64-84F7-17233086F36E}" srcId="{AB4624BF-CA16-4942-B3EE-5A79E3135294}" destId="{677A3ABA-815E-404E-9676-4F2B7C845CCA}" srcOrd="6" destOrd="0" parTransId="{D653570E-92E7-46C2-90A1-39929C513732}" sibTransId="{B20C54DA-16B9-4C55-A758-A88F747C8829}"/>
    <dgm:cxn modelId="{6D0AE770-38D9-4128-8C22-9062EB737E18}" type="presParOf" srcId="{FE6B1C3A-17C7-4335-9BB6-F673DB18197C}" destId="{CE4E9868-F8EF-4F08-9DDF-1EE05D315F53}" srcOrd="0" destOrd="0" presId="urn:microsoft.com/office/officeart/2005/8/layout/list1"/>
    <dgm:cxn modelId="{AF2AE5D1-9815-409C-91C0-ADC58476491B}" type="presParOf" srcId="{CE4E9868-F8EF-4F08-9DDF-1EE05D315F53}" destId="{A122E4D9-6100-489B-8CCF-50DD1ABE5A22}" srcOrd="0" destOrd="0" presId="urn:microsoft.com/office/officeart/2005/8/layout/list1"/>
    <dgm:cxn modelId="{67C1CB61-4766-4860-A2F5-B7E34C9E6460}" type="presParOf" srcId="{CE4E9868-F8EF-4F08-9DDF-1EE05D315F53}" destId="{48DBC165-38F1-46F9-BC0C-3C9379A561D7}" srcOrd="1" destOrd="0" presId="urn:microsoft.com/office/officeart/2005/8/layout/list1"/>
    <dgm:cxn modelId="{76B7F026-C28E-4477-9039-19E31CDF6DFD}" type="presParOf" srcId="{FE6B1C3A-17C7-4335-9BB6-F673DB18197C}" destId="{FF491DDE-A23B-4F6E-A123-318D0B63F69B}" srcOrd="1" destOrd="0" presId="urn:microsoft.com/office/officeart/2005/8/layout/list1"/>
    <dgm:cxn modelId="{7F4A04AD-BDD0-4FE6-9CFA-017696AE7C05}" type="presParOf" srcId="{FE6B1C3A-17C7-4335-9BB6-F673DB18197C}" destId="{CF801CAD-E470-46B9-ADEA-584A2EABA57C}" srcOrd="2" destOrd="0" presId="urn:microsoft.com/office/officeart/2005/8/layout/list1"/>
    <dgm:cxn modelId="{FFF0D02D-FF99-419D-B55A-F2CFDDF4FECE}" type="presParOf" srcId="{FE6B1C3A-17C7-4335-9BB6-F673DB18197C}" destId="{725AFA17-6632-4C37-95B2-20673B462C4A}" srcOrd="3" destOrd="0" presId="urn:microsoft.com/office/officeart/2005/8/layout/list1"/>
    <dgm:cxn modelId="{33185BCD-B5C8-44F6-9BEC-83C034FF7BA1}" type="presParOf" srcId="{FE6B1C3A-17C7-4335-9BB6-F673DB18197C}" destId="{709A6B63-34E3-4699-BD22-514CE51172FC}" srcOrd="4" destOrd="0" presId="urn:microsoft.com/office/officeart/2005/8/layout/list1"/>
    <dgm:cxn modelId="{138EE691-8CC1-4132-9BA4-7344BFD84E95}" type="presParOf" srcId="{709A6B63-34E3-4699-BD22-514CE51172FC}" destId="{1468208A-F700-4AA8-828B-AE76EC5450EE}" srcOrd="0" destOrd="0" presId="urn:microsoft.com/office/officeart/2005/8/layout/list1"/>
    <dgm:cxn modelId="{FFB22590-EE34-4503-BD34-18F7EFFDA61D}" type="presParOf" srcId="{709A6B63-34E3-4699-BD22-514CE51172FC}" destId="{00F17077-D580-413D-9C9F-3EA8C60A89D9}" srcOrd="1" destOrd="0" presId="urn:microsoft.com/office/officeart/2005/8/layout/list1"/>
    <dgm:cxn modelId="{2F41C0CD-5AE6-433F-BB90-51CE8EB832D7}" type="presParOf" srcId="{FE6B1C3A-17C7-4335-9BB6-F673DB18197C}" destId="{84D2A3AF-102D-4EEE-802F-3B9F5487143E}" srcOrd="5" destOrd="0" presId="urn:microsoft.com/office/officeart/2005/8/layout/list1"/>
    <dgm:cxn modelId="{DE941217-7D56-48A2-903B-1D0102487B31}" type="presParOf" srcId="{FE6B1C3A-17C7-4335-9BB6-F673DB18197C}" destId="{AF624141-E6D3-4057-9367-917BA5F3343A}" srcOrd="6" destOrd="0" presId="urn:microsoft.com/office/officeart/2005/8/layout/list1"/>
    <dgm:cxn modelId="{C2552B89-473F-4997-BAEE-21752F9553AA}" type="presParOf" srcId="{FE6B1C3A-17C7-4335-9BB6-F673DB18197C}" destId="{856DD4AB-234E-4A2A-9B7A-30D7162E077D}" srcOrd="7" destOrd="0" presId="urn:microsoft.com/office/officeart/2005/8/layout/list1"/>
    <dgm:cxn modelId="{C83F0039-8701-4E03-B7BB-34FFB4152F5C}" type="presParOf" srcId="{FE6B1C3A-17C7-4335-9BB6-F673DB18197C}" destId="{16893DA0-3F7A-45B3-8503-2831E84FCCF4}" srcOrd="8" destOrd="0" presId="urn:microsoft.com/office/officeart/2005/8/layout/list1"/>
    <dgm:cxn modelId="{A520E687-36B1-4B89-85F9-C2CB33E16088}" type="presParOf" srcId="{16893DA0-3F7A-45B3-8503-2831E84FCCF4}" destId="{52B888A9-63CB-4141-A25A-6FDBEDA5CC7F}" srcOrd="0" destOrd="0" presId="urn:microsoft.com/office/officeart/2005/8/layout/list1"/>
    <dgm:cxn modelId="{C48C40EE-CE81-4509-93E0-425D1AFD3298}" type="presParOf" srcId="{16893DA0-3F7A-45B3-8503-2831E84FCCF4}" destId="{DC3DA8F3-0C5D-486D-97D9-14BA69850958}" srcOrd="1" destOrd="0" presId="urn:microsoft.com/office/officeart/2005/8/layout/list1"/>
    <dgm:cxn modelId="{B99CAA51-0DCE-480F-8224-50A5C4BDE603}" type="presParOf" srcId="{FE6B1C3A-17C7-4335-9BB6-F673DB18197C}" destId="{78784E6E-4226-490A-8CE7-9847D0B1C1A9}" srcOrd="9" destOrd="0" presId="urn:microsoft.com/office/officeart/2005/8/layout/list1"/>
    <dgm:cxn modelId="{C477BFB7-2CC5-49D3-B8E8-E37750579AFD}" type="presParOf" srcId="{FE6B1C3A-17C7-4335-9BB6-F673DB18197C}" destId="{E0671829-ACC3-443A-AC8A-F9E0966D801F}" srcOrd="10" destOrd="0" presId="urn:microsoft.com/office/officeart/2005/8/layout/list1"/>
    <dgm:cxn modelId="{045612F1-92A2-4D90-A3C8-ABFA7576B548}" type="presParOf" srcId="{FE6B1C3A-17C7-4335-9BB6-F673DB18197C}" destId="{B8C13E6D-B51D-4A9B-834E-48F9F961A33D}" srcOrd="11" destOrd="0" presId="urn:microsoft.com/office/officeart/2005/8/layout/list1"/>
    <dgm:cxn modelId="{4FC6D2DC-CDEF-40C8-89D4-252F995554C6}" type="presParOf" srcId="{FE6B1C3A-17C7-4335-9BB6-F673DB18197C}" destId="{75EE22EC-16A3-4EB7-81CB-46D5DBD213B8}" srcOrd="12" destOrd="0" presId="urn:microsoft.com/office/officeart/2005/8/layout/list1"/>
    <dgm:cxn modelId="{42003635-3D6C-4048-9B96-8469EF188574}" type="presParOf" srcId="{75EE22EC-16A3-4EB7-81CB-46D5DBD213B8}" destId="{F9E43C60-E7E7-4CB0-B6B9-CAA833FEAFD4}" srcOrd="0" destOrd="0" presId="urn:microsoft.com/office/officeart/2005/8/layout/list1"/>
    <dgm:cxn modelId="{DFAF9A9C-FE35-471A-AC50-72CCCB9E9856}" type="presParOf" srcId="{75EE22EC-16A3-4EB7-81CB-46D5DBD213B8}" destId="{8793D83C-E1FE-4D21-8373-884526AFE2F3}" srcOrd="1" destOrd="0" presId="urn:microsoft.com/office/officeart/2005/8/layout/list1"/>
    <dgm:cxn modelId="{93D6E43C-BF75-4E6F-BCB3-6C6216477E5A}" type="presParOf" srcId="{FE6B1C3A-17C7-4335-9BB6-F673DB18197C}" destId="{7469AD03-0538-46B0-8C6C-00FB062213F9}" srcOrd="13" destOrd="0" presId="urn:microsoft.com/office/officeart/2005/8/layout/list1"/>
    <dgm:cxn modelId="{AEE76214-62CD-4944-A949-652502905297}" type="presParOf" srcId="{FE6B1C3A-17C7-4335-9BB6-F673DB18197C}" destId="{6C19948B-0539-471C-A68B-CCD9E260200C}" srcOrd="14" destOrd="0" presId="urn:microsoft.com/office/officeart/2005/8/layout/list1"/>
    <dgm:cxn modelId="{7C674AF3-0D28-44FB-9A2A-E2BC2995915C}" type="presParOf" srcId="{FE6B1C3A-17C7-4335-9BB6-F673DB18197C}" destId="{DF1489AC-8AA8-4FB7-9B06-82839CF2DF2A}" srcOrd="15" destOrd="0" presId="urn:microsoft.com/office/officeart/2005/8/layout/list1"/>
    <dgm:cxn modelId="{88E5E788-A34C-4B3B-B2E3-D868B38246A8}" type="presParOf" srcId="{FE6B1C3A-17C7-4335-9BB6-F673DB18197C}" destId="{A12402F8-84C6-4ADA-8E05-18A841CA4631}" srcOrd="16" destOrd="0" presId="urn:microsoft.com/office/officeart/2005/8/layout/list1"/>
    <dgm:cxn modelId="{B1D9126B-05D2-43A7-8D33-860B68D87BEB}" type="presParOf" srcId="{A12402F8-84C6-4ADA-8E05-18A841CA4631}" destId="{F4E06783-B7A1-4386-AE9B-31FCECDE73E4}" srcOrd="0" destOrd="0" presId="urn:microsoft.com/office/officeart/2005/8/layout/list1"/>
    <dgm:cxn modelId="{13CE288C-DCA4-4AE1-80E9-991769294368}" type="presParOf" srcId="{A12402F8-84C6-4ADA-8E05-18A841CA4631}" destId="{86DE3BF0-17F6-488D-A6F6-BBEF5215D338}" srcOrd="1" destOrd="0" presId="urn:microsoft.com/office/officeart/2005/8/layout/list1"/>
    <dgm:cxn modelId="{1815335E-51EC-4F57-85CB-83FE7D4C62C0}" type="presParOf" srcId="{FE6B1C3A-17C7-4335-9BB6-F673DB18197C}" destId="{276DD8DE-AF28-43A7-9010-0A11D6C6F085}" srcOrd="17" destOrd="0" presId="urn:microsoft.com/office/officeart/2005/8/layout/list1"/>
    <dgm:cxn modelId="{7FB833D6-B6FC-4958-880E-D1818328BD88}" type="presParOf" srcId="{FE6B1C3A-17C7-4335-9BB6-F673DB18197C}" destId="{DF235633-9F84-4672-A7FB-DEA47AF8D6DC}" srcOrd="18" destOrd="0" presId="urn:microsoft.com/office/officeart/2005/8/layout/list1"/>
    <dgm:cxn modelId="{D373962E-0F16-4C0D-B267-48AF5117F62D}" type="presParOf" srcId="{FE6B1C3A-17C7-4335-9BB6-F673DB18197C}" destId="{E015117D-023E-4975-B743-A0100BDB9AAB}" srcOrd="19" destOrd="0" presId="urn:microsoft.com/office/officeart/2005/8/layout/list1"/>
    <dgm:cxn modelId="{F9173EA8-C422-4CC5-9A70-E40D17B71B40}" type="presParOf" srcId="{FE6B1C3A-17C7-4335-9BB6-F673DB18197C}" destId="{4A99648D-51D3-4B75-904B-4965815BB530}" srcOrd="20" destOrd="0" presId="urn:microsoft.com/office/officeart/2005/8/layout/list1"/>
    <dgm:cxn modelId="{1C1D1C46-1E10-4A96-8508-49B6B9CA2C59}" type="presParOf" srcId="{4A99648D-51D3-4B75-904B-4965815BB530}" destId="{228CBFA7-8ADC-4343-A0FD-AC8FBDC1EFD8}" srcOrd="0" destOrd="0" presId="urn:microsoft.com/office/officeart/2005/8/layout/list1"/>
    <dgm:cxn modelId="{B68F7F8D-BCB1-49DE-96B5-FFE51AB49D57}" type="presParOf" srcId="{4A99648D-51D3-4B75-904B-4965815BB530}" destId="{485EE910-B85F-47EB-8393-C21C331AB1A1}" srcOrd="1" destOrd="0" presId="urn:microsoft.com/office/officeart/2005/8/layout/list1"/>
    <dgm:cxn modelId="{4C76D501-EE37-4824-A1AE-8EB693DC0CF3}" type="presParOf" srcId="{FE6B1C3A-17C7-4335-9BB6-F673DB18197C}" destId="{3ABCF6B2-BBDC-480E-AEA2-22C83AB25DCE}" srcOrd="21" destOrd="0" presId="urn:microsoft.com/office/officeart/2005/8/layout/list1"/>
    <dgm:cxn modelId="{CC25D4E5-AB6C-4362-A563-2BFCA1EE259E}" type="presParOf" srcId="{FE6B1C3A-17C7-4335-9BB6-F673DB18197C}" destId="{EED07048-7CEE-4436-B38D-1672EC7187E6}" srcOrd="22" destOrd="0" presId="urn:microsoft.com/office/officeart/2005/8/layout/list1"/>
    <dgm:cxn modelId="{2448BA04-9F3B-45F6-AE03-3C90CB507D68}" type="presParOf" srcId="{FE6B1C3A-17C7-4335-9BB6-F673DB18197C}" destId="{791DE286-640C-491F-A741-BDFA7DE362FF}" srcOrd="23" destOrd="0" presId="urn:microsoft.com/office/officeart/2005/8/layout/list1"/>
    <dgm:cxn modelId="{FED4D082-7EFF-4A14-88E7-56AA5C859E9F}" type="presParOf" srcId="{FE6B1C3A-17C7-4335-9BB6-F673DB18197C}" destId="{CAF90769-020A-4EB0-8C40-F1E6FF7D03C9}" srcOrd="24" destOrd="0" presId="urn:microsoft.com/office/officeart/2005/8/layout/list1"/>
    <dgm:cxn modelId="{4F69335F-38EB-43E2-A25F-CB9D5AD7DCE6}" type="presParOf" srcId="{CAF90769-020A-4EB0-8C40-F1E6FF7D03C9}" destId="{17762C7C-C887-45A8-8812-CD5853683F86}" srcOrd="0" destOrd="0" presId="urn:microsoft.com/office/officeart/2005/8/layout/list1"/>
    <dgm:cxn modelId="{A40AB285-B8C8-4B47-8E2F-6EBDE3A1450C}" type="presParOf" srcId="{CAF90769-020A-4EB0-8C40-F1E6FF7D03C9}" destId="{D038B646-688C-4B4D-8C09-5F7451358ABB}" srcOrd="1" destOrd="0" presId="urn:microsoft.com/office/officeart/2005/8/layout/list1"/>
    <dgm:cxn modelId="{28D4BDD9-93F1-463A-ABD4-4BB733AFB396}" type="presParOf" srcId="{FE6B1C3A-17C7-4335-9BB6-F673DB18197C}" destId="{1555453D-7AA0-4196-9CC0-8B3995C7138F}" srcOrd="25" destOrd="0" presId="urn:microsoft.com/office/officeart/2005/8/layout/list1"/>
    <dgm:cxn modelId="{DA61F078-2D59-40A9-AC1F-902BE4A44448}" type="presParOf" srcId="{FE6B1C3A-17C7-4335-9BB6-F673DB18197C}" destId="{E1CA0EE0-CEA4-47F8-9B84-861379AA482E}" srcOrd="26" destOrd="0" presId="urn:microsoft.com/office/officeart/2005/8/layout/list1"/>
    <dgm:cxn modelId="{05654A40-0CA1-46EE-B9B6-2A111FAB0B64}" type="presParOf" srcId="{FE6B1C3A-17C7-4335-9BB6-F673DB18197C}" destId="{34F62E14-6D86-4678-B7B8-FA381B01FD04}" srcOrd="27" destOrd="0" presId="urn:microsoft.com/office/officeart/2005/8/layout/list1"/>
    <dgm:cxn modelId="{4911B08E-3E7C-4F7A-A7D2-5E2601AF1BE7}" type="presParOf" srcId="{FE6B1C3A-17C7-4335-9BB6-F673DB18197C}" destId="{CBEA9D8B-DA4F-407E-A574-F2F18ED75D11}" srcOrd="28" destOrd="0" presId="urn:microsoft.com/office/officeart/2005/8/layout/list1"/>
    <dgm:cxn modelId="{516C7914-8658-4B9A-9632-CFABC62E81CF}" type="presParOf" srcId="{CBEA9D8B-DA4F-407E-A574-F2F18ED75D11}" destId="{1D5C991E-5A53-4048-9D51-A5A957AB1EC0}" srcOrd="0" destOrd="0" presId="urn:microsoft.com/office/officeart/2005/8/layout/list1"/>
    <dgm:cxn modelId="{0EDD8665-38BC-4368-B0E4-149916D0AA07}" type="presParOf" srcId="{CBEA9D8B-DA4F-407E-A574-F2F18ED75D11}" destId="{E4D7942C-8AFC-4E07-8A41-37F6012F6B82}" srcOrd="1" destOrd="0" presId="urn:microsoft.com/office/officeart/2005/8/layout/list1"/>
    <dgm:cxn modelId="{C97DB349-9598-478E-9A8E-965DC6320961}" type="presParOf" srcId="{FE6B1C3A-17C7-4335-9BB6-F673DB18197C}" destId="{F02A8FA1-2439-4D1D-926E-A85404A3D8B3}" srcOrd="29" destOrd="0" presId="urn:microsoft.com/office/officeart/2005/8/layout/list1"/>
    <dgm:cxn modelId="{DC2E95A5-2C8D-4152-82D1-EA18025EE597}" type="presParOf" srcId="{FE6B1C3A-17C7-4335-9BB6-F673DB18197C}" destId="{9607C445-08BE-4C64-8DB2-03F6FE67E8D3}" srcOrd="30" destOrd="0" presId="urn:microsoft.com/office/officeart/2005/8/layout/list1"/>
    <dgm:cxn modelId="{5E101814-5D30-4993-A2EA-E1561406C07E}" type="presParOf" srcId="{FE6B1C3A-17C7-4335-9BB6-F673DB18197C}" destId="{53EA9356-5DAE-41DD-9E38-2E8ED442BC35}" srcOrd="31" destOrd="0" presId="urn:microsoft.com/office/officeart/2005/8/layout/list1"/>
    <dgm:cxn modelId="{8047DE57-239D-4C85-8AE8-E1256233B640}" type="presParOf" srcId="{FE6B1C3A-17C7-4335-9BB6-F673DB18197C}" destId="{75486D11-05E2-4C4B-86C7-594DF784BA4D}" srcOrd="32" destOrd="0" presId="urn:microsoft.com/office/officeart/2005/8/layout/list1"/>
    <dgm:cxn modelId="{EC02618C-6B68-4846-807A-CB05F117010A}" type="presParOf" srcId="{75486D11-05E2-4C4B-86C7-594DF784BA4D}" destId="{DFED9431-0482-4D40-B696-CF2BF524248A}" srcOrd="0" destOrd="0" presId="urn:microsoft.com/office/officeart/2005/8/layout/list1"/>
    <dgm:cxn modelId="{595B0284-8935-4284-9C4C-5E805BF3C1AE}" type="presParOf" srcId="{75486D11-05E2-4C4B-86C7-594DF784BA4D}" destId="{0447B707-C85F-4120-AF69-FD78570C9592}" srcOrd="1" destOrd="0" presId="urn:microsoft.com/office/officeart/2005/8/layout/list1"/>
    <dgm:cxn modelId="{8DA65B9C-DB1E-406A-83D5-F73981C4290F}" type="presParOf" srcId="{FE6B1C3A-17C7-4335-9BB6-F673DB18197C}" destId="{8DC88397-2D25-4AA5-9B83-AE0E4D70F66B}" srcOrd="33" destOrd="0" presId="urn:microsoft.com/office/officeart/2005/8/layout/list1"/>
    <dgm:cxn modelId="{0814328C-F4EF-475F-891D-1D3B1C118E73}" type="presParOf" srcId="{FE6B1C3A-17C7-4335-9BB6-F673DB18197C}" destId="{0E690992-0F18-4FB6-A768-D6C382F2FFB4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D37F48-43AD-4A8C-AA2D-7E871EA85246}" type="doc">
      <dgm:prSet loTypeId="urn:microsoft.com/office/officeart/2005/8/layout/process5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l-GR"/>
        </a:p>
      </dgm:t>
    </dgm:pt>
    <dgm:pt modelId="{49639C44-A584-48C6-8D58-763088D8138B}">
      <dgm:prSet custT="1"/>
      <dgm:spPr/>
      <dgm:t>
        <a:bodyPr/>
        <a:lstStyle/>
        <a:p>
          <a:r>
            <a:rPr lang="el-GR" sz="1800" smtClean="0"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rPr>
            <a:t>ΚΑΘΟΡΙΣΜΟΣ ΣΤΟΧΩΝ</a:t>
          </a:r>
          <a:endParaRPr lang="el-GR" sz="1800" dirty="0">
            <a:effectLst>
              <a:outerShdw blurRad="38100" dist="38100" dir="2700000" algn="tl">
                <a:srgbClr val="000000"/>
              </a:outerShdw>
            </a:effectLst>
            <a:latin typeface="Century Gothic" pitchFamily="34" charset="0"/>
          </a:endParaRPr>
        </a:p>
      </dgm:t>
    </dgm:pt>
    <dgm:pt modelId="{907CAA4A-D376-4AB0-AFF5-89227C8830E3}" type="parTrans" cxnId="{44DE6598-5203-4BDB-9A1B-49282AB6D114}">
      <dgm:prSet/>
      <dgm:spPr/>
      <dgm:t>
        <a:bodyPr/>
        <a:lstStyle/>
        <a:p>
          <a:endParaRPr lang="el-GR"/>
        </a:p>
      </dgm:t>
    </dgm:pt>
    <dgm:pt modelId="{7CD98FC5-468E-49C9-9810-9F7F878F2B0D}" type="sibTrans" cxnId="{44DE6598-5203-4BDB-9A1B-49282AB6D114}">
      <dgm:prSet custT="1"/>
      <dgm:spPr/>
      <dgm:t>
        <a:bodyPr/>
        <a:lstStyle/>
        <a:p>
          <a:endParaRPr lang="el-GR" sz="1800"/>
        </a:p>
      </dgm:t>
    </dgm:pt>
    <dgm:pt modelId="{F7BE7E70-E3E2-4E4E-929F-CEB10DC6845F}">
      <dgm:prSet custT="1"/>
      <dgm:spPr/>
      <dgm:t>
        <a:bodyPr/>
        <a:lstStyle/>
        <a:p>
          <a:r>
            <a:rPr lang="el-GR" sz="1800" smtClean="0"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rPr>
            <a:t>ΑΝΑΛΥΣΗ ΤΗΣ ΚΑΤΑΣΤΑΣΗΣ</a:t>
          </a:r>
          <a:endParaRPr lang="el-GR" sz="1800" dirty="0">
            <a:effectLst>
              <a:outerShdw blurRad="38100" dist="38100" dir="2700000" algn="tl">
                <a:srgbClr val="000000"/>
              </a:outerShdw>
            </a:effectLst>
            <a:latin typeface="Century Gothic" pitchFamily="34" charset="0"/>
          </a:endParaRPr>
        </a:p>
      </dgm:t>
    </dgm:pt>
    <dgm:pt modelId="{77C91312-35CF-4AD5-9B14-EB77F8D88B4E}" type="parTrans" cxnId="{FD5DE575-A5A9-482B-8808-CF6A8A213F40}">
      <dgm:prSet/>
      <dgm:spPr/>
      <dgm:t>
        <a:bodyPr/>
        <a:lstStyle/>
        <a:p>
          <a:endParaRPr lang="el-GR"/>
        </a:p>
      </dgm:t>
    </dgm:pt>
    <dgm:pt modelId="{7CB702BE-3DA3-4BC2-9EF8-37A33585A118}" type="sibTrans" cxnId="{FD5DE575-A5A9-482B-8808-CF6A8A213F40}">
      <dgm:prSet custT="1"/>
      <dgm:spPr/>
      <dgm:t>
        <a:bodyPr/>
        <a:lstStyle/>
        <a:p>
          <a:endParaRPr lang="el-GR" sz="1800"/>
        </a:p>
      </dgm:t>
    </dgm:pt>
    <dgm:pt modelId="{F4A1AF0D-DF02-40E1-99D6-E591F2324DE6}">
      <dgm:prSet custT="1"/>
      <dgm:spPr/>
      <dgm:t>
        <a:bodyPr/>
        <a:lstStyle/>
        <a:p>
          <a:r>
            <a:rPr lang="el-GR" sz="1800" smtClean="0"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rPr>
            <a:t>ΠΡΑΓΜΑΤΟΠΟΙΗΣΗ ΑΤΥΠΟΥ ΕΡΕΥΝΑΣ</a:t>
          </a:r>
          <a:endParaRPr lang="el-GR" sz="1800" dirty="0">
            <a:effectLst>
              <a:outerShdw blurRad="38100" dist="38100" dir="2700000" algn="tl">
                <a:srgbClr val="000000"/>
              </a:outerShdw>
            </a:effectLst>
            <a:latin typeface="Century Gothic" pitchFamily="34" charset="0"/>
          </a:endParaRPr>
        </a:p>
      </dgm:t>
    </dgm:pt>
    <dgm:pt modelId="{7A16D040-C9D7-4118-BED9-13BC17B2B288}" type="parTrans" cxnId="{30AC8043-0B90-4113-B636-C43E618835D2}">
      <dgm:prSet/>
      <dgm:spPr/>
      <dgm:t>
        <a:bodyPr/>
        <a:lstStyle/>
        <a:p>
          <a:endParaRPr lang="el-GR"/>
        </a:p>
      </dgm:t>
    </dgm:pt>
    <dgm:pt modelId="{332EA4F2-A09F-4D54-BD52-3A09597BEA3A}" type="sibTrans" cxnId="{30AC8043-0B90-4113-B636-C43E618835D2}">
      <dgm:prSet custT="1"/>
      <dgm:spPr/>
      <dgm:t>
        <a:bodyPr/>
        <a:lstStyle/>
        <a:p>
          <a:endParaRPr lang="el-GR" sz="1800"/>
        </a:p>
      </dgm:t>
    </dgm:pt>
    <dgm:pt modelId="{08BCA2F5-BD30-4278-9069-FCFA00309910}">
      <dgm:prSet custT="1"/>
      <dgm:spPr/>
      <dgm:t>
        <a:bodyPr/>
        <a:lstStyle/>
        <a:p>
          <a:r>
            <a:rPr lang="el-GR" sz="1800" smtClean="0"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rPr>
            <a:t>ΠΡΟΓΡΑΜΜΤΙΣΜΟΣ ΚΑΙ ΠΡΑΓΜΑΤΟΠΟΙΗΣΗ ΚΑΝΟΝΙΚΗΣ/ΤΥΠΙΚΗΣ ΕΡΕΥΝΑΣ</a:t>
          </a:r>
          <a:endParaRPr lang="el-GR" sz="1800" dirty="0">
            <a:effectLst>
              <a:outerShdw blurRad="38100" dist="38100" dir="2700000" algn="tl">
                <a:srgbClr val="000000"/>
              </a:outerShdw>
            </a:effectLst>
            <a:latin typeface="Century Gothic" pitchFamily="34" charset="0"/>
          </a:endParaRPr>
        </a:p>
      </dgm:t>
    </dgm:pt>
    <dgm:pt modelId="{0EB56398-8805-4992-ABD4-EB8C79B70D47}" type="parTrans" cxnId="{8A4CB801-F571-4F82-B6E7-2B9433B057BB}">
      <dgm:prSet/>
      <dgm:spPr/>
      <dgm:t>
        <a:bodyPr/>
        <a:lstStyle/>
        <a:p>
          <a:endParaRPr lang="el-GR"/>
        </a:p>
      </dgm:t>
    </dgm:pt>
    <dgm:pt modelId="{0AEBC3FA-5699-4ADD-8FD7-0206DC1AF883}" type="sibTrans" cxnId="{8A4CB801-F571-4F82-B6E7-2B9433B057BB}">
      <dgm:prSet custT="1"/>
      <dgm:spPr/>
      <dgm:t>
        <a:bodyPr/>
        <a:lstStyle/>
        <a:p>
          <a:endParaRPr lang="el-GR" sz="1800"/>
        </a:p>
      </dgm:t>
    </dgm:pt>
    <dgm:pt modelId="{9AD6C510-8C74-48FE-8D1F-E8C1AF9EFB66}">
      <dgm:prSet custT="1"/>
      <dgm:spPr/>
      <dgm:t>
        <a:bodyPr/>
        <a:lstStyle/>
        <a:p>
          <a:r>
            <a:rPr lang="el-GR" sz="1800" smtClean="0"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rPr>
            <a:t>ΑΝΑΛΥΣΗ ΚΑΙ ΠΑΡΟΥΣΙΑΣΗ ΔΕΔΟΜΕΝΩΝ</a:t>
          </a:r>
          <a:endParaRPr lang="el-GR" sz="1800" dirty="0">
            <a:effectLst>
              <a:outerShdw blurRad="38100" dist="38100" dir="2700000" algn="tl">
                <a:srgbClr val="000000"/>
              </a:outerShdw>
            </a:effectLst>
            <a:latin typeface="Century Gothic" pitchFamily="34" charset="0"/>
          </a:endParaRPr>
        </a:p>
      </dgm:t>
    </dgm:pt>
    <dgm:pt modelId="{1CD9D2C2-E762-4AD5-B7CC-A7E3F10DE06E}" type="parTrans" cxnId="{6D85B7C2-0DF9-44C0-8A0D-E3FAAFCBE21D}">
      <dgm:prSet/>
      <dgm:spPr/>
      <dgm:t>
        <a:bodyPr/>
        <a:lstStyle/>
        <a:p>
          <a:endParaRPr lang="el-GR"/>
        </a:p>
      </dgm:t>
    </dgm:pt>
    <dgm:pt modelId="{83E50AB9-5B05-4FE3-9C5C-7755733DEB6C}" type="sibTrans" cxnId="{6D85B7C2-0DF9-44C0-8A0D-E3FAAFCBE21D}">
      <dgm:prSet custT="1"/>
      <dgm:spPr/>
      <dgm:t>
        <a:bodyPr/>
        <a:lstStyle/>
        <a:p>
          <a:endParaRPr lang="el-GR" sz="1800"/>
        </a:p>
      </dgm:t>
    </dgm:pt>
    <dgm:pt modelId="{98D8CE7E-34C9-48B9-8EA2-4B3479F10398}">
      <dgm:prSet custT="1"/>
      <dgm:spPr/>
      <dgm:t>
        <a:bodyPr/>
        <a:lstStyle/>
        <a:p>
          <a:r>
            <a:rPr lang="el-GR" sz="1800" dirty="0" smtClean="0"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rPr>
            <a:t>ΠΑΡΑΚΟΛΟΥΘΗΣΗ ΑΠΟΤΕΛΕΣΜΑΤΩΝ</a:t>
          </a:r>
          <a:endParaRPr lang="el-GR" sz="1800" dirty="0">
            <a:effectLst>
              <a:outerShdw blurRad="38100" dist="38100" dir="2700000" algn="tl">
                <a:srgbClr val="000000"/>
              </a:outerShdw>
            </a:effectLst>
            <a:latin typeface="Century Gothic" pitchFamily="34" charset="0"/>
          </a:endParaRPr>
        </a:p>
      </dgm:t>
    </dgm:pt>
    <dgm:pt modelId="{C7BF8EB1-762F-4657-A1E1-BF5A772D9F06}" type="parTrans" cxnId="{1EBDEA42-A200-4746-9D8E-4E459BAD845B}">
      <dgm:prSet/>
      <dgm:spPr/>
      <dgm:t>
        <a:bodyPr/>
        <a:lstStyle/>
        <a:p>
          <a:endParaRPr lang="el-GR"/>
        </a:p>
      </dgm:t>
    </dgm:pt>
    <dgm:pt modelId="{87C72A6B-74D9-47DA-8100-B2F0867E685E}" type="sibTrans" cxnId="{1EBDEA42-A200-4746-9D8E-4E459BAD845B}">
      <dgm:prSet/>
      <dgm:spPr/>
      <dgm:t>
        <a:bodyPr/>
        <a:lstStyle/>
        <a:p>
          <a:endParaRPr lang="el-GR"/>
        </a:p>
      </dgm:t>
    </dgm:pt>
    <dgm:pt modelId="{C508039C-C0BA-450D-91AE-88FBA773A224}" type="pres">
      <dgm:prSet presAssocID="{8AD37F48-43AD-4A8C-AA2D-7E871EA8524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4917DF41-C1CE-4148-8A57-E9D16BD6686B}" type="pres">
      <dgm:prSet presAssocID="{49639C44-A584-48C6-8D58-763088D8138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F0E0462-A8AB-44A7-B3EC-AA45B23BCC8B}" type="pres">
      <dgm:prSet presAssocID="{7CD98FC5-468E-49C9-9810-9F7F878F2B0D}" presName="sibTrans" presStyleLbl="sibTrans2D1" presStyleIdx="0" presStyleCnt="5"/>
      <dgm:spPr/>
      <dgm:t>
        <a:bodyPr/>
        <a:lstStyle/>
        <a:p>
          <a:endParaRPr lang="el-GR"/>
        </a:p>
      </dgm:t>
    </dgm:pt>
    <dgm:pt modelId="{5CB24EE4-897E-4EC8-A0D2-D69B9CA70FE0}" type="pres">
      <dgm:prSet presAssocID="{7CD98FC5-468E-49C9-9810-9F7F878F2B0D}" presName="connectorText" presStyleLbl="sibTrans2D1" presStyleIdx="0" presStyleCnt="5"/>
      <dgm:spPr/>
      <dgm:t>
        <a:bodyPr/>
        <a:lstStyle/>
        <a:p>
          <a:endParaRPr lang="el-GR"/>
        </a:p>
      </dgm:t>
    </dgm:pt>
    <dgm:pt modelId="{3059EAA9-B2D5-420F-9049-197BD45782ED}" type="pres">
      <dgm:prSet presAssocID="{F7BE7E70-E3E2-4E4E-929F-CEB10DC6845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4D04615-ABED-44F3-BB54-AD04498ABDD6}" type="pres">
      <dgm:prSet presAssocID="{7CB702BE-3DA3-4BC2-9EF8-37A33585A118}" presName="sibTrans" presStyleLbl="sibTrans2D1" presStyleIdx="1" presStyleCnt="5"/>
      <dgm:spPr/>
      <dgm:t>
        <a:bodyPr/>
        <a:lstStyle/>
        <a:p>
          <a:endParaRPr lang="el-GR"/>
        </a:p>
      </dgm:t>
    </dgm:pt>
    <dgm:pt modelId="{A4DBD2DD-CB8D-4991-AB66-BDDCA527C982}" type="pres">
      <dgm:prSet presAssocID="{7CB702BE-3DA3-4BC2-9EF8-37A33585A118}" presName="connectorText" presStyleLbl="sibTrans2D1" presStyleIdx="1" presStyleCnt="5"/>
      <dgm:spPr/>
      <dgm:t>
        <a:bodyPr/>
        <a:lstStyle/>
        <a:p>
          <a:endParaRPr lang="el-GR"/>
        </a:p>
      </dgm:t>
    </dgm:pt>
    <dgm:pt modelId="{00108192-7F06-46FB-B68E-1295ADC3D7E7}" type="pres">
      <dgm:prSet presAssocID="{F4A1AF0D-DF02-40E1-99D6-E591F2324DE6}" presName="node" presStyleLbl="node1" presStyleIdx="2" presStyleCnt="6" custScaleX="11033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F393FCE-2CF1-4FD0-B851-249B103249B3}" type="pres">
      <dgm:prSet presAssocID="{332EA4F2-A09F-4D54-BD52-3A09597BEA3A}" presName="sibTrans" presStyleLbl="sibTrans2D1" presStyleIdx="2" presStyleCnt="5"/>
      <dgm:spPr/>
      <dgm:t>
        <a:bodyPr/>
        <a:lstStyle/>
        <a:p>
          <a:endParaRPr lang="el-GR"/>
        </a:p>
      </dgm:t>
    </dgm:pt>
    <dgm:pt modelId="{FD872EC5-D537-4684-94D5-083966EAD451}" type="pres">
      <dgm:prSet presAssocID="{332EA4F2-A09F-4D54-BD52-3A09597BEA3A}" presName="connectorText" presStyleLbl="sibTrans2D1" presStyleIdx="2" presStyleCnt="5"/>
      <dgm:spPr/>
      <dgm:t>
        <a:bodyPr/>
        <a:lstStyle/>
        <a:p>
          <a:endParaRPr lang="el-GR"/>
        </a:p>
      </dgm:t>
    </dgm:pt>
    <dgm:pt modelId="{CD3251A5-E68F-4B60-BE41-B1711047C078}" type="pres">
      <dgm:prSet presAssocID="{08BCA2F5-BD30-4278-9069-FCFA00309910}" presName="node" presStyleLbl="node1" presStyleIdx="3" presStyleCnt="6" custScaleX="11335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91C7DFE-97EC-464A-B1E7-A64FD627DC25}" type="pres">
      <dgm:prSet presAssocID="{0AEBC3FA-5699-4ADD-8FD7-0206DC1AF883}" presName="sibTrans" presStyleLbl="sibTrans2D1" presStyleIdx="3" presStyleCnt="5"/>
      <dgm:spPr/>
      <dgm:t>
        <a:bodyPr/>
        <a:lstStyle/>
        <a:p>
          <a:endParaRPr lang="el-GR"/>
        </a:p>
      </dgm:t>
    </dgm:pt>
    <dgm:pt modelId="{EB8C884B-3438-4971-9545-0E5C08A65514}" type="pres">
      <dgm:prSet presAssocID="{0AEBC3FA-5699-4ADD-8FD7-0206DC1AF883}" presName="connectorText" presStyleLbl="sibTrans2D1" presStyleIdx="3" presStyleCnt="5"/>
      <dgm:spPr/>
      <dgm:t>
        <a:bodyPr/>
        <a:lstStyle/>
        <a:p>
          <a:endParaRPr lang="el-GR"/>
        </a:p>
      </dgm:t>
    </dgm:pt>
    <dgm:pt modelId="{0163D3F2-00B6-415A-B164-A1C50356E2C6}" type="pres">
      <dgm:prSet presAssocID="{9AD6C510-8C74-48FE-8D1F-E8C1AF9EFB6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CCD69E7-6AA1-4C34-8110-B1FF8C4BBB89}" type="pres">
      <dgm:prSet presAssocID="{83E50AB9-5B05-4FE3-9C5C-7755733DEB6C}" presName="sibTrans" presStyleLbl="sibTrans2D1" presStyleIdx="4" presStyleCnt="5"/>
      <dgm:spPr/>
      <dgm:t>
        <a:bodyPr/>
        <a:lstStyle/>
        <a:p>
          <a:endParaRPr lang="el-GR"/>
        </a:p>
      </dgm:t>
    </dgm:pt>
    <dgm:pt modelId="{E1435EB8-5EBA-47F4-807A-51420A301559}" type="pres">
      <dgm:prSet presAssocID="{83E50AB9-5B05-4FE3-9C5C-7755733DEB6C}" presName="connectorText" presStyleLbl="sibTrans2D1" presStyleIdx="4" presStyleCnt="5"/>
      <dgm:spPr/>
      <dgm:t>
        <a:bodyPr/>
        <a:lstStyle/>
        <a:p>
          <a:endParaRPr lang="el-GR"/>
        </a:p>
      </dgm:t>
    </dgm:pt>
    <dgm:pt modelId="{E50A2C30-5DD9-4578-9DF2-1C9DFD731A71}" type="pres">
      <dgm:prSet presAssocID="{98D8CE7E-34C9-48B9-8EA2-4B3479F10398}" presName="node" presStyleLbl="node1" presStyleIdx="5" presStyleCnt="6" custScaleX="10730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CDA83327-182B-4181-BDE4-2E5488E3BE04}" type="presOf" srcId="{9AD6C510-8C74-48FE-8D1F-E8C1AF9EFB66}" destId="{0163D3F2-00B6-415A-B164-A1C50356E2C6}" srcOrd="0" destOrd="0" presId="urn:microsoft.com/office/officeart/2005/8/layout/process5"/>
    <dgm:cxn modelId="{07A3A22A-537F-46BE-BAF5-0BA8547E4BD6}" type="presOf" srcId="{7CD98FC5-468E-49C9-9810-9F7F878F2B0D}" destId="{EF0E0462-A8AB-44A7-B3EC-AA45B23BCC8B}" srcOrd="0" destOrd="0" presId="urn:microsoft.com/office/officeart/2005/8/layout/process5"/>
    <dgm:cxn modelId="{ADFF4F4A-575F-4DC4-9AF4-67B4DE861F76}" type="presOf" srcId="{7CB702BE-3DA3-4BC2-9EF8-37A33585A118}" destId="{A4DBD2DD-CB8D-4991-AB66-BDDCA527C982}" srcOrd="1" destOrd="0" presId="urn:microsoft.com/office/officeart/2005/8/layout/process5"/>
    <dgm:cxn modelId="{8D0032D7-D2B8-4984-949C-89F88E46408C}" type="presOf" srcId="{83E50AB9-5B05-4FE3-9C5C-7755733DEB6C}" destId="{E1435EB8-5EBA-47F4-807A-51420A301559}" srcOrd="1" destOrd="0" presId="urn:microsoft.com/office/officeart/2005/8/layout/process5"/>
    <dgm:cxn modelId="{3C64CEBE-7457-4B5A-86AF-47938AD1EBA6}" type="presOf" srcId="{7CB702BE-3DA3-4BC2-9EF8-37A33585A118}" destId="{44D04615-ABED-44F3-BB54-AD04498ABDD6}" srcOrd="0" destOrd="0" presId="urn:microsoft.com/office/officeart/2005/8/layout/process5"/>
    <dgm:cxn modelId="{4D5940A6-F936-448A-9C85-64C5A7159802}" type="presOf" srcId="{98D8CE7E-34C9-48B9-8EA2-4B3479F10398}" destId="{E50A2C30-5DD9-4578-9DF2-1C9DFD731A71}" srcOrd="0" destOrd="0" presId="urn:microsoft.com/office/officeart/2005/8/layout/process5"/>
    <dgm:cxn modelId="{30AC8043-0B90-4113-B636-C43E618835D2}" srcId="{8AD37F48-43AD-4A8C-AA2D-7E871EA85246}" destId="{F4A1AF0D-DF02-40E1-99D6-E591F2324DE6}" srcOrd="2" destOrd="0" parTransId="{7A16D040-C9D7-4118-BED9-13BC17B2B288}" sibTransId="{332EA4F2-A09F-4D54-BD52-3A09597BEA3A}"/>
    <dgm:cxn modelId="{346BA59E-C6CB-443E-B17A-66F5D76F08F9}" type="presOf" srcId="{8AD37F48-43AD-4A8C-AA2D-7E871EA85246}" destId="{C508039C-C0BA-450D-91AE-88FBA773A224}" srcOrd="0" destOrd="0" presId="urn:microsoft.com/office/officeart/2005/8/layout/process5"/>
    <dgm:cxn modelId="{CDACFC65-D19C-4930-B9C5-938704EC2C03}" type="presOf" srcId="{0AEBC3FA-5699-4ADD-8FD7-0206DC1AF883}" destId="{EB8C884B-3438-4971-9545-0E5C08A65514}" srcOrd="1" destOrd="0" presId="urn:microsoft.com/office/officeart/2005/8/layout/process5"/>
    <dgm:cxn modelId="{6C1C68FA-EB97-4FD0-87E1-BCE8F24C4113}" type="presOf" srcId="{49639C44-A584-48C6-8D58-763088D8138B}" destId="{4917DF41-C1CE-4148-8A57-E9D16BD6686B}" srcOrd="0" destOrd="0" presId="urn:microsoft.com/office/officeart/2005/8/layout/process5"/>
    <dgm:cxn modelId="{75E8EB34-7CB6-442A-8235-A7B41E37946B}" type="presOf" srcId="{F4A1AF0D-DF02-40E1-99D6-E591F2324DE6}" destId="{00108192-7F06-46FB-B68E-1295ADC3D7E7}" srcOrd="0" destOrd="0" presId="urn:microsoft.com/office/officeart/2005/8/layout/process5"/>
    <dgm:cxn modelId="{CEAC25AF-C2D9-482C-8F19-3723E9AD0F34}" type="presOf" srcId="{F7BE7E70-E3E2-4E4E-929F-CEB10DC6845F}" destId="{3059EAA9-B2D5-420F-9049-197BD45782ED}" srcOrd="0" destOrd="0" presId="urn:microsoft.com/office/officeart/2005/8/layout/process5"/>
    <dgm:cxn modelId="{FD5DE575-A5A9-482B-8808-CF6A8A213F40}" srcId="{8AD37F48-43AD-4A8C-AA2D-7E871EA85246}" destId="{F7BE7E70-E3E2-4E4E-929F-CEB10DC6845F}" srcOrd="1" destOrd="0" parTransId="{77C91312-35CF-4AD5-9B14-EB77F8D88B4E}" sibTransId="{7CB702BE-3DA3-4BC2-9EF8-37A33585A118}"/>
    <dgm:cxn modelId="{CF999787-EA89-4A46-BEC1-9E92129792E0}" type="presOf" srcId="{332EA4F2-A09F-4D54-BD52-3A09597BEA3A}" destId="{DF393FCE-2CF1-4FD0-B851-249B103249B3}" srcOrd="0" destOrd="0" presId="urn:microsoft.com/office/officeart/2005/8/layout/process5"/>
    <dgm:cxn modelId="{17569772-2FE5-4F90-8A7F-61F5F252935E}" type="presOf" srcId="{83E50AB9-5B05-4FE3-9C5C-7755733DEB6C}" destId="{4CCD69E7-6AA1-4C34-8110-B1FF8C4BBB89}" srcOrd="0" destOrd="0" presId="urn:microsoft.com/office/officeart/2005/8/layout/process5"/>
    <dgm:cxn modelId="{6D85B7C2-0DF9-44C0-8A0D-E3FAAFCBE21D}" srcId="{8AD37F48-43AD-4A8C-AA2D-7E871EA85246}" destId="{9AD6C510-8C74-48FE-8D1F-E8C1AF9EFB66}" srcOrd="4" destOrd="0" parTransId="{1CD9D2C2-E762-4AD5-B7CC-A7E3F10DE06E}" sibTransId="{83E50AB9-5B05-4FE3-9C5C-7755733DEB6C}"/>
    <dgm:cxn modelId="{C27C93B8-0D9E-4231-9ECF-6CB316E71F9F}" type="presOf" srcId="{08BCA2F5-BD30-4278-9069-FCFA00309910}" destId="{CD3251A5-E68F-4B60-BE41-B1711047C078}" srcOrd="0" destOrd="0" presId="urn:microsoft.com/office/officeart/2005/8/layout/process5"/>
    <dgm:cxn modelId="{B1A9A24D-E32C-4111-97F4-A7A28CA7CCF5}" type="presOf" srcId="{0AEBC3FA-5699-4ADD-8FD7-0206DC1AF883}" destId="{991C7DFE-97EC-464A-B1E7-A64FD627DC25}" srcOrd="0" destOrd="0" presId="urn:microsoft.com/office/officeart/2005/8/layout/process5"/>
    <dgm:cxn modelId="{44DE6598-5203-4BDB-9A1B-49282AB6D114}" srcId="{8AD37F48-43AD-4A8C-AA2D-7E871EA85246}" destId="{49639C44-A584-48C6-8D58-763088D8138B}" srcOrd="0" destOrd="0" parTransId="{907CAA4A-D376-4AB0-AFF5-89227C8830E3}" sibTransId="{7CD98FC5-468E-49C9-9810-9F7F878F2B0D}"/>
    <dgm:cxn modelId="{1EBDEA42-A200-4746-9D8E-4E459BAD845B}" srcId="{8AD37F48-43AD-4A8C-AA2D-7E871EA85246}" destId="{98D8CE7E-34C9-48B9-8EA2-4B3479F10398}" srcOrd="5" destOrd="0" parTransId="{C7BF8EB1-762F-4657-A1E1-BF5A772D9F06}" sibTransId="{87C72A6B-74D9-47DA-8100-B2F0867E685E}"/>
    <dgm:cxn modelId="{C02B04F4-50AB-4807-A5D3-D98E111C73D1}" type="presOf" srcId="{7CD98FC5-468E-49C9-9810-9F7F878F2B0D}" destId="{5CB24EE4-897E-4EC8-A0D2-D69B9CA70FE0}" srcOrd="1" destOrd="0" presId="urn:microsoft.com/office/officeart/2005/8/layout/process5"/>
    <dgm:cxn modelId="{8A4CB801-F571-4F82-B6E7-2B9433B057BB}" srcId="{8AD37F48-43AD-4A8C-AA2D-7E871EA85246}" destId="{08BCA2F5-BD30-4278-9069-FCFA00309910}" srcOrd="3" destOrd="0" parTransId="{0EB56398-8805-4992-ABD4-EB8C79B70D47}" sibTransId="{0AEBC3FA-5699-4ADD-8FD7-0206DC1AF883}"/>
    <dgm:cxn modelId="{5FB275B0-88AD-4289-9A3E-59E05A28B520}" type="presOf" srcId="{332EA4F2-A09F-4D54-BD52-3A09597BEA3A}" destId="{FD872EC5-D537-4684-94D5-083966EAD451}" srcOrd="1" destOrd="0" presId="urn:microsoft.com/office/officeart/2005/8/layout/process5"/>
    <dgm:cxn modelId="{E3142792-D485-4065-B543-B3ED15FFA5D3}" type="presParOf" srcId="{C508039C-C0BA-450D-91AE-88FBA773A224}" destId="{4917DF41-C1CE-4148-8A57-E9D16BD6686B}" srcOrd="0" destOrd="0" presId="urn:microsoft.com/office/officeart/2005/8/layout/process5"/>
    <dgm:cxn modelId="{3C5F6EB0-8C6F-414A-8596-55EDC79B6FE0}" type="presParOf" srcId="{C508039C-C0BA-450D-91AE-88FBA773A224}" destId="{EF0E0462-A8AB-44A7-B3EC-AA45B23BCC8B}" srcOrd="1" destOrd="0" presId="urn:microsoft.com/office/officeart/2005/8/layout/process5"/>
    <dgm:cxn modelId="{8B101A97-11A5-49F2-8252-0C4108DC8260}" type="presParOf" srcId="{EF0E0462-A8AB-44A7-B3EC-AA45B23BCC8B}" destId="{5CB24EE4-897E-4EC8-A0D2-D69B9CA70FE0}" srcOrd="0" destOrd="0" presId="urn:microsoft.com/office/officeart/2005/8/layout/process5"/>
    <dgm:cxn modelId="{CE734B76-9D05-4F20-B29D-5049E389DE1B}" type="presParOf" srcId="{C508039C-C0BA-450D-91AE-88FBA773A224}" destId="{3059EAA9-B2D5-420F-9049-197BD45782ED}" srcOrd="2" destOrd="0" presId="urn:microsoft.com/office/officeart/2005/8/layout/process5"/>
    <dgm:cxn modelId="{0C1A76FA-1A89-4CC8-A0C5-5F019F77AEAA}" type="presParOf" srcId="{C508039C-C0BA-450D-91AE-88FBA773A224}" destId="{44D04615-ABED-44F3-BB54-AD04498ABDD6}" srcOrd="3" destOrd="0" presId="urn:microsoft.com/office/officeart/2005/8/layout/process5"/>
    <dgm:cxn modelId="{C7A2890E-0BA6-4BFA-B691-B35D4B6AB1C0}" type="presParOf" srcId="{44D04615-ABED-44F3-BB54-AD04498ABDD6}" destId="{A4DBD2DD-CB8D-4991-AB66-BDDCA527C982}" srcOrd="0" destOrd="0" presId="urn:microsoft.com/office/officeart/2005/8/layout/process5"/>
    <dgm:cxn modelId="{D686785C-3439-4F3B-8B4A-68256A8C8009}" type="presParOf" srcId="{C508039C-C0BA-450D-91AE-88FBA773A224}" destId="{00108192-7F06-46FB-B68E-1295ADC3D7E7}" srcOrd="4" destOrd="0" presId="urn:microsoft.com/office/officeart/2005/8/layout/process5"/>
    <dgm:cxn modelId="{D709A839-B053-43A8-8E63-4428B1881CA3}" type="presParOf" srcId="{C508039C-C0BA-450D-91AE-88FBA773A224}" destId="{DF393FCE-2CF1-4FD0-B851-249B103249B3}" srcOrd="5" destOrd="0" presId="urn:microsoft.com/office/officeart/2005/8/layout/process5"/>
    <dgm:cxn modelId="{33D973C8-3E21-4F12-A60E-ECE3D460D4AE}" type="presParOf" srcId="{DF393FCE-2CF1-4FD0-B851-249B103249B3}" destId="{FD872EC5-D537-4684-94D5-083966EAD451}" srcOrd="0" destOrd="0" presId="urn:microsoft.com/office/officeart/2005/8/layout/process5"/>
    <dgm:cxn modelId="{0DB911E9-4A11-4050-B233-68A465EBD32E}" type="presParOf" srcId="{C508039C-C0BA-450D-91AE-88FBA773A224}" destId="{CD3251A5-E68F-4B60-BE41-B1711047C078}" srcOrd="6" destOrd="0" presId="urn:microsoft.com/office/officeart/2005/8/layout/process5"/>
    <dgm:cxn modelId="{F164717A-AC8B-4DE4-BDBE-9AA2CFD0E6F0}" type="presParOf" srcId="{C508039C-C0BA-450D-91AE-88FBA773A224}" destId="{991C7DFE-97EC-464A-B1E7-A64FD627DC25}" srcOrd="7" destOrd="0" presId="urn:microsoft.com/office/officeart/2005/8/layout/process5"/>
    <dgm:cxn modelId="{69433485-7C95-473B-ACFB-B3974CAF4BD1}" type="presParOf" srcId="{991C7DFE-97EC-464A-B1E7-A64FD627DC25}" destId="{EB8C884B-3438-4971-9545-0E5C08A65514}" srcOrd="0" destOrd="0" presId="urn:microsoft.com/office/officeart/2005/8/layout/process5"/>
    <dgm:cxn modelId="{EAE0EBD7-0118-4C13-9E7E-F2A8228C6016}" type="presParOf" srcId="{C508039C-C0BA-450D-91AE-88FBA773A224}" destId="{0163D3F2-00B6-415A-B164-A1C50356E2C6}" srcOrd="8" destOrd="0" presId="urn:microsoft.com/office/officeart/2005/8/layout/process5"/>
    <dgm:cxn modelId="{949883EC-221E-4EB8-9497-D2A5EB8B3AB4}" type="presParOf" srcId="{C508039C-C0BA-450D-91AE-88FBA773A224}" destId="{4CCD69E7-6AA1-4C34-8110-B1FF8C4BBB89}" srcOrd="9" destOrd="0" presId="urn:microsoft.com/office/officeart/2005/8/layout/process5"/>
    <dgm:cxn modelId="{4181808B-3BAD-454A-95F7-F626BCCB909C}" type="presParOf" srcId="{4CCD69E7-6AA1-4C34-8110-B1FF8C4BBB89}" destId="{E1435EB8-5EBA-47F4-807A-51420A301559}" srcOrd="0" destOrd="0" presId="urn:microsoft.com/office/officeart/2005/8/layout/process5"/>
    <dgm:cxn modelId="{49C1B8F4-0A4F-413E-B781-AB5332DAF1EC}" type="presParOf" srcId="{C508039C-C0BA-450D-91AE-88FBA773A224}" destId="{E50A2C30-5DD9-4578-9DF2-1C9DFD731A71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52E752-A0E6-4E52-B702-56932D86EF50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l-GR"/>
        </a:p>
      </dgm:t>
    </dgm:pt>
    <dgm:pt modelId="{FD5A8D7E-FFEF-4508-B644-87B9499B8E17}">
      <dgm:prSet phldrT="[Text]"/>
      <dgm:spPr/>
      <dgm:t>
        <a:bodyPr/>
        <a:lstStyle/>
        <a:p>
          <a:r>
            <a:rPr lang="el-GR" b="0" smtClean="0">
              <a:latin typeface="Century Gothic" pitchFamily="34" charset="0"/>
            </a:rPr>
            <a:t>ΠΑΡΟΧΗ ΥΠΗΡΕΣΙΩΝ </a:t>
          </a:r>
          <a:endParaRPr lang="en-GB" b="0" smtClean="0">
            <a:latin typeface="Century Gothic" pitchFamily="34" charset="0"/>
          </a:endParaRPr>
        </a:p>
        <a:p>
          <a:r>
            <a:rPr lang="en-US" b="0" smtClean="0">
              <a:latin typeface="Century Gothic" pitchFamily="34" charset="0"/>
            </a:rPr>
            <a:t>MARKETING RESEARCH</a:t>
          </a:r>
          <a:endParaRPr lang="el-GR" dirty="0"/>
        </a:p>
      </dgm:t>
    </dgm:pt>
    <dgm:pt modelId="{43841A13-C37A-47AA-B979-C1D33C537B0A}" type="parTrans" cxnId="{E5081AD9-3DCD-455A-924C-4692DC5F0C36}">
      <dgm:prSet/>
      <dgm:spPr/>
      <dgm:t>
        <a:bodyPr/>
        <a:lstStyle/>
        <a:p>
          <a:endParaRPr lang="el-GR"/>
        </a:p>
      </dgm:t>
    </dgm:pt>
    <dgm:pt modelId="{E02C09D5-4DE5-4852-8806-46D6776C536B}" type="sibTrans" cxnId="{E5081AD9-3DCD-455A-924C-4692DC5F0C36}">
      <dgm:prSet/>
      <dgm:spPr/>
      <dgm:t>
        <a:bodyPr/>
        <a:lstStyle/>
        <a:p>
          <a:endParaRPr lang="el-GR"/>
        </a:p>
      </dgm:t>
    </dgm:pt>
    <dgm:pt modelId="{85095816-EDDF-4A99-9ADD-C8543DC1574C}">
      <dgm:prSet phldrT="[Text]"/>
      <dgm:spPr/>
      <dgm:t>
        <a:bodyPr/>
        <a:lstStyle/>
        <a:p>
          <a:r>
            <a:rPr lang="el-GR" b="0" dirty="0" smtClean="0">
              <a:latin typeface="Century Gothic" pitchFamily="34" charset="0"/>
            </a:rPr>
            <a:t>ΕΣΩ-ΕΠΙΧΕΙΡΗΣΙΑΚΑ</a:t>
          </a:r>
          <a:endParaRPr lang="el-GR" dirty="0"/>
        </a:p>
      </dgm:t>
    </dgm:pt>
    <dgm:pt modelId="{2BE30C21-496D-4D25-8FA2-29846FF5A8A0}" type="parTrans" cxnId="{1E20730C-CC38-4701-9AFC-771A627BD9C3}">
      <dgm:prSet/>
      <dgm:spPr/>
      <dgm:t>
        <a:bodyPr/>
        <a:lstStyle/>
        <a:p>
          <a:endParaRPr lang="el-GR"/>
        </a:p>
      </dgm:t>
    </dgm:pt>
    <dgm:pt modelId="{60883459-21C7-430D-B461-D6FBABB0F3C5}" type="sibTrans" cxnId="{1E20730C-CC38-4701-9AFC-771A627BD9C3}">
      <dgm:prSet/>
      <dgm:spPr/>
      <dgm:t>
        <a:bodyPr/>
        <a:lstStyle/>
        <a:p>
          <a:endParaRPr lang="el-GR"/>
        </a:p>
      </dgm:t>
    </dgm:pt>
    <dgm:pt modelId="{6D476C81-CFD7-4A98-AD35-A35F20726140}">
      <dgm:prSet phldrT="[Text]"/>
      <dgm:spPr/>
      <dgm:t>
        <a:bodyPr/>
        <a:lstStyle/>
        <a:p>
          <a:r>
            <a:rPr lang="el-GR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ΕΞΩ-ΕΠΙΧΕΙΡΗΣΙΑΚΑ</a:t>
          </a:r>
          <a:endParaRPr lang="el-GR" dirty="0"/>
        </a:p>
      </dgm:t>
    </dgm:pt>
    <dgm:pt modelId="{56846DB7-EA29-49D2-B8E4-E45271DF315F}" type="parTrans" cxnId="{6CADAB74-F11A-434C-B903-5F29DDAEB953}">
      <dgm:prSet/>
      <dgm:spPr/>
      <dgm:t>
        <a:bodyPr/>
        <a:lstStyle/>
        <a:p>
          <a:endParaRPr lang="el-GR"/>
        </a:p>
      </dgm:t>
    </dgm:pt>
    <dgm:pt modelId="{C795C908-2592-47D5-A123-7ED95271E68C}" type="sibTrans" cxnId="{6CADAB74-F11A-434C-B903-5F29DDAEB953}">
      <dgm:prSet/>
      <dgm:spPr/>
      <dgm:t>
        <a:bodyPr/>
        <a:lstStyle/>
        <a:p>
          <a:endParaRPr lang="el-GR"/>
        </a:p>
      </dgm:t>
    </dgm:pt>
    <dgm:pt modelId="{4E81E4DE-9DF4-4D28-80F5-632966348835}" type="pres">
      <dgm:prSet presAssocID="{E152E752-A0E6-4E52-B702-56932D86EF5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79F27DD0-4721-49E6-890E-4BFBB4A3E995}" type="pres">
      <dgm:prSet presAssocID="{FD5A8D7E-FFEF-4508-B644-87B9499B8E17}" presName="centerShape" presStyleLbl="node0" presStyleIdx="0" presStyleCnt="1"/>
      <dgm:spPr/>
      <dgm:t>
        <a:bodyPr/>
        <a:lstStyle/>
        <a:p>
          <a:endParaRPr lang="el-GR"/>
        </a:p>
      </dgm:t>
    </dgm:pt>
    <dgm:pt modelId="{123EB136-2CD3-423D-8617-5002C8962A1B}" type="pres">
      <dgm:prSet presAssocID="{2BE30C21-496D-4D25-8FA2-29846FF5A8A0}" presName="parTrans" presStyleLbl="bgSibTrans2D1" presStyleIdx="0" presStyleCnt="2"/>
      <dgm:spPr/>
      <dgm:t>
        <a:bodyPr/>
        <a:lstStyle/>
        <a:p>
          <a:endParaRPr lang="el-GR"/>
        </a:p>
      </dgm:t>
    </dgm:pt>
    <dgm:pt modelId="{41F1DC61-7A80-40F8-AD51-3EC64E56AFFF}" type="pres">
      <dgm:prSet presAssocID="{85095816-EDDF-4A99-9ADD-C8543DC1574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BDEA0E7-E480-4293-9A3A-2E3C687822AB}" type="pres">
      <dgm:prSet presAssocID="{56846DB7-EA29-49D2-B8E4-E45271DF315F}" presName="parTrans" presStyleLbl="bgSibTrans2D1" presStyleIdx="1" presStyleCnt="2"/>
      <dgm:spPr/>
      <dgm:t>
        <a:bodyPr/>
        <a:lstStyle/>
        <a:p>
          <a:endParaRPr lang="el-GR"/>
        </a:p>
      </dgm:t>
    </dgm:pt>
    <dgm:pt modelId="{827F7E1A-E15A-430F-AC39-E0125BBF9119}" type="pres">
      <dgm:prSet presAssocID="{6D476C81-CFD7-4A98-AD35-A35F2072614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6CADAB74-F11A-434C-B903-5F29DDAEB953}" srcId="{FD5A8D7E-FFEF-4508-B644-87B9499B8E17}" destId="{6D476C81-CFD7-4A98-AD35-A35F20726140}" srcOrd="1" destOrd="0" parTransId="{56846DB7-EA29-49D2-B8E4-E45271DF315F}" sibTransId="{C795C908-2592-47D5-A123-7ED95271E68C}"/>
    <dgm:cxn modelId="{69C152F9-768C-49F6-A043-D433567EFD04}" type="presOf" srcId="{56846DB7-EA29-49D2-B8E4-E45271DF315F}" destId="{0BDEA0E7-E480-4293-9A3A-2E3C687822AB}" srcOrd="0" destOrd="0" presId="urn:microsoft.com/office/officeart/2005/8/layout/radial4"/>
    <dgm:cxn modelId="{8A846A4C-76BB-463A-BD9D-456F40BE90B5}" type="presOf" srcId="{6D476C81-CFD7-4A98-AD35-A35F20726140}" destId="{827F7E1A-E15A-430F-AC39-E0125BBF9119}" srcOrd="0" destOrd="0" presId="urn:microsoft.com/office/officeart/2005/8/layout/radial4"/>
    <dgm:cxn modelId="{31BCCE58-D9E4-438F-A83B-991EED749262}" type="presOf" srcId="{E152E752-A0E6-4E52-B702-56932D86EF50}" destId="{4E81E4DE-9DF4-4D28-80F5-632966348835}" srcOrd="0" destOrd="0" presId="urn:microsoft.com/office/officeart/2005/8/layout/radial4"/>
    <dgm:cxn modelId="{24705779-E9EF-4BE5-BF26-13977FB418F4}" type="presOf" srcId="{FD5A8D7E-FFEF-4508-B644-87B9499B8E17}" destId="{79F27DD0-4721-49E6-890E-4BFBB4A3E995}" srcOrd="0" destOrd="0" presId="urn:microsoft.com/office/officeart/2005/8/layout/radial4"/>
    <dgm:cxn modelId="{505F5403-B456-4BC7-A017-53D1BD408542}" type="presOf" srcId="{2BE30C21-496D-4D25-8FA2-29846FF5A8A0}" destId="{123EB136-2CD3-423D-8617-5002C8962A1B}" srcOrd="0" destOrd="0" presId="urn:microsoft.com/office/officeart/2005/8/layout/radial4"/>
    <dgm:cxn modelId="{F19CA9D1-4597-4119-ABA4-5979C7D4FF84}" type="presOf" srcId="{85095816-EDDF-4A99-9ADD-C8543DC1574C}" destId="{41F1DC61-7A80-40F8-AD51-3EC64E56AFFF}" srcOrd="0" destOrd="0" presId="urn:microsoft.com/office/officeart/2005/8/layout/radial4"/>
    <dgm:cxn modelId="{E5081AD9-3DCD-455A-924C-4692DC5F0C36}" srcId="{E152E752-A0E6-4E52-B702-56932D86EF50}" destId="{FD5A8D7E-FFEF-4508-B644-87B9499B8E17}" srcOrd="0" destOrd="0" parTransId="{43841A13-C37A-47AA-B979-C1D33C537B0A}" sibTransId="{E02C09D5-4DE5-4852-8806-46D6776C536B}"/>
    <dgm:cxn modelId="{1E20730C-CC38-4701-9AFC-771A627BD9C3}" srcId="{FD5A8D7E-FFEF-4508-B644-87B9499B8E17}" destId="{85095816-EDDF-4A99-9ADD-C8543DC1574C}" srcOrd="0" destOrd="0" parTransId="{2BE30C21-496D-4D25-8FA2-29846FF5A8A0}" sibTransId="{60883459-21C7-430D-B461-D6FBABB0F3C5}"/>
    <dgm:cxn modelId="{C79DB91B-8ECC-4B03-8F6A-F28626EAAE9C}" type="presParOf" srcId="{4E81E4DE-9DF4-4D28-80F5-632966348835}" destId="{79F27DD0-4721-49E6-890E-4BFBB4A3E995}" srcOrd="0" destOrd="0" presId="urn:microsoft.com/office/officeart/2005/8/layout/radial4"/>
    <dgm:cxn modelId="{EC389294-B861-4916-9E2C-594C5D8A8509}" type="presParOf" srcId="{4E81E4DE-9DF4-4D28-80F5-632966348835}" destId="{123EB136-2CD3-423D-8617-5002C8962A1B}" srcOrd="1" destOrd="0" presId="urn:microsoft.com/office/officeart/2005/8/layout/radial4"/>
    <dgm:cxn modelId="{1FF6C310-1164-4CF3-A229-8663E349C258}" type="presParOf" srcId="{4E81E4DE-9DF4-4D28-80F5-632966348835}" destId="{41F1DC61-7A80-40F8-AD51-3EC64E56AFFF}" srcOrd="2" destOrd="0" presId="urn:microsoft.com/office/officeart/2005/8/layout/radial4"/>
    <dgm:cxn modelId="{15318BF7-C02C-408E-8C10-34E74DEF0971}" type="presParOf" srcId="{4E81E4DE-9DF4-4D28-80F5-632966348835}" destId="{0BDEA0E7-E480-4293-9A3A-2E3C687822AB}" srcOrd="3" destOrd="0" presId="urn:microsoft.com/office/officeart/2005/8/layout/radial4"/>
    <dgm:cxn modelId="{2AE70155-69C7-412F-9277-D433F817E4D1}" type="presParOf" srcId="{4E81E4DE-9DF4-4D28-80F5-632966348835}" destId="{827F7E1A-E15A-430F-AC39-E0125BBF9119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88ED9B-24AC-4F38-B13D-E261F259671B}" type="doc">
      <dgm:prSet loTypeId="urn:microsoft.com/office/officeart/2005/8/layout/default#29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l-GR"/>
        </a:p>
      </dgm:t>
    </dgm:pt>
    <dgm:pt modelId="{B7CDF559-D689-4E7F-8F61-1E8B8BC8814E}">
      <dgm:prSet custT="1"/>
      <dgm:spPr/>
      <dgm:t>
        <a:bodyPr/>
        <a:lstStyle/>
        <a:p>
          <a:r>
            <a:rPr lang="el-GR" sz="1600" b="0" dirty="0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1. Προσανατολίζονται αποκλειστικά στις Τεχνικές.</a:t>
          </a:r>
          <a:endParaRPr lang="el-GR" sz="1600" b="0" dirty="0">
            <a:effectLst>
              <a:outerShdw blurRad="38100" dist="38100" dir="2700000" algn="tl">
                <a:srgbClr val="C0C0C0"/>
              </a:outerShdw>
            </a:effectLst>
            <a:latin typeface="Century Gothic" pitchFamily="34" charset="0"/>
          </a:endParaRPr>
        </a:p>
      </dgm:t>
    </dgm:pt>
    <dgm:pt modelId="{CB3BA38B-6725-4AD3-9231-93AF388AFE5E}" type="parTrans" cxnId="{304E395D-3198-4AD5-B1A8-E454671652FC}">
      <dgm:prSet/>
      <dgm:spPr/>
      <dgm:t>
        <a:bodyPr/>
        <a:lstStyle/>
        <a:p>
          <a:endParaRPr lang="el-GR" sz="1600"/>
        </a:p>
      </dgm:t>
    </dgm:pt>
    <dgm:pt modelId="{D6CF1A5B-99E5-4F17-A0A5-4EA80C5A448A}" type="sibTrans" cxnId="{304E395D-3198-4AD5-B1A8-E454671652FC}">
      <dgm:prSet/>
      <dgm:spPr/>
      <dgm:t>
        <a:bodyPr/>
        <a:lstStyle/>
        <a:p>
          <a:endParaRPr lang="el-GR" sz="1600"/>
        </a:p>
      </dgm:t>
    </dgm:pt>
    <dgm:pt modelId="{2A84625F-63D0-45D8-97E4-A3ABEBFCDBC7}">
      <dgm:prSet custT="1"/>
      <dgm:spPr/>
      <dgm:t>
        <a:bodyPr/>
        <a:lstStyle/>
        <a:p>
          <a:r>
            <a:rPr lang="el-GR" sz="1600" b="0" dirty="0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2. Δυσκολία στην Επικοινωνία λόγω της χρήσης </a:t>
          </a:r>
          <a:endParaRPr lang="el-GR" sz="1600" b="0" dirty="0">
            <a:effectLst>
              <a:outerShdw blurRad="38100" dist="38100" dir="2700000" algn="tl">
                <a:srgbClr val="C0C0C0"/>
              </a:outerShdw>
            </a:effectLst>
            <a:latin typeface="Century Gothic" pitchFamily="34" charset="0"/>
          </a:endParaRPr>
        </a:p>
      </dgm:t>
    </dgm:pt>
    <dgm:pt modelId="{65CEC0B0-8E2F-4C9C-8244-E7478181B550}" type="parTrans" cxnId="{96B265FA-E4C5-41A2-8A88-26615F42918C}">
      <dgm:prSet/>
      <dgm:spPr/>
      <dgm:t>
        <a:bodyPr/>
        <a:lstStyle/>
        <a:p>
          <a:endParaRPr lang="el-GR" sz="1600"/>
        </a:p>
      </dgm:t>
    </dgm:pt>
    <dgm:pt modelId="{EDC9A7D5-1797-4C0E-9AE6-5BB9F740BFD3}" type="sibTrans" cxnId="{96B265FA-E4C5-41A2-8A88-26615F42918C}">
      <dgm:prSet/>
      <dgm:spPr/>
      <dgm:t>
        <a:bodyPr/>
        <a:lstStyle/>
        <a:p>
          <a:endParaRPr lang="el-GR" sz="1600"/>
        </a:p>
      </dgm:t>
    </dgm:pt>
    <dgm:pt modelId="{68A8E022-49E0-4238-9B78-CBDE84F1DEEB}">
      <dgm:prSet custT="1"/>
      <dgm:spPr/>
      <dgm:t>
        <a:bodyPr/>
        <a:lstStyle/>
        <a:p>
          <a:r>
            <a:rPr lang="el-GR" sz="1600" b="0" dirty="0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Ειδικής Ορολογίας.</a:t>
          </a:r>
          <a:endParaRPr lang="en-US" sz="1600" b="0" dirty="0" smtClean="0">
            <a:effectLst>
              <a:outerShdw blurRad="38100" dist="38100" dir="2700000" algn="tl">
                <a:srgbClr val="C0C0C0"/>
              </a:outerShdw>
            </a:effectLst>
            <a:latin typeface="Century Gothic" pitchFamily="34" charset="0"/>
          </a:endParaRPr>
        </a:p>
        <a:p>
          <a:endParaRPr lang="en-US" sz="1600" b="0" dirty="0" smtClean="0">
            <a:effectLst>
              <a:outerShdw blurRad="38100" dist="38100" dir="2700000" algn="tl">
                <a:srgbClr val="C0C0C0"/>
              </a:outerShdw>
            </a:effectLst>
            <a:latin typeface="Century Gothic" pitchFamily="34" charset="0"/>
          </a:endParaRPr>
        </a:p>
        <a:p>
          <a:r>
            <a:rPr lang="el-GR" sz="1600" b="0" dirty="0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3. Δεν δίνουν έμφαση στην επικερδή χρήση των Αποτελεσμάτων.</a:t>
          </a:r>
          <a:endParaRPr lang="en-US" sz="1600" b="0" dirty="0" smtClean="0">
            <a:effectLst>
              <a:outerShdw blurRad="38100" dist="38100" dir="2700000" algn="tl">
                <a:srgbClr val="C0C0C0"/>
              </a:outerShdw>
            </a:effectLst>
            <a:latin typeface="Century Gothic" pitchFamily="34" charset="0"/>
          </a:endParaRPr>
        </a:p>
        <a:p>
          <a:endParaRPr lang="en-US" sz="1600" b="0" dirty="0" smtClean="0">
            <a:effectLst>
              <a:outerShdw blurRad="38100" dist="38100" dir="2700000" algn="tl">
                <a:srgbClr val="C0C0C0"/>
              </a:outerShdw>
            </a:effectLst>
            <a:latin typeface="Century Gothic" pitchFamily="34" charset="0"/>
          </a:endParaRPr>
        </a:p>
        <a:p>
          <a:r>
            <a:rPr lang="el-GR" sz="1600" b="0" dirty="0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4. Ύπαρξη αρνητικής εμπειρίας σε βαθμό</a:t>
          </a:r>
          <a:r>
            <a:rPr lang="en-US" sz="1600" b="0" dirty="0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 </a:t>
          </a:r>
          <a:r>
            <a:rPr lang="el-GR" sz="1600" b="0" dirty="0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που να πιστεύουν στην Έρευνα</a:t>
          </a:r>
          <a:r>
            <a:rPr lang="en-US" sz="1600" b="0" dirty="0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 </a:t>
          </a:r>
          <a:r>
            <a:rPr lang="el-GR" sz="1600" b="0" dirty="0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Μάρκετινγκ αλλά όχι στους Ερευνητές.</a:t>
          </a:r>
          <a:endParaRPr lang="el-GR" sz="1600" b="0" dirty="0">
            <a:effectLst>
              <a:outerShdw blurRad="38100" dist="38100" dir="2700000" algn="tl">
                <a:srgbClr val="C0C0C0"/>
              </a:outerShdw>
            </a:effectLst>
            <a:latin typeface="Century Gothic" pitchFamily="34" charset="0"/>
          </a:endParaRPr>
        </a:p>
      </dgm:t>
    </dgm:pt>
    <dgm:pt modelId="{218473C5-CCEB-4832-AE23-CD5493614F07}" type="parTrans" cxnId="{A289F9EC-D01C-49BC-ABCD-664CD55DBD49}">
      <dgm:prSet/>
      <dgm:spPr/>
      <dgm:t>
        <a:bodyPr/>
        <a:lstStyle/>
        <a:p>
          <a:endParaRPr lang="el-GR" sz="1600"/>
        </a:p>
      </dgm:t>
    </dgm:pt>
    <dgm:pt modelId="{E809CAF7-37BD-4613-9B2A-A3FBA2918F0B}" type="sibTrans" cxnId="{A289F9EC-D01C-49BC-ABCD-664CD55DBD49}">
      <dgm:prSet/>
      <dgm:spPr/>
      <dgm:t>
        <a:bodyPr/>
        <a:lstStyle/>
        <a:p>
          <a:endParaRPr lang="el-GR" sz="1600"/>
        </a:p>
      </dgm:t>
    </dgm:pt>
    <dgm:pt modelId="{F3E13D35-9D83-45C2-8826-19841B799356}" type="pres">
      <dgm:prSet presAssocID="{5788ED9B-24AC-4F38-B13D-E261F259671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48878529-2123-476B-9018-534A2D782D44}" type="pres">
      <dgm:prSet presAssocID="{B7CDF559-D689-4E7F-8F61-1E8B8BC8814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4C89990-2967-466C-96A7-DBDBFFFB776F}" type="pres">
      <dgm:prSet presAssocID="{D6CF1A5B-99E5-4F17-A0A5-4EA80C5A448A}" presName="sibTrans" presStyleCnt="0"/>
      <dgm:spPr/>
    </dgm:pt>
    <dgm:pt modelId="{EF774B2B-55DA-48B1-A7BA-5418038895E1}" type="pres">
      <dgm:prSet presAssocID="{2A84625F-63D0-45D8-97E4-A3ABEBFCDBC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1A9CD88-2467-4490-9A45-ADFE1374286B}" type="pres">
      <dgm:prSet presAssocID="{EDC9A7D5-1797-4C0E-9AE6-5BB9F740BFD3}" presName="sibTrans" presStyleCnt="0"/>
      <dgm:spPr/>
    </dgm:pt>
    <dgm:pt modelId="{8914E3F9-E041-4C9E-BF2A-E47E6340FC4A}" type="pres">
      <dgm:prSet presAssocID="{68A8E022-49E0-4238-9B78-CBDE84F1DEEB}" presName="node" presStyleLbl="node1" presStyleIdx="2" presStyleCnt="3" custScaleX="21137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2B1B8A02-3E72-4B87-8DF3-8244C74864C4}" type="presOf" srcId="{2A84625F-63D0-45D8-97E4-A3ABEBFCDBC7}" destId="{EF774B2B-55DA-48B1-A7BA-5418038895E1}" srcOrd="0" destOrd="0" presId="urn:microsoft.com/office/officeart/2005/8/layout/default#29"/>
    <dgm:cxn modelId="{304E395D-3198-4AD5-B1A8-E454671652FC}" srcId="{5788ED9B-24AC-4F38-B13D-E261F259671B}" destId="{B7CDF559-D689-4E7F-8F61-1E8B8BC8814E}" srcOrd="0" destOrd="0" parTransId="{CB3BA38B-6725-4AD3-9231-93AF388AFE5E}" sibTransId="{D6CF1A5B-99E5-4F17-A0A5-4EA80C5A448A}"/>
    <dgm:cxn modelId="{E53E56E5-CD79-43CA-B402-13FC045639AB}" type="presOf" srcId="{B7CDF559-D689-4E7F-8F61-1E8B8BC8814E}" destId="{48878529-2123-476B-9018-534A2D782D44}" srcOrd="0" destOrd="0" presId="urn:microsoft.com/office/officeart/2005/8/layout/default#29"/>
    <dgm:cxn modelId="{A289F9EC-D01C-49BC-ABCD-664CD55DBD49}" srcId="{5788ED9B-24AC-4F38-B13D-E261F259671B}" destId="{68A8E022-49E0-4238-9B78-CBDE84F1DEEB}" srcOrd="2" destOrd="0" parTransId="{218473C5-CCEB-4832-AE23-CD5493614F07}" sibTransId="{E809CAF7-37BD-4613-9B2A-A3FBA2918F0B}"/>
    <dgm:cxn modelId="{C09A96C1-AE0D-4897-8B65-1980EB738115}" type="presOf" srcId="{68A8E022-49E0-4238-9B78-CBDE84F1DEEB}" destId="{8914E3F9-E041-4C9E-BF2A-E47E6340FC4A}" srcOrd="0" destOrd="0" presId="urn:microsoft.com/office/officeart/2005/8/layout/default#29"/>
    <dgm:cxn modelId="{96B265FA-E4C5-41A2-8A88-26615F42918C}" srcId="{5788ED9B-24AC-4F38-B13D-E261F259671B}" destId="{2A84625F-63D0-45D8-97E4-A3ABEBFCDBC7}" srcOrd="1" destOrd="0" parTransId="{65CEC0B0-8E2F-4C9C-8244-E7478181B550}" sibTransId="{EDC9A7D5-1797-4C0E-9AE6-5BB9F740BFD3}"/>
    <dgm:cxn modelId="{3D22C0C2-42DD-4DFE-BF75-B169076A8507}" type="presOf" srcId="{5788ED9B-24AC-4F38-B13D-E261F259671B}" destId="{F3E13D35-9D83-45C2-8826-19841B799356}" srcOrd="0" destOrd="0" presId="urn:microsoft.com/office/officeart/2005/8/layout/default#29"/>
    <dgm:cxn modelId="{C041D69B-2F19-4201-B0DE-289833307949}" type="presParOf" srcId="{F3E13D35-9D83-45C2-8826-19841B799356}" destId="{48878529-2123-476B-9018-534A2D782D44}" srcOrd="0" destOrd="0" presId="urn:microsoft.com/office/officeart/2005/8/layout/default#29"/>
    <dgm:cxn modelId="{695F5BA1-FC7C-4FCE-B7E3-632704228310}" type="presParOf" srcId="{F3E13D35-9D83-45C2-8826-19841B799356}" destId="{E4C89990-2967-466C-96A7-DBDBFFFB776F}" srcOrd="1" destOrd="0" presId="urn:microsoft.com/office/officeart/2005/8/layout/default#29"/>
    <dgm:cxn modelId="{FD635D04-D683-4EFE-9A5D-B2FEE5F743EC}" type="presParOf" srcId="{F3E13D35-9D83-45C2-8826-19841B799356}" destId="{EF774B2B-55DA-48B1-A7BA-5418038895E1}" srcOrd="2" destOrd="0" presId="urn:microsoft.com/office/officeart/2005/8/layout/default#29"/>
    <dgm:cxn modelId="{E2B28366-65D5-46CC-819E-FAFF33ED1770}" type="presParOf" srcId="{F3E13D35-9D83-45C2-8826-19841B799356}" destId="{B1A9CD88-2467-4490-9A45-ADFE1374286B}" srcOrd="3" destOrd="0" presId="urn:microsoft.com/office/officeart/2005/8/layout/default#29"/>
    <dgm:cxn modelId="{5E58BCE0-86EB-4F37-A57D-B5E45587F500}" type="presParOf" srcId="{F3E13D35-9D83-45C2-8826-19841B799356}" destId="{8914E3F9-E041-4C9E-BF2A-E47E6340FC4A}" srcOrd="4" destOrd="0" presId="urn:microsoft.com/office/officeart/2005/8/layout/default#2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2875C01-18C2-42CB-85F5-4B9F059CD667}" type="doc">
      <dgm:prSet loTypeId="urn:microsoft.com/office/officeart/2005/8/layout/default#30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l-GR"/>
        </a:p>
      </dgm:t>
    </dgm:pt>
    <dgm:pt modelId="{67A05DA5-67E3-4B1B-9E66-AD45A1F4D40A}">
      <dgm:prSet/>
      <dgm:spPr/>
      <dgm:t>
        <a:bodyPr/>
        <a:lstStyle/>
        <a:p>
          <a:r>
            <a:rPr lang="el-GR" b="0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1. Δεν επενδύουν αρκετά για έρευνα.</a:t>
          </a:r>
          <a:endParaRPr lang="el-GR" b="0" dirty="0">
            <a:effectLst>
              <a:outerShdw blurRad="38100" dist="38100" dir="2700000" algn="tl">
                <a:srgbClr val="C0C0C0"/>
              </a:outerShdw>
            </a:effectLst>
            <a:latin typeface="Century Gothic" pitchFamily="34" charset="0"/>
          </a:endParaRPr>
        </a:p>
      </dgm:t>
    </dgm:pt>
    <dgm:pt modelId="{2F1D8C1E-83A3-4CA4-A7FD-417232CCDAA1}" type="parTrans" cxnId="{9544F846-E4DE-4294-A4D4-7F65AA8B4033}">
      <dgm:prSet/>
      <dgm:spPr/>
      <dgm:t>
        <a:bodyPr/>
        <a:lstStyle/>
        <a:p>
          <a:endParaRPr lang="el-GR"/>
        </a:p>
      </dgm:t>
    </dgm:pt>
    <dgm:pt modelId="{C0FDF9E5-B28D-48B4-8438-F4281AF5E38F}" type="sibTrans" cxnId="{9544F846-E4DE-4294-A4D4-7F65AA8B4033}">
      <dgm:prSet/>
      <dgm:spPr/>
      <dgm:t>
        <a:bodyPr/>
        <a:lstStyle/>
        <a:p>
          <a:endParaRPr lang="el-GR"/>
        </a:p>
      </dgm:t>
    </dgm:pt>
    <dgm:pt modelId="{A6172FEC-CF24-41A6-B68E-A7781A143957}">
      <dgm:prSet/>
      <dgm:spPr/>
      <dgm:t>
        <a:bodyPr/>
        <a:lstStyle/>
        <a:p>
          <a:r>
            <a:rPr lang="el-GR" b="0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2. Δεν παίρνουν την έρευνα στα σοβαρά.</a:t>
          </a:r>
          <a:endParaRPr lang="el-GR" b="0" dirty="0">
            <a:effectLst>
              <a:outerShdw blurRad="38100" dist="38100" dir="2700000" algn="tl">
                <a:srgbClr val="C0C0C0"/>
              </a:outerShdw>
            </a:effectLst>
            <a:latin typeface="Century Gothic" pitchFamily="34" charset="0"/>
          </a:endParaRPr>
        </a:p>
      </dgm:t>
    </dgm:pt>
    <dgm:pt modelId="{A2065D5B-6414-43DE-A63C-EC788D123920}" type="parTrans" cxnId="{C7B8E5EB-FD94-4414-AC30-DAB9E9571F3E}">
      <dgm:prSet/>
      <dgm:spPr/>
      <dgm:t>
        <a:bodyPr/>
        <a:lstStyle/>
        <a:p>
          <a:endParaRPr lang="el-GR"/>
        </a:p>
      </dgm:t>
    </dgm:pt>
    <dgm:pt modelId="{8934692F-ADBB-4F51-BED3-4A39F7387779}" type="sibTrans" cxnId="{C7B8E5EB-FD94-4414-AC30-DAB9E9571F3E}">
      <dgm:prSet/>
      <dgm:spPr/>
      <dgm:t>
        <a:bodyPr/>
        <a:lstStyle/>
        <a:p>
          <a:endParaRPr lang="el-GR"/>
        </a:p>
      </dgm:t>
    </dgm:pt>
    <dgm:pt modelId="{46B437A6-F1A9-4A96-8821-D93DD08368CA}">
      <dgm:prSet/>
      <dgm:spPr/>
      <dgm:t>
        <a:bodyPr/>
        <a:lstStyle/>
        <a:p>
          <a:r>
            <a:rPr lang="el-GR" b="0" dirty="0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3. Χρήση </a:t>
          </a:r>
          <a:r>
            <a:rPr lang="en-US" b="0" dirty="0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“</a:t>
          </a:r>
          <a:r>
            <a:rPr lang="el-GR" b="0" dirty="0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Ψευδοέρευνας</a:t>
          </a:r>
          <a:r>
            <a:rPr lang="en-US" b="0" dirty="0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” </a:t>
          </a:r>
          <a:r>
            <a:rPr lang="el-GR" b="0" dirty="0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(</a:t>
          </a:r>
          <a:r>
            <a:rPr lang="en-US" b="0" dirty="0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Pseudo Research).</a:t>
          </a:r>
          <a:endParaRPr lang="el-GR" b="0" dirty="0">
            <a:effectLst>
              <a:outerShdw blurRad="38100" dist="38100" dir="2700000" algn="tl">
                <a:srgbClr val="C0C0C0"/>
              </a:outerShdw>
            </a:effectLst>
            <a:latin typeface="Century Gothic" pitchFamily="34" charset="0"/>
          </a:endParaRPr>
        </a:p>
      </dgm:t>
    </dgm:pt>
    <dgm:pt modelId="{0E5F5ECF-25C5-445C-9243-5598F153B055}" type="parTrans" cxnId="{888EC8BE-876C-450C-B4F3-2CF98DF24647}">
      <dgm:prSet/>
      <dgm:spPr/>
      <dgm:t>
        <a:bodyPr/>
        <a:lstStyle/>
        <a:p>
          <a:endParaRPr lang="el-GR"/>
        </a:p>
      </dgm:t>
    </dgm:pt>
    <dgm:pt modelId="{73ADDC78-CAF8-4525-9C81-A60811564DBE}" type="sibTrans" cxnId="{888EC8BE-876C-450C-B4F3-2CF98DF24647}">
      <dgm:prSet/>
      <dgm:spPr/>
      <dgm:t>
        <a:bodyPr/>
        <a:lstStyle/>
        <a:p>
          <a:endParaRPr lang="el-GR"/>
        </a:p>
      </dgm:t>
    </dgm:pt>
    <dgm:pt modelId="{6BB20F3F-696E-4470-90F8-A95F26F80F58}">
      <dgm:prSet/>
      <dgm:spPr/>
      <dgm:t>
        <a:bodyPr/>
        <a:lstStyle/>
        <a:p>
          <a:r>
            <a:rPr lang="el-GR" b="0" dirty="0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4. Δεν συμπεριλαμβάνονται στη διαδικασία λήψης των αποφάσεων.</a:t>
          </a:r>
          <a:endParaRPr lang="el-GR" b="0" dirty="0">
            <a:effectLst>
              <a:outerShdw blurRad="38100" dist="38100" dir="2700000" algn="tl">
                <a:srgbClr val="C0C0C0"/>
              </a:outerShdw>
            </a:effectLst>
            <a:latin typeface="Century Gothic" pitchFamily="34" charset="0"/>
          </a:endParaRPr>
        </a:p>
      </dgm:t>
    </dgm:pt>
    <dgm:pt modelId="{22081D68-DA2D-457E-B1B1-27CD581F9E31}" type="parTrans" cxnId="{89225BC5-1623-4B87-92DE-3888BECDF79D}">
      <dgm:prSet/>
      <dgm:spPr/>
      <dgm:t>
        <a:bodyPr/>
        <a:lstStyle/>
        <a:p>
          <a:endParaRPr lang="el-GR"/>
        </a:p>
      </dgm:t>
    </dgm:pt>
    <dgm:pt modelId="{CB5246F2-FBFB-404E-9A3C-05AC48EB7785}" type="sibTrans" cxnId="{89225BC5-1623-4B87-92DE-3888BECDF79D}">
      <dgm:prSet/>
      <dgm:spPr/>
      <dgm:t>
        <a:bodyPr/>
        <a:lstStyle/>
        <a:p>
          <a:endParaRPr lang="el-GR"/>
        </a:p>
      </dgm:t>
    </dgm:pt>
    <dgm:pt modelId="{6DA59400-DDA4-4024-8E22-588E5332F7CE}" type="pres">
      <dgm:prSet presAssocID="{F2875C01-18C2-42CB-85F5-4B9F059CD66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32D5E3F4-3E87-4AE9-BCFC-11DE26AFC107}" type="pres">
      <dgm:prSet presAssocID="{67A05DA5-67E3-4B1B-9E66-AD45A1F4D40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A1F5EDE-3B77-4F19-BAF9-A5AC9B08D613}" type="pres">
      <dgm:prSet presAssocID="{C0FDF9E5-B28D-48B4-8438-F4281AF5E38F}" presName="sibTrans" presStyleCnt="0"/>
      <dgm:spPr/>
    </dgm:pt>
    <dgm:pt modelId="{A72A1DD8-179B-4C0C-B3FF-54DD8FE4A1C7}" type="pres">
      <dgm:prSet presAssocID="{A6172FEC-CF24-41A6-B68E-A7781A14395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A6B238B-C79E-4587-96F7-70DAAC897CF2}" type="pres">
      <dgm:prSet presAssocID="{8934692F-ADBB-4F51-BED3-4A39F7387779}" presName="sibTrans" presStyleCnt="0"/>
      <dgm:spPr/>
    </dgm:pt>
    <dgm:pt modelId="{FC64268D-FD90-4EFA-B2EC-9417B5410897}" type="pres">
      <dgm:prSet presAssocID="{46B437A6-F1A9-4A96-8821-D93DD08368C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84D2266-6A25-4C03-8EA7-C0CB3B5BA498}" type="pres">
      <dgm:prSet presAssocID="{73ADDC78-CAF8-4525-9C81-A60811564DBE}" presName="sibTrans" presStyleCnt="0"/>
      <dgm:spPr/>
    </dgm:pt>
    <dgm:pt modelId="{4B9A4062-EFEF-4CE4-9343-7BF69D631DAD}" type="pres">
      <dgm:prSet presAssocID="{6BB20F3F-696E-4470-90F8-A95F26F80F5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9544F846-E4DE-4294-A4D4-7F65AA8B4033}" srcId="{F2875C01-18C2-42CB-85F5-4B9F059CD667}" destId="{67A05DA5-67E3-4B1B-9E66-AD45A1F4D40A}" srcOrd="0" destOrd="0" parTransId="{2F1D8C1E-83A3-4CA4-A7FD-417232CCDAA1}" sibTransId="{C0FDF9E5-B28D-48B4-8438-F4281AF5E38F}"/>
    <dgm:cxn modelId="{F8AC614C-95A2-42FB-B2AA-C342AE217528}" type="presOf" srcId="{6BB20F3F-696E-4470-90F8-A95F26F80F58}" destId="{4B9A4062-EFEF-4CE4-9343-7BF69D631DAD}" srcOrd="0" destOrd="0" presId="urn:microsoft.com/office/officeart/2005/8/layout/default#30"/>
    <dgm:cxn modelId="{888EC8BE-876C-450C-B4F3-2CF98DF24647}" srcId="{F2875C01-18C2-42CB-85F5-4B9F059CD667}" destId="{46B437A6-F1A9-4A96-8821-D93DD08368CA}" srcOrd="2" destOrd="0" parTransId="{0E5F5ECF-25C5-445C-9243-5598F153B055}" sibTransId="{73ADDC78-CAF8-4525-9C81-A60811564DBE}"/>
    <dgm:cxn modelId="{130F6947-92E2-4842-B89D-AC5FAB4AE315}" type="presOf" srcId="{67A05DA5-67E3-4B1B-9E66-AD45A1F4D40A}" destId="{32D5E3F4-3E87-4AE9-BCFC-11DE26AFC107}" srcOrd="0" destOrd="0" presId="urn:microsoft.com/office/officeart/2005/8/layout/default#30"/>
    <dgm:cxn modelId="{BFB3F37C-CA51-46F2-BE2E-A0D07039DB1E}" type="presOf" srcId="{46B437A6-F1A9-4A96-8821-D93DD08368CA}" destId="{FC64268D-FD90-4EFA-B2EC-9417B5410897}" srcOrd="0" destOrd="0" presId="urn:microsoft.com/office/officeart/2005/8/layout/default#30"/>
    <dgm:cxn modelId="{C7B8E5EB-FD94-4414-AC30-DAB9E9571F3E}" srcId="{F2875C01-18C2-42CB-85F5-4B9F059CD667}" destId="{A6172FEC-CF24-41A6-B68E-A7781A143957}" srcOrd="1" destOrd="0" parTransId="{A2065D5B-6414-43DE-A63C-EC788D123920}" sibTransId="{8934692F-ADBB-4F51-BED3-4A39F7387779}"/>
    <dgm:cxn modelId="{1B8C2344-D9E2-4886-8EC2-DE41E2C02A7F}" type="presOf" srcId="{A6172FEC-CF24-41A6-B68E-A7781A143957}" destId="{A72A1DD8-179B-4C0C-B3FF-54DD8FE4A1C7}" srcOrd="0" destOrd="0" presId="urn:microsoft.com/office/officeart/2005/8/layout/default#30"/>
    <dgm:cxn modelId="{89225BC5-1623-4B87-92DE-3888BECDF79D}" srcId="{F2875C01-18C2-42CB-85F5-4B9F059CD667}" destId="{6BB20F3F-696E-4470-90F8-A95F26F80F58}" srcOrd="3" destOrd="0" parTransId="{22081D68-DA2D-457E-B1B1-27CD581F9E31}" sibTransId="{CB5246F2-FBFB-404E-9A3C-05AC48EB7785}"/>
    <dgm:cxn modelId="{88352E63-C364-4DF6-BBCF-CC492EE45FB3}" type="presOf" srcId="{F2875C01-18C2-42CB-85F5-4B9F059CD667}" destId="{6DA59400-DDA4-4024-8E22-588E5332F7CE}" srcOrd="0" destOrd="0" presId="urn:microsoft.com/office/officeart/2005/8/layout/default#30"/>
    <dgm:cxn modelId="{D408B4E5-BA82-4E1C-B046-3B97F917559B}" type="presParOf" srcId="{6DA59400-DDA4-4024-8E22-588E5332F7CE}" destId="{32D5E3F4-3E87-4AE9-BCFC-11DE26AFC107}" srcOrd="0" destOrd="0" presId="urn:microsoft.com/office/officeart/2005/8/layout/default#30"/>
    <dgm:cxn modelId="{C63556EF-1FCB-4543-97B2-0DF5B43F2EF9}" type="presParOf" srcId="{6DA59400-DDA4-4024-8E22-588E5332F7CE}" destId="{8A1F5EDE-3B77-4F19-BAF9-A5AC9B08D613}" srcOrd="1" destOrd="0" presId="urn:microsoft.com/office/officeart/2005/8/layout/default#30"/>
    <dgm:cxn modelId="{72398458-31B1-4214-A559-C9E7FF1A82E7}" type="presParOf" srcId="{6DA59400-DDA4-4024-8E22-588E5332F7CE}" destId="{A72A1DD8-179B-4C0C-B3FF-54DD8FE4A1C7}" srcOrd="2" destOrd="0" presId="urn:microsoft.com/office/officeart/2005/8/layout/default#30"/>
    <dgm:cxn modelId="{E48F7308-C32B-497B-917F-0D38CCB31B5A}" type="presParOf" srcId="{6DA59400-DDA4-4024-8E22-588E5332F7CE}" destId="{0A6B238B-C79E-4587-96F7-70DAAC897CF2}" srcOrd="3" destOrd="0" presId="urn:microsoft.com/office/officeart/2005/8/layout/default#30"/>
    <dgm:cxn modelId="{0AAD4701-4A00-4B60-ABCB-40994A0F9575}" type="presParOf" srcId="{6DA59400-DDA4-4024-8E22-588E5332F7CE}" destId="{FC64268D-FD90-4EFA-B2EC-9417B5410897}" srcOrd="4" destOrd="0" presId="urn:microsoft.com/office/officeart/2005/8/layout/default#30"/>
    <dgm:cxn modelId="{EC0D3718-7E33-4E69-9876-0FD5B0F7494B}" type="presParOf" srcId="{6DA59400-DDA4-4024-8E22-588E5332F7CE}" destId="{984D2266-6A25-4C03-8EA7-C0CB3B5BA498}" srcOrd="5" destOrd="0" presId="urn:microsoft.com/office/officeart/2005/8/layout/default#30"/>
    <dgm:cxn modelId="{1C4904DC-AE02-4747-AAB2-F7CD997E0E29}" type="presParOf" srcId="{6DA59400-DDA4-4024-8E22-588E5332F7CE}" destId="{4B9A4062-EFEF-4CE4-9343-7BF69D631DAD}" srcOrd="6" destOrd="0" presId="urn:microsoft.com/office/officeart/2005/8/layout/default#30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5E6810D-DE80-42E2-98CA-0D9A26F8EE55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l-GR"/>
        </a:p>
      </dgm:t>
    </dgm:pt>
    <dgm:pt modelId="{BA676FBB-1ACB-4E29-A1C6-390EA9713285}">
      <dgm:prSet phldrT="[Text]"/>
      <dgm:spPr/>
      <dgm:t>
        <a:bodyPr/>
        <a:lstStyle/>
        <a:p>
          <a:r>
            <a:rPr lang="el-GR" smtClean="0">
              <a:latin typeface="Century Gothic" pitchFamily="34" charset="0"/>
            </a:rPr>
            <a:t>Οι ερωτήσεις που γράφω είναι οι σωστές;</a:t>
          </a:r>
          <a:endParaRPr lang="el-GR"/>
        </a:p>
      </dgm:t>
    </dgm:pt>
    <dgm:pt modelId="{8D513640-F05D-4367-88AE-9E5069EF98CC}" type="parTrans" cxnId="{F9CF3856-C3D9-48B5-A147-FA069A24D640}">
      <dgm:prSet/>
      <dgm:spPr/>
      <dgm:t>
        <a:bodyPr/>
        <a:lstStyle/>
        <a:p>
          <a:endParaRPr lang="el-GR"/>
        </a:p>
      </dgm:t>
    </dgm:pt>
    <dgm:pt modelId="{52A1A771-8022-4426-A8F0-D49FD54BE5EC}" type="sibTrans" cxnId="{F9CF3856-C3D9-48B5-A147-FA069A24D640}">
      <dgm:prSet/>
      <dgm:spPr/>
      <dgm:t>
        <a:bodyPr/>
        <a:lstStyle/>
        <a:p>
          <a:endParaRPr lang="el-GR"/>
        </a:p>
      </dgm:t>
    </dgm:pt>
    <dgm:pt modelId="{D2EECDD8-FF20-4067-8EED-B21F7B778E15}">
      <dgm:prSet/>
      <dgm:spPr/>
      <dgm:t>
        <a:bodyPr/>
        <a:lstStyle/>
        <a:p>
          <a:r>
            <a:rPr lang="el-GR" smtClean="0">
              <a:latin typeface="Century Gothic" pitchFamily="34" charset="0"/>
            </a:rPr>
            <a:t>Εχουν την ίδια σημασία για τον καταναλωτή;</a:t>
          </a:r>
          <a:endParaRPr lang="el-GR" dirty="0">
            <a:latin typeface="Century Gothic" pitchFamily="34" charset="0"/>
          </a:endParaRPr>
        </a:p>
      </dgm:t>
    </dgm:pt>
    <dgm:pt modelId="{DD837A10-B537-4DBC-84A2-A55A8AA44E8C}" type="parTrans" cxnId="{9199B6C4-6D2D-4336-BAB3-2188BB944C2B}">
      <dgm:prSet/>
      <dgm:spPr/>
      <dgm:t>
        <a:bodyPr/>
        <a:lstStyle/>
        <a:p>
          <a:endParaRPr lang="el-GR"/>
        </a:p>
      </dgm:t>
    </dgm:pt>
    <dgm:pt modelId="{03C3C988-F355-4BD3-8310-C9A9D8B6CB83}" type="sibTrans" cxnId="{9199B6C4-6D2D-4336-BAB3-2188BB944C2B}">
      <dgm:prSet/>
      <dgm:spPr/>
      <dgm:t>
        <a:bodyPr/>
        <a:lstStyle/>
        <a:p>
          <a:endParaRPr lang="el-GR"/>
        </a:p>
      </dgm:t>
    </dgm:pt>
    <dgm:pt modelId="{D341915F-D4AF-4612-B163-5ED2DBDCC286}">
      <dgm:prSet/>
      <dgm:spPr/>
      <dgm:t>
        <a:bodyPr/>
        <a:lstStyle/>
        <a:p>
          <a:r>
            <a:rPr lang="el-GR" smtClean="0">
              <a:latin typeface="Century Gothic" pitchFamily="34" charset="0"/>
            </a:rPr>
            <a:t>Με ποια σειρά; </a:t>
          </a:r>
          <a:endParaRPr lang="el-GR" dirty="0">
            <a:effectLst>
              <a:outerShdw blurRad="38100" dist="38100" dir="2700000" algn="tl">
                <a:srgbClr val="C0C0C0"/>
              </a:outerShdw>
            </a:effectLst>
            <a:latin typeface="Century Gothic" pitchFamily="34" charset="0"/>
          </a:endParaRPr>
        </a:p>
      </dgm:t>
    </dgm:pt>
    <dgm:pt modelId="{DB01A27A-6935-4035-8EEF-5BFDBE3A018B}" type="parTrans" cxnId="{D5D50DDF-444D-490C-AEBF-BFEB58B81DCB}">
      <dgm:prSet/>
      <dgm:spPr/>
      <dgm:t>
        <a:bodyPr/>
        <a:lstStyle/>
        <a:p>
          <a:endParaRPr lang="el-GR"/>
        </a:p>
      </dgm:t>
    </dgm:pt>
    <dgm:pt modelId="{C9534B02-1DD3-449E-AC38-0DCEA313CD01}" type="sibTrans" cxnId="{D5D50DDF-444D-490C-AEBF-BFEB58B81DCB}">
      <dgm:prSet/>
      <dgm:spPr/>
      <dgm:t>
        <a:bodyPr/>
        <a:lstStyle/>
        <a:p>
          <a:endParaRPr lang="el-GR"/>
        </a:p>
      </dgm:t>
    </dgm:pt>
    <dgm:pt modelId="{06BCD7EB-815F-4C4E-9453-50FDB653AA80}" type="pres">
      <dgm:prSet presAssocID="{95E6810D-DE80-42E2-98CA-0D9A26F8EE5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0BE7D7E6-45BF-4919-93D8-C46C00133AE1}" type="pres">
      <dgm:prSet presAssocID="{BA676FBB-1ACB-4E29-A1C6-390EA9713285}" presName="parentLin" presStyleCnt="0"/>
      <dgm:spPr/>
    </dgm:pt>
    <dgm:pt modelId="{FC64DB54-D7B4-4A7B-9C94-3F27182A3EC5}" type="pres">
      <dgm:prSet presAssocID="{BA676FBB-1ACB-4E29-A1C6-390EA9713285}" presName="parentLeftMargin" presStyleLbl="node1" presStyleIdx="0" presStyleCnt="3"/>
      <dgm:spPr/>
      <dgm:t>
        <a:bodyPr/>
        <a:lstStyle/>
        <a:p>
          <a:endParaRPr lang="el-GR"/>
        </a:p>
      </dgm:t>
    </dgm:pt>
    <dgm:pt modelId="{BD5BC998-306C-4BF1-8BBD-8EF039DC0332}" type="pres">
      <dgm:prSet presAssocID="{BA676FBB-1ACB-4E29-A1C6-390EA971328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851839D-5B40-4668-A887-EB5EAD611839}" type="pres">
      <dgm:prSet presAssocID="{BA676FBB-1ACB-4E29-A1C6-390EA9713285}" presName="negativeSpace" presStyleCnt="0"/>
      <dgm:spPr/>
    </dgm:pt>
    <dgm:pt modelId="{C95C1D57-1790-4110-A8C8-4E678EF95223}" type="pres">
      <dgm:prSet presAssocID="{BA676FBB-1ACB-4E29-A1C6-390EA9713285}" presName="childText" presStyleLbl="conFgAcc1" presStyleIdx="0" presStyleCnt="3">
        <dgm:presLayoutVars>
          <dgm:bulletEnabled val="1"/>
        </dgm:presLayoutVars>
      </dgm:prSet>
      <dgm:spPr/>
    </dgm:pt>
    <dgm:pt modelId="{02AE6F0D-D4C4-4E4A-968E-220D1BDA920D}" type="pres">
      <dgm:prSet presAssocID="{52A1A771-8022-4426-A8F0-D49FD54BE5EC}" presName="spaceBetweenRectangles" presStyleCnt="0"/>
      <dgm:spPr/>
    </dgm:pt>
    <dgm:pt modelId="{D025CE46-0C66-423A-AD03-E7216C53906F}" type="pres">
      <dgm:prSet presAssocID="{D2EECDD8-FF20-4067-8EED-B21F7B778E15}" presName="parentLin" presStyleCnt="0"/>
      <dgm:spPr/>
    </dgm:pt>
    <dgm:pt modelId="{CA874958-94C0-40CD-AC6A-55DBFC761818}" type="pres">
      <dgm:prSet presAssocID="{D2EECDD8-FF20-4067-8EED-B21F7B778E15}" presName="parentLeftMargin" presStyleLbl="node1" presStyleIdx="0" presStyleCnt="3"/>
      <dgm:spPr/>
      <dgm:t>
        <a:bodyPr/>
        <a:lstStyle/>
        <a:p>
          <a:endParaRPr lang="el-GR"/>
        </a:p>
      </dgm:t>
    </dgm:pt>
    <dgm:pt modelId="{D249B09B-055C-489E-949C-181A334A86E4}" type="pres">
      <dgm:prSet presAssocID="{D2EECDD8-FF20-4067-8EED-B21F7B778E1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D124F20-FD00-4B44-8778-2FE164339A48}" type="pres">
      <dgm:prSet presAssocID="{D2EECDD8-FF20-4067-8EED-B21F7B778E15}" presName="negativeSpace" presStyleCnt="0"/>
      <dgm:spPr/>
    </dgm:pt>
    <dgm:pt modelId="{E32F3DA8-2985-4F45-82EF-0E69B9EB4BB0}" type="pres">
      <dgm:prSet presAssocID="{D2EECDD8-FF20-4067-8EED-B21F7B778E15}" presName="childText" presStyleLbl="conFgAcc1" presStyleIdx="1" presStyleCnt="3">
        <dgm:presLayoutVars>
          <dgm:bulletEnabled val="1"/>
        </dgm:presLayoutVars>
      </dgm:prSet>
      <dgm:spPr/>
    </dgm:pt>
    <dgm:pt modelId="{1C1B103B-3E08-40CB-82D0-1FB8572882F5}" type="pres">
      <dgm:prSet presAssocID="{03C3C988-F355-4BD3-8310-C9A9D8B6CB83}" presName="spaceBetweenRectangles" presStyleCnt="0"/>
      <dgm:spPr/>
    </dgm:pt>
    <dgm:pt modelId="{5138740B-763C-411E-8126-765204699A8B}" type="pres">
      <dgm:prSet presAssocID="{D341915F-D4AF-4612-B163-5ED2DBDCC286}" presName="parentLin" presStyleCnt="0"/>
      <dgm:spPr/>
    </dgm:pt>
    <dgm:pt modelId="{1412CBC3-680C-4B42-8DC6-68DC4B8B2035}" type="pres">
      <dgm:prSet presAssocID="{D341915F-D4AF-4612-B163-5ED2DBDCC286}" presName="parentLeftMargin" presStyleLbl="node1" presStyleIdx="1" presStyleCnt="3"/>
      <dgm:spPr/>
      <dgm:t>
        <a:bodyPr/>
        <a:lstStyle/>
        <a:p>
          <a:endParaRPr lang="el-GR"/>
        </a:p>
      </dgm:t>
    </dgm:pt>
    <dgm:pt modelId="{658D1B0E-3F9C-42D9-8B4E-D92218F3D146}" type="pres">
      <dgm:prSet presAssocID="{D341915F-D4AF-4612-B163-5ED2DBDCC28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802508E-2BC0-4BC5-93BE-58D0ED31DD29}" type="pres">
      <dgm:prSet presAssocID="{D341915F-D4AF-4612-B163-5ED2DBDCC286}" presName="negativeSpace" presStyleCnt="0"/>
      <dgm:spPr/>
    </dgm:pt>
    <dgm:pt modelId="{FDCF7D7A-5EEF-4E04-88D4-C2F1ACCEA32D}" type="pres">
      <dgm:prSet presAssocID="{D341915F-D4AF-4612-B163-5ED2DBDCC28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2F8209F-2EA5-4571-A44F-2AAA91BF0E86}" type="presOf" srcId="{D341915F-D4AF-4612-B163-5ED2DBDCC286}" destId="{658D1B0E-3F9C-42D9-8B4E-D92218F3D146}" srcOrd="1" destOrd="0" presId="urn:microsoft.com/office/officeart/2005/8/layout/list1"/>
    <dgm:cxn modelId="{BCD5D1D6-1C93-44A2-85C5-5EE37024CDC5}" type="presOf" srcId="{95E6810D-DE80-42E2-98CA-0D9A26F8EE55}" destId="{06BCD7EB-815F-4C4E-9453-50FDB653AA80}" srcOrd="0" destOrd="0" presId="urn:microsoft.com/office/officeart/2005/8/layout/list1"/>
    <dgm:cxn modelId="{F9CF3856-C3D9-48B5-A147-FA069A24D640}" srcId="{95E6810D-DE80-42E2-98CA-0D9A26F8EE55}" destId="{BA676FBB-1ACB-4E29-A1C6-390EA9713285}" srcOrd="0" destOrd="0" parTransId="{8D513640-F05D-4367-88AE-9E5069EF98CC}" sibTransId="{52A1A771-8022-4426-A8F0-D49FD54BE5EC}"/>
    <dgm:cxn modelId="{9199B6C4-6D2D-4336-BAB3-2188BB944C2B}" srcId="{95E6810D-DE80-42E2-98CA-0D9A26F8EE55}" destId="{D2EECDD8-FF20-4067-8EED-B21F7B778E15}" srcOrd="1" destOrd="0" parTransId="{DD837A10-B537-4DBC-84A2-A55A8AA44E8C}" sibTransId="{03C3C988-F355-4BD3-8310-C9A9D8B6CB83}"/>
    <dgm:cxn modelId="{54B6EC58-D64A-4281-BC7E-AC7AC9220567}" type="presOf" srcId="{D2EECDD8-FF20-4067-8EED-B21F7B778E15}" destId="{CA874958-94C0-40CD-AC6A-55DBFC761818}" srcOrd="0" destOrd="0" presId="urn:microsoft.com/office/officeart/2005/8/layout/list1"/>
    <dgm:cxn modelId="{4009EF9A-FDFA-4BB4-B597-D5A7172D47CD}" type="presOf" srcId="{D2EECDD8-FF20-4067-8EED-B21F7B778E15}" destId="{D249B09B-055C-489E-949C-181A334A86E4}" srcOrd="1" destOrd="0" presId="urn:microsoft.com/office/officeart/2005/8/layout/list1"/>
    <dgm:cxn modelId="{98DF52A6-CD7A-4049-9EB6-606ED744A881}" type="presOf" srcId="{BA676FBB-1ACB-4E29-A1C6-390EA9713285}" destId="{FC64DB54-D7B4-4A7B-9C94-3F27182A3EC5}" srcOrd="0" destOrd="0" presId="urn:microsoft.com/office/officeart/2005/8/layout/list1"/>
    <dgm:cxn modelId="{0EA28945-FA5E-466A-83D2-33EE8867C2E9}" type="presOf" srcId="{BA676FBB-1ACB-4E29-A1C6-390EA9713285}" destId="{BD5BC998-306C-4BF1-8BBD-8EF039DC0332}" srcOrd="1" destOrd="0" presId="urn:microsoft.com/office/officeart/2005/8/layout/list1"/>
    <dgm:cxn modelId="{D5D50DDF-444D-490C-AEBF-BFEB58B81DCB}" srcId="{95E6810D-DE80-42E2-98CA-0D9A26F8EE55}" destId="{D341915F-D4AF-4612-B163-5ED2DBDCC286}" srcOrd="2" destOrd="0" parTransId="{DB01A27A-6935-4035-8EEF-5BFDBE3A018B}" sibTransId="{C9534B02-1DD3-449E-AC38-0DCEA313CD01}"/>
    <dgm:cxn modelId="{2EC67191-F433-4972-997F-6DC3B6CCA780}" type="presOf" srcId="{D341915F-D4AF-4612-B163-5ED2DBDCC286}" destId="{1412CBC3-680C-4B42-8DC6-68DC4B8B2035}" srcOrd="0" destOrd="0" presId="urn:microsoft.com/office/officeart/2005/8/layout/list1"/>
    <dgm:cxn modelId="{6FA430EA-2701-4535-BEFE-2C54F0B510E5}" type="presParOf" srcId="{06BCD7EB-815F-4C4E-9453-50FDB653AA80}" destId="{0BE7D7E6-45BF-4919-93D8-C46C00133AE1}" srcOrd="0" destOrd="0" presId="urn:microsoft.com/office/officeart/2005/8/layout/list1"/>
    <dgm:cxn modelId="{615D5AA3-2C10-4F31-964A-24FA39766AE5}" type="presParOf" srcId="{0BE7D7E6-45BF-4919-93D8-C46C00133AE1}" destId="{FC64DB54-D7B4-4A7B-9C94-3F27182A3EC5}" srcOrd="0" destOrd="0" presId="urn:microsoft.com/office/officeart/2005/8/layout/list1"/>
    <dgm:cxn modelId="{0F8D4A2E-861C-47CD-B583-31A34A99051F}" type="presParOf" srcId="{0BE7D7E6-45BF-4919-93D8-C46C00133AE1}" destId="{BD5BC998-306C-4BF1-8BBD-8EF039DC0332}" srcOrd="1" destOrd="0" presId="urn:microsoft.com/office/officeart/2005/8/layout/list1"/>
    <dgm:cxn modelId="{79B8D8C4-D6C9-40B8-9A26-9A196B49E70E}" type="presParOf" srcId="{06BCD7EB-815F-4C4E-9453-50FDB653AA80}" destId="{9851839D-5B40-4668-A887-EB5EAD611839}" srcOrd="1" destOrd="0" presId="urn:microsoft.com/office/officeart/2005/8/layout/list1"/>
    <dgm:cxn modelId="{ADF14EE6-B436-44E2-900B-BD112E3DBEFC}" type="presParOf" srcId="{06BCD7EB-815F-4C4E-9453-50FDB653AA80}" destId="{C95C1D57-1790-4110-A8C8-4E678EF95223}" srcOrd="2" destOrd="0" presId="urn:microsoft.com/office/officeart/2005/8/layout/list1"/>
    <dgm:cxn modelId="{74054F22-9E38-4CDD-994A-23A419A3FEA1}" type="presParOf" srcId="{06BCD7EB-815F-4C4E-9453-50FDB653AA80}" destId="{02AE6F0D-D4C4-4E4A-968E-220D1BDA920D}" srcOrd="3" destOrd="0" presId="urn:microsoft.com/office/officeart/2005/8/layout/list1"/>
    <dgm:cxn modelId="{9FE023EE-1E5D-4C87-BF8C-BB90FC1F366C}" type="presParOf" srcId="{06BCD7EB-815F-4C4E-9453-50FDB653AA80}" destId="{D025CE46-0C66-423A-AD03-E7216C53906F}" srcOrd="4" destOrd="0" presId="urn:microsoft.com/office/officeart/2005/8/layout/list1"/>
    <dgm:cxn modelId="{98955CD9-C754-4065-A266-E5D59C103925}" type="presParOf" srcId="{D025CE46-0C66-423A-AD03-E7216C53906F}" destId="{CA874958-94C0-40CD-AC6A-55DBFC761818}" srcOrd="0" destOrd="0" presId="urn:microsoft.com/office/officeart/2005/8/layout/list1"/>
    <dgm:cxn modelId="{26B73805-FBAD-43D0-BEEE-082D94B863D2}" type="presParOf" srcId="{D025CE46-0C66-423A-AD03-E7216C53906F}" destId="{D249B09B-055C-489E-949C-181A334A86E4}" srcOrd="1" destOrd="0" presId="urn:microsoft.com/office/officeart/2005/8/layout/list1"/>
    <dgm:cxn modelId="{6CE4F2A2-7D1B-461A-91EA-7CCB65ACB410}" type="presParOf" srcId="{06BCD7EB-815F-4C4E-9453-50FDB653AA80}" destId="{6D124F20-FD00-4B44-8778-2FE164339A48}" srcOrd="5" destOrd="0" presId="urn:microsoft.com/office/officeart/2005/8/layout/list1"/>
    <dgm:cxn modelId="{B02FD2A6-A791-4085-9E3F-DA89D48CF6FF}" type="presParOf" srcId="{06BCD7EB-815F-4C4E-9453-50FDB653AA80}" destId="{E32F3DA8-2985-4F45-82EF-0E69B9EB4BB0}" srcOrd="6" destOrd="0" presId="urn:microsoft.com/office/officeart/2005/8/layout/list1"/>
    <dgm:cxn modelId="{8DAD7D44-C0E9-493F-9628-6CE9C54852AD}" type="presParOf" srcId="{06BCD7EB-815F-4C4E-9453-50FDB653AA80}" destId="{1C1B103B-3E08-40CB-82D0-1FB8572882F5}" srcOrd="7" destOrd="0" presId="urn:microsoft.com/office/officeart/2005/8/layout/list1"/>
    <dgm:cxn modelId="{58FD2DBB-07A0-442E-A58E-B4DB47CB81EE}" type="presParOf" srcId="{06BCD7EB-815F-4C4E-9453-50FDB653AA80}" destId="{5138740B-763C-411E-8126-765204699A8B}" srcOrd="8" destOrd="0" presId="urn:microsoft.com/office/officeart/2005/8/layout/list1"/>
    <dgm:cxn modelId="{7E523778-7D63-4C45-9472-87F530380F26}" type="presParOf" srcId="{5138740B-763C-411E-8126-765204699A8B}" destId="{1412CBC3-680C-4B42-8DC6-68DC4B8B2035}" srcOrd="0" destOrd="0" presId="urn:microsoft.com/office/officeart/2005/8/layout/list1"/>
    <dgm:cxn modelId="{95B14D7E-AC28-46B6-AE9F-AAB9B92E0259}" type="presParOf" srcId="{5138740B-763C-411E-8126-765204699A8B}" destId="{658D1B0E-3F9C-42D9-8B4E-D92218F3D146}" srcOrd="1" destOrd="0" presId="urn:microsoft.com/office/officeart/2005/8/layout/list1"/>
    <dgm:cxn modelId="{25E6D0C0-6522-4C8D-B59C-3F2F8D098A02}" type="presParOf" srcId="{06BCD7EB-815F-4C4E-9453-50FDB653AA80}" destId="{F802508E-2BC0-4BC5-93BE-58D0ED31DD29}" srcOrd="9" destOrd="0" presId="urn:microsoft.com/office/officeart/2005/8/layout/list1"/>
    <dgm:cxn modelId="{4C74A7BC-0F41-4882-B5B0-E093F63670C4}" type="presParOf" srcId="{06BCD7EB-815F-4C4E-9453-50FDB653AA80}" destId="{FDCF7D7A-5EEF-4E04-88D4-C2F1ACCEA32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7FB79F6-F766-4455-B374-6448E931A54E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l-GR"/>
        </a:p>
      </dgm:t>
    </dgm:pt>
    <dgm:pt modelId="{AE1FF99A-F246-4838-92BE-3E31A8BD3BFF}">
      <dgm:prSet phldrT="[Text]" custT="1"/>
      <dgm:spPr/>
      <dgm:t>
        <a:bodyPr/>
        <a:lstStyle/>
        <a:p>
          <a:r>
            <a:rPr lang="el-GR" sz="20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1. ΔΟΜΗΜΕΝΟ ΕΡΩΤΗΜΑΤΟΛΟΓΙΟ ΜΕ ΑΜΕΣΕΣ/</a:t>
          </a:r>
        </a:p>
        <a:p>
          <a:r>
            <a:rPr lang="el-GR" sz="20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ΕΥΘΕΙΕΣ ΕΡΩΤΗΣΕΙΣ</a:t>
          </a:r>
          <a:endParaRPr lang="el-GR" sz="2000" dirty="0">
            <a:solidFill>
              <a:schemeClr val="tx1"/>
            </a:solidFill>
          </a:endParaRPr>
        </a:p>
      </dgm:t>
    </dgm:pt>
    <dgm:pt modelId="{234E0A61-9DDB-4865-9D06-AA3F422B0B6F}" type="parTrans" cxnId="{D488BE1B-A34E-4218-988F-80502EB7D588}">
      <dgm:prSet/>
      <dgm:spPr/>
      <dgm:t>
        <a:bodyPr/>
        <a:lstStyle/>
        <a:p>
          <a:endParaRPr lang="el-GR"/>
        </a:p>
      </dgm:t>
    </dgm:pt>
    <dgm:pt modelId="{4268256C-D7E6-4D4A-B286-DBB3F6BB002C}" type="sibTrans" cxnId="{D488BE1B-A34E-4218-988F-80502EB7D588}">
      <dgm:prSet/>
      <dgm:spPr/>
      <dgm:t>
        <a:bodyPr/>
        <a:lstStyle/>
        <a:p>
          <a:endParaRPr lang="el-GR"/>
        </a:p>
      </dgm:t>
    </dgm:pt>
    <dgm:pt modelId="{D2BD9F16-32A9-4649-8C09-A8118CFF7D47}">
      <dgm:prSet phldrT="[Text]" custT="1"/>
      <dgm:spPr/>
      <dgm:t>
        <a:bodyPr/>
        <a:lstStyle/>
        <a:p>
          <a:r>
            <a:rPr lang="el-GR" sz="2000" b="0" smtClean="0">
              <a:solidFill>
                <a:schemeClr val="tx1"/>
              </a:solidFill>
              <a:latin typeface="Century Gothic" pitchFamily="34" charset="0"/>
            </a:rPr>
            <a:t>μεγάλα δείγματα</a:t>
          </a:r>
          <a:endParaRPr lang="el-GR" sz="2000" dirty="0">
            <a:solidFill>
              <a:schemeClr val="tx1"/>
            </a:solidFill>
          </a:endParaRPr>
        </a:p>
      </dgm:t>
    </dgm:pt>
    <dgm:pt modelId="{3BDFCB0C-B9C8-4B78-A02B-A5A6BF9F3BB4}" type="parTrans" cxnId="{192D5287-3C4B-4EDE-BBB8-3A92D3E975F6}">
      <dgm:prSet/>
      <dgm:spPr/>
      <dgm:t>
        <a:bodyPr/>
        <a:lstStyle/>
        <a:p>
          <a:endParaRPr lang="el-GR"/>
        </a:p>
      </dgm:t>
    </dgm:pt>
    <dgm:pt modelId="{D1F4A56C-7807-4B1D-830C-F2F8255DB233}" type="sibTrans" cxnId="{192D5287-3C4B-4EDE-BBB8-3A92D3E975F6}">
      <dgm:prSet/>
      <dgm:spPr/>
      <dgm:t>
        <a:bodyPr/>
        <a:lstStyle/>
        <a:p>
          <a:endParaRPr lang="el-GR"/>
        </a:p>
      </dgm:t>
    </dgm:pt>
    <dgm:pt modelId="{B3AC5ECD-B1C3-4089-89CF-22C80B59224C}">
      <dgm:prSet phldrT="[Text]" custT="1"/>
      <dgm:spPr/>
      <dgm:t>
        <a:bodyPr/>
        <a:lstStyle/>
        <a:p>
          <a:r>
            <a:rPr lang="el-GR" sz="20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2. ΜΗ ΔΟΜΗΜΕΝΟ ΕΡΩΤΗΜΑΤΟΛΟΓΙΟ ΜΕ ΕΜΜΕΣΕΣ</a:t>
          </a:r>
        </a:p>
        <a:p>
          <a:r>
            <a:rPr lang="el-GR" sz="20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ΕΡΩΤΗΣΕΙΣ</a:t>
          </a:r>
          <a:endParaRPr lang="el-GR" sz="2000" dirty="0">
            <a:solidFill>
              <a:schemeClr val="tx1"/>
            </a:solidFill>
          </a:endParaRPr>
        </a:p>
      </dgm:t>
    </dgm:pt>
    <dgm:pt modelId="{4832A545-7786-406D-A4D1-BAD4720ABDF7}" type="parTrans" cxnId="{E3BC9292-E877-4E8C-8DB9-C8E659ED6829}">
      <dgm:prSet/>
      <dgm:spPr/>
      <dgm:t>
        <a:bodyPr/>
        <a:lstStyle/>
        <a:p>
          <a:endParaRPr lang="el-GR"/>
        </a:p>
      </dgm:t>
    </dgm:pt>
    <dgm:pt modelId="{651FE907-0CED-4FBE-B225-178D32EFA2EF}" type="sibTrans" cxnId="{E3BC9292-E877-4E8C-8DB9-C8E659ED6829}">
      <dgm:prSet/>
      <dgm:spPr/>
      <dgm:t>
        <a:bodyPr/>
        <a:lstStyle/>
        <a:p>
          <a:endParaRPr lang="el-GR"/>
        </a:p>
      </dgm:t>
    </dgm:pt>
    <dgm:pt modelId="{125E59A9-A6D5-4967-B1AA-6B3BD5EEFCF1}">
      <dgm:prSet custT="1"/>
      <dgm:spPr/>
      <dgm:t>
        <a:bodyPr/>
        <a:lstStyle/>
        <a:p>
          <a:r>
            <a:rPr lang="el-GR" sz="2000" b="0" dirty="0" smtClean="0">
              <a:solidFill>
                <a:schemeClr val="tx1"/>
              </a:solidFill>
              <a:latin typeface="Century Gothic" pitchFamily="34" charset="0"/>
            </a:rPr>
            <a:t>περιγραφικές έρευνες</a:t>
          </a:r>
        </a:p>
      </dgm:t>
    </dgm:pt>
    <dgm:pt modelId="{0963549A-0A4F-4602-8976-1F5A65E5ACF9}" type="parTrans" cxnId="{B3DE1D02-7128-4C71-B517-473E1C474740}">
      <dgm:prSet/>
      <dgm:spPr/>
      <dgm:t>
        <a:bodyPr/>
        <a:lstStyle/>
        <a:p>
          <a:endParaRPr lang="el-GR"/>
        </a:p>
      </dgm:t>
    </dgm:pt>
    <dgm:pt modelId="{796C1A9A-B958-4403-8321-A506CC688767}" type="sibTrans" cxnId="{B3DE1D02-7128-4C71-B517-473E1C474740}">
      <dgm:prSet/>
      <dgm:spPr/>
      <dgm:t>
        <a:bodyPr/>
        <a:lstStyle/>
        <a:p>
          <a:endParaRPr lang="el-GR"/>
        </a:p>
      </dgm:t>
    </dgm:pt>
    <dgm:pt modelId="{8F599664-B24F-46A7-9B7E-C07A17FBCA34}">
      <dgm:prSet custT="1"/>
      <dgm:spPr/>
      <dgm:t>
        <a:bodyPr/>
        <a:lstStyle/>
        <a:p>
          <a:r>
            <a:rPr lang="el-GR" sz="2000" b="0" dirty="0" smtClean="0">
              <a:solidFill>
                <a:schemeClr val="tx1"/>
              </a:solidFill>
              <a:latin typeface="Century Gothic" pitchFamily="34" charset="0"/>
            </a:rPr>
            <a:t>συνδυασμός με συνεντεύξεις ομάδων</a:t>
          </a:r>
          <a:endParaRPr lang="el-GR" sz="2000" b="0" dirty="0">
            <a:solidFill>
              <a:schemeClr val="tx1"/>
            </a:solidFill>
            <a:latin typeface="Century Gothic" pitchFamily="34" charset="0"/>
          </a:endParaRPr>
        </a:p>
      </dgm:t>
    </dgm:pt>
    <dgm:pt modelId="{97426F92-C487-454D-8DBC-59A50BB868A3}" type="sibTrans" cxnId="{489D4621-6635-47E9-82DB-21B1F059CE8F}">
      <dgm:prSet/>
      <dgm:spPr/>
      <dgm:t>
        <a:bodyPr/>
        <a:lstStyle/>
        <a:p>
          <a:endParaRPr lang="el-GR"/>
        </a:p>
      </dgm:t>
    </dgm:pt>
    <dgm:pt modelId="{BF5FF641-507B-47B9-AA92-CB28998C29E3}" type="parTrans" cxnId="{489D4621-6635-47E9-82DB-21B1F059CE8F}">
      <dgm:prSet/>
      <dgm:spPr/>
      <dgm:t>
        <a:bodyPr/>
        <a:lstStyle/>
        <a:p>
          <a:endParaRPr lang="el-GR"/>
        </a:p>
      </dgm:t>
    </dgm:pt>
    <dgm:pt modelId="{3EEA7E05-CEBD-4FA2-9180-BEA59F713D9F}">
      <dgm:prSet custT="1"/>
      <dgm:spPr/>
      <dgm:t>
        <a:bodyPr/>
        <a:lstStyle/>
        <a:p>
          <a:r>
            <a:rPr lang="el-GR" sz="2000" b="0" smtClean="0">
              <a:solidFill>
                <a:schemeClr val="tx1"/>
              </a:solidFill>
              <a:latin typeface="Century Gothic" pitchFamily="34" charset="0"/>
            </a:rPr>
            <a:t>ευρεία χρήση στο βιομηχανικό </a:t>
          </a:r>
          <a:r>
            <a:rPr lang="en-US" sz="2000" b="0" smtClean="0">
              <a:solidFill>
                <a:schemeClr val="tx1"/>
              </a:solidFill>
              <a:latin typeface="Century Gothic" pitchFamily="34" charset="0"/>
            </a:rPr>
            <a:t>marketing</a:t>
          </a:r>
          <a:endParaRPr lang="en-US" sz="2000" b="0" dirty="0" smtClean="0">
            <a:solidFill>
              <a:schemeClr val="tx1"/>
            </a:solidFill>
            <a:latin typeface="Century Gothic" pitchFamily="34" charset="0"/>
          </a:endParaRPr>
        </a:p>
      </dgm:t>
    </dgm:pt>
    <dgm:pt modelId="{0C24D321-BC66-4334-832B-214BC23D3CBA}" type="sibTrans" cxnId="{CACD3119-A2C8-4062-B605-1FA3381918F0}">
      <dgm:prSet/>
      <dgm:spPr/>
      <dgm:t>
        <a:bodyPr/>
        <a:lstStyle/>
        <a:p>
          <a:endParaRPr lang="el-GR"/>
        </a:p>
      </dgm:t>
    </dgm:pt>
    <dgm:pt modelId="{36215552-9EB3-4564-A72D-5980A34C6813}" type="parTrans" cxnId="{CACD3119-A2C8-4062-B605-1FA3381918F0}">
      <dgm:prSet/>
      <dgm:spPr/>
      <dgm:t>
        <a:bodyPr/>
        <a:lstStyle/>
        <a:p>
          <a:endParaRPr lang="el-GR"/>
        </a:p>
      </dgm:t>
    </dgm:pt>
    <dgm:pt modelId="{75D4A7FF-4B1E-4F4B-8C65-DD5C49F21568}">
      <dgm:prSet custT="1"/>
      <dgm:spPr/>
      <dgm:t>
        <a:bodyPr/>
        <a:lstStyle/>
        <a:p>
          <a:r>
            <a:rPr lang="el-GR" sz="2000" b="0" smtClean="0">
              <a:solidFill>
                <a:schemeClr val="tx1"/>
              </a:solidFill>
              <a:latin typeface="Century Gothic" pitchFamily="34" charset="0"/>
            </a:rPr>
            <a:t>και συνεντεύξεις σε βάθος</a:t>
          </a:r>
          <a:endParaRPr lang="el-GR" sz="2000" b="0" dirty="0" smtClean="0">
            <a:solidFill>
              <a:schemeClr val="tx1"/>
            </a:solidFill>
            <a:latin typeface="Century Gothic" pitchFamily="34" charset="0"/>
          </a:endParaRPr>
        </a:p>
      </dgm:t>
    </dgm:pt>
    <dgm:pt modelId="{204F2E8F-0D60-4938-A27F-5B57EE8F0DF8}" type="sibTrans" cxnId="{D0E7D87C-B684-4A78-A547-C8EF69A808CF}">
      <dgm:prSet/>
      <dgm:spPr/>
      <dgm:t>
        <a:bodyPr/>
        <a:lstStyle/>
        <a:p>
          <a:endParaRPr lang="el-GR"/>
        </a:p>
      </dgm:t>
    </dgm:pt>
    <dgm:pt modelId="{12ED569F-9814-4730-95E7-450034D23D45}" type="parTrans" cxnId="{D0E7D87C-B684-4A78-A547-C8EF69A808CF}">
      <dgm:prSet/>
      <dgm:spPr/>
      <dgm:t>
        <a:bodyPr/>
        <a:lstStyle/>
        <a:p>
          <a:endParaRPr lang="el-GR"/>
        </a:p>
      </dgm:t>
    </dgm:pt>
    <dgm:pt modelId="{9CEF0FA5-88E9-4804-BE52-AC71D5707873}">
      <dgm:prSet custT="1"/>
      <dgm:spPr/>
      <dgm:t>
        <a:bodyPr/>
        <a:lstStyle/>
        <a:p>
          <a:r>
            <a:rPr lang="el-GR" sz="2000" b="0" smtClean="0">
              <a:solidFill>
                <a:schemeClr val="tx1"/>
              </a:solidFill>
              <a:latin typeface="Century Gothic" pitchFamily="34" charset="0"/>
            </a:rPr>
            <a:t>διερευνητική έρευνα με προσωπικές συνεντεύξεις</a:t>
          </a:r>
          <a:endParaRPr lang="el-GR" sz="2000" b="0" dirty="0" smtClean="0">
            <a:solidFill>
              <a:schemeClr val="tx1"/>
            </a:solidFill>
            <a:latin typeface="Century Gothic" pitchFamily="34" charset="0"/>
          </a:endParaRPr>
        </a:p>
      </dgm:t>
    </dgm:pt>
    <dgm:pt modelId="{8442A895-8ECF-4FA3-980C-89B97A62958B}" type="sibTrans" cxnId="{B34ADE68-DB6B-4780-BA1D-BA00E9A16600}">
      <dgm:prSet/>
      <dgm:spPr/>
      <dgm:t>
        <a:bodyPr/>
        <a:lstStyle/>
        <a:p>
          <a:endParaRPr lang="el-GR"/>
        </a:p>
      </dgm:t>
    </dgm:pt>
    <dgm:pt modelId="{B2AD156B-17EC-4006-A374-9B907CEB6F48}" type="parTrans" cxnId="{B34ADE68-DB6B-4780-BA1D-BA00E9A16600}">
      <dgm:prSet/>
      <dgm:spPr/>
      <dgm:t>
        <a:bodyPr/>
        <a:lstStyle/>
        <a:p>
          <a:endParaRPr lang="el-GR"/>
        </a:p>
      </dgm:t>
    </dgm:pt>
    <dgm:pt modelId="{8B9371DA-3659-4521-AA57-B2BBC43C6293}">
      <dgm:prSet custT="1"/>
      <dgm:spPr/>
      <dgm:t>
        <a:bodyPr/>
        <a:lstStyle/>
        <a:p>
          <a:r>
            <a:rPr lang="el-GR" sz="2000" b="0" smtClean="0">
              <a:solidFill>
                <a:schemeClr val="tx1"/>
              </a:solidFill>
              <a:latin typeface="Century Gothic" pitchFamily="34" charset="0"/>
            </a:rPr>
            <a:t>μεγάλη ευελιξία που διευκολύνει την παροχή απαντήσεων</a:t>
          </a:r>
          <a:endParaRPr lang="el-GR" sz="2000" b="0" dirty="0" smtClean="0">
            <a:solidFill>
              <a:schemeClr val="tx1"/>
            </a:solidFill>
            <a:latin typeface="Century Gothic" pitchFamily="34" charset="0"/>
          </a:endParaRPr>
        </a:p>
      </dgm:t>
    </dgm:pt>
    <dgm:pt modelId="{C7EF2EF8-29C5-4F78-9C9C-59127878FCEF}" type="sibTrans" cxnId="{7E7AF037-014C-4DAC-8221-E05D077B5209}">
      <dgm:prSet/>
      <dgm:spPr/>
      <dgm:t>
        <a:bodyPr/>
        <a:lstStyle/>
        <a:p>
          <a:endParaRPr lang="el-GR"/>
        </a:p>
      </dgm:t>
    </dgm:pt>
    <dgm:pt modelId="{616E515F-4FAE-4445-B85C-9EB72D4F9A46}" type="parTrans" cxnId="{7E7AF037-014C-4DAC-8221-E05D077B5209}">
      <dgm:prSet/>
      <dgm:spPr/>
      <dgm:t>
        <a:bodyPr/>
        <a:lstStyle/>
        <a:p>
          <a:endParaRPr lang="el-GR"/>
        </a:p>
      </dgm:t>
    </dgm:pt>
    <dgm:pt modelId="{342168A3-13D7-4DE5-9460-747307AB7C10}">
      <dgm:prSet phldrT="[Text]" custT="1"/>
      <dgm:spPr/>
      <dgm:t>
        <a:bodyPr/>
        <a:lstStyle/>
        <a:p>
          <a:endParaRPr lang="el-GR" sz="2000" dirty="0">
            <a:solidFill>
              <a:schemeClr val="tx1"/>
            </a:solidFill>
          </a:endParaRPr>
        </a:p>
      </dgm:t>
    </dgm:pt>
    <dgm:pt modelId="{FF5AE445-420D-486B-89B2-5E9FBAD2A01D}" type="sibTrans" cxnId="{DD91BCDE-11B2-49BF-AE77-4D5B048326F2}">
      <dgm:prSet/>
      <dgm:spPr/>
      <dgm:t>
        <a:bodyPr/>
        <a:lstStyle/>
        <a:p>
          <a:endParaRPr lang="el-GR"/>
        </a:p>
      </dgm:t>
    </dgm:pt>
    <dgm:pt modelId="{2D1E75F2-A6AD-4A88-BCCD-42FABCBDC2D1}" type="parTrans" cxnId="{DD91BCDE-11B2-49BF-AE77-4D5B048326F2}">
      <dgm:prSet/>
      <dgm:spPr/>
      <dgm:t>
        <a:bodyPr/>
        <a:lstStyle/>
        <a:p>
          <a:endParaRPr lang="el-GR"/>
        </a:p>
      </dgm:t>
    </dgm:pt>
    <dgm:pt modelId="{2DFAC64A-5245-4280-8852-C425CEF727CD}" type="pres">
      <dgm:prSet presAssocID="{87FB79F6-F766-4455-B374-6448E931A54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0620E8A2-0705-48A6-AD57-7B40AAD8AE24}" type="pres">
      <dgm:prSet presAssocID="{AE1FF99A-F246-4838-92BE-3E31A8BD3BFF}" presName="composite" presStyleCnt="0"/>
      <dgm:spPr/>
    </dgm:pt>
    <dgm:pt modelId="{8AD05BC7-9C3F-4F83-B285-55786366D4F5}" type="pres">
      <dgm:prSet presAssocID="{AE1FF99A-F246-4838-92BE-3E31A8BD3BFF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EFCD363-BCD9-4B64-B22F-EE92F19C1B26}" type="pres">
      <dgm:prSet presAssocID="{AE1FF99A-F246-4838-92BE-3E31A8BD3BFF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98AB6E3-74B3-44E1-B02B-B0D83E9D2643}" type="pres">
      <dgm:prSet presAssocID="{4268256C-D7E6-4D4A-B286-DBB3F6BB002C}" presName="space" presStyleCnt="0"/>
      <dgm:spPr/>
    </dgm:pt>
    <dgm:pt modelId="{9E010ED1-4AB2-48EA-845B-4CAB75A8C93F}" type="pres">
      <dgm:prSet presAssocID="{B3AC5ECD-B1C3-4089-89CF-22C80B59224C}" presName="composite" presStyleCnt="0"/>
      <dgm:spPr/>
    </dgm:pt>
    <dgm:pt modelId="{E0FFCA46-0E35-44F2-9E2D-D3033BF82913}" type="pres">
      <dgm:prSet presAssocID="{B3AC5ECD-B1C3-4089-89CF-22C80B59224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7ACF835-8FD9-4497-9482-CF2F1DDE1526}" type="pres">
      <dgm:prSet presAssocID="{B3AC5ECD-B1C3-4089-89CF-22C80B59224C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CACD3119-A2C8-4062-B605-1FA3381918F0}" srcId="{B3AC5ECD-B1C3-4089-89CF-22C80B59224C}" destId="{3EEA7E05-CEBD-4FA2-9180-BEA59F713D9F}" srcOrd="4" destOrd="0" parTransId="{36215552-9EB3-4564-A72D-5980A34C6813}" sibTransId="{0C24D321-BC66-4334-832B-214BC23D3CBA}"/>
    <dgm:cxn modelId="{DD91BCDE-11B2-49BF-AE77-4D5B048326F2}" srcId="{B3AC5ECD-B1C3-4089-89CF-22C80B59224C}" destId="{342168A3-13D7-4DE5-9460-747307AB7C10}" srcOrd="0" destOrd="0" parTransId="{2D1E75F2-A6AD-4A88-BCCD-42FABCBDC2D1}" sibTransId="{FF5AE445-420D-486B-89B2-5E9FBAD2A01D}"/>
    <dgm:cxn modelId="{D488BE1B-A34E-4218-988F-80502EB7D588}" srcId="{87FB79F6-F766-4455-B374-6448E931A54E}" destId="{AE1FF99A-F246-4838-92BE-3E31A8BD3BFF}" srcOrd="0" destOrd="0" parTransId="{234E0A61-9DDB-4865-9D06-AA3F422B0B6F}" sibTransId="{4268256C-D7E6-4D4A-B286-DBB3F6BB002C}"/>
    <dgm:cxn modelId="{0CE25EC9-972A-49B0-944D-C6F0FE2FA6E0}" type="presOf" srcId="{8B9371DA-3659-4521-AA57-B2BBC43C6293}" destId="{B7ACF835-8FD9-4497-9482-CF2F1DDE1526}" srcOrd="0" destOrd="1" presId="urn:microsoft.com/office/officeart/2005/8/layout/hList1"/>
    <dgm:cxn modelId="{B34ADE68-DB6B-4780-BA1D-BA00E9A16600}" srcId="{B3AC5ECD-B1C3-4089-89CF-22C80B59224C}" destId="{9CEF0FA5-88E9-4804-BE52-AC71D5707873}" srcOrd="2" destOrd="0" parTransId="{B2AD156B-17EC-4006-A374-9B907CEB6F48}" sibTransId="{8442A895-8ECF-4FA3-980C-89B97A62958B}"/>
    <dgm:cxn modelId="{D157E142-FBB4-4963-B27B-089F374F1685}" type="presOf" srcId="{3EEA7E05-CEBD-4FA2-9180-BEA59F713D9F}" destId="{B7ACF835-8FD9-4497-9482-CF2F1DDE1526}" srcOrd="0" destOrd="4" presId="urn:microsoft.com/office/officeart/2005/8/layout/hList1"/>
    <dgm:cxn modelId="{B3DE1D02-7128-4C71-B517-473E1C474740}" srcId="{AE1FF99A-F246-4838-92BE-3E31A8BD3BFF}" destId="{125E59A9-A6D5-4967-B1AA-6B3BD5EEFCF1}" srcOrd="1" destOrd="0" parTransId="{0963549A-0A4F-4602-8976-1F5A65E5ACF9}" sibTransId="{796C1A9A-B958-4403-8321-A506CC688767}"/>
    <dgm:cxn modelId="{5C12DED1-DDD3-4BF8-B000-92CD70B2A3CF}" type="presOf" srcId="{75D4A7FF-4B1E-4F4B-8C65-DD5C49F21568}" destId="{B7ACF835-8FD9-4497-9482-CF2F1DDE1526}" srcOrd="0" destOrd="3" presId="urn:microsoft.com/office/officeart/2005/8/layout/hList1"/>
    <dgm:cxn modelId="{489D4621-6635-47E9-82DB-21B1F059CE8F}" srcId="{B3AC5ECD-B1C3-4089-89CF-22C80B59224C}" destId="{8F599664-B24F-46A7-9B7E-C07A17FBCA34}" srcOrd="5" destOrd="0" parTransId="{BF5FF641-507B-47B9-AA92-CB28998C29E3}" sibTransId="{97426F92-C487-454D-8DBC-59A50BB868A3}"/>
    <dgm:cxn modelId="{372ADD12-C9C5-4F9D-9A14-FB107F994C22}" type="presOf" srcId="{AE1FF99A-F246-4838-92BE-3E31A8BD3BFF}" destId="{8AD05BC7-9C3F-4F83-B285-55786366D4F5}" srcOrd="0" destOrd="0" presId="urn:microsoft.com/office/officeart/2005/8/layout/hList1"/>
    <dgm:cxn modelId="{557F21A9-B089-4072-A875-5D1143ACF914}" type="presOf" srcId="{342168A3-13D7-4DE5-9460-747307AB7C10}" destId="{B7ACF835-8FD9-4497-9482-CF2F1DDE1526}" srcOrd="0" destOrd="0" presId="urn:microsoft.com/office/officeart/2005/8/layout/hList1"/>
    <dgm:cxn modelId="{192D5287-3C4B-4EDE-BBB8-3A92D3E975F6}" srcId="{AE1FF99A-F246-4838-92BE-3E31A8BD3BFF}" destId="{D2BD9F16-32A9-4649-8C09-A8118CFF7D47}" srcOrd="0" destOrd="0" parTransId="{3BDFCB0C-B9C8-4B78-A02B-A5A6BF9F3BB4}" sibTransId="{D1F4A56C-7807-4B1D-830C-F2F8255DB233}"/>
    <dgm:cxn modelId="{4F62A089-AA05-43F2-8994-8B0830C8C7E2}" type="presOf" srcId="{9CEF0FA5-88E9-4804-BE52-AC71D5707873}" destId="{B7ACF835-8FD9-4497-9482-CF2F1DDE1526}" srcOrd="0" destOrd="2" presId="urn:microsoft.com/office/officeart/2005/8/layout/hList1"/>
    <dgm:cxn modelId="{3A920853-9E58-4193-B479-6BE36320AE95}" type="presOf" srcId="{B3AC5ECD-B1C3-4089-89CF-22C80B59224C}" destId="{E0FFCA46-0E35-44F2-9E2D-D3033BF82913}" srcOrd="0" destOrd="0" presId="urn:microsoft.com/office/officeart/2005/8/layout/hList1"/>
    <dgm:cxn modelId="{7E7AF037-014C-4DAC-8221-E05D077B5209}" srcId="{B3AC5ECD-B1C3-4089-89CF-22C80B59224C}" destId="{8B9371DA-3659-4521-AA57-B2BBC43C6293}" srcOrd="1" destOrd="0" parTransId="{616E515F-4FAE-4445-B85C-9EB72D4F9A46}" sibTransId="{C7EF2EF8-29C5-4F78-9C9C-59127878FCEF}"/>
    <dgm:cxn modelId="{0DBAD9A2-0CAD-4106-B1D9-B382401C1034}" type="presOf" srcId="{87FB79F6-F766-4455-B374-6448E931A54E}" destId="{2DFAC64A-5245-4280-8852-C425CEF727CD}" srcOrd="0" destOrd="0" presId="urn:microsoft.com/office/officeart/2005/8/layout/hList1"/>
    <dgm:cxn modelId="{D0E7D87C-B684-4A78-A547-C8EF69A808CF}" srcId="{B3AC5ECD-B1C3-4089-89CF-22C80B59224C}" destId="{75D4A7FF-4B1E-4F4B-8C65-DD5C49F21568}" srcOrd="3" destOrd="0" parTransId="{12ED569F-9814-4730-95E7-450034D23D45}" sibTransId="{204F2E8F-0D60-4938-A27F-5B57EE8F0DF8}"/>
    <dgm:cxn modelId="{9E659607-B3B8-4D31-849D-8D15058A85A2}" type="presOf" srcId="{125E59A9-A6D5-4967-B1AA-6B3BD5EEFCF1}" destId="{6EFCD363-BCD9-4B64-B22F-EE92F19C1B26}" srcOrd="0" destOrd="1" presId="urn:microsoft.com/office/officeart/2005/8/layout/hList1"/>
    <dgm:cxn modelId="{A2F7FD86-2F09-488C-9282-151A0E40C193}" type="presOf" srcId="{8F599664-B24F-46A7-9B7E-C07A17FBCA34}" destId="{B7ACF835-8FD9-4497-9482-CF2F1DDE1526}" srcOrd="0" destOrd="5" presId="urn:microsoft.com/office/officeart/2005/8/layout/hList1"/>
    <dgm:cxn modelId="{A3638E8E-9E16-4695-88D5-FF133B9559E4}" type="presOf" srcId="{D2BD9F16-32A9-4649-8C09-A8118CFF7D47}" destId="{6EFCD363-BCD9-4B64-B22F-EE92F19C1B26}" srcOrd="0" destOrd="0" presId="urn:microsoft.com/office/officeart/2005/8/layout/hList1"/>
    <dgm:cxn modelId="{E3BC9292-E877-4E8C-8DB9-C8E659ED6829}" srcId="{87FB79F6-F766-4455-B374-6448E931A54E}" destId="{B3AC5ECD-B1C3-4089-89CF-22C80B59224C}" srcOrd="1" destOrd="0" parTransId="{4832A545-7786-406D-A4D1-BAD4720ABDF7}" sibTransId="{651FE907-0CED-4FBE-B225-178D32EFA2EF}"/>
    <dgm:cxn modelId="{9AE74200-3224-496F-BE31-9F44CA7DB187}" type="presParOf" srcId="{2DFAC64A-5245-4280-8852-C425CEF727CD}" destId="{0620E8A2-0705-48A6-AD57-7B40AAD8AE24}" srcOrd="0" destOrd="0" presId="urn:microsoft.com/office/officeart/2005/8/layout/hList1"/>
    <dgm:cxn modelId="{A9500EFD-6942-4B04-BCDC-F8219252A95E}" type="presParOf" srcId="{0620E8A2-0705-48A6-AD57-7B40AAD8AE24}" destId="{8AD05BC7-9C3F-4F83-B285-55786366D4F5}" srcOrd="0" destOrd="0" presId="urn:microsoft.com/office/officeart/2005/8/layout/hList1"/>
    <dgm:cxn modelId="{84888C59-1FE1-47EE-A97F-D8764F4281BC}" type="presParOf" srcId="{0620E8A2-0705-48A6-AD57-7B40AAD8AE24}" destId="{6EFCD363-BCD9-4B64-B22F-EE92F19C1B26}" srcOrd="1" destOrd="0" presId="urn:microsoft.com/office/officeart/2005/8/layout/hList1"/>
    <dgm:cxn modelId="{CB94130D-87EB-44C7-8C01-F05339F3EF68}" type="presParOf" srcId="{2DFAC64A-5245-4280-8852-C425CEF727CD}" destId="{D98AB6E3-74B3-44E1-B02B-B0D83E9D2643}" srcOrd="1" destOrd="0" presId="urn:microsoft.com/office/officeart/2005/8/layout/hList1"/>
    <dgm:cxn modelId="{B8C4DC7A-B017-4F28-970B-03834627BCB2}" type="presParOf" srcId="{2DFAC64A-5245-4280-8852-C425CEF727CD}" destId="{9E010ED1-4AB2-48EA-845B-4CAB75A8C93F}" srcOrd="2" destOrd="0" presId="urn:microsoft.com/office/officeart/2005/8/layout/hList1"/>
    <dgm:cxn modelId="{347609AE-5ED7-45F6-9B6E-F2A08A2EC7CE}" type="presParOf" srcId="{9E010ED1-4AB2-48EA-845B-4CAB75A8C93F}" destId="{E0FFCA46-0E35-44F2-9E2D-D3033BF82913}" srcOrd="0" destOrd="0" presId="urn:microsoft.com/office/officeart/2005/8/layout/hList1"/>
    <dgm:cxn modelId="{A63FFA41-895F-43F9-A198-6EF1D9A484D7}" type="presParOf" srcId="{9E010ED1-4AB2-48EA-845B-4CAB75A8C93F}" destId="{B7ACF835-8FD9-4497-9482-CF2F1DDE152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113F594-E1FD-4867-925C-61062EF159DF}" type="doc">
      <dgm:prSet loTypeId="urn:microsoft.com/office/officeart/2005/8/layout/default#3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l-GR"/>
        </a:p>
      </dgm:t>
    </dgm:pt>
    <dgm:pt modelId="{024D5EB2-98AA-4412-9A52-4225B7DC20FF}">
      <dgm:prSet/>
      <dgm:spPr/>
      <dgm:t>
        <a:bodyPr/>
        <a:lstStyle/>
        <a:p>
          <a:r>
            <a:rPr lang="el-GR" smtClean="0">
              <a:latin typeface="Century Gothic" pitchFamily="34" charset="0"/>
            </a:rPr>
            <a:t>Άμεση μέθοδος συλλογής-Συνέντευξη</a:t>
          </a:r>
          <a:endParaRPr lang="el-GR" dirty="0" smtClean="0">
            <a:latin typeface="Century Gothic" pitchFamily="34" charset="0"/>
          </a:endParaRPr>
        </a:p>
      </dgm:t>
    </dgm:pt>
    <dgm:pt modelId="{B147FA61-083D-4AF4-B71B-66FBA8BE782C}" type="parTrans" cxnId="{826205D0-E560-4ADD-8702-102A71035419}">
      <dgm:prSet/>
      <dgm:spPr/>
      <dgm:t>
        <a:bodyPr/>
        <a:lstStyle/>
        <a:p>
          <a:endParaRPr lang="el-GR"/>
        </a:p>
      </dgm:t>
    </dgm:pt>
    <dgm:pt modelId="{B3863239-D30D-42BB-9B2A-D63912EB5486}" type="sibTrans" cxnId="{826205D0-E560-4ADD-8702-102A71035419}">
      <dgm:prSet/>
      <dgm:spPr/>
      <dgm:t>
        <a:bodyPr/>
        <a:lstStyle/>
        <a:p>
          <a:endParaRPr lang="el-GR"/>
        </a:p>
      </dgm:t>
    </dgm:pt>
    <dgm:pt modelId="{B59481CA-5EFD-45C2-8EFE-4C9B67640977}">
      <dgm:prSet/>
      <dgm:spPr/>
      <dgm:t>
        <a:bodyPr/>
        <a:lstStyle/>
        <a:p>
          <a:r>
            <a:rPr lang="el-GR" smtClean="0">
              <a:latin typeface="Century Gothic" pitchFamily="34" charset="0"/>
            </a:rPr>
            <a:t>Έμμεσοι μέθοδοι συλλογής</a:t>
          </a:r>
          <a:endParaRPr lang="el-GR" dirty="0" smtClean="0">
            <a:latin typeface="Century Gothic" pitchFamily="34" charset="0"/>
          </a:endParaRPr>
        </a:p>
      </dgm:t>
    </dgm:pt>
    <dgm:pt modelId="{C54528F3-0454-43AD-9F6D-63CD67CFE3A9}" type="parTrans" cxnId="{95BDFA99-F7E9-452A-8A51-078B5E0DDE11}">
      <dgm:prSet/>
      <dgm:spPr/>
      <dgm:t>
        <a:bodyPr/>
        <a:lstStyle/>
        <a:p>
          <a:endParaRPr lang="el-GR"/>
        </a:p>
      </dgm:t>
    </dgm:pt>
    <dgm:pt modelId="{AE72D30A-913C-468C-A109-5032E0BF066A}" type="sibTrans" cxnId="{95BDFA99-F7E9-452A-8A51-078B5E0DDE11}">
      <dgm:prSet/>
      <dgm:spPr/>
      <dgm:t>
        <a:bodyPr/>
        <a:lstStyle/>
        <a:p>
          <a:endParaRPr lang="el-GR"/>
        </a:p>
      </dgm:t>
    </dgm:pt>
    <dgm:pt modelId="{45399CA2-DDFE-4A2A-97EC-F48B154D6B7F}" type="pres">
      <dgm:prSet presAssocID="{B113F594-E1FD-4867-925C-61062EF159D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34A5FDE5-EFE2-4005-9E1E-5199C490B78E}" type="pres">
      <dgm:prSet presAssocID="{024D5EB2-98AA-4412-9A52-4225B7DC20FF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3BED631-4FE8-4180-B4A1-6E39FBC8C003}" type="pres">
      <dgm:prSet presAssocID="{B3863239-D30D-42BB-9B2A-D63912EB5486}" presName="sibTrans" presStyleCnt="0"/>
      <dgm:spPr/>
    </dgm:pt>
    <dgm:pt modelId="{9A8DF737-C3F8-4280-B643-0FD8C9EDAF9F}" type="pres">
      <dgm:prSet presAssocID="{B59481CA-5EFD-45C2-8EFE-4C9B67640977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95BDFA99-F7E9-452A-8A51-078B5E0DDE11}" srcId="{B113F594-E1FD-4867-925C-61062EF159DF}" destId="{B59481CA-5EFD-45C2-8EFE-4C9B67640977}" srcOrd="1" destOrd="0" parTransId="{C54528F3-0454-43AD-9F6D-63CD67CFE3A9}" sibTransId="{AE72D30A-913C-468C-A109-5032E0BF066A}"/>
    <dgm:cxn modelId="{3F1476B5-D40D-497B-8520-3078EC173BC0}" type="presOf" srcId="{B113F594-E1FD-4867-925C-61062EF159DF}" destId="{45399CA2-DDFE-4A2A-97EC-F48B154D6B7F}" srcOrd="0" destOrd="0" presId="urn:microsoft.com/office/officeart/2005/8/layout/default#31"/>
    <dgm:cxn modelId="{826205D0-E560-4ADD-8702-102A71035419}" srcId="{B113F594-E1FD-4867-925C-61062EF159DF}" destId="{024D5EB2-98AA-4412-9A52-4225B7DC20FF}" srcOrd="0" destOrd="0" parTransId="{B147FA61-083D-4AF4-B71B-66FBA8BE782C}" sibTransId="{B3863239-D30D-42BB-9B2A-D63912EB5486}"/>
    <dgm:cxn modelId="{03470658-A08C-4588-AC25-064A00C6DA0D}" type="presOf" srcId="{024D5EB2-98AA-4412-9A52-4225B7DC20FF}" destId="{34A5FDE5-EFE2-4005-9E1E-5199C490B78E}" srcOrd="0" destOrd="0" presId="urn:microsoft.com/office/officeart/2005/8/layout/default#31"/>
    <dgm:cxn modelId="{CCE23A46-4080-4B10-AF60-3AAEF40F9954}" type="presOf" srcId="{B59481CA-5EFD-45C2-8EFE-4C9B67640977}" destId="{9A8DF737-C3F8-4280-B643-0FD8C9EDAF9F}" srcOrd="0" destOrd="0" presId="urn:microsoft.com/office/officeart/2005/8/layout/default#31"/>
    <dgm:cxn modelId="{A6DC27EA-EB91-4672-BD80-4D76BB418AF1}" type="presParOf" srcId="{45399CA2-DDFE-4A2A-97EC-F48B154D6B7F}" destId="{34A5FDE5-EFE2-4005-9E1E-5199C490B78E}" srcOrd="0" destOrd="0" presId="urn:microsoft.com/office/officeart/2005/8/layout/default#31"/>
    <dgm:cxn modelId="{46E0BD2D-D0F7-4326-9F68-4AC96432CAAD}" type="presParOf" srcId="{45399CA2-DDFE-4A2A-97EC-F48B154D6B7F}" destId="{93BED631-4FE8-4180-B4A1-6E39FBC8C003}" srcOrd="1" destOrd="0" presId="urn:microsoft.com/office/officeart/2005/8/layout/default#31"/>
    <dgm:cxn modelId="{F2B7C689-63F9-4446-A7ED-4FD6F0D55580}" type="presParOf" srcId="{45399CA2-DDFE-4A2A-97EC-F48B154D6B7F}" destId="{9A8DF737-C3F8-4280-B643-0FD8C9EDAF9F}" srcOrd="2" destOrd="0" presId="urn:microsoft.com/office/officeart/2005/8/layout/default#3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BBF8C-4B50-456E-81E9-E5ECAAB785A6}">
      <dsp:nvSpPr>
        <dsp:cNvPr id="0" name=""/>
        <dsp:cNvSpPr/>
      </dsp:nvSpPr>
      <dsp:spPr>
        <a:xfrm>
          <a:off x="0" y="329406"/>
          <a:ext cx="2619374" cy="157162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0" kern="1200" dirty="0" smtClean="0">
              <a:solidFill>
                <a:schemeClr val="tx1"/>
              </a:solidFill>
              <a:latin typeface="Century Gothic" pitchFamily="34" charset="0"/>
            </a:rPr>
            <a:t>1. Η Ερευνα παράγει στοιχεία και δεδομένα και όχι Αποφάσεις.</a:t>
          </a:r>
          <a:endParaRPr lang="el-GR" sz="2000" b="0" kern="1200" dirty="0">
            <a:solidFill>
              <a:schemeClr val="tx1"/>
            </a:solidFill>
            <a:latin typeface="Century Gothic" pitchFamily="34" charset="0"/>
          </a:endParaRPr>
        </a:p>
      </dsp:txBody>
      <dsp:txXfrm>
        <a:off x="0" y="329406"/>
        <a:ext cx="2619374" cy="1571624"/>
      </dsp:txXfrm>
    </dsp:sp>
    <dsp:sp modelId="{70FB35FA-3E27-4785-BC56-0E42B35E85A7}">
      <dsp:nvSpPr>
        <dsp:cNvPr id="0" name=""/>
        <dsp:cNvSpPr/>
      </dsp:nvSpPr>
      <dsp:spPr>
        <a:xfrm>
          <a:off x="2881312" y="329406"/>
          <a:ext cx="2619374" cy="1571624"/>
        </a:xfrm>
        <a:prstGeom prst="rect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0" kern="1200" smtClean="0">
              <a:solidFill>
                <a:schemeClr val="tx1"/>
              </a:solidFill>
              <a:latin typeface="Century Gothic" pitchFamily="34" charset="0"/>
            </a:rPr>
            <a:t>2. Ιδιαίτερο βάρος σε στοιχεία που απαιτούν άμεση δράση.</a:t>
          </a:r>
          <a:endParaRPr lang="el-GR" sz="2000" b="0" kern="1200" dirty="0">
            <a:solidFill>
              <a:schemeClr val="tx1"/>
            </a:solidFill>
            <a:latin typeface="Century Gothic" pitchFamily="34" charset="0"/>
          </a:endParaRPr>
        </a:p>
      </dsp:txBody>
      <dsp:txXfrm>
        <a:off x="2881312" y="329406"/>
        <a:ext cx="2619374" cy="1571624"/>
      </dsp:txXfrm>
    </dsp:sp>
    <dsp:sp modelId="{F352DC76-3150-46E3-BE44-EC18539A8586}">
      <dsp:nvSpPr>
        <dsp:cNvPr id="0" name=""/>
        <dsp:cNvSpPr/>
      </dsp:nvSpPr>
      <dsp:spPr>
        <a:xfrm>
          <a:off x="5762625" y="329406"/>
          <a:ext cx="2619374" cy="1571624"/>
        </a:xfrm>
        <a:prstGeom prst="rect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0" kern="1200" dirty="0" smtClean="0">
              <a:solidFill>
                <a:schemeClr val="tx1"/>
              </a:solidFill>
              <a:latin typeface="Century Gothic" pitchFamily="34" charset="0"/>
            </a:rPr>
            <a:t>3. Εξαιρετικές σε ποιότητα/ακρίβεια πληοροφορίες μπορεί να έχουν μηδενικό κόστος. </a:t>
          </a:r>
          <a:endParaRPr lang="el-GR" sz="2000" b="0" kern="1200" dirty="0">
            <a:solidFill>
              <a:schemeClr val="tx1"/>
            </a:solidFill>
            <a:latin typeface="Century Gothic" pitchFamily="34" charset="0"/>
          </a:endParaRPr>
        </a:p>
      </dsp:txBody>
      <dsp:txXfrm>
        <a:off x="5762625" y="329406"/>
        <a:ext cx="2619374" cy="1571624"/>
      </dsp:txXfrm>
    </dsp:sp>
    <dsp:sp modelId="{9E54A3F5-1A62-499F-AEE0-5AD671158075}">
      <dsp:nvSpPr>
        <dsp:cNvPr id="0" name=""/>
        <dsp:cNvSpPr/>
      </dsp:nvSpPr>
      <dsp:spPr>
        <a:xfrm>
          <a:off x="0" y="2162968"/>
          <a:ext cx="2619374" cy="1571624"/>
        </a:xfrm>
        <a:prstGeom prst="rect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0" kern="1200" dirty="0" smtClean="0">
              <a:solidFill>
                <a:schemeClr val="tx1"/>
              </a:solidFill>
              <a:latin typeface="Century Gothic" pitchFamily="34" charset="0"/>
            </a:rPr>
            <a:t>4. Βάρος στον ανθρώπινο παράγοντα πίσω από τους αριθμούς.</a:t>
          </a:r>
          <a:endParaRPr lang="el-GR" sz="2000" b="0" kern="1200" dirty="0">
            <a:solidFill>
              <a:schemeClr val="tx1"/>
            </a:solidFill>
            <a:latin typeface="Century Gothic" pitchFamily="34" charset="0"/>
          </a:endParaRPr>
        </a:p>
      </dsp:txBody>
      <dsp:txXfrm>
        <a:off x="0" y="2162968"/>
        <a:ext cx="2619374" cy="1571624"/>
      </dsp:txXfrm>
    </dsp:sp>
    <dsp:sp modelId="{01F77824-58F7-40E0-8C64-53C30D5E725F}">
      <dsp:nvSpPr>
        <dsp:cNvPr id="0" name=""/>
        <dsp:cNvSpPr/>
      </dsp:nvSpPr>
      <dsp:spPr>
        <a:xfrm>
          <a:off x="2881312" y="2162968"/>
          <a:ext cx="2619374" cy="1571624"/>
        </a:xfrm>
        <a:prstGeom prst="rect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0" kern="1200" smtClean="0">
              <a:solidFill>
                <a:schemeClr val="tx1"/>
              </a:solidFill>
              <a:latin typeface="Century Gothic" pitchFamily="34" charset="0"/>
            </a:rPr>
            <a:t>5. Ανάγκη Δημιουργικής Φαντασίας.</a:t>
          </a:r>
          <a:endParaRPr lang="el-GR" sz="2000" b="0" kern="1200" dirty="0">
            <a:solidFill>
              <a:schemeClr val="tx1"/>
            </a:solidFill>
            <a:latin typeface="Century Gothic" pitchFamily="34" charset="0"/>
          </a:endParaRPr>
        </a:p>
      </dsp:txBody>
      <dsp:txXfrm>
        <a:off x="2881312" y="2162968"/>
        <a:ext cx="2619374" cy="1571624"/>
      </dsp:txXfrm>
    </dsp:sp>
    <dsp:sp modelId="{151D0D05-8A75-4028-AC4C-7358B87BED77}">
      <dsp:nvSpPr>
        <dsp:cNvPr id="0" name=""/>
        <dsp:cNvSpPr/>
      </dsp:nvSpPr>
      <dsp:spPr>
        <a:xfrm>
          <a:off x="5762625" y="2162968"/>
          <a:ext cx="2619374" cy="1571624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0" kern="1200" dirty="0" smtClean="0">
              <a:solidFill>
                <a:schemeClr val="tx1"/>
              </a:solidFill>
              <a:latin typeface="Century Gothic" pitchFamily="34" charset="0"/>
            </a:rPr>
            <a:t>6. Ναι στα </a:t>
          </a:r>
          <a:r>
            <a:rPr lang="en-US" sz="2000" b="0" kern="1200" dirty="0" smtClean="0">
              <a:solidFill>
                <a:schemeClr val="tx1"/>
              </a:solidFill>
              <a:latin typeface="Century Gothic" pitchFamily="34" charset="0"/>
            </a:rPr>
            <a:t>“</a:t>
          </a:r>
          <a:r>
            <a:rPr lang="el-GR" sz="2000" b="0" kern="1200" dirty="0" smtClean="0">
              <a:solidFill>
                <a:schemeClr val="tx1"/>
              </a:solidFill>
              <a:latin typeface="Century Gothic" pitchFamily="34" charset="0"/>
            </a:rPr>
            <a:t>Τυφλά Τέστ</a:t>
          </a:r>
          <a:r>
            <a:rPr lang="en-US" sz="2000" b="0" kern="1200" dirty="0" smtClean="0">
              <a:solidFill>
                <a:schemeClr val="tx1"/>
              </a:solidFill>
              <a:latin typeface="Century Gothic" pitchFamily="34" charset="0"/>
            </a:rPr>
            <a:t>” (Blind Test)….</a:t>
          </a:r>
          <a:r>
            <a:rPr lang="el-GR" sz="2000" b="0" kern="1200" dirty="0" smtClean="0">
              <a:solidFill>
                <a:schemeClr val="tx1"/>
              </a:solidFill>
              <a:latin typeface="Century Gothic" pitchFamily="34" charset="0"/>
            </a:rPr>
            <a:t>έχοντας ανοιχτά τα μάτια σας.</a:t>
          </a:r>
          <a:endParaRPr lang="el-GR" sz="2000" b="0" kern="1200" dirty="0">
            <a:solidFill>
              <a:schemeClr val="tx1"/>
            </a:solidFill>
            <a:latin typeface="Century Gothic" pitchFamily="34" charset="0"/>
          </a:endParaRPr>
        </a:p>
      </dsp:txBody>
      <dsp:txXfrm>
        <a:off x="5762625" y="2162968"/>
        <a:ext cx="2619374" cy="15716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BAAA38-1F70-4CF1-8A01-50130517E36B}">
      <dsp:nvSpPr>
        <dsp:cNvPr id="0" name=""/>
        <dsp:cNvSpPr/>
      </dsp:nvSpPr>
      <dsp:spPr>
        <a:xfrm>
          <a:off x="818" y="134763"/>
          <a:ext cx="3192363" cy="191541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kern="1200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1. </a:t>
          </a:r>
          <a:r>
            <a:rPr lang="en-GB" sz="2200" kern="1200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TEST </a:t>
          </a:r>
          <a:r>
            <a:rPr lang="el-GR" sz="2200" kern="1200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ΣΥΣΧΕΤΙΣΗΣ</a:t>
          </a:r>
          <a:r>
            <a:rPr lang="en-GB" sz="2200" kern="1200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 </a:t>
          </a:r>
          <a:endParaRPr lang="el-GR" sz="2200" kern="1200" dirty="0"/>
        </a:p>
      </dsp:txBody>
      <dsp:txXfrm>
        <a:off x="818" y="134763"/>
        <a:ext cx="3192363" cy="1915417"/>
      </dsp:txXfrm>
    </dsp:sp>
    <dsp:sp modelId="{B247FA7D-15E3-485A-B08E-966A1CA295BA}">
      <dsp:nvSpPr>
        <dsp:cNvPr id="0" name=""/>
        <dsp:cNvSpPr/>
      </dsp:nvSpPr>
      <dsp:spPr>
        <a:xfrm>
          <a:off x="3512418" y="134763"/>
          <a:ext cx="3192363" cy="1915417"/>
        </a:xfrm>
        <a:prstGeom prst="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kern="1200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2. ΤΕΣΤ ΑΠΟΜΝΗΜΟΝΕΥΣΗΣ</a:t>
          </a:r>
          <a:endParaRPr lang="el-GR" sz="2200" kern="1200" dirty="0"/>
        </a:p>
      </dsp:txBody>
      <dsp:txXfrm>
        <a:off x="3512418" y="134763"/>
        <a:ext cx="3192363" cy="1915417"/>
      </dsp:txXfrm>
    </dsp:sp>
    <dsp:sp modelId="{E8717DB8-CFF7-4AFB-8539-728358A814B3}">
      <dsp:nvSpPr>
        <dsp:cNvPr id="0" name=""/>
        <dsp:cNvSpPr/>
      </dsp:nvSpPr>
      <dsp:spPr>
        <a:xfrm>
          <a:off x="818" y="2369418"/>
          <a:ext cx="3192363" cy="1915417"/>
        </a:xfrm>
        <a:prstGeom prst="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kern="1200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3. </a:t>
          </a:r>
          <a:r>
            <a:rPr lang="en-GB" sz="2200" kern="1200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PROJECTIVE TEST(</a:t>
          </a:r>
          <a:r>
            <a:rPr lang="el-GR" sz="2200" kern="1200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ΠΡΟΒΟΛΗΣ)</a:t>
          </a:r>
          <a:endParaRPr lang="el-GR" sz="2200" kern="1200" dirty="0"/>
        </a:p>
      </dsp:txBody>
      <dsp:txXfrm>
        <a:off x="818" y="2369418"/>
        <a:ext cx="3192363" cy="1915417"/>
      </dsp:txXfrm>
    </dsp:sp>
    <dsp:sp modelId="{03E851BA-CCD6-4D9F-A2ED-4886726AA282}">
      <dsp:nvSpPr>
        <dsp:cNvPr id="0" name=""/>
        <dsp:cNvSpPr/>
      </dsp:nvSpPr>
      <dsp:spPr>
        <a:xfrm>
          <a:off x="3512418" y="2369418"/>
          <a:ext cx="3192363" cy="1915417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kern="1200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4. ΤΕΣΤ ΙΕΡΑΡΧΗΣΗΣ(</a:t>
          </a:r>
          <a:r>
            <a:rPr lang="en-GB" sz="2200" kern="1200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SCALING)</a:t>
          </a:r>
          <a:endParaRPr lang="el-GR" sz="2200" kern="1200" dirty="0"/>
        </a:p>
      </dsp:txBody>
      <dsp:txXfrm>
        <a:off x="3512418" y="2369418"/>
        <a:ext cx="3192363" cy="191541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2B3053-6410-4709-9782-6B307B43A2C3}">
      <dsp:nvSpPr>
        <dsp:cNvPr id="0" name=""/>
        <dsp:cNvSpPr/>
      </dsp:nvSpPr>
      <dsp:spPr>
        <a:xfrm>
          <a:off x="6709" y="1017859"/>
          <a:ext cx="2551396" cy="17556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solidFill>
                <a:schemeClr val="tx1"/>
              </a:solidFill>
              <a:latin typeface="Century Gothic" pitchFamily="34" charset="0"/>
            </a:rPr>
            <a:t>1. ΤΥΧΑΙΑ ΔΕΙΓΜΑΤΟΛΗΨΙΑ (RANDOM SAMPLING)</a:t>
          </a:r>
          <a:endParaRPr lang="el-GR" sz="1800" kern="1200" dirty="0">
            <a:solidFill>
              <a:schemeClr val="tx1"/>
            </a:solidFill>
          </a:endParaRPr>
        </a:p>
      </dsp:txBody>
      <dsp:txXfrm>
        <a:off x="6709" y="1017859"/>
        <a:ext cx="2551396" cy="175560"/>
      </dsp:txXfrm>
    </dsp:sp>
    <dsp:sp modelId="{6BBA4EF5-F007-42BB-BD04-CFD04866CA56}">
      <dsp:nvSpPr>
        <dsp:cNvPr id="0" name=""/>
        <dsp:cNvSpPr/>
      </dsp:nvSpPr>
      <dsp:spPr>
        <a:xfrm>
          <a:off x="4081" y="1472637"/>
          <a:ext cx="2551396" cy="447096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 smtClean="0">
              <a:solidFill>
                <a:schemeClr val="tx1"/>
              </a:solidFill>
              <a:latin typeface="Century Gothic" pitchFamily="34" charset="0"/>
            </a:rPr>
            <a:t>Ιδια πιθανότητα επιλογής για κάθε μονάδα του πληθυσμού</a:t>
          </a:r>
          <a:endParaRPr lang="el-GR" sz="1800" kern="1200" dirty="0">
            <a:solidFill>
              <a:schemeClr val="tx1"/>
            </a:solidFill>
          </a:endParaRPr>
        </a:p>
      </dsp:txBody>
      <dsp:txXfrm>
        <a:off x="4081" y="1472637"/>
        <a:ext cx="2551396" cy="4470962"/>
      </dsp:txXfrm>
    </dsp:sp>
    <dsp:sp modelId="{384F3D31-E9A7-48AF-B87C-B1B4AAACF7C2}">
      <dsp:nvSpPr>
        <dsp:cNvPr id="0" name=""/>
        <dsp:cNvSpPr/>
      </dsp:nvSpPr>
      <dsp:spPr>
        <a:xfrm>
          <a:off x="2972988" y="1582542"/>
          <a:ext cx="2551396" cy="318836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solidFill>
                <a:schemeClr val="tx1"/>
              </a:solidFill>
              <a:latin typeface="Century Gothic" pitchFamily="34" charset="0"/>
            </a:rPr>
            <a:t>2. ΟΜΑΔΟΠΟΙΗΜΕΝΗ ΔΕΙΓΜΑΤΟΛΗΨΙΑ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solidFill>
                <a:schemeClr val="tx1"/>
              </a:solidFill>
              <a:latin typeface="Century Gothic" pitchFamily="34" charset="0"/>
            </a:rPr>
            <a:t>(STRATIFIED SAMPLING) </a:t>
          </a:r>
          <a:endParaRPr lang="el-GR" sz="1800" kern="1200" dirty="0">
            <a:solidFill>
              <a:schemeClr val="tx1"/>
            </a:solidFill>
          </a:endParaRPr>
        </a:p>
      </dsp:txBody>
      <dsp:txXfrm>
        <a:off x="2972988" y="1582542"/>
        <a:ext cx="2551396" cy="318836"/>
      </dsp:txXfrm>
    </dsp:sp>
    <dsp:sp modelId="{D829E913-0191-4069-9736-BA9F8A26D02E}">
      <dsp:nvSpPr>
        <dsp:cNvPr id="0" name=""/>
        <dsp:cNvSpPr/>
      </dsp:nvSpPr>
      <dsp:spPr>
        <a:xfrm>
          <a:off x="2972988" y="2294671"/>
          <a:ext cx="2551396" cy="2604318"/>
        </a:xfrm>
        <a:prstGeom prst="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 smtClean="0">
              <a:solidFill>
                <a:schemeClr val="tx1"/>
              </a:solidFill>
              <a:latin typeface="Century Gothic" pitchFamily="34" charset="0"/>
            </a:rPr>
            <a:t>Δημιουργία ομάδων με τα ίδια χαρακτηριστικά και κατόπιν</a:t>
          </a:r>
          <a:endParaRPr lang="el-GR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 smtClean="0">
              <a:solidFill>
                <a:schemeClr val="tx1"/>
              </a:solidFill>
              <a:latin typeface="Century Gothic" pitchFamily="34" charset="0"/>
            </a:rPr>
            <a:t>επιλογή με τη μέθοδο των πιθανοτήτων από την κάθε ομάδα ξεχωριστά.</a:t>
          </a:r>
          <a:endParaRPr lang="el-GR" sz="1800" kern="1200" dirty="0">
            <a:solidFill>
              <a:schemeClr val="tx1"/>
            </a:solidFill>
            <a:latin typeface="Century Gothic" pitchFamily="34" charset="0"/>
          </a:endParaRPr>
        </a:p>
      </dsp:txBody>
      <dsp:txXfrm>
        <a:off x="2972988" y="2294671"/>
        <a:ext cx="2551396" cy="2604318"/>
      </dsp:txXfrm>
    </dsp:sp>
    <dsp:sp modelId="{87D961DE-60C8-4BDC-A8F5-8E4592B43FDF}">
      <dsp:nvSpPr>
        <dsp:cNvPr id="0" name=""/>
        <dsp:cNvSpPr/>
      </dsp:nvSpPr>
      <dsp:spPr>
        <a:xfrm>
          <a:off x="5823893" y="1369626"/>
          <a:ext cx="2551396" cy="218125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solidFill>
                <a:schemeClr val="tx1"/>
              </a:solidFill>
              <a:latin typeface="Century Gothic" pitchFamily="34" charset="0"/>
            </a:rPr>
            <a:t>3. ΚΑΤΕΥΘΥΝΟΜΕΝΗ ΔΕΙΓΜΑΤΟΛΗΨΙΑ</a:t>
          </a:r>
          <a:br>
            <a:rPr lang="el-GR" sz="1800" kern="1200" dirty="0" smtClean="0">
              <a:solidFill>
                <a:schemeClr val="tx1"/>
              </a:solidFill>
              <a:latin typeface="Century Gothic" pitchFamily="34" charset="0"/>
            </a:rPr>
          </a:br>
          <a:r>
            <a:rPr lang="el-GR" sz="1800" kern="1200" dirty="0" smtClean="0">
              <a:solidFill>
                <a:schemeClr val="tx1"/>
              </a:solidFill>
              <a:latin typeface="Century Gothic" pitchFamily="34" charset="0"/>
            </a:rPr>
            <a:t>    (QUOTA SAMPLING)  </a:t>
          </a:r>
          <a:endParaRPr lang="el-GR" sz="1800" kern="1200" dirty="0">
            <a:solidFill>
              <a:schemeClr val="tx1"/>
            </a:solidFill>
            <a:latin typeface="Century Gothic" pitchFamily="34" charset="0"/>
          </a:endParaRPr>
        </a:p>
      </dsp:txBody>
      <dsp:txXfrm>
        <a:off x="5823893" y="1369626"/>
        <a:ext cx="2551396" cy="218125"/>
      </dsp:txXfrm>
    </dsp:sp>
    <dsp:sp modelId="{A1744682-7330-4FCB-A934-6974A05A02ED}">
      <dsp:nvSpPr>
        <dsp:cNvPr id="0" name=""/>
        <dsp:cNvSpPr/>
      </dsp:nvSpPr>
      <dsp:spPr>
        <a:xfrm>
          <a:off x="5713520" y="2331446"/>
          <a:ext cx="2551396" cy="3216143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 smtClean="0">
              <a:solidFill>
                <a:schemeClr val="tx1"/>
              </a:solidFill>
              <a:latin typeface="Century Gothic" pitchFamily="34" charset="0"/>
            </a:rPr>
            <a:t>Επιλογή βάσει ορισμένων μεταβλητών/χαρακτηριστικών.  </a:t>
          </a:r>
          <a:endParaRPr lang="el-GR" sz="1800" kern="1200" dirty="0">
            <a:solidFill>
              <a:schemeClr val="tx1"/>
            </a:solidFill>
          </a:endParaRPr>
        </a:p>
      </dsp:txBody>
      <dsp:txXfrm>
        <a:off x="5713520" y="2331446"/>
        <a:ext cx="2551396" cy="321614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A7CE80-B732-4A67-ACF7-DB593456C8E8}">
      <dsp:nvSpPr>
        <dsp:cNvPr id="0" name=""/>
        <dsp:cNvSpPr/>
      </dsp:nvSpPr>
      <dsp:spPr>
        <a:xfrm rot="16200000">
          <a:off x="-1334030" y="1335025"/>
          <a:ext cx="5257800" cy="2587749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5512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>
              <a:solidFill>
                <a:schemeClr val="tx1"/>
              </a:solidFill>
              <a:latin typeface="Century Gothic" pitchFamily="34" charset="0"/>
            </a:rPr>
            <a:t>Αντικείμενο - Μονάδα δείγματος (Sampling Unit)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0" kern="1200" dirty="0" smtClean="0">
              <a:solidFill>
                <a:schemeClr val="tx1"/>
              </a:solidFill>
              <a:latin typeface="Century Gothic" pitchFamily="34" charset="0"/>
            </a:rPr>
            <a:t>Ποια είναι τα άτομα εκείνα που θα πρέπει να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0" kern="1200" dirty="0" smtClean="0">
              <a:solidFill>
                <a:schemeClr val="tx1"/>
              </a:solidFill>
              <a:latin typeface="Century Gothic" pitchFamily="34" charset="0"/>
            </a:rPr>
            <a:t>συμπεριληφθούν στην έρευνα; 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0" kern="1200" dirty="0" smtClean="0">
              <a:solidFill>
                <a:schemeClr val="tx1"/>
              </a:solidFill>
              <a:latin typeface="Century Gothic" pitchFamily="34" charset="0"/>
            </a:rPr>
            <a:t>Sampling frame                Population</a:t>
          </a:r>
          <a:endParaRPr lang="el-GR" sz="2000" kern="1200" dirty="0">
            <a:solidFill>
              <a:schemeClr val="tx1"/>
            </a:solidFill>
          </a:endParaRPr>
        </a:p>
      </dsp:txBody>
      <dsp:txXfrm rot="5400000">
        <a:off x="995" y="1051560"/>
        <a:ext cx="2587749" cy="3154680"/>
      </dsp:txXfrm>
    </dsp:sp>
    <dsp:sp modelId="{B14D5C2C-5DE4-467C-BFF8-769344C649F1}">
      <dsp:nvSpPr>
        <dsp:cNvPr id="0" name=""/>
        <dsp:cNvSpPr/>
      </dsp:nvSpPr>
      <dsp:spPr>
        <a:xfrm rot="16200000">
          <a:off x="1447799" y="1335025"/>
          <a:ext cx="5257800" cy="2587749"/>
        </a:xfrm>
        <a:prstGeom prst="flowChartManualOperation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5512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>
              <a:solidFill>
                <a:schemeClr val="tx1"/>
              </a:solidFill>
              <a:latin typeface="Century Gothic" pitchFamily="34" charset="0"/>
            </a:rPr>
            <a:t>Μέγεθος δείγματος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>
              <a:solidFill>
                <a:schemeClr val="tx1"/>
              </a:solidFill>
              <a:latin typeface="Century Gothic" pitchFamily="34" charset="0"/>
            </a:rPr>
            <a:t> (Sample Size)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0" kern="1200" dirty="0" smtClean="0">
              <a:solidFill>
                <a:schemeClr val="tx1"/>
              </a:solidFill>
              <a:latin typeface="Century Gothic" pitchFamily="34" charset="0"/>
            </a:rPr>
            <a:t>Σε πόσα άτομα θα πρέπει να πραγματοποιηθεί η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0" kern="1200" dirty="0" smtClean="0">
              <a:solidFill>
                <a:schemeClr val="tx1"/>
              </a:solidFill>
              <a:latin typeface="Century Gothic" pitchFamily="34" charset="0"/>
            </a:rPr>
            <a:t>συνέντευξη (επαφή);    </a:t>
          </a:r>
          <a:endParaRPr lang="el-GR" sz="2000" kern="1200" dirty="0">
            <a:solidFill>
              <a:schemeClr val="tx1"/>
            </a:solidFill>
          </a:endParaRPr>
        </a:p>
      </dsp:txBody>
      <dsp:txXfrm rot="5400000">
        <a:off x="2782824" y="1051560"/>
        <a:ext cx="2587749" cy="3154680"/>
      </dsp:txXfrm>
    </dsp:sp>
    <dsp:sp modelId="{A484F6DC-68D9-4D93-9A46-2B192F5DF8EC}">
      <dsp:nvSpPr>
        <dsp:cNvPr id="0" name=""/>
        <dsp:cNvSpPr/>
      </dsp:nvSpPr>
      <dsp:spPr>
        <a:xfrm rot="16200000">
          <a:off x="4229630" y="1335025"/>
          <a:ext cx="5257800" cy="2587749"/>
        </a:xfrm>
        <a:prstGeom prst="flowChartManualOperati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5512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>
              <a:solidFill>
                <a:schemeClr val="tx1"/>
              </a:solidFill>
              <a:latin typeface="Century Gothic" pitchFamily="34" charset="0"/>
            </a:rPr>
            <a:t>Δειγματοληπτική διαδικασία (Sampling</a:t>
          </a:r>
          <a:br>
            <a:rPr lang="el-GR" sz="2000" b="1" kern="1200" dirty="0" smtClean="0">
              <a:solidFill>
                <a:schemeClr val="tx1"/>
              </a:solidFill>
              <a:latin typeface="Century Gothic" pitchFamily="34" charset="0"/>
            </a:rPr>
          </a:br>
          <a:r>
            <a:rPr lang="el-GR" sz="2000" b="1" kern="1200" dirty="0" smtClean="0">
              <a:solidFill>
                <a:schemeClr val="tx1"/>
              </a:solidFill>
              <a:latin typeface="Century Gothic" pitchFamily="34" charset="0"/>
            </a:rPr>
            <a:t>    Procedure)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0" kern="1200" dirty="0" smtClean="0">
              <a:solidFill>
                <a:schemeClr val="tx1"/>
              </a:solidFill>
              <a:latin typeface="Century Gothic" pitchFamily="34" charset="0"/>
            </a:rPr>
            <a:t>Με ποιο τρόπο είναι σκόπιμο να επιλεγούν τα άτομα του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0" kern="1200" dirty="0" smtClean="0">
              <a:solidFill>
                <a:schemeClr val="tx1"/>
              </a:solidFill>
              <a:latin typeface="Century Gothic" pitchFamily="34" charset="0"/>
            </a:rPr>
            <a:t>δείγματος.</a:t>
          </a:r>
          <a:endParaRPr lang="el-GR" sz="2000" kern="1200" dirty="0">
            <a:solidFill>
              <a:schemeClr val="tx1"/>
            </a:solidFill>
          </a:endParaRPr>
        </a:p>
      </dsp:txBody>
      <dsp:txXfrm rot="5400000">
        <a:off x="5564655" y="1051560"/>
        <a:ext cx="2587749" cy="31546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801CAD-E470-46B9-ADEA-584A2EABA57C}">
      <dsp:nvSpPr>
        <dsp:cNvPr id="0" name=""/>
        <dsp:cNvSpPr/>
      </dsp:nvSpPr>
      <dsp:spPr>
        <a:xfrm>
          <a:off x="0" y="202320"/>
          <a:ext cx="86868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DBC165-38F1-46F9-BC0C-3C9379A561D7}">
      <dsp:nvSpPr>
        <dsp:cNvPr id="0" name=""/>
        <dsp:cNvSpPr/>
      </dsp:nvSpPr>
      <dsp:spPr>
        <a:xfrm>
          <a:off x="434340" y="10440"/>
          <a:ext cx="6080760" cy="3837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1. ΠΟΙΟΣ  ΣΥΛΛΕΓΕΙ ΤΑ ΣΤΟΙΧΕΙΑ ;</a:t>
          </a:r>
          <a:endParaRPr lang="el-GR" sz="1300" kern="1200" dirty="0">
            <a:effectLst>
              <a:outerShdw blurRad="38100" dist="38100" dir="2700000" algn="tl">
                <a:srgbClr val="C0C0C0"/>
              </a:outerShdw>
            </a:effectLst>
            <a:latin typeface="Century Gothic" pitchFamily="34" charset="0"/>
          </a:endParaRPr>
        </a:p>
      </dsp:txBody>
      <dsp:txXfrm>
        <a:off x="453074" y="29174"/>
        <a:ext cx="6043292" cy="346292"/>
      </dsp:txXfrm>
    </dsp:sp>
    <dsp:sp modelId="{AF624141-E6D3-4057-9367-917BA5F3343A}">
      <dsp:nvSpPr>
        <dsp:cNvPr id="0" name=""/>
        <dsp:cNvSpPr/>
      </dsp:nvSpPr>
      <dsp:spPr>
        <a:xfrm>
          <a:off x="0" y="792000"/>
          <a:ext cx="86868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558096"/>
              <a:satOff val="3362"/>
              <a:lumOff val="2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F17077-D580-413D-9C9F-3EA8C60A89D9}">
      <dsp:nvSpPr>
        <dsp:cNvPr id="0" name=""/>
        <dsp:cNvSpPr/>
      </dsp:nvSpPr>
      <dsp:spPr>
        <a:xfrm>
          <a:off x="434340" y="600120"/>
          <a:ext cx="6080760" cy="383760"/>
        </a:xfrm>
        <a:prstGeom prst="roundRect">
          <a:avLst/>
        </a:prstGeom>
        <a:solidFill>
          <a:schemeClr val="accent4">
            <a:hueOff val="-558096"/>
            <a:satOff val="3362"/>
            <a:lumOff val="2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2. ΤΙ ΠΛΗΡΟΦΟΡΙΕΣ ΘΑ ΣΥΛΛΕΧΘΟΥΝ ;</a:t>
          </a:r>
          <a:endParaRPr lang="el-GR" sz="1300" kern="1200" dirty="0">
            <a:effectLst>
              <a:outerShdw blurRad="38100" dist="38100" dir="2700000" algn="tl">
                <a:srgbClr val="C0C0C0"/>
              </a:outerShdw>
            </a:effectLst>
            <a:latin typeface="Century Gothic" pitchFamily="34" charset="0"/>
          </a:endParaRPr>
        </a:p>
      </dsp:txBody>
      <dsp:txXfrm>
        <a:off x="453074" y="618854"/>
        <a:ext cx="6043292" cy="346292"/>
      </dsp:txXfrm>
    </dsp:sp>
    <dsp:sp modelId="{E0671829-ACC3-443A-AC8A-F9E0966D801F}">
      <dsp:nvSpPr>
        <dsp:cNvPr id="0" name=""/>
        <dsp:cNvSpPr/>
      </dsp:nvSpPr>
      <dsp:spPr>
        <a:xfrm>
          <a:off x="0" y="1381680"/>
          <a:ext cx="86868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3DA8F3-0C5D-486D-97D9-14BA69850958}">
      <dsp:nvSpPr>
        <dsp:cNvPr id="0" name=""/>
        <dsp:cNvSpPr/>
      </dsp:nvSpPr>
      <dsp:spPr>
        <a:xfrm>
          <a:off x="434340" y="1189800"/>
          <a:ext cx="6080760" cy="383760"/>
        </a:xfrm>
        <a:prstGeom prst="roundRect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3. ΤΙ ΑΚΡΙΒΩΣ ΘΑ ΠΡΕΠΕΙ ΝΑ ΜΕΛΕΤΗΘΕΙ ; </a:t>
          </a:r>
          <a:endParaRPr lang="el-GR" sz="1300" kern="1200" dirty="0">
            <a:effectLst>
              <a:outerShdw blurRad="38100" dist="38100" dir="2700000" algn="tl">
                <a:srgbClr val="C0C0C0"/>
              </a:outerShdw>
            </a:effectLst>
            <a:latin typeface="Century Gothic" pitchFamily="34" charset="0"/>
          </a:endParaRPr>
        </a:p>
      </dsp:txBody>
      <dsp:txXfrm>
        <a:off x="453074" y="1208534"/>
        <a:ext cx="6043292" cy="346292"/>
      </dsp:txXfrm>
    </dsp:sp>
    <dsp:sp modelId="{6C19948B-0539-471C-A68B-CCD9E260200C}">
      <dsp:nvSpPr>
        <dsp:cNvPr id="0" name=""/>
        <dsp:cNvSpPr/>
      </dsp:nvSpPr>
      <dsp:spPr>
        <a:xfrm>
          <a:off x="0" y="1971360"/>
          <a:ext cx="86868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674289"/>
              <a:satOff val="10087"/>
              <a:lumOff val="8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93D83C-E1FE-4D21-8373-884526AFE2F3}">
      <dsp:nvSpPr>
        <dsp:cNvPr id="0" name=""/>
        <dsp:cNvSpPr/>
      </dsp:nvSpPr>
      <dsp:spPr>
        <a:xfrm>
          <a:off x="434340" y="1779480"/>
          <a:ext cx="6080760" cy="383760"/>
        </a:xfrm>
        <a:prstGeom prst="roundRect">
          <a:avLst/>
        </a:prstGeom>
        <a:solidFill>
          <a:schemeClr val="accent4">
            <a:hueOff val="-1674289"/>
            <a:satOff val="10087"/>
            <a:lumOff val="8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(</a:t>
          </a:r>
          <a:r>
            <a:rPr lang="en-GB" sz="1300" kern="1200" dirty="0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VARIABLES-POPULATION-SAMPLES)</a:t>
          </a:r>
          <a:endParaRPr lang="en-GB" sz="1300" kern="1200" dirty="0">
            <a:effectLst>
              <a:outerShdw blurRad="38100" dist="38100" dir="2700000" algn="tl">
                <a:srgbClr val="C0C0C0"/>
              </a:outerShdw>
            </a:effectLst>
            <a:latin typeface="Century Gothic" pitchFamily="34" charset="0"/>
          </a:endParaRPr>
        </a:p>
      </dsp:txBody>
      <dsp:txXfrm>
        <a:off x="453074" y="1798214"/>
        <a:ext cx="6043292" cy="346292"/>
      </dsp:txXfrm>
    </dsp:sp>
    <dsp:sp modelId="{DF235633-9F84-4672-A7FB-DEA47AF8D6DC}">
      <dsp:nvSpPr>
        <dsp:cNvPr id="0" name=""/>
        <dsp:cNvSpPr/>
      </dsp:nvSpPr>
      <dsp:spPr>
        <a:xfrm>
          <a:off x="0" y="2561040"/>
          <a:ext cx="86868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DE3BF0-17F6-488D-A6F6-BBEF5215D338}">
      <dsp:nvSpPr>
        <dsp:cNvPr id="0" name=""/>
        <dsp:cNvSpPr/>
      </dsp:nvSpPr>
      <dsp:spPr>
        <a:xfrm>
          <a:off x="434340" y="2369160"/>
          <a:ext cx="6080760" cy="383760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4.  </a:t>
          </a:r>
          <a:r>
            <a:rPr lang="el-GR" sz="1300" kern="1200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ΕΠΙΛΟΓΗ ΜΕΘΟΔΟΥ  (ΤΕΧΝΙΚΗΣ) ΣΥΛΛΟΓΗΣ  ΠΛΗΡΟΦΟΡΙΩΝ</a:t>
          </a:r>
          <a:endParaRPr lang="el-GR" sz="1300" kern="1200" dirty="0">
            <a:effectLst>
              <a:outerShdw blurRad="38100" dist="38100" dir="2700000" algn="tl">
                <a:srgbClr val="C0C0C0"/>
              </a:outerShdw>
            </a:effectLst>
            <a:latin typeface="Century Gothic" pitchFamily="34" charset="0"/>
          </a:endParaRPr>
        </a:p>
      </dsp:txBody>
      <dsp:txXfrm>
        <a:off x="453074" y="2387894"/>
        <a:ext cx="6043292" cy="346292"/>
      </dsp:txXfrm>
    </dsp:sp>
    <dsp:sp modelId="{EED07048-7CEE-4436-B38D-1672EC7187E6}">
      <dsp:nvSpPr>
        <dsp:cNvPr id="0" name=""/>
        <dsp:cNvSpPr/>
      </dsp:nvSpPr>
      <dsp:spPr>
        <a:xfrm>
          <a:off x="0" y="3150720"/>
          <a:ext cx="86868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790481"/>
              <a:satOff val="16812"/>
              <a:lumOff val="13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5EE910-B85F-47EB-8393-C21C331AB1A1}">
      <dsp:nvSpPr>
        <dsp:cNvPr id="0" name=""/>
        <dsp:cNvSpPr/>
      </dsp:nvSpPr>
      <dsp:spPr>
        <a:xfrm>
          <a:off x="434340" y="2958840"/>
          <a:ext cx="6080760" cy="383760"/>
        </a:xfrm>
        <a:prstGeom prst="roundRect">
          <a:avLst/>
        </a:prstGeom>
        <a:solidFill>
          <a:schemeClr val="accent4">
            <a:hueOff val="-2790481"/>
            <a:satOff val="16812"/>
            <a:lumOff val="13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5.  </a:t>
          </a:r>
          <a:r>
            <a:rPr lang="el-GR" sz="1300" kern="1200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ΚΟΣΤΟΣ ΤΗΣ ΜΕΛΕΤΗΣ</a:t>
          </a:r>
          <a:endParaRPr lang="el-GR" sz="1300" kern="1200" dirty="0">
            <a:effectLst>
              <a:outerShdw blurRad="38100" dist="38100" dir="2700000" algn="tl">
                <a:srgbClr val="C0C0C0"/>
              </a:outerShdw>
            </a:effectLst>
            <a:latin typeface="Century Gothic" pitchFamily="34" charset="0"/>
          </a:endParaRPr>
        </a:p>
      </dsp:txBody>
      <dsp:txXfrm>
        <a:off x="453074" y="2977574"/>
        <a:ext cx="6043292" cy="346292"/>
      </dsp:txXfrm>
    </dsp:sp>
    <dsp:sp modelId="{E1CA0EE0-CEA4-47F8-9B84-861379AA482E}">
      <dsp:nvSpPr>
        <dsp:cNvPr id="0" name=""/>
        <dsp:cNvSpPr/>
      </dsp:nvSpPr>
      <dsp:spPr>
        <a:xfrm>
          <a:off x="0" y="3740400"/>
          <a:ext cx="86868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38B646-688C-4B4D-8C09-5F7451358ABB}">
      <dsp:nvSpPr>
        <dsp:cNvPr id="0" name=""/>
        <dsp:cNvSpPr/>
      </dsp:nvSpPr>
      <dsp:spPr>
        <a:xfrm>
          <a:off x="434340" y="3548520"/>
          <a:ext cx="6080760" cy="383760"/>
        </a:xfrm>
        <a:prstGeom prst="roundRect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6.  </a:t>
          </a:r>
          <a:r>
            <a:rPr lang="el-GR" sz="1300" kern="1200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ΑΝΑΛΥΣΗ ΤΩΝ ΣΤΟΙΧΕΙΩΝ</a:t>
          </a:r>
          <a:endParaRPr lang="el-GR" sz="1300" kern="1200" dirty="0">
            <a:effectLst>
              <a:outerShdw blurRad="38100" dist="38100" dir="2700000" algn="tl">
                <a:srgbClr val="C0C0C0"/>
              </a:outerShdw>
            </a:effectLst>
            <a:latin typeface="Century Gothic" pitchFamily="34" charset="0"/>
          </a:endParaRPr>
        </a:p>
      </dsp:txBody>
      <dsp:txXfrm>
        <a:off x="453074" y="3567254"/>
        <a:ext cx="6043292" cy="346292"/>
      </dsp:txXfrm>
    </dsp:sp>
    <dsp:sp modelId="{9607C445-08BE-4C64-8DB2-03F6FE67E8D3}">
      <dsp:nvSpPr>
        <dsp:cNvPr id="0" name=""/>
        <dsp:cNvSpPr/>
      </dsp:nvSpPr>
      <dsp:spPr>
        <a:xfrm>
          <a:off x="0" y="4330080"/>
          <a:ext cx="86868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906673"/>
              <a:satOff val="23537"/>
              <a:lumOff val="18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D7942C-8AFC-4E07-8A41-37F6012F6B82}">
      <dsp:nvSpPr>
        <dsp:cNvPr id="0" name=""/>
        <dsp:cNvSpPr/>
      </dsp:nvSpPr>
      <dsp:spPr>
        <a:xfrm>
          <a:off x="434340" y="4138200"/>
          <a:ext cx="6080760" cy="383760"/>
        </a:xfrm>
        <a:prstGeom prst="roundRect">
          <a:avLst/>
        </a:prstGeom>
        <a:solidFill>
          <a:schemeClr val="accent4">
            <a:hueOff val="-3906673"/>
            <a:satOff val="23537"/>
            <a:lumOff val="18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7.  </a:t>
          </a:r>
          <a:r>
            <a:rPr lang="el-GR" sz="1300" kern="1200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ΑΠΟΤΕΛΕΣΜΑΤΑ</a:t>
          </a:r>
          <a:endParaRPr lang="el-GR" sz="1300" kern="1200" dirty="0">
            <a:effectLst>
              <a:outerShdw blurRad="38100" dist="38100" dir="2700000" algn="tl">
                <a:srgbClr val="C0C0C0"/>
              </a:outerShdw>
            </a:effectLst>
            <a:latin typeface="Century Gothic" pitchFamily="34" charset="0"/>
          </a:endParaRPr>
        </a:p>
      </dsp:txBody>
      <dsp:txXfrm>
        <a:off x="453074" y="4156934"/>
        <a:ext cx="6043292" cy="346292"/>
      </dsp:txXfrm>
    </dsp:sp>
    <dsp:sp modelId="{0E690992-0F18-4FB6-A768-D6C382F2FFB4}">
      <dsp:nvSpPr>
        <dsp:cNvPr id="0" name=""/>
        <dsp:cNvSpPr/>
      </dsp:nvSpPr>
      <dsp:spPr>
        <a:xfrm>
          <a:off x="0" y="4919760"/>
          <a:ext cx="86868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47B707-C85F-4120-AF69-FD78570C9592}">
      <dsp:nvSpPr>
        <dsp:cNvPr id="0" name=""/>
        <dsp:cNvSpPr/>
      </dsp:nvSpPr>
      <dsp:spPr>
        <a:xfrm>
          <a:off x="434340" y="4727880"/>
          <a:ext cx="6080760" cy="38376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8.  </a:t>
          </a:r>
          <a:r>
            <a:rPr lang="el-GR" sz="1300" kern="1200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ΕΦΑΡΜΟΓΗ</a:t>
          </a:r>
          <a:endParaRPr lang="el-GR" sz="1300" kern="1200" dirty="0">
            <a:effectLst>
              <a:outerShdw blurRad="38100" dist="38100" dir="2700000" algn="tl">
                <a:srgbClr val="C0C0C0"/>
              </a:outerShdw>
            </a:effectLst>
            <a:latin typeface="Century Gothic" pitchFamily="34" charset="0"/>
          </a:endParaRPr>
        </a:p>
      </dsp:txBody>
      <dsp:txXfrm>
        <a:off x="453074" y="4746614"/>
        <a:ext cx="6043292" cy="3462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17DF41-C1CE-4148-8A57-E9D16BD6686B}">
      <dsp:nvSpPr>
        <dsp:cNvPr id="0" name=""/>
        <dsp:cNvSpPr/>
      </dsp:nvSpPr>
      <dsp:spPr>
        <a:xfrm>
          <a:off x="1836033" y="3917"/>
          <a:ext cx="2282986" cy="13697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smtClean="0"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rPr>
            <a:t>ΚΑΘΟΡΙΣΜΟΣ ΣΤΟΧΩΝ</a:t>
          </a:r>
          <a:endParaRPr lang="el-GR" sz="1800" kern="1200" dirty="0">
            <a:effectLst>
              <a:outerShdw blurRad="38100" dist="38100" dir="2700000" algn="tl">
                <a:srgbClr val="000000"/>
              </a:outerShdw>
            </a:effectLst>
            <a:latin typeface="Century Gothic" pitchFamily="34" charset="0"/>
          </a:endParaRPr>
        </a:p>
      </dsp:txBody>
      <dsp:txXfrm>
        <a:off x="1876153" y="44037"/>
        <a:ext cx="2202746" cy="1289551"/>
      </dsp:txXfrm>
    </dsp:sp>
    <dsp:sp modelId="{EF0E0462-A8AB-44A7-B3EC-AA45B23BCC8B}">
      <dsp:nvSpPr>
        <dsp:cNvPr id="0" name=""/>
        <dsp:cNvSpPr/>
      </dsp:nvSpPr>
      <dsp:spPr>
        <a:xfrm>
          <a:off x="4319922" y="405723"/>
          <a:ext cx="483993" cy="5661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800" kern="1200"/>
        </a:p>
      </dsp:txBody>
      <dsp:txXfrm>
        <a:off x="4319922" y="518959"/>
        <a:ext cx="338795" cy="339708"/>
      </dsp:txXfrm>
    </dsp:sp>
    <dsp:sp modelId="{3059EAA9-B2D5-420F-9049-197BD45782ED}">
      <dsp:nvSpPr>
        <dsp:cNvPr id="0" name=""/>
        <dsp:cNvSpPr/>
      </dsp:nvSpPr>
      <dsp:spPr>
        <a:xfrm>
          <a:off x="5032214" y="3917"/>
          <a:ext cx="2282986" cy="13697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smtClean="0"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rPr>
            <a:t>ΑΝΑΛΥΣΗ ΤΗΣ ΚΑΤΑΣΤΑΣΗΣ</a:t>
          </a:r>
          <a:endParaRPr lang="el-GR" sz="1800" kern="1200" dirty="0">
            <a:effectLst>
              <a:outerShdw blurRad="38100" dist="38100" dir="2700000" algn="tl">
                <a:srgbClr val="000000"/>
              </a:outerShdw>
            </a:effectLst>
            <a:latin typeface="Century Gothic" pitchFamily="34" charset="0"/>
          </a:endParaRPr>
        </a:p>
      </dsp:txBody>
      <dsp:txXfrm>
        <a:off x="5072334" y="44037"/>
        <a:ext cx="2202746" cy="1289551"/>
      </dsp:txXfrm>
    </dsp:sp>
    <dsp:sp modelId="{44D04615-ABED-44F3-BB54-AD04498ABDD6}">
      <dsp:nvSpPr>
        <dsp:cNvPr id="0" name=""/>
        <dsp:cNvSpPr/>
      </dsp:nvSpPr>
      <dsp:spPr>
        <a:xfrm rot="5577402">
          <a:off x="5873137" y="1533518"/>
          <a:ext cx="484638" cy="5661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800" kern="1200"/>
        </a:p>
      </dsp:txBody>
      <dsp:txXfrm rot="-5400000">
        <a:off x="5949352" y="1574385"/>
        <a:ext cx="339708" cy="339247"/>
      </dsp:txXfrm>
    </dsp:sp>
    <dsp:sp modelId="{00108192-7F06-46FB-B68E-1295ADC3D7E7}">
      <dsp:nvSpPr>
        <dsp:cNvPr id="0" name=""/>
        <dsp:cNvSpPr/>
      </dsp:nvSpPr>
      <dsp:spPr>
        <a:xfrm>
          <a:off x="4796381" y="2286904"/>
          <a:ext cx="2518818" cy="13697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smtClean="0"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rPr>
            <a:t>ΠΡΑΓΜΑΤΟΠΟΙΗΣΗ ΑΤΥΠΟΥ ΕΡΕΥΝΑΣ</a:t>
          </a:r>
          <a:endParaRPr lang="el-GR" sz="1800" kern="1200" dirty="0">
            <a:effectLst>
              <a:outerShdw blurRad="38100" dist="38100" dir="2700000" algn="tl">
                <a:srgbClr val="000000"/>
              </a:outerShdw>
            </a:effectLst>
            <a:latin typeface="Century Gothic" pitchFamily="34" charset="0"/>
          </a:endParaRPr>
        </a:p>
      </dsp:txBody>
      <dsp:txXfrm>
        <a:off x="4836501" y="2327024"/>
        <a:ext cx="2438578" cy="1289551"/>
      </dsp:txXfrm>
    </dsp:sp>
    <dsp:sp modelId="{DF393FCE-2CF1-4FD0-B851-249B103249B3}">
      <dsp:nvSpPr>
        <dsp:cNvPr id="0" name=""/>
        <dsp:cNvSpPr/>
      </dsp:nvSpPr>
      <dsp:spPr>
        <a:xfrm rot="10800000">
          <a:off x="4111485" y="2688709"/>
          <a:ext cx="483993" cy="5661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800" kern="1200"/>
        </a:p>
      </dsp:txBody>
      <dsp:txXfrm rot="10800000">
        <a:off x="4256683" y="2801945"/>
        <a:ext cx="338795" cy="339708"/>
      </dsp:txXfrm>
    </dsp:sp>
    <dsp:sp modelId="{CD3251A5-E68F-4B60-BE41-B1711047C078}">
      <dsp:nvSpPr>
        <dsp:cNvPr id="0" name=""/>
        <dsp:cNvSpPr/>
      </dsp:nvSpPr>
      <dsp:spPr>
        <a:xfrm>
          <a:off x="1295399" y="2286904"/>
          <a:ext cx="2587787" cy="13697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smtClean="0"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rPr>
            <a:t>ΠΡΟΓΡΑΜΜΤΙΣΜΟΣ ΚΑΙ ΠΡΑΓΜΑΤΟΠΟΙΗΣΗ ΚΑΝΟΝΙΚΗΣ/ΤΥΠΙΚΗΣ ΕΡΕΥΝΑΣ</a:t>
          </a:r>
          <a:endParaRPr lang="el-GR" sz="1800" kern="1200" dirty="0">
            <a:effectLst>
              <a:outerShdw blurRad="38100" dist="38100" dir="2700000" algn="tl">
                <a:srgbClr val="000000"/>
              </a:outerShdw>
            </a:effectLst>
            <a:latin typeface="Century Gothic" pitchFamily="34" charset="0"/>
          </a:endParaRPr>
        </a:p>
      </dsp:txBody>
      <dsp:txXfrm>
        <a:off x="1335519" y="2327024"/>
        <a:ext cx="2507547" cy="1289551"/>
      </dsp:txXfrm>
    </dsp:sp>
    <dsp:sp modelId="{991C7DFE-97EC-464A-B1E7-A64FD627DC25}">
      <dsp:nvSpPr>
        <dsp:cNvPr id="0" name=""/>
        <dsp:cNvSpPr/>
      </dsp:nvSpPr>
      <dsp:spPr>
        <a:xfrm rot="5629147">
          <a:off x="2271472" y="3816504"/>
          <a:ext cx="485070" cy="5661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800" kern="1200"/>
        </a:p>
      </dsp:txBody>
      <dsp:txXfrm rot="-5400000">
        <a:off x="2349000" y="3857220"/>
        <a:ext cx="339708" cy="339549"/>
      </dsp:txXfrm>
    </dsp:sp>
    <dsp:sp modelId="{0163D3F2-00B6-415A-B164-A1C50356E2C6}">
      <dsp:nvSpPr>
        <dsp:cNvPr id="0" name=""/>
        <dsp:cNvSpPr/>
      </dsp:nvSpPr>
      <dsp:spPr>
        <a:xfrm>
          <a:off x="1295399" y="4569890"/>
          <a:ext cx="2282986" cy="13697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smtClean="0"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rPr>
            <a:t>ΑΝΑΛΥΣΗ ΚΑΙ ΠΑΡΟΥΣΙΑΣΗ ΔΕΔΟΜΕΝΩΝ</a:t>
          </a:r>
          <a:endParaRPr lang="el-GR" sz="1800" kern="1200" dirty="0">
            <a:effectLst>
              <a:outerShdw blurRad="38100" dist="38100" dir="2700000" algn="tl">
                <a:srgbClr val="000000"/>
              </a:outerShdw>
            </a:effectLst>
            <a:latin typeface="Century Gothic" pitchFamily="34" charset="0"/>
          </a:endParaRPr>
        </a:p>
      </dsp:txBody>
      <dsp:txXfrm>
        <a:off x="1335519" y="4610010"/>
        <a:ext cx="2202746" cy="1289551"/>
      </dsp:txXfrm>
    </dsp:sp>
    <dsp:sp modelId="{4CCD69E7-6AA1-4C34-8110-B1FF8C4BBB89}">
      <dsp:nvSpPr>
        <dsp:cNvPr id="0" name=""/>
        <dsp:cNvSpPr/>
      </dsp:nvSpPr>
      <dsp:spPr>
        <a:xfrm>
          <a:off x="3779288" y="4971695"/>
          <a:ext cx="483993" cy="5661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800" kern="1200"/>
        </a:p>
      </dsp:txBody>
      <dsp:txXfrm>
        <a:off x="3779288" y="5084931"/>
        <a:ext cx="338795" cy="339708"/>
      </dsp:txXfrm>
    </dsp:sp>
    <dsp:sp modelId="{E50A2C30-5DD9-4578-9DF2-1C9DFD731A71}">
      <dsp:nvSpPr>
        <dsp:cNvPr id="0" name=""/>
        <dsp:cNvSpPr/>
      </dsp:nvSpPr>
      <dsp:spPr>
        <a:xfrm>
          <a:off x="4491580" y="4569890"/>
          <a:ext cx="2449849" cy="13697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rPr>
            <a:t>ΠΑΡΑΚΟΛΟΥΘΗΣΗ ΑΠΟΤΕΛΕΣΜΑΤΩΝ</a:t>
          </a:r>
          <a:endParaRPr lang="el-GR" sz="1800" kern="1200" dirty="0">
            <a:effectLst>
              <a:outerShdw blurRad="38100" dist="38100" dir="2700000" algn="tl">
                <a:srgbClr val="000000"/>
              </a:outerShdw>
            </a:effectLst>
            <a:latin typeface="Century Gothic" pitchFamily="34" charset="0"/>
          </a:endParaRPr>
        </a:p>
      </dsp:txBody>
      <dsp:txXfrm>
        <a:off x="4531700" y="4610010"/>
        <a:ext cx="2369609" cy="12895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27DD0-4721-49E6-890E-4BFBB4A3E995}">
      <dsp:nvSpPr>
        <dsp:cNvPr id="0" name=""/>
        <dsp:cNvSpPr/>
      </dsp:nvSpPr>
      <dsp:spPr>
        <a:xfrm>
          <a:off x="2320647" y="1839321"/>
          <a:ext cx="2140505" cy="214050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0" kern="1200" smtClean="0">
              <a:latin typeface="Century Gothic" pitchFamily="34" charset="0"/>
            </a:rPr>
            <a:t>ΠΑΡΟΧΗ ΥΠΗΡΕΣΙΩΝ </a:t>
          </a:r>
          <a:endParaRPr lang="en-GB" sz="2000" b="0" kern="1200" smtClean="0">
            <a:latin typeface="Century Gothic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smtClean="0">
              <a:latin typeface="Century Gothic" pitchFamily="34" charset="0"/>
            </a:rPr>
            <a:t>MARKETING RESEARCH</a:t>
          </a:r>
          <a:endParaRPr lang="el-GR" sz="2000" kern="1200" dirty="0"/>
        </a:p>
      </dsp:txBody>
      <dsp:txXfrm>
        <a:off x="2634117" y="2152791"/>
        <a:ext cx="1513565" cy="1513565"/>
      </dsp:txXfrm>
    </dsp:sp>
    <dsp:sp modelId="{123EB136-2CD3-423D-8617-5002C8962A1B}">
      <dsp:nvSpPr>
        <dsp:cNvPr id="0" name=""/>
        <dsp:cNvSpPr/>
      </dsp:nvSpPr>
      <dsp:spPr>
        <a:xfrm rot="12900000">
          <a:off x="869986" y="1440741"/>
          <a:ext cx="1717639" cy="610044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F1DC61-7A80-40F8-AD51-3EC64E56AFFF}">
      <dsp:nvSpPr>
        <dsp:cNvPr id="0" name=""/>
        <dsp:cNvSpPr/>
      </dsp:nvSpPr>
      <dsp:spPr>
        <a:xfrm>
          <a:off x="8562" y="439773"/>
          <a:ext cx="2033480" cy="162678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b="0" kern="1200" dirty="0" smtClean="0">
              <a:latin typeface="Century Gothic" pitchFamily="34" charset="0"/>
            </a:rPr>
            <a:t>ΕΣΩ-ΕΠΙΧΕΙΡΗΣΙΑΚΑ</a:t>
          </a:r>
          <a:endParaRPr lang="el-GR" sz="2100" kern="1200" dirty="0"/>
        </a:p>
      </dsp:txBody>
      <dsp:txXfrm>
        <a:off x="56209" y="487420"/>
        <a:ext cx="1938186" cy="1531490"/>
      </dsp:txXfrm>
    </dsp:sp>
    <dsp:sp modelId="{0BDEA0E7-E480-4293-9A3A-2E3C687822AB}">
      <dsp:nvSpPr>
        <dsp:cNvPr id="0" name=""/>
        <dsp:cNvSpPr/>
      </dsp:nvSpPr>
      <dsp:spPr>
        <a:xfrm rot="19500000">
          <a:off x="4194173" y="1440741"/>
          <a:ext cx="1717639" cy="610044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7F7E1A-E15A-430F-AC39-E0125BBF9119}">
      <dsp:nvSpPr>
        <dsp:cNvPr id="0" name=""/>
        <dsp:cNvSpPr/>
      </dsp:nvSpPr>
      <dsp:spPr>
        <a:xfrm>
          <a:off x="4739757" y="439773"/>
          <a:ext cx="2033480" cy="1626784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ΕΞΩ-ΕΠΙΧΕΙΡΗΣΙΑΚΑ</a:t>
          </a:r>
          <a:endParaRPr lang="el-GR" sz="2100" kern="1200" dirty="0"/>
        </a:p>
      </dsp:txBody>
      <dsp:txXfrm>
        <a:off x="4787404" y="487420"/>
        <a:ext cx="1938186" cy="15314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878529-2123-476B-9018-534A2D782D44}">
      <dsp:nvSpPr>
        <dsp:cNvPr id="0" name=""/>
        <dsp:cNvSpPr/>
      </dsp:nvSpPr>
      <dsp:spPr>
        <a:xfrm>
          <a:off x="479806" y="1294"/>
          <a:ext cx="3280469" cy="19682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0" kern="1200" dirty="0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1. Προσανατολίζονται αποκλειστικά στις Τεχνικές.</a:t>
          </a:r>
          <a:endParaRPr lang="el-GR" sz="1600" b="0" kern="1200" dirty="0">
            <a:effectLst>
              <a:outerShdw blurRad="38100" dist="38100" dir="2700000" algn="tl">
                <a:srgbClr val="C0C0C0"/>
              </a:outerShdw>
            </a:effectLst>
            <a:latin typeface="Century Gothic" pitchFamily="34" charset="0"/>
          </a:endParaRPr>
        </a:p>
      </dsp:txBody>
      <dsp:txXfrm>
        <a:off x="479806" y="1294"/>
        <a:ext cx="3280469" cy="1968281"/>
      </dsp:txXfrm>
    </dsp:sp>
    <dsp:sp modelId="{EF774B2B-55DA-48B1-A7BA-5418038895E1}">
      <dsp:nvSpPr>
        <dsp:cNvPr id="0" name=""/>
        <dsp:cNvSpPr/>
      </dsp:nvSpPr>
      <dsp:spPr>
        <a:xfrm>
          <a:off x="4088323" y="1294"/>
          <a:ext cx="3280469" cy="19682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0" kern="1200" dirty="0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2. Δυσκολία στην Επικοινωνία λόγω της χρήσης </a:t>
          </a:r>
          <a:endParaRPr lang="el-GR" sz="1600" b="0" kern="1200" dirty="0">
            <a:effectLst>
              <a:outerShdw blurRad="38100" dist="38100" dir="2700000" algn="tl">
                <a:srgbClr val="C0C0C0"/>
              </a:outerShdw>
            </a:effectLst>
            <a:latin typeface="Century Gothic" pitchFamily="34" charset="0"/>
          </a:endParaRPr>
        </a:p>
      </dsp:txBody>
      <dsp:txXfrm>
        <a:off x="4088323" y="1294"/>
        <a:ext cx="3280469" cy="1968281"/>
      </dsp:txXfrm>
    </dsp:sp>
    <dsp:sp modelId="{8914E3F9-E041-4C9E-BF2A-E47E6340FC4A}">
      <dsp:nvSpPr>
        <dsp:cNvPr id="0" name=""/>
        <dsp:cNvSpPr/>
      </dsp:nvSpPr>
      <dsp:spPr>
        <a:xfrm>
          <a:off x="457204" y="2297623"/>
          <a:ext cx="6934190" cy="19682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0" kern="1200" dirty="0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Ειδικής Ορολογίας.</a:t>
          </a:r>
          <a:endParaRPr lang="en-US" sz="1600" b="0" kern="1200" dirty="0" smtClean="0">
            <a:effectLst>
              <a:outerShdw blurRad="38100" dist="38100" dir="2700000" algn="tl">
                <a:srgbClr val="C0C0C0"/>
              </a:outerShdw>
            </a:effectLst>
            <a:latin typeface="Century Gothic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0" kern="1200" dirty="0" smtClean="0">
            <a:effectLst>
              <a:outerShdw blurRad="38100" dist="38100" dir="2700000" algn="tl">
                <a:srgbClr val="C0C0C0"/>
              </a:outerShdw>
            </a:effectLst>
            <a:latin typeface="Century Gothic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0" kern="1200" dirty="0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3. Δεν δίνουν έμφαση στην επικερδή χρήση των Αποτελεσμάτων.</a:t>
          </a:r>
          <a:endParaRPr lang="en-US" sz="1600" b="0" kern="1200" dirty="0" smtClean="0">
            <a:effectLst>
              <a:outerShdw blurRad="38100" dist="38100" dir="2700000" algn="tl">
                <a:srgbClr val="C0C0C0"/>
              </a:outerShdw>
            </a:effectLst>
            <a:latin typeface="Century Gothic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0" kern="1200" dirty="0" smtClean="0">
            <a:effectLst>
              <a:outerShdw blurRad="38100" dist="38100" dir="2700000" algn="tl">
                <a:srgbClr val="C0C0C0"/>
              </a:outerShdw>
            </a:effectLst>
            <a:latin typeface="Century Gothic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0" kern="1200" dirty="0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4. Ύπαρξη αρνητικής εμπειρίας σε βαθμό</a:t>
          </a:r>
          <a:r>
            <a:rPr lang="en-US" sz="1600" b="0" kern="1200" dirty="0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 </a:t>
          </a:r>
          <a:r>
            <a:rPr lang="el-GR" sz="1600" b="0" kern="1200" dirty="0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που να πιστεύουν στην Έρευνα</a:t>
          </a:r>
          <a:r>
            <a:rPr lang="en-US" sz="1600" b="0" kern="1200" dirty="0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 </a:t>
          </a:r>
          <a:r>
            <a:rPr lang="el-GR" sz="1600" b="0" kern="1200" dirty="0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Μάρκετινγκ αλλά όχι στους Ερευνητές.</a:t>
          </a:r>
          <a:endParaRPr lang="el-GR" sz="1600" b="0" kern="1200" dirty="0">
            <a:effectLst>
              <a:outerShdw blurRad="38100" dist="38100" dir="2700000" algn="tl">
                <a:srgbClr val="C0C0C0"/>
              </a:outerShdw>
            </a:effectLst>
            <a:latin typeface="Century Gothic" pitchFamily="34" charset="0"/>
          </a:endParaRPr>
        </a:p>
      </dsp:txBody>
      <dsp:txXfrm>
        <a:off x="457204" y="2297623"/>
        <a:ext cx="6934190" cy="19682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D5E3F4-3E87-4AE9-BCFC-11DE26AFC107}">
      <dsp:nvSpPr>
        <dsp:cNvPr id="0" name=""/>
        <dsp:cNvSpPr/>
      </dsp:nvSpPr>
      <dsp:spPr>
        <a:xfrm>
          <a:off x="302005" y="1898"/>
          <a:ext cx="3123232" cy="18739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b="0" kern="1200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1. Δεν επενδύουν αρκετά για έρευνα.</a:t>
          </a:r>
          <a:endParaRPr lang="el-GR" sz="2300" b="0" kern="1200" dirty="0">
            <a:effectLst>
              <a:outerShdw blurRad="38100" dist="38100" dir="2700000" algn="tl">
                <a:srgbClr val="C0C0C0"/>
              </a:outerShdw>
            </a:effectLst>
            <a:latin typeface="Century Gothic" pitchFamily="34" charset="0"/>
          </a:endParaRPr>
        </a:p>
      </dsp:txBody>
      <dsp:txXfrm>
        <a:off x="302005" y="1898"/>
        <a:ext cx="3123232" cy="1873939"/>
      </dsp:txXfrm>
    </dsp:sp>
    <dsp:sp modelId="{A72A1DD8-179B-4C0C-B3FF-54DD8FE4A1C7}">
      <dsp:nvSpPr>
        <dsp:cNvPr id="0" name=""/>
        <dsp:cNvSpPr/>
      </dsp:nvSpPr>
      <dsp:spPr>
        <a:xfrm>
          <a:off x="3737561" y="1898"/>
          <a:ext cx="3123232" cy="18739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b="0" kern="1200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2. Δεν παίρνουν την έρευνα στα σοβαρά.</a:t>
          </a:r>
          <a:endParaRPr lang="el-GR" sz="2300" b="0" kern="1200" dirty="0">
            <a:effectLst>
              <a:outerShdw blurRad="38100" dist="38100" dir="2700000" algn="tl">
                <a:srgbClr val="C0C0C0"/>
              </a:outerShdw>
            </a:effectLst>
            <a:latin typeface="Century Gothic" pitchFamily="34" charset="0"/>
          </a:endParaRPr>
        </a:p>
      </dsp:txBody>
      <dsp:txXfrm>
        <a:off x="3737561" y="1898"/>
        <a:ext cx="3123232" cy="1873939"/>
      </dsp:txXfrm>
    </dsp:sp>
    <dsp:sp modelId="{FC64268D-FD90-4EFA-B2EC-9417B5410897}">
      <dsp:nvSpPr>
        <dsp:cNvPr id="0" name=""/>
        <dsp:cNvSpPr/>
      </dsp:nvSpPr>
      <dsp:spPr>
        <a:xfrm>
          <a:off x="302005" y="2188161"/>
          <a:ext cx="3123232" cy="18739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b="0" kern="1200" dirty="0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3. Χρήση </a:t>
          </a:r>
          <a:r>
            <a:rPr lang="en-US" sz="2300" b="0" kern="1200" dirty="0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“</a:t>
          </a:r>
          <a:r>
            <a:rPr lang="el-GR" sz="2300" b="0" kern="1200" dirty="0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Ψευδοέρευνας</a:t>
          </a:r>
          <a:r>
            <a:rPr lang="en-US" sz="2300" b="0" kern="1200" dirty="0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” </a:t>
          </a:r>
          <a:r>
            <a:rPr lang="el-GR" sz="2300" b="0" kern="1200" dirty="0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(</a:t>
          </a:r>
          <a:r>
            <a:rPr lang="en-US" sz="2300" b="0" kern="1200" dirty="0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Pseudo Research).</a:t>
          </a:r>
          <a:endParaRPr lang="el-GR" sz="2300" b="0" kern="1200" dirty="0">
            <a:effectLst>
              <a:outerShdw blurRad="38100" dist="38100" dir="2700000" algn="tl">
                <a:srgbClr val="C0C0C0"/>
              </a:outerShdw>
            </a:effectLst>
            <a:latin typeface="Century Gothic" pitchFamily="34" charset="0"/>
          </a:endParaRPr>
        </a:p>
      </dsp:txBody>
      <dsp:txXfrm>
        <a:off x="302005" y="2188161"/>
        <a:ext cx="3123232" cy="1873939"/>
      </dsp:txXfrm>
    </dsp:sp>
    <dsp:sp modelId="{4B9A4062-EFEF-4CE4-9343-7BF69D631DAD}">
      <dsp:nvSpPr>
        <dsp:cNvPr id="0" name=""/>
        <dsp:cNvSpPr/>
      </dsp:nvSpPr>
      <dsp:spPr>
        <a:xfrm>
          <a:off x="3737561" y="2188161"/>
          <a:ext cx="3123232" cy="18739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b="0" kern="1200" dirty="0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4. Δεν συμπεριλαμβάνονται στη διαδικασία λήψης των αποφάσεων.</a:t>
          </a:r>
          <a:endParaRPr lang="el-GR" sz="2300" b="0" kern="1200" dirty="0">
            <a:effectLst>
              <a:outerShdw blurRad="38100" dist="38100" dir="2700000" algn="tl">
                <a:srgbClr val="C0C0C0"/>
              </a:outerShdw>
            </a:effectLst>
            <a:latin typeface="Century Gothic" pitchFamily="34" charset="0"/>
          </a:endParaRPr>
        </a:p>
      </dsp:txBody>
      <dsp:txXfrm>
        <a:off x="3737561" y="2188161"/>
        <a:ext cx="3123232" cy="187393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5C1D57-1790-4110-A8C8-4E678EF95223}">
      <dsp:nvSpPr>
        <dsp:cNvPr id="0" name=""/>
        <dsp:cNvSpPr/>
      </dsp:nvSpPr>
      <dsp:spPr>
        <a:xfrm>
          <a:off x="0" y="1020399"/>
          <a:ext cx="8763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5BC998-306C-4BF1-8BBD-8EF039DC0332}">
      <dsp:nvSpPr>
        <dsp:cNvPr id="0" name=""/>
        <dsp:cNvSpPr/>
      </dsp:nvSpPr>
      <dsp:spPr>
        <a:xfrm>
          <a:off x="438150" y="725199"/>
          <a:ext cx="6134100" cy="590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smtClean="0">
              <a:latin typeface="Century Gothic" pitchFamily="34" charset="0"/>
            </a:rPr>
            <a:t>Οι ερωτήσεις που γράφω είναι οι σωστές;</a:t>
          </a:r>
          <a:endParaRPr lang="el-GR" sz="2000" kern="1200"/>
        </a:p>
      </dsp:txBody>
      <dsp:txXfrm>
        <a:off x="466971" y="754020"/>
        <a:ext cx="6076458" cy="532758"/>
      </dsp:txXfrm>
    </dsp:sp>
    <dsp:sp modelId="{E32F3DA8-2985-4F45-82EF-0E69B9EB4BB0}">
      <dsp:nvSpPr>
        <dsp:cNvPr id="0" name=""/>
        <dsp:cNvSpPr/>
      </dsp:nvSpPr>
      <dsp:spPr>
        <a:xfrm>
          <a:off x="0" y="1927600"/>
          <a:ext cx="8763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49B09B-055C-489E-949C-181A334A86E4}">
      <dsp:nvSpPr>
        <dsp:cNvPr id="0" name=""/>
        <dsp:cNvSpPr/>
      </dsp:nvSpPr>
      <dsp:spPr>
        <a:xfrm>
          <a:off x="438150" y="1632399"/>
          <a:ext cx="6134100" cy="590400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smtClean="0">
              <a:latin typeface="Century Gothic" pitchFamily="34" charset="0"/>
            </a:rPr>
            <a:t>Εχουν την ίδια σημασία για τον καταναλωτή;</a:t>
          </a:r>
          <a:endParaRPr lang="el-GR" sz="2000" kern="1200" dirty="0">
            <a:latin typeface="Century Gothic" pitchFamily="34" charset="0"/>
          </a:endParaRPr>
        </a:p>
      </dsp:txBody>
      <dsp:txXfrm>
        <a:off x="466971" y="1661220"/>
        <a:ext cx="6076458" cy="532758"/>
      </dsp:txXfrm>
    </dsp:sp>
    <dsp:sp modelId="{FDCF7D7A-5EEF-4E04-88D4-C2F1ACCEA32D}">
      <dsp:nvSpPr>
        <dsp:cNvPr id="0" name=""/>
        <dsp:cNvSpPr/>
      </dsp:nvSpPr>
      <dsp:spPr>
        <a:xfrm>
          <a:off x="0" y="2834800"/>
          <a:ext cx="8763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8D1B0E-3F9C-42D9-8B4E-D92218F3D146}">
      <dsp:nvSpPr>
        <dsp:cNvPr id="0" name=""/>
        <dsp:cNvSpPr/>
      </dsp:nvSpPr>
      <dsp:spPr>
        <a:xfrm>
          <a:off x="438150" y="2539600"/>
          <a:ext cx="6134100" cy="59040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smtClean="0">
              <a:latin typeface="Century Gothic" pitchFamily="34" charset="0"/>
            </a:rPr>
            <a:t>Με ποια σειρά; </a:t>
          </a:r>
          <a:endParaRPr lang="el-GR" sz="2000" kern="1200" dirty="0">
            <a:effectLst>
              <a:outerShdw blurRad="38100" dist="38100" dir="2700000" algn="tl">
                <a:srgbClr val="C0C0C0"/>
              </a:outerShdw>
            </a:effectLst>
            <a:latin typeface="Century Gothic" pitchFamily="34" charset="0"/>
          </a:endParaRPr>
        </a:p>
      </dsp:txBody>
      <dsp:txXfrm>
        <a:off x="466971" y="2568421"/>
        <a:ext cx="6076458" cy="53275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D05BC7-9C3F-4F83-B285-55786366D4F5}">
      <dsp:nvSpPr>
        <dsp:cNvPr id="0" name=""/>
        <dsp:cNvSpPr/>
      </dsp:nvSpPr>
      <dsp:spPr>
        <a:xfrm>
          <a:off x="36" y="335385"/>
          <a:ext cx="3525105" cy="141004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1. ΔΟΜΗΜΕΝΟ ΕΡΩΤΗΜΑΤΟΛΟΓΙΟ ΜΕ ΑΜΕΣΕΣ/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ΕΥΘΕΙΕΣ ΕΡΩΤΗΣΕΙΣ</a:t>
          </a:r>
          <a:endParaRPr lang="el-GR" sz="2000" kern="1200" dirty="0">
            <a:solidFill>
              <a:schemeClr val="tx1"/>
            </a:solidFill>
          </a:endParaRPr>
        </a:p>
      </dsp:txBody>
      <dsp:txXfrm>
        <a:off x="36" y="335385"/>
        <a:ext cx="3525105" cy="1410042"/>
      </dsp:txXfrm>
    </dsp:sp>
    <dsp:sp modelId="{6EFCD363-BCD9-4B64-B22F-EE92F19C1B26}">
      <dsp:nvSpPr>
        <dsp:cNvPr id="0" name=""/>
        <dsp:cNvSpPr/>
      </dsp:nvSpPr>
      <dsp:spPr>
        <a:xfrm>
          <a:off x="36" y="1745427"/>
          <a:ext cx="3525105" cy="419298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b="0" kern="1200" smtClean="0">
              <a:solidFill>
                <a:schemeClr val="tx1"/>
              </a:solidFill>
              <a:latin typeface="Century Gothic" pitchFamily="34" charset="0"/>
            </a:rPr>
            <a:t>μεγάλα δείγματα</a:t>
          </a:r>
          <a:endParaRPr lang="el-GR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b="0" kern="1200" dirty="0" smtClean="0">
              <a:solidFill>
                <a:schemeClr val="tx1"/>
              </a:solidFill>
              <a:latin typeface="Century Gothic" pitchFamily="34" charset="0"/>
            </a:rPr>
            <a:t>περιγραφικές έρευνες</a:t>
          </a:r>
        </a:p>
      </dsp:txBody>
      <dsp:txXfrm>
        <a:off x="36" y="1745427"/>
        <a:ext cx="3525105" cy="4192987"/>
      </dsp:txXfrm>
    </dsp:sp>
    <dsp:sp modelId="{E0FFCA46-0E35-44F2-9E2D-D3033BF82913}">
      <dsp:nvSpPr>
        <dsp:cNvPr id="0" name=""/>
        <dsp:cNvSpPr/>
      </dsp:nvSpPr>
      <dsp:spPr>
        <a:xfrm>
          <a:off x="4018657" y="335385"/>
          <a:ext cx="3525105" cy="1410042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2. ΜΗ ΔΟΜΗΜΕΝΟ ΕΡΩΤΗΜΑΤΟΛΟΓΙΟ ΜΕ ΕΜΜΕΣΕΣ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ΕΡΩΤΗΣΕΙΣ</a:t>
          </a:r>
          <a:endParaRPr lang="el-GR" sz="2000" kern="1200" dirty="0">
            <a:solidFill>
              <a:schemeClr val="tx1"/>
            </a:solidFill>
          </a:endParaRPr>
        </a:p>
      </dsp:txBody>
      <dsp:txXfrm>
        <a:off x="4018657" y="335385"/>
        <a:ext cx="3525105" cy="1410042"/>
      </dsp:txXfrm>
    </dsp:sp>
    <dsp:sp modelId="{B7ACF835-8FD9-4497-9482-CF2F1DDE1526}">
      <dsp:nvSpPr>
        <dsp:cNvPr id="0" name=""/>
        <dsp:cNvSpPr/>
      </dsp:nvSpPr>
      <dsp:spPr>
        <a:xfrm>
          <a:off x="4018657" y="1745427"/>
          <a:ext cx="3525105" cy="4192987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b="0" kern="1200" smtClean="0">
              <a:solidFill>
                <a:schemeClr val="tx1"/>
              </a:solidFill>
              <a:latin typeface="Century Gothic" pitchFamily="34" charset="0"/>
            </a:rPr>
            <a:t>μεγάλη ευελιξία που διευκολύνει την παροχή απαντήσεων</a:t>
          </a:r>
          <a:endParaRPr lang="el-GR" sz="2000" b="0" kern="1200" dirty="0" smtClean="0">
            <a:solidFill>
              <a:schemeClr val="tx1"/>
            </a:solidFill>
            <a:latin typeface="Century Gothic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b="0" kern="1200" smtClean="0">
              <a:solidFill>
                <a:schemeClr val="tx1"/>
              </a:solidFill>
              <a:latin typeface="Century Gothic" pitchFamily="34" charset="0"/>
            </a:rPr>
            <a:t>διερευνητική έρευνα με προσωπικές συνεντεύξεις</a:t>
          </a:r>
          <a:endParaRPr lang="el-GR" sz="2000" b="0" kern="1200" dirty="0" smtClean="0">
            <a:solidFill>
              <a:schemeClr val="tx1"/>
            </a:solidFill>
            <a:latin typeface="Century Gothic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b="0" kern="1200" smtClean="0">
              <a:solidFill>
                <a:schemeClr val="tx1"/>
              </a:solidFill>
              <a:latin typeface="Century Gothic" pitchFamily="34" charset="0"/>
            </a:rPr>
            <a:t>και συνεντεύξεις σε βάθος</a:t>
          </a:r>
          <a:endParaRPr lang="el-GR" sz="2000" b="0" kern="1200" dirty="0" smtClean="0">
            <a:solidFill>
              <a:schemeClr val="tx1"/>
            </a:solidFill>
            <a:latin typeface="Century Gothic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b="0" kern="1200" smtClean="0">
              <a:solidFill>
                <a:schemeClr val="tx1"/>
              </a:solidFill>
              <a:latin typeface="Century Gothic" pitchFamily="34" charset="0"/>
            </a:rPr>
            <a:t>ευρεία χρήση στο βιομηχανικό </a:t>
          </a:r>
          <a:r>
            <a:rPr lang="en-US" sz="2000" b="0" kern="1200" smtClean="0">
              <a:solidFill>
                <a:schemeClr val="tx1"/>
              </a:solidFill>
              <a:latin typeface="Century Gothic" pitchFamily="34" charset="0"/>
            </a:rPr>
            <a:t>marketing</a:t>
          </a:r>
          <a:endParaRPr lang="en-US" sz="2000" b="0" kern="1200" dirty="0" smtClean="0">
            <a:solidFill>
              <a:schemeClr val="tx1"/>
            </a:solidFill>
            <a:latin typeface="Century Gothic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b="0" kern="1200" dirty="0" smtClean="0">
              <a:solidFill>
                <a:schemeClr val="tx1"/>
              </a:solidFill>
              <a:latin typeface="Century Gothic" pitchFamily="34" charset="0"/>
            </a:rPr>
            <a:t>συνδυασμός με συνεντεύξεις ομάδων</a:t>
          </a:r>
          <a:endParaRPr lang="el-GR" sz="2000" b="0" kern="1200" dirty="0">
            <a:solidFill>
              <a:schemeClr val="tx1"/>
            </a:solidFill>
            <a:latin typeface="Century Gothic" pitchFamily="34" charset="0"/>
          </a:endParaRPr>
        </a:p>
      </dsp:txBody>
      <dsp:txXfrm>
        <a:off x="4018657" y="1745427"/>
        <a:ext cx="3525105" cy="419298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A5FDE5-EFE2-4005-9E1E-5199C490B78E}">
      <dsp:nvSpPr>
        <dsp:cNvPr id="0" name=""/>
        <dsp:cNvSpPr/>
      </dsp:nvSpPr>
      <dsp:spPr>
        <a:xfrm>
          <a:off x="1004" y="1087611"/>
          <a:ext cx="3917900" cy="235074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700" kern="1200" smtClean="0">
              <a:latin typeface="Century Gothic" pitchFamily="34" charset="0"/>
            </a:rPr>
            <a:t>Άμεση μέθοδος συλλογής-Συνέντευξη</a:t>
          </a:r>
          <a:endParaRPr lang="el-GR" sz="3700" kern="1200" dirty="0" smtClean="0">
            <a:latin typeface="Century Gothic" pitchFamily="34" charset="0"/>
          </a:endParaRPr>
        </a:p>
      </dsp:txBody>
      <dsp:txXfrm>
        <a:off x="1004" y="1087611"/>
        <a:ext cx="3917900" cy="2350740"/>
      </dsp:txXfrm>
    </dsp:sp>
    <dsp:sp modelId="{9A8DF737-C3F8-4280-B643-0FD8C9EDAF9F}">
      <dsp:nvSpPr>
        <dsp:cNvPr id="0" name=""/>
        <dsp:cNvSpPr/>
      </dsp:nvSpPr>
      <dsp:spPr>
        <a:xfrm>
          <a:off x="4310695" y="1087611"/>
          <a:ext cx="3917900" cy="2350740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700" kern="1200" smtClean="0">
              <a:latin typeface="Century Gothic" pitchFamily="34" charset="0"/>
            </a:rPr>
            <a:t>Έμμεσοι μέθοδοι συλλογής</a:t>
          </a:r>
          <a:endParaRPr lang="el-GR" sz="3700" kern="1200" dirty="0" smtClean="0">
            <a:latin typeface="Century Gothic" pitchFamily="34" charset="0"/>
          </a:endParaRPr>
        </a:p>
      </dsp:txBody>
      <dsp:txXfrm>
        <a:off x="4310695" y="1087611"/>
        <a:ext cx="3917900" cy="23507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28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#3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29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30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#3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32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32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0D63593D-4EA1-4865-AFE0-1B6AC192FF3A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857034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-95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-95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858838" y="773113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4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21225"/>
            <a:ext cx="4891088" cy="448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4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8892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-95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4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40863"/>
            <a:ext cx="28892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510FC044-7871-4C7A-8F0B-C50230483FDA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7026412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 Greek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 Greek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 Greek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 Greek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 Greek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endParaRPr lang="el-GR" altLang="el-GR" smtClean="0">
              <a:solidFill>
                <a:srgbClr val="FF0000"/>
              </a:solidFill>
            </a:endParaRPr>
          </a:p>
        </p:txBody>
      </p:sp>
      <p:sp>
        <p:nvSpPr>
          <p:cNvPr id="119812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6FC92E6F-CF71-4B9C-8656-2D0B7AE64829}" type="slidenum">
              <a:rPr lang="el-GR" altLang="el-GR" sz="1200">
                <a:latin typeface="Times New Roman" panose="02020603050405020304" pitchFamily="18" charset="0"/>
              </a:rPr>
              <a:pPr/>
              <a:t>1</a:t>
            </a:fld>
            <a:endParaRPr lang="el-GR" altLang="el-GR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641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F5D07E98-09D4-43C8-AEBC-614BEFEC6570}" type="slidenum">
              <a:rPr lang="en-US" altLang="el-GR" sz="1200">
                <a:latin typeface="Times New Roman" panose="02020603050405020304" pitchFamily="18" charset="0"/>
              </a:rPr>
              <a:pPr/>
              <a:t>18</a:t>
            </a:fld>
            <a:endParaRPr lang="en-US" altLang="el-GR" sz="1200">
              <a:latin typeface="Times New Roman" panose="02020603050405020304" pitchFamily="18" charset="0"/>
            </a:endParaRPr>
          </a:p>
        </p:txBody>
      </p:sp>
      <p:sp>
        <p:nvSpPr>
          <p:cNvPr id="12902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65188" y="781050"/>
            <a:ext cx="4938712" cy="3703638"/>
          </a:xfrm>
          <a:ln w="12700" cap="flat">
            <a:solidFill>
              <a:schemeClr val="tx1"/>
            </a:solidFill>
          </a:ln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238" y="4743450"/>
            <a:ext cx="4899025" cy="4411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1090690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B326243C-EEE8-47D1-A047-4BDDA187AF8C}" type="slidenum">
              <a:rPr lang="en-US" altLang="el-GR" sz="1200">
                <a:latin typeface="Times New Roman" panose="02020603050405020304" pitchFamily="18" charset="0"/>
              </a:rPr>
              <a:pPr/>
              <a:t>19</a:t>
            </a:fld>
            <a:endParaRPr lang="en-US" altLang="el-GR" sz="1200">
              <a:latin typeface="Times New Roman" panose="02020603050405020304" pitchFamily="18" charset="0"/>
            </a:endParaRPr>
          </a:p>
        </p:txBody>
      </p:sp>
      <p:sp>
        <p:nvSpPr>
          <p:cNvPr id="13005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65188" y="781050"/>
            <a:ext cx="4938712" cy="3703638"/>
          </a:xfrm>
          <a:ln w="12700" cap="flat">
            <a:solidFill>
              <a:schemeClr val="tx1"/>
            </a:solidFill>
          </a:ln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238" y="4743450"/>
            <a:ext cx="4899025" cy="4411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1101622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BFDAC7C2-28C1-4D60-ABEA-08132632A54E}" type="slidenum">
              <a:rPr lang="en-US" altLang="el-GR" sz="1200">
                <a:latin typeface="Times New Roman" panose="02020603050405020304" pitchFamily="18" charset="0"/>
              </a:rPr>
              <a:pPr/>
              <a:t>20</a:t>
            </a:fld>
            <a:endParaRPr lang="en-US" altLang="el-GR" sz="1200">
              <a:latin typeface="Times New Roman" panose="02020603050405020304" pitchFamily="18" charset="0"/>
            </a:endParaRPr>
          </a:p>
        </p:txBody>
      </p:sp>
      <p:sp>
        <p:nvSpPr>
          <p:cNvPr id="13107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65188" y="781050"/>
            <a:ext cx="4938712" cy="3703638"/>
          </a:xfrm>
          <a:ln w="12700" cap="flat">
            <a:solidFill>
              <a:schemeClr val="tx1"/>
            </a:solidFill>
          </a:ln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238" y="4743450"/>
            <a:ext cx="4899025" cy="4411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29906826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6036C77C-56D8-4901-8E0D-D8EF0A822F95}" type="slidenum">
              <a:rPr lang="en-US" altLang="el-GR" sz="1200">
                <a:latin typeface="Times New Roman" panose="02020603050405020304" pitchFamily="18" charset="0"/>
              </a:rPr>
              <a:pPr/>
              <a:t>21</a:t>
            </a:fld>
            <a:endParaRPr lang="en-US" altLang="el-GR" sz="1200">
              <a:latin typeface="Times New Roman" panose="02020603050405020304" pitchFamily="18" charset="0"/>
            </a:endParaRPr>
          </a:p>
        </p:txBody>
      </p:sp>
      <p:sp>
        <p:nvSpPr>
          <p:cNvPr id="13209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74713" y="781050"/>
            <a:ext cx="4922837" cy="3692525"/>
          </a:xfrm>
          <a:ln w="12700" cap="flat">
            <a:solidFill>
              <a:schemeClr val="tx1"/>
            </a:solidFill>
          </a:ln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756150"/>
            <a:ext cx="4892675" cy="4398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33338" rIns="101600" bIns="33338"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42587920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A3CCE6B2-E7D0-402F-A523-28A92B6F067B}" type="slidenum">
              <a:rPr lang="en-US" altLang="el-GR" sz="1200">
                <a:latin typeface="Times New Roman" panose="02020603050405020304" pitchFamily="18" charset="0"/>
              </a:rPr>
              <a:pPr/>
              <a:t>22</a:t>
            </a:fld>
            <a:endParaRPr lang="en-US" altLang="el-GR" sz="1200">
              <a:latin typeface="Times New Roman" panose="02020603050405020304" pitchFamily="18" charset="0"/>
            </a:endParaRPr>
          </a:p>
        </p:txBody>
      </p:sp>
      <p:sp>
        <p:nvSpPr>
          <p:cNvPr id="13312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65188" y="781050"/>
            <a:ext cx="4938712" cy="3703638"/>
          </a:xfrm>
          <a:ln w="12700" cap="flat">
            <a:solidFill>
              <a:schemeClr val="tx1"/>
            </a:solidFill>
          </a:ln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238" y="4743450"/>
            <a:ext cx="4899025" cy="4411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5623399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D52E61CB-BAD4-48DF-A84C-8F8ACBD47F15}" type="slidenum">
              <a:rPr lang="en-US" altLang="el-GR" sz="1200">
                <a:latin typeface="Times New Roman" panose="02020603050405020304" pitchFamily="18" charset="0"/>
              </a:rPr>
              <a:pPr/>
              <a:t>23</a:t>
            </a:fld>
            <a:endParaRPr lang="en-US" altLang="el-GR" sz="1200">
              <a:latin typeface="Times New Roman" panose="02020603050405020304" pitchFamily="18" charset="0"/>
            </a:endParaRPr>
          </a:p>
        </p:txBody>
      </p:sp>
      <p:sp>
        <p:nvSpPr>
          <p:cNvPr id="13414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74713" y="781050"/>
            <a:ext cx="4922837" cy="3692525"/>
          </a:xfrm>
          <a:ln w="12700" cap="flat">
            <a:solidFill>
              <a:schemeClr val="tx1"/>
            </a:solidFill>
          </a:ln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756150"/>
            <a:ext cx="4892675" cy="4398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33338" rIns="101600" bIns="33338"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34110069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D5612846-3681-46B9-877E-E3D82CD40FD5}" type="slidenum">
              <a:rPr lang="en-US" altLang="el-GR" sz="1200">
                <a:latin typeface="Times New Roman" panose="02020603050405020304" pitchFamily="18" charset="0"/>
              </a:rPr>
              <a:pPr/>
              <a:t>24</a:t>
            </a:fld>
            <a:endParaRPr lang="en-US" altLang="el-GR" sz="1200">
              <a:latin typeface="Times New Roman" panose="02020603050405020304" pitchFamily="18" charset="0"/>
            </a:endParaRPr>
          </a:p>
        </p:txBody>
      </p:sp>
      <p:sp>
        <p:nvSpPr>
          <p:cNvPr id="13517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74713" y="781050"/>
            <a:ext cx="4922837" cy="3692525"/>
          </a:xfrm>
          <a:ln w="12700" cap="flat">
            <a:solidFill>
              <a:schemeClr val="tx1"/>
            </a:solidFill>
          </a:ln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756150"/>
            <a:ext cx="4892675" cy="4398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33338" rIns="101600" bIns="33338"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34607033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91601C3A-F51E-4BAD-9745-27788A7618DD}" type="slidenum">
              <a:rPr lang="en-US" altLang="el-GR" sz="1200">
                <a:latin typeface="Times New Roman" panose="02020603050405020304" pitchFamily="18" charset="0"/>
              </a:rPr>
              <a:pPr/>
              <a:t>25</a:t>
            </a:fld>
            <a:endParaRPr lang="en-US" altLang="el-GR" sz="1200">
              <a:latin typeface="Times New Roman" panose="02020603050405020304" pitchFamily="18" charset="0"/>
            </a:endParaRPr>
          </a:p>
        </p:txBody>
      </p:sp>
      <p:sp>
        <p:nvSpPr>
          <p:cNvPr id="13619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74713" y="781050"/>
            <a:ext cx="4922837" cy="3692525"/>
          </a:xfrm>
          <a:ln w="12700" cap="flat">
            <a:solidFill>
              <a:schemeClr val="tx1"/>
            </a:solidFill>
          </a:ln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756150"/>
            <a:ext cx="4892675" cy="4398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33338" rIns="101600" bIns="33338"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30609219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DE0EE4AD-91A1-42D5-B8F2-B5F47E12C35E}" type="slidenum">
              <a:rPr lang="en-US" altLang="el-GR" sz="1200">
                <a:latin typeface="Times New Roman" panose="02020603050405020304" pitchFamily="18" charset="0"/>
              </a:rPr>
              <a:pPr/>
              <a:t>27</a:t>
            </a:fld>
            <a:endParaRPr lang="en-US" altLang="el-GR" sz="1200">
              <a:latin typeface="Times New Roman" panose="02020603050405020304" pitchFamily="18" charset="0"/>
            </a:endParaRPr>
          </a:p>
        </p:txBody>
      </p:sp>
      <p:sp>
        <p:nvSpPr>
          <p:cNvPr id="13721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65188" y="781050"/>
            <a:ext cx="4938712" cy="3703638"/>
          </a:xfrm>
          <a:ln w="12700" cap="flat">
            <a:solidFill>
              <a:schemeClr val="tx1"/>
            </a:solidFill>
          </a:ln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238" y="4743450"/>
            <a:ext cx="4899025" cy="4411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145992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DC6961CF-8B2B-414D-A9E8-AE83306F283C}" type="slidenum">
              <a:rPr lang="en-US" altLang="el-GR" sz="1200">
                <a:latin typeface="Times New Roman" panose="02020603050405020304" pitchFamily="18" charset="0"/>
              </a:rPr>
              <a:pPr/>
              <a:t>28</a:t>
            </a:fld>
            <a:endParaRPr lang="en-US" altLang="el-GR" sz="1200">
              <a:latin typeface="Times New Roman" panose="02020603050405020304" pitchFamily="18" charset="0"/>
            </a:endParaRPr>
          </a:p>
        </p:txBody>
      </p:sp>
      <p:sp>
        <p:nvSpPr>
          <p:cNvPr id="13824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65188" y="781050"/>
            <a:ext cx="4938712" cy="3703638"/>
          </a:xfrm>
          <a:ln w="12700" cap="flat">
            <a:solidFill>
              <a:schemeClr val="tx1"/>
            </a:solidFill>
          </a:ln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238" y="4743450"/>
            <a:ext cx="4899025" cy="4411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3737240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endParaRPr lang="el-GR" altLang="el-GR" smtClean="0"/>
          </a:p>
        </p:txBody>
      </p:sp>
      <p:sp>
        <p:nvSpPr>
          <p:cNvPr id="120836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3F9996C5-9756-4500-BFA1-DD97FE65E203}" type="slidenum">
              <a:rPr lang="el-GR" altLang="el-GR" sz="1200">
                <a:latin typeface="Times New Roman" panose="02020603050405020304" pitchFamily="18" charset="0"/>
              </a:rPr>
              <a:pPr/>
              <a:t>2</a:t>
            </a:fld>
            <a:endParaRPr lang="el-GR" altLang="el-GR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4503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86AE9737-4CA8-4E18-AA30-4EFD7F312FF0}" type="slidenum">
              <a:rPr lang="en-US" altLang="el-GR" sz="1200">
                <a:latin typeface="Times New Roman" panose="02020603050405020304" pitchFamily="18" charset="0"/>
              </a:rPr>
              <a:pPr/>
              <a:t>30</a:t>
            </a:fld>
            <a:endParaRPr lang="en-US" altLang="el-GR" sz="1200">
              <a:latin typeface="Times New Roman" panose="02020603050405020304" pitchFamily="18" charset="0"/>
            </a:endParaRPr>
          </a:p>
        </p:txBody>
      </p:sp>
      <p:sp>
        <p:nvSpPr>
          <p:cNvPr id="13926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65188" y="781050"/>
            <a:ext cx="4938712" cy="3703638"/>
          </a:xfrm>
          <a:ln w="12700" cap="flat">
            <a:solidFill>
              <a:schemeClr val="tx1"/>
            </a:solidFill>
          </a:ln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238" y="4743450"/>
            <a:ext cx="4899025" cy="4411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36576680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9E8D2DF6-C83E-41F8-9206-3F459F551C35}" type="slidenum">
              <a:rPr lang="en-US" altLang="el-GR" sz="1200">
                <a:latin typeface="Times New Roman" panose="02020603050405020304" pitchFamily="18" charset="0"/>
              </a:rPr>
              <a:pPr/>
              <a:t>31</a:t>
            </a:fld>
            <a:endParaRPr lang="en-US" altLang="el-GR" sz="1200">
              <a:latin typeface="Times New Roman" panose="02020603050405020304" pitchFamily="18" charset="0"/>
            </a:endParaRPr>
          </a:p>
        </p:txBody>
      </p:sp>
      <p:sp>
        <p:nvSpPr>
          <p:cNvPr id="14029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65188" y="781050"/>
            <a:ext cx="4938712" cy="3703638"/>
          </a:xfrm>
          <a:ln w="12700" cap="flat">
            <a:solidFill>
              <a:schemeClr val="tx1"/>
            </a:solidFill>
          </a:ln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238" y="4743450"/>
            <a:ext cx="4899025" cy="4411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36834724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3E461CAC-0E77-46C4-959F-9D724EAEBAF3}" type="slidenum">
              <a:rPr lang="en-US" altLang="el-GR" sz="1200">
                <a:latin typeface="Times New Roman" panose="02020603050405020304" pitchFamily="18" charset="0"/>
              </a:rPr>
              <a:pPr/>
              <a:t>32</a:t>
            </a:fld>
            <a:endParaRPr lang="en-US" altLang="el-GR" sz="1200">
              <a:latin typeface="Times New Roman" panose="02020603050405020304" pitchFamily="18" charset="0"/>
            </a:endParaRPr>
          </a:p>
        </p:txBody>
      </p:sp>
      <p:sp>
        <p:nvSpPr>
          <p:cNvPr id="14131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65188" y="781050"/>
            <a:ext cx="4938712" cy="3703638"/>
          </a:xfrm>
          <a:ln w="12700" cap="flat">
            <a:solidFill>
              <a:schemeClr val="tx1"/>
            </a:solidFill>
          </a:ln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238" y="4743450"/>
            <a:ext cx="4899025" cy="4411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39592162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555D0588-6574-4C2D-8CFD-5B6C33AAC804}" type="slidenum">
              <a:rPr lang="en-US" altLang="el-GR" sz="1200">
                <a:latin typeface="Times New Roman" panose="02020603050405020304" pitchFamily="18" charset="0"/>
              </a:rPr>
              <a:pPr/>
              <a:t>34</a:t>
            </a:fld>
            <a:endParaRPr lang="en-US" altLang="el-GR" sz="1200">
              <a:latin typeface="Times New Roman" panose="02020603050405020304" pitchFamily="18" charset="0"/>
            </a:endParaRPr>
          </a:p>
        </p:txBody>
      </p:sp>
      <p:sp>
        <p:nvSpPr>
          <p:cNvPr id="14233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74713" y="781050"/>
            <a:ext cx="4922837" cy="3692525"/>
          </a:xfrm>
          <a:ln w="12700" cap="flat">
            <a:solidFill>
              <a:schemeClr val="tx1"/>
            </a:solidFill>
          </a:ln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756150"/>
            <a:ext cx="4892675" cy="4398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33338" rIns="101600" bIns="33338"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39299853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38BB9343-A4F2-4A20-BFD8-D08810E5266D}" type="slidenum">
              <a:rPr lang="en-US" altLang="el-GR" sz="1200">
                <a:latin typeface="Times New Roman" panose="02020603050405020304" pitchFamily="18" charset="0"/>
              </a:rPr>
              <a:pPr/>
              <a:t>38</a:t>
            </a:fld>
            <a:endParaRPr lang="en-US" altLang="el-GR" sz="1200">
              <a:latin typeface="Times New Roman" panose="02020603050405020304" pitchFamily="18" charset="0"/>
            </a:endParaRPr>
          </a:p>
        </p:txBody>
      </p:sp>
      <p:sp>
        <p:nvSpPr>
          <p:cNvPr id="14336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65188" y="781050"/>
            <a:ext cx="4938712" cy="3703638"/>
          </a:xfrm>
          <a:ln w="12700" cap="flat">
            <a:solidFill>
              <a:schemeClr val="tx1"/>
            </a:solidFill>
          </a:ln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238" y="4743450"/>
            <a:ext cx="4899025" cy="4411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21822417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5D088689-CFCF-4732-9DEE-FA48607189E5}" type="slidenum">
              <a:rPr lang="en-US" altLang="el-GR" sz="1200">
                <a:latin typeface="Times New Roman" panose="02020603050405020304" pitchFamily="18" charset="0"/>
              </a:rPr>
              <a:pPr/>
              <a:t>42</a:t>
            </a:fld>
            <a:endParaRPr lang="en-US" altLang="el-GR" sz="1200">
              <a:latin typeface="Times New Roman" panose="02020603050405020304" pitchFamily="18" charset="0"/>
            </a:endParaRPr>
          </a:p>
        </p:txBody>
      </p:sp>
      <p:sp>
        <p:nvSpPr>
          <p:cNvPr id="14438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65188" y="781050"/>
            <a:ext cx="4938712" cy="3703638"/>
          </a:xfrm>
          <a:ln w="12700" cap="flat">
            <a:solidFill>
              <a:schemeClr val="tx1"/>
            </a:solidFill>
          </a:ln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238" y="4743450"/>
            <a:ext cx="4899025" cy="4411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r>
              <a:rPr lang="en-US" altLang="el-GR" smtClean="0"/>
              <a:t>http://www.rsablogs.org.uk/2014/recovery/alright-pay-attention-conversation-month/</a:t>
            </a:r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34001275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9BF4D355-9F3D-4B3D-A9C2-891BAB8D8E5B}" type="slidenum">
              <a:rPr lang="en-US" altLang="el-GR" sz="1200">
                <a:latin typeface="Times New Roman" panose="02020603050405020304" pitchFamily="18" charset="0"/>
              </a:rPr>
              <a:pPr/>
              <a:t>43</a:t>
            </a:fld>
            <a:endParaRPr lang="en-US" altLang="el-GR" sz="1200">
              <a:latin typeface="Times New Roman" panose="02020603050405020304" pitchFamily="18" charset="0"/>
            </a:endParaRPr>
          </a:p>
        </p:txBody>
      </p:sp>
      <p:sp>
        <p:nvSpPr>
          <p:cNvPr id="14541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65188" y="781050"/>
            <a:ext cx="4938712" cy="3703638"/>
          </a:xfrm>
          <a:ln w="12700" cap="flat">
            <a:solidFill>
              <a:schemeClr val="tx1"/>
            </a:solidFill>
          </a:ln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238" y="4743450"/>
            <a:ext cx="4899025" cy="4411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38054587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0E135F41-2653-4680-9A78-CDF1B7BD8D7A}" type="slidenum">
              <a:rPr lang="en-US" altLang="el-GR" sz="1200">
                <a:latin typeface="Times New Roman" panose="02020603050405020304" pitchFamily="18" charset="0"/>
              </a:rPr>
              <a:pPr/>
              <a:t>44</a:t>
            </a:fld>
            <a:endParaRPr lang="en-US" altLang="el-GR" sz="1200">
              <a:latin typeface="Times New Roman" panose="02020603050405020304" pitchFamily="18" charset="0"/>
            </a:endParaRPr>
          </a:p>
        </p:txBody>
      </p:sp>
      <p:sp>
        <p:nvSpPr>
          <p:cNvPr id="14643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65188" y="781050"/>
            <a:ext cx="4938712" cy="3703638"/>
          </a:xfrm>
          <a:ln w="12700" cap="flat">
            <a:solidFill>
              <a:schemeClr val="tx1"/>
            </a:solidFill>
          </a:ln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238" y="4743450"/>
            <a:ext cx="4899025" cy="4411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37668411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l-GR" smtClean="0"/>
              <a:t>http://www.currentanalysis.com/custom/primaryresearch/</a:t>
            </a:r>
            <a:endParaRPr lang="el-GR" altLang="el-GR" smtClean="0"/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DF25B1D2-4D0D-468E-8441-1987E33E2379}" type="slidenum">
              <a:rPr lang="en-US" altLang="el-GR" sz="1200">
                <a:latin typeface="Times New Roman" panose="02020603050405020304" pitchFamily="18" charset="0"/>
              </a:rPr>
              <a:pPr/>
              <a:t>47</a:t>
            </a:fld>
            <a:endParaRPr lang="en-US" altLang="el-GR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2464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295F12FB-C45D-424D-8DE0-96A492990511}" type="slidenum">
              <a:rPr lang="en-US" altLang="el-GR" sz="1200">
                <a:latin typeface="Times New Roman" panose="02020603050405020304" pitchFamily="18" charset="0"/>
              </a:rPr>
              <a:pPr/>
              <a:t>51</a:t>
            </a:fld>
            <a:endParaRPr lang="en-US" altLang="el-GR" sz="1200">
              <a:latin typeface="Times New Roman" panose="02020603050405020304" pitchFamily="18" charset="0"/>
            </a:endParaRPr>
          </a:p>
        </p:txBody>
      </p:sp>
      <p:sp>
        <p:nvSpPr>
          <p:cNvPr id="14848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65188" y="781050"/>
            <a:ext cx="4938712" cy="3703638"/>
          </a:xfrm>
          <a:ln w="12700" cap="flat">
            <a:solidFill>
              <a:schemeClr val="tx1"/>
            </a:solidFill>
          </a:ln>
        </p:spPr>
      </p:sp>
      <p:sp>
        <p:nvSpPr>
          <p:cNvPr id="148484" name="Rectangle 3"/>
          <p:cNvSpPr>
            <a:spLocks noChangeArrowheads="1"/>
          </p:cNvSpPr>
          <p:nvPr>
            <p:ph type="body" idx="1"/>
          </p:nvPr>
        </p:nvSpPr>
        <p:spPr>
          <a:xfrm>
            <a:off x="884238" y="4743450"/>
            <a:ext cx="4899025" cy="4411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spcBef>
                <a:spcPct val="0"/>
              </a:spcBef>
            </a:pPr>
            <a:endParaRPr kumimoji="0" lang="el-GR" altLang="el-GR" sz="2400" smtClean="0"/>
          </a:p>
        </p:txBody>
      </p:sp>
    </p:spTree>
    <p:extLst>
      <p:ext uri="{BB962C8B-B14F-4D97-AF65-F5344CB8AC3E}">
        <p14:creationId xmlns:p14="http://schemas.microsoft.com/office/powerpoint/2010/main" val="3874450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2186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02761EDA-0178-432C-85D0-611811EBDB8B}" type="slidenum">
              <a:rPr lang="el-GR" altLang="el-GR" sz="1200">
                <a:latin typeface="Times New Roman" panose="02020603050405020304" pitchFamily="18" charset="0"/>
              </a:rPr>
              <a:pPr/>
              <a:t>3</a:t>
            </a:fld>
            <a:endParaRPr lang="el-GR" altLang="el-GR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575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l-GR" smtClean="0"/>
              <a:t>http://tripwiresolutions.be/?page_id=140</a:t>
            </a:r>
            <a:endParaRPr lang="el-GR" altLang="el-GR" smtClean="0"/>
          </a:p>
          <a:p>
            <a:r>
              <a:rPr lang="en-US" altLang="el-GR" smtClean="0"/>
              <a:t>http://catalog.flatworldknowledge.com/bookhub/reader/3585?e=blackstone_1.0-ch12_s01</a:t>
            </a:r>
            <a:endParaRPr lang="el-GR" altLang="el-GR" smtClean="0"/>
          </a:p>
          <a:p>
            <a:r>
              <a:rPr lang="en-US" altLang="el-GR" smtClean="0"/>
              <a:t>http://survey.cvent.com/blog/cvent-web-surveys-blog/7-tips-for-finding-and-using-secondary-data</a:t>
            </a:r>
            <a:endParaRPr lang="el-GR" altLang="el-GR" smtClean="0"/>
          </a:p>
          <a:p>
            <a:r>
              <a:rPr lang="en-US" altLang="el-GR" smtClean="0"/>
              <a:t>http://knowgenetics.org/</a:t>
            </a:r>
            <a:endParaRPr lang="el-GR" altLang="el-GR" smtClean="0"/>
          </a:p>
          <a:p>
            <a:endParaRPr lang="el-GR" altLang="el-GR" smtClean="0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80CBF001-55A6-4BB5-AECF-109DB37FA102}" type="slidenum">
              <a:rPr lang="en-US" altLang="el-GR" sz="1200">
                <a:latin typeface="Times New Roman" panose="02020603050405020304" pitchFamily="18" charset="0"/>
              </a:rPr>
              <a:pPr/>
              <a:t>52</a:t>
            </a:fld>
            <a:endParaRPr lang="en-US" altLang="el-GR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1881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4E9B09F1-33B6-4EFC-9379-75E35F49D9E1}" type="slidenum">
              <a:rPr lang="en-US" altLang="el-GR" sz="1200">
                <a:latin typeface="Times New Roman" panose="02020603050405020304" pitchFamily="18" charset="0"/>
              </a:rPr>
              <a:pPr/>
              <a:t>53</a:t>
            </a:fld>
            <a:endParaRPr lang="en-US" altLang="el-GR" sz="1200">
              <a:latin typeface="Times New Roman" panose="02020603050405020304" pitchFamily="18" charset="0"/>
            </a:endParaRPr>
          </a:p>
        </p:txBody>
      </p:sp>
      <p:sp>
        <p:nvSpPr>
          <p:cNvPr id="15053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65188" y="781050"/>
            <a:ext cx="4938712" cy="3703638"/>
          </a:xfrm>
          <a:ln w="12700" cap="flat">
            <a:solidFill>
              <a:schemeClr val="tx1"/>
            </a:solidFill>
          </a:ln>
        </p:spPr>
      </p:sp>
      <p:sp>
        <p:nvSpPr>
          <p:cNvPr id="150532" name="Rectangle 3"/>
          <p:cNvSpPr>
            <a:spLocks noChangeArrowheads="1"/>
          </p:cNvSpPr>
          <p:nvPr>
            <p:ph type="body" idx="1"/>
          </p:nvPr>
        </p:nvSpPr>
        <p:spPr>
          <a:xfrm>
            <a:off x="884238" y="4743450"/>
            <a:ext cx="4899025" cy="4411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spcBef>
                <a:spcPct val="0"/>
              </a:spcBef>
            </a:pPr>
            <a:endParaRPr kumimoji="0" lang="el-GR" altLang="el-GR" sz="2400" smtClean="0"/>
          </a:p>
        </p:txBody>
      </p:sp>
    </p:spTree>
    <p:extLst>
      <p:ext uri="{BB962C8B-B14F-4D97-AF65-F5344CB8AC3E}">
        <p14:creationId xmlns:p14="http://schemas.microsoft.com/office/powerpoint/2010/main" val="33652354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l-GR" smtClean="0"/>
              <a:t>http://corruptionresearchnetwork.org/acrn-news/articles/new-advances-in-experimental-research-on-corruption-1/@@social_bookmarks_view</a:t>
            </a:r>
            <a:endParaRPr lang="el-GR" altLang="el-GR" smtClean="0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A90B80F6-B37A-4822-91E2-7E84CCEBBBD6}" type="slidenum">
              <a:rPr lang="en-US" altLang="el-GR" sz="1200">
                <a:latin typeface="Times New Roman" panose="02020603050405020304" pitchFamily="18" charset="0"/>
              </a:rPr>
              <a:pPr/>
              <a:t>54</a:t>
            </a:fld>
            <a:endParaRPr lang="en-US" altLang="el-GR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1951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l-GR" smtClean="0"/>
              <a:t>http://www.greenlightrecruitment.co.nz/job-interview-tips/</a:t>
            </a:r>
            <a:endParaRPr lang="el-GR" altLang="el-GR" smtClean="0"/>
          </a:p>
          <a:p>
            <a:r>
              <a:rPr lang="en-US" altLang="el-GR" smtClean="0"/>
              <a:t>http://blog.ogilvychww.com/2013/01/08/ethics-online-observational-research-2/</a:t>
            </a:r>
            <a:endParaRPr lang="el-GR" altLang="el-GR" smtClean="0"/>
          </a:p>
          <a:p>
            <a:r>
              <a:rPr lang="en-US" altLang="el-GR" smtClean="0"/>
              <a:t>http://winthehumanrace.ca/cra-scientific-research-and-experimental-development-session-event/</a:t>
            </a:r>
            <a:endParaRPr lang="el-GR" altLang="el-GR" smtClean="0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A90038BF-5B53-4017-A982-F5D83F478E1F}" type="slidenum">
              <a:rPr lang="en-US" altLang="el-GR" sz="1200">
                <a:latin typeface="Times New Roman" panose="02020603050405020304" pitchFamily="18" charset="0"/>
              </a:rPr>
              <a:pPr/>
              <a:t>56</a:t>
            </a:fld>
            <a:endParaRPr lang="en-US" altLang="el-GR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9737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B0B2DBD6-E6A1-44B8-B75E-F7C9128B8764}" type="slidenum">
              <a:rPr lang="en-US" altLang="el-GR" sz="1200">
                <a:latin typeface="Times New Roman" panose="02020603050405020304" pitchFamily="18" charset="0"/>
              </a:rPr>
              <a:pPr/>
              <a:t>57</a:t>
            </a:fld>
            <a:endParaRPr lang="en-US" altLang="el-GR" sz="1200">
              <a:latin typeface="Times New Roman" panose="02020603050405020304" pitchFamily="18" charset="0"/>
            </a:endParaRPr>
          </a:p>
        </p:txBody>
      </p:sp>
      <p:sp>
        <p:nvSpPr>
          <p:cNvPr id="15360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65188" y="781050"/>
            <a:ext cx="4938712" cy="3703638"/>
          </a:xfrm>
          <a:ln w="12700" cap="flat">
            <a:solidFill>
              <a:schemeClr val="tx1"/>
            </a:solidFill>
          </a:ln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238" y="4743450"/>
            <a:ext cx="4899025" cy="4411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2964120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37895BF0-992A-4FAE-A8FB-17555155560E}" type="slidenum">
              <a:rPr lang="en-US" altLang="el-GR" sz="1200">
                <a:latin typeface="Times New Roman" panose="02020603050405020304" pitchFamily="18" charset="0"/>
              </a:rPr>
              <a:pPr/>
              <a:t>58</a:t>
            </a:fld>
            <a:endParaRPr lang="en-US" altLang="el-GR" sz="1200">
              <a:latin typeface="Times New Roman" panose="02020603050405020304" pitchFamily="18" charset="0"/>
            </a:endParaRPr>
          </a:p>
        </p:txBody>
      </p:sp>
      <p:sp>
        <p:nvSpPr>
          <p:cNvPr id="15462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65188" y="781050"/>
            <a:ext cx="4938712" cy="3703638"/>
          </a:xfrm>
          <a:ln w="12700" cap="flat">
            <a:solidFill>
              <a:schemeClr val="tx1"/>
            </a:solidFill>
          </a:ln>
        </p:spPr>
      </p:sp>
      <p:sp>
        <p:nvSpPr>
          <p:cNvPr id="154628" name="Rectangle 3"/>
          <p:cNvSpPr>
            <a:spLocks noChangeArrowheads="1"/>
          </p:cNvSpPr>
          <p:nvPr>
            <p:ph type="body" idx="1"/>
          </p:nvPr>
        </p:nvSpPr>
        <p:spPr>
          <a:xfrm>
            <a:off x="884238" y="4743450"/>
            <a:ext cx="4899025" cy="4411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spcBef>
                <a:spcPct val="0"/>
              </a:spcBef>
            </a:pPr>
            <a:endParaRPr kumimoji="0" lang="el-GR" altLang="el-GR" sz="2400" smtClean="0"/>
          </a:p>
        </p:txBody>
      </p:sp>
    </p:spTree>
    <p:extLst>
      <p:ext uri="{BB962C8B-B14F-4D97-AF65-F5344CB8AC3E}">
        <p14:creationId xmlns:p14="http://schemas.microsoft.com/office/powerpoint/2010/main" val="42926199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1279B27A-7BFC-47E2-A185-DE95563F0740}" type="slidenum">
              <a:rPr lang="en-US" altLang="el-GR" sz="1200">
                <a:latin typeface="Times New Roman" panose="02020603050405020304" pitchFamily="18" charset="0"/>
              </a:rPr>
              <a:pPr/>
              <a:t>59</a:t>
            </a:fld>
            <a:endParaRPr lang="en-US" altLang="el-GR" sz="1200">
              <a:latin typeface="Times New Roman" panose="02020603050405020304" pitchFamily="18" charset="0"/>
            </a:endParaRPr>
          </a:p>
        </p:txBody>
      </p:sp>
      <p:sp>
        <p:nvSpPr>
          <p:cNvPr id="15565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65188" y="781050"/>
            <a:ext cx="4938712" cy="3703638"/>
          </a:xfrm>
          <a:ln w="12700" cap="flat">
            <a:solidFill>
              <a:schemeClr val="tx1"/>
            </a:solidFill>
          </a:ln>
        </p:spPr>
      </p:sp>
      <p:sp>
        <p:nvSpPr>
          <p:cNvPr id="155652" name="Rectangle 3"/>
          <p:cNvSpPr>
            <a:spLocks noChangeArrowheads="1"/>
          </p:cNvSpPr>
          <p:nvPr>
            <p:ph type="body" idx="1"/>
          </p:nvPr>
        </p:nvSpPr>
        <p:spPr>
          <a:xfrm>
            <a:off x="884238" y="4743450"/>
            <a:ext cx="4899025" cy="4411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spcBef>
                <a:spcPct val="0"/>
              </a:spcBef>
            </a:pPr>
            <a:endParaRPr kumimoji="0" lang="el-GR" altLang="el-GR" sz="2400" smtClean="0"/>
          </a:p>
        </p:txBody>
      </p:sp>
    </p:spTree>
    <p:extLst>
      <p:ext uri="{BB962C8B-B14F-4D97-AF65-F5344CB8AC3E}">
        <p14:creationId xmlns:p14="http://schemas.microsoft.com/office/powerpoint/2010/main" val="17576823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2EA3D954-6E6F-4845-B963-E5E6F4895AEF}" type="slidenum">
              <a:rPr lang="en-US" altLang="el-GR" sz="1200">
                <a:latin typeface="Times New Roman" panose="02020603050405020304" pitchFamily="18" charset="0"/>
              </a:rPr>
              <a:pPr/>
              <a:t>61</a:t>
            </a:fld>
            <a:endParaRPr lang="en-US" altLang="el-GR" sz="1200">
              <a:latin typeface="Times New Roman" panose="02020603050405020304" pitchFamily="18" charset="0"/>
            </a:endParaRPr>
          </a:p>
        </p:txBody>
      </p:sp>
      <p:sp>
        <p:nvSpPr>
          <p:cNvPr id="15667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74713" y="781050"/>
            <a:ext cx="4922837" cy="3692525"/>
          </a:xfrm>
          <a:ln w="12700" cap="flat">
            <a:solidFill>
              <a:schemeClr val="tx1"/>
            </a:solidFill>
          </a:ln>
        </p:spPr>
      </p:sp>
      <p:sp>
        <p:nvSpPr>
          <p:cNvPr id="156676" name="Rectangle 3"/>
          <p:cNvSpPr>
            <a:spLocks noChangeArrowheads="1"/>
          </p:cNvSpPr>
          <p:nvPr>
            <p:ph type="body" idx="1"/>
          </p:nvPr>
        </p:nvSpPr>
        <p:spPr>
          <a:xfrm>
            <a:off x="887413" y="4756150"/>
            <a:ext cx="4892675" cy="4398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33338" rIns="101600" bIns="33338"/>
          <a:lstStyle/>
          <a:p>
            <a:pPr>
              <a:spcBef>
                <a:spcPct val="0"/>
              </a:spcBef>
            </a:pPr>
            <a:endParaRPr kumimoji="0" lang="el-GR" altLang="el-GR" sz="2400" smtClean="0"/>
          </a:p>
        </p:txBody>
      </p:sp>
    </p:spTree>
    <p:extLst>
      <p:ext uri="{BB962C8B-B14F-4D97-AF65-F5344CB8AC3E}">
        <p14:creationId xmlns:p14="http://schemas.microsoft.com/office/powerpoint/2010/main" val="29341288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l-GR" smtClean="0"/>
              <a:t>http://igimarketcare.org/Data-collection.html</a:t>
            </a:r>
            <a:endParaRPr lang="el-GR" altLang="el-GR" smtClean="0"/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0A472991-0810-42E4-B4EA-509061849C01}" type="slidenum">
              <a:rPr lang="en-US" altLang="el-GR" sz="1200">
                <a:latin typeface="Times New Roman" panose="02020603050405020304" pitchFamily="18" charset="0"/>
              </a:rPr>
              <a:pPr/>
              <a:t>62</a:t>
            </a:fld>
            <a:endParaRPr lang="en-US" altLang="el-GR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2168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l-GR" smtClean="0"/>
              <a:t>http://www.u30.com/thinking/quantitative_analytics.aspx</a:t>
            </a:r>
            <a:endParaRPr lang="el-GR" altLang="el-GR" smtClean="0"/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003FD2EF-98A1-484C-BB04-2EA523DD0FAD}" type="slidenum">
              <a:rPr lang="en-US" altLang="el-GR" sz="1200">
                <a:latin typeface="Times New Roman" panose="02020603050405020304" pitchFamily="18" charset="0"/>
              </a:rPr>
              <a:pPr/>
              <a:t>63</a:t>
            </a:fld>
            <a:endParaRPr lang="en-US" altLang="el-GR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844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22884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BBB03D46-DC8F-478D-9053-28A54F32996D}" type="slidenum">
              <a:rPr lang="el-GR" altLang="el-GR" sz="1200">
                <a:latin typeface="Times New Roman" panose="02020603050405020304" pitchFamily="18" charset="0"/>
              </a:rPr>
              <a:pPr/>
              <a:t>4</a:t>
            </a:fld>
            <a:endParaRPr lang="el-GR" altLang="el-GR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87775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D2EF2EF4-29B2-4AA8-93F7-1CE6DCF7BACC}" type="slidenum">
              <a:rPr lang="en-US" altLang="el-GR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65</a:t>
            </a:fld>
            <a:endParaRPr lang="en-US" altLang="el-G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974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65188" y="781050"/>
            <a:ext cx="4938712" cy="3703638"/>
          </a:xfrm>
          <a:ln w="12700" cap="flat">
            <a:solidFill>
              <a:schemeClr val="tx1"/>
            </a:solidFill>
          </a:ln>
        </p:spPr>
      </p:sp>
      <p:sp>
        <p:nvSpPr>
          <p:cNvPr id="159748" name="Rectangle 3"/>
          <p:cNvSpPr>
            <a:spLocks noChangeArrowheads="1"/>
          </p:cNvSpPr>
          <p:nvPr>
            <p:ph type="body" idx="1"/>
          </p:nvPr>
        </p:nvSpPr>
        <p:spPr>
          <a:xfrm>
            <a:off x="884238" y="4743450"/>
            <a:ext cx="4899025" cy="4411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spcBef>
                <a:spcPct val="0"/>
              </a:spcBef>
            </a:pPr>
            <a:r>
              <a:rPr kumimoji="0" lang="en-US" altLang="el-GR" sz="2400" smtClean="0"/>
              <a:t>http://www.bazisgroup.com/newsroom/publications/Questionnaire-Design/</a:t>
            </a:r>
            <a:endParaRPr kumimoji="0" lang="el-GR" altLang="el-GR" sz="2400" smtClean="0"/>
          </a:p>
        </p:txBody>
      </p:sp>
    </p:spTree>
    <p:extLst>
      <p:ext uri="{BB962C8B-B14F-4D97-AF65-F5344CB8AC3E}">
        <p14:creationId xmlns:p14="http://schemas.microsoft.com/office/powerpoint/2010/main" val="87615955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9B6E5AF3-3062-4DA0-9E1B-174F1FDDE4BD}" type="slidenum">
              <a:rPr lang="en-US" altLang="el-GR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66</a:t>
            </a:fld>
            <a:endParaRPr lang="en-US" altLang="el-G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077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65188" y="781050"/>
            <a:ext cx="4938712" cy="3703638"/>
          </a:xfrm>
          <a:ln w="12700" cap="flat">
            <a:solidFill>
              <a:schemeClr val="tx1"/>
            </a:solidFill>
          </a:ln>
        </p:spPr>
      </p:sp>
      <p:sp>
        <p:nvSpPr>
          <p:cNvPr id="160772" name="Rectangle 3"/>
          <p:cNvSpPr>
            <a:spLocks noChangeArrowheads="1"/>
          </p:cNvSpPr>
          <p:nvPr>
            <p:ph type="body" idx="1"/>
          </p:nvPr>
        </p:nvSpPr>
        <p:spPr>
          <a:xfrm>
            <a:off x="884238" y="4743450"/>
            <a:ext cx="4899025" cy="4411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spcBef>
                <a:spcPct val="0"/>
              </a:spcBef>
            </a:pPr>
            <a:endParaRPr kumimoji="0" lang="el-GR" altLang="el-GR" sz="2400" smtClean="0"/>
          </a:p>
        </p:txBody>
      </p:sp>
    </p:spTree>
    <p:extLst>
      <p:ext uri="{BB962C8B-B14F-4D97-AF65-F5344CB8AC3E}">
        <p14:creationId xmlns:p14="http://schemas.microsoft.com/office/powerpoint/2010/main" val="228223008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13E0F714-A0AE-4A4B-B7AA-32C9B5F1EA10}" type="slidenum">
              <a:rPr lang="en-US" altLang="el-GR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68</a:t>
            </a:fld>
            <a:endParaRPr lang="en-US" altLang="el-G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179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65188" y="781050"/>
            <a:ext cx="4938712" cy="3703638"/>
          </a:xfrm>
          <a:ln w="12700" cap="flat">
            <a:solidFill>
              <a:schemeClr val="tx1"/>
            </a:solidFill>
          </a:ln>
        </p:spPr>
      </p:sp>
      <p:sp>
        <p:nvSpPr>
          <p:cNvPr id="161796" name="Rectangle 3"/>
          <p:cNvSpPr>
            <a:spLocks noChangeArrowheads="1"/>
          </p:cNvSpPr>
          <p:nvPr>
            <p:ph type="body" idx="1"/>
          </p:nvPr>
        </p:nvSpPr>
        <p:spPr>
          <a:xfrm>
            <a:off x="884238" y="4743450"/>
            <a:ext cx="4899025" cy="4411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spcBef>
                <a:spcPct val="0"/>
              </a:spcBef>
            </a:pPr>
            <a:endParaRPr kumimoji="0" lang="el-GR" altLang="el-GR" sz="2400" smtClean="0"/>
          </a:p>
        </p:txBody>
      </p:sp>
    </p:spTree>
    <p:extLst>
      <p:ext uri="{BB962C8B-B14F-4D97-AF65-F5344CB8AC3E}">
        <p14:creationId xmlns:p14="http://schemas.microsoft.com/office/powerpoint/2010/main" val="278431977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AA9060E3-0259-43D8-81DB-C4A7553D6C1A}" type="slidenum">
              <a:rPr lang="en-US" altLang="el-GR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69</a:t>
            </a:fld>
            <a:endParaRPr lang="en-US" altLang="el-G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281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65188" y="781050"/>
            <a:ext cx="4938712" cy="3703638"/>
          </a:xfrm>
          <a:ln w="12700" cap="flat">
            <a:solidFill>
              <a:schemeClr val="tx1"/>
            </a:solidFill>
          </a:ln>
        </p:spPr>
      </p:sp>
      <p:sp>
        <p:nvSpPr>
          <p:cNvPr id="162820" name="Rectangle 3"/>
          <p:cNvSpPr>
            <a:spLocks noChangeArrowheads="1"/>
          </p:cNvSpPr>
          <p:nvPr>
            <p:ph type="body" idx="1"/>
          </p:nvPr>
        </p:nvSpPr>
        <p:spPr>
          <a:xfrm>
            <a:off x="884238" y="4743450"/>
            <a:ext cx="4899025" cy="4411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spcBef>
                <a:spcPct val="0"/>
              </a:spcBef>
            </a:pPr>
            <a:endParaRPr kumimoji="0" lang="el-GR" altLang="el-GR" sz="2400" smtClean="0"/>
          </a:p>
        </p:txBody>
      </p:sp>
    </p:spTree>
    <p:extLst>
      <p:ext uri="{BB962C8B-B14F-4D97-AF65-F5344CB8AC3E}">
        <p14:creationId xmlns:p14="http://schemas.microsoft.com/office/powerpoint/2010/main" val="89635085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9DD38AA4-3294-4F6B-A155-94ECEB17BB4A}" type="slidenum">
              <a:rPr lang="en-US" altLang="el-GR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70</a:t>
            </a:fld>
            <a:endParaRPr lang="en-US" altLang="el-G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4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74713" y="781050"/>
            <a:ext cx="4922837" cy="3692525"/>
          </a:xfrm>
          <a:ln w="12700" cap="flat">
            <a:solidFill>
              <a:schemeClr val="tx1"/>
            </a:solidFill>
          </a:ln>
        </p:spPr>
      </p:sp>
      <p:sp>
        <p:nvSpPr>
          <p:cNvPr id="163844" name="Rectangle 3"/>
          <p:cNvSpPr>
            <a:spLocks noChangeArrowheads="1"/>
          </p:cNvSpPr>
          <p:nvPr>
            <p:ph type="body" idx="1"/>
          </p:nvPr>
        </p:nvSpPr>
        <p:spPr>
          <a:xfrm>
            <a:off x="887413" y="4756150"/>
            <a:ext cx="4892675" cy="4398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33338" rIns="101600" bIns="33338"/>
          <a:lstStyle/>
          <a:p>
            <a:pPr>
              <a:spcBef>
                <a:spcPct val="0"/>
              </a:spcBef>
            </a:pPr>
            <a:endParaRPr kumimoji="0" lang="el-GR" altLang="el-GR" sz="2400" smtClean="0"/>
          </a:p>
        </p:txBody>
      </p:sp>
    </p:spTree>
    <p:extLst>
      <p:ext uri="{BB962C8B-B14F-4D97-AF65-F5344CB8AC3E}">
        <p14:creationId xmlns:p14="http://schemas.microsoft.com/office/powerpoint/2010/main" val="306573708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887ED79F-6E8A-4FFA-A698-679EF1951D31}" type="slidenum">
              <a:rPr lang="en-US" altLang="el-GR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71</a:t>
            </a:fld>
            <a:endParaRPr lang="en-US" altLang="el-G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86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74713" y="781050"/>
            <a:ext cx="4922837" cy="3692525"/>
          </a:xfrm>
          <a:ln w="12700" cap="flat">
            <a:solidFill>
              <a:schemeClr val="tx1"/>
            </a:solidFill>
          </a:ln>
        </p:spPr>
      </p:sp>
      <p:sp>
        <p:nvSpPr>
          <p:cNvPr id="164868" name="Rectangle 3"/>
          <p:cNvSpPr>
            <a:spLocks noChangeArrowheads="1"/>
          </p:cNvSpPr>
          <p:nvPr>
            <p:ph type="body" idx="1"/>
          </p:nvPr>
        </p:nvSpPr>
        <p:spPr>
          <a:xfrm>
            <a:off x="887413" y="4756150"/>
            <a:ext cx="4892675" cy="4398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33338" rIns="101600" bIns="33338"/>
          <a:lstStyle/>
          <a:p>
            <a:pPr>
              <a:spcBef>
                <a:spcPct val="0"/>
              </a:spcBef>
            </a:pPr>
            <a:endParaRPr kumimoji="0" lang="el-GR" altLang="el-GR" sz="2400" smtClean="0"/>
          </a:p>
        </p:txBody>
      </p:sp>
    </p:spTree>
    <p:extLst>
      <p:ext uri="{BB962C8B-B14F-4D97-AF65-F5344CB8AC3E}">
        <p14:creationId xmlns:p14="http://schemas.microsoft.com/office/powerpoint/2010/main" val="397986348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1D72F411-7643-4E0D-A5CA-3050F775A5EC}" type="slidenum">
              <a:rPr lang="en-US" altLang="el-GR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72</a:t>
            </a:fld>
            <a:endParaRPr lang="en-US" altLang="el-G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589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74713" y="781050"/>
            <a:ext cx="4922837" cy="3692525"/>
          </a:xfrm>
          <a:ln w="12700" cap="flat">
            <a:solidFill>
              <a:schemeClr val="tx1"/>
            </a:solidFill>
          </a:ln>
        </p:spPr>
      </p:sp>
      <p:sp>
        <p:nvSpPr>
          <p:cNvPr id="165892" name="Rectangle 3"/>
          <p:cNvSpPr>
            <a:spLocks noChangeArrowheads="1"/>
          </p:cNvSpPr>
          <p:nvPr>
            <p:ph type="body" idx="1"/>
          </p:nvPr>
        </p:nvSpPr>
        <p:spPr>
          <a:xfrm>
            <a:off x="887413" y="4756150"/>
            <a:ext cx="4892675" cy="4398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33338" rIns="101600" bIns="33338"/>
          <a:lstStyle/>
          <a:p>
            <a:pPr>
              <a:spcBef>
                <a:spcPct val="0"/>
              </a:spcBef>
            </a:pPr>
            <a:endParaRPr kumimoji="0" lang="el-GR" altLang="el-GR" sz="2400" smtClean="0"/>
          </a:p>
        </p:txBody>
      </p:sp>
    </p:spTree>
    <p:extLst>
      <p:ext uri="{BB962C8B-B14F-4D97-AF65-F5344CB8AC3E}">
        <p14:creationId xmlns:p14="http://schemas.microsoft.com/office/powerpoint/2010/main" val="269665504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5D6A2178-2719-4469-AC37-E017587D8B53}" type="slidenum">
              <a:rPr lang="en-US" altLang="el-GR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73</a:t>
            </a:fld>
            <a:endParaRPr lang="en-US" altLang="el-G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691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74713" y="781050"/>
            <a:ext cx="4922837" cy="3692525"/>
          </a:xfrm>
          <a:ln w="12700" cap="flat">
            <a:solidFill>
              <a:schemeClr val="tx1"/>
            </a:solidFill>
          </a:ln>
        </p:spPr>
      </p:sp>
      <p:sp>
        <p:nvSpPr>
          <p:cNvPr id="166916" name="Rectangle 3"/>
          <p:cNvSpPr>
            <a:spLocks noChangeArrowheads="1"/>
          </p:cNvSpPr>
          <p:nvPr>
            <p:ph type="body" idx="1"/>
          </p:nvPr>
        </p:nvSpPr>
        <p:spPr>
          <a:xfrm>
            <a:off x="887413" y="4756150"/>
            <a:ext cx="4892675" cy="4398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33338" rIns="101600" bIns="33338"/>
          <a:lstStyle/>
          <a:p>
            <a:pPr>
              <a:spcBef>
                <a:spcPct val="0"/>
              </a:spcBef>
            </a:pPr>
            <a:endParaRPr kumimoji="0" lang="el-GR" altLang="el-GR" sz="2400" smtClean="0"/>
          </a:p>
        </p:txBody>
      </p:sp>
    </p:spTree>
    <p:extLst>
      <p:ext uri="{BB962C8B-B14F-4D97-AF65-F5344CB8AC3E}">
        <p14:creationId xmlns:p14="http://schemas.microsoft.com/office/powerpoint/2010/main" val="207269635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6988DB88-4BFB-4D50-937C-537CE33669A3}" type="slidenum">
              <a:rPr lang="en-US" altLang="el-GR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74</a:t>
            </a:fld>
            <a:endParaRPr lang="en-US" altLang="el-G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793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74713" y="781050"/>
            <a:ext cx="4922837" cy="3692525"/>
          </a:xfrm>
          <a:ln w="12700" cap="flat">
            <a:solidFill>
              <a:schemeClr val="tx1"/>
            </a:solidFill>
          </a:ln>
        </p:spPr>
      </p:sp>
      <p:sp>
        <p:nvSpPr>
          <p:cNvPr id="167940" name="Rectangle 3"/>
          <p:cNvSpPr>
            <a:spLocks noChangeArrowheads="1"/>
          </p:cNvSpPr>
          <p:nvPr>
            <p:ph type="body" idx="1"/>
          </p:nvPr>
        </p:nvSpPr>
        <p:spPr>
          <a:xfrm>
            <a:off x="887413" y="4756150"/>
            <a:ext cx="4892675" cy="4398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33338" rIns="101600" bIns="33338"/>
          <a:lstStyle/>
          <a:p>
            <a:pPr>
              <a:spcBef>
                <a:spcPct val="0"/>
              </a:spcBef>
            </a:pPr>
            <a:endParaRPr kumimoji="0" lang="el-GR" altLang="el-GR" sz="2400" smtClean="0"/>
          </a:p>
        </p:txBody>
      </p:sp>
    </p:spTree>
    <p:extLst>
      <p:ext uri="{BB962C8B-B14F-4D97-AF65-F5344CB8AC3E}">
        <p14:creationId xmlns:p14="http://schemas.microsoft.com/office/powerpoint/2010/main" val="419182658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BFF5B7F0-6E9B-4CC1-BAC6-46D6E135858B}" type="slidenum">
              <a:rPr lang="en-US" altLang="el-GR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75</a:t>
            </a:fld>
            <a:endParaRPr lang="en-US" altLang="el-G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896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74713" y="781050"/>
            <a:ext cx="4922837" cy="3692525"/>
          </a:xfrm>
          <a:ln w="12700" cap="flat">
            <a:solidFill>
              <a:schemeClr val="tx1"/>
            </a:solidFill>
          </a:ln>
        </p:spPr>
      </p:sp>
      <p:sp>
        <p:nvSpPr>
          <p:cNvPr id="168964" name="Rectangle 3"/>
          <p:cNvSpPr>
            <a:spLocks noChangeArrowheads="1"/>
          </p:cNvSpPr>
          <p:nvPr>
            <p:ph type="body" idx="1"/>
          </p:nvPr>
        </p:nvSpPr>
        <p:spPr>
          <a:xfrm>
            <a:off x="887413" y="4756150"/>
            <a:ext cx="4892675" cy="4398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33338" rIns="101600" bIns="33338"/>
          <a:lstStyle/>
          <a:p>
            <a:pPr>
              <a:spcBef>
                <a:spcPct val="0"/>
              </a:spcBef>
            </a:pPr>
            <a:endParaRPr kumimoji="0" lang="el-GR" altLang="el-GR" sz="2400" smtClean="0"/>
          </a:p>
        </p:txBody>
      </p:sp>
    </p:spTree>
    <p:extLst>
      <p:ext uri="{BB962C8B-B14F-4D97-AF65-F5344CB8AC3E}">
        <p14:creationId xmlns:p14="http://schemas.microsoft.com/office/powerpoint/2010/main" val="1004643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23908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C0AAEEA5-A9E4-4540-AF14-0FD3ECE5844C}" type="slidenum">
              <a:rPr lang="el-GR" altLang="el-GR" sz="1200">
                <a:latin typeface="Times New Roman" panose="02020603050405020304" pitchFamily="18" charset="0"/>
              </a:rPr>
              <a:pPr/>
              <a:t>5</a:t>
            </a:fld>
            <a:endParaRPr lang="el-GR" altLang="el-GR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58998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DB3F8C5E-E7BC-47AF-B2AB-36A536317488}" type="slidenum">
              <a:rPr lang="en-US" altLang="el-GR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76</a:t>
            </a:fld>
            <a:endParaRPr lang="en-US" altLang="el-G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998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74713" y="781050"/>
            <a:ext cx="4922837" cy="3692525"/>
          </a:xfrm>
          <a:ln w="12700" cap="flat">
            <a:solidFill>
              <a:schemeClr val="tx1"/>
            </a:solidFill>
          </a:ln>
        </p:spPr>
      </p:sp>
      <p:sp>
        <p:nvSpPr>
          <p:cNvPr id="169988" name="Rectangle 3"/>
          <p:cNvSpPr>
            <a:spLocks noChangeArrowheads="1"/>
          </p:cNvSpPr>
          <p:nvPr>
            <p:ph type="body" idx="1"/>
          </p:nvPr>
        </p:nvSpPr>
        <p:spPr>
          <a:xfrm>
            <a:off x="887413" y="4756150"/>
            <a:ext cx="4892675" cy="4398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33338" rIns="101600" bIns="33338"/>
          <a:lstStyle/>
          <a:p>
            <a:pPr>
              <a:spcBef>
                <a:spcPct val="0"/>
              </a:spcBef>
            </a:pPr>
            <a:endParaRPr kumimoji="0" lang="el-GR" altLang="el-GR" sz="2400" smtClean="0"/>
          </a:p>
        </p:txBody>
      </p:sp>
    </p:spTree>
    <p:extLst>
      <p:ext uri="{BB962C8B-B14F-4D97-AF65-F5344CB8AC3E}">
        <p14:creationId xmlns:p14="http://schemas.microsoft.com/office/powerpoint/2010/main" val="247616854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F6051FCA-EE74-4272-AAE5-1F69E727753A}" type="slidenum">
              <a:rPr lang="en-US" altLang="el-GR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77</a:t>
            </a:fld>
            <a:endParaRPr lang="en-US" altLang="el-G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101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74713" y="781050"/>
            <a:ext cx="4922837" cy="3692525"/>
          </a:xfrm>
          <a:ln w="12700" cap="flat">
            <a:solidFill>
              <a:schemeClr val="tx1"/>
            </a:solidFill>
          </a:ln>
        </p:spPr>
      </p:sp>
      <p:sp>
        <p:nvSpPr>
          <p:cNvPr id="171012" name="Rectangle 3"/>
          <p:cNvSpPr>
            <a:spLocks noChangeArrowheads="1"/>
          </p:cNvSpPr>
          <p:nvPr>
            <p:ph type="body" idx="1"/>
          </p:nvPr>
        </p:nvSpPr>
        <p:spPr>
          <a:xfrm>
            <a:off x="887413" y="4756150"/>
            <a:ext cx="4892675" cy="4398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33338" rIns="101600" bIns="33338"/>
          <a:lstStyle/>
          <a:p>
            <a:pPr>
              <a:spcBef>
                <a:spcPct val="0"/>
              </a:spcBef>
            </a:pPr>
            <a:endParaRPr kumimoji="0" lang="el-GR" altLang="el-GR" sz="2400" smtClean="0"/>
          </a:p>
        </p:txBody>
      </p:sp>
    </p:spTree>
    <p:extLst>
      <p:ext uri="{BB962C8B-B14F-4D97-AF65-F5344CB8AC3E}">
        <p14:creationId xmlns:p14="http://schemas.microsoft.com/office/powerpoint/2010/main" val="289246730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40EC0FFC-08CA-4082-AF69-C794E3ABB2BB}" type="slidenum">
              <a:rPr lang="en-US" altLang="el-GR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78</a:t>
            </a:fld>
            <a:endParaRPr lang="en-US" altLang="el-G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203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74713" y="781050"/>
            <a:ext cx="4922837" cy="3692525"/>
          </a:xfrm>
          <a:ln w="12700" cap="flat">
            <a:solidFill>
              <a:schemeClr val="tx1"/>
            </a:solidFill>
          </a:ln>
        </p:spPr>
      </p:sp>
      <p:sp>
        <p:nvSpPr>
          <p:cNvPr id="172036" name="Rectangle 3"/>
          <p:cNvSpPr>
            <a:spLocks noChangeArrowheads="1"/>
          </p:cNvSpPr>
          <p:nvPr>
            <p:ph type="body" idx="1"/>
          </p:nvPr>
        </p:nvSpPr>
        <p:spPr>
          <a:xfrm>
            <a:off x="887413" y="4756150"/>
            <a:ext cx="4892675" cy="4398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33338" rIns="101600" bIns="33338"/>
          <a:lstStyle/>
          <a:p>
            <a:pPr>
              <a:spcBef>
                <a:spcPct val="0"/>
              </a:spcBef>
            </a:pPr>
            <a:endParaRPr kumimoji="0" lang="el-GR" altLang="el-GR" sz="2400" smtClean="0"/>
          </a:p>
        </p:txBody>
      </p:sp>
    </p:spTree>
    <p:extLst>
      <p:ext uri="{BB962C8B-B14F-4D97-AF65-F5344CB8AC3E}">
        <p14:creationId xmlns:p14="http://schemas.microsoft.com/office/powerpoint/2010/main" val="32083002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17C2BF37-5533-4524-95D6-40572A0CCC18}" type="slidenum">
              <a:rPr lang="en-US" altLang="el-GR" sz="1200">
                <a:latin typeface="Times New Roman" panose="02020603050405020304" pitchFamily="18" charset="0"/>
              </a:rPr>
              <a:pPr/>
              <a:t>80</a:t>
            </a:fld>
            <a:endParaRPr lang="en-US" altLang="el-GR" sz="1200">
              <a:latin typeface="Times New Roman" panose="02020603050405020304" pitchFamily="18" charset="0"/>
            </a:endParaRPr>
          </a:p>
        </p:txBody>
      </p:sp>
      <p:sp>
        <p:nvSpPr>
          <p:cNvPr id="17305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74713" y="781050"/>
            <a:ext cx="4922837" cy="3692525"/>
          </a:xfrm>
          <a:ln w="12700" cap="flat">
            <a:solidFill>
              <a:schemeClr val="tx1"/>
            </a:solidFill>
          </a:ln>
        </p:spPr>
      </p:sp>
      <p:sp>
        <p:nvSpPr>
          <p:cNvPr id="173060" name="Rectangle 3"/>
          <p:cNvSpPr>
            <a:spLocks noChangeArrowheads="1"/>
          </p:cNvSpPr>
          <p:nvPr>
            <p:ph type="body" idx="1"/>
          </p:nvPr>
        </p:nvSpPr>
        <p:spPr>
          <a:xfrm>
            <a:off x="887413" y="4756150"/>
            <a:ext cx="4892675" cy="4398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33338" rIns="101600" bIns="33338"/>
          <a:lstStyle/>
          <a:p>
            <a:pPr>
              <a:spcBef>
                <a:spcPct val="0"/>
              </a:spcBef>
            </a:pPr>
            <a:endParaRPr kumimoji="0" lang="el-GR" altLang="el-GR" sz="2400" smtClean="0"/>
          </a:p>
        </p:txBody>
      </p:sp>
    </p:spTree>
    <p:extLst>
      <p:ext uri="{BB962C8B-B14F-4D97-AF65-F5344CB8AC3E}">
        <p14:creationId xmlns:p14="http://schemas.microsoft.com/office/powerpoint/2010/main" val="418195205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l-GR" smtClean="0"/>
              <a:t>http://careerconnectionsnh.com/blog/tips-ideas/ten-tips-for-conducting-a-successful-interview/</a:t>
            </a:r>
            <a:endParaRPr lang="el-GR" altLang="el-GR" smtClean="0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399925B1-EFB9-488A-A0E0-2F2D961F94B6}" type="slidenum">
              <a:rPr lang="en-US" altLang="el-GR" sz="1200">
                <a:latin typeface="Times New Roman" panose="02020603050405020304" pitchFamily="18" charset="0"/>
              </a:rPr>
              <a:pPr/>
              <a:t>81</a:t>
            </a:fld>
            <a:endParaRPr lang="en-US" altLang="el-GR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28129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788B916C-22FA-4592-8821-232036E73949}" type="slidenum">
              <a:rPr lang="en-US" altLang="el-GR" sz="1200">
                <a:latin typeface="Times New Roman" panose="02020603050405020304" pitchFamily="18" charset="0"/>
              </a:rPr>
              <a:pPr/>
              <a:t>84</a:t>
            </a:fld>
            <a:endParaRPr lang="en-US" altLang="el-GR" sz="1200">
              <a:latin typeface="Times New Roman" panose="02020603050405020304" pitchFamily="18" charset="0"/>
            </a:endParaRPr>
          </a:p>
        </p:txBody>
      </p:sp>
      <p:sp>
        <p:nvSpPr>
          <p:cNvPr id="17510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65188" y="781050"/>
            <a:ext cx="4938712" cy="3703638"/>
          </a:xfrm>
          <a:ln w="12700" cap="flat">
            <a:solidFill>
              <a:schemeClr val="tx1"/>
            </a:solidFill>
          </a:ln>
        </p:spPr>
      </p:sp>
      <p:sp>
        <p:nvSpPr>
          <p:cNvPr id="175108" name="Rectangle 3"/>
          <p:cNvSpPr>
            <a:spLocks noChangeArrowheads="1"/>
          </p:cNvSpPr>
          <p:nvPr>
            <p:ph type="body" idx="1"/>
          </p:nvPr>
        </p:nvSpPr>
        <p:spPr>
          <a:xfrm>
            <a:off x="884238" y="4743450"/>
            <a:ext cx="4899025" cy="4411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spcBef>
                <a:spcPct val="0"/>
              </a:spcBef>
            </a:pPr>
            <a:endParaRPr kumimoji="0" lang="el-GR" altLang="el-GR" sz="2400" smtClean="0"/>
          </a:p>
        </p:txBody>
      </p:sp>
    </p:spTree>
    <p:extLst>
      <p:ext uri="{BB962C8B-B14F-4D97-AF65-F5344CB8AC3E}">
        <p14:creationId xmlns:p14="http://schemas.microsoft.com/office/powerpoint/2010/main" val="266242663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23ED4201-439D-437B-B225-FC49E1799207}" type="slidenum">
              <a:rPr lang="en-US" altLang="el-GR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87</a:t>
            </a:fld>
            <a:endParaRPr lang="en-US" altLang="el-G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613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65188" y="781050"/>
            <a:ext cx="4938712" cy="3703638"/>
          </a:xfrm>
          <a:ln w="12700" cap="flat">
            <a:solidFill>
              <a:schemeClr val="tx1"/>
            </a:solidFill>
          </a:ln>
        </p:spPr>
      </p:sp>
      <p:sp>
        <p:nvSpPr>
          <p:cNvPr id="176132" name="Rectangle 3"/>
          <p:cNvSpPr>
            <a:spLocks noChangeArrowheads="1"/>
          </p:cNvSpPr>
          <p:nvPr>
            <p:ph type="body" idx="1"/>
          </p:nvPr>
        </p:nvSpPr>
        <p:spPr>
          <a:xfrm>
            <a:off x="884238" y="4743450"/>
            <a:ext cx="4899025" cy="4411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spcBef>
                <a:spcPct val="0"/>
              </a:spcBef>
            </a:pPr>
            <a:endParaRPr kumimoji="0" lang="el-GR" altLang="el-GR" sz="2400" smtClean="0"/>
          </a:p>
        </p:txBody>
      </p:sp>
    </p:spTree>
    <p:extLst>
      <p:ext uri="{BB962C8B-B14F-4D97-AF65-F5344CB8AC3E}">
        <p14:creationId xmlns:p14="http://schemas.microsoft.com/office/powerpoint/2010/main" val="418344939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6B0DA8F0-7A94-4033-B105-E82EC98002B9}" type="slidenum">
              <a:rPr lang="en-US" altLang="el-GR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88</a:t>
            </a:fld>
            <a:endParaRPr lang="en-US" altLang="el-G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715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65188" y="781050"/>
            <a:ext cx="4938712" cy="3703638"/>
          </a:xfrm>
          <a:ln w="12700" cap="flat">
            <a:solidFill>
              <a:schemeClr val="tx1"/>
            </a:solidFill>
          </a:ln>
        </p:spPr>
      </p:sp>
      <p:sp>
        <p:nvSpPr>
          <p:cNvPr id="177156" name="Rectangle 3"/>
          <p:cNvSpPr>
            <a:spLocks noChangeArrowheads="1"/>
          </p:cNvSpPr>
          <p:nvPr>
            <p:ph type="body" idx="1"/>
          </p:nvPr>
        </p:nvSpPr>
        <p:spPr>
          <a:xfrm>
            <a:off x="884238" y="4743450"/>
            <a:ext cx="4899025" cy="4411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spcBef>
                <a:spcPct val="0"/>
              </a:spcBef>
            </a:pPr>
            <a:endParaRPr kumimoji="0" lang="el-GR" altLang="el-GR" sz="2400" smtClean="0"/>
          </a:p>
        </p:txBody>
      </p:sp>
    </p:spTree>
    <p:extLst>
      <p:ext uri="{BB962C8B-B14F-4D97-AF65-F5344CB8AC3E}">
        <p14:creationId xmlns:p14="http://schemas.microsoft.com/office/powerpoint/2010/main" val="115562221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6BC26A42-F112-4A9E-81C8-D384F31B464E}" type="slidenum">
              <a:rPr lang="en-US" altLang="el-GR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89</a:t>
            </a:fld>
            <a:endParaRPr lang="en-US" altLang="el-G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817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65188" y="781050"/>
            <a:ext cx="4938712" cy="3703638"/>
          </a:xfrm>
          <a:ln w="12700" cap="flat">
            <a:solidFill>
              <a:schemeClr val="tx1"/>
            </a:solidFill>
          </a:ln>
        </p:spPr>
      </p:sp>
      <p:sp>
        <p:nvSpPr>
          <p:cNvPr id="178180" name="Rectangle 3"/>
          <p:cNvSpPr>
            <a:spLocks noChangeArrowheads="1"/>
          </p:cNvSpPr>
          <p:nvPr>
            <p:ph type="body" idx="1"/>
          </p:nvPr>
        </p:nvSpPr>
        <p:spPr>
          <a:xfrm>
            <a:off x="884238" y="4743450"/>
            <a:ext cx="4899025" cy="4411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spcBef>
                <a:spcPct val="0"/>
              </a:spcBef>
            </a:pPr>
            <a:endParaRPr kumimoji="0" lang="el-GR" altLang="el-GR" sz="2400" smtClean="0"/>
          </a:p>
        </p:txBody>
      </p:sp>
    </p:spTree>
    <p:extLst>
      <p:ext uri="{BB962C8B-B14F-4D97-AF65-F5344CB8AC3E}">
        <p14:creationId xmlns:p14="http://schemas.microsoft.com/office/powerpoint/2010/main" val="244941116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1F1B68A0-7F7E-446D-9EBC-D5FC06AAB29E}" type="slidenum">
              <a:rPr lang="en-US" altLang="el-GR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90</a:t>
            </a:fld>
            <a:endParaRPr lang="en-US" altLang="el-G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920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65188" y="781050"/>
            <a:ext cx="4938712" cy="3703638"/>
          </a:xfrm>
          <a:ln w="12700" cap="flat">
            <a:solidFill>
              <a:schemeClr val="tx1"/>
            </a:solidFill>
          </a:ln>
        </p:spPr>
      </p:sp>
      <p:sp>
        <p:nvSpPr>
          <p:cNvPr id="179204" name="Rectangle 3"/>
          <p:cNvSpPr>
            <a:spLocks noChangeArrowheads="1"/>
          </p:cNvSpPr>
          <p:nvPr>
            <p:ph type="body" idx="1"/>
          </p:nvPr>
        </p:nvSpPr>
        <p:spPr>
          <a:xfrm>
            <a:off x="884238" y="4743450"/>
            <a:ext cx="4899025" cy="4411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spcBef>
                <a:spcPct val="0"/>
              </a:spcBef>
            </a:pPr>
            <a:endParaRPr kumimoji="0" lang="el-GR" altLang="el-GR" sz="2400" smtClean="0"/>
          </a:p>
        </p:txBody>
      </p:sp>
    </p:spTree>
    <p:extLst>
      <p:ext uri="{BB962C8B-B14F-4D97-AF65-F5344CB8AC3E}">
        <p14:creationId xmlns:p14="http://schemas.microsoft.com/office/powerpoint/2010/main" val="4187173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24932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76B230FD-0B4C-41F8-8ABF-1F6AB9824820}" type="slidenum">
              <a:rPr lang="el-GR" altLang="el-GR" sz="1200">
                <a:latin typeface="Times New Roman" panose="02020603050405020304" pitchFamily="18" charset="0"/>
              </a:rPr>
              <a:pPr/>
              <a:t>6</a:t>
            </a:fld>
            <a:endParaRPr lang="el-GR" altLang="el-GR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02533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4E6F2801-A3DE-401C-8462-602CF2946C06}" type="slidenum">
              <a:rPr lang="en-US" altLang="el-GR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91</a:t>
            </a:fld>
            <a:endParaRPr lang="en-US" altLang="el-G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022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74713" y="781050"/>
            <a:ext cx="4922837" cy="3692525"/>
          </a:xfrm>
          <a:ln w="12700" cap="flat">
            <a:solidFill>
              <a:schemeClr val="tx1"/>
            </a:solidFill>
          </a:ln>
        </p:spPr>
      </p:sp>
      <p:sp>
        <p:nvSpPr>
          <p:cNvPr id="180228" name="Rectangle 3"/>
          <p:cNvSpPr>
            <a:spLocks noChangeArrowheads="1"/>
          </p:cNvSpPr>
          <p:nvPr>
            <p:ph type="body" idx="1"/>
          </p:nvPr>
        </p:nvSpPr>
        <p:spPr>
          <a:xfrm>
            <a:off x="887413" y="4756150"/>
            <a:ext cx="4892675" cy="4398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33338" rIns="101600" bIns="33338"/>
          <a:lstStyle/>
          <a:p>
            <a:pPr>
              <a:spcBef>
                <a:spcPct val="0"/>
              </a:spcBef>
            </a:pPr>
            <a:endParaRPr kumimoji="0" lang="el-GR" altLang="el-GR" sz="2400" smtClean="0"/>
          </a:p>
        </p:txBody>
      </p:sp>
    </p:spTree>
    <p:extLst>
      <p:ext uri="{BB962C8B-B14F-4D97-AF65-F5344CB8AC3E}">
        <p14:creationId xmlns:p14="http://schemas.microsoft.com/office/powerpoint/2010/main" val="358987483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B76D8FC1-9CEB-4068-92ED-0571B812F1B8}" type="slidenum">
              <a:rPr lang="en-US" altLang="el-GR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92</a:t>
            </a:fld>
            <a:endParaRPr lang="en-US" altLang="el-G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125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74713" y="781050"/>
            <a:ext cx="4922837" cy="3692525"/>
          </a:xfrm>
          <a:ln w="12700" cap="flat">
            <a:solidFill>
              <a:schemeClr val="tx1"/>
            </a:solidFill>
          </a:ln>
        </p:spPr>
      </p:sp>
      <p:sp>
        <p:nvSpPr>
          <p:cNvPr id="181252" name="Rectangle 3"/>
          <p:cNvSpPr>
            <a:spLocks noChangeArrowheads="1"/>
          </p:cNvSpPr>
          <p:nvPr>
            <p:ph type="body" idx="1"/>
          </p:nvPr>
        </p:nvSpPr>
        <p:spPr>
          <a:xfrm>
            <a:off x="887413" y="4756150"/>
            <a:ext cx="4892675" cy="4398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33338" rIns="101600" bIns="33338"/>
          <a:lstStyle/>
          <a:p>
            <a:pPr>
              <a:spcBef>
                <a:spcPct val="0"/>
              </a:spcBef>
            </a:pPr>
            <a:endParaRPr kumimoji="0" lang="el-GR" altLang="el-GR" sz="2400" smtClean="0"/>
          </a:p>
        </p:txBody>
      </p:sp>
    </p:spTree>
    <p:extLst>
      <p:ext uri="{BB962C8B-B14F-4D97-AF65-F5344CB8AC3E}">
        <p14:creationId xmlns:p14="http://schemas.microsoft.com/office/powerpoint/2010/main" val="117391125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E412C996-9F1C-45A3-8317-35A106FF86AE}" type="slidenum">
              <a:rPr lang="en-US" altLang="el-GR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97</a:t>
            </a:fld>
            <a:endParaRPr lang="en-US" altLang="el-G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227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74713" y="781050"/>
            <a:ext cx="4922837" cy="3692525"/>
          </a:xfrm>
          <a:ln w="12700" cap="flat">
            <a:solidFill>
              <a:schemeClr val="tx1"/>
            </a:solidFill>
          </a:ln>
        </p:spPr>
      </p:sp>
      <p:sp>
        <p:nvSpPr>
          <p:cNvPr id="182276" name="Rectangle 3"/>
          <p:cNvSpPr>
            <a:spLocks noChangeArrowheads="1"/>
          </p:cNvSpPr>
          <p:nvPr>
            <p:ph type="body" idx="1"/>
          </p:nvPr>
        </p:nvSpPr>
        <p:spPr>
          <a:xfrm>
            <a:off x="887413" y="4756150"/>
            <a:ext cx="4892675" cy="4398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33338" rIns="101600" bIns="33338"/>
          <a:lstStyle/>
          <a:p>
            <a:pPr>
              <a:spcBef>
                <a:spcPct val="0"/>
              </a:spcBef>
            </a:pPr>
            <a:endParaRPr kumimoji="0" lang="el-GR" altLang="el-GR" sz="2400" smtClean="0"/>
          </a:p>
        </p:txBody>
      </p:sp>
    </p:spTree>
    <p:extLst>
      <p:ext uri="{BB962C8B-B14F-4D97-AF65-F5344CB8AC3E}">
        <p14:creationId xmlns:p14="http://schemas.microsoft.com/office/powerpoint/2010/main" val="13767749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2BB3B343-CAE1-4661-BCC2-955A1EB5188E}" type="slidenum">
              <a:rPr lang="en-US" altLang="el-GR" sz="1200">
                <a:latin typeface="Times New Roman" panose="02020603050405020304" pitchFamily="18" charset="0"/>
              </a:rPr>
              <a:pPr/>
              <a:t>103</a:t>
            </a:fld>
            <a:endParaRPr lang="en-US" altLang="el-GR" sz="1200">
              <a:latin typeface="Times New Roman" panose="02020603050405020304" pitchFamily="18" charset="0"/>
            </a:endParaRPr>
          </a:p>
        </p:txBody>
      </p:sp>
      <p:sp>
        <p:nvSpPr>
          <p:cNvPr id="18329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74713" y="781050"/>
            <a:ext cx="4922837" cy="3692525"/>
          </a:xfrm>
          <a:ln w="12700" cap="flat">
            <a:solidFill>
              <a:schemeClr val="tx1"/>
            </a:solidFill>
          </a:ln>
        </p:spPr>
      </p:sp>
      <p:sp>
        <p:nvSpPr>
          <p:cNvPr id="183300" name="Rectangle 3"/>
          <p:cNvSpPr>
            <a:spLocks noChangeArrowheads="1"/>
          </p:cNvSpPr>
          <p:nvPr>
            <p:ph type="body" idx="1"/>
          </p:nvPr>
        </p:nvSpPr>
        <p:spPr>
          <a:xfrm>
            <a:off x="887413" y="4756150"/>
            <a:ext cx="4892675" cy="4398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33338" rIns="101600" bIns="33338"/>
          <a:lstStyle/>
          <a:p>
            <a:pPr>
              <a:spcBef>
                <a:spcPct val="0"/>
              </a:spcBef>
            </a:pPr>
            <a:endParaRPr kumimoji="0" lang="el-GR" altLang="el-GR" sz="2400" smtClean="0"/>
          </a:p>
        </p:txBody>
      </p:sp>
    </p:spTree>
    <p:extLst>
      <p:ext uri="{BB962C8B-B14F-4D97-AF65-F5344CB8AC3E}">
        <p14:creationId xmlns:p14="http://schemas.microsoft.com/office/powerpoint/2010/main" val="200705777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C79AC0E9-F487-4513-B1FD-F9CFC1CB4D9C}" type="slidenum">
              <a:rPr lang="en-US" altLang="el-GR" sz="1200">
                <a:latin typeface="Times New Roman" panose="02020603050405020304" pitchFamily="18" charset="0"/>
              </a:rPr>
              <a:pPr/>
              <a:t>104</a:t>
            </a:fld>
            <a:endParaRPr lang="en-US" altLang="el-GR" sz="1200">
              <a:latin typeface="Times New Roman" panose="02020603050405020304" pitchFamily="18" charset="0"/>
            </a:endParaRPr>
          </a:p>
        </p:txBody>
      </p:sp>
      <p:sp>
        <p:nvSpPr>
          <p:cNvPr id="18432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74713" y="781050"/>
            <a:ext cx="4922837" cy="3692525"/>
          </a:xfrm>
          <a:ln w="12700" cap="flat">
            <a:solidFill>
              <a:schemeClr val="tx1"/>
            </a:solidFill>
          </a:ln>
        </p:spPr>
      </p:sp>
      <p:sp>
        <p:nvSpPr>
          <p:cNvPr id="184324" name="Rectangle 3"/>
          <p:cNvSpPr>
            <a:spLocks noChangeArrowheads="1"/>
          </p:cNvSpPr>
          <p:nvPr>
            <p:ph type="body" idx="1"/>
          </p:nvPr>
        </p:nvSpPr>
        <p:spPr>
          <a:xfrm>
            <a:off x="887413" y="4756150"/>
            <a:ext cx="4892675" cy="4398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33338" rIns="101600" bIns="33338"/>
          <a:lstStyle/>
          <a:p>
            <a:pPr>
              <a:spcBef>
                <a:spcPct val="0"/>
              </a:spcBef>
            </a:pPr>
            <a:endParaRPr kumimoji="0" lang="el-GR" altLang="el-GR" sz="2400" smtClean="0"/>
          </a:p>
        </p:txBody>
      </p:sp>
    </p:spTree>
    <p:extLst>
      <p:ext uri="{BB962C8B-B14F-4D97-AF65-F5344CB8AC3E}">
        <p14:creationId xmlns:p14="http://schemas.microsoft.com/office/powerpoint/2010/main" val="31877062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16C832CA-1E86-4E40-A6EC-38B8D7DEDEC0}" type="slidenum">
              <a:rPr lang="en-US" altLang="el-GR" sz="1200">
                <a:latin typeface="Times New Roman" panose="02020603050405020304" pitchFamily="18" charset="0"/>
              </a:rPr>
              <a:pPr/>
              <a:t>105</a:t>
            </a:fld>
            <a:endParaRPr lang="en-US" altLang="el-GR" sz="1200">
              <a:latin typeface="Times New Roman" panose="02020603050405020304" pitchFamily="18" charset="0"/>
            </a:endParaRPr>
          </a:p>
        </p:txBody>
      </p:sp>
      <p:sp>
        <p:nvSpPr>
          <p:cNvPr id="18534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74713" y="781050"/>
            <a:ext cx="4922837" cy="3692525"/>
          </a:xfrm>
          <a:ln w="12700" cap="flat">
            <a:solidFill>
              <a:schemeClr val="tx1"/>
            </a:solidFill>
          </a:ln>
        </p:spPr>
      </p:sp>
      <p:sp>
        <p:nvSpPr>
          <p:cNvPr id="185348" name="Rectangle 3"/>
          <p:cNvSpPr>
            <a:spLocks noChangeArrowheads="1"/>
          </p:cNvSpPr>
          <p:nvPr>
            <p:ph type="body" idx="1"/>
          </p:nvPr>
        </p:nvSpPr>
        <p:spPr>
          <a:xfrm>
            <a:off x="887413" y="4756150"/>
            <a:ext cx="4892675" cy="4398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33338" rIns="101600" bIns="33338"/>
          <a:lstStyle/>
          <a:p>
            <a:pPr>
              <a:spcBef>
                <a:spcPct val="0"/>
              </a:spcBef>
            </a:pPr>
            <a:endParaRPr kumimoji="0" lang="el-GR" altLang="el-GR" sz="2400" smtClean="0"/>
          </a:p>
        </p:txBody>
      </p:sp>
    </p:spTree>
    <p:extLst>
      <p:ext uri="{BB962C8B-B14F-4D97-AF65-F5344CB8AC3E}">
        <p14:creationId xmlns:p14="http://schemas.microsoft.com/office/powerpoint/2010/main" val="173645540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3330DCA9-BE1D-4BC0-831F-284B9AA1F739}" type="slidenum">
              <a:rPr lang="en-US" altLang="el-GR" sz="1200">
                <a:latin typeface="Times New Roman" panose="02020603050405020304" pitchFamily="18" charset="0"/>
              </a:rPr>
              <a:pPr/>
              <a:t>106</a:t>
            </a:fld>
            <a:endParaRPr lang="en-US" altLang="el-GR" sz="1200">
              <a:latin typeface="Times New Roman" panose="02020603050405020304" pitchFamily="18" charset="0"/>
            </a:endParaRPr>
          </a:p>
        </p:txBody>
      </p:sp>
      <p:sp>
        <p:nvSpPr>
          <p:cNvPr id="18637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74713" y="781050"/>
            <a:ext cx="4922837" cy="3692525"/>
          </a:xfrm>
          <a:ln w="12700" cap="flat">
            <a:solidFill>
              <a:schemeClr val="tx1"/>
            </a:solidFill>
          </a:ln>
        </p:spPr>
      </p:sp>
      <p:sp>
        <p:nvSpPr>
          <p:cNvPr id="186372" name="Rectangle 3"/>
          <p:cNvSpPr>
            <a:spLocks noChangeArrowheads="1"/>
          </p:cNvSpPr>
          <p:nvPr>
            <p:ph type="body" idx="1"/>
          </p:nvPr>
        </p:nvSpPr>
        <p:spPr>
          <a:xfrm>
            <a:off x="887413" y="4756150"/>
            <a:ext cx="4892675" cy="4398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33338" rIns="101600" bIns="33338"/>
          <a:lstStyle/>
          <a:p>
            <a:pPr>
              <a:spcBef>
                <a:spcPct val="0"/>
              </a:spcBef>
            </a:pPr>
            <a:endParaRPr kumimoji="0" lang="el-GR" altLang="el-GR" sz="2400" smtClean="0"/>
          </a:p>
        </p:txBody>
      </p:sp>
    </p:spTree>
    <p:extLst>
      <p:ext uri="{BB962C8B-B14F-4D97-AF65-F5344CB8AC3E}">
        <p14:creationId xmlns:p14="http://schemas.microsoft.com/office/powerpoint/2010/main" val="396053618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4608AB78-C744-4773-8172-44D71016D044}" type="slidenum">
              <a:rPr lang="en-US" altLang="el-GR" sz="1200">
                <a:latin typeface="Times New Roman" panose="02020603050405020304" pitchFamily="18" charset="0"/>
              </a:rPr>
              <a:pPr/>
              <a:t>107</a:t>
            </a:fld>
            <a:endParaRPr lang="en-US" altLang="el-GR" sz="1200">
              <a:latin typeface="Times New Roman" panose="02020603050405020304" pitchFamily="18" charset="0"/>
            </a:endParaRPr>
          </a:p>
        </p:txBody>
      </p:sp>
      <p:sp>
        <p:nvSpPr>
          <p:cNvPr id="18739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74713" y="781050"/>
            <a:ext cx="4922837" cy="3692525"/>
          </a:xfrm>
          <a:ln w="12700" cap="flat">
            <a:solidFill>
              <a:schemeClr val="tx1"/>
            </a:solidFill>
          </a:ln>
        </p:spPr>
      </p:sp>
      <p:sp>
        <p:nvSpPr>
          <p:cNvPr id="187396" name="Rectangle 3"/>
          <p:cNvSpPr>
            <a:spLocks noChangeArrowheads="1"/>
          </p:cNvSpPr>
          <p:nvPr>
            <p:ph type="body" idx="1"/>
          </p:nvPr>
        </p:nvSpPr>
        <p:spPr>
          <a:xfrm>
            <a:off x="887413" y="4756150"/>
            <a:ext cx="4892675" cy="4398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33338" rIns="101600" bIns="33338"/>
          <a:lstStyle/>
          <a:p>
            <a:pPr>
              <a:spcBef>
                <a:spcPct val="0"/>
              </a:spcBef>
            </a:pPr>
            <a:r>
              <a:rPr kumimoji="0" lang="en-US" altLang="el-GR" sz="2400" smtClean="0"/>
              <a:t>https://www.qualvu.com/why-video-is-superior/consumer-video-insights-as-a-conversation-starter/</a:t>
            </a:r>
            <a:endParaRPr kumimoji="0" lang="el-GR" altLang="el-GR" sz="2400" smtClean="0"/>
          </a:p>
        </p:txBody>
      </p:sp>
    </p:spTree>
    <p:extLst>
      <p:ext uri="{BB962C8B-B14F-4D97-AF65-F5344CB8AC3E}">
        <p14:creationId xmlns:p14="http://schemas.microsoft.com/office/powerpoint/2010/main" val="62089336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1F181200-9160-4190-964F-385E83815302}" type="slidenum">
              <a:rPr lang="en-US" altLang="el-GR" sz="1200">
                <a:latin typeface="Times New Roman" panose="02020603050405020304" pitchFamily="18" charset="0"/>
              </a:rPr>
              <a:pPr/>
              <a:t>108</a:t>
            </a:fld>
            <a:endParaRPr lang="en-US" altLang="el-GR" sz="1200">
              <a:latin typeface="Times New Roman" panose="02020603050405020304" pitchFamily="18" charset="0"/>
            </a:endParaRPr>
          </a:p>
        </p:txBody>
      </p:sp>
      <p:sp>
        <p:nvSpPr>
          <p:cNvPr id="18841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74713" y="781050"/>
            <a:ext cx="4922837" cy="3692525"/>
          </a:xfrm>
          <a:ln w="12700" cap="flat">
            <a:solidFill>
              <a:schemeClr val="tx1"/>
            </a:solidFill>
          </a:ln>
        </p:spPr>
      </p:sp>
      <p:sp>
        <p:nvSpPr>
          <p:cNvPr id="188420" name="Rectangle 3"/>
          <p:cNvSpPr>
            <a:spLocks noChangeArrowheads="1"/>
          </p:cNvSpPr>
          <p:nvPr>
            <p:ph type="body" idx="1"/>
          </p:nvPr>
        </p:nvSpPr>
        <p:spPr>
          <a:xfrm>
            <a:off x="887413" y="4756150"/>
            <a:ext cx="4892675" cy="4398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33338" rIns="101600" bIns="33338"/>
          <a:lstStyle/>
          <a:p>
            <a:pPr>
              <a:spcBef>
                <a:spcPct val="0"/>
              </a:spcBef>
            </a:pPr>
            <a:endParaRPr kumimoji="0" lang="el-GR" altLang="el-GR" sz="2400" smtClean="0"/>
          </a:p>
        </p:txBody>
      </p:sp>
    </p:spTree>
    <p:extLst>
      <p:ext uri="{BB962C8B-B14F-4D97-AF65-F5344CB8AC3E}">
        <p14:creationId xmlns:p14="http://schemas.microsoft.com/office/powerpoint/2010/main" val="311017817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9443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89444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A1DC5DB2-A9AE-4803-AD40-3FA69450274E}" type="slidenum">
              <a:rPr lang="el-GR" altLang="el-GR" sz="1200">
                <a:latin typeface="Times New Roman" panose="02020603050405020304" pitchFamily="18" charset="0"/>
              </a:rPr>
              <a:pPr/>
              <a:t>114</a:t>
            </a:fld>
            <a:endParaRPr lang="el-GR" altLang="el-GR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232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E105895C-9193-48D8-A2A6-8BA239B87979}" type="slidenum">
              <a:rPr lang="en-US" altLang="el-GR" sz="1200">
                <a:latin typeface="Times New Roman" panose="02020603050405020304" pitchFamily="18" charset="0"/>
              </a:rPr>
              <a:pPr/>
              <a:t>9</a:t>
            </a:fld>
            <a:endParaRPr lang="en-US" altLang="el-GR" sz="1200">
              <a:latin typeface="Times New Roman" panose="02020603050405020304" pitchFamily="18" charset="0"/>
            </a:endParaRPr>
          </a:p>
        </p:txBody>
      </p:sp>
      <p:sp>
        <p:nvSpPr>
          <p:cNvPr id="12595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65188" y="781050"/>
            <a:ext cx="4938712" cy="3703638"/>
          </a:xfrm>
          <a:ln w="12700" cap="flat">
            <a:solidFill>
              <a:schemeClr val="tx1"/>
            </a:solidFill>
          </a:ln>
        </p:spPr>
      </p:sp>
      <p:sp>
        <p:nvSpPr>
          <p:cNvPr id="125956" name="Rectangle 3"/>
          <p:cNvSpPr>
            <a:spLocks noChangeArrowheads="1"/>
          </p:cNvSpPr>
          <p:nvPr>
            <p:ph type="body" idx="1"/>
          </p:nvPr>
        </p:nvSpPr>
        <p:spPr>
          <a:xfrm>
            <a:off x="884238" y="4743450"/>
            <a:ext cx="4899025" cy="4411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spcBef>
                <a:spcPct val="0"/>
              </a:spcBef>
            </a:pPr>
            <a:endParaRPr kumimoji="0" lang="el-GR" altLang="el-GR" sz="2400" smtClean="0"/>
          </a:p>
        </p:txBody>
      </p:sp>
    </p:spTree>
    <p:extLst>
      <p:ext uri="{BB962C8B-B14F-4D97-AF65-F5344CB8AC3E}">
        <p14:creationId xmlns:p14="http://schemas.microsoft.com/office/powerpoint/2010/main" val="2731088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B64B84BD-9D51-44BE-96F4-8681EC14B534}" type="slidenum">
              <a:rPr lang="en-US" altLang="el-GR" sz="1200">
                <a:latin typeface="Times New Roman" panose="02020603050405020304" pitchFamily="18" charset="0"/>
              </a:rPr>
              <a:pPr/>
              <a:t>11</a:t>
            </a:fld>
            <a:endParaRPr lang="en-US" altLang="el-GR" sz="1200">
              <a:latin typeface="Times New Roman" panose="02020603050405020304" pitchFamily="18" charset="0"/>
            </a:endParaRPr>
          </a:p>
        </p:txBody>
      </p:sp>
      <p:sp>
        <p:nvSpPr>
          <p:cNvPr id="12697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74713" y="781050"/>
            <a:ext cx="4922837" cy="3692525"/>
          </a:xfrm>
          <a:ln w="12700" cap="flat">
            <a:solidFill>
              <a:schemeClr val="tx1"/>
            </a:solidFill>
          </a:ln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756150"/>
            <a:ext cx="4892675" cy="4398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33338" rIns="101600" bIns="33338"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3016529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C0322EE6-3F64-4716-9450-0E5561A324C1}" type="slidenum">
              <a:rPr lang="en-US" altLang="el-GR" sz="1200">
                <a:latin typeface="Times New Roman" panose="02020603050405020304" pitchFamily="18" charset="0"/>
              </a:rPr>
              <a:pPr/>
              <a:t>16</a:t>
            </a:fld>
            <a:endParaRPr lang="en-US" altLang="el-GR" sz="1200">
              <a:latin typeface="Times New Roman" panose="02020603050405020304" pitchFamily="18" charset="0"/>
            </a:endParaRPr>
          </a:p>
        </p:txBody>
      </p:sp>
      <p:sp>
        <p:nvSpPr>
          <p:cNvPr id="12800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65188" y="781050"/>
            <a:ext cx="4938712" cy="3703638"/>
          </a:xfrm>
          <a:ln w="12700" cap="flat">
            <a:solidFill>
              <a:schemeClr val="tx1"/>
            </a:solidFill>
          </a:ln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238" y="4743450"/>
            <a:ext cx="4899025" cy="4411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3846003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696B6B-B759-41C7-BAA1-55ED6B26EC0E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388474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332E12-146D-427E-9670-DE32DE40A910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597942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31AAC-141C-4C32-9EA4-0A56A5BBE100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794820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E5C5E-A3B6-4544-8034-9A36EB897D92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917417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1A3025-A612-4D6D-A847-E75AF7DAE390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651920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C2373-94C9-46FE-860B-71CB0D59C9D0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513527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97645-F980-4BDB-AC95-7B9A2F236508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383821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0E1502-E849-4878-9D05-365644419EC3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570273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C27591-CBE1-436B-AE46-98E79B60306E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204042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99C19E-B311-4B20-964E-91A3D54CB5B0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448256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47495-9150-469E-B957-4F44BB43F2E6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859594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title style</a:t>
            </a:r>
            <a:endParaRPr lang="el-GR" altLang="el-GR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text styles</a:t>
            </a:r>
          </a:p>
          <a:p>
            <a:pPr lvl="1"/>
            <a:r>
              <a:rPr lang="en-US" altLang="el-GR" smtClean="0"/>
              <a:t>Second level</a:t>
            </a:r>
          </a:p>
          <a:p>
            <a:pPr lvl="2"/>
            <a:r>
              <a:rPr lang="en-US" altLang="el-GR" smtClean="0"/>
              <a:t>Third level</a:t>
            </a:r>
          </a:p>
          <a:p>
            <a:pPr lvl="3"/>
            <a:r>
              <a:rPr lang="en-US" altLang="el-GR" smtClean="0"/>
              <a:t>Fourth level</a:t>
            </a:r>
          </a:p>
          <a:p>
            <a:pPr lvl="4"/>
            <a:r>
              <a:rPr lang="en-US" altLang="el-GR" smtClean="0"/>
              <a:t>Fifth level</a:t>
            </a:r>
            <a:endParaRPr lang="el-GR" altLang="el-G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0150E7E-E34A-4CE2-B830-19383EE683AB}" type="slidenum">
              <a:rPr lang="en-US" altLang="el-GR"/>
              <a:pPr/>
              <a:t>‹#›</a:t>
            </a:fld>
            <a:endParaRPr lang="en-US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0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image" Target="../media/image13.wmf"/><Relationship Id="rId10" Type="http://schemas.openxmlformats.org/officeDocument/2006/relationships/image" Target="../media/image17.jpe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6.gi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35.emf"/><Relationship Id="rId7" Type="http://schemas.openxmlformats.org/officeDocument/2006/relationships/diagramQuickStyle" Target="../diagrams/quickStyle10.xml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openxmlformats.org/officeDocument/2006/relationships/image" Target="../media/image6.png"/><Relationship Id="rId9" Type="http://schemas.microsoft.com/office/2007/relationships/diagramDrawing" Target="../diagrams/drawing10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altLang="el-GR" smtClean="0"/>
              <a:t>Αρχές Μάρκετινγκ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16013" y="3886200"/>
            <a:ext cx="7777162" cy="1752600"/>
          </a:xfrm>
        </p:spPr>
        <p:txBody>
          <a:bodyPr>
            <a:noAutofit/>
          </a:bodyPr>
          <a:lstStyle/>
          <a:p>
            <a:pPr>
              <a:buFont typeface="Arial" charset="0"/>
              <a:buNone/>
              <a:defRPr/>
            </a:pPr>
            <a:r>
              <a:rPr lang="el-GR" sz="2800" b="1" dirty="0"/>
              <a:t>Ενότητα </a:t>
            </a:r>
            <a:r>
              <a:rPr lang="en-US" sz="2800" b="1" dirty="0" smtClean="0"/>
              <a:t># </a:t>
            </a:r>
            <a:r>
              <a:rPr lang="el-GR" sz="2800" b="1" dirty="0" smtClean="0"/>
              <a:t>3:</a:t>
            </a:r>
            <a:r>
              <a:rPr lang="en-US" sz="2800" dirty="0" smtClean="0"/>
              <a:t> </a:t>
            </a:r>
            <a:r>
              <a:rPr lang="el-GR" sz="2800" dirty="0" smtClean="0"/>
              <a:t>Έρευνα Αγοράς</a:t>
            </a:r>
            <a:endParaRPr lang="en-US" sz="2800" dirty="0" smtClean="0"/>
          </a:p>
          <a:p>
            <a:pPr>
              <a:buFont typeface="Arial" charset="0"/>
              <a:buNone/>
              <a:defRPr/>
            </a:pPr>
            <a:r>
              <a:rPr lang="el-GR" sz="2800" b="1" dirty="0" smtClean="0"/>
              <a:t>Διδάσκων: </a:t>
            </a:r>
            <a:r>
              <a:rPr lang="el-GR" sz="2800" dirty="0" smtClean="0"/>
              <a:t>Γεώργιος </a:t>
            </a:r>
            <a:r>
              <a:rPr lang="el-GR" sz="2800" dirty="0" err="1" smtClean="0"/>
              <a:t>Πανηγυράκης</a:t>
            </a:r>
            <a:endParaRPr lang="el-GR" sz="2800" dirty="0" smtClean="0"/>
          </a:p>
          <a:p>
            <a:pPr>
              <a:buFont typeface="Arial" charset="0"/>
              <a:buNone/>
              <a:defRPr/>
            </a:pPr>
            <a:r>
              <a:rPr lang="el-GR" sz="2800" b="1" dirty="0" smtClean="0"/>
              <a:t>Τμήμα: </a:t>
            </a:r>
            <a:r>
              <a:rPr lang="el-GR" sz="2800" dirty="0" smtClean="0"/>
              <a:t>Οργάνωσης και Διοίκησης Επιχειρήσεων</a:t>
            </a:r>
          </a:p>
        </p:txBody>
      </p:sp>
      <p:pic>
        <p:nvPicPr>
          <p:cNvPr id="4100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5591175"/>
            <a:ext cx="4310062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826125"/>
            <a:ext cx="15351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219200" y="1295400"/>
            <a:ext cx="7162800" cy="5029200"/>
          </a:xfrm>
          <a:prstGeom prst="rect">
            <a:avLst/>
          </a:prstGeom>
          <a:gradFill rotWithShape="0">
            <a:gsLst>
              <a:gs pos="0">
                <a:srgbClr val="FFFFDE">
                  <a:gamma/>
                  <a:tint val="0"/>
                  <a:invGamma/>
                </a:srgbClr>
              </a:gs>
              <a:gs pos="100000">
                <a:srgbClr val="FFFFD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>
              <a:latin typeface="Century Gothic" pitchFamily="34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600200" y="5486400"/>
            <a:ext cx="6808788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>
              <a:defRPr/>
            </a:pPr>
            <a:r>
              <a:rPr lang="el-GR" sz="2500" b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Πληροφορεί για τη Μελλοντική Πορεία των Πωλήσεων, Κερδών.</a:t>
            </a:r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1073150" y="2216150"/>
            <a:ext cx="292100" cy="673100"/>
          </a:xfrm>
          <a:prstGeom prst="rightArrow">
            <a:avLst>
              <a:gd name="adj1" fmla="val 75009"/>
              <a:gd name="adj2" fmla="val 50005"/>
            </a:avLst>
          </a:prstGeom>
          <a:gradFill rotWithShape="0">
            <a:gsLst>
              <a:gs pos="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 b="0">
              <a:latin typeface="Century Gothic" pitchFamily="34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1589088" y="2312988"/>
            <a:ext cx="551815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el-GR" sz="2500" b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Προσφέρει Στοιχεία για την Αγορά.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1589088" y="3276600"/>
            <a:ext cx="5811837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>
              <a:defRPr/>
            </a:pPr>
            <a:r>
              <a:rPr lang="el-GR" sz="2500" b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Παρέχει τεχνικές Ανάλυσης Ποσοτικών και Ποιοτικών δεδομένων.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1589088" y="4598988"/>
            <a:ext cx="6897687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el-GR" sz="2500" b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Αναλύει τις Προτιμήσεις των Καταναλωτών.</a:t>
            </a:r>
          </a:p>
        </p:txBody>
      </p:sp>
      <p:sp>
        <p:nvSpPr>
          <p:cNvPr id="22536" name="AutoShape 8"/>
          <p:cNvSpPr>
            <a:spLocks noChangeArrowheads="1"/>
          </p:cNvSpPr>
          <p:nvPr/>
        </p:nvSpPr>
        <p:spPr bwMode="auto">
          <a:xfrm>
            <a:off x="1073150" y="5713413"/>
            <a:ext cx="292100" cy="673100"/>
          </a:xfrm>
          <a:prstGeom prst="rightArrow">
            <a:avLst>
              <a:gd name="adj1" fmla="val 75009"/>
              <a:gd name="adj2" fmla="val 50005"/>
            </a:avLst>
          </a:prstGeom>
          <a:gradFill rotWithShape="0">
            <a:gsLst>
              <a:gs pos="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 b="0">
              <a:latin typeface="Century Gothic" pitchFamily="34" charset="0"/>
            </a:endParaRPr>
          </a:p>
        </p:txBody>
      </p:sp>
      <p:sp>
        <p:nvSpPr>
          <p:cNvPr id="22537" name="AutoShape 9"/>
          <p:cNvSpPr>
            <a:spLocks noChangeArrowheads="1"/>
          </p:cNvSpPr>
          <p:nvPr/>
        </p:nvSpPr>
        <p:spPr bwMode="auto">
          <a:xfrm>
            <a:off x="1073150" y="4502150"/>
            <a:ext cx="292100" cy="673100"/>
          </a:xfrm>
          <a:prstGeom prst="rightArrow">
            <a:avLst>
              <a:gd name="adj1" fmla="val 75009"/>
              <a:gd name="adj2" fmla="val 50005"/>
            </a:avLst>
          </a:prstGeom>
          <a:gradFill rotWithShape="0">
            <a:gsLst>
              <a:gs pos="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 b="0">
              <a:latin typeface="Century Gothic" pitchFamily="34" charset="0"/>
            </a:endParaRPr>
          </a:p>
        </p:txBody>
      </p:sp>
      <p:sp>
        <p:nvSpPr>
          <p:cNvPr id="22538" name="AutoShape 10"/>
          <p:cNvSpPr>
            <a:spLocks noChangeArrowheads="1"/>
          </p:cNvSpPr>
          <p:nvPr/>
        </p:nvSpPr>
        <p:spPr bwMode="auto">
          <a:xfrm>
            <a:off x="1073150" y="3351213"/>
            <a:ext cx="292100" cy="673100"/>
          </a:xfrm>
          <a:prstGeom prst="rightArrow">
            <a:avLst>
              <a:gd name="adj1" fmla="val 75009"/>
              <a:gd name="adj2" fmla="val 50005"/>
            </a:avLst>
          </a:prstGeom>
          <a:gradFill rotWithShape="0">
            <a:gsLst>
              <a:gs pos="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 b="0">
              <a:latin typeface="Century Gothic" pitchFamily="34" charset="0"/>
            </a:endParaRP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1600200" y="304800"/>
            <a:ext cx="6248400" cy="869950"/>
          </a:xfrm>
          <a:prstGeom prst="rect">
            <a:avLst/>
          </a:prstGeom>
          <a:solidFill>
            <a:srgbClr val="FFFFDE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>
              <a:latin typeface="Century Gothic" pitchFamily="34" charset="0"/>
            </a:endParaRPr>
          </a:p>
        </p:txBody>
      </p:sp>
      <p:sp>
        <p:nvSpPr>
          <p:cNvPr id="13324" name="Rectangle 1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6705600" cy="762000"/>
          </a:xfrm>
        </p:spPr>
        <p:txBody>
          <a:bodyPr lIns="92075" tIns="46038" rIns="92075" bIns="46038"/>
          <a:lstStyle/>
          <a:p>
            <a:pPr defTabSz="762000" eaLnBrk="1" hangingPunct="1"/>
            <a:r>
              <a:rPr lang="el-GR" altLang="el-GR" sz="3600" b="1" smtClean="0">
                <a:solidFill>
                  <a:srgbClr val="000066"/>
                </a:solidFill>
                <a:latin typeface="Century Gothic" panose="020B0502020202020204" pitchFamily="34" charset="0"/>
              </a:rPr>
              <a:t>Τι προσφέρει</a:t>
            </a:r>
          </a:p>
        </p:txBody>
      </p:sp>
      <p:pic>
        <p:nvPicPr>
          <p:cNvPr id="13325" name="Picture 14" descr="C:\Users\TURBO_X\Desktop\γ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0" y="6334125"/>
            <a:ext cx="384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BBB3CDD0-B4B7-4F24-A701-51538BF24E8A}" type="slidenum">
              <a:rPr lang="en-US" altLang="el-GR" b="0">
                <a:latin typeface="Century Gothic" panose="020B0502020202020204" pitchFamily="34" charset="0"/>
              </a:rPr>
              <a:pPr/>
              <a:t>10</a:t>
            </a:fld>
            <a:endParaRPr lang="en-US" altLang="el-GR" b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Line 2"/>
          <p:cNvSpPr>
            <a:spLocks noChangeShapeType="1"/>
          </p:cNvSpPr>
          <p:nvPr/>
        </p:nvSpPr>
        <p:spPr bwMode="auto">
          <a:xfrm>
            <a:off x="762000" y="3505200"/>
            <a:ext cx="7378700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20163" name="Text Box 3"/>
          <p:cNvSpPr txBox="1">
            <a:spLocks noChangeArrowheads="1"/>
          </p:cNvSpPr>
          <p:nvPr/>
        </p:nvSpPr>
        <p:spPr bwMode="auto">
          <a:xfrm>
            <a:off x="533400" y="1600200"/>
            <a:ext cx="25527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Emotional appeals</a:t>
            </a:r>
          </a:p>
          <a:p>
            <a:pPr>
              <a:spcBef>
                <a:spcPct val="50000"/>
              </a:spcBef>
              <a:defRPr/>
            </a:pPr>
            <a:r>
              <a:rPr lang="en-GB" sz="24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Pleasant mood</a:t>
            </a:r>
            <a:endParaRPr lang="el-GR" sz="24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220164" name="Text Box 4"/>
          <p:cNvSpPr txBox="1">
            <a:spLocks noChangeArrowheads="1"/>
          </p:cNvSpPr>
          <p:nvPr/>
        </p:nvSpPr>
        <p:spPr bwMode="auto">
          <a:xfrm>
            <a:off x="3276600" y="1600200"/>
            <a:ext cx="2743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Source appeals</a:t>
            </a:r>
          </a:p>
          <a:p>
            <a:pPr>
              <a:spcBef>
                <a:spcPct val="50000"/>
              </a:spcBef>
              <a:defRPr/>
            </a:pPr>
            <a:r>
              <a:rPr lang="en-GB" sz="24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Rely on action,</a:t>
            </a:r>
            <a:r>
              <a:rPr lang="el-GR" sz="24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</a:t>
            </a:r>
            <a:r>
              <a:rPr lang="en-GB" sz="24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voice,movement</a:t>
            </a:r>
            <a:endParaRPr lang="el-GR" sz="24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220165" name="Text Box 5"/>
          <p:cNvSpPr txBox="1">
            <a:spLocks noChangeArrowheads="1"/>
          </p:cNvSpPr>
          <p:nvPr/>
        </p:nvSpPr>
        <p:spPr bwMode="auto">
          <a:xfrm>
            <a:off x="6400800" y="1066800"/>
            <a:ext cx="21272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Appeal to logic,use principles that he accepts</a:t>
            </a:r>
            <a:endParaRPr lang="el-GR" sz="240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220166" name="Text Box 6"/>
          <p:cNvSpPr txBox="1">
            <a:spLocks noChangeArrowheads="1"/>
          </p:cNvSpPr>
          <p:nvPr/>
        </p:nvSpPr>
        <p:spPr bwMode="auto">
          <a:xfrm>
            <a:off x="609600" y="3657600"/>
            <a:ext cx="2057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Pathos</a:t>
            </a:r>
          </a:p>
          <a:p>
            <a:pPr>
              <a:spcBef>
                <a:spcPct val="50000"/>
              </a:spcBef>
              <a:defRPr/>
            </a:pPr>
            <a:r>
              <a:rPr lang="en-GB" sz="24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Emotional</a:t>
            </a:r>
            <a:endParaRPr lang="el-GR" sz="240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220167" name="Text Box 7"/>
          <p:cNvSpPr txBox="1">
            <a:spLocks noChangeArrowheads="1"/>
          </p:cNvSpPr>
          <p:nvPr/>
        </p:nvSpPr>
        <p:spPr bwMode="auto">
          <a:xfrm>
            <a:off x="3505200" y="3733800"/>
            <a:ext cx="19145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Ethos</a:t>
            </a:r>
          </a:p>
          <a:p>
            <a:pPr>
              <a:spcBef>
                <a:spcPct val="50000"/>
              </a:spcBef>
              <a:defRPr/>
            </a:pPr>
            <a:r>
              <a:rPr lang="en-GB" sz="24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Dogmatic</a:t>
            </a:r>
            <a:endParaRPr lang="el-GR" sz="240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220168" name="Text Box 8"/>
          <p:cNvSpPr txBox="1">
            <a:spLocks noChangeArrowheads="1"/>
          </p:cNvSpPr>
          <p:nvPr/>
        </p:nvSpPr>
        <p:spPr bwMode="auto">
          <a:xfrm>
            <a:off x="6172200" y="3657600"/>
            <a:ext cx="2413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Logic</a:t>
            </a:r>
          </a:p>
          <a:p>
            <a:pPr>
              <a:spcBef>
                <a:spcPct val="50000"/>
              </a:spcBef>
              <a:defRPr/>
            </a:pPr>
            <a:r>
              <a:rPr lang="en-GB" sz="24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Reason why</a:t>
            </a:r>
            <a:endParaRPr lang="el-GR" sz="240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103433" name="Line 9"/>
          <p:cNvSpPr>
            <a:spLocks noChangeShapeType="1"/>
          </p:cNvSpPr>
          <p:nvPr/>
        </p:nvSpPr>
        <p:spPr bwMode="auto">
          <a:xfrm flipV="1">
            <a:off x="762000" y="32766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3434" name="Line 10"/>
          <p:cNvSpPr>
            <a:spLocks noChangeShapeType="1"/>
          </p:cNvSpPr>
          <p:nvPr/>
        </p:nvSpPr>
        <p:spPr bwMode="auto">
          <a:xfrm flipV="1">
            <a:off x="1143000" y="3276600"/>
            <a:ext cx="22860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3435" name="Line 11"/>
          <p:cNvSpPr>
            <a:spLocks noChangeShapeType="1"/>
          </p:cNvSpPr>
          <p:nvPr/>
        </p:nvSpPr>
        <p:spPr bwMode="auto">
          <a:xfrm flipV="1">
            <a:off x="1600200" y="3276600"/>
            <a:ext cx="22860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3436" name="Line 12"/>
          <p:cNvSpPr>
            <a:spLocks noChangeShapeType="1"/>
          </p:cNvSpPr>
          <p:nvPr/>
        </p:nvSpPr>
        <p:spPr bwMode="auto">
          <a:xfrm flipV="1">
            <a:off x="762000" y="3276600"/>
            <a:ext cx="22860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3437" name="Line 14"/>
          <p:cNvSpPr>
            <a:spLocks noChangeShapeType="1"/>
          </p:cNvSpPr>
          <p:nvPr/>
        </p:nvSpPr>
        <p:spPr bwMode="auto">
          <a:xfrm flipV="1">
            <a:off x="1981200" y="3276600"/>
            <a:ext cx="22860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3438" name="Line 15"/>
          <p:cNvSpPr>
            <a:spLocks noChangeShapeType="1"/>
          </p:cNvSpPr>
          <p:nvPr/>
        </p:nvSpPr>
        <p:spPr bwMode="auto">
          <a:xfrm flipV="1">
            <a:off x="3733800" y="3276600"/>
            <a:ext cx="22860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3439" name="Line 16"/>
          <p:cNvSpPr>
            <a:spLocks noChangeShapeType="1"/>
          </p:cNvSpPr>
          <p:nvPr/>
        </p:nvSpPr>
        <p:spPr bwMode="auto">
          <a:xfrm flipV="1">
            <a:off x="4114800" y="3276600"/>
            <a:ext cx="22860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3440" name="Line 17"/>
          <p:cNvSpPr>
            <a:spLocks noChangeShapeType="1"/>
          </p:cNvSpPr>
          <p:nvPr/>
        </p:nvSpPr>
        <p:spPr bwMode="auto">
          <a:xfrm flipV="1">
            <a:off x="4419600" y="3276600"/>
            <a:ext cx="22860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3441" name="Line 18"/>
          <p:cNvSpPr>
            <a:spLocks noChangeShapeType="1"/>
          </p:cNvSpPr>
          <p:nvPr/>
        </p:nvSpPr>
        <p:spPr bwMode="auto">
          <a:xfrm flipV="1">
            <a:off x="4724400" y="3276600"/>
            <a:ext cx="22860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3442" name="Line 19"/>
          <p:cNvSpPr>
            <a:spLocks noChangeShapeType="1"/>
          </p:cNvSpPr>
          <p:nvPr/>
        </p:nvSpPr>
        <p:spPr bwMode="auto">
          <a:xfrm flipV="1">
            <a:off x="6477000" y="3276600"/>
            <a:ext cx="22860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3443" name="Line 20"/>
          <p:cNvSpPr>
            <a:spLocks noChangeShapeType="1"/>
          </p:cNvSpPr>
          <p:nvPr/>
        </p:nvSpPr>
        <p:spPr bwMode="auto">
          <a:xfrm flipV="1">
            <a:off x="6858000" y="3276600"/>
            <a:ext cx="22860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3444" name="Line 21"/>
          <p:cNvSpPr>
            <a:spLocks noChangeShapeType="1"/>
          </p:cNvSpPr>
          <p:nvPr/>
        </p:nvSpPr>
        <p:spPr bwMode="auto">
          <a:xfrm flipV="1">
            <a:off x="7162800" y="3276600"/>
            <a:ext cx="22860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3445" name="Line 22"/>
          <p:cNvSpPr>
            <a:spLocks noChangeShapeType="1"/>
          </p:cNvSpPr>
          <p:nvPr/>
        </p:nvSpPr>
        <p:spPr bwMode="auto">
          <a:xfrm flipV="1">
            <a:off x="7467600" y="3276600"/>
            <a:ext cx="22860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3446" name="Rectangle 23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0000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3447" name="Rectangle 24"/>
          <p:cNvSpPr>
            <a:spLocks noChangeArrowheads="1"/>
          </p:cNvSpPr>
          <p:nvPr/>
        </p:nvSpPr>
        <p:spPr bwMode="auto">
          <a:xfrm>
            <a:off x="0" y="0"/>
            <a:ext cx="381000" cy="609600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3448" name="Picture 14" descr="C:\Users\TURBO_X\Desktop\γ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49" name="Rectangle 24"/>
          <p:cNvSpPr>
            <a:spLocks noChangeArrowheads="1"/>
          </p:cNvSpPr>
          <p:nvPr/>
        </p:nvSpPr>
        <p:spPr bwMode="auto">
          <a:xfrm>
            <a:off x="0" y="6334125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0339BF39-45C6-423D-8286-9ECD2C4D5118}" type="slidenum">
              <a:rPr lang="en-US" altLang="el-GR" b="0">
                <a:solidFill>
                  <a:srgbClr val="000000"/>
                </a:solidFill>
                <a:latin typeface="Century Gothic" panose="020B0502020202020204" pitchFamily="34" charset="0"/>
              </a:rPr>
              <a:pPr/>
              <a:t>100</a:t>
            </a:fld>
            <a:endParaRPr lang="en-US" altLang="el-GR" b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1524000" y="304800"/>
            <a:ext cx="6248400" cy="457200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sz="2400">
                <a:solidFill>
                  <a:srgbClr val="FFFFFF"/>
                </a:solidFill>
                <a:latin typeface="Century Gothic" panose="020B0502020202020204" pitchFamily="34" charset="0"/>
              </a:rPr>
              <a:t>ΣΤΑΘΕΡΕΣ ΕΝΑΛΛΑΚΤΙΚΕΣ ΛΥΣΕΙΣ</a:t>
            </a: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838200" y="1143000"/>
            <a:ext cx="6781800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sz="1800">
                <a:solidFill>
                  <a:srgbClr val="000066"/>
                </a:solidFill>
                <a:latin typeface="Century Gothic" panose="020B0502020202020204" pitchFamily="34" charset="0"/>
              </a:rPr>
              <a:t>Ποια απο τα προϊόντα που αναφέρονται παρακάτω είναι</a:t>
            </a:r>
          </a:p>
          <a:p>
            <a:pPr>
              <a:spcBef>
                <a:spcPct val="50000"/>
              </a:spcBef>
              <a:buFontTx/>
              <a:buChar char="o"/>
            </a:pPr>
            <a:r>
              <a:rPr lang="el-GR" altLang="el-GR" sz="1800">
                <a:solidFill>
                  <a:srgbClr val="000066"/>
                </a:solidFill>
                <a:latin typeface="Century Gothic" panose="020B0502020202020204" pitchFamily="34" charset="0"/>
              </a:rPr>
              <a:t>καλή αξία για χρήματα</a:t>
            </a:r>
          </a:p>
          <a:p>
            <a:pPr>
              <a:spcBef>
                <a:spcPct val="50000"/>
              </a:spcBef>
              <a:buFontTx/>
              <a:buChar char="o"/>
            </a:pPr>
            <a:r>
              <a:rPr lang="el-GR" altLang="el-GR" sz="1800">
                <a:solidFill>
                  <a:srgbClr val="000066"/>
                </a:solidFill>
                <a:latin typeface="Century Gothic" panose="020B0502020202020204" pitchFamily="34" charset="0"/>
              </a:rPr>
              <a:t>Σύγχρονα</a:t>
            </a:r>
          </a:p>
          <a:p>
            <a:pPr>
              <a:spcBef>
                <a:spcPct val="50000"/>
              </a:spcBef>
              <a:buFontTx/>
              <a:buChar char="o"/>
            </a:pPr>
            <a:r>
              <a:rPr lang="el-GR" altLang="el-GR" sz="1800">
                <a:solidFill>
                  <a:srgbClr val="000066"/>
                </a:solidFill>
                <a:latin typeface="Century Gothic" panose="020B0502020202020204" pitchFamily="34" charset="0"/>
              </a:rPr>
              <a:t>Ακριβά</a:t>
            </a:r>
          </a:p>
          <a:p>
            <a:pPr>
              <a:spcBef>
                <a:spcPct val="50000"/>
              </a:spcBef>
              <a:buFontTx/>
              <a:buChar char="o"/>
            </a:pPr>
            <a:r>
              <a:rPr lang="el-GR" altLang="el-GR" sz="1800">
                <a:solidFill>
                  <a:srgbClr val="000066"/>
                </a:solidFill>
                <a:latin typeface="Century Gothic" panose="020B0502020202020204" pitchFamily="34" charset="0"/>
              </a:rPr>
              <a:t>Απευθύνονται σε ηλικιωμένους</a:t>
            </a:r>
          </a:p>
        </p:txBody>
      </p:sp>
      <p:graphicFrame>
        <p:nvGraphicFramePr>
          <p:cNvPr id="230455" name="Group 55"/>
          <p:cNvGraphicFramePr>
            <a:graphicFrameLocks noGrp="1"/>
          </p:cNvGraphicFramePr>
          <p:nvPr/>
        </p:nvGraphicFramePr>
        <p:xfrm>
          <a:off x="304800" y="3124200"/>
          <a:ext cx="8382000" cy="3498850"/>
        </p:xfrm>
        <a:graphic>
          <a:graphicData uri="http://schemas.openxmlformats.org/drawingml/2006/table">
            <a:tbl>
              <a:tblPr/>
              <a:tblGrid>
                <a:gridCol w="2095500"/>
                <a:gridCol w="2095500"/>
                <a:gridCol w="2095500"/>
                <a:gridCol w="2095500"/>
              </a:tblGrid>
              <a:tr h="5181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el-GR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l-G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 Greek" pitchFamily="18" charset="0"/>
                        </a:rPr>
                        <a:t>Α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l-G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 Greek" pitchFamily="18" charset="0"/>
                        </a:rPr>
                        <a:t>Β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 Greek" pitchFamily="18" charset="0"/>
                        </a:rPr>
                        <a:t>C</a:t>
                      </a:r>
                      <a:endParaRPr kumimoji="1" lang="el-GR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 Greek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 Greek" pitchFamily="18" charset="0"/>
                        </a:rPr>
                        <a:t>-καλή αξία για χρήματα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el-GR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el-GR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el-GR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3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 Greek" pitchFamily="18" charset="0"/>
                        </a:rPr>
                        <a:t>Σύγχρονα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el-GR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el-GR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el-GR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el-GR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17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 Greek" pitchFamily="18" charset="0"/>
                        </a:rPr>
                        <a:t>Ακριβά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el-G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el-GR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el-GR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el-GR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 Greek" pitchFamily="18" charset="0"/>
                        </a:rPr>
                        <a:t>Απευθύνονται σε ηλικιωμένους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el-GR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el-GR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el-GR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17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 Greek" pitchFamily="18" charset="0"/>
                        </a:rPr>
                        <a:t>Δίνουν προσφορές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el-G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el-GR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el-GR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el-GR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489" name="Line 56"/>
          <p:cNvSpPr>
            <a:spLocks noChangeShapeType="1"/>
          </p:cNvSpPr>
          <p:nvPr/>
        </p:nvSpPr>
        <p:spPr bwMode="auto">
          <a:xfrm>
            <a:off x="304800" y="3124200"/>
            <a:ext cx="2057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4490" name="Text Box 58"/>
          <p:cNvSpPr txBox="1">
            <a:spLocks noChangeArrowheads="1"/>
          </p:cNvSpPr>
          <p:nvPr/>
        </p:nvSpPr>
        <p:spPr bwMode="auto">
          <a:xfrm>
            <a:off x="1447800" y="3200400"/>
            <a:ext cx="990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l-GR" sz="1200">
                <a:solidFill>
                  <a:srgbClr val="000066"/>
                </a:solidFill>
                <a:latin typeface="Century Gothic" panose="020B0502020202020204" pitchFamily="34" charset="0"/>
              </a:rPr>
              <a:t>BRAND</a:t>
            </a:r>
            <a:endParaRPr lang="el-GR" altLang="el-GR" sz="1200">
              <a:solidFill>
                <a:srgbClr val="00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104491" name="Text Box 59"/>
          <p:cNvSpPr txBox="1">
            <a:spLocks noChangeArrowheads="1"/>
          </p:cNvSpPr>
          <p:nvPr/>
        </p:nvSpPr>
        <p:spPr bwMode="auto">
          <a:xfrm>
            <a:off x="304800" y="3429000"/>
            <a:ext cx="1600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sz="1200">
                <a:solidFill>
                  <a:srgbClr val="000066"/>
                </a:solidFill>
                <a:latin typeface="Century Gothic" panose="020B0502020202020204" pitchFamily="34" charset="0"/>
              </a:rPr>
              <a:t>ΧΑΡΑΚΤΗΡΙΣΤΙΚΑ</a:t>
            </a:r>
          </a:p>
        </p:txBody>
      </p:sp>
      <p:pic>
        <p:nvPicPr>
          <p:cNvPr id="104492" name="Picture 14" descr="C:\Users\TURBO_X\Desktop\γ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93" name="Rectangle 24"/>
          <p:cNvSpPr>
            <a:spLocks noChangeArrowheads="1"/>
          </p:cNvSpPr>
          <p:nvPr/>
        </p:nvSpPr>
        <p:spPr bwMode="auto">
          <a:xfrm>
            <a:off x="0" y="0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4B43875B-A387-4BBE-B8BD-876C455697A5}" type="slidenum">
              <a:rPr lang="en-US" altLang="el-GR" b="0">
                <a:solidFill>
                  <a:srgbClr val="000000"/>
                </a:solidFill>
                <a:latin typeface="Century Gothic" panose="020B0502020202020204" pitchFamily="34" charset="0"/>
              </a:rPr>
              <a:pPr/>
              <a:t>101</a:t>
            </a:fld>
            <a:endParaRPr lang="en-US" altLang="el-GR" b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>
                <a:latin typeface="Century Gothic" panose="020B0502020202020204" pitchFamily="34" charset="0"/>
              </a:rPr>
              <a:t>5. Το δείγμα</a:t>
            </a:r>
          </a:p>
        </p:txBody>
      </p:sp>
      <p:pic>
        <p:nvPicPr>
          <p:cNvPr id="4" name="Picture 5" descr="http://www.marketresearchlatinamerica.com/wp-content/Untitled-1.png"/>
          <p:cNvPicPr>
            <a:picLocks noChangeAspect="1" noChangeArrowheads="1"/>
          </p:cNvPicPr>
          <p:nvPr/>
        </p:nvPicPr>
        <p:blipFill>
          <a:blip r:embed="rId2" cstate="print"/>
          <a:srcRect b="24571"/>
          <a:stretch>
            <a:fillRect/>
          </a:stretch>
        </p:blipFill>
        <p:spPr bwMode="auto">
          <a:xfrm>
            <a:off x="2514600" y="2819400"/>
            <a:ext cx="381000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5476" name="Rectangle 24"/>
          <p:cNvSpPr>
            <a:spLocks noChangeArrowheads="1"/>
          </p:cNvSpPr>
          <p:nvPr/>
        </p:nvSpPr>
        <p:spPr bwMode="auto">
          <a:xfrm>
            <a:off x="0" y="6334125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D14CC784-7F68-4455-919E-329E5FE0B9B7}" type="slidenum">
              <a:rPr lang="en-US" altLang="el-GR" b="0">
                <a:solidFill>
                  <a:srgbClr val="000000"/>
                </a:solidFill>
                <a:latin typeface="Century Gothic" panose="020B0502020202020204" pitchFamily="34" charset="0"/>
              </a:rPr>
              <a:pPr/>
              <a:t>102</a:t>
            </a:fld>
            <a:endParaRPr lang="en-US" altLang="el-GR" b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ChangeArrowheads="1"/>
          </p:cNvSpPr>
          <p:nvPr/>
        </p:nvSpPr>
        <p:spPr bwMode="auto">
          <a:xfrm>
            <a:off x="2819400" y="304800"/>
            <a:ext cx="3101975" cy="523875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el-GR">
                <a:solidFill>
                  <a:srgbClr val="D5F8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ΔΕΙΓΜΑΤΟΛΗΨΙΑ</a:t>
            </a:r>
          </a:p>
        </p:txBody>
      </p:sp>
      <p:sp>
        <p:nvSpPr>
          <p:cNvPr id="106499" name="Rectangle 5"/>
          <p:cNvSpPr>
            <a:spLocks noChangeArrowheads="1"/>
          </p:cNvSpPr>
          <p:nvPr/>
        </p:nvSpPr>
        <p:spPr bwMode="auto">
          <a:xfrm>
            <a:off x="703263" y="1584325"/>
            <a:ext cx="401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r>
              <a:rPr lang="el-GR" altLang="el-GR" sz="2000">
                <a:latin typeface="Century Gothic" panose="020B0502020202020204" pitchFamily="34" charset="0"/>
              </a:rPr>
              <a:t>   </a:t>
            </a:r>
            <a:endParaRPr lang="el-GR" altLang="el-GR" sz="2000">
              <a:solidFill>
                <a:srgbClr val="00006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6500" name="Picture 14" descr="C:\Users\TURBO_X\Desktop\γ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1" name="Rectangle 11"/>
          <p:cNvSpPr>
            <a:spLocks noChangeArrowheads="1"/>
          </p:cNvSpPr>
          <p:nvPr/>
        </p:nvSpPr>
        <p:spPr bwMode="auto">
          <a:xfrm>
            <a:off x="0" y="6334125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3ABCF293-7B9A-42D1-9F9F-568ECDD638D5}" type="slidenum">
              <a:rPr lang="en-US" altLang="el-GR" b="0">
                <a:latin typeface="Century Gothic" panose="020B0502020202020204" pitchFamily="34" charset="0"/>
              </a:rPr>
              <a:pPr/>
              <a:t>103</a:t>
            </a:fld>
            <a:endParaRPr lang="en-US" altLang="el-GR" b="0">
              <a:latin typeface="Century Gothic" panose="020B0502020202020204" pitchFamily="34" charset="0"/>
            </a:endParaRPr>
          </a:p>
        </p:txBody>
      </p:sp>
      <p:graphicFrame>
        <p:nvGraphicFramePr>
          <p:cNvPr id="13" name="Diagram 12"/>
          <p:cNvGraphicFramePr/>
          <p:nvPr/>
        </p:nvGraphicFramePr>
        <p:xfrm>
          <a:off x="457200" y="304800"/>
          <a:ext cx="83820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blinds dir="vert"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ChangeArrowheads="1"/>
          </p:cNvSpPr>
          <p:nvPr/>
        </p:nvSpPr>
        <p:spPr bwMode="auto">
          <a:xfrm>
            <a:off x="1676400" y="304800"/>
            <a:ext cx="5734050" cy="1066800"/>
          </a:xfrm>
          <a:prstGeom prst="rect">
            <a:avLst/>
          </a:prstGeom>
          <a:solidFill>
            <a:srgbClr val="33CC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l-GR" sz="3600" u="sng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S A M B L I N G   P L A N</a:t>
            </a:r>
          </a:p>
          <a:p>
            <a:pPr algn="ctr">
              <a:defRPr/>
            </a:pPr>
            <a:endParaRPr lang="el-GR" sz="360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214313" y="1981200"/>
            <a:ext cx="705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>
              <a:latin typeface="Century Gothic" panose="020B0502020202020204" pitchFamily="34" charset="0"/>
            </a:endParaRPr>
          </a:p>
        </p:txBody>
      </p:sp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900113" y="2743200"/>
            <a:ext cx="7108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>
              <a:latin typeface="Century Gothic" panose="020B0502020202020204" pitchFamily="34" charset="0"/>
            </a:endParaRPr>
          </a:p>
        </p:txBody>
      </p:sp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290513" y="5791200"/>
            <a:ext cx="2940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>
              <a:latin typeface="Century Gothic" panose="020B0502020202020204" pitchFamily="34" charset="0"/>
            </a:endParaRPr>
          </a:p>
        </p:txBody>
      </p:sp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976313" y="6400800"/>
            <a:ext cx="273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>
              <a:latin typeface="Century Gothic" panose="020B0502020202020204" pitchFamily="34" charset="0"/>
            </a:endParaRPr>
          </a:p>
        </p:txBody>
      </p:sp>
      <p:sp>
        <p:nvSpPr>
          <p:cNvPr id="107527" name="Line 9"/>
          <p:cNvSpPr>
            <a:spLocks noChangeShapeType="1"/>
          </p:cNvSpPr>
          <p:nvPr/>
        </p:nvSpPr>
        <p:spPr bwMode="auto">
          <a:xfrm>
            <a:off x="3200400" y="3048000"/>
            <a:ext cx="863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pic>
        <p:nvPicPr>
          <p:cNvPr id="107528" name="Picture 14" descr="C:\Users\TURBO_X\Desktop\γ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9" name="Rectangle 9"/>
          <p:cNvSpPr>
            <a:spLocks noChangeArrowheads="1"/>
          </p:cNvSpPr>
          <p:nvPr/>
        </p:nvSpPr>
        <p:spPr bwMode="auto">
          <a:xfrm>
            <a:off x="0" y="6334125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D18CC95A-A4A7-4E65-97A8-BBC8CBF34B65}" type="slidenum">
              <a:rPr lang="en-US" altLang="el-GR" b="0">
                <a:latin typeface="Century Gothic" panose="020B0502020202020204" pitchFamily="34" charset="0"/>
              </a:rPr>
              <a:pPr/>
              <a:t>104</a:t>
            </a:fld>
            <a:endParaRPr lang="en-US" altLang="el-GR" b="0">
              <a:latin typeface="Century Gothic" panose="020B0502020202020204" pitchFamily="34" charset="0"/>
            </a:endParaRPr>
          </a:p>
        </p:txBody>
      </p:sp>
      <p:graphicFrame>
        <p:nvGraphicFramePr>
          <p:cNvPr id="11" name="Diagram 10"/>
          <p:cNvGraphicFramePr/>
          <p:nvPr/>
        </p:nvGraphicFramePr>
        <p:xfrm>
          <a:off x="533400" y="1447800"/>
          <a:ext cx="81534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blinds dir="vert"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3124200" y="609600"/>
            <a:ext cx="2381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el-GR" sz="4000">
                <a:solidFill>
                  <a:srgbClr val="7527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ΤΕΧΝΙΚΕΣ</a:t>
            </a:r>
            <a:endParaRPr lang="el-GR" sz="4000">
              <a:solidFill>
                <a:srgbClr val="0099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990600" y="1828800"/>
            <a:ext cx="7712075" cy="457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buClr>
                <a:srgbClr val="752729"/>
              </a:buClr>
              <a:buFontTx/>
              <a:buChar char="•"/>
            </a:pPr>
            <a:r>
              <a:rPr lang="el-GR" altLang="el-GR" b="0">
                <a:latin typeface="Century Gothic" panose="020B0502020202020204" pitchFamily="34" charset="0"/>
              </a:rPr>
              <a:t> Προσεκτική επιλογή δείγματος.</a:t>
            </a:r>
          </a:p>
          <a:p>
            <a:pPr>
              <a:lnSpc>
                <a:spcPct val="80000"/>
              </a:lnSpc>
              <a:buClr>
                <a:srgbClr val="752729"/>
              </a:buClr>
            </a:pPr>
            <a:r>
              <a:rPr lang="el-GR" altLang="el-GR" b="0">
                <a:latin typeface="Century Gothic" panose="020B0502020202020204" pitchFamily="34" charset="0"/>
              </a:rPr>
              <a:t> </a:t>
            </a:r>
          </a:p>
          <a:p>
            <a:pPr>
              <a:lnSpc>
                <a:spcPct val="80000"/>
              </a:lnSpc>
              <a:buClr>
                <a:srgbClr val="752729"/>
              </a:buClr>
              <a:buFontTx/>
              <a:buChar char="•"/>
            </a:pPr>
            <a:r>
              <a:rPr lang="el-GR" altLang="el-GR" b="0">
                <a:latin typeface="Century Gothic" panose="020B0502020202020204" pitchFamily="34" charset="0"/>
              </a:rPr>
              <a:t> Δυνατότητα </a:t>
            </a:r>
            <a:r>
              <a:rPr lang="en-US" altLang="el-GR" b="0">
                <a:latin typeface="Century Gothic" panose="020B0502020202020204" pitchFamily="34" charset="0"/>
              </a:rPr>
              <a:t>“</a:t>
            </a:r>
            <a:r>
              <a:rPr lang="el-GR" altLang="el-GR" b="0" u="sng">
                <a:latin typeface="Century Gothic" panose="020B0502020202020204" pitchFamily="34" charset="0"/>
              </a:rPr>
              <a:t>επαφής</a:t>
            </a:r>
            <a:r>
              <a:rPr lang="en-US" altLang="el-GR" b="0">
                <a:latin typeface="Century Gothic" panose="020B0502020202020204" pitchFamily="34" charset="0"/>
              </a:rPr>
              <a:t>”.</a:t>
            </a:r>
            <a:r>
              <a:rPr lang="el-GR" altLang="el-GR" b="0">
                <a:latin typeface="Century Gothic" panose="020B0502020202020204" pitchFamily="34" charset="0"/>
              </a:rPr>
              <a:t> </a:t>
            </a:r>
          </a:p>
          <a:p>
            <a:pPr>
              <a:lnSpc>
                <a:spcPct val="80000"/>
              </a:lnSpc>
              <a:buClr>
                <a:srgbClr val="752729"/>
              </a:buClr>
              <a:buFontTx/>
              <a:buChar char="•"/>
            </a:pPr>
            <a:endParaRPr lang="el-GR" altLang="el-GR" b="0">
              <a:latin typeface="Century Gothic" panose="020B0502020202020204" pitchFamily="34" charset="0"/>
            </a:endParaRPr>
          </a:p>
          <a:p>
            <a:pPr>
              <a:lnSpc>
                <a:spcPct val="80000"/>
              </a:lnSpc>
              <a:buClr>
                <a:srgbClr val="752729"/>
              </a:buClr>
              <a:buFontTx/>
              <a:buChar char="•"/>
            </a:pPr>
            <a:r>
              <a:rPr lang="el-GR" altLang="el-GR" b="0">
                <a:latin typeface="Century Gothic" panose="020B0502020202020204" pitchFamily="34" charset="0"/>
              </a:rPr>
              <a:t> Ιδιες ερωτήσεις με αναγκαίες παραλλαγές.</a:t>
            </a:r>
          </a:p>
          <a:p>
            <a:pPr>
              <a:lnSpc>
                <a:spcPct val="80000"/>
              </a:lnSpc>
              <a:buClr>
                <a:srgbClr val="752729"/>
              </a:buClr>
              <a:buFontTx/>
              <a:buChar char="•"/>
            </a:pPr>
            <a:endParaRPr lang="el-GR" altLang="el-GR" b="0">
              <a:latin typeface="Century Gothic" panose="020B0502020202020204" pitchFamily="34" charset="0"/>
            </a:endParaRPr>
          </a:p>
          <a:p>
            <a:pPr>
              <a:lnSpc>
                <a:spcPct val="80000"/>
              </a:lnSpc>
              <a:buClr>
                <a:srgbClr val="752729"/>
              </a:buClr>
              <a:buFontTx/>
              <a:buChar char="•"/>
            </a:pPr>
            <a:r>
              <a:rPr lang="el-GR" altLang="el-GR" b="0">
                <a:latin typeface="Century Gothic" panose="020B0502020202020204" pitchFamily="34" charset="0"/>
              </a:rPr>
              <a:t> Συμπληρωματικές ερωτήσεις.</a:t>
            </a:r>
          </a:p>
          <a:p>
            <a:pPr>
              <a:lnSpc>
                <a:spcPct val="80000"/>
              </a:lnSpc>
              <a:buClr>
                <a:srgbClr val="752729"/>
              </a:buClr>
            </a:pPr>
            <a:endParaRPr lang="el-GR" altLang="el-GR" b="0">
              <a:latin typeface="Century Gothic" panose="020B0502020202020204" pitchFamily="34" charset="0"/>
            </a:endParaRPr>
          </a:p>
          <a:p>
            <a:pPr>
              <a:lnSpc>
                <a:spcPct val="80000"/>
              </a:lnSpc>
              <a:buClr>
                <a:srgbClr val="752729"/>
              </a:buClr>
              <a:buFontTx/>
              <a:buChar char="•"/>
            </a:pPr>
            <a:r>
              <a:rPr lang="el-GR" altLang="el-GR" b="0">
                <a:latin typeface="Century Gothic" panose="020B0502020202020204" pitchFamily="34" charset="0"/>
              </a:rPr>
              <a:t> Ερωτήσεις σε </a:t>
            </a:r>
            <a:r>
              <a:rPr lang="en-US" altLang="el-GR" b="0">
                <a:latin typeface="Century Gothic" panose="020B0502020202020204" pitchFamily="34" charset="0"/>
              </a:rPr>
              <a:t>“</a:t>
            </a:r>
            <a:r>
              <a:rPr lang="el-GR" altLang="el-GR" b="0" u="sng">
                <a:latin typeface="Century Gothic" panose="020B0502020202020204" pitchFamily="34" charset="0"/>
              </a:rPr>
              <a:t>βάθος</a:t>
            </a:r>
            <a:r>
              <a:rPr lang="en-US" altLang="el-GR" b="0">
                <a:latin typeface="Century Gothic" panose="020B0502020202020204" pitchFamily="34" charset="0"/>
              </a:rPr>
              <a:t>” </a:t>
            </a:r>
            <a:r>
              <a:rPr lang="el-GR" altLang="el-GR" b="0">
                <a:latin typeface="Century Gothic" panose="020B0502020202020204" pitchFamily="34" charset="0"/>
              </a:rPr>
              <a:t>όταν </a:t>
            </a:r>
            <a:r>
              <a:rPr lang="en-US" altLang="el-GR" b="0">
                <a:latin typeface="Century Gothic" panose="020B0502020202020204" pitchFamily="34" charset="0"/>
              </a:rPr>
              <a:t>“</a:t>
            </a:r>
            <a:r>
              <a:rPr lang="el-GR" altLang="el-GR" b="0" u="sng">
                <a:latin typeface="Century Gothic" panose="020B0502020202020204" pitchFamily="34" charset="0"/>
              </a:rPr>
              <a:t>δεν ξέρω</a:t>
            </a:r>
            <a:r>
              <a:rPr lang="en-US" altLang="el-GR" b="0">
                <a:latin typeface="Century Gothic" panose="020B0502020202020204" pitchFamily="34" charset="0"/>
              </a:rPr>
              <a:t>”.</a:t>
            </a:r>
            <a:r>
              <a:rPr lang="el-GR" altLang="el-GR" b="0">
                <a:latin typeface="Century Gothic" panose="020B0502020202020204" pitchFamily="34" charset="0"/>
              </a:rPr>
              <a:t> </a:t>
            </a:r>
          </a:p>
          <a:p>
            <a:pPr>
              <a:lnSpc>
                <a:spcPct val="80000"/>
              </a:lnSpc>
              <a:buClr>
                <a:srgbClr val="752729"/>
              </a:buClr>
              <a:buFontTx/>
              <a:buChar char="•"/>
            </a:pPr>
            <a:endParaRPr lang="el-GR" altLang="el-GR" b="0">
              <a:latin typeface="Century Gothic" panose="020B0502020202020204" pitchFamily="34" charset="0"/>
            </a:endParaRPr>
          </a:p>
          <a:p>
            <a:pPr>
              <a:lnSpc>
                <a:spcPct val="80000"/>
              </a:lnSpc>
              <a:buClr>
                <a:srgbClr val="752729"/>
              </a:buClr>
              <a:buFontTx/>
              <a:buChar char="•"/>
            </a:pPr>
            <a:r>
              <a:rPr lang="el-GR" altLang="el-GR" b="0">
                <a:latin typeface="Century Gothic" panose="020B0502020202020204" pitchFamily="34" charset="0"/>
              </a:rPr>
              <a:t> Χρήση οπτικοακουστικών μέσων.</a:t>
            </a:r>
          </a:p>
          <a:p>
            <a:pPr>
              <a:lnSpc>
                <a:spcPct val="80000"/>
              </a:lnSpc>
              <a:buClr>
                <a:srgbClr val="752729"/>
              </a:buClr>
              <a:buFontTx/>
              <a:buChar char="•"/>
            </a:pPr>
            <a:endParaRPr lang="el-GR" altLang="el-GR" b="0">
              <a:latin typeface="Century Gothic" panose="020B0502020202020204" pitchFamily="34" charset="0"/>
            </a:endParaRPr>
          </a:p>
          <a:p>
            <a:pPr>
              <a:lnSpc>
                <a:spcPct val="80000"/>
              </a:lnSpc>
              <a:buClr>
                <a:srgbClr val="752729"/>
              </a:buClr>
              <a:buFontTx/>
              <a:buChar char="•"/>
            </a:pPr>
            <a:r>
              <a:rPr lang="el-GR" altLang="el-GR" b="0">
                <a:latin typeface="Century Gothic" panose="020B0502020202020204" pitchFamily="34" charset="0"/>
              </a:rPr>
              <a:t> Μαγνητοφώνηση.</a:t>
            </a: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gradFill rotWithShape="0">
            <a:gsLst>
              <a:gs pos="0">
                <a:srgbClr val="A50021"/>
              </a:gs>
              <a:gs pos="100000">
                <a:srgbClr val="FDF8F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>
              <a:latin typeface="Century Gothic" panose="020B0502020202020204" pitchFamily="34" charset="0"/>
            </a:endParaRPr>
          </a:p>
        </p:txBody>
      </p:sp>
      <p:pic>
        <p:nvPicPr>
          <p:cNvPr id="108549" name="Picture 14" descr="C:\Users\TURBO_X\Desktop\γ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50" name="Rectangle 5"/>
          <p:cNvSpPr>
            <a:spLocks noChangeArrowheads="1"/>
          </p:cNvSpPr>
          <p:nvPr/>
        </p:nvSpPr>
        <p:spPr bwMode="auto">
          <a:xfrm>
            <a:off x="0" y="6334125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E5FA356D-B380-4153-A8D0-D666E319463C}" type="slidenum">
              <a:rPr lang="en-US" altLang="el-GR" b="0">
                <a:latin typeface="Century Gothic" panose="020B0502020202020204" pitchFamily="34" charset="0"/>
              </a:rPr>
              <a:pPr/>
              <a:t>105</a:t>
            </a:fld>
            <a:endParaRPr lang="en-US" altLang="el-GR" b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AutoShape 3"/>
          <p:cNvSpPr>
            <a:spLocks noChangeArrowheads="1"/>
          </p:cNvSpPr>
          <p:nvPr/>
        </p:nvSpPr>
        <p:spPr bwMode="auto">
          <a:xfrm>
            <a:off x="3378200" y="5816600"/>
            <a:ext cx="2387600" cy="711200"/>
          </a:xfrm>
          <a:prstGeom prst="octagon">
            <a:avLst>
              <a:gd name="adj" fmla="val 29282"/>
            </a:avLst>
          </a:prstGeom>
          <a:solidFill>
            <a:srgbClr val="FF9900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>
              <a:latin typeface="Century Gothic" panose="020B0502020202020204" pitchFamily="34" charset="0"/>
            </a:endParaRPr>
          </a:p>
        </p:txBody>
      </p:sp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2514600" y="1828800"/>
            <a:ext cx="4805363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lnSpc>
                <a:spcPct val="70000"/>
              </a:lnSpc>
              <a:defRPr/>
            </a:pPr>
            <a:r>
              <a:rPr lang="el-GR" sz="300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1. Αναφορά σε γεγονότα</a:t>
            </a:r>
          </a:p>
          <a:p>
            <a:pPr defTabSz="762000">
              <a:lnSpc>
                <a:spcPct val="70000"/>
              </a:lnSpc>
              <a:defRPr/>
            </a:pPr>
            <a:endParaRPr lang="el-GR" sz="300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  <a:p>
            <a:pPr defTabSz="762000">
              <a:lnSpc>
                <a:spcPct val="70000"/>
              </a:lnSpc>
              <a:defRPr/>
            </a:pPr>
            <a:r>
              <a:rPr lang="el-GR" sz="300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2. Βαθμός ανάμνησης</a:t>
            </a:r>
          </a:p>
        </p:txBody>
      </p:sp>
      <p:sp>
        <p:nvSpPr>
          <p:cNvPr id="132101" name="Rectangle 5"/>
          <p:cNvSpPr>
            <a:spLocks noChangeArrowheads="1"/>
          </p:cNvSpPr>
          <p:nvPr/>
        </p:nvSpPr>
        <p:spPr bwMode="auto">
          <a:xfrm>
            <a:off x="288925" y="2849563"/>
            <a:ext cx="29035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el-G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Δημογραφικά χαρ/κα</a:t>
            </a:r>
          </a:p>
          <a:p>
            <a:pPr defTabSz="762000">
              <a:defRPr/>
            </a:pPr>
            <a:r>
              <a:rPr lang="el-G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Προσωπικότητα </a:t>
            </a:r>
          </a:p>
          <a:p>
            <a:pPr defTabSz="762000">
              <a:defRPr/>
            </a:pPr>
            <a:r>
              <a:rPr lang="el-G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Εμπειρία...</a:t>
            </a:r>
          </a:p>
        </p:txBody>
      </p:sp>
      <p:sp>
        <p:nvSpPr>
          <p:cNvPr id="132102" name="Rectangle 6"/>
          <p:cNvSpPr>
            <a:spLocks noChangeArrowheads="1"/>
          </p:cNvSpPr>
          <p:nvPr/>
        </p:nvSpPr>
        <p:spPr bwMode="auto">
          <a:xfrm>
            <a:off x="669925" y="4297363"/>
            <a:ext cx="16938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el-GR" sz="200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Προδιάθεση</a:t>
            </a:r>
          </a:p>
          <a:p>
            <a:pPr defTabSz="762000">
              <a:defRPr/>
            </a:pPr>
            <a:r>
              <a:rPr lang="el-GR" sz="200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Κίνητρα...</a:t>
            </a:r>
          </a:p>
        </p:txBody>
      </p:sp>
      <p:sp>
        <p:nvSpPr>
          <p:cNvPr id="132103" name="Rectangle 7"/>
          <p:cNvSpPr>
            <a:spLocks noChangeArrowheads="1"/>
          </p:cNvSpPr>
          <p:nvPr/>
        </p:nvSpPr>
        <p:spPr bwMode="auto">
          <a:xfrm>
            <a:off x="1584325" y="5364163"/>
            <a:ext cx="1839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el-GR" sz="200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Συμπεριφορά</a:t>
            </a:r>
          </a:p>
        </p:txBody>
      </p:sp>
      <p:sp>
        <p:nvSpPr>
          <p:cNvPr id="132104" name="Rectangle 8"/>
          <p:cNvSpPr>
            <a:spLocks noChangeArrowheads="1"/>
          </p:cNvSpPr>
          <p:nvPr/>
        </p:nvSpPr>
        <p:spPr bwMode="auto">
          <a:xfrm>
            <a:off x="5927725" y="5287963"/>
            <a:ext cx="1839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el-GR" sz="200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Συμπεριφορά</a:t>
            </a:r>
          </a:p>
        </p:txBody>
      </p:sp>
      <p:sp>
        <p:nvSpPr>
          <p:cNvPr id="132105" name="Rectangle 9"/>
          <p:cNvSpPr>
            <a:spLocks noChangeArrowheads="1"/>
          </p:cNvSpPr>
          <p:nvPr/>
        </p:nvSpPr>
        <p:spPr bwMode="auto">
          <a:xfrm>
            <a:off x="3413125" y="5927725"/>
            <a:ext cx="2000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el-GR" sz="240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ΣΥΝΕΝΤΕΥΞΗ</a:t>
            </a:r>
          </a:p>
        </p:txBody>
      </p:sp>
      <p:sp>
        <p:nvSpPr>
          <p:cNvPr id="132106" name="Rectangle 10"/>
          <p:cNvSpPr>
            <a:spLocks noChangeArrowheads="1"/>
          </p:cNvSpPr>
          <p:nvPr/>
        </p:nvSpPr>
        <p:spPr bwMode="auto">
          <a:xfrm>
            <a:off x="6308725" y="2849563"/>
            <a:ext cx="29035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el-GR" sz="200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Δημογραφικά χαρ/κα</a:t>
            </a:r>
          </a:p>
          <a:p>
            <a:pPr defTabSz="762000">
              <a:defRPr/>
            </a:pPr>
            <a:r>
              <a:rPr lang="el-GR" sz="200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Προσωπικότητα</a:t>
            </a:r>
          </a:p>
          <a:p>
            <a:pPr defTabSz="762000">
              <a:defRPr/>
            </a:pPr>
            <a:r>
              <a:rPr lang="el-GR" sz="200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Εμπειρία...</a:t>
            </a:r>
          </a:p>
        </p:txBody>
      </p:sp>
      <p:sp>
        <p:nvSpPr>
          <p:cNvPr id="132107" name="Rectangle 11"/>
          <p:cNvSpPr>
            <a:spLocks noChangeArrowheads="1"/>
          </p:cNvSpPr>
          <p:nvPr/>
        </p:nvSpPr>
        <p:spPr bwMode="auto">
          <a:xfrm>
            <a:off x="6384925" y="4297363"/>
            <a:ext cx="16938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el-GR" sz="200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Προδιάθεση</a:t>
            </a:r>
          </a:p>
          <a:p>
            <a:pPr defTabSz="762000">
              <a:defRPr/>
            </a:pPr>
            <a:r>
              <a:rPr lang="el-GR" sz="200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Κίνητρα... </a:t>
            </a:r>
          </a:p>
        </p:txBody>
      </p:sp>
      <p:sp>
        <p:nvSpPr>
          <p:cNvPr id="109579" name="AutoShape 12"/>
          <p:cNvSpPr>
            <a:spLocks noChangeArrowheads="1"/>
          </p:cNvSpPr>
          <p:nvPr/>
        </p:nvSpPr>
        <p:spPr bwMode="auto">
          <a:xfrm>
            <a:off x="311150" y="2901950"/>
            <a:ext cx="2730500" cy="9779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>
              <a:latin typeface="Century Gothic" panose="020B0502020202020204" pitchFamily="34" charset="0"/>
            </a:endParaRPr>
          </a:p>
        </p:txBody>
      </p:sp>
      <p:sp>
        <p:nvSpPr>
          <p:cNvPr id="109580" name="AutoShape 13"/>
          <p:cNvSpPr>
            <a:spLocks noChangeArrowheads="1"/>
          </p:cNvSpPr>
          <p:nvPr/>
        </p:nvSpPr>
        <p:spPr bwMode="auto">
          <a:xfrm>
            <a:off x="685800" y="4343400"/>
            <a:ext cx="1676400" cy="533400"/>
          </a:xfrm>
          <a:prstGeom prst="roundRect">
            <a:avLst>
              <a:gd name="adj" fmla="val 1249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>
              <a:latin typeface="Century Gothic" panose="020B0502020202020204" pitchFamily="34" charset="0"/>
            </a:endParaRPr>
          </a:p>
        </p:txBody>
      </p:sp>
      <p:sp>
        <p:nvSpPr>
          <p:cNvPr id="109581" name="Line 14"/>
          <p:cNvSpPr>
            <a:spLocks noChangeShapeType="1"/>
          </p:cNvSpPr>
          <p:nvPr/>
        </p:nvSpPr>
        <p:spPr bwMode="auto">
          <a:xfrm>
            <a:off x="1143000" y="3962400"/>
            <a:ext cx="1524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9582" name="Line 15"/>
          <p:cNvSpPr>
            <a:spLocks noChangeShapeType="1"/>
          </p:cNvSpPr>
          <p:nvPr/>
        </p:nvSpPr>
        <p:spPr bwMode="auto">
          <a:xfrm>
            <a:off x="1676400" y="4953000"/>
            <a:ext cx="6858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9583" name="Line 16"/>
          <p:cNvSpPr>
            <a:spLocks noChangeShapeType="1"/>
          </p:cNvSpPr>
          <p:nvPr/>
        </p:nvSpPr>
        <p:spPr bwMode="auto">
          <a:xfrm>
            <a:off x="2590800" y="5715000"/>
            <a:ext cx="6096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9584" name="Line 17"/>
          <p:cNvSpPr>
            <a:spLocks noChangeShapeType="1"/>
          </p:cNvSpPr>
          <p:nvPr/>
        </p:nvSpPr>
        <p:spPr bwMode="auto">
          <a:xfrm flipH="1">
            <a:off x="6629400" y="4953000"/>
            <a:ext cx="5334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9585" name="Line 18"/>
          <p:cNvSpPr>
            <a:spLocks noChangeShapeType="1"/>
          </p:cNvSpPr>
          <p:nvPr/>
        </p:nvSpPr>
        <p:spPr bwMode="auto">
          <a:xfrm flipH="1">
            <a:off x="5867400" y="5715000"/>
            <a:ext cx="762000" cy="457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9586" name="AutoShape 19"/>
          <p:cNvSpPr>
            <a:spLocks noChangeArrowheads="1"/>
          </p:cNvSpPr>
          <p:nvPr/>
        </p:nvSpPr>
        <p:spPr bwMode="auto">
          <a:xfrm>
            <a:off x="6330950" y="2901950"/>
            <a:ext cx="2654300" cy="9017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>
              <a:latin typeface="Century Gothic" panose="020B0502020202020204" pitchFamily="34" charset="0"/>
            </a:endParaRPr>
          </a:p>
        </p:txBody>
      </p:sp>
      <p:sp>
        <p:nvSpPr>
          <p:cNvPr id="109587" name="Line 20"/>
          <p:cNvSpPr>
            <a:spLocks noChangeShapeType="1"/>
          </p:cNvSpPr>
          <p:nvPr/>
        </p:nvSpPr>
        <p:spPr bwMode="auto">
          <a:xfrm flipH="1">
            <a:off x="7162800" y="3962400"/>
            <a:ext cx="2286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32117" name="Rectangle 21"/>
          <p:cNvSpPr>
            <a:spLocks noChangeArrowheads="1"/>
          </p:cNvSpPr>
          <p:nvPr/>
        </p:nvSpPr>
        <p:spPr bwMode="auto">
          <a:xfrm>
            <a:off x="1295400" y="381000"/>
            <a:ext cx="6324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l-GR" sz="240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132118" name="Rectangle 22"/>
          <p:cNvSpPr>
            <a:spLocks noChangeArrowheads="1"/>
          </p:cNvSpPr>
          <p:nvPr/>
        </p:nvSpPr>
        <p:spPr bwMode="auto">
          <a:xfrm>
            <a:off x="1727200" y="395288"/>
            <a:ext cx="5646738" cy="954087"/>
          </a:xfrm>
          <a:prstGeom prst="rect">
            <a:avLst/>
          </a:prstGeom>
          <a:solidFill>
            <a:srgbClr val="99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>
              <a:defRPr/>
            </a:pPr>
            <a:r>
              <a:rPr lang="el-GR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ΚΑΘΟΡΙΣΜΕΝΕΣ ΕΝΑΛΛΑΚΤΙΚΕΣ </a:t>
            </a:r>
          </a:p>
          <a:p>
            <a:pPr algn="ctr" defTabSz="762000">
              <a:defRPr/>
            </a:pPr>
            <a:r>
              <a:rPr lang="el-GR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ΛΥΣΕΙΣ</a:t>
            </a:r>
          </a:p>
        </p:txBody>
      </p:sp>
      <p:pic>
        <p:nvPicPr>
          <p:cNvPr id="109590" name="Picture 14" descr="C:\Users\TURBO_X\Desktop\γ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91" name="Rectangle 22"/>
          <p:cNvSpPr>
            <a:spLocks noChangeArrowheads="1"/>
          </p:cNvSpPr>
          <p:nvPr/>
        </p:nvSpPr>
        <p:spPr bwMode="auto">
          <a:xfrm>
            <a:off x="0" y="6334125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EF92D5E8-A047-4706-9C24-A8CCFE1049C0}" type="slidenum">
              <a:rPr lang="en-US" altLang="el-GR" b="0">
                <a:latin typeface="Century Gothic" panose="020B0502020202020204" pitchFamily="34" charset="0"/>
              </a:rPr>
              <a:pPr/>
              <a:t>106</a:t>
            </a:fld>
            <a:endParaRPr lang="en-US" altLang="el-GR" b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1189038" y="457200"/>
            <a:ext cx="6642100" cy="8318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algn="ctr"/>
            <a:r>
              <a:rPr lang="el-GR" altLang="el-GR" sz="2400">
                <a:latin typeface="Century Gothic" panose="020B0502020202020204" pitchFamily="34" charset="0"/>
              </a:rPr>
              <a:t>ΜΠΟΡΕΙ ΝΑ ΘΥΜΟΥΝΤΑΙ ΤΗΝ ΠΛΗΡΟΦΟΡΙΑ</a:t>
            </a:r>
          </a:p>
          <a:p>
            <a:pPr algn="ctr"/>
            <a:r>
              <a:rPr lang="el-GR" altLang="el-GR" sz="2400">
                <a:latin typeface="Century Gothic" panose="020B0502020202020204" pitchFamily="34" charset="0"/>
              </a:rPr>
              <a:t>ΠΟΥ ΡΩΤΑΜΕ ;</a:t>
            </a:r>
            <a:endParaRPr lang="el-GR" altLang="el-GR" sz="2400" u="sng">
              <a:latin typeface="Century Gothic" panose="020B0502020202020204" pitchFamily="34" charset="0"/>
            </a:endParaRPr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517525" y="1890713"/>
            <a:ext cx="6459538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r>
              <a:rPr lang="el-GR" altLang="el-GR" sz="2400" b="0">
                <a:solidFill>
                  <a:srgbClr val="000066"/>
                </a:solidFill>
                <a:latin typeface="Century Gothic" panose="020B0502020202020204" pitchFamily="34" charset="0"/>
              </a:rPr>
              <a:t>Η μνήμη είναι συνάρτηση:</a:t>
            </a:r>
          </a:p>
          <a:p>
            <a:pPr>
              <a:buFontTx/>
              <a:buChar char="•"/>
            </a:pPr>
            <a:r>
              <a:rPr lang="el-GR" altLang="el-GR" sz="2400" b="0">
                <a:solidFill>
                  <a:srgbClr val="000066"/>
                </a:solidFill>
                <a:latin typeface="Century Gothic" panose="020B0502020202020204" pitchFamily="34" charset="0"/>
              </a:rPr>
              <a:t> του γεγονότος</a:t>
            </a:r>
          </a:p>
          <a:p>
            <a:pPr>
              <a:buFontTx/>
              <a:buChar char="•"/>
            </a:pPr>
            <a:r>
              <a:rPr lang="el-GR" altLang="el-GR" sz="2400" b="0">
                <a:solidFill>
                  <a:srgbClr val="000066"/>
                </a:solidFill>
                <a:latin typeface="Century Gothic" panose="020B0502020202020204" pitchFamily="34" charset="0"/>
              </a:rPr>
              <a:t> της ικανότητας μνήμης του ατόμου</a:t>
            </a:r>
          </a:p>
          <a:p>
            <a:pPr>
              <a:buFontTx/>
              <a:buChar char="•"/>
            </a:pPr>
            <a:r>
              <a:rPr lang="el-GR" altLang="el-GR" sz="2400" b="0">
                <a:solidFill>
                  <a:srgbClr val="000066"/>
                </a:solidFill>
                <a:latin typeface="Century Gothic" panose="020B0502020202020204" pitchFamily="34" charset="0"/>
              </a:rPr>
              <a:t> του χρόνου</a:t>
            </a:r>
          </a:p>
          <a:p>
            <a:pPr>
              <a:buFontTx/>
              <a:buChar char="•"/>
            </a:pPr>
            <a:r>
              <a:rPr lang="el-GR" altLang="el-GR" sz="2400" b="0">
                <a:solidFill>
                  <a:srgbClr val="000066"/>
                </a:solidFill>
                <a:latin typeface="Century Gothic" panose="020B0502020202020204" pitchFamily="34" charset="0"/>
              </a:rPr>
              <a:t> της συσχέτισης με προσωπική εμπειρία  </a:t>
            </a:r>
          </a:p>
        </p:txBody>
      </p:sp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554038" y="4406900"/>
            <a:ext cx="5313362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342900" indent="-3429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5715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lvl="1">
              <a:buSzPct val="60000"/>
              <a:buFontTx/>
              <a:buChar char="•"/>
            </a:pPr>
            <a:r>
              <a:rPr lang="el-GR" altLang="el-GR" sz="2400" b="0">
                <a:latin typeface="Century Gothic" panose="020B0502020202020204" pitchFamily="34" charset="0"/>
              </a:rPr>
              <a:t> Προσωπικό σύστημα αξιών</a:t>
            </a:r>
          </a:p>
          <a:p>
            <a:pPr lvl="1">
              <a:buSzPct val="60000"/>
              <a:buFontTx/>
              <a:buChar char="•"/>
            </a:pPr>
            <a:r>
              <a:rPr lang="el-GR" altLang="el-GR" sz="2400" b="0">
                <a:latin typeface="Century Gothic" panose="020B0502020202020204" pitchFamily="34" charset="0"/>
              </a:rPr>
              <a:t> Επιλογή</a:t>
            </a:r>
          </a:p>
          <a:p>
            <a:pPr lvl="1">
              <a:buSzPct val="60000"/>
              <a:buFontTx/>
              <a:buChar char="•"/>
            </a:pPr>
            <a:r>
              <a:rPr lang="el-GR" altLang="el-GR" sz="2400" b="0">
                <a:latin typeface="Century Gothic" panose="020B0502020202020204" pitchFamily="34" charset="0"/>
              </a:rPr>
              <a:t> Σταθερότητα</a:t>
            </a:r>
          </a:p>
          <a:p>
            <a:pPr lvl="1">
              <a:buSzPct val="60000"/>
              <a:buFontTx/>
              <a:buChar char="•"/>
            </a:pPr>
            <a:r>
              <a:rPr lang="el-GR" altLang="el-GR" sz="2400" b="0">
                <a:latin typeface="Century Gothic" panose="020B0502020202020204" pitchFamily="34" charset="0"/>
              </a:rPr>
              <a:t> Προσωπικό χαρακτηριστικά</a:t>
            </a:r>
          </a:p>
          <a:p>
            <a:pPr lvl="1">
              <a:buSzPct val="60000"/>
            </a:pPr>
            <a:r>
              <a:rPr lang="el-GR" altLang="el-GR" sz="2400" b="0">
                <a:latin typeface="Century Gothic" panose="020B0502020202020204" pitchFamily="34" charset="0"/>
              </a:rPr>
              <a:t>	(άνδρας / γυναίκα κλπ)</a:t>
            </a:r>
          </a:p>
        </p:txBody>
      </p:sp>
      <p:sp>
        <p:nvSpPr>
          <p:cNvPr id="110597" name="Text Box 6"/>
          <p:cNvSpPr txBox="1">
            <a:spLocks noChangeArrowheads="1"/>
          </p:cNvSpPr>
          <p:nvPr/>
        </p:nvSpPr>
        <p:spPr bwMode="auto">
          <a:xfrm>
            <a:off x="6096000" y="4876800"/>
            <a:ext cx="20574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l-GR" sz="2000" b="0">
                <a:latin typeface="Century Gothic" panose="020B0502020202020204" pitchFamily="34" charset="0"/>
              </a:rPr>
              <a:t>Aided Research</a:t>
            </a:r>
          </a:p>
          <a:p>
            <a:pPr>
              <a:spcBef>
                <a:spcPct val="50000"/>
              </a:spcBef>
            </a:pPr>
            <a:r>
              <a:rPr lang="el-GR" altLang="el-GR" sz="2000" b="0">
                <a:latin typeface="Century Gothic" panose="020B0502020202020204" pitchFamily="34" charset="0"/>
              </a:rPr>
              <a:t>Δείξε το προϊόν</a:t>
            </a:r>
          </a:p>
          <a:p>
            <a:pPr>
              <a:spcBef>
                <a:spcPct val="50000"/>
              </a:spcBef>
            </a:pPr>
            <a:r>
              <a:rPr lang="el-GR" altLang="el-GR" sz="2000" b="0">
                <a:latin typeface="Century Gothic" panose="020B0502020202020204" pitchFamily="34" charset="0"/>
              </a:rPr>
              <a:t>Διαφήμιση</a:t>
            </a:r>
          </a:p>
        </p:txBody>
      </p:sp>
      <p:pic>
        <p:nvPicPr>
          <p:cNvPr id="110598" name="Picture 14" descr="C:\Users\TURBO_X\Desktop\γ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9" name="Rectangle 7"/>
          <p:cNvSpPr>
            <a:spLocks noChangeArrowheads="1"/>
          </p:cNvSpPr>
          <p:nvPr/>
        </p:nvSpPr>
        <p:spPr bwMode="auto">
          <a:xfrm>
            <a:off x="0" y="6334125"/>
            <a:ext cx="785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310C8E16-2796-41A3-B7AF-79F360DD0D2B}" type="slidenum">
              <a:rPr lang="en-US" altLang="el-GR" b="0">
                <a:latin typeface="Century Gothic" panose="020B0502020202020204" pitchFamily="34" charset="0"/>
              </a:rPr>
              <a:pPr/>
              <a:t>107</a:t>
            </a:fld>
            <a:endParaRPr lang="en-US" altLang="el-GR" b="0">
              <a:latin typeface="Century Gothic" panose="020B0502020202020204" pitchFamily="34" charset="0"/>
            </a:endParaRPr>
          </a:p>
        </p:txBody>
      </p:sp>
      <p:pic>
        <p:nvPicPr>
          <p:cNvPr id="7178" name="Picture 10" descr="http://www.qualvu.com/wordpress/wp-content/uploads/2012/01/Consumer-video-research-as-a-conversation-star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1981200"/>
            <a:ext cx="2200275" cy="2200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blinds dir="vert"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3"/>
          <p:cNvSpPr>
            <a:spLocks noChangeArrowheads="1"/>
          </p:cNvSpPr>
          <p:nvPr/>
        </p:nvSpPr>
        <p:spPr bwMode="auto">
          <a:xfrm>
            <a:off x="592138" y="798513"/>
            <a:ext cx="77041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r>
              <a:rPr lang="el-GR" altLang="el-GR" sz="2000" u="sng">
                <a:solidFill>
                  <a:srgbClr val="000066"/>
                </a:solidFill>
                <a:latin typeface="Century Gothic" panose="020B0502020202020204" pitchFamily="34" charset="0"/>
              </a:rPr>
              <a:t>ΜΠΟΡΕΙ, ΞΕΡΕΙ ΤΟ ΑΤΟΜΟ ΠΟΥ ΡΩΤΑΜΕ, ΝΑ ΜΑΣ ΑΠΑΝΤΗΣΕΙ;</a:t>
            </a:r>
          </a:p>
        </p:txBody>
      </p:sp>
      <p:sp>
        <p:nvSpPr>
          <p:cNvPr id="111619" name="Rectangle 4"/>
          <p:cNvSpPr>
            <a:spLocks noChangeArrowheads="1"/>
          </p:cNvSpPr>
          <p:nvPr/>
        </p:nvSpPr>
        <p:spPr bwMode="auto">
          <a:xfrm>
            <a:off x="896938" y="1743075"/>
            <a:ext cx="801846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el-GR" altLang="el-GR" sz="2400" u="sng">
                <a:latin typeface="Century Gothic" panose="020B0502020202020204" pitchFamily="34" charset="0"/>
              </a:rPr>
              <a:t> Πως συγκρίνεις το </a:t>
            </a:r>
            <a:r>
              <a:rPr lang="en-US" altLang="el-GR" sz="2400" u="sng">
                <a:latin typeface="Century Gothic" panose="020B0502020202020204" pitchFamily="34" charset="0"/>
              </a:rPr>
              <a:t>“ARIEL” </a:t>
            </a:r>
            <a:r>
              <a:rPr lang="el-GR" altLang="el-GR" sz="2400" u="sng">
                <a:latin typeface="Century Gothic" panose="020B0502020202020204" pitchFamily="34" charset="0"/>
              </a:rPr>
              <a:t>με τα άλλα απορρυπαντικά</a:t>
            </a:r>
          </a:p>
          <a:p>
            <a:r>
              <a:rPr lang="el-GR" altLang="el-GR" sz="2400">
                <a:latin typeface="Century Gothic" panose="020B0502020202020204" pitchFamily="34" charset="0"/>
              </a:rPr>
              <a:t>   </a:t>
            </a:r>
            <a:r>
              <a:rPr lang="el-GR" altLang="el-GR" sz="2400" u="sng">
                <a:latin typeface="Century Gothic" panose="020B0502020202020204" pitchFamily="34" charset="0"/>
              </a:rPr>
              <a:t>που ξέρεις; </a:t>
            </a:r>
          </a:p>
          <a:p>
            <a:pPr>
              <a:buFontTx/>
              <a:buChar char="•"/>
            </a:pPr>
            <a:endParaRPr lang="el-GR" altLang="el-GR" sz="2400" u="sng">
              <a:latin typeface="Century Gothic" panose="020B0502020202020204" pitchFamily="34" charset="0"/>
            </a:endParaRPr>
          </a:p>
          <a:p>
            <a:pPr>
              <a:buFontTx/>
              <a:buChar char="•"/>
            </a:pPr>
            <a:r>
              <a:rPr lang="el-GR" altLang="el-GR" sz="2400" u="sng">
                <a:latin typeface="Century Gothic" panose="020B0502020202020204" pitchFamily="34" charset="0"/>
              </a:rPr>
              <a:t> Ποια απορρυπαντικά χρησιμοποιείς;</a:t>
            </a:r>
          </a:p>
          <a:p>
            <a:r>
              <a:rPr lang="el-GR" altLang="el-GR" sz="2400">
                <a:latin typeface="Century Gothic" panose="020B0502020202020204" pitchFamily="34" charset="0"/>
              </a:rPr>
              <a:t>  </a:t>
            </a:r>
            <a:r>
              <a:rPr lang="el-GR" altLang="el-GR" sz="2400" u="sng">
                <a:latin typeface="Century Gothic" panose="020B0502020202020204" pitchFamily="34" charset="0"/>
              </a:rPr>
              <a:t>Δώσε ιεραρχία. </a:t>
            </a:r>
          </a:p>
          <a:p>
            <a:pPr>
              <a:buFontTx/>
              <a:buChar char="•"/>
            </a:pPr>
            <a:endParaRPr lang="el-GR" altLang="el-GR" sz="2400" u="sng">
              <a:latin typeface="Century Gothic" panose="020B0502020202020204" pitchFamily="34" charset="0"/>
            </a:endParaRPr>
          </a:p>
          <a:p>
            <a:pPr>
              <a:buFontTx/>
              <a:buChar char="•"/>
            </a:pPr>
            <a:r>
              <a:rPr lang="el-GR" altLang="el-GR" sz="2400" u="sng">
                <a:latin typeface="Century Gothic" panose="020B0502020202020204" pitchFamily="34" charset="0"/>
              </a:rPr>
              <a:t> Χρησιμοποίησες </a:t>
            </a:r>
            <a:r>
              <a:rPr lang="en-US" altLang="el-GR" sz="2400" u="sng">
                <a:latin typeface="Century Gothic" panose="020B0502020202020204" pitchFamily="34" charset="0"/>
              </a:rPr>
              <a:t>“ARIEL” </a:t>
            </a:r>
            <a:r>
              <a:rPr lang="el-GR" altLang="el-GR" sz="2400" u="sng">
                <a:latin typeface="Century Gothic" panose="020B0502020202020204" pitchFamily="34" charset="0"/>
              </a:rPr>
              <a:t>τον τελευταίο χρόνο; </a:t>
            </a:r>
          </a:p>
          <a:p>
            <a:pPr>
              <a:buFontTx/>
              <a:buChar char="•"/>
            </a:pPr>
            <a:endParaRPr lang="el-GR" altLang="el-GR" sz="2400" u="sng">
              <a:latin typeface="Century Gothic" panose="020B0502020202020204" pitchFamily="34" charset="0"/>
            </a:endParaRPr>
          </a:p>
          <a:p>
            <a:r>
              <a:rPr lang="el-GR" altLang="el-GR" sz="2400">
                <a:latin typeface="Century Gothic" panose="020B0502020202020204" pitchFamily="34" charset="0"/>
              </a:rPr>
              <a:t>                              </a:t>
            </a:r>
            <a:r>
              <a:rPr lang="el-GR" altLang="el-GR" sz="2400">
                <a:solidFill>
                  <a:srgbClr val="006600"/>
                </a:solidFill>
                <a:latin typeface="Century Gothic" panose="020B0502020202020204" pitchFamily="34" charset="0"/>
              </a:rPr>
              <a:t>ΝΑΙ </a:t>
            </a:r>
            <a:r>
              <a:rPr lang="el-GR" altLang="el-GR" sz="2400">
                <a:latin typeface="Century Gothic" panose="020B0502020202020204" pitchFamily="34" charset="0"/>
              </a:rPr>
              <a:t>          </a:t>
            </a:r>
            <a:r>
              <a:rPr lang="el-GR" altLang="el-GR" sz="2400">
                <a:solidFill>
                  <a:srgbClr val="FF4D4D"/>
                </a:solidFill>
                <a:latin typeface="Century Gothic" panose="020B0502020202020204" pitchFamily="34" charset="0"/>
              </a:rPr>
              <a:t>ΟΧΙ</a:t>
            </a:r>
            <a:endParaRPr lang="el-GR" altLang="el-GR" sz="2400">
              <a:latin typeface="Century Gothic" panose="020B0502020202020204" pitchFamily="34" charset="0"/>
            </a:endParaRPr>
          </a:p>
          <a:p>
            <a:endParaRPr lang="el-GR" altLang="el-GR" sz="2400" u="sng">
              <a:latin typeface="Century Gothic" panose="020B0502020202020204" pitchFamily="34" charset="0"/>
            </a:endParaRPr>
          </a:p>
          <a:p>
            <a:r>
              <a:rPr lang="el-GR" altLang="el-GR" sz="2400" u="sng">
                <a:latin typeface="Century Gothic" panose="020B0502020202020204" pitchFamily="34" charset="0"/>
              </a:rPr>
              <a:t>Τους τελευταίους μήνες; </a:t>
            </a:r>
          </a:p>
        </p:txBody>
      </p:sp>
      <p:sp>
        <p:nvSpPr>
          <p:cNvPr id="111620" name="Rectangle 5"/>
          <p:cNvSpPr>
            <a:spLocks noChangeArrowheads="1"/>
          </p:cNvSpPr>
          <p:nvPr/>
        </p:nvSpPr>
        <p:spPr bwMode="auto">
          <a:xfrm>
            <a:off x="3048000" y="4648200"/>
            <a:ext cx="10541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>
              <a:latin typeface="Century Gothic" panose="020B0502020202020204" pitchFamily="34" charset="0"/>
            </a:endParaRPr>
          </a:p>
        </p:txBody>
      </p:sp>
      <p:sp>
        <p:nvSpPr>
          <p:cNvPr id="111621" name="Rectangle 6"/>
          <p:cNvSpPr>
            <a:spLocks noChangeArrowheads="1"/>
          </p:cNvSpPr>
          <p:nvPr/>
        </p:nvSpPr>
        <p:spPr bwMode="auto">
          <a:xfrm>
            <a:off x="4495800" y="4648200"/>
            <a:ext cx="10541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>
              <a:latin typeface="Century Gothic" panose="020B0502020202020204" pitchFamily="34" charset="0"/>
            </a:endParaRPr>
          </a:p>
        </p:txBody>
      </p:sp>
      <p:sp>
        <p:nvSpPr>
          <p:cNvPr id="111622" name="Rectangle 7"/>
          <p:cNvSpPr>
            <a:spLocks noChangeArrowheads="1"/>
          </p:cNvSpPr>
          <p:nvPr/>
        </p:nvSpPr>
        <p:spPr bwMode="auto">
          <a:xfrm>
            <a:off x="5186363" y="5956300"/>
            <a:ext cx="11303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>
              <a:latin typeface="Century Gothic" panose="020B0502020202020204" pitchFamily="34" charset="0"/>
            </a:endParaRPr>
          </a:p>
        </p:txBody>
      </p:sp>
      <p:sp>
        <p:nvSpPr>
          <p:cNvPr id="111623" name="Rectangle 8"/>
          <p:cNvSpPr>
            <a:spLocks noChangeArrowheads="1"/>
          </p:cNvSpPr>
          <p:nvPr/>
        </p:nvSpPr>
        <p:spPr bwMode="auto">
          <a:xfrm>
            <a:off x="3662363" y="5956300"/>
            <a:ext cx="10541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>
              <a:latin typeface="Century Gothic" panose="020B0502020202020204" pitchFamily="34" charset="0"/>
            </a:endParaRPr>
          </a:p>
        </p:txBody>
      </p:sp>
      <p:sp>
        <p:nvSpPr>
          <p:cNvPr id="111624" name="Rectangle 9"/>
          <p:cNvSpPr>
            <a:spLocks noChangeArrowheads="1"/>
          </p:cNvSpPr>
          <p:nvPr/>
        </p:nvSpPr>
        <p:spPr bwMode="auto">
          <a:xfrm>
            <a:off x="3792538" y="6010275"/>
            <a:ext cx="24082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r>
              <a:rPr lang="el-GR" altLang="el-GR" sz="2400">
                <a:solidFill>
                  <a:srgbClr val="006600"/>
                </a:solidFill>
                <a:latin typeface="Century Gothic" panose="020B0502020202020204" pitchFamily="34" charset="0"/>
              </a:rPr>
              <a:t>ΝΑΙ</a:t>
            </a:r>
            <a:r>
              <a:rPr lang="el-GR" altLang="el-GR" sz="2400">
                <a:latin typeface="Century Gothic" panose="020B0502020202020204" pitchFamily="34" charset="0"/>
              </a:rPr>
              <a:t>             </a:t>
            </a:r>
            <a:r>
              <a:rPr lang="el-GR" altLang="el-GR" sz="2400">
                <a:solidFill>
                  <a:srgbClr val="FF4D4D"/>
                </a:solidFill>
                <a:latin typeface="Century Gothic" panose="020B0502020202020204" pitchFamily="34" charset="0"/>
              </a:rPr>
              <a:t>ΟΧΙ</a:t>
            </a:r>
          </a:p>
        </p:txBody>
      </p:sp>
      <p:pic>
        <p:nvPicPr>
          <p:cNvPr id="111625" name="Picture 10" descr="AD0017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6" name="Picture 14" descr="C:\Users\TURBO_X\Desktop\γπ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7" name="Rectangle 10"/>
          <p:cNvSpPr>
            <a:spLocks noChangeArrowheads="1"/>
          </p:cNvSpPr>
          <p:nvPr/>
        </p:nvSpPr>
        <p:spPr bwMode="auto">
          <a:xfrm>
            <a:off x="762000" y="6334125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9C72F783-AA98-4EB0-AAED-946A49D204EE}" type="slidenum">
              <a:rPr lang="en-US" altLang="el-GR" b="0">
                <a:latin typeface="Century Gothic" panose="020B0502020202020204" pitchFamily="34" charset="0"/>
              </a:rPr>
              <a:pPr/>
              <a:t>108</a:t>
            </a:fld>
            <a:endParaRPr lang="en-US" altLang="el-GR" b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>
                <a:latin typeface="Century Gothic" panose="020B0502020202020204" pitchFamily="34" charset="0"/>
              </a:rPr>
              <a:t>6.Έρευνα και Εφαρμογή</a:t>
            </a:r>
          </a:p>
        </p:txBody>
      </p:sp>
      <p:pic>
        <p:nvPicPr>
          <p:cNvPr id="4" name="Picture 5" descr="http://www.marketresearchlatinamerica.com/wp-content/Untitled-1.png"/>
          <p:cNvPicPr>
            <a:picLocks noChangeAspect="1" noChangeArrowheads="1"/>
          </p:cNvPicPr>
          <p:nvPr/>
        </p:nvPicPr>
        <p:blipFill>
          <a:blip r:embed="rId2" cstate="print"/>
          <a:srcRect b="24571"/>
          <a:stretch>
            <a:fillRect/>
          </a:stretch>
        </p:blipFill>
        <p:spPr bwMode="auto">
          <a:xfrm>
            <a:off x="2514600" y="2819400"/>
            <a:ext cx="381000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2644" name="Rectangle 10"/>
          <p:cNvSpPr>
            <a:spLocks noChangeArrowheads="1"/>
          </p:cNvSpPr>
          <p:nvPr/>
        </p:nvSpPr>
        <p:spPr bwMode="auto">
          <a:xfrm>
            <a:off x="0" y="6334125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61443424-E1EC-47C0-AC72-AA8C9FCFC3FB}" type="slidenum">
              <a:rPr lang="en-US" altLang="el-GR" b="0">
                <a:latin typeface="Century Gothic" panose="020B0502020202020204" pitchFamily="34" charset="0"/>
              </a:rPr>
              <a:pPr/>
              <a:t>109</a:t>
            </a:fld>
            <a:endParaRPr lang="en-US" altLang="el-GR" b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3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>
              <a:latin typeface="Century Gothic" panose="020B0502020202020204" pitchFamily="34" charset="0"/>
            </a:endParaRPr>
          </a:p>
        </p:txBody>
      </p:sp>
      <p:sp>
        <p:nvSpPr>
          <p:cNvPr id="297989" name="Rectangle 5"/>
          <p:cNvSpPr>
            <a:spLocks noChangeArrowheads="1"/>
          </p:cNvSpPr>
          <p:nvPr/>
        </p:nvSpPr>
        <p:spPr bwMode="auto">
          <a:xfrm>
            <a:off x="1143000" y="457200"/>
            <a:ext cx="6469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el-GR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ΒΑΣΙΚΕΣ ΑΡΧΕΣ ΤΗΣ ΕΡΕΥΝΑΣ ΑΓΟΡΑΣ</a:t>
            </a:r>
          </a:p>
        </p:txBody>
      </p:sp>
      <p:pic>
        <p:nvPicPr>
          <p:cNvPr id="14341" name="Picture 14" descr="C:\Users\TURBO_X\Desktop\γ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6334125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78929682-0EA8-41ED-9A27-C9AF9D0B09E8}" type="slidenum">
              <a:rPr lang="en-US" altLang="el-GR" b="0">
                <a:latin typeface="Century Gothic" panose="020B0502020202020204" pitchFamily="34" charset="0"/>
              </a:rPr>
              <a:pPr/>
              <a:t>11</a:t>
            </a:fld>
            <a:endParaRPr lang="en-US" altLang="el-GR" b="0">
              <a:latin typeface="Century Gothic" panose="020B0502020202020204" pitchFamily="34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457200" y="1905000"/>
          <a:ext cx="8382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blinds dir="vert"/>
  </p:transition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Text Box 2"/>
          <p:cNvSpPr txBox="1">
            <a:spLocks noChangeArrowheads="1"/>
          </p:cNvSpPr>
          <p:nvPr/>
        </p:nvSpPr>
        <p:spPr bwMode="auto">
          <a:xfrm>
            <a:off x="2209800" y="533400"/>
            <a:ext cx="3962400" cy="830263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400" b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    </a:t>
            </a:r>
            <a:r>
              <a:rPr lang="el-GR" sz="240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ΔΡΑΣΤΗΡΙΟΤΗΤΕΣ </a:t>
            </a:r>
            <a:r>
              <a:rPr lang="en-GB" sz="240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MARKETING RESEARCH</a:t>
            </a:r>
            <a:endParaRPr lang="el-GR" sz="2400">
              <a:effectLst>
                <a:outerShdw blurRad="38100" dist="38100" dir="2700000" algn="tl">
                  <a:srgbClr val="FFFFFF"/>
                </a:outerShdw>
              </a:effectLst>
              <a:latin typeface="Century Gothic" pitchFamily="34" charset="0"/>
            </a:endParaRPr>
          </a:p>
        </p:txBody>
      </p:sp>
      <p:sp>
        <p:nvSpPr>
          <p:cNvPr id="206851" name="Text Box 3"/>
          <p:cNvSpPr txBox="1">
            <a:spLocks noChangeArrowheads="1"/>
          </p:cNvSpPr>
          <p:nvPr/>
        </p:nvSpPr>
        <p:spPr bwMode="auto">
          <a:xfrm>
            <a:off x="1295400" y="1981200"/>
            <a:ext cx="71628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l-GR" sz="240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ΕΡΕΥΝΑ ΓΙΑ ΤΟΝ ΚΛΑΔΟ/ΕΠΙΧΕΙΡΗΣΗ</a:t>
            </a:r>
          </a:p>
          <a:p>
            <a:pPr>
              <a:spcBef>
                <a:spcPct val="50000"/>
              </a:spcBef>
              <a:defRPr/>
            </a:pPr>
            <a:r>
              <a:rPr lang="el-GR" sz="2400" b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</a:t>
            </a:r>
            <a:r>
              <a:rPr lang="el-GR" sz="2000" b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ΤΑΣΕΙΣ ΤΟΥ ΚΛΑΔΟΥ,</a:t>
            </a:r>
            <a:r>
              <a:rPr lang="en-GB" sz="2000" b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MARKET SHARE ANALYSIS</a:t>
            </a:r>
          </a:p>
          <a:p>
            <a:pPr>
              <a:spcBef>
                <a:spcPct val="50000"/>
              </a:spcBef>
              <a:defRPr/>
            </a:pPr>
            <a:r>
              <a:rPr lang="en-GB" sz="2000" b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MARKET STRUCTURE,CONDUCT &amp; PERFORMANCE</a:t>
            </a:r>
            <a:endParaRPr lang="el-GR" sz="2000" b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206852" name="Text Box 4"/>
          <p:cNvSpPr txBox="1">
            <a:spLocks noChangeArrowheads="1"/>
          </p:cNvSpPr>
          <p:nvPr/>
        </p:nvSpPr>
        <p:spPr bwMode="auto">
          <a:xfrm>
            <a:off x="1371600" y="3581400"/>
            <a:ext cx="66294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l-GR" sz="240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ΤΙΜΟΛΟΓΙΑΚΗ ΠΟΛΙΤΙΚΗ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l-GR" sz="240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ΠΡΟΪΟΝ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l-GR" sz="240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ΔΙΑΝΟΜΗ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l-GR" sz="240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ΠΡΟΩΘΗΣΗ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l-GR" sz="240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ΣΥΜΠΕΡΙΦΟΡΑ ΚΑΤΑΝΑΛΩΤΩΝ</a:t>
            </a:r>
          </a:p>
        </p:txBody>
      </p:sp>
      <p:sp>
        <p:nvSpPr>
          <p:cNvPr id="113669" name="Line 5"/>
          <p:cNvSpPr>
            <a:spLocks noChangeShapeType="1"/>
          </p:cNvSpPr>
          <p:nvPr/>
        </p:nvSpPr>
        <p:spPr bwMode="auto">
          <a:xfrm>
            <a:off x="228600" y="0"/>
            <a:ext cx="0" cy="68580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13670" name="Line 6"/>
          <p:cNvSpPr>
            <a:spLocks noChangeShapeType="1"/>
          </p:cNvSpPr>
          <p:nvPr/>
        </p:nvSpPr>
        <p:spPr bwMode="auto">
          <a:xfrm>
            <a:off x="533400" y="0"/>
            <a:ext cx="0" cy="68580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13671" name="Line 7"/>
          <p:cNvSpPr>
            <a:spLocks noChangeShapeType="1"/>
          </p:cNvSpPr>
          <p:nvPr/>
        </p:nvSpPr>
        <p:spPr bwMode="auto">
          <a:xfrm>
            <a:off x="381000" y="0"/>
            <a:ext cx="0" cy="68580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13672" name="Line 8"/>
          <p:cNvSpPr>
            <a:spLocks noChangeShapeType="1"/>
          </p:cNvSpPr>
          <p:nvPr/>
        </p:nvSpPr>
        <p:spPr bwMode="auto">
          <a:xfrm>
            <a:off x="8839200" y="0"/>
            <a:ext cx="0" cy="68580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13673" name="Line 9"/>
          <p:cNvSpPr>
            <a:spLocks noChangeShapeType="1"/>
          </p:cNvSpPr>
          <p:nvPr/>
        </p:nvSpPr>
        <p:spPr bwMode="auto">
          <a:xfrm>
            <a:off x="8610600" y="0"/>
            <a:ext cx="0" cy="68580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pic>
        <p:nvPicPr>
          <p:cNvPr id="113674" name="Picture 14" descr="C:\Users\TURBO_X\Desktop\γ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75" name="Rectangle 10"/>
          <p:cNvSpPr>
            <a:spLocks noChangeArrowheads="1"/>
          </p:cNvSpPr>
          <p:nvPr/>
        </p:nvSpPr>
        <p:spPr bwMode="auto">
          <a:xfrm>
            <a:off x="0" y="6334125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480974D3-C88F-4AF8-B0CF-D3A2551BF100}" type="slidenum">
              <a:rPr lang="en-US" altLang="el-GR" b="0">
                <a:latin typeface="Century Gothic" panose="020B0502020202020204" pitchFamily="34" charset="0"/>
              </a:rPr>
              <a:pPr/>
              <a:t>110</a:t>
            </a:fld>
            <a:endParaRPr lang="en-US" altLang="el-GR" b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Text Box 2"/>
          <p:cNvSpPr txBox="1">
            <a:spLocks noChangeArrowheads="1"/>
          </p:cNvSpPr>
          <p:nvPr/>
        </p:nvSpPr>
        <p:spPr bwMode="auto">
          <a:xfrm>
            <a:off x="838200" y="533400"/>
            <a:ext cx="7391400" cy="830263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Η ΕΡΕΥΝΑ ΑΓΟΡΑΣ ΚΑΙ </a:t>
            </a:r>
            <a:r>
              <a:rPr lang="en-GB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                                             </a:t>
            </a:r>
            <a:r>
              <a:rPr lang="el-GR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Η ΔΙΑΔΙΚΑΣΙΑ ΛΗΨΗΣ ΑΠΟΦΑΣΕΩΝ</a:t>
            </a:r>
          </a:p>
        </p:txBody>
      </p:sp>
      <p:sp>
        <p:nvSpPr>
          <p:cNvPr id="209923" name="Text Box 3"/>
          <p:cNvSpPr txBox="1">
            <a:spLocks noChangeArrowheads="1"/>
          </p:cNvSpPr>
          <p:nvPr/>
        </p:nvSpPr>
        <p:spPr bwMode="auto">
          <a:xfrm>
            <a:off x="1524000" y="2133600"/>
            <a:ext cx="63246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l-GR" sz="24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ΠΡΟΣΔΙΟΡΙΣΜΟΣ ΕΥΚΑΙΡΙΩΝ ΚΑΙ ΕΜΠΟΔΙΩΝ ΜΑΡΚΕΤΙΝΓΚ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l-GR" sz="24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l-GR" sz="24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ΣΥΜΜΕΤΟΧΗ ΣΤΟ ΣΧΕΔΙΑΣΜΟ ΤΟΥ ΠΡΟΓΡΑΜΜΑΤΟΣ ΜΑΡΚΕΤΙΝΓΚ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l-GR" sz="24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l-GR" sz="24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ΜΕΤΡΗΣΗ ΑΠΟΤΕΛΕΣΜΑΤΙΚΟΤΗΤΑΣ ΤΟΥ ΠΡΟΓΡΑΜΜΑΤΟΣ ΜΑΡΚΕΤΙΝΓΚ</a:t>
            </a:r>
          </a:p>
        </p:txBody>
      </p:sp>
      <p:sp>
        <p:nvSpPr>
          <p:cNvPr id="114692" name="Line 4"/>
          <p:cNvSpPr>
            <a:spLocks noChangeShapeType="1"/>
          </p:cNvSpPr>
          <p:nvPr/>
        </p:nvSpPr>
        <p:spPr bwMode="auto">
          <a:xfrm>
            <a:off x="0" y="1676400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gradFill rotWithShape="0">
            <a:gsLst>
              <a:gs pos="0">
                <a:srgbClr val="F8F8FA"/>
              </a:gs>
              <a:gs pos="100000">
                <a:srgbClr val="A6A6C4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>
              <a:latin typeface="Century Gothic" panose="020B0502020202020204" pitchFamily="34" charset="0"/>
            </a:endParaRPr>
          </a:p>
        </p:txBody>
      </p:sp>
      <p:pic>
        <p:nvPicPr>
          <p:cNvPr id="114694" name="Picture 14" descr="C:\Users\TURBO_X\Desktop\γ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5" name="Rectangle 6"/>
          <p:cNvSpPr>
            <a:spLocks noChangeArrowheads="1"/>
          </p:cNvSpPr>
          <p:nvPr/>
        </p:nvSpPr>
        <p:spPr bwMode="auto">
          <a:xfrm>
            <a:off x="0" y="6334125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6F025EB5-75BB-4522-8481-4B2238B4DD41}" type="slidenum">
              <a:rPr lang="en-US" altLang="el-GR" b="0">
                <a:latin typeface="Century Gothic" panose="020B0502020202020204" pitchFamily="34" charset="0"/>
              </a:rPr>
              <a:pPr/>
              <a:t>111</a:t>
            </a:fld>
            <a:endParaRPr lang="en-US" altLang="el-GR" b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1905000" y="1219200"/>
            <a:ext cx="5867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l-GR" sz="2400">
                <a:solidFill>
                  <a:srgbClr val="A50021"/>
                </a:solidFill>
                <a:latin typeface="Century Gothic" panose="020B0502020202020204" pitchFamily="34" charset="0"/>
              </a:rPr>
              <a:t>Fm radio &amp; New York’s </a:t>
            </a:r>
          </a:p>
          <a:p>
            <a:pPr algn="ctr">
              <a:spcBef>
                <a:spcPct val="50000"/>
              </a:spcBef>
            </a:pPr>
            <a:r>
              <a:rPr lang="en-GB" altLang="el-GR" sz="2400">
                <a:solidFill>
                  <a:srgbClr val="A50021"/>
                </a:solidFill>
                <a:latin typeface="Century Gothic" panose="020B0502020202020204" pitchFamily="34" charset="0"/>
              </a:rPr>
              <a:t> Grand  Central Station</a:t>
            </a:r>
            <a:endParaRPr lang="el-GR" altLang="el-GR" sz="2400">
              <a:solidFill>
                <a:srgbClr val="A5002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1295400" y="2895600"/>
            <a:ext cx="70104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l-GR" sz="2400">
                <a:solidFill>
                  <a:srgbClr val="000066"/>
                </a:solidFill>
                <a:latin typeface="Century Gothic" panose="020B0502020202020204" pitchFamily="34" charset="0"/>
              </a:rPr>
              <a:t>‘’Do you think it is right that you,as a member of a captive audience should be compelled to listen,against your will,to material which under the constitution no one has the right to force you to listen to?</a:t>
            </a:r>
          </a:p>
          <a:p>
            <a:pPr>
              <a:spcBef>
                <a:spcPct val="50000"/>
              </a:spcBef>
            </a:pPr>
            <a:r>
              <a:rPr lang="en-GB" altLang="el-GR" sz="2400">
                <a:solidFill>
                  <a:srgbClr val="000066"/>
                </a:solidFill>
                <a:latin typeface="Century Gothic" panose="020B0502020202020204" pitchFamily="34" charset="0"/>
              </a:rPr>
              <a:t>Bias Wording</a:t>
            </a:r>
            <a:endParaRPr lang="el-GR" altLang="el-GR" sz="2400">
              <a:solidFill>
                <a:srgbClr val="00006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5716" name="Picture 4" descr="GRK1VB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615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7" name="Picture 14" descr="C:\Users\TURBO_X\Desktop\γ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8" name="Rectangle 5"/>
          <p:cNvSpPr>
            <a:spLocks noChangeArrowheads="1"/>
          </p:cNvSpPr>
          <p:nvPr/>
        </p:nvSpPr>
        <p:spPr bwMode="auto">
          <a:xfrm>
            <a:off x="533400" y="6334125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910A9C96-E2CC-464F-B966-656BBED2762C}" type="slidenum">
              <a:rPr lang="en-US" altLang="el-GR" b="0">
                <a:latin typeface="Century Gothic" panose="020B0502020202020204" pitchFamily="34" charset="0"/>
              </a:rPr>
              <a:pPr/>
              <a:t>112</a:t>
            </a:fld>
            <a:endParaRPr lang="en-US" altLang="el-GR" b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>
                <a:latin typeface="Century Gothic" panose="020B0502020202020204" pitchFamily="34" charset="0"/>
              </a:rPr>
              <a:t>Βιβλιογραφία</a:t>
            </a:r>
          </a:p>
        </p:txBody>
      </p:sp>
      <p:sp>
        <p:nvSpPr>
          <p:cNvPr id="1167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l-GR" smtClean="0">
                <a:latin typeface="Century Gothic" panose="020B0502020202020204" pitchFamily="34" charset="0"/>
              </a:rPr>
              <a:t>Bagozzi, R. P. (Ed.). (1994). </a:t>
            </a:r>
            <a:r>
              <a:rPr lang="en-US" altLang="el-GR" i="1" smtClean="0">
                <a:latin typeface="Century Gothic" panose="020B0502020202020204" pitchFamily="34" charset="0"/>
              </a:rPr>
              <a:t>Principles of marketing research</a:t>
            </a:r>
            <a:r>
              <a:rPr lang="en-US" altLang="el-GR" smtClean="0">
                <a:latin typeface="Century Gothic" panose="020B0502020202020204" pitchFamily="34" charset="0"/>
              </a:rPr>
              <a:t> (pp. 386-422). Cambridge, MA: Blackwell. </a:t>
            </a:r>
            <a:endParaRPr lang="el-GR" altLang="el-GR" smtClean="0">
              <a:latin typeface="Century Gothic" panose="020B0502020202020204" pitchFamily="34" charset="0"/>
            </a:endParaRPr>
          </a:p>
          <a:p>
            <a:r>
              <a:rPr lang="en-US" altLang="el-GR" smtClean="0">
                <a:latin typeface="Century Gothic" panose="020B0502020202020204" pitchFamily="34" charset="0"/>
              </a:rPr>
              <a:t>Churchill, G. A., Brown, T. J., &amp; Suter, T. A. (2004). Basic marketing research.</a:t>
            </a:r>
            <a:endParaRPr lang="el-GR" altLang="el-GR" smtClean="0">
              <a:latin typeface="Century Gothic" panose="020B0502020202020204" pitchFamily="34" charset="0"/>
            </a:endParaRPr>
          </a:p>
          <a:p>
            <a:r>
              <a:rPr lang="en-US" altLang="el-GR" smtClean="0">
                <a:latin typeface="Century Gothic" panose="020B0502020202020204" pitchFamily="34" charset="0"/>
              </a:rPr>
              <a:t>Green, P. E., &amp; Tull, D. S. (1970). Research for marketing decisions.</a:t>
            </a:r>
            <a:endParaRPr lang="el-GR" altLang="el-GR" smtClean="0">
              <a:latin typeface="Century Gothic" panose="020B0502020202020204" pitchFamily="34" charset="0"/>
            </a:endParaRPr>
          </a:p>
          <a:p>
            <a:r>
              <a:rPr lang="en-US" altLang="el-GR" smtClean="0">
                <a:latin typeface="Century Gothic" panose="020B0502020202020204" pitchFamily="34" charset="0"/>
              </a:rPr>
              <a:t>Kinnear, T. C., Taylor, J. R., &amp; Kresge, S. S. (1996). Marketing research: an applied approach.</a:t>
            </a:r>
            <a:endParaRPr lang="el-GR" altLang="el-GR" smtClean="0">
              <a:latin typeface="Century Gothic" panose="020B0502020202020204" pitchFamily="34" charset="0"/>
            </a:endParaRPr>
          </a:p>
          <a:p>
            <a:endParaRPr lang="el-GR" altLang="el-GR" smtClean="0">
              <a:latin typeface="Century Gothic" panose="020B0502020202020204" pitchFamily="34" charset="0"/>
            </a:endParaRPr>
          </a:p>
        </p:txBody>
      </p:sp>
      <p:sp>
        <p:nvSpPr>
          <p:cNvPr id="116740" name="Rectangle 5"/>
          <p:cNvSpPr>
            <a:spLocks noChangeArrowheads="1"/>
          </p:cNvSpPr>
          <p:nvPr/>
        </p:nvSpPr>
        <p:spPr bwMode="auto">
          <a:xfrm>
            <a:off x="8382000" y="6334125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7FED7EB4-4A02-4508-AC12-221042D0D88B}" type="slidenum">
              <a:rPr lang="en-US" altLang="el-GR" b="0">
                <a:latin typeface="Century Gothic" panose="020B0502020202020204" pitchFamily="34" charset="0"/>
              </a:rPr>
              <a:pPr/>
              <a:t>113</a:t>
            </a:fld>
            <a:endParaRPr lang="en-US" altLang="el-GR" b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Τίτλος 6"/>
          <p:cNvSpPr>
            <a:spLocks noGrp="1"/>
          </p:cNvSpPr>
          <p:nvPr>
            <p:ph type="ctrTitle"/>
          </p:nvPr>
        </p:nvSpPr>
        <p:spPr>
          <a:xfrm>
            <a:off x="684213" y="1052513"/>
            <a:ext cx="7772400" cy="1470025"/>
          </a:xfrm>
        </p:spPr>
        <p:txBody>
          <a:bodyPr/>
          <a:lstStyle/>
          <a:p>
            <a:r>
              <a:rPr lang="el-GR" altLang="el-GR" smtClean="0"/>
              <a:t>Τέλος Ενότητας #</a:t>
            </a:r>
            <a:r>
              <a:rPr lang="en-US" altLang="el-GR" smtClean="0"/>
              <a:t> </a:t>
            </a:r>
            <a:r>
              <a:rPr lang="el-GR" altLang="el-GR" smtClean="0"/>
              <a:t>3</a:t>
            </a:r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>
          <a:xfrm>
            <a:off x="827088" y="2781300"/>
            <a:ext cx="7561262" cy="28575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l-GR" b="1" dirty="0"/>
              <a:t>Μάθημα: </a:t>
            </a:r>
            <a:r>
              <a:rPr lang="el-GR" dirty="0" smtClean="0"/>
              <a:t>Αρχές Μάρκετινγκ, </a:t>
            </a:r>
            <a:r>
              <a:rPr lang="el-GR" b="1" dirty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3:</a:t>
            </a:r>
            <a:r>
              <a:rPr lang="en-US" b="1" dirty="0" smtClean="0"/>
              <a:t> </a:t>
            </a:r>
            <a:r>
              <a:rPr lang="el-GR" dirty="0" smtClean="0"/>
              <a:t>Έρευνα Αγοράς</a:t>
            </a:r>
            <a:endParaRPr lang="el-GR" dirty="0"/>
          </a:p>
          <a:p>
            <a:pPr>
              <a:buFont typeface="Arial" charset="0"/>
              <a:buNone/>
              <a:defRPr/>
            </a:pPr>
            <a:r>
              <a:rPr lang="el-GR" b="1" dirty="0"/>
              <a:t>Διδάσκων: </a:t>
            </a:r>
            <a:r>
              <a:rPr lang="el-GR" dirty="0" smtClean="0"/>
              <a:t>Γεώργιος </a:t>
            </a:r>
            <a:r>
              <a:rPr lang="el-GR" dirty="0" err="1" smtClean="0"/>
              <a:t>Πανηγυράκης</a:t>
            </a:r>
            <a:r>
              <a:rPr lang="el-GR" dirty="0" smtClean="0"/>
              <a:t>, </a:t>
            </a:r>
          </a:p>
          <a:p>
            <a:pPr>
              <a:buFont typeface="Arial" charset="0"/>
              <a:buNone/>
              <a:defRPr/>
            </a:pPr>
            <a:r>
              <a:rPr lang="el-GR" b="1" dirty="0" smtClean="0"/>
              <a:t>Τμήμα</a:t>
            </a:r>
            <a:r>
              <a:rPr lang="el-GR" b="1" dirty="0"/>
              <a:t>: </a:t>
            </a:r>
            <a:r>
              <a:rPr lang="el-GR" dirty="0" smtClean="0"/>
              <a:t>Οργάνωσης και Διοίκησης Επιχειρήσεων</a:t>
            </a:r>
            <a:endParaRPr lang="el-GR" dirty="0"/>
          </a:p>
          <a:p>
            <a:pPr>
              <a:buFont typeface="Arial" charset="0"/>
              <a:buNone/>
              <a:defRPr/>
            </a:pPr>
            <a:endParaRPr lang="el-GR" dirty="0"/>
          </a:p>
          <a:p>
            <a:pPr>
              <a:buFont typeface="Arial" charset="0"/>
              <a:buNone/>
              <a:defRPr/>
            </a:pPr>
            <a:endParaRPr lang="el-GR" dirty="0"/>
          </a:p>
        </p:txBody>
      </p:sp>
      <p:pic>
        <p:nvPicPr>
          <p:cNvPr id="11776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5591175"/>
            <a:ext cx="4310062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826125"/>
            <a:ext cx="15351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4" descr="C:\Users\TURBO_X\Desktop\γ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0" y="6334125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ADE5FD7A-7479-4177-8787-DBE87D696269}" type="slidenum">
              <a:rPr lang="en-US" altLang="el-GR" b="0">
                <a:solidFill>
                  <a:srgbClr val="000000"/>
                </a:solidFill>
                <a:latin typeface="Century Gothic" panose="020B0502020202020204" pitchFamily="34" charset="0"/>
              </a:rPr>
              <a:pPr/>
              <a:t>12</a:t>
            </a:fld>
            <a:endParaRPr lang="en-US" altLang="el-GR" b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152400" y="1219200"/>
          <a:ext cx="8686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ΣΧΕΔΙΑΣΜΟΣ ΤΗΣ ΕΡΕΥΝΑΣ</a:t>
            </a:r>
            <a:endParaRPr lang="el-GR" dirty="0" smtClean="0"/>
          </a:p>
        </p:txBody>
      </p:sp>
    </p:spTree>
  </p:cSld>
  <p:clrMapOvr>
    <a:masterClrMapping/>
  </p:clrMapOvr>
  <p:transition>
    <p:blinds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GRK1VB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615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14" descr="C:\Users\TURBO_X\Desktop\γ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609600" y="6334125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F0B31296-9BB4-456D-8E81-80A00358200F}" type="slidenum">
              <a:rPr lang="en-US" altLang="el-GR" b="0">
                <a:latin typeface="Century Gothic" panose="020B0502020202020204" pitchFamily="34" charset="0"/>
              </a:rPr>
              <a:pPr/>
              <a:t>13</a:t>
            </a:fld>
            <a:endParaRPr lang="en-US" altLang="el-GR" b="0">
              <a:latin typeface="Century Gothic" panose="020B0502020202020204" pitchFamily="34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304800" y="914400"/>
          <a:ext cx="86106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ΣΤΑΔΙΑ ΕΡΕΥΝΑΣ ΑΓΟΡΑΣ</a:t>
            </a:r>
            <a:endParaRPr lang="el-GR" dirty="0" smtClean="0"/>
          </a:p>
        </p:txBody>
      </p:sp>
    </p:spTree>
  </p:cSld>
  <p:clrMapOvr>
    <a:masterClrMapping/>
  </p:clrMapOvr>
  <p:transition>
    <p:blinds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5" name="Text Box 3"/>
          <p:cNvSpPr txBox="1">
            <a:spLocks noChangeArrowheads="1"/>
          </p:cNvSpPr>
          <p:nvPr/>
        </p:nvSpPr>
        <p:spPr bwMode="auto">
          <a:xfrm>
            <a:off x="1371600" y="1447800"/>
            <a:ext cx="70104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el-GR" sz="2400" b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ΕΡΕΥΝΑ ΚΙΝΗΤΡΩΝ (</a:t>
            </a:r>
            <a:r>
              <a:rPr lang="en-GB" sz="2400" b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MOTIVATION R/)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en-GB" sz="2400" b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FOCUSED GROUP INTERVIEW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el-GR" sz="2400" b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ΑΝΑΛΥΣΗ ΚΑΤΑΝΑΛΩΤΙΚΩΝ ΤΑΣΕΩΝ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el-GR" sz="2400" b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ΠΑΡΑΠΟΝΑ ΚΑΤΑΝΑΛΩΤΩΝ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en-GB" sz="2400" b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NEED BENEFIT SEGMENTATION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en-GB" sz="2400" b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PROBLEM DETECTION STUDIES                                            -</a:t>
            </a:r>
            <a:r>
              <a:rPr lang="el-GR" sz="2400" b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ΛΙΣΤΑ ΠΡΟΒΛΗΜΑΤΩΝ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el-GR" sz="2400" b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ΙΕΡΑΡΧ</a:t>
            </a:r>
            <a:r>
              <a:rPr lang="en-GB" sz="2400" b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H</a:t>
            </a:r>
            <a:r>
              <a:rPr lang="el-GR" sz="2400" b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ΣΗ(</a:t>
            </a:r>
            <a:r>
              <a:rPr lang="en-GB" sz="2400" b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BBD&amp;0,P.I.A)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el-GR" sz="2400" b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ΑΝΑΛΥΣΗ ΤΗΣ ΔΟΜΗΣ ΤΗΣ ΑΓΟΡΑΣ                                   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en-GB" sz="2400" b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GAP ANALYSIS</a:t>
            </a:r>
            <a:endParaRPr lang="el-GR" sz="2400" b="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23237" name="Text Box 5"/>
          <p:cNvSpPr txBox="1">
            <a:spLocks noChangeArrowheads="1"/>
          </p:cNvSpPr>
          <p:nvPr/>
        </p:nvSpPr>
        <p:spPr bwMode="auto">
          <a:xfrm>
            <a:off x="1600200" y="228600"/>
            <a:ext cx="6324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32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ΤΕΧΝΙΚΕΣ ΕΡΕΥΝΗΣ ΑΓΟΡΑΣ</a:t>
            </a:r>
          </a:p>
        </p:txBody>
      </p:sp>
      <p:pic>
        <p:nvPicPr>
          <p:cNvPr id="17413" name="Picture 14" descr="C:\Users\TURBO_X\Desktop\γ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0" y="6334125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3A379533-F5DC-4416-B924-DA64AC851148}" type="slidenum">
              <a:rPr lang="en-US" altLang="el-GR" b="0">
                <a:solidFill>
                  <a:srgbClr val="000000"/>
                </a:solidFill>
                <a:latin typeface="Century Gothic" panose="020B0502020202020204" pitchFamily="34" charset="0"/>
              </a:rPr>
              <a:pPr/>
              <a:t>14</a:t>
            </a:fld>
            <a:endParaRPr lang="en-US" altLang="el-GR" b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Text Box 2"/>
          <p:cNvSpPr txBox="1">
            <a:spLocks noChangeArrowheads="1"/>
          </p:cNvSpPr>
          <p:nvPr/>
        </p:nvSpPr>
        <p:spPr bwMode="auto">
          <a:xfrm>
            <a:off x="2133600" y="685800"/>
            <a:ext cx="4953000" cy="579438"/>
          </a:xfrm>
          <a:prstGeom prst="rect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ΕΠΙΛΟΓΗ ΜΕΘΟΔΟΥ</a:t>
            </a:r>
          </a:p>
        </p:txBody>
      </p:sp>
      <p:sp>
        <p:nvSpPr>
          <p:cNvPr id="225283" name="Text Box 3"/>
          <p:cNvSpPr txBox="1">
            <a:spLocks noChangeArrowheads="1"/>
          </p:cNvSpPr>
          <p:nvPr/>
        </p:nvSpPr>
        <p:spPr bwMode="auto">
          <a:xfrm>
            <a:off x="2209800" y="1981200"/>
            <a:ext cx="4419600" cy="3600450"/>
          </a:xfrm>
          <a:prstGeom prst="rect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4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ΠΟΣΕΣ ΜΕΤΑΒΛΗΤΕΣ ?</a:t>
            </a:r>
          </a:p>
          <a:p>
            <a:pPr>
              <a:spcBef>
                <a:spcPct val="50000"/>
              </a:spcBef>
              <a:defRPr/>
            </a:pPr>
            <a:r>
              <a:rPr lang="el-GR" sz="24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ΠΕΡΙΒΑΛΛΟΝ?</a:t>
            </a:r>
          </a:p>
          <a:p>
            <a:pPr>
              <a:spcBef>
                <a:spcPct val="50000"/>
              </a:spcBef>
              <a:defRPr/>
            </a:pPr>
            <a:r>
              <a:rPr lang="el-GR" sz="24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ΠΟΣΕΣ ΜΕΤΡΗΣΕΙΣ ?</a:t>
            </a:r>
          </a:p>
          <a:p>
            <a:pPr>
              <a:spcBef>
                <a:spcPct val="50000"/>
              </a:spcBef>
              <a:defRPr/>
            </a:pPr>
            <a:r>
              <a:rPr lang="el-GR" sz="24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ΠΟΣΕΣ ΟΙ ΕΞΑΡΤΗΜΕΝΕΣ ΜΕΤΑΒΛΗΤΕΣ ?</a:t>
            </a:r>
          </a:p>
          <a:p>
            <a:pPr>
              <a:spcBef>
                <a:spcPct val="50000"/>
              </a:spcBef>
              <a:defRPr/>
            </a:pPr>
            <a:r>
              <a:rPr lang="el-GR" sz="24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ΔΕΙΓΜΑ ?</a:t>
            </a:r>
          </a:p>
          <a:p>
            <a:pPr>
              <a:spcBef>
                <a:spcPct val="50000"/>
              </a:spcBef>
              <a:defRPr/>
            </a:pPr>
            <a:r>
              <a:rPr lang="el-GR" sz="24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ΑΝΑΛΥΣΗ ΣΤΟΙΧΕΙΩΝ ?</a:t>
            </a:r>
          </a:p>
        </p:txBody>
      </p:sp>
      <p:sp>
        <p:nvSpPr>
          <p:cNvPr id="18436" name="Line 5"/>
          <p:cNvSpPr>
            <a:spLocks noChangeShapeType="1"/>
          </p:cNvSpPr>
          <p:nvPr/>
        </p:nvSpPr>
        <p:spPr bwMode="auto">
          <a:xfrm>
            <a:off x="2286000" y="5791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437" name="Line 6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76200">
            <a:solidFill>
              <a:srgbClr val="00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gradFill rotWithShape="0">
            <a:gsLst>
              <a:gs pos="0">
                <a:srgbClr val="006666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8439" name="Picture 14" descr="C:\Users\TURBO_X\Desktop\γ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Rectangle 7"/>
          <p:cNvSpPr>
            <a:spLocks noChangeArrowheads="1"/>
          </p:cNvSpPr>
          <p:nvPr/>
        </p:nvSpPr>
        <p:spPr bwMode="auto">
          <a:xfrm>
            <a:off x="0" y="6334125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472A3502-4F04-4625-95AF-AE27DCA3540B}" type="slidenum">
              <a:rPr lang="en-US" altLang="el-GR" b="0">
                <a:solidFill>
                  <a:srgbClr val="000000"/>
                </a:solidFill>
                <a:latin typeface="Century Gothic" panose="020B0502020202020204" pitchFamily="34" charset="0"/>
              </a:rPr>
              <a:pPr/>
              <a:t>15</a:t>
            </a:fld>
            <a:endParaRPr lang="en-US" altLang="el-GR" b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1026"/>
          <p:cNvSpPr>
            <a:spLocks noChangeArrowheads="1"/>
          </p:cNvSpPr>
          <p:nvPr/>
        </p:nvSpPr>
        <p:spPr bwMode="auto">
          <a:xfrm>
            <a:off x="3357563" y="2743200"/>
            <a:ext cx="2562225" cy="1201738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 defTabSz="762000">
              <a:defRPr/>
            </a:pPr>
            <a:r>
              <a:rPr lang="el-GR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ΟΙ ΠΛΗΡΟΦΟΡΙΕΣ ΤΗΣ</a:t>
            </a:r>
          </a:p>
          <a:p>
            <a:pPr algn="ctr" defTabSz="762000">
              <a:defRPr/>
            </a:pPr>
            <a:r>
              <a:rPr lang="el-GR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ΕΡΕΥΝΑΣ ΑΓΟΡΑΣ</a:t>
            </a:r>
          </a:p>
          <a:p>
            <a:pPr algn="ctr" defTabSz="762000">
              <a:defRPr/>
            </a:pPr>
            <a:r>
              <a:rPr lang="el-GR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ΘΑ ΠΡΕΠΕΙ</a:t>
            </a:r>
          </a:p>
          <a:p>
            <a:pPr algn="ctr" defTabSz="762000">
              <a:defRPr/>
            </a:pPr>
            <a:r>
              <a:rPr lang="el-GR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ΝΑ ΑΝΑΦΕΡΟΝΤΑΙ</a:t>
            </a:r>
          </a:p>
        </p:txBody>
      </p:sp>
      <p:sp>
        <p:nvSpPr>
          <p:cNvPr id="247811" name="Rectangle 1027"/>
          <p:cNvSpPr>
            <a:spLocks noChangeArrowheads="1"/>
          </p:cNvSpPr>
          <p:nvPr/>
        </p:nvSpPr>
        <p:spPr bwMode="auto">
          <a:xfrm>
            <a:off x="1911350" y="363538"/>
            <a:ext cx="1916113" cy="701675"/>
          </a:xfrm>
          <a:prstGeom prst="rect">
            <a:avLst/>
          </a:prstGeom>
          <a:gradFill rotWithShape="0">
            <a:gsLst>
              <a:gs pos="0">
                <a:srgbClr val="E6D9FF"/>
              </a:gs>
              <a:gs pos="50000">
                <a:srgbClr val="E6D9FF">
                  <a:gamma/>
                  <a:tint val="0"/>
                  <a:invGamma/>
                </a:srgbClr>
              </a:gs>
              <a:gs pos="100000">
                <a:srgbClr val="E6D9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 defTabSz="762000">
              <a:lnSpc>
                <a:spcPct val="110000"/>
              </a:lnSpc>
              <a:defRPr/>
            </a:pPr>
            <a:r>
              <a:rPr lang="el-GR" sz="180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ΣΤΗΝ ΙΔΙΑ </a:t>
            </a:r>
          </a:p>
          <a:p>
            <a:pPr algn="ctr" defTabSz="762000">
              <a:lnSpc>
                <a:spcPct val="110000"/>
              </a:lnSpc>
              <a:defRPr/>
            </a:pPr>
            <a:r>
              <a:rPr lang="el-GR" sz="180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ΤΗΝ ΕΠΙΧΕΙΡΗΣΗ</a:t>
            </a:r>
          </a:p>
        </p:txBody>
      </p:sp>
      <p:sp>
        <p:nvSpPr>
          <p:cNvPr id="247812" name="Rectangle 1028"/>
          <p:cNvSpPr>
            <a:spLocks noChangeArrowheads="1"/>
          </p:cNvSpPr>
          <p:nvPr/>
        </p:nvSpPr>
        <p:spPr bwMode="auto">
          <a:xfrm>
            <a:off x="2314575" y="5519738"/>
            <a:ext cx="1541463" cy="701675"/>
          </a:xfrm>
          <a:prstGeom prst="rect">
            <a:avLst/>
          </a:prstGeom>
          <a:gradFill rotWithShape="0">
            <a:gsLst>
              <a:gs pos="0">
                <a:srgbClr val="E6D9FF"/>
              </a:gs>
              <a:gs pos="50000">
                <a:srgbClr val="E6D9FF">
                  <a:gamma/>
                  <a:tint val="0"/>
                  <a:invGamma/>
                </a:srgbClr>
              </a:gs>
              <a:gs pos="100000">
                <a:srgbClr val="E6D9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 defTabSz="762000">
              <a:lnSpc>
                <a:spcPct val="110000"/>
              </a:lnSpc>
              <a:defRPr/>
            </a:pPr>
            <a:r>
              <a:rPr lang="el-GR" sz="180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ΣΤΟ ΜΙΓΜΑ</a:t>
            </a:r>
          </a:p>
          <a:p>
            <a:pPr algn="ctr" defTabSz="762000">
              <a:lnSpc>
                <a:spcPct val="110000"/>
              </a:lnSpc>
              <a:defRPr/>
            </a:pPr>
            <a:r>
              <a:rPr lang="el-GR" sz="180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ΜΑΡΚΕΤΙΝΓΚ</a:t>
            </a:r>
          </a:p>
        </p:txBody>
      </p:sp>
      <p:sp>
        <p:nvSpPr>
          <p:cNvPr id="247813" name="Rectangle 1029"/>
          <p:cNvSpPr>
            <a:spLocks noChangeArrowheads="1"/>
          </p:cNvSpPr>
          <p:nvPr/>
        </p:nvSpPr>
        <p:spPr bwMode="auto">
          <a:xfrm>
            <a:off x="5762625" y="5367338"/>
            <a:ext cx="1871663" cy="1006475"/>
          </a:xfrm>
          <a:prstGeom prst="rect">
            <a:avLst/>
          </a:prstGeom>
          <a:gradFill rotWithShape="0">
            <a:gsLst>
              <a:gs pos="0">
                <a:srgbClr val="E6D9FF"/>
              </a:gs>
              <a:gs pos="50000">
                <a:srgbClr val="E6D9FF">
                  <a:gamma/>
                  <a:tint val="0"/>
                  <a:invGamma/>
                </a:srgbClr>
              </a:gs>
              <a:gs pos="100000">
                <a:srgbClr val="E6D9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 defTabSz="762000">
              <a:lnSpc>
                <a:spcPct val="110000"/>
              </a:lnSpc>
              <a:defRPr/>
            </a:pPr>
            <a:r>
              <a:rPr lang="el-GR" sz="180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ΣΤΗΝ </a:t>
            </a:r>
          </a:p>
          <a:p>
            <a:pPr algn="ctr" defTabSz="762000">
              <a:lnSpc>
                <a:spcPct val="110000"/>
              </a:lnSpc>
              <a:defRPr/>
            </a:pPr>
            <a:r>
              <a:rPr lang="el-GR" sz="180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ΕΠΙΧΕΙΡΗΣΙΑΚΗ </a:t>
            </a:r>
          </a:p>
          <a:p>
            <a:pPr algn="ctr" defTabSz="762000">
              <a:lnSpc>
                <a:spcPct val="110000"/>
              </a:lnSpc>
              <a:defRPr/>
            </a:pPr>
            <a:r>
              <a:rPr lang="el-GR" sz="180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ΣΤΡΑΤΗΓΙΚΗ</a:t>
            </a:r>
          </a:p>
        </p:txBody>
      </p:sp>
      <p:sp>
        <p:nvSpPr>
          <p:cNvPr id="247814" name="Rectangle 1030"/>
          <p:cNvSpPr>
            <a:spLocks noChangeArrowheads="1"/>
          </p:cNvSpPr>
          <p:nvPr/>
        </p:nvSpPr>
        <p:spPr bwMode="auto">
          <a:xfrm>
            <a:off x="5265738" y="152400"/>
            <a:ext cx="2989262" cy="1311275"/>
          </a:xfrm>
          <a:prstGeom prst="rect">
            <a:avLst/>
          </a:prstGeom>
          <a:gradFill rotWithShape="0">
            <a:gsLst>
              <a:gs pos="0">
                <a:srgbClr val="E6D9FF"/>
              </a:gs>
              <a:gs pos="50000">
                <a:srgbClr val="E6D9FF">
                  <a:gamma/>
                  <a:tint val="0"/>
                  <a:invGamma/>
                </a:srgbClr>
              </a:gs>
              <a:gs pos="100000">
                <a:srgbClr val="E6D9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 defTabSz="762000">
              <a:lnSpc>
                <a:spcPct val="110000"/>
              </a:lnSpc>
              <a:defRPr/>
            </a:pPr>
            <a:r>
              <a:rPr lang="el-GR" sz="180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ΣΤΟ ΟΙΚΟΝΟΜΙΚΟ,</a:t>
            </a:r>
          </a:p>
          <a:p>
            <a:pPr algn="ctr" defTabSz="762000">
              <a:lnSpc>
                <a:spcPct val="110000"/>
              </a:lnSpc>
              <a:defRPr/>
            </a:pPr>
            <a:r>
              <a:rPr lang="el-GR" sz="180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ΠΟΛΙΤΙΚΟ, ΤΕΧΝΟΛΟΓΙΚΟ</a:t>
            </a:r>
          </a:p>
          <a:p>
            <a:pPr algn="ctr" defTabSz="762000">
              <a:lnSpc>
                <a:spcPct val="110000"/>
              </a:lnSpc>
              <a:defRPr/>
            </a:pPr>
            <a:r>
              <a:rPr lang="el-GR" sz="180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ΚΑΙ ΠΟΛΙΤΙΣΤΙΚΟ</a:t>
            </a:r>
          </a:p>
          <a:p>
            <a:pPr algn="ctr" defTabSz="762000">
              <a:lnSpc>
                <a:spcPct val="110000"/>
              </a:lnSpc>
              <a:defRPr/>
            </a:pPr>
            <a:r>
              <a:rPr lang="el-GR" sz="180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ΠΕΡΙΒΑΛΛΟΝ</a:t>
            </a:r>
          </a:p>
        </p:txBody>
      </p:sp>
      <p:sp>
        <p:nvSpPr>
          <p:cNvPr id="247815" name="Rectangle 1031"/>
          <p:cNvSpPr>
            <a:spLocks noChangeArrowheads="1"/>
          </p:cNvSpPr>
          <p:nvPr/>
        </p:nvSpPr>
        <p:spPr bwMode="auto">
          <a:xfrm>
            <a:off x="6923088" y="2941638"/>
            <a:ext cx="1854200" cy="701675"/>
          </a:xfrm>
          <a:prstGeom prst="rect">
            <a:avLst/>
          </a:prstGeom>
          <a:gradFill rotWithShape="0">
            <a:gsLst>
              <a:gs pos="0">
                <a:srgbClr val="E6D9FF"/>
              </a:gs>
              <a:gs pos="50000">
                <a:srgbClr val="E6D9FF">
                  <a:gamma/>
                  <a:tint val="0"/>
                  <a:invGamma/>
                </a:srgbClr>
              </a:gs>
              <a:gs pos="100000">
                <a:srgbClr val="E6D9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 defTabSz="762000">
              <a:lnSpc>
                <a:spcPct val="110000"/>
              </a:lnSpc>
              <a:defRPr/>
            </a:pPr>
            <a:r>
              <a:rPr lang="el-GR" sz="180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ΣΤΟΝ </a:t>
            </a:r>
          </a:p>
          <a:p>
            <a:pPr algn="ctr" defTabSz="762000">
              <a:lnSpc>
                <a:spcPct val="110000"/>
              </a:lnSpc>
              <a:defRPr/>
            </a:pPr>
            <a:r>
              <a:rPr lang="el-GR" sz="180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ΑΝΤΑΓΩΝΙΣΜΟ</a:t>
            </a:r>
          </a:p>
        </p:txBody>
      </p:sp>
      <p:sp>
        <p:nvSpPr>
          <p:cNvPr id="247816" name="Rectangle 1032"/>
          <p:cNvSpPr>
            <a:spLocks noChangeArrowheads="1"/>
          </p:cNvSpPr>
          <p:nvPr/>
        </p:nvSpPr>
        <p:spPr bwMode="auto">
          <a:xfrm>
            <a:off x="360363" y="2700338"/>
            <a:ext cx="1798637" cy="1006475"/>
          </a:xfrm>
          <a:prstGeom prst="rect">
            <a:avLst/>
          </a:prstGeom>
          <a:gradFill rotWithShape="0">
            <a:gsLst>
              <a:gs pos="0">
                <a:srgbClr val="E6D9FF"/>
              </a:gs>
              <a:gs pos="50000">
                <a:srgbClr val="E6D9FF">
                  <a:gamma/>
                  <a:tint val="0"/>
                  <a:invGamma/>
                </a:srgbClr>
              </a:gs>
              <a:gs pos="100000">
                <a:srgbClr val="E6D9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 defTabSz="762000">
              <a:lnSpc>
                <a:spcPct val="110000"/>
              </a:lnSpc>
              <a:defRPr/>
            </a:pPr>
            <a:r>
              <a:rPr lang="el-GR" sz="180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ΣΤΟΥΣ</a:t>
            </a:r>
          </a:p>
          <a:p>
            <a:pPr algn="ctr" defTabSz="762000">
              <a:lnSpc>
                <a:spcPct val="110000"/>
              </a:lnSpc>
              <a:defRPr/>
            </a:pPr>
            <a:r>
              <a:rPr lang="el-GR" sz="180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ΠΕΛΑΤΕΣ-</a:t>
            </a:r>
          </a:p>
          <a:p>
            <a:pPr algn="ctr" defTabSz="762000">
              <a:lnSpc>
                <a:spcPct val="110000"/>
              </a:lnSpc>
              <a:defRPr/>
            </a:pPr>
            <a:r>
              <a:rPr lang="el-GR" sz="180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ΚΑΤΑΝΑΛΩΤΕΣ</a:t>
            </a:r>
          </a:p>
        </p:txBody>
      </p:sp>
      <p:sp>
        <p:nvSpPr>
          <p:cNvPr id="19465" name="AutoShape 1033"/>
          <p:cNvSpPr>
            <a:spLocks noChangeArrowheads="1"/>
          </p:cNvSpPr>
          <p:nvPr/>
        </p:nvSpPr>
        <p:spPr bwMode="auto">
          <a:xfrm rot="1920000">
            <a:off x="2870200" y="4716463"/>
            <a:ext cx="1143000" cy="460375"/>
          </a:xfrm>
          <a:prstGeom prst="downArrow">
            <a:avLst>
              <a:gd name="adj1" fmla="val 75009"/>
              <a:gd name="adj2" fmla="val 50005"/>
            </a:avLst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>
              <a:latin typeface="Century Gothic" panose="020B0502020202020204" pitchFamily="34" charset="0"/>
            </a:endParaRPr>
          </a:p>
        </p:txBody>
      </p:sp>
      <p:sp>
        <p:nvSpPr>
          <p:cNvPr id="19466" name="AutoShape 1034"/>
          <p:cNvSpPr>
            <a:spLocks noChangeArrowheads="1"/>
          </p:cNvSpPr>
          <p:nvPr/>
        </p:nvSpPr>
        <p:spPr bwMode="auto">
          <a:xfrm rot="19860000" flipH="1">
            <a:off x="5359400" y="4640263"/>
            <a:ext cx="1143000" cy="460375"/>
          </a:xfrm>
          <a:prstGeom prst="downArrow">
            <a:avLst>
              <a:gd name="adj1" fmla="val 75009"/>
              <a:gd name="adj2" fmla="val 50005"/>
            </a:avLst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>
              <a:latin typeface="Century Gothic" panose="020B0502020202020204" pitchFamily="34" charset="0"/>
            </a:endParaRPr>
          </a:p>
        </p:txBody>
      </p:sp>
      <p:sp>
        <p:nvSpPr>
          <p:cNvPr id="19467" name="AutoShape 1035"/>
          <p:cNvSpPr>
            <a:spLocks noChangeArrowheads="1"/>
          </p:cNvSpPr>
          <p:nvPr/>
        </p:nvSpPr>
        <p:spPr bwMode="auto">
          <a:xfrm>
            <a:off x="2705100" y="2800350"/>
            <a:ext cx="342900" cy="1143000"/>
          </a:xfrm>
          <a:prstGeom prst="leftArrow">
            <a:avLst>
              <a:gd name="adj1" fmla="val 75009"/>
              <a:gd name="adj2" fmla="val 49995"/>
            </a:avLst>
          </a:prstGeom>
          <a:solidFill>
            <a:srgbClr val="E9EE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>
              <a:latin typeface="Century Gothic" panose="020B0502020202020204" pitchFamily="34" charset="0"/>
            </a:endParaRPr>
          </a:p>
        </p:txBody>
      </p:sp>
      <p:sp>
        <p:nvSpPr>
          <p:cNvPr id="19468" name="AutoShape 1036"/>
          <p:cNvSpPr>
            <a:spLocks noChangeArrowheads="1"/>
          </p:cNvSpPr>
          <p:nvPr/>
        </p:nvSpPr>
        <p:spPr bwMode="auto">
          <a:xfrm>
            <a:off x="6248400" y="2800350"/>
            <a:ext cx="342900" cy="1143000"/>
          </a:xfrm>
          <a:prstGeom prst="rightArrow">
            <a:avLst>
              <a:gd name="adj1" fmla="val 75009"/>
              <a:gd name="adj2" fmla="val 50005"/>
            </a:avLst>
          </a:prstGeom>
          <a:solidFill>
            <a:srgbClr val="00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>
              <a:latin typeface="Century Gothic" panose="020B0502020202020204" pitchFamily="34" charset="0"/>
            </a:endParaRPr>
          </a:p>
        </p:txBody>
      </p:sp>
      <p:sp>
        <p:nvSpPr>
          <p:cNvPr id="19469" name="AutoShape 1037"/>
          <p:cNvSpPr>
            <a:spLocks noChangeArrowheads="1"/>
          </p:cNvSpPr>
          <p:nvPr/>
        </p:nvSpPr>
        <p:spPr bwMode="auto">
          <a:xfrm rot="8880000" flipH="1">
            <a:off x="2870200" y="1820863"/>
            <a:ext cx="1143000" cy="460375"/>
          </a:xfrm>
          <a:prstGeom prst="downArrow">
            <a:avLst>
              <a:gd name="adj1" fmla="val 75009"/>
              <a:gd name="adj2" fmla="val 50005"/>
            </a:avLst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algn="ctr"/>
            <a:endParaRPr lang="el-GR" altLang="el-GR" i="1">
              <a:latin typeface="Century Gothic" panose="020B0502020202020204" pitchFamily="34" charset="0"/>
            </a:endParaRPr>
          </a:p>
        </p:txBody>
      </p:sp>
      <p:sp>
        <p:nvSpPr>
          <p:cNvPr id="19470" name="AutoShape 1038"/>
          <p:cNvSpPr>
            <a:spLocks noChangeArrowheads="1"/>
          </p:cNvSpPr>
          <p:nvPr/>
        </p:nvSpPr>
        <p:spPr bwMode="auto">
          <a:xfrm rot="-9060000">
            <a:off x="5359400" y="1744663"/>
            <a:ext cx="1143000" cy="460375"/>
          </a:xfrm>
          <a:prstGeom prst="downArrow">
            <a:avLst>
              <a:gd name="adj1" fmla="val 75009"/>
              <a:gd name="adj2" fmla="val 50005"/>
            </a:avLst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>
              <a:latin typeface="Century Gothic" panose="020B0502020202020204" pitchFamily="34" charset="0"/>
            </a:endParaRPr>
          </a:p>
        </p:txBody>
      </p:sp>
      <p:pic>
        <p:nvPicPr>
          <p:cNvPr id="19471" name="Picture 14" descr="C:\Users\TURBO_X\Desktop\γ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0" y="6334125"/>
            <a:ext cx="384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121A8F5B-BA2D-4927-B025-8FE110D72D35}" type="slidenum">
              <a:rPr lang="en-US" altLang="el-GR" b="0">
                <a:latin typeface="Century Gothic" panose="020B0502020202020204" pitchFamily="34" charset="0"/>
              </a:rPr>
              <a:pPr/>
              <a:t>16</a:t>
            </a:fld>
            <a:endParaRPr lang="en-US" altLang="el-GR" b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gradFill rotWithShape="0">
            <a:gsLst>
              <a:gs pos="0">
                <a:srgbClr val="FF9933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 b="0">
              <a:latin typeface="Century Gothic" panose="020B0502020202020204" pitchFamily="34" charset="0"/>
            </a:endParaRPr>
          </a:p>
        </p:txBody>
      </p:sp>
      <p:pic>
        <p:nvPicPr>
          <p:cNvPr id="20483" name="Picture 14" descr="C:\Users\TURBO_X\Desktop\γ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477000"/>
            <a:ext cx="2163762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8"/>
          <p:cNvSpPr>
            <a:spLocks noChangeArrowheads="1"/>
          </p:cNvSpPr>
          <p:nvPr/>
        </p:nvSpPr>
        <p:spPr bwMode="auto">
          <a:xfrm>
            <a:off x="0" y="6334125"/>
            <a:ext cx="384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94C1DF45-29B9-4850-8B7A-0FA35E51BDE9}" type="slidenum">
              <a:rPr lang="en-US" altLang="el-GR" b="0">
                <a:latin typeface="Century Gothic" panose="020B0502020202020204" pitchFamily="34" charset="0"/>
              </a:rPr>
              <a:pPr/>
              <a:t>17</a:t>
            </a:fld>
            <a:endParaRPr lang="en-US" altLang="el-GR" b="0">
              <a:latin typeface="Century Gothic" panose="020B0502020202020204" pitchFamily="34" charset="0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1066800" y="1066800"/>
          <a:ext cx="67818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blinds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12725" y="1355725"/>
            <a:ext cx="49180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>
              <a:latin typeface="Century Gothic" panose="020B0502020202020204" pitchFamily="34" charset="0"/>
            </a:endParaRPr>
          </a:p>
        </p:txBody>
      </p:sp>
      <p:sp>
        <p:nvSpPr>
          <p:cNvPr id="249860" name="Rectangle 4"/>
          <p:cNvSpPr>
            <a:spLocks noChangeArrowheads="1"/>
          </p:cNvSpPr>
          <p:nvPr/>
        </p:nvSpPr>
        <p:spPr bwMode="auto">
          <a:xfrm>
            <a:off x="228600" y="304800"/>
            <a:ext cx="71215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el-GR" sz="4400" dirty="0">
                <a:solidFill>
                  <a:srgbClr val="99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ΔΙΑΔΙΚΑΣΙΕΣ ΤΗΣ ΕΡΕΥΝΑΣ</a:t>
            </a:r>
          </a:p>
        </p:txBody>
      </p:sp>
      <p:sp>
        <p:nvSpPr>
          <p:cNvPr id="249861" name="Rectangle 5"/>
          <p:cNvSpPr>
            <a:spLocks noChangeArrowheads="1"/>
          </p:cNvSpPr>
          <p:nvPr/>
        </p:nvSpPr>
        <p:spPr bwMode="auto">
          <a:xfrm>
            <a:off x="161925" y="2651125"/>
            <a:ext cx="3241675" cy="1201738"/>
          </a:xfrm>
          <a:prstGeom prst="rect">
            <a:avLst/>
          </a:prstGeom>
          <a:gradFill rotWithShape="0">
            <a:gsLst>
              <a:gs pos="0">
                <a:srgbClr val="BA98FF"/>
              </a:gs>
              <a:gs pos="50000">
                <a:srgbClr val="BA98FF">
                  <a:gamma/>
                  <a:tint val="0"/>
                  <a:invGamma/>
                </a:srgbClr>
              </a:gs>
              <a:gs pos="100000">
                <a:srgbClr val="BA98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 defTabSz="762000">
              <a:defRPr/>
            </a:pPr>
            <a:r>
              <a:rPr lang="el-GR" sz="2400">
                <a:latin typeface="Century Gothic" pitchFamily="34" charset="0"/>
              </a:rPr>
              <a:t>Πραγματοποίηση </a:t>
            </a:r>
          </a:p>
          <a:p>
            <a:pPr algn="ctr" defTabSz="762000">
              <a:defRPr/>
            </a:pPr>
            <a:r>
              <a:rPr lang="el-GR" sz="2400">
                <a:latin typeface="Century Gothic" pitchFamily="34" charset="0"/>
              </a:rPr>
              <a:t>της έρευνας από την</a:t>
            </a:r>
          </a:p>
          <a:p>
            <a:pPr algn="ctr" defTabSz="762000">
              <a:defRPr/>
            </a:pPr>
            <a:r>
              <a:rPr lang="el-GR" sz="2400">
                <a:latin typeface="Century Gothic" pitchFamily="34" charset="0"/>
              </a:rPr>
              <a:t>επιχείρηση</a:t>
            </a:r>
          </a:p>
        </p:txBody>
      </p:sp>
      <p:sp>
        <p:nvSpPr>
          <p:cNvPr id="249862" name="Rectangle 6"/>
          <p:cNvSpPr>
            <a:spLocks noChangeArrowheads="1"/>
          </p:cNvSpPr>
          <p:nvPr/>
        </p:nvSpPr>
        <p:spPr bwMode="auto">
          <a:xfrm>
            <a:off x="5775325" y="2651125"/>
            <a:ext cx="3070225" cy="1201738"/>
          </a:xfrm>
          <a:prstGeom prst="rect">
            <a:avLst/>
          </a:prstGeom>
          <a:gradFill rotWithShape="0">
            <a:gsLst>
              <a:gs pos="0">
                <a:srgbClr val="BA98FF"/>
              </a:gs>
              <a:gs pos="50000">
                <a:srgbClr val="BA98FF">
                  <a:gamma/>
                  <a:tint val="0"/>
                  <a:invGamma/>
                </a:srgbClr>
              </a:gs>
              <a:gs pos="100000">
                <a:srgbClr val="BA98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 defTabSz="762000">
              <a:defRPr/>
            </a:pPr>
            <a:r>
              <a:rPr lang="el-GR" sz="2400">
                <a:latin typeface="Century Gothic" pitchFamily="34" charset="0"/>
              </a:rPr>
              <a:t>Αγορά της μελέτης</a:t>
            </a:r>
          </a:p>
          <a:p>
            <a:pPr algn="ctr" defTabSz="762000">
              <a:defRPr/>
            </a:pPr>
            <a:r>
              <a:rPr lang="el-GR" sz="2400">
                <a:latin typeface="Century Gothic" pitchFamily="34" charset="0"/>
              </a:rPr>
              <a:t>από μια ειδικευμένη</a:t>
            </a:r>
          </a:p>
          <a:p>
            <a:pPr algn="ctr" defTabSz="762000">
              <a:defRPr/>
            </a:pPr>
            <a:r>
              <a:rPr lang="el-GR" sz="2400">
                <a:latin typeface="Century Gothic" pitchFamily="34" charset="0"/>
              </a:rPr>
              <a:t>επιχείρηση</a:t>
            </a:r>
          </a:p>
        </p:txBody>
      </p:sp>
      <p:graphicFrame>
        <p:nvGraphicFramePr>
          <p:cNvPr id="1026" name="Object 7"/>
          <p:cNvGraphicFramePr>
            <a:graphicFrameLocks/>
          </p:cNvGraphicFramePr>
          <p:nvPr/>
        </p:nvGraphicFramePr>
        <p:xfrm>
          <a:off x="2362200" y="4114800"/>
          <a:ext cx="4191000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Clip" r:id="rId4" imgW="3660480" imgH="2727000" progId="MS_ClipArt_Gallery.2">
                  <p:embed/>
                </p:oleObj>
              </mc:Choice>
              <mc:Fallback>
                <p:oleObj name="Clip" r:id="rId4" imgW="3660480" imgH="2727000" progId="MS_ClipArt_Gallery.2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114800"/>
                        <a:ext cx="4191000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9864" name="AutoShape 8"/>
          <p:cNvSpPr>
            <a:spLocks noChangeArrowheads="1"/>
          </p:cNvSpPr>
          <p:nvPr/>
        </p:nvSpPr>
        <p:spPr bwMode="auto">
          <a:xfrm rot="2220000">
            <a:off x="1905000" y="1600200"/>
            <a:ext cx="1219200" cy="762000"/>
          </a:xfrm>
          <a:prstGeom prst="downArrow">
            <a:avLst>
              <a:gd name="adj1" fmla="val 75009"/>
              <a:gd name="adj2" fmla="val 50005"/>
            </a:avLst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>
              <a:latin typeface="Century Gothic" pitchFamily="34" charset="0"/>
            </a:endParaRPr>
          </a:p>
        </p:txBody>
      </p:sp>
      <p:sp>
        <p:nvSpPr>
          <p:cNvPr id="249865" name="AutoShape 9"/>
          <p:cNvSpPr>
            <a:spLocks noChangeArrowheads="1"/>
          </p:cNvSpPr>
          <p:nvPr/>
        </p:nvSpPr>
        <p:spPr bwMode="auto">
          <a:xfrm rot="19860000">
            <a:off x="5867400" y="1600200"/>
            <a:ext cx="1219200" cy="762000"/>
          </a:xfrm>
          <a:prstGeom prst="downArrow">
            <a:avLst>
              <a:gd name="adj1" fmla="val 75009"/>
              <a:gd name="adj2" fmla="val 50005"/>
            </a:avLst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>
              <a:latin typeface="Century Gothic" pitchFamily="34" charset="0"/>
            </a:endParaRPr>
          </a:p>
        </p:txBody>
      </p:sp>
      <p:sp>
        <p:nvSpPr>
          <p:cNvPr id="249866" name="AutoShape 10"/>
          <p:cNvSpPr>
            <a:spLocks noChangeArrowheads="1"/>
          </p:cNvSpPr>
          <p:nvPr/>
        </p:nvSpPr>
        <p:spPr bwMode="auto">
          <a:xfrm>
            <a:off x="4114800" y="1981200"/>
            <a:ext cx="609600" cy="2362200"/>
          </a:xfrm>
          <a:prstGeom prst="downArrow">
            <a:avLst>
              <a:gd name="adj1" fmla="val 50000"/>
              <a:gd name="adj2" fmla="val 193768"/>
            </a:avLst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>
              <a:latin typeface="Century Gothic" pitchFamily="34" charset="0"/>
            </a:endParaRPr>
          </a:p>
        </p:txBody>
      </p:sp>
      <p:sp>
        <p:nvSpPr>
          <p:cNvPr id="249867" name="Rectangle 11"/>
          <p:cNvSpPr>
            <a:spLocks noChangeArrowheads="1"/>
          </p:cNvSpPr>
          <p:nvPr/>
        </p:nvSpPr>
        <p:spPr bwMode="auto">
          <a:xfrm>
            <a:off x="3178175" y="5546725"/>
            <a:ext cx="2730500" cy="461963"/>
          </a:xfrm>
          <a:prstGeom prst="rect">
            <a:avLst/>
          </a:prstGeom>
          <a:gradFill rotWithShape="0">
            <a:gsLst>
              <a:gs pos="0">
                <a:srgbClr val="BA98FF"/>
              </a:gs>
              <a:gs pos="50000">
                <a:srgbClr val="BA98FF">
                  <a:gamma/>
                  <a:tint val="0"/>
                  <a:invGamma/>
                </a:srgbClr>
              </a:gs>
              <a:gs pos="100000">
                <a:srgbClr val="BA98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 defTabSz="762000">
              <a:defRPr/>
            </a:pPr>
            <a:r>
              <a:rPr lang="el-GR" sz="2400">
                <a:latin typeface="Century Gothic" pitchFamily="34" charset="0"/>
              </a:rPr>
              <a:t>ΚΑΙ ΤΑ ΔΥΟ ΜΑΖΙ</a:t>
            </a:r>
          </a:p>
        </p:txBody>
      </p:sp>
      <p:sp>
        <p:nvSpPr>
          <p:cNvPr id="249868" name="Rectangle 12"/>
          <p:cNvSpPr>
            <a:spLocks noChangeArrowheads="1"/>
          </p:cNvSpPr>
          <p:nvPr/>
        </p:nvSpPr>
        <p:spPr bwMode="auto">
          <a:xfrm>
            <a:off x="2346325" y="1690688"/>
            <a:ext cx="4238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el-GR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α</a:t>
            </a:r>
          </a:p>
        </p:txBody>
      </p:sp>
      <p:sp>
        <p:nvSpPr>
          <p:cNvPr id="249869" name="Rectangle 13"/>
          <p:cNvSpPr>
            <a:spLocks noChangeArrowheads="1"/>
          </p:cNvSpPr>
          <p:nvPr/>
        </p:nvSpPr>
        <p:spPr bwMode="auto">
          <a:xfrm>
            <a:off x="6232525" y="1690688"/>
            <a:ext cx="4079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el-GR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β</a:t>
            </a:r>
          </a:p>
        </p:txBody>
      </p:sp>
      <p:sp>
        <p:nvSpPr>
          <p:cNvPr id="249870" name="Rectangle 14"/>
          <p:cNvSpPr>
            <a:spLocks noChangeArrowheads="1"/>
          </p:cNvSpPr>
          <p:nvPr/>
        </p:nvSpPr>
        <p:spPr bwMode="auto">
          <a:xfrm>
            <a:off x="4022725" y="1919288"/>
            <a:ext cx="889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el-GR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α&amp;β</a:t>
            </a:r>
          </a:p>
        </p:txBody>
      </p:sp>
      <p:pic>
        <p:nvPicPr>
          <p:cNvPr id="1038" name="Picture 14" descr="C:\Users\TURBO_X\Desktop\γπ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2133600" y="2057400"/>
            <a:ext cx="4648200" cy="2819400"/>
            <a:chOff x="1344" y="1296"/>
            <a:chExt cx="2928" cy="1776"/>
          </a:xfrm>
        </p:grpSpPr>
        <p:sp>
          <p:nvSpPr>
            <p:cNvPr id="21540" name="Oval 3"/>
            <p:cNvSpPr>
              <a:spLocks noChangeArrowheads="1"/>
            </p:cNvSpPr>
            <p:nvPr/>
          </p:nvSpPr>
          <p:spPr bwMode="auto">
            <a:xfrm>
              <a:off x="1344" y="1296"/>
              <a:ext cx="2928" cy="1776"/>
            </a:xfrm>
            <a:prstGeom prst="ellipse">
              <a:avLst/>
            </a:prstGeom>
            <a:gradFill rotWithShape="0">
              <a:gsLst>
                <a:gs pos="0">
                  <a:srgbClr val="D3A7F1"/>
                </a:gs>
                <a:gs pos="50000">
                  <a:srgbClr val="FFFFFF"/>
                </a:gs>
                <a:gs pos="100000">
                  <a:srgbClr val="D3A7F1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PerspectiveBottom"/>
              <a:lightRig rig="legacyFlat3" dir="t"/>
            </a:scene3d>
            <a:sp3d extrusionH="121893000" prstMaterial="legacyMatte">
              <a:bevelT w="13500" h="13500" prst="angle"/>
              <a:bevelB w="13500" h="13500" prst="angle"/>
              <a:extrusionClr>
                <a:srgbClr val="D3A7F1"/>
              </a:extrusionClr>
              <a:contourClr>
                <a:srgbClr val="D3A7F1"/>
              </a:contourClr>
            </a:sp3d>
          </p:spPr>
          <p:txBody>
            <a:bodyPr wrap="none" anchor="ctr">
              <a:flatTx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9pPr>
            </a:lstStyle>
            <a:p>
              <a:endParaRPr lang="el-GR" altLang="el-GR">
                <a:latin typeface="Century Gothic" panose="020B0502020202020204" pitchFamily="34" charset="0"/>
              </a:endParaRPr>
            </a:p>
          </p:txBody>
        </p:sp>
        <p:sp>
          <p:nvSpPr>
            <p:cNvPr id="282628" name="Rectangle 4"/>
            <p:cNvSpPr>
              <a:spLocks noChangeArrowheads="1"/>
            </p:cNvSpPr>
            <p:nvPr/>
          </p:nvSpPr>
          <p:spPr bwMode="auto">
            <a:xfrm>
              <a:off x="1570" y="1739"/>
              <a:ext cx="2530" cy="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>
                <a:defRPr/>
              </a:pPr>
              <a:r>
                <a:rPr lang="el-GR" sz="260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entury Gothic" pitchFamily="34" charset="0"/>
                </a:rPr>
                <a:t>ΝΑ ΠΡΑΓΜΑΤΟΠΟΙΗΘΕΙ </a:t>
              </a:r>
            </a:p>
            <a:p>
              <a:pPr algn="ctr" defTabSz="762000">
                <a:defRPr/>
              </a:pPr>
              <a:r>
                <a:rPr lang="el-GR" sz="260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entury Gothic" pitchFamily="34" charset="0"/>
                </a:rPr>
                <a:t>ΕΡΕΥΝΑ ΑΓΟΡΑΣ </a:t>
              </a:r>
            </a:p>
            <a:p>
              <a:pPr algn="ctr" defTabSz="762000">
                <a:defRPr/>
              </a:pPr>
              <a:r>
                <a:rPr lang="el-GR" sz="260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entury Gothic" pitchFamily="34" charset="0"/>
                </a:rPr>
                <a:t>ΕΞΩ ΕΠΙΧΕΙΡΗΣΙΑΚΑ;</a:t>
              </a:r>
            </a:p>
          </p:txBody>
        </p:sp>
      </p:grp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3489325" y="441325"/>
            <a:ext cx="1989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r>
              <a:rPr lang="el-GR" altLang="el-GR" sz="2400">
                <a:latin typeface="Century Gothic" panose="020B0502020202020204" pitchFamily="34" charset="0"/>
              </a:rPr>
              <a:t>ΠΡΟΣΩΠΙΚΟ</a:t>
            </a:r>
          </a:p>
        </p:txBody>
      </p:sp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593725" y="1203325"/>
            <a:ext cx="1816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r>
              <a:rPr lang="el-GR" altLang="el-GR" sz="2400">
                <a:latin typeface="Century Gothic" panose="020B0502020202020204" pitchFamily="34" charset="0"/>
              </a:rPr>
              <a:t>ΑΞΙΟΠΙΣΤΙΑ</a:t>
            </a:r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6613525" y="1127125"/>
            <a:ext cx="1873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r>
              <a:rPr lang="el-GR" altLang="el-GR" sz="2400">
                <a:latin typeface="Century Gothic" panose="020B0502020202020204" pitchFamily="34" charset="0"/>
              </a:rPr>
              <a:t>ΙΚΑΝΟΤΗΤΑ</a:t>
            </a:r>
          </a:p>
        </p:txBody>
      </p:sp>
      <p:sp>
        <p:nvSpPr>
          <p:cNvPr id="21510" name="Rectangle 8"/>
          <p:cNvSpPr>
            <a:spLocks noChangeArrowheads="1"/>
          </p:cNvSpPr>
          <p:nvPr/>
        </p:nvSpPr>
        <p:spPr bwMode="auto">
          <a:xfrm>
            <a:off x="7299325" y="3260725"/>
            <a:ext cx="1330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r>
              <a:rPr lang="el-GR" altLang="el-GR" sz="2400">
                <a:latin typeface="Century Gothic" panose="020B0502020202020204" pitchFamily="34" charset="0"/>
              </a:rPr>
              <a:t>ΚΟΣΤΟΣ</a:t>
            </a:r>
          </a:p>
        </p:txBody>
      </p:sp>
      <p:sp>
        <p:nvSpPr>
          <p:cNvPr id="21511" name="Rectangle 9"/>
          <p:cNvSpPr>
            <a:spLocks noChangeArrowheads="1"/>
          </p:cNvSpPr>
          <p:nvPr/>
        </p:nvSpPr>
        <p:spPr bwMode="auto">
          <a:xfrm>
            <a:off x="5538788" y="5634038"/>
            <a:ext cx="1568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r>
              <a:rPr lang="el-GR" altLang="el-GR" sz="2400">
                <a:latin typeface="Century Gothic" panose="020B0502020202020204" pitchFamily="34" charset="0"/>
              </a:rPr>
              <a:t>ΕΜΠΕΙΡΙΑ</a:t>
            </a:r>
          </a:p>
        </p:txBody>
      </p:sp>
      <p:sp>
        <p:nvSpPr>
          <p:cNvPr id="21512" name="Rectangle 10"/>
          <p:cNvSpPr>
            <a:spLocks noChangeArrowheads="1"/>
          </p:cNvSpPr>
          <p:nvPr/>
        </p:nvSpPr>
        <p:spPr bwMode="auto">
          <a:xfrm>
            <a:off x="228600" y="3336925"/>
            <a:ext cx="131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r>
              <a:rPr lang="el-GR" altLang="el-GR" sz="2400">
                <a:latin typeface="Century Gothic" panose="020B0502020202020204" pitchFamily="34" charset="0"/>
              </a:rPr>
              <a:t>ΚΥΡΟΣ</a:t>
            </a:r>
          </a:p>
        </p:txBody>
      </p:sp>
      <p:sp>
        <p:nvSpPr>
          <p:cNvPr id="21513" name="Rectangle 11"/>
          <p:cNvSpPr>
            <a:spLocks noChangeArrowheads="1"/>
          </p:cNvSpPr>
          <p:nvPr/>
        </p:nvSpPr>
        <p:spPr bwMode="auto">
          <a:xfrm>
            <a:off x="1203325" y="5699125"/>
            <a:ext cx="2144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r>
              <a:rPr lang="el-GR" altLang="el-GR" sz="2400">
                <a:latin typeface="Century Gothic" panose="020B0502020202020204" pitchFamily="34" charset="0"/>
              </a:rPr>
              <a:t>ΔΥΝΑΤΟΤΗΤΑ</a:t>
            </a:r>
          </a:p>
        </p:txBody>
      </p:sp>
      <p:grpSp>
        <p:nvGrpSpPr>
          <p:cNvPr id="21514" name="Group 12"/>
          <p:cNvGrpSpPr>
            <a:grpSpLocks/>
          </p:cNvGrpSpPr>
          <p:nvPr/>
        </p:nvGrpSpPr>
        <p:grpSpPr bwMode="auto">
          <a:xfrm>
            <a:off x="2241550" y="4916488"/>
            <a:ext cx="922338" cy="788987"/>
            <a:chOff x="1412" y="3097"/>
            <a:chExt cx="581" cy="497"/>
          </a:xfrm>
        </p:grpSpPr>
        <p:sp>
          <p:nvSpPr>
            <p:cNvPr id="21536" name="Freeform 13"/>
            <p:cNvSpPr>
              <a:spLocks/>
            </p:cNvSpPr>
            <p:nvPr/>
          </p:nvSpPr>
          <p:spPr bwMode="auto">
            <a:xfrm>
              <a:off x="1900" y="3326"/>
              <a:ext cx="93" cy="84"/>
            </a:xfrm>
            <a:custGeom>
              <a:avLst/>
              <a:gdLst>
                <a:gd name="T0" fmla="*/ 25 w 93"/>
                <a:gd name="T1" fmla="*/ 0 h 84"/>
                <a:gd name="T2" fmla="*/ 92 w 93"/>
                <a:gd name="T3" fmla="*/ 39 h 84"/>
                <a:gd name="T4" fmla="*/ 67 w 93"/>
                <a:gd name="T5" fmla="*/ 83 h 84"/>
                <a:gd name="T6" fmla="*/ 0 w 93"/>
                <a:gd name="T7" fmla="*/ 44 h 84"/>
                <a:gd name="T8" fmla="*/ 25 w 93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84"/>
                <a:gd name="T17" fmla="*/ 93 w 93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84">
                  <a:moveTo>
                    <a:pt x="25" y="0"/>
                  </a:moveTo>
                  <a:lnTo>
                    <a:pt x="92" y="39"/>
                  </a:lnTo>
                  <a:lnTo>
                    <a:pt x="67" y="83"/>
                  </a:lnTo>
                  <a:lnTo>
                    <a:pt x="0" y="44"/>
                  </a:lnTo>
                  <a:lnTo>
                    <a:pt x="25" y="0"/>
                  </a:lnTo>
                </a:path>
              </a:pathLst>
            </a:custGeom>
            <a:solidFill>
              <a:srgbClr val="000099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537" name="Freeform 14"/>
            <p:cNvSpPr>
              <a:spLocks/>
            </p:cNvSpPr>
            <p:nvPr/>
          </p:nvSpPr>
          <p:spPr bwMode="auto">
            <a:xfrm>
              <a:off x="1502" y="3097"/>
              <a:ext cx="94" cy="84"/>
            </a:xfrm>
            <a:custGeom>
              <a:avLst/>
              <a:gdLst>
                <a:gd name="T0" fmla="*/ 26 w 94"/>
                <a:gd name="T1" fmla="*/ 0 h 84"/>
                <a:gd name="T2" fmla="*/ 93 w 94"/>
                <a:gd name="T3" fmla="*/ 38 h 84"/>
                <a:gd name="T4" fmla="*/ 69 w 94"/>
                <a:gd name="T5" fmla="*/ 83 h 84"/>
                <a:gd name="T6" fmla="*/ 0 w 94"/>
                <a:gd name="T7" fmla="*/ 44 h 84"/>
                <a:gd name="T8" fmla="*/ 26 w 94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84"/>
                <a:gd name="T17" fmla="*/ 94 w 94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84">
                  <a:moveTo>
                    <a:pt x="26" y="0"/>
                  </a:moveTo>
                  <a:lnTo>
                    <a:pt x="93" y="38"/>
                  </a:lnTo>
                  <a:lnTo>
                    <a:pt x="69" y="83"/>
                  </a:lnTo>
                  <a:lnTo>
                    <a:pt x="0" y="44"/>
                  </a:lnTo>
                  <a:lnTo>
                    <a:pt x="26" y="0"/>
                  </a:lnTo>
                </a:path>
              </a:pathLst>
            </a:custGeom>
            <a:solidFill>
              <a:srgbClr val="000099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538" name="Freeform 15"/>
            <p:cNvSpPr>
              <a:spLocks/>
            </p:cNvSpPr>
            <p:nvPr/>
          </p:nvSpPr>
          <p:spPr bwMode="auto">
            <a:xfrm>
              <a:off x="1437" y="3098"/>
              <a:ext cx="555" cy="452"/>
            </a:xfrm>
            <a:custGeom>
              <a:avLst/>
              <a:gdLst>
                <a:gd name="T0" fmla="*/ 371 w 555"/>
                <a:gd name="T1" fmla="*/ 43 h 452"/>
                <a:gd name="T2" fmla="*/ 93 w 555"/>
                <a:gd name="T3" fmla="*/ 0 h 452"/>
                <a:gd name="T4" fmla="*/ 158 w 555"/>
                <a:gd name="T5" fmla="*/ 38 h 452"/>
                <a:gd name="T6" fmla="*/ 0 w 555"/>
                <a:gd name="T7" fmla="*/ 210 h 452"/>
                <a:gd name="T8" fmla="*/ 419 w 555"/>
                <a:gd name="T9" fmla="*/ 451 h 452"/>
                <a:gd name="T10" fmla="*/ 488 w 555"/>
                <a:gd name="T11" fmla="*/ 228 h 452"/>
                <a:gd name="T12" fmla="*/ 554 w 555"/>
                <a:gd name="T13" fmla="*/ 266 h 452"/>
                <a:gd name="T14" fmla="*/ 371 w 555"/>
                <a:gd name="T15" fmla="*/ 43 h 4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5"/>
                <a:gd name="T25" fmla="*/ 0 h 452"/>
                <a:gd name="T26" fmla="*/ 555 w 555"/>
                <a:gd name="T27" fmla="*/ 452 h 4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5" h="452">
                  <a:moveTo>
                    <a:pt x="371" y="43"/>
                  </a:moveTo>
                  <a:lnTo>
                    <a:pt x="93" y="0"/>
                  </a:lnTo>
                  <a:lnTo>
                    <a:pt x="158" y="38"/>
                  </a:lnTo>
                  <a:lnTo>
                    <a:pt x="0" y="210"/>
                  </a:lnTo>
                  <a:lnTo>
                    <a:pt x="419" y="451"/>
                  </a:lnTo>
                  <a:lnTo>
                    <a:pt x="488" y="228"/>
                  </a:lnTo>
                  <a:lnTo>
                    <a:pt x="554" y="266"/>
                  </a:lnTo>
                  <a:lnTo>
                    <a:pt x="371" y="43"/>
                  </a:lnTo>
                </a:path>
              </a:pathLst>
            </a:custGeom>
            <a:solidFill>
              <a:srgbClr val="3333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539" name="Freeform 16"/>
            <p:cNvSpPr>
              <a:spLocks/>
            </p:cNvSpPr>
            <p:nvPr/>
          </p:nvSpPr>
          <p:spPr bwMode="auto">
            <a:xfrm>
              <a:off x="1412" y="3308"/>
              <a:ext cx="445" cy="286"/>
            </a:xfrm>
            <a:custGeom>
              <a:avLst/>
              <a:gdLst>
                <a:gd name="T0" fmla="*/ 25 w 445"/>
                <a:gd name="T1" fmla="*/ 0 h 286"/>
                <a:gd name="T2" fmla="*/ 444 w 445"/>
                <a:gd name="T3" fmla="*/ 241 h 286"/>
                <a:gd name="T4" fmla="*/ 418 w 445"/>
                <a:gd name="T5" fmla="*/ 285 h 286"/>
                <a:gd name="T6" fmla="*/ 0 w 445"/>
                <a:gd name="T7" fmla="*/ 44 h 286"/>
                <a:gd name="T8" fmla="*/ 25 w 445"/>
                <a:gd name="T9" fmla="*/ 0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5"/>
                <a:gd name="T16" fmla="*/ 0 h 286"/>
                <a:gd name="T17" fmla="*/ 445 w 445"/>
                <a:gd name="T18" fmla="*/ 286 h 2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5" h="286">
                  <a:moveTo>
                    <a:pt x="25" y="0"/>
                  </a:moveTo>
                  <a:lnTo>
                    <a:pt x="444" y="241"/>
                  </a:lnTo>
                  <a:lnTo>
                    <a:pt x="418" y="285"/>
                  </a:lnTo>
                  <a:lnTo>
                    <a:pt x="0" y="44"/>
                  </a:lnTo>
                  <a:lnTo>
                    <a:pt x="25" y="0"/>
                  </a:lnTo>
                </a:path>
              </a:pathLst>
            </a:custGeom>
            <a:solidFill>
              <a:srgbClr val="000099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1515" name="Freeform 17"/>
          <p:cNvSpPr>
            <a:spLocks/>
          </p:cNvSpPr>
          <p:nvPr/>
        </p:nvSpPr>
        <p:spPr bwMode="auto">
          <a:xfrm>
            <a:off x="3963988" y="1141413"/>
            <a:ext cx="1066800" cy="647700"/>
          </a:xfrm>
          <a:custGeom>
            <a:avLst/>
            <a:gdLst>
              <a:gd name="T0" fmla="*/ 2147483647 w 672"/>
              <a:gd name="T1" fmla="*/ 0 h 408"/>
              <a:gd name="T2" fmla="*/ 2147483647 w 672"/>
              <a:gd name="T3" fmla="*/ 0 h 408"/>
              <a:gd name="T4" fmla="*/ 2147483647 w 672"/>
              <a:gd name="T5" fmla="*/ 2147483647 h 408"/>
              <a:gd name="T6" fmla="*/ 2147483647 w 672"/>
              <a:gd name="T7" fmla="*/ 2147483647 h 408"/>
              <a:gd name="T8" fmla="*/ 2147483647 w 672"/>
              <a:gd name="T9" fmla="*/ 2147483647 h 408"/>
              <a:gd name="T10" fmla="*/ 0 w 672"/>
              <a:gd name="T11" fmla="*/ 2147483647 h 408"/>
              <a:gd name="T12" fmla="*/ 2147483647 w 672"/>
              <a:gd name="T13" fmla="*/ 2147483647 h 408"/>
              <a:gd name="T14" fmla="*/ 2147483647 w 672"/>
              <a:gd name="T15" fmla="*/ 0 h 4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72"/>
              <a:gd name="T25" fmla="*/ 0 h 408"/>
              <a:gd name="T26" fmla="*/ 672 w 672"/>
              <a:gd name="T27" fmla="*/ 408 h 4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72" h="408">
                <a:moveTo>
                  <a:pt x="142" y="0"/>
                </a:moveTo>
                <a:lnTo>
                  <a:pt x="528" y="0"/>
                </a:lnTo>
                <a:lnTo>
                  <a:pt x="569" y="221"/>
                </a:lnTo>
                <a:lnTo>
                  <a:pt x="671" y="221"/>
                </a:lnTo>
                <a:lnTo>
                  <a:pt x="335" y="407"/>
                </a:lnTo>
                <a:lnTo>
                  <a:pt x="0" y="221"/>
                </a:lnTo>
                <a:lnTo>
                  <a:pt x="101" y="221"/>
                </a:lnTo>
                <a:lnTo>
                  <a:pt x="142" y="0"/>
                </a:lnTo>
              </a:path>
            </a:pathLst>
          </a:custGeom>
          <a:solidFill>
            <a:srgbClr val="3333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516" name="Freeform 18"/>
          <p:cNvSpPr>
            <a:spLocks/>
          </p:cNvSpPr>
          <p:nvPr/>
        </p:nvSpPr>
        <p:spPr bwMode="auto">
          <a:xfrm>
            <a:off x="3963988" y="1493838"/>
            <a:ext cx="533400" cy="412750"/>
          </a:xfrm>
          <a:custGeom>
            <a:avLst/>
            <a:gdLst>
              <a:gd name="T0" fmla="*/ 0 w 336"/>
              <a:gd name="T1" fmla="*/ 0 h 260"/>
              <a:gd name="T2" fmla="*/ 2147483647 w 336"/>
              <a:gd name="T3" fmla="*/ 2147483647 h 260"/>
              <a:gd name="T4" fmla="*/ 2147483647 w 336"/>
              <a:gd name="T5" fmla="*/ 2147483647 h 260"/>
              <a:gd name="T6" fmla="*/ 0 w 336"/>
              <a:gd name="T7" fmla="*/ 2147483647 h 260"/>
              <a:gd name="T8" fmla="*/ 0 w 336"/>
              <a:gd name="T9" fmla="*/ 0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6"/>
              <a:gd name="T16" fmla="*/ 0 h 260"/>
              <a:gd name="T17" fmla="*/ 336 w 336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6" h="260">
                <a:moveTo>
                  <a:pt x="0" y="0"/>
                </a:moveTo>
                <a:lnTo>
                  <a:pt x="335" y="185"/>
                </a:lnTo>
                <a:lnTo>
                  <a:pt x="335" y="259"/>
                </a:lnTo>
                <a:lnTo>
                  <a:pt x="0" y="55"/>
                </a:lnTo>
                <a:lnTo>
                  <a:pt x="0" y="0"/>
                </a:lnTo>
              </a:path>
            </a:pathLst>
          </a:custGeom>
          <a:solidFill>
            <a:srgbClr val="000099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517" name="Freeform 19"/>
          <p:cNvSpPr>
            <a:spLocks/>
          </p:cNvSpPr>
          <p:nvPr/>
        </p:nvSpPr>
        <p:spPr bwMode="auto">
          <a:xfrm>
            <a:off x="4495800" y="1493838"/>
            <a:ext cx="534988" cy="412750"/>
          </a:xfrm>
          <a:custGeom>
            <a:avLst/>
            <a:gdLst>
              <a:gd name="T0" fmla="*/ 0 w 337"/>
              <a:gd name="T1" fmla="*/ 2147483647 h 260"/>
              <a:gd name="T2" fmla="*/ 0 w 337"/>
              <a:gd name="T3" fmla="*/ 2147483647 h 260"/>
              <a:gd name="T4" fmla="*/ 2147483647 w 337"/>
              <a:gd name="T5" fmla="*/ 2147483647 h 260"/>
              <a:gd name="T6" fmla="*/ 2147483647 w 337"/>
              <a:gd name="T7" fmla="*/ 0 h 260"/>
              <a:gd name="T8" fmla="*/ 0 w 337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7"/>
              <a:gd name="T16" fmla="*/ 0 h 260"/>
              <a:gd name="T17" fmla="*/ 337 w 337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7" h="260">
                <a:moveTo>
                  <a:pt x="0" y="185"/>
                </a:moveTo>
                <a:lnTo>
                  <a:pt x="0" y="259"/>
                </a:lnTo>
                <a:lnTo>
                  <a:pt x="336" y="55"/>
                </a:lnTo>
                <a:lnTo>
                  <a:pt x="336" y="0"/>
                </a:lnTo>
                <a:lnTo>
                  <a:pt x="0" y="185"/>
                </a:lnTo>
              </a:path>
            </a:pathLst>
          </a:custGeom>
          <a:solidFill>
            <a:srgbClr val="000099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21518" name="Group 20"/>
          <p:cNvGrpSpPr>
            <a:grpSpLocks/>
          </p:cNvGrpSpPr>
          <p:nvPr/>
        </p:nvGrpSpPr>
        <p:grpSpPr bwMode="auto">
          <a:xfrm>
            <a:off x="5670550" y="4840288"/>
            <a:ext cx="922338" cy="788987"/>
            <a:chOff x="3572" y="3049"/>
            <a:chExt cx="581" cy="497"/>
          </a:xfrm>
        </p:grpSpPr>
        <p:sp>
          <p:nvSpPr>
            <p:cNvPr id="21532" name="Freeform 21"/>
            <p:cNvSpPr>
              <a:spLocks/>
            </p:cNvSpPr>
            <p:nvPr/>
          </p:nvSpPr>
          <p:spPr bwMode="auto">
            <a:xfrm>
              <a:off x="3572" y="3278"/>
              <a:ext cx="93" cy="84"/>
            </a:xfrm>
            <a:custGeom>
              <a:avLst/>
              <a:gdLst>
                <a:gd name="T0" fmla="*/ 67 w 93"/>
                <a:gd name="T1" fmla="*/ 0 h 84"/>
                <a:gd name="T2" fmla="*/ 0 w 93"/>
                <a:gd name="T3" fmla="*/ 39 h 84"/>
                <a:gd name="T4" fmla="*/ 25 w 93"/>
                <a:gd name="T5" fmla="*/ 83 h 84"/>
                <a:gd name="T6" fmla="*/ 92 w 93"/>
                <a:gd name="T7" fmla="*/ 44 h 84"/>
                <a:gd name="T8" fmla="*/ 67 w 93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84"/>
                <a:gd name="T17" fmla="*/ 93 w 93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84">
                  <a:moveTo>
                    <a:pt x="67" y="0"/>
                  </a:moveTo>
                  <a:lnTo>
                    <a:pt x="0" y="39"/>
                  </a:lnTo>
                  <a:lnTo>
                    <a:pt x="25" y="83"/>
                  </a:lnTo>
                  <a:lnTo>
                    <a:pt x="92" y="44"/>
                  </a:lnTo>
                  <a:lnTo>
                    <a:pt x="67" y="0"/>
                  </a:lnTo>
                </a:path>
              </a:pathLst>
            </a:custGeom>
            <a:solidFill>
              <a:srgbClr val="000099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533" name="Freeform 22"/>
            <p:cNvSpPr>
              <a:spLocks/>
            </p:cNvSpPr>
            <p:nvPr/>
          </p:nvSpPr>
          <p:spPr bwMode="auto">
            <a:xfrm>
              <a:off x="3969" y="3049"/>
              <a:ext cx="94" cy="84"/>
            </a:xfrm>
            <a:custGeom>
              <a:avLst/>
              <a:gdLst>
                <a:gd name="T0" fmla="*/ 67 w 94"/>
                <a:gd name="T1" fmla="*/ 0 h 84"/>
                <a:gd name="T2" fmla="*/ 0 w 94"/>
                <a:gd name="T3" fmla="*/ 38 h 84"/>
                <a:gd name="T4" fmla="*/ 24 w 94"/>
                <a:gd name="T5" fmla="*/ 83 h 84"/>
                <a:gd name="T6" fmla="*/ 93 w 94"/>
                <a:gd name="T7" fmla="*/ 44 h 84"/>
                <a:gd name="T8" fmla="*/ 67 w 94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84"/>
                <a:gd name="T17" fmla="*/ 94 w 94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84">
                  <a:moveTo>
                    <a:pt x="67" y="0"/>
                  </a:moveTo>
                  <a:lnTo>
                    <a:pt x="0" y="38"/>
                  </a:lnTo>
                  <a:lnTo>
                    <a:pt x="24" y="83"/>
                  </a:lnTo>
                  <a:lnTo>
                    <a:pt x="93" y="44"/>
                  </a:lnTo>
                  <a:lnTo>
                    <a:pt x="67" y="0"/>
                  </a:lnTo>
                </a:path>
              </a:pathLst>
            </a:custGeom>
            <a:solidFill>
              <a:srgbClr val="000099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534" name="Freeform 23"/>
            <p:cNvSpPr>
              <a:spLocks/>
            </p:cNvSpPr>
            <p:nvPr/>
          </p:nvSpPr>
          <p:spPr bwMode="auto">
            <a:xfrm>
              <a:off x="3573" y="3050"/>
              <a:ext cx="555" cy="452"/>
            </a:xfrm>
            <a:custGeom>
              <a:avLst/>
              <a:gdLst>
                <a:gd name="T0" fmla="*/ 183 w 555"/>
                <a:gd name="T1" fmla="*/ 43 h 452"/>
                <a:gd name="T2" fmla="*/ 461 w 555"/>
                <a:gd name="T3" fmla="*/ 0 h 452"/>
                <a:gd name="T4" fmla="*/ 396 w 555"/>
                <a:gd name="T5" fmla="*/ 38 h 452"/>
                <a:gd name="T6" fmla="*/ 554 w 555"/>
                <a:gd name="T7" fmla="*/ 210 h 452"/>
                <a:gd name="T8" fmla="*/ 135 w 555"/>
                <a:gd name="T9" fmla="*/ 451 h 452"/>
                <a:gd name="T10" fmla="*/ 66 w 555"/>
                <a:gd name="T11" fmla="*/ 228 h 452"/>
                <a:gd name="T12" fmla="*/ 0 w 555"/>
                <a:gd name="T13" fmla="*/ 266 h 452"/>
                <a:gd name="T14" fmla="*/ 183 w 555"/>
                <a:gd name="T15" fmla="*/ 43 h 4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5"/>
                <a:gd name="T25" fmla="*/ 0 h 452"/>
                <a:gd name="T26" fmla="*/ 555 w 555"/>
                <a:gd name="T27" fmla="*/ 452 h 4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5" h="452">
                  <a:moveTo>
                    <a:pt x="183" y="43"/>
                  </a:moveTo>
                  <a:lnTo>
                    <a:pt x="461" y="0"/>
                  </a:lnTo>
                  <a:lnTo>
                    <a:pt x="396" y="38"/>
                  </a:lnTo>
                  <a:lnTo>
                    <a:pt x="554" y="210"/>
                  </a:lnTo>
                  <a:lnTo>
                    <a:pt x="135" y="451"/>
                  </a:lnTo>
                  <a:lnTo>
                    <a:pt x="66" y="228"/>
                  </a:lnTo>
                  <a:lnTo>
                    <a:pt x="0" y="266"/>
                  </a:lnTo>
                  <a:lnTo>
                    <a:pt x="183" y="43"/>
                  </a:lnTo>
                </a:path>
              </a:pathLst>
            </a:custGeom>
            <a:solidFill>
              <a:srgbClr val="3333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535" name="Freeform 24"/>
            <p:cNvSpPr>
              <a:spLocks/>
            </p:cNvSpPr>
            <p:nvPr/>
          </p:nvSpPr>
          <p:spPr bwMode="auto">
            <a:xfrm>
              <a:off x="3708" y="3260"/>
              <a:ext cx="445" cy="286"/>
            </a:xfrm>
            <a:custGeom>
              <a:avLst/>
              <a:gdLst>
                <a:gd name="T0" fmla="*/ 419 w 445"/>
                <a:gd name="T1" fmla="*/ 0 h 286"/>
                <a:gd name="T2" fmla="*/ 0 w 445"/>
                <a:gd name="T3" fmla="*/ 241 h 286"/>
                <a:gd name="T4" fmla="*/ 26 w 445"/>
                <a:gd name="T5" fmla="*/ 285 h 286"/>
                <a:gd name="T6" fmla="*/ 444 w 445"/>
                <a:gd name="T7" fmla="*/ 44 h 286"/>
                <a:gd name="T8" fmla="*/ 419 w 445"/>
                <a:gd name="T9" fmla="*/ 0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5"/>
                <a:gd name="T16" fmla="*/ 0 h 286"/>
                <a:gd name="T17" fmla="*/ 445 w 445"/>
                <a:gd name="T18" fmla="*/ 286 h 2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5" h="286">
                  <a:moveTo>
                    <a:pt x="419" y="0"/>
                  </a:moveTo>
                  <a:lnTo>
                    <a:pt x="0" y="241"/>
                  </a:lnTo>
                  <a:lnTo>
                    <a:pt x="26" y="285"/>
                  </a:lnTo>
                  <a:lnTo>
                    <a:pt x="444" y="44"/>
                  </a:lnTo>
                  <a:lnTo>
                    <a:pt x="419" y="0"/>
                  </a:lnTo>
                </a:path>
              </a:pathLst>
            </a:custGeom>
            <a:solidFill>
              <a:srgbClr val="000099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21519" name="Group 25"/>
          <p:cNvGrpSpPr>
            <a:grpSpLocks/>
          </p:cNvGrpSpPr>
          <p:nvPr/>
        </p:nvGrpSpPr>
        <p:grpSpPr bwMode="auto">
          <a:xfrm>
            <a:off x="6127750" y="1716088"/>
            <a:ext cx="922338" cy="788987"/>
            <a:chOff x="3860" y="1081"/>
            <a:chExt cx="581" cy="497"/>
          </a:xfrm>
        </p:grpSpPr>
        <p:sp>
          <p:nvSpPr>
            <p:cNvPr id="21528" name="Freeform 26"/>
            <p:cNvSpPr>
              <a:spLocks/>
            </p:cNvSpPr>
            <p:nvPr/>
          </p:nvSpPr>
          <p:spPr bwMode="auto">
            <a:xfrm>
              <a:off x="3860" y="1265"/>
              <a:ext cx="93" cy="84"/>
            </a:xfrm>
            <a:custGeom>
              <a:avLst/>
              <a:gdLst>
                <a:gd name="T0" fmla="*/ 67 w 93"/>
                <a:gd name="T1" fmla="*/ 83 h 84"/>
                <a:gd name="T2" fmla="*/ 0 w 93"/>
                <a:gd name="T3" fmla="*/ 44 h 84"/>
                <a:gd name="T4" fmla="*/ 25 w 93"/>
                <a:gd name="T5" fmla="*/ 0 h 84"/>
                <a:gd name="T6" fmla="*/ 92 w 93"/>
                <a:gd name="T7" fmla="*/ 39 h 84"/>
                <a:gd name="T8" fmla="*/ 67 w 93"/>
                <a:gd name="T9" fmla="*/ 83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84"/>
                <a:gd name="T17" fmla="*/ 93 w 93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84">
                  <a:moveTo>
                    <a:pt x="67" y="83"/>
                  </a:moveTo>
                  <a:lnTo>
                    <a:pt x="0" y="44"/>
                  </a:lnTo>
                  <a:lnTo>
                    <a:pt x="25" y="0"/>
                  </a:lnTo>
                  <a:lnTo>
                    <a:pt x="92" y="39"/>
                  </a:lnTo>
                  <a:lnTo>
                    <a:pt x="67" y="83"/>
                  </a:lnTo>
                </a:path>
              </a:pathLst>
            </a:custGeom>
            <a:solidFill>
              <a:srgbClr val="000099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529" name="Freeform 27"/>
            <p:cNvSpPr>
              <a:spLocks/>
            </p:cNvSpPr>
            <p:nvPr/>
          </p:nvSpPr>
          <p:spPr bwMode="auto">
            <a:xfrm>
              <a:off x="4257" y="1494"/>
              <a:ext cx="94" cy="84"/>
            </a:xfrm>
            <a:custGeom>
              <a:avLst/>
              <a:gdLst>
                <a:gd name="T0" fmla="*/ 67 w 94"/>
                <a:gd name="T1" fmla="*/ 83 h 84"/>
                <a:gd name="T2" fmla="*/ 0 w 94"/>
                <a:gd name="T3" fmla="*/ 45 h 84"/>
                <a:gd name="T4" fmla="*/ 24 w 94"/>
                <a:gd name="T5" fmla="*/ 0 h 84"/>
                <a:gd name="T6" fmla="*/ 93 w 94"/>
                <a:gd name="T7" fmla="*/ 39 h 84"/>
                <a:gd name="T8" fmla="*/ 67 w 94"/>
                <a:gd name="T9" fmla="*/ 83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84"/>
                <a:gd name="T17" fmla="*/ 94 w 94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84">
                  <a:moveTo>
                    <a:pt x="67" y="83"/>
                  </a:moveTo>
                  <a:lnTo>
                    <a:pt x="0" y="45"/>
                  </a:lnTo>
                  <a:lnTo>
                    <a:pt x="24" y="0"/>
                  </a:lnTo>
                  <a:lnTo>
                    <a:pt x="93" y="39"/>
                  </a:lnTo>
                  <a:lnTo>
                    <a:pt x="67" y="83"/>
                  </a:lnTo>
                </a:path>
              </a:pathLst>
            </a:custGeom>
            <a:solidFill>
              <a:srgbClr val="000099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530" name="Freeform 28"/>
            <p:cNvSpPr>
              <a:spLocks/>
            </p:cNvSpPr>
            <p:nvPr/>
          </p:nvSpPr>
          <p:spPr bwMode="auto">
            <a:xfrm>
              <a:off x="3861" y="1125"/>
              <a:ext cx="555" cy="452"/>
            </a:xfrm>
            <a:custGeom>
              <a:avLst/>
              <a:gdLst>
                <a:gd name="T0" fmla="*/ 183 w 555"/>
                <a:gd name="T1" fmla="*/ 408 h 452"/>
                <a:gd name="T2" fmla="*/ 461 w 555"/>
                <a:gd name="T3" fmla="*/ 451 h 452"/>
                <a:gd name="T4" fmla="*/ 396 w 555"/>
                <a:gd name="T5" fmla="*/ 413 h 452"/>
                <a:gd name="T6" fmla="*/ 554 w 555"/>
                <a:gd name="T7" fmla="*/ 241 h 452"/>
                <a:gd name="T8" fmla="*/ 135 w 555"/>
                <a:gd name="T9" fmla="*/ 0 h 452"/>
                <a:gd name="T10" fmla="*/ 66 w 555"/>
                <a:gd name="T11" fmla="*/ 223 h 452"/>
                <a:gd name="T12" fmla="*/ 0 w 555"/>
                <a:gd name="T13" fmla="*/ 185 h 452"/>
                <a:gd name="T14" fmla="*/ 183 w 555"/>
                <a:gd name="T15" fmla="*/ 408 h 4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5"/>
                <a:gd name="T25" fmla="*/ 0 h 452"/>
                <a:gd name="T26" fmla="*/ 555 w 555"/>
                <a:gd name="T27" fmla="*/ 452 h 4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5" h="452">
                  <a:moveTo>
                    <a:pt x="183" y="408"/>
                  </a:moveTo>
                  <a:lnTo>
                    <a:pt x="461" y="451"/>
                  </a:lnTo>
                  <a:lnTo>
                    <a:pt x="396" y="413"/>
                  </a:lnTo>
                  <a:lnTo>
                    <a:pt x="554" y="241"/>
                  </a:lnTo>
                  <a:lnTo>
                    <a:pt x="135" y="0"/>
                  </a:lnTo>
                  <a:lnTo>
                    <a:pt x="66" y="223"/>
                  </a:lnTo>
                  <a:lnTo>
                    <a:pt x="0" y="185"/>
                  </a:lnTo>
                  <a:lnTo>
                    <a:pt x="183" y="408"/>
                  </a:lnTo>
                </a:path>
              </a:pathLst>
            </a:custGeom>
            <a:solidFill>
              <a:srgbClr val="3333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531" name="Freeform 29"/>
            <p:cNvSpPr>
              <a:spLocks/>
            </p:cNvSpPr>
            <p:nvPr/>
          </p:nvSpPr>
          <p:spPr bwMode="auto">
            <a:xfrm>
              <a:off x="3996" y="1081"/>
              <a:ext cx="445" cy="286"/>
            </a:xfrm>
            <a:custGeom>
              <a:avLst/>
              <a:gdLst>
                <a:gd name="T0" fmla="*/ 419 w 445"/>
                <a:gd name="T1" fmla="*/ 285 h 286"/>
                <a:gd name="T2" fmla="*/ 0 w 445"/>
                <a:gd name="T3" fmla="*/ 44 h 286"/>
                <a:gd name="T4" fmla="*/ 26 w 445"/>
                <a:gd name="T5" fmla="*/ 0 h 286"/>
                <a:gd name="T6" fmla="*/ 444 w 445"/>
                <a:gd name="T7" fmla="*/ 241 h 286"/>
                <a:gd name="T8" fmla="*/ 419 w 445"/>
                <a:gd name="T9" fmla="*/ 285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5"/>
                <a:gd name="T16" fmla="*/ 0 h 286"/>
                <a:gd name="T17" fmla="*/ 445 w 445"/>
                <a:gd name="T18" fmla="*/ 286 h 2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5" h="286">
                  <a:moveTo>
                    <a:pt x="419" y="285"/>
                  </a:moveTo>
                  <a:lnTo>
                    <a:pt x="0" y="44"/>
                  </a:lnTo>
                  <a:lnTo>
                    <a:pt x="26" y="0"/>
                  </a:lnTo>
                  <a:lnTo>
                    <a:pt x="444" y="241"/>
                  </a:lnTo>
                  <a:lnTo>
                    <a:pt x="419" y="285"/>
                  </a:lnTo>
                </a:path>
              </a:pathLst>
            </a:custGeom>
            <a:solidFill>
              <a:srgbClr val="000099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21520" name="Group 30"/>
          <p:cNvGrpSpPr>
            <a:grpSpLocks/>
          </p:cNvGrpSpPr>
          <p:nvPr/>
        </p:nvGrpSpPr>
        <p:grpSpPr bwMode="auto">
          <a:xfrm>
            <a:off x="1860550" y="1792288"/>
            <a:ext cx="922338" cy="788987"/>
            <a:chOff x="1172" y="1129"/>
            <a:chExt cx="581" cy="497"/>
          </a:xfrm>
        </p:grpSpPr>
        <p:sp>
          <p:nvSpPr>
            <p:cNvPr id="21524" name="Freeform 31"/>
            <p:cNvSpPr>
              <a:spLocks/>
            </p:cNvSpPr>
            <p:nvPr/>
          </p:nvSpPr>
          <p:spPr bwMode="auto">
            <a:xfrm>
              <a:off x="1660" y="1313"/>
              <a:ext cx="93" cy="84"/>
            </a:xfrm>
            <a:custGeom>
              <a:avLst/>
              <a:gdLst>
                <a:gd name="T0" fmla="*/ 25 w 93"/>
                <a:gd name="T1" fmla="*/ 83 h 84"/>
                <a:gd name="T2" fmla="*/ 92 w 93"/>
                <a:gd name="T3" fmla="*/ 44 h 84"/>
                <a:gd name="T4" fmla="*/ 67 w 93"/>
                <a:gd name="T5" fmla="*/ 0 h 84"/>
                <a:gd name="T6" fmla="*/ 0 w 93"/>
                <a:gd name="T7" fmla="*/ 39 h 84"/>
                <a:gd name="T8" fmla="*/ 25 w 93"/>
                <a:gd name="T9" fmla="*/ 83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84"/>
                <a:gd name="T17" fmla="*/ 93 w 93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84">
                  <a:moveTo>
                    <a:pt x="25" y="83"/>
                  </a:moveTo>
                  <a:lnTo>
                    <a:pt x="92" y="44"/>
                  </a:lnTo>
                  <a:lnTo>
                    <a:pt x="67" y="0"/>
                  </a:lnTo>
                  <a:lnTo>
                    <a:pt x="0" y="39"/>
                  </a:lnTo>
                  <a:lnTo>
                    <a:pt x="25" y="83"/>
                  </a:lnTo>
                </a:path>
              </a:pathLst>
            </a:custGeom>
            <a:solidFill>
              <a:srgbClr val="000099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525" name="Freeform 32"/>
            <p:cNvSpPr>
              <a:spLocks/>
            </p:cNvSpPr>
            <p:nvPr/>
          </p:nvSpPr>
          <p:spPr bwMode="auto">
            <a:xfrm>
              <a:off x="1262" y="1542"/>
              <a:ext cx="94" cy="84"/>
            </a:xfrm>
            <a:custGeom>
              <a:avLst/>
              <a:gdLst>
                <a:gd name="T0" fmla="*/ 26 w 94"/>
                <a:gd name="T1" fmla="*/ 83 h 84"/>
                <a:gd name="T2" fmla="*/ 93 w 94"/>
                <a:gd name="T3" fmla="*/ 45 h 84"/>
                <a:gd name="T4" fmla="*/ 69 w 94"/>
                <a:gd name="T5" fmla="*/ 0 h 84"/>
                <a:gd name="T6" fmla="*/ 0 w 94"/>
                <a:gd name="T7" fmla="*/ 39 h 84"/>
                <a:gd name="T8" fmla="*/ 26 w 94"/>
                <a:gd name="T9" fmla="*/ 83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84"/>
                <a:gd name="T17" fmla="*/ 94 w 94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84">
                  <a:moveTo>
                    <a:pt x="26" y="83"/>
                  </a:moveTo>
                  <a:lnTo>
                    <a:pt x="93" y="45"/>
                  </a:lnTo>
                  <a:lnTo>
                    <a:pt x="69" y="0"/>
                  </a:lnTo>
                  <a:lnTo>
                    <a:pt x="0" y="39"/>
                  </a:lnTo>
                  <a:lnTo>
                    <a:pt x="26" y="83"/>
                  </a:lnTo>
                </a:path>
              </a:pathLst>
            </a:custGeom>
            <a:solidFill>
              <a:srgbClr val="000099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526" name="Freeform 33"/>
            <p:cNvSpPr>
              <a:spLocks/>
            </p:cNvSpPr>
            <p:nvPr/>
          </p:nvSpPr>
          <p:spPr bwMode="auto">
            <a:xfrm>
              <a:off x="1197" y="1173"/>
              <a:ext cx="555" cy="452"/>
            </a:xfrm>
            <a:custGeom>
              <a:avLst/>
              <a:gdLst>
                <a:gd name="T0" fmla="*/ 371 w 555"/>
                <a:gd name="T1" fmla="*/ 408 h 452"/>
                <a:gd name="T2" fmla="*/ 93 w 555"/>
                <a:gd name="T3" fmla="*/ 451 h 452"/>
                <a:gd name="T4" fmla="*/ 158 w 555"/>
                <a:gd name="T5" fmla="*/ 413 h 452"/>
                <a:gd name="T6" fmla="*/ 0 w 555"/>
                <a:gd name="T7" fmla="*/ 241 h 452"/>
                <a:gd name="T8" fmla="*/ 419 w 555"/>
                <a:gd name="T9" fmla="*/ 0 h 452"/>
                <a:gd name="T10" fmla="*/ 488 w 555"/>
                <a:gd name="T11" fmla="*/ 223 h 452"/>
                <a:gd name="T12" fmla="*/ 554 w 555"/>
                <a:gd name="T13" fmla="*/ 185 h 452"/>
                <a:gd name="T14" fmla="*/ 371 w 555"/>
                <a:gd name="T15" fmla="*/ 408 h 4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5"/>
                <a:gd name="T25" fmla="*/ 0 h 452"/>
                <a:gd name="T26" fmla="*/ 555 w 555"/>
                <a:gd name="T27" fmla="*/ 452 h 4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5" h="452">
                  <a:moveTo>
                    <a:pt x="371" y="408"/>
                  </a:moveTo>
                  <a:lnTo>
                    <a:pt x="93" y="451"/>
                  </a:lnTo>
                  <a:lnTo>
                    <a:pt x="158" y="413"/>
                  </a:lnTo>
                  <a:lnTo>
                    <a:pt x="0" y="241"/>
                  </a:lnTo>
                  <a:lnTo>
                    <a:pt x="419" y="0"/>
                  </a:lnTo>
                  <a:lnTo>
                    <a:pt x="488" y="223"/>
                  </a:lnTo>
                  <a:lnTo>
                    <a:pt x="554" y="185"/>
                  </a:lnTo>
                  <a:lnTo>
                    <a:pt x="371" y="408"/>
                  </a:lnTo>
                </a:path>
              </a:pathLst>
            </a:custGeom>
            <a:solidFill>
              <a:srgbClr val="3333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527" name="Freeform 34"/>
            <p:cNvSpPr>
              <a:spLocks/>
            </p:cNvSpPr>
            <p:nvPr/>
          </p:nvSpPr>
          <p:spPr bwMode="auto">
            <a:xfrm>
              <a:off x="1172" y="1129"/>
              <a:ext cx="445" cy="286"/>
            </a:xfrm>
            <a:custGeom>
              <a:avLst/>
              <a:gdLst>
                <a:gd name="T0" fmla="*/ 25 w 445"/>
                <a:gd name="T1" fmla="*/ 285 h 286"/>
                <a:gd name="T2" fmla="*/ 444 w 445"/>
                <a:gd name="T3" fmla="*/ 44 h 286"/>
                <a:gd name="T4" fmla="*/ 418 w 445"/>
                <a:gd name="T5" fmla="*/ 0 h 286"/>
                <a:gd name="T6" fmla="*/ 0 w 445"/>
                <a:gd name="T7" fmla="*/ 241 h 286"/>
                <a:gd name="T8" fmla="*/ 25 w 445"/>
                <a:gd name="T9" fmla="*/ 285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5"/>
                <a:gd name="T16" fmla="*/ 0 h 286"/>
                <a:gd name="T17" fmla="*/ 445 w 445"/>
                <a:gd name="T18" fmla="*/ 286 h 2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5" h="286">
                  <a:moveTo>
                    <a:pt x="25" y="285"/>
                  </a:moveTo>
                  <a:lnTo>
                    <a:pt x="444" y="44"/>
                  </a:lnTo>
                  <a:lnTo>
                    <a:pt x="418" y="0"/>
                  </a:lnTo>
                  <a:lnTo>
                    <a:pt x="0" y="241"/>
                  </a:lnTo>
                  <a:lnTo>
                    <a:pt x="25" y="285"/>
                  </a:lnTo>
                </a:path>
              </a:pathLst>
            </a:custGeom>
            <a:solidFill>
              <a:srgbClr val="000099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1521" name="Freeform 35"/>
          <p:cNvSpPr>
            <a:spLocks/>
          </p:cNvSpPr>
          <p:nvPr/>
        </p:nvSpPr>
        <p:spPr bwMode="auto">
          <a:xfrm>
            <a:off x="1581150" y="2987675"/>
            <a:ext cx="325438" cy="1066800"/>
          </a:xfrm>
          <a:custGeom>
            <a:avLst/>
            <a:gdLst>
              <a:gd name="T0" fmla="*/ 0 w 205"/>
              <a:gd name="T1" fmla="*/ 2147483647 h 672"/>
              <a:gd name="T2" fmla="*/ 0 w 205"/>
              <a:gd name="T3" fmla="*/ 2147483647 h 672"/>
              <a:gd name="T4" fmla="*/ 2147483647 w 205"/>
              <a:gd name="T5" fmla="*/ 2147483647 h 672"/>
              <a:gd name="T6" fmla="*/ 2147483647 w 205"/>
              <a:gd name="T7" fmla="*/ 0 h 672"/>
              <a:gd name="T8" fmla="*/ 2147483647 w 205"/>
              <a:gd name="T9" fmla="*/ 2147483647 h 672"/>
              <a:gd name="T10" fmla="*/ 2147483647 w 205"/>
              <a:gd name="T11" fmla="*/ 2147483647 h 672"/>
              <a:gd name="T12" fmla="*/ 2147483647 w 205"/>
              <a:gd name="T13" fmla="*/ 2147483647 h 672"/>
              <a:gd name="T14" fmla="*/ 0 w 205"/>
              <a:gd name="T15" fmla="*/ 2147483647 h 6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5"/>
              <a:gd name="T25" fmla="*/ 0 h 672"/>
              <a:gd name="T26" fmla="*/ 205 w 205"/>
              <a:gd name="T27" fmla="*/ 672 h 67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5" h="672">
                <a:moveTo>
                  <a:pt x="0" y="529"/>
                </a:moveTo>
                <a:lnTo>
                  <a:pt x="0" y="142"/>
                </a:lnTo>
                <a:lnTo>
                  <a:pt x="111" y="102"/>
                </a:lnTo>
                <a:lnTo>
                  <a:pt x="111" y="0"/>
                </a:lnTo>
                <a:lnTo>
                  <a:pt x="204" y="336"/>
                </a:lnTo>
                <a:lnTo>
                  <a:pt x="111" y="671"/>
                </a:lnTo>
                <a:lnTo>
                  <a:pt x="111" y="570"/>
                </a:lnTo>
                <a:lnTo>
                  <a:pt x="0" y="529"/>
                </a:lnTo>
              </a:path>
            </a:pathLst>
          </a:custGeom>
          <a:solidFill>
            <a:srgbClr val="3333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522" name="Freeform 36"/>
          <p:cNvSpPr>
            <a:spLocks/>
          </p:cNvSpPr>
          <p:nvPr/>
        </p:nvSpPr>
        <p:spPr bwMode="auto">
          <a:xfrm>
            <a:off x="6838950" y="2987675"/>
            <a:ext cx="325438" cy="1066800"/>
          </a:xfrm>
          <a:custGeom>
            <a:avLst/>
            <a:gdLst>
              <a:gd name="T0" fmla="*/ 2147483647 w 205"/>
              <a:gd name="T1" fmla="*/ 2147483647 h 672"/>
              <a:gd name="T2" fmla="*/ 2147483647 w 205"/>
              <a:gd name="T3" fmla="*/ 2147483647 h 672"/>
              <a:gd name="T4" fmla="*/ 2147483647 w 205"/>
              <a:gd name="T5" fmla="*/ 2147483647 h 672"/>
              <a:gd name="T6" fmla="*/ 2147483647 w 205"/>
              <a:gd name="T7" fmla="*/ 0 h 672"/>
              <a:gd name="T8" fmla="*/ 0 w 205"/>
              <a:gd name="T9" fmla="*/ 2147483647 h 672"/>
              <a:gd name="T10" fmla="*/ 2147483647 w 205"/>
              <a:gd name="T11" fmla="*/ 2147483647 h 672"/>
              <a:gd name="T12" fmla="*/ 2147483647 w 205"/>
              <a:gd name="T13" fmla="*/ 2147483647 h 672"/>
              <a:gd name="T14" fmla="*/ 2147483647 w 205"/>
              <a:gd name="T15" fmla="*/ 2147483647 h 6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5"/>
              <a:gd name="T25" fmla="*/ 0 h 672"/>
              <a:gd name="T26" fmla="*/ 205 w 205"/>
              <a:gd name="T27" fmla="*/ 672 h 67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5" h="672">
                <a:moveTo>
                  <a:pt x="204" y="529"/>
                </a:moveTo>
                <a:lnTo>
                  <a:pt x="204" y="142"/>
                </a:lnTo>
                <a:lnTo>
                  <a:pt x="92" y="102"/>
                </a:lnTo>
                <a:lnTo>
                  <a:pt x="92" y="0"/>
                </a:lnTo>
                <a:lnTo>
                  <a:pt x="0" y="336"/>
                </a:lnTo>
                <a:lnTo>
                  <a:pt x="92" y="671"/>
                </a:lnTo>
                <a:lnTo>
                  <a:pt x="92" y="570"/>
                </a:lnTo>
                <a:lnTo>
                  <a:pt x="204" y="529"/>
                </a:lnTo>
              </a:path>
            </a:pathLst>
          </a:custGeom>
          <a:solidFill>
            <a:srgbClr val="3333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pic>
        <p:nvPicPr>
          <p:cNvPr id="21523" name="Picture 14" descr="C:\Users\TURBO_X\Desktop\γ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Χρηματοδότηση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r>
              <a:rPr lang="el-GR" altLang="el-GR" sz="2400" smtClean="0"/>
              <a:t>Το παρόν εκπαιδευτικό υλικό έχει αναπτυχθεί στα πλαίσια του εκπαιδευτικού έργου του διδάσκοντα.</a:t>
            </a:r>
            <a:endParaRPr lang="en-US" altLang="el-GR" sz="2400" smtClean="0"/>
          </a:p>
          <a:p>
            <a:r>
              <a:rPr lang="el-GR" altLang="el-GR" sz="2400" smtClean="0"/>
              <a:t>Το έργο «</a:t>
            </a:r>
            <a:r>
              <a:rPr lang="el-GR" altLang="el-GR" sz="2400" b="1" smtClean="0"/>
              <a:t>Ανοικτά Ακαδημαϊκά Μαθήματα στο Οικονομικό Πανεπιστήμιο Αθηνών</a:t>
            </a:r>
            <a:r>
              <a:rPr lang="el-GR" altLang="el-GR" sz="2400" smtClean="0"/>
              <a:t>» έχει χρηματοδοτήσει μόνο τη αναδιαμόρφωση του εκπαιδευτικού υλικού. </a:t>
            </a:r>
          </a:p>
          <a:p>
            <a:r>
              <a:rPr lang="el-GR" altLang="el-GR" sz="240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124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054600"/>
            <a:ext cx="64801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16C5E193-31C4-46F6-B565-279201B7F4E7}" type="slidenum">
              <a:rPr lang="el-GR" altLang="el-GR" sz="1200">
                <a:solidFill>
                  <a:srgbClr val="898989"/>
                </a:solidFill>
              </a:rPr>
              <a:pPr/>
              <a:t>2</a:t>
            </a:fld>
            <a:endParaRPr lang="el-GR" altLang="el-GR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22263" y="1981200"/>
            <a:ext cx="88217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r>
              <a:rPr lang="el-GR" altLang="el-GR" sz="2200" b="0">
                <a:latin typeface="Century Gothic" panose="020B0502020202020204" pitchFamily="34" charset="0"/>
              </a:rPr>
              <a:t>Επιχείρηση				Αρ. Χωρών	      Μητρική Χώρα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593725" y="2725738"/>
            <a:ext cx="325755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l-GR" altLang="el-GR" sz="2200" b="0">
                <a:latin typeface="Century Gothic" panose="020B0502020202020204" pitchFamily="34" charset="0"/>
              </a:rPr>
              <a:t>Nielsen</a:t>
            </a:r>
          </a:p>
          <a:p>
            <a:pPr>
              <a:lnSpc>
                <a:spcPct val="110000"/>
              </a:lnSpc>
            </a:pPr>
            <a:r>
              <a:rPr lang="el-GR" altLang="el-GR" sz="2200" b="0">
                <a:latin typeface="Century Gothic" panose="020B0502020202020204" pitchFamily="34" charset="0"/>
              </a:rPr>
              <a:t>I.M.S. International</a:t>
            </a:r>
          </a:p>
          <a:p>
            <a:pPr>
              <a:lnSpc>
                <a:spcPct val="110000"/>
              </a:lnSpc>
            </a:pPr>
            <a:r>
              <a:rPr lang="el-GR" altLang="el-GR" sz="2200" b="0">
                <a:latin typeface="Century Gothic" panose="020B0502020202020204" pitchFamily="34" charset="0"/>
              </a:rPr>
              <a:t>Sami</a:t>
            </a:r>
          </a:p>
          <a:p>
            <a:pPr>
              <a:lnSpc>
                <a:spcPct val="110000"/>
              </a:lnSpc>
            </a:pPr>
            <a:r>
              <a:rPr lang="el-GR" altLang="el-GR" sz="2200" b="0">
                <a:latin typeface="Century Gothic" panose="020B0502020202020204" pitchFamily="34" charset="0"/>
              </a:rPr>
              <a:t>Arbitron</a:t>
            </a:r>
          </a:p>
          <a:p>
            <a:pPr>
              <a:lnSpc>
                <a:spcPct val="110000"/>
              </a:lnSpc>
            </a:pPr>
            <a:r>
              <a:rPr lang="el-GR" altLang="el-GR" sz="2200" b="0">
                <a:latin typeface="Century Gothic" panose="020B0502020202020204" pitchFamily="34" charset="0"/>
              </a:rPr>
              <a:t>Research International</a:t>
            </a:r>
          </a:p>
          <a:p>
            <a:pPr>
              <a:lnSpc>
                <a:spcPct val="110000"/>
              </a:lnSpc>
            </a:pPr>
            <a:r>
              <a:rPr lang="el-GR" altLang="el-GR" sz="2200" b="0">
                <a:latin typeface="Century Gothic" panose="020B0502020202020204" pitchFamily="34" charset="0"/>
              </a:rPr>
              <a:t>Infratest</a:t>
            </a:r>
          </a:p>
          <a:p>
            <a:pPr>
              <a:lnSpc>
                <a:spcPct val="110000"/>
              </a:lnSpc>
            </a:pPr>
            <a:r>
              <a:rPr lang="el-GR" altLang="el-GR" sz="2200" b="0">
                <a:latin typeface="Century Gothic" panose="020B0502020202020204" pitchFamily="34" charset="0"/>
              </a:rPr>
              <a:t>A.G.B.</a:t>
            </a:r>
          </a:p>
          <a:p>
            <a:pPr>
              <a:lnSpc>
                <a:spcPct val="110000"/>
              </a:lnSpc>
            </a:pPr>
            <a:r>
              <a:rPr lang="el-GR" altLang="el-GR" sz="2200" b="0">
                <a:latin typeface="Century Gothic" panose="020B0502020202020204" pitchFamily="34" charset="0"/>
              </a:rPr>
              <a:t>G.F.K.</a:t>
            </a:r>
          </a:p>
          <a:p>
            <a:pPr>
              <a:lnSpc>
                <a:spcPct val="110000"/>
              </a:lnSpc>
            </a:pPr>
            <a:r>
              <a:rPr lang="el-GR" altLang="el-GR" sz="2200" b="0">
                <a:latin typeface="Century Gothic" panose="020B0502020202020204" pitchFamily="34" charset="0"/>
              </a:rPr>
              <a:t>Burke Mrk Services</a:t>
            </a:r>
          </a:p>
          <a:p>
            <a:pPr>
              <a:lnSpc>
                <a:spcPct val="110000"/>
              </a:lnSpc>
            </a:pPr>
            <a:r>
              <a:rPr lang="el-GR" altLang="el-GR" sz="2200" b="0">
                <a:latin typeface="Century Gothic" panose="020B0502020202020204" pitchFamily="34" charset="0"/>
              </a:rPr>
              <a:t>Market Facts</a:t>
            </a: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304800" y="2438400"/>
            <a:ext cx="861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4784725" y="2725738"/>
            <a:ext cx="582613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l-GR" altLang="el-GR" sz="2200" b="0">
                <a:latin typeface="Century Gothic" panose="020B0502020202020204" pitchFamily="34" charset="0"/>
              </a:rPr>
              <a:t> 22</a:t>
            </a:r>
          </a:p>
          <a:p>
            <a:pPr>
              <a:lnSpc>
                <a:spcPct val="110000"/>
              </a:lnSpc>
            </a:pPr>
            <a:r>
              <a:rPr lang="el-GR" altLang="el-GR" sz="2200" b="0">
                <a:latin typeface="Century Gothic" panose="020B0502020202020204" pitchFamily="34" charset="0"/>
              </a:rPr>
              <a:t> 57</a:t>
            </a:r>
          </a:p>
          <a:p>
            <a:pPr>
              <a:lnSpc>
                <a:spcPct val="110000"/>
              </a:lnSpc>
            </a:pPr>
            <a:r>
              <a:rPr lang="el-GR" altLang="el-GR" sz="2200" b="0">
                <a:latin typeface="Century Gothic" panose="020B0502020202020204" pitchFamily="34" charset="0"/>
              </a:rPr>
              <a:t>  2</a:t>
            </a:r>
          </a:p>
          <a:p>
            <a:pPr>
              <a:lnSpc>
                <a:spcPct val="110000"/>
              </a:lnSpc>
            </a:pPr>
            <a:r>
              <a:rPr lang="el-GR" altLang="el-GR" sz="2200" b="0">
                <a:latin typeface="Century Gothic" panose="020B0502020202020204" pitchFamily="34" charset="0"/>
              </a:rPr>
              <a:t>  1</a:t>
            </a:r>
          </a:p>
          <a:p>
            <a:pPr>
              <a:lnSpc>
                <a:spcPct val="110000"/>
              </a:lnSpc>
            </a:pPr>
            <a:r>
              <a:rPr lang="el-GR" altLang="el-GR" sz="2200" b="0">
                <a:latin typeface="Century Gothic" panose="020B0502020202020204" pitchFamily="34" charset="0"/>
              </a:rPr>
              <a:t> 29</a:t>
            </a:r>
          </a:p>
          <a:p>
            <a:pPr>
              <a:lnSpc>
                <a:spcPct val="110000"/>
              </a:lnSpc>
            </a:pPr>
            <a:r>
              <a:rPr lang="el-GR" altLang="el-GR" sz="2200" b="0">
                <a:latin typeface="Century Gothic" panose="020B0502020202020204" pitchFamily="34" charset="0"/>
              </a:rPr>
              <a:t>  6</a:t>
            </a:r>
          </a:p>
          <a:p>
            <a:pPr>
              <a:lnSpc>
                <a:spcPct val="110000"/>
              </a:lnSpc>
            </a:pPr>
            <a:r>
              <a:rPr lang="el-GR" altLang="el-GR" sz="2200" b="0">
                <a:latin typeface="Century Gothic" panose="020B0502020202020204" pitchFamily="34" charset="0"/>
              </a:rPr>
              <a:t>  9</a:t>
            </a:r>
          </a:p>
          <a:p>
            <a:pPr>
              <a:lnSpc>
                <a:spcPct val="110000"/>
              </a:lnSpc>
            </a:pPr>
            <a:r>
              <a:rPr lang="el-GR" altLang="el-GR" sz="2200" b="0">
                <a:latin typeface="Century Gothic" panose="020B0502020202020204" pitchFamily="34" charset="0"/>
              </a:rPr>
              <a:t>  8</a:t>
            </a:r>
          </a:p>
          <a:p>
            <a:pPr>
              <a:lnSpc>
                <a:spcPct val="110000"/>
              </a:lnSpc>
            </a:pPr>
            <a:r>
              <a:rPr lang="el-GR" altLang="el-GR" sz="2200" b="0">
                <a:latin typeface="Century Gothic" panose="020B0502020202020204" pitchFamily="34" charset="0"/>
              </a:rPr>
              <a:t>  7</a:t>
            </a:r>
          </a:p>
          <a:p>
            <a:pPr>
              <a:lnSpc>
                <a:spcPct val="110000"/>
              </a:lnSpc>
            </a:pPr>
            <a:r>
              <a:rPr lang="el-GR" altLang="el-GR" sz="2200" b="0">
                <a:latin typeface="Century Gothic" panose="020B0502020202020204" pitchFamily="34" charset="0"/>
              </a:rPr>
              <a:t>  2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6537325" y="2725738"/>
            <a:ext cx="1579563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l-GR" altLang="el-GR" sz="2200" b="0">
                <a:latin typeface="Century Gothic" panose="020B0502020202020204" pitchFamily="34" charset="0"/>
              </a:rPr>
              <a:t>Η.Π.Α.</a:t>
            </a:r>
          </a:p>
          <a:p>
            <a:pPr>
              <a:lnSpc>
                <a:spcPct val="110000"/>
              </a:lnSpc>
            </a:pPr>
            <a:r>
              <a:rPr lang="el-GR" altLang="el-GR" sz="2200" b="0">
                <a:latin typeface="Century Gothic" panose="020B0502020202020204" pitchFamily="34" charset="0"/>
              </a:rPr>
              <a:t>Η.Π.Α.</a:t>
            </a:r>
          </a:p>
          <a:p>
            <a:pPr>
              <a:lnSpc>
                <a:spcPct val="110000"/>
              </a:lnSpc>
            </a:pPr>
            <a:r>
              <a:rPr lang="el-GR" altLang="el-GR" sz="2200" b="0">
                <a:latin typeface="Century Gothic" panose="020B0502020202020204" pitchFamily="34" charset="0"/>
              </a:rPr>
              <a:t>Η.Π.Α.</a:t>
            </a:r>
          </a:p>
          <a:p>
            <a:pPr>
              <a:lnSpc>
                <a:spcPct val="110000"/>
              </a:lnSpc>
            </a:pPr>
            <a:r>
              <a:rPr lang="el-GR" altLang="el-GR" sz="2200" b="0">
                <a:latin typeface="Century Gothic" panose="020B0502020202020204" pitchFamily="34" charset="0"/>
              </a:rPr>
              <a:t>Η.Π.Α.</a:t>
            </a:r>
          </a:p>
          <a:p>
            <a:pPr>
              <a:lnSpc>
                <a:spcPct val="110000"/>
              </a:lnSpc>
            </a:pPr>
            <a:r>
              <a:rPr lang="el-GR" altLang="el-GR" sz="2200" b="0">
                <a:latin typeface="Century Gothic" panose="020B0502020202020204" pitchFamily="34" charset="0"/>
              </a:rPr>
              <a:t>ΒΡΕΤΑΝΙΑ</a:t>
            </a:r>
          </a:p>
          <a:p>
            <a:pPr>
              <a:lnSpc>
                <a:spcPct val="110000"/>
              </a:lnSpc>
            </a:pPr>
            <a:r>
              <a:rPr lang="el-GR" altLang="el-GR" sz="2200" b="0">
                <a:latin typeface="Century Gothic" panose="020B0502020202020204" pitchFamily="34" charset="0"/>
              </a:rPr>
              <a:t>ΓΕΡΜΑΝΙΑ</a:t>
            </a:r>
          </a:p>
          <a:p>
            <a:pPr>
              <a:lnSpc>
                <a:spcPct val="110000"/>
              </a:lnSpc>
            </a:pPr>
            <a:r>
              <a:rPr lang="el-GR" altLang="el-GR" sz="2200" b="0">
                <a:latin typeface="Century Gothic" panose="020B0502020202020204" pitchFamily="34" charset="0"/>
              </a:rPr>
              <a:t>ΒΡΕΤΑΝΙΑ</a:t>
            </a:r>
          </a:p>
          <a:p>
            <a:pPr>
              <a:lnSpc>
                <a:spcPct val="110000"/>
              </a:lnSpc>
            </a:pPr>
            <a:r>
              <a:rPr lang="el-GR" altLang="el-GR" sz="2200" b="0">
                <a:latin typeface="Century Gothic" panose="020B0502020202020204" pitchFamily="34" charset="0"/>
              </a:rPr>
              <a:t>ΓΕΡΜΑΝΙΑ</a:t>
            </a:r>
          </a:p>
          <a:p>
            <a:pPr>
              <a:lnSpc>
                <a:spcPct val="110000"/>
              </a:lnSpc>
            </a:pPr>
            <a:r>
              <a:rPr lang="el-GR" altLang="el-GR" sz="2200" b="0">
                <a:latin typeface="Century Gothic" panose="020B0502020202020204" pitchFamily="34" charset="0"/>
              </a:rPr>
              <a:t>Η.Π.Α.</a:t>
            </a:r>
          </a:p>
          <a:p>
            <a:pPr>
              <a:lnSpc>
                <a:spcPct val="110000"/>
              </a:lnSpc>
            </a:pPr>
            <a:r>
              <a:rPr lang="el-GR" altLang="el-GR" sz="2200" b="0">
                <a:latin typeface="Century Gothic" panose="020B0502020202020204" pitchFamily="34" charset="0"/>
              </a:rPr>
              <a:t>Η.Π.Α.</a:t>
            </a:r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304800" y="1905000"/>
            <a:ext cx="861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87752" name="Rectangle 8"/>
          <p:cNvSpPr>
            <a:spLocks noChangeArrowheads="1"/>
          </p:cNvSpPr>
          <p:nvPr/>
        </p:nvSpPr>
        <p:spPr bwMode="auto">
          <a:xfrm>
            <a:off x="1050925" y="471488"/>
            <a:ext cx="75279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el-GR" sz="4800" dirty="0">
                <a:solidFill>
                  <a:srgbClr val="C875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εταιρίες έρευνας αγοράς</a:t>
            </a:r>
          </a:p>
        </p:txBody>
      </p:sp>
      <p:pic>
        <p:nvPicPr>
          <p:cNvPr id="22537" name="Picture 14" descr="C:\Users\TURBO_X\Desktop\γ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8" name="Rectangle 9"/>
          <p:cNvSpPr>
            <a:spLocks noChangeArrowheads="1"/>
          </p:cNvSpPr>
          <p:nvPr/>
        </p:nvSpPr>
        <p:spPr bwMode="auto">
          <a:xfrm>
            <a:off x="0" y="6334125"/>
            <a:ext cx="585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ABBC1D73-A682-453D-899E-7CB8F1CFA89F}" type="slidenum">
              <a:rPr lang="en-US" altLang="el-GR" b="0">
                <a:latin typeface="Century Gothic" panose="020B0502020202020204" pitchFamily="34" charset="0"/>
              </a:rPr>
              <a:pPr/>
              <a:t>20</a:t>
            </a:fld>
            <a:endParaRPr lang="en-US" altLang="el-GR" b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Line 2"/>
          <p:cNvSpPr>
            <a:spLocks noChangeShapeType="1"/>
          </p:cNvSpPr>
          <p:nvPr/>
        </p:nvSpPr>
        <p:spPr bwMode="auto">
          <a:xfrm>
            <a:off x="5562600" y="3962400"/>
            <a:ext cx="1295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27683" name="AutoShape 3"/>
          <p:cNvSpPr>
            <a:spLocks noChangeArrowheads="1"/>
          </p:cNvSpPr>
          <p:nvPr/>
        </p:nvSpPr>
        <p:spPr bwMode="auto">
          <a:xfrm>
            <a:off x="1828800" y="5422900"/>
            <a:ext cx="4635500" cy="1193800"/>
          </a:xfrm>
          <a:prstGeom prst="roundRect">
            <a:avLst>
              <a:gd name="adj" fmla="val 12495"/>
            </a:avLst>
          </a:prstGeom>
          <a:solidFill>
            <a:srgbClr val="CCECFF"/>
          </a:solidFill>
          <a:ln w="25400">
            <a:solidFill>
              <a:srgbClr val="0033CC"/>
            </a:solidFill>
            <a:round/>
            <a:headEnd/>
            <a:tailEnd/>
          </a:ln>
          <a:effectLst>
            <a:outerShdw dist="107763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>
              <a:latin typeface="Century Gothic" pitchFamily="34" charset="0"/>
            </a:endParaRPr>
          </a:p>
        </p:txBody>
      </p:sp>
      <p:sp>
        <p:nvSpPr>
          <p:cNvPr id="327684" name="AutoShape 4"/>
          <p:cNvSpPr>
            <a:spLocks noChangeArrowheads="1"/>
          </p:cNvSpPr>
          <p:nvPr/>
        </p:nvSpPr>
        <p:spPr bwMode="auto">
          <a:xfrm>
            <a:off x="6248400" y="2057400"/>
            <a:ext cx="2590800" cy="1143000"/>
          </a:xfrm>
          <a:prstGeom prst="roundRect">
            <a:avLst>
              <a:gd name="adj" fmla="val 12495"/>
            </a:avLst>
          </a:prstGeom>
          <a:solidFill>
            <a:srgbClr val="0033CC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>
              <a:latin typeface="Century Gothic" pitchFamily="34" charset="0"/>
            </a:endParaRPr>
          </a:p>
        </p:txBody>
      </p:sp>
      <p:sp>
        <p:nvSpPr>
          <p:cNvPr id="327685" name="Oval 5"/>
          <p:cNvSpPr>
            <a:spLocks noChangeArrowheads="1"/>
          </p:cNvSpPr>
          <p:nvPr/>
        </p:nvSpPr>
        <p:spPr bwMode="auto">
          <a:xfrm>
            <a:off x="2997200" y="3149600"/>
            <a:ext cx="2768600" cy="1549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0033CC"/>
            </a:solidFill>
            <a:round/>
            <a:headEnd/>
            <a:tailEnd/>
          </a:ln>
          <a:effectLst>
            <a:outerShdw dist="107763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>
              <a:latin typeface="Century Gothic" pitchFamily="34" charset="0"/>
            </a:endParaRPr>
          </a:p>
        </p:txBody>
      </p:sp>
      <p:sp>
        <p:nvSpPr>
          <p:cNvPr id="327686" name="AutoShape 6"/>
          <p:cNvSpPr>
            <a:spLocks noChangeArrowheads="1"/>
          </p:cNvSpPr>
          <p:nvPr/>
        </p:nvSpPr>
        <p:spPr bwMode="auto">
          <a:xfrm>
            <a:off x="317500" y="2222500"/>
            <a:ext cx="2641600" cy="889000"/>
          </a:xfrm>
          <a:prstGeom prst="roundRect">
            <a:avLst>
              <a:gd name="adj" fmla="val 12495"/>
            </a:avLst>
          </a:prstGeom>
          <a:solidFill>
            <a:srgbClr val="CCECFF"/>
          </a:solidFill>
          <a:ln w="25400">
            <a:solidFill>
              <a:srgbClr val="0033CC"/>
            </a:solidFill>
            <a:round/>
            <a:headEnd/>
            <a:tailEnd/>
          </a:ln>
          <a:effectLst>
            <a:outerShdw dist="107763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>
              <a:latin typeface="Century Gothic" pitchFamily="34" charset="0"/>
            </a:endParaRPr>
          </a:p>
        </p:txBody>
      </p:sp>
      <p:sp>
        <p:nvSpPr>
          <p:cNvPr id="327687" name="AutoShape 7"/>
          <p:cNvSpPr>
            <a:spLocks noChangeArrowheads="1"/>
          </p:cNvSpPr>
          <p:nvPr/>
        </p:nvSpPr>
        <p:spPr bwMode="auto">
          <a:xfrm>
            <a:off x="2679700" y="317500"/>
            <a:ext cx="3937000" cy="812800"/>
          </a:xfrm>
          <a:prstGeom prst="roundRect">
            <a:avLst>
              <a:gd name="adj" fmla="val 12495"/>
            </a:avLst>
          </a:prstGeom>
          <a:solidFill>
            <a:srgbClr val="CC99FF"/>
          </a:solidFill>
          <a:ln w="25400">
            <a:solidFill>
              <a:srgbClr val="0033CC"/>
            </a:solidFill>
            <a:round/>
            <a:headEnd/>
            <a:tailEnd/>
          </a:ln>
          <a:effectLst>
            <a:outerShdw dist="107763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>
              <a:latin typeface="Century Gothic" pitchFamily="34" charset="0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3048000" y="381000"/>
            <a:ext cx="31369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algn="ctr"/>
            <a:r>
              <a:rPr lang="el-GR" altLang="el-GR" sz="1800">
                <a:latin typeface="Century Gothic" panose="020B0502020202020204" pitchFamily="34" charset="0"/>
              </a:rPr>
              <a:t>ΕΡΕΥΝΑ </a:t>
            </a:r>
          </a:p>
          <a:p>
            <a:pPr algn="ctr"/>
            <a:r>
              <a:rPr lang="el-GR" altLang="el-GR" sz="1800">
                <a:latin typeface="Century Gothic" panose="020B0502020202020204" pitchFamily="34" charset="0"/>
              </a:rPr>
              <a:t>ΜΑΡΚΕΤΙΝΓΚ</a:t>
            </a: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533400" y="2362200"/>
            <a:ext cx="22256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algn="ctr"/>
            <a:r>
              <a:rPr lang="el-GR" altLang="el-GR" sz="1800">
                <a:latin typeface="Century Gothic" panose="020B0502020202020204" pitchFamily="34" charset="0"/>
              </a:rPr>
              <a:t>ΠΡΟΒΛΗΜΑ </a:t>
            </a:r>
          </a:p>
          <a:p>
            <a:pPr algn="ctr"/>
            <a:r>
              <a:rPr lang="el-GR" altLang="el-GR" sz="1800">
                <a:latin typeface="Century Gothic" panose="020B0502020202020204" pitchFamily="34" charset="0"/>
              </a:rPr>
              <a:t>ΠΡΟΣ ΕΠΙΛΥΣΗ</a:t>
            </a: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6400800" y="2286000"/>
            <a:ext cx="213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algn="ctr"/>
            <a:r>
              <a:rPr lang="el-GR" altLang="el-GR" sz="1800">
                <a:solidFill>
                  <a:schemeClr val="bg1"/>
                </a:solidFill>
                <a:latin typeface="Century Gothic" panose="020B0502020202020204" pitchFamily="34" charset="0"/>
              </a:rPr>
              <a:t>ΤΕΛΙΚΗ</a:t>
            </a:r>
          </a:p>
          <a:p>
            <a:pPr algn="ctr"/>
            <a:r>
              <a:rPr lang="el-GR" altLang="el-GR" sz="1800">
                <a:solidFill>
                  <a:schemeClr val="bg1"/>
                </a:solidFill>
                <a:latin typeface="Century Gothic" panose="020B0502020202020204" pitchFamily="34" charset="0"/>
              </a:rPr>
              <a:t>ΑΠΟΦΑΣΗ</a:t>
            </a: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3425825" y="3336925"/>
            <a:ext cx="19081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algn="ctr"/>
            <a:r>
              <a:rPr lang="el-GR" altLang="el-GR" sz="1800">
                <a:latin typeface="Century Gothic" panose="020B0502020202020204" pitchFamily="34" charset="0"/>
              </a:rPr>
              <a:t>ΔΙΑΔΙΚΑΣΙΑ</a:t>
            </a:r>
          </a:p>
          <a:p>
            <a:pPr algn="ctr"/>
            <a:r>
              <a:rPr lang="el-GR" altLang="el-GR" sz="1800">
                <a:latin typeface="Century Gothic" panose="020B0502020202020204" pitchFamily="34" charset="0"/>
              </a:rPr>
              <a:t>ΛΗΨΗΣ</a:t>
            </a:r>
          </a:p>
          <a:p>
            <a:pPr algn="ctr"/>
            <a:r>
              <a:rPr lang="el-GR" altLang="el-GR" sz="1800">
                <a:latin typeface="Century Gothic" panose="020B0502020202020204" pitchFamily="34" charset="0"/>
              </a:rPr>
              <a:t>ΑΠΟΦΑΣΗΣ</a:t>
            </a: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1600200" y="5715000"/>
            <a:ext cx="510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algn="ctr"/>
            <a:r>
              <a:rPr lang="el-GR" altLang="el-GR" sz="1800">
                <a:latin typeface="Century Gothic" panose="020B0502020202020204" pitchFamily="34" charset="0"/>
              </a:rPr>
              <a:t>ΕΣΩΤΕΡΙΚΟ-ΕΞΩΤΕΡΙΚΟ ΠΕΡΙΒΑΛΛΟΝ</a:t>
            </a:r>
          </a:p>
          <a:p>
            <a:pPr algn="ctr"/>
            <a:r>
              <a:rPr lang="el-GR" altLang="el-GR" sz="1800">
                <a:latin typeface="Century Gothic" panose="020B0502020202020204" pitchFamily="34" charset="0"/>
              </a:rPr>
              <a:t>ΕΠΙΧΕΙΡΗΣΗΣ</a:t>
            </a:r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>
            <a:off x="6629400" y="762000"/>
            <a:ext cx="762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7391400" y="762000"/>
            <a:ext cx="0" cy="1295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 flipV="1">
            <a:off x="6858000" y="3200400"/>
            <a:ext cx="0" cy="762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>
            <a:off x="6477000" y="6019800"/>
            <a:ext cx="1295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 flipV="1">
            <a:off x="7772400" y="3200400"/>
            <a:ext cx="0" cy="2819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3570" name="Line 18"/>
          <p:cNvSpPr>
            <a:spLocks noChangeShapeType="1"/>
          </p:cNvSpPr>
          <p:nvPr/>
        </p:nvSpPr>
        <p:spPr bwMode="auto">
          <a:xfrm>
            <a:off x="914400" y="3124200"/>
            <a:ext cx="0" cy="914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3571" name="Line 19"/>
          <p:cNvSpPr>
            <a:spLocks noChangeShapeType="1"/>
          </p:cNvSpPr>
          <p:nvPr/>
        </p:nvSpPr>
        <p:spPr bwMode="auto">
          <a:xfrm>
            <a:off x="914400" y="4038600"/>
            <a:ext cx="2057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3572" name="Line 20"/>
          <p:cNvSpPr>
            <a:spLocks noChangeShapeType="1"/>
          </p:cNvSpPr>
          <p:nvPr/>
        </p:nvSpPr>
        <p:spPr bwMode="auto">
          <a:xfrm>
            <a:off x="4419600" y="4724400"/>
            <a:ext cx="0" cy="685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3573" name="Line 21"/>
          <p:cNvSpPr>
            <a:spLocks noChangeShapeType="1"/>
          </p:cNvSpPr>
          <p:nvPr/>
        </p:nvSpPr>
        <p:spPr bwMode="auto">
          <a:xfrm>
            <a:off x="4419600" y="1143000"/>
            <a:ext cx="0" cy="1981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165100" y="165100"/>
            <a:ext cx="8890000" cy="6604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>
              <a:latin typeface="Century Gothic" panose="020B0502020202020204" pitchFamily="34" charset="0"/>
            </a:endParaRP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4556125" y="1935163"/>
            <a:ext cx="977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r>
              <a:rPr lang="el-GR" altLang="el-GR" sz="1800">
                <a:latin typeface="Century Gothic" panose="020B0502020202020204" pitchFamily="34" charset="0"/>
              </a:rPr>
              <a:t>Ερευνα</a:t>
            </a:r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4632325" y="4678363"/>
            <a:ext cx="16875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r>
              <a:rPr lang="el-GR" altLang="el-GR" sz="1800">
                <a:latin typeface="Century Gothic" panose="020B0502020202020204" pitchFamily="34" charset="0"/>
              </a:rPr>
              <a:t>Παρατήρηση,</a:t>
            </a:r>
          </a:p>
          <a:p>
            <a:r>
              <a:rPr lang="el-GR" altLang="el-GR" sz="1800">
                <a:latin typeface="Century Gothic" panose="020B0502020202020204" pitchFamily="34" charset="0"/>
              </a:rPr>
              <a:t>Εμπειρία</a:t>
            </a:r>
          </a:p>
        </p:txBody>
      </p:sp>
      <p:pic>
        <p:nvPicPr>
          <p:cNvPr id="23577" name="Picture 14" descr="C:\Users\TURBO_X\Desktop\γ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8" name="Rectangle 25"/>
          <p:cNvSpPr>
            <a:spLocks noChangeArrowheads="1"/>
          </p:cNvSpPr>
          <p:nvPr/>
        </p:nvSpPr>
        <p:spPr bwMode="auto">
          <a:xfrm>
            <a:off x="152400" y="6172200"/>
            <a:ext cx="384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EBBF34D8-E70B-4ECD-B62A-4814F256A098}" type="slidenum">
              <a:rPr lang="en-US" altLang="el-GR" b="0">
                <a:latin typeface="Century Gothic" panose="020B0502020202020204" pitchFamily="34" charset="0"/>
              </a:rPr>
              <a:pPr/>
              <a:t>21</a:t>
            </a:fld>
            <a:endParaRPr lang="en-US" altLang="el-GR" b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4114800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679700" y="898525"/>
            <a:ext cx="377825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algn="ctr"/>
            <a:r>
              <a:rPr lang="el-GR" altLang="el-GR" sz="2400">
                <a:latin typeface="Century Gothic" panose="020B0502020202020204" pitchFamily="34" charset="0"/>
              </a:rPr>
              <a:t>ΠΗΓΕΣ</a:t>
            </a:r>
          </a:p>
          <a:p>
            <a:pPr algn="ctr"/>
            <a:r>
              <a:rPr lang="el-GR" altLang="el-GR" sz="2400">
                <a:latin typeface="Century Gothic" panose="020B0502020202020204" pitchFamily="34" charset="0"/>
              </a:rPr>
              <a:t>ΠΛΗΡΟΦΟΡΙΩΝ</a:t>
            </a:r>
          </a:p>
          <a:p>
            <a:pPr algn="ctr"/>
            <a:r>
              <a:rPr lang="el-GR" altLang="el-GR" sz="2400">
                <a:latin typeface="Century Gothic" panose="020B0502020202020204" pitchFamily="34" charset="0"/>
              </a:rPr>
              <a:t>ΜΑΡΚΕΤΝΓΚ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36525" y="3440113"/>
            <a:ext cx="4435475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algn="ctr"/>
            <a:r>
              <a:rPr lang="el-GR" altLang="el-GR" sz="2000">
                <a:latin typeface="Century Gothic" panose="020B0502020202020204" pitchFamily="34" charset="0"/>
              </a:rPr>
              <a:t>εσωτερικές πηγές</a:t>
            </a:r>
          </a:p>
          <a:p>
            <a:pPr algn="ctr"/>
            <a:r>
              <a:rPr lang="el-GR" altLang="el-GR" sz="2000">
                <a:latin typeface="Century Gothic" panose="020B0502020202020204" pitchFamily="34" charset="0"/>
              </a:rPr>
              <a:t>πληροφοριών</a:t>
            </a:r>
          </a:p>
          <a:p>
            <a:pPr algn="ctr"/>
            <a:endParaRPr lang="el-GR" altLang="el-GR" sz="2000">
              <a:latin typeface="Century Gothic" panose="020B0502020202020204" pitchFamily="34" charset="0"/>
            </a:endParaRPr>
          </a:p>
          <a:p>
            <a:pPr>
              <a:buClr>
                <a:srgbClr val="FF99FF"/>
              </a:buClr>
              <a:buFontTx/>
              <a:buChar char="•"/>
            </a:pPr>
            <a:r>
              <a:rPr lang="el-GR" altLang="el-GR" sz="2000" b="0">
                <a:latin typeface="Century Gothic" panose="020B0502020202020204" pitchFamily="34" charset="0"/>
              </a:rPr>
              <a:t> Τμήμα Ερευνας Μάρκετινγκ</a:t>
            </a:r>
          </a:p>
          <a:p>
            <a:pPr>
              <a:buClr>
                <a:srgbClr val="FF99FF"/>
              </a:buClr>
              <a:buFontTx/>
              <a:buChar char="•"/>
            </a:pPr>
            <a:r>
              <a:rPr lang="el-GR" altLang="el-GR" sz="2000" b="0">
                <a:latin typeface="Century Gothic" panose="020B0502020202020204" pitchFamily="34" charset="0"/>
              </a:rPr>
              <a:t> Χρηματοοικονομικό Τμήμα</a:t>
            </a:r>
          </a:p>
          <a:p>
            <a:pPr>
              <a:buClr>
                <a:srgbClr val="FF99FF"/>
              </a:buClr>
              <a:buFontTx/>
              <a:buChar char="•"/>
            </a:pPr>
            <a:r>
              <a:rPr lang="el-GR" altLang="el-GR" sz="2000" b="0">
                <a:latin typeface="Century Gothic" panose="020B0502020202020204" pitchFamily="34" charset="0"/>
              </a:rPr>
              <a:t> Τμήμα Πωλήσεων</a:t>
            </a:r>
          </a:p>
          <a:p>
            <a:pPr>
              <a:buClr>
                <a:srgbClr val="FF99FF"/>
              </a:buClr>
              <a:buFontTx/>
              <a:buChar char="•"/>
            </a:pPr>
            <a:r>
              <a:rPr lang="el-GR" altLang="el-GR" sz="2000" b="0">
                <a:latin typeface="Century Gothic" panose="020B0502020202020204" pitchFamily="34" charset="0"/>
              </a:rPr>
              <a:t> Διαφημιστικός Συνεργάτης</a:t>
            </a:r>
          </a:p>
          <a:p>
            <a:pPr>
              <a:buClr>
                <a:srgbClr val="FF99FF"/>
              </a:buClr>
              <a:buFontTx/>
              <a:buChar char="•"/>
            </a:pPr>
            <a:r>
              <a:rPr lang="el-GR" altLang="el-GR" sz="2000" b="0">
                <a:latin typeface="Century Gothic" panose="020B0502020202020204" pitchFamily="34" charset="0"/>
              </a:rPr>
              <a:t> κ.λ.π.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4800600" y="3440113"/>
            <a:ext cx="4341813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algn="ctr"/>
            <a:r>
              <a:rPr lang="el-GR" altLang="el-GR" sz="2000">
                <a:latin typeface="Century Gothic" panose="020B0502020202020204" pitchFamily="34" charset="0"/>
              </a:rPr>
              <a:t>εξωτερικές πηγές</a:t>
            </a:r>
          </a:p>
          <a:p>
            <a:pPr algn="ctr"/>
            <a:r>
              <a:rPr lang="el-GR" altLang="el-GR" sz="2000">
                <a:latin typeface="Century Gothic" panose="020B0502020202020204" pitchFamily="34" charset="0"/>
              </a:rPr>
              <a:t>πληροφοριών</a:t>
            </a:r>
          </a:p>
          <a:p>
            <a:pPr algn="ctr"/>
            <a:endParaRPr lang="el-GR" altLang="el-GR" sz="2000">
              <a:latin typeface="Century Gothic" panose="020B0502020202020204" pitchFamily="34" charset="0"/>
            </a:endParaRPr>
          </a:p>
          <a:p>
            <a:pPr algn="ctr"/>
            <a:endParaRPr lang="el-GR" altLang="el-GR" sz="2000">
              <a:latin typeface="Century Gothic" panose="020B0502020202020204" pitchFamily="34" charset="0"/>
            </a:endParaRPr>
          </a:p>
          <a:p>
            <a:pPr>
              <a:buClr>
                <a:srgbClr val="FF99FF"/>
              </a:buClr>
              <a:buFontTx/>
              <a:buChar char="•"/>
            </a:pPr>
            <a:r>
              <a:rPr lang="el-GR" altLang="el-GR" sz="2000">
                <a:latin typeface="Century Gothic" panose="020B0502020202020204" pitchFamily="34" charset="0"/>
              </a:rPr>
              <a:t> </a:t>
            </a:r>
            <a:r>
              <a:rPr lang="el-GR" altLang="el-GR" sz="2000" b="0">
                <a:latin typeface="Century Gothic" panose="020B0502020202020204" pitchFamily="34" charset="0"/>
              </a:rPr>
              <a:t>Επαγγελματικές Ενώσεις</a:t>
            </a:r>
          </a:p>
          <a:p>
            <a:pPr>
              <a:buClr>
                <a:srgbClr val="FF99FF"/>
              </a:buClr>
              <a:buFontTx/>
              <a:buChar char="•"/>
            </a:pPr>
            <a:r>
              <a:rPr lang="el-GR" altLang="el-GR" sz="2000" b="0">
                <a:latin typeface="Century Gothic" panose="020B0502020202020204" pitchFamily="34" charset="0"/>
              </a:rPr>
              <a:t> Διεθνείς Οργανισμοί</a:t>
            </a:r>
          </a:p>
          <a:p>
            <a:pPr>
              <a:buClr>
                <a:srgbClr val="FF99FF"/>
              </a:buClr>
              <a:buFontTx/>
              <a:buChar char="•"/>
            </a:pPr>
            <a:r>
              <a:rPr lang="el-GR" altLang="el-GR" sz="2000" b="0">
                <a:latin typeface="Century Gothic" panose="020B0502020202020204" pitchFamily="34" charset="0"/>
              </a:rPr>
              <a:t> Κρατικοί Φορείς</a:t>
            </a:r>
          </a:p>
          <a:p>
            <a:pPr>
              <a:buClr>
                <a:srgbClr val="FF99FF"/>
              </a:buClr>
              <a:buFontTx/>
              <a:buChar char="•"/>
            </a:pPr>
            <a:r>
              <a:rPr lang="el-GR" altLang="el-GR" sz="2000" b="0">
                <a:latin typeface="Century Gothic" panose="020B0502020202020204" pitchFamily="34" charset="0"/>
              </a:rPr>
              <a:t> Βιβλιοθήκες </a:t>
            </a:r>
          </a:p>
          <a:p>
            <a:pPr>
              <a:buClr>
                <a:srgbClr val="FF99FF"/>
              </a:buClr>
              <a:buFontTx/>
              <a:buChar char="•"/>
            </a:pPr>
            <a:r>
              <a:rPr lang="el-GR" altLang="el-GR" sz="2000" b="0">
                <a:latin typeface="Century Gothic" panose="020B0502020202020204" pitchFamily="34" charset="0"/>
              </a:rPr>
              <a:t> Εμπορο-βιομηχανικές Ενώσεις</a:t>
            </a:r>
          </a:p>
          <a:p>
            <a:pPr>
              <a:buClr>
                <a:srgbClr val="FF99FF"/>
              </a:buClr>
              <a:buFontTx/>
              <a:buChar char="•"/>
            </a:pPr>
            <a:r>
              <a:rPr lang="el-GR" altLang="el-GR" sz="2000" b="0">
                <a:latin typeface="Century Gothic" panose="020B0502020202020204" pitchFamily="34" charset="0"/>
              </a:rPr>
              <a:t> κ.λ.π.</a:t>
            </a:r>
          </a:p>
        </p:txBody>
      </p:sp>
      <p:grpSp>
        <p:nvGrpSpPr>
          <p:cNvPr id="24582" name="Group 6"/>
          <p:cNvGrpSpPr>
            <a:grpSpLocks/>
          </p:cNvGrpSpPr>
          <p:nvPr/>
        </p:nvGrpSpPr>
        <p:grpSpPr bwMode="auto">
          <a:xfrm>
            <a:off x="6154738" y="2068513"/>
            <a:ext cx="1065212" cy="1238250"/>
            <a:chOff x="3877" y="1303"/>
            <a:chExt cx="671" cy="780"/>
          </a:xfrm>
        </p:grpSpPr>
        <p:sp>
          <p:nvSpPr>
            <p:cNvPr id="24594" name="Freeform 7"/>
            <p:cNvSpPr>
              <a:spLocks/>
            </p:cNvSpPr>
            <p:nvPr/>
          </p:nvSpPr>
          <p:spPr bwMode="auto">
            <a:xfrm>
              <a:off x="3897" y="1328"/>
              <a:ext cx="651" cy="755"/>
            </a:xfrm>
            <a:custGeom>
              <a:avLst/>
              <a:gdLst>
                <a:gd name="T0" fmla="*/ 0 w 651"/>
                <a:gd name="T1" fmla="*/ 257 h 755"/>
                <a:gd name="T2" fmla="*/ 222 w 651"/>
                <a:gd name="T3" fmla="*/ 0 h 755"/>
                <a:gd name="T4" fmla="*/ 559 w 651"/>
                <a:gd name="T5" fmla="*/ 390 h 755"/>
                <a:gd name="T6" fmla="*/ 646 w 651"/>
                <a:gd name="T7" fmla="*/ 289 h 755"/>
                <a:gd name="T8" fmla="*/ 650 w 651"/>
                <a:gd name="T9" fmla="*/ 754 h 755"/>
                <a:gd name="T10" fmla="*/ 249 w 651"/>
                <a:gd name="T11" fmla="*/ 750 h 755"/>
                <a:gd name="T12" fmla="*/ 337 w 651"/>
                <a:gd name="T13" fmla="*/ 647 h 755"/>
                <a:gd name="T14" fmla="*/ 0 w 651"/>
                <a:gd name="T15" fmla="*/ 257 h 7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1"/>
                <a:gd name="T25" fmla="*/ 0 h 755"/>
                <a:gd name="T26" fmla="*/ 651 w 651"/>
                <a:gd name="T27" fmla="*/ 755 h 75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1" h="755">
                  <a:moveTo>
                    <a:pt x="0" y="257"/>
                  </a:moveTo>
                  <a:lnTo>
                    <a:pt x="222" y="0"/>
                  </a:lnTo>
                  <a:lnTo>
                    <a:pt x="559" y="390"/>
                  </a:lnTo>
                  <a:lnTo>
                    <a:pt x="646" y="289"/>
                  </a:lnTo>
                  <a:lnTo>
                    <a:pt x="650" y="754"/>
                  </a:lnTo>
                  <a:lnTo>
                    <a:pt x="249" y="750"/>
                  </a:lnTo>
                  <a:lnTo>
                    <a:pt x="337" y="647"/>
                  </a:lnTo>
                  <a:lnTo>
                    <a:pt x="0" y="257"/>
                  </a:lnTo>
                </a:path>
              </a:pathLst>
            </a:custGeom>
            <a:solidFill>
              <a:srgbClr val="FF00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595" name="Freeform 8"/>
            <p:cNvSpPr>
              <a:spLocks/>
            </p:cNvSpPr>
            <p:nvPr/>
          </p:nvSpPr>
          <p:spPr bwMode="auto">
            <a:xfrm>
              <a:off x="3877" y="1303"/>
              <a:ext cx="245" cy="284"/>
            </a:xfrm>
            <a:custGeom>
              <a:avLst/>
              <a:gdLst>
                <a:gd name="T0" fmla="*/ 244 w 245"/>
                <a:gd name="T1" fmla="*/ 25 h 284"/>
                <a:gd name="T2" fmla="*/ 22 w 245"/>
                <a:gd name="T3" fmla="*/ 283 h 284"/>
                <a:gd name="T4" fmla="*/ 0 w 245"/>
                <a:gd name="T5" fmla="*/ 258 h 284"/>
                <a:gd name="T6" fmla="*/ 222 w 245"/>
                <a:gd name="T7" fmla="*/ 0 h 284"/>
                <a:gd name="T8" fmla="*/ 244 w 245"/>
                <a:gd name="T9" fmla="*/ 25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5"/>
                <a:gd name="T16" fmla="*/ 0 h 284"/>
                <a:gd name="T17" fmla="*/ 245 w 245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5" h="284">
                  <a:moveTo>
                    <a:pt x="244" y="25"/>
                  </a:moveTo>
                  <a:lnTo>
                    <a:pt x="22" y="283"/>
                  </a:lnTo>
                  <a:lnTo>
                    <a:pt x="0" y="258"/>
                  </a:lnTo>
                  <a:lnTo>
                    <a:pt x="222" y="0"/>
                  </a:lnTo>
                  <a:lnTo>
                    <a:pt x="244" y="25"/>
                  </a:lnTo>
                </a:path>
              </a:pathLst>
            </a:custGeom>
            <a:solidFill>
              <a:srgbClr val="C00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596" name="Freeform 9"/>
            <p:cNvSpPr>
              <a:spLocks/>
            </p:cNvSpPr>
            <p:nvPr/>
          </p:nvSpPr>
          <p:spPr bwMode="auto">
            <a:xfrm>
              <a:off x="4427" y="1582"/>
              <a:ext cx="118" cy="137"/>
            </a:xfrm>
            <a:custGeom>
              <a:avLst/>
              <a:gdLst>
                <a:gd name="T0" fmla="*/ 0 w 118"/>
                <a:gd name="T1" fmla="*/ 101 h 137"/>
                <a:gd name="T2" fmla="*/ 30 w 118"/>
                <a:gd name="T3" fmla="*/ 136 h 137"/>
                <a:gd name="T4" fmla="*/ 117 w 118"/>
                <a:gd name="T5" fmla="*/ 35 h 137"/>
                <a:gd name="T6" fmla="*/ 86 w 118"/>
                <a:gd name="T7" fmla="*/ 0 h 137"/>
                <a:gd name="T8" fmla="*/ 0 w 118"/>
                <a:gd name="T9" fmla="*/ 101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"/>
                <a:gd name="T16" fmla="*/ 0 h 137"/>
                <a:gd name="T17" fmla="*/ 118 w 118"/>
                <a:gd name="T18" fmla="*/ 137 h 1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" h="137">
                  <a:moveTo>
                    <a:pt x="0" y="101"/>
                  </a:moveTo>
                  <a:lnTo>
                    <a:pt x="30" y="136"/>
                  </a:lnTo>
                  <a:lnTo>
                    <a:pt x="117" y="35"/>
                  </a:lnTo>
                  <a:lnTo>
                    <a:pt x="86" y="0"/>
                  </a:lnTo>
                  <a:lnTo>
                    <a:pt x="0" y="101"/>
                  </a:lnTo>
                </a:path>
              </a:pathLst>
            </a:custGeom>
            <a:solidFill>
              <a:srgbClr val="C00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597" name="Freeform 10"/>
            <p:cNvSpPr>
              <a:spLocks/>
            </p:cNvSpPr>
            <p:nvPr/>
          </p:nvSpPr>
          <p:spPr bwMode="auto">
            <a:xfrm>
              <a:off x="4114" y="1939"/>
              <a:ext cx="122" cy="138"/>
            </a:xfrm>
            <a:custGeom>
              <a:avLst/>
              <a:gdLst>
                <a:gd name="T0" fmla="*/ 0 w 122"/>
                <a:gd name="T1" fmla="*/ 103 h 138"/>
                <a:gd name="T2" fmla="*/ 32 w 122"/>
                <a:gd name="T3" fmla="*/ 137 h 138"/>
                <a:gd name="T4" fmla="*/ 121 w 122"/>
                <a:gd name="T5" fmla="*/ 36 h 138"/>
                <a:gd name="T6" fmla="*/ 90 w 122"/>
                <a:gd name="T7" fmla="*/ 0 h 138"/>
                <a:gd name="T8" fmla="*/ 0 w 122"/>
                <a:gd name="T9" fmla="*/ 103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138"/>
                <a:gd name="T17" fmla="*/ 122 w 122"/>
                <a:gd name="T18" fmla="*/ 138 h 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138">
                  <a:moveTo>
                    <a:pt x="0" y="103"/>
                  </a:moveTo>
                  <a:lnTo>
                    <a:pt x="32" y="137"/>
                  </a:lnTo>
                  <a:lnTo>
                    <a:pt x="121" y="36"/>
                  </a:lnTo>
                  <a:lnTo>
                    <a:pt x="90" y="0"/>
                  </a:lnTo>
                  <a:lnTo>
                    <a:pt x="0" y="103"/>
                  </a:lnTo>
                </a:path>
              </a:pathLst>
            </a:custGeom>
            <a:solidFill>
              <a:srgbClr val="C00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4583" name="Rectangle 11"/>
          <p:cNvSpPr>
            <a:spLocks noChangeArrowheads="1"/>
          </p:cNvSpPr>
          <p:nvPr/>
        </p:nvSpPr>
        <p:spPr bwMode="auto">
          <a:xfrm>
            <a:off x="2362200" y="2971800"/>
            <a:ext cx="1219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>
              <a:latin typeface="Century Gothic" panose="020B0502020202020204" pitchFamily="34" charset="0"/>
            </a:endParaRPr>
          </a:p>
        </p:txBody>
      </p:sp>
      <p:sp>
        <p:nvSpPr>
          <p:cNvPr id="24584" name="Rectangle 12"/>
          <p:cNvSpPr>
            <a:spLocks noChangeArrowheads="1"/>
          </p:cNvSpPr>
          <p:nvPr/>
        </p:nvSpPr>
        <p:spPr bwMode="auto">
          <a:xfrm>
            <a:off x="2438400" y="2819400"/>
            <a:ext cx="685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>
              <a:latin typeface="Century Gothic" panose="020B0502020202020204" pitchFamily="34" charset="0"/>
            </a:endParaRPr>
          </a:p>
        </p:txBody>
      </p:sp>
      <p:sp>
        <p:nvSpPr>
          <p:cNvPr id="24585" name="Rectangle 13"/>
          <p:cNvSpPr>
            <a:spLocks noChangeArrowheads="1"/>
          </p:cNvSpPr>
          <p:nvPr/>
        </p:nvSpPr>
        <p:spPr bwMode="auto">
          <a:xfrm>
            <a:off x="3048000" y="28194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>
              <a:latin typeface="Century Gothic" panose="020B0502020202020204" pitchFamily="34" charset="0"/>
            </a:endParaRPr>
          </a:p>
        </p:txBody>
      </p:sp>
      <p:grpSp>
        <p:nvGrpSpPr>
          <p:cNvPr id="24586" name="Group 14"/>
          <p:cNvGrpSpPr>
            <a:grpSpLocks/>
          </p:cNvGrpSpPr>
          <p:nvPr/>
        </p:nvGrpSpPr>
        <p:grpSpPr bwMode="auto">
          <a:xfrm>
            <a:off x="1763713" y="2200275"/>
            <a:ext cx="1295400" cy="1106488"/>
            <a:chOff x="1111" y="1386"/>
            <a:chExt cx="816" cy="697"/>
          </a:xfrm>
        </p:grpSpPr>
        <p:sp>
          <p:nvSpPr>
            <p:cNvPr id="24589" name="Freeform 15"/>
            <p:cNvSpPr>
              <a:spLocks/>
            </p:cNvSpPr>
            <p:nvPr/>
          </p:nvSpPr>
          <p:spPr bwMode="auto">
            <a:xfrm>
              <a:off x="1111" y="1386"/>
              <a:ext cx="758" cy="696"/>
            </a:xfrm>
            <a:custGeom>
              <a:avLst/>
              <a:gdLst>
                <a:gd name="T0" fmla="*/ 492 w 758"/>
                <a:gd name="T1" fmla="*/ 0 h 696"/>
                <a:gd name="T2" fmla="*/ 757 w 758"/>
                <a:gd name="T3" fmla="*/ 245 h 696"/>
                <a:gd name="T4" fmla="*/ 370 w 758"/>
                <a:gd name="T5" fmla="*/ 601 h 696"/>
                <a:gd name="T6" fmla="*/ 472 w 758"/>
                <a:gd name="T7" fmla="*/ 695 h 696"/>
                <a:gd name="T8" fmla="*/ 1 w 758"/>
                <a:gd name="T9" fmla="*/ 695 h 696"/>
                <a:gd name="T10" fmla="*/ 0 w 758"/>
                <a:gd name="T11" fmla="*/ 261 h 696"/>
                <a:gd name="T12" fmla="*/ 104 w 758"/>
                <a:gd name="T13" fmla="*/ 357 h 696"/>
                <a:gd name="T14" fmla="*/ 492 w 758"/>
                <a:gd name="T15" fmla="*/ 0 h 6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58"/>
                <a:gd name="T25" fmla="*/ 0 h 696"/>
                <a:gd name="T26" fmla="*/ 758 w 758"/>
                <a:gd name="T27" fmla="*/ 696 h 6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58" h="696">
                  <a:moveTo>
                    <a:pt x="492" y="0"/>
                  </a:moveTo>
                  <a:lnTo>
                    <a:pt x="757" y="245"/>
                  </a:lnTo>
                  <a:lnTo>
                    <a:pt x="370" y="601"/>
                  </a:lnTo>
                  <a:lnTo>
                    <a:pt x="472" y="695"/>
                  </a:lnTo>
                  <a:lnTo>
                    <a:pt x="1" y="695"/>
                  </a:lnTo>
                  <a:lnTo>
                    <a:pt x="0" y="261"/>
                  </a:lnTo>
                  <a:lnTo>
                    <a:pt x="104" y="357"/>
                  </a:lnTo>
                  <a:lnTo>
                    <a:pt x="492" y="0"/>
                  </a:lnTo>
                </a:path>
              </a:pathLst>
            </a:custGeom>
            <a:solidFill>
              <a:srgbClr val="00FF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590" name="Freeform 16"/>
            <p:cNvSpPr>
              <a:spLocks/>
            </p:cNvSpPr>
            <p:nvPr/>
          </p:nvSpPr>
          <p:spPr bwMode="auto">
            <a:xfrm>
              <a:off x="1480" y="1628"/>
              <a:ext cx="447" cy="360"/>
            </a:xfrm>
            <a:custGeom>
              <a:avLst/>
              <a:gdLst>
                <a:gd name="T0" fmla="*/ 57 w 447"/>
                <a:gd name="T1" fmla="*/ 359 h 360"/>
                <a:gd name="T2" fmla="*/ 0 w 447"/>
                <a:gd name="T3" fmla="*/ 359 h 360"/>
                <a:gd name="T4" fmla="*/ 389 w 447"/>
                <a:gd name="T5" fmla="*/ 0 h 360"/>
                <a:gd name="T6" fmla="*/ 446 w 447"/>
                <a:gd name="T7" fmla="*/ 2 h 360"/>
                <a:gd name="T8" fmla="*/ 57 w 447"/>
                <a:gd name="T9" fmla="*/ 359 h 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7"/>
                <a:gd name="T16" fmla="*/ 0 h 360"/>
                <a:gd name="T17" fmla="*/ 447 w 447"/>
                <a:gd name="T18" fmla="*/ 360 h 3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7" h="360">
                  <a:moveTo>
                    <a:pt x="57" y="359"/>
                  </a:moveTo>
                  <a:lnTo>
                    <a:pt x="0" y="359"/>
                  </a:lnTo>
                  <a:lnTo>
                    <a:pt x="389" y="0"/>
                  </a:lnTo>
                  <a:lnTo>
                    <a:pt x="446" y="2"/>
                  </a:lnTo>
                  <a:lnTo>
                    <a:pt x="57" y="359"/>
                  </a:lnTo>
                </a:path>
              </a:pathLst>
            </a:custGeom>
            <a:solidFill>
              <a:srgbClr val="004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591" name="Freeform 17"/>
            <p:cNvSpPr>
              <a:spLocks/>
            </p:cNvSpPr>
            <p:nvPr/>
          </p:nvSpPr>
          <p:spPr bwMode="auto">
            <a:xfrm>
              <a:off x="1480" y="1986"/>
              <a:ext cx="159" cy="97"/>
            </a:xfrm>
            <a:custGeom>
              <a:avLst/>
              <a:gdLst>
                <a:gd name="T0" fmla="*/ 57 w 159"/>
                <a:gd name="T1" fmla="*/ 3 h 97"/>
                <a:gd name="T2" fmla="*/ 0 w 159"/>
                <a:gd name="T3" fmla="*/ 0 h 97"/>
                <a:gd name="T4" fmla="*/ 103 w 159"/>
                <a:gd name="T5" fmla="*/ 95 h 97"/>
                <a:gd name="T6" fmla="*/ 158 w 159"/>
                <a:gd name="T7" fmla="*/ 96 h 97"/>
                <a:gd name="T8" fmla="*/ 57 w 159"/>
                <a:gd name="T9" fmla="*/ 3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9"/>
                <a:gd name="T16" fmla="*/ 0 h 97"/>
                <a:gd name="T17" fmla="*/ 159 w 159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9" h="97">
                  <a:moveTo>
                    <a:pt x="57" y="3"/>
                  </a:moveTo>
                  <a:lnTo>
                    <a:pt x="0" y="0"/>
                  </a:lnTo>
                  <a:lnTo>
                    <a:pt x="103" y="95"/>
                  </a:lnTo>
                  <a:lnTo>
                    <a:pt x="158" y="96"/>
                  </a:lnTo>
                  <a:lnTo>
                    <a:pt x="57" y="3"/>
                  </a:lnTo>
                </a:path>
              </a:pathLst>
            </a:custGeom>
            <a:solidFill>
              <a:srgbClr val="008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592" name="Freeform 18"/>
            <p:cNvSpPr>
              <a:spLocks/>
            </p:cNvSpPr>
            <p:nvPr/>
          </p:nvSpPr>
          <p:spPr bwMode="auto">
            <a:xfrm>
              <a:off x="1603" y="1387"/>
              <a:ext cx="324" cy="244"/>
            </a:xfrm>
            <a:custGeom>
              <a:avLst/>
              <a:gdLst>
                <a:gd name="T0" fmla="*/ 60 w 324"/>
                <a:gd name="T1" fmla="*/ 2 h 244"/>
                <a:gd name="T2" fmla="*/ 0 w 324"/>
                <a:gd name="T3" fmla="*/ 0 h 244"/>
                <a:gd name="T4" fmla="*/ 265 w 324"/>
                <a:gd name="T5" fmla="*/ 243 h 244"/>
                <a:gd name="T6" fmla="*/ 323 w 324"/>
                <a:gd name="T7" fmla="*/ 243 h 244"/>
                <a:gd name="T8" fmla="*/ 60 w 324"/>
                <a:gd name="T9" fmla="*/ 2 h 2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4"/>
                <a:gd name="T16" fmla="*/ 0 h 244"/>
                <a:gd name="T17" fmla="*/ 324 w 324"/>
                <a:gd name="T18" fmla="*/ 244 h 2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4" h="244">
                  <a:moveTo>
                    <a:pt x="60" y="2"/>
                  </a:moveTo>
                  <a:lnTo>
                    <a:pt x="0" y="0"/>
                  </a:lnTo>
                  <a:lnTo>
                    <a:pt x="265" y="243"/>
                  </a:lnTo>
                  <a:lnTo>
                    <a:pt x="323" y="243"/>
                  </a:lnTo>
                  <a:lnTo>
                    <a:pt x="60" y="2"/>
                  </a:lnTo>
                </a:path>
              </a:pathLst>
            </a:custGeom>
            <a:solidFill>
              <a:srgbClr val="008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593" name="Freeform 19"/>
            <p:cNvSpPr>
              <a:spLocks/>
            </p:cNvSpPr>
            <p:nvPr/>
          </p:nvSpPr>
          <p:spPr bwMode="auto">
            <a:xfrm>
              <a:off x="1111" y="1648"/>
              <a:ext cx="132" cy="97"/>
            </a:xfrm>
            <a:custGeom>
              <a:avLst/>
              <a:gdLst>
                <a:gd name="T0" fmla="*/ 131 w 132"/>
                <a:gd name="T1" fmla="*/ 69 h 97"/>
                <a:gd name="T2" fmla="*/ 104 w 132"/>
                <a:gd name="T3" fmla="*/ 96 h 97"/>
                <a:gd name="T4" fmla="*/ 0 w 132"/>
                <a:gd name="T5" fmla="*/ 0 h 97"/>
                <a:gd name="T6" fmla="*/ 55 w 132"/>
                <a:gd name="T7" fmla="*/ 0 h 97"/>
                <a:gd name="T8" fmla="*/ 131 w 132"/>
                <a:gd name="T9" fmla="*/ 69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97"/>
                <a:gd name="T17" fmla="*/ 132 w 132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97">
                  <a:moveTo>
                    <a:pt x="131" y="69"/>
                  </a:moveTo>
                  <a:lnTo>
                    <a:pt x="104" y="96"/>
                  </a:lnTo>
                  <a:lnTo>
                    <a:pt x="0" y="0"/>
                  </a:lnTo>
                  <a:lnTo>
                    <a:pt x="55" y="0"/>
                  </a:lnTo>
                  <a:lnTo>
                    <a:pt x="131" y="69"/>
                  </a:lnTo>
                </a:path>
              </a:pathLst>
            </a:custGeom>
            <a:solidFill>
              <a:srgbClr val="008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pic>
        <p:nvPicPr>
          <p:cNvPr id="24587" name="Picture 14" descr="C:\Users\TURBO_X\Desktop\γπ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8" name="Rectangle 21"/>
          <p:cNvSpPr>
            <a:spLocks noChangeArrowheads="1"/>
          </p:cNvSpPr>
          <p:nvPr/>
        </p:nvSpPr>
        <p:spPr bwMode="auto">
          <a:xfrm>
            <a:off x="0" y="6334125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F6D987D7-8876-4C45-87E5-FC11024B7546}" type="slidenum">
              <a:rPr lang="en-US" altLang="el-GR" b="0">
                <a:latin typeface="Century Gothic" panose="020B0502020202020204" pitchFamily="34" charset="0"/>
              </a:rPr>
              <a:pPr/>
              <a:t>22</a:t>
            </a:fld>
            <a:endParaRPr lang="en-US" altLang="el-GR" b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65125" y="1835150"/>
            <a:ext cx="8864600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r>
              <a:rPr lang="el-GR" altLang="el-GR" sz="2400" b="0">
                <a:latin typeface="Century Gothic" panose="020B0502020202020204" pitchFamily="34" charset="0"/>
              </a:rPr>
              <a:t>1. Χρονική Απόσταση της Ερευνας και της Απόφασης.</a:t>
            </a:r>
          </a:p>
          <a:p>
            <a:endParaRPr lang="el-GR" altLang="el-GR" sz="2400" b="0">
              <a:latin typeface="Century Gothic" panose="020B0502020202020204" pitchFamily="34" charset="0"/>
            </a:endParaRPr>
          </a:p>
          <a:p>
            <a:r>
              <a:rPr lang="el-GR" altLang="el-GR" sz="2400" b="0">
                <a:latin typeface="Century Gothic" panose="020B0502020202020204" pitchFamily="34" charset="0"/>
              </a:rPr>
              <a:t>2. Ασαφής Καθορισμός των Στόχων της Ερευνας.</a:t>
            </a:r>
          </a:p>
          <a:p>
            <a:endParaRPr lang="el-GR" altLang="el-GR" sz="2400" b="0">
              <a:latin typeface="Century Gothic" panose="020B0502020202020204" pitchFamily="34" charset="0"/>
            </a:endParaRPr>
          </a:p>
          <a:p>
            <a:r>
              <a:rPr lang="el-GR" altLang="el-GR" sz="2400" b="0">
                <a:latin typeface="Century Gothic" panose="020B0502020202020204" pitchFamily="34" charset="0"/>
              </a:rPr>
              <a:t>3. Οι Τελικοί Χρήστες έχουν ήδη πάρει τις Αποφάσεις τους.</a:t>
            </a:r>
          </a:p>
          <a:p>
            <a:endParaRPr lang="el-GR" altLang="el-GR" sz="2400" b="0">
              <a:latin typeface="Century Gothic" panose="020B0502020202020204" pitchFamily="34" charset="0"/>
            </a:endParaRPr>
          </a:p>
          <a:p>
            <a:r>
              <a:rPr lang="el-GR" altLang="el-GR" sz="2400" b="0">
                <a:latin typeface="Century Gothic" panose="020B0502020202020204" pitchFamily="34" charset="0"/>
              </a:rPr>
              <a:t>4. Παράλειψη του γεγονότος ότι η Ερευνα Αγοράς </a:t>
            </a:r>
          </a:p>
          <a:p>
            <a:r>
              <a:rPr lang="el-GR" altLang="el-GR" sz="2400" b="0">
                <a:latin typeface="Century Gothic" panose="020B0502020202020204" pitchFamily="34" charset="0"/>
              </a:rPr>
              <a:t>    περιλαμβάνει όχι μόνο τη Συλλογή αλλά και τη </a:t>
            </a:r>
          </a:p>
          <a:p>
            <a:r>
              <a:rPr lang="el-GR" altLang="el-GR" sz="2400" b="0">
                <a:latin typeface="Century Gothic" panose="020B0502020202020204" pitchFamily="34" charset="0"/>
              </a:rPr>
              <a:t>    Συνεργασία στη Λήψη Αποφάσεων.</a:t>
            </a:r>
          </a:p>
          <a:p>
            <a:endParaRPr lang="el-GR" altLang="el-GR" sz="2400" b="0">
              <a:latin typeface="Century Gothic" panose="020B0502020202020204" pitchFamily="34" charset="0"/>
            </a:endParaRPr>
          </a:p>
          <a:p>
            <a:r>
              <a:rPr lang="el-GR" altLang="el-GR" sz="2400" b="0">
                <a:latin typeface="Century Gothic" panose="020B0502020202020204" pitchFamily="34" charset="0"/>
              </a:rPr>
              <a:t>5. Αντικατάσταση της Διαδικασίας Λήψης Απόφασης.</a:t>
            </a:r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>
              <a:latin typeface="Century Gothic" panose="020B0502020202020204" pitchFamily="34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2109788" y="304800"/>
            <a:ext cx="48339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algn="ctr"/>
            <a:r>
              <a:rPr lang="el-GR" altLang="el-GR">
                <a:solidFill>
                  <a:srgbClr val="000066"/>
                </a:solidFill>
                <a:latin typeface="Century Gothic" panose="020B0502020202020204" pitchFamily="34" charset="0"/>
              </a:rPr>
              <a:t>ΣΥΝΗΘΙΣΜΕΝΑ ΣΦΑΛΜΑΤΑ</a:t>
            </a:r>
          </a:p>
          <a:p>
            <a:pPr algn="ctr"/>
            <a:r>
              <a:rPr lang="el-GR" altLang="el-GR">
                <a:solidFill>
                  <a:srgbClr val="000066"/>
                </a:solidFill>
                <a:latin typeface="Century Gothic" panose="020B0502020202020204" pitchFamily="34" charset="0"/>
              </a:rPr>
              <a:t>ΤΗΣ ΕΡΕΥΝΑΣ ΑΓΟΡΑΣ</a:t>
            </a:r>
          </a:p>
        </p:txBody>
      </p:sp>
      <p:pic>
        <p:nvPicPr>
          <p:cNvPr id="25606" name="Picture 14" descr="C:\Users\TURBO_X\Desktop\γ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6334125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19C9D9D9-CBFB-4F07-907B-D393FF884C9C}" type="slidenum">
              <a:rPr lang="en-US" altLang="el-GR" b="0">
                <a:latin typeface="Century Gothic" panose="020B0502020202020204" pitchFamily="34" charset="0"/>
              </a:rPr>
              <a:pPr/>
              <a:t>23</a:t>
            </a:fld>
            <a:endParaRPr lang="en-US" altLang="el-GR" b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914400" y="304800"/>
            <a:ext cx="7272338" cy="954088"/>
          </a:xfrm>
          <a:prstGeom prst="rect">
            <a:avLst/>
          </a:prstGeom>
          <a:solidFill>
            <a:srgbClr val="EEDD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algn="ctr"/>
            <a:r>
              <a:rPr lang="el-GR" altLang="el-GR">
                <a:solidFill>
                  <a:srgbClr val="A50021"/>
                </a:solidFill>
                <a:latin typeface="Century Gothic" panose="020B0502020202020204" pitchFamily="34" charset="0"/>
              </a:rPr>
              <a:t>ΠΑΡΑΠΟΝΑ ΤΩΝ ΔΙΟΙΚΗΤΩΝ ΠΡΟΪΟΝΤΟΣ</a:t>
            </a:r>
          </a:p>
          <a:p>
            <a:pPr algn="ctr"/>
            <a:r>
              <a:rPr lang="el-GR" altLang="el-GR">
                <a:solidFill>
                  <a:srgbClr val="A50021"/>
                </a:solidFill>
                <a:latin typeface="Century Gothic" panose="020B0502020202020204" pitchFamily="34" charset="0"/>
              </a:rPr>
              <a:t>ΓΙΑ ΤΟΥΣ ΕΡΕΥΝΗΤΕΣ ΜΑΡΚΕΤΙΝΓΚ</a:t>
            </a:r>
          </a:p>
        </p:txBody>
      </p:sp>
      <p:pic>
        <p:nvPicPr>
          <p:cNvPr id="26627" name="Picture 14" descr="C:\Users\TURBO_X\Desktop\γ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14"/>
          <p:cNvSpPr>
            <a:spLocks noChangeArrowheads="1"/>
          </p:cNvSpPr>
          <p:nvPr/>
        </p:nvSpPr>
        <p:spPr bwMode="auto">
          <a:xfrm>
            <a:off x="0" y="6334125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5944F1DE-35E7-4B1B-BBDC-F07AAAC92BA3}" type="slidenum">
              <a:rPr lang="en-US" altLang="el-GR" b="0">
                <a:latin typeface="Century Gothic" panose="020B0502020202020204" pitchFamily="34" charset="0"/>
              </a:rPr>
              <a:pPr/>
              <a:t>24</a:t>
            </a:fld>
            <a:endParaRPr lang="en-US" altLang="el-GR" b="0">
              <a:latin typeface="Century Gothic" panose="020B0502020202020204" pitchFamily="34" charset="0"/>
            </a:endParaRPr>
          </a:p>
        </p:txBody>
      </p:sp>
      <p:graphicFrame>
        <p:nvGraphicFramePr>
          <p:cNvPr id="16" name="Diagram 15"/>
          <p:cNvGraphicFramePr/>
          <p:nvPr/>
        </p:nvGraphicFramePr>
        <p:xfrm>
          <a:off x="838200" y="1905000"/>
          <a:ext cx="78486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blinds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ChangeArrowheads="1"/>
          </p:cNvSpPr>
          <p:nvPr/>
        </p:nvSpPr>
        <p:spPr bwMode="auto">
          <a:xfrm>
            <a:off x="1066800" y="304800"/>
            <a:ext cx="7007225" cy="83185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>
              <a:defRPr/>
            </a:pPr>
            <a:r>
              <a:rPr lang="el-GR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ΠΑΡΑΠΟΝΑ ΤΩΝ ΕΡΕΥΝΗΤΩΝ ΜΑΡΚΕΤΙΝΓΚ ΓΙΑ </a:t>
            </a:r>
          </a:p>
          <a:p>
            <a:pPr algn="ctr" defTabSz="762000">
              <a:defRPr/>
            </a:pPr>
            <a:r>
              <a:rPr lang="el-GR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ΤΟΥΣ ΔΙΟΙΚΗΤΕΣ ΠΡΟΪΟΝΤΟΣ</a:t>
            </a:r>
          </a:p>
        </p:txBody>
      </p:sp>
      <p:pic>
        <p:nvPicPr>
          <p:cNvPr id="27651" name="Picture 14" descr="C:\Users\TURBO_X\Desktop\γ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14"/>
          <p:cNvSpPr>
            <a:spLocks noChangeArrowheads="1"/>
          </p:cNvSpPr>
          <p:nvPr/>
        </p:nvSpPr>
        <p:spPr bwMode="auto">
          <a:xfrm>
            <a:off x="0" y="6334125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2D69C7C8-D956-4490-9D6B-33ABB2051CF7}" type="slidenum">
              <a:rPr lang="en-US" altLang="el-GR" b="0">
                <a:latin typeface="Century Gothic" panose="020B0502020202020204" pitchFamily="34" charset="0"/>
              </a:rPr>
              <a:pPr/>
              <a:t>25</a:t>
            </a:fld>
            <a:endParaRPr lang="en-US" altLang="el-GR" b="0">
              <a:latin typeface="Century Gothic" panose="020B0502020202020204" pitchFamily="34" charset="0"/>
            </a:endParaRPr>
          </a:p>
        </p:txBody>
      </p:sp>
      <p:graphicFrame>
        <p:nvGraphicFramePr>
          <p:cNvPr id="16" name="Diagram 15"/>
          <p:cNvGraphicFramePr/>
          <p:nvPr/>
        </p:nvGraphicFramePr>
        <p:xfrm>
          <a:off x="1143000" y="1828800"/>
          <a:ext cx="7162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blinds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>
                <a:latin typeface="Century Gothic" pitchFamily="34" charset="0"/>
              </a:rPr>
              <a:t>2. Πληροφοριακό Σύστημα Μάρκετινγκ</a:t>
            </a:r>
            <a:endParaRPr lang="el-GR" dirty="0">
              <a:latin typeface="Century Gothic" pitchFamily="34" charset="0"/>
            </a:endParaRPr>
          </a:p>
        </p:txBody>
      </p:sp>
      <p:pic>
        <p:nvPicPr>
          <p:cNvPr id="4" name="Picture 5" descr="http://www.marketresearchlatinamerica.com/wp-content/Untitled-1.png"/>
          <p:cNvPicPr>
            <a:picLocks noChangeAspect="1" noChangeArrowheads="1"/>
          </p:cNvPicPr>
          <p:nvPr/>
        </p:nvPicPr>
        <p:blipFill>
          <a:blip r:embed="rId2" cstate="print"/>
          <a:srcRect b="24571"/>
          <a:stretch>
            <a:fillRect/>
          </a:stretch>
        </p:blipFill>
        <p:spPr bwMode="auto">
          <a:xfrm>
            <a:off x="2514600" y="2819400"/>
            <a:ext cx="381000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676" name="Rectangle 14"/>
          <p:cNvSpPr>
            <a:spLocks noChangeArrowheads="1"/>
          </p:cNvSpPr>
          <p:nvPr/>
        </p:nvSpPr>
        <p:spPr bwMode="auto">
          <a:xfrm>
            <a:off x="0" y="6334125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12CC8667-02C3-4CBD-864C-09A9225968D5}" type="slidenum">
              <a:rPr lang="en-US" altLang="el-GR" b="0">
                <a:latin typeface="Century Gothic" panose="020B0502020202020204" pitchFamily="34" charset="0"/>
              </a:rPr>
              <a:pPr/>
              <a:t>26</a:t>
            </a:fld>
            <a:endParaRPr lang="en-US" altLang="el-GR" b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val 2"/>
          <p:cNvSpPr>
            <a:spLocks noChangeArrowheads="1"/>
          </p:cNvSpPr>
          <p:nvPr/>
        </p:nvSpPr>
        <p:spPr bwMode="auto">
          <a:xfrm>
            <a:off x="2590800" y="5664200"/>
            <a:ext cx="3886200" cy="787400"/>
          </a:xfrm>
          <a:prstGeom prst="ellipse">
            <a:avLst/>
          </a:prstGeom>
          <a:solidFill>
            <a:srgbClr val="FF9900"/>
          </a:solidFill>
          <a:ln w="9525"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  <a:contourClr>
              <a:srgbClr val="FF9900"/>
            </a:contourClr>
          </a:sp3d>
        </p:spPr>
        <p:txBody>
          <a:bodyPr wrap="none" anchor="ctr">
            <a:flatTx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 b="0">
              <a:latin typeface="Century Gothic" panose="020B0502020202020204" pitchFamily="34" charset="0"/>
            </a:endParaRPr>
          </a:p>
        </p:txBody>
      </p:sp>
      <p:sp>
        <p:nvSpPr>
          <p:cNvPr id="29699" name="Oval 3"/>
          <p:cNvSpPr>
            <a:spLocks noChangeArrowheads="1"/>
          </p:cNvSpPr>
          <p:nvPr/>
        </p:nvSpPr>
        <p:spPr bwMode="auto">
          <a:xfrm>
            <a:off x="1243013" y="4140200"/>
            <a:ext cx="6502400" cy="1016000"/>
          </a:xfrm>
          <a:prstGeom prst="ellipse">
            <a:avLst/>
          </a:prstGeom>
          <a:gradFill rotWithShape="0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760000"/>
            </a:contourClr>
          </a:sp3d>
        </p:spPr>
        <p:txBody>
          <a:bodyPr wrap="none" anchor="ctr">
            <a:flatTx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 b="0">
              <a:latin typeface="Century Gothic" panose="020B0502020202020204" pitchFamily="34" charset="0"/>
            </a:endParaRPr>
          </a:p>
        </p:txBody>
      </p:sp>
      <p:sp>
        <p:nvSpPr>
          <p:cNvPr id="29700" name="Oval 4"/>
          <p:cNvSpPr>
            <a:spLocks noChangeArrowheads="1"/>
          </p:cNvSpPr>
          <p:nvPr/>
        </p:nvSpPr>
        <p:spPr bwMode="auto">
          <a:xfrm>
            <a:off x="838200" y="2463800"/>
            <a:ext cx="7239000" cy="1016000"/>
          </a:xfrm>
          <a:prstGeom prst="ellipse">
            <a:avLst/>
          </a:prstGeom>
          <a:gradFill rotWithShape="0">
            <a:gsLst>
              <a:gs pos="0">
                <a:srgbClr val="001515"/>
              </a:gs>
              <a:gs pos="50000">
                <a:srgbClr val="008080"/>
              </a:gs>
              <a:gs pos="100000">
                <a:srgbClr val="00151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80"/>
            </a:extrusionClr>
            <a:contourClr>
              <a:srgbClr val="001515"/>
            </a:contourClr>
          </a:sp3d>
        </p:spPr>
        <p:txBody>
          <a:bodyPr wrap="none" anchor="ctr">
            <a:flatTx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 b="0">
              <a:latin typeface="Century Gothic" panose="020B0502020202020204" pitchFamily="34" charset="0"/>
            </a:endParaRPr>
          </a:p>
        </p:txBody>
      </p:sp>
      <p:sp>
        <p:nvSpPr>
          <p:cNvPr id="312325" name="Rectangle 5"/>
          <p:cNvSpPr>
            <a:spLocks noChangeArrowheads="1"/>
          </p:cNvSpPr>
          <p:nvPr/>
        </p:nvSpPr>
        <p:spPr bwMode="auto">
          <a:xfrm>
            <a:off x="884238" y="3840163"/>
            <a:ext cx="71024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>
              <a:defRPr/>
            </a:pPr>
            <a:endParaRPr lang="el-GR" sz="2000" b="0" u="sng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  <a:p>
            <a:pPr defTabSz="762000">
              <a:defRPr/>
            </a:pPr>
            <a:endParaRPr lang="el-GR" sz="2000" b="0" u="sng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  <a:p>
            <a:pPr defTabSz="762000">
              <a:defRPr/>
            </a:pPr>
            <a:endParaRPr lang="el-GR" sz="2000" b="0" u="sng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  <a:p>
            <a:pPr defTabSz="762000">
              <a:defRPr/>
            </a:pPr>
            <a:endParaRPr lang="el-GR" sz="2000" b="0" u="sng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  <a:p>
            <a:pPr defTabSz="762000">
              <a:defRPr/>
            </a:pPr>
            <a:endParaRPr lang="el-GR" sz="2000" b="0" u="sng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312326" name="Rectangle 6"/>
          <p:cNvSpPr>
            <a:spLocks noChangeArrowheads="1"/>
          </p:cNvSpPr>
          <p:nvPr/>
        </p:nvSpPr>
        <p:spPr bwMode="auto">
          <a:xfrm>
            <a:off x="7566025" y="1843088"/>
            <a:ext cx="895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el-GR" b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76%</a:t>
            </a:r>
          </a:p>
        </p:txBody>
      </p:sp>
      <p:sp>
        <p:nvSpPr>
          <p:cNvPr id="312327" name="Rectangle 7"/>
          <p:cNvSpPr>
            <a:spLocks noChangeArrowheads="1"/>
          </p:cNvSpPr>
          <p:nvPr/>
        </p:nvSpPr>
        <p:spPr bwMode="auto">
          <a:xfrm>
            <a:off x="7642225" y="3443288"/>
            <a:ext cx="895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el-GR" b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29%</a:t>
            </a:r>
          </a:p>
        </p:txBody>
      </p:sp>
      <p:sp>
        <p:nvSpPr>
          <p:cNvPr id="312328" name="Rectangle 8"/>
          <p:cNvSpPr>
            <a:spLocks noChangeArrowheads="1"/>
          </p:cNvSpPr>
          <p:nvPr/>
        </p:nvSpPr>
        <p:spPr bwMode="auto">
          <a:xfrm>
            <a:off x="7726363" y="5119688"/>
            <a:ext cx="663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el-GR" b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9%</a:t>
            </a:r>
          </a:p>
        </p:txBody>
      </p:sp>
      <p:sp>
        <p:nvSpPr>
          <p:cNvPr id="29705" name="Oval 9"/>
          <p:cNvSpPr>
            <a:spLocks noChangeArrowheads="1"/>
          </p:cNvSpPr>
          <p:nvPr/>
        </p:nvSpPr>
        <p:spPr bwMode="auto">
          <a:xfrm>
            <a:off x="1143000" y="381000"/>
            <a:ext cx="6553200" cy="1651000"/>
          </a:xfrm>
          <a:prstGeom prst="ellipse">
            <a:avLst/>
          </a:prstGeom>
          <a:gradFill rotWithShape="0">
            <a:gsLst>
              <a:gs pos="0">
                <a:srgbClr val="000066"/>
              </a:gs>
              <a:gs pos="100000">
                <a:srgbClr val="00002F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0066"/>
            </a:extrusionClr>
            <a:contourClr>
              <a:srgbClr val="000066"/>
            </a:contourClr>
          </a:sp3d>
        </p:spPr>
        <p:txBody>
          <a:bodyPr wrap="none" anchor="ctr">
            <a:flatTx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 b="0">
              <a:latin typeface="Century Gothic" panose="020B0502020202020204" pitchFamily="34" charset="0"/>
            </a:endParaRPr>
          </a:p>
        </p:txBody>
      </p:sp>
      <p:sp>
        <p:nvSpPr>
          <p:cNvPr id="312330" name="Rectangle 10"/>
          <p:cNvSpPr>
            <a:spLocks noChangeArrowheads="1"/>
          </p:cNvSpPr>
          <p:nvPr/>
        </p:nvSpPr>
        <p:spPr bwMode="auto">
          <a:xfrm>
            <a:off x="1912938" y="746125"/>
            <a:ext cx="5045075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>
              <a:defRPr/>
            </a:pPr>
            <a:r>
              <a:rPr lang="el-GR" sz="2400" b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ΠΕΡΙΣΤΑΣΙΑΚΗ ΕΡΕΥΝΑ ΑΓΟΡΑΣ</a:t>
            </a:r>
          </a:p>
          <a:p>
            <a:pPr algn="ctr" defTabSz="762000">
              <a:defRPr/>
            </a:pPr>
            <a:r>
              <a:rPr lang="el-GR" sz="2400" b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ΒΑΣΙΣΜΕΝΗ ΣΕ ΣΑΦΩΣ ΟΡΙΣΜΕΝΗ</a:t>
            </a:r>
          </a:p>
          <a:p>
            <a:pPr algn="ctr" defTabSz="762000">
              <a:defRPr/>
            </a:pPr>
            <a:r>
              <a:rPr lang="el-GR" sz="2400" b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ΚΑΤΑΣΤΑΣΗ</a:t>
            </a:r>
          </a:p>
        </p:txBody>
      </p:sp>
      <p:sp>
        <p:nvSpPr>
          <p:cNvPr id="312331" name="Rectangle 11"/>
          <p:cNvSpPr>
            <a:spLocks noChangeArrowheads="1"/>
          </p:cNvSpPr>
          <p:nvPr/>
        </p:nvSpPr>
        <p:spPr bwMode="auto">
          <a:xfrm>
            <a:off x="1420813" y="2727325"/>
            <a:ext cx="6032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>
              <a:defRPr/>
            </a:pPr>
            <a:r>
              <a:rPr lang="el-GR" sz="2400" b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ΠΛΗΡΟΦΟΡΙΑΚΟ ΣΥΣΤΗΜΑ ΜΑΡΚΕΤΙΝΓΚ</a:t>
            </a:r>
          </a:p>
        </p:txBody>
      </p:sp>
      <p:sp>
        <p:nvSpPr>
          <p:cNvPr id="312332" name="Rectangle 12"/>
          <p:cNvSpPr>
            <a:spLocks noChangeArrowheads="1"/>
          </p:cNvSpPr>
          <p:nvPr/>
        </p:nvSpPr>
        <p:spPr bwMode="auto">
          <a:xfrm>
            <a:off x="2325688" y="4251325"/>
            <a:ext cx="40703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>
              <a:defRPr/>
            </a:pPr>
            <a:r>
              <a:rPr lang="el-GR" sz="2400" b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ΣΥΣΤΗΜΑ ΥΠΟΣΤΗΡΙΞΗΣ</a:t>
            </a:r>
          </a:p>
          <a:p>
            <a:pPr algn="ctr" defTabSz="762000">
              <a:defRPr/>
            </a:pPr>
            <a:r>
              <a:rPr lang="el-GR" sz="2400" b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ΑΠΟΦΑΣΕΩΝ ΜΑΡΚΕΤΙΝΓΚ</a:t>
            </a:r>
          </a:p>
        </p:txBody>
      </p:sp>
      <p:sp>
        <p:nvSpPr>
          <p:cNvPr id="312333" name="Rectangle 13"/>
          <p:cNvSpPr>
            <a:spLocks noChangeArrowheads="1"/>
          </p:cNvSpPr>
          <p:nvPr/>
        </p:nvSpPr>
        <p:spPr bwMode="auto">
          <a:xfrm>
            <a:off x="3117850" y="5851525"/>
            <a:ext cx="2940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>
              <a:defRPr/>
            </a:pPr>
            <a:r>
              <a:rPr lang="el-GR" sz="2400" b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ΕΜΠΕΙΡΟ ΣΥΣΤΗΜΑ</a:t>
            </a:r>
          </a:p>
        </p:txBody>
      </p:sp>
      <p:sp>
        <p:nvSpPr>
          <p:cNvPr id="29710" name="AutoShape 14"/>
          <p:cNvSpPr>
            <a:spLocks noChangeArrowheads="1"/>
          </p:cNvSpPr>
          <p:nvPr/>
        </p:nvSpPr>
        <p:spPr bwMode="auto">
          <a:xfrm>
            <a:off x="4121150" y="2139950"/>
            <a:ext cx="977900" cy="292100"/>
          </a:xfrm>
          <a:prstGeom prst="downArrow">
            <a:avLst>
              <a:gd name="adj1" fmla="val 75009"/>
              <a:gd name="adj2" fmla="val 50005"/>
            </a:avLst>
          </a:prstGeom>
          <a:solidFill>
            <a:srgbClr val="0033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 b="0">
              <a:latin typeface="Century Gothic" panose="020B0502020202020204" pitchFamily="34" charset="0"/>
            </a:endParaRPr>
          </a:p>
        </p:txBody>
      </p:sp>
      <p:sp>
        <p:nvSpPr>
          <p:cNvPr id="29711" name="AutoShape 15"/>
          <p:cNvSpPr>
            <a:spLocks noChangeArrowheads="1"/>
          </p:cNvSpPr>
          <p:nvPr/>
        </p:nvSpPr>
        <p:spPr bwMode="auto">
          <a:xfrm>
            <a:off x="4121150" y="5264150"/>
            <a:ext cx="977900" cy="292100"/>
          </a:xfrm>
          <a:prstGeom prst="downArrow">
            <a:avLst>
              <a:gd name="adj1" fmla="val 75009"/>
              <a:gd name="adj2" fmla="val 50005"/>
            </a:avLst>
          </a:prstGeom>
          <a:solidFill>
            <a:srgbClr val="0033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 b="0">
              <a:latin typeface="Century Gothic" panose="020B0502020202020204" pitchFamily="34" charset="0"/>
            </a:endParaRPr>
          </a:p>
        </p:txBody>
      </p:sp>
      <p:sp>
        <p:nvSpPr>
          <p:cNvPr id="29712" name="AutoShape 16"/>
          <p:cNvSpPr>
            <a:spLocks noChangeArrowheads="1"/>
          </p:cNvSpPr>
          <p:nvPr/>
        </p:nvSpPr>
        <p:spPr bwMode="auto">
          <a:xfrm>
            <a:off x="4121150" y="3587750"/>
            <a:ext cx="977900" cy="520700"/>
          </a:xfrm>
          <a:prstGeom prst="downArrow">
            <a:avLst>
              <a:gd name="adj1" fmla="val 75009"/>
              <a:gd name="adj2" fmla="val 50005"/>
            </a:avLst>
          </a:prstGeom>
          <a:solidFill>
            <a:srgbClr val="0033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 b="0">
              <a:latin typeface="Century Gothic" panose="020B0502020202020204" pitchFamily="34" charset="0"/>
            </a:endParaRPr>
          </a:p>
        </p:txBody>
      </p:sp>
      <p:pic>
        <p:nvPicPr>
          <p:cNvPr id="29713" name="Picture 14" descr="C:\Users\TURBO_X\Desktop\γ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4" name="Rectangle 17"/>
          <p:cNvSpPr>
            <a:spLocks noChangeArrowheads="1"/>
          </p:cNvSpPr>
          <p:nvPr/>
        </p:nvSpPr>
        <p:spPr bwMode="auto">
          <a:xfrm>
            <a:off x="0" y="6334125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65917A65-149E-4700-8253-DD05B74FBCDD}" type="slidenum">
              <a:rPr lang="en-US" altLang="el-GR" b="0">
                <a:latin typeface="Century Gothic" panose="020B0502020202020204" pitchFamily="34" charset="0"/>
              </a:rPr>
              <a:pPr/>
              <a:t>27</a:t>
            </a:fld>
            <a:endParaRPr lang="en-US" altLang="el-GR" b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ChangeArrowheads="1"/>
          </p:cNvSpPr>
          <p:nvPr/>
        </p:nvSpPr>
        <p:spPr bwMode="auto">
          <a:xfrm>
            <a:off x="381000" y="914400"/>
            <a:ext cx="8204200" cy="5827713"/>
          </a:xfrm>
          <a:prstGeom prst="rect">
            <a:avLst/>
          </a:prstGeom>
          <a:gradFill rotWithShape="0">
            <a:gsLst>
              <a:gs pos="0">
                <a:srgbClr val="E5ECFF">
                  <a:gamma/>
                  <a:tint val="0"/>
                  <a:invGamma/>
                </a:srgbClr>
              </a:gs>
              <a:gs pos="100000">
                <a:srgbClr val="E5E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 defTabSz="762000">
              <a:lnSpc>
                <a:spcPct val="150000"/>
              </a:lnSpc>
              <a:defRPr/>
            </a:pPr>
            <a:r>
              <a:rPr lang="el-GR" b="0">
                <a:solidFill>
                  <a:srgbClr val="000099"/>
                </a:solidFill>
                <a:latin typeface="Century Gothic" pitchFamily="34" charset="0"/>
              </a:rPr>
              <a:t>Το πληροφοριακό σύστημα </a:t>
            </a:r>
            <a:r>
              <a:rPr lang="en-US" b="0">
                <a:solidFill>
                  <a:srgbClr val="000099"/>
                </a:solidFill>
                <a:latin typeface="Century Gothic" pitchFamily="34" charset="0"/>
              </a:rPr>
              <a:t>Marketing</a:t>
            </a:r>
            <a:r>
              <a:rPr lang="el-GR" b="0">
                <a:solidFill>
                  <a:srgbClr val="000099"/>
                </a:solidFill>
                <a:latin typeface="Century Gothic" pitchFamily="34" charset="0"/>
              </a:rPr>
              <a:t> είναι</a:t>
            </a:r>
          </a:p>
          <a:p>
            <a:pPr algn="ctr" defTabSz="762000">
              <a:lnSpc>
                <a:spcPct val="150000"/>
              </a:lnSpc>
              <a:defRPr/>
            </a:pPr>
            <a:r>
              <a:rPr lang="el-GR" b="0">
                <a:solidFill>
                  <a:srgbClr val="000099"/>
                </a:solidFill>
                <a:latin typeface="Century Gothic" pitchFamily="34" charset="0"/>
              </a:rPr>
              <a:t>μία συνεχής και αλληλοεπιδρούμενη </a:t>
            </a:r>
            <a:r>
              <a:rPr lang="el-GR">
                <a:solidFill>
                  <a:srgbClr val="000099"/>
                </a:solidFill>
                <a:latin typeface="Century Gothic" pitchFamily="34" charset="0"/>
              </a:rPr>
              <a:t>δομή</a:t>
            </a:r>
            <a:endParaRPr lang="el-GR" b="0">
              <a:solidFill>
                <a:srgbClr val="000099"/>
              </a:solidFill>
              <a:latin typeface="Century Gothic" pitchFamily="34" charset="0"/>
            </a:endParaRPr>
          </a:p>
          <a:p>
            <a:pPr algn="ctr" defTabSz="762000">
              <a:lnSpc>
                <a:spcPct val="150000"/>
              </a:lnSpc>
              <a:defRPr/>
            </a:pPr>
            <a:r>
              <a:rPr lang="el-GR" b="0">
                <a:solidFill>
                  <a:srgbClr val="000099"/>
                </a:solidFill>
                <a:latin typeface="Century Gothic" pitchFamily="34" charset="0"/>
              </a:rPr>
              <a:t>ανθρώπων, εξοπλισμού, διαδικασιών, </a:t>
            </a:r>
            <a:r>
              <a:rPr lang="el-GR">
                <a:solidFill>
                  <a:srgbClr val="000099"/>
                </a:solidFill>
                <a:latin typeface="Century Gothic" pitchFamily="34" charset="0"/>
              </a:rPr>
              <a:t>ειδικά</a:t>
            </a:r>
            <a:endParaRPr lang="el-GR" b="0">
              <a:solidFill>
                <a:srgbClr val="000099"/>
              </a:solidFill>
              <a:latin typeface="Century Gothic" pitchFamily="34" charset="0"/>
            </a:endParaRPr>
          </a:p>
          <a:p>
            <a:pPr algn="ctr" defTabSz="762000">
              <a:lnSpc>
                <a:spcPct val="150000"/>
              </a:lnSpc>
              <a:defRPr/>
            </a:pPr>
            <a:r>
              <a:rPr lang="el-GR">
                <a:solidFill>
                  <a:srgbClr val="000099"/>
                </a:solidFill>
                <a:latin typeface="Century Gothic" pitchFamily="34" charset="0"/>
              </a:rPr>
              <a:t>σχεδιασμένη</a:t>
            </a:r>
            <a:r>
              <a:rPr lang="el-GR" b="0">
                <a:solidFill>
                  <a:srgbClr val="000099"/>
                </a:solidFill>
                <a:latin typeface="Century Gothic" pitchFamily="34" charset="0"/>
              </a:rPr>
              <a:t> για να συλλέγει, ομαδοποιεί,</a:t>
            </a:r>
          </a:p>
          <a:p>
            <a:pPr algn="ctr" defTabSz="762000">
              <a:lnSpc>
                <a:spcPct val="150000"/>
              </a:lnSpc>
              <a:defRPr/>
            </a:pPr>
            <a:r>
              <a:rPr lang="el-GR" b="0">
                <a:solidFill>
                  <a:srgbClr val="000099"/>
                </a:solidFill>
                <a:latin typeface="Century Gothic" pitchFamily="34" charset="0"/>
              </a:rPr>
              <a:t>αναλύει,</a:t>
            </a:r>
          </a:p>
          <a:p>
            <a:pPr algn="ctr" defTabSz="762000">
              <a:lnSpc>
                <a:spcPct val="150000"/>
              </a:lnSpc>
              <a:defRPr/>
            </a:pPr>
            <a:r>
              <a:rPr lang="el-GR" b="0">
                <a:solidFill>
                  <a:srgbClr val="000099"/>
                </a:solidFill>
                <a:latin typeface="Century Gothic" pitchFamily="34" charset="0"/>
              </a:rPr>
              <a:t>εκτιμά και διανέμει σε συνεχή βάση</a:t>
            </a:r>
          </a:p>
          <a:p>
            <a:pPr algn="ctr" defTabSz="762000">
              <a:lnSpc>
                <a:spcPct val="150000"/>
              </a:lnSpc>
              <a:defRPr/>
            </a:pPr>
            <a:r>
              <a:rPr lang="el-GR">
                <a:solidFill>
                  <a:srgbClr val="4D4D4D"/>
                </a:solidFill>
                <a:latin typeface="Century Gothic" pitchFamily="34" charset="0"/>
              </a:rPr>
              <a:t>έγκαιρα και με ακρίβεια</a:t>
            </a:r>
          </a:p>
          <a:p>
            <a:pPr algn="ctr" defTabSz="762000">
              <a:lnSpc>
                <a:spcPct val="150000"/>
              </a:lnSpc>
              <a:defRPr/>
            </a:pPr>
            <a:r>
              <a:rPr lang="el-GR" b="0">
                <a:solidFill>
                  <a:srgbClr val="000099"/>
                </a:solidFill>
                <a:latin typeface="Century Gothic" pitchFamily="34" charset="0"/>
              </a:rPr>
              <a:t>πληροφορίες </a:t>
            </a:r>
            <a:r>
              <a:rPr lang="en-US">
                <a:solidFill>
                  <a:srgbClr val="000099"/>
                </a:solidFill>
                <a:latin typeface="Century Gothic" pitchFamily="34" charset="0"/>
              </a:rPr>
              <a:t>marketing</a:t>
            </a:r>
            <a:r>
              <a:rPr lang="en-US" b="0">
                <a:solidFill>
                  <a:srgbClr val="000099"/>
                </a:solidFill>
                <a:latin typeface="Century Gothic" pitchFamily="34" charset="0"/>
              </a:rPr>
              <a:t> </a:t>
            </a:r>
            <a:r>
              <a:rPr lang="el-GR" b="0">
                <a:solidFill>
                  <a:srgbClr val="000099"/>
                </a:solidFill>
                <a:latin typeface="Century Gothic" pitchFamily="34" charset="0"/>
              </a:rPr>
              <a:t>στους λήπτες αποφάσεων</a:t>
            </a:r>
          </a:p>
        </p:txBody>
      </p:sp>
      <p:pic>
        <p:nvPicPr>
          <p:cNvPr id="30723" name="Picture 14" descr="C:\Users\TURBO_X\Desktop\γ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0" y="6334125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C29F849C-C589-4466-B1DA-EA01F4A5FA0F}" type="slidenum">
              <a:rPr lang="en-US" altLang="el-GR" b="0">
                <a:latin typeface="Century Gothic" panose="020B0502020202020204" pitchFamily="34" charset="0"/>
              </a:rPr>
              <a:pPr/>
              <a:t>28</a:t>
            </a:fld>
            <a:endParaRPr lang="en-US" altLang="el-GR" b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2824163" y="1447800"/>
            <a:ext cx="3881437" cy="2281238"/>
            <a:chOff x="1965" y="912"/>
            <a:chExt cx="1780" cy="1292"/>
          </a:xfrm>
        </p:grpSpPr>
        <p:grpSp>
          <p:nvGrpSpPr>
            <p:cNvPr id="31755" name="Group 3"/>
            <p:cNvGrpSpPr>
              <a:grpSpLocks/>
            </p:cNvGrpSpPr>
            <p:nvPr/>
          </p:nvGrpSpPr>
          <p:grpSpPr bwMode="auto">
            <a:xfrm>
              <a:off x="1965" y="912"/>
              <a:ext cx="1780" cy="1292"/>
              <a:chOff x="1965" y="912"/>
              <a:chExt cx="1780" cy="1292"/>
            </a:xfrm>
          </p:grpSpPr>
          <p:sp>
            <p:nvSpPr>
              <p:cNvPr id="31757" name="Rectangle 4"/>
              <p:cNvSpPr>
                <a:spLocks noChangeArrowheads="1"/>
              </p:cNvSpPr>
              <p:nvPr/>
            </p:nvSpPr>
            <p:spPr bwMode="auto">
              <a:xfrm>
                <a:off x="1965" y="1089"/>
                <a:ext cx="1384" cy="1115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 b="1">
                    <a:solidFill>
                      <a:schemeClr val="tx1"/>
                    </a:solidFill>
                    <a:latin typeface="Times New Roman Greek" panose="02020603050405020304" pitchFamily="18" charset="0"/>
                  </a:defRPr>
                </a:lvl1pPr>
                <a:lvl2pPr marL="742950" indent="-285750">
                  <a:defRPr sz="2800" b="1">
                    <a:solidFill>
                      <a:schemeClr val="tx1"/>
                    </a:solidFill>
                    <a:latin typeface="Times New Roman Greek" panose="02020603050405020304" pitchFamily="18" charset="0"/>
                  </a:defRPr>
                </a:lvl2pPr>
                <a:lvl3pPr marL="1143000" indent="-228600">
                  <a:defRPr sz="2800" b="1">
                    <a:solidFill>
                      <a:schemeClr val="tx1"/>
                    </a:solidFill>
                    <a:latin typeface="Times New Roman Greek" panose="02020603050405020304" pitchFamily="18" charset="0"/>
                  </a:defRPr>
                </a:lvl3pPr>
                <a:lvl4pPr marL="1600200" indent="-228600">
                  <a:defRPr sz="2800" b="1">
                    <a:solidFill>
                      <a:schemeClr val="tx1"/>
                    </a:solidFill>
                    <a:latin typeface="Times New Roman Greek" panose="02020603050405020304" pitchFamily="18" charset="0"/>
                  </a:defRPr>
                </a:lvl4pPr>
                <a:lvl5pPr marL="2057400" indent="-228600">
                  <a:defRPr sz="2800" b="1">
                    <a:solidFill>
                      <a:schemeClr val="tx1"/>
                    </a:solidFill>
                    <a:latin typeface="Times New Roman Greek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 Greek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 Greek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 Greek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 Greek" panose="02020603050405020304" pitchFamily="18" charset="0"/>
                  </a:defRPr>
                </a:lvl9pPr>
              </a:lstStyle>
              <a:p>
                <a:endParaRPr lang="el-GR" altLang="el-G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1758" name="Freeform 5"/>
              <p:cNvSpPr>
                <a:spLocks/>
              </p:cNvSpPr>
              <p:nvPr/>
            </p:nvSpPr>
            <p:spPr bwMode="auto">
              <a:xfrm>
                <a:off x="3349" y="917"/>
                <a:ext cx="389" cy="1287"/>
              </a:xfrm>
              <a:custGeom>
                <a:avLst/>
                <a:gdLst>
                  <a:gd name="T0" fmla="*/ 0 w 389"/>
                  <a:gd name="T1" fmla="*/ 172 h 1287"/>
                  <a:gd name="T2" fmla="*/ 0 w 389"/>
                  <a:gd name="T3" fmla="*/ 1286 h 1287"/>
                  <a:gd name="T4" fmla="*/ 388 w 389"/>
                  <a:gd name="T5" fmla="*/ 1068 h 1287"/>
                  <a:gd name="T6" fmla="*/ 388 w 389"/>
                  <a:gd name="T7" fmla="*/ 0 h 1287"/>
                  <a:gd name="T8" fmla="*/ 0 w 389"/>
                  <a:gd name="T9" fmla="*/ 172 h 12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9"/>
                  <a:gd name="T16" fmla="*/ 0 h 1287"/>
                  <a:gd name="T17" fmla="*/ 389 w 389"/>
                  <a:gd name="T18" fmla="*/ 1287 h 12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9" h="1287">
                    <a:moveTo>
                      <a:pt x="0" y="172"/>
                    </a:moveTo>
                    <a:lnTo>
                      <a:pt x="0" y="1286"/>
                    </a:lnTo>
                    <a:lnTo>
                      <a:pt x="388" y="1068"/>
                    </a:lnTo>
                    <a:lnTo>
                      <a:pt x="388" y="0"/>
                    </a:lnTo>
                    <a:lnTo>
                      <a:pt x="0" y="172"/>
                    </a:lnTo>
                  </a:path>
                </a:pathLst>
              </a:custGeom>
              <a:solidFill>
                <a:srgbClr val="FFCC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1759" name="Freeform 6"/>
              <p:cNvSpPr>
                <a:spLocks/>
              </p:cNvSpPr>
              <p:nvPr/>
            </p:nvSpPr>
            <p:spPr bwMode="auto">
              <a:xfrm>
                <a:off x="1970" y="912"/>
                <a:ext cx="1775" cy="179"/>
              </a:xfrm>
              <a:custGeom>
                <a:avLst/>
                <a:gdLst>
                  <a:gd name="T0" fmla="*/ 0 w 1775"/>
                  <a:gd name="T1" fmla="*/ 178 h 179"/>
                  <a:gd name="T2" fmla="*/ 1379 w 1775"/>
                  <a:gd name="T3" fmla="*/ 178 h 179"/>
                  <a:gd name="T4" fmla="*/ 1774 w 1775"/>
                  <a:gd name="T5" fmla="*/ 0 h 179"/>
                  <a:gd name="T6" fmla="*/ 446 w 1775"/>
                  <a:gd name="T7" fmla="*/ 0 h 179"/>
                  <a:gd name="T8" fmla="*/ 0 w 1775"/>
                  <a:gd name="T9" fmla="*/ 178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75"/>
                  <a:gd name="T16" fmla="*/ 0 h 179"/>
                  <a:gd name="T17" fmla="*/ 1775 w 1775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75" h="179">
                    <a:moveTo>
                      <a:pt x="0" y="178"/>
                    </a:moveTo>
                    <a:lnTo>
                      <a:pt x="1379" y="178"/>
                    </a:lnTo>
                    <a:lnTo>
                      <a:pt x="1774" y="0"/>
                    </a:lnTo>
                    <a:lnTo>
                      <a:pt x="446" y="0"/>
                    </a:lnTo>
                    <a:lnTo>
                      <a:pt x="0" y="178"/>
                    </a:lnTo>
                  </a:path>
                </a:pathLst>
              </a:custGeom>
              <a:solidFill>
                <a:srgbClr val="FFCC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31756" name="Rectangle 7"/>
            <p:cNvSpPr>
              <a:spLocks noChangeArrowheads="1"/>
            </p:cNvSpPr>
            <p:nvPr/>
          </p:nvSpPr>
          <p:spPr bwMode="auto">
            <a:xfrm>
              <a:off x="2045" y="1315"/>
              <a:ext cx="1242" cy="889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1pPr>
              <a:lvl2pPr marL="742950" indent="-28575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2pPr>
              <a:lvl3pPr marL="11430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3pPr>
              <a:lvl4pPr marL="16002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4pPr>
              <a:lvl5pPr marL="20574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9pPr>
            </a:lstStyle>
            <a:p>
              <a:pPr algn="ctr"/>
              <a:r>
                <a:rPr lang="el-GR" altLang="el-GR" sz="2400">
                  <a:solidFill>
                    <a:srgbClr val="000066"/>
                  </a:solidFill>
                  <a:latin typeface="Century Gothic" panose="020B0502020202020204" pitchFamily="34" charset="0"/>
                </a:rPr>
                <a:t>ΠΛΗΡΟΦΟΡΙΑΚΟ</a:t>
              </a:r>
            </a:p>
            <a:p>
              <a:pPr algn="ctr"/>
              <a:r>
                <a:rPr lang="el-GR" altLang="el-GR" sz="2400">
                  <a:solidFill>
                    <a:srgbClr val="000066"/>
                  </a:solidFill>
                  <a:latin typeface="Century Gothic" panose="020B0502020202020204" pitchFamily="34" charset="0"/>
                </a:rPr>
                <a:t>ΣΥΣΤΗΜΑ</a:t>
              </a:r>
            </a:p>
            <a:p>
              <a:pPr algn="ctr"/>
              <a:r>
                <a:rPr lang="el-GR" altLang="el-GR" sz="2400">
                  <a:solidFill>
                    <a:srgbClr val="000066"/>
                  </a:solidFill>
                  <a:latin typeface="Century Gothic" panose="020B0502020202020204" pitchFamily="34" charset="0"/>
                </a:rPr>
                <a:t>ΜΑΡΚΕΤΙΝΓΚ </a:t>
              </a:r>
            </a:p>
            <a:p>
              <a:pPr algn="ctr"/>
              <a:r>
                <a:rPr lang="en-US" altLang="el-GR" sz="2400">
                  <a:solidFill>
                    <a:srgbClr val="000066"/>
                  </a:solidFill>
                  <a:latin typeface="Century Gothic" panose="020B0502020202020204" pitchFamily="34" charset="0"/>
                </a:rPr>
                <a:t>M.I.S.</a:t>
              </a:r>
              <a:endParaRPr lang="el-GR" altLang="el-GR" sz="2400">
                <a:solidFill>
                  <a:srgbClr val="000066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1747" name="Freeform 8"/>
          <p:cNvSpPr>
            <a:spLocks/>
          </p:cNvSpPr>
          <p:nvPr/>
        </p:nvSpPr>
        <p:spPr bwMode="auto">
          <a:xfrm>
            <a:off x="5999163" y="1592263"/>
            <a:ext cx="1873250" cy="1062037"/>
          </a:xfrm>
          <a:custGeom>
            <a:avLst/>
            <a:gdLst>
              <a:gd name="T0" fmla="*/ 2147483647 w 1180"/>
              <a:gd name="T1" fmla="*/ 2147483647 h 669"/>
              <a:gd name="T2" fmla="*/ 2147483647 w 1180"/>
              <a:gd name="T3" fmla="*/ 2147483647 h 669"/>
              <a:gd name="T4" fmla="*/ 2147483647 w 1180"/>
              <a:gd name="T5" fmla="*/ 2147483647 h 669"/>
              <a:gd name="T6" fmla="*/ 2147483647 w 1180"/>
              <a:gd name="T7" fmla="*/ 2147483647 h 669"/>
              <a:gd name="T8" fmla="*/ 2147483647 w 1180"/>
              <a:gd name="T9" fmla="*/ 2147483647 h 669"/>
              <a:gd name="T10" fmla="*/ 2147483647 w 1180"/>
              <a:gd name="T11" fmla="*/ 2147483647 h 669"/>
              <a:gd name="T12" fmla="*/ 2147483647 w 1180"/>
              <a:gd name="T13" fmla="*/ 2147483647 h 669"/>
              <a:gd name="T14" fmla="*/ 2147483647 w 1180"/>
              <a:gd name="T15" fmla="*/ 2147483647 h 669"/>
              <a:gd name="T16" fmla="*/ 2147483647 w 1180"/>
              <a:gd name="T17" fmla="*/ 2147483647 h 669"/>
              <a:gd name="T18" fmla="*/ 2147483647 w 1180"/>
              <a:gd name="T19" fmla="*/ 2147483647 h 669"/>
              <a:gd name="T20" fmla="*/ 2147483647 w 1180"/>
              <a:gd name="T21" fmla="*/ 2147483647 h 669"/>
              <a:gd name="T22" fmla="*/ 2147483647 w 1180"/>
              <a:gd name="T23" fmla="*/ 2147483647 h 669"/>
              <a:gd name="T24" fmla="*/ 2147483647 w 1180"/>
              <a:gd name="T25" fmla="*/ 2147483647 h 669"/>
              <a:gd name="T26" fmla="*/ 2147483647 w 1180"/>
              <a:gd name="T27" fmla="*/ 2147483647 h 669"/>
              <a:gd name="T28" fmla="*/ 2147483647 w 1180"/>
              <a:gd name="T29" fmla="*/ 2147483647 h 669"/>
              <a:gd name="T30" fmla="*/ 2147483647 w 1180"/>
              <a:gd name="T31" fmla="*/ 2147483647 h 669"/>
              <a:gd name="T32" fmla="*/ 2147483647 w 1180"/>
              <a:gd name="T33" fmla="*/ 2147483647 h 669"/>
              <a:gd name="T34" fmla="*/ 2147483647 w 1180"/>
              <a:gd name="T35" fmla="*/ 2147483647 h 669"/>
              <a:gd name="T36" fmla="*/ 2147483647 w 1180"/>
              <a:gd name="T37" fmla="*/ 2147483647 h 669"/>
              <a:gd name="T38" fmla="*/ 2147483647 w 1180"/>
              <a:gd name="T39" fmla="*/ 2147483647 h 669"/>
              <a:gd name="T40" fmla="*/ 2147483647 w 1180"/>
              <a:gd name="T41" fmla="*/ 2147483647 h 669"/>
              <a:gd name="T42" fmla="*/ 2147483647 w 1180"/>
              <a:gd name="T43" fmla="*/ 2147483647 h 669"/>
              <a:gd name="T44" fmla="*/ 2147483647 w 1180"/>
              <a:gd name="T45" fmla="*/ 2147483647 h 669"/>
              <a:gd name="T46" fmla="*/ 2147483647 w 1180"/>
              <a:gd name="T47" fmla="*/ 2147483647 h 669"/>
              <a:gd name="T48" fmla="*/ 2147483647 w 1180"/>
              <a:gd name="T49" fmla="*/ 2147483647 h 669"/>
              <a:gd name="T50" fmla="*/ 2147483647 w 1180"/>
              <a:gd name="T51" fmla="*/ 2147483647 h 669"/>
              <a:gd name="T52" fmla="*/ 2147483647 w 1180"/>
              <a:gd name="T53" fmla="*/ 2147483647 h 669"/>
              <a:gd name="T54" fmla="*/ 2147483647 w 1180"/>
              <a:gd name="T55" fmla="*/ 2147483647 h 669"/>
              <a:gd name="T56" fmla="*/ 2147483647 w 1180"/>
              <a:gd name="T57" fmla="*/ 2147483647 h 669"/>
              <a:gd name="T58" fmla="*/ 2147483647 w 1180"/>
              <a:gd name="T59" fmla="*/ 2147483647 h 669"/>
              <a:gd name="T60" fmla="*/ 2147483647 w 1180"/>
              <a:gd name="T61" fmla="*/ 2147483647 h 669"/>
              <a:gd name="T62" fmla="*/ 2147483647 w 1180"/>
              <a:gd name="T63" fmla="*/ 2147483647 h 669"/>
              <a:gd name="T64" fmla="*/ 2147483647 w 1180"/>
              <a:gd name="T65" fmla="*/ 2147483647 h 669"/>
              <a:gd name="T66" fmla="*/ 2147483647 w 1180"/>
              <a:gd name="T67" fmla="*/ 2147483647 h 669"/>
              <a:gd name="T68" fmla="*/ 2147483647 w 1180"/>
              <a:gd name="T69" fmla="*/ 2147483647 h 669"/>
              <a:gd name="T70" fmla="*/ 2147483647 w 1180"/>
              <a:gd name="T71" fmla="*/ 2147483647 h 669"/>
              <a:gd name="T72" fmla="*/ 2147483647 w 1180"/>
              <a:gd name="T73" fmla="*/ 2147483647 h 669"/>
              <a:gd name="T74" fmla="*/ 2147483647 w 1180"/>
              <a:gd name="T75" fmla="*/ 2147483647 h 669"/>
              <a:gd name="T76" fmla="*/ 2147483647 w 1180"/>
              <a:gd name="T77" fmla="*/ 2147483647 h 669"/>
              <a:gd name="T78" fmla="*/ 2147483647 w 1180"/>
              <a:gd name="T79" fmla="*/ 2147483647 h 669"/>
              <a:gd name="T80" fmla="*/ 2147483647 w 1180"/>
              <a:gd name="T81" fmla="*/ 2147483647 h 66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80"/>
              <a:gd name="T124" fmla="*/ 0 h 669"/>
              <a:gd name="T125" fmla="*/ 1180 w 1180"/>
              <a:gd name="T126" fmla="*/ 669 h 669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80" h="669">
                <a:moveTo>
                  <a:pt x="0" y="631"/>
                </a:moveTo>
                <a:lnTo>
                  <a:pt x="47" y="579"/>
                </a:lnTo>
                <a:lnTo>
                  <a:pt x="70" y="555"/>
                </a:lnTo>
                <a:lnTo>
                  <a:pt x="100" y="527"/>
                </a:lnTo>
                <a:lnTo>
                  <a:pt x="131" y="501"/>
                </a:lnTo>
                <a:lnTo>
                  <a:pt x="160" y="475"/>
                </a:lnTo>
                <a:lnTo>
                  <a:pt x="190" y="451"/>
                </a:lnTo>
                <a:lnTo>
                  <a:pt x="220" y="432"/>
                </a:lnTo>
                <a:lnTo>
                  <a:pt x="253" y="409"/>
                </a:lnTo>
                <a:lnTo>
                  <a:pt x="294" y="384"/>
                </a:lnTo>
                <a:lnTo>
                  <a:pt x="334" y="365"/>
                </a:lnTo>
                <a:lnTo>
                  <a:pt x="371" y="346"/>
                </a:lnTo>
                <a:lnTo>
                  <a:pt x="414" y="326"/>
                </a:lnTo>
                <a:lnTo>
                  <a:pt x="457" y="310"/>
                </a:lnTo>
                <a:lnTo>
                  <a:pt x="500" y="293"/>
                </a:lnTo>
                <a:lnTo>
                  <a:pt x="539" y="281"/>
                </a:lnTo>
                <a:lnTo>
                  <a:pt x="581" y="266"/>
                </a:lnTo>
                <a:lnTo>
                  <a:pt x="618" y="256"/>
                </a:lnTo>
                <a:lnTo>
                  <a:pt x="660" y="243"/>
                </a:lnTo>
                <a:lnTo>
                  <a:pt x="700" y="232"/>
                </a:lnTo>
                <a:lnTo>
                  <a:pt x="746" y="224"/>
                </a:lnTo>
                <a:lnTo>
                  <a:pt x="784" y="215"/>
                </a:lnTo>
                <a:lnTo>
                  <a:pt x="831" y="211"/>
                </a:lnTo>
                <a:lnTo>
                  <a:pt x="873" y="205"/>
                </a:lnTo>
                <a:lnTo>
                  <a:pt x="912" y="201"/>
                </a:lnTo>
                <a:lnTo>
                  <a:pt x="951" y="203"/>
                </a:lnTo>
                <a:lnTo>
                  <a:pt x="983" y="204"/>
                </a:lnTo>
                <a:lnTo>
                  <a:pt x="1014" y="210"/>
                </a:lnTo>
                <a:lnTo>
                  <a:pt x="1179" y="0"/>
                </a:lnTo>
                <a:lnTo>
                  <a:pt x="1163" y="42"/>
                </a:lnTo>
                <a:lnTo>
                  <a:pt x="1152" y="76"/>
                </a:lnTo>
                <a:lnTo>
                  <a:pt x="1135" y="114"/>
                </a:lnTo>
                <a:lnTo>
                  <a:pt x="1127" y="145"/>
                </a:lnTo>
                <a:lnTo>
                  <a:pt x="1120" y="175"/>
                </a:lnTo>
                <a:lnTo>
                  <a:pt x="1113" y="198"/>
                </a:lnTo>
                <a:lnTo>
                  <a:pt x="1110" y="225"/>
                </a:lnTo>
                <a:lnTo>
                  <a:pt x="1105" y="252"/>
                </a:lnTo>
                <a:lnTo>
                  <a:pt x="1102" y="281"/>
                </a:lnTo>
                <a:lnTo>
                  <a:pt x="1100" y="314"/>
                </a:lnTo>
                <a:lnTo>
                  <a:pt x="1096" y="349"/>
                </a:lnTo>
                <a:lnTo>
                  <a:pt x="1096" y="379"/>
                </a:lnTo>
                <a:lnTo>
                  <a:pt x="1098" y="412"/>
                </a:lnTo>
                <a:lnTo>
                  <a:pt x="1099" y="440"/>
                </a:lnTo>
                <a:lnTo>
                  <a:pt x="1079" y="448"/>
                </a:lnTo>
                <a:lnTo>
                  <a:pt x="1054" y="456"/>
                </a:lnTo>
                <a:lnTo>
                  <a:pt x="1032" y="466"/>
                </a:lnTo>
                <a:lnTo>
                  <a:pt x="1005" y="476"/>
                </a:lnTo>
                <a:lnTo>
                  <a:pt x="978" y="486"/>
                </a:lnTo>
                <a:lnTo>
                  <a:pt x="954" y="498"/>
                </a:lnTo>
                <a:lnTo>
                  <a:pt x="933" y="511"/>
                </a:lnTo>
                <a:lnTo>
                  <a:pt x="907" y="524"/>
                </a:lnTo>
                <a:lnTo>
                  <a:pt x="881" y="540"/>
                </a:lnTo>
                <a:lnTo>
                  <a:pt x="855" y="554"/>
                </a:lnTo>
                <a:lnTo>
                  <a:pt x="831" y="568"/>
                </a:lnTo>
                <a:lnTo>
                  <a:pt x="806" y="583"/>
                </a:lnTo>
                <a:lnTo>
                  <a:pt x="783" y="599"/>
                </a:lnTo>
                <a:lnTo>
                  <a:pt x="759" y="613"/>
                </a:lnTo>
                <a:lnTo>
                  <a:pt x="737" y="628"/>
                </a:lnTo>
                <a:lnTo>
                  <a:pt x="711" y="644"/>
                </a:lnTo>
                <a:lnTo>
                  <a:pt x="679" y="668"/>
                </a:lnTo>
                <a:lnTo>
                  <a:pt x="840" y="444"/>
                </a:lnTo>
                <a:lnTo>
                  <a:pt x="799" y="431"/>
                </a:lnTo>
                <a:lnTo>
                  <a:pt x="764" y="428"/>
                </a:lnTo>
                <a:lnTo>
                  <a:pt x="698" y="420"/>
                </a:lnTo>
                <a:lnTo>
                  <a:pt x="663" y="420"/>
                </a:lnTo>
                <a:lnTo>
                  <a:pt x="628" y="420"/>
                </a:lnTo>
                <a:lnTo>
                  <a:pt x="571" y="422"/>
                </a:lnTo>
                <a:lnTo>
                  <a:pt x="535" y="424"/>
                </a:lnTo>
                <a:lnTo>
                  <a:pt x="494" y="425"/>
                </a:lnTo>
                <a:lnTo>
                  <a:pt x="458" y="432"/>
                </a:lnTo>
                <a:lnTo>
                  <a:pt x="428" y="435"/>
                </a:lnTo>
                <a:lnTo>
                  <a:pt x="398" y="439"/>
                </a:lnTo>
                <a:lnTo>
                  <a:pt x="365" y="446"/>
                </a:lnTo>
                <a:lnTo>
                  <a:pt x="329" y="455"/>
                </a:lnTo>
                <a:lnTo>
                  <a:pt x="298" y="466"/>
                </a:lnTo>
                <a:lnTo>
                  <a:pt x="265" y="475"/>
                </a:lnTo>
                <a:lnTo>
                  <a:pt x="228" y="493"/>
                </a:lnTo>
                <a:lnTo>
                  <a:pt x="196" y="508"/>
                </a:lnTo>
                <a:lnTo>
                  <a:pt x="162" y="529"/>
                </a:lnTo>
                <a:lnTo>
                  <a:pt x="127" y="548"/>
                </a:lnTo>
                <a:lnTo>
                  <a:pt x="93" y="570"/>
                </a:lnTo>
                <a:lnTo>
                  <a:pt x="56" y="594"/>
                </a:lnTo>
                <a:lnTo>
                  <a:pt x="0" y="631"/>
                </a:lnTo>
              </a:path>
            </a:pathLst>
          </a:cu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82"/>
            </a:extrusionClr>
            <a:contourClr>
              <a:srgbClr val="000082"/>
            </a:contourClr>
          </a:sp3d>
        </p:spPr>
        <p:txBody>
          <a:bodyPr>
            <a:flatTx/>
          </a:bodyPr>
          <a:lstStyle/>
          <a:p>
            <a:endParaRPr lang="el-GR"/>
          </a:p>
        </p:txBody>
      </p:sp>
      <p:sp>
        <p:nvSpPr>
          <p:cNvPr id="31748" name="Freeform 9"/>
          <p:cNvSpPr>
            <a:spLocks/>
          </p:cNvSpPr>
          <p:nvPr/>
        </p:nvSpPr>
        <p:spPr bwMode="auto">
          <a:xfrm>
            <a:off x="838200" y="1524000"/>
            <a:ext cx="1814513" cy="1570038"/>
          </a:xfrm>
          <a:custGeom>
            <a:avLst/>
            <a:gdLst>
              <a:gd name="T0" fmla="*/ 2147483647 w 1143"/>
              <a:gd name="T1" fmla="*/ 2147483647 h 989"/>
              <a:gd name="T2" fmla="*/ 2147483647 w 1143"/>
              <a:gd name="T3" fmla="*/ 2147483647 h 989"/>
              <a:gd name="T4" fmla="*/ 2147483647 w 1143"/>
              <a:gd name="T5" fmla="*/ 2147483647 h 989"/>
              <a:gd name="T6" fmla="*/ 2147483647 w 1143"/>
              <a:gd name="T7" fmla="*/ 2147483647 h 989"/>
              <a:gd name="T8" fmla="*/ 2147483647 w 1143"/>
              <a:gd name="T9" fmla="*/ 2147483647 h 989"/>
              <a:gd name="T10" fmla="*/ 2147483647 w 1143"/>
              <a:gd name="T11" fmla="*/ 2147483647 h 989"/>
              <a:gd name="T12" fmla="*/ 2147483647 w 1143"/>
              <a:gd name="T13" fmla="*/ 2147483647 h 989"/>
              <a:gd name="T14" fmla="*/ 2147483647 w 1143"/>
              <a:gd name="T15" fmla="*/ 2147483647 h 989"/>
              <a:gd name="T16" fmla="*/ 2147483647 w 1143"/>
              <a:gd name="T17" fmla="*/ 2147483647 h 989"/>
              <a:gd name="T18" fmla="*/ 2147483647 w 1143"/>
              <a:gd name="T19" fmla="*/ 2147483647 h 989"/>
              <a:gd name="T20" fmla="*/ 2147483647 w 1143"/>
              <a:gd name="T21" fmla="*/ 2147483647 h 989"/>
              <a:gd name="T22" fmla="*/ 2147483647 w 1143"/>
              <a:gd name="T23" fmla="*/ 2147483647 h 989"/>
              <a:gd name="T24" fmla="*/ 2147483647 w 1143"/>
              <a:gd name="T25" fmla="*/ 2147483647 h 989"/>
              <a:gd name="T26" fmla="*/ 2147483647 w 1143"/>
              <a:gd name="T27" fmla="*/ 2147483647 h 989"/>
              <a:gd name="T28" fmla="*/ 2147483647 w 1143"/>
              <a:gd name="T29" fmla="*/ 2147483647 h 989"/>
              <a:gd name="T30" fmla="*/ 2147483647 w 1143"/>
              <a:gd name="T31" fmla="*/ 2147483647 h 989"/>
              <a:gd name="T32" fmla="*/ 2147483647 w 1143"/>
              <a:gd name="T33" fmla="*/ 2147483647 h 989"/>
              <a:gd name="T34" fmla="*/ 2147483647 w 1143"/>
              <a:gd name="T35" fmla="*/ 2147483647 h 989"/>
              <a:gd name="T36" fmla="*/ 2147483647 w 1143"/>
              <a:gd name="T37" fmla="*/ 2147483647 h 989"/>
              <a:gd name="T38" fmla="*/ 2147483647 w 1143"/>
              <a:gd name="T39" fmla="*/ 2147483647 h 989"/>
              <a:gd name="T40" fmla="*/ 2147483647 w 1143"/>
              <a:gd name="T41" fmla="*/ 2147483647 h 989"/>
              <a:gd name="T42" fmla="*/ 2147483647 w 1143"/>
              <a:gd name="T43" fmla="*/ 2147483647 h 989"/>
              <a:gd name="T44" fmla="*/ 2147483647 w 1143"/>
              <a:gd name="T45" fmla="*/ 2147483647 h 989"/>
              <a:gd name="T46" fmla="*/ 2147483647 w 1143"/>
              <a:gd name="T47" fmla="*/ 2147483647 h 989"/>
              <a:gd name="T48" fmla="*/ 2147483647 w 1143"/>
              <a:gd name="T49" fmla="*/ 2147483647 h 989"/>
              <a:gd name="T50" fmla="*/ 2147483647 w 1143"/>
              <a:gd name="T51" fmla="*/ 2147483647 h 989"/>
              <a:gd name="T52" fmla="*/ 2147483647 w 1143"/>
              <a:gd name="T53" fmla="*/ 2147483647 h 989"/>
              <a:gd name="T54" fmla="*/ 2147483647 w 1143"/>
              <a:gd name="T55" fmla="*/ 2147483647 h 989"/>
              <a:gd name="T56" fmla="*/ 2147483647 w 1143"/>
              <a:gd name="T57" fmla="*/ 2147483647 h 989"/>
              <a:gd name="T58" fmla="*/ 2147483647 w 1143"/>
              <a:gd name="T59" fmla="*/ 2147483647 h 989"/>
              <a:gd name="T60" fmla="*/ 2147483647 w 1143"/>
              <a:gd name="T61" fmla="*/ 2147483647 h 989"/>
              <a:gd name="T62" fmla="*/ 2147483647 w 1143"/>
              <a:gd name="T63" fmla="*/ 2147483647 h 989"/>
              <a:gd name="T64" fmla="*/ 2147483647 w 1143"/>
              <a:gd name="T65" fmla="*/ 2147483647 h 989"/>
              <a:gd name="T66" fmla="*/ 2147483647 w 1143"/>
              <a:gd name="T67" fmla="*/ 2147483647 h 989"/>
              <a:gd name="T68" fmla="*/ 2147483647 w 1143"/>
              <a:gd name="T69" fmla="*/ 2147483647 h 989"/>
              <a:gd name="T70" fmla="*/ 2147483647 w 1143"/>
              <a:gd name="T71" fmla="*/ 2147483647 h 989"/>
              <a:gd name="T72" fmla="*/ 2147483647 w 1143"/>
              <a:gd name="T73" fmla="*/ 2147483647 h 989"/>
              <a:gd name="T74" fmla="*/ 2147483647 w 1143"/>
              <a:gd name="T75" fmla="*/ 2147483647 h 989"/>
              <a:gd name="T76" fmla="*/ 2147483647 w 1143"/>
              <a:gd name="T77" fmla="*/ 2147483647 h 989"/>
              <a:gd name="T78" fmla="*/ 2147483647 w 1143"/>
              <a:gd name="T79" fmla="*/ 2147483647 h 989"/>
              <a:gd name="T80" fmla="*/ 2147483647 w 1143"/>
              <a:gd name="T81" fmla="*/ 2147483647 h 98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43"/>
              <a:gd name="T124" fmla="*/ 0 h 989"/>
              <a:gd name="T125" fmla="*/ 1143 w 1143"/>
              <a:gd name="T126" fmla="*/ 989 h 989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43" h="989">
                <a:moveTo>
                  <a:pt x="0" y="0"/>
                </a:moveTo>
                <a:lnTo>
                  <a:pt x="13" y="59"/>
                </a:lnTo>
                <a:lnTo>
                  <a:pt x="23" y="87"/>
                </a:lnTo>
                <a:lnTo>
                  <a:pt x="33" y="122"/>
                </a:lnTo>
                <a:lnTo>
                  <a:pt x="48" y="153"/>
                </a:lnTo>
                <a:lnTo>
                  <a:pt x="61" y="186"/>
                </a:lnTo>
                <a:lnTo>
                  <a:pt x="78" y="217"/>
                </a:lnTo>
                <a:lnTo>
                  <a:pt x="98" y="245"/>
                </a:lnTo>
                <a:lnTo>
                  <a:pt x="118" y="276"/>
                </a:lnTo>
                <a:lnTo>
                  <a:pt x="146" y="313"/>
                </a:lnTo>
                <a:lnTo>
                  <a:pt x="176" y="345"/>
                </a:lnTo>
                <a:lnTo>
                  <a:pt x="205" y="375"/>
                </a:lnTo>
                <a:lnTo>
                  <a:pt x="238" y="409"/>
                </a:lnTo>
                <a:lnTo>
                  <a:pt x="275" y="440"/>
                </a:lnTo>
                <a:lnTo>
                  <a:pt x="315" y="471"/>
                </a:lnTo>
                <a:lnTo>
                  <a:pt x="350" y="496"/>
                </a:lnTo>
                <a:lnTo>
                  <a:pt x="386" y="527"/>
                </a:lnTo>
                <a:lnTo>
                  <a:pt x="421" y="551"/>
                </a:lnTo>
                <a:lnTo>
                  <a:pt x="461" y="579"/>
                </a:lnTo>
                <a:lnTo>
                  <a:pt x="500" y="606"/>
                </a:lnTo>
                <a:lnTo>
                  <a:pt x="548" y="631"/>
                </a:lnTo>
                <a:lnTo>
                  <a:pt x="586" y="654"/>
                </a:lnTo>
                <a:lnTo>
                  <a:pt x="636" y="679"/>
                </a:lnTo>
                <a:lnTo>
                  <a:pt x="681" y="701"/>
                </a:lnTo>
                <a:lnTo>
                  <a:pt x="726" y="721"/>
                </a:lnTo>
                <a:lnTo>
                  <a:pt x="773" y="737"/>
                </a:lnTo>
                <a:lnTo>
                  <a:pt x="811" y="751"/>
                </a:lnTo>
                <a:lnTo>
                  <a:pt x="853" y="760"/>
                </a:lnTo>
                <a:lnTo>
                  <a:pt x="876" y="988"/>
                </a:lnTo>
                <a:lnTo>
                  <a:pt x="890" y="949"/>
                </a:lnTo>
                <a:lnTo>
                  <a:pt x="905" y="920"/>
                </a:lnTo>
                <a:lnTo>
                  <a:pt x="918" y="884"/>
                </a:lnTo>
                <a:lnTo>
                  <a:pt x="933" y="858"/>
                </a:lnTo>
                <a:lnTo>
                  <a:pt x="950" y="834"/>
                </a:lnTo>
                <a:lnTo>
                  <a:pt x="958" y="813"/>
                </a:lnTo>
                <a:lnTo>
                  <a:pt x="978" y="792"/>
                </a:lnTo>
                <a:lnTo>
                  <a:pt x="993" y="771"/>
                </a:lnTo>
                <a:lnTo>
                  <a:pt x="1013" y="748"/>
                </a:lnTo>
                <a:lnTo>
                  <a:pt x="1038" y="723"/>
                </a:lnTo>
                <a:lnTo>
                  <a:pt x="1061" y="696"/>
                </a:lnTo>
                <a:lnTo>
                  <a:pt x="1086" y="673"/>
                </a:lnTo>
                <a:lnTo>
                  <a:pt x="1115" y="649"/>
                </a:lnTo>
                <a:lnTo>
                  <a:pt x="1142" y="629"/>
                </a:lnTo>
                <a:lnTo>
                  <a:pt x="1123" y="614"/>
                </a:lnTo>
                <a:lnTo>
                  <a:pt x="1101" y="598"/>
                </a:lnTo>
                <a:lnTo>
                  <a:pt x="1080" y="582"/>
                </a:lnTo>
                <a:lnTo>
                  <a:pt x="1060" y="562"/>
                </a:lnTo>
                <a:lnTo>
                  <a:pt x="1036" y="541"/>
                </a:lnTo>
                <a:lnTo>
                  <a:pt x="1018" y="522"/>
                </a:lnTo>
                <a:lnTo>
                  <a:pt x="1001" y="504"/>
                </a:lnTo>
                <a:lnTo>
                  <a:pt x="983" y="483"/>
                </a:lnTo>
                <a:lnTo>
                  <a:pt x="965" y="460"/>
                </a:lnTo>
                <a:lnTo>
                  <a:pt x="945" y="437"/>
                </a:lnTo>
                <a:lnTo>
                  <a:pt x="928" y="416"/>
                </a:lnTo>
                <a:lnTo>
                  <a:pt x="911" y="396"/>
                </a:lnTo>
                <a:lnTo>
                  <a:pt x="896" y="373"/>
                </a:lnTo>
                <a:lnTo>
                  <a:pt x="880" y="351"/>
                </a:lnTo>
                <a:lnTo>
                  <a:pt x="868" y="332"/>
                </a:lnTo>
                <a:lnTo>
                  <a:pt x="850" y="308"/>
                </a:lnTo>
                <a:lnTo>
                  <a:pt x="833" y="277"/>
                </a:lnTo>
                <a:lnTo>
                  <a:pt x="838" y="512"/>
                </a:lnTo>
                <a:lnTo>
                  <a:pt x="780" y="504"/>
                </a:lnTo>
                <a:lnTo>
                  <a:pt x="735" y="490"/>
                </a:lnTo>
                <a:lnTo>
                  <a:pt x="651" y="465"/>
                </a:lnTo>
                <a:lnTo>
                  <a:pt x="608" y="451"/>
                </a:lnTo>
                <a:lnTo>
                  <a:pt x="570" y="435"/>
                </a:lnTo>
                <a:lnTo>
                  <a:pt x="503" y="407"/>
                </a:lnTo>
                <a:lnTo>
                  <a:pt x="463" y="390"/>
                </a:lnTo>
                <a:lnTo>
                  <a:pt x="413" y="369"/>
                </a:lnTo>
                <a:lnTo>
                  <a:pt x="378" y="351"/>
                </a:lnTo>
                <a:lnTo>
                  <a:pt x="345" y="335"/>
                </a:lnTo>
                <a:lnTo>
                  <a:pt x="313" y="319"/>
                </a:lnTo>
                <a:lnTo>
                  <a:pt x="278" y="299"/>
                </a:lnTo>
                <a:lnTo>
                  <a:pt x="245" y="276"/>
                </a:lnTo>
                <a:lnTo>
                  <a:pt x="215" y="254"/>
                </a:lnTo>
                <a:lnTo>
                  <a:pt x="185" y="233"/>
                </a:lnTo>
                <a:lnTo>
                  <a:pt x="155" y="205"/>
                </a:lnTo>
                <a:lnTo>
                  <a:pt x="131" y="177"/>
                </a:lnTo>
                <a:lnTo>
                  <a:pt x="105" y="147"/>
                </a:lnTo>
                <a:lnTo>
                  <a:pt x="83" y="118"/>
                </a:lnTo>
                <a:lnTo>
                  <a:pt x="60" y="88"/>
                </a:lnTo>
                <a:lnTo>
                  <a:pt x="38" y="5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82"/>
            </a:extrusionClr>
            <a:contourClr>
              <a:srgbClr val="000082"/>
            </a:contourClr>
          </a:sp3d>
        </p:spPr>
        <p:txBody>
          <a:bodyPr>
            <a:flatTx/>
          </a:bodyPr>
          <a:lstStyle/>
          <a:p>
            <a:endParaRPr lang="el-GR"/>
          </a:p>
        </p:txBody>
      </p:sp>
      <p:sp>
        <p:nvSpPr>
          <p:cNvPr id="300042" name="Rectangle 10"/>
          <p:cNvSpPr>
            <a:spLocks noChangeArrowheads="1"/>
          </p:cNvSpPr>
          <p:nvPr/>
        </p:nvSpPr>
        <p:spPr bwMode="auto">
          <a:xfrm>
            <a:off x="457200" y="914400"/>
            <a:ext cx="1327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el-GR" sz="24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εισροές</a:t>
            </a:r>
          </a:p>
        </p:txBody>
      </p:sp>
      <p:sp>
        <p:nvSpPr>
          <p:cNvPr id="300043" name="Rectangle 11"/>
          <p:cNvSpPr>
            <a:spLocks noChangeArrowheads="1"/>
          </p:cNvSpPr>
          <p:nvPr/>
        </p:nvSpPr>
        <p:spPr bwMode="auto">
          <a:xfrm>
            <a:off x="7451725" y="2255838"/>
            <a:ext cx="12096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el-GR" sz="2400">
                <a:solidFill>
                  <a:srgbClr val="AE3A3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εκροές</a:t>
            </a:r>
          </a:p>
        </p:txBody>
      </p:sp>
      <p:sp>
        <p:nvSpPr>
          <p:cNvPr id="300044" name="Rectangle 12"/>
          <p:cNvSpPr>
            <a:spLocks noChangeArrowheads="1"/>
          </p:cNvSpPr>
          <p:nvPr/>
        </p:nvSpPr>
        <p:spPr bwMode="auto">
          <a:xfrm>
            <a:off x="593725" y="4335463"/>
            <a:ext cx="4286250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lnSpc>
                <a:spcPct val="120000"/>
              </a:lnSpc>
              <a:buClr>
                <a:srgbClr val="25A5A8"/>
              </a:buClr>
              <a:buFontTx/>
              <a:buChar char="•"/>
              <a:defRPr/>
            </a:pPr>
            <a:r>
              <a:rPr lang="el-GR" sz="2400" b="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 </a:t>
            </a:r>
            <a:r>
              <a:rPr lang="el-GR" sz="2400" b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ταχύτερες αποφάσεις</a:t>
            </a:r>
          </a:p>
          <a:p>
            <a:pPr defTabSz="762000">
              <a:lnSpc>
                <a:spcPct val="120000"/>
              </a:lnSpc>
              <a:buClr>
                <a:srgbClr val="25A5A8"/>
              </a:buClr>
              <a:buFontTx/>
              <a:buChar char="•"/>
              <a:defRPr/>
            </a:pPr>
            <a:r>
              <a:rPr lang="el-GR" sz="2400" b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 ποικιλία αγορών</a:t>
            </a:r>
          </a:p>
          <a:p>
            <a:pPr defTabSz="762000">
              <a:lnSpc>
                <a:spcPct val="120000"/>
              </a:lnSpc>
              <a:buClr>
                <a:srgbClr val="25A5A8"/>
              </a:buClr>
              <a:buFontTx/>
              <a:buChar char="•"/>
              <a:defRPr/>
            </a:pPr>
            <a:r>
              <a:rPr lang="el-GR" sz="2400" b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 αποτελεσματική διοίκηση</a:t>
            </a:r>
          </a:p>
          <a:p>
            <a:pPr defTabSz="762000">
              <a:lnSpc>
                <a:spcPct val="120000"/>
              </a:lnSpc>
              <a:buClr>
                <a:srgbClr val="25A5A8"/>
              </a:buClr>
              <a:buFontTx/>
              <a:buChar char="•"/>
              <a:defRPr/>
            </a:pPr>
            <a:r>
              <a:rPr lang="el-GR" sz="2400" b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 καταναλωτικές τάσεις</a:t>
            </a:r>
            <a:endParaRPr lang="el-GR" sz="2400" b="0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300045" name="Rectangle 13"/>
          <p:cNvSpPr>
            <a:spLocks noChangeArrowheads="1"/>
          </p:cNvSpPr>
          <p:nvPr/>
        </p:nvSpPr>
        <p:spPr bwMode="auto">
          <a:xfrm>
            <a:off x="4860925" y="4335463"/>
            <a:ext cx="4243388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lnSpc>
                <a:spcPct val="120000"/>
              </a:lnSpc>
              <a:buClr>
                <a:srgbClr val="25A5A8"/>
              </a:buClr>
              <a:buFontTx/>
              <a:buChar char="•"/>
              <a:defRPr/>
            </a:pPr>
            <a:r>
              <a:rPr lang="el-GR" sz="2400" b="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 </a:t>
            </a:r>
            <a:r>
              <a:rPr lang="el-GR" sz="2400" b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αφομοίωση τεχνολογίας</a:t>
            </a:r>
          </a:p>
          <a:p>
            <a:pPr defTabSz="762000">
              <a:lnSpc>
                <a:spcPct val="120000"/>
              </a:lnSpc>
              <a:buClr>
                <a:srgbClr val="25A5A8"/>
              </a:buClr>
              <a:buFontTx/>
              <a:buChar char="•"/>
              <a:defRPr/>
            </a:pPr>
            <a:r>
              <a:rPr lang="el-GR" sz="2400" b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 διοίκηση επιχειρηματικής</a:t>
            </a:r>
          </a:p>
          <a:p>
            <a:pPr defTabSz="762000">
              <a:lnSpc>
                <a:spcPct val="120000"/>
              </a:lnSpc>
              <a:buClr>
                <a:srgbClr val="25A5A8"/>
              </a:buClr>
              <a:defRPr/>
            </a:pPr>
            <a:r>
              <a:rPr lang="el-GR" sz="2400" b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  εικόνας</a:t>
            </a:r>
          </a:p>
          <a:p>
            <a:pPr defTabSz="762000">
              <a:lnSpc>
                <a:spcPct val="120000"/>
              </a:lnSpc>
              <a:buClr>
                <a:srgbClr val="25A5A8"/>
              </a:buClr>
              <a:buFontTx/>
              <a:buChar char="•"/>
              <a:defRPr/>
            </a:pPr>
            <a:r>
              <a:rPr lang="el-GR" sz="2400" b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 φήμες, διαστρεβλώσεις</a:t>
            </a:r>
          </a:p>
        </p:txBody>
      </p:sp>
      <p:pic>
        <p:nvPicPr>
          <p:cNvPr id="31753" name="Picture 14" descr="C:\Users\TURBO_X\Desktop\γ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4" name="Rectangle 14"/>
          <p:cNvSpPr>
            <a:spLocks noChangeArrowheads="1"/>
          </p:cNvSpPr>
          <p:nvPr/>
        </p:nvSpPr>
        <p:spPr bwMode="auto">
          <a:xfrm>
            <a:off x="0" y="6334125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A89CC387-8F6C-4D45-B19E-3BFFCE5FC53A}" type="slidenum">
              <a:rPr lang="en-US" altLang="el-GR" b="0">
                <a:latin typeface="Century Gothic" panose="020B0502020202020204" pitchFamily="34" charset="0"/>
              </a:rPr>
              <a:pPr/>
              <a:t>29</a:t>
            </a:fld>
            <a:endParaRPr lang="en-US" altLang="el-GR" b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Άδειες Χρήσης</a:t>
            </a:r>
          </a:p>
        </p:txBody>
      </p:sp>
      <p:sp>
        <p:nvSpPr>
          <p:cNvPr id="6147" name="Subtitl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800" smtClean="0"/>
              <a:t>Το παρόν εκπαιδευτικό υλικό υπόκειται σε</a:t>
            </a:r>
            <a:r>
              <a:rPr lang="en-US" altLang="el-GR" sz="2800" smtClean="0"/>
              <a:t> </a:t>
            </a:r>
            <a:r>
              <a:rPr lang="el-GR" altLang="el-GR" sz="2800" smtClean="0"/>
              <a:t>άδειες χρήσης </a:t>
            </a:r>
            <a:r>
              <a:rPr lang="en-US" altLang="el-GR" sz="2800" smtClean="0"/>
              <a:t>Creative Commons. </a:t>
            </a:r>
            <a:endParaRPr lang="el-GR" altLang="el-GR" sz="2800" smtClean="0"/>
          </a:p>
          <a:p>
            <a:r>
              <a:rPr lang="el-GR" altLang="el-GR" sz="2800" smtClean="0"/>
              <a:t>Κάτω από κάθε εικόνα παρέχεται ο σύνδεσμός της και στην εκάστοτε σελίδα ανήκουν και τα πνευματικά δικαιώματά της. </a:t>
            </a:r>
          </a:p>
          <a:p>
            <a:endParaRPr lang="en-US" altLang="el-GR" sz="280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D63AFCAD-BD23-4FC8-AB21-CC49229CB308}" type="slidenum">
              <a:rPr lang="el-GR" altLang="el-GR" sz="1200">
                <a:solidFill>
                  <a:srgbClr val="898989"/>
                </a:solidFill>
              </a:rPr>
              <a:pPr/>
              <a:t>3</a:t>
            </a:fld>
            <a:endParaRPr lang="el-GR" altLang="el-GR" sz="1200">
              <a:solidFill>
                <a:srgbClr val="898989"/>
              </a:solidFill>
            </a:endParaRPr>
          </a:p>
        </p:txBody>
      </p:sp>
      <p:pic>
        <p:nvPicPr>
          <p:cNvPr id="614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5" y="5235575"/>
            <a:ext cx="3071813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ChangeArrowheads="1"/>
          </p:cNvSpPr>
          <p:nvPr/>
        </p:nvSpPr>
        <p:spPr bwMode="auto">
          <a:xfrm>
            <a:off x="609600" y="152400"/>
            <a:ext cx="8667750" cy="798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>
              <a:latin typeface="Century Gothic" pitchFamily="34" charset="0"/>
            </a:endParaRPr>
          </a:p>
        </p:txBody>
      </p:sp>
      <p:sp>
        <p:nvSpPr>
          <p:cNvPr id="306180" name="Rectangle 4"/>
          <p:cNvSpPr>
            <a:spLocks noChangeArrowheads="1"/>
          </p:cNvSpPr>
          <p:nvPr/>
        </p:nvSpPr>
        <p:spPr bwMode="auto">
          <a:xfrm>
            <a:off x="-228600" y="152400"/>
            <a:ext cx="99822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defTabSz="762000">
              <a:lnSpc>
                <a:spcPct val="150000"/>
              </a:lnSpc>
              <a:buClr>
                <a:schemeClr val="hlink"/>
              </a:buClr>
              <a:buSzPct val="85000"/>
              <a:buFontTx/>
              <a:buChar char="•"/>
              <a:defRPr/>
            </a:pPr>
            <a:r>
              <a:rPr lang="el-GR" sz="2500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Το </a:t>
            </a:r>
            <a:r>
              <a:rPr lang="el-GR" sz="2500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Σύστημα Στήριξης Αποφάσεων Μάρκετινγκ</a:t>
            </a:r>
            <a:r>
              <a:rPr lang="el-GR" sz="2500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</a:t>
            </a:r>
          </a:p>
          <a:p>
            <a:pPr algn="ctr" defTabSz="762000">
              <a:lnSpc>
                <a:spcPct val="150000"/>
              </a:lnSpc>
              <a:buClr>
                <a:schemeClr val="hlink"/>
              </a:buClr>
              <a:buSzPct val="85000"/>
              <a:defRPr/>
            </a:pPr>
            <a:r>
              <a:rPr lang="el-GR" sz="25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είναι ένα σύστημα</a:t>
            </a:r>
          </a:p>
          <a:p>
            <a:pPr algn="ctr" defTabSz="762000">
              <a:lnSpc>
                <a:spcPct val="150000"/>
              </a:lnSpc>
              <a:buClr>
                <a:schemeClr val="hlink"/>
              </a:buClr>
              <a:buSzPct val="85000"/>
              <a:defRPr/>
            </a:pPr>
            <a:r>
              <a:rPr lang="el-GR" sz="25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«παροχής πληροφοριών μάρκετινγκ»</a:t>
            </a:r>
          </a:p>
          <a:p>
            <a:pPr algn="ctr" defTabSz="762000">
              <a:lnSpc>
                <a:spcPct val="150000"/>
              </a:lnSpc>
              <a:buClr>
                <a:schemeClr val="hlink"/>
              </a:buClr>
              <a:buSzPct val="85000"/>
              <a:defRPr/>
            </a:pPr>
            <a:r>
              <a:rPr lang="el-GR" sz="25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στα στελέχη των επιχειρήσεων,</a:t>
            </a:r>
          </a:p>
          <a:p>
            <a:pPr algn="ctr" defTabSz="762000">
              <a:lnSpc>
                <a:spcPct val="150000"/>
              </a:lnSpc>
              <a:buClr>
                <a:schemeClr val="hlink"/>
              </a:buClr>
              <a:buSzPct val="85000"/>
              <a:defRPr/>
            </a:pPr>
            <a:r>
              <a:rPr lang="el-GR" sz="25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και τους παρέχει άμεση δυνατότητα ενημέρωσης</a:t>
            </a:r>
          </a:p>
          <a:p>
            <a:pPr algn="ctr" defTabSz="762000">
              <a:lnSpc>
                <a:spcPct val="150000"/>
              </a:lnSpc>
              <a:buClr>
                <a:schemeClr val="hlink"/>
              </a:buClr>
              <a:buSzPct val="85000"/>
              <a:defRPr/>
            </a:pPr>
            <a:r>
              <a:rPr lang="el-GR" sz="25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για την εξέλιξη πιθανών σεναρίων</a:t>
            </a:r>
            <a:br>
              <a:rPr lang="el-GR" sz="25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</a:br>
            <a:endParaRPr lang="el-GR" sz="25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pic>
        <p:nvPicPr>
          <p:cNvPr id="32772" name="Picture 14" descr="C:\Users\TURBO_X\Desktop\γ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ctangle 6"/>
          <p:cNvSpPr>
            <a:spLocks noChangeArrowheads="1"/>
          </p:cNvSpPr>
          <p:nvPr/>
        </p:nvSpPr>
        <p:spPr bwMode="auto">
          <a:xfrm>
            <a:off x="0" y="6334125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6E908F4A-5539-4E11-899D-C7097E24C6D8}" type="slidenum">
              <a:rPr lang="en-US" altLang="el-GR" b="0">
                <a:latin typeface="Century Gothic" panose="020B0502020202020204" pitchFamily="34" charset="0"/>
              </a:rPr>
              <a:pPr/>
              <a:t>30</a:t>
            </a:fld>
            <a:endParaRPr lang="en-US" altLang="el-GR" b="0">
              <a:latin typeface="Century Gothic" panose="020B0502020202020204" pitchFamily="34" charset="0"/>
            </a:endParaRPr>
          </a:p>
        </p:txBody>
      </p:sp>
      <p:pic>
        <p:nvPicPr>
          <p:cNvPr id="6152" name="Picture 8" descr="http://smallbusiness.chron.com/DM-Resize/photos.demandstudios.com/getty/article/83/202/71086526.jpg?w=650&amp;h=406&amp;keep_ratio=1&amp;webp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3886200"/>
            <a:ext cx="3857625" cy="2554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blinds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04800" y="0"/>
            <a:ext cx="8839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>
              <a:latin typeface="Century Gothic" panose="020B0502020202020204" pitchFamily="34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457200" y="1371600"/>
            <a:ext cx="8382000" cy="417830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50000">
                <a:srgbClr val="3366FF"/>
              </a:gs>
              <a:gs pos="100000">
                <a:srgbClr val="000066"/>
              </a:gs>
            </a:gsLst>
            <a:lin ang="189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>
              <a:latin typeface="Century Gothic" panose="020B0502020202020204" pitchFamily="34" charset="0"/>
            </a:endParaRPr>
          </a:p>
        </p:txBody>
      </p:sp>
      <p:sp>
        <p:nvSpPr>
          <p:cNvPr id="33796" name="Rectangle 4" descr="90%"/>
          <p:cNvSpPr>
            <a:spLocks noChangeArrowheads="1"/>
          </p:cNvSpPr>
          <p:nvPr/>
        </p:nvSpPr>
        <p:spPr bwMode="auto">
          <a:xfrm>
            <a:off x="3359150" y="2597150"/>
            <a:ext cx="2654300" cy="1587500"/>
          </a:xfrm>
          <a:prstGeom prst="rect">
            <a:avLst/>
          </a:prstGeom>
          <a:pattFill prst="pct90">
            <a:fgClr>
              <a:srgbClr val="F6F63B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>
              <a:latin typeface="Century Gothic" panose="020B0502020202020204" pitchFamily="34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700463" y="1614488"/>
            <a:ext cx="17954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algn="ctr"/>
            <a:r>
              <a:rPr lang="el-GR" altLang="el-GR" b="0">
                <a:solidFill>
                  <a:schemeClr val="bg1"/>
                </a:solidFill>
                <a:latin typeface="Century Gothic" panose="020B0502020202020204" pitchFamily="34" charset="0"/>
              </a:rPr>
              <a:t>ΣΥΛΛΟΓΗ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985838" y="3132138"/>
            <a:ext cx="2128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algn="ctr"/>
            <a:r>
              <a:rPr lang="el-GR" altLang="el-GR" b="0">
                <a:solidFill>
                  <a:schemeClr val="bg1"/>
                </a:solidFill>
                <a:latin typeface="Century Gothic" panose="020B0502020202020204" pitchFamily="34" charset="0"/>
              </a:rPr>
              <a:t>ΜΕΤΑΔΟΣΗ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5943600" y="3200400"/>
            <a:ext cx="2805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algn="ctr"/>
            <a:r>
              <a:rPr lang="el-GR" altLang="el-GR" b="0">
                <a:solidFill>
                  <a:schemeClr val="bg1"/>
                </a:solidFill>
                <a:latin typeface="Century Gothic" panose="020B0502020202020204" pitchFamily="34" charset="0"/>
              </a:rPr>
              <a:t>ΕΠΕΞΕΡΓΑΣΙΑ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3271838" y="4800600"/>
            <a:ext cx="2595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algn="ctr"/>
            <a:r>
              <a:rPr lang="el-GR" altLang="el-GR" b="0">
                <a:solidFill>
                  <a:schemeClr val="bg1"/>
                </a:solidFill>
                <a:latin typeface="Century Gothic" panose="020B0502020202020204" pitchFamily="34" charset="0"/>
              </a:rPr>
              <a:t>ΑΠΟΘΗΚΕΥΣΗ</a:t>
            </a:r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 flipV="1">
            <a:off x="6019800" y="1371600"/>
            <a:ext cx="2743200" cy="1219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>
            <a:off x="6019800" y="4191000"/>
            <a:ext cx="2819400" cy="1295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 flipH="1">
            <a:off x="457200" y="4191000"/>
            <a:ext cx="2895600" cy="1371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 flipH="1" flipV="1">
            <a:off x="457200" y="1371600"/>
            <a:ext cx="2895600" cy="1219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03117" name="Rectangle 13"/>
          <p:cNvSpPr>
            <a:spLocks noChangeArrowheads="1"/>
          </p:cNvSpPr>
          <p:nvPr/>
        </p:nvSpPr>
        <p:spPr bwMode="auto">
          <a:xfrm>
            <a:off x="381000" y="5622925"/>
            <a:ext cx="85344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defTabSz="762000">
              <a:defRPr/>
            </a:pPr>
            <a:r>
              <a:rPr lang="el-GR" sz="2400" b="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ΔΙΑΝΟΜΗ - ΠΡΩΤΕΣ ΥΛΕΣ - ΑΝΘΡΩΠΙΝΟ ΔΥΝΑΜΙΚΟ</a:t>
            </a:r>
          </a:p>
          <a:p>
            <a:pPr algn="ctr" defTabSz="762000">
              <a:defRPr/>
            </a:pPr>
            <a:r>
              <a:rPr lang="el-GR" sz="2400" b="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- ΚΑΤΑΝΑΛΩΤΕΣ</a:t>
            </a:r>
          </a:p>
        </p:txBody>
      </p:sp>
      <p:sp>
        <p:nvSpPr>
          <p:cNvPr id="303118" name="Rectangle 14"/>
          <p:cNvSpPr>
            <a:spLocks noChangeArrowheads="1"/>
          </p:cNvSpPr>
          <p:nvPr/>
        </p:nvSpPr>
        <p:spPr bwMode="auto">
          <a:xfrm>
            <a:off x="1752600" y="228600"/>
            <a:ext cx="59531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>
              <a:defRPr/>
            </a:pPr>
            <a:r>
              <a:rPr lang="el-GR" sz="2400" dirty="0">
                <a:solidFill>
                  <a:srgbClr val="AE3A3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ΠΛΗΡΟΦΟΡΙΕΣ</a:t>
            </a:r>
          </a:p>
          <a:p>
            <a:pPr algn="ctr" defTabSz="762000">
              <a:defRPr/>
            </a:pPr>
            <a:r>
              <a:rPr lang="el-GR" sz="2400" b="0" dirty="0">
                <a:solidFill>
                  <a:srgbClr val="AE3A3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ΚΛΑΔΟΣ,ΑΝΤΑΓΩΝΙΣΜΟΣ,ΠΕΡΙΒΑΛΛΟΝ</a:t>
            </a:r>
          </a:p>
        </p:txBody>
      </p:sp>
      <p:sp>
        <p:nvSpPr>
          <p:cNvPr id="303119" name="Rectangle 15"/>
          <p:cNvSpPr>
            <a:spLocks noChangeArrowheads="1"/>
          </p:cNvSpPr>
          <p:nvPr/>
        </p:nvSpPr>
        <p:spPr bwMode="auto">
          <a:xfrm>
            <a:off x="3276600" y="2286000"/>
            <a:ext cx="2743200" cy="1974850"/>
          </a:xfrm>
          <a:prstGeom prst="rect">
            <a:avLst/>
          </a:prstGeom>
          <a:solidFill>
            <a:srgbClr val="000080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GB" sz="2200" i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l-GR" sz="2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ΠΛΗΡΟΦΟΡΙΑΚΟ</a:t>
            </a:r>
          </a:p>
          <a:p>
            <a:pPr algn="ctr">
              <a:spcBef>
                <a:spcPct val="50000"/>
              </a:spcBef>
              <a:defRPr/>
            </a:pPr>
            <a:r>
              <a:rPr lang="el-GR" sz="2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ΣΥΣΤΗΜΑ</a:t>
            </a:r>
          </a:p>
          <a:p>
            <a:pPr algn="ctr">
              <a:spcBef>
                <a:spcPct val="50000"/>
              </a:spcBef>
              <a:defRPr/>
            </a:pPr>
            <a:r>
              <a:rPr lang="el-GR" sz="2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ΜΑΡΚΕΤΙΝΓΚ</a:t>
            </a:r>
          </a:p>
        </p:txBody>
      </p:sp>
      <p:pic>
        <p:nvPicPr>
          <p:cNvPr id="33808" name="Picture 14" descr="C:\Users\TURBO_X\Desktop\γ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9" name="Rectangle 16"/>
          <p:cNvSpPr>
            <a:spLocks noChangeArrowheads="1"/>
          </p:cNvSpPr>
          <p:nvPr/>
        </p:nvSpPr>
        <p:spPr bwMode="auto">
          <a:xfrm>
            <a:off x="0" y="6334125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83D8FA2A-6A49-4F72-BC1E-8D19DD5EE9C6}" type="slidenum">
              <a:rPr lang="en-US" altLang="el-GR" b="0">
                <a:latin typeface="Century Gothic" panose="020B0502020202020204" pitchFamily="34" charset="0"/>
              </a:rPr>
              <a:pPr/>
              <a:t>31</a:t>
            </a:fld>
            <a:endParaRPr lang="en-US" altLang="el-GR" b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04800" y="914400"/>
            <a:ext cx="8686800" cy="5334000"/>
          </a:xfrm>
          <a:prstGeom prst="rect">
            <a:avLst/>
          </a:prstGeom>
          <a:gradFill rotWithShape="0">
            <a:gsLst>
              <a:gs pos="0">
                <a:srgbClr val="76002F"/>
              </a:gs>
              <a:gs pos="50000">
                <a:srgbClr val="FF0066"/>
              </a:gs>
              <a:gs pos="100000">
                <a:srgbClr val="76002F"/>
              </a:gs>
            </a:gsLst>
            <a:lin ang="18900000" scaled="1"/>
          </a:gra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66"/>
            </a:extrusionClr>
            <a:contourClr>
              <a:srgbClr val="76002F"/>
            </a:contourClr>
          </a:sp3d>
        </p:spPr>
        <p:txBody>
          <a:bodyPr wrap="none" anchor="ctr">
            <a:flatTx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>
              <a:latin typeface="Century Gothic" panose="020B0502020202020204" pitchFamily="34" charset="0"/>
            </a:endParaRPr>
          </a:p>
        </p:txBody>
      </p:sp>
      <p:sp>
        <p:nvSpPr>
          <p:cNvPr id="301059" name="Rectangle 3"/>
          <p:cNvSpPr>
            <a:spLocks noChangeArrowheads="1"/>
          </p:cNvSpPr>
          <p:nvPr/>
        </p:nvSpPr>
        <p:spPr bwMode="auto">
          <a:xfrm>
            <a:off x="3124200" y="2743200"/>
            <a:ext cx="3048000" cy="1609725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ΠΛΗΡΟΦΟΡΙΑΚΟ </a:t>
            </a:r>
          </a:p>
          <a:p>
            <a:pPr algn="ctr">
              <a:spcBef>
                <a:spcPct val="50000"/>
              </a:spcBef>
              <a:defRPr/>
            </a:pPr>
            <a:r>
              <a:rPr lang="el-GR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ΣΥΣΤΗΜΑ </a:t>
            </a:r>
          </a:p>
          <a:p>
            <a:pPr algn="ctr">
              <a:spcBef>
                <a:spcPct val="50000"/>
              </a:spcBef>
              <a:defRPr/>
            </a:pPr>
            <a:r>
              <a:rPr lang="el-GR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ΠΕΛΑΤΩΝ</a:t>
            </a:r>
          </a:p>
        </p:txBody>
      </p:sp>
      <p:sp>
        <p:nvSpPr>
          <p:cNvPr id="301060" name="Rectangle 4"/>
          <p:cNvSpPr>
            <a:spLocks noChangeArrowheads="1"/>
          </p:cNvSpPr>
          <p:nvPr/>
        </p:nvSpPr>
        <p:spPr bwMode="auto">
          <a:xfrm>
            <a:off x="228600" y="3048000"/>
            <a:ext cx="2971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400" b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ΑΓΟΡΑΣΤΙΚΗ</a:t>
            </a:r>
          </a:p>
          <a:p>
            <a:pPr>
              <a:spcBef>
                <a:spcPct val="50000"/>
              </a:spcBef>
              <a:defRPr/>
            </a:pPr>
            <a:r>
              <a:rPr lang="el-GR" sz="2400" b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ΣΥΜΠΕΡΙΦΟΡΑ</a:t>
            </a:r>
          </a:p>
        </p:txBody>
      </p:sp>
      <p:sp>
        <p:nvSpPr>
          <p:cNvPr id="301061" name="Rectangle 5"/>
          <p:cNvSpPr>
            <a:spLocks noChangeArrowheads="1"/>
          </p:cNvSpPr>
          <p:nvPr/>
        </p:nvSpPr>
        <p:spPr bwMode="auto">
          <a:xfrm>
            <a:off x="2667000" y="1373188"/>
            <a:ext cx="28622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ΔΗΜΟΓΡΑΦΙΚΑ </a:t>
            </a:r>
          </a:p>
          <a:p>
            <a:pPr>
              <a:defRPr/>
            </a:pPr>
            <a:r>
              <a:rPr lang="en-GB" sz="2400" b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ΧΑΡΑΚΤΗΡΙΣΤΙΚΑ   </a:t>
            </a:r>
            <a:endParaRPr lang="el-GR" sz="2400" b="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301062" name="Rectangle 6"/>
          <p:cNvSpPr>
            <a:spLocks noChangeArrowheads="1"/>
          </p:cNvSpPr>
          <p:nvPr/>
        </p:nvSpPr>
        <p:spPr bwMode="auto">
          <a:xfrm>
            <a:off x="6480175" y="3278188"/>
            <a:ext cx="2082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400" b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ΠΡΟΤΙΜΗΣΕΙΣ</a:t>
            </a:r>
          </a:p>
          <a:p>
            <a:pPr algn="ctr">
              <a:spcBef>
                <a:spcPct val="50000"/>
              </a:spcBef>
              <a:defRPr/>
            </a:pPr>
            <a:r>
              <a:rPr lang="el-GR" sz="2400" b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ΣΤΑ Μ.Μ.Ε.</a:t>
            </a:r>
          </a:p>
        </p:txBody>
      </p:sp>
      <p:sp>
        <p:nvSpPr>
          <p:cNvPr id="301063" name="Rectangle 7"/>
          <p:cNvSpPr>
            <a:spLocks noChangeArrowheads="1"/>
          </p:cNvSpPr>
          <p:nvPr/>
        </p:nvSpPr>
        <p:spPr bwMode="auto">
          <a:xfrm>
            <a:off x="3276600" y="4572000"/>
            <a:ext cx="2667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400" b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ΕΠΙΘΥΜΙΕΣ,</a:t>
            </a:r>
          </a:p>
          <a:p>
            <a:pPr>
              <a:spcBef>
                <a:spcPct val="50000"/>
              </a:spcBef>
              <a:defRPr/>
            </a:pPr>
            <a:r>
              <a:rPr lang="el-GR" sz="2400" b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ΤΡΟΠΟΣ ΖΩΗΣ,</a:t>
            </a:r>
          </a:p>
          <a:p>
            <a:pPr>
              <a:spcBef>
                <a:spcPct val="50000"/>
              </a:spcBef>
              <a:defRPr/>
            </a:pPr>
            <a:r>
              <a:rPr lang="el-GR" sz="2400" b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ΤΑΣΕΙΣ, ΑΞΙΕΣ</a:t>
            </a:r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>
            <a:off x="228600" y="914400"/>
            <a:ext cx="2895600" cy="1828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 flipV="1">
            <a:off x="6172200" y="914400"/>
            <a:ext cx="2667000" cy="1828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 flipH="1">
            <a:off x="228600" y="4343400"/>
            <a:ext cx="2895600" cy="1905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>
            <a:off x="6172200" y="4343400"/>
            <a:ext cx="2743200" cy="1905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pic>
        <p:nvPicPr>
          <p:cNvPr id="34828" name="Picture 14" descr="C:\Users\TURBO_X\Desktop\γ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9" name="Rectangle 12"/>
          <p:cNvSpPr>
            <a:spLocks noChangeArrowheads="1"/>
          </p:cNvSpPr>
          <p:nvPr/>
        </p:nvSpPr>
        <p:spPr bwMode="auto">
          <a:xfrm>
            <a:off x="0" y="6334125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E8E0D5B0-1891-49D1-A911-5D81E7745C9E}" type="slidenum">
              <a:rPr lang="en-US" altLang="el-GR" b="0">
                <a:latin typeface="Century Gothic" panose="020B0502020202020204" pitchFamily="34" charset="0"/>
              </a:rPr>
              <a:pPr/>
              <a:t>32</a:t>
            </a:fld>
            <a:endParaRPr lang="en-US" altLang="el-GR" b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Oval 2"/>
          <p:cNvSpPr>
            <a:spLocks noChangeArrowheads="1"/>
          </p:cNvSpPr>
          <p:nvPr/>
        </p:nvSpPr>
        <p:spPr bwMode="auto">
          <a:xfrm>
            <a:off x="153988" y="457200"/>
            <a:ext cx="8990012" cy="6142038"/>
          </a:xfrm>
          <a:prstGeom prst="ellipse">
            <a:avLst/>
          </a:prstGeom>
          <a:gradFill rotWithShape="0">
            <a:gsLst>
              <a:gs pos="0">
                <a:srgbClr val="2F002F"/>
              </a:gs>
              <a:gs pos="50000">
                <a:srgbClr val="660066"/>
              </a:gs>
              <a:gs pos="100000">
                <a:srgbClr val="2F002F"/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0066"/>
            </a:extrusionClr>
            <a:contourClr>
              <a:srgbClr val="2F002F"/>
            </a:contourClr>
          </a:sp3d>
        </p:spPr>
        <p:txBody>
          <a:bodyPr wrap="none" anchor="ctr">
            <a:flatTx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 b="0">
              <a:latin typeface="Century Gothic" panose="020B0502020202020204" pitchFamily="34" charset="0"/>
            </a:endParaRPr>
          </a:p>
        </p:txBody>
      </p:sp>
      <p:sp>
        <p:nvSpPr>
          <p:cNvPr id="35843" name="Oval 3"/>
          <p:cNvSpPr>
            <a:spLocks noChangeArrowheads="1"/>
          </p:cNvSpPr>
          <p:nvPr/>
        </p:nvSpPr>
        <p:spPr bwMode="auto">
          <a:xfrm>
            <a:off x="2825750" y="2368550"/>
            <a:ext cx="3873500" cy="2654300"/>
          </a:xfrm>
          <a:prstGeom prst="ellipse">
            <a:avLst/>
          </a:prstGeom>
          <a:gradFill rotWithShape="0">
            <a:gsLst>
              <a:gs pos="0">
                <a:srgbClr val="6F006F"/>
              </a:gs>
              <a:gs pos="50000">
                <a:srgbClr val="F400F4"/>
              </a:gs>
              <a:gs pos="100000">
                <a:srgbClr val="6F006F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400F4"/>
            </a:extrusionClr>
            <a:contourClr>
              <a:srgbClr val="6F006F"/>
            </a:contourClr>
          </a:sp3d>
        </p:spPr>
        <p:txBody>
          <a:bodyPr wrap="none" anchor="ctr">
            <a:flatTx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 b="0">
              <a:latin typeface="Century Gothic" panose="020B0502020202020204" pitchFamily="34" charset="0"/>
            </a:endParaRPr>
          </a:p>
        </p:txBody>
      </p:sp>
      <p:sp>
        <p:nvSpPr>
          <p:cNvPr id="35844" name="Rectangle 5"/>
          <p:cNvSpPr>
            <a:spLocks noChangeArrowheads="1"/>
          </p:cNvSpPr>
          <p:nvPr/>
        </p:nvSpPr>
        <p:spPr bwMode="auto">
          <a:xfrm>
            <a:off x="3454400" y="2651125"/>
            <a:ext cx="270827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algn="ctr"/>
            <a:r>
              <a:rPr lang="el-GR" altLang="el-GR" sz="2400">
                <a:solidFill>
                  <a:srgbClr val="FFFFFF"/>
                </a:solidFill>
                <a:latin typeface="Century Gothic" panose="020B0502020202020204" pitchFamily="34" charset="0"/>
              </a:rPr>
              <a:t>ΠΛΗΡΟΦΟΡΙΑΚΟ</a:t>
            </a:r>
          </a:p>
          <a:p>
            <a:pPr algn="ctr"/>
            <a:r>
              <a:rPr lang="el-GR" altLang="el-GR" sz="2400">
                <a:solidFill>
                  <a:srgbClr val="FFFFFF"/>
                </a:solidFill>
                <a:latin typeface="Century Gothic" panose="020B0502020202020204" pitchFamily="34" charset="0"/>
              </a:rPr>
              <a:t>ΣΥΣΤΗΜΑ</a:t>
            </a:r>
          </a:p>
          <a:p>
            <a:pPr algn="ctr"/>
            <a:r>
              <a:rPr lang="el-GR" altLang="el-GR" sz="2400">
                <a:solidFill>
                  <a:srgbClr val="FFFFFF"/>
                </a:solidFill>
                <a:latin typeface="Century Gothic" panose="020B0502020202020204" pitchFamily="34" charset="0"/>
              </a:rPr>
              <a:t>ΑΝΤΑΓΩΝΙΣΜΟΥ</a:t>
            </a:r>
          </a:p>
        </p:txBody>
      </p:sp>
      <p:sp>
        <p:nvSpPr>
          <p:cNvPr id="35845" name="Line 6"/>
          <p:cNvSpPr>
            <a:spLocks noChangeShapeType="1"/>
          </p:cNvSpPr>
          <p:nvPr/>
        </p:nvSpPr>
        <p:spPr bwMode="auto">
          <a:xfrm>
            <a:off x="2133600" y="1143000"/>
            <a:ext cx="1219200" cy="1219200"/>
          </a:xfrm>
          <a:prstGeom prst="line">
            <a:avLst/>
          </a:prstGeom>
          <a:noFill/>
          <a:ln w="12700">
            <a:solidFill>
              <a:srgbClr val="FFFFFF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5846" name="Line 7"/>
          <p:cNvSpPr>
            <a:spLocks noChangeShapeType="1"/>
          </p:cNvSpPr>
          <p:nvPr/>
        </p:nvSpPr>
        <p:spPr bwMode="auto">
          <a:xfrm flipH="1">
            <a:off x="6172200" y="1295400"/>
            <a:ext cx="1600200" cy="1447800"/>
          </a:xfrm>
          <a:prstGeom prst="line">
            <a:avLst/>
          </a:prstGeom>
          <a:noFill/>
          <a:ln w="12700">
            <a:solidFill>
              <a:srgbClr val="FFFFFF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5847" name="Line 8"/>
          <p:cNvSpPr>
            <a:spLocks noChangeShapeType="1"/>
          </p:cNvSpPr>
          <p:nvPr/>
        </p:nvSpPr>
        <p:spPr bwMode="auto">
          <a:xfrm flipH="1">
            <a:off x="1828800" y="4495800"/>
            <a:ext cx="1219200" cy="1447800"/>
          </a:xfrm>
          <a:prstGeom prst="line">
            <a:avLst/>
          </a:prstGeom>
          <a:noFill/>
          <a:ln w="12700">
            <a:solidFill>
              <a:srgbClr val="FFFFFF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5848" name="Line 9"/>
          <p:cNvSpPr>
            <a:spLocks noChangeShapeType="1"/>
          </p:cNvSpPr>
          <p:nvPr/>
        </p:nvSpPr>
        <p:spPr bwMode="auto">
          <a:xfrm>
            <a:off x="6248400" y="4572000"/>
            <a:ext cx="1219200" cy="1295400"/>
          </a:xfrm>
          <a:prstGeom prst="line">
            <a:avLst/>
          </a:prstGeom>
          <a:noFill/>
          <a:ln w="12700">
            <a:solidFill>
              <a:srgbClr val="FFFFFF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5849" name="Rectangle 10"/>
          <p:cNvSpPr>
            <a:spLocks noChangeArrowheads="1"/>
          </p:cNvSpPr>
          <p:nvPr/>
        </p:nvSpPr>
        <p:spPr bwMode="auto">
          <a:xfrm>
            <a:off x="3489325" y="795338"/>
            <a:ext cx="35337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buFontTx/>
              <a:buChar char="•"/>
            </a:pPr>
            <a:r>
              <a:rPr lang="el-GR" altLang="el-GR" sz="2400" b="0">
                <a:solidFill>
                  <a:srgbClr val="FFFFFF"/>
                </a:solidFill>
                <a:latin typeface="Century Gothic" panose="020B0502020202020204" pitchFamily="34" charset="0"/>
              </a:rPr>
              <a:t>πρώτες ύλες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l-GR" altLang="el-GR" sz="2400" b="0">
                <a:solidFill>
                  <a:srgbClr val="FFFFFF"/>
                </a:solidFill>
                <a:latin typeface="Century Gothic" panose="020B0502020202020204" pitchFamily="34" charset="0"/>
              </a:rPr>
              <a:t>τεχνολογία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l-GR" altLang="el-GR" sz="2400" b="0">
                <a:solidFill>
                  <a:srgbClr val="FFFFFF"/>
                </a:solidFill>
                <a:latin typeface="Century Gothic" panose="020B0502020202020204" pitchFamily="34" charset="0"/>
              </a:rPr>
              <a:t>ανθρώπινο δυναμικό</a:t>
            </a:r>
          </a:p>
        </p:txBody>
      </p:sp>
      <p:sp>
        <p:nvSpPr>
          <p:cNvPr id="35850" name="Rectangle 11"/>
          <p:cNvSpPr>
            <a:spLocks noChangeArrowheads="1"/>
          </p:cNvSpPr>
          <p:nvPr/>
        </p:nvSpPr>
        <p:spPr bwMode="auto">
          <a:xfrm>
            <a:off x="441325" y="2852738"/>
            <a:ext cx="25288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buFontTx/>
              <a:buChar char="•"/>
            </a:pPr>
            <a:r>
              <a:rPr lang="el-GR" altLang="el-GR" sz="2400" b="0">
                <a:solidFill>
                  <a:srgbClr val="FFFFFF"/>
                </a:solidFill>
                <a:latin typeface="Century Gothic" panose="020B0502020202020204" pitchFamily="34" charset="0"/>
              </a:rPr>
              <a:t>Ισχυρά σημεία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l-GR" altLang="el-GR" sz="2400" b="0">
                <a:solidFill>
                  <a:srgbClr val="FFFFFF"/>
                </a:solidFill>
                <a:latin typeface="Century Gothic" panose="020B0502020202020204" pitchFamily="34" charset="0"/>
              </a:rPr>
              <a:t>ευκαιρίες</a:t>
            </a:r>
          </a:p>
        </p:txBody>
      </p:sp>
      <p:sp>
        <p:nvSpPr>
          <p:cNvPr id="35851" name="Rectangle 12"/>
          <p:cNvSpPr>
            <a:spLocks noChangeArrowheads="1"/>
          </p:cNvSpPr>
          <p:nvPr/>
        </p:nvSpPr>
        <p:spPr bwMode="auto">
          <a:xfrm>
            <a:off x="6781800" y="2895600"/>
            <a:ext cx="2011363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buFontTx/>
              <a:buChar char="•"/>
            </a:pPr>
            <a:r>
              <a:rPr lang="el-GR" altLang="el-GR" sz="2400" b="0">
                <a:solidFill>
                  <a:srgbClr val="FFFFFF"/>
                </a:solidFill>
                <a:latin typeface="Century Gothic" panose="020B0502020202020204" pitchFamily="34" charset="0"/>
              </a:rPr>
              <a:t>σημεία αδυναμιών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l-GR" altLang="el-GR" sz="2400" b="0">
                <a:solidFill>
                  <a:srgbClr val="FFFFFF"/>
                </a:solidFill>
                <a:latin typeface="Century Gothic" panose="020B0502020202020204" pitchFamily="34" charset="0"/>
              </a:rPr>
              <a:t>απειλές</a:t>
            </a:r>
          </a:p>
        </p:txBody>
      </p:sp>
      <p:sp>
        <p:nvSpPr>
          <p:cNvPr id="35852" name="Rectangle 13"/>
          <p:cNvSpPr>
            <a:spLocks noChangeArrowheads="1"/>
          </p:cNvSpPr>
          <p:nvPr/>
        </p:nvSpPr>
        <p:spPr bwMode="auto">
          <a:xfrm>
            <a:off x="2192338" y="5241925"/>
            <a:ext cx="51276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algn="ctr"/>
            <a:r>
              <a:rPr lang="el-GR" altLang="el-GR" sz="2400" b="0">
                <a:solidFill>
                  <a:srgbClr val="FFFFFF"/>
                </a:solidFill>
                <a:latin typeface="Century Gothic" panose="020B0502020202020204" pitchFamily="34" charset="0"/>
              </a:rPr>
              <a:t>εμπειρία, εικόνα, προϊόντα</a:t>
            </a:r>
          </a:p>
          <a:p>
            <a:pPr algn="ctr"/>
            <a:r>
              <a:rPr lang="el-GR" altLang="el-GR" sz="2400" b="0">
                <a:solidFill>
                  <a:srgbClr val="FFFFFF"/>
                </a:solidFill>
                <a:latin typeface="Century Gothic" panose="020B0502020202020204" pitchFamily="34" charset="0"/>
              </a:rPr>
              <a:t>αγορές, συμμαχίες, διασυνδέσεις</a:t>
            </a:r>
          </a:p>
        </p:txBody>
      </p:sp>
      <p:pic>
        <p:nvPicPr>
          <p:cNvPr id="35853" name="Picture 14" descr="C:\Users\TURBO_X\Desktop\γ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0" y="6334125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43CB8C12-BEF7-415B-91B9-90AF645C2D14}" type="slidenum">
              <a:rPr lang="en-US" altLang="el-GR" b="0">
                <a:latin typeface="Century Gothic" panose="020B0502020202020204" pitchFamily="34" charset="0"/>
              </a:rPr>
              <a:pPr/>
              <a:t>33</a:t>
            </a:fld>
            <a:endParaRPr lang="en-US" altLang="el-GR" b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ChangeArrowheads="1"/>
          </p:cNvSpPr>
          <p:nvPr/>
        </p:nvSpPr>
        <p:spPr bwMode="auto">
          <a:xfrm>
            <a:off x="381000" y="381000"/>
            <a:ext cx="838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defTabSz="762000">
              <a:defRPr/>
            </a:pPr>
            <a:r>
              <a:rPr lang="el-GR" sz="2400" dirty="0">
                <a:solidFill>
                  <a:srgbClr val="7527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ΜΕΘΟΔΟΙ ΑΝΤΑΓΩΝΙΣΤΙΚΗΣ ΚΑΤΑΣΚΟΠΙΑΣ</a:t>
            </a:r>
            <a:endParaRPr lang="el-GR" sz="2200" dirty="0">
              <a:solidFill>
                <a:srgbClr val="75272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325635" name="Rectangle 3"/>
          <p:cNvSpPr>
            <a:spLocks noChangeArrowheads="1"/>
          </p:cNvSpPr>
          <p:nvPr/>
        </p:nvSpPr>
        <p:spPr bwMode="auto">
          <a:xfrm>
            <a:off x="685800" y="1371600"/>
            <a:ext cx="7546975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>
              <a:lnSpc>
                <a:spcPct val="130000"/>
              </a:lnSpc>
              <a:buClr>
                <a:srgbClr val="009999"/>
              </a:buClr>
              <a:buFontTx/>
              <a:buChar char="•"/>
              <a:defRPr/>
            </a:pPr>
            <a:r>
              <a:rPr lang="el-GR" sz="2200" b="0" dirty="0">
                <a:latin typeface="Century Gothic" pitchFamily="34" charset="0"/>
              </a:rPr>
              <a:t> </a:t>
            </a:r>
            <a:r>
              <a:rPr lang="el-GR" sz="22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Έντυπο υλικό</a:t>
            </a:r>
          </a:p>
          <a:p>
            <a:pPr defTabSz="762000">
              <a:lnSpc>
                <a:spcPct val="130000"/>
              </a:lnSpc>
              <a:buClr>
                <a:srgbClr val="009999"/>
              </a:buClr>
              <a:buFontTx/>
              <a:buChar char="•"/>
              <a:defRPr/>
            </a:pPr>
            <a:r>
              <a:rPr lang="el-GR" sz="22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Έρευνες αγοράς / εκθέσεις συμβούλων</a:t>
            </a:r>
          </a:p>
          <a:p>
            <a:pPr defTabSz="762000">
              <a:lnSpc>
                <a:spcPct val="130000"/>
              </a:lnSpc>
              <a:buClr>
                <a:srgbClr val="009999"/>
              </a:buClr>
              <a:buFontTx/>
              <a:buChar char="•"/>
              <a:defRPr/>
            </a:pPr>
            <a:r>
              <a:rPr lang="el-GR" sz="22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Εμπορικές εκθέσεις</a:t>
            </a:r>
            <a:endParaRPr lang="el-GR" sz="2200" b="0" dirty="0">
              <a:latin typeface="Century Gothic" pitchFamily="34" charset="0"/>
            </a:endParaRPr>
          </a:p>
          <a:p>
            <a:pPr defTabSz="762000">
              <a:lnSpc>
                <a:spcPct val="130000"/>
              </a:lnSpc>
              <a:buClr>
                <a:srgbClr val="009999"/>
              </a:buClr>
              <a:buFontTx/>
              <a:buChar char="•"/>
              <a:defRPr/>
            </a:pPr>
            <a:r>
              <a:rPr lang="el-GR" sz="2200" b="0" dirty="0">
                <a:latin typeface="Century Gothic" pitchFamily="34" charset="0"/>
              </a:rPr>
              <a:t> </a:t>
            </a:r>
            <a:r>
              <a:rPr lang="el-GR" sz="22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Συνεντεύξεις εργαζομένων</a:t>
            </a:r>
          </a:p>
          <a:p>
            <a:pPr defTabSz="762000">
              <a:lnSpc>
                <a:spcPct val="130000"/>
              </a:lnSpc>
              <a:buClr>
                <a:srgbClr val="009999"/>
              </a:buClr>
              <a:buFontTx/>
              <a:buChar char="•"/>
              <a:defRPr/>
            </a:pPr>
            <a:r>
              <a:rPr lang="el-GR" sz="22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Πρόσληψη ντετέκτιβ</a:t>
            </a:r>
          </a:p>
          <a:p>
            <a:pPr defTabSz="762000">
              <a:lnSpc>
                <a:spcPct val="130000"/>
              </a:lnSpc>
              <a:buClr>
                <a:srgbClr val="009999"/>
              </a:buClr>
              <a:buFontTx/>
              <a:buChar char="•"/>
              <a:defRPr/>
            </a:pPr>
            <a:r>
              <a:rPr lang="el-GR" sz="22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Πρόσληψη εργαζομένων του ανταγωνιστή</a:t>
            </a:r>
          </a:p>
          <a:p>
            <a:pPr defTabSz="762000">
              <a:lnSpc>
                <a:spcPct val="130000"/>
              </a:lnSpc>
              <a:buClr>
                <a:srgbClr val="009999"/>
              </a:buClr>
              <a:buFontTx/>
              <a:buChar char="•"/>
              <a:defRPr/>
            </a:pPr>
            <a:r>
              <a:rPr lang="el-GR" sz="22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Δωροδοκία εργαζομένων ή του προμηθευτή του ανταγωνιστή</a:t>
            </a:r>
          </a:p>
          <a:p>
            <a:pPr defTabSz="762000">
              <a:lnSpc>
                <a:spcPct val="130000"/>
              </a:lnSpc>
              <a:buClr>
                <a:srgbClr val="009999"/>
              </a:buClr>
              <a:buFontTx/>
              <a:buChar char="•"/>
              <a:defRPr/>
            </a:pPr>
            <a:r>
              <a:rPr lang="el-GR" sz="22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Εκβιασμός</a:t>
            </a:r>
          </a:p>
          <a:p>
            <a:pPr defTabSz="762000">
              <a:lnSpc>
                <a:spcPct val="130000"/>
              </a:lnSpc>
              <a:buClr>
                <a:srgbClr val="009999"/>
              </a:buClr>
              <a:buFontTx/>
              <a:buChar char="•"/>
              <a:defRPr/>
            </a:pPr>
            <a:r>
              <a:rPr lang="el-GR" sz="22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Κλοπή δειγμάτων</a:t>
            </a:r>
          </a:p>
          <a:p>
            <a:pPr defTabSz="762000">
              <a:lnSpc>
                <a:spcPct val="130000"/>
              </a:lnSpc>
              <a:buClr>
                <a:srgbClr val="009999"/>
              </a:buClr>
              <a:buFontTx/>
              <a:buChar char="•"/>
              <a:defRPr/>
            </a:pPr>
            <a:r>
              <a:rPr lang="el-GR" sz="22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Υποκλοπή τηλεφώνων….</a:t>
            </a:r>
          </a:p>
        </p:txBody>
      </p:sp>
      <p:pic>
        <p:nvPicPr>
          <p:cNvPr id="36868" name="Picture 14" descr="C:\Users\TURBO_X\Desktop\γ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Rectangle 6"/>
          <p:cNvSpPr>
            <a:spLocks noChangeArrowheads="1"/>
          </p:cNvSpPr>
          <p:nvPr/>
        </p:nvSpPr>
        <p:spPr bwMode="auto">
          <a:xfrm>
            <a:off x="0" y="6334125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E918EF7F-89DD-4272-8531-6E3277424B7C}" type="slidenum">
              <a:rPr lang="en-US" altLang="el-GR" b="0">
                <a:latin typeface="Century Gothic" panose="020B0502020202020204" pitchFamily="34" charset="0"/>
              </a:rPr>
              <a:pPr/>
              <a:t>34</a:t>
            </a:fld>
            <a:endParaRPr lang="en-US" altLang="el-GR" b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val 2"/>
          <p:cNvSpPr>
            <a:spLocks noChangeArrowheads="1"/>
          </p:cNvSpPr>
          <p:nvPr/>
        </p:nvSpPr>
        <p:spPr bwMode="auto">
          <a:xfrm>
            <a:off x="1225550" y="920750"/>
            <a:ext cx="6843713" cy="5700713"/>
          </a:xfrm>
          <a:prstGeom prst="ellipse">
            <a:avLst/>
          </a:prstGeom>
          <a:gradFill rotWithShape="0">
            <a:gsLst>
              <a:gs pos="0">
                <a:srgbClr val="003300"/>
              </a:gs>
              <a:gs pos="50000">
                <a:srgbClr val="000066"/>
              </a:gs>
              <a:gs pos="100000">
                <a:srgbClr val="003300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3300"/>
            </a:extrusionClr>
            <a:contourClr>
              <a:srgbClr val="003300"/>
            </a:contourClr>
          </a:sp3d>
        </p:spPr>
        <p:txBody>
          <a:bodyPr wrap="none" anchor="ctr">
            <a:flatTx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 b="0">
              <a:latin typeface="Century Gothic" panose="020B0502020202020204" pitchFamily="34" charset="0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 rot="-2460000">
            <a:off x="4678363" y="4914900"/>
            <a:ext cx="40655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algn="ctr"/>
            <a:r>
              <a:rPr lang="el-GR" altLang="el-GR" sz="1800" b="0">
                <a:solidFill>
                  <a:srgbClr val="FFFFFF"/>
                </a:solidFill>
                <a:latin typeface="Century Gothic" panose="020B0502020202020204" pitchFamily="34" charset="0"/>
              </a:rPr>
              <a:t>ΠΛΗΡΟΦΟΡΙΑΚΟ ΣΥΣΤΗΜΑ</a:t>
            </a:r>
          </a:p>
          <a:p>
            <a:pPr algn="ctr"/>
            <a:r>
              <a:rPr lang="en-US" altLang="el-GR" sz="1800" b="0">
                <a:solidFill>
                  <a:srgbClr val="FFFFFF"/>
                </a:solidFill>
                <a:latin typeface="Century Gothic" panose="020B0502020202020204" pitchFamily="34" charset="0"/>
              </a:rPr>
              <a:t>marketing</a:t>
            </a:r>
            <a:endParaRPr lang="el-GR" altLang="el-GR" sz="1800" b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3930650" y="1395413"/>
            <a:ext cx="1366838" cy="923925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algn="ctr"/>
            <a:r>
              <a:rPr lang="el-GR" altLang="el-GR" sz="1800" b="0">
                <a:solidFill>
                  <a:srgbClr val="FFFFFF"/>
                </a:solidFill>
                <a:latin typeface="Century Gothic" panose="020B0502020202020204" pitchFamily="34" charset="0"/>
              </a:rPr>
              <a:t>ΣΥΣΤΗΜΑ</a:t>
            </a:r>
          </a:p>
          <a:p>
            <a:pPr algn="ctr"/>
            <a:r>
              <a:rPr lang="el-GR" altLang="el-GR" sz="1800" b="0">
                <a:solidFill>
                  <a:srgbClr val="FFFFFF"/>
                </a:solidFill>
                <a:latin typeface="Century Gothic" panose="020B0502020202020204" pitchFamily="34" charset="0"/>
              </a:rPr>
              <a:t>ΣΥΛΛΟΓΗΣ</a:t>
            </a:r>
          </a:p>
          <a:p>
            <a:pPr algn="ctr"/>
            <a:r>
              <a:rPr lang="el-GR" altLang="el-GR" sz="1800" b="0">
                <a:solidFill>
                  <a:srgbClr val="FFFFFF"/>
                </a:solidFill>
                <a:latin typeface="Century Gothic" panose="020B0502020202020204" pitchFamily="34" charset="0"/>
              </a:rPr>
              <a:t>ΣΤΟΙΧΕΙΩΝ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212725" y="76200"/>
            <a:ext cx="3092450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r>
              <a:rPr lang="el-GR" altLang="el-GR" sz="1800" b="0">
                <a:latin typeface="Century Gothic" panose="020B0502020202020204" pitchFamily="34" charset="0"/>
              </a:rPr>
              <a:t>ΡΟΗ ΕΣΩ-ΕΠΙΧΕΙΡΗΣΙΑΚΩΝ</a:t>
            </a:r>
          </a:p>
          <a:p>
            <a:r>
              <a:rPr lang="el-GR" altLang="el-GR" sz="1800" b="0">
                <a:latin typeface="Century Gothic" panose="020B0502020202020204" pitchFamily="34" charset="0"/>
              </a:rPr>
              <a:t>ΣΤΟΙΧΕΙΩΝ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6689725" y="76200"/>
            <a:ext cx="2082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r>
              <a:rPr lang="el-GR" altLang="el-GR" sz="1800" b="0">
                <a:latin typeface="Century Gothic" panose="020B0502020202020204" pitchFamily="34" charset="0"/>
              </a:rPr>
              <a:t>ΡΟΗ ΕΞΩ - </a:t>
            </a:r>
          </a:p>
          <a:p>
            <a:r>
              <a:rPr lang="el-GR" altLang="el-GR" sz="1800" b="0">
                <a:latin typeface="Century Gothic" panose="020B0502020202020204" pitchFamily="34" charset="0"/>
              </a:rPr>
              <a:t>ΕΠΙΧΕΙΡΗΣΙΑΚΩΝ </a:t>
            </a:r>
          </a:p>
          <a:p>
            <a:r>
              <a:rPr lang="el-GR" altLang="el-GR" sz="1800" b="0">
                <a:latin typeface="Century Gothic" panose="020B0502020202020204" pitchFamily="34" charset="0"/>
              </a:rPr>
              <a:t>ΣΤΟΙΧΕΙΩΝ</a:t>
            </a:r>
          </a:p>
        </p:txBody>
      </p:sp>
      <p:sp>
        <p:nvSpPr>
          <p:cNvPr id="37895" name="Freeform 7"/>
          <p:cNvSpPr>
            <a:spLocks/>
          </p:cNvSpPr>
          <p:nvPr/>
        </p:nvSpPr>
        <p:spPr bwMode="auto">
          <a:xfrm>
            <a:off x="2054225" y="533400"/>
            <a:ext cx="1397000" cy="1220788"/>
          </a:xfrm>
          <a:custGeom>
            <a:avLst/>
            <a:gdLst>
              <a:gd name="T0" fmla="*/ 2147483647 w 880"/>
              <a:gd name="T1" fmla="*/ 0 h 769"/>
              <a:gd name="T2" fmla="*/ 2147483647 w 880"/>
              <a:gd name="T3" fmla="*/ 2147483647 h 769"/>
              <a:gd name="T4" fmla="*/ 2147483647 w 880"/>
              <a:gd name="T5" fmla="*/ 2147483647 h 769"/>
              <a:gd name="T6" fmla="*/ 2147483647 w 880"/>
              <a:gd name="T7" fmla="*/ 2147483647 h 769"/>
              <a:gd name="T8" fmla="*/ 2147483647 w 880"/>
              <a:gd name="T9" fmla="*/ 2147483647 h 769"/>
              <a:gd name="T10" fmla="*/ 2147483647 w 880"/>
              <a:gd name="T11" fmla="*/ 2147483647 h 769"/>
              <a:gd name="T12" fmla="*/ 2147483647 w 880"/>
              <a:gd name="T13" fmla="*/ 2147483647 h 769"/>
              <a:gd name="T14" fmla="*/ 2147483647 w 880"/>
              <a:gd name="T15" fmla="*/ 2147483647 h 769"/>
              <a:gd name="T16" fmla="*/ 2147483647 w 880"/>
              <a:gd name="T17" fmla="*/ 2147483647 h 769"/>
              <a:gd name="T18" fmla="*/ 2147483647 w 880"/>
              <a:gd name="T19" fmla="*/ 2147483647 h 769"/>
              <a:gd name="T20" fmla="*/ 2147483647 w 880"/>
              <a:gd name="T21" fmla="*/ 2147483647 h 769"/>
              <a:gd name="T22" fmla="*/ 2147483647 w 880"/>
              <a:gd name="T23" fmla="*/ 2147483647 h 769"/>
              <a:gd name="T24" fmla="*/ 2147483647 w 880"/>
              <a:gd name="T25" fmla="*/ 2147483647 h 769"/>
              <a:gd name="T26" fmla="*/ 2147483647 w 880"/>
              <a:gd name="T27" fmla="*/ 2147483647 h 769"/>
              <a:gd name="T28" fmla="*/ 2147483647 w 880"/>
              <a:gd name="T29" fmla="*/ 2147483647 h 769"/>
              <a:gd name="T30" fmla="*/ 2147483647 w 880"/>
              <a:gd name="T31" fmla="*/ 2147483647 h 769"/>
              <a:gd name="T32" fmla="*/ 2147483647 w 880"/>
              <a:gd name="T33" fmla="*/ 2147483647 h 769"/>
              <a:gd name="T34" fmla="*/ 2147483647 w 880"/>
              <a:gd name="T35" fmla="*/ 2147483647 h 769"/>
              <a:gd name="T36" fmla="*/ 2147483647 w 880"/>
              <a:gd name="T37" fmla="*/ 2147483647 h 769"/>
              <a:gd name="T38" fmla="*/ 2147483647 w 880"/>
              <a:gd name="T39" fmla="*/ 2147483647 h 769"/>
              <a:gd name="T40" fmla="*/ 2147483647 w 880"/>
              <a:gd name="T41" fmla="*/ 2147483647 h 769"/>
              <a:gd name="T42" fmla="*/ 2147483647 w 880"/>
              <a:gd name="T43" fmla="*/ 2147483647 h 769"/>
              <a:gd name="T44" fmla="*/ 2147483647 w 880"/>
              <a:gd name="T45" fmla="*/ 2147483647 h 769"/>
              <a:gd name="T46" fmla="*/ 2147483647 w 880"/>
              <a:gd name="T47" fmla="*/ 2147483647 h 769"/>
              <a:gd name="T48" fmla="*/ 2147483647 w 880"/>
              <a:gd name="T49" fmla="*/ 2147483647 h 769"/>
              <a:gd name="T50" fmla="*/ 2147483647 w 880"/>
              <a:gd name="T51" fmla="*/ 2147483647 h 769"/>
              <a:gd name="T52" fmla="*/ 2147483647 w 880"/>
              <a:gd name="T53" fmla="*/ 2147483647 h 769"/>
              <a:gd name="T54" fmla="*/ 2147483647 w 880"/>
              <a:gd name="T55" fmla="*/ 2147483647 h 769"/>
              <a:gd name="T56" fmla="*/ 2147483647 w 880"/>
              <a:gd name="T57" fmla="*/ 2147483647 h 769"/>
              <a:gd name="T58" fmla="*/ 2147483647 w 880"/>
              <a:gd name="T59" fmla="*/ 2147483647 h 769"/>
              <a:gd name="T60" fmla="*/ 2147483647 w 880"/>
              <a:gd name="T61" fmla="*/ 2147483647 h 769"/>
              <a:gd name="T62" fmla="*/ 2147483647 w 880"/>
              <a:gd name="T63" fmla="*/ 2147483647 h 76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80"/>
              <a:gd name="T97" fmla="*/ 0 h 769"/>
              <a:gd name="T98" fmla="*/ 880 w 880"/>
              <a:gd name="T99" fmla="*/ 769 h 769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80" h="769">
                <a:moveTo>
                  <a:pt x="0" y="296"/>
                </a:moveTo>
                <a:lnTo>
                  <a:pt x="76" y="0"/>
                </a:lnTo>
                <a:lnTo>
                  <a:pt x="257" y="59"/>
                </a:lnTo>
                <a:lnTo>
                  <a:pt x="279" y="68"/>
                </a:lnTo>
                <a:lnTo>
                  <a:pt x="302" y="79"/>
                </a:lnTo>
                <a:lnTo>
                  <a:pt x="335" y="99"/>
                </a:lnTo>
                <a:lnTo>
                  <a:pt x="360" y="118"/>
                </a:lnTo>
                <a:lnTo>
                  <a:pt x="384" y="136"/>
                </a:lnTo>
                <a:lnTo>
                  <a:pt x="410" y="162"/>
                </a:lnTo>
                <a:lnTo>
                  <a:pt x="429" y="183"/>
                </a:lnTo>
                <a:lnTo>
                  <a:pt x="444" y="206"/>
                </a:lnTo>
                <a:lnTo>
                  <a:pt x="457" y="231"/>
                </a:lnTo>
                <a:lnTo>
                  <a:pt x="471" y="261"/>
                </a:lnTo>
                <a:lnTo>
                  <a:pt x="476" y="292"/>
                </a:lnTo>
                <a:lnTo>
                  <a:pt x="478" y="310"/>
                </a:lnTo>
                <a:lnTo>
                  <a:pt x="482" y="337"/>
                </a:lnTo>
                <a:lnTo>
                  <a:pt x="490" y="356"/>
                </a:lnTo>
                <a:lnTo>
                  <a:pt x="499" y="372"/>
                </a:lnTo>
                <a:lnTo>
                  <a:pt x="510" y="387"/>
                </a:lnTo>
                <a:lnTo>
                  <a:pt x="528" y="402"/>
                </a:lnTo>
                <a:lnTo>
                  <a:pt x="549" y="412"/>
                </a:lnTo>
                <a:lnTo>
                  <a:pt x="565" y="417"/>
                </a:lnTo>
                <a:lnTo>
                  <a:pt x="581" y="419"/>
                </a:lnTo>
                <a:lnTo>
                  <a:pt x="597" y="419"/>
                </a:lnTo>
                <a:lnTo>
                  <a:pt x="629" y="413"/>
                </a:lnTo>
                <a:lnTo>
                  <a:pt x="621" y="363"/>
                </a:lnTo>
                <a:lnTo>
                  <a:pt x="879" y="538"/>
                </a:lnTo>
                <a:lnTo>
                  <a:pt x="674" y="768"/>
                </a:lnTo>
                <a:lnTo>
                  <a:pt x="668" y="718"/>
                </a:lnTo>
                <a:lnTo>
                  <a:pt x="638" y="721"/>
                </a:lnTo>
                <a:lnTo>
                  <a:pt x="618" y="723"/>
                </a:lnTo>
                <a:lnTo>
                  <a:pt x="602" y="724"/>
                </a:lnTo>
                <a:lnTo>
                  <a:pt x="581" y="722"/>
                </a:lnTo>
                <a:lnTo>
                  <a:pt x="557" y="720"/>
                </a:lnTo>
                <a:lnTo>
                  <a:pt x="540" y="720"/>
                </a:lnTo>
                <a:lnTo>
                  <a:pt x="515" y="714"/>
                </a:lnTo>
                <a:lnTo>
                  <a:pt x="489" y="705"/>
                </a:lnTo>
                <a:lnTo>
                  <a:pt x="463" y="697"/>
                </a:lnTo>
                <a:lnTo>
                  <a:pt x="434" y="681"/>
                </a:lnTo>
                <a:lnTo>
                  <a:pt x="410" y="669"/>
                </a:lnTo>
                <a:lnTo>
                  <a:pt x="391" y="657"/>
                </a:lnTo>
                <a:lnTo>
                  <a:pt x="369" y="640"/>
                </a:lnTo>
                <a:lnTo>
                  <a:pt x="352" y="625"/>
                </a:lnTo>
                <a:lnTo>
                  <a:pt x="336" y="610"/>
                </a:lnTo>
                <a:lnTo>
                  <a:pt x="317" y="589"/>
                </a:lnTo>
                <a:lnTo>
                  <a:pt x="300" y="571"/>
                </a:lnTo>
                <a:lnTo>
                  <a:pt x="286" y="551"/>
                </a:lnTo>
                <a:lnTo>
                  <a:pt x="275" y="533"/>
                </a:lnTo>
                <a:lnTo>
                  <a:pt x="264" y="515"/>
                </a:lnTo>
                <a:lnTo>
                  <a:pt x="252" y="492"/>
                </a:lnTo>
                <a:lnTo>
                  <a:pt x="243" y="475"/>
                </a:lnTo>
                <a:lnTo>
                  <a:pt x="234" y="452"/>
                </a:lnTo>
                <a:lnTo>
                  <a:pt x="228" y="439"/>
                </a:lnTo>
                <a:lnTo>
                  <a:pt x="220" y="423"/>
                </a:lnTo>
                <a:lnTo>
                  <a:pt x="214" y="414"/>
                </a:lnTo>
                <a:lnTo>
                  <a:pt x="207" y="405"/>
                </a:lnTo>
                <a:lnTo>
                  <a:pt x="198" y="393"/>
                </a:lnTo>
                <a:lnTo>
                  <a:pt x="188" y="382"/>
                </a:lnTo>
                <a:lnTo>
                  <a:pt x="179" y="375"/>
                </a:lnTo>
                <a:lnTo>
                  <a:pt x="171" y="366"/>
                </a:lnTo>
                <a:lnTo>
                  <a:pt x="157" y="356"/>
                </a:lnTo>
                <a:lnTo>
                  <a:pt x="142" y="346"/>
                </a:lnTo>
                <a:lnTo>
                  <a:pt x="129" y="338"/>
                </a:lnTo>
                <a:lnTo>
                  <a:pt x="116" y="332"/>
                </a:lnTo>
                <a:lnTo>
                  <a:pt x="0" y="296"/>
                </a:lnTo>
              </a:path>
            </a:pathLst>
          </a:custGeom>
          <a:solidFill>
            <a:srgbClr val="99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7896" name="Freeform 8"/>
          <p:cNvSpPr>
            <a:spLocks/>
          </p:cNvSpPr>
          <p:nvPr/>
        </p:nvSpPr>
        <p:spPr bwMode="auto">
          <a:xfrm>
            <a:off x="5329238" y="533400"/>
            <a:ext cx="1397000" cy="1220788"/>
          </a:xfrm>
          <a:custGeom>
            <a:avLst/>
            <a:gdLst>
              <a:gd name="T0" fmla="*/ 2147483647 w 880"/>
              <a:gd name="T1" fmla="*/ 0 h 769"/>
              <a:gd name="T2" fmla="*/ 2147483647 w 880"/>
              <a:gd name="T3" fmla="*/ 2147483647 h 769"/>
              <a:gd name="T4" fmla="*/ 2147483647 w 880"/>
              <a:gd name="T5" fmla="*/ 2147483647 h 769"/>
              <a:gd name="T6" fmla="*/ 2147483647 w 880"/>
              <a:gd name="T7" fmla="*/ 2147483647 h 769"/>
              <a:gd name="T8" fmla="*/ 2147483647 w 880"/>
              <a:gd name="T9" fmla="*/ 2147483647 h 769"/>
              <a:gd name="T10" fmla="*/ 2147483647 w 880"/>
              <a:gd name="T11" fmla="*/ 2147483647 h 769"/>
              <a:gd name="T12" fmla="*/ 2147483647 w 880"/>
              <a:gd name="T13" fmla="*/ 2147483647 h 769"/>
              <a:gd name="T14" fmla="*/ 2147483647 w 880"/>
              <a:gd name="T15" fmla="*/ 2147483647 h 769"/>
              <a:gd name="T16" fmla="*/ 2147483647 w 880"/>
              <a:gd name="T17" fmla="*/ 2147483647 h 769"/>
              <a:gd name="T18" fmla="*/ 2147483647 w 880"/>
              <a:gd name="T19" fmla="*/ 2147483647 h 769"/>
              <a:gd name="T20" fmla="*/ 2147483647 w 880"/>
              <a:gd name="T21" fmla="*/ 2147483647 h 769"/>
              <a:gd name="T22" fmla="*/ 2147483647 w 880"/>
              <a:gd name="T23" fmla="*/ 2147483647 h 769"/>
              <a:gd name="T24" fmla="*/ 2147483647 w 880"/>
              <a:gd name="T25" fmla="*/ 2147483647 h 769"/>
              <a:gd name="T26" fmla="*/ 2147483647 w 880"/>
              <a:gd name="T27" fmla="*/ 2147483647 h 769"/>
              <a:gd name="T28" fmla="*/ 2147483647 w 880"/>
              <a:gd name="T29" fmla="*/ 2147483647 h 769"/>
              <a:gd name="T30" fmla="*/ 2147483647 w 880"/>
              <a:gd name="T31" fmla="*/ 2147483647 h 769"/>
              <a:gd name="T32" fmla="*/ 2147483647 w 880"/>
              <a:gd name="T33" fmla="*/ 2147483647 h 769"/>
              <a:gd name="T34" fmla="*/ 2147483647 w 880"/>
              <a:gd name="T35" fmla="*/ 2147483647 h 769"/>
              <a:gd name="T36" fmla="*/ 2147483647 w 880"/>
              <a:gd name="T37" fmla="*/ 2147483647 h 769"/>
              <a:gd name="T38" fmla="*/ 2147483647 w 880"/>
              <a:gd name="T39" fmla="*/ 2147483647 h 769"/>
              <a:gd name="T40" fmla="*/ 2147483647 w 880"/>
              <a:gd name="T41" fmla="*/ 2147483647 h 769"/>
              <a:gd name="T42" fmla="*/ 2147483647 w 880"/>
              <a:gd name="T43" fmla="*/ 2147483647 h 769"/>
              <a:gd name="T44" fmla="*/ 2147483647 w 880"/>
              <a:gd name="T45" fmla="*/ 2147483647 h 769"/>
              <a:gd name="T46" fmla="*/ 2147483647 w 880"/>
              <a:gd name="T47" fmla="*/ 2147483647 h 769"/>
              <a:gd name="T48" fmla="*/ 2147483647 w 880"/>
              <a:gd name="T49" fmla="*/ 2147483647 h 769"/>
              <a:gd name="T50" fmla="*/ 2147483647 w 880"/>
              <a:gd name="T51" fmla="*/ 2147483647 h 769"/>
              <a:gd name="T52" fmla="*/ 2147483647 w 880"/>
              <a:gd name="T53" fmla="*/ 2147483647 h 769"/>
              <a:gd name="T54" fmla="*/ 2147483647 w 880"/>
              <a:gd name="T55" fmla="*/ 2147483647 h 769"/>
              <a:gd name="T56" fmla="*/ 2147483647 w 880"/>
              <a:gd name="T57" fmla="*/ 2147483647 h 769"/>
              <a:gd name="T58" fmla="*/ 2147483647 w 880"/>
              <a:gd name="T59" fmla="*/ 2147483647 h 769"/>
              <a:gd name="T60" fmla="*/ 2147483647 w 880"/>
              <a:gd name="T61" fmla="*/ 2147483647 h 769"/>
              <a:gd name="T62" fmla="*/ 2147483647 w 880"/>
              <a:gd name="T63" fmla="*/ 2147483647 h 76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80"/>
              <a:gd name="T97" fmla="*/ 0 h 769"/>
              <a:gd name="T98" fmla="*/ 880 w 880"/>
              <a:gd name="T99" fmla="*/ 769 h 769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80" h="769">
                <a:moveTo>
                  <a:pt x="879" y="296"/>
                </a:moveTo>
                <a:lnTo>
                  <a:pt x="803" y="0"/>
                </a:lnTo>
                <a:lnTo>
                  <a:pt x="622" y="59"/>
                </a:lnTo>
                <a:lnTo>
                  <a:pt x="600" y="68"/>
                </a:lnTo>
                <a:lnTo>
                  <a:pt x="577" y="79"/>
                </a:lnTo>
                <a:lnTo>
                  <a:pt x="544" y="99"/>
                </a:lnTo>
                <a:lnTo>
                  <a:pt x="519" y="118"/>
                </a:lnTo>
                <a:lnTo>
                  <a:pt x="495" y="136"/>
                </a:lnTo>
                <a:lnTo>
                  <a:pt x="469" y="162"/>
                </a:lnTo>
                <a:lnTo>
                  <a:pt x="450" y="183"/>
                </a:lnTo>
                <a:lnTo>
                  <a:pt x="435" y="206"/>
                </a:lnTo>
                <a:lnTo>
                  <a:pt x="422" y="231"/>
                </a:lnTo>
                <a:lnTo>
                  <a:pt x="408" y="261"/>
                </a:lnTo>
                <a:lnTo>
                  <a:pt x="403" y="292"/>
                </a:lnTo>
                <a:lnTo>
                  <a:pt x="401" y="310"/>
                </a:lnTo>
                <a:lnTo>
                  <a:pt x="397" y="337"/>
                </a:lnTo>
                <a:lnTo>
                  <a:pt x="389" y="356"/>
                </a:lnTo>
                <a:lnTo>
                  <a:pt x="380" y="372"/>
                </a:lnTo>
                <a:lnTo>
                  <a:pt x="369" y="387"/>
                </a:lnTo>
                <a:lnTo>
                  <a:pt x="351" y="402"/>
                </a:lnTo>
                <a:lnTo>
                  <a:pt x="330" y="412"/>
                </a:lnTo>
                <a:lnTo>
                  <a:pt x="314" y="417"/>
                </a:lnTo>
                <a:lnTo>
                  <a:pt x="298" y="419"/>
                </a:lnTo>
                <a:lnTo>
                  <a:pt x="282" y="419"/>
                </a:lnTo>
                <a:lnTo>
                  <a:pt x="250" y="413"/>
                </a:lnTo>
                <a:lnTo>
                  <a:pt x="258" y="363"/>
                </a:lnTo>
                <a:lnTo>
                  <a:pt x="0" y="538"/>
                </a:lnTo>
                <a:lnTo>
                  <a:pt x="205" y="768"/>
                </a:lnTo>
                <a:lnTo>
                  <a:pt x="211" y="718"/>
                </a:lnTo>
                <a:lnTo>
                  <a:pt x="241" y="721"/>
                </a:lnTo>
                <a:lnTo>
                  <a:pt x="261" y="723"/>
                </a:lnTo>
                <a:lnTo>
                  <a:pt x="277" y="724"/>
                </a:lnTo>
                <a:lnTo>
                  <a:pt x="298" y="722"/>
                </a:lnTo>
                <a:lnTo>
                  <a:pt x="322" y="720"/>
                </a:lnTo>
                <a:lnTo>
                  <a:pt x="339" y="720"/>
                </a:lnTo>
                <a:lnTo>
                  <a:pt x="364" y="714"/>
                </a:lnTo>
                <a:lnTo>
                  <a:pt x="390" y="705"/>
                </a:lnTo>
                <a:lnTo>
                  <a:pt x="416" y="697"/>
                </a:lnTo>
                <a:lnTo>
                  <a:pt x="445" y="681"/>
                </a:lnTo>
                <a:lnTo>
                  <a:pt x="469" y="669"/>
                </a:lnTo>
                <a:lnTo>
                  <a:pt x="488" y="657"/>
                </a:lnTo>
                <a:lnTo>
                  <a:pt x="510" y="640"/>
                </a:lnTo>
                <a:lnTo>
                  <a:pt x="527" y="625"/>
                </a:lnTo>
                <a:lnTo>
                  <a:pt x="543" y="610"/>
                </a:lnTo>
                <a:lnTo>
                  <a:pt x="562" y="589"/>
                </a:lnTo>
                <a:lnTo>
                  <a:pt x="579" y="571"/>
                </a:lnTo>
                <a:lnTo>
                  <a:pt x="593" y="551"/>
                </a:lnTo>
                <a:lnTo>
                  <a:pt x="604" y="533"/>
                </a:lnTo>
                <a:lnTo>
                  <a:pt x="615" y="515"/>
                </a:lnTo>
                <a:lnTo>
                  <a:pt x="627" y="492"/>
                </a:lnTo>
                <a:lnTo>
                  <a:pt x="636" y="475"/>
                </a:lnTo>
                <a:lnTo>
                  <a:pt x="645" y="452"/>
                </a:lnTo>
                <a:lnTo>
                  <a:pt x="651" y="439"/>
                </a:lnTo>
                <a:lnTo>
                  <a:pt x="659" y="423"/>
                </a:lnTo>
                <a:lnTo>
                  <a:pt x="665" y="414"/>
                </a:lnTo>
                <a:lnTo>
                  <a:pt x="672" y="405"/>
                </a:lnTo>
                <a:lnTo>
                  <a:pt x="681" y="393"/>
                </a:lnTo>
                <a:lnTo>
                  <a:pt x="691" y="382"/>
                </a:lnTo>
                <a:lnTo>
                  <a:pt x="700" y="375"/>
                </a:lnTo>
                <a:lnTo>
                  <a:pt x="708" y="366"/>
                </a:lnTo>
                <a:lnTo>
                  <a:pt x="722" y="356"/>
                </a:lnTo>
                <a:lnTo>
                  <a:pt x="737" y="346"/>
                </a:lnTo>
                <a:lnTo>
                  <a:pt x="750" y="338"/>
                </a:lnTo>
                <a:lnTo>
                  <a:pt x="763" y="332"/>
                </a:lnTo>
                <a:lnTo>
                  <a:pt x="879" y="296"/>
                </a:lnTo>
              </a:path>
            </a:pathLst>
          </a:custGeom>
          <a:solidFill>
            <a:srgbClr val="99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7897" name="AutoShape 9"/>
          <p:cNvSpPr>
            <a:spLocks noChangeArrowheads="1"/>
          </p:cNvSpPr>
          <p:nvPr/>
        </p:nvSpPr>
        <p:spPr bwMode="auto">
          <a:xfrm>
            <a:off x="4195763" y="2590800"/>
            <a:ext cx="838200" cy="457200"/>
          </a:xfrm>
          <a:prstGeom prst="downArrow">
            <a:avLst>
              <a:gd name="adj1" fmla="val 50000"/>
              <a:gd name="adj2" fmla="val 50005"/>
            </a:avLst>
          </a:prstGeom>
          <a:solidFill>
            <a:srgbClr val="99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 b="0">
              <a:latin typeface="Century Gothic" panose="020B0502020202020204" pitchFamily="34" charset="0"/>
            </a:endParaRP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3733800" y="3148013"/>
            <a:ext cx="1760538" cy="928687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algn="ctr"/>
            <a:r>
              <a:rPr lang="el-GR" altLang="el-GR" sz="1800" b="0">
                <a:solidFill>
                  <a:srgbClr val="FFFFFF"/>
                </a:solidFill>
                <a:latin typeface="Century Gothic" panose="020B0502020202020204" pitchFamily="34" charset="0"/>
              </a:rPr>
              <a:t>ΕΙΣΑΓΩΓΗ</a:t>
            </a:r>
          </a:p>
          <a:p>
            <a:pPr algn="ctr"/>
            <a:r>
              <a:rPr lang="el-GR" altLang="el-GR" sz="1800" b="0">
                <a:solidFill>
                  <a:srgbClr val="FFFFFF"/>
                </a:solidFill>
                <a:latin typeface="Century Gothic" panose="020B0502020202020204" pitchFamily="34" charset="0"/>
              </a:rPr>
              <a:t>ΑΝΑΛΥΣΗ</a:t>
            </a:r>
          </a:p>
          <a:p>
            <a:pPr algn="ctr"/>
            <a:r>
              <a:rPr lang="el-GR" altLang="el-GR" sz="1800" b="0">
                <a:solidFill>
                  <a:srgbClr val="FFFFFF"/>
                </a:solidFill>
                <a:latin typeface="Century Gothic" panose="020B0502020202020204" pitchFamily="34" charset="0"/>
              </a:rPr>
              <a:t>ΔΕΔΟΜΕΝΩΝ</a:t>
            </a:r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6221413" y="2614613"/>
            <a:ext cx="1366837" cy="647700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algn="ctr"/>
            <a:r>
              <a:rPr lang="el-GR" altLang="el-GR" sz="1800" b="0">
                <a:solidFill>
                  <a:srgbClr val="FFFFFF"/>
                </a:solidFill>
                <a:latin typeface="Century Gothic" panose="020B0502020202020204" pitchFamily="34" charset="0"/>
              </a:rPr>
              <a:t>ΤΡΑΠΕΖΑ</a:t>
            </a:r>
          </a:p>
          <a:p>
            <a:pPr algn="ctr"/>
            <a:r>
              <a:rPr lang="el-GR" altLang="el-GR" sz="1800" b="0">
                <a:solidFill>
                  <a:srgbClr val="FFFFFF"/>
                </a:solidFill>
                <a:latin typeface="Century Gothic" panose="020B0502020202020204" pitchFamily="34" charset="0"/>
              </a:rPr>
              <a:t>ΣΤΟΙΧΕΙΩΝ</a:t>
            </a:r>
          </a:p>
        </p:txBody>
      </p:sp>
      <p:sp>
        <p:nvSpPr>
          <p:cNvPr id="37900" name="AutoShape 12"/>
          <p:cNvSpPr>
            <a:spLocks noChangeArrowheads="1"/>
          </p:cNvSpPr>
          <p:nvPr/>
        </p:nvSpPr>
        <p:spPr bwMode="auto">
          <a:xfrm rot="-1500000">
            <a:off x="5638800" y="3275013"/>
            <a:ext cx="533400" cy="765175"/>
          </a:xfrm>
          <a:prstGeom prst="leftArrow">
            <a:avLst>
              <a:gd name="adj1" fmla="val 75009"/>
              <a:gd name="adj2" fmla="val 49995"/>
            </a:avLst>
          </a:prstGeom>
          <a:solidFill>
            <a:srgbClr val="99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 b="0">
              <a:latin typeface="Century Gothic" panose="020B0502020202020204" pitchFamily="34" charset="0"/>
            </a:endParaRPr>
          </a:p>
        </p:txBody>
      </p:sp>
      <p:sp>
        <p:nvSpPr>
          <p:cNvPr id="37901" name="AutoShape 13"/>
          <p:cNvSpPr>
            <a:spLocks noChangeArrowheads="1"/>
          </p:cNvSpPr>
          <p:nvPr/>
        </p:nvSpPr>
        <p:spPr bwMode="auto">
          <a:xfrm>
            <a:off x="4191000" y="4343400"/>
            <a:ext cx="842963" cy="304800"/>
          </a:xfrm>
          <a:prstGeom prst="downArrow">
            <a:avLst>
              <a:gd name="adj1" fmla="val 50000"/>
              <a:gd name="adj2" fmla="val 50005"/>
            </a:avLst>
          </a:prstGeom>
          <a:solidFill>
            <a:srgbClr val="99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 b="0">
              <a:latin typeface="Century Gothic" panose="020B0502020202020204" pitchFamily="34" charset="0"/>
            </a:endParaRPr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76200" y="5240338"/>
            <a:ext cx="1744663" cy="1190625"/>
          </a:xfrm>
          <a:prstGeom prst="rect">
            <a:avLst/>
          </a:prstGeom>
          <a:solidFill>
            <a:srgbClr val="CFF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r>
              <a:rPr lang="el-GR" altLang="el-GR" sz="1800" b="0">
                <a:latin typeface="Century Gothic" panose="020B0502020202020204" pitchFamily="34" charset="0"/>
              </a:rPr>
              <a:t>ΣΥΣΤΗΜΑ</a:t>
            </a:r>
          </a:p>
          <a:p>
            <a:r>
              <a:rPr lang="el-GR" altLang="el-GR" sz="1800" b="0">
                <a:latin typeface="Century Gothic" panose="020B0502020202020204" pitchFamily="34" charset="0"/>
              </a:rPr>
              <a:t>ΣΤΗΡΙΞΗΣ</a:t>
            </a:r>
          </a:p>
          <a:p>
            <a:r>
              <a:rPr lang="el-GR" altLang="el-GR" sz="1800" b="0">
                <a:latin typeface="Century Gothic" panose="020B0502020202020204" pitchFamily="34" charset="0"/>
              </a:rPr>
              <a:t>ΑΠΟΦΑΣΕΩΝ</a:t>
            </a:r>
          </a:p>
          <a:p>
            <a:r>
              <a:rPr lang="en-US" altLang="el-GR" sz="1800" b="0">
                <a:latin typeface="Century Gothic" panose="020B0502020202020204" pitchFamily="34" charset="0"/>
              </a:rPr>
              <a:t>MARKETING</a:t>
            </a:r>
            <a:endParaRPr lang="el-GR" altLang="el-GR" sz="1800" b="0">
              <a:latin typeface="Century Gothic" panose="020B0502020202020204" pitchFamily="34" charset="0"/>
            </a:endParaRPr>
          </a:p>
        </p:txBody>
      </p:sp>
      <p:sp>
        <p:nvSpPr>
          <p:cNvPr id="37903" name="Freeform 15"/>
          <p:cNvSpPr>
            <a:spLocks/>
          </p:cNvSpPr>
          <p:nvPr/>
        </p:nvSpPr>
        <p:spPr bwMode="auto">
          <a:xfrm>
            <a:off x="1917700" y="4878388"/>
            <a:ext cx="1651000" cy="1519237"/>
          </a:xfrm>
          <a:custGeom>
            <a:avLst/>
            <a:gdLst>
              <a:gd name="T0" fmla="*/ 2147483647 w 1040"/>
              <a:gd name="T1" fmla="*/ 0 h 957"/>
              <a:gd name="T2" fmla="*/ 2147483647 w 1040"/>
              <a:gd name="T3" fmla="*/ 2147483647 h 957"/>
              <a:gd name="T4" fmla="*/ 2147483647 w 1040"/>
              <a:gd name="T5" fmla="*/ 2147483647 h 957"/>
              <a:gd name="T6" fmla="*/ 2147483647 w 1040"/>
              <a:gd name="T7" fmla="*/ 2147483647 h 957"/>
              <a:gd name="T8" fmla="*/ 2147483647 w 1040"/>
              <a:gd name="T9" fmla="*/ 2147483647 h 957"/>
              <a:gd name="T10" fmla="*/ 2147483647 w 1040"/>
              <a:gd name="T11" fmla="*/ 2147483647 h 957"/>
              <a:gd name="T12" fmla="*/ 2147483647 w 1040"/>
              <a:gd name="T13" fmla="*/ 2147483647 h 957"/>
              <a:gd name="T14" fmla="*/ 2147483647 w 1040"/>
              <a:gd name="T15" fmla="*/ 2147483647 h 957"/>
              <a:gd name="T16" fmla="*/ 2147483647 w 1040"/>
              <a:gd name="T17" fmla="*/ 2147483647 h 957"/>
              <a:gd name="T18" fmla="*/ 2147483647 w 1040"/>
              <a:gd name="T19" fmla="*/ 2147483647 h 957"/>
              <a:gd name="T20" fmla="*/ 2147483647 w 1040"/>
              <a:gd name="T21" fmla="*/ 2147483647 h 957"/>
              <a:gd name="T22" fmla="*/ 2147483647 w 1040"/>
              <a:gd name="T23" fmla="*/ 2147483647 h 957"/>
              <a:gd name="T24" fmla="*/ 2147483647 w 1040"/>
              <a:gd name="T25" fmla="*/ 2147483647 h 957"/>
              <a:gd name="T26" fmla="*/ 2147483647 w 1040"/>
              <a:gd name="T27" fmla="*/ 2147483647 h 957"/>
              <a:gd name="T28" fmla="*/ 2147483647 w 1040"/>
              <a:gd name="T29" fmla="*/ 2147483647 h 957"/>
              <a:gd name="T30" fmla="*/ 2147483647 w 1040"/>
              <a:gd name="T31" fmla="*/ 2147483647 h 957"/>
              <a:gd name="T32" fmla="*/ 2147483647 w 1040"/>
              <a:gd name="T33" fmla="*/ 2147483647 h 957"/>
              <a:gd name="T34" fmla="*/ 2147483647 w 1040"/>
              <a:gd name="T35" fmla="*/ 2147483647 h 957"/>
              <a:gd name="T36" fmla="*/ 2147483647 w 1040"/>
              <a:gd name="T37" fmla="*/ 2147483647 h 957"/>
              <a:gd name="T38" fmla="*/ 2147483647 w 1040"/>
              <a:gd name="T39" fmla="*/ 2147483647 h 957"/>
              <a:gd name="T40" fmla="*/ 2147483647 w 1040"/>
              <a:gd name="T41" fmla="*/ 2147483647 h 957"/>
              <a:gd name="T42" fmla="*/ 2147483647 w 1040"/>
              <a:gd name="T43" fmla="*/ 2147483647 h 957"/>
              <a:gd name="T44" fmla="*/ 2147483647 w 1040"/>
              <a:gd name="T45" fmla="*/ 2147483647 h 957"/>
              <a:gd name="T46" fmla="*/ 2147483647 w 1040"/>
              <a:gd name="T47" fmla="*/ 2147483647 h 957"/>
              <a:gd name="T48" fmla="*/ 2147483647 w 1040"/>
              <a:gd name="T49" fmla="*/ 2147483647 h 957"/>
              <a:gd name="T50" fmla="*/ 2147483647 w 1040"/>
              <a:gd name="T51" fmla="*/ 2147483647 h 957"/>
              <a:gd name="T52" fmla="*/ 2147483647 w 1040"/>
              <a:gd name="T53" fmla="*/ 2147483647 h 957"/>
              <a:gd name="T54" fmla="*/ 2147483647 w 1040"/>
              <a:gd name="T55" fmla="*/ 2147483647 h 957"/>
              <a:gd name="T56" fmla="*/ 2147483647 w 1040"/>
              <a:gd name="T57" fmla="*/ 2147483647 h 957"/>
              <a:gd name="T58" fmla="*/ 2147483647 w 1040"/>
              <a:gd name="T59" fmla="*/ 2147483647 h 957"/>
              <a:gd name="T60" fmla="*/ 2147483647 w 1040"/>
              <a:gd name="T61" fmla="*/ 2147483647 h 957"/>
              <a:gd name="T62" fmla="*/ 2147483647 w 1040"/>
              <a:gd name="T63" fmla="*/ 2147483647 h 95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40"/>
              <a:gd name="T97" fmla="*/ 0 h 957"/>
              <a:gd name="T98" fmla="*/ 1040 w 1040"/>
              <a:gd name="T99" fmla="*/ 957 h 95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40" h="957">
                <a:moveTo>
                  <a:pt x="1039" y="328"/>
                </a:moveTo>
                <a:lnTo>
                  <a:pt x="965" y="0"/>
                </a:lnTo>
                <a:lnTo>
                  <a:pt x="751" y="91"/>
                </a:lnTo>
                <a:lnTo>
                  <a:pt x="724" y="103"/>
                </a:lnTo>
                <a:lnTo>
                  <a:pt x="697" y="119"/>
                </a:lnTo>
                <a:lnTo>
                  <a:pt x="658" y="146"/>
                </a:lnTo>
                <a:lnTo>
                  <a:pt x="628" y="172"/>
                </a:lnTo>
                <a:lnTo>
                  <a:pt x="597" y="195"/>
                </a:lnTo>
                <a:lnTo>
                  <a:pt x="566" y="229"/>
                </a:lnTo>
                <a:lnTo>
                  <a:pt x="543" y="254"/>
                </a:lnTo>
                <a:lnTo>
                  <a:pt x="524" y="284"/>
                </a:lnTo>
                <a:lnTo>
                  <a:pt x="508" y="314"/>
                </a:lnTo>
                <a:lnTo>
                  <a:pt x="491" y="349"/>
                </a:lnTo>
                <a:lnTo>
                  <a:pt x="483" y="387"/>
                </a:lnTo>
                <a:lnTo>
                  <a:pt x="480" y="406"/>
                </a:lnTo>
                <a:lnTo>
                  <a:pt x="474" y="439"/>
                </a:lnTo>
                <a:lnTo>
                  <a:pt x="464" y="461"/>
                </a:lnTo>
                <a:lnTo>
                  <a:pt x="451" y="480"/>
                </a:lnTo>
                <a:lnTo>
                  <a:pt x="439" y="498"/>
                </a:lnTo>
                <a:lnTo>
                  <a:pt x="417" y="519"/>
                </a:lnTo>
                <a:lnTo>
                  <a:pt x="392" y="532"/>
                </a:lnTo>
                <a:lnTo>
                  <a:pt x="373" y="540"/>
                </a:lnTo>
                <a:lnTo>
                  <a:pt x="353" y="544"/>
                </a:lnTo>
                <a:lnTo>
                  <a:pt x="335" y="548"/>
                </a:lnTo>
                <a:lnTo>
                  <a:pt x="297" y="543"/>
                </a:lnTo>
                <a:lnTo>
                  <a:pt x="309" y="487"/>
                </a:lnTo>
                <a:lnTo>
                  <a:pt x="0" y="721"/>
                </a:lnTo>
                <a:lnTo>
                  <a:pt x="227" y="956"/>
                </a:lnTo>
                <a:lnTo>
                  <a:pt x="236" y="897"/>
                </a:lnTo>
                <a:lnTo>
                  <a:pt x="271" y="897"/>
                </a:lnTo>
                <a:lnTo>
                  <a:pt x="295" y="898"/>
                </a:lnTo>
                <a:lnTo>
                  <a:pt x="313" y="895"/>
                </a:lnTo>
                <a:lnTo>
                  <a:pt x="338" y="890"/>
                </a:lnTo>
                <a:lnTo>
                  <a:pt x="366" y="886"/>
                </a:lnTo>
                <a:lnTo>
                  <a:pt x="385" y="884"/>
                </a:lnTo>
                <a:lnTo>
                  <a:pt x="414" y="873"/>
                </a:lnTo>
                <a:lnTo>
                  <a:pt x="446" y="859"/>
                </a:lnTo>
                <a:lnTo>
                  <a:pt x="475" y="848"/>
                </a:lnTo>
                <a:lnTo>
                  <a:pt x="511" y="826"/>
                </a:lnTo>
                <a:lnTo>
                  <a:pt x="541" y="809"/>
                </a:lnTo>
                <a:lnTo>
                  <a:pt x="563" y="792"/>
                </a:lnTo>
                <a:lnTo>
                  <a:pt x="588" y="769"/>
                </a:lnTo>
                <a:lnTo>
                  <a:pt x="610" y="751"/>
                </a:lnTo>
                <a:lnTo>
                  <a:pt x="630" y="732"/>
                </a:lnTo>
                <a:lnTo>
                  <a:pt x="653" y="704"/>
                </a:lnTo>
                <a:lnTo>
                  <a:pt x="674" y="681"/>
                </a:lnTo>
                <a:lnTo>
                  <a:pt x="691" y="656"/>
                </a:lnTo>
                <a:lnTo>
                  <a:pt x="705" y="634"/>
                </a:lnTo>
                <a:lnTo>
                  <a:pt x="718" y="611"/>
                </a:lnTo>
                <a:lnTo>
                  <a:pt x="734" y="585"/>
                </a:lnTo>
                <a:lnTo>
                  <a:pt x="744" y="564"/>
                </a:lnTo>
                <a:lnTo>
                  <a:pt x="759" y="536"/>
                </a:lnTo>
                <a:lnTo>
                  <a:pt x="765" y="520"/>
                </a:lnTo>
                <a:lnTo>
                  <a:pt x="775" y="502"/>
                </a:lnTo>
                <a:lnTo>
                  <a:pt x="783" y="491"/>
                </a:lnTo>
                <a:lnTo>
                  <a:pt x="791" y="480"/>
                </a:lnTo>
                <a:lnTo>
                  <a:pt x="803" y="465"/>
                </a:lnTo>
                <a:lnTo>
                  <a:pt x="815" y="450"/>
                </a:lnTo>
                <a:lnTo>
                  <a:pt x="825" y="441"/>
                </a:lnTo>
                <a:lnTo>
                  <a:pt x="836" y="430"/>
                </a:lnTo>
                <a:lnTo>
                  <a:pt x="853" y="416"/>
                </a:lnTo>
                <a:lnTo>
                  <a:pt x="871" y="404"/>
                </a:lnTo>
                <a:lnTo>
                  <a:pt x="886" y="393"/>
                </a:lnTo>
                <a:lnTo>
                  <a:pt x="901" y="385"/>
                </a:lnTo>
                <a:lnTo>
                  <a:pt x="1039" y="328"/>
                </a:lnTo>
              </a:path>
            </a:pathLst>
          </a:custGeom>
          <a:solidFill>
            <a:srgbClr val="99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3719513" y="4748213"/>
            <a:ext cx="1790700" cy="923925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algn="ctr"/>
            <a:r>
              <a:rPr lang="el-GR" altLang="el-GR" sz="1800" b="0">
                <a:solidFill>
                  <a:srgbClr val="FFFFFF"/>
                </a:solidFill>
                <a:latin typeface="Century Gothic" panose="020B0502020202020204" pitchFamily="34" charset="0"/>
              </a:rPr>
              <a:t>ΥΠΟΔΕΙΓΜΑΤΑ</a:t>
            </a:r>
          </a:p>
          <a:p>
            <a:pPr algn="ctr"/>
            <a:r>
              <a:rPr lang="el-GR" altLang="el-GR" sz="1800" b="0">
                <a:solidFill>
                  <a:srgbClr val="FFFFFF"/>
                </a:solidFill>
                <a:latin typeface="Century Gothic" panose="020B0502020202020204" pitchFamily="34" charset="0"/>
              </a:rPr>
              <a:t>ΤΕΧΝΙΚΟ </a:t>
            </a:r>
          </a:p>
          <a:p>
            <a:pPr algn="ctr"/>
            <a:r>
              <a:rPr lang="el-GR" altLang="el-GR" sz="1800" b="0">
                <a:solidFill>
                  <a:srgbClr val="FFFFFF"/>
                </a:solidFill>
                <a:latin typeface="Century Gothic" panose="020B0502020202020204" pitchFamily="34" charset="0"/>
              </a:rPr>
              <a:t>ΣΥΣΤΗΜΑ</a:t>
            </a:r>
          </a:p>
        </p:txBody>
      </p:sp>
      <p:pic>
        <p:nvPicPr>
          <p:cNvPr id="37905" name="Picture 14" descr="C:\Users\TURBO_X\Desktop\γ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6" name="Rectangle 17"/>
          <p:cNvSpPr>
            <a:spLocks noChangeArrowheads="1"/>
          </p:cNvSpPr>
          <p:nvPr/>
        </p:nvSpPr>
        <p:spPr bwMode="auto">
          <a:xfrm>
            <a:off x="0" y="6334125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EFE60CC4-72C3-4FD8-BBE1-5E68003DD91A}" type="slidenum">
              <a:rPr lang="en-US" altLang="el-GR" b="0">
                <a:latin typeface="Century Gothic" panose="020B0502020202020204" pitchFamily="34" charset="0"/>
              </a:rPr>
              <a:pPr/>
              <a:t>35</a:t>
            </a:fld>
            <a:endParaRPr lang="en-US" altLang="el-GR" b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algn="ctr"/>
            <a:r>
              <a:rPr lang="el-GR" altLang="el-GR" sz="4400" b="0">
                <a:solidFill>
                  <a:srgbClr val="000066"/>
                </a:solidFill>
                <a:latin typeface="Century Gothic" panose="020B0502020202020204" pitchFamily="34" charset="0"/>
              </a:rPr>
              <a:t>ΕΜΠΕΙΡΟ ΣΥΣΤΗΜΑ </a:t>
            </a:r>
            <a:br>
              <a:rPr lang="el-GR" altLang="el-GR" sz="4400" b="0">
                <a:solidFill>
                  <a:srgbClr val="000066"/>
                </a:solidFill>
                <a:latin typeface="Century Gothic" panose="020B0502020202020204" pitchFamily="34" charset="0"/>
              </a:rPr>
            </a:br>
            <a:r>
              <a:rPr lang="el-GR" altLang="el-GR" sz="4400" b="0">
                <a:solidFill>
                  <a:srgbClr val="000066"/>
                </a:solidFill>
                <a:latin typeface="Century Gothic" panose="020B0502020202020204" pitchFamily="34" charset="0"/>
              </a:rPr>
              <a:t>(EXPERT SYSTEM)</a:t>
            </a:r>
          </a:p>
        </p:txBody>
      </p:sp>
      <p:sp>
        <p:nvSpPr>
          <p:cNvPr id="311300" name="Rectangle 4"/>
          <p:cNvSpPr>
            <a:spLocks noChangeArrowheads="1"/>
          </p:cNvSpPr>
          <p:nvPr/>
        </p:nvSpPr>
        <p:spPr bwMode="auto">
          <a:xfrm>
            <a:off x="2362200" y="1828800"/>
            <a:ext cx="6553200" cy="2590800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50000">
                <a:srgbClr val="FFCC00"/>
              </a:gs>
              <a:gs pos="100000">
                <a:srgbClr val="FF99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 b="0">
              <a:latin typeface="Century Gothic" pitchFamily="34" charset="0"/>
            </a:endParaRPr>
          </a:p>
        </p:txBody>
      </p:sp>
      <p:sp>
        <p:nvSpPr>
          <p:cNvPr id="311301" name="Rectangle 5"/>
          <p:cNvSpPr>
            <a:spLocks noChangeArrowheads="1"/>
          </p:cNvSpPr>
          <p:nvPr/>
        </p:nvSpPr>
        <p:spPr bwMode="auto">
          <a:xfrm>
            <a:off x="2414588" y="2057400"/>
            <a:ext cx="6729412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el-GR" sz="2200" b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είναι ένα ΣΥΣΤΗΜΑ το οποίο προσομοιώνει</a:t>
            </a:r>
          </a:p>
          <a:p>
            <a:pPr defTabSz="762000">
              <a:defRPr/>
            </a:pPr>
            <a:r>
              <a:rPr lang="el-GR" sz="2200" b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την ανθρώπινη πείρα/γνώση (human expertise)</a:t>
            </a:r>
          </a:p>
          <a:p>
            <a:pPr defTabSz="762000">
              <a:defRPr/>
            </a:pPr>
            <a:r>
              <a:rPr lang="el-GR" sz="2200" b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σε καλά καθορισμένους τομείς προβλημάτων.</a:t>
            </a:r>
          </a:p>
          <a:p>
            <a:pPr defTabSz="762000">
              <a:defRPr/>
            </a:pPr>
            <a:r>
              <a:rPr lang="el-GR" sz="2200" b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Τα ΕΜΠΕΙΡΑ ΣΥΣΤΗΜΑΤΑ συνδέονται </a:t>
            </a:r>
            <a:br>
              <a:rPr lang="el-GR" sz="2200" b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</a:br>
            <a:r>
              <a:rPr lang="el-GR" sz="2200" b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άμεσα με την έρευνα πάνω στην τεχνητή</a:t>
            </a:r>
          </a:p>
          <a:p>
            <a:pPr defTabSz="762000">
              <a:defRPr/>
            </a:pPr>
            <a:r>
              <a:rPr lang="el-GR" sz="2200" b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νοημοσύνη.</a:t>
            </a:r>
          </a:p>
        </p:txBody>
      </p:sp>
      <p:sp>
        <p:nvSpPr>
          <p:cNvPr id="38917" name="Rectangle 6"/>
          <p:cNvSpPr>
            <a:spLocks noChangeArrowheads="1"/>
          </p:cNvSpPr>
          <p:nvPr/>
        </p:nvSpPr>
        <p:spPr bwMode="auto">
          <a:xfrm>
            <a:off x="1527175" y="4784725"/>
            <a:ext cx="672465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algn="ctr"/>
            <a:r>
              <a:rPr lang="el-GR" altLang="el-GR" sz="2400" b="0">
                <a:solidFill>
                  <a:srgbClr val="000066"/>
                </a:solidFill>
                <a:latin typeface="Century Gothic" panose="020B0502020202020204" pitchFamily="34" charset="0"/>
              </a:rPr>
              <a:t>ΒΑΣΙΖΕΤΑΙ ΣΕ ΠΡΟΓΡΑΜΜΑΤΑ ΠΟΥ ΔΙΝΟΥΝ</a:t>
            </a:r>
          </a:p>
          <a:p>
            <a:pPr algn="ctr"/>
            <a:r>
              <a:rPr lang="el-GR" altLang="el-GR" sz="2400" b="0">
                <a:solidFill>
                  <a:srgbClr val="000066"/>
                </a:solidFill>
                <a:latin typeface="Century Gothic" panose="020B0502020202020204" pitchFamily="34" charset="0"/>
              </a:rPr>
              <a:t>ΤΗ ΔΥΝΑΤΟΤΗΤΑ ΑΝΑΛΥΣΗΣ</a:t>
            </a:r>
          </a:p>
          <a:p>
            <a:pPr algn="ctr"/>
            <a:r>
              <a:rPr lang="el-GR" altLang="el-GR" sz="2400" b="0">
                <a:solidFill>
                  <a:srgbClr val="000066"/>
                </a:solidFill>
                <a:latin typeface="Century Gothic" panose="020B0502020202020204" pitchFamily="34" charset="0"/>
              </a:rPr>
              <a:t>ΠΑΡΑ ΤΗΝ ΑΠΛΗ ΣΥΛΛΟΓΗ, ΕΠΕΞΕΡΓΑΣΙΑ ΚΑΙ</a:t>
            </a:r>
          </a:p>
          <a:p>
            <a:pPr algn="ctr"/>
            <a:r>
              <a:rPr lang="el-GR" altLang="el-GR" sz="2400" b="0">
                <a:solidFill>
                  <a:srgbClr val="000066"/>
                </a:solidFill>
                <a:latin typeface="Century Gothic" panose="020B0502020202020204" pitchFamily="34" charset="0"/>
              </a:rPr>
              <a:t>ΔΙΑΔΟΣΗ ΠΛΗΡΟΦΟΡΙΩΝ</a:t>
            </a:r>
          </a:p>
          <a:p>
            <a:pPr algn="ctr"/>
            <a:r>
              <a:rPr lang="el-GR" altLang="el-GR" sz="2400" b="0">
                <a:solidFill>
                  <a:srgbClr val="000066"/>
                </a:solidFill>
                <a:latin typeface="Century Gothic" panose="020B0502020202020204" pitchFamily="34" charset="0"/>
              </a:rPr>
              <a:t>(διαδικαστική / </a:t>
            </a:r>
            <a:r>
              <a:rPr lang="en-US" altLang="el-GR" sz="2400" b="0">
                <a:solidFill>
                  <a:srgbClr val="000066"/>
                </a:solidFill>
                <a:latin typeface="Century Gothic" panose="020B0502020202020204" pitchFamily="34" charset="0"/>
              </a:rPr>
              <a:t>p</a:t>
            </a:r>
            <a:r>
              <a:rPr lang="el-GR" altLang="el-GR" sz="2400" b="0">
                <a:solidFill>
                  <a:srgbClr val="000066"/>
                </a:solidFill>
                <a:latin typeface="Century Gothic" panose="020B0502020202020204" pitchFamily="34" charset="0"/>
              </a:rPr>
              <a:t>rocedural προσέγγιση)</a:t>
            </a:r>
          </a:p>
        </p:txBody>
      </p:sp>
      <p:pic>
        <p:nvPicPr>
          <p:cNvPr id="38918" name="Picture 14" descr="C:\Users\TURBO_X\Desktop\γ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0" y="6334125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C0B34580-FD48-4965-B85F-B55159EE3350}" type="slidenum">
              <a:rPr lang="en-US" altLang="el-GR" b="0">
                <a:latin typeface="Century Gothic" panose="020B0502020202020204" pitchFamily="34" charset="0"/>
              </a:rPr>
              <a:pPr/>
              <a:t>36</a:t>
            </a:fld>
            <a:endParaRPr lang="en-US" altLang="el-GR" b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>
                <a:latin typeface="Century Gothic" panose="020B0502020202020204" pitchFamily="34" charset="0"/>
              </a:rPr>
              <a:t>3. Είδη έρευνας μάρκετινγκ</a:t>
            </a:r>
          </a:p>
        </p:txBody>
      </p:sp>
      <p:pic>
        <p:nvPicPr>
          <p:cNvPr id="3" name="Picture 5" descr="http://www.marketresearchlatinamerica.com/wp-content/Untitled-1.png"/>
          <p:cNvPicPr>
            <a:picLocks noChangeAspect="1" noChangeArrowheads="1"/>
          </p:cNvPicPr>
          <p:nvPr/>
        </p:nvPicPr>
        <p:blipFill>
          <a:blip r:embed="rId2" cstate="print"/>
          <a:srcRect b="24571"/>
          <a:stretch>
            <a:fillRect/>
          </a:stretch>
        </p:blipFill>
        <p:spPr bwMode="auto">
          <a:xfrm>
            <a:off x="2514600" y="2819400"/>
            <a:ext cx="381000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9940" name="Rectangle 7"/>
          <p:cNvSpPr>
            <a:spLocks noChangeArrowheads="1"/>
          </p:cNvSpPr>
          <p:nvPr/>
        </p:nvSpPr>
        <p:spPr bwMode="auto">
          <a:xfrm>
            <a:off x="0" y="6334125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CBEA70F7-7EAA-45FE-9F58-58CBC1CCA46D}" type="slidenum">
              <a:rPr lang="en-US" altLang="el-GR" b="0">
                <a:latin typeface="Century Gothic" panose="020B0502020202020204" pitchFamily="34" charset="0"/>
              </a:rPr>
              <a:pPr/>
              <a:t>37</a:t>
            </a:fld>
            <a:endParaRPr lang="en-US" altLang="el-GR" b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5318125" y="1554163"/>
            <a:ext cx="2854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el-GR" altLang="el-GR" sz="2000" b="0">
                <a:latin typeface="Century Gothic" panose="020B0502020202020204" pitchFamily="34" charset="0"/>
              </a:rPr>
              <a:t> ÅóùôåñéêÝò óôçí </a:t>
            </a:r>
          </a:p>
          <a:p>
            <a:r>
              <a:rPr lang="el-GR" altLang="el-GR" sz="2000" b="0">
                <a:latin typeface="Century Gothic" panose="020B0502020202020204" pitchFamily="34" charset="0"/>
              </a:rPr>
              <a:t>  åðé÷åßñçóç ðçãÝò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5394325" y="2392363"/>
            <a:ext cx="2879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el-GR" altLang="el-GR" sz="2000" b="0">
                <a:latin typeface="Century Gothic" panose="020B0502020202020204" pitchFamily="34" charset="0"/>
              </a:rPr>
              <a:t> ÅîùôåñéêÝò óôçí </a:t>
            </a:r>
          </a:p>
          <a:p>
            <a:r>
              <a:rPr lang="el-GR" altLang="el-GR" sz="2000" b="0">
                <a:latin typeface="Century Gothic" panose="020B0502020202020204" pitchFamily="34" charset="0"/>
              </a:rPr>
              <a:t>  åðé÷åéñçóç ðçãÝò</a:t>
            </a:r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>
            <a:off x="1219200" y="2971800"/>
            <a:ext cx="0" cy="1828800"/>
          </a:xfrm>
          <a:prstGeom prst="line">
            <a:avLst/>
          </a:prstGeom>
          <a:noFill/>
          <a:ln w="50800">
            <a:solidFill>
              <a:srgbClr val="0617F7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 flipV="1">
            <a:off x="2667000" y="2971800"/>
            <a:ext cx="0" cy="1828800"/>
          </a:xfrm>
          <a:prstGeom prst="line">
            <a:avLst/>
          </a:prstGeom>
          <a:noFill/>
          <a:ln w="50800">
            <a:solidFill>
              <a:srgbClr val="0617F7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>
            <a:off x="4495800" y="4724400"/>
            <a:ext cx="0" cy="1219200"/>
          </a:xfrm>
          <a:prstGeom prst="line">
            <a:avLst/>
          </a:prstGeom>
          <a:noFill/>
          <a:ln w="50800">
            <a:solidFill>
              <a:srgbClr val="0617F7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>
            <a:off x="4495800" y="4724400"/>
            <a:ext cx="685800" cy="0"/>
          </a:xfrm>
          <a:prstGeom prst="line">
            <a:avLst/>
          </a:prstGeom>
          <a:noFill/>
          <a:ln w="50800">
            <a:solidFill>
              <a:srgbClr val="0617F7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4495800" y="5943600"/>
            <a:ext cx="685800" cy="0"/>
          </a:xfrm>
          <a:prstGeom prst="line">
            <a:avLst/>
          </a:prstGeom>
          <a:noFill/>
          <a:ln w="50800">
            <a:solidFill>
              <a:srgbClr val="0617F7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0969" name="Line 9"/>
          <p:cNvSpPr>
            <a:spLocks noChangeShapeType="1"/>
          </p:cNvSpPr>
          <p:nvPr/>
        </p:nvSpPr>
        <p:spPr bwMode="auto">
          <a:xfrm flipV="1">
            <a:off x="1524000" y="1524000"/>
            <a:ext cx="0" cy="304800"/>
          </a:xfrm>
          <a:prstGeom prst="line">
            <a:avLst/>
          </a:prstGeom>
          <a:noFill/>
          <a:ln w="50800">
            <a:solidFill>
              <a:srgbClr val="0617F7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>
            <a:off x="1524000" y="1524000"/>
            <a:ext cx="2133600" cy="0"/>
          </a:xfrm>
          <a:prstGeom prst="line">
            <a:avLst/>
          </a:prstGeom>
          <a:noFill/>
          <a:ln w="50800">
            <a:solidFill>
              <a:srgbClr val="0617F7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0971" name="Line 11"/>
          <p:cNvSpPr>
            <a:spLocks noChangeShapeType="1"/>
          </p:cNvSpPr>
          <p:nvPr/>
        </p:nvSpPr>
        <p:spPr bwMode="auto">
          <a:xfrm>
            <a:off x="4495800" y="1219200"/>
            <a:ext cx="0" cy="1219200"/>
          </a:xfrm>
          <a:prstGeom prst="line">
            <a:avLst/>
          </a:prstGeom>
          <a:noFill/>
          <a:ln w="50800">
            <a:solidFill>
              <a:srgbClr val="0617F7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0972" name="Line 12"/>
          <p:cNvSpPr>
            <a:spLocks noChangeShapeType="1"/>
          </p:cNvSpPr>
          <p:nvPr/>
        </p:nvSpPr>
        <p:spPr bwMode="auto">
          <a:xfrm>
            <a:off x="4495800" y="1219200"/>
            <a:ext cx="609600" cy="0"/>
          </a:xfrm>
          <a:prstGeom prst="line">
            <a:avLst/>
          </a:prstGeom>
          <a:noFill/>
          <a:ln w="50800">
            <a:solidFill>
              <a:srgbClr val="0617F7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0973" name="Line 13"/>
          <p:cNvSpPr>
            <a:spLocks noChangeShapeType="1"/>
          </p:cNvSpPr>
          <p:nvPr/>
        </p:nvSpPr>
        <p:spPr bwMode="auto">
          <a:xfrm>
            <a:off x="4495800" y="2438400"/>
            <a:ext cx="609600" cy="0"/>
          </a:xfrm>
          <a:prstGeom prst="line">
            <a:avLst/>
          </a:prstGeom>
          <a:noFill/>
          <a:ln w="50800">
            <a:solidFill>
              <a:srgbClr val="0617F7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85710" name="Rectangle 14"/>
          <p:cNvSpPr>
            <a:spLocks noChangeArrowheads="1"/>
          </p:cNvSpPr>
          <p:nvPr/>
        </p:nvSpPr>
        <p:spPr bwMode="auto">
          <a:xfrm>
            <a:off x="5111750" y="692150"/>
            <a:ext cx="3111500" cy="2501900"/>
          </a:xfrm>
          <a:prstGeom prst="rect">
            <a:avLst/>
          </a:prstGeom>
          <a:gradFill rotWithShape="0">
            <a:gsLst>
              <a:gs pos="0">
                <a:srgbClr val="F7B8EB"/>
              </a:gs>
              <a:gs pos="100000">
                <a:srgbClr val="F7B8EB">
                  <a:gamma/>
                  <a:tint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>
              <a:latin typeface="Century Gothic" pitchFamily="34" charset="0"/>
            </a:endParaRPr>
          </a:p>
        </p:txBody>
      </p:sp>
      <p:sp>
        <p:nvSpPr>
          <p:cNvPr id="40975" name="Line 15"/>
          <p:cNvSpPr>
            <a:spLocks noChangeShapeType="1"/>
          </p:cNvSpPr>
          <p:nvPr/>
        </p:nvSpPr>
        <p:spPr bwMode="auto">
          <a:xfrm>
            <a:off x="4495800" y="5334000"/>
            <a:ext cx="685800" cy="0"/>
          </a:xfrm>
          <a:prstGeom prst="line">
            <a:avLst/>
          </a:prstGeom>
          <a:noFill/>
          <a:ln w="50800">
            <a:solidFill>
              <a:srgbClr val="0617F7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0976" name="Rectangle 16"/>
          <p:cNvSpPr>
            <a:spLocks noChangeArrowheads="1"/>
          </p:cNvSpPr>
          <p:nvPr/>
        </p:nvSpPr>
        <p:spPr bwMode="auto">
          <a:xfrm>
            <a:off x="5395913" y="1157288"/>
            <a:ext cx="27051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algn="ctr"/>
            <a:r>
              <a:rPr lang="el-GR" altLang="el-GR">
                <a:latin typeface="Century Gothic" panose="020B0502020202020204" pitchFamily="34" charset="0"/>
              </a:rPr>
              <a:t>Δευτερογενείς </a:t>
            </a:r>
          </a:p>
          <a:p>
            <a:pPr algn="ctr"/>
            <a:r>
              <a:rPr lang="el-GR" altLang="el-GR">
                <a:latin typeface="Century Gothic" panose="020B0502020202020204" pitchFamily="34" charset="0"/>
              </a:rPr>
              <a:t>Πηγές</a:t>
            </a:r>
          </a:p>
          <a:p>
            <a:pPr algn="ctr"/>
            <a:r>
              <a:rPr lang="el-GR" altLang="el-GR">
                <a:latin typeface="Century Gothic" panose="020B0502020202020204" pitchFamily="34" charset="0"/>
              </a:rPr>
              <a:t>Πληροφοριών</a:t>
            </a:r>
          </a:p>
        </p:txBody>
      </p:sp>
      <p:sp>
        <p:nvSpPr>
          <p:cNvPr id="285713" name="Rectangle 17"/>
          <p:cNvSpPr>
            <a:spLocks noChangeArrowheads="1"/>
          </p:cNvSpPr>
          <p:nvPr/>
        </p:nvSpPr>
        <p:spPr bwMode="auto">
          <a:xfrm>
            <a:off x="5187950" y="3733800"/>
            <a:ext cx="3727450" cy="2736850"/>
          </a:xfrm>
          <a:prstGeom prst="rect">
            <a:avLst/>
          </a:prstGeom>
          <a:gradFill rotWithShape="0">
            <a:gsLst>
              <a:gs pos="0">
                <a:srgbClr val="F7B8EB"/>
              </a:gs>
              <a:gs pos="100000">
                <a:srgbClr val="F7B8EB">
                  <a:gamma/>
                  <a:tint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>
              <a:latin typeface="Century Gothic" pitchFamily="34" charset="0"/>
            </a:endParaRPr>
          </a:p>
        </p:txBody>
      </p:sp>
      <p:sp>
        <p:nvSpPr>
          <p:cNvPr id="40978" name="Rectangle 18"/>
          <p:cNvSpPr>
            <a:spLocks noChangeArrowheads="1"/>
          </p:cNvSpPr>
          <p:nvPr/>
        </p:nvSpPr>
        <p:spPr bwMode="auto">
          <a:xfrm>
            <a:off x="5265738" y="3946525"/>
            <a:ext cx="3022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algn="ctr"/>
            <a:r>
              <a:rPr lang="el-GR" altLang="el-GR" sz="2400">
                <a:latin typeface="Century Gothic" panose="020B0502020202020204" pitchFamily="34" charset="0"/>
              </a:rPr>
              <a:t>Πρωτογενείς Πηγές</a:t>
            </a:r>
          </a:p>
          <a:p>
            <a:pPr algn="ctr"/>
            <a:r>
              <a:rPr lang="el-GR" altLang="el-GR" sz="2400">
                <a:latin typeface="Century Gothic" panose="020B0502020202020204" pitchFamily="34" charset="0"/>
              </a:rPr>
              <a:t>Πληροφοριών</a:t>
            </a:r>
          </a:p>
        </p:txBody>
      </p:sp>
      <p:sp>
        <p:nvSpPr>
          <p:cNvPr id="40979" name="Rectangle 19"/>
          <p:cNvSpPr>
            <a:spLocks noChangeArrowheads="1"/>
          </p:cNvSpPr>
          <p:nvPr/>
        </p:nvSpPr>
        <p:spPr bwMode="auto">
          <a:xfrm>
            <a:off x="5257800" y="4800600"/>
            <a:ext cx="38862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el-GR" altLang="el-GR" sz="2000" b="0">
                <a:latin typeface="Century Gothic" panose="020B0502020202020204" pitchFamily="34" charset="0"/>
              </a:rPr>
              <a:t> Παρατήρηση  </a:t>
            </a:r>
          </a:p>
          <a:p>
            <a:r>
              <a:rPr lang="el-GR" altLang="el-GR" sz="2000" b="0">
                <a:latin typeface="Century Gothic" panose="020B0502020202020204" pitchFamily="34" charset="0"/>
              </a:rPr>
              <a:t>  (Observation)</a:t>
            </a:r>
          </a:p>
          <a:p>
            <a:pPr>
              <a:buFontTx/>
              <a:buChar char="•"/>
            </a:pPr>
            <a:r>
              <a:rPr lang="el-GR" altLang="el-GR" sz="2000" b="0">
                <a:latin typeface="Century Gothic" panose="020B0502020202020204" pitchFamily="34" charset="0"/>
              </a:rPr>
              <a:t> Πειραματικές μέθοδοι (Experimental methods)</a:t>
            </a:r>
          </a:p>
          <a:p>
            <a:pPr>
              <a:buFontTx/>
              <a:buChar char="•"/>
            </a:pPr>
            <a:r>
              <a:rPr lang="el-GR" altLang="el-GR" sz="2000" b="0">
                <a:latin typeface="Century Gothic" panose="020B0502020202020204" pitchFamily="34" charset="0"/>
              </a:rPr>
              <a:t> Μελέτες (Surveys)</a:t>
            </a:r>
          </a:p>
        </p:txBody>
      </p:sp>
      <p:sp>
        <p:nvSpPr>
          <p:cNvPr id="40980" name="Freeform 20"/>
          <p:cNvSpPr>
            <a:spLocks/>
          </p:cNvSpPr>
          <p:nvPr/>
        </p:nvSpPr>
        <p:spPr bwMode="auto">
          <a:xfrm>
            <a:off x="3657600" y="1524000"/>
            <a:ext cx="839788" cy="230188"/>
          </a:xfrm>
          <a:custGeom>
            <a:avLst/>
            <a:gdLst>
              <a:gd name="T0" fmla="*/ 0 w 529"/>
              <a:gd name="T1" fmla="*/ 0 h 145"/>
              <a:gd name="T2" fmla="*/ 0 w 529"/>
              <a:gd name="T3" fmla="*/ 2147483647 h 145"/>
              <a:gd name="T4" fmla="*/ 2147483647 w 529"/>
              <a:gd name="T5" fmla="*/ 2147483647 h 145"/>
              <a:gd name="T6" fmla="*/ 0 60000 65536"/>
              <a:gd name="T7" fmla="*/ 0 60000 65536"/>
              <a:gd name="T8" fmla="*/ 0 60000 65536"/>
              <a:gd name="T9" fmla="*/ 0 w 529"/>
              <a:gd name="T10" fmla="*/ 0 h 145"/>
              <a:gd name="T11" fmla="*/ 529 w 529"/>
              <a:gd name="T12" fmla="*/ 145 h 1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9" h="145">
                <a:moveTo>
                  <a:pt x="0" y="0"/>
                </a:moveTo>
                <a:lnTo>
                  <a:pt x="0" y="144"/>
                </a:lnTo>
                <a:lnTo>
                  <a:pt x="528" y="144"/>
                </a:lnTo>
              </a:path>
            </a:pathLst>
          </a:custGeom>
          <a:noFill/>
          <a:ln w="50800" cap="rnd">
            <a:solidFill>
              <a:srgbClr val="0617F7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0981" name="Line 21"/>
          <p:cNvSpPr>
            <a:spLocks noChangeShapeType="1"/>
          </p:cNvSpPr>
          <p:nvPr/>
        </p:nvSpPr>
        <p:spPr bwMode="auto">
          <a:xfrm flipH="1">
            <a:off x="3124200" y="5334000"/>
            <a:ext cx="1371600" cy="0"/>
          </a:xfrm>
          <a:prstGeom prst="line">
            <a:avLst/>
          </a:prstGeom>
          <a:noFill/>
          <a:ln w="50800">
            <a:solidFill>
              <a:srgbClr val="0617F7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grpSp>
        <p:nvGrpSpPr>
          <p:cNvPr id="40982" name="Group 22"/>
          <p:cNvGrpSpPr>
            <a:grpSpLocks/>
          </p:cNvGrpSpPr>
          <p:nvPr/>
        </p:nvGrpSpPr>
        <p:grpSpPr bwMode="auto">
          <a:xfrm>
            <a:off x="828675" y="4791075"/>
            <a:ext cx="2219325" cy="1174750"/>
            <a:chOff x="522" y="3018"/>
            <a:chExt cx="1398" cy="740"/>
          </a:xfrm>
        </p:grpSpPr>
        <p:sp>
          <p:nvSpPr>
            <p:cNvPr id="285719" name="Rectangle 23"/>
            <p:cNvSpPr>
              <a:spLocks noChangeArrowheads="1"/>
            </p:cNvSpPr>
            <p:nvPr/>
          </p:nvSpPr>
          <p:spPr bwMode="auto">
            <a:xfrm>
              <a:off x="522" y="3018"/>
              <a:ext cx="1398" cy="740"/>
            </a:xfrm>
            <a:prstGeom prst="rect">
              <a:avLst/>
            </a:prstGeom>
            <a:gradFill rotWithShape="0">
              <a:gsLst>
                <a:gs pos="0">
                  <a:srgbClr val="B7CCFE"/>
                </a:gs>
                <a:gs pos="100000">
                  <a:srgbClr val="B7CCFE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l-GR">
                <a:latin typeface="Century Gothic" pitchFamily="34" charset="0"/>
              </a:endParaRPr>
            </a:p>
          </p:txBody>
        </p:sp>
        <p:sp>
          <p:nvSpPr>
            <p:cNvPr id="40991" name="Rectangle 24"/>
            <p:cNvSpPr>
              <a:spLocks noChangeArrowheads="1"/>
            </p:cNvSpPr>
            <p:nvPr/>
          </p:nvSpPr>
          <p:spPr bwMode="auto">
            <a:xfrm>
              <a:off x="758" y="3158"/>
              <a:ext cx="900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>
              <a:lvl1pPr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1pPr>
              <a:lvl2pPr marL="742950" indent="-28575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2pPr>
              <a:lvl3pPr marL="11430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3pPr>
              <a:lvl4pPr marL="16002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4pPr>
              <a:lvl5pPr marL="20574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9pPr>
            </a:lstStyle>
            <a:p>
              <a:r>
                <a:rPr lang="el-GR" altLang="el-GR" sz="2400">
                  <a:latin typeface="Century Gothic" panose="020B0502020202020204" pitchFamily="34" charset="0"/>
                </a:rPr>
                <a:t>2. ΤΥΠΙΚΗ</a:t>
              </a:r>
            </a:p>
            <a:p>
              <a:r>
                <a:rPr lang="el-GR" altLang="el-GR" sz="2400">
                  <a:latin typeface="Century Gothic" panose="020B0502020202020204" pitchFamily="34" charset="0"/>
                </a:rPr>
                <a:t>ΕΡΕΥΝΑ</a:t>
              </a:r>
            </a:p>
          </p:txBody>
        </p:sp>
      </p:grpSp>
      <p:grpSp>
        <p:nvGrpSpPr>
          <p:cNvPr id="40983" name="Group 25"/>
          <p:cNvGrpSpPr>
            <a:grpSpLocks/>
          </p:cNvGrpSpPr>
          <p:nvPr/>
        </p:nvGrpSpPr>
        <p:grpSpPr bwMode="auto">
          <a:xfrm>
            <a:off x="517525" y="1828800"/>
            <a:ext cx="2828925" cy="1066800"/>
            <a:chOff x="326" y="1152"/>
            <a:chExt cx="1782" cy="672"/>
          </a:xfrm>
        </p:grpSpPr>
        <p:sp>
          <p:nvSpPr>
            <p:cNvPr id="40987" name="Rectangle 26"/>
            <p:cNvSpPr>
              <a:spLocks noChangeArrowheads="1"/>
            </p:cNvSpPr>
            <p:nvPr/>
          </p:nvSpPr>
          <p:spPr bwMode="auto">
            <a:xfrm>
              <a:off x="326" y="1152"/>
              <a:ext cx="1450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9pPr>
            </a:lstStyle>
            <a:p>
              <a:endParaRPr lang="el-GR" altLang="el-GR">
                <a:latin typeface="Century Gothic" panose="020B0502020202020204" pitchFamily="34" charset="0"/>
              </a:endParaRPr>
            </a:p>
          </p:txBody>
        </p:sp>
        <p:sp>
          <p:nvSpPr>
            <p:cNvPr id="285723" name="Rectangle 27"/>
            <p:cNvSpPr>
              <a:spLocks noChangeArrowheads="1"/>
            </p:cNvSpPr>
            <p:nvPr/>
          </p:nvSpPr>
          <p:spPr bwMode="auto">
            <a:xfrm>
              <a:off x="532" y="1156"/>
              <a:ext cx="1576" cy="664"/>
            </a:xfrm>
            <a:prstGeom prst="rect">
              <a:avLst/>
            </a:prstGeom>
            <a:gradFill rotWithShape="0">
              <a:gsLst>
                <a:gs pos="0">
                  <a:srgbClr val="B7CCFE"/>
                </a:gs>
                <a:gs pos="100000">
                  <a:srgbClr val="B7CCFE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l-GR">
                <a:latin typeface="Century Gothic" pitchFamily="34" charset="0"/>
              </a:endParaRPr>
            </a:p>
          </p:txBody>
        </p:sp>
        <p:sp>
          <p:nvSpPr>
            <p:cNvPr id="40989" name="Rectangle 28"/>
            <p:cNvSpPr>
              <a:spLocks noChangeArrowheads="1"/>
            </p:cNvSpPr>
            <p:nvPr/>
          </p:nvSpPr>
          <p:spPr bwMode="auto">
            <a:xfrm>
              <a:off x="840" y="1238"/>
              <a:ext cx="945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1pPr>
              <a:lvl2pPr marL="742950" indent="-28575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2pPr>
              <a:lvl3pPr marL="11430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3pPr>
              <a:lvl4pPr marL="16002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4pPr>
              <a:lvl5pPr marL="20574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9pPr>
            </a:lstStyle>
            <a:p>
              <a:r>
                <a:rPr lang="el-GR" altLang="el-GR" sz="2400">
                  <a:latin typeface="Century Gothic" panose="020B0502020202020204" pitchFamily="34" charset="0"/>
                </a:rPr>
                <a:t>1. ΑΤΥΠΗ</a:t>
              </a:r>
            </a:p>
            <a:p>
              <a:r>
                <a:rPr lang="el-GR" altLang="el-GR" sz="2400">
                  <a:latin typeface="Century Gothic" panose="020B0502020202020204" pitchFamily="34" charset="0"/>
                </a:rPr>
                <a:t>ΕΡΕΥΝΑ</a:t>
              </a:r>
            </a:p>
          </p:txBody>
        </p:sp>
      </p:grpSp>
      <p:pic>
        <p:nvPicPr>
          <p:cNvPr id="40984" name="Picture 14" descr="C:\Users\TURBO_X\Desktop\γ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5" name="Rectangle 30"/>
          <p:cNvSpPr>
            <a:spLocks noChangeArrowheads="1"/>
          </p:cNvSpPr>
          <p:nvPr/>
        </p:nvSpPr>
        <p:spPr bwMode="auto">
          <a:xfrm>
            <a:off x="0" y="6334125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A7AF01C1-1977-4155-860E-A5CDA3ECDC91}" type="slidenum">
              <a:rPr lang="en-US" altLang="el-GR" b="0">
                <a:latin typeface="Century Gothic" panose="020B0502020202020204" pitchFamily="34" charset="0"/>
              </a:rPr>
              <a:pPr/>
              <a:t>38</a:t>
            </a:fld>
            <a:endParaRPr lang="en-US" altLang="el-GR" b="0">
              <a:latin typeface="Century Gothic" panose="020B0502020202020204" pitchFamily="34" charset="0"/>
            </a:endParaRPr>
          </a:p>
        </p:txBody>
      </p:sp>
      <p:sp>
        <p:nvSpPr>
          <p:cNvPr id="4098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l-GR" altLang="el-GR" smtClean="0">
                <a:latin typeface="Century Gothic" panose="020B0502020202020204" pitchFamily="34" charset="0"/>
              </a:rPr>
              <a:t>Είδη έρευνας</a:t>
            </a:r>
          </a:p>
        </p:txBody>
      </p:sp>
    </p:spTree>
  </p:cSld>
  <p:clrMapOvr>
    <a:masterClrMapping/>
  </p:clrMapOvr>
  <p:transition>
    <p:blinds dir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Text Box 2"/>
          <p:cNvSpPr txBox="1">
            <a:spLocks noChangeArrowheads="1"/>
          </p:cNvSpPr>
          <p:nvPr/>
        </p:nvSpPr>
        <p:spPr bwMode="auto">
          <a:xfrm>
            <a:off x="228600" y="0"/>
            <a:ext cx="3733800" cy="704850"/>
          </a:xfrm>
          <a:prstGeom prst="rect">
            <a:avLst/>
          </a:prstGeom>
          <a:gradFill rotWithShape="0">
            <a:gsLst>
              <a:gs pos="0">
                <a:srgbClr val="006666"/>
              </a:gs>
              <a:gs pos="100000">
                <a:srgbClr val="006666">
                  <a:gamma/>
                  <a:shade val="46275"/>
                  <a:invGamma/>
                </a:srgbClr>
              </a:gs>
            </a:gsLst>
            <a:lin ang="5400000" scaled="1"/>
          </a:gra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ΕΙΝΑΙ ΤΟ ΕΡΕΥΝΗΤΙΚΟ ΠΡΟΒΛΗΜΑ ΣΗΜΑΝΤΙΚΟ?</a:t>
            </a:r>
          </a:p>
        </p:txBody>
      </p:sp>
      <p:sp>
        <p:nvSpPr>
          <p:cNvPr id="332803" name="Text Box 3"/>
          <p:cNvSpPr txBox="1">
            <a:spLocks noChangeArrowheads="1"/>
          </p:cNvSpPr>
          <p:nvPr/>
        </p:nvSpPr>
        <p:spPr bwMode="auto">
          <a:xfrm>
            <a:off x="228600" y="914400"/>
            <a:ext cx="2590800" cy="704850"/>
          </a:xfrm>
          <a:prstGeom prst="rect">
            <a:avLst/>
          </a:prstGeom>
          <a:gradFill rotWithShape="0">
            <a:gsLst>
              <a:gs pos="0">
                <a:srgbClr val="006666"/>
              </a:gs>
              <a:gs pos="100000">
                <a:srgbClr val="006666">
                  <a:gamma/>
                  <a:shade val="46275"/>
                  <a:invGamma/>
                </a:srgbClr>
              </a:gs>
            </a:gsLst>
            <a:lin ang="5400000" scaled="1"/>
          </a:gra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ΚΑΘΟΡΙΣΜΟΣ ΠΡΟΒΛΗΜΑΤΟΣ</a:t>
            </a:r>
          </a:p>
        </p:txBody>
      </p:sp>
      <p:sp>
        <p:nvSpPr>
          <p:cNvPr id="332804" name="Text Box 4"/>
          <p:cNvSpPr txBox="1">
            <a:spLocks noChangeArrowheads="1"/>
          </p:cNvSpPr>
          <p:nvPr/>
        </p:nvSpPr>
        <p:spPr bwMode="auto">
          <a:xfrm>
            <a:off x="228600" y="1828800"/>
            <a:ext cx="3429000" cy="400050"/>
          </a:xfrm>
          <a:prstGeom prst="rect">
            <a:avLst/>
          </a:prstGeom>
          <a:gradFill rotWithShape="0">
            <a:gsLst>
              <a:gs pos="0">
                <a:srgbClr val="006666"/>
              </a:gs>
              <a:gs pos="100000">
                <a:srgbClr val="006666">
                  <a:gamma/>
                  <a:shade val="46275"/>
                  <a:invGamma/>
                </a:srgbClr>
              </a:gs>
            </a:gsLst>
            <a:lin ang="5400000" scaled="1"/>
          </a:gra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ΑΝΑΓΚΗ ΔΕΔΟΜΕΝΩΝ</a:t>
            </a:r>
          </a:p>
        </p:txBody>
      </p:sp>
      <p:sp>
        <p:nvSpPr>
          <p:cNvPr id="332805" name="Text Box 5"/>
          <p:cNvSpPr txBox="1">
            <a:spLocks noChangeArrowheads="1"/>
          </p:cNvSpPr>
          <p:nvPr/>
        </p:nvSpPr>
        <p:spPr bwMode="auto">
          <a:xfrm>
            <a:off x="228600" y="2514600"/>
            <a:ext cx="3048000" cy="400050"/>
          </a:xfrm>
          <a:prstGeom prst="rect">
            <a:avLst/>
          </a:prstGeom>
          <a:gradFill rotWithShape="0">
            <a:gsLst>
              <a:gs pos="0">
                <a:srgbClr val="006666"/>
              </a:gs>
              <a:gs pos="100000">
                <a:srgbClr val="006666">
                  <a:gamma/>
                  <a:shade val="46275"/>
                  <a:invGamma/>
                </a:srgbClr>
              </a:gs>
            </a:gsLst>
            <a:lin ang="5400000" scaled="1"/>
          </a:gra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ΥΠΑΡΧΟΥΝ ΠΗΓΕΣ?</a:t>
            </a:r>
          </a:p>
        </p:txBody>
      </p:sp>
      <p:sp>
        <p:nvSpPr>
          <p:cNvPr id="332806" name="Text Box 6"/>
          <p:cNvSpPr txBox="1">
            <a:spLocks noChangeArrowheads="1"/>
          </p:cNvSpPr>
          <p:nvPr/>
        </p:nvSpPr>
        <p:spPr bwMode="auto">
          <a:xfrm>
            <a:off x="228600" y="3124200"/>
            <a:ext cx="3429000" cy="400050"/>
          </a:xfrm>
          <a:prstGeom prst="rect">
            <a:avLst/>
          </a:prstGeom>
          <a:gradFill rotWithShape="0">
            <a:gsLst>
              <a:gs pos="0">
                <a:srgbClr val="006666"/>
              </a:gs>
              <a:gs pos="100000">
                <a:srgbClr val="006666">
                  <a:gamma/>
                  <a:shade val="46275"/>
                  <a:invGamma/>
                </a:srgbClr>
              </a:gs>
            </a:gsLst>
            <a:lin ang="5400000" scaled="1"/>
          </a:gra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ΣΧΕΔΙΑΣΜΟΣ ΕΡΕΥΝΑΣ</a:t>
            </a:r>
          </a:p>
        </p:txBody>
      </p:sp>
      <p:sp>
        <p:nvSpPr>
          <p:cNvPr id="332807" name="Text Box 7"/>
          <p:cNvSpPr txBox="1">
            <a:spLocks noChangeArrowheads="1"/>
          </p:cNvSpPr>
          <p:nvPr/>
        </p:nvSpPr>
        <p:spPr bwMode="auto">
          <a:xfrm>
            <a:off x="228600" y="3657600"/>
            <a:ext cx="3352800" cy="704850"/>
          </a:xfrm>
          <a:prstGeom prst="rect">
            <a:avLst/>
          </a:prstGeom>
          <a:gradFill rotWithShape="0">
            <a:gsLst>
              <a:gs pos="0">
                <a:srgbClr val="006666"/>
              </a:gs>
              <a:gs pos="100000">
                <a:srgbClr val="006666">
                  <a:gamma/>
                  <a:shade val="46275"/>
                  <a:invGamma/>
                </a:srgbClr>
              </a:gs>
            </a:gsLst>
            <a:lin ang="5400000" scaled="1"/>
          </a:gra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ΦΟΡΜΕΣ ΣΥΛΛΟΓΗΣ ΣΤΟΙΧΕΙΩΝ</a:t>
            </a:r>
          </a:p>
        </p:txBody>
      </p:sp>
      <p:sp>
        <p:nvSpPr>
          <p:cNvPr id="332808" name="Text Box 8"/>
          <p:cNvSpPr txBox="1">
            <a:spLocks noChangeArrowheads="1"/>
          </p:cNvSpPr>
          <p:nvPr/>
        </p:nvSpPr>
        <p:spPr bwMode="auto">
          <a:xfrm>
            <a:off x="228600" y="4495800"/>
            <a:ext cx="3352800" cy="400050"/>
          </a:xfrm>
          <a:prstGeom prst="rect">
            <a:avLst/>
          </a:prstGeom>
          <a:gradFill rotWithShape="0">
            <a:gsLst>
              <a:gs pos="0">
                <a:srgbClr val="006666"/>
              </a:gs>
              <a:gs pos="100000">
                <a:srgbClr val="006666">
                  <a:gamma/>
                  <a:shade val="46275"/>
                  <a:invGamma/>
                </a:srgbClr>
              </a:gs>
            </a:gsLst>
            <a:lin ang="5400000" scaled="1"/>
          </a:gra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ΕΠΙΛΟΓΗ ΔΕΙΓΜΑΤΟΣ</a:t>
            </a:r>
          </a:p>
        </p:txBody>
      </p:sp>
      <p:sp>
        <p:nvSpPr>
          <p:cNvPr id="332809" name="Text Box 9"/>
          <p:cNvSpPr txBox="1">
            <a:spLocks noChangeArrowheads="1"/>
          </p:cNvSpPr>
          <p:nvPr/>
        </p:nvSpPr>
        <p:spPr bwMode="auto">
          <a:xfrm>
            <a:off x="228600" y="5029200"/>
            <a:ext cx="3733800" cy="400050"/>
          </a:xfrm>
          <a:prstGeom prst="rect">
            <a:avLst/>
          </a:prstGeom>
          <a:gradFill rotWithShape="0">
            <a:gsLst>
              <a:gs pos="0">
                <a:srgbClr val="006666"/>
              </a:gs>
              <a:gs pos="100000">
                <a:srgbClr val="006666">
                  <a:gamma/>
                  <a:shade val="46275"/>
                  <a:invGamma/>
                </a:srgbClr>
              </a:gs>
            </a:gsLst>
            <a:lin ang="5400000" scaled="1"/>
          </a:gra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ΣΥΛΛΟΓΗ ΔΕΔΟΜΕΝΩΝ</a:t>
            </a:r>
          </a:p>
        </p:txBody>
      </p:sp>
      <p:sp>
        <p:nvSpPr>
          <p:cNvPr id="332810" name="Text Box 10"/>
          <p:cNvSpPr txBox="1">
            <a:spLocks noChangeArrowheads="1"/>
          </p:cNvSpPr>
          <p:nvPr/>
        </p:nvSpPr>
        <p:spPr bwMode="auto">
          <a:xfrm>
            <a:off x="228600" y="5562600"/>
            <a:ext cx="3505200" cy="400050"/>
          </a:xfrm>
          <a:prstGeom prst="rect">
            <a:avLst/>
          </a:prstGeom>
          <a:gradFill rotWithShape="0">
            <a:gsLst>
              <a:gs pos="0">
                <a:srgbClr val="006666"/>
              </a:gs>
              <a:gs pos="100000">
                <a:srgbClr val="006666">
                  <a:gamma/>
                  <a:shade val="46275"/>
                  <a:invGamma/>
                </a:srgbClr>
              </a:gs>
            </a:gsLst>
            <a:lin ang="5400000" scaled="1"/>
          </a:gra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ΑΝΑΛΥΣΗ ΣΤΟΙΧΕΙΩΝ</a:t>
            </a:r>
          </a:p>
        </p:txBody>
      </p:sp>
      <p:sp>
        <p:nvSpPr>
          <p:cNvPr id="332811" name="Text Box 11"/>
          <p:cNvSpPr txBox="1">
            <a:spLocks noChangeArrowheads="1"/>
          </p:cNvSpPr>
          <p:nvPr/>
        </p:nvSpPr>
        <p:spPr bwMode="auto">
          <a:xfrm>
            <a:off x="228600" y="6172200"/>
            <a:ext cx="2590800" cy="400050"/>
          </a:xfrm>
          <a:prstGeom prst="rect">
            <a:avLst/>
          </a:prstGeom>
          <a:gradFill rotWithShape="0">
            <a:gsLst>
              <a:gs pos="0">
                <a:srgbClr val="006666"/>
              </a:gs>
              <a:gs pos="100000">
                <a:srgbClr val="006666">
                  <a:gamma/>
                  <a:shade val="46275"/>
                  <a:invGamma/>
                </a:srgbClr>
              </a:gs>
            </a:gsLst>
            <a:lin ang="5400000" scaled="1"/>
          </a:gra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ΤΕΛΙΚΗ ΕΚΘΕΣΗ</a:t>
            </a:r>
          </a:p>
        </p:txBody>
      </p:sp>
      <p:sp>
        <p:nvSpPr>
          <p:cNvPr id="41996" name="Oval 12"/>
          <p:cNvSpPr>
            <a:spLocks noChangeArrowheads="1"/>
          </p:cNvSpPr>
          <p:nvPr/>
        </p:nvSpPr>
        <p:spPr bwMode="auto">
          <a:xfrm>
            <a:off x="4648200" y="1143000"/>
            <a:ext cx="4191000" cy="1143000"/>
          </a:xfrm>
          <a:prstGeom prst="ellipse">
            <a:avLst/>
          </a:prstGeom>
          <a:solidFill>
            <a:srgbClr val="00008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1997" name="Oval 13"/>
          <p:cNvSpPr>
            <a:spLocks noChangeArrowheads="1"/>
          </p:cNvSpPr>
          <p:nvPr/>
        </p:nvSpPr>
        <p:spPr bwMode="auto">
          <a:xfrm>
            <a:off x="4572000" y="2895600"/>
            <a:ext cx="4191000" cy="1371600"/>
          </a:xfrm>
          <a:prstGeom prst="ellipse">
            <a:avLst/>
          </a:prstGeom>
          <a:solidFill>
            <a:srgbClr val="FFCC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1998" name="Oval 14"/>
          <p:cNvSpPr>
            <a:spLocks noChangeArrowheads="1"/>
          </p:cNvSpPr>
          <p:nvPr/>
        </p:nvSpPr>
        <p:spPr bwMode="auto">
          <a:xfrm>
            <a:off x="4724400" y="5257800"/>
            <a:ext cx="4191000" cy="1143000"/>
          </a:xfrm>
          <a:prstGeom prst="ellipse">
            <a:avLst/>
          </a:prstGeom>
          <a:solidFill>
            <a:srgbClr val="0000FF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1999" name="Line 15"/>
          <p:cNvSpPr>
            <a:spLocks noChangeShapeType="1"/>
          </p:cNvSpPr>
          <p:nvPr/>
        </p:nvSpPr>
        <p:spPr bwMode="auto">
          <a:xfrm flipV="1">
            <a:off x="3352800" y="2057400"/>
            <a:ext cx="14478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000" name="Line 16"/>
          <p:cNvSpPr>
            <a:spLocks noChangeShapeType="1"/>
          </p:cNvSpPr>
          <p:nvPr/>
        </p:nvSpPr>
        <p:spPr bwMode="auto">
          <a:xfrm flipH="1">
            <a:off x="3733800" y="2209800"/>
            <a:ext cx="13716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32817" name="Text Box 17"/>
          <p:cNvSpPr txBox="1">
            <a:spLocks noChangeArrowheads="1"/>
          </p:cNvSpPr>
          <p:nvPr/>
        </p:nvSpPr>
        <p:spPr bwMode="auto">
          <a:xfrm>
            <a:off x="4572000" y="2438400"/>
            <a:ext cx="838200" cy="4572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4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ΟΧΙ</a:t>
            </a:r>
          </a:p>
        </p:txBody>
      </p:sp>
      <p:sp>
        <p:nvSpPr>
          <p:cNvPr id="42002" name="Line 18"/>
          <p:cNvSpPr>
            <a:spLocks noChangeShapeType="1"/>
          </p:cNvSpPr>
          <p:nvPr/>
        </p:nvSpPr>
        <p:spPr bwMode="auto">
          <a:xfrm>
            <a:off x="6629400" y="2362200"/>
            <a:ext cx="0" cy="7620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32819" name="Text Box 19"/>
          <p:cNvSpPr txBox="1">
            <a:spLocks noChangeArrowheads="1"/>
          </p:cNvSpPr>
          <p:nvPr/>
        </p:nvSpPr>
        <p:spPr bwMode="auto">
          <a:xfrm>
            <a:off x="5943600" y="2362200"/>
            <a:ext cx="1143000" cy="4572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4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ΝΑΙ</a:t>
            </a:r>
          </a:p>
        </p:txBody>
      </p:sp>
      <p:sp>
        <p:nvSpPr>
          <p:cNvPr id="42004" name="Line 20"/>
          <p:cNvSpPr>
            <a:spLocks noChangeShapeType="1"/>
          </p:cNvSpPr>
          <p:nvPr/>
        </p:nvSpPr>
        <p:spPr bwMode="auto">
          <a:xfrm flipH="1" flipV="1">
            <a:off x="3810000" y="3200400"/>
            <a:ext cx="1752600" cy="213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32821" name="Text Box 21"/>
          <p:cNvSpPr txBox="1">
            <a:spLocks noChangeArrowheads="1"/>
          </p:cNvSpPr>
          <p:nvPr/>
        </p:nvSpPr>
        <p:spPr bwMode="auto">
          <a:xfrm>
            <a:off x="4953000" y="1447800"/>
            <a:ext cx="3733800" cy="6413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1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ΠΟΣΟ ΚΑΤΑΛΛΗΛΕΣ ΕΙΝΑΙ ΟΙ  ΠΗΓΕΣ ΔΕΔΟΜΕΝΩΝ?</a:t>
            </a:r>
          </a:p>
        </p:txBody>
      </p:sp>
      <p:sp>
        <p:nvSpPr>
          <p:cNvPr id="332822" name="Text Box 22"/>
          <p:cNvSpPr txBox="1">
            <a:spLocks noChangeArrowheads="1"/>
          </p:cNvSpPr>
          <p:nvPr/>
        </p:nvSpPr>
        <p:spPr bwMode="auto">
          <a:xfrm>
            <a:off x="5029200" y="3124200"/>
            <a:ext cx="3505200" cy="91598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18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ΠΟΣΟ ΚΑΤΑΛΛΗΛΕΣ ΕΙΝΑΙ ΟΙ ΔΕΥΤΕΡΟΓΕΝΕΙΣ ΠΗΓΕΣ ΠΛΗΡΟΦΟΡΙΩΝ?</a:t>
            </a:r>
          </a:p>
        </p:txBody>
      </p:sp>
      <p:sp>
        <p:nvSpPr>
          <p:cNvPr id="332823" name="Text Box 23"/>
          <p:cNvSpPr txBox="1">
            <a:spLocks noChangeArrowheads="1"/>
          </p:cNvSpPr>
          <p:nvPr/>
        </p:nvSpPr>
        <p:spPr bwMode="auto">
          <a:xfrm>
            <a:off x="5791200" y="5334000"/>
            <a:ext cx="2286000" cy="91598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1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ΣΥΛΛΟΓΗ ΔΕΥΤΕΡΟΓΕΝΩΝ ΣΤΟΙΧΕΙΩΝ</a:t>
            </a:r>
          </a:p>
        </p:txBody>
      </p:sp>
      <p:sp>
        <p:nvSpPr>
          <p:cNvPr id="42008" name="Line 24"/>
          <p:cNvSpPr>
            <a:spLocks noChangeShapeType="1"/>
          </p:cNvSpPr>
          <p:nvPr/>
        </p:nvSpPr>
        <p:spPr bwMode="auto">
          <a:xfrm>
            <a:off x="228600" y="0"/>
            <a:ext cx="0" cy="68580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gradFill rotWithShape="0">
            <a:gsLst>
              <a:gs pos="0">
                <a:srgbClr val="006666"/>
              </a:gs>
              <a:gs pos="100000">
                <a:srgbClr val="002F2F"/>
              </a:gs>
            </a:gsLst>
            <a:lin ang="5400000" scaled="1"/>
          </a:gra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8229600" y="6553200"/>
            <a:ext cx="7286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r>
              <a:rPr lang="en-GB" altLang="el-GR" sz="1400" b="0">
                <a:solidFill>
                  <a:srgbClr val="000000"/>
                </a:solidFill>
                <a:latin typeface="Century Gothic" panose="020B0502020202020204" pitchFamily="34" charset="0"/>
              </a:rPr>
              <a:t>Res 11</a:t>
            </a:r>
            <a:endParaRPr lang="el-GR" altLang="el-GR" sz="1400" b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2011" name="Picture 14" descr="C:\Users\TURBO_X\Desktop\γ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12" name="Rectangle 27"/>
          <p:cNvSpPr>
            <a:spLocks noChangeArrowheads="1"/>
          </p:cNvSpPr>
          <p:nvPr/>
        </p:nvSpPr>
        <p:spPr bwMode="auto">
          <a:xfrm>
            <a:off x="2819400" y="6334125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22F2DBD4-83B0-4C18-A606-DBB7DD26D4D7}" type="slidenum">
              <a:rPr lang="en-US" altLang="el-GR" b="0">
                <a:solidFill>
                  <a:srgbClr val="000000"/>
                </a:solidFill>
                <a:latin typeface="Century Gothic" panose="020B0502020202020204" pitchFamily="34" charset="0"/>
              </a:rPr>
              <a:pPr/>
              <a:t>39</a:t>
            </a:fld>
            <a:endParaRPr lang="en-US" altLang="el-GR" b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Σκοποί ενότητας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dirty="0" smtClean="0">
                <a:latin typeface="Century Gothic" pitchFamily="34" charset="0"/>
              </a:rPr>
              <a:t>Να κατανοήσει τι σημαίνει έρευνα αγοράς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dirty="0" smtClean="0">
                <a:latin typeface="Century Gothic" pitchFamily="34" charset="0"/>
              </a:rPr>
              <a:t>Να αντιλαμβάνεται τι είναι, πως χρησιμοποιείται και σε τι χρησιμεύει ένα Πληροφοριακό Σύστημα Μάρκετινγκ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dirty="0" smtClean="0">
                <a:latin typeface="Century Gothic" pitchFamily="34" charset="0"/>
              </a:rPr>
              <a:t>Να διαχωρίζει τα είδη της έρευνας μάρκετινγκ και τα οφέλη της κάθε μιας.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kumimoji="1" lang="el-GR" dirty="0" smtClean="0">
                <a:latin typeface="Century Gothic" pitchFamily="34" charset="0"/>
              </a:rPr>
              <a:t>Να γνωρίζει τις ποσοτικές και ποιοτικές μεθόδους συλλογής πρωτογενών στοιχείων και το πότε ενδείκνυται κάθε μια από αυτές.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kumimoji="1" lang="el-GR" dirty="0" smtClean="0">
                <a:latin typeface="Century Gothic" pitchFamily="34" charset="0"/>
              </a:rPr>
              <a:t>Να ξέρει τι αποφάσεις συνεπάγεται η επιλογή και η συλλογή του δείγματος.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kumimoji="1" lang="el-GR" dirty="0" smtClean="0">
                <a:latin typeface="Century Gothic" pitchFamily="34" charset="0"/>
              </a:rPr>
              <a:t>Να μπορεί να αντιληφθεί τα οφέλη της έρευνας μάρκετινγκ και το που αυτή μπορεί να εφαρμοστεί. </a:t>
            </a:r>
          </a:p>
          <a:p>
            <a:pPr marL="514350" indent="-514350" eaLnBrk="1" fontAlgn="auto" hangingPunct="1">
              <a:spcAft>
                <a:spcPts val="0"/>
              </a:spcAft>
              <a:buFont typeface="Monotype Sorts" pitchFamily="2" charset="2"/>
              <a:buNone/>
              <a:defRPr/>
            </a:pPr>
            <a:endParaRPr lang="el-GR" dirty="0" smtClean="0">
              <a:latin typeface="Century Gothic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AAAC53F5-724C-4BDD-8ED6-BE6F2A04A78A}" type="slidenum">
              <a:rPr lang="el-GR" altLang="el-GR" sz="1200">
                <a:solidFill>
                  <a:srgbClr val="898989"/>
                </a:solidFill>
              </a:rPr>
              <a:pPr/>
              <a:t>4</a:t>
            </a:fld>
            <a:endParaRPr lang="el-GR" altLang="el-GR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>
                <a:latin typeface="Century Gothic" panose="020B0502020202020204" pitchFamily="34" charset="0"/>
              </a:rPr>
              <a:t>3.1 Άτυπη Έρευνα</a:t>
            </a:r>
          </a:p>
        </p:txBody>
      </p:sp>
      <p:sp>
        <p:nvSpPr>
          <p:cNvPr id="43011" name="Rectangle 7"/>
          <p:cNvSpPr>
            <a:spLocks noChangeArrowheads="1"/>
          </p:cNvSpPr>
          <p:nvPr/>
        </p:nvSpPr>
        <p:spPr bwMode="auto">
          <a:xfrm>
            <a:off x="0" y="6334125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E4F4C500-5C57-4BA3-AD90-87C46874EAC2}" type="slidenum">
              <a:rPr lang="en-US" altLang="el-GR" b="0">
                <a:latin typeface="Century Gothic" panose="020B0502020202020204" pitchFamily="34" charset="0"/>
              </a:rPr>
              <a:pPr/>
              <a:t>40</a:t>
            </a:fld>
            <a:endParaRPr lang="en-US" altLang="el-GR" b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title"/>
          </p:nvPr>
        </p:nvSpPr>
        <p:spPr>
          <a:xfrm>
            <a:off x="2305050" y="304800"/>
            <a:ext cx="4198938" cy="769938"/>
          </a:xfrm>
        </p:spPr>
        <p:txBody>
          <a:bodyPr wrap="none" lIns="92075" tIns="46038" rIns="92075" bIns="46038" anchor="t">
            <a:spAutoFit/>
          </a:bodyPr>
          <a:lstStyle/>
          <a:p>
            <a:pPr algn="l" defTabSz="762000" eaLnBrk="1" hangingPunct="1"/>
            <a:r>
              <a:rPr lang="el-GR" altLang="el-GR" b="1" smtClean="0">
                <a:solidFill>
                  <a:srgbClr val="0000FF"/>
                </a:solidFill>
                <a:latin typeface="Century Gothic" panose="020B0502020202020204" pitchFamily="34" charset="0"/>
              </a:rPr>
              <a:t>ΑΤΥΠΗ ΕΡΕΥΝΑ</a:t>
            </a:r>
          </a:p>
        </p:txBody>
      </p:sp>
      <p:sp>
        <p:nvSpPr>
          <p:cNvPr id="256004" name="Rectangle 4"/>
          <p:cNvSpPr>
            <a:spLocks noChangeArrowheads="1"/>
          </p:cNvSpPr>
          <p:nvPr/>
        </p:nvSpPr>
        <p:spPr bwMode="auto">
          <a:xfrm>
            <a:off x="1447800" y="2209800"/>
            <a:ext cx="6261100" cy="2109788"/>
          </a:xfrm>
          <a:prstGeom prst="rect">
            <a:avLst/>
          </a:prstGeom>
          <a:gradFill rotWithShape="0">
            <a:gsLst>
              <a:gs pos="0">
                <a:srgbClr val="FFFFC0">
                  <a:gamma/>
                  <a:tint val="20000"/>
                  <a:invGamma/>
                </a:srgbClr>
              </a:gs>
              <a:gs pos="100000">
                <a:srgbClr val="FFFFC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defTabSz="762000">
              <a:lnSpc>
                <a:spcPct val="120000"/>
              </a:lnSpc>
              <a:defRPr/>
            </a:pPr>
            <a:r>
              <a:rPr lang="en-US" dirty="0">
                <a:latin typeface="Century Gothic" pitchFamily="34" charset="0"/>
              </a:rPr>
              <a:t>“</a:t>
            </a:r>
            <a:r>
              <a:rPr lang="el-GR" dirty="0">
                <a:latin typeface="Century Gothic" pitchFamily="34" charset="0"/>
              </a:rPr>
              <a:t>Το να διοικείς μια επιχείρηση είναι </a:t>
            </a:r>
          </a:p>
          <a:p>
            <a:pPr defTabSz="762000">
              <a:lnSpc>
                <a:spcPct val="120000"/>
              </a:lnSpc>
              <a:defRPr/>
            </a:pPr>
            <a:r>
              <a:rPr lang="el-GR" dirty="0">
                <a:latin typeface="Century Gothic" pitchFamily="34" charset="0"/>
              </a:rPr>
              <a:t>  το να διοικείς το μέλλον.</a:t>
            </a:r>
          </a:p>
          <a:p>
            <a:pPr defTabSz="762000">
              <a:lnSpc>
                <a:spcPct val="120000"/>
              </a:lnSpc>
              <a:defRPr/>
            </a:pPr>
            <a:r>
              <a:rPr lang="el-GR" dirty="0">
                <a:latin typeface="Century Gothic" pitchFamily="34" charset="0"/>
              </a:rPr>
              <a:t>  Και το να διοικείς το μέλλον, </a:t>
            </a:r>
          </a:p>
          <a:p>
            <a:pPr defTabSz="762000">
              <a:lnSpc>
                <a:spcPct val="120000"/>
              </a:lnSpc>
              <a:defRPr/>
            </a:pPr>
            <a:r>
              <a:rPr lang="el-GR" dirty="0">
                <a:latin typeface="Century Gothic" pitchFamily="34" charset="0"/>
              </a:rPr>
              <a:t>  είναι το να διοικείς πληροφορίες.</a:t>
            </a:r>
            <a:r>
              <a:rPr lang="en-US" dirty="0">
                <a:latin typeface="Century Gothic" pitchFamily="34" charset="0"/>
              </a:rPr>
              <a:t>”</a:t>
            </a:r>
            <a:endParaRPr lang="el-GR" dirty="0">
              <a:latin typeface="Century Gothic" pitchFamily="34" charset="0"/>
            </a:endParaRPr>
          </a:p>
        </p:txBody>
      </p:sp>
      <p:sp>
        <p:nvSpPr>
          <p:cNvPr id="256005" name="Rectangle 5"/>
          <p:cNvSpPr>
            <a:spLocks noChangeArrowheads="1"/>
          </p:cNvSpPr>
          <p:nvPr/>
        </p:nvSpPr>
        <p:spPr bwMode="auto">
          <a:xfrm>
            <a:off x="1828800" y="5105400"/>
            <a:ext cx="5691188" cy="1076325"/>
          </a:xfrm>
          <a:prstGeom prst="rect">
            <a:avLst/>
          </a:prstGeom>
          <a:gradFill rotWithShape="0">
            <a:gsLst>
              <a:gs pos="0">
                <a:srgbClr val="FFFFC0">
                  <a:gamma/>
                  <a:tint val="20000"/>
                  <a:invGamma/>
                </a:srgbClr>
              </a:gs>
              <a:gs pos="100000">
                <a:srgbClr val="FFFFC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 defTabSz="762000">
              <a:lnSpc>
                <a:spcPct val="120000"/>
              </a:lnSpc>
              <a:defRPr/>
            </a:pPr>
            <a:r>
              <a:rPr lang="en-US" dirty="0">
                <a:latin typeface="Century Gothic" pitchFamily="34" charset="0"/>
              </a:rPr>
              <a:t>“ Ε</a:t>
            </a:r>
            <a:r>
              <a:rPr lang="el-GR" dirty="0">
                <a:latin typeface="Century Gothic" pitchFamily="34" charset="0"/>
              </a:rPr>
              <a:t>να πρόβλημα καλά ορισμένο</a:t>
            </a:r>
          </a:p>
          <a:p>
            <a:pPr algn="ctr" defTabSz="762000">
              <a:lnSpc>
                <a:spcPct val="120000"/>
              </a:lnSpc>
              <a:defRPr/>
            </a:pPr>
            <a:r>
              <a:rPr lang="el-GR" dirty="0">
                <a:latin typeface="Century Gothic" pitchFamily="34" charset="0"/>
              </a:rPr>
              <a:t>είναι μισολυμένο</a:t>
            </a:r>
            <a:r>
              <a:rPr lang="en-US" dirty="0">
                <a:latin typeface="Century Gothic" pitchFamily="34" charset="0"/>
              </a:rPr>
              <a:t>”</a:t>
            </a:r>
            <a:endParaRPr lang="el-GR" dirty="0">
              <a:latin typeface="Century Gothic" pitchFamily="34" charset="0"/>
            </a:endParaRPr>
          </a:p>
        </p:txBody>
      </p:sp>
      <p:pic>
        <p:nvPicPr>
          <p:cNvPr id="44037" name="Picture 14" descr="C:\Users\TURBO_X\Desktop\γ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Rectangle 7"/>
          <p:cNvSpPr>
            <a:spLocks noChangeArrowheads="1"/>
          </p:cNvSpPr>
          <p:nvPr/>
        </p:nvSpPr>
        <p:spPr bwMode="auto">
          <a:xfrm>
            <a:off x="0" y="6334125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C963C7CC-3F62-4E2E-BF1D-0BA3FF8DACA0}" type="slidenum">
              <a:rPr lang="en-US" altLang="el-GR" b="0">
                <a:latin typeface="Century Gothic" panose="020B0502020202020204" pitchFamily="34" charset="0"/>
              </a:rPr>
              <a:pPr/>
              <a:t>41</a:t>
            </a:fld>
            <a:endParaRPr lang="en-US" altLang="el-GR" b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473075" y="914400"/>
            <a:ext cx="244475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>
              <a:latin typeface="Century Gothic" panose="020B0502020202020204" pitchFamily="34" charset="0"/>
            </a:endParaRPr>
          </a:p>
        </p:txBody>
      </p:sp>
      <p:sp>
        <p:nvSpPr>
          <p:cNvPr id="253955" name="Rectangle 3"/>
          <p:cNvSpPr>
            <a:spLocks noChangeArrowheads="1"/>
          </p:cNvSpPr>
          <p:nvPr/>
        </p:nvSpPr>
        <p:spPr bwMode="auto">
          <a:xfrm>
            <a:off x="304800" y="685800"/>
            <a:ext cx="45116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el-GR" sz="4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ΑΤΥΠΗ ΕΡΕΥΝΑ  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312738" y="3138488"/>
            <a:ext cx="8966200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buClr>
                <a:srgbClr val="0000FF"/>
              </a:buClr>
              <a:buFontTx/>
              <a:buChar char="•"/>
            </a:pPr>
            <a:r>
              <a:rPr lang="el-GR" altLang="el-GR" sz="2400">
                <a:latin typeface="Century Gothic" panose="020B0502020202020204" pitchFamily="34" charset="0"/>
              </a:rPr>
              <a:t> </a:t>
            </a:r>
            <a:r>
              <a:rPr lang="el-GR" altLang="el-GR" sz="2400" b="0">
                <a:latin typeface="Century Gothic" panose="020B0502020202020204" pitchFamily="34" charset="0"/>
              </a:rPr>
              <a:t>Πληθώρα</a:t>
            </a:r>
            <a:r>
              <a:rPr lang="el-GR" altLang="el-GR" sz="2400">
                <a:latin typeface="Century Gothic" panose="020B0502020202020204" pitchFamily="34" charset="0"/>
              </a:rPr>
              <a:t> αναγκαίων πληροφοριών </a:t>
            </a:r>
            <a:r>
              <a:rPr lang="el-GR" altLang="el-GR" sz="2400" b="0">
                <a:latin typeface="Century Gothic" panose="020B0502020202020204" pitchFamily="34" charset="0"/>
              </a:rPr>
              <a:t>Μάρκετινγκ</a:t>
            </a:r>
            <a:r>
              <a:rPr lang="el-GR" altLang="el-GR" sz="2400">
                <a:latin typeface="Century Gothic" panose="020B0502020202020204" pitchFamily="34" charset="0"/>
              </a:rPr>
              <a:t> </a:t>
            </a:r>
          </a:p>
          <a:p>
            <a:pPr>
              <a:lnSpc>
                <a:spcPct val="140000"/>
              </a:lnSpc>
              <a:buClr>
                <a:srgbClr val="0000FF"/>
              </a:buClr>
              <a:buFontTx/>
              <a:buChar char="•"/>
            </a:pPr>
            <a:r>
              <a:rPr lang="el-GR" altLang="el-GR" sz="2400">
                <a:latin typeface="Century Gothic" panose="020B0502020202020204" pitchFamily="34" charset="0"/>
              </a:rPr>
              <a:t> </a:t>
            </a:r>
            <a:r>
              <a:rPr lang="el-GR" altLang="el-GR" sz="2400" b="0">
                <a:latin typeface="Century Gothic" panose="020B0502020202020204" pitchFamily="34" charset="0"/>
              </a:rPr>
              <a:t>Πληθώρα</a:t>
            </a:r>
            <a:r>
              <a:rPr lang="el-GR" altLang="el-GR" sz="2400">
                <a:latin typeface="Century Gothic" panose="020B0502020202020204" pitchFamily="34" charset="0"/>
              </a:rPr>
              <a:t> μη αναγκαίων πληροφοριών </a:t>
            </a:r>
            <a:r>
              <a:rPr lang="el-GR" altLang="el-GR" sz="2400" b="0">
                <a:latin typeface="Century Gothic" panose="020B0502020202020204" pitchFamily="34" charset="0"/>
              </a:rPr>
              <a:t>Μάρκετινγκ</a:t>
            </a:r>
          </a:p>
          <a:p>
            <a:pPr>
              <a:lnSpc>
                <a:spcPct val="140000"/>
              </a:lnSpc>
              <a:buClr>
                <a:srgbClr val="0000FF"/>
              </a:buClr>
              <a:buFontTx/>
              <a:buChar char="•"/>
            </a:pPr>
            <a:r>
              <a:rPr lang="el-GR" altLang="el-GR" sz="2400" b="0">
                <a:latin typeface="Century Gothic" panose="020B0502020202020204" pitchFamily="34" charset="0"/>
              </a:rPr>
              <a:t> Πληροφορίες </a:t>
            </a:r>
            <a:r>
              <a:rPr lang="el-GR" altLang="el-GR" sz="2400">
                <a:latin typeface="Century Gothic" panose="020B0502020202020204" pitchFamily="34" charset="0"/>
              </a:rPr>
              <a:t>διεσπαρμένες</a:t>
            </a:r>
            <a:r>
              <a:rPr lang="el-GR" altLang="el-GR" sz="2400" b="0">
                <a:latin typeface="Century Gothic" panose="020B0502020202020204" pitchFamily="34" charset="0"/>
              </a:rPr>
              <a:t> στην επιχείρηση</a:t>
            </a:r>
            <a:endParaRPr lang="el-GR" altLang="el-GR" sz="2400">
              <a:latin typeface="Century Gothic" panose="020B0502020202020204" pitchFamily="34" charset="0"/>
            </a:endParaRPr>
          </a:p>
          <a:p>
            <a:pPr>
              <a:lnSpc>
                <a:spcPct val="140000"/>
              </a:lnSpc>
              <a:buClr>
                <a:srgbClr val="0000FF"/>
              </a:buClr>
              <a:buFontTx/>
              <a:buChar char="•"/>
            </a:pPr>
            <a:r>
              <a:rPr lang="el-GR" altLang="el-GR" sz="2400" b="0">
                <a:latin typeface="Century Gothic" panose="020B0502020202020204" pitchFamily="34" charset="0"/>
              </a:rPr>
              <a:t> </a:t>
            </a:r>
            <a:r>
              <a:rPr lang="el-GR" altLang="el-GR" sz="2400">
                <a:latin typeface="Century Gothic" panose="020B0502020202020204" pitchFamily="34" charset="0"/>
              </a:rPr>
              <a:t>Συγκράτηση</a:t>
            </a:r>
            <a:r>
              <a:rPr lang="el-GR" altLang="el-GR" sz="2400" b="0">
                <a:latin typeface="Century Gothic" panose="020B0502020202020204" pitchFamily="34" charset="0"/>
              </a:rPr>
              <a:t> πληροφοριών από στελέχη</a:t>
            </a:r>
          </a:p>
          <a:p>
            <a:pPr>
              <a:lnSpc>
                <a:spcPct val="140000"/>
              </a:lnSpc>
              <a:buClr>
                <a:srgbClr val="0000FF"/>
              </a:buClr>
              <a:buFontTx/>
              <a:buChar char="•"/>
            </a:pPr>
            <a:r>
              <a:rPr lang="el-GR" altLang="el-GR" sz="2400" b="0">
                <a:latin typeface="Century Gothic" panose="020B0502020202020204" pitchFamily="34" charset="0"/>
              </a:rPr>
              <a:t> Σημαντικές πληροφορίες </a:t>
            </a:r>
            <a:r>
              <a:rPr lang="el-GR" altLang="el-GR" sz="2400">
                <a:latin typeface="Century Gothic" panose="020B0502020202020204" pitchFamily="34" charset="0"/>
              </a:rPr>
              <a:t>φτάνουν αργά</a:t>
            </a:r>
            <a:r>
              <a:rPr lang="el-GR" altLang="el-GR" sz="2400" b="0">
                <a:latin typeface="Century Gothic" panose="020B0502020202020204" pitchFamily="34" charset="0"/>
              </a:rPr>
              <a:t>, </a:t>
            </a:r>
            <a:r>
              <a:rPr lang="en-US" altLang="el-GR" sz="2400" b="0">
                <a:latin typeface="Century Gothic" panose="020B0502020202020204" pitchFamily="34" charset="0"/>
              </a:rPr>
              <a:t>“</a:t>
            </a:r>
            <a:r>
              <a:rPr lang="el-GR" altLang="el-GR" sz="2400" b="0">
                <a:latin typeface="Century Gothic" panose="020B0502020202020204" pitchFamily="34" charset="0"/>
              </a:rPr>
              <a:t>χωρίς ακρίβεια</a:t>
            </a:r>
            <a:r>
              <a:rPr lang="en-US" altLang="el-GR" sz="2400" b="0">
                <a:latin typeface="Century Gothic" panose="020B0502020202020204" pitchFamily="34" charset="0"/>
              </a:rPr>
              <a:t>”</a:t>
            </a:r>
          </a:p>
          <a:p>
            <a:pPr>
              <a:lnSpc>
                <a:spcPct val="140000"/>
              </a:lnSpc>
              <a:buClr>
                <a:srgbClr val="0000FF"/>
              </a:buClr>
            </a:pPr>
            <a:r>
              <a:rPr lang="en-US" altLang="el-GR" sz="2400" b="0">
                <a:latin typeface="Century Gothic" panose="020B0502020202020204" pitchFamily="34" charset="0"/>
              </a:rPr>
              <a:t>“</a:t>
            </a:r>
            <a:r>
              <a:rPr lang="el-GR" altLang="el-GR" sz="2400" b="0">
                <a:latin typeface="Century Gothic" panose="020B0502020202020204" pitchFamily="34" charset="0"/>
              </a:rPr>
              <a:t>παραποιημένες</a:t>
            </a:r>
            <a:r>
              <a:rPr lang="en-US" altLang="el-GR" sz="2400" b="0">
                <a:latin typeface="Century Gothic" panose="020B0502020202020204" pitchFamily="34" charset="0"/>
              </a:rPr>
              <a:t>”...</a:t>
            </a:r>
            <a:endParaRPr lang="el-GR" altLang="el-GR" sz="2400" b="0">
              <a:latin typeface="Century Gothic" panose="020B0502020202020204" pitchFamily="34" charset="0"/>
            </a:endParaRPr>
          </a:p>
        </p:txBody>
      </p:sp>
      <p:pic>
        <p:nvPicPr>
          <p:cNvPr id="45061" name="Picture 14" descr="C:\Users\TURBO_X\Desktop\γ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Rectangle 8"/>
          <p:cNvSpPr>
            <a:spLocks noChangeArrowheads="1"/>
          </p:cNvSpPr>
          <p:nvPr/>
        </p:nvSpPr>
        <p:spPr bwMode="auto">
          <a:xfrm>
            <a:off x="0" y="6334125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75BD78C5-544B-4EB9-9C8C-E44A547CB8EF}" type="slidenum">
              <a:rPr lang="en-US" altLang="el-GR" b="0">
                <a:latin typeface="Century Gothic" panose="020B0502020202020204" pitchFamily="34" charset="0"/>
              </a:rPr>
              <a:pPr/>
              <a:t>42</a:t>
            </a:fld>
            <a:endParaRPr lang="en-US" altLang="el-GR" b="0">
              <a:latin typeface="Century Gothic" panose="020B0502020202020204" pitchFamily="34" charset="0"/>
            </a:endParaRPr>
          </a:p>
        </p:txBody>
      </p:sp>
      <p:pic>
        <p:nvPicPr>
          <p:cNvPr id="44043" name="Picture 11" descr="http://www.rsablogs.org.uk/wp-content/uploads/2014/06/Stick-Ma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81000"/>
            <a:ext cx="2679502" cy="2673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blinds dir="vert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>
              <a:latin typeface="Century Gothic" panose="020B0502020202020204" pitchFamily="34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2157413" y="1403350"/>
            <a:ext cx="6756400" cy="5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buClr>
                <a:srgbClr val="6600CC"/>
              </a:buClr>
              <a:buFontTx/>
              <a:buChar char="•"/>
            </a:pPr>
            <a:r>
              <a:rPr lang="el-GR" altLang="el-GR" sz="3200" b="0">
                <a:latin typeface="Century Gothic" panose="020B0502020202020204" pitchFamily="34" charset="0"/>
              </a:rPr>
              <a:t>   Εσωτερικές πηγές.</a:t>
            </a:r>
          </a:p>
          <a:p>
            <a:pPr>
              <a:lnSpc>
                <a:spcPct val="120000"/>
              </a:lnSpc>
              <a:buClr>
                <a:srgbClr val="6600CC"/>
              </a:buClr>
              <a:buFontTx/>
              <a:buChar char="•"/>
            </a:pPr>
            <a:r>
              <a:rPr lang="el-GR" altLang="el-GR" sz="3200" b="0">
                <a:latin typeface="Century Gothic" panose="020B0502020202020204" pitchFamily="34" charset="0"/>
              </a:rPr>
              <a:t>   Κρατικές εκθέσεις, μελέτες,</a:t>
            </a:r>
          </a:p>
          <a:p>
            <a:pPr>
              <a:lnSpc>
                <a:spcPct val="120000"/>
              </a:lnSpc>
              <a:buClr>
                <a:srgbClr val="6600CC"/>
              </a:buClr>
            </a:pPr>
            <a:r>
              <a:rPr lang="el-GR" altLang="el-GR" sz="3200" b="0">
                <a:latin typeface="Century Gothic" panose="020B0502020202020204" pitchFamily="34" charset="0"/>
              </a:rPr>
              <a:t>	στοιχεία</a:t>
            </a:r>
          </a:p>
          <a:p>
            <a:pPr>
              <a:lnSpc>
                <a:spcPct val="120000"/>
              </a:lnSpc>
              <a:buClr>
                <a:srgbClr val="6600CC"/>
              </a:buClr>
              <a:buFontTx/>
              <a:buChar char="•"/>
            </a:pPr>
            <a:r>
              <a:rPr lang="el-GR" altLang="el-GR" sz="3200" b="0">
                <a:latin typeface="Century Gothic" panose="020B0502020202020204" pitchFamily="34" charset="0"/>
              </a:rPr>
              <a:t>   Περιοδικά, βιβλία…</a:t>
            </a:r>
          </a:p>
          <a:p>
            <a:pPr>
              <a:lnSpc>
                <a:spcPct val="120000"/>
              </a:lnSpc>
              <a:buClr>
                <a:srgbClr val="6600CC"/>
              </a:buClr>
              <a:buFontTx/>
              <a:buChar char="•"/>
            </a:pPr>
            <a:r>
              <a:rPr lang="el-GR" altLang="el-GR" sz="3200" b="0">
                <a:latin typeface="Century Gothic" panose="020B0502020202020204" pitchFamily="34" charset="0"/>
              </a:rPr>
              <a:t>   Εμπορικά στοιχεία, κλαδικές</a:t>
            </a:r>
          </a:p>
          <a:p>
            <a:pPr>
              <a:lnSpc>
                <a:spcPct val="120000"/>
              </a:lnSpc>
              <a:buClr>
                <a:srgbClr val="6600CC"/>
              </a:buClr>
            </a:pPr>
            <a:r>
              <a:rPr lang="el-GR" altLang="el-GR" sz="3200" b="0">
                <a:latin typeface="Century Gothic" panose="020B0502020202020204" pitchFamily="34" charset="0"/>
              </a:rPr>
              <a:t>	μελέτες</a:t>
            </a:r>
          </a:p>
          <a:p>
            <a:pPr>
              <a:lnSpc>
                <a:spcPct val="120000"/>
              </a:lnSpc>
              <a:buClr>
                <a:srgbClr val="6600CC"/>
              </a:buClr>
              <a:buFontTx/>
              <a:buChar char="•"/>
            </a:pPr>
            <a:r>
              <a:rPr lang="el-GR" altLang="el-GR" sz="3200" b="0">
                <a:latin typeface="Century Gothic" panose="020B0502020202020204" pitchFamily="34" charset="0"/>
              </a:rPr>
              <a:t>   Πανεπιστημιακές μελέτες</a:t>
            </a:r>
          </a:p>
          <a:p>
            <a:pPr>
              <a:lnSpc>
                <a:spcPct val="120000"/>
              </a:lnSpc>
              <a:buClr>
                <a:srgbClr val="6600CC"/>
              </a:buClr>
              <a:buFontTx/>
              <a:buChar char="•"/>
            </a:pPr>
            <a:r>
              <a:rPr lang="el-GR" altLang="el-GR" sz="3200" b="0">
                <a:latin typeface="Century Gothic" panose="020B0502020202020204" pitchFamily="34" charset="0"/>
              </a:rPr>
              <a:t>   Εταιρίες έρευνας αγοράς</a:t>
            </a:r>
          </a:p>
          <a:p>
            <a:pPr>
              <a:lnSpc>
                <a:spcPct val="120000"/>
              </a:lnSpc>
              <a:buClr>
                <a:srgbClr val="6600CC"/>
              </a:buClr>
            </a:pPr>
            <a:r>
              <a:rPr lang="el-GR" altLang="el-GR" sz="3200" b="0">
                <a:latin typeface="Century Gothic" panose="020B0502020202020204" pitchFamily="34" charset="0"/>
              </a:rPr>
              <a:t>	κ.α…</a:t>
            </a:r>
          </a:p>
        </p:txBody>
      </p:sp>
      <p:sp>
        <p:nvSpPr>
          <p:cNvPr id="251908" name="Rectangle 4"/>
          <p:cNvSpPr>
            <a:spLocks noChangeArrowheads="1"/>
          </p:cNvSpPr>
          <p:nvPr/>
        </p:nvSpPr>
        <p:spPr bwMode="auto">
          <a:xfrm>
            <a:off x="1439863" y="0"/>
            <a:ext cx="62896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>
              <a:spcAft>
                <a:spcPct val="5000"/>
              </a:spcAft>
              <a:defRPr/>
            </a:pPr>
            <a:r>
              <a:rPr lang="el-GR" sz="3600">
                <a:solidFill>
                  <a:srgbClr val="99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ΠΗΓΕΣ </a:t>
            </a:r>
          </a:p>
          <a:p>
            <a:pPr algn="ctr" defTabSz="762000">
              <a:spcAft>
                <a:spcPct val="5000"/>
              </a:spcAft>
              <a:defRPr/>
            </a:pPr>
            <a:r>
              <a:rPr lang="el-GR" sz="3600">
                <a:solidFill>
                  <a:srgbClr val="99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ΔΕΥΤΕΡΟΓΕΝΩΝ ΣΤΟΙΧΕΙΩΝ </a:t>
            </a:r>
          </a:p>
        </p:txBody>
      </p:sp>
      <p:pic>
        <p:nvPicPr>
          <p:cNvPr id="46085" name="Picture 14" descr="C:\Users\TURBO_X\Desktop\γ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Rectangle 7"/>
          <p:cNvSpPr>
            <a:spLocks noChangeArrowheads="1"/>
          </p:cNvSpPr>
          <p:nvPr/>
        </p:nvSpPr>
        <p:spPr bwMode="auto">
          <a:xfrm>
            <a:off x="0" y="6334125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2A7A0881-7AA7-461A-ADE0-92AEED412261}" type="slidenum">
              <a:rPr lang="en-US" altLang="el-GR" b="0">
                <a:latin typeface="Century Gothic" panose="020B0502020202020204" pitchFamily="34" charset="0"/>
              </a:rPr>
              <a:pPr/>
              <a:t>43</a:t>
            </a:fld>
            <a:endParaRPr lang="en-US" altLang="el-GR" b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228600" y="2057400"/>
            <a:ext cx="1149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r>
              <a:rPr lang="el-GR" altLang="el-GR" sz="2400">
                <a:latin typeface="Century Gothic" panose="020B0502020202020204" pitchFamily="34" charset="0"/>
              </a:rPr>
              <a:t>ΠΗΓΕΣ: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1676400" y="1981200"/>
            <a:ext cx="6257925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>
              <a:lnSpc>
                <a:spcPct val="150000"/>
              </a:lnSpc>
              <a:buClr>
                <a:srgbClr val="9900FF"/>
              </a:buClr>
              <a:buFontTx/>
              <a:buChar char="•"/>
            </a:pPr>
            <a:r>
              <a:rPr lang="el-GR" altLang="el-GR" sz="2400" b="0">
                <a:latin typeface="Century Gothic" panose="020B0502020202020204" pitchFamily="34" charset="0"/>
              </a:rPr>
              <a:t> ΗΝΩΜΕΝΑ ΕΘΝΗ (U.N.)</a:t>
            </a:r>
          </a:p>
          <a:p>
            <a:pPr>
              <a:lnSpc>
                <a:spcPct val="150000"/>
              </a:lnSpc>
              <a:buClr>
                <a:srgbClr val="9900FF"/>
              </a:buClr>
              <a:buFontTx/>
              <a:buChar char="•"/>
            </a:pPr>
            <a:r>
              <a:rPr lang="el-GR" altLang="el-GR" sz="2400" b="0">
                <a:latin typeface="Century Gothic" panose="020B0502020202020204" pitchFamily="34" charset="0"/>
              </a:rPr>
              <a:t> UNESCO</a:t>
            </a:r>
          </a:p>
          <a:p>
            <a:pPr>
              <a:lnSpc>
                <a:spcPct val="150000"/>
              </a:lnSpc>
              <a:buClr>
                <a:srgbClr val="9900FF"/>
              </a:buClr>
              <a:buFontTx/>
              <a:buChar char="•"/>
            </a:pPr>
            <a:r>
              <a:rPr lang="el-GR" altLang="el-GR" sz="2400" b="0">
                <a:latin typeface="Century Gothic" panose="020B0502020202020204" pitchFamily="34" charset="0"/>
              </a:rPr>
              <a:t> ΠΑΓΚΟΣΜΙΑ ΤΡΑΠΕΖΑ (WORLD BANK)</a:t>
            </a:r>
          </a:p>
          <a:p>
            <a:pPr>
              <a:lnSpc>
                <a:spcPct val="150000"/>
              </a:lnSpc>
              <a:buClr>
                <a:srgbClr val="9900FF"/>
              </a:buClr>
              <a:buFontTx/>
              <a:buChar char="•"/>
            </a:pPr>
            <a:r>
              <a:rPr lang="el-GR" altLang="el-GR" sz="2400" b="0">
                <a:latin typeface="Century Gothic" panose="020B0502020202020204" pitchFamily="34" charset="0"/>
              </a:rPr>
              <a:t> CITIBASE (U.S.A.)</a:t>
            </a:r>
          </a:p>
          <a:p>
            <a:pPr>
              <a:lnSpc>
                <a:spcPct val="150000"/>
              </a:lnSpc>
              <a:buClr>
                <a:srgbClr val="9900FF"/>
              </a:buClr>
              <a:buFontTx/>
              <a:buChar char="•"/>
            </a:pPr>
            <a:r>
              <a:rPr lang="el-GR" altLang="el-GR" sz="2400" b="0">
                <a:latin typeface="Century Gothic" panose="020B0502020202020204" pitchFamily="34" charset="0"/>
              </a:rPr>
              <a:t> STATISTICHE BUNDESTANT (GERMANY)</a:t>
            </a:r>
          </a:p>
          <a:p>
            <a:pPr>
              <a:lnSpc>
                <a:spcPct val="150000"/>
              </a:lnSpc>
              <a:buClr>
                <a:srgbClr val="9900FF"/>
              </a:buClr>
              <a:buFontTx/>
              <a:buChar char="•"/>
            </a:pPr>
            <a:r>
              <a:rPr lang="el-GR" altLang="el-GR" sz="2400" b="0">
                <a:latin typeface="Century Gothic" panose="020B0502020202020204" pitchFamily="34" charset="0"/>
              </a:rPr>
              <a:t> EUROMONITOR: MARKETING IN EUROPE</a:t>
            </a:r>
          </a:p>
          <a:p>
            <a:pPr>
              <a:lnSpc>
                <a:spcPct val="150000"/>
              </a:lnSpc>
              <a:buClr>
                <a:srgbClr val="9900FF"/>
              </a:buClr>
              <a:buFontTx/>
              <a:buChar char="•"/>
            </a:pPr>
            <a:r>
              <a:rPr lang="el-GR" altLang="el-GR" sz="2400" b="0">
                <a:latin typeface="Century Gothic" panose="020B0502020202020204" pitchFamily="34" charset="0"/>
              </a:rPr>
              <a:t> WORLDCAST</a:t>
            </a:r>
          </a:p>
          <a:p>
            <a:pPr>
              <a:lnSpc>
                <a:spcPct val="150000"/>
              </a:lnSpc>
              <a:buClr>
                <a:srgbClr val="9900FF"/>
              </a:buClr>
              <a:buFontTx/>
              <a:buChar char="•"/>
            </a:pPr>
            <a:r>
              <a:rPr lang="el-GR" altLang="el-GR" sz="2400" b="0">
                <a:latin typeface="Century Gothic" panose="020B0502020202020204" pitchFamily="34" charset="0"/>
              </a:rPr>
              <a:t> THE ECONOMIST</a:t>
            </a:r>
          </a:p>
        </p:txBody>
      </p:sp>
      <p:sp>
        <p:nvSpPr>
          <p:cNvPr id="314372" name="Rectangle 4"/>
          <p:cNvSpPr>
            <a:spLocks noChangeArrowheads="1"/>
          </p:cNvSpPr>
          <p:nvPr/>
        </p:nvSpPr>
        <p:spPr bwMode="auto">
          <a:xfrm>
            <a:off x="990600" y="304800"/>
            <a:ext cx="7162800" cy="1582738"/>
          </a:xfrm>
          <a:prstGeom prst="rect">
            <a:avLst/>
          </a:prstGeom>
          <a:gradFill rotWithShape="0">
            <a:gsLst>
              <a:gs pos="0">
                <a:srgbClr val="006666"/>
              </a:gs>
              <a:gs pos="50000">
                <a:srgbClr val="00C3BE"/>
              </a:gs>
              <a:gs pos="100000">
                <a:srgbClr val="006666"/>
              </a:gs>
            </a:gsLst>
            <a:lin ang="189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 defTabSz="762000">
              <a:defRPr/>
            </a:pPr>
            <a:r>
              <a:rPr lang="el-GR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ΔΕΥΤΕΡΟΓΕΝΗΣ ΕΡΕΥΝΑ</a:t>
            </a:r>
          </a:p>
          <a:p>
            <a:pPr algn="ctr" defTabSz="762000">
              <a:defRPr/>
            </a:pPr>
            <a:r>
              <a:rPr lang="el-GR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ΚΑΙ </a:t>
            </a:r>
          </a:p>
          <a:p>
            <a:pPr algn="ctr" defTabSz="762000">
              <a:defRPr/>
            </a:pPr>
            <a:r>
              <a:rPr lang="el-GR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ΕΞΑΓΩΓΕΣ</a:t>
            </a:r>
          </a:p>
        </p:txBody>
      </p:sp>
      <p:pic>
        <p:nvPicPr>
          <p:cNvPr id="47109" name="Picture 14" descr="C:\Users\TURBO_X\Desktop\γ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Rectangle 5"/>
          <p:cNvSpPr>
            <a:spLocks noChangeArrowheads="1"/>
          </p:cNvSpPr>
          <p:nvPr/>
        </p:nvSpPr>
        <p:spPr bwMode="auto">
          <a:xfrm>
            <a:off x="0" y="6334125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ED23553C-0C43-496D-B2ED-EC5879DB845E}" type="slidenum">
              <a:rPr lang="en-US" altLang="el-GR" b="0">
                <a:latin typeface="Century Gothic" panose="020B0502020202020204" pitchFamily="34" charset="0"/>
              </a:rPr>
              <a:pPr/>
              <a:t>44</a:t>
            </a:fld>
            <a:endParaRPr lang="en-US" altLang="el-GR" b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676400"/>
          </a:xfrm>
          <a:solidFill>
            <a:srgbClr val="008080"/>
          </a:solidFill>
        </p:spPr>
        <p:txBody>
          <a:bodyPr lIns="92075" tIns="46038" rIns="92075" bIns="46038" rtlCol="0">
            <a:normAutofit/>
          </a:bodyPr>
          <a:lstStyle/>
          <a:p>
            <a:pPr defTabSz="762000" eaLnBrk="1" fontAlgn="auto" hangingPunct="1">
              <a:spcAft>
                <a:spcPts val="0"/>
              </a:spcAft>
              <a:defRPr/>
            </a:pPr>
            <a:r>
              <a:rPr lang="el-GR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ΔΕΥΤΕΡΟΓΕΝΗΣ ΕΡΕΥΝΑ</a:t>
            </a:r>
            <a:br>
              <a:rPr lang="el-GR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</a:br>
            <a:r>
              <a:rPr lang="el-GR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ΚΑΙ ΕΞΑΓΩΓΕΣ</a:t>
            </a:r>
            <a:endParaRPr lang="el-GR" sz="240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762000" y="2133600"/>
            <a:ext cx="7277100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>
              <a:lnSpc>
                <a:spcPct val="150000"/>
              </a:lnSpc>
              <a:buClr>
                <a:srgbClr val="9900FF"/>
              </a:buClr>
              <a:buFontTx/>
              <a:buChar char="•"/>
            </a:pPr>
            <a:r>
              <a:rPr lang="el-GR" altLang="el-GR" sz="2400" b="0">
                <a:latin typeface="Century Gothic" panose="020B0502020202020204" pitchFamily="34" charset="0"/>
              </a:rPr>
              <a:t> ΥΠΟΥΡΓΕΙΟΥ ΕΜΠΟΡΙΟΥ </a:t>
            </a:r>
          </a:p>
          <a:p>
            <a:pPr>
              <a:lnSpc>
                <a:spcPct val="150000"/>
              </a:lnSpc>
              <a:buClr>
                <a:srgbClr val="9900FF"/>
              </a:buClr>
              <a:buFontTx/>
              <a:buChar char="•"/>
            </a:pPr>
            <a:r>
              <a:rPr lang="el-GR" altLang="el-GR" sz="2400" b="0">
                <a:latin typeface="Century Gothic" panose="020B0502020202020204" pitchFamily="34" charset="0"/>
              </a:rPr>
              <a:t> ΟΡΓΑΝΙΣΜΟΣ ΠΡΟΩΘΗΣΗΣ ΕΞΑΓΩΓΩΝ (Ο.Π.Ε.)</a:t>
            </a:r>
          </a:p>
          <a:p>
            <a:pPr>
              <a:lnSpc>
                <a:spcPct val="150000"/>
              </a:lnSpc>
              <a:buClr>
                <a:srgbClr val="9900FF"/>
              </a:buClr>
              <a:buFontTx/>
              <a:buChar char="•"/>
            </a:pPr>
            <a:r>
              <a:rPr lang="el-GR" altLang="el-GR" sz="2400" b="0">
                <a:latin typeface="Century Gothic" panose="020B0502020202020204" pitchFamily="34" charset="0"/>
              </a:rPr>
              <a:t> ΕΜΠΟΡΙΚΟΙ ΑΚΟΛΟΥΘΟΙ</a:t>
            </a:r>
          </a:p>
          <a:p>
            <a:pPr>
              <a:lnSpc>
                <a:spcPct val="150000"/>
              </a:lnSpc>
              <a:buClr>
                <a:srgbClr val="9900FF"/>
              </a:buClr>
              <a:buFontTx/>
              <a:buChar char="•"/>
            </a:pPr>
            <a:r>
              <a:rPr lang="el-GR" altLang="el-GR" sz="2400" b="0">
                <a:latin typeface="Century Gothic" panose="020B0502020202020204" pitchFamily="34" charset="0"/>
              </a:rPr>
              <a:t> ΤΡΑΠΕΖΙΚΟΙ ΟΡΓΑΝΙΣΜΟΙ</a:t>
            </a:r>
          </a:p>
          <a:p>
            <a:pPr>
              <a:lnSpc>
                <a:spcPct val="150000"/>
              </a:lnSpc>
              <a:buClr>
                <a:srgbClr val="9900FF"/>
              </a:buClr>
              <a:buFontTx/>
              <a:buChar char="•"/>
            </a:pPr>
            <a:r>
              <a:rPr lang="el-GR" altLang="el-GR" sz="2400" b="0">
                <a:latin typeface="Century Gothic" panose="020B0502020202020204" pitchFamily="34" charset="0"/>
              </a:rPr>
              <a:t> ΤΡΑΠΕΖΕΣ ΣΤΟΙΧΕΙΩΝ (DATA BANKS)</a:t>
            </a:r>
          </a:p>
          <a:p>
            <a:pPr>
              <a:lnSpc>
                <a:spcPct val="150000"/>
              </a:lnSpc>
              <a:buClr>
                <a:srgbClr val="9900FF"/>
              </a:buClr>
              <a:buFontTx/>
              <a:buChar char="•"/>
            </a:pPr>
            <a:r>
              <a:rPr lang="el-GR" altLang="el-GR" sz="2400" b="0">
                <a:latin typeface="Century Gothic" panose="020B0502020202020204" pitchFamily="34" charset="0"/>
              </a:rPr>
              <a:t> Διεθνές Νομισματικό Ταμείο (Ι. Μ. F. )</a:t>
            </a:r>
          </a:p>
          <a:p>
            <a:pPr>
              <a:lnSpc>
                <a:spcPct val="150000"/>
              </a:lnSpc>
              <a:buClr>
                <a:srgbClr val="9900FF"/>
              </a:buClr>
              <a:buFontTx/>
              <a:buChar char="•"/>
            </a:pPr>
            <a:r>
              <a:rPr lang="el-GR" altLang="el-GR" sz="2400" b="0">
                <a:latin typeface="Century Gothic" panose="020B0502020202020204" pitchFamily="34" charset="0"/>
              </a:rPr>
              <a:t> ΟΑΣΑ (Ο.Ε.C.D.)</a:t>
            </a:r>
          </a:p>
          <a:p>
            <a:pPr>
              <a:lnSpc>
                <a:spcPct val="150000"/>
              </a:lnSpc>
              <a:buClr>
                <a:srgbClr val="9900FF"/>
              </a:buClr>
              <a:buFontTx/>
              <a:buChar char="•"/>
            </a:pPr>
            <a:r>
              <a:rPr lang="el-GR" altLang="el-GR" sz="2400" b="0">
                <a:latin typeface="Century Gothic" panose="020B0502020202020204" pitchFamily="34" charset="0"/>
              </a:rPr>
              <a:t> ΕΥΡΩΠΑΪΚΗ ΕΝΩΣΗ (Ε.U.) </a:t>
            </a:r>
            <a:endParaRPr lang="el-GR" altLang="el-GR" sz="1400" b="0">
              <a:latin typeface="Century Gothic" panose="020B0502020202020204" pitchFamily="34" charset="0"/>
            </a:endParaRPr>
          </a:p>
        </p:txBody>
      </p:sp>
      <p:pic>
        <p:nvPicPr>
          <p:cNvPr id="48132" name="Picture 14" descr="C:\Users\TURBO_X\Desktop\γ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Rectangle 4"/>
          <p:cNvSpPr>
            <a:spLocks noChangeArrowheads="1"/>
          </p:cNvSpPr>
          <p:nvPr/>
        </p:nvSpPr>
        <p:spPr bwMode="auto">
          <a:xfrm>
            <a:off x="0" y="6334125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79597C4E-6882-47DC-93BA-19B9DCD4DDDE}" type="slidenum">
              <a:rPr lang="en-US" altLang="el-GR" b="0">
                <a:latin typeface="Century Gothic" panose="020B0502020202020204" pitchFamily="34" charset="0"/>
              </a:rPr>
              <a:pPr/>
              <a:t>45</a:t>
            </a:fld>
            <a:endParaRPr lang="en-US" altLang="el-GR" b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>
                <a:latin typeface="Century Gothic" panose="020B0502020202020204" pitchFamily="34" charset="0"/>
              </a:rPr>
              <a:t>3.2 Τυπική Έρευνα</a:t>
            </a:r>
          </a:p>
        </p:txBody>
      </p:sp>
      <p:sp>
        <p:nvSpPr>
          <p:cNvPr id="49155" name="Rectangle 7"/>
          <p:cNvSpPr>
            <a:spLocks noChangeArrowheads="1"/>
          </p:cNvSpPr>
          <p:nvPr/>
        </p:nvSpPr>
        <p:spPr bwMode="auto">
          <a:xfrm>
            <a:off x="0" y="6334125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7C646B66-C8B7-4B4A-AA75-86B8AAC439C4}" type="slidenum">
              <a:rPr lang="en-US" altLang="el-GR" b="0">
                <a:latin typeface="Century Gothic" panose="020B0502020202020204" pitchFamily="34" charset="0"/>
              </a:rPr>
              <a:pPr/>
              <a:t>46</a:t>
            </a:fld>
            <a:endParaRPr lang="en-US" altLang="el-GR" b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Text Box 2"/>
          <p:cNvSpPr txBox="1">
            <a:spLocks noChangeArrowheads="1"/>
          </p:cNvSpPr>
          <p:nvPr/>
        </p:nvSpPr>
        <p:spPr bwMode="auto">
          <a:xfrm>
            <a:off x="2590800" y="0"/>
            <a:ext cx="632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36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ΠΡΩΤΟΓΕΝΗΣ ΕΡΕΥΝΑ</a:t>
            </a:r>
          </a:p>
        </p:txBody>
      </p:sp>
      <p:sp>
        <p:nvSpPr>
          <p:cNvPr id="319491" name="Text Box 3"/>
          <p:cNvSpPr txBox="1">
            <a:spLocks noChangeArrowheads="1"/>
          </p:cNvSpPr>
          <p:nvPr/>
        </p:nvSpPr>
        <p:spPr bwMode="auto">
          <a:xfrm>
            <a:off x="3962400" y="1600200"/>
            <a:ext cx="449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ΠΛΕΟΝΕΚΤΗΜΑΤΑ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990600" y="3429000"/>
            <a:ext cx="7543800" cy="280035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l-GR" altLang="el-GR" sz="2200" b="0">
                <a:solidFill>
                  <a:schemeClr val="bg1"/>
                </a:solidFill>
                <a:latin typeface="Century Gothic" panose="020B0502020202020204" pitchFamily="34" charset="0"/>
              </a:rPr>
              <a:t>ΣΥΛΛΟΓΗ ΣΤΟΙΧΕΙΩΝ ΜΕ ΑΜΕΣΗ ΣΧΕΣΗ ΜΕ ΤΟ ΠΡΟΒΛΗΜΑ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altLang="el-GR" sz="2200" b="0">
                <a:solidFill>
                  <a:schemeClr val="bg1"/>
                </a:solidFill>
                <a:latin typeface="Century Gothic" panose="020B0502020202020204" pitchFamily="34" charset="0"/>
              </a:rPr>
              <a:t>ΑΜΕΣΟΣ ΕΛΕΓΧΟΣ ΤΗΣ ΜΕΘΟΔΟΛΟΓΙΑΣ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altLang="el-GR" sz="2200" b="0">
                <a:solidFill>
                  <a:schemeClr val="bg1"/>
                </a:solidFill>
                <a:latin typeface="Century Gothic" panose="020B0502020202020204" pitchFamily="34" charset="0"/>
              </a:rPr>
              <a:t>ΣΥΛΛΟΓΗ ΣΤΟΙΧΕΙΩΝ ΠΟΥ ΔΕΝ ΣΥΓΚΡΟΥΟΝΤΑΙ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altLang="el-GR" sz="2200" b="0">
                <a:solidFill>
                  <a:schemeClr val="bg1"/>
                </a:solidFill>
                <a:latin typeface="Century Gothic" panose="020B0502020202020204" pitchFamily="34" charset="0"/>
              </a:rPr>
              <a:t>ΚΑΘΟΡΙΣΜΟΣ ΑΞΙΟΠΙΣΤΙΑΣ ΣΤΟΙΧΕΙΩΝ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altLang="el-GR" sz="2200" b="0">
                <a:solidFill>
                  <a:schemeClr val="bg1"/>
                </a:solidFill>
                <a:latin typeface="Century Gothic" panose="020B0502020202020204" pitchFamily="34" charset="0"/>
              </a:rPr>
              <a:t>ΣΥΜΠΛΗΡΩΣΗ ΤΗΣ </a:t>
            </a:r>
            <a:r>
              <a:rPr lang="en-GB" altLang="el-GR" sz="2200" b="0">
                <a:solidFill>
                  <a:schemeClr val="bg1"/>
                </a:solidFill>
                <a:latin typeface="Century Gothic" panose="020B0502020202020204" pitchFamily="34" charset="0"/>
              </a:rPr>
              <a:t>Desk Research</a:t>
            </a:r>
            <a:endParaRPr lang="el-GR" altLang="el-GR" sz="2200" b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0181" name="Rectangle 6"/>
          <p:cNvSpPr>
            <a:spLocks noChangeArrowheads="1"/>
          </p:cNvSpPr>
          <p:nvPr/>
        </p:nvSpPr>
        <p:spPr bwMode="auto">
          <a:xfrm>
            <a:off x="0" y="0"/>
            <a:ext cx="533400" cy="685800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>
              <a:latin typeface="Century Gothic" panose="020B0502020202020204" pitchFamily="34" charset="0"/>
            </a:endParaRPr>
          </a:p>
        </p:txBody>
      </p:sp>
      <p:pic>
        <p:nvPicPr>
          <p:cNvPr id="50182" name="Picture 14" descr="C:\Users\TURBO_X\Desktop\γ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6334125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604FF92A-ED78-40CE-BF3F-DBDB4C37CE48}" type="slidenum">
              <a:rPr lang="en-US" altLang="el-GR" b="0">
                <a:latin typeface="Century Gothic" panose="020B0502020202020204" pitchFamily="34" charset="0"/>
              </a:rPr>
              <a:pPr/>
              <a:t>47</a:t>
            </a:fld>
            <a:endParaRPr lang="en-US" altLang="el-GR" b="0">
              <a:latin typeface="Century Gothic" panose="020B0502020202020204" pitchFamily="34" charset="0"/>
            </a:endParaRPr>
          </a:p>
        </p:txBody>
      </p:sp>
      <p:pic>
        <p:nvPicPr>
          <p:cNvPr id="7178" name="Picture 10" descr="http://www.currentanalysis.com/custom/primaryresearch/images/primary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838200"/>
            <a:ext cx="2181225" cy="2095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blinds dir="vert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76200"/>
            <a:ext cx="9144000" cy="6858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C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>
              <a:latin typeface="Century Gothic" panose="020B0502020202020204" pitchFamily="34" charset="0"/>
            </a:endParaRPr>
          </a:p>
        </p:txBody>
      </p:sp>
      <p:grpSp>
        <p:nvGrpSpPr>
          <p:cNvPr id="51203" name="Group 3"/>
          <p:cNvGrpSpPr>
            <a:grpSpLocks/>
          </p:cNvGrpSpPr>
          <p:nvPr/>
        </p:nvGrpSpPr>
        <p:grpSpPr bwMode="auto">
          <a:xfrm>
            <a:off x="7010400" y="866775"/>
            <a:ext cx="1519238" cy="1495425"/>
            <a:chOff x="4416" y="546"/>
            <a:chExt cx="957" cy="942"/>
          </a:xfrm>
        </p:grpSpPr>
        <p:grpSp>
          <p:nvGrpSpPr>
            <p:cNvPr id="51208" name="Group 4"/>
            <p:cNvGrpSpPr>
              <a:grpSpLocks/>
            </p:cNvGrpSpPr>
            <p:nvPr/>
          </p:nvGrpSpPr>
          <p:grpSpPr bwMode="auto">
            <a:xfrm>
              <a:off x="4825" y="775"/>
              <a:ext cx="548" cy="713"/>
              <a:chOff x="4825" y="775"/>
              <a:chExt cx="548" cy="713"/>
            </a:xfrm>
          </p:grpSpPr>
          <p:grpSp>
            <p:nvGrpSpPr>
              <p:cNvPr id="51212" name="Group 5"/>
              <p:cNvGrpSpPr>
                <a:grpSpLocks/>
              </p:cNvGrpSpPr>
              <p:nvPr/>
            </p:nvGrpSpPr>
            <p:grpSpPr bwMode="auto">
              <a:xfrm>
                <a:off x="4825" y="775"/>
                <a:ext cx="548" cy="712"/>
                <a:chOff x="4825" y="775"/>
                <a:chExt cx="548" cy="712"/>
              </a:xfrm>
            </p:grpSpPr>
            <p:sp>
              <p:nvSpPr>
                <p:cNvPr id="51216" name="Freeform 6"/>
                <p:cNvSpPr>
                  <a:spLocks/>
                </p:cNvSpPr>
                <p:nvPr/>
              </p:nvSpPr>
              <p:spPr bwMode="auto">
                <a:xfrm>
                  <a:off x="4825" y="775"/>
                  <a:ext cx="548" cy="712"/>
                </a:xfrm>
                <a:custGeom>
                  <a:avLst/>
                  <a:gdLst>
                    <a:gd name="T0" fmla="*/ 127 w 548"/>
                    <a:gd name="T1" fmla="*/ 7 h 712"/>
                    <a:gd name="T2" fmla="*/ 172 w 548"/>
                    <a:gd name="T3" fmla="*/ 6 h 712"/>
                    <a:gd name="T4" fmla="*/ 235 w 548"/>
                    <a:gd name="T5" fmla="*/ 15 h 712"/>
                    <a:gd name="T6" fmla="*/ 325 w 548"/>
                    <a:gd name="T7" fmla="*/ 45 h 712"/>
                    <a:gd name="T8" fmla="*/ 448 w 548"/>
                    <a:gd name="T9" fmla="*/ 98 h 712"/>
                    <a:gd name="T10" fmla="*/ 479 w 548"/>
                    <a:gd name="T11" fmla="*/ 124 h 712"/>
                    <a:gd name="T12" fmla="*/ 524 w 548"/>
                    <a:gd name="T13" fmla="*/ 203 h 712"/>
                    <a:gd name="T14" fmla="*/ 547 w 548"/>
                    <a:gd name="T15" fmla="*/ 256 h 712"/>
                    <a:gd name="T16" fmla="*/ 523 w 548"/>
                    <a:gd name="T17" fmla="*/ 293 h 712"/>
                    <a:gd name="T18" fmla="*/ 522 w 548"/>
                    <a:gd name="T19" fmla="*/ 314 h 712"/>
                    <a:gd name="T20" fmla="*/ 545 w 548"/>
                    <a:gd name="T21" fmla="*/ 355 h 712"/>
                    <a:gd name="T22" fmla="*/ 536 w 548"/>
                    <a:gd name="T23" fmla="*/ 393 h 712"/>
                    <a:gd name="T24" fmla="*/ 501 w 548"/>
                    <a:gd name="T25" fmla="*/ 417 h 712"/>
                    <a:gd name="T26" fmla="*/ 510 w 548"/>
                    <a:gd name="T27" fmla="*/ 449 h 712"/>
                    <a:gd name="T28" fmla="*/ 498 w 548"/>
                    <a:gd name="T29" fmla="*/ 486 h 712"/>
                    <a:gd name="T30" fmla="*/ 446 w 548"/>
                    <a:gd name="T31" fmla="*/ 504 h 712"/>
                    <a:gd name="T32" fmla="*/ 424 w 548"/>
                    <a:gd name="T33" fmla="*/ 536 h 712"/>
                    <a:gd name="T34" fmla="*/ 387 w 548"/>
                    <a:gd name="T35" fmla="*/ 552 h 712"/>
                    <a:gd name="T36" fmla="*/ 305 w 548"/>
                    <a:gd name="T37" fmla="*/ 556 h 712"/>
                    <a:gd name="T38" fmla="*/ 254 w 548"/>
                    <a:gd name="T39" fmla="*/ 539 h 712"/>
                    <a:gd name="T40" fmla="*/ 215 w 548"/>
                    <a:gd name="T41" fmla="*/ 496 h 712"/>
                    <a:gd name="T42" fmla="*/ 189 w 548"/>
                    <a:gd name="T43" fmla="*/ 450 h 712"/>
                    <a:gd name="T44" fmla="*/ 204 w 548"/>
                    <a:gd name="T45" fmla="*/ 427 h 712"/>
                    <a:gd name="T46" fmla="*/ 233 w 548"/>
                    <a:gd name="T47" fmla="*/ 425 h 712"/>
                    <a:gd name="T48" fmla="*/ 260 w 548"/>
                    <a:gd name="T49" fmla="*/ 442 h 712"/>
                    <a:gd name="T50" fmla="*/ 240 w 548"/>
                    <a:gd name="T51" fmla="*/ 423 h 712"/>
                    <a:gd name="T52" fmla="*/ 229 w 548"/>
                    <a:gd name="T53" fmla="*/ 417 h 712"/>
                    <a:gd name="T54" fmla="*/ 205 w 548"/>
                    <a:gd name="T55" fmla="*/ 402 h 712"/>
                    <a:gd name="T56" fmla="*/ 173 w 548"/>
                    <a:gd name="T57" fmla="*/ 411 h 712"/>
                    <a:gd name="T58" fmla="*/ 165 w 548"/>
                    <a:gd name="T59" fmla="*/ 440 h 712"/>
                    <a:gd name="T60" fmla="*/ 169 w 548"/>
                    <a:gd name="T61" fmla="*/ 515 h 712"/>
                    <a:gd name="T62" fmla="*/ 190 w 548"/>
                    <a:gd name="T63" fmla="*/ 596 h 712"/>
                    <a:gd name="T64" fmla="*/ 194 w 548"/>
                    <a:gd name="T65" fmla="*/ 671 h 712"/>
                    <a:gd name="T66" fmla="*/ 169 w 548"/>
                    <a:gd name="T67" fmla="*/ 705 h 712"/>
                    <a:gd name="T68" fmla="*/ 127 w 548"/>
                    <a:gd name="T69" fmla="*/ 708 h 712"/>
                    <a:gd name="T70" fmla="*/ 110 w 548"/>
                    <a:gd name="T71" fmla="*/ 657 h 712"/>
                    <a:gd name="T72" fmla="*/ 92 w 548"/>
                    <a:gd name="T73" fmla="*/ 602 h 712"/>
                    <a:gd name="T74" fmla="*/ 80 w 548"/>
                    <a:gd name="T75" fmla="*/ 580 h 712"/>
                    <a:gd name="T76" fmla="*/ 70 w 548"/>
                    <a:gd name="T77" fmla="*/ 553 h 712"/>
                    <a:gd name="T78" fmla="*/ 36 w 548"/>
                    <a:gd name="T79" fmla="*/ 443 h 712"/>
                    <a:gd name="T80" fmla="*/ 14 w 548"/>
                    <a:gd name="T81" fmla="*/ 310 h 712"/>
                    <a:gd name="T82" fmla="*/ 0 w 548"/>
                    <a:gd name="T83" fmla="*/ 227 h 71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548"/>
                    <a:gd name="T127" fmla="*/ 0 h 712"/>
                    <a:gd name="T128" fmla="*/ 548 w 548"/>
                    <a:gd name="T129" fmla="*/ 712 h 71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548" h="712">
                      <a:moveTo>
                        <a:pt x="92" y="0"/>
                      </a:moveTo>
                      <a:lnTo>
                        <a:pt x="109" y="3"/>
                      </a:lnTo>
                      <a:lnTo>
                        <a:pt x="127" y="7"/>
                      </a:lnTo>
                      <a:lnTo>
                        <a:pt x="142" y="9"/>
                      </a:lnTo>
                      <a:lnTo>
                        <a:pt x="153" y="8"/>
                      </a:lnTo>
                      <a:lnTo>
                        <a:pt x="172" y="6"/>
                      </a:lnTo>
                      <a:lnTo>
                        <a:pt x="190" y="6"/>
                      </a:lnTo>
                      <a:lnTo>
                        <a:pt x="210" y="9"/>
                      </a:lnTo>
                      <a:lnTo>
                        <a:pt x="235" y="15"/>
                      </a:lnTo>
                      <a:lnTo>
                        <a:pt x="262" y="22"/>
                      </a:lnTo>
                      <a:lnTo>
                        <a:pt x="288" y="31"/>
                      </a:lnTo>
                      <a:lnTo>
                        <a:pt x="325" y="45"/>
                      </a:lnTo>
                      <a:lnTo>
                        <a:pt x="361" y="61"/>
                      </a:lnTo>
                      <a:lnTo>
                        <a:pt x="405" y="80"/>
                      </a:lnTo>
                      <a:lnTo>
                        <a:pt x="448" y="98"/>
                      </a:lnTo>
                      <a:lnTo>
                        <a:pt x="460" y="104"/>
                      </a:lnTo>
                      <a:lnTo>
                        <a:pt x="470" y="111"/>
                      </a:lnTo>
                      <a:lnTo>
                        <a:pt x="479" y="124"/>
                      </a:lnTo>
                      <a:lnTo>
                        <a:pt x="486" y="136"/>
                      </a:lnTo>
                      <a:lnTo>
                        <a:pt x="501" y="164"/>
                      </a:lnTo>
                      <a:lnTo>
                        <a:pt x="524" y="203"/>
                      </a:lnTo>
                      <a:lnTo>
                        <a:pt x="536" y="226"/>
                      </a:lnTo>
                      <a:lnTo>
                        <a:pt x="544" y="243"/>
                      </a:lnTo>
                      <a:lnTo>
                        <a:pt x="547" y="256"/>
                      </a:lnTo>
                      <a:lnTo>
                        <a:pt x="542" y="271"/>
                      </a:lnTo>
                      <a:lnTo>
                        <a:pt x="533" y="286"/>
                      </a:lnTo>
                      <a:lnTo>
                        <a:pt x="523" y="293"/>
                      </a:lnTo>
                      <a:lnTo>
                        <a:pt x="515" y="295"/>
                      </a:lnTo>
                      <a:lnTo>
                        <a:pt x="519" y="304"/>
                      </a:lnTo>
                      <a:lnTo>
                        <a:pt x="522" y="314"/>
                      </a:lnTo>
                      <a:lnTo>
                        <a:pt x="528" y="326"/>
                      </a:lnTo>
                      <a:lnTo>
                        <a:pt x="539" y="341"/>
                      </a:lnTo>
                      <a:lnTo>
                        <a:pt x="545" y="355"/>
                      </a:lnTo>
                      <a:lnTo>
                        <a:pt x="545" y="367"/>
                      </a:lnTo>
                      <a:lnTo>
                        <a:pt x="543" y="381"/>
                      </a:lnTo>
                      <a:lnTo>
                        <a:pt x="536" y="393"/>
                      </a:lnTo>
                      <a:lnTo>
                        <a:pt x="527" y="404"/>
                      </a:lnTo>
                      <a:lnTo>
                        <a:pt x="512" y="412"/>
                      </a:lnTo>
                      <a:lnTo>
                        <a:pt x="501" y="417"/>
                      </a:lnTo>
                      <a:lnTo>
                        <a:pt x="504" y="429"/>
                      </a:lnTo>
                      <a:lnTo>
                        <a:pt x="507" y="440"/>
                      </a:lnTo>
                      <a:lnTo>
                        <a:pt x="510" y="449"/>
                      </a:lnTo>
                      <a:lnTo>
                        <a:pt x="508" y="463"/>
                      </a:lnTo>
                      <a:lnTo>
                        <a:pt x="505" y="477"/>
                      </a:lnTo>
                      <a:lnTo>
                        <a:pt x="498" y="486"/>
                      </a:lnTo>
                      <a:lnTo>
                        <a:pt x="486" y="495"/>
                      </a:lnTo>
                      <a:lnTo>
                        <a:pt x="468" y="501"/>
                      </a:lnTo>
                      <a:lnTo>
                        <a:pt x="446" y="504"/>
                      </a:lnTo>
                      <a:lnTo>
                        <a:pt x="433" y="505"/>
                      </a:lnTo>
                      <a:lnTo>
                        <a:pt x="429" y="522"/>
                      </a:lnTo>
                      <a:lnTo>
                        <a:pt x="424" y="536"/>
                      </a:lnTo>
                      <a:lnTo>
                        <a:pt x="413" y="546"/>
                      </a:lnTo>
                      <a:lnTo>
                        <a:pt x="401" y="550"/>
                      </a:lnTo>
                      <a:lnTo>
                        <a:pt x="387" y="552"/>
                      </a:lnTo>
                      <a:lnTo>
                        <a:pt x="366" y="551"/>
                      </a:lnTo>
                      <a:lnTo>
                        <a:pt x="338" y="553"/>
                      </a:lnTo>
                      <a:lnTo>
                        <a:pt x="305" y="556"/>
                      </a:lnTo>
                      <a:lnTo>
                        <a:pt x="288" y="555"/>
                      </a:lnTo>
                      <a:lnTo>
                        <a:pt x="274" y="551"/>
                      </a:lnTo>
                      <a:lnTo>
                        <a:pt x="254" y="539"/>
                      </a:lnTo>
                      <a:lnTo>
                        <a:pt x="240" y="528"/>
                      </a:lnTo>
                      <a:lnTo>
                        <a:pt x="229" y="513"/>
                      </a:lnTo>
                      <a:lnTo>
                        <a:pt x="215" y="496"/>
                      </a:lnTo>
                      <a:lnTo>
                        <a:pt x="200" y="478"/>
                      </a:lnTo>
                      <a:lnTo>
                        <a:pt x="189" y="459"/>
                      </a:lnTo>
                      <a:lnTo>
                        <a:pt x="189" y="450"/>
                      </a:lnTo>
                      <a:lnTo>
                        <a:pt x="190" y="441"/>
                      </a:lnTo>
                      <a:lnTo>
                        <a:pt x="195" y="432"/>
                      </a:lnTo>
                      <a:lnTo>
                        <a:pt x="204" y="427"/>
                      </a:lnTo>
                      <a:lnTo>
                        <a:pt x="212" y="424"/>
                      </a:lnTo>
                      <a:lnTo>
                        <a:pt x="223" y="423"/>
                      </a:lnTo>
                      <a:lnTo>
                        <a:pt x="233" y="425"/>
                      </a:lnTo>
                      <a:lnTo>
                        <a:pt x="245" y="431"/>
                      </a:lnTo>
                      <a:lnTo>
                        <a:pt x="255" y="439"/>
                      </a:lnTo>
                      <a:lnTo>
                        <a:pt x="260" y="442"/>
                      </a:lnTo>
                      <a:lnTo>
                        <a:pt x="269" y="449"/>
                      </a:lnTo>
                      <a:lnTo>
                        <a:pt x="256" y="439"/>
                      </a:lnTo>
                      <a:lnTo>
                        <a:pt x="240" y="423"/>
                      </a:lnTo>
                      <a:lnTo>
                        <a:pt x="245" y="417"/>
                      </a:lnTo>
                      <a:lnTo>
                        <a:pt x="237" y="420"/>
                      </a:lnTo>
                      <a:lnTo>
                        <a:pt x="229" y="417"/>
                      </a:lnTo>
                      <a:lnTo>
                        <a:pt x="223" y="412"/>
                      </a:lnTo>
                      <a:lnTo>
                        <a:pt x="214" y="406"/>
                      </a:lnTo>
                      <a:lnTo>
                        <a:pt x="205" y="402"/>
                      </a:lnTo>
                      <a:lnTo>
                        <a:pt x="194" y="400"/>
                      </a:lnTo>
                      <a:lnTo>
                        <a:pt x="183" y="405"/>
                      </a:lnTo>
                      <a:lnTo>
                        <a:pt x="173" y="411"/>
                      </a:lnTo>
                      <a:lnTo>
                        <a:pt x="166" y="419"/>
                      </a:lnTo>
                      <a:lnTo>
                        <a:pt x="164" y="429"/>
                      </a:lnTo>
                      <a:lnTo>
                        <a:pt x="165" y="440"/>
                      </a:lnTo>
                      <a:lnTo>
                        <a:pt x="166" y="465"/>
                      </a:lnTo>
                      <a:lnTo>
                        <a:pt x="167" y="486"/>
                      </a:lnTo>
                      <a:lnTo>
                        <a:pt x="169" y="515"/>
                      </a:lnTo>
                      <a:lnTo>
                        <a:pt x="169" y="541"/>
                      </a:lnTo>
                      <a:lnTo>
                        <a:pt x="183" y="573"/>
                      </a:lnTo>
                      <a:lnTo>
                        <a:pt x="190" y="596"/>
                      </a:lnTo>
                      <a:lnTo>
                        <a:pt x="195" y="609"/>
                      </a:lnTo>
                      <a:lnTo>
                        <a:pt x="195" y="644"/>
                      </a:lnTo>
                      <a:lnTo>
                        <a:pt x="194" y="671"/>
                      </a:lnTo>
                      <a:lnTo>
                        <a:pt x="188" y="688"/>
                      </a:lnTo>
                      <a:lnTo>
                        <a:pt x="179" y="697"/>
                      </a:lnTo>
                      <a:lnTo>
                        <a:pt x="169" y="705"/>
                      </a:lnTo>
                      <a:lnTo>
                        <a:pt x="154" y="709"/>
                      </a:lnTo>
                      <a:lnTo>
                        <a:pt x="139" y="711"/>
                      </a:lnTo>
                      <a:lnTo>
                        <a:pt x="127" y="708"/>
                      </a:lnTo>
                      <a:lnTo>
                        <a:pt x="121" y="702"/>
                      </a:lnTo>
                      <a:lnTo>
                        <a:pt x="115" y="667"/>
                      </a:lnTo>
                      <a:lnTo>
                        <a:pt x="110" y="657"/>
                      </a:lnTo>
                      <a:lnTo>
                        <a:pt x="108" y="651"/>
                      </a:lnTo>
                      <a:lnTo>
                        <a:pt x="104" y="629"/>
                      </a:lnTo>
                      <a:lnTo>
                        <a:pt x="92" y="602"/>
                      </a:lnTo>
                      <a:lnTo>
                        <a:pt x="85" y="592"/>
                      </a:lnTo>
                      <a:lnTo>
                        <a:pt x="83" y="581"/>
                      </a:lnTo>
                      <a:lnTo>
                        <a:pt x="80" y="580"/>
                      </a:lnTo>
                      <a:lnTo>
                        <a:pt x="81" y="573"/>
                      </a:lnTo>
                      <a:lnTo>
                        <a:pt x="77" y="571"/>
                      </a:lnTo>
                      <a:lnTo>
                        <a:pt x="70" y="553"/>
                      </a:lnTo>
                      <a:lnTo>
                        <a:pt x="63" y="521"/>
                      </a:lnTo>
                      <a:lnTo>
                        <a:pt x="49" y="483"/>
                      </a:lnTo>
                      <a:lnTo>
                        <a:pt x="36" y="443"/>
                      </a:lnTo>
                      <a:lnTo>
                        <a:pt x="25" y="400"/>
                      </a:lnTo>
                      <a:lnTo>
                        <a:pt x="19" y="361"/>
                      </a:lnTo>
                      <a:lnTo>
                        <a:pt x="14" y="310"/>
                      </a:lnTo>
                      <a:lnTo>
                        <a:pt x="14" y="262"/>
                      </a:lnTo>
                      <a:lnTo>
                        <a:pt x="14" y="254"/>
                      </a:lnTo>
                      <a:lnTo>
                        <a:pt x="0" y="227"/>
                      </a:lnTo>
                      <a:lnTo>
                        <a:pt x="58" y="173"/>
                      </a:lnTo>
                      <a:lnTo>
                        <a:pt x="92" y="0"/>
                      </a:lnTo>
                    </a:path>
                  </a:pathLst>
                </a:custGeom>
                <a:solidFill>
                  <a:srgbClr val="FFB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1217" name="Freeform 7"/>
                <p:cNvSpPr>
                  <a:spLocks/>
                </p:cNvSpPr>
                <p:nvPr/>
              </p:nvSpPr>
              <p:spPr bwMode="auto">
                <a:xfrm>
                  <a:off x="4910" y="776"/>
                  <a:ext cx="378" cy="112"/>
                </a:xfrm>
                <a:custGeom>
                  <a:avLst/>
                  <a:gdLst>
                    <a:gd name="T0" fmla="*/ 21 w 378"/>
                    <a:gd name="T1" fmla="*/ 0 h 112"/>
                    <a:gd name="T2" fmla="*/ 36 w 378"/>
                    <a:gd name="T3" fmla="*/ 3 h 112"/>
                    <a:gd name="T4" fmla="*/ 49 w 378"/>
                    <a:gd name="T5" fmla="*/ 6 h 112"/>
                    <a:gd name="T6" fmla="*/ 60 w 378"/>
                    <a:gd name="T7" fmla="*/ 7 h 112"/>
                    <a:gd name="T8" fmla="*/ 78 w 378"/>
                    <a:gd name="T9" fmla="*/ 5 h 112"/>
                    <a:gd name="T10" fmla="*/ 87 w 378"/>
                    <a:gd name="T11" fmla="*/ 4 h 112"/>
                    <a:gd name="T12" fmla="*/ 103 w 378"/>
                    <a:gd name="T13" fmla="*/ 3 h 112"/>
                    <a:gd name="T14" fmla="*/ 121 w 378"/>
                    <a:gd name="T15" fmla="*/ 6 h 112"/>
                    <a:gd name="T16" fmla="*/ 147 w 378"/>
                    <a:gd name="T17" fmla="*/ 12 h 112"/>
                    <a:gd name="T18" fmla="*/ 176 w 378"/>
                    <a:gd name="T19" fmla="*/ 21 h 112"/>
                    <a:gd name="T20" fmla="*/ 211 w 378"/>
                    <a:gd name="T21" fmla="*/ 32 h 112"/>
                    <a:gd name="T22" fmla="*/ 246 w 378"/>
                    <a:gd name="T23" fmla="*/ 46 h 112"/>
                    <a:gd name="T24" fmla="*/ 282 w 378"/>
                    <a:gd name="T25" fmla="*/ 62 h 112"/>
                    <a:gd name="T26" fmla="*/ 321 w 378"/>
                    <a:gd name="T27" fmla="*/ 79 h 112"/>
                    <a:gd name="T28" fmla="*/ 346 w 378"/>
                    <a:gd name="T29" fmla="*/ 89 h 112"/>
                    <a:gd name="T30" fmla="*/ 363 w 378"/>
                    <a:gd name="T31" fmla="*/ 96 h 112"/>
                    <a:gd name="T32" fmla="*/ 377 w 378"/>
                    <a:gd name="T33" fmla="*/ 106 h 112"/>
                    <a:gd name="T34" fmla="*/ 367 w 378"/>
                    <a:gd name="T35" fmla="*/ 102 h 112"/>
                    <a:gd name="T36" fmla="*/ 357 w 378"/>
                    <a:gd name="T37" fmla="*/ 101 h 112"/>
                    <a:gd name="T38" fmla="*/ 344 w 378"/>
                    <a:gd name="T39" fmla="*/ 104 h 112"/>
                    <a:gd name="T40" fmla="*/ 338 w 378"/>
                    <a:gd name="T41" fmla="*/ 108 h 112"/>
                    <a:gd name="T42" fmla="*/ 326 w 378"/>
                    <a:gd name="T43" fmla="*/ 100 h 112"/>
                    <a:gd name="T44" fmla="*/ 311 w 378"/>
                    <a:gd name="T45" fmla="*/ 89 h 112"/>
                    <a:gd name="T46" fmla="*/ 297 w 378"/>
                    <a:gd name="T47" fmla="*/ 81 h 112"/>
                    <a:gd name="T48" fmla="*/ 276 w 378"/>
                    <a:gd name="T49" fmla="*/ 70 h 112"/>
                    <a:gd name="T50" fmla="*/ 255 w 378"/>
                    <a:gd name="T51" fmla="*/ 60 h 112"/>
                    <a:gd name="T52" fmla="*/ 230 w 378"/>
                    <a:gd name="T53" fmla="*/ 50 h 112"/>
                    <a:gd name="T54" fmla="*/ 211 w 378"/>
                    <a:gd name="T55" fmla="*/ 44 h 112"/>
                    <a:gd name="T56" fmla="*/ 189 w 378"/>
                    <a:gd name="T57" fmla="*/ 37 h 112"/>
                    <a:gd name="T58" fmla="*/ 172 w 378"/>
                    <a:gd name="T59" fmla="*/ 32 h 112"/>
                    <a:gd name="T60" fmla="*/ 160 w 378"/>
                    <a:gd name="T61" fmla="*/ 29 h 112"/>
                    <a:gd name="T62" fmla="*/ 145 w 378"/>
                    <a:gd name="T63" fmla="*/ 27 h 112"/>
                    <a:gd name="T64" fmla="*/ 127 w 378"/>
                    <a:gd name="T65" fmla="*/ 23 h 112"/>
                    <a:gd name="T66" fmla="*/ 109 w 378"/>
                    <a:gd name="T67" fmla="*/ 22 h 112"/>
                    <a:gd name="T68" fmla="*/ 87 w 378"/>
                    <a:gd name="T69" fmla="*/ 23 h 112"/>
                    <a:gd name="T70" fmla="*/ 69 w 378"/>
                    <a:gd name="T71" fmla="*/ 28 h 112"/>
                    <a:gd name="T72" fmla="*/ 53 w 378"/>
                    <a:gd name="T73" fmla="*/ 37 h 112"/>
                    <a:gd name="T74" fmla="*/ 44 w 378"/>
                    <a:gd name="T75" fmla="*/ 48 h 112"/>
                    <a:gd name="T76" fmla="*/ 33 w 378"/>
                    <a:gd name="T77" fmla="*/ 62 h 112"/>
                    <a:gd name="T78" fmla="*/ 24 w 378"/>
                    <a:gd name="T79" fmla="*/ 78 h 112"/>
                    <a:gd name="T80" fmla="*/ 16 w 378"/>
                    <a:gd name="T81" fmla="*/ 92 h 112"/>
                    <a:gd name="T82" fmla="*/ 8 w 378"/>
                    <a:gd name="T83" fmla="*/ 103 h 112"/>
                    <a:gd name="T84" fmla="*/ 0 w 378"/>
                    <a:gd name="T85" fmla="*/ 111 h 112"/>
                    <a:gd name="T86" fmla="*/ 21 w 378"/>
                    <a:gd name="T87" fmla="*/ 0 h 11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78"/>
                    <a:gd name="T133" fmla="*/ 0 h 112"/>
                    <a:gd name="T134" fmla="*/ 378 w 378"/>
                    <a:gd name="T135" fmla="*/ 112 h 112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78" h="112">
                      <a:moveTo>
                        <a:pt x="21" y="0"/>
                      </a:moveTo>
                      <a:lnTo>
                        <a:pt x="36" y="3"/>
                      </a:lnTo>
                      <a:lnTo>
                        <a:pt x="49" y="6"/>
                      </a:lnTo>
                      <a:lnTo>
                        <a:pt x="60" y="7"/>
                      </a:lnTo>
                      <a:lnTo>
                        <a:pt x="78" y="5"/>
                      </a:lnTo>
                      <a:lnTo>
                        <a:pt x="87" y="4"/>
                      </a:lnTo>
                      <a:lnTo>
                        <a:pt x="103" y="3"/>
                      </a:lnTo>
                      <a:lnTo>
                        <a:pt x="121" y="6"/>
                      </a:lnTo>
                      <a:lnTo>
                        <a:pt x="147" y="12"/>
                      </a:lnTo>
                      <a:lnTo>
                        <a:pt x="176" y="21"/>
                      </a:lnTo>
                      <a:lnTo>
                        <a:pt x="211" y="32"/>
                      </a:lnTo>
                      <a:lnTo>
                        <a:pt x="246" y="46"/>
                      </a:lnTo>
                      <a:lnTo>
                        <a:pt x="282" y="62"/>
                      </a:lnTo>
                      <a:lnTo>
                        <a:pt x="321" y="79"/>
                      </a:lnTo>
                      <a:lnTo>
                        <a:pt x="346" y="89"/>
                      </a:lnTo>
                      <a:lnTo>
                        <a:pt x="363" y="96"/>
                      </a:lnTo>
                      <a:lnTo>
                        <a:pt x="377" y="106"/>
                      </a:lnTo>
                      <a:lnTo>
                        <a:pt x="367" y="102"/>
                      </a:lnTo>
                      <a:lnTo>
                        <a:pt x="357" y="101"/>
                      </a:lnTo>
                      <a:lnTo>
                        <a:pt x="344" y="104"/>
                      </a:lnTo>
                      <a:lnTo>
                        <a:pt x="338" y="108"/>
                      </a:lnTo>
                      <a:lnTo>
                        <a:pt x="326" y="100"/>
                      </a:lnTo>
                      <a:lnTo>
                        <a:pt x="311" y="89"/>
                      </a:lnTo>
                      <a:lnTo>
                        <a:pt x="297" y="81"/>
                      </a:lnTo>
                      <a:lnTo>
                        <a:pt x="276" y="70"/>
                      </a:lnTo>
                      <a:lnTo>
                        <a:pt x="255" y="60"/>
                      </a:lnTo>
                      <a:lnTo>
                        <a:pt x="230" y="50"/>
                      </a:lnTo>
                      <a:lnTo>
                        <a:pt x="211" y="44"/>
                      </a:lnTo>
                      <a:lnTo>
                        <a:pt x="189" y="37"/>
                      </a:lnTo>
                      <a:lnTo>
                        <a:pt x="172" y="32"/>
                      </a:lnTo>
                      <a:lnTo>
                        <a:pt x="160" y="29"/>
                      </a:lnTo>
                      <a:lnTo>
                        <a:pt x="145" y="27"/>
                      </a:lnTo>
                      <a:lnTo>
                        <a:pt x="127" y="23"/>
                      </a:lnTo>
                      <a:lnTo>
                        <a:pt x="109" y="22"/>
                      </a:lnTo>
                      <a:lnTo>
                        <a:pt x="87" y="23"/>
                      </a:lnTo>
                      <a:lnTo>
                        <a:pt x="69" y="28"/>
                      </a:lnTo>
                      <a:lnTo>
                        <a:pt x="53" y="37"/>
                      </a:lnTo>
                      <a:lnTo>
                        <a:pt x="44" y="48"/>
                      </a:lnTo>
                      <a:lnTo>
                        <a:pt x="33" y="62"/>
                      </a:lnTo>
                      <a:lnTo>
                        <a:pt x="24" y="78"/>
                      </a:lnTo>
                      <a:lnTo>
                        <a:pt x="16" y="92"/>
                      </a:lnTo>
                      <a:lnTo>
                        <a:pt x="8" y="103"/>
                      </a:lnTo>
                      <a:lnTo>
                        <a:pt x="0" y="111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FF9F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1218" name="Freeform 8"/>
                <p:cNvSpPr>
                  <a:spLocks/>
                </p:cNvSpPr>
                <p:nvPr/>
              </p:nvSpPr>
              <p:spPr bwMode="auto">
                <a:xfrm>
                  <a:off x="5272" y="976"/>
                  <a:ext cx="81" cy="95"/>
                </a:xfrm>
                <a:custGeom>
                  <a:avLst/>
                  <a:gdLst>
                    <a:gd name="T0" fmla="*/ 77 w 81"/>
                    <a:gd name="T1" fmla="*/ 91 h 95"/>
                    <a:gd name="T2" fmla="*/ 80 w 81"/>
                    <a:gd name="T3" fmla="*/ 80 h 95"/>
                    <a:gd name="T4" fmla="*/ 79 w 81"/>
                    <a:gd name="T5" fmla="*/ 67 h 95"/>
                    <a:gd name="T6" fmla="*/ 74 w 81"/>
                    <a:gd name="T7" fmla="*/ 53 h 95"/>
                    <a:gd name="T8" fmla="*/ 66 w 81"/>
                    <a:gd name="T9" fmla="*/ 42 h 95"/>
                    <a:gd name="T10" fmla="*/ 53 w 81"/>
                    <a:gd name="T11" fmla="*/ 30 h 95"/>
                    <a:gd name="T12" fmla="*/ 37 w 81"/>
                    <a:gd name="T13" fmla="*/ 19 h 95"/>
                    <a:gd name="T14" fmla="*/ 21 w 81"/>
                    <a:gd name="T15" fmla="*/ 10 h 95"/>
                    <a:gd name="T16" fmla="*/ 0 w 81"/>
                    <a:gd name="T17" fmla="*/ 0 h 95"/>
                    <a:gd name="T18" fmla="*/ 17 w 81"/>
                    <a:gd name="T19" fmla="*/ 12 h 95"/>
                    <a:gd name="T20" fmla="*/ 25 w 81"/>
                    <a:gd name="T21" fmla="*/ 17 h 95"/>
                    <a:gd name="T22" fmla="*/ 35 w 81"/>
                    <a:gd name="T23" fmla="*/ 24 h 95"/>
                    <a:gd name="T24" fmla="*/ 44 w 81"/>
                    <a:gd name="T25" fmla="*/ 31 h 95"/>
                    <a:gd name="T26" fmla="*/ 52 w 81"/>
                    <a:gd name="T27" fmla="*/ 39 h 95"/>
                    <a:gd name="T28" fmla="*/ 60 w 81"/>
                    <a:gd name="T29" fmla="*/ 48 h 95"/>
                    <a:gd name="T30" fmla="*/ 66 w 81"/>
                    <a:gd name="T31" fmla="*/ 60 h 95"/>
                    <a:gd name="T32" fmla="*/ 69 w 81"/>
                    <a:gd name="T33" fmla="*/ 74 h 95"/>
                    <a:gd name="T34" fmla="*/ 69 w 81"/>
                    <a:gd name="T35" fmla="*/ 84 h 95"/>
                    <a:gd name="T36" fmla="*/ 68 w 81"/>
                    <a:gd name="T37" fmla="*/ 94 h 95"/>
                    <a:gd name="T38" fmla="*/ 77 w 81"/>
                    <a:gd name="T39" fmla="*/ 91 h 95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81"/>
                    <a:gd name="T61" fmla="*/ 0 h 95"/>
                    <a:gd name="T62" fmla="*/ 81 w 81"/>
                    <a:gd name="T63" fmla="*/ 95 h 95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81" h="95">
                      <a:moveTo>
                        <a:pt x="77" y="91"/>
                      </a:moveTo>
                      <a:lnTo>
                        <a:pt x="80" y="80"/>
                      </a:lnTo>
                      <a:lnTo>
                        <a:pt x="79" y="67"/>
                      </a:lnTo>
                      <a:lnTo>
                        <a:pt x="74" y="53"/>
                      </a:lnTo>
                      <a:lnTo>
                        <a:pt x="66" y="42"/>
                      </a:lnTo>
                      <a:lnTo>
                        <a:pt x="53" y="30"/>
                      </a:lnTo>
                      <a:lnTo>
                        <a:pt x="37" y="19"/>
                      </a:lnTo>
                      <a:lnTo>
                        <a:pt x="21" y="10"/>
                      </a:lnTo>
                      <a:lnTo>
                        <a:pt x="0" y="0"/>
                      </a:lnTo>
                      <a:lnTo>
                        <a:pt x="17" y="12"/>
                      </a:lnTo>
                      <a:lnTo>
                        <a:pt x="25" y="17"/>
                      </a:lnTo>
                      <a:lnTo>
                        <a:pt x="35" y="24"/>
                      </a:lnTo>
                      <a:lnTo>
                        <a:pt x="44" y="31"/>
                      </a:lnTo>
                      <a:lnTo>
                        <a:pt x="52" y="39"/>
                      </a:lnTo>
                      <a:lnTo>
                        <a:pt x="60" y="48"/>
                      </a:lnTo>
                      <a:lnTo>
                        <a:pt x="66" y="60"/>
                      </a:lnTo>
                      <a:lnTo>
                        <a:pt x="69" y="74"/>
                      </a:lnTo>
                      <a:lnTo>
                        <a:pt x="69" y="84"/>
                      </a:lnTo>
                      <a:lnTo>
                        <a:pt x="68" y="94"/>
                      </a:lnTo>
                      <a:lnTo>
                        <a:pt x="77" y="91"/>
                      </a:lnTo>
                    </a:path>
                  </a:pathLst>
                </a:custGeom>
                <a:solidFill>
                  <a:srgbClr val="FF9F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1219" name="Freeform 9"/>
                <p:cNvSpPr>
                  <a:spLocks/>
                </p:cNvSpPr>
                <p:nvPr/>
              </p:nvSpPr>
              <p:spPr bwMode="auto">
                <a:xfrm>
                  <a:off x="5241" y="1075"/>
                  <a:ext cx="95" cy="118"/>
                </a:xfrm>
                <a:custGeom>
                  <a:avLst/>
                  <a:gdLst>
                    <a:gd name="T0" fmla="*/ 91 w 95"/>
                    <a:gd name="T1" fmla="*/ 112 h 118"/>
                    <a:gd name="T2" fmla="*/ 94 w 95"/>
                    <a:gd name="T3" fmla="*/ 98 h 118"/>
                    <a:gd name="T4" fmla="*/ 92 w 95"/>
                    <a:gd name="T5" fmla="*/ 83 h 118"/>
                    <a:gd name="T6" fmla="*/ 90 w 95"/>
                    <a:gd name="T7" fmla="*/ 72 h 118"/>
                    <a:gd name="T8" fmla="*/ 82 w 95"/>
                    <a:gd name="T9" fmla="*/ 57 h 118"/>
                    <a:gd name="T10" fmla="*/ 74 w 95"/>
                    <a:gd name="T11" fmla="*/ 47 h 118"/>
                    <a:gd name="T12" fmla="*/ 59 w 95"/>
                    <a:gd name="T13" fmla="*/ 35 h 118"/>
                    <a:gd name="T14" fmla="*/ 46 w 95"/>
                    <a:gd name="T15" fmla="*/ 25 h 118"/>
                    <a:gd name="T16" fmla="*/ 27 w 95"/>
                    <a:gd name="T17" fmla="*/ 15 h 118"/>
                    <a:gd name="T18" fmla="*/ 0 w 95"/>
                    <a:gd name="T19" fmla="*/ 0 h 118"/>
                    <a:gd name="T20" fmla="*/ 15 w 95"/>
                    <a:gd name="T21" fmla="*/ 11 h 118"/>
                    <a:gd name="T22" fmla="*/ 25 w 95"/>
                    <a:gd name="T23" fmla="*/ 20 h 118"/>
                    <a:gd name="T24" fmla="*/ 38 w 95"/>
                    <a:gd name="T25" fmla="*/ 29 h 118"/>
                    <a:gd name="T26" fmla="*/ 49 w 95"/>
                    <a:gd name="T27" fmla="*/ 40 h 118"/>
                    <a:gd name="T28" fmla="*/ 60 w 95"/>
                    <a:gd name="T29" fmla="*/ 52 h 118"/>
                    <a:gd name="T30" fmla="*/ 70 w 95"/>
                    <a:gd name="T31" fmla="*/ 66 h 118"/>
                    <a:gd name="T32" fmla="*/ 76 w 95"/>
                    <a:gd name="T33" fmla="*/ 81 h 118"/>
                    <a:gd name="T34" fmla="*/ 81 w 95"/>
                    <a:gd name="T35" fmla="*/ 100 h 118"/>
                    <a:gd name="T36" fmla="*/ 84 w 95"/>
                    <a:gd name="T37" fmla="*/ 117 h 118"/>
                    <a:gd name="T38" fmla="*/ 91 w 95"/>
                    <a:gd name="T39" fmla="*/ 112 h 118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95"/>
                    <a:gd name="T61" fmla="*/ 0 h 118"/>
                    <a:gd name="T62" fmla="*/ 95 w 95"/>
                    <a:gd name="T63" fmla="*/ 118 h 118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95" h="118">
                      <a:moveTo>
                        <a:pt x="91" y="112"/>
                      </a:moveTo>
                      <a:lnTo>
                        <a:pt x="94" y="98"/>
                      </a:lnTo>
                      <a:lnTo>
                        <a:pt x="92" y="83"/>
                      </a:lnTo>
                      <a:lnTo>
                        <a:pt x="90" y="72"/>
                      </a:lnTo>
                      <a:lnTo>
                        <a:pt x="82" y="57"/>
                      </a:lnTo>
                      <a:lnTo>
                        <a:pt x="74" y="47"/>
                      </a:lnTo>
                      <a:lnTo>
                        <a:pt x="59" y="35"/>
                      </a:lnTo>
                      <a:lnTo>
                        <a:pt x="46" y="25"/>
                      </a:lnTo>
                      <a:lnTo>
                        <a:pt x="27" y="15"/>
                      </a:lnTo>
                      <a:lnTo>
                        <a:pt x="0" y="0"/>
                      </a:lnTo>
                      <a:lnTo>
                        <a:pt x="15" y="11"/>
                      </a:lnTo>
                      <a:lnTo>
                        <a:pt x="25" y="20"/>
                      </a:lnTo>
                      <a:lnTo>
                        <a:pt x="38" y="29"/>
                      </a:lnTo>
                      <a:lnTo>
                        <a:pt x="49" y="40"/>
                      </a:lnTo>
                      <a:lnTo>
                        <a:pt x="60" y="52"/>
                      </a:lnTo>
                      <a:lnTo>
                        <a:pt x="70" y="66"/>
                      </a:lnTo>
                      <a:lnTo>
                        <a:pt x="76" y="81"/>
                      </a:lnTo>
                      <a:lnTo>
                        <a:pt x="81" y="100"/>
                      </a:lnTo>
                      <a:lnTo>
                        <a:pt x="84" y="117"/>
                      </a:lnTo>
                      <a:lnTo>
                        <a:pt x="91" y="112"/>
                      </a:lnTo>
                    </a:path>
                  </a:pathLst>
                </a:custGeom>
                <a:solidFill>
                  <a:srgbClr val="FF9F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1220" name="Freeform 10"/>
                <p:cNvSpPr>
                  <a:spLocks/>
                </p:cNvSpPr>
                <p:nvPr/>
              </p:nvSpPr>
              <p:spPr bwMode="auto">
                <a:xfrm>
                  <a:off x="5195" y="1193"/>
                  <a:ext cx="78" cy="88"/>
                </a:xfrm>
                <a:custGeom>
                  <a:avLst/>
                  <a:gdLst>
                    <a:gd name="T0" fmla="*/ 0 w 78"/>
                    <a:gd name="T1" fmla="*/ 0 h 88"/>
                    <a:gd name="T2" fmla="*/ 19 w 78"/>
                    <a:gd name="T3" fmla="*/ 10 h 88"/>
                    <a:gd name="T4" fmla="*/ 39 w 78"/>
                    <a:gd name="T5" fmla="*/ 19 h 88"/>
                    <a:gd name="T6" fmla="*/ 53 w 78"/>
                    <a:gd name="T7" fmla="*/ 30 h 88"/>
                    <a:gd name="T8" fmla="*/ 63 w 78"/>
                    <a:gd name="T9" fmla="*/ 41 h 88"/>
                    <a:gd name="T10" fmla="*/ 70 w 78"/>
                    <a:gd name="T11" fmla="*/ 56 h 88"/>
                    <a:gd name="T12" fmla="*/ 75 w 78"/>
                    <a:gd name="T13" fmla="*/ 69 h 88"/>
                    <a:gd name="T14" fmla="*/ 77 w 78"/>
                    <a:gd name="T15" fmla="*/ 86 h 88"/>
                    <a:gd name="T16" fmla="*/ 70 w 78"/>
                    <a:gd name="T17" fmla="*/ 87 h 88"/>
                    <a:gd name="T18" fmla="*/ 63 w 78"/>
                    <a:gd name="T19" fmla="*/ 87 h 88"/>
                    <a:gd name="T20" fmla="*/ 61 w 78"/>
                    <a:gd name="T21" fmla="*/ 76 h 88"/>
                    <a:gd name="T22" fmla="*/ 58 w 78"/>
                    <a:gd name="T23" fmla="*/ 61 h 88"/>
                    <a:gd name="T24" fmla="*/ 52 w 78"/>
                    <a:gd name="T25" fmla="*/ 48 h 88"/>
                    <a:gd name="T26" fmla="*/ 41 w 78"/>
                    <a:gd name="T27" fmla="*/ 33 h 88"/>
                    <a:gd name="T28" fmla="*/ 23 w 78"/>
                    <a:gd name="T29" fmla="*/ 18 h 88"/>
                    <a:gd name="T30" fmla="*/ 12 w 78"/>
                    <a:gd name="T31" fmla="*/ 9 h 88"/>
                    <a:gd name="T32" fmla="*/ 0 w 78"/>
                    <a:gd name="T33" fmla="*/ 0 h 8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8"/>
                    <a:gd name="T52" fmla="*/ 0 h 88"/>
                    <a:gd name="T53" fmla="*/ 78 w 78"/>
                    <a:gd name="T54" fmla="*/ 88 h 8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8" h="88">
                      <a:moveTo>
                        <a:pt x="0" y="0"/>
                      </a:moveTo>
                      <a:lnTo>
                        <a:pt x="19" y="10"/>
                      </a:lnTo>
                      <a:lnTo>
                        <a:pt x="39" y="19"/>
                      </a:lnTo>
                      <a:lnTo>
                        <a:pt x="53" y="30"/>
                      </a:lnTo>
                      <a:lnTo>
                        <a:pt x="63" y="41"/>
                      </a:lnTo>
                      <a:lnTo>
                        <a:pt x="70" y="56"/>
                      </a:lnTo>
                      <a:lnTo>
                        <a:pt x="75" y="69"/>
                      </a:lnTo>
                      <a:lnTo>
                        <a:pt x="77" y="86"/>
                      </a:lnTo>
                      <a:lnTo>
                        <a:pt x="70" y="87"/>
                      </a:lnTo>
                      <a:lnTo>
                        <a:pt x="63" y="87"/>
                      </a:lnTo>
                      <a:lnTo>
                        <a:pt x="61" y="76"/>
                      </a:lnTo>
                      <a:lnTo>
                        <a:pt x="58" y="61"/>
                      </a:lnTo>
                      <a:lnTo>
                        <a:pt x="52" y="48"/>
                      </a:lnTo>
                      <a:lnTo>
                        <a:pt x="41" y="33"/>
                      </a:lnTo>
                      <a:lnTo>
                        <a:pt x="23" y="18"/>
                      </a:lnTo>
                      <a:lnTo>
                        <a:pt x="12" y="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9F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1221" name="Freeform 11"/>
                <p:cNvSpPr>
                  <a:spLocks/>
                </p:cNvSpPr>
                <p:nvPr/>
              </p:nvSpPr>
              <p:spPr bwMode="auto">
                <a:xfrm>
                  <a:off x="5014" y="1199"/>
                  <a:ext cx="196" cy="128"/>
                </a:xfrm>
                <a:custGeom>
                  <a:avLst/>
                  <a:gdLst>
                    <a:gd name="T0" fmla="*/ 69 w 196"/>
                    <a:gd name="T1" fmla="*/ 18 h 128"/>
                    <a:gd name="T2" fmla="*/ 102 w 196"/>
                    <a:gd name="T3" fmla="*/ 27 h 128"/>
                    <a:gd name="T4" fmla="*/ 127 w 196"/>
                    <a:gd name="T5" fmla="*/ 34 h 128"/>
                    <a:gd name="T6" fmla="*/ 144 w 196"/>
                    <a:gd name="T7" fmla="*/ 44 h 128"/>
                    <a:gd name="T8" fmla="*/ 164 w 196"/>
                    <a:gd name="T9" fmla="*/ 58 h 128"/>
                    <a:gd name="T10" fmla="*/ 179 w 196"/>
                    <a:gd name="T11" fmla="*/ 72 h 128"/>
                    <a:gd name="T12" fmla="*/ 195 w 196"/>
                    <a:gd name="T13" fmla="*/ 90 h 128"/>
                    <a:gd name="T14" fmla="*/ 170 w 196"/>
                    <a:gd name="T15" fmla="*/ 69 h 128"/>
                    <a:gd name="T16" fmla="*/ 145 w 196"/>
                    <a:gd name="T17" fmla="*/ 52 h 128"/>
                    <a:gd name="T18" fmla="*/ 129 w 196"/>
                    <a:gd name="T19" fmla="*/ 42 h 128"/>
                    <a:gd name="T20" fmla="*/ 112 w 196"/>
                    <a:gd name="T21" fmla="*/ 38 h 128"/>
                    <a:gd name="T22" fmla="*/ 96 w 196"/>
                    <a:gd name="T23" fmla="*/ 33 h 128"/>
                    <a:gd name="T24" fmla="*/ 84 w 196"/>
                    <a:gd name="T25" fmla="*/ 31 h 128"/>
                    <a:gd name="T26" fmla="*/ 87 w 196"/>
                    <a:gd name="T27" fmla="*/ 44 h 128"/>
                    <a:gd name="T28" fmla="*/ 91 w 196"/>
                    <a:gd name="T29" fmla="*/ 58 h 128"/>
                    <a:gd name="T30" fmla="*/ 96 w 196"/>
                    <a:gd name="T31" fmla="*/ 74 h 128"/>
                    <a:gd name="T32" fmla="*/ 100 w 196"/>
                    <a:gd name="T33" fmla="*/ 88 h 128"/>
                    <a:gd name="T34" fmla="*/ 106 w 196"/>
                    <a:gd name="T35" fmla="*/ 103 h 128"/>
                    <a:gd name="T36" fmla="*/ 109 w 196"/>
                    <a:gd name="T37" fmla="*/ 112 h 128"/>
                    <a:gd name="T38" fmla="*/ 115 w 196"/>
                    <a:gd name="T39" fmla="*/ 127 h 128"/>
                    <a:gd name="T40" fmla="*/ 105 w 196"/>
                    <a:gd name="T41" fmla="*/ 112 h 128"/>
                    <a:gd name="T42" fmla="*/ 97 w 196"/>
                    <a:gd name="T43" fmla="*/ 96 h 128"/>
                    <a:gd name="T44" fmla="*/ 91 w 196"/>
                    <a:gd name="T45" fmla="*/ 81 h 128"/>
                    <a:gd name="T46" fmla="*/ 85 w 196"/>
                    <a:gd name="T47" fmla="*/ 67 h 128"/>
                    <a:gd name="T48" fmla="*/ 80 w 196"/>
                    <a:gd name="T49" fmla="*/ 55 h 128"/>
                    <a:gd name="T50" fmla="*/ 77 w 196"/>
                    <a:gd name="T51" fmla="*/ 44 h 128"/>
                    <a:gd name="T52" fmla="*/ 71 w 196"/>
                    <a:gd name="T53" fmla="*/ 34 h 128"/>
                    <a:gd name="T54" fmla="*/ 65 w 196"/>
                    <a:gd name="T55" fmla="*/ 25 h 128"/>
                    <a:gd name="T56" fmla="*/ 54 w 196"/>
                    <a:gd name="T57" fmla="*/ 16 h 128"/>
                    <a:gd name="T58" fmla="*/ 41 w 196"/>
                    <a:gd name="T59" fmla="*/ 10 h 128"/>
                    <a:gd name="T60" fmla="*/ 27 w 196"/>
                    <a:gd name="T61" fmla="*/ 10 h 128"/>
                    <a:gd name="T62" fmla="*/ 13 w 196"/>
                    <a:gd name="T63" fmla="*/ 13 h 128"/>
                    <a:gd name="T64" fmla="*/ 8 w 196"/>
                    <a:gd name="T65" fmla="*/ 22 h 128"/>
                    <a:gd name="T66" fmla="*/ 22 w 196"/>
                    <a:gd name="T67" fmla="*/ 33 h 128"/>
                    <a:gd name="T68" fmla="*/ 29 w 196"/>
                    <a:gd name="T69" fmla="*/ 45 h 128"/>
                    <a:gd name="T70" fmla="*/ 34 w 196"/>
                    <a:gd name="T71" fmla="*/ 62 h 128"/>
                    <a:gd name="T72" fmla="*/ 32 w 196"/>
                    <a:gd name="T73" fmla="*/ 76 h 128"/>
                    <a:gd name="T74" fmla="*/ 32 w 196"/>
                    <a:gd name="T75" fmla="*/ 66 h 128"/>
                    <a:gd name="T76" fmla="*/ 29 w 196"/>
                    <a:gd name="T77" fmla="*/ 54 h 128"/>
                    <a:gd name="T78" fmla="*/ 23 w 196"/>
                    <a:gd name="T79" fmla="*/ 45 h 128"/>
                    <a:gd name="T80" fmla="*/ 17 w 196"/>
                    <a:gd name="T81" fmla="*/ 35 h 128"/>
                    <a:gd name="T82" fmla="*/ 8 w 196"/>
                    <a:gd name="T83" fmla="*/ 29 h 128"/>
                    <a:gd name="T84" fmla="*/ 0 w 196"/>
                    <a:gd name="T85" fmla="*/ 27 h 128"/>
                    <a:gd name="T86" fmla="*/ 0 w 196"/>
                    <a:gd name="T87" fmla="*/ 19 h 128"/>
                    <a:gd name="T88" fmla="*/ 5 w 196"/>
                    <a:gd name="T89" fmla="*/ 12 h 128"/>
                    <a:gd name="T90" fmla="*/ 9 w 196"/>
                    <a:gd name="T91" fmla="*/ 5 h 128"/>
                    <a:gd name="T92" fmla="*/ 19 w 196"/>
                    <a:gd name="T93" fmla="*/ 2 h 128"/>
                    <a:gd name="T94" fmla="*/ 28 w 196"/>
                    <a:gd name="T95" fmla="*/ 0 h 128"/>
                    <a:gd name="T96" fmla="*/ 43 w 196"/>
                    <a:gd name="T97" fmla="*/ 1 h 128"/>
                    <a:gd name="T98" fmla="*/ 57 w 196"/>
                    <a:gd name="T99" fmla="*/ 8 h 128"/>
                    <a:gd name="T100" fmla="*/ 69 w 196"/>
                    <a:gd name="T101" fmla="*/ 18 h 128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96"/>
                    <a:gd name="T154" fmla="*/ 0 h 128"/>
                    <a:gd name="T155" fmla="*/ 196 w 196"/>
                    <a:gd name="T156" fmla="*/ 128 h 128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96" h="128">
                      <a:moveTo>
                        <a:pt x="69" y="18"/>
                      </a:moveTo>
                      <a:lnTo>
                        <a:pt x="102" y="27"/>
                      </a:lnTo>
                      <a:lnTo>
                        <a:pt x="127" y="34"/>
                      </a:lnTo>
                      <a:lnTo>
                        <a:pt x="144" y="44"/>
                      </a:lnTo>
                      <a:lnTo>
                        <a:pt x="164" y="58"/>
                      </a:lnTo>
                      <a:lnTo>
                        <a:pt x="179" y="72"/>
                      </a:lnTo>
                      <a:lnTo>
                        <a:pt x="195" y="90"/>
                      </a:lnTo>
                      <a:lnTo>
                        <a:pt x="170" y="69"/>
                      </a:lnTo>
                      <a:lnTo>
                        <a:pt x="145" y="52"/>
                      </a:lnTo>
                      <a:lnTo>
                        <a:pt x="129" y="42"/>
                      </a:lnTo>
                      <a:lnTo>
                        <a:pt x="112" y="38"/>
                      </a:lnTo>
                      <a:lnTo>
                        <a:pt x="96" y="33"/>
                      </a:lnTo>
                      <a:lnTo>
                        <a:pt x="84" y="31"/>
                      </a:lnTo>
                      <a:lnTo>
                        <a:pt x="87" y="44"/>
                      </a:lnTo>
                      <a:lnTo>
                        <a:pt x="91" y="58"/>
                      </a:lnTo>
                      <a:lnTo>
                        <a:pt x="96" y="74"/>
                      </a:lnTo>
                      <a:lnTo>
                        <a:pt x="100" y="88"/>
                      </a:lnTo>
                      <a:lnTo>
                        <a:pt x="106" y="103"/>
                      </a:lnTo>
                      <a:lnTo>
                        <a:pt x="109" y="112"/>
                      </a:lnTo>
                      <a:lnTo>
                        <a:pt x="115" y="127"/>
                      </a:lnTo>
                      <a:lnTo>
                        <a:pt x="105" y="112"/>
                      </a:lnTo>
                      <a:lnTo>
                        <a:pt x="97" y="96"/>
                      </a:lnTo>
                      <a:lnTo>
                        <a:pt x="91" y="81"/>
                      </a:lnTo>
                      <a:lnTo>
                        <a:pt x="85" y="67"/>
                      </a:lnTo>
                      <a:lnTo>
                        <a:pt x="80" y="55"/>
                      </a:lnTo>
                      <a:lnTo>
                        <a:pt x="77" y="44"/>
                      </a:lnTo>
                      <a:lnTo>
                        <a:pt x="71" y="34"/>
                      </a:lnTo>
                      <a:lnTo>
                        <a:pt x="65" y="25"/>
                      </a:lnTo>
                      <a:lnTo>
                        <a:pt x="54" y="16"/>
                      </a:lnTo>
                      <a:lnTo>
                        <a:pt x="41" y="10"/>
                      </a:lnTo>
                      <a:lnTo>
                        <a:pt x="27" y="10"/>
                      </a:lnTo>
                      <a:lnTo>
                        <a:pt x="13" y="13"/>
                      </a:lnTo>
                      <a:lnTo>
                        <a:pt x="8" y="22"/>
                      </a:lnTo>
                      <a:lnTo>
                        <a:pt x="22" y="33"/>
                      </a:lnTo>
                      <a:lnTo>
                        <a:pt x="29" y="45"/>
                      </a:lnTo>
                      <a:lnTo>
                        <a:pt x="34" y="62"/>
                      </a:lnTo>
                      <a:lnTo>
                        <a:pt x="32" y="76"/>
                      </a:lnTo>
                      <a:lnTo>
                        <a:pt x="32" y="66"/>
                      </a:lnTo>
                      <a:lnTo>
                        <a:pt x="29" y="54"/>
                      </a:lnTo>
                      <a:lnTo>
                        <a:pt x="23" y="45"/>
                      </a:lnTo>
                      <a:lnTo>
                        <a:pt x="17" y="35"/>
                      </a:lnTo>
                      <a:lnTo>
                        <a:pt x="8" y="29"/>
                      </a:lnTo>
                      <a:lnTo>
                        <a:pt x="0" y="27"/>
                      </a:lnTo>
                      <a:lnTo>
                        <a:pt x="0" y="19"/>
                      </a:lnTo>
                      <a:lnTo>
                        <a:pt x="5" y="12"/>
                      </a:lnTo>
                      <a:lnTo>
                        <a:pt x="9" y="5"/>
                      </a:lnTo>
                      <a:lnTo>
                        <a:pt x="19" y="2"/>
                      </a:lnTo>
                      <a:lnTo>
                        <a:pt x="28" y="0"/>
                      </a:lnTo>
                      <a:lnTo>
                        <a:pt x="43" y="1"/>
                      </a:lnTo>
                      <a:lnTo>
                        <a:pt x="57" y="8"/>
                      </a:lnTo>
                      <a:lnTo>
                        <a:pt x="69" y="18"/>
                      </a:lnTo>
                    </a:path>
                  </a:pathLst>
                </a:custGeom>
                <a:solidFill>
                  <a:srgbClr val="FF9F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1222" name="Freeform 12"/>
                <p:cNvSpPr>
                  <a:spLocks/>
                </p:cNvSpPr>
                <p:nvPr/>
              </p:nvSpPr>
              <p:spPr bwMode="auto">
                <a:xfrm>
                  <a:off x="5065" y="1175"/>
                  <a:ext cx="42" cy="33"/>
                </a:xfrm>
                <a:custGeom>
                  <a:avLst/>
                  <a:gdLst>
                    <a:gd name="T0" fmla="*/ 8 w 42"/>
                    <a:gd name="T1" fmla="*/ 32 h 33"/>
                    <a:gd name="T2" fmla="*/ 12 w 42"/>
                    <a:gd name="T3" fmla="*/ 23 h 33"/>
                    <a:gd name="T4" fmla="*/ 15 w 42"/>
                    <a:gd name="T5" fmla="*/ 14 h 33"/>
                    <a:gd name="T6" fmla="*/ 22 w 42"/>
                    <a:gd name="T7" fmla="*/ 8 h 33"/>
                    <a:gd name="T8" fmla="*/ 29 w 42"/>
                    <a:gd name="T9" fmla="*/ 4 h 33"/>
                    <a:gd name="T10" fmla="*/ 41 w 42"/>
                    <a:gd name="T11" fmla="*/ 0 h 33"/>
                    <a:gd name="T12" fmla="*/ 33 w 42"/>
                    <a:gd name="T13" fmla="*/ 0 h 33"/>
                    <a:gd name="T14" fmla="*/ 19 w 42"/>
                    <a:gd name="T15" fmla="*/ 4 h 33"/>
                    <a:gd name="T16" fmla="*/ 7 w 42"/>
                    <a:gd name="T17" fmla="*/ 12 h 33"/>
                    <a:gd name="T18" fmla="*/ 0 w 42"/>
                    <a:gd name="T19" fmla="*/ 24 h 33"/>
                    <a:gd name="T20" fmla="*/ 8 w 42"/>
                    <a:gd name="T21" fmla="*/ 32 h 3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2"/>
                    <a:gd name="T34" fmla="*/ 0 h 33"/>
                    <a:gd name="T35" fmla="*/ 42 w 42"/>
                    <a:gd name="T36" fmla="*/ 33 h 3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2" h="33">
                      <a:moveTo>
                        <a:pt x="8" y="32"/>
                      </a:moveTo>
                      <a:lnTo>
                        <a:pt x="12" y="23"/>
                      </a:lnTo>
                      <a:lnTo>
                        <a:pt x="15" y="14"/>
                      </a:lnTo>
                      <a:lnTo>
                        <a:pt x="22" y="8"/>
                      </a:lnTo>
                      <a:lnTo>
                        <a:pt x="29" y="4"/>
                      </a:lnTo>
                      <a:lnTo>
                        <a:pt x="41" y="0"/>
                      </a:lnTo>
                      <a:lnTo>
                        <a:pt x="33" y="0"/>
                      </a:lnTo>
                      <a:lnTo>
                        <a:pt x="19" y="4"/>
                      </a:lnTo>
                      <a:lnTo>
                        <a:pt x="7" y="12"/>
                      </a:lnTo>
                      <a:lnTo>
                        <a:pt x="0" y="24"/>
                      </a:lnTo>
                      <a:lnTo>
                        <a:pt x="8" y="32"/>
                      </a:lnTo>
                    </a:path>
                  </a:pathLst>
                </a:custGeom>
                <a:solidFill>
                  <a:srgbClr val="FF9F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1223" name="Freeform 13"/>
                <p:cNvSpPr>
                  <a:spLocks/>
                </p:cNvSpPr>
                <p:nvPr/>
              </p:nvSpPr>
              <p:spPr bwMode="auto">
                <a:xfrm>
                  <a:off x="5048" y="1146"/>
                  <a:ext cx="17" cy="41"/>
                </a:xfrm>
                <a:custGeom>
                  <a:avLst/>
                  <a:gdLst>
                    <a:gd name="T0" fmla="*/ 1 w 17"/>
                    <a:gd name="T1" fmla="*/ 40 h 41"/>
                    <a:gd name="T2" fmla="*/ 0 w 17"/>
                    <a:gd name="T3" fmla="*/ 32 h 41"/>
                    <a:gd name="T4" fmla="*/ 1 w 17"/>
                    <a:gd name="T5" fmla="*/ 23 h 41"/>
                    <a:gd name="T6" fmla="*/ 8 w 17"/>
                    <a:gd name="T7" fmla="*/ 15 h 41"/>
                    <a:gd name="T8" fmla="*/ 16 w 17"/>
                    <a:gd name="T9" fmla="*/ 7 h 41"/>
                    <a:gd name="T10" fmla="*/ 11 w 17"/>
                    <a:gd name="T11" fmla="*/ 0 h 4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41"/>
                    <a:gd name="T20" fmla="*/ 17 w 17"/>
                    <a:gd name="T21" fmla="*/ 41 h 4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41">
                      <a:moveTo>
                        <a:pt x="1" y="40"/>
                      </a:moveTo>
                      <a:lnTo>
                        <a:pt x="0" y="32"/>
                      </a:lnTo>
                      <a:lnTo>
                        <a:pt x="1" y="23"/>
                      </a:lnTo>
                      <a:lnTo>
                        <a:pt x="8" y="15"/>
                      </a:lnTo>
                      <a:lnTo>
                        <a:pt x="16" y="7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12700" cap="rnd">
                  <a:solidFill>
                    <a:srgbClr val="FF9F1F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1224" name="Freeform 14"/>
                <p:cNvSpPr>
                  <a:spLocks/>
                </p:cNvSpPr>
                <p:nvPr/>
              </p:nvSpPr>
              <p:spPr bwMode="auto">
                <a:xfrm>
                  <a:off x="4963" y="1154"/>
                  <a:ext cx="63" cy="163"/>
                </a:xfrm>
                <a:custGeom>
                  <a:avLst/>
                  <a:gdLst>
                    <a:gd name="T0" fmla="*/ 30 w 63"/>
                    <a:gd name="T1" fmla="*/ 162 h 163"/>
                    <a:gd name="T2" fmla="*/ 31 w 63"/>
                    <a:gd name="T3" fmla="*/ 140 h 163"/>
                    <a:gd name="T4" fmla="*/ 29 w 63"/>
                    <a:gd name="T5" fmla="*/ 112 h 163"/>
                    <a:gd name="T6" fmla="*/ 28 w 63"/>
                    <a:gd name="T7" fmla="*/ 83 h 163"/>
                    <a:gd name="T8" fmla="*/ 26 w 63"/>
                    <a:gd name="T9" fmla="*/ 56 h 163"/>
                    <a:gd name="T10" fmla="*/ 27 w 63"/>
                    <a:gd name="T11" fmla="*/ 43 h 163"/>
                    <a:gd name="T12" fmla="*/ 34 w 63"/>
                    <a:gd name="T13" fmla="*/ 33 h 163"/>
                    <a:gd name="T14" fmla="*/ 41 w 63"/>
                    <a:gd name="T15" fmla="*/ 27 h 163"/>
                    <a:gd name="T16" fmla="*/ 56 w 63"/>
                    <a:gd name="T17" fmla="*/ 21 h 163"/>
                    <a:gd name="T18" fmla="*/ 58 w 63"/>
                    <a:gd name="T19" fmla="*/ 16 h 163"/>
                    <a:gd name="T20" fmla="*/ 57 w 63"/>
                    <a:gd name="T21" fmla="*/ 9 h 163"/>
                    <a:gd name="T22" fmla="*/ 62 w 63"/>
                    <a:gd name="T23" fmla="*/ 0 h 163"/>
                    <a:gd name="T24" fmla="*/ 56 w 63"/>
                    <a:gd name="T25" fmla="*/ 9 h 163"/>
                    <a:gd name="T26" fmla="*/ 55 w 63"/>
                    <a:gd name="T27" fmla="*/ 16 h 163"/>
                    <a:gd name="T28" fmla="*/ 51 w 63"/>
                    <a:gd name="T29" fmla="*/ 20 h 163"/>
                    <a:gd name="T30" fmla="*/ 45 w 63"/>
                    <a:gd name="T31" fmla="*/ 20 h 163"/>
                    <a:gd name="T32" fmla="*/ 34 w 63"/>
                    <a:gd name="T33" fmla="*/ 21 h 163"/>
                    <a:gd name="T34" fmla="*/ 26 w 63"/>
                    <a:gd name="T35" fmla="*/ 27 h 163"/>
                    <a:gd name="T36" fmla="*/ 21 w 63"/>
                    <a:gd name="T37" fmla="*/ 34 h 163"/>
                    <a:gd name="T38" fmla="*/ 11 w 63"/>
                    <a:gd name="T39" fmla="*/ 27 h 163"/>
                    <a:gd name="T40" fmla="*/ 7 w 63"/>
                    <a:gd name="T41" fmla="*/ 18 h 163"/>
                    <a:gd name="T42" fmla="*/ 6 w 63"/>
                    <a:gd name="T43" fmla="*/ 10 h 163"/>
                    <a:gd name="T44" fmla="*/ 5 w 63"/>
                    <a:gd name="T45" fmla="*/ 3 h 163"/>
                    <a:gd name="T46" fmla="*/ 0 w 63"/>
                    <a:gd name="T47" fmla="*/ 14 h 163"/>
                    <a:gd name="T48" fmla="*/ 1 w 63"/>
                    <a:gd name="T49" fmla="*/ 28 h 163"/>
                    <a:gd name="T50" fmla="*/ 4 w 63"/>
                    <a:gd name="T51" fmla="*/ 41 h 163"/>
                    <a:gd name="T52" fmla="*/ 6 w 63"/>
                    <a:gd name="T53" fmla="*/ 50 h 163"/>
                    <a:gd name="T54" fmla="*/ 5 w 63"/>
                    <a:gd name="T55" fmla="*/ 61 h 163"/>
                    <a:gd name="T56" fmla="*/ 7 w 63"/>
                    <a:gd name="T57" fmla="*/ 72 h 163"/>
                    <a:gd name="T58" fmla="*/ 12 w 63"/>
                    <a:gd name="T59" fmla="*/ 83 h 163"/>
                    <a:gd name="T60" fmla="*/ 14 w 63"/>
                    <a:gd name="T61" fmla="*/ 92 h 163"/>
                    <a:gd name="T62" fmla="*/ 17 w 63"/>
                    <a:gd name="T63" fmla="*/ 105 h 163"/>
                    <a:gd name="T64" fmla="*/ 16 w 63"/>
                    <a:gd name="T65" fmla="*/ 114 h 163"/>
                    <a:gd name="T66" fmla="*/ 12 w 63"/>
                    <a:gd name="T67" fmla="*/ 120 h 163"/>
                    <a:gd name="T68" fmla="*/ 1 w 63"/>
                    <a:gd name="T69" fmla="*/ 115 h 163"/>
                    <a:gd name="T70" fmla="*/ 6 w 63"/>
                    <a:gd name="T71" fmla="*/ 123 h 163"/>
                    <a:gd name="T72" fmla="*/ 11 w 63"/>
                    <a:gd name="T73" fmla="*/ 134 h 163"/>
                    <a:gd name="T74" fmla="*/ 13 w 63"/>
                    <a:gd name="T75" fmla="*/ 144 h 163"/>
                    <a:gd name="T76" fmla="*/ 20 w 63"/>
                    <a:gd name="T77" fmla="*/ 154 h 163"/>
                    <a:gd name="T78" fmla="*/ 30 w 63"/>
                    <a:gd name="T79" fmla="*/ 162 h 163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3"/>
                    <a:gd name="T121" fmla="*/ 0 h 163"/>
                    <a:gd name="T122" fmla="*/ 63 w 63"/>
                    <a:gd name="T123" fmla="*/ 163 h 163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3" h="163">
                      <a:moveTo>
                        <a:pt x="30" y="162"/>
                      </a:moveTo>
                      <a:lnTo>
                        <a:pt x="31" y="140"/>
                      </a:lnTo>
                      <a:lnTo>
                        <a:pt x="29" y="112"/>
                      </a:lnTo>
                      <a:lnTo>
                        <a:pt x="28" y="83"/>
                      </a:lnTo>
                      <a:lnTo>
                        <a:pt x="26" y="56"/>
                      </a:lnTo>
                      <a:lnTo>
                        <a:pt x="27" y="43"/>
                      </a:lnTo>
                      <a:lnTo>
                        <a:pt x="34" y="33"/>
                      </a:lnTo>
                      <a:lnTo>
                        <a:pt x="41" y="27"/>
                      </a:lnTo>
                      <a:lnTo>
                        <a:pt x="56" y="21"/>
                      </a:lnTo>
                      <a:lnTo>
                        <a:pt x="58" y="16"/>
                      </a:lnTo>
                      <a:lnTo>
                        <a:pt x="57" y="9"/>
                      </a:lnTo>
                      <a:lnTo>
                        <a:pt x="62" y="0"/>
                      </a:lnTo>
                      <a:lnTo>
                        <a:pt x="56" y="9"/>
                      </a:lnTo>
                      <a:lnTo>
                        <a:pt x="55" y="16"/>
                      </a:lnTo>
                      <a:lnTo>
                        <a:pt x="51" y="20"/>
                      </a:lnTo>
                      <a:lnTo>
                        <a:pt x="45" y="20"/>
                      </a:lnTo>
                      <a:lnTo>
                        <a:pt x="34" y="21"/>
                      </a:lnTo>
                      <a:lnTo>
                        <a:pt x="26" y="27"/>
                      </a:lnTo>
                      <a:lnTo>
                        <a:pt x="21" y="34"/>
                      </a:lnTo>
                      <a:lnTo>
                        <a:pt x="11" y="27"/>
                      </a:lnTo>
                      <a:lnTo>
                        <a:pt x="7" y="18"/>
                      </a:lnTo>
                      <a:lnTo>
                        <a:pt x="6" y="10"/>
                      </a:lnTo>
                      <a:lnTo>
                        <a:pt x="5" y="3"/>
                      </a:lnTo>
                      <a:lnTo>
                        <a:pt x="0" y="14"/>
                      </a:lnTo>
                      <a:lnTo>
                        <a:pt x="1" y="28"/>
                      </a:lnTo>
                      <a:lnTo>
                        <a:pt x="4" y="41"/>
                      </a:lnTo>
                      <a:lnTo>
                        <a:pt x="6" y="50"/>
                      </a:lnTo>
                      <a:lnTo>
                        <a:pt x="5" y="61"/>
                      </a:lnTo>
                      <a:lnTo>
                        <a:pt x="7" y="72"/>
                      </a:lnTo>
                      <a:lnTo>
                        <a:pt x="12" y="83"/>
                      </a:lnTo>
                      <a:lnTo>
                        <a:pt x="14" y="92"/>
                      </a:lnTo>
                      <a:lnTo>
                        <a:pt x="17" y="105"/>
                      </a:lnTo>
                      <a:lnTo>
                        <a:pt x="16" y="114"/>
                      </a:lnTo>
                      <a:lnTo>
                        <a:pt x="12" y="120"/>
                      </a:lnTo>
                      <a:lnTo>
                        <a:pt x="1" y="115"/>
                      </a:lnTo>
                      <a:lnTo>
                        <a:pt x="6" y="123"/>
                      </a:lnTo>
                      <a:lnTo>
                        <a:pt x="11" y="134"/>
                      </a:lnTo>
                      <a:lnTo>
                        <a:pt x="13" y="144"/>
                      </a:lnTo>
                      <a:lnTo>
                        <a:pt x="20" y="154"/>
                      </a:lnTo>
                      <a:lnTo>
                        <a:pt x="30" y="162"/>
                      </a:lnTo>
                    </a:path>
                  </a:pathLst>
                </a:custGeom>
                <a:solidFill>
                  <a:srgbClr val="FF9F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1225" name="Freeform 15"/>
                <p:cNvSpPr>
                  <a:spLocks/>
                </p:cNvSpPr>
                <p:nvPr/>
              </p:nvSpPr>
              <p:spPr bwMode="auto">
                <a:xfrm>
                  <a:off x="4881" y="1277"/>
                  <a:ext cx="30" cy="32"/>
                </a:xfrm>
                <a:custGeom>
                  <a:avLst/>
                  <a:gdLst>
                    <a:gd name="T0" fmla="*/ 4 w 30"/>
                    <a:gd name="T1" fmla="*/ 12 h 32"/>
                    <a:gd name="T2" fmla="*/ 9 w 30"/>
                    <a:gd name="T3" fmla="*/ 11 h 32"/>
                    <a:gd name="T4" fmla="*/ 17 w 30"/>
                    <a:gd name="T5" fmla="*/ 14 h 32"/>
                    <a:gd name="T6" fmla="*/ 22 w 30"/>
                    <a:gd name="T7" fmla="*/ 19 h 32"/>
                    <a:gd name="T8" fmla="*/ 29 w 30"/>
                    <a:gd name="T9" fmla="*/ 31 h 32"/>
                    <a:gd name="T10" fmla="*/ 28 w 30"/>
                    <a:gd name="T11" fmla="*/ 22 h 32"/>
                    <a:gd name="T12" fmla="*/ 23 w 30"/>
                    <a:gd name="T13" fmla="*/ 13 h 32"/>
                    <a:gd name="T14" fmla="*/ 16 w 30"/>
                    <a:gd name="T15" fmla="*/ 7 h 32"/>
                    <a:gd name="T16" fmla="*/ 8 w 30"/>
                    <a:gd name="T17" fmla="*/ 3 h 32"/>
                    <a:gd name="T18" fmla="*/ 0 w 30"/>
                    <a:gd name="T19" fmla="*/ 0 h 32"/>
                    <a:gd name="T20" fmla="*/ 4 w 30"/>
                    <a:gd name="T21" fmla="*/ 12 h 3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0"/>
                    <a:gd name="T34" fmla="*/ 0 h 32"/>
                    <a:gd name="T35" fmla="*/ 30 w 30"/>
                    <a:gd name="T36" fmla="*/ 32 h 3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0" h="32">
                      <a:moveTo>
                        <a:pt x="4" y="12"/>
                      </a:moveTo>
                      <a:lnTo>
                        <a:pt x="9" y="11"/>
                      </a:lnTo>
                      <a:lnTo>
                        <a:pt x="17" y="14"/>
                      </a:lnTo>
                      <a:lnTo>
                        <a:pt x="22" y="19"/>
                      </a:lnTo>
                      <a:lnTo>
                        <a:pt x="29" y="31"/>
                      </a:lnTo>
                      <a:lnTo>
                        <a:pt x="28" y="22"/>
                      </a:lnTo>
                      <a:lnTo>
                        <a:pt x="23" y="13"/>
                      </a:lnTo>
                      <a:lnTo>
                        <a:pt x="16" y="7"/>
                      </a:lnTo>
                      <a:lnTo>
                        <a:pt x="8" y="3"/>
                      </a:lnTo>
                      <a:lnTo>
                        <a:pt x="0" y="0"/>
                      </a:lnTo>
                      <a:lnTo>
                        <a:pt x="4" y="12"/>
                      </a:lnTo>
                    </a:path>
                  </a:pathLst>
                </a:custGeom>
                <a:solidFill>
                  <a:srgbClr val="FF9F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1226" name="Freeform 16"/>
                <p:cNvSpPr>
                  <a:spLocks/>
                </p:cNvSpPr>
                <p:nvPr/>
              </p:nvSpPr>
              <p:spPr bwMode="auto">
                <a:xfrm>
                  <a:off x="4825" y="963"/>
                  <a:ext cx="50" cy="93"/>
                </a:xfrm>
                <a:custGeom>
                  <a:avLst/>
                  <a:gdLst>
                    <a:gd name="T0" fmla="*/ 0 w 50"/>
                    <a:gd name="T1" fmla="*/ 35 h 93"/>
                    <a:gd name="T2" fmla="*/ 1 w 50"/>
                    <a:gd name="T3" fmla="*/ 46 h 93"/>
                    <a:gd name="T4" fmla="*/ 8 w 50"/>
                    <a:gd name="T5" fmla="*/ 56 h 93"/>
                    <a:gd name="T6" fmla="*/ 13 w 50"/>
                    <a:gd name="T7" fmla="*/ 63 h 93"/>
                    <a:gd name="T8" fmla="*/ 18 w 50"/>
                    <a:gd name="T9" fmla="*/ 68 h 93"/>
                    <a:gd name="T10" fmla="*/ 24 w 50"/>
                    <a:gd name="T11" fmla="*/ 81 h 93"/>
                    <a:gd name="T12" fmla="*/ 28 w 50"/>
                    <a:gd name="T13" fmla="*/ 92 h 93"/>
                    <a:gd name="T14" fmla="*/ 28 w 50"/>
                    <a:gd name="T15" fmla="*/ 77 h 93"/>
                    <a:gd name="T16" fmla="*/ 24 w 50"/>
                    <a:gd name="T17" fmla="*/ 66 h 93"/>
                    <a:gd name="T18" fmla="*/ 19 w 50"/>
                    <a:gd name="T19" fmla="*/ 57 h 93"/>
                    <a:gd name="T20" fmla="*/ 14 w 50"/>
                    <a:gd name="T21" fmla="*/ 46 h 93"/>
                    <a:gd name="T22" fmla="*/ 21 w 50"/>
                    <a:gd name="T23" fmla="*/ 43 h 93"/>
                    <a:gd name="T24" fmla="*/ 28 w 50"/>
                    <a:gd name="T25" fmla="*/ 37 h 93"/>
                    <a:gd name="T26" fmla="*/ 34 w 50"/>
                    <a:gd name="T27" fmla="*/ 29 h 93"/>
                    <a:gd name="T28" fmla="*/ 43 w 50"/>
                    <a:gd name="T29" fmla="*/ 18 h 93"/>
                    <a:gd name="T30" fmla="*/ 49 w 50"/>
                    <a:gd name="T31" fmla="*/ 0 h 93"/>
                    <a:gd name="T32" fmla="*/ 0 w 50"/>
                    <a:gd name="T33" fmla="*/ 35 h 9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0"/>
                    <a:gd name="T52" fmla="*/ 0 h 93"/>
                    <a:gd name="T53" fmla="*/ 50 w 50"/>
                    <a:gd name="T54" fmla="*/ 93 h 9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0" h="93">
                      <a:moveTo>
                        <a:pt x="0" y="35"/>
                      </a:moveTo>
                      <a:lnTo>
                        <a:pt x="1" y="46"/>
                      </a:lnTo>
                      <a:lnTo>
                        <a:pt x="8" y="56"/>
                      </a:lnTo>
                      <a:lnTo>
                        <a:pt x="13" y="63"/>
                      </a:lnTo>
                      <a:lnTo>
                        <a:pt x="18" y="68"/>
                      </a:lnTo>
                      <a:lnTo>
                        <a:pt x="24" y="81"/>
                      </a:lnTo>
                      <a:lnTo>
                        <a:pt x="28" y="92"/>
                      </a:lnTo>
                      <a:lnTo>
                        <a:pt x="28" y="77"/>
                      </a:lnTo>
                      <a:lnTo>
                        <a:pt x="24" y="66"/>
                      </a:lnTo>
                      <a:lnTo>
                        <a:pt x="19" y="57"/>
                      </a:lnTo>
                      <a:lnTo>
                        <a:pt x="14" y="46"/>
                      </a:lnTo>
                      <a:lnTo>
                        <a:pt x="21" y="43"/>
                      </a:lnTo>
                      <a:lnTo>
                        <a:pt x="28" y="37"/>
                      </a:lnTo>
                      <a:lnTo>
                        <a:pt x="34" y="29"/>
                      </a:lnTo>
                      <a:lnTo>
                        <a:pt x="43" y="18"/>
                      </a:lnTo>
                      <a:lnTo>
                        <a:pt x="49" y="0"/>
                      </a:lnTo>
                      <a:lnTo>
                        <a:pt x="0" y="35"/>
                      </a:lnTo>
                    </a:path>
                  </a:pathLst>
                </a:custGeom>
                <a:solidFill>
                  <a:srgbClr val="FF9F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51213" name="Freeform 17"/>
              <p:cNvSpPr>
                <a:spLocks/>
              </p:cNvSpPr>
              <p:nvPr/>
            </p:nvSpPr>
            <p:spPr bwMode="auto">
              <a:xfrm>
                <a:off x="4937" y="1428"/>
                <a:ext cx="36" cy="60"/>
              </a:xfrm>
              <a:custGeom>
                <a:avLst/>
                <a:gdLst>
                  <a:gd name="T0" fmla="*/ 0 w 36"/>
                  <a:gd name="T1" fmla="*/ 4 h 60"/>
                  <a:gd name="T2" fmla="*/ 8 w 36"/>
                  <a:gd name="T3" fmla="*/ 1 h 60"/>
                  <a:gd name="T4" fmla="*/ 13 w 36"/>
                  <a:gd name="T5" fmla="*/ 0 h 60"/>
                  <a:gd name="T6" fmla="*/ 22 w 36"/>
                  <a:gd name="T7" fmla="*/ 1 h 60"/>
                  <a:gd name="T8" fmla="*/ 26 w 36"/>
                  <a:gd name="T9" fmla="*/ 4 h 60"/>
                  <a:gd name="T10" fmla="*/ 32 w 36"/>
                  <a:gd name="T11" fmla="*/ 11 h 60"/>
                  <a:gd name="T12" fmla="*/ 33 w 36"/>
                  <a:gd name="T13" fmla="*/ 21 h 60"/>
                  <a:gd name="T14" fmla="*/ 35 w 36"/>
                  <a:gd name="T15" fmla="*/ 35 h 60"/>
                  <a:gd name="T16" fmla="*/ 34 w 36"/>
                  <a:gd name="T17" fmla="*/ 43 h 60"/>
                  <a:gd name="T18" fmla="*/ 33 w 36"/>
                  <a:gd name="T19" fmla="*/ 52 h 60"/>
                  <a:gd name="T20" fmla="*/ 30 w 36"/>
                  <a:gd name="T21" fmla="*/ 58 h 60"/>
                  <a:gd name="T22" fmla="*/ 23 w 36"/>
                  <a:gd name="T23" fmla="*/ 59 h 60"/>
                  <a:gd name="T24" fmla="*/ 15 w 36"/>
                  <a:gd name="T25" fmla="*/ 58 h 60"/>
                  <a:gd name="T26" fmla="*/ 9 w 36"/>
                  <a:gd name="T27" fmla="*/ 54 h 60"/>
                  <a:gd name="T28" fmla="*/ 8 w 36"/>
                  <a:gd name="T29" fmla="*/ 48 h 60"/>
                  <a:gd name="T30" fmla="*/ 5 w 36"/>
                  <a:gd name="T31" fmla="*/ 36 h 60"/>
                  <a:gd name="T32" fmla="*/ 4 w 36"/>
                  <a:gd name="T33" fmla="*/ 27 h 60"/>
                  <a:gd name="T34" fmla="*/ 3 w 36"/>
                  <a:gd name="T35" fmla="*/ 16 h 60"/>
                  <a:gd name="T36" fmla="*/ 0 w 36"/>
                  <a:gd name="T37" fmla="*/ 4 h 6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6"/>
                  <a:gd name="T58" fmla="*/ 0 h 60"/>
                  <a:gd name="T59" fmla="*/ 36 w 36"/>
                  <a:gd name="T60" fmla="*/ 60 h 6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6" h="60">
                    <a:moveTo>
                      <a:pt x="0" y="4"/>
                    </a:moveTo>
                    <a:lnTo>
                      <a:pt x="8" y="1"/>
                    </a:lnTo>
                    <a:lnTo>
                      <a:pt x="13" y="0"/>
                    </a:lnTo>
                    <a:lnTo>
                      <a:pt x="22" y="1"/>
                    </a:lnTo>
                    <a:lnTo>
                      <a:pt x="26" y="4"/>
                    </a:lnTo>
                    <a:lnTo>
                      <a:pt x="32" y="11"/>
                    </a:lnTo>
                    <a:lnTo>
                      <a:pt x="33" y="21"/>
                    </a:lnTo>
                    <a:lnTo>
                      <a:pt x="35" y="35"/>
                    </a:lnTo>
                    <a:lnTo>
                      <a:pt x="34" y="43"/>
                    </a:lnTo>
                    <a:lnTo>
                      <a:pt x="33" y="52"/>
                    </a:lnTo>
                    <a:lnTo>
                      <a:pt x="30" y="58"/>
                    </a:lnTo>
                    <a:lnTo>
                      <a:pt x="23" y="59"/>
                    </a:lnTo>
                    <a:lnTo>
                      <a:pt x="15" y="58"/>
                    </a:lnTo>
                    <a:lnTo>
                      <a:pt x="9" y="54"/>
                    </a:lnTo>
                    <a:lnTo>
                      <a:pt x="8" y="48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3" y="16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FF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1214" name="Freeform 18"/>
              <p:cNvSpPr>
                <a:spLocks/>
              </p:cNvSpPr>
              <p:nvPr/>
            </p:nvSpPr>
            <p:spPr bwMode="auto">
              <a:xfrm>
                <a:off x="4895" y="1327"/>
                <a:ext cx="70" cy="49"/>
              </a:xfrm>
              <a:custGeom>
                <a:avLst/>
                <a:gdLst>
                  <a:gd name="T0" fmla="*/ 0 w 70"/>
                  <a:gd name="T1" fmla="*/ 0 h 49"/>
                  <a:gd name="T2" fmla="*/ 1 w 70"/>
                  <a:gd name="T3" fmla="*/ 6 h 49"/>
                  <a:gd name="T4" fmla="*/ 3 w 70"/>
                  <a:gd name="T5" fmla="*/ 12 h 49"/>
                  <a:gd name="T6" fmla="*/ 6 w 70"/>
                  <a:gd name="T7" fmla="*/ 18 h 49"/>
                  <a:gd name="T8" fmla="*/ 7 w 70"/>
                  <a:gd name="T9" fmla="*/ 20 h 49"/>
                  <a:gd name="T10" fmla="*/ 13 w 70"/>
                  <a:gd name="T11" fmla="*/ 21 h 49"/>
                  <a:gd name="T12" fmla="*/ 11 w 70"/>
                  <a:gd name="T13" fmla="*/ 23 h 49"/>
                  <a:gd name="T14" fmla="*/ 9 w 70"/>
                  <a:gd name="T15" fmla="*/ 28 h 49"/>
                  <a:gd name="T16" fmla="*/ 10 w 70"/>
                  <a:gd name="T17" fmla="*/ 29 h 49"/>
                  <a:gd name="T18" fmla="*/ 11 w 70"/>
                  <a:gd name="T19" fmla="*/ 30 h 49"/>
                  <a:gd name="T20" fmla="*/ 14 w 70"/>
                  <a:gd name="T21" fmla="*/ 34 h 49"/>
                  <a:gd name="T22" fmla="*/ 14 w 70"/>
                  <a:gd name="T23" fmla="*/ 36 h 49"/>
                  <a:gd name="T24" fmla="*/ 15 w 70"/>
                  <a:gd name="T25" fmla="*/ 40 h 49"/>
                  <a:gd name="T26" fmla="*/ 17 w 70"/>
                  <a:gd name="T27" fmla="*/ 43 h 49"/>
                  <a:gd name="T28" fmla="*/ 19 w 70"/>
                  <a:gd name="T29" fmla="*/ 48 h 49"/>
                  <a:gd name="T30" fmla="*/ 23 w 70"/>
                  <a:gd name="T31" fmla="*/ 44 h 49"/>
                  <a:gd name="T32" fmla="*/ 28 w 70"/>
                  <a:gd name="T33" fmla="*/ 39 h 49"/>
                  <a:gd name="T34" fmla="*/ 35 w 70"/>
                  <a:gd name="T35" fmla="*/ 34 h 49"/>
                  <a:gd name="T36" fmla="*/ 44 w 70"/>
                  <a:gd name="T37" fmla="*/ 34 h 49"/>
                  <a:gd name="T38" fmla="*/ 52 w 70"/>
                  <a:gd name="T39" fmla="*/ 34 h 49"/>
                  <a:gd name="T40" fmla="*/ 58 w 70"/>
                  <a:gd name="T41" fmla="*/ 36 h 49"/>
                  <a:gd name="T42" fmla="*/ 50 w 70"/>
                  <a:gd name="T43" fmla="*/ 32 h 49"/>
                  <a:gd name="T44" fmla="*/ 42 w 70"/>
                  <a:gd name="T45" fmla="*/ 30 h 49"/>
                  <a:gd name="T46" fmla="*/ 32 w 70"/>
                  <a:gd name="T47" fmla="*/ 30 h 49"/>
                  <a:gd name="T48" fmla="*/ 23 w 70"/>
                  <a:gd name="T49" fmla="*/ 33 h 49"/>
                  <a:gd name="T50" fmla="*/ 18 w 70"/>
                  <a:gd name="T51" fmla="*/ 36 h 49"/>
                  <a:gd name="T52" fmla="*/ 17 w 70"/>
                  <a:gd name="T53" fmla="*/ 34 h 49"/>
                  <a:gd name="T54" fmla="*/ 17 w 70"/>
                  <a:gd name="T55" fmla="*/ 29 h 49"/>
                  <a:gd name="T56" fmla="*/ 21 w 70"/>
                  <a:gd name="T57" fmla="*/ 26 h 49"/>
                  <a:gd name="T58" fmla="*/ 25 w 70"/>
                  <a:gd name="T59" fmla="*/ 23 h 49"/>
                  <a:gd name="T60" fmla="*/ 31 w 70"/>
                  <a:gd name="T61" fmla="*/ 22 h 49"/>
                  <a:gd name="T62" fmla="*/ 36 w 70"/>
                  <a:gd name="T63" fmla="*/ 21 h 49"/>
                  <a:gd name="T64" fmla="*/ 29 w 70"/>
                  <a:gd name="T65" fmla="*/ 20 h 49"/>
                  <a:gd name="T66" fmla="*/ 22 w 70"/>
                  <a:gd name="T67" fmla="*/ 20 h 49"/>
                  <a:gd name="T68" fmla="*/ 17 w 70"/>
                  <a:gd name="T69" fmla="*/ 22 h 49"/>
                  <a:gd name="T70" fmla="*/ 17 w 70"/>
                  <a:gd name="T71" fmla="*/ 19 h 49"/>
                  <a:gd name="T72" fmla="*/ 14 w 70"/>
                  <a:gd name="T73" fmla="*/ 18 h 49"/>
                  <a:gd name="T74" fmla="*/ 22 w 70"/>
                  <a:gd name="T75" fmla="*/ 15 h 49"/>
                  <a:gd name="T76" fmla="*/ 33 w 70"/>
                  <a:gd name="T77" fmla="*/ 12 h 49"/>
                  <a:gd name="T78" fmla="*/ 44 w 70"/>
                  <a:gd name="T79" fmla="*/ 12 h 49"/>
                  <a:gd name="T80" fmla="*/ 58 w 70"/>
                  <a:gd name="T81" fmla="*/ 13 h 49"/>
                  <a:gd name="T82" fmla="*/ 69 w 70"/>
                  <a:gd name="T83" fmla="*/ 16 h 49"/>
                  <a:gd name="T84" fmla="*/ 59 w 70"/>
                  <a:gd name="T85" fmla="*/ 11 h 49"/>
                  <a:gd name="T86" fmla="*/ 47 w 70"/>
                  <a:gd name="T87" fmla="*/ 7 h 49"/>
                  <a:gd name="T88" fmla="*/ 38 w 70"/>
                  <a:gd name="T89" fmla="*/ 6 h 49"/>
                  <a:gd name="T90" fmla="*/ 28 w 70"/>
                  <a:gd name="T91" fmla="*/ 6 h 49"/>
                  <a:gd name="T92" fmla="*/ 19 w 70"/>
                  <a:gd name="T93" fmla="*/ 10 h 49"/>
                  <a:gd name="T94" fmla="*/ 11 w 70"/>
                  <a:gd name="T95" fmla="*/ 8 h 49"/>
                  <a:gd name="T96" fmla="*/ 6 w 70"/>
                  <a:gd name="T97" fmla="*/ 5 h 49"/>
                  <a:gd name="T98" fmla="*/ 0 w 70"/>
                  <a:gd name="T99" fmla="*/ 0 h 4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70"/>
                  <a:gd name="T151" fmla="*/ 0 h 49"/>
                  <a:gd name="T152" fmla="*/ 70 w 70"/>
                  <a:gd name="T153" fmla="*/ 49 h 4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70" h="49">
                    <a:moveTo>
                      <a:pt x="0" y="0"/>
                    </a:moveTo>
                    <a:lnTo>
                      <a:pt x="1" y="6"/>
                    </a:lnTo>
                    <a:lnTo>
                      <a:pt x="3" y="12"/>
                    </a:lnTo>
                    <a:lnTo>
                      <a:pt x="6" y="18"/>
                    </a:lnTo>
                    <a:lnTo>
                      <a:pt x="7" y="20"/>
                    </a:lnTo>
                    <a:lnTo>
                      <a:pt x="13" y="21"/>
                    </a:lnTo>
                    <a:lnTo>
                      <a:pt x="11" y="23"/>
                    </a:lnTo>
                    <a:lnTo>
                      <a:pt x="9" y="28"/>
                    </a:lnTo>
                    <a:lnTo>
                      <a:pt x="10" y="29"/>
                    </a:lnTo>
                    <a:lnTo>
                      <a:pt x="11" y="30"/>
                    </a:lnTo>
                    <a:lnTo>
                      <a:pt x="14" y="34"/>
                    </a:lnTo>
                    <a:lnTo>
                      <a:pt x="14" y="36"/>
                    </a:lnTo>
                    <a:lnTo>
                      <a:pt x="15" y="40"/>
                    </a:lnTo>
                    <a:lnTo>
                      <a:pt x="17" y="43"/>
                    </a:lnTo>
                    <a:lnTo>
                      <a:pt x="19" y="48"/>
                    </a:lnTo>
                    <a:lnTo>
                      <a:pt x="23" y="44"/>
                    </a:lnTo>
                    <a:lnTo>
                      <a:pt x="28" y="39"/>
                    </a:lnTo>
                    <a:lnTo>
                      <a:pt x="35" y="34"/>
                    </a:lnTo>
                    <a:lnTo>
                      <a:pt x="44" y="34"/>
                    </a:lnTo>
                    <a:lnTo>
                      <a:pt x="52" y="34"/>
                    </a:lnTo>
                    <a:lnTo>
                      <a:pt x="58" y="36"/>
                    </a:lnTo>
                    <a:lnTo>
                      <a:pt x="50" y="32"/>
                    </a:lnTo>
                    <a:lnTo>
                      <a:pt x="42" y="30"/>
                    </a:lnTo>
                    <a:lnTo>
                      <a:pt x="32" y="30"/>
                    </a:lnTo>
                    <a:lnTo>
                      <a:pt x="23" y="33"/>
                    </a:lnTo>
                    <a:lnTo>
                      <a:pt x="18" y="36"/>
                    </a:lnTo>
                    <a:lnTo>
                      <a:pt x="17" y="34"/>
                    </a:lnTo>
                    <a:lnTo>
                      <a:pt x="17" y="29"/>
                    </a:lnTo>
                    <a:lnTo>
                      <a:pt x="21" y="26"/>
                    </a:lnTo>
                    <a:lnTo>
                      <a:pt x="25" y="23"/>
                    </a:lnTo>
                    <a:lnTo>
                      <a:pt x="31" y="22"/>
                    </a:lnTo>
                    <a:lnTo>
                      <a:pt x="36" y="21"/>
                    </a:lnTo>
                    <a:lnTo>
                      <a:pt x="29" y="20"/>
                    </a:lnTo>
                    <a:lnTo>
                      <a:pt x="22" y="20"/>
                    </a:lnTo>
                    <a:lnTo>
                      <a:pt x="17" y="22"/>
                    </a:lnTo>
                    <a:lnTo>
                      <a:pt x="17" y="19"/>
                    </a:lnTo>
                    <a:lnTo>
                      <a:pt x="14" y="18"/>
                    </a:lnTo>
                    <a:lnTo>
                      <a:pt x="22" y="15"/>
                    </a:lnTo>
                    <a:lnTo>
                      <a:pt x="33" y="12"/>
                    </a:lnTo>
                    <a:lnTo>
                      <a:pt x="44" y="12"/>
                    </a:lnTo>
                    <a:lnTo>
                      <a:pt x="58" y="13"/>
                    </a:lnTo>
                    <a:lnTo>
                      <a:pt x="69" y="16"/>
                    </a:lnTo>
                    <a:lnTo>
                      <a:pt x="59" y="11"/>
                    </a:lnTo>
                    <a:lnTo>
                      <a:pt x="47" y="7"/>
                    </a:lnTo>
                    <a:lnTo>
                      <a:pt x="38" y="6"/>
                    </a:lnTo>
                    <a:lnTo>
                      <a:pt x="28" y="6"/>
                    </a:lnTo>
                    <a:lnTo>
                      <a:pt x="19" y="10"/>
                    </a:lnTo>
                    <a:lnTo>
                      <a:pt x="11" y="8"/>
                    </a:lnTo>
                    <a:lnTo>
                      <a:pt x="6" y="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1215" name="Freeform 19"/>
              <p:cNvSpPr>
                <a:spLocks/>
              </p:cNvSpPr>
              <p:nvPr/>
            </p:nvSpPr>
            <p:spPr bwMode="auto">
              <a:xfrm>
                <a:off x="4924" y="1394"/>
                <a:ext cx="24" cy="19"/>
              </a:xfrm>
              <a:custGeom>
                <a:avLst/>
                <a:gdLst>
                  <a:gd name="T0" fmla="*/ 0 w 24"/>
                  <a:gd name="T1" fmla="*/ 0 h 19"/>
                  <a:gd name="T2" fmla="*/ 3 w 24"/>
                  <a:gd name="T3" fmla="*/ 6 h 19"/>
                  <a:gd name="T4" fmla="*/ 5 w 24"/>
                  <a:gd name="T5" fmla="*/ 10 h 19"/>
                  <a:gd name="T6" fmla="*/ 6 w 24"/>
                  <a:gd name="T7" fmla="*/ 13 h 19"/>
                  <a:gd name="T8" fmla="*/ 6 w 24"/>
                  <a:gd name="T9" fmla="*/ 18 h 19"/>
                  <a:gd name="T10" fmla="*/ 9 w 24"/>
                  <a:gd name="T11" fmla="*/ 18 h 19"/>
                  <a:gd name="T12" fmla="*/ 14 w 24"/>
                  <a:gd name="T13" fmla="*/ 14 h 19"/>
                  <a:gd name="T14" fmla="*/ 19 w 24"/>
                  <a:gd name="T15" fmla="*/ 13 h 19"/>
                  <a:gd name="T16" fmla="*/ 23 w 24"/>
                  <a:gd name="T17" fmla="*/ 14 h 19"/>
                  <a:gd name="T18" fmla="*/ 17 w 24"/>
                  <a:gd name="T19" fmla="*/ 13 h 19"/>
                  <a:gd name="T20" fmla="*/ 13 w 24"/>
                  <a:gd name="T21" fmla="*/ 11 h 19"/>
                  <a:gd name="T22" fmla="*/ 9 w 24"/>
                  <a:gd name="T23" fmla="*/ 10 h 19"/>
                  <a:gd name="T24" fmla="*/ 0 w 24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"/>
                  <a:gd name="T40" fmla="*/ 0 h 19"/>
                  <a:gd name="T41" fmla="*/ 24 w 24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" h="19">
                    <a:moveTo>
                      <a:pt x="0" y="0"/>
                    </a:moveTo>
                    <a:lnTo>
                      <a:pt x="3" y="6"/>
                    </a:lnTo>
                    <a:lnTo>
                      <a:pt x="5" y="10"/>
                    </a:lnTo>
                    <a:lnTo>
                      <a:pt x="6" y="13"/>
                    </a:lnTo>
                    <a:lnTo>
                      <a:pt x="6" y="18"/>
                    </a:lnTo>
                    <a:lnTo>
                      <a:pt x="9" y="18"/>
                    </a:lnTo>
                    <a:lnTo>
                      <a:pt x="14" y="14"/>
                    </a:lnTo>
                    <a:lnTo>
                      <a:pt x="19" y="13"/>
                    </a:lnTo>
                    <a:lnTo>
                      <a:pt x="23" y="14"/>
                    </a:lnTo>
                    <a:lnTo>
                      <a:pt x="17" y="13"/>
                    </a:lnTo>
                    <a:lnTo>
                      <a:pt x="13" y="11"/>
                    </a:lnTo>
                    <a:lnTo>
                      <a:pt x="9" y="1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51209" name="Freeform 20"/>
            <p:cNvSpPr>
              <a:spLocks/>
            </p:cNvSpPr>
            <p:nvPr/>
          </p:nvSpPr>
          <p:spPr bwMode="auto">
            <a:xfrm>
              <a:off x="4416" y="546"/>
              <a:ext cx="523" cy="515"/>
            </a:xfrm>
            <a:custGeom>
              <a:avLst/>
              <a:gdLst>
                <a:gd name="T0" fmla="*/ 134 w 523"/>
                <a:gd name="T1" fmla="*/ 54 h 515"/>
                <a:gd name="T2" fmla="*/ 145 w 523"/>
                <a:gd name="T3" fmla="*/ 42 h 515"/>
                <a:gd name="T4" fmla="*/ 156 w 523"/>
                <a:gd name="T5" fmla="*/ 40 h 515"/>
                <a:gd name="T6" fmla="*/ 170 w 523"/>
                <a:gd name="T7" fmla="*/ 45 h 515"/>
                <a:gd name="T8" fmla="*/ 182 w 523"/>
                <a:gd name="T9" fmla="*/ 48 h 515"/>
                <a:gd name="T10" fmla="*/ 195 w 523"/>
                <a:gd name="T11" fmla="*/ 48 h 515"/>
                <a:gd name="T12" fmla="*/ 211 w 523"/>
                <a:gd name="T13" fmla="*/ 46 h 515"/>
                <a:gd name="T14" fmla="*/ 224 w 523"/>
                <a:gd name="T15" fmla="*/ 51 h 515"/>
                <a:gd name="T16" fmla="*/ 237 w 523"/>
                <a:gd name="T17" fmla="*/ 60 h 515"/>
                <a:gd name="T18" fmla="*/ 255 w 523"/>
                <a:gd name="T19" fmla="*/ 71 h 515"/>
                <a:gd name="T20" fmla="*/ 278 w 523"/>
                <a:gd name="T21" fmla="*/ 87 h 515"/>
                <a:gd name="T22" fmla="*/ 299 w 523"/>
                <a:gd name="T23" fmla="*/ 102 h 515"/>
                <a:gd name="T24" fmla="*/ 316 w 523"/>
                <a:gd name="T25" fmla="*/ 119 h 515"/>
                <a:gd name="T26" fmla="*/ 322 w 523"/>
                <a:gd name="T27" fmla="*/ 107 h 515"/>
                <a:gd name="T28" fmla="*/ 329 w 523"/>
                <a:gd name="T29" fmla="*/ 98 h 515"/>
                <a:gd name="T30" fmla="*/ 354 w 523"/>
                <a:gd name="T31" fmla="*/ 111 h 515"/>
                <a:gd name="T32" fmla="*/ 378 w 523"/>
                <a:gd name="T33" fmla="*/ 126 h 515"/>
                <a:gd name="T34" fmla="*/ 409 w 523"/>
                <a:gd name="T35" fmla="*/ 150 h 515"/>
                <a:gd name="T36" fmla="*/ 436 w 523"/>
                <a:gd name="T37" fmla="*/ 171 h 515"/>
                <a:gd name="T38" fmla="*/ 467 w 523"/>
                <a:gd name="T39" fmla="*/ 183 h 515"/>
                <a:gd name="T40" fmla="*/ 490 w 523"/>
                <a:gd name="T41" fmla="*/ 196 h 515"/>
                <a:gd name="T42" fmla="*/ 511 w 523"/>
                <a:gd name="T43" fmla="*/ 214 h 515"/>
                <a:gd name="T44" fmla="*/ 517 w 523"/>
                <a:gd name="T45" fmla="*/ 222 h 515"/>
                <a:gd name="T46" fmla="*/ 522 w 523"/>
                <a:gd name="T47" fmla="*/ 249 h 515"/>
                <a:gd name="T48" fmla="*/ 520 w 523"/>
                <a:gd name="T49" fmla="*/ 286 h 515"/>
                <a:gd name="T50" fmla="*/ 515 w 523"/>
                <a:gd name="T51" fmla="*/ 336 h 515"/>
                <a:gd name="T52" fmla="*/ 508 w 523"/>
                <a:gd name="T53" fmla="*/ 396 h 515"/>
                <a:gd name="T54" fmla="*/ 497 w 523"/>
                <a:gd name="T55" fmla="*/ 457 h 515"/>
                <a:gd name="T56" fmla="*/ 488 w 523"/>
                <a:gd name="T57" fmla="*/ 468 h 515"/>
                <a:gd name="T58" fmla="*/ 479 w 523"/>
                <a:gd name="T59" fmla="*/ 480 h 515"/>
                <a:gd name="T60" fmla="*/ 471 w 523"/>
                <a:gd name="T61" fmla="*/ 497 h 515"/>
                <a:gd name="T62" fmla="*/ 467 w 523"/>
                <a:gd name="T63" fmla="*/ 508 h 515"/>
                <a:gd name="T64" fmla="*/ 460 w 523"/>
                <a:gd name="T65" fmla="*/ 508 h 515"/>
                <a:gd name="T66" fmla="*/ 454 w 523"/>
                <a:gd name="T67" fmla="*/ 514 h 515"/>
                <a:gd name="T68" fmla="*/ 441 w 523"/>
                <a:gd name="T69" fmla="*/ 508 h 515"/>
                <a:gd name="T70" fmla="*/ 426 w 523"/>
                <a:gd name="T71" fmla="*/ 504 h 515"/>
                <a:gd name="T72" fmla="*/ 416 w 523"/>
                <a:gd name="T73" fmla="*/ 500 h 515"/>
                <a:gd name="T74" fmla="*/ 394 w 523"/>
                <a:gd name="T75" fmla="*/ 488 h 515"/>
                <a:gd name="T76" fmla="*/ 371 w 523"/>
                <a:gd name="T77" fmla="*/ 477 h 515"/>
                <a:gd name="T78" fmla="*/ 346 w 523"/>
                <a:gd name="T79" fmla="*/ 474 h 515"/>
                <a:gd name="T80" fmla="*/ 301 w 523"/>
                <a:gd name="T81" fmla="*/ 471 h 515"/>
                <a:gd name="T82" fmla="*/ 250 w 523"/>
                <a:gd name="T83" fmla="*/ 473 h 515"/>
                <a:gd name="T84" fmla="*/ 210 w 523"/>
                <a:gd name="T85" fmla="*/ 475 h 515"/>
                <a:gd name="T86" fmla="*/ 159 w 523"/>
                <a:gd name="T87" fmla="*/ 481 h 515"/>
                <a:gd name="T88" fmla="*/ 113 w 523"/>
                <a:gd name="T89" fmla="*/ 490 h 515"/>
                <a:gd name="T90" fmla="*/ 57 w 523"/>
                <a:gd name="T91" fmla="*/ 493 h 515"/>
                <a:gd name="T92" fmla="*/ 10 w 523"/>
                <a:gd name="T93" fmla="*/ 490 h 515"/>
                <a:gd name="T94" fmla="*/ 0 w 523"/>
                <a:gd name="T95" fmla="*/ 0 h 515"/>
                <a:gd name="T96" fmla="*/ 28 w 523"/>
                <a:gd name="T97" fmla="*/ 10 h 515"/>
                <a:gd name="T98" fmla="*/ 72 w 523"/>
                <a:gd name="T99" fmla="*/ 23 h 515"/>
                <a:gd name="T100" fmla="*/ 107 w 523"/>
                <a:gd name="T101" fmla="*/ 37 h 515"/>
                <a:gd name="T102" fmla="*/ 134 w 523"/>
                <a:gd name="T103" fmla="*/ 54 h 51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23"/>
                <a:gd name="T157" fmla="*/ 0 h 515"/>
                <a:gd name="T158" fmla="*/ 523 w 523"/>
                <a:gd name="T159" fmla="*/ 515 h 51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23" h="515">
                  <a:moveTo>
                    <a:pt x="134" y="54"/>
                  </a:moveTo>
                  <a:lnTo>
                    <a:pt x="145" y="42"/>
                  </a:lnTo>
                  <a:lnTo>
                    <a:pt x="156" y="40"/>
                  </a:lnTo>
                  <a:lnTo>
                    <a:pt x="170" y="45"/>
                  </a:lnTo>
                  <a:lnTo>
                    <a:pt x="182" y="48"/>
                  </a:lnTo>
                  <a:lnTo>
                    <a:pt x="195" y="48"/>
                  </a:lnTo>
                  <a:lnTo>
                    <a:pt x="211" y="46"/>
                  </a:lnTo>
                  <a:lnTo>
                    <a:pt x="224" y="51"/>
                  </a:lnTo>
                  <a:lnTo>
                    <a:pt x="237" y="60"/>
                  </a:lnTo>
                  <a:lnTo>
                    <a:pt x="255" y="71"/>
                  </a:lnTo>
                  <a:lnTo>
                    <a:pt x="278" y="87"/>
                  </a:lnTo>
                  <a:lnTo>
                    <a:pt x="299" y="102"/>
                  </a:lnTo>
                  <a:lnTo>
                    <a:pt x="316" y="119"/>
                  </a:lnTo>
                  <a:lnTo>
                    <a:pt x="322" y="107"/>
                  </a:lnTo>
                  <a:lnTo>
                    <a:pt x="329" y="98"/>
                  </a:lnTo>
                  <a:lnTo>
                    <a:pt x="354" y="111"/>
                  </a:lnTo>
                  <a:lnTo>
                    <a:pt x="378" y="126"/>
                  </a:lnTo>
                  <a:lnTo>
                    <a:pt x="409" y="150"/>
                  </a:lnTo>
                  <a:lnTo>
                    <a:pt x="436" y="171"/>
                  </a:lnTo>
                  <a:lnTo>
                    <a:pt x="467" y="183"/>
                  </a:lnTo>
                  <a:lnTo>
                    <a:pt x="490" y="196"/>
                  </a:lnTo>
                  <a:lnTo>
                    <a:pt x="511" y="214"/>
                  </a:lnTo>
                  <a:lnTo>
                    <a:pt x="517" y="222"/>
                  </a:lnTo>
                  <a:lnTo>
                    <a:pt x="522" y="249"/>
                  </a:lnTo>
                  <a:lnTo>
                    <a:pt x="520" y="286"/>
                  </a:lnTo>
                  <a:lnTo>
                    <a:pt x="515" y="336"/>
                  </a:lnTo>
                  <a:lnTo>
                    <a:pt x="508" y="396"/>
                  </a:lnTo>
                  <a:lnTo>
                    <a:pt x="497" y="457"/>
                  </a:lnTo>
                  <a:lnTo>
                    <a:pt x="488" y="468"/>
                  </a:lnTo>
                  <a:lnTo>
                    <a:pt x="479" y="480"/>
                  </a:lnTo>
                  <a:lnTo>
                    <a:pt x="471" y="497"/>
                  </a:lnTo>
                  <a:lnTo>
                    <a:pt x="467" y="508"/>
                  </a:lnTo>
                  <a:lnTo>
                    <a:pt x="460" y="508"/>
                  </a:lnTo>
                  <a:lnTo>
                    <a:pt x="454" y="514"/>
                  </a:lnTo>
                  <a:lnTo>
                    <a:pt x="441" y="508"/>
                  </a:lnTo>
                  <a:lnTo>
                    <a:pt x="426" y="504"/>
                  </a:lnTo>
                  <a:lnTo>
                    <a:pt x="416" y="500"/>
                  </a:lnTo>
                  <a:lnTo>
                    <a:pt x="394" y="488"/>
                  </a:lnTo>
                  <a:lnTo>
                    <a:pt x="371" y="477"/>
                  </a:lnTo>
                  <a:lnTo>
                    <a:pt x="346" y="474"/>
                  </a:lnTo>
                  <a:lnTo>
                    <a:pt x="301" y="471"/>
                  </a:lnTo>
                  <a:lnTo>
                    <a:pt x="250" y="473"/>
                  </a:lnTo>
                  <a:lnTo>
                    <a:pt x="210" y="475"/>
                  </a:lnTo>
                  <a:lnTo>
                    <a:pt x="159" y="481"/>
                  </a:lnTo>
                  <a:lnTo>
                    <a:pt x="113" y="490"/>
                  </a:lnTo>
                  <a:lnTo>
                    <a:pt x="57" y="493"/>
                  </a:lnTo>
                  <a:lnTo>
                    <a:pt x="10" y="490"/>
                  </a:lnTo>
                  <a:lnTo>
                    <a:pt x="0" y="0"/>
                  </a:lnTo>
                  <a:lnTo>
                    <a:pt x="28" y="10"/>
                  </a:lnTo>
                  <a:lnTo>
                    <a:pt x="72" y="23"/>
                  </a:lnTo>
                  <a:lnTo>
                    <a:pt x="107" y="37"/>
                  </a:lnTo>
                  <a:lnTo>
                    <a:pt x="134" y="54"/>
                  </a:lnTo>
                </a:path>
              </a:pathLst>
            </a:custGeom>
            <a:solidFill>
              <a:srgbClr val="55A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1210" name="Freeform 21"/>
            <p:cNvSpPr>
              <a:spLocks/>
            </p:cNvSpPr>
            <p:nvPr/>
          </p:nvSpPr>
          <p:spPr bwMode="auto">
            <a:xfrm>
              <a:off x="4902" y="707"/>
              <a:ext cx="39" cy="231"/>
            </a:xfrm>
            <a:custGeom>
              <a:avLst/>
              <a:gdLst>
                <a:gd name="T0" fmla="*/ 32 w 39"/>
                <a:gd name="T1" fmla="*/ 12 h 231"/>
                <a:gd name="T2" fmla="*/ 36 w 39"/>
                <a:gd name="T3" fmla="*/ 32 h 231"/>
                <a:gd name="T4" fmla="*/ 38 w 39"/>
                <a:gd name="T5" fmla="*/ 54 h 231"/>
                <a:gd name="T6" fmla="*/ 33 w 39"/>
                <a:gd name="T7" fmla="*/ 71 h 231"/>
                <a:gd name="T8" fmla="*/ 26 w 39"/>
                <a:gd name="T9" fmla="*/ 70 h 231"/>
                <a:gd name="T10" fmla="*/ 23 w 39"/>
                <a:gd name="T11" fmla="*/ 82 h 231"/>
                <a:gd name="T12" fmla="*/ 22 w 39"/>
                <a:gd name="T13" fmla="*/ 102 h 231"/>
                <a:gd name="T14" fmla="*/ 20 w 39"/>
                <a:gd name="T15" fmla="*/ 129 h 231"/>
                <a:gd name="T16" fmla="*/ 14 w 39"/>
                <a:gd name="T17" fmla="*/ 166 h 231"/>
                <a:gd name="T18" fmla="*/ 12 w 39"/>
                <a:gd name="T19" fmla="*/ 203 h 231"/>
                <a:gd name="T20" fmla="*/ 7 w 39"/>
                <a:gd name="T21" fmla="*/ 220 h 231"/>
                <a:gd name="T22" fmla="*/ 0 w 39"/>
                <a:gd name="T23" fmla="*/ 230 h 231"/>
                <a:gd name="T24" fmla="*/ 7 w 39"/>
                <a:gd name="T25" fmla="*/ 212 h 231"/>
                <a:gd name="T26" fmla="*/ 8 w 39"/>
                <a:gd name="T27" fmla="*/ 192 h 231"/>
                <a:gd name="T28" fmla="*/ 10 w 39"/>
                <a:gd name="T29" fmla="*/ 170 h 231"/>
                <a:gd name="T30" fmla="*/ 11 w 39"/>
                <a:gd name="T31" fmla="*/ 142 h 231"/>
                <a:gd name="T32" fmla="*/ 14 w 39"/>
                <a:gd name="T33" fmla="*/ 118 h 231"/>
                <a:gd name="T34" fmla="*/ 16 w 39"/>
                <a:gd name="T35" fmla="*/ 97 h 231"/>
                <a:gd name="T36" fmla="*/ 17 w 39"/>
                <a:gd name="T37" fmla="*/ 80 h 231"/>
                <a:gd name="T38" fmla="*/ 11 w 39"/>
                <a:gd name="T39" fmla="*/ 68 h 231"/>
                <a:gd name="T40" fmla="*/ 19 w 39"/>
                <a:gd name="T41" fmla="*/ 68 h 231"/>
                <a:gd name="T42" fmla="*/ 25 w 39"/>
                <a:gd name="T43" fmla="*/ 62 h 231"/>
                <a:gd name="T44" fmla="*/ 30 w 39"/>
                <a:gd name="T45" fmla="*/ 55 h 231"/>
                <a:gd name="T46" fmla="*/ 31 w 39"/>
                <a:gd name="T47" fmla="*/ 38 h 231"/>
                <a:gd name="T48" fmla="*/ 29 w 39"/>
                <a:gd name="T49" fmla="*/ 18 h 231"/>
                <a:gd name="T50" fmla="*/ 20 w 39"/>
                <a:gd name="T51" fmla="*/ 0 h 231"/>
                <a:gd name="T52" fmla="*/ 32 w 39"/>
                <a:gd name="T53" fmla="*/ 12 h 23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9"/>
                <a:gd name="T82" fmla="*/ 0 h 231"/>
                <a:gd name="T83" fmla="*/ 39 w 39"/>
                <a:gd name="T84" fmla="*/ 231 h 23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9" h="231">
                  <a:moveTo>
                    <a:pt x="32" y="12"/>
                  </a:moveTo>
                  <a:lnTo>
                    <a:pt x="36" y="32"/>
                  </a:lnTo>
                  <a:lnTo>
                    <a:pt x="38" y="54"/>
                  </a:lnTo>
                  <a:lnTo>
                    <a:pt x="33" y="71"/>
                  </a:lnTo>
                  <a:lnTo>
                    <a:pt x="26" y="70"/>
                  </a:lnTo>
                  <a:lnTo>
                    <a:pt x="23" y="82"/>
                  </a:lnTo>
                  <a:lnTo>
                    <a:pt x="22" y="102"/>
                  </a:lnTo>
                  <a:lnTo>
                    <a:pt x="20" y="129"/>
                  </a:lnTo>
                  <a:lnTo>
                    <a:pt x="14" y="166"/>
                  </a:lnTo>
                  <a:lnTo>
                    <a:pt x="12" y="203"/>
                  </a:lnTo>
                  <a:lnTo>
                    <a:pt x="7" y="220"/>
                  </a:lnTo>
                  <a:lnTo>
                    <a:pt x="0" y="230"/>
                  </a:lnTo>
                  <a:lnTo>
                    <a:pt x="7" y="212"/>
                  </a:lnTo>
                  <a:lnTo>
                    <a:pt x="8" y="192"/>
                  </a:lnTo>
                  <a:lnTo>
                    <a:pt x="10" y="170"/>
                  </a:lnTo>
                  <a:lnTo>
                    <a:pt x="11" y="142"/>
                  </a:lnTo>
                  <a:lnTo>
                    <a:pt x="14" y="118"/>
                  </a:lnTo>
                  <a:lnTo>
                    <a:pt x="16" y="97"/>
                  </a:lnTo>
                  <a:lnTo>
                    <a:pt x="17" y="80"/>
                  </a:lnTo>
                  <a:lnTo>
                    <a:pt x="11" y="68"/>
                  </a:lnTo>
                  <a:lnTo>
                    <a:pt x="19" y="68"/>
                  </a:lnTo>
                  <a:lnTo>
                    <a:pt x="25" y="62"/>
                  </a:lnTo>
                  <a:lnTo>
                    <a:pt x="30" y="55"/>
                  </a:lnTo>
                  <a:lnTo>
                    <a:pt x="31" y="38"/>
                  </a:lnTo>
                  <a:lnTo>
                    <a:pt x="29" y="18"/>
                  </a:lnTo>
                  <a:lnTo>
                    <a:pt x="20" y="0"/>
                  </a:lnTo>
                  <a:lnTo>
                    <a:pt x="32" y="12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1211" name="Freeform 22"/>
            <p:cNvSpPr>
              <a:spLocks/>
            </p:cNvSpPr>
            <p:nvPr/>
          </p:nvSpPr>
          <p:spPr bwMode="auto">
            <a:xfrm>
              <a:off x="4876" y="955"/>
              <a:ext cx="32" cy="53"/>
            </a:xfrm>
            <a:custGeom>
              <a:avLst/>
              <a:gdLst>
                <a:gd name="T0" fmla="*/ 0 w 32"/>
                <a:gd name="T1" fmla="*/ 43 h 53"/>
                <a:gd name="T2" fmla="*/ 4 w 32"/>
                <a:gd name="T3" fmla="*/ 52 h 53"/>
                <a:gd name="T4" fmla="*/ 4 w 32"/>
                <a:gd name="T5" fmla="*/ 44 h 53"/>
                <a:gd name="T6" fmla="*/ 11 w 32"/>
                <a:gd name="T7" fmla="*/ 35 h 53"/>
                <a:gd name="T8" fmla="*/ 16 w 32"/>
                <a:gd name="T9" fmla="*/ 25 h 53"/>
                <a:gd name="T10" fmla="*/ 23 w 32"/>
                <a:gd name="T11" fmla="*/ 20 h 53"/>
                <a:gd name="T12" fmla="*/ 31 w 32"/>
                <a:gd name="T13" fmla="*/ 0 h 53"/>
                <a:gd name="T14" fmla="*/ 22 w 32"/>
                <a:gd name="T15" fmla="*/ 12 h 53"/>
                <a:gd name="T16" fmla="*/ 16 w 32"/>
                <a:gd name="T17" fmla="*/ 17 h 53"/>
                <a:gd name="T18" fmla="*/ 7 w 32"/>
                <a:gd name="T19" fmla="*/ 22 h 53"/>
                <a:gd name="T20" fmla="*/ 2 w 32"/>
                <a:gd name="T21" fmla="*/ 32 h 53"/>
                <a:gd name="T22" fmla="*/ 0 w 32"/>
                <a:gd name="T23" fmla="*/ 43 h 5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"/>
                <a:gd name="T37" fmla="*/ 0 h 53"/>
                <a:gd name="T38" fmla="*/ 32 w 32"/>
                <a:gd name="T39" fmla="*/ 53 h 5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" h="53">
                  <a:moveTo>
                    <a:pt x="0" y="43"/>
                  </a:moveTo>
                  <a:lnTo>
                    <a:pt x="4" y="52"/>
                  </a:lnTo>
                  <a:lnTo>
                    <a:pt x="4" y="44"/>
                  </a:lnTo>
                  <a:lnTo>
                    <a:pt x="11" y="35"/>
                  </a:lnTo>
                  <a:lnTo>
                    <a:pt x="16" y="25"/>
                  </a:lnTo>
                  <a:lnTo>
                    <a:pt x="23" y="20"/>
                  </a:lnTo>
                  <a:lnTo>
                    <a:pt x="31" y="0"/>
                  </a:lnTo>
                  <a:lnTo>
                    <a:pt x="22" y="12"/>
                  </a:lnTo>
                  <a:lnTo>
                    <a:pt x="16" y="17"/>
                  </a:lnTo>
                  <a:lnTo>
                    <a:pt x="7" y="22"/>
                  </a:lnTo>
                  <a:lnTo>
                    <a:pt x="2" y="32"/>
                  </a:lnTo>
                  <a:lnTo>
                    <a:pt x="0" y="43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59095" name="Rectangle 23"/>
          <p:cNvSpPr>
            <a:spLocks noChangeArrowheads="1"/>
          </p:cNvSpPr>
          <p:nvPr/>
        </p:nvSpPr>
        <p:spPr bwMode="auto">
          <a:xfrm>
            <a:off x="747713" y="700088"/>
            <a:ext cx="53070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el-GR" sz="48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ΜΕΙΟΝΕΚΤΗΜΑΤΑ</a:t>
            </a:r>
          </a:p>
        </p:txBody>
      </p:sp>
      <p:sp>
        <p:nvSpPr>
          <p:cNvPr id="51205" name="Rectangle 24"/>
          <p:cNvSpPr>
            <a:spLocks noChangeArrowheads="1"/>
          </p:cNvSpPr>
          <p:nvPr/>
        </p:nvSpPr>
        <p:spPr bwMode="auto">
          <a:xfrm>
            <a:off x="609600" y="1905000"/>
            <a:ext cx="7924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>
              <a:lnSpc>
                <a:spcPct val="130000"/>
              </a:lnSpc>
              <a:buClr>
                <a:srgbClr val="FF541C"/>
              </a:buClr>
              <a:buFontTx/>
              <a:buChar char="•"/>
            </a:pPr>
            <a:r>
              <a:rPr lang="el-GR" altLang="el-GR" sz="3200" b="0">
                <a:latin typeface="Century Gothic" panose="020B0502020202020204" pitchFamily="34" charset="0"/>
              </a:rPr>
              <a:t> </a:t>
            </a:r>
            <a:r>
              <a:rPr lang="el-GR" altLang="el-GR" b="0">
                <a:latin typeface="Century Gothic" panose="020B0502020202020204" pitchFamily="34" charset="0"/>
              </a:rPr>
              <a:t>Στοιχεία γενικού ενδιαφέροντος</a:t>
            </a:r>
            <a:r>
              <a:rPr lang="el-GR" altLang="el-GR" sz="3200" b="0">
                <a:latin typeface="Century Gothic" panose="020B0502020202020204" pitchFamily="34" charset="0"/>
              </a:rPr>
              <a:t> </a:t>
            </a:r>
          </a:p>
          <a:p>
            <a:pPr>
              <a:lnSpc>
                <a:spcPct val="130000"/>
              </a:lnSpc>
              <a:buClr>
                <a:srgbClr val="FF541C"/>
              </a:buClr>
              <a:buFontTx/>
              <a:buChar char="•"/>
            </a:pPr>
            <a:r>
              <a:rPr lang="el-GR" altLang="el-GR" sz="3200" b="0">
                <a:latin typeface="Century Gothic" panose="020B0502020202020204" pitchFamily="34" charset="0"/>
              </a:rPr>
              <a:t> </a:t>
            </a:r>
            <a:r>
              <a:rPr lang="el-GR" altLang="el-GR" b="0">
                <a:latin typeface="Century Gothic" panose="020B0502020202020204" pitchFamily="34" charset="0"/>
              </a:rPr>
              <a:t>Στοιχεία που δεν είναι (ίσως) σύγχρονα</a:t>
            </a:r>
          </a:p>
          <a:p>
            <a:pPr>
              <a:lnSpc>
                <a:spcPct val="130000"/>
              </a:lnSpc>
              <a:buClr>
                <a:srgbClr val="FF541C"/>
              </a:buClr>
              <a:buFontTx/>
              <a:buChar char="•"/>
            </a:pPr>
            <a:r>
              <a:rPr lang="el-GR" altLang="el-GR" b="0">
                <a:latin typeface="Century Gothic" panose="020B0502020202020204" pitchFamily="34" charset="0"/>
              </a:rPr>
              <a:t> Αγνοια της συγκεκριμένης μεθοδολογίας συλλογής</a:t>
            </a:r>
          </a:p>
          <a:p>
            <a:pPr>
              <a:lnSpc>
                <a:spcPct val="130000"/>
              </a:lnSpc>
              <a:buClr>
                <a:srgbClr val="FF541C"/>
              </a:buClr>
              <a:buFontTx/>
              <a:buChar char="•"/>
            </a:pPr>
            <a:r>
              <a:rPr lang="el-GR" altLang="el-GR" b="0">
                <a:latin typeface="Century Gothic" panose="020B0502020202020204" pitchFamily="34" charset="0"/>
              </a:rPr>
              <a:t> Αντιφατικά συμπεράσματα μεταξύ των διαφόρων πηγών</a:t>
            </a:r>
            <a:endParaRPr lang="el-GR" altLang="el-GR" sz="3200" b="0">
              <a:latin typeface="Century Gothic" panose="020B0502020202020204" pitchFamily="34" charset="0"/>
            </a:endParaRPr>
          </a:p>
        </p:txBody>
      </p:sp>
      <p:pic>
        <p:nvPicPr>
          <p:cNvPr id="51206" name="Picture 14" descr="C:\Users\TURBO_X\Desktop\γ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7" name="Rectangle 25"/>
          <p:cNvSpPr>
            <a:spLocks noChangeArrowheads="1"/>
          </p:cNvSpPr>
          <p:nvPr/>
        </p:nvSpPr>
        <p:spPr bwMode="auto">
          <a:xfrm>
            <a:off x="0" y="6334125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E06B8050-6078-40BC-A547-35B97A7D5326}" type="slidenum">
              <a:rPr lang="en-US" altLang="el-GR" b="0">
                <a:latin typeface="Century Gothic" panose="020B0502020202020204" pitchFamily="34" charset="0"/>
              </a:rPr>
              <a:pPr/>
              <a:t>48</a:t>
            </a:fld>
            <a:endParaRPr lang="en-US" altLang="el-GR" b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Oval 2"/>
          <p:cNvSpPr>
            <a:spLocks noChangeArrowheads="1"/>
          </p:cNvSpPr>
          <p:nvPr/>
        </p:nvSpPr>
        <p:spPr bwMode="auto">
          <a:xfrm>
            <a:off x="987425" y="252413"/>
            <a:ext cx="6286500" cy="1371600"/>
          </a:xfrm>
          <a:prstGeom prst="ellipse">
            <a:avLst/>
          </a:prstGeom>
          <a:gradFill rotWithShape="0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760000"/>
            </a:contourClr>
          </a:sp3d>
        </p:spPr>
        <p:txBody>
          <a:bodyPr wrap="none" anchor="ctr">
            <a:flatTx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>
              <a:latin typeface="Century Gothic" panose="020B0502020202020204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1600200" y="457200"/>
            <a:ext cx="5084763" cy="914400"/>
          </a:xfrm>
        </p:spPr>
        <p:txBody>
          <a:bodyPr lIns="92075" tIns="46038" rIns="92075" bIns="46038" rtlCol="0">
            <a:normAutofit fontScale="90000"/>
          </a:bodyPr>
          <a:lstStyle/>
          <a:p>
            <a:pPr defTabSz="762000" eaLnBrk="1" fontAlgn="auto" hangingPunct="1">
              <a:spcAft>
                <a:spcPts val="0"/>
              </a:spcAft>
              <a:defRPr/>
            </a:pPr>
            <a:r>
              <a:rPr lang="el-GR" sz="3600" b="1" dirty="0" smtClean="0">
                <a:solidFill>
                  <a:srgbClr val="FFFFFF"/>
                </a:solidFill>
                <a:latin typeface="Century Gothic" pitchFamily="34" charset="0"/>
              </a:rPr>
              <a:t>ΕΙΔΗ ΤΥΠΙΚΗΣ ΕΡΕΥΝΑΣ</a:t>
            </a:r>
          </a:p>
        </p:txBody>
      </p:sp>
      <p:sp>
        <p:nvSpPr>
          <p:cNvPr id="52228" name="AutoShape 4"/>
          <p:cNvSpPr>
            <a:spLocks noChangeArrowheads="1"/>
          </p:cNvSpPr>
          <p:nvPr/>
        </p:nvSpPr>
        <p:spPr bwMode="auto">
          <a:xfrm>
            <a:off x="935038" y="4672013"/>
            <a:ext cx="2681287" cy="1219200"/>
          </a:xfrm>
          <a:prstGeom prst="roundRect">
            <a:avLst>
              <a:gd name="adj" fmla="val 1249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>
              <a:latin typeface="Century Gothic" panose="020B0502020202020204" pitchFamily="34" charset="0"/>
            </a:endParaRPr>
          </a:p>
        </p:txBody>
      </p:sp>
      <p:sp>
        <p:nvSpPr>
          <p:cNvPr id="52229" name="AutoShape 5"/>
          <p:cNvSpPr>
            <a:spLocks noChangeArrowheads="1"/>
          </p:cNvSpPr>
          <p:nvPr/>
        </p:nvSpPr>
        <p:spPr bwMode="auto">
          <a:xfrm>
            <a:off x="5168900" y="4953000"/>
            <a:ext cx="3975100" cy="1524000"/>
          </a:xfrm>
          <a:prstGeom prst="hexagon">
            <a:avLst>
              <a:gd name="adj" fmla="val 65196"/>
              <a:gd name="vf" fmla="val 115470"/>
            </a:avLst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>
              <a:latin typeface="Century Gothic" panose="020B0502020202020204" pitchFamily="34" charset="0"/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5638800" y="5105400"/>
            <a:ext cx="31988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algn="ctr"/>
            <a:r>
              <a:rPr lang="el-GR" altLang="el-GR" sz="2200" b="0">
                <a:solidFill>
                  <a:srgbClr val="000066"/>
                </a:solidFill>
                <a:latin typeface="Century Gothic" panose="020B0502020202020204" pitchFamily="34" charset="0"/>
              </a:rPr>
              <a:t>2.2 ΠΕΙΡΑΜΑΤΙΚΗ</a:t>
            </a:r>
          </a:p>
          <a:p>
            <a:pPr algn="ctr"/>
            <a:r>
              <a:rPr lang="el-GR" altLang="el-GR" sz="2200" b="0">
                <a:solidFill>
                  <a:srgbClr val="000066"/>
                </a:solidFill>
                <a:latin typeface="Century Gothic" panose="020B0502020202020204" pitchFamily="34" charset="0"/>
              </a:rPr>
              <a:t>(EXPERIMENTAL</a:t>
            </a:r>
          </a:p>
          <a:p>
            <a:pPr algn="ctr"/>
            <a:r>
              <a:rPr lang="el-GR" altLang="el-GR" sz="2200" b="0">
                <a:solidFill>
                  <a:srgbClr val="000066"/>
                </a:solidFill>
                <a:latin typeface="Century Gothic" panose="020B0502020202020204" pitchFamily="34" charset="0"/>
              </a:rPr>
              <a:t>RESEARCH,CAUSAL)</a:t>
            </a:r>
          </a:p>
        </p:txBody>
      </p:sp>
      <p:sp>
        <p:nvSpPr>
          <p:cNvPr id="52231" name="AutoShape 7"/>
          <p:cNvSpPr>
            <a:spLocks noChangeArrowheads="1"/>
          </p:cNvSpPr>
          <p:nvPr/>
        </p:nvSpPr>
        <p:spPr bwMode="auto">
          <a:xfrm>
            <a:off x="762000" y="4953000"/>
            <a:ext cx="3975100" cy="1524000"/>
          </a:xfrm>
          <a:prstGeom prst="hexagon">
            <a:avLst>
              <a:gd name="adj" fmla="val 88961"/>
              <a:gd name="vf" fmla="val 115470"/>
            </a:avLst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>
              <a:latin typeface="Century Gothic" panose="020B0502020202020204" pitchFamily="34" charset="0"/>
            </a:endParaRPr>
          </a:p>
        </p:txBody>
      </p:sp>
      <p:sp>
        <p:nvSpPr>
          <p:cNvPr id="52232" name="AutoShape 8"/>
          <p:cNvSpPr>
            <a:spLocks noChangeArrowheads="1"/>
          </p:cNvSpPr>
          <p:nvPr/>
        </p:nvSpPr>
        <p:spPr bwMode="auto">
          <a:xfrm>
            <a:off x="5410200" y="2209800"/>
            <a:ext cx="3200400" cy="1576388"/>
          </a:xfrm>
          <a:prstGeom prst="hexagon">
            <a:avLst>
              <a:gd name="adj" fmla="val 0"/>
              <a:gd name="vf" fmla="val 115470"/>
            </a:avLst>
          </a:prstGeom>
          <a:solidFill>
            <a:srgbClr val="000080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0080"/>
            </a:extrusionClr>
            <a:contourClr>
              <a:srgbClr val="000080"/>
            </a:contourClr>
          </a:sp3d>
        </p:spPr>
        <p:txBody>
          <a:bodyPr wrap="none" anchor="ctr">
            <a:flatTx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>
              <a:latin typeface="Century Gothic" panose="020B0502020202020204" pitchFamily="34" charset="0"/>
            </a:endParaRPr>
          </a:p>
        </p:txBody>
      </p:sp>
      <p:sp>
        <p:nvSpPr>
          <p:cNvPr id="52233" name="AutoShape 9"/>
          <p:cNvSpPr>
            <a:spLocks noChangeArrowheads="1"/>
          </p:cNvSpPr>
          <p:nvPr/>
        </p:nvSpPr>
        <p:spPr bwMode="auto">
          <a:xfrm>
            <a:off x="990600" y="2286000"/>
            <a:ext cx="2971800" cy="1500188"/>
          </a:xfrm>
          <a:prstGeom prst="hexagon">
            <a:avLst>
              <a:gd name="adj" fmla="val 0"/>
              <a:gd name="vf" fmla="val 115470"/>
            </a:avLst>
          </a:prstGeom>
          <a:solidFill>
            <a:srgbClr val="009999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9999"/>
            </a:extrusionClr>
            <a:contourClr>
              <a:srgbClr val="009999"/>
            </a:contourClr>
          </a:sp3d>
        </p:spPr>
        <p:txBody>
          <a:bodyPr wrap="none" anchor="ctr">
            <a:flatTx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>
              <a:latin typeface="Century Gothic" panose="020B0502020202020204" pitchFamily="34" charset="0"/>
            </a:endParaRPr>
          </a:p>
        </p:txBody>
      </p:sp>
      <p:sp>
        <p:nvSpPr>
          <p:cNvPr id="52234" name="Rectangle 10"/>
          <p:cNvSpPr>
            <a:spLocks noChangeArrowheads="1"/>
          </p:cNvSpPr>
          <p:nvPr/>
        </p:nvSpPr>
        <p:spPr bwMode="auto">
          <a:xfrm>
            <a:off x="762000" y="2286000"/>
            <a:ext cx="34131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algn="ctr"/>
            <a:r>
              <a:rPr lang="el-GR" altLang="el-GR" sz="2200" b="0">
                <a:solidFill>
                  <a:srgbClr val="FFFFFF"/>
                </a:solidFill>
                <a:latin typeface="Century Gothic" panose="020B0502020202020204" pitchFamily="34" charset="0"/>
              </a:rPr>
              <a:t>1. ΔΙΕΡΕΥΝΗΤΙΚΗ</a:t>
            </a:r>
          </a:p>
          <a:p>
            <a:pPr algn="ctr"/>
            <a:r>
              <a:rPr lang="el-GR" altLang="el-GR" sz="2200" b="0">
                <a:solidFill>
                  <a:srgbClr val="FFFFFF"/>
                </a:solidFill>
                <a:latin typeface="Century Gothic" panose="020B0502020202020204" pitchFamily="34" charset="0"/>
              </a:rPr>
              <a:t>ΕΡΕΥΝΑ</a:t>
            </a:r>
          </a:p>
          <a:p>
            <a:pPr algn="ctr"/>
            <a:r>
              <a:rPr lang="el-GR" altLang="el-GR" sz="2200" b="0">
                <a:solidFill>
                  <a:srgbClr val="FFFFFF"/>
                </a:solidFill>
                <a:latin typeface="Century Gothic" panose="020B0502020202020204" pitchFamily="34" charset="0"/>
              </a:rPr>
              <a:t>(EXPLORATORY</a:t>
            </a:r>
          </a:p>
          <a:p>
            <a:pPr algn="ctr"/>
            <a:r>
              <a:rPr lang="el-GR" altLang="el-GR" sz="2200" b="0">
                <a:solidFill>
                  <a:srgbClr val="FFFFFF"/>
                </a:solidFill>
                <a:latin typeface="Century Gothic" panose="020B0502020202020204" pitchFamily="34" charset="0"/>
              </a:rPr>
              <a:t>RESEARCH)</a:t>
            </a:r>
          </a:p>
        </p:txBody>
      </p:sp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5597525" y="2209800"/>
            <a:ext cx="27352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algn="ctr"/>
            <a:r>
              <a:rPr lang="el-GR" altLang="el-GR" sz="2200" b="0">
                <a:solidFill>
                  <a:srgbClr val="FFFFFF"/>
                </a:solidFill>
                <a:latin typeface="Century Gothic" panose="020B0502020202020204" pitchFamily="34" charset="0"/>
              </a:rPr>
              <a:t>2.ΕΡΕΥΝΑ ΣΕ</a:t>
            </a:r>
          </a:p>
          <a:p>
            <a:pPr algn="ctr"/>
            <a:r>
              <a:rPr lang="el-GR" altLang="el-GR" sz="2200" b="0">
                <a:solidFill>
                  <a:srgbClr val="FFFFFF"/>
                </a:solidFill>
                <a:latin typeface="Century Gothic" panose="020B0502020202020204" pitchFamily="34" charset="0"/>
              </a:rPr>
              <a:t>ΒΑΘΟΣ</a:t>
            </a:r>
          </a:p>
          <a:p>
            <a:pPr algn="ctr"/>
            <a:r>
              <a:rPr lang="el-GR" altLang="el-GR" sz="2200" b="0">
                <a:solidFill>
                  <a:srgbClr val="FFFFFF"/>
                </a:solidFill>
                <a:latin typeface="Century Gothic" panose="020B0502020202020204" pitchFamily="34" charset="0"/>
              </a:rPr>
              <a:t>(CONCLUSIVE </a:t>
            </a:r>
          </a:p>
          <a:p>
            <a:pPr algn="ctr"/>
            <a:r>
              <a:rPr lang="el-GR" altLang="el-GR" sz="2200" b="0">
                <a:solidFill>
                  <a:srgbClr val="FFFFFF"/>
                </a:solidFill>
                <a:latin typeface="Century Gothic" panose="020B0502020202020204" pitchFamily="34" charset="0"/>
              </a:rPr>
              <a:t>RESEARCH)</a:t>
            </a:r>
          </a:p>
        </p:txBody>
      </p:sp>
      <p:sp>
        <p:nvSpPr>
          <p:cNvPr id="52236" name="Rectangle 12"/>
          <p:cNvSpPr>
            <a:spLocks noChangeArrowheads="1"/>
          </p:cNvSpPr>
          <p:nvPr/>
        </p:nvSpPr>
        <p:spPr bwMode="auto">
          <a:xfrm>
            <a:off x="1371600" y="5181600"/>
            <a:ext cx="27606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algn="ctr"/>
            <a:r>
              <a:rPr lang="el-GR" altLang="el-GR" sz="2200" b="0">
                <a:solidFill>
                  <a:srgbClr val="000066"/>
                </a:solidFill>
                <a:latin typeface="Century Gothic" panose="020B0502020202020204" pitchFamily="34" charset="0"/>
              </a:rPr>
              <a:t>2.1 ΠΕΡΙΓΡΑΦΙΚΗ</a:t>
            </a:r>
          </a:p>
          <a:p>
            <a:pPr algn="ctr"/>
            <a:r>
              <a:rPr lang="el-GR" altLang="el-GR" sz="2200" b="0">
                <a:solidFill>
                  <a:srgbClr val="000066"/>
                </a:solidFill>
                <a:latin typeface="Century Gothic" panose="020B0502020202020204" pitchFamily="34" charset="0"/>
              </a:rPr>
              <a:t>(DESCRIPTIVE</a:t>
            </a:r>
          </a:p>
          <a:p>
            <a:pPr algn="ctr"/>
            <a:r>
              <a:rPr lang="el-GR" altLang="el-GR" sz="2200" b="0">
                <a:solidFill>
                  <a:srgbClr val="000066"/>
                </a:solidFill>
                <a:latin typeface="Century Gothic" panose="020B0502020202020204" pitchFamily="34" charset="0"/>
              </a:rPr>
              <a:t>RESEARCH)</a:t>
            </a:r>
          </a:p>
        </p:txBody>
      </p:sp>
      <p:sp>
        <p:nvSpPr>
          <p:cNvPr id="52237" name="AutoShape 13"/>
          <p:cNvSpPr>
            <a:spLocks noChangeArrowheads="1"/>
          </p:cNvSpPr>
          <p:nvPr/>
        </p:nvSpPr>
        <p:spPr bwMode="auto">
          <a:xfrm rot="3720000">
            <a:off x="2467769" y="1272381"/>
            <a:ext cx="292100" cy="1252538"/>
          </a:xfrm>
          <a:prstGeom prst="downArrow">
            <a:avLst>
              <a:gd name="adj1" fmla="val 50000"/>
              <a:gd name="adj2" fmla="val 214422"/>
            </a:avLst>
          </a:pr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127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>
              <a:latin typeface="Century Gothic" panose="020B0502020202020204" pitchFamily="34" charset="0"/>
            </a:endParaRPr>
          </a:p>
        </p:txBody>
      </p:sp>
      <p:sp>
        <p:nvSpPr>
          <p:cNvPr id="52238" name="AutoShape 14"/>
          <p:cNvSpPr>
            <a:spLocks noChangeArrowheads="1"/>
          </p:cNvSpPr>
          <p:nvPr/>
        </p:nvSpPr>
        <p:spPr bwMode="auto">
          <a:xfrm rot="17880000" flipH="1">
            <a:off x="6580982" y="1177131"/>
            <a:ext cx="292100" cy="1255713"/>
          </a:xfrm>
          <a:prstGeom prst="downArrow">
            <a:avLst>
              <a:gd name="adj1" fmla="val 50000"/>
              <a:gd name="adj2" fmla="val 214966"/>
            </a:avLst>
          </a:pr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>
              <a:latin typeface="Century Gothic" panose="020B0502020202020204" pitchFamily="34" charset="0"/>
            </a:endParaRPr>
          </a:p>
        </p:txBody>
      </p:sp>
      <p:sp>
        <p:nvSpPr>
          <p:cNvPr id="52239" name="AutoShape 15"/>
          <p:cNvSpPr>
            <a:spLocks noChangeArrowheads="1"/>
          </p:cNvSpPr>
          <p:nvPr/>
        </p:nvSpPr>
        <p:spPr bwMode="auto">
          <a:xfrm rot="3240000">
            <a:off x="4765675" y="3159125"/>
            <a:ext cx="258763" cy="2627313"/>
          </a:xfrm>
          <a:prstGeom prst="downArrow">
            <a:avLst>
              <a:gd name="adj1" fmla="val 50000"/>
              <a:gd name="adj2" fmla="val 507715"/>
            </a:avLst>
          </a:pr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>
              <a:latin typeface="Century Gothic" panose="020B0502020202020204" pitchFamily="34" charset="0"/>
            </a:endParaRPr>
          </a:p>
        </p:txBody>
      </p:sp>
      <p:sp>
        <p:nvSpPr>
          <p:cNvPr id="52240" name="AutoShape 16"/>
          <p:cNvSpPr>
            <a:spLocks noChangeArrowheads="1"/>
          </p:cNvSpPr>
          <p:nvPr/>
        </p:nvSpPr>
        <p:spPr bwMode="auto">
          <a:xfrm rot="20280000" flipH="1">
            <a:off x="7670800" y="3683000"/>
            <a:ext cx="334963" cy="1333500"/>
          </a:xfrm>
          <a:prstGeom prst="downArrow">
            <a:avLst>
              <a:gd name="adj1" fmla="val 50000"/>
              <a:gd name="adj2" fmla="val 199070"/>
            </a:avLst>
          </a:pr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>
              <a:latin typeface="Century Gothic" panose="020B0502020202020204" pitchFamily="34" charset="0"/>
            </a:endParaRPr>
          </a:p>
        </p:txBody>
      </p:sp>
      <p:sp>
        <p:nvSpPr>
          <p:cNvPr id="52241" name="Rectangle 18"/>
          <p:cNvSpPr>
            <a:spLocks noChangeArrowheads="1"/>
          </p:cNvSpPr>
          <p:nvPr/>
        </p:nvSpPr>
        <p:spPr bwMode="auto">
          <a:xfrm>
            <a:off x="8305800" y="6553200"/>
            <a:ext cx="7286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r>
              <a:rPr lang="en-GB" altLang="el-GR" sz="1400" b="0">
                <a:latin typeface="Century Gothic" panose="020B0502020202020204" pitchFamily="34" charset="0"/>
              </a:rPr>
              <a:t>Res 11</a:t>
            </a:r>
            <a:endParaRPr lang="el-GR" altLang="el-GR" sz="1400" b="0">
              <a:latin typeface="Century Gothic" panose="020B0502020202020204" pitchFamily="34" charset="0"/>
            </a:endParaRPr>
          </a:p>
        </p:txBody>
      </p:sp>
      <p:pic>
        <p:nvPicPr>
          <p:cNvPr id="52242" name="Picture 14" descr="C:\Users\TURBO_X\Desktop\γ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43" name="Rectangle 18"/>
          <p:cNvSpPr>
            <a:spLocks noChangeArrowheads="1"/>
          </p:cNvSpPr>
          <p:nvPr/>
        </p:nvSpPr>
        <p:spPr bwMode="auto">
          <a:xfrm>
            <a:off x="0" y="6334125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E538A828-B2EE-4221-9790-8A554AC1A777}" type="slidenum">
              <a:rPr lang="en-US" altLang="el-GR" b="0">
                <a:latin typeface="Century Gothic" panose="020B0502020202020204" pitchFamily="34" charset="0"/>
              </a:rPr>
              <a:pPr/>
              <a:t>49</a:t>
            </a:fld>
            <a:endParaRPr lang="en-US" altLang="el-GR" b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Περιεχόμενα ενότητας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l-GR" dirty="0" smtClean="0">
                <a:latin typeface="Century Gothic" pitchFamily="34" charset="0"/>
              </a:rPr>
              <a:t>1. Τι σημαίνει έρευνα αγοράς</a:t>
            </a:r>
          </a:p>
          <a:p>
            <a:pPr marL="514350" indent="-514350" eaLnBrk="1" fontAlgn="auto" hangingPunct="1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l-GR" dirty="0" smtClean="0">
                <a:latin typeface="Century Gothic" pitchFamily="34" charset="0"/>
              </a:rPr>
              <a:t>2. Πληροφοριακό Σύστημα Μάρκετινγκ</a:t>
            </a:r>
          </a:p>
          <a:p>
            <a:pPr marL="514350" indent="-514350" eaLnBrk="1" fontAlgn="auto" hangingPunct="1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l-GR" dirty="0" smtClean="0">
                <a:latin typeface="Century Gothic" pitchFamily="34" charset="0"/>
              </a:rPr>
              <a:t>3. Είδη έρευνας μάρκετινγκ</a:t>
            </a:r>
          </a:p>
          <a:p>
            <a:pPr marL="514350" indent="-514350" eaLnBrk="1" fontAlgn="auto" hangingPunct="1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l-GR" dirty="0" smtClean="0">
                <a:latin typeface="Century Gothic" pitchFamily="34" charset="0"/>
              </a:rPr>
              <a:t>    -Τυπική</a:t>
            </a:r>
          </a:p>
          <a:p>
            <a:pPr marL="514350" indent="-514350" eaLnBrk="1" fontAlgn="auto" hangingPunct="1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l-GR" dirty="0" smtClean="0">
                <a:latin typeface="Century Gothic" pitchFamily="34" charset="0"/>
              </a:rPr>
              <a:t>    -Άτυπη</a:t>
            </a:r>
            <a:endParaRPr lang="en-US" dirty="0" smtClean="0">
              <a:latin typeface="Century Gothic" pitchFamily="34" charset="0"/>
            </a:endParaRPr>
          </a:p>
          <a:p>
            <a:pPr marL="514350" indent="-514350" eaLnBrk="1" hangingPunct="1">
              <a:buFont typeface="Monotype Sorts" pitchFamily="2" charset="2"/>
              <a:buNone/>
              <a:defRPr/>
            </a:pPr>
            <a:r>
              <a:rPr kumimoji="1" lang="el-GR" dirty="0" smtClean="0">
                <a:latin typeface="Century Gothic" pitchFamily="34" charset="0"/>
              </a:rPr>
              <a:t>4. Μέθοδοι συλλογής πρωτογενών στοιχείων</a:t>
            </a:r>
          </a:p>
          <a:p>
            <a:pPr marL="514350" indent="-514350" eaLnBrk="1" hangingPunct="1">
              <a:buFont typeface="Monotype Sorts" pitchFamily="2" charset="2"/>
              <a:buNone/>
              <a:defRPr/>
            </a:pPr>
            <a:r>
              <a:rPr kumimoji="1" lang="el-GR" dirty="0" smtClean="0">
                <a:latin typeface="Century Gothic" pitchFamily="34" charset="0"/>
              </a:rPr>
              <a:t>-Ποσοτικές</a:t>
            </a:r>
          </a:p>
          <a:p>
            <a:pPr marL="514350" indent="-514350" eaLnBrk="1" hangingPunct="1">
              <a:buFont typeface="Monotype Sorts" pitchFamily="2" charset="2"/>
              <a:buNone/>
              <a:defRPr/>
            </a:pPr>
            <a:r>
              <a:rPr kumimoji="1" lang="el-GR" dirty="0" smtClean="0">
                <a:latin typeface="Century Gothic" pitchFamily="34" charset="0"/>
              </a:rPr>
              <a:t>-Ποιοτικές</a:t>
            </a:r>
          </a:p>
          <a:p>
            <a:pPr marL="514350" indent="-514350" eaLnBrk="1" hangingPunct="1">
              <a:buFont typeface="Monotype Sorts" pitchFamily="2" charset="2"/>
              <a:buNone/>
              <a:defRPr/>
            </a:pPr>
            <a:r>
              <a:rPr kumimoji="1" lang="el-GR" dirty="0" smtClean="0">
                <a:latin typeface="Century Gothic" pitchFamily="34" charset="0"/>
              </a:rPr>
              <a:t>5. Το δείγμα</a:t>
            </a:r>
          </a:p>
          <a:p>
            <a:pPr marL="514350" indent="-514350" eaLnBrk="1" hangingPunct="1">
              <a:buFont typeface="Monotype Sorts" pitchFamily="2" charset="2"/>
              <a:buNone/>
              <a:defRPr/>
            </a:pPr>
            <a:r>
              <a:rPr kumimoji="1" lang="el-GR" dirty="0" smtClean="0">
                <a:latin typeface="Century Gothic" pitchFamily="34" charset="0"/>
              </a:rPr>
              <a:t>6. Έρευνα &amp; Εφαρμογή</a:t>
            </a:r>
          </a:p>
          <a:p>
            <a:pPr marL="514350" indent="-514350" eaLnBrk="1" fontAlgn="auto" hangingPunct="1">
              <a:spcAft>
                <a:spcPts val="0"/>
              </a:spcAft>
              <a:buFont typeface="Monotype Sorts" pitchFamily="2" charset="2"/>
              <a:buNone/>
              <a:defRPr/>
            </a:pPr>
            <a:endParaRPr lang="el-GR" dirty="0" smtClean="0">
              <a:latin typeface="Century Gothic" pitchFamily="34" charset="0"/>
            </a:endParaRPr>
          </a:p>
          <a:p>
            <a:pPr>
              <a:buFont typeface="Arial" charset="0"/>
              <a:buChar char="•"/>
              <a:defRPr/>
            </a:pP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C209B987-2053-4839-AB27-96BA11AEC43F}" type="slidenum">
              <a:rPr lang="el-GR" altLang="el-GR" sz="1200">
                <a:solidFill>
                  <a:srgbClr val="898989"/>
                </a:solidFill>
              </a:rPr>
              <a:pPr/>
              <a:t>5</a:t>
            </a:fld>
            <a:endParaRPr lang="el-GR" altLang="el-GR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456613" cy="1143000"/>
          </a:xfrm>
          <a:solidFill>
            <a:srgbClr val="FFCC00"/>
          </a:solidFill>
        </p:spPr>
        <p:txBody>
          <a:bodyPr lIns="92075" tIns="46038" rIns="92075" bIns="46038" rtlCol="0">
            <a:normAutofit fontScale="90000"/>
          </a:bodyPr>
          <a:lstStyle/>
          <a:p>
            <a:pPr defTabSz="762000" eaLnBrk="1" fontAlgn="auto" hangingPunct="1">
              <a:spcAft>
                <a:spcPts val="0"/>
              </a:spcAft>
              <a:defRPr/>
            </a:pPr>
            <a:r>
              <a:rPr lang="el-GR" sz="3600" dirty="0" smtClean="0">
                <a:solidFill>
                  <a:srgbClr val="000066"/>
                </a:solidFill>
                <a:latin typeface="Century Gothic" pitchFamily="34" charset="0"/>
              </a:rPr>
              <a:t>ΧΑΡΑΚΤΗΡΙΣΤΙΚΑ ΤΩΝ ΕΙΔΩΝ </a:t>
            </a:r>
            <a:br>
              <a:rPr lang="el-GR" sz="3600" dirty="0" smtClean="0">
                <a:solidFill>
                  <a:srgbClr val="000066"/>
                </a:solidFill>
                <a:latin typeface="Century Gothic" pitchFamily="34" charset="0"/>
              </a:rPr>
            </a:br>
            <a:r>
              <a:rPr lang="el-GR" sz="3600" dirty="0" smtClean="0">
                <a:solidFill>
                  <a:srgbClr val="000066"/>
                </a:solidFill>
                <a:latin typeface="Century Gothic" pitchFamily="34" charset="0"/>
              </a:rPr>
              <a:t>ΕΡΕΥΝΑΣ</a:t>
            </a: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609600" y="1447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>
              <a:latin typeface="Century Gothic" panose="020B0502020202020204" pitchFamily="34" charset="0"/>
            </a:endParaRPr>
          </a:p>
        </p:txBody>
      </p:sp>
      <p:grpSp>
        <p:nvGrpSpPr>
          <p:cNvPr id="53252" name="Group 4"/>
          <p:cNvGrpSpPr>
            <a:grpSpLocks/>
          </p:cNvGrpSpPr>
          <p:nvPr/>
        </p:nvGrpSpPr>
        <p:grpSpPr bwMode="auto">
          <a:xfrm>
            <a:off x="0" y="2133600"/>
            <a:ext cx="8897938" cy="3962400"/>
            <a:chOff x="96" y="1344"/>
            <a:chExt cx="5688" cy="2496"/>
          </a:xfrm>
        </p:grpSpPr>
        <p:sp>
          <p:nvSpPr>
            <p:cNvPr id="53255" name="Rectangle 5"/>
            <p:cNvSpPr>
              <a:spLocks noChangeArrowheads="1"/>
            </p:cNvSpPr>
            <p:nvPr/>
          </p:nvSpPr>
          <p:spPr bwMode="auto">
            <a:xfrm>
              <a:off x="96" y="1344"/>
              <a:ext cx="5568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9pPr>
            </a:lstStyle>
            <a:p>
              <a:endParaRPr lang="el-GR" altLang="el-GR">
                <a:latin typeface="Century Gothic" panose="020B0502020202020204" pitchFamily="34" charset="0"/>
              </a:endParaRPr>
            </a:p>
          </p:txBody>
        </p:sp>
        <p:sp>
          <p:nvSpPr>
            <p:cNvPr id="53256" name="Rectangle 6"/>
            <p:cNvSpPr>
              <a:spLocks noChangeArrowheads="1"/>
            </p:cNvSpPr>
            <p:nvPr/>
          </p:nvSpPr>
          <p:spPr bwMode="auto">
            <a:xfrm>
              <a:off x="96" y="1832"/>
              <a:ext cx="5568" cy="2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9pPr>
            </a:lstStyle>
            <a:p>
              <a:endParaRPr lang="el-GR" altLang="el-GR">
                <a:latin typeface="Century Gothic" panose="020B0502020202020204" pitchFamily="34" charset="0"/>
              </a:endParaRPr>
            </a:p>
          </p:txBody>
        </p:sp>
        <p:sp>
          <p:nvSpPr>
            <p:cNvPr id="53257" name="Rectangle 7"/>
            <p:cNvSpPr>
              <a:spLocks noChangeArrowheads="1"/>
            </p:cNvSpPr>
            <p:nvPr/>
          </p:nvSpPr>
          <p:spPr bwMode="auto">
            <a:xfrm>
              <a:off x="96" y="1809"/>
              <a:ext cx="5568" cy="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9pPr>
            </a:lstStyle>
            <a:p>
              <a:endParaRPr lang="el-GR" altLang="el-GR">
                <a:latin typeface="Century Gothic" panose="020B0502020202020204" pitchFamily="34" charset="0"/>
              </a:endParaRPr>
            </a:p>
          </p:txBody>
        </p:sp>
        <p:sp>
          <p:nvSpPr>
            <p:cNvPr id="53258" name="Rectangle 8"/>
            <p:cNvSpPr>
              <a:spLocks noChangeArrowheads="1"/>
            </p:cNvSpPr>
            <p:nvPr/>
          </p:nvSpPr>
          <p:spPr bwMode="auto">
            <a:xfrm>
              <a:off x="104" y="1456"/>
              <a:ext cx="81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1pPr>
              <a:lvl2pPr marL="742950" indent="-28575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2pPr>
              <a:lvl3pPr marL="11430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3pPr>
              <a:lvl4pPr marL="16002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4pPr>
              <a:lvl5pPr marL="20574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9pPr>
            </a:lstStyle>
            <a:p>
              <a:r>
                <a:rPr lang="el-GR" altLang="el-GR" sz="2000">
                  <a:solidFill>
                    <a:srgbClr val="333399"/>
                  </a:solidFill>
                  <a:latin typeface="Century Gothic" panose="020B0502020202020204" pitchFamily="34" charset="0"/>
                </a:rPr>
                <a:t>ΣΤΟΙΧΕΙΑ</a:t>
              </a:r>
              <a:endParaRPr lang="el-GR" altLang="el-GR" sz="200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3259" name="Rectangle 9"/>
            <p:cNvSpPr>
              <a:spLocks noChangeArrowheads="1"/>
            </p:cNvSpPr>
            <p:nvPr/>
          </p:nvSpPr>
          <p:spPr bwMode="auto">
            <a:xfrm>
              <a:off x="1728" y="1456"/>
              <a:ext cx="204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1pPr>
              <a:lvl2pPr marL="742950" indent="-28575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2pPr>
              <a:lvl3pPr marL="11430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3pPr>
              <a:lvl4pPr marL="16002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4pPr>
              <a:lvl5pPr marL="20574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9pPr>
            </a:lstStyle>
            <a:p>
              <a:r>
                <a:rPr lang="el-GR" altLang="el-GR" sz="2000">
                  <a:solidFill>
                    <a:srgbClr val="333399"/>
                  </a:solidFill>
                  <a:latin typeface="Century Gothic" panose="020B0502020202020204" pitchFamily="34" charset="0"/>
                </a:rPr>
                <a:t>1. ΔΙΕΡΕΥΝΗΤΙΚΗ ΕΡΕΥΝΑ</a:t>
              </a:r>
            </a:p>
          </p:txBody>
        </p:sp>
        <p:sp>
          <p:nvSpPr>
            <p:cNvPr id="53260" name="Rectangle 10"/>
            <p:cNvSpPr>
              <a:spLocks noChangeArrowheads="1"/>
            </p:cNvSpPr>
            <p:nvPr/>
          </p:nvSpPr>
          <p:spPr bwMode="auto">
            <a:xfrm>
              <a:off x="3844" y="1456"/>
              <a:ext cx="174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1pPr>
              <a:lvl2pPr marL="742950" indent="-28575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2pPr>
              <a:lvl3pPr marL="11430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3pPr>
              <a:lvl4pPr marL="16002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4pPr>
              <a:lvl5pPr marL="20574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9pPr>
            </a:lstStyle>
            <a:p>
              <a:r>
                <a:rPr lang="el-GR" altLang="el-GR" sz="2000">
                  <a:solidFill>
                    <a:srgbClr val="333399"/>
                  </a:solidFill>
                  <a:latin typeface="Century Gothic" panose="020B0502020202020204" pitchFamily="34" charset="0"/>
                </a:rPr>
                <a:t>2. ΕΡΕΥΝΑ ΣΕ ΒΑΘΟΣ</a:t>
              </a:r>
            </a:p>
          </p:txBody>
        </p:sp>
        <p:sp>
          <p:nvSpPr>
            <p:cNvPr id="53261" name="Rectangle 11"/>
            <p:cNvSpPr>
              <a:spLocks noChangeArrowheads="1"/>
            </p:cNvSpPr>
            <p:nvPr/>
          </p:nvSpPr>
          <p:spPr bwMode="auto">
            <a:xfrm>
              <a:off x="1728" y="1863"/>
              <a:ext cx="952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1pPr>
              <a:lvl2pPr marL="742950" indent="-28575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2pPr>
              <a:lvl3pPr marL="11430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3pPr>
              <a:lvl4pPr marL="16002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4pPr>
              <a:lvl5pPr marL="20574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9pPr>
            </a:lstStyle>
            <a:p>
              <a:r>
                <a:rPr lang="el-GR" altLang="el-GR" sz="2000">
                  <a:solidFill>
                    <a:srgbClr val="000000"/>
                  </a:solidFill>
                  <a:latin typeface="Century Gothic" panose="020B0502020202020204" pitchFamily="34" charset="0"/>
                </a:rPr>
                <a:t>    </a:t>
              </a:r>
              <a:r>
                <a:rPr lang="el-GR" altLang="el-GR" sz="2000" b="0">
                  <a:solidFill>
                    <a:srgbClr val="000000"/>
                  </a:solidFill>
                  <a:latin typeface="Century Gothic" panose="020B0502020202020204" pitchFamily="34" charset="0"/>
                </a:rPr>
                <a:t>ΓΕΝΙΚΟΣ</a:t>
              </a:r>
            </a:p>
            <a:p>
              <a:r>
                <a:rPr lang="el-GR" altLang="el-GR" sz="2000">
                  <a:solidFill>
                    <a:srgbClr val="000000"/>
                  </a:solidFill>
                  <a:latin typeface="Century Gothic" panose="020B0502020202020204" pitchFamily="34" charset="0"/>
                </a:rPr>
                <a:t>  </a:t>
              </a:r>
            </a:p>
          </p:txBody>
        </p:sp>
        <p:sp>
          <p:nvSpPr>
            <p:cNvPr id="53262" name="Rectangle 12"/>
            <p:cNvSpPr>
              <a:spLocks noChangeArrowheads="1"/>
            </p:cNvSpPr>
            <p:nvPr/>
          </p:nvSpPr>
          <p:spPr bwMode="auto">
            <a:xfrm>
              <a:off x="3844" y="1847"/>
              <a:ext cx="137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1pPr>
              <a:lvl2pPr marL="742950" indent="-28575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2pPr>
              <a:lvl3pPr marL="11430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3pPr>
              <a:lvl4pPr marL="16002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4pPr>
              <a:lvl5pPr marL="20574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9pPr>
            </a:lstStyle>
            <a:p>
              <a:r>
                <a:rPr lang="el-GR" altLang="el-GR" sz="2000" b="0">
                  <a:solidFill>
                    <a:srgbClr val="000000"/>
                  </a:solidFill>
                  <a:latin typeface="Century Gothic" panose="020B0502020202020204" pitchFamily="34" charset="0"/>
                </a:rPr>
                <a:t>ΣΥΓΚΕΚΡΙΜΕΝΟΣ</a:t>
              </a:r>
            </a:p>
          </p:txBody>
        </p:sp>
        <p:sp>
          <p:nvSpPr>
            <p:cNvPr id="53263" name="Rectangle 13"/>
            <p:cNvSpPr>
              <a:spLocks noChangeArrowheads="1"/>
            </p:cNvSpPr>
            <p:nvPr/>
          </p:nvSpPr>
          <p:spPr bwMode="auto">
            <a:xfrm>
              <a:off x="1728" y="2118"/>
              <a:ext cx="1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9pPr>
            </a:lstStyle>
            <a:p>
              <a:endParaRPr lang="el-GR" altLang="el-GR">
                <a:latin typeface="Century Gothic" panose="020B0502020202020204" pitchFamily="34" charset="0"/>
              </a:endParaRPr>
            </a:p>
          </p:txBody>
        </p:sp>
        <p:sp>
          <p:nvSpPr>
            <p:cNvPr id="53264" name="Rectangle 14"/>
            <p:cNvSpPr>
              <a:spLocks noChangeArrowheads="1"/>
            </p:cNvSpPr>
            <p:nvPr/>
          </p:nvSpPr>
          <p:spPr bwMode="auto">
            <a:xfrm>
              <a:off x="3844" y="2102"/>
              <a:ext cx="130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1pPr>
              <a:lvl2pPr marL="742950" indent="-28575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2pPr>
              <a:lvl3pPr marL="11430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3pPr>
              <a:lvl4pPr marL="16002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4pPr>
              <a:lvl5pPr marL="20574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9pPr>
            </a:lstStyle>
            <a:p>
              <a:r>
                <a:rPr lang="el-GR" altLang="el-GR" sz="2000" b="0">
                  <a:solidFill>
                    <a:srgbClr val="000000"/>
                  </a:solidFill>
                  <a:latin typeface="Century Gothic" panose="020B0502020202020204" pitchFamily="34" charset="0"/>
                </a:rPr>
                <a:t>ΚΑΘΟΡΙΣΜΕΝΗ</a:t>
              </a:r>
            </a:p>
          </p:txBody>
        </p:sp>
        <p:sp>
          <p:nvSpPr>
            <p:cNvPr id="53265" name="Rectangle 15"/>
            <p:cNvSpPr>
              <a:spLocks noChangeArrowheads="1"/>
            </p:cNvSpPr>
            <p:nvPr/>
          </p:nvSpPr>
          <p:spPr bwMode="auto">
            <a:xfrm>
              <a:off x="1728" y="2372"/>
              <a:ext cx="133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1pPr>
              <a:lvl2pPr marL="742950" indent="-28575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2pPr>
              <a:lvl3pPr marL="11430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3pPr>
              <a:lvl4pPr marL="16002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4pPr>
              <a:lvl5pPr marL="20574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9pPr>
            </a:lstStyle>
            <a:p>
              <a:r>
                <a:rPr lang="el-GR" altLang="el-GR" sz="2000">
                  <a:solidFill>
                    <a:srgbClr val="000000"/>
                  </a:solidFill>
                  <a:latin typeface="Century Gothic" panose="020B0502020202020204" pitchFamily="34" charset="0"/>
                </a:rPr>
                <a:t>   </a:t>
              </a:r>
              <a:r>
                <a:rPr lang="el-GR" altLang="el-GR" sz="2000" b="0">
                  <a:solidFill>
                    <a:srgbClr val="000000"/>
                  </a:solidFill>
                  <a:latin typeface="Century Gothic" panose="020B0502020202020204" pitchFamily="34" charset="0"/>
                </a:rPr>
                <a:t>ΑΚΑΘΟΡΙΣΤΕΣ</a:t>
              </a:r>
            </a:p>
          </p:txBody>
        </p:sp>
        <p:sp>
          <p:nvSpPr>
            <p:cNvPr id="53266" name="Rectangle 16"/>
            <p:cNvSpPr>
              <a:spLocks noChangeArrowheads="1"/>
            </p:cNvSpPr>
            <p:nvPr/>
          </p:nvSpPr>
          <p:spPr bwMode="auto">
            <a:xfrm>
              <a:off x="3844" y="2372"/>
              <a:ext cx="132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1pPr>
              <a:lvl2pPr marL="742950" indent="-28575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2pPr>
              <a:lvl3pPr marL="11430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3pPr>
              <a:lvl4pPr marL="16002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4pPr>
              <a:lvl5pPr marL="20574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9pPr>
            </a:lstStyle>
            <a:p>
              <a:r>
                <a:rPr lang="el-GR" altLang="el-GR" sz="2000" b="0">
                  <a:solidFill>
                    <a:srgbClr val="000000"/>
                  </a:solidFill>
                  <a:latin typeface="Century Gothic" panose="020B0502020202020204" pitchFamily="34" charset="0"/>
                </a:rPr>
                <a:t>ΣΥΓΚΕΚΡΙΜΕΝΕΣ</a:t>
              </a:r>
            </a:p>
          </p:txBody>
        </p:sp>
        <p:sp>
          <p:nvSpPr>
            <p:cNvPr id="53267" name="Rectangle 17"/>
            <p:cNvSpPr>
              <a:spLocks noChangeArrowheads="1"/>
            </p:cNvSpPr>
            <p:nvPr/>
          </p:nvSpPr>
          <p:spPr bwMode="auto">
            <a:xfrm>
              <a:off x="1728" y="2641"/>
              <a:ext cx="1914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1pPr>
              <a:lvl2pPr marL="742950" indent="-28575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2pPr>
              <a:lvl3pPr marL="11430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3pPr>
              <a:lvl4pPr marL="16002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4pPr>
              <a:lvl5pPr marL="20574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9pPr>
            </a:lstStyle>
            <a:p>
              <a:r>
                <a:rPr lang="el-GR" altLang="el-GR" sz="1800" b="0">
                  <a:solidFill>
                    <a:srgbClr val="000000"/>
                  </a:solidFill>
                  <a:latin typeface="Century Gothic" panose="020B0502020202020204" pitchFamily="34" charset="0"/>
                </a:rPr>
                <a:t>   ΜΙΚΡΟ, ΥΠΟΚΕΙΜΕΝΙΚΗ </a:t>
              </a:r>
              <a:br>
                <a:rPr lang="el-GR" altLang="el-GR" sz="1800" b="0">
                  <a:solidFill>
                    <a:srgbClr val="000000"/>
                  </a:solidFill>
                  <a:latin typeface="Century Gothic" panose="020B0502020202020204" pitchFamily="34" charset="0"/>
                </a:rPr>
              </a:br>
              <a:r>
                <a:rPr lang="el-GR" altLang="el-GR" sz="1800" b="0">
                  <a:solidFill>
                    <a:srgbClr val="000000"/>
                  </a:solidFill>
                  <a:latin typeface="Century Gothic" panose="020B0502020202020204" pitchFamily="34" charset="0"/>
                </a:rPr>
                <a:t>   ΣΥΛΛΟΓΗ</a:t>
              </a:r>
            </a:p>
          </p:txBody>
        </p:sp>
        <p:sp>
          <p:nvSpPr>
            <p:cNvPr id="53268" name="Rectangle 18"/>
            <p:cNvSpPr>
              <a:spLocks noChangeArrowheads="1"/>
            </p:cNvSpPr>
            <p:nvPr/>
          </p:nvSpPr>
          <p:spPr bwMode="auto">
            <a:xfrm>
              <a:off x="3844" y="2641"/>
              <a:ext cx="1940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1pPr>
              <a:lvl2pPr marL="742950" indent="-28575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2pPr>
              <a:lvl3pPr marL="11430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3pPr>
              <a:lvl4pPr marL="16002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4pPr>
              <a:lvl5pPr marL="20574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9pPr>
            </a:lstStyle>
            <a:p>
              <a:r>
                <a:rPr lang="el-GR" altLang="el-GR" sz="1800" b="0">
                  <a:solidFill>
                    <a:srgbClr val="000000"/>
                  </a:solidFill>
                  <a:latin typeface="Century Gothic" panose="020B0502020202020204" pitchFamily="34" charset="0"/>
                </a:rPr>
                <a:t>ΜΕΓΑΛΟ, ΑΝΤΙΚΕΙΜΕΝΙΚΗ </a:t>
              </a:r>
              <a:br>
                <a:rPr lang="el-GR" altLang="el-GR" sz="1800" b="0">
                  <a:solidFill>
                    <a:srgbClr val="000000"/>
                  </a:solidFill>
                  <a:latin typeface="Century Gothic" panose="020B0502020202020204" pitchFamily="34" charset="0"/>
                </a:rPr>
              </a:br>
              <a:r>
                <a:rPr lang="el-GR" altLang="el-GR" sz="1800" b="0">
                  <a:solidFill>
                    <a:srgbClr val="000000"/>
                  </a:solidFill>
                  <a:latin typeface="Century Gothic" panose="020B0502020202020204" pitchFamily="34" charset="0"/>
                </a:rPr>
                <a:t>ΣΥΛΛΟΓΗ</a:t>
              </a:r>
            </a:p>
          </p:txBody>
        </p:sp>
        <p:sp>
          <p:nvSpPr>
            <p:cNvPr id="53269" name="Rectangle 19"/>
            <p:cNvSpPr>
              <a:spLocks noChangeArrowheads="1"/>
            </p:cNvSpPr>
            <p:nvPr/>
          </p:nvSpPr>
          <p:spPr bwMode="auto">
            <a:xfrm>
              <a:off x="1728" y="3025"/>
              <a:ext cx="1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9pPr>
            </a:lstStyle>
            <a:p>
              <a:endParaRPr lang="el-GR" altLang="el-GR">
                <a:latin typeface="Century Gothic" panose="020B0502020202020204" pitchFamily="34" charset="0"/>
              </a:endParaRPr>
            </a:p>
          </p:txBody>
        </p:sp>
        <p:sp>
          <p:nvSpPr>
            <p:cNvPr id="53270" name="Rectangle 20"/>
            <p:cNvSpPr>
              <a:spLocks noChangeArrowheads="1"/>
            </p:cNvSpPr>
            <p:nvPr/>
          </p:nvSpPr>
          <p:spPr bwMode="auto">
            <a:xfrm>
              <a:off x="3844" y="3025"/>
              <a:ext cx="66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1pPr>
              <a:lvl2pPr marL="742950" indent="-28575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2pPr>
              <a:lvl3pPr marL="11430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3pPr>
              <a:lvl4pPr marL="16002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4pPr>
              <a:lvl5pPr marL="20574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9pPr>
            </a:lstStyle>
            <a:p>
              <a:r>
                <a:rPr lang="el-GR" altLang="el-GR" sz="2000" b="0">
                  <a:solidFill>
                    <a:srgbClr val="000000"/>
                  </a:solidFill>
                  <a:latin typeface="Century Gothic" panose="020B0502020202020204" pitchFamily="34" charset="0"/>
                </a:rPr>
                <a:t>ΤΥΠΙΚΗ</a:t>
              </a:r>
            </a:p>
          </p:txBody>
        </p:sp>
        <p:sp>
          <p:nvSpPr>
            <p:cNvPr id="53271" name="Rectangle 21"/>
            <p:cNvSpPr>
              <a:spLocks noChangeArrowheads="1"/>
            </p:cNvSpPr>
            <p:nvPr/>
          </p:nvSpPr>
          <p:spPr bwMode="auto">
            <a:xfrm>
              <a:off x="104" y="1863"/>
              <a:ext cx="77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1pPr>
              <a:lvl2pPr marL="742950" indent="-28575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2pPr>
              <a:lvl3pPr marL="11430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3pPr>
              <a:lvl4pPr marL="16002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4pPr>
              <a:lvl5pPr marL="20574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9pPr>
            </a:lstStyle>
            <a:p>
              <a:r>
                <a:rPr lang="el-GR" altLang="el-GR" sz="2000">
                  <a:solidFill>
                    <a:srgbClr val="800000"/>
                  </a:solidFill>
                  <a:latin typeface="Century Gothic" panose="020B0502020202020204" pitchFamily="34" charset="0"/>
                </a:rPr>
                <a:t>ΣΚΟΠΟΣ</a:t>
              </a:r>
            </a:p>
          </p:txBody>
        </p:sp>
        <p:sp>
          <p:nvSpPr>
            <p:cNvPr id="53272" name="Rectangle 22"/>
            <p:cNvSpPr>
              <a:spLocks noChangeArrowheads="1"/>
            </p:cNvSpPr>
            <p:nvPr/>
          </p:nvSpPr>
          <p:spPr bwMode="auto">
            <a:xfrm>
              <a:off x="104" y="2118"/>
              <a:ext cx="245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1pPr>
              <a:lvl2pPr marL="742950" indent="-28575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2pPr>
              <a:lvl3pPr marL="11430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3pPr>
              <a:lvl4pPr marL="16002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4pPr>
              <a:lvl5pPr marL="20574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9pPr>
            </a:lstStyle>
            <a:p>
              <a:r>
                <a:rPr lang="el-GR" altLang="el-GR" sz="2000">
                  <a:solidFill>
                    <a:srgbClr val="800000"/>
                  </a:solidFill>
                  <a:latin typeface="Century Gothic" panose="020B0502020202020204" pitchFamily="34" charset="0"/>
                </a:rPr>
                <a:t>ΑΝΑΓΚΗ ΣΤΟΙΧΕΙΩΝ</a:t>
              </a:r>
              <a:r>
                <a:rPr lang="el-GR" altLang="el-GR" sz="2000">
                  <a:solidFill>
                    <a:srgbClr val="000000"/>
                  </a:solidFill>
                  <a:latin typeface="Century Gothic" panose="020B0502020202020204" pitchFamily="34" charset="0"/>
                </a:rPr>
                <a:t>  </a:t>
              </a:r>
              <a:r>
                <a:rPr lang="el-GR" altLang="el-GR" sz="2000" b="0">
                  <a:solidFill>
                    <a:srgbClr val="000000"/>
                  </a:solidFill>
                  <a:latin typeface="Century Gothic" panose="020B0502020202020204" pitchFamily="34" charset="0"/>
                </a:rPr>
                <a:t>ΑΟΡΙΣΤΗ</a:t>
              </a:r>
              <a:r>
                <a:rPr lang="el-GR" altLang="el-GR" sz="2000">
                  <a:solidFill>
                    <a:srgbClr val="000000"/>
                  </a:solidFill>
                  <a:latin typeface="Century Gothic" panose="020B0502020202020204" pitchFamily="34" charset="0"/>
                </a:rPr>
                <a:t> </a:t>
              </a:r>
            </a:p>
          </p:txBody>
        </p:sp>
        <p:sp>
          <p:nvSpPr>
            <p:cNvPr id="53273" name="Rectangle 23"/>
            <p:cNvSpPr>
              <a:spLocks noChangeArrowheads="1"/>
            </p:cNvSpPr>
            <p:nvPr/>
          </p:nvSpPr>
          <p:spPr bwMode="auto">
            <a:xfrm>
              <a:off x="104" y="2372"/>
              <a:ext cx="58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1pPr>
              <a:lvl2pPr marL="742950" indent="-28575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2pPr>
              <a:lvl3pPr marL="11430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3pPr>
              <a:lvl4pPr marL="16002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4pPr>
              <a:lvl5pPr marL="20574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9pPr>
            </a:lstStyle>
            <a:p>
              <a:r>
                <a:rPr lang="el-GR" altLang="el-GR" sz="2000">
                  <a:solidFill>
                    <a:srgbClr val="800000"/>
                  </a:solidFill>
                  <a:latin typeface="Century Gothic" panose="020B0502020202020204" pitchFamily="34" charset="0"/>
                </a:rPr>
                <a:t>ΠΗΓΕΣ</a:t>
              </a:r>
            </a:p>
          </p:txBody>
        </p:sp>
        <p:sp>
          <p:nvSpPr>
            <p:cNvPr id="53274" name="Rectangle 24"/>
            <p:cNvSpPr>
              <a:spLocks noChangeArrowheads="1"/>
            </p:cNvSpPr>
            <p:nvPr/>
          </p:nvSpPr>
          <p:spPr bwMode="auto">
            <a:xfrm>
              <a:off x="104" y="2675"/>
              <a:ext cx="71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1pPr>
              <a:lvl2pPr marL="742950" indent="-28575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2pPr>
              <a:lvl3pPr marL="11430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3pPr>
              <a:lvl4pPr marL="16002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4pPr>
              <a:lvl5pPr marL="20574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9pPr>
            </a:lstStyle>
            <a:p>
              <a:r>
                <a:rPr lang="el-GR" altLang="el-GR" sz="2000">
                  <a:solidFill>
                    <a:srgbClr val="800000"/>
                  </a:solidFill>
                  <a:latin typeface="Century Gothic" panose="020B0502020202020204" pitchFamily="34" charset="0"/>
                </a:rPr>
                <a:t>ΔΕΙΓΜΑ</a:t>
              </a:r>
            </a:p>
          </p:txBody>
        </p:sp>
        <p:sp>
          <p:nvSpPr>
            <p:cNvPr id="53275" name="Rectangle 25"/>
            <p:cNvSpPr>
              <a:spLocks noChangeArrowheads="1"/>
            </p:cNvSpPr>
            <p:nvPr/>
          </p:nvSpPr>
          <p:spPr bwMode="auto">
            <a:xfrm>
              <a:off x="104" y="3025"/>
              <a:ext cx="254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1pPr>
              <a:lvl2pPr marL="742950" indent="-28575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2pPr>
              <a:lvl3pPr marL="11430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3pPr>
              <a:lvl4pPr marL="16002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4pPr>
              <a:lvl5pPr marL="20574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9pPr>
            </a:lstStyle>
            <a:p>
              <a:r>
                <a:rPr lang="el-GR" altLang="el-GR" sz="2000">
                  <a:solidFill>
                    <a:srgbClr val="800000"/>
                  </a:solidFill>
                  <a:latin typeface="Century Gothic" panose="020B0502020202020204" pitchFamily="34" charset="0"/>
                </a:rPr>
                <a:t>ΣΥΛΛΟΓΗ ΣΤΟΙΧΕΙΩΝ</a:t>
              </a:r>
              <a:r>
                <a:rPr lang="el-GR" altLang="el-GR" sz="2000">
                  <a:solidFill>
                    <a:srgbClr val="000000"/>
                  </a:solidFill>
                  <a:latin typeface="Century Gothic" panose="020B0502020202020204" pitchFamily="34" charset="0"/>
                </a:rPr>
                <a:t>  </a:t>
              </a:r>
              <a:r>
                <a:rPr lang="el-GR" altLang="el-GR" sz="2000" b="0">
                  <a:solidFill>
                    <a:srgbClr val="000000"/>
                  </a:solidFill>
                  <a:latin typeface="Century Gothic" panose="020B0502020202020204" pitchFamily="34" charset="0"/>
                </a:rPr>
                <a:t>ΕΥΕΛΙΚΤΗ</a:t>
              </a:r>
            </a:p>
          </p:txBody>
        </p:sp>
        <p:sp>
          <p:nvSpPr>
            <p:cNvPr id="53276" name="Rectangle 26"/>
            <p:cNvSpPr>
              <a:spLocks noChangeArrowheads="1"/>
            </p:cNvSpPr>
            <p:nvPr/>
          </p:nvSpPr>
          <p:spPr bwMode="auto">
            <a:xfrm>
              <a:off x="104" y="3280"/>
              <a:ext cx="124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1pPr>
              <a:lvl2pPr marL="742950" indent="-28575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2pPr>
              <a:lvl3pPr marL="11430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3pPr>
              <a:lvl4pPr marL="16002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4pPr>
              <a:lvl5pPr marL="20574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9pPr>
            </a:lstStyle>
            <a:p>
              <a:r>
                <a:rPr lang="el-GR" altLang="el-GR" sz="2000">
                  <a:solidFill>
                    <a:srgbClr val="800000"/>
                  </a:solidFill>
                  <a:latin typeface="Century Gothic" panose="020B0502020202020204" pitchFamily="34" charset="0"/>
                </a:rPr>
                <a:t>ΑΝΑΛΥΣΗ </a:t>
              </a:r>
              <a:r>
                <a:rPr lang="el-GR" altLang="el-GR" sz="2000">
                  <a:solidFill>
                    <a:srgbClr val="000000"/>
                  </a:solidFill>
                  <a:latin typeface="Century Gothic" panose="020B0502020202020204" pitchFamily="34" charset="0"/>
                </a:rPr>
                <a:t> </a:t>
              </a:r>
              <a:br>
                <a:rPr lang="el-GR" altLang="el-GR" sz="2000">
                  <a:solidFill>
                    <a:srgbClr val="000000"/>
                  </a:solidFill>
                  <a:latin typeface="Century Gothic" panose="020B0502020202020204" pitchFamily="34" charset="0"/>
                </a:rPr>
              </a:br>
              <a:r>
                <a:rPr lang="el-GR" altLang="el-GR" sz="2000">
                  <a:solidFill>
                    <a:srgbClr val="800000"/>
                  </a:solidFill>
                  <a:latin typeface="Century Gothic" panose="020B0502020202020204" pitchFamily="34" charset="0"/>
                </a:rPr>
                <a:t>ΔΕΔΟΜΕΝΩΝ</a:t>
              </a:r>
            </a:p>
          </p:txBody>
        </p:sp>
        <p:sp>
          <p:nvSpPr>
            <p:cNvPr id="53277" name="Rectangle 27"/>
            <p:cNvSpPr>
              <a:spLocks noChangeArrowheads="1"/>
            </p:cNvSpPr>
            <p:nvPr/>
          </p:nvSpPr>
          <p:spPr bwMode="auto">
            <a:xfrm>
              <a:off x="1728" y="3376"/>
              <a:ext cx="182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1pPr>
              <a:lvl2pPr marL="742950" indent="-28575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2pPr>
              <a:lvl3pPr marL="11430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3pPr>
              <a:lvl4pPr marL="16002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4pPr>
              <a:lvl5pPr marL="20574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9pPr>
            </a:lstStyle>
            <a:p>
              <a:r>
                <a:rPr lang="el-GR" altLang="el-GR" sz="2000" b="0">
                  <a:solidFill>
                    <a:srgbClr val="000000"/>
                  </a:solidFill>
                  <a:latin typeface="Century Gothic" panose="020B0502020202020204" pitchFamily="34" charset="0"/>
                </a:rPr>
                <a:t>ΑΤΥΠΗ, ΜΗ ΠΟΣΟΤΙΚΗ</a:t>
              </a:r>
            </a:p>
          </p:txBody>
        </p:sp>
        <p:sp>
          <p:nvSpPr>
            <p:cNvPr id="53278" name="Rectangle 28"/>
            <p:cNvSpPr>
              <a:spLocks noChangeArrowheads="1"/>
            </p:cNvSpPr>
            <p:nvPr/>
          </p:nvSpPr>
          <p:spPr bwMode="auto">
            <a:xfrm>
              <a:off x="3843" y="3376"/>
              <a:ext cx="154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1pPr>
              <a:lvl2pPr marL="742950" indent="-28575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2pPr>
              <a:lvl3pPr marL="11430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3pPr>
              <a:lvl4pPr marL="16002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4pPr>
              <a:lvl5pPr marL="20574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9pPr>
            </a:lstStyle>
            <a:p>
              <a:r>
                <a:rPr lang="el-GR" altLang="el-GR" sz="2000" b="0">
                  <a:solidFill>
                    <a:srgbClr val="000000"/>
                  </a:solidFill>
                  <a:latin typeface="Century Gothic" panose="020B0502020202020204" pitchFamily="34" charset="0"/>
                </a:rPr>
                <a:t>ΤΥΠΙΚΗ, ΠΟΣΟΤΙΚΗ</a:t>
              </a:r>
            </a:p>
          </p:txBody>
        </p:sp>
      </p:grpSp>
      <p:pic>
        <p:nvPicPr>
          <p:cNvPr id="53253" name="Picture 14" descr="C:\Users\TURBO_X\Desktop\γ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Rectangle 29"/>
          <p:cNvSpPr>
            <a:spLocks noChangeArrowheads="1"/>
          </p:cNvSpPr>
          <p:nvPr/>
        </p:nvSpPr>
        <p:spPr bwMode="auto">
          <a:xfrm>
            <a:off x="0" y="6334125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772BC648-D7CF-41E4-B0A5-0FD23CC12672}" type="slidenum">
              <a:rPr lang="en-US" altLang="el-GR" b="0">
                <a:latin typeface="Century Gothic" panose="020B0502020202020204" pitchFamily="34" charset="0"/>
              </a:rPr>
              <a:pPr/>
              <a:t>50</a:t>
            </a:fld>
            <a:endParaRPr lang="en-US" altLang="el-GR" b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-2286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>
              <a:latin typeface="Century Gothic" panose="020B0502020202020204" pitchFamily="34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1490663" y="304800"/>
            <a:ext cx="5664200" cy="954088"/>
          </a:xfrm>
          <a:prstGeom prst="rect">
            <a:avLst/>
          </a:prstGeom>
          <a:gradFill rotWithShape="0">
            <a:gsLst>
              <a:gs pos="0">
                <a:srgbClr val="006666">
                  <a:gamma/>
                  <a:shade val="46275"/>
                  <a:invGamma/>
                </a:srgbClr>
              </a:gs>
              <a:gs pos="50000">
                <a:srgbClr val="006666"/>
              </a:gs>
              <a:gs pos="100000">
                <a:srgbClr val="006666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>
              <a:defRPr/>
            </a:pPr>
            <a:r>
              <a:rPr lang="el-GR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ΚΑΟΘΡΙΣΜΕΝΟ ΠΡΟΒΛΗΜΑ ΚΑΙ</a:t>
            </a:r>
          </a:p>
          <a:p>
            <a:pPr algn="ctr" defTabSz="762000">
              <a:defRPr/>
            </a:pPr>
            <a:r>
              <a:rPr lang="el-GR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ΑΝΑΓΚΗ ΔΕΔΟΜΕΝΩΝ</a:t>
            </a: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258763" y="1858963"/>
            <a:ext cx="1965325" cy="708025"/>
          </a:xfrm>
          <a:prstGeom prst="rect">
            <a:avLst/>
          </a:prstGeom>
          <a:gradFill rotWithShape="0">
            <a:gsLst>
              <a:gs pos="0">
                <a:srgbClr val="000066">
                  <a:gamma/>
                  <a:shade val="46275"/>
                  <a:invGamma/>
                </a:srgbClr>
              </a:gs>
              <a:gs pos="50000">
                <a:srgbClr val="000066"/>
              </a:gs>
              <a:gs pos="100000">
                <a:srgbClr val="000066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>
              <a:defRPr/>
            </a:pPr>
            <a:r>
              <a:rPr lang="el-GR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ΔΙΕΡΕΥΝΗΤΙΚΗ </a:t>
            </a:r>
          </a:p>
          <a:p>
            <a:pPr algn="ctr" defTabSz="762000">
              <a:defRPr/>
            </a:pPr>
            <a:r>
              <a:rPr lang="el-GR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ΕΡΕΥΝΑ</a:t>
            </a: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5927725" y="1782763"/>
            <a:ext cx="2435225" cy="400050"/>
          </a:xfrm>
          <a:prstGeom prst="rect">
            <a:avLst/>
          </a:prstGeom>
          <a:gradFill rotWithShape="0">
            <a:gsLst>
              <a:gs pos="0">
                <a:srgbClr val="FF0000">
                  <a:gamma/>
                  <a:shade val="46275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el-GR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ΕΡΕΥΝΑ ΣΕ ΒΑΘΟΣ</a:t>
            </a: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234950" y="3001963"/>
            <a:ext cx="1746250" cy="708025"/>
          </a:xfrm>
          <a:prstGeom prst="rect">
            <a:avLst/>
          </a:prstGeom>
          <a:gradFill rotWithShape="0">
            <a:gsLst>
              <a:gs pos="0">
                <a:srgbClr val="006666">
                  <a:gamma/>
                  <a:shade val="46275"/>
                  <a:invGamma/>
                </a:srgbClr>
              </a:gs>
              <a:gs pos="50000">
                <a:srgbClr val="006666"/>
              </a:gs>
              <a:gs pos="100000">
                <a:srgbClr val="006666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defTabSz="762000">
              <a:defRPr/>
            </a:pPr>
            <a:r>
              <a:rPr lang="el-GR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ΑΝΑΛΥΣΗ </a:t>
            </a:r>
          </a:p>
          <a:p>
            <a:pPr algn="ctr" defTabSz="762000">
              <a:defRPr/>
            </a:pPr>
            <a:r>
              <a:rPr lang="el-GR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ΣΤΟΙΧΕΙΩΝ</a:t>
            </a: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354013" y="3992563"/>
            <a:ext cx="1741487" cy="708025"/>
          </a:xfrm>
          <a:prstGeom prst="rect">
            <a:avLst/>
          </a:prstGeom>
          <a:gradFill rotWithShape="0">
            <a:gsLst>
              <a:gs pos="0">
                <a:srgbClr val="006666">
                  <a:gamma/>
                  <a:shade val="46275"/>
                  <a:invGamma/>
                </a:srgbClr>
              </a:gs>
              <a:gs pos="50000">
                <a:srgbClr val="006666"/>
              </a:gs>
              <a:gs pos="100000">
                <a:srgbClr val="006666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>
              <a:defRPr/>
            </a:pPr>
            <a:r>
              <a:rPr lang="el-GR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ΠΕΡΙΣΣΟΤΕΡΗ</a:t>
            </a:r>
          </a:p>
          <a:p>
            <a:pPr algn="ctr" defTabSz="762000">
              <a:defRPr/>
            </a:pPr>
            <a:r>
              <a:rPr lang="el-GR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ΕΡΕΥΝΑ</a:t>
            </a: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517525" y="4906963"/>
            <a:ext cx="777875" cy="400050"/>
          </a:xfrm>
          <a:prstGeom prst="rect">
            <a:avLst/>
          </a:prstGeom>
          <a:gradFill rotWithShape="0">
            <a:gsLst>
              <a:gs pos="0">
                <a:srgbClr val="006666">
                  <a:gamma/>
                  <a:shade val="46275"/>
                  <a:invGamma/>
                </a:srgbClr>
              </a:gs>
              <a:gs pos="50000">
                <a:srgbClr val="006666"/>
              </a:gs>
              <a:gs pos="100000">
                <a:srgbClr val="006666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>
              <a:defRPr/>
            </a:pPr>
            <a:r>
              <a:rPr lang="el-GR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ΟΧΙ</a:t>
            </a: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1847850" y="5135563"/>
            <a:ext cx="1787525" cy="708025"/>
          </a:xfrm>
          <a:prstGeom prst="rect">
            <a:avLst/>
          </a:prstGeom>
          <a:gradFill rotWithShape="0">
            <a:gsLst>
              <a:gs pos="0">
                <a:srgbClr val="FFCC00">
                  <a:gamma/>
                  <a:shade val="0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0"/>
                  <a:invGamma/>
                </a:srgbClr>
              </a:gs>
            </a:gsLst>
            <a:lin ang="18900000" scaled="1"/>
          </a:gradFill>
          <a:ln w="38100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>
              <a:defRPr/>
            </a:pPr>
            <a:r>
              <a:rPr lang="el-GR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ΠΕΡΙΓΡΑΦΙΚΗ</a:t>
            </a:r>
          </a:p>
          <a:p>
            <a:pPr algn="ctr" defTabSz="762000">
              <a:defRPr/>
            </a:pPr>
            <a:r>
              <a:rPr lang="el-GR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ΕΡΕΥΝΑ</a:t>
            </a: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4829175" y="2590800"/>
            <a:ext cx="4086225" cy="708025"/>
          </a:xfrm>
          <a:prstGeom prst="rect">
            <a:avLst/>
          </a:prstGeom>
          <a:gradFill rotWithShape="0">
            <a:gsLst>
              <a:gs pos="0">
                <a:srgbClr val="006666">
                  <a:gamma/>
                  <a:shade val="46275"/>
                  <a:invGamma/>
                </a:srgbClr>
              </a:gs>
              <a:gs pos="50000">
                <a:srgbClr val="006666"/>
              </a:gs>
              <a:gs pos="100000">
                <a:srgbClr val="006666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defTabSz="762000">
              <a:defRPr/>
            </a:pPr>
            <a:r>
              <a:rPr lang="el-GR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ΑΠΑΙΤΕΙΤΑΙ ΔΙΕΡΕΥΝΗΣΗ</a:t>
            </a:r>
          </a:p>
          <a:p>
            <a:pPr algn="ctr" defTabSz="762000">
              <a:defRPr/>
            </a:pPr>
            <a:r>
              <a:rPr lang="el-GR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ΣΥΣΧΕΤΙΣΗΣ ΜΕΤΑΒΛΗΤΩΝ</a:t>
            </a: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6994525" y="3459163"/>
            <a:ext cx="854075" cy="400050"/>
          </a:xfrm>
          <a:prstGeom prst="rect">
            <a:avLst/>
          </a:prstGeom>
          <a:gradFill rotWithShape="0">
            <a:gsLst>
              <a:gs pos="0">
                <a:srgbClr val="006666">
                  <a:gamma/>
                  <a:shade val="46275"/>
                  <a:invGamma/>
                </a:srgbClr>
              </a:gs>
              <a:gs pos="50000">
                <a:srgbClr val="006666"/>
              </a:gs>
              <a:gs pos="100000">
                <a:srgbClr val="006666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>
              <a:defRPr/>
            </a:pPr>
            <a:r>
              <a:rPr lang="el-GR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ΝΑΙ </a:t>
            </a: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6249988" y="4144963"/>
            <a:ext cx="1831975" cy="708025"/>
          </a:xfrm>
          <a:prstGeom prst="rect">
            <a:avLst/>
          </a:prstGeom>
          <a:gradFill rotWithShape="0">
            <a:gsLst>
              <a:gs pos="0">
                <a:srgbClr val="800080">
                  <a:gamma/>
                  <a:shade val="46275"/>
                  <a:invGamma/>
                </a:srgbClr>
              </a:gs>
              <a:gs pos="5000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>
              <a:defRPr/>
            </a:pPr>
            <a:r>
              <a:rPr lang="el-GR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ΠΕΙΡΑΜΑΤΙΚΗ</a:t>
            </a:r>
          </a:p>
          <a:p>
            <a:pPr algn="ctr" defTabSz="762000">
              <a:defRPr/>
            </a:pPr>
            <a:r>
              <a:rPr lang="el-GR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ΕΡΕΥΝΑ</a:t>
            </a:r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5851525" y="5287963"/>
            <a:ext cx="2847975" cy="400050"/>
          </a:xfrm>
          <a:prstGeom prst="rect">
            <a:avLst/>
          </a:prstGeom>
          <a:gradFill rotWithShape="0">
            <a:gsLst>
              <a:gs pos="0">
                <a:srgbClr val="006666">
                  <a:gamma/>
                  <a:shade val="46275"/>
                  <a:invGamma/>
                </a:srgbClr>
              </a:gs>
              <a:gs pos="50000">
                <a:srgbClr val="006666"/>
              </a:gs>
              <a:gs pos="100000">
                <a:srgbClr val="006666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el-GR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ΑΝΑΛΥΣΗ ΣΤΟΙΧΕΙΩΝ</a:t>
            </a:r>
          </a:p>
        </p:txBody>
      </p:sp>
      <p:sp>
        <p:nvSpPr>
          <p:cNvPr id="54286" name="Line 22"/>
          <p:cNvSpPr>
            <a:spLocks noChangeShapeType="1"/>
          </p:cNvSpPr>
          <p:nvPr/>
        </p:nvSpPr>
        <p:spPr bwMode="auto">
          <a:xfrm>
            <a:off x="457200" y="4648200"/>
            <a:ext cx="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4287" name="Line 23"/>
          <p:cNvSpPr>
            <a:spLocks noChangeShapeType="1"/>
          </p:cNvSpPr>
          <p:nvPr/>
        </p:nvSpPr>
        <p:spPr bwMode="auto">
          <a:xfrm flipH="1">
            <a:off x="1066800" y="1295400"/>
            <a:ext cx="2743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4288" name="Line 24"/>
          <p:cNvSpPr>
            <a:spLocks noChangeShapeType="1"/>
          </p:cNvSpPr>
          <p:nvPr/>
        </p:nvSpPr>
        <p:spPr bwMode="auto">
          <a:xfrm>
            <a:off x="3733800" y="1295400"/>
            <a:ext cx="32766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4289" name="Line 25"/>
          <p:cNvSpPr>
            <a:spLocks noChangeShapeType="1"/>
          </p:cNvSpPr>
          <p:nvPr/>
        </p:nvSpPr>
        <p:spPr bwMode="auto">
          <a:xfrm>
            <a:off x="1143000" y="25146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4290" name="Line 26"/>
          <p:cNvSpPr>
            <a:spLocks noChangeShapeType="1"/>
          </p:cNvSpPr>
          <p:nvPr/>
        </p:nvSpPr>
        <p:spPr bwMode="auto">
          <a:xfrm>
            <a:off x="1143000" y="36576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4291" name="Line 27"/>
          <p:cNvSpPr>
            <a:spLocks noChangeShapeType="1"/>
          </p:cNvSpPr>
          <p:nvPr/>
        </p:nvSpPr>
        <p:spPr bwMode="auto">
          <a:xfrm>
            <a:off x="457200" y="6248400"/>
            <a:ext cx="487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4292" name="Line 28"/>
          <p:cNvSpPr>
            <a:spLocks noChangeShapeType="1"/>
          </p:cNvSpPr>
          <p:nvPr/>
        </p:nvSpPr>
        <p:spPr bwMode="auto">
          <a:xfrm>
            <a:off x="6858000" y="21336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4293" name="Line 29"/>
          <p:cNvSpPr>
            <a:spLocks noChangeShapeType="1"/>
          </p:cNvSpPr>
          <p:nvPr/>
        </p:nvSpPr>
        <p:spPr bwMode="auto">
          <a:xfrm>
            <a:off x="6858000" y="32766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4294" name="Line 30"/>
          <p:cNvSpPr>
            <a:spLocks noChangeShapeType="1"/>
          </p:cNvSpPr>
          <p:nvPr/>
        </p:nvSpPr>
        <p:spPr bwMode="auto">
          <a:xfrm>
            <a:off x="6858000" y="48006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4295" name="Line 31"/>
          <p:cNvSpPr>
            <a:spLocks noChangeShapeType="1"/>
          </p:cNvSpPr>
          <p:nvPr/>
        </p:nvSpPr>
        <p:spPr bwMode="auto">
          <a:xfrm flipH="1">
            <a:off x="6096000" y="5715000"/>
            <a:ext cx="762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4296" name="Line 32"/>
          <p:cNvSpPr>
            <a:spLocks noChangeShapeType="1"/>
          </p:cNvSpPr>
          <p:nvPr/>
        </p:nvSpPr>
        <p:spPr bwMode="auto">
          <a:xfrm flipV="1">
            <a:off x="2362200" y="1981200"/>
            <a:ext cx="3429000" cy="2362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4297" name="Line 33"/>
          <p:cNvSpPr>
            <a:spLocks noChangeShapeType="1"/>
          </p:cNvSpPr>
          <p:nvPr/>
        </p:nvSpPr>
        <p:spPr bwMode="auto">
          <a:xfrm flipH="1">
            <a:off x="2514600" y="3276600"/>
            <a:ext cx="4343400" cy="182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4298" name="Line 34"/>
          <p:cNvSpPr>
            <a:spLocks noChangeShapeType="1"/>
          </p:cNvSpPr>
          <p:nvPr/>
        </p:nvSpPr>
        <p:spPr bwMode="auto">
          <a:xfrm>
            <a:off x="3657600" y="5410200"/>
            <a:ext cx="2209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3587" name="Rectangle 35"/>
          <p:cNvSpPr>
            <a:spLocks noChangeArrowheads="1"/>
          </p:cNvSpPr>
          <p:nvPr/>
        </p:nvSpPr>
        <p:spPr bwMode="auto">
          <a:xfrm>
            <a:off x="3946525" y="3773488"/>
            <a:ext cx="854075" cy="400050"/>
          </a:xfrm>
          <a:prstGeom prst="rect">
            <a:avLst/>
          </a:prstGeom>
          <a:gradFill rotWithShape="0">
            <a:gsLst>
              <a:gs pos="0">
                <a:srgbClr val="006666">
                  <a:gamma/>
                  <a:shade val="46275"/>
                  <a:invGamma/>
                </a:srgbClr>
              </a:gs>
              <a:gs pos="50000">
                <a:srgbClr val="006666"/>
              </a:gs>
              <a:gs pos="100000">
                <a:srgbClr val="006666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>
              <a:defRPr/>
            </a:pPr>
            <a:r>
              <a:rPr lang="el-GR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ΟΧΙ</a:t>
            </a:r>
          </a:p>
        </p:txBody>
      </p:sp>
      <p:sp>
        <p:nvSpPr>
          <p:cNvPr id="23588" name="Rectangle 36"/>
          <p:cNvSpPr>
            <a:spLocks noChangeArrowheads="1"/>
          </p:cNvSpPr>
          <p:nvPr/>
        </p:nvSpPr>
        <p:spPr bwMode="auto">
          <a:xfrm>
            <a:off x="3200400" y="3048000"/>
            <a:ext cx="806450" cy="400050"/>
          </a:xfrm>
          <a:prstGeom prst="rect">
            <a:avLst/>
          </a:prstGeom>
          <a:gradFill rotWithShape="0">
            <a:gsLst>
              <a:gs pos="0">
                <a:srgbClr val="006666">
                  <a:gamma/>
                  <a:shade val="46275"/>
                  <a:invGamma/>
                </a:srgbClr>
              </a:gs>
              <a:gs pos="50000">
                <a:srgbClr val="006666"/>
              </a:gs>
              <a:gs pos="100000">
                <a:srgbClr val="006666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>
              <a:defRPr/>
            </a:pPr>
            <a:r>
              <a:rPr lang="el-GR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ΝΑΙ</a:t>
            </a:r>
          </a:p>
        </p:txBody>
      </p:sp>
      <p:grpSp>
        <p:nvGrpSpPr>
          <p:cNvPr id="54301" name="Group 37"/>
          <p:cNvGrpSpPr>
            <a:grpSpLocks/>
          </p:cNvGrpSpPr>
          <p:nvPr/>
        </p:nvGrpSpPr>
        <p:grpSpPr bwMode="auto">
          <a:xfrm>
            <a:off x="5334000" y="6019800"/>
            <a:ext cx="1752600" cy="430213"/>
            <a:chOff x="3504" y="3792"/>
            <a:chExt cx="1104" cy="271"/>
          </a:xfrm>
        </p:grpSpPr>
        <p:sp>
          <p:nvSpPr>
            <p:cNvPr id="54304" name="AutoShape 38"/>
            <p:cNvSpPr>
              <a:spLocks noChangeArrowheads="1"/>
            </p:cNvSpPr>
            <p:nvPr/>
          </p:nvSpPr>
          <p:spPr bwMode="auto">
            <a:xfrm>
              <a:off x="3504" y="3792"/>
              <a:ext cx="1104" cy="240"/>
            </a:xfrm>
            <a:prstGeom prst="roundRect">
              <a:avLst>
                <a:gd name="adj" fmla="val 12495"/>
              </a:avLst>
            </a:prstGeom>
            <a:gradFill rotWithShape="0">
              <a:gsLst>
                <a:gs pos="0">
                  <a:srgbClr val="002F2F"/>
                </a:gs>
                <a:gs pos="50000">
                  <a:srgbClr val="006666"/>
                </a:gs>
                <a:gs pos="100000">
                  <a:srgbClr val="002F2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9pPr>
            </a:lstStyle>
            <a:p>
              <a:endParaRPr lang="el-GR" altLang="el-GR">
                <a:latin typeface="Century Gothic" panose="020B0502020202020204" pitchFamily="34" charset="0"/>
              </a:endParaRPr>
            </a:p>
          </p:txBody>
        </p:sp>
        <p:sp>
          <p:nvSpPr>
            <p:cNvPr id="23591" name="Rectangle 39"/>
            <p:cNvSpPr>
              <a:spLocks noChangeArrowheads="1"/>
            </p:cNvSpPr>
            <p:nvPr/>
          </p:nvSpPr>
          <p:spPr bwMode="auto">
            <a:xfrm>
              <a:off x="3574" y="3811"/>
              <a:ext cx="931" cy="252"/>
            </a:xfrm>
            <a:prstGeom prst="rect">
              <a:avLst/>
            </a:prstGeom>
            <a:gradFill rotWithShape="0">
              <a:gsLst>
                <a:gs pos="0">
                  <a:srgbClr val="006666">
                    <a:gamma/>
                    <a:shade val="46275"/>
                    <a:invGamma/>
                  </a:srgbClr>
                </a:gs>
                <a:gs pos="50000">
                  <a:srgbClr val="006666"/>
                </a:gs>
                <a:gs pos="100000">
                  <a:srgbClr val="00666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>
                <a:defRPr/>
              </a:pPr>
              <a:r>
                <a:rPr lang="el-GR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entury Gothic" pitchFamily="34" charset="0"/>
                </a:rPr>
                <a:t>ΠΡΟΤΑΣΕΙΣ</a:t>
              </a:r>
            </a:p>
          </p:txBody>
        </p:sp>
      </p:grpSp>
      <p:pic>
        <p:nvPicPr>
          <p:cNvPr id="54302" name="Picture 14" descr="C:\Users\TURBO_X\Desktop\γ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303" name="Rectangle 33"/>
          <p:cNvSpPr>
            <a:spLocks noChangeArrowheads="1"/>
          </p:cNvSpPr>
          <p:nvPr/>
        </p:nvSpPr>
        <p:spPr bwMode="auto">
          <a:xfrm>
            <a:off x="0" y="6334125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F6542150-0E19-4253-AB36-906FF00DF09D}" type="slidenum">
              <a:rPr lang="en-US" altLang="el-GR" b="0">
                <a:latin typeface="Century Gothic" panose="020B0502020202020204" pitchFamily="34" charset="0"/>
              </a:rPr>
              <a:pPr/>
              <a:t>51</a:t>
            </a:fld>
            <a:endParaRPr lang="en-US" altLang="el-GR" b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914400" y="381000"/>
            <a:ext cx="6172200" cy="8382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>
              <a:latin typeface="Century Gothic" pitchFamily="34" charset="0"/>
            </a:endParaRPr>
          </a:p>
        </p:txBody>
      </p:sp>
      <p:graphicFrame>
        <p:nvGraphicFramePr>
          <p:cNvPr id="2050" name="Object 3"/>
          <p:cNvGraphicFramePr>
            <a:graphicFrameLocks/>
          </p:cNvGraphicFramePr>
          <p:nvPr/>
        </p:nvGraphicFramePr>
        <p:xfrm>
          <a:off x="7172325" y="228600"/>
          <a:ext cx="1436688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Clip" r:id="rId4" imgW="2660400" imgH="3659040" progId="MS_ClipArt_Gallery.2">
                  <p:embed/>
                </p:oleObj>
              </mc:Choice>
              <mc:Fallback>
                <p:oleObj name="Clip" r:id="rId4" imgW="2660400" imgH="3659040" progId="MS_ClipArt_Gallery.2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2325" y="228600"/>
                        <a:ext cx="1436688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1905000" y="2209800"/>
            <a:ext cx="304800" cy="685800"/>
          </a:xfrm>
          <a:prstGeom prst="rightArrow">
            <a:avLst>
              <a:gd name="adj1" fmla="val 75009"/>
              <a:gd name="adj2" fmla="val 50005"/>
            </a:avLst>
          </a:prstGeom>
          <a:gradFill rotWithShape="0">
            <a:gsLst>
              <a:gs pos="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>
              <a:latin typeface="Century Gothic" pitchFamily="34" charset="0"/>
            </a:endParaRPr>
          </a:p>
        </p:txBody>
      </p:sp>
      <p:sp>
        <p:nvSpPr>
          <p:cNvPr id="25605" name="AutoShape 5"/>
          <p:cNvSpPr>
            <a:spLocks noChangeArrowheads="1"/>
          </p:cNvSpPr>
          <p:nvPr/>
        </p:nvSpPr>
        <p:spPr bwMode="auto">
          <a:xfrm>
            <a:off x="1905000" y="5707063"/>
            <a:ext cx="304800" cy="685800"/>
          </a:xfrm>
          <a:prstGeom prst="rightArrow">
            <a:avLst>
              <a:gd name="adj1" fmla="val 75009"/>
              <a:gd name="adj2" fmla="val 50005"/>
            </a:avLst>
          </a:prstGeom>
          <a:gradFill rotWithShape="0">
            <a:gsLst>
              <a:gs pos="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>
              <a:latin typeface="Century Gothic" pitchFamily="34" charset="0"/>
            </a:endParaRPr>
          </a:p>
        </p:txBody>
      </p:sp>
      <p:sp>
        <p:nvSpPr>
          <p:cNvPr id="25606" name="AutoShape 6"/>
          <p:cNvSpPr>
            <a:spLocks noChangeArrowheads="1"/>
          </p:cNvSpPr>
          <p:nvPr/>
        </p:nvSpPr>
        <p:spPr bwMode="auto">
          <a:xfrm>
            <a:off x="1905000" y="4495800"/>
            <a:ext cx="304800" cy="685800"/>
          </a:xfrm>
          <a:prstGeom prst="rightArrow">
            <a:avLst>
              <a:gd name="adj1" fmla="val 75009"/>
              <a:gd name="adj2" fmla="val 50005"/>
            </a:avLst>
          </a:prstGeom>
          <a:gradFill rotWithShape="0">
            <a:gsLst>
              <a:gs pos="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>
              <a:latin typeface="Century Gothic" pitchFamily="34" charset="0"/>
            </a:endParaRPr>
          </a:p>
        </p:txBody>
      </p:sp>
      <p:sp>
        <p:nvSpPr>
          <p:cNvPr id="25607" name="AutoShape 7"/>
          <p:cNvSpPr>
            <a:spLocks noChangeArrowheads="1"/>
          </p:cNvSpPr>
          <p:nvPr/>
        </p:nvSpPr>
        <p:spPr bwMode="auto">
          <a:xfrm>
            <a:off x="1905000" y="3344863"/>
            <a:ext cx="304800" cy="685800"/>
          </a:xfrm>
          <a:prstGeom prst="rightArrow">
            <a:avLst>
              <a:gd name="adj1" fmla="val 75009"/>
              <a:gd name="adj2" fmla="val 50005"/>
            </a:avLst>
          </a:prstGeom>
          <a:gradFill rotWithShape="0">
            <a:gsLst>
              <a:gs pos="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>
              <a:latin typeface="Century Gothic" pitchFamily="34" charset="0"/>
            </a:endParaRPr>
          </a:p>
        </p:txBody>
      </p:sp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2201863" y="2270125"/>
            <a:ext cx="6940550" cy="4200525"/>
            <a:chOff x="1387" y="1430"/>
            <a:chExt cx="4372" cy="2646"/>
          </a:xfrm>
        </p:grpSpPr>
        <p:sp>
          <p:nvSpPr>
            <p:cNvPr id="25609" name="Rectangle 9"/>
            <p:cNvSpPr>
              <a:spLocks noChangeArrowheads="1"/>
            </p:cNvSpPr>
            <p:nvPr/>
          </p:nvSpPr>
          <p:spPr bwMode="auto">
            <a:xfrm>
              <a:off x="1486" y="3552"/>
              <a:ext cx="3031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defTabSz="762000">
                <a:defRPr/>
              </a:pPr>
              <a:r>
                <a:rPr lang="el-GR" sz="2400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entury Gothic" pitchFamily="34" charset="0"/>
                </a:rPr>
                <a:t>4.ΑΝΑΛΥΣΗ ΠΕΡΙΠΤΩΣΕΩΝ</a:t>
              </a:r>
            </a:p>
            <a:p>
              <a:pPr defTabSz="762000">
                <a:defRPr/>
              </a:pPr>
              <a:r>
                <a:rPr lang="el-GR" sz="2400" b="0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entury Gothic" pitchFamily="34" charset="0"/>
                </a:rPr>
                <a:t>(Case Study Method)</a:t>
              </a:r>
            </a:p>
          </p:txBody>
        </p:sp>
        <p:sp>
          <p:nvSpPr>
            <p:cNvPr id="25610" name="Rectangle 10"/>
            <p:cNvSpPr>
              <a:spLocks noChangeArrowheads="1"/>
            </p:cNvSpPr>
            <p:nvPr/>
          </p:nvSpPr>
          <p:spPr bwMode="auto">
            <a:xfrm>
              <a:off x="1486" y="2160"/>
              <a:ext cx="3661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defTabSz="762000">
                <a:defRPr/>
              </a:pPr>
              <a:r>
                <a:rPr lang="el-GR" sz="2400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entury Gothic" pitchFamily="34" charset="0"/>
                </a:rPr>
                <a:t>2. ΣΥΝΕΝΤΕΥΞΕΙΣ ΟΜΑΔΩΝ</a:t>
              </a:r>
            </a:p>
            <a:p>
              <a:pPr defTabSz="762000">
                <a:defRPr/>
              </a:pPr>
              <a:r>
                <a:rPr lang="el-GR" sz="2400" b="0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entury Gothic" pitchFamily="34" charset="0"/>
                </a:rPr>
                <a:t>(Focus Group Interviews)</a:t>
              </a:r>
            </a:p>
          </p:txBody>
        </p:sp>
        <p:sp>
          <p:nvSpPr>
            <p:cNvPr id="25611" name="Rectangle 11"/>
            <p:cNvSpPr>
              <a:spLocks noChangeArrowheads="1"/>
            </p:cNvSpPr>
            <p:nvPr/>
          </p:nvSpPr>
          <p:spPr bwMode="auto">
            <a:xfrm>
              <a:off x="1486" y="2952"/>
              <a:ext cx="38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>
                <a:defRPr/>
              </a:pPr>
              <a:r>
                <a:rPr lang="el-GR" sz="2400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entury Gothic" pitchFamily="34" charset="0"/>
                </a:rPr>
                <a:t>3. ΑΝΑΛΥΣΗ ΔΕΥΤΕΡΟΓΕΝΩΝ ΣΤΟΙΧΕΙΩΝ</a:t>
              </a:r>
            </a:p>
          </p:txBody>
        </p:sp>
        <p:sp>
          <p:nvSpPr>
            <p:cNvPr id="25612" name="Rectangle 12"/>
            <p:cNvSpPr>
              <a:spLocks noChangeArrowheads="1"/>
            </p:cNvSpPr>
            <p:nvPr/>
          </p:nvSpPr>
          <p:spPr bwMode="auto">
            <a:xfrm>
              <a:off x="1387" y="1430"/>
              <a:ext cx="4372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defTabSz="762000">
                <a:defRPr/>
              </a:pPr>
              <a:r>
                <a:rPr lang="el-GR" sz="2400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entury Gothic" pitchFamily="34" charset="0"/>
                </a:rPr>
                <a:t>1. ΣΥΝΕΝΤΕΥΞΕΙΣ ΜΕ ΕΙΔΙΚΟΥΣ</a:t>
              </a:r>
            </a:p>
            <a:p>
              <a:pPr defTabSz="762000">
                <a:defRPr/>
              </a:pPr>
              <a:r>
                <a:rPr lang="el-GR" sz="2400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entury Gothic" pitchFamily="34" charset="0"/>
                </a:rPr>
                <a:t>  </a:t>
              </a:r>
              <a:r>
                <a:rPr lang="el-GR" sz="2400" b="0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entury Gothic" pitchFamily="34" charset="0"/>
                </a:rPr>
                <a:t>(</a:t>
              </a:r>
              <a:r>
                <a:rPr lang="el-GR" sz="2000" b="0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entury Gothic" pitchFamily="34" charset="0"/>
                </a:rPr>
                <a:t>Expert Opinion Survey, Key Information Technique)</a:t>
              </a:r>
            </a:p>
          </p:txBody>
        </p:sp>
      </p:grpSp>
      <p:sp>
        <p:nvSpPr>
          <p:cNvPr id="2057" name="Rectangle 13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5867400" cy="609600"/>
          </a:xfrm>
        </p:spPr>
        <p:txBody>
          <a:bodyPr lIns="92075" tIns="46038" rIns="92075" bIns="46038"/>
          <a:lstStyle/>
          <a:p>
            <a:pPr defTabSz="762000" eaLnBrk="1" hangingPunct="1"/>
            <a:r>
              <a:rPr lang="el-GR" altLang="el-GR" sz="3200" b="1" smtClean="0">
                <a:solidFill>
                  <a:srgbClr val="000066"/>
                </a:solidFill>
                <a:latin typeface="Century Gothic" panose="020B0502020202020204" pitchFamily="34" charset="0"/>
              </a:rPr>
              <a:t>ΔΙΕΡΕΥΝΗΤΙΚΗ ΕΡΕΥΝΑ</a:t>
            </a:r>
          </a:p>
        </p:txBody>
      </p:sp>
      <p:pic>
        <p:nvPicPr>
          <p:cNvPr id="2058" name="Picture 14" descr="C:\Users\TURBO_X\Desktop\γπ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Rectangle 36"/>
          <p:cNvSpPr>
            <a:spLocks noChangeArrowheads="1"/>
          </p:cNvSpPr>
          <p:nvPr/>
        </p:nvSpPr>
        <p:spPr bwMode="auto">
          <a:xfrm>
            <a:off x="0" y="6334125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3A4DB307-A5F9-4069-85AD-B87894EAAC99}" type="slidenum">
              <a:rPr lang="en-US" altLang="el-GR" b="0">
                <a:latin typeface="Century Gothic" panose="020B0502020202020204" pitchFamily="34" charset="0"/>
              </a:rPr>
              <a:pPr/>
              <a:t>52</a:t>
            </a:fld>
            <a:endParaRPr lang="en-US" altLang="el-GR" b="0">
              <a:latin typeface="Century Gothic" panose="020B0502020202020204" pitchFamily="34" charset="0"/>
            </a:endParaRPr>
          </a:p>
        </p:txBody>
      </p:sp>
      <p:pic>
        <p:nvPicPr>
          <p:cNvPr id="3111" name="Picture 39" descr="http://tripwiresolutions.be/wp-content/uploads/2014/08/OracleExpert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2133600"/>
            <a:ext cx="1486447" cy="99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13" name="Picture 41" descr="http://images.flatworldknowledge.com/blackstone/blackstone-fig12_0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3352800"/>
            <a:ext cx="1371807" cy="914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15" name="Picture 43" descr="Secondary research can take tim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4419600"/>
            <a:ext cx="1340317" cy="1006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17" name="Picture 45" descr="http://knowgenetics.org/wp-content/uploads/2015/09/CaseStudies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600" y="5638800"/>
            <a:ext cx="1295400" cy="805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blinds dir="vert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533400" y="1600200"/>
            <a:ext cx="8458200" cy="4787900"/>
          </a:xfrm>
          <a:prstGeom prst="rect">
            <a:avLst/>
          </a:prstGeom>
          <a:gradFill rotWithShape="0">
            <a:gsLst>
              <a:gs pos="0">
                <a:srgbClr val="0066FF">
                  <a:gamma/>
                  <a:tint val="0"/>
                  <a:invGamma/>
                </a:srgbClr>
              </a:gs>
              <a:gs pos="100000">
                <a:srgbClr val="0066FF"/>
              </a:gs>
            </a:gsLst>
            <a:lin ang="27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>
              <a:latin typeface="Century Gothic" pitchFamily="3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447800" y="457200"/>
            <a:ext cx="5765800" cy="711200"/>
          </a:xfrm>
          <a:prstGeom prst="rect">
            <a:avLst/>
          </a:prstGeom>
          <a:solidFill>
            <a:srgbClr val="000080"/>
          </a:solidFill>
          <a:ln w="50800">
            <a:solidFill>
              <a:srgbClr val="B7CCFE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>
              <a:latin typeface="Century Gothic" pitchFamily="34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676400" y="533400"/>
            <a:ext cx="46101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el-GR" sz="320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 </a:t>
            </a:r>
            <a:r>
              <a:rPr lang="el-GR" sz="3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ΠΕΡΙΓΡΑΦΙΚΗ ΕΡΕΥΝΑ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533400" y="4271963"/>
            <a:ext cx="8018463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el-GR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2. Επαναλαμβανόμενες μετρήσεις,</a:t>
            </a:r>
          </a:p>
          <a:p>
            <a:pPr defTabSz="762000">
              <a:defRPr/>
            </a:pPr>
            <a:r>
              <a:rPr lang="el-GR" b="0" dirty="0">
                <a:latin typeface="Century Gothic" pitchFamily="34" charset="0"/>
              </a:rPr>
              <a:t>   -Εκτεταμένες μελέτες (longitudional studies),</a:t>
            </a:r>
          </a:p>
          <a:p>
            <a:pPr defTabSz="762000">
              <a:defRPr/>
            </a:pPr>
            <a:r>
              <a:rPr lang="el-GR" b="0" dirty="0">
                <a:latin typeface="Century Gothic" pitchFamily="34" charset="0"/>
              </a:rPr>
              <a:t>   -Αντιπροσωπευτικό δείγμα</a:t>
            </a:r>
            <a:r>
              <a:rPr lang="el-GR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.   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519113" y="1966913"/>
            <a:ext cx="85629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el-GR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1. Συγκεκριμένη περίοδος</a:t>
            </a:r>
          </a:p>
          <a:p>
            <a:pPr defTabSz="762000">
              <a:defRPr/>
            </a:pPr>
            <a:r>
              <a:rPr lang="el-GR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  </a:t>
            </a:r>
            <a:r>
              <a:rPr lang="el-GR" b="0" dirty="0">
                <a:latin typeface="Century Gothic" pitchFamily="34" charset="0"/>
              </a:rPr>
              <a:t>-</a:t>
            </a:r>
            <a:r>
              <a:rPr lang="el-GR" b="0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Αντιπροσωπευτικές μελέτες </a:t>
            </a:r>
            <a:r>
              <a:rPr lang="el-GR" sz="20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(Cross sectional studies)</a:t>
            </a:r>
          </a:p>
          <a:p>
            <a:pPr defTabSz="762000">
              <a:defRPr/>
            </a:pPr>
            <a:r>
              <a:rPr lang="el-GR" b="0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  -Χρησιμοποίηση αντιπροσωπευτικού δείγματος</a:t>
            </a:r>
          </a:p>
          <a:p>
            <a:pPr defTabSz="762000">
              <a:defRPr/>
            </a:pPr>
            <a:r>
              <a:rPr lang="el-GR" b="0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	(omnibus panels)</a:t>
            </a:r>
          </a:p>
        </p:txBody>
      </p:sp>
      <p:pic>
        <p:nvPicPr>
          <p:cNvPr id="55303" name="Picture 14" descr="C:\Users\TURBO_X\Desktop\γ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0" y="6334125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96927DC8-F712-47F3-AE4F-44E1AD3266A3}" type="slidenum">
              <a:rPr lang="en-US" altLang="el-GR" b="0">
                <a:latin typeface="Century Gothic" panose="020B0502020202020204" pitchFamily="34" charset="0"/>
              </a:rPr>
              <a:pPr/>
              <a:t>53</a:t>
            </a:fld>
            <a:endParaRPr lang="en-US" altLang="el-GR" b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6629400" cy="838200"/>
          </a:xfrm>
          <a:solidFill>
            <a:srgbClr val="666699"/>
          </a:solidFill>
        </p:spPr>
        <p:txBody>
          <a:bodyPr lIns="92075" tIns="46038" rIns="92075" bIns="46038" rtlCol="0">
            <a:normAutofit/>
          </a:bodyPr>
          <a:lstStyle/>
          <a:p>
            <a:pPr defTabSz="762000" eaLnBrk="1" fontAlgn="auto" hangingPunct="1">
              <a:spcAft>
                <a:spcPts val="0"/>
              </a:spcAft>
              <a:defRPr/>
            </a:pPr>
            <a:r>
              <a:rPr lang="el-GR" sz="40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 </a:t>
            </a:r>
            <a:r>
              <a:rPr lang="el-GR" sz="40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ΠΕΙΡΑΜΑΤΙΚΗ ΕΡΕΥΝΑ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5029200" y="4876800"/>
            <a:ext cx="28606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el-GR" sz="2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3. ΠΑΡΑΚΟΛΟΥΘΗΣΗ </a:t>
            </a:r>
          </a:p>
          <a:p>
            <a:pPr defTabSz="762000">
              <a:defRPr/>
            </a:pPr>
            <a:r>
              <a:rPr lang="el-GR" sz="2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      ΠΩΛΗΣΕΩΝ</a:t>
            </a:r>
          </a:p>
        </p:txBody>
      </p:sp>
      <p:sp>
        <p:nvSpPr>
          <p:cNvPr id="29743" name="Rectangle 47"/>
          <p:cNvSpPr>
            <a:spLocks noChangeArrowheads="1"/>
          </p:cNvSpPr>
          <p:nvPr/>
        </p:nvSpPr>
        <p:spPr bwMode="auto">
          <a:xfrm>
            <a:off x="1066800" y="1981200"/>
            <a:ext cx="175736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el-GR" sz="24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1. </a:t>
            </a:r>
            <a:r>
              <a:rPr lang="el-GR" sz="2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ΕΠΙΛΟΓΗ</a:t>
            </a:r>
          </a:p>
          <a:p>
            <a:pPr defTabSz="762000">
              <a:defRPr/>
            </a:pPr>
            <a:r>
              <a:rPr lang="el-GR" sz="2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   ΟΜΑΔΑΣ</a:t>
            </a:r>
          </a:p>
        </p:txBody>
      </p:sp>
      <p:sp>
        <p:nvSpPr>
          <p:cNvPr id="29744" name="Rectangle 48"/>
          <p:cNvSpPr>
            <a:spLocks noChangeArrowheads="1"/>
          </p:cNvSpPr>
          <p:nvPr/>
        </p:nvSpPr>
        <p:spPr bwMode="auto">
          <a:xfrm>
            <a:off x="4724400" y="1905000"/>
            <a:ext cx="3810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>
              <a:defRPr/>
            </a:pPr>
            <a:r>
              <a:rPr lang="el-GR" sz="2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4. ΑΝΑΛΥΣΗ ΣΤΟΙΧΕΙΩΝ</a:t>
            </a:r>
          </a:p>
          <a:p>
            <a:pPr defTabSz="762000">
              <a:defRPr/>
            </a:pPr>
            <a:r>
              <a:rPr lang="el-GR" sz="2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   ΑΠΟΤΕΛΕΣΜΑΤΩΝ</a:t>
            </a:r>
          </a:p>
        </p:txBody>
      </p:sp>
      <p:sp>
        <p:nvSpPr>
          <p:cNvPr id="29746" name="Rectangle 50"/>
          <p:cNvSpPr>
            <a:spLocks noChangeArrowheads="1"/>
          </p:cNvSpPr>
          <p:nvPr/>
        </p:nvSpPr>
        <p:spPr bwMode="auto">
          <a:xfrm>
            <a:off x="762000" y="3810000"/>
            <a:ext cx="30527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el-GR" sz="2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2. ΔΙΑΦΟΡΟΠΟΙΗΣΗ</a:t>
            </a:r>
          </a:p>
          <a:p>
            <a:pPr defTabSz="762000">
              <a:defRPr/>
            </a:pPr>
            <a:r>
              <a:rPr lang="el-GR" sz="2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ΜΙΓΜΑΤΟΣ ΜΑΡΚΕΤΙΝΓΚ</a:t>
            </a:r>
          </a:p>
        </p:txBody>
      </p:sp>
      <p:sp>
        <p:nvSpPr>
          <p:cNvPr id="29748" name="AutoShape 52"/>
          <p:cNvSpPr>
            <a:spLocks noChangeArrowheads="1"/>
          </p:cNvSpPr>
          <p:nvPr/>
        </p:nvSpPr>
        <p:spPr bwMode="auto">
          <a:xfrm>
            <a:off x="1600200" y="2971800"/>
            <a:ext cx="762000" cy="533400"/>
          </a:xfrm>
          <a:prstGeom prst="downArrow">
            <a:avLst>
              <a:gd name="adj1" fmla="val 75009"/>
              <a:gd name="adj2" fmla="val 50005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l-GR">
              <a:latin typeface="Century Gothic" pitchFamily="34" charset="0"/>
            </a:endParaRPr>
          </a:p>
        </p:txBody>
      </p:sp>
      <p:sp>
        <p:nvSpPr>
          <p:cNvPr id="29749" name="AutoShape 53"/>
          <p:cNvSpPr>
            <a:spLocks noChangeArrowheads="1"/>
          </p:cNvSpPr>
          <p:nvPr/>
        </p:nvSpPr>
        <p:spPr bwMode="auto">
          <a:xfrm>
            <a:off x="3962400" y="4876800"/>
            <a:ext cx="457200" cy="762000"/>
          </a:xfrm>
          <a:prstGeom prst="rightArrow">
            <a:avLst>
              <a:gd name="adj1" fmla="val 75009"/>
              <a:gd name="adj2" fmla="val 50005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l-GR">
              <a:latin typeface="Century Gothic" pitchFamily="34" charset="0"/>
            </a:endParaRPr>
          </a:p>
        </p:txBody>
      </p:sp>
      <p:sp>
        <p:nvSpPr>
          <p:cNvPr id="29750" name="AutoShape 54"/>
          <p:cNvSpPr>
            <a:spLocks noChangeArrowheads="1"/>
          </p:cNvSpPr>
          <p:nvPr/>
        </p:nvSpPr>
        <p:spPr bwMode="auto">
          <a:xfrm>
            <a:off x="6400800" y="3276600"/>
            <a:ext cx="914400" cy="609600"/>
          </a:xfrm>
          <a:prstGeom prst="upArrow">
            <a:avLst>
              <a:gd name="adj1" fmla="val 75009"/>
              <a:gd name="adj2" fmla="val 49995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l-GR">
              <a:latin typeface="Century Gothic" pitchFamily="34" charset="0"/>
            </a:endParaRPr>
          </a:p>
        </p:txBody>
      </p:sp>
      <p:pic>
        <p:nvPicPr>
          <p:cNvPr id="56330" name="Picture 14" descr="C:\Users\TURBO_X\Desktop\γ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1" name="Rectangle 56"/>
          <p:cNvSpPr>
            <a:spLocks noChangeArrowheads="1"/>
          </p:cNvSpPr>
          <p:nvPr/>
        </p:nvSpPr>
        <p:spPr bwMode="auto">
          <a:xfrm>
            <a:off x="8561388" y="6019800"/>
            <a:ext cx="582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D9B67942-4DDA-4762-9CC6-1B94B33C2A3F}" type="slidenum">
              <a:rPr lang="en-US" altLang="el-GR" b="0">
                <a:latin typeface="Century Gothic" panose="020B0502020202020204" pitchFamily="34" charset="0"/>
              </a:rPr>
              <a:pPr/>
              <a:t>54</a:t>
            </a:fld>
            <a:endParaRPr lang="en-US" altLang="el-GR" b="0">
              <a:latin typeface="Century Gothic" panose="020B0502020202020204" pitchFamily="34" charset="0"/>
            </a:endParaRPr>
          </a:p>
        </p:txBody>
      </p:sp>
      <p:pic>
        <p:nvPicPr>
          <p:cNvPr id="4154" name="Picture 58" descr="https://encrypted-tbn2.gstatic.com/images?q=tbn:ANd9GcTw0QHL12vGfB6SOV8OoXATm0PeD6OeBrVTBOHpHhXwke2ow5Y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876800"/>
            <a:ext cx="2895600" cy="18614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blinds dir="vert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457200"/>
            <a:ext cx="9677400" cy="1143000"/>
          </a:xfrm>
        </p:spPr>
        <p:txBody>
          <a:bodyPr rtlCol="0">
            <a:normAutofit fontScale="90000"/>
          </a:bodyPr>
          <a:lstStyle/>
          <a:p>
            <a:pPr defTabSz="762000" eaLnBrk="1" fontAlgn="auto" hangingPunct="1">
              <a:spcAft>
                <a:spcPts val="0"/>
              </a:spcAft>
              <a:defRPr/>
            </a:pPr>
            <a:r>
              <a:rPr lang="el-GR" dirty="0" smtClean="0">
                <a:latin typeface="Century Gothic" pitchFamily="34" charset="0"/>
              </a:rPr>
              <a:t>4. Μέθοδοι συλλογής </a:t>
            </a:r>
            <a:br>
              <a:rPr lang="el-GR" dirty="0" smtClean="0">
                <a:latin typeface="Century Gothic" pitchFamily="34" charset="0"/>
              </a:rPr>
            </a:br>
            <a:r>
              <a:rPr lang="el-GR" dirty="0" smtClean="0">
                <a:latin typeface="Century Gothic" pitchFamily="34" charset="0"/>
              </a:rPr>
              <a:t>πρωτογενών στοιχείων</a:t>
            </a:r>
            <a:endParaRPr lang="el-GR" dirty="0"/>
          </a:p>
        </p:txBody>
      </p:sp>
      <p:pic>
        <p:nvPicPr>
          <p:cNvPr id="3" name="Picture 5" descr="http://www.marketresearchlatinamerica.com/wp-content/Untitled-1.png"/>
          <p:cNvPicPr>
            <a:picLocks noChangeAspect="1" noChangeArrowheads="1"/>
          </p:cNvPicPr>
          <p:nvPr/>
        </p:nvPicPr>
        <p:blipFill>
          <a:blip r:embed="rId2" cstate="print"/>
          <a:srcRect b="24571"/>
          <a:stretch>
            <a:fillRect/>
          </a:stretch>
        </p:blipFill>
        <p:spPr bwMode="auto">
          <a:xfrm>
            <a:off x="2514600" y="2819400"/>
            <a:ext cx="381000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 lIns="92075" tIns="46038" rIns="92075" bIns="46038"/>
          <a:lstStyle/>
          <a:p>
            <a:pPr defTabSz="762000" eaLnBrk="1" hangingPunct="1"/>
            <a:r>
              <a:rPr lang="el-GR" altLang="el-GR" sz="2800" b="1" smtClean="0">
                <a:latin typeface="Century Gothic" panose="020B0502020202020204" pitchFamily="34" charset="0"/>
              </a:rPr>
              <a:t>Πηγές πρωτογενών στοιχείων  </a:t>
            </a:r>
            <a:br>
              <a:rPr lang="el-GR" altLang="el-GR" sz="2800" b="1" smtClean="0">
                <a:latin typeface="Century Gothic" panose="020B0502020202020204" pitchFamily="34" charset="0"/>
              </a:rPr>
            </a:br>
            <a:r>
              <a:rPr lang="el-GR" altLang="el-GR" sz="2800" b="1" smtClean="0">
                <a:latin typeface="Century Gothic" panose="020B0502020202020204" pitchFamily="34" charset="0"/>
              </a:rPr>
              <a:t>PRIMARY DATA SOURCES</a:t>
            </a:r>
            <a:r>
              <a:rPr lang="el-GR" altLang="el-GR" sz="1800" b="1" smtClean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261124" name="AutoShape 4"/>
          <p:cNvSpPr>
            <a:spLocks noChangeArrowheads="1"/>
          </p:cNvSpPr>
          <p:nvPr/>
        </p:nvSpPr>
        <p:spPr bwMode="auto">
          <a:xfrm rot="540000">
            <a:off x="1352550" y="1674813"/>
            <a:ext cx="1143000" cy="574675"/>
          </a:xfrm>
          <a:prstGeom prst="downArrow">
            <a:avLst>
              <a:gd name="adj1" fmla="val 75009"/>
              <a:gd name="adj2" fmla="val 50005"/>
            </a:avLst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 b="0">
              <a:latin typeface="Century Gothic" pitchFamily="34" charset="0"/>
            </a:endParaRPr>
          </a:p>
        </p:txBody>
      </p:sp>
      <p:sp>
        <p:nvSpPr>
          <p:cNvPr id="261125" name="AutoShape 5"/>
          <p:cNvSpPr>
            <a:spLocks noChangeArrowheads="1"/>
          </p:cNvSpPr>
          <p:nvPr/>
        </p:nvSpPr>
        <p:spPr bwMode="auto">
          <a:xfrm>
            <a:off x="4095750" y="1916113"/>
            <a:ext cx="1143000" cy="419100"/>
          </a:xfrm>
          <a:prstGeom prst="downArrow">
            <a:avLst>
              <a:gd name="adj1" fmla="val 75009"/>
              <a:gd name="adj2" fmla="val 50005"/>
            </a:avLst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 b="0">
              <a:latin typeface="Century Gothic" pitchFamily="34" charset="0"/>
            </a:endParaRPr>
          </a:p>
        </p:txBody>
      </p:sp>
      <p:sp>
        <p:nvSpPr>
          <p:cNvPr id="261126" name="AutoShape 6"/>
          <p:cNvSpPr>
            <a:spLocks noChangeArrowheads="1"/>
          </p:cNvSpPr>
          <p:nvPr/>
        </p:nvSpPr>
        <p:spPr bwMode="auto">
          <a:xfrm rot="21060000" flipH="1">
            <a:off x="6838950" y="1674813"/>
            <a:ext cx="1143000" cy="574675"/>
          </a:xfrm>
          <a:prstGeom prst="downArrow">
            <a:avLst>
              <a:gd name="adj1" fmla="val 75009"/>
              <a:gd name="adj2" fmla="val 50005"/>
            </a:avLst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 b="0">
              <a:latin typeface="Century Gothic" pitchFamily="34" charset="0"/>
            </a:endParaRPr>
          </a:p>
        </p:txBody>
      </p:sp>
      <p:sp>
        <p:nvSpPr>
          <p:cNvPr id="261127" name="Rectangle 7"/>
          <p:cNvSpPr>
            <a:spLocks noChangeArrowheads="1"/>
          </p:cNvSpPr>
          <p:nvPr/>
        </p:nvSpPr>
        <p:spPr bwMode="auto">
          <a:xfrm>
            <a:off x="441325" y="4084638"/>
            <a:ext cx="2054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el-GR" sz="24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συνεντεύξεις</a:t>
            </a:r>
          </a:p>
        </p:txBody>
      </p:sp>
      <p:sp>
        <p:nvSpPr>
          <p:cNvPr id="261128" name="Rectangle 8"/>
          <p:cNvSpPr>
            <a:spLocks noChangeArrowheads="1"/>
          </p:cNvSpPr>
          <p:nvPr/>
        </p:nvSpPr>
        <p:spPr bwMode="auto">
          <a:xfrm>
            <a:off x="3659188" y="4205288"/>
            <a:ext cx="23971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>
              <a:defRPr/>
            </a:pPr>
            <a:r>
              <a:rPr lang="el-GR" sz="24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μέθοδοι</a:t>
            </a:r>
          </a:p>
          <a:p>
            <a:pPr algn="ctr" defTabSz="762000">
              <a:defRPr/>
            </a:pPr>
            <a:r>
              <a:rPr lang="el-GR" sz="24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παρατήρησης </a:t>
            </a:r>
          </a:p>
        </p:txBody>
      </p:sp>
      <p:sp>
        <p:nvSpPr>
          <p:cNvPr id="261129" name="Rectangle 9"/>
          <p:cNvSpPr>
            <a:spLocks noChangeArrowheads="1"/>
          </p:cNvSpPr>
          <p:nvPr/>
        </p:nvSpPr>
        <p:spPr bwMode="auto">
          <a:xfrm>
            <a:off x="6705600" y="4267200"/>
            <a:ext cx="20891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>
              <a:defRPr/>
            </a:pPr>
            <a:r>
              <a:rPr lang="el-GR" sz="24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πειραματικές</a:t>
            </a:r>
            <a:br>
              <a:rPr lang="el-GR" sz="24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</a:br>
            <a:r>
              <a:rPr lang="el-GR" sz="24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μέθοδοι</a:t>
            </a:r>
          </a:p>
        </p:txBody>
      </p:sp>
      <p:sp>
        <p:nvSpPr>
          <p:cNvPr id="261133" name="Rectangle 13"/>
          <p:cNvSpPr>
            <a:spLocks noChangeArrowheads="1"/>
          </p:cNvSpPr>
          <p:nvPr/>
        </p:nvSpPr>
        <p:spPr bwMode="auto">
          <a:xfrm>
            <a:off x="228600" y="4572000"/>
            <a:ext cx="33162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buFontTx/>
              <a:buChar char="•"/>
              <a:defRPr/>
            </a:pPr>
            <a:r>
              <a:rPr lang="el-GR" sz="18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Προσωπικές συνεντεύξεις </a:t>
            </a:r>
          </a:p>
          <a:p>
            <a:pPr defTabSz="762000">
              <a:buFontTx/>
              <a:buChar char="•"/>
              <a:defRPr/>
            </a:pPr>
            <a:r>
              <a:rPr lang="el-GR" sz="18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Τηλεφωνικές συνεντεύξεις</a:t>
            </a:r>
          </a:p>
          <a:p>
            <a:pPr defTabSz="762000">
              <a:buFontTx/>
              <a:buChar char="•"/>
              <a:defRPr/>
            </a:pPr>
            <a:r>
              <a:rPr lang="el-GR" sz="18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Ταχυδρομική επαφή</a:t>
            </a:r>
          </a:p>
        </p:txBody>
      </p:sp>
      <p:sp>
        <p:nvSpPr>
          <p:cNvPr id="261134" name="Rectangle 14"/>
          <p:cNvSpPr>
            <a:spLocks noChangeArrowheads="1"/>
          </p:cNvSpPr>
          <p:nvPr/>
        </p:nvSpPr>
        <p:spPr bwMode="auto">
          <a:xfrm>
            <a:off x="3267075" y="5151438"/>
            <a:ext cx="37433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>
              <a:lnSpc>
                <a:spcPct val="110000"/>
              </a:lnSpc>
              <a:buFontTx/>
              <a:buChar char="•"/>
              <a:defRPr/>
            </a:pPr>
            <a:r>
              <a:rPr lang="el-GR" sz="1800" b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Προσωπική παρατήρηση</a:t>
            </a:r>
          </a:p>
          <a:p>
            <a:pPr defTabSz="762000">
              <a:lnSpc>
                <a:spcPct val="110000"/>
              </a:lnSpc>
              <a:buFontTx/>
              <a:buChar char="•"/>
              <a:defRPr/>
            </a:pPr>
            <a:r>
              <a:rPr lang="el-GR" sz="1800" b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Μηχανική παρατήρηση</a:t>
            </a:r>
          </a:p>
          <a:p>
            <a:pPr defTabSz="762000">
              <a:lnSpc>
                <a:spcPct val="110000"/>
              </a:lnSpc>
              <a:buFontTx/>
              <a:buChar char="•"/>
              <a:defRPr/>
            </a:pPr>
            <a:r>
              <a:rPr lang="el-GR" sz="1800" b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</a:t>
            </a:r>
            <a:r>
              <a:rPr lang="en-US" sz="1800" b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“</a:t>
            </a:r>
            <a:r>
              <a:rPr lang="el-GR" sz="1800" b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Εμφαση στο ΤΙ συμβαίνει</a:t>
            </a:r>
          </a:p>
          <a:p>
            <a:pPr defTabSz="762000">
              <a:lnSpc>
                <a:spcPct val="110000"/>
              </a:lnSpc>
              <a:defRPr/>
            </a:pPr>
            <a:r>
              <a:rPr lang="el-GR" sz="1800" b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   και όχι στο ΓΙΑΤΙ</a:t>
            </a:r>
            <a:r>
              <a:rPr lang="en-US" sz="1800" b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.”</a:t>
            </a:r>
            <a:endParaRPr lang="el-GR" sz="1800" b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261135" name="Rectangle 15"/>
          <p:cNvSpPr>
            <a:spLocks noChangeArrowheads="1"/>
          </p:cNvSpPr>
          <p:nvPr/>
        </p:nvSpPr>
        <p:spPr bwMode="auto">
          <a:xfrm>
            <a:off x="6364288" y="5073650"/>
            <a:ext cx="2994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lnSpc>
                <a:spcPct val="110000"/>
              </a:lnSpc>
              <a:buFontTx/>
              <a:buChar char="•"/>
              <a:defRPr/>
            </a:pPr>
            <a:r>
              <a:rPr lang="el-GR" sz="1800" b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Μάρκετινγκ Τέστ</a:t>
            </a:r>
          </a:p>
          <a:p>
            <a:pPr defTabSz="762000">
              <a:lnSpc>
                <a:spcPct val="110000"/>
              </a:lnSpc>
              <a:buFontTx/>
              <a:buChar char="•"/>
              <a:defRPr/>
            </a:pPr>
            <a:r>
              <a:rPr lang="el-GR" sz="1800" b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Προσομοίωση αγοράς </a:t>
            </a:r>
          </a:p>
        </p:txBody>
      </p:sp>
      <p:sp>
        <p:nvSpPr>
          <p:cNvPr id="261136" name="Rectangle 16"/>
          <p:cNvSpPr>
            <a:spLocks noChangeArrowheads="1"/>
          </p:cNvSpPr>
          <p:nvPr/>
        </p:nvSpPr>
        <p:spPr bwMode="auto">
          <a:xfrm>
            <a:off x="304800" y="5410200"/>
            <a:ext cx="32781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buClr>
                <a:srgbClr val="009999"/>
              </a:buClr>
              <a:buFontTx/>
              <a:buChar char="•"/>
              <a:defRPr/>
            </a:pPr>
            <a:r>
              <a:rPr lang="el-GR" sz="18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κόστος</a:t>
            </a:r>
          </a:p>
          <a:p>
            <a:pPr defTabSz="762000">
              <a:buClr>
                <a:srgbClr val="009999"/>
              </a:buClr>
              <a:buFontTx/>
              <a:buChar char="•"/>
              <a:defRPr/>
            </a:pPr>
            <a:r>
              <a:rPr lang="el-GR" sz="18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χρόνος </a:t>
            </a:r>
          </a:p>
          <a:p>
            <a:pPr defTabSz="762000">
              <a:buClr>
                <a:srgbClr val="009999"/>
              </a:buClr>
              <a:buFontTx/>
              <a:buChar char="•"/>
              <a:defRPr/>
            </a:pPr>
            <a:r>
              <a:rPr lang="el-GR" sz="18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τρόπος πραγματοποίησης</a:t>
            </a:r>
          </a:p>
        </p:txBody>
      </p:sp>
      <p:pic>
        <p:nvPicPr>
          <p:cNvPr id="58381" name="Picture 14" descr="C:\Users\TURBO_X\Desktop\γ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82" name="Rectangle 17"/>
          <p:cNvSpPr>
            <a:spLocks noChangeArrowheads="1"/>
          </p:cNvSpPr>
          <p:nvPr/>
        </p:nvSpPr>
        <p:spPr bwMode="auto">
          <a:xfrm>
            <a:off x="0" y="6334125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929FF9F3-2C88-4264-B7A9-84A05ED95C55}" type="slidenum">
              <a:rPr lang="en-US" altLang="el-GR" b="0">
                <a:latin typeface="Century Gothic" panose="020B0502020202020204" pitchFamily="34" charset="0"/>
              </a:rPr>
              <a:pPr/>
              <a:t>56</a:t>
            </a:fld>
            <a:endParaRPr lang="en-US" altLang="el-GR" b="0">
              <a:latin typeface="Century Gothic" panose="020B0502020202020204" pitchFamily="34" charset="0"/>
            </a:endParaRPr>
          </a:p>
        </p:txBody>
      </p:sp>
      <p:pic>
        <p:nvPicPr>
          <p:cNvPr id="5140" name="Picture 20" descr="https://encrypted-tbn3.gstatic.com/images?q=tbn:ANd9GcTmBs1Uf_f1dyKFKQUBH7avoyhfhqf-qla1mp4AeyzuJ2nrKx2NN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438400"/>
            <a:ext cx="2106470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8384" name="AutoShape 22" descr="data:image/jpeg;base64,/9j/4AAQSkZJRgABAQAAAQABAAD/2wCEAAkGBhQQERQUExQWFBUWGB8aFxcYFxgcHRgcHBwbGhwfHBgYHCYgFx8jGiAdIC8jIycpLCwsHSAxNTAqNSYsLCkBCQoKDgwOGg8PGi8kHyQsLCwsLCwsLCwsLCwsLyw0LCkqNCkqKSwsLCwtLCwqLCwsKSwsLCwsLCwsLCkpLCwpLP/AABEIAHgAqQMBIgACEQEDEQH/xAAcAAACAgMBAQAAAAAAAAAAAAAFBgQHAAIDCAH/xABFEAABAgQDBQQHBAcHBQEAAAABAgMABBEhBRIxBiJBUWETcYGRBxQyobHB0SNCUrJDYnKS0uHwFSRjc4Ki8TNTdLPCFv/EABkBAAMBAQEAAAAAAAAAAAAAAAIDBAEFAP/EACsRAAICAQIFAwQCAwAAAAAAAAABAhEDEiEEEzFBUSIyYRRxofCx4SNCgf/aAAwDAQACEQMRAD8AtLEZxwLUErI8uUcWp92l1n3fSNsR/wCqrw+EcBDEgST/AGg5+I+6IE5izwNnCPL6R0WbREEsVG5j1Hj67i73Zkh5QI40T9IRH9s59KjSaWRW263/AAQ8zWHkoKUCpMC07HsMsqW+qqyCeQT3cz1PlE2ZrsyjDjcuwKldsZtKarmFHvCBbnZMZNbaThTm7ZTaQK1ogkjxTavLWBrEsHXEpN9FEd3sj5mNsfkCvdFxx6qJiZzfkqjjXggK9IOILWSmZWlA0GVr37kTpvbmey7sysHoluvkUmOknsgctVC8YvZy1tYHm/I3krwjtg22k6r25hav9KPkkQbXtdMJ/Sn/AG391oVZWTLZNdR/VR9IyZmbVNxzHDvgXN9mbyo+BrTti6q3bKSe5NvdeIE3tXOJNO3UORoih/2wrTsxRXSx7rAxOwhRfSsEjKAaXvpW3IDiSQBBxcvIuUIregm1tnNqGX1hQUONEX7920DJvbTEUroJlYH7Lf8ABCri+1rDKqJUp9af+2QlHcXFAlynRIHWBqvSGT+hoP8AMJ/Mk/CHrHLu/wAkWRwfQdV+kHEKgCZX+63/AAQ+4BtM8pA7R0qUeYT8hFRbP7Sy7ric9Qa6fe8ALL8KHpFqy+HpcCHG1BSSKgjQw7Hjce9iGMv9pOfjPujP7Rc/GfdEFhsgXjrFAJLaxBwqAzHUcucMMKzHtJ7x8YaYCQURaxFf2qvD4COIiJPP1m3U8qfAR3U5QR6LtHjZULW023LMkDVQzXFTe/IJF1q6VAHEiO21u0YlZcqrRRBuNQAKqI63AHUiPOuKYouYcLi6cgBolPACMb7BJdx/nvTY8SQ2hVOBU4Qf3WwAO6p74hJ9KylrQp5kqyqCgQ8uxBqN1zMlXOhEKWC7PPzisrKCrmdAPGC2KejiclrLSmvIKv7wIXpXSg+ZJO0y5NmPSYxNJ+0y2pVdMpSTwcbJOT9oEpPSDr2MyjhuUHyjzLITjks6CN1aTQg8uKVDikixhwl8IQ+UracLIcGb2Sql6EUBBJSqx1sRCZ4b9pThzxXvLpexqXK220lIKzQeVu6Be1G0UtJOoZOdbq0khDYCiNaVJIAqRS/U6AwoYZs76uQsvF46pKU5E95OZSlX4DL1rAmbmSnEnC5btGhkWRa2or/XvgY4e8w8vERVcr8jH/8Ao0vrCC0tlavZSvLv88qkkjN+qbnhEabTqQD/AF0gDPPEIbbUtK3lvoLaRqKKTpx6+MWDMSqVElQFOJj0+HX+oOPimtpqxLxY/wDTUPvNjxIqinmIV9rsWLaVSiLAEF9Q/SLsoJH6jdh1UK2h8xaZb+zypACVK4X3Ul3U8zFbYbIGZeGY0ClFSzxuaqp1Jt4xRwvD6r3EZ82roB5HCnX69k2pdNSBYd50EdJnA3mxVTZA6UPwMehMNxVlqS9XQ0lKeFKefU9YSMWlxUkD+UPWN7iLKkBi1fRPtmpLgZcNULIBrwUfZX4ndPUpPer4tgqTVwAA1v8AWIuESxbeSU2zBSa8jTMPhBPDKMdfYy7dHpUxqYjYXO9sw06P0jaV/vJBjuVxlg0dWPaT3j4w0wqMK3k94+MNcBIKJX+NOBE44ru+Aj4JwEawL2scPrjw6j8ogUh5STSsc76nTJqjRb9Ks8VJKR+okeJKlee75RXUvhhcdQgaK1PIDWLD9IOGlNQamzbtfNCvK3nC9gctR+ptuke+pjp4IcyDa67GyuLpj3sk/wCqhORIoNOkGdpsZ9ZOZWtIXZd7gLRPmZQoAKgd4VHUGwirkxTTYGoUtoMGS8CrKMydDzHEViNsy4G2xmO4HqE1puuIynu3gDByd3RvW74VH3QiVv8AfcJHc2nX940jM8YqFnk9x2xbEvV2glm6llKEg3uaCp6gXrCtjuKJo4koDoSKKUtZFzoE5fvcaco2wifLzTKjdSAQP2vZB8jAPbBkCbKRoEpr30FfO0c3Zt/Aa3ZwwHaYybnaNtNlV7qqSAfwk+za1YtCV2lE1LpcQKA6jkriOtLecVM1IJ1uYbtjpn7BbOikLJoeSgDBpphuLj1DuIOVQ3y7Sh/1oUke8iAWyQ7Na9PYy0sTqQe4xNxIEy7oJvVBB5EKsR3GAZmiQXU7pJosD7i7V8FUqO+kUcLJKTi+4uS2seu2J+kaPMFSVEA2pU8qmgrCZL4k7X21DxgtJT7htmJB1rHUWGxOo6TEqMq68oGSTYSkq4JJUe5KFfUCGnENn3kMhxwZUKHtGwp3xBksOT6w1LE7wIW9b2EJOdKFclLUASDcJAqKwji3DFipB4k5yoaNncfLTDLatENpT5JAiPj+3FDlReB20asriwm17QoOKOa/OOBzpNUOlGmWvs5tOHFNg6lSR5kRa0edNlnCiYYHN1H50x6Lh2OTezBoq3agD1x7nUeO6IC9kVuIHWnh/wAQU2oX/f3uBBT+UR9wRvO4pRFEi1eRP8o5sleR/cOC1SSOu2uzhflUuoRnWyFVQNXGlAdokdbBQ6pA4xVS5Kq0EKBChUKGik/iHzHA+BPoGXH2YtUiKm22l0Sri3UoCULqVtmyCs2zJIu0o8Smx4x0eG4l4WUZsOtOSFzDZIrXl6w3Tux7rbSXDmCTp1hWwTHZYqLmZ5rKN6rXapB4faNkH95PK8MWO+l5otBsOOOgA0CGezHi46okeCDHd+tx0q/6c7lyFmcl1rUUlZpSqio2QkaqPQe+FHHcTDrlG6htAyIryBrU9Sbx3xzaVyYqgJDTZNShJJzHmtRus98B+zOsc/Pm5r+BsY0NGFzwlmG1KFTcgV1NyL8BAgSb868VIQVrWa8BXurThBZyQBLKTolHwoPrDDg2KNSrgdX7Ka18rRzlPStirBiU/cwZsVgzbs6liaqgCtW1bpWoaJPSl+tOUMu2mxnqK0vyp+zNQUfh3TSh5dDC1tZiYnlGZaSUhpNAdFEhQ3u5FfMw37N7QCfklJcP2iRRQ6jRXiICUpKpFkY45aoX9mV8naVbjL4IFQgX650jTxgfKYxQkndXeiqVBB+6tP3k/CGDHtmVSrM0pX+GkHmM1T8BCTFMJKasgyReKTixqw3E21KSd5u5tTOg66EXTz4xOk8TZbIPbt25JWo+QETtnkMvNtudkjNSmgsRUGB+1smhCTkSE1UNORFYfHjMsdkzORFqwvjfpjeWhKG95SBRDrgAynTMlq+9yUtRPQRB2HnKKzEkqKsyiTUlVakk8SYUF4YeyDhNlLKQO4VJ87Qw7JMkd8TZpalY3BHTIsHaKTzuA8CLQHcwEC/GGF0Zm21Hgn50jgpYtSObNtMDMtM2Q8Iw+kyxbR1B8liL7ilpI/asn/FR+dMXTFfCO7EFPbZvlM+9QV0/KIZ9lpLK0CdTfzgHtCx2uJOJH4hm7sqTDhLblBwhKXrb+SjDHrI5NL7NC+KQoi2qePiPhFU+luYCmLGoNLjvi0C/RbyeoV5j+UVp6QJRJFSmxuQD7xwrXwjb3RUl6GVtJ4IrsC8CRv5ABUVtU6HhbziDNyC9alXebxaOIYRklZRNDQNk3GtVVrrCxPMAUihZHdi5Y41SEpl3LqKwVlGA4UhN6qTXoKitu6N5qS7VVAN4AVI0HfEvBZUshZWLipBHQAV958oOUlVk0tUFR2xBZ7VJHs0CfMqV8IjYJImZUpKzRNMy1fhHPv4DrDFiEskSrA1WrMpXTcUB8hANL4Zb7JJ3qhbp5qGie5PHnCn0pdQoe2g9ss7KvPrQ4lSc4LLaPupbobVH3id6vMxGalRI4gW2lEpVuqB+FeNLEd8E9lJFtbvbqIyiiqcz8rxrtA+leJs5ab+VXhQ3rx0Ihadui10sSrqFsVnkTMkCsA51hKRWu9mA8aXqIraawQesOpuEhR0paun/ABDniyQ2xIpTW7xVTjcqPzjWZw7KtxwgEKOhHRMFCWjZfJOv809wfgakMJS2lWY18anpwgdir63lVVZIqAPd5ww4ThiQsHKUk3I10B46j3xHmZE5TUWOnI9xgtVjdFOgTP4fRmWTrRLjiu5S6fAe+CGzsopDlKVCjUdx/nBHaaXCAhHHI2k9yBmp+8a+EG9jcK7ZYQRui5PIawGrY9iSe4anJQplk2vkr8/hWALTmWldDDrtI0A2aHQW8oR2nBWla2ieaJ+K9yZMknaTDPIuo/OmLxijJFNH2P8ANR+cRecV8L0ZKivRJ1xKbcOgKQP3E1+UG8w0MdZlgB1Z5mp8hEGaWUrT1BHzhctm/udDHGopAuemckzfRSNTxof5wqbTHtgpOpy1A46j6Qc2jqlTazzI90Jc3PfbqJN6UpyAvC6sOT0xa8Ux42vlB6q0Rq2APMD5xV084l05QQhdbE6KPX8JiwdpceT2KhXMmgr0BApFZpkO1a7VKsxzXQNQnnrBpmT6bEtE0kNKaKcqwqulM1hfryjcMD2eASAf2qFR+IHhH0yQdQlBJUrOgoAuRvaW1BjXE1ltsLpTO6rXoQKeAEefZEmWbkkjk6ohAc/Cmg6Zj/IwHmJDfPCt/OCuIrogN9x+P0iG5Mo7NK9aHKaQeq3YWIm4Lgbq2VJbBNFWpzN6QxSuyZabYdmCUONGiRzClGgPW5pBHDscabl0obypFM3Mk8zHCfxczyg2a/ZlC66cSDTu18YVqdluWCxQ/gBY+ftZVP4T86QUeVnTQXykH/aPhAbGJZwzLak3QhYSo8rCnvJg5ssUl7Ir74PkSpMZ4JuH9MlfdG0k3U1/VN/CNJSTzLCRoSK8tfpBVcgWVKSdANeY5xxw95IC1oIVuGlDXjQeZhl7DskqsDYjJesuqLZqut0HkLVSeItWmo6xYmzmGCXZCVJo5TeV9DxEBtn9nOyyrcH2iyAB+EanxoIZn3cljofZPy+kC2MS0qhV9IGO9jKuHiRQd5tFNy6XWglyqk19kk0KuoBvTrpFjekLES0jMEhSswCcwrTrl4nlFcTQVmJcNXFXXU1VXhm+kWcMvSRcS7lQ5bI7TFT7Dbupdbormc6R749LR5E2ZX/fJT/yGf8A2oj13DeXGDbj3JgBPuUcV/XCAuLTIT2auSx77QSxhR7Q05/KFfHmSW1mpFBXyjnZXuzpQXov4Bu1uMoJS2FVVWtuFIr+fcJzODVtVFj9VWiviD4R8cmiqaKiR7VNKRGmMR7GbIpmSoZVJAuoKtQDieUFCDb2EZp+vbwZMTi2362UgIqpB0WggBQ8ohTUgphxtbKiWXiMnSp9knmB5iCc60ltTSnCeLeUC6qml1GyQAT1jlhWIgJXLlICRUjVW+OpNq6/8xQ9oWkTan5Omz+Idm886f0QQod+YgQwY3hPbktggBCwup/CrUwunCsjMyCClZWlJBvWlFWNrb3xhqccKkpUmlVN5P8AUASPeIkyTWrUv3ZGdxcx2Xyui4IKQAOIpXUeMcA0Mq00HOnWJmJpOZGat7Hv5xHcFHDwjydx/ew+HtG3Z/aJDUqFLbCiBlA0voIgYOol0rOuVVetbwAS8pWVsaA2A4k/1SHLEMKEmhkA1cIq4eFTwHQQWVKGO+7GZ8ry79kRcPQVNKWoaqUr3291IFdv2M0ydBkA95MShieRPZAXKqdwqT77QL2iFm1fq/CAivVQOveH2LOmJltbbWb2SrfPSkDsOw1CwqqaIXcJFqJrVOmlr+MK2yuLqmWSlVcqFBObnzp4Qwyc4XwvLui1TyqTQDrlyiNkq2CVZMtdv6O0xmlnvsXyoAV7NwFYToCEqTdNuYMc0bXZ1lt1l1tRslVKppwtqnnoe+O6JpqWzm1QaC9yaXiJNzKnApS+Isn8I10gWxskk9MP6FfbnGuzKaUUv7pP3bG9PxQgZiSa3JuetTDLtA/lYQtFCEuFtQIrY1UnrzheW4k6py9Un/5P1jo8PtHoQzvU7Cuxsr2k/LXoEvNrPg4m3nSPW8eYNj8PyrlzWmd9lVdN0OJIHSvzj0/GqeuTrsLFmaknlPObhKcwKTa4y3484H4tgLy21pS2SSKDT6xkZC3giylcRJKqKyxH0cYgSOzlVEk1JzNinfVfwjTGNgMUFOwlVVUCFrCmgqnIKK90HpeMjIKONRoS5N0cVejjEnJNLapRYcZVVG+1vJPCuegp15RjfooxAPOOerkBVxvor7Ir97nWPkZGuFpq/P5BGPFNh51ecpl1klCUgZkc6q+9GklsXP8AZKCpZaVJWCiqm7ixOi+8XpGRkJXCxSq2ZRGXsZiW9/dVL3xlCi2d00rSq7UuYhK2DxFalf3FaOR7Rog+GeojIyCjw8UGpNBfZr0ezbbwcdl1DJdIqg1VzsrhBSd2Tm3SpRZVW9Lp5ED73CMjIyXDKXVsNZWo6a+Red9H8+VoUJZVjfeb/ijriHo9nXwlKpdYRRRXRSKmgOVIOa1TT3xkZHlw6VbvYXb2+CTs/sBNy7Qb9XVRKdao3lGpUfa5/KO+DbJTjDLhMo4XCuoAU3pSlt6nnGRkE8EX1Z6L0k6W2LmKZlMqzm9yk0J1469Y3xjY+Y7I9mypayKAApHebqjIyB+mj5Y6OeUdhLnfRfiCm3ECXUQtsn2kWWhQKBdXEZhWBuE+iXEc1XZRQA0GZo/BcfIyHaKTSfUTJ6nYXa2AxMT0ur1VYabebUpWdumVK0kmmepoByj0HGRkbGKiqRh//9k=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/>
          </a:p>
        </p:txBody>
      </p:sp>
      <p:pic>
        <p:nvPicPr>
          <p:cNvPr id="5144" name="Picture 24" descr="http://blog.ogilvychww.com/wp-content/uploads/2013/01/Ethics-of-Online-Research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2514600"/>
            <a:ext cx="2019300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46" name="Picture 26" descr="https://encrypted-tbn1.gstatic.com/images?q=tbn:ANd9GcSeuJnolCV7AtEuentTqvRYtd3GAOwyn7eNSsIYfJnT-ZWzH8x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2590800"/>
            <a:ext cx="2061147" cy="137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blinds dir="vert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ChangeArrowheads="1"/>
          </p:cNvSpPr>
          <p:nvPr/>
        </p:nvSpPr>
        <p:spPr bwMode="auto">
          <a:xfrm>
            <a:off x="1584325" y="684213"/>
            <a:ext cx="4941888" cy="647700"/>
          </a:xfrm>
          <a:prstGeom prst="rect">
            <a:avLst/>
          </a:prstGeom>
          <a:gradFill rotWithShape="0">
            <a:gsLst>
              <a:gs pos="0">
                <a:srgbClr val="D390FF">
                  <a:gamma/>
                  <a:tint val="0"/>
                  <a:invGamma/>
                </a:srgbClr>
              </a:gs>
              <a:gs pos="100000">
                <a:srgbClr val="D390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el-GR" sz="360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ΠΡΩΤΟΓΕΝΗ ΣΤΟΙΧΕΙΑ</a:t>
            </a:r>
          </a:p>
        </p:txBody>
      </p:sp>
      <p:sp>
        <p:nvSpPr>
          <p:cNvPr id="263171" name="Rectangle 3"/>
          <p:cNvSpPr>
            <a:spLocks noChangeArrowheads="1"/>
          </p:cNvSpPr>
          <p:nvPr/>
        </p:nvSpPr>
        <p:spPr bwMode="auto">
          <a:xfrm>
            <a:off x="381000" y="2346325"/>
            <a:ext cx="876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>
              <a:defRPr/>
            </a:pPr>
            <a:r>
              <a:rPr lang="el-GR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Ερωτηματολόγιο-	   Παρατήρηση      Πείραμα</a:t>
            </a:r>
          </a:p>
        </p:txBody>
      </p:sp>
      <p:sp>
        <p:nvSpPr>
          <p:cNvPr id="263172" name="Rectangle 4"/>
          <p:cNvSpPr>
            <a:spLocks noChangeArrowheads="1"/>
          </p:cNvSpPr>
          <p:nvPr/>
        </p:nvSpPr>
        <p:spPr bwMode="auto">
          <a:xfrm>
            <a:off x="3413125" y="4205288"/>
            <a:ext cx="3162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el-GR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Ερωτηματολόγιο </a:t>
            </a:r>
          </a:p>
        </p:txBody>
      </p:sp>
      <p:sp>
        <p:nvSpPr>
          <p:cNvPr id="263173" name="Rectangle 5"/>
          <p:cNvSpPr>
            <a:spLocks noChangeArrowheads="1"/>
          </p:cNvSpPr>
          <p:nvPr/>
        </p:nvSpPr>
        <p:spPr bwMode="auto">
          <a:xfrm>
            <a:off x="1050925" y="5013325"/>
            <a:ext cx="6492875" cy="831850"/>
          </a:xfrm>
          <a:prstGeom prst="rect">
            <a:avLst/>
          </a:prstGeom>
          <a:gradFill rotWithShape="0">
            <a:gsLst>
              <a:gs pos="0">
                <a:srgbClr val="FFFFCC">
                  <a:gamma/>
                  <a:tint val="0"/>
                  <a:invGamma/>
                </a:srgbClr>
              </a:gs>
              <a:gs pos="100000">
                <a:srgbClr val="FFFF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defTabSz="762000">
              <a:buFontTx/>
              <a:buChar char="•"/>
              <a:defRPr/>
            </a:pPr>
            <a:r>
              <a:rPr lang="el-GR" sz="2400">
                <a:latin typeface="Century Gothic" pitchFamily="34" charset="0"/>
              </a:rPr>
              <a:t>Ανάγκη Τυποποίησης των Ερωτήσεων =&gt;</a:t>
            </a:r>
            <a:br>
              <a:rPr lang="el-GR" sz="2400">
                <a:latin typeface="Century Gothic" pitchFamily="34" charset="0"/>
              </a:rPr>
            </a:br>
            <a:r>
              <a:rPr lang="el-GR" sz="2400">
                <a:latin typeface="Century Gothic" pitchFamily="34" charset="0"/>
              </a:rPr>
              <a:t>   αύξηση της ταχύτητας και ακρίβειας.</a:t>
            </a:r>
          </a:p>
        </p:txBody>
      </p:sp>
      <p:sp>
        <p:nvSpPr>
          <p:cNvPr id="263174" name="AutoShape 6"/>
          <p:cNvSpPr>
            <a:spLocks noChangeArrowheads="1"/>
          </p:cNvSpPr>
          <p:nvPr/>
        </p:nvSpPr>
        <p:spPr bwMode="auto">
          <a:xfrm rot="720000">
            <a:off x="1576388" y="1820863"/>
            <a:ext cx="1166812" cy="334962"/>
          </a:xfrm>
          <a:prstGeom prst="downArrow">
            <a:avLst>
              <a:gd name="adj1" fmla="val 75009"/>
              <a:gd name="adj2" fmla="val 50005"/>
            </a:avLst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>
              <a:latin typeface="Century Gothic" pitchFamily="34" charset="0"/>
            </a:endParaRPr>
          </a:p>
        </p:txBody>
      </p:sp>
      <p:sp>
        <p:nvSpPr>
          <p:cNvPr id="263175" name="AutoShape 7"/>
          <p:cNvSpPr>
            <a:spLocks noChangeArrowheads="1"/>
          </p:cNvSpPr>
          <p:nvPr/>
        </p:nvSpPr>
        <p:spPr bwMode="auto">
          <a:xfrm rot="21000000" flipH="1">
            <a:off x="6262688" y="1824038"/>
            <a:ext cx="1062037" cy="360362"/>
          </a:xfrm>
          <a:prstGeom prst="downArrow">
            <a:avLst>
              <a:gd name="adj1" fmla="val 75009"/>
              <a:gd name="adj2" fmla="val 50005"/>
            </a:avLst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>
              <a:latin typeface="Century Gothic" pitchFamily="34" charset="0"/>
            </a:endParaRPr>
          </a:p>
        </p:txBody>
      </p:sp>
      <p:sp>
        <p:nvSpPr>
          <p:cNvPr id="263176" name="AutoShape 8"/>
          <p:cNvSpPr>
            <a:spLocks noChangeArrowheads="1"/>
          </p:cNvSpPr>
          <p:nvPr/>
        </p:nvSpPr>
        <p:spPr bwMode="auto">
          <a:xfrm>
            <a:off x="4038600" y="1968500"/>
            <a:ext cx="914400" cy="304800"/>
          </a:xfrm>
          <a:prstGeom prst="downArrow">
            <a:avLst>
              <a:gd name="adj1" fmla="val 75009"/>
              <a:gd name="adj2" fmla="val 50005"/>
            </a:avLst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>
              <a:latin typeface="Century Gothic" pitchFamily="34" charset="0"/>
            </a:endParaRPr>
          </a:p>
        </p:txBody>
      </p:sp>
      <p:pic>
        <p:nvPicPr>
          <p:cNvPr id="59401" name="Picture 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88" y="3249613"/>
            <a:ext cx="595312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2" name="Picture 14" descr="C:\Users\TURBO_X\Desktop\γπ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3" name="Rectangle 10"/>
          <p:cNvSpPr>
            <a:spLocks noChangeArrowheads="1"/>
          </p:cNvSpPr>
          <p:nvPr/>
        </p:nvSpPr>
        <p:spPr bwMode="auto">
          <a:xfrm>
            <a:off x="0" y="6334125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0CA35934-8467-48C3-B9DA-8A91AA2F89D8}" type="slidenum">
              <a:rPr lang="en-US" altLang="el-GR" b="0">
                <a:latin typeface="Century Gothic" panose="020B0502020202020204" pitchFamily="34" charset="0"/>
              </a:rPr>
              <a:pPr/>
              <a:t>57</a:t>
            </a:fld>
            <a:endParaRPr lang="en-US" altLang="el-GR" b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1009650" y="685800"/>
            <a:ext cx="7239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>
              <a:defRPr/>
            </a:pPr>
            <a:r>
              <a:rPr lang="el-GR" sz="32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ΜΕΘΟΔΟΙ ΣΥΛΛΟΓΗΣ ΠΡΩΤΟΓΕΝΩΝ</a:t>
            </a:r>
          </a:p>
          <a:p>
            <a:pPr algn="ctr" defTabSz="762000">
              <a:defRPr/>
            </a:pPr>
            <a:r>
              <a:rPr lang="el-GR" sz="32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ΣΤΟΙΧΕΙΩΝ</a:t>
            </a:r>
          </a:p>
        </p:txBody>
      </p:sp>
      <p:sp>
        <p:nvSpPr>
          <p:cNvPr id="60419" name="Rectangle 4"/>
          <p:cNvSpPr>
            <a:spLocks noChangeArrowheads="1"/>
          </p:cNvSpPr>
          <p:nvPr/>
        </p:nvSpPr>
        <p:spPr bwMode="auto">
          <a:xfrm>
            <a:off x="962025" y="5213350"/>
            <a:ext cx="770255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algn="ctr"/>
            <a:r>
              <a:rPr lang="el-GR" altLang="el-GR" sz="2400">
                <a:latin typeface="Century Gothic" panose="020B0502020202020204" pitchFamily="34" charset="0"/>
              </a:rPr>
              <a:t>Το ερωτηματολόγιο είναι ένα εργαλείο συλλογής </a:t>
            </a:r>
          </a:p>
          <a:p>
            <a:pPr algn="ctr"/>
            <a:r>
              <a:rPr lang="el-GR" altLang="el-GR" sz="2400">
                <a:latin typeface="Century Gothic" panose="020B0502020202020204" pitchFamily="34" charset="0"/>
              </a:rPr>
              <a:t>και καταγραφής απαντήσεων</a:t>
            </a:r>
          </a:p>
          <a:p>
            <a:pPr algn="ctr"/>
            <a:r>
              <a:rPr lang="el-GR" altLang="el-GR" sz="2400">
                <a:latin typeface="Century Gothic" panose="020B0502020202020204" pitchFamily="34" charset="0"/>
              </a:rPr>
              <a:t>και περιλαμβάνεται στη μέθοδο των συνεντεύξεων </a:t>
            </a:r>
          </a:p>
        </p:txBody>
      </p:sp>
      <p:sp>
        <p:nvSpPr>
          <p:cNvPr id="60420" name="Rectangle 5"/>
          <p:cNvSpPr>
            <a:spLocks noChangeArrowheads="1"/>
          </p:cNvSpPr>
          <p:nvPr/>
        </p:nvSpPr>
        <p:spPr bwMode="auto">
          <a:xfrm>
            <a:off x="287338" y="2439988"/>
            <a:ext cx="2606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r>
              <a:rPr lang="el-GR" altLang="el-GR" sz="2400" b="0">
                <a:latin typeface="Century Gothic" panose="020B0502020202020204" pitchFamily="34" charset="0"/>
              </a:rPr>
              <a:t> </a:t>
            </a:r>
            <a:r>
              <a:rPr lang="el-GR" altLang="el-GR">
                <a:latin typeface="Century Gothic" panose="020B0502020202020204" pitchFamily="34" charset="0"/>
              </a:rPr>
              <a:t>ΣΥΝΕΝΤΕΥΞΕΙΣ</a:t>
            </a:r>
          </a:p>
        </p:txBody>
      </p:sp>
      <p:sp>
        <p:nvSpPr>
          <p:cNvPr id="60421" name="Rectangle 6"/>
          <p:cNvSpPr>
            <a:spLocks noChangeArrowheads="1"/>
          </p:cNvSpPr>
          <p:nvPr/>
        </p:nvSpPr>
        <p:spPr bwMode="auto">
          <a:xfrm>
            <a:off x="173038" y="3186113"/>
            <a:ext cx="381635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algn="ctr"/>
            <a:r>
              <a:rPr lang="el-GR" altLang="el-GR" b="0">
                <a:latin typeface="Century Gothic" panose="020B0502020202020204" pitchFamily="34" charset="0"/>
              </a:rPr>
              <a:t>Ενεργός ρόλος των</a:t>
            </a:r>
          </a:p>
          <a:p>
            <a:pPr algn="ctr"/>
            <a:r>
              <a:rPr lang="el-GR" altLang="el-GR" b="0">
                <a:latin typeface="Century Gothic" panose="020B0502020202020204" pitchFamily="34" charset="0"/>
              </a:rPr>
              <a:t>συμμετέχοντων,</a:t>
            </a:r>
          </a:p>
          <a:p>
            <a:pPr algn="ctr"/>
            <a:r>
              <a:rPr lang="el-GR" altLang="el-GR">
                <a:solidFill>
                  <a:srgbClr val="000099"/>
                </a:solidFill>
                <a:latin typeface="Century Gothic" panose="020B0502020202020204" pitchFamily="34" charset="0"/>
              </a:rPr>
              <a:t>   άμεση επικοινωνία.</a:t>
            </a:r>
            <a:endParaRPr lang="el-GR" altLang="el-GR" b="0">
              <a:latin typeface="Century Gothic" panose="020B0502020202020204" pitchFamily="34" charset="0"/>
            </a:endParaRPr>
          </a:p>
        </p:txBody>
      </p:sp>
      <p:sp>
        <p:nvSpPr>
          <p:cNvPr id="60422" name="Rectangle 7"/>
          <p:cNvSpPr>
            <a:spLocks noChangeArrowheads="1"/>
          </p:cNvSpPr>
          <p:nvPr/>
        </p:nvSpPr>
        <p:spPr bwMode="auto">
          <a:xfrm>
            <a:off x="6196013" y="2560638"/>
            <a:ext cx="2424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r>
              <a:rPr lang="el-GR" altLang="el-GR">
                <a:latin typeface="Century Gothic" panose="020B0502020202020204" pitchFamily="34" charset="0"/>
              </a:rPr>
              <a:t>ΠΑΡΑΤΗΡΗΣΗ</a:t>
            </a:r>
          </a:p>
        </p:txBody>
      </p:sp>
      <p:sp>
        <p:nvSpPr>
          <p:cNvPr id="60423" name="Rectangle 8"/>
          <p:cNvSpPr>
            <a:spLocks noChangeArrowheads="1"/>
          </p:cNvSpPr>
          <p:nvPr/>
        </p:nvSpPr>
        <p:spPr bwMode="auto">
          <a:xfrm>
            <a:off x="6516688" y="3246438"/>
            <a:ext cx="26082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r>
              <a:rPr lang="el-GR" altLang="el-GR" b="0">
                <a:latin typeface="Century Gothic" panose="020B0502020202020204" pitchFamily="34" charset="0"/>
              </a:rPr>
              <a:t>Δεν υπάρχει </a:t>
            </a:r>
          </a:p>
          <a:p>
            <a:r>
              <a:rPr lang="el-GR" altLang="el-GR">
                <a:solidFill>
                  <a:srgbClr val="000099"/>
                </a:solidFill>
                <a:latin typeface="Century Gothic" panose="020B0502020202020204" pitchFamily="34" charset="0"/>
              </a:rPr>
              <a:t>άμεση επαφή.</a:t>
            </a:r>
          </a:p>
        </p:txBody>
      </p:sp>
      <p:grpSp>
        <p:nvGrpSpPr>
          <p:cNvPr id="60424" name="Group 9"/>
          <p:cNvGrpSpPr>
            <a:grpSpLocks/>
          </p:cNvGrpSpPr>
          <p:nvPr/>
        </p:nvGrpSpPr>
        <p:grpSpPr bwMode="auto">
          <a:xfrm>
            <a:off x="3532188" y="3811588"/>
            <a:ext cx="2809875" cy="1252537"/>
            <a:chOff x="2158" y="2352"/>
            <a:chExt cx="1770" cy="789"/>
          </a:xfrm>
        </p:grpSpPr>
        <p:sp>
          <p:nvSpPr>
            <p:cNvPr id="60428" name="Freeform 10"/>
            <p:cNvSpPr>
              <a:spLocks/>
            </p:cNvSpPr>
            <p:nvPr/>
          </p:nvSpPr>
          <p:spPr bwMode="auto">
            <a:xfrm>
              <a:off x="3373" y="2981"/>
              <a:ext cx="555" cy="160"/>
            </a:xfrm>
            <a:custGeom>
              <a:avLst/>
              <a:gdLst>
                <a:gd name="T0" fmla="*/ 0 w 555"/>
                <a:gd name="T1" fmla="*/ 0 h 160"/>
                <a:gd name="T2" fmla="*/ 554 w 555"/>
                <a:gd name="T3" fmla="*/ 0 h 160"/>
                <a:gd name="T4" fmla="*/ 277 w 555"/>
                <a:gd name="T5" fmla="*/ 159 h 160"/>
                <a:gd name="T6" fmla="*/ 0 w 555"/>
                <a:gd name="T7" fmla="*/ 0 h 1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5"/>
                <a:gd name="T13" fmla="*/ 0 h 160"/>
                <a:gd name="T14" fmla="*/ 555 w 555"/>
                <a:gd name="T15" fmla="*/ 160 h 1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5" h="160">
                  <a:moveTo>
                    <a:pt x="0" y="0"/>
                  </a:moveTo>
                  <a:lnTo>
                    <a:pt x="554" y="0"/>
                  </a:lnTo>
                  <a:lnTo>
                    <a:pt x="277" y="159"/>
                  </a:lnTo>
                  <a:lnTo>
                    <a:pt x="0" y="0"/>
                  </a:lnTo>
                </a:path>
              </a:pathLst>
            </a:custGeom>
            <a:solidFill>
              <a:srgbClr val="313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0429" name="Freeform 11"/>
            <p:cNvSpPr>
              <a:spLocks/>
            </p:cNvSpPr>
            <p:nvPr/>
          </p:nvSpPr>
          <p:spPr bwMode="auto">
            <a:xfrm>
              <a:off x="2158" y="2352"/>
              <a:ext cx="1631" cy="630"/>
            </a:xfrm>
            <a:custGeom>
              <a:avLst/>
              <a:gdLst>
                <a:gd name="T0" fmla="*/ 43 w 1631"/>
                <a:gd name="T1" fmla="*/ 100 h 630"/>
                <a:gd name="T2" fmla="*/ 140 w 1631"/>
                <a:gd name="T3" fmla="*/ 101 h 630"/>
                <a:gd name="T4" fmla="*/ 232 w 1631"/>
                <a:gd name="T5" fmla="*/ 106 h 630"/>
                <a:gd name="T6" fmla="*/ 327 w 1631"/>
                <a:gd name="T7" fmla="*/ 113 h 630"/>
                <a:gd name="T8" fmla="*/ 418 w 1631"/>
                <a:gd name="T9" fmla="*/ 123 h 630"/>
                <a:gd name="T10" fmla="*/ 521 w 1631"/>
                <a:gd name="T11" fmla="*/ 137 h 630"/>
                <a:gd name="T12" fmla="*/ 608 w 1631"/>
                <a:gd name="T13" fmla="*/ 152 h 630"/>
                <a:gd name="T14" fmla="*/ 723 w 1631"/>
                <a:gd name="T15" fmla="*/ 176 h 630"/>
                <a:gd name="T16" fmla="*/ 860 w 1631"/>
                <a:gd name="T17" fmla="*/ 213 h 630"/>
                <a:gd name="T18" fmla="*/ 940 w 1631"/>
                <a:gd name="T19" fmla="*/ 241 h 630"/>
                <a:gd name="T20" fmla="*/ 1058 w 1631"/>
                <a:gd name="T21" fmla="*/ 290 h 630"/>
                <a:gd name="T22" fmla="*/ 1133 w 1631"/>
                <a:gd name="T23" fmla="*/ 326 h 630"/>
                <a:gd name="T24" fmla="*/ 1199 w 1631"/>
                <a:gd name="T25" fmla="*/ 368 h 630"/>
                <a:gd name="T26" fmla="*/ 1253 w 1631"/>
                <a:gd name="T27" fmla="*/ 410 h 630"/>
                <a:gd name="T28" fmla="*/ 1299 w 1631"/>
                <a:gd name="T29" fmla="*/ 455 h 630"/>
                <a:gd name="T30" fmla="*/ 1332 w 1631"/>
                <a:gd name="T31" fmla="*/ 495 h 630"/>
                <a:gd name="T32" fmla="*/ 1353 w 1631"/>
                <a:gd name="T33" fmla="*/ 533 h 630"/>
                <a:gd name="T34" fmla="*/ 1366 w 1631"/>
                <a:gd name="T35" fmla="*/ 567 h 630"/>
                <a:gd name="T36" fmla="*/ 1374 w 1631"/>
                <a:gd name="T37" fmla="*/ 608 h 630"/>
                <a:gd name="T38" fmla="*/ 1630 w 1631"/>
                <a:gd name="T39" fmla="*/ 629 h 630"/>
                <a:gd name="T40" fmla="*/ 1623 w 1631"/>
                <a:gd name="T41" fmla="*/ 568 h 630"/>
                <a:gd name="T42" fmla="*/ 1608 w 1631"/>
                <a:gd name="T43" fmla="*/ 526 h 630"/>
                <a:gd name="T44" fmla="*/ 1586 w 1631"/>
                <a:gd name="T45" fmla="*/ 483 h 630"/>
                <a:gd name="T46" fmla="*/ 1556 w 1631"/>
                <a:gd name="T47" fmla="*/ 442 h 630"/>
                <a:gd name="T48" fmla="*/ 1518 w 1631"/>
                <a:gd name="T49" fmla="*/ 400 h 630"/>
                <a:gd name="T50" fmla="*/ 1475 w 1631"/>
                <a:gd name="T51" fmla="*/ 361 h 630"/>
                <a:gd name="T52" fmla="*/ 1409 w 1631"/>
                <a:gd name="T53" fmla="*/ 312 h 630"/>
                <a:gd name="T54" fmla="*/ 1313 w 1631"/>
                <a:gd name="T55" fmla="*/ 257 h 630"/>
                <a:gd name="T56" fmla="*/ 1220 w 1631"/>
                <a:gd name="T57" fmla="*/ 213 h 630"/>
                <a:gd name="T58" fmla="*/ 1088 w 1631"/>
                <a:gd name="T59" fmla="*/ 161 h 630"/>
                <a:gd name="T60" fmla="*/ 954 w 1631"/>
                <a:gd name="T61" fmla="*/ 121 h 630"/>
                <a:gd name="T62" fmla="*/ 856 w 1631"/>
                <a:gd name="T63" fmla="*/ 95 h 630"/>
                <a:gd name="T64" fmla="*/ 771 w 1631"/>
                <a:gd name="T65" fmla="*/ 77 h 630"/>
                <a:gd name="T66" fmla="*/ 682 w 1631"/>
                <a:gd name="T67" fmla="*/ 60 h 630"/>
                <a:gd name="T68" fmla="*/ 573 w 1631"/>
                <a:gd name="T69" fmla="*/ 43 h 630"/>
                <a:gd name="T70" fmla="*/ 452 w 1631"/>
                <a:gd name="T71" fmla="*/ 27 h 630"/>
                <a:gd name="T72" fmla="*/ 333 w 1631"/>
                <a:gd name="T73" fmla="*/ 15 h 630"/>
                <a:gd name="T74" fmla="*/ 208 w 1631"/>
                <a:gd name="T75" fmla="*/ 7 h 630"/>
                <a:gd name="T76" fmla="*/ 43 w 1631"/>
                <a:gd name="T77" fmla="*/ 2 h 630"/>
                <a:gd name="T78" fmla="*/ 0 w 1631"/>
                <a:gd name="T79" fmla="*/ 100 h 6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1"/>
                <a:gd name="T121" fmla="*/ 0 h 630"/>
                <a:gd name="T122" fmla="*/ 1631 w 1631"/>
                <a:gd name="T123" fmla="*/ 630 h 6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1" h="630">
                  <a:moveTo>
                    <a:pt x="0" y="100"/>
                  </a:moveTo>
                  <a:lnTo>
                    <a:pt x="43" y="100"/>
                  </a:lnTo>
                  <a:lnTo>
                    <a:pt x="97" y="100"/>
                  </a:lnTo>
                  <a:lnTo>
                    <a:pt x="140" y="101"/>
                  </a:lnTo>
                  <a:lnTo>
                    <a:pt x="184" y="103"/>
                  </a:lnTo>
                  <a:lnTo>
                    <a:pt x="232" y="106"/>
                  </a:lnTo>
                  <a:lnTo>
                    <a:pt x="277" y="110"/>
                  </a:lnTo>
                  <a:lnTo>
                    <a:pt x="327" y="113"/>
                  </a:lnTo>
                  <a:lnTo>
                    <a:pt x="367" y="117"/>
                  </a:lnTo>
                  <a:lnTo>
                    <a:pt x="418" y="123"/>
                  </a:lnTo>
                  <a:lnTo>
                    <a:pt x="468" y="130"/>
                  </a:lnTo>
                  <a:lnTo>
                    <a:pt x="521" y="137"/>
                  </a:lnTo>
                  <a:lnTo>
                    <a:pt x="566" y="146"/>
                  </a:lnTo>
                  <a:lnTo>
                    <a:pt x="608" y="152"/>
                  </a:lnTo>
                  <a:lnTo>
                    <a:pt x="655" y="161"/>
                  </a:lnTo>
                  <a:lnTo>
                    <a:pt x="723" y="176"/>
                  </a:lnTo>
                  <a:lnTo>
                    <a:pt x="785" y="192"/>
                  </a:lnTo>
                  <a:lnTo>
                    <a:pt x="860" y="213"/>
                  </a:lnTo>
                  <a:lnTo>
                    <a:pt x="908" y="230"/>
                  </a:lnTo>
                  <a:lnTo>
                    <a:pt x="940" y="241"/>
                  </a:lnTo>
                  <a:lnTo>
                    <a:pt x="1001" y="263"/>
                  </a:lnTo>
                  <a:lnTo>
                    <a:pt x="1058" y="290"/>
                  </a:lnTo>
                  <a:lnTo>
                    <a:pt x="1101" y="310"/>
                  </a:lnTo>
                  <a:lnTo>
                    <a:pt x="1133" y="326"/>
                  </a:lnTo>
                  <a:lnTo>
                    <a:pt x="1169" y="348"/>
                  </a:lnTo>
                  <a:lnTo>
                    <a:pt x="1199" y="368"/>
                  </a:lnTo>
                  <a:lnTo>
                    <a:pt x="1224" y="386"/>
                  </a:lnTo>
                  <a:lnTo>
                    <a:pt x="1253" y="410"/>
                  </a:lnTo>
                  <a:lnTo>
                    <a:pt x="1278" y="432"/>
                  </a:lnTo>
                  <a:lnTo>
                    <a:pt x="1299" y="455"/>
                  </a:lnTo>
                  <a:lnTo>
                    <a:pt x="1318" y="475"/>
                  </a:lnTo>
                  <a:lnTo>
                    <a:pt x="1332" y="495"/>
                  </a:lnTo>
                  <a:lnTo>
                    <a:pt x="1343" y="512"/>
                  </a:lnTo>
                  <a:lnTo>
                    <a:pt x="1353" y="533"/>
                  </a:lnTo>
                  <a:lnTo>
                    <a:pt x="1361" y="551"/>
                  </a:lnTo>
                  <a:lnTo>
                    <a:pt x="1366" y="567"/>
                  </a:lnTo>
                  <a:lnTo>
                    <a:pt x="1372" y="588"/>
                  </a:lnTo>
                  <a:lnTo>
                    <a:pt x="1374" y="608"/>
                  </a:lnTo>
                  <a:lnTo>
                    <a:pt x="1375" y="629"/>
                  </a:lnTo>
                  <a:lnTo>
                    <a:pt x="1630" y="629"/>
                  </a:lnTo>
                  <a:lnTo>
                    <a:pt x="1627" y="596"/>
                  </a:lnTo>
                  <a:lnTo>
                    <a:pt x="1623" y="568"/>
                  </a:lnTo>
                  <a:lnTo>
                    <a:pt x="1616" y="545"/>
                  </a:lnTo>
                  <a:lnTo>
                    <a:pt x="1608" y="526"/>
                  </a:lnTo>
                  <a:lnTo>
                    <a:pt x="1599" y="506"/>
                  </a:lnTo>
                  <a:lnTo>
                    <a:pt x="1586" y="483"/>
                  </a:lnTo>
                  <a:lnTo>
                    <a:pt x="1575" y="466"/>
                  </a:lnTo>
                  <a:lnTo>
                    <a:pt x="1556" y="442"/>
                  </a:lnTo>
                  <a:lnTo>
                    <a:pt x="1537" y="421"/>
                  </a:lnTo>
                  <a:lnTo>
                    <a:pt x="1518" y="400"/>
                  </a:lnTo>
                  <a:lnTo>
                    <a:pt x="1495" y="378"/>
                  </a:lnTo>
                  <a:lnTo>
                    <a:pt x="1475" y="361"/>
                  </a:lnTo>
                  <a:lnTo>
                    <a:pt x="1441" y="336"/>
                  </a:lnTo>
                  <a:lnTo>
                    <a:pt x="1409" y="312"/>
                  </a:lnTo>
                  <a:lnTo>
                    <a:pt x="1361" y="283"/>
                  </a:lnTo>
                  <a:lnTo>
                    <a:pt x="1313" y="257"/>
                  </a:lnTo>
                  <a:lnTo>
                    <a:pt x="1264" y="233"/>
                  </a:lnTo>
                  <a:lnTo>
                    <a:pt x="1220" y="213"/>
                  </a:lnTo>
                  <a:lnTo>
                    <a:pt x="1159" y="187"/>
                  </a:lnTo>
                  <a:lnTo>
                    <a:pt x="1088" y="161"/>
                  </a:lnTo>
                  <a:lnTo>
                    <a:pt x="1018" y="140"/>
                  </a:lnTo>
                  <a:lnTo>
                    <a:pt x="954" y="121"/>
                  </a:lnTo>
                  <a:lnTo>
                    <a:pt x="910" y="110"/>
                  </a:lnTo>
                  <a:lnTo>
                    <a:pt x="856" y="95"/>
                  </a:lnTo>
                  <a:lnTo>
                    <a:pt x="816" y="86"/>
                  </a:lnTo>
                  <a:lnTo>
                    <a:pt x="771" y="77"/>
                  </a:lnTo>
                  <a:lnTo>
                    <a:pt x="726" y="67"/>
                  </a:lnTo>
                  <a:lnTo>
                    <a:pt x="682" y="60"/>
                  </a:lnTo>
                  <a:lnTo>
                    <a:pt x="624" y="50"/>
                  </a:lnTo>
                  <a:lnTo>
                    <a:pt x="573" y="43"/>
                  </a:lnTo>
                  <a:lnTo>
                    <a:pt x="518" y="35"/>
                  </a:lnTo>
                  <a:lnTo>
                    <a:pt x="452" y="27"/>
                  </a:lnTo>
                  <a:lnTo>
                    <a:pt x="386" y="20"/>
                  </a:lnTo>
                  <a:lnTo>
                    <a:pt x="333" y="15"/>
                  </a:lnTo>
                  <a:lnTo>
                    <a:pt x="272" y="10"/>
                  </a:lnTo>
                  <a:lnTo>
                    <a:pt x="208" y="7"/>
                  </a:lnTo>
                  <a:lnTo>
                    <a:pt x="121" y="3"/>
                  </a:lnTo>
                  <a:lnTo>
                    <a:pt x="43" y="2"/>
                  </a:lnTo>
                  <a:lnTo>
                    <a:pt x="0" y="0"/>
                  </a:lnTo>
                  <a:lnTo>
                    <a:pt x="0" y="100"/>
                  </a:lnTo>
                </a:path>
              </a:pathLst>
            </a:custGeom>
            <a:solidFill>
              <a:srgbClr val="313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60425" name="Rectangle 12"/>
          <p:cNvSpPr>
            <a:spLocks noChangeArrowheads="1"/>
          </p:cNvSpPr>
          <p:nvPr/>
        </p:nvSpPr>
        <p:spPr bwMode="auto">
          <a:xfrm>
            <a:off x="8153400" y="6553200"/>
            <a:ext cx="7286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r>
              <a:rPr lang="en-GB" altLang="el-GR" sz="1400" b="0">
                <a:latin typeface="Century Gothic" panose="020B0502020202020204" pitchFamily="34" charset="0"/>
              </a:rPr>
              <a:t>Res 42</a:t>
            </a:r>
            <a:endParaRPr lang="el-GR" altLang="el-GR" sz="1400" b="0">
              <a:latin typeface="Century Gothic" panose="020B0502020202020204" pitchFamily="34" charset="0"/>
            </a:endParaRPr>
          </a:p>
        </p:txBody>
      </p:sp>
      <p:pic>
        <p:nvPicPr>
          <p:cNvPr id="60426" name="Picture 14" descr="C:\Users\TURBO_X\Desktop\γ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7" name="Rectangle 12"/>
          <p:cNvSpPr>
            <a:spLocks noChangeArrowheads="1"/>
          </p:cNvSpPr>
          <p:nvPr/>
        </p:nvSpPr>
        <p:spPr bwMode="auto">
          <a:xfrm>
            <a:off x="0" y="6334125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6CD3FA1D-3156-4A60-B32F-45FEC72DF016}" type="slidenum">
              <a:rPr lang="en-US" altLang="el-GR" b="0">
                <a:latin typeface="Century Gothic" panose="020B0502020202020204" pitchFamily="34" charset="0"/>
              </a:rPr>
              <a:pPr/>
              <a:t>58</a:t>
            </a:fld>
            <a:endParaRPr lang="en-US" altLang="el-GR" b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0"/>
            <a:ext cx="906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>
              <a:latin typeface="Century Gothic" panose="020B0502020202020204" pitchFamily="34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609600" y="228600"/>
            <a:ext cx="6453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el-GR" sz="360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ΣΥΝΕΝΤΕΥΞΗ ή ΠΑΡΑΤΗΡΗΣΗ;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28600" y="2971800"/>
            <a:ext cx="8610600" cy="31099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>
            <a:spAutoFit/>
          </a:bodyPr>
          <a:lstStyle/>
          <a:p>
            <a:pPr defTabSz="762000">
              <a:lnSpc>
                <a:spcPct val="190000"/>
              </a:lnSpc>
              <a:buClr>
                <a:srgbClr val="FF6633"/>
              </a:buClr>
              <a:buFontTx/>
              <a:buChar char="•"/>
              <a:defRPr/>
            </a:pPr>
            <a:r>
              <a:rPr lang="el-GR" b="0" dirty="0">
                <a:latin typeface="Century Gothic" pitchFamily="34" charset="0"/>
              </a:rPr>
              <a:t> Οι μέθοδοι δεν υποκαθιστούν η μία την άλλη </a:t>
            </a:r>
          </a:p>
          <a:p>
            <a:pPr defTabSz="762000">
              <a:lnSpc>
                <a:spcPct val="170000"/>
              </a:lnSpc>
              <a:buClr>
                <a:srgbClr val="FF6633"/>
              </a:buClr>
              <a:buFontTx/>
              <a:buChar char="•"/>
              <a:defRPr/>
            </a:pPr>
            <a:r>
              <a:rPr lang="el-GR" b="0" dirty="0">
                <a:latin typeface="Century Gothic" pitchFamily="34" charset="0"/>
              </a:rPr>
              <a:t> Τα μειονεκτήματα / πλεονεκτήματα που </a:t>
            </a:r>
          </a:p>
          <a:p>
            <a:pPr defTabSz="762000">
              <a:lnSpc>
                <a:spcPct val="170000"/>
              </a:lnSpc>
              <a:buClr>
                <a:srgbClr val="FF6633"/>
              </a:buClr>
              <a:defRPr/>
            </a:pPr>
            <a:r>
              <a:rPr lang="el-GR" b="0" dirty="0">
                <a:latin typeface="Century Gothic" pitchFamily="34" charset="0"/>
              </a:rPr>
              <a:t>παρουσιάζονται έχουν άμεση σχέση με τη συγκεκριμένη περίπτωση</a:t>
            </a:r>
            <a:endParaRPr lang="el-GR" b="0" dirty="0">
              <a:solidFill>
                <a:srgbClr val="000066"/>
              </a:solidFill>
              <a:latin typeface="Century Gothic" pitchFamily="34" charset="0"/>
            </a:endParaRPr>
          </a:p>
        </p:txBody>
      </p:sp>
      <p:pic>
        <p:nvPicPr>
          <p:cNvPr id="58373" name="Picture 5" descr="BD19827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066800"/>
            <a:ext cx="1295400" cy="1144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8374" name="Picture 6" descr="BD19986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990600"/>
            <a:ext cx="1066800" cy="1233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47" name="Picture 14" descr="C:\Users\TURBO_X\Desktop\γπ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0" y="6334125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08E00E34-1702-4181-8791-019A7B495E44}" type="slidenum">
              <a:rPr lang="en-US" altLang="el-GR" b="0">
                <a:latin typeface="Century Gothic" panose="020B0502020202020204" pitchFamily="34" charset="0"/>
              </a:rPr>
              <a:pPr/>
              <a:t>59</a:t>
            </a:fld>
            <a:endParaRPr lang="en-US" altLang="el-GR" b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 err="1" smtClean="0"/>
              <a:t>Ερευνα</a:t>
            </a:r>
            <a:r>
              <a:rPr lang="el-GR" dirty="0" smtClean="0"/>
              <a:t> ΑΓΟΡΑΣ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l-GR" b="1" dirty="0" smtClean="0"/>
              <a:t>Μάθημα: </a:t>
            </a:r>
            <a:r>
              <a:rPr lang="el-GR" dirty="0" smtClean="0"/>
              <a:t>Αρχές Μάρκετινγκ,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3:</a:t>
            </a:r>
            <a:r>
              <a:rPr lang="en-US" b="1" dirty="0" smtClean="0"/>
              <a:t> </a:t>
            </a:r>
            <a:r>
              <a:rPr lang="el-GR" dirty="0" smtClean="0"/>
              <a:t>Έρευνα Αγοράς</a:t>
            </a:r>
          </a:p>
          <a:p>
            <a:pPr>
              <a:buFont typeface="Arial" charset="0"/>
              <a:buNone/>
              <a:defRPr/>
            </a:pPr>
            <a:r>
              <a:rPr lang="el-GR" b="1" dirty="0" smtClean="0"/>
              <a:t>Διδάσκων: </a:t>
            </a:r>
            <a:r>
              <a:rPr lang="el-GR" dirty="0" smtClean="0"/>
              <a:t>Γεώργιος </a:t>
            </a:r>
            <a:r>
              <a:rPr lang="el-GR" dirty="0" err="1" smtClean="0"/>
              <a:t>Πανηγυράκης</a:t>
            </a:r>
            <a:r>
              <a:rPr lang="el-GR" dirty="0" smtClean="0"/>
              <a:t>, </a:t>
            </a:r>
            <a:r>
              <a:rPr lang="el-GR" b="1" dirty="0" smtClean="0"/>
              <a:t>Τμήμα: </a:t>
            </a:r>
            <a:r>
              <a:rPr lang="el-GR" dirty="0" smtClean="0"/>
              <a:t>Οργάνωσης και Διοίκησης Επιχειρήσεων</a:t>
            </a:r>
          </a:p>
          <a:p>
            <a:pPr>
              <a:buFont typeface="Arial" charset="0"/>
              <a:buNone/>
              <a:defRPr/>
            </a:pPr>
            <a:endParaRPr lang="el-GR" dirty="0"/>
          </a:p>
        </p:txBody>
      </p:sp>
      <p:pic>
        <p:nvPicPr>
          <p:cNvPr id="9220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5591175"/>
            <a:ext cx="4310062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826125"/>
            <a:ext cx="15351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ChangeArrowheads="1"/>
          </p:cNvSpPr>
          <p:nvPr/>
        </p:nvSpPr>
        <p:spPr bwMode="auto">
          <a:xfrm>
            <a:off x="685800" y="1295400"/>
            <a:ext cx="8077200" cy="3733800"/>
          </a:xfrm>
          <a:prstGeom prst="rect">
            <a:avLst/>
          </a:prstGeom>
          <a:solidFill>
            <a:srgbClr val="993366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rgbClr val="000066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>
              <a:latin typeface="Century Gothic" pitchFamily="34" charset="0"/>
            </a:endParaRP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-3200400" y="1676400"/>
            <a:ext cx="15163800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l-GR" altLang="el-GR" sz="2400" b="0">
                <a:solidFill>
                  <a:schemeClr val="bg1"/>
                </a:solidFill>
                <a:latin typeface="Century Gothic" panose="020B0502020202020204" pitchFamily="34" charset="0"/>
              </a:rPr>
              <a:t>Η ΜΕΘΟΔΟΣ ΤΗΣ ΣΥΝΕΝΤΕΥΞΗΣ ΚΑΙ ΤΗΣ</a:t>
            </a:r>
          </a:p>
          <a:p>
            <a:pPr algn="ctr">
              <a:lnSpc>
                <a:spcPct val="150000"/>
              </a:lnSpc>
            </a:pPr>
            <a:r>
              <a:rPr lang="el-GR" altLang="el-GR" sz="2400" b="0">
                <a:solidFill>
                  <a:schemeClr val="bg1"/>
                </a:solidFill>
                <a:latin typeface="Century Gothic" panose="020B0502020202020204" pitchFamily="34" charset="0"/>
              </a:rPr>
              <a:t>ΠΑΡΑΤΗΡΗΣΗΣ ΕΦΑΡΜΟΖΟΝΤΑΙ</a:t>
            </a:r>
          </a:p>
          <a:p>
            <a:pPr algn="ctr">
              <a:lnSpc>
                <a:spcPct val="150000"/>
              </a:lnSpc>
            </a:pPr>
            <a:r>
              <a:rPr lang="el-GR" altLang="el-GR" sz="2400" b="0">
                <a:solidFill>
                  <a:schemeClr val="bg1"/>
                </a:solidFill>
                <a:latin typeface="Century Gothic" panose="020B0502020202020204" pitchFamily="34" charset="0"/>
              </a:rPr>
              <a:t> ΚΑΙ ΣΤΗΝ ΠΕΡΙΠΤΩΣΗ</a:t>
            </a:r>
          </a:p>
          <a:p>
            <a:pPr algn="ctr">
              <a:lnSpc>
                <a:spcPct val="150000"/>
              </a:lnSpc>
            </a:pPr>
            <a:r>
              <a:rPr lang="el-GR" altLang="el-GR" sz="2400" b="0">
                <a:solidFill>
                  <a:schemeClr val="bg1"/>
                </a:solidFill>
                <a:latin typeface="Century Gothic" panose="020B0502020202020204" pitchFamily="34" charset="0"/>
              </a:rPr>
              <a:t>-ΔΙΕΡΕΥΝΗΤΙΚΗΣ ΕΡΕΥΝΑΣ, </a:t>
            </a:r>
          </a:p>
          <a:p>
            <a:pPr algn="ctr">
              <a:lnSpc>
                <a:spcPct val="150000"/>
              </a:lnSpc>
            </a:pPr>
            <a:r>
              <a:rPr lang="el-GR" altLang="el-GR" sz="2400" b="0">
                <a:solidFill>
                  <a:schemeClr val="bg1"/>
                </a:solidFill>
                <a:latin typeface="Century Gothic" panose="020B0502020202020204" pitchFamily="34" charset="0"/>
              </a:rPr>
              <a:t>-ή ΕΡΕΥΝΑΣ ΣΕ ΒΑΘΟΣ</a:t>
            </a:r>
          </a:p>
          <a:p>
            <a:pPr algn="ctr">
              <a:lnSpc>
                <a:spcPct val="150000"/>
              </a:lnSpc>
            </a:pPr>
            <a:r>
              <a:rPr lang="el-GR" altLang="el-GR" sz="2400" b="0">
                <a:solidFill>
                  <a:schemeClr val="bg1"/>
                </a:solidFill>
                <a:latin typeface="Century Gothic" panose="020B0502020202020204" pitchFamily="34" charset="0"/>
              </a:rPr>
              <a:t>(ΠΕΡΙΓΡΑΦΙΚΗ, ΠΕΙΡΑΜΑΤΙΚΗ ΕΡΕΥΝΑ)</a:t>
            </a:r>
          </a:p>
        </p:txBody>
      </p:sp>
      <p:pic>
        <p:nvPicPr>
          <p:cNvPr id="62468" name="Picture 14" descr="C:\Users\TURBO_X\Desktop\γ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Rectangle 4"/>
          <p:cNvSpPr>
            <a:spLocks noChangeArrowheads="1"/>
          </p:cNvSpPr>
          <p:nvPr/>
        </p:nvSpPr>
        <p:spPr bwMode="auto">
          <a:xfrm>
            <a:off x="0" y="6334125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87244AC4-BBE9-4779-BB51-E36236106B0B}" type="slidenum">
              <a:rPr lang="en-US" altLang="el-GR" b="0">
                <a:latin typeface="Century Gothic" panose="020B0502020202020204" pitchFamily="34" charset="0"/>
              </a:rPr>
              <a:pPr/>
              <a:t>60</a:t>
            </a:fld>
            <a:endParaRPr lang="en-US" altLang="el-GR" b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reeform 2"/>
          <p:cNvSpPr>
            <a:spLocks/>
          </p:cNvSpPr>
          <p:nvPr/>
        </p:nvSpPr>
        <p:spPr bwMode="auto">
          <a:xfrm>
            <a:off x="2133600" y="6096000"/>
            <a:ext cx="3430588" cy="382588"/>
          </a:xfrm>
          <a:custGeom>
            <a:avLst/>
            <a:gdLst>
              <a:gd name="T0" fmla="*/ 0 w 2161"/>
              <a:gd name="T1" fmla="*/ 0 h 241"/>
              <a:gd name="T2" fmla="*/ 0 w 2161"/>
              <a:gd name="T3" fmla="*/ 2147483647 h 241"/>
              <a:gd name="T4" fmla="*/ 2147483647 w 2161"/>
              <a:gd name="T5" fmla="*/ 2147483647 h 241"/>
              <a:gd name="T6" fmla="*/ 0 60000 65536"/>
              <a:gd name="T7" fmla="*/ 0 60000 65536"/>
              <a:gd name="T8" fmla="*/ 0 60000 65536"/>
              <a:gd name="T9" fmla="*/ 0 w 2161"/>
              <a:gd name="T10" fmla="*/ 0 h 241"/>
              <a:gd name="T11" fmla="*/ 2161 w 2161"/>
              <a:gd name="T12" fmla="*/ 241 h 2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1" h="241">
                <a:moveTo>
                  <a:pt x="0" y="0"/>
                </a:moveTo>
                <a:lnTo>
                  <a:pt x="0" y="240"/>
                </a:lnTo>
                <a:lnTo>
                  <a:pt x="2160" y="24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3491" name="Line 3"/>
          <p:cNvSpPr>
            <a:spLocks noChangeShapeType="1"/>
          </p:cNvSpPr>
          <p:nvPr/>
        </p:nvSpPr>
        <p:spPr bwMode="auto">
          <a:xfrm>
            <a:off x="5181600" y="5715000"/>
            <a:ext cx="274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50532" name="Oval 4"/>
          <p:cNvSpPr>
            <a:spLocks noChangeArrowheads="1"/>
          </p:cNvSpPr>
          <p:nvPr/>
        </p:nvSpPr>
        <p:spPr bwMode="auto">
          <a:xfrm>
            <a:off x="165100" y="1231900"/>
            <a:ext cx="4165600" cy="2108200"/>
          </a:xfrm>
          <a:prstGeom prst="ellipse">
            <a:avLst/>
          </a:prstGeom>
          <a:solidFill>
            <a:srgbClr val="FFFF66"/>
          </a:solidFill>
          <a:ln w="25400">
            <a:solidFill>
              <a:srgbClr val="0033CC"/>
            </a:solidFill>
            <a:round/>
            <a:headEnd/>
            <a:tailEnd/>
          </a:ln>
          <a:effectLst>
            <a:outerShdw dist="107763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>
              <a:latin typeface="Century Gothic" pitchFamily="34" charset="0"/>
            </a:endParaRPr>
          </a:p>
        </p:txBody>
      </p:sp>
      <p:sp>
        <p:nvSpPr>
          <p:cNvPr id="150534" name="AutoShape 6"/>
          <p:cNvSpPr>
            <a:spLocks noChangeArrowheads="1"/>
          </p:cNvSpPr>
          <p:nvPr/>
        </p:nvSpPr>
        <p:spPr bwMode="auto">
          <a:xfrm>
            <a:off x="5575300" y="5956300"/>
            <a:ext cx="3327400" cy="736600"/>
          </a:xfrm>
          <a:prstGeom prst="roundRect">
            <a:avLst>
              <a:gd name="adj" fmla="val 12495"/>
            </a:avLst>
          </a:prstGeom>
          <a:solidFill>
            <a:srgbClr val="0033CC"/>
          </a:solidFill>
          <a:ln w="25400">
            <a:solidFill>
              <a:srgbClr val="0033CC"/>
            </a:solidFill>
            <a:round/>
            <a:headEnd/>
            <a:tailEnd/>
          </a:ln>
          <a:effectLst>
            <a:outerShdw dist="107763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>
              <a:latin typeface="Century Gothic" pitchFamily="34" charset="0"/>
            </a:endParaRPr>
          </a:p>
        </p:txBody>
      </p:sp>
      <p:sp>
        <p:nvSpPr>
          <p:cNvPr id="63494" name="Rectangle 7"/>
          <p:cNvSpPr>
            <a:spLocks noChangeArrowheads="1"/>
          </p:cNvSpPr>
          <p:nvPr/>
        </p:nvSpPr>
        <p:spPr bwMode="auto">
          <a:xfrm>
            <a:off x="5597525" y="5910263"/>
            <a:ext cx="3086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algn="ctr"/>
            <a:r>
              <a:rPr lang="el-GR" altLang="el-GR" sz="2000" b="0">
                <a:solidFill>
                  <a:srgbClr val="FFFF66"/>
                </a:solidFill>
                <a:latin typeface="Century Gothic" panose="020B0502020202020204" pitchFamily="34" charset="0"/>
              </a:rPr>
              <a:t>ΠΡΑΓΜΑΤΟΠΟΙΗΣΕ ΤΗΝ </a:t>
            </a:r>
          </a:p>
          <a:p>
            <a:pPr algn="ctr"/>
            <a:r>
              <a:rPr lang="el-GR" altLang="el-GR" sz="2000" b="0">
                <a:solidFill>
                  <a:srgbClr val="FFFF66"/>
                </a:solidFill>
                <a:latin typeface="Century Gothic" panose="020B0502020202020204" pitchFamily="34" charset="0"/>
              </a:rPr>
              <a:t>ΠΑΡΑΤΗΡΗΣΗ</a:t>
            </a:r>
          </a:p>
        </p:txBody>
      </p:sp>
      <p:sp>
        <p:nvSpPr>
          <p:cNvPr id="63495" name="Line 8"/>
          <p:cNvSpPr>
            <a:spLocks noChangeShapeType="1"/>
          </p:cNvSpPr>
          <p:nvPr/>
        </p:nvSpPr>
        <p:spPr bwMode="auto">
          <a:xfrm>
            <a:off x="2133600" y="4953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50537" name="AutoShape 9"/>
          <p:cNvSpPr>
            <a:spLocks noChangeArrowheads="1"/>
          </p:cNvSpPr>
          <p:nvPr/>
        </p:nvSpPr>
        <p:spPr bwMode="auto">
          <a:xfrm>
            <a:off x="6184900" y="4051300"/>
            <a:ext cx="2641600" cy="757238"/>
          </a:xfrm>
          <a:prstGeom prst="roundRect">
            <a:avLst>
              <a:gd name="adj" fmla="val 12495"/>
            </a:avLst>
          </a:prstGeom>
          <a:solidFill>
            <a:srgbClr val="0033CC"/>
          </a:solidFill>
          <a:ln w="25400">
            <a:solidFill>
              <a:srgbClr val="0033CC"/>
            </a:solidFill>
            <a:round/>
            <a:headEnd/>
            <a:tailEnd/>
          </a:ln>
          <a:effectLst>
            <a:outerShdw dist="107763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>
              <a:latin typeface="Century Gothic" pitchFamily="34" charset="0"/>
            </a:endParaRPr>
          </a:p>
        </p:txBody>
      </p:sp>
      <p:sp>
        <p:nvSpPr>
          <p:cNvPr id="63497" name="Rectangle 10"/>
          <p:cNvSpPr>
            <a:spLocks noChangeArrowheads="1"/>
          </p:cNvSpPr>
          <p:nvPr/>
        </p:nvSpPr>
        <p:spPr bwMode="auto">
          <a:xfrm>
            <a:off x="6548438" y="4033838"/>
            <a:ext cx="18224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algn="ctr"/>
            <a:r>
              <a:rPr lang="el-GR" altLang="el-GR" sz="2000" b="0">
                <a:solidFill>
                  <a:srgbClr val="FFFF66"/>
                </a:solidFill>
                <a:latin typeface="Century Gothic" panose="020B0502020202020204" pitchFamily="34" charset="0"/>
              </a:rPr>
              <a:t>ΧΡΗΣΗ</a:t>
            </a:r>
          </a:p>
          <a:p>
            <a:pPr algn="ctr"/>
            <a:r>
              <a:rPr lang="el-GR" altLang="el-GR" sz="2000" b="0">
                <a:solidFill>
                  <a:srgbClr val="FFFF66"/>
                </a:solidFill>
                <a:latin typeface="Century Gothic" panose="020B0502020202020204" pitchFamily="34" charset="0"/>
              </a:rPr>
              <a:t>ΣΥΝΕΝΤΕΥΞΗΣ</a:t>
            </a:r>
          </a:p>
        </p:txBody>
      </p:sp>
      <p:sp>
        <p:nvSpPr>
          <p:cNvPr id="63498" name="Line 11"/>
          <p:cNvSpPr>
            <a:spLocks noChangeShapeType="1"/>
          </p:cNvSpPr>
          <p:nvPr/>
        </p:nvSpPr>
        <p:spPr bwMode="auto">
          <a:xfrm>
            <a:off x="4419600" y="2209800"/>
            <a:ext cx="3429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3499" name="Rectangle 12"/>
          <p:cNvSpPr>
            <a:spLocks noChangeArrowheads="1"/>
          </p:cNvSpPr>
          <p:nvPr/>
        </p:nvSpPr>
        <p:spPr bwMode="auto">
          <a:xfrm>
            <a:off x="6232525" y="1812925"/>
            <a:ext cx="622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r>
              <a:rPr lang="el-GR" altLang="el-GR" sz="2000" b="0">
                <a:latin typeface="Century Gothic" panose="020B0502020202020204" pitchFamily="34" charset="0"/>
              </a:rPr>
              <a:t>ΟΧΙ</a:t>
            </a:r>
          </a:p>
        </p:txBody>
      </p:sp>
      <p:sp>
        <p:nvSpPr>
          <p:cNvPr id="63500" name="Line 13"/>
          <p:cNvSpPr>
            <a:spLocks noChangeShapeType="1"/>
          </p:cNvSpPr>
          <p:nvPr/>
        </p:nvSpPr>
        <p:spPr bwMode="auto">
          <a:xfrm>
            <a:off x="7848600" y="22098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3501" name="Line 14"/>
          <p:cNvSpPr>
            <a:spLocks noChangeShapeType="1"/>
          </p:cNvSpPr>
          <p:nvPr/>
        </p:nvSpPr>
        <p:spPr bwMode="auto">
          <a:xfrm>
            <a:off x="5105400" y="3733800"/>
            <a:ext cx="2133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3502" name="Line 15"/>
          <p:cNvSpPr>
            <a:spLocks noChangeShapeType="1"/>
          </p:cNvSpPr>
          <p:nvPr/>
        </p:nvSpPr>
        <p:spPr bwMode="auto">
          <a:xfrm>
            <a:off x="7239000" y="3733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3503" name="Line 16"/>
          <p:cNvSpPr>
            <a:spLocks noChangeShapeType="1"/>
          </p:cNvSpPr>
          <p:nvPr/>
        </p:nvSpPr>
        <p:spPr bwMode="auto">
          <a:xfrm flipV="1">
            <a:off x="7924800" y="48006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3504" name="Rectangle 17"/>
          <p:cNvSpPr>
            <a:spLocks noChangeArrowheads="1"/>
          </p:cNvSpPr>
          <p:nvPr/>
        </p:nvSpPr>
        <p:spPr bwMode="auto">
          <a:xfrm>
            <a:off x="6232525" y="3260725"/>
            <a:ext cx="622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r>
              <a:rPr lang="el-GR" altLang="el-GR" sz="2000" b="0">
                <a:latin typeface="Century Gothic" panose="020B0502020202020204" pitchFamily="34" charset="0"/>
              </a:rPr>
              <a:t>ΟΧΙ</a:t>
            </a:r>
          </a:p>
        </p:txBody>
      </p:sp>
      <p:sp>
        <p:nvSpPr>
          <p:cNvPr id="63505" name="Rectangle 18"/>
          <p:cNvSpPr>
            <a:spLocks noChangeArrowheads="1"/>
          </p:cNvSpPr>
          <p:nvPr/>
        </p:nvSpPr>
        <p:spPr bwMode="auto">
          <a:xfrm>
            <a:off x="6232525" y="5318125"/>
            <a:ext cx="622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r>
              <a:rPr lang="el-GR" altLang="el-GR" sz="2000" b="0">
                <a:latin typeface="Century Gothic" panose="020B0502020202020204" pitchFamily="34" charset="0"/>
              </a:rPr>
              <a:t>ΟΧΙ</a:t>
            </a:r>
          </a:p>
        </p:txBody>
      </p:sp>
      <p:sp>
        <p:nvSpPr>
          <p:cNvPr id="63506" name="Line 19"/>
          <p:cNvSpPr>
            <a:spLocks noChangeShapeType="1"/>
          </p:cNvSpPr>
          <p:nvPr/>
        </p:nvSpPr>
        <p:spPr bwMode="auto">
          <a:xfrm>
            <a:off x="2209800" y="3352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3507" name="Rectangle 20"/>
          <p:cNvSpPr>
            <a:spLocks noChangeArrowheads="1"/>
          </p:cNvSpPr>
          <p:nvPr/>
        </p:nvSpPr>
        <p:spPr bwMode="auto">
          <a:xfrm>
            <a:off x="625475" y="1509713"/>
            <a:ext cx="33559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algn="ctr"/>
            <a:r>
              <a:rPr lang="el-GR" altLang="el-GR" sz="2000" b="0">
                <a:latin typeface="Century Gothic" panose="020B0502020202020204" pitchFamily="34" charset="0"/>
              </a:rPr>
              <a:t>Είναι δυνατή η ακριβής</a:t>
            </a:r>
          </a:p>
          <a:p>
            <a:pPr algn="ctr"/>
            <a:r>
              <a:rPr lang="el-GR" altLang="el-GR" sz="2000" b="0">
                <a:latin typeface="Century Gothic" panose="020B0502020202020204" pitchFamily="34" charset="0"/>
              </a:rPr>
              <a:t>μέτρηση των μεταβλητών </a:t>
            </a:r>
          </a:p>
          <a:p>
            <a:pPr algn="ctr"/>
            <a:r>
              <a:rPr lang="el-GR" altLang="el-GR" sz="2000" b="0">
                <a:latin typeface="Century Gothic" panose="020B0502020202020204" pitchFamily="34" charset="0"/>
              </a:rPr>
              <a:t>που ενδιαφέρουν το</a:t>
            </a:r>
          </a:p>
          <a:p>
            <a:pPr algn="ctr"/>
            <a:r>
              <a:rPr lang="el-GR" altLang="el-GR" sz="2000" b="0">
                <a:latin typeface="Century Gothic" panose="020B0502020202020204" pitchFamily="34" charset="0"/>
              </a:rPr>
              <a:t>διοικητή προϊόντος;</a:t>
            </a:r>
          </a:p>
        </p:txBody>
      </p:sp>
      <p:grpSp>
        <p:nvGrpSpPr>
          <p:cNvPr id="63508" name="Group 21"/>
          <p:cNvGrpSpPr>
            <a:grpSpLocks/>
          </p:cNvGrpSpPr>
          <p:nvPr/>
        </p:nvGrpSpPr>
        <p:grpSpPr bwMode="auto">
          <a:xfrm>
            <a:off x="393700" y="3671888"/>
            <a:ext cx="4699000" cy="1192212"/>
            <a:chOff x="248" y="2313"/>
            <a:chExt cx="2960" cy="751"/>
          </a:xfrm>
        </p:grpSpPr>
        <p:sp>
          <p:nvSpPr>
            <p:cNvPr id="150550" name="AutoShape 22"/>
            <p:cNvSpPr>
              <a:spLocks noChangeArrowheads="1"/>
            </p:cNvSpPr>
            <p:nvPr/>
          </p:nvSpPr>
          <p:spPr bwMode="auto">
            <a:xfrm>
              <a:off x="248" y="2313"/>
              <a:ext cx="2960" cy="751"/>
            </a:xfrm>
            <a:prstGeom prst="roundRect">
              <a:avLst>
                <a:gd name="adj" fmla="val 12495"/>
              </a:avLst>
            </a:prstGeom>
            <a:solidFill>
              <a:srgbClr val="FFFF66"/>
            </a:solidFill>
            <a:ln w="25400">
              <a:solidFill>
                <a:srgbClr val="0033CC"/>
              </a:solidFill>
              <a:round/>
              <a:headEnd/>
              <a:tailEnd/>
            </a:ln>
            <a:effectLst>
              <a:outerShdw dist="107763" dir="2700000" algn="ctr" rotWithShape="0">
                <a:schemeClr val="folHlink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l-GR">
                <a:latin typeface="Century Gothic" pitchFamily="34" charset="0"/>
              </a:endParaRPr>
            </a:p>
          </p:txBody>
        </p:sp>
        <p:sp>
          <p:nvSpPr>
            <p:cNvPr id="63518" name="Rectangle 23"/>
            <p:cNvSpPr>
              <a:spLocks noChangeArrowheads="1"/>
            </p:cNvSpPr>
            <p:nvPr/>
          </p:nvSpPr>
          <p:spPr bwMode="auto">
            <a:xfrm>
              <a:off x="477" y="2343"/>
              <a:ext cx="2604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1pPr>
              <a:lvl2pPr marL="742950" indent="-28575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2pPr>
              <a:lvl3pPr marL="11430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3pPr>
              <a:lvl4pPr marL="16002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4pPr>
              <a:lvl5pPr marL="20574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9pPr>
            </a:lstStyle>
            <a:p>
              <a:pPr algn="ctr"/>
              <a:r>
                <a:rPr lang="el-GR" altLang="el-GR" sz="2000" b="0">
                  <a:latin typeface="Century Gothic" panose="020B0502020202020204" pitchFamily="34" charset="0"/>
                </a:rPr>
                <a:t>Η παρατήρηση θα μπορέσει</a:t>
              </a:r>
            </a:p>
            <a:p>
              <a:pPr algn="ctr"/>
              <a:r>
                <a:rPr lang="el-GR" altLang="el-GR" sz="2000" b="0">
                  <a:latin typeface="Century Gothic" panose="020B0502020202020204" pitchFamily="34" charset="0"/>
                </a:rPr>
                <a:t>να πραγματοποιηθεί στα </a:t>
              </a:r>
            </a:p>
            <a:p>
              <a:pPr algn="ctr"/>
              <a:r>
                <a:rPr lang="el-GR" altLang="el-GR" sz="2000" b="0">
                  <a:latin typeface="Century Gothic" panose="020B0502020202020204" pitchFamily="34" charset="0"/>
                </a:rPr>
                <a:t>χρονικά περιθώρια της έρευνας;</a:t>
              </a:r>
            </a:p>
          </p:txBody>
        </p:sp>
      </p:grpSp>
      <p:sp>
        <p:nvSpPr>
          <p:cNvPr id="150552" name="AutoShape 24"/>
          <p:cNvSpPr>
            <a:spLocks noChangeArrowheads="1"/>
          </p:cNvSpPr>
          <p:nvPr/>
        </p:nvSpPr>
        <p:spPr bwMode="auto">
          <a:xfrm>
            <a:off x="393700" y="5272088"/>
            <a:ext cx="4699000" cy="736600"/>
          </a:xfrm>
          <a:prstGeom prst="roundRect">
            <a:avLst>
              <a:gd name="adj" fmla="val 12495"/>
            </a:avLst>
          </a:prstGeom>
          <a:solidFill>
            <a:srgbClr val="FFFF66"/>
          </a:solidFill>
          <a:ln w="25400">
            <a:solidFill>
              <a:srgbClr val="0033CC"/>
            </a:solidFill>
            <a:round/>
            <a:headEnd/>
            <a:tailEnd/>
          </a:ln>
          <a:effectLst>
            <a:outerShdw dist="107763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>
              <a:latin typeface="Century Gothic" pitchFamily="34" charset="0"/>
            </a:endParaRPr>
          </a:p>
        </p:txBody>
      </p:sp>
      <p:sp>
        <p:nvSpPr>
          <p:cNvPr id="63510" name="Rectangle 25"/>
          <p:cNvSpPr>
            <a:spLocks noChangeArrowheads="1"/>
          </p:cNvSpPr>
          <p:nvPr/>
        </p:nvSpPr>
        <p:spPr bwMode="auto">
          <a:xfrm>
            <a:off x="781050" y="5334000"/>
            <a:ext cx="38211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algn="ctr"/>
            <a:r>
              <a:rPr lang="el-GR" altLang="el-GR" sz="2000" b="0">
                <a:latin typeface="Century Gothic" panose="020B0502020202020204" pitchFamily="34" charset="0"/>
              </a:rPr>
              <a:t>Μπορούμε να καλύψουμε </a:t>
            </a:r>
          </a:p>
          <a:p>
            <a:pPr algn="ctr"/>
            <a:r>
              <a:rPr lang="el-GR" altLang="el-GR" sz="2000" b="0">
                <a:latin typeface="Century Gothic" panose="020B0502020202020204" pitchFamily="34" charset="0"/>
              </a:rPr>
              <a:t>το κόστος της παρατήρησης;</a:t>
            </a:r>
          </a:p>
        </p:txBody>
      </p:sp>
      <p:sp>
        <p:nvSpPr>
          <p:cNvPr id="63511" name="Rectangle 26"/>
          <p:cNvSpPr>
            <a:spLocks noChangeArrowheads="1"/>
          </p:cNvSpPr>
          <p:nvPr/>
        </p:nvSpPr>
        <p:spPr bwMode="auto">
          <a:xfrm>
            <a:off x="2270125" y="3306763"/>
            <a:ext cx="622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r>
              <a:rPr lang="el-GR" altLang="el-GR" sz="2000" b="0">
                <a:latin typeface="Century Gothic" panose="020B0502020202020204" pitchFamily="34" charset="0"/>
              </a:rPr>
              <a:t>ΝΑΙ</a:t>
            </a:r>
          </a:p>
        </p:txBody>
      </p:sp>
      <p:sp>
        <p:nvSpPr>
          <p:cNvPr id="63512" name="Rectangle 27"/>
          <p:cNvSpPr>
            <a:spLocks noChangeArrowheads="1"/>
          </p:cNvSpPr>
          <p:nvPr/>
        </p:nvSpPr>
        <p:spPr bwMode="auto">
          <a:xfrm>
            <a:off x="2117725" y="6126163"/>
            <a:ext cx="622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r>
              <a:rPr lang="el-GR" altLang="el-GR" sz="2000" b="0">
                <a:latin typeface="Century Gothic" panose="020B0502020202020204" pitchFamily="34" charset="0"/>
              </a:rPr>
              <a:t>ΝΑΙ</a:t>
            </a:r>
          </a:p>
        </p:txBody>
      </p:sp>
      <p:sp>
        <p:nvSpPr>
          <p:cNvPr id="63513" name="Rectangle 28"/>
          <p:cNvSpPr>
            <a:spLocks noChangeArrowheads="1"/>
          </p:cNvSpPr>
          <p:nvPr/>
        </p:nvSpPr>
        <p:spPr bwMode="auto">
          <a:xfrm>
            <a:off x="2193925" y="4906963"/>
            <a:ext cx="622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r>
              <a:rPr lang="el-GR" altLang="el-GR" sz="2000" b="0">
                <a:latin typeface="Century Gothic" panose="020B0502020202020204" pitchFamily="34" charset="0"/>
              </a:rPr>
              <a:t>ΝΑΙ</a:t>
            </a:r>
          </a:p>
        </p:txBody>
      </p:sp>
      <p:pic>
        <p:nvPicPr>
          <p:cNvPr id="63514" name="Picture 14" descr="C:\Users\TURBO_X\Desktop\γ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15" name="Rectangle 30"/>
          <p:cNvSpPr>
            <a:spLocks noChangeArrowheads="1"/>
          </p:cNvSpPr>
          <p:nvPr/>
        </p:nvSpPr>
        <p:spPr bwMode="auto">
          <a:xfrm>
            <a:off x="0" y="6334125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11386EA5-82B1-4797-860E-DECE9EAA2587}" type="slidenum">
              <a:rPr lang="en-US" altLang="el-GR" b="0">
                <a:latin typeface="Century Gothic" panose="020B0502020202020204" pitchFamily="34" charset="0"/>
              </a:rPr>
              <a:pPr/>
              <a:t>61</a:t>
            </a:fld>
            <a:endParaRPr lang="en-US" altLang="el-GR" b="0">
              <a:latin typeface="Century Gothic" panose="020B0502020202020204" pitchFamily="34" charset="0"/>
            </a:endParaRPr>
          </a:p>
        </p:txBody>
      </p:sp>
      <p:sp>
        <p:nvSpPr>
          <p:cNvPr id="63516" name="Title 30"/>
          <p:cNvSpPr>
            <a:spLocks noGrp="1"/>
          </p:cNvSpPr>
          <p:nvPr>
            <p:ph type="title"/>
          </p:nvPr>
        </p:nvSpPr>
        <p:spPr>
          <a:xfrm>
            <a:off x="685800" y="152400"/>
            <a:ext cx="8229600" cy="1143000"/>
          </a:xfrm>
        </p:spPr>
        <p:txBody>
          <a:bodyPr/>
          <a:lstStyle/>
          <a:p>
            <a:pPr eaLnBrk="1" hangingPunct="1"/>
            <a:r>
              <a:rPr lang="el-GR" altLang="el-GR" smtClean="0">
                <a:latin typeface="Century Gothic" panose="020B0502020202020204" pitchFamily="34" charset="0"/>
              </a:rPr>
              <a:t>Συνέντευξη ή παρατήρηση;</a:t>
            </a:r>
          </a:p>
        </p:txBody>
      </p:sp>
    </p:spTree>
  </p:cSld>
  <p:clrMapOvr>
    <a:masterClrMapping/>
  </p:clrMapOvr>
  <p:transition>
    <p:blinds dir="vert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381000" y="1143000"/>
            <a:ext cx="2057400" cy="9461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l-GR" altLang="el-GR">
                <a:solidFill>
                  <a:srgbClr val="000000"/>
                </a:solidFill>
                <a:latin typeface="Century Gothic" panose="020B0502020202020204" pitchFamily="34" charset="0"/>
              </a:rPr>
              <a:t>ΤΥΠΟΙ ΕΡΕΥΝΑΣ</a:t>
            </a:r>
          </a:p>
        </p:txBody>
      </p:sp>
      <p:sp>
        <p:nvSpPr>
          <p:cNvPr id="64515" name="Line 3"/>
          <p:cNvSpPr>
            <a:spLocks noChangeShapeType="1"/>
          </p:cNvSpPr>
          <p:nvPr/>
        </p:nvSpPr>
        <p:spPr bwMode="auto">
          <a:xfrm flipV="1">
            <a:off x="2743200" y="457200"/>
            <a:ext cx="1219200" cy="1066800"/>
          </a:xfrm>
          <a:prstGeom prst="line">
            <a:avLst/>
          </a:prstGeom>
          <a:noFill/>
          <a:ln w="76200">
            <a:solidFill>
              <a:srgbClr val="EEDD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4516" name="Line 4"/>
          <p:cNvSpPr>
            <a:spLocks noChangeShapeType="1"/>
          </p:cNvSpPr>
          <p:nvPr/>
        </p:nvSpPr>
        <p:spPr bwMode="auto">
          <a:xfrm>
            <a:off x="2743200" y="1752600"/>
            <a:ext cx="1143000" cy="1066800"/>
          </a:xfrm>
          <a:prstGeom prst="line">
            <a:avLst/>
          </a:prstGeom>
          <a:noFill/>
          <a:ln w="76200">
            <a:solidFill>
              <a:srgbClr val="EEDD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40645" name="Text Box 5"/>
          <p:cNvSpPr txBox="1">
            <a:spLocks noChangeArrowheads="1"/>
          </p:cNvSpPr>
          <p:nvPr/>
        </p:nvSpPr>
        <p:spPr bwMode="auto">
          <a:xfrm>
            <a:off x="4038600" y="0"/>
            <a:ext cx="52578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ΠΟΙΟΤΙΚΗ</a:t>
            </a:r>
            <a:r>
              <a:rPr lang="en-GB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(QUALITATIVE)</a:t>
            </a:r>
            <a:endParaRPr lang="el-GR" b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l-GR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Πχ. Ομαδικές συζητήσεις</a:t>
            </a:r>
            <a:endParaRPr lang="en-GB" b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l-GR" b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240646" name="Text Box 6"/>
          <p:cNvSpPr txBox="1">
            <a:spLocks noChangeArrowheads="1"/>
          </p:cNvSpPr>
          <p:nvPr/>
        </p:nvSpPr>
        <p:spPr bwMode="auto">
          <a:xfrm>
            <a:off x="3962400" y="2133600"/>
            <a:ext cx="54102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ΠΟΣΟΤΙΚΗ</a:t>
            </a:r>
            <a:r>
              <a:rPr lang="en-GB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(QUANTITATIVE)</a:t>
            </a:r>
            <a:endParaRPr lang="el-GR" b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l-GR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π.χ  </a:t>
            </a:r>
            <a:r>
              <a:rPr lang="en-GB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usage &amp; attitude survey locator</a:t>
            </a:r>
            <a:endParaRPr lang="el-GR" b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pic>
        <p:nvPicPr>
          <p:cNvPr id="64519" name="Picture 14" descr="C:\Users\TURBO_X\Desktop\γ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0" y="6334125"/>
            <a:ext cx="585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A7E87394-8DB9-46D3-B05F-EF3B9AEFF56D}" type="slidenum">
              <a:rPr lang="en-US" altLang="el-GR" b="0">
                <a:solidFill>
                  <a:srgbClr val="000000"/>
                </a:solidFill>
                <a:latin typeface="Century Gothic" panose="020B0502020202020204" pitchFamily="34" charset="0"/>
              </a:rPr>
              <a:pPr/>
              <a:t>62</a:t>
            </a:fld>
            <a:endParaRPr lang="en-US" altLang="el-GR" b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1451" name="Picture 11" descr="http://igimarketcare.org/images/Quantitative-vs%20-Qualitativ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3886200"/>
            <a:ext cx="4181638" cy="26887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blinds dir="vert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>
                <a:latin typeface="Century Gothic" panose="020B0502020202020204" pitchFamily="34" charset="0"/>
              </a:rPr>
              <a:t>4.1 Ποσοτικές Μέθοδοι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mtClean="0">
                <a:latin typeface="Century Gothic" panose="020B0502020202020204" pitchFamily="34" charset="0"/>
              </a:rPr>
              <a:t>Ερωτηματολόγιο</a:t>
            </a:r>
          </a:p>
        </p:txBody>
      </p:sp>
      <p:pic>
        <p:nvPicPr>
          <p:cNvPr id="65540" name="Picture 5" descr="http://www.u30.com/sites/www/Uploads/images/Content/Thinking/bb.quantitative%20analytic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438400"/>
            <a:ext cx="66865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ChangeArrowheads="1"/>
          </p:cNvSpPr>
          <p:nvPr/>
        </p:nvSpPr>
        <p:spPr bwMode="auto">
          <a:xfrm>
            <a:off x="2362200" y="152400"/>
            <a:ext cx="4941888" cy="647700"/>
          </a:xfrm>
          <a:prstGeom prst="rect">
            <a:avLst/>
          </a:prstGeom>
          <a:gradFill rotWithShape="0">
            <a:gsLst>
              <a:gs pos="0">
                <a:srgbClr val="D390FF">
                  <a:gamma/>
                  <a:tint val="0"/>
                  <a:invGamma/>
                </a:srgbClr>
              </a:gs>
              <a:gs pos="100000">
                <a:srgbClr val="D390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el-G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ΠΡΩΤΟΓΕΝΗ ΣΤΟΙΧΕΙΑ</a:t>
            </a:r>
          </a:p>
        </p:txBody>
      </p:sp>
      <p:sp>
        <p:nvSpPr>
          <p:cNvPr id="265219" name="Rectangle 3"/>
          <p:cNvSpPr>
            <a:spLocks noChangeArrowheads="1"/>
          </p:cNvSpPr>
          <p:nvPr/>
        </p:nvSpPr>
        <p:spPr bwMode="auto">
          <a:xfrm>
            <a:off x="3048000" y="1066800"/>
            <a:ext cx="3162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Ερωτηματολόγιο </a:t>
            </a:r>
          </a:p>
        </p:txBody>
      </p:sp>
      <p:pic>
        <p:nvPicPr>
          <p:cNvPr id="66564" name="Picture 14" descr="C:\Users\TURBO_X\Desktop\γ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6334125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46291E52-DE6F-4E20-B208-EAA50DE6D866}" type="slidenum">
              <a:rPr lang="en-US" altLang="el-GR" b="0">
                <a:solidFill>
                  <a:srgbClr val="000000"/>
                </a:solidFill>
                <a:latin typeface="Century Gothic" panose="020B0502020202020204" pitchFamily="34" charset="0"/>
              </a:rPr>
              <a:pPr/>
              <a:t>64</a:t>
            </a:fld>
            <a:endParaRPr lang="en-US" altLang="el-GR" b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2286000"/>
          <a:ext cx="8763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blinds dir="vert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ChangeArrowheads="1"/>
          </p:cNvSpPr>
          <p:nvPr/>
        </p:nvSpPr>
        <p:spPr bwMode="auto">
          <a:xfrm>
            <a:off x="762000" y="381000"/>
            <a:ext cx="7848600" cy="585788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r>
              <a:rPr lang="el-GR" altLang="el-GR" sz="3200">
                <a:solidFill>
                  <a:srgbClr val="000066"/>
                </a:solidFill>
                <a:latin typeface="Century Gothic" panose="020B0502020202020204" pitchFamily="34" charset="0"/>
              </a:rPr>
              <a:t>ΣΧΕΔΙΑΣΜΟΣ ΕΡΩΤΗΜΑΤΟΛΟΓΙΟΥ</a:t>
            </a:r>
          </a:p>
        </p:txBody>
      </p:sp>
      <p:sp>
        <p:nvSpPr>
          <p:cNvPr id="67587" name="Line 4"/>
          <p:cNvSpPr>
            <a:spLocks noChangeShapeType="1"/>
          </p:cNvSpPr>
          <p:nvPr/>
        </p:nvSpPr>
        <p:spPr bwMode="auto">
          <a:xfrm>
            <a:off x="990600" y="1444625"/>
            <a:ext cx="7315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7588" name="Rectangle 6"/>
          <p:cNvSpPr>
            <a:spLocks noChangeArrowheads="1"/>
          </p:cNvSpPr>
          <p:nvPr/>
        </p:nvSpPr>
        <p:spPr bwMode="auto">
          <a:xfrm>
            <a:off x="533400" y="1687513"/>
            <a:ext cx="7608888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r>
              <a:rPr lang="el-GR" altLang="el-GR" b="0">
                <a:solidFill>
                  <a:srgbClr val="000066"/>
                </a:solidFill>
                <a:latin typeface="Century Gothic" panose="020B0502020202020204" pitchFamily="34" charset="0"/>
              </a:rPr>
              <a:t>1. Τι πληροφορίες θέλεις;</a:t>
            </a:r>
          </a:p>
          <a:p>
            <a:endParaRPr lang="el-GR" altLang="el-GR" b="0">
              <a:solidFill>
                <a:srgbClr val="000066"/>
              </a:solidFill>
              <a:latin typeface="Century Gothic" panose="020B0502020202020204" pitchFamily="34" charset="0"/>
            </a:endParaRPr>
          </a:p>
          <a:p>
            <a:r>
              <a:rPr lang="el-GR" altLang="el-GR" b="0">
                <a:solidFill>
                  <a:srgbClr val="000066"/>
                </a:solidFill>
                <a:latin typeface="Century Gothic" panose="020B0502020202020204" pitchFamily="34" charset="0"/>
              </a:rPr>
              <a:t>2. Τι είδος ερωτήσεων θα χρησιμοποιήσεις;</a:t>
            </a:r>
          </a:p>
          <a:p>
            <a:endParaRPr lang="el-GR" altLang="el-GR" b="0">
              <a:solidFill>
                <a:srgbClr val="000066"/>
              </a:solidFill>
              <a:latin typeface="Century Gothic" panose="020B0502020202020204" pitchFamily="34" charset="0"/>
            </a:endParaRPr>
          </a:p>
          <a:p>
            <a:r>
              <a:rPr lang="el-GR" altLang="el-GR" b="0">
                <a:solidFill>
                  <a:srgbClr val="000066"/>
                </a:solidFill>
                <a:latin typeface="Century Gothic" panose="020B0502020202020204" pitchFamily="34" charset="0"/>
              </a:rPr>
              <a:t>3. Πόσες ερωτήσεις και με ποια σειρά;</a:t>
            </a:r>
          </a:p>
          <a:p>
            <a:endParaRPr lang="el-GR" altLang="el-GR" b="0">
              <a:solidFill>
                <a:srgbClr val="000066"/>
              </a:solidFill>
              <a:latin typeface="Century Gothic" panose="020B0502020202020204" pitchFamily="34" charset="0"/>
            </a:endParaRPr>
          </a:p>
          <a:p>
            <a:r>
              <a:rPr lang="el-GR" altLang="el-GR" b="0">
                <a:solidFill>
                  <a:srgbClr val="000066"/>
                </a:solidFill>
                <a:latin typeface="Century Gothic" panose="020B0502020202020204" pitchFamily="34" charset="0"/>
              </a:rPr>
              <a:t>4. Δοκιμαστικό ερωτηματολόγιο</a:t>
            </a:r>
          </a:p>
          <a:p>
            <a:r>
              <a:rPr lang="el-GR" altLang="el-GR" b="0">
                <a:solidFill>
                  <a:srgbClr val="000066"/>
                </a:solidFill>
                <a:latin typeface="Century Gothic" panose="020B0502020202020204" pitchFamily="34" charset="0"/>
              </a:rPr>
              <a:t>	Περιεχόμενο</a:t>
            </a:r>
          </a:p>
          <a:p>
            <a:r>
              <a:rPr lang="el-GR" altLang="el-GR" b="0">
                <a:solidFill>
                  <a:srgbClr val="000066"/>
                </a:solidFill>
                <a:latin typeface="Century Gothic" panose="020B0502020202020204" pitchFamily="34" charset="0"/>
              </a:rPr>
              <a:t>	Εμφάνιση</a:t>
            </a:r>
          </a:p>
          <a:p>
            <a:endParaRPr lang="el-GR" altLang="el-GR" b="0">
              <a:solidFill>
                <a:srgbClr val="000066"/>
              </a:solidFill>
              <a:latin typeface="Century Gothic" panose="020B0502020202020204" pitchFamily="34" charset="0"/>
            </a:endParaRPr>
          </a:p>
          <a:p>
            <a:r>
              <a:rPr lang="el-GR" altLang="el-GR" b="0">
                <a:solidFill>
                  <a:srgbClr val="000066"/>
                </a:solidFill>
                <a:latin typeface="Century Gothic" panose="020B0502020202020204" pitchFamily="34" charset="0"/>
              </a:rPr>
              <a:t>5. Διορθώσεις, τελικό σχέδιο.</a:t>
            </a:r>
          </a:p>
        </p:txBody>
      </p:sp>
      <p:pic>
        <p:nvPicPr>
          <p:cNvPr id="67589" name="Picture 14" descr="C:\Users\TURBO_X\Desktop\γ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0" name="Rectangle 7"/>
          <p:cNvSpPr>
            <a:spLocks noChangeArrowheads="1"/>
          </p:cNvSpPr>
          <p:nvPr/>
        </p:nvSpPr>
        <p:spPr bwMode="auto">
          <a:xfrm>
            <a:off x="0" y="6334125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EDEE35AC-4073-48A9-8BA1-492E10309515}" type="slidenum">
              <a:rPr lang="en-US" altLang="el-GR" b="0">
                <a:solidFill>
                  <a:srgbClr val="000000"/>
                </a:solidFill>
                <a:latin typeface="Century Gothic" panose="020B0502020202020204" pitchFamily="34" charset="0"/>
              </a:rPr>
              <a:pPr/>
              <a:t>65</a:t>
            </a:fld>
            <a:endParaRPr lang="en-US" altLang="el-GR" b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153" name="Picture 9" descr="http://www.bazisgroup.com/upload/iblock/9c8/9c8a46b6f827aa28bf6fa1d380eccbb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4038600"/>
            <a:ext cx="2705100" cy="2305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blinds dir="vert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ChangeArrowheads="1"/>
          </p:cNvSpPr>
          <p:nvPr/>
        </p:nvSpPr>
        <p:spPr bwMode="auto">
          <a:xfrm>
            <a:off x="6683375" y="1730375"/>
            <a:ext cx="741363" cy="461963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r>
              <a:rPr lang="el-GR" altLang="el-GR" sz="2400">
                <a:solidFill>
                  <a:srgbClr val="000000"/>
                </a:solidFill>
                <a:latin typeface="Century Gothic" panose="020B0502020202020204" pitchFamily="34" charset="0"/>
              </a:rPr>
              <a:t>ΟΧΙ</a:t>
            </a:r>
          </a:p>
        </p:txBody>
      </p:sp>
      <p:sp>
        <p:nvSpPr>
          <p:cNvPr id="68611" name="Rectangle 4"/>
          <p:cNvSpPr>
            <a:spLocks noChangeArrowheads="1"/>
          </p:cNvSpPr>
          <p:nvPr/>
        </p:nvSpPr>
        <p:spPr bwMode="auto">
          <a:xfrm>
            <a:off x="593725" y="1690688"/>
            <a:ext cx="307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r>
              <a:rPr lang="el-GR" altLang="el-GR" b="0">
                <a:solidFill>
                  <a:srgbClr val="000000"/>
                </a:solidFill>
                <a:latin typeface="Century Gothic" panose="020B0502020202020204" pitchFamily="34" charset="0"/>
              </a:rPr>
              <a:t>1) Διχοτομημένη:</a:t>
            </a:r>
          </a:p>
        </p:txBody>
      </p:sp>
      <p:sp>
        <p:nvSpPr>
          <p:cNvPr id="68612" name="Rectangle 5"/>
          <p:cNvSpPr>
            <a:spLocks noChangeArrowheads="1"/>
          </p:cNvSpPr>
          <p:nvPr/>
        </p:nvSpPr>
        <p:spPr bwMode="auto">
          <a:xfrm>
            <a:off x="5187950" y="3359150"/>
            <a:ext cx="749300" cy="368300"/>
          </a:xfrm>
          <a:prstGeom prst="rect">
            <a:avLst/>
          </a:prstGeom>
          <a:solidFill>
            <a:srgbClr val="DEDED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8613" name="Rectangle 6"/>
          <p:cNvSpPr>
            <a:spLocks noChangeArrowheads="1"/>
          </p:cNvSpPr>
          <p:nvPr/>
        </p:nvSpPr>
        <p:spPr bwMode="auto">
          <a:xfrm>
            <a:off x="5187950" y="3816350"/>
            <a:ext cx="749300" cy="368300"/>
          </a:xfrm>
          <a:prstGeom prst="rect">
            <a:avLst/>
          </a:prstGeom>
          <a:solidFill>
            <a:srgbClr val="DEDED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8614" name="Rectangle 7"/>
          <p:cNvSpPr>
            <a:spLocks noChangeArrowheads="1"/>
          </p:cNvSpPr>
          <p:nvPr/>
        </p:nvSpPr>
        <p:spPr bwMode="auto">
          <a:xfrm>
            <a:off x="6102350" y="3816350"/>
            <a:ext cx="749300" cy="368300"/>
          </a:xfrm>
          <a:prstGeom prst="rect">
            <a:avLst/>
          </a:prstGeom>
          <a:solidFill>
            <a:srgbClr val="DEDED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8615" name="Rectangle 8"/>
          <p:cNvSpPr>
            <a:spLocks noChangeArrowheads="1"/>
          </p:cNvSpPr>
          <p:nvPr/>
        </p:nvSpPr>
        <p:spPr bwMode="auto">
          <a:xfrm>
            <a:off x="6102350" y="3359150"/>
            <a:ext cx="749300" cy="368300"/>
          </a:xfrm>
          <a:prstGeom prst="rect">
            <a:avLst/>
          </a:prstGeom>
          <a:solidFill>
            <a:srgbClr val="DEDED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8616" name="Rectangle 9"/>
          <p:cNvSpPr>
            <a:spLocks noChangeArrowheads="1"/>
          </p:cNvSpPr>
          <p:nvPr/>
        </p:nvSpPr>
        <p:spPr bwMode="auto">
          <a:xfrm>
            <a:off x="7016750" y="3816350"/>
            <a:ext cx="749300" cy="368300"/>
          </a:xfrm>
          <a:prstGeom prst="rect">
            <a:avLst/>
          </a:prstGeom>
          <a:solidFill>
            <a:srgbClr val="DEDED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8617" name="Rectangle 10"/>
          <p:cNvSpPr>
            <a:spLocks noChangeArrowheads="1"/>
          </p:cNvSpPr>
          <p:nvPr/>
        </p:nvSpPr>
        <p:spPr bwMode="auto">
          <a:xfrm>
            <a:off x="7016750" y="3359150"/>
            <a:ext cx="749300" cy="368300"/>
          </a:xfrm>
          <a:prstGeom prst="rect">
            <a:avLst/>
          </a:prstGeom>
          <a:solidFill>
            <a:srgbClr val="DEDED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8618" name="Line 11"/>
          <p:cNvSpPr>
            <a:spLocks noChangeShapeType="1"/>
          </p:cNvSpPr>
          <p:nvPr/>
        </p:nvSpPr>
        <p:spPr bwMode="auto">
          <a:xfrm>
            <a:off x="4572000" y="5254625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8619" name="Line 12"/>
          <p:cNvSpPr>
            <a:spLocks noChangeShapeType="1"/>
          </p:cNvSpPr>
          <p:nvPr/>
        </p:nvSpPr>
        <p:spPr bwMode="auto">
          <a:xfrm>
            <a:off x="8077200" y="5254625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8620" name="Line 13"/>
          <p:cNvSpPr>
            <a:spLocks noChangeShapeType="1"/>
          </p:cNvSpPr>
          <p:nvPr/>
        </p:nvSpPr>
        <p:spPr bwMode="auto">
          <a:xfrm>
            <a:off x="4953000" y="5254625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8621" name="Line 14"/>
          <p:cNvSpPr>
            <a:spLocks noChangeShapeType="1"/>
          </p:cNvSpPr>
          <p:nvPr/>
        </p:nvSpPr>
        <p:spPr bwMode="auto">
          <a:xfrm>
            <a:off x="5410200" y="5254625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8622" name="Line 15"/>
          <p:cNvSpPr>
            <a:spLocks noChangeShapeType="1"/>
          </p:cNvSpPr>
          <p:nvPr/>
        </p:nvSpPr>
        <p:spPr bwMode="auto">
          <a:xfrm>
            <a:off x="5867400" y="5254625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8623" name="Line 16"/>
          <p:cNvSpPr>
            <a:spLocks noChangeShapeType="1"/>
          </p:cNvSpPr>
          <p:nvPr/>
        </p:nvSpPr>
        <p:spPr bwMode="auto">
          <a:xfrm>
            <a:off x="6324600" y="5254625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8624" name="Line 17"/>
          <p:cNvSpPr>
            <a:spLocks noChangeShapeType="1"/>
          </p:cNvSpPr>
          <p:nvPr/>
        </p:nvSpPr>
        <p:spPr bwMode="auto">
          <a:xfrm>
            <a:off x="6781800" y="5254625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8625" name="Line 18"/>
          <p:cNvSpPr>
            <a:spLocks noChangeShapeType="1"/>
          </p:cNvSpPr>
          <p:nvPr/>
        </p:nvSpPr>
        <p:spPr bwMode="auto">
          <a:xfrm>
            <a:off x="7239000" y="5254625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8626" name="Line 19"/>
          <p:cNvSpPr>
            <a:spLocks noChangeShapeType="1"/>
          </p:cNvSpPr>
          <p:nvPr/>
        </p:nvSpPr>
        <p:spPr bwMode="auto">
          <a:xfrm>
            <a:off x="7696200" y="5254625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8627" name="Line 20"/>
          <p:cNvSpPr>
            <a:spLocks noChangeShapeType="1"/>
          </p:cNvSpPr>
          <p:nvPr/>
        </p:nvSpPr>
        <p:spPr bwMode="auto">
          <a:xfrm>
            <a:off x="4572000" y="5635625"/>
            <a:ext cx="350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8628" name="Rectangle 21"/>
          <p:cNvSpPr>
            <a:spLocks noChangeArrowheads="1"/>
          </p:cNvSpPr>
          <p:nvPr/>
        </p:nvSpPr>
        <p:spPr bwMode="auto">
          <a:xfrm>
            <a:off x="4479925" y="4849813"/>
            <a:ext cx="3213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r>
              <a:rPr lang="el-GR" altLang="el-GR" sz="1800">
                <a:solidFill>
                  <a:srgbClr val="003399"/>
                </a:solidFill>
                <a:latin typeface="Century Gothic" panose="020B0502020202020204" pitchFamily="34" charset="0"/>
              </a:rPr>
              <a:t>1    2    3     4    5     6    7    8 </a:t>
            </a:r>
          </a:p>
        </p:txBody>
      </p:sp>
      <p:sp>
        <p:nvSpPr>
          <p:cNvPr id="68629" name="Rectangle 22"/>
          <p:cNvSpPr>
            <a:spLocks noChangeArrowheads="1"/>
          </p:cNvSpPr>
          <p:nvPr/>
        </p:nvSpPr>
        <p:spPr bwMode="auto">
          <a:xfrm>
            <a:off x="5470525" y="5162550"/>
            <a:ext cx="35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r>
              <a:rPr lang="el-GR" altLang="el-GR" sz="2400">
                <a:solidFill>
                  <a:srgbClr val="003399"/>
                </a:solidFill>
                <a:latin typeface="Century Gothic" panose="020B0502020202020204" pitchFamily="34" charset="0"/>
              </a:rPr>
              <a:t>χ</a:t>
            </a:r>
          </a:p>
        </p:txBody>
      </p:sp>
      <p:sp>
        <p:nvSpPr>
          <p:cNvPr id="68630" name="Rectangle 23"/>
          <p:cNvSpPr>
            <a:spLocks noChangeArrowheads="1"/>
          </p:cNvSpPr>
          <p:nvPr/>
        </p:nvSpPr>
        <p:spPr bwMode="auto">
          <a:xfrm>
            <a:off x="4479925" y="5611813"/>
            <a:ext cx="3527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r>
              <a:rPr lang="el-GR" altLang="el-GR" sz="1800">
                <a:solidFill>
                  <a:srgbClr val="003399"/>
                </a:solidFill>
                <a:latin typeface="Century Gothic" panose="020B0502020202020204" pitchFamily="34" charset="0"/>
              </a:rPr>
              <a:t>Συμφωνώ                  Διαφωνώ</a:t>
            </a:r>
          </a:p>
        </p:txBody>
      </p:sp>
      <p:pic>
        <p:nvPicPr>
          <p:cNvPr id="68631" name="Picture 2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114300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32" name="Rectangle 25"/>
          <p:cNvSpPr>
            <a:spLocks noChangeArrowheads="1"/>
          </p:cNvSpPr>
          <p:nvPr/>
        </p:nvSpPr>
        <p:spPr bwMode="auto">
          <a:xfrm>
            <a:off x="455613" y="4991100"/>
            <a:ext cx="4165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r>
              <a:rPr lang="el-GR" altLang="el-GR" b="0">
                <a:solidFill>
                  <a:srgbClr val="000000"/>
                </a:solidFill>
                <a:latin typeface="Century Gothic" panose="020B0502020202020204" pitchFamily="34" charset="0"/>
              </a:rPr>
              <a:t>3)Βαθμός συμφωνίας: </a:t>
            </a:r>
          </a:p>
          <a:p>
            <a:r>
              <a:rPr lang="el-GR" altLang="el-GR" b="0">
                <a:solidFill>
                  <a:srgbClr val="000000"/>
                </a:solidFill>
                <a:latin typeface="Century Gothic" panose="020B0502020202020204" pitchFamily="34" charset="0"/>
              </a:rPr>
              <a:t>       Likert</a:t>
            </a:r>
          </a:p>
        </p:txBody>
      </p:sp>
      <p:sp>
        <p:nvSpPr>
          <p:cNvPr id="68633" name="Rectangle 26"/>
          <p:cNvSpPr>
            <a:spLocks noChangeArrowheads="1"/>
          </p:cNvSpPr>
          <p:nvPr/>
        </p:nvSpPr>
        <p:spPr bwMode="auto">
          <a:xfrm>
            <a:off x="438150" y="3459163"/>
            <a:ext cx="4306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r>
              <a:rPr lang="el-GR" altLang="el-GR" b="0">
                <a:solidFill>
                  <a:srgbClr val="000000"/>
                </a:solidFill>
                <a:latin typeface="Century Gothic" panose="020B0502020202020204" pitchFamily="34" charset="0"/>
              </a:rPr>
              <a:t>2) Πολλαπλής επιλογής:</a:t>
            </a:r>
          </a:p>
        </p:txBody>
      </p:sp>
      <p:sp>
        <p:nvSpPr>
          <p:cNvPr id="68634" name="Rectangle 27"/>
          <p:cNvSpPr>
            <a:spLocks noChangeArrowheads="1"/>
          </p:cNvSpPr>
          <p:nvPr/>
        </p:nvSpPr>
        <p:spPr bwMode="auto">
          <a:xfrm>
            <a:off x="5483225" y="1730375"/>
            <a:ext cx="727075" cy="461963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r>
              <a:rPr lang="el-GR" altLang="el-GR" sz="2400">
                <a:solidFill>
                  <a:srgbClr val="000000"/>
                </a:solidFill>
                <a:latin typeface="Century Gothic" panose="020B0502020202020204" pitchFamily="34" charset="0"/>
              </a:rPr>
              <a:t>ΝΑΙ</a:t>
            </a:r>
          </a:p>
        </p:txBody>
      </p:sp>
      <p:sp>
        <p:nvSpPr>
          <p:cNvPr id="68635" name="Rectangle 28"/>
          <p:cNvSpPr>
            <a:spLocks noChangeArrowheads="1"/>
          </p:cNvSpPr>
          <p:nvPr/>
        </p:nvSpPr>
        <p:spPr bwMode="auto">
          <a:xfrm>
            <a:off x="2498725" y="623888"/>
            <a:ext cx="13414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r>
              <a:rPr lang="el-GR" altLang="el-GR" sz="3600">
                <a:solidFill>
                  <a:srgbClr val="000000"/>
                </a:solidFill>
                <a:latin typeface="Century Gothic" panose="020B0502020202020204" pitchFamily="34" charset="0"/>
              </a:rPr>
              <a:t>ΕΙΔΗ </a:t>
            </a:r>
          </a:p>
        </p:txBody>
      </p:sp>
      <p:sp>
        <p:nvSpPr>
          <p:cNvPr id="68636" name="Rectangle 29"/>
          <p:cNvSpPr>
            <a:spLocks noChangeArrowheads="1"/>
          </p:cNvSpPr>
          <p:nvPr/>
        </p:nvSpPr>
        <p:spPr bwMode="auto">
          <a:xfrm>
            <a:off x="5013325" y="623888"/>
            <a:ext cx="279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r>
              <a:rPr lang="el-GR" altLang="el-GR" sz="3600">
                <a:solidFill>
                  <a:srgbClr val="000000"/>
                </a:solidFill>
                <a:latin typeface="Century Gothic" panose="020B0502020202020204" pitchFamily="34" charset="0"/>
              </a:rPr>
              <a:t>ΕΡΩΤΗΣΕΩΝ</a:t>
            </a:r>
          </a:p>
        </p:txBody>
      </p:sp>
      <p:pic>
        <p:nvPicPr>
          <p:cNvPr id="68637" name="Picture 14" descr="C:\Users\TURBO_X\Desktop\γπ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38" name="Rectangle 30"/>
          <p:cNvSpPr>
            <a:spLocks noChangeArrowheads="1"/>
          </p:cNvSpPr>
          <p:nvPr/>
        </p:nvSpPr>
        <p:spPr bwMode="auto">
          <a:xfrm>
            <a:off x="0" y="6334125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E4D301A0-B913-438A-9EBE-85400F10A0A1}" type="slidenum">
              <a:rPr lang="en-US" altLang="el-GR" b="0">
                <a:solidFill>
                  <a:srgbClr val="000000"/>
                </a:solidFill>
                <a:latin typeface="Century Gothic" panose="020B0502020202020204" pitchFamily="34" charset="0"/>
              </a:rPr>
              <a:pPr/>
              <a:t>66</a:t>
            </a:fld>
            <a:endParaRPr lang="en-US" altLang="el-GR" b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ChangeArrowheads="1"/>
          </p:cNvSpPr>
          <p:nvPr/>
        </p:nvSpPr>
        <p:spPr bwMode="auto">
          <a:xfrm>
            <a:off x="4175125" y="4891088"/>
            <a:ext cx="4816475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r>
              <a:rPr lang="el-GR" altLang="el-GR" b="0">
                <a:solidFill>
                  <a:srgbClr val="000000"/>
                </a:solidFill>
                <a:latin typeface="Century Gothic" panose="020B0502020202020204" pitchFamily="34" charset="0"/>
              </a:rPr>
              <a:t>- Ανοικτές ερωτήσεις</a:t>
            </a:r>
          </a:p>
          <a:p>
            <a:r>
              <a:rPr lang="el-GR" altLang="el-GR" b="0">
                <a:solidFill>
                  <a:srgbClr val="000000"/>
                </a:solidFill>
                <a:latin typeface="Century Gothic" panose="020B0502020202020204" pitchFamily="34" charset="0"/>
              </a:rPr>
              <a:t>- Σύνδεση λέξεων</a:t>
            </a:r>
          </a:p>
          <a:p>
            <a:r>
              <a:rPr lang="el-GR" altLang="el-GR" b="0">
                <a:solidFill>
                  <a:srgbClr val="000000"/>
                </a:solidFill>
                <a:latin typeface="Century Gothic" panose="020B0502020202020204" pitchFamily="34" charset="0"/>
              </a:rPr>
              <a:t>- Συμπλήρωση προτάσεων</a:t>
            </a:r>
          </a:p>
        </p:txBody>
      </p:sp>
      <p:sp>
        <p:nvSpPr>
          <p:cNvPr id="69635" name="Rectangle 4"/>
          <p:cNvSpPr>
            <a:spLocks noChangeArrowheads="1"/>
          </p:cNvSpPr>
          <p:nvPr/>
        </p:nvSpPr>
        <p:spPr bwMode="auto">
          <a:xfrm>
            <a:off x="152400" y="4876800"/>
            <a:ext cx="4041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r>
              <a:rPr lang="el-GR" altLang="el-GR" b="0">
                <a:solidFill>
                  <a:srgbClr val="000000"/>
                </a:solidFill>
                <a:latin typeface="Century Gothic" panose="020B0502020202020204" pitchFamily="34" charset="0"/>
              </a:rPr>
              <a:t>5)Διαφορική σημασία:</a:t>
            </a:r>
          </a:p>
        </p:txBody>
      </p:sp>
      <p:sp>
        <p:nvSpPr>
          <p:cNvPr id="69636" name="Rectangle 5"/>
          <p:cNvSpPr>
            <a:spLocks noChangeArrowheads="1"/>
          </p:cNvSpPr>
          <p:nvPr/>
        </p:nvSpPr>
        <p:spPr bwMode="auto">
          <a:xfrm>
            <a:off x="636588" y="2925763"/>
            <a:ext cx="3741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r>
              <a:rPr lang="el-GR" altLang="el-GR" b="0">
                <a:solidFill>
                  <a:srgbClr val="000000"/>
                </a:solidFill>
                <a:latin typeface="Century Gothic" panose="020B0502020202020204" pitchFamily="34" charset="0"/>
              </a:rPr>
              <a:t>4)Βαθμός εκτίμησης:</a:t>
            </a:r>
          </a:p>
        </p:txBody>
      </p:sp>
      <p:sp>
        <p:nvSpPr>
          <p:cNvPr id="69637" name="Rectangle 6"/>
          <p:cNvSpPr>
            <a:spLocks noChangeArrowheads="1"/>
          </p:cNvSpPr>
          <p:nvPr/>
        </p:nvSpPr>
        <p:spPr bwMode="auto">
          <a:xfrm>
            <a:off x="4114800" y="3505200"/>
            <a:ext cx="502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r>
              <a:rPr lang="el-GR" altLang="el-GR" sz="2000" b="0">
                <a:solidFill>
                  <a:srgbClr val="000000"/>
                </a:solidFill>
                <a:latin typeface="Century Gothic" panose="020B0502020202020204" pitchFamily="34" charset="0"/>
              </a:rPr>
              <a:t>Εξαιρετικό  Πολύ καλό    Καλό       Μέτριο</a:t>
            </a:r>
          </a:p>
        </p:txBody>
      </p:sp>
      <p:sp>
        <p:nvSpPr>
          <p:cNvPr id="69638" name="Rectangle 7"/>
          <p:cNvSpPr>
            <a:spLocks noChangeArrowheads="1"/>
          </p:cNvSpPr>
          <p:nvPr/>
        </p:nvSpPr>
        <p:spPr bwMode="auto">
          <a:xfrm>
            <a:off x="4502150" y="3054350"/>
            <a:ext cx="749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9639" name="Rectangle 8"/>
          <p:cNvSpPr>
            <a:spLocks noChangeArrowheads="1"/>
          </p:cNvSpPr>
          <p:nvPr/>
        </p:nvSpPr>
        <p:spPr bwMode="auto">
          <a:xfrm>
            <a:off x="5721350" y="3054350"/>
            <a:ext cx="749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9640" name="Rectangle 9"/>
          <p:cNvSpPr>
            <a:spLocks noChangeArrowheads="1"/>
          </p:cNvSpPr>
          <p:nvPr/>
        </p:nvSpPr>
        <p:spPr bwMode="auto">
          <a:xfrm>
            <a:off x="7016750" y="3054350"/>
            <a:ext cx="749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9641" name="Rectangle 10"/>
          <p:cNvSpPr>
            <a:spLocks noChangeArrowheads="1"/>
          </p:cNvSpPr>
          <p:nvPr/>
        </p:nvSpPr>
        <p:spPr bwMode="auto">
          <a:xfrm>
            <a:off x="8159750" y="3054350"/>
            <a:ext cx="749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9642" name="Group 11"/>
          <p:cNvGrpSpPr>
            <a:grpSpLocks/>
          </p:cNvGrpSpPr>
          <p:nvPr/>
        </p:nvGrpSpPr>
        <p:grpSpPr bwMode="auto">
          <a:xfrm>
            <a:off x="1676400" y="304800"/>
            <a:ext cx="6084888" cy="1252538"/>
            <a:chOff x="960" y="192"/>
            <a:chExt cx="3833" cy="789"/>
          </a:xfrm>
        </p:grpSpPr>
        <p:pic>
          <p:nvPicPr>
            <p:cNvPr id="69645" name="Picture 1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7" y="192"/>
              <a:ext cx="941" cy="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646" name="Rectangle 13"/>
            <p:cNvSpPr>
              <a:spLocks noChangeArrowheads="1"/>
            </p:cNvSpPr>
            <p:nvPr/>
          </p:nvSpPr>
          <p:spPr bwMode="auto">
            <a:xfrm>
              <a:off x="960" y="393"/>
              <a:ext cx="84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1pPr>
              <a:lvl2pPr marL="742950" indent="-28575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2pPr>
              <a:lvl3pPr marL="11430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3pPr>
              <a:lvl4pPr marL="16002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4pPr>
              <a:lvl5pPr marL="20574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9pPr>
            </a:lstStyle>
            <a:p>
              <a:r>
                <a:rPr lang="el-GR" altLang="el-GR" sz="3600">
                  <a:solidFill>
                    <a:srgbClr val="000000"/>
                  </a:solidFill>
                  <a:latin typeface="Century Gothic" panose="020B0502020202020204" pitchFamily="34" charset="0"/>
                </a:rPr>
                <a:t>ΕΙΔΗ </a:t>
              </a:r>
            </a:p>
          </p:txBody>
        </p:sp>
        <p:sp>
          <p:nvSpPr>
            <p:cNvPr id="69647" name="Rectangle 14"/>
            <p:cNvSpPr>
              <a:spLocks noChangeArrowheads="1"/>
            </p:cNvSpPr>
            <p:nvPr/>
          </p:nvSpPr>
          <p:spPr bwMode="auto">
            <a:xfrm>
              <a:off x="3033" y="393"/>
              <a:ext cx="1760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1pPr>
              <a:lvl2pPr marL="742950" indent="-28575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2pPr>
              <a:lvl3pPr marL="11430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3pPr>
              <a:lvl4pPr marL="16002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4pPr>
              <a:lvl5pPr marL="20574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9pPr>
            </a:lstStyle>
            <a:p>
              <a:r>
                <a:rPr lang="el-GR" altLang="el-GR" sz="3600">
                  <a:solidFill>
                    <a:srgbClr val="000000"/>
                  </a:solidFill>
                  <a:latin typeface="Century Gothic" panose="020B0502020202020204" pitchFamily="34" charset="0"/>
                </a:rPr>
                <a:t>ΕΡΩΤΗΣΕΩΝ</a:t>
              </a:r>
            </a:p>
          </p:txBody>
        </p:sp>
      </p:grpSp>
      <p:pic>
        <p:nvPicPr>
          <p:cNvPr id="69643" name="Picture 14" descr="C:\Users\TURBO_X\Desktop\γ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4" name="Rectangle 16"/>
          <p:cNvSpPr>
            <a:spLocks noChangeArrowheads="1"/>
          </p:cNvSpPr>
          <p:nvPr/>
        </p:nvSpPr>
        <p:spPr bwMode="auto">
          <a:xfrm>
            <a:off x="0" y="6334125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193E6D98-346C-4E82-889F-21778A864668}" type="slidenum">
              <a:rPr lang="en-US" altLang="el-GR" b="0">
                <a:solidFill>
                  <a:srgbClr val="000000"/>
                </a:solidFill>
                <a:latin typeface="Century Gothic" panose="020B0502020202020204" pitchFamily="34" charset="0"/>
              </a:rPr>
              <a:pPr/>
              <a:t>67</a:t>
            </a:fld>
            <a:endParaRPr lang="en-US" altLang="el-GR" b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1344613" y="1692275"/>
            <a:ext cx="6324600" cy="914400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50000">
                <a:srgbClr val="FFCC00">
                  <a:gamma/>
                  <a:tint val="0"/>
                  <a:invGamma/>
                </a:srgbClr>
              </a:gs>
              <a:gs pos="100000">
                <a:srgbClr val="FFCC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152400" y="0"/>
            <a:ext cx="70373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>
              <a:defRPr/>
            </a:pPr>
            <a:r>
              <a:rPr lang="el-GR" sz="4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ΕΙΔΟΣ ΤΗΣ ΕΡΩΤΗΣΗΣ</a:t>
            </a:r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1938338" y="1096963"/>
            <a:ext cx="39068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el-GR" sz="2000" b="0">
                <a:solidFill>
                  <a:srgbClr val="000000"/>
                </a:solidFill>
                <a:latin typeface="Century Gothic" pitchFamily="34" charset="0"/>
              </a:rPr>
              <a:t>   </a:t>
            </a:r>
            <a:r>
              <a:rPr lang="el-GR" u="sng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ΑΝΟΙΚΤΕΣ ΕΡΩΤΗΣΕΙΣ</a:t>
            </a:r>
          </a:p>
        </p:txBody>
      </p:sp>
      <p:sp>
        <p:nvSpPr>
          <p:cNvPr id="70661" name="Rectangle 6"/>
          <p:cNvSpPr>
            <a:spLocks noChangeArrowheads="1"/>
          </p:cNvSpPr>
          <p:nvPr/>
        </p:nvSpPr>
        <p:spPr bwMode="auto">
          <a:xfrm>
            <a:off x="1474788" y="1874838"/>
            <a:ext cx="5102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r>
              <a:rPr lang="el-GR" altLang="el-GR" b="0">
                <a:solidFill>
                  <a:srgbClr val="000000"/>
                </a:solidFill>
                <a:latin typeface="Century Gothic" panose="020B0502020202020204" pitchFamily="34" charset="0"/>
              </a:rPr>
              <a:t>Γιατί καπνίζεις τη μάρκα </a:t>
            </a:r>
            <a:r>
              <a:rPr lang="en-US" altLang="el-GR" b="0">
                <a:solidFill>
                  <a:srgbClr val="000000"/>
                </a:solidFill>
                <a:latin typeface="Century Gothic" panose="020B0502020202020204" pitchFamily="34" charset="0"/>
              </a:rPr>
              <a:t>“X”</a:t>
            </a:r>
            <a:r>
              <a:rPr lang="el-GR" altLang="el-GR" b="0">
                <a:solidFill>
                  <a:srgbClr val="000000"/>
                </a:solidFill>
                <a:latin typeface="Century Gothic" panose="020B0502020202020204" pitchFamily="34" charset="0"/>
              </a:rPr>
              <a:t>;</a:t>
            </a:r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660400" y="3067050"/>
            <a:ext cx="8632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buClr>
                <a:srgbClr val="FF33CC"/>
              </a:buClr>
              <a:buFontTx/>
              <a:buChar char="•"/>
              <a:defRPr/>
            </a:pPr>
            <a:r>
              <a:rPr lang="el-GR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ΝΑΙ στις γενικές ανοικτές ερωτήσεις - εισαγωγή</a:t>
            </a:r>
          </a:p>
        </p:txBody>
      </p:sp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1557338" y="3733800"/>
            <a:ext cx="5883275" cy="625475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50000">
                <a:srgbClr val="FFCC00">
                  <a:gamma/>
                  <a:tint val="0"/>
                  <a:invGamma/>
                </a:srgbClr>
              </a:gs>
              <a:gs pos="100000">
                <a:srgbClr val="FFCC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2075" tIns="46038" rIns="92075" bIns="46038" anchor="ctr"/>
          <a:lstStyle/>
          <a:p>
            <a:pPr defTabSz="762000">
              <a:defRPr/>
            </a:pPr>
            <a:r>
              <a:rPr lang="el-GR" sz="2400" b="0" dirty="0">
                <a:solidFill>
                  <a:srgbClr val="000000"/>
                </a:solidFill>
                <a:latin typeface="Century Gothic" pitchFamily="34" charset="0"/>
              </a:rPr>
              <a:t>«Τι γνώμη έχεις για την έγχρωμη Τ</a:t>
            </a:r>
            <a:r>
              <a:rPr lang="en-US" sz="2400" b="0" dirty="0">
                <a:solidFill>
                  <a:srgbClr val="000000"/>
                </a:solidFill>
                <a:latin typeface="Century Gothic" pitchFamily="34" charset="0"/>
              </a:rPr>
              <a:t>V;</a:t>
            </a:r>
            <a:r>
              <a:rPr lang="el-GR" sz="2400" b="0" dirty="0">
                <a:solidFill>
                  <a:srgbClr val="000000"/>
                </a:solidFill>
                <a:latin typeface="Century Gothic" pitchFamily="34" charset="0"/>
              </a:rPr>
              <a:t>»</a:t>
            </a:r>
          </a:p>
        </p:txBody>
      </p:sp>
      <p:sp>
        <p:nvSpPr>
          <p:cNvPr id="70664" name="Rectangle 9"/>
          <p:cNvSpPr>
            <a:spLocks noChangeArrowheads="1"/>
          </p:cNvSpPr>
          <p:nvPr/>
        </p:nvSpPr>
        <p:spPr bwMode="auto">
          <a:xfrm>
            <a:off x="381000" y="4570413"/>
            <a:ext cx="64563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r>
              <a:rPr lang="el-GR" altLang="el-GR" sz="2000">
                <a:solidFill>
                  <a:srgbClr val="000066"/>
                </a:solidFill>
                <a:latin typeface="Century Gothic" panose="020B0502020202020204" pitchFamily="34" charset="0"/>
              </a:rPr>
              <a:t>ΠΡΟΣΟΧΗ: - ΣΤΟ ΔΙΑΣΤΗΜΑ ΠΟΥ ΠΡΟΤΕΙΝΟΥΜΕ ΓΙΑ</a:t>
            </a:r>
          </a:p>
          <a:p>
            <a:r>
              <a:rPr lang="el-GR" altLang="el-GR" sz="2000">
                <a:solidFill>
                  <a:srgbClr val="000066"/>
                </a:solidFill>
                <a:latin typeface="Century Gothic" panose="020B0502020202020204" pitchFamily="34" charset="0"/>
              </a:rPr>
              <a:t>		  ΑΠΑΝΤΗΣΗ, ΠΡΟΤΕΙΝΕ ΑΠΑΝΤΗΣΕΙΣ</a:t>
            </a:r>
          </a:p>
          <a:p>
            <a:r>
              <a:rPr lang="el-GR" altLang="el-GR" sz="2000">
                <a:solidFill>
                  <a:srgbClr val="000066"/>
                </a:solidFill>
                <a:latin typeface="Century Gothic" panose="020B0502020202020204" pitchFamily="34" charset="0"/>
              </a:rPr>
              <a:t>		- ΣΤΟΝ ΑΡΙΘΜΟ ΚΑΙ ΤΗ ΣΕΙΡΑ</a:t>
            </a:r>
            <a:endParaRPr lang="el-GR" altLang="el-GR" sz="2000" b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1781175" y="5562600"/>
            <a:ext cx="5659438" cy="822325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50000">
                <a:srgbClr val="FFCC00">
                  <a:gamma/>
                  <a:tint val="0"/>
                  <a:invGamma/>
                </a:srgbClr>
              </a:gs>
              <a:gs pos="100000">
                <a:srgbClr val="FFCC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2075" tIns="46038" rIns="92075" bIns="46038" anchor="ctr"/>
          <a:lstStyle/>
          <a:p>
            <a:pPr defTabSz="762000">
              <a:defRPr/>
            </a:pPr>
            <a:r>
              <a:rPr lang="el-GR" sz="2000" b="0" dirty="0">
                <a:solidFill>
                  <a:srgbClr val="000000"/>
                </a:solidFill>
                <a:latin typeface="Century Gothic" pitchFamily="34" charset="0"/>
              </a:rPr>
              <a:t>Αναμένεται να αγοράσεις κάποτε πιάνο</a:t>
            </a:r>
          </a:p>
          <a:p>
            <a:pPr defTabSz="762000">
              <a:defRPr/>
            </a:pPr>
            <a:r>
              <a:rPr lang="el-GR" sz="2000" b="0" dirty="0">
                <a:solidFill>
                  <a:srgbClr val="000000"/>
                </a:solidFill>
                <a:latin typeface="Century Gothic" pitchFamily="34" charset="0"/>
              </a:rPr>
              <a:t>		Εξήγησε...</a:t>
            </a:r>
          </a:p>
        </p:txBody>
      </p:sp>
      <p:pic>
        <p:nvPicPr>
          <p:cNvPr id="70666" name="Picture 14" descr="C:\Users\TURBO_X\Desktop\γ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7" name="Rectangle 10"/>
          <p:cNvSpPr>
            <a:spLocks noChangeArrowheads="1"/>
          </p:cNvSpPr>
          <p:nvPr/>
        </p:nvSpPr>
        <p:spPr bwMode="auto">
          <a:xfrm>
            <a:off x="0" y="6334125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ABB7C408-3D0D-4976-BDE6-81DF7F6F6C84}" type="slidenum">
              <a:rPr lang="en-US" altLang="el-GR" b="0">
                <a:solidFill>
                  <a:srgbClr val="000000"/>
                </a:solidFill>
                <a:latin typeface="Century Gothic" panose="020B0502020202020204" pitchFamily="34" charset="0"/>
              </a:rPr>
              <a:pPr/>
              <a:t>68</a:t>
            </a:fld>
            <a:endParaRPr lang="en-US" altLang="el-GR" b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1812925" y="509588"/>
            <a:ext cx="5200650" cy="708025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el-GR" sz="4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ΑΝΟΙΚΤΕΣ ΕΡΩΤΗΣΕΙΣ</a:t>
            </a: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60325" y="4945063"/>
            <a:ext cx="47244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el-GR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ΥΠΟΚΕΙΜΕΝΙΚΗ-ΑΜΕΣΗ</a:t>
            </a:r>
            <a:endParaRPr lang="el-GR" sz="180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81925" name="Rectangle 5" descr="90%"/>
          <p:cNvSpPr>
            <a:spLocks noChangeArrowheads="1"/>
          </p:cNvSpPr>
          <p:nvPr/>
        </p:nvSpPr>
        <p:spPr bwMode="auto">
          <a:xfrm>
            <a:off x="620713" y="5821363"/>
            <a:ext cx="3789362" cy="585787"/>
          </a:xfrm>
          <a:prstGeom prst="rect">
            <a:avLst/>
          </a:prstGeom>
          <a:pattFill prst="pct90">
            <a:fgClr>
              <a:srgbClr val="F2E6D8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defTabSz="762000">
              <a:buClr>
                <a:srgbClr val="00C4C4"/>
              </a:buClr>
              <a:buFont typeface="Monotype Sorts" pitchFamily="2" charset="2"/>
              <a:buChar char="*"/>
              <a:defRPr/>
            </a:pPr>
            <a:r>
              <a:rPr lang="el-GR" sz="3200" b="0">
                <a:solidFill>
                  <a:srgbClr val="000000"/>
                </a:solidFill>
                <a:latin typeface="Century Gothic" pitchFamily="34" charset="0"/>
              </a:rPr>
              <a:t> Τι αγοράζεις….;</a:t>
            </a:r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5329238" y="4945063"/>
            <a:ext cx="31972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el-GR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ΑΝΤΙΚΕΙΜΕΝΙΚΗ</a:t>
            </a:r>
          </a:p>
        </p:txBody>
      </p:sp>
      <p:sp>
        <p:nvSpPr>
          <p:cNvPr id="81927" name="Rectangle 7" descr="90%"/>
          <p:cNvSpPr>
            <a:spLocks noChangeArrowheads="1"/>
          </p:cNvSpPr>
          <p:nvPr/>
        </p:nvSpPr>
        <p:spPr bwMode="auto">
          <a:xfrm>
            <a:off x="5014913" y="5821363"/>
            <a:ext cx="4129087" cy="585787"/>
          </a:xfrm>
          <a:prstGeom prst="rect">
            <a:avLst/>
          </a:prstGeom>
          <a:pattFill prst="pct90">
            <a:fgClr>
              <a:srgbClr val="F2E6D8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>
            <a:spAutoFit/>
          </a:bodyPr>
          <a:lstStyle/>
          <a:p>
            <a:pPr defTabSz="762000">
              <a:buClr>
                <a:srgbClr val="00C4C4"/>
              </a:buClr>
              <a:buFont typeface="Monotype Sorts" pitchFamily="2" charset="2"/>
              <a:buChar char="*"/>
              <a:defRPr/>
            </a:pPr>
            <a:r>
              <a:rPr lang="el-GR" sz="3200" b="0">
                <a:solidFill>
                  <a:srgbClr val="000000"/>
                </a:solidFill>
                <a:latin typeface="Century Gothic" pitchFamily="34" charset="0"/>
              </a:rPr>
              <a:t> Τι αγοράζουν….;</a:t>
            </a:r>
          </a:p>
        </p:txBody>
      </p:sp>
      <p:sp>
        <p:nvSpPr>
          <p:cNvPr id="71687" name="Rectangle 8"/>
          <p:cNvSpPr>
            <a:spLocks noChangeArrowheads="1"/>
          </p:cNvSpPr>
          <p:nvPr/>
        </p:nvSpPr>
        <p:spPr bwMode="auto">
          <a:xfrm>
            <a:off x="1755775" y="1684338"/>
            <a:ext cx="41894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r>
              <a:rPr lang="el-GR" altLang="el-GR" sz="3200" b="0">
                <a:solidFill>
                  <a:srgbClr val="000000"/>
                </a:solidFill>
                <a:latin typeface="Century Gothic" panose="020B0502020202020204" pitchFamily="34" charset="0"/>
              </a:rPr>
              <a:t>Πρόβλεψε διάστημα.</a:t>
            </a:r>
            <a:endParaRPr lang="el-GR" altLang="el-GR" sz="2400" b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1688" name="Rectangle 9"/>
          <p:cNvSpPr>
            <a:spLocks noChangeArrowheads="1"/>
          </p:cNvSpPr>
          <p:nvPr/>
        </p:nvSpPr>
        <p:spPr bwMode="auto">
          <a:xfrm>
            <a:off x="1755775" y="2522538"/>
            <a:ext cx="40846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r>
              <a:rPr lang="el-GR" altLang="el-GR" sz="3200" b="0">
                <a:solidFill>
                  <a:srgbClr val="000000"/>
                </a:solidFill>
                <a:latin typeface="Century Gothic" panose="020B0502020202020204" pitchFamily="34" charset="0"/>
              </a:rPr>
              <a:t>Πρότεινε απάντηση.</a:t>
            </a:r>
          </a:p>
        </p:txBody>
      </p:sp>
      <p:sp>
        <p:nvSpPr>
          <p:cNvPr id="71689" name="Rectangle 10"/>
          <p:cNvSpPr>
            <a:spLocks noChangeArrowheads="1"/>
          </p:cNvSpPr>
          <p:nvPr/>
        </p:nvSpPr>
        <p:spPr bwMode="auto">
          <a:xfrm>
            <a:off x="1755775" y="3436938"/>
            <a:ext cx="41798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r>
              <a:rPr lang="el-GR" altLang="el-GR" sz="3200" b="0">
                <a:solidFill>
                  <a:srgbClr val="000000"/>
                </a:solidFill>
                <a:latin typeface="Century Gothic" panose="020B0502020202020204" pitchFamily="34" charset="0"/>
              </a:rPr>
              <a:t>Προσοχή στη σειρά.</a:t>
            </a:r>
            <a:endParaRPr lang="el-GR" altLang="el-GR" sz="2400" b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1690" name="Rectangle 11"/>
          <p:cNvSpPr>
            <a:spLocks noChangeArrowheads="1"/>
          </p:cNvSpPr>
          <p:nvPr/>
        </p:nvSpPr>
        <p:spPr bwMode="auto">
          <a:xfrm>
            <a:off x="1755775" y="4275138"/>
            <a:ext cx="79009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r>
              <a:rPr lang="el-GR" altLang="el-GR" sz="3200" b="0">
                <a:solidFill>
                  <a:srgbClr val="000000"/>
                </a:solidFill>
                <a:latin typeface="Century Gothic" panose="020B0502020202020204" pitchFamily="34" charset="0"/>
              </a:rPr>
              <a:t>Προσοχή στις λέξεις και το βάρος τους.</a:t>
            </a:r>
          </a:p>
        </p:txBody>
      </p:sp>
      <p:sp>
        <p:nvSpPr>
          <p:cNvPr id="81932" name="AutoShape 12"/>
          <p:cNvSpPr>
            <a:spLocks noChangeArrowheads="1"/>
          </p:cNvSpPr>
          <p:nvPr/>
        </p:nvSpPr>
        <p:spPr bwMode="auto">
          <a:xfrm>
            <a:off x="1295400" y="1698625"/>
            <a:ext cx="304800" cy="609600"/>
          </a:xfrm>
          <a:prstGeom prst="rightArrow">
            <a:avLst>
              <a:gd name="adj1" fmla="val 75009"/>
              <a:gd name="adj2" fmla="val 50005"/>
            </a:avLst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81933" name="AutoShape 13"/>
          <p:cNvSpPr>
            <a:spLocks noChangeArrowheads="1"/>
          </p:cNvSpPr>
          <p:nvPr/>
        </p:nvSpPr>
        <p:spPr bwMode="auto">
          <a:xfrm>
            <a:off x="1295400" y="2460625"/>
            <a:ext cx="304800" cy="609600"/>
          </a:xfrm>
          <a:prstGeom prst="rightArrow">
            <a:avLst>
              <a:gd name="adj1" fmla="val 75009"/>
              <a:gd name="adj2" fmla="val 50005"/>
            </a:avLst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81934" name="AutoShape 14"/>
          <p:cNvSpPr>
            <a:spLocks noChangeArrowheads="1"/>
          </p:cNvSpPr>
          <p:nvPr/>
        </p:nvSpPr>
        <p:spPr bwMode="auto">
          <a:xfrm>
            <a:off x="1295400" y="3375025"/>
            <a:ext cx="304800" cy="609600"/>
          </a:xfrm>
          <a:prstGeom prst="rightArrow">
            <a:avLst>
              <a:gd name="adj1" fmla="val 75009"/>
              <a:gd name="adj2" fmla="val 50005"/>
            </a:avLst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81935" name="AutoShape 15"/>
          <p:cNvSpPr>
            <a:spLocks noChangeArrowheads="1"/>
          </p:cNvSpPr>
          <p:nvPr/>
        </p:nvSpPr>
        <p:spPr bwMode="auto">
          <a:xfrm>
            <a:off x="1295400" y="4289425"/>
            <a:ext cx="304800" cy="609600"/>
          </a:xfrm>
          <a:prstGeom prst="rightArrow">
            <a:avLst>
              <a:gd name="adj1" fmla="val 75009"/>
              <a:gd name="adj2" fmla="val 50005"/>
            </a:avLst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71695" name="Rectangle 16"/>
          <p:cNvSpPr>
            <a:spLocks noChangeArrowheads="1"/>
          </p:cNvSpPr>
          <p:nvPr/>
        </p:nvSpPr>
        <p:spPr bwMode="auto">
          <a:xfrm>
            <a:off x="8305800" y="6553200"/>
            <a:ext cx="7286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r>
              <a:rPr lang="en-GB" altLang="el-GR" sz="1400" b="0">
                <a:solidFill>
                  <a:srgbClr val="000000"/>
                </a:solidFill>
                <a:latin typeface="Century Gothic" panose="020B0502020202020204" pitchFamily="34" charset="0"/>
              </a:rPr>
              <a:t>Res 49</a:t>
            </a:r>
            <a:endParaRPr lang="el-GR" altLang="el-GR" sz="1400" b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1696" name="Picture 14" descr="C:\Users\TURBO_X\Desktop\γ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7" name="Rectangle 16"/>
          <p:cNvSpPr>
            <a:spLocks noChangeArrowheads="1"/>
          </p:cNvSpPr>
          <p:nvPr/>
        </p:nvSpPr>
        <p:spPr bwMode="auto">
          <a:xfrm>
            <a:off x="0" y="6334125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364B1B9A-AF38-4C6A-89F7-1896B59E438F}" type="slidenum">
              <a:rPr lang="en-US" altLang="el-GR" b="0">
                <a:solidFill>
                  <a:srgbClr val="000000"/>
                </a:solidFill>
                <a:latin typeface="Century Gothic" panose="020B0502020202020204" pitchFamily="34" charset="0"/>
              </a:rPr>
              <a:pPr/>
              <a:t>69</a:t>
            </a:fld>
            <a:endParaRPr lang="en-US" altLang="el-GR" b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7772400" cy="1143000"/>
          </a:xfrm>
        </p:spPr>
        <p:txBody>
          <a:bodyPr/>
          <a:lstStyle/>
          <a:p>
            <a:pPr eaLnBrk="1" hangingPunct="1"/>
            <a:r>
              <a:rPr lang="el-GR" altLang="el-GR" smtClean="0">
                <a:latin typeface="Century Gothic" panose="020B0502020202020204" pitchFamily="34" charset="0"/>
              </a:rPr>
              <a:t>Λέξεις κλειδιά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029200"/>
          </a:xfrm>
        </p:spPr>
        <p:txBody>
          <a:bodyPr/>
          <a:lstStyle/>
          <a:p>
            <a:pPr marL="514350" indent="-514350"/>
            <a:r>
              <a:rPr lang="el-GR" altLang="el-GR" smtClean="0">
                <a:latin typeface="Century Gothic" panose="020B0502020202020204" pitchFamily="34" charset="0"/>
              </a:rPr>
              <a:t>Έρευνα αγοράς</a:t>
            </a:r>
          </a:p>
          <a:p>
            <a:pPr marL="514350" indent="-514350"/>
            <a:r>
              <a:rPr lang="el-GR" altLang="el-GR" smtClean="0">
                <a:latin typeface="Century Gothic" panose="020B0502020202020204" pitchFamily="34" charset="0"/>
              </a:rPr>
              <a:t> Έρευνα μάρκετινγκ</a:t>
            </a:r>
          </a:p>
          <a:p>
            <a:pPr marL="514350" indent="-514350"/>
            <a:r>
              <a:rPr lang="el-GR" altLang="el-GR" smtClean="0">
                <a:latin typeface="Century Gothic" panose="020B0502020202020204" pitchFamily="34" charset="0"/>
              </a:rPr>
              <a:t>Πληροφοριακό Σύστημα Μάρκετινγκ</a:t>
            </a:r>
          </a:p>
          <a:p>
            <a:pPr marL="514350" indent="-514350"/>
            <a:r>
              <a:rPr lang="el-GR" altLang="el-GR" smtClean="0">
                <a:latin typeface="Century Gothic" panose="020B0502020202020204" pitchFamily="34" charset="0"/>
              </a:rPr>
              <a:t>Τυπική και Άτυπη έρευνα μάρκετινγκ</a:t>
            </a:r>
          </a:p>
          <a:p>
            <a:pPr marL="514350" indent="-514350"/>
            <a:r>
              <a:rPr kumimoji="1" lang="el-GR" altLang="el-GR" smtClean="0">
                <a:latin typeface="Century Gothic" panose="020B0502020202020204" pitchFamily="34" charset="0"/>
              </a:rPr>
              <a:t>Ποσοτικές και Ποιοτικές Μέθοδοι συλλογής πρωτογενών στοιχείων</a:t>
            </a:r>
          </a:p>
          <a:p>
            <a:pPr marL="514350" indent="-514350"/>
            <a:r>
              <a:rPr kumimoji="1" lang="el-GR" altLang="el-GR" smtClean="0">
                <a:latin typeface="Century Gothic" panose="020B0502020202020204" pitchFamily="34" charset="0"/>
              </a:rPr>
              <a:t>Δείγματοληψία</a:t>
            </a:r>
          </a:p>
          <a:p>
            <a:pPr marL="514350" indent="-514350" eaLnBrk="1" hangingPunct="1">
              <a:buFont typeface="Monotype Sorts" pitchFamily="2" charset="2"/>
              <a:buNone/>
            </a:pPr>
            <a:endParaRPr lang="el-GR" altLang="el-GR" smtClean="0">
              <a:latin typeface="Century Gothic" panose="020B0502020202020204" pitchFamily="34" charset="0"/>
            </a:endParaRP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8759825" y="6334125"/>
            <a:ext cx="384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5B493344-885C-4110-BFAA-C3BF0D6C16AA}" type="slidenum">
              <a:rPr lang="en-US" altLang="el-GR" b="0">
                <a:latin typeface="Century Gothic" panose="020B0502020202020204" pitchFamily="34" charset="0"/>
              </a:rPr>
              <a:pPr/>
              <a:t>7</a:t>
            </a:fld>
            <a:endParaRPr lang="en-US" altLang="el-GR" b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ChangeArrowheads="1"/>
          </p:cNvSpPr>
          <p:nvPr/>
        </p:nvSpPr>
        <p:spPr bwMode="auto">
          <a:xfrm>
            <a:off x="153988" y="1709738"/>
            <a:ext cx="9218612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>
              <a:defRPr/>
            </a:pPr>
            <a:r>
              <a:rPr lang="el-G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1. Καθορισμός του είδους των πληροφοριών που </a:t>
            </a:r>
          </a:p>
          <a:p>
            <a:pPr defTabSz="762000">
              <a:defRPr/>
            </a:pPr>
            <a:r>
              <a:rPr lang="el-G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θέλουμε.  </a:t>
            </a:r>
          </a:p>
          <a:p>
            <a:pPr defTabSz="762000">
              <a:defRPr/>
            </a:pPr>
            <a:r>
              <a:rPr lang="el-GR" sz="22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                     ΓΕΝΙΚΑ               ΕΙΔΙΚΑ</a:t>
            </a:r>
          </a:p>
          <a:p>
            <a:pPr defTabSz="762000">
              <a:defRPr/>
            </a:pPr>
            <a:endParaRPr lang="el-GR" sz="2200" b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  <a:p>
            <a:pPr defTabSz="762000">
              <a:defRPr/>
            </a:pPr>
            <a:r>
              <a:rPr lang="el-G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2. Τρόπος χρήσης.  </a:t>
            </a:r>
          </a:p>
          <a:p>
            <a:pPr defTabSz="762000">
              <a:defRPr/>
            </a:pPr>
            <a:r>
              <a:rPr lang="el-GR" sz="22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/>
            </a:r>
            <a:br>
              <a:rPr lang="el-GR" sz="22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</a:br>
            <a:r>
              <a:rPr lang="el-GR" sz="22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     ΣΥΝΕΝΤΕΥΞΗ                   ΤΗΛΕΦΩΝΟ               ΤΑΧΥΔΡΟΜΕΙΟ</a:t>
            </a:r>
          </a:p>
          <a:p>
            <a:pPr defTabSz="762000">
              <a:defRPr/>
            </a:pPr>
            <a:endParaRPr lang="el-GR" sz="2200" b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  <a:p>
            <a:pPr defTabSz="762000">
              <a:defRPr/>
            </a:pPr>
            <a:r>
              <a:rPr lang="el-G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3. Περιεχόμενο ερώτησης.</a:t>
            </a:r>
          </a:p>
          <a:p>
            <a:pPr defTabSz="762000">
              <a:defRPr/>
            </a:pPr>
            <a:r>
              <a:rPr lang="el-G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 </a:t>
            </a:r>
            <a:endParaRPr lang="el-GR" sz="2200" b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  <a:p>
            <a:pPr marL="1143000" lvl="2" defTabSz="762000">
              <a:buClr>
                <a:srgbClr val="0033CC"/>
              </a:buClr>
              <a:buFontTx/>
              <a:buChar char="•"/>
              <a:defRPr/>
            </a:pPr>
            <a:r>
              <a:rPr lang="el-GR" sz="22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Είναι απαραίτητα η ερώτηση;</a:t>
            </a:r>
          </a:p>
          <a:p>
            <a:pPr marL="1143000" lvl="2" defTabSz="762000">
              <a:buClr>
                <a:srgbClr val="0033CC"/>
              </a:buClr>
              <a:buFontTx/>
              <a:buChar char="•"/>
              <a:defRPr/>
            </a:pPr>
            <a:r>
              <a:rPr lang="el-GR" sz="22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Μήπως χρειάζονται περισσότερες;        </a:t>
            </a:r>
          </a:p>
        </p:txBody>
      </p:sp>
      <p:sp>
        <p:nvSpPr>
          <p:cNvPr id="144387" name="Rectangle 3"/>
          <p:cNvSpPr>
            <a:spLocks noChangeArrowheads="1"/>
          </p:cNvSpPr>
          <p:nvPr/>
        </p:nvSpPr>
        <p:spPr bwMode="auto">
          <a:xfrm>
            <a:off x="868363" y="687388"/>
            <a:ext cx="7551737" cy="58578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>
              <a:defRPr/>
            </a:pPr>
            <a:r>
              <a:rPr lang="el-GR" sz="32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Πρακτικοί Κανόνες Ερωτηματολογίου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1736725" y="3216275"/>
            <a:ext cx="392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746125" y="3749675"/>
            <a:ext cx="11271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1812925" y="4359275"/>
            <a:ext cx="6321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4391" name="AutoShape 7"/>
          <p:cNvSpPr>
            <a:spLocks noChangeArrowheads="1"/>
          </p:cNvSpPr>
          <p:nvPr/>
        </p:nvSpPr>
        <p:spPr bwMode="auto">
          <a:xfrm>
            <a:off x="3048000" y="2438400"/>
            <a:ext cx="812800" cy="355600"/>
          </a:xfrm>
          <a:prstGeom prst="rightArrow">
            <a:avLst>
              <a:gd name="adj1" fmla="val 50000"/>
              <a:gd name="adj2" fmla="val 114296"/>
            </a:avLst>
          </a:prstGeom>
          <a:solidFill>
            <a:schemeClr val="accent1"/>
          </a:solidFill>
          <a:ln w="25400">
            <a:solidFill>
              <a:srgbClr val="FFFF66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44392" name="AutoShape 8"/>
          <p:cNvSpPr>
            <a:spLocks noChangeArrowheads="1"/>
          </p:cNvSpPr>
          <p:nvPr/>
        </p:nvSpPr>
        <p:spPr bwMode="auto">
          <a:xfrm>
            <a:off x="2971800" y="3733800"/>
            <a:ext cx="812800" cy="355600"/>
          </a:xfrm>
          <a:prstGeom prst="rightArrow">
            <a:avLst>
              <a:gd name="adj1" fmla="val 50000"/>
              <a:gd name="adj2" fmla="val 114296"/>
            </a:avLst>
          </a:prstGeom>
          <a:solidFill>
            <a:schemeClr val="accent1"/>
          </a:solidFill>
          <a:ln w="25400">
            <a:solidFill>
              <a:srgbClr val="FFFF66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44393" name="AutoShape 9"/>
          <p:cNvSpPr>
            <a:spLocks noChangeArrowheads="1"/>
          </p:cNvSpPr>
          <p:nvPr/>
        </p:nvSpPr>
        <p:spPr bwMode="auto">
          <a:xfrm>
            <a:off x="5562600" y="3733800"/>
            <a:ext cx="812800" cy="355600"/>
          </a:xfrm>
          <a:prstGeom prst="rightArrow">
            <a:avLst>
              <a:gd name="adj1" fmla="val 50000"/>
              <a:gd name="adj2" fmla="val 114296"/>
            </a:avLst>
          </a:prstGeom>
          <a:solidFill>
            <a:schemeClr val="accent1"/>
          </a:solidFill>
          <a:ln w="25400">
            <a:solidFill>
              <a:srgbClr val="FFFF66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72714" name="Rectangle 10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2715" name="Picture 14" descr="C:\Users\TURBO_X\Desktop\γ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6" name="Rectangle 11"/>
          <p:cNvSpPr>
            <a:spLocks noChangeArrowheads="1"/>
          </p:cNvSpPr>
          <p:nvPr/>
        </p:nvSpPr>
        <p:spPr bwMode="auto">
          <a:xfrm>
            <a:off x="0" y="6334125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745CFD71-2E5E-4BFE-98FA-68E7E11E46F5}" type="slidenum">
              <a:rPr lang="en-US" altLang="el-GR" b="0">
                <a:solidFill>
                  <a:srgbClr val="000000"/>
                </a:solidFill>
                <a:latin typeface="Century Gothic" panose="020B0502020202020204" pitchFamily="34" charset="0"/>
              </a:rPr>
              <a:pPr/>
              <a:t>70</a:t>
            </a:fld>
            <a:endParaRPr lang="en-US" altLang="el-GR" b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ChangeArrowheads="1"/>
          </p:cNvSpPr>
          <p:nvPr/>
        </p:nvSpPr>
        <p:spPr bwMode="auto">
          <a:xfrm>
            <a:off x="746125" y="1611313"/>
            <a:ext cx="7683500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buClr>
                <a:srgbClr val="868686"/>
              </a:buClr>
              <a:buFontTx/>
              <a:buChar char="•"/>
            </a:pPr>
            <a:r>
              <a:rPr lang="el-GR" altLang="el-GR" sz="2200" b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US" altLang="el-GR" sz="2200" b="0">
                <a:solidFill>
                  <a:srgbClr val="000000"/>
                </a:solidFill>
                <a:latin typeface="Century Gothic" panose="020B0502020202020204" pitchFamily="34" charset="0"/>
              </a:rPr>
              <a:t>“</a:t>
            </a:r>
            <a:r>
              <a:rPr lang="el-GR" altLang="el-GR" sz="2200" b="0">
                <a:solidFill>
                  <a:srgbClr val="000000"/>
                </a:solidFill>
                <a:latin typeface="Century Gothic" panose="020B0502020202020204" pitchFamily="34" charset="0"/>
              </a:rPr>
              <a:t>Νομίζετε ότι το προϊόν </a:t>
            </a:r>
            <a:r>
              <a:rPr lang="en-US" altLang="el-GR" sz="2200" b="0">
                <a:solidFill>
                  <a:srgbClr val="000000"/>
                </a:solidFill>
                <a:latin typeface="Century Gothic" panose="020B0502020202020204" pitchFamily="34" charset="0"/>
              </a:rPr>
              <a:t>“X” </a:t>
            </a:r>
            <a:r>
              <a:rPr lang="el-GR" altLang="el-GR" sz="2200" b="0">
                <a:solidFill>
                  <a:srgbClr val="000000"/>
                </a:solidFill>
                <a:latin typeface="Century Gothic" panose="020B0502020202020204" pitchFamily="34" charset="0"/>
              </a:rPr>
              <a:t>καθαρίζει καλύτερα χωρίς να χαλάει το υλικό των ρούχων σας;</a:t>
            </a:r>
          </a:p>
          <a:p>
            <a:pPr>
              <a:lnSpc>
                <a:spcPct val="120000"/>
              </a:lnSpc>
              <a:buClr>
                <a:srgbClr val="868686"/>
              </a:buClr>
              <a:buFontTx/>
              <a:buChar char="•"/>
            </a:pPr>
            <a:endParaRPr lang="el-GR" altLang="el-GR" sz="2200" b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  <a:buClr>
                <a:srgbClr val="868686"/>
              </a:buClr>
              <a:buFontTx/>
              <a:buChar char="•"/>
            </a:pPr>
            <a:r>
              <a:rPr lang="el-GR" altLang="el-GR" sz="2200" b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US" altLang="el-GR" sz="2200" b="0">
                <a:solidFill>
                  <a:srgbClr val="000000"/>
                </a:solidFill>
                <a:latin typeface="Century Gothic" panose="020B0502020202020204" pitchFamily="34" charset="0"/>
              </a:rPr>
              <a:t>“Γιατί χρησιμοποιείτε το απορρυπαντικό “X” ;”</a:t>
            </a:r>
            <a:endParaRPr lang="el-GR" altLang="el-GR" sz="2200" b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2">
              <a:lnSpc>
                <a:spcPct val="120000"/>
              </a:lnSpc>
              <a:buClr>
                <a:srgbClr val="0033CC"/>
              </a:buClr>
              <a:buFontTx/>
              <a:buChar char="•"/>
            </a:pPr>
            <a:r>
              <a:rPr lang="el-GR" altLang="el-GR" sz="2200" b="0">
                <a:solidFill>
                  <a:srgbClr val="000000"/>
                </a:solidFill>
                <a:latin typeface="Century Gothic" panose="020B0502020202020204" pitchFamily="34" charset="0"/>
              </a:rPr>
              <a:t> το βρίσκω εύκολα</a:t>
            </a:r>
          </a:p>
          <a:p>
            <a:pPr lvl="2">
              <a:lnSpc>
                <a:spcPct val="120000"/>
              </a:lnSpc>
              <a:buClr>
                <a:srgbClr val="0033CC"/>
              </a:buClr>
              <a:buFontTx/>
              <a:buChar char="•"/>
            </a:pPr>
            <a:r>
              <a:rPr lang="el-GR" altLang="el-GR" sz="2200" b="0">
                <a:solidFill>
                  <a:srgbClr val="000000"/>
                </a:solidFill>
                <a:latin typeface="Century Gothic" panose="020B0502020202020204" pitchFamily="34" charset="0"/>
              </a:rPr>
              <a:t> μου το πρότειναν οι φίλοι μου</a:t>
            </a:r>
          </a:p>
          <a:p>
            <a:pPr lvl="2">
              <a:lnSpc>
                <a:spcPct val="120000"/>
              </a:lnSpc>
              <a:buClr>
                <a:srgbClr val="0033CC"/>
              </a:buClr>
              <a:buFontTx/>
              <a:buChar char="•"/>
            </a:pPr>
            <a:r>
              <a:rPr lang="el-GR" altLang="el-GR" sz="2200" b="0">
                <a:solidFill>
                  <a:srgbClr val="000000"/>
                </a:solidFill>
                <a:latin typeface="Century Gothic" panose="020B0502020202020204" pitchFamily="34" charset="0"/>
              </a:rPr>
              <a:t> για να καθαρίζω τα ρούχα</a:t>
            </a:r>
          </a:p>
          <a:p>
            <a:pPr>
              <a:lnSpc>
                <a:spcPct val="120000"/>
              </a:lnSpc>
              <a:buFontTx/>
              <a:buChar char="•"/>
            </a:pPr>
            <a:endParaRPr lang="el-GR" altLang="el-GR" sz="2200" b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  <a:buClr>
                <a:srgbClr val="868686"/>
              </a:buClr>
              <a:buFontTx/>
              <a:buChar char="•"/>
            </a:pPr>
            <a:r>
              <a:rPr lang="el-GR" altLang="el-GR" sz="2200" b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US" altLang="el-GR" sz="2200" b="0">
                <a:solidFill>
                  <a:srgbClr val="000000"/>
                </a:solidFill>
                <a:latin typeface="Century Gothic" panose="020B0502020202020204" pitchFamily="34" charset="0"/>
              </a:rPr>
              <a:t>“</a:t>
            </a:r>
            <a:r>
              <a:rPr lang="el-GR" altLang="el-GR" sz="2200" b="0">
                <a:solidFill>
                  <a:srgbClr val="000000"/>
                </a:solidFill>
                <a:latin typeface="Century Gothic" panose="020B0502020202020204" pitchFamily="34" charset="0"/>
              </a:rPr>
              <a:t>Τι σου αρέσει από το Χ σε σχέση με τα άλλα;</a:t>
            </a:r>
            <a:r>
              <a:rPr lang="en-US" altLang="el-GR" sz="2200" b="0">
                <a:solidFill>
                  <a:srgbClr val="000000"/>
                </a:solidFill>
                <a:latin typeface="Century Gothic" panose="020B0502020202020204" pitchFamily="34" charset="0"/>
              </a:rPr>
              <a:t>”</a:t>
            </a:r>
            <a:r>
              <a:rPr lang="el-GR" altLang="el-GR" sz="2200" b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</a:p>
          <a:p>
            <a:pPr>
              <a:lnSpc>
                <a:spcPct val="120000"/>
              </a:lnSpc>
              <a:buFontTx/>
              <a:buChar char="•"/>
            </a:pPr>
            <a:endParaRPr lang="el-GR" altLang="el-GR" sz="2200" b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  <a:buClr>
                <a:srgbClr val="868686"/>
              </a:buClr>
              <a:buFontTx/>
              <a:buChar char="•"/>
            </a:pPr>
            <a:r>
              <a:rPr lang="el-GR" altLang="el-GR" sz="2200" b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US" altLang="el-GR" sz="2200" b="0">
                <a:solidFill>
                  <a:srgbClr val="000000"/>
                </a:solidFill>
                <a:latin typeface="Century Gothic" panose="020B0502020202020204" pitchFamily="34" charset="0"/>
              </a:rPr>
              <a:t>“</a:t>
            </a:r>
            <a:r>
              <a:rPr lang="el-GR" altLang="el-GR" sz="2200" b="0">
                <a:solidFill>
                  <a:srgbClr val="000000"/>
                </a:solidFill>
                <a:latin typeface="Century Gothic" panose="020B0502020202020204" pitchFamily="34" charset="0"/>
              </a:rPr>
              <a:t>Από πού έμαθες για αυτό;</a:t>
            </a:r>
            <a:r>
              <a:rPr lang="en-US" altLang="el-GR" sz="2200" b="0">
                <a:solidFill>
                  <a:srgbClr val="000000"/>
                </a:solidFill>
                <a:latin typeface="Century Gothic" panose="020B0502020202020204" pitchFamily="34" charset="0"/>
              </a:rPr>
              <a:t>”</a:t>
            </a:r>
            <a:endParaRPr lang="el-GR" altLang="el-GR" sz="2200" b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3731" name="Rectangle 4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3732" name="Picture 14" descr="C:\Users\TURBO_X\Desktop\γ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0" y="6334125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A2B82714-2C9D-4C35-B618-D35993043DBF}" type="slidenum">
              <a:rPr lang="en-US" altLang="el-GR" b="0">
                <a:solidFill>
                  <a:srgbClr val="000000"/>
                </a:solidFill>
                <a:latin typeface="Century Gothic" panose="020B0502020202020204" pitchFamily="34" charset="0"/>
              </a:rPr>
              <a:pPr/>
              <a:t>71</a:t>
            </a:fld>
            <a:endParaRPr lang="en-US" altLang="el-GR" b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3734" name="TextBox 6"/>
          <p:cNvSpPr txBox="1">
            <a:spLocks noChangeArrowheads="1"/>
          </p:cNvSpPr>
          <p:nvPr/>
        </p:nvSpPr>
        <p:spPr bwMode="auto">
          <a:xfrm>
            <a:off x="457200" y="304800"/>
            <a:ext cx="7772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r>
              <a:rPr lang="el-GR" altLang="el-GR">
                <a:latin typeface="Century Gothic" panose="020B0502020202020204" pitchFamily="34" charset="0"/>
              </a:rPr>
              <a:t>Μήπως χρειάζονται περισσότερες ερωτήσεις αντί μίας και μοναδικής;</a:t>
            </a:r>
          </a:p>
        </p:txBody>
      </p:sp>
    </p:spTree>
  </p:cSld>
  <p:clrMapOvr>
    <a:masterClrMapping/>
  </p:clrMapOvr>
  <p:transition>
    <p:blinds dir="vert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457200" y="1219200"/>
            <a:ext cx="8305800" cy="4572000"/>
          </a:xfrm>
          <a:prstGeom prst="rect">
            <a:avLst/>
          </a:prstGeom>
          <a:gradFill rotWithShape="0">
            <a:gsLst>
              <a:gs pos="0">
                <a:srgbClr val="FFE4E4">
                  <a:gamma/>
                  <a:tint val="0"/>
                  <a:invGamma/>
                </a:srgbClr>
              </a:gs>
              <a:gs pos="100000">
                <a:srgbClr val="FFE4E4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1143000" y="1752600"/>
            <a:ext cx="664368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7145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el-GR" altLang="el-GR" sz="2400">
                <a:solidFill>
                  <a:srgbClr val="000000"/>
                </a:solidFill>
                <a:latin typeface="Century Gothic" panose="020B0502020202020204" pitchFamily="34" charset="0"/>
              </a:rPr>
              <a:t> ΜΗΠΩΣ ΧΡΕΙΑΖΕΤΑΙ ΜΕΓΑΛΗ ΠΡΟΣΠΑΘΕΙΑ</a:t>
            </a:r>
          </a:p>
          <a:p>
            <a:r>
              <a:rPr lang="el-GR" altLang="el-GR" sz="2400">
                <a:solidFill>
                  <a:srgbClr val="000000"/>
                </a:solidFill>
                <a:latin typeface="Century Gothic" panose="020B0502020202020204" pitchFamily="34" charset="0"/>
              </a:rPr>
              <a:t>ΓΙΑ ΝΑ ΑΠΑΝΤΗΣΕΙ; </a:t>
            </a:r>
          </a:p>
          <a:p>
            <a:endParaRPr lang="el-GR" altLang="el-GR" sz="240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>
              <a:buFontTx/>
              <a:buChar char="•"/>
            </a:pPr>
            <a:r>
              <a:rPr lang="el-GR" altLang="el-GR" sz="2400">
                <a:solidFill>
                  <a:srgbClr val="000000"/>
                </a:solidFill>
                <a:latin typeface="Century Gothic" panose="020B0502020202020204" pitchFamily="34" charset="0"/>
              </a:rPr>
              <a:t> ΘΑ ΣΟΥ  ΔΩΣΕΙ ΤΗΝ ΠΛΗΡΟΦΟΡΙΑ; </a:t>
            </a:r>
          </a:p>
          <a:p>
            <a:pPr>
              <a:buClr>
                <a:srgbClr val="0099FF"/>
              </a:buClr>
              <a:buFontTx/>
              <a:buChar char="•"/>
            </a:pPr>
            <a:r>
              <a:rPr lang="el-GR" altLang="el-GR" sz="2400">
                <a:solidFill>
                  <a:srgbClr val="000000"/>
                </a:solidFill>
                <a:latin typeface="Century Gothic" panose="020B0502020202020204" pitchFamily="34" charset="0"/>
              </a:rPr>
              <a:t> Δεν ΘΕΛΕΙ</a:t>
            </a:r>
          </a:p>
          <a:p>
            <a:pPr>
              <a:buClr>
                <a:srgbClr val="0099FF"/>
              </a:buClr>
              <a:buFontTx/>
              <a:buChar char="•"/>
            </a:pPr>
            <a:r>
              <a:rPr lang="el-GR" altLang="el-GR" sz="2400">
                <a:solidFill>
                  <a:srgbClr val="000000"/>
                </a:solidFill>
                <a:latin typeface="Century Gothic" panose="020B0502020202020204" pitchFamily="34" charset="0"/>
              </a:rPr>
              <a:t> Δεν μπορεί να την εκφράσει.</a:t>
            </a:r>
          </a:p>
          <a:p>
            <a:pPr lvl="3">
              <a:buFontTx/>
              <a:buChar char="•"/>
            </a:pPr>
            <a:r>
              <a:rPr lang="el-GR" altLang="el-GR" sz="2400">
                <a:solidFill>
                  <a:srgbClr val="000000"/>
                </a:solidFill>
                <a:latin typeface="Century Gothic" panose="020B0502020202020204" pitchFamily="34" charset="0"/>
              </a:rPr>
              <a:t> εισόδημα</a:t>
            </a:r>
          </a:p>
          <a:p>
            <a:pPr lvl="3">
              <a:buFontTx/>
              <a:buChar char="•"/>
            </a:pPr>
            <a:r>
              <a:rPr lang="el-GR" altLang="el-GR" sz="2400">
                <a:solidFill>
                  <a:srgbClr val="000000"/>
                </a:solidFill>
                <a:latin typeface="Century Gothic" panose="020B0502020202020204" pitchFamily="34" charset="0"/>
              </a:rPr>
              <a:t> ειδικά περιοδικά….</a:t>
            </a:r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288925" y="1812925"/>
            <a:ext cx="8186738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4757" name="Picture 14" descr="C:\Users\TURBO_X\Desktop\γ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8" name="Rectangle 5"/>
          <p:cNvSpPr>
            <a:spLocks noChangeArrowheads="1"/>
          </p:cNvSpPr>
          <p:nvPr/>
        </p:nvSpPr>
        <p:spPr bwMode="auto">
          <a:xfrm>
            <a:off x="0" y="6334125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871A7DF9-98B2-4BC4-A15F-08633D9CC93D}" type="slidenum">
              <a:rPr lang="en-US" altLang="el-GR" b="0">
                <a:solidFill>
                  <a:srgbClr val="000000"/>
                </a:solidFill>
                <a:latin typeface="Century Gothic" panose="020B0502020202020204" pitchFamily="34" charset="0"/>
              </a:rPr>
              <a:pPr/>
              <a:t>72</a:t>
            </a:fld>
            <a:endParaRPr lang="en-US" altLang="el-GR" b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14" descr="C:\Users\TURBO_X\Desktop\γ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0" y="6334125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3F165DBF-236A-441B-B530-69A825365D7C}" type="slidenum">
              <a:rPr lang="en-US" altLang="el-GR" b="0">
                <a:solidFill>
                  <a:srgbClr val="000000"/>
                </a:solidFill>
                <a:latin typeface="Century Gothic" panose="020B0502020202020204" pitchFamily="34" charset="0"/>
              </a:rPr>
              <a:pPr/>
              <a:t>73</a:t>
            </a:fld>
            <a:endParaRPr lang="en-US" altLang="el-GR" b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1371600" y="304800"/>
          <a:ext cx="7543800" cy="627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blinds dir="vert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Rectangle 3"/>
          <p:cNvSpPr>
            <a:spLocks noChangeArrowheads="1"/>
          </p:cNvSpPr>
          <p:nvPr/>
        </p:nvSpPr>
        <p:spPr bwMode="auto">
          <a:xfrm>
            <a:off x="1752600" y="609600"/>
            <a:ext cx="5434013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defTabSz="762000">
              <a:defRPr/>
            </a:pPr>
            <a:r>
              <a:rPr lang="el-GR" sz="3400">
                <a:solidFill>
                  <a:srgbClr val="7527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ΔΟΜΗΜΕΝΟ ΑΜΕΣΟ</a:t>
            </a:r>
          </a:p>
          <a:p>
            <a:pPr algn="ctr" defTabSz="762000">
              <a:defRPr/>
            </a:pPr>
            <a:r>
              <a:rPr lang="el-GR" sz="3400">
                <a:solidFill>
                  <a:srgbClr val="7527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ΕΡΩΤΗΜΑΤΟΛΟΓΙΟ</a:t>
            </a:r>
            <a:endParaRPr lang="el-GR" sz="340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76803" name="Rectangle 4"/>
          <p:cNvSpPr>
            <a:spLocks noChangeArrowheads="1"/>
          </p:cNvSpPr>
          <p:nvPr/>
        </p:nvSpPr>
        <p:spPr bwMode="auto">
          <a:xfrm>
            <a:off x="228600" y="2514600"/>
            <a:ext cx="9099550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buClr>
                <a:srgbClr val="0033CC"/>
              </a:buClr>
              <a:buFontTx/>
              <a:buChar char="•"/>
            </a:pPr>
            <a:r>
              <a:rPr lang="el-GR" altLang="el-GR" sz="3000" b="0">
                <a:solidFill>
                  <a:srgbClr val="000000"/>
                </a:solidFill>
                <a:latin typeface="Century Gothic" panose="020B0502020202020204" pitchFamily="34" charset="0"/>
              </a:rPr>
              <a:t> μεγάλα δείγματα</a:t>
            </a:r>
          </a:p>
          <a:p>
            <a:pPr>
              <a:lnSpc>
                <a:spcPct val="120000"/>
              </a:lnSpc>
              <a:buClr>
                <a:srgbClr val="0033CC"/>
              </a:buClr>
              <a:buFontTx/>
              <a:buChar char="•"/>
            </a:pPr>
            <a:r>
              <a:rPr lang="el-GR" altLang="el-GR" sz="3000" b="0">
                <a:solidFill>
                  <a:srgbClr val="000000"/>
                </a:solidFill>
                <a:latin typeface="Century Gothic" panose="020B0502020202020204" pitchFamily="34" charset="0"/>
              </a:rPr>
              <a:t> περιγραφική έρευνα</a:t>
            </a:r>
          </a:p>
          <a:p>
            <a:pPr>
              <a:lnSpc>
                <a:spcPct val="120000"/>
              </a:lnSpc>
              <a:buClr>
                <a:srgbClr val="0033CC"/>
              </a:buClr>
              <a:buFontTx/>
              <a:buChar char="•"/>
            </a:pPr>
            <a:r>
              <a:rPr lang="el-GR" altLang="el-GR" sz="3000" b="0">
                <a:solidFill>
                  <a:srgbClr val="000000"/>
                </a:solidFill>
                <a:latin typeface="Century Gothic" panose="020B0502020202020204" pitchFamily="34" charset="0"/>
              </a:rPr>
              <a:t> συμπληρώνεται με ανοικτές ερωτήσεις</a:t>
            </a:r>
          </a:p>
          <a:p>
            <a:pPr>
              <a:lnSpc>
                <a:spcPct val="120000"/>
              </a:lnSpc>
              <a:buClr>
                <a:srgbClr val="0033CC"/>
              </a:buClr>
              <a:buFontTx/>
              <a:buChar char="•"/>
            </a:pPr>
            <a:r>
              <a:rPr lang="el-GR" altLang="el-GR" sz="3000" b="0">
                <a:solidFill>
                  <a:srgbClr val="000000"/>
                </a:solidFill>
                <a:latin typeface="Century Gothic" panose="020B0502020202020204" pitchFamily="34" charset="0"/>
              </a:rPr>
              <a:t> ευκολία στην απάντηση και στην επεξεργασία  </a:t>
            </a:r>
          </a:p>
        </p:txBody>
      </p:sp>
      <p:sp>
        <p:nvSpPr>
          <p:cNvPr id="76804" name="Rectangle 5"/>
          <p:cNvSpPr>
            <a:spLocks noChangeArrowheads="1"/>
          </p:cNvSpPr>
          <p:nvPr/>
        </p:nvSpPr>
        <p:spPr bwMode="auto">
          <a:xfrm>
            <a:off x="0" y="6019800"/>
            <a:ext cx="9144000" cy="838200"/>
          </a:xfrm>
          <a:prstGeom prst="rect">
            <a:avLst/>
          </a:prstGeom>
          <a:gradFill rotWithShape="0">
            <a:gsLst>
              <a:gs pos="0">
                <a:srgbClr val="A50021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6805" name="Picture 14" descr="C:\Users\TURBO_X\Desktop\γ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6" name="Rectangle 5"/>
          <p:cNvSpPr>
            <a:spLocks noChangeArrowheads="1"/>
          </p:cNvSpPr>
          <p:nvPr/>
        </p:nvSpPr>
        <p:spPr bwMode="auto">
          <a:xfrm>
            <a:off x="0" y="6334125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AE3247A8-1A78-4F34-9853-551641F21C78}" type="slidenum">
              <a:rPr lang="en-US" altLang="el-GR" b="0">
                <a:solidFill>
                  <a:srgbClr val="000000"/>
                </a:solidFill>
                <a:latin typeface="Century Gothic" panose="020B0502020202020204" pitchFamily="34" charset="0"/>
              </a:rPr>
              <a:pPr/>
              <a:t>74</a:t>
            </a:fld>
            <a:endParaRPr lang="en-US" altLang="el-GR" b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6" name="Group 2"/>
          <p:cNvGrpSpPr>
            <a:grpSpLocks/>
          </p:cNvGrpSpPr>
          <p:nvPr/>
        </p:nvGrpSpPr>
        <p:grpSpPr bwMode="auto">
          <a:xfrm>
            <a:off x="311150" y="539750"/>
            <a:ext cx="8832850" cy="5702300"/>
            <a:chOff x="196" y="340"/>
            <a:chExt cx="5368" cy="3592"/>
          </a:xfrm>
        </p:grpSpPr>
        <p:sp>
          <p:nvSpPr>
            <p:cNvPr id="168963" name="Rectangle 3"/>
            <p:cNvSpPr>
              <a:spLocks noChangeArrowheads="1"/>
            </p:cNvSpPr>
            <p:nvPr/>
          </p:nvSpPr>
          <p:spPr bwMode="auto">
            <a:xfrm>
              <a:off x="196" y="340"/>
              <a:ext cx="5368" cy="35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l-GR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68964" name="Rectangle 4"/>
            <p:cNvSpPr>
              <a:spLocks noChangeArrowheads="1"/>
            </p:cNvSpPr>
            <p:nvPr/>
          </p:nvSpPr>
          <p:spPr bwMode="auto">
            <a:xfrm>
              <a:off x="1352" y="398"/>
              <a:ext cx="3279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 defTabSz="762000">
                <a:defRPr/>
              </a:pPr>
              <a:r>
                <a:rPr lang="el-GR" sz="3400">
                  <a:solidFill>
                    <a:srgbClr val="75272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entury Gothic" pitchFamily="34" charset="0"/>
                </a:rPr>
                <a:t> </a:t>
              </a:r>
              <a:r>
                <a:rPr lang="el-GR" sz="3000">
                  <a:solidFill>
                    <a:srgbClr val="75272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entury Gothic" pitchFamily="34" charset="0"/>
                </a:rPr>
                <a:t>ΔΟΜΗΜΕΝΟ ΕΜΜΕΣΟ</a:t>
              </a:r>
            </a:p>
            <a:p>
              <a:pPr algn="ctr" defTabSz="762000">
                <a:defRPr/>
              </a:pPr>
              <a:r>
                <a:rPr lang="el-GR" sz="3000">
                  <a:solidFill>
                    <a:srgbClr val="75272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entury Gothic" pitchFamily="34" charset="0"/>
                </a:rPr>
                <a:t>ΕΡΩΤΗΜΑΤΟΛΟΓΙΟ</a:t>
              </a:r>
              <a:endParaRPr lang="el-GR" sz="340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endParaRPr>
            </a:p>
          </p:txBody>
        </p:sp>
        <p:sp>
          <p:nvSpPr>
            <p:cNvPr id="77832" name="Rectangle 5"/>
            <p:cNvSpPr>
              <a:spLocks noChangeArrowheads="1"/>
            </p:cNvSpPr>
            <p:nvPr/>
          </p:nvSpPr>
          <p:spPr bwMode="auto">
            <a:xfrm>
              <a:off x="322" y="1481"/>
              <a:ext cx="5002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1pPr>
              <a:lvl2pPr marL="742950" indent="-28575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2pPr>
              <a:lvl3pPr marL="11430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3pPr>
              <a:lvl4pPr marL="16002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4pPr>
              <a:lvl5pPr marL="20574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9pPr>
            </a:lstStyle>
            <a:p>
              <a:pPr>
                <a:lnSpc>
                  <a:spcPct val="120000"/>
                </a:lnSpc>
                <a:buClr>
                  <a:srgbClr val="0033CC"/>
                </a:buClr>
                <a:buFontTx/>
                <a:buChar char="•"/>
              </a:pPr>
              <a:r>
                <a:rPr lang="el-GR" altLang="el-GR" sz="3000" b="0">
                  <a:solidFill>
                    <a:srgbClr val="000000"/>
                  </a:solidFill>
                  <a:latin typeface="Century Gothic" panose="020B0502020202020204" pitchFamily="34" charset="0"/>
                </a:rPr>
                <a:t> Διερεύνηση προδιαθέσεων σε ευαίσθητα</a:t>
              </a:r>
            </a:p>
            <a:p>
              <a:pPr>
                <a:lnSpc>
                  <a:spcPct val="120000"/>
                </a:lnSpc>
                <a:buClr>
                  <a:srgbClr val="0033CC"/>
                </a:buClr>
              </a:pPr>
              <a:r>
                <a:rPr lang="el-GR" altLang="el-GR" sz="3000" b="0">
                  <a:solidFill>
                    <a:srgbClr val="000000"/>
                  </a:solidFill>
                  <a:latin typeface="Century Gothic" panose="020B0502020202020204" pitchFamily="34" charset="0"/>
                </a:rPr>
                <a:t>   κοινωνικά θέματα. </a:t>
              </a:r>
            </a:p>
            <a:p>
              <a:pPr>
                <a:lnSpc>
                  <a:spcPct val="120000"/>
                </a:lnSpc>
                <a:buClr>
                  <a:srgbClr val="0033CC"/>
                </a:buClr>
                <a:buFontTx/>
                <a:buChar char="•"/>
              </a:pPr>
              <a:r>
                <a:rPr lang="el-GR" altLang="el-GR" sz="3000" b="0">
                  <a:solidFill>
                    <a:srgbClr val="000000"/>
                  </a:solidFill>
                  <a:latin typeface="Century Gothic" panose="020B0502020202020204" pitchFamily="34" charset="0"/>
                </a:rPr>
                <a:t> Τι και πόσο ισχυρίζονται ότι ξέρουν ένα </a:t>
              </a:r>
            </a:p>
            <a:p>
              <a:pPr>
                <a:lnSpc>
                  <a:spcPct val="120000"/>
                </a:lnSpc>
                <a:buClr>
                  <a:srgbClr val="0033CC"/>
                </a:buClr>
              </a:pPr>
              <a:r>
                <a:rPr lang="el-GR" altLang="el-GR" sz="3000" b="0">
                  <a:solidFill>
                    <a:srgbClr val="000000"/>
                  </a:solidFill>
                  <a:latin typeface="Century Gothic" panose="020B0502020202020204" pitchFamily="34" charset="0"/>
                </a:rPr>
                <a:t>   θέμα.</a:t>
              </a:r>
            </a:p>
            <a:p>
              <a:pPr>
                <a:lnSpc>
                  <a:spcPct val="120000"/>
                </a:lnSpc>
                <a:buClr>
                  <a:srgbClr val="0033CC"/>
                </a:buClr>
                <a:buFontTx/>
                <a:buChar char="•"/>
              </a:pPr>
              <a:r>
                <a:rPr lang="el-GR" altLang="el-GR" sz="3000" b="0">
                  <a:solidFill>
                    <a:srgbClr val="000000"/>
                  </a:solidFill>
                  <a:latin typeface="Century Gothic" panose="020B0502020202020204" pitchFamily="34" charset="0"/>
                </a:rPr>
                <a:t> Βρες </a:t>
              </a:r>
              <a:r>
                <a:rPr lang="el-GR" altLang="el-GR" sz="3000">
                  <a:solidFill>
                    <a:srgbClr val="000000"/>
                  </a:solidFill>
                  <a:latin typeface="Century Gothic" panose="020B0502020202020204" pitchFamily="34" charset="0"/>
                </a:rPr>
                <a:t>ΣΩΣΤΕΣ</a:t>
              </a:r>
              <a:r>
                <a:rPr lang="el-GR" altLang="el-GR" sz="3000" b="0">
                  <a:solidFill>
                    <a:srgbClr val="000000"/>
                  </a:solidFill>
                  <a:latin typeface="Century Gothic" panose="020B0502020202020204" pitchFamily="34" charset="0"/>
                </a:rPr>
                <a:t> και </a:t>
              </a:r>
              <a:r>
                <a:rPr lang="el-GR" altLang="el-GR" sz="3000">
                  <a:solidFill>
                    <a:srgbClr val="000000"/>
                  </a:solidFill>
                  <a:latin typeface="Century Gothic" panose="020B0502020202020204" pitchFamily="34" charset="0"/>
                </a:rPr>
                <a:t>ΛΑΘΟΣ</a:t>
              </a:r>
              <a:r>
                <a:rPr lang="el-GR" altLang="el-GR" sz="3000" b="0">
                  <a:solidFill>
                    <a:srgbClr val="000000"/>
                  </a:solidFill>
                  <a:latin typeface="Century Gothic" panose="020B0502020202020204" pitchFamily="34" charset="0"/>
                </a:rPr>
                <a:t> απαντήσεις.</a:t>
              </a:r>
            </a:p>
          </p:txBody>
        </p:sp>
      </p:grpSp>
      <p:sp>
        <p:nvSpPr>
          <p:cNvPr id="77827" name="Rectangle 6"/>
          <p:cNvSpPr>
            <a:spLocks noChangeArrowheads="1"/>
          </p:cNvSpPr>
          <p:nvPr/>
        </p:nvSpPr>
        <p:spPr bwMode="auto">
          <a:xfrm>
            <a:off x="0" y="6019800"/>
            <a:ext cx="9144000" cy="838200"/>
          </a:xfrm>
          <a:prstGeom prst="rect">
            <a:avLst/>
          </a:prstGeom>
          <a:gradFill rotWithShape="0">
            <a:gsLst>
              <a:gs pos="0">
                <a:srgbClr val="006666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7828" name="Picture 14" descr="C:\Users\TURBO_X\Desktop\γ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9" name="Rectangle 7"/>
          <p:cNvSpPr>
            <a:spLocks noChangeArrowheads="1"/>
          </p:cNvSpPr>
          <p:nvPr/>
        </p:nvSpPr>
        <p:spPr bwMode="auto">
          <a:xfrm>
            <a:off x="0" y="6334125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6DB207E4-CD4F-47F0-A7D2-E556DA55C6A9}" type="slidenum">
              <a:rPr lang="en-US" altLang="el-GR" b="0">
                <a:solidFill>
                  <a:srgbClr val="000000"/>
                </a:solidFill>
                <a:latin typeface="Century Gothic" panose="020B0502020202020204" pitchFamily="34" charset="0"/>
              </a:rPr>
              <a:pPr/>
              <a:t>75</a:t>
            </a:fld>
            <a:endParaRPr lang="en-US" altLang="el-GR" b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ChangeArrowheads="1"/>
          </p:cNvSpPr>
          <p:nvPr/>
        </p:nvSpPr>
        <p:spPr bwMode="auto">
          <a:xfrm>
            <a:off x="311150" y="539750"/>
            <a:ext cx="8521700" cy="570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73059" name="Rectangle 3"/>
          <p:cNvSpPr>
            <a:spLocks noChangeArrowheads="1"/>
          </p:cNvSpPr>
          <p:nvPr/>
        </p:nvSpPr>
        <p:spPr bwMode="auto">
          <a:xfrm>
            <a:off x="2447925" y="623888"/>
            <a:ext cx="44227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>
              <a:defRPr/>
            </a:pPr>
            <a:r>
              <a:rPr lang="el-GR">
                <a:solidFill>
                  <a:srgbClr val="7527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ΜΗ ΔΟΜΗΜΕΝΟ ΑΜΕΣΟ</a:t>
            </a:r>
          </a:p>
          <a:p>
            <a:pPr algn="ctr" defTabSz="762000">
              <a:defRPr/>
            </a:pPr>
            <a:r>
              <a:rPr lang="el-GR">
                <a:solidFill>
                  <a:srgbClr val="7527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ΕΡΩΤΗΜΑΤΟΛΟΓΙΟ</a:t>
            </a:r>
            <a:endParaRPr lang="el-GR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838200" y="2117725"/>
            <a:ext cx="7696200" cy="336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buClr>
                <a:srgbClr val="0033CC"/>
              </a:buClr>
              <a:buFontTx/>
              <a:buChar char="•"/>
            </a:pPr>
            <a:r>
              <a:rPr lang="el-GR" altLang="el-GR" sz="3000" b="0">
                <a:solidFill>
                  <a:srgbClr val="000000"/>
                </a:solidFill>
                <a:latin typeface="Century Gothic" panose="020B0502020202020204" pitchFamily="34" charset="0"/>
              </a:rPr>
              <a:t> Η ευελιξία της μεθόδου βοηθά στην </a:t>
            </a:r>
          </a:p>
          <a:p>
            <a:pPr>
              <a:lnSpc>
                <a:spcPct val="120000"/>
              </a:lnSpc>
              <a:buClr>
                <a:srgbClr val="0033CC"/>
              </a:buClr>
            </a:pPr>
            <a:r>
              <a:rPr lang="el-GR" altLang="el-GR" sz="3000" b="0">
                <a:solidFill>
                  <a:srgbClr val="000000"/>
                </a:solidFill>
                <a:latin typeface="Century Gothic" panose="020B0502020202020204" pitchFamily="34" charset="0"/>
              </a:rPr>
              <a:t>   παροχή απαντήσεων </a:t>
            </a:r>
          </a:p>
          <a:p>
            <a:pPr>
              <a:lnSpc>
                <a:spcPct val="120000"/>
              </a:lnSpc>
              <a:buClr>
                <a:srgbClr val="0033CC"/>
              </a:buClr>
              <a:buFontTx/>
              <a:buChar char="•"/>
            </a:pPr>
            <a:r>
              <a:rPr lang="el-GR" altLang="el-GR" sz="3000" b="0">
                <a:solidFill>
                  <a:srgbClr val="000000"/>
                </a:solidFill>
                <a:latin typeface="Century Gothic" panose="020B0502020202020204" pitchFamily="34" charset="0"/>
              </a:rPr>
              <a:t> Διερευνητική έρευνα</a:t>
            </a:r>
          </a:p>
          <a:p>
            <a:pPr>
              <a:lnSpc>
                <a:spcPct val="120000"/>
              </a:lnSpc>
              <a:buClr>
                <a:srgbClr val="0033CC"/>
              </a:buClr>
              <a:buFontTx/>
              <a:buChar char="•"/>
            </a:pPr>
            <a:r>
              <a:rPr lang="el-GR" altLang="el-GR" sz="3000" b="0">
                <a:solidFill>
                  <a:srgbClr val="000000"/>
                </a:solidFill>
                <a:latin typeface="Century Gothic" panose="020B0502020202020204" pitchFamily="34" charset="0"/>
              </a:rPr>
              <a:t> Συνεντεύξεις σε βάθος ατόμων και ομάδων (In-Depth interview, Focus Groups)</a:t>
            </a:r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gradFill rotWithShape="0">
            <a:gsLst>
              <a:gs pos="0">
                <a:srgbClr val="A50021"/>
              </a:gs>
              <a:gs pos="100000">
                <a:srgbClr val="FDF8F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8854" name="Picture 14" descr="C:\Users\TURBO_X\Desktop\γ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5" name="Rectangle 6"/>
          <p:cNvSpPr>
            <a:spLocks noChangeArrowheads="1"/>
          </p:cNvSpPr>
          <p:nvPr/>
        </p:nvSpPr>
        <p:spPr bwMode="auto">
          <a:xfrm>
            <a:off x="0" y="6334125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C15BF201-7B13-4D9D-BC9F-FF45397959D0}" type="slidenum">
              <a:rPr lang="en-US" altLang="el-GR" b="0">
                <a:solidFill>
                  <a:srgbClr val="000000"/>
                </a:solidFill>
                <a:latin typeface="Century Gothic" panose="020B0502020202020204" pitchFamily="34" charset="0"/>
              </a:rPr>
              <a:pPr/>
              <a:t>76</a:t>
            </a:fld>
            <a:endParaRPr lang="en-US" altLang="el-GR" b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ChangeArrowheads="1"/>
          </p:cNvSpPr>
          <p:nvPr/>
        </p:nvSpPr>
        <p:spPr bwMode="auto">
          <a:xfrm>
            <a:off x="1874838" y="381000"/>
            <a:ext cx="55165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defTabSz="762000">
              <a:defRPr/>
            </a:pPr>
            <a:r>
              <a:rPr lang="el-GR">
                <a:solidFill>
                  <a:srgbClr val="7527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ΜΗ ΔΟΜΗΜΕΝΟ ΕΜΜΕΣΟ ΕΡΩΤΗΜΑΤΟΛΟΓΙΟ</a:t>
            </a:r>
            <a:endParaRPr lang="el-GR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746125" y="1670050"/>
            <a:ext cx="7548563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buClr>
                <a:srgbClr val="0033CC"/>
              </a:buClr>
              <a:buFontTx/>
              <a:buChar char="•"/>
            </a:pPr>
            <a:r>
              <a:rPr lang="el-GR" altLang="el-GR" sz="2400" b="0">
                <a:solidFill>
                  <a:srgbClr val="000000"/>
                </a:solidFill>
                <a:latin typeface="Century Gothic" panose="020B0502020202020204" pitchFamily="34" charset="0"/>
              </a:rPr>
              <a:t> ΕΡΕΥΝΑ ΚΙΝΗΤΡΩΝ  (MOTIVATION RESEARCH).</a:t>
            </a:r>
          </a:p>
          <a:p>
            <a:pPr>
              <a:lnSpc>
                <a:spcPct val="140000"/>
              </a:lnSpc>
              <a:buClr>
                <a:srgbClr val="0033CC"/>
              </a:buClr>
              <a:buFontTx/>
              <a:buChar char="•"/>
            </a:pPr>
            <a:r>
              <a:rPr lang="el-GR" altLang="el-GR" sz="2400" b="0">
                <a:solidFill>
                  <a:srgbClr val="000000"/>
                </a:solidFill>
                <a:latin typeface="Century Gothic" panose="020B0502020202020204" pitchFamily="34" charset="0"/>
              </a:rPr>
              <a:t> ΥΠΟΣΥΝΕΙΔΗΤΗ ΔΙΕΡΓΑΣΙΑ, ΠΡΟΘΕΣΕΘΣ, ΦΟΒΟΙ,</a:t>
            </a:r>
          </a:p>
          <a:p>
            <a:pPr>
              <a:lnSpc>
                <a:spcPct val="140000"/>
              </a:lnSpc>
              <a:buClr>
                <a:srgbClr val="0033CC"/>
              </a:buClr>
              <a:buFontTx/>
              <a:buChar char="•"/>
            </a:pPr>
            <a:r>
              <a:rPr lang="el-GR" altLang="el-GR" sz="2400" b="0">
                <a:solidFill>
                  <a:srgbClr val="000000"/>
                </a:solidFill>
                <a:latin typeface="Century Gothic" panose="020B0502020202020204" pitchFamily="34" charset="0"/>
              </a:rPr>
              <a:t>ΤΑΜΠΟΥ, ΕΛΠΙΔΕΣ, ΠΡΟΣΔΟΚΛΙΕΣ, ΕΜΠΕΙΡΙΕΣ.</a:t>
            </a:r>
          </a:p>
          <a:p>
            <a:pPr>
              <a:lnSpc>
                <a:spcPct val="140000"/>
              </a:lnSpc>
              <a:buClr>
                <a:srgbClr val="0033CC"/>
              </a:buClr>
              <a:buFontTx/>
              <a:buChar char="•"/>
            </a:pPr>
            <a:r>
              <a:rPr lang="el-GR" altLang="el-GR" sz="2400" b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l-GR" altLang="el-GR" sz="2400">
                <a:solidFill>
                  <a:srgbClr val="000000"/>
                </a:solidFill>
                <a:latin typeface="Century Gothic" panose="020B0502020202020204" pitchFamily="34" charset="0"/>
              </a:rPr>
              <a:t>ΔΕΝ ΜΠΟΡΕΙ</a:t>
            </a:r>
            <a:r>
              <a:rPr lang="el-GR" altLang="el-GR" sz="2400" b="0">
                <a:solidFill>
                  <a:srgbClr val="000000"/>
                </a:solidFill>
                <a:latin typeface="Century Gothic" panose="020B0502020202020204" pitchFamily="34" charset="0"/>
              </a:rPr>
              <a:t> ‘Η </a:t>
            </a:r>
            <a:r>
              <a:rPr lang="el-GR" altLang="el-GR" sz="2400">
                <a:solidFill>
                  <a:srgbClr val="000000"/>
                </a:solidFill>
                <a:latin typeface="Century Gothic" panose="020B0502020202020204" pitchFamily="34" charset="0"/>
              </a:rPr>
              <a:t>ΔΕΝ ΘΕΛΕΙ </a:t>
            </a:r>
            <a:r>
              <a:rPr lang="el-GR" altLang="el-GR" sz="2400" b="0">
                <a:solidFill>
                  <a:srgbClr val="000000"/>
                </a:solidFill>
                <a:latin typeface="Century Gothic" panose="020B0502020202020204" pitchFamily="34" charset="0"/>
              </a:rPr>
              <a:t>ΝΑ ΑΠΟΚΑΛΥΨΕΙ.</a:t>
            </a:r>
          </a:p>
          <a:p>
            <a:pPr>
              <a:lnSpc>
                <a:spcPct val="140000"/>
              </a:lnSpc>
              <a:buClr>
                <a:srgbClr val="0033CC"/>
              </a:buClr>
              <a:buFontTx/>
              <a:buChar char="•"/>
            </a:pPr>
            <a:r>
              <a:rPr lang="el-GR" altLang="el-GR" sz="240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l-GR" altLang="el-GR" sz="2400" b="0">
                <a:solidFill>
                  <a:srgbClr val="000000"/>
                </a:solidFill>
                <a:latin typeface="Century Gothic" panose="020B0502020202020204" pitchFamily="34" charset="0"/>
              </a:rPr>
              <a:t>Η ΑΜΕΣΗ ΕΡΩΤΗΣΗ ΔΕΝ ΘΑ ΔΩΣΕΙ ΑΠΑΝΤΗΣΗ.</a:t>
            </a:r>
          </a:p>
          <a:p>
            <a:pPr>
              <a:lnSpc>
                <a:spcPct val="140000"/>
              </a:lnSpc>
              <a:buClr>
                <a:srgbClr val="0033CC"/>
              </a:buClr>
              <a:buFontTx/>
              <a:buChar char="•"/>
            </a:pPr>
            <a:r>
              <a:rPr lang="el-GR" altLang="el-GR" sz="2400" b="0">
                <a:solidFill>
                  <a:srgbClr val="000000"/>
                </a:solidFill>
                <a:latin typeface="Century Gothic" panose="020B0502020202020204" pitchFamily="34" charset="0"/>
              </a:rPr>
              <a:t> ΧΡΗΣΙΜΟΠΟΙΗΣΕ ΤΕΧΝΙΚΗ ΠΡΟΒΟΛΩΝ  </a:t>
            </a:r>
            <a:br>
              <a:rPr lang="el-GR" altLang="el-GR" sz="2400" b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Century Gothic" panose="020B0502020202020204" pitchFamily="34" charset="0"/>
              </a:rPr>
              <a:t>  (PROJECTIVE   TECHNIQUES)</a:t>
            </a:r>
            <a:endParaRPr lang="el-GR" altLang="el-GR" sz="2600" b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311150" y="234950"/>
            <a:ext cx="8597900" cy="631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gradFill rotWithShape="0">
            <a:gsLst>
              <a:gs pos="0">
                <a:srgbClr val="006600"/>
              </a:gs>
              <a:gs pos="100000">
                <a:srgbClr val="F8FBF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9878" name="Picture 14" descr="C:\Users\TURBO_X\Desktop\γ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9" name="Rectangle 6"/>
          <p:cNvSpPr>
            <a:spLocks noChangeArrowheads="1"/>
          </p:cNvSpPr>
          <p:nvPr/>
        </p:nvSpPr>
        <p:spPr bwMode="auto">
          <a:xfrm>
            <a:off x="0" y="6334125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AEB3921D-1BE1-4AE8-A578-24452B202981}" type="slidenum">
              <a:rPr lang="en-US" altLang="el-GR" b="0">
                <a:solidFill>
                  <a:srgbClr val="000000"/>
                </a:solidFill>
                <a:latin typeface="Century Gothic" panose="020B0502020202020204" pitchFamily="34" charset="0"/>
              </a:rPr>
              <a:pPr/>
              <a:t>77</a:t>
            </a:fld>
            <a:endParaRPr lang="en-US" altLang="el-GR" b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8" name="Group 2"/>
          <p:cNvGrpSpPr>
            <a:grpSpLocks/>
          </p:cNvGrpSpPr>
          <p:nvPr/>
        </p:nvGrpSpPr>
        <p:grpSpPr bwMode="auto">
          <a:xfrm>
            <a:off x="609600" y="539750"/>
            <a:ext cx="8763000" cy="5632450"/>
            <a:chOff x="96" y="340"/>
            <a:chExt cx="5520" cy="3548"/>
          </a:xfrm>
        </p:grpSpPr>
        <p:sp>
          <p:nvSpPr>
            <p:cNvPr id="171011" name="Rectangle 3"/>
            <p:cNvSpPr>
              <a:spLocks noChangeArrowheads="1"/>
            </p:cNvSpPr>
            <p:nvPr/>
          </p:nvSpPr>
          <p:spPr bwMode="auto">
            <a:xfrm>
              <a:off x="326" y="480"/>
              <a:ext cx="5098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defTabSz="762000">
                <a:defRPr/>
              </a:pPr>
              <a:r>
                <a:rPr lang="el-GR" sz="3200">
                  <a:solidFill>
                    <a:srgbClr val="75272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entury Gothic" pitchFamily="34" charset="0"/>
                </a:rPr>
                <a:t>ΚΑΘΟΡΙΣΜΟΣ ΕΡΩΤΗΜΑΤΟΛΟΓΙΟΥ</a:t>
              </a:r>
              <a:endParaRPr lang="el-GR" sz="320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endParaRPr>
            </a:p>
          </p:txBody>
        </p:sp>
        <p:sp>
          <p:nvSpPr>
            <p:cNvPr id="80903" name="Line 4"/>
            <p:cNvSpPr>
              <a:spLocks noChangeShapeType="1"/>
            </p:cNvSpPr>
            <p:nvPr/>
          </p:nvSpPr>
          <p:spPr bwMode="auto">
            <a:xfrm>
              <a:off x="96" y="1056"/>
              <a:ext cx="552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0904" name="Rectangle 5"/>
            <p:cNvSpPr>
              <a:spLocks noChangeArrowheads="1"/>
            </p:cNvSpPr>
            <p:nvPr/>
          </p:nvSpPr>
          <p:spPr bwMode="auto">
            <a:xfrm>
              <a:off x="134" y="1101"/>
              <a:ext cx="1012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1pPr>
              <a:lvl2pPr marL="742950" indent="-28575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2pPr>
              <a:lvl3pPr marL="11430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3pPr>
              <a:lvl4pPr marL="16002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4pPr>
              <a:lvl5pPr marL="20574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9pPr>
            </a:lstStyle>
            <a:p>
              <a:r>
                <a:rPr lang="el-GR" altLang="el-GR" sz="2300">
                  <a:solidFill>
                    <a:srgbClr val="000000"/>
                  </a:solidFill>
                  <a:latin typeface="Century Gothic" panose="020B0502020202020204" pitchFamily="34" charset="0"/>
                </a:rPr>
                <a:t>ΒΑΘΜΟΣ</a:t>
              </a:r>
            </a:p>
            <a:p>
              <a:r>
                <a:rPr lang="el-GR" altLang="el-GR" sz="2300">
                  <a:solidFill>
                    <a:srgbClr val="000000"/>
                  </a:solidFill>
                  <a:latin typeface="Century Gothic" panose="020B0502020202020204" pitchFamily="34" charset="0"/>
                </a:rPr>
                <a:t>ΑΚΡΙΒΕΙΑΣ</a:t>
              </a:r>
            </a:p>
            <a:p>
              <a:r>
                <a:rPr lang="el-GR" altLang="el-GR" sz="2300">
                  <a:solidFill>
                    <a:srgbClr val="000000"/>
                  </a:solidFill>
                  <a:latin typeface="Century Gothic" panose="020B0502020202020204" pitchFamily="34" charset="0"/>
                </a:rPr>
                <a:t>ΕΡΕΥΝΑΣ</a:t>
              </a:r>
            </a:p>
          </p:txBody>
        </p:sp>
        <p:sp>
          <p:nvSpPr>
            <p:cNvPr id="80905" name="Line 6"/>
            <p:cNvSpPr>
              <a:spLocks noChangeShapeType="1"/>
            </p:cNvSpPr>
            <p:nvPr/>
          </p:nvSpPr>
          <p:spPr bwMode="auto">
            <a:xfrm>
              <a:off x="96" y="1824"/>
              <a:ext cx="552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0906" name="Line 7"/>
            <p:cNvSpPr>
              <a:spLocks noChangeShapeType="1"/>
            </p:cNvSpPr>
            <p:nvPr/>
          </p:nvSpPr>
          <p:spPr bwMode="auto">
            <a:xfrm>
              <a:off x="1344" y="1056"/>
              <a:ext cx="0" cy="283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0907" name="Line 8"/>
            <p:cNvSpPr>
              <a:spLocks noChangeShapeType="1"/>
            </p:cNvSpPr>
            <p:nvPr/>
          </p:nvSpPr>
          <p:spPr bwMode="auto">
            <a:xfrm>
              <a:off x="1344" y="1488"/>
              <a:ext cx="4272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0908" name="Rectangle 9"/>
            <p:cNvSpPr>
              <a:spLocks noChangeArrowheads="1"/>
            </p:cNvSpPr>
            <p:nvPr/>
          </p:nvSpPr>
          <p:spPr bwMode="auto">
            <a:xfrm>
              <a:off x="1478" y="1094"/>
              <a:ext cx="339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1pPr>
              <a:lvl2pPr marL="742950" indent="-28575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2pPr>
              <a:lvl3pPr marL="11430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3pPr>
              <a:lvl4pPr marL="16002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4pPr>
              <a:lvl5pPr marL="20574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9pPr>
            </a:lstStyle>
            <a:p>
              <a:r>
                <a:rPr lang="el-GR" altLang="el-GR" sz="2400">
                  <a:solidFill>
                    <a:srgbClr val="000000"/>
                  </a:solidFill>
                  <a:latin typeface="Century Gothic" panose="020B0502020202020204" pitchFamily="34" charset="0"/>
                </a:rPr>
                <a:t>ΔΥΝΑΤΟΤΗΤΑ   ΑΜΕΣΗΣ    ΕΡΩΤΗΣΗΣ</a:t>
              </a:r>
            </a:p>
          </p:txBody>
        </p:sp>
        <p:sp>
          <p:nvSpPr>
            <p:cNvPr id="80909" name="Rectangle 10"/>
            <p:cNvSpPr>
              <a:spLocks noChangeArrowheads="1"/>
            </p:cNvSpPr>
            <p:nvPr/>
          </p:nvSpPr>
          <p:spPr bwMode="auto">
            <a:xfrm>
              <a:off x="1574" y="1519"/>
              <a:ext cx="1604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1pPr>
              <a:lvl2pPr marL="742950" indent="-28575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2pPr>
              <a:lvl3pPr marL="11430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3pPr>
              <a:lvl4pPr marL="16002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4pPr>
              <a:lvl5pPr marL="20574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9pPr>
            </a:lstStyle>
            <a:p>
              <a:r>
                <a:rPr lang="el-GR" altLang="el-GR" sz="2500">
                  <a:solidFill>
                    <a:srgbClr val="0033CC"/>
                  </a:solidFill>
                  <a:latin typeface="Century Gothic" panose="020B0502020202020204" pitchFamily="34" charset="0"/>
                </a:rPr>
                <a:t>ΜΕΓΑΛΗ            </a:t>
              </a:r>
            </a:p>
          </p:txBody>
        </p:sp>
        <p:sp>
          <p:nvSpPr>
            <p:cNvPr id="80910" name="Rectangle 11"/>
            <p:cNvSpPr>
              <a:spLocks noChangeArrowheads="1"/>
            </p:cNvSpPr>
            <p:nvPr/>
          </p:nvSpPr>
          <p:spPr bwMode="auto">
            <a:xfrm>
              <a:off x="182" y="2109"/>
              <a:ext cx="984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1pPr>
              <a:lvl2pPr marL="742950" indent="-28575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2pPr>
              <a:lvl3pPr marL="11430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3pPr>
              <a:lvl4pPr marL="16002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4pPr>
              <a:lvl5pPr marL="20574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9pPr>
            </a:lstStyle>
            <a:p>
              <a:r>
                <a:rPr lang="el-GR" altLang="el-GR" sz="2300">
                  <a:solidFill>
                    <a:srgbClr val="752729"/>
                  </a:solidFill>
                  <a:latin typeface="Century Gothic" panose="020B0502020202020204" pitchFamily="34" charset="0"/>
                </a:rPr>
                <a:t>ΜΕΓΑΛΟΣ</a:t>
              </a:r>
              <a:endParaRPr lang="el-GR" altLang="el-GR" sz="2300">
                <a:solidFill>
                  <a:srgbClr val="868686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0911" name="Rectangle 12"/>
            <p:cNvSpPr>
              <a:spLocks noChangeArrowheads="1"/>
            </p:cNvSpPr>
            <p:nvPr/>
          </p:nvSpPr>
          <p:spPr bwMode="auto">
            <a:xfrm>
              <a:off x="1670" y="1886"/>
              <a:ext cx="1333" cy="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1pPr>
              <a:lvl2pPr marL="742950" indent="-28575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2pPr>
              <a:lvl3pPr marL="11430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3pPr>
              <a:lvl4pPr marL="16002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4pPr>
              <a:lvl5pPr marL="20574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9pPr>
            </a:lstStyle>
            <a:p>
              <a:r>
                <a:rPr lang="el-GR" altLang="el-GR" sz="2400" b="0">
                  <a:solidFill>
                    <a:srgbClr val="000000"/>
                  </a:solidFill>
                  <a:latin typeface="Century Gothic" panose="020B0502020202020204" pitchFamily="34" charset="0"/>
                </a:rPr>
                <a:t>ΔΟΜΗΜΕΝΟ</a:t>
              </a:r>
            </a:p>
            <a:p>
              <a:r>
                <a:rPr lang="el-GR" altLang="el-GR" sz="2400" b="0">
                  <a:solidFill>
                    <a:srgbClr val="000000"/>
                  </a:solidFill>
                  <a:latin typeface="Century Gothic" panose="020B0502020202020204" pitchFamily="34" charset="0"/>
                </a:rPr>
                <a:t>ΜΕ ΑΜΕΣΕΣ </a:t>
              </a:r>
            </a:p>
            <a:p>
              <a:r>
                <a:rPr lang="el-GR" altLang="el-GR" sz="2400" b="0">
                  <a:solidFill>
                    <a:srgbClr val="000000"/>
                  </a:solidFill>
                  <a:latin typeface="Century Gothic" panose="020B0502020202020204" pitchFamily="34" charset="0"/>
                </a:rPr>
                <a:t>ΕΡΩΤΗΣΕΙΣ</a:t>
              </a:r>
            </a:p>
          </p:txBody>
        </p:sp>
        <p:sp>
          <p:nvSpPr>
            <p:cNvPr id="80912" name="Rectangle 13"/>
            <p:cNvSpPr>
              <a:spLocks noChangeArrowheads="1"/>
            </p:cNvSpPr>
            <p:nvPr/>
          </p:nvSpPr>
          <p:spPr bwMode="auto">
            <a:xfrm>
              <a:off x="230" y="3165"/>
              <a:ext cx="805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1pPr>
              <a:lvl2pPr marL="742950" indent="-28575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2pPr>
              <a:lvl3pPr marL="11430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3pPr>
              <a:lvl4pPr marL="16002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4pPr>
              <a:lvl5pPr marL="20574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9pPr>
            </a:lstStyle>
            <a:p>
              <a:r>
                <a:rPr lang="el-GR" altLang="el-GR" sz="2300">
                  <a:solidFill>
                    <a:srgbClr val="752729"/>
                  </a:solidFill>
                  <a:latin typeface="Century Gothic" panose="020B0502020202020204" pitchFamily="34" charset="0"/>
                </a:rPr>
                <a:t>ΜΙΚΡΟΣ</a:t>
              </a:r>
            </a:p>
          </p:txBody>
        </p:sp>
        <p:sp>
          <p:nvSpPr>
            <p:cNvPr id="80913" name="Rectangle 14"/>
            <p:cNvSpPr>
              <a:spLocks noChangeArrowheads="1"/>
            </p:cNvSpPr>
            <p:nvPr/>
          </p:nvSpPr>
          <p:spPr bwMode="auto">
            <a:xfrm>
              <a:off x="4118" y="1471"/>
              <a:ext cx="731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1pPr>
              <a:lvl2pPr marL="742950" indent="-28575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2pPr>
              <a:lvl3pPr marL="11430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3pPr>
              <a:lvl4pPr marL="16002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4pPr>
              <a:lvl5pPr marL="20574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9pPr>
            </a:lstStyle>
            <a:p>
              <a:r>
                <a:rPr lang="el-GR" altLang="el-GR" sz="2500">
                  <a:solidFill>
                    <a:srgbClr val="0033CC"/>
                  </a:solidFill>
                  <a:latin typeface="Century Gothic" panose="020B0502020202020204" pitchFamily="34" charset="0"/>
                </a:rPr>
                <a:t>ΜΙΚΡΗ</a:t>
              </a:r>
            </a:p>
          </p:txBody>
        </p:sp>
        <p:sp>
          <p:nvSpPr>
            <p:cNvPr id="80914" name="Line 15"/>
            <p:cNvSpPr>
              <a:spLocks noChangeShapeType="1"/>
            </p:cNvSpPr>
            <p:nvPr/>
          </p:nvSpPr>
          <p:spPr bwMode="auto">
            <a:xfrm>
              <a:off x="3216" y="1488"/>
              <a:ext cx="0" cy="24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0915" name="Rectangle 16"/>
            <p:cNvSpPr>
              <a:spLocks noChangeArrowheads="1"/>
            </p:cNvSpPr>
            <p:nvPr/>
          </p:nvSpPr>
          <p:spPr bwMode="auto">
            <a:xfrm>
              <a:off x="1526" y="3014"/>
              <a:ext cx="1696" cy="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1pPr>
              <a:lvl2pPr marL="742950" indent="-28575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2pPr>
              <a:lvl3pPr marL="11430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3pPr>
              <a:lvl4pPr marL="16002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4pPr>
              <a:lvl5pPr marL="20574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9pPr>
            </a:lstStyle>
            <a:p>
              <a:r>
                <a:rPr lang="el-GR" altLang="el-GR" sz="2400" b="0">
                  <a:solidFill>
                    <a:srgbClr val="000000"/>
                  </a:solidFill>
                  <a:latin typeface="Century Gothic" panose="020B0502020202020204" pitchFamily="34" charset="0"/>
                </a:rPr>
                <a:t>ΜΗ ΔΟΜΗΜΕΝΟ</a:t>
              </a:r>
            </a:p>
            <a:p>
              <a:r>
                <a:rPr lang="el-GR" altLang="el-GR" sz="2400" b="0">
                  <a:solidFill>
                    <a:srgbClr val="000000"/>
                  </a:solidFill>
                  <a:latin typeface="Century Gothic" panose="020B0502020202020204" pitchFamily="34" charset="0"/>
                </a:rPr>
                <a:t>ΜΕ ΑΜΕΣΕΣ </a:t>
              </a:r>
            </a:p>
            <a:p>
              <a:r>
                <a:rPr lang="el-GR" altLang="el-GR" sz="2400" b="0">
                  <a:solidFill>
                    <a:srgbClr val="000000"/>
                  </a:solidFill>
                  <a:latin typeface="Century Gothic" panose="020B0502020202020204" pitchFamily="34" charset="0"/>
                </a:rPr>
                <a:t>ΕΡΩΤΗΣΕΙΣ</a:t>
              </a:r>
            </a:p>
          </p:txBody>
        </p:sp>
        <p:sp>
          <p:nvSpPr>
            <p:cNvPr id="80916" name="Rectangle 17"/>
            <p:cNvSpPr>
              <a:spLocks noChangeArrowheads="1"/>
            </p:cNvSpPr>
            <p:nvPr/>
          </p:nvSpPr>
          <p:spPr bwMode="auto">
            <a:xfrm>
              <a:off x="3542" y="1886"/>
              <a:ext cx="1386" cy="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1pPr>
              <a:lvl2pPr marL="742950" indent="-28575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2pPr>
              <a:lvl3pPr marL="11430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3pPr>
              <a:lvl4pPr marL="16002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4pPr>
              <a:lvl5pPr marL="20574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9pPr>
            </a:lstStyle>
            <a:p>
              <a:r>
                <a:rPr lang="el-GR" altLang="el-GR" sz="2400" b="0">
                  <a:solidFill>
                    <a:srgbClr val="000000"/>
                  </a:solidFill>
                  <a:latin typeface="Century Gothic" panose="020B0502020202020204" pitchFamily="34" charset="0"/>
                </a:rPr>
                <a:t>ΔΟΜΗΜΕΝΟ </a:t>
              </a:r>
            </a:p>
            <a:p>
              <a:r>
                <a:rPr lang="el-GR" altLang="el-GR" sz="2400" b="0">
                  <a:solidFill>
                    <a:srgbClr val="000000"/>
                  </a:solidFill>
                  <a:latin typeface="Century Gothic" panose="020B0502020202020204" pitchFamily="34" charset="0"/>
                </a:rPr>
                <a:t>ΜΕ ΕΜΜΕΣΕΣ</a:t>
              </a:r>
            </a:p>
            <a:p>
              <a:r>
                <a:rPr lang="el-GR" altLang="el-GR" sz="2400" b="0">
                  <a:solidFill>
                    <a:srgbClr val="000000"/>
                  </a:solidFill>
                  <a:latin typeface="Century Gothic" panose="020B0502020202020204" pitchFamily="34" charset="0"/>
                </a:rPr>
                <a:t>ΕΡΩΤΗΣΕΙΣ</a:t>
              </a:r>
            </a:p>
          </p:txBody>
        </p:sp>
        <p:sp>
          <p:nvSpPr>
            <p:cNvPr id="80917" name="Rectangle 18"/>
            <p:cNvSpPr>
              <a:spLocks noChangeArrowheads="1"/>
            </p:cNvSpPr>
            <p:nvPr/>
          </p:nvSpPr>
          <p:spPr bwMode="auto">
            <a:xfrm>
              <a:off x="3494" y="3014"/>
              <a:ext cx="1696" cy="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1pPr>
              <a:lvl2pPr marL="742950" indent="-28575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2pPr>
              <a:lvl3pPr marL="11430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3pPr>
              <a:lvl4pPr marL="16002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4pPr>
              <a:lvl5pPr marL="20574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9pPr>
            </a:lstStyle>
            <a:p>
              <a:r>
                <a:rPr lang="el-GR" altLang="el-GR" sz="2400" b="0">
                  <a:solidFill>
                    <a:srgbClr val="000000"/>
                  </a:solidFill>
                  <a:latin typeface="Century Gothic" panose="020B0502020202020204" pitchFamily="34" charset="0"/>
                </a:rPr>
                <a:t>ΜΗ ΔΟΜΗΜΕΝΟ</a:t>
              </a:r>
            </a:p>
            <a:p>
              <a:r>
                <a:rPr lang="el-GR" altLang="el-GR" sz="2400" b="0">
                  <a:solidFill>
                    <a:srgbClr val="000000"/>
                  </a:solidFill>
                  <a:latin typeface="Century Gothic" panose="020B0502020202020204" pitchFamily="34" charset="0"/>
                </a:rPr>
                <a:t>ΜΕ ΕΜΜΕΣΕΣ</a:t>
              </a:r>
            </a:p>
            <a:p>
              <a:r>
                <a:rPr lang="el-GR" altLang="el-GR" sz="2400" b="0">
                  <a:solidFill>
                    <a:srgbClr val="000000"/>
                  </a:solidFill>
                  <a:latin typeface="Century Gothic" panose="020B0502020202020204" pitchFamily="34" charset="0"/>
                </a:rPr>
                <a:t>ΕΡΩΤΗΣΕΙΣ</a:t>
              </a:r>
            </a:p>
          </p:txBody>
        </p:sp>
        <p:sp>
          <p:nvSpPr>
            <p:cNvPr id="80918" name="Line 19"/>
            <p:cNvSpPr>
              <a:spLocks noChangeShapeType="1"/>
            </p:cNvSpPr>
            <p:nvPr/>
          </p:nvSpPr>
          <p:spPr bwMode="auto">
            <a:xfrm>
              <a:off x="96" y="2784"/>
              <a:ext cx="552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0919" name="Rectangle 20"/>
            <p:cNvSpPr>
              <a:spLocks noChangeArrowheads="1"/>
            </p:cNvSpPr>
            <p:nvPr/>
          </p:nvSpPr>
          <p:spPr bwMode="auto">
            <a:xfrm>
              <a:off x="100" y="340"/>
              <a:ext cx="5512" cy="3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9pPr>
            </a:lstStyle>
            <a:p>
              <a:endParaRPr lang="el-GR" altLang="el-GR">
                <a:solidFill>
                  <a:srgbClr val="0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80899" name="Rectangle 21"/>
          <p:cNvSpPr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0900" name="Picture 14" descr="C:\Users\TURBO_X\Desktop\γ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1" name="Rectangle 22"/>
          <p:cNvSpPr>
            <a:spLocks noChangeArrowheads="1"/>
          </p:cNvSpPr>
          <p:nvPr/>
        </p:nvSpPr>
        <p:spPr bwMode="auto">
          <a:xfrm>
            <a:off x="0" y="6334125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D39478A4-2C77-44FA-A9DD-F092813F6963}" type="slidenum">
              <a:rPr lang="en-US" altLang="el-GR" b="0">
                <a:solidFill>
                  <a:srgbClr val="FFFFFF"/>
                </a:solidFill>
                <a:latin typeface="Century Gothic" panose="020B0502020202020204" pitchFamily="34" charset="0"/>
              </a:rPr>
              <a:pPr/>
              <a:t>78</a:t>
            </a:fld>
            <a:endParaRPr lang="en-US" altLang="el-GR" b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>
                <a:latin typeface="Century Gothic" panose="020B0502020202020204" pitchFamily="34" charset="0"/>
              </a:rPr>
              <a:t>4.2 Ποιοτικές Μέθοδοι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>
                <a:latin typeface="Century Gothic" panose="020B0502020202020204" pitchFamily="34" charset="0"/>
              </a:rPr>
              <a:t>1. Τι σημαίνει έρευνα αγοράς</a:t>
            </a:r>
          </a:p>
        </p:txBody>
      </p:sp>
      <p:pic>
        <p:nvPicPr>
          <p:cNvPr id="28677" name="Picture 5" descr="http://www.marketresearchlatinamerica.com/wp-content/Untitled-1.png"/>
          <p:cNvPicPr>
            <a:picLocks noChangeAspect="1" noChangeArrowheads="1"/>
          </p:cNvPicPr>
          <p:nvPr/>
        </p:nvPicPr>
        <p:blipFill>
          <a:blip r:embed="rId2" cstate="print"/>
          <a:srcRect b="24571"/>
          <a:stretch>
            <a:fillRect/>
          </a:stretch>
        </p:blipFill>
        <p:spPr bwMode="auto">
          <a:xfrm>
            <a:off x="2514600" y="2819400"/>
            <a:ext cx="381000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8759825" y="6334125"/>
            <a:ext cx="384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D8FBA621-A005-46EE-9641-B93B7CC2C6F5}" type="slidenum">
              <a:rPr lang="en-US" altLang="el-GR" b="0">
                <a:latin typeface="Century Gothic" panose="020B0502020202020204" pitchFamily="34" charset="0"/>
              </a:rPr>
              <a:pPr/>
              <a:t>8</a:t>
            </a:fld>
            <a:endParaRPr lang="en-US" altLang="el-GR" b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ChangeArrowheads="1"/>
          </p:cNvSpPr>
          <p:nvPr/>
        </p:nvSpPr>
        <p:spPr bwMode="auto">
          <a:xfrm>
            <a:off x="2041525" y="455613"/>
            <a:ext cx="52260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el-GR" sz="3600">
                <a:solidFill>
                  <a:srgbClr val="7527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ΣΥΝΕΝΤΕΥΞΗ - ΚΙΝΗΤΡΑ</a:t>
            </a:r>
            <a:endParaRPr lang="el-GR" sz="3600">
              <a:solidFill>
                <a:srgbClr val="0099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1752600" y="2133600"/>
            <a:ext cx="6102350" cy="2308225"/>
          </a:xfrm>
          <a:prstGeom prst="rect">
            <a:avLst/>
          </a:prstGeom>
          <a:gradFill rotWithShape="0">
            <a:gsLst>
              <a:gs pos="0">
                <a:srgbClr val="FEFFF5"/>
              </a:gs>
              <a:gs pos="100000">
                <a:srgbClr val="FAFDC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>
              <a:buClr>
                <a:srgbClr val="0099FF"/>
              </a:buClr>
              <a:buFontTx/>
              <a:buChar char="•"/>
            </a:pPr>
            <a:r>
              <a:rPr lang="el-GR" altLang="el-GR" sz="2400" b="0">
                <a:latin typeface="Century Gothic" panose="020B0502020202020204" pitchFamily="34" charset="0"/>
              </a:rPr>
              <a:t> Αντικείμενο Μελέτης</a:t>
            </a:r>
          </a:p>
          <a:p>
            <a:pPr>
              <a:buClr>
                <a:srgbClr val="0099FF"/>
              </a:buClr>
            </a:pPr>
            <a:r>
              <a:rPr lang="el-GR" altLang="el-GR" sz="2400" b="0">
                <a:latin typeface="Century Gothic" panose="020B0502020202020204" pitchFamily="34" charset="0"/>
              </a:rPr>
              <a:t> </a:t>
            </a:r>
          </a:p>
          <a:p>
            <a:pPr>
              <a:buClr>
                <a:srgbClr val="0099FF"/>
              </a:buClr>
              <a:buFontTx/>
              <a:buChar char="•"/>
            </a:pPr>
            <a:r>
              <a:rPr lang="el-GR" altLang="el-GR" sz="2400" b="0">
                <a:latin typeface="Century Gothic" panose="020B0502020202020204" pitchFamily="34" charset="0"/>
              </a:rPr>
              <a:t> Κύρος - Εικόνα του Γραφείου Ερευνας </a:t>
            </a:r>
          </a:p>
          <a:p>
            <a:pPr>
              <a:buClr>
                <a:srgbClr val="0099FF"/>
              </a:buClr>
              <a:buFontTx/>
              <a:buChar char="•"/>
            </a:pPr>
            <a:endParaRPr lang="el-GR" altLang="el-GR" sz="2400" b="0">
              <a:latin typeface="Century Gothic" panose="020B0502020202020204" pitchFamily="34" charset="0"/>
            </a:endParaRPr>
          </a:p>
          <a:p>
            <a:pPr>
              <a:buClr>
                <a:srgbClr val="0099FF"/>
              </a:buClr>
              <a:buFontTx/>
              <a:buChar char="•"/>
            </a:pPr>
            <a:r>
              <a:rPr lang="el-GR" altLang="el-GR" sz="2400" b="0">
                <a:latin typeface="Century Gothic" panose="020B0502020202020204" pitchFamily="34" charset="0"/>
              </a:rPr>
              <a:t> Κοινωνική Συμπεριφορά</a:t>
            </a:r>
          </a:p>
          <a:p>
            <a:pPr>
              <a:buClr>
                <a:srgbClr val="0099FF"/>
              </a:buClr>
            </a:pPr>
            <a:r>
              <a:rPr lang="el-GR" altLang="el-GR" sz="2400">
                <a:latin typeface="Century Gothic" panose="020B0502020202020204" pitchFamily="34" charset="0"/>
              </a:rPr>
              <a:t>				</a:t>
            </a: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2286000" y="4648200"/>
            <a:ext cx="49847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5715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r>
              <a:rPr lang="el-GR" altLang="el-GR" u="sng">
                <a:latin typeface="Century Gothic" panose="020B0502020202020204" pitchFamily="34" charset="0"/>
              </a:rPr>
              <a:t>ΠΡΟΣΟΧΗ:</a:t>
            </a:r>
          </a:p>
          <a:p>
            <a:pPr lvl="1">
              <a:buFontTx/>
              <a:buChar char="•"/>
            </a:pPr>
            <a:r>
              <a:rPr lang="el-GR" altLang="el-GR">
                <a:latin typeface="Century Gothic" panose="020B0502020202020204" pitchFamily="34" charset="0"/>
              </a:rPr>
              <a:t> Χρόνος που απαιτείται</a:t>
            </a:r>
          </a:p>
          <a:p>
            <a:pPr lvl="1">
              <a:buFontTx/>
              <a:buChar char="•"/>
            </a:pPr>
            <a:r>
              <a:rPr lang="el-GR" altLang="el-GR">
                <a:latin typeface="Century Gothic" panose="020B0502020202020204" pitchFamily="34" charset="0"/>
              </a:rPr>
              <a:t> Είδος ερωτήσεων</a:t>
            </a:r>
          </a:p>
          <a:p>
            <a:pPr lvl="1">
              <a:buFontTx/>
              <a:buChar char="•"/>
            </a:pPr>
            <a:r>
              <a:rPr lang="el-GR" altLang="el-GR">
                <a:latin typeface="Century Gothic" panose="020B0502020202020204" pitchFamily="34" charset="0"/>
              </a:rPr>
              <a:t> Σκοπός της έρευνας</a:t>
            </a:r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>
              <a:latin typeface="Century Gothic" panose="020B0502020202020204" pitchFamily="34" charset="0"/>
            </a:endParaRPr>
          </a:p>
        </p:txBody>
      </p:sp>
      <p:pic>
        <p:nvPicPr>
          <p:cNvPr id="82950" name="Picture 14" descr="C:\Users\TURBO_X\Desktop\γ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1" name="Rectangle 6"/>
          <p:cNvSpPr>
            <a:spLocks noChangeArrowheads="1"/>
          </p:cNvSpPr>
          <p:nvPr/>
        </p:nvSpPr>
        <p:spPr bwMode="auto">
          <a:xfrm>
            <a:off x="0" y="6334125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69717CCF-05DC-4EF4-B1AE-596C891F1ED1}" type="slidenum">
              <a:rPr lang="en-US" altLang="el-GR" b="0">
                <a:latin typeface="Century Gothic" panose="020B0502020202020204" pitchFamily="34" charset="0"/>
              </a:rPr>
              <a:pPr/>
              <a:t>80</a:t>
            </a:fld>
            <a:endParaRPr lang="en-US" altLang="el-GR" b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0"/>
            <a:ext cx="5715000" cy="914400"/>
          </a:xfrm>
          <a:solidFill>
            <a:srgbClr val="FF9900"/>
          </a:solidFill>
        </p:spPr>
        <p:txBody>
          <a:bodyPr lIns="92075" tIns="46038" rIns="92075" bIns="46038"/>
          <a:lstStyle/>
          <a:p>
            <a:pPr defTabSz="762000" eaLnBrk="1" hangingPunct="1"/>
            <a:r>
              <a:rPr lang="el-GR" altLang="el-GR" smtClean="0">
                <a:latin typeface="Century Gothic" panose="020B0502020202020204" pitchFamily="34" charset="0"/>
              </a:rPr>
              <a:t>Συνέντευξη</a:t>
            </a:r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1584325" y="2286000"/>
            <a:ext cx="7559675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buClr>
                <a:srgbClr val="FF5D5D"/>
              </a:buClr>
              <a:buFontTx/>
              <a:buChar char="•"/>
            </a:pPr>
            <a:r>
              <a:rPr lang="el-GR" altLang="el-GR" b="0">
                <a:latin typeface="Century Gothic" panose="020B0502020202020204" pitchFamily="34" charset="0"/>
              </a:rPr>
              <a:t> Ευλυγισία συλλογής ποικιλίας πολλών και διαφορετικών στοιχείων (versatility)</a:t>
            </a:r>
          </a:p>
          <a:p>
            <a:pPr>
              <a:lnSpc>
                <a:spcPct val="140000"/>
              </a:lnSpc>
              <a:buClr>
                <a:srgbClr val="FF5D5D"/>
              </a:buClr>
              <a:buFontTx/>
              <a:buChar char="•"/>
            </a:pPr>
            <a:r>
              <a:rPr lang="el-GR" altLang="el-GR" b="0">
                <a:latin typeface="Century Gothic" panose="020B0502020202020204" pitchFamily="34" charset="0"/>
              </a:rPr>
              <a:t> Συνεπάγεται συνήθως λιγότερο κόστος και χρόνο από ό,τι η παρατήρηση</a:t>
            </a:r>
          </a:p>
          <a:p>
            <a:pPr>
              <a:lnSpc>
                <a:spcPct val="140000"/>
              </a:lnSpc>
              <a:buClr>
                <a:srgbClr val="FF5D5D"/>
              </a:buClr>
              <a:buFontTx/>
              <a:buChar char="•"/>
            </a:pPr>
            <a:r>
              <a:rPr lang="el-GR" altLang="el-GR" b="0">
                <a:latin typeface="Century Gothic" panose="020B0502020202020204" pitchFamily="34" charset="0"/>
              </a:rPr>
              <a:t> Μικρότερη ακρίβεια στη συλλογή στοιχείων    (data accuracy)</a:t>
            </a:r>
          </a:p>
          <a:p>
            <a:pPr>
              <a:lnSpc>
                <a:spcPct val="140000"/>
              </a:lnSpc>
              <a:buClr>
                <a:srgbClr val="FF5D5D"/>
              </a:buClr>
              <a:buFontTx/>
              <a:buChar char="•"/>
            </a:pPr>
            <a:r>
              <a:rPr lang="el-GR" altLang="el-GR" b="0">
                <a:latin typeface="Century Gothic" panose="020B0502020202020204" pitchFamily="34" charset="0"/>
              </a:rPr>
              <a:t> Μικρότερη άνεση στη συμμετοχή</a:t>
            </a:r>
          </a:p>
        </p:txBody>
      </p:sp>
      <p:pic>
        <p:nvPicPr>
          <p:cNvPr id="83972" name="Picture 14" descr="C:\Users\TURBO_X\Desktop\γ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3" name="Rectangle 6"/>
          <p:cNvSpPr>
            <a:spLocks noChangeArrowheads="1"/>
          </p:cNvSpPr>
          <p:nvPr/>
        </p:nvSpPr>
        <p:spPr bwMode="auto">
          <a:xfrm>
            <a:off x="0" y="6334125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372CB228-68EB-47FB-8176-B11CA0DE43A4}" type="slidenum">
              <a:rPr lang="en-US" altLang="el-GR" b="0">
                <a:latin typeface="Century Gothic" panose="020B0502020202020204" pitchFamily="34" charset="0"/>
              </a:rPr>
              <a:pPr/>
              <a:t>81</a:t>
            </a:fld>
            <a:endParaRPr lang="en-US" altLang="el-GR" b="0">
              <a:latin typeface="Century Gothic" panose="020B0502020202020204" pitchFamily="34" charset="0"/>
            </a:endParaRPr>
          </a:p>
        </p:txBody>
      </p:sp>
      <p:pic>
        <p:nvPicPr>
          <p:cNvPr id="83974" name="Picture 8" descr="http://careerconnectionsnh.com/wp-content/uploads/2015/08/inter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638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54088"/>
          </a:xfrm>
          <a:prstGeom prst="rect">
            <a:avLst/>
          </a:prstGeom>
          <a:solidFill>
            <a:srgbClr val="00C3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latin typeface="Century Gothic" panose="020B0502020202020204" pitchFamily="34" charset="0"/>
              </a:rPr>
              <a:t>Τρόποι επαφής (</a:t>
            </a:r>
            <a:r>
              <a:rPr lang="en-GB" altLang="el-GR">
                <a:latin typeface="Century Gothic" panose="020B0502020202020204" pitchFamily="34" charset="0"/>
              </a:rPr>
              <a:t>contact methods)</a:t>
            </a:r>
            <a:r>
              <a:rPr lang="el-GR" altLang="el-GR">
                <a:latin typeface="Century Gothic" panose="020B0502020202020204" pitchFamily="34" charset="0"/>
              </a:rPr>
              <a:t> με το δείγμα της έρευνας</a:t>
            </a: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457200" y="1295400"/>
            <a:ext cx="4419600" cy="1754188"/>
          </a:xfrm>
          <a:prstGeom prst="rect">
            <a:avLst/>
          </a:prstGeom>
          <a:solidFill>
            <a:srgbClr val="00C3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latin typeface="Century Gothic" panose="020B0502020202020204" pitchFamily="34" charset="0"/>
              </a:rPr>
              <a:t>Τηλεφωνική συνέντευξη</a:t>
            </a:r>
          </a:p>
          <a:p>
            <a:pPr>
              <a:spcBef>
                <a:spcPct val="50000"/>
              </a:spcBef>
            </a:pPr>
            <a:r>
              <a:rPr lang="el-GR" altLang="el-GR" sz="2000" b="0">
                <a:solidFill>
                  <a:srgbClr val="006666"/>
                </a:solidFill>
                <a:latin typeface="Century Gothic" panose="020B0502020202020204" pitchFamily="34" charset="0"/>
              </a:rPr>
              <a:t>Υπέρ</a:t>
            </a:r>
            <a:r>
              <a:rPr lang="el-GR" altLang="el-GR" sz="2000" b="0">
                <a:latin typeface="Century Gothic" panose="020B0502020202020204" pitchFamily="34" charset="0"/>
              </a:rPr>
              <a:t> η πιο γρήγορη</a:t>
            </a:r>
          </a:p>
          <a:p>
            <a:pPr>
              <a:spcBef>
                <a:spcPct val="50000"/>
              </a:spcBef>
            </a:pPr>
            <a:r>
              <a:rPr lang="el-GR" altLang="el-GR" sz="2000" b="0">
                <a:solidFill>
                  <a:srgbClr val="A50021"/>
                </a:solidFill>
                <a:latin typeface="Century Gothic" panose="020B0502020202020204" pitchFamily="34" charset="0"/>
              </a:rPr>
              <a:t>Κατά </a:t>
            </a:r>
            <a:r>
              <a:rPr lang="el-GR" altLang="el-GR" sz="2000" b="0">
                <a:latin typeface="Century Gothic" panose="020B0502020202020204" pitchFamily="34" charset="0"/>
              </a:rPr>
              <a:t>επιλεκτική πρόσβαση,συντομία,απρόσωπες</a:t>
            </a: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228600" y="3505200"/>
            <a:ext cx="5181600" cy="2800350"/>
          </a:xfrm>
          <a:prstGeom prst="rect">
            <a:avLst/>
          </a:prstGeom>
          <a:solidFill>
            <a:srgbClr val="EEDD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latin typeface="Century Gothic" panose="020B0502020202020204" pitchFamily="34" charset="0"/>
              </a:rPr>
              <a:t>Συνέντευξη μέσω ταχυδρομείου</a:t>
            </a:r>
          </a:p>
          <a:p>
            <a:pPr>
              <a:spcBef>
                <a:spcPct val="50000"/>
              </a:spcBef>
            </a:pPr>
            <a:r>
              <a:rPr lang="el-GR" altLang="el-GR" sz="2000" b="0">
                <a:solidFill>
                  <a:srgbClr val="006666"/>
                </a:solidFill>
                <a:latin typeface="Century Gothic" panose="020B0502020202020204" pitchFamily="34" charset="0"/>
              </a:rPr>
              <a:t>Υπερ</a:t>
            </a:r>
            <a:r>
              <a:rPr lang="el-GR" altLang="el-GR" sz="2000" b="0">
                <a:latin typeface="Century Gothic" panose="020B0502020202020204" pitchFamily="34" charset="0"/>
              </a:rPr>
              <a:t> για απρόθυμα για συνέντευξη άτομα</a:t>
            </a:r>
          </a:p>
          <a:p>
            <a:pPr>
              <a:spcBef>
                <a:spcPct val="50000"/>
              </a:spcBef>
            </a:pPr>
            <a:r>
              <a:rPr lang="el-GR" altLang="el-GR" sz="2000" b="0">
                <a:solidFill>
                  <a:srgbClr val="A50021"/>
                </a:solidFill>
                <a:latin typeface="Century Gothic" panose="020B0502020202020204" pitchFamily="34" charset="0"/>
              </a:rPr>
              <a:t>Κατα </a:t>
            </a:r>
            <a:r>
              <a:rPr lang="el-GR" altLang="el-GR" sz="2000" b="0">
                <a:latin typeface="Century Gothic" panose="020B0502020202020204" pitchFamily="34" charset="0"/>
              </a:rPr>
              <a:t>μικρή αναλογία απαντήσεων,απλοποιημένα ερωτηματολόγια</a:t>
            </a: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5410200" y="1600200"/>
            <a:ext cx="3733800" cy="247015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latin typeface="Century Gothic" panose="020B0502020202020204" pitchFamily="34" charset="0"/>
              </a:rPr>
              <a:t>Προσωπική συνέντευξη</a:t>
            </a:r>
          </a:p>
          <a:p>
            <a:pPr>
              <a:spcBef>
                <a:spcPct val="50000"/>
              </a:spcBef>
            </a:pPr>
            <a:r>
              <a:rPr lang="el-GR" altLang="el-GR" sz="2000" b="0">
                <a:solidFill>
                  <a:srgbClr val="006666"/>
                </a:solidFill>
                <a:latin typeface="Century Gothic" panose="020B0502020202020204" pitchFamily="34" charset="0"/>
              </a:rPr>
              <a:t>Υπερ</a:t>
            </a:r>
            <a:r>
              <a:rPr lang="el-GR" altLang="el-GR" sz="2000" b="0">
                <a:latin typeface="Century Gothic" panose="020B0502020202020204" pitchFamily="34" charset="0"/>
              </a:rPr>
              <a:t> ευελιξία,πληρότητα</a:t>
            </a:r>
          </a:p>
          <a:p>
            <a:pPr>
              <a:spcBef>
                <a:spcPct val="50000"/>
              </a:spcBef>
            </a:pPr>
            <a:r>
              <a:rPr lang="el-GR" altLang="el-GR" sz="2000" b="0">
                <a:solidFill>
                  <a:srgbClr val="A50021"/>
                </a:solidFill>
                <a:latin typeface="Century Gothic" panose="020B0502020202020204" pitchFamily="34" charset="0"/>
              </a:rPr>
              <a:t>Κατα </a:t>
            </a:r>
            <a:r>
              <a:rPr lang="el-GR" altLang="el-GR" sz="2000" b="0">
                <a:latin typeface="Century Gothic" panose="020B0502020202020204" pitchFamily="34" charset="0"/>
              </a:rPr>
              <a:t>υψηλό κόστος,απαιτεί προσεκτικό σχεδιασμό και επίβλεψη</a:t>
            </a:r>
          </a:p>
        </p:txBody>
      </p:sp>
      <p:sp>
        <p:nvSpPr>
          <p:cNvPr id="84998" name="Line 6"/>
          <p:cNvSpPr>
            <a:spLocks noChangeShapeType="1"/>
          </p:cNvSpPr>
          <p:nvPr/>
        </p:nvSpPr>
        <p:spPr bwMode="auto">
          <a:xfrm flipH="1">
            <a:off x="6324600" y="3810000"/>
            <a:ext cx="381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4999" name="Line 7"/>
          <p:cNvSpPr>
            <a:spLocks noChangeShapeType="1"/>
          </p:cNvSpPr>
          <p:nvPr/>
        </p:nvSpPr>
        <p:spPr bwMode="auto">
          <a:xfrm>
            <a:off x="6705600" y="3810000"/>
            <a:ext cx="533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5638800" y="495300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sz="1800">
                <a:latin typeface="Century Gothic" panose="020B0502020202020204" pitchFamily="34" charset="0"/>
              </a:rPr>
              <a:t>ατομική</a:t>
            </a:r>
          </a:p>
        </p:txBody>
      </p:sp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6781800" y="4953000"/>
            <a:ext cx="129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sz="2000">
                <a:latin typeface="Century Gothic" panose="020B0502020202020204" pitchFamily="34" charset="0"/>
              </a:rPr>
              <a:t>ομαδική</a:t>
            </a:r>
          </a:p>
        </p:txBody>
      </p:sp>
      <p:pic>
        <p:nvPicPr>
          <p:cNvPr id="85002" name="Picture 14" descr="C:\Users\TURBO_X\Desktop\γ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03" name="Rectangle 10"/>
          <p:cNvSpPr>
            <a:spLocks noChangeArrowheads="1"/>
          </p:cNvSpPr>
          <p:nvPr/>
        </p:nvSpPr>
        <p:spPr bwMode="auto">
          <a:xfrm>
            <a:off x="0" y="6334125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ECC7F044-D733-4AD1-820F-79F7B043BEF0}" type="slidenum">
              <a:rPr lang="en-US" altLang="el-GR" b="0">
                <a:latin typeface="Century Gothic" panose="020B0502020202020204" pitchFamily="34" charset="0"/>
              </a:rPr>
              <a:pPr/>
              <a:t>82</a:t>
            </a:fld>
            <a:endParaRPr lang="en-US" altLang="el-GR" b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 lIns="92075" tIns="46038" rIns="92075" bIns="46038"/>
          <a:lstStyle/>
          <a:p>
            <a:pPr defTabSz="762000" eaLnBrk="1" hangingPunct="1"/>
            <a:r>
              <a:rPr lang="el-GR" altLang="el-GR" b="1" smtClean="0">
                <a:solidFill>
                  <a:srgbClr val="9900FF"/>
                </a:solidFill>
                <a:latin typeface="Century Gothic" panose="020B0502020202020204" pitchFamily="34" charset="0"/>
              </a:rPr>
              <a:t>ΕΙΔΗ  ΣΥΝΕΝΤΕΥΞΕΩΝ</a:t>
            </a:r>
          </a:p>
        </p:txBody>
      </p:sp>
      <p:sp>
        <p:nvSpPr>
          <p:cNvPr id="262147" name="Rectangle 3"/>
          <p:cNvSpPr>
            <a:spLocks noChangeArrowheads="1"/>
          </p:cNvSpPr>
          <p:nvPr/>
        </p:nvSpPr>
        <p:spPr bwMode="auto">
          <a:xfrm>
            <a:off x="744538" y="1173163"/>
            <a:ext cx="83216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>
              <a:defRPr/>
            </a:pPr>
            <a:r>
              <a:rPr lang="el-GR" sz="240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ΚΡΙΤΗΡΙΟ              ΠΡΟΣΩΠΙΚΗ    ΤΑΧ/ΙΚΗ     ΤΗΛ/ΚΗ</a:t>
            </a:r>
          </a:p>
        </p:txBody>
      </p:sp>
      <p:sp>
        <p:nvSpPr>
          <p:cNvPr id="86020" name="Line 4"/>
          <p:cNvSpPr>
            <a:spLocks noChangeShapeType="1"/>
          </p:cNvSpPr>
          <p:nvPr/>
        </p:nvSpPr>
        <p:spPr bwMode="auto">
          <a:xfrm>
            <a:off x="762000" y="1676400"/>
            <a:ext cx="8153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0" y="1752600"/>
            <a:ext cx="91440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r>
              <a:rPr lang="el-GR" altLang="el-GR" sz="2000">
                <a:latin typeface="Century Gothic" panose="020B0502020202020204" pitchFamily="34" charset="0"/>
              </a:rPr>
              <a:t>Πραγματοποίηση</a:t>
            </a:r>
          </a:p>
          <a:p>
            <a:r>
              <a:rPr lang="el-GR" altLang="el-GR" sz="2000">
                <a:latin typeface="Century Gothic" panose="020B0502020202020204" pitchFamily="34" charset="0"/>
              </a:rPr>
              <a:t>πολύπλοκων ερωτημάτων</a:t>
            </a:r>
            <a:r>
              <a:rPr lang="el-GR" altLang="el-GR" sz="2000" b="0">
                <a:latin typeface="Century Gothic" panose="020B0502020202020204" pitchFamily="34" charset="0"/>
              </a:rPr>
              <a:t>           +++            </a:t>
            </a:r>
            <a:r>
              <a:rPr lang="en-GB" altLang="el-GR" sz="2000" b="0">
                <a:latin typeface="Century Gothic" panose="020B0502020202020204" pitchFamily="34" charset="0"/>
              </a:rPr>
              <a:t>               -</a:t>
            </a:r>
            <a:r>
              <a:rPr lang="el-GR" altLang="el-GR" sz="2400" b="0">
                <a:latin typeface="Century Gothic" panose="020B0502020202020204" pitchFamily="34" charset="0"/>
              </a:rPr>
              <a:t>  </a:t>
            </a:r>
            <a:r>
              <a:rPr lang="el-GR" altLang="el-GR" sz="2000" b="0">
                <a:latin typeface="Century Gothic" panose="020B0502020202020204" pitchFamily="34" charset="0"/>
              </a:rPr>
              <a:t>     </a:t>
            </a:r>
            <a:r>
              <a:rPr lang="en-GB" altLang="el-GR" sz="2000" b="0">
                <a:latin typeface="Century Gothic" panose="020B0502020202020204" pitchFamily="34" charset="0"/>
              </a:rPr>
              <a:t>         -+</a:t>
            </a:r>
            <a:endParaRPr lang="el-GR" altLang="el-GR" sz="1600" b="0">
              <a:latin typeface="Century Gothic" panose="020B0502020202020204" pitchFamily="34" charset="0"/>
            </a:endParaRPr>
          </a:p>
          <a:p>
            <a:r>
              <a:rPr lang="el-GR" altLang="el-GR" sz="2000">
                <a:latin typeface="Century Gothic" panose="020B0502020202020204" pitchFamily="34" charset="0"/>
              </a:rPr>
              <a:t>Συλλογή πολλών στοιχείων</a:t>
            </a:r>
            <a:r>
              <a:rPr lang="en-GB" altLang="el-GR" sz="2000">
                <a:latin typeface="Century Gothic" panose="020B0502020202020204" pitchFamily="34" charset="0"/>
              </a:rPr>
              <a:t>        </a:t>
            </a:r>
            <a:r>
              <a:rPr lang="en-GB" altLang="el-GR" sz="2000" b="0">
                <a:latin typeface="Century Gothic" panose="020B0502020202020204" pitchFamily="34" charset="0"/>
              </a:rPr>
              <a:t> ++</a:t>
            </a:r>
            <a:r>
              <a:rPr lang="en-GB" altLang="el-GR" sz="2000">
                <a:latin typeface="Century Gothic" panose="020B0502020202020204" pitchFamily="34" charset="0"/>
              </a:rPr>
              <a:t>		                  </a:t>
            </a:r>
            <a:r>
              <a:rPr lang="en-GB" altLang="el-GR" sz="2000" b="0">
                <a:latin typeface="Century Gothic" panose="020B0502020202020204" pitchFamily="34" charset="0"/>
              </a:rPr>
              <a:t>++    </a:t>
            </a:r>
            <a:r>
              <a:rPr lang="en-GB" altLang="el-GR" sz="2000">
                <a:latin typeface="Century Gothic" panose="020B0502020202020204" pitchFamily="34" charset="0"/>
              </a:rPr>
              <a:t>        </a:t>
            </a:r>
            <a:r>
              <a:rPr lang="en-GB" altLang="el-GR" sz="2000" b="0">
                <a:latin typeface="Century Gothic" panose="020B0502020202020204" pitchFamily="34" charset="0"/>
              </a:rPr>
              <a:t>++</a:t>
            </a:r>
            <a:endParaRPr lang="el-GR" altLang="el-GR" sz="2000" b="0">
              <a:latin typeface="Century Gothic" panose="020B0502020202020204" pitchFamily="34" charset="0"/>
            </a:endParaRPr>
          </a:p>
          <a:p>
            <a:r>
              <a:rPr lang="el-GR" altLang="el-GR" sz="2000">
                <a:latin typeface="Century Gothic" panose="020B0502020202020204" pitchFamily="34" charset="0"/>
              </a:rPr>
              <a:t>Ακρίβεια αποτελεσμάτων	          </a:t>
            </a:r>
            <a:r>
              <a:rPr lang="en-GB" altLang="el-GR" sz="2000" b="0">
                <a:latin typeface="Century Gothic" panose="020B0502020202020204" pitchFamily="34" charset="0"/>
              </a:rPr>
              <a:t>+		     ++			+</a:t>
            </a:r>
            <a:endParaRPr lang="el-GR" altLang="el-GR" sz="2000" b="0">
              <a:latin typeface="Century Gothic" panose="020B0502020202020204" pitchFamily="34" charset="0"/>
            </a:endParaRPr>
          </a:p>
          <a:p>
            <a:r>
              <a:rPr lang="el-GR" altLang="el-GR" sz="2000">
                <a:latin typeface="Century Gothic" panose="020B0502020202020204" pitchFamily="34" charset="0"/>
              </a:rPr>
              <a:t>Έλεγχος παρέμβασης	           </a:t>
            </a:r>
            <a:r>
              <a:rPr lang="en-GB" altLang="el-GR" sz="2000" b="0">
                <a:latin typeface="Century Gothic" panose="020B0502020202020204" pitchFamily="34" charset="0"/>
              </a:rPr>
              <a:t>-</a:t>
            </a:r>
            <a:r>
              <a:rPr lang="en-GB" altLang="el-GR" sz="2000">
                <a:latin typeface="Century Gothic" panose="020B0502020202020204" pitchFamily="34" charset="0"/>
              </a:rPr>
              <a:t>		    </a:t>
            </a:r>
            <a:r>
              <a:rPr lang="en-GB" altLang="el-GR" sz="2000" b="0">
                <a:latin typeface="Century Gothic" panose="020B0502020202020204" pitchFamily="34" charset="0"/>
              </a:rPr>
              <a:t>+++		           +</a:t>
            </a:r>
            <a:endParaRPr lang="el-GR" altLang="el-GR" sz="2000">
              <a:latin typeface="Century Gothic" panose="020B0502020202020204" pitchFamily="34" charset="0"/>
            </a:endParaRPr>
          </a:p>
          <a:p>
            <a:r>
              <a:rPr lang="el-GR" altLang="el-GR" sz="2000">
                <a:latin typeface="Century Gothic" panose="020B0502020202020204" pitchFamily="34" charset="0"/>
              </a:rPr>
              <a:t>Βαθμός ελέγχου δείγματος	         </a:t>
            </a:r>
            <a:r>
              <a:rPr lang="en-GB" altLang="el-GR" sz="2000" b="0">
                <a:latin typeface="Century Gothic" panose="020B0502020202020204" pitchFamily="34" charset="0"/>
              </a:rPr>
              <a:t>++		       +		+                   </a:t>
            </a:r>
            <a:endParaRPr lang="el-GR" altLang="el-GR" sz="2000" b="0">
              <a:latin typeface="Century Gothic" panose="020B0502020202020204" pitchFamily="34" charset="0"/>
            </a:endParaRPr>
          </a:p>
          <a:p>
            <a:r>
              <a:rPr lang="el-GR" altLang="el-GR" sz="2000">
                <a:latin typeface="Century Gothic" panose="020B0502020202020204" pitchFamily="34" charset="0"/>
              </a:rPr>
              <a:t>Χρόνος πραγματοποίησης	          </a:t>
            </a:r>
            <a:r>
              <a:rPr lang="en-GB" altLang="el-GR" sz="2000" b="0">
                <a:latin typeface="Century Gothic" panose="020B0502020202020204" pitchFamily="34" charset="0"/>
              </a:rPr>
              <a:t>+	                  -+		        +++</a:t>
            </a:r>
            <a:endParaRPr lang="el-GR" altLang="el-GR" sz="2000" b="0">
              <a:latin typeface="Century Gothic" panose="020B0502020202020204" pitchFamily="34" charset="0"/>
            </a:endParaRPr>
          </a:p>
          <a:p>
            <a:r>
              <a:rPr lang="el-GR" altLang="el-GR" sz="2000">
                <a:latin typeface="Century Gothic" panose="020B0502020202020204" pitchFamily="34" charset="0"/>
              </a:rPr>
              <a:t>Πιθανότητα ανταπόκρισης	          </a:t>
            </a:r>
            <a:r>
              <a:rPr lang="en-GB" altLang="el-GR" sz="2000" b="0">
                <a:latin typeface="Century Gothic" panose="020B0502020202020204" pitchFamily="34" charset="0"/>
              </a:rPr>
              <a:t>+		       +      		+        </a:t>
            </a:r>
            <a:endParaRPr lang="el-GR" altLang="el-GR" sz="2000">
              <a:latin typeface="Century Gothic" panose="020B0502020202020204" pitchFamily="34" charset="0"/>
            </a:endParaRPr>
          </a:p>
          <a:p>
            <a:r>
              <a:rPr lang="el-GR" altLang="el-GR" sz="2000">
                <a:latin typeface="Century Gothic" panose="020B0502020202020204" pitchFamily="34" charset="0"/>
              </a:rPr>
              <a:t>Κόστος			       </a:t>
            </a:r>
            <a:r>
              <a:rPr lang="en-GB" altLang="el-GR" sz="2000" b="0">
                <a:latin typeface="Century Gothic" panose="020B0502020202020204" pitchFamily="34" charset="0"/>
              </a:rPr>
              <a:t>+++		       +		          ++</a:t>
            </a:r>
            <a:r>
              <a:rPr lang="el-GR" altLang="el-GR" sz="1600" b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86022" name="Picture 14" descr="C:\Users\TURBO_X\Desktop\γ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3" name="Rectangle 6"/>
          <p:cNvSpPr>
            <a:spLocks noChangeArrowheads="1"/>
          </p:cNvSpPr>
          <p:nvPr/>
        </p:nvSpPr>
        <p:spPr bwMode="auto">
          <a:xfrm>
            <a:off x="0" y="6334125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6326DA95-3AFD-42EC-B75E-EB4D0A13902D}" type="slidenum">
              <a:rPr lang="en-US" altLang="el-GR" b="0">
                <a:latin typeface="Century Gothic" panose="020B0502020202020204" pitchFamily="34" charset="0"/>
              </a:rPr>
              <a:pPr/>
              <a:t>83</a:t>
            </a:fld>
            <a:endParaRPr lang="en-US" altLang="el-GR" b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1125538" y="212725"/>
            <a:ext cx="71802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defTabSz="762000">
              <a:defRPr/>
            </a:pPr>
            <a:r>
              <a:rPr lang="el-GR" sz="320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ΚΡΙΤΗΡΙΑ ΕΠΙΛΟΓΗΣ</a:t>
            </a:r>
          </a:p>
          <a:p>
            <a:pPr algn="ctr" defTabSz="762000">
              <a:defRPr/>
            </a:pP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“</a:t>
            </a:r>
            <a:r>
              <a:rPr lang="el-GR" sz="320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ΔΟΜΗΜΕΝΩΝ - ΜΗ ΔΟΜΗΜΕΝΩΝ</a:t>
            </a: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” </a:t>
            </a:r>
            <a:r>
              <a:rPr lang="el-GR" sz="320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ΕΡΩΤΗΣΕΩΝ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1812925" y="2147888"/>
            <a:ext cx="5748338" cy="22479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defTabSz="762000">
              <a:buClr>
                <a:srgbClr val="FFCCCC"/>
              </a:buClr>
              <a:buFontTx/>
              <a:buChar char="•"/>
              <a:defRPr/>
            </a:pPr>
            <a:r>
              <a:rPr lang="el-GR" b="0" dirty="0">
                <a:solidFill>
                  <a:schemeClr val="bg1"/>
                </a:solidFill>
                <a:latin typeface="Century Gothic" pitchFamily="34" charset="0"/>
              </a:rPr>
              <a:t>Ευελιξία</a:t>
            </a:r>
          </a:p>
          <a:p>
            <a:pPr defTabSz="762000">
              <a:buClr>
                <a:srgbClr val="FFCCCC"/>
              </a:buClr>
              <a:buFontTx/>
              <a:buChar char="•"/>
              <a:defRPr/>
            </a:pPr>
            <a:r>
              <a:rPr lang="el-GR" b="0" dirty="0">
                <a:solidFill>
                  <a:schemeClr val="bg1"/>
                </a:solidFill>
                <a:latin typeface="Century Gothic" pitchFamily="34" charset="0"/>
              </a:rPr>
              <a:t>Κόστος</a:t>
            </a:r>
          </a:p>
          <a:p>
            <a:pPr defTabSz="762000">
              <a:buClr>
                <a:srgbClr val="FFCCCC"/>
              </a:buClr>
              <a:buFontTx/>
              <a:buChar char="•"/>
              <a:defRPr/>
            </a:pPr>
            <a:r>
              <a:rPr lang="el-GR" b="0" dirty="0">
                <a:solidFill>
                  <a:schemeClr val="bg1"/>
                </a:solidFill>
                <a:latin typeface="Century Gothic" pitchFamily="34" charset="0"/>
              </a:rPr>
              <a:t>Χρόνος</a:t>
            </a:r>
          </a:p>
          <a:p>
            <a:pPr defTabSz="762000">
              <a:buClr>
                <a:srgbClr val="FFCCCC"/>
              </a:buClr>
              <a:buFontTx/>
              <a:buChar char="•"/>
              <a:defRPr/>
            </a:pPr>
            <a:r>
              <a:rPr lang="el-GR" b="0" dirty="0">
                <a:solidFill>
                  <a:schemeClr val="bg1"/>
                </a:solidFill>
                <a:latin typeface="Century Gothic" pitchFamily="34" charset="0"/>
              </a:rPr>
              <a:t>Ακρίβεια</a:t>
            </a:r>
          </a:p>
          <a:p>
            <a:pPr defTabSz="762000">
              <a:buClr>
                <a:srgbClr val="FFCCCC"/>
              </a:buClr>
              <a:buFontTx/>
              <a:buChar char="•"/>
              <a:defRPr/>
            </a:pPr>
            <a:r>
              <a:rPr lang="el-GR" b="0" dirty="0">
                <a:solidFill>
                  <a:schemeClr val="bg1"/>
                </a:solidFill>
                <a:latin typeface="Century Gothic" pitchFamily="34" charset="0"/>
              </a:rPr>
              <a:t>Ευκολία παροχής απαντήσεων</a:t>
            </a: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304800" y="4953000"/>
            <a:ext cx="8666163" cy="1385888"/>
          </a:xfrm>
          <a:prstGeom prst="rect">
            <a:avLst/>
          </a:prstGeom>
          <a:solidFill>
            <a:srgbClr val="FF4D4D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el-GR" b="0" dirty="0">
                <a:solidFill>
                  <a:schemeClr val="bg1"/>
                </a:solidFill>
                <a:latin typeface="Century Gothic" pitchFamily="34" charset="0"/>
              </a:rPr>
              <a:t>Χρησιμοποίηση δομημένες ερωτήσεις αν δεν </a:t>
            </a:r>
          </a:p>
          <a:p>
            <a:pPr defTabSz="762000">
              <a:defRPr/>
            </a:pPr>
            <a:r>
              <a:rPr lang="el-GR" b="0" dirty="0">
                <a:solidFill>
                  <a:schemeClr val="bg1"/>
                </a:solidFill>
                <a:latin typeface="Century Gothic" pitchFamily="34" charset="0"/>
              </a:rPr>
              <a:t>ψάχνεις για νέα στοιχεία ή ιδέες και </a:t>
            </a:r>
          </a:p>
          <a:p>
            <a:pPr defTabSz="762000">
              <a:defRPr/>
            </a:pPr>
            <a:r>
              <a:rPr lang="el-GR" b="0" dirty="0">
                <a:solidFill>
                  <a:schemeClr val="bg1"/>
                </a:solidFill>
                <a:latin typeface="Century Gothic" pitchFamily="34" charset="0"/>
              </a:rPr>
              <a:t>γνωρίζεις την ποικιλία των πιθανών απαντήσεων</a:t>
            </a:r>
          </a:p>
        </p:txBody>
      </p:sp>
      <p:sp>
        <p:nvSpPr>
          <p:cNvPr id="87045" name="Rectangle 6"/>
          <p:cNvSpPr>
            <a:spLocks noChangeArrowheads="1"/>
          </p:cNvSpPr>
          <p:nvPr/>
        </p:nvSpPr>
        <p:spPr bwMode="auto">
          <a:xfrm>
            <a:off x="8305800" y="6553200"/>
            <a:ext cx="7286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r>
              <a:rPr lang="en-GB" altLang="el-GR" sz="1400" b="0">
                <a:latin typeface="Century Gothic" panose="020B0502020202020204" pitchFamily="34" charset="0"/>
              </a:rPr>
              <a:t>Res 43</a:t>
            </a:r>
            <a:endParaRPr lang="el-GR" altLang="el-GR" sz="1400" b="0">
              <a:latin typeface="Century Gothic" panose="020B0502020202020204" pitchFamily="34" charset="0"/>
            </a:endParaRPr>
          </a:p>
        </p:txBody>
      </p:sp>
      <p:pic>
        <p:nvPicPr>
          <p:cNvPr id="87046" name="Picture 14" descr="C:\Users\TURBO_X\Desktop\γ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7" name="Rectangle 6"/>
          <p:cNvSpPr>
            <a:spLocks noChangeArrowheads="1"/>
          </p:cNvSpPr>
          <p:nvPr/>
        </p:nvSpPr>
        <p:spPr bwMode="auto">
          <a:xfrm>
            <a:off x="0" y="6334125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0350EB29-2A32-495E-8904-348A7DEEB700}" type="slidenum">
              <a:rPr lang="en-US" altLang="el-GR" b="0">
                <a:latin typeface="Century Gothic" panose="020B0502020202020204" pitchFamily="34" charset="0"/>
              </a:rPr>
              <a:pPr/>
              <a:t>84</a:t>
            </a:fld>
            <a:endParaRPr lang="en-US" altLang="el-GR" b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828800"/>
          </a:xfrm>
          <a:solidFill>
            <a:schemeClr val="accent1"/>
          </a:solidFill>
        </p:spPr>
        <p:txBody>
          <a:bodyPr lIns="92075" tIns="46038" rIns="92075" bIns="46038" rtlCol="0">
            <a:normAutofit/>
          </a:bodyPr>
          <a:lstStyle/>
          <a:p>
            <a:pPr defTabSz="762000" eaLnBrk="1" fontAlgn="auto" hangingPunct="1">
              <a:spcAft>
                <a:spcPts val="0"/>
              </a:spcAft>
              <a:defRPr/>
            </a:pPr>
            <a:r>
              <a:rPr lang="el-GR" sz="32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ΚΡΙΤΗΡΙΑ ΕΠΙΛΟΓΗΣ </a:t>
            </a:r>
            <a:br>
              <a:rPr lang="el-GR" sz="32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</a:br>
            <a:r>
              <a:rPr lang="en-US" sz="32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“</a:t>
            </a:r>
            <a:r>
              <a:rPr lang="el-GR" sz="32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ΔΟΜΗΜΕΝΩΝ - ΜΗ</a:t>
            </a:r>
            <a:br>
              <a:rPr lang="el-GR" sz="32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</a:br>
            <a:r>
              <a:rPr lang="el-GR" sz="32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ΔΟΜΗΜΕΝΩΝ ΕΡΩΤΗΣΕΩΝ</a:t>
            </a:r>
          </a:p>
        </p:txBody>
      </p:sp>
      <p:sp>
        <p:nvSpPr>
          <p:cNvPr id="88067" name="Rectangle 4"/>
          <p:cNvSpPr>
            <a:spLocks noChangeArrowheads="1"/>
          </p:cNvSpPr>
          <p:nvPr/>
        </p:nvSpPr>
        <p:spPr bwMode="auto">
          <a:xfrm>
            <a:off x="333375" y="3103563"/>
            <a:ext cx="3868738" cy="300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>
              <a:lnSpc>
                <a:spcPct val="140000"/>
              </a:lnSpc>
            </a:pPr>
            <a:r>
              <a:rPr lang="el-GR" altLang="el-GR" sz="2700">
                <a:latin typeface="Century Gothic" panose="020B0502020202020204" pitchFamily="34" charset="0"/>
              </a:rPr>
              <a:t>ΔΙΕΡΕΥΝΗΤΙΚΗ ΕΡΕΥΝΑ</a:t>
            </a:r>
          </a:p>
          <a:p>
            <a:pPr>
              <a:lnSpc>
                <a:spcPct val="140000"/>
              </a:lnSpc>
            </a:pPr>
            <a:endParaRPr lang="el-GR" altLang="el-GR" sz="2700">
              <a:latin typeface="Century Gothic" panose="020B0502020202020204" pitchFamily="34" charset="0"/>
            </a:endParaRPr>
          </a:p>
          <a:p>
            <a:pPr>
              <a:lnSpc>
                <a:spcPct val="140000"/>
              </a:lnSpc>
            </a:pPr>
            <a:r>
              <a:rPr lang="el-GR" altLang="el-GR" sz="2700">
                <a:latin typeface="Century Gothic" panose="020B0502020202020204" pitchFamily="34" charset="0"/>
              </a:rPr>
              <a:t>ΠΕΡΙΓΡΑΦΙΚΗ ΕΡΕΥΝΑ</a:t>
            </a:r>
          </a:p>
          <a:p>
            <a:pPr>
              <a:lnSpc>
                <a:spcPct val="140000"/>
              </a:lnSpc>
            </a:pPr>
            <a:endParaRPr lang="el-GR" altLang="el-GR" sz="2700">
              <a:latin typeface="Century Gothic" panose="020B0502020202020204" pitchFamily="34" charset="0"/>
            </a:endParaRPr>
          </a:p>
          <a:p>
            <a:pPr>
              <a:lnSpc>
                <a:spcPct val="140000"/>
              </a:lnSpc>
            </a:pPr>
            <a:r>
              <a:rPr lang="el-GR" altLang="el-GR" sz="2700">
                <a:latin typeface="Century Gothic" panose="020B0502020202020204" pitchFamily="34" charset="0"/>
              </a:rPr>
              <a:t>ΠΕΙΡΑΜΑΤΙΚΗ ΕΡΕΥΝΑ</a:t>
            </a:r>
          </a:p>
        </p:txBody>
      </p:sp>
      <p:sp>
        <p:nvSpPr>
          <p:cNvPr id="88068" name="Rectangle 5"/>
          <p:cNvSpPr>
            <a:spLocks noChangeArrowheads="1"/>
          </p:cNvSpPr>
          <p:nvPr/>
        </p:nvSpPr>
        <p:spPr bwMode="auto">
          <a:xfrm>
            <a:off x="5803900" y="3179763"/>
            <a:ext cx="3021013" cy="300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>
              <a:lnSpc>
                <a:spcPct val="140000"/>
              </a:lnSpc>
            </a:pPr>
            <a:r>
              <a:rPr lang="el-GR" altLang="el-GR" sz="2700">
                <a:latin typeface="Century Gothic" panose="020B0502020202020204" pitchFamily="34" charset="0"/>
              </a:rPr>
              <a:t>ΜΗ ΔΟΜΗΜΕΝΕΣ</a:t>
            </a:r>
          </a:p>
          <a:p>
            <a:pPr>
              <a:lnSpc>
                <a:spcPct val="140000"/>
              </a:lnSpc>
            </a:pPr>
            <a:endParaRPr lang="el-GR" altLang="el-GR" sz="2700">
              <a:latin typeface="Century Gothic" panose="020B0502020202020204" pitchFamily="34" charset="0"/>
            </a:endParaRPr>
          </a:p>
          <a:p>
            <a:pPr>
              <a:lnSpc>
                <a:spcPct val="140000"/>
              </a:lnSpc>
            </a:pPr>
            <a:r>
              <a:rPr lang="el-GR" altLang="el-GR" sz="2700">
                <a:latin typeface="Century Gothic" panose="020B0502020202020204" pitchFamily="34" charset="0"/>
              </a:rPr>
              <a:t>  ΔΟΜΗΜΕΝΕΣ</a:t>
            </a:r>
          </a:p>
          <a:p>
            <a:pPr>
              <a:lnSpc>
                <a:spcPct val="140000"/>
              </a:lnSpc>
            </a:pPr>
            <a:endParaRPr lang="el-GR" altLang="el-GR" sz="2700">
              <a:latin typeface="Century Gothic" panose="020B0502020202020204" pitchFamily="34" charset="0"/>
            </a:endParaRPr>
          </a:p>
          <a:p>
            <a:pPr>
              <a:lnSpc>
                <a:spcPct val="140000"/>
              </a:lnSpc>
            </a:pPr>
            <a:r>
              <a:rPr lang="el-GR" altLang="el-GR" sz="2700">
                <a:latin typeface="Century Gothic" panose="020B0502020202020204" pitchFamily="34" charset="0"/>
              </a:rPr>
              <a:t>  ΔΟΜΗΜΕΝΕΣ</a:t>
            </a:r>
          </a:p>
        </p:txBody>
      </p:sp>
      <p:sp>
        <p:nvSpPr>
          <p:cNvPr id="88069" name="Rectangle 6"/>
          <p:cNvSpPr>
            <a:spLocks noChangeArrowheads="1"/>
          </p:cNvSpPr>
          <p:nvPr/>
        </p:nvSpPr>
        <p:spPr bwMode="auto">
          <a:xfrm>
            <a:off x="774700" y="2179638"/>
            <a:ext cx="29432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r>
              <a:rPr lang="el-GR" altLang="el-GR" sz="3200">
                <a:solidFill>
                  <a:srgbClr val="003399"/>
                </a:solidFill>
                <a:latin typeface="Century Gothic" panose="020B0502020202020204" pitchFamily="34" charset="0"/>
              </a:rPr>
              <a:t>είδος έρευνας</a:t>
            </a:r>
          </a:p>
        </p:txBody>
      </p:sp>
      <p:sp>
        <p:nvSpPr>
          <p:cNvPr id="88070" name="Rectangle 7"/>
          <p:cNvSpPr>
            <a:spLocks noChangeArrowheads="1"/>
          </p:cNvSpPr>
          <p:nvPr/>
        </p:nvSpPr>
        <p:spPr bwMode="auto">
          <a:xfrm>
            <a:off x="6337300" y="2103438"/>
            <a:ext cx="19462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r>
              <a:rPr lang="el-GR" altLang="el-GR" sz="3200">
                <a:solidFill>
                  <a:srgbClr val="003399"/>
                </a:solidFill>
                <a:latin typeface="Century Gothic" panose="020B0502020202020204" pitchFamily="34" charset="0"/>
              </a:rPr>
              <a:t>ερώτηση</a:t>
            </a:r>
          </a:p>
        </p:txBody>
      </p:sp>
      <p:sp>
        <p:nvSpPr>
          <p:cNvPr id="73736" name="AutoShape 8"/>
          <p:cNvSpPr>
            <a:spLocks noChangeArrowheads="1"/>
          </p:cNvSpPr>
          <p:nvPr/>
        </p:nvSpPr>
        <p:spPr bwMode="auto">
          <a:xfrm>
            <a:off x="4676775" y="3200400"/>
            <a:ext cx="609600" cy="609600"/>
          </a:xfrm>
          <a:prstGeom prst="rightArrow">
            <a:avLst>
              <a:gd name="adj1" fmla="val 75009"/>
              <a:gd name="adj2" fmla="val 50005"/>
            </a:avLst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>
              <a:latin typeface="Century Gothic" pitchFamily="34" charset="0"/>
            </a:endParaRPr>
          </a:p>
        </p:txBody>
      </p:sp>
      <p:sp>
        <p:nvSpPr>
          <p:cNvPr id="73737" name="AutoShape 9"/>
          <p:cNvSpPr>
            <a:spLocks noChangeArrowheads="1"/>
          </p:cNvSpPr>
          <p:nvPr/>
        </p:nvSpPr>
        <p:spPr bwMode="auto">
          <a:xfrm>
            <a:off x="4676775" y="4319588"/>
            <a:ext cx="533400" cy="609600"/>
          </a:xfrm>
          <a:prstGeom prst="rightArrow">
            <a:avLst>
              <a:gd name="adj1" fmla="val 75009"/>
              <a:gd name="adj2" fmla="val 50005"/>
            </a:avLst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>
              <a:latin typeface="Century Gothic" pitchFamily="34" charset="0"/>
            </a:endParaRPr>
          </a:p>
        </p:txBody>
      </p:sp>
      <p:sp>
        <p:nvSpPr>
          <p:cNvPr id="73738" name="AutoShape 10"/>
          <p:cNvSpPr>
            <a:spLocks noChangeArrowheads="1"/>
          </p:cNvSpPr>
          <p:nvPr/>
        </p:nvSpPr>
        <p:spPr bwMode="auto">
          <a:xfrm>
            <a:off x="4676775" y="5489575"/>
            <a:ext cx="533400" cy="609600"/>
          </a:xfrm>
          <a:prstGeom prst="rightArrow">
            <a:avLst>
              <a:gd name="adj1" fmla="val 75009"/>
              <a:gd name="adj2" fmla="val 50005"/>
            </a:avLst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>
              <a:latin typeface="Century Gothic" pitchFamily="34" charset="0"/>
            </a:endParaRPr>
          </a:p>
        </p:txBody>
      </p:sp>
      <p:pic>
        <p:nvPicPr>
          <p:cNvPr id="88074" name="Picture 14" descr="C:\Users\TURBO_X\Desktop\γ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5" name="Rectangle 11"/>
          <p:cNvSpPr>
            <a:spLocks noChangeArrowheads="1"/>
          </p:cNvSpPr>
          <p:nvPr/>
        </p:nvSpPr>
        <p:spPr bwMode="auto">
          <a:xfrm>
            <a:off x="0" y="6334125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32738D08-2C6C-43CB-968D-B26DF19A1B80}" type="slidenum">
              <a:rPr lang="en-US" altLang="el-GR" b="0">
                <a:latin typeface="Century Gothic" panose="020B0502020202020204" pitchFamily="34" charset="0"/>
              </a:rPr>
              <a:pPr/>
              <a:t>85</a:t>
            </a:fld>
            <a:endParaRPr lang="en-US" altLang="el-GR" b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Line 2"/>
          <p:cNvSpPr>
            <a:spLocks noChangeShapeType="1"/>
          </p:cNvSpPr>
          <p:nvPr/>
        </p:nvSpPr>
        <p:spPr bwMode="auto">
          <a:xfrm>
            <a:off x="1524000" y="3810000"/>
            <a:ext cx="5943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9091" name="Line 3"/>
          <p:cNvSpPr>
            <a:spLocks noChangeShapeType="1"/>
          </p:cNvSpPr>
          <p:nvPr/>
        </p:nvSpPr>
        <p:spPr bwMode="auto">
          <a:xfrm flipV="1">
            <a:off x="1524000" y="3581400"/>
            <a:ext cx="0" cy="228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9092" name="Line 4"/>
          <p:cNvSpPr>
            <a:spLocks noChangeShapeType="1"/>
          </p:cNvSpPr>
          <p:nvPr/>
        </p:nvSpPr>
        <p:spPr bwMode="auto">
          <a:xfrm flipV="1">
            <a:off x="3352800" y="3581400"/>
            <a:ext cx="0" cy="228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9093" name="Line 5"/>
          <p:cNvSpPr>
            <a:spLocks noChangeShapeType="1"/>
          </p:cNvSpPr>
          <p:nvPr/>
        </p:nvSpPr>
        <p:spPr bwMode="auto">
          <a:xfrm flipV="1">
            <a:off x="5410200" y="3581400"/>
            <a:ext cx="0" cy="228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9094" name="Line 6"/>
          <p:cNvSpPr>
            <a:spLocks noChangeShapeType="1"/>
          </p:cNvSpPr>
          <p:nvPr/>
        </p:nvSpPr>
        <p:spPr bwMode="auto">
          <a:xfrm flipV="1">
            <a:off x="7467600" y="3581400"/>
            <a:ext cx="0" cy="228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11975" name="Text Box 7"/>
          <p:cNvSpPr txBox="1">
            <a:spLocks noChangeArrowheads="1"/>
          </p:cNvSpPr>
          <p:nvPr/>
        </p:nvSpPr>
        <p:spPr bwMode="auto">
          <a:xfrm>
            <a:off x="762000" y="3962400"/>
            <a:ext cx="1828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4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Μή</a:t>
            </a:r>
          </a:p>
          <a:p>
            <a:pPr>
              <a:spcBef>
                <a:spcPct val="50000"/>
              </a:spcBef>
              <a:defRPr/>
            </a:pPr>
            <a:r>
              <a:rPr lang="el-GR" sz="24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Δομημένη Συνέντευξη</a:t>
            </a:r>
          </a:p>
        </p:txBody>
      </p:sp>
      <p:sp>
        <p:nvSpPr>
          <p:cNvPr id="211976" name="Text Box 8"/>
          <p:cNvSpPr txBox="1">
            <a:spLocks noChangeArrowheads="1"/>
          </p:cNvSpPr>
          <p:nvPr/>
        </p:nvSpPr>
        <p:spPr bwMode="auto">
          <a:xfrm>
            <a:off x="2362200" y="1981200"/>
            <a:ext cx="1905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4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Μερικώς</a:t>
            </a:r>
          </a:p>
          <a:p>
            <a:pPr>
              <a:spcBef>
                <a:spcPct val="50000"/>
              </a:spcBef>
              <a:defRPr/>
            </a:pPr>
            <a:r>
              <a:rPr lang="el-GR" sz="24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Δομημένη Συνέντευξη</a:t>
            </a:r>
          </a:p>
        </p:txBody>
      </p:sp>
      <p:sp>
        <p:nvSpPr>
          <p:cNvPr id="211977" name="Rectangle 9"/>
          <p:cNvSpPr>
            <a:spLocks noChangeArrowheads="1"/>
          </p:cNvSpPr>
          <p:nvPr/>
        </p:nvSpPr>
        <p:spPr bwMode="auto">
          <a:xfrm>
            <a:off x="4495800" y="3962400"/>
            <a:ext cx="17811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4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Δομημένη </a:t>
            </a:r>
          </a:p>
          <a:p>
            <a:pPr>
              <a:defRPr/>
            </a:pPr>
            <a:r>
              <a:rPr lang="el-GR" sz="24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Συνέντευξη</a:t>
            </a:r>
          </a:p>
        </p:txBody>
      </p:sp>
      <p:sp>
        <p:nvSpPr>
          <p:cNvPr id="211978" name="Text Box 10"/>
          <p:cNvSpPr txBox="1">
            <a:spLocks noChangeArrowheads="1"/>
          </p:cNvSpPr>
          <p:nvPr/>
        </p:nvSpPr>
        <p:spPr bwMode="auto">
          <a:xfrm>
            <a:off x="6400800" y="2514600"/>
            <a:ext cx="2743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4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Ταχυδρομικό</a:t>
            </a:r>
          </a:p>
          <a:p>
            <a:pPr>
              <a:spcBef>
                <a:spcPct val="50000"/>
              </a:spcBef>
              <a:defRPr/>
            </a:pPr>
            <a:r>
              <a:rPr lang="el-GR" sz="24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Ερωτηματολόγιο</a:t>
            </a:r>
          </a:p>
        </p:txBody>
      </p:sp>
      <p:sp>
        <p:nvSpPr>
          <p:cNvPr id="89099" name="Rectangle 12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gradFill rotWithShape="0">
            <a:gsLst>
              <a:gs pos="0">
                <a:srgbClr val="EEDD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algn="ctr"/>
            <a:endParaRPr lang="el-GR" altLang="el-GR" sz="1400" b="0">
              <a:latin typeface="Century Gothic" panose="020B0502020202020204" pitchFamily="34" charset="0"/>
            </a:endParaRPr>
          </a:p>
        </p:txBody>
      </p:sp>
      <p:pic>
        <p:nvPicPr>
          <p:cNvPr id="89100" name="Picture 14" descr="C:\Users\TURBO_X\Desktop\γ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01" name="Rectangle 12"/>
          <p:cNvSpPr>
            <a:spLocks noChangeArrowheads="1"/>
          </p:cNvSpPr>
          <p:nvPr/>
        </p:nvSpPr>
        <p:spPr bwMode="auto">
          <a:xfrm>
            <a:off x="0" y="6334125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70444B7F-BFF3-4A26-B938-1B1AEE26C2B5}" type="slidenum">
              <a:rPr lang="en-US" altLang="el-GR" b="0">
                <a:latin typeface="Century Gothic" panose="020B0502020202020204" pitchFamily="34" charset="0"/>
              </a:rPr>
              <a:pPr/>
              <a:t>86</a:t>
            </a:fld>
            <a:endParaRPr lang="en-US" altLang="el-GR" b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746125" y="1128713"/>
            <a:ext cx="378618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el-GR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ΤΥΠΟΙ ΕΡΩΤΗΣΕΩΝ</a:t>
            </a:r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650875" y="1935163"/>
            <a:ext cx="6076950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algn="ctr">
              <a:buClr>
                <a:srgbClr val="003399"/>
              </a:buClr>
              <a:buFont typeface="Monotype Sorts" pitchFamily="2" charset="2"/>
              <a:buChar char="."/>
            </a:pPr>
            <a:r>
              <a:rPr lang="el-GR" altLang="el-GR" sz="2400" b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l-GR" altLang="el-GR">
                <a:solidFill>
                  <a:srgbClr val="003399"/>
                </a:solidFill>
                <a:latin typeface="Century Gothic" panose="020B0502020202020204" pitchFamily="34" charset="0"/>
              </a:rPr>
              <a:t>ΠΛΗΡΩΣ ΔΟΜΗΜΕΝΗ ΕΡΩΤΗΣΗ</a:t>
            </a:r>
            <a:endParaRPr lang="el-GR" altLang="el-GR" sz="2400" b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l-GR" altLang="el-GR" sz="2400" b="0">
                <a:solidFill>
                  <a:srgbClr val="000000"/>
                </a:solidFill>
                <a:latin typeface="Century Gothic" panose="020B0502020202020204" pitchFamily="34" charset="0"/>
              </a:rPr>
              <a:t>   (COMPLETELY STRUCTURED QUESTION)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762000" y="3400425"/>
            <a:ext cx="7696200" cy="2598738"/>
          </a:xfrm>
          <a:prstGeom prst="rect">
            <a:avLst/>
          </a:prstGeom>
          <a:gradFill rotWithShape="0">
            <a:gsLst>
              <a:gs pos="0">
                <a:srgbClr val="FFE4E4">
                  <a:gamma/>
                  <a:tint val="0"/>
                  <a:invGamma/>
                </a:srgbClr>
              </a:gs>
              <a:gs pos="100000">
                <a:srgbClr val="FFE4E4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>
            <a:spAutoFit/>
          </a:bodyPr>
          <a:lstStyle/>
          <a:p>
            <a:pPr defTabSz="762000">
              <a:lnSpc>
                <a:spcPct val="110000"/>
              </a:lnSpc>
              <a:buClr>
                <a:srgbClr val="003399"/>
              </a:buClr>
              <a:buFontTx/>
              <a:buChar char="•"/>
              <a:defRPr/>
            </a:pPr>
            <a:r>
              <a:rPr lang="el-GR" sz="2400">
                <a:solidFill>
                  <a:srgbClr val="000000"/>
                </a:solidFill>
                <a:latin typeface="Century Gothic" pitchFamily="34" charset="0"/>
              </a:rPr>
              <a:t> Ποια είναι τα πλεονεκτήματα του σαπουνιού </a:t>
            </a:r>
          </a:p>
          <a:p>
            <a:pPr defTabSz="762000">
              <a:lnSpc>
                <a:spcPct val="110000"/>
              </a:lnSpc>
              <a:buClr>
                <a:srgbClr val="003399"/>
              </a:buClr>
              <a:defRPr/>
            </a:pPr>
            <a:r>
              <a:rPr lang="en-US" sz="2400">
                <a:solidFill>
                  <a:srgbClr val="000000"/>
                </a:solidFill>
                <a:latin typeface="Century Gothic" pitchFamily="34" charset="0"/>
              </a:rPr>
              <a:t>LUX </a:t>
            </a:r>
            <a:r>
              <a:rPr lang="el-GR" sz="2400">
                <a:solidFill>
                  <a:srgbClr val="000000"/>
                </a:solidFill>
                <a:latin typeface="Century Gothic" pitchFamily="34" charset="0"/>
              </a:rPr>
              <a:t>σε σύγκριση με το σαπούνι </a:t>
            </a:r>
            <a:r>
              <a:rPr lang="en-US" sz="2400">
                <a:solidFill>
                  <a:srgbClr val="000000"/>
                </a:solidFill>
                <a:latin typeface="Century Gothic" pitchFamily="34" charset="0"/>
              </a:rPr>
              <a:t>Palmolive</a:t>
            </a:r>
            <a:r>
              <a:rPr lang="el-GR" sz="2400">
                <a:solidFill>
                  <a:srgbClr val="000000"/>
                </a:solidFill>
                <a:latin typeface="Century Gothic" pitchFamily="34" charset="0"/>
              </a:rPr>
              <a:t>;</a:t>
            </a:r>
            <a:endParaRPr lang="el-GR" sz="2400" b="0">
              <a:solidFill>
                <a:srgbClr val="000000"/>
              </a:solidFill>
              <a:latin typeface="Century Gothic" pitchFamily="34" charset="0"/>
            </a:endParaRPr>
          </a:p>
          <a:p>
            <a:pPr defTabSz="762000">
              <a:lnSpc>
                <a:spcPct val="110000"/>
              </a:lnSpc>
              <a:defRPr/>
            </a:pPr>
            <a:r>
              <a:rPr lang="el-GR" sz="2000" b="0">
                <a:solidFill>
                  <a:srgbClr val="000000"/>
                </a:solidFill>
                <a:latin typeface="Century Gothic" pitchFamily="34" charset="0"/>
              </a:rPr>
              <a:t>.   .    . Είναι φθηνότερο</a:t>
            </a:r>
          </a:p>
          <a:p>
            <a:pPr defTabSz="762000">
              <a:lnSpc>
                <a:spcPct val="110000"/>
              </a:lnSpc>
              <a:defRPr/>
            </a:pPr>
            <a:r>
              <a:rPr lang="el-GR" sz="2000" b="0">
                <a:solidFill>
                  <a:srgbClr val="000000"/>
                </a:solidFill>
                <a:latin typeface="Century Gothic" pitchFamily="34" charset="0"/>
              </a:rPr>
              <a:t>.   .    . Διαρκεί περισσότερο</a:t>
            </a:r>
          </a:p>
          <a:p>
            <a:pPr defTabSz="762000">
              <a:lnSpc>
                <a:spcPct val="110000"/>
              </a:lnSpc>
              <a:defRPr/>
            </a:pPr>
            <a:r>
              <a:rPr lang="el-GR" sz="2000" b="0">
                <a:solidFill>
                  <a:srgbClr val="000000"/>
                </a:solidFill>
                <a:latin typeface="Century Gothic" pitchFamily="34" charset="0"/>
              </a:rPr>
              <a:t>.   .    . Εχει καλύτερο άρωμα</a:t>
            </a:r>
          </a:p>
          <a:p>
            <a:pPr defTabSz="762000">
              <a:lnSpc>
                <a:spcPct val="110000"/>
              </a:lnSpc>
              <a:defRPr/>
            </a:pPr>
            <a:r>
              <a:rPr lang="el-GR" sz="2000" b="0">
                <a:solidFill>
                  <a:srgbClr val="000000"/>
                </a:solidFill>
                <a:latin typeface="Century Gothic" pitchFamily="34" charset="0"/>
              </a:rPr>
              <a:t>.   .    . Περιποιείται καλύτερα το δέρμα</a:t>
            </a:r>
          </a:p>
          <a:p>
            <a:pPr defTabSz="762000">
              <a:lnSpc>
                <a:spcPct val="110000"/>
              </a:lnSpc>
              <a:defRPr/>
            </a:pPr>
            <a:r>
              <a:rPr lang="el-GR" sz="2000" b="0">
                <a:solidFill>
                  <a:srgbClr val="000000"/>
                </a:solidFill>
                <a:latin typeface="Century Gothic" pitchFamily="34" charset="0"/>
              </a:rPr>
              <a:t>.   .    . Προσφέρεται σε περισσότερα σχήματα ή συσκευασίες</a:t>
            </a: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2859088" y="152400"/>
            <a:ext cx="3506787" cy="769938"/>
          </a:xfrm>
          <a:prstGeom prst="rect">
            <a:avLst/>
          </a:prstGeom>
          <a:gradFill rotWithShape="0">
            <a:gsLst>
              <a:gs pos="0">
                <a:srgbClr val="FFE4E4"/>
              </a:gs>
              <a:gs pos="50000">
                <a:srgbClr val="FFE4E4">
                  <a:gamma/>
                  <a:tint val="0"/>
                  <a:invGamma/>
                </a:srgbClr>
              </a:gs>
              <a:gs pos="100000">
                <a:srgbClr val="FFE4E4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el-GR" sz="4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ΣΥΝΕΝΤΕΥΞΗ</a:t>
            </a:r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1600200" y="2971800"/>
            <a:ext cx="4795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r>
              <a:rPr lang="el-GR" altLang="el-GR" sz="1800">
                <a:solidFill>
                  <a:srgbClr val="000000"/>
                </a:solidFill>
                <a:latin typeface="Century Gothic" panose="020B0502020202020204" pitchFamily="34" charset="0"/>
              </a:rPr>
              <a:t>ΙΔΙΑ ΠΑΡΟΥΣΙΑΣΗ ΣΤΟΥΣ ΣΥΜΜΕΤΕΧΟΝΤΕΣ</a:t>
            </a:r>
          </a:p>
        </p:txBody>
      </p:sp>
      <p:pic>
        <p:nvPicPr>
          <p:cNvPr id="90119" name="Picture 14" descr="C:\Users\TURBO_X\Desktop\γ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450013"/>
            <a:ext cx="2163763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0" name="Rectangle 7"/>
          <p:cNvSpPr>
            <a:spLocks noChangeArrowheads="1"/>
          </p:cNvSpPr>
          <p:nvPr/>
        </p:nvSpPr>
        <p:spPr bwMode="auto">
          <a:xfrm>
            <a:off x="0" y="6334125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69FB883C-F6F6-4F4F-8F7E-778D73B6B0C4}" type="slidenum">
              <a:rPr lang="en-US" altLang="el-GR" b="0">
                <a:solidFill>
                  <a:srgbClr val="000000"/>
                </a:solidFill>
                <a:latin typeface="Century Gothic" panose="020B0502020202020204" pitchFamily="34" charset="0"/>
              </a:rPr>
              <a:pPr/>
              <a:t>87</a:t>
            </a:fld>
            <a:endParaRPr lang="en-US" altLang="el-GR" b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1203325" y="441325"/>
            <a:ext cx="6535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615950" y="471488"/>
            <a:ext cx="5240338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algn="ctr">
              <a:buFont typeface="Monotype Sorts" pitchFamily="2" charset="2"/>
              <a:buChar char="."/>
            </a:pPr>
            <a:r>
              <a:rPr lang="el-GR" altLang="el-GR">
                <a:solidFill>
                  <a:srgbClr val="003399"/>
                </a:solidFill>
                <a:latin typeface="Century Gothic" panose="020B0502020202020204" pitchFamily="34" charset="0"/>
              </a:rPr>
              <a:t> ΜΗ ΔΟΜΗΜΕΝΗ ΕΡΩΤΗΣΗ</a:t>
            </a:r>
            <a:endParaRPr lang="el-GR" altLang="el-GR" sz="2400" b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l-GR" altLang="el-GR" sz="2400" b="0">
                <a:solidFill>
                  <a:srgbClr val="000000"/>
                </a:solidFill>
                <a:latin typeface="Century Gothic" panose="020B0502020202020204" pitchFamily="34" charset="0"/>
              </a:rPr>
              <a:t>   (</a:t>
            </a:r>
            <a:r>
              <a:rPr lang="en-US" altLang="el-GR" sz="2400" b="0">
                <a:solidFill>
                  <a:srgbClr val="000000"/>
                </a:solidFill>
                <a:latin typeface="Century Gothic" panose="020B0502020202020204" pitchFamily="34" charset="0"/>
              </a:rPr>
              <a:t>UN</a:t>
            </a:r>
            <a:r>
              <a:rPr lang="el-GR" altLang="el-GR" sz="2400" b="0">
                <a:solidFill>
                  <a:srgbClr val="000000"/>
                </a:solidFill>
                <a:latin typeface="Century Gothic" panose="020B0502020202020204" pitchFamily="34" charset="0"/>
              </a:rPr>
              <a:t>STRUCTURED QUESTION)</a:t>
            </a: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365125" y="3690938"/>
            <a:ext cx="8397875" cy="2905125"/>
          </a:xfrm>
          <a:prstGeom prst="rect">
            <a:avLst/>
          </a:prstGeom>
          <a:gradFill rotWithShape="0">
            <a:gsLst>
              <a:gs pos="0">
                <a:srgbClr val="FFE4E4">
                  <a:gamma/>
                  <a:tint val="0"/>
                  <a:invGamma/>
                </a:srgbClr>
              </a:gs>
              <a:gs pos="100000">
                <a:srgbClr val="FFE4E4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>
            <a:spAutoFit/>
          </a:bodyPr>
          <a:lstStyle/>
          <a:p>
            <a:pPr defTabSz="762000">
              <a:lnSpc>
                <a:spcPct val="110000"/>
              </a:lnSpc>
              <a:buClr>
                <a:srgbClr val="003399"/>
              </a:buClr>
              <a:buFontTx/>
              <a:buChar char="•"/>
              <a:defRPr/>
            </a:pPr>
            <a:r>
              <a:rPr lang="el-GR" sz="2400" b="0">
                <a:solidFill>
                  <a:srgbClr val="000000"/>
                </a:solidFill>
                <a:latin typeface="Century Gothic" pitchFamily="34" charset="0"/>
              </a:rPr>
              <a:t>Ποια είναι τα πλεονεκτήματα του σαπουνιού </a:t>
            </a:r>
            <a:r>
              <a:rPr lang="en-US" sz="2400" b="0">
                <a:solidFill>
                  <a:srgbClr val="000000"/>
                </a:solidFill>
                <a:latin typeface="Century Gothic" pitchFamily="34" charset="0"/>
              </a:rPr>
              <a:t>LUX </a:t>
            </a:r>
            <a:r>
              <a:rPr lang="el-GR" sz="2400" b="0">
                <a:solidFill>
                  <a:srgbClr val="000000"/>
                </a:solidFill>
                <a:latin typeface="Century Gothic" pitchFamily="34" charset="0"/>
              </a:rPr>
              <a:t>σε</a:t>
            </a:r>
          </a:p>
          <a:p>
            <a:pPr defTabSz="762000">
              <a:lnSpc>
                <a:spcPct val="110000"/>
              </a:lnSpc>
              <a:buClr>
                <a:srgbClr val="003399"/>
              </a:buClr>
              <a:defRPr/>
            </a:pPr>
            <a:r>
              <a:rPr lang="el-GR" sz="2400" b="0">
                <a:solidFill>
                  <a:srgbClr val="000000"/>
                </a:solidFill>
                <a:latin typeface="Century Gothic" pitchFamily="34" charset="0"/>
              </a:rPr>
              <a:t>σύγκριση με το σαπούνι </a:t>
            </a:r>
            <a:r>
              <a:rPr lang="en-US" sz="2400" b="0">
                <a:solidFill>
                  <a:srgbClr val="000000"/>
                </a:solidFill>
                <a:latin typeface="Century Gothic" pitchFamily="34" charset="0"/>
              </a:rPr>
              <a:t>Palmolive</a:t>
            </a:r>
            <a:r>
              <a:rPr lang="el-GR" sz="2400" b="0">
                <a:solidFill>
                  <a:srgbClr val="000000"/>
                </a:solidFill>
                <a:latin typeface="Century Gothic" pitchFamily="34" charset="0"/>
              </a:rPr>
              <a:t>;</a:t>
            </a:r>
          </a:p>
          <a:p>
            <a:pPr defTabSz="762000">
              <a:lnSpc>
                <a:spcPct val="110000"/>
              </a:lnSpc>
              <a:buClr>
                <a:srgbClr val="003399"/>
              </a:buClr>
              <a:defRPr/>
            </a:pPr>
            <a:r>
              <a:rPr lang="el-GR" sz="2000" b="0">
                <a:solidFill>
                  <a:srgbClr val="000000"/>
                </a:solidFill>
                <a:latin typeface="Century Gothic" pitchFamily="34" charset="0"/>
              </a:rPr>
              <a:t>.   .    . Είναι φθηνότερο</a:t>
            </a:r>
          </a:p>
          <a:p>
            <a:pPr defTabSz="762000">
              <a:lnSpc>
                <a:spcPct val="110000"/>
              </a:lnSpc>
              <a:buClr>
                <a:srgbClr val="003399"/>
              </a:buClr>
              <a:defRPr/>
            </a:pPr>
            <a:r>
              <a:rPr lang="el-GR" sz="2000" b="0">
                <a:solidFill>
                  <a:srgbClr val="000000"/>
                </a:solidFill>
                <a:latin typeface="Century Gothic" pitchFamily="34" charset="0"/>
              </a:rPr>
              <a:t>.   .    . Διαρκεί περισσότερο</a:t>
            </a:r>
          </a:p>
          <a:p>
            <a:pPr defTabSz="762000">
              <a:lnSpc>
                <a:spcPct val="110000"/>
              </a:lnSpc>
              <a:buClr>
                <a:srgbClr val="003399"/>
              </a:buClr>
              <a:defRPr/>
            </a:pPr>
            <a:r>
              <a:rPr lang="el-GR" sz="2000" b="0">
                <a:solidFill>
                  <a:srgbClr val="000000"/>
                </a:solidFill>
                <a:latin typeface="Century Gothic" pitchFamily="34" charset="0"/>
              </a:rPr>
              <a:t>.   .    . Εχει καλύτερο άρωμα</a:t>
            </a:r>
          </a:p>
          <a:p>
            <a:pPr defTabSz="762000">
              <a:lnSpc>
                <a:spcPct val="110000"/>
              </a:lnSpc>
              <a:buClr>
                <a:srgbClr val="003399"/>
              </a:buClr>
              <a:defRPr/>
            </a:pPr>
            <a:r>
              <a:rPr lang="el-GR" sz="2000" b="0">
                <a:solidFill>
                  <a:srgbClr val="000000"/>
                </a:solidFill>
                <a:latin typeface="Century Gothic" pitchFamily="34" charset="0"/>
              </a:rPr>
              <a:t>.   .    . Περιποιείται καλύτερα το δέρμα</a:t>
            </a:r>
          </a:p>
          <a:p>
            <a:pPr defTabSz="762000">
              <a:lnSpc>
                <a:spcPct val="110000"/>
              </a:lnSpc>
              <a:buClr>
                <a:srgbClr val="003399"/>
              </a:buClr>
              <a:defRPr/>
            </a:pPr>
            <a:r>
              <a:rPr lang="el-GR" sz="2000" b="0">
                <a:solidFill>
                  <a:srgbClr val="000000"/>
                </a:solidFill>
                <a:latin typeface="Century Gothic" pitchFamily="34" charset="0"/>
              </a:rPr>
              <a:t>.   .    . Προσφέρεται σε διαφορετικά μεγέθη</a:t>
            </a:r>
          </a:p>
          <a:p>
            <a:pPr defTabSz="762000">
              <a:lnSpc>
                <a:spcPct val="110000"/>
              </a:lnSpc>
              <a:buClr>
                <a:srgbClr val="003399"/>
              </a:buClr>
              <a:defRPr/>
            </a:pPr>
            <a:r>
              <a:rPr lang="el-GR" sz="2000" b="0">
                <a:solidFill>
                  <a:srgbClr val="000000"/>
                </a:solidFill>
                <a:latin typeface="Century Gothic" pitchFamily="34" charset="0"/>
              </a:rPr>
              <a:t>.   .    . Αλλο σημαντικό στοιχείο που δεν αναφέρεται. Ποιο;...</a:t>
            </a:r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609600" y="1584325"/>
            <a:ext cx="83820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el-GR" altLang="el-GR" sz="2400" b="0">
                <a:solidFill>
                  <a:srgbClr val="000000"/>
                </a:solidFill>
                <a:latin typeface="Century Gothic" panose="020B0502020202020204" pitchFamily="34" charset="0"/>
              </a:rPr>
              <a:t> Η ερώτηση </a:t>
            </a:r>
            <a:r>
              <a:rPr lang="el-GR" altLang="el-GR" sz="2400">
                <a:solidFill>
                  <a:srgbClr val="000000"/>
                </a:solidFill>
                <a:latin typeface="Century Gothic" panose="020B0502020202020204" pitchFamily="34" charset="0"/>
              </a:rPr>
              <a:t>δεν παρουσιάζεται με τον ίδιο τρόπο</a:t>
            </a:r>
          </a:p>
          <a:p>
            <a:r>
              <a:rPr lang="el-GR" altLang="el-GR" sz="2400" b="0">
                <a:solidFill>
                  <a:srgbClr val="000000"/>
                </a:solidFill>
                <a:latin typeface="Century Gothic" panose="020B0502020202020204" pitchFamily="34" charset="0"/>
              </a:rPr>
              <a:t>στους ερωτώμενους και </a:t>
            </a:r>
            <a:r>
              <a:rPr lang="el-GR" altLang="el-GR" sz="2400">
                <a:solidFill>
                  <a:srgbClr val="000000"/>
                </a:solidFill>
                <a:latin typeface="Century Gothic" panose="020B0502020202020204" pitchFamily="34" charset="0"/>
              </a:rPr>
              <a:t>δεν διαθέτει καθορισμένες</a:t>
            </a:r>
            <a:endParaRPr lang="el-GR" altLang="el-GR" sz="2400" b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l-GR" altLang="el-GR" sz="2400">
                <a:solidFill>
                  <a:srgbClr val="000000"/>
                </a:solidFill>
                <a:latin typeface="Century Gothic" panose="020B0502020202020204" pitchFamily="34" charset="0"/>
              </a:rPr>
              <a:t>απαντήσεις</a:t>
            </a:r>
            <a:r>
              <a:rPr lang="el-GR" altLang="el-GR" sz="2400" b="0">
                <a:solidFill>
                  <a:srgbClr val="000000"/>
                </a:solidFill>
                <a:latin typeface="Century Gothic" panose="020B0502020202020204" pitchFamily="34" charset="0"/>
              </a:rPr>
              <a:t>.</a:t>
            </a:r>
          </a:p>
          <a:p>
            <a:pPr>
              <a:buFontTx/>
              <a:buChar char="•"/>
            </a:pPr>
            <a:r>
              <a:rPr lang="el-GR" altLang="el-GR" sz="2400" b="0">
                <a:solidFill>
                  <a:srgbClr val="000000"/>
                </a:solidFill>
                <a:latin typeface="Century Gothic" panose="020B0502020202020204" pitchFamily="34" charset="0"/>
              </a:rPr>
              <a:t> Ο </a:t>
            </a:r>
            <a:r>
              <a:rPr lang="el-GR" altLang="el-GR" sz="2400">
                <a:solidFill>
                  <a:srgbClr val="000000"/>
                </a:solidFill>
                <a:latin typeface="Century Gothic" panose="020B0502020202020204" pitchFamily="34" charset="0"/>
              </a:rPr>
              <a:t>βαθμός δόμησης</a:t>
            </a:r>
            <a:r>
              <a:rPr lang="el-GR" altLang="el-GR" sz="2400" b="0">
                <a:solidFill>
                  <a:srgbClr val="000000"/>
                </a:solidFill>
                <a:latin typeface="Century Gothic" panose="020B0502020202020204" pitchFamily="34" charset="0"/>
              </a:rPr>
              <a:t> τω ερωτήσεων μπορεί να </a:t>
            </a:r>
          </a:p>
          <a:p>
            <a:r>
              <a:rPr lang="el-GR" altLang="el-GR" sz="2400">
                <a:solidFill>
                  <a:srgbClr val="000000"/>
                </a:solidFill>
                <a:latin typeface="Century Gothic" panose="020B0502020202020204" pitchFamily="34" charset="0"/>
              </a:rPr>
              <a:t>διαφέρει</a:t>
            </a:r>
            <a:r>
              <a:rPr lang="el-GR" altLang="el-GR" sz="2400" b="0">
                <a:solidFill>
                  <a:srgbClr val="000000"/>
                </a:solidFill>
                <a:latin typeface="Century Gothic" panose="020B0502020202020204" pitchFamily="34" charset="0"/>
              </a:rPr>
              <a:t> σε μεγάλο βαθμό.</a:t>
            </a:r>
          </a:p>
        </p:txBody>
      </p:sp>
      <p:pic>
        <p:nvPicPr>
          <p:cNvPr id="91142" name="Picture 14" descr="C:\Users\TURBO_X\Desktop\γ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3" name="Rectangle 6"/>
          <p:cNvSpPr>
            <a:spLocks noChangeArrowheads="1"/>
          </p:cNvSpPr>
          <p:nvPr/>
        </p:nvSpPr>
        <p:spPr bwMode="auto">
          <a:xfrm>
            <a:off x="0" y="6334125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77704558-5868-4330-9C68-2CB0DAD35221}" type="slidenum">
              <a:rPr lang="en-US" altLang="el-GR" b="0">
                <a:solidFill>
                  <a:srgbClr val="000000"/>
                </a:solidFill>
                <a:latin typeface="Century Gothic" panose="020B0502020202020204" pitchFamily="34" charset="0"/>
              </a:rPr>
              <a:pPr/>
              <a:t>88</a:t>
            </a:fld>
            <a:endParaRPr lang="en-US" altLang="el-GR" b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2362200" y="914400"/>
            <a:ext cx="4041775" cy="585788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el-GR" sz="3200" b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ΑΜΕΣΕΣ ΕΡΩΤΗΣΕΙΣ  </a:t>
            </a:r>
          </a:p>
        </p:txBody>
      </p:sp>
      <p:sp>
        <p:nvSpPr>
          <p:cNvPr id="92163" name="Rectangle 4"/>
          <p:cNvSpPr>
            <a:spLocks noChangeArrowheads="1"/>
          </p:cNvSpPr>
          <p:nvPr/>
        </p:nvSpPr>
        <p:spPr bwMode="auto">
          <a:xfrm>
            <a:off x="533400" y="2590800"/>
            <a:ext cx="8778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>
              <a:buClr>
                <a:srgbClr val="FF33CC"/>
              </a:buClr>
              <a:buFontTx/>
              <a:buChar char="•"/>
            </a:pPr>
            <a:r>
              <a:rPr lang="en-US" altLang="el-GR">
                <a:solidFill>
                  <a:srgbClr val="000000"/>
                </a:solidFill>
                <a:latin typeface="Century Gothic" panose="020B0502020202020204" pitchFamily="34" charset="0"/>
              </a:rPr>
              <a:t>“</a:t>
            </a:r>
            <a:r>
              <a:rPr lang="el-GR" altLang="el-GR">
                <a:solidFill>
                  <a:srgbClr val="000000"/>
                </a:solidFill>
                <a:latin typeface="Century Gothic" panose="020B0502020202020204" pitchFamily="34" charset="0"/>
              </a:rPr>
              <a:t>Πόσο χρονών είσαστε την πρώτη φορά που..?</a:t>
            </a:r>
            <a:r>
              <a:rPr lang="en-US" altLang="el-GR">
                <a:solidFill>
                  <a:srgbClr val="000000"/>
                </a:solidFill>
                <a:latin typeface="Century Gothic" panose="020B0502020202020204" pitchFamily="34" charset="0"/>
              </a:rPr>
              <a:t>”</a:t>
            </a:r>
            <a:endParaRPr lang="el-GR" altLang="el-GR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2164" name="Rectangle 5"/>
          <p:cNvSpPr>
            <a:spLocks noChangeArrowheads="1"/>
          </p:cNvSpPr>
          <p:nvPr/>
        </p:nvSpPr>
        <p:spPr bwMode="auto">
          <a:xfrm>
            <a:off x="517525" y="3443288"/>
            <a:ext cx="14414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r>
              <a:rPr lang="el-GR" altLang="el-GR">
                <a:solidFill>
                  <a:srgbClr val="FF33CC"/>
                </a:solidFill>
                <a:latin typeface="Century Gothic" panose="020B0502020202020204" pitchFamily="34" charset="0"/>
              </a:rPr>
              <a:t>Παρά...</a:t>
            </a:r>
            <a:endParaRPr lang="el-GR" altLang="el-GR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endParaRPr lang="el-GR" altLang="el-GR" b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2165" name="Rectangle 6"/>
          <p:cNvSpPr>
            <a:spLocks noChangeArrowheads="1"/>
          </p:cNvSpPr>
          <p:nvPr/>
        </p:nvSpPr>
        <p:spPr bwMode="auto">
          <a:xfrm>
            <a:off x="1127125" y="4479925"/>
            <a:ext cx="7446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>
              <a:buClr>
                <a:srgbClr val="FF33CC"/>
              </a:buClr>
              <a:buFontTx/>
              <a:buChar char="•"/>
            </a:pPr>
            <a:r>
              <a:rPr lang="en-US" altLang="el-GR">
                <a:solidFill>
                  <a:srgbClr val="000000"/>
                </a:solidFill>
                <a:latin typeface="Century Gothic" panose="020B0502020202020204" pitchFamily="34" charset="0"/>
              </a:rPr>
              <a:t>“</a:t>
            </a:r>
            <a:r>
              <a:rPr lang="el-GR" altLang="el-GR">
                <a:solidFill>
                  <a:srgbClr val="000000"/>
                </a:solidFill>
                <a:latin typeface="Century Gothic" panose="020B0502020202020204" pitchFamily="34" charset="0"/>
              </a:rPr>
              <a:t>Εχετε ποτέ κλέψει σ’ ένα Supermarket ?</a:t>
            </a:r>
            <a:r>
              <a:rPr lang="en-US" altLang="el-GR">
                <a:solidFill>
                  <a:srgbClr val="000000"/>
                </a:solidFill>
                <a:latin typeface="Century Gothic" panose="020B0502020202020204" pitchFamily="34" charset="0"/>
              </a:rPr>
              <a:t>”</a:t>
            </a:r>
            <a:endParaRPr lang="el-GR" altLang="el-GR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2166" name="Rectangle 7"/>
          <p:cNvSpPr>
            <a:spLocks noChangeArrowheads="1"/>
          </p:cNvSpPr>
          <p:nvPr/>
        </p:nvSpPr>
        <p:spPr bwMode="auto">
          <a:xfrm>
            <a:off x="2895600" y="1828800"/>
            <a:ext cx="2994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r>
              <a:rPr lang="el-GR" altLang="el-GR" sz="2400">
                <a:solidFill>
                  <a:srgbClr val="000000"/>
                </a:solidFill>
                <a:latin typeface="Century Gothic" panose="020B0502020202020204" pitchFamily="34" charset="0"/>
              </a:rPr>
              <a:t>KINSEN TECHNIQUE</a:t>
            </a:r>
          </a:p>
        </p:txBody>
      </p:sp>
      <p:pic>
        <p:nvPicPr>
          <p:cNvPr id="92167" name="Picture 14" descr="C:\Users\TURBO_X\Desktop\γ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8" name="Rectangle 8"/>
          <p:cNvSpPr>
            <a:spLocks noChangeArrowheads="1"/>
          </p:cNvSpPr>
          <p:nvPr/>
        </p:nvSpPr>
        <p:spPr bwMode="auto">
          <a:xfrm>
            <a:off x="0" y="6334125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517CEBA4-1FAF-453B-96D4-CA4E478527D5}" type="slidenum">
              <a:rPr lang="en-US" altLang="el-GR" b="0">
                <a:solidFill>
                  <a:srgbClr val="000000"/>
                </a:solidFill>
                <a:latin typeface="Century Gothic" panose="020B0502020202020204" pitchFamily="34" charset="0"/>
              </a:rPr>
              <a:pPr/>
              <a:t>89</a:t>
            </a:fld>
            <a:endParaRPr lang="en-US" altLang="el-GR" b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33400" y="1600200"/>
            <a:ext cx="8167688" cy="4745038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50000">
                <a:srgbClr val="FFFF99">
                  <a:gamma/>
                  <a:tint val="0"/>
                  <a:invGamma/>
                </a:srgbClr>
              </a:gs>
              <a:gs pos="100000">
                <a:srgbClr val="FFFF99"/>
              </a:gs>
            </a:gsLst>
            <a:lin ang="189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>
              <a:lnSpc>
                <a:spcPct val="120000"/>
              </a:lnSpc>
              <a:defRPr/>
            </a:pPr>
            <a:r>
              <a:rPr lang="el-GR" b="0" dirty="0">
                <a:latin typeface="Century Gothic" pitchFamily="34" charset="0"/>
              </a:rPr>
              <a:t>Σύνολο Τεχνικών και Αρχών</a:t>
            </a:r>
          </a:p>
          <a:p>
            <a:pPr defTabSz="762000">
              <a:lnSpc>
                <a:spcPct val="120000"/>
              </a:lnSpc>
              <a:defRPr/>
            </a:pPr>
            <a:r>
              <a:rPr lang="el-GR" b="0" dirty="0">
                <a:latin typeface="Century Gothic" pitchFamily="34" charset="0"/>
              </a:rPr>
              <a:t>που αποβλέπουν στη συστηματική</a:t>
            </a:r>
          </a:p>
          <a:p>
            <a:pPr defTabSz="762000">
              <a:lnSpc>
                <a:spcPct val="120000"/>
              </a:lnSpc>
              <a:buSzPct val="70000"/>
              <a:buFontTx/>
              <a:buChar char="•"/>
              <a:defRPr/>
            </a:pPr>
            <a:r>
              <a:rPr lang="el-GR" b="0" dirty="0">
                <a:solidFill>
                  <a:schemeClr val="bg2"/>
                </a:solidFill>
                <a:latin typeface="Century Gothic" pitchFamily="34" charset="0"/>
              </a:rPr>
              <a:t> </a:t>
            </a:r>
            <a:r>
              <a:rPr lang="el-GR" b="0" dirty="0">
                <a:solidFill>
                  <a:srgbClr val="333399"/>
                </a:solidFill>
                <a:latin typeface="Century Gothic" pitchFamily="34" charset="0"/>
              </a:rPr>
              <a:t>Συλλογή</a:t>
            </a:r>
          </a:p>
          <a:p>
            <a:pPr defTabSz="762000">
              <a:lnSpc>
                <a:spcPct val="120000"/>
              </a:lnSpc>
              <a:buSzPct val="70000"/>
              <a:buFontTx/>
              <a:buChar char="•"/>
              <a:defRPr/>
            </a:pPr>
            <a:r>
              <a:rPr lang="el-GR" b="0" dirty="0">
                <a:solidFill>
                  <a:srgbClr val="333399"/>
                </a:solidFill>
                <a:latin typeface="Century Gothic" pitchFamily="34" charset="0"/>
              </a:rPr>
              <a:t> Καταγραφή</a:t>
            </a:r>
          </a:p>
          <a:p>
            <a:pPr defTabSz="762000">
              <a:lnSpc>
                <a:spcPct val="120000"/>
              </a:lnSpc>
              <a:buSzPct val="70000"/>
              <a:buFontTx/>
              <a:buChar char="•"/>
              <a:defRPr/>
            </a:pPr>
            <a:r>
              <a:rPr lang="el-GR" b="0" dirty="0">
                <a:solidFill>
                  <a:srgbClr val="333399"/>
                </a:solidFill>
                <a:latin typeface="Century Gothic" pitchFamily="34" charset="0"/>
              </a:rPr>
              <a:t> Ανάλυση</a:t>
            </a:r>
          </a:p>
          <a:p>
            <a:pPr defTabSz="762000">
              <a:lnSpc>
                <a:spcPct val="120000"/>
              </a:lnSpc>
              <a:buSzPct val="70000"/>
              <a:buFontTx/>
              <a:buChar char="•"/>
              <a:defRPr/>
            </a:pPr>
            <a:r>
              <a:rPr lang="el-GR" b="0" dirty="0">
                <a:solidFill>
                  <a:srgbClr val="333399"/>
                </a:solidFill>
                <a:latin typeface="Century Gothic" pitchFamily="34" charset="0"/>
              </a:rPr>
              <a:t> Ερμηνεία Στοιχείων / Δεδομένων,</a:t>
            </a:r>
            <a:endParaRPr lang="el-GR" b="0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  <a:p>
            <a:pPr defTabSz="762000">
              <a:lnSpc>
                <a:spcPct val="120000"/>
              </a:lnSpc>
              <a:buSzPct val="70000"/>
              <a:defRPr/>
            </a:pPr>
            <a:r>
              <a:rPr lang="el-GR" b="0" dirty="0">
                <a:latin typeface="Century Gothic" pitchFamily="34" charset="0"/>
              </a:rPr>
              <a:t>με τέτοιο τρόπο που να βοηθούν τη διαδικασία λήψης αποφάσεων Μάρκετινγκ για προϊόντα, υπηρεσίες και ιδέες.</a:t>
            </a:r>
            <a:endParaRPr lang="el-GR" sz="2400" b="0" dirty="0">
              <a:latin typeface="Century Gothic" pitchFamily="34" charset="0"/>
            </a:endParaRPr>
          </a:p>
        </p:txBody>
      </p:sp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1066800" y="228600"/>
            <a:ext cx="7315200" cy="990600"/>
            <a:chOff x="1200" y="96"/>
            <a:chExt cx="4080" cy="624"/>
          </a:xfrm>
        </p:grpSpPr>
        <p:sp>
          <p:nvSpPr>
            <p:cNvPr id="3076" name="AutoShape 4"/>
            <p:cNvSpPr>
              <a:spLocks noChangeArrowheads="1"/>
            </p:cNvSpPr>
            <p:nvPr/>
          </p:nvSpPr>
          <p:spPr bwMode="auto">
            <a:xfrm>
              <a:off x="1200" y="96"/>
              <a:ext cx="4080" cy="624"/>
            </a:xfrm>
            <a:prstGeom prst="octagon">
              <a:avLst>
                <a:gd name="adj" fmla="val 29282"/>
              </a:avLst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  <a:effectLst>
              <a:outerShdw dist="99190" dir="19211666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l-GR">
                <a:latin typeface="Century Gothic" pitchFamily="34" charset="0"/>
              </a:endParaRPr>
            </a:p>
          </p:txBody>
        </p:sp>
        <p:sp>
          <p:nvSpPr>
            <p:cNvPr id="12297" name="Rectangle 5"/>
            <p:cNvSpPr>
              <a:spLocks noChangeArrowheads="1"/>
            </p:cNvSpPr>
            <p:nvPr/>
          </p:nvSpPr>
          <p:spPr bwMode="auto">
            <a:xfrm>
              <a:off x="1333" y="192"/>
              <a:ext cx="3700" cy="446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1pPr>
              <a:lvl2pPr marL="742950" indent="-28575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2pPr>
              <a:lvl3pPr marL="11430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3pPr>
              <a:lvl4pPr marL="16002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4pPr>
              <a:lvl5pPr marL="2057400" indent="-228600" defTabSz="7620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9pPr>
            </a:lstStyle>
            <a:p>
              <a:r>
                <a:rPr lang="el-GR" altLang="el-GR" sz="4000">
                  <a:solidFill>
                    <a:srgbClr val="000066"/>
                  </a:solidFill>
                  <a:latin typeface="Century Gothic" panose="020B0502020202020204" pitchFamily="34" charset="0"/>
                </a:rPr>
                <a:t>Τι είναι η έρευνα αγοράς...</a:t>
              </a:r>
              <a:endParaRPr lang="el-GR" altLang="el-GR" sz="3600">
                <a:solidFill>
                  <a:srgbClr val="000066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2292" name="10 - Ομάδα"/>
          <p:cNvGrpSpPr>
            <a:grpSpLocks/>
          </p:cNvGrpSpPr>
          <p:nvPr/>
        </p:nvGrpSpPr>
        <p:grpSpPr bwMode="auto">
          <a:xfrm>
            <a:off x="6858000" y="6488113"/>
            <a:ext cx="2279650" cy="369887"/>
            <a:chOff x="6858000" y="6488668"/>
            <a:chExt cx="2279596" cy="369332"/>
          </a:xfrm>
        </p:grpSpPr>
        <p:sp>
          <p:nvSpPr>
            <p:cNvPr id="12294" name="8 - TextBox"/>
            <p:cNvSpPr txBox="1">
              <a:spLocks noChangeArrowheads="1"/>
            </p:cNvSpPr>
            <p:nvPr/>
          </p:nvSpPr>
          <p:spPr bwMode="auto">
            <a:xfrm>
              <a:off x="7162800" y="6488668"/>
              <a:ext cx="1974796" cy="368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 Greek" panose="02020603050405020304" pitchFamily="18" charset="0"/>
                </a:defRPr>
              </a:lvl9pPr>
            </a:lstStyle>
            <a:p>
              <a:r>
                <a:rPr lang="el-GR" altLang="el-GR" sz="1800">
                  <a:latin typeface="Century Gothic" panose="020B0502020202020204" pitchFamily="34" charset="0"/>
                </a:rPr>
                <a:t>Γ. Πανηγυράκης</a:t>
              </a:r>
            </a:p>
          </p:txBody>
        </p:sp>
        <p:pic>
          <p:nvPicPr>
            <p:cNvPr id="12295" name="Picture 9" descr="http://decodeunicode.org/data/glyph/196x196/00A9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6858000" y="6591300"/>
              <a:ext cx="266700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3" name="Rectangle 9"/>
          <p:cNvSpPr>
            <a:spLocks noChangeArrowheads="1"/>
          </p:cNvSpPr>
          <p:nvPr/>
        </p:nvSpPr>
        <p:spPr bwMode="auto">
          <a:xfrm>
            <a:off x="0" y="6334125"/>
            <a:ext cx="384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131BF4DA-CD49-4E42-A243-A93D7FA22CD0}" type="slidenum">
              <a:rPr lang="en-US" altLang="el-GR" b="0">
                <a:latin typeface="Century Gothic" panose="020B0502020202020204" pitchFamily="34" charset="0"/>
              </a:rPr>
              <a:pPr/>
              <a:t>9</a:t>
            </a:fld>
            <a:endParaRPr lang="en-US" altLang="el-GR" b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2133600" y="533400"/>
            <a:ext cx="40735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buFont typeface="Wingdings" pitchFamily="2" charset="2"/>
              <a:buNone/>
              <a:defRPr/>
            </a:pPr>
            <a:r>
              <a:rPr lang="el-GR" sz="32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ΕΜΜΕΣΕΣ ΕΡΩΤΗΣΕΙΣ</a:t>
            </a:r>
          </a:p>
        </p:txBody>
      </p:sp>
      <p:sp>
        <p:nvSpPr>
          <p:cNvPr id="93187" name="Rectangle 4"/>
          <p:cNvSpPr>
            <a:spLocks noChangeArrowheads="1"/>
          </p:cNvSpPr>
          <p:nvPr/>
        </p:nvSpPr>
        <p:spPr bwMode="auto">
          <a:xfrm>
            <a:off x="1203325" y="2498725"/>
            <a:ext cx="392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 b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3188" name="Rectangle 5"/>
          <p:cNvSpPr>
            <a:spLocks noChangeArrowheads="1"/>
          </p:cNvSpPr>
          <p:nvPr/>
        </p:nvSpPr>
        <p:spPr bwMode="auto">
          <a:xfrm>
            <a:off x="1203325" y="3032125"/>
            <a:ext cx="11271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 b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3189" name="Rectangle 6"/>
          <p:cNvSpPr>
            <a:spLocks noChangeArrowheads="1"/>
          </p:cNvSpPr>
          <p:nvPr/>
        </p:nvSpPr>
        <p:spPr bwMode="auto">
          <a:xfrm>
            <a:off x="1203325" y="3641725"/>
            <a:ext cx="6321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 b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3190" name="Rectangle 7"/>
          <p:cNvSpPr>
            <a:spLocks noChangeArrowheads="1"/>
          </p:cNvSpPr>
          <p:nvPr/>
        </p:nvSpPr>
        <p:spPr bwMode="auto">
          <a:xfrm>
            <a:off x="1219200" y="4495800"/>
            <a:ext cx="71151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buClr>
                <a:srgbClr val="868686"/>
              </a:buClr>
              <a:buFont typeface="Wingdings" panose="05000000000000000000" pitchFamily="2" charset="2"/>
              <a:buChar char="Ø"/>
            </a:pPr>
            <a:r>
              <a:rPr lang="el-GR" altLang="el-GR" sz="2400" b="0">
                <a:solidFill>
                  <a:srgbClr val="000066"/>
                </a:solidFill>
                <a:latin typeface="Century Gothic" panose="020B0502020202020204" pitchFamily="34" charset="0"/>
              </a:rPr>
              <a:t> Χρησιμοποίηση εικόνων, λέξεων, ιστοριών …</a:t>
            </a:r>
          </a:p>
          <a:p>
            <a:pPr>
              <a:lnSpc>
                <a:spcPct val="120000"/>
              </a:lnSpc>
              <a:buClr>
                <a:srgbClr val="868686"/>
              </a:buClr>
              <a:buFont typeface="Wingdings" panose="05000000000000000000" pitchFamily="2" charset="2"/>
              <a:buNone/>
            </a:pPr>
            <a:r>
              <a:rPr lang="el-GR" altLang="el-GR" sz="2400" b="0">
                <a:solidFill>
                  <a:srgbClr val="000066"/>
                </a:solidFill>
                <a:latin typeface="Century Gothic" panose="020B0502020202020204" pitchFamily="34" charset="0"/>
              </a:rPr>
              <a:t>    και έρευνα κινήτρων </a:t>
            </a:r>
          </a:p>
        </p:txBody>
      </p:sp>
      <p:sp>
        <p:nvSpPr>
          <p:cNvPr id="93191" name="Rectangle 8"/>
          <p:cNvSpPr>
            <a:spLocks noChangeArrowheads="1"/>
          </p:cNvSpPr>
          <p:nvPr/>
        </p:nvSpPr>
        <p:spPr bwMode="auto">
          <a:xfrm>
            <a:off x="1203325" y="2351088"/>
            <a:ext cx="6707188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>
              <a:lnSpc>
                <a:spcPct val="160000"/>
              </a:lnSpc>
              <a:buClr>
                <a:srgbClr val="868686"/>
              </a:buClr>
              <a:buFont typeface="Wingdings" panose="05000000000000000000" pitchFamily="2" charset="2"/>
              <a:buChar char="Ø"/>
            </a:pPr>
            <a:r>
              <a:rPr lang="el-GR" altLang="el-GR" sz="2400" b="0">
                <a:solidFill>
                  <a:srgbClr val="000066"/>
                </a:solidFill>
                <a:latin typeface="Century Gothic" panose="020B0502020202020204" pitchFamily="34" charset="0"/>
              </a:rPr>
              <a:t> Γιατί νομίζετε ότι αγοράζουν τη μάρκα </a:t>
            </a:r>
            <a:r>
              <a:rPr lang="en-US" altLang="el-GR" sz="2400" b="0">
                <a:solidFill>
                  <a:srgbClr val="000066"/>
                </a:solidFill>
                <a:latin typeface="Century Gothic" panose="020B0502020202020204" pitchFamily="34" charset="0"/>
              </a:rPr>
              <a:t>“X”;</a:t>
            </a:r>
            <a:endParaRPr lang="el-GR" altLang="el-GR" sz="2400" b="0">
              <a:solidFill>
                <a:srgbClr val="00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92169" name="Rectangle 9"/>
          <p:cNvSpPr>
            <a:spLocks noChangeArrowheads="1"/>
          </p:cNvSpPr>
          <p:nvPr/>
        </p:nvSpPr>
        <p:spPr bwMode="auto">
          <a:xfrm>
            <a:off x="3727450" y="1608138"/>
            <a:ext cx="1822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buFont typeface="Wingdings" pitchFamily="2" charset="2"/>
              <a:buNone/>
              <a:defRPr/>
            </a:pPr>
            <a:r>
              <a:rPr lang="el-GR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ΤΕΧΝΙΚΕΣ:</a:t>
            </a:r>
            <a:endParaRPr lang="el-GR" sz="240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93193" name="Rectangle 10"/>
          <p:cNvSpPr>
            <a:spLocks noChangeArrowheads="1"/>
          </p:cNvSpPr>
          <p:nvPr/>
        </p:nvSpPr>
        <p:spPr bwMode="auto">
          <a:xfrm>
            <a:off x="1219200" y="3352800"/>
            <a:ext cx="73310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buClr>
                <a:srgbClr val="868686"/>
              </a:buClr>
              <a:buFont typeface="Wingdings" panose="05000000000000000000" pitchFamily="2" charset="2"/>
              <a:buChar char="Ø"/>
            </a:pPr>
            <a:r>
              <a:rPr lang="el-GR" altLang="el-GR" sz="2400" b="0">
                <a:solidFill>
                  <a:srgbClr val="000066"/>
                </a:solidFill>
                <a:latin typeface="Century Gothic" panose="020B0502020202020204" pitchFamily="34" charset="0"/>
              </a:rPr>
              <a:t> Σειρά άμεσων ερωτήσεων που οδηγούν στην</a:t>
            </a:r>
          </a:p>
          <a:p>
            <a:pPr>
              <a:lnSpc>
                <a:spcPct val="110000"/>
              </a:lnSpc>
              <a:buClr>
                <a:srgbClr val="868686"/>
              </a:buClr>
              <a:buFont typeface="Wingdings" panose="05000000000000000000" pitchFamily="2" charset="2"/>
              <a:buNone/>
            </a:pPr>
            <a:r>
              <a:rPr lang="el-GR" altLang="el-GR" sz="2400" b="0">
                <a:solidFill>
                  <a:srgbClr val="000066"/>
                </a:solidFill>
                <a:latin typeface="Century Gothic" panose="020B0502020202020204" pitchFamily="34" charset="0"/>
              </a:rPr>
              <a:t>    απάντηση ενός θέματος που ενδιαφέρει. </a:t>
            </a:r>
          </a:p>
        </p:txBody>
      </p:sp>
      <p:pic>
        <p:nvPicPr>
          <p:cNvPr id="93194" name="Picture 11" descr="GRK1VB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615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5" name="Picture 14" descr="C:\Users\TURBO_X\Desktop\γπ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6" name="Rectangle 11"/>
          <p:cNvSpPr>
            <a:spLocks noChangeArrowheads="1"/>
          </p:cNvSpPr>
          <p:nvPr/>
        </p:nvSpPr>
        <p:spPr bwMode="auto">
          <a:xfrm>
            <a:off x="533400" y="6334125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B8BE7D43-FB15-467B-AABC-45D1A4D1DB83}" type="slidenum">
              <a:rPr lang="en-US" altLang="el-GR" b="0">
                <a:solidFill>
                  <a:srgbClr val="000000"/>
                </a:solidFill>
                <a:latin typeface="Century Gothic" panose="020B0502020202020204" pitchFamily="34" charset="0"/>
              </a:rPr>
              <a:pPr/>
              <a:t>90</a:t>
            </a:fld>
            <a:endParaRPr lang="en-US" altLang="el-GR" b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1758950" y="623888"/>
            <a:ext cx="53244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>
              <a:defRPr/>
            </a:pPr>
            <a:r>
              <a:rPr 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ΜΗ ΔΟΜΗΜΕΝΗ ΕΡΩΤΗΣΗ</a:t>
            </a:r>
          </a:p>
          <a:p>
            <a:pPr algn="ctr" defTabSz="762000">
              <a:defRPr/>
            </a:pPr>
            <a:r>
              <a:rPr 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ΤΕΛΕΙΩΣ ΕΛΕΥΘΕΡΗ ΑΠΟΔΟΣΗ</a:t>
            </a:r>
          </a:p>
        </p:txBody>
      </p:sp>
      <p:sp>
        <p:nvSpPr>
          <p:cNvPr id="138243" name="Rectangle 3"/>
          <p:cNvSpPr>
            <a:spLocks noChangeArrowheads="1"/>
          </p:cNvSpPr>
          <p:nvPr/>
        </p:nvSpPr>
        <p:spPr bwMode="auto">
          <a:xfrm>
            <a:off x="533400" y="2286000"/>
            <a:ext cx="8153400" cy="1939925"/>
          </a:xfrm>
          <a:prstGeom prst="rect">
            <a:avLst/>
          </a:prstGeom>
          <a:solidFill>
            <a:srgbClr val="EFDE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>
            <a:spAutoFit/>
          </a:bodyPr>
          <a:lstStyle/>
          <a:p>
            <a:pPr defTabSz="762000">
              <a:defRPr/>
            </a:pPr>
            <a:r>
              <a:rPr lang="el-GR" sz="2400">
                <a:solidFill>
                  <a:srgbClr val="000000"/>
                </a:solidFill>
                <a:latin typeface="Century Gothic" pitchFamily="34" charset="0"/>
              </a:rPr>
              <a:t>Ποια είναι κατά τη γνώμη σας τα πλεονεκτήματα</a:t>
            </a:r>
          </a:p>
          <a:p>
            <a:pPr defTabSz="762000">
              <a:defRPr/>
            </a:pPr>
            <a:r>
              <a:rPr lang="el-GR" sz="2400">
                <a:solidFill>
                  <a:srgbClr val="000000"/>
                </a:solidFill>
                <a:latin typeface="Century Gothic" pitchFamily="34" charset="0"/>
              </a:rPr>
              <a:t>του σαπουνιού </a:t>
            </a:r>
            <a:r>
              <a:rPr lang="en-US" sz="2400">
                <a:solidFill>
                  <a:srgbClr val="000000"/>
                </a:solidFill>
                <a:latin typeface="Century Gothic" pitchFamily="34" charset="0"/>
              </a:rPr>
              <a:t>LUX, </a:t>
            </a:r>
            <a:r>
              <a:rPr lang="el-GR" sz="2400">
                <a:solidFill>
                  <a:srgbClr val="000000"/>
                </a:solidFill>
                <a:latin typeface="Century Gothic" pitchFamily="34" charset="0"/>
              </a:rPr>
              <a:t>σε σχέση με το σαπούνι</a:t>
            </a:r>
          </a:p>
          <a:p>
            <a:pPr defTabSz="762000">
              <a:defRPr/>
            </a:pPr>
            <a:r>
              <a:rPr lang="en-US" sz="2400">
                <a:solidFill>
                  <a:srgbClr val="000000"/>
                </a:solidFill>
                <a:latin typeface="Century Gothic" pitchFamily="34" charset="0"/>
              </a:rPr>
              <a:t>Palmolive</a:t>
            </a:r>
            <a:r>
              <a:rPr lang="el-GR" sz="2400">
                <a:solidFill>
                  <a:srgbClr val="000000"/>
                </a:solidFill>
                <a:latin typeface="Century Gothic" pitchFamily="34" charset="0"/>
              </a:rPr>
              <a:t>;</a:t>
            </a:r>
          </a:p>
          <a:p>
            <a:pPr defTabSz="762000">
              <a:defRPr/>
            </a:pPr>
            <a:r>
              <a:rPr lang="el-GR" sz="2400" b="0">
                <a:solidFill>
                  <a:srgbClr val="000000"/>
                </a:solidFill>
                <a:latin typeface="Century Gothic" pitchFamily="34" charset="0"/>
              </a:rPr>
              <a:t>................................................................................</a:t>
            </a:r>
          </a:p>
          <a:p>
            <a:pPr defTabSz="762000">
              <a:defRPr/>
            </a:pPr>
            <a:r>
              <a:rPr lang="el-GR" sz="2400" b="0">
                <a:solidFill>
                  <a:srgbClr val="000000"/>
                </a:solidFill>
                <a:latin typeface="Century Gothic" pitchFamily="34" charset="0"/>
              </a:rPr>
              <a:t>................................................................................</a:t>
            </a:r>
          </a:p>
        </p:txBody>
      </p:sp>
      <p:pic>
        <p:nvPicPr>
          <p:cNvPr id="94212" name="Picture 14" descr="C:\Users\TURBO_X\Desktop\γ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3" name="Rectangle 4"/>
          <p:cNvSpPr>
            <a:spLocks noChangeArrowheads="1"/>
          </p:cNvSpPr>
          <p:nvPr/>
        </p:nvSpPr>
        <p:spPr bwMode="auto">
          <a:xfrm>
            <a:off x="0" y="6334125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88A1B560-4091-4677-B198-8B46B4CE6BD1}" type="slidenum">
              <a:rPr lang="en-US" altLang="el-GR" b="0">
                <a:solidFill>
                  <a:srgbClr val="000000"/>
                </a:solidFill>
                <a:latin typeface="Century Gothic" panose="020B0502020202020204" pitchFamily="34" charset="0"/>
              </a:rPr>
              <a:pPr/>
              <a:t>91</a:t>
            </a:fld>
            <a:endParaRPr lang="en-US" altLang="el-GR" b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3"/>
          <p:cNvSpPr>
            <a:spLocks noChangeArrowheads="1"/>
          </p:cNvSpPr>
          <p:nvPr/>
        </p:nvSpPr>
        <p:spPr bwMode="auto">
          <a:xfrm>
            <a:off x="1524000" y="609600"/>
            <a:ext cx="5200650" cy="7080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el-GR" sz="4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ΑΝΟΙΚΤΕΣ ΕΡΩΤΗΣΕΙΣ</a:t>
            </a:r>
          </a:p>
        </p:txBody>
      </p:sp>
      <p:sp>
        <p:nvSpPr>
          <p:cNvPr id="95235" name="Rectangle 4"/>
          <p:cNvSpPr>
            <a:spLocks noChangeArrowheads="1"/>
          </p:cNvSpPr>
          <p:nvPr/>
        </p:nvSpPr>
        <p:spPr bwMode="auto">
          <a:xfrm>
            <a:off x="1584325" y="2955925"/>
            <a:ext cx="705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5236" name="Rectangle 5"/>
          <p:cNvSpPr>
            <a:spLocks noChangeArrowheads="1"/>
          </p:cNvSpPr>
          <p:nvPr/>
        </p:nvSpPr>
        <p:spPr bwMode="auto">
          <a:xfrm>
            <a:off x="593725" y="3489325"/>
            <a:ext cx="11271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5237" name="Rectangle 6"/>
          <p:cNvSpPr>
            <a:spLocks noChangeArrowheads="1"/>
          </p:cNvSpPr>
          <p:nvPr/>
        </p:nvSpPr>
        <p:spPr bwMode="auto">
          <a:xfrm>
            <a:off x="1660525" y="4098925"/>
            <a:ext cx="6321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5238" name="Rectangle 7"/>
          <p:cNvSpPr>
            <a:spLocks noChangeArrowheads="1"/>
          </p:cNvSpPr>
          <p:nvPr/>
        </p:nvSpPr>
        <p:spPr bwMode="auto">
          <a:xfrm>
            <a:off x="381000" y="1981200"/>
            <a:ext cx="8442325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buClr>
                <a:srgbClr val="009999"/>
              </a:buClr>
              <a:buFont typeface="Monotype Sorts" pitchFamily="2" charset="2"/>
              <a:buChar char="."/>
            </a:pPr>
            <a:r>
              <a:rPr lang="en-US" altLang="el-GR" sz="2400" b="0">
                <a:solidFill>
                  <a:srgbClr val="000000"/>
                </a:solidFill>
                <a:latin typeface="Century Gothic" panose="020B0502020202020204" pitchFamily="34" charset="0"/>
              </a:rPr>
              <a:t>“</a:t>
            </a:r>
            <a:r>
              <a:rPr lang="el-GR" altLang="el-GR" sz="2400" b="0">
                <a:solidFill>
                  <a:srgbClr val="000000"/>
                </a:solidFill>
                <a:latin typeface="Century Gothic" panose="020B0502020202020204" pitchFamily="34" charset="0"/>
              </a:rPr>
              <a:t>Οταν σκέφτεσαι αυτοκίνητα ποιες μάρκες</a:t>
            </a:r>
          </a:p>
          <a:p>
            <a:pPr>
              <a:lnSpc>
                <a:spcPct val="110000"/>
              </a:lnSpc>
              <a:buClr>
                <a:srgbClr val="009999"/>
              </a:buClr>
              <a:buFont typeface="Monotype Sorts" pitchFamily="2" charset="2"/>
              <a:buNone/>
            </a:pPr>
            <a:r>
              <a:rPr lang="el-GR" altLang="el-GR" sz="2400" b="0">
                <a:solidFill>
                  <a:srgbClr val="000000"/>
                </a:solidFill>
                <a:latin typeface="Century Gothic" panose="020B0502020202020204" pitchFamily="34" charset="0"/>
              </a:rPr>
              <a:t>    έρχονται στο μυαλό σας</a:t>
            </a:r>
            <a:r>
              <a:rPr lang="en-US" altLang="el-GR" sz="2400" b="0">
                <a:solidFill>
                  <a:srgbClr val="000000"/>
                </a:solidFill>
                <a:latin typeface="Century Gothic" panose="020B0502020202020204" pitchFamily="34" charset="0"/>
              </a:rPr>
              <a:t>”</a:t>
            </a:r>
            <a:endParaRPr lang="el-GR" altLang="el-GR" sz="2400" b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  <a:buClr>
                <a:srgbClr val="009999"/>
              </a:buClr>
              <a:buFont typeface="Monotype Sorts" pitchFamily="2" charset="2"/>
              <a:buNone/>
            </a:pPr>
            <a:endParaRPr lang="el-GR" altLang="el-GR" sz="2400" b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  <a:buClr>
                <a:srgbClr val="009999"/>
              </a:buClr>
              <a:buFont typeface="Monotype Sorts" pitchFamily="2" charset="2"/>
              <a:buChar char="."/>
            </a:pPr>
            <a:r>
              <a:rPr lang="en-US" altLang="el-GR" sz="2400" b="0">
                <a:solidFill>
                  <a:srgbClr val="000000"/>
                </a:solidFill>
                <a:latin typeface="Century Gothic" panose="020B0502020202020204" pitchFamily="34" charset="0"/>
              </a:rPr>
              <a:t>“</a:t>
            </a:r>
            <a:r>
              <a:rPr lang="el-GR" altLang="el-GR" sz="2400" b="0">
                <a:solidFill>
                  <a:srgbClr val="000000"/>
                </a:solidFill>
                <a:latin typeface="Century Gothic" panose="020B0502020202020204" pitchFamily="34" charset="0"/>
              </a:rPr>
              <a:t>Πως θα μπορούσαμε να βελτιώσουμε τις υπηρεσίες</a:t>
            </a:r>
          </a:p>
          <a:p>
            <a:pPr>
              <a:lnSpc>
                <a:spcPct val="110000"/>
              </a:lnSpc>
              <a:buClr>
                <a:srgbClr val="009999"/>
              </a:buClr>
              <a:buFont typeface="Monotype Sorts" pitchFamily="2" charset="2"/>
              <a:buNone/>
            </a:pPr>
            <a:r>
              <a:rPr lang="el-GR" altLang="el-GR" sz="2400" b="0">
                <a:solidFill>
                  <a:srgbClr val="000000"/>
                </a:solidFill>
                <a:latin typeface="Century Gothic" panose="020B0502020202020204" pitchFamily="34" charset="0"/>
              </a:rPr>
              <a:t>    που σας προσφέρουμε;</a:t>
            </a:r>
            <a:r>
              <a:rPr lang="en-US" altLang="el-GR" sz="2400" b="0">
                <a:solidFill>
                  <a:srgbClr val="000000"/>
                </a:solidFill>
                <a:latin typeface="Century Gothic" panose="020B0502020202020204" pitchFamily="34" charset="0"/>
              </a:rPr>
              <a:t>”</a:t>
            </a:r>
            <a:r>
              <a:rPr lang="el-GR" altLang="el-GR" sz="2400" b="0">
                <a:solidFill>
                  <a:srgbClr val="000000"/>
                </a:solidFill>
                <a:latin typeface="Century Gothic" panose="020B0502020202020204" pitchFamily="34" charset="0"/>
              </a:rPr>
              <a:t/>
            </a:r>
            <a:br>
              <a:rPr lang="el-GR" altLang="el-GR" sz="2400" b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el-GR" altLang="el-GR" sz="2400" b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  <a:buClr>
                <a:srgbClr val="009999"/>
              </a:buClr>
              <a:buFont typeface="Monotype Sorts" pitchFamily="2" charset="2"/>
              <a:buChar char="."/>
            </a:pPr>
            <a:r>
              <a:rPr lang="en-US" altLang="el-GR" sz="2400" b="0">
                <a:solidFill>
                  <a:srgbClr val="000000"/>
                </a:solidFill>
                <a:latin typeface="Century Gothic" panose="020B0502020202020204" pitchFamily="34" charset="0"/>
              </a:rPr>
              <a:t>“</a:t>
            </a:r>
            <a:r>
              <a:rPr lang="el-GR" altLang="el-GR" sz="2400" b="0">
                <a:solidFill>
                  <a:srgbClr val="000000"/>
                </a:solidFill>
                <a:latin typeface="Century Gothic" panose="020B0502020202020204" pitchFamily="34" charset="0"/>
              </a:rPr>
              <a:t>Ποιες οι υπηρεσίες, που σας προσφέρει το</a:t>
            </a:r>
          </a:p>
          <a:p>
            <a:pPr>
              <a:lnSpc>
                <a:spcPct val="110000"/>
              </a:lnSpc>
              <a:buClr>
                <a:srgbClr val="009999"/>
              </a:buClr>
              <a:buFont typeface="Monotype Sorts" pitchFamily="2" charset="2"/>
              <a:buNone/>
            </a:pPr>
            <a:r>
              <a:rPr lang="el-GR" altLang="el-GR" sz="2400" b="0">
                <a:solidFill>
                  <a:srgbClr val="000000"/>
                </a:solidFill>
                <a:latin typeface="Century Gothic" panose="020B0502020202020204" pitchFamily="34" charset="0"/>
              </a:rPr>
              <a:t>    υποκατάστημα της τράπεζάς μας στην περιοχή σας;</a:t>
            </a:r>
          </a:p>
        </p:txBody>
      </p:sp>
      <p:pic>
        <p:nvPicPr>
          <p:cNvPr id="95239" name="Picture 14" descr="C:\Users\TURBO_X\Desktop\γ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40" name="Rectangle 7"/>
          <p:cNvSpPr>
            <a:spLocks noChangeArrowheads="1"/>
          </p:cNvSpPr>
          <p:nvPr/>
        </p:nvSpPr>
        <p:spPr bwMode="auto">
          <a:xfrm>
            <a:off x="0" y="6334125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7AF82F1A-687A-4FDC-A826-81EF2FE50F69}" type="slidenum">
              <a:rPr lang="en-US" altLang="el-GR" b="0">
                <a:solidFill>
                  <a:srgbClr val="000000"/>
                </a:solidFill>
                <a:latin typeface="Century Gothic" panose="020B0502020202020204" pitchFamily="34" charset="0"/>
              </a:rPr>
              <a:pPr/>
              <a:t>92</a:t>
            </a:fld>
            <a:endParaRPr lang="en-US" altLang="el-GR" b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3"/>
          <p:cNvSpPr txBox="1">
            <a:spLocks noChangeArrowheads="1"/>
          </p:cNvSpPr>
          <p:nvPr/>
        </p:nvSpPr>
        <p:spPr bwMode="auto">
          <a:xfrm>
            <a:off x="1371600" y="1600200"/>
            <a:ext cx="6705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l-GR" altLang="el-GR" sz="2400" b="0">
                <a:solidFill>
                  <a:srgbClr val="000066"/>
                </a:solidFill>
                <a:latin typeface="Century Gothic" panose="020B0502020202020204" pitchFamily="34" charset="0"/>
              </a:rPr>
              <a:t>Πώς θα μπορούσε να σε εξυπηρετήσει καλύτερα η επιχείρηση</a:t>
            </a:r>
            <a:r>
              <a:rPr lang="en-GB" altLang="el-GR" sz="2400" b="0">
                <a:solidFill>
                  <a:srgbClr val="000066"/>
                </a:solidFill>
                <a:latin typeface="Century Gothic" panose="020B0502020202020204" pitchFamily="34" charset="0"/>
              </a:rPr>
              <a:t>;</a:t>
            </a:r>
            <a:endParaRPr lang="el-GR" altLang="el-GR" sz="2400" b="0">
              <a:solidFill>
                <a:srgbClr val="00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96259" name="Text Box 4"/>
          <p:cNvSpPr txBox="1">
            <a:spLocks noChangeArrowheads="1"/>
          </p:cNvSpPr>
          <p:nvPr/>
        </p:nvSpPr>
        <p:spPr bwMode="auto">
          <a:xfrm>
            <a:off x="1295400" y="2819400"/>
            <a:ext cx="6324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l-GR" altLang="el-GR" sz="2400" b="0">
                <a:solidFill>
                  <a:srgbClr val="000066"/>
                </a:solidFill>
                <a:latin typeface="Century Gothic" panose="020B0502020202020204" pitchFamily="34" charset="0"/>
              </a:rPr>
              <a:t>Ποιό θα ήταν το αποτέλεσμα</a:t>
            </a:r>
            <a:r>
              <a:rPr lang="en-GB" altLang="el-GR" sz="2400" b="0">
                <a:solidFill>
                  <a:srgbClr val="000066"/>
                </a:solidFill>
                <a:latin typeface="Century Gothic" panose="020B0502020202020204" pitchFamily="34" charset="0"/>
              </a:rPr>
              <a:t>;</a:t>
            </a:r>
            <a:endParaRPr lang="el-GR" altLang="el-GR" sz="2400" b="0">
              <a:solidFill>
                <a:srgbClr val="000066"/>
              </a:solidFill>
              <a:latin typeface="Century Gothic" panose="020B0502020202020204" pitchFamily="34" charset="0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endParaRPr lang="el-GR" altLang="el-GR" sz="2400" b="0">
              <a:solidFill>
                <a:srgbClr val="00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96260" name="Text Box 6"/>
          <p:cNvSpPr txBox="1">
            <a:spLocks noChangeArrowheads="1"/>
          </p:cNvSpPr>
          <p:nvPr/>
        </p:nvSpPr>
        <p:spPr bwMode="auto">
          <a:xfrm>
            <a:off x="1371600" y="3581400"/>
            <a:ext cx="5562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l-GR" altLang="el-GR" sz="2400" b="0">
                <a:solidFill>
                  <a:srgbClr val="000066"/>
                </a:solidFill>
                <a:latin typeface="Century Gothic" panose="020B0502020202020204" pitchFamily="34" charset="0"/>
              </a:rPr>
              <a:t>Γιατί δεν είσαι απόλυτα ικανοποιημένος</a:t>
            </a:r>
            <a:r>
              <a:rPr lang="en-GB" altLang="el-GR" sz="2400" b="0">
                <a:solidFill>
                  <a:srgbClr val="000066"/>
                </a:solidFill>
                <a:latin typeface="Century Gothic" panose="020B0502020202020204" pitchFamily="34" charset="0"/>
              </a:rPr>
              <a:t>;</a:t>
            </a:r>
            <a:endParaRPr lang="el-GR" altLang="el-GR" sz="2400" b="0">
              <a:solidFill>
                <a:srgbClr val="000066"/>
              </a:solidFill>
              <a:latin typeface="Century Gothic" panose="020B0502020202020204" pitchFamily="34" charset="0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endParaRPr lang="el-GR" altLang="el-GR" sz="2400" b="0">
              <a:solidFill>
                <a:srgbClr val="00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96261" name="Text Box 10"/>
          <p:cNvSpPr txBox="1">
            <a:spLocks noChangeArrowheads="1"/>
          </p:cNvSpPr>
          <p:nvPr/>
        </p:nvSpPr>
        <p:spPr bwMode="auto">
          <a:xfrm>
            <a:off x="1447800" y="4648200"/>
            <a:ext cx="4114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l-GR" altLang="el-GR" sz="2400" b="0">
                <a:solidFill>
                  <a:srgbClr val="000066"/>
                </a:solidFill>
                <a:latin typeface="Century Gothic" panose="020B0502020202020204" pitchFamily="34" charset="0"/>
              </a:rPr>
              <a:t>Νομίζουν και οι γνωστοί σου το ίδιο</a:t>
            </a:r>
            <a:r>
              <a:rPr lang="en-GB" altLang="el-GR" sz="2400" b="0">
                <a:solidFill>
                  <a:srgbClr val="000066"/>
                </a:solidFill>
                <a:latin typeface="Century Gothic" panose="020B0502020202020204" pitchFamily="34" charset="0"/>
              </a:rPr>
              <a:t>;</a:t>
            </a:r>
            <a:endParaRPr lang="el-GR" altLang="el-GR" sz="2400" b="0">
              <a:solidFill>
                <a:srgbClr val="000066"/>
              </a:solidFill>
              <a:latin typeface="Century Gothic" panose="020B0502020202020204" pitchFamily="34" charset="0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endParaRPr lang="el-GR" altLang="el-GR" sz="2400" b="0">
              <a:solidFill>
                <a:srgbClr val="00006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6262" name="Picture 11" descr="GRK1VB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615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3" name="Picture 12" descr="GRK1VB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28050" y="0"/>
            <a:ext cx="615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4" name="Picture 14" descr="C:\Users\TURBO_X\Desktop\γπ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5" name="Rectangle 9"/>
          <p:cNvSpPr>
            <a:spLocks noChangeArrowheads="1"/>
          </p:cNvSpPr>
          <p:nvPr/>
        </p:nvSpPr>
        <p:spPr bwMode="auto">
          <a:xfrm>
            <a:off x="533400" y="6334125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92F3BFBF-5314-4D4D-A639-A736D11BFBE5}" type="slidenum">
              <a:rPr lang="en-US" altLang="el-GR" b="0">
                <a:latin typeface="Century Gothic" panose="020B0502020202020204" pitchFamily="34" charset="0"/>
              </a:rPr>
              <a:pPr/>
              <a:t>93</a:t>
            </a:fld>
            <a:endParaRPr lang="en-US" altLang="el-GR" b="0">
              <a:latin typeface="Century Gothic" panose="020B0502020202020204" pitchFamily="34" charset="0"/>
            </a:endParaRPr>
          </a:p>
        </p:txBody>
      </p:sp>
      <p:sp>
        <p:nvSpPr>
          <p:cNvPr id="96266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>
                <a:solidFill>
                  <a:srgbClr val="000066"/>
                </a:solidFill>
                <a:latin typeface="Century Gothic" panose="020B0502020202020204" pitchFamily="34" charset="0"/>
              </a:rPr>
              <a:t>ΑΝΟΙΚΤΕΣ ΕΡΩΤΗΣΕΙΣ</a:t>
            </a:r>
            <a:endParaRPr lang="el-GR" altLang="el-GR" smtClean="0"/>
          </a:p>
        </p:txBody>
      </p:sp>
    </p:spTree>
  </p:cSld>
  <p:clrMapOvr>
    <a:masterClrMapping/>
  </p:clrMapOvr>
  <p:transition>
    <p:blinds dir="vert"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2362200" y="228600"/>
            <a:ext cx="4953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sz="2400">
                <a:latin typeface="Century Gothic" panose="020B0502020202020204" pitchFamily="34" charset="0"/>
              </a:rPr>
              <a:t>ΠΡΟΣΟΧΗ ΣΤΙΣ ΛΕΞΕΙΣ</a:t>
            </a:r>
          </a:p>
          <a:p>
            <a:pPr>
              <a:spcBef>
                <a:spcPct val="50000"/>
              </a:spcBef>
            </a:pPr>
            <a:endParaRPr lang="el-GR" altLang="el-GR" sz="2400">
              <a:latin typeface="Century Gothic" panose="020B0502020202020204" pitchFamily="34" charset="0"/>
            </a:endParaRPr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1295400" y="1295400"/>
            <a:ext cx="739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sz="2400">
                <a:latin typeface="Century Gothic" panose="020B0502020202020204" pitchFamily="34" charset="0"/>
              </a:rPr>
              <a:t>ΤΙ ΜΑΡΚΑ ΑΝΑΨΥΚΤΙΚΩΝ ΑΓΟΡΑΖΕΙΣ ?</a:t>
            </a: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1676400" y="1981200"/>
            <a:ext cx="5943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sz="2400">
                <a:latin typeface="Century Gothic" panose="020B0502020202020204" pitchFamily="34" charset="0"/>
              </a:rPr>
              <a:t>Υποκειμενική/Αντικειμενική παρουσίαση της ερώτησης</a:t>
            </a:r>
          </a:p>
        </p:txBody>
      </p:sp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1219200" y="3048000"/>
            <a:ext cx="6781800" cy="30464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l-GR" altLang="el-GR" sz="2400">
                <a:solidFill>
                  <a:srgbClr val="000066"/>
                </a:solidFill>
                <a:latin typeface="Century Gothic" panose="020B0502020202020204" pitchFamily="34" charset="0"/>
              </a:rPr>
              <a:t>ΧΡΗΣΙΜΟΠΟΙΗΣΕ ΕΥΚΟΛΕΣ ΛΕΞΕΙΣ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altLang="el-GR" sz="2400">
                <a:solidFill>
                  <a:srgbClr val="000066"/>
                </a:solidFill>
                <a:latin typeface="Century Gothic" panose="020B0502020202020204" pitchFamily="34" charset="0"/>
              </a:rPr>
              <a:t>ΑΠΕΦΥΓΕ ‘ΕΥΑΙΣΘΗΤΕΣ’ ΕΡΩΤΗΣΕΙΣ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altLang="el-GR" sz="2400">
                <a:solidFill>
                  <a:srgbClr val="000066"/>
                </a:solidFill>
                <a:latin typeface="Century Gothic" panose="020B0502020202020204" pitchFamily="34" charset="0"/>
              </a:rPr>
              <a:t>ΠΡΟΣΟΧΗ ΣΤΗ ΣΕΙΡΑ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altLang="el-GR" sz="2400">
                <a:solidFill>
                  <a:srgbClr val="000066"/>
                </a:solidFill>
                <a:latin typeface="Century Gothic" panose="020B0502020202020204" pitchFamily="34" charset="0"/>
              </a:rPr>
              <a:t>ΕΠΙΒΕΒΑΙΩΣΕ ΜΕ ΝΕΑ ΕΡΩΤΗΣΗ ΚΥΡΙΑ ΣΗΜΕΙΑ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altLang="el-GR" sz="2400">
                <a:solidFill>
                  <a:srgbClr val="000066"/>
                </a:solidFill>
                <a:latin typeface="Century Gothic" panose="020B0502020202020204" pitchFamily="34" charset="0"/>
              </a:rPr>
              <a:t>ΑΚΟΛΟΥΘΗΣΕ ΜΙΑ ‘ΛΟΓΙΚΗ’ ΣΕΙΡΑ</a:t>
            </a:r>
          </a:p>
        </p:txBody>
      </p:sp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1295400" y="6324600"/>
            <a:ext cx="601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sz="2400">
                <a:solidFill>
                  <a:srgbClr val="A50021"/>
                </a:solidFill>
                <a:latin typeface="Century Gothic" panose="020B0502020202020204" pitchFamily="34" charset="0"/>
              </a:rPr>
              <a:t>ΔΟΚΙΜΗ/</a:t>
            </a:r>
            <a:r>
              <a:rPr lang="en-GB" altLang="el-GR" sz="2400">
                <a:solidFill>
                  <a:srgbClr val="A50021"/>
                </a:solidFill>
                <a:latin typeface="Century Gothic" panose="020B0502020202020204" pitchFamily="34" charset="0"/>
              </a:rPr>
              <a:t>PRETEST</a:t>
            </a:r>
            <a:endParaRPr lang="el-GR" altLang="el-GR" sz="2400">
              <a:solidFill>
                <a:srgbClr val="A5002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7287" name="Picture 7" descr="GRK1VB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615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8" name="Picture 14" descr="C:\Users\TURBO_X\Desktop\γ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9" name="Rectangle 8"/>
          <p:cNvSpPr>
            <a:spLocks noChangeArrowheads="1"/>
          </p:cNvSpPr>
          <p:nvPr/>
        </p:nvSpPr>
        <p:spPr bwMode="auto">
          <a:xfrm>
            <a:off x="533400" y="6334125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CAE82C24-08C1-43B9-B80C-7AE969262E47}" type="slidenum">
              <a:rPr lang="en-US" altLang="el-GR" b="0">
                <a:latin typeface="Century Gothic" panose="020B0502020202020204" pitchFamily="34" charset="0"/>
              </a:rPr>
              <a:pPr/>
              <a:t>94</a:t>
            </a:fld>
            <a:endParaRPr lang="en-US" altLang="el-GR" b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6" descr="GRK1VB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615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7" name="Picture 8" descr="GRK1VB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28050" y="0"/>
            <a:ext cx="615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8" name="Picture 14" descr="C:\Users\TURBO_X\Desktop\γπ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9" name="Rectangle 8"/>
          <p:cNvSpPr>
            <a:spLocks noChangeArrowheads="1"/>
          </p:cNvSpPr>
          <p:nvPr/>
        </p:nvSpPr>
        <p:spPr bwMode="auto">
          <a:xfrm>
            <a:off x="533400" y="6334125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CE786AFF-CB80-4EE1-864D-8C06F69AC9B6}" type="slidenum">
              <a:rPr lang="en-US" altLang="el-GR" b="0">
                <a:solidFill>
                  <a:srgbClr val="000000"/>
                </a:solidFill>
                <a:latin typeface="Century Gothic" panose="020B0502020202020204" pitchFamily="34" charset="0"/>
              </a:rPr>
              <a:pPr/>
              <a:t>95</a:t>
            </a:fld>
            <a:endParaRPr lang="en-US" altLang="el-GR" b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8310" name="Title 9"/>
          <p:cNvSpPr>
            <a:spLocks noGrp="1"/>
          </p:cNvSpPr>
          <p:nvPr>
            <p:ph type="title"/>
          </p:nvPr>
        </p:nvSpPr>
        <p:spPr>
          <a:xfrm>
            <a:off x="228600" y="0"/>
            <a:ext cx="7772400" cy="1143000"/>
          </a:xfrm>
        </p:spPr>
        <p:txBody>
          <a:bodyPr/>
          <a:lstStyle/>
          <a:p>
            <a:pPr eaLnBrk="1" hangingPunct="1"/>
            <a:r>
              <a:rPr lang="el-GR" altLang="el-GR" smtClean="0">
                <a:latin typeface="Century Gothic" panose="020B0502020202020204" pitchFamily="34" charset="0"/>
              </a:rPr>
              <a:t>Έμμεσοι μέθοδοι συλλογής </a:t>
            </a:r>
          </a:p>
        </p:txBody>
      </p:sp>
      <p:graphicFrame>
        <p:nvGraphicFramePr>
          <p:cNvPr id="11" name="Diagram 10"/>
          <p:cNvGraphicFramePr/>
          <p:nvPr/>
        </p:nvGraphicFramePr>
        <p:xfrm>
          <a:off x="1371600" y="1752600"/>
          <a:ext cx="6705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>
    <p:blinds dir="vert"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Text Box 2"/>
          <p:cNvSpPr txBox="1">
            <a:spLocks noChangeArrowheads="1"/>
          </p:cNvSpPr>
          <p:nvPr/>
        </p:nvSpPr>
        <p:spPr bwMode="auto">
          <a:xfrm>
            <a:off x="2209800" y="381000"/>
            <a:ext cx="472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3600" b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1.</a:t>
            </a:r>
            <a:r>
              <a:rPr lang="en-GB" sz="3600" b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TEST</a:t>
            </a:r>
            <a:r>
              <a:rPr lang="el-GR" sz="3600" b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ΣΥΣΧΕΤΙΣΗΣ</a:t>
            </a:r>
          </a:p>
        </p:txBody>
      </p:sp>
      <p:sp>
        <p:nvSpPr>
          <p:cNvPr id="217091" name="Text Box 3"/>
          <p:cNvSpPr txBox="1">
            <a:spLocks noChangeArrowheads="1"/>
          </p:cNvSpPr>
          <p:nvPr/>
        </p:nvSpPr>
        <p:spPr bwMode="auto">
          <a:xfrm>
            <a:off x="1905000" y="22098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l-GR" sz="24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ΣΥΣΧΕΤΙΣΗ ΜΕ ΣΕΙΡΑ ΛΕΞΕΩΝ</a:t>
            </a:r>
          </a:p>
        </p:txBody>
      </p:sp>
      <p:sp>
        <p:nvSpPr>
          <p:cNvPr id="217092" name="Text Box 4"/>
          <p:cNvSpPr txBox="1">
            <a:spLocks noChangeArrowheads="1"/>
          </p:cNvSpPr>
          <p:nvPr/>
        </p:nvSpPr>
        <p:spPr bwMode="auto">
          <a:xfrm>
            <a:off x="1981200" y="3124200"/>
            <a:ext cx="594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l-GR" sz="24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ΣΥΝΕΧΗ ΣΥΣΧΕΤΙΣΗ</a:t>
            </a:r>
          </a:p>
        </p:txBody>
      </p:sp>
      <p:sp>
        <p:nvSpPr>
          <p:cNvPr id="217093" name="Text Box 5"/>
          <p:cNvSpPr txBox="1">
            <a:spLocks noChangeArrowheads="1"/>
          </p:cNvSpPr>
          <p:nvPr/>
        </p:nvSpPr>
        <p:spPr bwMode="auto">
          <a:xfrm>
            <a:off x="1905000" y="4191000"/>
            <a:ext cx="518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l-GR" sz="24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ΣΥΜΠΛΗΡΩΣΗ ΠΡΟΤΑΣΕΩΝ</a:t>
            </a:r>
          </a:p>
        </p:txBody>
      </p:sp>
      <p:pic>
        <p:nvPicPr>
          <p:cNvPr id="99334" name="Picture 6" descr="GRK1VB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615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5" name="Line 7"/>
          <p:cNvSpPr>
            <a:spLocks noChangeShapeType="1"/>
          </p:cNvSpPr>
          <p:nvPr/>
        </p:nvSpPr>
        <p:spPr bwMode="auto">
          <a:xfrm>
            <a:off x="533400" y="1295400"/>
            <a:ext cx="8610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pic>
        <p:nvPicPr>
          <p:cNvPr id="99336" name="Picture 14" descr="C:\Users\TURBO_X\Desktop\γ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7" name="Rectangle 8"/>
          <p:cNvSpPr>
            <a:spLocks noChangeArrowheads="1"/>
          </p:cNvSpPr>
          <p:nvPr/>
        </p:nvSpPr>
        <p:spPr bwMode="auto">
          <a:xfrm>
            <a:off x="457200" y="6334125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F1F89F86-77A3-46D2-864E-8EBEDF59C4C2}" type="slidenum">
              <a:rPr lang="en-US" altLang="el-GR" b="0">
                <a:solidFill>
                  <a:srgbClr val="000000"/>
                </a:solidFill>
                <a:latin typeface="Century Gothic" panose="020B0502020202020204" pitchFamily="34" charset="0"/>
              </a:rPr>
              <a:pPr/>
              <a:t>96</a:t>
            </a:fld>
            <a:endParaRPr lang="en-US" altLang="el-GR" b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1143000" y="152400"/>
            <a:ext cx="65944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defTabSz="762000">
              <a:defRPr/>
            </a:pPr>
            <a:r>
              <a:rPr lang="el-GR" sz="3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3. ΤΕΧΝΙΚΕΣ ΠΡΟΒΟΛΩΝ</a:t>
            </a:r>
          </a:p>
        </p:txBody>
      </p:sp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1508125" y="2955925"/>
            <a:ext cx="705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517525" y="3489325"/>
            <a:ext cx="11271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1584325" y="4098925"/>
            <a:ext cx="6321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136525" y="2651125"/>
            <a:ext cx="8780463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2343" name="Rectangle 7"/>
          <p:cNvSpPr>
            <a:spLocks noChangeArrowheads="1"/>
          </p:cNvSpPr>
          <p:nvPr/>
        </p:nvSpPr>
        <p:spPr bwMode="auto">
          <a:xfrm>
            <a:off x="685800" y="855663"/>
            <a:ext cx="8167688" cy="5632450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50000">
                <a:srgbClr val="CCFFFF">
                  <a:gamma/>
                  <a:tint val="0"/>
                  <a:invGamma/>
                </a:srgbClr>
              </a:gs>
              <a:gs pos="100000">
                <a:srgbClr val="CCFFFF"/>
              </a:gs>
            </a:gsLst>
            <a:lin ang="5400000" scaled="1"/>
          </a:gradFill>
          <a:ln w="254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FFFF"/>
            </a:extrusionClr>
          </a:sp3d>
        </p:spPr>
        <p:txBody>
          <a:bodyPr lIns="92075" tIns="46038" rIns="92075" bIns="46038">
            <a:spAutoFit/>
            <a:flatTx/>
          </a:bodyPr>
          <a:lstStyle/>
          <a:p>
            <a:pPr defTabSz="762000">
              <a:buClr>
                <a:srgbClr val="868686"/>
              </a:buClr>
              <a:buFontTx/>
              <a:buChar char="•"/>
              <a:defRPr/>
            </a:pPr>
            <a:r>
              <a:rPr lang="el-GR" sz="2400" b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 Είναι μία ΜΗ-ΔΟΜΗΜΕΝΗ μορφή ερωτηματολογίου</a:t>
            </a:r>
          </a:p>
          <a:p>
            <a:pPr defTabSz="762000">
              <a:buClr>
                <a:srgbClr val="868686"/>
              </a:buClr>
              <a:defRPr/>
            </a:pPr>
            <a:r>
              <a:rPr lang="el-GR" sz="2400" b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   στην οποία ένα αμφίβολο «αντικείμενο»   παρουσιάζεται</a:t>
            </a:r>
            <a:r>
              <a:rPr lang="en-US" sz="2400" b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 </a:t>
            </a:r>
            <a:r>
              <a:rPr lang="el-GR" sz="2400" b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στους συμμετέχοντες και ζητούμε την αντίδρασή τους.</a:t>
            </a:r>
          </a:p>
          <a:p>
            <a:pPr defTabSz="762000">
              <a:buClr>
                <a:srgbClr val="868686"/>
              </a:buClr>
              <a:buFontTx/>
              <a:buChar char="•"/>
              <a:defRPr/>
            </a:pPr>
            <a:endParaRPr lang="el-GR" sz="2400" b="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entury Gothic" pitchFamily="34" charset="0"/>
            </a:endParaRPr>
          </a:p>
          <a:p>
            <a:pPr defTabSz="762000">
              <a:buClr>
                <a:srgbClr val="868686"/>
              </a:buClr>
              <a:buFontTx/>
              <a:buChar char="•"/>
              <a:defRPr/>
            </a:pPr>
            <a:r>
              <a:rPr lang="el-GR" sz="2400" b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 Ταύτιση λέξεων (Word  Association Test)</a:t>
            </a:r>
          </a:p>
          <a:p>
            <a:pPr defTabSz="762000">
              <a:buFontTx/>
              <a:buChar char="•"/>
              <a:defRPr/>
            </a:pPr>
            <a:endParaRPr lang="el-GR" sz="2400" b="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entury Gothic" pitchFamily="34" charset="0"/>
            </a:endParaRPr>
          </a:p>
          <a:p>
            <a:pPr defTabSz="762000">
              <a:buClr>
                <a:srgbClr val="868686"/>
              </a:buClr>
              <a:buFontTx/>
              <a:buChar char="•"/>
              <a:defRPr/>
            </a:pPr>
            <a:r>
              <a:rPr lang="el-GR" sz="2400" b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 Συμπλήρωση προτάσεων (Sentence Completion Test) </a:t>
            </a:r>
          </a:p>
          <a:p>
            <a:pPr defTabSz="762000">
              <a:buFontTx/>
              <a:buChar char="•"/>
              <a:defRPr/>
            </a:pPr>
            <a:endParaRPr lang="el-GR" sz="2400" b="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entury Gothic" pitchFamily="34" charset="0"/>
            </a:endParaRPr>
          </a:p>
          <a:p>
            <a:pPr defTabSz="762000">
              <a:buClr>
                <a:srgbClr val="868686"/>
              </a:buClr>
              <a:buFontTx/>
              <a:buChar char="•"/>
              <a:defRPr/>
            </a:pPr>
            <a:r>
              <a:rPr lang="el-GR" sz="2400" b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 Μέτρηση προσωπικότητας (Thematic Appreciation Test)</a:t>
            </a:r>
          </a:p>
          <a:p>
            <a:pPr defTabSz="762000">
              <a:defRPr/>
            </a:pPr>
            <a:r>
              <a:rPr lang="el-GR" sz="2400" b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   </a:t>
            </a:r>
          </a:p>
          <a:p>
            <a:pPr defTabSz="762000">
              <a:buClr>
                <a:srgbClr val="868686"/>
              </a:buClr>
              <a:buFontTx/>
              <a:buChar char="•"/>
              <a:defRPr/>
            </a:pPr>
            <a:r>
              <a:rPr lang="el-GR" sz="2400" b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 Ερευνα με σκίτσα (Cartoon Test)</a:t>
            </a:r>
            <a:br>
              <a:rPr lang="el-GR" sz="2400" b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</a:br>
            <a:endParaRPr lang="el-GR" sz="2400" b="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entury Gothic" pitchFamily="34" charset="0"/>
            </a:endParaRPr>
          </a:p>
        </p:txBody>
      </p:sp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609600" y="-152400"/>
            <a:ext cx="81280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0361" name="Picture 14" descr="C:\Users\TURBO_X\Desktop\γ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62" name="Rectangle 9"/>
          <p:cNvSpPr>
            <a:spLocks noChangeArrowheads="1"/>
          </p:cNvSpPr>
          <p:nvPr/>
        </p:nvSpPr>
        <p:spPr bwMode="auto">
          <a:xfrm>
            <a:off x="0" y="6334125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FFA65033-5402-48E8-B546-7E978F48878B}" type="slidenum">
              <a:rPr lang="en-US" altLang="el-GR" b="0">
                <a:solidFill>
                  <a:srgbClr val="000000"/>
                </a:solidFill>
                <a:latin typeface="Century Gothic" panose="020B0502020202020204" pitchFamily="34" charset="0"/>
              </a:rPr>
              <a:pPr/>
              <a:t>97</a:t>
            </a:fld>
            <a:endParaRPr lang="en-US" altLang="el-GR" b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5" name="Text Box 3"/>
          <p:cNvSpPr txBox="1">
            <a:spLocks noChangeArrowheads="1"/>
          </p:cNvSpPr>
          <p:nvPr/>
        </p:nvSpPr>
        <p:spPr bwMode="auto">
          <a:xfrm>
            <a:off x="2438400" y="228600"/>
            <a:ext cx="4114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3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3. ΤΕΣΤ ΠΡΟΒΟΛΗΣ</a:t>
            </a:r>
            <a:endParaRPr lang="en-GB" sz="32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l-GR" sz="3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(</a:t>
            </a:r>
            <a:r>
              <a:rPr lang="en-GB" sz="3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PROJECTIVE)</a:t>
            </a:r>
            <a:endParaRPr lang="el-GR" sz="32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218116" name="Text Box 4"/>
          <p:cNvSpPr txBox="1">
            <a:spLocks noChangeArrowheads="1"/>
          </p:cNvSpPr>
          <p:nvPr/>
        </p:nvSpPr>
        <p:spPr bwMode="auto">
          <a:xfrm>
            <a:off x="1066800" y="3352800"/>
            <a:ext cx="6477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32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ΠΡΟΒΟΛΗ ΜΕΣΩ ΕΙΚΟΝΩΝ</a:t>
            </a:r>
          </a:p>
          <a:p>
            <a:pPr>
              <a:spcBef>
                <a:spcPct val="50000"/>
              </a:spcBef>
              <a:defRPr/>
            </a:pPr>
            <a:r>
              <a:rPr lang="el-GR" sz="32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ΠΡΟΒΟΛΗ ΜΕΣΩ ΛΕΞΕΩΝ</a:t>
            </a:r>
          </a:p>
        </p:txBody>
      </p:sp>
      <p:pic>
        <p:nvPicPr>
          <p:cNvPr id="101380" name="Picture 9" descr="BS00260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4343400"/>
            <a:ext cx="23971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1" name="Line 10"/>
          <p:cNvSpPr>
            <a:spLocks noChangeShapeType="1"/>
          </p:cNvSpPr>
          <p:nvPr/>
        </p:nvSpPr>
        <p:spPr bwMode="auto">
          <a:xfrm>
            <a:off x="0" y="1676400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1382" name="Rectangle 11"/>
          <p:cNvSpPr>
            <a:spLocks noChangeArrowheads="1"/>
          </p:cNvSpPr>
          <p:nvPr/>
        </p:nvSpPr>
        <p:spPr bwMode="auto">
          <a:xfrm>
            <a:off x="0" y="0"/>
            <a:ext cx="762000" cy="6858000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1383" name="Rectangle 12"/>
          <p:cNvSpPr>
            <a:spLocks noChangeArrowheads="1"/>
          </p:cNvSpPr>
          <p:nvPr/>
        </p:nvSpPr>
        <p:spPr bwMode="auto">
          <a:xfrm>
            <a:off x="0" y="6477000"/>
            <a:ext cx="7010400" cy="381000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endParaRPr lang="el-GR" altLang="el-GR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1384" name="Picture 14" descr="C:\Users\TURBO_X\Desktop\γ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5" name="Rectangle 8"/>
          <p:cNvSpPr>
            <a:spLocks noChangeArrowheads="1"/>
          </p:cNvSpPr>
          <p:nvPr/>
        </p:nvSpPr>
        <p:spPr bwMode="auto">
          <a:xfrm>
            <a:off x="0" y="6334125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4BD4C916-2207-40B6-9FF0-3ED698494EEE}" type="slidenum">
              <a:rPr lang="en-US" altLang="el-GR" b="0">
                <a:solidFill>
                  <a:srgbClr val="000000"/>
                </a:solidFill>
                <a:latin typeface="Century Gothic" panose="020B0502020202020204" pitchFamily="34" charset="0"/>
              </a:rPr>
              <a:pPr/>
              <a:t>98</a:t>
            </a:fld>
            <a:endParaRPr lang="en-US" altLang="el-GR" b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0" y="0"/>
            <a:ext cx="5181600" cy="51911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000066"/>
                </a:solidFill>
                <a:latin typeface="Century Gothic" panose="020B0502020202020204" pitchFamily="34" charset="0"/>
              </a:rPr>
              <a:t>4. ΙΕΡΑΡΧΗΣΗ</a:t>
            </a:r>
            <a:r>
              <a:rPr lang="en-GB" altLang="el-GR">
                <a:solidFill>
                  <a:srgbClr val="000066"/>
                </a:solidFill>
                <a:latin typeface="Century Gothic" panose="020B0502020202020204" pitchFamily="34" charset="0"/>
              </a:rPr>
              <a:t>(SCALING)</a:t>
            </a:r>
            <a:endParaRPr lang="el-GR" altLang="el-GR">
              <a:solidFill>
                <a:srgbClr val="00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102403" name="Line 3"/>
          <p:cNvSpPr>
            <a:spLocks noChangeShapeType="1"/>
          </p:cNvSpPr>
          <p:nvPr/>
        </p:nvSpPr>
        <p:spPr bwMode="auto">
          <a:xfrm>
            <a:off x="1676400" y="2286000"/>
            <a:ext cx="5943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2404" name="Line 4"/>
          <p:cNvSpPr>
            <a:spLocks noChangeShapeType="1"/>
          </p:cNvSpPr>
          <p:nvPr/>
        </p:nvSpPr>
        <p:spPr bwMode="auto">
          <a:xfrm>
            <a:off x="1752600" y="4724400"/>
            <a:ext cx="5943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2405" name="Line 5"/>
          <p:cNvSpPr>
            <a:spLocks noChangeShapeType="1"/>
          </p:cNvSpPr>
          <p:nvPr/>
        </p:nvSpPr>
        <p:spPr bwMode="auto">
          <a:xfrm>
            <a:off x="1676400" y="5867400"/>
            <a:ext cx="5943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2406" name="Line 6"/>
          <p:cNvSpPr>
            <a:spLocks noChangeShapeType="1"/>
          </p:cNvSpPr>
          <p:nvPr/>
        </p:nvSpPr>
        <p:spPr bwMode="auto">
          <a:xfrm>
            <a:off x="1752600" y="3505200"/>
            <a:ext cx="5943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533400" y="1828800"/>
            <a:ext cx="990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sz="1800">
                <a:solidFill>
                  <a:srgbClr val="000066"/>
                </a:solidFill>
                <a:latin typeface="Century Gothic" panose="020B0502020202020204" pitchFamily="34" charset="0"/>
              </a:rPr>
              <a:t>Το κάτι άλλο</a:t>
            </a:r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533400" y="3124200"/>
            <a:ext cx="114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sz="1800">
                <a:solidFill>
                  <a:srgbClr val="000066"/>
                </a:solidFill>
                <a:latin typeface="Century Gothic" panose="020B0502020202020204" pitchFamily="34" charset="0"/>
              </a:rPr>
              <a:t>Δυνατή</a:t>
            </a:r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0" y="4419600"/>
            <a:ext cx="1676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sz="1800">
                <a:solidFill>
                  <a:srgbClr val="000066"/>
                </a:solidFill>
                <a:latin typeface="Century Gothic" panose="020B0502020202020204" pitchFamily="34" charset="0"/>
              </a:rPr>
              <a:t>Διαφορετική λέξη</a:t>
            </a:r>
          </a:p>
        </p:txBody>
      </p:sp>
      <p:sp>
        <p:nvSpPr>
          <p:cNvPr id="102410" name="Text Box 10"/>
          <p:cNvSpPr txBox="1">
            <a:spLocks noChangeArrowheads="1"/>
          </p:cNvSpPr>
          <p:nvPr/>
        </p:nvSpPr>
        <p:spPr bwMode="auto">
          <a:xfrm>
            <a:off x="0" y="5486400"/>
            <a:ext cx="152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sz="1800">
                <a:solidFill>
                  <a:srgbClr val="000066"/>
                </a:solidFill>
                <a:latin typeface="Century Gothic" panose="020B0502020202020204" pitchFamily="34" charset="0"/>
              </a:rPr>
              <a:t>Αναψυκτική Δυνατότητα</a:t>
            </a:r>
          </a:p>
        </p:txBody>
      </p:sp>
      <p:sp>
        <p:nvSpPr>
          <p:cNvPr id="102411" name="Text Box 11"/>
          <p:cNvSpPr txBox="1">
            <a:spLocks noChangeArrowheads="1"/>
          </p:cNvSpPr>
          <p:nvPr/>
        </p:nvSpPr>
        <p:spPr bwMode="auto">
          <a:xfrm>
            <a:off x="7620000" y="1981200"/>
            <a:ext cx="9906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sz="1800">
                <a:solidFill>
                  <a:srgbClr val="000066"/>
                </a:solidFill>
                <a:latin typeface="Century Gothic" panose="020B0502020202020204" pitchFamily="34" charset="0"/>
              </a:rPr>
              <a:t>Οπως όλες οι άλλες</a:t>
            </a:r>
          </a:p>
        </p:txBody>
      </p:sp>
      <p:sp>
        <p:nvSpPr>
          <p:cNvPr id="102412" name="Text Box 12"/>
          <p:cNvSpPr txBox="1">
            <a:spLocks noChangeArrowheads="1"/>
          </p:cNvSpPr>
          <p:nvPr/>
        </p:nvSpPr>
        <p:spPr bwMode="auto">
          <a:xfrm>
            <a:off x="7772400" y="3124200"/>
            <a:ext cx="114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sz="1800">
                <a:solidFill>
                  <a:srgbClr val="000066"/>
                </a:solidFill>
                <a:latin typeface="Century Gothic" panose="020B0502020202020204" pitchFamily="34" charset="0"/>
              </a:rPr>
              <a:t>ελαφρή</a:t>
            </a:r>
          </a:p>
        </p:txBody>
      </p:sp>
      <p:sp>
        <p:nvSpPr>
          <p:cNvPr id="102413" name="Text Box 13"/>
          <p:cNvSpPr txBox="1">
            <a:spLocks noChangeArrowheads="1"/>
          </p:cNvSpPr>
          <p:nvPr/>
        </p:nvSpPr>
        <p:spPr bwMode="auto">
          <a:xfrm>
            <a:off x="7772400" y="4419600"/>
            <a:ext cx="990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sz="1800">
                <a:solidFill>
                  <a:srgbClr val="000066"/>
                </a:solidFill>
                <a:latin typeface="Century Gothic" panose="020B0502020202020204" pitchFamily="34" charset="0"/>
              </a:rPr>
              <a:t>Όπως όλες</a:t>
            </a:r>
          </a:p>
        </p:txBody>
      </p:sp>
      <p:sp>
        <p:nvSpPr>
          <p:cNvPr id="102414" name="Text Box 14"/>
          <p:cNvSpPr txBox="1">
            <a:spLocks noChangeArrowheads="1"/>
          </p:cNvSpPr>
          <p:nvPr/>
        </p:nvSpPr>
        <p:spPr bwMode="auto">
          <a:xfrm>
            <a:off x="7696200" y="54864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l-GR" altLang="el-GR" sz="1800">
              <a:solidFill>
                <a:srgbClr val="00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102415" name="Line 15"/>
          <p:cNvSpPr>
            <a:spLocks noChangeShapeType="1"/>
          </p:cNvSpPr>
          <p:nvPr/>
        </p:nvSpPr>
        <p:spPr bwMode="auto">
          <a:xfrm>
            <a:off x="1676400" y="1905000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2416" name="Line 17"/>
          <p:cNvSpPr>
            <a:spLocks noChangeShapeType="1"/>
          </p:cNvSpPr>
          <p:nvPr/>
        </p:nvSpPr>
        <p:spPr bwMode="auto">
          <a:xfrm>
            <a:off x="2895600" y="1905000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2417" name="Line 18"/>
          <p:cNvSpPr>
            <a:spLocks noChangeShapeType="1"/>
          </p:cNvSpPr>
          <p:nvPr/>
        </p:nvSpPr>
        <p:spPr bwMode="auto">
          <a:xfrm>
            <a:off x="2895600" y="4343400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2418" name="Line 19"/>
          <p:cNvSpPr>
            <a:spLocks noChangeShapeType="1"/>
          </p:cNvSpPr>
          <p:nvPr/>
        </p:nvSpPr>
        <p:spPr bwMode="auto">
          <a:xfrm>
            <a:off x="2895600" y="3124200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2419" name="Line 20"/>
          <p:cNvSpPr>
            <a:spLocks noChangeShapeType="1"/>
          </p:cNvSpPr>
          <p:nvPr/>
        </p:nvSpPr>
        <p:spPr bwMode="auto">
          <a:xfrm>
            <a:off x="5943600" y="1905000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2420" name="Line 21"/>
          <p:cNvSpPr>
            <a:spLocks noChangeShapeType="1"/>
          </p:cNvSpPr>
          <p:nvPr/>
        </p:nvSpPr>
        <p:spPr bwMode="auto">
          <a:xfrm>
            <a:off x="4343400" y="1905000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2421" name="Line 22"/>
          <p:cNvSpPr>
            <a:spLocks noChangeShapeType="1"/>
          </p:cNvSpPr>
          <p:nvPr/>
        </p:nvSpPr>
        <p:spPr bwMode="auto">
          <a:xfrm>
            <a:off x="7620000" y="1905000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2422" name="Line 23"/>
          <p:cNvSpPr>
            <a:spLocks noChangeShapeType="1"/>
          </p:cNvSpPr>
          <p:nvPr/>
        </p:nvSpPr>
        <p:spPr bwMode="auto">
          <a:xfrm>
            <a:off x="1676400" y="5486400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2423" name="Line 24"/>
          <p:cNvSpPr>
            <a:spLocks noChangeShapeType="1"/>
          </p:cNvSpPr>
          <p:nvPr/>
        </p:nvSpPr>
        <p:spPr bwMode="auto">
          <a:xfrm>
            <a:off x="7620000" y="3124200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2424" name="Line 25"/>
          <p:cNvSpPr>
            <a:spLocks noChangeShapeType="1"/>
          </p:cNvSpPr>
          <p:nvPr/>
        </p:nvSpPr>
        <p:spPr bwMode="auto">
          <a:xfrm>
            <a:off x="7620000" y="4343400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2425" name="Line 26"/>
          <p:cNvSpPr>
            <a:spLocks noChangeShapeType="1"/>
          </p:cNvSpPr>
          <p:nvPr/>
        </p:nvSpPr>
        <p:spPr bwMode="auto">
          <a:xfrm>
            <a:off x="6019800" y="4343400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2426" name="Line 27"/>
          <p:cNvSpPr>
            <a:spLocks noChangeShapeType="1"/>
          </p:cNvSpPr>
          <p:nvPr/>
        </p:nvSpPr>
        <p:spPr bwMode="auto">
          <a:xfrm>
            <a:off x="5943600" y="3124200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2427" name="Line 28"/>
          <p:cNvSpPr>
            <a:spLocks noChangeShapeType="1"/>
          </p:cNvSpPr>
          <p:nvPr/>
        </p:nvSpPr>
        <p:spPr bwMode="auto">
          <a:xfrm>
            <a:off x="4343400" y="4343400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2428" name="Line 29"/>
          <p:cNvSpPr>
            <a:spLocks noChangeShapeType="1"/>
          </p:cNvSpPr>
          <p:nvPr/>
        </p:nvSpPr>
        <p:spPr bwMode="auto">
          <a:xfrm>
            <a:off x="4343400" y="3124200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2429" name="Line 30"/>
          <p:cNvSpPr>
            <a:spLocks noChangeShapeType="1"/>
          </p:cNvSpPr>
          <p:nvPr/>
        </p:nvSpPr>
        <p:spPr bwMode="auto">
          <a:xfrm>
            <a:off x="1752600" y="3124200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2430" name="Line 31"/>
          <p:cNvSpPr>
            <a:spLocks noChangeShapeType="1"/>
          </p:cNvSpPr>
          <p:nvPr/>
        </p:nvSpPr>
        <p:spPr bwMode="auto">
          <a:xfrm>
            <a:off x="1828800" y="4343400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2431" name="Line 32"/>
          <p:cNvSpPr>
            <a:spLocks noChangeShapeType="1"/>
          </p:cNvSpPr>
          <p:nvPr/>
        </p:nvSpPr>
        <p:spPr bwMode="auto">
          <a:xfrm>
            <a:off x="4343400" y="5486400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2432" name="Line 33"/>
          <p:cNvSpPr>
            <a:spLocks noChangeShapeType="1"/>
          </p:cNvSpPr>
          <p:nvPr/>
        </p:nvSpPr>
        <p:spPr bwMode="auto">
          <a:xfrm>
            <a:off x="2895600" y="5486400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2433" name="Line 34"/>
          <p:cNvSpPr>
            <a:spLocks noChangeShapeType="1"/>
          </p:cNvSpPr>
          <p:nvPr/>
        </p:nvSpPr>
        <p:spPr bwMode="auto">
          <a:xfrm>
            <a:off x="7543800" y="5486400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2434" name="Line 35"/>
          <p:cNvSpPr>
            <a:spLocks noChangeShapeType="1"/>
          </p:cNvSpPr>
          <p:nvPr/>
        </p:nvSpPr>
        <p:spPr bwMode="auto">
          <a:xfrm>
            <a:off x="6019800" y="5486400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pic>
        <p:nvPicPr>
          <p:cNvPr id="102435" name="Picture 14" descr="C:\Users\TURBO_X\Desktop\γ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6" name="Rectangle 35"/>
          <p:cNvSpPr>
            <a:spLocks noChangeArrowheads="1"/>
          </p:cNvSpPr>
          <p:nvPr/>
        </p:nvSpPr>
        <p:spPr bwMode="auto">
          <a:xfrm>
            <a:off x="0" y="6334125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fld id="{BBC17C4A-7F75-4A90-8677-9A41CBDD1B1D}" type="slidenum">
              <a:rPr lang="en-US" altLang="el-GR" b="0">
                <a:solidFill>
                  <a:srgbClr val="000000"/>
                </a:solidFill>
                <a:latin typeface="Century Gothic" panose="020B0502020202020204" pitchFamily="34" charset="0"/>
              </a:rPr>
              <a:pPr/>
              <a:t>99</a:t>
            </a:fld>
            <a:endParaRPr lang="en-US" altLang="el-GR" b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2121</TotalTime>
  <Words>3956</Words>
  <Application>Microsoft Office PowerPoint</Application>
  <PresentationFormat>On-screen Show (4:3)</PresentationFormat>
  <Paragraphs>1255</Paragraphs>
  <Slides>114</Slides>
  <Notes>69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114</vt:i4>
      </vt:variant>
    </vt:vector>
  </HeadingPairs>
  <TitlesOfParts>
    <vt:vector size="124" baseType="lpstr">
      <vt:lpstr>Times New Roman Greek</vt:lpstr>
      <vt:lpstr>Arial</vt:lpstr>
      <vt:lpstr>Calibri</vt:lpstr>
      <vt:lpstr>Times New Roman</vt:lpstr>
      <vt:lpstr>Century Gothic</vt:lpstr>
      <vt:lpstr>Monotype Sorts</vt:lpstr>
      <vt:lpstr>Wingdings</vt:lpstr>
      <vt:lpstr>Tahoma</vt:lpstr>
      <vt:lpstr>Office Theme</vt:lpstr>
      <vt:lpstr>Microsoft Clip Gallery</vt:lpstr>
      <vt:lpstr>Αρχές Μάρκετινγκ</vt:lpstr>
      <vt:lpstr>Χρηματοδότηση</vt:lpstr>
      <vt:lpstr>Άδειες Χρήσης</vt:lpstr>
      <vt:lpstr>Σκοποί ενότητας</vt:lpstr>
      <vt:lpstr>Περιεχόμενα ενότητας</vt:lpstr>
      <vt:lpstr>Ερευνα ΑΓΟΡΑΣ</vt:lpstr>
      <vt:lpstr>Λέξεις κλειδιά</vt:lpstr>
      <vt:lpstr>1. Τι σημαίνει έρευνα αγοράς</vt:lpstr>
      <vt:lpstr>PowerPoint Presentation</vt:lpstr>
      <vt:lpstr>Τι προσφέρει</vt:lpstr>
      <vt:lpstr>PowerPoint Presentation</vt:lpstr>
      <vt:lpstr>ΣΧΕΔΙΑΣΜΟΣ ΤΗΣ ΕΡΕΥΝΑΣ</vt:lpstr>
      <vt:lpstr>ΣΤΑΔΙΑ ΕΡΕΥΝΑΣ ΑΓΟΡΑΣ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Πληροφοριακό Σύστημα Μάρκετινγκ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Είδη έρευνας μάρκετινγκ</vt:lpstr>
      <vt:lpstr>Είδη έρευνας</vt:lpstr>
      <vt:lpstr>PowerPoint Presentation</vt:lpstr>
      <vt:lpstr>3.1 Άτυπη Έρευνα</vt:lpstr>
      <vt:lpstr>ΑΤΥΠΗ ΕΡΕΥΝΑ</vt:lpstr>
      <vt:lpstr>PowerPoint Presentation</vt:lpstr>
      <vt:lpstr>PowerPoint Presentation</vt:lpstr>
      <vt:lpstr>PowerPoint Presentation</vt:lpstr>
      <vt:lpstr>ΔΕΥΤΕΡΟΓΕΝΗΣ ΕΡΕΥΝΑ ΚΑΙ ΕΞΑΓΩΓΕΣ</vt:lpstr>
      <vt:lpstr>3.2 Τυπική Έρευνα</vt:lpstr>
      <vt:lpstr>PowerPoint Presentation</vt:lpstr>
      <vt:lpstr>PowerPoint Presentation</vt:lpstr>
      <vt:lpstr>ΕΙΔΗ ΤΥΠΙΚΗΣ ΕΡΕΥΝΑΣ</vt:lpstr>
      <vt:lpstr>ΧΑΡΑΚΤΗΡΙΣΤΙΚΑ ΤΩΝ ΕΙΔΩΝ  ΕΡΕΥΝΑΣ</vt:lpstr>
      <vt:lpstr>PowerPoint Presentation</vt:lpstr>
      <vt:lpstr>ΔΙΕΡΕΥΝΗΤΙΚΗ ΕΡΕΥΝΑ</vt:lpstr>
      <vt:lpstr>PowerPoint Presentation</vt:lpstr>
      <vt:lpstr>  ΠΕΙΡΑΜΑΤΙΚΗ ΕΡΕΥΝΑ</vt:lpstr>
      <vt:lpstr>4. Μέθοδοι συλλογής  πρωτογενών στοιχείων</vt:lpstr>
      <vt:lpstr>Πηγές πρωτογενών στοιχείων   PRIMARY DATA SOURCES </vt:lpstr>
      <vt:lpstr>PowerPoint Presentation</vt:lpstr>
      <vt:lpstr>PowerPoint Presentation</vt:lpstr>
      <vt:lpstr>PowerPoint Presentation</vt:lpstr>
      <vt:lpstr>PowerPoint Presentation</vt:lpstr>
      <vt:lpstr>Συνέντευξη ή παρατήρηση;</vt:lpstr>
      <vt:lpstr>PowerPoint Presentation</vt:lpstr>
      <vt:lpstr>4.1 Ποσοτικές Μέθοδοι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4.2 Ποιοτικές Μέθοδοι</vt:lpstr>
      <vt:lpstr>PowerPoint Presentation</vt:lpstr>
      <vt:lpstr>Συνέντευξη</vt:lpstr>
      <vt:lpstr>PowerPoint Presentation</vt:lpstr>
      <vt:lpstr>ΕΙΔΗ  ΣΥΝΕΝΤΕΥΞΕΩΝ</vt:lpstr>
      <vt:lpstr>PowerPoint Presentation</vt:lpstr>
      <vt:lpstr>ΚΡΙΤΗΡΙΑ ΕΠΙΛΟΓΗΣ  “ΔΟΜΗΜΕΝΩΝ - ΜΗ ΔΟΜΗΜΕΝΩΝ ΕΡΩΤΗΣΕΩΝ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ΑΝΟΙΚΤΕΣ ΕΡΩΤΗΣΕΙΣ</vt:lpstr>
      <vt:lpstr>PowerPoint Presentation</vt:lpstr>
      <vt:lpstr>Έμμεσοι μέθοδοι συλλογής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 Το δείγμα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6.Έρευνα και Εφαρμογή</vt:lpstr>
      <vt:lpstr>PowerPoint Presentation</vt:lpstr>
      <vt:lpstr>PowerPoint Presentation</vt:lpstr>
      <vt:lpstr>PowerPoint Presentation</vt:lpstr>
      <vt:lpstr>Βιβλιογραφία</vt:lpstr>
      <vt:lpstr>Τέλος Ενότητας # 3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G. Panigyrakis</dc:creator>
  <cp:lastModifiedBy>georgex</cp:lastModifiedBy>
  <cp:revision>114</cp:revision>
  <dcterms:created xsi:type="dcterms:W3CDTF">1999-04-26T09:39:48Z</dcterms:created>
  <dcterms:modified xsi:type="dcterms:W3CDTF">2015-11-26T08:26:33Z</dcterms:modified>
</cp:coreProperties>
</file>