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2"/>
  </p:sldMasterIdLst>
  <p:notesMasterIdLst>
    <p:notesMasterId r:id="rId37"/>
  </p:notesMasterIdLst>
  <p:sldIdLst>
    <p:sldId id="256" r:id="rId3"/>
    <p:sldId id="259" r:id="rId4"/>
    <p:sldId id="257" r:id="rId5"/>
    <p:sldId id="261" r:id="rId6"/>
    <p:sldId id="262" r:id="rId7"/>
    <p:sldId id="417" r:id="rId8"/>
    <p:sldId id="422" r:id="rId9"/>
    <p:sldId id="418" r:id="rId10"/>
    <p:sldId id="419" r:id="rId11"/>
    <p:sldId id="425" r:id="rId12"/>
    <p:sldId id="427" r:id="rId13"/>
    <p:sldId id="428" r:id="rId14"/>
    <p:sldId id="420" r:id="rId15"/>
    <p:sldId id="421" r:id="rId16"/>
    <p:sldId id="429" r:id="rId17"/>
    <p:sldId id="374" r:id="rId18"/>
    <p:sldId id="381" r:id="rId19"/>
    <p:sldId id="432" r:id="rId20"/>
    <p:sldId id="383" r:id="rId21"/>
    <p:sldId id="444" r:id="rId22"/>
    <p:sldId id="379" r:id="rId23"/>
    <p:sldId id="384" r:id="rId24"/>
    <p:sldId id="410" r:id="rId25"/>
    <p:sldId id="439" r:id="rId26"/>
    <p:sldId id="436" r:id="rId27"/>
    <p:sldId id="437" r:id="rId28"/>
    <p:sldId id="441" r:id="rId29"/>
    <p:sldId id="438" r:id="rId30"/>
    <p:sldId id="442" r:id="rId31"/>
    <p:sldId id="443" r:id="rId32"/>
    <p:sldId id="445" r:id="rId33"/>
    <p:sldId id="446" r:id="rId34"/>
    <p:sldId id="390" r:id="rId35"/>
    <p:sldId id="354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Συντάκτης" initials="Σ" lastIdx="0" clrIdx="2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Μεσαίο στυλ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Φωτεινό στυλ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E9639D4-E3E2-4D34-9284-5A2195B3D0D7}" styleName="Φωτεινό στυλ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06" autoAdjust="0"/>
    <p:restoredTop sz="98401" autoAdjust="0"/>
  </p:normalViewPr>
  <p:slideViewPr>
    <p:cSldViewPr>
      <p:cViewPr>
        <p:scale>
          <a:sx n="77" d="100"/>
          <a:sy n="77" d="100"/>
        </p:scale>
        <p:origin x="240" y="342"/>
      </p:cViewPr>
      <p:guideLst>
        <p:guide orient="horz" pos="3657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pPr/>
              <a:t>29/9/2015</a:t>
            </a:fld>
            <a:endParaRPr lang="el-GR" dirty="0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53798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 dirty="0"/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683568" y="2936925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683568" y="4305077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pic>
        <p:nvPicPr>
          <p:cNvPr id="4" name="Picture 3" descr="Λογότυπο Οικονομικού Πανεπιστημίου Αθηνών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260648"/>
            <a:ext cx="7309104" cy="190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/>
              <a:t>2</a:t>
            </a:r>
            <a:r>
              <a:rPr lang="el-GR" sz="2800" b="1" dirty="0" smtClean="0"/>
              <a:t>:</a:t>
            </a:r>
            <a:r>
              <a:rPr lang="en-US" sz="2800" dirty="0" smtClean="0"/>
              <a:t> </a:t>
            </a:r>
            <a:r>
              <a:rPr lang="el-GR" sz="2800" dirty="0" smtClean="0"/>
              <a:t>Συμπεριφορά Καταναλωτή Υπηρεσιών</a:t>
            </a:r>
            <a:endParaRPr lang="en-US" sz="2800" dirty="0" smtClean="0"/>
          </a:p>
          <a:p>
            <a:r>
              <a:rPr lang="el-GR" sz="2800" b="1" dirty="0" smtClean="0"/>
              <a:t>Διδάσκουσα: </a:t>
            </a:r>
            <a:r>
              <a:rPr lang="el-GR" sz="2800" dirty="0" smtClean="0"/>
              <a:t>Άννα Ζαρκάδα</a:t>
            </a:r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 &amp; Διοίκηση Επιχειρήσεων</a:t>
            </a:r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Μάρκετινγκ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Επεξεργασίας (1 από 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  <a:defRPr/>
            </a:pPr>
            <a:r>
              <a:rPr lang="el-GR" sz="2800" dirty="0"/>
              <a:t>Επεξεργασία ατόμων </a:t>
            </a:r>
            <a:endParaRPr lang="el-GR" sz="2800" dirty="0" smtClean="0"/>
          </a:p>
          <a:p>
            <a:pPr marL="400050" lvl="1" indent="0">
              <a:buNone/>
              <a:defRPr/>
            </a:pPr>
            <a:r>
              <a:rPr lang="el-GR" sz="2400" dirty="0" smtClean="0"/>
              <a:t>Οι </a:t>
            </a:r>
            <a:r>
              <a:rPr lang="el-GR" sz="2400" dirty="0"/>
              <a:t>καταναλωτές</a:t>
            </a:r>
            <a:r>
              <a:rPr lang="en-US" sz="2400" dirty="0"/>
              <a:t>:</a:t>
            </a:r>
          </a:p>
          <a:p>
            <a:pPr lvl="1">
              <a:defRPr/>
            </a:pPr>
            <a:r>
              <a:rPr lang="el-GR" sz="2000" dirty="0"/>
              <a:t>πρέπει να μεταβούν και να εισέλθουν στο χώρο παραγωγής της υπηρεσίας</a:t>
            </a:r>
            <a:endParaRPr lang="en-US" sz="2000" dirty="0"/>
          </a:p>
          <a:p>
            <a:pPr lvl="1">
              <a:defRPr/>
            </a:pPr>
            <a:r>
              <a:rPr lang="el-GR" sz="2000" dirty="0"/>
              <a:t>συνεργάζονται ενεργά με τον </a:t>
            </a:r>
            <a:r>
              <a:rPr lang="el-GR" sz="2000" dirty="0" err="1"/>
              <a:t>πάροχο</a:t>
            </a:r>
            <a:r>
              <a:rPr lang="el-GR" sz="2000" dirty="0"/>
              <a:t> της υπηρεσίας στην </a:t>
            </a:r>
            <a:r>
              <a:rPr lang="el-GR" sz="2000" dirty="0" smtClean="0"/>
              <a:t>παραγωγή</a:t>
            </a:r>
          </a:p>
          <a:p>
            <a:pPr marL="514350" indent="-457200">
              <a:buFont typeface="+mj-lt"/>
              <a:buAutoNum type="arabicPeriod"/>
              <a:defRPr/>
            </a:pPr>
            <a:r>
              <a:rPr lang="el-GR" sz="2800" dirty="0"/>
              <a:t>Επεξεργασία </a:t>
            </a:r>
            <a:r>
              <a:rPr lang="el-GR" sz="2800" dirty="0" smtClean="0"/>
              <a:t>αντικειμένων</a:t>
            </a:r>
          </a:p>
          <a:p>
            <a:pPr marL="57150" lvl="1" indent="338138">
              <a:buNone/>
              <a:defRPr/>
            </a:pPr>
            <a:r>
              <a:rPr lang="el-GR" sz="2400" dirty="0"/>
              <a:t>Οι καταναλωτές</a:t>
            </a:r>
            <a:r>
              <a:rPr lang="en-US" sz="2400" dirty="0" smtClean="0"/>
              <a:t>:</a:t>
            </a:r>
            <a:endParaRPr lang="el-GR" dirty="0" smtClean="0"/>
          </a:p>
          <a:p>
            <a:pPr marL="914400" lvl="1" indent="-457200">
              <a:defRPr/>
            </a:pPr>
            <a:r>
              <a:rPr lang="el-GR" sz="2000" dirty="0"/>
              <a:t>έχουν περιορισμένη  φυσική </a:t>
            </a:r>
            <a:r>
              <a:rPr lang="el-GR" sz="2000" dirty="0" smtClean="0"/>
              <a:t>συμμετοχή</a:t>
            </a:r>
          </a:p>
          <a:p>
            <a:pPr marL="914400" lvl="1" indent="-457200">
              <a:defRPr/>
            </a:pPr>
            <a:r>
              <a:rPr lang="el-GR" sz="2000" dirty="0" smtClean="0"/>
              <a:t>δεν </a:t>
            </a:r>
            <a:r>
              <a:rPr lang="el-GR" sz="2000" dirty="0"/>
              <a:t>συμμετέχουν ενεργά στην παραγωγή της </a:t>
            </a:r>
            <a:r>
              <a:rPr lang="el-GR" sz="2000" dirty="0" smtClean="0"/>
              <a:t>υπηρεσίας</a:t>
            </a:r>
          </a:p>
          <a:p>
            <a:pPr lvl="1">
              <a:buFont typeface="Wingdings" panose="05000000000000000000" pitchFamily="2" charset="2"/>
              <a:buChar char="v"/>
              <a:defRPr/>
            </a:pPr>
            <a:r>
              <a:rPr lang="el-GR" sz="2400" dirty="0" smtClean="0"/>
              <a:t>Η </a:t>
            </a:r>
            <a:r>
              <a:rPr lang="el-GR" sz="2400" dirty="0"/>
              <a:t>παραγωγή είναι ξεχωριστή από την κατανάλωση</a:t>
            </a:r>
            <a:endParaRPr lang="en-US" sz="2400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239577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Κατηγορίες Επεξεργασίας (2 από 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 startAt="3"/>
              <a:defRPr/>
            </a:pPr>
            <a:r>
              <a:rPr lang="el-GR" dirty="0"/>
              <a:t>Επεξεργασία διανοητικών ερεθισμάτων </a:t>
            </a:r>
            <a:endParaRPr lang="el-GR" dirty="0" smtClean="0"/>
          </a:p>
          <a:p>
            <a:pPr marL="0" indent="457200">
              <a:buNone/>
              <a:defRPr/>
            </a:pPr>
            <a:r>
              <a:rPr lang="el-GR" sz="2800" dirty="0" smtClean="0"/>
              <a:t>Οι </a:t>
            </a:r>
            <a:r>
              <a:rPr lang="el-GR" sz="2800" dirty="0"/>
              <a:t>καταναλωτές</a:t>
            </a:r>
            <a:r>
              <a:rPr lang="en-US" sz="2800" dirty="0"/>
              <a:t>:</a:t>
            </a:r>
          </a:p>
          <a:p>
            <a:pPr lvl="1">
              <a:defRPr/>
            </a:pPr>
            <a:r>
              <a:rPr lang="el-GR" sz="2400" dirty="0" smtClean="0"/>
              <a:t>δε </a:t>
            </a:r>
            <a:r>
              <a:rPr lang="el-GR" sz="2400" dirty="0"/>
              <a:t>χρειάζεται να είναι φυσικά παρόντες</a:t>
            </a:r>
          </a:p>
          <a:p>
            <a:pPr lvl="1">
              <a:defRPr/>
            </a:pPr>
            <a:r>
              <a:rPr lang="el-GR" sz="2400" dirty="0"/>
              <a:t>έχουν πολύ λιγότερη γνώση από τον παραγωγό</a:t>
            </a:r>
          </a:p>
          <a:p>
            <a:pPr lvl="1">
              <a:buFont typeface="Courier New" panose="02070309020205020404" pitchFamily="49" charset="0"/>
              <a:buChar char="o"/>
              <a:defRPr/>
            </a:pPr>
            <a:r>
              <a:rPr lang="el-GR" sz="2400" dirty="0"/>
              <a:t>μεγάλο περιθώριο για ηθικά </a:t>
            </a:r>
            <a:r>
              <a:rPr lang="el-GR" sz="2400" dirty="0" smtClean="0"/>
              <a:t>προβλήματα</a:t>
            </a:r>
          </a:p>
          <a:p>
            <a:pPr marL="509587" lvl="1" indent="-342900">
              <a:buFont typeface="Wingdings" panose="05000000000000000000" pitchFamily="2" charset="2"/>
              <a:buChar char="v"/>
              <a:defRPr/>
            </a:pPr>
            <a:r>
              <a:rPr lang="el-GR" dirty="0" smtClean="0"/>
              <a:t>Η </a:t>
            </a:r>
            <a:r>
              <a:rPr lang="el-GR" dirty="0"/>
              <a:t>παραγωγή μπορεί να διαχωριστεί από την κατανάλωση</a:t>
            </a:r>
          </a:p>
          <a:p>
            <a:pPr lvl="1">
              <a:defRPr/>
            </a:pPr>
            <a:r>
              <a:rPr lang="el-GR" sz="2400" dirty="0"/>
              <a:t>το κύριο συστατικό είναι βασισμένο στην πληροφορία </a:t>
            </a:r>
          </a:p>
          <a:p>
            <a:pPr lvl="1">
              <a:defRPr/>
            </a:pPr>
            <a:r>
              <a:rPr lang="el-GR" sz="2400" dirty="0"/>
              <a:t>μπορεί να ‘αποθηκευτεί</a:t>
            </a:r>
            <a:r>
              <a:rPr lang="el-GR" sz="2400" dirty="0" smtClean="0"/>
              <a:t>’</a:t>
            </a:r>
            <a:endParaRPr lang="el-GR" sz="24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990667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Κατηγορίες Επεξεργασίας </a:t>
            </a:r>
            <a:r>
              <a:rPr lang="el-GR" dirty="0" smtClean="0"/>
              <a:t>(3 </a:t>
            </a:r>
            <a:r>
              <a:rPr lang="el-GR" dirty="0"/>
              <a:t>από 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514350" indent="-457200">
              <a:buFont typeface="+mj-lt"/>
              <a:buAutoNum type="arabicPeriod" startAt="4"/>
              <a:defRPr/>
            </a:pPr>
            <a:r>
              <a:rPr lang="el-GR" dirty="0"/>
              <a:t>Επεξεργασία πληροφοριών</a:t>
            </a:r>
          </a:p>
          <a:p>
            <a:pPr marL="57150" indent="400050">
              <a:buNone/>
              <a:defRPr/>
            </a:pPr>
            <a:r>
              <a:rPr lang="el-GR" sz="2800" dirty="0">
                <a:solidFill>
                  <a:prstClr val="black"/>
                </a:solidFill>
              </a:rPr>
              <a:t>Οι καταναλωτές</a:t>
            </a:r>
            <a:r>
              <a:rPr lang="en-US" sz="2800" dirty="0">
                <a:solidFill>
                  <a:prstClr val="black"/>
                </a:solidFill>
              </a:rPr>
              <a:t>:</a:t>
            </a:r>
            <a:endParaRPr lang="el-GR" sz="2800" dirty="0">
              <a:solidFill>
                <a:prstClr val="black"/>
              </a:solidFill>
            </a:endParaRPr>
          </a:p>
          <a:p>
            <a:pPr lvl="1">
              <a:defRPr/>
            </a:pPr>
            <a:r>
              <a:rPr lang="el-GR" dirty="0">
                <a:solidFill>
                  <a:prstClr val="black"/>
                </a:solidFill>
              </a:rPr>
              <a:t>δε χρειάζεται να είναι φυσικά παρόντες</a:t>
            </a:r>
          </a:p>
          <a:p>
            <a:pPr lvl="1">
              <a:defRPr/>
            </a:pPr>
            <a:r>
              <a:rPr lang="el-GR" dirty="0">
                <a:solidFill>
                  <a:prstClr val="black"/>
                </a:solidFill>
              </a:rPr>
              <a:t>έχουν πολύ λιγότερη γνώση από τον παραγωγό</a:t>
            </a:r>
          </a:p>
          <a:p>
            <a:pPr lvl="1">
              <a:defRPr/>
            </a:pPr>
            <a:endParaRPr lang="el-GR" sz="1800" dirty="0"/>
          </a:p>
          <a:p>
            <a:pPr marL="452437">
              <a:spcBef>
                <a:spcPts val="300"/>
              </a:spcBef>
              <a:buFont typeface="Wingdings" panose="05000000000000000000" pitchFamily="2" charset="2"/>
              <a:buChar char="v"/>
              <a:defRPr/>
            </a:pPr>
            <a:r>
              <a:rPr lang="el-GR" sz="2800" dirty="0" smtClean="0">
                <a:solidFill>
                  <a:prstClr val="black"/>
                </a:solidFill>
              </a:rPr>
              <a:t>Η </a:t>
            </a:r>
            <a:r>
              <a:rPr lang="el-GR" sz="2800" dirty="0">
                <a:solidFill>
                  <a:prstClr val="black"/>
                </a:solidFill>
              </a:rPr>
              <a:t>υπηρεσία είναι σχεδόν τέλεια </a:t>
            </a:r>
            <a:r>
              <a:rPr lang="el-GR" sz="2800" dirty="0" smtClean="0">
                <a:solidFill>
                  <a:prstClr val="black"/>
                </a:solidFill>
              </a:rPr>
              <a:t>άυλη</a:t>
            </a:r>
            <a:endParaRPr lang="el-GR" sz="2800" dirty="0">
              <a:solidFill>
                <a:prstClr val="black"/>
              </a:solidFill>
            </a:endParaRPr>
          </a:p>
          <a:p>
            <a:pPr marL="741363" lvl="1" indent="-284163">
              <a:spcBef>
                <a:spcPts val="300"/>
              </a:spcBef>
              <a:defRPr/>
            </a:pPr>
            <a:r>
              <a:rPr lang="el-GR" dirty="0">
                <a:solidFill>
                  <a:prstClr val="black"/>
                </a:solidFill>
              </a:rPr>
              <a:t>η ποιότητά της είναι πολύ δύσκολο να </a:t>
            </a:r>
            <a:r>
              <a:rPr lang="el-GR" dirty="0" smtClean="0">
                <a:solidFill>
                  <a:prstClr val="black"/>
                </a:solidFill>
              </a:rPr>
              <a:t>ελεγχθεί</a:t>
            </a:r>
          </a:p>
          <a:p>
            <a:pPr marL="741363" lvl="1" indent="-284163">
              <a:spcBef>
                <a:spcPts val="300"/>
              </a:spcBef>
              <a:defRPr/>
            </a:pPr>
            <a:r>
              <a:rPr lang="el-GR" dirty="0" smtClean="0">
                <a:solidFill>
                  <a:prstClr val="black"/>
                </a:solidFill>
              </a:rPr>
              <a:t>μπορεί </a:t>
            </a:r>
            <a:r>
              <a:rPr lang="el-GR" dirty="0">
                <a:solidFill>
                  <a:prstClr val="black"/>
                </a:solidFill>
              </a:rPr>
              <a:t>να μετατραπεί σε σχέση μεγάλης </a:t>
            </a:r>
            <a:r>
              <a:rPr lang="el-GR" dirty="0" smtClean="0">
                <a:solidFill>
                  <a:prstClr val="black"/>
                </a:solidFill>
              </a:rPr>
              <a:t>διάρκειας</a:t>
            </a:r>
            <a:endParaRPr lang="en-US" dirty="0">
              <a:solidFill>
                <a:srgbClr val="A30105"/>
              </a:solidFill>
              <a:latin typeface="Trebuchet MS" pitchFamily="34" charset="0"/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28137839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Άσκηση: ταξινομείστε τα παρακάτω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altLang="en-US" dirty="0"/>
              <a:t>Διαφήμιση </a:t>
            </a:r>
            <a:endParaRPr lang="en-GB" altLang="en-US" dirty="0"/>
          </a:p>
          <a:p>
            <a:r>
              <a:rPr lang="el-GR" altLang="en-US" dirty="0"/>
              <a:t>Επισκευές αυτοκινήτων </a:t>
            </a:r>
            <a:endParaRPr lang="en-GB" altLang="en-US" dirty="0"/>
          </a:p>
          <a:p>
            <a:r>
              <a:rPr lang="el-GR" altLang="en-US" dirty="0"/>
              <a:t>Κομμωτήριο</a:t>
            </a:r>
            <a:endParaRPr lang="en-GB" altLang="en-US" dirty="0"/>
          </a:p>
          <a:p>
            <a:r>
              <a:rPr lang="el-GR" altLang="en-US" dirty="0"/>
              <a:t>Λογιστικό γραφείο</a:t>
            </a:r>
            <a:endParaRPr lang="en-GB" altLang="en-US" dirty="0"/>
          </a:p>
          <a:p>
            <a:r>
              <a:rPr lang="el-GR" altLang="en-US" dirty="0"/>
              <a:t>Μεσίτης ακινήτων </a:t>
            </a:r>
            <a:endParaRPr lang="en-GB" altLang="en-US" dirty="0"/>
          </a:p>
          <a:p>
            <a:r>
              <a:rPr lang="el-GR" altLang="en-US" dirty="0"/>
              <a:t>Νοσοκομείο</a:t>
            </a:r>
            <a:endParaRPr lang="en-GB" altLang="en-US" dirty="0"/>
          </a:p>
          <a:p>
            <a:r>
              <a:rPr lang="el-GR" altLang="en-US" dirty="0"/>
              <a:t>Πανεπιστήμιο</a:t>
            </a:r>
            <a:endParaRPr lang="en-GB" altLang="en-US" dirty="0"/>
          </a:p>
          <a:p>
            <a:r>
              <a:rPr lang="el-GR" altLang="en-US" dirty="0"/>
              <a:t>Πρατήριο </a:t>
            </a:r>
            <a:r>
              <a:rPr lang="el-GR" altLang="en-US" dirty="0" smtClean="0"/>
              <a:t>βενζίνης</a:t>
            </a:r>
            <a:endParaRPr lang="en-GB" alt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75511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14</a:t>
            </a:fld>
            <a:endParaRPr lang="el-GR" dirty="0"/>
          </a:p>
        </p:txBody>
      </p:sp>
      <p:pic>
        <p:nvPicPr>
          <p:cNvPr id="1026" name="Picture 2" descr="Πρόκειται για μήτρα 2x2.&#10;Στον κάθετο αξονα βρίσκεται η φυση της υπηρεσίας (υλική - άυλη) και στον οριζόντιο άξονα ο απόδέκτης (άτομο-αντικείμενο).&#10;Ο συνδυασμός υλική φύση με άτομο αφορά το κομμωτήριο και το νοσοκομείο.&#10;Ο συνδυασμός υλική φύση με αντικέιμενο  αφορά το πρατήριο βενζίινης και τις επισκευές αυτοκινήτων.&#10;Ο συνδυασμός άυλη φύση με άτομο, αφορά το πανεπιστήμιο και τη διαφήμιση&#10;Ο συνδυασμός άυλη φύση με αντικείμενο, αφορά το λογιστικό γραφείο και το μεσίτη ακινήτων." title="Λύση άσκησης 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725" y="1876425"/>
            <a:ext cx="8718550" cy="3103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Λύση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3661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Εστίαση του Μάρκετινγκ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altLang="en-US" sz="2600" dirty="0"/>
              <a:t>Στη διαδικασία και το αποτέλεσμα από την προοπτική του καταναλωτή</a:t>
            </a:r>
          </a:p>
          <a:p>
            <a:pPr lvl="1"/>
            <a:r>
              <a:rPr lang="el-GR" altLang="en-US" sz="2200" dirty="0"/>
              <a:t>αναγνώριση των ωφελειών που παρέχονται</a:t>
            </a:r>
          </a:p>
          <a:p>
            <a:pPr lvl="2"/>
            <a:r>
              <a:rPr lang="el-GR" altLang="en-US" sz="1900" dirty="0"/>
              <a:t>εκπαίδευση του καταναλωτή</a:t>
            </a:r>
          </a:p>
          <a:p>
            <a:pPr lvl="1"/>
            <a:r>
              <a:rPr lang="el-GR" altLang="en-US" sz="2200" dirty="0"/>
              <a:t>αναγνώριση μη οικονομικού κόστους</a:t>
            </a:r>
          </a:p>
          <a:p>
            <a:pPr lvl="2"/>
            <a:r>
              <a:rPr lang="el-GR" altLang="en-US" sz="1900" dirty="0"/>
              <a:t>χρόνος</a:t>
            </a:r>
          </a:p>
          <a:p>
            <a:pPr lvl="2"/>
            <a:r>
              <a:rPr lang="el-GR" altLang="en-US" sz="1900" dirty="0"/>
              <a:t>φυσική προσπάθεια</a:t>
            </a:r>
          </a:p>
          <a:p>
            <a:pPr lvl="2"/>
            <a:r>
              <a:rPr lang="el-GR" altLang="en-US" sz="1900" dirty="0"/>
              <a:t>διανοητική προσπάθεια</a:t>
            </a:r>
          </a:p>
          <a:p>
            <a:r>
              <a:rPr lang="el-GR" altLang="en-US" sz="2600" dirty="0"/>
              <a:t>Ηθικά προβλήματα λόγω ασυμμετρίας της γνώσης μεταξύ παραγωγού και καταναλωτή</a:t>
            </a:r>
          </a:p>
          <a:p>
            <a:pPr lvl="1"/>
            <a:r>
              <a:rPr lang="el-GR" altLang="en-US" sz="2200" dirty="0"/>
              <a:t>δυνατότητα χειρισμού του καταναλωτή</a:t>
            </a:r>
          </a:p>
          <a:p>
            <a:pPr lvl="1"/>
            <a:r>
              <a:rPr lang="el-GR" altLang="en-US" sz="2200" dirty="0"/>
              <a:t>πώληση άχρηστων υπηρεσιών</a:t>
            </a:r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1375148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 Υπηρεσιών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Διαδικασία της Αγοραστικής Απόφασης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Στάδια της Διαδικασίας </a:t>
            </a:r>
            <a:r>
              <a:rPr lang="el-GR" dirty="0"/>
              <a:t>της Αγοραστικής Απόφασης</a:t>
            </a:r>
            <a:endParaRPr lang="el-GR" altLang="el-GR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Η διαδικασία της αγοραστικής απόφασης διακρίνεται σε τρία στάδια: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dirty="0" smtClean="0"/>
              <a:t>Πριν την αγορά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dirty="0" smtClean="0"/>
              <a:t>Αγοραστικό Επεισόδιο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dirty="0" smtClean="0"/>
              <a:t>Μετά την Αγορά</a:t>
            </a:r>
          </a:p>
          <a:p>
            <a:pPr marL="914400" lvl="1" indent="-514350">
              <a:buFont typeface="+mj-lt"/>
              <a:buAutoNum type="arabicPeriod"/>
            </a:pP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3868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Η Αγοραστική Απόφαση και Αξιολόγηση Υπηρεσιών</a:t>
            </a:r>
            <a:endParaRPr lang="el-GR" altLang="el-GR" dirty="0" smtClean="0"/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914400" lvl="1" indent="-514350">
              <a:buFont typeface="+mj-lt"/>
              <a:buAutoNum type="arabicPeriod"/>
            </a:pPr>
            <a:r>
              <a:rPr lang="el-GR" altLang="el-GR" sz="3200" dirty="0" smtClean="0"/>
              <a:t>Αναγνώριση Ανάγκης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3200" dirty="0" smtClean="0"/>
              <a:t>Αναζήτηση Πληροφοριών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3200" dirty="0" smtClean="0"/>
              <a:t>Αξιολόγηση Εναλλακτικών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3200" dirty="0" smtClean="0"/>
              <a:t>Αγοραστικό Επεισόδιο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3200" dirty="0" smtClean="0"/>
              <a:t>Καταναλωτική Εμπειρία</a:t>
            </a:r>
          </a:p>
          <a:p>
            <a:pPr marL="914400" lvl="1" indent="-514350">
              <a:buFont typeface="+mj-lt"/>
              <a:buAutoNum type="arabicPeriod"/>
            </a:pPr>
            <a:r>
              <a:rPr lang="el-GR" altLang="el-GR" sz="3200" dirty="0" smtClean="0"/>
              <a:t>Αξιολόγηση μετά την εμπειρία</a:t>
            </a:r>
          </a:p>
          <a:p>
            <a:pPr marL="914400" lvl="1" indent="-514350">
              <a:buFont typeface="+mj-lt"/>
              <a:buAutoNum type="arabicPeriod"/>
            </a:pPr>
            <a:endParaRPr lang="el-GR" altLang="el-GR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5733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p:graphicFrame>
        <p:nvGraphicFramePr>
          <p:cNvPr id="6" name="Group 51" descr="Τρείς στήλες &#10;Η πρώτη αφορά τις βασικές ανάγκες κατά Maslow&#10;Η δεύτερη ένα σχετικό παράδειγμα και η τρίτη την παρεχόμενη υπηρεσία.&#10;Φυσιολογικές ανάγκες, φαγητό, εστιατόριο&#10;Ανάγκες ασφάλειας, ασφάλεια, υπηρεσίες σωματοφύλακα&#10;Κοινωνικές Ανάγκες, Φιλία, Υπηρεσίες Γνωριμιών &#10;Ανάγκες Εκτίμησης, Αυτοπεποίθηση, Συνδρομή Γυμναστηρίου&#10;Ανάγκες Αυτο-πραγμάτωσης, Πληρότητα, ελεύθερη Πτώση" title="Πίνακας Αναγνώρισης Αναγκών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1920437"/>
              </p:ext>
            </p:extLst>
          </p:nvPr>
        </p:nvGraphicFramePr>
        <p:xfrm>
          <a:off x="457200" y="1905000"/>
          <a:ext cx="8077200" cy="3886200"/>
        </p:xfrm>
        <a:graphic>
          <a:graphicData uri="http://schemas.openxmlformats.org/drawingml/2006/table">
            <a:tbl>
              <a:tblPr firstRow="1"/>
              <a:tblGrid>
                <a:gridCol w="2514600"/>
                <a:gridCol w="2524125"/>
                <a:gridCol w="3038475"/>
              </a:tblGrid>
              <a:tr h="1017622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Βασικές Ανάγκες σύμφωνα με το </a:t>
                      </a:r>
                      <a:r>
                        <a:rPr kumimoji="0" lang="en-GB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Maslow</a:t>
                      </a:r>
                    </a:p>
                  </a:txBody>
                  <a:tcPr marL="103236" marR="103236" marT="51617" marB="516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Παράδειγμα Ανάγκης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Παρεχόμενη Υπηρεσία</a:t>
                      </a:r>
                      <a:endParaRPr kumimoji="0" lang="en-GB" alt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92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Φυσιολογικές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Φαγητό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Εστιατόριο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33392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Ασφαλείας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Ασφάλεια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Υπηρεσίες Σωματοφύλακα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57194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Κοινωνικές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Φιλία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Υπηρεσίες </a:t>
                      </a: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Γνωριμιών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55546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Εκτίμησης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Αυτοπεποίθηση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Συνδρομή Γυμναστηρίου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09600"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Αυτό-πραγμάτωσης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Πληρότητα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</a:defRPr>
                      </a:lvl1pPr>
                      <a:lvl2pPr marL="742950" indent="-28575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6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</a:defRPr>
                      </a:lvl2pPr>
                      <a:lvl3pPr marL="11430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defRPr sz="2000">
                          <a:solidFill>
                            <a:schemeClr val="tx1"/>
                          </a:solidFill>
                          <a:latin typeface="Arial" charset="0"/>
                        </a:defRPr>
                      </a:lvl3pPr>
                      <a:lvl4pPr marL="1600200" indent="-228600" defTabSz="809625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4pPr>
                      <a:lvl5pPr marL="2057400" indent="-228600" defTabSz="809625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5pPr>
                      <a:lvl6pPr marL="25146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6pPr>
                      <a:lvl7pPr marL="29718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7pPr>
                      <a:lvl8pPr marL="34290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8pPr>
                      <a:lvl9pPr marL="3886200" indent="-228600" defTabSz="809625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</a:defRPr>
                      </a:lvl9pPr>
                    </a:lstStyle>
                    <a:p>
                      <a:pPr marL="0" marR="0" lvl="0" indent="0" algn="l" defTabSz="809625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altLang="en-US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Ελεύθερη Πτώση</a:t>
                      </a:r>
                      <a:endParaRPr kumimoji="0" lang="en-GB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103236" marR="103236" marT="51617" marB="5161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Αναγνώριση Αναγκών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20112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 Υπηρεσιών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Πριν την Αγορά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27292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l-GR" altLang="el-GR" dirty="0" smtClean="0"/>
              <a:t>Ενεργοποίηση Αναγκών</a:t>
            </a: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 smtClean="0"/>
              <a:t>Οι καταναλωτές </a:t>
            </a:r>
            <a:r>
              <a:rPr lang="el-GR" dirty="0"/>
              <a:t>ψάχνουν για λύσεις σε ανάγκες που έχουν ενεργοποιηθεί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/>
              <a:t>Οι άνθρωποι αγοράζουν για να καλύψουν συγκεκριμένες ανάγκες (συνταξιοδότηση)</a:t>
            </a:r>
            <a:endParaRPr lang="en-GB" dirty="0"/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/>
              <a:t>Εξωτερικές πηγές μπορεί να ενεργοποιήσουν μια ανάγκη («ασφαλιστικό πρόβλημα»)</a:t>
            </a:r>
          </a:p>
          <a:p>
            <a:pPr lvl="1"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dirty="0"/>
              <a:t>Οι επιχειρήσεις μπορούν να αναγνωρίσουν ευκαιρίες μέσα από την παρακολούθηση στάσεων και συμπεριφορών των καταναλωτών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85658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Είδη Αβεβαιότητας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22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000" dirty="0"/>
              <a:t>Η αβεβαιότητα σχετικά με τα αποτελέσματα αυξάνει την αίσθηση του εμπεριεχομένου </a:t>
            </a:r>
            <a:r>
              <a:rPr lang="el-GR" sz="2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κινδύνου</a:t>
            </a:r>
          </a:p>
          <a:p>
            <a:pPr>
              <a:lnSpc>
                <a:spcPct val="85000"/>
              </a:lnSpc>
              <a:spcBef>
                <a:spcPct val="50000"/>
              </a:spcBef>
              <a:defRPr/>
            </a:pPr>
            <a:r>
              <a:rPr lang="el-GR" sz="2400" dirty="0"/>
              <a:t>Είδη αβεβαιότητας του καταναλωτή</a:t>
            </a:r>
          </a:p>
          <a:p>
            <a:pPr lvl="1">
              <a:spcBef>
                <a:spcPts val="0"/>
              </a:spcBef>
              <a:defRPr/>
            </a:pPr>
            <a:r>
              <a:rPr lang="el-GR" sz="2000" dirty="0"/>
              <a:t>Λειτουργική αβεβαιότητα (</a:t>
            </a:r>
            <a:r>
              <a:rPr lang="en-US" sz="2000" dirty="0"/>
              <a:t>Functional</a:t>
            </a:r>
            <a:r>
              <a:rPr lang="el-GR" sz="2000" dirty="0"/>
              <a:t>) </a:t>
            </a:r>
            <a:endParaRPr lang="el-GR" sz="2000" dirty="0" smtClean="0"/>
          </a:p>
          <a:p>
            <a:pPr lvl="2">
              <a:spcBef>
                <a:spcPts val="0"/>
              </a:spcBef>
              <a:defRPr/>
            </a:pPr>
            <a:r>
              <a:rPr lang="el-GR" sz="1600" dirty="0" smtClean="0"/>
              <a:t>μη </a:t>
            </a:r>
            <a:r>
              <a:rPr lang="el-GR" sz="1600" dirty="0"/>
              <a:t>ικανοποιητικά αποτελέσματα</a:t>
            </a:r>
            <a:endParaRPr lang="en-US" sz="1600" dirty="0"/>
          </a:p>
          <a:p>
            <a:pPr lvl="1">
              <a:spcBef>
                <a:spcPts val="0"/>
              </a:spcBef>
              <a:defRPr/>
            </a:pPr>
            <a:r>
              <a:rPr lang="el-GR" sz="2000" dirty="0"/>
              <a:t>Οικονομική αβεβαιότητα (</a:t>
            </a:r>
            <a:r>
              <a:rPr lang="en-US" sz="2000" dirty="0"/>
              <a:t>Financial</a:t>
            </a:r>
            <a:r>
              <a:rPr lang="el-GR" sz="2000" dirty="0"/>
              <a:t>) </a:t>
            </a:r>
            <a:endParaRPr lang="el-GR" sz="2000" dirty="0" smtClean="0"/>
          </a:p>
          <a:p>
            <a:pPr lvl="2">
              <a:spcBef>
                <a:spcPts val="0"/>
              </a:spcBef>
              <a:defRPr/>
            </a:pPr>
            <a:r>
              <a:rPr lang="el-GR" sz="1600" dirty="0" smtClean="0"/>
              <a:t>οικονομική </a:t>
            </a:r>
            <a:r>
              <a:rPr lang="el-GR" sz="1600" dirty="0"/>
              <a:t>ζημία</a:t>
            </a:r>
            <a:r>
              <a:rPr lang="en-US" sz="1600" dirty="0"/>
              <a:t>, </a:t>
            </a:r>
            <a:r>
              <a:rPr lang="el-GR" sz="1600" dirty="0"/>
              <a:t>απρόβλεπτο πρόσθετο κόστος</a:t>
            </a:r>
            <a:endParaRPr lang="en-US" sz="1600" dirty="0"/>
          </a:p>
          <a:p>
            <a:pPr lvl="1">
              <a:spcBef>
                <a:spcPts val="0"/>
              </a:spcBef>
              <a:defRPr/>
            </a:pPr>
            <a:r>
              <a:rPr lang="el-GR" sz="2000" dirty="0"/>
              <a:t>Χρονική αβεβαιότητα (</a:t>
            </a:r>
            <a:r>
              <a:rPr lang="en-US" sz="2000" dirty="0"/>
              <a:t>Temporal</a:t>
            </a:r>
            <a:r>
              <a:rPr lang="el-GR" sz="2000" dirty="0"/>
              <a:t>) </a:t>
            </a:r>
            <a:endParaRPr lang="el-GR" sz="2000" dirty="0" smtClean="0"/>
          </a:p>
          <a:p>
            <a:pPr lvl="2">
              <a:spcBef>
                <a:spcPts val="0"/>
              </a:spcBef>
              <a:defRPr/>
            </a:pPr>
            <a:r>
              <a:rPr lang="el-GR" sz="1600" dirty="0" smtClean="0"/>
              <a:t>σπατάλη </a:t>
            </a:r>
            <a:r>
              <a:rPr lang="el-GR" sz="1600" dirty="0"/>
              <a:t>χρόνου, καθυστερήσεις</a:t>
            </a:r>
            <a:endParaRPr lang="en-US" sz="1600" dirty="0"/>
          </a:p>
          <a:p>
            <a:pPr lvl="1">
              <a:spcBef>
                <a:spcPts val="0"/>
              </a:spcBef>
              <a:defRPr/>
            </a:pPr>
            <a:r>
              <a:rPr lang="el-GR" sz="2000" dirty="0"/>
              <a:t>Φυσική αβεβαιότητα  (</a:t>
            </a:r>
            <a:r>
              <a:rPr lang="en-US" sz="2000" dirty="0"/>
              <a:t>Physical</a:t>
            </a:r>
            <a:r>
              <a:rPr lang="el-GR" sz="2000" dirty="0" smtClean="0"/>
              <a:t>)</a:t>
            </a:r>
          </a:p>
          <a:p>
            <a:pPr marL="857250" lvl="2" indent="0">
              <a:spcBef>
                <a:spcPts val="0"/>
              </a:spcBef>
              <a:buNone/>
              <a:defRPr/>
            </a:pPr>
            <a:r>
              <a:rPr lang="el-GR" sz="1600" dirty="0" smtClean="0"/>
              <a:t>τραυματισμός</a:t>
            </a:r>
            <a:r>
              <a:rPr lang="el-GR" sz="1600" dirty="0"/>
              <a:t>, βλάβη στα αντικείμενα, κακοτεχνίες</a:t>
            </a:r>
            <a:endParaRPr lang="en-US" sz="1600" dirty="0"/>
          </a:p>
          <a:p>
            <a:pPr lvl="1">
              <a:spcBef>
                <a:spcPts val="0"/>
              </a:spcBef>
              <a:defRPr/>
            </a:pPr>
            <a:r>
              <a:rPr lang="el-GR" sz="2000" dirty="0"/>
              <a:t>Ψυχολογική αβεβαιότητα (</a:t>
            </a:r>
            <a:r>
              <a:rPr lang="en-US" sz="2000" dirty="0"/>
              <a:t>Psychological</a:t>
            </a:r>
            <a:r>
              <a:rPr lang="el-GR" sz="2000" dirty="0"/>
              <a:t>) </a:t>
            </a:r>
            <a:endParaRPr lang="el-GR" sz="2000" dirty="0" smtClean="0"/>
          </a:p>
          <a:p>
            <a:pPr lvl="2">
              <a:spcBef>
                <a:spcPts val="0"/>
              </a:spcBef>
              <a:defRPr/>
            </a:pPr>
            <a:r>
              <a:rPr lang="el-GR" sz="1600" dirty="0" smtClean="0"/>
              <a:t>φόβοι </a:t>
            </a:r>
            <a:r>
              <a:rPr lang="el-GR" sz="1600" dirty="0"/>
              <a:t>και συγχύσεις</a:t>
            </a:r>
            <a:endParaRPr lang="en-US" sz="1600" dirty="0"/>
          </a:p>
          <a:p>
            <a:pPr lvl="1">
              <a:spcBef>
                <a:spcPts val="0"/>
              </a:spcBef>
              <a:defRPr/>
            </a:pPr>
            <a:r>
              <a:rPr lang="el-GR" sz="2000" dirty="0"/>
              <a:t>Κοινωνική αβεβαιότητα  (</a:t>
            </a:r>
            <a:r>
              <a:rPr lang="en-US" sz="2000" dirty="0"/>
              <a:t>Social</a:t>
            </a:r>
            <a:r>
              <a:rPr lang="el-GR" sz="2000" dirty="0" smtClean="0"/>
              <a:t>)</a:t>
            </a:r>
          </a:p>
          <a:p>
            <a:pPr lvl="2">
              <a:spcBef>
                <a:spcPts val="0"/>
              </a:spcBef>
              <a:defRPr/>
            </a:pPr>
            <a:r>
              <a:rPr lang="el-GR" sz="1600" dirty="0" smtClean="0"/>
              <a:t> </a:t>
            </a:r>
            <a:r>
              <a:rPr lang="el-GR" sz="1600" dirty="0"/>
              <a:t>τι θα σκεφτούν και πώς θα αντιδράσουν οι άλλοι</a:t>
            </a:r>
            <a:endParaRPr lang="en-US" sz="1600" dirty="0"/>
          </a:p>
          <a:p>
            <a:pPr lvl="1">
              <a:spcBef>
                <a:spcPts val="0"/>
              </a:spcBef>
              <a:defRPr/>
            </a:pPr>
            <a:r>
              <a:rPr lang="el-GR" sz="2000" dirty="0"/>
              <a:t>Αισθητική αβεβαιότητα  (</a:t>
            </a:r>
            <a:r>
              <a:rPr lang="en-US" sz="2000" dirty="0"/>
              <a:t>Sensory</a:t>
            </a:r>
            <a:r>
              <a:rPr lang="el-GR" sz="2000" dirty="0" smtClean="0"/>
              <a:t>)</a:t>
            </a:r>
          </a:p>
          <a:p>
            <a:pPr lvl="2">
              <a:spcBef>
                <a:spcPts val="0"/>
              </a:spcBef>
              <a:defRPr/>
            </a:pPr>
            <a:r>
              <a:rPr lang="el-GR" sz="1600" dirty="0" smtClean="0"/>
              <a:t> ανεπιθύμητη </a:t>
            </a:r>
            <a:r>
              <a:rPr lang="el-GR" sz="1600" dirty="0"/>
              <a:t>επίδραση στις αισθήσεις</a:t>
            </a:r>
          </a:p>
        </p:txBody>
      </p:sp>
    </p:spTree>
    <p:extLst>
      <p:ext uri="{BB962C8B-B14F-4D97-AF65-F5344CB8AC3E}">
        <p14:creationId xmlns:p14="http://schemas.microsoft.com/office/powerpoint/2010/main" val="3806700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Στρατηγικές μείωσης του αντιληπτού κίνδυνου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el-GR" sz="2400" dirty="0" smtClean="0"/>
              <a:t>Αναζήτηση </a:t>
            </a:r>
            <a:r>
              <a:rPr lang="el-GR" sz="2400" dirty="0"/>
              <a:t>πληροφόρησης από προσωπικές πηγές που εμπιστεύονται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Επιλογή με βάση τη φήμη του </a:t>
            </a:r>
            <a:r>
              <a:rPr lang="el-GR" sz="2400" dirty="0" err="1"/>
              <a:t>παρόχου</a:t>
            </a:r>
            <a:endParaRPr lang="en-US" sz="2400" dirty="0"/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Αναζήτηση εγγυήσεων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Επισκέψεις στις εγκαταστάσεις και δοκιμή μέρους της υπηρεσίας πριν την αγορά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Ερωτήσεις σχετικά με τις υπηρεσίες των ανταγωνιστών σε αρμόδιους υπαλλήλους του </a:t>
            </a:r>
            <a:r>
              <a:rPr lang="el-GR" sz="2400" dirty="0" err="1"/>
              <a:t>παρόχου</a:t>
            </a:r>
            <a:endParaRPr lang="el-GR" sz="2400" dirty="0"/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Εξέταση φυσικών χαρακτηριστικών και νύξεων (</a:t>
            </a:r>
            <a:r>
              <a:rPr lang="en-US" sz="2400" dirty="0"/>
              <a:t>cues)</a:t>
            </a:r>
          </a:p>
          <a:p>
            <a:pPr>
              <a:lnSpc>
                <a:spcPct val="80000"/>
              </a:lnSpc>
              <a:defRPr/>
            </a:pPr>
            <a:r>
              <a:rPr lang="el-GR" sz="2400" dirty="0"/>
              <a:t>Χρήση του διαδικτύου και του τύπου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200" dirty="0"/>
              <a:t>συγκρίσεις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200" dirty="0"/>
              <a:t>κριτικές ειδικών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200" dirty="0"/>
              <a:t>κριτικές καταναλωτών</a:t>
            </a:r>
          </a:p>
          <a:p>
            <a:pPr lvl="1">
              <a:lnSpc>
                <a:spcPct val="80000"/>
              </a:lnSpc>
              <a:defRPr/>
            </a:pPr>
            <a:r>
              <a:rPr lang="el-GR" sz="2200" dirty="0"/>
              <a:t>πύλες με συγκριτικά τεστ</a:t>
            </a:r>
          </a:p>
          <a:p>
            <a:endParaRPr lang="el-GR" dirty="0" smtClean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90787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 Υπηρεσιών</a:t>
            </a:r>
            <a:endParaRPr lang="el-GR" dirty="0"/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Το Αγοραστικό Επεισόδιο 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50640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Αγοραστικό </a:t>
            </a:r>
            <a:r>
              <a:rPr lang="el-GR" dirty="0" smtClean="0"/>
              <a:t>Επεισόδιο:</a:t>
            </a:r>
            <a:br>
              <a:rPr lang="el-GR" dirty="0" smtClean="0"/>
            </a:br>
            <a:r>
              <a:rPr lang="el-GR" dirty="0" smtClean="0"/>
              <a:t>Η Μεταφορά του Θεάτρου (1 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000" dirty="0"/>
              <a:t>Τα αγοραστικά επεισόδια στις υπηρεσίες ξετυλίγονται σαν μια θεατρική παράσταση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800" dirty="0"/>
              <a:t> τα σκηνικά μπορεί να αλλάζουν όπως εξελίσσεται η παράσταση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800" dirty="0"/>
              <a:t>πολλά αγοραστικά επεισόδια έχουν αυστηρό σενάριο, άλλα εμπεριέχουν αυτοσχεδιασμούς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800" dirty="0"/>
              <a:t>το προσωπικό πρώτης γραμμής και όσοι έρχονται σε επαφή με τον πελάτη είναι σαν τους ηθοποιούς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600" dirty="0"/>
              <a:t>έχουν συγκεκριμένους ρόλους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600" dirty="0"/>
              <a:t>φοράνε ειδικά κοστούμια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600" dirty="0"/>
              <a:t>λένε αυτά που έχουν αποστηθίσει </a:t>
            </a:r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600" dirty="0"/>
              <a:t>συμπεριφέρονται με τον τρόπο που τους έχει υποδείξει ο </a:t>
            </a:r>
            <a:r>
              <a:rPr lang="el-GR" sz="1600" dirty="0" smtClean="0"/>
              <a:t>σκηνοθέτης</a:t>
            </a:r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000" dirty="0"/>
              <a:t>Μια αόρατη στο κοινό ομάδα προετοιμάζει και υποστηρίζει την παράσταση</a:t>
            </a:r>
            <a:endParaRPr lang="en-US" sz="2000" dirty="0"/>
          </a:p>
          <a:p>
            <a:pPr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2000" dirty="0"/>
              <a:t>Οι καταναλωτές αποτελούν το κοινό </a:t>
            </a:r>
          </a:p>
          <a:p>
            <a:pPr lvl="1">
              <a:lnSpc>
                <a:spcPct val="120000"/>
              </a:lnSpc>
              <a:spcBef>
                <a:spcPts val="0"/>
              </a:spcBef>
              <a:defRPr/>
            </a:pPr>
            <a:r>
              <a:rPr lang="el-GR" sz="1800" dirty="0"/>
              <a:t> ανάλογα με το έργο μπορεί να συμμετέχουν ενεργά ή παθητικά</a:t>
            </a:r>
            <a:endParaRPr lang="en-US" sz="1800" dirty="0"/>
          </a:p>
          <a:p>
            <a:pPr lvl="2">
              <a:lnSpc>
                <a:spcPct val="120000"/>
              </a:lnSpc>
              <a:spcBef>
                <a:spcPts val="0"/>
              </a:spcBef>
              <a:defRPr/>
            </a:pPr>
            <a:endParaRPr lang="el-GR" sz="16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5014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Το Αγοραστικό Επεισόδιο:</a:t>
            </a:r>
            <a:br>
              <a:rPr lang="el-GR" dirty="0"/>
            </a:br>
            <a:r>
              <a:rPr lang="el-GR" dirty="0"/>
              <a:t>Η Μεταφορά του Θεάτρου </a:t>
            </a:r>
            <a:r>
              <a:rPr lang="el-GR" dirty="0" smtClean="0"/>
              <a:t>(2 </a:t>
            </a:r>
            <a:r>
              <a:rPr lang="el-GR" dirty="0"/>
              <a:t>από 2)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  <a:defRPr/>
            </a:pPr>
            <a:r>
              <a:rPr lang="el-GR" sz="2800" dirty="0" smtClean="0"/>
              <a:t>Το σενάριο </a:t>
            </a:r>
          </a:p>
          <a:p>
            <a:pPr>
              <a:defRPr/>
            </a:pPr>
            <a:r>
              <a:rPr lang="el-GR" sz="2400" dirty="0" smtClean="0"/>
              <a:t>περιλαμβάνει  </a:t>
            </a:r>
            <a:r>
              <a:rPr lang="el-GR" sz="2400" dirty="0"/>
              <a:t>όλα τα στοιχεία της υπηρεσίας </a:t>
            </a:r>
          </a:p>
          <a:p>
            <a:pPr lvl="1">
              <a:defRPr/>
            </a:pPr>
            <a:r>
              <a:rPr lang="el-GR" sz="2000" dirty="0"/>
              <a:t>τον </a:t>
            </a:r>
            <a:r>
              <a:rPr lang="el-GR" sz="2000" dirty="0" smtClean="0"/>
              <a:t>πυρήνα και τις </a:t>
            </a:r>
            <a:r>
              <a:rPr lang="el-GR" sz="2000" dirty="0"/>
              <a:t>συμπληρωματικές υπηρεσίες  </a:t>
            </a:r>
          </a:p>
          <a:p>
            <a:pPr>
              <a:spcBef>
                <a:spcPct val="20000"/>
              </a:spcBef>
              <a:defRPr/>
            </a:pPr>
            <a:r>
              <a:rPr lang="el-GR" sz="2400" dirty="0" smtClean="0"/>
              <a:t>Αποτυπώνει </a:t>
            </a:r>
            <a:endParaRPr lang="el-GR" sz="2400" dirty="0"/>
          </a:p>
          <a:p>
            <a:pPr lvl="1">
              <a:spcBef>
                <a:spcPct val="20000"/>
              </a:spcBef>
              <a:defRPr/>
            </a:pPr>
            <a:r>
              <a:rPr lang="el-GR" sz="2000" dirty="0"/>
              <a:t>την </a:t>
            </a:r>
            <a:r>
              <a:rPr lang="el-GR" sz="2000" b="1" dirty="0"/>
              <a:t>ακολουθία </a:t>
            </a:r>
            <a:r>
              <a:rPr lang="el-GR" sz="2000" dirty="0"/>
              <a:t>με την οποία οι καταναλωτές χρησιμοποιούν το κάθε στοιχείο του πυρήνα και τις συμπληρωματικές υπηρεσίες</a:t>
            </a:r>
          </a:p>
          <a:p>
            <a:pPr lvl="1">
              <a:spcBef>
                <a:spcPct val="20000"/>
              </a:spcBef>
              <a:defRPr/>
            </a:pPr>
            <a:r>
              <a:rPr lang="el-GR" sz="2000" dirty="0"/>
              <a:t>το χρόνο που απαιτείται για την κατανάλωση της καθεμιάς</a:t>
            </a:r>
          </a:p>
          <a:p>
            <a:pPr>
              <a:spcBef>
                <a:spcPct val="20000"/>
              </a:spcBef>
              <a:defRPr/>
            </a:pPr>
            <a:r>
              <a:rPr lang="el-GR" sz="2400" dirty="0"/>
              <a:t>Στηρίζεται στις πληροφορίες που αφορούν τους καταναλωτές </a:t>
            </a:r>
          </a:p>
          <a:p>
            <a:pPr lvl="1">
              <a:spcBef>
                <a:spcPct val="20000"/>
              </a:spcBef>
              <a:defRPr/>
            </a:pPr>
            <a:r>
              <a:rPr lang="el-GR" sz="2000" dirty="0"/>
              <a:t>Ανάγκες</a:t>
            </a:r>
          </a:p>
          <a:p>
            <a:pPr lvl="1">
              <a:spcBef>
                <a:spcPct val="20000"/>
              </a:spcBef>
              <a:defRPr/>
            </a:pPr>
            <a:r>
              <a:rPr lang="el-GR" sz="2000" dirty="0"/>
              <a:t>Συνήθειες</a:t>
            </a:r>
          </a:p>
          <a:p>
            <a:pPr lvl="1">
              <a:spcBef>
                <a:spcPct val="20000"/>
              </a:spcBef>
              <a:defRPr/>
            </a:pPr>
            <a:r>
              <a:rPr lang="el-GR" sz="2000" dirty="0" smtClean="0"/>
              <a:t>Προσδοκίες</a:t>
            </a:r>
            <a:endParaRPr lang="el-GR" sz="2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2909445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altLang="en-US" dirty="0" smtClean="0"/>
              <a:t>Παράδειγμα</a:t>
            </a:r>
            <a:r>
              <a:rPr lang="en-US" altLang="en-US" dirty="0" smtClean="0"/>
              <a:t> </a:t>
            </a:r>
            <a:r>
              <a:rPr lang="el-GR" altLang="en-US" dirty="0" smtClean="0"/>
              <a:t>σεναρίου</a:t>
            </a:r>
            <a:r>
              <a:rPr lang="en-US" altLang="en-US" dirty="0" smtClean="0"/>
              <a:t>:</a:t>
            </a:r>
            <a:r>
              <a:rPr lang="el-GR" altLang="en-US" dirty="0" smtClean="0"/>
              <a:t> </a:t>
            </a:r>
            <a:r>
              <a:rPr lang="en-US" altLang="en-US" dirty="0" smtClean="0"/>
              <a:t/>
            </a:r>
            <a:br>
              <a:rPr lang="en-US" altLang="en-US" dirty="0" smtClean="0"/>
            </a:br>
            <a:r>
              <a:rPr lang="el-GR" altLang="en-US" dirty="0" smtClean="0"/>
              <a:t>Ξενοδοχείο πολυτελείας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27</a:t>
            </a:fld>
            <a:endParaRPr lang="el-GR" dirty="0"/>
          </a:p>
        </p:txBody>
      </p:sp>
      <p:pic>
        <p:nvPicPr>
          <p:cNvPr id="1026" name="Picture 2" descr="Διάγραμμα Ροής ιδανυκτέρευσης σε ξενοδοχείο &#10;Ξεκινά με την κράτηση, η οποία προηγείται της επίσκεψης&#10;Συνεχίζει με το πάρκινγκ, το chek-in, τη χρήση του διαδικτύου και τη μεταφορά στο δωμάτιο.&#10;Ακολουθούν η χρήση δωματίου όπου ο πελάτης έρεχεται σε επαφή με τη συνδρομητική τηλεόραση, την υπηρεσία δωματίου, παίρνει το γεύμα του και διανυκτερεύει.&#10;Η υπηρεσία ολοκληρώνεται με το check-out, χρήση διαδικτύου στο χώρο αναμονής και πιθανή ενοικίαση αυτοκινήτου π.χ. για το αεροδρόμιο" title="Παράδειγμα σεναρίου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40465"/>
            <a:ext cx="8229600" cy="40454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079345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title="Το Μοντέλο Παραγωγής της Υπηρεσίας (SERVUCTION) 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Το Μοντέλο </a:t>
            </a:r>
            <a:r>
              <a:rPr lang="el-GR" altLang="en-US" dirty="0" smtClean="0"/>
              <a:t>Παραγωγής της Υπηρεσίας (</a:t>
            </a:r>
            <a:r>
              <a:rPr lang="en-US" altLang="en-US" dirty="0" smtClean="0"/>
              <a:t>SERVUCTION</a:t>
            </a:r>
            <a:r>
              <a:rPr lang="el-GR" altLang="en-US" dirty="0" smtClean="0"/>
              <a:t>) (1 από 3)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28</a:t>
            </a:fld>
            <a:endParaRPr lang="el-GR" dirty="0"/>
          </a:p>
        </p:txBody>
      </p:sp>
      <p:pic>
        <p:nvPicPr>
          <p:cNvPr id="4099" name="Picture 3" descr="Το μοντέλο παραγωγής της υπηρεσίας (SERVice ProdUCTION) δείχνει τα εμπλεκόμενα  μέρη στην υπηρεσία&#10;Οι εισροές δημιουργοπύν δομικά στοιχεία τα οποία οδηγούν στο Μη εμφανές μέρος, δηλ. τον αόρατο οργανισμό: Οι κανόνες, οι διαδικασίες πίσω από την παροχή της υπηρεσίας&#10;Αυτό κατά τη διάρκεια παραγωγής μεταφέρεται στο εμφανές μέρος, δηλαδή το Servicescape: ο φυσικός χώρος π.χ. κατάστημα όπου βρίσκεται και το προσωπικό επαφής π.χ. ο υπάλληλος πρώτης γραμμής&#10;Η συναρμολόγηση των στοιχείων συνιστά την παραγωγή και διανομη  της υπηρεσίας στην οποία σημαντικό ρόλο διαδραματίζουνοι άλλοι πελάτες και το προσωπικό.&#10;" title="Το Μοντέλο Παραγωγής της Υπηρεσίας (SERVUCTION)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0"/>
            <a:ext cx="7561078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0483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Το Μοντέλο Παραγωγής της Υπηρεσίας (</a:t>
            </a:r>
            <a:r>
              <a:rPr lang="en-US" altLang="en-US" dirty="0"/>
              <a:t>SERVUCTION</a:t>
            </a:r>
            <a:r>
              <a:rPr lang="el-GR" altLang="en-US" dirty="0"/>
              <a:t>) </a:t>
            </a:r>
            <a:r>
              <a:rPr lang="el-GR" altLang="en-US" dirty="0" smtClean="0"/>
              <a:t>(2 </a:t>
            </a:r>
            <a:r>
              <a:rPr lang="el-GR" altLang="en-US" dirty="0"/>
              <a:t>από </a:t>
            </a:r>
            <a:r>
              <a:rPr lang="el-GR" altLang="en-US" dirty="0" smtClean="0"/>
              <a:t>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Το μοντέλο παραγωγής της υπηρεσίας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(</a:t>
            </a:r>
            <a:r>
              <a:rPr lang="en-US" dirty="0" err="1" smtClean="0"/>
              <a:t>SERV</a:t>
            </a:r>
            <a:r>
              <a:rPr lang="en-US" sz="2400" dirty="0" err="1" smtClean="0"/>
              <a:t>ice</a:t>
            </a:r>
            <a:r>
              <a:rPr lang="en-US" dirty="0" smtClean="0"/>
              <a:t> </a:t>
            </a:r>
            <a:r>
              <a:rPr lang="en-US" sz="2400" dirty="0" err="1" smtClean="0"/>
              <a:t>Prod</a:t>
            </a:r>
            <a:r>
              <a:rPr lang="en-US" dirty="0" err="1" smtClean="0"/>
              <a:t>UCTION</a:t>
            </a:r>
            <a:r>
              <a:rPr lang="el-GR" dirty="0" smtClean="0"/>
              <a:t>) δείχνει τα εμπλεκόμενα </a:t>
            </a:r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μέρη στην υπηρεσία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000" dirty="0" smtClean="0"/>
              <a:t>Μη εμφανές μέρος</a:t>
            </a:r>
          </a:p>
          <a:p>
            <a:pPr marL="631825" lvl="1"/>
            <a:r>
              <a:rPr lang="el-GR" sz="2600" dirty="0" smtClean="0"/>
              <a:t>Ο αόρατος οργανισμός: Οι κανόνες, οι διαδικασίες πίσω από την παροχή της υπηρεσίας</a:t>
            </a:r>
          </a:p>
          <a:p>
            <a:pPr marL="514350" indent="-514350">
              <a:buFont typeface="+mj-lt"/>
              <a:buAutoNum type="arabicPeriod"/>
            </a:pPr>
            <a:r>
              <a:rPr lang="el-GR" sz="3000" dirty="0" smtClean="0"/>
              <a:t>Εμφανές μέρος</a:t>
            </a:r>
          </a:p>
          <a:p>
            <a:pPr marL="631825" lvl="1"/>
            <a:r>
              <a:rPr lang="en-US" sz="2600" dirty="0" smtClean="0"/>
              <a:t>Servicescape</a:t>
            </a:r>
            <a:r>
              <a:rPr lang="el-GR" sz="2600" dirty="0" smtClean="0"/>
              <a:t>: ο φυσικός χώρος π.χ. κατάστημα</a:t>
            </a:r>
          </a:p>
          <a:p>
            <a:pPr marL="631825" lvl="1"/>
            <a:r>
              <a:rPr lang="el-GR" sz="2600" dirty="0" smtClean="0"/>
              <a:t>Προσωπικό Επαφής π.χ. ο υπάλληλος πρώτης γραμμής</a:t>
            </a:r>
          </a:p>
          <a:p>
            <a:pPr marL="631825" lvl="1"/>
            <a:r>
              <a:rPr lang="el-GR" sz="2600" dirty="0" smtClean="0"/>
              <a:t>Άλλοι πελάτες</a:t>
            </a:r>
          </a:p>
          <a:p>
            <a:pPr lvl="1"/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1904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2" name="Picture 1" descr="Λογότυπο για Άδειες χρήσης Creative Commons BY-NC-ND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6570" y="5234900"/>
            <a:ext cx="3070860" cy="1074420"/>
          </a:xfrm>
          <a:prstGeom prst="rect">
            <a:avLst/>
          </a:prstGeom>
        </p:spPr>
      </p:pic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/>
              <a:t>Για εκπαιδευτικό υλικό, όπως εικόνες, που υπόκειται σε άλλου τύπου άδειας χρήσης, η άδεια χρήσης αναφέρεται ρητώς. </a:t>
            </a:r>
          </a:p>
          <a:p>
            <a:pPr algn="l"/>
            <a:endParaRPr lang="en-US" sz="2800" dirty="0" smtClean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altLang="en-US" dirty="0"/>
              <a:t>Το Μοντέλο Παραγωγής της Υπηρεσίας (</a:t>
            </a:r>
            <a:r>
              <a:rPr lang="en-US" altLang="en-US" dirty="0"/>
              <a:t>SERVUCTION</a:t>
            </a:r>
            <a:r>
              <a:rPr lang="el-GR" altLang="en-US" dirty="0"/>
              <a:t>) </a:t>
            </a:r>
            <a:r>
              <a:rPr lang="el-GR" altLang="en-US" dirty="0" smtClean="0"/>
              <a:t>(3 </a:t>
            </a:r>
            <a:r>
              <a:rPr lang="el-GR" altLang="en-US" dirty="0"/>
              <a:t>από </a:t>
            </a:r>
            <a:r>
              <a:rPr lang="el-GR" altLang="en-US" dirty="0" smtClean="0"/>
              <a:t>3)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 smtClean="0"/>
              <a:t>Και οι τέσσερεις παράγοντες είναι κρίσιμοι για την καταναλωτική εμπειρία.</a:t>
            </a:r>
          </a:p>
          <a:p>
            <a:r>
              <a:rPr lang="el-GR" dirty="0" smtClean="0"/>
              <a:t>Το παράδειγμα του εστιατορίου</a:t>
            </a:r>
          </a:p>
          <a:p>
            <a:pPr marL="860425" lvl="1" indent="-514350">
              <a:buFont typeface="+mj-lt"/>
              <a:buAutoNum type="arabicPeriod"/>
            </a:pPr>
            <a:r>
              <a:rPr lang="el-GR" dirty="0" smtClean="0"/>
              <a:t>Ο αόρατος οργανισμός</a:t>
            </a:r>
          </a:p>
          <a:p>
            <a:pPr marL="860425" lvl="1" indent="-514350"/>
            <a:r>
              <a:rPr lang="el-GR" sz="2600" dirty="0" smtClean="0"/>
              <a:t>Π.χ. </a:t>
            </a:r>
            <a:r>
              <a:rPr lang="el-GR" sz="2600" dirty="0" err="1" smtClean="0"/>
              <a:t>Υποστελεχωμένη</a:t>
            </a:r>
            <a:r>
              <a:rPr lang="el-GR" sz="2600" dirty="0" smtClean="0"/>
              <a:t> κουζίνα</a:t>
            </a:r>
            <a:endParaRPr lang="el-GR" sz="2600" dirty="0"/>
          </a:p>
          <a:p>
            <a:pPr marL="860425" lvl="1" indent="-514350">
              <a:buFont typeface="+mj-lt"/>
              <a:buAutoNum type="arabicPeriod" startAt="2"/>
            </a:pPr>
            <a:r>
              <a:rPr lang="en-US" dirty="0" smtClean="0"/>
              <a:t>Servicescape</a:t>
            </a:r>
            <a:endParaRPr lang="el-GR" dirty="0" smtClean="0"/>
          </a:p>
          <a:p>
            <a:pPr marL="803275" lvl="1" indent="-457200"/>
            <a:r>
              <a:rPr lang="el-GR" sz="2600" dirty="0" smtClean="0"/>
              <a:t>Π.χ. </a:t>
            </a:r>
            <a:r>
              <a:rPr lang="el-GR" sz="2600" dirty="0"/>
              <a:t>Α</a:t>
            </a:r>
            <a:r>
              <a:rPr lang="el-GR" sz="2600" dirty="0" smtClean="0"/>
              <a:t>κατάστατη σάλα</a:t>
            </a:r>
          </a:p>
          <a:p>
            <a:pPr marL="860425" lvl="1" indent="-514350">
              <a:buFont typeface="+mj-lt"/>
              <a:buAutoNum type="arabicPeriod" startAt="3"/>
            </a:pPr>
            <a:r>
              <a:rPr lang="el-GR" dirty="0"/>
              <a:t>Προσωπικό Επαφής</a:t>
            </a:r>
          </a:p>
          <a:p>
            <a:pPr marL="803275" lvl="1" indent="-457200"/>
            <a:r>
              <a:rPr lang="el-GR" sz="2600" dirty="0" smtClean="0"/>
              <a:t>Π.χ. Αγενείς σερβιτόροι</a:t>
            </a:r>
            <a:endParaRPr lang="el-GR" sz="2600" dirty="0"/>
          </a:p>
          <a:p>
            <a:pPr marL="860425" lvl="1" indent="-514350">
              <a:buFont typeface="+mj-lt"/>
              <a:buAutoNum type="arabicPeriod" startAt="3"/>
            </a:pPr>
            <a:r>
              <a:rPr lang="el-GR" dirty="0"/>
              <a:t>Άλλοι πελάτες</a:t>
            </a:r>
          </a:p>
          <a:p>
            <a:pPr marL="860425" lvl="1" indent="-514350"/>
            <a:r>
              <a:rPr lang="el-GR" sz="2600" dirty="0" smtClean="0"/>
              <a:t>Π.χ. Θορυβώδεις θαμώνες</a:t>
            </a:r>
          </a:p>
          <a:p>
            <a:pPr marL="860425" lvl="1" indent="-514350">
              <a:buFont typeface="+mj-lt"/>
              <a:buAutoNum type="arabicPeriod" startAt="3"/>
            </a:pPr>
            <a:endParaRPr lang="el-GR" sz="2600" dirty="0"/>
          </a:p>
          <a:p>
            <a:endParaRPr lang="el-GR" dirty="0" smtClean="0"/>
          </a:p>
          <a:p>
            <a:pPr marL="914400" lvl="1" indent="-514350">
              <a:buFont typeface="+mj-lt"/>
              <a:buAutoNum type="arabicPeriod"/>
            </a:pP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78713417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 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Μετά την Αγορά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75029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Ζητήματα σχετικά με την συμπεριφορά μετά την αγορά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00025" indent="-200025" defTabSz="809625"/>
            <a:r>
              <a:rPr lang="el-GR" altLang="en-US" dirty="0" smtClean="0"/>
              <a:t>Επικοινωνία από στόμα σε στόμα</a:t>
            </a:r>
            <a:endParaRPr lang="en-GB" altLang="en-US" dirty="0"/>
          </a:p>
          <a:p>
            <a:pPr marL="200025" indent="-200025" defTabSz="809625"/>
            <a:r>
              <a:rPr lang="el-GR" altLang="en-US" dirty="0" smtClean="0"/>
              <a:t>Επίρριψη ευθύνης για την απογοήτευση</a:t>
            </a:r>
            <a:endParaRPr lang="en-GB" altLang="en-US" dirty="0"/>
          </a:p>
          <a:p>
            <a:pPr marL="200025" indent="-200025" defTabSz="809625"/>
            <a:r>
              <a:rPr lang="el-GR" altLang="en-US" dirty="0" smtClean="0"/>
              <a:t>Θετικές ή αρνητικές προκαταλήψεις</a:t>
            </a:r>
            <a:endParaRPr lang="en-GB" altLang="en-US" dirty="0"/>
          </a:p>
          <a:p>
            <a:pPr marL="200025" indent="-200025" defTabSz="809625"/>
            <a:r>
              <a:rPr lang="el-GR" altLang="en-US" dirty="0" smtClean="0"/>
              <a:t>Πίστη στη μάρκα</a:t>
            </a:r>
            <a:endParaRPr lang="en-GB" altLang="en-US" dirty="0"/>
          </a:p>
          <a:p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530350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Ερωτήσεις για το </a:t>
            </a:r>
            <a:r>
              <a:rPr lang="el-GR" dirty="0"/>
              <a:t>Τ</a:t>
            </a:r>
            <a:r>
              <a:rPr lang="el-GR" dirty="0" smtClean="0"/>
              <a:t>μήμα Μάρκετινγκ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>
                <a:solidFill>
                  <a:prstClr val="black"/>
                </a:solidFill>
              </a:rPr>
              <a:pPr/>
              <a:t>33</a:t>
            </a:fld>
            <a:endParaRPr lang="el-GR" dirty="0">
              <a:solidFill>
                <a:prstClr val="black"/>
              </a:solidFill>
            </a:endParaRP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dirty="0"/>
              <a:t>Πώς </a:t>
            </a:r>
            <a:r>
              <a:rPr lang="el-GR" altLang="en-US" sz="3400" dirty="0"/>
              <a:t>μπορώ να ενεργοποιήσω τις ανάγκες των καταναλωτών;</a:t>
            </a:r>
            <a:endParaRPr lang="en-US" altLang="en-US" sz="3400" dirty="0"/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sz="3400" dirty="0"/>
              <a:t>Πώς μπορώ να μειώσω την αίσθηση του κινδύνου που προσλαμβάνουν οι καταναλωτές;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sz="3400" dirty="0" smtClean="0"/>
              <a:t>Πώς μπορώ να καταλάβω τι περιμένουν οι καταναλωτές  από την υπηρεσία;</a:t>
            </a:r>
          </a:p>
          <a:p>
            <a:pPr>
              <a:lnSpc>
                <a:spcPct val="85000"/>
              </a:lnSpc>
              <a:spcBef>
                <a:spcPct val="50000"/>
              </a:spcBef>
            </a:pPr>
            <a:r>
              <a:rPr lang="el-GR" altLang="en-US" sz="3400" dirty="0" smtClean="0"/>
              <a:t>Πώς </a:t>
            </a:r>
            <a:r>
              <a:rPr lang="el-GR" altLang="en-US" sz="3400" dirty="0"/>
              <a:t>μπορώ να επηρεάσω τον τρόπο με τον οποίο λαμβάνουν την απόφαση αγοράς</a:t>
            </a:r>
            <a:r>
              <a:rPr lang="el-GR" altLang="en-US" sz="3400" dirty="0" smtClean="0"/>
              <a:t>;</a:t>
            </a:r>
          </a:p>
          <a:p>
            <a:pPr>
              <a:defRPr/>
            </a:pPr>
            <a:r>
              <a:rPr lang="el-GR" sz="3400" dirty="0"/>
              <a:t>Πώς μπορώ να ενημερώσω / εκπαιδεύσω τους καταναλωτές για να μπορέσουν να παίξουν το δικό τους ρόλο έτσι ώστε να έχουν τα επιθυμητά αποτελέσματα;</a:t>
            </a:r>
          </a:p>
          <a:p>
            <a:pPr>
              <a:defRPr/>
            </a:pPr>
            <a:r>
              <a:rPr lang="el-GR" sz="3400" dirty="0"/>
              <a:t>Πώς μπορώ να δώσω στους καταναλωτές μια ρεαλιστική εικόνα της υπηρεσίας πριν από την παροχή της υπηρεσίας ώστε να αποκτήσουν ξεκάθαρη εικόνα του δικού τους ρόλου</a:t>
            </a:r>
            <a:r>
              <a:rPr lang="el-GR" sz="3400" dirty="0" smtClean="0"/>
              <a:t>;</a:t>
            </a:r>
            <a:endParaRPr lang="en-US" altLang="en-US" sz="3400" dirty="0" smtClean="0"/>
          </a:p>
          <a:p>
            <a:pPr marL="457200" lvl="1" indent="0">
              <a:buNone/>
            </a:pPr>
            <a:endParaRPr lang="el-GR" dirty="0" smtClean="0"/>
          </a:p>
          <a:p>
            <a:pPr lvl="1"/>
            <a:endParaRPr lang="el-GR" dirty="0" smtClean="0"/>
          </a:p>
          <a:p>
            <a:endParaRPr lang="en-US" dirty="0">
              <a:latin typeface="Arial"/>
              <a:ea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33677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6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b="1" dirty="0"/>
              <a:t>Μάθημα: </a:t>
            </a:r>
            <a:r>
              <a:rPr lang="el-GR" dirty="0"/>
              <a:t>Μάρκετινγκ Υπηρεσιών, </a:t>
            </a:r>
            <a:r>
              <a:rPr lang="el-GR" b="1" dirty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  Υπηρεσιών</a:t>
            </a:r>
            <a:endParaRPr lang="el-GR" dirty="0"/>
          </a:p>
          <a:p>
            <a:r>
              <a:rPr lang="el-GR" b="1" dirty="0" smtClean="0"/>
              <a:t>Διδάσκουσα</a:t>
            </a:r>
            <a:r>
              <a:rPr lang="el-GR" b="1" dirty="0"/>
              <a:t>: </a:t>
            </a:r>
            <a:r>
              <a:rPr lang="el-GR" dirty="0" smtClean="0"/>
              <a:t>Άννα </a:t>
            </a:r>
            <a:r>
              <a:rPr lang="el-GR" dirty="0"/>
              <a:t>Ζαρκάδα, </a:t>
            </a:r>
            <a:r>
              <a:rPr lang="el-GR" b="1" dirty="0"/>
              <a:t>Τμήμα: </a:t>
            </a:r>
            <a:r>
              <a:rPr lang="el-GR" dirty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 # 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Εξοικείωση με τα συστήματα ταξινόμησης υπηρεσιών ανάλογα με την επεξεργασία του καταναλωτή </a:t>
            </a:r>
          </a:p>
          <a:p>
            <a:r>
              <a:rPr lang="el-GR" dirty="0" smtClean="0"/>
              <a:t>Κατανόηση των σταδίων </a:t>
            </a:r>
            <a:r>
              <a:rPr lang="el-GR" dirty="0"/>
              <a:t>της αγοραστικής </a:t>
            </a:r>
            <a:r>
              <a:rPr lang="el-GR" dirty="0" smtClean="0"/>
              <a:t>απόφασης και των επιμέρους διεργασιών που λαμβάνουν χώρα κατά τη διάρκεια αυτών είτε στο μυαλό του καταναλωτή ή ως εμπειρίες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Περιεχόμενα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Συστήματα Ταξινόμησης Υπηρεσιών</a:t>
            </a:r>
            <a:endParaRPr lang="en-US" dirty="0"/>
          </a:p>
          <a:p>
            <a:r>
              <a:rPr lang="el-GR" dirty="0" smtClean="0"/>
              <a:t>Διαδικασία της Αγοραστικής Απόφασης</a:t>
            </a:r>
          </a:p>
          <a:p>
            <a:r>
              <a:rPr lang="el-GR" dirty="0"/>
              <a:t>Πριν την Αγορά</a:t>
            </a: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Αγοραστικό Επεισόδιο </a:t>
            </a:r>
            <a:endParaRPr lang="el-GR" dirty="0" smtClean="0"/>
          </a:p>
          <a:p>
            <a:r>
              <a:rPr lang="el-GR" dirty="0" smtClean="0"/>
              <a:t>Μετά την Αγορά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3829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 descr="Λογότυπο για Άδειες χρήσης Creative Commons BY-NC-ND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36025"/>
            <a:ext cx="1535430" cy="537210"/>
          </a:xfrm>
          <a:prstGeom prst="rect">
            <a:avLst/>
          </a:prstGeom>
        </p:spPr>
      </p:pic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>
          <a:xfrm>
            <a:off x="533400" y="4305077"/>
            <a:ext cx="7922568" cy="1500187"/>
          </a:xfrm>
        </p:spPr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Μάρκετινγκ Υπηρεσιών, </a:t>
            </a:r>
            <a:r>
              <a:rPr lang="el-GR" b="1" dirty="0" smtClean="0"/>
              <a:t>Ενότητα </a:t>
            </a:r>
            <a:r>
              <a:rPr lang="en-US" b="1" dirty="0" smtClean="0"/>
              <a:t># 2</a:t>
            </a:r>
            <a:r>
              <a:rPr lang="el-GR" b="1" dirty="0" smtClean="0"/>
              <a:t>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  </a:t>
            </a:r>
            <a:r>
              <a:rPr lang="el-GR" dirty="0"/>
              <a:t>Υπηρεσιών</a:t>
            </a:r>
          </a:p>
          <a:p>
            <a:r>
              <a:rPr lang="el-GR" b="1" dirty="0" smtClean="0"/>
              <a:t>Διδάσκουσα: </a:t>
            </a:r>
            <a:r>
              <a:rPr lang="el-GR" dirty="0" smtClean="0"/>
              <a:t>Άννα Ζαρκάδα,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 &amp; Διοίκηση Επιχειρήσεων </a:t>
            </a:r>
          </a:p>
          <a:p>
            <a:endParaRPr lang="el-GR" dirty="0"/>
          </a:p>
        </p:txBody>
      </p:sp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Συστήματα Ταξινόμησης Υπηρεσιών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2899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Στατιστική Ταξινόμηση των Κλάδων Οικονομικής </a:t>
            </a:r>
            <a:r>
              <a:rPr lang="el-GR" dirty="0" smtClean="0"/>
              <a:t>Δραστηριότητας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defRPr/>
            </a:pPr>
            <a:r>
              <a:rPr lang="el-GR" dirty="0"/>
              <a:t>Παρέχει το πλαίσιο, σε εθνικό επίπεδο, για τη </a:t>
            </a:r>
          </a:p>
          <a:p>
            <a:pPr lvl="1">
              <a:defRPr/>
            </a:pPr>
            <a:r>
              <a:rPr lang="el-GR" dirty="0"/>
              <a:t>συλλογή, </a:t>
            </a:r>
          </a:p>
          <a:p>
            <a:pPr lvl="1">
              <a:defRPr/>
            </a:pPr>
            <a:r>
              <a:rPr lang="el-GR" dirty="0" err="1"/>
              <a:t>πινακοποίηση</a:t>
            </a:r>
            <a:r>
              <a:rPr lang="el-GR" dirty="0"/>
              <a:t>, </a:t>
            </a:r>
          </a:p>
          <a:p>
            <a:pPr lvl="1">
              <a:defRPr/>
            </a:pPr>
            <a:r>
              <a:rPr lang="el-GR" dirty="0"/>
              <a:t>εμφάνιση και </a:t>
            </a:r>
          </a:p>
          <a:p>
            <a:pPr lvl="1">
              <a:defRPr/>
            </a:pPr>
            <a:r>
              <a:rPr lang="el-GR" dirty="0"/>
              <a:t>ανάλυση </a:t>
            </a:r>
          </a:p>
          <a:p>
            <a:pPr>
              <a:buNone/>
              <a:defRPr/>
            </a:pPr>
            <a:r>
              <a:rPr lang="el-GR" dirty="0"/>
              <a:t>των στατιστικών δεδομένων κατά κλάδο οικονομικής δραστηριότητας.</a:t>
            </a:r>
          </a:p>
          <a:p>
            <a:pPr>
              <a:defRPr/>
            </a:pPr>
            <a:r>
              <a:rPr lang="el-GR" dirty="0"/>
              <a:t>Συμβάλλει στην κατά ομοιόμορφο τρόπο παρουσίαση και σύγκριση των συλλεγόμενων στοιχείων από διάφορες Δημόσιες Υπηρεσίες ή από ιδιωτικούς φορείς</a:t>
            </a:r>
            <a:r>
              <a:rPr lang="el-GR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78392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Ταξινόμηση ανάλογα με την επίδραση στην καταναλωτική συμπεριφορά</a:t>
            </a:r>
            <a:endParaRPr lang="en-US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457200" y="1722437"/>
            <a:ext cx="8229600" cy="4525963"/>
          </a:xfrm>
        </p:spPr>
        <p:txBody>
          <a:bodyPr>
            <a:normAutofit lnSpcReduction="10000"/>
          </a:bodyPr>
          <a:lstStyle/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/>
              <a:t>Κριτήρια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/>
              <a:t>φύση της υπηρεσίας (φυσικά / άυλα στοιχεία) </a:t>
            </a:r>
          </a:p>
          <a:p>
            <a:pPr lvl="1"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/>
              <a:t>ποιος ή τι είναι ο άμεσος αποδέκτης της υπηρεσίας  (άτομο / αντικείμενα στην κατοχή του ατόμου)</a:t>
            </a:r>
          </a:p>
          <a:p>
            <a:pPr>
              <a:lnSpc>
                <a:spcPct val="80000"/>
              </a:lnSpc>
              <a:spcBef>
                <a:spcPct val="50000"/>
              </a:spcBef>
            </a:pPr>
            <a:r>
              <a:rPr lang="el-GR" altLang="en-US" dirty="0" smtClean="0"/>
              <a:t>Κατηγορίες επεξεργασίας</a:t>
            </a:r>
            <a:endParaRPr lang="el-GR" altLang="en-US" dirty="0"/>
          </a:p>
          <a:p>
            <a:pPr lvl="1">
              <a:lnSpc>
                <a:spcPct val="80000"/>
              </a:lnSpc>
            </a:pPr>
            <a:r>
              <a:rPr lang="el-GR" altLang="en-US" dirty="0"/>
              <a:t>ατόμων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l-GR" altLang="en-US" dirty="0"/>
              <a:t>αντικειμένων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l-GR" altLang="en-US" dirty="0"/>
              <a:t>διανοητικών / ψυχικών ερεθισμάτων</a:t>
            </a:r>
            <a:endParaRPr lang="en-US" altLang="en-US" dirty="0"/>
          </a:p>
          <a:p>
            <a:pPr lvl="1">
              <a:lnSpc>
                <a:spcPct val="80000"/>
              </a:lnSpc>
            </a:pPr>
            <a:r>
              <a:rPr lang="el-GR" altLang="en-US" dirty="0"/>
              <a:t>πληροφοριών</a:t>
            </a:r>
            <a:endParaRPr lang="en-US" alt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227701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 descr="Πρόκειται για μήτρα 2x2.&#10;Στον κάθετο αξονα βρίσκεται η φυση της υπηρεσίας (υλική - άυλη) και στον οριζόντιο άξονα ο απόδέκτης (άτομο-αντικείμενο).&#10;Ο συνδυασμός υλική φύση με άτομο αφορά την επεξεγασία ατόμων.&#10;Ο συνδυασμός υλική φύση με αντικέιμενο  αφορά την επεξεγασία αντικειμένων.&#10;Ο συνδυασμός άυλη φύση με άτομο, αφορά την επεξεγασία διανοητικών ερεθισμάτων.&#10;Ο συνδυασμός άυλη φύση με αντικείμενο, αφορά την επεξεγασία πληροφοριών." title="Μήτρα ταξινόμησης υπηρεσιών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n-US" dirty="0"/>
              <a:t>Μήτρα ταξινόμησης υπηρεσιών</a:t>
            </a:r>
            <a:endParaRPr lang="en-US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9</a:t>
            </a:fld>
            <a:endParaRPr lang="el-GR" dirty="0"/>
          </a:p>
        </p:txBody>
      </p:sp>
      <p:pic>
        <p:nvPicPr>
          <p:cNvPr id="6" name="table" descr="Πρόκειται για μήτρα 2x2.&#10;Στον κάθετο αξονα βρίσκεται η φυση της υπηρεσίας (υλική - άυλη) και στον οριζόντιο άξονα ο απόδέκτης (άτομο-αντικείμενο).&#10;Ο συνδυασμός υλική φύση με άτομο αφορά την επεξεγασία ατόμων.&#10;Ο συνδυασμός υλική φύση με αντικέιμενο  αφορά την επεξεγασία αντικειμένων.&#10;Ο συνδυασμός άυλη φύση με άτομο, αφορά την επεξεγασία διανοητικών ερεθισμάτων.&#10;Ο συνδυασμός άυλη φύση με αντικείμενο, αφορά την επεξεγασία πληροφοριών." title="Μήτρα Ταξινόμησης Υπηρεσιών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2400" y="2514600"/>
            <a:ext cx="8612587" cy="1855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461024"/>
      </p:ext>
    </p:extLst>
  </p:cSld>
  <p:clrMapOvr>
    <a:masterClrMapping/>
  </p:clrMapOvr>
</p:sld>
</file>

<file path=ppt/theme/theme1.xml><?xml version="1.0" encoding="utf-8"?>
<a:theme xmlns:a="http://schemas.openxmlformats.org/drawingml/2006/main" name="Template_CC_BY_NC_ND_0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i = " h t t p : / / w w w . w 3 . o r g / 2 0 0 1 / X M L S c h e m a - i n s t a n c e "   x m l n s : x s d = " h t t p : / / w w w . w 3 . o r g / 2 0 0 1 / X M L S c h e m a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 f a l s e < / C h e c k T e x t S i z e >  
     < C h e c k S c r e e n T i p > f a l s e < / C h e c k S c r e e n T i p >  
     < S h o w S h a p e N a m e C o l u m n > f a l s e < / S h o w S h a p e N a m e C o l u m n >  
     < S h o w I s s u e D e s c r i p t i o n > t r u e 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3B098E1A-2F85-46DA-9BF7-2850C075DFDB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1388</Words>
  <Application>Microsoft Office PowerPoint</Application>
  <PresentationFormat>Προβολή στην οθόνη (4:3)</PresentationFormat>
  <Paragraphs>268</Paragraphs>
  <Slides>34</Slides>
  <Notes>11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34</vt:i4>
      </vt:variant>
    </vt:vector>
  </HeadingPairs>
  <TitlesOfParts>
    <vt:vector size="35" baseType="lpstr">
      <vt:lpstr>Template_CC_BY_NC_ND_0</vt:lpstr>
      <vt:lpstr>Μάρκετινγκ Υπηρεσιών</vt:lpstr>
      <vt:lpstr>Χρηματοδότηση</vt:lpstr>
      <vt:lpstr>Άδειες Χρήσης</vt:lpstr>
      <vt:lpstr>Σκοποί ενότητας</vt:lpstr>
      <vt:lpstr>Περιεχόμενα ενότητας</vt:lpstr>
      <vt:lpstr>Συστήματα Ταξινόμησης Υπηρεσιών</vt:lpstr>
      <vt:lpstr>Στατιστική Ταξινόμηση των Κλάδων Οικονομικής Δραστηριότητας</vt:lpstr>
      <vt:lpstr>Ταξινόμηση ανάλογα με την επίδραση στην καταναλωτική συμπεριφορά</vt:lpstr>
      <vt:lpstr>Μήτρα ταξινόμησης υπηρεσιών</vt:lpstr>
      <vt:lpstr>Κατηγορίες Επεξεργασίας (1 από 3)</vt:lpstr>
      <vt:lpstr>Κατηγορίες Επεξεργασίας (2 από 3)</vt:lpstr>
      <vt:lpstr>Κατηγορίες Επεξεργασίας (3 από 3)</vt:lpstr>
      <vt:lpstr>Άσκηση: ταξινομείστε τα παρακάτω</vt:lpstr>
      <vt:lpstr>Λύση</vt:lpstr>
      <vt:lpstr>Εστίαση του Μάρκετινγκ</vt:lpstr>
      <vt:lpstr>Διαδικασία της Αγοραστικής Απόφασης</vt:lpstr>
      <vt:lpstr>Στάδια της Διαδικασίας της Αγοραστικής Απόφασης</vt:lpstr>
      <vt:lpstr>Η Αγοραστική Απόφαση και Αξιολόγηση Υπηρεσιών</vt:lpstr>
      <vt:lpstr>Αναγνώριση Αναγκών</vt:lpstr>
      <vt:lpstr>Πριν την Αγορά</vt:lpstr>
      <vt:lpstr>Ενεργοποίηση Αναγκών</vt:lpstr>
      <vt:lpstr>Είδη Αβεβαιότητας</vt:lpstr>
      <vt:lpstr>Στρατηγικές μείωσης του αντιληπτού κίνδυνου</vt:lpstr>
      <vt:lpstr>Το Αγοραστικό Επεισόδιο </vt:lpstr>
      <vt:lpstr>Το Αγοραστικό Επεισόδιο: Η Μεταφορά του Θεάτρου (1 από 2)</vt:lpstr>
      <vt:lpstr>Το Αγοραστικό Επεισόδιο: Η Μεταφορά του Θεάτρου (2 από 2)</vt:lpstr>
      <vt:lpstr>Παράδειγμα σεναρίου:  Ξενοδοχείο πολυτελείας</vt:lpstr>
      <vt:lpstr>Το Μοντέλο Παραγωγής της Υπηρεσίας (SERVUCTION) (1 από 3)</vt:lpstr>
      <vt:lpstr>Το Μοντέλο Παραγωγής της Υπηρεσίας (SERVUCTION) (2 από 3)</vt:lpstr>
      <vt:lpstr>Το Μοντέλο Παραγωγής της Υπηρεσίας (SERVUCTION) (3 από 3)</vt:lpstr>
      <vt:lpstr>Μετά την Αγορά</vt:lpstr>
      <vt:lpstr>Ζητήματα σχετικά με την συμπεριφορά μετά την αγορά</vt:lpstr>
      <vt:lpstr>Ερωτήσεις για το Τμήμα Μάρκετινγκ</vt:lpstr>
      <vt:lpstr>Τέλος Ενότητας # 2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2015-08-11T19:46:04Z</dcterms:created>
  <dcterms:modified xsi:type="dcterms:W3CDTF">2015-09-29T21:19:02Z</dcterms:modified>
</cp:coreProperties>
</file>