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0" r:id="rId8"/>
    <p:sldId id="258" r:id="rId9"/>
    <p:sldId id="259" r:id="rId10"/>
    <p:sldId id="276" r:id="rId11"/>
    <p:sldId id="260" r:id="rId12"/>
    <p:sldId id="261" r:id="rId13"/>
    <p:sldId id="257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4" r:id="rId26"/>
    <p:sldId id="281" r:id="rId27"/>
    <p:sldId id="288" r:id="rId28"/>
  </p:sldIdLst>
  <p:sldSz cx="9144000" cy="6858000" type="screen4x3"/>
  <p:notesSz cx="6858000" cy="97742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 Greek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99"/>
    <a:srgbClr val="99CCFF"/>
    <a:srgbClr val="FF7C80"/>
    <a:srgbClr val="FFCC00"/>
    <a:srgbClr val="FF6600"/>
    <a:srgbClr val="000066"/>
    <a:srgbClr val="E6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91541-000C-42D9-AACE-D36DB5EAF7CD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2372BB8D-B135-4E45-9965-12E3C92ABAD3}">
      <dgm:prSet phldrT="[Text]"/>
      <dgm:spPr/>
      <dgm:t>
        <a:bodyPr/>
        <a:lstStyle/>
        <a:p>
          <a:r>
            <a:rPr lang="el-GR" smtClean="0"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rPr>
            <a:t>MARKETING INFORMATION SYSTEM</a:t>
          </a:r>
          <a:endParaRPr lang="el-GR" dirty="0"/>
        </a:p>
      </dgm:t>
    </dgm:pt>
    <dgm:pt modelId="{43D51862-6461-48D3-BE29-5B932017FD8C}" type="parTrans" cxnId="{E670E46B-EAD9-450A-A5EC-E97281CFCBC9}">
      <dgm:prSet/>
      <dgm:spPr/>
      <dgm:t>
        <a:bodyPr/>
        <a:lstStyle/>
        <a:p>
          <a:endParaRPr lang="el-GR"/>
        </a:p>
      </dgm:t>
    </dgm:pt>
    <dgm:pt modelId="{509335BE-38A3-4F55-B44A-6D10C4ADB634}" type="sibTrans" cxnId="{E670E46B-EAD9-450A-A5EC-E97281CFCBC9}">
      <dgm:prSet/>
      <dgm:spPr/>
      <dgm:t>
        <a:bodyPr/>
        <a:lstStyle/>
        <a:p>
          <a:endParaRPr lang="el-GR"/>
        </a:p>
      </dgm:t>
    </dgm:pt>
    <dgm:pt modelId="{C89ED5C4-5D11-44CE-97E9-7134EDE21CD6}">
      <dgm:prSet phldrT="[Text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  <a:effectLst/>
              <a:latin typeface="Century Gothic" pitchFamily="34" charset="0"/>
            </a:rPr>
            <a:t>ΜΙΚΡΟΠΕΡΙΒΑΛΛΟΝ</a:t>
          </a:r>
          <a:endParaRPr lang="en-US" b="1" dirty="0" smtClean="0">
            <a:solidFill>
              <a:schemeClr val="tx1"/>
            </a:solidFill>
            <a:effectLst/>
            <a:latin typeface="Century Gothic" pitchFamily="34" charset="0"/>
          </a:endParaRPr>
        </a:p>
        <a:p>
          <a:r>
            <a:rPr lang="el-GR" dirty="0" smtClean="0">
              <a:solidFill>
                <a:schemeClr val="tx1"/>
              </a:solidFill>
              <a:effectLst/>
              <a:latin typeface="Century Gothic" pitchFamily="34" charset="0"/>
            </a:rPr>
            <a:t>Προμηθευτές</a:t>
          </a:r>
        </a:p>
        <a:p>
          <a:r>
            <a:rPr lang="el-GR" dirty="0" smtClean="0">
              <a:solidFill>
                <a:schemeClr val="tx1"/>
              </a:solidFill>
              <a:effectLst/>
              <a:latin typeface="Century Gothic" pitchFamily="34" charset="0"/>
            </a:rPr>
            <a:t>Ενδιάμεσοι</a:t>
          </a:r>
        </a:p>
        <a:p>
          <a:r>
            <a:rPr lang="el-GR" dirty="0" smtClean="0">
              <a:solidFill>
                <a:schemeClr val="tx1"/>
              </a:solidFill>
              <a:effectLst/>
              <a:latin typeface="Century Gothic" pitchFamily="34" charset="0"/>
            </a:rPr>
            <a:t>Πελάτες/Καταναλωτές</a:t>
          </a:r>
        </a:p>
        <a:p>
          <a:r>
            <a:rPr lang="el-GR" dirty="0" smtClean="0">
              <a:solidFill>
                <a:schemeClr val="tx1"/>
              </a:solidFill>
              <a:effectLst/>
              <a:latin typeface="Century Gothic" pitchFamily="34" charset="0"/>
            </a:rPr>
            <a:t>Ανταγωνιστές</a:t>
          </a:r>
          <a:endParaRPr lang="el-GR" dirty="0">
            <a:solidFill>
              <a:schemeClr val="tx1"/>
            </a:solidFill>
            <a:effectLst/>
          </a:endParaRPr>
        </a:p>
      </dgm:t>
    </dgm:pt>
    <dgm:pt modelId="{0164CFAD-0E6C-4250-A744-3A21677915CC}" type="parTrans" cxnId="{B4FA6689-3C32-47FB-BA74-450BFC98EAF5}">
      <dgm:prSet/>
      <dgm:spPr/>
      <dgm:t>
        <a:bodyPr/>
        <a:lstStyle/>
        <a:p>
          <a:endParaRPr lang="el-GR"/>
        </a:p>
      </dgm:t>
    </dgm:pt>
    <dgm:pt modelId="{7B07E6B5-D732-41FE-80DD-E95482C4C4BD}" type="sibTrans" cxnId="{B4FA6689-3C32-47FB-BA74-450BFC98EAF5}">
      <dgm:prSet/>
      <dgm:spPr/>
      <dgm:t>
        <a:bodyPr/>
        <a:lstStyle/>
        <a:p>
          <a:endParaRPr lang="el-GR"/>
        </a:p>
      </dgm:t>
    </dgm:pt>
    <dgm:pt modelId="{64C824CF-8A4C-486F-880D-4995B3099548}">
      <dgm:prSet phldrT="[Text]"/>
      <dgm:spPr/>
      <dgm:t>
        <a:bodyPr/>
        <a:lstStyle/>
        <a:p>
          <a:r>
            <a:rPr lang="el-G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ΜΑΚΡΟΠΕΡΙΒΑΛΛΟΝ</a:t>
          </a:r>
          <a:endParaRPr lang="en-US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itchFamily="34" charset="0"/>
          </a:endParaRPr>
        </a:p>
        <a:p>
          <a:r>
            <a: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Δημογραφικές Εξελίξεις</a:t>
          </a:r>
        </a:p>
        <a:p>
          <a:r>
            <a: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Τεχνολογία</a:t>
          </a:r>
        </a:p>
        <a:p>
          <a:r>
            <a: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Πολιτική</a:t>
          </a:r>
        </a:p>
        <a:p>
          <a:r>
            <a: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Θεσμοί - Οικονομία</a:t>
          </a:r>
          <a:endParaRPr lang="el-GR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9F0916-DB3E-4BB3-A60F-6FF9AE77707E}" type="parTrans" cxnId="{F728CF0F-2F01-44DC-B000-B354450C49F3}">
      <dgm:prSet/>
      <dgm:spPr/>
      <dgm:t>
        <a:bodyPr/>
        <a:lstStyle/>
        <a:p>
          <a:endParaRPr lang="el-GR"/>
        </a:p>
      </dgm:t>
    </dgm:pt>
    <dgm:pt modelId="{7092F30E-1195-4FBD-BCC3-6AC6165EE65A}" type="sibTrans" cxnId="{F728CF0F-2F01-44DC-B000-B354450C49F3}">
      <dgm:prSet/>
      <dgm:spPr/>
      <dgm:t>
        <a:bodyPr/>
        <a:lstStyle/>
        <a:p>
          <a:endParaRPr lang="el-GR"/>
        </a:p>
      </dgm:t>
    </dgm:pt>
    <dgm:pt modelId="{67F706B6-729D-4010-9DE1-6F27CC9FAC66}" type="pres">
      <dgm:prSet presAssocID="{E3091541-000C-42D9-AACE-D36DB5EAF7C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75C3CC6-FE72-48E3-828E-F4C3BC9AD1EF}" type="pres">
      <dgm:prSet presAssocID="{2372BB8D-B135-4E45-9965-12E3C92ABAD3}" presName="centerShape" presStyleLbl="node0" presStyleIdx="0" presStyleCnt="1"/>
      <dgm:spPr/>
      <dgm:t>
        <a:bodyPr/>
        <a:lstStyle/>
        <a:p>
          <a:endParaRPr lang="el-GR"/>
        </a:p>
      </dgm:t>
    </dgm:pt>
    <dgm:pt modelId="{FDF39EA3-8DEE-4474-8155-C0651010799B}" type="pres">
      <dgm:prSet presAssocID="{0164CFAD-0E6C-4250-A744-3A21677915CC}" presName="parTrans" presStyleLbl="bgSibTrans2D1" presStyleIdx="0" presStyleCnt="2"/>
      <dgm:spPr/>
      <dgm:t>
        <a:bodyPr/>
        <a:lstStyle/>
        <a:p>
          <a:endParaRPr lang="el-GR"/>
        </a:p>
      </dgm:t>
    </dgm:pt>
    <dgm:pt modelId="{6D7C45E6-AA55-4661-911F-339691F39CD7}" type="pres">
      <dgm:prSet presAssocID="{C89ED5C4-5D11-44CE-97E9-7134EDE21CD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C79A565-AFDA-40B8-97E9-B4F200398E78}" type="pres">
      <dgm:prSet presAssocID="{819F0916-DB3E-4BB3-A60F-6FF9AE77707E}" presName="parTrans" presStyleLbl="bgSibTrans2D1" presStyleIdx="1" presStyleCnt="2"/>
      <dgm:spPr/>
      <dgm:t>
        <a:bodyPr/>
        <a:lstStyle/>
        <a:p>
          <a:endParaRPr lang="el-GR"/>
        </a:p>
      </dgm:t>
    </dgm:pt>
    <dgm:pt modelId="{96C76769-C7CB-4175-B1E1-581CBC818A5B}" type="pres">
      <dgm:prSet presAssocID="{64C824CF-8A4C-486F-880D-4995B309954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485311F-BEFD-4A0C-988B-27A2404D04C5}" type="presOf" srcId="{E3091541-000C-42D9-AACE-D36DB5EAF7CD}" destId="{67F706B6-729D-4010-9DE1-6F27CC9FAC66}" srcOrd="0" destOrd="0" presId="urn:microsoft.com/office/officeart/2005/8/layout/radial4"/>
    <dgm:cxn modelId="{7DB02892-A3EA-4D88-BECE-104E9D5E7573}" type="presOf" srcId="{819F0916-DB3E-4BB3-A60F-6FF9AE77707E}" destId="{7C79A565-AFDA-40B8-97E9-B4F200398E78}" srcOrd="0" destOrd="0" presId="urn:microsoft.com/office/officeart/2005/8/layout/radial4"/>
    <dgm:cxn modelId="{F4616C99-C829-45C0-AF8C-69E407BA5A6A}" type="presOf" srcId="{64C824CF-8A4C-486F-880D-4995B3099548}" destId="{96C76769-C7CB-4175-B1E1-581CBC818A5B}" srcOrd="0" destOrd="0" presId="urn:microsoft.com/office/officeart/2005/8/layout/radial4"/>
    <dgm:cxn modelId="{9A0EA980-E62F-4EE0-8507-42BEED24FA72}" type="presOf" srcId="{C89ED5C4-5D11-44CE-97E9-7134EDE21CD6}" destId="{6D7C45E6-AA55-4661-911F-339691F39CD7}" srcOrd="0" destOrd="0" presId="urn:microsoft.com/office/officeart/2005/8/layout/radial4"/>
    <dgm:cxn modelId="{E670E46B-EAD9-450A-A5EC-E97281CFCBC9}" srcId="{E3091541-000C-42D9-AACE-D36DB5EAF7CD}" destId="{2372BB8D-B135-4E45-9965-12E3C92ABAD3}" srcOrd="0" destOrd="0" parTransId="{43D51862-6461-48D3-BE29-5B932017FD8C}" sibTransId="{509335BE-38A3-4F55-B44A-6D10C4ADB634}"/>
    <dgm:cxn modelId="{66B11C66-8A1B-4CF5-ADC2-3F66DF815FC5}" type="presOf" srcId="{0164CFAD-0E6C-4250-A744-3A21677915CC}" destId="{FDF39EA3-8DEE-4474-8155-C0651010799B}" srcOrd="0" destOrd="0" presId="urn:microsoft.com/office/officeart/2005/8/layout/radial4"/>
    <dgm:cxn modelId="{1BDD4E90-B573-4140-9F18-1D034DA24A32}" type="presOf" srcId="{2372BB8D-B135-4E45-9965-12E3C92ABAD3}" destId="{D75C3CC6-FE72-48E3-828E-F4C3BC9AD1EF}" srcOrd="0" destOrd="0" presId="urn:microsoft.com/office/officeart/2005/8/layout/radial4"/>
    <dgm:cxn modelId="{F728CF0F-2F01-44DC-B000-B354450C49F3}" srcId="{2372BB8D-B135-4E45-9965-12E3C92ABAD3}" destId="{64C824CF-8A4C-486F-880D-4995B3099548}" srcOrd="1" destOrd="0" parTransId="{819F0916-DB3E-4BB3-A60F-6FF9AE77707E}" sibTransId="{7092F30E-1195-4FBD-BCC3-6AC6165EE65A}"/>
    <dgm:cxn modelId="{B4FA6689-3C32-47FB-BA74-450BFC98EAF5}" srcId="{2372BB8D-B135-4E45-9965-12E3C92ABAD3}" destId="{C89ED5C4-5D11-44CE-97E9-7134EDE21CD6}" srcOrd="0" destOrd="0" parTransId="{0164CFAD-0E6C-4250-A744-3A21677915CC}" sibTransId="{7B07E6B5-D732-41FE-80DD-E95482C4C4BD}"/>
    <dgm:cxn modelId="{F8823512-19AE-4381-A722-8D2015A8E8D5}" type="presParOf" srcId="{67F706B6-729D-4010-9DE1-6F27CC9FAC66}" destId="{D75C3CC6-FE72-48E3-828E-F4C3BC9AD1EF}" srcOrd="0" destOrd="0" presId="urn:microsoft.com/office/officeart/2005/8/layout/radial4"/>
    <dgm:cxn modelId="{5D5B3777-B9F6-40A5-A357-FFFCB4967829}" type="presParOf" srcId="{67F706B6-729D-4010-9DE1-6F27CC9FAC66}" destId="{FDF39EA3-8DEE-4474-8155-C0651010799B}" srcOrd="1" destOrd="0" presId="urn:microsoft.com/office/officeart/2005/8/layout/radial4"/>
    <dgm:cxn modelId="{199F787E-9865-4787-AE2E-A0264412D2E8}" type="presParOf" srcId="{67F706B6-729D-4010-9DE1-6F27CC9FAC66}" destId="{6D7C45E6-AA55-4661-911F-339691F39CD7}" srcOrd="2" destOrd="0" presId="urn:microsoft.com/office/officeart/2005/8/layout/radial4"/>
    <dgm:cxn modelId="{3317FF5B-2E59-4522-A7DC-59DE81539BA9}" type="presParOf" srcId="{67F706B6-729D-4010-9DE1-6F27CC9FAC66}" destId="{7C79A565-AFDA-40B8-97E9-B4F200398E78}" srcOrd="3" destOrd="0" presId="urn:microsoft.com/office/officeart/2005/8/layout/radial4"/>
    <dgm:cxn modelId="{6DA5E3F3-35B5-4779-8E54-F3F5136E6533}" type="presParOf" srcId="{67F706B6-729D-4010-9DE1-6F27CC9FAC66}" destId="{96C76769-C7CB-4175-B1E1-581CBC818A5B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45ACA6-FBE2-412C-B01C-116456B679B6}" type="doc">
      <dgm:prSet loTypeId="urn:microsoft.com/office/officeart/2005/8/layout/default#3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98F24775-BD52-4B42-BE3F-40D4AA6EB5A0}">
      <dgm:prSet/>
      <dgm:spPr/>
      <dgm:t>
        <a:bodyPr/>
        <a:lstStyle/>
        <a:p>
          <a:r>
            <a:rPr lang="el-GR" smtClean="0">
              <a:solidFill>
                <a:schemeClr val="tx1"/>
              </a:solidFill>
              <a:effectLst/>
              <a:latin typeface="Century Gothic" pitchFamily="34" charset="0"/>
            </a:rPr>
            <a:t>Τμηματοποίηση - Segmentation</a:t>
          </a:r>
          <a:endParaRPr lang="el-GR" dirty="0" smtClean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937B8A17-286D-4324-B867-016520EC9AA5}" type="parTrans" cxnId="{209B6329-A7E0-4BA1-BBDA-600F9CA981D6}">
      <dgm:prSet/>
      <dgm:spPr/>
      <dgm:t>
        <a:bodyPr/>
        <a:lstStyle/>
        <a:p>
          <a:endParaRPr lang="el-GR"/>
        </a:p>
      </dgm:t>
    </dgm:pt>
    <dgm:pt modelId="{830142E2-ECEB-49CF-8075-230A67BB86DB}" type="sibTrans" cxnId="{209B6329-A7E0-4BA1-BBDA-600F9CA981D6}">
      <dgm:prSet/>
      <dgm:spPr/>
      <dgm:t>
        <a:bodyPr/>
        <a:lstStyle/>
        <a:p>
          <a:endParaRPr lang="el-GR"/>
        </a:p>
      </dgm:t>
    </dgm:pt>
    <dgm:pt modelId="{71EC5E96-EA6A-4981-8060-52B7F1142AFF}">
      <dgm:prSet/>
      <dgm:spPr/>
      <dgm:t>
        <a:bodyPr/>
        <a:lstStyle/>
        <a:p>
          <a:r>
            <a:rPr lang="el-GR" smtClean="0">
              <a:solidFill>
                <a:schemeClr val="tx1"/>
              </a:solidFill>
              <a:effectLst/>
              <a:latin typeface="Century Gothic" pitchFamily="34" charset="0"/>
            </a:rPr>
            <a:t>Στόχευση - Targeting </a:t>
          </a:r>
          <a:endParaRPr lang="el-GR" dirty="0" smtClean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A227FC15-EDFC-435A-9C90-6C1601082ECC}" type="parTrans" cxnId="{A0CB25EC-EB2A-41B9-985E-E279FD0D3667}">
      <dgm:prSet/>
      <dgm:spPr/>
      <dgm:t>
        <a:bodyPr/>
        <a:lstStyle/>
        <a:p>
          <a:endParaRPr lang="el-GR"/>
        </a:p>
      </dgm:t>
    </dgm:pt>
    <dgm:pt modelId="{F05457F6-BEF3-455F-9EA3-2D36578D1266}" type="sibTrans" cxnId="{A0CB25EC-EB2A-41B9-985E-E279FD0D3667}">
      <dgm:prSet/>
      <dgm:spPr/>
      <dgm:t>
        <a:bodyPr/>
        <a:lstStyle/>
        <a:p>
          <a:endParaRPr lang="el-GR"/>
        </a:p>
      </dgm:t>
    </dgm:pt>
    <dgm:pt modelId="{8113922D-E7B4-46B9-9575-4576AC9D2B5E}">
      <dgm:prSet/>
      <dgm:spPr/>
      <dgm:t>
        <a:bodyPr/>
        <a:lstStyle/>
        <a:p>
          <a:r>
            <a:rPr lang="el-GR" smtClean="0">
              <a:solidFill>
                <a:schemeClr val="tx1"/>
              </a:solidFill>
              <a:effectLst/>
              <a:latin typeface="Century Gothic" pitchFamily="34" charset="0"/>
            </a:rPr>
            <a:t>Διαφοροποίηση - Differentiation </a:t>
          </a:r>
          <a:endParaRPr lang="el-GR" dirty="0" smtClean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783622B7-9288-42E3-9CB1-8BE9AAC39988}" type="parTrans" cxnId="{57A0AE44-EE08-4DAA-AFF4-C468BEB9140B}">
      <dgm:prSet/>
      <dgm:spPr/>
      <dgm:t>
        <a:bodyPr/>
        <a:lstStyle/>
        <a:p>
          <a:endParaRPr lang="el-GR"/>
        </a:p>
      </dgm:t>
    </dgm:pt>
    <dgm:pt modelId="{C9B9F1DA-6F67-40A8-AB3B-69C8941967F8}" type="sibTrans" cxnId="{57A0AE44-EE08-4DAA-AFF4-C468BEB9140B}">
      <dgm:prSet/>
      <dgm:spPr/>
      <dgm:t>
        <a:bodyPr/>
        <a:lstStyle/>
        <a:p>
          <a:endParaRPr lang="el-GR"/>
        </a:p>
      </dgm:t>
    </dgm:pt>
    <dgm:pt modelId="{15C685B5-3ACE-4622-982B-686B5012E471}">
      <dgm:prSet/>
      <dgm:spPr/>
      <dgm:t>
        <a:bodyPr/>
        <a:lstStyle/>
        <a:p>
          <a:r>
            <a:rPr lang="el-GR" smtClean="0">
              <a:solidFill>
                <a:schemeClr val="tx1"/>
              </a:solidFill>
              <a:effectLst/>
              <a:latin typeface="Century Gothic" pitchFamily="34" charset="0"/>
            </a:rPr>
            <a:t>Τοποθέτηση - Positioning</a:t>
          </a:r>
          <a:endParaRPr lang="el-GR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64E519E6-0124-4446-BC55-6361773EF7D1}" type="parTrans" cxnId="{B90017BB-27BB-4F01-87FA-9EAF4161BB3D}">
      <dgm:prSet/>
      <dgm:spPr/>
      <dgm:t>
        <a:bodyPr/>
        <a:lstStyle/>
        <a:p>
          <a:endParaRPr lang="el-GR"/>
        </a:p>
      </dgm:t>
    </dgm:pt>
    <dgm:pt modelId="{B76A052C-B50F-4102-8B14-4A835C4B8988}" type="sibTrans" cxnId="{B90017BB-27BB-4F01-87FA-9EAF4161BB3D}">
      <dgm:prSet/>
      <dgm:spPr/>
      <dgm:t>
        <a:bodyPr/>
        <a:lstStyle/>
        <a:p>
          <a:endParaRPr lang="el-GR"/>
        </a:p>
      </dgm:t>
    </dgm:pt>
    <dgm:pt modelId="{C302F93A-FCAC-47D5-AF41-5225CD3BA526}" type="pres">
      <dgm:prSet presAssocID="{AA45ACA6-FBE2-412C-B01C-116456B679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3A1F711-41B4-4255-B49F-F14FF2858B20}" type="pres">
      <dgm:prSet presAssocID="{98F24775-BD52-4B42-BE3F-40D4AA6EB5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2096F6A-6F8B-4293-8446-11B6DECEF246}" type="pres">
      <dgm:prSet presAssocID="{830142E2-ECEB-49CF-8075-230A67BB86DB}" presName="sibTrans" presStyleCnt="0"/>
      <dgm:spPr/>
    </dgm:pt>
    <dgm:pt modelId="{1D5E74F7-1C1A-4C40-B72B-D966BF01E21D}" type="pres">
      <dgm:prSet presAssocID="{71EC5E96-EA6A-4981-8060-52B7F1142AF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74BFB2B-DF70-4F80-80DE-BF7B4849213E}" type="pres">
      <dgm:prSet presAssocID="{F05457F6-BEF3-455F-9EA3-2D36578D1266}" presName="sibTrans" presStyleCnt="0"/>
      <dgm:spPr/>
    </dgm:pt>
    <dgm:pt modelId="{99F6079F-0531-4C08-944C-1034CE24AE81}" type="pres">
      <dgm:prSet presAssocID="{8113922D-E7B4-46B9-9575-4576AC9D2B5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631D9C1-6359-4B67-9860-496633C680AE}" type="pres">
      <dgm:prSet presAssocID="{C9B9F1DA-6F67-40A8-AB3B-69C8941967F8}" presName="sibTrans" presStyleCnt="0"/>
      <dgm:spPr/>
    </dgm:pt>
    <dgm:pt modelId="{C9F73C64-F574-47A1-8A7C-4261E53DA7D2}" type="pres">
      <dgm:prSet presAssocID="{15C685B5-3ACE-4622-982B-686B5012E47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122221A-806B-4B0F-A015-FC4DB57CA74C}" type="presOf" srcId="{AA45ACA6-FBE2-412C-B01C-116456B679B6}" destId="{C302F93A-FCAC-47D5-AF41-5225CD3BA526}" srcOrd="0" destOrd="0" presId="urn:microsoft.com/office/officeart/2005/8/layout/default#33"/>
    <dgm:cxn modelId="{AB9EF214-CC64-42E3-AF8E-FEE0B520D31D}" type="presOf" srcId="{98F24775-BD52-4B42-BE3F-40D4AA6EB5A0}" destId="{F3A1F711-41B4-4255-B49F-F14FF2858B20}" srcOrd="0" destOrd="0" presId="urn:microsoft.com/office/officeart/2005/8/layout/default#33"/>
    <dgm:cxn modelId="{57A0AE44-EE08-4DAA-AFF4-C468BEB9140B}" srcId="{AA45ACA6-FBE2-412C-B01C-116456B679B6}" destId="{8113922D-E7B4-46B9-9575-4576AC9D2B5E}" srcOrd="2" destOrd="0" parTransId="{783622B7-9288-42E3-9CB1-8BE9AAC39988}" sibTransId="{C9B9F1DA-6F67-40A8-AB3B-69C8941967F8}"/>
    <dgm:cxn modelId="{90BABC48-752D-4826-B7B1-4B487B8421E4}" type="presOf" srcId="{15C685B5-3ACE-4622-982B-686B5012E471}" destId="{C9F73C64-F574-47A1-8A7C-4261E53DA7D2}" srcOrd="0" destOrd="0" presId="urn:microsoft.com/office/officeart/2005/8/layout/default#33"/>
    <dgm:cxn modelId="{FF280BA1-52F3-4DC5-9566-4A2D29F7ADEE}" type="presOf" srcId="{8113922D-E7B4-46B9-9575-4576AC9D2B5E}" destId="{99F6079F-0531-4C08-944C-1034CE24AE81}" srcOrd="0" destOrd="0" presId="urn:microsoft.com/office/officeart/2005/8/layout/default#33"/>
    <dgm:cxn modelId="{209B6329-A7E0-4BA1-BBDA-600F9CA981D6}" srcId="{AA45ACA6-FBE2-412C-B01C-116456B679B6}" destId="{98F24775-BD52-4B42-BE3F-40D4AA6EB5A0}" srcOrd="0" destOrd="0" parTransId="{937B8A17-286D-4324-B867-016520EC9AA5}" sibTransId="{830142E2-ECEB-49CF-8075-230A67BB86DB}"/>
    <dgm:cxn modelId="{B90017BB-27BB-4F01-87FA-9EAF4161BB3D}" srcId="{AA45ACA6-FBE2-412C-B01C-116456B679B6}" destId="{15C685B5-3ACE-4622-982B-686B5012E471}" srcOrd="3" destOrd="0" parTransId="{64E519E6-0124-4446-BC55-6361773EF7D1}" sibTransId="{B76A052C-B50F-4102-8B14-4A835C4B8988}"/>
    <dgm:cxn modelId="{A0CB25EC-EB2A-41B9-985E-E279FD0D3667}" srcId="{AA45ACA6-FBE2-412C-B01C-116456B679B6}" destId="{71EC5E96-EA6A-4981-8060-52B7F1142AFF}" srcOrd="1" destOrd="0" parTransId="{A227FC15-EDFC-435A-9C90-6C1601082ECC}" sibTransId="{F05457F6-BEF3-455F-9EA3-2D36578D1266}"/>
    <dgm:cxn modelId="{6BB8CEBA-EE62-43B5-AB76-D715CCE4901E}" type="presOf" srcId="{71EC5E96-EA6A-4981-8060-52B7F1142AFF}" destId="{1D5E74F7-1C1A-4C40-B72B-D966BF01E21D}" srcOrd="0" destOrd="0" presId="urn:microsoft.com/office/officeart/2005/8/layout/default#33"/>
    <dgm:cxn modelId="{3AE9137B-A4C4-4ACA-8A9C-11F52FAFB2CA}" type="presParOf" srcId="{C302F93A-FCAC-47D5-AF41-5225CD3BA526}" destId="{F3A1F711-41B4-4255-B49F-F14FF2858B20}" srcOrd="0" destOrd="0" presId="urn:microsoft.com/office/officeart/2005/8/layout/default#33"/>
    <dgm:cxn modelId="{80C84881-F33F-4D7A-A648-4157A9079EDC}" type="presParOf" srcId="{C302F93A-FCAC-47D5-AF41-5225CD3BA526}" destId="{B2096F6A-6F8B-4293-8446-11B6DECEF246}" srcOrd="1" destOrd="0" presId="urn:microsoft.com/office/officeart/2005/8/layout/default#33"/>
    <dgm:cxn modelId="{B5B17DC7-BD3B-4404-804B-D09BEA7B5B4A}" type="presParOf" srcId="{C302F93A-FCAC-47D5-AF41-5225CD3BA526}" destId="{1D5E74F7-1C1A-4C40-B72B-D966BF01E21D}" srcOrd="2" destOrd="0" presId="urn:microsoft.com/office/officeart/2005/8/layout/default#33"/>
    <dgm:cxn modelId="{B9D49AD3-BE4E-4AE7-BC95-8952528F54CF}" type="presParOf" srcId="{C302F93A-FCAC-47D5-AF41-5225CD3BA526}" destId="{774BFB2B-DF70-4F80-80DE-BF7B4849213E}" srcOrd="3" destOrd="0" presId="urn:microsoft.com/office/officeart/2005/8/layout/default#33"/>
    <dgm:cxn modelId="{62503292-1A2E-49A8-993D-B47832D755F0}" type="presParOf" srcId="{C302F93A-FCAC-47D5-AF41-5225CD3BA526}" destId="{99F6079F-0531-4C08-944C-1034CE24AE81}" srcOrd="4" destOrd="0" presId="urn:microsoft.com/office/officeart/2005/8/layout/default#33"/>
    <dgm:cxn modelId="{465596D0-ED56-46E5-9ADE-04F2B4D809EE}" type="presParOf" srcId="{C302F93A-FCAC-47D5-AF41-5225CD3BA526}" destId="{9631D9C1-6359-4B67-9860-496633C680AE}" srcOrd="5" destOrd="0" presId="urn:microsoft.com/office/officeart/2005/8/layout/default#33"/>
    <dgm:cxn modelId="{50E4C585-D393-4C51-921F-ED0D3393179A}" type="presParOf" srcId="{C302F93A-FCAC-47D5-AF41-5225CD3BA526}" destId="{C9F73C64-F574-47A1-8A7C-4261E53DA7D2}" srcOrd="6" destOrd="0" presId="urn:microsoft.com/office/officeart/2005/8/layout/default#3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75A273-B755-45D2-B17F-33091D2EE91A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l-GR"/>
        </a:p>
      </dgm:t>
    </dgm:pt>
    <dgm:pt modelId="{4CCAFB13-2657-4735-B821-73511543F616}">
      <dgm:prSet phldrT="[Text]"/>
      <dgm:spPr/>
      <dgm:t>
        <a:bodyPr/>
        <a:lstStyle/>
        <a:p>
          <a:r>
            <a:rPr lang="el-GR" smtClean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rPr>
            <a:t>Δαπάνες Marketing</a:t>
          </a:r>
          <a:endParaRPr lang="el-GR" dirty="0"/>
        </a:p>
      </dgm:t>
    </dgm:pt>
    <dgm:pt modelId="{1C92BAC2-C6BD-49EC-9304-779C50E2EBD6}" type="parTrans" cxnId="{CE98EF52-4097-4C0B-B1BC-C95CF6B80EEF}">
      <dgm:prSet/>
      <dgm:spPr/>
      <dgm:t>
        <a:bodyPr/>
        <a:lstStyle/>
        <a:p>
          <a:endParaRPr lang="el-GR"/>
        </a:p>
      </dgm:t>
    </dgm:pt>
    <dgm:pt modelId="{79D71D10-CA63-4AE8-8E2D-46972554B662}" type="sibTrans" cxnId="{CE98EF52-4097-4C0B-B1BC-C95CF6B80EEF}">
      <dgm:prSet/>
      <dgm:spPr/>
      <dgm:t>
        <a:bodyPr/>
        <a:lstStyle/>
        <a:p>
          <a:endParaRPr lang="el-GR"/>
        </a:p>
      </dgm:t>
    </dgm:pt>
    <dgm:pt modelId="{977FD415-97D2-4F6F-A816-BD9F83E26E5A}">
      <dgm:prSet phldrT="[Text]"/>
      <dgm:spPr/>
      <dgm:t>
        <a:bodyPr/>
        <a:lstStyle/>
        <a:p>
          <a:r>
            <a:rPr lang="el-GR" smtClean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rPr>
            <a:t>Κατανομή Πόρων Marketing</a:t>
          </a:r>
          <a:endParaRPr lang="el-GR" dirty="0"/>
        </a:p>
      </dgm:t>
    </dgm:pt>
    <dgm:pt modelId="{8C15C6BA-098A-4580-8132-F9C7C328F1D9}" type="parTrans" cxnId="{F556C313-DC48-40D3-9788-BAF6BEB0F1BE}">
      <dgm:prSet/>
      <dgm:spPr/>
      <dgm:t>
        <a:bodyPr/>
        <a:lstStyle/>
        <a:p>
          <a:endParaRPr lang="el-GR"/>
        </a:p>
      </dgm:t>
    </dgm:pt>
    <dgm:pt modelId="{CE6CEC3C-C957-47C4-8FFD-61974B7CCB3D}" type="sibTrans" cxnId="{F556C313-DC48-40D3-9788-BAF6BEB0F1BE}">
      <dgm:prSet/>
      <dgm:spPr/>
      <dgm:t>
        <a:bodyPr/>
        <a:lstStyle/>
        <a:p>
          <a:endParaRPr lang="el-GR"/>
        </a:p>
      </dgm:t>
    </dgm:pt>
    <dgm:pt modelId="{18558A7A-9A82-45E3-B218-1EB9A86701B6}">
      <dgm:prSet phldrT="[Text]"/>
      <dgm:spPr/>
      <dgm:t>
        <a:bodyPr/>
        <a:lstStyle/>
        <a:p>
          <a:r>
            <a:rPr lang="el-GR" smtClean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rPr>
            <a:t>Μείγμα Marketing</a:t>
          </a:r>
          <a:endParaRPr lang="el-GR" dirty="0"/>
        </a:p>
      </dgm:t>
    </dgm:pt>
    <dgm:pt modelId="{47EAB901-41C8-4028-BD27-59C3867B351E}" type="parTrans" cxnId="{EC6C2AD1-9DBA-4B2D-A6CA-3536B8B0A5B1}">
      <dgm:prSet/>
      <dgm:spPr/>
      <dgm:t>
        <a:bodyPr/>
        <a:lstStyle/>
        <a:p>
          <a:endParaRPr lang="el-GR"/>
        </a:p>
      </dgm:t>
    </dgm:pt>
    <dgm:pt modelId="{756F5B73-0730-4A6C-A4DB-F38B6C329FF7}" type="sibTrans" cxnId="{EC6C2AD1-9DBA-4B2D-A6CA-3536B8B0A5B1}">
      <dgm:prSet/>
      <dgm:spPr/>
      <dgm:t>
        <a:bodyPr/>
        <a:lstStyle/>
        <a:p>
          <a:endParaRPr lang="el-GR"/>
        </a:p>
      </dgm:t>
    </dgm:pt>
    <dgm:pt modelId="{D391AFD1-D35E-49F2-BBCD-7BCEC253FC98}" type="pres">
      <dgm:prSet presAssocID="{D375A273-B755-45D2-B17F-33091D2EE91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CD0C025-0296-4081-80C2-8B410482A5E8}" type="pres">
      <dgm:prSet presAssocID="{4CCAFB13-2657-4735-B821-73511543F616}" presName="parentLin" presStyleCnt="0"/>
      <dgm:spPr/>
    </dgm:pt>
    <dgm:pt modelId="{FBC4DC38-833D-419A-BBD4-4DD46B865268}" type="pres">
      <dgm:prSet presAssocID="{4CCAFB13-2657-4735-B821-73511543F616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A5D02A61-6605-4B9E-AED9-DB546F8A6D44}" type="pres">
      <dgm:prSet presAssocID="{4CCAFB13-2657-4735-B821-73511543F61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57281DC-C603-4A5E-A9BB-7A849EB836B0}" type="pres">
      <dgm:prSet presAssocID="{4CCAFB13-2657-4735-B821-73511543F616}" presName="negativeSpace" presStyleCnt="0"/>
      <dgm:spPr/>
    </dgm:pt>
    <dgm:pt modelId="{80E6E18C-5229-4458-8AE2-D7EE36169F8F}" type="pres">
      <dgm:prSet presAssocID="{4CCAFB13-2657-4735-B821-73511543F616}" presName="childText" presStyleLbl="conFgAcc1" presStyleIdx="0" presStyleCnt="3">
        <dgm:presLayoutVars>
          <dgm:bulletEnabled val="1"/>
        </dgm:presLayoutVars>
      </dgm:prSet>
      <dgm:spPr/>
    </dgm:pt>
    <dgm:pt modelId="{6B72CAA7-43AF-4D0E-853C-3FE32C18500B}" type="pres">
      <dgm:prSet presAssocID="{79D71D10-CA63-4AE8-8E2D-46972554B662}" presName="spaceBetweenRectangles" presStyleCnt="0"/>
      <dgm:spPr/>
    </dgm:pt>
    <dgm:pt modelId="{6654C8EF-8738-4A2E-B17A-993985B14D09}" type="pres">
      <dgm:prSet presAssocID="{977FD415-97D2-4F6F-A816-BD9F83E26E5A}" presName="parentLin" presStyleCnt="0"/>
      <dgm:spPr/>
    </dgm:pt>
    <dgm:pt modelId="{26B93E2D-7268-4C3F-9115-AF51E9C1CB64}" type="pres">
      <dgm:prSet presAssocID="{977FD415-97D2-4F6F-A816-BD9F83E26E5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1DC8B781-F07B-4B6D-B94B-C35EC777BFEF}" type="pres">
      <dgm:prSet presAssocID="{977FD415-97D2-4F6F-A816-BD9F83E26E5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5C41CB4-1851-421A-B5DF-448D0386FE39}" type="pres">
      <dgm:prSet presAssocID="{977FD415-97D2-4F6F-A816-BD9F83E26E5A}" presName="negativeSpace" presStyleCnt="0"/>
      <dgm:spPr/>
    </dgm:pt>
    <dgm:pt modelId="{BCE77243-54BE-4FF8-9BDE-F3A1FCB91F34}" type="pres">
      <dgm:prSet presAssocID="{977FD415-97D2-4F6F-A816-BD9F83E26E5A}" presName="childText" presStyleLbl="conFgAcc1" presStyleIdx="1" presStyleCnt="3">
        <dgm:presLayoutVars>
          <dgm:bulletEnabled val="1"/>
        </dgm:presLayoutVars>
      </dgm:prSet>
      <dgm:spPr/>
    </dgm:pt>
    <dgm:pt modelId="{DCD96926-7B51-4727-AB84-C1E7CD287629}" type="pres">
      <dgm:prSet presAssocID="{CE6CEC3C-C957-47C4-8FFD-61974B7CCB3D}" presName="spaceBetweenRectangles" presStyleCnt="0"/>
      <dgm:spPr/>
    </dgm:pt>
    <dgm:pt modelId="{75A80341-9022-4F62-BE2F-99053BD171DE}" type="pres">
      <dgm:prSet presAssocID="{18558A7A-9A82-45E3-B218-1EB9A86701B6}" presName="parentLin" presStyleCnt="0"/>
      <dgm:spPr/>
    </dgm:pt>
    <dgm:pt modelId="{A782E561-A52B-41A0-9767-415064CC4982}" type="pres">
      <dgm:prSet presAssocID="{18558A7A-9A82-45E3-B218-1EB9A86701B6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0C1C626C-1C91-4091-80A8-A6258DC476B8}" type="pres">
      <dgm:prSet presAssocID="{18558A7A-9A82-45E3-B218-1EB9A86701B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49C7F06-FD66-4BBA-8E26-ED32FAD919C9}" type="pres">
      <dgm:prSet presAssocID="{18558A7A-9A82-45E3-B218-1EB9A86701B6}" presName="negativeSpace" presStyleCnt="0"/>
      <dgm:spPr/>
    </dgm:pt>
    <dgm:pt modelId="{AE474096-3CB2-487C-B2A3-187C76DC18C7}" type="pres">
      <dgm:prSet presAssocID="{18558A7A-9A82-45E3-B218-1EB9A86701B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D77B6F7-8F9C-40B6-AE3E-31E7CA5E1A7A}" type="presOf" srcId="{4CCAFB13-2657-4735-B821-73511543F616}" destId="{FBC4DC38-833D-419A-BBD4-4DD46B865268}" srcOrd="0" destOrd="0" presId="urn:microsoft.com/office/officeart/2005/8/layout/list1"/>
    <dgm:cxn modelId="{EC6C2AD1-9DBA-4B2D-A6CA-3536B8B0A5B1}" srcId="{D375A273-B755-45D2-B17F-33091D2EE91A}" destId="{18558A7A-9A82-45E3-B218-1EB9A86701B6}" srcOrd="2" destOrd="0" parTransId="{47EAB901-41C8-4028-BD27-59C3867B351E}" sibTransId="{756F5B73-0730-4A6C-A4DB-F38B6C329FF7}"/>
    <dgm:cxn modelId="{3227EFA7-6363-4BCC-B874-EBA02FDFC52B}" type="presOf" srcId="{18558A7A-9A82-45E3-B218-1EB9A86701B6}" destId="{A782E561-A52B-41A0-9767-415064CC4982}" srcOrd="0" destOrd="0" presId="urn:microsoft.com/office/officeart/2005/8/layout/list1"/>
    <dgm:cxn modelId="{84DF1FC0-4E45-442B-B8A5-C5927662B441}" type="presOf" srcId="{D375A273-B755-45D2-B17F-33091D2EE91A}" destId="{D391AFD1-D35E-49F2-BBCD-7BCEC253FC98}" srcOrd="0" destOrd="0" presId="urn:microsoft.com/office/officeart/2005/8/layout/list1"/>
    <dgm:cxn modelId="{A2712C29-EF3C-4F08-9B4D-F88365F12B57}" type="presOf" srcId="{977FD415-97D2-4F6F-A816-BD9F83E26E5A}" destId="{1DC8B781-F07B-4B6D-B94B-C35EC777BFEF}" srcOrd="1" destOrd="0" presId="urn:microsoft.com/office/officeart/2005/8/layout/list1"/>
    <dgm:cxn modelId="{34EA912F-B992-4679-833D-FD1CB00B9DBF}" type="presOf" srcId="{4CCAFB13-2657-4735-B821-73511543F616}" destId="{A5D02A61-6605-4B9E-AED9-DB546F8A6D44}" srcOrd="1" destOrd="0" presId="urn:microsoft.com/office/officeart/2005/8/layout/list1"/>
    <dgm:cxn modelId="{615D3A9B-09FC-4EA3-8BA5-749C9EB4B2CB}" type="presOf" srcId="{18558A7A-9A82-45E3-B218-1EB9A86701B6}" destId="{0C1C626C-1C91-4091-80A8-A6258DC476B8}" srcOrd="1" destOrd="0" presId="urn:microsoft.com/office/officeart/2005/8/layout/list1"/>
    <dgm:cxn modelId="{C268D857-B5F4-44AB-A440-0E11B7076889}" type="presOf" srcId="{977FD415-97D2-4F6F-A816-BD9F83E26E5A}" destId="{26B93E2D-7268-4C3F-9115-AF51E9C1CB64}" srcOrd="0" destOrd="0" presId="urn:microsoft.com/office/officeart/2005/8/layout/list1"/>
    <dgm:cxn modelId="{CE98EF52-4097-4C0B-B1BC-C95CF6B80EEF}" srcId="{D375A273-B755-45D2-B17F-33091D2EE91A}" destId="{4CCAFB13-2657-4735-B821-73511543F616}" srcOrd="0" destOrd="0" parTransId="{1C92BAC2-C6BD-49EC-9304-779C50E2EBD6}" sibTransId="{79D71D10-CA63-4AE8-8E2D-46972554B662}"/>
    <dgm:cxn modelId="{F556C313-DC48-40D3-9788-BAF6BEB0F1BE}" srcId="{D375A273-B755-45D2-B17F-33091D2EE91A}" destId="{977FD415-97D2-4F6F-A816-BD9F83E26E5A}" srcOrd="1" destOrd="0" parTransId="{8C15C6BA-098A-4580-8132-F9C7C328F1D9}" sibTransId="{CE6CEC3C-C957-47C4-8FFD-61974B7CCB3D}"/>
    <dgm:cxn modelId="{3DDB4F0C-3E27-4519-8155-87579FCB88D0}" type="presParOf" srcId="{D391AFD1-D35E-49F2-BBCD-7BCEC253FC98}" destId="{FCD0C025-0296-4081-80C2-8B410482A5E8}" srcOrd="0" destOrd="0" presId="urn:microsoft.com/office/officeart/2005/8/layout/list1"/>
    <dgm:cxn modelId="{8E629FFA-B761-44D3-A6D0-9407463FEC46}" type="presParOf" srcId="{FCD0C025-0296-4081-80C2-8B410482A5E8}" destId="{FBC4DC38-833D-419A-BBD4-4DD46B865268}" srcOrd="0" destOrd="0" presId="urn:microsoft.com/office/officeart/2005/8/layout/list1"/>
    <dgm:cxn modelId="{7176ED06-19EB-4B1C-AFDA-88667346E367}" type="presParOf" srcId="{FCD0C025-0296-4081-80C2-8B410482A5E8}" destId="{A5D02A61-6605-4B9E-AED9-DB546F8A6D44}" srcOrd="1" destOrd="0" presId="urn:microsoft.com/office/officeart/2005/8/layout/list1"/>
    <dgm:cxn modelId="{32B609D2-2D60-44F0-9EB5-324C3C3EAD4C}" type="presParOf" srcId="{D391AFD1-D35E-49F2-BBCD-7BCEC253FC98}" destId="{957281DC-C603-4A5E-A9BB-7A849EB836B0}" srcOrd="1" destOrd="0" presId="urn:microsoft.com/office/officeart/2005/8/layout/list1"/>
    <dgm:cxn modelId="{07D82CF8-F707-477B-B591-58254D3F0946}" type="presParOf" srcId="{D391AFD1-D35E-49F2-BBCD-7BCEC253FC98}" destId="{80E6E18C-5229-4458-8AE2-D7EE36169F8F}" srcOrd="2" destOrd="0" presId="urn:microsoft.com/office/officeart/2005/8/layout/list1"/>
    <dgm:cxn modelId="{48A7DC0C-2260-4BF9-813C-36122666CC25}" type="presParOf" srcId="{D391AFD1-D35E-49F2-BBCD-7BCEC253FC98}" destId="{6B72CAA7-43AF-4D0E-853C-3FE32C18500B}" srcOrd="3" destOrd="0" presId="urn:microsoft.com/office/officeart/2005/8/layout/list1"/>
    <dgm:cxn modelId="{13B21D56-B19E-41C4-A175-75AAAE0E7922}" type="presParOf" srcId="{D391AFD1-D35E-49F2-BBCD-7BCEC253FC98}" destId="{6654C8EF-8738-4A2E-B17A-993985B14D09}" srcOrd="4" destOrd="0" presId="urn:microsoft.com/office/officeart/2005/8/layout/list1"/>
    <dgm:cxn modelId="{8282E2A5-CEBA-46FC-B2A0-83BD352C75CC}" type="presParOf" srcId="{6654C8EF-8738-4A2E-B17A-993985B14D09}" destId="{26B93E2D-7268-4C3F-9115-AF51E9C1CB64}" srcOrd="0" destOrd="0" presId="urn:microsoft.com/office/officeart/2005/8/layout/list1"/>
    <dgm:cxn modelId="{E066F4D8-C1F9-45A9-B573-5A8D8B37CF43}" type="presParOf" srcId="{6654C8EF-8738-4A2E-B17A-993985B14D09}" destId="{1DC8B781-F07B-4B6D-B94B-C35EC777BFEF}" srcOrd="1" destOrd="0" presId="urn:microsoft.com/office/officeart/2005/8/layout/list1"/>
    <dgm:cxn modelId="{266642CF-F16D-4038-B193-4BAC0B0F89ED}" type="presParOf" srcId="{D391AFD1-D35E-49F2-BBCD-7BCEC253FC98}" destId="{15C41CB4-1851-421A-B5DF-448D0386FE39}" srcOrd="5" destOrd="0" presId="urn:microsoft.com/office/officeart/2005/8/layout/list1"/>
    <dgm:cxn modelId="{32E158F8-0DAB-4217-8BFF-836B309EEF6B}" type="presParOf" srcId="{D391AFD1-D35E-49F2-BBCD-7BCEC253FC98}" destId="{BCE77243-54BE-4FF8-9BDE-F3A1FCB91F34}" srcOrd="6" destOrd="0" presId="urn:microsoft.com/office/officeart/2005/8/layout/list1"/>
    <dgm:cxn modelId="{E6C63C55-A51F-4929-868F-94A79AD4EEE6}" type="presParOf" srcId="{D391AFD1-D35E-49F2-BBCD-7BCEC253FC98}" destId="{DCD96926-7B51-4727-AB84-C1E7CD287629}" srcOrd="7" destOrd="0" presId="urn:microsoft.com/office/officeart/2005/8/layout/list1"/>
    <dgm:cxn modelId="{361552D5-F917-45A6-9B0D-E6E6E924FD3D}" type="presParOf" srcId="{D391AFD1-D35E-49F2-BBCD-7BCEC253FC98}" destId="{75A80341-9022-4F62-BE2F-99053BD171DE}" srcOrd="8" destOrd="0" presId="urn:microsoft.com/office/officeart/2005/8/layout/list1"/>
    <dgm:cxn modelId="{D2AF7594-73E1-482F-81AD-DA0B4196AC4E}" type="presParOf" srcId="{75A80341-9022-4F62-BE2F-99053BD171DE}" destId="{A782E561-A52B-41A0-9767-415064CC4982}" srcOrd="0" destOrd="0" presId="urn:microsoft.com/office/officeart/2005/8/layout/list1"/>
    <dgm:cxn modelId="{CC79BC0D-D0B5-47E3-8251-13E8E4FB303E}" type="presParOf" srcId="{75A80341-9022-4F62-BE2F-99053BD171DE}" destId="{0C1C626C-1C91-4091-80A8-A6258DC476B8}" srcOrd="1" destOrd="0" presId="urn:microsoft.com/office/officeart/2005/8/layout/list1"/>
    <dgm:cxn modelId="{8F160CB2-5102-4170-A6F3-41675B130EBA}" type="presParOf" srcId="{D391AFD1-D35E-49F2-BBCD-7BCEC253FC98}" destId="{749C7F06-FD66-4BBA-8E26-ED32FAD919C9}" srcOrd="9" destOrd="0" presId="urn:microsoft.com/office/officeart/2005/8/layout/list1"/>
    <dgm:cxn modelId="{6C9B9F44-36BA-4E1D-86F6-E564F1F2CD05}" type="presParOf" srcId="{D391AFD1-D35E-49F2-BBCD-7BCEC253FC98}" destId="{AE474096-3CB2-487C-B2A3-187C76DC18C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EFC6A4-BB76-4FEF-827C-16DAA92F4659}" type="doc">
      <dgm:prSet loTypeId="urn:microsoft.com/office/officeart/2005/8/layout/default#34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l-GR"/>
        </a:p>
      </dgm:t>
    </dgm:pt>
    <dgm:pt modelId="{B8E2D5CE-47CC-4061-9735-4576E7243216}">
      <dgm:prSet phldrT="[Text]" custT="1"/>
      <dgm:spPr/>
      <dgm:t>
        <a:bodyPr/>
        <a:lstStyle/>
        <a:p>
          <a:r>
            <a:rPr lang="el-GR" sz="1800" b="0" smtClean="0">
              <a:effectLst/>
              <a:latin typeface="Century Gothic" pitchFamily="34" charset="0"/>
            </a:rPr>
            <a:t>Κατάσταση της Αγοράς</a:t>
          </a:r>
          <a:endParaRPr lang="el-GR" sz="1800" b="0" dirty="0">
            <a:effectLst/>
          </a:endParaRPr>
        </a:p>
      </dgm:t>
    </dgm:pt>
    <dgm:pt modelId="{D85EECAD-D393-472F-B6DD-57B4511E9B49}" type="parTrans" cxnId="{70C762B7-18D1-4A8F-8658-F9911BB7FDF3}">
      <dgm:prSet/>
      <dgm:spPr/>
      <dgm:t>
        <a:bodyPr/>
        <a:lstStyle/>
        <a:p>
          <a:endParaRPr lang="el-GR"/>
        </a:p>
      </dgm:t>
    </dgm:pt>
    <dgm:pt modelId="{B8D49DD8-6D87-4081-8551-E87F7D988953}" type="sibTrans" cxnId="{70C762B7-18D1-4A8F-8658-F9911BB7FDF3}">
      <dgm:prSet/>
      <dgm:spPr/>
      <dgm:t>
        <a:bodyPr/>
        <a:lstStyle/>
        <a:p>
          <a:endParaRPr lang="el-GR"/>
        </a:p>
      </dgm:t>
    </dgm:pt>
    <dgm:pt modelId="{3E270B92-1FE7-4936-B580-485C51EDB801}">
      <dgm:prSet phldrT="[Text]" custT="1"/>
      <dgm:spPr/>
      <dgm:t>
        <a:bodyPr/>
        <a:lstStyle/>
        <a:p>
          <a:r>
            <a:rPr lang="el-GR" sz="1800" b="0" smtClean="0">
              <a:effectLst/>
              <a:latin typeface="Century Gothic" pitchFamily="34" charset="0"/>
            </a:rPr>
            <a:t>Κατάσταση Προϊόντων</a:t>
          </a:r>
          <a:endParaRPr lang="el-GR" sz="1800" b="0" dirty="0">
            <a:effectLst/>
          </a:endParaRPr>
        </a:p>
      </dgm:t>
    </dgm:pt>
    <dgm:pt modelId="{6C5FBBF7-F08D-40A1-ABEB-A3090F340B38}" type="parTrans" cxnId="{FC993FFE-590A-4402-AE4B-3D6D086D1488}">
      <dgm:prSet/>
      <dgm:spPr/>
      <dgm:t>
        <a:bodyPr/>
        <a:lstStyle/>
        <a:p>
          <a:endParaRPr lang="el-GR"/>
        </a:p>
      </dgm:t>
    </dgm:pt>
    <dgm:pt modelId="{952B58F5-9414-437C-A3E4-A2252DB5CFD5}" type="sibTrans" cxnId="{FC993FFE-590A-4402-AE4B-3D6D086D1488}">
      <dgm:prSet/>
      <dgm:spPr/>
      <dgm:t>
        <a:bodyPr/>
        <a:lstStyle/>
        <a:p>
          <a:endParaRPr lang="el-GR"/>
        </a:p>
      </dgm:t>
    </dgm:pt>
    <dgm:pt modelId="{CEA53B1D-9AE0-4F09-AE14-49C1CFCC8264}">
      <dgm:prSet phldrT="[Text]" custT="1"/>
      <dgm:spPr/>
      <dgm:t>
        <a:bodyPr/>
        <a:lstStyle/>
        <a:p>
          <a:r>
            <a:rPr lang="el-GR" sz="1800" b="0" smtClean="0">
              <a:effectLst/>
              <a:latin typeface="Century Gothic" pitchFamily="34" charset="0"/>
            </a:rPr>
            <a:t>Κατάσταση Προϊόντων</a:t>
          </a:r>
          <a:endParaRPr lang="el-GR" sz="1800" b="0" dirty="0">
            <a:effectLst/>
          </a:endParaRPr>
        </a:p>
      </dgm:t>
    </dgm:pt>
    <dgm:pt modelId="{229B3787-1795-477E-9302-20412BD1F857}" type="parTrans" cxnId="{31D3FEE1-172E-4D58-B1FA-36BD6633BD01}">
      <dgm:prSet/>
      <dgm:spPr/>
      <dgm:t>
        <a:bodyPr/>
        <a:lstStyle/>
        <a:p>
          <a:endParaRPr lang="el-GR"/>
        </a:p>
      </dgm:t>
    </dgm:pt>
    <dgm:pt modelId="{F3651290-F79B-4BEA-9E3B-F7610AC063E3}" type="sibTrans" cxnId="{31D3FEE1-172E-4D58-B1FA-36BD6633BD01}">
      <dgm:prSet/>
      <dgm:spPr/>
      <dgm:t>
        <a:bodyPr/>
        <a:lstStyle/>
        <a:p>
          <a:endParaRPr lang="el-GR"/>
        </a:p>
      </dgm:t>
    </dgm:pt>
    <dgm:pt modelId="{EE2DA66F-2B0F-43A3-9189-221F18F315EE}">
      <dgm:prSet phldrT="[Text]" custT="1"/>
      <dgm:spPr/>
      <dgm:t>
        <a:bodyPr/>
        <a:lstStyle/>
        <a:p>
          <a:r>
            <a:rPr lang="el-GR" sz="1800" b="0" smtClean="0">
              <a:effectLst/>
              <a:latin typeface="Century Gothic" pitchFamily="34" charset="0"/>
            </a:rPr>
            <a:t>Κατάσταση Ανταγωνισμού</a:t>
          </a:r>
          <a:endParaRPr lang="el-GR" sz="1800" b="0" dirty="0">
            <a:effectLst/>
          </a:endParaRPr>
        </a:p>
      </dgm:t>
    </dgm:pt>
    <dgm:pt modelId="{79652E40-B2D4-4614-BAD4-DB81EA3434F0}" type="parTrans" cxnId="{9A936976-C45A-4C94-83B2-5B208F362533}">
      <dgm:prSet/>
      <dgm:spPr/>
      <dgm:t>
        <a:bodyPr/>
        <a:lstStyle/>
        <a:p>
          <a:endParaRPr lang="el-GR"/>
        </a:p>
      </dgm:t>
    </dgm:pt>
    <dgm:pt modelId="{62D7E4C8-20F5-4094-9272-C3287E8310FD}" type="sibTrans" cxnId="{9A936976-C45A-4C94-83B2-5B208F362533}">
      <dgm:prSet/>
      <dgm:spPr/>
      <dgm:t>
        <a:bodyPr/>
        <a:lstStyle/>
        <a:p>
          <a:endParaRPr lang="el-GR"/>
        </a:p>
      </dgm:t>
    </dgm:pt>
    <dgm:pt modelId="{C26BC9A1-C70C-4E1E-B967-C6A75C023559}">
      <dgm:prSet custT="1"/>
      <dgm:spPr/>
      <dgm:t>
        <a:bodyPr/>
        <a:lstStyle/>
        <a:p>
          <a:r>
            <a:rPr lang="el-GR" sz="1800" b="0" smtClean="0">
              <a:effectLst/>
              <a:latin typeface="Century Gothic" pitchFamily="34" charset="0"/>
            </a:rPr>
            <a:t>Κατάσταση Διανομής</a:t>
          </a:r>
          <a:endParaRPr lang="el-GR" sz="1800" b="0" dirty="0">
            <a:effectLst/>
            <a:latin typeface="Century Gothic" pitchFamily="34" charset="0"/>
          </a:endParaRPr>
        </a:p>
      </dgm:t>
    </dgm:pt>
    <dgm:pt modelId="{8864A271-CC3E-4EB6-851F-DC74EE3606CB}" type="parTrans" cxnId="{D810B673-F387-4130-8606-785CF714EA06}">
      <dgm:prSet/>
      <dgm:spPr/>
      <dgm:t>
        <a:bodyPr/>
        <a:lstStyle/>
        <a:p>
          <a:endParaRPr lang="el-GR"/>
        </a:p>
      </dgm:t>
    </dgm:pt>
    <dgm:pt modelId="{3EB460B9-A096-4D62-BF05-644A95FD5AC5}" type="sibTrans" cxnId="{D810B673-F387-4130-8606-785CF714EA06}">
      <dgm:prSet/>
      <dgm:spPr/>
      <dgm:t>
        <a:bodyPr/>
        <a:lstStyle/>
        <a:p>
          <a:endParaRPr lang="el-GR"/>
        </a:p>
      </dgm:t>
    </dgm:pt>
    <dgm:pt modelId="{B931E74D-56C2-4D34-AF3C-6DD71468E723}">
      <dgm:prSet custT="1"/>
      <dgm:spPr/>
      <dgm:t>
        <a:bodyPr/>
        <a:lstStyle/>
        <a:p>
          <a:r>
            <a:rPr lang="el-GR" sz="1800" b="0" smtClean="0">
              <a:effectLst/>
              <a:latin typeface="Century Gothic" pitchFamily="34" charset="0"/>
            </a:rPr>
            <a:t>Κατάσταση Περιβάλλοντος</a:t>
          </a:r>
          <a:endParaRPr lang="el-GR" sz="1800" b="0" dirty="0">
            <a:effectLst/>
            <a:latin typeface="Century Gothic" pitchFamily="34" charset="0"/>
          </a:endParaRPr>
        </a:p>
      </dgm:t>
    </dgm:pt>
    <dgm:pt modelId="{C36ECC6C-F79F-4FC7-A028-17C1594D6045}" type="parTrans" cxnId="{F76A1CD3-FA89-4AC4-BE19-34728BAE59C5}">
      <dgm:prSet/>
      <dgm:spPr/>
      <dgm:t>
        <a:bodyPr/>
        <a:lstStyle/>
        <a:p>
          <a:endParaRPr lang="el-GR"/>
        </a:p>
      </dgm:t>
    </dgm:pt>
    <dgm:pt modelId="{DC02B087-87D5-476B-BB50-0870C3A5F68E}" type="sibTrans" cxnId="{F76A1CD3-FA89-4AC4-BE19-34728BAE59C5}">
      <dgm:prSet/>
      <dgm:spPr/>
      <dgm:t>
        <a:bodyPr/>
        <a:lstStyle/>
        <a:p>
          <a:endParaRPr lang="el-GR"/>
        </a:p>
      </dgm:t>
    </dgm:pt>
    <dgm:pt modelId="{93D2C833-B353-4F96-BAEE-9508B5D4474E}" type="pres">
      <dgm:prSet presAssocID="{80EFC6A4-BB76-4FEF-827C-16DAA92F465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A1DDC2A-976F-421A-A01E-61C23F38FA5F}" type="pres">
      <dgm:prSet presAssocID="{B8E2D5CE-47CC-4061-9735-4576E724321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2509037-839D-4AC0-AA52-43A7CA25A7B8}" type="pres">
      <dgm:prSet presAssocID="{B8D49DD8-6D87-4081-8551-E87F7D988953}" presName="sibTrans" presStyleCnt="0"/>
      <dgm:spPr/>
    </dgm:pt>
    <dgm:pt modelId="{1DA59CCE-DD94-4575-BF07-C1FC32B295A8}" type="pres">
      <dgm:prSet presAssocID="{3E270B92-1FE7-4936-B580-485C51EDB80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A0DB118-C266-4986-B0A6-ED5570EBB020}" type="pres">
      <dgm:prSet presAssocID="{952B58F5-9414-437C-A3E4-A2252DB5CFD5}" presName="sibTrans" presStyleCnt="0"/>
      <dgm:spPr/>
    </dgm:pt>
    <dgm:pt modelId="{38741341-F2A6-46F8-B63E-464539447D09}" type="pres">
      <dgm:prSet presAssocID="{CEA53B1D-9AE0-4F09-AE14-49C1CFCC826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9EA6716-8F7A-4B78-9D6C-5A74CDEE3CA2}" type="pres">
      <dgm:prSet presAssocID="{F3651290-F79B-4BEA-9E3B-F7610AC063E3}" presName="sibTrans" presStyleCnt="0"/>
      <dgm:spPr/>
    </dgm:pt>
    <dgm:pt modelId="{215CBCA9-2361-4EDD-B749-25E76D68A060}" type="pres">
      <dgm:prSet presAssocID="{EE2DA66F-2B0F-43A3-9189-221F18F315E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F0FB49-9EB3-495A-9997-3ECBCE2F8E4D}" type="pres">
      <dgm:prSet presAssocID="{62D7E4C8-20F5-4094-9272-C3287E8310FD}" presName="sibTrans" presStyleCnt="0"/>
      <dgm:spPr/>
    </dgm:pt>
    <dgm:pt modelId="{FFF5CF2E-DFA7-4628-B48B-352889092BB2}" type="pres">
      <dgm:prSet presAssocID="{C26BC9A1-C70C-4E1E-B967-C6A75C02355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846466-E123-4430-B6D7-1769DEE9B6F2}" type="pres">
      <dgm:prSet presAssocID="{3EB460B9-A096-4D62-BF05-644A95FD5AC5}" presName="sibTrans" presStyleCnt="0"/>
      <dgm:spPr/>
    </dgm:pt>
    <dgm:pt modelId="{B2918EA5-7D48-4275-8A49-7A85671B94B2}" type="pres">
      <dgm:prSet presAssocID="{B931E74D-56C2-4D34-AF3C-6DD71468E72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96BC604-1DF6-4526-BBCD-CB21324972A2}" type="presOf" srcId="{C26BC9A1-C70C-4E1E-B967-C6A75C023559}" destId="{FFF5CF2E-DFA7-4628-B48B-352889092BB2}" srcOrd="0" destOrd="0" presId="urn:microsoft.com/office/officeart/2005/8/layout/default#34"/>
    <dgm:cxn modelId="{FC993FFE-590A-4402-AE4B-3D6D086D1488}" srcId="{80EFC6A4-BB76-4FEF-827C-16DAA92F4659}" destId="{3E270B92-1FE7-4936-B580-485C51EDB801}" srcOrd="1" destOrd="0" parTransId="{6C5FBBF7-F08D-40A1-ABEB-A3090F340B38}" sibTransId="{952B58F5-9414-437C-A3E4-A2252DB5CFD5}"/>
    <dgm:cxn modelId="{CFDAC3C9-8D37-47C9-83AE-3E803DF125E7}" type="presOf" srcId="{3E270B92-1FE7-4936-B580-485C51EDB801}" destId="{1DA59CCE-DD94-4575-BF07-C1FC32B295A8}" srcOrd="0" destOrd="0" presId="urn:microsoft.com/office/officeart/2005/8/layout/default#34"/>
    <dgm:cxn modelId="{70C762B7-18D1-4A8F-8658-F9911BB7FDF3}" srcId="{80EFC6A4-BB76-4FEF-827C-16DAA92F4659}" destId="{B8E2D5CE-47CC-4061-9735-4576E7243216}" srcOrd="0" destOrd="0" parTransId="{D85EECAD-D393-472F-B6DD-57B4511E9B49}" sibTransId="{B8D49DD8-6D87-4081-8551-E87F7D988953}"/>
    <dgm:cxn modelId="{F76A1CD3-FA89-4AC4-BE19-34728BAE59C5}" srcId="{80EFC6A4-BB76-4FEF-827C-16DAA92F4659}" destId="{B931E74D-56C2-4D34-AF3C-6DD71468E723}" srcOrd="5" destOrd="0" parTransId="{C36ECC6C-F79F-4FC7-A028-17C1594D6045}" sibTransId="{DC02B087-87D5-476B-BB50-0870C3A5F68E}"/>
    <dgm:cxn modelId="{D810B673-F387-4130-8606-785CF714EA06}" srcId="{80EFC6A4-BB76-4FEF-827C-16DAA92F4659}" destId="{C26BC9A1-C70C-4E1E-B967-C6A75C023559}" srcOrd="4" destOrd="0" parTransId="{8864A271-CC3E-4EB6-851F-DC74EE3606CB}" sibTransId="{3EB460B9-A096-4D62-BF05-644A95FD5AC5}"/>
    <dgm:cxn modelId="{CE04EC6C-1795-4A70-800E-E4D697864155}" type="presOf" srcId="{80EFC6A4-BB76-4FEF-827C-16DAA92F4659}" destId="{93D2C833-B353-4F96-BAEE-9508B5D4474E}" srcOrd="0" destOrd="0" presId="urn:microsoft.com/office/officeart/2005/8/layout/default#34"/>
    <dgm:cxn modelId="{2F52F55F-EAA9-4E7F-BD3A-FE62D11037C8}" type="presOf" srcId="{B8E2D5CE-47CC-4061-9735-4576E7243216}" destId="{EA1DDC2A-976F-421A-A01E-61C23F38FA5F}" srcOrd="0" destOrd="0" presId="urn:microsoft.com/office/officeart/2005/8/layout/default#34"/>
    <dgm:cxn modelId="{22B085A8-2388-4EC3-8936-A206ACDDDE99}" type="presOf" srcId="{CEA53B1D-9AE0-4F09-AE14-49C1CFCC8264}" destId="{38741341-F2A6-46F8-B63E-464539447D09}" srcOrd="0" destOrd="0" presId="urn:microsoft.com/office/officeart/2005/8/layout/default#34"/>
    <dgm:cxn modelId="{8DFA60BA-318B-4EC7-8AE3-88F74CDA450D}" type="presOf" srcId="{B931E74D-56C2-4D34-AF3C-6DD71468E723}" destId="{B2918EA5-7D48-4275-8A49-7A85671B94B2}" srcOrd="0" destOrd="0" presId="urn:microsoft.com/office/officeart/2005/8/layout/default#34"/>
    <dgm:cxn modelId="{9A936976-C45A-4C94-83B2-5B208F362533}" srcId="{80EFC6A4-BB76-4FEF-827C-16DAA92F4659}" destId="{EE2DA66F-2B0F-43A3-9189-221F18F315EE}" srcOrd="3" destOrd="0" parTransId="{79652E40-B2D4-4614-BAD4-DB81EA3434F0}" sibTransId="{62D7E4C8-20F5-4094-9272-C3287E8310FD}"/>
    <dgm:cxn modelId="{161D76A4-2BB3-4F7B-84A6-0BDA4B336847}" type="presOf" srcId="{EE2DA66F-2B0F-43A3-9189-221F18F315EE}" destId="{215CBCA9-2361-4EDD-B749-25E76D68A060}" srcOrd="0" destOrd="0" presId="urn:microsoft.com/office/officeart/2005/8/layout/default#34"/>
    <dgm:cxn modelId="{31D3FEE1-172E-4D58-B1FA-36BD6633BD01}" srcId="{80EFC6A4-BB76-4FEF-827C-16DAA92F4659}" destId="{CEA53B1D-9AE0-4F09-AE14-49C1CFCC8264}" srcOrd="2" destOrd="0" parTransId="{229B3787-1795-477E-9302-20412BD1F857}" sibTransId="{F3651290-F79B-4BEA-9E3B-F7610AC063E3}"/>
    <dgm:cxn modelId="{16B0A16B-9BCC-4329-BB37-4430388E7039}" type="presParOf" srcId="{93D2C833-B353-4F96-BAEE-9508B5D4474E}" destId="{EA1DDC2A-976F-421A-A01E-61C23F38FA5F}" srcOrd="0" destOrd="0" presId="urn:microsoft.com/office/officeart/2005/8/layout/default#34"/>
    <dgm:cxn modelId="{5F9EB1D3-0A09-49FE-A411-997B3F093B6C}" type="presParOf" srcId="{93D2C833-B353-4F96-BAEE-9508B5D4474E}" destId="{D2509037-839D-4AC0-AA52-43A7CA25A7B8}" srcOrd="1" destOrd="0" presId="urn:microsoft.com/office/officeart/2005/8/layout/default#34"/>
    <dgm:cxn modelId="{BAF7D403-7847-45E5-B91A-127D4ADA48FB}" type="presParOf" srcId="{93D2C833-B353-4F96-BAEE-9508B5D4474E}" destId="{1DA59CCE-DD94-4575-BF07-C1FC32B295A8}" srcOrd="2" destOrd="0" presId="urn:microsoft.com/office/officeart/2005/8/layout/default#34"/>
    <dgm:cxn modelId="{377682AB-99C9-4E9A-AB20-86E526CA40B0}" type="presParOf" srcId="{93D2C833-B353-4F96-BAEE-9508B5D4474E}" destId="{EA0DB118-C266-4986-B0A6-ED5570EBB020}" srcOrd="3" destOrd="0" presId="urn:microsoft.com/office/officeart/2005/8/layout/default#34"/>
    <dgm:cxn modelId="{073324AE-E78D-43AF-BE83-FCAA8359517B}" type="presParOf" srcId="{93D2C833-B353-4F96-BAEE-9508B5D4474E}" destId="{38741341-F2A6-46F8-B63E-464539447D09}" srcOrd="4" destOrd="0" presId="urn:microsoft.com/office/officeart/2005/8/layout/default#34"/>
    <dgm:cxn modelId="{49E2DF75-FFF2-4CBF-966A-6056C64CC969}" type="presParOf" srcId="{93D2C833-B353-4F96-BAEE-9508B5D4474E}" destId="{E9EA6716-8F7A-4B78-9D6C-5A74CDEE3CA2}" srcOrd="5" destOrd="0" presId="urn:microsoft.com/office/officeart/2005/8/layout/default#34"/>
    <dgm:cxn modelId="{FCC1750C-959E-435E-8F61-B0FE6C02FEC8}" type="presParOf" srcId="{93D2C833-B353-4F96-BAEE-9508B5D4474E}" destId="{215CBCA9-2361-4EDD-B749-25E76D68A060}" srcOrd="6" destOrd="0" presId="urn:microsoft.com/office/officeart/2005/8/layout/default#34"/>
    <dgm:cxn modelId="{B1EC91B5-F939-4AE1-A8C7-D7C6424CE102}" type="presParOf" srcId="{93D2C833-B353-4F96-BAEE-9508B5D4474E}" destId="{05F0FB49-9EB3-495A-9997-3ECBCE2F8E4D}" srcOrd="7" destOrd="0" presId="urn:microsoft.com/office/officeart/2005/8/layout/default#34"/>
    <dgm:cxn modelId="{C524E1F6-D057-49F9-A183-07E218497D88}" type="presParOf" srcId="{93D2C833-B353-4F96-BAEE-9508B5D4474E}" destId="{FFF5CF2E-DFA7-4628-B48B-352889092BB2}" srcOrd="8" destOrd="0" presId="urn:microsoft.com/office/officeart/2005/8/layout/default#34"/>
    <dgm:cxn modelId="{E5E19A81-23EA-4BBB-A6AD-A5421AF44435}" type="presParOf" srcId="{93D2C833-B353-4F96-BAEE-9508B5D4474E}" destId="{C7846466-E123-4430-B6D7-1769DEE9B6F2}" srcOrd="9" destOrd="0" presId="urn:microsoft.com/office/officeart/2005/8/layout/default#34"/>
    <dgm:cxn modelId="{09DC230F-090B-4906-9FCA-DBB0ED1E0847}" type="presParOf" srcId="{93D2C833-B353-4F96-BAEE-9508B5D4474E}" destId="{B2918EA5-7D48-4275-8A49-7A85671B94B2}" srcOrd="10" destOrd="0" presId="urn:microsoft.com/office/officeart/2005/8/layout/default#3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3C4FE6-FD36-4B91-B1D6-65EF6982C48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5EF33259-6C16-428D-8DD2-796D3BD78743}">
      <dgm:prSet phldrT="[Text]" custT="1"/>
      <dgm:spPr/>
      <dgm:t>
        <a:bodyPr/>
        <a:lstStyle/>
        <a:p>
          <a:r>
            <a:rPr lang="el-GR" sz="2000" dirty="0" smtClean="0">
              <a:effectLst/>
              <a:latin typeface="Century Gothic" pitchFamily="34" charset="0"/>
            </a:rPr>
            <a:t>Χρηματοοικονομικοί Στόχοι</a:t>
          </a:r>
          <a:endParaRPr lang="el-GR" sz="2000" dirty="0">
            <a:effectLst/>
          </a:endParaRPr>
        </a:p>
      </dgm:t>
    </dgm:pt>
    <dgm:pt modelId="{0562F64D-BB38-426F-8F8E-0EA12C20363B}" type="parTrans" cxnId="{696A65E1-0A8C-47C4-95DE-F55511A50619}">
      <dgm:prSet/>
      <dgm:spPr/>
      <dgm:t>
        <a:bodyPr/>
        <a:lstStyle/>
        <a:p>
          <a:endParaRPr lang="el-GR"/>
        </a:p>
      </dgm:t>
    </dgm:pt>
    <dgm:pt modelId="{CBF578DC-0A53-46C4-8455-030D0EA998BF}" type="sibTrans" cxnId="{696A65E1-0A8C-47C4-95DE-F55511A50619}">
      <dgm:prSet/>
      <dgm:spPr/>
      <dgm:t>
        <a:bodyPr/>
        <a:lstStyle/>
        <a:p>
          <a:endParaRPr lang="el-GR"/>
        </a:p>
      </dgm:t>
    </dgm:pt>
    <dgm:pt modelId="{AC86D45E-DDE8-4306-9B19-E47A0F850DF5}">
      <dgm:prSet phldrT="[Text]" custT="1"/>
      <dgm:spPr/>
      <dgm:t>
        <a:bodyPr/>
        <a:lstStyle/>
        <a:p>
          <a:r>
            <a:rPr lang="el-GR" sz="2000" dirty="0" smtClean="0">
              <a:effectLst/>
              <a:latin typeface="Century Gothic" pitchFamily="34" charset="0"/>
            </a:rPr>
            <a:t>και Στόχοι Marketing</a:t>
          </a:r>
          <a:endParaRPr lang="el-GR" sz="2000" dirty="0">
            <a:effectLst/>
          </a:endParaRPr>
        </a:p>
      </dgm:t>
    </dgm:pt>
    <dgm:pt modelId="{76E1E96A-7288-44CE-AB01-C9F4873913F9}" type="parTrans" cxnId="{8E4EC6F2-B4DF-4892-8687-C8F49D46465D}">
      <dgm:prSet/>
      <dgm:spPr/>
      <dgm:t>
        <a:bodyPr/>
        <a:lstStyle/>
        <a:p>
          <a:endParaRPr lang="el-GR"/>
        </a:p>
      </dgm:t>
    </dgm:pt>
    <dgm:pt modelId="{B3802038-BDE1-4E95-A3DB-1B8D48849B21}" type="sibTrans" cxnId="{8E4EC6F2-B4DF-4892-8687-C8F49D46465D}">
      <dgm:prSet/>
      <dgm:spPr/>
      <dgm:t>
        <a:bodyPr/>
        <a:lstStyle/>
        <a:p>
          <a:endParaRPr lang="el-GR"/>
        </a:p>
      </dgm:t>
    </dgm:pt>
    <dgm:pt modelId="{071FE413-E99D-49F7-9DFC-AB6E927F0EA2}" type="pres">
      <dgm:prSet presAssocID="{0E3C4FE6-FD36-4B91-B1D6-65EF6982C48B}" presName="compositeShape" presStyleCnt="0">
        <dgm:presLayoutVars>
          <dgm:chMax val="7"/>
          <dgm:dir/>
          <dgm:resizeHandles val="exact"/>
        </dgm:presLayoutVars>
      </dgm:prSet>
      <dgm:spPr/>
    </dgm:pt>
    <dgm:pt modelId="{83B39C5E-B2F1-4F76-BCEE-78C9F0D6391B}" type="pres">
      <dgm:prSet presAssocID="{5EF33259-6C16-428D-8DD2-796D3BD78743}" presName="circ1" presStyleLbl="vennNode1" presStyleIdx="0" presStyleCnt="2"/>
      <dgm:spPr/>
      <dgm:t>
        <a:bodyPr/>
        <a:lstStyle/>
        <a:p>
          <a:endParaRPr lang="el-GR"/>
        </a:p>
      </dgm:t>
    </dgm:pt>
    <dgm:pt modelId="{AE2B0CC3-C00A-438B-8ACF-A6BD80CEC622}" type="pres">
      <dgm:prSet presAssocID="{5EF33259-6C16-428D-8DD2-796D3BD7874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CFD662E-82BB-464C-AB84-AB538289B978}" type="pres">
      <dgm:prSet presAssocID="{AC86D45E-DDE8-4306-9B19-E47A0F850DF5}" presName="circ2" presStyleLbl="vennNode1" presStyleIdx="1" presStyleCnt="2"/>
      <dgm:spPr/>
      <dgm:t>
        <a:bodyPr/>
        <a:lstStyle/>
        <a:p>
          <a:endParaRPr lang="el-GR"/>
        </a:p>
      </dgm:t>
    </dgm:pt>
    <dgm:pt modelId="{7C45A4D5-1B83-48A4-825D-A35D038F84A4}" type="pres">
      <dgm:prSet presAssocID="{AC86D45E-DDE8-4306-9B19-E47A0F850DF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EF62474-0A8E-439F-9918-64BE157CA17C}" type="presOf" srcId="{5EF33259-6C16-428D-8DD2-796D3BD78743}" destId="{83B39C5E-B2F1-4F76-BCEE-78C9F0D6391B}" srcOrd="0" destOrd="0" presId="urn:microsoft.com/office/officeart/2005/8/layout/venn1"/>
    <dgm:cxn modelId="{696A65E1-0A8C-47C4-95DE-F55511A50619}" srcId="{0E3C4FE6-FD36-4B91-B1D6-65EF6982C48B}" destId="{5EF33259-6C16-428D-8DD2-796D3BD78743}" srcOrd="0" destOrd="0" parTransId="{0562F64D-BB38-426F-8F8E-0EA12C20363B}" sibTransId="{CBF578DC-0A53-46C4-8455-030D0EA998BF}"/>
    <dgm:cxn modelId="{8E4EC6F2-B4DF-4892-8687-C8F49D46465D}" srcId="{0E3C4FE6-FD36-4B91-B1D6-65EF6982C48B}" destId="{AC86D45E-DDE8-4306-9B19-E47A0F850DF5}" srcOrd="1" destOrd="0" parTransId="{76E1E96A-7288-44CE-AB01-C9F4873913F9}" sibTransId="{B3802038-BDE1-4E95-A3DB-1B8D48849B21}"/>
    <dgm:cxn modelId="{D3CB43FC-0D1B-437E-B241-A2711D9CBE2C}" type="presOf" srcId="{0E3C4FE6-FD36-4B91-B1D6-65EF6982C48B}" destId="{071FE413-E99D-49F7-9DFC-AB6E927F0EA2}" srcOrd="0" destOrd="0" presId="urn:microsoft.com/office/officeart/2005/8/layout/venn1"/>
    <dgm:cxn modelId="{BD7EEB8E-A24C-48A5-A31E-B6582EDAC717}" type="presOf" srcId="{AC86D45E-DDE8-4306-9B19-E47A0F850DF5}" destId="{7C45A4D5-1B83-48A4-825D-A35D038F84A4}" srcOrd="1" destOrd="0" presId="urn:microsoft.com/office/officeart/2005/8/layout/venn1"/>
    <dgm:cxn modelId="{0B622745-14DA-4A8A-99B4-7EE149E49461}" type="presOf" srcId="{5EF33259-6C16-428D-8DD2-796D3BD78743}" destId="{AE2B0CC3-C00A-438B-8ACF-A6BD80CEC622}" srcOrd="1" destOrd="0" presId="urn:microsoft.com/office/officeart/2005/8/layout/venn1"/>
    <dgm:cxn modelId="{F439DD03-E3F7-4A62-9EBF-38122A22329C}" type="presOf" srcId="{AC86D45E-DDE8-4306-9B19-E47A0F850DF5}" destId="{ACFD662E-82BB-464C-AB84-AB538289B978}" srcOrd="0" destOrd="0" presId="urn:microsoft.com/office/officeart/2005/8/layout/venn1"/>
    <dgm:cxn modelId="{A8824634-E267-4C1F-8B9B-1A4388E6257A}" type="presParOf" srcId="{071FE413-E99D-49F7-9DFC-AB6E927F0EA2}" destId="{83B39C5E-B2F1-4F76-BCEE-78C9F0D6391B}" srcOrd="0" destOrd="0" presId="urn:microsoft.com/office/officeart/2005/8/layout/venn1"/>
    <dgm:cxn modelId="{2DD85BDB-D66C-4AFA-A236-A7FF955148A8}" type="presParOf" srcId="{071FE413-E99D-49F7-9DFC-AB6E927F0EA2}" destId="{AE2B0CC3-C00A-438B-8ACF-A6BD80CEC622}" srcOrd="1" destOrd="0" presId="urn:microsoft.com/office/officeart/2005/8/layout/venn1"/>
    <dgm:cxn modelId="{2DBAA227-4768-4568-B621-D5E815D252B3}" type="presParOf" srcId="{071FE413-E99D-49F7-9DFC-AB6E927F0EA2}" destId="{ACFD662E-82BB-464C-AB84-AB538289B978}" srcOrd="2" destOrd="0" presId="urn:microsoft.com/office/officeart/2005/8/layout/venn1"/>
    <dgm:cxn modelId="{CC546284-02D6-4406-9A15-EF2E0DC49884}" type="presParOf" srcId="{071FE413-E99D-49F7-9DFC-AB6E927F0EA2}" destId="{7C45A4D5-1B83-48A4-825D-A35D038F84A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C3CC6-FE72-48E3-828E-F4C3BC9AD1EF}">
      <dsp:nvSpPr>
        <dsp:cNvPr id="0" name=""/>
        <dsp:cNvSpPr/>
      </dsp:nvSpPr>
      <dsp:spPr>
        <a:xfrm>
          <a:off x="2882907" y="1692439"/>
          <a:ext cx="2659120" cy="26591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smtClean="0"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rPr>
            <a:t>MARKETING INFORMATION SYSTEM</a:t>
          </a:r>
          <a:endParaRPr lang="el-GR" sz="2100" kern="1200" dirty="0"/>
        </a:p>
      </dsp:txBody>
      <dsp:txXfrm>
        <a:off x="3272326" y="2081858"/>
        <a:ext cx="1880282" cy="1880282"/>
      </dsp:txXfrm>
    </dsp:sp>
    <dsp:sp modelId="{FDF39EA3-8DEE-4474-8155-C0651010799B}">
      <dsp:nvSpPr>
        <dsp:cNvPr id="0" name=""/>
        <dsp:cNvSpPr/>
      </dsp:nvSpPr>
      <dsp:spPr>
        <a:xfrm rot="12900000">
          <a:off x="1154380" y="1221909"/>
          <a:ext cx="2056905" cy="7578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7C45E6-AA55-4661-911F-339691F39CD7}">
      <dsp:nvSpPr>
        <dsp:cNvPr id="0" name=""/>
        <dsp:cNvSpPr/>
      </dsp:nvSpPr>
      <dsp:spPr>
        <a:xfrm>
          <a:off x="77291" y="471"/>
          <a:ext cx="2526164" cy="202093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ΜΙΚΡΟΠΕΡΙΒΑΛΛΟΝ</a:t>
          </a:r>
          <a:endParaRPr lang="en-US" sz="1700" b="1" kern="1200" dirty="0" smtClean="0">
            <a:solidFill>
              <a:schemeClr val="tx1"/>
            </a:solidFill>
            <a:effectLst/>
            <a:latin typeface="Century Gothic" pitchFamily="34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Προμηθευτές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Ενδιάμεσοι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Πελάτες/Καταναλωτές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Ανταγωνιστές</a:t>
          </a:r>
          <a:endParaRPr lang="el-GR" sz="1700" kern="1200" dirty="0">
            <a:solidFill>
              <a:schemeClr val="tx1"/>
            </a:solidFill>
            <a:effectLst/>
          </a:endParaRPr>
        </a:p>
      </dsp:txBody>
      <dsp:txXfrm>
        <a:off x="136482" y="59662"/>
        <a:ext cx="2407782" cy="1902549"/>
      </dsp:txXfrm>
    </dsp:sp>
    <dsp:sp modelId="{7C79A565-AFDA-40B8-97E9-B4F200398E78}">
      <dsp:nvSpPr>
        <dsp:cNvPr id="0" name=""/>
        <dsp:cNvSpPr/>
      </dsp:nvSpPr>
      <dsp:spPr>
        <a:xfrm rot="19500000">
          <a:off x="5213650" y="1221909"/>
          <a:ext cx="2056905" cy="7578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76769-C7CB-4175-B1E1-581CBC818A5B}">
      <dsp:nvSpPr>
        <dsp:cNvPr id="0" name=""/>
        <dsp:cNvSpPr/>
      </dsp:nvSpPr>
      <dsp:spPr>
        <a:xfrm>
          <a:off x="5821480" y="471"/>
          <a:ext cx="2526164" cy="2020931"/>
        </a:xfrm>
        <a:prstGeom prst="roundRect">
          <a:avLst>
            <a:gd name="adj" fmla="val 10000"/>
          </a:avLst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ΜΑΚΡΟΠΕΡΙΒΑΛΛΟΝ</a:t>
          </a:r>
          <a:endParaRPr lang="en-US" sz="17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itchFamily="34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Δημογραφικές Εξελίξεις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Τεχνολογία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Πολιτική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Θεσμοί - Οικονομία</a:t>
          </a:r>
          <a:endParaRPr lang="el-GR" sz="17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80671" y="59662"/>
        <a:ext cx="2407782" cy="1902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A1F711-41B4-4255-B49F-F14FF2858B20}">
      <dsp:nvSpPr>
        <dsp:cNvPr id="0" name=""/>
        <dsp:cNvSpPr/>
      </dsp:nvSpPr>
      <dsp:spPr>
        <a:xfrm>
          <a:off x="212135" y="1367"/>
          <a:ext cx="3124050" cy="187443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smtClean="0">
              <a:solidFill>
                <a:schemeClr val="tx1"/>
              </a:solidFill>
              <a:effectLst/>
              <a:latin typeface="Century Gothic" pitchFamily="34" charset="0"/>
            </a:rPr>
            <a:t>Τμηματοποίηση - Segmentation</a:t>
          </a:r>
          <a:endParaRPr lang="el-GR" sz="2900" kern="1200" dirty="0" smtClean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>
        <a:off x="212135" y="1367"/>
        <a:ext cx="3124050" cy="1874430"/>
      </dsp:txXfrm>
    </dsp:sp>
    <dsp:sp modelId="{1D5E74F7-1C1A-4C40-B72B-D966BF01E21D}">
      <dsp:nvSpPr>
        <dsp:cNvPr id="0" name=""/>
        <dsp:cNvSpPr/>
      </dsp:nvSpPr>
      <dsp:spPr>
        <a:xfrm>
          <a:off x="3648590" y="1367"/>
          <a:ext cx="3124050" cy="1874430"/>
        </a:xfrm>
        <a:prstGeom prst="rect">
          <a:avLst/>
        </a:prstGeom>
        <a:solidFill>
          <a:schemeClr val="accent5">
            <a:hueOff val="1714279"/>
            <a:satOff val="3916"/>
            <a:lumOff val="-108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smtClean="0">
              <a:solidFill>
                <a:schemeClr val="tx1"/>
              </a:solidFill>
              <a:effectLst/>
              <a:latin typeface="Century Gothic" pitchFamily="34" charset="0"/>
            </a:rPr>
            <a:t>Στόχευση - Targeting </a:t>
          </a:r>
          <a:endParaRPr lang="el-GR" sz="2900" kern="1200" dirty="0" smtClean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>
        <a:off x="3648590" y="1367"/>
        <a:ext cx="3124050" cy="1874430"/>
      </dsp:txXfrm>
    </dsp:sp>
    <dsp:sp modelId="{99F6079F-0531-4C08-944C-1034CE24AE81}">
      <dsp:nvSpPr>
        <dsp:cNvPr id="0" name=""/>
        <dsp:cNvSpPr/>
      </dsp:nvSpPr>
      <dsp:spPr>
        <a:xfrm>
          <a:off x="212135" y="2188202"/>
          <a:ext cx="3124050" cy="1874430"/>
        </a:xfrm>
        <a:prstGeom prst="rect">
          <a:avLst/>
        </a:prstGeom>
        <a:solidFill>
          <a:schemeClr val="accent5">
            <a:hueOff val="3428557"/>
            <a:satOff val="7832"/>
            <a:lumOff val="-216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smtClean="0">
              <a:solidFill>
                <a:schemeClr val="tx1"/>
              </a:solidFill>
              <a:effectLst/>
              <a:latin typeface="Century Gothic" pitchFamily="34" charset="0"/>
            </a:rPr>
            <a:t>Διαφοροποίηση - Differentiation </a:t>
          </a:r>
          <a:endParaRPr lang="el-GR" sz="2900" kern="1200" dirty="0" smtClean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>
        <a:off x="212135" y="2188202"/>
        <a:ext cx="3124050" cy="1874430"/>
      </dsp:txXfrm>
    </dsp:sp>
    <dsp:sp modelId="{C9F73C64-F574-47A1-8A7C-4261E53DA7D2}">
      <dsp:nvSpPr>
        <dsp:cNvPr id="0" name=""/>
        <dsp:cNvSpPr/>
      </dsp:nvSpPr>
      <dsp:spPr>
        <a:xfrm>
          <a:off x="3648590" y="2188202"/>
          <a:ext cx="3124050" cy="1874430"/>
        </a:xfrm>
        <a:prstGeom prst="rect">
          <a:avLst/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smtClean="0">
              <a:solidFill>
                <a:schemeClr val="tx1"/>
              </a:solidFill>
              <a:effectLst/>
              <a:latin typeface="Century Gothic" pitchFamily="34" charset="0"/>
            </a:rPr>
            <a:t>Τοποθέτηση - Positioning</a:t>
          </a:r>
          <a:endParaRPr lang="el-GR" sz="290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>
        <a:off x="3648590" y="2188202"/>
        <a:ext cx="3124050" cy="18744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E6E18C-5229-4458-8AE2-D7EE36169F8F}">
      <dsp:nvSpPr>
        <dsp:cNvPr id="0" name=""/>
        <dsp:cNvSpPr/>
      </dsp:nvSpPr>
      <dsp:spPr>
        <a:xfrm>
          <a:off x="0" y="666339"/>
          <a:ext cx="7488832" cy="680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D02A61-6605-4B9E-AED9-DB546F8A6D44}">
      <dsp:nvSpPr>
        <dsp:cNvPr id="0" name=""/>
        <dsp:cNvSpPr/>
      </dsp:nvSpPr>
      <dsp:spPr>
        <a:xfrm>
          <a:off x="374441" y="267819"/>
          <a:ext cx="5242182" cy="79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smtClean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rPr>
            <a:t>Δαπάνες Marketing</a:t>
          </a:r>
          <a:endParaRPr lang="el-GR" sz="2700" kern="1200" dirty="0"/>
        </a:p>
      </dsp:txBody>
      <dsp:txXfrm>
        <a:off x="413349" y="306727"/>
        <a:ext cx="5164366" cy="719224"/>
      </dsp:txXfrm>
    </dsp:sp>
    <dsp:sp modelId="{BCE77243-54BE-4FF8-9BDE-F3A1FCB91F34}">
      <dsp:nvSpPr>
        <dsp:cNvPr id="0" name=""/>
        <dsp:cNvSpPr/>
      </dsp:nvSpPr>
      <dsp:spPr>
        <a:xfrm>
          <a:off x="0" y="1891059"/>
          <a:ext cx="7488832" cy="680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C8B781-F07B-4B6D-B94B-C35EC777BFEF}">
      <dsp:nvSpPr>
        <dsp:cNvPr id="0" name=""/>
        <dsp:cNvSpPr/>
      </dsp:nvSpPr>
      <dsp:spPr>
        <a:xfrm>
          <a:off x="374441" y="1492539"/>
          <a:ext cx="5242182" cy="79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smtClean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rPr>
            <a:t>Κατανομή Πόρων Marketing</a:t>
          </a:r>
          <a:endParaRPr lang="el-GR" sz="2700" kern="1200" dirty="0"/>
        </a:p>
      </dsp:txBody>
      <dsp:txXfrm>
        <a:off x="413349" y="1531447"/>
        <a:ext cx="5164366" cy="719224"/>
      </dsp:txXfrm>
    </dsp:sp>
    <dsp:sp modelId="{AE474096-3CB2-487C-B2A3-187C76DC18C7}">
      <dsp:nvSpPr>
        <dsp:cNvPr id="0" name=""/>
        <dsp:cNvSpPr/>
      </dsp:nvSpPr>
      <dsp:spPr>
        <a:xfrm>
          <a:off x="0" y="3115780"/>
          <a:ext cx="7488832" cy="680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C626C-1C91-4091-80A8-A6258DC476B8}">
      <dsp:nvSpPr>
        <dsp:cNvPr id="0" name=""/>
        <dsp:cNvSpPr/>
      </dsp:nvSpPr>
      <dsp:spPr>
        <a:xfrm>
          <a:off x="374441" y="2717260"/>
          <a:ext cx="5242182" cy="79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smtClean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rPr>
            <a:t>Μείγμα Marketing</a:t>
          </a:r>
          <a:endParaRPr lang="el-GR" sz="2700" kern="1200" dirty="0"/>
        </a:p>
      </dsp:txBody>
      <dsp:txXfrm>
        <a:off x="413349" y="2756168"/>
        <a:ext cx="5164366" cy="719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DDC2A-976F-421A-A01E-61C23F38FA5F}">
      <dsp:nvSpPr>
        <dsp:cNvPr id="0" name=""/>
        <dsp:cNvSpPr/>
      </dsp:nvSpPr>
      <dsp:spPr>
        <a:xfrm>
          <a:off x="333467" y="1146"/>
          <a:ext cx="2570482" cy="15422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kern="1200" smtClean="0">
              <a:effectLst/>
              <a:latin typeface="Century Gothic" pitchFamily="34" charset="0"/>
            </a:rPr>
            <a:t>Κατάσταση της Αγοράς</a:t>
          </a:r>
          <a:endParaRPr lang="el-GR" sz="1800" b="0" kern="1200" dirty="0">
            <a:effectLst/>
          </a:endParaRPr>
        </a:p>
      </dsp:txBody>
      <dsp:txXfrm>
        <a:off x="333467" y="1146"/>
        <a:ext cx="2570482" cy="1542289"/>
      </dsp:txXfrm>
    </dsp:sp>
    <dsp:sp modelId="{1DA59CCE-DD94-4575-BF07-C1FC32B295A8}">
      <dsp:nvSpPr>
        <dsp:cNvPr id="0" name=""/>
        <dsp:cNvSpPr/>
      </dsp:nvSpPr>
      <dsp:spPr>
        <a:xfrm>
          <a:off x="3160998" y="1146"/>
          <a:ext cx="2570482" cy="15422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kern="1200" smtClean="0">
              <a:effectLst/>
              <a:latin typeface="Century Gothic" pitchFamily="34" charset="0"/>
            </a:rPr>
            <a:t>Κατάσταση Προϊόντων</a:t>
          </a:r>
          <a:endParaRPr lang="el-GR" sz="1800" b="0" kern="1200" dirty="0">
            <a:effectLst/>
          </a:endParaRPr>
        </a:p>
      </dsp:txBody>
      <dsp:txXfrm>
        <a:off x="3160998" y="1146"/>
        <a:ext cx="2570482" cy="1542289"/>
      </dsp:txXfrm>
    </dsp:sp>
    <dsp:sp modelId="{38741341-F2A6-46F8-B63E-464539447D09}">
      <dsp:nvSpPr>
        <dsp:cNvPr id="0" name=""/>
        <dsp:cNvSpPr/>
      </dsp:nvSpPr>
      <dsp:spPr>
        <a:xfrm>
          <a:off x="5988529" y="1146"/>
          <a:ext cx="2570482" cy="15422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kern="1200" smtClean="0">
              <a:effectLst/>
              <a:latin typeface="Century Gothic" pitchFamily="34" charset="0"/>
            </a:rPr>
            <a:t>Κατάσταση Προϊόντων</a:t>
          </a:r>
          <a:endParaRPr lang="el-GR" sz="1800" b="0" kern="1200" dirty="0">
            <a:effectLst/>
          </a:endParaRPr>
        </a:p>
      </dsp:txBody>
      <dsp:txXfrm>
        <a:off x="5988529" y="1146"/>
        <a:ext cx="2570482" cy="1542289"/>
      </dsp:txXfrm>
    </dsp:sp>
    <dsp:sp modelId="{215CBCA9-2361-4EDD-B749-25E76D68A060}">
      <dsp:nvSpPr>
        <dsp:cNvPr id="0" name=""/>
        <dsp:cNvSpPr/>
      </dsp:nvSpPr>
      <dsp:spPr>
        <a:xfrm>
          <a:off x="333467" y="1800484"/>
          <a:ext cx="2570482" cy="15422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kern="1200" smtClean="0">
              <a:effectLst/>
              <a:latin typeface="Century Gothic" pitchFamily="34" charset="0"/>
            </a:rPr>
            <a:t>Κατάσταση Ανταγωνισμού</a:t>
          </a:r>
          <a:endParaRPr lang="el-GR" sz="1800" b="0" kern="1200" dirty="0">
            <a:effectLst/>
          </a:endParaRPr>
        </a:p>
      </dsp:txBody>
      <dsp:txXfrm>
        <a:off x="333467" y="1800484"/>
        <a:ext cx="2570482" cy="1542289"/>
      </dsp:txXfrm>
    </dsp:sp>
    <dsp:sp modelId="{FFF5CF2E-DFA7-4628-B48B-352889092BB2}">
      <dsp:nvSpPr>
        <dsp:cNvPr id="0" name=""/>
        <dsp:cNvSpPr/>
      </dsp:nvSpPr>
      <dsp:spPr>
        <a:xfrm>
          <a:off x="3160998" y="1800484"/>
          <a:ext cx="2570482" cy="15422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kern="1200" smtClean="0">
              <a:effectLst/>
              <a:latin typeface="Century Gothic" pitchFamily="34" charset="0"/>
            </a:rPr>
            <a:t>Κατάσταση Διανομής</a:t>
          </a:r>
          <a:endParaRPr lang="el-GR" sz="1800" b="0" kern="1200" dirty="0">
            <a:effectLst/>
            <a:latin typeface="Century Gothic" pitchFamily="34" charset="0"/>
          </a:endParaRPr>
        </a:p>
      </dsp:txBody>
      <dsp:txXfrm>
        <a:off x="3160998" y="1800484"/>
        <a:ext cx="2570482" cy="1542289"/>
      </dsp:txXfrm>
    </dsp:sp>
    <dsp:sp modelId="{B2918EA5-7D48-4275-8A49-7A85671B94B2}">
      <dsp:nvSpPr>
        <dsp:cNvPr id="0" name=""/>
        <dsp:cNvSpPr/>
      </dsp:nvSpPr>
      <dsp:spPr>
        <a:xfrm>
          <a:off x="5988529" y="1800484"/>
          <a:ext cx="2570482" cy="15422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kern="1200" smtClean="0">
              <a:effectLst/>
              <a:latin typeface="Century Gothic" pitchFamily="34" charset="0"/>
            </a:rPr>
            <a:t>Κατάσταση Περιβάλλοντος</a:t>
          </a:r>
          <a:endParaRPr lang="el-GR" sz="1800" b="0" kern="1200" dirty="0">
            <a:effectLst/>
            <a:latin typeface="Century Gothic" pitchFamily="34" charset="0"/>
          </a:endParaRPr>
        </a:p>
      </dsp:txBody>
      <dsp:txXfrm>
        <a:off x="5988529" y="1800484"/>
        <a:ext cx="2570482" cy="15422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39C5E-B2F1-4F76-BCEE-78C9F0D6391B}">
      <dsp:nvSpPr>
        <dsp:cNvPr id="0" name=""/>
        <dsp:cNvSpPr/>
      </dsp:nvSpPr>
      <dsp:spPr>
        <a:xfrm>
          <a:off x="155537" y="113706"/>
          <a:ext cx="3836586" cy="383658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effectLst/>
              <a:latin typeface="Century Gothic" pitchFamily="34" charset="0"/>
            </a:rPr>
            <a:t>Χρηματοοικονομικοί Στόχοι</a:t>
          </a:r>
          <a:endParaRPr lang="el-GR" sz="2000" kern="1200" dirty="0">
            <a:effectLst/>
          </a:endParaRPr>
        </a:p>
      </dsp:txBody>
      <dsp:txXfrm>
        <a:off x="691276" y="566122"/>
        <a:ext cx="2212085" cy="2931754"/>
      </dsp:txXfrm>
    </dsp:sp>
    <dsp:sp modelId="{ACFD662E-82BB-464C-AB84-AB538289B978}">
      <dsp:nvSpPr>
        <dsp:cNvPr id="0" name=""/>
        <dsp:cNvSpPr/>
      </dsp:nvSpPr>
      <dsp:spPr>
        <a:xfrm>
          <a:off x="2920644" y="113706"/>
          <a:ext cx="3836586" cy="3836586"/>
        </a:xfrm>
        <a:prstGeom prst="ellipse">
          <a:avLst/>
        </a:prstGeom>
        <a:solidFill>
          <a:schemeClr val="accent5">
            <a:alpha val="50000"/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effectLst/>
              <a:latin typeface="Century Gothic" pitchFamily="34" charset="0"/>
            </a:rPr>
            <a:t>και Στόχοι Marketing</a:t>
          </a:r>
          <a:endParaRPr lang="el-GR" sz="2000" kern="1200" dirty="0">
            <a:effectLst/>
          </a:endParaRPr>
        </a:p>
      </dsp:txBody>
      <dsp:txXfrm>
        <a:off x="4009405" y="566122"/>
        <a:ext cx="2212085" cy="2931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3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3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70E238-6352-416E-9C82-360373E07FD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04613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84250" y="733425"/>
            <a:ext cx="48895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3438"/>
            <a:ext cx="5029200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5658B6-3692-42FE-9F28-0DE158C3389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4763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Greek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Greek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Greek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Greek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Greek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072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el-GR" altLang="el-GR" smtClean="0">
              <a:solidFill>
                <a:srgbClr val="FF0000"/>
              </a:solidFill>
            </a:endParaRPr>
          </a:p>
        </p:txBody>
      </p:sp>
      <p:sp>
        <p:nvSpPr>
          <p:cNvPr id="3072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335B769A-4E34-4395-8DE2-31E96AAFF718}" type="slidenum">
              <a:rPr lang="el-GR" altLang="el-GR" sz="1200"/>
              <a:pPr eaLnBrk="1" hangingPunct="1"/>
              <a:t>1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2728230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174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el-GR" altLang="el-GR" smtClean="0"/>
          </a:p>
        </p:txBody>
      </p:sp>
      <p:sp>
        <p:nvSpPr>
          <p:cNvPr id="3174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07619986-9308-470D-AB6A-55491EC857EE}" type="slidenum">
              <a:rPr lang="el-GR" altLang="el-GR" sz="1200"/>
              <a:pPr eaLnBrk="1" hangingPunct="1"/>
              <a:t>2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223324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277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277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C88B37C8-3EFB-4C58-B626-6F735085C2F4}" type="slidenum">
              <a:rPr lang="el-GR" altLang="el-GR" sz="1200"/>
              <a:pPr eaLnBrk="1" hangingPunct="1"/>
              <a:t>3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4050682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379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379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1F8D6CCE-1F1A-456C-B638-2D943E5DCA54}" type="slidenum">
              <a:rPr lang="el-GR" altLang="el-GR" sz="1200"/>
              <a:pPr eaLnBrk="1" hangingPunct="1"/>
              <a:t>4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2243967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481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482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F134FA02-C674-4027-BD11-90537F6767FF}" type="slidenum">
              <a:rPr lang="el-GR" altLang="el-GR" sz="1200"/>
              <a:pPr eaLnBrk="1" hangingPunct="1"/>
              <a:t>5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2202358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584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584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A24A8262-873C-459F-867D-AA76207854F0}" type="slidenum">
              <a:rPr lang="el-GR" altLang="el-GR" sz="1200"/>
              <a:pPr eaLnBrk="1" hangingPunct="1"/>
              <a:t>6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2752053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http://tomerodrigues.com/as-analises-swot-incompletas-que-se-veem-por-ai/</a:t>
            </a:r>
            <a:endParaRPr lang="el-GR" alt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7EF9AA76-6C14-4EEE-AA93-BA14A76F93CC}" type="slidenum">
              <a:rPr lang="el-GR" altLang="el-GR" sz="1200"/>
              <a:pPr eaLnBrk="1" hangingPunct="1"/>
              <a:t>16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409878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http://blog.socioboard.org/6-key-ingredients-of-an-effective-marketing-plan/</a:t>
            </a:r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DEEBC58D-C945-435F-B064-A1619F91DCAD}" type="slidenum">
              <a:rPr lang="el-GR" altLang="el-GR" sz="1200"/>
              <a:pPr eaLnBrk="1" hangingPunct="1"/>
              <a:t>25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487583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891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891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32EFE309-601E-4985-8263-F92B6AC93796}" type="slidenum">
              <a:rPr lang="el-GR" altLang="el-GR" sz="1200"/>
              <a:pPr eaLnBrk="1" hangingPunct="1"/>
              <a:t>27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399744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A753D5-78A8-4F39-92EF-F1426727E9B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089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2FB8E-617B-4378-B6E2-D8688FB61E2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4206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5B065-354C-4C58-B394-2BDD902824D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0807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970DC-0C92-49CE-8D88-303A6B0707F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6287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CC5BF9-BB49-463C-8EB4-592D29F8901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0569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FA799-0B4C-4646-AF24-8A444ECFD75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1202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0B9F8-C27E-4FF6-8910-1C87B947741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4747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FCCE4-3A7A-4819-8F46-8E49F231CFF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4757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1F8F5-C31D-4E13-A5E4-13D830EE735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6718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CBF0D8-2ACF-498C-8D41-1D658FB494F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2189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A0DF0-1B3B-4D12-AAE2-0C5F1AD677C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7228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/>
              <a:t>mplan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4BB5F6-ACD2-4917-8D69-2EF25B305AB0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 Gree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 Gree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 Gree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 Gree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 Gree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 Gree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 Gree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 Gree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smtClean="0"/>
              <a:t>Αρχές Μάρκετινγκ</a:t>
            </a:r>
          </a:p>
        </p:txBody>
      </p:sp>
      <p:sp>
        <p:nvSpPr>
          <p:cNvPr id="2051" name="Υπότιτλος 2"/>
          <p:cNvSpPr>
            <a:spLocks noGrp="1"/>
          </p:cNvSpPr>
          <p:nvPr>
            <p:ph type="subTitle" idx="1"/>
          </p:nvPr>
        </p:nvSpPr>
        <p:spPr>
          <a:xfrm>
            <a:off x="1116013" y="3886200"/>
            <a:ext cx="7777162" cy="1752600"/>
          </a:xfrm>
        </p:spPr>
        <p:txBody>
          <a:bodyPr/>
          <a:lstStyle/>
          <a:p>
            <a:r>
              <a:rPr lang="el-GR" altLang="el-GR" sz="2800" b="1" smtClean="0"/>
              <a:t>Ενότητα </a:t>
            </a:r>
            <a:r>
              <a:rPr lang="en-US" altLang="el-GR" sz="2800" b="1" smtClean="0"/>
              <a:t># </a:t>
            </a:r>
            <a:r>
              <a:rPr lang="el-GR" altLang="el-GR" sz="2800" b="1" smtClean="0"/>
              <a:t>4:</a:t>
            </a:r>
            <a:r>
              <a:rPr lang="en-US" altLang="el-GR" sz="2800" smtClean="0"/>
              <a:t> </a:t>
            </a:r>
            <a:r>
              <a:rPr lang="el-GR" altLang="el-GR" sz="2800" smtClean="0"/>
              <a:t>Πρόγραμμα Μάρκετινγκ</a:t>
            </a:r>
            <a:endParaRPr lang="en-US" altLang="el-GR" sz="2800" smtClean="0"/>
          </a:p>
          <a:p>
            <a:r>
              <a:rPr lang="el-GR" altLang="el-GR" sz="2800" b="1" smtClean="0"/>
              <a:t>Διδάσκων: </a:t>
            </a:r>
            <a:r>
              <a:rPr lang="el-GR" altLang="el-GR" sz="2800" smtClean="0"/>
              <a:t>Γεώργιος Πανηγυράκης</a:t>
            </a:r>
          </a:p>
          <a:p>
            <a:r>
              <a:rPr lang="el-GR" altLang="el-GR" sz="2800" b="1" smtClean="0"/>
              <a:t>Τμήμα: </a:t>
            </a:r>
            <a:r>
              <a:rPr lang="el-GR" altLang="el-GR" sz="2800" smtClean="0"/>
              <a:t>Οργάνωσης και Διοίκησης Επιχειρήσεων</a:t>
            </a:r>
          </a:p>
        </p:txBody>
      </p:sp>
      <p:pic>
        <p:nvPicPr>
          <p:cNvPr id="2052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- Θέση υποσέλιδου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r>
              <a:rPr lang="el-GR" altLang="el-GR" sz="1400" smtClean="0">
                <a:latin typeface="Century Gothic" panose="020B0502020202020204" pitchFamily="34" charset="0"/>
              </a:rPr>
              <a:t>mplan</a:t>
            </a:r>
          </a:p>
        </p:txBody>
      </p:sp>
      <p:sp>
        <p:nvSpPr>
          <p:cNvPr id="1126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C404968E-E7ED-4146-BA86-11425B1EA140}" type="slidenum">
              <a:rPr lang="el-GR" altLang="el-GR" sz="1400">
                <a:latin typeface="Century Gothic" panose="020B0502020202020204" pitchFamily="34" charset="0"/>
              </a:rPr>
              <a:pPr eaLnBrk="1" hangingPunct="1"/>
              <a:t>10</a:t>
            </a:fld>
            <a:endParaRPr lang="el-GR" altLang="el-GR" sz="1400">
              <a:latin typeface="Century Gothic" panose="020B0502020202020204" pitchFamily="34" charset="0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0"/>
            <a:ext cx="9144000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4" descr="C:\Users\TURBO_X\Desktop\γπ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63341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E0D4B8C4-5707-4FF2-B170-7EEE3DDCD818}" type="slidenum">
              <a:rPr lang="en-US" altLang="el-GR" sz="2800">
                <a:latin typeface="Century Gothic" panose="020B0502020202020204" pitchFamily="34" charset="0"/>
              </a:rPr>
              <a:pPr/>
              <a:t>10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187450" y="1341438"/>
            <a:ext cx="7186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2) </a:t>
            </a:r>
            <a:r>
              <a:rPr lang="el-G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Καθορισμός Στρατηγικών Marketing 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371600" y="228600"/>
            <a:ext cx="7391400" cy="762000"/>
          </a:xfrm>
          <a:prstGeom prst="rect">
            <a:avLst/>
          </a:prstGeom>
          <a:gradFill rotWithShape="0">
            <a:gsLst>
              <a:gs pos="0">
                <a:srgbClr val="CC3399">
                  <a:gamma/>
                  <a:shade val="46275"/>
                  <a:invGamma/>
                </a:srgbClr>
              </a:gs>
              <a:gs pos="50000">
                <a:srgbClr val="CC3399"/>
              </a:gs>
              <a:gs pos="100000">
                <a:srgbClr val="CC3399">
                  <a:gamma/>
                  <a:shade val="46275"/>
                  <a:invGamma/>
                </a:srgbClr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3399"/>
            </a:extrusionClr>
          </a:sp3d>
        </p:spPr>
        <p:txBody>
          <a:bodyPr lIns="92075" tIns="46038" rIns="92075" bIns="46038" anchor="ctr">
            <a:flatTx/>
          </a:bodyPr>
          <a:lstStyle/>
          <a:p>
            <a:pPr algn="ctr" eaLnBrk="0" hangingPunct="0">
              <a:defRPr/>
            </a:pPr>
            <a:r>
              <a:rPr lang="el-G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Η διαδικασία μάρκετινγκ</a:t>
            </a:r>
            <a:endParaRPr lang="el-GR" sz="44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entury Gothic" pitchFamily="34" charset="0"/>
            </a:endParaRPr>
          </a:p>
        </p:txBody>
      </p:sp>
      <p:sp>
        <p:nvSpPr>
          <p:cNvPr id="12292" name="Rectangle 10"/>
          <p:cNvSpPr>
            <a:spLocks noChangeArrowheads="1"/>
          </p:cNvSpPr>
          <p:nvPr/>
        </p:nvSpPr>
        <p:spPr bwMode="auto">
          <a:xfrm>
            <a:off x="8450263" y="6554788"/>
            <a:ext cx="938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r>
              <a:rPr lang="en-GB" altLang="el-GR" sz="1400">
                <a:latin typeface="Century Gothic" panose="020B0502020202020204" pitchFamily="34" charset="0"/>
              </a:rPr>
              <a:t>Mplan 3 </a:t>
            </a:r>
            <a:endParaRPr lang="el-GR" altLang="el-GR" sz="1400">
              <a:latin typeface="Century Gothic" panose="020B0502020202020204" pitchFamily="34" charset="0"/>
            </a:endParaRPr>
          </a:p>
        </p:txBody>
      </p:sp>
      <p:pic>
        <p:nvPicPr>
          <p:cNvPr id="12293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13"/>
          <p:cNvSpPr>
            <a:spLocks noChangeArrowheads="1"/>
          </p:cNvSpPr>
          <p:nvPr/>
        </p:nvSpPr>
        <p:spPr bwMode="auto">
          <a:xfrm>
            <a:off x="0" y="63341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C7623E85-021A-42F8-BB5E-C490181F85AD}" type="slidenum">
              <a:rPr lang="en-US" altLang="el-GR" sz="2800">
                <a:latin typeface="Century Gothic" panose="020B0502020202020204" pitchFamily="34" charset="0"/>
              </a:rPr>
              <a:pPr/>
              <a:t>11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graphicFrame>
        <p:nvGraphicFramePr>
          <p:cNvPr id="16" name="Diagram 15"/>
          <p:cNvGraphicFramePr/>
          <p:nvPr/>
        </p:nvGraphicFramePr>
        <p:xfrm>
          <a:off x="1259632" y="2132856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D775ED65-CEC9-48AF-B05F-8F2F53A5DFDC}" type="slidenum">
              <a:rPr lang="el-GR" altLang="el-GR" sz="1400">
                <a:latin typeface="Century Gothic" panose="020B0502020202020204" pitchFamily="34" charset="0"/>
              </a:rPr>
              <a:pPr eaLnBrk="1" hangingPunct="1"/>
              <a:t>12</a:t>
            </a:fld>
            <a:endParaRPr lang="el-GR" altLang="el-GR" sz="1400">
              <a:latin typeface="Century Gothic" panose="020B0502020202020204" pitchFamily="34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116013" y="1196975"/>
            <a:ext cx="7400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2800" b="1">
                <a:latin typeface="Century Gothic" panose="020B0502020202020204" pitchFamily="34" charset="0"/>
              </a:rPr>
              <a:t>3) </a:t>
            </a:r>
            <a:r>
              <a:rPr lang="el-GR" altLang="el-GR" sz="2800" b="1">
                <a:latin typeface="Century Gothic" panose="020B0502020202020204" pitchFamily="34" charset="0"/>
              </a:rPr>
              <a:t>Σχεδιασμός Προγραμμάτων Marketing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1042988" y="188913"/>
            <a:ext cx="7391400" cy="762000"/>
          </a:xfrm>
          <a:prstGeom prst="rect">
            <a:avLst/>
          </a:prstGeom>
          <a:gradFill rotWithShape="0">
            <a:gsLst>
              <a:gs pos="0">
                <a:srgbClr val="CC3399">
                  <a:gamma/>
                  <a:shade val="46275"/>
                  <a:invGamma/>
                </a:srgbClr>
              </a:gs>
              <a:gs pos="50000">
                <a:srgbClr val="CC3399"/>
              </a:gs>
              <a:gs pos="100000">
                <a:srgbClr val="CC3399">
                  <a:gamma/>
                  <a:shade val="46275"/>
                  <a:invGamma/>
                </a:srgbClr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3399"/>
            </a:extrusionClr>
          </a:sp3d>
        </p:spPr>
        <p:txBody>
          <a:bodyPr lIns="92075" tIns="46038" rIns="92075" bIns="46038" anchor="ctr">
            <a:flatTx/>
          </a:bodyPr>
          <a:lstStyle/>
          <a:p>
            <a:pPr algn="ctr" eaLnBrk="0" hangingPunct="0">
              <a:defRPr/>
            </a:pPr>
            <a:r>
              <a:rPr lang="el-G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Η διαδικασία μάρκετινγκ</a:t>
            </a:r>
            <a:endParaRPr lang="el-GR" sz="44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entury Gothic" pitchFamily="34" charset="0"/>
            </a:endParaRPr>
          </a:p>
        </p:txBody>
      </p:sp>
      <p:pic>
        <p:nvPicPr>
          <p:cNvPr id="13317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23"/>
          <p:cNvSpPr>
            <a:spLocks noChangeArrowheads="1"/>
          </p:cNvSpPr>
          <p:nvPr/>
        </p:nvSpPr>
        <p:spPr bwMode="auto">
          <a:xfrm>
            <a:off x="0" y="63341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68519F75-AE29-47FB-AC86-83269670D6F5}" type="slidenum">
              <a:rPr lang="en-US" altLang="el-GR" sz="2800">
                <a:latin typeface="Century Gothic" panose="020B0502020202020204" pitchFamily="34" charset="0"/>
              </a:rPr>
              <a:pPr/>
              <a:t>12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graphicFrame>
        <p:nvGraphicFramePr>
          <p:cNvPr id="24" name="Diagram 23"/>
          <p:cNvGraphicFramePr/>
          <p:nvPr/>
        </p:nvGraphicFramePr>
        <p:xfrm>
          <a:off x="1115616" y="2029296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- Θέση υποσέλιδου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r>
              <a:rPr lang="el-GR" altLang="el-GR" sz="1400" smtClean="0">
                <a:latin typeface="Century Gothic" panose="020B0502020202020204" pitchFamily="34" charset="0"/>
              </a:rPr>
              <a:t>mplan</a:t>
            </a:r>
          </a:p>
        </p:txBody>
      </p:sp>
      <p:sp>
        <p:nvSpPr>
          <p:cNvPr id="1433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9FED7118-0E4F-447F-B500-EAD3AD478C05}" type="slidenum">
              <a:rPr lang="el-GR" altLang="el-GR" sz="1400">
                <a:latin typeface="Century Gothic" panose="020B0502020202020204" pitchFamily="34" charset="0"/>
              </a:rPr>
              <a:pPr eaLnBrk="1" hangingPunct="1"/>
              <a:t>13</a:t>
            </a:fld>
            <a:endParaRPr lang="el-GR" altLang="el-GR" sz="1400">
              <a:latin typeface="Century Gothic" panose="020B0502020202020204" pitchFamily="34" charset="0"/>
            </a:endParaRPr>
          </a:p>
        </p:txBody>
      </p:sp>
      <p:pic>
        <p:nvPicPr>
          <p:cNvPr id="14340" name="Picture 2" descr="E:\CLIPART\DESIGNS\DESIGNS\FSA05804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676400" y="2514600"/>
            <a:ext cx="6172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l-G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ΠΑΡΟΥΣΙΑΣΗ ΕΝΟΣ </a:t>
            </a:r>
            <a:r>
              <a:rPr lang="en-GB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MARKETING PLAN</a:t>
            </a:r>
            <a:endParaRPr lang="el-GR" sz="4400" b="1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pic>
        <p:nvPicPr>
          <p:cNvPr id="14342" name="Picture 14" descr="C:\Users\TURBO_X\Desktop\γπ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63341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2AA97507-CA9B-4A76-93BE-C6065AC3855E}" type="slidenum">
              <a:rPr lang="en-US" altLang="el-GR" sz="2800">
                <a:latin typeface="Century Gothic" panose="020B0502020202020204" pitchFamily="34" charset="0"/>
              </a:rPr>
              <a:pPr/>
              <a:t>13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2276475"/>
            <a:ext cx="8839200" cy="3810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chemeClr val="hlink"/>
              </a:gs>
              <a:gs pos="100000">
                <a:srgbClr val="FFFFFF"/>
              </a:gs>
            </a:gsLst>
            <a:lin ang="18900000" scaled="1"/>
          </a:gradFill>
          <a:ln w="12700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2075" tIns="46038" rIns="92075" bIns="46038" anchor="ctr">
            <a:flatTx/>
          </a:bodyPr>
          <a:lstStyle/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Char char="þ"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Περίληψη - Κύρια Σημεία 		</a:t>
            </a:r>
            <a:r>
              <a:rPr lang="el-GR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Executive Summary</a:t>
            </a:r>
            <a:endParaRPr lang="el-GR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Char char="þ"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Ανάλυση Παρούσης Καταστάσεως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</a:t>
            </a:r>
            <a:r>
              <a:rPr lang="el-GR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Current Marketing Situation</a:t>
            </a:r>
            <a:r>
              <a:rPr lang="el-GR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</a:t>
            </a:r>
          </a:p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Char char="þ"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Ανάλυση Ευκαιριών, Απειλών, Δυνατών   </a:t>
            </a:r>
          </a:p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None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και Αδύνατων Σημείων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                   </a:t>
            </a:r>
            <a:r>
              <a:rPr lang="en-GB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S</a:t>
            </a:r>
            <a:r>
              <a:rPr lang="el-GR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WOT Analysis</a:t>
            </a:r>
          </a:p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Char char="þ"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Στόχοι					</a:t>
            </a:r>
            <a:r>
              <a:rPr lang="el-GR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Objectives</a:t>
            </a:r>
          </a:p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Char char="þ"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Στρατηγική Marketing		</a:t>
            </a:r>
            <a:r>
              <a:rPr lang="el-GR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Marketing Strategy</a:t>
            </a:r>
          </a:p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Char char="þ"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Προγράμματα Δράσης		</a:t>
            </a:r>
            <a:r>
              <a:rPr lang="el-GR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Action Plans</a:t>
            </a:r>
          </a:p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Char char="þ"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Προϋπολογισμοί-Προβλέψεις	</a:t>
            </a:r>
            <a:r>
              <a:rPr lang="el-GR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Profit &amp; Loss Statements</a:t>
            </a:r>
          </a:p>
          <a:p>
            <a:pPr indent="455613" eaLnBrk="0" hangingPunct="0">
              <a:buClr>
                <a:schemeClr val="accent2"/>
              </a:buClr>
              <a:buSzPct val="150000"/>
              <a:buFont typeface="Wingdings" pitchFamily="2" charset="2"/>
              <a:buChar char="þ"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Ελεγχος					</a:t>
            </a:r>
            <a:r>
              <a:rPr lang="el-GR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Control</a:t>
            </a:r>
          </a:p>
        </p:txBody>
      </p:sp>
      <p:pic>
        <p:nvPicPr>
          <p:cNvPr id="15363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63341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6B002260-2276-42DD-9C00-DCD0434DAB68}" type="slidenum">
              <a:rPr lang="en-US" altLang="el-GR" sz="2800">
                <a:latin typeface="Century Gothic" panose="020B0502020202020204" pitchFamily="34" charset="0"/>
              </a:rPr>
              <a:pPr/>
              <a:t>14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sp>
        <p:nvSpPr>
          <p:cNvPr id="15365" name="Title 5"/>
          <p:cNvSpPr>
            <a:spLocks noGrp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el-GR" altLang="el-GR" smtClean="0">
                <a:solidFill>
                  <a:schemeClr val="accent2"/>
                </a:solidFill>
                <a:latin typeface="Century Gothic" panose="020B0502020202020204" pitchFamily="34" charset="0"/>
              </a:rPr>
              <a:t>Παρουσίαση Ενός Marketing   Plan</a:t>
            </a:r>
            <a:endParaRPr lang="el-GR" altLang="el-GR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15"/>
          <p:cNvSpPr>
            <a:spLocks noChangeArrowheads="1"/>
          </p:cNvSpPr>
          <p:nvPr/>
        </p:nvSpPr>
        <p:spPr bwMode="auto">
          <a:xfrm>
            <a:off x="0" y="63341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8449DA8F-80BE-4B5F-A667-B13875535042}" type="slidenum">
              <a:rPr lang="en-US" altLang="el-GR" sz="2800">
                <a:latin typeface="Century Gothic" panose="020B0502020202020204" pitchFamily="34" charset="0"/>
              </a:rPr>
              <a:pPr/>
              <a:t>15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graphicFrame>
        <p:nvGraphicFramePr>
          <p:cNvPr id="13" name="Diagram 12"/>
          <p:cNvGraphicFramePr/>
          <p:nvPr/>
        </p:nvGraphicFramePr>
        <p:xfrm>
          <a:off x="0" y="2852936"/>
          <a:ext cx="8892480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389" name="Rectangle 13"/>
          <p:cNvSpPr>
            <a:spLocks noChangeArrowheads="1"/>
          </p:cNvSpPr>
          <p:nvPr/>
        </p:nvSpPr>
        <p:spPr bwMode="auto">
          <a:xfrm>
            <a:off x="395288" y="2205038"/>
            <a:ext cx="83169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r>
              <a:rPr lang="el-GR" altLang="el-GR" sz="3200" b="1">
                <a:latin typeface="Century Gothic" panose="020B0502020202020204" pitchFamily="34" charset="0"/>
              </a:rPr>
              <a:t>1. Ανάλυση της Παρούσης Κατάστασης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4" descr="C:\Users\TURBO_X\Desktop\γπ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17"/>
          <p:cNvSpPr>
            <a:spLocks noChangeArrowheads="1"/>
          </p:cNvSpPr>
          <p:nvPr/>
        </p:nvSpPr>
        <p:spPr bwMode="auto">
          <a:xfrm>
            <a:off x="0" y="6334125"/>
            <a:ext cx="58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DA78483F-9B98-4DE5-8747-2878C0ECCD57}" type="slidenum">
              <a:rPr lang="en-US" altLang="el-GR" sz="2800">
                <a:latin typeface="Century Gothic" panose="020B0502020202020204" pitchFamily="34" charset="0"/>
              </a:rPr>
              <a:pPr/>
              <a:t>16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pic>
        <p:nvPicPr>
          <p:cNvPr id="12294" name="Picture 18" descr="https://encrypted-tbn3.gstatic.com/images?q=tbn:ANd9GcS8HtO2aZuGKThDc8C5jWupur_yV-vh2PVnvmtZnb1nx8S9pLY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717032"/>
            <a:ext cx="4537075" cy="28797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413" name="Rectangle 17"/>
          <p:cNvSpPr>
            <a:spLocks noChangeArrowheads="1"/>
          </p:cNvSpPr>
          <p:nvPr/>
        </p:nvSpPr>
        <p:spPr bwMode="auto">
          <a:xfrm>
            <a:off x="323850" y="1700213"/>
            <a:ext cx="83883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/>
            <a:r>
              <a:rPr lang="el-GR" altLang="el-GR" sz="3200" b="1">
                <a:latin typeface="Century Gothic" panose="020B0502020202020204" pitchFamily="34" charset="0"/>
              </a:rPr>
              <a:t>2. Ανάλυση Δυνατών-Αδύνατων Σημείων, Απειλών και Ευκαιριών</a:t>
            </a:r>
          </a:p>
          <a:p>
            <a:pPr algn="ctr"/>
            <a:r>
              <a:rPr lang="el-GR" altLang="el-GR">
                <a:latin typeface="Century Gothic" panose="020B0502020202020204" pitchFamily="34" charset="0"/>
              </a:rPr>
              <a:t>(Strengths,Weaknesses, Opportunities and Threats Analysis) (SWOT Analysis)</a:t>
            </a:r>
          </a:p>
        </p:txBody>
      </p:sp>
    </p:spTree>
  </p:cSld>
  <p:clrMapOvr>
    <a:masterClrMapping/>
  </p:clrMapOvr>
  <p:transition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13"/>
          <p:cNvSpPr>
            <a:spLocks noChangeArrowheads="1"/>
          </p:cNvSpPr>
          <p:nvPr/>
        </p:nvSpPr>
        <p:spPr bwMode="auto">
          <a:xfrm>
            <a:off x="0" y="6334125"/>
            <a:ext cx="58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BFCCF9D3-8F1C-43BB-8F44-8577F819B273}" type="slidenum">
              <a:rPr lang="en-US" altLang="el-GR" sz="2800">
                <a:latin typeface="Century Gothic" panose="020B0502020202020204" pitchFamily="34" charset="0"/>
              </a:rPr>
              <a:pPr/>
              <a:t>17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547813" y="2060575"/>
            <a:ext cx="56165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/>
            <a:r>
              <a:rPr lang="el-GR" altLang="el-GR" sz="3200" b="1">
                <a:latin typeface="Century Gothic" panose="020B0502020202020204" pitchFamily="34" charset="0"/>
              </a:rPr>
              <a:t>3. Στόχοι (Objectives</a:t>
            </a:r>
            <a:r>
              <a:rPr lang="en-US" altLang="el-GR" sz="3200" b="1">
                <a:latin typeface="Century Gothic" panose="020B0502020202020204" pitchFamily="34" charset="0"/>
              </a:rPr>
              <a:t>)</a:t>
            </a:r>
            <a:endParaRPr lang="el-GR" altLang="el-GR" sz="3200" b="1">
              <a:latin typeface="Century Gothic" panose="020B0502020202020204" pitchFamily="34" charset="0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899592" y="2794000"/>
          <a:ext cx="69127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zoom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87450" y="2701925"/>
            <a:ext cx="5991225" cy="4156075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476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Κοινό Στόχος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Τοποθέτηση Προϊόντος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Γραμμή Προϊόντος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Τιμή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Διανομή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Εξυπηρέτηση Πελατών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Διαφήμιση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Προώθηση Πωλήσεων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Πωλητές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Έρευνα Αγοράς</a:t>
            </a:r>
          </a:p>
          <a:p>
            <a:pPr indent="509588" eaLnBrk="0" hangingPunct="0">
              <a:buClr>
                <a:srgbClr val="FF9900"/>
              </a:buClr>
              <a:buSzPct val="140000"/>
              <a:buFont typeface="Times New Roman Greek" pitchFamily="18" charset="0"/>
              <a:buChar char="*"/>
              <a:defRPr/>
            </a:pPr>
            <a:r>
              <a:rPr lang="el-GR" dirty="0">
                <a:latin typeface="Century Gothic" pitchFamily="34" charset="0"/>
              </a:rPr>
              <a:t>Έρευνα και Ανάπτυξη</a:t>
            </a:r>
          </a:p>
        </p:txBody>
      </p:sp>
      <p:pic>
        <p:nvPicPr>
          <p:cNvPr id="19459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11"/>
          <p:cNvSpPr>
            <a:spLocks noChangeArrowheads="1"/>
          </p:cNvSpPr>
          <p:nvPr/>
        </p:nvSpPr>
        <p:spPr bwMode="auto">
          <a:xfrm>
            <a:off x="0" y="6334125"/>
            <a:ext cx="58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01076EF1-0723-40F2-8143-EA795EDF8ED4}" type="slidenum">
              <a:rPr lang="en-US" altLang="el-GR" sz="2800">
                <a:latin typeface="Century Gothic" panose="020B0502020202020204" pitchFamily="34" charset="0"/>
              </a:rPr>
              <a:pPr/>
              <a:t>18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sp>
        <p:nvSpPr>
          <p:cNvPr id="19461" name="Rectangle 9"/>
          <p:cNvSpPr>
            <a:spLocks noChangeArrowheads="1"/>
          </p:cNvSpPr>
          <p:nvPr/>
        </p:nvSpPr>
        <p:spPr bwMode="auto">
          <a:xfrm>
            <a:off x="1619250" y="1412875"/>
            <a:ext cx="59039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/>
            <a:r>
              <a:rPr lang="el-GR" altLang="el-GR" sz="3200">
                <a:latin typeface="Century Gothic" panose="020B0502020202020204" pitchFamily="34" charset="0"/>
              </a:rPr>
              <a:t>4. Στρατηγική Marketing</a:t>
            </a:r>
          </a:p>
          <a:p>
            <a:pPr algn="ctr"/>
            <a:r>
              <a:rPr lang="el-GR" altLang="el-GR" sz="3200">
                <a:latin typeface="Century Gothic" panose="020B0502020202020204" pitchFamily="34" charset="0"/>
              </a:rPr>
              <a:t>Marketing Strategy</a:t>
            </a:r>
          </a:p>
        </p:txBody>
      </p:sp>
    </p:spTree>
  </p:cSld>
  <p:clrMapOvr>
    <a:masterClrMapping/>
  </p:clrMapOvr>
  <p:transition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84213" y="2997200"/>
            <a:ext cx="4114800" cy="195421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>
            <a:spAutoFit/>
            <a:flatTx/>
          </a:bodyPr>
          <a:lstStyle/>
          <a:p>
            <a:pPr eaLnBrk="0" hangingPunct="0">
              <a:spcBef>
                <a:spcPct val="50000"/>
              </a:spcBef>
              <a:buClr>
                <a:schemeClr val="accent2"/>
              </a:buClr>
              <a:buSzPct val="140000"/>
              <a:buFontTx/>
              <a:buChar char="•"/>
              <a:defRPr/>
            </a:pPr>
            <a:r>
              <a:rPr lang="el-GR" sz="2200" dirty="0">
                <a:solidFill>
                  <a:schemeClr val="tx2"/>
                </a:solidFill>
                <a:latin typeface="Century Gothic" pitchFamily="34" charset="0"/>
              </a:rPr>
              <a:t>Τι ακριβώς θα γίνει;</a:t>
            </a:r>
          </a:p>
          <a:p>
            <a:pPr eaLnBrk="0" hangingPunct="0">
              <a:spcBef>
                <a:spcPct val="50000"/>
              </a:spcBef>
              <a:buClr>
                <a:schemeClr val="accent2"/>
              </a:buClr>
              <a:buSzPct val="140000"/>
              <a:buFontTx/>
              <a:buChar char="•"/>
              <a:defRPr/>
            </a:pPr>
            <a:r>
              <a:rPr lang="el-GR" sz="2200" dirty="0">
                <a:solidFill>
                  <a:schemeClr val="tx2"/>
                </a:solidFill>
                <a:latin typeface="Century Gothic" pitchFamily="34" charset="0"/>
              </a:rPr>
              <a:t>Πότε πρέπει να γίνει;</a:t>
            </a:r>
          </a:p>
          <a:p>
            <a:pPr eaLnBrk="0" hangingPunct="0">
              <a:spcBef>
                <a:spcPct val="50000"/>
              </a:spcBef>
              <a:buClr>
                <a:schemeClr val="accent2"/>
              </a:buClr>
              <a:buSzPct val="140000"/>
              <a:buFontTx/>
              <a:buChar char="•"/>
              <a:defRPr/>
            </a:pPr>
            <a:r>
              <a:rPr lang="el-GR" sz="2200" dirty="0">
                <a:solidFill>
                  <a:schemeClr val="tx2"/>
                </a:solidFill>
                <a:latin typeface="Century Gothic" pitchFamily="34" charset="0"/>
              </a:rPr>
              <a:t>Ποιος θα το κάνει;</a:t>
            </a:r>
          </a:p>
          <a:p>
            <a:pPr eaLnBrk="0" hangingPunct="0">
              <a:spcBef>
                <a:spcPct val="50000"/>
              </a:spcBef>
              <a:buClr>
                <a:schemeClr val="accent2"/>
              </a:buClr>
              <a:buSzPct val="140000"/>
              <a:buFontTx/>
              <a:buChar char="•"/>
              <a:defRPr/>
            </a:pPr>
            <a:r>
              <a:rPr lang="el-GR" sz="2200" dirty="0">
                <a:solidFill>
                  <a:schemeClr val="tx2"/>
                </a:solidFill>
                <a:latin typeface="Century Gothic" pitchFamily="34" charset="0"/>
              </a:rPr>
              <a:t>Πόσο ακριβώς θα κοστίσει;</a:t>
            </a:r>
            <a:endParaRPr lang="el-GR" sz="2200" dirty="0">
              <a:latin typeface="Century Gothic" pitchFamily="34" charset="0"/>
            </a:endParaRPr>
          </a:p>
        </p:txBody>
      </p:sp>
      <p:pic>
        <p:nvPicPr>
          <p:cNvPr id="20483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12"/>
          <p:cNvSpPr>
            <a:spLocks noChangeArrowheads="1"/>
          </p:cNvSpPr>
          <p:nvPr/>
        </p:nvSpPr>
        <p:spPr bwMode="auto">
          <a:xfrm>
            <a:off x="0" y="6334125"/>
            <a:ext cx="58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CC58E34E-4556-4A64-81EA-8F79B01DD1FF}" type="slidenum">
              <a:rPr lang="en-US" altLang="el-GR" sz="2800">
                <a:latin typeface="Century Gothic" panose="020B0502020202020204" pitchFamily="34" charset="0"/>
              </a:rPr>
              <a:pPr/>
              <a:t>19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sp>
        <p:nvSpPr>
          <p:cNvPr id="20485" name="TextBox 9"/>
          <p:cNvSpPr txBox="1">
            <a:spLocks noChangeArrowheads="1"/>
          </p:cNvSpPr>
          <p:nvPr/>
        </p:nvSpPr>
        <p:spPr bwMode="auto">
          <a:xfrm>
            <a:off x="539750" y="2133600"/>
            <a:ext cx="4248150" cy="830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/>
            <a:r>
              <a:rPr lang="el-GR" altLang="el-GR">
                <a:latin typeface="Century Gothic" panose="020B0502020202020204" pitchFamily="34" charset="0"/>
              </a:rPr>
              <a:t>5. Προγράμματα Δράσης</a:t>
            </a:r>
          </a:p>
          <a:p>
            <a:pPr algn="ctr"/>
            <a:r>
              <a:rPr lang="el-GR" altLang="el-GR">
                <a:latin typeface="Century Gothic" panose="020B0502020202020204" pitchFamily="34" charset="0"/>
              </a:rPr>
              <a:t>Action Plans</a:t>
            </a:r>
            <a:endParaRPr lang="el-GR" altLang="el-GR"/>
          </a:p>
        </p:txBody>
      </p:sp>
      <p:sp>
        <p:nvSpPr>
          <p:cNvPr id="20486" name="TextBox 10"/>
          <p:cNvSpPr txBox="1">
            <a:spLocks noChangeArrowheads="1"/>
          </p:cNvSpPr>
          <p:nvPr/>
        </p:nvSpPr>
        <p:spPr bwMode="auto">
          <a:xfrm>
            <a:off x="5580063" y="2565400"/>
            <a:ext cx="3276600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/>
            <a:r>
              <a:rPr lang="el-GR" altLang="el-GR">
                <a:latin typeface="Century Gothic" panose="020B0502020202020204" pitchFamily="34" charset="0"/>
              </a:rPr>
              <a:t>6. Προϋπολογισμοί</a:t>
            </a:r>
            <a:endParaRPr lang="el-GR" altLang="el-GR"/>
          </a:p>
        </p:txBody>
      </p:sp>
      <p:sp>
        <p:nvSpPr>
          <p:cNvPr id="20487" name="TextBox 11"/>
          <p:cNvSpPr txBox="1">
            <a:spLocks noChangeArrowheads="1"/>
          </p:cNvSpPr>
          <p:nvPr/>
        </p:nvSpPr>
        <p:spPr bwMode="auto">
          <a:xfrm>
            <a:off x="5651500" y="4365625"/>
            <a:ext cx="3276600" cy="4603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/>
            <a:r>
              <a:rPr lang="el-GR" altLang="el-GR">
                <a:latin typeface="Century Gothic" panose="020B0502020202020204" pitchFamily="34" charset="0"/>
              </a:rPr>
              <a:t>7. Έλεγχο</a:t>
            </a:r>
          </a:p>
        </p:txBody>
      </p:sp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Χρηματοδότηση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l-GR" altLang="el-GR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l-GR" sz="2400" smtClean="0"/>
          </a:p>
          <a:p>
            <a:r>
              <a:rPr lang="el-GR" altLang="el-GR" sz="2400" smtClean="0"/>
              <a:t>Το έργο «</a:t>
            </a:r>
            <a:r>
              <a:rPr lang="el-GR" altLang="el-GR" sz="2400" b="1" smtClean="0"/>
              <a:t>Ανοικτά Ακαδημαϊκά Μαθήματα στο Οικονομικό Πανεπιστήμιο Αθηνών</a:t>
            </a:r>
            <a:r>
              <a:rPr lang="el-GR" altLang="el-GR" sz="2400" smtClean="0"/>
              <a:t>» έχει χρηματοδοτήσει μόνο τη αναδιαμόρφωση του εκπαιδευτικού υλικού. </a:t>
            </a:r>
          </a:p>
          <a:p>
            <a:r>
              <a:rPr lang="el-GR" altLang="el-GR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3076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CFDE9697-1FF2-4A15-B0CD-25E01C6CB740}" type="slidenum">
              <a:rPr lang="el-GR" altLang="el-GR" sz="1400"/>
              <a:pPr eaLnBrk="1" hangingPunct="1"/>
              <a:t>2</a:t>
            </a:fld>
            <a:endParaRPr lang="el-GR" altLang="el-G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304800" y="228600"/>
            <a:ext cx="8382000" cy="1143000"/>
          </a:xfrm>
          <a:prstGeom prst="ellipse">
            <a:avLst/>
          </a:prstGeom>
          <a:solidFill>
            <a:srgbClr val="E6DCF0"/>
          </a:solidFill>
          <a:ln w="9525"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6DCF0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l-G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ΣΤΟΙΧΕΙΑ ΤΟΥ ΠΡΟΓΡΑΜΜΑΤΟΣ ΜΑΡΚΕΤΙΝΓΚ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3820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 ΕΠΙΧΕΙΡΗΜΑΤΙΚΗ ΣΤΡΑΤΗΓΙΚΗ</a:t>
            </a:r>
          </a:p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 ΣΤΡΑΤΗΓΙΚΗ ΜΑΡΚΕΤΙΝΓΚ</a:t>
            </a:r>
          </a:p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 ΠΛΗΡΟΦΟΡΙΕΣ</a:t>
            </a:r>
          </a:p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 ΑΝΑΛΥΣΗ</a:t>
            </a:r>
          </a:p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 ΑΠΟΦΑΣΕΙΣ</a:t>
            </a:r>
            <a:r>
              <a:rPr lang="en-GB" altLang="el-GR">
                <a:solidFill>
                  <a:srgbClr val="000066"/>
                </a:solidFill>
                <a:latin typeface="Century Gothic" panose="020B0502020202020204" pitchFamily="34" charset="0"/>
              </a:rPr>
              <a:t>                                                                         </a:t>
            </a: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(ΣΤΟΧΟΙ ΤΟΥ ΜΑΡΚΕΤΙΝΓΚ,ΜΙΓΜΑ ΜΑΡΚΕΤΙΝΓΚ,ΠΡΟΥΠΟΛΟΓΙΣΜΟΣ)</a:t>
            </a:r>
          </a:p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 ΔΡΑΣΗ (ΠΡΟΓΡΑΜΜΑ ΜΑΡΚΕΤΙΝΓΚ)</a:t>
            </a:r>
          </a:p>
        </p:txBody>
      </p:sp>
      <p:pic>
        <p:nvPicPr>
          <p:cNvPr id="21508" name="Picture 5" descr="E:\Clipart\Borders\Brdrmisc\AD00177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81121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 descr="E:\Clipart\Borders\Brdrmisc\AD00177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600200"/>
            <a:ext cx="9636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0" y="6334125"/>
            <a:ext cx="58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6065CA64-8C40-46FB-9056-AE7B3EAB97EE}" type="slidenum">
              <a:rPr lang="en-US" altLang="el-GR" sz="2800">
                <a:latin typeface="Century Gothic" panose="020B0502020202020204" pitchFamily="34" charset="0"/>
              </a:rPr>
              <a:pPr/>
              <a:t>20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- Θέση υποσέλιδου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r>
              <a:rPr lang="el-GR" altLang="el-GR" sz="1400" smtClean="0">
                <a:latin typeface="Century Gothic" panose="020B0502020202020204" pitchFamily="34" charset="0"/>
              </a:rPr>
              <a:t>mplan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0" y="0"/>
            <a:ext cx="6324600" cy="830263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solidFill>
                  <a:schemeClr val="bg1"/>
                </a:solidFill>
                <a:latin typeface="Century Gothic" panose="020B0502020202020204" pitchFamily="34" charset="0"/>
              </a:rPr>
              <a:t>ΔΙΑΔΙΚΑΣΙΑ ΔΗΜΙΟΥΡΓΙΑΣ ΕΝΟΣ ΠΡΟΓΡΑΜΜΑΤΟΣ ΜΑΡΚΕΤΙΝΓΚ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447800" y="1066800"/>
            <a:ext cx="6324600" cy="466725"/>
          </a:xfrm>
          <a:prstGeom prst="rect">
            <a:avLst/>
          </a:prstGeom>
          <a:solidFill>
            <a:srgbClr val="E6DC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ΕΝΑΡΞΗ ΔΙΑΔΙΚΑΣΙΑΣ ΣΧΕΔΙΑΣΜΟΥ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143000" y="1905000"/>
            <a:ext cx="67818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ΔΙΑΓΝΩΣΤΙΚΗ ΜΕΛΕΤΗ ΠΕΡΙΒΑΛΛΟΝΤΟΣ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8915400" cy="11969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ΜΕ ΤΟΥΣ ΥΠΑΡΧΟΝΤΕΣ ΠΟΡΟΥΣ ΜΠΟΡΕΙ Η ΕΠΙΧΕΙΡΗΣΗ ΝΑ ΕΚΜΕΤΑΛΛΕΥΤΕΙ ΤΙΣ ΕΥΚΑΙΡΙΕΣ?</a:t>
            </a:r>
            <a:r>
              <a:rPr lang="en-GB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        </a:t>
            </a: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ΤΑ ΠΡΟΒΛΗΜΑΤΑ?</a:t>
            </a:r>
            <a:r>
              <a:rPr lang="en-GB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-</a:t>
            </a:r>
            <a:r>
              <a:rPr lang="en-GB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ΑΝΑΛΥΣΗ ΧΑΣΜΑΤΟΣ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371600" y="4419600"/>
            <a:ext cx="5257800" cy="46672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ΕΠΙΛΟΓΗ ΣΤΟΧΩΝ-ΣΤΡΑΤΗΓΙΚΗ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0" y="5257800"/>
            <a:ext cx="9144000" cy="4667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ΠΡΟΕΤΟΙΜΑΣΙΑ ΠΡΟΓΡΑΜΜΑΤΟΣ ΔΡΑΣΗΣ-ΠΡΟΓΡΑΜΜΑ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0" y="6172200"/>
            <a:ext cx="8077200" cy="4667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solidFill>
                  <a:schemeClr val="accent2"/>
                </a:solidFill>
                <a:latin typeface="Century Gothic" panose="020B0502020202020204" pitchFamily="34" charset="0"/>
              </a:rPr>
              <a:t>ΥΛΟΠΟΙΗΣΗ-ΠΑΡΑΚΟΛΟΥΘΗΣΗ ΠΡΟΓΡΑΜΜΑΤΟΣ</a:t>
            </a:r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>
            <a:off x="3505200" y="160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>
            <a:off x="35052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>
            <a:off x="3429000" y="4191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>
            <a:off x="34290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>
            <a:off x="3429000" y="579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pic>
        <p:nvPicPr>
          <p:cNvPr id="22543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4" name="Rectangle 17"/>
          <p:cNvSpPr>
            <a:spLocks noChangeArrowheads="1"/>
          </p:cNvSpPr>
          <p:nvPr/>
        </p:nvSpPr>
        <p:spPr bwMode="auto">
          <a:xfrm>
            <a:off x="8604250" y="5949950"/>
            <a:ext cx="58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5CB1CDF8-DA25-4D60-8E1C-9C51B853837F}" type="slidenum">
              <a:rPr lang="en-US" altLang="el-GR" sz="2800">
                <a:latin typeface="Century Gothic" panose="020B0502020202020204" pitchFamily="34" charset="0"/>
              </a:rPr>
              <a:pPr/>
              <a:t>21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828800" y="685800"/>
            <a:ext cx="5410200" cy="57943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l-G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ΣΧΕΔΙΟ ΜΑΡΚΕΤΙΝΓΚ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43000" y="1981200"/>
            <a:ext cx="75438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Η ΔΙΑΔΙΚΑΣΙΑ ΤΟΥ ΣΧΕΔΙΑΣΜΟΥ ΕΙΝΑΙ ΠΕΡΙΣΣΟΤΕΡΟ  ΣΗΜΑΝΤΙΚΗ ΑΠΟ ΑΥΤΟ ΤΟΥΤΟ ΤΟ ΣΧΕΔΙΟ 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ΤΟ ΣΧΕΔΙΟ ΠΡΕΠΕΙ ΝΑ ΕΙΝΑΙ ΕΛΑΣΤΙΚΟ ΚΑΙ ΟΣΟ ΤΟ ΔΥΝΑΤΟΝ ΛΙΓΟΤΕΡΟ ΓΡΑΦΕΙΟΚΡΑΤΙΚΟ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l-GR">
                <a:solidFill>
                  <a:srgbClr val="000066"/>
                </a:solidFill>
                <a:latin typeface="Century Gothic" panose="020B0502020202020204" pitchFamily="34" charset="0"/>
              </a:rPr>
              <a:t>ΑΠΑΙΤΕΙΤΑΙ Η ΜΑΚΡΟΧΡΟΝΙΑ ΔΕΣΜΕΥΣΗ ΤΗΣ ΔΙΟΙΚΗΣΕΩΣ ΣΤΟ ΣΧΕΔΙΟ ΜΑΡΚΕΤΙΝΓΚ</a:t>
            </a:r>
          </a:p>
        </p:txBody>
      </p:sp>
      <p:pic>
        <p:nvPicPr>
          <p:cNvPr id="23556" name="Picture 4" descr="E:\Clipart\Borders\Backport\BIT10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611188" y="6334125"/>
            <a:ext cx="582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554135F0-596B-4E98-8869-60ACA754C823}" type="slidenum">
              <a:rPr lang="en-US" altLang="el-GR" sz="2800">
                <a:latin typeface="Century Gothic" panose="020B0502020202020204" pitchFamily="34" charset="0"/>
              </a:rPr>
              <a:pPr/>
              <a:t>22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1371600" y="609600"/>
            <a:ext cx="5867400" cy="243840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l-G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Ο ΣΧΕΔΙΑΣΜΟΣ</a:t>
            </a:r>
          </a:p>
          <a:p>
            <a:pPr algn="ctr" eaLnBrk="0" hangingPunct="0">
              <a:defRPr/>
            </a:pPr>
            <a:r>
              <a:rPr lang="el-G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ΜΑΡΚΕΤΙΝΓΚ </a:t>
            </a:r>
          </a:p>
          <a:p>
            <a:pPr algn="ctr" eaLnBrk="0" hangingPunct="0">
              <a:defRPr/>
            </a:pPr>
            <a:r>
              <a:rPr lang="el-G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ΠΡΟΥΠΟΘΕΤΕΙ</a:t>
            </a: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1600200" y="4038600"/>
            <a:ext cx="5867400" cy="2438400"/>
          </a:xfrm>
          <a:prstGeom prst="ellipse">
            <a:avLst/>
          </a:prstGeom>
          <a:gradFill rotWithShape="0">
            <a:gsLst>
              <a:gs pos="0">
                <a:srgbClr val="000066"/>
              </a:gs>
              <a:gs pos="50000">
                <a:srgbClr val="000066">
                  <a:gamma/>
                  <a:tint val="66667"/>
                  <a:invGamma/>
                </a:srgbClr>
              </a:gs>
              <a:gs pos="100000">
                <a:srgbClr val="000066"/>
              </a:gs>
            </a:gsLst>
            <a:lin ang="27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000066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l-G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ΑΠΟΤΕΛΕΣΜΑΤΙΚΟ</a:t>
            </a:r>
          </a:p>
          <a:p>
            <a:pPr algn="ctr" eaLnBrk="0" hangingPunct="0">
              <a:defRPr/>
            </a:pPr>
            <a:r>
              <a:rPr lang="el-G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ΕΠΙΧΕΙΡΗΣΙΑΚΟ</a:t>
            </a:r>
          </a:p>
          <a:p>
            <a:pPr algn="ctr" eaLnBrk="0" hangingPunct="0">
              <a:defRPr/>
            </a:pPr>
            <a:r>
              <a:rPr lang="el-G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ΠΕΡΙΒΑΛΛΟΝ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667000" y="2286000"/>
            <a:ext cx="2057400" cy="1981200"/>
          </a:xfrm>
          <a:prstGeom prst="line">
            <a:avLst/>
          </a:prstGeom>
          <a:noFill/>
          <a:ln w="57150">
            <a:solidFill>
              <a:srgbClr val="00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0" y="6334125"/>
            <a:ext cx="58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7DED1F7F-97DE-4DD5-9C03-A392E0FB211F}" type="slidenum">
              <a:rPr lang="en-US" altLang="el-GR" sz="2800">
                <a:latin typeface="Century Gothic" panose="020B0502020202020204" pitchFamily="34" charset="0"/>
              </a:rPr>
              <a:pPr/>
              <a:t>23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7696200" cy="120015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50000">
                <a:srgbClr val="FFCC00">
                  <a:gamma/>
                  <a:tint val="42745"/>
                  <a:invGamma/>
                </a:srgbClr>
              </a:gs>
              <a:gs pos="100000">
                <a:srgbClr val="FFCC00"/>
              </a:gs>
            </a:gsLst>
            <a:lin ang="18900000" scaled="1"/>
          </a:gradFill>
          <a:ln w="5715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 </a:t>
            </a:r>
            <a:r>
              <a:rPr lang="el-GR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ΣΧΕΤΙΚΗ ΑΞΙΑ ΤΟΥ ΣΧΕΔΙΟΥ ΜΑΡΚΕΤΙΝΓΚ ΕΙΝΑΙ ΕΛΑΧΙΣΤΗ...ΤΟ ΠΑΝ ΕΙΝΑΙ Ο ΣΧΕΔΙΑΣΜΟΣ ΚΑΙ Η ΑΠΟΤΕΛΕΣΜΑΤΙΚΗ ΕΦΑΡΜΟΓΗ ΤΟΥ ΣΧΕΔΙΟΥ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371600" y="2819400"/>
            <a:ext cx="6705600" cy="2568575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50000">
                <a:srgbClr val="FFCC99">
                  <a:gamma/>
                  <a:tint val="42745"/>
                  <a:invGamma/>
                </a:srgbClr>
              </a:gs>
              <a:gs pos="100000">
                <a:srgbClr val="FFCC99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FontTx/>
              <a:buAutoNum type="arabicPeriod"/>
              <a:defRPr/>
            </a:pPr>
            <a:r>
              <a:rPr lang="el-GR" sz="20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ΑΝΑΓΚΗ ΔΙΑΛΟΓΟΥ ΜΕΤΑΞΥ ΕΠΙΤΕΛΙΚΟΥ ΚΑΙ ΕΚΤΕΛΕΣΤΙΚΟΥ</a:t>
            </a:r>
          </a:p>
          <a:p>
            <a:pPr marL="457200" indent="-457200" algn="ctr">
              <a:spcBef>
                <a:spcPct val="50000"/>
              </a:spcBef>
              <a:buFontTx/>
              <a:buAutoNum type="arabicPeriod"/>
              <a:defRPr/>
            </a:pPr>
            <a:r>
              <a:rPr lang="el-GR" sz="20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ΑΥΤΟΙ ΠΟΥ ΘΑ ΕΚΤΕΛΕΣΟΥΝ ΠΡΕΠΕΙ ΝΑ ΣΥΜΜΕΤΕΧΟΥΝ ΣΤΗ ΔΙΑΜΟΡΦΩΣΗ ΤΟΥ ΠΡΟΓΡΑΜΜΑΤΟΣ</a:t>
            </a:r>
          </a:p>
          <a:p>
            <a:pPr marL="457200" indent="-457200" algn="ctr">
              <a:spcBef>
                <a:spcPct val="50000"/>
              </a:spcBef>
              <a:buFontTx/>
              <a:buAutoNum type="arabicPeriod"/>
              <a:defRPr/>
            </a:pPr>
            <a:r>
              <a:rPr lang="el-GR" sz="20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ΕΙΝΑΙ Ο ΜΟΝΟΣ ΤΡΟΠΟΣ ΝΑ ΤΟ ΥΙΟΘΕΤΗΣΟΥΝ ΚΑΙ ΑΥΤΟΙ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6334125"/>
            <a:ext cx="582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37E65BB3-25DC-4AC3-A771-9ADBA750590E}" type="slidenum">
              <a:rPr lang="en-US" altLang="el-GR" sz="280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</a:rPr>
              <a:pPr/>
              <a:t>24</a:t>
            </a:fld>
            <a:endParaRPr lang="en-US" altLang="el-GR" sz="2800"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026"/>
          <p:cNvSpPr txBox="1">
            <a:spLocks noChangeArrowheads="1"/>
          </p:cNvSpPr>
          <p:nvPr/>
        </p:nvSpPr>
        <p:spPr bwMode="auto">
          <a:xfrm>
            <a:off x="838200" y="304800"/>
            <a:ext cx="7391400" cy="457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ΔΙΑΔΙΚΑΣΙΑ ΣΧΕΔΙΑΣΜΟΥ ΜΑΡΚΕΤΙΝΓΚ</a:t>
            </a:r>
          </a:p>
        </p:txBody>
      </p:sp>
      <p:sp>
        <p:nvSpPr>
          <p:cNvPr id="26627" name="Text Box 1027"/>
          <p:cNvSpPr txBox="1">
            <a:spLocks noChangeArrowheads="1"/>
          </p:cNvSpPr>
          <p:nvPr/>
        </p:nvSpPr>
        <p:spPr bwMode="auto">
          <a:xfrm>
            <a:off x="0" y="1052513"/>
            <a:ext cx="8305800" cy="490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ΚΑΘΟΡΙΣΜΟΣ ΤΩΝ ΕΠΙΧΕΙΡΗΜΑΤΙΚΩΝ ΣΤΟΧΩΝ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ΑΝΑΛΥΣΗ ΤΗΣ ΚΑΤΑΣΤΑΣΗΣ (ΠΟΥ ΒΡΙΣΚΟΜΑΣΤΕ)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ΔΟΜΗ ΤΗΣ ΑΓΟΡΑΣ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ΠΑΡΕΧΟΜΕΝΕΣ ΥΠΗΡΕΣΙΕΣ,ΠΟΙΑ Η ΘΕΣΗ ΤΟΥΣ  ΣΤΗΝ ΑΓΟΡΑ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ΧΑΡΑΚΤΗΡΙΣΤΙΚΑ ΚΑΤΑΝΑΛΩΤΩΝ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ΣΥΜΠΕΡΙΦΟΡΑ ΤΩΝ ΚΑΤΑΝΑΛΩΤΩΝ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ΣΤΟΧΟΙ (ΤΙ ΘΕΛΟΥΜΕ ΝΑ ΠΕΤΥΧΟΥΜΕ ΣΤΟ ΜΕΛΛΟΝ)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ΣΤΡΑΤΗΓΙΚΗ(ΠΩΣ ΝΑ ΤΟ ΠΕΤΥΧΟΥΜΕ)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ΠΡΟΓΡΑΜΜΑΤΑ (ΔΙΑΦΗΜΙΣΗΣ,ΠΩΛΗΣΕΩΝ,ΕΚΠΑΙΔΕΥΣΕΩΣ κ.τ.λ)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ΑΝΑΓΚΑΙΑ ΜΕΣΑ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ΕΛΕΓΧΟΣ  ΚΑΙ ΠΑΡΑΚΟΛΟΥΘΗΣΗ (ΤΙ ΣΥΝΕΒΗ ?)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l-GR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ΕΠΑΝΑΠΛΗΡΟΦΟΡΗΣΗ (</a:t>
            </a:r>
            <a:r>
              <a:rPr lang="en-GB" altLang="el-GR" sz="1800">
                <a:solidFill>
                  <a:srgbClr val="000066"/>
                </a:solidFill>
                <a:latin typeface="Century Gothic" panose="020B0502020202020204" pitchFamily="34" charset="0"/>
              </a:rPr>
              <a:t>FEEDBACK)</a:t>
            </a:r>
            <a:endParaRPr lang="el-GR" altLang="el-GR" sz="180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26628" name="Line 1028"/>
          <p:cNvSpPr>
            <a:spLocks noChangeShapeType="1"/>
          </p:cNvSpPr>
          <p:nvPr/>
        </p:nvSpPr>
        <p:spPr bwMode="auto">
          <a:xfrm>
            <a:off x="838200" y="6248400"/>
            <a:ext cx="6934200" cy="0"/>
          </a:xfrm>
          <a:prstGeom prst="line">
            <a:avLst/>
          </a:prstGeom>
          <a:noFill/>
          <a:ln w="9525">
            <a:solidFill>
              <a:srgbClr val="99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pic>
        <p:nvPicPr>
          <p:cNvPr id="26629" name="Picture 14" descr="C:\Users\TURBO_X\Desktop\γπ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0" y="6334125"/>
            <a:ext cx="58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3C8C876F-B6B4-408C-AF36-38308EF186FC}" type="slidenum">
              <a:rPr lang="en-US" altLang="el-GR" sz="2800">
                <a:latin typeface="Century Gothic" panose="020B0502020202020204" pitchFamily="34" charset="0"/>
              </a:rPr>
              <a:pPr/>
              <a:t>25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pic>
        <p:nvPicPr>
          <p:cNvPr id="7" name="Picture 8" descr="https://encrypted-tbn1.gstatic.com/images?q=tbn:ANd9GcTt8Zi6M0NajjpmhZAeq4Q239bq3pRTfBtsC7zy3wBsV9ZhzCv_4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38890" y="4725144"/>
            <a:ext cx="3205109" cy="21328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/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r>
              <a:rPr lang="el-GR" altLang="el-GR" smtClean="0"/>
              <a:t>Βιβλιογραφία</a:t>
            </a:r>
          </a:p>
        </p:txBody>
      </p:sp>
      <p:sp>
        <p:nvSpPr>
          <p:cNvPr id="27651" name="Content Placeholder 4"/>
          <p:cNvSpPr>
            <a:spLocks noGrp="1"/>
          </p:cNvSpPr>
          <p:nvPr>
            <p:ph idx="1"/>
          </p:nvPr>
        </p:nvSpPr>
        <p:spPr>
          <a:xfrm>
            <a:off x="0" y="1412875"/>
            <a:ext cx="8893175" cy="4114800"/>
          </a:xfrm>
        </p:spPr>
        <p:txBody>
          <a:bodyPr/>
          <a:lstStyle/>
          <a:p>
            <a:r>
              <a:rPr lang="en-US" altLang="el-GR" smtClean="0"/>
              <a:t>Foxall, G. (2014). </a:t>
            </a:r>
            <a:r>
              <a:rPr lang="en-US" altLang="el-GR" i="1" smtClean="0"/>
              <a:t>Strategic Marketing Management (RLE Marketing)</a:t>
            </a:r>
            <a:r>
              <a:rPr lang="en-US" altLang="el-GR" smtClean="0"/>
              <a:t> (Vol. 3). Routledge. </a:t>
            </a:r>
            <a:endParaRPr lang="el-GR" altLang="el-GR" smtClean="0"/>
          </a:p>
          <a:p>
            <a:r>
              <a:rPr lang="en-US" altLang="el-GR" smtClean="0"/>
              <a:t>West, D., Ford, J., &amp; Ibrahim, E. (2015). </a:t>
            </a:r>
            <a:r>
              <a:rPr lang="en-US" altLang="el-GR" i="1" smtClean="0"/>
              <a:t>Strategic marketing: creating competitive advantage</a:t>
            </a:r>
            <a:r>
              <a:rPr lang="en-US" altLang="el-GR" smtClean="0"/>
              <a:t>. Oxford University Press. </a:t>
            </a:r>
            <a:endParaRPr lang="el-GR" altLang="el-GR" smtClean="0"/>
          </a:p>
          <a:p>
            <a:r>
              <a:rPr lang="en-US" altLang="el-GR" smtClean="0"/>
              <a:t>Westwood, J. (2013). </a:t>
            </a:r>
            <a:r>
              <a:rPr lang="en-US" altLang="el-GR" i="1" smtClean="0"/>
              <a:t>How to write a marketing plan</a:t>
            </a:r>
            <a:r>
              <a:rPr lang="en-US" altLang="el-GR" smtClean="0"/>
              <a:t>. Kogan Page Publishers.</a:t>
            </a:r>
            <a:endParaRPr lang="el-GR" altLang="el-GR" smtClean="0"/>
          </a:p>
          <a:p>
            <a:r>
              <a:rPr lang="en-US" altLang="el-GR" smtClean="0"/>
              <a:t>Wilson, R. M., &amp; Gilligan, C. (2012). </a:t>
            </a:r>
            <a:r>
              <a:rPr lang="en-US" altLang="el-GR" i="1" smtClean="0"/>
              <a:t>Strategic marketing management</a:t>
            </a:r>
            <a:r>
              <a:rPr lang="en-US" altLang="el-GR" smtClean="0"/>
              <a:t>. Routledge.</a:t>
            </a:r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2765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86E35DC4-C329-4A65-BD64-112FA911FD4E}" type="slidenum">
              <a:rPr lang="el-GR" altLang="el-GR" sz="1400"/>
              <a:pPr eaLnBrk="1" hangingPunct="1"/>
              <a:t>26</a:t>
            </a:fld>
            <a:endParaRPr lang="el-GR" altLang="el-GR" sz="1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6"/>
          <p:cNvSpPr>
            <a:spLocks noGrp="1"/>
          </p:cNvSpPr>
          <p:nvPr>
            <p:ph type="ctr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r>
              <a:rPr lang="el-GR" altLang="el-GR" smtClean="0"/>
              <a:t>Τέλος Ενότητας #</a:t>
            </a:r>
            <a:r>
              <a:rPr lang="en-US" altLang="el-GR" smtClean="0"/>
              <a:t> </a:t>
            </a:r>
            <a:r>
              <a:rPr lang="el-GR" altLang="el-GR" smtClean="0"/>
              <a:t>4</a:t>
            </a:r>
          </a:p>
        </p:txBody>
      </p:sp>
      <p:sp>
        <p:nvSpPr>
          <p:cNvPr id="28675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827088" y="2781300"/>
            <a:ext cx="7561262" cy="2857500"/>
          </a:xfrm>
        </p:spPr>
        <p:txBody>
          <a:bodyPr/>
          <a:lstStyle/>
          <a:p>
            <a:r>
              <a:rPr lang="el-GR" altLang="el-GR" b="1" smtClean="0"/>
              <a:t>Μάθημα: </a:t>
            </a:r>
            <a:r>
              <a:rPr lang="el-GR" altLang="el-GR" smtClean="0"/>
              <a:t>Αρχές Μάρκετινγκ, </a:t>
            </a:r>
            <a:r>
              <a:rPr lang="el-GR" altLang="el-GR" b="1" smtClean="0"/>
              <a:t>Ενότητα </a:t>
            </a:r>
            <a:r>
              <a:rPr lang="en-US" altLang="el-GR" b="1" smtClean="0"/>
              <a:t># </a:t>
            </a:r>
            <a:r>
              <a:rPr lang="el-GR" altLang="el-GR" b="1" smtClean="0"/>
              <a:t>4:</a:t>
            </a:r>
            <a:r>
              <a:rPr lang="en-US" altLang="el-GR" b="1" smtClean="0"/>
              <a:t> </a:t>
            </a:r>
            <a:r>
              <a:rPr lang="el-GR" altLang="el-GR" smtClean="0"/>
              <a:t>Πρόγραμμα Μάρκετινγκ</a:t>
            </a:r>
          </a:p>
          <a:p>
            <a:r>
              <a:rPr lang="el-GR" altLang="el-GR" b="1" smtClean="0"/>
              <a:t>Διδάσκων: </a:t>
            </a:r>
            <a:r>
              <a:rPr lang="el-GR" altLang="el-GR" smtClean="0"/>
              <a:t>Γεώργιος Πανηγυράκης, </a:t>
            </a:r>
          </a:p>
          <a:p>
            <a:r>
              <a:rPr lang="el-GR" altLang="el-GR" b="1" smtClean="0"/>
              <a:t>Τμήμα: </a:t>
            </a:r>
            <a:r>
              <a:rPr lang="el-GR" altLang="el-GR" smtClean="0"/>
              <a:t>Οργάνωσης και Διοίκησης Επιχειρήσεων</a:t>
            </a:r>
          </a:p>
          <a:p>
            <a:endParaRPr lang="el-GR" altLang="el-GR" smtClean="0"/>
          </a:p>
          <a:p>
            <a:endParaRPr lang="el-GR" altLang="el-GR" smtClean="0"/>
          </a:p>
        </p:txBody>
      </p:sp>
      <p:pic>
        <p:nvPicPr>
          <p:cNvPr id="28676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Άδειες Χρήσης</a:t>
            </a:r>
          </a:p>
        </p:txBody>
      </p:sp>
      <p:sp>
        <p:nvSpPr>
          <p:cNvPr id="409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smtClean="0"/>
              <a:t>Το παρόν εκπαιδευτικό υλικό υπόκειται σε</a:t>
            </a:r>
            <a:r>
              <a:rPr lang="en-US" altLang="el-GR" sz="2800" smtClean="0"/>
              <a:t> </a:t>
            </a:r>
            <a:r>
              <a:rPr lang="el-GR" altLang="el-GR" sz="2800" smtClean="0"/>
              <a:t>άδειες χρήσης </a:t>
            </a:r>
            <a:r>
              <a:rPr lang="en-US" altLang="el-GR" sz="2800" smtClean="0"/>
              <a:t>Creative Commons. </a:t>
            </a:r>
            <a:endParaRPr lang="el-GR" altLang="el-GR" sz="2800" smtClean="0"/>
          </a:p>
          <a:p>
            <a:r>
              <a:rPr lang="el-GR" altLang="el-GR" sz="2800" smtClean="0"/>
              <a:t>Κάτω από κάθε εικόνα παρέχεται ο σύνδεσμός της και στην εκάστοτε σελίδα ανήκουν και τα πνευματικά δικαιώματά της. </a:t>
            </a:r>
          </a:p>
          <a:p>
            <a:endParaRPr lang="en-US" altLang="el-GR" sz="2800" smtClean="0"/>
          </a:p>
        </p:txBody>
      </p:sp>
      <p:sp>
        <p:nvSpPr>
          <p:cNvPr id="410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3C4E9592-23A9-4AEB-A5D6-7E0E7A3951E1}" type="slidenum">
              <a:rPr lang="el-GR" altLang="el-GR" sz="1400"/>
              <a:pPr eaLnBrk="1" hangingPunct="1"/>
              <a:t>3</a:t>
            </a:fld>
            <a:endParaRPr lang="el-GR" altLang="el-GR" sz="1400"/>
          </a:p>
        </p:txBody>
      </p:sp>
      <p:pic>
        <p:nvPicPr>
          <p:cNvPr id="410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Σκοποί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dirty="0" smtClean="0">
                <a:latin typeface="Century Gothic" pitchFamily="34" charset="0"/>
              </a:rPr>
              <a:t>Να γνωρίζει ποια είναι τα στάδια ενός προγράμματος μάρκετινγκ</a:t>
            </a:r>
            <a:endParaRPr lang="en-US" dirty="0" smtClean="0">
              <a:latin typeface="Century Gothic" pitchFamily="34" charset="0"/>
            </a:endParaRPr>
          </a:p>
          <a:p>
            <a:pPr>
              <a:defRPr/>
            </a:pPr>
            <a:r>
              <a:rPr lang="el-GR" dirty="0" smtClean="0">
                <a:latin typeface="Century Gothic" pitchFamily="34" charset="0"/>
              </a:rPr>
              <a:t>Να είναι σε θέση να κάνει μια ανάλυση ευκαιριών μάρκετινγκ</a:t>
            </a:r>
            <a:endParaRPr lang="en-US" dirty="0" smtClean="0">
              <a:latin typeface="Century Gothic" pitchFamily="34" charset="0"/>
            </a:endParaRPr>
          </a:p>
          <a:p>
            <a:pPr>
              <a:defRPr/>
            </a:pPr>
            <a:r>
              <a:rPr lang="el-GR" dirty="0" smtClean="0">
                <a:latin typeface="Century Gothic" pitchFamily="34" charset="0"/>
              </a:rPr>
              <a:t>Να ξέρει τι περιλαμβάνει ο καθορισμός στρατηγικών μάρκετινγκ</a:t>
            </a:r>
            <a:endParaRPr lang="en-US" dirty="0" smtClean="0">
              <a:latin typeface="Century Gothic" pitchFamily="34" charset="0"/>
            </a:endParaRPr>
          </a:p>
          <a:p>
            <a:pPr>
              <a:defRPr/>
            </a:pPr>
            <a:r>
              <a:rPr lang="el-GR" dirty="0" smtClean="0">
                <a:latin typeface="Century Gothic" pitchFamily="34" charset="0"/>
              </a:rPr>
              <a:t>Να μπορεί να σχεδιάσει ένα πρόγραμμα μάρκετινγκ</a:t>
            </a:r>
          </a:p>
          <a:p>
            <a:pPr>
              <a:defRPr/>
            </a:pPr>
            <a:r>
              <a:rPr lang="el-GR" dirty="0" smtClean="0">
                <a:latin typeface="Century Gothic" pitchFamily="34" charset="0"/>
              </a:rPr>
              <a:t>Να γνωρίζει ποιες αποφάσεις περιλαμβάνονται στην διοίκηση της προσπάθειας μάρκετινγκ</a:t>
            </a:r>
          </a:p>
          <a:p>
            <a:pPr>
              <a:defRPr/>
            </a:pPr>
            <a:endParaRPr lang="el-GR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DF789C84-CA8E-418B-8602-D4DA8818ACF9}" type="slidenum">
              <a:rPr lang="el-GR" altLang="el-GR" sz="1400"/>
              <a:pPr eaLnBrk="1" hangingPunct="1"/>
              <a:t>4</a:t>
            </a:fld>
            <a:endParaRPr lang="el-GR" altLang="el-G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Περιεχόμενα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Βήματα προγράμματος μάρκετινγκ</a:t>
            </a:r>
            <a:endParaRPr lang="en-US" sz="4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n-US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1) </a:t>
            </a:r>
            <a:r>
              <a:rPr lang="el-GR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Ανάλυση Ευκαιριών </a:t>
            </a:r>
            <a:r>
              <a:rPr lang="el-GR" sz="42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Marketing</a:t>
            </a:r>
            <a:r>
              <a:rPr lang="el-GR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en-US" sz="4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n-US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2) </a:t>
            </a:r>
            <a:r>
              <a:rPr lang="el-GR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Καθορισμός Στρατηγικών </a:t>
            </a:r>
            <a:r>
              <a:rPr lang="el-GR" sz="42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Marketing</a:t>
            </a:r>
            <a:r>
              <a:rPr lang="el-GR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en-US" sz="4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n-US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3) </a:t>
            </a:r>
            <a:r>
              <a:rPr lang="el-GR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Σχεδιασμός Προγραμμάτων </a:t>
            </a:r>
            <a:r>
              <a:rPr lang="el-GR" sz="42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Marketing</a:t>
            </a:r>
            <a:endParaRPr lang="en-US" sz="4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l-GR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Παρουσίαση Ενός </a:t>
            </a:r>
            <a:r>
              <a:rPr lang="el-GR" sz="42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Marketing</a:t>
            </a:r>
            <a:r>
              <a:rPr lang="el-GR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el-GR" sz="42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Plan</a:t>
            </a:r>
            <a:endParaRPr lang="el-GR" sz="4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endParaRPr lang="el-GR" altLang="el-GR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eaLnBrk="1" hangingPunct="1"/>
            <a:fld id="{4B559F4D-7E8A-4CFF-9B77-D7EAA42773F9}" type="slidenum">
              <a:rPr lang="el-GR" altLang="el-GR" sz="1400"/>
              <a:pPr eaLnBrk="1" hangingPunct="1"/>
              <a:t>5</a:t>
            </a:fld>
            <a:endParaRPr lang="el-GR" altLang="el-G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l-GR" dirty="0" err="1" smtClean="0"/>
              <a:t>Προγραμμα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μαρκετινγκ</a:t>
            </a:r>
            <a:endParaRPr lang="el-GR" dirty="0"/>
          </a:p>
        </p:txBody>
      </p:sp>
      <p:sp>
        <p:nvSpPr>
          <p:cNvPr id="7171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b="1" smtClean="0"/>
              <a:t>Μάθημα: </a:t>
            </a:r>
            <a:r>
              <a:rPr lang="el-GR" altLang="el-GR" smtClean="0"/>
              <a:t>Αρχές Μάρκετινγκ, </a:t>
            </a:r>
            <a:r>
              <a:rPr lang="el-GR" altLang="el-GR" b="1" smtClean="0"/>
              <a:t>Ενότητα </a:t>
            </a:r>
            <a:r>
              <a:rPr lang="en-US" altLang="el-GR" b="1" smtClean="0"/>
              <a:t># </a:t>
            </a:r>
            <a:r>
              <a:rPr lang="el-GR" altLang="el-GR" b="1" smtClean="0"/>
              <a:t>4:</a:t>
            </a:r>
            <a:r>
              <a:rPr lang="en-US" altLang="el-GR" b="1" smtClean="0"/>
              <a:t> </a:t>
            </a:r>
            <a:r>
              <a:rPr lang="el-GR" altLang="el-GR" smtClean="0"/>
              <a:t>Πρόγραμμα Μάρκετινγκ</a:t>
            </a:r>
          </a:p>
          <a:p>
            <a:r>
              <a:rPr lang="el-GR" altLang="el-GR" b="1" smtClean="0"/>
              <a:t>Διδάσκων: </a:t>
            </a:r>
            <a:r>
              <a:rPr lang="el-GR" altLang="el-GR" smtClean="0"/>
              <a:t>Γεώργιος Πανηγυράκης, </a:t>
            </a:r>
            <a:r>
              <a:rPr lang="el-GR" altLang="el-GR" b="1" smtClean="0"/>
              <a:t>Τμήμα: </a:t>
            </a:r>
            <a:r>
              <a:rPr lang="el-GR" altLang="el-GR" smtClean="0"/>
              <a:t>Οργάνωσης και Διοίκησης Επιχειρήσεων</a:t>
            </a:r>
          </a:p>
          <a:p>
            <a:endParaRPr lang="el-GR" altLang="el-GR" smtClean="0"/>
          </a:p>
        </p:txBody>
      </p:sp>
      <p:pic>
        <p:nvPicPr>
          <p:cNvPr id="7172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>
                <a:latin typeface="Century Gothic" panose="020B0502020202020204" pitchFamily="34" charset="0"/>
              </a:rPr>
              <a:t>Λέξεις κλειδιά</a:t>
            </a:r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>
                <a:latin typeface="Century Gothic" panose="020B0502020202020204" pitchFamily="34" charset="0"/>
              </a:rPr>
              <a:t>Πρόγραμμα μάρκετινγκ</a:t>
            </a:r>
            <a:endParaRPr lang="en-US" altLang="el-GR" smtClean="0">
              <a:latin typeface="Century Gothic" panose="020B0502020202020204" pitchFamily="34" charset="0"/>
            </a:endParaRPr>
          </a:p>
          <a:p>
            <a:r>
              <a:rPr lang="el-GR" altLang="el-GR" smtClean="0">
                <a:latin typeface="Century Gothic" panose="020B0502020202020204" pitchFamily="34" charset="0"/>
              </a:rPr>
              <a:t>Ευκαιρίες Marketing </a:t>
            </a:r>
            <a:endParaRPr lang="en-US" altLang="el-GR" smtClean="0">
              <a:latin typeface="Century Gothic" panose="020B0502020202020204" pitchFamily="34" charset="0"/>
            </a:endParaRPr>
          </a:p>
          <a:p>
            <a:r>
              <a:rPr lang="el-GR" altLang="el-GR" smtClean="0">
                <a:latin typeface="Century Gothic" panose="020B0502020202020204" pitchFamily="34" charset="0"/>
              </a:rPr>
              <a:t>Στρατηγικές Marketing </a:t>
            </a:r>
            <a:endParaRPr lang="en-US" altLang="el-GR" smtClean="0">
              <a:latin typeface="Century Gothic" panose="020B0502020202020204" pitchFamily="34" charset="0"/>
            </a:endParaRPr>
          </a:p>
          <a:p>
            <a:endParaRPr lang="el-GR" altLang="el-GR" smtClean="0">
              <a:latin typeface="Century Gothic" panose="020B0502020202020204" pitchFamily="34" charset="0"/>
            </a:endParaRPr>
          </a:p>
          <a:p>
            <a:endParaRPr lang="el-GR" altLang="el-GR" smtClean="0">
              <a:latin typeface="Century Gothic" panose="020B0502020202020204" pitchFamily="34" charset="0"/>
            </a:endParaRPr>
          </a:p>
          <a:p>
            <a:endParaRPr lang="en-US" altLang="el-GR" smtClean="0">
              <a:latin typeface="Century Gothic" panose="020B0502020202020204" pitchFamily="34" charset="0"/>
            </a:endParaRPr>
          </a:p>
          <a:p>
            <a:endParaRPr lang="el-GR" altLang="el-GR" smtClean="0">
              <a:latin typeface="Century Gothic" panose="020B0502020202020204" pitchFamily="34" charset="0"/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8759825" y="6237288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99F2367C-F05A-47BB-8E99-CD5B4D511607}" type="slidenum">
              <a:rPr lang="en-US" altLang="el-GR" sz="2800">
                <a:latin typeface="Century Gothic" panose="020B0502020202020204" pitchFamily="34" charset="0"/>
              </a:rPr>
              <a:pPr/>
              <a:t>7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gradFill rotWithShape="0">
            <a:gsLst>
              <a:gs pos="0">
                <a:srgbClr val="CC3399">
                  <a:gamma/>
                  <a:shade val="46275"/>
                  <a:invGamma/>
                </a:srgbClr>
              </a:gs>
              <a:gs pos="50000">
                <a:srgbClr val="CC3399"/>
              </a:gs>
              <a:gs pos="100000">
                <a:srgbClr val="CC3399">
                  <a:gamma/>
                  <a:shade val="46275"/>
                  <a:invGamma/>
                </a:srgbClr>
              </a:gs>
            </a:gsLst>
            <a:lin ang="18900000" scaled="1"/>
          </a:gra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3399"/>
            </a:extrusionClr>
          </a:sp3d>
        </p:spPr>
        <p:txBody>
          <a:bodyPr lIns="92075" tIns="46038" rIns="92075" bIns="46038">
            <a:flatTx/>
          </a:bodyPr>
          <a:lstStyle/>
          <a:p>
            <a:pPr eaLnBrk="1" hangingPunct="1"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Βήματα προγράμματος μάρκετινγκ</a:t>
            </a:r>
            <a:endParaRPr lang="el-GR" dirty="0" smtClean="0">
              <a:effectLst>
                <a:outerShdw blurRad="38100" dist="38100" dir="2700000" algn="tl">
                  <a:srgbClr val="FFFFFF"/>
                </a:outerShdw>
              </a:effectLst>
              <a:latin typeface="Century Gothic" pitchFamily="34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6350" y="2749550"/>
            <a:ext cx="2501900" cy="3797300"/>
          </a:xfrm>
          <a:prstGeom prst="rightArrow">
            <a:avLst>
              <a:gd name="adj1" fmla="val 75009"/>
              <a:gd name="adj2" fmla="val 50005"/>
            </a:avLst>
          </a:prstGeom>
          <a:solidFill>
            <a:srgbClr val="FFCCFF"/>
          </a:solidFill>
          <a:ln w="12700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lIns="92075" tIns="46038" rIns="92075" bIns="46038" anchor="ctr">
            <a:flatTx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Ανάλυση</a:t>
            </a:r>
          </a:p>
          <a:p>
            <a:pPr eaLnBrk="0" hangingPunct="0">
              <a:defRPr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Ευκαιριών</a:t>
            </a:r>
          </a:p>
          <a:p>
            <a:pPr eaLnBrk="0" hangingPunct="0"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Marketing</a:t>
            </a:r>
            <a:r>
              <a:rPr lang="el-G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 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1835150" y="2749550"/>
            <a:ext cx="2806700" cy="3797300"/>
          </a:xfrm>
          <a:prstGeom prst="rightArrow">
            <a:avLst>
              <a:gd name="adj1" fmla="val 75009"/>
              <a:gd name="adj2" fmla="val 50005"/>
            </a:avLst>
          </a:prstGeom>
          <a:solidFill>
            <a:srgbClr val="FF99FF"/>
          </a:solidFill>
          <a:ln w="12700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wrap="none" lIns="92075" tIns="46038" rIns="92075" bIns="46038" anchor="ctr">
            <a:flatTx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Καθορισμός</a:t>
            </a:r>
          </a:p>
          <a:p>
            <a:pPr eaLnBrk="0" hangingPunct="0">
              <a:defRPr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Στρατηγικών</a:t>
            </a:r>
          </a:p>
          <a:p>
            <a:pPr eaLnBrk="0" hangingPunct="0"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Marketing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121150" y="2747963"/>
            <a:ext cx="2728913" cy="3797300"/>
          </a:xfrm>
          <a:prstGeom prst="rightArrow">
            <a:avLst>
              <a:gd name="adj1" fmla="val 75009"/>
              <a:gd name="adj2" fmla="val 37907"/>
            </a:avLst>
          </a:prstGeom>
          <a:solidFill>
            <a:srgbClr val="FF66FF"/>
          </a:solidFill>
          <a:ln w="12700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FF"/>
            </a:extrusionClr>
          </a:sp3d>
        </p:spPr>
        <p:txBody>
          <a:bodyPr wrap="none" lIns="92075" tIns="46038" rIns="92075" bIns="46038" anchor="ctr">
            <a:flatTx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Σχεδιασμός</a:t>
            </a:r>
          </a:p>
          <a:p>
            <a:pPr eaLnBrk="0" hangingPunct="0">
              <a:defRPr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Προγραμμάτω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ν</a:t>
            </a:r>
          </a:p>
          <a:p>
            <a:pPr eaLnBrk="0" hangingPunct="0"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Marketing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6634163" y="2751138"/>
            <a:ext cx="2501900" cy="3797300"/>
          </a:xfrm>
          <a:prstGeom prst="rightArrow">
            <a:avLst>
              <a:gd name="adj1" fmla="val 75009"/>
              <a:gd name="adj2" fmla="val 50005"/>
            </a:avLst>
          </a:prstGeom>
          <a:solidFill>
            <a:srgbClr val="FF33FF"/>
          </a:solidFill>
          <a:ln w="12700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FF"/>
            </a:extrusionClr>
          </a:sp3d>
        </p:spPr>
        <p:txBody>
          <a:bodyPr wrap="none" lIns="92075" tIns="46038" rIns="92075" bIns="46038" anchor="ctr">
            <a:flatTx/>
          </a:bodyPr>
          <a:lstStyle/>
          <a:p>
            <a:pPr eaLnBrk="0" hangingPunct="0">
              <a:defRPr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Διοίκηση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της</a:t>
            </a:r>
          </a:p>
          <a:p>
            <a:pPr eaLnBrk="0" hangingPunct="0"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Προσπάθειας</a:t>
            </a:r>
          </a:p>
          <a:p>
            <a:pPr eaLnBrk="0" hangingPunct="0"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Marketing</a:t>
            </a:r>
          </a:p>
        </p:txBody>
      </p:sp>
      <p:pic>
        <p:nvPicPr>
          <p:cNvPr id="9223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0" y="63341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9763A494-BD3F-4E3C-8A61-4DD04CF9530A}" type="slidenum">
              <a:rPr lang="en-US" altLang="el-GR" sz="2800">
                <a:latin typeface="Century Gothic" panose="020B0502020202020204" pitchFamily="34" charset="0"/>
              </a:rPr>
              <a:pPr/>
              <a:t>8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827088" y="1341438"/>
            <a:ext cx="6481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 sz="2800" b="1">
                <a:latin typeface="Century Gothic" panose="020B0502020202020204" pitchFamily="34" charset="0"/>
              </a:rPr>
              <a:t>1) </a:t>
            </a:r>
            <a:r>
              <a:rPr lang="el-GR" altLang="el-GR" sz="2800" b="1">
                <a:latin typeface="Century Gothic" panose="020B0502020202020204" pitchFamily="34" charset="0"/>
              </a:rPr>
              <a:t>Ανάλυση Ευκαιριών Marketing 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11188" y="228600"/>
            <a:ext cx="7923212" cy="968375"/>
          </a:xfrm>
          <a:prstGeom prst="rect">
            <a:avLst/>
          </a:prstGeom>
          <a:gradFill rotWithShape="0">
            <a:gsLst>
              <a:gs pos="0">
                <a:srgbClr val="CC3399">
                  <a:gamma/>
                  <a:shade val="46275"/>
                  <a:invGamma/>
                </a:srgbClr>
              </a:gs>
              <a:gs pos="50000">
                <a:srgbClr val="CC3399"/>
              </a:gs>
              <a:gs pos="100000">
                <a:srgbClr val="CC3399">
                  <a:gamma/>
                  <a:shade val="46275"/>
                  <a:invGamma/>
                </a:srgbClr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3399"/>
            </a:extrusionClr>
          </a:sp3d>
        </p:spPr>
        <p:txBody>
          <a:bodyPr lIns="92075" tIns="46038" rIns="92075" bIns="46038" anchor="ctr">
            <a:flatTx/>
          </a:bodyPr>
          <a:lstStyle/>
          <a:p>
            <a:pPr algn="ctr" eaLnBrk="0" hangingPunct="0">
              <a:defRPr/>
            </a:pPr>
            <a:r>
              <a:rPr lang="el-G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Η διαδικασία μάρκετινγκ</a:t>
            </a:r>
            <a:endParaRPr lang="el-GR" sz="44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entury Gothic" pitchFamily="34" charset="0"/>
            </a:endParaRPr>
          </a:p>
        </p:txBody>
      </p:sp>
      <p:pic>
        <p:nvPicPr>
          <p:cNvPr id="10244" name="Picture 14" descr="C:\Users\TURBO_X\Desktop\γ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6450013"/>
            <a:ext cx="2163762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17"/>
          <p:cNvSpPr>
            <a:spLocks noChangeArrowheads="1"/>
          </p:cNvSpPr>
          <p:nvPr/>
        </p:nvSpPr>
        <p:spPr bwMode="auto">
          <a:xfrm>
            <a:off x="0" y="63341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Greek" panose="02020603050405020304" pitchFamily="18" charset="0"/>
              </a:defRPr>
            </a:lvl9pPr>
          </a:lstStyle>
          <a:p>
            <a:fld id="{801D8616-FB6E-4050-A56F-2FD4162B16C0}" type="slidenum">
              <a:rPr lang="en-US" altLang="el-GR" sz="2800">
                <a:latin typeface="Century Gothic" panose="020B0502020202020204" pitchFamily="34" charset="0"/>
              </a:rPr>
              <a:pPr/>
              <a:t>9</a:t>
            </a:fld>
            <a:endParaRPr lang="en-US" altLang="el-GR" sz="2800">
              <a:latin typeface="Century Gothic" panose="020B0502020202020204" pitchFamily="34" charset="0"/>
            </a:endParaRPr>
          </a:p>
        </p:txBody>
      </p:sp>
      <p:graphicFrame>
        <p:nvGraphicFramePr>
          <p:cNvPr id="18" name="Diagram 17"/>
          <p:cNvGraphicFramePr/>
          <p:nvPr/>
        </p:nvGraphicFramePr>
        <p:xfrm>
          <a:off x="395536" y="2204864"/>
          <a:ext cx="8424936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 Greek"/>
        <a:ea typeface=""/>
        <a:cs typeface=""/>
      </a:majorFont>
      <a:minorFont>
        <a:latin typeface="Times New Roman Gree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710</Words>
  <Application>Microsoft Office PowerPoint</Application>
  <PresentationFormat>On-screen Show (4:3)</PresentationFormat>
  <Paragraphs>205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Times New Roman Greek</vt:lpstr>
      <vt:lpstr>Arial</vt:lpstr>
      <vt:lpstr>Century Gothic</vt:lpstr>
      <vt:lpstr>Wingdings</vt:lpstr>
      <vt:lpstr>Default Design</vt:lpstr>
      <vt:lpstr>Αρχές Μάρκετινγκ</vt:lpstr>
      <vt:lpstr>Χρηματοδότηση</vt:lpstr>
      <vt:lpstr>Άδειες Χρήσης</vt:lpstr>
      <vt:lpstr>Σκοποί ενότητας</vt:lpstr>
      <vt:lpstr>Περιεχόμενα ενότητας</vt:lpstr>
      <vt:lpstr>Προγραμμα μαρκετινγκ</vt:lpstr>
      <vt:lpstr>Λέξεις κλειδιά</vt:lpstr>
      <vt:lpstr>Βήματα προγράμματος μάρκετινγκ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Παρουσίαση Ενός Marketing  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Βιβλιογραφία</vt:lpstr>
      <vt:lpstr>Τέλος Ενότητας #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Marketing Process</dc:title>
  <dc:creator>missios</dc:creator>
  <cp:lastModifiedBy>georgex</cp:lastModifiedBy>
  <cp:revision>38</cp:revision>
  <dcterms:created xsi:type="dcterms:W3CDTF">1999-10-09T15:08:04Z</dcterms:created>
  <dcterms:modified xsi:type="dcterms:W3CDTF">2015-11-26T08:26:16Z</dcterms:modified>
</cp:coreProperties>
</file>