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00" r:id="rId2"/>
    <p:sldMasterId id="2147483812" r:id="rId3"/>
  </p:sldMasterIdLst>
  <p:notesMasterIdLst>
    <p:notesMasterId r:id="rId20"/>
  </p:notesMasterIdLst>
  <p:handoutMasterIdLst>
    <p:handoutMasterId r:id="rId21"/>
  </p:handoutMasterIdLst>
  <p:sldIdLst>
    <p:sldId id="301" r:id="rId4"/>
    <p:sldId id="302" r:id="rId5"/>
    <p:sldId id="303" r:id="rId6"/>
    <p:sldId id="288" r:id="rId7"/>
    <p:sldId id="291" r:id="rId8"/>
    <p:sldId id="292" r:id="rId9"/>
    <p:sldId id="293" r:id="rId10"/>
    <p:sldId id="294" r:id="rId11"/>
    <p:sldId id="290" r:id="rId12"/>
    <p:sldId id="295" r:id="rId13"/>
    <p:sldId id="296" r:id="rId14"/>
    <p:sldId id="297" r:id="rId15"/>
    <p:sldId id="298" r:id="rId16"/>
    <p:sldId id="299" r:id="rId17"/>
    <p:sldId id="300" r:id="rId18"/>
    <p:sldId id="304" r:id="rId19"/>
  </p:sldIdLst>
  <p:sldSz cx="9144000" cy="6858000" type="screen4x3"/>
  <p:notesSz cx="10234613" cy="7099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615" autoAdjust="0"/>
    <p:restoredTop sz="86393" autoAdjust="0"/>
  </p:normalViewPr>
  <p:slideViewPr>
    <p:cSldViewPr>
      <p:cViewPr>
        <p:scale>
          <a:sx n="117" d="100"/>
          <a:sy n="117" d="100"/>
        </p:scale>
        <p:origin x="3016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9069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00725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00725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fld id="{6CBDD50A-D275-4CB2-A6C5-F02403838E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634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00725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1813"/>
            <a:ext cx="3551238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5250" y="3371850"/>
            <a:ext cx="75041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0725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fld id="{C5461742-393D-4015-9309-AA3B990C0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55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717E5A-A12C-43BF-8E09-1CD5B946BC78}" type="slidenum">
              <a:rPr lang="en-US" altLang="en-US" sz="1300" smtClean="0"/>
              <a:pPr eaLnBrk="1" hangingPunct="1"/>
              <a:t>4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49848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2286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 userDrawn="1"/>
        </p:nvGraphicFramePr>
        <p:xfrm>
          <a:off x="134938" y="996950"/>
          <a:ext cx="12985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Microsoft Drawing" r:id="rId3" imgW="928809" imgH="896743" progId="MSDraw">
                  <p:embed/>
                </p:oleObj>
              </mc:Choice>
              <mc:Fallback>
                <p:oleObj name="Microsoft Drawing" r:id="rId3" imgW="928809" imgH="896743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996950"/>
                        <a:ext cx="1298575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1143000"/>
            <a:ext cx="6705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743200"/>
            <a:ext cx="6400800" cy="2895600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4BAA90AD-F736-4C18-9061-FEFC73DD7CD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120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9C9268ED-3F64-42D2-A842-62916821DBB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56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14300"/>
            <a:ext cx="209550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"/>
            <a:ext cx="6134100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E754C447-C542-46B0-9C30-57A33A031B6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5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5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73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9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69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59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6398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07</a:t>
            </a:r>
            <a:r>
              <a:rPr lang="en-US"/>
              <a:t>c</a:t>
            </a:r>
            <a:r>
              <a:rPr lang="el-GR"/>
              <a:t>-</a:t>
            </a:r>
            <a:fld id="{FA6D30B9-DB70-43C3-990C-63B8C97ABF6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1831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444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46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92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12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93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95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50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5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96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FA710BAE-3A8E-4969-98DB-79E69D30016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9103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050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56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8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2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067E0BBD-4ADE-4B57-8395-524B0452A12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999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CF7E9736-E9A4-4943-BDBA-A9FD9613275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794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8EB1EC40-A1DF-4B33-B89C-54D685E4E48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989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75A419E1-6CB9-46CE-AECB-40A1BE0489E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041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AA8620BB-3B0D-4E50-8ABE-7FAB76C0232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452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A2E81977-EB5C-47C3-9C71-BE242796965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962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1219200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 dirty="0"/>
          </a:p>
        </p:txBody>
      </p:sp>
      <p:sp>
        <p:nvSpPr>
          <p:cNvPr id="307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4300"/>
            <a:ext cx="8382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307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l-GR"/>
              <a:t>07</a:t>
            </a:r>
            <a:r>
              <a:rPr lang="en-US"/>
              <a:t>b</a:t>
            </a:r>
            <a:r>
              <a:rPr lang="el-GR"/>
              <a:t>-</a:t>
            </a:r>
            <a:fld id="{A4BC0351-9565-41AF-AE96-BF8DD76DC8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0" y="6429375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423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346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Section # </a:t>
            </a:r>
            <a:r>
              <a:rPr lang="fr-FR" sz="2800" b="1" dirty="0" smtClean="0"/>
              <a:t>7.3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b="1" dirty="0"/>
              <a:t>Evolved Addressing &amp; </a:t>
            </a:r>
            <a:r>
              <a:rPr lang="en-US" sz="2800" b="1" dirty="0" smtClean="0"/>
              <a:t>Forwarding</a:t>
            </a:r>
            <a:endParaRPr lang="en-US" sz="2800" b="1" dirty="0"/>
          </a:p>
          <a:p>
            <a:r>
              <a:rPr lang="en-US" sz="2800" b="1" dirty="0" smtClean="0"/>
              <a:t>Instructor</a:t>
            </a:r>
            <a:r>
              <a:rPr lang="el-GR" sz="2800" b="1" dirty="0" smtClean="0"/>
              <a:t>: </a:t>
            </a:r>
            <a:r>
              <a:rPr lang="en-US" sz="2800" dirty="0" smtClean="0"/>
              <a:t>George </a:t>
            </a:r>
            <a:r>
              <a:rPr lang="en-US" sz="2800" dirty="0" err="1" smtClean="0"/>
              <a:t>Xylomenos</a:t>
            </a:r>
            <a:endParaRPr lang="el-GR" sz="2800" dirty="0" smtClean="0"/>
          </a:p>
          <a:p>
            <a:r>
              <a:rPr lang="en-US" sz="2800" b="1" dirty="0" smtClean="0"/>
              <a:t>Department:</a:t>
            </a:r>
            <a:r>
              <a:rPr lang="el-GR" sz="2800" b="1" dirty="0" smtClean="0"/>
              <a:t> </a:t>
            </a:r>
            <a:r>
              <a:rPr lang="en-US" sz="2800" dirty="0" smtClean="0"/>
              <a:t>Informatics</a:t>
            </a:r>
            <a:endParaRPr lang="el-GR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9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6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Uses of accountability</a:t>
            </a:r>
            <a:endParaRPr lang="el-GR" alt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Shut-off protocol</a:t>
            </a:r>
          </a:p>
          <a:p>
            <a:pPr lvl="1"/>
            <a:r>
              <a:rPr lang="en-US" altLang="en-US" smtClean="0"/>
              <a:t>Requires a smart-NIC that rate-limits transmission if needed</a:t>
            </a:r>
          </a:p>
          <a:p>
            <a:pPr lvl="2"/>
            <a:r>
              <a:rPr lang="en-US" altLang="en-US" smtClean="0"/>
              <a:t>The NIC records hashes of recently sent packets</a:t>
            </a:r>
          </a:p>
          <a:p>
            <a:pPr lvl="2"/>
            <a:r>
              <a:rPr lang="en-US" altLang="en-US" smtClean="0"/>
              <a:t>It also accepts Shut-Off Packets (SOPs) independently</a:t>
            </a:r>
          </a:p>
          <a:p>
            <a:pPr lvl="2"/>
            <a:r>
              <a:rPr lang="en-US" altLang="en-US" smtClean="0"/>
              <a:t>A SOP contains a packet hash and a TTL, signed by the destination</a:t>
            </a:r>
          </a:p>
          <a:p>
            <a:pPr lvl="2"/>
            <a:r>
              <a:rPr lang="en-US" altLang="en-US" smtClean="0"/>
              <a:t>The NIC accepts the packet if it contains a valid hash and signature</a:t>
            </a:r>
          </a:p>
          <a:p>
            <a:pPr lvl="2"/>
            <a:r>
              <a:rPr lang="en-US" altLang="en-US" smtClean="0"/>
              <a:t>Then it shuts-off traffic for the TTL</a:t>
            </a:r>
          </a:p>
          <a:p>
            <a:pPr lvl="2"/>
            <a:r>
              <a:rPr lang="en-US" altLang="en-US" smtClean="0"/>
              <a:t>The random packet ID prevents replay attacks</a:t>
            </a:r>
          </a:p>
          <a:p>
            <a:pPr lvl="2"/>
            <a:r>
              <a:rPr lang="en-US" altLang="en-US" smtClean="0"/>
              <a:t>Hashes of thousands of packet can be kept in a Bloom filter</a:t>
            </a:r>
          </a:p>
          <a:p>
            <a:r>
              <a:rPr lang="en-US" altLang="en-US" smtClean="0"/>
              <a:t>Securing BGP</a:t>
            </a:r>
          </a:p>
          <a:p>
            <a:pPr lvl="1"/>
            <a:r>
              <a:rPr lang="en-US" altLang="en-US" smtClean="0"/>
              <a:t>BGP peering sessions are encrypted with AD public keys</a:t>
            </a:r>
          </a:p>
          <a:p>
            <a:pPr lvl="1"/>
            <a:r>
              <a:rPr lang="en-US" altLang="en-US" smtClean="0"/>
              <a:t>BGP routers sign their routing announcements</a:t>
            </a:r>
          </a:p>
          <a:p>
            <a:pPr lvl="1"/>
            <a:r>
              <a:rPr lang="en-US" altLang="en-US" smtClean="0"/>
              <a:t>Routers only need to know the public keys of other ADs</a:t>
            </a:r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smtClean="0"/>
              <a:t>07</a:t>
            </a:r>
            <a:r>
              <a:rPr lang="en-US" smtClean="0"/>
              <a:t>c</a:t>
            </a:r>
            <a:r>
              <a:rPr lang="el-GR" smtClean="0"/>
              <a:t>-</a:t>
            </a:r>
            <a:fld id="{AE947DC1-0750-4DC6-B38E-6532C058CFBC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Routing scalability</a:t>
            </a:r>
            <a:endParaRPr lang="el-GR" alt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Routing growth estimates</a:t>
            </a:r>
          </a:p>
          <a:p>
            <a:pPr lvl="1"/>
            <a:r>
              <a:rPr lang="en-US" altLang="en-US" smtClean="0"/>
              <a:t>The AS diameter increases slowly (less than 5 hops)</a:t>
            </a:r>
          </a:p>
          <a:p>
            <a:pPr lvl="1"/>
            <a:r>
              <a:rPr lang="en-US" altLang="en-US" smtClean="0"/>
              <a:t>Routing tables grow 17% per year (about 1.6 million in 2020)</a:t>
            </a:r>
          </a:p>
          <a:p>
            <a:pPr lvl="1"/>
            <a:r>
              <a:rPr lang="en-US" altLang="en-US" smtClean="0"/>
              <a:t>Routing traffic grows linearly with table size</a:t>
            </a:r>
          </a:p>
          <a:p>
            <a:pPr lvl="2"/>
            <a:r>
              <a:rPr lang="en-US" altLang="en-US" smtClean="0"/>
              <a:t>Estimate 1.5 updates per day per prefix</a:t>
            </a:r>
          </a:p>
          <a:p>
            <a:r>
              <a:rPr lang="en-US" altLang="en-US" smtClean="0"/>
              <a:t>Effects of moving to AIP</a:t>
            </a:r>
          </a:p>
          <a:p>
            <a:pPr lvl="1"/>
            <a:r>
              <a:rPr lang="en-US" altLang="en-US" smtClean="0"/>
              <a:t>RIB/FIB size increase due to 160 bit AD and 2048 bit public key</a:t>
            </a:r>
          </a:p>
          <a:p>
            <a:pPr lvl="2"/>
            <a:r>
              <a:rPr lang="en-US" altLang="en-US" smtClean="0"/>
              <a:t>Doubles for two level ADs</a:t>
            </a:r>
          </a:p>
          <a:p>
            <a:pPr lvl="1"/>
            <a:r>
              <a:rPr lang="en-US" altLang="en-US" smtClean="0"/>
              <a:t>BUT: lookups are flat, not longest prefix</a:t>
            </a:r>
          </a:p>
          <a:p>
            <a:pPr lvl="2"/>
            <a:r>
              <a:rPr lang="en-US" altLang="en-US" smtClean="0"/>
              <a:t>Estimated 80% reduction in memory accesses</a:t>
            </a:r>
          </a:p>
          <a:p>
            <a:pPr lvl="1"/>
            <a:r>
              <a:rPr lang="en-US" altLang="en-US" smtClean="0"/>
              <a:t>The AS diameter may grow by 2-3 hops due to two level ADs</a:t>
            </a:r>
          </a:p>
          <a:p>
            <a:pPr lvl="1"/>
            <a:r>
              <a:rPr lang="en-US" altLang="en-US" smtClean="0"/>
              <a:t>CPU costs that same as those needed for S-BGP</a:t>
            </a:r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smtClean="0"/>
              <a:t>07</a:t>
            </a:r>
            <a:r>
              <a:rPr lang="en-US" smtClean="0"/>
              <a:t>c</a:t>
            </a:r>
            <a:r>
              <a:rPr lang="el-GR" smtClean="0"/>
              <a:t>-</a:t>
            </a:r>
            <a:fld id="{C7F4114F-4891-442C-8812-A79915EFDF0D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Routing scalability</a:t>
            </a:r>
            <a:endParaRPr lang="el-GR" alt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Semiconductor growth trends</a:t>
            </a:r>
          </a:p>
          <a:p>
            <a:pPr lvl="1"/>
            <a:r>
              <a:rPr lang="en-US" altLang="en-US" smtClean="0"/>
              <a:t>Assume the ITRS roadmap of density doubling every 3 years</a:t>
            </a:r>
          </a:p>
          <a:p>
            <a:r>
              <a:rPr lang="en-US" altLang="en-US" smtClean="0"/>
              <a:t>Resource requirements</a:t>
            </a:r>
          </a:p>
          <a:p>
            <a:pPr lvl="1"/>
            <a:r>
              <a:rPr lang="en-US" altLang="en-US" smtClean="0"/>
              <a:t>RIB (DRAM): Roughly triple the amount of RAM needed by IP</a:t>
            </a:r>
          </a:p>
          <a:p>
            <a:pPr lvl="2"/>
            <a:r>
              <a:rPr lang="en-US" altLang="en-US" smtClean="0"/>
              <a:t>No problem with current growth trends</a:t>
            </a:r>
          </a:p>
          <a:p>
            <a:pPr lvl="1"/>
            <a:r>
              <a:rPr lang="en-US" altLang="en-US" smtClean="0"/>
              <a:t>FIB (DR/SR/CAM): SRAM will grow much faster than FIBs</a:t>
            </a:r>
          </a:p>
          <a:p>
            <a:pPr lvl="1"/>
            <a:r>
              <a:rPr lang="en-US" altLang="en-US" smtClean="0"/>
              <a:t>CPU: Loading time of tables to memory</a:t>
            </a:r>
          </a:p>
          <a:p>
            <a:pPr lvl="2"/>
            <a:r>
              <a:rPr lang="en-US" altLang="en-US" smtClean="0"/>
              <a:t>Estimated to be less than 30 seconds</a:t>
            </a:r>
          </a:p>
          <a:p>
            <a:pPr lvl="1"/>
            <a:r>
              <a:rPr lang="en-US" altLang="en-US" smtClean="0"/>
              <a:t>Cryptography: 66 seconds for all tables</a:t>
            </a:r>
          </a:p>
          <a:p>
            <a:pPr lvl="2"/>
            <a:r>
              <a:rPr lang="en-US" altLang="en-US" smtClean="0"/>
              <a:t>May need acceleration as it is slower than the loading time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smtClean="0"/>
              <a:t>07</a:t>
            </a:r>
            <a:r>
              <a:rPr lang="en-US" smtClean="0"/>
              <a:t>c</a:t>
            </a:r>
            <a:r>
              <a:rPr lang="el-GR" smtClean="0"/>
              <a:t>-</a:t>
            </a:r>
            <a:fld id="{FE760A06-B6E1-4EC8-9478-FEE9C8CFB80D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Key management</a:t>
            </a:r>
            <a:endParaRPr lang="el-GR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Key compromise: what if a private key is exposed?</a:t>
            </a:r>
          </a:p>
          <a:p>
            <a:pPr lvl="1"/>
            <a:r>
              <a:rPr lang="en-US" altLang="en-US" smtClean="0"/>
              <a:t>Key revocation is tricky but feasible</a:t>
            </a:r>
          </a:p>
          <a:p>
            <a:pPr lvl="1"/>
            <a:r>
              <a:rPr lang="en-US" altLang="en-US" smtClean="0"/>
              <a:t>The biggest problem is the false confidence in lost keys</a:t>
            </a:r>
          </a:p>
          <a:p>
            <a:pPr lvl="2"/>
            <a:r>
              <a:rPr lang="en-US" altLang="en-US" smtClean="0"/>
              <a:t>Therefore mechanisms for rapid loss detection are needed</a:t>
            </a:r>
          </a:p>
          <a:p>
            <a:pPr lvl="1"/>
            <a:r>
              <a:rPr lang="en-US" altLang="en-US" smtClean="0"/>
              <a:t>Public registries for ADs are needed</a:t>
            </a:r>
          </a:p>
          <a:p>
            <a:pPr lvl="2"/>
            <a:r>
              <a:rPr lang="en-US" altLang="en-US" smtClean="0"/>
              <a:t>They only store self certifying data (no PKI needed)</a:t>
            </a:r>
          </a:p>
          <a:p>
            <a:pPr lvl="2"/>
            <a:r>
              <a:rPr lang="en-US" altLang="en-US" smtClean="0"/>
              <a:t>Can be automatically populated (no human intervention)</a:t>
            </a:r>
          </a:p>
          <a:p>
            <a:pPr lvl="2"/>
            <a:r>
              <a:rPr lang="en-US" altLang="en-US" smtClean="0"/>
              <a:t>Local (per domain) and global registries possible</a:t>
            </a:r>
          </a:p>
          <a:p>
            <a:pPr lvl="1"/>
            <a:r>
              <a:rPr lang="en-US" altLang="en-US" smtClean="0"/>
              <a:t>Types of information stored in registries</a:t>
            </a:r>
          </a:p>
          <a:p>
            <a:pPr lvl="2"/>
            <a:r>
              <a:rPr lang="en-US" altLang="en-US" smtClean="0"/>
              <a:t>Identity/public key pairs</a:t>
            </a:r>
          </a:p>
          <a:p>
            <a:pPr lvl="2"/>
            <a:r>
              <a:rPr lang="en-US" altLang="en-US" smtClean="0"/>
              <a:t>Revoked public keys, signed by private keys (write once!)</a:t>
            </a:r>
          </a:p>
          <a:p>
            <a:pPr lvl="2"/>
            <a:r>
              <a:rPr lang="en-US" altLang="en-US" smtClean="0"/>
              <a:t>Peering relationships, signed by both peers</a:t>
            </a:r>
          </a:p>
          <a:p>
            <a:pPr lvl="2"/>
            <a:r>
              <a:rPr lang="en-US" altLang="en-US" smtClean="0"/>
              <a:t>Certificates binding EIDs to ADs (may be multiple)</a:t>
            </a:r>
          </a:p>
          <a:p>
            <a:pPr lvl="2"/>
            <a:r>
              <a:rPr lang="en-US" altLang="en-US" smtClean="0"/>
              <a:t>Certificates binding EIDs to first hop routers (can be multiple)</a:t>
            </a:r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smtClean="0"/>
              <a:t>07</a:t>
            </a:r>
            <a:r>
              <a:rPr lang="en-US" smtClean="0"/>
              <a:t>c</a:t>
            </a:r>
            <a:r>
              <a:rPr lang="el-GR" smtClean="0"/>
              <a:t>-</a:t>
            </a:r>
            <a:fld id="{500D4573-5CD2-4BFA-8B3A-2833B0F4BE2E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Key management</a:t>
            </a:r>
            <a:endParaRPr lang="el-GR" alt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Maintaining domain registries</a:t>
            </a:r>
          </a:p>
          <a:p>
            <a:pPr lvl="1"/>
            <a:r>
              <a:rPr lang="en-US" altLang="en-US" smtClean="0"/>
              <a:t>Domains should be forced to sign AD:EID to get it into DNS</a:t>
            </a:r>
          </a:p>
          <a:p>
            <a:pPr lvl="1"/>
            <a:r>
              <a:rPr lang="en-US" altLang="en-US" smtClean="0"/>
              <a:t>Hosts check the registries of the domains hosting them</a:t>
            </a:r>
          </a:p>
          <a:p>
            <a:pPr lvl="1"/>
            <a:r>
              <a:rPr lang="en-US" altLang="en-US" smtClean="0"/>
              <a:t>Domains check the registries of their peers</a:t>
            </a:r>
          </a:p>
          <a:p>
            <a:r>
              <a:rPr lang="en-US" altLang="en-US" smtClean="0"/>
              <a:t>Key discovery: what is the destination address?</a:t>
            </a:r>
          </a:p>
          <a:p>
            <a:pPr lvl="1"/>
            <a:r>
              <a:rPr lang="en-US" altLang="en-US" smtClean="0"/>
              <a:t>Use DNS and verify keys against AD identifiers</a:t>
            </a:r>
          </a:p>
          <a:p>
            <a:pPr lvl="1"/>
            <a:r>
              <a:rPr lang="en-US" altLang="en-US" smtClean="0"/>
              <a:t>Establish out-of-band trust between peering domains</a:t>
            </a:r>
          </a:p>
          <a:p>
            <a:r>
              <a:rPr lang="en-US" altLang="en-US" smtClean="0"/>
              <a:t>Cryptographic algorithm compromise</a:t>
            </a:r>
          </a:p>
          <a:p>
            <a:pPr lvl="1"/>
            <a:r>
              <a:rPr lang="en-US" altLang="en-US" smtClean="0"/>
              <a:t>This is why version numbers are added to identities</a:t>
            </a:r>
          </a:p>
          <a:p>
            <a:pPr lvl="1"/>
            <a:r>
              <a:rPr lang="en-US" altLang="en-US" smtClean="0"/>
              <a:t>New algorithms can co-exist with older ones</a:t>
            </a:r>
          </a:p>
          <a:p>
            <a:pPr lvl="1"/>
            <a:r>
              <a:rPr lang="en-US" altLang="en-US" smtClean="0"/>
              <a:t>A version number indicates a hash/sign combination pair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smtClean="0"/>
              <a:t>07</a:t>
            </a:r>
            <a:r>
              <a:rPr lang="en-US" smtClean="0"/>
              <a:t>c</a:t>
            </a:r>
            <a:r>
              <a:rPr lang="el-GR" smtClean="0"/>
              <a:t>-</a:t>
            </a:r>
            <a:fld id="{389F5B74-D2DF-4A40-86B2-8C9DD9E8B6A5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Traffic engineering and AD size</a:t>
            </a:r>
            <a:endParaRPr lang="el-GR" alt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Traffic engineering maps offered load to a set of paths</a:t>
            </a:r>
          </a:p>
          <a:p>
            <a:pPr lvl="1"/>
            <a:r>
              <a:rPr lang="en-US" altLang="en-US" smtClean="0"/>
              <a:t>Performed by DNS and selective prefix advertising</a:t>
            </a:r>
          </a:p>
          <a:p>
            <a:pPr lvl="1"/>
            <a:r>
              <a:rPr lang="en-US" altLang="en-US" smtClean="0"/>
              <a:t>ADs cannot be split to smaller prefixes for control</a:t>
            </a:r>
          </a:p>
          <a:p>
            <a:pPr lvl="2"/>
            <a:r>
              <a:rPr lang="en-US" altLang="en-US" smtClean="0"/>
              <a:t>But they can be split hierarchically</a:t>
            </a:r>
          </a:p>
          <a:p>
            <a:pPr lvl="1"/>
            <a:r>
              <a:rPr lang="en-US" altLang="en-US" smtClean="0"/>
              <a:t>AD granularity: a set of hosts under common administration</a:t>
            </a:r>
          </a:p>
          <a:p>
            <a:pPr lvl="1"/>
            <a:r>
              <a:rPr lang="en-US" altLang="en-US" smtClean="0"/>
              <a:t>Splitting ADs for traffic engineering can be done</a:t>
            </a:r>
          </a:p>
          <a:p>
            <a:pPr lvl="2"/>
            <a:r>
              <a:rPr lang="en-US" altLang="en-US" smtClean="0"/>
              <a:t>It is aggregating these prefixes that is impossible!</a:t>
            </a:r>
          </a:p>
          <a:p>
            <a:pPr lvl="1"/>
            <a:r>
              <a:rPr lang="en-US" altLang="en-US" smtClean="0"/>
              <a:t>Experiments show that such aggregation is quite rare</a:t>
            </a:r>
          </a:p>
          <a:p>
            <a:pPr lvl="1"/>
            <a:r>
              <a:rPr lang="en-US" altLang="en-US" smtClean="0"/>
              <a:t>Another possibility is to use the interface bits</a:t>
            </a:r>
          </a:p>
          <a:p>
            <a:pPr lvl="2"/>
            <a:r>
              <a:rPr lang="en-US" altLang="en-US" smtClean="0"/>
              <a:t>Each interface could be advertised separately</a:t>
            </a:r>
          </a:p>
          <a:p>
            <a:pPr lvl="2"/>
            <a:r>
              <a:rPr lang="en-US" altLang="en-US" smtClean="0"/>
              <a:t>Allows aggregation by zeroing out the interface bits</a:t>
            </a:r>
          </a:p>
          <a:p>
            <a:pPr lvl="1"/>
            <a:r>
              <a:rPr lang="en-US" altLang="en-US" smtClean="0"/>
              <a:t>DNS load balancing does not change</a:t>
            </a:r>
          </a:p>
          <a:p>
            <a:pPr lvl="2"/>
            <a:r>
              <a:rPr lang="en-US" altLang="en-US" smtClean="0"/>
              <a:t>The interface bits can make it easier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smtClean="0"/>
              <a:t>07</a:t>
            </a:r>
            <a:r>
              <a:rPr lang="en-US" smtClean="0"/>
              <a:t>c</a:t>
            </a:r>
            <a:r>
              <a:rPr lang="el-GR" smtClean="0"/>
              <a:t>-</a:t>
            </a:r>
            <a:fld id="{9100C10B-2CD4-4203-97A7-E090B28A8192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Section </a:t>
            </a:r>
            <a:r>
              <a:rPr lang="el-GR" dirty="0" smtClean="0"/>
              <a:t>#</a:t>
            </a:r>
            <a:r>
              <a:rPr lang="en-US" dirty="0" smtClean="0"/>
              <a:t> </a:t>
            </a:r>
            <a:r>
              <a:rPr lang="fr-FR" dirty="0" smtClean="0"/>
              <a:t>7.3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Course</a:t>
            </a:r>
            <a:r>
              <a:rPr lang="el-GR" b="1" dirty="0" smtClean="0"/>
              <a:t>: </a:t>
            </a:r>
            <a:r>
              <a:rPr lang="en-US" dirty="0"/>
              <a:t>Information-Centric </a:t>
            </a:r>
            <a:r>
              <a:rPr lang="en-US" dirty="0" smtClean="0"/>
              <a:t>Networks</a:t>
            </a:r>
            <a:r>
              <a:rPr lang="el-GR" dirty="0" smtClean="0"/>
              <a:t>, </a:t>
            </a:r>
            <a:r>
              <a:rPr lang="en-US" b="1" dirty="0" smtClean="0"/>
              <a:t>Section # </a:t>
            </a:r>
            <a:r>
              <a:rPr lang="fr-FR" b="1" dirty="0" smtClean="0"/>
              <a:t>7.3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n-US" b="1" dirty="0"/>
              <a:t>Evolved Addressing &amp; Forwarding</a:t>
            </a:r>
          </a:p>
          <a:p>
            <a:r>
              <a:rPr lang="en-US" b="1" dirty="0" smtClean="0"/>
              <a:t>Instructor</a:t>
            </a:r>
            <a:r>
              <a:rPr lang="el-GR" b="1" dirty="0" smtClean="0"/>
              <a:t>: </a:t>
            </a:r>
            <a:r>
              <a:rPr lang="en-US" dirty="0" smtClean="0"/>
              <a:t>George </a:t>
            </a:r>
            <a:r>
              <a:rPr lang="en-US" dirty="0" err="1" smtClean="0"/>
              <a:t>Xylomenos</a:t>
            </a:r>
            <a:r>
              <a:rPr lang="el-GR" dirty="0" smtClean="0"/>
              <a:t>, </a:t>
            </a:r>
            <a:r>
              <a:rPr lang="en-US" b="1" dirty="0" smtClean="0"/>
              <a:t>Department:</a:t>
            </a:r>
            <a:r>
              <a:rPr lang="el-GR" b="1" dirty="0" smtClean="0"/>
              <a:t> </a:t>
            </a:r>
            <a:r>
              <a:rPr lang="en-US" dirty="0" smtClean="0"/>
              <a:t>Informatics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9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23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educational materials have been developed as part of the instructors educational tasks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“Athens University of Economics and Business Open Courses”</a:t>
            </a:r>
            <a:r>
              <a:rPr lang="en-US" sz="2400" dirty="0" smtClean="0"/>
              <a:t> project onl</a:t>
            </a:r>
            <a:r>
              <a:rPr lang="en-US" sz="2400" dirty="0" smtClean="0"/>
              <a:t>y funded the reformatting of these educational materials</a:t>
            </a:r>
            <a:r>
              <a:rPr lang="el-GR" sz="2400" dirty="0" smtClean="0"/>
              <a:t>. </a:t>
            </a:r>
            <a:endParaRPr lang="el-GR" sz="2400" dirty="0" smtClean="0"/>
          </a:p>
          <a:p>
            <a:r>
              <a:rPr lang="en-US" sz="2400" dirty="0" smtClean="0"/>
              <a:t>The project is being implemented as part of the Operational Program</a:t>
            </a:r>
            <a:r>
              <a:rPr lang="el-GR" sz="2400" dirty="0" smtClean="0"/>
              <a:t> </a:t>
            </a:r>
            <a:r>
              <a:rPr lang="en-US" sz="2400" dirty="0" smtClean="0"/>
              <a:t>“Instruction and Lifelong Learning” and is co-financed by the European Union (European Social Fund) and national funds</a:t>
            </a:r>
            <a:r>
              <a:rPr lang="el-GR" sz="2400" dirty="0" smtClean="0"/>
              <a:t>.</a:t>
            </a:r>
            <a:endParaRPr lang="el-GR" sz="2400" dirty="0" smtClean="0"/>
          </a:p>
        </p:txBody>
      </p:sp>
      <p:pic>
        <p:nvPicPr>
          <p:cNvPr id="10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9240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Licencing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These educational materials are subject to a Creative Commons License. </a:t>
            </a:r>
            <a:endParaRPr lang="el-GR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Week 7 / Paper 3</a:t>
            </a:r>
            <a:endParaRPr lang="en-US" altLang="en-US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smtClean="0"/>
              <a:t>Accountable Internet Protocol (AIP)</a:t>
            </a:r>
            <a:endParaRPr lang="el-GR" altLang="en-US" dirty="0" smtClean="0"/>
          </a:p>
          <a:p>
            <a:pPr lvl="1"/>
            <a:r>
              <a:rPr lang="en-US" altLang="en-US" dirty="0" smtClean="0"/>
              <a:t>Michael </a:t>
            </a:r>
            <a:r>
              <a:rPr lang="en-US" altLang="en-US" dirty="0" err="1" smtClean="0"/>
              <a:t>Walfish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Hari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Balakrishnan</a:t>
            </a:r>
            <a:r>
              <a:rPr lang="en-US" altLang="en-US" dirty="0" smtClean="0"/>
              <a:t> and Scott </a:t>
            </a:r>
            <a:r>
              <a:rPr lang="en-US" altLang="en-US" dirty="0" err="1" smtClean="0"/>
              <a:t>Shenker</a:t>
            </a:r>
            <a:r>
              <a:rPr lang="el-GR" altLang="en-US" dirty="0" smtClean="0"/>
              <a:t> </a:t>
            </a:r>
            <a:r>
              <a:rPr lang="en-GB" altLang="en-US" dirty="0" smtClean="0"/>
              <a:t>David G. Andersen, </a:t>
            </a:r>
            <a:r>
              <a:rPr lang="en-GB" altLang="en-US" dirty="0" err="1" smtClean="0"/>
              <a:t>Hari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Balakrishnan</a:t>
            </a:r>
            <a:r>
              <a:rPr lang="en-GB" altLang="en-US" dirty="0" smtClean="0"/>
              <a:t>, Nick </a:t>
            </a:r>
            <a:r>
              <a:rPr lang="en-GB" altLang="en-US" dirty="0" err="1" smtClean="0"/>
              <a:t>Feamster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Teemu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Koponen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Daekyeong</a:t>
            </a:r>
            <a:r>
              <a:rPr lang="en-GB" altLang="en-US" dirty="0" smtClean="0"/>
              <a:t> Moon, Scott </a:t>
            </a:r>
            <a:r>
              <a:rPr lang="en-GB" altLang="en-US" dirty="0" err="1" smtClean="0"/>
              <a:t>Shenker</a:t>
            </a:r>
            <a:endParaRPr lang="el-GR" altLang="en-US" dirty="0" smtClean="0"/>
          </a:p>
          <a:p>
            <a:pPr lvl="1"/>
            <a:r>
              <a:rPr lang="en-US" altLang="en-US" dirty="0" smtClean="0"/>
              <a:t>ACM </a:t>
            </a:r>
            <a:r>
              <a:rPr lang="en-GB" altLang="en-US" dirty="0" smtClean="0"/>
              <a:t>SIGCOMM 2008</a:t>
            </a:r>
            <a:endParaRPr lang="en-US" altLang="en-US" dirty="0" smtClean="0"/>
          </a:p>
          <a:p>
            <a:r>
              <a:rPr lang="en-US" altLang="en-US" dirty="0" smtClean="0"/>
              <a:t>Main point</a:t>
            </a:r>
          </a:p>
          <a:p>
            <a:pPr lvl="1"/>
            <a:r>
              <a:rPr lang="en-US" altLang="en-US" dirty="0" smtClean="0"/>
              <a:t>Accountability at the forefront of the Internet</a:t>
            </a:r>
          </a:p>
          <a:p>
            <a:pPr lvl="2"/>
            <a:r>
              <a:rPr lang="en-US" altLang="en-US" dirty="0" smtClean="0"/>
              <a:t>Prevention of source spoofing, </a:t>
            </a:r>
            <a:r>
              <a:rPr lang="en-US" altLang="en-US" dirty="0" err="1" smtClean="0"/>
              <a:t>DoS</a:t>
            </a:r>
            <a:r>
              <a:rPr lang="en-US" altLang="en-US" dirty="0" smtClean="0"/>
              <a:t>, route hijacking, route forgery</a:t>
            </a:r>
          </a:p>
          <a:p>
            <a:pPr lvl="1"/>
            <a:r>
              <a:rPr lang="en-US" altLang="en-US" dirty="0" smtClean="0"/>
              <a:t>AIP uses a hierarchy of self-certifying addresses</a:t>
            </a:r>
          </a:p>
          <a:p>
            <a:pPr lvl="1"/>
            <a:r>
              <a:rPr lang="en-US" altLang="en-US" dirty="0" smtClean="0"/>
              <a:t>Each component is derived from a public key</a:t>
            </a:r>
            <a:endParaRPr lang="en-US" altLang="en-US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0</a:t>
            </a:r>
            <a:r>
              <a:rPr lang="el-GR" smtClean="0"/>
              <a:t>7</a:t>
            </a:r>
            <a:r>
              <a:rPr lang="en-US" smtClean="0"/>
              <a:t>c-</a:t>
            </a:r>
            <a:fld id="{E910318A-9CC1-4ADB-B980-91171594C90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</a:t>
            </a:r>
            <a:endParaRPr lang="el-GR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Internet is rife with IP level vulnerabilities</a:t>
            </a:r>
          </a:p>
          <a:p>
            <a:pPr lvl="1"/>
            <a:r>
              <a:rPr lang="en-US" altLang="en-US" smtClean="0"/>
              <a:t>Misconfigured routers wreak havoc on packet delivery</a:t>
            </a:r>
          </a:p>
          <a:p>
            <a:pPr lvl="1"/>
            <a:r>
              <a:rPr lang="en-US" altLang="en-US" smtClean="0"/>
              <a:t>Hijacked routes used to send untraceable spam</a:t>
            </a:r>
          </a:p>
          <a:p>
            <a:pPr lvl="1"/>
            <a:r>
              <a:rPr lang="en-US" altLang="en-US" smtClean="0"/>
              <a:t>Hijacked hosts spoof source addresses</a:t>
            </a:r>
          </a:p>
          <a:p>
            <a:pPr lvl="1"/>
            <a:r>
              <a:rPr lang="en-US" altLang="en-US" smtClean="0"/>
              <a:t>DoS attacks occur on a daily basis</a:t>
            </a:r>
          </a:p>
          <a:p>
            <a:r>
              <a:rPr lang="en-US" altLang="en-US" smtClean="0"/>
              <a:t>Many solutions proposed, but all have shortcomings</a:t>
            </a:r>
          </a:p>
          <a:p>
            <a:pPr lvl="1"/>
            <a:r>
              <a:rPr lang="en-US" altLang="en-US" smtClean="0"/>
              <a:t>Complicated mechanisms that change the Internet model</a:t>
            </a:r>
          </a:p>
          <a:p>
            <a:pPr lvl="1"/>
            <a:r>
              <a:rPr lang="en-US" altLang="en-US" smtClean="0"/>
              <a:t>External sources of trust to certify BGP updates</a:t>
            </a:r>
          </a:p>
          <a:p>
            <a:pPr lvl="1"/>
            <a:r>
              <a:rPr lang="en-US" altLang="en-US" smtClean="0"/>
              <a:t>Operator vigilance to keep updating filters</a:t>
            </a:r>
          </a:p>
          <a:p>
            <a:r>
              <a:rPr lang="en-US" altLang="en-US" smtClean="0"/>
              <a:t>Maybe the fundamental architecture is at fault</a:t>
            </a:r>
          </a:p>
          <a:p>
            <a:pPr lvl="1"/>
            <a:r>
              <a:rPr lang="en-US" altLang="en-US" smtClean="0"/>
              <a:t>AIP uses self-certifying flat addresses</a:t>
            </a:r>
          </a:p>
          <a:p>
            <a:pPr lvl="2"/>
            <a:r>
              <a:rPr lang="en-US" altLang="en-US" smtClean="0"/>
              <a:t>Hosts can prove they own an address without a PKI</a:t>
            </a:r>
          </a:p>
          <a:p>
            <a:pPr lvl="2"/>
            <a:r>
              <a:rPr lang="en-US" altLang="en-US" smtClean="0"/>
              <a:t>But, flat addressing is a scalability challenge</a:t>
            </a:r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smtClean="0"/>
              <a:t>07</a:t>
            </a:r>
            <a:r>
              <a:rPr lang="en-US" smtClean="0"/>
              <a:t>c</a:t>
            </a:r>
            <a:r>
              <a:rPr lang="el-GR" smtClean="0"/>
              <a:t>-</a:t>
            </a:r>
            <a:fld id="{1DF23691-ADE8-4C1D-83AB-4DA821DAA3BB}" type="slidenum">
              <a:rPr lang="el-GR" smtClean="0"/>
              <a:pPr/>
              <a:t>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AIP design</a:t>
            </a:r>
            <a:endParaRPr lang="el-GR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Basic structure and function</a:t>
            </a:r>
          </a:p>
          <a:p>
            <a:pPr lvl="1"/>
            <a:r>
              <a:rPr lang="en-US" altLang="en-US" smtClean="0"/>
              <a:t>Hierarchical addresses with two or more components</a:t>
            </a:r>
          </a:p>
          <a:p>
            <a:pPr lvl="1"/>
            <a:r>
              <a:rPr lang="en-US" altLang="en-US" smtClean="0"/>
              <a:t>Each network is divided into Accountability Domains (ADs)</a:t>
            </a:r>
          </a:p>
          <a:p>
            <a:pPr lvl="1"/>
            <a:r>
              <a:rPr lang="en-US" altLang="en-US" smtClean="0"/>
              <a:t>Each host is an Endpoint IDentifier (EID)</a:t>
            </a:r>
          </a:p>
          <a:p>
            <a:pPr lvl="2"/>
            <a:r>
              <a:rPr lang="en-US" altLang="en-US" smtClean="0"/>
              <a:t>Both AD and EID are globally unique</a:t>
            </a:r>
          </a:p>
          <a:p>
            <a:pPr lvl="2"/>
            <a:r>
              <a:rPr lang="en-US" altLang="en-US" smtClean="0"/>
              <a:t>Addresses have the form AD:EID</a:t>
            </a:r>
          </a:p>
          <a:p>
            <a:pPr lvl="1"/>
            <a:r>
              <a:rPr lang="en-US" altLang="en-US" smtClean="0"/>
              <a:t>ADs may be subdivided into units</a:t>
            </a:r>
          </a:p>
          <a:p>
            <a:pPr lvl="2"/>
            <a:r>
              <a:rPr lang="en-US" altLang="en-US" smtClean="0"/>
              <a:t>In general addresses are AD1:AD2:…:ADk:EID</a:t>
            </a:r>
          </a:p>
          <a:p>
            <a:pPr lvl="1"/>
            <a:r>
              <a:rPr lang="en-US" altLang="en-US" smtClean="0"/>
              <a:t>The AD and EID is the hash of the public key of an entity</a:t>
            </a:r>
          </a:p>
          <a:p>
            <a:pPr lvl="2"/>
            <a:r>
              <a:rPr lang="en-US" altLang="en-US" smtClean="0"/>
              <a:t>Each component is 160 bits long (8+144+8)</a:t>
            </a:r>
          </a:p>
          <a:p>
            <a:pPr lvl="2"/>
            <a:r>
              <a:rPr lang="en-US" altLang="en-US" smtClean="0"/>
              <a:t>Direct link between identity (public key) and name (AD/EID)</a:t>
            </a:r>
          </a:p>
          <a:p>
            <a:pPr lvl="1"/>
            <a:r>
              <a:rPr lang="en-US" altLang="en-US" smtClean="0"/>
              <a:t>Each AD/EID has the form Version:Key Hash:Interface</a:t>
            </a:r>
          </a:p>
          <a:p>
            <a:pPr lvl="2"/>
            <a:r>
              <a:rPr lang="en-US" altLang="en-US" smtClean="0"/>
              <a:t>Version indicates the scheme used to generate the AD/EID</a:t>
            </a:r>
          </a:p>
          <a:p>
            <a:pPr lvl="2"/>
            <a:r>
              <a:rPr lang="en-US" altLang="en-US" smtClean="0"/>
              <a:t>Interface indicates one of the interfaces of a host</a:t>
            </a:r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smtClean="0"/>
              <a:t>07</a:t>
            </a:r>
            <a:r>
              <a:rPr lang="en-US" smtClean="0"/>
              <a:t>c</a:t>
            </a:r>
            <a:r>
              <a:rPr lang="el-GR" smtClean="0"/>
              <a:t>-</a:t>
            </a:r>
            <a:fld id="{D3451438-EC20-44B2-9B0D-64270165BCCE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AIP design</a:t>
            </a:r>
            <a:endParaRPr lang="el-GR" alt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Forwarding and routing</a:t>
            </a:r>
          </a:p>
          <a:p>
            <a:pPr lvl="1"/>
            <a:r>
              <a:rPr lang="en-US" altLang="en-US" smtClean="0"/>
              <a:t>Each packet contains source and destination AD:EID</a:t>
            </a:r>
          </a:p>
          <a:p>
            <a:pPr lvl="1"/>
            <a:r>
              <a:rPr lang="en-US" altLang="en-US" smtClean="0"/>
              <a:t>Multiple AD levels are treated as a stack</a:t>
            </a:r>
          </a:p>
          <a:p>
            <a:pPr lvl="2"/>
            <a:r>
              <a:rPr lang="en-US" altLang="en-US" smtClean="0"/>
              <a:t>Forwarding proceeds towards the current AD</a:t>
            </a:r>
          </a:p>
          <a:p>
            <a:pPr lvl="2"/>
            <a:r>
              <a:rPr lang="en-US" altLang="en-US" smtClean="0"/>
              <a:t>Border routers switch to the next AD in the stack</a:t>
            </a:r>
          </a:p>
          <a:p>
            <a:pPr lvl="1"/>
            <a:r>
              <a:rPr lang="en-US" altLang="en-US" smtClean="0"/>
              <a:t>Interdomain routing can use BGP or any other protocol</a:t>
            </a:r>
          </a:p>
          <a:p>
            <a:pPr lvl="2"/>
            <a:r>
              <a:rPr lang="en-US" altLang="en-US" smtClean="0"/>
              <a:t>Routers advertise reachability to ADs, not prefixes</a:t>
            </a:r>
          </a:p>
          <a:p>
            <a:pPr lvl="2"/>
            <a:r>
              <a:rPr lang="en-US" altLang="en-US" smtClean="0"/>
              <a:t>ADs can be grouped into ASes if needed</a:t>
            </a:r>
          </a:p>
          <a:p>
            <a:r>
              <a:rPr lang="en-US" altLang="en-US" smtClean="0"/>
              <a:t>DNS and mobility</a:t>
            </a:r>
          </a:p>
          <a:p>
            <a:pPr lvl="1"/>
            <a:r>
              <a:rPr lang="en-US" altLang="en-US" smtClean="0"/>
              <a:t>A multihomed host will have different ADs but the same EID</a:t>
            </a:r>
          </a:p>
          <a:p>
            <a:pPr lvl="1"/>
            <a:r>
              <a:rPr lang="en-US" altLang="en-US" smtClean="0"/>
              <a:t>Transport protocols bind to the EID, not the AD</a:t>
            </a:r>
          </a:p>
          <a:p>
            <a:pPr lvl="1"/>
            <a:r>
              <a:rPr lang="en-US" altLang="en-US" smtClean="0"/>
              <a:t>Mobile hosts need to change their AD only</a:t>
            </a:r>
          </a:p>
          <a:p>
            <a:pPr lvl="1"/>
            <a:r>
              <a:rPr lang="en-US" altLang="en-US" smtClean="0"/>
              <a:t>Changes can be authenticated since EIDs are bound to keys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smtClean="0"/>
              <a:t>07</a:t>
            </a:r>
            <a:r>
              <a:rPr lang="en-US" smtClean="0"/>
              <a:t>c</a:t>
            </a:r>
            <a:r>
              <a:rPr lang="el-GR" smtClean="0"/>
              <a:t>-</a:t>
            </a:r>
            <a:fld id="{7A18FF98-F4C7-4299-98E4-F8EDC2E8F98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Uses of accountability</a:t>
            </a:r>
            <a:endParaRPr lang="el-GR" alt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Source accountability (no source spoofing)</a:t>
            </a:r>
          </a:p>
          <a:p>
            <a:pPr lvl="1"/>
            <a:r>
              <a:rPr lang="en-US" altLang="en-US" smtClean="0"/>
              <a:t>Common source spoofing variants</a:t>
            </a:r>
          </a:p>
          <a:p>
            <a:pPr lvl="2"/>
            <a:r>
              <a:rPr lang="en-US" altLang="en-US" smtClean="0"/>
              <a:t>Pretending to be a host at another network</a:t>
            </a:r>
          </a:p>
          <a:p>
            <a:pPr lvl="2"/>
            <a:r>
              <a:rPr lang="en-US" altLang="en-US" smtClean="0"/>
              <a:t>Pretending to be another host at your network</a:t>
            </a:r>
          </a:p>
          <a:p>
            <a:pPr lvl="2"/>
            <a:r>
              <a:rPr lang="en-US" altLang="en-US" smtClean="0"/>
              <a:t>Creating large numbers of unused addresses</a:t>
            </a:r>
          </a:p>
          <a:p>
            <a:pPr lvl="1"/>
            <a:r>
              <a:rPr lang="en-US" altLang="en-US" smtClean="0"/>
              <a:t>EID verification: at first hop router</a:t>
            </a:r>
          </a:p>
          <a:p>
            <a:pPr lvl="2"/>
            <a:r>
              <a:rPr lang="en-US" altLang="en-US" smtClean="0"/>
              <a:t>On reception of data from unverified host</a:t>
            </a:r>
          </a:p>
          <a:p>
            <a:pPr lvl="3"/>
            <a:r>
              <a:rPr lang="en-US" altLang="en-US" smtClean="0"/>
              <a:t>Drop packet and return verification packet V</a:t>
            </a:r>
          </a:p>
          <a:p>
            <a:pPr lvl="3"/>
            <a:r>
              <a:rPr lang="en-US" altLang="en-US" smtClean="0"/>
              <a:t>V contains source/destination addresses, packet hash and interface</a:t>
            </a:r>
          </a:p>
          <a:p>
            <a:pPr lvl="3"/>
            <a:r>
              <a:rPr lang="en-US" altLang="en-US" smtClean="0"/>
              <a:t>V is signed using a secret that changes regularly</a:t>
            </a:r>
          </a:p>
          <a:p>
            <a:pPr lvl="3"/>
            <a:r>
              <a:rPr lang="en-US" altLang="en-US" smtClean="0"/>
              <a:t>The sender returns V signed with its private key</a:t>
            </a:r>
          </a:p>
          <a:p>
            <a:pPr lvl="3"/>
            <a:r>
              <a:rPr lang="en-US" altLang="en-US" smtClean="0"/>
              <a:t>The router verifies the signature and if correct passes next packets</a:t>
            </a:r>
          </a:p>
          <a:p>
            <a:pPr lvl="3"/>
            <a:r>
              <a:rPr lang="en-US" altLang="en-US" smtClean="0"/>
              <a:t>Replay attacks at the router prevented by the secret</a:t>
            </a:r>
          </a:p>
          <a:p>
            <a:pPr lvl="3"/>
            <a:r>
              <a:rPr lang="en-US" altLang="en-US" smtClean="0"/>
              <a:t>Replay attacks at the sender prevented by inserting random packet ID</a:t>
            </a:r>
          </a:p>
          <a:p>
            <a:pPr lvl="3"/>
            <a:r>
              <a:rPr lang="en-US" altLang="en-US" smtClean="0"/>
              <a:t>Only the sender needs to cache hashes of recent packets</a:t>
            </a:r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smtClean="0"/>
              <a:t>07</a:t>
            </a:r>
            <a:r>
              <a:rPr lang="en-US" smtClean="0"/>
              <a:t>c</a:t>
            </a:r>
            <a:r>
              <a:rPr lang="el-GR" smtClean="0"/>
              <a:t>-</a:t>
            </a:r>
            <a:fld id="{8BB70853-EBFD-4809-8BD6-716A34EAA411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Uses of accountability</a:t>
            </a:r>
            <a:endParaRPr lang="el-GR" alt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Source accountability (no source spoofing)</a:t>
            </a:r>
          </a:p>
          <a:p>
            <a:pPr lvl="1"/>
            <a:r>
              <a:rPr lang="en-US" altLang="en-US" smtClean="0"/>
              <a:t>AD verification (at AD boundaries)</a:t>
            </a:r>
          </a:p>
          <a:p>
            <a:pPr lvl="2"/>
            <a:r>
              <a:rPr lang="en-US" altLang="en-US" smtClean="0"/>
              <a:t>On reception of packet from AD B, AD A checks that:</a:t>
            </a:r>
          </a:p>
          <a:p>
            <a:pPr lvl="3"/>
            <a:r>
              <a:rPr lang="en-US" altLang="en-US" smtClean="0"/>
              <a:t>If B is trusted to check packets, forward it</a:t>
            </a:r>
          </a:p>
          <a:p>
            <a:pPr lvl="3"/>
            <a:r>
              <a:rPr lang="en-US" altLang="en-US" smtClean="0"/>
              <a:t>Otherwise check if the packet is on the route to the source</a:t>
            </a:r>
          </a:p>
          <a:p>
            <a:pPr lvl="3"/>
            <a:r>
              <a:rPr lang="en-US" altLang="en-US" smtClean="0"/>
              <a:t>Otherwise drop packet and verify the source as with the EID</a:t>
            </a:r>
          </a:p>
          <a:p>
            <a:pPr lvl="3"/>
            <a:r>
              <a:rPr lang="en-US" altLang="en-US" smtClean="0"/>
              <a:t>The last step allows multihoming and asymmetric paths</a:t>
            </a:r>
          </a:p>
          <a:p>
            <a:pPr lvl="1"/>
            <a:r>
              <a:rPr lang="en-US" altLang="en-US" smtClean="0"/>
              <a:t>Ensuring scalability at border routers</a:t>
            </a:r>
          </a:p>
          <a:p>
            <a:pPr lvl="2"/>
            <a:r>
              <a:rPr lang="en-US" altLang="en-US" smtClean="0"/>
              <a:t>Only packets that arrive from an unexpected route are remembered</a:t>
            </a:r>
          </a:p>
          <a:p>
            <a:pPr lvl="2"/>
            <a:r>
              <a:rPr lang="en-US" altLang="en-US" smtClean="0"/>
              <a:t>If the AD:EID pairs for the same AD are many, use a wildcard AD:*</a:t>
            </a:r>
          </a:p>
          <a:p>
            <a:pPr lvl="2"/>
            <a:r>
              <a:rPr lang="en-US" altLang="en-US" smtClean="0"/>
              <a:t>This is dangerous if an attacker controls some hosts in the AD</a:t>
            </a:r>
          </a:p>
          <a:p>
            <a:pPr lvl="3"/>
            <a:r>
              <a:rPr lang="en-US" altLang="en-US" smtClean="0"/>
              <a:t>It can force the border router to insert a wildcard</a:t>
            </a:r>
          </a:p>
          <a:p>
            <a:pPr lvl="1"/>
            <a:r>
              <a:rPr lang="en-US" altLang="en-US" smtClean="0"/>
              <a:t>Limiting address minting</a:t>
            </a:r>
          </a:p>
          <a:p>
            <a:pPr lvl="2"/>
            <a:r>
              <a:rPr lang="en-US" altLang="en-US" smtClean="0"/>
              <a:t>Routers can limit the number of new EIDs they accept per minute</a:t>
            </a:r>
          </a:p>
          <a:p>
            <a:pPr lvl="2"/>
            <a:r>
              <a:rPr lang="en-US" altLang="en-US" smtClean="0"/>
              <a:t>Similarly for ADs in border routers</a:t>
            </a:r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smtClean="0"/>
              <a:t>07</a:t>
            </a:r>
            <a:r>
              <a:rPr lang="en-US" smtClean="0"/>
              <a:t>c</a:t>
            </a:r>
            <a:r>
              <a:rPr lang="el-GR" smtClean="0"/>
              <a:t>-</a:t>
            </a:r>
            <a:fld id="{92242843-D3CE-4E04-B105-6C8F676CAF0D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1459</Words>
  <Application>Microsoft Macintosh PowerPoint</Application>
  <PresentationFormat>On-screen Show (4:3)</PresentationFormat>
  <Paragraphs>205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Times New Roman</vt:lpstr>
      <vt:lpstr>Arial</vt:lpstr>
      <vt:lpstr>Default Design</vt:lpstr>
      <vt:lpstr>Θέμα του Office</vt:lpstr>
      <vt:lpstr>1_Θέμα του Office</vt:lpstr>
      <vt:lpstr>Microsoft Drawing</vt:lpstr>
      <vt:lpstr>Information-Centric Networks</vt:lpstr>
      <vt:lpstr>Funding</vt:lpstr>
      <vt:lpstr>Licencing</vt:lpstr>
      <vt:lpstr>Week 7 / Paper 3</vt:lpstr>
      <vt:lpstr>Introduction</vt:lpstr>
      <vt:lpstr>AIP design</vt:lpstr>
      <vt:lpstr>AIP design</vt:lpstr>
      <vt:lpstr>Uses of accountability</vt:lpstr>
      <vt:lpstr>Uses of accountability</vt:lpstr>
      <vt:lpstr>Uses of accountability</vt:lpstr>
      <vt:lpstr>Routing scalability</vt:lpstr>
      <vt:lpstr>Routing scalability</vt:lpstr>
      <vt:lpstr>Key management</vt:lpstr>
      <vt:lpstr>Key management</vt:lpstr>
      <vt:lpstr>Traffic engineering and AD size</vt:lpstr>
      <vt:lpstr>End of Section # 7.3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Κατανεμημένα Συστήματα</dc:title>
  <dc:creator>George Xylomenos</dc:creator>
  <cp:lastModifiedBy>George Xylomenos</cp:lastModifiedBy>
  <cp:revision>268</cp:revision>
  <dcterms:created xsi:type="dcterms:W3CDTF">2002-02-24T19:33:17Z</dcterms:created>
  <dcterms:modified xsi:type="dcterms:W3CDTF">2015-11-23T21:29:59Z</dcterms:modified>
</cp:coreProperties>
</file>