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2"/>
  </p:notesMasterIdLst>
  <p:sldIdLst>
    <p:sldId id="256" r:id="rId3"/>
    <p:sldId id="259" r:id="rId4"/>
    <p:sldId id="257" r:id="rId5"/>
    <p:sldId id="261" r:id="rId6"/>
    <p:sldId id="414" r:id="rId7"/>
    <p:sldId id="374" r:id="rId8"/>
    <p:sldId id="450" r:id="rId9"/>
    <p:sldId id="473" r:id="rId10"/>
    <p:sldId id="451" r:id="rId11"/>
    <p:sldId id="474" r:id="rId12"/>
    <p:sldId id="452" r:id="rId13"/>
    <p:sldId id="475" r:id="rId14"/>
    <p:sldId id="453" r:id="rId15"/>
    <p:sldId id="476" r:id="rId16"/>
    <p:sldId id="469" r:id="rId17"/>
    <p:sldId id="454" r:id="rId18"/>
    <p:sldId id="477" r:id="rId19"/>
    <p:sldId id="455" r:id="rId20"/>
    <p:sldId id="480" r:id="rId21"/>
    <p:sldId id="478" r:id="rId22"/>
    <p:sldId id="479" r:id="rId23"/>
    <p:sldId id="456" r:id="rId24"/>
    <p:sldId id="457" r:id="rId25"/>
    <p:sldId id="481" r:id="rId26"/>
    <p:sldId id="482" r:id="rId27"/>
    <p:sldId id="470" r:id="rId28"/>
    <p:sldId id="458" r:id="rId29"/>
    <p:sldId id="483" r:id="rId30"/>
    <p:sldId id="459" r:id="rId31"/>
    <p:sldId id="487" r:id="rId32"/>
    <p:sldId id="460" r:id="rId33"/>
    <p:sldId id="486" r:id="rId34"/>
    <p:sldId id="461" r:id="rId35"/>
    <p:sldId id="462" r:id="rId36"/>
    <p:sldId id="485" r:id="rId37"/>
    <p:sldId id="484" r:id="rId38"/>
    <p:sldId id="489" r:id="rId39"/>
    <p:sldId id="471" r:id="rId40"/>
    <p:sldId id="463" r:id="rId41"/>
    <p:sldId id="490" r:id="rId42"/>
    <p:sldId id="464" r:id="rId43"/>
    <p:sldId id="465" r:id="rId44"/>
    <p:sldId id="472" r:id="rId45"/>
    <p:sldId id="466" r:id="rId46"/>
    <p:sldId id="491" r:id="rId47"/>
    <p:sldId id="467" r:id="rId48"/>
    <p:sldId id="492" r:id="rId49"/>
    <p:sldId id="468" r:id="rId50"/>
    <p:sldId id="354" r:id="rId51"/>
  </p:sldIdLst>
  <p:sldSz cx="9144000" cy="6858000" type="screen4x3"/>
  <p:notesSz cx="6858000" cy="9144000"/>
  <p:custDataLst>
    <p:tags r:id="rId5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33.xml"/><Relationship Id="rId18" Type="http://schemas.openxmlformats.org/officeDocument/2006/relationships/slide" Target="slides/slide44.xml"/><Relationship Id="rId3" Type="http://schemas.openxmlformats.org/officeDocument/2006/relationships/slide" Target="slides/slide11.xml"/><Relationship Id="rId7" Type="http://schemas.openxmlformats.org/officeDocument/2006/relationships/slide" Target="slides/slide21.xml"/><Relationship Id="rId12" Type="http://schemas.openxmlformats.org/officeDocument/2006/relationships/slide" Target="slides/slide31.xml"/><Relationship Id="rId17" Type="http://schemas.openxmlformats.org/officeDocument/2006/relationships/slide" Target="slides/slide42.xml"/><Relationship Id="rId2" Type="http://schemas.openxmlformats.org/officeDocument/2006/relationships/slide" Target="slides/slide9.xml"/><Relationship Id="rId16" Type="http://schemas.openxmlformats.org/officeDocument/2006/relationships/slide" Target="slides/slide41.xml"/><Relationship Id="rId20" Type="http://schemas.openxmlformats.org/officeDocument/2006/relationships/slide" Target="slides/slide48.xml"/><Relationship Id="rId1" Type="http://schemas.openxmlformats.org/officeDocument/2006/relationships/slide" Target="slides/slide7.xml"/><Relationship Id="rId6" Type="http://schemas.openxmlformats.org/officeDocument/2006/relationships/slide" Target="slides/slide18.xml"/><Relationship Id="rId11" Type="http://schemas.openxmlformats.org/officeDocument/2006/relationships/slide" Target="slides/slide29.xml"/><Relationship Id="rId5" Type="http://schemas.openxmlformats.org/officeDocument/2006/relationships/slide" Target="slides/slide16.xml"/><Relationship Id="rId15" Type="http://schemas.openxmlformats.org/officeDocument/2006/relationships/slide" Target="slides/slide39.xml"/><Relationship Id="rId10" Type="http://schemas.openxmlformats.org/officeDocument/2006/relationships/slide" Target="slides/slide27.xml"/><Relationship Id="rId19" Type="http://schemas.openxmlformats.org/officeDocument/2006/relationships/slide" Target="slides/slide46.xml"/><Relationship Id="rId4" Type="http://schemas.openxmlformats.org/officeDocument/2006/relationships/slide" Target="slides/slide13.xml"/><Relationship Id="rId9" Type="http://schemas.openxmlformats.org/officeDocument/2006/relationships/slide" Target="slides/slide23.xml"/><Relationship Id="rId14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6:</a:t>
            </a:r>
            <a:r>
              <a:rPr lang="en-US" sz="2800" dirty="0" smtClean="0"/>
              <a:t> </a:t>
            </a:r>
            <a:r>
              <a:rPr lang="el-GR" sz="2800" dirty="0" smtClean="0"/>
              <a:t>Βίντεο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χαρακτηριστικά (2 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Οριζόντια λεπτομέρεια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Πόσες </a:t>
            </a:r>
            <a:r>
              <a:rPr lang="el-GR" altLang="el-GR" dirty="0"/>
              <a:t>διαδοχικές γραμμές διακρίνονται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Εξαρτάται από το εύρος </a:t>
            </a:r>
            <a:r>
              <a:rPr lang="el-GR" altLang="el-GR" dirty="0" smtClean="0"/>
              <a:t>ζώνης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Μετριέται πειραματικά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Κατακόρυφη </a:t>
            </a:r>
            <a:r>
              <a:rPr lang="el-GR" altLang="el-GR" dirty="0"/>
              <a:t>λεπτομέρεια * λόγος διαστάσεων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Συνολική λεπτομέρεια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Κατακόρυφη * οριζόντια λεπτομέρεια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Κρυφές γραμμές (τηλεόραση)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Κατακόρυφη  και οριζόντια </a:t>
            </a:r>
            <a:r>
              <a:rPr lang="el-GR" altLang="el-GR" dirty="0" smtClean="0"/>
              <a:t>ανίχνευση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29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χαρακτηριστικά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Συνέχεια κίνησης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Ομαλή κίνηση: 24+ </a:t>
            </a:r>
            <a:r>
              <a:rPr lang="en-US" altLang="el-GR" dirty="0" smtClean="0"/>
              <a:t>fps</a:t>
            </a:r>
            <a:r>
              <a:rPr lang="el-GR" altLang="el-GR" dirty="0" smtClean="0"/>
              <a:t> (κινηματογράφος)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Συγχρονισμός με συχνότητα ρεύματος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ΗΠΑ: </a:t>
            </a:r>
            <a:r>
              <a:rPr lang="en-US" altLang="el-GR" dirty="0" smtClean="0"/>
              <a:t>60 / 2 = </a:t>
            </a:r>
            <a:r>
              <a:rPr lang="el-GR" altLang="el-GR" dirty="0" smtClean="0"/>
              <a:t>30 </a:t>
            </a:r>
            <a:r>
              <a:rPr lang="en-US" altLang="el-GR" dirty="0" smtClean="0"/>
              <a:t>Hz, </a:t>
            </a:r>
            <a:r>
              <a:rPr lang="el-GR" altLang="el-GR" dirty="0" smtClean="0"/>
              <a:t>Ευρώπη</a:t>
            </a:r>
            <a:r>
              <a:rPr lang="en-US" altLang="el-GR" dirty="0" smtClean="0"/>
              <a:t>: 50 / 2 = 25 Hz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Τρεμόπαιγμα (</a:t>
            </a:r>
            <a:r>
              <a:rPr lang="en-US" altLang="el-GR" dirty="0" smtClean="0"/>
              <a:t>flicker)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Αδυνάτισμα της εικόνας (καθοδικοί σωλήνες)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Ρυθμός ανανέωσης τουλάχιστον 50 </a:t>
            </a:r>
            <a:r>
              <a:rPr lang="en-US" altLang="el-GR" dirty="0" smtClean="0"/>
              <a:t>Hz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Διπλάσιος (περίπου) από ρυθμό πλα</a:t>
            </a:r>
            <a:r>
              <a:rPr lang="el-GR" altLang="el-GR" dirty="0"/>
              <a:t>ι</a:t>
            </a:r>
            <a:r>
              <a:rPr lang="el-GR" altLang="el-GR" dirty="0" smtClean="0"/>
              <a:t>σίου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7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χαρακτηριστικά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Διεμπλεκόμενη σάρωση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Περιττές </a:t>
            </a:r>
            <a:r>
              <a:rPr lang="el-GR" altLang="el-GR" dirty="0"/>
              <a:t>και άρτιες γραμμές </a:t>
            </a:r>
            <a:r>
              <a:rPr lang="el-GR" altLang="el-GR" dirty="0" smtClean="0"/>
              <a:t>καρέ (πεδία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Εναλλάξ μετάδοση των πεδίων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Προοδευτική σάρωση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Καρέ = Πεδίο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Μετατροπή διεμπλεκόμενης σε προοδευτική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Απώλεια κατακόρυφης </a:t>
            </a:r>
            <a:r>
              <a:rPr lang="el-GR" altLang="el-GR" dirty="0" smtClean="0"/>
              <a:t>λεπτομέρειας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Παράγοντας </a:t>
            </a:r>
            <a:r>
              <a:rPr lang="en-US" altLang="el-GR" dirty="0"/>
              <a:t>Kell (0,7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3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Απόσταση θέασης (1 από 2)</a:t>
            </a:r>
            <a:endParaRPr lang="en-US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Όρια ανθρώπινης όρασης</a:t>
            </a:r>
          </a:p>
          <a:p>
            <a:pPr lvl="1" eaLnBrk="1" hangingPunct="1"/>
            <a:r>
              <a:rPr lang="el-GR" altLang="el-GR" dirty="0" smtClean="0"/>
              <a:t>Διακρίνουμε ανάλογα με την απόσταση</a:t>
            </a:r>
          </a:p>
          <a:p>
            <a:pPr lvl="1" eaLnBrk="1" hangingPunct="1"/>
            <a:r>
              <a:rPr lang="el-GR" altLang="el-GR" dirty="0" smtClean="0"/>
              <a:t>Ενοποίηση εικονοστοιχείων σε απόσταση</a:t>
            </a:r>
          </a:p>
          <a:p>
            <a:pPr lvl="1" eaLnBrk="1" hangingPunct="1"/>
            <a:r>
              <a:rPr lang="el-GR" altLang="el-GR" dirty="0" smtClean="0"/>
              <a:t>Όριο: 2000 * μέγεθος εικονοστοιχείου</a:t>
            </a:r>
          </a:p>
          <a:p>
            <a:pPr eaLnBrk="1" hangingPunct="1"/>
            <a:r>
              <a:rPr lang="el-GR" altLang="el-GR" dirty="0" smtClean="0"/>
              <a:t>Απόσταση θέασης / ύψος οθόνης</a:t>
            </a:r>
          </a:p>
          <a:p>
            <a:pPr lvl="1" eaLnBrk="1" hangingPunct="1"/>
            <a:r>
              <a:rPr lang="el-GR" altLang="el-GR" dirty="0" smtClean="0"/>
              <a:t>Ύψος: ανάλυση * μέγεθος εικονοστοιχείου</a:t>
            </a:r>
          </a:p>
          <a:p>
            <a:pPr lvl="1" eaLnBrk="1" hangingPunct="1"/>
            <a:r>
              <a:rPr lang="el-GR" altLang="el-GR" dirty="0" smtClean="0"/>
              <a:t>Κανονικοποιημένο μέτρο  απόστασης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4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Απόσταση θέασης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/>
              <a:t>NTSC</a:t>
            </a:r>
            <a:r>
              <a:rPr lang="el-GR" altLang="el-GR" dirty="0"/>
              <a:t>: 484 ορατές γραμμές</a:t>
            </a:r>
          </a:p>
          <a:p>
            <a:pPr lvl="1"/>
            <a:r>
              <a:rPr lang="el-GR" altLang="el-GR" dirty="0"/>
              <a:t>Οριακός λόγος: 2000 / 484 = 4.13</a:t>
            </a:r>
          </a:p>
          <a:p>
            <a:pPr lvl="1"/>
            <a:r>
              <a:rPr lang="el-GR" altLang="el-GR" dirty="0"/>
              <a:t>Οθόνη ύψους 9 </a:t>
            </a:r>
            <a:r>
              <a:rPr lang="el-GR" altLang="el-GR" dirty="0" smtClean="0"/>
              <a:t>ιντσών</a:t>
            </a:r>
          </a:p>
          <a:p>
            <a:pPr lvl="1"/>
            <a:r>
              <a:rPr lang="el-GR" altLang="el-GR" dirty="0" smtClean="0"/>
              <a:t>Απόσταση </a:t>
            </a:r>
            <a:r>
              <a:rPr lang="el-GR" altLang="el-GR" dirty="0"/>
              <a:t>4.13 * 9 = 37.17 ίντσες</a:t>
            </a:r>
          </a:p>
          <a:p>
            <a:r>
              <a:rPr lang="en-US" altLang="el-GR" dirty="0"/>
              <a:t>HDTV: </a:t>
            </a:r>
            <a:r>
              <a:rPr lang="el-GR" altLang="el-GR" dirty="0"/>
              <a:t>1080 ορατές γραμμές</a:t>
            </a:r>
          </a:p>
          <a:p>
            <a:pPr lvl="1"/>
            <a:r>
              <a:rPr lang="el-GR" altLang="el-GR" dirty="0"/>
              <a:t>Οριακός λόγος: 2000 / 1080 = 1.85</a:t>
            </a:r>
          </a:p>
          <a:p>
            <a:pPr lvl="1"/>
            <a:r>
              <a:rPr lang="el-GR" altLang="el-GR" dirty="0"/>
              <a:t>Οθόνη ύψους 9 </a:t>
            </a:r>
            <a:r>
              <a:rPr lang="el-GR" altLang="el-GR" dirty="0" smtClean="0"/>
              <a:t>ιντσών</a:t>
            </a:r>
          </a:p>
          <a:p>
            <a:pPr lvl="1"/>
            <a:r>
              <a:rPr lang="el-GR" altLang="el-GR" dirty="0" smtClean="0"/>
              <a:t>Απόσταση </a:t>
            </a:r>
            <a:r>
              <a:rPr lang="el-GR" altLang="el-GR" dirty="0"/>
              <a:t>1.85 * 9 = 16.65 </a:t>
            </a:r>
            <a:r>
              <a:rPr lang="el-GR" altLang="el-GR" dirty="0" smtClean="0"/>
              <a:t>ίντσες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50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Τηλεοπτικά συστήματα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Βίντεο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7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Τηλεοπτική μετάδοση (1 από 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Φωτεινότητα (</a:t>
            </a:r>
            <a:r>
              <a:rPr lang="en-US" altLang="el-GR" dirty="0" smtClean="0"/>
              <a:t>Y</a:t>
            </a:r>
            <a:r>
              <a:rPr lang="el-GR" altLang="el-G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Συμβατότητα με ασπρόμαυρους δέκτες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Χρωμικότητα (U</a:t>
            </a:r>
            <a:r>
              <a:rPr lang="en-US" altLang="el-GR" dirty="0" smtClean="0"/>
              <a:t>/V</a:t>
            </a:r>
            <a:r>
              <a:rPr lang="el-GR" altLang="el-G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Αξιοποιείται από έγχρωμους δέκτες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Μετατροπή </a:t>
            </a:r>
            <a:r>
              <a:rPr lang="en-US" altLang="el-GR" dirty="0" smtClean="0"/>
              <a:t>RGB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YUV</a:t>
            </a:r>
            <a:r>
              <a:rPr lang="el-GR" altLang="el-GR" dirty="0" smtClean="0"/>
              <a:t> (σύστημα </a:t>
            </a:r>
            <a:r>
              <a:rPr lang="en-US" altLang="el-GR" dirty="0" smtClean="0"/>
              <a:t>PAL)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Y = 0,</a:t>
            </a:r>
            <a:r>
              <a:rPr lang="el-GR" altLang="el-GR" dirty="0" smtClean="0"/>
              <a:t>299</a:t>
            </a:r>
            <a:r>
              <a:rPr lang="en-US" altLang="el-GR" dirty="0" smtClean="0"/>
              <a:t> R + 0,5</a:t>
            </a:r>
            <a:r>
              <a:rPr lang="el-GR" altLang="el-GR" dirty="0" smtClean="0"/>
              <a:t>87</a:t>
            </a:r>
            <a:r>
              <a:rPr lang="en-US" altLang="el-GR" dirty="0" smtClean="0"/>
              <a:t> G + 0,1</a:t>
            </a:r>
            <a:r>
              <a:rPr lang="el-GR" altLang="el-GR" dirty="0" smtClean="0"/>
              <a:t>1</a:t>
            </a:r>
            <a:r>
              <a:rPr lang="en-US" altLang="el-GR" dirty="0" smtClean="0"/>
              <a:t>4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U = (B – Y) * 0,492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V = (R – Y) * 0,877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31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Τηλεοπτική μετάδοση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Σήματα διαφοράς χρώματος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Τα </a:t>
            </a:r>
            <a:r>
              <a:rPr lang="en-US" altLang="el-GR" dirty="0" smtClean="0"/>
              <a:t>U </a:t>
            </a:r>
            <a:r>
              <a:rPr lang="el-GR" altLang="el-GR" dirty="0"/>
              <a:t>και </a:t>
            </a:r>
            <a:r>
              <a:rPr lang="en-US" altLang="el-GR" dirty="0"/>
              <a:t>V</a:t>
            </a:r>
            <a:r>
              <a:rPr lang="el-GR" altLang="el-GR" dirty="0"/>
              <a:t> είναι διαφορές από </a:t>
            </a:r>
            <a:r>
              <a:rPr lang="el-GR" altLang="el-GR" dirty="0" smtClean="0"/>
              <a:t>φωτεινότητα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Ονομάζεται και σύστημα </a:t>
            </a:r>
            <a:r>
              <a:rPr lang="en-US" altLang="el-GR" dirty="0"/>
              <a:t>Y, B-Y, R-Y</a:t>
            </a:r>
            <a:endParaRPr lang="el-GR" altLang="el-GR" dirty="0"/>
          </a:p>
          <a:p>
            <a:r>
              <a:rPr lang="el-GR" altLang="el-GR" dirty="0"/>
              <a:t>Πολύπλεξη </a:t>
            </a:r>
            <a:r>
              <a:rPr lang="en-US" altLang="el-GR" dirty="0"/>
              <a:t>Y+C</a:t>
            </a:r>
            <a:r>
              <a:rPr lang="el-GR" altLang="el-GR" dirty="0"/>
              <a:t> σε σύνθετο σήμα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/>
              <a:t>C</a:t>
            </a:r>
            <a:r>
              <a:rPr lang="el-GR" altLang="el-GR" dirty="0"/>
              <a:t> είναι η σύνθεση των </a:t>
            </a:r>
            <a:r>
              <a:rPr lang="en-US" altLang="el-GR" dirty="0"/>
              <a:t>U</a:t>
            </a:r>
            <a:r>
              <a:rPr lang="el-GR" altLang="el-GR" dirty="0"/>
              <a:t> και </a:t>
            </a:r>
            <a:r>
              <a:rPr lang="en-US" altLang="el-GR" dirty="0"/>
              <a:t>V</a:t>
            </a:r>
            <a:r>
              <a:rPr lang="el-GR" altLang="el-GR" dirty="0"/>
              <a:t> 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99288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8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Τηλεοπτική μετάδοση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869160"/>
            <a:ext cx="8382000" cy="153164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Αποπολύπλεξη σύνθετου σήματος</a:t>
            </a:r>
            <a:endParaRPr lang="el-GR" altLang="el-GR" dirty="0"/>
          </a:p>
          <a:p>
            <a:pPr lvl="1"/>
            <a:r>
              <a:rPr lang="el-GR" altLang="el-GR" dirty="0" smtClean="0"/>
              <a:t>Η ασπρόμαυρη οθόνη κρατάει μόνο το </a:t>
            </a:r>
            <a:r>
              <a:rPr lang="en-US" altLang="el-GR" dirty="0" smtClean="0"/>
              <a:t>Y</a:t>
            </a:r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77652"/>
            <a:ext cx="317754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8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Τηλεοπτική μετάδοση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RGB </a:t>
            </a:r>
            <a:r>
              <a:rPr lang="el-GR" altLang="el-GR" dirty="0"/>
              <a:t> σε </a:t>
            </a:r>
            <a:r>
              <a:rPr lang="en-US" altLang="el-GR" dirty="0"/>
              <a:t>YIQ</a:t>
            </a:r>
            <a:r>
              <a:rPr lang="el-GR" altLang="el-GR" dirty="0"/>
              <a:t> (σύστημα </a:t>
            </a:r>
            <a:r>
              <a:rPr lang="en-US" altLang="el-GR" dirty="0"/>
              <a:t>NTSC</a:t>
            </a:r>
            <a:r>
              <a:rPr lang="el-GR" altLang="el-GR" dirty="0"/>
              <a:t>)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n-US" altLang="el-GR" dirty="0"/>
              <a:t>Y = 0,</a:t>
            </a:r>
            <a:r>
              <a:rPr lang="el-GR" altLang="el-GR" dirty="0"/>
              <a:t>299</a:t>
            </a:r>
            <a:r>
              <a:rPr lang="en-US" altLang="el-GR" dirty="0"/>
              <a:t> R + 0,5</a:t>
            </a:r>
            <a:r>
              <a:rPr lang="el-GR" altLang="el-GR" dirty="0"/>
              <a:t>87</a:t>
            </a:r>
            <a:r>
              <a:rPr lang="en-US" altLang="el-GR" dirty="0"/>
              <a:t> G + 0,1</a:t>
            </a:r>
            <a:r>
              <a:rPr lang="el-GR" altLang="el-GR" dirty="0"/>
              <a:t>1</a:t>
            </a:r>
            <a:r>
              <a:rPr lang="en-US" altLang="el-GR" dirty="0"/>
              <a:t>4 B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 I = 0,</a:t>
            </a:r>
            <a:r>
              <a:rPr lang="el-GR" altLang="el-GR" dirty="0"/>
              <a:t>596</a:t>
            </a:r>
            <a:r>
              <a:rPr lang="en-US" altLang="el-GR" dirty="0"/>
              <a:t> R – 0,2</a:t>
            </a:r>
            <a:r>
              <a:rPr lang="el-GR" altLang="el-GR" dirty="0"/>
              <a:t>74</a:t>
            </a:r>
            <a:r>
              <a:rPr lang="en-US" altLang="el-GR" dirty="0"/>
              <a:t> G – 0,32</a:t>
            </a:r>
            <a:r>
              <a:rPr lang="el-GR" altLang="el-GR" dirty="0"/>
              <a:t>1</a:t>
            </a:r>
            <a:r>
              <a:rPr lang="en-US" altLang="el-GR" dirty="0"/>
              <a:t> B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Q = 0,21</a:t>
            </a:r>
            <a:r>
              <a:rPr lang="el-GR" altLang="el-GR" dirty="0"/>
              <a:t>1</a:t>
            </a:r>
            <a:r>
              <a:rPr lang="en-US" altLang="el-GR" dirty="0"/>
              <a:t> R – 0,52</a:t>
            </a:r>
            <a:r>
              <a:rPr lang="el-GR" altLang="el-GR" dirty="0"/>
              <a:t>3</a:t>
            </a:r>
            <a:r>
              <a:rPr lang="en-US" altLang="el-GR" dirty="0"/>
              <a:t> G + 0,31</a:t>
            </a:r>
            <a:r>
              <a:rPr lang="el-GR" altLang="el-GR" dirty="0"/>
              <a:t>1</a:t>
            </a:r>
            <a:r>
              <a:rPr lang="en-US" altLang="el-GR" dirty="0"/>
              <a:t> </a:t>
            </a:r>
            <a:r>
              <a:rPr lang="en-US" altLang="el-GR" dirty="0" smtClean="0"/>
              <a:t>B</a:t>
            </a:r>
          </a:p>
          <a:p>
            <a:r>
              <a:rPr lang="el-GR" altLang="el-GR" dirty="0"/>
              <a:t>Κωδικοποίηση συνιστωσών</a:t>
            </a:r>
          </a:p>
          <a:p>
            <a:pPr lvl="1"/>
            <a:r>
              <a:rPr lang="el-GR" altLang="el-GR" dirty="0"/>
              <a:t>Σύστημα </a:t>
            </a:r>
            <a:r>
              <a:rPr lang="en-US" altLang="el-GR" dirty="0"/>
              <a:t>YUV</a:t>
            </a:r>
            <a:r>
              <a:rPr lang="el-GR" altLang="el-GR" dirty="0"/>
              <a:t> και </a:t>
            </a:r>
            <a:r>
              <a:rPr lang="en-US" altLang="el-GR" dirty="0" smtClean="0"/>
              <a:t>YIQ</a:t>
            </a:r>
            <a:r>
              <a:rPr lang="el-GR" altLang="el-GR" dirty="0"/>
              <a:t>: αναλογία (</a:t>
            </a:r>
            <a:r>
              <a:rPr lang="el-GR" altLang="el-GR" dirty="0" smtClean="0"/>
              <a:t>4:2:2)</a:t>
            </a:r>
            <a:endParaRPr lang="en-US" altLang="el-GR" dirty="0"/>
          </a:p>
          <a:p>
            <a:pPr lvl="1"/>
            <a:r>
              <a:rPr lang="el-GR" altLang="el-GR" dirty="0" smtClean="0"/>
              <a:t>Το μάτι είναι πιο ευαίσθητο στη φωτεινότητα</a:t>
            </a:r>
          </a:p>
          <a:p>
            <a:pPr lvl="1"/>
            <a:r>
              <a:rPr lang="el-GR" altLang="el-GR" dirty="0" smtClean="0"/>
              <a:t>Κατάλληλη πολύπλεξη των σημάτων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65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Τηλεοπτική μετάδοση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Πολύπλεξη στο </a:t>
            </a:r>
            <a:r>
              <a:rPr lang="en-US" altLang="el-GR" dirty="0" smtClean="0"/>
              <a:t>YIQ</a:t>
            </a:r>
          </a:p>
          <a:p>
            <a:pPr lvl="1"/>
            <a:r>
              <a:rPr lang="el-GR" altLang="el-GR" dirty="0" smtClean="0"/>
              <a:t>Πρέπει να μπορούν να αφαιρεθούν τα </a:t>
            </a:r>
            <a:r>
              <a:rPr lang="en-US" altLang="el-GR" dirty="0" smtClean="0"/>
              <a:t>IQ</a:t>
            </a:r>
            <a:endParaRPr lang="el-GR" altLang="el-G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49660"/>
            <a:ext cx="438912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60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Τηλεοπτική μετάδοση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8382000" cy="2057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Πολύπλεξη σημάτων (</a:t>
            </a:r>
            <a:r>
              <a:rPr lang="en-US" altLang="el-GR" dirty="0" smtClean="0"/>
              <a:t>NTSC, </a:t>
            </a:r>
            <a:r>
              <a:rPr lang="el-GR" altLang="el-GR" dirty="0" smtClean="0"/>
              <a:t>κανάλια 6</a:t>
            </a:r>
            <a:r>
              <a:rPr lang="en-US" altLang="el-GR" dirty="0" smtClean="0"/>
              <a:t> MHz)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Φέρουσες φωτεινότητας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χρωμικότητας</a:t>
            </a:r>
          </a:p>
          <a:p>
            <a:pPr lvl="2"/>
            <a:r>
              <a:rPr lang="el-GR" altLang="el-GR" dirty="0" smtClean="0"/>
              <a:t>Χρωμικότητα: πολλαπλάσιο μισού φωτεινότητας</a:t>
            </a:r>
          </a:p>
          <a:p>
            <a:pPr lvl="1" eaLnBrk="1" hangingPunct="1"/>
            <a:r>
              <a:rPr lang="el-GR" altLang="el-GR" dirty="0" smtClean="0"/>
              <a:t>Διαφορετικό εύρος ζώνης ανά κανάλι</a:t>
            </a:r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02893"/>
            <a:ext cx="4000500" cy="299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0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Τηλεοπτική μετάδοση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7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7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8382000" cy="2057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Πολύπλεξη σημάτων (</a:t>
            </a:r>
            <a:r>
              <a:rPr lang="en-US" altLang="el-GR" dirty="0" smtClean="0"/>
              <a:t>PAL, </a:t>
            </a:r>
            <a:r>
              <a:rPr lang="el-GR" altLang="el-GR" dirty="0" smtClean="0"/>
              <a:t>κανάλια 8</a:t>
            </a:r>
            <a:r>
              <a:rPr lang="en-US" altLang="el-GR" dirty="0" smtClean="0"/>
              <a:t> MHz)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Ίδιο εύρος ζώνης για τα κανάλια χρωμικότητας</a:t>
            </a:r>
          </a:p>
          <a:p>
            <a:pPr lvl="1" eaLnBrk="1" hangingPunct="1"/>
            <a:r>
              <a:rPr lang="el-GR" altLang="el-GR" dirty="0" smtClean="0"/>
              <a:t>Συνολικά μεγαλύτερο εύρος ζώνης από το </a:t>
            </a:r>
            <a:r>
              <a:rPr lang="en-US" altLang="el-GR" dirty="0" smtClean="0"/>
              <a:t>NTSC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NTSC</a:t>
            </a:r>
            <a:r>
              <a:rPr lang="el-GR" altLang="el-GR" dirty="0" smtClean="0"/>
              <a:t> χρησιμοποιεί κανάλια </a:t>
            </a:r>
            <a:r>
              <a:rPr lang="en-US" altLang="el-GR" dirty="0" smtClean="0"/>
              <a:t>6 MHz</a:t>
            </a:r>
          </a:p>
        </p:txBody>
      </p:sp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41520" cy="299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57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Αναλογικά συστήματα (1 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l-GR" dirty="0" smtClean="0"/>
              <a:t>NTSC</a:t>
            </a:r>
            <a:r>
              <a:rPr lang="el-GR" altLang="el-GR" dirty="0" smtClean="0"/>
              <a:t> (</a:t>
            </a:r>
            <a:r>
              <a:rPr lang="en-US" altLang="el-GR" dirty="0" smtClean="0"/>
              <a:t>National</a:t>
            </a:r>
            <a:r>
              <a:rPr lang="el-GR" altLang="el-GR" dirty="0" smtClean="0"/>
              <a:t> </a:t>
            </a:r>
            <a:r>
              <a:rPr lang="en-US" altLang="el-GR" dirty="0" smtClean="0"/>
              <a:t>Television</a:t>
            </a:r>
            <a:r>
              <a:rPr lang="el-GR" altLang="el-GR" dirty="0" smtClean="0"/>
              <a:t> </a:t>
            </a:r>
            <a:r>
              <a:rPr lang="en-US" altLang="el-GR" dirty="0" smtClean="0"/>
              <a:t>Systems</a:t>
            </a:r>
            <a:r>
              <a:rPr lang="el-GR" altLang="el-GR" dirty="0" smtClean="0"/>
              <a:t> </a:t>
            </a:r>
            <a:r>
              <a:rPr lang="en-US" altLang="el-GR" dirty="0" smtClean="0"/>
              <a:t>Committee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525 γραμμές σάρωσης, 484 ορατές</a:t>
            </a:r>
          </a:p>
          <a:p>
            <a:pPr lvl="1" eaLnBrk="1" hangingPunct="1"/>
            <a:r>
              <a:rPr lang="el-GR" altLang="el-GR" dirty="0" smtClean="0"/>
              <a:t>Εύρος ζώνης 6 </a:t>
            </a:r>
            <a:r>
              <a:rPr lang="en-US" altLang="el-GR" dirty="0" smtClean="0"/>
              <a:t>MHz, </a:t>
            </a:r>
            <a:r>
              <a:rPr lang="el-GR" altLang="el-GR" dirty="0" smtClean="0"/>
              <a:t>διαμόρφωση πλάτους</a:t>
            </a:r>
          </a:p>
          <a:p>
            <a:pPr lvl="1" eaLnBrk="1" hangingPunct="1"/>
            <a:r>
              <a:rPr lang="el-GR" altLang="el-GR" dirty="0" smtClean="0"/>
              <a:t>Ρυθμός καρέ </a:t>
            </a:r>
            <a:r>
              <a:rPr lang="en-US" altLang="el-GR" dirty="0" smtClean="0"/>
              <a:t>~</a:t>
            </a:r>
            <a:r>
              <a:rPr lang="el-GR" altLang="el-GR" dirty="0" smtClean="0"/>
              <a:t>30 </a:t>
            </a:r>
            <a:r>
              <a:rPr lang="en-US" altLang="el-GR" dirty="0" smtClean="0"/>
              <a:t>Hz</a:t>
            </a:r>
            <a:r>
              <a:rPr lang="el-GR" altLang="el-GR" dirty="0" smtClean="0"/>
              <a:t>, ρυθμός ανανέωσης 60 </a:t>
            </a:r>
            <a:r>
              <a:rPr lang="en-US" altLang="el-GR" dirty="0" smtClean="0"/>
              <a:t>Hz</a:t>
            </a:r>
          </a:p>
          <a:p>
            <a:pPr eaLnBrk="1" hangingPunct="1"/>
            <a:r>
              <a:rPr lang="en-US" altLang="el-GR" dirty="0" smtClean="0"/>
              <a:t>PAL</a:t>
            </a:r>
            <a:r>
              <a:rPr lang="el-GR" altLang="el-GR" dirty="0" smtClean="0"/>
              <a:t> (</a:t>
            </a:r>
            <a:r>
              <a:rPr lang="en-US" altLang="el-GR" dirty="0" smtClean="0"/>
              <a:t>Phase</a:t>
            </a:r>
            <a:r>
              <a:rPr lang="el-GR" altLang="el-GR" dirty="0" smtClean="0"/>
              <a:t> </a:t>
            </a:r>
            <a:r>
              <a:rPr lang="en-US" altLang="el-GR" dirty="0" smtClean="0"/>
              <a:t>Alternating</a:t>
            </a:r>
            <a:r>
              <a:rPr lang="el-GR" altLang="el-GR" dirty="0" smtClean="0"/>
              <a:t> </a:t>
            </a:r>
            <a:r>
              <a:rPr lang="en-US" altLang="el-GR" dirty="0" smtClean="0"/>
              <a:t>Line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625 γραμμές σάρωσης, 57</a:t>
            </a:r>
            <a:r>
              <a:rPr lang="en-US" altLang="el-GR" dirty="0" smtClean="0"/>
              <a:t>5</a:t>
            </a:r>
            <a:r>
              <a:rPr lang="el-GR" altLang="el-GR" dirty="0" smtClean="0"/>
              <a:t> ορατές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Εύρος ζώνης 8 </a:t>
            </a:r>
            <a:r>
              <a:rPr lang="en-US" altLang="el-GR" dirty="0" smtClean="0"/>
              <a:t>MHz</a:t>
            </a:r>
            <a:r>
              <a:rPr lang="el-GR" altLang="el-GR" dirty="0" smtClean="0"/>
              <a:t>, διαμόρφωση πλάτους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Ρυθμός καρέ 25 </a:t>
            </a:r>
            <a:r>
              <a:rPr lang="en-US" altLang="el-GR" dirty="0" smtClean="0"/>
              <a:t>Hz</a:t>
            </a:r>
            <a:r>
              <a:rPr lang="el-GR" altLang="el-GR" dirty="0" smtClean="0"/>
              <a:t>, ρυθμός ανανέωσης 50 </a:t>
            </a:r>
            <a:r>
              <a:rPr lang="en-US" altLang="el-GR" dirty="0" smtClean="0"/>
              <a:t>Hz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66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Αναλογικά συστήματα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/>
              <a:t>SECAM</a:t>
            </a:r>
            <a:r>
              <a:rPr lang="el-GR" altLang="el-GR" dirty="0"/>
              <a:t> (</a:t>
            </a:r>
            <a:r>
              <a:rPr lang="en-US" altLang="el-GR" dirty="0"/>
              <a:t>SEquential</a:t>
            </a:r>
            <a:r>
              <a:rPr lang="el-GR" altLang="el-GR" dirty="0"/>
              <a:t> </a:t>
            </a:r>
            <a:r>
              <a:rPr lang="en-US" altLang="el-GR" dirty="0"/>
              <a:t>Couleur</a:t>
            </a:r>
            <a:r>
              <a:rPr lang="el-GR" altLang="el-GR" dirty="0"/>
              <a:t> </a:t>
            </a:r>
            <a:r>
              <a:rPr lang="en-US" altLang="el-GR" dirty="0"/>
              <a:t>Avec</a:t>
            </a:r>
            <a:r>
              <a:rPr lang="el-GR" altLang="el-GR" dirty="0"/>
              <a:t> </a:t>
            </a:r>
            <a:r>
              <a:rPr lang="en-US" altLang="el-GR" dirty="0"/>
              <a:t>Memoire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Σαν το </a:t>
            </a:r>
            <a:r>
              <a:rPr lang="en-US" altLang="el-GR" dirty="0" smtClean="0"/>
              <a:t>PAL</a:t>
            </a:r>
            <a:r>
              <a:rPr lang="el-GR" altLang="el-GR" dirty="0" smtClean="0"/>
              <a:t> </a:t>
            </a:r>
            <a:r>
              <a:rPr lang="el-GR" altLang="el-GR" dirty="0"/>
              <a:t>αλλά με διαμόρφωση συχνότητας</a:t>
            </a:r>
            <a:endParaRPr lang="en-US" altLang="el-GR" dirty="0"/>
          </a:p>
          <a:p>
            <a:pPr lvl="1"/>
            <a:r>
              <a:rPr lang="el-GR" altLang="el-GR" dirty="0"/>
              <a:t>Ελαφρά καλύτερη ποιότητα εικόνας</a:t>
            </a:r>
          </a:p>
          <a:p>
            <a:pPr lvl="1"/>
            <a:r>
              <a:rPr lang="el-GR" altLang="el-GR" dirty="0" smtClean="0"/>
              <a:t>Χρήση σε Γαλλία και Αν. Ευρώπη</a:t>
            </a:r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επέτρεπε </a:t>
            </a:r>
            <a:r>
              <a:rPr lang="el-GR" altLang="el-GR" dirty="0" smtClean="0"/>
              <a:t>λήψη </a:t>
            </a:r>
            <a:r>
              <a:rPr lang="el-GR" altLang="el-GR" dirty="0"/>
              <a:t>σημάτων από γειτονικές χώρες</a:t>
            </a:r>
            <a:r>
              <a:rPr lang="el-GR" altLang="el-GR" dirty="0" smtClean="0"/>
              <a:t>!</a:t>
            </a:r>
          </a:p>
          <a:p>
            <a:pPr lvl="2"/>
            <a:r>
              <a:rPr lang="el-GR" altLang="el-GR" dirty="0" smtClean="0"/>
              <a:t>Η Αν. Γερμανία δεν έβλεπε το σήμα της Δ. Γερμανίας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NTSC</a:t>
            </a:r>
            <a:r>
              <a:rPr lang="el-GR" altLang="el-GR" dirty="0" smtClean="0"/>
              <a:t> κυριάρχησε στις ΗΠΑ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PAL</a:t>
            </a:r>
            <a:r>
              <a:rPr lang="el-GR" altLang="el-GR" dirty="0" smtClean="0"/>
              <a:t> κυριάρχησε στην Ευρώπη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45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Αναλογικά συστήματα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Χαρακτηριστικά συστημάτων</a:t>
            </a:r>
          </a:p>
          <a:p>
            <a:pPr lvl="1"/>
            <a:r>
              <a:rPr lang="el-GR" dirty="0" smtClean="0"/>
              <a:t>Γραμμές σάρωσης / ορατές γραμμές</a:t>
            </a:r>
          </a:p>
          <a:p>
            <a:pPr lvl="1"/>
            <a:r>
              <a:rPr lang="el-GR" dirty="0" smtClean="0"/>
              <a:t>Προοδευτική / διεμπλεκόμενη σάρωση</a:t>
            </a:r>
          </a:p>
          <a:p>
            <a:pPr lvl="2"/>
            <a:r>
              <a:rPr lang="el-GR" dirty="0" smtClean="0"/>
              <a:t>Με μετατροπή (παράγοντας </a:t>
            </a:r>
            <a:r>
              <a:rPr lang="en-US" dirty="0" smtClean="0"/>
              <a:t>Kell)</a:t>
            </a:r>
            <a:endParaRPr lang="el-GR" dirty="0"/>
          </a:p>
        </p:txBody>
      </p:sp>
      <p:graphicFrame>
        <p:nvGraphicFramePr>
          <p:cNvPr id="8" name="Group 2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78394"/>
              </p:ext>
            </p:extLst>
          </p:nvPr>
        </p:nvGraphicFramePr>
        <p:xfrm>
          <a:off x="395536" y="1340768"/>
          <a:ext cx="8382000" cy="2514600"/>
        </p:xfrm>
        <a:graphic>
          <a:graphicData uri="http://schemas.openxmlformats.org/drawingml/2006/table">
            <a:tbl>
              <a:tblPr firstRow="1"/>
              <a:tblGrid>
                <a:gridCol w="1047750"/>
                <a:gridCol w="1112490"/>
                <a:gridCol w="1512168"/>
                <a:gridCol w="936104"/>
                <a:gridCol w="720080"/>
                <a:gridCol w="792088"/>
                <a:gridCol w="864096"/>
                <a:gridCol w="1397224"/>
              </a:tblGrid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Σύστημα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Γραμμές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Λεπτομέρεια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Εύρος (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MHz)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(MHz)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I/U (MHz)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Q/V (MHz)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Πεδία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Πλαίσια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(Hz)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NTSC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525/484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340/242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6</a:t>
                      </a:r>
                      <a:r>
                        <a:rPr lang="en-US" sz="2000" dirty="0">
                          <a:effectLst/>
                        </a:rPr>
                        <a:t>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4,2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1,6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0,6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59,94/29,97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PA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625/575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400/290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8</a:t>
                      </a:r>
                      <a:r>
                        <a:rPr lang="en-US" sz="2000" dirty="0">
                          <a:effectLst/>
                        </a:rPr>
                        <a:t>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5,5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1,8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1,8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50/25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SECAM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625/575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400/290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8</a:t>
                      </a:r>
                      <a:r>
                        <a:rPr lang="en-US" sz="2000" dirty="0">
                          <a:effectLst/>
                        </a:rPr>
                        <a:t>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6,0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50/25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59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Ψηφιακό βίντεο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Βίντεο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Ψηφιοποίηση βίντεο (1 από 2)</a:t>
            </a:r>
            <a:endParaRPr lang="en-US" altLang="el-GR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Ψηφιακό και αναλογικό βίντεο</a:t>
            </a:r>
          </a:p>
          <a:p>
            <a:pPr lvl="1" eaLnBrk="1" hangingPunct="1"/>
            <a:r>
              <a:rPr lang="el-GR" altLang="el-GR" dirty="0" smtClean="0"/>
              <a:t>Συμβατότητα για ανταλλαγή δεδομένων</a:t>
            </a:r>
          </a:p>
          <a:p>
            <a:pPr lvl="1" eaLnBrk="1" hangingPunct="1"/>
            <a:r>
              <a:rPr lang="el-GR" altLang="el-GR" dirty="0" smtClean="0"/>
              <a:t>Παρόμοια ανάλυση ή / και ρυθμός καρέ</a:t>
            </a:r>
          </a:p>
          <a:p>
            <a:pPr eaLnBrk="1" hangingPunct="1"/>
            <a:r>
              <a:rPr lang="el-GR" altLang="el-GR" dirty="0" smtClean="0"/>
              <a:t>Ψηφιοποίηση σύνθετου σήματος</a:t>
            </a:r>
          </a:p>
          <a:p>
            <a:pPr lvl="1" eaLnBrk="1" hangingPunct="1"/>
            <a:r>
              <a:rPr lang="el-GR" altLang="el-GR" dirty="0" smtClean="0"/>
              <a:t>Μετατροπή όλων των συνιστωσών μαζί</a:t>
            </a:r>
          </a:p>
          <a:p>
            <a:pPr lvl="1" eaLnBrk="1" hangingPunct="1"/>
            <a:r>
              <a:rPr lang="el-GR" altLang="el-GR" dirty="0" smtClean="0"/>
              <a:t>Δεν επιτρέπει το διαφορετικό χειρισμό τους</a:t>
            </a:r>
          </a:p>
          <a:p>
            <a:pPr lvl="1" eaLnBrk="1" hangingPunct="1"/>
            <a:r>
              <a:rPr lang="el-GR" altLang="el-GR" dirty="0" smtClean="0"/>
              <a:t>Διατήρηση παρεμβολών μεταξύ συνιστωσών</a:t>
            </a:r>
          </a:p>
          <a:p>
            <a:pPr lvl="1" eaLnBrk="1" hangingPunct="1"/>
            <a:r>
              <a:rPr lang="el-GR" altLang="el-GR" dirty="0" smtClean="0"/>
              <a:t>Κατάλληλη μόνο για ψηφιακή μετάδοση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28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Ψηφιοποίηση βίντεο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Ψηφιοποίηση συνιστωσών σήματος</a:t>
            </a:r>
          </a:p>
          <a:p>
            <a:pPr lvl="1"/>
            <a:r>
              <a:rPr lang="el-GR" altLang="el-GR" dirty="0"/>
              <a:t>Επιτρέπει άνισους ρυθμούς δειγματοληψίας</a:t>
            </a:r>
          </a:p>
          <a:p>
            <a:pPr lvl="1"/>
            <a:r>
              <a:rPr lang="el-GR" altLang="el-GR" dirty="0"/>
              <a:t>Κατάλληλη για ψηφιακή επεξεργασία</a:t>
            </a:r>
          </a:p>
          <a:p>
            <a:pPr lvl="1"/>
            <a:r>
              <a:rPr lang="el-GR" altLang="el-GR" dirty="0"/>
              <a:t>Θεωρητικά γίνεται και με </a:t>
            </a:r>
            <a:r>
              <a:rPr lang="en-US" altLang="el-GR" dirty="0" smtClean="0"/>
              <a:t>RGB</a:t>
            </a:r>
            <a:endParaRPr lang="el-GR" altLang="el-GR" dirty="0"/>
          </a:p>
          <a:p>
            <a:pPr lvl="2"/>
            <a:r>
              <a:rPr lang="el-GR" altLang="el-GR" dirty="0" smtClean="0"/>
              <a:t>Οι κάμερες παράγουν </a:t>
            </a:r>
            <a:r>
              <a:rPr lang="en-US" altLang="el-GR" dirty="0" smtClean="0"/>
              <a:t>RGB</a:t>
            </a:r>
            <a:endParaRPr lang="el-GR" altLang="el-GR" dirty="0"/>
          </a:p>
          <a:p>
            <a:pPr lvl="1"/>
            <a:r>
              <a:rPr lang="el-GR" altLang="el-GR" dirty="0"/>
              <a:t>Στην πράξη γίνεται με </a:t>
            </a:r>
            <a:r>
              <a:rPr lang="en-US" altLang="el-GR" dirty="0" smtClean="0"/>
              <a:t>YUV/YIQ</a:t>
            </a:r>
          </a:p>
          <a:p>
            <a:pPr lvl="2"/>
            <a:r>
              <a:rPr lang="el-GR" altLang="el-GR" dirty="0" smtClean="0"/>
              <a:t>Κατάλληλο για μετάδοση</a:t>
            </a:r>
          </a:p>
          <a:p>
            <a:pPr lvl="2"/>
            <a:r>
              <a:rPr lang="el-GR" altLang="el-GR" dirty="0" smtClean="0"/>
              <a:t>Αξιοποιεί τις ατέλειες του ματιού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57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Πρότυπο </a:t>
            </a:r>
            <a:r>
              <a:rPr lang="en-US" altLang="el-GR" dirty="0" smtClean="0"/>
              <a:t>CCIR-601 (1 </a:t>
            </a:r>
            <a:r>
              <a:rPr lang="el-GR" altLang="el-GR" dirty="0" smtClean="0"/>
              <a:t>από 4)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Πρότυπο ψηφιακού βίντεο </a:t>
            </a:r>
            <a:r>
              <a:rPr lang="en-US" altLang="el-GR" dirty="0" smtClean="0"/>
              <a:t>CCIR-601</a:t>
            </a:r>
          </a:p>
          <a:p>
            <a:pPr lvl="1" eaLnBrk="1" hangingPunct="1"/>
            <a:r>
              <a:rPr lang="el-GR" altLang="el-GR" dirty="0" smtClean="0"/>
              <a:t>Χρήση από τηλεοπτικά στούντιο</a:t>
            </a:r>
          </a:p>
          <a:p>
            <a:pPr lvl="1" eaLnBrk="1" hangingPunct="1"/>
            <a:r>
              <a:rPr lang="el-GR" altLang="el-GR" dirty="0" smtClean="0"/>
              <a:t>Διεμπλεκόμενη σάρωση</a:t>
            </a:r>
          </a:p>
          <a:p>
            <a:pPr lvl="2" eaLnBrk="1" hangingPunct="1"/>
            <a:r>
              <a:rPr lang="el-GR" altLang="el-GR" dirty="0" smtClean="0"/>
              <a:t>Υψηλή ποιότητα για εσωτερική χρήση</a:t>
            </a:r>
          </a:p>
          <a:p>
            <a:pPr lvl="2" eaLnBrk="1" hangingPunct="1"/>
            <a:r>
              <a:rPr lang="el-GR" altLang="el-GR" dirty="0" smtClean="0"/>
              <a:t>Μειωμένη ποιότητα για μετάδοση</a:t>
            </a:r>
          </a:p>
          <a:p>
            <a:pPr lvl="1"/>
            <a:r>
              <a:rPr lang="el-GR" altLang="el-GR" dirty="0" smtClean="0"/>
              <a:t>Εύρος </a:t>
            </a:r>
            <a:r>
              <a:rPr lang="el-GR" altLang="el-GR" dirty="0"/>
              <a:t>ζώνης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6 </a:t>
            </a:r>
            <a:r>
              <a:rPr lang="en-US" altLang="el-GR" dirty="0"/>
              <a:t>MHz</a:t>
            </a:r>
            <a:r>
              <a:rPr lang="el-GR" altLang="el-GR" dirty="0"/>
              <a:t> για Υ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3 </a:t>
            </a:r>
            <a:r>
              <a:rPr lang="en-US" altLang="el-GR" dirty="0"/>
              <a:t>MHz</a:t>
            </a:r>
            <a:r>
              <a:rPr lang="el-GR" altLang="el-GR" dirty="0"/>
              <a:t> για </a:t>
            </a:r>
            <a:r>
              <a:rPr lang="en-US" altLang="el-GR" dirty="0"/>
              <a:t>U</a:t>
            </a:r>
            <a:r>
              <a:rPr lang="el-GR" altLang="el-GR" dirty="0"/>
              <a:t> και </a:t>
            </a:r>
            <a:r>
              <a:rPr lang="en-US" altLang="el-GR" dirty="0" smtClean="0"/>
              <a:t>V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9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Πρότυπο </a:t>
            </a:r>
            <a:r>
              <a:rPr lang="en-US" altLang="el-GR" dirty="0"/>
              <a:t>CCIR-601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Ρυθμοί δειγματοληψίας</a:t>
            </a:r>
          </a:p>
          <a:p>
            <a:pPr lvl="1"/>
            <a:r>
              <a:rPr lang="el-GR" altLang="el-GR" dirty="0" smtClean="0"/>
              <a:t>Φωτεινότητα:</a:t>
            </a:r>
            <a:r>
              <a:rPr lang="en-US" altLang="el-GR" dirty="0" smtClean="0"/>
              <a:t> </a:t>
            </a:r>
            <a:r>
              <a:rPr lang="el-GR" altLang="el-GR" dirty="0" smtClean="0"/>
              <a:t>13,5 </a:t>
            </a:r>
            <a:r>
              <a:rPr lang="en-US" altLang="el-GR" dirty="0"/>
              <a:t>MHz</a:t>
            </a:r>
            <a:endParaRPr lang="el-GR" altLang="el-GR" dirty="0"/>
          </a:p>
          <a:p>
            <a:pPr lvl="2"/>
            <a:r>
              <a:rPr lang="en-US" altLang="el-GR" dirty="0"/>
              <a:t>NTSC: 63,56 </a:t>
            </a:r>
            <a:r>
              <a:rPr lang="el-GR" altLang="el-GR" dirty="0"/>
              <a:t>μ</a:t>
            </a:r>
            <a:r>
              <a:rPr lang="en-US" altLang="el-GR" dirty="0"/>
              <a:t>s</a:t>
            </a:r>
            <a:r>
              <a:rPr lang="el-GR" altLang="el-GR" dirty="0"/>
              <a:t> ανά γραμμή, 52 μ</a:t>
            </a:r>
            <a:r>
              <a:rPr lang="en-US" altLang="el-GR" dirty="0"/>
              <a:t>s </a:t>
            </a:r>
            <a:r>
              <a:rPr lang="el-GR" altLang="el-GR" dirty="0"/>
              <a:t>ορατά</a:t>
            </a:r>
          </a:p>
          <a:p>
            <a:pPr lvl="2"/>
            <a:r>
              <a:rPr lang="en-US" altLang="el-GR" dirty="0"/>
              <a:t>PAL/SECAM: 64 </a:t>
            </a:r>
            <a:r>
              <a:rPr lang="el-GR" altLang="el-GR" dirty="0"/>
              <a:t>μ</a:t>
            </a:r>
            <a:r>
              <a:rPr lang="en-US" altLang="el-GR" dirty="0"/>
              <a:t>s</a:t>
            </a:r>
            <a:r>
              <a:rPr lang="el-GR" altLang="el-GR" dirty="0"/>
              <a:t> ανά γραμμή, 52 μ</a:t>
            </a:r>
            <a:r>
              <a:rPr lang="en-US" altLang="el-GR" dirty="0"/>
              <a:t>s </a:t>
            </a:r>
            <a:r>
              <a:rPr lang="el-GR" altLang="el-GR" dirty="0"/>
              <a:t>ορατά</a:t>
            </a:r>
          </a:p>
          <a:p>
            <a:pPr lvl="2"/>
            <a:r>
              <a:rPr lang="el-GR" altLang="el-GR" dirty="0"/>
              <a:t>702 ορατά δείγματα και στις δύο περιπτώσεις</a:t>
            </a:r>
          </a:p>
          <a:p>
            <a:pPr lvl="1"/>
            <a:r>
              <a:rPr lang="el-GR" altLang="el-GR" dirty="0"/>
              <a:t>720 </a:t>
            </a:r>
            <a:r>
              <a:rPr lang="el-GR" altLang="el-GR" dirty="0" smtClean="0"/>
              <a:t>δείγματα </a:t>
            </a:r>
            <a:r>
              <a:rPr lang="el-GR" altLang="el-GR" dirty="0"/>
              <a:t>φωτεινότητας (18 περιττά)</a:t>
            </a:r>
          </a:p>
          <a:p>
            <a:pPr lvl="1"/>
            <a:r>
              <a:rPr lang="el-GR" altLang="el-GR" dirty="0"/>
              <a:t>2</a:t>
            </a:r>
            <a:r>
              <a:rPr lang="en-US" altLang="el-GR" dirty="0"/>
              <a:t> </a:t>
            </a:r>
            <a:r>
              <a:rPr lang="el-GR" altLang="el-GR" dirty="0"/>
              <a:t>δείγματα χρωμικότητας ανά συνιστώσα (4:2:2)</a:t>
            </a:r>
          </a:p>
          <a:p>
            <a:pPr lvl="1"/>
            <a:r>
              <a:rPr lang="el-GR" altLang="el-GR" dirty="0"/>
              <a:t>8 </a:t>
            </a:r>
            <a:r>
              <a:rPr lang="en-US" altLang="el-GR" dirty="0"/>
              <a:t>bit </a:t>
            </a:r>
            <a:r>
              <a:rPr lang="el-GR" altLang="el-GR" dirty="0"/>
              <a:t>ανά δείγμα για κάθε </a:t>
            </a:r>
            <a:r>
              <a:rPr lang="el-GR" altLang="el-GR" dirty="0" smtClean="0"/>
              <a:t>συνιστώσα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20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Πρότυπο </a:t>
            </a:r>
            <a:r>
              <a:rPr lang="en-US" altLang="el-GR" dirty="0"/>
              <a:t>CCIR-601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CCIR-601 </a:t>
            </a:r>
            <a:r>
              <a:rPr lang="el-GR" altLang="el-GR" dirty="0" smtClean="0"/>
              <a:t>για </a:t>
            </a:r>
            <a:r>
              <a:rPr lang="en-US" altLang="el-GR" dirty="0" smtClean="0"/>
              <a:t>PAL/SECAM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720 </a:t>
            </a:r>
            <a:r>
              <a:rPr lang="en-US" altLang="el-GR" dirty="0" smtClean="0"/>
              <a:t>x 576 (</a:t>
            </a:r>
            <a:r>
              <a:rPr lang="el-GR" altLang="el-GR" dirty="0" smtClean="0"/>
              <a:t>ορατό καρέ) στα 25 </a:t>
            </a:r>
            <a:r>
              <a:rPr lang="en-US" altLang="el-GR" dirty="0" smtClean="0"/>
              <a:t>fps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Στο </a:t>
            </a:r>
            <a:r>
              <a:rPr lang="en-US" altLang="el-GR" dirty="0" smtClean="0"/>
              <a:t>NTSC</a:t>
            </a:r>
            <a:r>
              <a:rPr lang="el-GR" altLang="el-GR" dirty="0" smtClean="0"/>
              <a:t> είναι 720/480 στα 29,97 </a:t>
            </a:r>
            <a:r>
              <a:rPr lang="en-US" altLang="el-GR" dirty="0" smtClean="0"/>
              <a:t>fps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Μετάδοση με μη ορατές περιοχές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13,5 </a:t>
            </a:r>
            <a:r>
              <a:rPr lang="en-US" altLang="el-GR" dirty="0" smtClean="0"/>
              <a:t>x 10</a:t>
            </a:r>
            <a:r>
              <a:rPr lang="en-US" altLang="el-GR" baseline="30000" dirty="0" smtClean="0"/>
              <a:t>6</a:t>
            </a:r>
            <a:r>
              <a:rPr lang="en-US" altLang="el-GR" dirty="0" smtClean="0"/>
              <a:t> x 8 + 2 x 6,75 x 10</a:t>
            </a:r>
            <a:r>
              <a:rPr lang="en-US" altLang="el-GR" baseline="30000" dirty="0" smtClean="0"/>
              <a:t>6</a:t>
            </a:r>
            <a:r>
              <a:rPr lang="en-US" altLang="el-GR" dirty="0" smtClean="0"/>
              <a:t> x 8 = 216 Mbps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Μετάδοση χωρίς μη ορατές περιοχές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720 x </a:t>
            </a:r>
            <a:r>
              <a:rPr lang="el-GR" altLang="el-GR" dirty="0" smtClean="0"/>
              <a:t>576</a:t>
            </a:r>
            <a:r>
              <a:rPr lang="en-US" altLang="el-GR" dirty="0" smtClean="0"/>
              <a:t> </a:t>
            </a:r>
            <a:r>
              <a:rPr lang="en-US" altLang="el-GR" dirty="0"/>
              <a:t>x </a:t>
            </a:r>
            <a:r>
              <a:rPr lang="el-GR" altLang="el-GR" dirty="0" smtClean="0"/>
              <a:t>25</a:t>
            </a:r>
            <a:r>
              <a:rPr lang="en-US" altLang="el-GR" dirty="0" smtClean="0"/>
              <a:t> </a:t>
            </a:r>
            <a:r>
              <a:rPr lang="en-US" altLang="el-GR" dirty="0"/>
              <a:t>+ 2 x 360 x </a:t>
            </a:r>
            <a:r>
              <a:rPr lang="el-GR" altLang="el-GR" dirty="0" smtClean="0"/>
              <a:t>576</a:t>
            </a:r>
            <a:r>
              <a:rPr lang="en-US" altLang="el-GR" dirty="0" smtClean="0"/>
              <a:t> </a:t>
            </a:r>
            <a:r>
              <a:rPr lang="en-US" altLang="el-GR" dirty="0"/>
              <a:t>x </a:t>
            </a:r>
            <a:r>
              <a:rPr lang="el-GR" altLang="el-GR" dirty="0" smtClean="0"/>
              <a:t>25</a:t>
            </a:r>
            <a:r>
              <a:rPr lang="en-US" altLang="el-GR" dirty="0" smtClean="0"/>
              <a:t> </a:t>
            </a:r>
            <a:r>
              <a:rPr lang="en-US" altLang="el-GR" dirty="0"/>
              <a:t>= 166 Mbps</a:t>
            </a:r>
            <a:endParaRPr lang="el-GR" altLang="el-GR" dirty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720 x 480 x 30 + 2 x 360 x 480 x 30 = 166 Mbps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49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Πρότυπο </a:t>
            </a:r>
            <a:r>
              <a:rPr lang="en-US" altLang="el-GR" dirty="0"/>
              <a:t>CCIR-601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Παραλλαγή του προτύπου για μετάδοση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Λόγος δειγματοληψίας (4:2:0</a:t>
            </a:r>
            <a:r>
              <a:rPr lang="el-GR" altLang="el-G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Αφαιρούμε τα μισά δείγματα χρωμικότητας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Μετάδοση </a:t>
            </a:r>
            <a:r>
              <a:rPr lang="el-GR" altLang="el-GR" dirty="0"/>
              <a:t>με μη ορατές περιοχές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13,5 </a:t>
            </a:r>
            <a:r>
              <a:rPr lang="en-US" altLang="el-GR" dirty="0"/>
              <a:t>x 10</a:t>
            </a:r>
            <a:r>
              <a:rPr lang="en-US" altLang="el-GR" baseline="30000" dirty="0"/>
              <a:t>6</a:t>
            </a:r>
            <a:r>
              <a:rPr lang="en-US" altLang="el-GR" dirty="0"/>
              <a:t> x 8 + 2 x </a:t>
            </a:r>
            <a:r>
              <a:rPr lang="el-GR" altLang="el-GR" dirty="0"/>
              <a:t>3</a:t>
            </a:r>
            <a:r>
              <a:rPr lang="en-US" altLang="el-GR" dirty="0"/>
              <a:t>,</a:t>
            </a:r>
            <a:r>
              <a:rPr lang="el-GR" altLang="el-GR" dirty="0"/>
              <a:t>3</a:t>
            </a:r>
            <a:r>
              <a:rPr lang="en-US" altLang="el-GR" dirty="0"/>
              <a:t>75 x 10</a:t>
            </a:r>
            <a:r>
              <a:rPr lang="en-US" altLang="el-GR" baseline="30000" dirty="0"/>
              <a:t>6</a:t>
            </a:r>
            <a:r>
              <a:rPr lang="en-US" altLang="el-GR" dirty="0"/>
              <a:t> x 8 = </a:t>
            </a:r>
            <a:r>
              <a:rPr lang="el-GR" altLang="el-GR" dirty="0"/>
              <a:t>162</a:t>
            </a:r>
            <a:r>
              <a:rPr lang="en-US" altLang="el-GR" dirty="0"/>
              <a:t> Mbps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Μετάδοση </a:t>
            </a:r>
            <a:r>
              <a:rPr lang="el-GR" altLang="el-GR" dirty="0"/>
              <a:t>χωρίς μη ορατές περιοχές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720 x </a:t>
            </a:r>
            <a:r>
              <a:rPr lang="el-GR" altLang="el-GR" dirty="0" smtClean="0"/>
              <a:t>576</a:t>
            </a:r>
            <a:r>
              <a:rPr lang="en-US" altLang="el-GR" dirty="0" smtClean="0"/>
              <a:t> </a:t>
            </a:r>
            <a:r>
              <a:rPr lang="en-US" altLang="el-GR" dirty="0"/>
              <a:t>x </a:t>
            </a:r>
            <a:r>
              <a:rPr lang="el-GR" altLang="el-GR" dirty="0" smtClean="0"/>
              <a:t>25</a:t>
            </a:r>
            <a:r>
              <a:rPr lang="en-US" altLang="el-GR" dirty="0" smtClean="0"/>
              <a:t> </a:t>
            </a:r>
            <a:r>
              <a:rPr lang="en-US" altLang="el-GR" dirty="0"/>
              <a:t>+ 2 x </a:t>
            </a:r>
            <a:r>
              <a:rPr lang="en-US" altLang="el-GR" dirty="0" smtClean="0"/>
              <a:t>360 </a:t>
            </a:r>
            <a:r>
              <a:rPr lang="en-US" altLang="el-GR" dirty="0"/>
              <a:t>x </a:t>
            </a:r>
            <a:r>
              <a:rPr lang="el-GR" altLang="el-GR" dirty="0" smtClean="0"/>
              <a:t>288</a:t>
            </a:r>
            <a:r>
              <a:rPr lang="en-US" altLang="el-GR" dirty="0" smtClean="0"/>
              <a:t> </a:t>
            </a:r>
            <a:r>
              <a:rPr lang="en-US" altLang="el-GR" dirty="0"/>
              <a:t>x </a:t>
            </a:r>
            <a:r>
              <a:rPr lang="el-GR" altLang="el-GR" dirty="0" smtClean="0"/>
              <a:t>25</a:t>
            </a:r>
            <a:r>
              <a:rPr lang="en-US" altLang="el-GR" dirty="0" smtClean="0"/>
              <a:t> </a:t>
            </a:r>
            <a:r>
              <a:rPr lang="en-US" altLang="el-GR" dirty="0"/>
              <a:t>= 1</a:t>
            </a:r>
            <a:r>
              <a:rPr lang="el-GR" altLang="el-GR" dirty="0"/>
              <a:t>24</a:t>
            </a:r>
            <a:r>
              <a:rPr lang="en-US" altLang="el-GR" dirty="0"/>
              <a:t> Mbps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720 </a:t>
            </a:r>
            <a:r>
              <a:rPr lang="en-US" altLang="el-GR" dirty="0"/>
              <a:t>x 480 x 30 + 2 x 360 x </a:t>
            </a:r>
            <a:r>
              <a:rPr lang="el-GR" altLang="el-GR" dirty="0"/>
              <a:t>240</a:t>
            </a:r>
            <a:r>
              <a:rPr lang="en-US" altLang="el-GR" dirty="0"/>
              <a:t> x 30 = 1</a:t>
            </a:r>
            <a:r>
              <a:rPr lang="el-GR" altLang="el-GR" dirty="0"/>
              <a:t>24</a:t>
            </a:r>
            <a:r>
              <a:rPr lang="en-US" altLang="el-GR" dirty="0"/>
              <a:t> </a:t>
            </a:r>
            <a:r>
              <a:rPr lang="en-US" altLang="el-GR" dirty="0" smtClean="0"/>
              <a:t>Mbps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0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Άλλα πρότυπα (1 από 4)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SIF</a:t>
            </a:r>
            <a:r>
              <a:rPr lang="el-GR" altLang="el-GR" dirty="0" smtClean="0"/>
              <a:t>: Ανάλυση αναλογικού βίντεο</a:t>
            </a:r>
          </a:p>
          <a:p>
            <a:pPr lvl="1" eaLnBrk="1" hangingPunct="1"/>
            <a:r>
              <a:rPr lang="el-GR" altLang="el-GR" dirty="0" smtClean="0"/>
              <a:t>Ένα τέταρτο της ανάλυσης του </a:t>
            </a:r>
            <a:r>
              <a:rPr lang="en-US" altLang="el-GR" dirty="0" smtClean="0"/>
              <a:t>CCIR-601</a:t>
            </a:r>
          </a:p>
          <a:p>
            <a:pPr lvl="2" eaLnBrk="1" hangingPunct="1"/>
            <a:r>
              <a:rPr lang="el-GR" altLang="el-GR" dirty="0" smtClean="0"/>
              <a:t>Υποδιπλασιασμός δειγμάτων στις δύο διαστάσεις</a:t>
            </a:r>
          </a:p>
          <a:p>
            <a:pPr lvl="1" eaLnBrk="1" hangingPunct="1"/>
            <a:r>
              <a:rPr lang="en-US" altLang="el-GR" dirty="0" smtClean="0"/>
              <a:t>SIF </a:t>
            </a:r>
            <a:r>
              <a:rPr lang="el-GR" altLang="el-GR" dirty="0" smtClean="0"/>
              <a:t>για </a:t>
            </a:r>
            <a:r>
              <a:rPr lang="en-US" altLang="el-GR" dirty="0" smtClean="0"/>
              <a:t>NTSC:</a:t>
            </a:r>
            <a:r>
              <a:rPr lang="el-GR" altLang="el-GR" dirty="0" smtClean="0"/>
              <a:t> 360 </a:t>
            </a:r>
            <a:r>
              <a:rPr lang="en-US" altLang="el-GR" dirty="0" smtClean="0"/>
              <a:t>x 240 </a:t>
            </a:r>
            <a:r>
              <a:rPr lang="el-GR" altLang="el-GR" dirty="0" smtClean="0"/>
              <a:t>φωτεινότητας</a:t>
            </a:r>
          </a:p>
          <a:p>
            <a:pPr lvl="1" eaLnBrk="1" hangingPunct="1"/>
            <a:r>
              <a:rPr lang="en-US" altLang="el-GR" dirty="0" smtClean="0"/>
              <a:t>SIF </a:t>
            </a:r>
            <a:r>
              <a:rPr lang="el-GR" altLang="el-GR" dirty="0" smtClean="0"/>
              <a:t>για </a:t>
            </a:r>
            <a:r>
              <a:rPr lang="en-US" altLang="el-GR" dirty="0" smtClean="0"/>
              <a:t>PAL/SECAM: 360 x 288 </a:t>
            </a:r>
            <a:r>
              <a:rPr lang="el-GR" altLang="el-GR" dirty="0" smtClean="0"/>
              <a:t>φωτεινότητας</a:t>
            </a:r>
          </a:p>
          <a:p>
            <a:pPr lvl="1" eaLnBrk="1" hangingPunct="1"/>
            <a:r>
              <a:rPr lang="el-GR" altLang="el-GR" dirty="0" smtClean="0"/>
              <a:t>Προοδευτική σάρωση στα 29,97 ή 2</a:t>
            </a:r>
            <a:r>
              <a:rPr lang="en-US" altLang="el-GR" dirty="0" smtClean="0"/>
              <a:t>5 fps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Λόγος δειγματοληψίας (4:1:1)</a:t>
            </a:r>
          </a:p>
          <a:p>
            <a:pPr lvl="2" eaLnBrk="1" hangingPunct="1"/>
            <a:r>
              <a:rPr lang="el-GR" altLang="el-GR" dirty="0" smtClean="0"/>
              <a:t>Το (4:1:1) υποδηλώνει προοδευτική σάρωση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46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Άλλα πρότυπα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CIF:</a:t>
            </a:r>
            <a:r>
              <a:rPr lang="el-GR" altLang="el-GR" dirty="0"/>
              <a:t> Πρότυπο για τηλεδιάσκεψη</a:t>
            </a:r>
          </a:p>
          <a:p>
            <a:pPr lvl="1"/>
            <a:r>
              <a:rPr lang="el-GR" altLang="el-GR" dirty="0"/>
              <a:t>Κοινό για όλες τις χώρες</a:t>
            </a:r>
          </a:p>
          <a:p>
            <a:pPr lvl="1"/>
            <a:r>
              <a:rPr lang="en-US" altLang="el-GR" dirty="0" smtClean="0"/>
              <a:t>360 </a:t>
            </a:r>
            <a:r>
              <a:rPr lang="en-US" altLang="el-GR" dirty="0"/>
              <a:t>x 288 </a:t>
            </a:r>
            <a:r>
              <a:rPr lang="el-GR" altLang="el-GR" dirty="0"/>
              <a:t>για τη φωτεινότητα </a:t>
            </a:r>
            <a:r>
              <a:rPr lang="en-US" altLang="el-GR" dirty="0"/>
              <a:t>(PAL/SECAM)</a:t>
            </a:r>
            <a:endParaRPr lang="el-GR" altLang="el-GR" dirty="0"/>
          </a:p>
          <a:p>
            <a:pPr lvl="1"/>
            <a:r>
              <a:rPr lang="el-GR" altLang="el-GR" dirty="0" smtClean="0"/>
              <a:t>Σάρωση</a:t>
            </a:r>
            <a:r>
              <a:rPr lang="en-US" altLang="el-GR" dirty="0" smtClean="0"/>
              <a:t>:</a:t>
            </a:r>
            <a:r>
              <a:rPr lang="el-GR" altLang="el-GR" dirty="0" smtClean="0"/>
              <a:t> προοδευτική στα 30 </a:t>
            </a:r>
            <a:r>
              <a:rPr lang="en-US" altLang="el-GR" dirty="0" smtClean="0"/>
              <a:t>fps (NTSC)</a:t>
            </a:r>
            <a:endParaRPr lang="el-GR" altLang="el-GR" dirty="0" smtClean="0"/>
          </a:p>
          <a:p>
            <a:pPr lvl="1"/>
            <a:r>
              <a:rPr lang="el-GR" altLang="el-GR" dirty="0"/>
              <a:t>Λόγος δειγματοληψίας (4:1:1</a:t>
            </a:r>
            <a:r>
              <a:rPr lang="el-GR" altLang="el-GR" dirty="0" smtClean="0"/>
              <a:t>)</a:t>
            </a:r>
          </a:p>
          <a:p>
            <a:pPr lvl="2"/>
            <a:r>
              <a:rPr lang="el-GR" altLang="el-GR" dirty="0" smtClean="0"/>
              <a:t>Υποδιπλασιασμός χρωμικότητας</a:t>
            </a:r>
          </a:p>
          <a:p>
            <a:pPr lvl="2"/>
            <a:r>
              <a:rPr lang="el-GR" altLang="el-GR" dirty="0" smtClean="0"/>
              <a:t>180 </a:t>
            </a:r>
            <a:r>
              <a:rPr lang="en-US" altLang="el-GR" dirty="0" smtClean="0"/>
              <a:t>x 144</a:t>
            </a:r>
            <a:r>
              <a:rPr lang="el-GR" altLang="el-GR" dirty="0" smtClean="0"/>
              <a:t> για κάθε συνιστώσα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5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Άλλα πρότυπα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Παραλλαγές του </a:t>
            </a:r>
            <a:r>
              <a:rPr lang="en-US" altLang="el-GR" dirty="0"/>
              <a:t>CIF</a:t>
            </a:r>
          </a:p>
          <a:p>
            <a:pPr lvl="1"/>
            <a:r>
              <a:rPr lang="el-GR" altLang="el-GR" dirty="0"/>
              <a:t>Ρυθμός δειγματοληψίας (4:1:1)</a:t>
            </a:r>
          </a:p>
          <a:p>
            <a:pPr lvl="1"/>
            <a:r>
              <a:rPr lang="el-GR" altLang="el-GR" dirty="0"/>
              <a:t>Προοδευτική σάρωση στα 30 </a:t>
            </a:r>
            <a:r>
              <a:rPr lang="en-US" altLang="el-GR" dirty="0"/>
              <a:t>fps</a:t>
            </a:r>
          </a:p>
          <a:p>
            <a:r>
              <a:rPr lang="en-US" altLang="el-GR" dirty="0"/>
              <a:t>4CIF: </a:t>
            </a:r>
            <a:r>
              <a:rPr lang="en-US" altLang="el-GR" dirty="0" smtClean="0"/>
              <a:t>720 </a:t>
            </a:r>
            <a:r>
              <a:rPr lang="en-US" altLang="el-GR" dirty="0"/>
              <a:t>x 576</a:t>
            </a:r>
            <a:r>
              <a:rPr lang="el-GR" altLang="el-GR" dirty="0"/>
              <a:t> για τη φωτεινότητα</a:t>
            </a:r>
            <a:endParaRPr lang="en-US" altLang="el-GR" dirty="0"/>
          </a:p>
          <a:p>
            <a:r>
              <a:rPr lang="en-US" altLang="el-GR" dirty="0"/>
              <a:t>16CIF: </a:t>
            </a:r>
            <a:r>
              <a:rPr lang="el-GR" altLang="el-GR" dirty="0" smtClean="0"/>
              <a:t>1440</a:t>
            </a:r>
            <a:r>
              <a:rPr lang="en-US" altLang="el-GR" dirty="0" smtClean="0"/>
              <a:t> </a:t>
            </a:r>
            <a:r>
              <a:rPr lang="en-US" altLang="el-GR" dirty="0"/>
              <a:t>x </a:t>
            </a:r>
            <a:r>
              <a:rPr lang="el-GR" altLang="el-GR" dirty="0"/>
              <a:t>1152 για τη φωτεινότητα</a:t>
            </a:r>
          </a:p>
          <a:p>
            <a:r>
              <a:rPr lang="en-US" altLang="el-GR" dirty="0"/>
              <a:t>QCIF:</a:t>
            </a:r>
            <a:r>
              <a:rPr lang="el-GR" altLang="el-GR" dirty="0"/>
              <a:t> </a:t>
            </a:r>
            <a:r>
              <a:rPr lang="el-GR" altLang="el-GR" dirty="0" smtClean="0"/>
              <a:t>180 </a:t>
            </a:r>
            <a:r>
              <a:rPr lang="en-US" altLang="el-GR" dirty="0"/>
              <a:t>x 144</a:t>
            </a:r>
            <a:r>
              <a:rPr lang="el-GR" altLang="el-GR" dirty="0"/>
              <a:t> για τη φωτεινότητα</a:t>
            </a:r>
            <a:endParaRPr lang="en-US" altLang="el-GR" dirty="0"/>
          </a:p>
          <a:p>
            <a:pPr lvl="1"/>
            <a:r>
              <a:rPr lang="el-GR" altLang="el-GR" dirty="0"/>
              <a:t>Επιτρέπει και ρυθμούς καρέ 15 και 7,5 </a:t>
            </a:r>
            <a:r>
              <a:rPr lang="en-US" altLang="el-GR" dirty="0" smtClean="0"/>
              <a:t>fps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74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Άλλα πρότυπα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Άλλες παραλλαγές των προτύπων</a:t>
            </a:r>
          </a:p>
          <a:p>
            <a:pPr lvl="1"/>
            <a:r>
              <a:rPr lang="el-GR" altLang="el-GR" dirty="0" smtClean="0"/>
              <a:t>Οριζόντια ανάλυση για οθόνες </a:t>
            </a:r>
            <a:r>
              <a:rPr lang="el-GR" altLang="el-GR" dirty="0"/>
              <a:t>υπολογιστών</a:t>
            </a:r>
          </a:p>
          <a:p>
            <a:pPr lvl="2"/>
            <a:r>
              <a:rPr lang="el-GR" altLang="el-GR" dirty="0"/>
              <a:t>Χρήση τετράγωνων εικονοστοιχείων</a:t>
            </a:r>
          </a:p>
          <a:p>
            <a:pPr lvl="2"/>
            <a:r>
              <a:rPr lang="el-GR" altLang="el-GR" dirty="0"/>
              <a:t>Ο λόγος διαστάσεων πρέπει να είναι </a:t>
            </a:r>
            <a:r>
              <a:rPr lang="el-GR" altLang="el-GR" dirty="0" smtClean="0"/>
              <a:t>4:3</a:t>
            </a:r>
          </a:p>
          <a:p>
            <a:pPr lvl="2"/>
            <a:r>
              <a:rPr lang="el-GR" altLang="el-GR" dirty="0" smtClean="0"/>
              <a:t>Στο </a:t>
            </a:r>
            <a:r>
              <a:rPr lang="en-US" altLang="el-GR" dirty="0" smtClean="0"/>
              <a:t>NTSC</a:t>
            </a:r>
            <a:r>
              <a:rPr lang="el-GR" altLang="el-GR" dirty="0" smtClean="0"/>
              <a:t> και στο </a:t>
            </a:r>
            <a:r>
              <a:rPr lang="en-US" altLang="el-GR" dirty="0" smtClean="0"/>
              <a:t>PAL</a:t>
            </a:r>
            <a:r>
              <a:rPr lang="el-GR" altLang="el-GR" dirty="0" smtClean="0"/>
              <a:t> δεν είναι τετράγωνα</a:t>
            </a:r>
            <a:endParaRPr lang="el-GR" altLang="el-GR" dirty="0"/>
          </a:p>
          <a:p>
            <a:pPr lvl="1"/>
            <a:r>
              <a:rPr lang="el-GR" altLang="el-GR" dirty="0" smtClean="0"/>
              <a:t>Οριζόντια ανάλυση </a:t>
            </a:r>
            <a:r>
              <a:rPr lang="el-GR" altLang="el-GR" dirty="0"/>
              <a:t>σε πολλαπλάσιο του 16</a:t>
            </a:r>
          </a:p>
          <a:p>
            <a:pPr lvl="2"/>
            <a:r>
              <a:rPr lang="el-GR" altLang="el-GR" dirty="0"/>
              <a:t>Χρησιμοποιείται σε πολλά πρότυπα </a:t>
            </a:r>
            <a:r>
              <a:rPr lang="el-GR" altLang="el-GR" dirty="0" smtClean="0"/>
              <a:t>συμπίεσης</a:t>
            </a:r>
          </a:p>
          <a:p>
            <a:pPr lvl="2"/>
            <a:r>
              <a:rPr lang="el-GR" altLang="el-GR" dirty="0" smtClean="0"/>
              <a:t>Βασίζονται τετράδες μπλοκ </a:t>
            </a:r>
            <a:r>
              <a:rPr lang="en-US" altLang="el-GR" dirty="0" smtClean="0"/>
              <a:t>8x8</a:t>
            </a:r>
            <a:r>
              <a:rPr lang="el-GR" altLang="el-GR" dirty="0" smtClean="0"/>
              <a:t> εικονοστοιχείων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56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 προτύπων</a:t>
            </a: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/>
          </a:bodyPr>
          <a:lstStyle/>
          <a:p>
            <a:r>
              <a:rPr lang="el-GR" dirty="0" smtClean="0"/>
              <a:t>Σύνοψη προτύπων ψηφιακού βίντεο</a:t>
            </a:r>
          </a:p>
          <a:p>
            <a:pPr lvl="1"/>
            <a:r>
              <a:rPr lang="el-GR" dirty="0" smtClean="0"/>
              <a:t>Ανάλυση φωτεινότητας / χρωμικότητας</a:t>
            </a:r>
          </a:p>
        </p:txBody>
      </p:sp>
      <p:graphicFrame>
        <p:nvGraphicFramePr>
          <p:cNvPr id="8" name="Group 2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345258"/>
              </p:ext>
            </p:extLst>
          </p:nvPr>
        </p:nvGraphicFramePr>
        <p:xfrm>
          <a:off x="1907704" y="1340768"/>
          <a:ext cx="5238941" cy="2880320"/>
        </p:xfrm>
        <a:graphic>
          <a:graphicData uri="http://schemas.openxmlformats.org/drawingml/2006/table">
            <a:tbl>
              <a:tblPr firstRow="1"/>
              <a:tblGrid>
                <a:gridCol w="1516063"/>
                <a:gridCol w="1109917"/>
                <a:gridCol w="1438973"/>
                <a:gridCol w="1173988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Σύστημα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Οριζόντια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Κατακόρυφη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Ανανέωση</a:t>
                      </a:r>
                      <a:endParaRPr lang="el-G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CCIR-601/US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720/360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480/240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59,94-I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CCIR-601/EUR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720/360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576/288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50-I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SIF/US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360/180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240/120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29,97-P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SIF/EUR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360/180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288/144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16CIF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1440/720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1152/576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4CIF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720/360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576/288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CIF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360/180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288/144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QCIF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180/90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144/72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15/7,5-P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9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Τηλεόραση υψηλής ευκρίνειας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Βίντεο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8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HDTV (1</a:t>
            </a:r>
            <a:r>
              <a:rPr lang="el-GR" altLang="el-GR" dirty="0" smtClean="0"/>
              <a:t> από 3)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l-GR" dirty="0" smtClean="0"/>
              <a:t>HDTV:</a:t>
            </a:r>
            <a:r>
              <a:rPr lang="el-GR" altLang="el-GR" dirty="0" smtClean="0"/>
              <a:t> Αναφέρεται σε διαφορετικά συστήματα</a:t>
            </a:r>
          </a:p>
          <a:p>
            <a:pPr lvl="1" eaLnBrk="1" hangingPunct="1"/>
            <a:r>
              <a:rPr lang="el-GR" altLang="el-GR" dirty="0" smtClean="0"/>
              <a:t>Σήμερα: μόνο για ψηφιακά συστήματα</a:t>
            </a:r>
          </a:p>
          <a:p>
            <a:pPr lvl="1" eaLnBrk="1" hangingPunct="1"/>
            <a:r>
              <a:rPr lang="el-GR" altLang="el-GR" dirty="0" smtClean="0"/>
              <a:t>Ανάλυση μέχρι και 1000 γραμμές σάρωσης</a:t>
            </a:r>
          </a:p>
          <a:p>
            <a:pPr lvl="1" eaLnBrk="1" hangingPunct="1"/>
            <a:r>
              <a:rPr lang="el-GR" altLang="el-GR" dirty="0" smtClean="0"/>
              <a:t>Λόγος διαστάσεων (16:9)</a:t>
            </a:r>
          </a:p>
          <a:p>
            <a:pPr eaLnBrk="1" hangingPunct="1"/>
            <a:r>
              <a:rPr lang="el-GR" altLang="el-GR" dirty="0" smtClean="0"/>
              <a:t>Προβλήματα στην ανάπτυξη του </a:t>
            </a:r>
            <a:r>
              <a:rPr lang="en-US" altLang="el-GR" dirty="0" smtClean="0"/>
              <a:t>HDTV</a:t>
            </a:r>
          </a:p>
          <a:p>
            <a:pPr lvl="1" eaLnBrk="1" hangingPunct="1"/>
            <a:r>
              <a:rPr lang="el-GR" altLang="el-GR" dirty="0" smtClean="0"/>
              <a:t>Ανάγκη συνύπαρξης με αναλογικά συστήματα</a:t>
            </a:r>
          </a:p>
          <a:p>
            <a:pPr lvl="2" eaLnBrk="1" hangingPunct="1"/>
            <a:r>
              <a:rPr lang="el-GR" altLang="el-GR" dirty="0" smtClean="0"/>
              <a:t>Συμβατότητα με περιεχόμενο (αναλύσεις, </a:t>
            </a:r>
            <a:r>
              <a:rPr lang="en-US" altLang="el-GR" dirty="0" smtClean="0"/>
              <a:t>fps)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Συμβατότητα με κανάλια (εύρος ζώνης)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Πληθώρα διαθέσιμων προτύπων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87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φύσης και των χαρακτηριστικών του βίντεο.</a:t>
            </a:r>
            <a:endParaRPr lang="el-GR" altLang="el-GR" dirty="0"/>
          </a:p>
          <a:p>
            <a:r>
              <a:rPr lang="el-GR" altLang="el-GR" dirty="0" smtClean="0"/>
              <a:t>Εισαγωγή στα τηλεοπτικά συστήματα και το αναλογικό βίντεο.</a:t>
            </a:r>
            <a:endParaRPr lang="el-GR" altLang="el-GR" dirty="0"/>
          </a:p>
          <a:p>
            <a:r>
              <a:rPr lang="el-GR" altLang="el-GR" dirty="0" smtClean="0"/>
              <a:t>Εισαγωγή στο ψηφιακό βίντεο και την τηλεόραση υψηλής ευκρίνειας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Εξοικείωση με τις κινούμενες εικόνες και τους τρόπους μετάδοσής τους.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HDTV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/>
              <a:t>HDTV </a:t>
            </a:r>
            <a:r>
              <a:rPr lang="el-GR" altLang="el-GR" dirty="0"/>
              <a:t>στην Ευρώπη:</a:t>
            </a:r>
            <a:r>
              <a:rPr lang="en-US" altLang="el-GR" dirty="0"/>
              <a:t> </a:t>
            </a:r>
            <a:r>
              <a:rPr lang="el-GR" altLang="el-GR" dirty="0"/>
              <a:t>σύστημα </a:t>
            </a:r>
            <a:r>
              <a:rPr lang="en-US" altLang="el-GR" dirty="0"/>
              <a:t>DVB</a:t>
            </a:r>
            <a:endParaRPr lang="el-GR" altLang="el-GR" dirty="0"/>
          </a:p>
          <a:p>
            <a:pPr lvl="1"/>
            <a:r>
              <a:rPr lang="en-US" altLang="el-GR" dirty="0"/>
              <a:t>DVB-S, DVB-C, DVB-T, DVB-H</a:t>
            </a:r>
          </a:p>
          <a:p>
            <a:pPr lvl="1"/>
            <a:r>
              <a:rPr lang="el-GR" altLang="el-GR" dirty="0"/>
              <a:t>Δεν υπάρχει πανευρωπαϊκή πολιτική </a:t>
            </a:r>
            <a:r>
              <a:rPr lang="el-GR" altLang="el-GR" dirty="0" smtClean="0"/>
              <a:t>μετάβασης</a:t>
            </a:r>
          </a:p>
          <a:p>
            <a:pPr lvl="2"/>
            <a:r>
              <a:rPr lang="el-GR" altLang="el-GR" dirty="0" smtClean="0"/>
              <a:t>Κάθε χώρα έχει το δικό της πρόγραμμα</a:t>
            </a:r>
          </a:p>
          <a:p>
            <a:r>
              <a:rPr lang="en-US" altLang="el-GR" dirty="0"/>
              <a:t>HDTV </a:t>
            </a:r>
            <a:r>
              <a:rPr lang="el-GR" altLang="el-GR" dirty="0"/>
              <a:t>στις ΗΠΑ:</a:t>
            </a:r>
            <a:r>
              <a:rPr lang="en-US" altLang="el-GR" dirty="0"/>
              <a:t> </a:t>
            </a:r>
            <a:r>
              <a:rPr lang="el-GR" altLang="el-GR" dirty="0"/>
              <a:t>σύστημα </a:t>
            </a:r>
            <a:r>
              <a:rPr lang="en-US" altLang="el-GR" dirty="0"/>
              <a:t>ATSC</a:t>
            </a:r>
            <a:endParaRPr lang="el-GR" altLang="el-GR" dirty="0"/>
          </a:p>
          <a:p>
            <a:pPr lvl="1"/>
            <a:r>
              <a:rPr lang="el-GR" altLang="el-GR" dirty="0" smtClean="0"/>
              <a:t>Η μετάβαση ολοκληρώθηκε το 2009</a:t>
            </a:r>
            <a:endParaRPr lang="el-GR" altLang="el-GR" dirty="0"/>
          </a:p>
          <a:p>
            <a:pPr lvl="1"/>
            <a:r>
              <a:rPr lang="el-GR" altLang="el-GR" dirty="0"/>
              <a:t>Πολλές παραλλαγές για όλες τις ανάγκες</a:t>
            </a:r>
          </a:p>
          <a:p>
            <a:pPr lvl="2"/>
            <a:r>
              <a:rPr lang="el-GR" altLang="el-GR" dirty="0"/>
              <a:t>Ρυθμοί καρέ 24, 25 ή 30 </a:t>
            </a:r>
            <a:r>
              <a:rPr lang="en-US" altLang="el-GR" dirty="0"/>
              <a:t>fps</a:t>
            </a:r>
          </a:p>
          <a:p>
            <a:pPr lvl="2"/>
            <a:r>
              <a:rPr lang="el-GR" altLang="el-GR" dirty="0"/>
              <a:t>Προοδευτική ή διεμπλεκόμενη σάρωση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20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HDTV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Τρία γενικά επίπεδα ποιότητας</a:t>
            </a:r>
          </a:p>
          <a:p>
            <a:pPr lvl="1" eaLnBrk="1" hangingPunct="1"/>
            <a:r>
              <a:rPr lang="en-US" altLang="el-GR" dirty="0" smtClean="0"/>
              <a:t>SDTV:</a:t>
            </a:r>
            <a:r>
              <a:rPr lang="el-GR" altLang="el-GR" dirty="0" smtClean="0"/>
              <a:t> αντιστοιχεί στο </a:t>
            </a:r>
            <a:r>
              <a:rPr lang="en-US" altLang="el-GR" dirty="0" smtClean="0"/>
              <a:t>SIF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Παρόμοια ευκρίνεια με αναλογική τηλεόραση</a:t>
            </a:r>
          </a:p>
          <a:p>
            <a:pPr lvl="1" eaLnBrk="1" hangingPunct="1"/>
            <a:r>
              <a:rPr lang="en-US" altLang="el-GR" dirty="0" smtClean="0"/>
              <a:t>EDTV:</a:t>
            </a:r>
            <a:r>
              <a:rPr lang="el-GR" altLang="el-GR" dirty="0" smtClean="0"/>
              <a:t> αντιστοιχεί στο </a:t>
            </a:r>
            <a:r>
              <a:rPr lang="en-US" altLang="el-GR" dirty="0" smtClean="0"/>
              <a:t>CCIR-60</a:t>
            </a:r>
            <a:r>
              <a:rPr lang="el-GR" altLang="el-GR" dirty="0" smtClean="0"/>
              <a:t>1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Βελτιωμένη ευκρίνεια</a:t>
            </a:r>
          </a:p>
          <a:p>
            <a:pPr lvl="1" eaLnBrk="1" hangingPunct="1"/>
            <a:r>
              <a:rPr lang="en-US" altLang="el-GR" dirty="0" smtClean="0"/>
              <a:t>HDTV: </a:t>
            </a:r>
            <a:r>
              <a:rPr lang="el-GR" altLang="el-GR" dirty="0" smtClean="0"/>
              <a:t>υψηλή ευκρίνεια με δύο παραλλαγές</a:t>
            </a:r>
          </a:p>
          <a:p>
            <a:pPr lvl="2" eaLnBrk="1" hangingPunct="1"/>
            <a:r>
              <a:rPr lang="en-US" altLang="el-GR" dirty="0" smtClean="0"/>
              <a:t>720p: 1280 x 720 </a:t>
            </a:r>
            <a:r>
              <a:rPr lang="el-GR" altLang="el-GR" dirty="0" smtClean="0"/>
              <a:t>με προοδευτική σάρωση</a:t>
            </a:r>
          </a:p>
          <a:p>
            <a:pPr lvl="2" eaLnBrk="1" hangingPunct="1"/>
            <a:r>
              <a:rPr lang="el-GR" altLang="el-GR" dirty="0" smtClean="0"/>
              <a:t>1080</a:t>
            </a:r>
            <a:r>
              <a:rPr lang="en-US" altLang="el-GR" dirty="0" smtClean="0"/>
              <a:t>i: 1920 x 1080</a:t>
            </a:r>
            <a:r>
              <a:rPr lang="el-GR" altLang="el-GR" dirty="0" smtClean="0"/>
              <a:t> με διεμπλεκόμενη σάρωση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29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Λόγοι διαστάσεων</a:t>
            </a:r>
            <a:endParaRPr lang="en-US" altLang="el-GR" dirty="0" smtClean="0"/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356992"/>
            <a:ext cx="8382000" cy="304380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Πλάτος προς ύψος πλαισίου</a:t>
            </a:r>
          </a:p>
          <a:p>
            <a:pPr lvl="1" eaLnBrk="1" hangingPunct="1"/>
            <a:r>
              <a:rPr lang="el-GR" altLang="el-GR" dirty="0" smtClean="0"/>
              <a:t>Συμβατικά συστήματα: 1,33 (4:3)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Φωτογραφίες: 1,5 (3:2)</a:t>
            </a:r>
          </a:p>
          <a:p>
            <a:pPr lvl="1" eaLnBrk="1" hangingPunct="1"/>
            <a:r>
              <a:rPr lang="el-GR" altLang="el-GR" dirty="0" smtClean="0"/>
              <a:t>Υπολογιστές: 1,66 (15:9)</a:t>
            </a:r>
          </a:p>
          <a:p>
            <a:pPr lvl="1" eaLnBrk="1" hangingPunct="1"/>
            <a:r>
              <a:rPr lang="el-GR" altLang="el-GR" dirty="0" smtClean="0"/>
              <a:t>Συστήματα υψηλής ευκρίνειας: 1,77 (16:9)</a:t>
            </a:r>
          </a:p>
          <a:p>
            <a:pPr lvl="1" eaLnBrk="1" hangingPunct="1"/>
            <a:r>
              <a:rPr lang="el-GR" altLang="el-GR" dirty="0" smtClean="0"/>
              <a:t>Κινηματογράφος: 1,85-2,2-2,4</a:t>
            </a:r>
            <a:endParaRPr lang="en-US" altLang="el-GR" dirty="0" smtClean="0"/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450080" cy="22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0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Κινούμενες εικόνες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Βίντεο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6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Animation (1</a:t>
            </a:r>
            <a:r>
              <a:rPr lang="el-GR" altLang="el-GR" dirty="0" smtClean="0"/>
              <a:t> από 4)</a:t>
            </a:r>
            <a:endParaRPr lang="en-US" altLang="el-GR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Δυναμική μορφή των γραφικών</a:t>
            </a:r>
          </a:p>
          <a:p>
            <a:pPr lvl="1" eaLnBrk="1" hangingPunct="1"/>
            <a:r>
              <a:rPr lang="el-GR" altLang="el-GR" dirty="0" smtClean="0"/>
              <a:t>Παράγονται από τον υπολογιστή</a:t>
            </a:r>
          </a:p>
          <a:p>
            <a:pPr lvl="1" eaLnBrk="1" hangingPunct="1"/>
            <a:r>
              <a:rPr lang="el-GR" altLang="el-GR" dirty="0" smtClean="0"/>
              <a:t>Βάση: ρεαλιστικές εικόνες ή σχέδια</a:t>
            </a:r>
          </a:p>
          <a:p>
            <a:pPr eaLnBrk="1" hangingPunct="1"/>
            <a:r>
              <a:rPr lang="el-GR" altLang="el-GR" dirty="0" smtClean="0"/>
              <a:t>Καρέ κλειδιά</a:t>
            </a:r>
          </a:p>
          <a:p>
            <a:pPr lvl="1" eaLnBrk="1" hangingPunct="1"/>
            <a:r>
              <a:rPr lang="el-GR" altLang="el-GR" dirty="0" smtClean="0"/>
              <a:t>Ακραίες ή χαρακτηριστικές θέσεις οντοτήτων</a:t>
            </a:r>
          </a:p>
          <a:p>
            <a:pPr lvl="1" eaLnBrk="1" hangingPunct="1"/>
            <a:r>
              <a:rPr lang="el-GR" altLang="el-GR" dirty="0" smtClean="0"/>
              <a:t>Δημιουργία με ψηφιοποίηση </a:t>
            </a:r>
          </a:p>
          <a:p>
            <a:pPr lvl="1" eaLnBrk="1" hangingPunct="1"/>
            <a:r>
              <a:rPr lang="el-GR" altLang="el-GR" dirty="0" smtClean="0"/>
              <a:t>Δημιουργία με συνθετικές μεθόδους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1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Animation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Δημιουργία κίνησης</a:t>
            </a:r>
          </a:p>
          <a:p>
            <a:pPr lvl="1"/>
            <a:r>
              <a:rPr lang="el-GR" altLang="el-GR" dirty="0"/>
              <a:t>Καρέ κλειδιά: σχεδιάζονται</a:t>
            </a:r>
          </a:p>
          <a:p>
            <a:pPr lvl="1"/>
            <a:r>
              <a:rPr lang="el-GR" altLang="el-GR" dirty="0"/>
              <a:t>Ενδιάμεσα καρέ: υπολογίζονται</a:t>
            </a:r>
          </a:p>
          <a:p>
            <a:r>
              <a:rPr lang="el-GR" altLang="el-GR" dirty="0" smtClean="0"/>
              <a:t>Γραμμική </a:t>
            </a:r>
            <a:r>
              <a:rPr lang="el-GR" altLang="el-GR" dirty="0"/>
              <a:t>παρεμβολή </a:t>
            </a:r>
          </a:p>
          <a:p>
            <a:pPr lvl="1"/>
            <a:r>
              <a:rPr lang="el-GR" altLang="el-GR" dirty="0"/>
              <a:t>Γραμμική τροχιά </a:t>
            </a:r>
            <a:r>
              <a:rPr lang="el-GR" altLang="el-GR" dirty="0" smtClean="0"/>
              <a:t>από αρχική σε τελική </a:t>
            </a:r>
            <a:r>
              <a:rPr lang="el-GR" altLang="el-GR" dirty="0"/>
              <a:t>θέση</a:t>
            </a:r>
          </a:p>
          <a:p>
            <a:pPr lvl="1"/>
            <a:r>
              <a:rPr lang="el-GR" altLang="el-GR" dirty="0" smtClean="0"/>
              <a:t>Επαρκής για απλές τροχιές</a:t>
            </a:r>
          </a:p>
          <a:p>
            <a:pPr lvl="1"/>
            <a:r>
              <a:rPr lang="el-GR" altLang="el-GR" dirty="0" smtClean="0"/>
              <a:t>Μη </a:t>
            </a:r>
            <a:r>
              <a:rPr lang="el-GR" altLang="el-GR" dirty="0"/>
              <a:t>ρεαλιστική </a:t>
            </a:r>
            <a:r>
              <a:rPr lang="el-GR" altLang="el-GR" dirty="0" smtClean="0"/>
              <a:t>για πραγματικές τροχιές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5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Animation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el-GR" altLang="el-GR" dirty="0"/>
              <a:t>Καμπύλες (</a:t>
            </a:r>
            <a:r>
              <a:rPr lang="en-US" altLang="el-GR" dirty="0"/>
              <a:t>splines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 smtClean="0"/>
              <a:t>Ταίριασμα καμπύλης με τα καρέ κλειδιά</a:t>
            </a:r>
          </a:p>
          <a:p>
            <a:pPr lvl="1"/>
            <a:r>
              <a:rPr lang="el-GR" altLang="el-GR" dirty="0" smtClean="0"/>
              <a:t>Περνούν </a:t>
            </a:r>
            <a:r>
              <a:rPr lang="el-GR" altLang="el-GR" dirty="0"/>
              <a:t>από όλα τα καρέ κλειδιά</a:t>
            </a:r>
          </a:p>
          <a:p>
            <a:pPr lvl="1"/>
            <a:r>
              <a:rPr lang="el-GR" altLang="el-GR" dirty="0"/>
              <a:t>Ομαλή μεταβολή με το </a:t>
            </a:r>
            <a:r>
              <a:rPr lang="el-GR" altLang="el-GR" dirty="0" smtClean="0"/>
              <a:t>χρόνο</a:t>
            </a:r>
          </a:p>
          <a:p>
            <a:pPr lvl="2"/>
            <a:r>
              <a:rPr lang="el-GR" altLang="el-GR" dirty="0" smtClean="0"/>
              <a:t>Όχι απότομες αλλαγές κίνησης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88" y="1312164"/>
            <a:ext cx="4785360" cy="17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95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Animation </a:t>
            </a:r>
            <a:r>
              <a:rPr lang="en-US" altLang="el-GR" dirty="0" smtClean="0"/>
              <a:t>(</a:t>
            </a:r>
            <a:r>
              <a:rPr lang="el-GR" altLang="el-GR" dirty="0" smtClean="0"/>
              <a:t>4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Σκελετός </a:t>
            </a:r>
            <a:r>
              <a:rPr lang="el-GR" altLang="el-GR" dirty="0" smtClean="0"/>
              <a:t>κίνησης</a:t>
            </a:r>
          </a:p>
          <a:p>
            <a:pPr lvl="1"/>
            <a:r>
              <a:rPr lang="el-GR" altLang="el-GR" dirty="0" smtClean="0"/>
              <a:t>Χρήση στα σύγχρονα κινούμενα σχέδια</a:t>
            </a:r>
            <a:endParaRPr lang="el-GR" altLang="el-GR" dirty="0"/>
          </a:p>
          <a:p>
            <a:pPr lvl="1"/>
            <a:r>
              <a:rPr lang="el-GR" altLang="el-GR" dirty="0"/>
              <a:t>Πολυγωνικό περίγραμμα αντικειμένου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Μπορεί να είναι τριών διαστάσεων</a:t>
            </a:r>
            <a:endParaRPr lang="el-GR" altLang="el-GR" dirty="0"/>
          </a:p>
          <a:p>
            <a:pPr lvl="1"/>
            <a:r>
              <a:rPr lang="el-GR" altLang="el-GR" dirty="0"/>
              <a:t>Παρεμβολή κίνησης κάθε </a:t>
            </a:r>
            <a:r>
              <a:rPr lang="el-GR" altLang="el-GR" dirty="0" smtClean="0"/>
              <a:t>κορυφής</a:t>
            </a:r>
          </a:p>
          <a:p>
            <a:pPr lvl="2"/>
            <a:r>
              <a:rPr lang="el-GR" altLang="el-GR" dirty="0" smtClean="0"/>
              <a:t>Από καρέ σε καρέ</a:t>
            </a:r>
            <a:endParaRPr lang="el-GR" altLang="el-GR" dirty="0"/>
          </a:p>
          <a:p>
            <a:pPr lvl="1"/>
            <a:r>
              <a:rPr lang="el-GR" altLang="el-GR" dirty="0"/>
              <a:t>Προβολή υφής πάνω στα </a:t>
            </a:r>
            <a:r>
              <a:rPr lang="el-GR" altLang="el-GR" dirty="0" smtClean="0"/>
              <a:t>πολύγωνα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Μετάδοση κινουμένων εικόνων</a:t>
            </a:r>
            <a:endParaRPr lang="en-US" altLang="el-GR" dirty="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Συμβολική μετάδοση</a:t>
            </a:r>
          </a:p>
          <a:p>
            <a:pPr lvl="1" eaLnBrk="1" hangingPunct="1"/>
            <a:r>
              <a:rPr lang="el-GR" altLang="el-GR" dirty="0" smtClean="0"/>
              <a:t>Συμβολική αναπαράσταση αντικειμένων</a:t>
            </a:r>
          </a:p>
          <a:p>
            <a:pPr lvl="1" eaLnBrk="1" hangingPunct="1"/>
            <a:r>
              <a:rPr lang="el-GR" altLang="el-GR" dirty="0" smtClean="0"/>
              <a:t>Εντολές κίνησης αντικειμένων</a:t>
            </a:r>
          </a:p>
          <a:p>
            <a:pPr lvl="1" eaLnBrk="1" hangingPunct="1"/>
            <a:r>
              <a:rPr lang="el-GR" altLang="el-GR" dirty="0" smtClean="0"/>
              <a:t>Μικρό αλλά μεταβλητό εύρος ζώνης</a:t>
            </a:r>
          </a:p>
          <a:p>
            <a:pPr lvl="1" eaLnBrk="1" hangingPunct="1"/>
            <a:r>
              <a:rPr lang="el-GR" altLang="el-GR" dirty="0" smtClean="0"/>
              <a:t>Σχεδιασμός εικόνας στον παραλήπτη</a:t>
            </a:r>
          </a:p>
          <a:p>
            <a:pPr eaLnBrk="1" hangingPunct="1"/>
            <a:r>
              <a:rPr lang="el-GR" altLang="el-GR" dirty="0" smtClean="0"/>
              <a:t>Μετάδοση εικονοστοιχείων</a:t>
            </a:r>
          </a:p>
          <a:p>
            <a:pPr lvl="1" eaLnBrk="1" hangingPunct="1"/>
            <a:r>
              <a:rPr lang="el-GR" altLang="el-GR" dirty="0" smtClean="0"/>
              <a:t>Σχεδιασμός εικόνας στον αποστολέα</a:t>
            </a:r>
          </a:p>
          <a:p>
            <a:pPr lvl="1" eaLnBrk="1" hangingPunct="1"/>
            <a:r>
              <a:rPr lang="el-GR" altLang="el-GR" dirty="0" smtClean="0"/>
              <a:t>Μετάδοση χαρτών εικονοστοιχείων</a:t>
            </a:r>
          </a:p>
          <a:p>
            <a:pPr lvl="1" eaLnBrk="1" hangingPunct="1"/>
            <a:r>
              <a:rPr lang="el-GR" altLang="el-GR" dirty="0" smtClean="0"/>
              <a:t>Μεγάλο αλλά σταθερό εύρος ζώνης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2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#6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Βίντεο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Χαρακτηριστικά του βίντεο</a:t>
            </a:r>
          </a:p>
          <a:p>
            <a:r>
              <a:rPr lang="el-GR" altLang="el-GR" dirty="0" smtClean="0"/>
              <a:t>Τηλεοπτικά </a:t>
            </a:r>
            <a:r>
              <a:rPr lang="el-GR" altLang="el-GR" dirty="0"/>
              <a:t>συστήματα</a:t>
            </a:r>
          </a:p>
          <a:p>
            <a:r>
              <a:rPr lang="el-GR" altLang="el-GR" dirty="0"/>
              <a:t>Ψηφιακό βίντεο</a:t>
            </a:r>
          </a:p>
          <a:p>
            <a:r>
              <a:rPr lang="el-GR" altLang="el-GR" dirty="0" smtClean="0"/>
              <a:t>Τηλεόραση </a:t>
            </a:r>
            <a:r>
              <a:rPr lang="el-GR" altLang="el-GR" dirty="0"/>
              <a:t>υψηλής ευκρίνειας</a:t>
            </a:r>
          </a:p>
          <a:p>
            <a:r>
              <a:rPr lang="el-GR" altLang="el-GR" dirty="0"/>
              <a:t>Κινούμενες </a:t>
            </a:r>
            <a:r>
              <a:rPr lang="el-GR" altLang="el-GR" dirty="0" smtClean="0"/>
              <a:t>εικόνες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Χαρακτηριστικά του βίντεο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Βίντεο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το βίντεο; (1 από 2)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Βίντεο: γενίκευση εικόνων</a:t>
            </a:r>
          </a:p>
          <a:p>
            <a:pPr eaLnBrk="1" hangingPunct="1"/>
            <a:r>
              <a:rPr lang="el-GR" altLang="el-GR" dirty="0" smtClean="0"/>
              <a:t>Κινούμενα σχέδια: γενίκευση γραφικών</a:t>
            </a:r>
          </a:p>
          <a:p>
            <a:pPr eaLnBrk="1" hangingPunct="1"/>
            <a:r>
              <a:rPr lang="el-GR" altLang="el-GR" dirty="0" smtClean="0"/>
              <a:t>Ακολουθία εικόνων/γραφικών</a:t>
            </a:r>
          </a:p>
          <a:p>
            <a:pPr eaLnBrk="1" hangingPunct="1"/>
            <a:r>
              <a:rPr lang="el-GR" altLang="el-GR" dirty="0" smtClean="0"/>
              <a:t>Εμφανίζεται με σταθερό ρυθμό</a:t>
            </a:r>
          </a:p>
          <a:p>
            <a:pPr eaLnBrk="1" hangingPunct="1"/>
            <a:r>
              <a:rPr lang="el-GR" altLang="el-GR" dirty="0" smtClean="0"/>
              <a:t>Ρυθμός καρέ (πλαισίων)</a:t>
            </a:r>
          </a:p>
          <a:p>
            <a:pPr lvl="1" eaLnBrk="1" hangingPunct="1"/>
            <a:r>
              <a:rPr lang="el-GR" altLang="el-GR" dirty="0" smtClean="0"/>
              <a:t>Πλήθος εικόνων ανά δευτερόλεπτο</a:t>
            </a:r>
          </a:p>
          <a:p>
            <a:pPr lvl="1" eaLnBrk="1" hangingPunct="1"/>
            <a:r>
              <a:rPr lang="el-GR" altLang="el-GR" dirty="0"/>
              <a:t>Σ</a:t>
            </a:r>
            <a:r>
              <a:rPr lang="el-GR" altLang="el-GR" dirty="0" smtClean="0"/>
              <a:t>ε </a:t>
            </a:r>
            <a:r>
              <a:rPr lang="en-US" altLang="el-GR" dirty="0" smtClean="0"/>
              <a:t>fps</a:t>
            </a:r>
            <a:r>
              <a:rPr lang="el-GR" altLang="el-GR" dirty="0" smtClean="0"/>
              <a:t> (καρέ ανά δευτερόλεπτο) ή </a:t>
            </a:r>
            <a:r>
              <a:rPr lang="en-US" altLang="el-GR" dirty="0" smtClean="0"/>
              <a:t>Hz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4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βίντεο;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Αναλογική τηλεόραση</a:t>
            </a:r>
          </a:p>
          <a:p>
            <a:pPr lvl="1"/>
            <a:r>
              <a:rPr lang="el-GR" altLang="el-GR" dirty="0"/>
              <a:t>Βασική επιρροή στην εξέλιξη του βίντεο</a:t>
            </a:r>
          </a:p>
          <a:p>
            <a:r>
              <a:rPr lang="el-GR" altLang="el-GR" dirty="0"/>
              <a:t>Οθόνες εικονοστοιχείων</a:t>
            </a:r>
          </a:p>
          <a:p>
            <a:pPr lvl="1"/>
            <a:r>
              <a:rPr lang="el-GR" altLang="el-GR" dirty="0" smtClean="0"/>
              <a:t>Καθοδικοί σωλήνες: </a:t>
            </a:r>
            <a:r>
              <a:rPr lang="el-GR" altLang="el-GR" dirty="0"/>
              <a:t>απαιτούν ανανέωση</a:t>
            </a:r>
          </a:p>
          <a:p>
            <a:pPr lvl="2"/>
            <a:r>
              <a:rPr lang="el-GR" altLang="el-GR" dirty="0"/>
              <a:t>Ρυθμός ανανέωσης &gt;= ρυθμός καρέ</a:t>
            </a:r>
          </a:p>
          <a:p>
            <a:pPr lvl="1"/>
            <a:r>
              <a:rPr lang="el-GR" altLang="el-GR" dirty="0" smtClean="0"/>
              <a:t>Υγρά κρύσταλλα: </a:t>
            </a:r>
            <a:r>
              <a:rPr lang="el-GR" altLang="el-GR" dirty="0"/>
              <a:t>δεν απαιτούν ανανέωση</a:t>
            </a:r>
          </a:p>
          <a:p>
            <a:pPr lvl="2"/>
            <a:r>
              <a:rPr lang="el-GR" altLang="el-GR" dirty="0"/>
              <a:t>Ανανέωση για λόγους </a:t>
            </a:r>
            <a:r>
              <a:rPr lang="el-GR" altLang="el-GR" dirty="0" smtClean="0"/>
              <a:t>συμβατότητας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08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Βασικά χαρακτηριστικά (1 από 4)</a:t>
            </a:r>
            <a:endParaRPr lang="en-US" altLang="el-GR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Κατακόρυφη λεπτομέρεια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Βάση: γραμμές σάρωσης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Κατακόρυφη λεπτομέρεια &lt;= γραμμές σάρωσης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Λόγος διαστάσεων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Πλάτος / Ύψος οθόνης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4:3 (συμβατικός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16:9 </a:t>
            </a:r>
            <a:r>
              <a:rPr lang="en-US" altLang="el-GR" dirty="0" smtClean="0"/>
              <a:t>(</a:t>
            </a:r>
            <a:r>
              <a:rPr lang="el-GR" altLang="el-GR" dirty="0" smtClean="0"/>
              <a:t>ευρύς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1.85/2.20/2.40:1 (ταινίες)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75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804D85E-D87C-4EF3-BC5B-E0ECA94F7E3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2178</Words>
  <Application>Microsoft Office PowerPoint</Application>
  <PresentationFormat>On-screen Show (4:3)</PresentationFormat>
  <Paragraphs>460</Paragraphs>
  <Slides>49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Χαρακτηριστικά του βίντεο</vt:lpstr>
      <vt:lpstr>Τι είναι το βίντεο; (1 από 2)</vt:lpstr>
      <vt:lpstr>Τι είναι το βίντεο; (2 από 2)</vt:lpstr>
      <vt:lpstr>Βασικά χαρακτηριστικά (1 από 4)</vt:lpstr>
      <vt:lpstr>Βασικά χαρακτηριστικά (2 από 4)</vt:lpstr>
      <vt:lpstr>Βασικά χαρακτηριστικά (3 από 4)</vt:lpstr>
      <vt:lpstr>Βασικά χαρακτηριστικά (4 από 4)</vt:lpstr>
      <vt:lpstr>Απόσταση θέασης (1 από 2)</vt:lpstr>
      <vt:lpstr>Απόσταση θέασης (2 από 2)</vt:lpstr>
      <vt:lpstr>Τηλεοπτικά συστήματα</vt:lpstr>
      <vt:lpstr>Τηλεοπτική μετάδοση (1 από 7)</vt:lpstr>
      <vt:lpstr>Τηλεοπτική μετάδοση (2 από 7)</vt:lpstr>
      <vt:lpstr>Τηλεοπτική μετάδοση (3 από 7)</vt:lpstr>
      <vt:lpstr>Τηλεοπτική μετάδοση (4 από 7)</vt:lpstr>
      <vt:lpstr>Τηλεοπτική μετάδοση (5 από 7)</vt:lpstr>
      <vt:lpstr>Τηλεοπτική μετάδοση (6 από 7)</vt:lpstr>
      <vt:lpstr>Τηλεοπτική μετάδοση (7 από 7)</vt:lpstr>
      <vt:lpstr>Αναλογικά συστήματα (1 από 3)</vt:lpstr>
      <vt:lpstr>Αναλογικά συστήματα (2 από 3)</vt:lpstr>
      <vt:lpstr>Αναλογικά συστήματα (3 από 3)</vt:lpstr>
      <vt:lpstr>Ψηφιακό βίντεο</vt:lpstr>
      <vt:lpstr>Ψηφιοποίηση βίντεο (1 από 2)</vt:lpstr>
      <vt:lpstr>Ψηφιοποίηση βίντεο (2 από 2)</vt:lpstr>
      <vt:lpstr>Πρότυπο CCIR-601 (1 από 4)</vt:lpstr>
      <vt:lpstr>Πρότυπο CCIR-601 (2 από 4)</vt:lpstr>
      <vt:lpstr>Πρότυπο CCIR-601 (3 από 4)</vt:lpstr>
      <vt:lpstr>Πρότυπο CCIR-601 (4 από 4)</vt:lpstr>
      <vt:lpstr>Άλλα πρότυπα (1 από 4)</vt:lpstr>
      <vt:lpstr>Άλλα πρότυπα (2 από 4)</vt:lpstr>
      <vt:lpstr>Άλλα πρότυπα (3 από 4)</vt:lpstr>
      <vt:lpstr>Άλλα πρότυπα (4 από 4)</vt:lpstr>
      <vt:lpstr>Σύνοψη προτύπων</vt:lpstr>
      <vt:lpstr>Τηλεόραση υψηλής ευκρίνειας</vt:lpstr>
      <vt:lpstr>HDTV (1 από 3)</vt:lpstr>
      <vt:lpstr>HDTV (2 από 3)</vt:lpstr>
      <vt:lpstr>HDTV (3 από 3)</vt:lpstr>
      <vt:lpstr>Λόγοι διαστάσεων</vt:lpstr>
      <vt:lpstr>Κινούμενες εικόνες</vt:lpstr>
      <vt:lpstr>Animation (1 από 4)</vt:lpstr>
      <vt:lpstr>Animation (2 από 4)</vt:lpstr>
      <vt:lpstr>Animation (3 από 4)</vt:lpstr>
      <vt:lpstr>Animation (4 από 4)</vt:lpstr>
      <vt:lpstr>Μετάδοση κινουμένων εικόνων</vt:lpstr>
      <vt:lpstr>Τέλος Ενότητας #6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Βίντεο</dc:title>
  <dc:subject>Κινητά και Διάχυτα Συστήματα</dc:subject>
  <dc:creator>Γεώργιος Ξυλωμένος</dc:creator>
  <cp:keywords>Τηλεόραση; ψηφιακό βίντεο; υψηλή ευκρίνια</cp:keywords>
  <cp:lastModifiedBy>George Xylomenos</cp:lastModifiedBy>
  <cp:revision>239</cp:revision>
  <cp:lastPrinted>2014-02-16T13:16:25Z</cp:lastPrinted>
  <dcterms:created xsi:type="dcterms:W3CDTF">2012-09-06T09:03:05Z</dcterms:created>
  <dcterms:modified xsi:type="dcterms:W3CDTF">2015-03-30T15:47:49Z</dcterms:modified>
</cp:coreProperties>
</file>