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57" r:id="rId4"/>
    <p:sldId id="261" r:id="rId5"/>
    <p:sldId id="262" r:id="rId6"/>
    <p:sldId id="410" r:id="rId7"/>
    <p:sldId id="411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354" r:id="rId2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9309" autoAdjust="0"/>
  </p:normalViewPr>
  <p:slideViewPr>
    <p:cSldViewPr>
      <p:cViewPr varScale="1">
        <p:scale>
          <a:sx n="77" d="100"/>
          <a:sy n="77" d="100"/>
        </p:scale>
        <p:origin x="-966" y="-84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 altLang="de-DE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9DE18A-7830-4E75-B3C0-86357A12F920}" type="datetimeFigureOut">
              <a:rPr lang="el-GR" altLang="de-DE"/>
              <a:pPr/>
              <a:t>22/11/2015</a:t>
            </a:fld>
            <a:endParaRPr lang="el-GR" altLang="de-DE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 altLang="de-DE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1963EF-C154-4639-9F84-DD4E792A0E0D}" type="slidenum">
              <a:rPr lang="el-GR" altLang="de-DE"/>
              <a:pPr/>
              <a:t>0</a:t>
            </a:fld>
            <a:endParaRPr lang="el-GR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8DDD41-CCDF-49C9-B506-1F4D25A5E120}" type="datetimeFigureOut">
              <a:rPr lang="el-GR"/>
              <a:pPr>
                <a:defRPr/>
              </a:pPr>
              <a:t>22/11/2015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7C466F-F84F-42C6-B30A-4DF81200F92C}" type="slidenum">
              <a:rPr lang="el-GR" altLang="de-DE"/>
              <a:pPr/>
              <a:t>‹#›</a:t>
            </a:fld>
            <a:endParaRPr lang="el-GR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de-DE" altLang="de-DE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D0B456-8482-49EC-B2B6-D567C3E783F5}" type="slidenum">
              <a:rPr lang="el-GR" altLang="de-DE"/>
              <a:pPr/>
              <a:t>1</a:t>
            </a:fld>
            <a:endParaRPr lang="el-GR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de-DE" altLang="de-DE" smtClean="0"/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39AD12-13BF-4B37-95F8-C74B1E3488F9}" type="slidenum">
              <a:rPr lang="el-GR" altLang="de-DE"/>
              <a:pPr/>
              <a:t>2</a:t>
            </a:fld>
            <a:endParaRPr lang="el-GR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AF1EDE-B4EF-48FF-AAE2-56CABD243284}" type="slidenum">
              <a:rPr lang="el-GR" altLang="de-DE"/>
              <a:pPr/>
              <a:t>3</a:t>
            </a:fld>
            <a:endParaRPr lang="el-GR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150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5619971-D26B-41B4-91E8-073C29CEE8AE}" type="slidenum">
              <a:rPr lang="el-GR" altLang="de-DE"/>
              <a:pPr/>
              <a:t>4</a:t>
            </a:fld>
            <a:endParaRPr lang="el-GR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B2B4D63-C024-432D-AEC7-3C3D90DE655B}" type="slidenum">
              <a:rPr lang="el-GR" altLang="de-DE"/>
              <a:pPr/>
              <a:t>5</a:t>
            </a:fld>
            <a:endParaRPr lang="el-GR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03428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F9A9B760-F584-44E1-AF47-2995F673D9BC}" type="slidenum">
              <a:rPr lang="el-GR" altLang="de-DE" sz="1200"/>
              <a:pPr algn="r"/>
              <a:t>6</a:t>
            </a:fld>
            <a:endParaRPr lang="el-GR" altLang="de-D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872DB4-48AA-47B7-8C74-A52046295F3B}" type="slidenum">
              <a:rPr lang="el-GR" altLang="de-DE"/>
              <a:pPr/>
              <a:t>24</a:t>
            </a:fld>
            <a:endParaRPr lang="el-GR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606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71A8D7-069F-43A5-B236-A9B680FA91FB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30274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491254-5068-4746-A701-73ECA9AB7389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411957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941AD-D711-4C4D-B802-E0F9E782F340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185202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99010D-4AC2-4620-B056-488B15213CE2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113696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993128-C259-4CF4-B7E0-84682B72D4E3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275149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B20115-2D05-4D1B-A9D8-3856D37A2AAD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185925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AE0125-9A18-4F9F-AC72-D48B3E5831D5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280780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FD8285-209D-43B5-92B1-F2FDE9FD8B0F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91064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F8C002-993C-4B58-8FA2-8B542C93571B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178290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de-DE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de-DE" smtClean="0"/>
              <a:t>Στυλ υποδείγματος κειμένου</a:t>
            </a:r>
          </a:p>
          <a:p>
            <a:pPr lvl="1"/>
            <a:r>
              <a:rPr lang="el-GR" altLang="de-DE" smtClean="0"/>
              <a:t>Δεύτερου επιπέδου</a:t>
            </a:r>
          </a:p>
          <a:p>
            <a:pPr lvl="2"/>
            <a:r>
              <a:rPr lang="el-GR" altLang="de-DE" smtClean="0"/>
              <a:t>Τρίτου επιπέδου</a:t>
            </a:r>
          </a:p>
          <a:p>
            <a:pPr lvl="3"/>
            <a:r>
              <a:rPr lang="el-GR" altLang="de-DE" smtClean="0"/>
              <a:t>Τέταρτου επιπέδου</a:t>
            </a:r>
          </a:p>
          <a:p>
            <a:pPr lvl="4"/>
            <a:r>
              <a:rPr lang="el-GR" altLang="de-DE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C696F6-00C9-4E86-ADE1-351F32D160EC}" type="slidenum">
              <a:rPr lang="el-GR" altLang="de-DE"/>
              <a:pPr/>
              <a:t>‹#›</a:t>
            </a:fld>
            <a:endParaRPr lang="el-GR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de-DE" smtClean="0"/>
              <a:t>Λογιστική Κόστους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4076700"/>
            <a:ext cx="7775575" cy="1408113"/>
          </a:xfrm>
        </p:spPr>
        <p:txBody>
          <a:bodyPr/>
          <a:lstStyle/>
          <a:p>
            <a:r>
              <a:rPr lang="el-GR" altLang="de-DE" sz="2800" b="1" smtClean="0"/>
              <a:t>Ενότητα </a:t>
            </a:r>
            <a:r>
              <a:rPr lang="en-US" altLang="de-DE" sz="2800" b="1" smtClean="0"/>
              <a:t># 8</a:t>
            </a:r>
            <a:r>
              <a:rPr lang="el-GR" altLang="de-DE" sz="2800" b="1" smtClean="0"/>
              <a:t>:</a:t>
            </a:r>
            <a:r>
              <a:rPr lang="en-US" altLang="de-DE" sz="2800" smtClean="0"/>
              <a:t> </a:t>
            </a:r>
            <a:r>
              <a:rPr lang="el-GR" altLang="de-DE" sz="2800" smtClean="0"/>
              <a:t>Εφαρμογές Οριακής Κοστολόγησης</a:t>
            </a:r>
            <a:endParaRPr lang="en-US" altLang="de-DE" sz="2800" smtClean="0"/>
          </a:p>
          <a:p>
            <a:r>
              <a:rPr lang="el-GR" altLang="de-DE" sz="2800" b="1" smtClean="0"/>
              <a:t>Διδάσκουσα: </a:t>
            </a:r>
            <a:r>
              <a:rPr lang="el-GR" altLang="de-DE" sz="2800" smtClean="0"/>
              <a:t>Σάνδρα Κοέν</a:t>
            </a:r>
          </a:p>
          <a:p>
            <a:r>
              <a:rPr lang="el-GR" altLang="de-DE" sz="2800" b="1" smtClean="0"/>
              <a:t>Τμήμα: </a:t>
            </a:r>
            <a:r>
              <a:rPr lang="el-GR" altLang="de-DE" sz="2800" smtClean="0"/>
              <a:t>Οργάνωση και Διοίκηση Επιχειρήσεων</a:t>
            </a:r>
          </a:p>
        </p:txBody>
      </p:sp>
      <p:pic>
        <p:nvPicPr>
          <p:cNvPr id="1433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A5319-A9B8-42F8-A615-DB61FAA88FB2}" type="slidenum">
              <a:rPr lang="el-GR" altLang="de-DE"/>
              <a:pPr/>
              <a:t>10</a:t>
            </a:fld>
            <a:endParaRPr lang="el-GR" altLang="de-DE"/>
          </a:p>
        </p:txBody>
      </p:sp>
      <p:sp>
        <p:nvSpPr>
          <p:cNvPr id="181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Βασικές υποθέσεις της ανάλυσης σημείου εξίσωσης</a:t>
            </a:r>
            <a:endParaRPr lang="el-GR" altLang="de-DE" sz="4000" smtClean="0"/>
          </a:p>
        </p:txBody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Γραμμική συμπεριφορά του κόστους: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Το </a:t>
            </a:r>
            <a:r>
              <a:rPr lang="el-GR" altLang="en-US" sz="2400" b="1" smtClean="0"/>
              <a:t>σταθερό κόστος</a:t>
            </a:r>
            <a:r>
              <a:rPr lang="el-GR" altLang="en-US" sz="2400" smtClean="0"/>
              <a:t> παραμένει αμετάβλητο στο εύρος δραστηριότητας που μελετάται.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Το μεταβλητό κόστος μεταβάλλεται </a:t>
            </a:r>
            <a:r>
              <a:rPr lang="el-GR" altLang="en-US" sz="2400" b="1" smtClean="0"/>
              <a:t>γραμμικά</a:t>
            </a:r>
            <a:r>
              <a:rPr lang="el-GR" altLang="en-US" sz="2400" smtClean="0"/>
              <a:t> σε σχέση με το επίπεδο δραστηριότητας.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Δυνατότητα </a:t>
            </a:r>
            <a:r>
              <a:rPr lang="el-GR" altLang="en-US" sz="2800" b="1" smtClean="0"/>
              <a:t>διάκρισης του κόστους σε σταθερό και μεταβλητό.</a:t>
            </a:r>
            <a:endParaRPr lang="el-GR" altLang="en-US" sz="280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Η τιμή πώλησης είναι σταθερή.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Η παραγωγικότητα παραμένει σταθερή.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Το μείγμα προϊόντος παραμένει σταθερό.</a:t>
            </a:r>
            <a:endParaRPr lang="el-GR" altLang="de-DE" sz="28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27711-881D-4BEE-8F53-5A4B3C7342AC}" type="slidenum">
              <a:rPr lang="el-GR" altLang="de-DE"/>
              <a:pPr/>
              <a:t>11</a:t>
            </a:fld>
            <a:endParaRPr lang="el-GR" altLang="de-DE"/>
          </a:p>
        </p:txBody>
      </p:sp>
      <p:sp>
        <p:nvSpPr>
          <p:cNvPr id="182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</a:t>
            </a:r>
            <a:r>
              <a:rPr lang="el-GR" altLang="en-US" smtClean="0"/>
              <a:t>χέση Κόστους - Όγκου - Κέρδους</a:t>
            </a:r>
            <a:endParaRPr lang="el-GR" altLang="de-DE" smtClean="0"/>
          </a:p>
        </p:txBody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l-GR" altLang="en-US" sz="2800" smtClean="0"/>
              <a:t>Απαιτούμενος όγκος πωλήσεων (μονάδες) =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l-GR" altLang="en-US" sz="2800" smtClean="0"/>
              <a:t>	(Σταθερό κόστος + απαιτούμενα κέρδη) /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l-GR" altLang="en-US" sz="2800" smtClean="0"/>
              <a:t>	Περιθώριο συμμετοχής ανά μονάδα </a:t>
            </a:r>
          </a:p>
          <a:p>
            <a:pPr>
              <a:spcBef>
                <a:spcPct val="20000"/>
              </a:spcBef>
              <a:buFontTx/>
              <a:buNone/>
            </a:pPr>
            <a:endParaRPr lang="el-GR" altLang="en-US" sz="280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l-GR" altLang="en-US" sz="2800" smtClean="0"/>
              <a:t>Απαιτούμενος όγκος πωλήσεων (σε αξία) =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l-GR" altLang="en-US" sz="2800" smtClean="0"/>
              <a:t>	(Σταθερό κόστος + απαιτούμενα κέρδη) / 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l-GR" altLang="en-US" sz="2800" smtClean="0"/>
              <a:t>	% Περιθώριο συμμετοχής ανά μονάδα</a:t>
            </a:r>
            <a:endParaRPr lang="el-GR" altLang="de-DE" sz="28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2483-AEC7-42CF-842E-00826C7D0E45}" type="slidenum">
              <a:rPr lang="el-GR" altLang="de-DE"/>
              <a:pPr/>
              <a:t>12</a:t>
            </a:fld>
            <a:endParaRPr lang="el-GR" altLang="de-DE"/>
          </a:p>
        </p:txBody>
      </p:sp>
      <p:sp>
        <p:nvSpPr>
          <p:cNvPr id="183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Κέρδος μετά και προ φόρων</a:t>
            </a:r>
            <a:endParaRPr lang="el-GR" altLang="de-DE" smtClean="0"/>
          </a:p>
        </p:txBody>
      </p:sp>
      <p:sp>
        <p:nvSpPr>
          <p:cNvPr id="183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z="2800" smtClean="0"/>
              <a:t>Τα απαιτούμενα κέρδη μπορεί να είναι προ ή μετά φόρων:</a:t>
            </a:r>
            <a:r>
              <a:rPr lang="el-GR" altLang="en-US" sz="2800" i="1" smtClean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2800" smtClean="0"/>
              <a:t>ΚΜΦ = ΚΠΦ – Φόρος</a:t>
            </a:r>
            <a:r>
              <a:rPr lang="el-GR" altLang="en-US" sz="2800" smtClean="0"/>
              <a:t>.</a:t>
            </a:r>
            <a:endParaRPr lang="en-GB" altLang="en-US" sz="280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2800" smtClean="0"/>
              <a:t>ΚΜΦ = ΚΠΦ - </a:t>
            </a:r>
            <a:r>
              <a:rPr lang="en-US" altLang="en-US" sz="2800" smtClean="0"/>
              <a:t>(</a:t>
            </a:r>
            <a:r>
              <a:rPr lang="en-GB" altLang="en-US" sz="2800" smtClean="0"/>
              <a:t>ΚΠΦ </a:t>
            </a:r>
            <a:r>
              <a:rPr lang="el-GR" altLang="en-US" sz="2800" smtClean="0"/>
              <a:t> </a:t>
            </a:r>
            <a:r>
              <a:rPr lang="en-US" altLang="en-US" sz="2800" smtClean="0"/>
              <a:t>x </a:t>
            </a:r>
            <a:r>
              <a:rPr lang="en-GB" altLang="en-US" sz="2800" smtClean="0"/>
              <a:t>ΦΣ</a:t>
            </a:r>
            <a:r>
              <a:rPr lang="en-US" altLang="en-US" sz="2800" smtClean="0"/>
              <a:t>)</a:t>
            </a:r>
            <a:r>
              <a:rPr lang="el-GR" altLang="en-US" sz="2800" smtClean="0"/>
              <a:t>.</a:t>
            </a:r>
            <a:endParaRPr lang="en-GB" altLang="en-US" sz="280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2800" smtClean="0"/>
              <a:t>ΚΜΦ = ΚΠΦ </a:t>
            </a:r>
            <a:r>
              <a:rPr lang="en-US" altLang="en-US" sz="2800" smtClean="0"/>
              <a:t> x </a:t>
            </a:r>
            <a:r>
              <a:rPr lang="en-GB" altLang="en-US" sz="2800" smtClean="0"/>
              <a:t>(1- ΦΣ)</a:t>
            </a:r>
            <a:r>
              <a:rPr lang="el-GR" altLang="en-US" sz="2800" smtClean="0"/>
              <a:t>.</a:t>
            </a:r>
            <a:endParaRPr lang="en-GB" altLang="en-US" sz="2800" smtClean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2800" smtClean="0"/>
              <a:t>ΚΜΦ  = Κέρδος μετά φόρων</a:t>
            </a:r>
            <a:r>
              <a:rPr lang="el-GR" altLang="en-US" sz="2800" smtClean="0"/>
              <a:t>.</a:t>
            </a:r>
            <a:r>
              <a:rPr lang="en-GB" altLang="en-US" sz="2800" smtClean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2800" smtClean="0"/>
              <a:t>ΚΠΦ= Κέρδος προ φόρων</a:t>
            </a:r>
            <a:r>
              <a:rPr lang="el-GR" altLang="en-US" sz="2800" smtClean="0"/>
              <a:t>.</a:t>
            </a:r>
            <a:endParaRPr lang="en-GB" altLang="en-US" sz="280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2800" smtClean="0"/>
              <a:t>ΦΣ = Φορολογικός συντελεστής</a:t>
            </a:r>
            <a:r>
              <a:rPr lang="el-GR" altLang="en-US" sz="2800" smtClean="0"/>
              <a:t>.</a:t>
            </a:r>
            <a:endParaRPr lang="el-GR" altLang="de-DE" sz="28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2CB2-09D5-4C32-B0BD-0675036DE4BE}" type="slidenum">
              <a:rPr lang="el-GR" altLang="de-DE"/>
              <a:pPr/>
              <a:t>13</a:t>
            </a:fld>
            <a:endParaRPr lang="el-GR" altLang="de-DE"/>
          </a:p>
        </p:txBody>
      </p:sp>
      <p:sp>
        <p:nvSpPr>
          <p:cNvPr id="184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Σημείο εξίσωσης όταν υπάρχουν δύο προϊόντα (1 από 2)</a:t>
            </a:r>
            <a:endParaRPr lang="el-GR" altLang="de-DE" sz="4000" smtClean="0"/>
          </a:p>
        </p:txBody>
      </p:sp>
      <p:sp>
        <p:nvSpPr>
          <p:cNvPr id="184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l-GR" altLang="en-US" sz="2800" smtClean="0"/>
              <a:t>Σημείο εξίσωσης σε μονάδες =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n-US" sz="2800" smtClean="0"/>
              <a:t>	Σταθερό κόστος / Σταθμικό Μέσο Περιθώριο Συμμετοχής.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Σταθμικό μέσο περιθώριο συμμετοχής = % πωλήσεων Α (μονάδες) </a:t>
            </a:r>
            <a:r>
              <a:rPr lang="en-US" altLang="en-US" sz="2800" smtClean="0"/>
              <a:t>x</a:t>
            </a:r>
            <a:r>
              <a:rPr lang="el-GR" altLang="en-US" sz="2800" smtClean="0">
                <a:latin typeface="Arial Unicode MS" panose="020B0604020202020204" pitchFamily="34" charset="-128"/>
              </a:rPr>
              <a:t> </a:t>
            </a:r>
            <a:r>
              <a:rPr lang="el-GR" altLang="en-US" sz="2800" smtClean="0"/>
              <a:t>ΠΣ</a:t>
            </a:r>
            <a:r>
              <a:rPr lang="el-GR" altLang="en-US" sz="2800" baseline="-25000" smtClean="0">
                <a:latin typeface="Arial Unicode MS" panose="020B0604020202020204" pitchFamily="34" charset="-128"/>
              </a:rPr>
              <a:t>Α</a:t>
            </a:r>
            <a:r>
              <a:rPr lang="el-GR" altLang="en-US" sz="2800" smtClean="0">
                <a:latin typeface="Arial Unicode MS" panose="020B0604020202020204" pitchFamily="34" charset="-128"/>
              </a:rPr>
              <a:t> </a:t>
            </a:r>
            <a:r>
              <a:rPr lang="el-GR" altLang="en-US" sz="2800" smtClean="0"/>
              <a:t>+ % πωλήσεων Β (μονάδες) </a:t>
            </a:r>
            <a:r>
              <a:rPr lang="en-US" altLang="en-US" sz="2800" smtClean="0"/>
              <a:t>x</a:t>
            </a:r>
            <a:r>
              <a:rPr lang="en-US" altLang="en-US" sz="2800" smtClean="0">
                <a:latin typeface="Arial Unicode MS" panose="020B0604020202020204" pitchFamily="34" charset="-128"/>
              </a:rPr>
              <a:t> </a:t>
            </a:r>
            <a:r>
              <a:rPr lang="el-GR" altLang="en-US" sz="2800" smtClean="0"/>
              <a:t>ΠΣ</a:t>
            </a:r>
            <a:r>
              <a:rPr lang="el-GR" altLang="en-US" sz="2800" baseline="-25000" smtClean="0">
                <a:latin typeface="Arial Unicode MS" panose="020B0604020202020204" pitchFamily="34" charset="-128"/>
              </a:rPr>
              <a:t>Β</a:t>
            </a:r>
            <a:endParaRPr lang="el-GR" altLang="en-US" sz="280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Σημείο εξίσωσης</a:t>
            </a:r>
            <a:r>
              <a:rPr lang="en-US" altLang="en-US" sz="2800" smtClean="0"/>
              <a:t> </a:t>
            </a:r>
            <a:r>
              <a:rPr lang="el-GR" altLang="en-US" sz="2800" smtClean="0"/>
              <a:t>Α </a:t>
            </a:r>
            <a:r>
              <a:rPr kumimoji="1" lang="el-GR" altLang="en-US" sz="2800" smtClean="0"/>
              <a:t>(μονάδες)</a:t>
            </a:r>
            <a:r>
              <a:rPr lang="en-US" altLang="en-US" sz="2800" smtClean="0"/>
              <a:t> </a:t>
            </a:r>
            <a:r>
              <a:rPr lang="el-GR" altLang="en-US" sz="2800" smtClean="0"/>
              <a:t>= Σημείο εξίσωσης </a:t>
            </a:r>
            <a:r>
              <a:rPr lang="en-US" altLang="en-US" sz="2800" smtClean="0"/>
              <a:t>x </a:t>
            </a:r>
            <a:r>
              <a:rPr kumimoji="1" lang="el-GR" altLang="en-US" sz="2800" smtClean="0"/>
              <a:t>% πωλήσεων Α (μονάδες).</a:t>
            </a:r>
            <a:r>
              <a:rPr lang="en-US" altLang="en-US" sz="2800" smtClean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Σημείο εξίσωσης</a:t>
            </a:r>
            <a:r>
              <a:rPr lang="en-US" altLang="en-US" sz="2800" smtClean="0"/>
              <a:t> B (</a:t>
            </a:r>
            <a:r>
              <a:rPr kumimoji="1" lang="el-GR" altLang="en-US" sz="2800" smtClean="0"/>
              <a:t>μονάδες)</a:t>
            </a:r>
            <a:r>
              <a:rPr lang="en-US" altLang="en-US" sz="2800" smtClean="0"/>
              <a:t> </a:t>
            </a:r>
            <a:r>
              <a:rPr lang="el-GR" altLang="en-US" sz="2800" smtClean="0"/>
              <a:t>= Σημείο εξίσωσης </a:t>
            </a:r>
            <a:r>
              <a:rPr lang="en-US" altLang="en-US" sz="2800" smtClean="0"/>
              <a:t>x </a:t>
            </a:r>
            <a:r>
              <a:rPr kumimoji="1" lang="el-GR" altLang="en-US" sz="2800" smtClean="0"/>
              <a:t>% πωλήσεων </a:t>
            </a:r>
            <a:r>
              <a:rPr kumimoji="1" lang="en-US" altLang="en-US" sz="2800" smtClean="0"/>
              <a:t>B </a:t>
            </a:r>
            <a:r>
              <a:rPr kumimoji="1" lang="el-GR" altLang="en-US" sz="2800" smtClean="0"/>
              <a:t>(μονάδες).</a:t>
            </a:r>
            <a:endParaRPr lang="el-GR" altLang="de-DE" sz="28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53A1C-EF47-4395-BEE6-1864134C4222}" type="slidenum">
              <a:rPr lang="el-GR" altLang="de-DE"/>
              <a:pPr/>
              <a:t>14</a:t>
            </a:fld>
            <a:endParaRPr lang="el-GR" altLang="de-DE"/>
          </a:p>
        </p:txBody>
      </p:sp>
      <p:sp>
        <p:nvSpPr>
          <p:cNvPr id="185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Σημείο εξίσωσης όταν υπάρχουν δύο προϊόντα (</a:t>
            </a:r>
            <a:r>
              <a:rPr lang="en-US" altLang="en-US" sz="4000" smtClean="0"/>
              <a:t>2</a:t>
            </a:r>
            <a:r>
              <a:rPr lang="el-GR" altLang="en-US" sz="4000" smtClean="0"/>
              <a:t> από 2)</a:t>
            </a:r>
            <a:endParaRPr lang="el-GR" altLang="de-DE" sz="4000" smtClean="0"/>
          </a:p>
        </p:txBody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  <a:buFontTx/>
              <a:buChar char="•"/>
            </a:pPr>
            <a:r>
              <a:rPr lang="el-GR" altLang="en-US" sz="2800" smtClean="0"/>
              <a:t>Σημείο εξίσωσης σε αξίες = 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altLang="en-US" sz="2800" smtClean="0"/>
              <a:t>	Σταθερό κόστος / Ποσοστιαίο Σταθμικό Μέσο Περιθώριο Συμμετοχής.</a:t>
            </a:r>
          </a:p>
          <a:p>
            <a:pPr algn="ctr">
              <a:spcBef>
                <a:spcPct val="20000"/>
              </a:spcBef>
            </a:pPr>
            <a:r>
              <a:rPr lang="el-GR" altLang="en-US" sz="2800" smtClean="0"/>
              <a:t>Ποσοστιαίο σταθμικό μέσο περιθώριο συμμετοχής =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z="2800" smtClean="0"/>
              <a:t>	% πωλήσεων Α (αξίες) </a:t>
            </a:r>
            <a:r>
              <a:rPr lang="en-US" altLang="en-US" sz="2800" smtClean="0"/>
              <a:t>x</a:t>
            </a:r>
            <a:r>
              <a:rPr lang="el-GR" altLang="en-US" sz="2800" smtClean="0"/>
              <a:t> %ΠΣ</a:t>
            </a:r>
            <a:r>
              <a:rPr lang="el-GR" altLang="en-US" sz="2400" baseline="-25000" smtClean="0">
                <a:latin typeface="Arial Unicode MS" panose="020B0604020202020204" pitchFamily="34" charset="-128"/>
              </a:rPr>
              <a:t>Α</a:t>
            </a:r>
            <a:r>
              <a:rPr lang="el-GR" altLang="en-US" sz="2400" smtClean="0">
                <a:latin typeface="Arial Unicode MS" panose="020B0604020202020204" pitchFamily="34" charset="-128"/>
              </a:rPr>
              <a:t> </a:t>
            </a:r>
            <a:r>
              <a:rPr lang="el-GR" altLang="en-US" sz="2800" smtClean="0"/>
              <a:t>+ % πωλήσεων Β (αξίες)</a:t>
            </a:r>
            <a:r>
              <a:rPr lang="en-US" altLang="en-US" sz="2800" smtClean="0"/>
              <a:t>x</a:t>
            </a:r>
            <a:r>
              <a:rPr lang="el-GR" altLang="en-US" sz="2800" smtClean="0"/>
              <a:t> %ΠΣ</a:t>
            </a:r>
            <a:r>
              <a:rPr lang="el-GR" altLang="en-US" sz="2400" baseline="-25000" smtClean="0">
                <a:latin typeface="Arial Unicode MS" panose="020B0604020202020204" pitchFamily="34" charset="-128"/>
              </a:rPr>
              <a:t>Β</a:t>
            </a:r>
            <a:r>
              <a:rPr lang="el-GR" altLang="en-US" sz="2800" smtClean="0"/>
              <a:t>.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Σημείο εξίσωσης σε αξίες = </a:t>
            </a:r>
            <a:endParaRPr lang="en-GB" altLang="en-US" sz="2800" smtClean="0"/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z="2800" smtClean="0"/>
              <a:t>	Σημείο εξίσωσης</a:t>
            </a:r>
            <a:r>
              <a:rPr lang="en-US" altLang="en-US" sz="2800" smtClean="0"/>
              <a:t> </a:t>
            </a:r>
            <a:r>
              <a:rPr lang="el-GR" altLang="en-US" sz="2800" smtClean="0"/>
              <a:t>Α (μονάδες)</a:t>
            </a:r>
            <a:r>
              <a:rPr lang="en-US" altLang="en-US" sz="2800" smtClean="0"/>
              <a:t> x</a:t>
            </a:r>
            <a:r>
              <a:rPr lang="en-US" altLang="en-US" sz="2400" smtClean="0">
                <a:latin typeface="Arial Unicode MS" panose="020B0604020202020204" pitchFamily="34" charset="-128"/>
              </a:rPr>
              <a:t> </a:t>
            </a:r>
            <a:r>
              <a:rPr lang="en-US" altLang="en-US" sz="2800" smtClean="0"/>
              <a:t>Τ</a:t>
            </a:r>
            <a:r>
              <a:rPr lang="en-US" altLang="en-US" sz="2400" baseline="-25000" smtClean="0">
                <a:latin typeface="Arial Unicode MS" panose="020B0604020202020204" pitchFamily="34" charset="-128"/>
              </a:rPr>
              <a:t>Α</a:t>
            </a:r>
            <a:r>
              <a:rPr lang="en-US" altLang="en-US" sz="2400" smtClean="0">
                <a:latin typeface="Arial Unicode MS" panose="020B0604020202020204" pitchFamily="34" charset="-128"/>
              </a:rPr>
              <a:t> </a:t>
            </a:r>
            <a:r>
              <a:rPr lang="en-US" altLang="en-US" sz="2800" smtClean="0"/>
              <a:t>+ </a:t>
            </a:r>
            <a:r>
              <a:rPr lang="el-GR" altLang="en-US" sz="2800" smtClean="0"/>
              <a:t>Σημείο εξίσωσης</a:t>
            </a:r>
            <a:r>
              <a:rPr lang="en-US" altLang="en-US" sz="2800" smtClean="0"/>
              <a:t> B (</a:t>
            </a:r>
            <a:r>
              <a:rPr lang="el-GR" altLang="en-US" sz="2800" smtClean="0"/>
              <a:t>μονάδες)</a:t>
            </a:r>
            <a:r>
              <a:rPr lang="en-US" altLang="en-US" sz="2800" smtClean="0"/>
              <a:t> x</a:t>
            </a:r>
            <a:r>
              <a:rPr lang="en-US" altLang="en-US" sz="2400" smtClean="0">
                <a:latin typeface="Arial Unicode MS" panose="020B0604020202020204" pitchFamily="34" charset="-128"/>
              </a:rPr>
              <a:t> </a:t>
            </a:r>
            <a:r>
              <a:rPr lang="en-US" altLang="en-US" sz="2800" smtClean="0"/>
              <a:t>Τ</a:t>
            </a:r>
            <a:r>
              <a:rPr lang="en-US" altLang="en-US" sz="2400" baseline="-25000" smtClean="0">
                <a:latin typeface="Arial Unicode MS" panose="020B0604020202020204" pitchFamily="34" charset="-128"/>
              </a:rPr>
              <a:t>Β</a:t>
            </a:r>
            <a:r>
              <a:rPr lang="el-GR" altLang="en-US" sz="2400" smtClean="0">
                <a:latin typeface="Arial" panose="020B0604020202020204" pitchFamily="34" charset="0"/>
              </a:rPr>
              <a:t>.</a:t>
            </a:r>
            <a:endParaRPr lang="el-GR" altLang="de-DE" sz="2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1C9E-4C47-49FF-9D8A-1213E16FF9AD}" type="slidenum">
              <a:rPr lang="el-GR" altLang="de-DE"/>
              <a:pPr/>
              <a:t>15</a:t>
            </a:fld>
            <a:endParaRPr lang="el-GR" altLang="de-DE"/>
          </a:p>
        </p:txBody>
      </p:sp>
      <p:sp>
        <p:nvSpPr>
          <p:cNvPr id="186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Είδη Βραχυχρόνιων Αποφάσεων</a:t>
            </a:r>
            <a:endParaRPr lang="el-GR" altLang="de-DE" smtClean="0"/>
          </a:p>
        </p:txBody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Επέκταση επιχειρηματικών δραστηριοτήτων.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Αποφάσεις διατήρησης ή κατάργησης προϊόντων, τμημάτων, κτλ.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Βέλτιστη χρήση παραγωγικών συντελεστών σε στενότητα.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Αποφάσεις παραγωγής ή αγοράς.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Εκτέλεση ειδικών παραγγελιών</a:t>
            </a:r>
            <a:r>
              <a:rPr lang="en-US" altLang="en-US" sz="2800" smtClean="0"/>
              <a:t>.</a:t>
            </a:r>
            <a:endParaRPr lang="el-GR" altLang="de-DE" sz="28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B2DFC-AD2E-40B6-BEC6-67031AA0ABBF}" type="slidenum">
              <a:rPr lang="el-GR" altLang="de-DE"/>
              <a:pPr/>
              <a:t>16</a:t>
            </a:fld>
            <a:endParaRPr lang="el-GR" altLang="de-DE"/>
          </a:p>
        </p:txBody>
      </p:sp>
      <p:sp>
        <p:nvSpPr>
          <p:cNvPr id="187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Διαδικασία λήψης απόφασης</a:t>
            </a:r>
            <a:endParaRPr lang="el-GR" altLang="de-DE" smtClean="0"/>
          </a:p>
        </p:txBody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mtClean="0"/>
              <a:t>Προσδιορισμός του προβλήματος.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mtClean="0"/>
              <a:t>Καθορισμός των εναλλακτικών δράσεων.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mtClean="0"/>
              <a:t>Απόρριψη των μη κατάλληλων δράσεων.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mtClean="0"/>
              <a:t>Υπολογισμός κόστους και οφέλους πιθανών εναλλακτικών επιλογών.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mtClean="0"/>
              <a:t>Συνυπολογισμός ποιοτικών παραμέτρων.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mtClean="0"/>
              <a:t>Επιλογή της περισσότερο ωφέλιμης δράσης.</a:t>
            </a:r>
            <a:endParaRPr lang="el-GR" altLang="de-DE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875E4-5444-4AF4-B698-AF954788FED7}" type="slidenum">
              <a:rPr lang="el-GR" altLang="de-DE"/>
              <a:pPr/>
              <a:t>17</a:t>
            </a:fld>
            <a:endParaRPr lang="el-GR" altLang="de-DE"/>
          </a:p>
        </p:txBody>
      </p:sp>
      <p:sp>
        <p:nvSpPr>
          <p:cNvPr id="188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Σχετικό κόστος - Σχετικό έσοδο</a:t>
            </a:r>
            <a:endParaRPr lang="el-GR" altLang="de-DE" smtClean="0"/>
          </a:p>
        </p:txBody>
      </p:sp>
      <p:sp>
        <p:nvSpPr>
          <p:cNvPr id="188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Το κόστος το οποίο σχετίζεται με μια απόφαση: 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δεν θα υπάρξει εάν αυτή δε ληφθεί.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θα υπάρξει εάν αυτή ληφθεί.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όχι το λογιστικό κόστος αλλά το κόστος ευκαιρίας. </a:t>
            </a:r>
          </a:p>
          <a:p>
            <a:pPr>
              <a:spcBef>
                <a:spcPct val="20000"/>
              </a:spcBef>
            </a:pPr>
            <a:endParaRPr lang="el-GR" altLang="en-US" sz="2800" smtClean="0"/>
          </a:p>
          <a:p>
            <a:pPr>
              <a:spcBef>
                <a:spcPct val="20000"/>
              </a:spcBef>
            </a:pPr>
            <a:r>
              <a:rPr lang="el-GR" altLang="en-US" sz="2800" smtClean="0"/>
              <a:t>Το έσοδο το οποίο σχετίζεται με μια απόφαση:</a:t>
            </a:r>
            <a:r>
              <a:rPr lang="el-GR" altLang="en-US" sz="2800" b="1" smtClean="0"/>
              <a:t> 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δεν θα υπάρξει εάν αυτή δε ληφθεί. 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θα υπάρξει εάν αυτή ληφθεί.</a:t>
            </a:r>
          </a:p>
          <a:p>
            <a:pPr>
              <a:spcBef>
                <a:spcPct val="20000"/>
              </a:spcBef>
            </a:pPr>
            <a:endParaRPr lang="el-GR" altLang="de-DE" sz="28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2528-43CA-49F2-A033-79AE154F492A}" type="slidenum">
              <a:rPr lang="el-GR" altLang="de-DE"/>
              <a:pPr/>
              <a:t>18</a:t>
            </a:fld>
            <a:endParaRPr lang="el-GR" altLang="de-DE"/>
          </a:p>
        </p:txBody>
      </p:sp>
      <p:sp>
        <p:nvSpPr>
          <p:cNvPr id="189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200" smtClean="0"/>
              <a:t>Βασική Επιδίωξη - Χωρίς περιορισμούς</a:t>
            </a:r>
            <a:endParaRPr lang="el-GR" altLang="de-DE" sz="4200" smtClean="0"/>
          </a:p>
        </p:txBody>
      </p:sp>
      <p:sp>
        <p:nvSpPr>
          <p:cNvPr id="189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800" smtClean="0"/>
              <a:t>Αύξηση του περιθωρίου συμμετοχής.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800" smtClean="0"/>
              <a:t>Η αύξηση του περιθωρίου συμμετοχής, </a:t>
            </a:r>
            <a:r>
              <a:rPr lang="el-GR" altLang="en-US" sz="2800" b="1" smtClean="0"/>
              <a:t>με δεδομένο το ύψος του σταθερού κόστους</a:t>
            </a:r>
            <a:r>
              <a:rPr lang="el-GR" altLang="en-US" sz="2800" smtClean="0"/>
              <a:t>, οδηγεί σε αύξηση του κέρδους (αποτελέσματος).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800" smtClean="0"/>
              <a:t>Το σταθερό κόστος </a:t>
            </a:r>
            <a:r>
              <a:rPr lang="el-GR" altLang="en-US" sz="2800" b="1" smtClean="0"/>
              <a:t>επιμερίζεται</a:t>
            </a:r>
            <a:r>
              <a:rPr lang="el-GR" altLang="en-US" sz="2800" smtClean="0"/>
              <a:t>, δεν </a:t>
            </a:r>
            <a:r>
              <a:rPr lang="el-GR" altLang="en-US" sz="2800" b="1" smtClean="0"/>
              <a:t>επηρεάζεται</a:t>
            </a:r>
            <a:r>
              <a:rPr lang="el-GR" altLang="en-US" sz="2800" smtClean="0"/>
              <a:t> από τον όγκο ή το μείγμα προϊόντων.</a:t>
            </a:r>
            <a:endParaRPr lang="el-GR" altLang="de-DE" sz="28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D1F8-D975-4A08-8E4B-A9FF3814193B}" type="slidenum">
              <a:rPr lang="el-GR" altLang="de-DE"/>
              <a:pPr/>
              <a:t>19</a:t>
            </a:fld>
            <a:endParaRPr lang="el-GR" altLang="de-DE"/>
          </a:p>
        </p:txBody>
      </p:sp>
      <p:sp>
        <p:nvSpPr>
          <p:cNvPr id="190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Απόφαση κατάργησης προϊόντος ή λειτουργίας</a:t>
            </a:r>
            <a:endParaRPr lang="el-GR" altLang="de-DE" sz="4000" smtClean="0"/>
          </a:p>
        </p:txBody>
      </p:sp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Ελέγχω εάν το προϊόν ή η λειτουργία έχει θετικό περιθώριο συμμετοχής λαμβάνοντας υπόψη το σχετικό έσοδο και το σχετικό κόστος.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Εάν έχει αρνητικό περιθώριο συμμετοχής το καταργώ.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Εάν έχει θετικό περιθώριο συμμετοχής ελέγχω εάν με τους πόρους που διαθέτω για αυτό μπορώ να επιτύχω μεγαλύτερο περιθώριο συμμετοχής. Εάν όχι, το διατηρώ.</a:t>
            </a:r>
            <a:endParaRPr lang="el-GR" altLang="de-DE" sz="2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2380-9DB5-4728-BF13-B5ED73C29F5A}" type="slidenum">
              <a:rPr lang="el-GR" altLang="de-DE"/>
              <a:pPr/>
              <a:t>2</a:t>
            </a:fld>
            <a:endParaRPr lang="el-GR" altLang="de-DE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de-DE" smtClean="0"/>
              <a:t>Χρηματοδότηση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de-DE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de-DE" sz="2400" smtClean="0"/>
          </a:p>
          <a:p>
            <a:r>
              <a:rPr lang="el-GR" altLang="de-DE" sz="2400" smtClean="0"/>
              <a:t>Το έργο «</a:t>
            </a:r>
            <a:r>
              <a:rPr lang="el-GR" altLang="de-DE" sz="2400" b="1" smtClean="0"/>
              <a:t>Ανοικτά Ακαδημαϊκά Μαθήματα στο Οικονομικό Πανεπιστήμιο Αθηνών</a:t>
            </a:r>
            <a:r>
              <a:rPr lang="el-GR" altLang="de-DE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altLang="de-DE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6387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0EDEA40A-496C-46FA-A06B-DFE156AD27BC}" type="slidenum">
              <a:rPr lang="el-GR" altLang="de-DE" sz="1400"/>
              <a:pPr algn="r"/>
              <a:t>2</a:t>
            </a:fld>
            <a:endParaRPr lang="el-GR" alt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32B6-C803-4430-B5DC-70B2FFF1E51C}" type="slidenum">
              <a:rPr lang="el-GR" altLang="de-DE"/>
              <a:pPr/>
              <a:t>20</a:t>
            </a:fld>
            <a:endParaRPr lang="el-GR" altLang="de-DE"/>
          </a:p>
        </p:txBody>
      </p:sp>
      <p:sp>
        <p:nvSpPr>
          <p:cNvPr id="191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Λήψη ειδικής παραγγελίας</a:t>
            </a:r>
            <a:endParaRPr lang="el-GR" altLang="de-DE" smtClean="0"/>
          </a:p>
        </p:txBody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Ελέγχω εάν έχω την απαραίτητη δυναμικότητα. 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>
                <a:latin typeface="Arial Unicode MS" panose="020B0604020202020204" pitchFamily="34" charset="-128"/>
              </a:rPr>
              <a:t>Εάν όχι, δεν την αναλαμβάνω</a:t>
            </a:r>
            <a:r>
              <a:rPr lang="el-GR" altLang="en-US" sz="2400" smtClean="0">
                <a:latin typeface="Arial" panose="020B0604020202020204" pitchFamily="34" charset="0"/>
              </a:rPr>
              <a:t> (</a:t>
            </a:r>
            <a:r>
              <a:rPr lang="el-GR" altLang="en-US" sz="2400" smtClean="0">
                <a:latin typeface="Arial Unicode MS" panose="020B0604020202020204" pitchFamily="34" charset="-128"/>
              </a:rPr>
              <a:t>εκτός εάν με συμφέρει να διακόψω την κανονική μου παραγωγή</a:t>
            </a:r>
            <a:r>
              <a:rPr lang="el-GR" altLang="en-US" sz="2400" smtClean="0">
                <a:latin typeface="Arial" panose="020B0604020202020204" pitchFamily="34" charset="0"/>
              </a:rPr>
              <a:t>).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>
                <a:latin typeface="Arial Unicode MS" panose="020B0604020202020204" pitchFamily="34" charset="-128"/>
              </a:rPr>
              <a:t>Εάν ναι, ελέγχω εάν το περιθώριο συμμετοχής της παραγγελίας είναι θετικό λαμβάνοντας υπόψη το σχετικό έσοδο και το σχετικό κόστος</a:t>
            </a:r>
            <a:r>
              <a:rPr lang="el-GR" altLang="en-US" sz="2400" smtClean="0">
                <a:latin typeface="Arial" panose="020B0604020202020204" pitchFamily="34" charset="0"/>
              </a:rPr>
              <a:t>:</a:t>
            </a:r>
            <a:r>
              <a:rPr lang="el-GR" altLang="en-US" sz="2400" smtClean="0">
                <a:latin typeface="Arial Unicode MS" panose="020B0604020202020204" pitchFamily="34" charset="-128"/>
              </a:rPr>
              <a:t> </a:t>
            </a:r>
          </a:p>
          <a:p>
            <a:pPr lvl="2">
              <a:spcBef>
                <a:spcPct val="20000"/>
              </a:spcBef>
            </a:pPr>
            <a:r>
              <a:rPr lang="el-GR" altLang="en-US" smtClean="0">
                <a:latin typeface="Arial Unicode MS" panose="020B0604020202020204" pitchFamily="34" charset="-128"/>
              </a:rPr>
              <a:t>Εάν είναι θετικό την αναλαμβάνω</a:t>
            </a:r>
            <a:r>
              <a:rPr lang="el-GR" altLang="en-US" smtClean="0">
                <a:latin typeface="Arial" panose="020B0604020202020204" pitchFamily="34" charset="0"/>
              </a:rPr>
              <a:t>.</a:t>
            </a:r>
          </a:p>
          <a:p>
            <a:pPr lvl="2">
              <a:spcBef>
                <a:spcPct val="20000"/>
              </a:spcBef>
            </a:pPr>
            <a:r>
              <a:rPr lang="el-GR" altLang="en-US" smtClean="0">
                <a:latin typeface="Arial Unicode MS" panose="020B0604020202020204" pitchFamily="34" charset="-128"/>
              </a:rPr>
              <a:t>Εάν είναι αρνητικό δεν την αναλαμβάνω</a:t>
            </a:r>
            <a:r>
              <a:rPr lang="el-GR" altLang="en-US" smtClean="0">
                <a:latin typeface="Arial" panose="020B0604020202020204" pitchFamily="34" charset="0"/>
              </a:rPr>
              <a:t>.</a:t>
            </a:r>
            <a:endParaRPr lang="el-GR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2B087-E40A-42E0-AAAB-2F9A60E4376F}" type="slidenum">
              <a:rPr lang="el-GR" altLang="de-DE"/>
              <a:pPr/>
              <a:t>21</a:t>
            </a:fld>
            <a:endParaRPr lang="el-GR" altLang="de-DE"/>
          </a:p>
        </p:txBody>
      </p:sp>
      <p:sp>
        <p:nvSpPr>
          <p:cNvPr id="192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Είδη περιορισμών</a:t>
            </a:r>
            <a:endParaRPr lang="el-GR" altLang="de-DE" smtClean="0"/>
          </a:p>
        </p:txBody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Εσωτερικοί περιορισμοί: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Περιορισμοί δυναμικότητας, έλλειψη παραγωγικών πόρων</a:t>
            </a:r>
            <a:r>
              <a:rPr lang="en-US" altLang="en-US" smtClean="0"/>
              <a:t>.</a:t>
            </a:r>
            <a:endParaRPr lang="el-GR" altLang="en-US" smtClean="0"/>
          </a:p>
          <a:p>
            <a:pPr lvl="2">
              <a:spcBef>
                <a:spcPct val="20000"/>
              </a:spcBef>
            </a:pPr>
            <a:r>
              <a:rPr lang="el-GR" altLang="en-US" smtClean="0"/>
              <a:t>Μηχανοώρες.</a:t>
            </a:r>
          </a:p>
          <a:p>
            <a:pPr lvl="2">
              <a:spcBef>
                <a:spcPct val="20000"/>
              </a:spcBef>
            </a:pPr>
            <a:r>
              <a:rPr lang="el-GR" altLang="en-US" smtClean="0"/>
              <a:t>Ώρες άμεσης εργασίας.</a:t>
            </a:r>
          </a:p>
          <a:p>
            <a:pPr lvl="2">
              <a:spcBef>
                <a:spcPct val="20000"/>
              </a:spcBef>
            </a:pPr>
            <a:r>
              <a:rPr lang="el-GR" altLang="en-US" smtClean="0"/>
              <a:t>Πρώτες ύλες.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Εξωτερικοί Περιορισμοί: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Ζήτηση.</a:t>
            </a:r>
            <a:endParaRPr lang="el-GR" altLang="de-DE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9A539-DAAE-4962-8F4E-38A8BEFEC5AF}" type="slidenum">
              <a:rPr lang="el-GR" altLang="de-DE"/>
              <a:pPr/>
              <a:t>22</a:t>
            </a:fld>
            <a:endParaRPr lang="el-GR" altLang="de-DE"/>
          </a:p>
        </p:txBody>
      </p:sp>
      <p:sp>
        <p:nvSpPr>
          <p:cNvPr id="193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800" smtClean="0"/>
              <a:t>Βασική Επιδίωξη - Με περιορισμούς</a:t>
            </a:r>
            <a:endParaRPr lang="el-GR" altLang="de-DE" sz="3800" smtClean="0"/>
          </a:p>
        </p:txBody>
      </p:sp>
      <p:sp>
        <p:nvSpPr>
          <p:cNvPr id="193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z="2800" smtClean="0"/>
              <a:t>Διαμόρφωση ενός μείγματος προϊόντων το οποίο περιλαμβάνει τις περισσότερες δυνατές μονάδες προϊόντος που έχουν το μεγαλύτερο περιθώριο συμμετοχής ανά συντελεστή σε στενότητα κάτω από τους περιορισμούς. 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z="2800" smtClean="0"/>
              <a:t>Κριτήριο: Περιθώριο συμμετοχής ανά μονάδα συντελεστή σε στενότητα.</a:t>
            </a:r>
            <a:endParaRPr lang="el-GR" altLang="de-DE" sz="2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6A77-A29B-4010-AD69-A6BB1FB1702B}" type="slidenum">
              <a:rPr lang="el-GR" altLang="de-DE"/>
              <a:pPr/>
              <a:t>23</a:t>
            </a:fld>
            <a:endParaRPr lang="el-GR" altLang="de-DE"/>
          </a:p>
        </p:txBody>
      </p:sp>
      <p:sp>
        <p:nvSpPr>
          <p:cNvPr id="194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Πρόγραμμα παραγωγής όταν υπάρχουν συντελεστές σε στενότητα</a:t>
            </a:r>
            <a:endParaRPr lang="el-GR" altLang="de-DE" sz="4000" smtClean="0"/>
          </a:p>
        </p:txBody>
      </p:sp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Υπολογίζω το περιθώριο συμμετοχής κάθε προϊόντος ανά μονάδα συντελεστή σε στενότητα (1).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Ιεραρχώ τα προϊόντα με βάση το (1).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Διαμορφώνω ένα μείγμα προϊόντων ώστε να ικανοποιούνται: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α) οι εσωτερικοί περιορισμοί.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β) οι εξωτερικοί περιορισμοί</a:t>
            </a:r>
            <a:r>
              <a:rPr lang="en-US" altLang="en-US" smtClean="0"/>
              <a:t>.</a:t>
            </a:r>
            <a:endParaRPr lang="el-GR" altLang="de-DE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de-DE" smtClean="0"/>
              <a:t>Τέλος Ενότητας #</a:t>
            </a:r>
            <a:r>
              <a:rPr lang="en-US" altLang="de-DE" smtClean="0"/>
              <a:t> </a:t>
            </a:r>
            <a:r>
              <a:rPr lang="el-GR" altLang="de-DE" smtClean="0"/>
              <a:t>8</a:t>
            </a:r>
          </a:p>
        </p:txBody>
      </p:sp>
      <p:sp>
        <p:nvSpPr>
          <p:cNvPr id="26626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684213" y="4327525"/>
            <a:ext cx="7775575" cy="1408113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l-GR" altLang="de-DE" sz="2400" b="1" smtClean="0"/>
              <a:t>Μάθημα: </a:t>
            </a:r>
            <a:r>
              <a:rPr lang="el-GR" altLang="de-DE" sz="2400" smtClean="0"/>
              <a:t>Λογιστική Κόστους, </a:t>
            </a:r>
            <a:r>
              <a:rPr lang="el-GR" altLang="de-DE" sz="2400" b="1" smtClean="0"/>
              <a:t>Ενότητα </a:t>
            </a:r>
            <a:r>
              <a:rPr lang="en-US" altLang="de-DE" sz="2400" b="1" smtClean="0"/>
              <a:t># </a:t>
            </a:r>
            <a:r>
              <a:rPr lang="el-GR" altLang="de-DE" sz="2400" b="1" smtClean="0"/>
              <a:t>8:</a:t>
            </a:r>
            <a:r>
              <a:rPr lang="en-US" altLang="de-DE" sz="2400" b="1" smtClean="0"/>
              <a:t> </a:t>
            </a:r>
            <a:r>
              <a:rPr lang="el-GR" altLang="de-DE" sz="2400" smtClean="0"/>
              <a:t>Εφαρμογές Οριακής Κοστολόγησης</a:t>
            </a:r>
          </a:p>
          <a:p>
            <a:pPr algn="l">
              <a:lnSpc>
                <a:spcPct val="80000"/>
              </a:lnSpc>
            </a:pPr>
            <a:r>
              <a:rPr lang="el-GR" altLang="de-DE" sz="2400" b="1" smtClean="0"/>
              <a:t>Διδάσκουσα: </a:t>
            </a:r>
            <a:r>
              <a:rPr lang="el-GR" altLang="de-DE" sz="2400" smtClean="0"/>
              <a:t>Σάνδρα Κοέν, </a:t>
            </a:r>
            <a:r>
              <a:rPr lang="el-GR" altLang="de-DE" sz="2400" b="1" smtClean="0"/>
              <a:t>Τμήμα: </a:t>
            </a:r>
            <a:r>
              <a:rPr lang="el-GR" altLang="de-DE" sz="2400" smtClean="0"/>
              <a:t>Οργάνωση και Διοίκηση Επιχειρήσεων</a:t>
            </a:r>
          </a:p>
        </p:txBody>
      </p:sp>
      <p:pic>
        <p:nvPicPr>
          <p:cNvPr id="2662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5C817-8414-4AE0-BDC3-B5B012BC494D}" type="slidenum">
              <a:rPr lang="el-GR" altLang="de-DE"/>
              <a:pPr/>
              <a:t>3</a:t>
            </a:fld>
            <a:endParaRPr lang="el-GR" altLang="de-DE"/>
          </a:p>
        </p:txBody>
      </p:sp>
      <p:sp>
        <p:nvSpPr>
          <p:cNvPr id="1843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de-DE" smtClean="0"/>
              <a:t>Άδειες Χρήσης</a:t>
            </a:r>
          </a:p>
        </p:txBody>
      </p:sp>
      <p:sp>
        <p:nvSpPr>
          <p:cNvPr id="18434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de-DE" sz="2800" smtClean="0"/>
              <a:t>Το παρόν εκπαιδευτικό υλικό υπόκειται σε</a:t>
            </a:r>
            <a:r>
              <a:rPr lang="en-US" altLang="de-DE" sz="2800" smtClean="0"/>
              <a:t> </a:t>
            </a:r>
            <a:r>
              <a:rPr lang="el-GR" altLang="de-DE" sz="2800" smtClean="0"/>
              <a:t>άδειες χρήσης </a:t>
            </a:r>
            <a:r>
              <a:rPr lang="en-US" altLang="de-DE" sz="2800" smtClean="0"/>
              <a:t>Creative Commons. </a:t>
            </a:r>
          </a:p>
        </p:txBody>
      </p:sp>
      <p:sp>
        <p:nvSpPr>
          <p:cNvPr id="18435" name="Slide Number Placehold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D28F5909-E699-4BB6-97FF-75AC66A5D08B}" type="slidenum">
              <a:rPr lang="el-GR" altLang="de-DE" sz="1400"/>
              <a:pPr algn="r"/>
              <a:t>3</a:t>
            </a:fld>
            <a:endParaRPr lang="el-GR" altLang="de-DE" sz="1400"/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08829-2A11-4D12-BA7E-9B5253DDFAF1}" type="slidenum">
              <a:rPr lang="el-GR" altLang="de-DE"/>
              <a:pPr/>
              <a:t>4</a:t>
            </a:fld>
            <a:endParaRPr lang="el-GR" altLang="de-DE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de-DE" smtClean="0"/>
              <a:t>Σκοποί ενότητας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mtClean="0"/>
              <a:t>Σημείο Εξίσωσης Συνολικών Εσόδων και Εξόδων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Κ</a:t>
            </a:r>
            <a:r>
              <a:rPr lang="el-GR" altLang="en-US" smtClean="0"/>
              <a:t>ατανόηση σχέσης Κόστους – Όγκου – Κέρδους</a:t>
            </a:r>
            <a:r>
              <a:rPr lang="en-US" altLang="en-US" smtClean="0"/>
              <a:t>.</a:t>
            </a:r>
          </a:p>
          <a:p>
            <a:endParaRPr lang="en-US" altLang="en-US" smtClean="0"/>
          </a:p>
          <a:p>
            <a:endParaRPr lang="el-GR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8691B242-BADD-4D70-82B7-D5939038547B}" type="slidenum">
              <a:rPr lang="el-GR" altLang="de-DE" sz="1400"/>
              <a:pPr algn="r"/>
              <a:t>4</a:t>
            </a:fld>
            <a:endParaRPr lang="el-GR" alt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304BB-465A-49BC-856C-030C2E8A48EC}" type="slidenum">
              <a:rPr lang="el-GR" altLang="de-DE"/>
              <a:pPr/>
              <a:t>5</a:t>
            </a:fld>
            <a:endParaRPr lang="el-GR" altLang="de-DE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de-DE" smtClean="0"/>
              <a:t>Περιεχόμενα ενότητας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de-DE" smtClean="0"/>
              <a:t>Εφαρμογές Οριακής Κοστολόγησης.</a:t>
            </a:r>
            <a:endParaRPr lang="en-US" altLang="de-DE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3150BC9-4A05-429D-9DE4-9E5F28B6661E}" type="slidenum">
              <a:rPr lang="el-GR" altLang="de-DE" sz="1400"/>
              <a:pPr algn="r"/>
              <a:t>5</a:t>
            </a:fld>
            <a:endParaRPr lang="el-GR" alt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B584C-4032-4E59-9CB1-DB9BD4E8B250}" type="slidenum">
              <a:rPr lang="el-GR" altLang="de-DE"/>
              <a:pPr/>
              <a:t>6</a:t>
            </a:fld>
            <a:endParaRPr lang="el-GR" altLang="de-DE"/>
          </a:p>
        </p:txBody>
      </p:sp>
      <p:sp>
        <p:nvSpPr>
          <p:cNvPr id="102402" name="Τίτλος 4"/>
          <p:cNvSpPr>
            <a:spLocks noGrp="1"/>
          </p:cNvSpPr>
          <p:nvPr>
            <p:ph type="title" idx="4294967295"/>
          </p:nvPr>
        </p:nvSpPr>
        <p:spPr>
          <a:xfrm>
            <a:off x="684213" y="2936875"/>
            <a:ext cx="7772400" cy="1362075"/>
          </a:xfrm>
        </p:spPr>
        <p:txBody>
          <a:bodyPr anchor="t"/>
          <a:lstStyle/>
          <a:p>
            <a:pPr algn="l"/>
            <a:r>
              <a:rPr lang="el-GR" altLang="de-DE" sz="4000" smtClean="0"/>
              <a:t>Εφαρμογές Οριακής Κοστολόγησης</a:t>
            </a:r>
          </a:p>
        </p:txBody>
      </p:sp>
      <p:sp>
        <p:nvSpPr>
          <p:cNvPr id="102403" name="Θέση κειμένου 5"/>
          <p:cNvSpPr>
            <a:spLocks noGrp="1"/>
          </p:cNvSpPr>
          <p:nvPr>
            <p:ph type="body" idx="4294967295"/>
          </p:nvPr>
        </p:nvSpPr>
        <p:spPr>
          <a:xfrm>
            <a:off x="684213" y="4305300"/>
            <a:ext cx="7772400" cy="1500188"/>
          </a:xfrm>
        </p:spPr>
        <p:txBody>
          <a:bodyPr anchor="b"/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de-DE" sz="2400" b="1" smtClean="0"/>
              <a:t>Μάθημα: </a:t>
            </a:r>
            <a:r>
              <a:rPr lang="el-GR" altLang="de-DE" sz="2400" smtClean="0"/>
              <a:t>Λογιστική Κόστους, </a:t>
            </a:r>
            <a:r>
              <a:rPr lang="el-GR" altLang="de-DE" sz="2400" b="1" smtClean="0"/>
              <a:t>Ενότητα </a:t>
            </a:r>
            <a:r>
              <a:rPr lang="en-US" altLang="de-DE" sz="2400" b="1" smtClean="0"/>
              <a:t># </a:t>
            </a:r>
            <a:r>
              <a:rPr lang="el-GR" altLang="de-DE" sz="2400" b="1" smtClean="0"/>
              <a:t>8:</a:t>
            </a:r>
            <a:r>
              <a:rPr lang="en-US" altLang="de-DE" sz="2400" b="1" smtClean="0"/>
              <a:t> </a:t>
            </a:r>
            <a:r>
              <a:rPr lang="el-GR" altLang="de-DE" sz="2400" smtClean="0"/>
              <a:t>Εφαρμογές Οριακής Κοστολόγησης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de-DE" sz="2400" b="1" smtClean="0"/>
              <a:t>Διδάσκουσα: </a:t>
            </a:r>
            <a:r>
              <a:rPr lang="el-GR" altLang="de-DE" sz="2400" smtClean="0"/>
              <a:t>Σάνδρα Κοέν, </a:t>
            </a:r>
            <a:r>
              <a:rPr lang="el-GR" altLang="de-DE" sz="2400" b="1" smtClean="0"/>
              <a:t>Τμήμα: </a:t>
            </a:r>
            <a:r>
              <a:rPr lang="el-GR" altLang="de-DE" sz="2400" smtClean="0"/>
              <a:t>Οργάνωση και Διοίκηση Επιχειρήσεων</a:t>
            </a:r>
          </a:p>
        </p:txBody>
      </p:sp>
      <p:pic>
        <p:nvPicPr>
          <p:cNvPr id="10240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3" descr="Λογότυπο Οικονομικού Πανεπιστημίου Αθηνών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C0F7-46CB-4591-B10D-3A924AFF7DC1}" type="slidenum">
              <a:rPr lang="el-GR" altLang="de-DE"/>
              <a:pPr/>
              <a:t>7</a:t>
            </a:fld>
            <a:endParaRPr lang="el-GR" altLang="de-DE"/>
          </a:p>
        </p:txBody>
      </p:sp>
      <p:sp>
        <p:nvSpPr>
          <p:cNvPr id="159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Σημείο εξίσωσης (Break Even Point)</a:t>
            </a:r>
            <a:endParaRPr lang="el-GR" altLang="de-DE" sz="4000" smtClean="0"/>
          </a:p>
        </p:txBody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mtClean="0"/>
              <a:t>To Σημείο Εξίσωσης Συνολικών Εσόδων και Εξόδων</a:t>
            </a:r>
            <a:r>
              <a:rPr lang="en-US" altLang="en-US" smtClean="0"/>
              <a:t> </a:t>
            </a:r>
            <a:r>
              <a:rPr lang="el-GR" altLang="en-US" smtClean="0"/>
              <a:t>είναι: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mtClean="0"/>
              <a:t>Το σημείο στο οποίο τα </a:t>
            </a:r>
            <a:r>
              <a:rPr lang="el-GR" altLang="en-US" b="1" smtClean="0"/>
              <a:t>έσοδα ισούνται με το κόστος</a:t>
            </a:r>
            <a:r>
              <a:rPr lang="el-GR" altLang="en-US" smtClean="0"/>
              <a:t>, άρα η επιχείρηση έχει κέρδος 0 (μηδέν).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mtClean="0"/>
              <a:t>Το σημείο όπου το </a:t>
            </a:r>
            <a:r>
              <a:rPr lang="el-GR" altLang="en-US" b="1" smtClean="0"/>
              <a:t>συνολικό περιθώριο συμμετοχής</a:t>
            </a:r>
            <a:r>
              <a:rPr lang="el-GR" altLang="en-US" smtClean="0"/>
              <a:t> ισούται με το σταθερό κόστος</a:t>
            </a:r>
            <a:r>
              <a:rPr lang="en-US" altLang="en-US" smtClean="0"/>
              <a:t>.</a:t>
            </a:r>
            <a:endParaRPr lang="el-GR" altLang="de-DE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ED95-183B-4A2F-89C0-B46FE61DC245}" type="slidenum">
              <a:rPr lang="el-GR" altLang="de-DE"/>
              <a:pPr/>
              <a:t>8</a:t>
            </a:fld>
            <a:endParaRPr lang="el-GR" altLang="de-DE"/>
          </a:p>
        </p:txBody>
      </p:sp>
      <p:sp>
        <p:nvSpPr>
          <p:cNvPr id="179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Σημείο Εξίσωσης Συνολικών Εσόδων και Εξόδων</a:t>
            </a:r>
            <a:endParaRPr lang="el-GR" altLang="de-DE" sz="4000" smtClean="0"/>
          </a:p>
        </p:txBody>
      </p:sp>
      <p:grpSp>
        <p:nvGrpSpPr>
          <p:cNvPr id="179417" name="Group 217"/>
          <p:cNvGrpSpPr>
            <a:grpSpLocks noChangeAspect="1"/>
          </p:cNvGrpSpPr>
          <p:nvPr/>
        </p:nvGrpSpPr>
        <p:grpSpPr bwMode="auto">
          <a:xfrm>
            <a:off x="827088" y="1773238"/>
            <a:ext cx="7416800" cy="3692525"/>
            <a:chOff x="521" y="1117"/>
            <a:chExt cx="4672" cy="2326"/>
          </a:xfrm>
        </p:grpSpPr>
        <p:sp>
          <p:nvSpPr>
            <p:cNvPr id="179416" name="AutoShape 216"/>
            <p:cNvSpPr>
              <a:spLocks noChangeAspect="1" noChangeArrowheads="1" noTextEdit="1"/>
            </p:cNvSpPr>
            <p:nvPr/>
          </p:nvSpPr>
          <p:spPr bwMode="auto">
            <a:xfrm>
              <a:off x="521" y="1117"/>
              <a:ext cx="4672" cy="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9618" name="Group 418"/>
            <p:cNvGrpSpPr>
              <a:grpSpLocks/>
            </p:cNvGrpSpPr>
            <p:nvPr/>
          </p:nvGrpSpPr>
          <p:grpSpPr bwMode="auto">
            <a:xfrm>
              <a:off x="556" y="1146"/>
              <a:ext cx="4603" cy="2268"/>
              <a:chOff x="556" y="1146"/>
              <a:chExt cx="4603" cy="2268"/>
            </a:xfrm>
          </p:grpSpPr>
          <p:sp>
            <p:nvSpPr>
              <p:cNvPr id="179418" name="Rectangle 218"/>
              <p:cNvSpPr>
                <a:spLocks noChangeArrowheads="1"/>
              </p:cNvSpPr>
              <p:nvPr/>
            </p:nvSpPr>
            <p:spPr bwMode="auto">
              <a:xfrm>
                <a:off x="556" y="1146"/>
                <a:ext cx="4603" cy="226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19" name="Rectangle 219"/>
              <p:cNvSpPr>
                <a:spLocks noChangeArrowheads="1"/>
              </p:cNvSpPr>
              <p:nvPr/>
            </p:nvSpPr>
            <p:spPr bwMode="auto">
              <a:xfrm>
                <a:off x="1272" y="1522"/>
                <a:ext cx="2596" cy="1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20" name="Line 220"/>
              <p:cNvSpPr>
                <a:spLocks noChangeShapeType="1"/>
              </p:cNvSpPr>
              <p:nvPr/>
            </p:nvSpPr>
            <p:spPr bwMode="auto">
              <a:xfrm>
                <a:off x="1272" y="3114"/>
                <a:ext cx="25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21" name="Line 221"/>
              <p:cNvSpPr>
                <a:spLocks noChangeShapeType="1"/>
              </p:cNvSpPr>
              <p:nvPr/>
            </p:nvSpPr>
            <p:spPr bwMode="auto">
              <a:xfrm>
                <a:off x="1272" y="2938"/>
                <a:ext cx="25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22" name="Line 222"/>
              <p:cNvSpPr>
                <a:spLocks noChangeShapeType="1"/>
              </p:cNvSpPr>
              <p:nvPr/>
            </p:nvSpPr>
            <p:spPr bwMode="auto">
              <a:xfrm>
                <a:off x="1272" y="2762"/>
                <a:ext cx="25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23" name="Line 223"/>
              <p:cNvSpPr>
                <a:spLocks noChangeShapeType="1"/>
              </p:cNvSpPr>
              <p:nvPr/>
            </p:nvSpPr>
            <p:spPr bwMode="auto">
              <a:xfrm>
                <a:off x="1272" y="2585"/>
                <a:ext cx="259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24" name="Line 224"/>
              <p:cNvSpPr>
                <a:spLocks noChangeShapeType="1"/>
              </p:cNvSpPr>
              <p:nvPr/>
            </p:nvSpPr>
            <p:spPr bwMode="auto">
              <a:xfrm>
                <a:off x="1272" y="2409"/>
                <a:ext cx="25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25" name="Line 225"/>
              <p:cNvSpPr>
                <a:spLocks noChangeShapeType="1"/>
              </p:cNvSpPr>
              <p:nvPr/>
            </p:nvSpPr>
            <p:spPr bwMode="auto">
              <a:xfrm>
                <a:off x="1272" y="2227"/>
                <a:ext cx="259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26" name="Line 226"/>
              <p:cNvSpPr>
                <a:spLocks noChangeShapeType="1"/>
              </p:cNvSpPr>
              <p:nvPr/>
            </p:nvSpPr>
            <p:spPr bwMode="auto">
              <a:xfrm>
                <a:off x="1272" y="2051"/>
                <a:ext cx="25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27" name="Line 227"/>
              <p:cNvSpPr>
                <a:spLocks noChangeShapeType="1"/>
              </p:cNvSpPr>
              <p:nvPr/>
            </p:nvSpPr>
            <p:spPr bwMode="auto">
              <a:xfrm>
                <a:off x="1272" y="1875"/>
                <a:ext cx="25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28" name="Line 228"/>
              <p:cNvSpPr>
                <a:spLocks noChangeShapeType="1"/>
              </p:cNvSpPr>
              <p:nvPr/>
            </p:nvSpPr>
            <p:spPr bwMode="auto">
              <a:xfrm>
                <a:off x="1272" y="1699"/>
                <a:ext cx="25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29" name="Line 229"/>
              <p:cNvSpPr>
                <a:spLocks noChangeShapeType="1"/>
              </p:cNvSpPr>
              <p:nvPr/>
            </p:nvSpPr>
            <p:spPr bwMode="auto">
              <a:xfrm>
                <a:off x="1272" y="1522"/>
                <a:ext cx="25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30" name="Rectangle 230"/>
              <p:cNvSpPr>
                <a:spLocks noChangeArrowheads="1"/>
              </p:cNvSpPr>
              <p:nvPr/>
            </p:nvSpPr>
            <p:spPr bwMode="auto">
              <a:xfrm>
                <a:off x="1272" y="1522"/>
                <a:ext cx="2596" cy="1592"/>
              </a:xfrm>
              <a:prstGeom prst="rect">
                <a:avLst/>
              </a:prstGeom>
              <a:noFill/>
              <a:ln w="11113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31" name="Line 231"/>
              <p:cNvSpPr>
                <a:spLocks noChangeShapeType="1"/>
              </p:cNvSpPr>
              <p:nvPr/>
            </p:nvSpPr>
            <p:spPr bwMode="auto">
              <a:xfrm>
                <a:off x="1272" y="1522"/>
                <a:ext cx="1" cy="15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32" name="Line 232"/>
              <p:cNvSpPr>
                <a:spLocks noChangeShapeType="1"/>
              </p:cNvSpPr>
              <p:nvPr/>
            </p:nvSpPr>
            <p:spPr bwMode="auto">
              <a:xfrm>
                <a:off x="1237" y="3114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33" name="Line 233"/>
              <p:cNvSpPr>
                <a:spLocks noChangeShapeType="1"/>
              </p:cNvSpPr>
              <p:nvPr/>
            </p:nvSpPr>
            <p:spPr bwMode="auto">
              <a:xfrm>
                <a:off x="1237" y="2938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34" name="Line 234"/>
              <p:cNvSpPr>
                <a:spLocks noChangeShapeType="1"/>
              </p:cNvSpPr>
              <p:nvPr/>
            </p:nvSpPr>
            <p:spPr bwMode="auto">
              <a:xfrm>
                <a:off x="1237" y="2762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35" name="Line 235"/>
              <p:cNvSpPr>
                <a:spLocks noChangeShapeType="1"/>
              </p:cNvSpPr>
              <p:nvPr/>
            </p:nvSpPr>
            <p:spPr bwMode="auto">
              <a:xfrm>
                <a:off x="1237" y="258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36" name="Line 236"/>
              <p:cNvSpPr>
                <a:spLocks noChangeShapeType="1"/>
              </p:cNvSpPr>
              <p:nvPr/>
            </p:nvSpPr>
            <p:spPr bwMode="auto">
              <a:xfrm>
                <a:off x="1237" y="2409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37" name="Line 237"/>
              <p:cNvSpPr>
                <a:spLocks noChangeShapeType="1"/>
              </p:cNvSpPr>
              <p:nvPr/>
            </p:nvSpPr>
            <p:spPr bwMode="auto">
              <a:xfrm>
                <a:off x="1237" y="2227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38" name="Line 238"/>
              <p:cNvSpPr>
                <a:spLocks noChangeShapeType="1"/>
              </p:cNvSpPr>
              <p:nvPr/>
            </p:nvSpPr>
            <p:spPr bwMode="auto">
              <a:xfrm>
                <a:off x="1237" y="2051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39" name="Line 239"/>
              <p:cNvSpPr>
                <a:spLocks noChangeShapeType="1"/>
              </p:cNvSpPr>
              <p:nvPr/>
            </p:nvSpPr>
            <p:spPr bwMode="auto">
              <a:xfrm>
                <a:off x="1237" y="187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40" name="Line 240"/>
              <p:cNvSpPr>
                <a:spLocks noChangeShapeType="1"/>
              </p:cNvSpPr>
              <p:nvPr/>
            </p:nvSpPr>
            <p:spPr bwMode="auto">
              <a:xfrm>
                <a:off x="1237" y="1699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41" name="Line 241"/>
              <p:cNvSpPr>
                <a:spLocks noChangeShapeType="1"/>
              </p:cNvSpPr>
              <p:nvPr/>
            </p:nvSpPr>
            <p:spPr bwMode="auto">
              <a:xfrm>
                <a:off x="1237" y="1522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42" name="Freeform 242"/>
              <p:cNvSpPr>
                <a:spLocks/>
              </p:cNvSpPr>
              <p:nvPr/>
            </p:nvSpPr>
            <p:spPr bwMode="auto">
              <a:xfrm>
                <a:off x="1419" y="1699"/>
                <a:ext cx="2302" cy="1415"/>
              </a:xfrm>
              <a:custGeom>
                <a:avLst/>
                <a:gdLst>
                  <a:gd name="T0" fmla="*/ 0 w 328"/>
                  <a:gd name="T1" fmla="*/ 241 h 241"/>
                  <a:gd name="T2" fmla="*/ 41 w 328"/>
                  <a:gd name="T3" fmla="*/ 211 h 241"/>
                  <a:gd name="T4" fmla="*/ 82 w 328"/>
                  <a:gd name="T5" fmla="*/ 181 h 241"/>
                  <a:gd name="T6" fmla="*/ 123 w 328"/>
                  <a:gd name="T7" fmla="*/ 151 h 241"/>
                  <a:gd name="T8" fmla="*/ 164 w 328"/>
                  <a:gd name="T9" fmla="*/ 121 h 241"/>
                  <a:gd name="T10" fmla="*/ 205 w 328"/>
                  <a:gd name="T11" fmla="*/ 90 h 241"/>
                  <a:gd name="T12" fmla="*/ 246 w 328"/>
                  <a:gd name="T13" fmla="*/ 60 h 241"/>
                  <a:gd name="T14" fmla="*/ 287 w 328"/>
                  <a:gd name="T15" fmla="*/ 30 h 241"/>
                  <a:gd name="T16" fmla="*/ 328 w 328"/>
                  <a:gd name="T1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241">
                    <a:moveTo>
                      <a:pt x="0" y="241"/>
                    </a:moveTo>
                    <a:lnTo>
                      <a:pt x="41" y="211"/>
                    </a:lnTo>
                    <a:lnTo>
                      <a:pt x="82" y="181"/>
                    </a:lnTo>
                    <a:lnTo>
                      <a:pt x="123" y="151"/>
                    </a:lnTo>
                    <a:lnTo>
                      <a:pt x="164" y="121"/>
                    </a:lnTo>
                    <a:lnTo>
                      <a:pt x="205" y="90"/>
                    </a:lnTo>
                    <a:lnTo>
                      <a:pt x="246" y="60"/>
                    </a:lnTo>
                    <a:lnTo>
                      <a:pt x="287" y="30"/>
                    </a:lnTo>
                    <a:lnTo>
                      <a:pt x="328" y="0"/>
                    </a:lnTo>
                  </a:path>
                </a:pathLst>
              </a:custGeom>
              <a:noFill/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43" name="Freeform 243"/>
              <p:cNvSpPr>
                <a:spLocks/>
              </p:cNvSpPr>
              <p:nvPr/>
            </p:nvSpPr>
            <p:spPr bwMode="auto">
              <a:xfrm>
                <a:off x="1419" y="2262"/>
                <a:ext cx="2302" cy="852"/>
              </a:xfrm>
              <a:custGeom>
                <a:avLst/>
                <a:gdLst>
                  <a:gd name="T0" fmla="*/ 0 w 328"/>
                  <a:gd name="T1" fmla="*/ 145 h 145"/>
                  <a:gd name="T2" fmla="*/ 41 w 328"/>
                  <a:gd name="T3" fmla="*/ 127 h 145"/>
                  <a:gd name="T4" fmla="*/ 82 w 328"/>
                  <a:gd name="T5" fmla="*/ 109 h 145"/>
                  <a:gd name="T6" fmla="*/ 123 w 328"/>
                  <a:gd name="T7" fmla="*/ 91 h 145"/>
                  <a:gd name="T8" fmla="*/ 164 w 328"/>
                  <a:gd name="T9" fmla="*/ 73 h 145"/>
                  <a:gd name="T10" fmla="*/ 205 w 328"/>
                  <a:gd name="T11" fmla="*/ 55 h 145"/>
                  <a:gd name="T12" fmla="*/ 246 w 328"/>
                  <a:gd name="T13" fmla="*/ 37 h 145"/>
                  <a:gd name="T14" fmla="*/ 287 w 328"/>
                  <a:gd name="T15" fmla="*/ 19 h 145"/>
                  <a:gd name="T16" fmla="*/ 328 w 328"/>
                  <a:gd name="T1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45">
                    <a:moveTo>
                      <a:pt x="0" y="145"/>
                    </a:moveTo>
                    <a:lnTo>
                      <a:pt x="41" y="127"/>
                    </a:lnTo>
                    <a:lnTo>
                      <a:pt x="82" y="109"/>
                    </a:lnTo>
                    <a:lnTo>
                      <a:pt x="123" y="91"/>
                    </a:lnTo>
                    <a:lnTo>
                      <a:pt x="164" y="73"/>
                    </a:lnTo>
                    <a:lnTo>
                      <a:pt x="205" y="55"/>
                    </a:lnTo>
                    <a:lnTo>
                      <a:pt x="246" y="37"/>
                    </a:lnTo>
                    <a:lnTo>
                      <a:pt x="287" y="19"/>
                    </a:lnTo>
                    <a:lnTo>
                      <a:pt x="328" y="0"/>
                    </a:lnTo>
                  </a:path>
                </a:pathLst>
              </a:custGeom>
              <a:solidFill>
                <a:schemeClr val="tx1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44" name="Freeform 244"/>
              <p:cNvSpPr>
                <a:spLocks/>
              </p:cNvSpPr>
              <p:nvPr/>
            </p:nvSpPr>
            <p:spPr bwMode="auto">
              <a:xfrm>
                <a:off x="1419" y="2762"/>
                <a:ext cx="2302" cy="1"/>
              </a:xfrm>
              <a:custGeom>
                <a:avLst/>
                <a:gdLst>
                  <a:gd name="T0" fmla="*/ 0 w 328"/>
                  <a:gd name="T1" fmla="*/ 41 w 328"/>
                  <a:gd name="T2" fmla="*/ 82 w 328"/>
                  <a:gd name="T3" fmla="*/ 123 w 328"/>
                  <a:gd name="T4" fmla="*/ 164 w 328"/>
                  <a:gd name="T5" fmla="*/ 205 w 328"/>
                  <a:gd name="T6" fmla="*/ 246 w 328"/>
                  <a:gd name="T7" fmla="*/ 287 w 328"/>
                  <a:gd name="T8" fmla="*/ 328 w 32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328">
                    <a:moveTo>
                      <a:pt x="0" y="0"/>
                    </a:moveTo>
                    <a:lnTo>
                      <a:pt x="41" y="0"/>
                    </a:lnTo>
                    <a:lnTo>
                      <a:pt x="82" y="0"/>
                    </a:lnTo>
                    <a:lnTo>
                      <a:pt x="123" y="0"/>
                    </a:lnTo>
                    <a:lnTo>
                      <a:pt x="164" y="0"/>
                    </a:lnTo>
                    <a:lnTo>
                      <a:pt x="205" y="0"/>
                    </a:lnTo>
                    <a:lnTo>
                      <a:pt x="246" y="0"/>
                    </a:lnTo>
                    <a:lnTo>
                      <a:pt x="287" y="0"/>
                    </a:lnTo>
                    <a:lnTo>
                      <a:pt x="328" y="0"/>
                    </a:lnTo>
                  </a:path>
                </a:pathLst>
              </a:cu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45" name="Freeform 245"/>
              <p:cNvSpPr>
                <a:spLocks/>
              </p:cNvSpPr>
              <p:nvPr/>
            </p:nvSpPr>
            <p:spPr bwMode="auto">
              <a:xfrm>
                <a:off x="1419" y="1910"/>
                <a:ext cx="2302" cy="852"/>
              </a:xfrm>
              <a:custGeom>
                <a:avLst/>
                <a:gdLst>
                  <a:gd name="T0" fmla="*/ 0 w 328"/>
                  <a:gd name="T1" fmla="*/ 145 h 145"/>
                  <a:gd name="T2" fmla="*/ 41 w 328"/>
                  <a:gd name="T3" fmla="*/ 127 h 145"/>
                  <a:gd name="T4" fmla="*/ 82 w 328"/>
                  <a:gd name="T5" fmla="*/ 109 h 145"/>
                  <a:gd name="T6" fmla="*/ 123 w 328"/>
                  <a:gd name="T7" fmla="*/ 91 h 145"/>
                  <a:gd name="T8" fmla="*/ 164 w 328"/>
                  <a:gd name="T9" fmla="*/ 73 h 145"/>
                  <a:gd name="T10" fmla="*/ 205 w 328"/>
                  <a:gd name="T11" fmla="*/ 54 h 145"/>
                  <a:gd name="T12" fmla="*/ 246 w 328"/>
                  <a:gd name="T13" fmla="*/ 36 h 145"/>
                  <a:gd name="T14" fmla="*/ 287 w 328"/>
                  <a:gd name="T15" fmla="*/ 18 h 145"/>
                  <a:gd name="T16" fmla="*/ 328 w 328"/>
                  <a:gd name="T1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45">
                    <a:moveTo>
                      <a:pt x="0" y="145"/>
                    </a:moveTo>
                    <a:lnTo>
                      <a:pt x="41" y="127"/>
                    </a:lnTo>
                    <a:lnTo>
                      <a:pt x="82" y="109"/>
                    </a:lnTo>
                    <a:lnTo>
                      <a:pt x="123" y="91"/>
                    </a:lnTo>
                    <a:lnTo>
                      <a:pt x="164" y="73"/>
                    </a:lnTo>
                    <a:lnTo>
                      <a:pt x="205" y="54"/>
                    </a:lnTo>
                    <a:lnTo>
                      <a:pt x="246" y="36"/>
                    </a:lnTo>
                    <a:lnTo>
                      <a:pt x="287" y="18"/>
                    </a:lnTo>
                    <a:lnTo>
                      <a:pt x="328" y="0"/>
                    </a:lnTo>
                  </a:path>
                </a:pathLst>
              </a:cu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46" name="Freeform 246"/>
              <p:cNvSpPr>
                <a:spLocks/>
              </p:cNvSpPr>
              <p:nvPr/>
            </p:nvSpPr>
            <p:spPr bwMode="auto">
              <a:xfrm>
                <a:off x="1398" y="3096"/>
                <a:ext cx="42" cy="36"/>
              </a:xfrm>
              <a:custGeom>
                <a:avLst/>
                <a:gdLst>
                  <a:gd name="T0" fmla="*/ 21 w 42"/>
                  <a:gd name="T1" fmla="*/ 0 h 36"/>
                  <a:gd name="T2" fmla="*/ 42 w 42"/>
                  <a:gd name="T3" fmla="*/ 18 h 36"/>
                  <a:gd name="T4" fmla="*/ 21 w 42"/>
                  <a:gd name="T5" fmla="*/ 36 h 36"/>
                  <a:gd name="T6" fmla="*/ 0 w 42"/>
                  <a:gd name="T7" fmla="*/ 18 h 36"/>
                  <a:gd name="T8" fmla="*/ 21 w 4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6">
                    <a:moveTo>
                      <a:pt x="21" y="0"/>
                    </a:moveTo>
                    <a:lnTo>
                      <a:pt x="42" y="18"/>
                    </a:lnTo>
                    <a:lnTo>
                      <a:pt x="21" y="36"/>
                    </a:lnTo>
                    <a:lnTo>
                      <a:pt x="0" y="1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47" name="Freeform 247"/>
              <p:cNvSpPr>
                <a:spLocks/>
              </p:cNvSpPr>
              <p:nvPr/>
            </p:nvSpPr>
            <p:spPr bwMode="auto">
              <a:xfrm>
                <a:off x="1686" y="2920"/>
                <a:ext cx="42" cy="35"/>
              </a:xfrm>
              <a:custGeom>
                <a:avLst/>
                <a:gdLst>
                  <a:gd name="T0" fmla="*/ 21 w 42"/>
                  <a:gd name="T1" fmla="*/ 0 h 35"/>
                  <a:gd name="T2" fmla="*/ 42 w 42"/>
                  <a:gd name="T3" fmla="*/ 18 h 35"/>
                  <a:gd name="T4" fmla="*/ 21 w 42"/>
                  <a:gd name="T5" fmla="*/ 35 h 35"/>
                  <a:gd name="T6" fmla="*/ 0 w 42"/>
                  <a:gd name="T7" fmla="*/ 18 h 35"/>
                  <a:gd name="T8" fmla="*/ 21 w 42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21" y="0"/>
                    </a:moveTo>
                    <a:lnTo>
                      <a:pt x="42" y="18"/>
                    </a:lnTo>
                    <a:lnTo>
                      <a:pt x="21" y="35"/>
                    </a:lnTo>
                    <a:lnTo>
                      <a:pt x="0" y="1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48" name="Freeform 248"/>
              <p:cNvSpPr>
                <a:spLocks/>
              </p:cNvSpPr>
              <p:nvPr/>
            </p:nvSpPr>
            <p:spPr bwMode="auto">
              <a:xfrm>
                <a:off x="1973" y="2744"/>
                <a:ext cx="43" cy="35"/>
              </a:xfrm>
              <a:custGeom>
                <a:avLst/>
                <a:gdLst>
                  <a:gd name="T0" fmla="*/ 21 w 43"/>
                  <a:gd name="T1" fmla="*/ 0 h 35"/>
                  <a:gd name="T2" fmla="*/ 43 w 43"/>
                  <a:gd name="T3" fmla="*/ 18 h 35"/>
                  <a:gd name="T4" fmla="*/ 21 w 43"/>
                  <a:gd name="T5" fmla="*/ 35 h 35"/>
                  <a:gd name="T6" fmla="*/ 0 w 43"/>
                  <a:gd name="T7" fmla="*/ 18 h 35"/>
                  <a:gd name="T8" fmla="*/ 21 w 4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21" y="0"/>
                    </a:moveTo>
                    <a:lnTo>
                      <a:pt x="43" y="18"/>
                    </a:lnTo>
                    <a:lnTo>
                      <a:pt x="21" y="35"/>
                    </a:lnTo>
                    <a:lnTo>
                      <a:pt x="0" y="1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49" name="Freeform 249"/>
              <p:cNvSpPr>
                <a:spLocks/>
              </p:cNvSpPr>
              <p:nvPr/>
            </p:nvSpPr>
            <p:spPr bwMode="auto">
              <a:xfrm>
                <a:off x="2261" y="2568"/>
                <a:ext cx="42" cy="35"/>
              </a:xfrm>
              <a:custGeom>
                <a:avLst/>
                <a:gdLst>
                  <a:gd name="T0" fmla="*/ 21 w 42"/>
                  <a:gd name="T1" fmla="*/ 0 h 35"/>
                  <a:gd name="T2" fmla="*/ 42 w 42"/>
                  <a:gd name="T3" fmla="*/ 17 h 35"/>
                  <a:gd name="T4" fmla="*/ 21 w 42"/>
                  <a:gd name="T5" fmla="*/ 35 h 35"/>
                  <a:gd name="T6" fmla="*/ 0 w 42"/>
                  <a:gd name="T7" fmla="*/ 17 h 35"/>
                  <a:gd name="T8" fmla="*/ 21 w 42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21" y="0"/>
                    </a:moveTo>
                    <a:lnTo>
                      <a:pt x="42" y="17"/>
                    </a:lnTo>
                    <a:lnTo>
                      <a:pt x="21" y="35"/>
                    </a:lnTo>
                    <a:lnTo>
                      <a:pt x="0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50" name="Freeform 250"/>
              <p:cNvSpPr>
                <a:spLocks/>
              </p:cNvSpPr>
              <p:nvPr/>
            </p:nvSpPr>
            <p:spPr bwMode="auto">
              <a:xfrm>
                <a:off x="2549" y="2392"/>
                <a:ext cx="42" cy="35"/>
              </a:xfrm>
              <a:custGeom>
                <a:avLst/>
                <a:gdLst>
                  <a:gd name="T0" fmla="*/ 21 w 42"/>
                  <a:gd name="T1" fmla="*/ 0 h 35"/>
                  <a:gd name="T2" fmla="*/ 42 w 42"/>
                  <a:gd name="T3" fmla="*/ 17 h 35"/>
                  <a:gd name="T4" fmla="*/ 21 w 42"/>
                  <a:gd name="T5" fmla="*/ 35 h 35"/>
                  <a:gd name="T6" fmla="*/ 0 w 42"/>
                  <a:gd name="T7" fmla="*/ 17 h 35"/>
                  <a:gd name="T8" fmla="*/ 21 w 42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21" y="0"/>
                    </a:moveTo>
                    <a:lnTo>
                      <a:pt x="42" y="17"/>
                    </a:lnTo>
                    <a:lnTo>
                      <a:pt x="21" y="35"/>
                    </a:lnTo>
                    <a:lnTo>
                      <a:pt x="0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51" name="Freeform 251"/>
              <p:cNvSpPr>
                <a:spLocks/>
              </p:cNvSpPr>
              <p:nvPr/>
            </p:nvSpPr>
            <p:spPr bwMode="auto">
              <a:xfrm>
                <a:off x="2836" y="2210"/>
                <a:ext cx="43" cy="35"/>
              </a:xfrm>
              <a:custGeom>
                <a:avLst/>
                <a:gdLst>
                  <a:gd name="T0" fmla="*/ 21 w 43"/>
                  <a:gd name="T1" fmla="*/ 0 h 35"/>
                  <a:gd name="T2" fmla="*/ 43 w 43"/>
                  <a:gd name="T3" fmla="*/ 17 h 35"/>
                  <a:gd name="T4" fmla="*/ 21 w 43"/>
                  <a:gd name="T5" fmla="*/ 35 h 35"/>
                  <a:gd name="T6" fmla="*/ 0 w 43"/>
                  <a:gd name="T7" fmla="*/ 17 h 35"/>
                  <a:gd name="T8" fmla="*/ 21 w 4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21" y="0"/>
                    </a:moveTo>
                    <a:lnTo>
                      <a:pt x="43" y="17"/>
                    </a:lnTo>
                    <a:lnTo>
                      <a:pt x="21" y="35"/>
                    </a:lnTo>
                    <a:lnTo>
                      <a:pt x="0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52" name="Freeform 252"/>
              <p:cNvSpPr>
                <a:spLocks/>
              </p:cNvSpPr>
              <p:nvPr/>
            </p:nvSpPr>
            <p:spPr bwMode="auto">
              <a:xfrm>
                <a:off x="3124" y="2033"/>
                <a:ext cx="42" cy="36"/>
              </a:xfrm>
              <a:custGeom>
                <a:avLst/>
                <a:gdLst>
                  <a:gd name="T0" fmla="*/ 21 w 42"/>
                  <a:gd name="T1" fmla="*/ 0 h 36"/>
                  <a:gd name="T2" fmla="*/ 42 w 42"/>
                  <a:gd name="T3" fmla="*/ 18 h 36"/>
                  <a:gd name="T4" fmla="*/ 21 w 42"/>
                  <a:gd name="T5" fmla="*/ 36 h 36"/>
                  <a:gd name="T6" fmla="*/ 0 w 42"/>
                  <a:gd name="T7" fmla="*/ 18 h 36"/>
                  <a:gd name="T8" fmla="*/ 21 w 4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6">
                    <a:moveTo>
                      <a:pt x="21" y="0"/>
                    </a:moveTo>
                    <a:lnTo>
                      <a:pt x="42" y="18"/>
                    </a:lnTo>
                    <a:lnTo>
                      <a:pt x="21" y="36"/>
                    </a:lnTo>
                    <a:lnTo>
                      <a:pt x="0" y="1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53" name="Freeform 253"/>
              <p:cNvSpPr>
                <a:spLocks/>
              </p:cNvSpPr>
              <p:nvPr/>
            </p:nvSpPr>
            <p:spPr bwMode="auto">
              <a:xfrm>
                <a:off x="3412" y="1857"/>
                <a:ext cx="42" cy="35"/>
              </a:xfrm>
              <a:custGeom>
                <a:avLst/>
                <a:gdLst>
                  <a:gd name="T0" fmla="*/ 21 w 42"/>
                  <a:gd name="T1" fmla="*/ 0 h 35"/>
                  <a:gd name="T2" fmla="*/ 42 w 42"/>
                  <a:gd name="T3" fmla="*/ 18 h 35"/>
                  <a:gd name="T4" fmla="*/ 21 w 42"/>
                  <a:gd name="T5" fmla="*/ 35 h 35"/>
                  <a:gd name="T6" fmla="*/ 0 w 42"/>
                  <a:gd name="T7" fmla="*/ 18 h 35"/>
                  <a:gd name="T8" fmla="*/ 21 w 42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21" y="0"/>
                    </a:moveTo>
                    <a:lnTo>
                      <a:pt x="42" y="18"/>
                    </a:lnTo>
                    <a:lnTo>
                      <a:pt x="21" y="35"/>
                    </a:lnTo>
                    <a:lnTo>
                      <a:pt x="0" y="1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54" name="Freeform 254"/>
              <p:cNvSpPr>
                <a:spLocks/>
              </p:cNvSpPr>
              <p:nvPr/>
            </p:nvSpPr>
            <p:spPr bwMode="auto">
              <a:xfrm>
                <a:off x="3699" y="1681"/>
                <a:ext cx="43" cy="35"/>
              </a:xfrm>
              <a:custGeom>
                <a:avLst/>
                <a:gdLst>
                  <a:gd name="T0" fmla="*/ 22 w 43"/>
                  <a:gd name="T1" fmla="*/ 0 h 35"/>
                  <a:gd name="T2" fmla="*/ 43 w 43"/>
                  <a:gd name="T3" fmla="*/ 18 h 35"/>
                  <a:gd name="T4" fmla="*/ 22 w 43"/>
                  <a:gd name="T5" fmla="*/ 35 h 35"/>
                  <a:gd name="T6" fmla="*/ 0 w 43"/>
                  <a:gd name="T7" fmla="*/ 18 h 35"/>
                  <a:gd name="T8" fmla="*/ 22 w 4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22" y="0"/>
                    </a:moveTo>
                    <a:lnTo>
                      <a:pt x="43" y="18"/>
                    </a:lnTo>
                    <a:lnTo>
                      <a:pt x="22" y="35"/>
                    </a:lnTo>
                    <a:lnTo>
                      <a:pt x="0" y="1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55" name="Rectangle 255"/>
              <p:cNvSpPr>
                <a:spLocks noChangeArrowheads="1"/>
              </p:cNvSpPr>
              <p:nvPr/>
            </p:nvSpPr>
            <p:spPr bwMode="auto">
              <a:xfrm>
                <a:off x="1398" y="3096"/>
                <a:ext cx="42" cy="36"/>
              </a:xfrm>
              <a:prstGeom prst="rect">
                <a:avLst/>
              </a:prstGeom>
              <a:solidFill>
                <a:schemeClr val="tx1"/>
              </a:solidFill>
              <a:ln w="1111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56" name="Rectangle 256"/>
              <p:cNvSpPr>
                <a:spLocks noChangeArrowheads="1"/>
              </p:cNvSpPr>
              <p:nvPr/>
            </p:nvSpPr>
            <p:spPr bwMode="auto">
              <a:xfrm>
                <a:off x="1686" y="2991"/>
                <a:ext cx="42" cy="35"/>
              </a:xfrm>
              <a:prstGeom prst="rect">
                <a:avLst/>
              </a:prstGeom>
              <a:solidFill>
                <a:schemeClr val="tx1"/>
              </a:solidFill>
              <a:ln w="1111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57" name="Rectangle 257"/>
              <p:cNvSpPr>
                <a:spLocks noChangeArrowheads="1"/>
              </p:cNvSpPr>
              <p:nvPr/>
            </p:nvSpPr>
            <p:spPr bwMode="auto">
              <a:xfrm>
                <a:off x="1973" y="2885"/>
                <a:ext cx="43" cy="35"/>
              </a:xfrm>
              <a:prstGeom prst="rect">
                <a:avLst/>
              </a:prstGeom>
              <a:solidFill>
                <a:schemeClr val="tx1"/>
              </a:solidFill>
              <a:ln w="1111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58" name="Rectangle 258"/>
              <p:cNvSpPr>
                <a:spLocks noChangeArrowheads="1"/>
              </p:cNvSpPr>
              <p:nvPr/>
            </p:nvSpPr>
            <p:spPr bwMode="auto">
              <a:xfrm>
                <a:off x="2261" y="2779"/>
                <a:ext cx="42" cy="36"/>
              </a:xfrm>
              <a:prstGeom prst="rect">
                <a:avLst/>
              </a:prstGeom>
              <a:solidFill>
                <a:schemeClr val="tx1"/>
              </a:solidFill>
              <a:ln w="11113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59" name="Rectangle 259"/>
              <p:cNvSpPr>
                <a:spLocks noChangeArrowheads="1"/>
              </p:cNvSpPr>
              <p:nvPr/>
            </p:nvSpPr>
            <p:spPr bwMode="auto">
              <a:xfrm>
                <a:off x="2549" y="2674"/>
                <a:ext cx="42" cy="35"/>
              </a:xfrm>
              <a:prstGeom prst="rect">
                <a:avLst/>
              </a:prstGeom>
              <a:solidFill>
                <a:schemeClr val="tx1"/>
              </a:solidFill>
              <a:ln w="1111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60" name="Rectangle 260"/>
              <p:cNvSpPr>
                <a:spLocks noChangeArrowheads="1"/>
              </p:cNvSpPr>
              <p:nvPr/>
            </p:nvSpPr>
            <p:spPr bwMode="auto">
              <a:xfrm>
                <a:off x="2836" y="2568"/>
                <a:ext cx="43" cy="35"/>
              </a:xfrm>
              <a:prstGeom prst="rect">
                <a:avLst/>
              </a:prstGeom>
              <a:solidFill>
                <a:schemeClr val="tx1"/>
              </a:solidFill>
              <a:ln w="1111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61" name="Rectangle 261"/>
              <p:cNvSpPr>
                <a:spLocks noChangeArrowheads="1"/>
              </p:cNvSpPr>
              <p:nvPr/>
            </p:nvSpPr>
            <p:spPr bwMode="auto">
              <a:xfrm>
                <a:off x="3124" y="2462"/>
                <a:ext cx="42" cy="35"/>
              </a:xfrm>
              <a:prstGeom prst="rect">
                <a:avLst/>
              </a:prstGeom>
              <a:solidFill>
                <a:schemeClr val="tx1"/>
              </a:solidFill>
              <a:ln w="1111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62" name="Rectangle 262"/>
              <p:cNvSpPr>
                <a:spLocks noChangeArrowheads="1"/>
              </p:cNvSpPr>
              <p:nvPr/>
            </p:nvSpPr>
            <p:spPr bwMode="auto">
              <a:xfrm>
                <a:off x="3412" y="2356"/>
                <a:ext cx="42" cy="36"/>
              </a:xfrm>
              <a:prstGeom prst="rect">
                <a:avLst/>
              </a:prstGeom>
              <a:solidFill>
                <a:schemeClr val="tx1"/>
              </a:solidFill>
              <a:ln w="1111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63" name="Rectangle 263"/>
              <p:cNvSpPr>
                <a:spLocks noChangeArrowheads="1"/>
              </p:cNvSpPr>
              <p:nvPr/>
            </p:nvSpPr>
            <p:spPr bwMode="auto">
              <a:xfrm>
                <a:off x="3699" y="2245"/>
                <a:ext cx="43" cy="35"/>
              </a:xfrm>
              <a:prstGeom prst="rect">
                <a:avLst/>
              </a:prstGeom>
              <a:solidFill>
                <a:schemeClr val="tx1"/>
              </a:solidFill>
              <a:ln w="1111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64" name="Freeform 264"/>
              <p:cNvSpPr>
                <a:spLocks/>
              </p:cNvSpPr>
              <p:nvPr/>
            </p:nvSpPr>
            <p:spPr bwMode="auto">
              <a:xfrm>
                <a:off x="1398" y="2744"/>
                <a:ext cx="42" cy="35"/>
              </a:xfrm>
              <a:custGeom>
                <a:avLst/>
                <a:gdLst>
                  <a:gd name="T0" fmla="*/ 21 w 42"/>
                  <a:gd name="T1" fmla="*/ 0 h 35"/>
                  <a:gd name="T2" fmla="*/ 42 w 42"/>
                  <a:gd name="T3" fmla="*/ 35 h 35"/>
                  <a:gd name="T4" fmla="*/ 0 w 42"/>
                  <a:gd name="T5" fmla="*/ 35 h 35"/>
                  <a:gd name="T6" fmla="*/ 21 w 42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5">
                    <a:moveTo>
                      <a:pt x="21" y="0"/>
                    </a:moveTo>
                    <a:lnTo>
                      <a:pt x="42" y="35"/>
                    </a:lnTo>
                    <a:lnTo>
                      <a:pt x="0" y="3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1113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65" name="Freeform 265"/>
              <p:cNvSpPr>
                <a:spLocks/>
              </p:cNvSpPr>
              <p:nvPr/>
            </p:nvSpPr>
            <p:spPr bwMode="auto">
              <a:xfrm>
                <a:off x="1686" y="2744"/>
                <a:ext cx="42" cy="35"/>
              </a:xfrm>
              <a:custGeom>
                <a:avLst/>
                <a:gdLst>
                  <a:gd name="T0" fmla="*/ 21 w 42"/>
                  <a:gd name="T1" fmla="*/ 0 h 35"/>
                  <a:gd name="T2" fmla="*/ 42 w 42"/>
                  <a:gd name="T3" fmla="*/ 35 h 35"/>
                  <a:gd name="T4" fmla="*/ 0 w 42"/>
                  <a:gd name="T5" fmla="*/ 35 h 35"/>
                  <a:gd name="T6" fmla="*/ 21 w 42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5">
                    <a:moveTo>
                      <a:pt x="21" y="0"/>
                    </a:moveTo>
                    <a:lnTo>
                      <a:pt x="42" y="35"/>
                    </a:lnTo>
                    <a:lnTo>
                      <a:pt x="0" y="3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66" name="Freeform 266"/>
              <p:cNvSpPr>
                <a:spLocks/>
              </p:cNvSpPr>
              <p:nvPr/>
            </p:nvSpPr>
            <p:spPr bwMode="auto">
              <a:xfrm>
                <a:off x="1973" y="2744"/>
                <a:ext cx="43" cy="35"/>
              </a:xfrm>
              <a:custGeom>
                <a:avLst/>
                <a:gdLst>
                  <a:gd name="T0" fmla="*/ 21 w 43"/>
                  <a:gd name="T1" fmla="*/ 0 h 35"/>
                  <a:gd name="T2" fmla="*/ 43 w 43"/>
                  <a:gd name="T3" fmla="*/ 35 h 35"/>
                  <a:gd name="T4" fmla="*/ 0 w 43"/>
                  <a:gd name="T5" fmla="*/ 35 h 35"/>
                  <a:gd name="T6" fmla="*/ 21 w 4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5">
                    <a:moveTo>
                      <a:pt x="21" y="0"/>
                    </a:moveTo>
                    <a:lnTo>
                      <a:pt x="43" y="35"/>
                    </a:lnTo>
                    <a:lnTo>
                      <a:pt x="0" y="3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67" name="Freeform 267"/>
              <p:cNvSpPr>
                <a:spLocks/>
              </p:cNvSpPr>
              <p:nvPr/>
            </p:nvSpPr>
            <p:spPr bwMode="auto">
              <a:xfrm>
                <a:off x="2261" y="2744"/>
                <a:ext cx="42" cy="35"/>
              </a:xfrm>
              <a:custGeom>
                <a:avLst/>
                <a:gdLst>
                  <a:gd name="T0" fmla="*/ 21 w 42"/>
                  <a:gd name="T1" fmla="*/ 0 h 35"/>
                  <a:gd name="T2" fmla="*/ 42 w 42"/>
                  <a:gd name="T3" fmla="*/ 35 h 35"/>
                  <a:gd name="T4" fmla="*/ 0 w 42"/>
                  <a:gd name="T5" fmla="*/ 35 h 35"/>
                  <a:gd name="T6" fmla="*/ 21 w 42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5">
                    <a:moveTo>
                      <a:pt x="21" y="0"/>
                    </a:moveTo>
                    <a:lnTo>
                      <a:pt x="42" y="35"/>
                    </a:lnTo>
                    <a:lnTo>
                      <a:pt x="0" y="3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68" name="Freeform 268"/>
              <p:cNvSpPr>
                <a:spLocks/>
              </p:cNvSpPr>
              <p:nvPr/>
            </p:nvSpPr>
            <p:spPr bwMode="auto">
              <a:xfrm>
                <a:off x="2549" y="2744"/>
                <a:ext cx="42" cy="35"/>
              </a:xfrm>
              <a:custGeom>
                <a:avLst/>
                <a:gdLst>
                  <a:gd name="T0" fmla="*/ 21 w 42"/>
                  <a:gd name="T1" fmla="*/ 0 h 35"/>
                  <a:gd name="T2" fmla="*/ 42 w 42"/>
                  <a:gd name="T3" fmla="*/ 35 h 35"/>
                  <a:gd name="T4" fmla="*/ 0 w 42"/>
                  <a:gd name="T5" fmla="*/ 35 h 35"/>
                  <a:gd name="T6" fmla="*/ 21 w 42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5">
                    <a:moveTo>
                      <a:pt x="21" y="0"/>
                    </a:moveTo>
                    <a:lnTo>
                      <a:pt x="42" y="35"/>
                    </a:lnTo>
                    <a:lnTo>
                      <a:pt x="0" y="3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69" name="Freeform 269"/>
              <p:cNvSpPr>
                <a:spLocks/>
              </p:cNvSpPr>
              <p:nvPr/>
            </p:nvSpPr>
            <p:spPr bwMode="auto">
              <a:xfrm>
                <a:off x="2836" y="2744"/>
                <a:ext cx="43" cy="35"/>
              </a:xfrm>
              <a:custGeom>
                <a:avLst/>
                <a:gdLst>
                  <a:gd name="T0" fmla="*/ 21 w 43"/>
                  <a:gd name="T1" fmla="*/ 0 h 35"/>
                  <a:gd name="T2" fmla="*/ 43 w 43"/>
                  <a:gd name="T3" fmla="*/ 35 h 35"/>
                  <a:gd name="T4" fmla="*/ 0 w 43"/>
                  <a:gd name="T5" fmla="*/ 35 h 35"/>
                  <a:gd name="T6" fmla="*/ 21 w 4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5">
                    <a:moveTo>
                      <a:pt x="21" y="0"/>
                    </a:moveTo>
                    <a:lnTo>
                      <a:pt x="43" y="35"/>
                    </a:lnTo>
                    <a:lnTo>
                      <a:pt x="0" y="3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70" name="Freeform 270"/>
              <p:cNvSpPr>
                <a:spLocks/>
              </p:cNvSpPr>
              <p:nvPr/>
            </p:nvSpPr>
            <p:spPr bwMode="auto">
              <a:xfrm>
                <a:off x="3124" y="2744"/>
                <a:ext cx="42" cy="35"/>
              </a:xfrm>
              <a:custGeom>
                <a:avLst/>
                <a:gdLst>
                  <a:gd name="T0" fmla="*/ 21 w 42"/>
                  <a:gd name="T1" fmla="*/ 0 h 35"/>
                  <a:gd name="T2" fmla="*/ 42 w 42"/>
                  <a:gd name="T3" fmla="*/ 35 h 35"/>
                  <a:gd name="T4" fmla="*/ 0 w 42"/>
                  <a:gd name="T5" fmla="*/ 35 h 35"/>
                  <a:gd name="T6" fmla="*/ 21 w 42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5">
                    <a:moveTo>
                      <a:pt x="21" y="0"/>
                    </a:moveTo>
                    <a:lnTo>
                      <a:pt x="42" y="35"/>
                    </a:lnTo>
                    <a:lnTo>
                      <a:pt x="0" y="3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71" name="Freeform 271"/>
              <p:cNvSpPr>
                <a:spLocks/>
              </p:cNvSpPr>
              <p:nvPr/>
            </p:nvSpPr>
            <p:spPr bwMode="auto">
              <a:xfrm>
                <a:off x="3412" y="2744"/>
                <a:ext cx="42" cy="35"/>
              </a:xfrm>
              <a:custGeom>
                <a:avLst/>
                <a:gdLst>
                  <a:gd name="T0" fmla="*/ 21 w 42"/>
                  <a:gd name="T1" fmla="*/ 0 h 35"/>
                  <a:gd name="T2" fmla="*/ 42 w 42"/>
                  <a:gd name="T3" fmla="*/ 35 h 35"/>
                  <a:gd name="T4" fmla="*/ 0 w 42"/>
                  <a:gd name="T5" fmla="*/ 35 h 35"/>
                  <a:gd name="T6" fmla="*/ 21 w 42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5">
                    <a:moveTo>
                      <a:pt x="21" y="0"/>
                    </a:moveTo>
                    <a:lnTo>
                      <a:pt x="42" y="35"/>
                    </a:lnTo>
                    <a:lnTo>
                      <a:pt x="0" y="3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72" name="Freeform 272"/>
              <p:cNvSpPr>
                <a:spLocks/>
              </p:cNvSpPr>
              <p:nvPr/>
            </p:nvSpPr>
            <p:spPr bwMode="auto">
              <a:xfrm>
                <a:off x="3699" y="2744"/>
                <a:ext cx="43" cy="35"/>
              </a:xfrm>
              <a:custGeom>
                <a:avLst/>
                <a:gdLst>
                  <a:gd name="T0" fmla="*/ 22 w 43"/>
                  <a:gd name="T1" fmla="*/ 0 h 35"/>
                  <a:gd name="T2" fmla="*/ 43 w 43"/>
                  <a:gd name="T3" fmla="*/ 35 h 35"/>
                  <a:gd name="T4" fmla="*/ 0 w 43"/>
                  <a:gd name="T5" fmla="*/ 35 h 35"/>
                  <a:gd name="T6" fmla="*/ 22 w 4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5">
                    <a:moveTo>
                      <a:pt x="22" y="0"/>
                    </a:moveTo>
                    <a:lnTo>
                      <a:pt x="43" y="35"/>
                    </a:lnTo>
                    <a:lnTo>
                      <a:pt x="0" y="3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tx1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73" name="Rectangle 273"/>
              <p:cNvSpPr>
                <a:spLocks noChangeArrowheads="1"/>
              </p:cNvSpPr>
              <p:nvPr/>
            </p:nvSpPr>
            <p:spPr bwMode="auto">
              <a:xfrm>
                <a:off x="1391" y="2738"/>
                <a:ext cx="70" cy="5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74" name="Line 274"/>
              <p:cNvSpPr>
                <a:spLocks noChangeShapeType="1"/>
              </p:cNvSpPr>
              <p:nvPr/>
            </p:nvSpPr>
            <p:spPr bwMode="auto">
              <a:xfrm flipH="1" flipV="1">
                <a:off x="1398" y="2744"/>
                <a:ext cx="21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75" name="Line 275"/>
              <p:cNvSpPr>
                <a:spLocks noChangeShapeType="1"/>
              </p:cNvSpPr>
              <p:nvPr/>
            </p:nvSpPr>
            <p:spPr bwMode="auto">
              <a:xfrm>
                <a:off x="1419" y="2762"/>
                <a:ext cx="21" cy="17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76" name="Line 276"/>
              <p:cNvSpPr>
                <a:spLocks noChangeShapeType="1"/>
              </p:cNvSpPr>
              <p:nvPr/>
            </p:nvSpPr>
            <p:spPr bwMode="auto">
              <a:xfrm flipH="1">
                <a:off x="1398" y="2762"/>
                <a:ext cx="21" cy="17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77" name="Line 277"/>
              <p:cNvSpPr>
                <a:spLocks noChangeShapeType="1"/>
              </p:cNvSpPr>
              <p:nvPr/>
            </p:nvSpPr>
            <p:spPr bwMode="auto">
              <a:xfrm flipV="1">
                <a:off x="1419" y="2744"/>
                <a:ext cx="21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78" name="Rectangle 278"/>
              <p:cNvSpPr>
                <a:spLocks noChangeArrowheads="1"/>
              </p:cNvSpPr>
              <p:nvPr/>
            </p:nvSpPr>
            <p:spPr bwMode="auto">
              <a:xfrm>
                <a:off x="1679" y="2632"/>
                <a:ext cx="70" cy="5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79" name="Line 279"/>
              <p:cNvSpPr>
                <a:spLocks noChangeShapeType="1"/>
              </p:cNvSpPr>
              <p:nvPr/>
            </p:nvSpPr>
            <p:spPr bwMode="auto">
              <a:xfrm flipH="1" flipV="1">
                <a:off x="1686" y="2638"/>
                <a:ext cx="21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80" name="Line 280"/>
              <p:cNvSpPr>
                <a:spLocks noChangeShapeType="1"/>
              </p:cNvSpPr>
              <p:nvPr/>
            </p:nvSpPr>
            <p:spPr bwMode="auto">
              <a:xfrm>
                <a:off x="1707" y="2656"/>
                <a:ext cx="21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81" name="Line 281"/>
              <p:cNvSpPr>
                <a:spLocks noChangeShapeType="1"/>
              </p:cNvSpPr>
              <p:nvPr/>
            </p:nvSpPr>
            <p:spPr bwMode="auto">
              <a:xfrm flipH="1">
                <a:off x="1686" y="2656"/>
                <a:ext cx="21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82" name="Line 282"/>
              <p:cNvSpPr>
                <a:spLocks noChangeShapeType="1"/>
              </p:cNvSpPr>
              <p:nvPr/>
            </p:nvSpPr>
            <p:spPr bwMode="auto">
              <a:xfrm flipV="1">
                <a:off x="1707" y="2638"/>
                <a:ext cx="21" cy="18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83" name="Rectangle 283"/>
              <p:cNvSpPr>
                <a:spLocks noChangeArrowheads="1"/>
              </p:cNvSpPr>
              <p:nvPr/>
            </p:nvSpPr>
            <p:spPr bwMode="auto">
              <a:xfrm>
                <a:off x="1966" y="2527"/>
                <a:ext cx="71" cy="5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84" name="Line 284"/>
              <p:cNvSpPr>
                <a:spLocks noChangeShapeType="1"/>
              </p:cNvSpPr>
              <p:nvPr/>
            </p:nvSpPr>
            <p:spPr bwMode="auto">
              <a:xfrm flipH="1" flipV="1">
                <a:off x="1973" y="2533"/>
                <a:ext cx="21" cy="17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85" name="Line 285"/>
              <p:cNvSpPr>
                <a:spLocks noChangeShapeType="1"/>
              </p:cNvSpPr>
              <p:nvPr/>
            </p:nvSpPr>
            <p:spPr bwMode="auto">
              <a:xfrm>
                <a:off x="1994" y="2550"/>
                <a:ext cx="22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86" name="Line 286"/>
              <p:cNvSpPr>
                <a:spLocks noChangeShapeType="1"/>
              </p:cNvSpPr>
              <p:nvPr/>
            </p:nvSpPr>
            <p:spPr bwMode="auto">
              <a:xfrm flipH="1">
                <a:off x="1973" y="2550"/>
                <a:ext cx="21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87" name="Line 287"/>
              <p:cNvSpPr>
                <a:spLocks noChangeShapeType="1"/>
              </p:cNvSpPr>
              <p:nvPr/>
            </p:nvSpPr>
            <p:spPr bwMode="auto">
              <a:xfrm flipV="1">
                <a:off x="1994" y="2533"/>
                <a:ext cx="22" cy="17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88" name="Rectangle 288"/>
              <p:cNvSpPr>
                <a:spLocks noChangeArrowheads="1"/>
              </p:cNvSpPr>
              <p:nvPr/>
            </p:nvSpPr>
            <p:spPr bwMode="auto">
              <a:xfrm>
                <a:off x="2254" y="2421"/>
                <a:ext cx="70" cy="5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89" name="Line 289"/>
              <p:cNvSpPr>
                <a:spLocks noChangeShapeType="1"/>
              </p:cNvSpPr>
              <p:nvPr/>
            </p:nvSpPr>
            <p:spPr bwMode="auto">
              <a:xfrm flipH="1" flipV="1">
                <a:off x="2261" y="2427"/>
                <a:ext cx="21" cy="17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90" name="Line 290"/>
              <p:cNvSpPr>
                <a:spLocks noChangeShapeType="1"/>
              </p:cNvSpPr>
              <p:nvPr/>
            </p:nvSpPr>
            <p:spPr bwMode="auto">
              <a:xfrm>
                <a:off x="2282" y="2444"/>
                <a:ext cx="21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91" name="Line 291"/>
              <p:cNvSpPr>
                <a:spLocks noChangeShapeType="1"/>
              </p:cNvSpPr>
              <p:nvPr/>
            </p:nvSpPr>
            <p:spPr bwMode="auto">
              <a:xfrm flipH="1">
                <a:off x="2261" y="2444"/>
                <a:ext cx="21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92" name="Line 292"/>
              <p:cNvSpPr>
                <a:spLocks noChangeShapeType="1"/>
              </p:cNvSpPr>
              <p:nvPr/>
            </p:nvSpPr>
            <p:spPr bwMode="auto">
              <a:xfrm flipV="1">
                <a:off x="2282" y="2427"/>
                <a:ext cx="21" cy="17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93" name="Rectangle 293"/>
              <p:cNvSpPr>
                <a:spLocks noChangeArrowheads="1"/>
              </p:cNvSpPr>
              <p:nvPr/>
            </p:nvSpPr>
            <p:spPr bwMode="auto">
              <a:xfrm>
                <a:off x="2542" y="2315"/>
                <a:ext cx="70" cy="5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94" name="Line 294"/>
              <p:cNvSpPr>
                <a:spLocks noChangeShapeType="1"/>
              </p:cNvSpPr>
              <p:nvPr/>
            </p:nvSpPr>
            <p:spPr bwMode="auto">
              <a:xfrm flipH="1" flipV="1">
                <a:off x="2549" y="2321"/>
                <a:ext cx="21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95" name="Line 295"/>
              <p:cNvSpPr>
                <a:spLocks noChangeShapeType="1"/>
              </p:cNvSpPr>
              <p:nvPr/>
            </p:nvSpPr>
            <p:spPr bwMode="auto">
              <a:xfrm>
                <a:off x="2570" y="2339"/>
                <a:ext cx="21" cy="17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96" name="Line 296"/>
              <p:cNvSpPr>
                <a:spLocks noChangeShapeType="1"/>
              </p:cNvSpPr>
              <p:nvPr/>
            </p:nvSpPr>
            <p:spPr bwMode="auto">
              <a:xfrm flipH="1">
                <a:off x="2549" y="2339"/>
                <a:ext cx="21" cy="17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97" name="Line 297"/>
              <p:cNvSpPr>
                <a:spLocks noChangeShapeType="1"/>
              </p:cNvSpPr>
              <p:nvPr/>
            </p:nvSpPr>
            <p:spPr bwMode="auto">
              <a:xfrm flipV="1">
                <a:off x="2570" y="2321"/>
                <a:ext cx="21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98" name="Rectangle 298"/>
              <p:cNvSpPr>
                <a:spLocks noChangeArrowheads="1"/>
              </p:cNvSpPr>
              <p:nvPr/>
            </p:nvSpPr>
            <p:spPr bwMode="auto">
              <a:xfrm>
                <a:off x="2829" y="2204"/>
                <a:ext cx="7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99" name="Line 299"/>
              <p:cNvSpPr>
                <a:spLocks noChangeShapeType="1"/>
              </p:cNvSpPr>
              <p:nvPr/>
            </p:nvSpPr>
            <p:spPr bwMode="auto">
              <a:xfrm flipH="1" flipV="1">
                <a:off x="2836" y="2210"/>
                <a:ext cx="21" cy="17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00" name="Line 300"/>
              <p:cNvSpPr>
                <a:spLocks noChangeShapeType="1"/>
              </p:cNvSpPr>
              <p:nvPr/>
            </p:nvSpPr>
            <p:spPr bwMode="auto">
              <a:xfrm>
                <a:off x="2857" y="2227"/>
                <a:ext cx="22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01" name="Line 301"/>
              <p:cNvSpPr>
                <a:spLocks noChangeShapeType="1"/>
              </p:cNvSpPr>
              <p:nvPr/>
            </p:nvSpPr>
            <p:spPr bwMode="auto">
              <a:xfrm flipH="1">
                <a:off x="2836" y="2227"/>
                <a:ext cx="21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02" name="Line 302"/>
              <p:cNvSpPr>
                <a:spLocks noChangeShapeType="1"/>
              </p:cNvSpPr>
              <p:nvPr/>
            </p:nvSpPr>
            <p:spPr bwMode="auto">
              <a:xfrm flipV="1">
                <a:off x="2857" y="2210"/>
                <a:ext cx="22" cy="17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03" name="Rectangle 303"/>
              <p:cNvSpPr>
                <a:spLocks noChangeArrowheads="1"/>
              </p:cNvSpPr>
              <p:nvPr/>
            </p:nvSpPr>
            <p:spPr bwMode="auto">
              <a:xfrm>
                <a:off x="3117" y="2098"/>
                <a:ext cx="70" cy="5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04" name="Line 304"/>
              <p:cNvSpPr>
                <a:spLocks noChangeShapeType="1"/>
              </p:cNvSpPr>
              <p:nvPr/>
            </p:nvSpPr>
            <p:spPr bwMode="auto">
              <a:xfrm flipH="1" flipV="1">
                <a:off x="3124" y="2104"/>
                <a:ext cx="21" cy="17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05" name="Line 305"/>
              <p:cNvSpPr>
                <a:spLocks noChangeShapeType="1"/>
              </p:cNvSpPr>
              <p:nvPr/>
            </p:nvSpPr>
            <p:spPr bwMode="auto">
              <a:xfrm>
                <a:off x="3145" y="2121"/>
                <a:ext cx="21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06" name="Line 306"/>
              <p:cNvSpPr>
                <a:spLocks noChangeShapeType="1"/>
              </p:cNvSpPr>
              <p:nvPr/>
            </p:nvSpPr>
            <p:spPr bwMode="auto">
              <a:xfrm flipH="1">
                <a:off x="3124" y="2121"/>
                <a:ext cx="21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07" name="Line 307"/>
              <p:cNvSpPr>
                <a:spLocks noChangeShapeType="1"/>
              </p:cNvSpPr>
              <p:nvPr/>
            </p:nvSpPr>
            <p:spPr bwMode="auto">
              <a:xfrm flipV="1">
                <a:off x="3145" y="2104"/>
                <a:ext cx="21" cy="17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08" name="Rectangle 308"/>
              <p:cNvSpPr>
                <a:spLocks noChangeArrowheads="1"/>
              </p:cNvSpPr>
              <p:nvPr/>
            </p:nvSpPr>
            <p:spPr bwMode="auto">
              <a:xfrm>
                <a:off x="3405" y="1992"/>
                <a:ext cx="70" cy="5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09" name="Line 309"/>
              <p:cNvSpPr>
                <a:spLocks noChangeShapeType="1"/>
              </p:cNvSpPr>
              <p:nvPr/>
            </p:nvSpPr>
            <p:spPr bwMode="auto">
              <a:xfrm flipH="1" flipV="1">
                <a:off x="3412" y="1998"/>
                <a:ext cx="21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10" name="Line 310"/>
              <p:cNvSpPr>
                <a:spLocks noChangeShapeType="1"/>
              </p:cNvSpPr>
              <p:nvPr/>
            </p:nvSpPr>
            <p:spPr bwMode="auto">
              <a:xfrm>
                <a:off x="3433" y="2016"/>
                <a:ext cx="21" cy="17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11" name="Line 311"/>
              <p:cNvSpPr>
                <a:spLocks noChangeShapeType="1"/>
              </p:cNvSpPr>
              <p:nvPr/>
            </p:nvSpPr>
            <p:spPr bwMode="auto">
              <a:xfrm flipH="1">
                <a:off x="3412" y="2016"/>
                <a:ext cx="21" cy="17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12" name="Line 312"/>
              <p:cNvSpPr>
                <a:spLocks noChangeShapeType="1"/>
              </p:cNvSpPr>
              <p:nvPr/>
            </p:nvSpPr>
            <p:spPr bwMode="auto">
              <a:xfrm flipV="1">
                <a:off x="3433" y="1998"/>
                <a:ext cx="21" cy="18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13" name="Rectangle 313"/>
              <p:cNvSpPr>
                <a:spLocks noChangeArrowheads="1"/>
              </p:cNvSpPr>
              <p:nvPr/>
            </p:nvSpPr>
            <p:spPr bwMode="auto">
              <a:xfrm>
                <a:off x="3692" y="1886"/>
                <a:ext cx="71" cy="5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14" name="Line 314"/>
              <p:cNvSpPr>
                <a:spLocks noChangeShapeType="1"/>
              </p:cNvSpPr>
              <p:nvPr/>
            </p:nvSpPr>
            <p:spPr bwMode="auto">
              <a:xfrm flipH="1" flipV="1">
                <a:off x="3699" y="1892"/>
                <a:ext cx="22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15" name="Line 315"/>
              <p:cNvSpPr>
                <a:spLocks noChangeShapeType="1"/>
              </p:cNvSpPr>
              <p:nvPr/>
            </p:nvSpPr>
            <p:spPr bwMode="auto">
              <a:xfrm>
                <a:off x="3721" y="1910"/>
                <a:ext cx="21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16" name="Line 316"/>
              <p:cNvSpPr>
                <a:spLocks noChangeShapeType="1"/>
              </p:cNvSpPr>
              <p:nvPr/>
            </p:nvSpPr>
            <p:spPr bwMode="auto">
              <a:xfrm flipH="1">
                <a:off x="3699" y="1910"/>
                <a:ext cx="22" cy="18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17" name="Line 317"/>
              <p:cNvSpPr>
                <a:spLocks noChangeShapeType="1"/>
              </p:cNvSpPr>
              <p:nvPr/>
            </p:nvSpPr>
            <p:spPr bwMode="auto">
              <a:xfrm flipV="1">
                <a:off x="3721" y="1892"/>
                <a:ext cx="21" cy="18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18" name="Rectangle 318"/>
              <p:cNvSpPr>
                <a:spLocks noChangeArrowheads="1"/>
              </p:cNvSpPr>
              <p:nvPr/>
            </p:nvSpPr>
            <p:spPr bwMode="auto">
              <a:xfrm>
                <a:off x="1651" y="1217"/>
                <a:ext cx="246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Σημείο Εξίσωσης Συνολικών Εσόδων και Εξόδων</a:t>
                </a:r>
                <a:endParaRPr lang="el-GR" altLang="de-DE"/>
              </a:p>
            </p:txBody>
          </p:sp>
          <p:sp>
            <p:nvSpPr>
              <p:cNvPr id="179519" name="Rectangle 319"/>
              <p:cNvSpPr>
                <a:spLocks noChangeArrowheads="1"/>
              </p:cNvSpPr>
              <p:nvPr/>
            </p:nvSpPr>
            <p:spPr bwMode="auto">
              <a:xfrm>
                <a:off x="1117" y="3061"/>
                <a:ext cx="112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el-GR" altLang="de-DE"/>
              </a:p>
            </p:txBody>
          </p:sp>
          <p:sp>
            <p:nvSpPr>
              <p:cNvPr id="179520" name="Rectangle 320"/>
              <p:cNvSpPr>
                <a:spLocks noChangeArrowheads="1"/>
              </p:cNvSpPr>
              <p:nvPr/>
            </p:nvSpPr>
            <p:spPr bwMode="auto">
              <a:xfrm>
                <a:off x="900" y="2885"/>
                <a:ext cx="33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5.000</a:t>
                </a:r>
                <a:endParaRPr lang="el-GR" altLang="de-DE"/>
              </a:p>
            </p:txBody>
          </p:sp>
          <p:sp>
            <p:nvSpPr>
              <p:cNvPr id="179521" name="Rectangle 321"/>
              <p:cNvSpPr>
                <a:spLocks noChangeArrowheads="1"/>
              </p:cNvSpPr>
              <p:nvPr/>
            </p:nvSpPr>
            <p:spPr bwMode="auto">
              <a:xfrm>
                <a:off x="837" y="2709"/>
                <a:ext cx="39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10.000</a:t>
                </a:r>
                <a:endParaRPr lang="el-GR" altLang="de-DE"/>
              </a:p>
            </p:txBody>
          </p:sp>
          <p:sp>
            <p:nvSpPr>
              <p:cNvPr id="179522" name="Rectangle 322"/>
              <p:cNvSpPr>
                <a:spLocks noChangeArrowheads="1"/>
              </p:cNvSpPr>
              <p:nvPr/>
            </p:nvSpPr>
            <p:spPr bwMode="auto">
              <a:xfrm>
                <a:off x="837" y="2533"/>
                <a:ext cx="39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15.000</a:t>
                </a:r>
                <a:endParaRPr lang="el-GR" altLang="de-DE"/>
              </a:p>
            </p:txBody>
          </p:sp>
          <p:sp>
            <p:nvSpPr>
              <p:cNvPr id="179523" name="Rectangle 323"/>
              <p:cNvSpPr>
                <a:spLocks noChangeArrowheads="1"/>
              </p:cNvSpPr>
              <p:nvPr/>
            </p:nvSpPr>
            <p:spPr bwMode="auto">
              <a:xfrm>
                <a:off x="837" y="2356"/>
                <a:ext cx="39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20.000</a:t>
                </a:r>
                <a:endParaRPr lang="el-GR" altLang="de-DE"/>
              </a:p>
            </p:txBody>
          </p:sp>
          <p:sp>
            <p:nvSpPr>
              <p:cNvPr id="179524" name="Rectangle 324"/>
              <p:cNvSpPr>
                <a:spLocks noChangeArrowheads="1"/>
              </p:cNvSpPr>
              <p:nvPr/>
            </p:nvSpPr>
            <p:spPr bwMode="auto">
              <a:xfrm>
                <a:off x="837" y="2174"/>
                <a:ext cx="39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25.000</a:t>
                </a:r>
                <a:endParaRPr lang="el-GR" altLang="de-DE"/>
              </a:p>
            </p:txBody>
          </p:sp>
          <p:sp>
            <p:nvSpPr>
              <p:cNvPr id="179525" name="Rectangle 325"/>
              <p:cNvSpPr>
                <a:spLocks noChangeArrowheads="1"/>
              </p:cNvSpPr>
              <p:nvPr/>
            </p:nvSpPr>
            <p:spPr bwMode="auto">
              <a:xfrm>
                <a:off x="837" y="1998"/>
                <a:ext cx="39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30.000</a:t>
                </a:r>
                <a:endParaRPr lang="el-GR" altLang="de-DE"/>
              </a:p>
            </p:txBody>
          </p:sp>
          <p:sp>
            <p:nvSpPr>
              <p:cNvPr id="179526" name="Rectangle 326"/>
              <p:cNvSpPr>
                <a:spLocks noChangeArrowheads="1"/>
              </p:cNvSpPr>
              <p:nvPr/>
            </p:nvSpPr>
            <p:spPr bwMode="auto">
              <a:xfrm>
                <a:off x="837" y="1822"/>
                <a:ext cx="39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35.000</a:t>
                </a:r>
                <a:endParaRPr lang="el-GR" altLang="de-DE"/>
              </a:p>
            </p:txBody>
          </p:sp>
          <p:sp>
            <p:nvSpPr>
              <p:cNvPr id="179527" name="Rectangle 327"/>
              <p:cNvSpPr>
                <a:spLocks noChangeArrowheads="1"/>
              </p:cNvSpPr>
              <p:nvPr/>
            </p:nvSpPr>
            <p:spPr bwMode="auto">
              <a:xfrm>
                <a:off x="837" y="1646"/>
                <a:ext cx="39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40.000</a:t>
                </a:r>
                <a:endParaRPr lang="el-GR" altLang="de-DE"/>
              </a:p>
            </p:txBody>
          </p:sp>
          <p:sp>
            <p:nvSpPr>
              <p:cNvPr id="179528" name="Rectangle 328"/>
              <p:cNvSpPr>
                <a:spLocks noChangeArrowheads="1"/>
              </p:cNvSpPr>
              <p:nvPr/>
            </p:nvSpPr>
            <p:spPr bwMode="auto">
              <a:xfrm>
                <a:off x="837" y="1469"/>
                <a:ext cx="39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45.000</a:t>
                </a:r>
                <a:endParaRPr lang="el-GR" altLang="de-DE"/>
              </a:p>
            </p:txBody>
          </p:sp>
          <p:sp>
            <p:nvSpPr>
              <p:cNvPr id="179529" name="Rectangle 329"/>
              <p:cNvSpPr>
                <a:spLocks noChangeArrowheads="1"/>
              </p:cNvSpPr>
              <p:nvPr/>
            </p:nvSpPr>
            <p:spPr bwMode="auto">
              <a:xfrm>
                <a:off x="2093" y="3214"/>
                <a:ext cx="1031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Μονάδες προϊόντος </a:t>
                </a:r>
                <a:endParaRPr lang="el-GR" altLang="de-DE"/>
              </a:p>
            </p:txBody>
          </p:sp>
          <p:sp>
            <p:nvSpPr>
              <p:cNvPr id="179530" name="Rectangle 330"/>
              <p:cNvSpPr>
                <a:spLocks noChangeArrowheads="1"/>
              </p:cNvSpPr>
              <p:nvPr/>
            </p:nvSpPr>
            <p:spPr bwMode="auto">
              <a:xfrm rot="16200000">
                <a:off x="434" y="2190"/>
                <a:ext cx="561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Ποσά σε €</a:t>
                </a:r>
                <a:endParaRPr lang="el-GR" altLang="de-DE"/>
              </a:p>
            </p:txBody>
          </p:sp>
          <p:sp>
            <p:nvSpPr>
              <p:cNvPr id="179531" name="Rectangle 331"/>
              <p:cNvSpPr>
                <a:spLocks noChangeArrowheads="1"/>
              </p:cNvSpPr>
              <p:nvPr/>
            </p:nvSpPr>
            <p:spPr bwMode="auto">
              <a:xfrm>
                <a:off x="3945" y="2033"/>
                <a:ext cx="1186" cy="57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32" name="Line 332"/>
              <p:cNvSpPr>
                <a:spLocks noChangeShapeType="1"/>
              </p:cNvSpPr>
              <p:nvPr/>
            </p:nvSpPr>
            <p:spPr bwMode="auto">
              <a:xfrm>
                <a:off x="3987" y="2116"/>
                <a:ext cx="190" cy="1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33" name="Freeform 333"/>
              <p:cNvSpPr>
                <a:spLocks/>
              </p:cNvSpPr>
              <p:nvPr/>
            </p:nvSpPr>
            <p:spPr bwMode="auto">
              <a:xfrm>
                <a:off x="4057" y="2098"/>
                <a:ext cx="42" cy="35"/>
              </a:xfrm>
              <a:custGeom>
                <a:avLst/>
                <a:gdLst>
                  <a:gd name="T0" fmla="*/ 21 w 42"/>
                  <a:gd name="T1" fmla="*/ 0 h 35"/>
                  <a:gd name="T2" fmla="*/ 42 w 42"/>
                  <a:gd name="T3" fmla="*/ 18 h 35"/>
                  <a:gd name="T4" fmla="*/ 21 w 42"/>
                  <a:gd name="T5" fmla="*/ 35 h 35"/>
                  <a:gd name="T6" fmla="*/ 0 w 42"/>
                  <a:gd name="T7" fmla="*/ 18 h 35"/>
                  <a:gd name="T8" fmla="*/ 21 w 42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21" y="0"/>
                    </a:moveTo>
                    <a:lnTo>
                      <a:pt x="42" y="18"/>
                    </a:lnTo>
                    <a:lnTo>
                      <a:pt x="21" y="35"/>
                    </a:lnTo>
                    <a:lnTo>
                      <a:pt x="0" y="1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34" name="Rectangle 334"/>
              <p:cNvSpPr>
                <a:spLocks noChangeArrowheads="1"/>
              </p:cNvSpPr>
              <p:nvPr/>
            </p:nvSpPr>
            <p:spPr bwMode="auto">
              <a:xfrm>
                <a:off x="4205" y="2057"/>
                <a:ext cx="554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Πωλήσεις </a:t>
                </a:r>
                <a:endParaRPr lang="el-GR" altLang="de-DE"/>
              </a:p>
            </p:txBody>
          </p:sp>
          <p:sp>
            <p:nvSpPr>
              <p:cNvPr id="179535" name="Line 335"/>
              <p:cNvSpPr>
                <a:spLocks noChangeShapeType="1"/>
              </p:cNvSpPr>
              <p:nvPr/>
            </p:nvSpPr>
            <p:spPr bwMode="auto">
              <a:xfrm>
                <a:off x="3987" y="2257"/>
                <a:ext cx="190" cy="1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36" name="Rectangle 336"/>
              <p:cNvSpPr>
                <a:spLocks noChangeArrowheads="1"/>
              </p:cNvSpPr>
              <p:nvPr/>
            </p:nvSpPr>
            <p:spPr bwMode="auto">
              <a:xfrm>
                <a:off x="4057" y="2239"/>
                <a:ext cx="42" cy="35"/>
              </a:xfrm>
              <a:prstGeom prst="rect">
                <a:avLst/>
              </a:prstGeom>
              <a:solidFill>
                <a:schemeClr val="tx1"/>
              </a:solidFill>
              <a:ln w="1111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37" name="Rectangle 337"/>
              <p:cNvSpPr>
                <a:spLocks noChangeArrowheads="1"/>
              </p:cNvSpPr>
              <p:nvPr/>
            </p:nvSpPr>
            <p:spPr bwMode="auto">
              <a:xfrm>
                <a:off x="4205" y="2198"/>
                <a:ext cx="93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Μεταβλητό κόστος</a:t>
                </a:r>
                <a:endParaRPr lang="el-GR" altLang="de-DE"/>
              </a:p>
            </p:txBody>
          </p:sp>
          <p:sp>
            <p:nvSpPr>
              <p:cNvPr id="179538" name="Line 338"/>
              <p:cNvSpPr>
                <a:spLocks noChangeShapeType="1"/>
              </p:cNvSpPr>
              <p:nvPr/>
            </p:nvSpPr>
            <p:spPr bwMode="auto">
              <a:xfrm>
                <a:off x="3987" y="2397"/>
                <a:ext cx="190" cy="1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39" name="Freeform 339"/>
              <p:cNvSpPr>
                <a:spLocks/>
              </p:cNvSpPr>
              <p:nvPr/>
            </p:nvSpPr>
            <p:spPr bwMode="auto">
              <a:xfrm>
                <a:off x="4057" y="2380"/>
                <a:ext cx="42" cy="35"/>
              </a:xfrm>
              <a:custGeom>
                <a:avLst/>
                <a:gdLst>
                  <a:gd name="T0" fmla="*/ 21 w 42"/>
                  <a:gd name="T1" fmla="*/ 0 h 35"/>
                  <a:gd name="T2" fmla="*/ 42 w 42"/>
                  <a:gd name="T3" fmla="*/ 35 h 35"/>
                  <a:gd name="T4" fmla="*/ 0 w 42"/>
                  <a:gd name="T5" fmla="*/ 35 h 35"/>
                  <a:gd name="T6" fmla="*/ 21 w 42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5">
                    <a:moveTo>
                      <a:pt x="21" y="0"/>
                    </a:moveTo>
                    <a:lnTo>
                      <a:pt x="42" y="35"/>
                    </a:lnTo>
                    <a:lnTo>
                      <a:pt x="0" y="3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40" name="Rectangle 340"/>
              <p:cNvSpPr>
                <a:spLocks noChangeArrowheads="1"/>
              </p:cNvSpPr>
              <p:nvPr/>
            </p:nvSpPr>
            <p:spPr bwMode="auto">
              <a:xfrm>
                <a:off x="4205" y="2339"/>
                <a:ext cx="828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Σταθερό κόστος</a:t>
                </a:r>
                <a:endParaRPr lang="el-GR" altLang="de-DE"/>
              </a:p>
            </p:txBody>
          </p:sp>
          <p:sp>
            <p:nvSpPr>
              <p:cNvPr id="179541" name="Line 341"/>
              <p:cNvSpPr>
                <a:spLocks noChangeShapeType="1"/>
              </p:cNvSpPr>
              <p:nvPr/>
            </p:nvSpPr>
            <p:spPr bwMode="auto">
              <a:xfrm>
                <a:off x="3987" y="2538"/>
                <a:ext cx="190" cy="1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42" name="Rectangle 342"/>
              <p:cNvSpPr>
                <a:spLocks noChangeArrowheads="1"/>
              </p:cNvSpPr>
              <p:nvPr/>
            </p:nvSpPr>
            <p:spPr bwMode="auto">
              <a:xfrm>
                <a:off x="4050" y="2515"/>
                <a:ext cx="70" cy="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43" name="Line 343"/>
              <p:cNvSpPr>
                <a:spLocks noChangeShapeType="1"/>
              </p:cNvSpPr>
              <p:nvPr/>
            </p:nvSpPr>
            <p:spPr bwMode="auto">
              <a:xfrm flipH="1" flipV="1">
                <a:off x="4057" y="2521"/>
                <a:ext cx="21" cy="17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44" name="Line 344"/>
              <p:cNvSpPr>
                <a:spLocks noChangeShapeType="1"/>
              </p:cNvSpPr>
              <p:nvPr/>
            </p:nvSpPr>
            <p:spPr bwMode="auto">
              <a:xfrm>
                <a:off x="4078" y="2538"/>
                <a:ext cx="21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45" name="Line 345"/>
              <p:cNvSpPr>
                <a:spLocks noChangeShapeType="1"/>
              </p:cNvSpPr>
              <p:nvPr/>
            </p:nvSpPr>
            <p:spPr bwMode="auto">
              <a:xfrm flipH="1">
                <a:off x="4057" y="2538"/>
                <a:ext cx="21" cy="18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46" name="Line 346"/>
              <p:cNvSpPr>
                <a:spLocks noChangeShapeType="1"/>
              </p:cNvSpPr>
              <p:nvPr/>
            </p:nvSpPr>
            <p:spPr bwMode="auto">
              <a:xfrm flipV="1">
                <a:off x="4078" y="2521"/>
                <a:ext cx="21" cy="17"/>
              </a:xfrm>
              <a:prstGeom prst="line">
                <a:avLst/>
              </a:prstGeom>
              <a:noFill/>
              <a:ln w="111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47" name="Rectangle 347"/>
              <p:cNvSpPr>
                <a:spLocks noChangeArrowheads="1"/>
              </p:cNvSpPr>
              <p:nvPr/>
            </p:nvSpPr>
            <p:spPr bwMode="auto">
              <a:xfrm>
                <a:off x="4205" y="2480"/>
                <a:ext cx="85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Συνολικό κόστος</a:t>
                </a:r>
                <a:endParaRPr lang="el-GR" altLang="de-DE"/>
              </a:p>
            </p:txBody>
          </p:sp>
          <p:sp>
            <p:nvSpPr>
              <p:cNvPr id="179548" name="Rectangle 348"/>
              <p:cNvSpPr>
                <a:spLocks noChangeArrowheads="1"/>
              </p:cNvSpPr>
              <p:nvPr/>
            </p:nvSpPr>
            <p:spPr bwMode="auto">
              <a:xfrm>
                <a:off x="556" y="1146"/>
                <a:ext cx="4603" cy="2268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49" name="Freeform 349"/>
              <p:cNvSpPr>
                <a:spLocks/>
              </p:cNvSpPr>
              <p:nvPr/>
            </p:nvSpPr>
            <p:spPr bwMode="auto">
              <a:xfrm>
                <a:off x="2850" y="2133"/>
                <a:ext cx="7" cy="24"/>
              </a:xfrm>
              <a:custGeom>
                <a:avLst/>
                <a:gdLst>
                  <a:gd name="T0" fmla="*/ 7 w 7"/>
                  <a:gd name="T1" fmla="*/ 0 h 24"/>
                  <a:gd name="T2" fmla="*/ 0 w 7"/>
                  <a:gd name="T3" fmla="*/ 0 h 24"/>
                  <a:gd name="T4" fmla="*/ 0 w 7"/>
                  <a:gd name="T5" fmla="*/ 0 h 24"/>
                  <a:gd name="T6" fmla="*/ 0 w 7"/>
                  <a:gd name="T7" fmla="*/ 24 h 24"/>
                  <a:gd name="T8" fmla="*/ 0 w 7"/>
                  <a:gd name="T9" fmla="*/ 24 h 24"/>
                  <a:gd name="T10" fmla="*/ 7 w 7"/>
                  <a:gd name="T11" fmla="*/ 24 h 24"/>
                  <a:gd name="T12" fmla="*/ 7 w 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4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7" y="2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50" name="Freeform 350"/>
              <p:cNvSpPr>
                <a:spLocks/>
              </p:cNvSpPr>
              <p:nvPr/>
            </p:nvSpPr>
            <p:spPr bwMode="auto">
              <a:xfrm>
                <a:off x="2850" y="2168"/>
                <a:ext cx="7" cy="12"/>
              </a:xfrm>
              <a:custGeom>
                <a:avLst/>
                <a:gdLst>
                  <a:gd name="T0" fmla="*/ 7 w 7"/>
                  <a:gd name="T1" fmla="*/ 6 h 12"/>
                  <a:gd name="T2" fmla="*/ 0 w 7"/>
                  <a:gd name="T3" fmla="*/ 0 h 12"/>
                  <a:gd name="T4" fmla="*/ 0 w 7"/>
                  <a:gd name="T5" fmla="*/ 6 h 12"/>
                  <a:gd name="T6" fmla="*/ 0 w 7"/>
                  <a:gd name="T7" fmla="*/ 12 h 12"/>
                  <a:gd name="T8" fmla="*/ 0 w 7"/>
                  <a:gd name="T9" fmla="*/ 12 h 12"/>
                  <a:gd name="T10" fmla="*/ 7 w 7"/>
                  <a:gd name="T11" fmla="*/ 12 h 12"/>
                  <a:gd name="T12" fmla="*/ 7 w 7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7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51" name="Freeform 351"/>
              <p:cNvSpPr>
                <a:spLocks/>
              </p:cNvSpPr>
              <p:nvPr/>
            </p:nvSpPr>
            <p:spPr bwMode="auto">
              <a:xfrm>
                <a:off x="2850" y="2192"/>
                <a:ext cx="7" cy="29"/>
              </a:xfrm>
              <a:custGeom>
                <a:avLst/>
                <a:gdLst>
                  <a:gd name="T0" fmla="*/ 7 w 7"/>
                  <a:gd name="T1" fmla="*/ 6 h 29"/>
                  <a:gd name="T2" fmla="*/ 0 w 7"/>
                  <a:gd name="T3" fmla="*/ 0 h 29"/>
                  <a:gd name="T4" fmla="*/ 0 w 7"/>
                  <a:gd name="T5" fmla="*/ 6 h 29"/>
                  <a:gd name="T6" fmla="*/ 0 w 7"/>
                  <a:gd name="T7" fmla="*/ 29 h 29"/>
                  <a:gd name="T8" fmla="*/ 0 w 7"/>
                  <a:gd name="T9" fmla="*/ 29 h 29"/>
                  <a:gd name="T10" fmla="*/ 7 w 7"/>
                  <a:gd name="T11" fmla="*/ 29 h 29"/>
                  <a:gd name="T12" fmla="*/ 7 w 7"/>
                  <a:gd name="T13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7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52" name="Freeform 352"/>
              <p:cNvSpPr>
                <a:spLocks/>
              </p:cNvSpPr>
              <p:nvPr/>
            </p:nvSpPr>
            <p:spPr bwMode="auto">
              <a:xfrm>
                <a:off x="2850" y="2233"/>
                <a:ext cx="7" cy="12"/>
              </a:xfrm>
              <a:custGeom>
                <a:avLst/>
                <a:gdLst>
                  <a:gd name="T0" fmla="*/ 7 w 7"/>
                  <a:gd name="T1" fmla="*/ 6 h 12"/>
                  <a:gd name="T2" fmla="*/ 0 w 7"/>
                  <a:gd name="T3" fmla="*/ 0 h 12"/>
                  <a:gd name="T4" fmla="*/ 0 w 7"/>
                  <a:gd name="T5" fmla="*/ 6 h 12"/>
                  <a:gd name="T6" fmla="*/ 0 w 7"/>
                  <a:gd name="T7" fmla="*/ 12 h 12"/>
                  <a:gd name="T8" fmla="*/ 0 w 7"/>
                  <a:gd name="T9" fmla="*/ 12 h 12"/>
                  <a:gd name="T10" fmla="*/ 7 w 7"/>
                  <a:gd name="T11" fmla="*/ 12 h 12"/>
                  <a:gd name="T12" fmla="*/ 7 w 7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7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53" name="Freeform 353"/>
              <p:cNvSpPr>
                <a:spLocks/>
              </p:cNvSpPr>
              <p:nvPr/>
            </p:nvSpPr>
            <p:spPr bwMode="auto">
              <a:xfrm>
                <a:off x="2850" y="2257"/>
                <a:ext cx="7" cy="29"/>
              </a:xfrm>
              <a:custGeom>
                <a:avLst/>
                <a:gdLst>
                  <a:gd name="T0" fmla="*/ 7 w 7"/>
                  <a:gd name="T1" fmla="*/ 5 h 29"/>
                  <a:gd name="T2" fmla="*/ 0 w 7"/>
                  <a:gd name="T3" fmla="*/ 0 h 29"/>
                  <a:gd name="T4" fmla="*/ 0 w 7"/>
                  <a:gd name="T5" fmla="*/ 5 h 29"/>
                  <a:gd name="T6" fmla="*/ 0 w 7"/>
                  <a:gd name="T7" fmla="*/ 29 h 29"/>
                  <a:gd name="T8" fmla="*/ 0 w 7"/>
                  <a:gd name="T9" fmla="*/ 29 h 29"/>
                  <a:gd name="T10" fmla="*/ 7 w 7"/>
                  <a:gd name="T11" fmla="*/ 29 h 29"/>
                  <a:gd name="T12" fmla="*/ 7 w 7"/>
                  <a:gd name="T13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7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54" name="Freeform 354"/>
              <p:cNvSpPr>
                <a:spLocks/>
              </p:cNvSpPr>
              <p:nvPr/>
            </p:nvSpPr>
            <p:spPr bwMode="auto">
              <a:xfrm>
                <a:off x="2850" y="2298"/>
                <a:ext cx="7" cy="11"/>
              </a:xfrm>
              <a:custGeom>
                <a:avLst/>
                <a:gdLst>
                  <a:gd name="T0" fmla="*/ 7 w 7"/>
                  <a:gd name="T1" fmla="*/ 5 h 11"/>
                  <a:gd name="T2" fmla="*/ 0 w 7"/>
                  <a:gd name="T3" fmla="*/ 0 h 11"/>
                  <a:gd name="T4" fmla="*/ 0 w 7"/>
                  <a:gd name="T5" fmla="*/ 5 h 11"/>
                  <a:gd name="T6" fmla="*/ 0 w 7"/>
                  <a:gd name="T7" fmla="*/ 11 h 11"/>
                  <a:gd name="T8" fmla="*/ 0 w 7"/>
                  <a:gd name="T9" fmla="*/ 11 h 11"/>
                  <a:gd name="T10" fmla="*/ 7 w 7"/>
                  <a:gd name="T11" fmla="*/ 11 h 11"/>
                  <a:gd name="T12" fmla="*/ 7 w 7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7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55" name="Freeform 355"/>
              <p:cNvSpPr>
                <a:spLocks/>
              </p:cNvSpPr>
              <p:nvPr/>
            </p:nvSpPr>
            <p:spPr bwMode="auto">
              <a:xfrm>
                <a:off x="2850" y="2321"/>
                <a:ext cx="7" cy="29"/>
              </a:xfrm>
              <a:custGeom>
                <a:avLst/>
                <a:gdLst>
                  <a:gd name="T0" fmla="*/ 7 w 7"/>
                  <a:gd name="T1" fmla="*/ 6 h 29"/>
                  <a:gd name="T2" fmla="*/ 0 w 7"/>
                  <a:gd name="T3" fmla="*/ 0 h 29"/>
                  <a:gd name="T4" fmla="*/ 0 w 7"/>
                  <a:gd name="T5" fmla="*/ 6 h 29"/>
                  <a:gd name="T6" fmla="*/ 0 w 7"/>
                  <a:gd name="T7" fmla="*/ 29 h 29"/>
                  <a:gd name="T8" fmla="*/ 0 w 7"/>
                  <a:gd name="T9" fmla="*/ 29 h 29"/>
                  <a:gd name="T10" fmla="*/ 7 w 7"/>
                  <a:gd name="T11" fmla="*/ 29 h 29"/>
                  <a:gd name="T12" fmla="*/ 7 w 7"/>
                  <a:gd name="T13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7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56" name="Freeform 356"/>
              <p:cNvSpPr>
                <a:spLocks/>
              </p:cNvSpPr>
              <p:nvPr/>
            </p:nvSpPr>
            <p:spPr bwMode="auto">
              <a:xfrm>
                <a:off x="2850" y="2362"/>
                <a:ext cx="7" cy="12"/>
              </a:xfrm>
              <a:custGeom>
                <a:avLst/>
                <a:gdLst>
                  <a:gd name="T0" fmla="*/ 7 w 7"/>
                  <a:gd name="T1" fmla="*/ 6 h 12"/>
                  <a:gd name="T2" fmla="*/ 0 w 7"/>
                  <a:gd name="T3" fmla="*/ 0 h 12"/>
                  <a:gd name="T4" fmla="*/ 0 w 7"/>
                  <a:gd name="T5" fmla="*/ 6 h 12"/>
                  <a:gd name="T6" fmla="*/ 0 w 7"/>
                  <a:gd name="T7" fmla="*/ 12 h 12"/>
                  <a:gd name="T8" fmla="*/ 0 w 7"/>
                  <a:gd name="T9" fmla="*/ 12 h 12"/>
                  <a:gd name="T10" fmla="*/ 7 w 7"/>
                  <a:gd name="T11" fmla="*/ 12 h 12"/>
                  <a:gd name="T12" fmla="*/ 7 w 7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7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57" name="Freeform 357"/>
              <p:cNvSpPr>
                <a:spLocks/>
              </p:cNvSpPr>
              <p:nvPr/>
            </p:nvSpPr>
            <p:spPr bwMode="auto">
              <a:xfrm>
                <a:off x="2850" y="2386"/>
                <a:ext cx="7" cy="29"/>
              </a:xfrm>
              <a:custGeom>
                <a:avLst/>
                <a:gdLst>
                  <a:gd name="T0" fmla="*/ 7 w 7"/>
                  <a:gd name="T1" fmla="*/ 6 h 29"/>
                  <a:gd name="T2" fmla="*/ 0 w 7"/>
                  <a:gd name="T3" fmla="*/ 0 h 29"/>
                  <a:gd name="T4" fmla="*/ 0 w 7"/>
                  <a:gd name="T5" fmla="*/ 6 h 29"/>
                  <a:gd name="T6" fmla="*/ 0 w 7"/>
                  <a:gd name="T7" fmla="*/ 29 h 29"/>
                  <a:gd name="T8" fmla="*/ 0 w 7"/>
                  <a:gd name="T9" fmla="*/ 29 h 29"/>
                  <a:gd name="T10" fmla="*/ 7 w 7"/>
                  <a:gd name="T11" fmla="*/ 29 h 29"/>
                  <a:gd name="T12" fmla="*/ 7 w 7"/>
                  <a:gd name="T13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7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58" name="Freeform 358"/>
              <p:cNvSpPr>
                <a:spLocks/>
              </p:cNvSpPr>
              <p:nvPr/>
            </p:nvSpPr>
            <p:spPr bwMode="auto">
              <a:xfrm>
                <a:off x="2850" y="2427"/>
                <a:ext cx="7" cy="12"/>
              </a:xfrm>
              <a:custGeom>
                <a:avLst/>
                <a:gdLst>
                  <a:gd name="T0" fmla="*/ 7 w 7"/>
                  <a:gd name="T1" fmla="*/ 6 h 12"/>
                  <a:gd name="T2" fmla="*/ 0 w 7"/>
                  <a:gd name="T3" fmla="*/ 0 h 12"/>
                  <a:gd name="T4" fmla="*/ 0 w 7"/>
                  <a:gd name="T5" fmla="*/ 6 h 12"/>
                  <a:gd name="T6" fmla="*/ 0 w 7"/>
                  <a:gd name="T7" fmla="*/ 12 h 12"/>
                  <a:gd name="T8" fmla="*/ 0 w 7"/>
                  <a:gd name="T9" fmla="*/ 12 h 12"/>
                  <a:gd name="T10" fmla="*/ 7 w 7"/>
                  <a:gd name="T11" fmla="*/ 12 h 12"/>
                  <a:gd name="T12" fmla="*/ 7 w 7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7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59" name="Freeform 359"/>
              <p:cNvSpPr>
                <a:spLocks/>
              </p:cNvSpPr>
              <p:nvPr/>
            </p:nvSpPr>
            <p:spPr bwMode="auto">
              <a:xfrm>
                <a:off x="2850" y="2450"/>
                <a:ext cx="7" cy="30"/>
              </a:xfrm>
              <a:custGeom>
                <a:avLst/>
                <a:gdLst>
                  <a:gd name="T0" fmla="*/ 7 w 7"/>
                  <a:gd name="T1" fmla="*/ 6 h 30"/>
                  <a:gd name="T2" fmla="*/ 0 w 7"/>
                  <a:gd name="T3" fmla="*/ 0 h 30"/>
                  <a:gd name="T4" fmla="*/ 0 w 7"/>
                  <a:gd name="T5" fmla="*/ 6 h 30"/>
                  <a:gd name="T6" fmla="*/ 0 w 7"/>
                  <a:gd name="T7" fmla="*/ 30 h 30"/>
                  <a:gd name="T8" fmla="*/ 0 w 7"/>
                  <a:gd name="T9" fmla="*/ 30 h 30"/>
                  <a:gd name="T10" fmla="*/ 7 w 7"/>
                  <a:gd name="T11" fmla="*/ 30 h 30"/>
                  <a:gd name="T12" fmla="*/ 7 w 7"/>
                  <a:gd name="T1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0">
                    <a:moveTo>
                      <a:pt x="7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7" y="3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60" name="Freeform 360"/>
              <p:cNvSpPr>
                <a:spLocks/>
              </p:cNvSpPr>
              <p:nvPr/>
            </p:nvSpPr>
            <p:spPr bwMode="auto">
              <a:xfrm>
                <a:off x="2850" y="2491"/>
                <a:ext cx="7" cy="12"/>
              </a:xfrm>
              <a:custGeom>
                <a:avLst/>
                <a:gdLst>
                  <a:gd name="T0" fmla="*/ 7 w 7"/>
                  <a:gd name="T1" fmla="*/ 6 h 12"/>
                  <a:gd name="T2" fmla="*/ 0 w 7"/>
                  <a:gd name="T3" fmla="*/ 0 h 12"/>
                  <a:gd name="T4" fmla="*/ 0 w 7"/>
                  <a:gd name="T5" fmla="*/ 6 h 12"/>
                  <a:gd name="T6" fmla="*/ 0 w 7"/>
                  <a:gd name="T7" fmla="*/ 12 h 12"/>
                  <a:gd name="T8" fmla="*/ 0 w 7"/>
                  <a:gd name="T9" fmla="*/ 12 h 12"/>
                  <a:gd name="T10" fmla="*/ 7 w 7"/>
                  <a:gd name="T11" fmla="*/ 12 h 12"/>
                  <a:gd name="T12" fmla="*/ 7 w 7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7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61" name="Freeform 361"/>
              <p:cNvSpPr>
                <a:spLocks/>
              </p:cNvSpPr>
              <p:nvPr/>
            </p:nvSpPr>
            <p:spPr bwMode="auto">
              <a:xfrm>
                <a:off x="2850" y="2515"/>
                <a:ext cx="7" cy="29"/>
              </a:xfrm>
              <a:custGeom>
                <a:avLst/>
                <a:gdLst>
                  <a:gd name="T0" fmla="*/ 7 w 7"/>
                  <a:gd name="T1" fmla="*/ 6 h 29"/>
                  <a:gd name="T2" fmla="*/ 0 w 7"/>
                  <a:gd name="T3" fmla="*/ 0 h 29"/>
                  <a:gd name="T4" fmla="*/ 0 w 7"/>
                  <a:gd name="T5" fmla="*/ 6 h 29"/>
                  <a:gd name="T6" fmla="*/ 0 w 7"/>
                  <a:gd name="T7" fmla="*/ 29 h 29"/>
                  <a:gd name="T8" fmla="*/ 0 w 7"/>
                  <a:gd name="T9" fmla="*/ 29 h 29"/>
                  <a:gd name="T10" fmla="*/ 7 w 7"/>
                  <a:gd name="T11" fmla="*/ 29 h 29"/>
                  <a:gd name="T12" fmla="*/ 7 w 7"/>
                  <a:gd name="T13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7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62" name="Freeform 362"/>
              <p:cNvSpPr>
                <a:spLocks/>
              </p:cNvSpPr>
              <p:nvPr/>
            </p:nvSpPr>
            <p:spPr bwMode="auto">
              <a:xfrm>
                <a:off x="2850" y="2556"/>
                <a:ext cx="7" cy="12"/>
              </a:xfrm>
              <a:custGeom>
                <a:avLst/>
                <a:gdLst>
                  <a:gd name="T0" fmla="*/ 7 w 7"/>
                  <a:gd name="T1" fmla="*/ 6 h 12"/>
                  <a:gd name="T2" fmla="*/ 0 w 7"/>
                  <a:gd name="T3" fmla="*/ 0 h 12"/>
                  <a:gd name="T4" fmla="*/ 0 w 7"/>
                  <a:gd name="T5" fmla="*/ 6 h 12"/>
                  <a:gd name="T6" fmla="*/ 0 w 7"/>
                  <a:gd name="T7" fmla="*/ 12 h 12"/>
                  <a:gd name="T8" fmla="*/ 0 w 7"/>
                  <a:gd name="T9" fmla="*/ 12 h 12"/>
                  <a:gd name="T10" fmla="*/ 7 w 7"/>
                  <a:gd name="T11" fmla="*/ 12 h 12"/>
                  <a:gd name="T12" fmla="*/ 7 w 7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7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63" name="Freeform 363"/>
              <p:cNvSpPr>
                <a:spLocks/>
              </p:cNvSpPr>
              <p:nvPr/>
            </p:nvSpPr>
            <p:spPr bwMode="auto">
              <a:xfrm>
                <a:off x="2850" y="2580"/>
                <a:ext cx="7" cy="29"/>
              </a:xfrm>
              <a:custGeom>
                <a:avLst/>
                <a:gdLst>
                  <a:gd name="T0" fmla="*/ 7 w 7"/>
                  <a:gd name="T1" fmla="*/ 5 h 29"/>
                  <a:gd name="T2" fmla="*/ 0 w 7"/>
                  <a:gd name="T3" fmla="*/ 0 h 29"/>
                  <a:gd name="T4" fmla="*/ 0 w 7"/>
                  <a:gd name="T5" fmla="*/ 5 h 29"/>
                  <a:gd name="T6" fmla="*/ 0 w 7"/>
                  <a:gd name="T7" fmla="*/ 29 h 29"/>
                  <a:gd name="T8" fmla="*/ 0 w 7"/>
                  <a:gd name="T9" fmla="*/ 29 h 29"/>
                  <a:gd name="T10" fmla="*/ 7 w 7"/>
                  <a:gd name="T11" fmla="*/ 29 h 29"/>
                  <a:gd name="T12" fmla="*/ 7 w 7"/>
                  <a:gd name="T13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7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64" name="Freeform 364"/>
              <p:cNvSpPr>
                <a:spLocks/>
              </p:cNvSpPr>
              <p:nvPr/>
            </p:nvSpPr>
            <p:spPr bwMode="auto">
              <a:xfrm>
                <a:off x="2850" y="2621"/>
                <a:ext cx="7" cy="11"/>
              </a:xfrm>
              <a:custGeom>
                <a:avLst/>
                <a:gdLst>
                  <a:gd name="T0" fmla="*/ 7 w 7"/>
                  <a:gd name="T1" fmla="*/ 6 h 11"/>
                  <a:gd name="T2" fmla="*/ 7 w 7"/>
                  <a:gd name="T3" fmla="*/ 0 h 11"/>
                  <a:gd name="T4" fmla="*/ 0 w 7"/>
                  <a:gd name="T5" fmla="*/ 6 h 11"/>
                  <a:gd name="T6" fmla="*/ 0 w 7"/>
                  <a:gd name="T7" fmla="*/ 11 h 11"/>
                  <a:gd name="T8" fmla="*/ 7 w 7"/>
                  <a:gd name="T9" fmla="*/ 11 h 11"/>
                  <a:gd name="T10" fmla="*/ 7 w 7"/>
                  <a:gd name="T11" fmla="*/ 11 h 11"/>
                  <a:gd name="T12" fmla="*/ 7 w 7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6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65" name="Freeform 365"/>
              <p:cNvSpPr>
                <a:spLocks/>
              </p:cNvSpPr>
              <p:nvPr/>
            </p:nvSpPr>
            <p:spPr bwMode="auto">
              <a:xfrm>
                <a:off x="2850" y="2644"/>
                <a:ext cx="7" cy="30"/>
              </a:xfrm>
              <a:custGeom>
                <a:avLst/>
                <a:gdLst>
                  <a:gd name="T0" fmla="*/ 7 w 7"/>
                  <a:gd name="T1" fmla="*/ 6 h 30"/>
                  <a:gd name="T2" fmla="*/ 7 w 7"/>
                  <a:gd name="T3" fmla="*/ 0 h 30"/>
                  <a:gd name="T4" fmla="*/ 0 w 7"/>
                  <a:gd name="T5" fmla="*/ 6 h 30"/>
                  <a:gd name="T6" fmla="*/ 0 w 7"/>
                  <a:gd name="T7" fmla="*/ 30 h 30"/>
                  <a:gd name="T8" fmla="*/ 7 w 7"/>
                  <a:gd name="T9" fmla="*/ 30 h 30"/>
                  <a:gd name="T10" fmla="*/ 7 w 7"/>
                  <a:gd name="T11" fmla="*/ 30 h 30"/>
                  <a:gd name="T12" fmla="*/ 7 w 7"/>
                  <a:gd name="T1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0">
                    <a:moveTo>
                      <a:pt x="7" y="6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66" name="Freeform 366"/>
              <p:cNvSpPr>
                <a:spLocks/>
              </p:cNvSpPr>
              <p:nvPr/>
            </p:nvSpPr>
            <p:spPr bwMode="auto">
              <a:xfrm>
                <a:off x="2850" y="2685"/>
                <a:ext cx="7" cy="12"/>
              </a:xfrm>
              <a:custGeom>
                <a:avLst/>
                <a:gdLst>
                  <a:gd name="T0" fmla="*/ 7 w 7"/>
                  <a:gd name="T1" fmla="*/ 6 h 12"/>
                  <a:gd name="T2" fmla="*/ 7 w 7"/>
                  <a:gd name="T3" fmla="*/ 0 h 12"/>
                  <a:gd name="T4" fmla="*/ 0 w 7"/>
                  <a:gd name="T5" fmla="*/ 6 h 12"/>
                  <a:gd name="T6" fmla="*/ 0 w 7"/>
                  <a:gd name="T7" fmla="*/ 12 h 12"/>
                  <a:gd name="T8" fmla="*/ 7 w 7"/>
                  <a:gd name="T9" fmla="*/ 12 h 12"/>
                  <a:gd name="T10" fmla="*/ 7 w 7"/>
                  <a:gd name="T11" fmla="*/ 12 h 12"/>
                  <a:gd name="T12" fmla="*/ 7 w 7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7" y="6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67" name="Freeform 367"/>
              <p:cNvSpPr>
                <a:spLocks/>
              </p:cNvSpPr>
              <p:nvPr/>
            </p:nvSpPr>
            <p:spPr bwMode="auto">
              <a:xfrm>
                <a:off x="2850" y="2709"/>
                <a:ext cx="7" cy="29"/>
              </a:xfrm>
              <a:custGeom>
                <a:avLst/>
                <a:gdLst>
                  <a:gd name="T0" fmla="*/ 7 w 7"/>
                  <a:gd name="T1" fmla="*/ 6 h 29"/>
                  <a:gd name="T2" fmla="*/ 7 w 7"/>
                  <a:gd name="T3" fmla="*/ 0 h 29"/>
                  <a:gd name="T4" fmla="*/ 0 w 7"/>
                  <a:gd name="T5" fmla="*/ 6 h 29"/>
                  <a:gd name="T6" fmla="*/ 0 w 7"/>
                  <a:gd name="T7" fmla="*/ 29 h 29"/>
                  <a:gd name="T8" fmla="*/ 7 w 7"/>
                  <a:gd name="T9" fmla="*/ 29 h 29"/>
                  <a:gd name="T10" fmla="*/ 7 w 7"/>
                  <a:gd name="T11" fmla="*/ 29 h 29"/>
                  <a:gd name="T12" fmla="*/ 7 w 7"/>
                  <a:gd name="T13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7" y="6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68" name="Freeform 368"/>
              <p:cNvSpPr>
                <a:spLocks/>
              </p:cNvSpPr>
              <p:nvPr/>
            </p:nvSpPr>
            <p:spPr bwMode="auto">
              <a:xfrm>
                <a:off x="2850" y="2750"/>
                <a:ext cx="7" cy="12"/>
              </a:xfrm>
              <a:custGeom>
                <a:avLst/>
                <a:gdLst>
                  <a:gd name="T0" fmla="*/ 7 w 7"/>
                  <a:gd name="T1" fmla="*/ 6 h 12"/>
                  <a:gd name="T2" fmla="*/ 7 w 7"/>
                  <a:gd name="T3" fmla="*/ 0 h 12"/>
                  <a:gd name="T4" fmla="*/ 0 w 7"/>
                  <a:gd name="T5" fmla="*/ 6 h 12"/>
                  <a:gd name="T6" fmla="*/ 0 w 7"/>
                  <a:gd name="T7" fmla="*/ 12 h 12"/>
                  <a:gd name="T8" fmla="*/ 7 w 7"/>
                  <a:gd name="T9" fmla="*/ 12 h 12"/>
                  <a:gd name="T10" fmla="*/ 7 w 7"/>
                  <a:gd name="T11" fmla="*/ 12 h 12"/>
                  <a:gd name="T12" fmla="*/ 7 w 7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7" y="6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69" name="Freeform 369"/>
              <p:cNvSpPr>
                <a:spLocks/>
              </p:cNvSpPr>
              <p:nvPr/>
            </p:nvSpPr>
            <p:spPr bwMode="auto">
              <a:xfrm>
                <a:off x="2850" y="2773"/>
                <a:ext cx="7" cy="30"/>
              </a:xfrm>
              <a:custGeom>
                <a:avLst/>
                <a:gdLst>
                  <a:gd name="T0" fmla="*/ 7 w 7"/>
                  <a:gd name="T1" fmla="*/ 6 h 30"/>
                  <a:gd name="T2" fmla="*/ 7 w 7"/>
                  <a:gd name="T3" fmla="*/ 0 h 30"/>
                  <a:gd name="T4" fmla="*/ 0 w 7"/>
                  <a:gd name="T5" fmla="*/ 6 h 30"/>
                  <a:gd name="T6" fmla="*/ 0 w 7"/>
                  <a:gd name="T7" fmla="*/ 30 h 30"/>
                  <a:gd name="T8" fmla="*/ 7 w 7"/>
                  <a:gd name="T9" fmla="*/ 30 h 30"/>
                  <a:gd name="T10" fmla="*/ 7 w 7"/>
                  <a:gd name="T11" fmla="*/ 30 h 30"/>
                  <a:gd name="T12" fmla="*/ 7 w 7"/>
                  <a:gd name="T1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0">
                    <a:moveTo>
                      <a:pt x="7" y="6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70" name="Freeform 370"/>
              <p:cNvSpPr>
                <a:spLocks/>
              </p:cNvSpPr>
              <p:nvPr/>
            </p:nvSpPr>
            <p:spPr bwMode="auto">
              <a:xfrm>
                <a:off x="2850" y="2815"/>
                <a:ext cx="7" cy="11"/>
              </a:xfrm>
              <a:custGeom>
                <a:avLst/>
                <a:gdLst>
                  <a:gd name="T0" fmla="*/ 7 w 7"/>
                  <a:gd name="T1" fmla="*/ 5 h 11"/>
                  <a:gd name="T2" fmla="*/ 7 w 7"/>
                  <a:gd name="T3" fmla="*/ 0 h 11"/>
                  <a:gd name="T4" fmla="*/ 0 w 7"/>
                  <a:gd name="T5" fmla="*/ 5 h 11"/>
                  <a:gd name="T6" fmla="*/ 0 w 7"/>
                  <a:gd name="T7" fmla="*/ 11 h 11"/>
                  <a:gd name="T8" fmla="*/ 7 w 7"/>
                  <a:gd name="T9" fmla="*/ 11 h 11"/>
                  <a:gd name="T10" fmla="*/ 7 w 7"/>
                  <a:gd name="T11" fmla="*/ 11 h 11"/>
                  <a:gd name="T12" fmla="*/ 7 w 7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5"/>
                    </a:moveTo>
                    <a:lnTo>
                      <a:pt x="7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71" name="Freeform 371"/>
              <p:cNvSpPr>
                <a:spLocks/>
              </p:cNvSpPr>
              <p:nvPr/>
            </p:nvSpPr>
            <p:spPr bwMode="auto">
              <a:xfrm>
                <a:off x="2850" y="2838"/>
                <a:ext cx="7" cy="29"/>
              </a:xfrm>
              <a:custGeom>
                <a:avLst/>
                <a:gdLst>
                  <a:gd name="T0" fmla="*/ 7 w 7"/>
                  <a:gd name="T1" fmla="*/ 6 h 29"/>
                  <a:gd name="T2" fmla="*/ 7 w 7"/>
                  <a:gd name="T3" fmla="*/ 0 h 29"/>
                  <a:gd name="T4" fmla="*/ 0 w 7"/>
                  <a:gd name="T5" fmla="*/ 6 h 29"/>
                  <a:gd name="T6" fmla="*/ 0 w 7"/>
                  <a:gd name="T7" fmla="*/ 29 h 29"/>
                  <a:gd name="T8" fmla="*/ 7 w 7"/>
                  <a:gd name="T9" fmla="*/ 29 h 29"/>
                  <a:gd name="T10" fmla="*/ 7 w 7"/>
                  <a:gd name="T11" fmla="*/ 29 h 29"/>
                  <a:gd name="T12" fmla="*/ 7 w 7"/>
                  <a:gd name="T13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7" y="6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72" name="Freeform 372"/>
              <p:cNvSpPr>
                <a:spLocks/>
              </p:cNvSpPr>
              <p:nvPr/>
            </p:nvSpPr>
            <p:spPr bwMode="auto">
              <a:xfrm>
                <a:off x="2850" y="2879"/>
                <a:ext cx="7" cy="12"/>
              </a:xfrm>
              <a:custGeom>
                <a:avLst/>
                <a:gdLst>
                  <a:gd name="T0" fmla="*/ 7 w 7"/>
                  <a:gd name="T1" fmla="*/ 6 h 12"/>
                  <a:gd name="T2" fmla="*/ 7 w 7"/>
                  <a:gd name="T3" fmla="*/ 0 h 12"/>
                  <a:gd name="T4" fmla="*/ 0 w 7"/>
                  <a:gd name="T5" fmla="*/ 6 h 12"/>
                  <a:gd name="T6" fmla="*/ 0 w 7"/>
                  <a:gd name="T7" fmla="*/ 12 h 12"/>
                  <a:gd name="T8" fmla="*/ 7 w 7"/>
                  <a:gd name="T9" fmla="*/ 12 h 12"/>
                  <a:gd name="T10" fmla="*/ 7 w 7"/>
                  <a:gd name="T11" fmla="*/ 12 h 12"/>
                  <a:gd name="T12" fmla="*/ 7 w 7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7" y="6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73" name="Freeform 373"/>
              <p:cNvSpPr>
                <a:spLocks/>
              </p:cNvSpPr>
              <p:nvPr/>
            </p:nvSpPr>
            <p:spPr bwMode="auto">
              <a:xfrm>
                <a:off x="2850" y="2903"/>
                <a:ext cx="7" cy="29"/>
              </a:xfrm>
              <a:custGeom>
                <a:avLst/>
                <a:gdLst>
                  <a:gd name="T0" fmla="*/ 7 w 7"/>
                  <a:gd name="T1" fmla="*/ 5 h 29"/>
                  <a:gd name="T2" fmla="*/ 7 w 7"/>
                  <a:gd name="T3" fmla="*/ 0 h 29"/>
                  <a:gd name="T4" fmla="*/ 0 w 7"/>
                  <a:gd name="T5" fmla="*/ 5 h 29"/>
                  <a:gd name="T6" fmla="*/ 0 w 7"/>
                  <a:gd name="T7" fmla="*/ 29 h 29"/>
                  <a:gd name="T8" fmla="*/ 7 w 7"/>
                  <a:gd name="T9" fmla="*/ 29 h 29"/>
                  <a:gd name="T10" fmla="*/ 7 w 7"/>
                  <a:gd name="T11" fmla="*/ 29 h 29"/>
                  <a:gd name="T12" fmla="*/ 7 w 7"/>
                  <a:gd name="T13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7" y="5"/>
                    </a:moveTo>
                    <a:lnTo>
                      <a:pt x="7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74" name="Freeform 374"/>
              <p:cNvSpPr>
                <a:spLocks/>
              </p:cNvSpPr>
              <p:nvPr/>
            </p:nvSpPr>
            <p:spPr bwMode="auto">
              <a:xfrm>
                <a:off x="2850" y="2944"/>
                <a:ext cx="7" cy="11"/>
              </a:xfrm>
              <a:custGeom>
                <a:avLst/>
                <a:gdLst>
                  <a:gd name="T0" fmla="*/ 7 w 7"/>
                  <a:gd name="T1" fmla="*/ 6 h 11"/>
                  <a:gd name="T2" fmla="*/ 7 w 7"/>
                  <a:gd name="T3" fmla="*/ 0 h 11"/>
                  <a:gd name="T4" fmla="*/ 0 w 7"/>
                  <a:gd name="T5" fmla="*/ 6 h 11"/>
                  <a:gd name="T6" fmla="*/ 0 w 7"/>
                  <a:gd name="T7" fmla="*/ 11 h 11"/>
                  <a:gd name="T8" fmla="*/ 7 w 7"/>
                  <a:gd name="T9" fmla="*/ 11 h 11"/>
                  <a:gd name="T10" fmla="*/ 7 w 7"/>
                  <a:gd name="T11" fmla="*/ 11 h 11"/>
                  <a:gd name="T12" fmla="*/ 7 w 7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6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75" name="Freeform 375"/>
              <p:cNvSpPr>
                <a:spLocks/>
              </p:cNvSpPr>
              <p:nvPr/>
            </p:nvSpPr>
            <p:spPr bwMode="auto">
              <a:xfrm>
                <a:off x="2850" y="2967"/>
                <a:ext cx="7" cy="30"/>
              </a:xfrm>
              <a:custGeom>
                <a:avLst/>
                <a:gdLst>
                  <a:gd name="T0" fmla="*/ 7 w 7"/>
                  <a:gd name="T1" fmla="*/ 6 h 30"/>
                  <a:gd name="T2" fmla="*/ 7 w 7"/>
                  <a:gd name="T3" fmla="*/ 0 h 30"/>
                  <a:gd name="T4" fmla="*/ 0 w 7"/>
                  <a:gd name="T5" fmla="*/ 6 h 30"/>
                  <a:gd name="T6" fmla="*/ 0 w 7"/>
                  <a:gd name="T7" fmla="*/ 30 h 30"/>
                  <a:gd name="T8" fmla="*/ 7 w 7"/>
                  <a:gd name="T9" fmla="*/ 30 h 30"/>
                  <a:gd name="T10" fmla="*/ 7 w 7"/>
                  <a:gd name="T11" fmla="*/ 30 h 30"/>
                  <a:gd name="T12" fmla="*/ 7 w 7"/>
                  <a:gd name="T1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0">
                    <a:moveTo>
                      <a:pt x="7" y="6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76" name="Freeform 376"/>
              <p:cNvSpPr>
                <a:spLocks/>
              </p:cNvSpPr>
              <p:nvPr/>
            </p:nvSpPr>
            <p:spPr bwMode="auto">
              <a:xfrm>
                <a:off x="2850" y="3008"/>
                <a:ext cx="7" cy="12"/>
              </a:xfrm>
              <a:custGeom>
                <a:avLst/>
                <a:gdLst>
                  <a:gd name="T0" fmla="*/ 7 w 7"/>
                  <a:gd name="T1" fmla="*/ 6 h 12"/>
                  <a:gd name="T2" fmla="*/ 7 w 7"/>
                  <a:gd name="T3" fmla="*/ 0 h 12"/>
                  <a:gd name="T4" fmla="*/ 0 w 7"/>
                  <a:gd name="T5" fmla="*/ 6 h 12"/>
                  <a:gd name="T6" fmla="*/ 0 w 7"/>
                  <a:gd name="T7" fmla="*/ 12 h 12"/>
                  <a:gd name="T8" fmla="*/ 7 w 7"/>
                  <a:gd name="T9" fmla="*/ 12 h 12"/>
                  <a:gd name="T10" fmla="*/ 7 w 7"/>
                  <a:gd name="T11" fmla="*/ 12 h 12"/>
                  <a:gd name="T12" fmla="*/ 7 w 7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7" y="6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77" name="Freeform 377"/>
              <p:cNvSpPr>
                <a:spLocks/>
              </p:cNvSpPr>
              <p:nvPr/>
            </p:nvSpPr>
            <p:spPr bwMode="auto">
              <a:xfrm>
                <a:off x="2850" y="3032"/>
                <a:ext cx="7" cy="29"/>
              </a:xfrm>
              <a:custGeom>
                <a:avLst/>
                <a:gdLst>
                  <a:gd name="T0" fmla="*/ 7 w 7"/>
                  <a:gd name="T1" fmla="*/ 6 h 29"/>
                  <a:gd name="T2" fmla="*/ 7 w 7"/>
                  <a:gd name="T3" fmla="*/ 0 h 29"/>
                  <a:gd name="T4" fmla="*/ 0 w 7"/>
                  <a:gd name="T5" fmla="*/ 6 h 29"/>
                  <a:gd name="T6" fmla="*/ 0 w 7"/>
                  <a:gd name="T7" fmla="*/ 29 h 29"/>
                  <a:gd name="T8" fmla="*/ 7 w 7"/>
                  <a:gd name="T9" fmla="*/ 29 h 29"/>
                  <a:gd name="T10" fmla="*/ 7 w 7"/>
                  <a:gd name="T11" fmla="*/ 29 h 29"/>
                  <a:gd name="T12" fmla="*/ 7 w 7"/>
                  <a:gd name="T13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7" y="6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78" name="Freeform 378"/>
              <p:cNvSpPr>
                <a:spLocks/>
              </p:cNvSpPr>
              <p:nvPr/>
            </p:nvSpPr>
            <p:spPr bwMode="auto">
              <a:xfrm>
                <a:off x="2850" y="3073"/>
                <a:ext cx="7" cy="12"/>
              </a:xfrm>
              <a:custGeom>
                <a:avLst/>
                <a:gdLst>
                  <a:gd name="T0" fmla="*/ 7 w 7"/>
                  <a:gd name="T1" fmla="*/ 6 h 12"/>
                  <a:gd name="T2" fmla="*/ 7 w 7"/>
                  <a:gd name="T3" fmla="*/ 0 h 12"/>
                  <a:gd name="T4" fmla="*/ 0 w 7"/>
                  <a:gd name="T5" fmla="*/ 6 h 12"/>
                  <a:gd name="T6" fmla="*/ 0 w 7"/>
                  <a:gd name="T7" fmla="*/ 12 h 12"/>
                  <a:gd name="T8" fmla="*/ 7 w 7"/>
                  <a:gd name="T9" fmla="*/ 12 h 12"/>
                  <a:gd name="T10" fmla="*/ 7 w 7"/>
                  <a:gd name="T11" fmla="*/ 12 h 12"/>
                  <a:gd name="T12" fmla="*/ 7 w 7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7" y="6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79" name="Freeform 379"/>
              <p:cNvSpPr>
                <a:spLocks/>
              </p:cNvSpPr>
              <p:nvPr/>
            </p:nvSpPr>
            <p:spPr bwMode="auto">
              <a:xfrm>
                <a:off x="2850" y="3096"/>
                <a:ext cx="15" cy="6"/>
              </a:xfrm>
              <a:custGeom>
                <a:avLst/>
                <a:gdLst>
                  <a:gd name="T0" fmla="*/ 7 w 15"/>
                  <a:gd name="T1" fmla="*/ 6 h 6"/>
                  <a:gd name="T2" fmla="*/ 7 w 15"/>
                  <a:gd name="T3" fmla="*/ 0 h 6"/>
                  <a:gd name="T4" fmla="*/ 0 w 15"/>
                  <a:gd name="T5" fmla="*/ 6 h 6"/>
                  <a:gd name="T6" fmla="*/ 7 w 15"/>
                  <a:gd name="T7" fmla="*/ 6 h 6"/>
                  <a:gd name="T8" fmla="*/ 7 w 15"/>
                  <a:gd name="T9" fmla="*/ 6 h 6"/>
                  <a:gd name="T10" fmla="*/ 15 w 15"/>
                  <a:gd name="T11" fmla="*/ 6 h 6"/>
                  <a:gd name="T12" fmla="*/ 7 w 1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">
                    <a:moveTo>
                      <a:pt x="7" y="6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15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80" name="Oval 380"/>
              <p:cNvSpPr>
                <a:spLocks noChangeArrowheads="1"/>
              </p:cNvSpPr>
              <p:nvPr/>
            </p:nvSpPr>
            <p:spPr bwMode="auto">
              <a:xfrm>
                <a:off x="2815" y="2204"/>
                <a:ext cx="85" cy="53"/>
              </a:xfrm>
              <a:prstGeom prst="ellipse">
                <a:avLst/>
              </a:prstGeom>
              <a:solidFill>
                <a:schemeClr val="tx1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81" name="Rectangle 381"/>
              <p:cNvSpPr>
                <a:spLocks noChangeArrowheads="1"/>
              </p:cNvSpPr>
              <p:nvPr/>
            </p:nvSpPr>
            <p:spPr bwMode="auto">
              <a:xfrm>
                <a:off x="2822" y="1951"/>
                <a:ext cx="127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82" name="Rectangle 382"/>
              <p:cNvSpPr>
                <a:spLocks noChangeArrowheads="1"/>
              </p:cNvSpPr>
              <p:nvPr/>
            </p:nvSpPr>
            <p:spPr bwMode="auto">
              <a:xfrm>
                <a:off x="2843" y="1957"/>
                <a:ext cx="10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Α</a:t>
                </a:r>
                <a:endParaRPr lang="el-GR" altLang="de-DE"/>
              </a:p>
            </p:txBody>
          </p:sp>
          <p:sp>
            <p:nvSpPr>
              <p:cNvPr id="179583" name="Rectangle 383"/>
              <p:cNvSpPr>
                <a:spLocks noChangeArrowheads="1"/>
              </p:cNvSpPr>
              <p:nvPr/>
            </p:nvSpPr>
            <p:spPr bwMode="auto">
              <a:xfrm>
                <a:off x="2780" y="3132"/>
                <a:ext cx="28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84" name="Rectangle 384"/>
              <p:cNvSpPr>
                <a:spLocks noChangeArrowheads="1"/>
              </p:cNvSpPr>
              <p:nvPr/>
            </p:nvSpPr>
            <p:spPr bwMode="auto">
              <a:xfrm>
                <a:off x="2801" y="3138"/>
                <a:ext cx="323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de-DE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1.250 </a:t>
                </a:r>
                <a:endParaRPr lang="el-GR" altLang="de-DE"/>
              </a:p>
            </p:txBody>
          </p:sp>
          <p:sp>
            <p:nvSpPr>
              <p:cNvPr id="179585" name="Freeform 385"/>
              <p:cNvSpPr>
                <a:spLocks/>
              </p:cNvSpPr>
              <p:nvPr/>
            </p:nvSpPr>
            <p:spPr bwMode="auto">
              <a:xfrm>
                <a:off x="2822" y="2221"/>
                <a:ext cx="28" cy="6"/>
              </a:xfrm>
              <a:custGeom>
                <a:avLst/>
                <a:gdLst>
                  <a:gd name="T0" fmla="*/ 28 w 28"/>
                  <a:gd name="T1" fmla="*/ 6 h 6"/>
                  <a:gd name="T2" fmla="*/ 28 w 28"/>
                  <a:gd name="T3" fmla="*/ 0 h 6"/>
                  <a:gd name="T4" fmla="*/ 28 w 28"/>
                  <a:gd name="T5" fmla="*/ 0 h 6"/>
                  <a:gd name="T6" fmla="*/ 0 w 28"/>
                  <a:gd name="T7" fmla="*/ 0 h 6"/>
                  <a:gd name="T8" fmla="*/ 0 w 28"/>
                  <a:gd name="T9" fmla="*/ 0 h 6"/>
                  <a:gd name="T10" fmla="*/ 0 w 28"/>
                  <a:gd name="T11" fmla="*/ 6 h 6"/>
                  <a:gd name="T12" fmla="*/ 28 w 2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6">
                    <a:moveTo>
                      <a:pt x="28" y="6"/>
                    </a:moveTo>
                    <a:lnTo>
                      <a:pt x="28" y="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86" name="Freeform 386"/>
              <p:cNvSpPr>
                <a:spLocks/>
              </p:cNvSpPr>
              <p:nvPr/>
            </p:nvSpPr>
            <p:spPr bwMode="auto">
              <a:xfrm>
                <a:off x="2794" y="2221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7 w 7"/>
                  <a:gd name="T3" fmla="*/ 0 h 6"/>
                  <a:gd name="T4" fmla="*/ 7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w 7"/>
                  <a:gd name="T11" fmla="*/ 6 h 6"/>
                  <a:gd name="T12" fmla="*/ 7 w 7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87" name="Freeform 387"/>
              <p:cNvSpPr>
                <a:spLocks/>
              </p:cNvSpPr>
              <p:nvPr/>
            </p:nvSpPr>
            <p:spPr bwMode="auto">
              <a:xfrm>
                <a:off x="2745" y="2221"/>
                <a:ext cx="28" cy="6"/>
              </a:xfrm>
              <a:custGeom>
                <a:avLst/>
                <a:gdLst>
                  <a:gd name="T0" fmla="*/ 28 w 28"/>
                  <a:gd name="T1" fmla="*/ 6 h 6"/>
                  <a:gd name="T2" fmla="*/ 28 w 28"/>
                  <a:gd name="T3" fmla="*/ 0 h 6"/>
                  <a:gd name="T4" fmla="*/ 28 w 28"/>
                  <a:gd name="T5" fmla="*/ 0 h 6"/>
                  <a:gd name="T6" fmla="*/ 0 w 28"/>
                  <a:gd name="T7" fmla="*/ 0 h 6"/>
                  <a:gd name="T8" fmla="*/ 0 w 28"/>
                  <a:gd name="T9" fmla="*/ 0 h 6"/>
                  <a:gd name="T10" fmla="*/ 0 w 28"/>
                  <a:gd name="T11" fmla="*/ 6 h 6"/>
                  <a:gd name="T12" fmla="*/ 28 w 2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6">
                    <a:moveTo>
                      <a:pt x="28" y="6"/>
                    </a:moveTo>
                    <a:lnTo>
                      <a:pt x="28" y="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88" name="Freeform 388"/>
              <p:cNvSpPr>
                <a:spLocks/>
              </p:cNvSpPr>
              <p:nvPr/>
            </p:nvSpPr>
            <p:spPr bwMode="auto">
              <a:xfrm>
                <a:off x="2717" y="2221"/>
                <a:ext cx="14" cy="6"/>
              </a:xfrm>
              <a:custGeom>
                <a:avLst/>
                <a:gdLst>
                  <a:gd name="T0" fmla="*/ 7 w 14"/>
                  <a:gd name="T1" fmla="*/ 6 h 6"/>
                  <a:gd name="T2" fmla="*/ 14 w 14"/>
                  <a:gd name="T3" fmla="*/ 0 h 6"/>
                  <a:gd name="T4" fmla="*/ 7 w 14"/>
                  <a:gd name="T5" fmla="*/ 0 h 6"/>
                  <a:gd name="T6" fmla="*/ 0 w 14"/>
                  <a:gd name="T7" fmla="*/ 0 h 6"/>
                  <a:gd name="T8" fmla="*/ 0 w 14"/>
                  <a:gd name="T9" fmla="*/ 0 h 6"/>
                  <a:gd name="T10" fmla="*/ 0 w 14"/>
                  <a:gd name="T11" fmla="*/ 6 h 6"/>
                  <a:gd name="T12" fmla="*/ 7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7" y="6"/>
                    </a:move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89" name="Freeform 389"/>
              <p:cNvSpPr>
                <a:spLocks/>
              </p:cNvSpPr>
              <p:nvPr/>
            </p:nvSpPr>
            <p:spPr bwMode="auto">
              <a:xfrm>
                <a:off x="2668" y="2221"/>
                <a:ext cx="35" cy="6"/>
              </a:xfrm>
              <a:custGeom>
                <a:avLst/>
                <a:gdLst>
                  <a:gd name="T0" fmla="*/ 28 w 35"/>
                  <a:gd name="T1" fmla="*/ 6 h 6"/>
                  <a:gd name="T2" fmla="*/ 35 w 35"/>
                  <a:gd name="T3" fmla="*/ 0 h 6"/>
                  <a:gd name="T4" fmla="*/ 28 w 35"/>
                  <a:gd name="T5" fmla="*/ 0 h 6"/>
                  <a:gd name="T6" fmla="*/ 0 w 35"/>
                  <a:gd name="T7" fmla="*/ 0 h 6"/>
                  <a:gd name="T8" fmla="*/ 0 w 35"/>
                  <a:gd name="T9" fmla="*/ 0 h 6"/>
                  <a:gd name="T10" fmla="*/ 0 w 35"/>
                  <a:gd name="T11" fmla="*/ 6 h 6"/>
                  <a:gd name="T12" fmla="*/ 28 w 3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">
                    <a:moveTo>
                      <a:pt x="28" y="6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90" name="Freeform 390"/>
              <p:cNvSpPr>
                <a:spLocks/>
              </p:cNvSpPr>
              <p:nvPr/>
            </p:nvSpPr>
            <p:spPr bwMode="auto">
              <a:xfrm>
                <a:off x="2640" y="2221"/>
                <a:ext cx="14" cy="6"/>
              </a:xfrm>
              <a:custGeom>
                <a:avLst/>
                <a:gdLst>
                  <a:gd name="T0" fmla="*/ 7 w 14"/>
                  <a:gd name="T1" fmla="*/ 6 h 6"/>
                  <a:gd name="T2" fmla="*/ 14 w 14"/>
                  <a:gd name="T3" fmla="*/ 0 h 6"/>
                  <a:gd name="T4" fmla="*/ 7 w 14"/>
                  <a:gd name="T5" fmla="*/ 0 h 6"/>
                  <a:gd name="T6" fmla="*/ 0 w 14"/>
                  <a:gd name="T7" fmla="*/ 0 h 6"/>
                  <a:gd name="T8" fmla="*/ 0 w 14"/>
                  <a:gd name="T9" fmla="*/ 0 h 6"/>
                  <a:gd name="T10" fmla="*/ 0 w 14"/>
                  <a:gd name="T11" fmla="*/ 6 h 6"/>
                  <a:gd name="T12" fmla="*/ 7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7" y="6"/>
                    </a:move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91" name="Freeform 391"/>
              <p:cNvSpPr>
                <a:spLocks/>
              </p:cNvSpPr>
              <p:nvPr/>
            </p:nvSpPr>
            <p:spPr bwMode="auto">
              <a:xfrm>
                <a:off x="2591" y="2221"/>
                <a:ext cx="35" cy="6"/>
              </a:xfrm>
              <a:custGeom>
                <a:avLst/>
                <a:gdLst>
                  <a:gd name="T0" fmla="*/ 28 w 35"/>
                  <a:gd name="T1" fmla="*/ 6 h 6"/>
                  <a:gd name="T2" fmla="*/ 35 w 35"/>
                  <a:gd name="T3" fmla="*/ 0 h 6"/>
                  <a:gd name="T4" fmla="*/ 28 w 35"/>
                  <a:gd name="T5" fmla="*/ 0 h 6"/>
                  <a:gd name="T6" fmla="*/ 0 w 35"/>
                  <a:gd name="T7" fmla="*/ 0 h 6"/>
                  <a:gd name="T8" fmla="*/ 0 w 35"/>
                  <a:gd name="T9" fmla="*/ 0 h 6"/>
                  <a:gd name="T10" fmla="*/ 0 w 35"/>
                  <a:gd name="T11" fmla="*/ 6 h 6"/>
                  <a:gd name="T12" fmla="*/ 28 w 3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">
                    <a:moveTo>
                      <a:pt x="28" y="6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92" name="Freeform 392"/>
              <p:cNvSpPr>
                <a:spLocks/>
              </p:cNvSpPr>
              <p:nvPr/>
            </p:nvSpPr>
            <p:spPr bwMode="auto">
              <a:xfrm>
                <a:off x="2563" y="2221"/>
                <a:ext cx="14" cy="6"/>
              </a:xfrm>
              <a:custGeom>
                <a:avLst/>
                <a:gdLst>
                  <a:gd name="T0" fmla="*/ 7 w 14"/>
                  <a:gd name="T1" fmla="*/ 6 h 6"/>
                  <a:gd name="T2" fmla="*/ 14 w 14"/>
                  <a:gd name="T3" fmla="*/ 0 h 6"/>
                  <a:gd name="T4" fmla="*/ 7 w 14"/>
                  <a:gd name="T5" fmla="*/ 0 h 6"/>
                  <a:gd name="T6" fmla="*/ 0 w 14"/>
                  <a:gd name="T7" fmla="*/ 0 h 6"/>
                  <a:gd name="T8" fmla="*/ 0 w 14"/>
                  <a:gd name="T9" fmla="*/ 0 h 6"/>
                  <a:gd name="T10" fmla="*/ 0 w 14"/>
                  <a:gd name="T11" fmla="*/ 6 h 6"/>
                  <a:gd name="T12" fmla="*/ 7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7" y="6"/>
                    </a:move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93" name="Freeform 393"/>
              <p:cNvSpPr>
                <a:spLocks/>
              </p:cNvSpPr>
              <p:nvPr/>
            </p:nvSpPr>
            <p:spPr bwMode="auto">
              <a:xfrm>
                <a:off x="2514" y="2221"/>
                <a:ext cx="35" cy="6"/>
              </a:xfrm>
              <a:custGeom>
                <a:avLst/>
                <a:gdLst>
                  <a:gd name="T0" fmla="*/ 28 w 35"/>
                  <a:gd name="T1" fmla="*/ 6 h 6"/>
                  <a:gd name="T2" fmla="*/ 35 w 35"/>
                  <a:gd name="T3" fmla="*/ 0 h 6"/>
                  <a:gd name="T4" fmla="*/ 28 w 35"/>
                  <a:gd name="T5" fmla="*/ 0 h 6"/>
                  <a:gd name="T6" fmla="*/ 0 w 35"/>
                  <a:gd name="T7" fmla="*/ 0 h 6"/>
                  <a:gd name="T8" fmla="*/ 0 w 35"/>
                  <a:gd name="T9" fmla="*/ 0 h 6"/>
                  <a:gd name="T10" fmla="*/ 0 w 35"/>
                  <a:gd name="T11" fmla="*/ 6 h 6"/>
                  <a:gd name="T12" fmla="*/ 28 w 3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">
                    <a:moveTo>
                      <a:pt x="28" y="6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94" name="Freeform 394"/>
              <p:cNvSpPr>
                <a:spLocks/>
              </p:cNvSpPr>
              <p:nvPr/>
            </p:nvSpPr>
            <p:spPr bwMode="auto">
              <a:xfrm>
                <a:off x="2486" y="2221"/>
                <a:ext cx="14" cy="6"/>
              </a:xfrm>
              <a:custGeom>
                <a:avLst/>
                <a:gdLst>
                  <a:gd name="T0" fmla="*/ 7 w 14"/>
                  <a:gd name="T1" fmla="*/ 6 h 6"/>
                  <a:gd name="T2" fmla="*/ 14 w 14"/>
                  <a:gd name="T3" fmla="*/ 0 h 6"/>
                  <a:gd name="T4" fmla="*/ 7 w 14"/>
                  <a:gd name="T5" fmla="*/ 0 h 6"/>
                  <a:gd name="T6" fmla="*/ 0 w 14"/>
                  <a:gd name="T7" fmla="*/ 0 h 6"/>
                  <a:gd name="T8" fmla="*/ 0 w 14"/>
                  <a:gd name="T9" fmla="*/ 0 h 6"/>
                  <a:gd name="T10" fmla="*/ 0 w 14"/>
                  <a:gd name="T11" fmla="*/ 6 h 6"/>
                  <a:gd name="T12" fmla="*/ 7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7" y="6"/>
                    </a:move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95" name="Freeform 395"/>
              <p:cNvSpPr>
                <a:spLocks/>
              </p:cNvSpPr>
              <p:nvPr/>
            </p:nvSpPr>
            <p:spPr bwMode="auto">
              <a:xfrm>
                <a:off x="2437" y="2221"/>
                <a:ext cx="35" cy="6"/>
              </a:xfrm>
              <a:custGeom>
                <a:avLst/>
                <a:gdLst>
                  <a:gd name="T0" fmla="*/ 28 w 35"/>
                  <a:gd name="T1" fmla="*/ 6 h 6"/>
                  <a:gd name="T2" fmla="*/ 35 w 35"/>
                  <a:gd name="T3" fmla="*/ 0 h 6"/>
                  <a:gd name="T4" fmla="*/ 28 w 35"/>
                  <a:gd name="T5" fmla="*/ 0 h 6"/>
                  <a:gd name="T6" fmla="*/ 0 w 35"/>
                  <a:gd name="T7" fmla="*/ 0 h 6"/>
                  <a:gd name="T8" fmla="*/ 0 w 35"/>
                  <a:gd name="T9" fmla="*/ 0 h 6"/>
                  <a:gd name="T10" fmla="*/ 0 w 35"/>
                  <a:gd name="T11" fmla="*/ 6 h 6"/>
                  <a:gd name="T12" fmla="*/ 28 w 3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">
                    <a:moveTo>
                      <a:pt x="28" y="6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96" name="Freeform 396"/>
              <p:cNvSpPr>
                <a:spLocks/>
              </p:cNvSpPr>
              <p:nvPr/>
            </p:nvSpPr>
            <p:spPr bwMode="auto">
              <a:xfrm>
                <a:off x="2408" y="2221"/>
                <a:ext cx="14" cy="6"/>
              </a:xfrm>
              <a:custGeom>
                <a:avLst/>
                <a:gdLst>
                  <a:gd name="T0" fmla="*/ 7 w 14"/>
                  <a:gd name="T1" fmla="*/ 6 h 6"/>
                  <a:gd name="T2" fmla="*/ 14 w 14"/>
                  <a:gd name="T3" fmla="*/ 0 h 6"/>
                  <a:gd name="T4" fmla="*/ 7 w 14"/>
                  <a:gd name="T5" fmla="*/ 0 h 6"/>
                  <a:gd name="T6" fmla="*/ 0 w 14"/>
                  <a:gd name="T7" fmla="*/ 0 h 6"/>
                  <a:gd name="T8" fmla="*/ 0 w 14"/>
                  <a:gd name="T9" fmla="*/ 0 h 6"/>
                  <a:gd name="T10" fmla="*/ 0 w 14"/>
                  <a:gd name="T11" fmla="*/ 6 h 6"/>
                  <a:gd name="T12" fmla="*/ 7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7" y="6"/>
                    </a:move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97" name="Freeform 397"/>
              <p:cNvSpPr>
                <a:spLocks/>
              </p:cNvSpPr>
              <p:nvPr/>
            </p:nvSpPr>
            <p:spPr bwMode="auto">
              <a:xfrm>
                <a:off x="2359" y="2221"/>
                <a:ext cx="35" cy="6"/>
              </a:xfrm>
              <a:custGeom>
                <a:avLst/>
                <a:gdLst>
                  <a:gd name="T0" fmla="*/ 28 w 35"/>
                  <a:gd name="T1" fmla="*/ 6 h 6"/>
                  <a:gd name="T2" fmla="*/ 35 w 35"/>
                  <a:gd name="T3" fmla="*/ 0 h 6"/>
                  <a:gd name="T4" fmla="*/ 28 w 35"/>
                  <a:gd name="T5" fmla="*/ 0 h 6"/>
                  <a:gd name="T6" fmla="*/ 0 w 35"/>
                  <a:gd name="T7" fmla="*/ 0 h 6"/>
                  <a:gd name="T8" fmla="*/ 0 w 35"/>
                  <a:gd name="T9" fmla="*/ 0 h 6"/>
                  <a:gd name="T10" fmla="*/ 0 w 35"/>
                  <a:gd name="T11" fmla="*/ 6 h 6"/>
                  <a:gd name="T12" fmla="*/ 28 w 3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">
                    <a:moveTo>
                      <a:pt x="28" y="6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98" name="Freeform 398"/>
              <p:cNvSpPr>
                <a:spLocks/>
              </p:cNvSpPr>
              <p:nvPr/>
            </p:nvSpPr>
            <p:spPr bwMode="auto">
              <a:xfrm>
                <a:off x="2331" y="2221"/>
                <a:ext cx="14" cy="6"/>
              </a:xfrm>
              <a:custGeom>
                <a:avLst/>
                <a:gdLst>
                  <a:gd name="T0" fmla="*/ 7 w 14"/>
                  <a:gd name="T1" fmla="*/ 6 h 6"/>
                  <a:gd name="T2" fmla="*/ 14 w 14"/>
                  <a:gd name="T3" fmla="*/ 0 h 6"/>
                  <a:gd name="T4" fmla="*/ 7 w 14"/>
                  <a:gd name="T5" fmla="*/ 0 h 6"/>
                  <a:gd name="T6" fmla="*/ 0 w 14"/>
                  <a:gd name="T7" fmla="*/ 0 h 6"/>
                  <a:gd name="T8" fmla="*/ 0 w 14"/>
                  <a:gd name="T9" fmla="*/ 0 h 6"/>
                  <a:gd name="T10" fmla="*/ 0 w 14"/>
                  <a:gd name="T11" fmla="*/ 6 h 6"/>
                  <a:gd name="T12" fmla="*/ 7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7" y="6"/>
                    </a:move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99" name="Freeform 399"/>
              <p:cNvSpPr>
                <a:spLocks/>
              </p:cNvSpPr>
              <p:nvPr/>
            </p:nvSpPr>
            <p:spPr bwMode="auto">
              <a:xfrm>
                <a:off x="2282" y="2221"/>
                <a:ext cx="35" cy="6"/>
              </a:xfrm>
              <a:custGeom>
                <a:avLst/>
                <a:gdLst>
                  <a:gd name="T0" fmla="*/ 28 w 35"/>
                  <a:gd name="T1" fmla="*/ 6 h 6"/>
                  <a:gd name="T2" fmla="*/ 35 w 35"/>
                  <a:gd name="T3" fmla="*/ 0 h 6"/>
                  <a:gd name="T4" fmla="*/ 28 w 35"/>
                  <a:gd name="T5" fmla="*/ 0 h 6"/>
                  <a:gd name="T6" fmla="*/ 0 w 35"/>
                  <a:gd name="T7" fmla="*/ 0 h 6"/>
                  <a:gd name="T8" fmla="*/ 0 w 35"/>
                  <a:gd name="T9" fmla="*/ 0 h 6"/>
                  <a:gd name="T10" fmla="*/ 0 w 35"/>
                  <a:gd name="T11" fmla="*/ 6 h 6"/>
                  <a:gd name="T12" fmla="*/ 28 w 3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">
                    <a:moveTo>
                      <a:pt x="28" y="6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00" name="Freeform 400"/>
              <p:cNvSpPr>
                <a:spLocks/>
              </p:cNvSpPr>
              <p:nvPr/>
            </p:nvSpPr>
            <p:spPr bwMode="auto">
              <a:xfrm>
                <a:off x="2254" y="2221"/>
                <a:ext cx="14" cy="6"/>
              </a:xfrm>
              <a:custGeom>
                <a:avLst/>
                <a:gdLst>
                  <a:gd name="T0" fmla="*/ 7 w 14"/>
                  <a:gd name="T1" fmla="*/ 6 h 6"/>
                  <a:gd name="T2" fmla="*/ 14 w 14"/>
                  <a:gd name="T3" fmla="*/ 0 h 6"/>
                  <a:gd name="T4" fmla="*/ 7 w 14"/>
                  <a:gd name="T5" fmla="*/ 0 h 6"/>
                  <a:gd name="T6" fmla="*/ 0 w 14"/>
                  <a:gd name="T7" fmla="*/ 0 h 6"/>
                  <a:gd name="T8" fmla="*/ 0 w 14"/>
                  <a:gd name="T9" fmla="*/ 0 h 6"/>
                  <a:gd name="T10" fmla="*/ 0 w 14"/>
                  <a:gd name="T11" fmla="*/ 6 h 6"/>
                  <a:gd name="T12" fmla="*/ 7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7" y="6"/>
                    </a:move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01" name="Freeform 401"/>
              <p:cNvSpPr>
                <a:spLocks/>
              </p:cNvSpPr>
              <p:nvPr/>
            </p:nvSpPr>
            <p:spPr bwMode="auto">
              <a:xfrm>
                <a:off x="2205" y="2221"/>
                <a:ext cx="35" cy="6"/>
              </a:xfrm>
              <a:custGeom>
                <a:avLst/>
                <a:gdLst>
                  <a:gd name="T0" fmla="*/ 28 w 35"/>
                  <a:gd name="T1" fmla="*/ 6 h 6"/>
                  <a:gd name="T2" fmla="*/ 35 w 35"/>
                  <a:gd name="T3" fmla="*/ 0 h 6"/>
                  <a:gd name="T4" fmla="*/ 28 w 35"/>
                  <a:gd name="T5" fmla="*/ 0 h 6"/>
                  <a:gd name="T6" fmla="*/ 0 w 35"/>
                  <a:gd name="T7" fmla="*/ 0 h 6"/>
                  <a:gd name="T8" fmla="*/ 0 w 35"/>
                  <a:gd name="T9" fmla="*/ 0 h 6"/>
                  <a:gd name="T10" fmla="*/ 0 w 35"/>
                  <a:gd name="T11" fmla="*/ 6 h 6"/>
                  <a:gd name="T12" fmla="*/ 28 w 3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">
                    <a:moveTo>
                      <a:pt x="28" y="6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02" name="Freeform 402"/>
              <p:cNvSpPr>
                <a:spLocks/>
              </p:cNvSpPr>
              <p:nvPr/>
            </p:nvSpPr>
            <p:spPr bwMode="auto">
              <a:xfrm>
                <a:off x="2177" y="2221"/>
                <a:ext cx="14" cy="6"/>
              </a:xfrm>
              <a:custGeom>
                <a:avLst/>
                <a:gdLst>
                  <a:gd name="T0" fmla="*/ 7 w 14"/>
                  <a:gd name="T1" fmla="*/ 6 h 6"/>
                  <a:gd name="T2" fmla="*/ 14 w 14"/>
                  <a:gd name="T3" fmla="*/ 0 h 6"/>
                  <a:gd name="T4" fmla="*/ 7 w 14"/>
                  <a:gd name="T5" fmla="*/ 0 h 6"/>
                  <a:gd name="T6" fmla="*/ 0 w 14"/>
                  <a:gd name="T7" fmla="*/ 0 h 6"/>
                  <a:gd name="T8" fmla="*/ 0 w 14"/>
                  <a:gd name="T9" fmla="*/ 0 h 6"/>
                  <a:gd name="T10" fmla="*/ 0 w 14"/>
                  <a:gd name="T11" fmla="*/ 6 h 6"/>
                  <a:gd name="T12" fmla="*/ 7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7" y="6"/>
                    </a:move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03" name="Freeform 403"/>
              <p:cNvSpPr>
                <a:spLocks/>
              </p:cNvSpPr>
              <p:nvPr/>
            </p:nvSpPr>
            <p:spPr bwMode="auto">
              <a:xfrm>
                <a:off x="2128" y="2221"/>
                <a:ext cx="35" cy="6"/>
              </a:xfrm>
              <a:custGeom>
                <a:avLst/>
                <a:gdLst>
                  <a:gd name="T0" fmla="*/ 28 w 35"/>
                  <a:gd name="T1" fmla="*/ 6 h 6"/>
                  <a:gd name="T2" fmla="*/ 35 w 35"/>
                  <a:gd name="T3" fmla="*/ 0 h 6"/>
                  <a:gd name="T4" fmla="*/ 28 w 35"/>
                  <a:gd name="T5" fmla="*/ 0 h 6"/>
                  <a:gd name="T6" fmla="*/ 0 w 35"/>
                  <a:gd name="T7" fmla="*/ 0 h 6"/>
                  <a:gd name="T8" fmla="*/ 0 w 35"/>
                  <a:gd name="T9" fmla="*/ 0 h 6"/>
                  <a:gd name="T10" fmla="*/ 0 w 35"/>
                  <a:gd name="T11" fmla="*/ 6 h 6"/>
                  <a:gd name="T12" fmla="*/ 28 w 3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">
                    <a:moveTo>
                      <a:pt x="28" y="6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04" name="Freeform 404"/>
              <p:cNvSpPr>
                <a:spLocks/>
              </p:cNvSpPr>
              <p:nvPr/>
            </p:nvSpPr>
            <p:spPr bwMode="auto">
              <a:xfrm>
                <a:off x="2100" y="2221"/>
                <a:ext cx="14" cy="6"/>
              </a:xfrm>
              <a:custGeom>
                <a:avLst/>
                <a:gdLst>
                  <a:gd name="T0" fmla="*/ 7 w 14"/>
                  <a:gd name="T1" fmla="*/ 6 h 6"/>
                  <a:gd name="T2" fmla="*/ 14 w 14"/>
                  <a:gd name="T3" fmla="*/ 0 h 6"/>
                  <a:gd name="T4" fmla="*/ 7 w 14"/>
                  <a:gd name="T5" fmla="*/ 0 h 6"/>
                  <a:gd name="T6" fmla="*/ 0 w 14"/>
                  <a:gd name="T7" fmla="*/ 0 h 6"/>
                  <a:gd name="T8" fmla="*/ 0 w 14"/>
                  <a:gd name="T9" fmla="*/ 0 h 6"/>
                  <a:gd name="T10" fmla="*/ 0 w 14"/>
                  <a:gd name="T11" fmla="*/ 6 h 6"/>
                  <a:gd name="T12" fmla="*/ 7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7" y="6"/>
                    </a:move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05" name="Freeform 405"/>
              <p:cNvSpPr>
                <a:spLocks/>
              </p:cNvSpPr>
              <p:nvPr/>
            </p:nvSpPr>
            <p:spPr bwMode="auto">
              <a:xfrm>
                <a:off x="2051" y="2221"/>
                <a:ext cx="35" cy="6"/>
              </a:xfrm>
              <a:custGeom>
                <a:avLst/>
                <a:gdLst>
                  <a:gd name="T0" fmla="*/ 28 w 35"/>
                  <a:gd name="T1" fmla="*/ 6 h 6"/>
                  <a:gd name="T2" fmla="*/ 35 w 35"/>
                  <a:gd name="T3" fmla="*/ 0 h 6"/>
                  <a:gd name="T4" fmla="*/ 28 w 35"/>
                  <a:gd name="T5" fmla="*/ 0 h 6"/>
                  <a:gd name="T6" fmla="*/ 0 w 35"/>
                  <a:gd name="T7" fmla="*/ 0 h 6"/>
                  <a:gd name="T8" fmla="*/ 0 w 35"/>
                  <a:gd name="T9" fmla="*/ 6 h 6"/>
                  <a:gd name="T10" fmla="*/ 0 w 35"/>
                  <a:gd name="T11" fmla="*/ 6 h 6"/>
                  <a:gd name="T12" fmla="*/ 28 w 3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">
                    <a:moveTo>
                      <a:pt x="28" y="6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06" name="Freeform 406"/>
              <p:cNvSpPr>
                <a:spLocks/>
              </p:cNvSpPr>
              <p:nvPr/>
            </p:nvSpPr>
            <p:spPr bwMode="auto">
              <a:xfrm>
                <a:off x="2023" y="2221"/>
                <a:ext cx="14" cy="6"/>
              </a:xfrm>
              <a:custGeom>
                <a:avLst/>
                <a:gdLst>
                  <a:gd name="T0" fmla="*/ 7 w 14"/>
                  <a:gd name="T1" fmla="*/ 6 h 6"/>
                  <a:gd name="T2" fmla="*/ 14 w 14"/>
                  <a:gd name="T3" fmla="*/ 6 h 6"/>
                  <a:gd name="T4" fmla="*/ 7 w 14"/>
                  <a:gd name="T5" fmla="*/ 0 h 6"/>
                  <a:gd name="T6" fmla="*/ 0 w 14"/>
                  <a:gd name="T7" fmla="*/ 0 h 6"/>
                  <a:gd name="T8" fmla="*/ 0 w 14"/>
                  <a:gd name="T9" fmla="*/ 6 h 6"/>
                  <a:gd name="T10" fmla="*/ 0 w 14"/>
                  <a:gd name="T11" fmla="*/ 6 h 6"/>
                  <a:gd name="T12" fmla="*/ 7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7" y="6"/>
                    </a:moveTo>
                    <a:lnTo>
                      <a:pt x="14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07" name="Freeform 407"/>
              <p:cNvSpPr>
                <a:spLocks/>
              </p:cNvSpPr>
              <p:nvPr/>
            </p:nvSpPr>
            <p:spPr bwMode="auto">
              <a:xfrm>
                <a:off x="1973" y="2221"/>
                <a:ext cx="35" cy="6"/>
              </a:xfrm>
              <a:custGeom>
                <a:avLst/>
                <a:gdLst>
                  <a:gd name="T0" fmla="*/ 28 w 35"/>
                  <a:gd name="T1" fmla="*/ 6 h 6"/>
                  <a:gd name="T2" fmla="*/ 35 w 35"/>
                  <a:gd name="T3" fmla="*/ 6 h 6"/>
                  <a:gd name="T4" fmla="*/ 28 w 35"/>
                  <a:gd name="T5" fmla="*/ 0 h 6"/>
                  <a:gd name="T6" fmla="*/ 0 w 35"/>
                  <a:gd name="T7" fmla="*/ 0 h 6"/>
                  <a:gd name="T8" fmla="*/ 0 w 35"/>
                  <a:gd name="T9" fmla="*/ 6 h 6"/>
                  <a:gd name="T10" fmla="*/ 0 w 35"/>
                  <a:gd name="T11" fmla="*/ 6 h 6"/>
                  <a:gd name="T12" fmla="*/ 28 w 3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">
                    <a:moveTo>
                      <a:pt x="28" y="6"/>
                    </a:moveTo>
                    <a:lnTo>
                      <a:pt x="35" y="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08" name="Freeform 408"/>
              <p:cNvSpPr>
                <a:spLocks/>
              </p:cNvSpPr>
              <p:nvPr/>
            </p:nvSpPr>
            <p:spPr bwMode="auto">
              <a:xfrm>
                <a:off x="1945" y="2221"/>
                <a:ext cx="14" cy="6"/>
              </a:xfrm>
              <a:custGeom>
                <a:avLst/>
                <a:gdLst>
                  <a:gd name="T0" fmla="*/ 7 w 14"/>
                  <a:gd name="T1" fmla="*/ 6 h 6"/>
                  <a:gd name="T2" fmla="*/ 14 w 14"/>
                  <a:gd name="T3" fmla="*/ 6 h 6"/>
                  <a:gd name="T4" fmla="*/ 7 w 14"/>
                  <a:gd name="T5" fmla="*/ 0 h 6"/>
                  <a:gd name="T6" fmla="*/ 0 w 14"/>
                  <a:gd name="T7" fmla="*/ 0 h 6"/>
                  <a:gd name="T8" fmla="*/ 0 w 14"/>
                  <a:gd name="T9" fmla="*/ 6 h 6"/>
                  <a:gd name="T10" fmla="*/ 0 w 14"/>
                  <a:gd name="T11" fmla="*/ 6 h 6"/>
                  <a:gd name="T12" fmla="*/ 7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7" y="6"/>
                    </a:moveTo>
                    <a:lnTo>
                      <a:pt x="14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09" name="Freeform 409"/>
              <p:cNvSpPr>
                <a:spLocks/>
              </p:cNvSpPr>
              <p:nvPr/>
            </p:nvSpPr>
            <p:spPr bwMode="auto">
              <a:xfrm>
                <a:off x="1896" y="2221"/>
                <a:ext cx="35" cy="6"/>
              </a:xfrm>
              <a:custGeom>
                <a:avLst/>
                <a:gdLst>
                  <a:gd name="T0" fmla="*/ 28 w 35"/>
                  <a:gd name="T1" fmla="*/ 6 h 6"/>
                  <a:gd name="T2" fmla="*/ 35 w 35"/>
                  <a:gd name="T3" fmla="*/ 6 h 6"/>
                  <a:gd name="T4" fmla="*/ 28 w 35"/>
                  <a:gd name="T5" fmla="*/ 0 h 6"/>
                  <a:gd name="T6" fmla="*/ 0 w 35"/>
                  <a:gd name="T7" fmla="*/ 0 h 6"/>
                  <a:gd name="T8" fmla="*/ 0 w 35"/>
                  <a:gd name="T9" fmla="*/ 6 h 6"/>
                  <a:gd name="T10" fmla="*/ 0 w 35"/>
                  <a:gd name="T11" fmla="*/ 6 h 6"/>
                  <a:gd name="T12" fmla="*/ 28 w 3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">
                    <a:moveTo>
                      <a:pt x="28" y="6"/>
                    </a:moveTo>
                    <a:lnTo>
                      <a:pt x="35" y="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10" name="Freeform 410"/>
              <p:cNvSpPr>
                <a:spLocks/>
              </p:cNvSpPr>
              <p:nvPr/>
            </p:nvSpPr>
            <p:spPr bwMode="auto">
              <a:xfrm>
                <a:off x="1868" y="2221"/>
                <a:ext cx="14" cy="6"/>
              </a:xfrm>
              <a:custGeom>
                <a:avLst/>
                <a:gdLst>
                  <a:gd name="T0" fmla="*/ 7 w 14"/>
                  <a:gd name="T1" fmla="*/ 6 h 6"/>
                  <a:gd name="T2" fmla="*/ 14 w 14"/>
                  <a:gd name="T3" fmla="*/ 6 h 6"/>
                  <a:gd name="T4" fmla="*/ 7 w 14"/>
                  <a:gd name="T5" fmla="*/ 0 h 6"/>
                  <a:gd name="T6" fmla="*/ 0 w 14"/>
                  <a:gd name="T7" fmla="*/ 0 h 6"/>
                  <a:gd name="T8" fmla="*/ 0 w 14"/>
                  <a:gd name="T9" fmla="*/ 6 h 6"/>
                  <a:gd name="T10" fmla="*/ 0 w 14"/>
                  <a:gd name="T11" fmla="*/ 6 h 6"/>
                  <a:gd name="T12" fmla="*/ 7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7" y="6"/>
                    </a:moveTo>
                    <a:lnTo>
                      <a:pt x="14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11" name="Freeform 411"/>
              <p:cNvSpPr>
                <a:spLocks/>
              </p:cNvSpPr>
              <p:nvPr/>
            </p:nvSpPr>
            <p:spPr bwMode="auto">
              <a:xfrm>
                <a:off x="1819" y="2221"/>
                <a:ext cx="35" cy="6"/>
              </a:xfrm>
              <a:custGeom>
                <a:avLst/>
                <a:gdLst>
                  <a:gd name="T0" fmla="*/ 28 w 35"/>
                  <a:gd name="T1" fmla="*/ 6 h 6"/>
                  <a:gd name="T2" fmla="*/ 35 w 35"/>
                  <a:gd name="T3" fmla="*/ 6 h 6"/>
                  <a:gd name="T4" fmla="*/ 28 w 35"/>
                  <a:gd name="T5" fmla="*/ 0 h 6"/>
                  <a:gd name="T6" fmla="*/ 0 w 35"/>
                  <a:gd name="T7" fmla="*/ 0 h 6"/>
                  <a:gd name="T8" fmla="*/ 0 w 35"/>
                  <a:gd name="T9" fmla="*/ 6 h 6"/>
                  <a:gd name="T10" fmla="*/ 0 w 35"/>
                  <a:gd name="T11" fmla="*/ 6 h 6"/>
                  <a:gd name="T12" fmla="*/ 28 w 3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">
                    <a:moveTo>
                      <a:pt x="28" y="6"/>
                    </a:moveTo>
                    <a:lnTo>
                      <a:pt x="35" y="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12" name="Freeform 412"/>
              <p:cNvSpPr>
                <a:spLocks/>
              </p:cNvSpPr>
              <p:nvPr/>
            </p:nvSpPr>
            <p:spPr bwMode="auto">
              <a:xfrm>
                <a:off x="1791" y="2221"/>
                <a:ext cx="14" cy="6"/>
              </a:xfrm>
              <a:custGeom>
                <a:avLst/>
                <a:gdLst>
                  <a:gd name="T0" fmla="*/ 7 w 14"/>
                  <a:gd name="T1" fmla="*/ 6 h 6"/>
                  <a:gd name="T2" fmla="*/ 14 w 14"/>
                  <a:gd name="T3" fmla="*/ 6 h 6"/>
                  <a:gd name="T4" fmla="*/ 7 w 14"/>
                  <a:gd name="T5" fmla="*/ 0 h 6"/>
                  <a:gd name="T6" fmla="*/ 0 w 14"/>
                  <a:gd name="T7" fmla="*/ 0 h 6"/>
                  <a:gd name="T8" fmla="*/ 0 w 14"/>
                  <a:gd name="T9" fmla="*/ 6 h 6"/>
                  <a:gd name="T10" fmla="*/ 0 w 14"/>
                  <a:gd name="T11" fmla="*/ 6 h 6"/>
                  <a:gd name="T12" fmla="*/ 7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7" y="6"/>
                    </a:moveTo>
                    <a:lnTo>
                      <a:pt x="14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13" name="Freeform 413"/>
              <p:cNvSpPr>
                <a:spLocks/>
              </p:cNvSpPr>
              <p:nvPr/>
            </p:nvSpPr>
            <p:spPr bwMode="auto">
              <a:xfrm>
                <a:off x="1742" y="2221"/>
                <a:ext cx="35" cy="6"/>
              </a:xfrm>
              <a:custGeom>
                <a:avLst/>
                <a:gdLst>
                  <a:gd name="T0" fmla="*/ 28 w 35"/>
                  <a:gd name="T1" fmla="*/ 6 h 6"/>
                  <a:gd name="T2" fmla="*/ 35 w 35"/>
                  <a:gd name="T3" fmla="*/ 6 h 6"/>
                  <a:gd name="T4" fmla="*/ 28 w 35"/>
                  <a:gd name="T5" fmla="*/ 0 h 6"/>
                  <a:gd name="T6" fmla="*/ 0 w 35"/>
                  <a:gd name="T7" fmla="*/ 0 h 6"/>
                  <a:gd name="T8" fmla="*/ 0 w 35"/>
                  <a:gd name="T9" fmla="*/ 6 h 6"/>
                  <a:gd name="T10" fmla="*/ 0 w 35"/>
                  <a:gd name="T11" fmla="*/ 6 h 6"/>
                  <a:gd name="T12" fmla="*/ 28 w 3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">
                    <a:moveTo>
                      <a:pt x="28" y="6"/>
                    </a:moveTo>
                    <a:lnTo>
                      <a:pt x="35" y="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14" name="Freeform 414"/>
              <p:cNvSpPr>
                <a:spLocks/>
              </p:cNvSpPr>
              <p:nvPr/>
            </p:nvSpPr>
            <p:spPr bwMode="auto">
              <a:xfrm>
                <a:off x="1714" y="2221"/>
                <a:ext cx="14" cy="6"/>
              </a:xfrm>
              <a:custGeom>
                <a:avLst/>
                <a:gdLst>
                  <a:gd name="T0" fmla="*/ 7 w 14"/>
                  <a:gd name="T1" fmla="*/ 6 h 6"/>
                  <a:gd name="T2" fmla="*/ 14 w 14"/>
                  <a:gd name="T3" fmla="*/ 6 h 6"/>
                  <a:gd name="T4" fmla="*/ 7 w 14"/>
                  <a:gd name="T5" fmla="*/ 0 h 6"/>
                  <a:gd name="T6" fmla="*/ 0 w 14"/>
                  <a:gd name="T7" fmla="*/ 0 h 6"/>
                  <a:gd name="T8" fmla="*/ 0 w 14"/>
                  <a:gd name="T9" fmla="*/ 6 h 6"/>
                  <a:gd name="T10" fmla="*/ 0 w 14"/>
                  <a:gd name="T11" fmla="*/ 6 h 6"/>
                  <a:gd name="T12" fmla="*/ 7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7" y="6"/>
                    </a:moveTo>
                    <a:lnTo>
                      <a:pt x="14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15" name="Freeform 415"/>
              <p:cNvSpPr>
                <a:spLocks/>
              </p:cNvSpPr>
              <p:nvPr/>
            </p:nvSpPr>
            <p:spPr bwMode="auto">
              <a:xfrm>
                <a:off x="1665" y="2221"/>
                <a:ext cx="35" cy="6"/>
              </a:xfrm>
              <a:custGeom>
                <a:avLst/>
                <a:gdLst>
                  <a:gd name="T0" fmla="*/ 28 w 35"/>
                  <a:gd name="T1" fmla="*/ 6 h 6"/>
                  <a:gd name="T2" fmla="*/ 35 w 35"/>
                  <a:gd name="T3" fmla="*/ 6 h 6"/>
                  <a:gd name="T4" fmla="*/ 28 w 35"/>
                  <a:gd name="T5" fmla="*/ 0 h 6"/>
                  <a:gd name="T6" fmla="*/ 0 w 35"/>
                  <a:gd name="T7" fmla="*/ 0 h 6"/>
                  <a:gd name="T8" fmla="*/ 0 w 35"/>
                  <a:gd name="T9" fmla="*/ 6 h 6"/>
                  <a:gd name="T10" fmla="*/ 0 w 35"/>
                  <a:gd name="T11" fmla="*/ 6 h 6"/>
                  <a:gd name="T12" fmla="*/ 28 w 3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">
                    <a:moveTo>
                      <a:pt x="28" y="6"/>
                    </a:moveTo>
                    <a:lnTo>
                      <a:pt x="35" y="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16" name="Freeform 416"/>
              <p:cNvSpPr>
                <a:spLocks/>
              </p:cNvSpPr>
              <p:nvPr/>
            </p:nvSpPr>
            <p:spPr bwMode="auto">
              <a:xfrm>
                <a:off x="1637" y="2221"/>
                <a:ext cx="14" cy="6"/>
              </a:xfrm>
              <a:custGeom>
                <a:avLst/>
                <a:gdLst>
                  <a:gd name="T0" fmla="*/ 7 w 14"/>
                  <a:gd name="T1" fmla="*/ 6 h 6"/>
                  <a:gd name="T2" fmla="*/ 14 w 14"/>
                  <a:gd name="T3" fmla="*/ 6 h 6"/>
                  <a:gd name="T4" fmla="*/ 7 w 14"/>
                  <a:gd name="T5" fmla="*/ 0 h 6"/>
                  <a:gd name="T6" fmla="*/ 0 w 14"/>
                  <a:gd name="T7" fmla="*/ 0 h 6"/>
                  <a:gd name="T8" fmla="*/ 0 w 14"/>
                  <a:gd name="T9" fmla="*/ 6 h 6"/>
                  <a:gd name="T10" fmla="*/ 0 w 14"/>
                  <a:gd name="T11" fmla="*/ 6 h 6"/>
                  <a:gd name="T12" fmla="*/ 7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7" y="6"/>
                    </a:moveTo>
                    <a:lnTo>
                      <a:pt x="14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617" name="Freeform 417"/>
              <p:cNvSpPr>
                <a:spLocks/>
              </p:cNvSpPr>
              <p:nvPr/>
            </p:nvSpPr>
            <p:spPr bwMode="auto">
              <a:xfrm>
                <a:off x="1588" y="2221"/>
                <a:ext cx="35" cy="6"/>
              </a:xfrm>
              <a:custGeom>
                <a:avLst/>
                <a:gdLst>
                  <a:gd name="T0" fmla="*/ 28 w 35"/>
                  <a:gd name="T1" fmla="*/ 6 h 6"/>
                  <a:gd name="T2" fmla="*/ 35 w 35"/>
                  <a:gd name="T3" fmla="*/ 6 h 6"/>
                  <a:gd name="T4" fmla="*/ 28 w 35"/>
                  <a:gd name="T5" fmla="*/ 0 h 6"/>
                  <a:gd name="T6" fmla="*/ 0 w 35"/>
                  <a:gd name="T7" fmla="*/ 0 h 6"/>
                  <a:gd name="T8" fmla="*/ 0 w 35"/>
                  <a:gd name="T9" fmla="*/ 6 h 6"/>
                  <a:gd name="T10" fmla="*/ 0 w 35"/>
                  <a:gd name="T11" fmla="*/ 6 h 6"/>
                  <a:gd name="T12" fmla="*/ 28 w 3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">
                    <a:moveTo>
                      <a:pt x="28" y="6"/>
                    </a:moveTo>
                    <a:lnTo>
                      <a:pt x="35" y="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9619" name="Freeform 419"/>
            <p:cNvSpPr>
              <a:spLocks/>
            </p:cNvSpPr>
            <p:nvPr/>
          </p:nvSpPr>
          <p:spPr bwMode="auto">
            <a:xfrm>
              <a:off x="1559" y="2221"/>
              <a:ext cx="14" cy="6"/>
            </a:xfrm>
            <a:custGeom>
              <a:avLst/>
              <a:gdLst>
                <a:gd name="T0" fmla="*/ 7 w 14"/>
                <a:gd name="T1" fmla="*/ 6 h 6"/>
                <a:gd name="T2" fmla="*/ 14 w 14"/>
                <a:gd name="T3" fmla="*/ 6 h 6"/>
                <a:gd name="T4" fmla="*/ 7 w 14"/>
                <a:gd name="T5" fmla="*/ 0 h 6"/>
                <a:gd name="T6" fmla="*/ 0 w 14"/>
                <a:gd name="T7" fmla="*/ 0 h 6"/>
                <a:gd name="T8" fmla="*/ 0 w 14"/>
                <a:gd name="T9" fmla="*/ 6 h 6"/>
                <a:gd name="T10" fmla="*/ 0 w 14"/>
                <a:gd name="T11" fmla="*/ 6 h 6"/>
                <a:gd name="T12" fmla="*/ 7 w 1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7" y="6"/>
                  </a:moveTo>
                  <a:lnTo>
                    <a:pt x="14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9620" name="Freeform 420"/>
            <p:cNvSpPr>
              <a:spLocks/>
            </p:cNvSpPr>
            <p:nvPr/>
          </p:nvSpPr>
          <p:spPr bwMode="auto">
            <a:xfrm>
              <a:off x="1510" y="2221"/>
              <a:ext cx="35" cy="6"/>
            </a:xfrm>
            <a:custGeom>
              <a:avLst/>
              <a:gdLst>
                <a:gd name="T0" fmla="*/ 28 w 35"/>
                <a:gd name="T1" fmla="*/ 6 h 6"/>
                <a:gd name="T2" fmla="*/ 35 w 35"/>
                <a:gd name="T3" fmla="*/ 6 h 6"/>
                <a:gd name="T4" fmla="*/ 28 w 35"/>
                <a:gd name="T5" fmla="*/ 0 h 6"/>
                <a:gd name="T6" fmla="*/ 0 w 35"/>
                <a:gd name="T7" fmla="*/ 0 h 6"/>
                <a:gd name="T8" fmla="*/ 0 w 35"/>
                <a:gd name="T9" fmla="*/ 6 h 6"/>
                <a:gd name="T10" fmla="*/ 0 w 35"/>
                <a:gd name="T11" fmla="*/ 6 h 6"/>
                <a:gd name="T12" fmla="*/ 28 w 3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6">
                  <a:moveTo>
                    <a:pt x="28" y="6"/>
                  </a:moveTo>
                  <a:lnTo>
                    <a:pt x="35" y="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9621" name="Freeform 421"/>
            <p:cNvSpPr>
              <a:spLocks/>
            </p:cNvSpPr>
            <p:nvPr/>
          </p:nvSpPr>
          <p:spPr bwMode="auto">
            <a:xfrm>
              <a:off x="1482" y="2221"/>
              <a:ext cx="14" cy="6"/>
            </a:xfrm>
            <a:custGeom>
              <a:avLst/>
              <a:gdLst>
                <a:gd name="T0" fmla="*/ 7 w 14"/>
                <a:gd name="T1" fmla="*/ 6 h 6"/>
                <a:gd name="T2" fmla="*/ 14 w 14"/>
                <a:gd name="T3" fmla="*/ 6 h 6"/>
                <a:gd name="T4" fmla="*/ 7 w 14"/>
                <a:gd name="T5" fmla="*/ 0 h 6"/>
                <a:gd name="T6" fmla="*/ 0 w 14"/>
                <a:gd name="T7" fmla="*/ 0 h 6"/>
                <a:gd name="T8" fmla="*/ 0 w 14"/>
                <a:gd name="T9" fmla="*/ 6 h 6"/>
                <a:gd name="T10" fmla="*/ 0 w 14"/>
                <a:gd name="T11" fmla="*/ 6 h 6"/>
                <a:gd name="T12" fmla="*/ 7 w 1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7" y="6"/>
                  </a:moveTo>
                  <a:lnTo>
                    <a:pt x="14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9622" name="Freeform 422"/>
            <p:cNvSpPr>
              <a:spLocks/>
            </p:cNvSpPr>
            <p:nvPr/>
          </p:nvSpPr>
          <p:spPr bwMode="auto">
            <a:xfrm>
              <a:off x="1433" y="2221"/>
              <a:ext cx="35" cy="6"/>
            </a:xfrm>
            <a:custGeom>
              <a:avLst/>
              <a:gdLst>
                <a:gd name="T0" fmla="*/ 28 w 35"/>
                <a:gd name="T1" fmla="*/ 6 h 6"/>
                <a:gd name="T2" fmla="*/ 35 w 35"/>
                <a:gd name="T3" fmla="*/ 6 h 6"/>
                <a:gd name="T4" fmla="*/ 28 w 35"/>
                <a:gd name="T5" fmla="*/ 0 h 6"/>
                <a:gd name="T6" fmla="*/ 0 w 35"/>
                <a:gd name="T7" fmla="*/ 0 h 6"/>
                <a:gd name="T8" fmla="*/ 0 w 35"/>
                <a:gd name="T9" fmla="*/ 6 h 6"/>
                <a:gd name="T10" fmla="*/ 0 w 35"/>
                <a:gd name="T11" fmla="*/ 6 h 6"/>
                <a:gd name="T12" fmla="*/ 28 w 3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6">
                  <a:moveTo>
                    <a:pt x="28" y="6"/>
                  </a:moveTo>
                  <a:lnTo>
                    <a:pt x="35" y="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9623" name="Freeform 423"/>
            <p:cNvSpPr>
              <a:spLocks/>
            </p:cNvSpPr>
            <p:nvPr/>
          </p:nvSpPr>
          <p:spPr bwMode="auto">
            <a:xfrm>
              <a:off x="1405" y="2221"/>
              <a:ext cx="14" cy="6"/>
            </a:xfrm>
            <a:custGeom>
              <a:avLst/>
              <a:gdLst>
                <a:gd name="T0" fmla="*/ 7 w 14"/>
                <a:gd name="T1" fmla="*/ 6 h 6"/>
                <a:gd name="T2" fmla="*/ 14 w 14"/>
                <a:gd name="T3" fmla="*/ 6 h 6"/>
                <a:gd name="T4" fmla="*/ 7 w 14"/>
                <a:gd name="T5" fmla="*/ 0 h 6"/>
                <a:gd name="T6" fmla="*/ 0 w 14"/>
                <a:gd name="T7" fmla="*/ 0 h 6"/>
                <a:gd name="T8" fmla="*/ 0 w 14"/>
                <a:gd name="T9" fmla="*/ 6 h 6"/>
                <a:gd name="T10" fmla="*/ 0 w 14"/>
                <a:gd name="T11" fmla="*/ 6 h 6"/>
                <a:gd name="T12" fmla="*/ 7 w 1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7" y="6"/>
                  </a:moveTo>
                  <a:lnTo>
                    <a:pt x="14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9624" name="Freeform 424"/>
            <p:cNvSpPr>
              <a:spLocks/>
            </p:cNvSpPr>
            <p:nvPr/>
          </p:nvSpPr>
          <p:spPr bwMode="auto">
            <a:xfrm>
              <a:off x="1356" y="2221"/>
              <a:ext cx="35" cy="6"/>
            </a:xfrm>
            <a:custGeom>
              <a:avLst/>
              <a:gdLst>
                <a:gd name="T0" fmla="*/ 28 w 35"/>
                <a:gd name="T1" fmla="*/ 6 h 6"/>
                <a:gd name="T2" fmla="*/ 35 w 35"/>
                <a:gd name="T3" fmla="*/ 6 h 6"/>
                <a:gd name="T4" fmla="*/ 28 w 35"/>
                <a:gd name="T5" fmla="*/ 0 h 6"/>
                <a:gd name="T6" fmla="*/ 0 w 35"/>
                <a:gd name="T7" fmla="*/ 0 h 6"/>
                <a:gd name="T8" fmla="*/ 0 w 35"/>
                <a:gd name="T9" fmla="*/ 6 h 6"/>
                <a:gd name="T10" fmla="*/ 0 w 35"/>
                <a:gd name="T11" fmla="*/ 6 h 6"/>
                <a:gd name="T12" fmla="*/ 28 w 3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6">
                  <a:moveTo>
                    <a:pt x="28" y="6"/>
                  </a:moveTo>
                  <a:lnTo>
                    <a:pt x="35" y="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9625" name="Freeform 425"/>
            <p:cNvSpPr>
              <a:spLocks/>
            </p:cNvSpPr>
            <p:nvPr/>
          </p:nvSpPr>
          <p:spPr bwMode="auto">
            <a:xfrm>
              <a:off x="1328" y="2221"/>
              <a:ext cx="14" cy="6"/>
            </a:xfrm>
            <a:custGeom>
              <a:avLst/>
              <a:gdLst>
                <a:gd name="T0" fmla="*/ 7 w 14"/>
                <a:gd name="T1" fmla="*/ 6 h 6"/>
                <a:gd name="T2" fmla="*/ 14 w 14"/>
                <a:gd name="T3" fmla="*/ 6 h 6"/>
                <a:gd name="T4" fmla="*/ 7 w 14"/>
                <a:gd name="T5" fmla="*/ 0 h 6"/>
                <a:gd name="T6" fmla="*/ 0 w 14"/>
                <a:gd name="T7" fmla="*/ 0 h 6"/>
                <a:gd name="T8" fmla="*/ 0 w 14"/>
                <a:gd name="T9" fmla="*/ 6 h 6"/>
                <a:gd name="T10" fmla="*/ 0 w 14"/>
                <a:gd name="T11" fmla="*/ 6 h 6"/>
                <a:gd name="T12" fmla="*/ 7 w 1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7" y="6"/>
                  </a:moveTo>
                  <a:lnTo>
                    <a:pt x="14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9626" name="Freeform 426"/>
            <p:cNvSpPr>
              <a:spLocks/>
            </p:cNvSpPr>
            <p:nvPr/>
          </p:nvSpPr>
          <p:spPr bwMode="auto">
            <a:xfrm>
              <a:off x="1279" y="2221"/>
              <a:ext cx="35" cy="6"/>
            </a:xfrm>
            <a:custGeom>
              <a:avLst/>
              <a:gdLst>
                <a:gd name="T0" fmla="*/ 28 w 35"/>
                <a:gd name="T1" fmla="*/ 6 h 6"/>
                <a:gd name="T2" fmla="*/ 35 w 35"/>
                <a:gd name="T3" fmla="*/ 6 h 6"/>
                <a:gd name="T4" fmla="*/ 28 w 35"/>
                <a:gd name="T5" fmla="*/ 0 h 6"/>
                <a:gd name="T6" fmla="*/ 0 w 35"/>
                <a:gd name="T7" fmla="*/ 0 h 6"/>
                <a:gd name="T8" fmla="*/ 0 w 35"/>
                <a:gd name="T9" fmla="*/ 6 h 6"/>
                <a:gd name="T10" fmla="*/ 0 w 35"/>
                <a:gd name="T11" fmla="*/ 6 h 6"/>
                <a:gd name="T12" fmla="*/ 28 w 3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6">
                  <a:moveTo>
                    <a:pt x="28" y="6"/>
                  </a:moveTo>
                  <a:lnTo>
                    <a:pt x="35" y="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DD53-5BB7-4395-A848-DCB11D716FE9}" type="slidenum">
              <a:rPr lang="el-GR" altLang="de-DE"/>
              <a:pPr/>
              <a:t>9</a:t>
            </a:fld>
            <a:endParaRPr lang="el-GR" altLang="de-DE"/>
          </a:p>
        </p:txBody>
      </p:sp>
      <p:sp>
        <p:nvSpPr>
          <p:cNvPr id="180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Σημείο Εξίσωσης Συνολικών Εσόδων - Εξόδων</a:t>
            </a:r>
            <a:endParaRPr lang="el-GR" altLang="de-DE" sz="4000" smtClean="0"/>
          </a:p>
        </p:txBody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  <a:buFontTx/>
              <a:buChar char="•"/>
            </a:pPr>
            <a:r>
              <a:rPr lang="el-GR" altLang="en-US" smtClean="0"/>
              <a:t>Σημείο εξίσωσης σε μονάδες = 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altLang="en-US" smtClean="0"/>
              <a:t>	Σταθερό κόστος / Μοναδιαίο Περιθώριο Συμμετοχής.</a:t>
            </a:r>
            <a:endParaRPr lang="en-GB" altLang="en-US" smtClean="0"/>
          </a:p>
          <a:p>
            <a:pPr eaLnBrk="0" hangingPunct="0">
              <a:spcBef>
                <a:spcPct val="0"/>
              </a:spcBef>
              <a:buFontTx/>
              <a:buChar char="•"/>
            </a:pPr>
            <a:endParaRPr lang="el-GR" altLang="en-US" smtClean="0"/>
          </a:p>
          <a:p>
            <a:pPr eaLnBrk="0" hangingPunct="0">
              <a:spcBef>
                <a:spcPct val="0"/>
              </a:spcBef>
              <a:buFontTx/>
              <a:buChar char="•"/>
            </a:pPr>
            <a:r>
              <a:rPr lang="el-GR" altLang="en-US" smtClean="0"/>
              <a:t>Σημείο εξίσωσης σε αξίες = 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mtClean="0"/>
              <a:t>	</a:t>
            </a:r>
            <a:r>
              <a:rPr lang="el-GR" altLang="en-US" smtClean="0"/>
              <a:t>Σταθερό κόστος / Ποσοστιαίο Περιθώριο Συμμετοχής.</a:t>
            </a:r>
            <a:endParaRPr lang="en-GB" altLang="en-US" smtClean="0"/>
          </a:p>
          <a:p>
            <a:pPr>
              <a:spcBef>
                <a:spcPct val="20000"/>
              </a:spcBef>
            </a:pPr>
            <a:endParaRPr lang="el-GR" altLang="de-DE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0000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Ppt0000004</Template>
  <TotalTime>312</TotalTime>
  <Words>832</Words>
  <Application>Microsoft Office PowerPoint</Application>
  <PresentationFormat>On-screen Show (4:3)</PresentationFormat>
  <Paragraphs>153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Ppt0000004</vt:lpstr>
      <vt:lpstr>Λογιστική Κόστους</vt:lpstr>
      <vt:lpstr>Χρηματοδότηση</vt:lpstr>
      <vt:lpstr>Άδειες Χρήσης</vt:lpstr>
      <vt:lpstr>Σκοποί ενότητας</vt:lpstr>
      <vt:lpstr>Περιεχόμενα ενότητας</vt:lpstr>
      <vt:lpstr>Εφαρμογές Οριακής Κοστολόγησης</vt:lpstr>
      <vt:lpstr>Σημείο εξίσωσης (Break Even Point)</vt:lpstr>
      <vt:lpstr>Σημείο Εξίσωσης Συνολικών Εσόδων και Εξόδων</vt:lpstr>
      <vt:lpstr>Σημείο Εξίσωσης Συνολικών Εσόδων - Εξόδων</vt:lpstr>
      <vt:lpstr>Βασικές υποθέσεις της ανάλυσης σημείου εξίσωσης</vt:lpstr>
      <vt:lpstr>Σχέση Κόστους - Όγκου - Κέρδους</vt:lpstr>
      <vt:lpstr>Κέρδος μετά και προ φόρων</vt:lpstr>
      <vt:lpstr>Σημείο εξίσωσης όταν υπάρχουν δύο προϊόντα (1 από 2)</vt:lpstr>
      <vt:lpstr>Σημείο εξίσωσης όταν υπάρχουν δύο προϊόντα (2 από 2)</vt:lpstr>
      <vt:lpstr>Είδη Βραχυχρόνιων Αποφάσεων</vt:lpstr>
      <vt:lpstr>Διαδικασία λήψης απόφασης</vt:lpstr>
      <vt:lpstr>Σχετικό κόστος - Σχετικό έσοδο</vt:lpstr>
      <vt:lpstr>Βασική Επιδίωξη - Χωρίς περιορισμούς</vt:lpstr>
      <vt:lpstr>Απόφαση κατάργησης προϊόντος ή λειτουργίας</vt:lpstr>
      <vt:lpstr>Λήψη ειδικής παραγγελίας</vt:lpstr>
      <vt:lpstr>Είδη περιορισμών</vt:lpstr>
      <vt:lpstr>Βασική Επιδίωξη - Με περιορισμούς</vt:lpstr>
      <vt:lpstr>Πρόγραμμα παραγωγής όταν υπάρχουν συντελεστές σε στενότητα</vt:lpstr>
      <vt:lpstr>Τέλος Ενότητας # 8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/>
  <cp:lastModifiedBy/>
  <cp:revision>37</cp:revision>
  <dcterms:created xsi:type="dcterms:W3CDTF">2015-05-11T15:26:45Z</dcterms:created>
  <dcterms:modified xsi:type="dcterms:W3CDTF">2015-11-22T08:33:47Z</dcterms:modified>
</cp:coreProperties>
</file>