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10" r:id="rId2"/>
    <p:sldId id="311" r:id="rId3"/>
    <p:sldId id="312" r:id="rId4"/>
    <p:sldId id="313" r:id="rId5"/>
    <p:sldId id="314" r:id="rId6"/>
    <p:sldId id="315" r:id="rId7"/>
    <p:sldId id="29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90" r:id="rId22"/>
    <p:sldId id="270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271" r:id="rId36"/>
    <p:sldId id="272" r:id="rId37"/>
    <p:sldId id="273" r:id="rId38"/>
    <p:sldId id="286" r:id="rId39"/>
    <p:sldId id="287" r:id="rId40"/>
    <p:sldId id="291" r:id="rId41"/>
    <p:sldId id="292" r:id="rId42"/>
    <p:sldId id="274" r:id="rId43"/>
    <p:sldId id="289" r:id="rId44"/>
    <p:sldId id="293" r:id="rId45"/>
    <p:sldId id="294" r:id="rId46"/>
    <p:sldId id="309" r:id="rId47"/>
    <p:sldId id="316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C056-A2CD-4AC4-9AD0-07FE383BD79E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5E6E-19FF-4F05-8BBC-471DB197B3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01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6755D-ABEC-494A-982E-7093E761EF11}" type="slidenum">
              <a:rPr lang="el-GR" smtClean="0"/>
              <a:pPr/>
              <a:t>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06417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1BE2E-3E62-4CEA-95CA-40B291ADAAA8}" type="slidenum">
              <a:rPr lang="el-GR" smtClean="0"/>
              <a:pPr/>
              <a:t>11</a:t>
            </a:fld>
            <a:endParaRPr lang="el-GR" smtClean="0"/>
          </a:p>
        </p:txBody>
      </p:sp>
      <p:sp>
        <p:nvSpPr>
          <p:cNvPr id="487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7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74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481700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F73B9-7CE5-47FD-BF3C-3A2E6581964D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501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6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092630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67B00-FD25-4C11-ABB8-82C85B3CC861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845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88527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8DF4B-4E38-432C-AD75-A19C29AD64FC}" type="slidenum">
              <a:rPr lang="el-GR" smtClean="0"/>
              <a:pPr/>
              <a:t>14</a:t>
            </a:fld>
            <a:endParaRPr lang="el-GR" smtClean="0"/>
          </a:p>
        </p:txBody>
      </p:sp>
      <p:sp>
        <p:nvSpPr>
          <p:cNvPr id="489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9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94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089235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9492B-0B2E-4505-9ED1-8D0C2368B689}" type="slidenum">
              <a:rPr lang="el-GR" smtClean="0"/>
              <a:pPr/>
              <a:t>15</a:t>
            </a:fld>
            <a:endParaRPr lang="el-GR" smtClean="0"/>
          </a:p>
        </p:txBody>
      </p:sp>
      <p:sp>
        <p:nvSpPr>
          <p:cNvPr id="490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0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05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240474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2E068-656B-4A75-A959-663DD08F2BEB}" type="slidenum">
              <a:rPr lang="el-GR" smtClean="0"/>
              <a:pPr/>
              <a:t>16</a:t>
            </a:fld>
            <a:endParaRPr lang="el-GR" smtClean="0"/>
          </a:p>
        </p:txBody>
      </p:sp>
      <p:sp>
        <p:nvSpPr>
          <p:cNvPr id="491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040993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AA062-7A0F-482D-8875-22D64915F619}" type="slidenum">
              <a:rPr lang="el-GR" smtClean="0"/>
              <a:pPr/>
              <a:t>17</a:t>
            </a:fld>
            <a:endParaRPr lang="el-GR" smtClean="0"/>
          </a:p>
        </p:txBody>
      </p:sp>
      <p:sp>
        <p:nvSpPr>
          <p:cNvPr id="492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2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25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222751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B079A-80E7-4E6C-A9D5-8297F781F1FF}" type="slidenum">
              <a:rPr lang="el-GR" smtClean="0"/>
              <a:pPr/>
              <a:t>18</a:t>
            </a:fld>
            <a:endParaRPr lang="el-GR" smtClean="0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35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184449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FEE1A-7800-4985-9549-4A46E9917AF7}" type="slidenum">
              <a:rPr lang="el-GR" smtClean="0"/>
              <a:pPr/>
              <a:t>19</a:t>
            </a:fld>
            <a:endParaRPr lang="el-GR" smtClean="0"/>
          </a:p>
        </p:txBody>
      </p:sp>
      <p:sp>
        <p:nvSpPr>
          <p:cNvPr id="494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4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45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275157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77E09-F3E1-4BC0-AC97-EE24747AA759}" type="slidenum">
              <a:rPr lang="el-GR" smtClean="0"/>
              <a:pPr/>
              <a:t>20</a:t>
            </a:fld>
            <a:endParaRPr lang="el-GR" smtClean="0"/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56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87700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•"/>
            </a:pPr>
            <a:endParaRPr lang="el-GR" smtClean="0"/>
          </a:p>
        </p:txBody>
      </p:sp>
      <p:sp>
        <p:nvSpPr>
          <p:cNvPr id="1546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1873-C5D0-450C-ADCD-B0FA29C6427A}" type="slidenum">
              <a:rPr lang="el-GR" smtClean="0"/>
              <a:pPr/>
              <a:t>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98600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65DFB-BE06-44FA-A9D8-B4C1DDB6D3D3}" type="slidenum">
              <a:rPr lang="el-GR" smtClean="0"/>
              <a:pPr/>
              <a:t>21</a:t>
            </a:fld>
            <a:endParaRPr lang="el-GR" smtClean="0"/>
          </a:p>
        </p:txBody>
      </p:sp>
      <p:sp>
        <p:nvSpPr>
          <p:cNvPr id="522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38472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60485E-BC4B-487C-B05A-C764BAD50EE5}" type="slidenum">
              <a:rPr lang="el-GR" smtClean="0"/>
              <a:pPr/>
              <a:t>22</a:t>
            </a:fld>
            <a:endParaRPr lang="el-GR" smtClean="0"/>
          </a:p>
        </p:txBody>
      </p:sp>
      <p:sp>
        <p:nvSpPr>
          <p:cNvPr id="496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6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66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191600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F3B36-212B-469B-8CAF-78CCEB871412}" type="slidenum">
              <a:rPr lang="el-GR" smtClean="0"/>
              <a:pPr/>
              <a:t>23</a:t>
            </a:fld>
            <a:endParaRPr lang="el-GR" smtClean="0"/>
          </a:p>
        </p:txBody>
      </p:sp>
      <p:sp>
        <p:nvSpPr>
          <p:cNvPr id="506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6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68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146815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A38FD-2A26-4274-A675-D0B8CFA4FA3C}" type="slidenum">
              <a:rPr lang="el-GR" smtClean="0"/>
              <a:pPr/>
              <a:t>24</a:t>
            </a:fld>
            <a:endParaRPr lang="el-GR" smtClean="0"/>
          </a:p>
        </p:txBody>
      </p:sp>
      <p:sp>
        <p:nvSpPr>
          <p:cNvPr id="507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7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79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62001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CE950-F05A-4955-8EEB-8F5B9A865E89}" type="slidenum">
              <a:rPr lang="el-GR" smtClean="0"/>
              <a:pPr/>
              <a:t>25</a:t>
            </a:fld>
            <a:endParaRPr lang="el-GR" smtClean="0"/>
          </a:p>
        </p:txBody>
      </p:sp>
      <p:sp>
        <p:nvSpPr>
          <p:cNvPr id="508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89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557983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33C78-3D47-41A9-91B9-FD09153D490D}" type="slidenum">
              <a:rPr lang="el-GR" smtClean="0"/>
              <a:pPr/>
              <a:t>26</a:t>
            </a:fld>
            <a:endParaRPr lang="el-GR" smtClean="0"/>
          </a:p>
        </p:txBody>
      </p:sp>
      <p:sp>
        <p:nvSpPr>
          <p:cNvPr id="509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9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99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878493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1A374-0F6E-403B-B453-8D90DC889964}" type="slidenum">
              <a:rPr lang="el-GR" smtClean="0"/>
              <a:pPr/>
              <a:t>27</a:t>
            </a:fld>
            <a:endParaRPr lang="el-GR" smtClean="0"/>
          </a:p>
        </p:txBody>
      </p:sp>
      <p:sp>
        <p:nvSpPr>
          <p:cNvPr id="510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0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09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059435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B1EFE-3648-4569-9F1E-22E082547801}" type="slidenum">
              <a:rPr lang="el-GR" smtClean="0"/>
              <a:pPr/>
              <a:t>28</a:t>
            </a:fld>
            <a:endParaRPr lang="el-GR" smtClean="0"/>
          </a:p>
        </p:txBody>
      </p:sp>
      <p:sp>
        <p:nvSpPr>
          <p:cNvPr id="512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59639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3D317-6CE8-4BD9-AE3E-6971561892A7}" type="slidenum">
              <a:rPr lang="el-GR" smtClean="0"/>
              <a:pPr/>
              <a:t>29</a:t>
            </a:fld>
            <a:endParaRPr lang="el-GR" smtClean="0"/>
          </a:p>
        </p:txBody>
      </p:sp>
      <p:sp>
        <p:nvSpPr>
          <p:cNvPr id="513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3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30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41661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ABCBA-A9A7-4C4A-A72E-0553CA3E9486}" type="slidenum">
              <a:rPr lang="el-GR" smtClean="0"/>
              <a:pPr/>
              <a:t>30</a:t>
            </a:fld>
            <a:endParaRPr lang="el-GR" smtClean="0"/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405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15714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56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5E9D8-E15C-4CA5-A778-2EFCD864C666}" type="slidenum">
              <a:rPr lang="el-GR" smtClean="0"/>
              <a:pPr/>
              <a:t>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42711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573BA-DC80-4F81-9234-157E291AF457}" type="slidenum">
              <a:rPr lang="el-GR" smtClean="0"/>
              <a:pPr/>
              <a:t>31</a:t>
            </a:fld>
            <a:endParaRPr lang="el-GR" smtClean="0"/>
          </a:p>
        </p:txBody>
      </p:sp>
      <p:sp>
        <p:nvSpPr>
          <p:cNvPr id="515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5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50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891341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D8CA6-4CB7-4160-9788-9DE4F1A70C1D}" type="slidenum">
              <a:rPr lang="el-GR" smtClean="0"/>
              <a:pPr/>
              <a:t>32</a:t>
            </a:fld>
            <a:endParaRPr lang="el-GR" smtClean="0"/>
          </a:p>
        </p:txBody>
      </p:sp>
      <p:sp>
        <p:nvSpPr>
          <p:cNvPr id="516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6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61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54329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18480-5D3A-4EEB-B4D2-5331B569E698}" type="slidenum">
              <a:rPr lang="el-GR" smtClean="0"/>
              <a:pPr/>
              <a:t>33</a:t>
            </a:fld>
            <a:endParaRPr lang="el-GR" smtClean="0"/>
          </a:p>
        </p:txBody>
      </p:sp>
      <p:sp>
        <p:nvSpPr>
          <p:cNvPr id="517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7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71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505953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B116E-8D10-4DD4-A63C-7DD127296B6A}" type="slidenum">
              <a:rPr lang="el-GR" smtClean="0"/>
              <a:pPr/>
              <a:t>34</a:t>
            </a:fld>
            <a:endParaRPr lang="el-GR" smtClean="0"/>
          </a:p>
        </p:txBody>
      </p:sp>
      <p:sp>
        <p:nvSpPr>
          <p:cNvPr id="520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0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01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6117221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8B49D-7EDE-40A9-849F-D5E8526646A7}" type="slidenum">
              <a:rPr lang="el-GR" smtClean="0"/>
              <a:pPr/>
              <a:t>35</a:t>
            </a:fld>
            <a:endParaRPr lang="el-GR" smtClean="0"/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27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0451973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7C72E-B80E-4C39-9C89-04CB8DFC1DDA}" type="slidenum">
              <a:rPr lang="el-GR" smtClean="0"/>
              <a:pPr/>
              <a:t>36</a:t>
            </a:fld>
            <a:endParaRPr lang="el-GR" smtClean="0"/>
          </a:p>
        </p:txBody>
      </p:sp>
      <p:sp>
        <p:nvSpPr>
          <p:cNvPr id="503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3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38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6929490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ADF4D-D390-4177-BDB6-7A93D277C22C}" type="slidenum">
              <a:rPr lang="el-GR" smtClean="0"/>
              <a:pPr/>
              <a:t>37</a:t>
            </a:fld>
            <a:endParaRPr lang="el-GR" smtClean="0"/>
          </a:p>
        </p:txBody>
      </p:sp>
      <p:sp>
        <p:nvSpPr>
          <p:cNvPr id="504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4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48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9416521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43B9F-8461-46C8-8071-811F4A79945B}" type="slidenum">
              <a:rPr lang="el-GR" smtClean="0"/>
              <a:pPr/>
              <a:t>38</a:t>
            </a:fld>
            <a:endParaRPr lang="el-GR" smtClean="0"/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81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9902178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F19BA-38DA-4FFB-BE12-D7BE5D244378}" type="slidenum">
              <a:rPr lang="el-GR" smtClean="0"/>
              <a:pPr/>
              <a:t>39</a:t>
            </a:fld>
            <a:endParaRPr lang="el-GR" smtClean="0"/>
          </a:p>
        </p:txBody>
      </p:sp>
      <p:sp>
        <p:nvSpPr>
          <p:cNvPr id="519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9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91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49406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19997-BF52-4DDF-B6BB-8259E6C09731}" type="slidenum">
              <a:rPr lang="el-GR" smtClean="0"/>
              <a:pPr/>
              <a:t>40</a:t>
            </a:fld>
            <a:endParaRPr lang="el-GR" smtClean="0"/>
          </a:p>
        </p:txBody>
      </p:sp>
      <p:sp>
        <p:nvSpPr>
          <p:cNvPr id="523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3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32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4869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66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ECDCC-38EF-462D-BCF4-6BCD2CF4BACD}" type="slidenum">
              <a:rPr lang="el-GR" smtClean="0"/>
              <a:pPr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827330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11D01-F9BA-4FFF-8F51-D261D1109726}" type="slidenum">
              <a:rPr lang="el-GR" smtClean="0"/>
              <a:pPr/>
              <a:t>41</a:t>
            </a:fld>
            <a:endParaRPr lang="el-GR" smtClean="0"/>
          </a:p>
        </p:txBody>
      </p:sp>
      <p:sp>
        <p:nvSpPr>
          <p:cNvPr id="524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4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42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0444105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0535E-718B-4AA0-8D33-0D6194477B75}" type="slidenum">
              <a:rPr lang="el-GR" smtClean="0"/>
              <a:pPr/>
              <a:t>42</a:t>
            </a:fld>
            <a:endParaRPr lang="el-GR" smtClean="0"/>
          </a:p>
        </p:txBody>
      </p:sp>
      <p:sp>
        <p:nvSpPr>
          <p:cNvPr id="505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5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58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5355317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07FF8-D719-4EF6-9DAF-E50D0A13B365}" type="slidenum">
              <a:rPr lang="el-GR" smtClean="0"/>
              <a:pPr/>
              <a:t>43</a:t>
            </a:fld>
            <a:endParaRPr lang="el-GR" smtClean="0"/>
          </a:p>
        </p:txBody>
      </p:sp>
      <p:sp>
        <p:nvSpPr>
          <p:cNvPr id="521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1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12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8388238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2A07E-AF42-4F14-A107-F52290DD2417}" type="slidenum">
              <a:rPr lang="el-GR" smtClean="0"/>
              <a:pPr/>
              <a:t>44</a:t>
            </a:fld>
            <a:endParaRPr lang="el-GR" smtClean="0"/>
          </a:p>
        </p:txBody>
      </p:sp>
      <p:sp>
        <p:nvSpPr>
          <p:cNvPr id="525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5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531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1525008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C9E62-90F9-460F-9E06-76F5300C32AF}" type="slidenum">
              <a:rPr lang="el-GR" smtClean="0"/>
              <a:pPr/>
              <a:t>45</a:t>
            </a:fld>
            <a:endParaRPr lang="el-GR" smtClean="0"/>
          </a:p>
        </p:txBody>
      </p:sp>
      <p:sp>
        <p:nvSpPr>
          <p:cNvPr id="526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6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634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6110927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1402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CD458-B00F-4312-BBC7-8D26347FD5BF}" type="slidenum">
              <a:rPr lang="el-GR" smtClean="0"/>
              <a:pPr/>
              <a:t>47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2336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77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6C87-352B-4B3E-938F-9E6BBFBC74F8}" type="slidenum">
              <a:rPr lang="el-GR" smtClean="0"/>
              <a:pPr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68016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87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3CC16-57F4-41E3-B6B7-4C533AB9C3A8}" type="slidenum">
              <a:rPr lang="el-GR" smtClean="0"/>
              <a:pPr/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2692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F2B04-CEB7-4CAB-916B-BD7FFAFD5851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484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4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43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576916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F87A3-6558-4C25-B33C-F2CC2FB7D9D0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485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5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53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62292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6E2F4-AB15-43A8-973A-D4EDD13D9D20}" type="slidenum">
              <a:rPr lang="el-GR" smtClean="0"/>
              <a:pPr/>
              <a:t>10</a:t>
            </a:fld>
            <a:endParaRPr lang="el-GR" smtClean="0"/>
          </a:p>
        </p:txBody>
      </p:sp>
      <p:sp>
        <p:nvSpPr>
          <p:cNvPr id="486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6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64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6860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A467-51C0-4DCF-A17C-D14F96B9F1E6}" type="datetime1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D974-8E52-4D3B-B422-093789F26095}" type="datetime1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22A0-99A0-4972-AA57-005286A63B79}" type="datetime1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CEC3-C092-4D09-B2AD-CEF4B3EEC6D4}" type="datetime1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8779-53F3-40E6-93E8-A3B08F9A621A}" type="datetime1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0198-A12A-490B-8C2A-87385EF11B3C}" type="datetime1">
              <a:rPr lang="el-GR" smtClean="0"/>
              <a:pPr/>
              <a:t>26/11/2015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2755-E38F-47D1-8A41-7057B96D8527}" type="datetime1">
              <a:rPr lang="el-GR" smtClean="0"/>
              <a:pPr/>
              <a:t>26/11/2015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50B0-A4C2-4E92-89BC-3B0380C7B786}" type="datetime1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4C0-9C5A-45CA-8E11-BE7E5FA00FB5}" type="datetime1">
              <a:rPr lang="el-GR" smtClean="0"/>
              <a:pPr/>
              <a:t>26/11/2015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709C-6223-416B-AAFD-5C86E894AD22}" type="datetime1">
              <a:rPr lang="el-GR" smtClean="0"/>
              <a:pPr/>
              <a:t>26/11/2015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8DC1-67BB-43B3-973D-3D32512A058F}" type="datetime1">
              <a:rPr lang="el-GR" smtClean="0"/>
              <a:pPr/>
              <a:t>26/11/2015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B6545-9391-44D1-83DB-237729893B32}" type="datetime1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5E8BC-8EE0-4297-8F9C-41C2B7BB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jpe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wmf"/><Relationship Id="rId5" Type="http://schemas.openxmlformats.org/officeDocument/2006/relationships/image" Target="../media/image44.emf"/><Relationship Id="rId4" Type="http://schemas.openxmlformats.org/officeDocument/2006/relationships/image" Target="../media/image1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4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9.jpeg"/><Relationship Id="rId5" Type="http://schemas.openxmlformats.org/officeDocument/2006/relationships/image" Target="../media/image3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Διαφήμιση και Επιχειρησιακή Επικοινωνία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6013" y="3886200"/>
            <a:ext cx="7777162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4:</a:t>
            </a:r>
            <a:r>
              <a:rPr lang="en-US" sz="2800" dirty="0" smtClean="0"/>
              <a:t> </a:t>
            </a:r>
            <a:r>
              <a:rPr lang="el-GR" sz="2800" dirty="0" smtClean="0"/>
              <a:t>Επιλογή μέσων διαφήμισης</a:t>
            </a:r>
            <a:endParaRPr lang="en-US" sz="2800" dirty="0" smtClean="0"/>
          </a:p>
          <a:p>
            <a:pPr>
              <a:defRPr/>
            </a:pPr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</a:t>
            </a:r>
            <a:r>
              <a:rPr lang="el-GR" sz="2800" dirty="0" err="1" smtClean="0"/>
              <a:t>Πανηγυράκης</a:t>
            </a:r>
            <a:endParaRPr lang="el-GR" sz="2800" dirty="0" smtClean="0"/>
          </a:p>
          <a:p>
            <a:pPr>
              <a:defRPr/>
            </a:pPr>
            <a:r>
              <a:rPr lang="el-GR" sz="2800" b="1" dirty="0" smtClean="0"/>
              <a:t>Τμήμα: </a:t>
            </a:r>
            <a:r>
              <a:rPr lang="el-GR" sz="2800" dirty="0" smtClean="0"/>
              <a:t>Οργάνωσης και Διοίκησης Επιχειρήσεων</a:t>
            </a:r>
          </a:p>
        </p:txBody>
      </p:sp>
      <p:pic>
        <p:nvPicPr>
          <p:cNvPr id="1536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ChangeArrowheads="1"/>
          </p:cNvSpPr>
          <p:nvPr/>
        </p:nvSpPr>
        <p:spPr bwMode="auto">
          <a:xfrm>
            <a:off x="2438400" y="304800"/>
            <a:ext cx="6324600" cy="819150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rgbClr val="808000"/>
              </a:gs>
            </a:gsLst>
            <a:path path="rect">
              <a:fillToRect l="100000" b="100000"/>
            </a:path>
          </a:gradFill>
          <a:ln w="12700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lIns="90488" tIns="44450" rIns="90488" bIns="44450">
            <a:spAutoFit/>
            <a:flatTx/>
          </a:bodyPr>
          <a:lstStyle/>
          <a:p>
            <a:pPr algn="ctr" defTabSz="762000" eaLnBrk="0" hangingPunct="0">
              <a:defRPr/>
            </a:pPr>
            <a:r>
              <a:rPr lang="el-GR"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ΑΠΟΦΑΣΕΙΣ ΕΠΙΛΟΓΗΣ ΜΕΣΩΝ</a:t>
            </a:r>
          </a:p>
          <a:p>
            <a:pPr algn="ctr" defTabSz="762000" eaLnBrk="0" hangingPunct="0">
              <a:defRPr/>
            </a:pPr>
            <a:r>
              <a:rPr lang="el-GR"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ΜΑΖΙΚΗΣ ΕΠΙΚΟΙΝΩΝΙΑΣ</a:t>
            </a:r>
          </a:p>
        </p:txBody>
      </p:sp>
      <p:sp>
        <p:nvSpPr>
          <p:cNvPr id="660483" name="Rectangle 3"/>
          <p:cNvSpPr>
            <a:spLocks noChangeArrowheads="1"/>
          </p:cNvSpPr>
          <p:nvPr/>
        </p:nvSpPr>
        <p:spPr bwMode="auto">
          <a:xfrm>
            <a:off x="0" y="2133600"/>
            <a:ext cx="2308225" cy="466725"/>
          </a:xfrm>
          <a:prstGeom prst="rect">
            <a:avLst/>
          </a:prstGeom>
          <a:solidFill>
            <a:srgbClr val="FF0000"/>
          </a:solidFill>
          <a:ln w="127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lIns="90488" tIns="44450" rIns="90488" bIns="44450">
            <a:spAutoFit/>
            <a:flatTx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Επιλογή Μέσου</a:t>
            </a:r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665163" y="3438525"/>
            <a:ext cx="2746375" cy="454025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lIns="90488" tIns="44450" rIns="90488" bIns="44450">
            <a:spAutoFit/>
            <a:flatTx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Επιλογή Οχήματος</a:t>
            </a:r>
          </a:p>
        </p:txBody>
      </p:sp>
      <p:sp>
        <p:nvSpPr>
          <p:cNvPr id="660485" name="Rectangle 5"/>
          <p:cNvSpPr>
            <a:spLocks noChangeArrowheads="1"/>
          </p:cNvSpPr>
          <p:nvPr/>
        </p:nvSpPr>
        <p:spPr bwMode="auto">
          <a:xfrm>
            <a:off x="2036763" y="4886325"/>
            <a:ext cx="3803650" cy="454025"/>
          </a:xfrm>
          <a:prstGeom prst="rect">
            <a:avLst/>
          </a:prstGeom>
          <a:solidFill>
            <a:srgbClr val="008000"/>
          </a:solidFill>
          <a:ln w="12700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90488" tIns="44450" rIns="90488" bIns="44450">
            <a:spAutoFit/>
            <a:flatTx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Επιλογή Χρονικής Στιγμής</a:t>
            </a:r>
          </a:p>
        </p:txBody>
      </p:sp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5237163" y="5953125"/>
            <a:ext cx="2968625" cy="454025"/>
          </a:xfrm>
          <a:prstGeom prst="rect">
            <a:avLst/>
          </a:prstGeom>
          <a:solidFill>
            <a:srgbClr val="996633"/>
          </a:solidFill>
          <a:ln w="12700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lIns="90488" tIns="44450" rIns="90488" bIns="44450">
            <a:spAutoFit/>
            <a:flatTx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Επιλογή Συχνότητας</a:t>
            </a:r>
          </a:p>
        </p:txBody>
      </p:sp>
      <p:sp>
        <p:nvSpPr>
          <p:cNvPr id="234503" name="Line 7"/>
          <p:cNvSpPr>
            <a:spLocks noChangeShapeType="1"/>
          </p:cNvSpPr>
          <p:nvPr/>
        </p:nvSpPr>
        <p:spPr bwMode="auto">
          <a:xfrm flipV="1">
            <a:off x="1993900" y="1511300"/>
            <a:ext cx="3937000" cy="558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4504" name="Line 8"/>
          <p:cNvSpPr>
            <a:spLocks noChangeShapeType="1"/>
          </p:cNvSpPr>
          <p:nvPr/>
        </p:nvSpPr>
        <p:spPr bwMode="auto">
          <a:xfrm flipV="1">
            <a:off x="2603500" y="1511300"/>
            <a:ext cx="3327400" cy="1854200"/>
          </a:xfrm>
          <a:prstGeom prst="line">
            <a:avLst/>
          </a:prstGeom>
          <a:noFill/>
          <a:ln w="57150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4505" name="Line 9"/>
          <p:cNvSpPr>
            <a:spLocks noChangeShapeType="1"/>
          </p:cNvSpPr>
          <p:nvPr/>
        </p:nvSpPr>
        <p:spPr bwMode="auto">
          <a:xfrm flipV="1">
            <a:off x="3822700" y="1511300"/>
            <a:ext cx="2108200" cy="3302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4506" name="Line 10"/>
          <p:cNvSpPr>
            <a:spLocks noChangeShapeType="1"/>
          </p:cNvSpPr>
          <p:nvPr/>
        </p:nvSpPr>
        <p:spPr bwMode="auto">
          <a:xfrm>
            <a:off x="5956300" y="1536700"/>
            <a:ext cx="965200" cy="4241800"/>
          </a:xfrm>
          <a:prstGeom prst="line">
            <a:avLst/>
          </a:prstGeom>
          <a:noFill/>
          <a:ln w="57150">
            <a:solidFill>
              <a:srgbClr val="996633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234507" name="Picture 11" descr="bs0086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36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ChangeArrowheads="1"/>
          </p:cNvSpPr>
          <p:nvPr/>
        </p:nvSpPr>
        <p:spPr bwMode="auto">
          <a:xfrm>
            <a:off x="1828800" y="1295400"/>
            <a:ext cx="62150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ΑΜΕΣΗ ΣΥΝΔΕΣΗ </a:t>
            </a:r>
            <a:r>
              <a:rPr lang="el-G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(DIRECT MATCHING)</a:t>
            </a:r>
          </a:p>
        </p:txBody>
      </p:sp>
      <p:sp>
        <p:nvSpPr>
          <p:cNvPr id="661507" name="Rectangle 3"/>
          <p:cNvSpPr>
            <a:spLocks noChangeArrowheads="1"/>
          </p:cNvSpPr>
          <p:nvPr/>
        </p:nvSpPr>
        <p:spPr bwMode="auto">
          <a:xfrm>
            <a:off x="0" y="3810000"/>
            <a:ext cx="91201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ΔΗΜΟΓΡΑΦΙΚΗ ΣΥΝΔΕΣΗ </a:t>
            </a:r>
            <a:r>
              <a:rPr lang="el-GR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(DEMOGRA</a:t>
            </a:r>
            <a:r>
              <a:rPr lang="en-GB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</a:t>
            </a:r>
            <a:r>
              <a:rPr lang="el-GR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ICAL MATCHING)</a:t>
            </a:r>
          </a:p>
        </p:txBody>
      </p:sp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384175" y="2438400"/>
            <a:ext cx="16779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l-GR" b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Κοινό Στόχος</a:t>
            </a:r>
            <a:endParaRPr lang="el-GR" u="none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1509" name="Rectangle 5"/>
          <p:cNvSpPr>
            <a:spLocks noChangeArrowheads="1"/>
          </p:cNvSpPr>
          <p:nvPr/>
        </p:nvSpPr>
        <p:spPr bwMode="auto">
          <a:xfrm>
            <a:off x="6978650" y="2286000"/>
            <a:ext cx="1744663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l-GR" b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Επαφή με το </a:t>
            </a:r>
          </a:p>
          <a:p>
            <a:pPr algn="ctr" defTabSz="762000" eaLnBrk="0" hangingPunct="0">
              <a:defRPr/>
            </a:pPr>
            <a:r>
              <a:rPr lang="el-GR" b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συγκεκριμένο </a:t>
            </a:r>
          </a:p>
          <a:p>
            <a:pPr algn="ctr" defTabSz="762000" eaLnBrk="0" hangingPunct="0">
              <a:defRPr/>
            </a:pPr>
            <a:r>
              <a:rPr lang="el-GR" b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όχημα</a:t>
            </a:r>
          </a:p>
        </p:txBody>
      </p:sp>
      <p:sp>
        <p:nvSpPr>
          <p:cNvPr id="235526" name="AutoShape 6"/>
          <p:cNvSpPr>
            <a:spLocks noChangeArrowheads="1"/>
          </p:cNvSpPr>
          <p:nvPr/>
        </p:nvSpPr>
        <p:spPr bwMode="auto">
          <a:xfrm>
            <a:off x="1447800" y="4800600"/>
            <a:ext cx="825500" cy="1054100"/>
          </a:xfrm>
          <a:prstGeom prst="rightArrow">
            <a:avLst>
              <a:gd name="adj1" fmla="val 75000"/>
              <a:gd name="adj2" fmla="val 50005"/>
            </a:avLst>
          </a:prstGeom>
          <a:gradFill rotWithShape="0">
            <a:gsLst>
              <a:gs pos="0">
                <a:srgbClr val="99CCFF"/>
              </a:gs>
              <a:gs pos="100000">
                <a:srgbClr val="ECF5FF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661511" name="Rectangle 7"/>
          <p:cNvSpPr>
            <a:spLocks noChangeArrowheads="1"/>
          </p:cNvSpPr>
          <p:nvPr/>
        </p:nvSpPr>
        <p:spPr bwMode="auto">
          <a:xfrm>
            <a:off x="2143125" y="4749800"/>
            <a:ext cx="168275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Δημογραφικά</a:t>
            </a:r>
          </a:p>
          <a:p>
            <a:pPr algn="ctr"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στοιχεία</a:t>
            </a:r>
          </a:p>
          <a:p>
            <a:pPr algn="ctr"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κοινού</a:t>
            </a:r>
          </a:p>
          <a:p>
            <a:pPr algn="ctr"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στόχου</a:t>
            </a:r>
          </a:p>
        </p:txBody>
      </p:sp>
      <p:sp>
        <p:nvSpPr>
          <p:cNvPr id="661512" name="Rectangle 8"/>
          <p:cNvSpPr>
            <a:spLocks noChangeArrowheads="1"/>
          </p:cNvSpPr>
          <p:nvPr/>
        </p:nvSpPr>
        <p:spPr bwMode="auto">
          <a:xfrm>
            <a:off x="5410200" y="4724400"/>
            <a:ext cx="168275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Δημογραφικά</a:t>
            </a:r>
          </a:p>
          <a:p>
            <a:pPr algn="ctr"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στοιχεία</a:t>
            </a:r>
          </a:p>
          <a:p>
            <a:pPr algn="ctr"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κοινού</a:t>
            </a:r>
          </a:p>
          <a:p>
            <a:pPr algn="ctr"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οχήματος</a:t>
            </a:r>
          </a:p>
        </p:txBody>
      </p:sp>
      <p:sp>
        <p:nvSpPr>
          <p:cNvPr id="235529" name="AutoShape 9"/>
          <p:cNvSpPr>
            <a:spLocks noChangeArrowheads="1"/>
          </p:cNvSpPr>
          <p:nvPr/>
        </p:nvSpPr>
        <p:spPr bwMode="auto">
          <a:xfrm flipH="1">
            <a:off x="7086600" y="4724400"/>
            <a:ext cx="825500" cy="1054100"/>
          </a:xfrm>
          <a:prstGeom prst="rightArrow">
            <a:avLst>
              <a:gd name="adj1" fmla="val 75000"/>
              <a:gd name="adj2" fmla="val 50005"/>
            </a:avLst>
          </a:prstGeom>
          <a:gradFill rotWithShape="0">
            <a:gsLst>
              <a:gs pos="0">
                <a:srgbClr val="99CCFF"/>
              </a:gs>
              <a:gs pos="100000">
                <a:srgbClr val="E4F1FF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661514" name="Rectangle 10"/>
          <p:cNvSpPr>
            <a:spLocks noChangeArrowheads="1"/>
          </p:cNvSpPr>
          <p:nvPr/>
        </p:nvSpPr>
        <p:spPr bwMode="auto">
          <a:xfrm>
            <a:off x="7839075" y="4953000"/>
            <a:ext cx="131286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Κοινό </a:t>
            </a:r>
          </a:p>
          <a:p>
            <a:pPr algn="ctr"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Οχήματος</a:t>
            </a:r>
            <a:endParaRPr lang="el-GR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1515" name="Rectangle 11"/>
          <p:cNvSpPr>
            <a:spLocks noChangeArrowheads="1"/>
          </p:cNvSpPr>
          <p:nvPr/>
        </p:nvSpPr>
        <p:spPr bwMode="auto">
          <a:xfrm>
            <a:off x="307975" y="228600"/>
            <a:ext cx="8599488" cy="7493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37255"/>
                  <a:invGamma/>
                </a:srgbClr>
              </a:gs>
            </a:gsLst>
            <a:path path="rect">
              <a:fillToRect l="100000" b="100000"/>
            </a:path>
          </a:gradFill>
          <a:ln w="508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l-GR" sz="40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ΤΡΟΠΟΙ ΕΠΙΛΟΓΗΣ ΟΧΗΜΑΤΟΣ</a:t>
            </a:r>
          </a:p>
        </p:txBody>
      </p:sp>
      <p:sp>
        <p:nvSpPr>
          <p:cNvPr id="661516" name="Rectangle 12"/>
          <p:cNvSpPr>
            <a:spLocks noChangeArrowheads="1"/>
          </p:cNvSpPr>
          <p:nvPr/>
        </p:nvSpPr>
        <p:spPr bwMode="auto">
          <a:xfrm>
            <a:off x="304800" y="5029200"/>
            <a:ext cx="9667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Κοινό</a:t>
            </a:r>
          </a:p>
          <a:p>
            <a:pPr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Στόχος</a:t>
            </a:r>
            <a:endParaRPr lang="el-GR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33" name="AutoShape 13"/>
          <p:cNvSpPr>
            <a:spLocks noChangeArrowheads="1"/>
          </p:cNvSpPr>
          <p:nvPr/>
        </p:nvSpPr>
        <p:spPr bwMode="auto">
          <a:xfrm>
            <a:off x="2286000" y="1905000"/>
            <a:ext cx="4495800" cy="1752600"/>
          </a:xfrm>
          <a:prstGeom prst="leftRightArrow">
            <a:avLst>
              <a:gd name="adj1" fmla="val 50000"/>
              <a:gd name="adj2" fmla="val 51304"/>
            </a:avLst>
          </a:prstGeom>
          <a:gradFill rotWithShape="0">
            <a:gsLst>
              <a:gs pos="0">
                <a:srgbClr val="FF5050"/>
              </a:gs>
              <a:gs pos="100000">
                <a:srgbClr val="FFC3C3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661518" name="Rectangle 14"/>
          <p:cNvSpPr>
            <a:spLocks noChangeArrowheads="1"/>
          </p:cNvSpPr>
          <p:nvPr/>
        </p:nvSpPr>
        <p:spPr bwMode="auto">
          <a:xfrm>
            <a:off x="3330575" y="2514600"/>
            <a:ext cx="23336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 άμεση ερώτηση</a:t>
            </a:r>
          </a:p>
        </p:txBody>
      </p:sp>
      <p:sp>
        <p:nvSpPr>
          <p:cNvPr id="235535" name="AutoShape 15"/>
          <p:cNvSpPr>
            <a:spLocks noChangeArrowheads="1"/>
          </p:cNvSpPr>
          <p:nvPr/>
        </p:nvSpPr>
        <p:spPr bwMode="auto">
          <a:xfrm>
            <a:off x="3886200" y="4724400"/>
            <a:ext cx="1676400" cy="1066800"/>
          </a:xfrm>
          <a:prstGeom prst="leftRightArrow">
            <a:avLst>
              <a:gd name="adj1" fmla="val 50000"/>
              <a:gd name="adj2" fmla="val 31429"/>
            </a:avLst>
          </a:prstGeom>
          <a:gradFill rotWithShape="0">
            <a:gsLst>
              <a:gs pos="0">
                <a:srgbClr val="99CCFF"/>
              </a:gs>
              <a:gs pos="100000">
                <a:srgbClr val="DCED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661520" name="Rectangle 16"/>
          <p:cNvSpPr>
            <a:spLocks noChangeArrowheads="1"/>
          </p:cNvSpPr>
          <p:nvPr/>
        </p:nvSpPr>
        <p:spPr bwMode="auto">
          <a:xfrm>
            <a:off x="3963988" y="5029200"/>
            <a:ext cx="15462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Ταιριάζει με</a:t>
            </a:r>
          </a:p>
        </p:txBody>
      </p:sp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l-GR" smtClean="0"/>
              <a:t>Στόχοι της επικοινωνίας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288925" y="1690688"/>
            <a:ext cx="5407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800" u="none"/>
              <a:t>Παράδειγμα: τουρισμός - Ελλάδα</a:t>
            </a:r>
          </a:p>
        </p:txBody>
      </p:sp>
      <p:sp>
        <p:nvSpPr>
          <p:cNvPr id="249860" name="Freeform 4"/>
          <p:cNvSpPr>
            <a:spLocks/>
          </p:cNvSpPr>
          <p:nvPr/>
        </p:nvSpPr>
        <p:spPr bwMode="auto">
          <a:xfrm>
            <a:off x="844550" y="581025"/>
            <a:ext cx="681038" cy="942975"/>
          </a:xfrm>
          <a:custGeom>
            <a:avLst/>
            <a:gdLst>
              <a:gd name="T0" fmla="*/ 2147483647 w 465"/>
              <a:gd name="T1" fmla="*/ 0 h 594"/>
              <a:gd name="T2" fmla="*/ 2147483647 w 465"/>
              <a:gd name="T3" fmla="*/ 2147483647 h 594"/>
              <a:gd name="T4" fmla="*/ 2147483647 w 465"/>
              <a:gd name="T5" fmla="*/ 2147483647 h 594"/>
              <a:gd name="T6" fmla="*/ 2147483647 w 465"/>
              <a:gd name="T7" fmla="*/ 2147483647 h 594"/>
              <a:gd name="T8" fmla="*/ 2147483647 w 465"/>
              <a:gd name="T9" fmla="*/ 2147483647 h 594"/>
              <a:gd name="T10" fmla="*/ 2147483647 w 465"/>
              <a:gd name="T11" fmla="*/ 2147483647 h 594"/>
              <a:gd name="T12" fmla="*/ 2147483647 w 465"/>
              <a:gd name="T13" fmla="*/ 2147483647 h 594"/>
              <a:gd name="T14" fmla="*/ 2147483647 w 465"/>
              <a:gd name="T15" fmla="*/ 2147483647 h 594"/>
              <a:gd name="T16" fmla="*/ 2147483647 w 465"/>
              <a:gd name="T17" fmla="*/ 2147483647 h 594"/>
              <a:gd name="T18" fmla="*/ 2147483647 w 465"/>
              <a:gd name="T19" fmla="*/ 2147483647 h 594"/>
              <a:gd name="T20" fmla="*/ 2147483647 w 465"/>
              <a:gd name="T21" fmla="*/ 2147483647 h 594"/>
              <a:gd name="T22" fmla="*/ 2147483647 w 465"/>
              <a:gd name="T23" fmla="*/ 2147483647 h 594"/>
              <a:gd name="T24" fmla="*/ 2147483647 w 465"/>
              <a:gd name="T25" fmla="*/ 2147483647 h 594"/>
              <a:gd name="T26" fmla="*/ 2147483647 w 465"/>
              <a:gd name="T27" fmla="*/ 2147483647 h 594"/>
              <a:gd name="T28" fmla="*/ 2147483647 w 465"/>
              <a:gd name="T29" fmla="*/ 2147483647 h 594"/>
              <a:gd name="T30" fmla="*/ 2147483647 w 465"/>
              <a:gd name="T31" fmla="*/ 2147483647 h 594"/>
              <a:gd name="T32" fmla="*/ 2147483647 w 465"/>
              <a:gd name="T33" fmla="*/ 2147483647 h 594"/>
              <a:gd name="T34" fmla="*/ 2147483647 w 465"/>
              <a:gd name="T35" fmla="*/ 2147483647 h 594"/>
              <a:gd name="T36" fmla="*/ 2147483647 w 465"/>
              <a:gd name="T37" fmla="*/ 2147483647 h 594"/>
              <a:gd name="T38" fmla="*/ 2147483647 w 465"/>
              <a:gd name="T39" fmla="*/ 2147483647 h 594"/>
              <a:gd name="T40" fmla="*/ 2147483647 w 465"/>
              <a:gd name="T41" fmla="*/ 2147483647 h 594"/>
              <a:gd name="T42" fmla="*/ 2147483647 w 465"/>
              <a:gd name="T43" fmla="*/ 2147483647 h 594"/>
              <a:gd name="T44" fmla="*/ 2147483647 w 465"/>
              <a:gd name="T45" fmla="*/ 2147483647 h 594"/>
              <a:gd name="T46" fmla="*/ 2147483647 w 465"/>
              <a:gd name="T47" fmla="*/ 2147483647 h 594"/>
              <a:gd name="T48" fmla="*/ 2147483647 w 465"/>
              <a:gd name="T49" fmla="*/ 2147483647 h 594"/>
              <a:gd name="T50" fmla="*/ 2147483647 w 465"/>
              <a:gd name="T51" fmla="*/ 2147483647 h 594"/>
              <a:gd name="T52" fmla="*/ 2147483647 w 465"/>
              <a:gd name="T53" fmla="*/ 2147483647 h 594"/>
              <a:gd name="T54" fmla="*/ 2147483647 w 465"/>
              <a:gd name="T55" fmla="*/ 2147483647 h 594"/>
              <a:gd name="T56" fmla="*/ 2147483647 w 465"/>
              <a:gd name="T57" fmla="*/ 2147483647 h 594"/>
              <a:gd name="T58" fmla="*/ 2147483647 w 465"/>
              <a:gd name="T59" fmla="*/ 2147483647 h 594"/>
              <a:gd name="T60" fmla="*/ 2147483647 w 465"/>
              <a:gd name="T61" fmla="*/ 2147483647 h 594"/>
              <a:gd name="T62" fmla="*/ 2147483647 w 465"/>
              <a:gd name="T63" fmla="*/ 2147483647 h 594"/>
              <a:gd name="T64" fmla="*/ 2147483647 w 465"/>
              <a:gd name="T65" fmla="*/ 2147483647 h 594"/>
              <a:gd name="T66" fmla="*/ 0 w 465"/>
              <a:gd name="T67" fmla="*/ 2147483647 h 594"/>
              <a:gd name="T68" fmla="*/ 2147483647 w 465"/>
              <a:gd name="T69" fmla="*/ 2147483647 h 594"/>
              <a:gd name="T70" fmla="*/ 2147483647 w 465"/>
              <a:gd name="T71" fmla="*/ 2147483647 h 594"/>
              <a:gd name="T72" fmla="*/ 2147483647 w 465"/>
              <a:gd name="T73" fmla="*/ 2147483647 h 594"/>
              <a:gd name="T74" fmla="*/ 2147483647 w 465"/>
              <a:gd name="T75" fmla="*/ 2147483647 h 594"/>
              <a:gd name="T76" fmla="*/ 2147483647 w 465"/>
              <a:gd name="T77" fmla="*/ 2147483647 h 594"/>
              <a:gd name="T78" fmla="*/ 2147483647 w 465"/>
              <a:gd name="T79" fmla="*/ 2147483647 h 594"/>
              <a:gd name="T80" fmla="*/ 2147483647 w 465"/>
              <a:gd name="T81" fmla="*/ 2147483647 h 594"/>
              <a:gd name="T82" fmla="*/ 2147483647 w 465"/>
              <a:gd name="T83" fmla="*/ 2147483647 h 594"/>
              <a:gd name="T84" fmla="*/ 2147483647 w 465"/>
              <a:gd name="T85" fmla="*/ 2147483647 h 594"/>
              <a:gd name="T86" fmla="*/ 2147483647 w 465"/>
              <a:gd name="T87" fmla="*/ 2147483647 h 594"/>
              <a:gd name="T88" fmla="*/ 2147483647 w 465"/>
              <a:gd name="T89" fmla="*/ 2147483647 h 594"/>
              <a:gd name="T90" fmla="*/ 2147483647 w 465"/>
              <a:gd name="T91" fmla="*/ 2147483647 h 594"/>
              <a:gd name="T92" fmla="*/ 2147483647 w 465"/>
              <a:gd name="T93" fmla="*/ 2147483647 h 594"/>
              <a:gd name="T94" fmla="*/ 2147483647 w 465"/>
              <a:gd name="T95" fmla="*/ 2147483647 h 594"/>
              <a:gd name="T96" fmla="*/ 2147483647 w 465"/>
              <a:gd name="T97" fmla="*/ 2147483647 h 594"/>
              <a:gd name="T98" fmla="*/ 2147483647 w 465"/>
              <a:gd name="T99" fmla="*/ 2147483647 h 594"/>
              <a:gd name="T100" fmla="*/ 2147483647 w 465"/>
              <a:gd name="T101" fmla="*/ 2147483647 h 594"/>
              <a:gd name="T102" fmla="*/ 2147483647 w 465"/>
              <a:gd name="T103" fmla="*/ 2147483647 h 594"/>
              <a:gd name="T104" fmla="*/ 2147483647 w 465"/>
              <a:gd name="T105" fmla="*/ 2147483647 h 594"/>
              <a:gd name="T106" fmla="*/ 2147483647 w 465"/>
              <a:gd name="T107" fmla="*/ 2147483647 h 594"/>
              <a:gd name="T108" fmla="*/ 2147483647 w 465"/>
              <a:gd name="T109" fmla="*/ 2147483647 h 594"/>
              <a:gd name="T110" fmla="*/ 2147483647 w 465"/>
              <a:gd name="T111" fmla="*/ 0 h 5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65"/>
              <a:gd name="T169" fmla="*/ 0 h 594"/>
              <a:gd name="T170" fmla="*/ 465 w 465"/>
              <a:gd name="T171" fmla="*/ 594 h 59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65" h="594">
                <a:moveTo>
                  <a:pt x="362" y="0"/>
                </a:moveTo>
                <a:lnTo>
                  <a:pt x="351" y="7"/>
                </a:lnTo>
                <a:lnTo>
                  <a:pt x="343" y="12"/>
                </a:lnTo>
                <a:lnTo>
                  <a:pt x="334" y="19"/>
                </a:lnTo>
                <a:lnTo>
                  <a:pt x="326" y="23"/>
                </a:lnTo>
                <a:lnTo>
                  <a:pt x="317" y="30"/>
                </a:lnTo>
                <a:lnTo>
                  <a:pt x="308" y="37"/>
                </a:lnTo>
                <a:lnTo>
                  <a:pt x="300" y="44"/>
                </a:lnTo>
                <a:lnTo>
                  <a:pt x="291" y="51"/>
                </a:lnTo>
                <a:lnTo>
                  <a:pt x="281" y="60"/>
                </a:lnTo>
                <a:lnTo>
                  <a:pt x="272" y="69"/>
                </a:lnTo>
                <a:lnTo>
                  <a:pt x="264" y="76"/>
                </a:lnTo>
                <a:lnTo>
                  <a:pt x="255" y="86"/>
                </a:lnTo>
                <a:lnTo>
                  <a:pt x="246" y="95"/>
                </a:lnTo>
                <a:lnTo>
                  <a:pt x="235" y="105"/>
                </a:lnTo>
                <a:lnTo>
                  <a:pt x="226" y="115"/>
                </a:lnTo>
                <a:lnTo>
                  <a:pt x="216" y="125"/>
                </a:lnTo>
                <a:lnTo>
                  <a:pt x="210" y="134"/>
                </a:lnTo>
                <a:lnTo>
                  <a:pt x="199" y="147"/>
                </a:lnTo>
                <a:lnTo>
                  <a:pt x="189" y="157"/>
                </a:lnTo>
                <a:lnTo>
                  <a:pt x="182" y="168"/>
                </a:lnTo>
                <a:lnTo>
                  <a:pt x="173" y="180"/>
                </a:lnTo>
                <a:lnTo>
                  <a:pt x="166" y="189"/>
                </a:lnTo>
                <a:lnTo>
                  <a:pt x="159" y="200"/>
                </a:lnTo>
                <a:lnTo>
                  <a:pt x="152" y="211"/>
                </a:lnTo>
                <a:lnTo>
                  <a:pt x="144" y="224"/>
                </a:lnTo>
                <a:lnTo>
                  <a:pt x="136" y="236"/>
                </a:lnTo>
                <a:lnTo>
                  <a:pt x="130" y="249"/>
                </a:lnTo>
                <a:lnTo>
                  <a:pt x="120" y="265"/>
                </a:lnTo>
                <a:lnTo>
                  <a:pt x="112" y="279"/>
                </a:lnTo>
                <a:lnTo>
                  <a:pt x="105" y="293"/>
                </a:lnTo>
                <a:lnTo>
                  <a:pt x="96" y="308"/>
                </a:lnTo>
                <a:lnTo>
                  <a:pt x="89" y="325"/>
                </a:lnTo>
                <a:lnTo>
                  <a:pt x="0" y="243"/>
                </a:lnTo>
                <a:lnTo>
                  <a:pt x="114" y="569"/>
                </a:lnTo>
                <a:lnTo>
                  <a:pt x="340" y="593"/>
                </a:lnTo>
                <a:lnTo>
                  <a:pt x="277" y="525"/>
                </a:lnTo>
                <a:lnTo>
                  <a:pt x="282" y="510"/>
                </a:lnTo>
                <a:lnTo>
                  <a:pt x="289" y="495"/>
                </a:lnTo>
                <a:lnTo>
                  <a:pt x="297" y="474"/>
                </a:lnTo>
                <a:lnTo>
                  <a:pt x="305" y="455"/>
                </a:lnTo>
                <a:lnTo>
                  <a:pt x="316" y="435"/>
                </a:lnTo>
                <a:lnTo>
                  <a:pt x="326" y="418"/>
                </a:lnTo>
                <a:lnTo>
                  <a:pt x="337" y="401"/>
                </a:lnTo>
                <a:lnTo>
                  <a:pt x="346" y="385"/>
                </a:lnTo>
                <a:lnTo>
                  <a:pt x="357" y="372"/>
                </a:lnTo>
                <a:lnTo>
                  <a:pt x="368" y="358"/>
                </a:lnTo>
                <a:lnTo>
                  <a:pt x="381" y="344"/>
                </a:lnTo>
                <a:lnTo>
                  <a:pt x="392" y="332"/>
                </a:lnTo>
                <a:lnTo>
                  <a:pt x="404" y="320"/>
                </a:lnTo>
                <a:lnTo>
                  <a:pt x="415" y="309"/>
                </a:lnTo>
                <a:lnTo>
                  <a:pt x="430" y="298"/>
                </a:lnTo>
                <a:lnTo>
                  <a:pt x="443" y="288"/>
                </a:lnTo>
                <a:lnTo>
                  <a:pt x="453" y="282"/>
                </a:lnTo>
                <a:lnTo>
                  <a:pt x="464" y="276"/>
                </a:lnTo>
                <a:lnTo>
                  <a:pt x="362" y="0"/>
                </a:lnTo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60325" y="3214688"/>
            <a:ext cx="633888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800" b="1" u="none"/>
              <a:t>ΑΓΟΡΑ Α’:</a:t>
            </a:r>
            <a:r>
              <a:rPr lang="el-GR" sz="2400" u="none"/>
              <a:t> ύπαρξη γνώσης και προτίμησης</a:t>
            </a:r>
          </a:p>
          <a:p>
            <a:pPr defTabSz="762000" eaLnBrk="0" hangingPunct="0"/>
            <a:r>
              <a:rPr lang="el-GR" sz="2400" u="none"/>
              <a:t>		     για τον προορισμό «Ελλάδα»</a:t>
            </a:r>
          </a:p>
          <a:p>
            <a:pPr defTabSz="762000" eaLnBrk="0" hangingPunct="0"/>
            <a:r>
              <a:rPr lang="el-GR" sz="2400" u="none"/>
              <a:t>			(liking/preference state)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60325" y="4967288"/>
            <a:ext cx="544671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800" b="1" u="none"/>
              <a:t>ΑΓΟΡΑ Β’: </a:t>
            </a:r>
            <a:r>
              <a:rPr lang="el-GR" sz="2400" u="none"/>
              <a:t> απουσία </a:t>
            </a:r>
            <a:r>
              <a:rPr lang="el-GR" sz="2400" b="1" u="none"/>
              <a:t>γνώσης</a:t>
            </a:r>
            <a:r>
              <a:rPr lang="el-GR" sz="2400" u="none"/>
              <a:t> για τον </a:t>
            </a:r>
          </a:p>
          <a:p>
            <a:pPr defTabSz="762000" eaLnBrk="0" hangingPunct="0"/>
            <a:r>
              <a:rPr lang="el-GR" sz="2400" u="none"/>
              <a:t>		      προορισμό «Ελλάδα»</a:t>
            </a:r>
          </a:p>
          <a:p>
            <a:pPr defTabSz="762000" eaLnBrk="0" hangingPunct="0"/>
            <a:r>
              <a:rPr lang="el-GR" sz="2400" u="none"/>
              <a:t>			(awareness state)</a:t>
            </a:r>
          </a:p>
        </p:txBody>
      </p:sp>
      <p:sp>
        <p:nvSpPr>
          <p:cNvPr id="249863" name="Rectangle 7"/>
          <p:cNvSpPr>
            <a:spLocks noChangeArrowheads="1"/>
          </p:cNvSpPr>
          <p:nvPr/>
        </p:nvSpPr>
        <p:spPr bwMode="auto">
          <a:xfrm>
            <a:off x="6283325" y="2117725"/>
            <a:ext cx="2603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l-GR" sz="2400" b="1" u="none"/>
              <a:t>ΣΤΟΧΟΙ</a:t>
            </a:r>
          </a:p>
          <a:p>
            <a:pPr algn="ctr" defTabSz="762000" eaLnBrk="0" hangingPunct="0"/>
            <a:r>
              <a:rPr lang="el-GR" sz="2400" b="1" u="none"/>
              <a:t>ΕΠΙΚΟΙΝΩΝΙΑΣ</a:t>
            </a:r>
          </a:p>
        </p:txBody>
      </p:sp>
      <p:sp>
        <p:nvSpPr>
          <p:cNvPr id="249864" name="Oval 8"/>
          <p:cNvSpPr>
            <a:spLocks noChangeArrowheads="1"/>
          </p:cNvSpPr>
          <p:nvPr/>
        </p:nvSpPr>
        <p:spPr bwMode="auto">
          <a:xfrm>
            <a:off x="6324600" y="2895600"/>
            <a:ext cx="2501900" cy="1739900"/>
          </a:xfrm>
          <a:prstGeom prst="ellipse">
            <a:avLst/>
          </a:prstGeom>
          <a:gradFill rotWithShape="0">
            <a:gsLst>
              <a:gs pos="0">
                <a:srgbClr val="008000"/>
              </a:gs>
              <a:gs pos="50000">
                <a:srgbClr val="FFFFFF"/>
              </a:gs>
              <a:gs pos="100000">
                <a:srgbClr val="008000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9865" name="Oval 9"/>
          <p:cNvSpPr>
            <a:spLocks noChangeArrowheads="1"/>
          </p:cNvSpPr>
          <p:nvPr/>
        </p:nvSpPr>
        <p:spPr bwMode="auto">
          <a:xfrm>
            <a:off x="6178550" y="4730750"/>
            <a:ext cx="2654300" cy="1739900"/>
          </a:xfrm>
          <a:prstGeom prst="ellipse">
            <a:avLst/>
          </a:prstGeom>
          <a:gradFill rotWithShape="0">
            <a:gsLst>
              <a:gs pos="0">
                <a:srgbClr val="008000"/>
              </a:gs>
              <a:gs pos="50000">
                <a:srgbClr val="FFFFFF"/>
              </a:gs>
              <a:gs pos="100000">
                <a:srgbClr val="008000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9866" name="Rectangle 10"/>
          <p:cNvSpPr>
            <a:spLocks noChangeArrowheads="1"/>
          </p:cNvSpPr>
          <p:nvPr/>
        </p:nvSpPr>
        <p:spPr bwMode="auto">
          <a:xfrm>
            <a:off x="5851525" y="3290888"/>
            <a:ext cx="2759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571500" lvl="1" algn="ctr" defTabSz="762000" eaLnBrk="0" hangingPunct="0"/>
            <a:r>
              <a:rPr lang="el-GR" sz="2800" u="none">
                <a:solidFill>
                  <a:srgbClr val="FF5050"/>
                </a:solidFill>
              </a:rPr>
              <a:t>ΑναβάθμισηΕικόνας</a:t>
            </a:r>
            <a:r>
              <a:rPr lang="el-GR" sz="2800" u="none"/>
              <a:t> </a:t>
            </a:r>
          </a:p>
        </p:txBody>
      </p:sp>
      <p:sp>
        <p:nvSpPr>
          <p:cNvPr id="249867" name="Rectangle 11"/>
          <p:cNvSpPr>
            <a:spLocks noChangeArrowheads="1"/>
          </p:cNvSpPr>
          <p:nvPr/>
        </p:nvSpPr>
        <p:spPr bwMode="auto">
          <a:xfrm>
            <a:off x="6316663" y="5165725"/>
            <a:ext cx="24114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l-GR" b="1" u="none">
                <a:solidFill>
                  <a:srgbClr val="FF5050"/>
                </a:solidFill>
              </a:rPr>
              <a:t>Δημιουργία Γνώσης</a:t>
            </a:r>
            <a:br>
              <a:rPr lang="el-GR" b="1" u="none">
                <a:solidFill>
                  <a:srgbClr val="FF5050"/>
                </a:solidFill>
              </a:rPr>
            </a:br>
            <a:r>
              <a:rPr lang="el-GR" b="1" u="none">
                <a:solidFill>
                  <a:srgbClr val="FF5050"/>
                </a:solidFill>
              </a:rPr>
              <a:t>για τον προορισμό</a:t>
            </a:r>
          </a:p>
          <a:p>
            <a:pPr algn="ctr" defTabSz="762000" eaLnBrk="0" hangingPunct="0"/>
            <a:r>
              <a:rPr lang="el-GR" b="1" u="none">
                <a:solidFill>
                  <a:srgbClr val="FF5050"/>
                </a:solidFill>
              </a:rPr>
              <a:t>«Ελλάδα»</a:t>
            </a:r>
            <a:endParaRPr lang="el-GR" sz="2400" u="none">
              <a:solidFill>
                <a:srgbClr val="FF5050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86600" cy="7620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l-GR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Advertising &amp; Radio</a:t>
            </a:r>
          </a:p>
        </p:txBody>
      </p:sp>
      <p:sp>
        <p:nvSpPr>
          <p:cNvPr id="662531" name="Rectangle 3"/>
          <p:cNvSpPr>
            <a:spLocks noChangeArrowheads="1"/>
          </p:cNvSpPr>
          <p:nvPr/>
        </p:nvSpPr>
        <p:spPr bwMode="auto">
          <a:xfrm>
            <a:off x="533400" y="1981200"/>
            <a:ext cx="83058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marL="174625" indent="563563" eaLnBrk="0" hangingPunct="0">
              <a:spcBef>
                <a:spcPct val="75000"/>
              </a:spcBef>
              <a:defRPr/>
            </a:pP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Κατηγορίες Ραδιοφωνικών Διαφημίσεων</a:t>
            </a:r>
          </a:p>
          <a:p>
            <a:pPr marL="174625" indent="563563" eaLnBrk="0" hangingPunct="0">
              <a:spcBef>
                <a:spcPct val="75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Commercials</a:t>
            </a:r>
          </a:p>
          <a:p>
            <a:pPr marL="174625" indent="563563" eaLnBrk="0" hangingPunct="0">
              <a:spcBef>
                <a:spcPct val="75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Κομμάτια Ζωής - </a:t>
            </a: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Slices Of Life</a:t>
            </a:r>
          </a:p>
          <a:p>
            <a:pPr marL="174625" indent="563563" eaLnBrk="0" hangingPunct="0">
              <a:spcBef>
                <a:spcPct val="75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Μαρτυρία - </a:t>
            </a: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Testimonial</a:t>
            </a:r>
          </a:p>
          <a:p>
            <a:pPr marL="174625" indent="563563" eaLnBrk="0" hangingPunct="0">
              <a:spcBef>
                <a:spcPct val="75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Πριν &amp; Μετά - </a:t>
            </a: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Before &amp; After</a:t>
            </a:r>
          </a:p>
          <a:p>
            <a:pPr marL="174625" indent="563563" eaLnBrk="0" hangingPunct="0">
              <a:spcBef>
                <a:spcPct val="75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Επίλυση Προβλήματος - </a:t>
            </a: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 Solution</a:t>
            </a:r>
            <a:endParaRPr lang="el-GR" sz="2800" b="1" u="none">
              <a:solidFill>
                <a:srgbClr val="000066"/>
              </a:solidFill>
            </a:endParaRPr>
          </a:p>
        </p:txBody>
      </p:sp>
      <p:pic>
        <p:nvPicPr>
          <p:cNvPr id="236548" name="Picture 4" descr="en0026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0"/>
            <a:ext cx="28956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9" name="Line 5"/>
          <p:cNvSpPr>
            <a:spLocks noChangeShapeType="1"/>
          </p:cNvSpPr>
          <p:nvPr/>
        </p:nvSpPr>
        <p:spPr bwMode="auto">
          <a:xfrm>
            <a:off x="457200" y="457200"/>
            <a:ext cx="0" cy="6096000"/>
          </a:xfrm>
          <a:prstGeom prst="line">
            <a:avLst/>
          </a:prstGeom>
          <a:noFill/>
          <a:ln w="57150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>
            <a:off x="304800" y="6553200"/>
            <a:ext cx="83058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 flipV="1">
            <a:off x="8458200" y="5334000"/>
            <a:ext cx="0" cy="12954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6552" name="Line 8"/>
          <p:cNvSpPr>
            <a:spLocks noChangeShapeType="1"/>
          </p:cNvSpPr>
          <p:nvPr/>
        </p:nvSpPr>
        <p:spPr bwMode="auto">
          <a:xfrm flipV="1">
            <a:off x="8458200" y="762000"/>
            <a:ext cx="0" cy="3505200"/>
          </a:xfrm>
          <a:prstGeom prst="line">
            <a:avLst/>
          </a:prstGeom>
          <a:noFill/>
          <a:ln w="57150">
            <a:solidFill>
              <a:srgbClr val="CCFF66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6553" name="Line 9"/>
          <p:cNvSpPr>
            <a:spLocks noChangeShapeType="1"/>
          </p:cNvSpPr>
          <p:nvPr/>
        </p:nvSpPr>
        <p:spPr bwMode="auto">
          <a:xfrm>
            <a:off x="304800" y="1295400"/>
            <a:ext cx="83058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12954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Advertising &amp; Radio</a:t>
            </a:r>
          </a:p>
        </p:txBody>
      </p:sp>
      <p:sp>
        <p:nvSpPr>
          <p:cNvPr id="663555" name="Rectangle 3"/>
          <p:cNvSpPr>
            <a:spLocks noChangeArrowheads="1"/>
          </p:cNvSpPr>
          <p:nvPr/>
        </p:nvSpPr>
        <p:spPr bwMode="auto">
          <a:xfrm>
            <a:off x="838200" y="1828800"/>
            <a:ext cx="83058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28600" indent="455613" eaLnBrk="0" hangingPunct="0">
              <a:spcBef>
                <a:spcPct val="70000"/>
              </a:spcBef>
              <a:defRPr/>
            </a:pP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Κατηγορίες Ραδιοφωνικών Διαφημίσεων</a:t>
            </a:r>
            <a:endParaRPr lang="el-GR" sz="2400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455613" eaLnBrk="0" hangingPunct="0">
              <a:spcBef>
                <a:spcPct val="70000"/>
              </a:spcBef>
              <a:defRPr/>
            </a:pPr>
            <a:r>
              <a:rPr lang="el-GR" sz="24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l-GR" sz="28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Commercials</a:t>
            </a:r>
          </a:p>
          <a:p>
            <a:pPr marL="228600" indent="455613" eaLnBrk="0" hangingPunct="0">
              <a:spcBef>
                <a:spcPct val="7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Story Lines</a:t>
            </a:r>
            <a:r>
              <a:rPr lang="el-GR" sz="24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l-GR" sz="28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News</a:t>
            </a:r>
          </a:p>
          <a:p>
            <a:pPr marL="228600" indent="455613" eaLnBrk="0" hangingPunct="0">
              <a:spcBef>
                <a:spcPct val="7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Παρουσιαστής</a:t>
            </a:r>
            <a:r>
              <a:rPr lang="el-GR" sz="24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l-GR" sz="28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Presenter</a:t>
            </a:r>
          </a:p>
          <a:p>
            <a:pPr marL="228600" indent="455613" eaLnBrk="0" hangingPunct="0">
              <a:spcBef>
                <a:spcPct val="7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Αναλογία</a:t>
            </a:r>
            <a:r>
              <a:rPr lang="el-GR" sz="24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l-GR" sz="28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Analogy</a:t>
            </a:r>
          </a:p>
          <a:p>
            <a:pPr marL="228600" indent="455613" eaLnBrk="0" hangingPunct="0">
              <a:spcBef>
                <a:spcPct val="7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Σύγκριση </a:t>
            </a:r>
            <a:r>
              <a:rPr lang="el-GR" sz="24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l-GR" sz="28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Comparison</a:t>
            </a:r>
          </a:p>
        </p:txBody>
      </p:sp>
      <p:pic>
        <p:nvPicPr>
          <p:cNvPr id="237572" name="Picture 4" descr="en0026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97238"/>
            <a:ext cx="30480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3" name="Line 5"/>
          <p:cNvSpPr>
            <a:spLocks noChangeShapeType="1"/>
          </p:cNvSpPr>
          <p:nvPr/>
        </p:nvSpPr>
        <p:spPr bwMode="auto">
          <a:xfrm>
            <a:off x="457200" y="457200"/>
            <a:ext cx="0" cy="6096000"/>
          </a:xfrm>
          <a:prstGeom prst="line">
            <a:avLst/>
          </a:prstGeom>
          <a:noFill/>
          <a:ln w="57150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>
            <a:off x="304800" y="6553200"/>
            <a:ext cx="83058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>
            <a:off x="304800" y="1295400"/>
            <a:ext cx="83058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66700"/>
            <a:ext cx="7848600" cy="1219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Advertising &amp; Radio</a:t>
            </a: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auto">
          <a:xfrm>
            <a:off x="914400" y="1600200"/>
            <a:ext cx="792480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28600" indent="455613" eaLnBrk="0" hangingPunct="0">
              <a:spcBef>
                <a:spcPct val="70000"/>
              </a:spcBef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Μορφές Ραδιοφωνικών Διαφημίσεων</a:t>
            </a:r>
            <a:endParaRPr lang="el-GR" sz="2400" u="none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455613" eaLnBrk="0" hangingPunct="0">
              <a:spcBef>
                <a:spcPct val="70000"/>
              </a:spcBef>
              <a:defRPr/>
            </a:pPr>
            <a:r>
              <a:rPr lang="el-GR" sz="2400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el-GR" sz="2800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Commercials</a:t>
            </a:r>
          </a:p>
          <a:p>
            <a:pPr marL="228600" indent="455613" eaLnBrk="0" hangingPunct="0">
              <a:spcBef>
                <a:spcPct val="2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 είναι Μονόλογος</a:t>
            </a:r>
          </a:p>
          <a:p>
            <a:pPr marL="228600" indent="455613" eaLnBrk="0" hangingPunct="0">
              <a:spcBef>
                <a:spcPct val="2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 είναι Διάλογος</a:t>
            </a:r>
          </a:p>
          <a:p>
            <a:pPr marL="228600" indent="455613" eaLnBrk="0" hangingPunct="0">
              <a:spcBef>
                <a:spcPct val="2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 είναι σκέτες Ανακοινώσεις</a:t>
            </a:r>
          </a:p>
          <a:p>
            <a:pPr marL="228600" indent="455613" eaLnBrk="0" hangingPunct="0">
              <a:spcBef>
                <a:spcPct val="2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 είναι Σκετσάκια ή Καθημερινές Στιγμές</a:t>
            </a:r>
            <a:endParaRPr lang="el-GR" sz="3200" b="1" u="none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455613" eaLnBrk="0" hangingPunct="0">
              <a:spcBef>
                <a:spcPct val="2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 είναι Απαγγελία</a:t>
            </a:r>
          </a:p>
          <a:p>
            <a:pPr marL="228600" indent="455613" eaLnBrk="0" hangingPunct="0">
              <a:spcBef>
                <a:spcPct val="2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 είναι Τραγούδι</a:t>
            </a:r>
          </a:p>
          <a:p>
            <a:pPr marL="228600" indent="455613" eaLnBrk="0" hangingPunct="0">
              <a:spcBef>
                <a:spcPct val="2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 είναι Συνδυασμός των παραπάνω</a:t>
            </a:r>
          </a:p>
        </p:txBody>
      </p:sp>
      <p:sp>
        <p:nvSpPr>
          <p:cNvPr id="238596" name="Line 4"/>
          <p:cNvSpPr>
            <a:spLocks noChangeShapeType="1"/>
          </p:cNvSpPr>
          <p:nvPr/>
        </p:nvSpPr>
        <p:spPr bwMode="auto">
          <a:xfrm>
            <a:off x="457200" y="457200"/>
            <a:ext cx="0" cy="6096000"/>
          </a:xfrm>
          <a:prstGeom prst="line">
            <a:avLst/>
          </a:prstGeom>
          <a:noFill/>
          <a:ln w="57150">
            <a:solidFill>
              <a:srgbClr val="CC0099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8597" name="Line 5"/>
          <p:cNvSpPr>
            <a:spLocks noChangeShapeType="1"/>
          </p:cNvSpPr>
          <p:nvPr/>
        </p:nvSpPr>
        <p:spPr bwMode="auto">
          <a:xfrm>
            <a:off x="304800" y="1295400"/>
            <a:ext cx="83058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8598" name="Line 6"/>
          <p:cNvSpPr>
            <a:spLocks noChangeShapeType="1"/>
          </p:cNvSpPr>
          <p:nvPr/>
        </p:nvSpPr>
        <p:spPr bwMode="auto">
          <a:xfrm>
            <a:off x="304800" y="6553200"/>
            <a:ext cx="83058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238599" name="Picture 7" descr="en0026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09800"/>
            <a:ext cx="22098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629400" cy="6858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l-GR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Advertising &amp; Radio</a:t>
            </a:r>
          </a:p>
        </p:txBody>
      </p:sp>
      <p:sp>
        <p:nvSpPr>
          <p:cNvPr id="665603" name="Rectangle 3"/>
          <p:cNvSpPr>
            <a:spLocks noChangeArrowheads="1"/>
          </p:cNvSpPr>
          <p:nvPr/>
        </p:nvSpPr>
        <p:spPr bwMode="auto">
          <a:xfrm>
            <a:off x="1524000" y="1676400"/>
            <a:ext cx="70104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461963" indent="-404813" eaLnBrk="0" hangingPunct="0">
              <a:spcBef>
                <a:spcPct val="50000"/>
              </a:spcBef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Κάποια MUST για τη Ραδιοφωνική Διαφήμιση…..</a:t>
            </a:r>
          </a:p>
          <a:p>
            <a:pPr marL="461963" indent="-404813" eaLnBrk="0" hangingPunct="0">
              <a:spcBef>
                <a:spcPct val="50000"/>
              </a:spcBef>
              <a:defRPr/>
            </a:pP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OGILVY</a:t>
            </a:r>
          </a:p>
          <a:p>
            <a:pPr marL="461963" indent="-404813" eaLnBrk="0" hangingPunct="0">
              <a:spcBef>
                <a:spcPct val="70000"/>
              </a:spcBef>
              <a:buClr>
                <a:srgbClr val="660066"/>
              </a:buClr>
              <a:buSzPct val="130000"/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Προσδιόρισε το όνομα της Μάρκας νωρίς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		</a:t>
            </a: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Identify Your Brand Early in the Commercial</a:t>
            </a:r>
            <a:endParaRPr lang="el-GR" sz="2200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61963" indent="-404813" eaLnBrk="0" hangingPunct="0">
              <a:spcBef>
                <a:spcPct val="70000"/>
              </a:spcBef>
              <a:buClr>
                <a:srgbClr val="660066"/>
              </a:buClr>
              <a:buSzPct val="130000"/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Επανάλαβέ το Συχνά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r>
              <a:rPr lang="el-GR" sz="2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Identify it Often</a:t>
            </a:r>
          </a:p>
          <a:p>
            <a:pPr marL="461963" indent="-404813" eaLnBrk="0" hangingPunct="0">
              <a:spcBef>
                <a:spcPct val="55000"/>
              </a:spcBef>
              <a:buClr>
                <a:srgbClr val="660066"/>
              </a:buClr>
              <a:buSzPct val="130000"/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Υποσχέσου στον Ακροατή ένα όφελος νωρίς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</a:t>
            </a:r>
            <a:r>
              <a:rPr lang="el-GR" sz="2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Promise the listener a benefit early in the Commercial</a:t>
            </a:r>
          </a:p>
          <a:p>
            <a:pPr marL="461963" indent="-404813" eaLnBrk="0" hangingPunct="0">
              <a:spcBef>
                <a:spcPct val="55000"/>
              </a:spcBef>
              <a:buClr>
                <a:srgbClr val="660066"/>
              </a:buClr>
              <a:buSzPct val="130000"/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Επανάλαβέ το Συχνά					</a:t>
            </a:r>
            <a:r>
              <a:rPr lang="el-GR" sz="2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Repeat it Often</a:t>
            </a:r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304800" y="1295400"/>
            <a:ext cx="83058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457200" y="457200"/>
            <a:ext cx="0" cy="6096000"/>
          </a:xfrm>
          <a:prstGeom prst="line">
            <a:avLst/>
          </a:prstGeom>
          <a:noFill/>
          <a:ln w="57150">
            <a:solidFill>
              <a:srgbClr val="FF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304800" y="6553200"/>
            <a:ext cx="83058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2396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190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667500" cy="8001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Advertising &amp; TV</a:t>
            </a:r>
          </a:p>
        </p:txBody>
      </p:sp>
      <p:sp>
        <p:nvSpPr>
          <p:cNvPr id="666627" name="Rectangle 3"/>
          <p:cNvSpPr>
            <a:spLocks noChangeArrowheads="1"/>
          </p:cNvSpPr>
          <p:nvPr/>
        </p:nvSpPr>
        <p:spPr bwMode="auto">
          <a:xfrm>
            <a:off x="990600" y="1601788"/>
            <a:ext cx="7772400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74625" indent="563563" eaLnBrk="0" hangingPunct="0">
              <a:spcBef>
                <a:spcPct val="75000"/>
              </a:spcBef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Κατηγορίες Τηλεοπτικών Διαφημίσεων</a:t>
            </a:r>
          </a:p>
          <a:p>
            <a:pPr marL="174625" indent="563563" eaLnBrk="0" hangingPunct="0">
              <a:spcBef>
                <a:spcPct val="75000"/>
              </a:spcBef>
              <a:defRPr/>
            </a:pP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Commercials</a:t>
            </a:r>
          </a:p>
          <a:p>
            <a:pPr marL="174625" indent="563563" eaLnBrk="0" hangingPunct="0">
              <a:spcBef>
                <a:spcPct val="75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Κομμάτια Ζωής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l-GR" sz="2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Slices Of Life</a:t>
            </a:r>
            <a:endParaRPr lang="el-GR" sz="2200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563563" eaLnBrk="0" hangingPunct="0">
              <a:spcBef>
                <a:spcPct val="75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Μαρτυρία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l-GR" sz="2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Testimonial</a:t>
            </a:r>
          </a:p>
          <a:p>
            <a:pPr marL="174625" indent="563563" eaLnBrk="0" hangingPunct="0">
              <a:spcBef>
                <a:spcPct val="75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Επίδειξη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l-GR" sz="2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Demonstration</a:t>
            </a:r>
          </a:p>
          <a:p>
            <a:pPr marL="174625" indent="563563" eaLnBrk="0" hangingPunct="0">
              <a:spcBef>
                <a:spcPct val="75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Πριν &amp; Μετά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l-GR" sz="2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Before &amp; After</a:t>
            </a:r>
          </a:p>
          <a:p>
            <a:pPr marL="174625" indent="563563" eaLnBrk="0" hangingPunct="0">
              <a:spcBef>
                <a:spcPct val="75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Επίλυση Προβλήματος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l-GR" sz="2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 Solution</a:t>
            </a:r>
          </a:p>
        </p:txBody>
      </p:sp>
      <p:pic>
        <p:nvPicPr>
          <p:cNvPr id="240644" name="Picture 4" descr="hh0071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41600"/>
            <a:ext cx="28956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5" name="Line 5"/>
          <p:cNvSpPr>
            <a:spLocks noChangeShapeType="1"/>
          </p:cNvSpPr>
          <p:nvPr/>
        </p:nvSpPr>
        <p:spPr bwMode="auto">
          <a:xfrm>
            <a:off x="838200" y="685800"/>
            <a:ext cx="0" cy="5867400"/>
          </a:xfrm>
          <a:prstGeom prst="line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>
            <a:off x="228600" y="5943600"/>
            <a:ext cx="8229600" cy="0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457200" y="1295400"/>
            <a:ext cx="8153400" cy="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7543800" y="4876800"/>
            <a:ext cx="0" cy="1219200"/>
          </a:xfrm>
          <a:prstGeom prst="line">
            <a:avLst/>
          </a:prstGeom>
          <a:noFill/>
          <a:ln w="9525">
            <a:solidFill>
              <a:srgbClr val="FF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66700"/>
            <a:ext cx="76962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Advertising &amp; TV</a:t>
            </a:r>
          </a:p>
        </p:txBody>
      </p:sp>
      <p:sp>
        <p:nvSpPr>
          <p:cNvPr id="667651" name="Rectangle 3"/>
          <p:cNvSpPr>
            <a:spLocks noChangeArrowheads="1"/>
          </p:cNvSpPr>
          <p:nvPr/>
        </p:nvSpPr>
        <p:spPr bwMode="auto">
          <a:xfrm>
            <a:off x="914400" y="1295400"/>
            <a:ext cx="82296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marL="228600" indent="455613" eaLnBrk="0" hangingPunct="0">
              <a:spcBef>
                <a:spcPct val="70000"/>
              </a:spcBef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Κατηγορίες Τηλεοπτικών Διαφημίσεων</a:t>
            </a:r>
            <a:endParaRPr lang="el-GR" sz="2400" u="none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455613" eaLnBrk="0" hangingPunct="0">
              <a:spcBef>
                <a:spcPct val="70000"/>
              </a:spcBef>
              <a:defRPr/>
            </a:pPr>
            <a:r>
              <a:rPr lang="el-GR" sz="2400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el-GR" sz="2800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Commercials</a:t>
            </a:r>
          </a:p>
          <a:p>
            <a:pPr marL="228600" indent="455613" eaLnBrk="0" hangingPunct="0">
              <a:spcBef>
                <a:spcPct val="7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4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Story Lines</a:t>
            </a:r>
            <a:r>
              <a:rPr lang="el-GR" sz="2400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News</a:t>
            </a:r>
          </a:p>
          <a:p>
            <a:pPr marL="228600" indent="455613" eaLnBrk="0" hangingPunct="0">
              <a:spcBef>
                <a:spcPct val="7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4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Παρουσιαστής</a:t>
            </a:r>
            <a:r>
              <a:rPr lang="el-GR" sz="2400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Presenter</a:t>
            </a:r>
          </a:p>
          <a:p>
            <a:pPr marL="228600" indent="455613" eaLnBrk="0" hangingPunct="0">
              <a:spcBef>
                <a:spcPct val="7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4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Αναλογία</a:t>
            </a:r>
            <a:r>
              <a:rPr lang="el-GR" sz="2400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Analogy</a:t>
            </a:r>
          </a:p>
          <a:p>
            <a:pPr marL="228600" indent="455613" eaLnBrk="0" hangingPunct="0">
              <a:spcBef>
                <a:spcPct val="7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4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Σύγκριση </a:t>
            </a:r>
            <a:r>
              <a:rPr lang="el-GR" sz="2400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Comparison</a:t>
            </a:r>
          </a:p>
          <a:p>
            <a:pPr marL="228600" indent="455613" eaLnBrk="0" hangingPunct="0">
              <a:spcBef>
                <a:spcPct val="70000"/>
              </a:spcBef>
              <a:buClr>
                <a:srgbClr val="66FF66"/>
              </a:buClr>
              <a:buSzPct val="140000"/>
              <a:buFontTx/>
              <a:buChar char="•"/>
              <a:defRPr/>
            </a:pPr>
            <a:r>
              <a:rPr lang="el-GR" sz="24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Φαντασία</a:t>
            </a:r>
            <a:r>
              <a:rPr lang="el-GR" sz="2400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Fantasy</a:t>
            </a:r>
          </a:p>
        </p:txBody>
      </p:sp>
      <p:sp>
        <p:nvSpPr>
          <p:cNvPr id="241668" name="Line 4"/>
          <p:cNvSpPr>
            <a:spLocks noChangeShapeType="1"/>
          </p:cNvSpPr>
          <p:nvPr/>
        </p:nvSpPr>
        <p:spPr bwMode="auto">
          <a:xfrm>
            <a:off x="457200" y="1295400"/>
            <a:ext cx="8153400" cy="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41669" name="Line 5"/>
          <p:cNvSpPr>
            <a:spLocks noChangeShapeType="1"/>
          </p:cNvSpPr>
          <p:nvPr/>
        </p:nvSpPr>
        <p:spPr bwMode="auto">
          <a:xfrm>
            <a:off x="838200" y="457200"/>
            <a:ext cx="0" cy="6172200"/>
          </a:xfrm>
          <a:prstGeom prst="line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>
            <a:off x="304800" y="6553200"/>
            <a:ext cx="8229600" cy="0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241671" name="Picture 7" descr="hh0069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194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5867400" cy="7620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l-GR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Advert</a:t>
            </a:r>
            <a:r>
              <a:rPr lang="en-GB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l-GR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 &amp; TV</a:t>
            </a:r>
          </a:p>
        </p:txBody>
      </p:sp>
      <p:sp>
        <p:nvSpPr>
          <p:cNvPr id="668675" name="Rectangle 3"/>
          <p:cNvSpPr>
            <a:spLocks noChangeArrowheads="1"/>
          </p:cNvSpPr>
          <p:nvPr/>
        </p:nvSpPr>
        <p:spPr bwMode="auto">
          <a:xfrm>
            <a:off x="990600" y="1905000"/>
            <a:ext cx="792480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738188" indent="-457200" eaLnBrk="0" hangingPunct="0">
              <a:spcBef>
                <a:spcPct val="50000"/>
              </a:spcBef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Κάποια MUST για την Τηλεοπτική Διαφήμιση….. 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OGILVY</a:t>
            </a:r>
          </a:p>
          <a:p>
            <a:pPr marL="738188" indent="-457200" eaLnBrk="0" hangingPunct="0">
              <a:spcBef>
                <a:spcPct val="60000"/>
              </a:spcBef>
              <a:buClr>
                <a:srgbClr val="FF5050"/>
              </a:buClr>
              <a:buSzPct val="130000"/>
              <a:buFont typeface="Symbol" pitchFamily="18" charset="2"/>
              <a:buChar char="Þ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Αναγνώριση της Μάρκας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					</a:t>
            </a:r>
            <a:r>
              <a:rPr lang="el-GR" sz="2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Brand Identification</a:t>
            </a:r>
            <a:endParaRPr lang="el-GR" sz="2200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8188" indent="-457200" eaLnBrk="0" hangingPunct="0">
              <a:spcBef>
                <a:spcPct val="60000"/>
              </a:spcBef>
              <a:buClr>
                <a:srgbClr val="FF5050"/>
              </a:buClr>
              <a:buSzPct val="130000"/>
              <a:buFont typeface="Symbol" pitchFamily="18" charset="2"/>
              <a:buChar char="Þ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Επίδειξη της Συσκευασίας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					</a:t>
            </a:r>
            <a:r>
              <a:rPr lang="el-GR" sz="2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Show the Package</a:t>
            </a:r>
          </a:p>
          <a:p>
            <a:pPr marL="738188" indent="-457200" eaLnBrk="0" hangingPunct="0">
              <a:spcBef>
                <a:spcPct val="60000"/>
              </a:spcBef>
              <a:buClr>
                <a:srgbClr val="FF5050"/>
              </a:buClr>
              <a:buSzPct val="130000"/>
              <a:buFont typeface="Symbol" pitchFamily="18" charset="2"/>
              <a:buChar char="Þ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Παρασκευή ενός Προϊόντος να Φαίνεται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</a:t>
            </a:r>
            <a:r>
              <a:rPr lang="el-GR" sz="2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Food in Motion</a:t>
            </a:r>
          </a:p>
          <a:p>
            <a:pPr marL="738188" indent="-457200" eaLnBrk="0" hangingPunct="0">
              <a:spcBef>
                <a:spcPct val="60000"/>
              </a:spcBef>
              <a:buClr>
                <a:srgbClr val="FF5050"/>
              </a:buClr>
              <a:buSzPct val="130000"/>
              <a:buFont typeface="Symbol" pitchFamily="18" charset="2"/>
              <a:buChar char="Þ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ZOOM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l-GR" sz="2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Close Ups</a:t>
            </a:r>
          </a:p>
        </p:txBody>
      </p:sp>
      <p:pic>
        <p:nvPicPr>
          <p:cNvPr id="242692" name="Picture 4" descr="hh0170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2057400"/>
            <a:ext cx="2224087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3" name="Line 5"/>
          <p:cNvSpPr>
            <a:spLocks noChangeShapeType="1"/>
          </p:cNvSpPr>
          <p:nvPr/>
        </p:nvSpPr>
        <p:spPr bwMode="auto">
          <a:xfrm>
            <a:off x="457200" y="1295400"/>
            <a:ext cx="81534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42694" name="Line 6"/>
          <p:cNvSpPr>
            <a:spLocks noChangeShapeType="1"/>
          </p:cNvSpPr>
          <p:nvPr/>
        </p:nvSpPr>
        <p:spPr bwMode="auto">
          <a:xfrm>
            <a:off x="838200" y="457200"/>
            <a:ext cx="0" cy="6172200"/>
          </a:xfrm>
          <a:prstGeom prst="line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>
            <a:off x="304800" y="6553200"/>
            <a:ext cx="8229600" cy="0"/>
          </a:xfrm>
          <a:prstGeom prst="line">
            <a:avLst/>
          </a:prstGeom>
          <a:noFill/>
          <a:ln w="57150">
            <a:solidFill>
              <a:srgbClr val="000066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42696" name="Line 8"/>
          <p:cNvSpPr>
            <a:spLocks noChangeShapeType="1"/>
          </p:cNvSpPr>
          <p:nvPr/>
        </p:nvSpPr>
        <p:spPr bwMode="auto">
          <a:xfrm flipV="1">
            <a:off x="7924800" y="4572000"/>
            <a:ext cx="0" cy="1905000"/>
          </a:xfrm>
          <a:prstGeom prst="line">
            <a:avLst/>
          </a:prstGeom>
          <a:noFill/>
          <a:ln w="57150">
            <a:solidFill>
              <a:srgbClr val="FF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42697" name="Line 9"/>
          <p:cNvSpPr>
            <a:spLocks noChangeShapeType="1"/>
          </p:cNvSpPr>
          <p:nvPr/>
        </p:nvSpPr>
        <p:spPr bwMode="auto">
          <a:xfrm flipV="1">
            <a:off x="8001000" y="685800"/>
            <a:ext cx="0" cy="1905000"/>
          </a:xfrm>
          <a:prstGeom prst="line">
            <a:avLst/>
          </a:prstGeom>
          <a:noFill/>
          <a:ln w="57150">
            <a:solidFill>
              <a:srgbClr val="FF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smtClean="0"/>
          </a:p>
          <a:p>
            <a:r>
              <a:rPr lang="el-GR" sz="2400" smtClean="0"/>
              <a:t>Το έργο «</a:t>
            </a:r>
            <a:r>
              <a:rPr lang="el-GR" sz="2400" b="1" smtClean="0"/>
              <a:t>Ανοικτά Ακαδημαϊκά Μαθήματα στο Οικονομικό Πανεπιστήμιο Αθηνών</a:t>
            </a:r>
            <a:r>
              <a:rPr lang="el-G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8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7B999-9D21-463A-82F0-D7BEF0360394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791200" cy="838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Advertising &amp; TV</a:t>
            </a:r>
          </a:p>
        </p:txBody>
      </p:sp>
      <p:sp>
        <p:nvSpPr>
          <p:cNvPr id="669699" name="Rectangle 3"/>
          <p:cNvSpPr>
            <a:spLocks noChangeArrowheads="1"/>
          </p:cNvSpPr>
          <p:nvPr/>
        </p:nvSpPr>
        <p:spPr bwMode="auto">
          <a:xfrm>
            <a:off x="381000" y="1616075"/>
            <a:ext cx="853440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738188" indent="-457200" eaLnBrk="0" hangingPunct="0">
              <a:spcBef>
                <a:spcPct val="50000"/>
              </a:spcBef>
              <a:defRPr/>
            </a:pP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Κάποια MUST για την Τηλεοπτική Διαφήμιση…..</a:t>
            </a:r>
          </a:p>
          <a:p>
            <a:pPr marL="738188" indent="-457200" eaLnBrk="0" hangingPunct="0">
              <a:spcBef>
                <a:spcPct val="50000"/>
              </a:spcBef>
              <a:defRPr/>
            </a:pPr>
            <a:r>
              <a:rPr lang="el-GR" sz="24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OGILVY</a:t>
            </a:r>
          </a:p>
          <a:p>
            <a:pPr marL="738188" indent="-457200" eaLnBrk="0" hangingPunct="0">
              <a:spcBef>
                <a:spcPct val="20000"/>
              </a:spcBef>
              <a:buClr>
                <a:srgbClr val="FF5050"/>
              </a:buClr>
              <a:buSzPct val="130000"/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Ξεκίνησε κάτι που τραβάει την Προσοχή  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</a:t>
            </a:r>
            <a:r>
              <a:rPr lang="en-GB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l-GR" sz="2200" b="1" u="none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 with A Fire</a:t>
            </a:r>
          </a:p>
          <a:p>
            <a:pPr marL="738188" indent="-457200" eaLnBrk="0" hangingPunct="0">
              <a:spcBef>
                <a:spcPct val="20000"/>
              </a:spcBef>
              <a:buClr>
                <a:srgbClr val="FF5050"/>
              </a:buClr>
              <a:buSzPct val="130000"/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Οταν δεν έχεις να πεις κάτι διαφορετικό, ΤΡΑΓΟΥΔΗΣΕ ΤΟ </a:t>
            </a:r>
            <a:r>
              <a:rPr lang="el-GR" sz="2200" b="1" u="none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you Have nothing to Say, Sing it !!!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</a:t>
            </a:r>
          </a:p>
          <a:p>
            <a:pPr marL="738188" indent="-457200" eaLnBrk="0" hangingPunct="0">
              <a:spcBef>
                <a:spcPct val="35000"/>
              </a:spcBef>
              <a:buClr>
                <a:srgbClr val="FF5050"/>
              </a:buClr>
              <a:buSzPct val="130000"/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Πρέπει να υπάρχει ΗΧΟΣ, χρησιμοποίησε τα τεχνάσματα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l-GR" sz="2200" b="1" u="none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Sound Effects</a:t>
            </a: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738188" indent="-457200" eaLnBrk="0" hangingPunct="0">
              <a:spcBef>
                <a:spcPct val="35000"/>
              </a:spcBef>
              <a:buClr>
                <a:srgbClr val="FF5050"/>
              </a:buClr>
              <a:buSzPct val="130000"/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 ΦΩΝΕΣ να </a:t>
            </a:r>
            <a:r>
              <a:rPr lang="en-US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φαίνονται</a:t>
            </a:r>
            <a:r>
              <a:rPr lang="en-US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l-GR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GB" sz="22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</a:t>
            </a:r>
            <a:r>
              <a:rPr lang="el-GR" sz="2200" b="1" u="none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Voice Over</a:t>
            </a:r>
          </a:p>
        </p:txBody>
      </p:sp>
      <p:sp>
        <p:nvSpPr>
          <p:cNvPr id="243716" name="Line 4"/>
          <p:cNvSpPr>
            <a:spLocks noChangeShapeType="1"/>
          </p:cNvSpPr>
          <p:nvPr/>
        </p:nvSpPr>
        <p:spPr bwMode="auto">
          <a:xfrm>
            <a:off x="457200" y="1295400"/>
            <a:ext cx="8153400" cy="0"/>
          </a:xfrm>
          <a:prstGeom prst="line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43717" name="Line 5"/>
          <p:cNvSpPr>
            <a:spLocks noChangeShapeType="1"/>
          </p:cNvSpPr>
          <p:nvPr/>
        </p:nvSpPr>
        <p:spPr bwMode="auto">
          <a:xfrm>
            <a:off x="381000" y="6096000"/>
            <a:ext cx="8153400" cy="0"/>
          </a:xfrm>
          <a:prstGeom prst="line">
            <a:avLst/>
          </a:prstGeom>
          <a:noFill/>
          <a:ln w="57150">
            <a:solidFill>
              <a:srgbClr val="CC0099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243718" name="Picture 6" descr="hh0071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006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438900" cy="9525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l-GR" b="1" smtClean="0">
                <a:solidFill>
                  <a:srgbClr val="000099"/>
                </a:solidFill>
              </a:rPr>
              <a:t>Advertising &amp; TV</a:t>
            </a: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457200" y="1676400"/>
            <a:ext cx="8458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630238" indent="-401638" eaLnBrk="0" hangingPunct="0">
              <a:spcBef>
                <a:spcPct val="60000"/>
              </a:spcBef>
            </a:pPr>
            <a:r>
              <a:rPr lang="el-GR" sz="2800" b="1" u="none">
                <a:solidFill>
                  <a:srgbClr val="000099"/>
                </a:solidFill>
              </a:rPr>
              <a:t>Κάποια MUST για την Τηλεοπτική Διαφήμιση…….</a:t>
            </a:r>
            <a:r>
              <a:rPr lang="el-GR" sz="2400" u="none">
                <a:solidFill>
                  <a:srgbClr val="000099"/>
                </a:solidFill>
              </a:rPr>
              <a:t>				</a:t>
            </a:r>
            <a:r>
              <a:rPr lang="el-GR" sz="2800" b="1" u="none">
                <a:solidFill>
                  <a:srgbClr val="000099"/>
                </a:solidFill>
              </a:rPr>
              <a:t>OGILVY</a:t>
            </a:r>
          </a:p>
          <a:p>
            <a:pPr marL="630238" indent="-401638" eaLnBrk="0" hangingPunct="0">
              <a:spcBef>
                <a:spcPct val="60000"/>
              </a:spcBef>
              <a:buClr>
                <a:srgbClr val="FF0066"/>
              </a:buClr>
              <a:buFontTx/>
              <a:buChar char="•"/>
            </a:pPr>
            <a:r>
              <a:rPr lang="el-GR" sz="2400" b="1" u="none">
                <a:solidFill>
                  <a:srgbClr val="000099"/>
                </a:solidFill>
              </a:rPr>
              <a:t>Απόφυγε τις μπανάλ σκηνές</a:t>
            </a:r>
            <a:r>
              <a:rPr lang="el-GR" sz="2400" u="none">
                <a:solidFill>
                  <a:srgbClr val="000099"/>
                </a:solidFill>
              </a:rPr>
              <a:t>    				</a:t>
            </a:r>
            <a:r>
              <a:rPr lang="el-GR" sz="2800" b="1" u="none">
                <a:solidFill>
                  <a:srgbClr val="CC9900"/>
                </a:solidFill>
              </a:rPr>
              <a:t>Avoid Visual Banality</a:t>
            </a:r>
            <a:endParaRPr lang="el-GR" sz="2800" u="none">
              <a:solidFill>
                <a:srgbClr val="CC9900"/>
              </a:solidFill>
            </a:endParaRPr>
          </a:p>
          <a:p>
            <a:pPr marL="630238" indent="-401638" eaLnBrk="0" hangingPunct="0">
              <a:spcBef>
                <a:spcPct val="60000"/>
              </a:spcBef>
              <a:buClr>
                <a:srgbClr val="FF5050"/>
              </a:buClr>
              <a:buSzPct val="130000"/>
              <a:buFontTx/>
              <a:buChar char="•"/>
            </a:pPr>
            <a:r>
              <a:rPr lang="el-GR" sz="2400" b="1" u="none">
                <a:solidFill>
                  <a:srgbClr val="000099"/>
                </a:solidFill>
              </a:rPr>
              <a:t>Αλλαζε σκηνικά</a:t>
            </a:r>
            <a:r>
              <a:rPr lang="el-GR" sz="2400" u="none">
                <a:solidFill>
                  <a:srgbClr val="000099"/>
                </a:solidFill>
              </a:rPr>
              <a:t> </a:t>
            </a:r>
          </a:p>
          <a:p>
            <a:pPr marL="630238" indent="-401638" eaLnBrk="0" hangingPunct="0">
              <a:spcBef>
                <a:spcPct val="60000"/>
              </a:spcBef>
              <a:buClr>
                <a:srgbClr val="FF5050"/>
              </a:buClr>
              <a:buSzPct val="130000"/>
              <a:buFontTx/>
              <a:buChar char="•"/>
            </a:pPr>
            <a:r>
              <a:rPr lang="el-GR" sz="2400" b="1" u="none">
                <a:solidFill>
                  <a:srgbClr val="000099"/>
                </a:solidFill>
              </a:rPr>
              <a:t>Δείξε το Προϊόν σε χρήση και το αποτέλεσμα της χρήσης</a:t>
            </a:r>
          </a:p>
          <a:p>
            <a:pPr marL="630238" indent="-401638" eaLnBrk="0" hangingPunct="0">
              <a:spcBef>
                <a:spcPct val="60000"/>
              </a:spcBef>
              <a:buClr>
                <a:srgbClr val="FF5050"/>
              </a:buClr>
              <a:buSzPct val="130000"/>
              <a:buFontTx/>
              <a:buChar char="•"/>
            </a:pPr>
            <a:r>
              <a:rPr lang="el-GR" sz="2400" b="1" u="none">
                <a:solidFill>
                  <a:srgbClr val="000099"/>
                </a:solidFill>
              </a:rPr>
              <a:t>Κάνε τις Διαφημίσεις σου Κατανοητές</a:t>
            </a:r>
            <a:r>
              <a:rPr lang="el-GR" sz="2400" u="none">
                <a:solidFill>
                  <a:srgbClr val="000099"/>
                </a:solidFill>
              </a:rPr>
              <a:t> 			    </a:t>
            </a:r>
            <a:r>
              <a:rPr lang="el-GR" sz="2800" b="1" u="none">
                <a:solidFill>
                  <a:srgbClr val="CC9900"/>
                </a:solidFill>
              </a:rPr>
              <a:t>Make Your Commercial Clear</a:t>
            </a:r>
          </a:p>
        </p:txBody>
      </p:sp>
      <p:sp>
        <p:nvSpPr>
          <p:cNvPr id="259076" name="Line 4"/>
          <p:cNvSpPr>
            <a:spLocks noChangeShapeType="1"/>
          </p:cNvSpPr>
          <p:nvPr/>
        </p:nvSpPr>
        <p:spPr bwMode="auto">
          <a:xfrm>
            <a:off x="457200" y="1295400"/>
            <a:ext cx="8153400" cy="0"/>
          </a:xfrm>
          <a:prstGeom prst="line">
            <a:avLst/>
          </a:prstGeom>
          <a:noFill/>
          <a:ln w="57150">
            <a:solidFill>
              <a:srgbClr val="CC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259077" name="Picture 5" descr="hh0170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5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78" name="Picture 6" descr="hh0170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8138" y="0"/>
            <a:ext cx="1185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79" name="Line 7"/>
          <p:cNvSpPr>
            <a:spLocks noChangeShapeType="1"/>
          </p:cNvSpPr>
          <p:nvPr/>
        </p:nvSpPr>
        <p:spPr bwMode="auto">
          <a:xfrm>
            <a:off x="381000" y="6096000"/>
            <a:ext cx="8153400" cy="0"/>
          </a:xfrm>
          <a:prstGeom prst="line">
            <a:avLst/>
          </a:prstGeom>
          <a:noFill/>
          <a:ln w="57150">
            <a:solidFill>
              <a:srgbClr val="CC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6858000" cy="1066800"/>
          </a:xfrm>
          <a:gradFill rotWithShape="0">
            <a:gsLst>
              <a:gs pos="0">
                <a:srgbClr val="C9C892"/>
              </a:gs>
              <a:gs pos="100000">
                <a:srgbClr val="C9C892">
                  <a:gamma/>
                  <a:tint val="29412"/>
                  <a:invGamma/>
                </a:srgbClr>
              </a:gs>
            </a:gsLst>
            <a:path path="rect">
              <a:fillToRect l="100000" b="100000"/>
            </a:path>
          </a:gradFill>
          <a:effectLst>
            <a:outerShdw dist="107763" dir="13500000" algn="ctr" rotWithShape="0">
              <a:srgbClr val="CC9900"/>
            </a:outerShdw>
          </a:effectLst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l-GR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ΔΙΑΦΗΜΙΣΗ</a:t>
            </a:r>
            <a:br>
              <a:rPr lang="el-GR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Αξιολόγηση &amp; Ελεγχος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838200" y="2057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838200" y="1752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 u="none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670725" name="Rectangle 5"/>
          <p:cNvSpPr>
            <a:spLocks noChangeArrowheads="1"/>
          </p:cNvSpPr>
          <p:nvPr/>
        </p:nvSpPr>
        <p:spPr bwMode="auto">
          <a:xfrm>
            <a:off x="990600" y="2133600"/>
            <a:ext cx="72390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Αξιολόγηση και ο έλεγχος της Διαφημιστικής Καμπάνιας πραγματοποιείται μέσα από τρεις επιμέρους διαδικασίες: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l-GR" sz="28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1. Ερευνα Διαφημιστικής Στρατηγικής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l-GR" sz="28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2. Τεστ Διαφήμισης ή “Pre-Testing”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l-GR" sz="28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3. Ερευνα Tracking ή “Post-Testing”</a:t>
            </a:r>
          </a:p>
        </p:txBody>
      </p:sp>
      <p:sp>
        <p:nvSpPr>
          <p:cNvPr id="244742" name="Line 6"/>
          <p:cNvSpPr>
            <a:spLocks noChangeShapeType="1"/>
          </p:cNvSpPr>
          <p:nvPr/>
        </p:nvSpPr>
        <p:spPr bwMode="auto">
          <a:xfrm>
            <a:off x="685800" y="5943600"/>
            <a:ext cx="7696200" cy="0"/>
          </a:xfrm>
          <a:prstGeom prst="line">
            <a:avLst/>
          </a:prstGeom>
          <a:noFill/>
          <a:ln w="76200">
            <a:solidFill>
              <a:srgbClr val="CC99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44743" name="Line 7"/>
          <p:cNvSpPr>
            <a:spLocks noChangeShapeType="1"/>
          </p:cNvSpPr>
          <p:nvPr/>
        </p:nvSpPr>
        <p:spPr bwMode="auto">
          <a:xfrm>
            <a:off x="838200" y="1600200"/>
            <a:ext cx="7696200" cy="0"/>
          </a:xfrm>
          <a:prstGeom prst="line">
            <a:avLst/>
          </a:prstGeom>
          <a:noFill/>
          <a:ln w="76200">
            <a:solidFill>
              <a:srgbClr val="C9C892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1828800" y="0"/>
            <a:ext cx="4724400" cy="1190625"/>
          </a:xfrm>
          <a:prstGeom prst="rect">
            <a:avLst/>
          </a:prstGeom>
          <a:gradFill rotWithShape="0">
            <a:gsLst>
              <a:gs pos="0">
                <a:srgbClr val="FFE6E6">
                  <a:gamma/>
                  <a:tint val="0"/>
                  <a:invGamma/>
                </a:srgbClr>
              </a:gs>
              <a:gs pos="100000">
                <a:srgbClr val="FFE6E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l-GR" sz="3600" u="none">
                <a:solidFill>
                  <a:srgbClr val="FF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επιλογή των μέσων</a:t>
            </a:r>
          </a:p>
          <a:p>
            <a:pPr algn="ctr" defTabSz="762000" eaLnBrk="0" hangingPunct="0">
              <a:defRPr/>
            </a:pPr>
            <a:r>
              <a:rPr lang="el-GR" sz="3600" u="none">
                <a:solidFill>
                  <a:srgbClr val="FF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προφίλ μέσων</a:t>
            </a:r>
          </a:p>
        </p:txBody>
      </p:sp>
      <p:sp>
        <p:nvSpPr>
          <p:cNvPr id="679939" name="Rectangle 3"/>
          <p:cNvSpPr>
            <a:spLocks noChangeArrowheads="1"/>
          </p:cNvSpPr>
          <p:nvPr/>
        </p:nvSpPr>
        <p:spPr bwMode="auto">
          <a:xfrm>
            <a:off x="365125" y="1293813"/>
            <a:ext cx="2760663" cy="641350"/>
          </a:xfrm>
          <a:prstGeom prst="rect">
            <a:avLst/>
          </a:prstGeom>
          <a:solidFill>
            <a:srgbClr val="E6E5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Font typeface="Monotype Sorts" pitchFamily="2" charset="2"/>
              <a:buChar char="*"/>
              <a:defRPr/>
            </a:pPr>
            <a:r>
              <a:rPr lang="el-GR" sz="3600" u="none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περιοδικά</a:t>
            </a:r>
          </a:p>
        </p:txBody>
      </p:sp>
      <p:sp>
        <p:nvSpPr>
          <p:cNvPr id="679940" name="Rectangle 4"/>
          <p:cNvSpPr>
            <a:spLocks noChangeArrowheads="1"/>
          </p:cNvSpPr>
          <p:nvPr/>
        </p:nvSpPr>
        <p:spPr bwMode="auto">
          <a:xfrm>
            <a:off x="914400" y="2438400"/>
            <a:ext cx="7710488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30000"/>
              </a:lnSpc>
              <a:buFontTx/>
              <a:buChar char="•"/>
              <a:defRPr/>
            </a:pPr>
            <a:r>
              <a:rPr lang="el-GR" sz="23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300" b="1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μεγάλη δυνατότητα επιλογής κοινού 		(γεωγραφική, δημογραφική)</a:t>
            </a:r>
          </a:p>
          <a:p>
            <a:pPr defTabSz="762000" eaLnBrk="0" hangingPunct="0">
              <a:lnSpc>
                <a:spcPct val="130000"/>
              </a:lnSpc>
              <a:buFontTx/>
              <a:buChar char="•"/>
              <a:defRPr/>
            </a:pPr>
            <a:r>
              <a:rPr lang="el-GR" sz="2300" b="1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αξιοπιστία μέσου και γόητρο (credibility, prestige)</a:t>
            </a:r>
          </a:p>
          <a:p>
            <a:pPr defTabSz="762000" eaLnBrk="0" hangingPunct="0">
              <a:lnSpc>
                <a:spcPct val="130000"/>
              </a:lnSpc>
              <a:buFontTx/>
              <a:buChar char="•"/>
              <a:defRPr/>
            </a:pPr>
            <a:r>
              <a:rPr lang="el-GR" sz="2300" b="1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υψηλή κάλυψη του κοινού-στόχος</a:t>
            </a:r>
          </a:p>
          <a:p>
            <a:pPr defTabSz="762000" eaLnBrk="0" hangingPunct="0">
              <a:lnSpc>
                <a:spcPct val="130000"/>
              </a:lnSpc>
              <a:buFontTx/>
              <a:buChar char="•"/>
              <a:defRPr/>
            </a:pPr>
            <a:r>
              <a:rPr lang="el-GR" sz="2300" b="1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αναπαραγωγή υψηλής ποιότητας</a:t>
            </a:r>
          </a:p>
          <a:p>
            <a:pPr defTabSz="762000" eaLnBrk="0" hangingPunct="0">
              <a:lnSpc>
                <a:spcPct val="130000"/>
              </a:lnSpc>
              <a:buFontTx/>
              <a:buChar char="•"/>
              <a:defRPr/>
            </a:pPr>
            <a:r>
              <a:rPr lang="el-GR" sz="2300" b="1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σχετικά χαμηλό κόστος ανά μονάδα αναγνώστη</a:t>
            </a:r>
          </a:p>
          <a:p>
            <a:pPr defTabSz="762000" eaLnBrk="0" hangingPunct="0">
              <a:lnSpc>
                <a:spcPct val="130000"/>
              </a:lnSpc>
              <a:buFontTx/>
              <a:buChar char="•"/>
              <a:defRPr/>
            </a:pPr>
            <a:r>
              <a:rPr lang="el-GR" sz="2300" b="1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επιρροή μεγάλης διάρκειας</a:t>
            </a:r>
          </a:p>
          <a:p>
            <a:pPr defTabSz="762000" eaLnBrk="0" hangingPunct="0">
              <a:lnSpc>
                <a:spcPct val="130000"/>
              </a:lnSpc>
              <a:buFontTx/>
              <a:buChar char="•"/>
              <a:defRPr/>
            </a:pPr>
            <a:r>
              <a:rPr lang="el-GR" sz="2300" b="1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δυνατότητα λεπτομερούς πληροφόρησης</a:t>
            </a:r>
          </a:p>
          <a:p>
            <a:pPr defTabSz="762000" eaLnBrk="0" hangingPunct="0">
              <a:lnSpc>
                <a:spcPct val="130000"/>
              </a:lnSpc>
              <a:buFontTx/>
              <a:buChar char="•"/>
              <a:defRPr/>
            </a:pPr>
            <a:r>
              <a:rPr lang="el-GR" sz="2300" b="1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ιδανικά για «χτίσιμο εικόνας»</a:t>
            </a:r>
          </a:p>
        </p:txBody>
      </p:sp>
      <p:sp>
        <p:nvSpPr>
          <p:cNvPr id="679941" name="Rectangle 5"/>
          <p:cNvSpPr>
            <a:spLocks noChangeArrowheads="1"/>
          </p:cNvSpPr>
          <p:nvPr/>
        </p:nvSpPr>
        <p:spPr bwMode="auto">
          <a:xfrm>
            <a:off x="2651125" y="1995488"/>
            <a:ext cx="3749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8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ΠΛΕΟΝΕΚΤΗΜΑΤΑ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ChangeArrowheads="1"/>
          </p:cNvSpPr>
          <p:nvPr/>
        </p:nvSpPr>
        <p:spPr bwMode="auto">
          <a:xfrm>
            <a:off x="288925" y="334963"/>
            <a:ext cx="6478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3600" u="non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4000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προφίλ μέσων - </a:t>
            </a:r>
            <a:r>
              <a:rPr lang="el-GR" sz="36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l-GR" sz="36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περιοδικά</a:t>
            </a:r>
            <a:r>
              <a:rPr lang="en-US" sz="36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el-GR" sz="3600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0963" name="Rectangle 3"/>
          <p:cNvSpPr>
            <a:spLocks noChangeArrowheads="1"/>
          </p:cNvSpPr>
          <p:nvPr/>
        </p:nvSpPr>
        <p:spPr bwMode="auto">
          <a:xfrm>
            <a:off x="1752600" y="1981200"/>
            <a:ext cx="5573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8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ΠΕΡΙΟΡΙΣΜΟΙ - LIMITATIONS</a:t>
            </a:r>
          </a:p>
        </p:txBody>
      </p:sp>
      <p:sp>
        <p:nvSpPr>
          <p:cNvPr id="680964" name="Rectangle 4"/>
          <p:cNvSpPr>
            <a:spLocks noChangeArrowheads="1"/>
          </p:cNvSpPr>
          <p:nvPr/>
        </p:nvSpPr>
        <p:spPr bwMode="auto">
          <a:xfrm>
            <a:off x="1066800" y="3124200"/>
            <a:ext cx="7493000" cy="1800225"/>
          </a:xfrm>
          <a:prstGeom prst="rect">
            <a:avLst/>
          </a:prstGeom>
          <a:solidFill>
            <a:srgbClr val="E6E5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  <a:defRPr/>
            </a:pPr>
            <a:r>
              <a:rPr lang="el-GR" sz="2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long ad purchase lead time</a:t>
            </a:r>
          </a:p>
          <a:p>
            <a:pPr defTabSz="762000" eaLnBrk="0" hangingPunct="0">
              <a:buFontTx/>
              <a:buChar char="•"/>
              <a:defRPr/>
            </a:pPr>
            <a:r>
              <a:rPr lang="el-GR" sz="2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ύπαρξη κομματιού «άχρηστης» κυκλοφορίας </a:t>
            </a:r>
            <a:br>
              <a:rPr lang="el-GR" sz="2800" u="none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l-GR" sz="2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   (waste circulation)</a:t>
            </a:r>
          </a:p>
          <a:p>
            <a:pPr defTabSz="762000" eaLnBrk="0" hangingPunct="0">
              <a:buFontTx/>
              <a:buChar char="•"/>
              <a:defRPr/>
            </a:pPr>
            <a:r>
              <a:rPr lang="el-GR" sz="2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no guarantee of position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ChangeArrowheads="1"/>
          </p:cNvSpPr>
          <p:nvPr/>
        </p:nvSpPr>
        <p:spPr bwMode="auto">
          <a:xfrm>
            <a:off x="609600" y="1752600"/>
            <a:ext cx="7694613" cy="4194175"/>
          </a:xfrm>
          <a:prstGeom prst="rect">
            <a:avLst/>
          </a:prstGeom>
          <a:solidFill>
            <a:srgbClr val="E6E5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l-GR" sz="2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επιτρέπουν υψηλή κάλυψη σε σύντομο χρονικό διάστημα</a:t>
            </a:r>
          </a:p>
          <a:p>
            <a:pPr defTabSz="7620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l-GR" sz="2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μπορεί να καλύψει λεπτομερείς πληροφορίες</a:t>
            </a:r>
          </a:p>
          <a:p>
            <a:pPr defTabSz="7620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l-GR" sz="2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καλή κάλυψη σε τοπικό επίπεδο </a:t>
            </a:r>
          </a:p>
          <a:p>
            <a:pPr defTabSz="7620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l-GR" sz="2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ευρεία αποδοχή</a:t>
            </a:r>
          </a:p>
          <a:p>
            <a:pPr defTabSz="7620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l-GR" sz="2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τα μηνύματα που μεταδίδουν γίνονται            σε μεγάλο βαθμό «πιστευτά» από το    αναγνωστικό κοινό (high believability)</a:t>
            </a:r>
          </a:p>
        </p:txBody>
      </p:sp>
      <p:sp>
        <p:nvSpPr>
          <p:cNvPr id="681987" name="Rectangle 3"/>
          <p:cNvSpPr>
            <a:spLocks noChangeArrowheads="1"/>
          </p:cNvSpPr>
          <p:nvPr/>
        </p:nvSpPr>
        <p:spPr bwMode="auto">
          <a:xfrm>
            <a:off x="441325" y="487363"/>
            <a:ext cx="4946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800" u="non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προφίλ μέσων - </a:t>
            </a:r>
            <a:r>
              <a:rPr lang="en-US" sz="2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l-GR" sz="2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εφημερίδες</a:t>
            </a:r>
            <a:r>
              <a:rPr lang="en-US" sz="2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el-GR" sz="280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381000" y="1066800"/>
            <a:ext cx="305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Font typeface="Monotype Sorts" pitchFamily="2" charset="2"/>
              <a:buChar char="*"/>
              <a:defRPr/>
            </a:pPr>
            <a:r>
              <a:rPr lang="el-GR" sz="2800" b="1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πλεονεκτήματα</a:t>
            </a:r>
          </a:p>
        </p:txBody>
      </p:sp>
      <p:graphicFrame>
        <p:nvGraphicFramePr>
          <p:cNvPr id="17410" name="Object 5"/>
          <p:cNvGraphicFramePr>
            <a:graphicFrameLocks/>
          </p:cNvGraphicFramePr>
          <p:nvPr/>
        </p:nvGraphicFramePr>
        <p:xfrm>
          <a:off x="7162800" y="3886200"/>
          <a:ext cx="1731963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5" name="Clip" r:id="rId4" imgW="2427120" imgH="3657600" progId="">
                  <p:embed/>
                </p:oleObj>
              </mc:Choice>
              <mc:Fallback>
                <p:oleObj name="Clip" r:id="rId4" imgW="2427120" imgH="3657600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1731963" cy="272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ChangeArrowheads="1"/>
          </p:cNvSpPr>
          <p:nvPr/>
        </p:nvSpPr>
        <p:spPr bwMode="auto">
          <a:xfrm>
            <a:off x="441325" y="487363"/>
            <a:ext cx="7113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4000" u="non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4000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προφίλ μέσων - </a:t>
            </a:r>
            <a:r>
              <a:rPr lang="el-GR" sz="40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l-GR" sz="4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εφημερίδες</a:t>
            </a:r>
            <a:r>
              <a:rPr lang="en-US" sz="4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el-GR" sz="400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3011" name="Rectangle 3"/>
          <p:cNvSpPr>
            <a:spLocks noChangeArrowheads="1"/>
          </p:cNvSpPr>
          <p:nvPr/>
        </p:nvSpPr>
        <p:spPr bwMode="auto">
          <a:xfrm>
            <a:off x="365125" y="1722438"/>
            <a:ext cx="5095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Font typeface="Monotype Sorts" pitchFamily="2" charset="2"/>
              <a:buChar char="*"/>
              <a:defRPr/>
            </a:pPr>
            <a:r>
              <a:rPr lang="el-GR" sz="3200" b="1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3200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περιορισμοί (limitations)</a:t>
            </a: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1524000" y="3200400"/>
            <a:ext cx="5715000" cy="2143125"/>
          </a:xfrm>
          <a:prstGeom prst="rect">
            <a:avLst/>
          </a:prstGeom>
          <a:gradFill rotWithShape="0">
            <a:gsLst>
              <a:gs pos="0">
                <a:srgbClr val="FFE6E6">
                  <a:gamma/>
                  <a:tint val="0"/>
                  <a:invGamma/>
                </a:srgbClr>
              </a:gs>
              <a:gs pos="100000">
                <a:srgbClr val="FFE6E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l-GR" sz="2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μικρή ζωή</a:t>
            </a:r>
          </a:p>
          <a:p>
            <a:pPr defTabSz="7620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l-GR" sz="2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χαμηλή ποιότητα αναπαραγωγής</a:t>
            </a:r>
          </a:p>
          <a:p>
            <a:pPr defTabSz="7620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l-GR" sz="2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μικρό κοινό από μεταβίβαση  (pass along audience)</a:t>
            </a:r>
          </a:p>
        </p:txBody>
      </p:sp>
      <p:pic>
        <p:nvPicPr>
          <p:cNvPr id="25498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023938"/>
            <a:ext cx="155257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1355725" y="1979613"/>
            <a:ext cx="2646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8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πλεονεκτήματα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2895600"/>
            <a:ext cx="8386763" cy="2971800"/>
            <a:chOff x="0" y="1728"/>
            <a:chExt cx="6134" cy="1968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0" y="1728"/>
              <a:ext cx="6133" cy="1968"/>
            </a:xfrm>
            <a:prstGeom prst="rect">
              <a:avLst/>
            </a:prstGeom>
            <a:solidFill>
              <a:srgbClr val="E6E5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4037" name="Rectangle 5"/>
            <p:cNvSpPr>
              <a:spLocks noChangeArrowheads="1"/>
            </p:cNvSpPr>
            <p:nvPr/>
          </p:nvSpPr>
          <p:spPr bwMode="auto">
            <a:xfrm>
              <a:off x="94" y="1807"/>
              <a:ext cx="6040" cy="1223"/>
            </a:xfrm>
            <a:prstGeom prst="rect">
              <a:avLst/>
            </a:prstGeom>
            <a:solidFill>
              <a:srgbClr val="E6E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120000"/>
                </a:lnSpc>
                <a:buFontTx/>
                <a:buChar char="•"/>
                <a:defRPr/>
              </a:pPr>
              <a:r>
                <a:rPr lang="el-GR" sz="2400" u="none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συνδυάζει ΗΧΟ - ΕΙΚΟΝΑ - ΚΙΝΗΣΗ =&gt; υψηλή επιρροή</a:t>
              </a:r>
            </a:p>
            <a:p>
              <a:pPr defTabSz="762000" eaLnBrk="0" hangingPunct="0">
                <a:lnSpc>
                  <a:spcPct val="120000"/>
                </a:lnSpc>
                <a:buFontTx/>
                <a:buChar char="•"/>
                <a:defRPr/>
              </a:pPr>
              <a:r>
                <a:rPr lang="el-GR" sz="2400" u="none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ευχάριστη στις αισθήσεις (appealing to senses)</a:t>
              </a:r>
            </a:p>
            <a:p>
              <a:pPr defTabSz="762000" eaLnBrk="0" hangingPunct="0">
                <a:lnSpc>
                  <a:spcPct val="120000"/>
                </a:lnSpc>
                <a:buFontTx/>
                <a:buChar char="•"/>
                <a:defRPr/>
              </a:pPr>
              <a:r>
                <a:rPr lang="el-GR" sz="2400" u="none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σχετικά υψηλή προσοχή του κοινού</a:t>
              </a:r>
            </a:p>
            <a:p>
              <a:pPr defTabSz="762000" eaLnBrk="0" hangingPunct="0">
                <a:lnSpc>
                  <a:spcPct val="120000"/>
                </a:lnSpc>
                <a:buFontTx/>
                <a:buChar char="•"/>
                <a:defRPr/>
              </a:pPr>
              <a:r>
                <a:rPr lang="el-GR" sz="2400" u="none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κατάλληλη για «αύξηση γνώσης» και «προτροπή»</a:t>
              </a:r>
            </a:p>
          </p:txBody>
        </p:sp>
      </p:grpSp>
      <p:pic>
        <p:nvPicPr>
          <p:cNvPr id="18437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143000"/>
            <a:ext cx="140811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4039" name="Rectangle 7"/>
          <p:cNvSpPr>
            <a:spLocks noChangeArrowheads="1"/>
          </p:cNvSpPr>
          <p:nvPr/>
        </p:nvSpPr>
        <p:spPr bwMode="auto">
          <a:xfrm>
            <a:off x="441325" y="487363"/>
            <a:ext cx="4991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800" u="non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προφίλ μέσων - </a:t>
            </a:r>
            <a:r>
              <a:rPr lang="el-GR" sz="28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l-GR" sz="28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τηλεόραση</a:t>
            </a:r>
            <a:r>
              <a:rPr lang="en-US" sz="28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el-GR" sz="2800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8434" name="Object 8"/>
          <p:cNvGraphicFramePr>
            <a:graphicFrameLocks/>
          </p:cNvGraphicFramePr>
          <p:nvPr/>
        </p:nvGraphicFramePr>
        <p:xfrm>
          <a:off x="609600" y="1524000"/>
          <a:ext cx="8175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Clip" r:id="rId5" imgW="3657600" imgH="2523960" progId="">
                  <p:embed/>
                </p:oleObj>
              </mc:Choice>
              <mc:Fallback>
                <p:oleObj name="Clip" r:id="rId5" imgW="3657600" imgH="2523960" progId="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9020" b="160"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81756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ChangeArrowheads="1"/>
          </p:cNvSpPr>
          <p:nvPr/>
        </p:nvSpPr>
        <p:spPr bwMode="auto">
          <a:xfrm>
            <a:off x="441325" y="487363"/>
            <a:ext cx="422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προφίλ μέσων -</a:t>
            </a:r>
            <a:r>
              <a:rPr lang="el-GR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“τηλεόραση”</a:t>
            </a:r>
            <a:endParaRPr lang="el-GR" sz="2400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5059" name="AutoShape 3"/>
          <p:cNvSpPr>
            <a:spLocks noChangeArrowheads="1"/>
          </p:cNvSpPr>
          <p:nvPr/>
        </p:nvSpPr>
        <p:spPr bwMode="auto">
          <a:xfrm>
            <a:off x="1447800" y="24384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2003425" y="2635250"/>
            <a:ext cx="408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Βραχυπρόθεσμο αποτέλεσμα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2003425" y="3778250"/>
            <a:ext cx="337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Υψηλό απόλυτο κόστος</a:t>
            </a:r>
          </a:p>
        </p:txBody>
      </p:sp>
      <p:sp>
        <p:nvSpPr>
          <p:cNvPr id="685062" name="Rectangle 6"/>
          <p:cNvSpPr>
            <a:spLocks noChangeArrowheads="1"/>
          </p:cNvSpPr>
          <p:nvPr/>
        </p:nvSpPr>
        <p:spPr bwMode="auto">
          <a:xfrm>
            <a:off x="2003425" y="5867400"/>
            <a:ext cx="684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Σχετικά μικρότερη δυνατότητα επιλογής κοινού</a:t>
            </a:r>
          </a:p>
        </p:txBody>
      </p:sp>
      <p:sp>
        <p:nvSpPr>
          <p:cNvPr id="685063" name="Rectangle 7"/>
          <p:cNvSpPr>
            <a:spLocks noChangeArrowheads="1"/>
          </p:cNvSpPr>
          <p:nvPr/>
        </p:nvSpPr>
        <p:spPr bwMode="auto">
          <a:xfrm>
            <a:off x="2003425" y="4845050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Εφήμερη έκθεση (fleeting exposure)</a:t>
            </a:r>
          </a:p>
        </p:txBody>
      </p:sp>
      <p:sp>
        <p:nvSpPr>
          <p:cNvPr id="685064" name="AutoShape 8"/>
          <p:cNvSpPr>
            <a:spLocks noChangeArrowheads="1"/>
          </p:cNvSpPr>
          <p:nvPr/>
        </p:nvSpPr>
        <p:spPr bwMode="auto">
          <a:xfrm>
            <a:off x="1447800" y="57912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5065" name="AutoShape 9"/>
          <p:cNvSpPr>
            <a:spLocks noChangeArrowheads="1"/>
          </p:cNvSpPr>
          <p:nvPr/>
        </p:nvSpPr>
        <p:spPr bwMode="auto">
          <a:xfrm>
            <a:off x="1447800" y="47244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5066" name="AutoShape 10"/>
          <p:cNvSpPr>
            <a:spLocks noChangeArrowheads="1"/>
          </p:cNvSpPr>
          <p:nvPr/>
        </p:nvSpPr>
        <p:spPr bwMode="auto">
          <a:xfrm>
            <a:off x="1447800" y="36576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5067" name="Rectangle 11"/>
          <p:cNvSpPr>
            <a:spLocks noChangeArrowheads="1"/>
          </p:cNvSpPr>
          <p:nvPr/>
        </p:nvSpPr>
        <p:spPr bwMode="auto">
          <a:xfrm>
            <a:off x="2727325" y="1265238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περιορισμοί</a:t>
            </a:r>
          </a:p>
        </p:txBody>
      </p:sp>
      <p:graphicFrame>
        <p:nvGraphicFramePr>
          <p:cNvPr id="19458" name="Object 12"/>
          <p:cNvGraphicFramePr>
            <a:graphicFrameLocks/>
          </p:cNvGraphicFramePr>
          <p:nvPr/>
        </p:nvGraphicFramePr>
        <p:xfrm>
          <a:off x="1036638" y="1296988"/>
          <a:ext cx="12811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name="Clip" r:id="rId4" imgW="3660480" imgH="2549520" progId="">
                  <p:embed/>
                </p:oleObj>
              </mc:Choice>
              <mc:Fallback>
                <p:oleObj name="Clip" r:id="rId4" imgW="3660480" imgH="2549520" progId="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1296988"/>
                        <a:ext cx="12811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9" name="Picture 13" descr="hh0170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219200"/>
            <a:ext cx="1660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ChangeArrowheads="1"/>
          </p:cNvSpPr>
          <p:nvPr/>
        </p:nvSpPr>
        <p:spPr bwMode="auto">
          <a:xfrm>
            <a:off x="2679700" y="228600"/>
            <a:ext cx="4867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l-GR" sz="2400" u="non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προφίλ μέσων </a:t>
            </a:r>
            <a:br>
              <a:rPr lang="el-GR" sz="2400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l-GR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εξωτερική διαφήμιση</a:t>
            </a:r>
            <a:r>
              <a:rPr lang="en-US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l-GR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Outdoor </a:t>
            </a:r>
          </a:p>
        </p:txBody>
      </p:sp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3810000" y="1676400"/>
            <a:ext cx="226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πλεονεκτήματα</a:t>
            </a:r>
          </a:p>
        </p:txBody>
      </p:sp>
      <p:graphicFrame>
        <p:nvGraphicFramePr>
          <p:cNvPr id="20482" name="Object 4"/>
          <p:cNvGraphicFramePr>
            <a:graphicFrameLocks/>
          </p:cNvGraphicFramePr>
          <p:nvPr/>
        </p:nvGraphicFramePr>
        <p:xfrm>
          <a:off x="3200400" y="1447800"/>
          <a:ext cx="7207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Clip" r:id="rId4" imgW="3657600" imgH="2523960" progId="">
                  <p:embed/>
                </p:oleObj>
              </mc:Choice>
              <mc:Fallback>
                <p:oleObj name="Clip" r:id="rId4" imgW="3657600" imgH="252396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9020" b="160"/>
                      <a:stretch>
                        <a:fillRect/>
                      </a:stretch>
                    </p:blipFill>
                    <p:spPr bwMode="auto">
                      <a:xfrm>
                        <a:off x="3200400" y="1447800"/>
                        <a:ext cx="7207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85" name="AutoShape 5"/>
          <p:cNvSpPr>
            <a:spLocks noChangeArrowheads="1"/>
          </p:cNvSpPr>
          <p:nvPr/>
        </p:nvSpPr>
        <p:spPr bwMode="auto">
          <a:xfrm>
            <a:off x="609600" y="49530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6086" name="AutoShape 6"/>
          <p:cNvSpPr>
            <a:spLocks noChangeArrowheads="1"/>
          </p:cNvSpPr>
          <p:nvPr/>
        </p:nvSpPr>
        <p:spPr bwMode="auto">
          <a:xfrm>
            <a:off x="609600" y="37338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6087" name="AutoShape 7"/>
          <p:cNvSpPr>
            <a:spLocks noChangeArrowheads="1"/>
          </p:cNvSpPr>
          <p:nvPr/>
        </p:nvSpPr>
        <p:spPr bwMode="auto">
          <a:xfrm>
            <a:off x="609600" y="25908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6088" name="Rectangle 8"/>
          <p:cNvSpPr>
            <a:spLocks noChangeArrowheads="1"/>
          </p:cNvSpPr>
          <p:nvPr/>
        </p:nvSpPr>
        <p:spPr bwMode="auto">
          <a:xfrm>
            <a:off x="1203325" y="2681288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ευελιξία</a:t>
            </a:r>
          </a:p>
        </p:txBody>
      </p:sp>
      <p:sp>
        <p:nvSpPr>
          <p:cNvPr id="686089" name="Rectangle 9"/>
          <p:cNvSpPr>
            <a:spLocks noChangeArrowheads="1"/>
          </p:cNvSpPr>
          <p:nvPr/>
        </p:nvSpPr>
        <p:spPr bwMode="auto">
          <a:xfrm>
            <a:off x="1128713" y="3824288"/>
            <a:ext cx="4146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Μεγάλη επαναλαμβανόμενη </a:t>
            </a:r>
          </a:p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έκθεση (high repeat exposure)</a:t>
            </a:r>
          </a:p>
        </p:txBody>
      </p:sp>
      <p:sp>
        <p:nvSpPr>
          <p:cNvPr id="686090" name="Rectangle 10"/>
          <p:cNvSpPr>
            <a:spLocks noChangeArrowheads="1"/>
          </p:cNvSpPr>
          <p:nvPr/>
        </p:nvSpPr>
        <p:spPr bwMode="auto">
          <a:xfrm>
            <a:off x="1127125" y="5119688"/>
            <a:ext cx="339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Σχετικά χαμηλό κόστος</a:t>
            </a:r>
          </a:p>
        </p:txBody>
      </p:sp>
      <p:sp>
        <p:nvSpPr>
          <p:cNvPr id="686091" name="Rectangle 11"/>
          <p:cNvSpPr>
            <a:spLocks noChangeArrowheads="1"/>
          </p:cNvSpPr>
          <p:nvPr/>
        </p:nvSpPr>
        <p:spPr bwMode="auto">
          <a:xfrm>
            <a:off x="5775325" y="2757488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Μικρός ανταγωνισμός</a:t>
            </a:r>
          </a:p>
        </p:txBody>
      </p:sp>
      <p:sp>
        <p:nvSpPr>
          <p:cNvPr id="686092" name="Rectangle 12"/>
          <p:cNvSpPr>
            <a:spLocks noChangeArrowheads="1"/>
          </p:cNvSpPr>
          <p:nvPr/>
        </p:nvSpPr>
        <p:spPr bwMode="auto">
          <a:xfrm>
            <a:off x="5651500" y="3840163"/>
            <a:ext cx="2600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Κατάλληλο για </a:t>
            </a:r>
          </a:p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«αύξηση γνώσης»</a:t>
            </a:r>
          </a:p>
        </p:txBody>
      </p:sp>
      <p:sp>
        <p:nvSpPr>
          <p:cNvPr id="686093" name="Rectangle 13"/>
          <p:cNvSpPr>
            <a:spLocks noChangeArrowheads="1"/>
          </p:cNvSpPr>
          <p:nvPr/>
        </p:nvSpPr>
        <p:spPr bwMode="auto">
          <a:xfrm>
            <a:off x="5535613" y="4973638"/>
            <a:ext cx="3711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Μπορεί να ενισχύσει </a:t>
            </a:r>
          </a:p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την εκστρατεία του Τύπου</a:t>
            </a:r>
          </a:p>
        </p:txBody>
      </p:sp>
      <p:sp>
        <p:nvSpPr>
          <p:cNvPr id="686094" name="AutoShape 14"/>
          <p:cNvSpPr>
            <a:spLocks noChangeArrowheads="1"/>
          </p:cNvSpPr>
          <p:nvPr/>
        </p:nvSpPr>
        <p:spPr bwMode="auto">
          <a:xfrm>
            <a:off x="5029200" y="50292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6095" name="AutoShape 15"/>
          <p:cNvSpPr>
            <a:spLocks noChangeArrowheads="1"/>
          </p:cNvSpPr>
          <p:nvPr/>
        </p:nvSpPr>
        <p:spPr bwMode="auto">
          <a:xfrm>
            <a:off x="5181600" y="38100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6096" name="AutoShape 16"/>
          <p:cNvSpPr>
            <a:spLocks noChangeArrowheads="1"/>
          </p:cNvSpPr>
          <p:nvPr/>
        </p:nvSpPr>
        <p:spPr bwMode="auto">
          <a:xfrm>
            <a:off x="5257800" y="25908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pic>
        <p:nvPicPr>
          <p:cNvPr id="20497" name="Picture 17" descr="SSGP17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3622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741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  <a:endParaRPr lang="el-GR" sz="2800" smtClean="0"/>
          </a:p>
          <a:p>
            <a:r>
              <a:rPr lang="el-GR" sz="2800" smtClean="0"/>
              <a:t>Κάτω από κάθε εικόνα παρέχεται ο σύνδεσμός της και στην εκάστοτε σελίδα ανήκουν και τα πνευματικά δικαιώματά της. </a:t>
            </a:r>
          </a:p>
          <a:p>
            <a:endParaRPr lang="en-US" sz="28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465EF-DA93-4AB4-BEC2-FC3487EF6940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1900238" y="182563"/>
            <a:ext cx="5651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l-GR" sz="2800" u="non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προφίλ μέσων </a:t>
            </a:r>
            <a:br>
              <a:rPr lang="el-GR" sz="2800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l-GR" sz="28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εξωτερική διαφήμιση</a:t>
            </a:r>
            <a:r>
              <a:rPr lang="en-US" sz="28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l-GR" sz="28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Outdoor </a:t>
            </a:r>
          </a:p>
        </p:txBody>
      </p:sp>
      <p:sp>
        <p:nvSpPr>
          <p:cNvPr id="687107" name="Rectangle 3"/>
          <p:cNvSpPr>
            <a:spLocks noChangeArrowheads="1"/>
          </p:cNvSpPr>
          <p:nvPr/>
        </p:nvSpPr>
        <p:spPr bwMode="auto">
          <a:xfrm>
            <a:off x="2803525" y="1674813"/>
            <a:ext cx="1998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8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περιορισμοί</a:t>
            </a:r>
          </a:p>
        </p:txBody>
      </p:sp>
      <p:graphicFrame>
        <p:nvGraphicFramePr>
          <p:cNvPr id="21506" name="Object 4"/>
          <p:cNvGraphicFramePr>
            <a:graphicFrameLocks/>
          </p:cNvGraphicFramePr>
          <p:nvPr/>
        </p:nvGraphicFramePr>
        <p:xfrm>
          <a:off x="1560513" y="1601788"/>
          <a:ext cx="10922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Clip" r:id="rId4" imgW="3660480" imgH="2549520" progId="">
                  <p:embed/>
                </p:oleObj>
              </mc:Choice>
              <mc:Fallback>
                <p:oleObj name="Clip" r:id="rId4" imgW="3660480" imgH="254952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1601788"/>
                        <a:ext cx="10922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109" name="AutoShape 5"/>
          <p:cNvSpPr>
            <a:spLocks noChangeArrowheads="1"/>
          </p:cNvSpPr>
          <p:nvPr/>
        </p:nvSpPr>
        <p:spPr bwMode="auto">
          <a:xfrm>
            <a:off x="685800" y="49530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7110" name="AutoShape 6"/>
          <p:cNvSpPr>
            <a:spLocks noChangeArrowheads="1"/>
          </p:cNvSpPr>
          <p:nvPr/>
        </p:nvSpPr>
        <p:spPr bwMode="auto">
          <a:xfrm>
            <a:off x="685800" y="37338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7111" name="AutoShape 7"/>
          <p:cNvSpPr>
            <a:spLocks noChangeArrowheads="1"/>
          </p:cNvSpPr>
          <p:nvPr/>
        </p:nvSpPr>
        <p:spPr bwMode="auto">
          <a:xfrm>
            <a:off x="685800" y="25908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7112" name="Rectangle 8"/>
          <p:cNvSpPr>
            <a:spLocks noChangeArrowheads="1"/>
          </p:cNvSpPr>
          <p:nvPr/>
        </p:nvSpPr>
        <p:spPr bwMode="auto">
          <a:xfrm>
            <a:off x="1506538" y="5091113"/>
            <a:ext cx="426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Βραχυχρόνιο αποτέλεσμα</a:t>
            </a:r>
          </a:p>
        </p:txBody>
      </p:sp>
      <p:sp>
        <p:nvSpPr>
          <p:cNvPr id="687113" name="Rectangle 9"/>
          <p:cNvSpPr>
            <a:spLocks noChangeArrowheads="1"/>
          </p:cNvSpPr>
          <p:nvPr/>
        </p:nvSpPr>
        <p:spPr bwMode="auto">
          <a:xfrm>
            <a:off x="1371600" y="2667000"/>
            <a:ext cx="7318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Δεν υπάρχει δυνατότητα επιλογής του κοινού</a:t>
            </a:r>
          </a:p>
          <a:p>
            <a:pPr defTabSz="762000" eaLnBrk="0" hangingPunct="0">
              <a:defRPr/>
            </a:pPr>
            <a:r>
              <a:rPr lang="el-GR" sz="2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(no audience selectivity)</a:t>
            </a:r>
          </a:p>
        </p:txBody>
      </p:sp>
      <p:sp>
        <p:nvSpPr>
          <p:cNvPr id="687114" name="Rectangle 10"/>
          <p:cNvSpPr>
            <a:spLocks noChangeArrowheads="1"/>
          </p:cNvSpPr>
          <p:nvPr/>
        </p:nvSpPr>
        <p:spPr bwMode="auto">
          <a:xfrm>
            <a:off x="1430338" y="3871913"/>
            <a:ext cx="4351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Δημιουργικοί περιορισμοί</a:t>
            </a:r>
          </a:p>
        </p:txBody>
      </p:sp>
      <p:pic>
        <p:nvPicPr>
          <p:cNvPr id="21515" name="Picture 11" descr="j00788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543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ChangeArrowheads="1"/>
          </p:cNvSpPr>
          <p:nvPr/>
        </p:nvSpPr>
        <p:spPr bwMode="auto">
          <a:xfrm>
            <a:off x="38100" y="0"/>
            <a:ext cx="2155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l-GR" sz="2400" u="non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u="none">
                <a:solidFill>
                  <a:srgbClr val="FF8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προφίλ μέσων</a:t>
            </a:r>
          </a:p>
          <a:p>
            <a:pPr algn="ctr" defTabSz="762000" eaLnBrk="0" hangingPunct="0">
              <a:defRPr/>
            </a:pPr>
            <a:r>
              <a:rPr lang="en-US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l-GR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ραδιόφωνο</a:t>
            </a:r>
            <a:r>
              <a:rPr lang="en-US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l-GR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22530" name="Object 3"/>
          <p:cNvGraphicFramePr>
            <a:graphicFrameLocks/>
          </p:cNvGraphicFramePr>
          <p:nvPr/>
        </p:nvGraphicFramePr>
        <p:xfrm>
          <a:off x="2286000" y="685800"/>
          <a:ext cx="7207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Clip" r:id="rId4" imgW="3657600" imgH="2523960" progId="">
                  <p:embed/>
                </p:oleObj>
              </mc:Choice>
              <mc:Fallback>
                <p:oleObj name="Clip" r:id="rId4" imgW="3657600" imgH="252396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9020" b="160"/>
                      <a:stretch>
                        <a:fillRect/>
                      </a:stretch>
                    </p:blipFill>
                    <p:spPr bwMode="auto">
                      <a:xfrm>
                        <a:off x="2286000" y="685800"/>
                        <a:ext cx="7207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3721100" y="935038"/>
            <a:ext cx="221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πλεονεκτήματα</a:t>
            </a:r>
          </a:p>
        </p:txBody>
      </p:sp>
      <p:sp>
        <p:nvSpPr>
          <p:cNvPr id="688133" name="Rectangle 5"/>
          <p:cNvSpPr>
            <a:spLocks noChangeArrowheads="1"/>
          </p:cNvSpPr>
          <p:nvPr/>
        </p:nvSpPr>
        <p:spPr bwMode="auto">
          <a:xfrm>
            <a:off x="1447800" y="1881188"/>
            <a:ext cx="220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Μαζική χρήση</a:t>
            </a:r>
          </a:p>
        </p:txBody>
      </p:sp>
      <p:sp>
        <p:nvSpPr>
          <p:cNvPr id="688134" name="Rectangle 6"/>
          <p:cNvSpPr>
            <a:spLocks noChangeArrowheads="1"/>
          </p:cNvSpPr>
          <p:nvPr/>
        </p:nvSpPr>
        <p:spPr bwMode="auto">
          <a:xfrm>
            <a:off x="1447800" y="2795588"/>
            <a:ext cx="615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Μεγάλη δυνατότητα γεωγραφικής επιλογής </a:t>
            </a:r>
          </a:p>
        </p:txBody>
      </p:sp>
      <p:sp>
        <p:nvSpPr>
          <p:cNvPr id="688135" name="Rectangle 7"/>
          <p:cNvSpPr>
            <a:spLocks noChangeArrowheads="1"/>
          </p:cNvSpPr>
          <p:nvPr/>
        </p:nvSpPr>
        <p:spPr bwMode="auto">
          <a:xfrm>
            <a:off x="1447800" y="5081588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Συγκριτικά χαμηλό κόστος</a:t>
            </a:r>
          </a:p>
        </p:txBody>
      </p:sp>
      <p:sp>
        <p:nvSpPr>
          <p:cNvPr id="688136" name="Rectangle 8"/>
          <p:cNvSpPr>
            <a:spLocks noChangeArrowheads="1"/>
          </p:cNvSpPr>
          <p:nvPr/>
        </p:nvSpPr>
        <p:spPr bwMode="auto">
          <a:xfrm>
            <a:off x="1524000" y="5791200"/>
            <a:ext cx="463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Επιτυγχάνει υψηλή «συχνότητα»</a:t>
            </a:r>
          </a:p>
        </p:txBody>
      </p:sp>
      <p:sp>
        <p:nvSpPr>
          <p:cNvPr id="688137" name="Rectangle 9"/>
          <p:cNvSpPr>
            <a:spLocks noChangeArrowheads="1"/>
          </p:cNvSpPr>
          <p:nvPr/>
        </p:nvSpPr>
        <p:spPr bwMode="auto">
          <a:xfrm>
            <a:off x="1447800" y="3709988"/>
            <a:ext cx="6356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Επιτρέπει την επιλογή συγκεκριμένου κοινού</a:t>
            </a:r>
          </a:p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με τη χρήση διαφορετικών σταθμών,</a:t>
            </a:r>
          </a:p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διαφορετικών ωρών</a:t>
            </a:r>
          </a:p>
        </p:txBody>
      </p:sp>
      <p:sp>
        <p:nvSpPr>
          <p:cNvPr id="688138" name="AutoShape 10"/>
          <p:cNvSpPr>
            <a:spLocks noChangeArrowheads="1"/>
          </p:cNvSpPr>
          <p:nvPr/>
        </p:nvSpPr>
        <p:spPr bwMode="auto">
          <a:xfrm>
            <a:off x="930275" y="374015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l-GR"/>
          </a:p>
        </p:txBody>
      </p:sp>
      <p:sp>
        <p:nvSpPr>
          <p:cNvPr id="688139" name="AutoShape 11"/>
          <p:cNvSpPr>
            <a:spLocks noChangeArrowheads="1"/>
          </p:cNvSpPr>
          <p:nvPr/>
        </p:nvSpPr>
        <p:spPr bwMode="auto">
          <a:xfrm>
            <a:off x="930275" y="267335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l-GR"/>
          </a:p>
        </p:txBody>
      </p:sp>
      <p:sp>
        <p:nvSpPr>
          <p:cNvPr id="688140" name="AutoShape 12"/>
          <p:cNvSpPr>
            <a:spLocks noChangeArrowheads="1"/>
          </p:cNvSpPr>
          <p:nvPr/>
        </p:nvSpPr>
        <p:spPr bwMode="auto">
          <a:xfrm>
            <a:off x="930275" y="175895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l-GR"/>
          </a:p>
        </p:txBody>
      </p:sp>
      <p:sp>
        <p:nvSpPr>
          <p:cNvPr id="688141" name="AutoShape 13"/>
          <p:cNvSpPr>
            <a:spLocks noChangeArrowheads="1"/>
          </p:cNvSpPr>
          <p:nvPr/>
        </p:nvSpPr>
        <p:spPr bwMode="auto">
          <a:xfrm>
            <a:off x="930275" y="488315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l-GR"/>
          </a:p>
        </p:txBody>
      </p:sp>
      <p:sp>
        <p:nvSpPr>
          <p:cNvPr id="688142" name="AutoShape 14"/>
          <p:cNvSpPr>
            <a:spLocks noChangeArrowheads="1"/>
          </p:cNvSpPr>
          <p:nvPr/>
        </p:nvSpPr>
        <p:spPr bwMode="auto">
          <a:xfrm>
            <a:off x="930275" y="5719763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l-GR"/>
          </a:p>
        </p:txBody>
      </p:sp>
      <p:pic>
        <p:nvPicPr>
          <p:cNvPr id="22543" name="Picture 15" descr="en0026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04800"/>
            <a:ext cx="2362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603625" y="182563"/>
            <a:ext cx="2232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l-GR" sz="2400" u="none">
                <a:solidFill>
                  <a:srgbClr val="FF6633"/>
                </a:solidFill>
              </a:rPr>
              <a:t> </a:t>
            </a:r>
            <a:r>
              <a:rPr lang="el-GR" sz="2400" u="none">
                <a:solidFill>
                  <a:srgbClr val="FF82FF"/>
                </a:solidFill>
              </a:rPr>
              <a:t>προφίλ μέσων </a:t>
            </a:r>
            <a:br>
              <a:rPr lang="el-GR" sz="2400" u="none">
                <a:solidFill>
                  <a:srgbClr val="FF82FF"/>
                </a:solidFill>
              </a:rPr>
            </a:br>
            <a:r>
              <a:rPr lang="en-US" sz="2400" u="none">
                <a:solidFill>
                  <a:schemeClr val="accent2"/>
                </a:solidFill>
              </a:rPr>
              <a:t>“</a:t>
            </a:r>
            <a:r>
              <a:rPr lang="el-GR" sz="2400" u="none">
                <a:solidFill>
                  <a:schemeClr val="accent2"/>
                </a:solidFill>
              </a:rPr>
              <a:t>ραδιόφωνο</a:t>
            </a:r>
            <a:r>
              <a:rPr lang="en-US" sz="2400" u="none">
                <a:solidFill>
                  <a:schemeClr val="accent2"/>
                </a:solidFill>
              </a:rPr>
              <a:t>”</a:t>
            </a:r>
            <a:r>
              <a:rPr lang="el-GR" sz="2400" u="none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803525" y="1674813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b="1" u="none">
                <a:solidFill>
                  <a:schemeClr val="accent2"/>
                </a:solidFill>
              </a:rPr>
              <a:t>περιορισμοί</a:t>
            </a:r>
          </a:p>
        </p:txBody>
      </p:sp>
      <p:graphicFrame>
        <p:nvGraphicFramePr>
          <p:cNvPr id="23554" name="Object 4"/>
          <p:cNvGraphicFramePr>
            <a:graphicFrameLocks/>
          </p:cNvGraphicFramePr>
          <p:nvPr/>
        </p:nvGraphicFramePr>
        <p:xfrm>
          <a:off x="914400" y="685800"/>
          <a:ext cx="1524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9" name="Clip" r:id="rId4" imgW="3660480" imgH="2549520" progId="">
                  <p:embed/>
                </p:oleObj>
              </mc:Choice>
              <mc:Fallback>
                <p:oleObj name="Clip" r:id="rId4" imgW="3660480" imgH="254952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1524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9157" name="AutoShape 5"/>
          <p:cNvSpPr>
            <a:spLocks noChangeArrowheads="1"/>
          </p:cNvSpPr>
          <p:nvPr/>
        </p:nvSpPr>
        <p:spPr bwMode="auto">
          <a:xfrm>
            <a:off x="533400" y="5029200"/>
            <a:ext cx="3810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9158" name="AutoShape 6"/>
          <p:cNvSpPr>
            <a:spLocks noChangeArrowheads="1"/>
          </p:cNvSpPr>
          <p:nvPr/>
        </p:nvSpPr>
        <p:spPr bwMode="auto">
          <a:xfrm>
            <a:off x="533400" y="3962400"/>
            <a:ext cx="3810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89159" name="AutoShape 7"/>
          <p:cNvSpPr>
            <a:spLocks noChangeArrowheads="1"/>
          </p:cNvSpPr>
          <p:nvPr/>
        </p:nvSpPr>
        <p:spPr bwMode="auto">
          <a:xfrm>
            <a:off x="533400" y="3048000"/>
            <a:ext cx="3810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917575" y="3170238"/>
            <a:ext cx="7677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u="none"/>
              <a:t>Ακουστική παρουσίαση ΜΟΝΟΝ (απουσία ΕΙΚΟΝΑΣ,</a:t>
            </a:r>
          </a:p>
          <a:p>
            <a:pPr defTabSz="762000" eaLnBrk="0" hangingPunct="0"/>
            <a:r>
              <a:rPr lang="el-GR" sz="2400" u="none"/>
              <a:t> ΚΙΝΗΣΗΣ)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050925" y="4084638"/>
            <a:ext cx="6569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u="none"/>
              <a:t>Μικρότερη προσοχή του κοινού εάν συγκριθεί </a:t>
            </a:r>
          </a:p>
          <a:p>
            <a:pPr defTabSz="762000" eaLnBrk="0" hangingPunct="0"/>
            <a:r>
              <a:rPr lang="el-GR" sz="2400" u="none"/>
              <a:t>με την τηλεόραση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050925" y="5151438"/>
            <a:ext cx="593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u="none"/>
              <a:t>Μικρός χρόνος έκθεσης (fleeting exposure)</a:t>
            </a:r>
          </a:p>
        </p:txBody>
      </p:sp>
      <p:pic>
        <p:nvPicPr>
          <p:cNvPr id="23563" name="Picture 11" descr="en0026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609600"/>
            <a:ext cx="30480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1703388" y="182563"/>
            <a:ext cx="2232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l-GR" sz="2400" u="none">
                <a:solidFill>
                  <a:srgbClr val="FF6633"/>
                </a:solidFill>
              </a:rPr>
              <a:t> </a:t>
            </a:r>
            <a:r>
              <a:rPr lang="el-GR" sz="2400" u="none">
                <a:solidFill>
                  <a:srgbClr val="FF82FF"/>
                </a:solidFill>
              </a:rPr>
              <a:t>προφίλ μέσων </a:t>
            </a:r>
            <a:br>
              <a:rPr lang="el-GR" sz="2400" u="none">
                <a:solidFill>
                  <a:srgbClr val="FF82FF"/>
                </a:solidFill>
              </a:rPr>
            </a:br>
            <a:r>
              <a:rPr lang="en-US" sz="2400" u="none">
                <a:solidFill>
                  <a:schemeClr val="accent2"/>
                </a:solidFill>
              </a:rPr>
              <a:t>“d</a:t>
            </a:r>
            <a:r>
              <a:rPr lang="el-GR" sz="2400" u="none">
                <a:solidFill>
                  <a:schemeClr val="accent2"/>
                </a:solidFill>
              </a:rPr>
              <a:t>irect mail</a:t>
            </a:r>
            <a:r>
              <a:rPr lang="en-US" sz="2400" u="none">
                <a:solidFill>
                  <a:schemeClr val="accent2"/>
                </a:solidFill>
              </a:rPr>
              <a:t>”</a:t>
            </a:r>
            <a:r>
              <a:rPr lang="el-GR" sz="2400" u="none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24578" name="Object 3"/>
          <p:cNvGraphicFramePr>
            <a:graphicFrameLocks/>
          </p:cNvGraphicFramePr>
          <p:nvPr/>
        </p:nvGraphicFramePr>
        <p:xfrm>
          <a:off x="342900" y="2171700"/>
          <a:ext cx="5349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Clip" r:id="rId4" imgW="3657600" imgH="2523960" progId="">
                  <p:embed/>
                </p:oleObj>
              </mc:Choice>
              <mc:Fallback>
                <p:oleObj name="Clip" r:id="rId4" imgW="3657600" imgH="252396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9020" b="160"/>
                      <a:stretch>
                        <a:fillRect/>
                      </a:stretch>
                    </p:blipFill>
                    <p:spPr bwMode="auto">
                      <a:xfrm>
                        <a:off x="342900" y="2171700"/>
                        <a:ext cx="5349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950913" y="2376488"/>
            <a:ext cx="221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b="1" u="none">
                <a:solidFill>
                  <a:schemeClr val="accent2"/>
                </a:solidFill>
              </a:rPr>
              <a:t>πλεονεκτήματα</a:t>
            </a:r>
          </a:p>
        </p:txBody>
      </p:sp>
      <p:sp>
        <p:nvSpPr>
          <p:cNvPr id="690181" name="AutoShape 5"/>
          <p:cNvSpPr>
            <a:spLocks noChangeArrowheads="1"/>
          </p:cNvSpPr>
          <p:nvPr/>
        </p:nvSpPr>
        <p:spPr bwMode="auto">
          <a:xfrm>
            <a:off x="322263" y="5029200"/>
            <a:ext cx="3810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0182" name="AutoShape 6"/>
          <p:cNvSpPr>
            <a:spLocks noChangeArrowheads="1"/>
          </p:cNvSpPr>
          <p:nvPr/>
        </p:nvSpPr>
        <p:spPr bwMode="auto">
          <a:xfrm>
            <a:off x="322263" y="3962400"/>
            <a:ext cx="3810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0183" name="AutoShape 7"/>
          <p:cNvSpPr>
            <a:spLocks noChangeArrowheads="1"/>
          </p:cNvSpPr>
          <p:nvPr/>
        </p:nvSpPr>
        <p:spPr bwMode="auto">
          <a:xfrm>
            <a:off x="322263" y="3048000"/>
            <a:ext cx="381000" cy="762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687388" y="3290888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u="none"/>
              <a:t>δυνατότητα επιλογής κοινού</a:t>
            </a: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687388" y="4205288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u="none"/>
              <a:t>ευελιξία</a:t>
            </a:r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763588" y="5272088"/>
            <a:ext cx="4448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u="none"/>
              <a:t>δεν υπάρχει διαφ.ανταγωνισμός</a:t>
            </a:r>
          </a:p>
          <a:p>
            <a:pPr defTabSz="762000" eaLnBrk="0" hangingPunct="0"/>
            <a:r>
              <a:rPr lang="el-GR" sz="2400" u="none"/>
              <a:t>στο ίδιο μέσο =&gt;</a:t>
            </a:r>
            <a:r>
              <a:rPr lang="el-GR" sz="2400" b="1" u="none"/>
              <a:t>personalization</a:t>
            </a:r>
          </a:p>
        </p:txBody>
      </p:sp>
      <p:sp>
        <p:nvSpPr>
          <p:cNvPr id="690187" name="AutoShape 11"/>
          <p:cNvSpPr>
            <a:spLocks noChangeArrowheads="1"/>
          </p:cNvSpPr>
          <p:nvPr/>
        </p:nvSpPr>
        <p:spPr bwMode="auto">
          <a:xfrm>
            <a:off x="5327650" y="4159250"/>
            <a:ext cx="381000" cy="71755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0188" name="AutoShape 12"/>
          <p:cNvSpPr>
            <a:spLocks noChangeArrowheads="1"/>
          </p:cNvSpPr>
          <p:nvPr/>
        </p:nvSpPr>
        <p:spPr bwMode="auto">
          <a:xfrm>
            <a:off x="5327650" y="3244850"/>
            <a:ext cx="381000" cy="71755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1019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4590" name="Rectangle 13"/>
          <p:cNvSpPr>
            <a:spLocks noChangeArrowheads="1"/>
          </p:cNvSpPr>
          <p:nvPr/>
        </p:nvSpPr>
        <p:spPr bwMode="auto">
          <a:xfrm>
            <a:off x="5638800" y="3276600"/>
            <a:ext cx="366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u="none"/>
              <a:t>συγκριτικά υψηλό κόστος</a:t>
            </a:r>
          </a:p>
        </p:txBody>
      </p:sp>
      <p:sp>
        <p:nvSpPr>
          <p:cNvPr id="24591" name="Rectangle 14"/>
          <p:cNvSpPr>
            <a:spLocks noChangeArrowheads="1"/>
          </p:cNvSpPr>
          <p:nvPr/>
        </p:nvSpPr>
        <p:spPr bwMode="auto">
          <a:xfrm>
            <a:off x="5775325" y="4205288"/>
            <a:ext cx="2898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u="none"/>
              <a:t>δημιουργία εικόνας </a:t>
            </a:r>
          </a:p>
          <a:p>
            <a:pPr defTabSz="762000" eaLnBrk="0" hangingPunct="0"/>
            <a:r>
              <a:rPr lang="el-GR" sz="2400" u="none"/>
              <a:t>    </a:t>
            </a:r>
            <a:r>
              <a:rPr lang="el-GR" sz="2400" b="1" u="none"/>
              <a:t>«junk mail»</a:t>
            </a:r>
          </a:p>
        </p:txBody>
      </p:sp>
      <p:sp>
        <p:nvSpPr>
          <p:cNvPr id="24592" name="Rectangle 15"/>
          <p:cNvSpPr>
            <a:spLocks noChangeArrowheads="1"/>
          </p:cNvSpPr>
          <p:nvPr/>
        </p:nvSpPr>
        <p:spPr bwMode="auto">
          <a:xfrm>
            <a:off x="6038850" y="2460625"/>
            <a:ext cx="168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088" tIns="31750" rIns="65088" bIns="31750">
            <a:spAutoFit/>
          </a:bodyPr>
          <a:lstStyle/>
          <a:p>
            <a:pPr defTabSz="373063" eaLnBrk="0" hangingPunct="0"/>
            <a:r>
              <a:rPr lang="el-GR" sz="2400" b="1" u="none">
                <a:solidFill>
                  <a:schemeClr val="accent2"/>
                </a:solidFill>
              </a:rPr>
              <a:t>περιορισμοί</a:t>
            </a:r>
          </a:p>
        </p:txBody>
      </p:sp>
      <p:graphicFrame>
        <p:nvGraphicFramePr>
          <p:cNvPr id="24579" name="Object 16"/>
          <p:cNvGraphicFramePr>
            <a:graphicFrameLocks/>
          </p:cNvGraphicFramePr>
          <p:nvPr/>
        </p:nvGraphicFramePr>
        <p:xfrm>
          <a:off x="5099050" y="2438400"/>
          <a:ext cx="7064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Clip" r:id="rId6" imgW="3660480" imgH="2549520" progId="">
                  <p:embed/>
                </p:oleObj>
              </mc:Choice>
              <mc:Fallback>
                <p:oleObj name="Clip" r:id="rId6" imgW="3660480" imgH="2549520" progId="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2438400"/>
                        <a:ext cx="7064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93" name="Picture 17" descr="bd04914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04800"/>
            <a:ext cx="3055938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είδη εξωτερικής διαφήμισης</a:t>
            </a: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4175125" y="1812925"/>
            <a:ext cx="84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πανό</a:t>
            </a:r>
          </a:p>
        </p:txBody>
      </p:sp>
      <p:sp>
        <p:nvSpPr>
          <p:cNvPr id="693252" name="Rectangle 4"/>
          <p:cNvSpPr>
            <a:spLocks noChangeArrowheads="1"/>
          </p:cNvSpPr>
          <p:nvPr/>
        </p:nvSpPr>
        <p:spPr bwMode="auto">
          <a:xfrm>
            <a:off x="2803525" y="2727325"/>
            <a:ext cx="5407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αφίσες / φωτεινές επιγραφές</a:t>
            </a:r>
          </a:p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(billboards, spreads, σε στάσεις, μετρό)</a:t>
            </a:r>
          </a:p>
        </p:txBody>
      </p:sp>
      <p:sp>
        <p:nvSpPr>
          <p:cNvPr id="693253" name="Rectangle 5"/>
          <p:cNvSpPr>
            <a:spLocks noChangeArrowheads="1"/>
          </p:cNvSpPr>
          <p:nvPr/>
        </p:nvSpPr>
        <p:spPr bwMode="auto">
          <a:xfrm>
            <a:off x="2728913" y="4403725"/>
            <a:ext cx="6108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κινητή διαφήμιση (μεταφορικά μέσα)</a:t>
            </a:r>
          </a:p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(λεωφορεία, τρόλεϋ, μικρά αεροπλάνα, κ.α.)</a:t>
            </a:r>
          </a:p>
        </p:txBody>
      </p:sp>
      <p:sp>
        <p:nvSpPr>
          <p:cNvPr id="693254" name="Rectangle 6"/>
          <p:cNvSpPr>
            <a:spLocks noChangeArrowheads="1"/>
          </p:cNvSpPr>
          <p:nvPr/>
        </p:nvSpPr>
        <p:spPr bwMode="auto">
          <a:xfrm>
            <a:off x="2803525" y="5851525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κιόσκια</a:t>
            </a:r>
          </a:p>
        </p:txBody>
      </p:sp>
      <p:sp>
        <p:nvSpPr>
          <p:cNvPr id="693255" name="AutoShape 7"/>
          <p:cNvSpPr>
            <a:spLocks noChangeArrowheads="1"/>
          </p:cNvSpPr>
          <p:nvPr/>
        </p:nvSpPr>
        <p:spPr bwMode="auto">
          <a:xfrm>
            <a:off x="3429000" y="1600200"/>
            <a:ext cx="457200" cy="6858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6000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l-GR"/>
          </a:p>
        </p:txBody>
      </p:sp>
      <p:sp>
        <p:nvSpPr>
          <p:cNvPr id="693256" name="AutoShape 8"/>
          <p:cNvSpPr>
            <a:spLocks noChangeArrowheads="1"/>
          </p:cNvSpPr>
          <p:nvPr/>
        </p:nvSpPr>
        <p:spPr bwMode="auto">
          <a:xfrm>
            <a:off x="2133600" y="2819400"/>
            <a:ext cx="457200" cy="6858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6000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l-GR"/>
          </a:p>
        </p:txBody>
      </p:sp>
      <p:sp>
        <p:nvSpPr>
          <p:cNvPr id="693257" name="AutoShape 9"/>
          <p:cNvSpPr>
            <a:spLocks noChangeArrowheads="1"/>
          </p:cNvSpPr>
          <p:nvPr/>
        </p:nvSpPr>
        <p:spPr bwMode="auto">
          <a:xfrm>
            <a:off x="2133600" y="4343400"/>
            <a:ext cx="457200" cy="6858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6000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l-GR"/>
          </a:p>
        </p:txBody>
      </p:sp>
      <p:sp>
        <p:nvSpPr>
          <p:cNvPr id="693258" name="AutoShape 10"/>
          <p:cNvSpPr>
            <a:spLocks noChangeArrowheads="1"/>
          </p:cNvSpPr>
          <p:nvPr/>
        </p:nvSpPr>
        <p:spPr bwMode="auto">
          <a:xfrm>
            <a:off x="2133600" y="5715000"/>
            <a:ext cx="457200" cy="6858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6000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962400"/>
            <a:ext cx="1905000" cy="1219200"/>
            <a:chOff x="0" y="2496"/>
            <a:chExt cx="1300" cy="768"/>
          </a:xfrm>
        </p:grpSpPr>
        <p:pic>
          <p:nvPicPr>
            <p:cNvPr id="257041" name="Picture 1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96"/>
              <a:ext cx="130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57" y="2789"/>
              <a:ext cx="523" cy="199"/>
              <a:chOff x="457" y="2789"/>
              <a:chExt cx="523" cy="199"/>
            </a:xfrm>
          </p:grpSpPr>
          <p:pic>
            <p:nvPicPr>
              <p:cNvPr id="257043" name="Picture 14"/>
              <p:cNvPicPr>
                <a:picLocks noChangeArrowheads="1"/>
              </p:cNvPicPr>
              <p:nvPr/>
            </p:nvPicPr>
            <p:blipFill>
              <a:blip r:embed="rId4" cstate="print"/>
              <a:srcRect l="5310" t="17659" r="160"/>
              <a:stretch>
                <a:fillRect/>
              </a:stretch>
            </p:blipFill>
            <p:spPr bwMode="auto">
              <a:xfrm>
                <a:off x="457" y="2789"/>
                <a:ext cx="5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044" name="Rectangle 15"/>
              <p:cNvSpPr>
                <a:spLocks noChangeArrowheads="1"/>
              </p:cNvSpPr>
              <p:nvPr/>
            </p:nvSpPr>
            <p:spPr bwMode="auto">
              <a:xfrm>
                <a:off x="461" y="2793"/>
                <a:ext cx="519" cy="19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pic>
        <p:nvPicPr>
          <p:cNvPr id="257036" name="Picture 1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8956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37" name="AutoShape 17"/>
          <p:cNvSpPr>
            <a:spLocks noChangeArrowheads="1"/>
          </p:cNvSpPr>
          <p:nvPr/>
        </p:nvSpPr>
        <p:spPr bwMode="auto">
          <a:xfrm>
            <a:off x="111125" y="2857500"/>
            <a:ext cx="1758950" cy="609600"/>
          </a:xfrm>
          <a:prstGeom prst="roundRect">
            <a:avLst>
              <a:gd name="adj" fmla="val 12495"/>
            </a:avLst>
          </a:prstGeom>
          <a:noFill/>
          <a:ln w="7620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7038" name="AutoShape 18"/>
          <p:cNvSpPr>
            <a:spLocks noChangeArrowheads="1"/>
          </p:cNvSpPr>
          <p:nvPr/>
        </p:nvSpPr>
        <p:spPr bwMode="auto">
          <a:xfrm flipV="1">
            <a:off x="685800" y="3505200"/>
            <a:ext cx="533400" cy="38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257039" name="Picture 1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25" y="5181600"/>
            <a:ext cx="127317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0" name="Picture 2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963" y="1624013"/>
            <a:ext cx="31194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447800"/>
          </a:xfrm>
          <a:noFill/>
        </p:spPr>
        <p:txBody>
          <a:bodyPr lIns="92075" tIns="46038" rIns="92075" bIns="46038"/>
          <a:lstStyle/>
          <a:p>
            <a:pPr marL="342900" indent="-342900" defTabSz="762000" eaLnBrk="1" hangingPunct="1">
              <a:spcBef>
                <a:spcPct val="20000"/>
              </a:spcBef>
            </a:pPr>
            <a:r>
              <a:rPr lang="el-GR" sz="3200" b="1" smtClean="0">
                <a:solidFill>
                  <a:schemeClr val="tx1"/>
                </a:solidFill>
              </a:rPr>
              <a:t>Διαδικασία Λήψης Αποφάσεων </a:t>
            </a:r>
            <a:br>
              <a:rPr lang="el-GR" sz="3200" b="1" smtClean="0">
                <a:solidFill>
                  <a:schemeClr val="tx1"/>
                </a:solidFill>
              </a:rPr>
            </a:br>
            <a:r>
              <a:rPr lang="el-GR" sz="3200" b="1" smtClean="0">
                <a:solidFill>
                  <a:schemeClr val="tx1"/>
                </a:solidFill>
              </a:rPr>
              <a:t>που αφορούν τα ΜΕΣΑ</a:t>
            </a:r>
            <a:r>
              <a:rPr lang="el-GR" sz="3200" smtClean="0">
                <a:solidFill>
                  <a:schemeClr val="tx1"/>
                </a:solidFill>
              </a:rPr>
              <a:t> </a:t>
            </a:r>
            <a:br>
              <a:rPr lang="el-GR" sz="3200" smtClean="0">
                <a:solidFill>
                  <a:schemeClr val="tx1"/>
                </a:solidFill>
              </a:rPr>
            </a:br>
            <a:r>
              <a:rPr lang="el-GR" sz="2000" smtClean="0">
                <a:solidFill>
                  <a:schemeClr val="tx1"/>
                </a:solidFill>
              </a:rPr>
              <a:t>(deciding on the MEDIA)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477838" y="2286000"/>
            <a:ext cx="27987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457200" y="2133600"/>
            <a:ext cx="2735263" cy="1311275"/>
          </a:xfrm>
          <a:prstGeom prst="rect">
            <a:avLst/>
          </a:prstGeom>
          <a:solidFill>
            <a:srgbClr val="E6E5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 defTabSz="762000" eaLnBrk="0" hangingPunct="0">
              <a:defRPr/>
            </a:pPr>
            <a:r>
              <a:rPr lang="el-GR" u="none">
                <a:effectLst>
                  <a:outerShdw blurRad="38100" dist="38100" dir="2700000" algn="tl">
                    <a:srgbClr val="FFFFFF"/>
                  </a:outerShdw>
                </a:effectLst>
              </a:rPr>
              <a:t>Επιλογή επιθυμητής </a:t>
            </a:r>
          </a:p>
          <a:p>
            <a:pPr marL="342900" indent="-342900" defTabSz="762000" eaLnBrk="0" hangingPunct="0">
              <a:defRPr/>
            </a:pPr>
            <a:r>
              <a:rPr lang="el-GR">
                <a:effectLst>
                  <a:outerShdw blurRad="38100" dist="38100" dir="2700000" algn="tl">
                    <a:srgbClr val="FFFFFF"/>
                  </a:outerShdw>
                </a:effectLst>
              </a:rPr>
              <a:t>κάλυψης (reach),</a:t>
            </a:r>
          </a:p>
          <a:p>
            <a:pPr marL="342900" indent="-342900" defTabSz="762000" eaLnBrk="0" hangingPunct="0">
              <a:defRPr/>
            </a:pPr>
            <a:r>
              <a:rPr lang="el-GR">
                <a:effectLst>
                  <a:outerShdw blurRad="38100" dist="38100" dir="2700000" algn="tl">
                    <a:srgbClr val="FFFFFF"/>
                  </a:outerShdw>
                </a:effectLst>
              </a:rPr>
              <a:t>συχνότητας, απόδοσης</a:t>
            </a:r>
          </a:p>
          <a:p>
            <a:pPr marL="342900" indent="-342900" defTabSz="762000" eaLnBrk="0" hangingPunct="0">
              <a:defRPr/>
            </a:pPr>
            <a:r>
              <a:rPr lang="el-GR">
                <a:effectLst>
                  <a:outerShdw blurRad="38100" dist="38100" dir="2700000" algn="tl">
                    <a:srgbClr val="FFFFFF"/>
                  </a:outerShdw>
                </a:effectLst>
              </a:rPr>
              <a:t>(impact)</a:t>
            </a: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557213" y="4662488"/>
            <a:ext cx="259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5846" name="Rectangle 6"/>
          <p:cNvSpPr>
            <a:spLocks noChangeArrowheads="1"/>
          </p:cNvSpPr>
          <p:nvPr/>
        </p:nvSpPr>
        <p:spPr bwMode="auto">
          <a:xfrm>
            <a:off x="709613" y="4799013"/>
            <a:ext cx="2333625" cy="1187450"/>
          </a:xfrm>
          <a:prstGeom prst="rect">
            <a:avLst/>
          </a:prstGeom>
          <a:solidFill>
            <a:srgbClr val="E6E5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Επιλογή μεταξύ</a:t>
            </a:r>
          </a:p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των κυριότερων</a:t>
            </a:r>
          </a:p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τύπων ΜΕΣΩΝ</a:t>
            </a:r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5472113" y="4618038"/>
            <a:ext cx="27574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5848" name="Rectangle 8"/>
          <p:cNvSpPr>
            <a:spLocks noChangeArrowheads="1"/>
          </p:cNvSpPr>
          <p:nvPr/>
        </p:nvSpPr>
        <p:spPr bwMode="auto">
          <a:xfrm>
            <a:off x="5532438" y="4830763"/>
            <a:ext cx="2755900" cy="1187450"/>
          </a:xfrm>
          <a:prstGeom prst="rect">
            <a:avLst/>
          </a:prstGeom>
          <a:solidFill>
            <a:srgbClr val="E6E5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Επιλογή συγκεκρι-</a:t>
            </a:r>
          </a:p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μένων μέσων </a:t>
            </a:r>
          </a:p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(media vehicles)</a:t>
            </a:r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5562600" y="2133600"/>
            <a:ext cx="2895600" cy="1219200"/>
          </a:xfrm>
          <a:prstGeom prst="rect">
            <a:avLst/>
          </a:prstGeom>
          <a:solidFill>
            <a:srgbClr val="E6E5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5850" name="Rectangle 10"/>
          <p:cNvSpPr>
            <a:spLocks noChangeArrowheads="1"/>
          </p:cNvSpPr>
          <p:nvPr/>
        </p:nvSpPr>
        <p:spPr bwMode="auto">
          <a:xfrm>
            <a:off x="5715000" y="2286000"/>
            <a:ext cx="2774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Επιλογή του timing</a:t>
            </a:r>
          </a:p>
          <a:p>
            <a:pPr defTabSz="762000" eaLnBrk="0" hangingPunct="0">
              <a:defRPr/>
            </a:pPr>
            <a:r>
              <a:rPr lang="el-GR" sz="2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των ΜΕΣΩΝ</a:t>
            </a:r>
          </a:p>
        </p:txBody>
      </p:sp>
      <p:sp>
        <p:nvSpPr>
          <p:cNvPr id="675851" name="AutoShape 11"/>
          <p:cNvSpPr>
            <a:spLocks noChangeArrowheads="1"/>
          </p:cNvSpPr>
          <p:nvPr/>
        </p:nvSpPr>
        <p:spPr bwMode="auto">
          <a:xfrm>
            <a:off x="4008438" y="5059363"/>
            <a:ext cx="827087" cy="601662"/>
          </a:xfrm>
          <a:prstGeom prst="rightArrow">
            <a:avLst>
              <a:gd name="adj1" fmla="val 75009"/>
              <a:gd name="adj2" fmla="val 68740"/>
            </a:avLst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l-GR"/>
          </a:p>
        </p:txBody>
      </p:sp>
      <p:sp>
        <p:nvSpPr>
          <p:cNvPr id="675852" name="AutoShape 12"/>
          <p:cNvSpPr>
            <a:spLocks noChangeArrowheads="1"/>
          </p:cNvSpPr>
          <p:nvPr/>
        </p:nvSpPr>
        <p:spPr bwMode="auto">
          <a:xfrm>
            <a:off x="6635750" y="3649663"/>
            <a:ext cx="601663" cy="827087"/>
          </a:xfrm>
          <a:prstGeom prst="upArrow">
            <a:avLst>
              <a:gd name="adj1" fmla="val 75009"/>
              <a:gd name="adj2" fmla="val 68727"/>
            </a:avLst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l-GR"/>
          </a:p>
        </p:txBody>
      </p:sp>
      <p:sp>
        <p:nvSpPr>
          <p:cNvPr id="675853" name="AutoShape 13"/>
          <p:cNvSpPr>
            <a:spLocks noChangeArrowheads="1"/>
          </p:cNvSpPr>
          <p:nvPr/>
        </p:nvSpPr>
        <p:spPr bwMode="auto">
          <a:xfrm>
            <a:off x="1528763" y="3727450"/>
            <a:ext cx="601662" cy="827088"/>
          </a:xfrm>
          <a:prstGeom prst="downArrow">
            <a:avLst>
              <a:gd name="adj1" fmla="val 75009"/>
              <a:gd name="adj2" fmla="val 68740"/>
            </a:avLst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l-GR"/>
          </a:p>
        </p:txBody>
      </p:sp>
      <p:pic>
        <p:nvPicPr>
          <p:cNvPr id="250894" name="Picture 14" descr="sy0119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81200"/>
            <a:ext cx="206216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l-GR" sz="4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Επιλογή των κύριων ΜΜΕ</a:t>
            </a:r>
          </a:p>
        </p:txBody>
      </p:sp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457200" y="1524000"/>
            <a:ext cx="81089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Τα κυριότερα μαζικά μέσα ενημέρωσης σε φθίνουσα σειρά</a:t>
            </a:r>
          </a:p>
          <a:p>
            <a:pPr defTabSz="762000" eaLnBrk="0" hangingPunct="0">
              <a:defRPr/>
            </a:pPr>
            <a:r>
              <a:rPr lang="el-GR" sz="24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διαφημιστικού όγκου είναι:</a:t>
            </a:r>
          </a:p>
          <a:p>
            <a:pPr marL="571500" lvl="1" defTabSz="762000" eaLnBrk="0" hangingPunct="0">
              <a:buFontTx/>
              <a:buChar char="•"/>
              <a:defRPr/>
            </a:pPr>
            <a:r>
              <a:rPr lang="el-GR" sz="24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εφημερίδες</a:t>
            </a:r>
          </a:p>
          <a:p>
            <a:pPr marL="571500" lvl="1" defTabSz="762000" eaLnBrk="0" hangingPunct="0">
              <a:buFontTx/>
              <a:buChar char="•"/>
              <a:defRPr/>
            </a:pPr>
            <a:r>
              <a:rPr lang="el-GR" sz="28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τηλεόραση</a:t>
            </a:r>
            <a:endParaRPr lang="el-GR" sz="2400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1" defTabSz="762000" eaLnBrk="0" hangingPunct="0">
              <a:buFontTx/>
              <a:buChar char="•"/>
              <a:defRPr/>
            </a:pPr>
            <a:r>
              <a:rPr lang="el-GR" sz="24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 mail</a:t>
            </a:r>
          </a:p>
          <a:p>
            <a:pPr marL="571500" lvl="1" defTabSz="762000" eaLnBrk="0" hangingPunct="0">
              <a:buFontTx/>
              <a:buChar char="•"/>
              <a:defRPr/>
            </a:pPr>
            <a:r>
              <a:rPr lang="el-GR" sz="28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ραδιόφωνο </a:t>
            </a:r>
          </a:p>
          <a:p>
            <a:pPr marL="571500" lvl="1" defTabSz="762000" eaLnBrk="0" hangingPunct="0">
              <a:buFontTx/>
              <a:buChar char="•"/>
              <a:defRPr/>
            </a:pPr>
            <a:r>
              <a:rPr lang="el-GR" sz="28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περιοδικά</a:t>
            </a:r>
          </a:p>
          <a:p>
            <a:pPr marL="571500" lvl="1" defTabSz="762000" eaLnBrk="0" hangingPunct="0">
              <a:buFontTx/>
              <a:buChar char="•"/>
              <a:defRPr/>
            </a:pPr>
            <a:r>
              <a:rPr lang="el-GR" sz="28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εξωτερική διαφήμιση</a:t>
            </a:r>
          </a:p>
        </p:txBody>
      </p:sp>
      <p:sp>
        <p:nvSpPr>
          <p:cNvPr id="676868" name="Rectangle 4"/>
          <p:cNvSpPr>
            <a:spLocks noChangeArrowheads="1"/>
          </p:cNvSpPr>
          <p:nvPr/>
        </p:nvSpPr>
        <p:spPr bwMode="auto">
          <a:xfrm>
            <a:off x="4724400" y="4648200"/>
            <a:ext cx="441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buFont typeface="Monotype Sorts" pitchFamily="2" charset="2"/>
              <a:buChar char="+"/>
              <a:defRPr/>
            </a:pPr>
            <a:r>
              <a:rPr lang="el-GR" sz="24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Περιοδική αναθεώρηση των ΜΕΣΩΝ ανάλογα με τη σχέση κόστους/απόδοσης </a:t>
            </a:r>
          </a:p>
          <a:p>
            <a:pPr defTabSz="762000" eaLnBrk="0" hangingPunct="0">
              <a:defRPr/>
            </a:pPr>
            <a:r>
              <a:rPr lang="el-GR" sz="24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(COST/IMPACT)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15000" y="2133600"/>
            <a:ext cx="1587500" cy="2295525"/>
            <a:chOff x="4112" y="1696"/>
            <a:chExt cx="1084" cy="1446"/>
          </a:xfrm>
        </p:grpSpPr>
        <p:graphicFrame>
          <p:nvGraphicFramePr>
            <p:cNvPr id="15362" name="Object 6"/>
            <p:cNvGraphicFramePr>
              <a:graphicFrameLocks/>
            </p:cNvGraphicFramePr>
            <p:nvPr/>
          </p:nvGraphicFramePr>
          <p:xfrm>
            <a:off x="4112" y="1696"/>
            <a:ext cx="1084" cy="1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Clip" r:id="rId4" imgW="2427120" imgH="3657600" progId="">
                    <p:embed/>
                  </p:oleObj>
                </mc:Choice>
                <mc:Fallback>
                  <p:oleObj name="Clip" r:id="rId4" imgW="2427120" imgH="3657600" progId="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2" y="1696"/>
                          <a:ext cx="1084" cy="1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3" name="Object 7"/>
            <p:cNvGraphicFramePr>
              <a:graphicFrameLocks/>
            </p:cNvGraphicFramePr>
            <p:nvPr/>
          </p:nvGraphicFramePr>
          <p:xfrm>
            <a:off x="4276" y="2420"/>
            <a:ext cx="279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Clip" r:id="rId6" imgW="6480000" imgH="2549520" progId="">
                    <p:embed/>
                  </p:oleObj>
                </mc:Choice>
                <mc:Fallback>
                  <p:oleObj name="Clip" r:id="rId6" imgW="6480000" imgH="2549520" progId="">
                    <p:embed/>
                    <p:pic>
                      <p:nvPicPr>
                        <p:cNvPr id="0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" y="2420"/>
                          <a:ext cx="279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6872" name="Rectangle 8"/>
            <p:cNvSpPr>
              <a:spLocks noChangeArrowheads="1"/>
            </p:cNvSpPr>
            <p:nvPr/>
          </p:nvSpPr>
          <p:spPr bwMode="auto">
            <a:xfrm rot="20520000">
              <a:off x="4603" y="2147"/>
              <a:ext cx="36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3500" tIns="30162" rIns="63500" bIns="30162">
              <a:spAutoFit/>
            </a:bodyPr>
            <a:lstStyle/>
            <a:p>
              <a:pPr defTabSz="342900" eaLnBrk="0" hangingPunct="0">
                <a:defRPr/>
              </a:pPr>
              <a:r>
                <a:rPr lang="el-GR" sz="700" b="1" u="none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HERALD </a:t>
              </a:r>
            </a:p>
            <a:p>
              <a:pPr defTabSz="342900" eaLnBrk="0" hangingPunct="0">
                <a:defRPr/>
              </a:pPr>
              <a:r>
                <a:rPr lang="el-GR" sz="700" b="1" u="none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TRIBUNE</a:t>
              </a: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 rot="-540000">
              <a:off x="4844" y="2486"/>
              <a:ext cx="128" cy="1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 rot="-540000">
              <a:off x="4628" y="2366"/>
              <a:ext cx="129" cy="234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858000" cy="7620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Επιλογή των κύριων ΜΜΕ</a:t>
            </a:r>
          </a:p>
        </p:txBody>
      </p:sp>
      <p:sp>
        <p:nvSpPr>
          <p:cNvPr id="677891" name="Rectangle 3"/>
          <p:cNvSpPr>
            <a:spLocks noChangeArrowheads="1"/>
          </p:cNvSpPr>
          <p:nvPr/>
        </p:nvSpPr>
        <p:spPr bwMode="auto">
          <a:xfrm>
            <a:off x="381000" y="2590800"/>
            <a:ext cx="3200400" cy="1006475"/>
          </a:xfrm>
          <a:prstGeom prst="rect">
            <a:avLst/>
          </a:prstGeom>
          <a:gradFill rotWithShape="0">
            <a:gsLst>
              <a:gs pos="0">
                <a:srgbClr val="E6E5CC"/>
              </a:gs>
              <a:gs pos="100000">
                <a:srgbClr val="E6E5CC">
                  <a:gamma/>
                  <a:tint val="21176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E5CC"/>
            </a:extrusionClr>
          </a:sp3d>
        </p:spPr>
        <p:txBody>
          <a:bodyPr lIns="92075" tIns="46038" rIns="92075" bIns="46038">
            <a:spAutoFit/>
            <a:flatTx/>
          </a:bodyPr>
          <a:lstStyle/>
          <a:p>
            <a:pPr marL="342900" indent="-342900" algn="ctr" defTabSz="762000" eaLnBrk="0" hangingPunct="0">
              <a:defRPr/>
            </a:pPr>
            <a:r>
              <a:rPr lang="el-GR" sz="30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Συνήθειες του</a:t>
            </a:r>
          </a:p>
          <a:p>
            <a:pPr marL="342900" indent="-342900" algn="ctr" defTabSz="762000" eaLnBrk="0" hangingPunct="0">
              <a:defRPr/>
            </a:pPr>
            <a:r>
              <a:rPr lang="el-GR" sz="30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κοινού-στόχος</a:t>
            </a:r>
          </a:p>
        </p:txBody>
      </p:sp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5943600" y="4876800"/>
            <a:ext cx="2743200" cy="1006475"/>
          </a:xfrm>
          <a:prstGeom prst="rect">
            <a:avLst/>
          </a:prstGeom>
          <a:gradFill rotWithShape="0">
            <a:gsLst>
              <a:gs pos="0">
                <a:srgbClr val="669900"/>
              </a:gs>
              <a:gs pos="100000">
                <a:srgbClr val="669900">
                  <a:gamma/>
                  <a:tint val="29412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9900"/>
            </a:extrusionClr>
          </a:sp3d>
        </p:spPr>
        <p:txBody>
          <a:bodyPr lIns="92075" tIns="46038" rIns="92075" bIns="46038">
            <a:spAutoFit/>
            <a:flatTx/>
          </a:bodyPr>
          <a:lstStyle/>
          <a:p>
            <a:pPr marL="342900" indent="-342900" algn="ctr" defTabSz="762000" eaLnBrk="0" hangingPunct="0">
              <a:defRPr/>
            </a:pPr>
            <a:r>
              <a:rPr lang="el-GR" sz="30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Φύση του </a:t>
            </a:r>
          </a:p>
          <a:p>
            <a:pPr marL="342900" indent="-342900" algn="ctr" defTabSz="762000" eaLnBrk="0" hangingPunct="0">
              <a:defRPr/>
            </a:pPr>
            <a:r>
              <a:rPr lang="el-GR" sz="30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προϊόντος</a:t>
            </a:r>
          </a:p>
        </p:txBody>
      </p:sp>
      <p:sp>
        <p:nvSpPr>
          <p:cNvPr id="677893" name="Rectangle 5"/>
          <p:cNvSpPr>
            <a:spLocks noChangeArrowheads="1"/>
          </p:cNvSpPr>
          <p:nvPr/>
        </p:nvSpPr>
        <p:spPr bwMode="auto">
          <a:xfrm>
            <a:off x="457200" y="4876800"/>
            <a:ext cx="2862263" cy="100647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tint val="18824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lIns="92075" tIns="46038" rIns="92075" bIns="46038">
            <a:spAutoFit/>
            <a:flatTx/>
          </a:bodyPr>
          <a:lstStyle/>
          <a:p>
            <a:pPr marL="342900" indent="-342900" algn="ctr" defTabSz="762000" eaLnBrk="0" hangingPunct="0">
              <a:defRPr/>
            </a:pPr>
            <a:r>
              <a:rPr lang="el-GR" sz="30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Τύπος</a:t>
            </a:r>
          </a:p>
          <a:p>
            <a:pPr marL="342900" indent="-342900" algn="ctr" defTabSz="762000" eaLnBrk="0" hangingPunct="0">
              <a:defRPr/>
            </a:pPr>
            <a:r>
              <a:rPr lang="el-GR" sz="30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μηνύματος</a:t>
            </a:r>
          </a:p>
        </p:txBody>
      </p:sp>
      <p:sp>
        <p:nvSpPr>
          <p:cNvPr id="677894" name="Rectangle 6"/>
          <p:cNvSpPr>
            <a:spLocks noChangeArrowheads="1"/>
          </p:cNvSpPr>
          <p:nvPr/>
        </p:nvSpPr>
        <p:spPr bwMode="auto">
          <a:xfrm>
            <a:off x="5743575" y="2819400"/>
            <a:ext cx="2968625" cy="1006475"/>
          </a:xfrm>
          <a:prstGeom prst="rect">
            <a:avLst/>
          </a:prstGeom>
          <a:gradFill rotWithShape="0">
            <a:gsLst>
              <a:gs pos="0">
                <a:srgbClr val="FFB56B"/>
              </a:gs>
              <a:gs pos="100000">
                <a:srgbClr val="FFB56B">
                  <a:gamma/>
                  <a:tint val="32157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B56B"/>
            </a:extrusionClr>
          </a:sp3d>
        </p:spPr>
        <p:txBody>
          <a:bodyPr wrap="none" lIns="92075" tIns="46038" rIns="92075" bIns="46038">
            <a:spAutoFit/>
            <a:flatTx/>
          </a:bodyPr>
          <a:lstStyle/>
          <a:p>
            <a:pPr marL="342900" indent="-342900" algn="ctr" defTabSz="762000" eaLnBrk="0" hangingPunct="0">
              <a:defRPr/>
            </a:pPr>
            <a:r>
              <a:rPr lang="el-GR" sz="30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Προϋπολογισμός</a:t>
            </a:r>
          </a:p>
          <a:p>
            <a:pPr marL="342900" indent="-342900" algn="ctr" defTabSz="762000" eaLnBrk="0" hangingPunct="0">
              <a:defRPr/>
            </a:pPr>
            <a:r>
              <a:rPr lang="el-GR" sz="30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κόστος</a:t>
            </a:r>
          </a:p>
        </p:txBody>
      </p:sp>
      <p:pic>
        <p:nvPicPr>
          <p:cNvPr id="251911" name="Picture 7" descr="pe0351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446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12" name="AutoShape 8"/>
          <p:cNvSpPr>
            <a:spLocks noChangeArrowheads="1"/>
          </p:cNvSpPr>
          <p:nvPr/>
        </p:nvSpPr>
        <p:spPr bwMode="auto">
          <a:xfrm>
            <a:off x="3581400" y="1219200"/>
            <a:ext cx="2819400" cy="1447800"/>
          </a:xfrm>
          <a:prstGeom prst="cloudCallout">
            <a:avLst>
              <a:gd name="adj1" fmla="val -34120"/>
              <a:gd name="adj2" fmla="val 28949"/>
            </a:avLst>
          </a:prstGeom>
          <a:gradFill rotWithShape="0">
            <a:gsLst>
              <a:gs pos="0">
                <a:srgbClr val="FF3300"/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400" b="1" u="none"/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3505200" y="10668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0" b="1" u="none">
                <a:solidFill>
                  <a:srgbClr val="000066"/>
                </a:solidFill>
              </a:rPr>
              <a:t>?</a:t>
            </a:r>
            <a:endParaRPr lang="el-GR" sz="8000" b="1" u="none">
              <a:solidFill>
                <a:srgbClr val="000066"/>
              </a:solidFill>
            </a:endParaRP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4114800" y="2057400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u="none">
                <a:solidFill>
                  <a:srgbClr val="000066"/>
                </a:solidFill>
              </a:rPr>
              <a:t>ΚΡΙΤΗΡΙΑ</a:t>
            </a:r>
          </a:p>
        </p:txBody>
      </p:sp>
      <p:pic>
        <p:nvPicPr>
          <p:cNvPr id="251915" name="Picture 11" descr="en0026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6" name="Picture 12" descr="hh0170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733800"/>
            <a:ext cx="1304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7" name="Picture 13" descr="bs0027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5105400"/>
            <a:ext cx="1295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11430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l-GR" sz="3600" smtClean="0"/>
              <a:t>Περιεχόμενο επικοινωνίας:</a:t>
            </a:r>
            <a:br>
              <a:rPr lang="el-GR" sz="3600" smtClean="0"/>
            </a:br>
            <a:r>
              <a:rPr lang="el-GR" sz="3600" smtClean="0"/>
              <a:t>«ΥΠΟΣΧΕΣΗ» ή «ΥΠΕΡΥΠΟΣΧΕΣΗ»;</a:t>
            </a:r>
            <a:br>
              <a:rPr lang="el-GR" sz="3600" smtClean="0"/>
            </a:br>
            <a:endParaRPr lang="el-GR" sz="3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5602" name="Object 3"/>
          <p:cNvGraphicFramePr>
            <a:graphicFrameLocks/>
          </p:cNvGraphicFramePr>
          <p:nvPr/>
        </p:nvGraphicFramePr>
        <p:xfrm>
          <a:off x="3648075" y="2414588"/>
          <a:ext cx="1830388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lip" r:id="rId4" imgW="3657600" imgH="3100320" progId="">
                  <p:embed/>
                </p:oleObj>
              </mc:Choice>
              <mc:Fallback>
                <p:oleObj name="Clip" r:id="rId4" imgW="3657600" imgH="310032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414588"/>
                        <a:ext cx="1830388" cy="155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4"/>
          <p:cNvSpPr>
            <a:spLocks noChangeArrowheads="1"/>
          </p:cNvSpPr>
          <p:nvPr/>
        </p:nvSpPr>
        <p:spPr bwMode="auto">
          <a:xfrm>
            <a:off x="3413125" y="4098925"/>
            <a:ext cx="238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b="1" u="none"/>
              <a:t>σημερινή εικόνα</a:t>
            </a:r>
          </a:p>
        </p:txBody>
      </p:sp>
      <p:graphicFrame>
        <p:nvGraphicFramePr>
          <p:cNvPr id="25603" name="Object 5"/>
          <p:cNvGraphicFramePr>
            <a:graphicFrameLocks/>
          </p:cNvGraphicFramePr>
          <p:nvPr/>
        </p:nvGraphicFramePr>
        <p:xfrm>
          <a:off x="919163" y="4821238"/>
          <a:ext cx="182086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Clip" r:id="rId6" imgW="3657600" imgH="2014200" progId="">
                  <p:embed/>
                </p:oleObj>
              </mc:Choice>
              <mc:Fallback>
                <p:oleObj name="Clip" r:id="rId6" imgW="3657600" imgH="2014200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821238"/>
                        <a:ext cx="182086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Rectangle 6"/>
          <p:cNvSpPr>
            <a:spLocks noChangeArrowheads="1"/>
          </p:cNvSpPr>
          <p:nvPr/>
        </p:nvSpPr>
        <p:spPr bwMode="auto">
          <a:xfrm>
            <a:off x="517525" y="5957888"/>
            <a:ext cx="2492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b="1" u="none"/>
              <a:t>διαφοροποιημένη</a:t>
            </a:r>
          </a:p>
          <a:p>
            <a:pPr defTabSz="762000" eaLnBrk="0" hangingPunct="0"/>
            <a:r>
              <a:rPr lang="el-GR" sz="2400" b="1" u="none"/>
              <a:t>υπόσχεση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0063" y="3221038"/>
            <a:ext cx="2292350" cy="1765300"/>
            <a:chOff x="4675" y="2029"/>
            <a:chExt cx="1564" cy="111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675" y="2413"/>
              <a:ext cx="1460" cy="728"/>
              <a:chOff x="4675" y="2413"/>
              <a:chExt cx="1460" cy="728"/>
            </a:xfrm>
          </p:grpSpPr>
          <p:graphicFrame>
            <p:nvGraphicFramePr>
              <p:cNvPr id="25606" name="Object 9"/>
              <p:cNvGraphicFramePr>
                <a:graphicFrameLocks/>
              </p:cNvGraphicFramePr>
              <p:nvPr/>
            </p:nvGraphicFramePr>
            <p:xfrm>
              <a:off x="4675" y="2509"/>
              <a:ext cx="1245" cy="6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8" name="Clip" r:id="rId8" imgW="3657600" imgH="2014200" progId="">
                      <p:embed/>
                    </p:oleObj>
                  </mc:Choice>
                  <mc:Fallback>
                    <p:oleObj name="Clip" r:id="rId8" imgW="3657600" imgH="2014200" progId="">
                      <p:embed/>
                      <p:pic>
                        <p:nvPicPr>
                          <p:cNvPr id="0" name="Object 9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5" y="2509"/>
                            <a:ext cx="1245" cy="6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7" name="Object 10"/>
              <p:cNvGraphicFramePr>
                <a:graphicFrameLocks/>
              </p:cNvGraphicFramePr>
              <p:nvPr/>
            </p:nvGraphicFramePr>
            <p:xfrm>
              <a:off x="4889" y="2413"/>
              <a:ext cx="1246" cy="6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9" name="Clip" r:id="rId9" imgW="3657600" imgH="2014200" progId="">
                      <p:embed/>
                    </p:oleObj>
                  </mc:Choice>
                  <mc:Fallback>
                    <p:oleObj name="Clip" r:id="rId9" imgW="3657600" imgH="2014200" progId="">
                      <p:embed/>
                      <p:pic>
                        <p:nvPicPr>
                          <p:cNvPr id="0" name="Object 1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89" y="2413"/>
                            <a:ext cx="1246" cy="6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4733" y="2029"/>
              <a:ext cx="1506" cy="824"/>
              <a:chOff x="4733" y="2029"/>
              <a:chExt cx="1506" cy="824"/>
            </a:xfrm>
          </p:grpSpPr>
          <p:graphicFrame>
            <p:nvGraphicFramePr>
              <p:cNvPr id="25604" name="Object 12"/>
              <p:cNvGraphicFramePr>
                <a:graphicFrameLocks/>
              </p:cNvGraphicFramePr>
              <p:nvPr/>
            </p:nvGraphicFramePr>
            <p:xfrm>
              <a:off x="4993" y="2221"/>
              <a:ext cx="1246" cy="6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00" name="Clip" r:id="rId10" imgW="3657600" imgH="2014200" progId="">
                      <p:embed/>
                    </p:oleObj>
                  </mc:Choice>
                  <mc:Fallback>
                    <p:oleObj name="Clip" r:id="rId10" imgW="3657600" imgH="2014200" progId="">
                      <p:embed/>
                      <p:pic>
                        <p:nvPicPr>
                          <p:cNvPr id="0" name="Object 1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93" y="2221"/>
                            <a:ext cx="1246" cy="6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5" name="Object 13"/>
              <p:cNvGraphicFramePr>
                <a:graphicFrameLocks/>
              </p:cNvGraphicFramePr>
              <p:nvPr/>
            </p:nvGraphicFramePr>
            <p:xfrm>
              <a:off x="4733" y="2029"/>
              <a:ext cx="1246" cy="6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01" name="Clip" r:id="rId11" imgW="3657600" imgH="2014200" progId="">
                      <p:embed/>
                    </p:oleObj>
                  </mc:Choice>
                  <mc:Fallback>
                    <p:oleObj name="Clip" r:id="rId11" imgW="3657600" imgH="2014200" progId="">
                      <p:embed/>
                      <p:pic>
                        <p:nvPicPr>
                          <p:cNvPr id="0" name="Object 1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29"/>
                            <a:ext cx="1246" cy="6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612" name="Rectangle 14"/>
          <p:cNvSpPr>
            <a:spLocks noChangeArrowheads="1"/>
          </p:cNvSpPr>
          <p:nvPr/>
        </p:nvSpPr>
        <p:spPr bwMode="auto">
          <a:xfrm>
            <a:off x="6462713" y="5165725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b="1" u="none"/>
              <a:t>υπερ-υπόσχεση</a:t>
            </a:r>
          </a:p>
        </p:txBody>
      </p:sp>
      <p:sp>
        <p:nvSpPr>
          <p:cNvPr id="25613" name="Freeform 15"/>
          <p:cNvSpPr>
            <a:spLocks/>
          </p:cNvSpPr>
          <p:nvPr/>
        </p:nvSpPr>
        <p:spPr bwMode="auto">
          <a:xfrm>
            <a:off x="1847850" y="3400425"/>
            <a:ext cx="1354138" cy="1162050"/>
          </a:xfrm>
          <a:custGeom>
            <a:avLst/>
            <a:gdLst>
              <a:gd name="T0" fmla="*/ 2147483647 w 924"/>
              <a:gd name="T1" fmla="*/ 2147483647 h 732"/>
              <a:gd name="T2" fmla="*/ 2147483647 w 924"/>
              <a:gd name="T3" fmla="*/ 2147483647 h 732"/>
              <a:gd name="T4" fmla="*/ 2147483647 w 924"/>
              <a:gd name="T5" fmla="*/ 2147483647 h 732"/>
              <a:gd name="T6" fmla="*/ 2147483647 w 924"/>
              <a:gd name="T7" fmla="*/ 2147483647 h 732"/>
              <a:gd name="T8" fmla="*/ 2147483647 w 924"/>
              <a:gd name="T9" fmla="*/ 2147483647 h 732"/>
              <a:gd name="T10" fmla="*/ 2147483647 w 924"/>
              <a:gd name="T11" fmla="*/ 2147483647 h 732"/>
              <a:gd name="T12" fmla="*/ 2147483647 w 924"/>
              <a:gd name="T13" fmla="*/ 2147483647 h 732"/>
              <a:gd name="T14" fmla="*/ 2147483647 w 924"/>
              <a:gd name="T15" fmla="*/ 2147483647 h 732"/>
              <a:gd name="T16" fmla="*/ 2147483647 w 924"/>
              <a:gd name="T17" fmla="*/ 2147483647 h 732"/>
              <a:gd name="T18" fmla="*/ 2147483647 w 924"/>
              <a:gd name="T19" fmla="*/ 2147483647 h 732"/>
              <a:gd name="T20" fmla="*/ 2147483647 w 924"/>
              <a:gd name="T21" fmla="*/ 2147483647 h 732"/>
              <a:gd name="T22" fmla="*/ 2147483647 w 924"/>
              <a:gd name="T23" fmla="*/ 2147483647 h 732"/>
              <a:gd name="T24" fmla="*/ 2147483647 w 924"/>
              <a:gd name="T25" fmla="*/ 2147483647 h 732"/>
              <a:gd name="T26" fmla="*/ 2147483647 w 924"/>
              <a:gd name="T27" fmla="*/ 2147483647 h 732"/>
              <a:gd name="T28" fmla="*/ 0 w 924"/>
              <a:gd name="T29" fmla="*/ 2147483647 h 732"/>
              <a:gd name="T30" fmla="*/ 2147483647 w 924"/>
              <a:gd name="T31" fmla="*/ 2147483647 h 732"/>
              <a:gd name="T32" fmla="*/ 2147483647 w 924"/>
              <a:gd name="T33" fmla="*/ 2147483647 h 732"/>
              <a:gd name="T34" fmla="*/ 2147483647 w 924"/>
              <a:gd name="T35" fmla="*/ 2147483647 h 732"/>
              <a:gd name="T36" fmla="*/ 2147483647 w 924"/>
              <a:gd name="T37" fmla="*/ 2147483647 h 732"/>
              <a:gd name="T38" fmla="*/ 2147483647 w 924"/>
              <a:gd name="T39" fmla="*/ 2147483647 h 732"/>
              <a:gd name="T40" fmla="*/ 2147483647 w 924"/>
              <a:gd name="T41" fmla="*/ 2147483647 h 732"/>
              <a:gd name="T42" fmla="*/ 2147483647 w 924"/>
              <a:gd name="T43" fmla="*/ 2147483647 h 732"/>
              <a:gd name="T44" fmla="*/ 2147483647 w 924"/>
              <a:gd name="T45" fmla="*/ 2147483647 h 732"/>
              <a:gd name="T46" fmla="*/ 2147483647 w 924"/>
              <a:gd name="T47" fmla="*/ 2147483647 h 732"/>
              <a:gd name="T48" fmla="*/ 2147483647 w 924"/>
              <a:gd name="T49" fmla="*/ 2147483647 h 732"/>
              <a:gd name="T50" fmla="*/ 2147483647 w 924"/>
              <a:gd name="T51" fmla="*/ 2147483647 h 732"/>
              <a:gd name="T52" fmla="*/ 2147483647 w 924"/>
              <a:gd name="T53" fmla="*/ 2147483647 h 732"/>
              <a:gd name="T54" fmla="*/ 2147483647 w 924"/>
              <a:gd name="T55" fmla="*/ 2147483647 h 732"/>
              <a:gd name="T56" fmla="*/ 2147483647 w 924"/>
              <a:gd name="T57" fmla="*/ 2147483647 h 732"/>
              <a:gd name="T58" fmla="*/ 2147483647 w 924"/>
              <a:gd name="T59" fmla="*/ 2147483647 h 732"/>
              <a:gd name="T60" fmla="*/ 2147483647 w 924"/>
              <a:gd name="T61" fmla="*/ 2147483647 h 732"/>
              <a:gd name="T62" fmla="*/ 2147483647 w 924"/>
              <a:gd name="T63" fmla="*/ 2147483647 h 732"/>
              <a:gd name="T64" fmla="*/ 2147483647 w 924"/>
              <a:gd name="T65" fmla="*/ 2147483647 h 732"/>
              <a:gd name="T66" fmla="*/ 2147483647 w 924"/>
              <a:gd name="T67" fmla="*/ 2147483647 h 732"/>
              <a:gd name="T68" fmla="*/ 2147483647 w 924"/>
              <a:gd name="T69" fmla="*/ 2147483647 h 732"/>
              <a:gd name="T70" fmla="*/ 2147483647 w 924"/>
              <a:gd name="T71" fmla="*/ 0 h 732"/>
              <a:gd name="T72" fmla="*/ 2147483647 w 924"/>
              <a:gd name="T73" fmla="*/ 2147483647 h 732"/>
              <a:gd name="T74" fmla="*/ 2147483647 w 924"/>
              <a:gd name="T75" fmla="*/ 2147483647 h 732"/>
              <a:gd name="T76" fmla="*/ 2147483647 w 924"/>
              <a:gd name="T77" fmla="*/ 2147483647 h 732"/>
              <a:gd name="T78" fmla="*/ 2147483647 w 924"/>
              <a:gd name="T79" fmla="*/ 2147483647 h 732"/>
              <a:gd name="T80" fmla="*/ 2147483647 w 924"/>
              <a:gd name="T81" fmla="*/ 2147483647 h 732"/>
              <a:gd name="T82" fmla="*/ 2147483647 w 924"/>
              <a:gd name="T83" fmla="*/ 2147483647 h 732"/>
              <a:gd name="T84" fmla="*/ 2147483647 w 924"/>
              <a:gd name="T85" fmla="*/ 2147483647 h 7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4"/>
              <a:gd name="T130" fmla="*/ 0 h 732"/>
              <a:gd name="T131" fmla="*/ 924 w 924"/>
              <a:gd name="T132" fmla="*/ 732 h 7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4" h="732">
                <a:moveTo>
                  <a:pt x="762" y="409"/>
                </a:moveTo>
                <a:lnTo>
                  <a:pt x="735" y="399"/>
                </a:lnTo>
                <a:lnTo>
                  <a:pt x="699" y="386"/>
                </a:lnTo>
                <a:lnTo>
                  <a:pt x="668" y="381"/>
                </a:lnTo>
                <a:lnTo>
                  <a:pt x="642" y="381"/>
                </a:lnTo>
                <a:lnTo>
                  <a:pt x="615" y="387"/>
                </a:lnTo>
                <a:lnTo>
                  <a:pt x="581" y="398"/>
                </a:lnTo>
                <a:lnTo>
                  <a:pt x="555" y="416"/>
                </a:lnTo>
                <a:lnTo>
                  <a:pt x="536" y="434"/>
                </a:lnTo>
                <a:lnTo>
                  <a:pt x="523" y="451"/>
                </a:lnTo>
                <a:lnTo>
                  <a:pt x="511" y="470"/>
                </a:lnTo>
                <a:lnTo>
                  <a:pt x="495" y="511"/>
                </a:lnTo>
                <a:lnTo>
                  <a:pt x="567" y="537"/>
                </a:lnTo>
                <a:lnTo>
                  <a:pt x="152" y="731"/>
                </a:lnTo>
                <a:lnTo>
                  <a:pt x="0" y="325"/>
                </a:lnTo>
                <a:lnTo>
                  <a:pt x="70" y="353"/>
                </a:lnTo>
                <a:lnTo>
                  <a:pt x="87" y="313"/>
                </a:lnTo>
                <a:lnTo>
                  <a:pt x="98" y="290"/>
                </a:lnTo>
                <a:lnTo>
                  <a:pt x="108" y="267"/>
                </a:lnTo>
                <a:lnTo>
                  <a:pt x="126" y="245"/>
                </a:lnTo>
                <a:lnTo>
                  <a:pt x="144" y="217"/>
                </a:lnTo>
                <a:lnTo>
                  <a:pt x="159" y="197"/>
                </a:lnTo>
                <a:lnTo>
                  <a:pt x="183" y="170"/>
                </a:lnTo>
                <a:lnTo>
                  <a:pt x="213" y="144"/>
                </a:lnTo>
                <a:lnTo>
                  <a:pt x="243" y="120"/>
                </a:lnTo>
                <a:lnTo>
                  <a:pt x="282" y="95"/>
                </a:lnTo>
                <a:lnTo>
                  <a:pt x="316" y="73"/>
                </a:lnTo>
                <a:lnTo>
                  <a:pt x="346" y="60"/>
                </a:lnTo>
                <a:lnTo>
                  <a:pt x="385" y="44"/>
                </a:lnTo>
                <a:lnTo>
                  <a:pt x="417" y="32"/>
                </a:lnTo>
                <a:lnTo>
                  <a:pt x="448" y="25"/>
                </a:lnTo>
                <a:lnTo>
                  <a:pt x="488" y="16"/>
                </a:lnTo>
                <a:lnTo>
                  <a:pt x="523" y="7"/>
                </a:lnTo>
                <a:lnTo>
                  <a:pt x="561" y="4"/>
                </a:lnTo>
                <a:lnTo>
                  <a:pt x="590" y="2"/>
                </a:lnTo>
                <a:lnTo>
                  <a:pt x="625" y="0"/>
                </a:lnTo>
                <a:lnTo>
                  <a:pt x="661" y="2"/>
                </a:lnTo>
                <a:lnTo>
                  <a:pt x="689" y="2"/>
                </a:lnTo>
                <a:lnTo>
                  <a:pt x="725" y="8"/>
                </a:lnTo>
                <a:lnTo>
                  <a:pt x="784" y="9"/>
                </a:lnTo>
                <a:lnTo>
                  <a:pt x="851" y="24"/>
                </a:lnTo>
                <a:lnTo>
                  <a:pt x="923" y="44"/>
                </a:lnTo>
                <a:lnTo>
                  <a:pt x="762" y="409"/>
                </a:lnTo>
              </a:path>
            </a:pathLst>
          </a:custGeom>
          <a:solidFill>
            <a:srgbClr val="3366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614" name="Freeform 16"/>
          <p:cNvSpPr>
            <a:spLocks/>
          </p:cNvSpPr>
          <p:nvPr/>
        </p:nvSpPr>
        <p:spPr bwMode="auto">
          <a:xfrm>
            <a:off x="5468938" y="2900363"/>
            <a:ext cx="1501775" cy="823912"/>
          </a:xfrm>
          <a:custGeom>
            <a:avLst/>
            <a:gdLst>
              <a:gd name="T0" fmla="*/ 2147483647 w 1025"/>
              <a:gd name="T1" fmla="*/ 2147483647 h 519"/>
              <a:gd name="T2" fmla="*/ 2147483647 w 1025"/>
              <a:gd name="T3" fmla="*/ 2147483647 h 519"/>
              <a:gd name="T4" fmla="*/ 2147483647 w 1025"/>
              <a:gd name="T5" fmla="*/ 2147483647 h 519"/>
              <a:gd name="T6" fmla="*/ 2147483647 w 1025"/>
              <a:gd name="T7" fmla="*/ 2147483647 h 519"/>
              <a:gd name="T8" fmla="*/ 2147483647 w 1025"/>
              <a:gd name="T9" fmla="*/ 2147483647 h 519"/>
              <a:gd name="T10" fmla="*/ 2147483647 w 1025"/>
              <a:gd name="T11" fmla="*/ 2147483647 h 519"/>
              <a:gd name="T12" fmla="*/ 2147483647 w 1025"/>
              <a:gd name="T13" fmla="*/ 2147483647 h 519"/>
              <a:gd name="T14" fmla="*/ 2147483647 w 1025"/>
              <a:gd name="T15" fmla="*/ 2147483647 h 519"/>
              <a:gd name="T16" fmla="*/ 2147483647 w 1025"/>
              <a:gd name="T17" fmla="*/ 2147483647 h 519"/>
              <a:gd name="T18" fmla="*/ 2147483647 w 1025"/>
              <a:gd name="T19" fmla="*/ 2147483647 h 519"/>
              <a:gd name="T20" fmla="*/ 2147483647 w 1025"/>
              <a:gd name="T21" fmla="*/ 2147483647 h 519"/>
              <a:gd name="T22" fmla="*/ 2147483647 w 1025"/>
              <a:gd name="T23" fmla="*/ 2147483647 h 519"/>
              <a:gd name="T24" fmla="*/ 2147483647 w 1025"/>
              <a:gd name="T25" fmla="*/ 2147483647 h 519"/>
              <a:gd name="T26" fmla="*/ 2147483647 w 1025"/>
              <a:gd name="T27" fmla="*/ 2147483647 h 519"/>
              <a:gd name="T28" fmla="*/ 2147483647 w 1025"/>
              <a:gd name="T29" fmla="*/ 2147483647 h 519"/>
              <a:gd name="T30" fmla="*/ 2147483647 w 1025"/>
              <a:gd name="T31" fmla="*/ 2147483647 h 519"/>
              <a:gd name="T32" fmla="*/ 2147483647 w 1025"/>
              <a:gd name="T33" fmla="*/ 2147483647 h 519"/>
              <a:gd name="T34" fmla="*/ 2147483647 w 1025"/>
              <a:gd name="T35" fmla="*/ 2147483647 h 519"/>
              <a:gd name="T36" fmla="*/ 2147483647 w 1025"/>
              <a:gd name="T37" fmla="*/ 2147483647 h 519"/>
              <a:gd name="T38" fmla="*/ 2147483647 w 1025"/>
              <a:gd name="T39" fmla="*/ 2147483647 h 519"/>
              <a:gd name="T40" fmla="*/ 2147483647 w 1025"/>
              <a:gd name="T41" fmla="*/ 2147483647 h 519"/>
              <a:gd name="T42" fmla="*/ 2147483647 w 1025"/>
              <a:gd name="T43" fmla="*/ 2147483647 h 519"/>
              <a:gd name="T44" fmla="*/ 2147483647 w 1025"/>
              <a:gd name="T45" fmla="*/ 2147483647 h 519"/>
              <a:gd name="T46" fmla="*/ 2147483647 w 1025"/>
              <a:gd name="T47" fmla="*/ 2147483647 h 519"/>
              <a:gd name="T48" fmla="*/ 2147483647 w 1025"/>
              <a:gd name="T49" fmla="*/ 2147483647 h 519"/>
              <a:gd name="T50" fmla="*/ 2147483647 w 1025"/>
              <a:gd name="T51" fmla="*/ 2147483647 h 519"/>
              <a:gd name="T52" fmla="*/ 2147483647 w 1025"/>
              <a:gd name="T53" fmla="*/ 0 h 519"/>
              <a:gd name="T54" fmla="*/ 2147483647 w 1025"/>
              <a:gd name="T55" fmla="*/ 2147483647 h 519"/>
              <a:gd name="T56" fmla="*/ 2147483647 w 1025"/>
              <a:gd name="T57" fmla="*/ 2147483647 h 519"/>
              <a:gd name="T58" fmla="*/ 2147483647 w 1025"/>
              <a:gd name="T59" fmla="*/ 2147483647 h 519"/>
              <a:gd name="T60" fmla="*/ 2147483647 w 1025"/>
              <a:gd name="T61" fmla="*/ 2147483647 h 519"/>
              <a:gd name="T62" fmla="*/ 2147483647 w 1025"/>
              <a:gd name="T63" fmla="*/ 2147483647 h 519"/>
              <a:gd name="T64" fmla="*/ 2147483647 w 1025"/>
              <a:gd name="T65" fmla="*/ 2147483647 h 519"/>
              <a:gd name="T66" fmla="*/ 2147483647 w 1025"/>
              <a:gd name="T67" fmla="*/ 2147483647 h 519"/>
              <a:gd name="T68" fmla="*/ 2147483647 w 1025"/>
              <a:gd name="T69" fmla="*/ 2147483647 h 519"/>
              <a:gd name="T70" fmla="*/ 2147483647 w 1025"/>
              <a:gd name="T71" fmla="*/ 2147483647 h 519"/>
              <a:gd name="T72" fmla="*/ 2147483647 w 1025"/>
              <a:gd name="T73" fmla="*/ 2147483647 h 519"/>
              <a:gd name="T74" fmla="*/ 2147483647 w 1025"/>
              <a:gd name="T75" fmla="*/ 2147483647 h 519"/>
              <a:gd name="T76" fmla="*/ 2147483647 w 1025"/>
              <a:gd name="T77" fmla="*/ 2147483647 h 519"/>
              <a:gd name="T78" fmla="*/ 2147483647 w 1025"/>
              <a:gd name="T79" fmla="*/ 2147483647 h 519"/>
              <a:gd name="T80" fmla="*/ 2147483647 w 1025"/>
              <a:gd name="T81" fmla="*/ 2147483647 h 519"/>
              <a:gd name="T82" fmla="*/ 0 w 1025"/>
              <a:gd name="T83" fmla="*/ 2147483647 h 519"/>
              <a:gd name="T84" fmla="*/ 2147483647 w 1025"/>
              <a:gd name="T85" fmla="*/ 2147483647 h 51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25"/>
              <a:gd name="T130" fmla="*/ 0 h 519"/>
              <a:gd name="T131" fmla="*/ 1025 w 1025"/>
              <a:gd name="T132" fmla="*/ 519 h 51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25" h="519">
                <a:moveTo>
                  <a:pt x="322" y="486"/>
                </a:moveTo>
                <a:lnTo>
                  <a:pt x="341" y="467"/>
                </a:lnTo>
                <a:lnTo>
                  <a:pt x="366" y="439"/>
                </a:lnTo>
                <a:lnTo>
                  <a:pt x="393" y="422"/>
                </a:lnTo>
                <a:lnTo>
                  <a:pt x="415" y="411"/>
                </a:lnTo>
                <a:lnTo>
                  <a:pt x="441" y="405"/>
                </a:lnTo>
                <a:lnTo>
                  <a:pt x="478" y="400"/>
                </a:lnTo>
                <a:lnTo>
                  <a:pt x="511" y="406"/>
                </a:lnTo>
                <a:lnTo>
                  <a:pt x="536" y="413"/>
                </a:lnTo>
                <a:lnTo>
                  <a:pt x="556" y="423"/>
                </a:lnTo>
                <a:lnTo>
                  <a:pt x="576" y="434"/>
                </a:lnTo>
                <a:lnTo>
                  <a:pt x="610" y="465"/>
                </a:lnTo>
                <a:lnTo>
                  <a:pt x="560" y="518"/>
                </a:lnTo>
                <a:lnTo>
                  <a:pt x="1024" y="516"/>
                </a:lnTo>
                <a:lnTo>
                  <a:pt x="960" y="93"/>
                </a:lnTo>
                <a:lnTo>
                  <a:pt x="911" y="146"/>
                </a:lnTo>
                <a:lnTo>
                  <a:pt x="876" y="117"/>
                </a:lnTo>
                <a:lnTo>
                  <a:pt x="856" y="102"/>
                </a:lnTo>
                <a:lnTo>
                  <a:pt x="836" y="86"/>
                </a:lnTo>
                <a:lnTo>
                  <a:pt x="808" y="74"/>
                </a:lnTo>
                <a:lnTo>
                  <a:pt x="779" y="56"/>
                </a:lnTo>
                <a:lnTo>
                  <a:pt x="755" y="45"/>
                </a:lnTo>
                <a:lnTo>
                  <a:pt x="721" y="31"/>
                </a:lnTo>
                <a:lnTo>
                  <a:pt x="681" y="20"/>
                </a:lnTo>
                <a:lnTo>
                  <a:pt x="642" y="12"/>
                </a:lnTo>
                <a:lnTo>
                  <a:pt x="594" y="6"/>
                </a:lnTo>
                <a:lnTo>
                  <a:pt x="554" y="0"/>
                </a:lnTo>
                <a:lnTo>
                  <a:pt x="521" y="1"/>
                </a:lnTo>
                <a:lnTo>
                  <a:pt x="478" y="4"/>
                </a:lnTo>
                <a:lnTo>
                  <a:pt x="444" y="7"/>
                </a:lnTo>
                <a:lnTo>
                  <a:pt x="412" y="12"/>
                </a:lnTo>
                <a:lnTo>
                  <a:pt x="372" y="21"/>
                </a:lnTo>
                <a:lnTo>
                  <a:pt x="336" y="28"/>
                </a:lnTo>
                <a:lnTo>
                  <a:pt x="303" y="40"/>
                </a:lnTo>
                <a:lnTo>
                  <a:pt x="274" y="52"/>
                </a:lnTo>
                <a:lnTo>
                  <a:pt x="243" y="63"/>
                </a:lnTo>
                <a:lnTo>
                  <a:pt x="212" y="81"/>
                </a:lnTo>
                <a:lnTo>
                  <a:pt x="188" y="93"/>
                </a:lnTo>
                <a:lnTo>
                  <a:pt x="158" y="113"/>
                </a:lnTo>
                <a:lnTo>
                  <a:pt x="106" y="139"/>
                </a:lnTo>
                <a:lnTo>
                  <a:pt x="54" y="179"/>
                </a:lnTo>
                <a:lnTo>
                  <a:pt x="0" y="227"/>
                </a:lnTo>
                <a:lnTo>
                  <a:pt x="322" y="486"/>
                </a:lnTo>
              </a:path>
            </a:pathLst>
          </a:custGeom>
          <a:solidFill>
            <a:srgbClr val="3366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615" name="Rectangle 17"/>
          <p:cNvSpPr>
            <a:spLocks noChangeArrowheads="1"/>
          </p:cNvSpPr>
          <p:nvPr/>
        </p:nvSpPr>
        <p:spPr bwMode="auto">
          <a:xfrm>
            <a:off x="5699125" y="1693863"/>
            <a:ext cx="15716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l-GR" sz="2100" u="none"/>
              <a:t>βελτιωμένη</a:t>
            </a:r>
          </a:p>
          <a:p>
            <a:pPr algn="ctr" defTabSz="762000" eaLnBrk="0" hangingPunct="0"/>
            <a:r>
              <a:rPr lang="el-GR" sz="2100" u="none"/>
              <a:t>μελλοντική</a:t>
            </a:r>
          </a:p>
          <a:p>
            <a:pPr algn="ctr" defTabSz="762000" eaLnBrk="0" hangingPunct="0"/>
            <a:r>
              <a:rPr lang="el-GR" sz="2100" u="none"/>
              <a:t>εικόνα</a:t>
            </a:r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"/>
            <a:ext cx="8456613" cy="742950"/>
          </a:xfrm>
          <a:gradFill rotWithShape="0">
            <a:gsLst>
              <a:gs pos="0">
                <a:srgbClr val="A0FFA0">
                  <a:gamma/>
                  <a:tint val="0"/>
                  <a:invGamma/>
                </a:srgbClr>
              </a:gs>
              <a:gs pos="100000">
                <a:srgbClr val="A0FFA0"/>
              </a:gs>
            </a:gsLst>
            <a:lin ang="5400000" scaled="1"/>
          </a:gradFill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Λήψη αποφάσεων που αφορούν τα ΜΕΣΑ</a:t>
            </a:r>
            <a:endParaRPr lang="el-GR" sz="16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381000" y="13716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l-GR" sz="1600" b="1" u="none"/>
              <a:t>(R)each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142875" y="2727325"/>
            <a:ext cx="1195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1600" b="1" u="none"/>
              <a:t>(F)requency</a:t>
            </a: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228600" y="3810000"/>
            <a:ext cx="915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1600" b="1" u="none"/>
              <a:t>(É)mpact</a:t>
            </a:r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304800" y="4648200"/>
            <a:ext cx="99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1600" b="1" u="none"/>
              <a:t>GRPs / E</a:t>
            </a:r>
          </a:p>
        </p:txBody>
      </p:sp>
      <p:sp>
        <p:nvSpPr>
          <p:cNvPr id="692231" name="AutoShape 7"/>
          <p:cNvSpPr>
            <a:spLocks noChangeArrowheads="1"/>
          </p:cNvSpPr>
          <p:nvPr/>
        </p:nvSpPr>
        <p:spPr bwMode="auto">
          <a:xfrm>
            <a:off x="1371600" y="1371600"/>
            <a:ext cx="533400" cy="228600"/>
          </a:xfrm>
          <a:prstGeom prst="rightArrow">
            <a:avLst>
              <a:gd name="adj1" fmla="val 50000"/>
              <a:gd name="adj2" fmla="val 116677"/>
            </a:avLst>
          </a:prstGeom>
          <a:gradFill rotWithShape="0">
            <a:gsLst>
              <a:gs pos="0">
                <a:srgbClr val="A0FFA0">
                  <a:gamma/>
                  <a:tint val="0"/>
                  <a:invGamma/>
                </a:srgbClr>
              </a:gs>
              <a:gs pos="100000">
                <a:srgbClr val="A0FFA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1936750" y="1219200"/>
            <a:ext cx="72072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20000"/>
              </a:lnSpc>
            </a:pPr>
            <a:r>
              <a:rPr lang="el-GR" sz="1600" b="1" u="none"/>
              <a:t>Το πλήθος των διαφορετικών ατόμων ή νοικοκυριών που εκτίθενται σε κάποιο συγκεκριμένο πρόγραμμα κάποιου μέσου κατά τη διάρκεια μιας ορισμένης χρονικής περιόδου (κάλυψη)</a:t>
            </a:r>
          </a:p>
        </p:txBody>
      </p:sp>
      <p:sp>
        <p:nvSpPr>
          <p:cNvPr id="692233" name="AutoShape 9"/>
          <p:cNvSpPr>
            <a:spLocks noChangeArrowheads="1"/>
          </p:cNvSpPr>
          <p:nvPr/>
        </p:nvSpPr>
        <p:spPr bwMode="auto">
          <a:xfrm>
            <a:off x="1447800" y="2743200"/>
            <a:ext cx="533400" cy="304800"/>
          </a:xfrm>
          <a:prstGeom prst="rightArrow">
            <a:avLst>
              <a:gd name="adj1" fmla="val 50000"/>
              <a:gd name="adj2" fmla="val 87508"/>
            </a:avLst>
          </a:prstGeom>
          <a:gradFill rotWithShape="0">
            <a:gsLst>
              <a:gs pos="0">
                <a:srgbClr val="A0FFA0">
                  <a:gamma/>
                  <a:tint val="0"/>
                  <a:invGamma/>
                </a:srgbClr>
              </a:gs>
              <a:gs pos="100000">
                <a:srgbClr val="A0FFA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56010" name="Rectangle 10"/>
          <p:cNvSpPr>
            <a:spLocks noChangeArrowheads="1"/>
          </p:cNvSpPr>
          <p:nvPr/>
        </p:nvSpPr>
        <p:spPr bwMode="auto">
          <a:xfrm>
            <a:off x="2209800" y="2667000"/>
            <a:ext cx="52974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120000"/>
              </a:lnSpc>
            </a:pPr>
            <a:r>
              <a:rPr lang="el-GR" sz="1600" b="1" u="none"/>
              <a:t>Πόσες φορές εκτίθεται στο μήνυμα το μέσο πρόσωπο ή </a:t>
            </a:r>
          </a:p>
          <a:p>
            <a:pPr defTabSz="762000" eaLnBrk="0" hangingPunct="0">
              <a:lnSpc>
                <a:spcPct val="120000"/>
              </a:lnSpc>
            </a:pPr>
            <a:r>
              <a:rPr lang="el-GR" sz="1600" b="1" u="none"/>
              <a:t>νοικοκυριό, σε μία ορισμένη χρονική περίοδο (συχνότητα)</a:t>
            </a:r>
          </a:p>
        </p:txBody>
      </p:sp>
      <p:sp>
        <p:nvSpPr>
          <p:cNvPr id="692235" name="AutoShape 11"/>
          <p:cNvSpPr>
            <a:spLocks noChangeArrowheads="1"/>
          </p:cNvSpPr>
          <p:nvPr/>
        </p:nvSpPr>
        <p:spPr bwMode="auto">
          <a:xfrm>
            <a:off x="1447800" y="3810000"/>
            <a:ext cx="533400" cy="304800"/>
          </a:xfrm>
          <a:prstGeom prst="rightArrow">
            <a:avLst>
              <a:gd name="adj1" fmla="val 50000"/>
              <a:gd name="adj2" fmla="val 87508"/>
            </a:avLst>
          </a:prstGeom>
          <a:gradFill rotWithShape="0">
            <a:gsLst>
              <a:gs pos="0">
                <a:srgbClr val="A0FFA0">
                  <a:gamma/>
                  <a:tint val="0"/>
                  <a:invGamma/>
                </a:srgbClr>
              </a:gs>
              <a:gs pos="100000">
                <a:srgbClr val="A0FFA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56012" name="Rectangle 12"/>
          <p:cNvSpPr>
            <a:spLocks noChangeArrowheads="1"/>
          </p:cNvSpPr>
          <p:nvPr/>
        </p:nvSpPr>
        <p:spPr bwMode="auto">
          <a:xfrm>
            <a:off x="2286000" y="3886200"/>
            <a:ext cx="527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1600" b="1" u="none"/>
              <a:t>Η ποιοτική αξία μίας έκθεσης μέσω ενός ορισμένου μέσου</a:t>
            </a:r>
          </a:p>
        </p:txBody>
      </p:sp>
      <p:sp>
        <p:nvSpPr>
          <p:cNvPr id="692237" name="AutoShape 13"/>
          <p:cNvSpPr>
            <a:spLocks noChangeArrowheads="1"/>
          </p:cNvSpPr>
          <p:nvPr/>
        </p:nvSpPr>
        <p:spPr bwMode="auto">
          <a:xfrm>
            <a:off x="1524000" y="4648200"/>
            <a:ext cx="533400" cy="304800"/>
          </a:xfrm>
          <a:prstGeom prst="rightArrow">
            <a:avLst>
              <a:gd name="adj1" fmla="val 50000"/>
              <a:gd name="adj2" fmla="val 87508"/>
            </a:avLst>
          </a:prstGeom>
          <a:gradFill rotWithShape="0">
            <a:gsLst>
              <a:gs pos="0">
                <a:srgbClr val="A0FFA0">
                  <a:gamma/>
                  <a:tint val="0"/>
                  <a:invGamma/>
                </a:srgbClr>
              </a:gs>
              <a:gs pos="100000">
                <a:srgbClr val="A0FFA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56014" name="Rectangle 14"/>
          <p:cNvSpPr>
            <a:spLocks noChangeArrowheads="1"/>
          </p:cNvSpPr>
          <p:nvPr/>
        </p:nvSpPr>
        <p:spPr bwMode="auto">
          <a:xfrm>
            <a:off x="2286000" y="4648200"/>
            <a:ext cx="5664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l-GR" sz="1600" b="1" u="none"/>
              <a:t>(Gross Rating Points)=Reach * Frequency</a:t>
            </a:r>
          </a:p>
          <a:p>
            <a:pPr defTabSz="762000" eaLnBrk="0" hangingPunct="0"/>
            <a:r>
              <a:rPr lang="el-GR" sz="1600" b="1" u="none"/>
              <a:t>ονομάζεται επίσης «total number of  exposures»</a:t>
            </a:r>
          </a:p>
        </p:txBody>
      </p: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990600" y="5867400"/>
            <a:ext cx="322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b="1" u="none"/>
              <a:t>WE (weighted number of exposures)</a:t>
            </a:r>
          </a:p>
        </p:txBody>
      </p:sp>
      <p:sp>
        <p:nvSpPr>
          <p:cNvPr id="692240" name="AutoShape 16"/>
          <p:cNvSpPr>
            <a:spLocks noChangeArrowheads="1"/>
          </p:cNvSpPr>
          <p:nvPr/>
        </p:nvSpPr>
        <p:spPr bwMode="auto">
          <a:xfrm>
            <a:off x="5105400" y="5943600"/>
            <a:ext cx="533400" cy="304800"/>
          </a:xfrm>
          <a:prstGeom prst="rightArrow">
            <a:avLst>
              <a:gd name="adj1" fmla="val 50000"/>
              <a:gd name="adj2" fmla="val 87508"/>
            </a:avLst>
          </a:prstGeom>
          <a:gradFill rotWithShape="0">
            <a:gsLst>
              <a:gs pos="0">
                <a:srgbClr val="A0FFA0">
                  <a:gamma/>
                  <a:tint val="0"/>
                  <a:invGamma/>
                </a:srgbClr>
              </a:gs>
              <a:gs pos="100000">
                <a:srgbClr val="A0FFA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56017" name="Rectangle 17"/>
          <p:cNvSpPr>
            <a:spLocks noChangeArrowheads="1"/>
          </p:cNvSpPr>
          <p:nvPr/>
        </p:nvSpPr>
        <p:spPr bwMode="auto">
          <a:xfrm>
            <a:off x="5334000" y="5867400"/>
            <a:ext cx="32115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b="1" u="none"/>
              <a:t>	Åßíáé ßóï ìå</a:t>
            </a:r>
          </a:p>
          <a:p>
            <a:pPr eaLnBrk="0" hangingPunct="0"/>
            <a:endParaRPr lang="el-GR" sz="1600" b="1" u="none"/>
          </a:p>
          <a:p>
            <a:pPr eaLnBrk="0" hangingPunct="0"/>
            <a:r>
              <a:rPr lang="el-GR" sz="1600" b="1" u="none"/>
              <a:t>WE  = Reach * Frequency * Impact</a:t>
            </a:r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entury Gothic" pitchFamily="34" charset="0"/>
              </a:rPr>
              <a:t>Με ποια κριτήρια επιλέγονται τα κατάλληλα μέσα για κάθε διαφήμιση;</a:t>
            </a:r>
          </a:p>
          <a:p>
            <a:r>
              <a:rPr lang="el-GR" dirty="0" smtClean="0">
                <a:latin typeface="Century Gothic" pitchFamily="34" charset="0"/>
              </a:rPr>
              <a:t>Ποια είναι τα θετικά και τα αρνητικά κάθε μέσου;</a:t>
            </a:r>
          </a:p>
          <a:p>
            <a:pPr>
              <a:defRPr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A8ED8-43F7-44D1-BBEF-C8530C70BB4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219200" y="381000"/>
            <a:ext cx="6629400" cy="595313"/>
          </a:xfrm>
          <a:prstGeom prst="rect">
            <a:avLst/>
          </a:prstGeom>
          <a:gradFill rotWithShape="0">
            <a:gsLst>
              <a:gs pos="0">
                <a:srgbClr val="FB9E81"/>
              </a:gs>
              <a:gs pos="100000">
                <a:srgbClr val="FB9E81">
                  <a:gamma/>
                  <a:tint val="29412"/>
                  <a:invGamma/>
                </a:srgbClr>
              </a:gs>
            </a:gsLst>
            <a:path path="rect">
              <a:fillToRect l="100000" b="100000"/>
            </a:path>
          </a:gradFill>
          <a:ln w="76200" cmpd="tri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ΣΤΡΑΤΗΓΙΚΗ ΕΠΙΛΟΓΗΣ Μ.Μ.Ε</a:t>
            </a: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1676400" y="1371600"/>
            <a:ext cx="6934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ΣΕ ΠΟΙΟΝ ΠΟΥΛΑΜΕ 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ΠΟΥ ΔΙΑΤΙΘΕΤΑΙ ΤΟ ΠΡΟΙΟΝ 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ΠΟΙΟΣ ΕΙΝΑΙ Ο ΠΡΟΥΠΟΛΟΓΙΣΜΟΣ 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ΤΙ ΚΑΝΕΙ Ο ΑΝΤΑΓΩΝΙΣΜΟΣ 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ΠΟΤΕ ΠΡΕΠΕΙ ΝΑ ΓΙΝΕΙ Η ΔΙΑΦΗΜΙΣΗ 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ΠΟΙΑ Η ΟΡΓΑΝΙΚΗ ΣΧΕΣΗ ΤΗΣ ΔΙΑΦΗΜΙΣΗΣ ΜΕ ΤΑ ΑΛΛΑ ΣΤΟΙΧΕΙΑ ΤΟΥ ΜΑΡΚΕΤΙΝΓΚ 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ΠΟΙΟΣ ΕΙΝΑΙ Ο ΚΑΛΥΤΕΡΟΣ ΣΥΝΔΥΑΣΜΟΣ ΕΠΙΛΟΓΗΣ ΜΕΣΩΝ ΔΙΑΦΗΜΙΣΗΣ 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ΠΟΙΑ ΕΙΝΑΙ Η ΦΥΣΗ ΤΟΥ ΜΗΝΥΜΑΤΟΣ 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ΠΟΙΑ Η ΣΥΧΝΟΤΗΤΑ ΚΑΙ Η ΣΥΝΕΧΕΙΑ ?</a:t>
            </a:r>
          </a:p>
        </p:txBody>
      </p:sp>
      <p:pic>
        <p:nvPicPr>
          <p:cNvPr id="260100" name="Picture 5" descr="PE0351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16049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1" name="Line 6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tint val="29412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ΕΠΙΛΟΓΗ Μ.Μ.Ε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1447800" y="1219200"/>
            <a:ext cx="53340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6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ΜΕΓΕΘΟΣ ΚΟΙΝΟΥ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6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ΧΡΟΝΟΣ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6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ΚΟΣΤΟΣ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6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ΒΑΘΜΟΣ ΕΚΘΕΣΗΣ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6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ΓΕΩΓΡΑΦΙΚΗ ΚΑΛΥΨΗ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6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ΒΑΘΜΟΣ ΠΡΟΣΟΧΗΣ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6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ΒΑΘΜΟΣ ΥΠΟΚΙΝΗΣΗΣ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6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ΧΑΡΑΚΤΗΡΙΣΤΙΚΑ ΚΟΙΝΟΥ</a:t>
            </a: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A892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261125" name="Picture 5" descr="bs0027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"/>
            <a:ext cx="167322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6" name="Picture 6" descr="hh0170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752600"/>
            <a:ext cx="1304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7" name="Picture 7" descr="en0026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65760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l-GR" b="1" smtClean="0"/>
              <a:t>επιλογή </a:t>
            </a:r>
            <a:br>
              <a:rPr lang="el-GR" b="1" smtClean="0"/>
            </a:br>
            <a:r>
              <a:rPr lang="el-GR" b="1" smtClean="0"/>
              <a:t>του timing των μέσων</a:t>
            </a:r>
          </a:p>
        </p:txBody>
      </p:sp>
      <p:graphicFrame>
        <p:nvGraphicFramePr>
          <p:cNvPr id="16386" name="Object 3"/>
          <p:cNvGraphicFramePr>
            <a:graphicFrameLocks/>
          </p:cNvGraphicFramePr>
          <p:nvPr/>
        </p:nvGraphicFramePr>
        <p:xfrm>
          <a:off x="723900" y="152400"/>
          <a:ext cx="8763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4" imgW="1220760" imgH="3660480" progId="">
                  <p:embed/>
                </p:oleObj>
              </mc:Choice>
              <mc:Fallback>
                <p:oleObj name="Clip" r:id="rId4" imgW="1220760" imgH="366048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52400"/>
                        <a:ext cx="8763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1736725"/>
            <a:ext cx="2832100" cy="1082675"/>
            <a:chOff x="2132" y="1094"/>
            <a:chExt cx="1933" cy="682"/>
          </a:xfrm>
        </p:grpSpPr>
        <p:sp>
          <p:nvSpPr>
            <p:cNvPr id="16393" name="Freeform 5"/>
            <p:cNvSpPr>
              <a:spLocks/>
            </p:cNvSpPr>
            <p:nvPr/>
          </p:nvSpPr>
          <p:spPr bwMode="auto">
            <a:xfrm>
              <a:off x="2305" y="1095"/>
              <a:ext cx="902" cy="629"/>
            </a:xfrm>
            <a:custGeom>
              <a:avLst/>
              <a:gdLst>
                <a:gd name="T0" fmla="*/ 901 w 902"/>
                <a:gd name="T1" fmla="*/ 0 h 629"/>
                <a:gd name="T2" fmla="*/ 901 w 902"/>
                <a:gd name="T3" fmla="*/ 26 h 629"/>
                <a:gd name="T4" fmla="*/ 899 w 902"/>
                <a:gd name="T5" fmla="*/ 48 h 629"/>
                <a:gd name="T6" fmla="*/ 895 w 902"/>
                <a:gd name="T7" fmla="*/ 73 h 629"/>
                <a:gd name="T8" fmla="*/ 892 w 902"/>
                <a:gd name="T9" fmla="*/ 98 h 629"/>
                <a:gd name="T10" fmla="*/ 885 w 902"/>
                <a:gd name="T11" fmla="*/ 125 h 629"/>
                <a:gd name="T12" fmla="*/ 877 w 902"/>
                <a:gd name="T13" fmla="*/ 151 h 629"/>
                <a:gd name="T14" fmla="*/ 870 w 902"/>
                <a:gd name="T15" fmla="*/ 175 h 629"/>
                <a:gd name="T16" fmla="*/ 860 w 902"/>
                <a:gd name="T17" fmla="*/ 200 h 629"/>
                <a:gd name="T18" fmla="*/ 851 w 902"/>
                <a:gd name="T19" fmla="*/ 224 h 629"/>
                <a:gd name="T20" fmla="*/ 841 w 902"/>
                <a:gd name="T21" fmla="*/ 246 h 629"/>
                <a:gd name="T22" fmla="*/ 827 w 902"/>
                <a:gd name="T23" fmla="*/ 271 h 629"/>
                <a:gd name="T24" fmla="*/ 808 w 902"/>
                <a:gd name="T25" fmla="*/ 301 h 629"/>
                <a:gd name="T26" fmla="*/ 790 w 902"/>
                <a:gd name="T27" fmla="*/ 327 h 629"/>
                <a:gd name="T28" fmla="*/ 768 w 902"/>
                <a:gd name="T29" fmla="*/ 356 h 629"/>
                <a:gd name="T30" fmla="*/ 740 w 902"/>
                <a:gd name="T31" fmla="*/ 386 h 629"/>
                <a:gd name="T32" fmla="*/ 714 w 902"/>
                <a:gd name="T33" fmla="*/ 414 h 629"/>
                <a:gd name="T34" fmla="*/ 687 w 902"/>
                <a:gd name="T35" fmla="*/ 437 h 629"/>
                <a:gd name="T36" fmla="*/ 654 w 902"/>
                <a:gd name="T37" fmla="*/ 465 h 629"/>
                <a:gd name="T38" fmla="*/ 620 w 902"/>
                <a:gd name="T39" fmla="*/ 488 h 629"/>
                <a:gd name="T40" fmla="*/ 591 w 902"/>
                <a:gd name="T41" fmla="*/ 509 h 629"/>
                <a:gd name="T42" fmla="*/ 557 w 902"/>
                <a:gd name="T43" fmla="*/ 525 h 629"/>
                <a:gd name="T44" fmla="*/ 527 w 902"/>
                <a:gd name="T45" fmla="*/ 542 h 629"/>
                <a:gd name="T46" fmla="*/ 498 w 902"/>
                <a:gd name="T47" fmla="*/ 555 h 629"/>
                <a:gd name="T48" fmla="*/ 470 w 902"/>
                <a:gd name="T49" fmla="*/ 567 h 629"/>
                <a:gd name="T50" fmla="*/ 437 w 902"/>
                <a:gd name="T51" fmla="*/ 579 h 629"/>
                <a:gd name="T52" fmla="*/ 402 w 902"/>
                <a:gd name="T53" fmla="*/ 591 h 629"/>
                <a:gd name="T54" fmla="*/ 369 w 902"/>
                <a:gd name="T55" fmla="*/ 601 h 629"/>
                <a:gd name="T56" fmla="*/ 307 w 902"/>
                <a:gd name="T57" fmla="*/ 614 h 629"/>
                <a:gd name="T58" fmla="*/ 252 w 902"/>
                <a:gd name="T59" fmla="*/ 622 h 629"/>
                <a:gd name="T60" fmla="*/ 230 w 902"/>
                <a:gd name="T61" fmla="*/ 624 h 629"/>
                <a:gd name="T62" fmla="*/ 183 w 902"/>
                <a:gd name="T63" fmla="*/ 628 h 629"/>
                <a:gd name="T64" fmla="*/ 146 w 902"/>
                <a:gd name="T65" fmla="*/ 628 h 629"/>
                <a:gd name="T66" fmla="*/ 0 w 902"/>
                <a:gd name="T67" fmla="*/ 628 h 629"/>
                <a:gd name="T68" fmla="*/ 70 w 902"/>
                <a:gd name="T69" fmla="*/ 601 h 629"/>
                <a:gd name="T70" fmla="*/ 393 w 902"/>
                <a:gd name="T71" fmla="*/ 476 h 629"/>
                <a:gd name="T72" fmla="*/ 564 w 902"/>
                <a:gd name="T73" fmla="*/ 294 h 629"/>
                <a:gd name="T74" fmla="*/ 654 w 902"/>
                <a:gd name="T75" fmla="*/ 107 h 629"/>
                <a:gd name="T76" fmla="*/ 674 w 902"/>
                <a:gd name="T77" fmla="*/ 0 h 629"/>
                <a:gd name="T78" fmla="*/ 901 w 902"/>
                <a:gd name="T79" fmla="*/ 0 h 6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02"/>
                <a:gd name="T121" fmla="*/ 0 h 629"/>
                <a:gd name="T122" fmla="*/ 902 w 902"/>
                <a:gd name="T123" fmla="*/ 629 h 6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02" h="629">
                  <a:moveTo>
                    <a:pt x="901" y="0"/>
                  </a:moveTo>
                  <a:lnTo>
                    <a:pt x="901" y="26"/>
                  </a:lnTo>
                  <a:lnTo>
                    <a:pt x="899" y="48"/>
                  </a:lnTo>
                  <a:lnTo>
                    <a:pt x="895" y="73"/>
                  </a:lnTo>
                  <a:lnTo>
                    <a:pt x="892" y="98"/>
                  </a:lnTo>
                  <a:lnTo>
                    <a:pt x="885" y="125"/>
                  </a:lnTo>
                  <a:lnTo>
                    <a:pt x="877" y="151"/>
                  </a:lnTo>
                  <a:lnTo>
                    <a:pt x="870" y="175"/>
                  </a:lnTo>
                  <a:lnTo>
                    <a:pt x="860" y="200"/>
                  </a:lnTo>
                  <a:lnTo>
                    <a:pt x="851" y="224"/>
                  </a:lnTo>
                  <a:lnTo>
                    <a:pt x="841" y="246"/>
                  </a:lnTo>
                  <a:lnTo>
                    <a:pt x="827" y="271"/>
                  </a:lnTo>
                  <a:lnTo>
                    <a:pt x="808" y="301"/>
                  </a:lnTo>
                  <a:lnTo>
                    <a:pt x="790" y="327"/>
                  </a:lnTo>
                  <a:lnTo>
                    <a:pt x="768" y="356"/>
                  </a:lnTo>
                  <a:lnTo>
                    <a:pt x="740" y="386"/>
                  </a:lnTo>
                  <a:lnTo>
                    <a:pt x="714" y="414"/>
                  </a:lnTo>
                  <a:lnTo>
                    <a:pt x="687" y="437"/>
                  </a:lnTo>
                  <a:lnTo>
                    <a:pt x="654" y="465"/>
                  </a:lnTo>
                  <a:lnTo>
                    <a:pt x="620" y="488"/>
                  </a:lnTo>
                  <a:lnTo>
                    <a:pt x="591" y="509"/>
                  </a:lnTo>
                  <a:lnTo>
                    <a:pt x="557" y="525"/>
                  </a:lnTo>
                  <a:lnTo>
                    <a:pt x="527" y="542"/>
                  </a:lnTo>
                  <a:lnTo>
                    <a:pt x="498" y="555"/>
                  </a:lnTo>
                  <a:lnTo>
                    <a:pt x="470" y="567"/>
                  </a:lnTo>
                  <a:lnTo>
                    <a:pt x="437" y="579"/>
                  </a:lnTo>
                  <a:lnTo>
                    <a:pt x="402" y="591"/>
                  </a:lnTo>
                  <a:lnTo>
                    <a:pt x="369" y="601"/>
                  </a:lnTo>
                  <a:lnTo>
                    <a:pt x="307" y="614"/>
                  </a:lnTo>
                  <a:lnTo>
                    <a:pt x="252" y="622"/>
                  </a:lnTo>
                  <a:lnTo>
                    <a:pt x="230" y="624"/>
                  </a:lnTo>
                  <a:lnTo>
                    <a:pt x="183" y="628"/>
                  </a:lnTo>
                  <a:lnTo>
                    <a:pt x="146" y="628"/>
                  </a:lnTo>
                  <a:lnTo>
                    <a:pt x="0" y="628"/>
                  </a:lnTo>
                  <a:lnTo>
                    <a:pt x="70" y="601"/>
                  </a:lnTo>
                  <a:lnTo>
                    <a:pt x="393" y="476"/>
                  </a:lnTo>
                  <a:lnTo>
                    <a:pt x="564" y="294"/>
                  </a:lnTo>
                  <a:lnTo>
                    <a:pt x="654" y="107"/>
                  </a:lnTo>
                  <a:lnTo>
                    <a:pt x="674" y="0"/>
                  </a:lnTo>
                  <a:lnTo>
                    <a:pt x="901" y="0"/>
                  </a:lnTo>
                </a:path>
              </a:pathLst>
            </a:custGeom>
            <a:solidFill>
              <a:srgbClr val="8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94" name="Rectangle 6"/>
            <p:cNvSpPr>
              <a:spLocks noChangeArrowheads="1"/>
            </p:cNvSpPr>
            <p:nvPr/>
          </p:nvSpPr>
          <p:spPr bwMode="auto">
            <a:xfrm>
              <a:off x="2305" y="1563"/>
              <a:ext cx="189" cy="21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5" name="Freeform 7"/>
            <p:cNvSpPr>
              <a:spLocks/>
            </p:cNvSpPr>
            <p:nvPr/>
          </p:nvSpPr>
          <p:spPr bwMode="auto">
            <a:xfrm>
              <a:off x="2132" y="1562"/>
              <a:ext cx="178" cy="214"/>
            </a:xfrm>
            <a:custGeom>
              <a:avLst/>
              <a:gdLst>
                <a:gd name="T0" fmla="*/ 177 w 178"/>
                <a:gd name="T1" fmla="*/ 0 h 214"/>
                <a:gd name="T2" fmla="*/ 177 w 178"/>
                <a:gd name="T3" fmla="*/ 213 h 214"/>
                <a:gd name="T4" fmla="*/ 0 w 178"/>
                <a:gd name="T5" fmla="*/ 106 h 214"/>
                <a:gd name="T6" fmla="*/ 177 w 178"/>
                <a:gd name="T7" fmla="*/ 0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"/>
                <a:gd name="T13" fmla="*/ 0 h 214"/>
                <a:gd name="T14" fmla="*/ 178 w 178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" h="214">
                  <a:moveTo>
                    <a:pt x="177" y="0"/>
                  </a:moveTo>
                  <a:lnTo>
                    <a:pt x="177" y="213"/>
                  </a:lnTo>
                  <a:lnTo>
                    <a:pt x="0" y="106"/>
                  </a:lnTo>
                  <a:lnTo>
                    <a:pt x="177" y="0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96" name="Freeform 8"/>
            <p:cNvSpPr>
              <a:spLocks/>
            </p:cNvSpPr>
            <p:nvPr/>
          </p:nvSpPr>
          <p:spPr bwMode="auto">
            <a:xfrm>
              <a:off x="2309" y="1095"/>
              <a:ext cx="693" cy="629"/>
            </a:xfrm>
            <a:custGeom>
              <a:avLst/>
              <a:gdLst>
                <a:gd name="T0" fmla="*/ 581 w 693"/>
                <a:gd name="T1" fmla="*/ 16 h 629"/>
                <a:gd name="T2" fmla="*/ 580 w 693"/>
                <a:gd name="T3" fmla="*/ 53 h 629"/>
                <a:gd name="T4" fmla="*/ 575 w 693"/>
                <a:gd name="T5" fmla="*/ 89 h 629"/>
                <a:gd name="T6" fmla="*/ 566 w 693"/>
                <a:gd name="T7" fmla="*/ 125 h 629"/>
                <a:gd name="T8" fmla="*/ 555 w 693"/>
                <a:gd name="T9" fmla="*/ 161 h 629"/>
                <a:gd name="T10" fmla="*/ 540 w 693"/>
                <a:gd name="T11" fmla="*/ 200 h 629"/>
                <a:gd name="T12" fmla="*/ 524 w 693"/>
                <a:gd name="T13" fmla="*/ 234 h 629"/>
                <a:gd name="T14" fmla="*/ 498 w 693"/>
                <a:gd name="T15" fmla="*/ 278 h 629"/>
                <a:gd name="T16" fmla="*/ 456 w 693"/>
                <a:gd name="T17" fmla="*/ 331 h 629"/>
                <a:gd name="T18" fmla="*/ 426 w 693"/>
                <a:gd name="T19" fmla="*/ 362 h 629"/>
                <a:gd name="T20" fmla="*/ 372 w 693"/>
                <a:gd name="T21" fmla="*/ 407 h 629"/>
                <a:gd name="T22" fmla="*/ 332 w 693"/>
                <a:gd name="T23" fmla="*/ 436 h 629"/>
                <a:gd name="T24" fmla="*/ 286 w 693"/>
                <a:gd name="T25" fmla="*/ 461 h 629"/>
                <a:gd name="T26" fmla="*/ 240 w 693"/>
                <a:gd name="T27" fmla="*/ 482 h 629"/>
                <a:gd name="T28" fmla="*/ 191 w 693"/>
                <a:gd name="T29" fmla="*/ 500 h 629"/>
                <a:gd name="T30" fmla="*/ 147 w 693"/>
                <a:gd name="T31" fmla="*/ 513 h 629"/>
                <a:gd name="T32" fmla="*/ 104 w 693"/>
                <a:gd name="T33" fmla="*/ 521 h 629"/>
                <a:gd name="T34" fmla="*/ 67 w 693"/>
                <a:gd name="T35" fmla="*/ 526 h 629"/>
                <a:gd name="T36" fmla="*/ 22 w 693"/>
                <a:gd name="T37" fmla="*/ 529 h 629"/>
                <a:gd name="T38" fmla="*/ 0 w 693"/>
                <a:gd name="T39" fmla="*/ 628 h 629"/>
                <a:gd name="T40" fmla="*/ 66 w 693"/>
                <a:gd name="T41" fmla="*/ 625 h 629"/>
                <a:gd name="T42" fmla="*/ 112 w 693"/>
                <a:gd name="T43" fmla="*/ 619 h 629"/>
                <a:gd name="T44" fmla="*/ 159 w 693"/>
                <a:gd name="T45" fmla="*/ 611 h 629"/>
                <a:gd name="T46" fmla="*/ 204 w 693"/>
                <a:gd name="T47" fmla="*/ 599 h 629"/>
                <a:gd name="T48" fmla="*/ 251 w 693"/>
                <a:gd name="T49" fmla="*/ 584 h 629"/>
                <a:gd name="T50" fmla="*/ 294 w 693"/>
                <a:gd name="T51" fmla="*/ 568 h 629"/>
                <a:gd name="T52" fmla="*/ 348 w 693"/>
                <a:gd name="T53" fmla="*/ 542 h 629"/>
                <a:gd name="T54" fmla="*/ 408 w 693"/>
                <a:gd name="T55" fmla="*/ 505 h 629"/>
                <a:gd name="T56" fmla="*/ 456 w 693"/>
                <a:gd name="T57" fmla="*/ 470 h 629"/>
                <a:gd name="T58" fmla="*/ 514 w 693"/>
                <a:gd name="T59" fmla="*/ 419 h 629"/>
                <a:gd name="T60" fmla="*/ 558 w 693"/>
                <a:gd name="T61" fmla="*/ 367 h 629"/>
                <a:gd name="T62" fmla="*/ 587 w 693"/>
                <a:gd name="T63" fmla="*/ 329 h 629"/>
                <a:gd name="T64" fmla="*/ 606 w 693"/>
                <a:gd name="T65" fmla="*/ 297 h 629"/>
                <a:gd name="T66" fmla="*/ 625 w 693"/>
                <a:gd name="T67" fmla="*/ 262 h 629"/>
                <a:gd name="T68" fmla="*/ 643 w 693"/>
                <a:gd name="T69" fmla="*/ 220 h 629"/>
                <a:gd name="T70" fmla="*/ 661 w 693"/>
                <a:gd name="T71" fmla="*/ 174 h 629"/>
                <a:gd name="T72" fmla="*/ 675 w 693"/>
                <a:gd name="T73" fmla="*/ 128 h 629"/>
                <a:gd name="T74" fmla="*/ 683 w 693"/>
                <a:gd name="T75" fmla="*/ 80 h 629"/>
                <a:gd name="T76" fmla="*/ 689 w 693"/>
                <a:gd name="T77" fmla="*/ 16 h 629"/>
                <a:gd name="T78" fmla="*/ 581 w 693"/>
                <a:gd name="T79" fmla="*/ 0 h 6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3"/>
                <a:gd name="T121" fmla="*/ 0 h 629"/>
                <a:gd name="T122" fmla="*/ 693 w 693"/>
                <a:gd name="T123" fmla="*/ 629 h 6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3" h="629">
                  <a:moveTo>
                    <a:pt x="581" y="0"/>
                  </a:moveTo>
                  <a:lnTo>
                    <a:pt x="581" y="16"/>
                  </a:lnTo>
                  <a:lnTo>
                    <a:pt x="581" y="37"/>
                  </a:lnTo>
                  <a:lnTo>
                    <a:pt x="580" y="53"/>
                  </a:lnTo>
                  <a:lnTo>
                    <a:pt x="577" y="70"/>
                  </a:lnTo>
                  <a:lnTo>
                    <a:pt x="575" y="89"/>
                  </a:lnTo>
                  <a:lnTo>
                    <a:pt x="570" y="106"/>
                  </a:lnTo>
                  <a:lnTo>
                    <a:pt x="566" y="125"/>
                  </a:lnTo>
                  <a:lnTo>
                    <a:pt x="562" y="141"/>
                  </a:lnTo>
                  <a:lnTo>
                    <a:pt x="555" y="161"/>
                  </a:lnTo>
                  <a:lnTo>
                    <a:pt x="548" y="180"/>
                  </a:lnTo>
                  <a:lnTo>
                    <a:pt x="540" y="200"/>
                  </a:lnTo>
                  <a:lnTo>
                    <a:pt x="531" y="218"/>
                  </a:lnTo>
                  <a:lnTo>
                    <a:pt x="524" y="234"/>
                  </a:lnTo>
                  <a:lnTo>
                    <a:pt x="514" y="252"/>
                  </a:lnTo>
                  <a:lnTo>
                    <a:pt x="498" y="278"/>
                  </a:lnTo>
                  <a:lnTo>
                    <a:pt x="480" y="302"/>
                  </a:lnTo>
                  <a:lnTo>
                    <a:pt x="456" y="331"/>
                  </a:lnTo>
                  <a:lnTo>
                    <a:pt x="438" y="349"/>
                  </a:lnTo>
                  <a:lnTo>
                    <a:pt x="426" y="362"/>
                  </a:lnTo>
                  <a:lnTo>
                    <a:pt x="401" y="385"/>
                  </a:lnTo>
                  <a:lnTo>
                    <a:pt x="372" y="407"/>
                  </a:lnTo>
                  <a:lnTo>
                    <a:pt x="350" y="424"/>
                  </a:lnTo>
                  <a:lnTo>
                    <a:pt x="332" y="436"/>
                  </a:lnTo>
                  <a:lnTo>
                    <a:pt x="308" y="450"/>
                  </a:lnTo>
                  <a:lnTo>
                    <a:pt x="286" y="461"/>
                  </a:lnTo>
                  <a:lnTo>
                    <a:pt x="266" y="471"/>
                  </a:lnTo>
                  <a:lnTo>
                    <a:pt x="240" y="482"/>
                  </a:lnTo>
                  <a:lnTo>
                    <a:pt x="215" y="492"/>
                  </a:lnTo>
                  <a:lnTo>
                    <a:pt x="191" y="500"/>
                  </a:lnTo>
                  <a:lnTo>
                    <a:pt x="169" y="507"/>
                  </a:lnTo>
                  <a:lnTo>
                    <a:pt x="147" y="513"/>
                  </a:lnTo>
                  <a:lnTo>
                    <a:pt x="127" y="517"/>
                  </a:lnTo>
                  <a:lnTo>
                    <a:pt x="104" y="521"/>
                  </a:lnTo>
                  <a:lnTo>
                    <a:pt x="85" y="524"/>
                  </a:lnTo>
                  <a:lnTo>
                    <a:pt x="67" y="526"/>
                  </a:lnTo>
                  <a:lnTo>
                    <a:pt x="44" y="528"/>
                  </a:lnTo>
                  <a:lnTo>
                    <a:pt x="22" y="529"/>
                  </a:lnTo>
                  <a:lnTo>
                    <a:pt x="0" y="529"/>
                  </a:lnTo>
                  <a:lnTo>
                    <a:pt x="0" y="628"/>
                  </a:lnTo>
                  <a:lnTo>
                    <a:pt x="35" y="626"/>
                  </a:lnTo>
                  <a:lnTo>
                    <a:pt x="66" y="625"/>
                  </a:lnTo>
                  <a:lnTo>
                    <a:pt x="92" y="622"/>
                  </a:lnTo>
                  <a:lnTo>
                    <a:pt x="112" y="619"/>
                  </a:lnTo>
                  <a:lnTo>
                    <a:pt x="134" y="616"/>
                  </a:lnTo>
                  <a:lnTo>
                    <a:pt x="159" y="611"/>
                  </a:lnTo>
                  <a:lnTo>
                    <a:pt x="178" y="606"/>
                  </a:lnTo>
                  <a:lnTo>
                    <a:pt x="204" y="599"/>
                  </a:lnTo>
                  <a:lnTo>
                    <a:pt x="228" y="592"/>
                  </a:lnTo>
                  <a:lnTo>
                    <a:pt x="251" y="584"/>
                  </a:lnTo>
                  <a:lnTo>
                    <a:pt x="275" y="575"/>
                  </a:lnTo>
                  <a:lnTo>
                    <a:pt x="294" y="568"/>
                  </a:lnTo>
                  <a:lnTo>
                    <a:pt x="321" y="555"/>
                  </a:lnTo>
                  <a:lnTo>
                    <a:pt x="348" y="542"/>
                  </a:lnTo>
                  <a:lnTo>
                    <a:pt x="379" y="524"/>
                  </a:lnTo>
                  <a:lnTo>
                    <a:pt x="408" y="505"/>
                  </a:lnTo>
                  <a:lnTo>
                    <a:pt x="434" y="486"/>
                  </a:lnTo>
                  <a:lnTo>
                    <a:pt x="456" y="470"/>
                  </a:lnTo>
                  <a:lnTo>
                    <a:pt x="485" y="446"/>
                  </a:lnTo>
                  <a:lnTo>
                    <a:pt x="514" y="419"/>
                  </a:lnTo>
                  <a:lnTo>
                    <a:pt x="537" y="392"/>
                  </a:lnTo>
                  <a:lnTo>
                    <a:pt x="558" y="367"/>
                  </a:lnTo>
                  <a:lnTo>
                    <a:pt x="570" y="350"/>
                  </a:lnTo>
                  <a:lnTo>
                    <a:pt x="587" y="329"/>
                  </a:lnTo>
                  <a:lnTo>
                    <a:pt x="597" y="314"/>
                  </a:lnTo>
                  <a:lnTo>
                    <a:pt x="606" y="297"/>
                  </a:lnTo>
                  <a:lnTo>
                    <a:pt x="617" y="279"/>
                  </a:lnTo>
                  <a:lnTo>
                    <a:pt x="625" y="262"/>
                  </a:lnTo>
                  <a:lnTo>
                    <a:pt x="636" y="240"/>
                  </a:lnTo>
                  <a:lnTo>
                    <a:pt x="643" y="220"/>
                  </a:lnTo>
                  <a:lnTo>
                    <a:pt x="653" y="199"/>
                  </a:lnTo>
                  <a:lnTo>
                    <a:pt x="661" y="174"/>
                  </a:lnTo>
                  <a:lnTo>
                    <a:pt x="669" y="148"/>
                  </a:lnTo>
                  <a:lnTo>
                    <a:pt x="675" y="128"/>
                  </a:lnTo>
                  <a:lnTo>
                    <a:pt x="680" y="104"/>
                  </a:lnTo>
                  <a:lnTo>
                    <a:pt x="683" y="80"/>
                  </a:lnTo>
                  <a:lnTo>
                    <a:pt x="687" y="46"/>
                  </a:lnTo>
                  <a:lnTo>
                    <a:pt x="689" y="16"/>
                  </a:lnTo>
                  <a:lnTo>
                    <a:pt x="692" y="0"/>
                  </a:lnTo>
                  <a:lnTo>
                    <a:pt x="581" y="0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97" name="Freeform 9"/>
            <p:cNvSpPr>
              <a:spLocks/>
            </p:cNvSpPr>
            <p:nvPr/>
          </p:nvSpPr>
          <p:spPr bwMode="auto">
            <a:xfrm>
              <a:off x="2985" y="1095"/>
              <a:ext cx="906" cy="629"/>
            </a:xfrm>
            <a:custGeom>
              <a:avLst/>
              <a:gdLst>
                <a:gd name="T0" fmla="*/ 0 w 906"/>
                <a:gd name="T1" fmla="*/ 0 h 629"/>
                <a:gd name="T2" fmla="*/ 0 w 906"/>
                <a:gd name="T3" fmla="*/ 26 h 629"/>
                <a:gd name="T4" fmla="*/ 2 w 906"/>
                <a:gd name="T5" fmla="*/ 48 h 629"/>
                <a:gd name="T6" fmla="*/ 6 w 906"/>
                <a:gd name="T7" fmla="*/ 73 h 629"/>
                <a:gd name="T8" fmla="*/ 9 w 906"/>
                <a:gd name="T9" fmla="*/ 98 h 629"/>
                <a:gd name="T10" fmla="*/ 16 w 906"/>
                <a:gd name="T11" fmla="*/ 125 h 629"/>
                <a:gd name="T12" fmla="*/ 23 w 906"/>
                <a:gd name="T13" fmla="*/ 151 h 629"/>
                <a:gd name="T14" fmla="*/ 30 w 906"/>
                <a:gd name="T15" fmla="*/ 174 h 629"/>
                <a:gd name="T16" fmla="*/ 40 w 906"/>
                <a:gd name="T17" fmla="*/ 200 h 629"/>
                <a:gd name="T18" fmla="*/ 51 w 906"/>
                <a:gd name="T19" fmla="*/ 224 h 629"/>
                <a:gd name="T20" fmla="*/ 60 w 906"/>
                <a:gd name="T21" fmla="*/ 245 h 629"/>
                <a:gd name="T22" fmla="*/ 73 w 906"/>
                <a:gd name="T23" fmla="*/ 271 h 629"/>
                <a:gd name="T24" fmla="*/ 94 w 906"/>
                <a:gd name="T25" fmla="*/ 301 h 629"/>
                <a:gd name="T26" fmla="*/ 110 w 906"/>
                <a:gd name="T27" fmla="*/ 327 h 629"/>
                <a:gd name="T28" fmla="*/ 134 w 906"/>
                <a:gd name="T29" fmla="*/ 356 h 629"/>
                <a:gd name="T30" fmla="*/ 160 w 906"/>
                <a:gd name="T31" fmla="*/ 386 h 629"/>
                <a:gd name="T32" fmla="*/ 188 w 906"/>
                <a:gd name="T33" fmla="*/ 414 h 629"/>
                <a:gd name="T34" fmla="*/ 214 w 906"/>
                <a:gd name="T35" fmla="*/ 437 h 629"/>
                <a:gd name="T36" fmla="*/ 247 w 906"/>
                <a:gd name="T37" fmla="*/ 465 h 629"/>
                <a:gd name="T38" fmla="*/ 282 w 906"/>
                <a:gd name="T39" fmla="*/ 488 h 629"/>
                <a:gd name="T40" fmla="*/ 311 w 906"/>
                <a:gd name="T41" fmla="*/ 508 h 629"/>
                <a:gd name="T42" fmla="*/ 344 w 906"/>
                <a:gd name="T43" fmla="*/ 525 h 629"/>
                <a:gd name="T44" fmla="*/ 375 w 906"/>
                <a:gd name="T45" fmla="*/ 542 h 629"/>
                <a:gd name="T46" fmla="*/ 405 w 906"/>
                <a:gd name="T47" fmla="*/ 555 h 629"/>
                <a:gd name="T48" fmla="*/ 431 w 906"/>
                <a:gd name="T49" fmla="*/ 566 h 629"/>
                <a:gd name="T50" fmla="*/ 466 w 906"/>
                <a:gd name="T51" fmla="*/ 579 h 629"/>
                <a:gd name="T52" fmla="*/ 499 w 906"/>
                <a:gd name="T53" fmla="*/ 591 h 629"/>
                <a:gd name="T54" fmla="*/ 532 w 906"/>
                <a:gd name="T55" fmla="*/ 600 h 629"/>
                <a:gd name="T56" fmla="*/ 596 w 906"/>
                <a:gd name="T57" fmla="*/ 613 h 629"/>
                <a:gd name="T58" fmla="*/ 650 w 906"/>
                <a:gd name="T59" fmla="*/ 622 h 629"/>
                <a:gd name="T60" fmla="*/ 673 w 906"/>
                <a:gd name="T61" fmla="*/ 624 h 629"/>
                <a:gd name="T62" fmla="*/ 719 w 906"/>
                <a:gd name="T63" fmla="*/ 628 h 629"/>
                <a:gd name="T64" fmla="*/ 756 w 906"/>
                <a:gd name="T65" fmla="*/ 628 h 629"/>
                <a:gd name="T66" fmla="*/ 905 w 906"/>
                <a:gd name="T67" fmla="*/ 628 h 629"/>
                <a:gd name="T68" fmla="*/ 834 w 906"/>
                <a:gd name="T69" fmla="*/ 601 h 629"/>
                <a:gd name="T70" fmla="*/ 509 w 906"/>
                <a:gd name="T71" fmla="*/ 476 h 629"/>
                <a:gd name="T72" fmla="*/ 337 w 906"/>
                <a:gd name="T73" fmla="*/ 294 h 629"/>
                <a:gd name="T74" fmla="*/ 247 w 906"/>
                <a:gd name="T75" fmla="*/ 106 h 629"/>
                <a:gd name="T76" fmla="*/ 228 w 906"/>
                <a:gd name="T77" fmla="*/ 0 h 629"/>
                <a:gd name="T78" fmla="*/ 0 w 906"/>
                <a:gd name="T79" fmla="*/ 0 h 6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06"/>
                <a:gd name="T121" fmla="*/ 0 h 629"/>
                <a:gd name="T122" fmla="*/ 906 w 906"/>
                <a:gd name="T123" fmla="*/ 629 h 6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06" h="629">
                  <a:moveTo>
                    <a:pt x="0" y="0"/>
                  </a:moveTo>
                  <a:lnTo>
                    <a:pt x="0" y="26"/>
                  </a:lnTo>
                  <a:lnTo>
                    <a:pt x="2" y="48"/>
                  </a:lnTo>
                  <a:lnTo>
                    <a:pt x="6" y="73"/>
                  </a:lnTo>
                  <a:lnTo>
                    <a:pt x="9" y="98"/>
                  </a:lnTo>
                  <a:lnTo>
                    <a:pt x="16" y="125"/>
                  </a:lnTo>
                  <a:lnTo>
                    <a:pt x="23" y="151"/>
                  </a:lnTo>
                  <a:lnTo>
                    <a:pt x="30" y="174"/>
                  </a:lnTo>
                  <a:lnTo>
                    <a:pt x="40" y="200"/>
                  </a:lnTo>
                  <a:lnTo>
                    <a:pt x="51" y="224"/>
                  </a:lnTo>
                  <a:lnTo>
                    <a:pt x="60" y="245"/>
                  </a:lnTo>
                  <a:lnTo>
                    <a:pt x="73" y="271"/>
                  </a:lnTo>
                  <a:lnTo>
                    <a:pt x="94" y="301"/>
                  </a:lnTo>
                  <a:lnTo>
                    <a:pt x="110" y="327"/>
                  </a:lnTo>
                  <a:lnTo>
                    <a:pt x="134" y="356"/>
                  </a:lnTo>
                  <a:lnTo>
                    <a:pt x="160" y="386"/>
                  </a:lnTo>
                  <a:lnTo>
                    <a:pt x="188" y="414"/>
                  </a:lnTo>
                  <a:lnTo>
                    <a:pt x="214" y="437"/>
                  </a:lnTo>
                  <a:lnTo>
                    <a:pt x="247" y="465"/>
                  </a:lnTo>
                  <a:lnTo>
                    <a:pt x="282" y="488"/>
                  </a:lnTo>
                  <a:lnTo>
                    <a:pt x="311" y="508"/>
                  </a:lnTo>
                  <a:lnTo>
                    <a:pt x="344" y="525"/>
                  </a:lnTo>
                  <a:lnTo>
                    <a:pt x="375" y="542"/>
                  </a:lnTo>
                  <a:lnTo>
                    <a:pt x="405" y="555"/>
                  </a:lnTo>
                  <a:lnTo>
                    <a:pt x="431" y="566"/>
                  </a:lnTo>
                  <a:lnTo>
                    <a:pt x="466" y="579"/>
                  </a:lnTo>
                  <a:lnTo>
                    <a:pt x="499" y="591"/>
                  </a:lnTo>
                  <a:lnTo>
                    <a:pt x="532" y="600"/>
                  </a:lnTo>
                  <a:lnTo>
                    <a:pt x="596" y="613"/>
                  </a:lnTo>
                  <a:lnTo>
                    <a:pt x="650" y="622"/>
                  </a:lnTo>
                  <a:lnTo>
                    <a:pt x="673" y="624"/>
                  </a:lnTo>
                  <a:lnTo>
                    <a:pt x="719" y="628"/>
                  </a:lnTo>
                  <a:lnTo>
                    <a:pt x="756" y="628"/>
                  </a:lnTo>
                  <a:lnTo>
                    <a:pt x="905" y="628"/>
                  </a:lnTo>
                  <a:lnTo>
                    <a:pt x="834" y="601"/>
                  </a:lnTo>
                  <a:lnTo>
                    <a:pt x="509" y="476"/>
                  </a:lnTo>
                  <a:lnTo>
                    <a:pt x="337" y="294"/>
                  </a:lnTo>
                  <a:lnTo>
                    <a:pt x="247" y="106"/>
                  </a:lnTo>
                  <a:lnTo>
                    <a:pt x="228" y="0"/>
                  </a:lnTo>
                  <a:lnTo>
                    <a:pt x="0" y="0"/>
                  </a:lnTo>
                </a:path>
              </a:pathLst>
            </a:custGeom>
            <a:solidFill>
              <a:srgbClr val="8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98" name="Rectangle 10"/>
            <p:cNvSpPr>
              <a:spLocks noChangeArrowheads="1"/>
            </p:cNvSpPr>
            <p:nvPr/>
          </p:nvSpPr>
          <p:spPr bwMode="auto">
            <a:xfrm>
              <a:off x="3700" y="1563"/>
              <a:ext cx="187" cy="21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9" name="Freeform 11"/>
            <p:cNvSpPr>
              <a:spLocks/>
            </p:cNvSpPr>
            <p:nvPr/>
          </p:nvSpPr>
          <p:spPr bwMode="auto">
            <a:xfrm>
              <a:off x="3887" y="1562"/>
              <a:ext cx="178" cy="214"/>
            </a:xfrm>
            <a:custGeom>
              <a:avLst/>
              <a:gdLst>
                <a:gd name="T0" fmla="*/ 0 w 178"/>
                <a:gd name="T1" fmla="*/ 0 h 214"/>
                <a:gd name="T2" fmla="*/ 0 w 178"/>
                <a:gd name="T3" fmla="*/ 213 h 214"/>
                <a:gd name="T4" fmla="*/ 177 w 178"/>
                <a:gd name="T5" fmla="*/ 106 h 214"/>
                <a:gd name="T6" fmla="*/ 0 w 178"/>
                <a:gd name="T7" fmla="*/ 0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"/>
                <a:gd name="T13" fmla="*/ 0 h 214"/>
                <a:gd name="T14" fmla="*/ 178 w 178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" h="214">
                  <a:moveTo>
                    <a:pt x="0" y="0"/>
                  </a:moveTo>
                  <a:lnTo>
                    <a:pt x="0" y="213"/>
                  </a:lnTo>
                  <a:lnTo>
                    <a:pt x="177" y="106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00" name="Freeform 12"/>
            <p:cNvSpPr>
              <a:spLocks/>
            </p:cNvSpPr>
            <p:nvPr/>
          </p:nvSpPr>
          <p:spPr bwMode="auto">
            <a:xfrm>
              <a:off x="3195" y="1094"/>
              <a:ext cx="693" cy="628"/>
            </a:xfrm>
            <a:custGeom>
              <a:avLst/>
              <a:gdLst>
                <a:gd name="T0" fmla="*/ 108 w 693"/>
                <a:gd name="T1" fmla="*/ 16 h 628"/>
                <a:gd name="T2" fmla="*/ 111 w 693"/>
                <a:gd name="T3" fmla="*/ 53 h 628"/>
                <a:gd name="T4" fmla="*/ 116 w 693"/>
                <a:gd name="T5" fmla="*/ 89 h 628"/>
                <a:gd name="T6" fmla="*/ 125 w 693"/>
                <a:gd name="T7" fmla="*/ 125 h 628"/>
                <a:gd name="T8" fmla="*/ 136 w 693"/>
                <a:gd name="T9" fmla="*/ 161 h 628"/>
                <a:gd name="T10" fmla="*/ 151 w 693"/>
                <a:gd name="T11" fmla="*/ 200 h 628"/>
                <a:gd name="T12" fmla="*/ 167 w 693"/>
                <a:gd name="T13" fmla="*/ 233 h 628"/>
                <a:gd name="T14" fmla="*/ 193 w 693"/>
                <a:gd name="T15" fmla="*/ 278 h 628"/>
                <a:gd name="T16" fmla="*/ 235 w 693"/>
                <a:gd name="T17" fmla="*/ 330 h 628"/>
                <a:gd name="T18" fmla="*/ 265 w 693"/>
                <a:gd name="T19" fmla="*/ 361 h 628"/>
                <a:gd name="T20" fmla="*/ 319 w 693"/>
                <a:gd name="T21" fmla="*/ 407 h 628"/>
                <a:gd name="T22" fmla="*/ 359 w 693"/>
                <a:gd name="T23" fmla="*/ 435 h 628"/>
                <a:gd name="T24" fmla="*/ 404 w 693"/>
                <a:gd name="T25" fmla="*/ 461 h 628"/>
                <a:gd name="T26" fmla="*/ 451 w 693"/>
                <a:gd name="T27" fmla="*/ 481 h 628"/>
                <a:gd name="T28" fmla="*/ 499 w 693"/>
                <a:gd name="T29" fmla="*/ 499 h 628"/>
                <a:gd name="T30" fmla="*/ 544 w 693"/>
                <a:gd name="T31" fmla="*/ 512 h 628"/>
                <a:gd name="T32" fmla="*/ 586 w 693"/>
                <a:gd name="T33" fmla="*/ 520 h 628"/>
                <a:gd name="T34" fmla="*/ 624 w 693"/>
                <a:gd name="T35" fmla="*/ 525 h 628"/>
                <a:gd name="T36" fmla="*/ 668 w 693"/>
                <a:gd name="T37" fmla="*/ 528 h 628"/>
                <a:gd name="T38" fmla="*/ 692 w 693"/>
                <a:gd name="T39" fmla="*/ 627 h 628"/>
                <a:gd name="T40" fmla="*/ 625 w 693"/>
                <a:gd name="T41" fmla="*/ 624 h 628"/>
                <a:gd name="T42" fmla="*/ 579 w 693"/>
                <a:gd name="T43" fmla="*/ 618 h 628"/>
                <a:gd name="T44" fmla="*/ 532 w 693"/>
                <a:gd name="T45" fmla="*/ 610 h 628"/>
                <a:gd name="T46" fmla="*/ 487 w 693"/>
                <a:gd name="T47" fmla="*/ 598 h 628"/>
                <a:gd name="T48" fmla="*/ 440 w 693"/>
                <a:gd name="T49" fmla="*/ 583 h 628"/>
                <a:gd name="T50" fmla="*/ 397 w 693"/>
                <a:gd name="T51" fmla="*/ 567 h 628"/>
                <a:gd name="T52" fmla="*/ 343 w 693"/>
                <a:gd name="T53" fmla="*/ 541 h 628"/>
                <a:gd name="T54" fmla="*/ 283 w 693"/>
                <a:gd name="T55" fmla="*/ 505 h 628"/>
                <a:gd name="T56" fmla="*/ 233 w 693"/>
                <a:gd name="T57" fmla="*/ 469 h 628"/>
                <a:gd name="T58" fmla="*/ 177 w 693"/>
                <a:gd name="T59" fmla="*/ 418 h 628"/>
                <a:gd name="T60" fmla="*/ 133 w 693"/>
                <a:gd name="T61" fmla="*/ 366 h 628"/>
                <a:gd name="T62" fmla="*/ 104 w 693"/>
                <a:gd name="T63" fmla="*/ 329 h 628"/>
                <a:gd name="T64" fmla="*/ 85 w 693"/>
                <a:gd name="T65" fmla="*/ 296 h 628"/>
                <a:gd name="T66" fmla="*/ 66 w 693"/>
                <a:gd name="T67" fmla="*/ 262 h 628"/>
                <a:gd name="T68" fmla="*/ 46 w 693"/>
                <a:gd name="T69" fmla="*/ 220 h 628"/>
                <a:gd name="T70" fmla="*/ 28 w 693"/>
                <a:gd name="T71" fmla="*/ 173 h 628"/>
                <a:gd name="T72" fmla="*/ 16 w 693"/>
                <a:gd name="T73" fmla="*/ 128 h 628"/>
                <a:gd name="T74" fmla="*/ 8 w 693"/>
                <a:gd name="T75" fmla="*/ 80 h 628"/>
                <a:gd name="T76" fmla="*/ 1 w 693"/>
                <a:gd name="T77" fmla="*/ 16 h 628"/>
                <a:gd name="T78" fmla="*/ 107 w 693"/>
                <a:gd name="T79" fmla="*/ 0 h 6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3"/>
                <a:gd name="T121" fmla="*/ 0 h 628"/>
                <a:gd name="T122" fmla="*/ 693 w 693"/>
                <a:gd name="T123" fmla="*/ 628 h 6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3" h="628">
                  <a:moveTo>
                    <a:pt x="107" y="0"/>
                  </a:moveTo>
                  <a:lnTo>
                    <a:pt x="108" y="16"/>
                  </a:lnTo>
                  <a:lnTo>
                    <a:pt x="110" y="37"/>
                  </a:lnTo>
                  <a:lnTo>
                    <a:pt x="111" y="53"/>
                  </a:lnTo>
                  <a:lnTo>
                    <a:pt x="114" y="70"/>
                  </a:lnTo>
                  <a:lnTo>
                    <a:pt x="116" y="89"/>
                  </a:lnTo>
                  <a:lnTo>
                    <a:pt x="119" y="106"/>
                  </a:lnTo>
                  <a:lnTo>
                    <a:pt x="125" y="125"/>
                  </a:lnTo>
                  <a:lnTo>
                    <a:pt x="129" y="141"/>
                  </a:lnTo>
                  <a:lnTo>
                    <a:pt x="136" y="161"/>
                  </a:lnTo>
                  <a:lnTo>
                    <a:pt x="143" y="180"/>
                  </a:lnTo>
                  <a:lnTo>
                    <a:pt x="151" y="200"/>
                  </a:lnTo>
                  <a:lnTo>
                    <a:pt x="159" y="218"/>
                  </a:lnTo>
                  <a:lnTo>
                    <a:pt x="167" y="233"/>
                  </a:lnTo>
                  <a:lnTo>
                    <a:pt x="177" y="251"/>
                  </a:lnTo>
                  <a:lnTo>
                    <a:pt x="193" y="278"/>
                  </a:lnTo>
                  <a:lnTo>
                    <a:pt x="211" y="301"/>
                  </a:lnTo>
                  <a:lnTo>
                    <a:pt x="235" y="330"/>
                  </a:lnTo>
                  <a:lnTo>
                    <a:pt x="253" y="349"/>
                  </a:lnTo>
                  <a:lnTo>
                    <a:pt x="265" y="361"/>
                  </a:lnTo>
                  <a:lnTo>
                    <a:pt x="290" y="385"/>
                  </a:lnTo>
                  <a:lnTo>
                    <a:pt x="319" y="407"/>
                  </a:lnTo>
                  <a:lnTo>
                    <a:pt x="341" y="423"/>
                  </a:lnTo>
                  <a:lnTo>
                    <a:pt x="359" y="435"/>
                  </a:lnTo>
                  <a:lnTo>
                    <a:pt x="382" y="449"/>
                  </a:lnTo>
                  <a:lnTo>
                    <a:pt x="404" y="461"/>
                  </a:lnTo>
                  <a:lnTo>
                    <a:pt x="425" y="470"/>
                  </a:lnTo>
                  <a:lnTo>
                    <a:pt x="451" y="481"/>
                  </a:lnTo>
                  <a:lnTo>
                    <a:pt x="476" y="491"/>
                  </a:lnTo>
                  <a:lnTo>
                    <a:pt x="499" y="499"/>
                  </a:lnTo>
                  <a:lnTo>
                    <a:pt x="521" y="506"/>
                  </a:lnTo>
                  <a:lnTo>
                    <a:pt x="544" y="512"/>
                  </a:lnTo>
                  <a:lnTo>
                    <a:pt x="564" y="516"/>
                  </a:lnTo>
                  <a:lnTo>
                    <a:pt x="586" y="520"/>
                  </a:lnTo>
                  <a:lnTo>
                    <a:pt x="606" y="523"/>
                  </a:lnTo>
                  <a:lnTo>
                    <a:pt x="624" y="525"/>
                  </a:lnTo>
                  <a:lnTo>
                    <a:pt x="647" y="527"/>
                  </a:lnTo>
                  <a:lnTo>
                    <a:pt x="668" y="528"/>
                  </a:lnTo>
                  <a:lnTo>
                    <a:pt x="692" y="528"/>
                  </a:lnTo>
                  <a:lnTo>
                    <a:pt x="692" y="627"/>
                  </a:lnTo>
                  <a:lnTo>
                    <a:pt x="656" y="625"/>
                  </a:lnTo>
                  <a:lnTo>
                    <a:pt x="625" y="624"/>
                  </a:lnTo>
                  <a:lnTo>
                    <a:pt x="599" y="621"/>
                  </a:lnTo>
                  <a:lnTo>
                    <a:pt x="579" y="618"/>
                  </a:lnTo>
                  <a:lnTo>
                    <a:pt x="557" y="615"/>
                  </a:lnTo>
                  <a:lnTo>
                    <a:pt x="532" y="610"/>
                  </a:lnTo>
                  <a:lnTo>
                    <a:pt x="513" y="605"/>
                  </a:lnTo>
                  <a:lnTo>
                    <a:pt x="487" y="598"/>
                  </a:lnTo>
                  <a:lnTo>
                    <a:pt x="462" y="591"/>
                  </a:lnTo>
                  <a:lnTo>
                    <a:pt x="440" y="583"/>
                  </a:lnTo>
                  <a:lnTo>
                    <a:pt x="416" y="575"/>
                  </a:lnTo>
                  <a:lnTo>
                    <a:pt x="397" y="567"/>
                  </a:lnTo>
                  <a:lnTo>
                    <a:pt x="370" y="554"/>
                  </a:lnTo>
                  <a:lnTo>
                    <a:pt x="343" y="541"/>
                  </a:lnTo>
                  <a:lnTo>
                    <a:pt x="312" y="523"/>
                  </a:lnTo>
                  <a:lnTo>
                    <a:pt x="283" y="505"/>
                  </a:lnTo>
                  <a:lnTo>
                    <a:pt x="255" y="486"/>
                  </a:lnTo>
                  <a:lnTo>
                    <a:pt x="233" y="469"/>
                  </a:lnTo>
                  <a:lnTo>
                    <a:pt x="206" y="446"/>
                  </a:lnTo>
                  <a:lnTo>
                    <a:pt x="177" y="418"/>
                  </a:lnTo>
                  <a:lnTo>
                    <a:pt x="154" y="391"/>
                  </a:lnTo>
                  <a:lnTo>
                    <a:pt x="133" y="366"/>
                  </a:lnTo>
                  <a:lnTo>
                    <a:pt x="119" y="350"/>
                  </a:lnTo>
                  <a:lnTo>
                    <a:pt x="104" y="329"/>
                  </a:lnTo>
                  <a:lnTo>
                    <a:pt x="94" y="313"/>
                  </a:lnTo>
                  <a:lnTo>
                    <a:pt x="85" y="296"/>
                  </a:lnTo>
                  <a:lnTo>
                    <a:pt x="74" y="279"/>
                  </a:lnTo>
                  <a:lnTo>
                    <a:pt x="66" y="262"/>
                  </a:lnTo>
                  <a:lnTo>
                    <a:pt x="53" y="240"/>
                  </a:lnTo>
                  <a:lnTo>
                    <a:pt x="46" y="220"/>
                  </a:lnTo>
                  <a:lnTo>
                    <a:pt x="38" y="199"/>
                  </a:lnTo>
                  <a:lnTo>
                    <a:pt x="28" y="173"/>
                  </a:lnTo>
                  <a:lnTo>
                    <a:pt x="20" y="148"/>
                  </a:lnTo>
                  <a:lnTo>
                    <a:pt x="16" y="128"/>
                  </a:lnTo>
                  <a:lnTo>
                    <a:pt x="11" y="105"/>
                  </a:lnTo>
                  <a:lnTo>
                    <a:pt x="8" y="80"/>
                  </a:lnTo>
                  <a:lnTo>
                    <a:pt x="2" y="46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07" y="0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389" name="Rectangle 13"/>
          <p:cNvSpPr>
            <a:spLocks noChangeArrowheads="1"/>
          </p:cNvSpPr>
          <p:nvPr/>
        </p:nvSpPr>
        <p:spPr bwMode="auto">
          <a:xfrm>
            <a:off x="-6350" y="2384425"/>
            <a:ext cx="3540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l-GR" sz="2400" u="none"/>
              <a:t>ΜΑΚΡΟ-</a:t>
            </a:r>
          </a:p>
          <a:p>
            <a:pPr algn="ctr" defTabSz="762000" eaLnBrk="0" hangingPunct="0"/>
            <a:r>
              <a:rPr lang="el-GR" sz="2400" u="none"/>
              <a:t>ΠΡΟΓΡΑΜΜΑΤΙΣΜΟΣ</a:t>
            </a:r>
          </a:p>
        </p:txBody>
      </p:sp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5708650" y="2384425"/>
            <a:ext cx="3540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l-GR" sz="2400" u="none"/>
              <a:t>ΜΙΚΡΟ-</a:t>
            </a:r>
          </a:p>
          <a:p>
            <a:pPr algn="ctr" defTabSz="762000" eaLnBrk="0" hangingPunct="0"/>
            <a:r>
              <a:rPr lang="el-GR" sz="2400" u="none"/>
              <a:t>ΠΡΟΓΡΑΜΜΑΤΙΣΜΟΣ</a:t>
            </a:r>
          </a:p>
        </p:txBody>
      </p:sp>
      <p:sp>
        <p:nvSpPr>
          <p:cNvPr id="16391" name="Rectangle 15"/>
          <p:cNvSpPr>
            <a:spLocks noChangeArrowheads="1"/>
          </p:cNvSpPr>
          <p:nvPr/>
        </p:nvSpPr>
        <p:spPr bwMode="auto">
          <a:xfrm>
            <a:off x="136525" y="3565525"/>
            <a:ext cx="38957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2400" u="none"/>
              <a:t>: κατανομή της διαφήμισης </a:t>
            </a:r>
          </a:p>
          <a:p>
            <a:pPr defTabSz="762000" eaLnBrk="0" hangingPunct="0"/>
            <a:r>
              <a:rPr lang="el-GR" sz="2400" u="none"/>
              <a:t>μέσα στο χρόνο, σε σχέση </a:t>
            </a:r>
          </a:p>
          <a:p>
            <a:pPr defTabSz="762000" eaLnBrk="0" hangingPunct="0"/>
            <a:r>
              <a:rPr lang="el-GR" sz="2400" u="none"/>
              <a:t>με την εποχικότητα και τις </a:t>
            </a:r>
          </a:p>
          <a:p>
            <a:pPr defTabSz="762000" eaLnBrk="0" hangingPunct="0"/>
            <a:r>
              <a:rPr lang="el-GR" sz="2400" u="none"/>
              <a:t>αναμενόμενες οικονομικές </a:t>
            </a:r>
          </a:p>
          <a:p>
            <a:pPr defTabSz="762000" eaLnBrk="0" hangingPunct="0"/>
            <a:r>
              <a:rPr lang="el-GR" sz="2400" u="none"/>
              <a:t>εξελίξεις</a:t>
            </a:r>
          </a:p>
        </p:txBody>
      </p:sp>
      <p:sp>
        <p:nvSpPr>
          <p:cNvPr id="16392" name="Rectangle 16"/>
          <p:cNvSpPr>
            <a:spLocks noChangeArrowheads="1"/>
          </p:cNvSpPr>
          <p:nvPr/>
        </p:nvSpPr>
        <p:spPr bwMode="auto">
          <a:xfrm>
            <a:off x="5257800" y="3617913"/>
            <a:ext cx="38846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l-GR" sz="2400" u="none"/>
              <a:t>: επιμερισμός ενός συνόλου διαφημιστικών καταχωρήσεων σε βραχύ χρονικό διάστημα με στόχο τη μέγιστη επίδραση</a:t>
            </a:r>
          </a:p>
        </p:txBody>
      </p:sp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  <a:gradFill rotWithShape="0">
            <a:gsLst>
              <a:gs pos="0">
                <a:srgbClr val="6FFFDC">
                  <a:gamma/>
                  <a:tint val="0"/>
                  <a:invGamma/>
                </a:srgbClr>
              </a:gs>
              <a:gs pos="100000">
                <a:srgbClr val="6FFFDC"/>
              </a:gs>
            </a:gsLst>
            <a:lin ang="5400000" scaled="1"/>
          </a:gradFill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sz="3600" smtClean="0"/>
              <a:t>Τύπου χρονοδιαγραμμάτων διαφήμισης</a:t>
            </a:r>
            <a:br>
              <a:rPr lang="el-GR" sz="3600" smtClean="0"/>
            </a:br>
            <a:r>
              <a:rPr lang="el-GR" sz="2800" smtClean="0"/>
              <a:t>(advertising timing patterns)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381000" y="2743200"/>
            <a:ext cx="2628900" cy="2913063"/>
            <a:chOff x="-114" y="1776"/>
            <a:chExt cx="1573" cy="1835"/>
          </a:xfrm>
        </p:grpSpPr>
        <p:sp>
          <p:nvSpPr>
            <p:cNvPr id="258101" name="Rectangle 4"/>
            <p:cNvSpPr>
              <a:spLocks noChangeArrowheads="1"/>
            </p:cNvSpPr>
            <p:nvPr/>
          </p:nvSpPr>
          <p:spPr bwMode="auto">
            <a:xfrm rot="-2520000">
              <a:off x="-114" y="1776"/>
              <a:ext cx="15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l-GR" b="1" u="none"/>
                <a:t>ΣΥΓΚΕΝΤΡΩΜΕΝΟ</a:t>
              </a:r>
            </a:p>
          </p:txBody>
        </p:sp>
        <p:sp>
          <p:nvSpPr>
            <p:cNvPr id="258102" name="Rectangle 5"/>
            <p:cNvSpPr>
              <a:spLocks noChangeArrowheads="1"/>
            </p:cNvSpPr>
            <p:nvPr/>
          </p:nvSpPr>
          <p:spPr bwMode="auto">
            <a:xfrm rot="-2520000">
              <a:off x="429" y="2563"/>
              <a:ext cx="8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l-GR" b="1" u="none"/>
                <a:t>ΣΥΝΕΧΕΣ</a:t>
              </a:r>
            </a:p>
          </p:txBody>
        </p:sp>
        <p:sp>
          <p:nvSpPr>
            <p:cNvPr id="258103" name="Rectangle 6"/>
            <p:cNvSpPr>
              <a:spLocks noChangeArrowheads="1"/>
            </p:cNvSpPr>
            <p:nvPr/>
          </p:nvSpPr>
          <p:spPr bwMode="auto">
            <a:xfrm rot="-2520000">
              <a:off x="-60" y="3361"/>
              <a:ext cx="14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l-GR" b="1" u="none"/>
                <a:t>ΔΙΑΚΟΠΤΟΜΕΝΟ</a:t>
              </a:r>
            </a:p>
          </p:txBody>
        </p:sp>
      </p:grpSp>
      <p:sp>
        <p:nvSpPr>
          <p:cNvPr id="258052" name="Rectangle 7"/>
          <p:cNvSpPr>
            <a:spLocks noChangeArrowheads="1"/>
          </p:cNvSpPr>
          <p:nvPr/>
        </p:nvSpPr>
        <p:spPr bwMode="auto">
          <a:xfrm>
            <a:off x="6003925" y="2011363"/>
            <a:ext cx="265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b="1" u="none"/>
              <a:t>ΕΝΑΛΛΑΣΟΜΕΝΟΣ</a:t>
            </a:r>
          </a:p>
        </p:txBody>
      </p:sp>
      <p:sp>
        <p:nvSpPr>
          <p:cNvPr id="258053" name="Rectangle 8"/>
          <p:cNvSpPr>
            <a:spLocks noChangeArrowheads="1"/>
          </p:cNvSpPr>
          <p:nvPr/>
        </p:nvSpPr>
        <p:spPr bwMode="auto">
          <a:xfrm>
            <a:off x="3565525" y="2011363"/>
            <a:ext cx="112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b="1" u="none"/>
              <a:t>ΑΥΞΩΝ</a:t>
            </a:r>
          </a:p>
        </p:txBody>
      </p:sp>
      <p:sp>
        <p:nvSpPr>
          <p:cNvPr id="258054" name="Rectangle 9"/>
          <p:cNvSpPr>
            <a:spLocks noChangeArrowheads="1"/>
          </p:cNvSpPr>
          <p:nvPr/>
        </p:nvSpPr>
        <p:spPr bwMode="auto">
          <a:xfrm>
            <a:off x="4784725" y="2011363"/>
            <a:ext cx="130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b="1" u="none"/>
              <a:t>ΦΘΙΝΩΝ</a:t>
            </a:r>
          </a:p>
        </p:txBody>
      </p:sp>
      <p:sp>
        <p:nvSpPr>
          <p:cNvPr id="258055" name="Rectangle 10"/>
          <p:cNvSpPr>
            <a:spLocks noChangeArrowheads="1"/>
          </p:cNvSpPr>
          <p:nvPr/>
        </p:nvSpPr>
        <p:spPr bwMode="auto">
          <a:xfrm>
            <a:off x="1889125" y="201136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b="1" u="none"/>
              <a:t>ΣΤΑΘΕΡΟΣ</a:t>
            </a:r>
          </a:p>
        </p:txBody>
      </p:sp>
      <p:sp>
        <p:nvSpPr>
          <p:cNvPr id="258056" name="Rectangle 11" descr="10%"/>
          <p:cNvSpPr>
            <a:spLocks noChangeArrowheads="1"/>
          </p:cNvSpPr>
          <p:nvPr/>
        </p:nvSpPr>
        <p:spPr bwMode="auto">
          <a:xfrm>
            <a:off x="1758950" y="2368550"/>
            <a:ext cx="1511300" cy="1257300"/>
          </a:xfrm>
          <a:prstGeom prst="rect">
            <a:avLst/>
          </a:prstGeom>
          <a:pattFill prst="pct10">
            <a:fgClr>
              <a:srgbClr val="FFEFDE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57" name="Rectangle 12" descr="10%"/>
          <p:cNvSpPr>
            <a:spLocks noChangeArrowheads="1"/>
          </p:cNvSpPr>
          <p:nvPr/>
        </p:nvSpPr>
        <p:spPr bwMode="auto">
          <a:xfrm>
            <a:off x="1758950" y="3638550"/>
            <a:ext cx="1511300" cy="1257300"/>
          </a:xfrm>
          <a:prstGeom prst="rect">
            <a:avLst/>
          </a:prstGeom>
          <a:pattFill prst="pct10">
            <a:fgClr>
              <a:srgbClr val="FFEFDE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58" name="Rectangle 13" descr="10%"/>
          <p:cNvSpPr>
            <a:spLocks noChangeArrowheads="1"/>
          </p:cNvSpPr>
          <p:nvPr/>
        </p:nvSpPr>
        <p:spPr bwMode="auto">
          <a:xfrm>
            <a:off x="1758950" y="4908550"/>
            <a:ext cx="1511300" cy="1257300"/>
          </a:xfrm>
          <a:prstGeom prst="rect">
            <a:avLst/>
          </a:prstGeom>
          <a:pattFill prst="pct10">
            <a:fgClr>
              <a:srgbClr val="FFEFDE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59" name="Rectangle 14" descr="10%"/>
          <p:cNvSpPr>
            <a:spLocks noChangeArrowheads="1"/>
          </p:cNvSpPr>
          <p:nvPr/>
        </p:nvSpPr>
        <p:spPr bwMode="auto">
          <a:xfrm>
            <a:off x="3282950" y="2368550"/>
            <a:ext cx="1511300" cy="1257300"/>
          </a:xfrm>
          <a:prstGeom prst="rect">
            <a:avLst/>
          </a:prstGeom>
          <a:pattFill prst="pct10">
            <a:fgClr>
              <a:srgbClr val="FFEFDE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60" name="Rectangle 15" descr="10%"/>
          <p:cNvSpPr>
            <a:spLocks noChangeArrowheads="1"/>
          </p:cNvSpPr>
          <p:nvPr/>
        </p:nvSpPr>
        <p:spPr bwMode="auto">
          <a:xfrm>
            <a:off x="3282950" y="3638550"/>
            <a:ext cx="1511300" cy="1257300"/>
          </a:xfrm>
          <a:prstGeom prst="rect">
            <a:avLst/>
          </a:prstGeom>
          <a:pattFill prst="pct10">
            <a:fgClr>
              <a:srgbClr val="FFEFDE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61" name="Rectangle 16" descr="10%"/>
          <p:cNvSpPr>
            <a:spLocks noChangeArrowheads="1"/>
          </p:cNvSpPr>
          <p:nvPr/>
        </p:nvSpPr>
        <p:spPr bwMode="auto">
          <a:xfrm>
            <a:off x="3282950" y="4908550"/>
            <a:ext cx="1511300" cy="1257300"/>
          </a:xfrm>
          <a:prstGeom prst="rect">
            <a:avLst/>
          </a:prstGeom>
          <a:pattFill prst="pct10">
            <a:fgClr>
              <a:srgbClr val="FFEFDE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62" name="Rectangle 17" descr="10%"/>
          <p:cNvSpPr>
            <a:spLocks noChangeArrowheads="1"/>
          </p:cNvSpPr>
          <p:nvPr/>
        </p:nvSpPr>
        <p:spPr bwMode="auto">
          <a:xfrm>
            <a:off x="4806950" y="2368550"/>
            <a:ext cx="1511300" cy="1257300"/>
          </a:xfrm>
          <a:prstGeom prst="rect">
            <a:avLst/>
          </a:prstGeom>
          <a:pattFill prst="pct10">
            <a:fgClr>
              <a:srgbClr val="FFEFDE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63" name="Rectangle 18" descr="10%"/>
          <p:cNvSpPr>
            <a:spLocks noChangeArrowheads="1"/>
          </p:cNvSpPr>
          <p:nvPr/>
        </p:nvSpPr>
        <p:spPr bwMode="auto">
          <a:xfrm>
            <a:off x="4806950" y="3638550"/>
            <a:ext cx="1511300" cy="1257300"/>
          </a:xfrm>
          <a:prstGeom prst="rect">
            <a:avLst/>
          </a:prstGeom>
          <a:pattFill prst="pct10">
            <a:fgClr>
              <a:srgbClr val="FFEFDE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64" name="Rectangle 19" descr="10%"/>
          <p:cNvSpPr>
            <a:spLocks noChangeArrowheads="1"/>
          </p:cNvSpPr>
          <p:nvPr/>
        </p:nvSpPr>
        <p:spPr bwMode="auto">
          <a:xfrm>
            <a:off x="4806950" y="4908550"/>
            <a:ext cx="1511300" cy="1257300"/>
          </a:xfrm>
          <a:prstGeom prst="rect">
            <a:avLst/>
          </a:prstGeom>
          <a:pattFill prst="pct10">
            <a:fgClr>
              <a:srgbClr val="FFEFDE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65" name="Rectangle 20" descr="10%"/>
          <p:cNvSpPr>
            <a:spLocks noChangeArrowheads="1"/>
          </p:cNvSpPr>
          <p:nvPr/>
        </p:nvSpPr>
        <p:spPr bwMode="auto">
          <a:xfrm>
            <a:off x="6330950" y="2368550"/>
            <a:ext cx="1511300" cy="1257300"/>
          </a:xfrm>
          <a:prstGeom prst="rect">
            <a:avLst/>
          </a:prstGeom>
          <a:pattFill prst="pct10">
            <a:fgClr>
              <a:srgbClr val="FFEFDE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66" name="Rectangle 21" descr="10%"/>
          <p:cNvSpPr>
            <a:spLocks noChangeArrowheads="1"/>
          </p:cNvSpPr>
          <p:nvPr/>
        </p:nvSpPr>
        <p:spPr bwMode="auto">
          <a:xfrm>
            <a:off x="6330950" y="3638550"/>
            <a:ext cx="1511300" cy="1257300"/>
          </a:xfrm>
          <a:prstGeom prst="rect">
            <a:avLst/>
          </a:prstGeom>
          <a:pattFill prst="pct10">
            <a:fgClr>
              <a:srgbClr val="FFEFDE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67" name="Rectangle 22" descr="10%"/>
          <p:cNvSpPr>
            <a:spLocks noChangeArrowheads="1"/>
          </p:cNvSpPr>
          <p:nvPr/>
        </p:nvSpPr>
        <p:spPr bwMode="auto">
          <a:xfrm>
            <a:off x="6330950" y="4908550"/>
            <a:ext cx="1511300" cy="1257300"/>
          </a:xfrm>
          <a:prstGeom prst="rect">
            <a:avLst/>
          </a:prstGeom>
          <a:pattFill prst="pct10">
            <a:fgClr>
              <a:srgbClr val="FFEFDE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4295" name="Rectangle 23"/>
          <p:cNvSpPr>
            <a:spLocks noChangeArrowheads="1"/>
          </p:cNvSpPr>
          <p:nvPr/>
        </p:nvSpPr>
        <p:spPr bwMode="auto">
          <a:xfrm>
            <a:off x="2286000" y="2514600"/>
            <a:ext cx="381000" cy="1066800"/>
          </a:xfrm>
          <a:prstGeom prst="rect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4296" name="AutoShape 24"/>
          <p:cNvSpPr>
            <a:spLocks noChangeArrowheads="1"/>
          </p:cNvSpPr>
          <p:nvPr/>
        </p:nvSpPr>
        <p:spPr bwMode="auto">
          <a:xfrm rot="16200000">
            <a:off x="3390900" y="2857500"/>
            <a:ext cx="838200" cy="609600"/>
          </a:xfrm>
          <a:prstGeom prst="rtTriangle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4297" name="AutoShape 25"/>
          <p:cNvSpPr>
            <a:spLocks noChangeArrowheads="1"/>
          </p:cNvSpPr>
          <p:nvPr/>
        </p:nvSpPr>
        <p:spPr bwMode="auto">
          <a:xfrm>
            <a:off x="4953000" y="2743200"/>
            <a:ext cx="609600" cy="838200"/>
          </a:xfrm>
          <a:prstGeom prst="rtTriangle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4298" name="Freeform 26"/>
          <p:cNvSpPr>
            <a:spLocks/>
          </p:cNvSpPr>
          <p:nvPr/>
        </p:nvSpPr>
        <p:spPr bwMode="auto">
          <a:xfrm>
            <a:off x="6477000" y="2514600"/>
            <a:ext cx="992188" cy="1068388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156" y="192"/>
              </a:cxn>
              <a:cxn ang="0">
                <a:pos x="260" y="384"/>
              </a:cxn>
              <a:cxn ang="0">
                <a:pos x="364" y="0"/>
              </a:cxn>
              <a:cxn ang="0">
                <a:pos x="416" y="384"/>
              </a:cxn>
              <a:cxn ang="0">
                <a:pos x="468" y="192"/>
              </a:cxn>
              <a:cxn ang="0">
                <a:pos x="676" y="672"/>
              </a:cxn>
              <a:cxn ang="0">
                <a:pos x="0" y="672"/>
              </a:cxn>
            </a:cxnLst>
            <a:rect l="0" t="0" r="r" b="b"/>
            <a:pathLst>
              <a:path w="677" h="673">
                <a:moveTo>
                  <a:pt x="0" y="672"/>
                </a:moveTo>
                <a:lnTo>
                  <a:pt x="156" y="192"/>
                </a:lnTo>
                <a:lnTo>
                  <a:pt x="260" y="384"/>
                </a:lnTo>
                <a:lnTo>
                  <a:pt x="364" y="0"/>
                </a:lnTo>
                <a:lnTo>
                  <a:pt x="416" y="384"/>
                </a:lnTo>
                <a:lnTo>
                  <a:pt x="468" y="192"/>
                </a:lnTo>
                <a:lnTo>
                  <a:pt x="676" y="672"/>
                </a:lnTo>
                <a:lnTo>
                  <a:pt x="0" y="672"/>
                </a:lnTo>
              </a:path>
            </a:pathLst>
          </a:custGeom>
          <a:solidFill>
            <a:srgbClr val="6FFFDC"/>
          </a:solidFill>
          <a:ln w="9525" cap="rnd">
            <a:noFill/>
            <a:round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94299" name="Rectangle 27"/>
          <p:cNvSpPr>
            <a:spLocks noChangeArrowheads="1"/>
          </p:cNvSpPr>
          <p:nvPr/>
        </p:nvSpPr>
        <p:spPr bwMode="auto">
          <a:xfrm>
            <a:off x="1828800" y="4495800"/>
            <a:ext cx="1371600" cy="381000"/>
          </a:xfrm>
          <a:prstGeom prst="rect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4300" name="AutoShape 28"/>
          <p:cNvSpPr>
            <a:spLocks noChangeArrowheads="1"/>
          </p:cNvSpPr>
          <p:nvPr/>
        </p:nvSpPr>
        <p:spPr bwMode="auto">
          <a:xfrm rot="16200000">
            <a:off x="3733800" y="3962400"/>
            <a:ext cx="533400" cy="1295400"/>
          </a:xfrm>
          <a:prstGeom prst="rtTriangle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4301" name="AutoShape 29"/>
          <p:cNvSpPr>
            <a:spLocks noChangeArrowheads="1"/>
          </p:cNvSpPr>
          <p:nvPr/>
        </p:nvSpPr>
        <p:spPr bwMode="auto">
          <a:xfrm>
            <a:off x="4953000" y="4343400"/>
            <a:ext cx="1295400" cy="533400"/>
          </a:xfrm>
          <a:prstGeom prst="rtTriangle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4302" name="Freeform 30"/>
          <p:cNvSpPr>
            <a:spLocks/>
          </p:cNvSpPr>
          <p:nvPr/>
        </p:nvSpPr>
        <p:spPr bwMode="auto">
          <a:xfrm>
            <a:off x="6324600" y="4267200"/>
            <a:ext cx="1449388" cy="61118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98" y="96"/>
              </a:cxn>
              <a:cxn ang="0">
                <a:pos x="296" y="192"/>
              </a:cxn>
              <a:cxn ang="0">
                <a:pos x="592" y="0"/>
              </a:cxn>
              <a:cxn ang="0">
                <a:pos x="839" y="144"/>
              </a:cxn>
              <a:cxn ang="0">
                <a:pos x="988" y="0"/>
              </a:cxn>
              <a:cxn ang="0">
                <a:pos x="988" y="384"/>
              </a:cxn>
              <a:cxn ang="0">
                <a:pos x="0" y="384"/>
              </a:cxn>
              <a:cxn ang="0">
                <a:pos x="0" y="144"/>
              </a:cxn>
            </a:cxnLst>
            <a:rect l="0" t="0" r="r" b="b"/>
            <a:pathLst>
              <a:path w="989" h="385">
                <a:moveTo>
                  <a:pt x="0" y="144"/>
                </a:moveTo>
                <a:lnTo>
                  <a:pt x="98" y="96"/>
                </a:lnTo>
                <a:lnTo>
                  <a:pt x="296" y="192"/>
                </a:lnTo>
                <a:lnTo>
                  <a:pt x="592" y="0"/>
                </a:lnTo>
                <a:lnTo>
                  <a:pt x="839" y="144"/>
                </a:lnTo>
                <a:lnTo>
                  <a:pt x="988" y="0"/>
                </a:lnTo>
                <a:lnTo>
                  <a:pt x="988" y="384"/>
                </a:lnTo>
                <a:lnTo>
                  <a:pt x="0" y="384"/>
                </a:lnTo>
                <a:lnTo>
                  <a:pt x="0" y="144"/>
                </a:lnTo>
              </a:path>
            </a:pathLst>
          </a:custGeom>
          <a:solidFill>
            <a:srgbClr val="6FFFDC"/>
          </a:solidFill>
          <a:ln w="9525" cap="rnd">
            <a:noFill/>
            <a:round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94303" name="Rectangle 31"/>
          <p:cNvSpPr>
            <a:spLocks noChangeArrowheads="1"/>
          </p:cNvSpPr>
          <p:nvPr/>
        </p:nvSpPr>
        <p:spPr bwMode="auto">
          <a:xfrm>
            <a:off x="1828800" y="5638800"/>
            <a:ext cx="228600" cy="533400"/>
          </a:xfrm>
          <a:prstGeom prst="rect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4304" name="Rectangle 32"/>
          <p:cNvSpPr>
            <a:spLocks noChangeArrowheads="1"/>
          </p:cNvSpPr>
          <p:nvPr/>
        </p:nvSpPr>
        <p:spPr bwMode="auto">
          <a:xfrm>
            <a:off x="2209800" y="5638800"/>
            <a:ext cx="228600" cy="533400"/>
          </a:xfrm>
          <a:prstGeom prst="rect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4305" name="Rectangle 33"/>
          <p:cNvSpPr>
            <a:spLocks noChangeArrowheads="1"/>
          </p:cNvSpPr>
          <p:nvPr/>
        </p:nvSpPr>
        <p:spPr bwMode="auto">
          <a:xfrm>
            <a:off x="2590800" y="5638800"/>
            <a:ext cx="228600" cy="533400"/>
          </a:xfrm>
          <a:prstGeom prst="rect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4306" name="Rectangle 34"/>
          <p:cNvSpPr>
            <a:spLocks noChangeArrowheads="1"/>
          </p:cNvSpPr>
          <p:nvPr/>
        </p:nvSpPr>
        <p:spPr bwMode="auto">
          <a:xfrm>
            <a:off x="2971800" y="5638800"/>
            <a:ext cx="228600" cy="533400"/>
          </a:xfrm>
          <a:prstGeom prst="rect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352800" y="5105400"/>
            <a:ext cx="1295400" cy="1066800"/>
            <a:chOff x="2288" y="3216"/>
            <a:chExt cx="884" cy="672"/>
          </a:xfrm>
        </p:grpSpPr>
        <p:sp>
          <p:nvSpPr>
            <p:cNvPr id="694308" name="Rectangle 36"/>
            <p:cNvSpPr>
              <a:spLocks noChangeArrowheads="1"/>
            </p:cNvSpPr>
            <p:nvPr/>
          </p:nvSpPr>
          <p:spPr bwMode="auto">
            <a:xfrm>
              <a:off x="2288" y="3600"/>
              <a:ext cx="156" cy="288"/>
            </a:xfrm>
            <a:prstGeom prst="rect">
              <a:avLst/>
            </a:prstGeom>
            <a:solidFill>
              <a:srgbClr val="6FFFDC"/>
            </a:solidFill>
            <a:ln w="9525">
              <a:noFill/>
              <a:miter lim="800000"/>
              <a:headEnd/>
              <a:tailEnd/>
            </a:ln>
            <a:effectLst>
              <a:outerShdw dist="85194" dir="200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94309" name="Rectangle 37"/>
            <p:cNvSpPr>
              <a:spLocks noChangeArrowheads="1"/>
            </p:cNvSpPr>
            <p:nvPr/>
          </p:nvSpPr>
          <p:spPr bwMode="auto">
            <a:xfrm>
              <a:off x="3016" y="3216"/>
              <a:ext cx="156" cy="672"/>
            </a:xfrm>
            <a:prstGeom prst="rect">
              <a:avLst/>
            </a:prstGeom>
            <a:solidFill>
              <a:srgbClr val="6FFFDC"/>
            </a:solidFill>
            <a:ln w="9525">
              <a:noFill/>
              <a:miter lim="800000"/>
              <a:headEnd/>
              <a:tailEnd/>
            </a:ln>
            <a:effectLst>
              <a:outerShdw dist="85194" dir="200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94310" name="Rectangle 38"/>
            <p:cNvSpPr>
              <a:spLocks noChangeArrowheads="1"/>
            </p:cNvSpPr>
            <p:nvPr/>
          </p:nvSpPr>
          <p:spPr bwMode="auto">
            <a:xfrm>
              <a:off x="2756" y="3312"/>
              <a:ext cx="156" cy="576"/>
            </a:xfrm>
            <a:prstGeom prst="rect">
              <a:avLst/>
            </a:prstGeom>
            <a:solidFill>
              <a:srgbClr val="6FFFDC"/>
            </a:solidFill>
            <a:ln w="9525">
              <a:noFill/>
              <a:miter lim="800000"/>
              <a:headEnd/>
              <a:tailEnd/>
            </a:ln>
            <a:effectLst>
              <a:outerShdw dist="85194" dir="200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94311" name="Rectangle 39"/>
            <p:cNvSpPr>
              <a:spLocks noChangeArrowheads="1"/>
            </p:cNvSpPr>
            <p:nvPr/>
          </p:nvSpPr>
          <p:spPr bwMode="auto">
            <a:xfrm>
              <a:off x="2548" y="3456"/>
              <a:ext cx="156" cy="432"/>
            </a:xfrm>
            <a:prstGeom prst="rect">
              <a:avLst/>
            </a:prstGeom>
            <a:solidFill>
              <a:srgbClr val="6FFFDC"/>
            </a:solidFill>
            <a:ln w="9525">
              <a:noFill/>
              <a:miter lim="800000"/>
              <a:headEnd/>
              <a:tailEnd/>
            </a:ln>
            <a:effectLst>
              <a:outerShdw dist="85194" dir="200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4876800" y="5105400"/>
            <a:ext cx="1295400" cy="1066800"/>
            <a:chOff x="3328" y="3216"/>
            <a:chExt cx="884" cy="672"/>
          </a:xfrm>
        </p:grpSpPr>
        <p:sp>
          <p:nvSpPr>
            <p:cNvPr id="694313" name="Rectangle 41"/>
            <p:cNvSpPr>
              <a:spLocks noChangeArrowheads="1"/>
            </p:cNvSpPr>
            <p:nvPr/>
          </p:nvSpPr>
          <p:spPr bwMode="auto">
            <a:xfrm>
              <a:off x="4056" y="3600"/>
              <a:ext cx="156" cy="288"/>
            </a:xfrm>
            <a:prstGeom prst="rect">
              <a:avLst/>
            </a:prstGeom>
            <a:solidFill>
              <a:srgbClr val="6FFFDC"/>
            </a:solidFill>
            <a:ln w="9525">
              <a:noFill/>
              <a:miter lim="800000"/>
              <a:headEnd/>
              <a:tailEnd/>
            </a:ln>
            <a:effectLst>
              <a:outerShdw dist="85194" dir="200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94314" name="Rectangle 42"/>
            <p:cNvSpPr>
              <a:spLocks noChangeArrowheads="1"/>
            </p:cNvSpPr>
            <p:nvPr/>
          </p:nvSpPr>
          <p:spPr bwMode="auto">
            <a:xfrm>
              <a:off x="3328" y="3216"/>
              <a:ext cx="156" cy="672"/>
            </a:xfrm>
            <a:prstGeom prst="rect">
              <a:avLst/>
            </a:prstGeom>
            <a:solidFill>
              <a:srgbClr val="6FFFDC"/>
            </a:solidFill>
            <a:ln w="9525">
              <a:noFill/>
              <a:miter lim="800000"/>
              <a:headEnd/>
              <a:tailEnd/>
            </a:ln>
            <a:effectLst>
              <a:outerShdw dist="85194" dir="200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94315" name="Rectangle 43"/>
            <p:cNvSpPr>
              <a:spLocks noChangeArrowheads="1"/>
            </p:cNvSpPr>
            <p:nvPr/>
          </p:nvSpPr>
          <p:spPr bwMode="auto">
            <a:xfrm>
              <a:off x="3588" y="3312"/>
              <a:ext cx="156" cy="576"/>
            </a:xfrm>
            <a:prstGeom prst="rect">
              <a:avLst/>
            </a:prstGeom>
            <a:solidFill>
              <a:srgbClr val="6FFFDC"/>
            </a:solidFill>
            <a:ln w="9525">
              <a:noFill/>
              <a:miter lim="800000"/>
              <a:headEnd/>
              <a:tailEnd/>
            </a:ln>
            <a:effectLst>
              <a:outerShdw dist="85194" dir="200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94316" name="Rectangle 44"/>
            <p:cNvSpPr>
              <a:spLocks noChangeArrowheads="1"/>
            </p:cNvSpPr>
            <p:nvPr/>
          </p:nvSpPr>
          <p:spPr bwMode="auto">
            <a:xfrm>
              <a:off x="3796" y="3456"/>
              <a:ext cx="156" cy="432"/>
            </a:xfrm>
            <a:prstGeom prst="rect">
              <a:avLst/>
            </a:prstGeom>
            <a:solidFill>
              <a:srgbClr val="6FFFDC"/>
            </a:solidFill>
            <a:ln w="9525">
              <a:noFill/>
              <a:miter lim="800000"/>
              <a:headEnd/>
              <a:tailEnd/>
            </a:ln>
            <a:effectLst>
              <a:outerShdw dist="85194" dir="200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694317" name="Rectangle 45"/>
          <p:cNvSpPr>
            <a:spLocks noChangeArrowheads="1"/>
          </p:cNvSpPr>
          <p:nvPr/>
        </p:nvSpPr>
        <p:spPr bwMode="auto">
          <a:xfrm>
            <a:off x="6400800" y="5791200"/>
            <a:ext cx="228600" cy="381000"/>
          </a:xfrm>
          <a:prstGeom prst="rect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4318" name="Rectangle 46"/>
          <p:cNvSpPr>
            <a:spLocks noChangeArrowheads="1"/>
          </p:cNvSpPr>
          <p:nvPr/>
        </p:nvSpPr>
        <p:spPr bwMode="auto">
          <a:xfrm>
            <a:off x="7162800" y="5791200"/>
            <a:ext cx="228600" cy="381000"/>
          </a:xfrm>
          <a:prstGeom prst="rect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4319" name="Rectangle 47"/>
          <p:cNvSpPr>
            <a:spLocks noChangeArrowheads="1"/>
          </p:cNvSpPr>
          <p:nvPr/>
        </p:nvSpPr>
        <p:spPr bwMode="auto">
          <a:xfrm>
            <a:off x="6781800" y="5486400"/>
            <a:ext cx="228600" cy="685800"/>
          </a:xfrm>
          <a:prstGeom prst="rect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4320" name="Rectangle 48"/>
          <p:cNvSpPr>
            <a:spLocks noChangeArrowheads="1"/>
          </p:cNvSpPr>
          <p:nvPr/>
        </p:nvSpPr>
        <p:spPr bwMode="auto">
          <a:xfrm>
            <a:off x="7543800" y="5486400"/>
            <a:ext cx="228600" cy="685800"/>
          </a:xfrm>
          <a:prstGeom prst="rect">
            <a:avLst/>
          </a:prstGeom>
          <a:solidFill>
            <a:srgbClr val="6FFFDC"/>
          </a:solidFill>
          <a:ln w="9525">
            <a:noFill/>
            <a:miter lim="800000"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58086" name="Line 49"/>
          <p:cNvSpPr>
            <a:spLocks noChangeShapeType="1"/>
          </p:cNvSpPr>
          <p:nvPr/>
        </p:nvSpPr>
        <p:spPr bwMode="auto">
          <a:xfrm>
            <a:off x="1752600" y="6172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87" name="Line 50"/>
          <p:cNvSpPr>
            <a:spLocks noChangeShapeType="1"/>
          </p:cNvSpPr>
          <p:nvPr/>
        </p:nvSpPr>
        <p:spPr bwMode="auto">
          <a:xfrm>
            <a:off x="6324600" y="6324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88" name="Line 51"/>
          <p:cNvSpPr>
            <a:spLocks noChangeShapeType="1"/>
          </p:cNvSpPr>
          <p:nvPr/>
        </p:nvSpPr>
        <p:spPr bwMode="auto">
          <a:xfrm flipH="1">
            <a:off x="7543800" y="6324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89" name="Rectangle 52"/>
          <p:cNvSpPr>
            <a:spLocks noChangeArrowheads="1"/>
          </p:cNvSpPr>
          <p:nvPr/>
        </p:nvSpPr>
        <p:spPr bwMode="auto">
          <a:xfrm>
            <a:off x="6689725" y="6126163"/>
            <a:ext cx="855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b="1" u="none"/>
              <a:t>μήνας</a:t>
            </a:r>
          </a:p>
        </p:txBody>
      </p:sp>
      <p:sp>
        <p:nvSpPr>
          <p:cNvPr id="258090" name="Line 53"/>
          <p:cNvSpPr>
            <a:spLocks noChangeShapeType="1"/>
          </p:cNvSpPr>
          <p:nvPr/>
        </p:nvSpPr>
        <p:spPr bwMode="auto">
          <a:xfrm flipV="1">
            <a:off x="8001000" y="6019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8091" name="Rectangle 54"/>
          <p:cNvSpPr>
            <a:spLocks noChangeArrowheads="1"/>
          </p:cNvSpPr>
          <p:nvPr/>
        </p:nvSpPr>
        <p:spPr bwMode="auto">
          <a:xfrm>
            <a:off x="7775575" y="5181600"/>
            <a:ext cx="1368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1800" b="1" u="none"/>
              <a:t>Αριθμός</a:t>
            </a:r>
          </a:p>
          <a:p>
            <a:pPr defTabSz="762000" eaLnBrk="0" hangingPunct="0"/>
            <a:r>
              <a:rPr lang="el-GR" sz="1800" b="1" u="none"/>
              <a:t>μηνυμάτων </a:t>
            </a:r>
          </a:p>
          <a:p>
            <a:pPr defTabSz="762000" eaLnBrk="0" hangingPunct="0"/>
            <a:r>
              <a:rPr lang="el-GR" sz="1800" b="1" u="none"/>
              <a:t>ανά μέρα</a:t>
            </a:r>
          </a:p>
        </p:txBody>
      </p:sp>
      <p:sp>
        <p:nvSpPr>
          <p:cNvPr id="258092" name="Line 55"/>
          <p:cNvSpPr>
            <a:spLocks noChangeShapeType="1"/>
          </p:cNvSpPr>
          <p:nvPr/>
        </p:nvSpPr>
        <p:spPr bwMode="auto">
          <a:xfrm>
            <a:off x="8001000" y="4876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" name="5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934200" cy="1524000"/>
          </a:xfrm>
          <a:gradFill rotWithShape="0">
            <a:gsLst>
              <a:gs pos="0">
                <a:srgbClr val="6FFFDC">
                  <a:gamma/>
                  <a:tint val="0"/>
                  <a:invGamma/>
                </a:srgbClr>
              </a:gs>
              <a:gs pos="100000">
                <a:srgbClr val="6FFFDC"/>
              </a:gs>
            </a:gsLst>
            <a:lin ang="5400000" scaled="1"/>
          </a:gradFill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sz="2000" b="1" smtClean="0"/>
              <a:t>ΜΙΚΡΟΠΡΟΓΡΑΜΜΑΤΙΣΜΟΣ χρονοδιάγραμμα διαφήμισης</a:t>
            </a:r>
            <a:br>
              <a:rPr lang="el-GR" sz="2000" b="1" smtClean="0"/>
            </a:br>
            <a:r>
              <a:rPr lang="el-GR" sz="2000" b="1" smtClean="0"/>
              <a:t>(timing pattern)</a:t>
            </a:r>
            <a:endParaRPr lang="el-GR" sz="1600" b="1" smtClean="0"/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898525" y="2193925"/>
            <a:ext cx="512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sz="1600" b="1" u="none"/>
              <a:t>Το χρονοδιάγραμμα θα πρέπει να εξετάζει 3 παράγοντες:</a:t>
            </a:r>
          </a:p>
        </p:txBody>
      </p:sp>
      <p:sp>
        <p:nvSpPr>
          <p:cNvPr id="696324" name="AutoShape 4"/>
          <p:cNvSpPr>
            <a:spLocks noChangeArrowheads="1"/>
          </p:cNvSpPr>
          <p:nvPr/>
        </p:nvSpPr>
        <p:spPr bwMode="auto">
          <a:xfrm>
            <a:off x="2057400" y="2819400"/>
            <a:ext cx="457200" cy="6858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6000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6325" name="AutoShape 5"/>
          <p:cNvSpPr>
            <a:spLocks noChangeArrowheads="1"/>
          </p:cNvSpPr>
          <p:nvPr/>
        </p:nvSpPr>
        <p:spPr bwMode="auto">
          <a:xfrm>
            <a:off x="2057400" y="4114800"/>
            <a:ext cx="457200" cy="6858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6000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96326" name="AutoShape 6"/>
          <p:cNvSpPr>
            <a:spLocks noChangeArrowheads="1"/>
          </p:cNvSpPr>
          <p:nvPr/>
        </p:nvSpPr>
        <p:spPr bwMode="auto">
          <a:xfrm>
            <a:off x="2057400" y="5334000"/>
            <a:ext cx="457200" cy="6858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folHlink">
                  <a:gamma/>
                  <a:tint val="6000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6634" name="Rectangle 7"/>
          <p:cNvSpPr>
            <a:spLocks noChangeArrowheads="1"/>
          </p:cNvSpPr>
          <p:nvPr/>
        </p:nvSpPr>
        <p:spPr bwMode="auto">
          <a:xfrm>
            <a:off x="2574925" y="4227513"/>
            <a:ext cx="500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b="1" u="none"/>
              <a:t>Αγοραστική συχνότητα (purchase frequency)</a:t>
            </a:r>
          </a:p>
        </p:txBody>
      </p:sp>
      <p:sp>
        <p:nvSpPr>
          <p:cNvPr id="26635" name="Rectangle 8"/>
          <p:cNvSpPr>
            <a:spLocks noChangeArrowheads="1"/>
          </p:cNvSpPr>
          <p:nvPr/>
        </p:nvSpPr>
        <p:spPr bwMode="auto">
          <a:xfrm>
            <a:off x="2574925" y="3008313"/>
            <a:ext cx="3671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l-GR" b="1" u="none"/>
              <a:t>Αντικατάσταση των αγοραστών</a:t>
            </a:r>
          </a:p>
          <a:p>
            <a:pPr defTabSz="762000" eaLnBrk="0" hangingPunct="0"/>
            <a:r>
              <a:rPr lang="el-GR" b="1" u="none"/>
              <a:t> (buyer turnover)</a:t>
            </a:r>
          </a:p>
        </p:txBody>
      </p:sp>
      <p:sp>
        <p:nvSpPr>
          <p:cNvPr id="26636" name="Rectangle 9"/>
          <p:cNvSpPr>
            <a:spLocks noChangeArrowheads="1"/>
          </p:cNvSpPr>
          <p:nvPr/>
        </p:nvSpPr>
        <p:spPr bwMode="auto">
          <a:xfrm>
            <a:off x="2574925" y="5522913"/>
            <a:ext cx="588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l-GR" b="1" u="none"/>
              <a:t>Ο ρυθμός που ο καταναλωτής ξεχνά την επωνυμία</a:t>
            </a:r>
          </a:p>
        </p:txBody>
      </p:sp>
      <p:graphicFrame>
        <p:nvGraphicFramePr>
          <p:cNvPr id="26626" name="Object 10"/>
          <p:cNvGraphicFramePr>
            <a:graphicFrameLocks/>
          </p:cNvGraphicFramePr>
          <p:nvPr/>
        </p:nvGraphicFramePr>
        <p:xfrm>
          <a:off x="404813" y="5410200"/>
          <a:ext cx="814387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lip" r:id="rId4" imgW="1699920" imgH="3659040" progId="">
                  <p:embed/>
                </p:oleObj>
              </mc:Choice>
              <mc:Fallback>
                <p:oleObj name="Clip" r:id="rId4" imgW="1699920" imgH="3659040" progId="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5410200"/>
                        <a:ext cx="814387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1"/>
          <p:cNvGraphicFramePr>
            <a:graphicFrameLocks/>
          </p:cNvGraphicFramePr>
          <p:nvPr/>
        </p:nvGraphicFramePr>
        <p:xfrm>
          <a:off x="401638" y="2730500"/>
          <a:ext cx="15557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Clip" r:id="rId6" imgW="3660480" imgH="3436920" progId="">
                  <p:embed/>
                </p:oleObj>
              </mc:Choice>
              <mc:Fallback>
                <p:oleObj name="Clip" r:id="rId6" imgW="3660480" imgH="3436920" progId="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2730500"/>
                        <a:ext cx="15557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AutoShape 12"/>
          <p:cNvSpPr>
            <a:spLocks noChangeArrowheads="1"/>
          </p:cNvSpPr>
          <p:nvPr/>
        </p:nvSpPr>
        <p:spPr bwMode="auto">
          <a:xfrm>
            <a:off x="1073150" y="511175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FFEFDE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1050925" y="5075238"/>
            <a:ext cx="16160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l-GR" sz="1200" b="1" u="none"/>
              <a:t>Kellog’s,</a:t>
            </a:r>
          </a:p>
          <a:p>
            <a:pPr defTabSz="762000" eaLnBrk="0" hangingPunct="0"/>
            <a:r>
              <a:rPr lang="el-GR" sz="1200" b="1" u="none"/>
              <a:t>Tasty,       </a:t>
            </a:r>
          </a:p>
          <a:p>
            <a:pPr defTabSz="762000" eaLnBrk="0" hangingPunct="0"/>
            <a:r>
              <a:rPr lang="el-GR" sz="1200" b="1" u="none"/>
              <a:t>Quaker.</a:t>
            </a:r>
          </a:p>
          <a:p>
            <a:pPr defTabSz="762000" eaLnBrk="0" hangingPunct="0"/>
            <a:r>
              <a:rPr lang="el-GR" sz="1600" b="1" u="none"/>
              <a:t>........</a:t>
            </a:r>
          </a:p>
        </p:txBody>
      </p:sp>
      <p:graphicFrame>
        <p:nvGraphicFramePr>
          <p:cNvPr id="26628" name="Object 14"/>
          <p:cNvGraphicFramePr>
            <a:graphicFrameLocks/>
          </p:cNvGraphicFramePr>
          <p:nvPr/>
        </p:nvGraphicFramePr>
        <p:xfrm>
          <a:off x="660400" y="3835400"/>
          <a:ext cx="965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Clip" r:id="rId8" imgW="274321" imgH="390244" progId="">
                  <p:embed/>
                </p:oleObj>
              </mc:Choice>
              <mc:Fallback>
                <p:oleObj name="Clip" r:id="rId8" imgW="274321" imgH="390244" progId="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59" t="2080" r="4759" b="2080"/>
                      <a:stretch>
                        <a:fillRect/>
                      </a:stretch>
                    </p:blipFill>
                    <p:spPr bwMode="auto">
                      <a:xfrm>
                        <a:off x="660400" y="3835400"/>
                        <a:ext cx="9652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5943600" cy="519113"/>
          </a:xfrm>
          <a:prstGeom prst="rect">
            <a:avLst/>
          </a:prstGeom>
          <a:gradFill rotWithShape="0">
            <a:gsLst>
              <a:gs pos="0">
                <a:srgbClr val="D7D200"/>
              </a:gs>
              <a:gs pos="100000">
                <a:srgbClr val="D7D200">
                  <a:gamma/>
                  <a:tint val="26667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u="none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ΔΙΑΦΗΜΙΣΤΙΚΗ ΕΚΣΤΡΑΤΕΙΑ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3124200" y="1066800"/>
            <a:ext cx="4191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ΔΙΑΦΗΜΙΣΤΙΚΟ ΜΗΝΥΜΑ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ΦΩΤΟΓΡΑΦΗΣΗ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ΜΕΓΕΘΟΣ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ΔΙΑΡΚΕΙΑ ΜΗΝΥΜΑΤΩΝ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ΚΑΤΑΜΕΡΙΣΜΟΣ ΠΟΡΩΝ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1371600" y="3581400"/>
            <a:ext cx="685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ΠΡΟΓΡΑΜΜΑ ΔΗΜΟΣΙΩΝ ΕΜΦΑΝΙΣΕΩΝ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GB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ATMOSFERICS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ΔΗΛΩΣΕΙΣ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ΔΗΜΙΟΥΡΓΙΑ ΕΙΔΗΣΕΩΝ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066800" y="56388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ΠΡΟΓΡΑΜΜΑ ΔΡΑΣΗΣ ΜΕΛΩΝ-ΟΠΑΔΩΝ       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SALES FORCE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2150" name="Picture 6" descr="pe0147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427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Belch, G. E., &amp; Belch, M. A. (2003). </a:t>
            </a:r>
            <a:r>
              <a:rPr lang="en-US" i="1" dirty="0" smtClean="0"/>
              <a:t>Advertising and promotion: An integrated marketing communications perspective</a:t>
            </a:r>
            <a:r>
              <a:rPr lang="en-US" dirty="0" smtClean="0"/>
              <a:t>. The McGraw− Hill.</a:t>
            </a:r>
            <a:endParaRPr lang="el-GR" dirty="0" smtClean="0"/>
          </a:p>
          <a:p>
            <a:r>
              <a:rPr lang="en-US" dirty="0" err="1" smtClean="0"/>
              <a:t>Rossiter</a:t>
            </a:r>
            <a:r>
              <a:rPr lang="en-US" dirty="0" smtClean="0"/>
              <a:t>, J. R., &amp; Percy, L. (1987). </a:t>
            </a:r>
            <a:r>
              <a:rPr lang="en-US" i="1" dirty="0" smtClean="0"/>
              <a:t>Advertising and promotion management</a:t>
            </a:r>
            <a:r>
              <a:rPr lang="en-US" dirty="0" smtClean="0"/>
              <a:t>. McGraw-Hill Book Company.</a:t>
            </a:r>
            <a:endParaRPr lang="el-GR" dirty="0" smtClean="0"/>
          </a:p>
          <a:p>
            <a:r>
              <a:rPr lang="en-US" dirty="0" smtClean="0"/>
              <a:t>Wells, W., Spence-Stone, R., Crawford, R., Moriarty, S., &amp; Mitchell, N. (2011).</a:t>
            </a:r>
            <a:r>
              <a:rPr lang="en-US" i="1" dirty="0" smtClean="0"/>
              <a:t>Advertising: Principles and practices</a:t>
            </a:r>
            <a:r>
              <a:rPr lang="en-US" dirty="0" smtClean="0"/>
              <a:t>. </a:t>
            </a:r>
            <a:r>
              <a:rPr lang="en-US" smtClean="0"/>
              <a:t>Pearson Higher Education AU.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Τίτλος 6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4</a:t>
            </a:r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27088" y="2781300"/>
            <a:ext cx="7561262" cy="28575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b="1" dirty="0"/>
              <a:t>Μάθημα: </a:t>
            </a:r>
            <a:r>
              <a:rPr lang="el-GR" dirty="0"/>
              <a:t>Διαφήμιση και Επιχειρησιακή Επικοινωνία</a:t>
            </a:r>
            <a:r>
              <a:rPr lang="el-GR" dirty="0" smtClean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Επιλογή μέσων διαφήμισης</a:t>
            </a:r>
            <a:endParaRPr lang="el-GR" dirty="0"/>
          </a:p>
          <a:p>
            <a:pPr>
              <a:defRPr/>
            </a:pPr>
            <a:r>
              <a:rPr lang="el-GR" b="1" dirty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</a:p>
          <a:p>
            <a:pPr>
              <a:defRPr/>
            </a:pPr>
            <a:r>
              <a:rPr lang="el-GR" b="1" dirty="0" smtClean="0"/>
              <a:t>Τμήμα</a:t>
            </a:r>
            <a:r>
              <a:rPr lang="el-GR" b="1" dirty="0"/>
              <a:t>: </a:t>
            </a:r>
            <a:r>
              <a:rPr lang="el-GR" dirty="0" smtClean="0"/>
              <a:t>Οργάνωσης και Διοίκησης Επιχειρήσεων</a:t>
            </a: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15155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Century Gothic" pitchFamily="34" charset="0"/>
              </a:rPr>
              <a:t>Κριτήρια επιλογής μέσων</a:t>
            </a:r>
          </a:p>
          <a:p>
            <a:pPr>
              <a:buNone/>
            </a:pPr>
            <a:r>
              <a:rPr lang="el-GR" dirty="0" smtClean="0">
                <a:latin typeface="Century Gothic" pitchFamily="34" charset="0"/>
              </a:rPr>
              <a:t>Αποτελεσματικότητα μέσων </a:t>
            </a:r>
          </a:p>
          <a:p>
            <a:pPr>
              <a:defRPr/>
            </a:pP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18DDA-35B2-49AA-AC89-E8ACF657BB2D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err="1" smtClean="0"/>
              <a:t>ΕπιλογΗ</a:t>
            </a:r>
            <a:r>
              <a:rPr lang="el-GR" dirty="0" smtClean="0"/>
              <a:t> </a:t>
            </a:r>
            <a:r>
              <a:rPr lang="el-GR" dirty="0" err="1" smtClean="0"/>
              <a:t>μΕσων</a:t>
            </a:r>
            <a:r>
              <a:rPr lang="el-GR" dirty="0" smtClean="0"/>
              <a:t> </a:t>
            </a:r>
            <a:r>
              <a:rPr lang="el-GR" dirty="0" err="1" smtClean="0"/>
              <a:t>διαφΗμισης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Μάθημα: </a:t>
            </a:r>
            <a:r>
              <a:rPr lang="el-GR" dirty="0"/>
              <a:t>Διαφήμιση και Επιχειρησιακή Επικοινωνία</a:t>
            </a:r>
            <a:r>
              <a:rPr lang="el-GR" dirty="0" smtClean="0"/>
              <a:t>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Επιλογή μέσων διαφήμισης</a:t>
            </a:r>
          </a:p>
          <a:p>
            <a:pPr>
              <a:defRPr/>
            </a:pPr>
            <a:r>
              <a:rPr lang="el-GR" b="1" dirty="0" smtClean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Οργάνωσης και Διοίκησης Επιχειρήσεων</a:t>
            </a:r>
          </a:p>
          <a:p>
            <a:pPr>
              <a:defRPr/>
            </a:pPr>
            <a:endParaRPr lang="el-GR" dirty="0"/>
          </a:p>
        </p:txBody>
      </p:sp>
      <p:pic>
        <p:nvPicPr>
          <p:cNvPr id="2048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itchFamily="34" charset="0"/>
              </a:rPr>
              <a:t>Λέξεις κλειδιά</a:t>
            </a:r>
            <a:endParaRPr lang="el-GR" dirty="0">
              <a:latin typeface="Century Gothic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latin typeface="Century Gothic" pitchFamily="34" charset="0"/>
              </a:rPr>
              <a:t>Κριτήρια επιλογής μέσων</a:t>
            </a:r>
          </a:p>
          <a:p>
            <a:pPr>
              <a:buNone/>
            </a:pPr>
            <a:r>
              <a:rPr lang="el-GR" dirty="0" smtClean="0">
                <a:latin typeface="Century Gothic" pitchFamily="34" charset="0"/>
              </a:rPr>
              <a:t>Αποτελεσματικότητα μέσων </a:t>
            </a:r>
            <a:endParaRPr lang="el-GR" dirty="0">
              <a:latin typeface="Century Gothic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>
                <a:latin typeface="Century Gothic" pitchFamily="34" charset="0"/>
              </a:rPr>
              <a:pPr/>
              <a:t>7</a:t>
            </a:fld>
            <a:endParaRPr lang="el-GR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262813" y="0"/>
          <a:ext cx="18129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1171440" imgH="984240" progId="">
                  <p:embed/>
                </p:oleObj>
              </mc:Choice>
              <mc:Fallback>
                <p:oleObj name="Clip" r:id="rId4" imgW="1171440" imgH="98424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0"/>
                        <a:ext cx="18129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8435" name="Rectangle 3"/>
          <p:cNvSpPr>
            <a:spLocks noChangeArrowheads="1"/>
          </p:cNvSpPr>
          <p:nvPr/>
        </p:nvSpPr>
        <p:spPr bwMode="auto">
          <a:xfrm>
            <a:off x="2265363" y="131763"/>
            <a:ext cx="2184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ΤΗΛΕΟΡΑΣΗ</a:t>
            </a:r>
          </a:p>
        </p:txBody>
      </p:sp>
      <p:sp>
        <p:nvSpPr>
          <p:cNvPr id="658436" name="Rectangle 4"/>
          <p:cNvSpPr>
            <a:spLocks noChangeArrowheads="1"/>
          </p:cNvSpPr>
          <p:nvPr/>
        </p:nvSpPr>
        <p:spPr bwMode="auto">
          <a:xfrm>
            <a:off x="2570163" y="1655763"/>
            <a:ext cx="2162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ΡΑΔΙΟΦΩΝΟ</a:t>
            </a:r>
          </a:p>
        </p:txBody>
      </p:sp>
      <p:sp>
        <p:nvSpPr>
          <p:cNvPr id="658437" name="Rectangle 5"/>
          <p:cNvSpPr>
            <a:spLocks noChangeArrowheads="1"/>
          </p:cNvSpPr>
          <p:nvPr/>
        </p:nvSpPr>
        <p:spPr bwMode="auto">
          <a:xfrm>
            <a:off x="4475163" y="3713163"/>
            <a:ext cx="18954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ΥΠΑΙΘΡΟΣ</a:t>
            </a:r>
          </a:p>
        </p:txBody>
      </p:sp>
      <p:sp>
        <p:nvSpPr>
          <p:cNvPr id="658438" name="Rectangle 6"/>
          <p:cNvSpPr>
            <a:spLocks noChangeArrowheads="1"/>
          </p:cNvSpPr>
          <p:nvPr/>
        </p:nvSpPr>
        <p:spPr bwMode="auto">
          <a:xfrm>
            <a:off x="3941763" y="569436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ΠΕΡΙΟΔΙΚΑ</a:t>
            </a:r>
          </a:p>
        </p:txBody>
      </p:sp>
      <p:sp>
        <p:nvSpPr>
          <p:cNvPr id="658439" name="Rectangle 7"/>
          <p:cNvSpPr>
            <a:spLocks noChangeArrowheads="1"/>
          </p:cNvSpPr>
          <p:nvPr/>
        </p:nvSpPr>
        <p:spPr bwMode="auto">
          <a:xfrm>
            <a:off x="4017963" y="588963"/>
            <a:ext cx="33083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ΚΙΝΗΜΑΤΟΓΡΑΦΟΣ</a:t>
            </a:r>
          </a:p>
        </p:txBody>
      </p:sp>
      <p:sp>
        <p:nvSpPr>
          <p:cNvPr id="658440" name="Rectangle 8"/>
          <p:cNvSpPr>
            <a:spLocks noChangeArrowheads="1"/>
          </p:cNvSpPr>
          <p:nvPr/>
        </p:nvSpPr>
        <p:spPr bwMode="auto">
          <a:xfrm>
            <a:off x="4856163" y="2112963"/>
            <a:ext cx="18446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ΟΧΗΜΑΤΑ</a:t>
            </a:r>
          </a:p>
        </p:txBody>
      </p:sp>
      <p:sp>
        <p:nvSpPr>
          <p:cNvPr id="658441" name="Rectangle 9"/>
          <p:cNvSpPr>
            <a:spLocks noChangeArrowheads="1"/>
          </p:cNvSpPr>
          <p:nvPr/>
        </p:nvSpPr>
        <p:spPr bwMode="auto">
          <a:xfrm>
            <a:off x="2112963" y="3179763"/>
            <a:ext cx="25050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ΥΠΟΛΟΓΙΣΤΕΣ</a:t>
            </a:r>
          </a:p>
        </p:txBody>
      </p:sp>
      <p:sp>
        <p:nvSpPr>
          <p:cNvPr id="658442" name="Rectangle 10"/>
          <p:cNvSpPr>
            <a:spLocks noChangeArrowheads="1"/>
          </p:cNvSpPr>
          <p:nvPr/>
        </p:nvSpPr>
        <p:spPr bwMode="auto">
          <a:xfrm>
            <a:off x="2265363" y="4703763"/>
            <a:ext cx="2320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ΕΦΗΜΕΡΙΔΕΣ</a:t>
            </a:r>
          </a:p>
        </p:txBody>
      </p:sp>
      <p:pic>
        <p:nvPicPr>
          <p:cNvPr id="14347" name="Picture 11" descr="hh0071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0"/>
            <a:ext cx="18288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bs0010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71800"/>
            <a:ext cx="213360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hh00623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768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hh00805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4800600"/>
            <a:ext cx="19335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tn00211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2057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SSGP177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352800"/>
            <a:ext cx="1828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 descr="EN00202_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1568450"/>
            <a:ext cx="1676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ChangeArrowheads="1"/>
          </p:cNvSpPr>
          <p:nvPr/>
        </p:nvSpPr>
        <p:spPr bwMode="auto">
          <a:xfrm>
            <a:off x="2236788" y="1762125"/>
            <a:ext cx="6022975" cy="36512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13333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371600" y="1600200"/>
            <a:ext cx="7715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l-GR" u="none"/>
              <a:t>100%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676400" y="5257800"/>
            <a:ext cx="5175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l-GR" u="none"/>
              <a:t>0%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808038" y="1960563"/>
            <a:ext cx="1214437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l-GR" b="1" u="none">
                <a:solidFill>
                  <a:srgbClr val="000066"/>
                </a:solidFill>
              </a:rPr>
              <a:t>Διάθεση </a:t>
            </a:r>
          </a:p>
          <a:p>
            <a:pPr defTabSz="762000" eaLnBrk="0" hangingPunct="0"/>
            <a:r>
              <a:rPr lang="el-GR" b="1" u="none">
                <a:solidFill>
                  <a:srgbClr val="000066"/>
                </a:solidFill>
              </a:rPr>
              <a:t>κοινού</a:t>
            </a:r>
          </a:p>
          <a:p>
            <a:pPr defTabSz="762000" eaLnBrk="0" hangingPunct="0"/>
            <a:r>
              <a:rPr lang="el-GR" b="1" u="none">
                <a:solidFill>
                  <a:srgbClr val="000066"/>
                </a:solidFill>
              </a:rPr>
              <a:t>προς</a:t>
            </a:r>
          </a:p>
          <a:p>
            <a:pPr defTabSz="762000" eaLnBrk="0" hangingPunct="0"/>
            <a:r>
              <a:rPr lang="el-GR" b="1" u="none">
                <a:solidFill>
                  <a:srgbClr val="000066"/>
                </a:solidFill>
              </a:rPr>
              <a:t>το προϊόν</a:t>
            </a:r>
            <a:endParaRPr lang="el-GR" sz="2400" b="1" u="none">
              <a:solidFill>
                <a:srgbClr val="000066"/>
              </a:solidFill>
            </a:endParaRP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5410200" y="6403975"/>
            <a:ext cx="2743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l-GR" sz="2400" u="none"/>
              <a:t>Συχνότητα Επαφής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1752600"/>
            <a:ext cx="5410200" cy="3657600"/>
            <a:chOff x="1057" y="768"/>
            <a:chExt cx="3343" cy="2576"/>
          </a:xfrm>
        </p:grpSpPr>
        <p:sp>
          <p:nvSpPr>
            <p:cNvPr id="233487" name="Arc 8"/>
            <p:cNvSpPr>
              <a:spLocks/>
            </p:cNvSpPr>
            <p:nvPr/>
          </p:nvSpPr>
          <p:spPr bwMode="auto">
            <a:xfrm rot="10800000">
              <a:off x="1057" y="768"/>
              <a:ext cx="1517" cy="2576"/>
            </a:xfrm>
            <a:custGeom>
              <a:avLst/>
              <a:gdLst>
                <a:gd name="T0" fmla="*/ 0 w 21614"/>
                <a:gd name="T1" fmla="*/ 0 h 21600"/>
                <a:gd name="T2" fmla="*/ 0 w 21614"/>
                <a:gd name="T3" fmla="*/ 0 h 21600"/>
                <a:gd name="T4" fmla="*/ 0 w 2161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14"/>
                <a:gd name="T10" fmla="*/ 0 h 21600"/>
                <a:gd name="T11" fmla="*/ 21614 w 216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14" h="21600" fill="none" extrusionOk="0">
                  <a:moveTo>
                    <a:pt x="21614" y="0"/>
                  </a:moveTo>
                  <a:cubicBezTo>
                    <a:pt x="21614" y="11929"/>
                    <a:pt x="11943" y="21600"/>
                    <a:pt x="14" y="21600"/>
                  </a:cubicBezTo>
                  <a:cubicBezTo>
                    <a:pt x="9" y="21600"/>
                    <a:pt x="4" y="21599"/>
                    <a:pt x="0" y="21599"/>
                  </a:cubicBezTo>
                </a:path>
                <a:path w="21614" h="21600" stroke="0" extrusionOk="0">
                  <a:moveTo>
                    <a:pt x="21614" y="0"/>
                  </a:moveTo>
                  <a:cubicBezTo>
                    <a:pt x="21614" y="11929"/>
                    <a:pt x="11943" y="21600"/>
                    <a:pt x="14" y="21600"/>
                  </a:cubicBezTo>
                  <a:cubicBezTo>
                    <a:pt x="9" y="21600"/>
                    <a:pt x="4" y="21599"/>
                    <a:pt x="0" y="21599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w="76200" cap="rnd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3488" name="Line 9"/>
            <p:cNvSpPr>
              <a:spLocks noChangeShapeType="1"/>
            </p:cNvSpPr>
            <p:nvPr/>
          </p:nvSpPr>
          <p:spPr bwMode="auto">
            <a:xfrm>
              <a:off x="2545" y="768"/>
              <a:ext cx="10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3489" name="Arc 10"/>
            <p:cNvSpPr>
              <a:spLocks/>
            </p:cNvSpPr>
            <p:nvPr/>
          </p:nvSpPr>
          <p:spPr bwMode="auto">
            <a:xfrm>
              <a:off x="3650" y="785"/>
              <a:ext cx="750" cy="2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898" y="0"/>
                    <a:pt x="21556" y="9623"/>
                    <a:pt x="21599" y="21522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8" y="0"/>
                    <a:pt x="21556" y="9623"/>
                    <a:pt x="21599" y="215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 cap="rnd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33480" name="Rectangle 11"/>
          <p:cNvSpPr>
            <a:spLocks noChangeArrowheads="1"/>
          </p:cNvSpPr>
          <p:nvPr/>
        </p:nvSpPr>
        <p:spPr bwMode="auto">
          <a:xfrm>
            <a:off x="7543800" y="2209800"/>
            <a:ext cx="39211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l-GR" sz="2800" b="1" u="none"/>
              <a:t>?</a:t>
            </a:r>
          </a:p>
        </p:txBody>
      </p:sp>
      <p:sp>
        <p:nvSpPr>
          <p:cNvPr id="233481" name="Line 12"/>
          <p:cNvSpPr>
            <a:spLocks noChangeShapeType="1"/>
          </p:cNvSpPr>
          <p:nvPr/>
        </p:nvSpPr>
        <p:spPr bwMode="auto">
          <a:xfrm>
            <a:off x="4592638" y="1762125"/>
            <a:ext cx="1587" cy="3651250"/>
          </a:xfrm>
          <a:prstGeom prst="line">
            <a:avLst/>
          </a:prstGeom>
          <a:noFill/>
          <a:ln w="57150">
            <a:solidFill>
              <a:srgbClr val="0000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3482" name="Line 13"/>
          <p:cNvSpPr>
            <a:spLocks noChangeShapeType="1"/>
          </p:cNvSpPr>
          <p:nvPr/>
        </p:nvSpPr>
        <p:spPr bwMode="auto">
          <a:xfrm>
            <a:off x="6345238" y="1762125"/>
            <a:ext cx="1587" cy="3651250"/>
          </a:xfrm>
          <a:prstGeom prst="line">
            <a:avLst/>
          </a:prstGeom>
          <a:noFill/>
          <a:ln w="57150">
            <a:solidFill>
              <a:srgbClr val="0000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3483" name="Rectangle 14"/>
          <p:cNvSpPr>
            <a:spLocks noChangeArrowheads="1"/>
          </p:cNvSpPr>
          <p:nvPr/>
        </p:nvSpPr>
        <p:spPr bwMode="auto">
          <a:xfrm>
            <a:off x="3576638" y="5410200"/>
            <a:ext cx="199707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l-GR" sz="1800" b="1" u="none">
                <a:solidFill>
                  <a:srgbClr val="000066"/>
                </a:solidFill>
              </a:rPr>
              <a:t>Ελάχιστη</a:t>
            </a:r>
          </a:p>
          <a:p>
            <a:pPr algn="ctr" defTabSz="762000" eaLnBrk="0" hangingPunct="0"/>
            <a:r>
              <a:rPr lang="el-GR" sz="1800" b="1" u="none">
                <a:solidFill>
                  <a:srgbClr val="000066"/>
                </a:solidFill>
              </a:rPr>
              <a:t>Συχνότητα</a:t>
            </a:r>
          </a:p>
          <a:p>
            <a:pPr algn="ctr" defTabSz="762000" eaLnBrk="0" hangingPunct="0"/>
            <a:r>
              <a:rPr lang="el-GR" sz="1800" b="1" u="none">
                <a:solidFill>
                  <a:srgbClr val="000066"/>
                </a:solidFill>
              </a:rPr>
              <a:t>για Αποτελέσματα</a:t>
            </a:r>
          </a:p>
        </p:txBody>
      </p:sp>
      <p:sp>
        <p:nvSpPr>
          <p:cNvPr id="233484" name="Rectangle 15"/>
          <p:cNvSpPr>
            <a:spLocks noChangeArrowheads="1"/>
          </p:cNvSpPr>
          <p:nvPr/>
        </p:nvSpPr>
        <p:spPr bwMode="auto">
          <a:xfrm>
            <a:off x="5862638" y="5410200"/>
            <a:ext cx="199707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l-GR" sz="1800" b="1" u="none">
                <a:solidFill>
                  <a:srgbClr val="000066"/>
                </a:solidFill>
              </a:rPr>
              <a:t>Μέγιστη </a:t>
            </a:r>
          </a:p>
          <a:p>
            <a:pPr algn="ctr" defTabSz="762000" eaLnBrk="0" hangingPunct="0"/>
            <a:r>
              <a:rPr lang="el-GR" sz="1800" b="1" u="none">
                <a:solidFill>
                  <a:srgbClr val="000066"/>
                </a:solidFill>
              </a:rPr>
              <a:t>Συχνότητα</a:t>
            </a:r>
          </a:p>
          <a:p>
            <a:pPr algn="ctr" defTabSz="762000" eaLnBrk="0" hangingPunct="0"/>
            <a:r>
              <a:rPr lang="el-GR" sz="1800" b="1" u="none">
                <a:solidFill>
                  <a:srgbClr val="000066"/>
                </a:solidFill>
              </a:rPr>
              <a:t>για Αποτελέσματα</a:t>
            </a:r>
          </a:p>
        </p:txBody>
      </p:sp>
      <p:sp>
        <p:nvSpPr>
          <p:cNvPr id="659472" name="Rectangle 16"/>
          <p:cNvSpPr>
            <a:spLocks noChangeArrowheads="1"/>
          </p:cNvSpPr>
          <p:nvPr/>
        </p:nvSpPr>
        <p:spPr bwMode="auto">
          <a:xfrm>
            <a:off x="733425" y="304800"/>
            <a:ext cx="7854950" cy="5159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ΑΠΟΤΕΛΕΣΜΑΤΙΚΟΤΗΤΑ ΑΓΟΡΑΣ ΜΕΣΩΝ</a:t>
            </a:r>
          </a:p>
        </p:txBody>
      </p:sp>
      <p:sp>
        <p:nvSpPr>
          <p:cNvPr id="233486" name="Line 17"/>
          <p:cNvSpPr>
            <a:spLocks noChangeShapeType="1"/>
          </p:cNvSpPr>
          <p:nvPr/>
        </p:nvSpPr>
        <p:spPr bwMode="auto">
          <a:xfrm>
            <a:off x="457200" y="914400"/>
            <a:ext cx="8382000" cy="0"/>
          </a:xfrm>
          <a:prstGeom prst="line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E8BC-8EE0-4297-8F9C-41C2B7BB7D4F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1391</Words>
  <Application>Microsoft Office PowerPoint</Application>
  <PresentationFormat>On-screen Show (4:3)</PresentationFormat>
  <Paragraphs>508</Paragraphs>
  <Slides>47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Century Gothic</vt:lpstr>
      <vt:lpstr>Monotype Sorts</vt:lpstr>
      <vt:lpstr>Symbol</vt:lpstr>
      <vt:lpstr>Θέμα του Office</vt:lpstr>
      <vt:lpstr>Clip</vt:lpstr>
      <vt:lpstr>Διαφήμιση και Επιχειρησιακή Επικοινωνία</vt:lpstr>
      <vt:lpstr>Χρηματοδότηση</vt:lpstr>
      <vt:lpstr>Άδειες Χρήσης</vt:lpstr>
      <vt:lpstr>Σκοποί ενότητας</vt:lpstr>
      <vt:lpstr>Περιεχόμενα ενότητας</vt:lpstr>
      <vt:lpstr>ΕπιλογΗ μΕσων διαφΗμισης</vt:lpstr>
      <vt:lpstr>Λέξεις κλειδιά</vt:lpstr>
      <vt:lpstr>PowerPoint Presentation</vt:lpstr>
      <vt:lpstr>PowerPoint Presentation</vt:lpstr>
      <vt:lpstr>PowerPoint Presentation</vt:lpstr>
      <vt:lpstr>PowerPoint Presentation</vt:lpstr>
      <vt:lpstr>Στόχοι της επικοινωνίας</vt:lpstr>
      <vt:lpstr>Advertising &amp; Radio</vt:lpstr>
      <vt:lpstr>Advertising &amp; Radio</vt:lpstr>
      <vt:lpstr>Advertising &amp; Radio</vt:lpstr>
      <vt:lpstr>Advertising &amp; Radio</vt:lpstr>
      <vt:lpstr>Advertising &amp; TV</vt:lpstr>
      <vt:lpstr>Advertising &amp; TV</vt:lpstr>
      <vt:lpstr>Advertising &amp; TV</vt:lpstr>
      <vt:lpstr>Advertising &amp; TV</vt:lpstr>
      <vt:lpstr>Advertising &amp; TV</vt:lpstr>
      <vt:lpstr>ΔΙΑΦΗΜΙΣΗ Αξιολόγηση &amp; Ελεγχος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είδη εξωτερικής διαφήμισης</vt:lpstr>
      <vt:lpstr>Διαδικασία Λήψης Αποφάσεων  που αφορούν τα ΜΕΣΑ  (deciding on the MEDIA)</vt:lpstr>
      <vt:lpstr>Επιλογή των κύριων ΜΜΕ</vt:lpstr>
      <vt:lpstr>Επιλογή των κύριων ΜΜΕ</vt:lpstr>
      <vt:lpstr>Περιεχόμενο επικοινωνίας: «ΥΠΟΣΧΕΣΗ» ή «ΥΠΕΡΥΠΟΣΧΕΣΗ»; </vt:lpstr>
      <vt:lpstr>Λήψη αποφάσεων που αφορούν τα ΜΕΣΑ</vt:lpstr>
      <vt:lpstr>PowerPoint Presentation</vt:lpstr>
      <vt:lpstr>PowerPoint Presentation</vt:lpstr>
      <vt:lpstr>επιλογή  του timing των μέσων</vt:lpstr>
      <vt:lpstr>Τύπου χρονοδιαγραμμάτων διαφήμισης (advertising timing patterns)</vt:lpstr>
      <vt:lpstr>ΜΙΚΡΟΠΡΟΓΡΑΜΜΑΤΙΣΜΟΣ χρονοδιάγραμμα διαφήμισης (timing pattern)</vt:lpstr>
      <vt:lpstr>PowerPoint Presentation</vt:lpstr>
      <vt:lpstr>Βιβλιογραφία</vt:lpstr>
      <vt:lpstr>Τέλος Ενότητας #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TURBO-X</dc:creator>
  <cp:lastModifiedBy>georgex</cp:lastModifiedBy>
  <cp:revision>8</cp:revision>
  <dcterms:created xsi:type="dcterms:W3CDTF">2015-11-05T13:44:49Z</dcterms:created>
  <dcterms:modified xsi:type="dcterms:W3CDTF">2015-11-26T08:34:47Z</dcterms:modified>
</cp:coreProperties>
</file>