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256" r:id="rId3"/>
    <p:sldId id="259" r:id="rId4"/>
    <p:sldId id="257" r:id="rId5"/>
    <p:sldId id="261" r:id="rId6"/>
    <p:sldId id="414" r:id="rId7"/>
    <p:sldId id="374" r:id="rId8"/>
    <p:sldId id="494" r:id="rId9"/>
    <p:sldId id="495" r:id="rId10"/>
    <p:sldId id="509" r:id="rId11"/>
    <p:sldId id="496" r:id="rId12"/>
    <p:sldId id="497" r:id="rId13"/>
    <p:sldId id="498" r:id="rId14"/>
    <p:sldId id="510" r:id="rId15"/>
    <p:sldId id="499" r:id="rId16"/>
    <p:sldId id="500" r:id="rId17"/>
    <p:sldId id="501" r:id="rId18"/>
    <p:sldId id="511" r:id="rId19"/>
    <p:sldId id="502" r:id="rId20"/>
    <p:sldId id="503" r:id="rId21"/>
    <p:sldId id="512" r:id="rId22"/>
    <p:sldId id="504" r:id="rId23"/>
    <p:sldId id="505" r:id="rId24"/>
    <p:sldId id="506" r:id="rId25"/>
    <p:sldId id="513" r:id="rId26"/>
    <p:sldId id="507" r:id="rId27"/>
    <p:sldId id="508" r:id="rId28"/>
    <p:sldId id="354" r:id="rId29"/>
  </p:sldIdLst>
  <p:sldSz cx="9144000" cy="6858000" type="screen4x3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9" d="100"/>
          <a:sy n="89" d="100"/>
        </p:scale>
        <p:origin x="1296" y="8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3.xml"/><Relationship Id="rId3" Type="http://schemas.openxmlformats.org/officeDocument/2006/relationships/slide" Target="slides/slide10.xml"/><Relationship Id="rId7" Type="http://schemas.openxmlformats.org/officeDocument/2006/relationships/slide" Target="slides/slide15.xml"/><Relationship Id="rId12" Type="http://schemas.openxmlformats.org/officeDocument/2006/relationships/slide" Target="slides/slide22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4.xml"/><Relationship Id="rId11" Type="http://schemas.openxmlformats.org/officeDocument/2006/relationships/slide" Target="slides/slide21.xml"/><Relationship Id="rId5" Type="http://schemas.openxmlformats.org/officeDocument/2006/relationships/slide" Target="slides/slide12.xml"/><Relationship Id="rId15" Type="http://schemas.openxmlformats.org/officeDocument/2006/relationships/slide" Target="slides/slide26.xml"/><Relationship Id="rId10" Type="http://schemas.openxmlformats.org/officeDocument/2006/relationships/slide" Target="slides/slide19.xml"/><Relationship Id="rId4" Type="http://schemas.openxmlformats.org/officeDocument/2006/relationships/slide" Target="slides/slide11.xml"/><Relationship Id="rId9" Type="http://schemas.openxmlformats.org/officeDocument/2006/relationships/slide" Target="slides/slide18.xml"/><Relationship Id="rId1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23/10/2015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Θεωρία πληροφορίας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Αμοιβαία πληροφορία</a:t>
            </a:r>
            <a:endParaRPr lang="en-US" altLang="el-GR" smtClean="0"/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l-GR" altLang="el-GR" dirty="0" smtClean="0"/>
              <a:t>Διακριτές τυχαίες μεταβλητές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και Υ</a:t>
            </a:r>
          </a:p>
          <a:p>
            <a:pPr lvl="1" eaLnBrk="1" hangingPunct="1"/>
            <a:r>
              <a:rPr lang="en-US" altLang="el-GR" dirty="0" smtClean="0"/>
              <a:t>x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i</a:t>
            </a:r>
            <a:r>
              <a:rPr lang="el-GR" altLang="el-GR" dirty="0" smtClean="0"/>
              <a:t>=1, 2, …, </a:t>
            </a:r>
            <a:r>
              <a:rPr lang="en-US" altLang="el-GR" dirty="0" smtClean="0"/>
              <a:t>n</a:t>
            </a:r>
            <a:r>
              <a:rPr lang="el-GR" altLang="el-GR" dirty="0" smtClean="0"/>
              <a:t> και </a:t>
            </a:r>
            <a:r>
              <a:rPr lang="en-US" altLang="el-GR" dirty="0" err="1" smtClean="0"/>
              <a:t>y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, </a:t>
            </a:r>
            <a:r>
              <a:rPr lang="en-US" altLang="el-GR" dirty="0" smtClean="0"/>
              <a:t>j</a:t>
            </a:r>
            <a:r>
              <a:rPr lang="el-GR" altLang="el-GR" dirty="0" smtClean="0"/>
              <a:t>=1, 2, …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smtClean="0"/>
              <a:t>m</a:t>
            </a:r>
            <a:endParaRPr lang="el-GR" altLang="el-GR" dirty="0" smtClean="0"/>
          </a:p>
          <a:p>
            <a:pPr eaLnBrk="1" hangingPunct="1"/>
            <a:r>
              <a:rPr lang="en-US" altLang="el-GR" dirty="0" smtClean="0"/>
              <a:t>X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Y</a:t>
            </a:r>
            <a:r>
              <a:rPr lang="el-GR" altLang="el-GR" dirty="0" smtClean="0"/>
              <a:t> στατιστικά ανεξάρτητες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Y</a:t>
            </a:r>
            <a:r>
              <a:rPr lang="el-GR" altLang="el-GR" dirty="0" smtClean="0"/>
              <a:t>=</a:t>
            </a:r>
            <a:r>
              <a:rPr lang="en-US" altLang="el-GR" dirty="0" err="1" smtClean="0"/>
              <a:t>y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δεν παρέχει πληροφορία για το </a:t>
            </a:r>
            <a:r>
              <a:rPr lang="en-US" altLang="el-GR" dirty="0" smtClean="0"/>
              <a:t>X</a:t>
            </a:r>
            <a:r>
              <a:rPr lang="el-GR" altLang="el-GR" dirty="0" smtClean="0"/>
              <a:t>=</a:t>
            </a:r>
            <a:r>
              <a:rPr lang="en-US" altLang="el-GR" dirty="0" smtClean="0"/>
              <a:t>x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 eaLnBrk="1" hangingPunct="1"/>
            <a:r>
              <a:rPr lang="en-US" altLang="el-GR" dirty="0" smtClean="0"/>
              <a:t>X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Y</a:t>
            </a:r>
            <a:r>
              <a:rPr lang="el-GR" altLang="el-GR" dirty="0" smtClean="0"/>
              <a:t> απόλυτα εξαρτημένες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Y</a:t>
            </a:r>
            <a:r>
              <a:rPr lang="el-GR" altLang="el-GR" dirty="0" smtClean="0"/>
              <a:t>=</a:t>
            </a:r>
            <a:r>
              <a:rPr lang="en-US" altLang="el-GR" dirty="0" err="1" smtClean="0"/>
              <a:t>y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 παρέχει την ίδια πληροφορία με το </a:t>
            </a:r>
            <a:r>
              <a:rPr lang="en-US" altLang="el-GR" dirty="0" smtClean="0"/>
              <a:t>X</a:t>
            </a:r>
            <a:r>
              <a:rPr lang="el-GR" altLang="el-GR" dirty="0" smtClean="0"/>
              <a:t>=</a:t>
            </a:r>
            <a:r>
              <a:rPr lang="en-US" altLang="el-GR" dirty="0" smtClean="0"/>
              <a:t>x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 eaLnBrk="1" hangingPunct="1"/>
            <a:r>
              <a:rPr lang="el-GR" altLang="el-GR" dirty="0" smtClean="0"/>
              <a:t>Ανάλογη με την υπό συνθήκη πιθανότητα</a:t>
            </a:r>
            <a:endParaRPr lang="en-US" altLang="el-GR" dirty="0" smtClean="0"/>
          </a:p>
          <a:p>
            <a:pPr lvl="1" eaLnBrk="1" hangingPunct="1"/>
            <a:endParaRPr lang="en-US" altLang="el-GR" dirty="0" smtClean="0"/>
          </a:p>
          <a:p>
            <a:pPr eaLnBrk="1" hangingPunct="1"/>
            <a:r>
              <a:rPr lang="el-GR" altLang="el-GR" dirty="0" err="1" smtClean="0"/>
              <a:t>Κανονικοποίηση</a:t>
            </a:r>
            <a:r>
              <a:rPr lang="el-GR" altLang="el-GR" dirty="0" smtClean="0"/>
              <a:t> ανάλογα με πιθανότητα </a:t>
            </a:r>
            <a:r>
              <a:rPr lang="en-US" altLang="el-GR" dirty="0" smtClean="0"/>
              <a:t>X</a:t>
            </a:r>
            <a:r>
              <a:rPr lang="el-GR" altLang="el-GR" dirty="0" smtClean="0"/>
              <a:t>=</a:t>
            </a:r>
            <a:r>
              <a:rPr lang="en-US" altLang="el-GR" dirty="0" smtClean="0"/>
              <a:t>x</a:t>
            </a:r>
            <a:r>
              <a:rPr lang="en-US" altLang="el-GR" baseline="-25000" dirty="0" smtClean="0"/>
              <a:t>i</a:t>
            </a:r>
          </a:p>
          <a:p>
            <a:pPr lvl="1" eaLnBrk="1" hangingPunct="1"/>
            <a:endParaRPr lang="en-US" altLang="el-GR" dirty="0" smtClean="0"/>
          </a:p>
          <a:p>
            <a:pPr eaLnBrk="1" hangingPunct="1"/>
            <a:r>
              <a:rPr lang="en-US" altLang="el-GR" dirty="0" smtClean="0"/>
              <a:t>I</a:t>
            </a:r>
            <a:r>
              <a:rPr lang="el-GR" altLang="el-GR" dirty="0" smtClean="0"/>
              <a:t>(</a:t>
            </a:r>
            <a:r>
              <a:rPr lang="en-US" altLang="el-GR" dirty="0" smtClean="0"/>
              <a:t>x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;</a:t>
            </a:r>
            <a:r>
              <a:rPr lang="en-US" altLang="el-GR" dirty="0" err="1" smtClean="0"/>
              <a:t>y</a:t>
            </a:r>
            <a:r>
              <a:rPr lang="en-US" altLang="el-GR" baseline="-25000" dirty="0" err="1" smtClean="0"/>
              <a:t>j</a:t>
            </a:r>
            <a:r>
              <a:rPr lang="el-GR" altLang="el-GR" dirty="0" smtClean="0"/>
              <a:t>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αμοιβαία πληροφορία μεταξύ </a:t>
            </a:r>
            <a:r>
              <a:rPr lang="en-US" altLang="el-GR" dirty="0" smtClean="0"/>
              <a:t>x</a:t>
            </a:r>
            <a:r>
              <a:rPr lang="en-US" altLang="el-GR" baseline="-25000" dirty="0" smtClean="0"/>
              <a:t>i</a:t>
            </a:r>
            <a:r>
              <a:rPr lang="el-GR" altLang="el-GR" dirty="0" smtClean="0"/>
              <a:t> και </a:t>
            </a:r>
            <a:r>
              <a:rPr lang="en-US" altLang="el-GR" dirty="0" err="1" smtClean="0"/>
              <a:t>y</a:t>
            </a:r>
            <a:r>
              <a:rPr lang="en-US" altLang="el-GR" baseline="-25000" dirty="0" err="1" smtClean="0"/>
              <a:t>j</a:t>
            </a:r>
            <a:endParaRPr lang="en-US" altLang="el-GR" dirty="0" smtClean="0"/>
          </a:p>
          <a:p>
            <a:pPr lvl="1" eaLnBrk="1" hangingPunct="1"/>
            <a:endParaRPr lang="el-GR" altLang="el-GR" dirty="0" smtClean="0"/>
          </a:p>
          <a:p>
            <a:pPr lvl="1" eaLnBrk="1" hangingPunct="1"/>
            <a:endParaRPr lang="en-US" altLang="el-GR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07579"/>
              </p:ext>
            </p:extLst>
          </p:nvPr>
        </p:nvGraphicFramePr>
        <p:xfrm>
          <a:off x="885825" y="4433614"/>
          <a:ext cx="27701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Equation" r:id="rId3" imgW="1866600" imgH="241200" progId="Equation.3">
                  <p:embed/>
                </p:oleObj>
              </mc:Choice>
              <mc:Fallback>
                <p:oleObj name="Equation" r:id="rId3" imgW="1866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433614"/>
                        <a:ext cx="277018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65796"/>
              </p:ext>
            </p:extLst>
          </p:nvPr>
        </p:nvGraphicFramePr>
        <p:xfrm>
          <a:off x="847725" y="5246340"/>
          <a:ext cx="17303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Equation" r:id="rId5" imgW="1155600" imgH="228600" progId="Equation.3">
                  <p:embed/>
                </p:oleObj>
              </mc:Choice>
              <mc:Fallback>
                <p:oleObj name="Equation" r:id="rId5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5246340"/>
                        <a:ext cx="17303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34020"/>
              </p:ext>
            </p:extLst>
          </p:nvPr>
        </p:nvGraphicFramePr>
        <p:xfrm>
          <a:off x="838200" y="5981972"/>
          <a:ext cx="23495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r:id="rId7" imgW="1562100" imgH="457200" progId="Equation.3">
                  <p:embed/>
                </p:oleObj>
              </mc:Choice>
              <mc:Fallback>
                <p:oleObj r:id="rId7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81972"/>
                        <a:ext cx="234950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6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Εσωτερική πληροφορία</a:t>
            </a:r>
            <a:endParaRPr lang="en-US" altLang="el-GR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l-GR" altLang="el-GR" smtClean="0"/>
              <a:t>Η αμοιβαία πληροφορία είναι συμμετρική </a:t>
            </a:r>
          </a:p>
          <a:p>
            <a:pPr eaLnBrk="1" hangingPunct="1"/>
            <a:endParaRPr lang="en-US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r>
              <a:rPr lang="en-US" altLang="el-GR" smtClean="0"/>
              <a:t>X</a:t>
            </a:r>
            <a:r>
              <a:rPr lang="el-GR" altLang="el-GR" smtClean="0"/>
              <a:t> και Υ στατιστικά ανεξάρτητες: </a:t>
            </a:r>
            <a:r>
              <a:rPr lang="en-US" altLang="el-GR" smtClean="0"/>
              <a:t>I(x</a:t>
            </a:r>
            <a:r>
              <a:rPr lang="en-US" altLang="el-GR" baseline="-25000" smtClean="0"/>
              <a:t>i</a:t>
            </a:r>
            <a:r>
              <a:rPr lang="en-US" altLang="el-GR" smtClean="0"/>
              <a:t>;y</a:t>
            </a:r>
            <a:r>
              <a:rPr lang="en-US" altLang="el-GR" baseline="-25000" smtClean="0"/>
              <a:t>j</a:t>
            </a:r>
            <a:r>
              <a:rPr lang="en-US" altLang="el-GR" smtClean="0"/>
              <a:t>)=0</a:t>
            </a:r>
            <a:endParaRPr lang="el-GR" altLang="el-GR" smtClean="0"/>
          </a:p>
          <a:p>
            <a:pPr eaLnBrk="1" hangingPunct="1"/>
            <a:r>
              <a:rPr lang="en-US" altLang="el-GR" smtClean="0"/>
              <a:t>X</a:t>
            </a:r>
            <a:r>
              <a:rPr lang="el-GR" altLang="el-GR" smtClean="0"/>
              <a:t> και Υ πλήρως εξαρτημένες</a:t>
            </a:r>
            <a:endParaRPr lang="en-US" altLang="el-GR" smtClean="0"/>
          </a:p>
          <a:p>
            <a:pPr eaLnBrk="1" hangingPunct="1"/>
            <a:endParaRPr lang="el-GR" altLang="el-GR" smtClean="0"/>
          </a:p>
          <a:p>
            <a:pPr algn="just" eaLnBrk="1" hangingPunct="1"/>
            <a:r>
              <a:rPr lang="el-GR" altLang="el-GR" smtClean="0"/>
              <a:t>Εσωτερική πληροφορία του 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endParaRPr lang="el-GR" altLang="el-GR" baseline="-25000" smtClean="0"/>
          </a:p>
          <a:p>
            <a:pPr algn="just" eaLnBrk="1" hangingPunct="1"/>
            <a:endParaRPr lang="en-US" altLang="el-GR" smtClean="0"/>
          </a:p>
          <a:p>
            <a:pPr lvl="1" eaLnBrk="1" hangingPunct="1"/>
            <a:r>
              <a:rPr lang="el-GR" altLang="el-GR" smtClean="0"/>
              <a:t>Πάντα μη αρνητική</a:t>
            </a:r>
            <a:r>
              <a:rPr lang="en-US" altLang="el-GR" smtClean="0"/>
              <a:t> (</a:t>
            </a:r>
            <a:r>
              <a:rPr lang="el-GR" altLang="el-GR" smtClean="0"/>
              <a:t>λογάριθμος αριθμού &lt;= 1 αρνητικός)</a:t>
            </a:r>
          </a:p>
          <a:p>
            <a:pPr eaLnBrk="1" hangingPunct="1"/>
            <a:r>
              <a:rPr lang="el-GR" altLang="el-GR" smtClean="0"/>
              <a:t>Μονάδες μέτρησης πληροφορίας: δυαδικά ψηφία </a:t>
            </a:r>
            <a:r>
              <a:rPr lang="en-US" altLang="el-GR" smtClean="0"/>
              <a:t>(log</a:t>
            </a:r>
            <a:r>
              <a:rPr lang="en-US" altLang="el-GR" baseline="-25000" smtClean="0"/>
              <a:t>2</a:t>
            </a:r>
            <a:r>
              <a:rPr lang="en-US" altLang="el-GR" smtClean="0"/>
              <a:t>)</a:t>
            </a:r>
            <a:endParaRPr lang="el-GR" altLang="el-GR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62000" y="1981200"/>
          <a:ext cx="68754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2" r:id="rId3" imgW="4584700" imgH="469900" progId="Equation.3">
                  <p:embed/>
                </p:oleObj>
              </mc:Choice>
              <mc:Fallback>
                <p:oleObj r:id="rId3" imgW="4584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687546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838200" y="2667000"/>
          <a:ext cx="48371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r:id="rId5" imgW="3225800" imgH="469900" progId="Equation.3">
                  <p:embed/>
                </p:oleObj>
              </mc:Choice>
              <mc:Fallback>
                <p:oleObj r:id="rId5" imgW="3225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483711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84702"/>
              </p:ext>
            </p:extLst>
          </p:nvPr>
        </p:nvGraphicFramePr>
        <p:xfrm>
          <a:off x="809625" y="3861048"/>
          <a:ext cx="31035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Equation" r:id="rId7" imgW="2070000" imgH="431640" progId="Equation.3">
                  <p:embed/>
                </p:oleObj>
              </mc:Choice>
              <mc:Fallback>
                <p:oleObj name="Equation" r:id="rId7" imgW="2070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3861048"/>
                        <a:ext cx="310356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8216"/>
              </p:ext>
            </p:extLst>
          </p:nvPr>
        </p:nvGraphicFramePr>
        <p:xfrm>
          <a:off x="798513" y="4653136"/>
          <a:ext cx="2794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Equation" r:id="rId9" imgW="1879560" imgH="431640" progId="Equation.3">
                  <p:embed/>
                </p:oleObj>
              </mc:Choice>
              <mc:Fallback>
                <p:oleObj name="Equation" r:id="rId9" imgW="1879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653136"/>
                        <a:ext cx="2794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Υπό συνθήκη πληροφορία</a:t>
            </a:r>
            <a:endParaRPr lang="en-US" altLang="el-GR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l-GR" altLang="el-GR" smtClean="0"/>
              <a:t>Πληροφορία υπό συνθήκη</a:t>
            </a:r>
          </a:p>
          <a:p>
            <a:pPr lvl="1" eaLnBrk="1" hangingPunct="1"/>
            <a:r>
              <a:rPr lang="en-US" altLang="el-GR" smtClean="0"/>
              <a:t>X</a:t>
            </a:r>
            <a:r>
              <a:rPr lang="el-GR" altLang="el-GR" smtClean="0"/>
              <a:t>=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 όταν έχει συμβεί το </a:t>
            </a:r>
            <a:r>
              <a:rPr lang="en-US" altLang="el-GR" smtClean="0"/>
              <a:t>Y</a:t>
            </a:r>
            <a:r>
              <a:rPr lang="el-GR" altLang="el-GR" smtClean="0"/>
              <a:t>=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endParaRPr lang="el-GR" altLang="el-GR" baseline="-25000" smtClean="0"/>
          </a:p>
          <a:p>
            <a:pPr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Αμοιβαία πληροφορία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;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 </a:t>
            </a:r>
          </a:p>
          <a:p>
            <a:pPr lvl="1" eaLnBrk="1" hangingPunct="1"/>
            <a:r>
              <a:rPr lang="el-GR" altLang="el-GR" smtClean="0"/>
              <a:t>Πληροφορία από το </a:t>
            </a:r>
            <a:r>
              <a:rPr lang="en-US" altLang="el-GR" smtClean="0"/>
              <a:t>Y</a:t>
            </a:r>
            <a:r>
              <a:rPr lang="el-GR" altLang="el-GR" smtClean="0"/>
              <a:t>=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 για το </a:t>
            </a:r>
            <a:r>
              <a:rPr lang="en-US" altLang="el-GR" smtClean="0"/>
              <a:t>X</a:t>
            </a:r>
            <a:r>
              <a:rPr lang="el-GR" altLang="el-GR" smtClean="0"/>
              <a:t>=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endParaRPr lang="el-GR" altLang="el-GR" baseline="-25000" smtClean="0"/>
          </a:p>
          <a:p>
            <a:pPr eaLnBrk="1" hangingPunct="1"/>
            <a:r>
              <a:rPr lang="el-GR" altLang="el-GR" smtClean="0"/>
              <a:t>Υπό συνθήκη πληροφορία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|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 </a:t>
            </a:r>
          </a:p>
          <a:p>
            <a:pPr lvl="1" eaLnBrk="1" hangingPunct="1"/>
            <a:r>
              <a:rPr lang="el-GR" altLang="el-GR" smtClean="0"/>
              <a:t>Εσωτερική πληροφορία του </a:t>
            </a:r>
            <a:r>
              <a:rPr lang="en-US" altLang="el-GR" smtClean="0"/>
              <a:t>X</a:t>
            </a:r>
            <a:r>
              <a:rPr lang="el-GR" altLang="el-GR" smtClean="0"/>
              <a:t>=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 όταν έχει συμβεί το </a:t>
            </a:r>
            <a:r>
              <a:rPr lang="en-US" altLang="el-GR" smtClean="0"/>
              <a:t>Y</a:t>
            </a:r>
            <a:r>
              <a:rPr lang="el-GR" altLang="el-GR" smtClean="0"/>
              <a:t>=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endParaRPr lang="el-GR" altLang="el-GR" baseline="-25000" smtClean="0"/>
          </a:p>
          <a:p>
            <a:pPr eaLnBrk="1" hangingPunct="1"/>
            <a:r>
              <a:rPr lang="el-GR" altLang="el-GR" smtClean="0"/>
              <a:t>Όλοι οι ορισμοί πληροφορίας συνδέονται</a:t>
            </a:r>
          </a:p>
          <a:p>
            <a:pPr lvl="1" eaLnBrk="1" hangingPunct="1"/>
            <a:endParaRPr lang="el-GR" altLang="el-GR" smtClean="0"/>
          </a:p>
          <a:p>
            <a:pPr lvl="1" eaLnBrk="1" hangingPunct="1"/>
            <a:endParaRPr lang="el-GR" altLang="el-GR" smtClean="0"/>
          </a:p>
          <a:p>
            <a:pPr lvl="1" eaLnBrk="1" hangingPunct="1"/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;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)&gt;0 όταν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)&gt;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|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</a:t>
            </a:r>
          </a:p>
          <a:p>
            <a:pPr lvl="1" eaLnBrk="1" hangingPunct="1"/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;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)&lt;0 όταν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)&lt;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|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</a:t>
            </a:r>
            <a:endParaRPr lang="en-US" altLang="el-GR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4400" y="2209800"/>
          <a:ext cx="39989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r:id="rId3" imgW="2667000" imgH="444500" progId="Equation.3">
                  <p:embed/>
                </p:oleObj>
              </mc:Choice>
              <mc:Fallback>
                <p:oleObj r:id="rId3" imgW="2667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39989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44644"/>
              </p:ext>
            </p:extLst>
          </p:nvPr>
        </p:nvGraphicFramePr>
        <p:xfrm>
          <a:off x="914400" y="4725144"/>
          <a:ext cx="6589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r:id="rId5" imgW="4394200" imgH="457200" progId="Equation.3">
                  <p:embed/>
                </p:oleObj>
              </mc:Choice>
              <mc:Fallback>
                <p:oleObj r:id="rId5" imgW="439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5144"/>
                        <a:ext cx="65897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1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 πληροφορίας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Θεωρία πληροφορίας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Εφαρμογές πληροφορίας (1 από 3)</a:t>
            </a:r>
            <a:endParaRPr lang="en-US" altLang="el-GR" dirty="0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l-GR" altLang="el-GR" smtClean="0"/>
              <a:t>Δυαδική πηγή (παράγει </a:t>
            </a:r>
            <a:r>
              <a:rPr lang="en-US" altLang="el-GR" smtClean="0"/>
              <a:t>bits)</a:t>
            </a:r>
            <a:endParaRPr lang="el-GR" altLang="el-GR" smtClean="0"/>
          </a:p>
          <a:p>
            <a:pPr lvl="1" eaLnBrk="1" hangingPunct="1"/>
            <a:r>
              <a:rPr lang="en-US" altLang="el-GR" smtClean="0"/>
              <a:t>P</a:t>
            </a:r>
            <a:r>
              <a:rPr lang="el-GR" altLang="el-GR" smtClean="0"/>
              <a:t>(0)=</a:t>
            </a:r>
            <a:r>
              <a:rPr lang="en-US" altLang="el-GR" smtClean="0"/>
              <a:t>P</a:t>
            </a:r>
            <a:r>
              <a:rPr lang="el-GR" altLang="el-GR" smtClean="0"/>
              <a:t>(1)=1/2</a:t>
            </a:r>
          </a:p>
          <a:p>
            <a:pPr lvl="1"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Δυαδική πηγή χωρίς μνήμη</a:t>
            </a:r>
          </a:p>
          <a:p>
            <a:pPr lvl="1" eaLnBrk="1" hangingPunct="1"/>
            <a:r>
              <a:rPr lang="en-US" altLang="el-GR" smtClean="0"/>
              <a:t>k</a:t>
            </a:r>
            <a:r>
              <a:rPr lang="el-GR" altLang="el-GR" smtClean="0"/>
              <a:t> συνεχόμενες τιμές </a:t>
            </a:r>
          </a:p>
          <a:p>
            <a:pPr lvl="1" eaLnBrk="1" hangingPunct="1"/>
            <a:r>
              <a:rPr lang="en-US" altLang="el-GR" smtClean="0"/>
              <a:t>M</a:t>
            </a:r>
            <a:r>
              <a:rPr lang="el-GR" altLang="el-GR" smtClean="0"/>
              <a:t>=2</a:t>
            </a:r>
            <a:r>
              <a:rPr lang="en-US" altLang="el-GR" baseline="30000" smtClean="0"/>
              <a:t>k</a:t>
            </a:r>
            <a:r>
              <a:rPr lang="el-GR" altLang="el-GR" smtClean="0"/>
              <a:t> διαφορετικές ακολουθίες</a:t>
            </a:r>
          </a:p>
          <a:p>
            <a:pPr lvl="1" eaLnBrk="1" hangingPunct="1"/>
            <a:r>
              <a:rPr lang="en-US" altLang="el-GR" smtClean="0"/>
              <a:t>P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baseline="30000" smtClean="0"/>
              <a:t>’</a:t>
            </a:r>
            <a:r>
              <a:rPr lang="el-GR" altLang="el-GR" smtClean="0"/>
              <a:t>)=1/</a:t>
            </a:r>
            <a:r>
              <a:rPr lang="en-US" altLang="el-GR" smtClean="0"/>
              <a:t>M</a:t>
            </a:r>
            <a:r>
              <a:rPr lang="el-GR" altLang="el-GR" smtClean="0"/>
              <a:t>=2</a:t>
            </a:r>
            <a:r>
              <a:rPr lang="el-GR" altLang="el-GR" baseline="30000" smtClean="0"/>
              <a:t>-</a:t>
            </a:r>
            <a:r>
              <a:rPr lang="en-US" altLang="el-GR" baseline="30000" smtClean="0"/>
              <a:t>k</a:t>
            </a:r>
            <a:endParaRPr lang="el-GR" altLang="el-GR" baseline="30000" smtClean="0"/>
          </a:p>
          <a:p>
            <a:pPr lvl="1"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Λογαριθμικό μέτρο πληροφορίας</a:t>
            </a:r>
          </a:p>
          <a:p>
            <a:pPr lvl="1" eaLnBrk="1" hangingPunct="1"/>
            <a:r>
              <a:rPr lang="el-GR" altLang="el-GR" smtClean="0"/>
              <a:t>Πληροφορία ακολουθίας ανεξάρτητων γεγονότων </a:t>
            </a:r>
          </a:p>
          <a:p>
            <a:pPr lvl="1" eaLnBrk="1" hangingPunct="1"/>
            <a:r>
              <a:rPr lang="el-GR" altLang="el-GR" smtClean="0"/>
              <a:t>Άθροισμα πληροφοριών των γεγονότων</a:t>
            </a:r>
          </a:p>
          <a:p>
            <a:pPr lvl="1" eaLnBrk="1" hangingPunct="1"/>
            <a:r>
              <a:rPr lang="el-GR" altLang="el-GR" smtClean="0"/>
              <a:t>Με δυαδικό λογάριθμο, πληροφορία σε </a:t>
            </a:r>
            <a:r>
              <a:rPr lang="en-US" altLang="el-GR" smtClean="0"/>
              <a:t>bit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2750"/>
              </p:ext>
            </p:extLst>
          </p:nvPr>
        </p:nvGraphicFramePr>
        <p:xfrm>
          <a:off x="914400" y="2276872"/>
          <a:ext cx="31988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r:id="rId3" imgW="2133600" imgH="393700" progId="Equation.3">
                  <p:embed/>
                </p:oleObj>
              </mc:Choice>
              <mc:Fallback>
                <p:oleObj r:id="rId3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76872"/>
                        <a:ext cx="31988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84862"/>
              </p:ext>
            </p:extLst>
          </p:nvPr>
        </p:nvGraphicFramePr>
        <p:xfrm>
          <a:off x="914400" y="4221088"/>
          <a:ext cx="2057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r:id="rId5" imgW="1371600" imgH="241300" progId="Equation.3">
                  <p:embed/>
                </p:oleObj>
              </mc:Choice>
              <mc:Fallback>
                <p:oleObj r:id="rId5" imgW="1371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21088"/>
                        <a:ext cx="2057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8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Εφαρμογές πληροφορίας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5064"/>
            <a:ext cx="8382000" cy="23957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Δυαδικό κανάλι </a:t>
            </a:r>
            <a:r>
              <a:rPr lang="en-US" altLang="el-GR" dirty="0" smtClean="0"/>
              <a:t>DMC</a:t>
            </a:r>
            <a:r>
              <a:rPr lang="el-GR" altLang="el-GR" dirty="0" smtClean="0"/>
              <a:t> (μετάδοση </a:t>
            </a:r>
            <a:r>
              <a:rPr lang="en-US" altLang="el-GR" dirty="0" smtClean="0"/>
              <a:t>bits)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X: </a:t>
            </a:r>
            <a:r>
              <a:rPr lang="el-GR" altLang="el-GR" dirty="0" smtClean="0"/>
              <a:t>είσοδος, σήμα που στάλθηκε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Y</a:t>
            </a:r>
            <a:r>
              <a:rPr lang="el-GR" altLang="el-GR" dirty="0" smtClean="0"/>
              <a:t>: έξοδος, σήμα που λήφθηκε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έξοδος διαφέρει από την είσοδο με πιθανότητα 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Έστω </a:t>
            </a:r>
            <a:r>
              <a:rPr lang="en-US" altLang="el-GR" dirty="0" smtClean="0"/>
              <a:t>P(X=0)=P(X=1)=1/2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11" y="1196752"/>
            <a:ext cx="4221480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Εφαρμογές πληροφορίας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/>
            <a:r>
              <a:rPr lang="el-GR" altLang="el-GR" dirty="0" smtClean="0"/>
              <a:t>Πιθανότητα εμφάνισης κάθε εξόδου</a:t>
            </a:r>
          </a:p>
          <a:p>
            <a:pPr lvl="2" eaLnBrk="1" hangingPunct="1"/>
            <a:endParaRPr lang="el-GR" altLang="el-GR" dirty="0" smtClean="0"/>
          </a:p>
          <a:p>
            <a:pPr lvl="2" eaLnBrk="1" hangingPunct="1"/>
            <a:endParaRPr lang="el-GR" altLang="el-GR" dirty="0" smtClean="0"/>
          </a:p>
          <a:p>
            <a:pPr lvl="2" eaLnBrk="1" hangingPunct="1"/>
            <a:endParaRPr lang="el-GR" altLang="el-GR" dirty="0" smtClean="0"/>
          </a:p>
          <a:p>
            <a:pPr eaLnBrk="1" hangingPunct="1"/>
            <a:r>
              <a:rPr lang="el-GR" altLang="el-GR" dirty="0" smtClean="0"/>
              <a:t>Αμοιβαία πληροφορία</a:t>
            </a:r>
          </a:p>
          <a:p>
            <a:pPr lvl="2" eaLnBrk="1" hangingPunct="1"/>
            <a:endParaRPr lang="el-GR" altLang="el-GR" dirty="0" smtClean="0"/>
          </a:p>
          <a:p>
            <a:pPr lvl="2" eaLnBrk="1" hangingPunct="1"/>
            <a:endParaRPr lang="el-GR" altLang="el-GR" dirty="0" smtClean="0"/>
          </a:p>
          <a:p>
            <a:pPr lvl="2" eaLnBrk="1" hangingPunct="1"/>
            <a:endParaRPr lang="en-US" altLang="el-GR" dirty="0" smtClean="0"/>
          </a:p>
          <a:p>
            <a:pPr eaLnBrk="1" hangingPunct="1"/>
            <a:r>
              <a:rPr lang="el-GR" altLang="el-GR" dirty="0" smtClean="0"/>
              <a:t>Αθόρυβο κανάλι</a:t>
            </a:r>
          </a:p>
          <a:p>
            <a:pPr lvl="1" eaLnBrk="1" hangingPunct="1"/>
            <a:r>
              <a:rPr lang="en-US" altLang="el-GR" dirty="0" smtClean="0"/>
              <a:t>p</a:t>
            </a:r>
            <a:r>
              <a:rPr lang="el-GR" altLang="el-GR" dirty="0" smtClean="0"/>
              <a:t>=0, άρα Ι(0;0)=1</a:t>
            </a:r>
          </a:p>
          <a:p>
            <a:pPr eaLnBrk="1" hangingPunct="1"/>
            <a:r>
              <a:rPr lang="el-GR" altLang="el-GR" dirty="0" smtClean="0"/>
              <a:t>Θορυβώδες κανάλι</a:t>
            </a:r>
          </a:p>
          <a:p>
            <a:pPr lvl="1" eaLnBrk="1" hangingPunct="1"/>
            <a:r>
              <a:rPr lang="en-US" altLang="el-GR" dirty="0" smtClean="0"/>
              <a:t>p</a:t>
            </a:r>
            <a:r>
              <a:rPr lang="el-GR" altLang="el-GR" dirty="0" smtClean="0"/>
              <a:t>=1/2, άρα Ι(0;0)=Ι(0;1)=0</a:t>
            </a:r>
          </a:p>
          <a:p>
            <a:pPr lvl="1" eaLnBrk="1" hangingPunct="1"/>
            <a:r>
              <a:rPr lang="en-US" altLang="el-GR" dirty="0" smtClean="0"/>
              <a:t>p</a:t>
            </a:r>
            <a:r>
              <a:rPr lang="el-GR" altLang="el-GR" dirty="0" smtClean="0"/>
              <a:t>=1/4, άρα Ι(0;0)=0,587 και Ι(0;1)=-1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" y="2438400"/>
          <a:ext cx="78835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r:id="rId3" imgW="5257800" imgH="393700" progId="Equation.3">
                  <p:embed/>
                </p:oleObj>
              </mc:Choice>
              <mc:Fallback>
                <p:oleObj r:id="rId3" imgW="525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78835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838200" y="1905000"/>
          <a:ext cx="7788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r:id="rId5" imgW="5194300" imgH="393700" progId="Equation.3">
                  <p:embed/>
                </p:oleObj>
              </mc:Choice>
              <mc:Fallback>
                <p:oleObj r:id="rId5" imgW="519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77882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75394"/>
              </p:ext>
            </p:extLst>
          </p:nvPr>
        </p:nvGraphicFramePr>
        <p:xfrm>
          <a:off x="838200" y="3126854"/>
          <a:ext cx="52943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r:id="rId7" imgW="3530600" imgH="419100" progId="Equation.3">
                  <p:embed/>
                </p:oleObj>
              </mc:Choice>
              <mc:Fallback>
                <p:oleObj r:id="rId7" imgW="3530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6854"/>
                        <a:ext cx="529431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325261"/>
              </p:ext>
            </p:extLst>
          </p:nvPr>
        </p:nvGraphicFramePr>
        <p:xfrm>
          <a:off x="838200" y="3736454"/>
          <a:ext cx="47418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r:id="rId9" imgW="3162300" imgH="419100" progId="Equation.3">
                  <p:embed/>
                </p:oleObj>
              </mc:Choice>
              <mc:Fallback>
                <p:oleObj r:id="rId9" imgW="3162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6454"/>
                        <a:ext cx="474186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35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Εντροπία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Θεωρία πληροφορίας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Πληροφορία και εντροπία (1 από 2)</a:t>
            </a:r>
            <a:endParaRPr lang="en-US" altLang="el-GR" dirty="0" smtClean="0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l-GR" altLang="el-GR" smtClean="0"/>
              <a:t>Μέση αμοιβαία πληροφορία </a:t>
            </a:r>
            <a:r>
              <a:rPr lang="en-US" altLang="el-GR" smtClean="0"/>
              <a:t>X</a:t>
            </a:r>
            <a:r>
              <a:rPr lang="el-GR" altLang="el-GR" smtClean="0"/>
              <a:t> και </a:t>
            </a:r>
            <a:r>
              <a:rPr lang="en-US" altLang="el-GR" smtClean="0"/>
              <a:t>Y</a:t>
            </a:r>
            <a:endParaRPr lang="el-GR" altLang="el-GR" smtClean="0"/>
          </a:p>
          <a:p>
            <a:pPr lvl="1" eaLnBrk="1" hangingPunct="1"/>
            <a:endParaRPr lang="en-US" altLang="el-GR" smtClean="0"/>
          </a:p>
          <a:p>
            <a:pPr lvl="1" eaLnBrk="1" hangingPunct="1"/>
            <a:endParaRPr lang="en-US" altLang="el-GR" smtClean="0"/>
          </a:p>
          <a:p>
            <a:pPr eaLnBrk="1" hangingPunct="1"/>
            <a:r>
              <a:rPr lang="en-US" altLang="el-GR" smtClean="0"/>
              <a:t>P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,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 και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n-US" altLang="el-GR" smtClean="0"/>
              <a:t>;y</a:t>
            </a:r>
            <a:r>
              <a:rPr lang="en-US" altLang="el-GR" baseline="-25000" smtClean="0"/>
              <a:t>j</a:t>
            </a:r>
            <a:r>
              <a:rPr lang="el-GR" altLang="el-GR" smtClean="0"/>
              <a:t>) συμμετρικά</a:t>
            </a:r>
          </a:p>
          <a:p>
            <a:pPr lvl="1" eaLnBrk="1" hangingPunct="1"/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;</a:t>
            </a:r>
            <a:r>
              <a:rPr lang="en-US" altLang="el-GR" smtClean="0"/>
              <a:t>Y</a:t>
            </a:r>
            <a:r>
              <a:rPr lang="el-GR" altLang="el-GR" smtClean="0"/>
              <a:t>)= </a:t>
            </a:r>
            <a:r>
              <a:rPr lang="en-US" altLang="el-GR" smtClean="0"/>
              <a:t>I</a:t>
            </a:r>
            <a:r>
              <a:rPr lang="el-GR" altLang="el-GR" smtClean="0"/>
              <a:t>(Υ;</a:t>
            </a:r>
            <a:r>
              <a:rPr lang="en-US" altLang="el-GR" smtClean="0"/>
              <a:t>X</a:t>
            </a:r>
            <a:r>
              <a:rPr lang="el-GR" altLang="el-GR" smtClean="0"/>
              <a:t>)</a:t>
            </a:r>
          </a:p>
          <a:p>
            <a:pPr eaLnBrk="1" hangingPunct="1"/>
            <a:r>
              <a:rPr lang="en-US" altLang="el-GR" smtClean="0"/>
              <a:t>X</a:t>
            </a:r>
            <a:r>
              <a:rPr lang="el-GR" altLang="el-GR" smtClean="0"/>
              <a:t> και </a:t>
            </a:r>
            <a:r>
              <a:rPr lang="en-US" altLang="el-GR" smtClean="0"/>
              <a:t>Y</a:t>
            </a:r>
            <a:r>
              <a:rPr lang="el-GR" altLang="el-GR" smtClean="0"/>
              <a:t> στατιστικά ανεξάρτητες</a:t>
            </a:r>
          </a:p>
          <a:p>
            <a:pPr lvl="1" eaLnBrk="1" hangingPunct="1"/>
            <a:r>
              <a:rPr lang="en-US" altLang="el-GR" smtClean="0"/>
              <a:t>P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|</a:t>
            </a:r>
            <a:r>
              <a:rPr lang="en-US" altLang="el-GR" smtClean="0"/>
              <a:t>y</a:t>
            </a:r>
            <a:r>
              <a:rPr lang="en-US" altLang="el-GR" baseline="-25000" smtClean="0"/>
              <a:t>j</a:t>
            </a:r>
            <a:r>
              <a:rPr lang="el-GR" altLang="el-GR" smtClean="0"/>
              <a:t>)=</a:t>
            </a:r>
            <a:r>
              <a:rPr lang="en-US" altLang="el-GR" smtClean="0"/>
              <a:t>P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), άρα Ι(Χ;Υ)=0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Μέση εσωτερική πληροφορία </a:t>
            </a:r>
            <a:r>
              <a:rPr lang="en-US" altLang="el-GR" smtClean="0"/>
              <a:t>X</a:t>
            </a:r>
            <a:endParaRPr lang="el-GR" altLang="el-GR" smtClean="0"/>
          </a:p>
          <a:p>
            <a:pPr lvl="1" eaLnBrk="1" hangingPunct="1"/>
            <a:endParaRPr lang="el-GR" altLang="el-GR" smtClean="0"/>
          </a:p>
          <a:p>
            <a:pPr lvl="1"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Τιμές X: σύμβολα ενός αλφαβήτου</a:t>
            </a:r>
          </a:p>
          <a:p>
            <a:pPr lvl="1" eaLnBrk="1" hangingPunct="1"/>
            <a:r>
              <a:rPr lang="en-US" altLang="el-GR" smtClean="0"/>
              <a:t>H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): εντροπία της πηγής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828675" y="1990725"/>
          <a:ext cx="58848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Equation" r:id="rId3" imgW="3924000" imgH="444240" progId="Equation.3">
                  <p:embed/>
                </p:oleObj>
              </mc:Choice>
              <mc:Fallback>
                <p:oleObj name="Equation" r:id="rId3" imgW="3924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990725"/>
                        <a:ext cx="588486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762000" y="4724400"/>
          <a:ext cx="4151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r:id="rId5" imgW="2768600" imgH="431800" progId="Equation.3">
                  <p:embed/>
                </p:oleObj>
              </mc:Choice>
              <mc:Fallback>
                <p:oleObj r:id="rId5" imgW="2768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41513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90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Πληροφορία και εντροπία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l-GR" altLang="el-GR" smtClean="0"/>
              <a:t>Πηγή με τυχαία συμπεριφορά</a:t>
            </a:r>
          </a:p>
          <a:p>
            <a:pPr lvl="1" eaLnBrk="1" hangingPunct="1"/>
            <a:r>
              <a:rPr lang="en-US" altLang="el-GR" smtClean="0"/>
              <a:t>P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n-US" altLang="el-GR" baseline="-25000" smtClean="0"/>
              <a:t>i</a:t>
            </a:r>
            <a:r>
              <a:rPr lang="el-GR" altLang="el-GR" smtClean="0"/>
              <a:t>)=1/</a:t>
            </a:r>
            <a:r>
              <a:rPr lang="en-US" altLang="el-GR" smtClean="0"/>
              <a:t>n</a:t>
            </a:r>
            <a:endParaRPr lang="el-GR" altLang="el-GR" smtClean="0"/>
          </a:p>
          <a:p>
            <a:pPr lvl="1" eaLnBrk="1" hangingPunct="1"/>
            <a:endParaRPr lang="el-GR" altLang="el-GR" smtClean="0"/>
          </a:p>
          <a:p>
            <a:pPr lvl="1" eaLnBrk="1" hangingPunct="1"/>
            <a:endParaRPr lang="el-GR" altLang="el-GR" smtClean="0"/>
          </a:p>
          <a:p>
            <a:pPr lvl="1" eaLnBrk="1" hangingPunct="1"/>
            <a:r>
              <a:rPr lang="el-GR" altLang="el-GR" smtClean="0"/>
              <a:t>Απαιτούνται </a:t>
            </a:r>
            <a:r>
              <a:rPr lang="en-US" altLang="el-GR" smtClean="0"/>
              <a:t>log</a:t>
            </a:r>
            <a:r>
              <a:rPr lang="en-US" altLang="el-GR" baseline="-25000" smtClean="0"/>
              <a:t>2</a:t>
            </a:r>
            <a:r>
              <a:rPr lang="en-US" altLang="el-GR" smtClean="0"/>
              <a:t>n bits</a:t>
            </a:r>
          </a:p>
          <a:p>
            <a:pPr eaLnBrk="1" hangingPunct="1"/>
            <a:r>
              <a:rPr lang="el-GR" altLang="el-GR" smtClean="0"/>
              <a:t>Μέγιστη τιμή εντροπίας</a:t>
            </a:r>
          </a:p>
          <a:p>
            <a:pPr lvl="1" eaLnBrk="1" hangingPunct="1"/>
            <a:r>
              <a:rPr lang="el-GR" altLang="el-GR" smtClean="0"/>
              <a:t>Όλα τα σύμβολα είναι εξίσου πιθανά</a:t>
            </a:r>
          </a:p>
          <a:p>
            <a:pPr eaLnBrk="1" hangingPunct="1"/>
            <a:r>
              <a:rPr lang="el-GR" altLang="el-GR" smtClean="0"/>
              <a:t>Υπό συνθήκη εντροπία</a:t>
            </a:r>
          </a:p>
          <a:p>
            <a:pPr lvl="1" eaLnBrk="1" hangingPunct="1"/>
            <a:endParaRPr lang="el-GR" altLang="el-GR" smtClean="0"/>
          </a:p>
          <a:p>
            <a:pPr lvl="1"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Όλοι οι ορισμοί μέσης πληροφορίας συνδέονται</a:t>
            </a:r>
          </a:p>
          <a:p>
            <a:pPr lvl="1" eaLnBrk="1" hangingPunct="1"/>
            <a:endParaRPr lang="el-GR" altLang="el-GR" smtClean="0"/>
          </a:p>
          <a:p>
            <a:pPr lvl="1" eaLnBrk="1" hangingPunct="1"/>
            <a:endParaRPr lang="en-US" altLang="el-GR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03123"/>
              </p:ext>
            </p:extLst>
          </p:nvPr>
        </p:nvGraphicFramePr>
        <p:xfrm>
          <a:off x="914400" y="2421260"/>
          <a:ext cx="26463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r:id="rId3" imgW="1765300" imgH="431800" progId="Equation.3">
                  <p:embed/>
                </p:oleObj>
              </mc:Choice>
              <mc:Fallback>
                <p:oleObj r:id="rId3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21260"/>
                        <a:ext cx="264636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42900"/>
              </p:ext>
            </p:extLst>
          </p:nvPr>
        </p:nvGraphicFramePr>
        <p:xfrm>
          <a:off x="914400" y="4759424"/>
          <a:ext cx="37893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r:id="rId5" imgW="2527300" imgH="457200" progId="Equation.3">
                  <p:embed/>
                </p:oleObj>
              </mc:Choice>
              <mc:Fallback>
                <p:oleObj r:id="rId5" imgW="252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59424"/>
                        <a:ext cx="37893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864430"/>
              </p:ext>
            </p:extLst>
          </p:nvPr>
        </p:nvGraphicFramePr>
        <p:xfrm>
          <a:off x="914400" y="6076528"/>
          <a:ext cx="2628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Equation" r:id="rId7" imgW="1752480" imgH="203040" progId="Equation.3">
                  <p:embed/>
                </p:oleObj>
              </mc:Choice>
              <mc:Fallback>
                <p:oleObj name="Equation" r:id="rId7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76528"/>
                        <a:ext cx="2628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63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εντροπίας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Θεωρία πληροφορίας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Παραδείγματα εντροπίας (1 από 3)</a:t>
            </a:r>
            <a:endParaRPr lang="en-US" altLang="el-GR" dirty="0" smtClean="0"/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505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Δυαδική πηγή χωρίς μνήμη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P(0)=q, P(1)=1-q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Εντροπία πηγής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Δυαδική εντροπία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Εξαρτάται από το </a:t>
            </a:r>
            <a:r>
              <a:rPr lang="en-US" altLang="el-GR" dirty="0" smtClean="0"/>
              <a:t>q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Όταν </a:t>
            </a:r>
            <a:r>
              <a:rPr lang="en-US" altLang="el-GR" dirty="0" smtClean="0"/>
              <a:t>q</a:t>
            </a:r>
            <a:r>
              <a:rPr lang="el-GR" altLang="el-GR" dirty="0" smtClean="0"/>
              <a:t>=1-</a:t>
            </a:r>
            <a:r>
              <a:rPr lang="en-US" altLang="el-GR" dirty="0" smtClean="0"/>
              <a:t>q</a:t>
            </a:r>
            <a:r>
              <a:rPr lang="el-GR" altLang="el-GR" dirty="0" smtClean="0"/>
              <a:t>=1/2, </a:t>
            </a:r>
            <a:r>
              <a:rPr lang="en-US" altLang="el-GR" dirty="0" smtClean="0"/>
              <a:t>H</a:t>
            </a:r>
            <a:r>
              <a:rPr lang="el-GR" altLang="el-GR" dirty="0" smtClean="0"/>
              <a:t>(1/2)=1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Όταν </a:t>
            </a:r>
            <a:r>
              <a:rPr lang="en-US" altLang="el-GR" dirty="0" smtClean="0"/>
              <a:t>q</a:t>
            </a:r>
            <a:r>
              <a:rPr lang="el-GR" altLang="el-GR" dirty="0" smtClean="0"/>
              <a:t>=0 ή </a:t>
            </a:r>
            <a:r>
              <a:rPr lang="en-US" altLang="el-GR" dirty="0" smtClean="0"/>
              <a:t>q</a:t>
            </a:r>
            <a:r>
              <a:rPr lang="el-GR" altLang="el-GR" dirty="0" smtClean="0"/>
              <a:t>=1, Η(0)=0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85800" y="2590800"/>
          <a:ext cx="36639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Equation" r:id="rId3" imgW="2489040" imgH="203040" progId="Equation.3">
                  <p:embed/>
                </p:oleObj>
              </mc:Choice>
              <mc:Fallback>
                <p:oleObj name="Equation" r:id="rId3" imgW="248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366395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12026816"/>
              </p:ext>
            </p:extLst>
          </p:nvPr>
        </p:nvGraphicFramePr>
        <p:xfrm>
          <a:off x="990600" y="2924944"/>
          <a:ext cx="26098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Equation" r:id="rId5" imgW="1752480" imgH="203040" progId="Equation.3">
                  <p:embed/>
                </p:oleObj>
              </mc:Choice>
              <mc:Fallback>
                <p:oleObj name="Equation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4944"/>
                        <a:ext cx="26098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358640" cy="424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Παραδείγματα εντροπίας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l-GR" altLang="el-GR" smtClean="0"/>
              <a:t>Δυαδικό κανάλι </a:t>
            </a:r>
            <a:r>
              <a:rPr lang="en-US" altLang="el-GR" smtClean="0"/>
              <a:t>DMC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Εντροπία της πηγής </a:t>
            </a:r>
            <a:r>
              <a:rPr lang="en-US" altLang="el-GR" smtClean="0"/>
              <a:t>X</a:t>
            </a:r>
          </a:p>
          <a:p>
            <a:pPr lvl="1"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Μέση αμοιβαία πληροφορία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;</a:t>
            </a:r>
            <a:r>
              <a:rPr lang="en-US" altLang="el-GR" smtClean="0"/>
              <a:t>Y</a:t>
            </a:r>
            <a:r>
              <a:rPr lang="el-GR" altLang="el-GR" smtClean="0"/>
              <a:t>)</a:t>
            </a:r>
          </a:p>
          <a:p>
            <a:pPr lvl="1" eaLnBrk="1" hangingPunct="1"/>
            <a:endParaRPr lang="el-GR" altLang="el-GR" smtClean="0"/>
          </a:p>
          <a:p>
            <a:pPr lvl="1" eaLnBrk="1" hangingPunct="1"/>
            <a:r>
              <a:rPr lang="el-GR" altLang="el-GR" smtClean="0"/>
              <a:t>Μέγιστη τιμή όταν </a:t>
            </a:r>
            <a:r>
              <a:rPr lang="en-US" altLang="el-GR" smtClean="0"/>
              <a:t>q</a:t>
            </a:r>
            <a:r>
              <a:rPr lang="el-GR" altLang="el-GR" smtClean="0"/>
              <a:t>=1-</a:t>
            </a:r>
            <a:r>
              <a:rPr lang="en-US" altLang="el-GR" smtClean="0"/>
              <a:t>q</a:t>
            </a:r>
            <a:r>
              <a:rPr lang="el-GR" altLang="el-GR" smtClean="0"/>
              <a:t>=1/2 για κάθε </a:t>
            </a:r>
            <a:r>
              <a:rPr lang="en-US" altLang="el-GR" smtClean="0"/>
              <a:t>p</a:t>
            </a:r>
            <a:endParaRPr lang="el-GR" altLang="el-GR" smtClean="0"/>
          </a:p>
          <a:p>
            <a:pPr lvl="1" eaLnBrk="1" hangingPunct="1"/>
            <a:r>
              <a:rPr lang="en-US" altLang="el-GR" smtClean="0"/>
              <a:t>p</a:t>
            </a:r>
            <a:r>
              <a:rPr lang="el-GR" altLang="el-GR" smtClean="0"/>
              <a:t>=0: μέγιστη μέση αμοιβαία πληροφορία</a:t>
            </a:r>
          </a:p>
          <a:p>
            <a:pPr lvl="1" eaLnBrk="1" hangingPunct="1"/>
            <a:r>
              <a:rPr lang="en-US" altLang="el-GR" smtClean="0"/>
              <a:t>p</a:t>
            </a:r>
            <a:r>
              <a:rPr lang="el-GR" altLang="el-GR" smtClean="0"/>
              <a:t>=1/2: ελάχιστη μέση αμοιβαία πληροφορία</a:t>
            </a:r>
          </a:p>
          <a:p>
            <a:pPr eaLnBrk="1" hangingPunct="1"/>
            <a:r>
              <a:rPr lang="el-GR" altLang="el-GR" smtClean="0"/>
              <a:t>Υπό συνθήκη εντροπία </a:t>
            </a:r>
            <a:r>
              <a:rPr lang="en-US" altLang="el-GR" smtClean="0"/>
              <a:t>H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|</a:t>
            </a:r>
            <a:r>
              <a:rPr lang="en-US" altLang="el-GR" smtClean="0"/>
              <a:t>Y</a:t>
            </a:r>
            <a:r>
              <a:rPr lang="el-GR" altLang="el-GR" smtClean="0"/>
              <a:t>) </a:t>
            </a:r>
          </a:p>
          <a:p>
            <a:pPr lvl="1" eaLnBrk="1" hangingPunct="1"/>
            <a:r>
              <a:rPr lang="el-GR" altLang="el-GR" smtClean="0"/>
              <a:t>Συμπεριφέρεται αντίστροφα από την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X;Y</a:t>
            </a:r>
            <a:r>
              <a:rPr lang="el-GR" altLang="el-GR" smtClean="0"/>
              <a:t>)</a:t>
            </a:r>
          </a:p>
          <a:p>
            <a:pPr lvl="1" eaLnBrk="1" hangingPunct="1"/>
            <a:r>
              <a:rPr lang="en-US" altLang="el-GR" smtClean="0"/>
              <a:t>p=</a:t>
            </a:r>
            <a:r>
              <a:rPr lang="el-GR" altLang="el-GR" smtClean="0"/>
              <a:t>1/2: μέγιστη υπό συνθήκη εντροπία</a:t>
            </a:r>
            <a:endParaRPr lang="en-US" altLang="el-GR" smtClean="0"/>
          </a:p>
          <a:p>
            <a:pPr lvl="1" eaLnBrk="1" hangingPunct="1"/>
            <a:r>
              <a:rPr lang="en-US" altLang="el-GR" smtClean="0"/>
              <a:t>p=0: </a:t>
            </a:r>
            <a:r>
              <a:rPr lang="el-GR" altLang="el-GR" smtClean="0"/>
              <a:t>ελάχιστη υπό συνθήκη εντροπία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90671"/>
              </p:ext>
            </p:extLst>
          </p:nvPr>
        </p:nvGraphicFramePr>
        <p:xfrm>
          <a:off x="1259632" y="2348880"/>
          <a:ext cx="3962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r:id="rId3" imgW="2692400" imgH="203200" progId="Equation.3">
                  <p:embed/>
                </p:oleObj>
              </mc:Choice>
              <mc:Fallback>
                <p:oleObj r:id="rId3" imgW="2692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48880"/>
                        <a:ext cx="3962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3081208"/>
              </p:ext>
            </p:extLst>
          </p:nvPr>
        </p:nvGraphicFramePr>
        <p:xfrm>
          <a:off x="1331640" y="3140968"/>
          <a:ext cx="26384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Equation" r:id="rId5" imgW="1752480" imgH="203040" progId="Equation.3">
                  <p:embed/>
                </p:oleObj>
              </mc:Choice>
              <mc:Fallback>
                <p:oleObj name="Equation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140968"/>
                        <a:ext cx="26384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5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Παραδείγματα εντροπίας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331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5562600"/>
            <a:ext cx="8382000" cy="838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l-GR" smtClean="0"/>
              <a:t>Μέση αμοιβαία πληροφορία και Υπό συνθήκη εντροπία</a:t>
            </a:r>
          </a:p>
          <a:p>
            <a:pPr lvl="1" eaLnBrk="1" hangingPunct="1"/>
            <a:r>
              <a:rPr lang="el-GR" altLang="el-GR" smtClean="0"/>
              <a:t>Λειτουργούν συμπληρωματικά ως προς την εντροπία της πηγής</a:t>
            </a:r>
            <a:endParaRPr lang="en-US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2" y="1166212"/>
            <a:ext cx="4358640" cy="43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212"/>
            <a:ext cx="4358640" cy="43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Θεωρία πληροφορίας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Εφαρμογές (1 από 2)</a:t>
            </a:r>
            <a:endParaRPr lang="en-US" altLang="el-GR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Πηγές πληροφοριών πολυμέσων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Παράγονται </a:t>
            </a:r>
            <a:r>
              <a:rPr lang="en-US" altLang="el-GR" smtClean="0"/>
              <a:t>w </a:t>
            </a:r>
            <a:r>
              <a:rPr lang="el-GR" altLang="el-GR" smtClean="0"/>
              <a:t>σύμβολα </a:t>
            </a:r>
            <a:r>
              <a:rPr lang="en-US" altLang="el-GR" smtClean="0"/>
              <a:t>q</a:t>
            </a:r>
            <a:r>
              <a:rPr lang="en-US" altLang="el-GR" baseline="-25000" smtClean="0"/>
              <a:t>i</a:t>
            </a:r>
            <a:r>
              <a:rPr lang="el-GR" altLang="el-GR" smtClean="0"/>
              <a:t>, </a:t>
            </a:r>
            <a:r>
              <a:rPr lang="en-US" altLang="el-GR" smtClean="0"/>
              <a:t>i</a:t>
            </a:r>
            <a:r>
              <a:rPr lang="el-GR" altLang="el-GR" smtClean="0"/>
              <a:t>=1, 2, …, </a:t>
            </a:r>
            <a:r>
              <a:rPr lang="en-US" altLang="el-GR" smtClean="0"/>
              <a:t>w</a:t>
            </a:r>
            <a:r>
              <a:rPr lang="el-GR" altLang="el-GR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Πιθανότητα παραγωγής </a:t>
            </a:r>
            <a:r>
              <a:rPr lang="en-US" altLang="el-GR" smtClean="0"/>
              <a:t>q</a:t>
            </a:r>
            <a:r>
              <a:rPr lang="en-US" altLang="el-GR" baseline="-25000" smtClean="0"/>
              <a:t>i</a:t>
            </a:r>
            <a:r>
              <a:rPr lang="el-GR" altLang="el-GR" smtClean="0"/>
              <a:t> ίση με </a:t>
            </a:r>
            <a:r>
              <a:rPr lang="en-US" altLang="el-GR" smtClean="0"/>
              <a:t>P</a:t>
            </a:r>
            <a:r>
              <a:rPr lang="el-GR" altLang="el-GR" smtClean="0"/>
              <a:t>(</a:t>
            </a:r>
            <a:r>
              <a:rPr lang="en-US" altLang="el-GR" smtClean="0"/>
              <a:t>q</a:t>
            </a:r>
            <a:r>
              <a:rPr lang="en-US" altLang="el-GR" baseline="-25000" smtClean="0"/>
              <a:t>i</a:t>
            </a:r>
            <a:r>
              <a:rPr lang="el-GR" altLang="el-GR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Απλή αναπαράσταση συμβόλων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Δυαδικές ακολουθίες σταθερού μήκους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log</a:t>
            </a:r>
            <a:r>
              <a:rPr lang="el-GR" altLang="el-GR" baseline="-25000" smtClean="0"/>
              <a:t>2</a:t>
            </a:r>
            <a:r>
              <a:rPr lang="en-US" altLang="el-GR" smtClean="0"/>
              <a:t>w</a:t>
            </a:r>
            <a:r>
              <a:rPr lang="el-GR" altLang="el-GR" smtClean="0"/>
              <a:t> </a:t>
            </a:r>
            <a:r>
              <a:rPr lang="en-US" altLang="el-GR" smtClean="0"/>
              <a:t>bits</a:t>
            </a:r>
            <a:r>
              <a:rPr lang="el-GR" altLang="el-GR" smtClean="0"/>
              <a:t> ανά σύμβολο για </a:t>
            </a:r>
            <a:r>
              <a:rPr lang="en-US" altLang="el-GR" smtClean="0"/>
              <a:t>w</a:t>
            </a:r>
            <a:r>
              <a:rPr lang="el-GR" altLang="el-GR" smtClean="0"/>
              <a:t> σύμβολα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Εσωτερική πληροφορία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I(q</a:t>
            </a:r>
            <a:r>
              <a:rPr lang="en-US" altLang="el-GR" baseline="-25000" smtClean="0"/>
              <a:t>i</a:t>
            </a:r>
            <a:r>
              <a:rPr lang="en-US" altLang="el-GR" smtClean="0"/>
              <a:t>)=-log</a:t>
            </a:r>
            <a:r>
              <a:rPr lang="el-GR" altLang="el-GR" baseline="-25000" smtClean="0"/>
              <a:t>2</a:t>
            </a:r>
            <a:r>
              <a:rPr lang="en-US" altLang="el-GR" smtClean="0"/>
              <a:t>P</a:t>
            </a:r>
            <a:r>
              <a:rPr lang="el-GR" altLang="el-GR" smtClean="0"/>
              <a:t>(</a:t>
            </a:r>
            <a:r>
              <a:rPr lang="en-US" altLang="el-GR" smtClean="0"/>
              <a:t>q</a:t>
            </a:r>
            <a:r>
              <a:rPr lang="en-US" altLang="el-GR" baseline="-25000" smtClean="0"/>
              <a:t>i</a:t>
            </a:r>
            <a:r>
              <a:rPr lang="el-GR" altLang="el-GR" smtClean="0"/>
              <a:t>) </a:t>
            </a:r>
            <a:r>
              <a:rPr lang="en-US" altLang="el-GR" smtClean="0"/>
              <a:t>bits</a:t>
            </a:r>
            <a:endParaRPr lang="el-GR" altLang="el-GR" smtClean="0"/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Αναπαράσταση μεταβλητού μήκος</a:t>
            </a:r>
            <a:endParaRPr lang="en-US" altLang="el-GR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I(q</a:t>
            </a:r>
            <a:r>
              <a:rPr lang="en-US" altLang="el-GR" baseline="-25000" smtClean="0"/>
              <a:t>i</a:t>
            </a:r>
            <a:r>
              <a:rPr lang="en-US" altLang="el-GR" smtClean="0"/>
              <a:t>)</a:t>
            </a:r>
            <a:r>
              <a:rPr lang="el-GR" altLang="el-GR" smtClean="0"/>
              <a:t> </a:t>
            </a:r>
            <a:r>
              <a:rPr lang="en-US" altLang="el-GR" smtClean="0"/>
              <a:t>bits</a:t>
            </a:r>
            <a:r>
              <a:rPr lang="el-GR" altLang="el-GR" smtClean="0"/>
              <a:t> για το σύμβολο </a:t>
            </a:r>
            <a:r>
              <a:rPr lang="en-US" altLang="el-GR" smtClean="0"/>
              <a:t>q</a:t>
            </a:r>
            <a:r>
              <a:rPr lang="en-US" altLang="el-GR" baseline="-25000" smtClean="0"/>
              <a:t>i</a:t>
            </a:r>
            <a:endParaRPr lang="el-GR" altLang="el-GR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Σπάνια και συχνά σύμβολα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Βέλτιστη δυνατή κωδικοποίηση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Εντροπία πηγής Η(Χ): μέσο πλήθος </a:t>
            </a:r>
            <a:r>
              <a:rPr lang="en-US" altLang="el-GR" smtClean="0"/>
              <a:t>bits</a:t>
            </a:r>
            <a:r>
              <a:rPr lang="el-GR" altLang="el-GR" smtClean="0"/>
              <a:t> ανά σύμβολο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1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Εφαρμογές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Αποδοτικότητα μίας κωδικοποίησης</a:t>
            </a:r>
            <a:endParaRPr lang="en-US" altLang="el-GR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Μέσο μήκος συμβόλων κωδικοποίησης </a:t>
            </a:r>
            <a:r>
              <a:rPr lang="en-US" altLang="el-GR" smtClean="0"/>
              <a:t>R</a:t>
            </a:r>
            <a:endParaRPr lang="el-GR" altLang="el-GR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Αποδοτικότητα: </a:t>
            </a:r>
            <a:r>
              <a:rPr lang="en-US" altLang="el-GR" smtClean="0"/>
              <a:t>H(X)/R</a:t>
            </a:r>
            <a:endParaRPr lang="el-GR" altLang="el-GR" smtClean="0"/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Μετάδοση πάνω από κανάλι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X</a:t>
            </a:r>
            <a:r>
              <a:rPr lang="el-GR" altLang="el-GR" smtClean="0"/>
              <a:t>: είσοδος, </a:t>
            </a:r>
            <a:r>
              <a:rPr lang="en-US" altLang="el-GR" smtClean="0"/>
              <a:t>Y: </a:t>
            </a:r>
            <a:r>
              <a:rPr lang="el-GR" altLang="el-GR" smtClean="0"/>
              <a:t>έξοδος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Υπό συνθήκη εντροπία </a:t>
            </a:r>
            <a:r>
              <a:rPr lang="en-US" altLang="el-GR" smtClean="0"/>
              <a:t>H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|</a:t>
            </a:r>
            <a:r>
              <a:rPr lang="en-US" altLang="el-GR" smtClean="0"/>
              <a:t>Y</a:t>
            </a:r>
            <a:r>
              <a:rPr lang="el-GR" altLang="el-GR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Μέση εσωτερική πληροφορία εισόδου, γνωρίζοντας την έξοδο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Εντροπία </a:t>
            </a:r>
            <a:r>
              <a:rPr lang="en-US" altLang="el-GR" smtClean="0"/>
              <a:t>H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Μέση εσωτερική πληροφορία εισόδου, ανεξάρτητα από έξοδο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Μέση αμοιβαία πληροφορία </a:t>
            </a: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;</a:t>
            </a:r>
            <a:r>
              <a:rPr lang="en-US" altLang="el-GR" smtClean="0"/>
              <a:t>Y</a:t>
            </a:r>
            <a:r>
              <a:rPr lang="el-GR" altLang="el-GR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I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;</a:t>
            </a:r>
            <a:r>
              <a:rPr lang="en-US" altLang="el-GR" smtClean="0"/>
              <a:t>Y</a:t>
            </a:r>
            <a:r>
              <a:rPr lang="el-GR" altLang="el-GR" smtClean="0"/>
              <a:t>)=</a:t>
            </a:r>
            <a:r>
              <a:rPr lang="en-US" altLang="el-GR" smtClean="0"/>
              <a:t>H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)-</a:t>
            </a:r>
            <a:r>
              <a:rPr lang="en-US" altLang="el-GR" smtClean="0"/>
              <a:t>H</a:t>
            </a:r>
            <a:r>
              <a:rPr lang="el-GR" altLang="el-GR" smtClean="0"/>
              <a:t>(</a:t>
            </a:r>
            <a:r>
              <a:rPr lang="en-US" altLang="el-GR" smtClean="0"/>
              <a:t>X</a:t>
            </a:r>
            <a:r>
              <a:rPr lang="el-GR" altLang="el-GR" smtClean="0"/>
              <a:t>|</a:t>
            </a:r>
            <a:r>
              <a:rPr lang="en-US" altLang="el-GR" smtClean="0"/>
              <a:t>Y</a:t>
            </a:r>
            <a:r>
              <a:rPr lang="el-GR" altLang="el-GR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Διαφορά εσωτερικής πληροφορίας πριν και μετά τη μετάδοση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Μέση πληροφορία που μεταφέρει το κανάλι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78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#7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Θεωρία πληροφορίας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τα βασικά κανάλια μετάδοσης και τα χαρακτηριστικά τους.</a:t>
            </a:r>
            <a:endParaRPr lang="el-GR" altLang="el-GR" dirty="0"/>
          </a:p>
          <a:p>
            <a:r>
              <a:rPr lang="el-GR" altLang="el-GR" dirty="0" smtClean="0"/>
              <a:t>Εισαγωγή στις έννοιες που σχετίζονται με την πληροφορία και παραδείγματα χρήσης τους.</a:t>
            </a:r>
            <a:endParaRPr lang="el-GR" altLang="el-GR" dirty="0"/>
          </a:p>
          <a:p>
            <a:r>
              <a:rPr lang="el-GR" altLang="el-GR" dirty="0" smtClean="0"/>
              <a:t>Εισαγωγή στις έννοιες που σχετίζονται με την εντροπία και παραδείγματα χρήσης τους.</a:t>
            </a:r>
            <a:endParaRPr lang="el-GR" altLang="el-GR" dirty="0"/>
          </a:p>
          <a:p>
            <a:r>
              <a:rPr lang="el-GR" altLang="el-GR" dirty="0" smtClean="0"/>
              <a:t>Κατανόηση των συμπερασμάτων από τις εφαρμογές πληροφορίας και εντροπίας.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Κανάλια μετάδοσης</a:t>
            </a:r>
          </a:p>
          <a:p>
            <a:r>
              <a:rPr lang="el-GR" altLang="el-GR" dirty="0" smtClean="0"/>
              <a:t>Πληροφορία</a:t>
            </a:r>
            <a:endParaRPr lang="el-GR" altLang="el-GR" dirty="0"/>
          </a:p>
          <a:p>
            <a:r>
              <a:rPr lang="el-GR" altLang="el-GR" dirty="0"/>
              <a:t>Παραδείγματα πληροφορίας</a:t>
            </a:r>
          </a:p>
          <a:p>
            <a:r>
              <a:rPr lang="el-GR" altLang="el-GR" dirty="0" smtClean="0"/>
              <a:t>Εντροπία</a:t>
            </a:r>
            <a:endParaRPr lang="el-GR" altLang="el-GR" dirty="0"/>
          </a:p>
          <a:p>
            <a:r>
              <a:rPr lang="el-GR" altLang="el-GR" dirty="0"/>
              <a:t>Παραδείγματα εντροπίας</a:t>
            </a:r>
          </a:p>
          <a:p>
            <a:r>
              <a:rPr lang="el-GR" altLang="el-GR" dirty="0"/>
              <a:t>Εφαρμογές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Κανάλια μετάδοσης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Θεωρία πληροφορίας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Κανάλια (1 από 2)</a:t>
            </a:r>
            <a:endParaRPr lang="en-US" altLang="el-GR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l-GR" altLang="el-GR" smtClean="0"/>
              <a:t>Μετάδοση πληροφοριών</a:t>
            </a:r>
          </a:p>
          <a:p>
            <a:pPr lvl="1" eaLnBrk="1" hangingPunct="1"/>
            <a:r>
              <a:rPr lang="el-GR" altLang="el-GR" smtClean="0"/>
              <a:t>Πηγή / Κανάλι / Χρήστης</a:t>
            </a:r>
          </a:p>
          <a:p>
            <a:pPr lvl="1" eaLnBrk="1" hangingPunct="1"/>
            <a:r>
              <a:rPr lang="el-GR" altLang="el-GR" smtClean="0"/>
              <a:t>Διακριτά σύμβολα</a:t>
            </a:r>
            <a:r>
              <a:rPr lang="en-US" altLang="el-GR" smtClean="0"/>
              <a:t> </a:t>
            </a:r>
            <a:r>
              <a:rPr lang="el-GR" altLang="el-GR" smtClean="0"/>
              <a:t>από διακριτό αλφάβητο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Κωδικοποιητής πηγής</a:t>
            </a:r>
          </a:p>
          <a:p>
            <a:pPr lvl="1" eaLnBrk="1" hangingPunct="1"/>
            <a:r>
              <a:rPr lang="el-GR" altLang="el-GR" smtClean="0"/>
              <a:t>Μείωση των </a:t>
            </a:r>
            <a:r>
              <a:rPr lang="en-US" altLang="el-GR" smtClean="0"/>
              <a:t>bits</a:t>
            </a:r>
            <a:r>
              <a:rPr lang="el-GR" altLang="el-GR" smtClean="0"/>
              <a:t> προς μετάδοση</a:t>
            </a:r>
          </a:p>
          <a:p>
            <a:pPr lvl="1" eaLnBrk="1" hangingPunct="1"/>
            <a:r>
              <a:rPr lang="el-GR" altLang="el-GR" smtClean="0"/>
              <a:t>Αξιοποίηση της φύσης των πληροφοριών</a:t>
            </a:r>
          </a:p>
          <a:p>
            <a:pPr eaLnBrk="1" hangingPunct="1"/>
            <a:r>
              <a:rPr lang="el-GR" altLang="el-GR" smtClean="0"/>
              <a:t>Κωδικοποιητής καναλιού</a:t>
            </a:r>
          </a:p>
          <a:p>
            <a:pPr lvl="1" eaLnBrk="1" hangingPunct="1"/>
            <a:r>
              <a:rPr lang="el-GR" altLang="el-GR" smtClean="0"/>
              <a:t>Βελτίωση της αξιοπιστίας του καναλιού </a:t>
            </a:r>
          </a:p>
          <a:p>
            <a:pPr lvl="1" eaLnBrk="1" hangingPunct="1"/>
            <a:r>
              <a:rPr lang="el-GR" altLang="el-GR" smtClean="0"/>
              <a:t>Αξιοποίηση της φύσης του καναλιού</a:t>
            </a:r>
          </a:p>
          <a:p>
            <a:pPr eaLnBrk="1" hangingPunct="1"/>
            <a:r>
              <a:rPr lang="el-GR" altLang="el-GR" smtClean="0"/>
              <a:t>Θεωρία πληροφοριών</a:t>
            </a:r>
          </a:p>
          <a:p>
            <a:pPr lvl="1" eaLnBrk="1" hangingPunct="1"/>
            <a:r>
              <a:rPr lang="el-GR" altLang="el-GR" smtClean="0"/>
              <a:t>Μελέτη των ιδιοτήτων της πληροφορίας </a:t>
            </a:r>
          </a:p>
          <a:p>
            <a:pPr lvl="1" eaLnBrk="1" hangingPunct="1"/>
            <a:r>
              <a:rPr lang="el-GR" altLang="el-GR" smtClean="0"/>
              <a:t>Εύρεση αποδοτικών μεθόδων κωδικοποίησης</a:t>
            </a:r>
            <a:endParaRPr lang="en-US" alt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12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Κανάλια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293096"/>
            <a:ext cx="8382000" cy="210770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Διακριτό κανάλι χωρίς μνήμη (</a:t>
            </a:r>
            <a:r>
              <a:rPr lang="en-US" altLang="el-GR" dirty="0" smtClean="0"/>
              <a:t>DMC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Ανεξάρτητα διακριτά σύμβολα</a:t>
            </a:r>
          </a:p>
          <a:p>
            <a:pPr lvl="1" eaLnBrk="1" hangingPunct="1"/>
            <a:r>
              <a:rPr lang="el-GR" altLang="el-GR" dirty="0" smtClean="0"/>
              <a:t>Διαμόρφωση / μετάδοση / </a:t>
            </a:r>
            <a:r>
              <a:rPr lang="el-GR" altLang="el-GR" dirty="0" err="1" smtClean="0"/>
              <a:t>αποδιαμόρφωση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κυματομορφής</a:t>
            </a:r>
            <a:r>
              <a:rPr lang="el-GR" altLang="el-GR" dirty="0" smtClean="0"/>
              <a:t> </a:t>
            </a:r>
          </a:p>
          <a:p>
            <a:pPr lvl="1" eaLnBrk="1" hangingPunct="1"/>
            <a:r>
              <a:rPr lang="el-GR" altLang="el-GR" dirty="0" smtClean="0"/>
              <a:t>Κανάλι επικοινωνίας ή μέσο αποθήκευσης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70154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 smtClean="0"/>
              <a:t>Θεωρία πληροφορίας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84152A4-E9A8-4A84-A1E8-89A8ABCCCAC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1253</Words>
  <Application>Microsoft Office PowerPoint</Application>
  <PresentationFormat>On-screen Show (4:3)</PresentationFormat>
  <Paragraphs>241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Θέμα του Office</vt:lpstr>
      <vt:lpstr>Equation</vt:lpstr>
      <vt:lpstr>Microsoft Equation 3.0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Κανάλια μετάδοσης</vt:lpstr>
      <vt:lpstr>Κανάλια (1 από 2)</vt:lpstr>
      <vt:lpstr>Κανάλια (2 από 2)</vt:lpstr>
      <vt:lpstr>Πληροφορία</vt:lpstr>
      <vt:lpstr>Αμοιβαία πληροφορία</vt:lpstr>
      <vt:lpstr>Εσωτερική πληροφορία</vt:lpstr>
      <vt:lpstr>Υπό συνθήκη πληροφορία</vt:lpstr>
      <vt:lpstr>Εφαρμογές πληροφορίας</vt:lpstr>
      <vt:lpstr>Εφαρμογές πληροφορίας (1 από 3)</vt:lpstr>
      <vt:lpstr>Εφαρμογές πληροφορίας (2 από 3)</vt:lpstr>
      <vt:lpstr>Εφαρμογές πληροφορίας (3 από 3)</vt:lpstr>
      <vt:lpstr>Εντροπία</vt:lpstr>
      <vt:lpstr>Πληροφορία και εντροπία (1 από 2)</vt:lpstr>
      <vt:lpstr>Πληροφορία και εντροπία (2 από 2)</vt:lpstr>
      <vt:lpstr>Παραδείγματα εντροπίας</vt:lpstr>
      <vt:lpstr>Παραδείγματα εντροπίας (1 από 3)</vt:lpstr>
      <vt:lpstr>Παραδείγματα εντροπίας (2 από 3)</vt:lpstr>
      <vt:lpstr>Παραδείγματα εντροπίας (3 από 3)</vt:lpstr>
      <vt:lpstr>Εφαρμογές</vt:lpstr>
      <vt:lpstr>Εφαρμογές (1 από 2)</vt:lpstr>
      <vt:lpstr>Εφαρμογές (2 από 2)</vt:lpstr>
      <vt:lpstr>Τέλος Ενότητας #7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Πληροφορίας</dc:title>
  <dc:subject>Κινητά και Διάχυτα Συστήματα</dc:subject>
  <dc:creator>Γεώργιος Ξυλωμένος</dc:creator>
  <cp:keywords>Πληροφορία; εντροπία</cp:keywords>
  <cp:lastModifiedBy>georgex</cp:lastModifiedBy>
  <cp:revision>246</cp:revision>
  <cp:lastPrinted>2014-02-16T13:16:25Z</cp:lastPrinted>
  <dcterms:created xsi:type="dcterms:W3CDTF">2012-09-06T09:03:05Z</dcterms:created>
  <dcterms:modified xsi:type="dcterms:W3CDTF">2015-10-23T08:03:05Z</dcterms:modified>
</cp:coreProperties>
</file>