
<file path=[Content_Types].xml><?xml version="1.0" encoding="utf-8"?>
<Types xmlns="http://schemas.openxmlformats.org/package/2006/content-types">
  <Default Extension="png" ContentType="image/png"/>
  <Default Extension="jpeg" ContentType="image/jpeg"/>
  <Default Extension="emf" ContentType="image/x-emf"/>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1" r:id="rId2"/>
    <p:sldId id="263" r:id="rId3"/>
    <p:sldId id="262" r:id="rId4"/>
    <p:sldId id="291" r:id="rId5"/>
    <p:sldId id="264" r:id="rId6"/>
    <p:sldId id="266" r:id="rId7"/>
    <p:sldId id="267" r:id="rId8"/>
    <p:sldId id="265" r:id="rId9"/>
    <p:sldId id="268" r:id="rId10"/>
    <p:sldId id="269" r:id="rId11"/>
    <p:sldId id="270" r:id="rId12"/>
    <p:sldId id="271" r:id="rId13"/>
    <p:sldId id="272" r:id="rId14"/>
    <p:sldId id="273" r:id="rId15"/>
    <p:sldId id="275" r:id="rId16"/>
    <p:sldId id="285" r:id="rId17"/>
    <p:sldId id="286" r:id="rId18"/>
    <p:sldId id="287" r:id="rId19"/>
    <p:sldId id="277" r:id="rId20"/>
    <p:sldId id="284" r:id="rId21"/>
    <p:sldId id="278" r:id="rId22"/>
    <p:sldId id="276" r:id="rId23"/>
    <p:sldId id="279" r:id="rId24"/>
    <p:sldId id="280" r:id="rId25"/>
    <p:sldId id="281" r:id="rId26"/>
    <p:sldId id="283" r:id="rId27"/>
    <p:sldId id="292" r:id="rId28"/>
    <p:sldId id="282" r:id="rId29"/>
    <p:sldId id="290" r:id="rId30"/>
    <p:sldId id="289"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75" autoAdjust="0"/>
  </p:normalViewPr>
  <p:slideViewPr>
    <p:cSldViewPr>
      <p:cViewPr varScale="1">
        <p:scale>
          <a:sx n="81" d="100"/>
          <a:sy n="81" d="100"/>
        </p:scale>
        <p:origin x="63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B47E7-ECA8-4CA7-8342-D77383EF214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l-GR"/>
        </a:p>
      </dgm:t>
    </dgm:pt>
    <dgm:pt modelId="{C86A3B2D-37F4-43E1-8D21-F4ACFD648153}">
      <dgm:prSet phldrT="[Text]"/>
      <dgm:spPr/>
      <dgm:t>
        <a:bodyPr/>
        <a:lstStyle/>
        <a:p>
          <a:r>
            <a:rPr lang="el-GR" dirty="0"/>
            <a:t>Σποτ: </a:t>
          </a:r>
          <a:r>
            <a:rPr lang="en-US" dirty="0"/>
            <a:t>“</a:t>
          </a:r>
          <a:r>
            <a:rPr lang="el-GR" dirty="0"/>
            <a:t>τι σημαίνει ήλιος;</a:t>
          </a:r>
          <a:r>
            <a:rPr lang="en-US" dirty="0"/>
            <a:t>”</a:t>
          </a:r>
          <a:endParaRPr lang="el-GR" dirty="0"/>
        </a:p>
      </dgm:t>
    </dgm:pt>
    <dgm:pt modelId="{AB7F3962-A46F-4447-9CD0-1C34BA5CB6F6}" type="parTrans" cxnId="{625231D6-22E8-4320-9C26-550EB4653F98}">
      <dgm:prSet/>
      <dgm:spPr/>
      <dgm:t>
        <a:bodyPr/>
        <a:lstStyle/>
        <a:p>
          <a:endParaRPr lang="el-GR"/>
        </a:p>
      </dgm:t>
    </dgm:pt>
    <dgm:pt modelId="{3834A73C-1DB3-4DCD-8400-AA9EE1F2A358}" type="sibTrans" cxnId="{625231D6-22E8-4320-9C26-550EB4653F98}">
      <dgm:prSet/>
      <dgm:spPr/>
      <dgm:t>
        <a:bodyPr/>
        <a:lstStyle/>
        <a:p>
          <a:endParaRPr lang="el-GR"/>
        </a:p>
      </dgm:t>
    </dgm:pt>
    <dgm:pt modelId="{68281FF9-17AB-4ECE-B3AB-CBD007E6995D}">
      <dgm:prSet phldrT="[Text]"/>
      <dgm:spPr/>
      <dgm:t>
        <a:bodyPr/>
        <a:lstStyle/>
        <a:p>
          <a:r>
            <a:rPr lang="el-GR" dirty="0"/>
            <a:t>Μουσικό κομμάτι του σταθμού</a:t>
          </a:r>
        </a:p>
      </dgm:t>
    </dgm:pt>
    <dgm:pt modelId="{F875243E-EA5F-4276-9415-ABE214785B62}" type="parTrans" cxnId="{A6B06245-2E05-4A50-B4AB-931D9CA0EF87}">
      <dgm:prSet/>
      <dgm:spPr/>
      <dgm:t>
        <a:bodyPr/>
        <a:lstStyle/>
        <a:p>
          <a:endParaRPr lang="el-GR"/>
        </a:p>
      </dgm:t>
    </dgm:pt>
    <dgm:pt modelId="{1C7D4058-2B94-4583-9A93-FFBD1B5856B5}" type="sibTrans" cxnId="{A6B06245-2E05-4A50-B4AB-931D9CA0EF87}">
      <dgm:prSet/>
      <dgm:spPr/>
      <dgm:t>
        <a:bodyPr/>
        <a:lstStyle/>
        <a:p>
          <a:endParaRPr lang="el-GR"/>
        </a:p>
      </dgm:t>
    </dgm:pt>
    <dgm:pt modelId="{8136C457-3CC1-4577-93BA-3FDE7B99F1D9}">
      <dgm:prSet phldrT="[Text]"/>
      <dgm:spPr/>
      <dgm:t>
        <a:bodyPr/>
        <a:lstStyle/>
        <a:p>
          <a:r>
            <a:rPr lang="el-GR" dirty="0"/>
            <a:t>Σποτ: </a:t>
          </a:r>
          <a:r>
            <a:rPr lang="en-US" dirty="0"/>
            <a:t>“</a:t>
          </a:r>
          <a:r>
            <a:rPr lang="el-GR" dirty="0"/>
            <a:t>έχει ήλιο, έχει </a:t>
          </a:r>
          <a:r>
            <a:rPr lang="el-GR" dirty="0" err="1"/>
            <a:t>πλωμάρι</a:t>
          </a:r>
          <a:r>
            <a:rPr lang="en-US" dirty="0"/>
            <a:t>”</a:t>
          </a:r>
          <a:endParaRPr lang="el-GR" dirty="0"/>
        </a:p>
      </dgm:t>
    </dgm:pt>
    <dgm:pt modelId="{181406B8-1718-4427-800A-A88926C090EE}" type="parTrans" cxnId="{EABF6290-EB3D-4BAE-B92B-C87410F71B63}">
      <dgm:prSet/>
      <dgm:spPr/>
      <dgm:t>
        <a:bodyPr/>
        <a:lstStyle/>
        <a:p>
          <a:endParaRPr lang="el-GR"/>
        </a:p>
      </dgm:t>
    </dgm:pt>
    <dgm:pt modelId="{81654826-72BA-4983-8D7B-D1002882B4CF}" type="sibTrans" cxnId="{EABF6290-EB3D-4BAE-B92B-C87410F71B63}">
      <dgm:prSet/>
      <dgm:spPr/>
      <dgm:t>
        <a:bodyPr/>
        <a:lstStyle/>
        <a:p>
          <a:endParaRPr lang="el-GR"/>
        </a:p>
      </dgm:t>
    </dgm:pt>
    <dgm:pt modelId="{AE9ADE7A-1EE9-4B51-9AD5-7C9E8468BDA8}" type="pres">
      <dgm:prSet presAssocID="{B14B47E7-ECA8-4CA7-8342-D77383EF2140}" presName="Name0" presStyleCnt="0">
        <dgm:presLayoutVars>
          <dgm:chMax val="11"/>
          <dgm:chPref val="11"/>
          <dgm:dir/>
          <dgm:resizeHandles/>
        </dgm:presLayoutVars>
      </dgm:prSet>
      <dgm:spPr/>
    </dgm:pt>
    <dgm:pt modelId="{1B96E545-D422-4140-B724-D32BE488230F}" type="pres">
      <dgm:prSet presAssocID="{8136C457-3CC1-4577-93BA-3FDE7B99F1D9}" presName="Accent3" presStyleCnt="0"/>
      <dgm:spPr/>
    </dgm:pt>
    <dgm:pt modelId="{491BD7AF-9E97-44F5-ABB4-A657E5FD376B}" type="pres">
      <dgm:prSet presAssocID="{8136C457-3CC1-4577-93BA-3FDE7B99F1D9}" presName="Accent" presStyleLbl="node1" presStyleIdx="0" presStyleCnt="3"/>
      <dgm:spPr/>
    </dgm:pt>
    <dgm:pt modelId="{DE5C6CE4-0A64-4C1A-AEE0-52A62D2191FA}" type="pres">
      <dgm:prSet presAssocID="{8136C457-3CC1-4577-93BA-3FDE7B99F1D9}" presName="ParentBackground3" presStyleCnt="0"/>
      <dgm:spPr/>
    </dgm:pt>
    <dgm:pt modelId="{21B724DB-AEFD-431C-A1E4-A47D8F5D697B}" type="pres">
      <dgm:prSet presAssocID="{8136C457-3CC1-4577-93BA-3FDE7B99F1D9}" presName="ParentBackground" presStyleLbl="fgAcc1" presStyleIdx="0" presStyleCnt="3"/>
      <dgm:spPr/>
    </dgm:pt>
    <dgm:pt modelId="{C28DD232-317B-4527-B1CC-693567218E8B}" type="pres">
      <dgm:prSet presAssocID="{8136C457-3CC1-4577-93BA-3FDE7B99F1D9}" presName="Parent3" presStyleLbl="revTx" presStyleIdx="0" presStyleCnt="0">
        <dgm:presLayoutVars>
          <dgm:chMax val="1"/>
          <dgm:chPref val="1"/>
          <dgm:bulletEnabled val="1"/>
        </dgm:presLayoutVars>
      </dgm:prSet>
      <dgm:spPr/>
    </dgm:pt>
    <dgm:pt modelId="{64E16D5E-3CC9-4C19-9354-C38A113ACB58}" type="pres">
      <dgm:prSet presAssocID="{68281FF9-17AB-4ECE-B3AB-CBD007E6995D}" presName="Accent2" presStyleCnt="0"/>
      <dgm:spPr/>
    </dgm:pt>
    <dgm:pt modelId="{0954AB23-2177-4341-9E83-57DB1B6FEF04}" type="pres">
      <dgm:prSet presAssocID="{68281FF9-17AB-4ECE-B3AB-CBD007E6995D}" presName="Accent" presStyleLbl="node1" presStyleIdx="1" presStyleCnt="3"/>
      <dgm:spPr/>
    </dgm:pt>
    <dgm:pt modelId="{58007A31-7C7A-49AC-A14B-2FDA7BDA6A4F}" type="pres">
      <dgm:prSet presAssocID="{68281FF9-17AB-4ECE-B3AB-CBD007E6995D}" presName="ParentBackground2" presStyleCnt="0"/>
      <dgm:spPr/>
    </dgm:pt>
    <dgm:pt modelId="{94B94DF7-8010-437D-BECB-1A31029B93EA}" type="pres">
      <dgm:prSet presAssocID="{68281FF9-17AB-4ECE-B3AB-CBD007E6995D}" presName="ParentBackground" presStyleLbl="fgAcc1" presStyleIdx="1" presStyleCnt="3"/>
      <dgm:spPr/>
    </dgm:pt>
    <dgm:pt modelId="{96308F69-5913-42E0-A337-57B50304FB45}" type="pres">
      <dgm:prSet presAssocID="{68281FF9-17AB-4ECE-B3AB-CBD007E6995D}" presName="Parent2" presStyleLbl="revTx" presStyleIdx="0" presStyleCnt="0">
        <dgm:presLayoutVars>
          <dgm:chMax val="1"/>
          <dgm:chPref val="1"/>
          <dgm:bulletEnabled val="1"/>
        </dgm:presLayoutVars>
      </dgm:prSet>
      <dgm:spPr/>
    </dgm:pt>
    <dgm:pt modelId="{CC533F2E-D0F7-42CE-ADBF-DFBC32E251FA}" type="pres">
      <dgm:prSet presAssocID="{C86A3B2D-37F4-43E1-8D21-F4ACFD648153}" presName="Accent1" presStyleCnt="0"/>
      <dgm:spPr/>
    </dgm:pt>
    <dgm:pt modelId="{781916FA-573F-4320-BDDA-D8F8D0B70840}" type="pres">
      <dgm:prSet presAssocID="{C86A3B2D-37F4-43E1-8D21-F4ACFD648153}" presName="Accent" presStyleLbl="node1" presStyleIdx="2" presStyleCnt="3"/>
      <dgm:spPr/>
    </dgm:pt>
    <dgm:pt modelId="{C7AB094E-B6CE-4BD3-BCF9-E41126868D33}" type="pres">
      <dgm:prSet presAssocID="{C86A3B2D-37F4-43E1-8D21-F4ACFD648153}" presName="ParentBackground1" presStyleCnt="0"/>
      <dgm:spPr/>
    </dgm:pt>
    <dgm:pt modelId="{5D310CD9-DF7F-48D9-88B8-A2989960B728}" type="pres">
      <dgm:prSet presAssocID="{C86A3B2D-37F4-43E1-8D21-F4ACFD648153}" presName="ParentBackground" presStyleLbl="fgAcc1" presStyleIdx="2" presStyleCnt="3" custLinFactNeighborX="-1087" custLinFactNeighborY="1200"/>
      <dgm:spPr/>
    </dgm:pt>
    <dgm:pt modelId="{0C872D7B-5722-4BD0-B92E-E981F2641060}" type="pres">
      <dgm:prSet presAssocID="{C86A3B2D-37F4-43E1-8D21-F4ACFD648153}" presName="Parent1" presStyleLbl="revTx" presStyleIdx="0" presStyleCnt="0">
        <dgm:presLayoutVars>
          <dgm:chMax val="1"/>
          <dgm:chPref val="1"/>
          <dgm:bulletEnabled val="1"/>
        </dgm:presLayoutVars>
      </dgm:prSet>
      <dgm:spPr/>
    </dgm:pt>
  </dgm:ptLst>
  <dgm:cxnLst>
    <dgm:cxn modelId="{82B66F0E-5DB0-4349-955F-C09287901170}" type="presOf" srcId="{B14B47E7-ECA8-4CA7-8342-D77383EF2140}" destId="{AE9ADE7A-1EE9-4B51-9AD5-7C9E8468BDA8}" srcOrd="0" destOrd="0" presId="urn:microsoft.com/office/officeart/2011/layout/CircleProcess"/>
    <dgm:cxn modelId="{3D31BA28-483B-42D0-A071-CE947F94261A}" type="presOf" srcId="{8136C457-3CC1-4577-93BA-3FDE7B99F1D9}" destId="{21B724DB-AEFD-431C-A1E4-A47D8F5D697B}" srcOrd="0" destOrd="0" presId="urn:microsoft.com/office/officeart/2011/layout/CircleProcess"/>
    <dgm:cxn modelId="{5022C536-CBD6-4FC0-8986-64C2C6474DC3}" type="presOf" srcId="{8136C457-3CC1-4577-93BA-3FDE7B99F1D9}" destId="{C28DD232-317B-4527-B1CC-693567218E8B}" srcOrd="1" destOrd="0" presId="urn:microsoft.com/office/officeart/2011/layout/CircleProcess"/>
    <dgm:cxn modelId="{DFCC5F44-F08B-4FEA-9657-551BDAAD4436}" type="presOf" srcId="{C86A3B2D-37F4-43E1-8D21-F4ACFD648153}" destId="{5D310CD9-DF7F-48D9-88B8-A2989960B728}" srcOrd="0" destOrd="0" presId="urn:microsoft.com/office/officeart/2011/layout/CircleProcess"/>
    <dgm:cxn modelId="{A6B06245-2E05-4A50-B4AB-931D9CA0EF87}" srcId="{B14B47E7-ECA8-4CA7-8342-D77383EF2140}" destId="{68281FF9-17AB-4ECE-B3AB-CBD007E6995D}" srcOrd="1" destOrd="0" parTransId="{F875243E-EA5F-4276-9415-ABE214785B62}" sibTransId="{1C7D4058-2B94-4583-9A93-FFBD1B5856B5}"/>
    <dgm:cxn modelId="{2243C67C-AA7E-47EA-B1B9-9F2A8329AFD6}" type="presOf" srcId="{68281FF9-17AB-4ECE-B3AB-CBD007E6995D}" destId="{94B94DF7-8010-437D-BECB-1A31029B93EA}" srcOrd="0" destOrd="0" presId="urn:microsoft.com/office/officeart/2011/layout/CircleProcess"/>
    <dgm:cxn modelId="{EABF6290-EB3D-4BAE-B92B-C87410F71B63}" srcId="{B14B47E7-ECA8-4CA7-8342-D77383EF2140}" destId="{8136C457-3CC1-4577-93BA-3FDE7B99F1D9}" srcOrd="2" destOrd="0" parTransId="{181406B8-1718-4427-800A-A88926C090EE}" sibTransId="{81654826-72BA-4983-8D7B-D1002882B4CF}"/>
    <dgm:cxn modelId="{BB01E3B7-1224-499E-BF81-0933053EB585}" type="presOf" srcId="{C86A3B2D-37F4-43E1-8D21-F4ACFD648153}" destId="{0C872D7B-5722-4BD0-B92E-E981F2641060}" srcOrd="1" destOrd="0" presId="urn:microsoft.com/office/officeart/2011/layout/CircleProcess"/>
    <dgm:cxn modelId="{625231D6-22E8-4320-9C26-550EB4653F98}" srcId="{B14B47E7-ECA8-4CA7-8342-D77383EF2140}" destId="{C86A3B2D-37F4-43E1-8D21-F4ACFD648153}" srcOrd="0" destOrd="0" parTransId="{AB7F3962-A46F-4447-9CD0-1C34BA5CB6F6}" sibTransId="{3834A73C-1DB3-4DCD-8400-AA9EE1F2A358}"/>
    <dgm:cxn modelId="{7DA231E2-24D6-41A1-BBA5-9FDC4B92B1B3}" type="presOf" srcId="{68281FF9-17AB-4ECE-B3AB-CBD007E6995D}" destId="{96308F69-5913-42E0-A337-57B50304FB45}" srcOrd="1" destOrd="0" presId="urn:microsoft.com/office/officeart/2011/layout/CircleProcess"/>
    <dgm:cxn modelId="{3EB35ACC-74DB-4B90-9BCA-F0AC11D99505}" type="presParOf" srcId="{AE9ADE7A-1EE9-4B51-9AD5-7C9E8468BDA8}" destId="{1B96E545-D422-4140-B724-D32BE488230F}" srcOrd="0" destOrd="0" presId="urn:microsoft.com/office/officeart/2011/layout/CircleProcess"/>
    <dgm:cxn modelId="{25694249-32FB-42A4-BEDA-463D3AE38D53}" type="presParOf" srcId="{1B96E545-D422-4140-B724-D32BE488230F}" destId="{491BD7AF-9E97-44F5-ABB4-A657E5FD376B}" srcOrd="0" destOrd="0" presId="urn:microsoft.com/office/officeart/2011/layout/CircleProcess"/>
    <dgm:cxn modelId="{3A1D0148-793C-44C0-98FD-D6E11C69B8D2}" type="presParOf" srcId="{AE9ADE7A-1EE9-4B51-9AD5-7C9E8468BDA8}" destId="{DE5C6CE4-0A64-4C1A-AEE0-52A62D2191FA}" srcOrd="1" destOrd="0" presId="urn:microsoft.com/office/officeart/2011/layout/CircleProcess"/>
    <dgm:cxn modelId="{7905873C-77C6-41C4-B8B6-74C98624C87A}" type="presParOf" srcId="{DE5C6CE4-0A64-4C1A-AEE0-52A62D2191FA}" destId="{21B724DB-AEFD-431C-A1E4-A47D8F5D697B}" srcOrd="0" destOrd="0" presId="urn:microsoft.com/office/officeart/2011/layout/CircleProcess"/>
    <dgm:cxn modelId="{F42FA0A5-8D86-49BD-BC39-0F38F3CC093B}" type="presParOf" srcId="{AE9ADE7A-1EE9-4B51-9AD5-7C9E8468BDA8}" destId="{C28DD232-317B-4527-B1CC-693567218E8B}" srcOrd="2" destOrd="0" presId="urn:microsoft.com/office/officeart/2011/layout/CircleProcess"/>
    <dgm:cxn modelId="{8F35FCA7-217B-4839-82E7-C660323DD5D7}" type="presParOf" srcId="{AE9ADE7A-1EE9-4B51-9AD5-7C9E8468BDA8}" destId="{64E16D5E-3CC9-4C19-9354-C38A113ACB58}" srcOrd="3" destOrd="0" presId="urn:microsoft.com/office/officeart/2011/layout/CircleProcess"/>
    <dgm:cxn modelId="{4DF3C336-050C-45F8-8608-D084482DB54A}" type="presParOf" srcId="{64E16D5E-3CC9-4C19-9354-C38A113ACB58}" destId="{0954AB23-2177-4341-9E83-57DB1B6FEF04}" srcOrd="0" destOrd="0" presId="urn:microsoft.com/office/officeart/2011/layout/CircleProcess"/>
    <dgm:cxn modelId="{08592239-7B9D-41F6-8973-0FDCCB6F65BD}" type="presParOf" srcId="{AE9ADE7A-1EE9-4B51-9AD5-7C9E8468BDA8}" destId="{58007A31-7C7A-49AC-A14B-2FDA7BDA6A4F}" srcOrd="4" destOrd="0" presId="urn:microsoft.com/office/officeart/2011/layout/CircleProcess"/>
    <dgm:cxn modelId="{B578543B-AC5E-488F-84D3-7DF6C7A570B6}" type="presParOf" srcId="{58007A31-7C7A-49AC-A14B-2FDA7BDA6A4F}" destId="{94B94DF7-8010-437D-BECB-1A31029B93EA}" srcOrd="0" destOrd="0" presId="urn:microsoft.com/office/officeart/2011/layout/CircleProcess"/>
    <dgm:cxn modelId="{FFBCA49A-3F43-4A02-B184-231E82CB65EC}" type="presParOf" srcId="{AE9ADE7A-1EE9-4B51-9AD5-7C9E8468BDA8}" destId="{96308F69-5913-42E0-A337-57B50304FB45}" srcOrd="5" destOrd="0" presId="urn:microsoft.com/office/officeart/2011/layout/CircleProcess"/>
    <dgm:cxn modelId="{6D27B2B3-36B5-46E3-8422-C835525BB1FC}" type="presParOf" srcId="{AE9ADE7A-1EE9-4B51-9AD5-7C9E8468BDA8}" destId="{CC533F2E-D0F7-42CE-ADBF-DFBC32E251FA}" srcOrd="6" destOrd="0" presId="urn:microsoft.com/office/officeart/2011/layout/CircleProcess"/>
    <dgm:cxn modelId="{DEFBF1A2-E28A-4FC9-BE6C-A9FC19949801}" type="presParOf" srcId="{CC533F2E-D0F7-42CE-ADBF-DFBC32E251FA}" destId="{781916FA-573F-4320-BDDA-D8F8D0B70840}" srcOrd="0" destOrd="0" presId="urn:microsoft.com/office/officeart/2011/layout/CircleProcess"/>
    <dgm:cxn modelId="{7E91949E-59CE-4C6E-9A7D-2259548F71AA}" type="presParOf" srcId="{AE9ADE7A-1EE9-4B51-9AD5-7C9E8468BDA8}" destId="{C7AB094E-B6CE-4BD3-BCF9-E41126868D33}" srcOrd="7" destOrd="0" presId="urn:microsoft.com/office/officeart/2011/layout/CircleProcess"/>
    <dgm:cxn modelId="{7D2A0ED8-904E-4E0A-A9AB-B05F9874B910}" type="presParOf" srcId="{C7AB094E-B6CE-4BD3-BCF9-E41126868D33}" destId="{5D310CD9-DF7F-48D9-88B8-A2989960B728}" srcOrd="0" destOrd="0" presId="urn:microsoft.com/office/officeart/2011/layout/CircleProcess"/>
    <dgm:cxn modelId="{14CA446B-1839-4D69-A6C5-3CEA3ABD778C}" type="presParOf" srcId="{AE9ADE7A-1EE9-4B51-9AD5-7C9E8468BDA8}" destId="{0C872D7B-5722-4BD0-B92E-E981F2641060}" srcOrd="8" destOrd="0" presId="urn:microsoft.com/office/officeart/2011/layout/Circle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BD7AF-9E97-44F5-ABB4-A657E5FD376B}">
      <dsp:nvSpPr>
        <dsp:cNvPr id="0" name=""/>
        <dsp:cNvSpPr/>
      </dsp:nvSpPr>
      <dsp:spPr>
        <a:xfrm>
          <a:off x="4975916" y="590062"/>
          <a:ext cx="1563060" cy="15633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B724DB-AEFD-431C-A1E4-A47D8F5D697B}">
      <dsp:nvSpPr>
        <dsp:cNvPr id="0" name=""/>
        <dsp:cNvSpPr/>
      </dsp:nvSpPr>
      <dsp:spPr>
        <a:xfrm>
          <a:off x="5027815" y="642183"/>
          <a:ext cx="1459263" cy="145910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l-GR" sz="1700" kern="1200" dirty="0"/>
            <a:t>Σποτ: </a:t>
          </a:r>
          <a:r>
            <a:rPr lang="en-US" sz="1700" kern="1200" dirty="0"/>
            <a:t>“</a:t>
          </a:r>
          <a:r>
            <a:rPr lang="el-GR" sz="1700" kern="1200" dirty="0"/>
            <a:t>έχει ήλιο, έχει </a:t>
          </a:r>
          <a:r>
            <a:rPr lang="el-GR" sz="1700" kern="1200" dirty="0" err="1"/>
            <a:t>πλωμάρι</a:t>
          </a:r>
          <a:r>
            <a:rPr lang="en-US" sz="1700" kern="1200" dirty="0"/>
            <a:t>”</a:t>
          </a:r>
          <a:endParaRPr lang="el-GR" sz="1700" kern="1200" dirty="0"/>
        </a:p>
      </dsp:txBody>
      <dsp:txXfrm>
        <a:off x="5236426" y="850666"/>
        <a:ext cx="1042040" cy="1042141"/>
      </dsp:txXfrm>
    </dsp:sp>
    <dsp:sp modelId="{0954AB23-2177-4341-9E83-57DB1B6FEF04}">
      <dsp:nvSpPr>
        <dsp:cNvPr id="0" name=""/>
        <dsp:cNvSpPr/>
      </dsp:nvSpPr>
      <dsp:spPr>
        <a:xfrm rot="2700000">
          <a:off x="3362331" y="591952"/>
          <a:ext cx="1559295" cy="155929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B94DF7-8010-437D-BECB-1A31029B93EA}">
      <dsp:nvSpPr>
        <dsp:cNvPr id="0" name=""/>
        <dsp:cNvSpPr/>
      </dsp:nvSpPr>
      <dsp:spPr>
        <a:xfrm>
          <a:off x="3412347" y="642183"/>
          <a:ext cx="1459263" cy="145910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l-GR" sz="1700" kern="1200" dirty="0"/>
            <a:t>Μουσικό κομμάτι του σταθμού</a:t>
          </a:r>
        </a:p>
      </dsp:txBody>
      <dsp:txXfrm>
        <a:off x="3620959" y="850666"/>
        <a:ext cx="1042040" cy="1042141"/>
      </dsp:txXfrm>
    </dsp:sp>
    <dsp:sp modelId="{781916FA-573F-4320-BDDA-D8F8D0B70840}">
      <dsp:nvSpPr>
        <dsp:cNvPr id="0" name=""/>
        <dsp:cNvSpPr/>
      </dsp:nvSpPr>
      <dsp:spPr>
        <a:xfrm rot="2700000">
          <a:off x="1746863" y="591952"/>
          <a:ext cx="1559295" cy="155929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310CD9-DF7F-48D9-88B8-A2989960B728}">
      <dsp:nvSpPr>
        <dsp:cNvPr id="0" name=""/>
        <dsp:cNvSpPr/>
      </dsp:nvSpPr>
      <dsp:spPr>
        <a:xfrm>
          <a:off x="1781017" y="659692"/>
          <a:ext cx="1459263" cy="145910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l-GR" sz="1700" kern="1200" dirty="0"/>
            <a:t>Σποτ: </a:t>
          </a:r>
          <a:r>
            <a:rPr lang="en-US" sz="1700" kern="1200" dirty="0"/>
            <a:t>“</a:t>
          </a:r>
          <a:r>
            <a:rPr lang="el-GR" sz="1700" kern="1200" dirty="0"/>
            <a:t>τι σημαίνει ήλιος;</a:t>
          </a:r>
          <a:r>
            <a:rPr lang="en-US" sz="1700" kern="1200" dirty="0"/>
            <a:t>”</a:t>
          </a:r>
          <a:endParaRPr lang="el-GR" sz="1700" kern="1200" dirty="0"/>
        </a:p>
      </dsp:txBody>
      <dsp:txXfrm>
        <a:off x="1989629" y="868175"/>
        <a:ext cx="1042040" cy="104214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359E4-12A9-4AC7-B010-34E76FBE663A}" type="datetimeFigureOut">
              <a:rPr lang="el-GR" smtClean="0"/>
              <a:t>15/12/2017</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5D34B-2014-422A-ACE8-296EAC97BF83}" type="slidenum">
              <a:rPr lang="el-GR" smtClean="0"/>
              <a:t>‹#›</a:t>
            </a:fld>
            <a:endParaRPr lang="el-GR"/>
          </a:p>
        </p:txBody>
      </p:sp>
    </p:spTree>
    <p:extLst>
      <p:ext uri="{BB962C8B-B14F-4D97-AF65-F5344CB8AC3E}">
        <p14:creationId xmlns:p14="http://schemas.microsoft.com/office/powerpoint/2010/main" val="1269354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55D34B-2014-422A-ACE8-296EAC97BF83}" type="slidenum">
              <a:rPr lang="el-GR" smtClean="0"/>
              <a:t>3</a:t>
            </a:fld>
            <a:endParaRPr lang="el-GR"/>
          </a:p>
        </p:txBody>
      </p:sp>
    </p:spTree>
    <p:extLst>
      <p:ext uri="{BB962C8B-B14F-4D97-AF65-F5344CB8AC3E}">
        <p14:creationId xmlns:p14="http://schemas.microsoft.com/office/powerpoint/2010/main" val="1566605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55D34B-2014-422A-ACE8-296EAC97BF83}" type="slidenum">
              <a:rPr lang="el-GR" smtClean="0"/>
              <a:t>10</a:t>
            </a:fld>
            <a:endParaRPr lang="el-GR"/>
          </a:p>
        </p:txBody>
      </p:sp>
    </p:spTree>
    <p:extLst>
      <p:ext uri="{BB962C8B-B14F-4D97-AF65-F5344CB8AC3E}">
        <p14:creationId xmlns:p14="http://schemas.microsoft.com/office/powerpoint/2010/main" val="1202641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55D34B-2014-422A-ACE8-296EAC97BF83}" type="slidenum">
              <a:rPr lang="el-GR" smtClean="0"/>
              <a:t>11</a:t>
            </a:fld>
            <a:endParaRPr lang="el-GR"/>
          </a:p>
        </p:txBody>
      </p:sp>
    </p:spTree>
    <p:extLst>
      <p:ext uri="{BB962C8B-B14F-4D97-AF65-F5344CB8AC3E}">
        <p14:creationId xmlns:p14="http://schemas.microsoft.com/office/powerpoint/2010/main" val="2455104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155D34B-2014-422A-ACE8-296EAC97BF83}" type="slidenum">
              <a:rPr lang="el-GR" smtClean="0"/>
              <a:t>14</a:t>
            </a:fld>
            <a:endParaRPr lang="el-GR"/>
          </a:p>
        </p:txBody>
      </p:sp>
    </p:spTree>
    <p:extLst>
      <p:ext uri="{BB962C8B-B14F-4D97-AF65-F5344CB8AC3E}">
        <p14:creationId xmlns:p14="http://schemas.microsoft.com/office/powerpoint/2010/main" val="1462869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155D34B-2014-422A-ACE8-296EAC97BF83}" type="slidenum">
              <a:rPr lang="el-GR" smtClean="0"/>
              <a:t>22</a:t>
            </a:fld>
            <a:endParaRPr lang="el-GR"/>
          </a:p>
        </p:txBody>
      </p:sp>
    </p:spTree>
    <p:extLst>
      <p:ext uri="{BB962C8B-B14F-4D97-AF65-F5344CB8AC3E}">
        <p14:creationId xmlns:p14="http://schemas.microsoft.com/office/powerpoint/2010/main" val="92922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C405D5-D46F-0C43-B8A6-E8ED09C32927}" type="datetimeFigureOut">
              <a:rPr lang="en-US"/>
              <a:pPr>
                <a:defRPr/>
              </a:pPr>
              <a:t>12/15/2017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36C7D9-2AAF-0349-88BB-163040B5C84E}" type="slidenum">
              <a:rPr lang="en-US"/>
              <a:pPr>
                <a:defRPr/>
              </a:pPr>
              <a:t>‹#›</a:t>
            </a:fld>
            <a:endParaRPr lang="en-US"/>
          </a:p>
        </p:txBody>
      </p:sp>
    </p:spTree>
    <p:extLst>
      <p:ext uri="{BB962C8B-B14F-4D97-AF65-F5344CB8AC3E}">
        <p14:creationId xmlns:p14="http://schemas.microsoft.com/office/powerpoint/2010/main" val="1325423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642C2B-7F58-5E42-A979-C58B3F9AB809}" type="datetimeFigureOut">
              <a:rPr lang="en-US"/>
              <a:pPr>
                <a:defRPr/>
              </a:pPr>
              <a:t>12/15/2017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1FE8C6-76C2-7B4A-8A98-7906EB1546B8}" type="slidenum">
              <a:rPr lang="en-US"/>
              <a:pPr>
                <a:defRPr/>
              </a:pPr>
              <a:t>‹#›</a:t>
            </a:fld>
            <a:endParaRPr lang="en-US"/>
          </a:p>
        </p:txBody>
      </p:sp>
    </p:spTree>
    <p:extLst>
      <p:ext uri="{BB962C8B-B14F-4D97-AF65-F5344CB8AC3E}">
        <p14:creationId xmlns:p14="http://schemas.microsoft.com/office/powerpoint/2010/main" val="42807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FCE7DC-8258-6549-BB80-4E3E93BF9E47}" type="datetimeFigureOut">
              <a:rPr lang="en-US"/>
              <a:pPr>
                <a:defRPr/>
              </a:pPr>
              <a:t>12/15/2017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A25737-9178-584D-A579-C3C8E3A36DA3}" type="slidenum">
              <a:rPr lang="en-US"/>
              <a:pPr>
                <a:defRPr/>
              </a:pPr>
              <a:t>‹#›</a:t>
            </a:fld>
            <a:endParaRPr lang="en-US"/>
          </a:p>
        </p:txBody>
      </p:sp>
    </p:spTree>
    <p:extLst>
      <p:ext uri="{BB962C8B-B14F-4D97-AF65-F5344CB8AC3E}">
        <p14:creationId xmlns:p14="http://schemas.microsoft.com/office/powerpoint/2010/main" val="247632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80DED4-55A7-9649-82FB-609BD59E4751}" type="datetimeFigureOut">
              <a:rPr lang="en-US"/>
              <a:pPr>
                <a:defRPr/>
              </a:pPr>
              <a:t>12/15/2017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63CF56-1F03-DE4D-8C80-9D47510EAB3E}" type="slidenum">
              <a:rPr lang="en-US"/>
              <a:pPr>
                <a:defRPr/>
              </a:pPr>
              <a:t>‹#›</a:t>
            </a:fld>
            <a:endParaRPr lang="en-US"/>
          </a:p>
        </p:txBody>
      </p:sp>
    </p:spTree>
    <p:extLst>
      <p:ext uri="{BB962C8B-B14F-4D97-AF65-F5344CB8AC3E}">
        <p14:creationId xmlns:p14="http://schemas.microsoft.com/office/powerpoint/2010/main" val="236977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24AF969-6761-1644-A966-985CDD8CE5E8}" type="datetimeFigureOut">
              <a:rPr lang="en-US"/>
              <a:pPr>
                <a:defRPr/>
              </a:pPr>
              <a:t>12/15/2017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71B8F2-1BF1-0846-9C79-D76370E48D0C}" type="slidenum">
              <a:rPr lang="en-US"/>
              <a:pPr>
                <a:defRPr/>
              </a:pPr>
              <a:t>‹#›</a:t>
            </a:fld>
            <a:endParaRPr lang="en-US"/>
          </a:p>
        </p:txBody>
      </p:sp>
    </p:spTree>
    <p:extLst>
      <p:ext uri="{BB962C8B-B14F-4D97-AF65-F5344CB8AC3E}">
        <p14:creationId xmlns:p14="http://schemas.microsoft.com/office/powerpoint/2010/main" val="288636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2CC5691-C50D-AF49-9EE6-3C4C8C18CD2A}" type="datetimeFigureOut">
              <a:rPr lang="en-US"/>
              <a:pPr>
                <a:defRPr/>
              </a:pPr>
              <a:t>12/15/2017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E92B45-6ED4-A743-8CF5-E19A8EC6EB05}" type="slidenum">
              <a:rPr lang="en-US"/>
              <a:pPr>
                <a:defRPr/>
              </a:pPr>
              <a:t>‹#›</a:t>
            </a:fld>
            <a:endParaRPr lang="en-US"/>
          </a:p>
        </p:txBody>
      </p:sp>
    </p:spTree>
    <p:extLst>
      <p:ext uri="{BB962C8B-B14F-4D97-AF65-F5344CB8AC3E}">
        <p14:creationId xmlns:p14="http://schemas.microsoft.com/office/powerpoint/2010/main" val="380825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2758145-6788-414B-A081-480A21FCD910}" type="datetimeFigureOut">
              <a:rPr lang="en-US"/>
              <a:pPr>
                <a:defRPr/>
              </a:pPr>
              <a:t>12/15/2017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3F2CF4-EAE8-534D-9166-DA27AA832415}" type="slidenum">
              <a:rPr lang="en-US"/>
              <a:pPr>
                <a:defRPr/>
              </a:pPr>
              <a:t>‹#›</a:t>
            </a:fld>
            <a:endParaRPr lang="en-US"/>
          </a:p>
        </p:txBody>
      </p:sp>
    </p:spTree>
    <p:extLst>
      <p:ext uri="{BB962C8B-B14F-4D97-AF65-F5344CB8AC3E}">
        <p14:creationId xmlns:p14="http://schemas.microsoft.com/office/powerpoint/2010/main" val="380358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9FAC681-48BB-3A41-B772-156B9535F97C}" type="datetimeFigureOut">
              <a:rPr lang="en-US"/>
              <a:pPr>
                <a:defRPr/>
              </a:pPr>
              <a:t>12/15/2017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2AF2C2F-AEE5-6545-8075-4072EDAB3D5E}" type="slidenum">
              <a:rPr lang="en-US"/>
              <a:pPr>
                <a:defRPr/>
              </a:pPr>
              <a:t>‹#›</a:t>
            </a:fld>
            <a:endParaRPr lang="en-US"/>
          </a:p>
        </p:txBody>
      </p:sp>
    </p:spTree>
    <p:extLst>
      <p:ext uri="{BB962C8B-B14F-4D97-AF65-F5344CB8AC3E}">
        <p14:creationId xmlns:p14="http://schemas.microsoft.com/office/powerpoint/2010/main" val="363401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9D4027-095A-7648-9D77-9FE517AAD194}" type="datetimeFigureOut">
              <a:rPr lang="en-US"/>
              <a:pPr>
                <a:defRPr/>
              </a:pPr>
              <a:t>12/15/2017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A4E4DD7-53DC-5D44-9E05-CB8336252BE3}" type="slidenum">
              <a:rPr lang="en-US"/>
              <a:pPr>
                <a:defRPr/>
              </a:pPr>
              <a:t>‹#›</a:t>
            </a:fld>
            <a:endParaRPr lang="en-US"/>
          </a:p>
        </p:txBody>
      </p:sp>
    </p:spTree>
    <p:extLst>
      <p:ext uri="{BB962C8B-B14F-4D97-AF65-F5344CB8AC3E}">
        <p14:creationId xmlns:p14="http://schemas.microsoft.com/office/powerpoint/2010/main" val="95671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5D41DBF-3420-FE41-BA10-2B1AD36CFE05}" type="datetimeFigureOut">
              <a:rPr lang="en-US"/>
              <a:pPr>
                <a:defRPr/>
              </a:pPr>
              <a:t>12/15/2017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1D3E53-5F4F-3A4B-BCF3-1C54BAEE42DD}" type="slidenum">
              <a:rPr lang="en-US"/>
              <a:pPr>
                <a:defRPr/>
              </a:pPr>
              <a:t>‹#›</a:t>
            </a:fld>
            <a:endParaRPr lang="en-US"/>
          </a:p>
        </p:txBody>
      </p:sp>
    </p:spTree>
    <p:extLst>
      <p:ext uri="{BB962C8B-B14F-4D97-AF65-F5344CB8AC3E}">
        <p14:creationId xmlns:p14="http://schemas.microsoft.com/office/powerpoint/2010/main" val="1991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CE61405-9BF5-A046-9010-79724925513B}" type="datetimeFigureOut">
              <a:rPr lang="en-US"/>
              <a:pPr>
                <a:defRPr/>
              </a:pPr>
              <a:t>12/15/2017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863674-EA89-684B-82AB-025558C9B5EC}" type="slidenum">
              <a:rPr lang="en-US"/>
              <a:pPr>
                <a:defRPr/>
              </a:pPr>
              <a:t>‹#›</a:t>
            </a:fld>
            <a:endParaRPr lang="en-US"/>
          </a:p>
        </p:txBody>
      </p:sp>
    </p:spTree>
    <p:extLst>
      <p:ext uri="{BB962C8B-B14F-4D97-AF65-F5344CB8AC3E}">
        <p14:creationId xmlns:p14="http://schemas.microsoft.com/office/powerpoint/2010/main" val="1806141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cs typeface="Arial" charset="0"/>
              </a:defRPr>
            </a:lvl1pPr>
          </a:lstStyle>
          <a:p>
            <a:pPr>
              <a:defRPr/>
            </a:pPr>
            <a:fld id="{6377F4A8-DE55-414A-A30E-97F0DDA6EBEC}" type="datetimeFigureOut">
              <a:rPr lang="en-US"/>
              <a:pPr>
                <a:defRPr/>
              </a:pPr>
              <a:t>12/15/2017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cs typeface="Arial" charset="0"/>
              </a:defRPr>
            </a:lvl1pPr>
          </a:lstStyle>
          <a:p>
            <a:pPr>
              <a:defRPr/>
            </a:pPr>
            <a:fld id="{2AD949C0-65B6-F443-B19A-9CC33A81E4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diagramColors" Target="../diagrams/colors1.xml"/><Relationship Id="rId3" Type="http://schemas.microsoft.com/office/2007/relationships/media" Target="../media/media2.m4a"/><Relationship Id="rId7" Type="http://schemas.openxmlformats.org/officeDocument/2006/relationships/slideLayout" Target="../slideLayouts/slideLayout7.xml"/><Relationship Id="rId12" Type="http://schemas.openxmlformats.org/officeDocument/2006/relationships/diagramQuickStyle" Target="../diagrams/quickStyle1.xml"/><Relationship Id="rId2" Type="http://schemas.openxmlformats.org/officeDocument/2006/relationships/audio" Target="../media/media1.m4a"/><Relationship Id="rId16" Type="http://schemas.openxmlformats.org/officeDocument/2006/relationships/image" Target="../media/image30.png"/><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diagramLayout" Target="../diagrams/layout1.xml"/><Relationship Id="rId5" Type="http://schemas.microsoft.com/office/2007/relationships/media" Target="../media/media3.m4a"/><Relationship Id="rId15" Type="http://schemas.openxmlformats.org/officeDocument/2006/relationships/image" Target="../media/image29.png"/><Relationship Id="rId10" Type="http://schemas.openxmlformats.org/officeDocument/2006/relationships/diagramData" Target="../diagrams/data1.xml"/><Relationship Id="rId4" Type="http://schemas.openxmlformats.org/officeDocument/2006/relationships/audio" Target="../media/media2.m4a"/><Relationship Id="rId9" Type="http://schemas.openxmlformats.org/officeDocument/2006/relationships/image" Target="../media/image2.png"/><Relationship Id="rId14" Type="http://schemas.microsoft.com/office/2007/relationships/diagramDrawing" Target="../diagrams/drawing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gospelcreative.com/" TargetMode="External"/><Relationship Id="rId5" Type="http://schemas.openxmlformats.org/officeDocument/2006/relationships/hyperlink" Target="mailto:gospel@otenet.gr" TargetMode="External"/><Relationship Id="rId4" Type="http://schemas.openxmlformats.org/officeDocument/2006/relationships/hyperlink" Target="tel:210%20345945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www.facebook.com/nansy.vlachaki" TargetMode="External"/><Relationship Id="rId4" Type="http://schemas.openxmlformats.org/officeDocument/2006/relationships/hyperlink" Target="mailto:athvlachaki@gmail.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tel:210%203459451"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mailto:iriniaravantinou@gmail.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mailto:iriniaravantinou@gmail.com" TargetMode="External"/><Relationship Id="rId4" Type="http://schemas.openxmlformats.org/officeDocument/2006/relationships/hyperlink" Target="http://www.pinterest.com/iriniara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memyselfanddorian" TargetMode="External"/><Relationship Id="rId2" Type="http://schemas.openxmlformats.org/officeDocument/2006/relationships/hyperlink" Target="mailto:chem_thalia@hotmail.com" TargetMode="Externa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hyperlink" Target="http://twitter.com/dorian_ru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LOMARI exofillo.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8296"/>
            <a:ext cx="9144000" cy="69545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Template.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sp>
        <p:nvSpPr>
          <p:cNvPr id="3" name="TextBox 2"/>
          <p:cNvSpPr txBox="1"/>
          <p:nvPr/>
        </p:nvSpPr>
        <p:spPr>
          <a:xfrm>
            <a:off x="838200" y="2037362"/>
            <a:ext cx="990600" cy="415498"/>
          </a:xfrm>
          <a:prstGeom prst="rect">
            <a:avLst/>
          </a:prstGeom>
          <a:noFill/>
        </p:spPr>
        <p:txBody>
          <a:bodyPr wrap="square" rtlCol="0">
            <a:spAutoFit/>
          </a:bodyPr>
          <a:lstStyle/>
          <a:p>
            <a:r>
              <a:rPr lang="en-US" sz="2100" b="1" dirty="0">
                <a:latin typeface="+mj-lt"/>
              </a:rPr>
              <a:t>In Brief</a:t>
            </a:r>
            <a:endParaRPr lang="el-GR" sz="2100" b="1" dirty="0">
              <a:latin typeface="+mj-lt"/>
            </a:endParaRPr>
          </a:p>
        </p:txBody>
      </p:sp>
      <p:sp>
        <p:nvSpPr>
          <p:cNvPr id="4" name="TextBox 3"/>
          <p:cNvSpPr txBox="1"/>
          <p:nvPr/>
        </p:nvSpPr>
        <p:spPr>
          <a:xfrm>
            <a:off x="800100" y="2441038"/>
            <a:ext cx="3848100" cy="2363724"/>
          </a:xfrm>
          <a:prstGeom prst="rect">
            <a:avLst/>
          </a:prstGeom>
          <a:noFill/>
        </p:spPr>
        <p:txBody>
          <a:bodyPr wrap="square" rtlCol="0">
            <a:spAutoFit/>
          </a:bodyPr>
          <a:lstStyle/>
          <a:p>
            <a:r>
              <a:rPr lang="en-US" b="1" u="sng" dirty="0">
                <a:latin typeface="+mn-lt"/>
              </a:rPr>
              <a:t>Key points </a:t>
            </a:r>
            <a:r>
              <a:rPr lang="el-GR" b="1" u="sng" dirty="0">
                <a:latin typeface="+mn-lt"/>
              </a:rPr>
              <a:t>καμπάνιας</a:t>
            </a:r>
          </a:p>
          <a:p>
            <a:pPr marL="285750" indent="-285750" eaLnBrk="1" fontAlgn="auto" hangingPunct="1">
              <a:spcBef>
                <a:spcPct val="20000"/>
              </a:spcBef>
              <a:spcAft>
                <a:spcPts val="0"/>
              </a:spcAft>
              <a:buFont typeface="Wingdings" panose="05000000000000000000" pitchFamily="2" charset="2"/>
              <a:buChar char="ü"/>
              <a:defRPr/>
            </a:pPr>
            <a:r>
              <a:rPr lang="el-GR" dirty="0">
                <a:latin typeface="+mn-lt"/>
              </a:rPr>
              <a:t>Όχι </a:t>
            </a:r>
            <a:r>
              <a:rPr lang="el-GR" dirty="0" err="1">
                <a:latin typeface="+mn-lt"/>
              </a:rPr>
              <a:t>μπουκαλοκεντρική</a:t>
            </a:r>
            <a:r>
              <a:rPr lang="el-GR" dirty="0">
                <a:latin typeface="+mn-lt"/>
              </a:rPr>
              <a:t> καμπάνια</a:t>
            </a:r>
          </a:p>
          <a:p>
            <a:pPr marL="285750" indent="-285750" eaLnBrk="1" fontAlgn="auto" hangingPunct="1">
              <a:spcBef>
                <a:spcPct val="20000"/>
              </a:spcBef>
              <a:spcAft>
                <a:spcPts val="0"/>
              </a:spcAft>
              <a:buFont typeface="Wingdings" panose="05000000000000000000" pitchFamily="2" charset="2"/>
              <a:buChar char="ü"/>
              <a:defRPr/>
            </a:pPr>
            <a:r>
              <a:rPr lang="el-GR" dirty="0">
                <a:latin typeface="+mn-lt"/>
              </a:rPr>
              <a:t>Ήλιος = απόδραση</a:t>
            </a:r>
          </a:p>
          <a:p>
            <a:pPr marL="285750" indent="-285750" eaLnBrk="1" fontAlgn="auto" hangingPunct="1">
              <a:spcBef>
                <a:spcPct val="20000"/>
              </a:spcBef>
              <a:spcAft>
                <a:spcPts val="0"/>
              </a:spcAft>
              <a:buFont typeface="Wingdings" panose="05000000000000000000" pitchFamily="2" charset="2"/>
              <a:buChar char="ü"/>
              <a:defRPr/>
            </a:pPr>
            <a:r>
              <a:rPr lang="el-GR" dirty="0">
                <a:latin typeface="+mn-lt"/>
              </a:rPr>
              <a:t>Σλόγκαν: </a:t>
            </a:r>
            <a:r>
              <a:rPr lang="en-US" dirty="0">
                <a:latin typeface="+mn-lt"/>
              </a:rPr>
              <a:t> </a:t>
            </a:r>
            <a:r>
              <a:rPr lang="el-GR" dirty="0">
                <a:latin typeface="+mn-lt"/>
              </a:rPr>
              <a:t>«Έχει ήλιο, έχει </a:t>
            </a:r>
            <a:r>
              <a:rPr lang="el-GR" dirty="0" err="1">
                <a:latin typeface="+mn-lt"/>
              </a:rPr>
              <a:t>πλωμάρι</a:t>
            </a:r>
            <a:r>
              <a:rPr lang="el-GR" dirty="0">
                <a:latin typeface="+mn-lt"/>
              </a:rPr>
              <a:t>»</a:t>
            </a:r>
          </a:p>
          <a:p>
            <a:pPr marL="285750" indent="-285750" eaLnBrk="1" fontAlgn="auto" hangingPunct="1">
              <a:spcBef>
                <a:spcPct val="20000"/>
              </a:spcBef>
              <a:spcAft>
                <a:spcPts val="0"/>
              </a:spcAft>
              <a:buFont typeface="Wingdings" panose="05000000000000000000" pitchFamily="2" charset="2"/>
              <a:buChar char="ü"/>
              <a:defRPr/>
            </a:pPr>
            <a:r>
              <a:rPr lang="el-GR" dirty="0">
                <a:latin typeface="+mn-lt"/>
              </a:rPr>
              <a:t>Ύφος: ούτε ελιτίστικο, ούτε λαϊκό</a:t>
            </a:r>
          </a:p>
          <a:p>
            <a:pPr marL="285750" indent="-285750" eaLnBrk="1" fontAlgn="auto" hangingPunct="1">
              <a:spcBef>
                <a:spcPct val="20000"/>
              </a:spcBef>
              <a:spcAft>
                <a:spcPts val="0"/>
              </a:spcAft>
              <a:buFont typeface="Wingdings" panose="05000000000000000000" pitchFamily="2" charset="2"/>
              <a:buChar char="ü"/>
              <a:defRPr/>
            </a:pPr>
            <a:r>
              <a:rPr lang="en-US" dirty="0">
                <a:latin typeface="+mn-lt"/>
              </a:rPr>
              <a:t>Target audience: </a:t>
            </a:r>
            <a:r>
              <a:rPr lang="el-GR" dirty="0">
                <a:latin typeface="+mn-lt"/>
              </a:rPr>
              <a:t>Νέοι (25 – 40)</a:t>
            </a:r>
          </a:p>
          <a:p>
            <a:pPr eaLnBrk="1" fontAlgn="auto" hangingPunct="1">
              <a:spcBef>
                <a:spcPct val="20000"/>
              </a:spcBef>
              <a:spcAft>
                <a:spcPts val="0"/>
              </a:spcAft>
              <a:buFont typeface="Arial" pitchFamily="34" charset="0"/>
              <a:buNone/>
              <a:defRPr/>
            </a:pPr>
            <a:endParaRPr lang="el-GR" dirty="0">
              <a:latin typeface="+mn-lt"/>
            </a:endParaRPr>
          </a:p>
        </p:txBody>
      </p:sp>
      <p:sp>
        <p:nvSpPr>
          <p:cNvPr id="5" name="TextBox 4"/>
          <p:cNvSpPr txBox="1"/>
          <p:nvPr/>
        </p:nvSpPr>
        <p:spPr>
          <a:xfrm>
            <a:off x="5105400" y="2441037"/>
            <a:ext cx="3429000" cy="1975926"/>
          </a:xfrm>
          <a:prstGeom prst="rect">
            <a:avLst/>
          </a:prstGeom>
          <a:noFill/>
        </p:spPr>
        <p:txBody>
          <a:bodyPr wrap="square" rtlCol="0">
            <a:spAutoFit/>
          </a:bodyPr>
          <a:lstStyle/>
          <a:p>
            <a:pPr eaLnBrk="1" fontAlgn="auto" hangingPunct="1">
              <a:spcBef>
                <a:spcPct val="20000"/>
              </a:spcBef>
              <a:spcAft>
                <a:spcPts val="0"/>
              </a:spcAft>
              <a:buFont typeface="Arial" pitchFamily="34" charset="0"/>
              <a:buNone/>
              <a:defRPr/>
            </a:pPr>
            <a:r>
              <a:rPr lang="el-GR" b="1" u="sng" dirty="0">
                <a:latin typeface="+mn-lt"/>
              </a:rPr>
              <a:t>Αξίες – </a:t>
            </a:r>
            <a:r>
              <a:rPr lang="en-US" b="1" u="sng" dirty="0">
                <a:latin typeface="+mn-lt"/>
              </a:rPr>
              <a:t>Reasons to believe in</a:t>
            </a:r>
            <a:endParaRPr lang="el-GR" b="1" u="sng" dirty="0">
              <a:latin typeface="+mn-lt"/>
            </a:endParaRPr>
          </a:p>
          <a:p>
            <a:pPr marL="285750" indent="-285750" eaLnBrk="1" fontAlgn="auto" hangingPunct="1">
              <a:spcBef>
                <a:spcPct val="20000"/>
              </a:spcBef>
              <a:spcAft>
                <a:spcPts val="0"/>
              </a:spcAft>
              <a:buFont typeface="Wingdings" panose="05000000000000000000" pitchFamily="2" charset="2"/>
              <a:buChar char="ü"/>
              <a:defRPr/>
            </a:pPr>
            <a:r>
              <a:rPr lang="el-GR" dirty="0">
                <a:latin typeface="+mn-lt"/>
              </a:rPr>
              <a:t>Διασκέδαση, </a:t>
            </a:r>
          </a:p>
          <a:p>
            <a:pPr marL="285750" indent="-285750" eaLnBrk="1" fontAlgn="auto" hangingPunct="1">
              <a:spcBef>
                <a:spcPct val="20000"/>
              </a:spcBef>
              <a:spcAft>
                <a:spcPts val="0"/>
              </a:spcAft>
              <a:buFont typeface="Wingdings" panose="05000000000000000000" pitchFamily="2" charset="2"/>
              <a:buChar char="ü"/>
              <a:defRPr/>
            </a:pPr>
            <a:r>
              <a:rPr lang="el-GR" dirty="0">
                <a:latin typeface="+mn-lt"/>
              </a:rPr>
              <a:t>παρέα,</a:t>
            </a:r>
          </a:p>
          <a:p>
            <a:pPr marL="285750" indent="-285750" eaLnBrk="1" fontAlgn="auto" hangingPunct="1">
              <a:spcBef>
                <a:spcPct val="20000"/>
              </a:spcBef>
              <a:spcAft>
                <a:spcPts val="0"/>
              </a:spcAft>
              <a:buFont typeface="Wingdings" panose="05000000000000000000" pitchFamily="2" charset="2"/>
              <a:buChar char="ü"/>
              <a:defRPr/>
            </a:pPr>
            <a:r>
              <a:rPr lang="el-GR" dirty="0">
                <a:latin typeface="+mn-lt"/>
              </a:rPr>
              <a:t>ξεγνοιασιά,</a:t>
            </a:r>
          </a:p>
          <a:p>
            <a:pPr marL="285750" indent="-285750" eaLnBrk="1" fontAlgn="auto" hangingPunct="1">
              <a:spcBef>
                <a:spcPct val="20000"/>
              </a:spcBef>
              <a:spcAft>
                <a:spcPts val="0"/>
              </a:spcAft>
              <a:buFont typeface="Wingdings" panose="05000000000000000000" pitchFamily="2" charset="2"/>
              <a:buChar char="ü"/>
              <a:defRPr/>
            </a:pPr>
            <a:r>
              <a:rPr lang="el-GR" dirty="0">
                <a:latin typeface="+mn-lt"/>
              </a:rPr>
              <a:t>απόδραση</a:t>
            </a:r>
          </a:p>
          <a:p>
            <a:endParaRPr lang="el-GR" dirty="0"/>
          </a:p>
        </p:txBody>
      </p:sp>
      <p:sp>
        <p:nvSpPr>
          <p:cNvPr id="6" name="TextBox 5"/>
          <p:cNvSpPr txBox="1"/>
          <p:nvPr/>
        </p:nvSpPr>
        <p:spPr>
          <a:xfrm>
            <a:off x="1857375" y="4548701"/>
            <a:ext cx="5429250" cy="1661993"/>
          </a:xfrm>
          <a:prstGeom prst="rect">
            <a:avLst/>
          </a:prstGeom>
          <a:noFill/>
        </p:spPr>
        <p:txBody>
          <a:bodyPr wrap="square" rtlCol="0">
            <a:spAutoFit/>
          </a:bodyPr>
          <a:lstStyle/>
          <a:p>
            <a:pPr algn="ctr" eaLnBrk="1" fontAlgn="auto" hangingPunct="1">
              <a:spcBef>
                <a:spcPct val="20000"/>
              </a:spcBef>
              <a:spcAft>
                <a:spcPts val="0"/>
              </a:spcAft>
              <a:buFont typeface="Arial" pitchFamily="34" charset="0"/>
              <a:buNone/>
              <a:defRPr/>
            </a:pPr>
            <a:r>
              <a:rPr lang="en-US" b="1" u="sng" dirty="0">
                <a:latin typeface="+mn-lt"/>
              </a:rPr>
              <a:t>Hint </a:t>
            </a:r>
            <a:r>
              <a:rPr lang="el-GR" b="1" u="sng" dirty="0">
                <a:latin typeface="+mn-lt"/>
              </a:rPr>
              <a:t>Στρατηγικής</a:t>
            </a:r>
          </a:p>
          <a:p>
            <a:pPr algn="ctr" eaLnBrk="1" fontAlgn="auto" hangingPunct="1">
              <a:spcBef>
                <a:spcPct val="20000"/>
              </a:spcBef>
              <a:spcAft>
                <a:spcPts val="0"/>
              </a:spcAft>
              <a:buFont typeface="Arial" pitchFamily="34" charset="0"/>
              <a:buNone/>
              <a:defRPr/>
            </a:pPr>
            <a:r>
              <a:rPr lang="el-GR" dirty="0">
                <a:latin typeface="+mn-lt"/>
              </a:rPr>
              <a:t>Η προσμονή του ήλιου</a:t>
            </a:r>
          </a:p>
          <a:p>
            <a:pPr eaLnBrk="1" fontAlgn="auto" hangingPunct="1">
              <a:spcBef>
                <a:spcPct val="20000"/>
              </a:spcBef>
              <a:spcAft>
                <a:spcPts val="0"/>
              </a:spcAft>
              <a:buFont typeface="Arial" pitchFamily="34" charset="0"/>
              <a:buNone/>
              <a:defRPr/>
            </a:pPr>
            <a:endParaRPr lang="el-GR" dirty="0">
              <a:latin typeface="+mn-lt"/>
            </a:endParaRPr>
          </a:p>
          <a:p>
            <a:pPr eaLnBrk="1" fontAlgn="auto" hangingPunct="1">
              <a:spcBef>
                <a:spcPct val="20000"/>
              </a:spcBef>
              <a:spcAft>
                <a:spcPts val="0"/>
              </a:spcAft>
              <a:buFont typeface="Arial" pitchFamily="34" charset="0"/>
              <a:buNone/>
              <a:defRPr/>
            </a:pPr>
            <a:endParaRPr lang="el-GR" dirty="0">
              <a:latin typeface="+mn-lt"/>
            </a:endParaRPr>
          </a:p>
          <a:p>
            <a:pPr algn="r" eaLnBrk="1" fontAlgn="auto" hangingPunct="1">
              <a:spcBef>
                <a:spcPct val="20000"/>
              </a:spcBef>
              <a:spcAft>
                <a:spcPts val="0"/>
              </a:spcAft>
              <a:defRPr/>
            </a:pPr>
            <a:r>
              <a:rPr lang="el-GR" sz="1600" i="1" dirty="0">
                <a:latin typeface="+mn-lt"/>
                <a:cs typeface="Arial" charset="0"/>
              </a:rPr>
              <a:t>Επισήμανση: δεν προτρέπουμε σε κατανάλωση</a:t>
            </a:r>
            <a:endParaRPr lang="el-GR" sz="1600" dirty="0">
              <a:latin typeface="+mn-lt"/>
            </a:endParaRPr>
          </a:p>
        </p:txBody>
      </p:sp>
    </p:spTree>
    <p:extLst>
      <p:ext uri="{BB962C8B-B14F-4D97-AF65-F5344CB8AC3E}">
        <p14:creationId xmlns:p14="http://schemas.microsoft.com/office/powerpoint/2010/main" val="1034907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Template.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sp>
        <p:nvSpPr>
          <p:cNvPr id="4" name="TextBox 3"/>
          <p:cNvSpPr txBox="1"/>
          <p:nvPr/>
        </p:nvSpPr>
        <p:spPr>
          <a:xfrm>
            <a:off x="609601" y="1587897"/>
            <a:ext cx="7848599" cy="3898503"/>
          </a:xfrm>
          <a:prstGeom prst="rect">
            <a:avLst/>
          </a:prstGeom>
          <a:noFill/>
        </p:spPr>
        <p:txBody>
          <a:bodyPr wrap="square" rtlCol="0">
            <a:spAutoFit/>
          </a:bodyPr>
          <a:lstStyle/>
          <a:p>
            <a:r>
              <a:rPr lang="en-US" b="1" dirty="0">
                <a:solidFill>
                  <a:srgbClr val="C00000"/>
                </a:solidFill>
                <a:latin typeface="+mn-lt"/>
              </a:rPr>
              <a:t>Concept</a:t>
            </a:r>
            <a:r>
              <a:rPr lang="el-GR" b="1" dirty="0">
                <a:solidFill>
                  <a:srgbClr val="C00000"/>
                </a:solidFill>
                <a:latin typeface="+mn-lt"/>
              </a:rPr>
              <a:t>  # 1</a:t>
            </a:r>
          </a:p>
          <a:p>
            <a:r>
              <a:rPr lang="el-GR" b="1" dirty="0">
                <a:solidFill>
                  <a:srgbClr val="C00000"/>
                </a:solidFill>
                <a:latin typeface="+mn-lt"/>
              </a:rPr>
              <a:t> </a:t>
            </a:r>
          </a:p>
          <a:p>
            <a:r>
              <a:rPr lang="el-GR" sz="1600" b="1" dirty="0">
                <a:latin typeface="+mn-lt"/>
              </a:rPr>
              <a:t>Τίτλος: </a:t>
            </a:r>
            <a:r>
              <a:rPr lang="en-US" sz="1600" b="1" dirty="0">
                <a:latin typeface="+mn-lt"/>
              </a:rPr>
              <a:t>“</a:t>
            </a:r>
            <a:r>
              <a:rPr lang="el-GR" sz="1600" b="1" dirty="0">
                <a:latin typeface="+mn-lt"/>
              </a:rPr>
              <a:t>Ο κυρ-Ισίδωρος</a:t>
            </a:r>
            <a:r>
              <a:rPr lang="en-US" sz="1600" b="1" dirty="0">
                <a:latin typeface="+mn-lt"/>
              </a:rPr>
              <a:t>”</a:t>
            </a:r>
            <a:r>
              <a:rPr lang="el-GR" sz="1600" b="1" dirty="0">
                <a:latin typeface="+mn-lt"/>
              </a:rPr>
              <a:t> </a:t>
            </a:r>
          </a:p>
          <a:p>
            <a:r>
              <a:rPr lang="el-GR" sz="1400" dirty="0">
                <a:latin typeface="+mn-lt"/>
              </a:rPr>
              <a:t>Περιγραφή: </a:t>
            </a:r>
            <a:r>
              <a:rPr lang="el-GR" sz="1400" b="1" dirty="0">
                <a:latin typeface="+mn-lt"/>
              </a:rPr>
              <a:t>Άνοιξη</a:t>
            </a:r>
            <a:r>
              <a:rPr lang="el-GR" sz="1400" dirty="0">
                <a:latin typeface="+mn-lt"/>
              </a:rPr>
              <a:t>, κάπου στην Ελλάδα, τον γαλανό ουρανό σκεπάζουν </a:t>
            </a:r>
            <a:r>
              <a:rPr lang="el-GR" sz="1400" b="1" dirty="0">
                <a:latin typeface="+mn-lt"/>
              </a:rPr>
              <a:t>σύννεφα</a:t>
            </a:r>
            <a:r>
              <a:rPr lang="el-GR" sz="1400" dirty="0">
                <a:latin typeface="+mn-lt"/>
              </a:rPr>
              <a:t> και σε ένα </a:t>
            </a:r>
            <a:r>
              <a:rPr lang="el-GR" sz="1400" b="1" dirty="0">
                <a:latin typeface="+mn-lt"/>
              </a:rPr>
              <a:t>ταβερνάκι</a:t>
            </a:r>
            <a:r>
              <a:rPr lang="el-GR" sz="1400" dirty="0">
                <a:latin typeface="+mn-lt"/>
              </a:rPr>
              <a:t> μια παρέα τουριστών χαζεύει το </a:t>
            </a:r>
            <a:r>
              <a:rPr lang="el-GR" sz="1400" b="1" dirty="0">
                <a:latin typeface="+mn-lt"/>
              </a:rPr>
              <a:t>ντεκόρ από φελλούς </a:t>
            </a:r>
            <a:r>
              <a:rPr lang="el-GR" sz="1400" dirty="0">
                <a:latin typeface="+mn-lt"/>
              </a:rPr>
              <a:t>που κρέμονται πάνω από τα κεφάλια τους, προσπαθώντας να καταλάβει περί τίνος πρόκειται. </a:t>
            </a:r>
          </a:p>
          <a:p>
            <a:pPr>
              <a:spcBef>
                <a:spcPts val="800"/>
              </a:spcBef>
            </a:pPr>
            <a:r>
              <a:rPr lang="el-GR" sz="1400" dirty="0">
                <a:latin typeface="+mn-lt"/>
              </a:rPr>
              <a:t>Ο </a:t>
            </a:r>
            <a:r>
              <a:rPr lang="el-GR" sz="1400" b="1" dirty="0">
                <a:latin typeface="+mn-lt"/>
              </a:rPr>
              <a:t>ιδιοκτήτης</a:t>
            </a:r>
            <a:r>
              <a:rPr lang="el-GR" sz="1400" dirty="0">
                <a:latin typeface="+mn-lt"/>
              </a:rPr>
              <a:t>, ένας μεσήλικας που ακούει στο όνομα </a:t>
            </a:r>
            <a:r>
              <a:rPr lang="el-GR" sz="1400" b="1" dirty="0">
                <a:latin typeface="+mn-lt"/>
              </a:rPr>
              <a:t>Ισίδωρος</a:t>
            </a:r>
            <a:r>
              <a:rPr lang="el-GR" sz="1400" dirty="0">
                <a:latin typeface="+mn-lt"/>
              </a:rPr>
              <a:t>, το αντιλαμβάνεται αλλά βρίσκοντας τη σκηνή αρκετά διασκεδαστική, χαμογελά και τους αφήνει να προβληματίζονται. </a:t>
            </a:r>
          </a:p>
          <a:p>
            <a:r>
              <a:rPr lang="el-GR" sz="1400" dirty="0">
                <a:latin typeface="+mn-lt"/>
              </a:rPr>
              <a:t>Ξαφνικά εμφανίζεται παρέα </a:t>
            </a:r>
            <a:r>
              <a:rPr lang="el-GR" sz="1400" b="1" dirty="0">
                <a:latin typeface="+mn-lt"/>
              </a:rPr>
              <a:t>6 νεαρών ατόμων, Έλληνες</a:t>
            </a:r>
            <a:r>
              <a:rPr lang="el-GR" sz="1400" dirty="0">
                <a:latin typeface="+mn-lt"/>
              </a:rPr>
              <a:t>, οι οποίοι γελώντας και πειράζοντας ο ένας τον άλλον κάθονται στο δίπλα τραπέζι και χαιρετούν τον κύριο Ισίδωρο. Παράλληλα δίνουν την παραγγελία… «</a:t>
            </a:r>
            <a:r>
              <a:rPr lang="el-GR" sz="1400" b="1" i="1" dirty="0">
                <a:latin typeface="+mn-lt"/>
              </a:rPr>
              <a:t>Κύριε Ισίδωρε, φέρε μια από τα γνωστά</a:t>
            </a:r>
            <a:r>
              <a:rPr lang="el-GR" sz="1400" dirty="0">
                <a:latin typeface="+mn-lt"/>
              </a:rPr>
              <a:t>».</a:t>
            </a:r>
          </a:p>
          <a:p>
            <a:pPr>
              <a:spcBef>
                <a:spcPts val="800"/>
              </a:spcBef>
            </a:pPr>
            <a:r>
              <a:rPr lang="el-GR" sz="1400" dirty="0">
                <a:latin typeface="+mn-lt"/>
              </a:rPr>
              <a:t>Μεζέδες και Ούζο ΠΛΩΜΑΡΙ φτάνουν στο τραπέζι. Το μπουκάλι ανοίγει και οι </a:t>
            </a:r>
            <a:r>
              <a:rPr lang="el-GR" sz="1400" b="1" dirty="0">
                <a:latin typeface="+mn-lt"/>
              </a:rPr>
              <a:t>τουρίστες</a:t>
            </a:r>
            <a:r>
              <a:rPr lang="el-GR" sz="1400" dirty="0">
                <a:latin typeface="+mn-lt"/>
              </a:rPr>
              <a:t> αντιλαμβάνονται την προέλευση του ντεκόρ, χαμογελούν και παραγγέλνουν </a:t>
            </a:r>
            <a:r>
              <a:rPr lang="el-GR" sz="1400" b="1" dirty="0">
                <a:latin typeface="+mn-lt"/>
              </a:rPr>
              <a:t>ΠΛΩΜΑΡΙ</a:t>
            </a:r>
            <a:r>
              <a:rPr lang="el-GR" sz="1400" dirty="0">
                <a:latin typeface="+mn-lt"/>
              </a:rPr>
              <a:t>.</a:t>
            </a:r>
          </a:p>
          <a:p>
            <a:r>
              <a:rPr lang="el-GR" sz="1400" dirty="0">
                <a:latin typeface="+mn-lt"/>
              </a:rPr>
              <a:t>Οι Έλληνες τους προσκαλούν στο τραπέζι τους και όλοι μαζί γίνονται μια παρέα, τσουγκρίζοντας τα ποτήρια λέγοντας «</a:t>
            </a:r>
            <a:r>
              <a:rPr lang="el-GR" sz="1400" b="1" i="1" dirty="0">
                <a:latin typeface="+mn-lt"/>
              </a:rPr>
              <a:t>Γειά μας</a:t>
            </a:r>
            <a:r>
              <a:rPr lang="el-GR" sz="1400" dirty="0">
                <a:latin typeface="+mn-lt"/>
              </a:rPr>
              <a:t>». Τότε, ο </a:t>
            </a:r>
            <a:r>
              <a:rPr lang="el-GR" sz="1400" b="1" dirty="0">
                <a:latin typeface="+mn-lt"/>
              </a:rPr>
              <a:t>ήλιος  ξεπροβάλλει </a:t>
            </a:r>
            <a:r>
              <a:rPr lang="el-GR" sz="1400" dirty="0">
                <a:latin typeface="+mn-lt"/>
              </a:rPr>
              <a:t>από τα σύννεφα και ένας από την παρέα    σηκώνεται και αναφωνεί κοιτάζοντας τον ουρανό «</a:t>
            </a:r>
            <a:r>
              <a:rPr lang="en-US" sz="1400" b="1" i="1" dirty="0">
                <a:latin typeface="+mn-lt"/>
              </a:rPr>
              <a:t>EXEI </a:t>
            </a:r>
            <a:r>
              <a:rPr lang="el-GR" sz="1400" b="1" i="1" dirty="0">
                <a:latin typeface="+mn-lt"/>
              </a:rPr>
              <a:t>ΗΛΙΟ, ΕΧΕΙ ΠΛΩΜΑΡΙ</a:t>
            </a:r>
            <a:r>
              <a:rPr lang="el-GR" sz="1400" dirty="0">
                <a:latin typeface="+mn-lt"/>
              </a:rPr>
              <a:t>».</a:t>
            </a:r>
          </a:p>
        </p:txBody>
      </p:sp>
    </p:spTree>
    <p:extLst>
      <p:ext uri="{BB962C8B-B14F-4D97-AF65-F5344CB8AC3E}">
        <p14:creationId xmlns:p14="http://schemas.microsoft.com/office/powerpoint/2010/main" val="2098776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Template.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sp>
        <p:nvSpPr>
          <p:cNvPr id="4" name="TextBox 3"/>
          <p:cNvSpPr txBox="1"/>
          <p:nvPr/>
        </p:nvSpPr>
        <p:spPr>
          <a:xfrm>
            <a:off x="685799" y="1905000"/>
            <a:ext cx="7924799" cy="3467616"/>
          </a:xfrm>
          <a:prstGeom prst="rect">
            <a:avLst/>
          </a:prstGeom>
          <a:noFill/>
        </p:spPr>
        <p:txBody>
          <a:bodyPr wrap="square" rtlCol="0">
            <a:spAutoFit/>
          </a:bodyPr>
          <a:lstStyle/>
          <a:p>
            <a:r>
              <a:rPr lang="en-US" b="1" dirty="0">
                <a:solidFill>
                  <a:srgbClr val="C00000"/>
                </a:solidFill>
                <a:latin typeface="+mn-lt"/>
              </a:rPr>
              <a:t>Concept</a:t>
            </a:r>
            <a:r>
              <a:rPr lang="el-GR" b="1" dirty="0">
                <a:solidFill>
                  <a:srgbClr val="C00000"/>
                </a:solidFill>
                <a:latin typeface="+mn-lt"/>
              </a:rPr>
              <a:t> # 2</a:t>
            </a:r>
          </a:p>
          <a:p>
            <a:endParaRPr lang="el-GR" b="1" dirty="0">
              <a:solidFill>
                <a:srgbClr val="C00000"/>
              </a:solidFill>
              <a:latin typeface="+mn-lt"/>
            </a:endParaRPr>
          </a:p>
          <a:p>
            <a:r>
              <a:rPr lang="el-GR" sz="1600" b="1" dirty="0">
                <a:latin typeface="+mn-lt"/>
              </a:rPr>
              <a:t>Τίτλος: </a:t>
            </a:r>
            <a:r>
              <a:rPr lang="en-US" sz="1600" b="1" dirty="0">
                <a:latin typeface="+mn-lt"/>
              </a:rPr>
              <a:t>“</a:t>
            </a:r>
            <a:r>
              <a:rPr lang="el-GR" sz="1600" b="1" dirty="0">
                <a:latin typeface="+mn-lt"/>
              </a:rPr>
              <a:t>Τα βότσαλα</a:t>
            </a:r>
            <a:r>
              <a:rPr lang="en-US" sz="1600" b="1" dirty="0">
                <a:latin typeface="+mn-lt"/>
              </a:rPr>
              <a:t>”</a:t>
            </a:r>
            <a:endParaRPr lang="el-GR" sz="1600" dirty="0">
              <a:latin typeface="+mn-lt"/>
            </a:endParaRPr>
          </a:p>
          <a:p>
            <a:r>
              <a:rPr lang="el-GR" sz="1400" dirty="0">
                <a:latin typeface="+mn-lt"/>
              </a:rPr>
              <a:t>Περιγραφή: </a:t>
            </a:r>
            <a:r>
              <a:rPr lang="el-GR" sz="1400" b="1" dirty="0">
                <a:latin typeface="+mn-lt"/>
              </a:rPr>
              <a:t>Παραλία Σουνίου</a:t>
            </a:r>
            <a:r>
              <a:rPr lang="el-GR" sz="1400" dirty="0">
                <a:latin typeface="+mn-lt"/>
              </a:rPr>
              <a:t>, ένας νέος άνδρας κάνει βόλτα με τον σκύλο του, ρίχνει βότσαλα στη θάλασσα και παρατηρεί πώς αναπηδούν. Λίγο πιο πέρα, σε μια </a:t>
            </a:r>
            <a:r>
              <a:rPr lang="el-GR" sz="1400" b="1" dirty="0">
                <a:latin typeface="+mn-lt"/>
              </a:rPr>
              <a:t>παρέα τριών ατόμων </a:t>
            </a:r>
            <a:r>
              <a:rPr lang="el-GR" sz="1400" dirty="0">
                <a:latin typeface="+mn-lt"/>
              </a:rPr>
              <a:t>(δύο κορίτσια, ένα αγόρι), το αγόρι παίζει κιθάρα, η μια κοπέλα ζωγραφίζει το συννεφιασμένο τοπίο και η τρίτη φτιάχνει μπρελόκ με τους χρωματιστούς φελλούς που έχει μαζί της.</a:t>
            </a:r>
          </a:p>
          <a:p>
            <a:pPr>
              <a:spcBef>
                <a:spcPts val="800"/>
              </a:spcBef>
            </a:pPr>
            <a:r>
              <a:rPr lang="el-GR" sz="1400" dirty="0">
                <a:latin typeface="+mn-lt"/>
              </a:rPr>
              <a:t>Ο νεαρός που πετάει τα βότσαλα κοντοστέκεται και χαμογελά. Τότε η κοπέλα που ζωγραφίζει παίρνει έναν φελλό στο χέρι της, εμπνέεται και σχεδιάζει έναν χαμογελαστό ήλιο. </a:t>
            </a:r>
            <a:r>
              <a:rPr lang="el-GR" sz="1400" b="1" dirty="0">
                <a:latin typeface="+mn-lt"/>
              </a:rPr>
              <a:t>Γελούν πλέον όλοι μαζί</a:t>
            </a:r>
            <a:r>
              <a:rPr lang="el-GR" sz="1400" dirty="0">
                <a:latin typeface="+mn-lt"/>
              </a:rPr>
              <a:t> (και οι 4) στρέφοντας με μία κίνηση το βλέμμα τους στο ταβερνάκι που βρίσκεται πίσω τους.</a:t>
            </a:r>
          </a:p>
          <a:p>
            <a:pPr>
              <a:spcBef>
                <a:spcPts val="800"/>
              </a:spcBef>
            </a:pPr>
            <a:r>
              <a:rPr lang="el-GR" sz="1400" dirty="0">
                <a:latin typeface="+mn-lt"/>
              </a:rPr>
              <a:t>Συνεννοούνται αμέσως με ένα νεύμα και στην επόμενη σκηνή βρίσκονται στο ταβερνάκι, με διάφορους μεζέδες στο τραπέζι, πίνοντας ΟΥΖΟ ΠΛΩΜΑΡΙ.</a:t>
            </a:r>
          </a:p>
          <a:p>
            <a:r>
              <a:rPr lang="el-GR" sz="1400" dirty="0">
                <a:latin typeface="+mn-lt"/>
              </a:rPr>
              <a:t>Μια νέα παρέα για το καλοκαίρι έχει δημιουργηθεί, ο ήλιος ξεπροβάλει από τα σύννεφα και όλοι μαζί λένε «</a:t>
            </a:r>
            <a:r>
              <a:rPr lang="el-GR" sz="1400" dirty="0"/>
              <a:t>«</a:t>
            </a:r>
            <a:r>
              <a:rPr lang="en-US" sz="1400" b="1" i="1" dirty="0"/>
              <a:t>EXEI </a:t>
            </a:r>
            <a:r>
              <a:rPr lang="el-GR" sz="1400" b="1" i="1" dirty="0"/>
              <a:t>ΗΛΙΟ, ΕΧΕΙ ΠΛΩΜΑΡΙ</a:t>
            </a:r>
            <a:r>
              <a:rPr lang="el-GR" sz="1400" dirty="0"/>
              <a:t>».</a:t>
            </a:r>
          </a:p>
        </p:txBody>
      </p:sp>
    </p:spTree>
    <p:extLst>
      <p:ext uri="{BB962C8B-B14F-4D97-AF65-F5344CB8AC3E}">
        <p14:creationId xmlns:p14="http://schemas.microsoft.com/office/powerpoint/2010/main" val="1042491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Template.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sp>
        <p:nvSpPr>
          <p:cNvPr id="4" name="TextBox 3"/>
          <p:cNvSpPr txBox="1"/>
          <p:nvPr/>
        </p:nvSpPr>
        <p:spPr>
          <a:xfrm>
            <a:off x="609600" y="1752600"/>
            <a:ext cx="8077200" cy="4031873"/>
          </a:xfrm>
          <a:prstGeom prst="rect">
            <a:avLst/>
          </a:prstGeom>
          <a:noFill/>
        </p:spPr>
        <p:txBody>
          <a:bodyPr wrap="square" rtlCol="0">
            <a:spAutoFit/>
          </a:bodyPr>
          <a:lstStyle/>
          <a:p>
            <a:r>
              <a:rPr lang="en-US" b="1" dirty="0">
                <a:solidFill>
                  <a:srgbClr val="C00000"/>
                </a:solidFill>
                <a:latin typeface="+mn-lt"/>
              </a:rPr>
              <a:t>Concept </a:t>
            </a:r>
            <a:r>
              <a:rPr lang="el-GR" b="1" dirty="0">
                <a:solidFill>
                  <a:srgbClr val="C00000"/>
                </a:solidFill>
                <a:latin typeface="+mn-lt"/>
              </a:rPr>
              <a:t># 3</a:t>
            </a:r>
          </a:p>
          <a:p>
            <a:endParaRPr lang="el-GR" sz="1600" b="1" dirty="0">
              <a:latin typeface="+mn-lt"/>
            </a:endParaRPr>
          </a:p>
          <a:p>
            <a:r>
              <a:rPr lang="el-GR" sz="1600" b="1" dirty="0">
                <a:latin typeface="+mn-lt"/>
              </a:rPr>
              <a:t>Τίτλος:  </a:t>
            </a:r>
            <a:r>
              <a:rPr lang="en-US" sz="1600" b="1" dirty="0">
                <a:latin typeface="+mn-lt"/>
              </a:rPr>
              <a:t>“Do you see the sun?”</a:t>
            </a:r>
            <a:endParaRPr lang="el-GR" sz="1600" dirty="0">
              <a:latin typeface="+mn-lt"/>
            </a:endParaRPr>
          </a:p>
          <a:p>
            <a:r>
              <a:rPr lang="el-GR" sz="1400" dirty="0">
                <a:latin typeface="+mn-lt"/>
              </a:rPr>
              <a:t>Περιγραφή: </a:t>
            </a:r>
            <a:r>
              <a:rPr lang="el-GR" sz="1400" b="1" dirty="0">
                <a:latin typeface="+mn-lt"/>
              </a:rPr>
              <a:t>Ένας νέος κοιτάει έξω από το παράθυρο</a:t>
            </a:r>
            <a:r>
              <a:rPr lang="el-GR" sz="1400" dirty="0">
                <a:latin typeface="+mn-lt"/>
              </a:rPr>
              <a:t> του σπιτιού του τον συννεφιασμένο ουρανό. </a:t>
            </a:r>
            <a:br>
              <a:rPr lang="en-US" sz="1400" dirty="0">
                <a:latin typeface="+mn-lt"/>
              </a:rPr>
            </a:br>
            <a:r>
              <a:rPr lang="el-GR" sz="1400" dirty="0">
                <a:latin typeface="+mn-lt"/>
              </a:rPr>
              <a:t>Παίρνει έναν μαρκαδόρο και </a:t>
            </a:r>
            <a:r>
              <a:rPr lang="el-GR" sz="1400" b="1" dirty="0">
                <a:latin typeface="+mn-lt"/>
              </a:rPr>
              <a:t>ζωγραφίζει</a:t>
            </a:r>
            <a:r>
              <a:rPr lang="el-GR" sz="1400" dirty="0">
                <a:latin typeface="+mn-lt"/>
              </a:rPr>
              <a:t> στο τζάμι «πάνω στο σύννεφο» ένα </a:t>
            </a:r>
            <a:r>
              <a:rPr lang="el-GR" sz="1400" b="1" dirty="0">
                <a:latin typeface="+mn-lt"/>
              </a:rPr>
              <a:t>ποτήρι</a:t>
            </a:r>
            <a:r>
              <a:rPr lang="el-GR" sz="1400" dirty="0">
                <a:latin typeface="+mn-lt"/>
              </a:rPr>
              <a:t>. Και τότε θυμάται μια ηλιόλουστη μέρα σε ένα παραθαλάσσιο ταβερνάκι το καλοκαίρι, όπου διασκεδάζει με την παρέα του. Θυμάται έναν από τους φίλους του να ανοίγει ένα  μπουκάλι </a:t>
            </a:r>
            <a:r>
              <a:rPr lang="el-GR" sz="1400" b="1" dirty="0" err="1">
                <a:latin typeface="+mn-lt"/>
              </a:rPr>
              <a:t>πλωμάρι</a:t>
            </a:r>
            <a:r>
              <a:rPr lang="el-GR" sz="1400" b="1" dirty="0">
                <a:latin typeface="+mn-lt"/>
              </a:rPr>
              <a:t> </a:t>
            </a:r>
            <a:r>
              <a:rPr lang="el-GR" sz="1400" dirty="0">
                <a:latin typeface="+mn-lt"/>
              </a:rPr>
              <a:t>και να πετάει τον φελλό σε έναν άλλον, εκείνος το συνεχίζει ως παιχνίδι και έτσι ο</a:t>
            </a:r>
            <a:r>
              <a:rPr lang="el-GR" sz="1400" b="1" dirty="0">
                <a:latin typeface="+mn-lt"/>
              </a:rPr>
              <a:t> φελλός αλλάζει χέρια, ενώ </a:t>
            </a:r>
            <a:r>
              <a:rPr lang="el-GR" sz="1400" b="1" dirty="0" err="1">
                <a:latin typeface="+mn-lt"/>
              </a:rPr>
              <a:t>ακούγ</a:t>
            </a:r>
            <a:r>
              <a:rPr lang="en-US" sz="1400" b="1" dirty="0">
                <a:latin typeface="+mn-lt"/>
              </a:rPr>
              <a:t>o</a:t>
            </a:r>
            <a:r>
              <a:rPr lang="el-GR" sz="1400" b="1" dirty="0" err="1">
                <a:latin typeface="+mn-lt"/>
              </a:rPr>
              <a:t>νται</a:t>
            </a:r>
            <a:r>
              <a:rPr lang="el-GR" sz="1400" b="1" dirty="0">
                <a:latin typeface="+mn-lt"/>
              </a:rPr>
              <a:t> γέλια.</a:t>
            </a:r>
          </a:p>
          <a:p>
            <a:pPr>
              <a:spcBef>
                <a:spcPts val="600"/>
              </a:spcBef>
            </a:pPr>
            <a:r>
              <a:rPr lang="el-GR" sz="1400" dirty="0">
                <a:latin typeface="+mn-lt"/>
              </a:rPr>
              <a:t>Μέσα από αυτή την ανάμνηση, ο νέος πιάνει από το γραφείο του τον φελλό και ζωγραφίζει πάνω από το σύννεφο και έναν ήλιο. Σκέφτεται ότι όλη η παρέα θα θέλει να ζήσει την ανάμνηση και δίνει το σύνθημα! Ανοίγει το παράθυρο και πετάει τον φελλό στο απέναντι παράθυρο, με την κοπέλα που μένει εκεί να τον μιμείται. </a:t>
            </a:r>
            <a:r>
              <a:rPr lang="el-GR" sz="1400" b="1" dirty="0">
                <a:latin typeface="+mn-lt"/>
              </a:rPr>
              <a:t>Φελλοί  χτυπούν τα γειτονικά παράθυρα σαν σήματα μορς </a:t>
            </a:r>
            <a:r>
              <a:rPr lang="el-GR" sz="1400" dirty="0">
                <a:latin typeface="+mn-lt"/>
              </a:rPr>
              <a:t>ενώ ταυτόχρονα από τους ήχους δημιουργείται μια μουσική. </a:t>
            </a:r>
            <a:r>
              <a:rPr lang="el-GR" sz="1400" b="1" dirty="0">
                <a:latin typeface="+mn-lt"/>
              </a:rPr>
              <a:t>Το σύνθημα δόθηκε</a:t>
            </a:r>
            <a:r>
              <a:rPr lang="el-GR" sz="1400" dirty="0">
                <a:latin typeface="+mn-lt"/>
              </a:rPr>
              <a:t> και ήρθε η ώρα να ενωθεί η παρέα και πάλι. </a:t>
            </a:r>
          </a:p>
          <a:p>
            <a:pPr lvl="0"/>
            <a:r>
              <a:rPr lang="el-GR" sz="1400" dirty="0">
                <a:latin typeface="+mn-lt"/>
              </a:rPr>
              <a:t>Η παρέα ανεβαίνει στην </a:t>
            </a:r>
            <a:r>
              <a:rPr lang="el-GR" sz="1400" b="1" dirty="0">
                <a:latin typeface="+mn-lt"/>
              </a:rPr>
              <a:t>ταράτσα</a:t>
            </a:r>
            <a:r>
              <a:rPr lang="el-GR" sz="1400" dirty="0">
                <a:latin typeface="+mn-lt"/>
              </a:rPr>
              <a:t> κουβαλώντας ο καθένας μεζέδες και ούζο. Οι φίλοι στήνουν το τραπέζι του φαγητού, διασκεδάζουν και πίνουν γελώντας κοιτώντας τον ήλιο να ξεπροβάλλει μέσα από τα σύννεφα. Φωνές και πειράγματα ακούγονται παντού και όλοι μαζί φωνάζουν </a:t>
            </a:r>
            <a:r>
              <a:rPr lang="el-GR" sz="1400" dirty="0">
                <a:solidFill>
                  <a:prstClr val="black"/>
                </a:solidFill>
                <a:latin typeface="Calibri"/>
              </a:rPr>
              <a:t>«</a:t>
            </a:r>
            <a:r>
              <a:rPr lang="en-US" sz="1400" b="1" i="1" dirty="0">
                <a:solidFill>
                  <a:prstClr val="black"/>
                </a:solidFill>
                <a:latin typeface="Calibri"/>
              </a:rPr>
              <a:t>EXEI </a:t>
            </a:r>
            <a:r>
              <a:rPr lang="el-GR" sz="1400" b="1" i="1" dirty="0">
                <a:solidFill>
                  <a:prstClr val="black"/>
                </a:solidFill>
                <a:latin typeface="Calibri"/>
              </a:rPr>
              <a:t>ΗΛΙΟ, ΕΧΕΙ ΠΛΩΜΑΡΙ</a:t>
            </a:r>
            <a:r>
              <a:rPr lang="el-GR" sz="1400" dirty="0">
                <a:solidFill>
                  <a:prstClr val="black"/>
                </a:solidFill>
                <a:latin typeface="Calibri"/>
              </a:rPr>
              <a:t>».</a:t>
            </a:r>
          </a:p>
          <a:p>
            <a:pPr>
              <a:spcBef>
                <a:spcPts val="600"/>
              </a:spcBef>
            </a:pPr>
            <a:endParaRPr lang="el-GR" sz="1400" dirty="0">
              <a:latin typeface="+mn-lt"/>
            </a:endParaRPr>
          </a:p>
        </p:txBody>
      </p:sp>
    </p:spTree>
    <p:extLst>
      <p:ext uri="{BB962C8B-B14F-4D97-AF65-F5344CB8AC3E}">
        <p14:creationId xmlns:p14="http://schemas.microsoft.com/office/powerpoint/2010/main" val="3675645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Template.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sp>
        <p:nvSpPr>
          <p:cNvPr id="3" name="TextBox 2"/>
          <p:cNvSpPr txBox="1"/>
          <p:nvPr/>
        </p:nvSpPr>
        <p:spPr>
          <a:xfrm>
            <a:off x="685800" y="1828800"/>
            <a:ext cx="7391400" cy="400110"/>
          </a:xfrm>
          <a:prstGeom prst="rect">
            <a:avLst/>
          </a:prstGeom>
          <a:noFill/>
        </p:spPr>
        <p:txBody>
          <a:bodyPr wrap="square" rtlCol="0">
            <a:spAutoFit/>
          </a:bodyPr>
          <a:lstStyle/>
          <a:p>
            <a:r>
              <a:rPr lang="el-GR" sz="2000" b="1" dirty="0">
                <a:latin typeface="+mj-lt"/>
              </a:rPr>
              <a:t>Επιλογή δημιουργικής ιδέας</a:t>
            </a:r>
            <a:r>
              <a:rPr lang="en-US" sz="2000" b="1" dirty="0">
                <a:latin typeface="+mj-lt"/>
              </a:rPr>
              <a:t> </a:t>
            </a:r>
            <a:r>
              <a:rPr lang="en-US" sz="2000" b="1" dirty="0">
                <a:solidFill>
                  <a:srgbClr val="C00000"/>
                </a:solidFill>
                <a:latin typeface="+mn-lt"/>
              </a:rPr>
              <a:t>Concept </a:t>
            </a:r>
            <a:r>
              <a:rPr lang="el-GR" sz="2000" b="1" dirty="0">
                <a:solidFill>
                  <a:srgbClr val="C00000"/>
                </a:solidFill>
                <a:latin typeface="+mn-lt"/>
              </a:rPr>
              <a:t># 3: </a:t>
            </a:r>
            <a:r>
              <a:rPr lang="en-US" sz="2000" b="1" dirty="0">
                <a:latin typeface="+mn-lt"/>
              </a:rPr>
              <a:t>“Do you see the sun?</a:t>
            </a:r>
            <a:r>
              <a:rPr lang="en-US" sz="2000" b="1" dirty="0"/>
              <a:t>”</a:t>
            </a:r>
            <a:endParaRPr lang="el-GR" sz="2000" b="1" dirty="0"/>
          </a:p>
        </p:txBody>
      </p:sp>
      <p:sp>
        <p:nvSpPr>
          <p:cNvPr id="4" name="TextBox 3"/>
          <p:cNvSpPr txBox="1"/>
          <p:nvPr/>
        </p:nvSpPr>
        <p:spPr>
          <a:xfrm>
            <a:off x="685800" y="2209800"/>
            <a:ext cx="7772400" cy="3477875"/>
          </a:xfrm>
          <a:prstGeom prst="rect">
            <a:avLst/>
          </a:prstGeom>
          <a:noFill/>
        </p:spPr>
        <p:txBody>
          <a:bodyPr wrap="square" rtlCol="0">
            <a:spAutoFit/>
          </a:bodyPr>
          <a:lstStyle/>
          <a:p>
            <a:r>
              <a:rPr lang="el-GR" sz="1400" dirty="0">
                <a:latin typeface="+mn-lt"/>
              </a:rPr>
              <a:t>Το ούζο </a:t>
            </a:r>
            <a:r>
              <a:rPr lang="el-GR" sz="1400" dirty="0" err="1">
                <a:latin typeface="+mn-lt"/>
              </a:rPr>
              <a:t>Πλωμάρι</a:t>
            </a:r>
            <a:r>
              <a:rPr lang="el-GR" sz="1400" dirty="0">
                <a:latin typeface="+mn-lt"/>
              </a:rPr>
              <a:t>, </a:t>
            </a:r>
            <a:r>
              <a:rPr lang="en-US" sz="1400" dirty="0">
                <a:latin typeface="+mn-lt"/>
              </a:rPr>
              <a:t>Leader</a:t>
            </a:r>
            <a:r>
              <a:rPr lang="el-GR" sz="1400" dirty="0">
                <a:latin typeface="+mn-lt"/>
              </a:rPr>
              <a:t> στην κατηγορία του και με μερίδιο αγοράς σε απόσταση από τα υπόλοιπα προϊόντα της κατηγορίας, με την ενέργεια </a:t>
            </a:r>
            <a:r>
              <a:rPr lang="en-US" sz="1400" dirty="0" err="1">
                <a:latin typeface="+mn-lt"/>
              </a:rPr>
              <a:t>Kalamaraki</a:t>
            </a:r>
            <a:r>
              <a:rPr lang="en-US" sz="1400" dirty="0">
                <a:latin typeface="+mn-lt"/>
              </a:rPr>
              <a:t> Day</a:t>
            </a:r>
            <a:r>
              <a:rPr lang="el-GR" sz="1400" dirty="0">
                <a:latin typeface="+mn-lt"/>
              </a:rPr>
              <a:t> κέντρισε το ενδιαφέρον των καταναλωτών για το ούζο και τους θύμισε ότι είναι η καλύτερη παρέα για να συνοδεύουν τα θαλασσινά εδέσματα.</a:t>
            </a:r>
          </a:p>
          <a:p>
            <a:pPr>
              <a:spcBef>
                <a:spcPts val="600"/>
              </a:spcBef>
            </a:pPr>
            <a:r>
              <a:rPr lang="el-GR" sz="1400" b="1" dirty="0">
                <a:latin typeface="+mn-lt"/>
              </a:rPr>
              <a:t>Σκοπός της επόμενης καμπάνιας είναι να οδηγήσει ένα βήμα παραπέρα την «τάση» αυτή και να την συνδέσει με το </a:t>
            </a:r>
            <a:r>
              <a:rPr lang="en-US" sz="1400" b="1" dirty="0">
                <a:latin typeface="+mn-lt"/>
              </a:rPr>
              <a:t>brand</a:t>
            </a:r>
            <a:r>
              <a:rPr lang="el-GR" sz="1400" b="1" dirty="0">
                <a:latin typeface="+mn-lt"/>
              </a:rPr>
              <a:t> (ούζο) </a:t>
            </a:r>
            <a:r>
              <a:rPr lang="el-GR" sz="1400" b="1" dirty="0" err="1">
                <a:latin typeface="+mn-lt"/>
              </a:rPr>
              <a:t>Πλωμάρι</a:t>
            </a:r>
            <a:r>
              <a:rPr lang="el-GR" sz="1400" dirty="0">
                <a:latin typeface="+mn-lt"/>
              </a:rPr>
              <a:t>. Κρατώντας σταθερό το σλόγκαν «έχει ήλιο, έχει </a:t>
            </a:r>
            <a:r>
              <a:rPr lang="el-GR" sz="1400" dirty="0" err="1">
                <a:latin typeface="+mn-lt"/>
              </a:rPr>
              <a:t>πλωμάρι</a:t>
            </a:r>
            <a:r>
              <a:rPr lang="el-GR" sz="1400" dirty="0">
                <a:latin typeface="+mn-lt"/>
              </a:rPr>
              <a:t>», επιλέγεται το </a:t>
            </a:r>
            <a:r>
              <a:rPr lang="en-US" sz="1400" dirty="0">
                <a:latin typeface="+mn-lt"/>
              </a:rPr>
              <a:t>concept</a:t>
            </a:r>
            <a:r>
              <a:rPr lang="el-GR" sz="1400" dirty="0">
                <a:latin typeface="+mn-lt"/>
              </a:rPr>
              <a:t> 3: </a:t>
            </a:r>
            <a:r>
              <a:rPr lang="en-US" sz="1400" dirty="0">
                <a:latin typeface="+mn-lt"/>
              </a:rPr>
              <a:t>“Do you see the sun?”</a:t>
            </a:r>
            <a:r>
              <a:rPr lang="el-GR" sz="1400" dirty="0">
                <a:latin typeface="+mn-lt"/>
              </a:rPr>
              <a:t>, στο οποίο η παρέα φαίνεται να ξεφεύγει για λίγο από την καθημερινότητα και την πόλη, και ζει με ξεγνοιασιά μια ωραία καλοκαιρινή στιγμή με τον δικό της τρόπο. Η διασκέδαση στην ταράτσα μιας πολυκατοικίας συμβολίζει αφενός την </a:t>
            </a:r>
            <a:r>
              <a:rPr lang="el-GR" sz="1400" b="1" dirty="0">
                <a:latin typeface="+mn-lt"/>
              </a:rPr>
              <a:t>απόδραση από το κλεινόν άστυ</a:t>
            </a:r>
            <a:r>
              <a:rPr lang="el-GR" sz="1400" dirty="0">
                <a:latin typeface="+mn-lt"/>
              </a:rPr>
              <a:t>, και αφετέρου την </a:t>
            </a:r>
            <a:r>
              <a:rPr lang="el-GR" sz="1400" b="1" dirty="0">
                <a:latin typeface="+mn-lt"/>
              </a:rPr>
              <a:t>προσμονή</a:t>
            </a:r>
            <a:r>
              <a:rPr lang="el-GR" sz="1400" dirty="0">
                <a:latin typeface="+mn-lt"/>
              </a:rPr>
              <a:t> του καλοκαιριού που σημαίνει ήλιος και κατ’  επέκταση… ούζο </a:t>
            </a:r>
            <a:r>
              <a:rPr lang="el-GR" sz="1400" dirty="0" err="1">
                <a:latin typeface="+mn-lt"/>
              </a:rPr>
              <a:t>πλωμάρι</a:t>
            </a:r>
            <a:r>
              <a:rPr lang="el-GR" sz="1400" dirty="0">
                <a:latin typeface="+mn-lt"/>
              </a:rPr>
              <a:t>.</a:t>
            </a:r>
          </a:p>
          <a:p>
            <a:pPr>
              <a:spcBef>
                <a:spcPts val="600"/>
              </a:spcBef>
            </a:pPr>
            <a:r>
              <a:rPr lang="el-GR" sz="1400" dirty="0">
                <a:latin typeface="+mn-lt"/>
              </a:rPr>
              <a:t>Μέσα από το </a:t>
            </a:r>
            <a:r>
              <a:rPr lang="en-US" sz="1400" dirty="0">
                <a:latin typeface="+mn-lt"/>
              </a:rPr>
              <a:t>concept</a:t>
            </a:r>
            <a:r>
              <a:rPr lang="el-GR" sz="1400" dirty="0">
                <a:latin typeface="+mn-lt"/>
              </a:rPr>
              <a:t> αυτό, </a:t>
            </a:r>
            <a:r>
              <a:rPr lang="el-GR" sz="1400" b="1" dirty="0">
                <a:latin typeface="+mn-lt"/>
              </a:rPr>
              <a:t>μεταφέρονται οι αξίες του </a:t>
            </a:r>
            <a:r>
              <a:rPr lang="en-US" sz="1400" b="1" dirty="0">
                <a:latin typeface="+mn-lt"/>
              </a:rPr>
              <a:t>brand</a:t>
            </a:r>
            <a:r>
              <a:rPr lang="el-GR" sz="1400" b="1" dirty="0">
                <a:latin typeface="+mn-lt"/>
              </a:rPr>
              <a:t> με έναν διαφορετικό τρόπο από τον συνηθισμένο</a:t>
            </a:r>
            <a:r>
              <a:rPr lang="el-GR" sz="1400" dirty="0">
                <a:latin typeface="+mn-lt"/>
              </a:rPr>
              <a:t>: ταβερνάκι, θάλασσα, νησί και υποδηλώνεται ότι το ούζο </a:t>
            </a:r>
            <a:r>
              <a:rPr lang="el-GR" sz="1400" dirty="0" err="1">
                <a:latin typeface="+mn-lt"/>
              </a:rPr>
              <a:t>Πλωμάρι</a:t>
            </a:r>
            <a:r>
              <a:rPr lang="el-GR" sz="1400" dirty="0">
                <a:latin typeface="+mn-lt"/>
              </a:rPr>
              <a:t> είναι κάτι περισσότερο από μια συντροφιά στις καλοκαιρινές μας εξορμήσεις σε ταβερνάκια. Μπορούμε να το επιλέγουμε παντού και μοιάζει με τον ήλιο σε μια συννεφιασμένη μέρα… είναι εκεί για εμάς ακόμα κι αν δεν το βλέπουμε! Πόσο μάλλον όταν σκάσει μύτη!</a:t>
            </a:r>
          </a:p>
        </p:txBody>
      </p:sp>
    </p:spTree>
    <p:extLst>
      <p:ext uri="{BB962C8B-B14F-4D97-AF65-F5344CB8AC3E}">
        <p14:creationId xmlns:p14="http://schemas.microsoft.com/office/powerpoint/2010/main" val="97788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Template.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pic>
        <p:nvPicPr>
          <p:cNvPr id="4" name="Εικόνα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8200" y="2053356"/>
            <a:ext cx="3476625" cy="1756643"/>
          </a:xfrm>
          <a:prstGeom prst="rect">
            <a:avLst/>
          </a:prstGeom>
        </p:spPr>
      </p:pic>
      <p:pic>
        <p:nvPicPr>
          <p:cNvPr id="7" name="Εικόνα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60355" y="2028529"/>
            <a:ext cx="3507295" cy="1750587"/>
          </a:xfrm>
          <a:prstGeom prst="rect">
            <a:avLst/>
          </a:prstGeom>
        </p:spPr>
      </p:pic>
      <p:pic>
        <p:nvPicPr>
          <p:cNvPr id="8" name="Εικόνα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1426" y="3857113"/>
            <a:ext cx="3573400" cy="1729858"/>
          </a:xfrm>
          <a:prstGeom prst="rect">
            <a:avLst/>
          </a:prstGeom>
        </p:spPr>
      </p:pic>
      <p:pic>
        <p:nvPicPr>
          <p:cNvPr id="9" name="Εικόνα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360355" y="3810000"/>
            <a:ext cx="3547700" cy="1776972"/>
          </a:xfrm>
          <a:prstGeom prst="rect">
            <a:avLst/>
          </a:prstGeom>
        </p:spPr>
      </p:pic>
      <p:sp>
        <p:nvSpPr>
          <p:cNvPr id="3" name="TextBox 2"/>
          <p:cNvSpPr txBox="1"/>
          <p:nvPr/>
        </p:nvSpPr>
        <p:spPr>
          <a:xfrm>
            <a:off x="6019800" y="1815108"/>
            <a:ext cx="1724025" cy="369332"/>
          </a:xfrm>
          <a:prstGeom prst="rect">
            <a:avLst/>
          </a:prstGeom>
          <a:noFill/>
        </p:spPr>
        <p:txBody>
          <a:bodyPr wrap="square" rtlCol="0">
            <a:spAutoFit/>
          </a:bodyPr>
          <a:lstStyle/>
          <a:p>
            <a:pPr algn="r"/>
            <a:r>
              <a:rPr lang="en-US" b="1" dirty="0"/>
              <a:t>TV SPOT</a:t>
            </a:r>
            <a:endParaRPr lang="el-GR" b="1" dirty="0"/>
          </a:p>
        </p:txBody>
      </p:sp>
    </p:spTree>
    <p:extLst>
      <p:ext uri="{BB962C8B-B14F-4D97-AF65-F5344CB8AC3E}">
        <p14:creationId xmlns:p14="http://schemas.microsoft.com/office/powerpoint/2010/main" val="1184405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Template.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10064"/>
            <a:ext cx="9017000" cy="6858000"/>
          </a:xfrm>
          <a:prstGeom prst="rect">
            <a:avLst/>
          </a:prstGeom>
        </p:spPr>
      </p:pic>
      <p:pic>
        <p:nvPicPr>
          <p:cNvPr id="4" name="Εικόνα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8202" y="1987468"/>
            <a:ext cx="3476624" cy="1719949"/>
          </a:xfrm>
          <a:prstGeom prst="rect">
            <a:avLst/>
          </a:prstGeom>
        </p:spPr>
      </p:pic>
      <p:pic>
        <p:nvPicPr>
          <p:cNvPr id="5" name="Εικόνα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45569" y="1987469"/>
            <a:ext cx="3607832" cy="1746332"/>
          </a:xfrm>
          <a:prstGeom prst="rect">
            <a:avLst/>
          </a:prstGeom>
        </p:spPr>
      </p:pic>
      <p:pic>
        <p:nvPicPr>
          <p:cNvPr id="6" name="Εικόνα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87624" y="3711983"/>
            <a:ext cx="3527202" cy="1759101"/>
          </a:xfrm>
          <a:prstGeom prst="rect">
            <a:avLst/>
          </a:prstGeom>
        </p:spPr>
      </p:pic>
      <p:pic>
        <p:nvPicPr>
          <p:cNvPr id="7" name="Εικόνα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21186548">
            <a:off x="4160212" y="3700835"/>
            <a:ext cx="4670368" cy="2308390"/>
          </a:xfrm>
          <a:prstGeom prst="rect">
            <a:avLst/>
          </a:prstGeom>
        </p:spPr>
      </p:pic>
    </p:spTree>
    <p:extLst>
      <p:ext uri="{BB962C8B-B14F-4D97-AF65-F5344CB8AC3E}">
        <p14:creationId xmlns:p14="http://schemas.microsoft.com/office/powerpoint/2010/main" val="3996436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Template.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pic>
        <p:nvPicPr>
          <p:cNvPr id="3" name="Εικόνα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2224777"/>
            <a:ext cx="3929716" cy="1935480"/>
          </a:xfrm>
          <a:prstGeom prst="rect">
            <a:avLst/>
          </a:prstGeom>
        </p:spPr>
      </p:pic>
      <p:pic>
        <p:nvPicPr>
          <p:cNvPr id="4" name="Εικόνα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95800" y="2224777"/>
            <a:ext cx="3974462" cy="1935480"/>
          </a:xfrm>
          <a:prstGeom prst="rect">
            <a:avLst/>
          </a:prstGeom>
        </p:spPr>
      </p:pic>
      <p:pic>
        <p:nvPicPr>
          <p:cNvPr id="5" name="Εικόνα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91363" y="4260741"/>
            <a:ext cx="4038705" cy="1984049"/>
          </a:xfrm>
          <a:prstGeom prst="rect">
            <a:avLst/>
          </a:prstGeom>
        </p:spPr>
      </p:pic>
    </p:spTree>
    <p:extLst>
      <p:ext uri="{BB962C8B-B14F-4D97-AF65-F5344CB8AC3E}">
        <p14:creationId xmlns:p14="http://schemas.microsoft.com/office/powerpoint/2010/main" val="1381676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Template.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pic>
        <p:nvPicPr>
          <p:cNvPr id="4" name="Εικόνα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0" y="1832771"/>
            <a:ext cx="3655634" cy="1854955"/>
          </a:xfrm>
          <a:prstGeom prst="rect">
            <a:avLst/>
          </a:prstGeom>
        </p:spPr>
      </p:pic>
      <p:pic>
        <p:nvPicPr>
          <p:cNvPr id="6" name="Εικόνα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3341" y="3124200"/>
            <a:ext cx="1563076" cy="1524000"/>
          </a:xfrm>
          <a:prstGeom prst="rect">
            <a:avLst/>
          </a:prstGeom>
        </p:spPr>
      </p:pic>
      <p:pic>
        <p:nvPicPr>
          <p:cNvPr id="7" name="Εικόνα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819400" y="3657600"/>
            <a:ext cx="6108988" cy="3057169"/>
          </a:xfrm>
          <a:prstGeom prst="rect">
            <a:avLst/>
          </a:prstGeom>
        </p:spPr>
      </p:pic>
    </p:spTree>
    <p:extLst>
      <p:ext uri="{BB962C8B-B14F-4D97-AF65-F5344CB8AC3E}">
        <p14:creationId xmlns:p14="http://schemas.microsoft.com/office/powerpoint/2010/main" val="3335381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KATACHORISI PAGES 1.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sp>
        <p:nvSpPr>
          <p:cNvPr id="4" name="TextBox 3"/>
          <p:cNvSpPr txBox="1"/>
          <p:nvPr/>
        </p:nvSpPr>
        <p:spPr>
          <a:xfrm>
            <a:off x="304801" y="914400"/>
            <a:ext cx="1828800" cy="369332"/>
          </a:xfrm>
          <a:prstGeom prst="rect">
            <a:avLst/>
          </a:prstGeom>
          <a:noFill/>
        </p:spPr>
        <p:txBody>
          <a:bodyPr wrap="square" rtlCol="0">
            <a:spAutoFit/>
          </a:bodyPr>
          <a:lstStyle/>
          <a:p>
            <a:pPr algn="ctr"/>
            <a:r>
              <a:rPr lang="el-GR" b="1" dirty="0">
                <a:latin typeface="Calibri" pitchFamily="34" charset="0"/>
              </a:rPr>
              <a:t>Καταχώρηση</a:t>
            </a:r>
          </a:p>
        </p:txBody>
      </p:sp>
    </p:spTree>
    <p:extLst>
      <p:ext uri="{BB962C8B-B14F-4D97-AF65-F5344CB8AC3E}">
        <p14:creationId xmlns:p14="http://schemas.microsoft.com/office/powerpoint/2010/main" val="2362277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Template.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sp>
        <p:nvSpPr>
          <p:cNvPr id="3" name="TextBox 2"/>
          <p:cNvSpPr txBox="1"/>
          <p:nvPr/>
        </p:nvSpPr>
        <p:spPr>
          <a:xfrm>
            <a:off x="6019800" y="1859339"/>
            <a:ext cx="2590800" cy="3631763"/>
          </a:xfrm>
          <a:prstGeom prst="rect">
            <a:avLst/>
          </a:prstGeom>
          <a:noFill/>
        </p:spPr>
        <p:txBody>
          <a:bodyPr wrap="square" rtlCol="0">
            <a:spAutoFit/>
          </a:bodyPr>
          <a:lstStyle/>
          <a:p>
            <a:r>
              <a:rPr lang="el-GR" sz="2000" b="1" dirty="0">
                <a:latin typeface="+mn-lt"/>
              </a:rPr>
              <a:t>Ποιοι είμαστε…</a:t>
            </a:r>
          </a:p>
          <a:p>
            <a:endParaRPr lang="el-GR" dirty="0">
              <a:latin typeface="+mn-lt"/>
            </a:endParaRPr>
          </a:p>
          <a:p>
            <a:r>
              <a:rPr lang="en-US" sz="1600" b="1" dirty="0">
                <a:latin typeface="+mn-lt"/>
              </a:rPr>
              <a:t>Creative Director: </a:t>
            </a:r>
            <a:br>
              <a:rPr lang="el-GR" sz="1600" dirty="0">
                <a:latin typeface="+mn-lt"/>
              </a:rPr>
            </a:br>
            <a:r>
              <a:rPr lang="el-GR" sz="1600" dirty="0">
                <a:latin typeface="+mn-lt"/>
              </a:rPr>
              <a:t>Μαρία </a:t>
            </a:r>
            <a:r>
              <a:rPr lang="el-GR" sz="1600" dirty="0" err="1">
                <a:latin typeface="+mn-lt"/>
              </a:rPr>
              <a:t>Κάνδια</a:t>
            </a:r>
            <a:endParaRPr lang="el-GR" sz="1600" dirty="0">
              <a:latin typeface="+mn-lt"/>
            </a:endParaRPr>
          </a:p>
          <a:p>
            <a:pPr>
              <a:spcBef>
                <a:spcPts val="1200"/>
              </a:spcBef>
            </a:pPr>
            <a:r>
              <a:rPr lang="en-US" sz="1600" b="1" dirty="0">
                <a:latin typeface="+mn-lt"/>
              </a:rPr>
              <a:t>Digital Art Director:</a:t>
            </a:r>
            <a:br>
              <a:rPr lang="el-GR" sz="1600" b="1" dirty="0">
                <a:latin typeface="+mn-lt"/>
              </a:rPr>
            </a:br>
            <a:r>
              <a:rPr lang="el-GR" sz="1600" dirty="0">
                <a:latin typeface="+mn-lt"/>
              </a:rPr>
              <a:t>Ειρήνη </a:t>
            </a:r>
            <a:r>
              <a:rPr lang="el-GR" sz="1600" dirty="0" err="1">
                <a:latin typeface="+mn-lt"/>
              </a:rPr>
              <a:t>Αραβαντινού</a:t>
            </a:r>
            <a:endParaRPr lang="el-GR" sz="1600" dirty="0">
              <a:latin typeface="+mn-lt"/>
            </a:endParaRPr>
          </a:p>
          <a:p>
            <a:pPr>
              <a:spcBef>
                <a:spcPts val="1200"/>
              </a:spcBef>
            </a:pPr>
            <a:r>
              <a:rPr lang="en-US" sz="1600" b="1" dirty="0">
                <a:latin typeface="+mn-lt"/>
              </a:rPr>
              <a:t>Copywriters:</a:t>
            </a:r>
            <a:r>
              <a:rPr lang="el-GR" sz="1600" b="1" dirty="0">
                <a:latin typeface="+mn-lt"/>
              </a:rPr>
              <a:t> </a:t>
            </a:r>
            <a:br>
              <a:rPr lang="el-GR" sz="1600" dirty="0">
                <a:latin typeface="+mn-lt"/>
              </a:rPr>
            </a:br>
            <a:r>
              <a:rPr lang="el-GR" sz="1600" dirty="0" err="1">
                <a:latin typeface="+mn-lt"/>
              </a:rPr>
              <a:t>Νάνσυ</a:t>
            </a:r>
            <a:r>
              <a:rPr lang="el-GR" sz="1600" dirty="0">
                <a:latin typeface="+mn-lt"/>
              </a:rPr>
              <a:t> Βλαχάκη</a:t>
            </a:r>
            <a:br>
              <a:rPr lang="el-GR" sz="1600" dirty="0">
                <a:latin typeface="+mn-lt"/>
              </a:rPr>
            </a:br>
            <a:r>
              <a:rPr lang="el-GR" sz="1600" dirty="0">
                <a:latin typeface="+mn-lt"/>
              </a:rPr>
              <a:t>&amp; Χριστίνα Κόκκαλη</a:t>
            </a:r>
          </a:p>
          <a:p>
            <a:pPr>
              <a:spcBef>
                <a:spcPts val="1200"/>
              </a:spcBef>
            </a:pPr>
            <a:r>
              <a:rPr lang="en-US" sz="1600" b="1" dirty="0">
                <a:latin typeface="+mn-lt"/>
              </a:rPr>
              <a:t>Account Manager:</a:t>
            </a:r>
            <a:endParaRPr lang="el-GR" sz="1600" b="1" dirty="0">
              <a:latin typeface="+mn-lt"/>
            </a:endParaRPr>
          </a:p>
          <a:p>
            <a:r>
              <a:rPr lang="el-GR" sz="1600" dirty="0">
                <a:latin typeface="+mn-lt"/>
              </a:rPr>
              <a:t>Θάλεια </a:t>
            </a:r>
            <a:r>
              <a:rPr lang="el-GR" sz="1600" dirty="0" err="1">
                <a:latin typeface="+mn-lt"/>
              </a:rPr>
              <a:t>Ντόκα</a:t>
            </a:r>
            <a:endParaRPr lang="el-GR" sz="1600" dirty="0">
              <a:latin typeface="+mn-lt"/>
            </a:endParaRPr>
          </a:p>
          <a:p>
            <a:endParaRPr lang="el-GR" dirty="0">
              <a:latin typeface="+mn-lt"/>
            </a:endParaRPr>
          </a:p>
        </p:txBody>
      </p:sp>
      <p:pic>
        <p:nvPicPr>
          <p:cNvPr id="4" name="Εικόνα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1356385">
            <a:off x="524783" y="1780338"/>
            <a:ext cx="5212139" cy="3494193"/>
          </a:xfrm>
          <a:prstGeom prst="rect">
            <a:avLst/>
          </a:prstGeom>
        </p:spPr>
      </p:pic>
    </p:spTree>
    <p:extLst>
      <p:ext uri="{BB962C8B-B14F-4D97-AF65-F5344CB8AC3E}">
        <p14:creationId xmlns:p14="http://schemas.microsoft.com/office/powerpoint/2010/main" val="1875588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KATACHORISI PAGES 2.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spTree>
    <p:extLst>
      <p:ext uri="{BB962C8B-B14F-4D97-AF65-F5344CB8AC3E}">
        <p14:creationId xmlns:p14="http://schemas.microsoft.com/office/powerpoint/2010/main" val="2185197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Template.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sp>
        <p:nvSpPr>
          <p:cNvPr id="3" name="TextBox 2"/>
          <p:cNvSpPr txBox="1"/>
          <p:nvPr/>
        </p:nvSpPr>
        <p:spPr>
          <a:xfrm>
            <a:off x="6934200" y="5532227"/>
            <a:ext cx="1143000" cy="369332"/>
          </a:xfrm>
          <a:prstGeom prst="rect">
            <a:avLst/>
          </a:prstGeom>
          <a:noFill/>
        </p:spPr>
        <p:txBody>
          <a:bodyPr wrap="square" rtlCol="0">
            <a:spAutoFit/>
          </a:bodyPr>
          <a:lstStyle/>
          <a:p>
            <a:pPr algn="ctr"/>
            <a:r>
              <a:rPr lang="en-US" b="1" dirty="0">
                <a:latin typeface="Calibri" pitchFamily="34" charset="0"/>
              </a:rPr>
              <a:t>Outdoor</a:t>
            </a:r>
            <a:endParaRPr lang="el-GR" b="1" dirty="0">
              <a:latin typeface="Calibri" pitchFamily="34" charset="0"/>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133600"/>
            <a:ext cx="7315200" cy="3352800"/>
          </a:xfrm>
          <a:prstGeom prst="rect">
            <a:avLst/>
          </a:prstGeom>
        </p:spPr>
      </p:pic>
      <p:pic>
        <p:nvPicPr>
          <p:cNvPr id="6" name="Εικόνα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61006" y="5901559"/>
            <a:ext cx="489388" cy="489388"/>
          </a:xfrm>
          <a:prstGeom prst="rect">
            <a:avLst/>
          </a:prstGeom>
        </p:spPr>
      </p:pic>
    </p:spTree>
    <p:extLst>
      <p:ext uri="{BB962C8B-B14F-4D97-AF65-F5344CB8AC3E}">
        <p14:creationId xmlns:p14="http://schemas.microsoft.com/office/powerpoint/2010/main" val="2091794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Template.pdf"/>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sp>
        <p:nvSpPr>
          <p:cNvPr id="3" name="TextBox 2"/>
          <p:cNvSpPr txBox="1"/>
          <p:nvPr/>
        </p:nvSpPr>
        <p:spPr>
          <a:xfrm>
            <a:off x="2786555" y="2154621"/>
            <a:ext cx="3124200" cy="369332"/>
          </a:xfrm>
          <a:prstGeom prst="rect">
            <a:avLst/>
          </a:prstGeom>
          <a:noFill/>
        </p:spPr>
        <p:txBody>
          <a:bodyPr wrap="square" rtlCol="0">
            <a:spAutoFit/>
          </a:bodyPr>
          <a:lstStyle/>
          <a:p>
            <a:pPr algn="ctr"/>
            <a:r>
              <a:rPr lang="el-GR" b="1" dirty="0"/>
              <a:t>Ραδιοφωνικό Σποτ</a:t>
            </a:r>
          </a:p>
        </p:txBody>
      </p:sp>
      <p:graphicFrame>
        <p:nvGraphicFramePr>
          <p:cNvPr id="4" name="Diagram 3"/>
          <p:cNvGraphicFramePr/>
          <p:nvPr>
            <p:extLst>
              <p:ext uri="{D42A27DB-BD31-4B8C-83A1-F6EECF244321}">
                <p14:modId xmlns:p14="http://schemas.microsoft.com/office/powerpoint/2010/main" val="3326012378"/>
              </p:ext>
            </p:extLst>
          </p:nvPr>
        </p:nvGraphicFramePr>
        <p:xfrm>
          <a:off x="266700" y="1981200"/>
          <a:ext cx="7962900" cy="2743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cxnSp>
        <p:nvCxnSpPr>
          <p:cNvPr id="6" name="Straight Connector 5"/>
          <p:cNvCxnSpPr/>
          <p:nvPr/>
        </p:nvCxnSpPr>
        <p:spPr>
          <a:xfrm>
            <a:off x="2838450" y="41910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15050" y="4151728"/>
            <a:ext cx="0" cy="53340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Me_Plomar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5810250" y="4876800"/>
            <a:ext cx="609600" cy="609600"/>
          </a:xfrm>
          <a:prstGeom prst="rect">
            <a:avLst/>
          </a:prstGeom>
        </p:spPr>
      </p:pic>
      <p:pic>
        <p:nvPicPr>
          <p:cNvPr id="9" name="Τι Σημαινει Ήλιος">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2533650" y="4876800"/>
            <a:ext cx="609600" cy="609600"/>
          </a:xfrm>
          <a:prstGeom prst="rect">
            <a:avLst/>
          </a:prstGeom>
        </p:spPr>
      </p:pic>
      <p:pic>
        <p:nvPicPr>
          <p:cNvPr id="5" name="Radio.m4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4267200" y="4876800"/>
            <a:ext cx="609600" cy="609600"/>
          </a:xfrm>
          <a:prstGeom prst="rect">
            <a:avLst/>
          </a:prstGeom>
        </p:spPr>
      </p:pic>
    </p:spTree>
    <p:extLst>
      <p:ext uri="{BB962C8B-B14F-4D97-AF65-F5344CB8AC3E}">
        <p14:creationId xmlns:p14="http://schemas.microsoft.com/office/powerpoint/2010/main" val="40991880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769"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1641"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4868" fill="hold"/>
                                        <p:tgtEl>
                                          <p:spTgt spid="5"/>
                                        </p:tgtEl>
                                      </p:cBhvr>
                                    </p:cmd>
                                  </p:childTnLst>
                                </p:cTn>
                              </p:par>
                            </p:childTnLst>
                          </p:cTn>
                        </p:par>
                      </p:childTnLst>
                    </p:cTn>
                  </p:par>
                </p:childTnLst>
              </p:cTn>
              <p:nextCondLst>
                <p:cond evt="onClick" delay="0">
                  <p:tgtEl>
                    <p:spTgt spid="5"/>
                  </p:tgtEl>
                </p:cond>
              </p:nextCondLst>
            </p:seq>
            <p:audio>
              <p:cMediaNode vol="98113">
                <p:cTn id="19"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Template.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sp>
        <p:nvSpPr>
          <p:cNvPr id="3" name="TextBox 2"/>
          <p:cNvSpPr txBox="1"/>
          <p:nvPr/>
        </p:nvSpPr>
        <p:spPr>
          <a:xfrm>
            <a:off x="609600" y="3944046"/>
            <a:ext cx="1524000" cy="369332"/>
          </a:xfrm>
          <a:prstGeom prst="rect">
            <a:avLst/>
          </a:prstGeom>
          <a:noFill/>
        </p:spPr>
        <p:txBody>
          <a:bodyPr wrap="square" rtlCol="0">
            <a:spAutoFit/>
          </a:bodyPr>
          <a:lstStyle/>
          <a:p>
            <a:pPr algn="ctr"/>
            <a:r>
              <a:rPr lang="en-US" b="1" dirty="0">
                <a:latin typeface="Calibri" pitchFamily="34" charset="0"/>
              </a:rPr>
              <a:t>Facebook 1. </a:t>
            </a:r>
          </a:p>
        </p:txBody>
      </p:sp>
      <p:pic>
        <p:nvPicPr>
          <p:cNvPr id="4" name="Εικόνα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11446" y="1336897"/>
            <a:ext cx="4184754" cy="5184711"/>
          </a:xfrm>
          <a:prstGeom prst="rect">
            <a:avLst/>
          </a:prstGeom>
        </p:spPr>
      </p:pic>
      <p:pic>
        <p:nvPicPr>
          <p:cNvPr id="5" name="Εικόνα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9600" y="4435864"/>
            <a:ext cx="1109039" cy="1126736"/>
          </a:xfrm>
          <a:prstGeom prst="rect">
            <a:avLst/>
          </a:prstGeom>
        </p:spPr>
      </p:pic>
    </p:spTree>
    <p:extLst>
      <p:ext uri="{BB962C8B-B14F-4D97-AF65-F5344CB8AC3E}">
        <p14:creationId xmlns:p14="http://schemas.microsoft.com/office/powerpoint/2010/main" val="2426323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Template.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sp>
        <p:nvSpPr>
          <p:cNvPr id="4" name="TextBox 3"/>
          <p:cNvSpPr txBox="1"/>
          <p:nvPr/>
        </p:nvSpPr>
        <p:spPr>
          <a:xfrm>
            <a:off x="2209800" y="2133600"/>
            <a:ext cx="6096000" cy="3816429"/>
          </a:xfrm>
          <a:prstGeom prst="rect">
            <a:avLst/>
          </a:prstGeom>
          <a:noFill/>
        </p:spPr>
        <p:txBody>
          <a:bodyPr wrap="square" rtlCol="0">
            <a:spAutoFit/>
          </a:bodyPr>
          <a:lstStyle/>
          <a:p>
            <a:r>
              <a:rPr lang="el-GR" b="1" dirty="0">
                <a:latin typeface="+mn-lt"/>
              </a:rPr>
              <a:t>Διαγωνισμός στο </a:t>
            </a:r>
            <a:r>
              <a:rPr lang="en-US" b="1" dirty="0">
                <a:latin typeface="+mn-lt"/>
              </a:rPr>
              <a:t>Facebook</a:t>
            </a:r>
            <a:r>
              <a:rPr lang="el-GR" b="1" dirty="0">
                <a:latin typeface="+mn-lt"/>
              </a:rPr>
              <a:t> σε συνδυασμό με ενέργεια </a:t>
            </a:r>
            <a:br>
              <a:rPr lang="en-US" b="1" dirty="0">
                <a:latin typeface="+mn-lt"/>
              </a:rPr>
            </a:br>
            <a:r>
              <a:rPr lang="el-GR" b="1" dirty="0">
                <a:latin typeface="+mn-lt"/>
              </a:rPr>
              <a:t>σε </a:t>
            </a:r>
            <a:r>
              <a:rPr lang="en-US" b="1" dirty="0">
                <a:latin typeface="+mn-lt"/>
              </a:rPr>
              <a:t>POP.</a:t>
            </a:r>
          </a:p>
          <a:p>
            <a:endParaRPr lang="en-US" dirty="0">
              <a:latin typeface="+mn-lt"/>
            </a:endParaRPr>
          </a:p>
          <a:p>
            <a:r>
              <a:rPr lang="el-GR" sz="1700" dirty="0">
                <a:latin typeface="+mn-lt"/>
              </a:rPr>
              <a:t>Σε καταστήματα, όπου πωλείται το </a:t>
            </a:r>
            <a:r>
              <a:rPr lang="el-GR" sz="1700" dirty="0" err="1">
                <a:latin typeface="+mn-lt"/>
              </a:rPr>
              <a:t>Πλωμάρι</a:t>
            </a:r>
            <a:r>
              <a:rPr lang="el-GR" sz="1700" dirty="0">
                <a:latin typeface="+mn-lt"/>
              </a:rPr>
              <a:t> υπάρχουν διαμορφωμένα </a:t>
            </a:r>
            <a:r>
              <a:rPr lang="en-US" sz="1700" dirty="0">
                <a:latin typeface="+mn-lt"/>
              </a:rPr>
              <a:t>stands</a:t>
            </a:r>
            <a:r>
              <a:rPr lang="el-GR" sz="1700" dirty="0">
                <a:latin typeface="+mn-lt"/>
              </a:rPr>
              <a:t> με ζωγραφισμένο τον ήλιο, όπου τοποθετούνται μεζεδάκια και μπουκάλια του Ούζου </a:t>
            </a:r>
            <a:r>
              <a:rPr lang="el-GR" sz="1700" dirty="0" err="1">
                <a:latin typeface="+mn-lt"/>
              </a:rPr>
              <a:t>Πλωμαρίου</a:t>
            </a:r>
            <a:r>
              <a:rPr lang="el-GR" sz="1700" dirty="0">
                <a:latin typeface="+mn-lt"/>
              </a:rPr>
              <a:t>.</a:t>
            </a:r>
          </a:p>
          <a:p>
            <a:endParaRPr lang="el-GR" sz="1700" dirty="0">
              <a:latin typeface="+mn-lt"/>
            </a:endParaRPr>
          </a:p>
          <a:p>
            <a:r>
              <a:rPr lang="el-GR" sz="1700" dirty="0">
                <a:latin typeface="+mn-lt"/>
              </a:rPr>
              <a:t>Όμορφες κοπέλες προσφέρουν μεζέ και ένα σφηνάκι ούζο και τους καλούν να βγάλουν φωτογραφία με το σφηνάκι κάτω από τον ήλιο του </a:t>
            </a:r>
            <a:r>
              <a:rPr lang="en-US" sz="1700" dirty="0">
                <a:latin typeface="+mn-lt"/>
              </a:rPr>
              <a:t>stand </a:t>
            </a:r>
            <a:r>
              <a:rPr lang="el-GR" sz="1700" dirty="0">
                <a:latin typeface="+mn-lt"/>
              </a:rPr>
              <a:t>και να την ανεβάσουν στη σελίδα του </a:t>
            </a:r>
            <a:r>
              <a:rPr lang="el-GR" sz="1700" dirty="0" err="1">
                <a:latin typeface="+mn-lt"/>
              </a:rPr>
              <a:t>Πλωμαρίου</a:t>
            </a:r>
            <a:r>
              <a:rPr lang="el-GR" sz="1700" dirty="0">
                <a:latin typeface="+mn-lt"/>
              </a:rPr>
              <a:t> στο </a:t>
            </a:r>
            <a:r>
              <a:rPr lang="en-US" sz="1700" dirty="0" err="1">
                <a:latin typeface="+mn-lt"/>
              </a:rPr>
              <a:t>facebook</a:t>
            </a:r>
            <a:r>
              <a:rPr lang="el-GR" sz="1700" dirty="0">
                <a:latin typeface="+mn-lt"/>
              </a:rPr>
              <a:t>, όπου καλούν τους φίλους τους να κάνουν </a:t>
            </a:r>
            <a:r>
              <a:rPr lang="en-US" sz="1700" dirty="0">
                <a:latin typeface="+mn-lt"/>
              </a:rPr>
              <a:t>like.</a:t>
            </a:r>
            <a:endParaRPr lang="el-GR" sz="1700" dirty="0">
              <a:latin typeface="+mn-lt"/>
            </a:endParaRPr>
          </a:p>
          <a:p>
            <a:endParaRPr lang="el-GR" sz="1700" dirty="0">
              <a:latin typeface="+mn-lt"/>
            </a:endParaRPr>
          </a:p>
          <a:p>
            <a:r>
              <a:rPr lang="el-GR" sz="1700" dirty="0">
                <a:latin typeface="+mn-lt"/>
              </a:rPr>
              <a:t>Η φωτογραφία με τα περισσότερα </a:t>
            </a:r>
            <a:r>
              <a:rPr lang="en-US" sz="1700" dirty="0">
                <a:latin typeface="+mn-lt"/>
              </a:rPr>
              <a:t>likes </a:t>
            </a:r>
            <a:r>
              <a:rPr lang="el-GR" sz="1700" dirty="0">
                <a:latin typeface="+mn-lt"/>
              </a:rPr>
              <a:t>κερδίζει ένα συλλεκτικό λεύκωμα</a:t>
            </a:r>
            <a:r>
              <a:rPr lang="el-GR" dirty="0">
                <a:latin typeface="+mn-lt"/>
              </a:rPr>
              <a:t>.</a:t>
            </a:r>
            <a:endParaRPr lang="el-GR" b="1" dirty="0">
              <a:latin typeface="+mn-lt"/>
            </a:endParaRPr>
          </a:p>
        </p:txBody>
      </p:sp>
      <p:pic>
        <p:nvPicPr>
          <p:cNvPr id="5" name="Εικόνα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 y="4395757"/>
            <a:ext cx="1109039" cy="1126736"/>
          </a:xfrm>
          <a:prstGeom prst="rect">
            <a:avLst/>
          </a:prstGeom>
        </p:spPr>
      </p:pic>
      <p:sp>
        <p:nvSpPr>
          <p:cNvPr id="6" name="TextBox 5"/>
          <p:cNvSpPr txBox="1"/>
          <p:nvPr/>
        </p:nvSpPr>
        <p:spPr>
          <a:xfrm>
            <a:off x="438010" y="4026425"/>
            <a:ext cx="1524000" cy="369332"/>
          </a:xfrm>
          <a:prstGeom prst="rect">
            <a:avLst/>
          </a:prstGeom>
          <a:noFill/>
        </p:spPr>
        <p:txBody>
          <a:bodyPr wrap="square" rtlCol="0">
            <a:spAutoFit/>
          </a:bodyPr>
          <a:lstStyle/>
          <a:p>
            <a:pPr algn="ctr"/>
            <a:r>
              <a:rPr lang="en-US" b="1" dirty="0">
                <a:latin typeface="Calibri" pitchFamily="34" charset="0"/>
              </a:rPr>
              <a:t>Facebook 2. </a:t>
            </a:r>
          </a:p>
        </p:txBody>
      </p:sp>
      <p:pic>
        <p:nvPicPr>
          <p:cNvPr id="7" name="Εικόνα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2169" y="2971800"/>
            <a:ext cx="1688891" cy="656791"/>
          </a:xfrm>
          <a:prstGeom prst="rect">
            <a:avLst/>
          </a:prstGeom>
        </p:spPr>
      </p:pic>
    </p:spTree>
    <p:extLst>
      <p:ext uri="{BB962C8B-B14F-4D97-AF65-F5344CB8AC3E}">
        <p14:creationId xmlns:p14="http://schemas.microsoft.com/office/powerpoint/2010/main" val="2725655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Template.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sp>
        <p:nvSpPr>
          <p:cNvPr id="4" name="TextBox 3"/>
          <p:cNvSpPr txBox="1"/>
          <p:nvPr/>
        </p:nvSpPr>
        <p:spPr>
          <a:xfrm>
            <a:off x="1962009" y="1848469"/>
            <a:ext cx="6267589" cy="3693319"/>
          </a:xfrm>
          <a:prstGeom prst="rect">
            <a:avLst/>
          </a:prstGeom>
          <a:noFill/>
        </p:spPr>
        <p:txBody>
          <a:bodyPr wrap="square" rtlCol="0">
            <a:spAutoFit/>
          </a:bodyPr>
          <a:lstStyle/>
          <a:p>
            <a:pPr algn="ctr"/>
            <a:endParaRPr lang="el-GR" b="1" dirty="0">
              <a:latin typeface="+mn-lt"/>
            </a:endParaRPr>
          </a:p>
          <a:p>
            <a:r>
              <a:rPr lang="en-US" b="1" dirty="0">
                <a:latin typeface="+mn-lt"/>
              </a:rPr>
              <a:t>“</a:t>
            </a:r>
            <a:r>
              <a:rPr lang="el-GR" b="1" dirty="0">
                <a:latin typeface="+mn-lt"/>
              </a:rPr>
              <a:t>Πώς πίνετε το ούζο;</a:t>
            </a:r>
            <a:r>
              <a:rPr lang="en-US" b="1" dirty="0">
                <a:latin typeface="+mn-lt"/>
              </a:rPr>
              <a:t>”</a:t>
            </a:r>
          </a:p>
          <a:p>
            <a:pPr algn="ctr"/>
            <a:endParaRPr lang="en-US" b="1" dirty="0">
              <a:latin typeface="+mn-lt"/>
            </a:endParaRPr>
          </a:p>
          <a:p>
            <a:r>
              <a:rPr lang="el-GR" dirty="0">
                <a:latin typeface="+mn-lt"/>
              </a:rPr>
              <a:t>Προτρέποντάς τους να επισκεφθούν το </a:t>
            </a:r>
            <a:r>
              <a:rPr lang="en-US" dirty="0">
                <a:latin typeface="+mn-lt"/>
              </a:rPr>
              <a:t>site </a:t>
            </a:r>
            <a:r>
              <a:rPr lang="el-GR" dirty="0">
                <a:latin typeface="+mn-lt"/>
              </a:rPr>
              <a:t>της εταιρείας, όπου μπορούν να βρουν </a:t>
            </a:r>
            <a:r>
              <a:rPr lang="en-US" dirty="0">
                <a:latin typeface="+mn-lt"/>
              </a:rPr>
              <a:t>tips </a:t>
            </a:r>
            <a:r>
              <a:rPr lang="el-GR" dirty="0">
                <a:latin typeface="+mn-lt"/>
              </a:rPr>
              <a:t>και κανόνες για το πώς </a:t>
            </a:r>
            <a:r>
              <a:rPr lang="el-GR" dirty="0" err="1">
                <a:latin typeface="+mn-lt"/>
              </a:rPr>
              <a:t>πίνεται</a:t>
            </a:r>
            <a:r>
              <a:rPr lang="el-GR" dirty="0">
                <a:latin typeface="+mn-lt"/>
              </a:rPr>
              <a:t> το ούζο, τους ζητάμε να ανεβάσουν στο </a:t>
            </a:r>
            <a:r>
              <a:rPr lang="en-US" dirty="0" err="1">
                <a:latin typeface="+mn-lt"/>
              </a:rPr>
              <a:t>facebook</a:t>
            </a:r>
            <a:r>
              <a:rPr lang="el-GR" dirty="0">
                <a:latin typeface="+mn-lt"/>
              </a:rPr>
              <a:t> τις δικές τους προτιμήσεις και συμβουλές για το πώς πίνουν οι ίδιοι το ούζο.</a:t>
            </a:r>
          </a:p>
          <a:p>
            <a:endParaRPr lang="el-GR" dirty="0">
              <a:latin typeface="+mn-lt"/>
            </a:endParaRPr>
          </a:p>
          <a:p>
            <a:r>
              <a:rPr lang="el-GR" dirty="0">
                <a:latin typeface="+mn-lt"/>
              </a:rPr>
              <a:t>Κάποιες από αυτές τις αναρτήσεις θα πλαισιώσουν τους ήδη υπάρχοντες κανόνες στο </a:t>
            </a:r>
            <a:r>
              <a:rPr lang="en-US" dirty="0">
                <a:latin typeface="+mn-lt"/>
              </a:rPr>
              <a:t>site </a:t>
            </a:r>
            <a:r>
              <a:rPr lang="el-GR" dirty="0">
                <a:latin typeface="+mn-lt"/>
              </a:rPr>
              <a:t>της εταιρείας, με την αναφορά του ονόματος αυτού που το πρότεινε, δίνοντάς τους έτσι την ευκαιρία να αποτελέσουν και αυτοί ένα κομμάτι της ιστορίας του παραδοσιακού ούζου </a:t>
            </a:r>
            <a:r>
              <a:rPr lang="el-GR" dirty="0" err="1">
                <a:latin typeface="+mn-lt"/>
              </a:rPr>
              <a:t>Πλωμαρίου</a:t>
            </a:r>
            <a:r>
              <a:rPr lang="el-GR" dirty="0">
                <a:latin typeface="+mn-lt"/>
              </a:rPr>
              <a:t>.</a:t>
            </a:r>
            <a:endParaRPr lang="en-US" dirty="0">
              <a:latin typeface="+mn-lt"/>
            </a:endParaRPr>
          </a:p>
        </p:txBody>
      </p:sp>
      <p:pic>
        <p:nvPicPr>
          <p:cNvPr id="5" name="Εικόνα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 y="4395757"/>
            <a:ext cx="1109039" cy="1126736"/>
          </a:xfrm>
          <a:prstGeom prst="rect">
            <a:avLst/>
          </a:prstGeom>
        </p:spPr>
      </p:pic>
      <p:sp>
        <p:nvSpPr>
          <p:cNvPr id="6" name="TextBox 5"/>
          <p:cNvSpPr txBox="1"/>
          <p:nvPr/>
        </p:nvSpPr>
        <p:spPr>
          <a:xfrm>
            <a:off x="438010" y="4026425"/>
            <a:ext cx="1524000" cy="369332"/>
          </a:xfrm>
          <a:prstGeom prst="rect">
            <a:avLst/>
          </a:prstGeom>
          <a:noFill/>
        </p:spPr>
        <p:txBody>
          <a:bodyPr wrap="square" rtlCol="0">
            <a:spAutoFit/>
          </a:bodyPr>
          <a:lstStyle/>
          <a:p>
            <a:pPr algn="ctr"/>
            <a:r>
              <a:rPr lang="en-US" b="1" dirty="0">
                <a:latin typeface="Calibri" pitchFamily="34" charset="0"/>
              </a:rPr>
              <a:t>Facebook 3. </a:t>
            </a:r>
          </a:p>
        </p:txBody>
      </p:sp>
    </p:spTree>
    <p:extLst>
      <p:ext uri="{BB962C8B-B14F-4D97-AF65-F5344CB8AC3E}">
        <p14:creationId xmlns:p14="http://schemas.microsoft.com/office/powerpoint/2010/main" val="2765585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Template.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sp>
        <p:nvSpPr>
          <p:cNvPr id="3" name="TextBox 2"/>
          <p:cNvSpPr txBox="1"/>
          <p:nvPr/>
        </p:nvSpPr>
        <p:spPr>
          <a:xfrm>
            <a:off x="914400" y="3309803"/>
            <a:ext cx="3124200" cy="1200329"/>
          </a:xfrm>
          <a:prstGeom prst="rect">
            <a:avLst/>
          </a:prstGeom>
          <a:noFill/>
        </p:spPr>
        <p:txBody>
          <a:bodyPr wrap="square" rtlCol="0">
            <a:spAutoFit/>
          </a:bodyPr>
          <a:lstStyle/>
          <a:p>
            <a:r>
              <a:rPr lang="en-US" b="1" dirty="0">
                <a:latin typeface="Calibri" pitchFamily="34" charset="0"/>
              </a:rPr>
              <a:t>Banner</a:t>
            </a:r>
          </a:p>
          <a:p>
            <a:pPr marL="285750" indent="-285750">
              <a:buFont typeface="Arial" pitchFamily="34" charset="0"/>
              <a:buChar char="•"/>
            </a:pPr>
            <a:r>
              <a:rPr lang="el-GR" dirty="0">
                <a:latin typeface="Calibri" pitchFamily="34" charset="0"/>
              </a:rPr>
              <a:t>Διαφήμιση επίδειξης</a:t>
            </a:r>
          </a:p>
          <a:p>
            <a:pPr marL="285750" indent="-285750">
              <a:buFont typeface="Arial" pitchFamily="34" charset="0"/>
              <a:buChar char="•"/>
            </a:pPr>
            <a:r>
              <a:rPr lang="el-GR" dirty="0">
                <a:latin typeface="Calibri" pitchFamily="34" charset="0"/>
              </a:rPr>
              <a:t>720</a:t>
            </a:r>
            <a:r>
              <a:rPr lang="en-US" dirty="0">
                <a:latin typeface="Calibri" pitchFamily="34" charset="0"/>
              </a:rPr>
              <a:t>X</a:t>
            </a:r>
            <a:r>
              <a:rPr lang="el-GR" dirty="0">
                <a:latin typeface="Calibri" pitchFamily="34" charset="0"/>
              </a:rPr>
              <a:t>300</a:t>
            </a:r>
          </a:p>
          <a:p>
            <a:pPr marL="285750" indent="-285750">
              <a:buFont typeface="Arial" pitchFamily="34" charset="0"/>
              <a:buChar char="•"/>
            </a:pPr>
            <a:r>
              <a:rPr lang="el-GR" dirty="0">
                <a:latin typeface="Calibri" pitchFamily="34" charset="0"/>
              </a:rPr>
              <a:t>3 εναλλασσόμενες εικόνες</a:t>
            </a:r>
            <a:endParaRPr lang="en-US" dirty="0">
              <a:latin typeface="Calibri" pitchFamily="34" charset="0"/>
            </a:endParaRPr>
          </a:p>
        </p:txBody>
      </p:sp>
      <p:pic>
        <p:nvPicPr>
          <p:cNvPr id="5" name="Εικόνα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43400" y="1615059"/>
            <a:ext cx="3540767" cy="4589813"/>
          </a:xfrm>
          <a:prstGeom prst="rect">
            <a:avLst/>
          </a:prstGeom>
        </p:spPr>
      </p:pic>
    </p:spTree>
    <p:extLst>
      <p:ext uri="{BB962C8B-B14F-4D97-AF65-F5344CB8AC3E}">
        <p14:creationId xmlns:p14="http://schemas.microsoft.com/office/powerpoint/2010/main" val="2530331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Template.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sp>
        <p:nvSpPr>
          <p:cNvPr id="3" name="TextBox 2"/>
          <p:cNvSpPr txBox="1"/>
          <p:nvPr/>
        </p:nvSpPr>
        <p:spPr>
          <a:xfrm>
            <a:off x="1447799" y="1949669"/>
            <a:ext cx="4007485" cy="369332"/>
          </a:xfrm>
          <a:prstGeom prst="rect">
            <a:avLst/>
          </a:prstGeom>
          <a:noFill/>
        </p:spPr>
        <p:txBody>
          <a:bodyPr wrap="square" rtlCol="0">
            <a:spAutoFit/>
          </a:bodyPr>
          <a:lstStyle/>
          <a:p>
            <a:r>
              <a:rPr lang="el-GR" b="1" dirty="0"/>
              <a:t>Πλάνο Επικοινωνίας</a:t>
            </a:r>
            <a:r>
              <a:rPr lang="en-US" b="1" dirty="0"/>
              <a:t> - </a:t>
            </a:r>
            <a:r>
              <a:rPr lang="el-GR" b="1" dirty="0">
                <a:solidFill>
                  <a:srgbClr val="FF0000"/>
                </a:solidFill>
              </a:rPr>
              <a:t>Οχήματα</a:t>
            </a:r>
          </a:p>
        </p:txBody>
      </p:sp>
      <p:grpSp>
        <p:nvGrpSpPr>
          <p:cNvPr id="5" name="Group 4"/>
          <p:cNvGrpSpPr/>
          <p:nvPr/>
        </p:nvGrpSpPr>
        <p:grpSpPr>
          <a:xfrm>
            <a:off x="1447800" y="2374589"/>
            <a:ext cx="1752600" cy="1630233"/>
            <a:chOff x="228597" y="248165"/>
            <a:chExt cx="1547812" cy="1359451"/>
          </a:xfrm>
        </p:grpSpPr>
        <p:sp>
          <p:nvSpPr>
            <p:cNvPr id="6" name="Rounded Rectangle 5"/>
            <p:cNvSpPr/>
            <p:nvPr/>
          </p:nvSpPr>
          <p:spPr>
            <a:xfrm>
              <a:off x="228597" y="248165"/>
              <a:ext cx="1547812" cy="13594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268414" y="287982"/>
              <a:ext cx="1468178" cy="12798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l-GR" sz="1600" b="1" kern="1200" dirty="0"/>
                <a:t>Τηλεόραση</a:t>
              </a:r>
            </a:p>
            <a:p>
              <a:pPr lvl="0" algn="ctr" defTabSz="622300">
                <a:lnSpc>
                  <a:spcPct val="90000"/>
                </a:lnSpc>
                <a:spcBef>
                  <a:spcPct val="0"/>
                </a:spcBef>
                <a:spcAft>
                  <a:spcPct val="35000"/>
                </a:spcAft>
              </a:pPr>
              <a:r>
                <a:rPr lang="el-GR" sz="1600" kern="1200" dirty="0"/>
                <a:t>Σποτ 30</a:t>
              </a:r>
              <a:r>
                <a:rPr lang="en-US" sz="1600" kern="1200" dirty="0"/>
                <a:t>’’</a:t>
              </a:r>
            </a:p>
            <a:p>
              <a:pPr lvl="0" algn="ctr" defTabSz="622300">
                <a:lnSpc>
                  <a:spcPct val="90000"/>
                </a:lnSpc>
                <a:spcBef>
                  <a:spcPct val="0"/>
                </a:spcBef>
                <a:spcAft>
                  <a:spcPct val="35000"/>
                </a:spcAft>
              </a:pPr>
              <a:r>
                <a:rPr lang="el-GR" sz="1600" kern="1200" dirty="0"/>
                <a:t>Κανάλια: </a:t>
              </a:r>
              <a:r>
                <a:rPr lang="en-US" sz="1600" kern="1200" dirty="0" err="1"/>
                <a:t>MegaTV</a:t>
              </a:r>
              <a:r>
                <a:rPr lang="en-US" sz="1600" kern="1200" dirty="0"/>
                <a:t>, Ant1, </a:t>
              </a:r>
              <a:r>
                <a:rPr lang="el-GR" sz="1600" kern="1200" dirty="0"/>
                <a:t>ΣΚΑΪ,</a:t>
              </a:r>
              <a:r>
                <a:rPr lang="en-US" sz="1600" kern="1200" dirty="0"/>
                <a:t> STAR channel, N</a:t>
              </a:r>
              <a:r>
                <a:rPr lang="el-GR" sz="1600" kern="1200" dirty="0"/>
                <a:t>ΕΡΙΤ</a:t>
              </a:r>
            </a:p>
          </p:txBody>
        </p:sp>
      </p:grpSp>
      <p:grpSp>
        <p:nvGrpSpPr>
          <p:cNvPr id="8" name="Group 7"/>
          <p:cNvGrpSpPr/>
          <p:nvPr/>
        </p:nvGrpSpPr>
        <p:grpSpPr>
          <a:xfrm>
            <a:off x="1484142" y="4129686"/>
            <a:ext cx="1716258" cy="1661514"/>
            <a:chOff x="0" y="1752600"/>
            <a:chExt cx="1547812" cy="1242533"/>
          </a:xfrm>
        </p:grpSpPr>
        <p:sp>
          <p:nvSpPr>
            <p:cNvPr id="9" name="Rounded Rectangle 8"/>
            <p:cNvSpPr/>
            <p:nvPr/>
          </p:nvSpPr>
          <p:spPr>
            <a:xfrm>
              <a:off x="0" y="1752600"/>
              <a:ext cx="1547812" cy="124253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l-GR" sz="1600" b="1" dirty="0"/>
                <a:t>Ραδιόφωνο</a:t>
              </a:r>
            </a:p>
            <a:p>
              <a:pPr algn="ctr"/>
              <a:r>
                <a:rPr lang="el-GR" dirty="0"/>
                <a:t>Σποτ</a:t>
              </a:r>
              <a:r>
                <a:rPr lang="el-GR" sz="1600" dirty="0"/>
                <a:t> 35’’</a:t>
              </a:r>
            </a:p>
            <a:p>
              <a:pPr algn="ctr"/>
              <a:r>
                <a:rPr lang="el-GR" sz="1600" dirty="0"/>
                <a:t>Σταθμοί: Ρυθμός, </a:t>
              </a:r>
              <a:r>
                <a:rPr lang="en-US" sz="1600" dirty="0" err="1"/>
                <a:t>Sfera</a:t>
              </a:r>
              <a:r>
                <a:rPr lang="en-US" sz="1600" dirty="0"/>
                <a:t>, Radio </a:t>
              </a:r>
              <a:r>
                <a:rPr lang="en-US" sz="1600" dirty="0" err="1"/>
                <a:t>Dj</a:t>
              </a:r>
              <a:r>
                <a:rPr lang="en-US" sz="1600" dirty="0"/>
                <a:t>, Pepper…. </a:t>
              </a:r>
              <a:endParaRPr lang="el-GR" sz="1600" dirty="0"/>
            </a:p>
          </p:txBody>
        </p:sp>
        <p:sp>
          <p:nvSpPr>
            <p:cNvPr id="10" name="Rounded Rectangle 4"/>
            <p:cNvSpPr/>
            <p:nvPr/>
          </p:nvSpPr>
          <p:spPr>
            <a:xfrm>
              <a:off x="36393" y="1788993"/>
              <a:ext cx="1475026" cy="11697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endParaRPr lang="el-GR" sz="1600" kern="1200" dirty="0"/>
            </a:p>
          </p:txBody>
        </p:sp>
      </p:grpSp>
      <p:grpSp>
        <p:nvGrpSpPr>
          <p:cNvPr id="14" name="Group 13"/>
          <p:cNvGrpSpPr/>
          <p:nvPr/>
        </p:nvGrpSpPr>
        <p:grpSpPr>
          <a:xfrm>
            <a:off x="3657600" y="2374588"/>
            <a:ext cx="1752600" cy="1630233"/>
            <a:chOff x="228597" y="248165"/>
            <a:chExt cx="1547812" cy="1359451"/>
          </a:xfrm>
        </p:grpSpPr>
        <p:sp>
          <p:nvSpPr>
            <p:cNvPr id="15" name="Rounded Rectangle 14"/>
            <p:cNvSpPr/>
            <p:nvPr/>
          </p:nvSpPr>
          <p:spPr>
            <a:xfrm>
              <a:off x="228597" y="248165"/>
              <a:ext cx="1547812" cy="13594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268414" y="287982"/>
              <a:ext cx="1468178" cy="12798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l-GR" sz="1600" b="1" dirty="0"/>
                <a:t>Καταχώρηση</a:t>
              </a:r>
            </a:p>
            <a:p>
              <a:pPr lvl="0" algn="ctr" defTabSz="622300">
                <a:lnSpc>
                  <a:spcPct val="90000"/>
                </a:lnSpc>
                <a:spcBef>
                  <a:spcPct val="0"/>
                </a:spcBef>
                <a:spcAft>
                  <a:spcPct val="35000"/>
                </a:spcAft>
              </a:pPr>
              <a:r>
                <a:rPr lang="el-GR" sz="1600" dirty="0"/>
                <a:t>Εφημερίδες: </a:t>
              </a:r>
              <a:r>
                <a:rPr lang="en-US" sz="1600" dirty="0" err="1"/>
                <a:t>Lifo</a:t>
              </a:r>
              <a:r>
                <a:rPr lang="en-US" sz="1600" dirty="0"/>
                <a:t>, Athens Voice</a:t>
              </a:r>
              <a:endParaRPr lang="el-GR" sz="1600" kern="1200" dirty="0"/>
            </a:p>
          </p:txBody>
        </p:sp>
      </p:grpSp>
      <p:grpSp>
        <p:nvGrpSpPr>
          <p:cNvPr id="17" name="Group 16"/>
          <p:cNvGrpSpPr/>
          <p:nvPr/>
        </p:nvGrpSpPr>
        <p:grpSpPr>
          <a:xfrm>
            <a:off x="3702685" y="4118563"/>
            <a:ext cx="1752600" cy="1630233"/>
            <a:chOff x="228597" y="248165"/>
            <a:chExt cx="1547812" cy="1359451"/>
          </a:xfrm>
        </p:grpSpPr>
        <p:sp>
          <p:nvSpPr>
            <p:cNvPr id="18" name="Rounded Rectangle 17"/>
            <p:cNvSpPr/>
            <p:nvPr/>
          </p:nvSpPr>
          <p:spPr>
            <a:xfrm>
              <a:off x="228597" y="248165"/>
              <a:ext cx="1547812" cy="13594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268414" y="287982"/>
              <a:ext cx="1468178" cy="12798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600" b="1" dirty="0"/>
                <a:t>Outdoor</a:t>
              </a:r>
            </a:p>
            <a:p>
              <a:pPr lvl="0" algn="ctr" defTabSz="622300">
                <a:lnSpc>
                  <a:spcPct val="90000"/>
                </a:lnSpc>
                <a:spcBef>
                  <a:spcPct val="0"/>
                </a:spcBef>
                <a:spcAft>
                  <a:spcPct val="35000"/>
                </a:spcAft>
              </a:pPr>
              <a:r>
                <a:rPr lang="el-GR" sz="1600" dirty="0"/>
                <a:t>Μετρό:</a:t>
              </a:r>
            </a:p>
            <a:p>
              <a:pPr lvl="0" algn="ctr" defTabSz="622300">
                <a:lnSpc>
                  <a:spcPct val="90000"/>
                </a:lnSpc>
                <a:spcBef>
                  <a:spcPct val="0"/>
                </a:spcBef>
                <a:spcAft>
                  <a:spcPct val="35000"/>
                </a:spcAft>
              </a:pPr>
              <a:r>
                <a:rPr lang="el-GR" sz="1600" dirty="0"/>
                <a:t>Γραμμή 2 ,3</a:t>
              </a:r>
            </a:p>
            <a:p>
              <a:pPr lvl="0" algn="ctr" defTabSz="622300">
                <a:lnSpc>
                  <a:spcPct val="90000"/>
                </a:lnSpc>
                <a:spcBef>
                  <a:spcPct val="0"/>
                </a:spcBef>
                <a:spcAft>
                  <a:spcPct val="35000"/>
                </a:spcAft>
              </a:pPr>
              <a:r>
                <a:rPr lang="el-GR" sz="1600" dirty="0"/>
                <a:t>(ανά 2 συρμοί)</a:t>
              </a:r>
              <a:endParaRPr lang="el-GR" sz="1600" kern="1200" dirty="0"/>
            </a:p>
          </p:txBody>
        </p:sp>
      </p:grpSp>
      <p:grpSp>
        <p:nvGrpSpPr>
          <p:cNvPr id="20" name="Group 19"/>
          <p:cNvGrpSpPr/>
          <p:nvPr/>
        </p:nvGrpSpPr>
        <p:grpSpPr>
          <a:xfrm>
            <a:off x="5883136" y="2422336"/>
            <a:ext cx="1752600" cy="1630233"/>
            <a:chOff x="228597" y="248165"/>
            <a:chExt cx="1547812" cy="1359451"/>
          </a:xfrm>
        </p:grpSpPr>
        <p:sp>
          <p:nvSpPr>
            <p:cNvPr id="21" name="Rounded Rectangle 20"/>
            <p:cNvSpPr/>
            <p:nvPr/>
          </p:nvSpPr>
          <p:spPr>
            <a:xfrm>
              <a:off x="228597" y="248165"/>
              <a:ext cx="1547812" cy="13594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268414" y="287982"/>
              <a:ext cx="1468178" cy="12798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500" b="1" dirty="0"/>
                <a:t>Facebook</a:t>
              </a:r>
            </a:p>
            <a:p>
              <a:pPr lvl="0" algn="ctr" defTabSz="622300">
                <a:lnSpc>
                  <a:spcPct val="90000"/>
                </a:lnSpc>
                <a:spcBef>
                  <a:spcPct val="0"/>
                </a:spcBef>
                <a:spcAft>
                  <a:spcPct val="35000"/>
                </a:spcAft>
              </a:pPr>
              <a:r>
                <a:rPr lang="el-GR" sz="1500" dirty="0"/>
                <a:t>Τρεις ενέργειες</a:t>
              </a:r>
            </a:p>
            <a:p>
              <a:pPr lvl="0" algn="ctr" defTabSz="622300">
                <a:lnSpc>
                  <a:spcPct val="90000"/>
                </a:lnSpc>
                <a:spcBef>
                  <a:spcPct val="0"/>
                </a:spcBef>
                <a:spcAft>
                  <a:spcPct val="35000"/>
                </a:spcAft>
              </a:pPr>
              <a:r>
                <a:rPr lang="en-US" sz="1300" dirty="0"/>
                <a:t>Contest/Sweepstakes</a:t>
              </a:r>
              <a:endParaRPr lang="el-GR" sz="1300" kern="1200" dirty="0"/>
            </a:p>
          </p:txBody>
        </p:sp>
      </p:grpSp>
      <p:grpSp>
        <p:nvGrpSpPr>
          <p:cNvPr id="23" name="Group 22"/>
          <p:cNvGrpSpPr/>
          <p:nvPr/>
        </p:nvGrpSpPr>
        <p:grpSpPr>
          <a:xfrm>
            <a:off x="5883136" y="4166311"/>
            <a:ext cx="1752600" cy="1630233"/>
            <a:chOff x="228597" y="248165"/>
            <a:chExt cx="1547812" cy="1359451"/>
          </a:xfrm>
        </p:grpSpPr>
        <p:sp>
          <p:nvSpPr>
            <p:cNvPr id="24" name="Rounded Rectangle 23"/>
            <p:cNvSpPr/>
            <p:nvPr/>
          </p:nvSpPr>
          <p:spPr>
            <a:xfrm>
              <a:off x="228597" y="248165"/>
              <a:ext cx="1547812" cy="135945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268414" y="287982"/>
              <a:ext cx="1468178" cy="12798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endParaRPr lang="en-US" sz="1600" kern="1200" dirty="0"/>
            </a:p>
            <a:p>
              <a:pPr lvl="0" algn="ctr" defTabSz="622300">
                <a:lnSpc>
                  <a:spcPct val="90000"/>
                </a:lnSpc>
                <a:spcBef>
                  <a:spcPct val="0"/>
                </a:spcBef>
                <a:spcAft>
                  <a:spcPct val="35000"/>
                </a:spcAft>
              </a:pPr>
              <a:r>
                <a:rPr lang="en-US" sz="1600" b="1" kern="1200" dirty="0"/>
                <a:t>Banner</a:t>
              </a:r>
              <a:endParaRPr lang="el-GR" sz="1600" b="1" kern="1200" dirty="0"/>
            </a:p>
            <a:p>
              <a:pPr lvl="0" algn="ctr" defTabSz="622300">
                <a:lnSpc>
                  <a:spcPct val="90000"/>
                </a:lnSpc>
                <a:spcBef>
                  <a:spcPct val="0"/>
                </a:spcBef>
                <a:spcAft>
                  <a:spcPct val="35000"/>
                </a:spcAft>
              </a:pPr>
              <a:r>
                <a:rPr lang="el-GR" sz="1600" dirty="0"/>
                <a:t>Διαφημίσεις επίδειξης σε</a:t>
              </a:r>
            </a:p>
            <a:p>
              <a:pPr lvl="0" algn="ctr" defTabSz="622300">
                <a:lnSpc>
                  <a:spcPct val="90000"/>
                </a:lnSpc>
                <a:spcBef>
                  <a:spcPct val="0"/>
                </a:spcBef>
                <a:spcAft>
                  <a:spcPct val="35000"/>
                </a:spcAft>
              </a:pPr>
              <a:r>
                <a:rPr lang="el-GR" sz="1600" dirty="0"/>
                <a:t>Ιστοσελίδες</a:t>
              </a:r>
            </a:p>
            <a:p>
              <a:pPr lvl="0" algn="ctr" defTabSz="622300">
                <a:lnSpc>
                  <a:spcPct val="90000"/>
                </a:lnSpc>
                <a:spcBef>
                  <a:spcPct val="0"/>
                </a:spcBef>
                <a:spcAft>
                  <a:spcPct val="35000"/>
                </a:spcAft>
              </a:pPr>
              <a:r>
                <a:rPr lang="el-GR" sz="1600" kern="1200" dirty="0"/>
                <a:t>με νεανικό κοινό</a:t>
              </a:r>
              <a:endParaRPr lang="en-US" sz="1600" kern="1200" dirty="0"/>
            </a:p>
            <a:p>
              <a:pPr lvl="0" algn="ctr" defTabSz="622300">
                <a:lnSpc>
                  <a:spcPct val="90000"/>
                </a:lnSpc>
                <a:spcBef>
                  <a:spcPct val="0"/>
                </a:spcBef>
                <a:spcAft>
                  <a:spcPct val="35000"/>
                </a:spcAft>
              </a:pPr>
              <a:endParaRPr lang="el-GR" sz="1600" kern="1200" dirty="0"/>
            </a:p>
          </p:txBody>
        </p:sp>
      </p:grpSp>
    </p:spTree>
    <p:extLst>
      <p:ext uri="{BB962C8B-B14F-4D97-AF65-F5344CB8AC3E}">
        <p14:creationId xmlns:p14="http://schemas.microsoft.com/office/powerpoint/2010/main" val="2580012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Template.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77279012"/>
              </p:ext>
            </p:extLst>
          </p:nvPr>
        </p:nvGraphicFramePr>
        <p:xfrm>
          <a:off x="609600" y="2057400"/>
          <a:ext cx="7696199" cy="3429000"/>
        </p:xfrm>
        <a:graphic>
          <a:graphicData uri="http://schemas.openxmlformats.org/drawingml/2006/table">
            <a:tbl>
              <a:tblPr/>
              <a:tblGrid>
                <a:gridCol w="1097655">
                  <a:extLst>
                    <a:ext uri="{9D8B030D-6E8A-4147-A177-3AD203B41FA5}">
                      <a16:colId xmlns:a16="http://schemas.microsoft.com/office/drawing/2014/main" val="20000"/>
                    </a:ext>
                  </a:extLst>
                </a:gridCol>
                <a:gridCol w="428968">
                  <a:extLst>
                    <a:ext uri="{9D8B030D-6E8A-4147-A177-3AD203B41FA5}">
                      <a16:colId xmlns:a16="http://schemas.microsoft.com/office/drawing/2014/main" val="20001"/>
                    </a:ext>
                  </a:extLst>
                </a:gridCol>
                <a:gridCol w="428968">
                  <a:extLst>
                    <a:ext uri="{9D8B030D-6E8A-4147-A177-3AD203B41FA5}">
                      <a16:colId xmlns:a16="http://schemas.microsoft.com/office/drawing/2014/main" val="20002"/>
                    </a:ext>
                  </a:extLst>
                </a:gridCol>
                <a:gridCol w="428968">
                  <a:extLst>
                    <a:ext uri="{9D8B030D-6E8A-4147-A177-3AD203B41FA5}">
                      <a16:colId xmlns:a16="http://schemas.microsoft.com/office/drawing/2014/main" val="20003"/>
                    </a:ext>
                  </a:extLst>
                </a:gridCol>
                <a:gridCol w="454202">
                  <a:extLst>
                    <a:ext uri="{9D8B030D-6E8A-4147-A177-3AD203B41FA5}">
                      <a16:colId xmlns:a16="http://schemas.microsoft.com/office/drawing/2014/main" val="20004"/>
                    </a:ext>
                  </a:extLst>
                </a:gridCol>
                <a:gridCol w="428968">
                  <a:extLst>
                    <a:ext uri="{9D8B030D-6E8A-4147-A177-3AD203B41FA5}">
                      <a16:colId xmlns:a16="http://schemas.microsoft.com/office/drawing/2014/main" val="20005"/>
                    </a:ext>
                  </a:extLst>
                </a:gridCol>
                <a:gridCol w="428968">
                  <a:extLst>
                    <a:ext uri="{9D8B030D-6E8A-4147-A177-3AD203B41FA5}">
                      <a16:colId xmlns:a16="http://schemas.microsoft.com/office/drawing/2014/main" val="20006"/>
                    </a:ext>
                  </a:extLst>
                </a:gridCol>
                <a:gridCol w="441585">
                  <a:extLst>
                    <a:ext uri="{9D8B030D-6E8A-4147-A177-3AD203B41FA5}">
                      <a16:colId xmlns:a16="http://schemas.microsoft.com/office/drawing/2014/main" val="20007"/>
                    </a:ext>
                  </a:extLst>
                </a:gridCol>
                <a:gridCol w="416352">
                  <a:extLst>
                    <a:ext uri="{9D8B030D-6E8A-4147-A177-3AD203B41FA5}">
                      <a16:colId xmlns:a16="http://schemas.microsoft.com/office/drawing/2014/main" val="20008"/>
                    </a:ext>
                  </a:extLst>
                </a:gridCol>
                <a:gridCol w="378502">
                  <a:extLst>
                    <a:ext uri="{9D8B030D-6E8A-4147-A177-3AD203B41FA5}">
                      <a16:colId xmlns:a16="http://schemas.microsoft.com/office/drawing/2014/main" val="20009"/>
                    </a:ext>
                  </a:extLst>
                </a:gridCol>
                <a:gridCol w="403735">
                  <a:extLst>
                    <a:ext uri="{9D8B030D-6E8A-4147-A177-3AD203B41FA5}">
                      <a16:colId xmlns:a16="http://schemas.microsoft.com/office/drawing/2014/main" val="20010"/>
                    </a:ext>
                  </a:extLst>
                </a:gridCol>
                <a:gridCol w="416352">
                  <a:extLst>
                    <a:ext uri="{9D8B030D-6E8A-4147-A177-3AD203B41FA5}">
                      <a16:colId xmlns:a16="http://schemas.microsoft.com/office/drawing/2014/main" val="20011"/>
                    </a:ext>
                  </a:extLst>
                </a:gridCol>
                <a:gridCol w="416352">
                  <a:extLst>
                    <a:ext uri="{9D8B030D-6E8A-4147-A177-3AD203B41FA5}">
                      <a16:colId xmlns:a16="http://schemas.microsoft.com/office/drawing/2014/main" val="20012"/>
                    </a:ext>
                  </a:extLst>
                </a:gridCol>
                <a:gridCol w="378502">
                  <a:extLst>
                    <a:ext uri="{9D8B030D-6E8A-4147-A177-3AD203B41FA5}">
                      <a16:colId xmlns:a16="http://schemas.microsoft.com/office/drawing/2014/main" val="20013"/>
                    </a:ext>
                  </a:extLst>
                </a:gridCol>
                <a:gridCol w="391118">
                  <a:extLst>
                    <a:ext uri="{9D8B030D-6E8A-4147-A177-3AD203B41FA5}">
                      <a16:colId xmlns:a16="http://schemas.microsoft.com/office/drawing/2014/main" val="20014"/>
                    </a:ext>
                  </a:extLst>
                </a:gridCol>
                <a:gridCol w="378502">
                  <a:extLst>
                    <a:ext uri="{9D8B030D-6E8A-4147-A177-3AD203B41FA5}">
                      <a16:colId xmlns:a16="http://schemas.microsoft.com/office/drawing/2014/main" val="20015"/>
                    </a:ext>
                  </a:extLst>
                </a:gridCol>
                <a:gridCol w="378502">
                  <a:extLst>
                    <a:ext uri="{9D8B030D-6E8A-4147-A177-3AD203B41FA5}">
                      <a16:colId xmlns:a16="http://schemas.microsoft.com/office/drawing/2014/main" val="20016"/>
                    </a:ext>
                  </a:extLst>
                </a:gridCol>
              </a:tblGrid>
              <a:tr h="381000">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16">
                  <a:txBody>
                    <a:bodyPr/>
                    <a:lstStyle/>
                    <a:p>
                      <a:pPr algn="ctr" fontAlgn="b"/>
                      <a:r>
                        <a:rPr lang="el-GR" sz="1400" b="1" i="0" u="none" strike="noStrike" dirty="0">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381000">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el-GR" sz="1400" b="1" i="0" u="none" strike="noStrike" dirty="0">
                          <a:solidFill>
                            <a:srgbClr val="000000"/>
                          </a:solidFill>
                          <a:effectLst/>
                          <a:latin typeface="Calibri" panose="020F0502020204030204" pitchFamily="34" charset="0"/>
                        </a:rPr>
                        <a:t>ΜΑΡΤΙΟΣ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gridSpan="4">
                  <a:txBody>
                    <a:bodyPr/>
                    <a:lstStyle/>
                    <a:p>
                      <a:pPr algn="ctr" fontAlgn="b"/>
                      <a:r>
                        <a:rPr lang="el-GR" sz="1400" b="1" i="0" u="none" strike="noStrike" dirty="0">
                          <a:solidFill>
                            <a:srgbClr val="000000"/>
                          </a:solidFill>
                          <a:effectLst/>
                          <a:latin typeface="Calibri" panose="020F0502020204030204" pitchFamily="34" charset="0"/>
                        </a:rPr>
                        <a:t>ΑΠΡΙΛΙΟΣ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gridSpan="4">
                  <a:txBody>
                    <a:bodyPr/>
                    <a:lstStyle/>
                    <a:p>
                      <a:pPr algn="ctr" fontAlgn="b"/>
                      <a:r>
                        <a:rPr lang="el-GR" sz="1400" b="1" i="0" u="none" strike="noStrike" dirty="0">
                          <a:solidFill>
                            <a:srgbClr val="000000"/>
                          </a:solidFill>
                          <a:effectLst/>
                          <a:latin typeface="Calibri" panose="020F0502020204030204" pitchFamily="34" charset="0"/>
                        </a:rPr>
                        <a:t>ΜΑΪΟΣ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gridSpan="4">
                  <a:txBody>
                    <a:bodyPr/>
                    <a:lstStyle/>
                    <a:p>
                      <a:pPr algn="ctr" fontAlgn="b"/>
                      <a:r>
                        <a:rPr lang="el-GR" sz="1400" b="1" i="0" u="none" strike="noStrike" dirty="0">
                          <a:solidFill>
                            <a:srgbClr val="000000"/>
                          </a:solidFill>
                          <a:effectLst/>
                          <a:latin typeface="Calibri" panose="020F0502020204030204" pitchFamily="34" charset="0"/>
                        </a:rPr>
                        <a:t>ΙΟΥΝΙΟΣ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1"/>
                  </a:ext>
                </a:extLst>
              </a:tr>
              <a:tr h="381000">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l-GR" sz="1400" b="1"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1"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1"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1"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1"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1"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1"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1"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1"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1"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1"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1"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1"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1"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1"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400" b="1"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algn="l" fontAlgn="b"/>
                      <a:r>
                        <a:rPr lang="el-GR" sz="1400" b="0" i="0" u="none" strike="noStrike" dirty="0">
                          <a:solidFill>
                            <a:srgbClr val="000000"/>
                          </a:solidFill>
                          <a:effectLst/>
                          <a:latin typeface="Calibri" panose="020F0502020204030204" pitchFamily="34" charset="0"/>
                        </a:rPr>
                        <a:t>Τηλεόραση</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l" fontAlgn="b"/>
                      <a:r>
                        <a:rPr lang="el-GR" sz="1400" b="0" i="0" u="none" strike="noStrike" dirty="0">
                          <a:solidFill>
                            <a:srgbClr val="000000"/>
                          </a:solidFill>
                          <a:effectLst/>
                          <a:latin typeface="Calibri" panose="020F0502020204030204" pitchFamily="34" charset="0"/>
                        </a:rPr>
                        <a:t>Ραδιόφωνο</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1000">
                <a:tc>
                  <a:txBody>
                    <a:bodyPr/>
                    <a:lstStyle/>
                    <a:p>
                      <a:pPr algn="l" fontAlgn="b"/>
                      <a:r>
                        <a:rPr lang="el-GR" sz="1400" b="0" i="0" u="none" strike="noStrike" dirty="0">
                          <a:solidFill>
                            <a:srgbClr val="000000"/>
                          </a:solidFill>
                          <a:effectLst/>
                          <a:latin typeface="Calibri" panose="020F0502020204030204" pitchFamily="34" charset="0"/>
                        </a:rPr>
                        <a:t>Καταχώρηση</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1000">
                <a:tc>
                  <a:txBody>
                    <a:bodyPr/>
                    <a:lstStyle/>
                    <a:p>
                      <a:pPr algn="l" fontAlgn="b"/>
                      <a:r>
                        <a:rPr lang="en-US" sz="1400" b="0" i="0" u="none" strike="noStrike" dirty="0">
                          <a:solidFill>
                            <a:srgbClr val="000000"/>
                          </a:solidFill>
                          <a:effectLst/>
                          <a:latin typeface="Calibri" panose="020F0502020204030204" pitchFamily="34" charset="0"/>
                        </a:rPr>
                        <a:t>Outdoor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1000">
                <a:tc>
                  <a:txBody>
                    <a:bodyPr/>
                    <a:lstStyle/>
                    <a:p>
                      <a:pPr algn="l" fontAlgn="b"/>
                      <a:r>
                        <a:rPr lang="en-US" sz="1400" b="0" i="0" u="none" strike="noStrike">
                          <a:solidFill>
                            <a:srgbClr val="000000"/>
                          </a:solidFill>
                          <a:effectLst/>
                          <a:latin typeface="Calibri" panose="020F0502020204030204" pitchFamily="34" charset="0"/>
                        </a:rPr>
                        <a:t>Facebook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81000">
                <a:tc>
                  <a:txBody>
                    <a:bodyPr/>
                    <a:lstStyle/>
                    <a:p>
                      <a:pPr algn="l" fontAlgn="b"/>
                      <a:r>
                        <a:rPr lang="en-US" sz="1400" b="0" i="0" u="none" strike="noStrike" dirty="0">
                          <a:solidFill>
                            <a:srgbClr val="000000"/>
                          </a:solidFill>
                          <a:effectLst/>
                          <a:latin typeface="Calibri" panose="020F0502020204030204" pitchFamily="34" charset="0"/>
                        </a:rPr>
                        <a:t>Banner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Ορθογώνιο 3"/>
          <p:cNvSpPr/>
          <p:nvPr/>
        </p:nvSpPr>
        <p:spPr>
          <a:xfrm>
            <a:off x="1676400" y="3581400"/>
            <a:ext cx="457200" cy="381000"/>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AB01203A-6451-4D16-83C2-A3D02B9614DD}"/>
              </a:ext>
            </a:extLst>
          </p:cNvPr>
          <p:cNvSpPr txBox="1"/>
          <p:nvPr/>
        </p:nvSpPr>
        <p:spPr>
          <a:xfrm>
            <a:off x="1447799" y="1676400"/>
            <a:ext cx="5638801" cy="369332"/>
          </a:xfrm>
          <a:prstGeom prst="rect">
            <a:avLst/>
          </a:prstGeom>
          <a:noFill/>
        </p:spPr>
        <p:txBody>
          <a:bodyPr wrap="square" rtlCol="0">
            <a:spAutoFit/>
          </a:bodyPr>
          <a:lstStyle/>
          <a:p>
            <a:r>
              <a:rPr lang="el-GR" b="1" dirty="0"/>
              <a:t>Πλάνο Επικοινωνίας</a:t>
            </a:r>
            <a:r>
              <a:rPr lang="en-US" b="1" dirty="0"/>
              <a:t> – </a:t>
            </a:r>
            <a:r>
              <a:rPr lang="el-GR" b="1" dirty="0">
                <a:solidFill>
                  <a:srgbClr val="FF0000"/>
                </a:solidFill>
              </a:rPr>
              <a:t>Κατανομή χρόνου σε μέσα</a:t>
            </a:r>
          </a:p>
        </p:txBody>
      </p:sp>
    </p:spTree>
    <p:extLst>
      <p:ext uri="{BB962C8B-B14F-4D97-AF65-F5344CB8AC3E}">
        <p14:creationId xmlns:p14="http://schemas.microsoft.com/office/powerpoint/2010/main" val="616118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1 .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pic>
        <p:nvPicPr>
          <p:cNvPr id="6" name="Εικόνα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54697" y="3124200"/>
            <a:ext cx="4092206" cy="2728137"/>
          </a:xfrm>
          <a:prstGeom prst="rect">
            <a:avLst/>
          </a:prstGeom>
        </p:spPr>
      </p:pic>
      <p:pic>
        <p:nvPicPr>
          <p:cNvPr id="7" name="Εικόνα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56469" y="1524000"/>
            <a:ext cx="2133600" cy="1426464"/>
          </a:xfrm>
          <a:prstGeom prst="rect">
            <a:avLst/>
          </a:prstGeom>
        </p:spPr>
      </p:pic>
      <p:pic>
        <p:nvPicPr>
          <p:cNvPr id="8" name="Εικόνα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7833" y="609600"/>
            <a:ext cx="3533167" cy="3878668"/>
          </a:xfrm>
          <a:prstGeom prst="rect">
            <a:avLst/>
          </a:prstGeom>
        </p:spPr>
      </p:pic>
      <p:sp>
        <p:nvSpPr>
          <p:cNvPr id="9" name="TextBox 8"/>
          <p:cNvSpPr txBox="1"/>
          <p:nvPr/>
        </p:nvSpPr>
        <p:spPr>
          <a:xfrm>
            <a:off x="6583327" y="240268"/>
            <a:ext cx="1893702" cy="369332"/>
          </a:xfrm>
          <a:prstGeom prst="rect">
            <a:avLst/>
          </a:prstGeom>
          <a:noFill/>
        </p:spPr>
        <p:txBody>
          <a:bodyPr wrap="square" rtlCol="0">
            <a:spAutoFit/>
          </a:bodyPr>
          <a:lstStyle/>
          <a:p>
            <a:r>
              <a:rPr lang="en-US" b="1" dirty="0">
                <a:latin typeface="Calibri" pitchFamily="34" charset="0"/>
              </a:rPr>
              <a:t>Our inspiration</a:t>
            </a:r>
            <a:endParaRPr lang="el-GR" b="1" dirty="0">
              <a:latin typeface="Calibri" pitchFamily="34" charset="0"/>
            </a:endParaRPr>
          </a:p>
        </p:txBody>
      </p:sp>
    </p:spTree>
    <p:extLst>
      <p:ext uri="{BB962C8B-B14F-4D97-AF65-F5344CB8AC3E}">
        <p14:creationId xmlns:p14="http://schemas.microsoft.com/office/powerpoint/2010/main" val="238665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Template.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363" y="0"/>
            <a:ext cx="9017000" cy="6858000"/>
          </a:xfrm>
          <a:prstGeom prst="rect">
            <a:avLst/>
          </a:prstGeom>
        </p:spPr>
      </p:pic>
      <p:sp>
        <p:nvSpPr>
          <p:cNvPr id="14338" name="2 - Υπότιτλος"/>
          <p:cNvSpPr txBox="1">
            <a:spLocks/>
          </p:cNvSpPr>
          <p:nvPr/>
        </p:nvSpPr>
        <p:spPr bwMode="auto">
          <a:xfrm>
            <a:off x="1524000" y="2057400"/>
            <a:ext cx="7315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endParaRPr lang="en-US" sz="1700" dirty="0">
              <a:latin typeface="Calibri" charset="0"/>
            </a:endParaRPr>
          </a:p>
          <a:p>
            <a:pPr algn="ctr" eaLnBrk="1" hangingPunct="1">
              <a:spcBef>
                <a:spcPct val="20000"/>
              </a:spcBef>
              <a:buFont typeface="Arial" charset="0"/>
              <a:buNone/>
            </a:pPr>
            <a:endParaRPr lang="el-GR" sz="1800" dirty="0"/>
          </a:p>
        </p:txBody>
      </p:sp>
      <p:graphicFrame>
        <p:nvGraphicFramePr>
          <p:cNvPr id="3" name="Table 2"/>
          <p:cNvGraphicFramePr>
            <a:graphicFrameLocks noGrp="1"/>
          </p:cNvGraphicFramePr>
          <p:nvPr>
            <p:extLst>
              <p:ext uri="{D42A27DB-BD31-4B8C-83A1-F6EECF244321}">
                <p14:modId xmlns:p14="http://schemas.microsoft.com/office/powerpoint/2010/main" val="3276644225"/>
              </p:ext>
            </p:extLst>
          </p:nvPr>
        </p:nvGraphicFramePr>
        <p:xfrm>
          <a:off x="1219200" y="2240498"/>
          <a:ext cx="7023637" cy="3550702"/>
        </p:xfrm>
        <a:graphic>
          <a:graphicData uri="http://schemas.openxmlformats.org/drawingml/2006/table">
            <a:tbl>
              <a:tblPr firstRow="1" bandRow="1">
                <a:tableStyleId>{5C22544A-7EE6-4342-B048-85BDC9FD1C3A}</a:tableStyleId>
              </a:tblPr>
              <a:tblGrid>
                <a:gridCol w="3546589">
                  <a:extLst>
                    <a:ext uri="{9D8B030D-6E8A-4147-A177-3AD203B41FA5}">
                      <a16:colId xmlns:a16="http://schemas.microsoft.com/office/drawing/2014/main" val="20000"/>
                    </a:ext>
                  </a:extLst>
                </a:gridCol>
                <a:gridCol w="3477048">
                  <a:extLst>
                    <a:ext uri="{9D8B030D-6E8A-4147-A177-3AD203B41FA5}">
                      <a16:colId xmlns:a16="http://schemas.microsoft.com/office/drawing/2014/main" val="20001"/>
                    </a:ext>
                  </a:extLst>
                </a:gridCol>
              </a:tblGrid>
              <a:tr h="42528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Calibri" charset="0"/>
                      </a:endParaRPr>
                    </a:p>
                  </a:txBody>
                  <a:tcPr>
                    <a:noFill/>
                  </a:tcPr>
                </a:tc>
                <a:tc hMerge="1">
                  <a:txBody>
                    <a:bodyPr/>
                    <a:lstStyle/>
                    <a:p>
                      <a:endParaRPr lang="el-GR" dirty="0"/>
                    </a:p>
                  </a:txBody>
                  <a:tcPr/>
                </a:tc>
                <a:extLst>
                  <a:ext uri="{0D108BD9-81ED-4DB2-BD59-A6C34878D82A}">
                    <a16:rowId xmlns:a16="http://schemas.microsoft.com/office/drawing/2014/main" val="10000"/>
                  </a:ext>
                </a:extLst>
              </a:tr>
              <a:tr h="3125416">
                <a:tc>
                  <a:txBody>
                    <a:bodyPr/>
                    <a:lstStyle/>
                    <a:p>
                      <a:pPr marL="285750" indent="-285750" eaLnBrk="1" hangingPunct="1">
                        <a:spcBef>
                          <a:spcPct val="20000"/>
                        </a:spcBef>
                        <a:buFont typeface="+mj-lt"/>
                        <a:buAutoNum type="romanUcPeriod"/>
                      </a:pPr>
                      <a:r>
                        <a:rPr lang="el-GR" sz="1800" dirty="0">
                          <a:latin typeface="Calibri" charset="0"/>
                        </a:rPr>
                        <a:t>Ποιοι είμαστε </a:t>
                      </a:r>
                      <a:endParaRPr lang="en-US" sz="1800" dirty="0">
                        <a:latin typeface="Calibri" charset="0"/>
                      </a:endParaRPr>
                    </a:p>
                    <a:p>
                      <a:pPr marL="285750" indent="-285750" eaLnBrk="1" hangingPunct="1">
                        <a:spcBef>
                          <a:spcPct val="20000"/>
                        </a:spcBef>
                        <a:buFont typeface="+mj-lt"/>
                        <a:buAutoNum type="romanUcPeriod"/>
                      </a:pPr>
                      <a:r>
                        <a:rPr lang="en-US" sz="1800" dirty="0">
                          <a:latin typeface="Calibri" charset="0"/>
                        </a:rPr>
                        <a:t>In brief</a:t>
                      </a:r>
                      <a:endParaRPr lang="el-GR" sz="1800" dirty="0">
                        <a:latin typeface="Calibri" charset="0"/>
                      </a:endParaRPr>
                    </a:p>
                    <a:p>
                      <a:pPr marL="285750" indent="-285750" eaLnBrk="1" hangingPunct="1">
                        <a:spcBef>
                          <a:spcPct val="20000"/>
                        </a:spcBef>
                        <a:buFont typeface="+mj-lt"/>
                        <a:buAutoNum type="romanUcPeriod"/>
                      </a:pPr>
                      <a:endParaRPr lang="en-US" sz="1800" dirty="0">
                        <a:latin typeface="Calibri" charset="0"/>
                      </a:endParaRPr>
                    </a:p>
                    <a:p>
                      <a:pPr marL="285750" indent="-285750" eaLnBrk="1" hangingPunct="1">
                        <a:spcBef>
                          <a:spcPct val="20000"/>
                        </a:spcBef>
                        <a:buFont typeface="+mj-lt"/>
                        <a:buAutoNum type="romanUcPeriod"/>
                      </a:pPr>
                      <a:r>
                        <a:rPr lang="el-GR" sz="1800" dirty="0">
                          <a:latin typeface="Calibri" charset="0"/>
                        </a:rPr>
                        <a:t>Προτάσεις Δημιουργικών Ιδεών </a:t>
                      </a:r>
                    </a:p>
                    <a:p>
                      <a:pPr marL="457200" lvl="1" indent="0" eaLnBrk="1" hangingPunct="1">
                        <a:spcBef>
                          <a:spcPct val="20000"/>
                        </a:spcBef>
                        <a:buFont typeface="Arial" panose="020B0604020202020204" pitchFamily="34" charset="0"/>
                        <a:buNone/>
                      </a:pPr>
                      <a:r>
                        <a:rPr lang="en-US" sz="1800" dirty="0">
                          <a:latin typeface="Calibri" charset="0"/>
                        </a:rPr>
                        <a:t>Concept</a:t>
                      </a:r>
                      <a:r>
                        <a:rPr lang="en-US" sz="1800" baseline="0" dirty="0">
                          <a:latin typeface="Calibri" charset="0"/>
                        </a:rPr>
                        <a:t> 1</a:t>
                      </a:r>
                      <a:r>
                        <a:rPr lang="el-GR" sz="1800" baseline="0" dirty="0">
                          <a:latin typeface="Calibri" charset="0"/>
                        </a:rPr>
                        <a:t>: </a:t>
                      </a:r>
                      <a:r>
                        <a:rPr lang="en-US" sz="1600" baseline="0" dirty="0">
                          <a:latin typeface="Calibri" charset="0"/>
                        </a:rPr>
                        <a:t>“</a:t>
                      </a:r>
                      <a:r>
                        <a:rPr lang="el-GR" sz="1600" baseline="0" dirty="0">
                          <a:latin typeface="Calibri" charset="0"/>
                        </a:rPr>
                        <a:t>Ο κυρ Ισίδωρος</a:t>
                      </a:r>
                      <a:r>
                        <a:rPr lang="en-US" sz="1600" baseline="0" dirty="0">
                          <a:latin typeface="Calibri" charset="0"/>
                        </a:rPr>
                        <a:t>”</a:t>
                      </a:r>
                      <a:endParaRPr lang="el-GR" sz="1600" baseline="0" dirty="0">
                        <a:latin typeface="Calibri" charset="0"/>
                      </a:endParaRPr>
                    </a:p>
                    <a:p>
                      <a:pPr marL="457200" lvl="1" indent="0" eaLnBrk="1" hangingPunct="1">
                        <a:spcBef>
                          <a:spcPct val="20000"/>
                        </a:spcBef>
                        <a:buFont typeface="Arial" panose="020B0604020202020204" pitchFamily="34" charset="0"/>
                        <a:buNone/>
                      </a:pPr>
                      <a:r>
                        <a:rPr lang="en-US" sz="1800" baseline="0" dirty="0">
                          <a:latin typeface="Calibri" charset="0"/>
                        </a:rPr>
                        <a:t>Concept 2: </a:t>
                      </a:r>
                      <a:r>
                        <a:rPr lang="en-US" sz="1600" baseline="0" dirty="0">
                          <a:latin typeface="Calibri" charset="0"/>
                        </a:rPr>
                        <a:t>“</a:t>
                      </a:r>
                      <a:r>
                        <a:rPr lang="el-GR" sz="1600" baseline="0" dirty="0">
                          <a:latin typeface="Calibri" charset="0"/>
                        </a:rPr>
                        <a:t>Τα βότσαλα</a:t>
                      </a:r>
                      <a:r>
                        <a:rPr lang="en-US" sz="1600" baseline="0" dirty="0">
                          <a:latin typeface="Calibri" charset="0"/>
                        </a:rPr>
                        <a:t>”</a:t>
                      </a:r>
                      <a:endParaRPr lang="el-GR" sz="1600" baseline="0" dirty="0">
                        <a:latin typeface="Calibri" charset="0"/>
                      </a:endParaRPr>
                    </a:p>
                    <a:p>
                      <a:pPr marL="457200" lvl="1" indent="0" eaLnBrk="1" hangingPunct="1">
                        <a:spcBef>
                          <a:spcPct val="20000"/>
                        </a:spcBef>
                        <a:buFont typeface="Arial" panose="020B0604020202020204" pitchFamily="34" charset="0"/>
                        <a:buNone/>
                      </a:pPr>
                      <a:r>
                        <a:rPr lang="en-US" sz="1800" baseline="0" dirty="0">
                          <a:latin typeface="Calibri" charset="0"/>
                        </a:rPr>
                        <a:t>Concept 3: </a:t>
                      </a:r>
                      <a:r>
                        <a:rPr lang="en-US" sz="1600" baseline="0" dirty="0">
                          <a:latin typeface="Calibri" charset="0"/>
                        </a:rPr>
                        <a:t>“Do y</a:t>
                      </a:r>
                      <a:r>
                        <a:rPr lang="el-GR" sz="1600" baseline="0" dirty="0">
                          <a:latin typeface="Calibri" charset="0"/>
                        </a:rPr>
                        <a:t>ο</a:t>
                      </a:r>
                      <a:r>
                        <a:rPr lang="en-US" sz="1600" baseline="0" dirty="0">
                          <a:latin typeface="Calibri" charset="0"/>
                        </a:rPr>
                        <a:t>u see the sun?”</a:t>
                      </a:r>
                      <a:endParaRPr lang="el-GR" sz="1600" baseline="0" dirty="0">
                        <a:latin typeface="Calibri" charset="0"/>
                      </a:endParaRPr>
                    </a:p>
                    <a:p>
                      <a:pPr marL="457200" lvl="1" indent="0" eaLnBrk="1" hangingPunct="1">
                        <a:spcBef>
                          <a:spcPct val="20000"/>
                        </a:spcBef>
                        <a:buFont typeface="Arial" panose="020B0604020202020204" pitchFamily="34" charset="0"/>
                        <a:buNone/>
                      </a:pPr>
                      <a:endParaRPr lang="el-GR" sz="1600" dirty="0">
                        <a:latin typeface="Calibri" charset="0"/>
                      </a:endParaRPr>
                    </a:p>
                    <a:p>
                      <a:pPr marL="285750" indent="-285750" eaLnBrk="1" hangingPunct="1">
                        <a:spcBef>
                          <a:spcPct val="20000"/>
                        </a:spcBef>
                        <a:buFont typeface="+mj-lt"/>
                        <a:buAutoNum type="romanUcPeriod"/>
                      </a:pPr>
                      <a:r>
                        <a:rPr lang="el-GR" sz="1800" dirty="0">
                          <a:latin typeface="Calibri" charset="0"/>
                        </a:rPr>
                        <a:t>Επιλογή Δημιουργικής Ιδέας</a:t>
                      </a:r>
                      <a:endParaRPr lang="en-US" sz="1800" dirty="0">
                        <a:latin typeface="Calibri" charset="0"/>
                      </a:endParaRPr>
                    </a:p>
                  </a:txBody>
                  <a:tcPr>
                    <a:noFill/>
                  </a:tcPr>
                </a:tc>
                <a:tc>
                  <a:txBody>
                    <a:bodyPr/>
                    <a:lstStyle/>
                    <a:p>
                      <a:pPr marL="400050" indent="-400050" eaLnBrk="1" hangingPunct="1">
                        <a:spcBef>
                          <a:spcPct val="20000"/>
                        </a:spcBef>
                        <a:buFont typeface="+mj-lt"/>
                        <a:buAutoNum type="romanUcPeriod" startAt="5"/>
                      </a:pPr>
                      <a:r>
                        <a:rPr lang="el-GR" sz="1800" dirty="0">
                          <a:latin typeface="Calibri" charset="0"/>
                        </a:rPr>
                        <a:t>Πλάνο Επικοινωνίας </a:t>
                      </a:r>
                    </a:p>
                    <a:p>
                      <a:pPr marL="400050" indent="-400050" eaLnBrk="1" hangingPunct="1">
                        <a:spcBef>
                          <a:spcPct val="20000"/>
                        </a:spcBef>
                        <a:buFont typeface="+mj-lt"/>
                        <a:buAutoNum type="romanUcPeriod" startAt="5"/>
                      </a:pPr>
                      <a:r>
                        <a:rPr lang="el-GR" sz="1800" dirty="0">
                          <a:latin typeface="Calibri" charset="0"/>
                        </a:rPr>
                        <a:t>Υλοποίηση</a:t>
                      </a:r>
                    </a:p>
                    <a:p>
                      <a:pPr marL="857250" lvl="1" indent="-400050" eaLnBrk="1" hangingPunct="1">
                        <a:spcBef>
                          <a:spcPct val="20000"/>
                        </a:spcBef>
                        <a:buFont typeface="Arial" panose="020B0604020202020204" pitchFamily="34" charset="0"/>
                        <a:buChar char="•"/>
                      </a:pPr>
                      <a:r>
                        <a:rPr lang="el-GR" sz="1800" dirty="0">
                          <a:latin typeface="Calibri" charset="0"/>
                        </a:rPr>
                        <a:t>Τηλεοπτικό Σποτ</a:t>
                      </a:r>
                    </a:p>
                    <a:p>
                      <a:pPr marL="857250" lvl="1" indent="-400050" eaLnBrk="1" hangingPunct="1">
                        <a:spcBef>
                          <a:spcPct val="20000"/>
                        </a:spcBef>
                        <a:buFont typeface="Arial" panose="020B0604020202020204" pitchFamily="34" charset="0"/>
                        <a:buChar char="•"/>
                      </a:pPr>
                      <a:r>
                        <a:rPr lang="el-GR" sz="1800" dirty="0">
                          <a:latin typeface="Calibri" charset="0"/>
                        </a:rPr>
                        <a:t>Καταχώριση</a:t>
                      </a:r>
                    </a:p>
                    <a:p>
                      <a:pPr marL="857250" lvl="1" indent="-400050" eaLnBrk="1" hangingPunct="1">
                        <a:spcBef>
                          <a:spcPct val="20000"/>
                        </a:spcBef>
                        <a:buFont typeface="Arial" panose="020B0604020202020204" pitchFamily="34" charset="0"/>
                        <a:buChar char="•"/>
                      </a:pPr>
                      <a:r>
                        <a:rPr lang="en-US" sz="1800" dirty="0">
                          <a:latin typeface="Calibri" charset="0"/>
                        </a:rPr>
                        <a:t>Outdoor</a:t>
                      </a:r>
                      <a:endParaRPr lang="el-GR" sz="1800" dirty="0">
                        <a:latin typeface="Calibri" charset="0"/>
                      </a:endParaRPr>
                    </a:p>
                    <a:p>
                      <a:pPr marL="857250" lvl="1" indent="-400050" eaLnBrk="1" hangingPunct="1">
                        <a:spcBef>
                          <a:spcPct val="20000"/>
                        </a:spcBef>
                        <a:buFont typeface="Arial" panose="020B0604020202020204" pitchFamily="34" charset="0"/>
                        <a:buChar char="•"/>
                      </a:pPr>
                      <a:r>
                        <a:rPr lang="el-GR" sz="1800" dirty="0">
                          <a:latin typeface="Calibri" charset="0"/>
                        </a:rPr>
                        <a:t>Ραδιοφωνικό</a:t>
                      </a:r>
                      <a:r>
                        <a:rPr lang="el-GR" sz="1800" baseline="0" dirty="0">
                          <a:latin typeface="Calibri" charset="0"/>
                        </a:rPr>
                        <a:t> Σποτ</a:t>
                      </a:r>
                      <a:endParaRPr lang="en-US" sz="1800" baseline="0" dirty="0">
                        <a:latin typeface="Calibri" charset="0"/>
                      </a:endParaRPr>
                    </a:p>
                    <a:p>
                      <a:pPr marL="857250" lvl="1" indent="-400050" eaLnBrk="1" hangingPunct="1">
                        <a:spcBef>
                          <a:spcPct val="20000"/>
                        </a:spcBef>
                        <a:buFont typeface="Arial" panose="020B0604020202020204" pitchFamily="34" charset="0"/>
                        <a:buChar char="•"/>
                      </a:pPr>
                      <a:r>
                        <a:rPr lang="el-GR" sz="1800" dirty="0">
                          <a:latin typeface="Calibri" charset="0"/>
                        </a:rPr>
                        <a:t>Ενέργειες </a:t>
                      </a:r>
                      <a:r>
                        <a:rPr lang="en-US" sz="1800" dirty="0">
                          <a:latin typeface="Calibri" charset="0"/>
                        </a:rPr>
                        <a:t>Facebook</a:t>
                      </a:r>
                    </a:p>
                    <a:p>
                      <a:pPr marL="857250" lvl="1" indent="-400050" eaLnBrk="1" hangingPunct="1">
                        <a:spcBef>
                          <a:spcPct val="20000"/>
                        </a:spcBef>
                        <a:buFont typeface="Arial" panose="020B0604020202020204" pitchFamily="34" charset="0"/>
                        <a:buChar char="•"/>
                      </a:pPr>
                      <a:r>
                        <a:rPr lang="en-US" sz="1800" dirty="0">
                          <a:latin typeface="Calibri" charset="0"/>
                        </a:rPr>
                        <a:t>Banner</a:t>
                      </a:r>
                      <a:endParaRPr lang="el-GR" sz="1800" dirty="0">
                        <a:latin typeface="Calibri" charset="0"/>
                      </a:endParaRPr>
                    </a:p>
                    <a:p>
                      <a:pPr marL="400050" indent="-400050" eaLnBrk="1" hangingPunct="1">
                        <a:spcBef>
                          <a:spcPct val="20000"/>
                        </a:spcBef>
                        <a:buFont typeface="+mj-lt"/>
                        <a:buAutoNum type="romanUcPeriod" startAt="5"/>
                      </a:pPr>
                      <a:r>
                        <a:rPr lang="el-GR" sz="1800" dirty="0">
                          <a:latin typeface="Calibri" charset="0"/>
                        </a:rPr>
                        <a:t>Πλάνο Μέσων</a:t>
                      </a:r>
                      <a:endParaRPr lang="en-US" sz="1800" dirty="0">
                        <a:latin typeface="Calibri" charset="0"/>
                      </a:endParaRPr>
                    </a:p>
                  </a:txBody>
                  <a:tcPr>
                    <a:noFill/>
                  </a:tcPr>
                </a:tc>
                <a:extLst>
                  <a:ext uri="{0D108BD9-81ED-4DB2-BD59-A6C34878D82A}">
                    <a16:rowId xmlns:a16="http://schemas.microsoft.com/office/drawing/2014/main" val="10001"/>
                  </a:ext>
                </a:extLst>
              </a:tr>
            </a:tbl>
          </a:graphicData>
        </a:graphic>
      </p:graphicFrame>
      <p:sp>
        <p:nvSpPr>
          <p:cNvPr id="4" name="TextBox 3"/>
          <p:cNvSpPr txBox="1"/>
          <p:nvPr/>
        </p:nvSpPr>
        <p:spPr>
          <a:xfrm>
            <a:off x="1219200" y="2325469"/>
            <a:ext cx="2057400" cy="646331"/>
          </a:xfrm>
          <a:prstGeom prst="rect">
            <a:avLst/>
          </a:prstGeom>
          <a:noFill/>
        </p:spPr>
        <p:txBody>
          <a:bodyPr wrap="square" rtlCol="0">
            <a:spAutoFit/>
          </a:bodyPr>
          <a:lstStyle/>
          <a:p>
            <a:r>
              <a:rPr lang="el-GR" b="1" dirty="0"/>
              <a:t>Περιεχόμενα</a:t>
            </a:r>
            <a:r>
              <a:rPr lang="en-US" b="1" dirty="0"/>
              <a:t>:</a:t>
            </a:r>
            <a:endParaRPr lang="el-GR" b="1" dirty="0"/>
          </a:p>
          <a:p>
            <a:endParaRPr lang="el-GR"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Basic Template.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363" y="0"/>
            <a:ext cx="9017000" cy="6858000"/>
          </a:xfrm>
          <a:prstGeom prst="rect">
            <a:avLst/>
          </a:prstGeom>
        </p:spPr>
      </p:pic>
      <p:pic>
        <p:nvPicPr>
          <p:cNvPr id="4" name="Picture 2" descr="Stin ygeia sas.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609600"/>
            <a:ext cx="8339337" cy="6418352"/>
          </a:xfrm>
          <a:prstGeom prst="rect">
            <a:avLst/>
          </a:prstGeom>
        </p:spPr>
      </p:pic>
    </p:spTree>
    <p:extLst>
      <p:ext uri="{BB962C8B-B14F-4D97-AF65-F5344CB8AC3E}">
        <p14:creationId xmlns:p14="http://schemas.microsoft.com/office/powerpoint/2010/main" val="3147776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Basic Template.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pic>
        <p:nvPicPr>
          <p:cNvPr id="2" name="Picture 4" descr="TEAM PHOTO.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 y="76200"/>
            <a:ext cx="8910570" cy="6858000"/>
          </a:xfrm>
          <a:prstGeom prst="rect">
            <a:avLst/>
          </a:prstGeom>
        </p:spPr>
      </p:pic>
    </p:spTree>
    <p:extLst>
      <p:ext uri="{BB962C8B-B14F-4D97-AF65-F5344CB8AC3E}">
        <p14:creationId xmlns:p14="http://schemas.microsoft.com/office/powerpoint/2010/main" val="112773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1 .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pic>
        <p:nvPicPr>
          <p:cNvPr id="2" name="Εικόνα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53200" y="0"/>
            <a:ext cx="2286000" cy="2292743"/>
          </a:xfrm>
          <a:prstGeom prst="rect">
            <a:avLst/>
          </a:prstGeom>
        </p:spPr>
      </p:pic>
      <p:sp>
        <p:nvSpPr>
          <p:cNvPr id="3" name="TextBox 2"/>
          <p:cNvSpPr txBox="1"/>
          <p:nvPr/>
        </p:nvSpPr>
        <p:spPr>
          <a:xfrm>
            <a:off x="381000" y="304800"/>
            <a:ext cx="8305800" cy="5847755"/>
          </a:xfrm>
          <a:prstGeom prst="rect">
            <a:avLst/>
          </a:prstGeom>
          <a:noFill/>
        </p:spPr>
        <p:txBody>
          <a:bodyPr wrap="square" rtlCol="0">
            <a:spAutoFit/>
          </a:bodyPr>
          <a:lstStyle/>
          <a:p>
            <a:pPr lvl="0"/>
            <a:r>
              <a:rPr lang="en-US" sz="1400" dirty="0">
                <a:solidFill>
                  <a:prstClr val="black"/>
                </a:solidFill>
                <a:latin typeface="Calibri" pitchFamily="34" charset="0"/>
              </a:rPr>
              <a:t> </a:t>
            </a:r>
            <a:r>
              <a:rPr lang="el-GR" sz="1400" dirty="0">
                <a:solidFill>
                  <a:prstClr val="black"/>
                </a:solidFill>
                <a:latin typeface="Calibri" pitchFamily="34" charset="0"/>
              </a:rPr>
              <a:t>Προς: </a:t>
            </a:r>
            <a:r>
              <a:rPr lang="el-GR" sz="1400" dirty="0" err="1">
                <a:solidFill>
                  <a:prstClr val="black"/>
                </a:solidFill>
                <a:latin typeface="Calibri" pitchFamily="34" charset="0"/>
              </a:rPr>
              <a:t>Pollen</a:t>
            </a:r>
            <a:r>
              <a:rPr lang="el-GR" sz="1400" dirty="0">
                <a:solidFill>
                  <a:prstClr val="black"/>
                </a:solidFill>
                <a:latin typeface="Calibri" pitchFamily="34" charset="0"/>
              </a:rPr>
              <a:t> </a:t>
            </a:r>
            <a:r>
              <a:rPr lang="el-GR" sz="1400" dirty="0" err="1">
                <a:solidFill>
                  <a:prstClr val="black"/>
                </a:solidFill>
                <a:latin typeface="Calibri" pitchFamily="34" charset="0"/>
              </a:rPr>
              <a:t>Advertising</a:t>
            </a:r>
            <a:endParaRPr lang="el-GR" sz="1400" dirty="0">
              <a:solidFill>
                <a:prstClr val="black"/>
              </a:solidFill>
              <a:latin typeface="Calibri" pitchFamily="34" charset="0"/>
            </a:endParaRPr>
          </a:p>
          <a:p>
            <a:pPr lvl="0"/>
            <a:r>
              <a:rPr lang="en-US" sz="1400" dirty="0">
                <a:solidFill>
                  <a:prstClr val="black"/>
                </a:solidFill>
                <a:latin typeface="Calibri" pitchFamily="34" charset="0"/>
              </a:rPr>
              <a:t> </a:t>
            </a:r>
            <a:r>
              <a:rPr lang="el-GR" sz="1400" dirty="0">
                <a:solidFill>
                  <a:prstClr val="black"/>
                </a:solidFill>
                <a:latin typeface="Calibri" pitchFamily="34" charset="0"/>
              </a:rPr>
              <a:t>Κοινοποίηση: Ούζο Πλωμάρι</a:t>
            </a:r>
          </a:p>
          <a:p>
            <a:pPr lvl="0"/>
            <a:r>
              <a:rPr lang="en-US" sz="1400" dirty="0">
                <a:solidFill>
                  <a:prstClr val="black"/>
                </a:solidFill>
                <a:latin typeface="Calibri" pitchFamily="34" charset="0"/>
              </a:rPr>
              <a:t> </a:t>
            </a:r>
            <a:r>
              <a:rPr lang="el-GR" sz="1400" dirty="0">
                <a:solidFill>
                  <a:prstClr val="black"/>
                </a:solidFill>
                <a:latin typeface="Calibri" pitchFamily="34" charset="0"/>
              </a:rPr>
              <a:t>Από: </a:t>
            </a:r>
            <a:r>
              <a:rPr lang="el-GR" sz="1600" b="1" dirty="0">
                <a:solidFill>
                  <a:prstClr val="black"/>
                </a:solidFill>
                <a:latin typeface="Calibri" pitchFamily="34" charset="0"/>
              </a:rPr>
              <a:t>Μαρία </a:t>
            </a:r>
            <a:r>
              <a:rPr lang="el-GR" sz="1600" b="1" dirty="0" err="1">
                <a:solidFill>
                  <a:prstClr val="black"/>
                </a:solidFill>
                <a:latin typeface="Calibri" pitchFamily="34" charset="0"/>
              </a:rPr>
              <a:t>Κάνδια</a:t>
            </a:r>
            <a:endParaRPr lang="el-GR" sz="1600" b="1" dirty="0">
              <a:solidFill>
                <a:prstClr val="black"/>
              </a:solidFill>
              <a:latin typeface="Calibri" pitchFamily="34" charset="0"/>
            </a:endParaRPr>
          </a:p>
          <a:p>
            <a:pPr lvl="0"/>
            <a:r>
              <a:rPr lang="en-US" sz="1400" dirty="0">
                <a:solidFill>
                  <a:prstClr val="black"/>
                </a:solidFill>
                <a:latin typeface="Calibri" pitchFamily="34" charset="0"/>
              </a:rPr>
              <a:t> </a:t>
            </a:r>
            <a:r>
              <a:rPr lang="el-GR" sz="1400" dirty="0">
                <a:solidFill>
                  <a:prstClr val="black"/>
                </a:solidFill>
                <a:latin typeface="Calibri" pitchFamily="34" charset="0"/>
              </a:rPr>
              <a:t>Θέμα:</a:t>
            </a:r>
            <a:r>
              <a:rPr lang="el-GR" sz="1400" i="1" dirty="0">
                <a:solidFill>
                  <a:prstClr val="black"/>
                </a:solidFill>
                <a:latin typeface="Calibri" pitchFamily="34" charset="0"/>
              </a:rPr>
              <a:t> </a:t>
            </a:r>
            <a:r>
              <a:rPr lang="el-GR" sz="1600" b="1" dirty="0">
                <a:solidFill>
                  <a:prstClr val="black"/>
                </a:solidFill>
                <a:latin typeface="Calibri" pitchFamily="34" charset="0"/>
              </a:rPr>
              <a:t>Η Μαρία δημιουργεί!</a:t>
            </a:r>
          </a:p>
          <a:p>
            <a:pPr lvl="0"/>
            <a:r>
              <a:rPr lang="en-US" sz="1400" dirty="0">
                <a:solidFill>
                  <a:prstClr val="black"/>
                </a:solidFill>
                <a:latin typeface="Calibri" pitchFamily="34" charset="0"/>
              </a:rPr>
              <a:t> </a:t>
            </a:r>
            <a:r>
              <a:rPr lang="el-GR" sz="1400" dirty="0">
                <a:solidFill>
                  <a:prstClr val="black"/>
                </a:solidFill>
                <a:latin typeface="Calibri" pitchFamily="34" charset="0"/>
              </a:rPr>
              <a:t>Επικοινωνία: </a:t>
            </a:r>
            <a:r>
              <a:rPr lang="el-GR" sz="1400" u="sng" dirty="0">
                <a:solidFill>
                  <a:prstClr val="black"/>
                </a:solidFill>
                <a:latin typeface="Calibri" pitchFamily="34" charset="0"/>
                <a:hlinkClick r:id="rId4"/>
              </a:rPr>
              <a:t>210 8211421, 2108212203</a:t>
            </a:r>
            <a:r>
              <a:rPr lang="el-GR" sz="1400" dirty="0">
                <a:solidFill>
                  <a:prstClr val="black"/>
                </a:solidFill>
                <a:latin typeface="Calibri" pitchFamily="34" charset="0"/>
              </a:rPr>
              <a:t> | 6937 322624</a:t>
            </a:r>
          </a:p>
          <a:p>
            <a:pPr lvl="0"/>
            <a:r>
              <a:rPr lang="el-GR" sz="1400" dirty="0">
                <a:solidFill>
                  <a:prstClr val="black"/>
                </a:solidFill>
                <a:latin typeface="Calibri" pitchFamily="34" charset="0"/>
              </a:rPr>
              <a:t>                </a:t>
            </a:r>
            <a:r>
              <a:rPr lang="en-US" sz="1400" dirty="0">
                <a:solidFill>
                  <a:prstClr val="black"/>
                </a:solidFill>
                <a:latin typeface="Calibri" pitchFamily="34" charset="0"/>
              </a:rPr>
              <a:t>	  </a:t>
            </a:r>
            <a:r>
              <a:rPr lang="el-GR" sz="1400" dirty="0" err="1">
                <a:solidFill>
                  <a:prstClr val="black"/>
                </a:solidFill>
                <a:latin typeface="Calibri" pitchFamily="34" charset="0"/>
                <a:hlinkClick r:id="rId5"/>
              </a:rPr>
              <a:t>gospel@otenet.gr</a:t>
            </a:r>
            <a:endParaRPr lang="el-GR" sz="1400" dirty="0">
              <a:solidFill>
                <a:prstClr val="black"/>
              </a:solidFill>
              <a:latin typeface="Calibri" pitchFamily="34" charset="0"/>
            </a:endParaRPr>
          </a:p>
          <a:p>
            <a:endParaRPr lang="en-US" sz="1400" b="1" dirty="0">
              <a:latin typeface="Calibri" pitchFamily="34" charset="0"/>
            </a:endParaRPr>
          </a:p>
          <a:p>
            <a:r>
              <a:rPr lang="el-GR" sz="1400" b="1" dirty="0" err="1">
                <a:latin typeface="Calibri" pitchFamily="34" charset="0"/>
              </a:rPr>
              <a:t>Background</a:t>
            </a:r>
            <a:r>
              <a:rPr lang="el-GR" sz="1400" b="1" dirty="0">
                <a:latin typeface="Calibri" pitchFamily="34" charset="0"/>
              </a:rPr>
              <a:t> / </a:t>
            </a:r>
            <a:r>
              <a:rPr lang="el-GR" sz="1400" b="1" dirty="0" err="1">
                <a:latin typeface="Calibri" pitchFamily="34" charset="0"/>
              </a:rPr>
              <a:t>Overview</a:t>
            </a:r>
            <a:r>
              <a:rPr lang="el-GR" sz="1400" b="1" dirty="0">
                <a:latin typeface="Calibri" pitchFamily="34" charset="0"/>
              </a:rPr>
              <a:t>:</a:t>
            </a:r>
            <a:endParaRPr lang="el-GR" sz="1400" dirty="0">
              <a:latin typeface="Calibri" pitchFamily="34" charset="0"/>
            </a:endParaRPr>
          </a:p>
          <a:p>
            <a:r>
              <a:rPr lang="el-GR" sz="1400" dirty="0">
                <a:latin typeface="Calibri" pitchFamily="34" charset="0"/>
              </a:rPr>
              <a:t>Γεννήθηκα στην Αθήνα και μετά ξεκίνησε το καλοκαίρι... Ιούνιος ήταν!</a:t>
            </a:r>
          </a:p>
          <a:p>
            <a:r>
              <a:rPr lang="el-GR" sz="1400" dirty="0">
                <a:latin typeface="Calibri" pitchFamily="34" charset="0"/>
              </a:rPr>
              <a:t>Η πρώτη μεγάλη μου αγάπη ήταν το Βιολί. Τα μαθήματα ακριβά και η αγορά του βιολιού... όνειρο απατηλό. Άρχισα να ζωγραφίζω βιολιά σε διάφορες διαστάσεις και από διάφορες θέσεις. Άρχισα να "συνθέτω" εικόνες και  κείμενα. Με κέρδισε η Γραφιστική. Σπούδασα στο ΤΕΙ Αθήνας. Και από εκεί και πέρα ξεκινά ένα ταξίδι δημιουργικότητας, το οποίο πέρασε και από την ΑΣΟΕΕ και το Μεταπτυχιακό τμήμα Μάρκετινγκ και Επικοινωνία. Πολύπλευρη εμπειρία. Η φαρέτρα γέμισε, ξεκινάω για νέες προκλήσεις. Βέβαια οι πρώτες αγάπες δεν ξεχνιούνται ποτέ.</a:t>
            </a:r>
          </a:p>
          <a:p>
            <a:pPr>
              <a:spcBef>
                <a:spcPts val="600"/>
              </a:spcBef>
            </a:pPr>
            <a:r>
              <a:rPr lang="el-GR" sz="1400" b="1" dirty="0" err="1">
                <a:latin typeface="Calibri" pitchFamily="34" charset="0"/>
              </a:rPr>
              <a:t>Objective</a:t>
            </a:r>
            <a:r>
              <a:rPr lang="el-GR" sz="1400" b="1" dirty="0">
                <a:latin typeface="Calibri" pitchFamily="34" charset="0"/>
              </a:rPr>
              <a:t>:</a:t>
            </a:r>
            <a:endParaRPr lang="el-GR" sz="1400" dirty="0">
              <a:latin typeface="Calibri" pitchFamily="34" charset="0"/>
            </a:endParaRPr>
          </a:p>
          <a:p>
            <a:r>
              <a:rPr lang="el-GR" sz="1400" dirty="0">
                <a:latin typeface="Calibri" pitchFamily="34" charset="0"/>
              </a:rPr>
              <a:t>Να ενημερώνομαι, να εκπαιδεύομαι συνεχώς και να μπαίνω σε νέες προκλήσεις</a:t>
            </a:r>
            <a:r>
              <a:rPr lang="en-US" sz="1400" dirty="0">
                <a:latin typeface="Calibri" pitchFamily="34" charset="0"/>
              </a:rPr>
              <a:t>.</a:t>
            </a:r>
            <a:endParaRPr lang="el-GR" sz="1400" dirty="0">
              <a:latin typeface="Calibri" pitchFamily="34" charset="0"/>
            </a:endParaRPr>
          </a:p>
          <a:p>
            <a:r>
              <a:rPr lang="el-GR" sz="1400" dirty="0">
                <a:latin typeface="Calibri" pitchFamily="34" charset="0"/>
              </a:rPr>
              <a:t>Να ακολουθώ το ρεύμα της εποχής.</a:t>
            </a:r>
          </a:p>
          <a:p>
            <a:pPr>
              <a:spcBef>
                <a:spcPts val="600"/>
              </a:spcBef>
            </a:pPr>
            <a:r>
              <a:rPr lang="el-GR" sz="1400" b="1" dirty="0" err="1">
                <a:latin typeface="Calibri" pitchFamily="34" charset="0"/>
              </a:rPr>
              <a:t>Target</a:t>
            </a:r>
            <a:r>
              <a:rPr lang="el-GR" sz="1400" b="1" dirty="0">
                <a:latin typeface="Calibri" pitchFamily="34" charset="0"/>
              </a:rPr>
              <a:t> </a:t>
            </a:r>
            <a:r>
              <a:rPr lang="el-GR" sz="1400" b="1" dirty="0" err="1">
                <a:latin typeface="Calibri" pitchFamily="34" charset="0"/>
              </a:rPr>
              <a:t>Audience</a:t>
            </a:r>
            <a:r>
              <a:rPr lang="el-GR" sz="1400" b="1" dirty="0">
                <a:latin typeface="Calibri" pitchFamily="34" charset="0"/>
              </a:rPr>
              <a:t>:</a:t>
            </a:r>
            <a:endParaRPr lang="el-GR" sz="1400" dirty="0">
              <a:latin typeface="Calibri" pitchFamily="34" charset="0"/>
            </a:endParaRPr>
          </a:p>
          <a:p>
            <a:r>
              <a:rPr lang="el-GR" sz="1400" dirty="0" err="1">
                <a:latin typeface="Calibri" pitchFamily="34" charset="0"/>
              </a:rPr>
              <a:t>Ό,τι</a:t>
            </a:r>
            <a:r>
              <a:rPr lang="el-GR" sz="1400" dirty="0">
                <a:latin typeface="Calibri" pitchFamily="34" charset="0"/>
              </a:rPr>
              <a:t> είναι για μένα πηγή έμπνευσης.</a:t>
            </a:r>
          </a:p>
          <a:p>
            <a:pPr>
              <a:spcBef>
                <a:spcPts val="600"/>
              </a:spcBef>
            </a:pPr>
            <a:r>
              <a:rPr lang="el-GR" sz="1400" b="1" dirty="0" err="1">
                <a:latin typeface="Calibri" pitchFamily="34" charset="0"/>
              </a:rPr>
              <a:t>The</a:t>
            </a:r>
            <a:r>
              <a:rPr lang="el-GR" sz="1400" b="1" dirty="0">
                <a:latin typeface="Calibri" pitchFamily="34" charset="0"/>
              </a:rPr>
              <a:t> </a:t>
            </a:r>
            <a:r>
              <a:rPr lang="el-GR" sz="1400" b="1" dirty="0" err="1">
                <a:latin typeface="Calibri" pitchFamily="34" charset="0"/>
              </a:rPr>
              <a:t>single</a:t>
            </a:r>
            <a:r>
              <a:rPr lang="el-GR" sz="1400" b="1" dirty="0">
                <a:latin typeface="Calibri" pitchFamily="34" charset="0"/>
              </a:rPr>
              <a:t> </a:t>
            </a:r>
            <a:r>
              <a:rPr lang="el-GR" sz="1400" b="1" dirty="0" err="1">
                <a:latin typeface="Calibri" pitchFamily="34" charset="0"/>
              </a:rPr>
              <a:t>most</a:t>
            </a:r>
            <a:r>
              <a:rPr lang="el-GR" sz="1400" b="1" dirty="0">
                <a:latin typeface="Calibri" pitchFamily="34" charset="0"/>
              </a:rPr>
              <a:t> </a:t>
            </a:r>
            <a:r>
              <a:rPr lang="el-GR" sz="1400" b="1" dirty="0" err="1">
                <a:latin typeface="Calibri" pitchFamily="34" charset="0"/>
              </a:rPr>
              <a:t>important</a:t>
            </a:r>
            <a:r>
              <a:rPr lang="el-GR" sz="1400" b="1" dirty="0">
                <a:latin typeface="Calibri" pitchFamily="34" charset="0"/>
              </a:rPr>
              <a:t> </a:t>
            </a:r>
            <a:r>
              <a:rPr lang="el-GR" sz="1400" b="1" dirty="0" err="1">
                <a:latin typeface="Calibri" pitchFamily="34" charset="0"/>
              </a:rPr>
              <a:t>thing</a:t>
            </a:r>
            <a:r>
              <a:rPr lang="el-GR" sz="1400" b="1" dirty="0">
                <a:latin typeface="Calibri" pitchFamily="34" charset="0"/>
              </a:rPr>
              <a:t> </a:t>
            </a:r>
            <a:r>
              <a:rPr lang="el-GR" sz="1400" b="1" dirty="0" err="1">
                <a:latin typeface="Calibri" pitchFamily="34" charset="0"/>
              </a:rPr>
              <a:t>to</a:t>
            </a:r>
            <a:r>
              <a:rPr lang="el-GR" sz="1400" b="1" dirty="0">
                <a:latin typeface="Calibri" pitchFamily="34" charset="0"/>
              </a:rPr>
              <a:t> </a:t>
            </a:r>
            <a:r>
              <a:rPr lang="el-GR" sz="1400" b="1" dirty="0" err="1">
                <a:latin typeface="Calibri" pitchFamily="34" charset="0"/>
              </a:rPr>
              <a:t>say</a:t>
            </a:r>
            <a:r>
              <a:rPr lang="el-GR" sz="1400" b="1" dirty="0">
                <a:latin typeface="Calibri" pitchFamily="34" charset="0"/>
              </a:rPr>
              <a:t>:</a:t>
            </a:r>
            <a:endParaRPr lang="el-GR" sz="1400" dirty="0">
              <a:latin typeface="Calibri" pitchFamily="34" charset="0"/>
            </a:endParaRPr>
          </a:p>
          <a:p>
            <a:r>
              <a:rPr lang="el-GR" sz="1400" dirty="0">
                <a:latin typeface="Calibri" pitchFamily="34" charset="0"/>
              </a:rPr>
              <a:t>H διατήρηση της παιδικότητας είναι το μυστικό της δημιουργικότητας! Να βλέπεις σε δύο κομμάτια </a:t>
            </a:r>
            <a:r>
              <a:rPr lang="el-GR" sz="1400" dirty="0" err="1">
                <a:latin typeface="Calibri" pitchFamily="34" charset="0"/>
              </a:rPr>
              <a:t>lego</a:t>
            </a:r>
            <a:r>
              <a:rPr lang="el-GR" sz="1400">
                <a:latin typeface="Calibri" pitchFamily="34" charset="0"/>
              </a:rPr>
              <a:t>, </a:t>
            </a:r>
            <a:br>
              <a:rPr lang="el-GR" sz="1400">
                <a:latin typeface="Calibri" pitchFamily="34" charset="0"/>
              </a:rPr>
            </a:br>
            <a:r>
              <a:rPr lang="el-GR" sz="1400">
                <a:latin typeface="Calibri" pitchFamily="34" charset="0"/>
              </a:rPr>
              <a:t>το </a:t>
            </a:r>
            <a:r>
              <a:rPr lang="el-GR" sz="1400" dirty="0">
                <a:latin typeface="Calibri" pitchFamily="34" charset="0"/>
              </a:rPr>
              <a:t>αεροπλανάκι!</a:t>
            </a:r>
          </a:p>
          <a:p>
            <a:pPr>
              <a:spcBef>
                <a:spcPts val="600"/>
              </a:spcBef>
            </a:pPr>
            <a:r>
              <a:rPr lang="el-GR" sz="1400" b="1" dirty="0" err="1">
                <a:latin typeface="Calibri" pitchFamily="34" charset="0"/>
              </a:rPr>
              <a:t>Reasons</a:t>
            </a:r>
            <a:r>
              <a:rPr lang="el-GR" sz="1400" b="1" dirty="0">
                <a:latin typeface="Calibri" pitchFamily="34" charset="0"/>
              </a:rPr>
              <a:t> </a:t>
            </a:r>
            <a:r>
              <a:rPr lang="el-GR" sz="1400" b="1" dirty="0" err="1">
                <a:latin typeface="Calibri" pitchFamily="34" charset="0"/>
              </a:rPr>
              <a:t>to</a:t>
            </a:r>
            <a:r>
              <a:rPr lang="el-GR" sz="1400" b="1" dirty="0">
                <a:latin typeface="Calibri" pitchFamily="34" charset="0"/>
              </a:rPr>
              <a:t> </a:t>
            </a:r>
            <a:r>
              <a:rPr lang="el-GR" sz="1400" b="1" dirty="0" err="1">
                <a:latin typeface="Calibri" pitchFamily="34" charset="0"/>
              </a:rPr>
              <a:t>believe</a:t>
            </a:r>
            <a:r>
              <a:rPr lang="el-GR" sz="1400" b="1" dirty="0">
                <a:latin typeface="Calibri" pitchFamily="34" charset="0"/>
              </a:rPr>
              <a:t> </a:t>
            </a:r>
            <a:r>
              <a:rPr lang="el-GR" sz="1400" b="1" dirty="0" err="1">
                <a:latin typeface="Calibri" pitchFamily="34" charset="0"/>
              </a:rPr>
              <a:t>in</a:t>
            </a:r>
            <a:r>
              <a:rPr lang="el-GR" sz="1400" b="1" dirty="0">
                <a:latin typeface="Calibri" pitchFamily="34" charset="0"/>
              </a:rPr>
              <a:t> </a:t>
            </a:r>
            <a:r>
              <a:rPr lang="el-GR" sz="1400" b="1" dirty="0" err="1">
                <a:latin typeface="Calibri" pitchFamily="34" charset="0"/>
              </a:rPr>
              <a:t>me</a:t>
            </a:r>
            <a:r>
              <a:rPr lang="el-GR" sz="1400" b="1" dirty="0">
                <a:latin typeface="Calibri" pitchFamily="34" charset="0"/>
              </a:rPr>
              <a:t>:</a:t>
            </a:r>
            <a:endParaRPr lang="el-GR" sz="1400" dirty="0">
              <a:latin typeface="Calibri" pitchFamily="34" charset="0"/>
            </a:endParaRPr>
          </a:p>
          <a:p>
            <a:r>
              <a:rPr lang="el-GR" sz="1400" b="1" dirty="0" err="1">
                <a:latin typeface="Calibri" pitchFamily="34" charset="0"/>
                <a:hlinkClick r:id="rId6"/>
              </a:rPr>
              <a:t>www.gospelcreative.com</a:t>
            </a:r>
            <a:endParaRPr lang="el-GR" sz="1400" dirty="0">
              <a:latin typeface="Calibri" pitchFamily="34" charset="0"/>
            </a:endParaRPr>
          </a:p>
        </p:txBody>
      </p:sp>
    </p:spTree>
    <p:extLst>
      <p:ext uri="{BB962C8B-B14F-4D97-AF65-F5344CB8AC3E}">
        <p14:creationId xmlns:p14="http://schemas.microsoft.com/office/powerpoint/2010/main" val="228636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pic>
        <p:nvPicPr>
          <p:cNvPr id="2" name="Εικόνα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0400" y="129202"/>
            <a:ext cx="2035379" cy="2054081"/>
          </a:xfrm>
          <a:prstGeom prst="rect">
            <a:avLst/>
          </a:prstGeom>
        </p:spPr>
      </p:pic>
      <p:sp>
        <p:nvSpPr>
          <p:cNvPr id="3" name="TextBox 2"/>
          <p:cNvSpPr txBox="1"/>
          <p:nvPr/>
        </p:nvSpPr>
        <p:spPr>
          <a:xfrm>
            <a:off x="457200" y="304800"/>
            <a:ext cx="8252086" cy="6063198"/>
          </a:xfrm>
          <a:prstGeom prst="rect">
            <a:avLst/>
          </a:prstGeom>
          <a:noFill/>
        </p:spPr>
        <p:txBody>
          <a:bodyPr wrap="square" rtlCol="0">
            <a:spAutoFit/>
          </a:bodyPr>
          <a:lstStyle/>
          <a:p>
            <a:r>
              <a:rPr lang="en-US" sz="1400" dirty="0">
                <a:latin typeface="+mn-lt"/>
              </a:rPr>
              <a:t> </a:t>
            </a:r>
            <a:r>
              <a:rPr lang="el-GR" sz="1400" dirty="0">
                <a:latin typeface="+mn-lt"/>
              </a:rPr>
              <a:t>Προς: </a:t>
            </a:r>
            <a:r>
              <a:rPr lang="en-US" sz="1400" dirty="0">
                <a:latin typeface="+mn-lt"/>
              </a:rPr>
              <a:t>Pollen Advertising</a:t>
            </a:r>
            <a:r>
              <a:rPr lang="el-GR" sz="1400" dirty="0">
                <a:latin typeface="+mn-lt"/>
              </a:rPr>
              <a:t> </a:t>
            </a:r>
          </a:p>
          <a:p>
            <a:r>
              <a:rPr lang="en-US" sz="1400" dirty="0">
                <a:latin typeface="+mn-lt"/>
              </a:rPr>
              <a:t> </a:t>
            </a:r>
            <a:r>
              <a:rPr lang="el-GR" sz="1400" dirty="0">
                <a:latin typeface="+mn-lt"/>
              </a:rPr>
              <a:t>Κοινοποίηση: Ούζο Πλωμάρι</a:t>
            </a:r>
          </a:p>
          <a:p>
            <a:r>
              <a:rPr lang="en-US" sz="1400" dirty="0">
                <a:latin typeface="+mn-lt"/>
              </a:rPr>
              <a:t> </a:t>
            </a:r>
            <a:r>
              <a:rPr lang="el-GR" sz="1400" dirty="0">
                <a:latin typeface="+mn-lt"/>
              </a:rPr>
              <a:t>Από: </a:t>
            </a:r>
            <a:r>
              <a:rPr lang="el-GR" sz="1600" b="1" dirty="0">
                <a:latin typeface="+mn-lt"/>
              </a:rPr>
              <a:t>Νάνσυ Βλαχάκη</a:t>
            </a:r>
            <a:endParaRPr lang="el-GR" sz="1600" dirty="0">
              <a:latin typeface="+mn-lt"/>
            </a:endParaRPr>
          </a:p>
          <a:p>
            <a:r>
              <a:rPr lang="en-US" sz="1400" dirty="0">
                <a:latin typeface="+mn-lt"/>
              </a:rPr>
              <a:t> </a:t>
            </a:r>
            <a:r>
              <a:rPr lang="el-GR" sz="1400" dirty="0">
                <a:latin typeface="+mn-lt"/>
              </a:rPr>
              <a:t>Θέμα:</a:t>
            </a:r>
            <a:r>
              <a:rPr lang="el-GR" sz="1400" i="1" dirty="0">
                <a:latin typeface="+mn-lt"/>
              </a:rPr>
              <a:t> </a:t>
            </a:r>
            <a:r>
              <a:rPr lang="el-GR" sz="1400" dirty="0">
                <a:latin typeface="+mn-lt"/>
              </a:rPr>
              <a:t> </a:t>
            </a:r>
            <a:r>
              <a:rPr lang="en-US" sz="1600" b="1" dirty="0">
                <a:latin typeface="+mn-lt"/>
              </a:rPr>
              <a:t>Copy</a:t>
            </a:r>
            <a:r>
              <a:rPr lang="el-GR" sz="1600" b="1" dirty="0">
                <a:latin typeface="+mn-lt"/>
              </a:rPr>
              <a:t>-</a:t>
            </a:r>
            <a:r>
              <a:rPr lang="en-US" sz="1600" b="1" dirty="0">
                <a:latin typeface="+mn-lt"/>
              </a:rPr>
              <a:t>girl</a:t>
            </a:r>
          </a:p>
          <a:p>
            <a:endParaRPr lang="en-US" sz="1400" dirty="0">
              <a:latin typeface="+mn-lt"/>
            </a:endParaRPr>
          </a:p>
          <a:p>
            <a:endParaRPr lang="en-US" sz="1400" dirty="0">
              <a:latin typeface="+mn-lt"/>
            </a:endParaRPr>
          </a:p>
          <a:p>
            <a:r>
              <a:rPr lang="en-US" sz="1400" dirty="0">
                <a:latin typeface="+mn-lt"/>
              </a:rPr>
              <a:t> </a:t>
            </a:r>
            <a:endParaRPr lang="el-GR" sz="1400" dirty="0">
              <a:latin typeface="+mn-lt"/>
            </a:endParaRPr>
          </a:p>
          <a:p>
            <a:r>
              <a:rPr lang="en-US" sz="1400" b="1" u="sng" dirty="0">
                <a:latin typeface="+mn-lt"/>
              </a:rPr>
              <a:t>Background</a:t>
            </a:r>
            <a:r>
              <a:rPr lang="el-GR" sz="1400" b="1" u="sng" dirty="0">
                <a:latin typeface="+mn-lt"/>
              </a:rPr>
              <a:t> / </a:t>
            </a:r>
            <a:r>
              <a:rPr lang="en-US" sz="1400" b="1" u="sng" dirty="0">
                <a:latin typeface="+mn-lt"/>
              </a:rPr>
              <a:t>Overview</a:t>
            </a:r>
            <a:r>
              <a:rPr lang="el-GR" sz="1400" b="1" u="sng" dirty="0">
                <a:latin typeface="+mn-lt"/>
              </a:rPr>
              <a:t>: </a:t>
            </a:r>
            <a:endParaRPr lang="el-GR" sz="1400" dirty="0">
              <a:latin typeface="+mn-lt"/>
            </a:endParaRPr>
          </a:p>
          <a:p>
            <a:r>
              <a:rPr lang="el-GR" sz="1400" dirty="0">
                <a:latin typeface="+mn-lt"/>
              </a:rPr>
              <a:t>Γεννήθηκα κι εγώ στην Αθήνα και μεγάλωσα σε ένα απόλυτα ήρεμο περιβάλλον. Σπουδάζω Μάρκετινγκ </a:t>
            </a:r>
            <a:br>
              <a:rPr lang="en-US" sz="1400" dirty="0">
                <a:latin typeface="+mn-lt"/>
              </a:rPr>
            </a:br>
            <a:r>
              <a:rPr lang="el-GR" sz="1400" dirty="0">
                <a:latin typeface="+mn-lt"/>
              </a:rPr>
              <a:t>και Επικοινωνία. Όσοι με ξέρουν λένε για μένα ότι είμαι ότι το κορίτσι της ισορροπίας και της δικαιοσύνης. Μπορεί να μην είμαι η ψυχή της παρέας, συντονίζω όμως τους πάντες και τα πάντα και έτσι όλοι είμαστε χαρούμενοι και όλα γίνονται στο σωστό </a:t>
            </a:r>
            <a:r>
              <a:rPr lang="en-US" sz="1400" dirty="0">
                <a:latin typeface="+mn-lt"/>
              </a:rPr>
              <a:t>deadline</a:t>
            </a:r>
            <a:r>
              <a:rPr lang="el-GR" sz="1400" dirty="0">
                <a:latin typeface="+mn-lt"/>
              </a:rPr>
              <a:t>!</a:t>
            </a:r>
          </a:p>
          <a:p>
            <a:pPr>
              <a:spcBef>
                <a:spcPts val="600"/>
              </a:spcBef>
            </a:pPr>
            <a:r>
              <a:rPr lang="en-US" sz="1400" b="1" u="sng" dirty="0">
                <a:latin typeface="+mn-lt"/>
              </a:rPr>
              <a:t>Objective</a:t>
            </a:r>
            <a:r>
              <a:rPr lang="el-GR" sz="1400" b="1" dirty="0">
                <a:latin typeface="+mn-lt"/>
              </a:rPr>
              <a:t>:</a:t>
            </a:r>
            <a:endParaRPr lang="el-GR" sz="1400" dirty="0">
              <a:latin typeface="+mn-lt"/>
            </a:endParaRPr>
          </a:p>
          <a:p>
            <a:r>
              <a:rPr lang="el-GR" sz="1400" dirty="0">
                <a:latin typeface="+mn-lt"/>
              </a:rPr>
              <a:t>Αναρωτιέμαι πως ασχολήθηκα με το χώρο αυτό? </a:t>
            </a:r>
            <a:r>
              <a:rPr lang="en-US" sz="1400" dirty="0">
                <a:latin typeface="+mn-lt"/>
              </a:rPr>
              <a:t>A</a:t>
            </a:r>
            <a:r>
              <a:rPr lang="el-GR" sz="1400" dirty="0" err="1">
                <a:latin typeface="+mn-lt"/>
              </a:rPr>
              <a:t>κόμα</a:t>
            </a:r>
            <a:r>
              <a:rPr lang="el-GR" sz="1400" dirty="0">
                <a:latin typeface="+mn-lt"/>
              </a:rPr>
              <a:t> δεν ξέρω! Νιώθω όμως ότι απώτερος στόχος μου </a:t>
            </a:r>
            <a:br>
              <a:rPr lang="en-US" sz="1400" dirty="0">
                <a:latin typeface="+mn-lt"/>
              </a:rPr>
            </a:br>
            <a:r>
              <a:rPr lang="el-GR" sz="1400" dirty="0">
                <a:latin typeface="+mn-lt"/>
              </a:rPr>
              <a:t>είναι να ανακαλύπτω </a:t>
            </a:r>
            <a:r>
              <a:rPr lang="en-US" sz="1400" dirty="0">
                <a:latin typeface="+mn-lt"/>
              </a:rPr>
              <a:t>insights</a:t>
            </a:r>
            <a:r>
              <a:rPr lang="el-GR" sz="1400" dirty="0">
                <a:latin typeface="+mn-lt"/>
              </a:rPr>
              <a:t>. Να βλέπω «ποιος και τι μου κλείνει το μάτι» και να πράττω ανάλογα! </a:t>
            </a:r>
          </a:p>
          <a:p>
            <a:pPr>
              <a:spcBef>
                <a:spcPts val="600"/>
              </a:spcBef>
            </a:pPr>
            <a:r>
              <a:rPr lang="en-US" sz="1400" b="1" u="sng" dirty="0">
                <a:latin typeface="+mn-lt"/>
              </a:rPr>
              <a:t>Target Audience</a:t>
            </a:r>
            <a:r>
              <a:rPr lang="el-GR" sz="1400" b="1" dirty="0">
                <a:latin typeface="+mn-lt"/>
              </a:rPr>
              <a:t>: </a:t>
            </a:r>
            <a:endParaRPr lang="el-GR" sz="1400" dirty="0">
              <a:latin typeface="+mn-lt"/>
            </a:endParaRPr>
          </a:p>
          <a:p>
            <a:r>
              <a:rPr lang="el-GR" sz="1400" dirty="0">
                <a:latin typeface="+mn-lt"/>
              </a:rPr>
              <a:t>Από διαφήμιση και επικοινωνία έως… </a:t>
            </a:r>
            <a:r>
              <a:rPr lang="en-US" sz="1400" dirty="0">
                <a:latin typeface="+mn-lt"/>
              </a:rPr>
              <a:t>Start-ups!</a:t>
            </a:r>
            <a:endParaRPr lang="el-GR" sz="1400" dirty="0">
              <a:latin typeface="+mn-lt"/>
            </a:endParaRPr>
          </a:p>
          <a:p>
            <a:pPr>
              <a:spcAft>
                <a:spcPts val="600"/>
              </a:spcAft>
            </a:pPr>
            <a:r>
              <a:rPr lang="en-US" sz="1400" b="1" u="sng" dirty="0">
                <a:latin typeface="+mn-lt"/>
              </a:rPr>
              <a:t>The single most important thing to say</a:t>
            </a:r>
            <a:r>
              <a:rPr lang="en-US" sz="1400" b="1" dirty="0">
                <a:latin typeface="+mn-lt"/>
              </a:rPr>
              <a:t>: </a:t>
            </a:r>
            <a:endParaRPr lang="el-GR" sz="1400" dirty="0">
              <a:latin typeface="+mn-lt"/>
            </a:endParaRPr>
          </a:p>
          <a:p>
            <a:r>
              <a:rPr lang="el-GR" sz="1400" dirty="0">
                <a:latin typeface="+mn-lt"/>
              </a:rPr>
              <a:t>Μου αρέσει η ζωή! Κάθε μέρα κάτι μαθαίνω! Κάθε χαμόγελο και κάθε στραβομουτσούνιασμα είναι διαφορετικό!</a:t>
            </a:r>
          </a:p>
          <a:p>
            <a:pPr>
              <a:spcAft>
                <a:spcPts val="600"/>
              </a:spcAft>
            </a:pPr>
            <a:r>
              <a:rPr lang="en-US" sz="1400" b="1" u="sng" dirty="0">
                <a:latin typeface="+mn-lt"/>
              </a:rPr>
              <a:t>Reasons to believe in me</a:t>
            </a:r>
            <a:r>
              <a:rPr lang="en-US" sz="1400" b="1" dirty="0">
                <a:latin typeface="+mn-lt"/>
              </a:rPr>
              <a:t>: </a:t>
            </a:r>
            <a:endParaRPr lang="el-GR" sz="1400" dirty="0">
              <a:latin typeface="+mn-lt"/>
            </a:endParaRPr>
          </a:p>
          <a:p>
            <a:r>
              <a:rPr lang="el-GR" sz="1400" dirty="0">
                <a:latin typeface="+mn-lt"/>
              </a:rPr>
              <a:t>Το δημιουργικό μου ενδιαφέρον μου και η διάθεσή μου για μάθηση και εξέλιξη «μεγαλώνουν». </a:t>
            </a:r>
            <a:br>
              <a:rPr lang="en-US" sz="1400" dirty="0">
                <a:latin typeface="+mn-lt"/>
              </a:rPr>
            </a:br>
            <a:r>
              <a:rPr lang="el-GR" sz="1400" dirty="0">
                <a:latin typeface="+mn-lt"/>
              </a:rPr>
              <a:t>Δίνω πάντοτε έμφαση στη λεπτομέρεια και επιζητώ την ποιότητα σε ό,τι κάνω .</a:t>
            </a:r>
          </a:p>
          <a:p>
            <a:r>
              <a:rPr lang="en-US" sz="1400" dirty="0">
                <a:latin typeface="+mn-lt"/>
              </a:rPr>
              <a:t> </a:t>
            </a:r>
          </a:p>
          <a:p>
            <a:r>
              <a:rPr lang="el-GR" sz="1400" dirty="0">
                <a:latin typeface="+mn-lt"/>
              </a:rPr>
              <a:t>Εάν όλα αυτά σας φαίνονται ενδιαφέροντα, μπορείτε να με βρείτε  στο 6979048380</a:t>
            </a:r>
            <a:r>
              <a:rPr lang="en-US" sz="1400" dirty="0">
                <a:latin typeface="+mn-lt"/>
              </a:rPr>
              <a:t> </a:t>
            </a:r>
            <a:r>
              <a:rPr lang="el-GR" sz="1400" dirty="0">
                <a:latin typeface="+mn-lt"/>
              </a:rPr>
              <a:t>ή στο </a:t>
            </a:r>
            <a:r>
              <a:rPr lang="el-GR" sz="1400" dirty="0">
                <a:latin typeface="+mn-lt"/>
                <a:hlinkClick r:id="rId4"/>
              </a:rPr>
              <a:t>athvlachaki@gmail.com</a:t>
            </a:r>
            <a:r>
              <a:rPr lang="el-GR" sz="1400" dirty="0">
                <a:latin typeface="+mn-lt"/>
              </a:rPr>
              <a:t> ή </a:t>
            </a:r>
            <a:r>
              <a:rPr lang="el-GR" sz="1400" dirty="0">
                <a:latin typeface="+mn-lt"/>
                <a:hlinkClick r:id="rId5"/>
              </a:rPr>
              <a:t>https://www.facebook.com/nansy.vlachaki</a:t>
            </a:r>
            <a:r>
              <a:rPr lang="el-GR" sz="1400" dirty="0">
                <a:latin typeface="+mn-lt"/>
              </a:rPr>
              <a:t> </a:t>
            </a:r>
          </a:p>
        </p:txBody>
      </p:sp>
    </p:spTree>
    <p:extLst>
      <p:ext uri="{BB962C8B-B14F-4D97-AF65-F5344CB8AC3E}">
        <p14:creationId xmlns:p14="http://schemas.microsoft.com/office/powerpoint/2010/main" val="413377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sp>
        <p:nvSpPr>
          <p:cNvPr id="3" name="TextBox 2"/>
          <p:cNvSpPr txBox="1"/>
          <p:nvPr/>
        </p:nvSpPr>
        <p:spPr>
          <a:xfrm>
            <a:off x="457200" y="152400"/>
            <a:ext cx="8305800" cy="6432530"/>
          </a:xfrm>
          <a:prstGeom prst="rect">
            <a:avLst/>
          </a:prstGeom>
          <a:noFill/>
        </p:spPr>
        <p:txBody>
          <a:bodyPr wrap="square" rtlCol="0">
            <a:spAutoFit/>
          </a:bodyPr>
          <a:lstStyle/>
          <a:p>
            <a:r>
              <a:rPr lang="el-GR" sz="1400" dirty="0">
                <a:latin typeface="+mn-lt"/>
              </a:rPr>
              <a:t>Προς: </a:t>
            </a:r>
            <a:r>
              <a:rPr lang="el-GR" sz="1400" dirty="0" err="1">
                <a:latin typeface="+mn-lt"/>
              </a:rPr>
              <a:t>Pollen</a:t>
            </a:r>
            <a:r>
              <a:rPr lang="el-GR" sz="1400" dirty="0">
                <a:latin typeface="+mn-lt"/>
              </a:rPr>
              <a:t> </a:t>
            </a:r>
            <a:r>
              <a:rPr lang="el-GR" sz="1400" dirty="0" err="1">
                <a:latin typeface="+mn-lt"/>
              </a:rPr>
              <a:t>Advertising</a:t>
            </a:r>
            <a:endParaRPr lang="el-GR" sz="1400" dirty="0">
              <a:latin typeface="+mn-lt"/>
            </a:endParaRPr>
          </a:p>
          <a:p>
            <a:r>
              <a:rPr lang="el-GR" sz="1400" dirty="0">
                <a:latin typeface="+mn-lt"/>
              </a:rPr>
              <a:t>Κοινοποίηση: Ούζο </a:t>
            </a:r>
            <a:r>
              <a:rPr lang="el-GR" sz="1400" dirty="0" err="1">
                <a:latin typeface="+mn-lt"/>
              </a:rPr>
              <a:t>Πλωμάρι</a:t>
            </a:r>
            <a:endParaRPr lang="el-GR" sz="1400" dirty="0">
              <a:latin typeface="+mn-lt"/>
            </a:endParaRPr>
          </a:p>
          <a:p>
            <a:r>
              <a:rPr lang="el-GR" sz="1400" dirty="0">
                <a:latin typeface="+mn-lt"/>
              </a:rPr>
              <a:t>Από: </a:t>
            </a:r>
            <a:r>
              <a:rPr lang="el-GR" sz="1600" b="1" dirty="0">
                <a:latin typeface="+mn-lt"/>
              </a:rPr>
              <a:t>Χριστίνα Κόκκαλη</a:t>
            </a:r>
          </a:p>
          <a:p>
            <a:r>
              <a:rPr lang="el-GR" sz="1400" dirty="0">
                <a:latin typeface="+mn-lt"/>
              </a:rPr>
              <a:t>Θέμα:</a:t>
            </a:r>
            <a:r>
              <a:rPr lang="el-GR" sz="1400" i="1" dirty="0">
                <a:latin typeface="+mn-lt"/>
              </a:rPr>
              <a:t> </a:t>
            </a:r>
            <a:r>
              <a:rPr lang="el-GR" sz="1600" b="1" dirty="0">
                <a:latin typeface="+mn-lt"/>
              </a:rPr>
              <a:t>Η Χριστίνα και ο κόσμος</a:t>
            </a:r>
          </a:p>
          <a:p>
            <a:r>
              <a:rPr lang="el-GR" sz="1400" dirty="0">
                <a:latin typeface="+mn-lt"/>
              </a:rPr>
              <a:t>Επικοινωνία: </a:t>
            </a:r>
            <a:r>
              <a:rPr lang="el-GR" sz="1400" dirty="0">
                <a:latin typeface="+mn-lt"/>
                <a:hlinkClick r:id="rId3"/>
              </a:rPr>
              <a:t>210 3459451</a:t>
            </a:r>
            <a:r>
              <a:rPr lang="el-GR" sz="1400" dirty="0">
                <a:latin typeface="+mn-lt"/>
              </a:rPr>
              <a:t> | 697611798</a:t>
            </a:r>
            <a:r>
              <a:rPr lang="en-US" sz="1400" dirty="0">
                <a:latin typeface="+mn-lt"/>
              </a:rPr>
              <a:t>3 | </a:t>
            </a:r>
            <a:r>
              <a:rPr lang="el-GR" sz="1400" dirty="0">
                <a:latin typeface="+mn-lt"/>
              </a:rPr>
              <a:t>christinakokkali</a:t>
            </a:r>
            <a:r>
              <a:rPr lang="el-GR" sz="1400" u="sng" dirty="0">
                <a:latin typeface="+mn-lt"/>
                <a:hlinkClick r:id="rId4"/>
              </a:rPr>
              <a:t>@gmail.com</a:t>
            </a:r>
            <a:endParaRPr lang="el-GR" sz="1400" dirty="0">
              <a:latin typeface="+mn-lt"/>
            </a:endParaRPr>
          </a:p>
          <a:p>
            <a:endParaRPr lang="en-US" sz="1400" b="1" u="sng" dirty="0">
              <a:latin typeface="+mn-lt"/>
            </a:endParaRPr>
          </a:p>
          <a:p>
            <a:endParaRPr lang="en-US" sz="1400" b="1" u="sng" dirty="0">
              <a:latin typeface="+mn-lt"/>
            </a:endParaRPr>
          </a:p>
          <a:p>
            <a:endParaRPr lang="en-US" sz="1400" b="1" u="sng" dirty="0">
              <a:latin typeface="+mn-lt"/>
            </a:endParaRPr>
          </a:p>
          <a:p>
            <a:r>
              <a:rPr lang="el-GR" sz="1400" b="1" u="sng" dirty="0" err="1">
                <a:latin typeface="+mn-lt"/>
              </a:rPr>
              <a:t>Background</a:t>
            </a:r>
            <a:r>
              <a:rPr lang="el-GR" sz="1400" b="1" u="sng" dirty="0">
                <a:latin typeface="+mn-lt"/>
              </a:rPr>
              <a:t> / </a:t>
            </a:r>
            <a:r>
              <a:rPr lang="el-GR" sz="1400" b="1" u="sng" dirty="0" err="1">
                <a:latin typeface="+mn-lt"/>
              </a:rPr>
              <a:t>Overview</a:t>
            </a:r>
            <a:r>
              <a:rPr lang="el-GR" sz="1400" b="1" u="sng" dirty="0">
                <a:latin typeface="+mn-lt"/>
              </a:rPr>
              <a:t>:</a:t>
            </a:r>
            <a:endParaRPr lang="el-GR" sz="1400" u="sng" dirty="0">
              <a:latin typeface="+mn-lt"/>
            </a:endParaRPr>
          </a:p>
          <a:p>
            <a:r>
              <a:rPr lang="el-GR" sz="1400" dirty="0">
                <a:latin typeface="+mn-lt"/>
              </a:rPr>
              <a:t>Γεννήθηκα στην Αθήνα μια βροχερή ημέρα του Νοέμβρη του 1984.</a:t>
            </a:r>
            <a:r>
              <a:rPr lang="en-US" sz="1400" dirty="0">
                <a:latin typeface="+mn-lt"/>
              </a:rPr>
              <a:t> </a:t>
            </a:r>
            <a:r>
              <a:rPr lang="el-GR" sz="1400" dirty="0">
                <a:latin typeface="+mn-lt"/>
              </a:rPr>
              <a:t>Μεγαλώνοντας στα Πετράλωνα, ανακάλυψα το παιχνίδι, τη φιλία, τη ξεγνοιασιά και τη φαντασία, αξίες που με οδήγησαν να θέλω να ξεπερνώ μέρα με τη μέρα τα σύνορα του μυαλού μου.</a:t>
            </a:r>
          </a:p>
          <a:p>
            <a:pPr>
              <a:spcBef>
                <a:spcPts val="600"/>
              </a:spcBef>
            </a:pPr>
            <a:r>
              <a:rPr lang="el-GR" sz="1400" b="1" u="sng" dirty="0" err="1">
                <a:latin typeface="+mn-lt"/>
              </a:rPr>
              <a:t>Objective</a:t>
            </a:r>
            <a:r>
              <a:rPr lang="el-GR" sz="1400" b="1" dirty="0">
                <a:latin typeface="+mn-lt"/>
              </a:rPr>
              <a:t>:</a:t>
            </a:r>
            <a:endParaRPr lang="el-GR" sz="1400" dirty="0">
              <a:latin typeface="+mn-lt"/>
            </a:endParaRPr>
          </a:p>
          <a:p>
            <a:r>
              <a:rPr lang="el-GR" sz="1400" dirty="0">
                <a:latin typeface="+mn-lt"/>
              </a:rPr>
              <a:t>Οι σπουδές μου στη Φιλοσοφική Σχολή Αθηνών και η εξειδίκευση στη Γλωσσολογία με έκαναν να ανακαλύψω έναν νέο, συναρπαστικό κόσμο, τον κόσμο της Γλώσσας, η οποία σηματοδοτεί κάθε πτυχή της ζωής μας και είναι και αυτή που μας καθορίζει.</a:t>
            </a:r>
            <a:r>
              <a:rPr lang="en-US" sz="1400" dirty="0">
                <a:latin typeface="+mn-lt"/>
              </a:rPr>
              <a:t> </a:t>
            </a:r>
            <a:r>
              <a:rPr lang="el-GR" sz="1400" dirty="0">
                <a:latin typeface="+mn-lt"/>
              </a:rPr>
              <a:t>Έχοντας ως στόχο ζωής το “γηράσκω αεί διδασκόμενη”, χανόμουν μέσα σε αίθουσες σεμιναρίων, φροντιστηρίων ξένων γλωσσών και συνεδρίων, ώσπου ανακάλυψα το πάντρεμα του Μάρκετινγκ με την Επικοινωνία σε ένα μεταπτυχιακό.</a:t>
            </a:r>
          </a:p>
          <a:p>
            <a:pPr>
              <a:spcBef>
                <a:spcPts val="600"/>
              </a:spcBef>
            </a:pPr>
            <a:r>
              <a:rPr lang="el-GR" sz="1400" b="1" u="sng" dirty="0" err="1">
                <a:latin typeface="+mn-lt"/>
              </a:rPr>
              <a:t>Target</a:t>
            </a:r>
            <a:r>
              <a:rPr lang="el-GR" sz="1400" b="1" u="sng" dirty="0">
                <a:latin typeface="+mn-lt"/>
              </a:rPr>
              <a:t> </a:t>
            </a:r>
            <a:r>
              <a:rPr lang="el-GR" sz="1400" b="1" u="sng" dirty="0" err="1">
                <a:latin typeface="+mn-lt"/>
              </a:rPr>
              <a:t>Audience</a:t>
            </a:r>
            <a:r>
              <a:rPr lang="el-GR" sz="1400" b="1" dirty="0">
                <a:latin typeface="+mn-lt"/>
              </a:rPr>
              <a:t>:</a:t>
            </a:r>
            <a:endParaRPr lang="el-GR" sz="1400" dirty="0">
              <a:latin typeface="+mn-lt"/>
            </a:endParaRPr>
          </a:p>
          <a:p>
            <a:r>
              <a:rPr lang="el-GR" sz="1400" dirty="0">
                <a:latin typeface="+mn-lt"/>
              </a:rPr>
              <a:t>Η προϋπηρεσία μου στα τυχερά παιχνίδια και η κλίση μου προς τα </a:t>
            </a:r>
            <a:r>
              <a:rPr lang="el-GR" sz="1400" dirty="0" err="1">
                <a:latin typeface="+mn-lt"/>
              </a:rPr>
              <a:t>social</a:t>
            </a:r>
            <a:r>
              <a:rPr lang="el-GR" sz="1400" dirty="0">
                <a:latin typeface="+mn-lt"/>
              </a:rPr>
              <a:t> </a:t>
            </a:r>
            <a:r>
              <a:rPr lang="el-GR" sz="1400" dirty="0" err="1">
                <a:latin typeface="+mn-lt"/>
              </a:rPr>
              <a:t>media</a:t>
            </a:r>
            <a:r>
              <a:rPr lang="el-GR" sz="1400" dirty="0">
                <a:latin typeface="+mn-lt"/>
              </a:rPr>
              <a:t> και τις νέες τεχνολογίες </a:t>
            </a:r>
            <a:br>
              <a:rPr lang="en-US" sz="1400" dirty="0">
                <a:latin typeface="+mn-lt"/>
              </a:rPr>
            </a:br>
            <a:r>
              <a:rPr lang="el-GR" sz="1400" dirty="0">
                <a:latin typeface="+mn-lt"/>
              </a:rPr>
              <a:t>με οδήγησαν (παίζοντας συγχρόνως) στα ανεξερεύνητα μονοπάτια των </a:t>
            </a:r>
            <a:r>
              <a:rPr lang="el-GR" sz="1400" dirty="0" err="1">
                <a:latin typeface="+mn-lt"/>
              </a:rPr>
              <a:t>online</a:t>
            </a:r>
            <a:r>
              <a:rPr lang="el-GR" sz="1400" dirty="0">
                <a:latin typeface="+mn-lt"/>
              </a:rPr>
              <a:t> παιχνιδιών και στην εξεύρεση </a:t>
            </a:r>
            <a:br>
              <a:rPr lang="en-US" sz="1400" dirty="0">
                <a:latin typeface="+mn-lt"/>
              </a:rPr>
            </a:br>
            <a:r>
              <a:rPr lang="el-GR" sz="1400" dirty="0">
                <a:latin typeface="+mn-lt"/>
              </a:rPr>
              <a:t>νέων τρόπων προσέλκυσης παικτών σε αυτά </a:t>
            </a:r>
          </a:p>
          <a:p>
            <a:pPr>
              <a:spcBef>
                <a:spcPts val="600"/>
              </a:spcBef>
            </a:pPr>
            <a:r>
              <a:rPr lang="el-GR" sz="1400" b="1" u="sng" dirty="0">
                <a:latin typeface="+mn-lt"/>
              </a:rPr>
              <a:t>The </a:t>
            </a:r>
            <a:r>
              <a:rPr lang="el-GR" sz="1400" b="1" u="sng" dirty="0" err="1">
                <a:latin typeface="+mn-lt"/>
              </a:rPr>
              <a:t>single</a:t>
            </a:r>
            <a:r>
              <a:rPr lang="el-GR" sz="1400" b="1" u="sng" dirty="0">
                <a:latin typeface="+mn-lt"/>
              </a:rPr>
              <a:t> </a:t>
            </a:r>
            <a:r>
              <a:rPr lang="el-GR" sz="1400" b="1" u="sng" dirty="0" err="1">
                <a:latin typeface="+mn-lt"/>
              </a:rPr>
              <a:t>most</a:t>
            </a:r>
            <a:r>
              <a:rPr lang="el-GR" sz="1400" b="1" u="sng" dirty="0">
                <a:latin typeface="+mn-lt"/>
              </a:rPr>
              <a:t> </a:t>
            </a:r>
            <a:r>
              <a:rPr lang="el-GR" sz="1400" b="1" u="sng" dirty="0" err="1">
                <a:latin typeface="+mn-lt"/>
              </a:rPr>
              <a:t>important</a:t>
            </a:r>
            <a:r>
              <a:rPr lang="el-GR" sz="1400" b="1" u="sng" dirty="0">
                <a:latin typeface="+mn-lt"/>
              </a:rPr>
              <a:t> </a:t>
            </a:r>
            <a:r>
              <a:rPr lang="el-GR" sz="1400" b="1" u="sng" dirty="0" err="1">
                <a:latin typeface="+mn-lt"/>
              </a:rPr>
              <a:t>thing</a:t>
            </a:r>
            <a:r>
              <a:rPr lang="el-GR" sz="1400" b="1" u="sng" dirty="0">
                <a:latin typeface="+mn-lt"/>
              </a:rPr>
              <a:t> </a:t>
            </a:r>
            <a:r>
              <a:rPr lang="el-GR" sz="1400" b="1" u="sng" dirty="0" err="1">
                <a:latin typeface="+mn-lt"/>
              </a:rPr>
              <a:t>to</a:t>
            </a:r>
            <a:r>
              <a:rPr lang="el-GR" sz="1400" b="1" u="sng" dirty="0">
                <a:latin typeface="+mn-lt"/>
              </a:rPr>
              <a:t> </a:t>
            </a:r>
            <a:r>
              <a:rPr lang="el-GR" sz="1400" b="1" u="sng" dirty="0" err="1">
                <a:latin typeface="+mn-lt"/>
              </a:rPr>
              <a:t>say</a:t>
            </a:r>
            <a:r>
              <a:rPr lang="el-GR" sz="1400" b="1" dirty="0">
                <a:latin typeface="+mn-lt"/>
              </a:rPr>
              <a:t>:</a:t>
            </a:r>
            <a:endParaRPr lang="el-GR" sz="1400" dirty="0">
              <a:latin typeface="+mn-lt"/>
            </a:endParaRPr>
          </a:p>
          <a:p>
            <a:r>
              <a:rPr lang="el-GR" sz="1400" dirty="0">
                <a:latin typeface="+mn-lt"/>
              </a:rPr>
              <a:t>“Σα βγεις στον πηγαιμό για την Ιθάκη,</a:t>
            </a:r>
            <a:r>
              <a:rPr lang="en-US" sz="1400" dirty="0">
                <a:latin typeface="+mn-lt"/>
              </a:rPr>
              <a:t> </a:t>
            </a:r>
            <a:r>
              <a:rPr lang="el-GR" sz="1400" dirty="0">
                <a:latin typeface="+mn-lt"/>
              </a:rPr>
              <a:t>να εύχεσαι </a:t>
            </a:r>
            <a:r>
              <a:rPr lang="el-GR" sz="1400" dirty="0" err="1">
                <a:latin typeface="+mn-lt"/>
              </a:rPr>
              <a:t>νάναι</a:t>
            </a:r>
            <a:r>
              <a:rPr lang="el-GR" sz="1400" dirty="0">
                <a:latin typeface="+mn-lt"/>
              </a:rPr>
              <a:t> μακρύς ο δρόμος,</a:t>
            </a:r>
            <a:r>
              <a:rPr lang="en-US" sz="1400" dirty="0">
                <a:latin typeface="+mn-lt"/>
              </a:rPr>
              <a:t> </a:t>
            </a:r>
            <a:r>
              <a:rPr lang="el-GR" sz="1400" dirty="0">
                <a:latin typeface="+mn-lt"/>
              </a:rPr>
              <a:t>γεμάτος περιπέτειες, γεμάτος γνώσεις.”</a:t>
            </a:r>
          </a:p>
          <a:p>
            <a:pPr>
              <a:spcBef>
                <a:spcPts val="600"/>
              </a:spcBef>
            </a:pPr>
            <a:r>
              <a:rPr lang="el-GR" sz="1400" b="1" u="sng" dirty="0" err="1">
                <a:latin typeface="+mn-lt"/>
              </a:rPr>
              <a:t>Reasons</a:t>
            </a:r>
            <a:r>
              <a:rPr lang="el-GR" sz="1400" b="1" u="sng" dirty="0">
                <a:latin typeface="+mn-lt"/>
              </a:rPr>
              <a:t> </a:t>
            </a:r>
            <a:r>
              <a:rPr lang="el-GR" sz="1400" b="1" u="sng" dirty="0" err="1">
                <a:latin typeface="+mn-lt"/>
              </a:rPr>
              <a:t>to</a:t>
            </a:r>
            <a:r>
              <a:rPr lang="el-GR" sz="1400" b="1" u="sng" dirty="0">
                <a:latin typeface="+mn-lt"/>
              </a:rPr>
              <a:t> </a:t>
            </a:r>
            <a:r>
              <a:rPr lang="el-GR" sz="1400" b="1" u="sng" dirty="0" err="1">
                <a:latin typeface="+mn-lt"/>
              </a:rPr>
              <a:t>believe</a:t>
            </a:r>
            <a:r>
              <a:rPr lang="el-GR" sz="1400" b="1" u="sng" dirty="0">
                <a:latin typeface="+mn-lt"/>
              </a:rPr>
              <a:t> in </a:t>
            </a:r>
            <a:r>
              <a:rPr lang="el-GR" sz="1400" b="1" u="sng" dirty="0" err="1">
                <a:latin typeface="+mn-lt"/>
              </a:rPr>
              <a:t>me</a:t>
            </a:r>
            <a:r>
              <a:rPr lang="el-GR" sz="1400" b="1" dirty="0">
                <a:latin typeface="+mn-lt"/>
              </a:rPr>
              <a:t>:</a:t>
            </a:r>
            <a:endParaRPr lang="el-GR" sz="1400" dirty="0">
              <a:latin typeface="+mn-lt"/>
            </a:endParaRPr>
          </a:p>
          <a:p>
            <a:r>
              <a:rPr lang="el-GR" sz="1400" dirty="0">
                <a:latin typeface="+mn-lt"/>
              </a:rPr>
              <a:t>Η περιέργεια για το ανεξερεύνητο, το μακρινό, το αυριανό σε συνδυασμό με το σήμερα, </a:t>
            </a:r>
            <a:br>
              <a:rPr lang="en-US" sz="1400" dirty="0">
                <a:latin typeface="+mn-lt"/>
              </a:rPr>
            </a:br>
            <a:r>
              <a:rPr lang="el-GR" sz="1400" dirty="0">
                <a:latin typeface="+mn-lt"/>
              </a:rPr>
              <a:t>την παράδοση, την ιστορία. Η φαντασία. Η δημιουργία. Η θετική ενέργεια.</a:t>
            </a:r>
          </a:p>
        </p:txBody>
      </p:sp>
      <p:pic>
        <p:nvPicPr>
          <p:cNvPr id="2" name="Εικόνα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53744" y="76200"/>
            <a:ext cx="2037856" cy="2016177"/>
          </a:xfrm>
          <a:prstGeom prst="rect">
            <a:avLst/>
          </a:prstGeom>
        </p:spPr>
      </p:pic>
    </p:spTree>
    <p:extLst>
      <p:ext uri="{BB962C8B-B14F-4D97-AF65-F5344CB8AC3E}">
        <p14:creationId xmlns:p14="http://schemas.microsoft.com/office/powerpoint/2010/main" val="2497187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500" y="0"/>
            <a:ext cx="9017000" cy="6858000"/>
          </a:xfrm>
          <a:prstGeom prst="rect">
            <a:avLst/>
          </a:prstGeom>
        </p:spPr>
      </p:pic>
      <p:pic>
        <p:nvPicPr>
          <p:cNvPr id="2" name="Εικόνα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152400"/>
            <a:ext cx="1782194" cy="1692957"/>
          </a:xfrm>
          <a:prstGeom prst="rect">
            <a:avLst/>
          </a:prstGeom>
        </p:spPr>
      </p:pic>
      <p:sp>
        <p:nvSpPr>
          <p:cNvPr id="6" name="TextBox 4"/>
          <p:cNvSpPr txBox="1">
            <a:spLocks noChangeArrowheads="1"/>
          </p:cNvSpPr>
          <p:nvPr/>
        </p:nvSpPr>
        <p:spPr bwMode="auto">
          <a:xfrm>
            <a:off x="381000" y="152400"/>
            <a:ext cx="8240216" cy="670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1" hangingPunct="1"/>
            <a:r>
              <a:rPr lang="en-US" altLang="el-GR" sz="1400" dirty="0">
                <a:latin typeface="Calibri" pitchFamily="34" charset="0"/>
              </a:rPr>
              <a:t>  </a:t>
            </a:r>
            <a:r>
              <a:rPr lang="el-GR" altLang="el-GR" sz="1400" dirty="0">
                <a:latin typeface="Calibri" pitchFamily="34" charset="0"/>
              </a:rPr>
              <a:t>Προς: </a:t>
            </a:r>
            <a:r>
              <a:rPr lang="en-US" altLang="el-GR" sz="1400" dirty="0">
                <a:latin typeface="Calibri" pitchFamily="34" charset="0"/>
              </a:rPr>
              <a:t>Pollen Advertising</a:t>
            </a:r>
            <a:endParaRPr lang="el-GR" altLang="el-GR" sz="1400" dirty="0">
              <a:latin typeface="Calibri" pitchFamily="34" charset="0"/>
            </a:endParaRPr>
          </a:p>
          <a:p>
            <a:pPr eaLnBrk="1" hangingPunct="1"/>
            <a:r>
              <a:rPr lang="en-US" altLang="el-GR" sz="1400" dirty="0">
                <a:latin typeface="Calibri" pitchFamily="34" charset="0"/>
              </a:rPr>
              <a:t>  </a:t>
            </a:r>
            <a:r>
              <a:rPr lang="el-GR" altLang="el-GR" sz="1400" dirty="0">
                <a:latin typeface="Calibri" pitchFamily="34" charset="0"/>
              </a:rPr>
              <a:t>Κοινοποίηση: Ούζο Πλωμάρι</a:t>
            </a:r>
          </a:p>
          <a:p>
            <a:pPr eaLnBrk="1" hangingPunct="1"/>
            <a:r>
              <a:rPr lang="en-US" altLang="el-GR" sz="1400" dirty="0">
                <a:latin typeface="Calibri" pitchFamily="34" charset="0"/>
              </a:rPr>
              <a:t>  </a:t>
            </a:r>
            <a:r>
              <a:rPr lang="el-GR" altLang="el-GR" sz="1400" dirty="0">
                <a:latin typeface="Calibri" pitchFamily="34" charset="0"/>
              </a:rPr>
              <a:t>Από: </a:t>
            </a:r>
            <a:r>
              <a:rPr lang="el-GR" altLang="el-GR" sz="1600" b="1" dirty="0">
                <a:latin typeface="Calibri" pitchFamily="34" charset="0"/>
              </a:rPr>
              <a:t>Ειρήνη </a:t>
            </a:r>
            <a:r>
              <a:rPr lang="el-GR" altLang="el-GR" sz="1600" b="1" dirty="0" err="1">
                <a:latin typeface="Calibri" pitchFamily="34" charset="0"/>
              </a:rPr>
              <a:t>Αραβαντινού</a:t>
            </a:r>
            <a:endParaRPr lang="el-GR" altLang="el-GR" sz="1600" b="1" dirty="0">
              <a:latin typeface="Calibri" pitchFamily="34" charset="0"/>
            </a:endParaRPr>
          </a:p>
          <a:p>
            <a:pPr eaLnBrk="1" hangingPunct="1"/>
            <a:r>
              <a:rPr lang="en-US" altLang="el-GR" sz="1400" dirty="0">
                <a:latin typeface="Calibri" pitchFamily="34" charset="0"/>
              </a:rPr>
              <a:t>  </a:t>
            </a:r>
            <a:r>
              <a:rPr lang="el-GR" altLang="el-GR" sz="1400" dirty="0">
                <a:latin typeface="Calibri" pitchFamily="34" charset="0"/>
              </a:rPr>
              <a:t>Θέμα: </a:t>
            </a:r>
            <a:r>
              <a:rPr lang="en-US" altLang="el-GR" sz="1600" b="1" dirty="0">
                <a:latin typeface="Calibri" pitchFamily="34" charset="0"/>
              </a:rPr>
              <a:t>Off &amp; on-line life</a:t>
            </a:r>
            <a:endParaRPr lang="el-GR" altLang="el-GR" sz="1600" b="1" i="1" dirty="0">
              <a:latin typeface="Calibri" pitchFamily="34" charset="0"/>
            </a:endParaRPr>
          </a:p>
          <a:p>
            <a:pPr eaLnBrk="1" hangingPunct="1"/>
            <a:endParaRPr lang="en-US" altLang="el-GR" sz="1400" dirty="0">
              <a:latin typeface="Calibri" pitchFamily="34" charset="0"/>
            </a:endParaRPr>
          </a:p>
          <a:p>
            <a:pPr eaLnBrk="1" hangingPunct="1"/>
            <a:r>
              <a:rPr lang="en-US" altLang="el-GR" sz="1400" b="1" u="sng" dirty="0">
                <a:latin typeface="Calibri" pitchFamily="34" charset="0"/>
              </a:rPr>
              <a:t>Background / Overview:</a:t>
            </a:r>
            <a:endParaRPr lang="el-GR" altLang="el-GR" sz="1400" b="1" u="sng" dirty="0">
              <a:latin typeface="Calibri" pitchFamily="34" charset="0"/>
            </a:endParaRPr>
          </a:p>
          <a:p>
            <a:pPr eaLnBrk="1" hangingPunct="1"/>
            <a:r>
              <a:rPr lang="el-GR" altLang="el-GR" sz="1400" dirty="0">
                <a:latin typeface="Calibri" pitchFamily="34" charset="0"/>
              </a:rPr>
              <a:t>Γεννήθηκα στην</a:t>
            </a:r>
            <a:r>
              <a:rPr lang="en-US" altLang="el-GR" sz="1400" dirty="0">
                <a:latin typeface="Calibri" pitchFamily="34" charset="0"/>
              </a:rPr>
              <a:t> </a:t>
            </a:r>
            <a:r>
              <a:rPr lang="el-GR" altLang="el-GR" sz="1400" dirty="0">
                <a:latin typeface="Calibri" pitchFamily="34" charset="0"/>
              </a:rPr>
              <a:t>Αθήνα από μητέρα Γερμανίδα και μπαμπά Έλληνα.</a:t>
            </a:r>
            <a:r>
              <a:rPr lang="en-US" altLang="el-GR" sz="1400" dirty="0">
                <a:latin typeface="Calibri" pitchFamily="34" charset="0"/>
              </a:rPr>
              <a:t> </a:t>
            </a:r>
            <a:r>
              <a:rPr lang="el-GR" altLang="el-GR" sz="1400" dirty="0">
                <a:latin typeface="Calibri" pitchFamily="34" charset="0"/>
              </a:rPr>
              <a:t>Σπούδασα και έζησα </a:t>
            </a:r>
            <a:br>
              <a:rPr lang="en-US" altLang="el-GR" sz="1400" dirty="0">
                <a:latin typeface="Calibri" pitchFamily="34" charset="0"/>
              </a:rPr>
            </a:br>
            <a:r>
              <a:rPr lang="el-GR" altLang="el-GR" sz="1400" dirty="0">
                <a:latin typeface="Calibri" pitchFamily="34" charset="0"/>
              </a:rPr>
              <a:t>μεταξύ Ελλάδας και Γερμανίας, συνδυάζοντας την πρακτική σκέψη με τη δημιουργικότητα, τη φαντασία </a:t>
            </a:r>
            <a:br>
              <a:rPr lang="en-US" altLang="el-GR" sz="1400" dirty="0">
                <a:latin typeface="Calibri" pitchFamily="34" charset="0"/>
              </a:rPr>
            </a:br>
            <a:r>
              <a:rPr lang="el-GR" altLang="el-GR" sz="1400" dirty="0">
                <a:latin typeface="Calibri" pitchFamily="34" charset="0"/>
              </a:rPr>
              <a:t>και την ανατροπή.</a:t>
            </a:r>
            <a:r>
              <a:rPr lang="en-US" altLang="el-GR" sz="1400" dirty="0">
                <a:latin typeface="Calibri" pitchFamily="34" charset="0"/>
              </a:rPr>
              <a:t>  </a:t>
            </a:r>
            <a:r>
              <a:rPr lang="el-GR" altLang="el-GR" sz="1400" dirty="0">
                <a:latin typeface="Calibri" pitchFamily="34" charset="0"/>
              </a:rPr>
              <a:t>Οι εξειδικευμένες μου σπουδές - που μέχρι και σήμερα ακολουθούν παράλληλα την επαγγελματική μου πορεία, μου προσέθεσαν τις απαραίτητες δεξιότητες  τόσο στο </a:t>
            </a:r>
            <a:r>
              <a:rPr lang="en-US" altLang="el-GR" sz="1400" dirty="0">
                <a:latin typeface="Calibri" pitchFamily="34" charset="0"/>
              </a:rPr>
              <a:t>design </a:t>
            </a:r>
            <a:r>
              <a:rPr lang="el-GR" altLang="el-GR" sz="1400" dirty="0">
                <a:latin typeface="Calibri" pitchFamily="34" charset="0"/>
              </a:rPr>
              <a:t>και τη σχεδίαση ολοκληρωμένης επικοινωνιακής στρατηγικής, όσο και στο μάρκετινγκ.</a:t>
            </a:r>
          </a:p>
          <a:p>
            <a:pPr eaLnBrk="1" hangingPunct="1">
              <a:spcBef>
                <a:spcPts val="600"/>
              </a:spcBef>
            </a:pPr>
            <a:r>
              <a:rPr lang="en-US" altLang="el-GR" sz="1400" b="1" u="sng" dirty="0">
                <a:latin typeface="Calibri" pitchFamily="34" charset="0"/>
              </a:rPr>
              <a:t>Objective</a:t>
            </a:r>
            <a:r>
              <a:rPr lang="el-GR" altLang="el-GR" sz="1400" b="1" dirty="0">
                <a:latin typeface="Calibri" pitchFamily="34" charset="0"/>
              </a:rPr>
              <a:t>:</a:t>
            </a:r>
            <a:endParaRPr lang="en-US" altLang="el-GR" sz="1400" b="1" dirty="0">
              <a:latin typeface="Calibri" pitchFamily="34" charset="0"/>
            </a:endParaRPr>
          </a:p>
          <a:p>
            <a:pPr eaLnBrk="1" hangingPunct="1">
              <a:spcBef>
                <a:spcPts val="600"/>
              </a:spcBef>
            </a:pPr>
            <a:r>
              <a:rPr lang="el-GR" altLang="el-GR" sz="1400" dirty="0">
                <a:latin typeface="Calibri" pitchFamily="34" charset="0"/>
              </a:rPr>
              <a:t>Βασικός μου στόχος να εφευρίσκω τρόπους να συνδυάζω επιτυχημένα την </a:t>
            </a:r>
            <a:r>
              <a:rPr lang="en-US" altLang="el-GR" sz="1400" dirty="0">
                <a:latin typeface="Calibri" pitchFamily="34" charset="0"/>
              </a:rPr>
              <a:t>online </a:t>
            </a:r>
            <a:r>
              <a:rPr lang="el-GR" altLang="el-GR" sz="1400" dirty="0">
                <a:latin typeface="Calibri" pitchFamily="34" charset="0"/>
              </a:rPr>
              <a:t>με την </a:t>
            </a:r>
            <a:r>
              <a:rPr lang="en-US" altLang="el-GR" sz="1400" dirty="0">
                <a:latin typeface="Calibri" pitchFamily="34" charset="0"/>
              </a:rPr>
              <a:t>offline </a:t>
            </a:r>
            <a:r>
              <a:rPr lang="el-GR" altLang="el-GR" sz="1400" dirty="0">
                <a:latin typeface="Calibri" pitchFamily="34" charset="0"/>
              </a:rPr>
              <a:t>ζωή.</a:t>
            </a:r>
            <a:br>
              <a:rPr lang="el-GR" altLang="el-GR" sz="1400" dirty="0">
                <a:latin typeface="Calibri" pitchFamily="34" charset="0"/>
              </a:rPr>
            </a:br>
            <a:r>
              <a:rPr lang="en-US" altLang="el-GR" sz="1400" b="1" u="sng" dirty="0">
                <a:latin typeface="Calibri" pitchFamily="34" charset="0"/>
              </a:rPr>
              <a:t>Target Audience</a:t>
            </a:r>
            <a:r>
              <a:rPr lang="en-US" altLang="el-GR" sz="1400" b="1" dirty="0">
                <a:latin typeface="Calibri" pitchFamily="34" charset="0"/>
              </a:rPr>
              <a:t>:</a:t>
            </a:r>
            <a:endParaRPr lang="el-GR" altLang="el-GR" sz="1400" b="1" dirty="0">
              <a:latin typeface="Calibri" pitchFamily="34" charset="0"/>
            </a:endParaRPr>
          </a:p>
          <a:p>
            <a:pPr eaLnBrk="1" hangingPunct="1"/>
            <a:r>
              <a:rPr lang="el-GR" altLang="el-GR" sz="1400" dirty="0">
                <a:latin typeface="Calibri" pitchFamily="34" charset="0"/>
              </a:rPr>
              <a:t>Έχοντας διαγνώσει έγκαιρα τις τεχνολογικές εξελίξεις της εποχής μας και θέλοντας να προσφέρω στους πελάτες ολοκληρωμένη αλλά και </a:t>
            </a:r>
            <a:r>
              <a:rPr lang="el-GR" altLang="el-GR" sz="1400" dirty="0" err="1">
                <a:latin typeface="Calibri" pitchFamily="34" charset="0"/>
              </a:rPr>
              <a:t>σύγxρονη</a:t>
            </a:r>
            <a:r>
              <a:rPr lang="el-GR" altLang="el-GR" sz="1400" dirty="0">
                <a:latin typeface="Calibri" pitchFamily="34" charset="0"/>
              </a:rPr>
              <a:t> προβολή, προχώρησα πρόσφατα σε νέο κύκλο σπουδών με αντικείμενο τα </a:t>
            </a:r>
            <a:r>
              <a:rPr lang="el-GR" altLang="el-GR" sz="1400" dirty="0" err="1">
                <a:latin typeface="Calibri" pitchFamily="34" charset="0"/>
              </a:rPr>
              <a:t>social</a:t>
            </a:r>
            <a:r>
              <a:rPr lang="el-GR" altLang="el-GR" sz="1400" dirty="0">
                <a:latin typeface="Calibri" pitchFamily="34" charset="0"/>
              </a:rPr>
              <a:t> </a:t>
            </a:r>
            <a:r>
              <a:rPr lang="el-GR" altLang="el-GR" sz="1400" dirty="0" err="1">
                <a:latin typeface="Calibri" pitchFamily="34" charset="0"/>
              </a:rPr>
              <a:t>media</a:t>
            </a:r>
            <a:r>
              <a:rPr lang="el-GR" altLang="el-GR" sz="1400" dirty="0">
                <a:latin typeface="Calibri" pitchFamily="34" charset="0"/>
              </a:rPr>
              <a:t>. Οι σπουδές αυτές</a:t>
            </a:r>
            <a:r>
              <a:rPr lang="en-US" altLang="el-GR" sz="1400" dirty="0">
                <a:latin typeface="Calibri" pitchFamily="34" charset="0"/>
              </a:rPr>
              <a:t>, </a:t>
            </a:r>
            <a:r>
              <a:rPr lang="el-GR" altLang="el-GR" sz="1400" dirty="0">
                <a:latin typeface="Calibri" pitchFamily="34" charset="0"/>
              </a:rPr>
              <a:t>μου επέτρεψαν να εργαστώ σε θέση </a:t>
            </a:r>
            <a:r>
              <a:rPr lang="en-US" altLang="el-GR" sz="1400" dirty="0">
                <a:latin typeface="Calibri" pitchFamily="34" charset="0"/>
              </a:rPr>
              <a:t>new</a:t>
            </a:r>
            <a:r>
              <a:rPr lang="el-GR" altLang="el-GR" sz="1400" dirty="0">
                <a:latin typeface="Calibri" pitchFamily="34" charset="0"/>
              </a:rPr>
              <a:t> </a:t>
            </a:r>
            <a:r>
              <a:rPr lang="en-US" altLang="el-GR" sz="1400" dirty="0">
                <a:latin typeface="Calibri" pitchFamily="34" charset="0"/>
              </a:rPr>
              <a:t>media</a:t>
            </a:r>
            <a:r>
              <a:rPr lang="el-GR" altLang="el-GR" sz="1400" dirty="0">
                <a:latin typeface="Calibri" pitchFamily="34" charset="0"/>
              </a:rPr>
              <a:t> </a:t>
            </a:r>
            <a:r>
              <a:rPr lang="el-GR" altLang="el-GR" sz="1400" dirty="0" err="1">
                <a:latin typeface="Calibri" pitchFamily="34" charset="0"/>
              </a:rPr>
              <a:t>manager</a:t>
            </a:r>
            <a:r>
              <a:rPr lang="el-GR" altLang="el-GR" sz="1400" dirty="0">
                <a:latin typeface="Calibri" pitchFamily="34" charset="0"/>
              </a:rPr>
              <a:t> </a:t>
            </a:r>
            <a:br>
              <a:rPr lang="en-US" altLang="el-GR" sz="1400" dirty="0">
                <a:latin typeface="Calibri" pitchFamily="34" charset="0"/>
              </a:rPr>
            </a:br>
            <a:r>
              <a:rPr lang="el-GR" altLang="el-GR" sz="1400" dirty="0">
                <a:latin typeface="Calibri" pitchFamily="34" charset="0"/>
              </a:rPr>
              <a:t>σε εταιρία που εξειδικεύεται στην εταιρική προβολή μέσω </a:t>
            </a:r>
            <a:r>
              <a:rPr lang="en-US" altLang="el-GR" sz="1400" dirty="0">
                <a:latin typeface="Calibri" pitchFamily="34" charset="0"/>
              </a:rPr>
              <a:t>SM </a:t>
            </a:r>
            <a:r>
              <a:rPr lang="el-GR" altLang="el-GR" sz="1400" dirty="0">
                <a:latin typeface="Calibri" pitchFamily="34" charset="0"/>
              </a:rPr>
              <a:t>καθώς και στο “</a:t>
            </a:r>
            <a:r>
              <a:rPr lang="el-GR" altLang="el-GR" sz="1400" dirty="0" err="1">
                <a:latin typeface="Calibri" pitchFamily="34" charset="0"/>
              </a:rPr>
              <a:t>monitoring</a:t>
            </a:r>
            <a:r>
              <a:rPr lang="el-GR" altLang="el-GR" sz="1400" dirty="0">
                <a:latin typeface="Calibri" pitchFamily="34" charset="0"/>
              </a:rPr>
              <a:t>” Και οι τρεις </a:t>
            </a:r>
            <a:r>
              <a:rPr lang="el-GR" altLang="el-GR" sz="1400" dirty="0" err="1">
                <a:latin typeface="Calibri" pitchFamily="34" charset="0"/>
              </a:rPr>
              <a:t>εδικότητες</a:t>
            </a:r>
            <a:r>
              <a:rPr lang="el-GR" altLang="el-GR" sz="1400" dirty="0">
                <a:latin typeface="Calibri" pitchFamily="34" charset="0"/>
              </a:rPr>
              <a:t>: </a:t>
            </a:r>
            <a:r>
              <a:rPr lang="en-US" altLang="el-GR" sz="1400" dirty="0">
                <a:latin typeface="Calibri" pitchFamily="34" charset="0"/>
              </a:rPr>
              <a:t>design</a:t>
            </a:r>
            <a:r>
              <a:rPr lang="el-GR" altLang="el-GR" sz="1400" dirty="0">
                <a:latin typeface="Calibri" pitchFamily="34" charset="0"/>
              </a:rPr>
              <a:t>, επικοινωνία</a:t>
            </a:r>
            <a:r>
              <a:rPr lang="en-US" altLang="el-GR" sz="1400" dirty="0">
                <a:latin typeface="Calibri" pitchFamily="34" charset="0"/>
              </a:rPr>
              <a:t> </a:t>
            </a:r>
            <a:r>
              <a:rPr lang="el-GR" altLang="el-GR" sz="1400" dirty="0">
                <a:latin typeface="Calibri" pitchFamily="34" charset="0"/>
              </a:rPr>
              <a:t>και </a:t>
            </a:r>
            <a:r>
              <a:rPr lang="en-US" altLang="el-GR" sz="1400" dirty="0">
                <a:latin typeface="Calibri" pitchFamily="34" charset="0"/>
              </a:rPr>
              <a:t>marketing</a:t>
            </a:r>
            <a:r>
              <a:rPr lang="el-GR" altLang="el-GR" sz="1400" dirty="0">
                <a:latin typeface="Calibri" pitchFamily="34" charset="0"/>
              </a:rPr>
              <a:t>  αποτελούν κλάδους, στους οποίους μπορώ να προσφέρω </a:t>
            </a:r>
            <a:br>
              <a:rPr lang="en-US" altLang="el-GR" sz="1400" dirty="0">
                <a:latin typeface="Calibri" pitchFamily="34" charset="0"/>
              </a:rPr>
            </a:br>
            <a:r>
              <a:rPr lang="el-GR" altLang="el-GR" sz="1400" dirty="0">
                <a:latin typeface="Calibri" pitchFamily="34" charset="0"/>
              </a:rPr>
              <a:t>τις υπηρεσίες μου.</a:t>
            </a:r>
          </a:p>
          <a:p>
            <a:pPr eaLnBrk="1" hangingPunct="1">
              <a:spcBef>
                <a:spcPts val="600"/>
              </a:spcBef>
            </a:pPr>
            <a:r>
              <a:rPr lang="en-US" altLang="el-GR" sz="1400" b="1" u="sng" dirty="0">
                <a:latin typeface="Calibri" pitchFamily="34" charset="0"/>
              </a:rPr>
              <a:t>The single most important thing to say</a:t>
            </a:r>
            <a:r>
              <a:rPr lang="en-US" altLang="el-GR" sz="1400" b="1" dirty="0">
                <a:latin typeface="Calibri" pitchFamily="34" charset="0"/>
              </a:rPr>
              <a:t>:</a:t>
            </a:r>
            <a:r>
              <a:rPr lang="el-GR" altLang="el-GR" sz="1400" b="1" dirty="0">
                <a:latin typeface="Calibri" pitchFamily="34" charset="0"/>
              </a:rPr>
              <a:t> </a:t>
            </a:r>
            <a:r>
              <a:rPr lang="en-US" altLang="el-GR" sz="1400" b="1" dirty="0">
                <a:latin typeface="Calibri" pitchFamily="34" charset="0"/>
              </a:rPr>
              <a:t> </a:t>
            </a:r>
            <a:r>
              <a:rPr lang="en-US" sz="1400" i="1" dirty="0">
                <a:latin typeface="+mn-lt"/>
              </a:rPr>
              <a:t>I believe in social </a:t>
            </a:r>
            <a:r>
              <a:rPr lang="en-US" sz="1400" i="1" dirty="0" err="1">
                <a:latin typeface="+mn-lt"/>
              </a:rPr>
              <a:t>responsability</a:t>
            </a:r>
            <a:r>
              <a:rPr lang="en-US" sz="1400" i="1" dirty="0">
                <a:latin typeface="+mn-lt"/>
              </a:rPr>
              <a:t>, which places me in a position that demands ethos and morale next to great design </a:t>
            </a:r>
            <a:r>
              <a:rPr lang="el-GR" sz="1400" i="1" dirty="0">
                <a:latin typeface="+mn-lt"/>
              </a:rPr>
              <a:t>.</a:t>
            </a:r>
            <a:endParaRPr lang="el-GR" altLang="el-GR" sz="1400" i="1" dirty="0">
              <a:latin typeface="+mn-lt"/>
            </a:endParaRPr>
          </a:p>
          <a:p>
            <a:pPr eaLnBrk="1" hangingPunct="1">
              <a:spcBef>
                <a:spcPts val="600"/>
              </a:spcBef>
            </a:pPr>
            <a:r>
              <a:rPr lang="en-US" altLang="el-GR" sz="1400" b="1" u="sng" dirty="0">
                <a:latin typeface="Calibri" pitchFamily="34" charset="0"/>
              </a:rPr>
              <a:t>Reasons to believe in me</a:t>
            </a:r>
            <a:r>
              <a:rPr lang="en-US" altLang="el-GR" sz="1400" b="1" dirty="0">
                <a:latin typeface="Calibri" pitchFamily="34" charset="0"/>
              </a:rPr>
              <a:t>:</a:t>
            </a:r>
            <a:endParaRPr lang="el-GR" altLang="el-GR" sz="1400" b="1" dirty="0">
              <a:latin typeface="Calibri" pitchFamily="34" charset="0"/>
            </a:endParaRPr>
          </a:p>
          <a:p>
            <a:pPr eaLnBrk="1" hangingPunct="1"/>
            <a:r>
              <a:rPr lang="el-GR" altLang="el-GR" sz="1400" dirty="0">
                <a:latin typeface="Calibri" pitchFamily="34" charset="0"/>
              </a:rPr>
              <a:t>Αγαπώ τη λεπτομέρεια χωρίς αυτό να αποτελεί τροχοπέδη της δημιουργικότητας. Αγαπώ να σχεδιάζω λογότυπα  και το καθένα από αυτά αποτελεί για μένα μια ιδιαίτερη στιγμή. Κάποιοι ίσως είδαν κάτι σε</a:t>
            </a:r>
            <a:br>
              <a:rPr lang="en-US" altLang="el-GR" sz="1400" dirty="0">
                <a:latin typeface="Calibri" pitchFamily="34" charset="0"/>
              </a:rPr>
            </a:br>
            <a:r>
              <a:rPr lang="el-GR" altLang="el-GR" sz="1400" dirty="0">
                <a:latin typeface="Calibri" pitchFamily="34" charset="0"/>
              </a:rPr>
              <a:t> μένα και μου έδωσαν την ευκαιρία να μοιραστώ τις σκέψεις μου με κόσμο….. Λεπτομέρειες στο</a:t>
            </a:r>
            <a:r>
              <a:rPr lang="en-US" altLang="el-GR" sz="1400" dirty="0">
                <a:latin typeface="Calibri" pitchFamily="34" charset="0"/>
              </a:rPr>
              <a:t>: </a:t>
            </a:r>
            <a:r>
              <a:rPr lang="en-US" altLang="el-GR" sz="1400" u="sng" dirty="0">
                <a:latin typeface="Calibri" pitchFamily="34" charset="0"/>
                <a:hlinkClick r:id="rId4"/>
              </a:rPr>
              <a:t>http://www.pinterest.com/iriniarav/</a:t>
            </a:r>
            <a:r>
              <a:rPr lang="en-US" altLang="el-GR" sz="1400" dirty="0">
                <a:latin typeface="Calibri" pitchFamily="34" charset="0"/>
              </a:rPr>
              <a:t>   </a:t>
            </a:r>
            <a:r>
              <a:rPr lang="el-GR" altLang="el-GR" sz="1400" dirty="0">
                <a:latin typeface="Calibri" pitchFamily="34" charset="0"/>
              </a:rPr>
              <a:t>Επικοινωνία</a:t>
            </a:r>
            <a:r>
              <a:rPr lang="en-US" altLang="el-GR" sz="1400" dirty="0">
                <a:latin typeface="Calibri" pitchFamily="34" charset="0"/>
              </a:rPr>
              <a:t>: </a:t>
            </a:r>
            <a:r>
              <a:rPr lang="en-US" altLang="el-GR" sz="1400" u="sng" dirty="0" err="1">
                <a:latin typeface="Calibri" pitchFamily="34" charset="0"/>
                <a:hlinkClick r:id="rId5"/>
              </a:rPr>
              <a:t>iriniaravantinou</a:t>
            </a:r>
            <a:r>
              <a:rPr lang="el-GR" altLang="el-GR" sz="1400" u="sng" dirty="0">
                <a:latin typeface="Calibri" pitchFamily="34" charset="0"/>
                <a:hlinkClick r:id="rId5"/>
              </a:rPr>
              <a:t>@</a:t>
            </a:r>
            <a:r>
              <a:rPr lang="en-US" altLang="el-GR" sz="1400" u="sng" dirty="0" err="1">
                <a:latin typeface="Calibri" pitchFamily="34" charset="0"/>
                <a:hlinkClick r:id="rId5"/>
              </a:rPr>
              <a:t>gmail</a:t>
            </a:r>
            <a:r>
              <a:rPr lang="el-GR" altLang="el-GR" sz="1400" u="sng" dirty="0">
                <a:latin typeface="Calibri" pitchFamily="34" charset="0"/>
                <a:hlinkClick r:id="rId5"/>
              </a:rPr>
              <a:t>.</a:t>
            </a:r>
            <a:r>
              <a:rPr lang="en-US" altLang="el-GR" sz="1400" u="sng" dirty="0">
                <a:latin typeface="Calibri" pitchFamily="34" charset="0"/>
                <a:hlinkClick r:id="rId5"/>
              </a:rPr>
              <a:t>com</a:t>
            </a:r>
            <a:r>
              <a:rPr lang="en-US" altLang="el-GR" sz="1400" u="sng" dirty="0">
                <a:latin typeface="Calibri" pitchFamily="34" charset="0"/>
              </a:rPr>
              <a:t>  6937009904</a:t>
            </a:r>
            <a:endParaRPr lang="el-GR" altLang="el-GR" sz="1400" dirty="0">
              <a:latin typeface="Calibri" pitchFamily="34" charset="0"/>
            </a:endParaRPr>
          </a:p>
          <a:p>
            <a:pPr eaLnBrk="1" hangingPunct="1"/>
            <a:endParaRPr lang="el-GR" altLang="el-GR" sz="1400" dirty="0">
              <a:latin typeface="Calibri" pitchFamily="34" charset="0"/>
            </a:endParaRPr>
          </a:p>
        </p:txBody>
      </p:sp>
    </p:spTree>
    <p:extLst>
      <p:ext uri="{BB962C8B-B14F-4D97-AF65-F5344CB8AC3E}">
        <p14:creationId xmlns:p14="http://schemas.microsoft.com/office/powerpoint/2010/main" val="3638811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86970"/>
            <a:ext cx="8534400" cy="6571030"/>
          </a:xfrm>
          <a:prstGeom prst="rect">
            <a:avLst/>
          </a:prstGeom>
          <a:noFill/>
        </p:spPr>
        <p:txBody>
          <a:bodyPr wrap="square" rtlCol="0">
            <a:spAutoFit/>
          </a:bodyPr>
          <a:lstStyle/>
          <a:p>
            <a:r>
              <a:rPr lang="el-GR" sz="1400" dirty="0">
                <a:latin typeface="+mn-lt"/>
              </a:rPr>
              <a:t>Προς: </a:t>
            </a:r>
            <a:r>
              <a:rPr lang="en-US" sz="1400" dirty="0">
                <a:latin typeface="+mn-lt"/>
              </a:rPr>
              <a:t>Pollen Advertising </a:t>
            </a:r>
            <a:endParaRPr lang="el-GR" sz="1400" dirty="0">
              <a:latin typeface="+mn-lt"/>
            </a:endParaRPr>
          </a:p>
          <a:p>
            <a:r>
              <a:rPr lang="el-GR" sz="1400" dirty="0">
                <a:latin typeface="+mn-lt"/>
              </a:rPr>
              <a:t>Κοινοποίηση: Ούζο </a:t>
            </a:r>
            <a:r>
              <a:rPr lang="el-GR" sz="1400" dirty="0" err="1">
                <a:latin typeface="+mn-lt"/>
              </a:rPr>
              <a:t>Πλωμάρι</a:t>
            </a:r>
            <a:endParaRPr lang="el-GR" sz="1400" dirty="0">
              <a:latin typeface="+mn-lt"/>
            </a:endParaRPr>
          </a:p>
          <a:p>
            <a:r>
              <a:rPr lang="el-GR" sz="1400" dirty="0">
                <a:latin typeface="+mn-lt"/>
              </a:rPr>
              <a:t>Από: </a:t>
            </a:r>
            <a:r>
              <a:rPr lang="el-GR" sz="1600" b="1" dirty="0">
                <a:latin typeface="+mn-lt"/>
              </a:rPr>
              <a:t>Θάλεια </a:t>
            </a:r>
            <a:r>
              <a:rPr lang="el-GR" sz="1600" b="1" dirty="0" err="1">
                <a:latin typeface="+mn-lt"/>
              </a:rPr>
              <a:t>Ντόκα</a:t>
            </a:r>
            <a:endParaRPr lang="el-GR" sz="1600" b="1" dirty="0">
              <a:latin typeface="+mn-lt"/>
            </a:endParaRPr>
          </a:p>
          <a:p>
            <a:r>
              <a:rPr lang="el-GR" sz="1400" dirty="0">
                <a:latin typeface="+mn-lt"/>
              </a:rPr>
              <a:t>Θέμα:</a:t>
            </a:r>
            <a:r>
              <a:rPr lang="el-GR" sz="1400" i="1" dirty="0">
                <a:latin typeface="+mn-lt"/>
              </a:rPr>
              <a:t> </a:t>
            </a:r>
            <a:r>
              <a:rPr lang="el-GR" sz="1400" dirty="0">
                <a:latin typeface="+mn-lt"/>
              </a:rPr>
              <a:t> </a:t>
            </a:r>
            <a:r>
              <a:rPr lang="en-US" sz="1600" b="1" dirty="0">
                <a:latin typeface="+mn-lt"/>
              </a:rPr>
              <a:t>the Lady is not for turning!!</a:t>
            </a:r>
            <a:endParaRPr lang="el-GR" sz="1600" b="1" dirty="0">
              <a:latin typeface="+mn-lt"/>
            </a:endParaRPr>
          </a:p>
          <a:p>
            <a:r>
              <a:rPr lang="en-US" sz="1400" b="1" dirty="0">
                <a:latin typeface="+mn-lt"/>
              </a:rPr>
              <a:t> </a:t>
            </a:r>
          </a:p>
          <a:p>
            <a:endParaRPr lang="en-US" sz="1400" b="1" dirty="0">
              <a:latin typeface="+mn-lt"/>
            </a:endParaRPr>
          </a:p>
          <a:p>
            <a:r>
              <a:rPr lang="en-US" sz="1400" b="1" u="sng" dirty="0">
                <a:latin typeface="+mn-lt"/>
              </a:rPr>
              <a:t>Background</a:t>
            </a:r>
            <a:r>
              <a:rPr lang="el-GR" sz="1400" b="1" u="sng" dirty="0">
                <a:latin typeface="+mn-lt"/>
              </a:rPr>
              <a:t> / </a:t>
            </a:r>
            <a:r>
              <a:rPr lang="en-US" sz="1400" b="1" u="sng" dirty="0">
                <a:latin typeface="+mn-lt"/>
              </a:rPr>
              <a:t>Overview</a:t>
            </a:r>
            <a:r>
              <a:rPr lang="el-GR" sz="1400" b="1" u="sng" dirty="0">
                <a:latin typeface="+mn-lt"/>
              </a:rPr>
              <a:t>: </a:t>
            </a:r>
            <a:endParaRPr lang="el-GR" sz="1400" dirty="0">
              <a:latin typeface="+mn-lt"/>
            </a:endParaRPr>
          </a:p>
          <a:p>
            <a:r>
              <a:rPr lang="el-GR" sz="1400" dirty="0">
                <a:latin typeface="+mn-lt"/>
              </a:rPr>
              <a:t>Από μικρή μου άρεσε να ανακατεύομαι παντού..</a:t>
            </a:r>
          </a:p>
          <a:p>
            <a:r>
              <a:rPr lang="el-GR" sz="1400" dirty="0">
                <a:latin typeface="+mn-lt"/>
              </a:rPr>
              <a:t>Με «βαφτίσανε» ζωηρή, υπερκινητική αλλά δημιουργική ούτε λόγος και έτσι αποφάσισα να τους διαψεύσω.</a:t>
            </a:r>
          </a:p>
          <a:p>
            <a:r>
              <a:rPr lang="en-US" sz="1400" dirty="0">
                <a:latin typeface="+mn-lt"/>
              </a:rPr>
              <a:t> </a:t>
            </a:r>
            <a:r>
              <a:rPr lang="el-GR" sz="1400" dirty="0">
                <a:latin typeface="+mn-lt"/>
              </a:rPr>
              <a:t>Έμαθα ξένες γλώσσες, ποδόσφαιρο, να φτιάχνω </a:t>
            </a:r>
            <a:r>
              <a:rPr lang="en-US" sz="1400" dirty="0">
                <a:latin typeface="+mn-lt"/>
              </a:rPr>
              <a:t>A</a:t>
            </a:r>
            <a:r>
              <a:rPr lang="el-GR" sz="1400" dirty="0">
                <a:latin typeface="+mn-lt"/>
              </a:rPr>
              <a:t>pplications για το κινητό, μέχρι και νοηματική!</a:t>
            </a:r>
            <a:r>
              <a:rPr lang="en-US" sz="1400" dirty="0">
                <a:latin typeface="+mn-lt"/>
              </a:rPr>
              <a:t> </a:t>
            </a:r>
            <a:r>
              <a:rPr lang="el-GR" sz="1400" dirty="0">
                <a:latin typeface="+mn-lt"/>
              </a:rPr>
              <a:t>Δεν κατάφερα να τους εντυπωσιάσω, ούτε καν εμένα, οπότε πήρα τη μεγάλη απόφαση να αναμείξω ουσίες, έγινα Χημικός, όντας πια σίγουρη πως θα απογειώσω τη δημιουργικότητά μου. </a:t>
            </a:r>
          </a:p>
          <a:p>
            <a:r>
              <a:rPr lang="el-GR" sz="1400" dirty="0">
                <a:latin typeface="+mn-lt"/>
              </a:rPr>
              <a:t>Ξαφνικά αποφάσισα να σώσω τον κόσμο από την κλιματική αλλαγή και έτσι βρέθηκα στο ΕΚΠΑ και στο μεταπτυχιακό πρόγραμμα για το Περιβάλλον.</a:t>
            </a:r>
          </a:p>
          <a:p>
            <a:r>
              <a:rPr lang="el-GR" sz="1400" dirty="0">
                <a:latin typeface="+mn-lt"/>
              </a:rPr>
              <a:t>Τον κόσμο δεν πρόλαβα να τον σώσω γιατί ο εργοδότης μου είχε άλλα όνειρα για μένα, όταν προσγειώθηκα σε έκθεση στο Βερολίνο να εποπτεύσω την Επικοινωνιακή Στρατηγική της Εταιρείας.</a:t>
            </a:r>
          </a:p>
          <a:p>
            <a:r>
              <a:rPr lang="el-GR" sz="1400" dirty="0">
                <a:latin typeface="+mn-lt"/>
              </a:rPr>
              <a:t>Ε, εντάξει μόνη μου δεν κατάφερα και πολλά οπότε να ‘μαι, στο Οικονομικό Πανεπιστήμιο Αθηνών να σπουδάζω Marketing &amp; Επικοινωνία.</a:t>
            </a:r>
          </a:p>
          <a:p>
            <a:pPr>
              <a:spcBef>
                <a:spcPts val="600"/>
              </a:spcBef>
            </a:pPr>
            <a:r>
              <a:rPr lang="en-US" sz="1400" b="1" u="sng" dirty="0">
                <a:latin typeface="+mn-lt"/>
              </a:rPr>
              <a:t>Objective</a:t>
            </a:r>
            <a:r>
              <a:rPr lang="el-GR" sz="1400" b="1" dirty="0">
                <a:latin typeface="+mn-lt"/>
              </a:rPr>
              <a:t>:</a:t>
            </a:r>
            <a:endParaRPr lang="el-GR" sz="1400" dirty="0">
              <a:latin typeface="+mn-lt"/>
            </a:endParaRPr>
          </a:p>
          <a:p>
            <a:r>
              <a:rPr lang="el-GR" sz="1400" dirty="0">
                <a:latin typeface="+mn-lt"/>
              </a:rPr>
              <a:t>Προσωπικά δεν γνωρίζω τη σημαίνει για εσάς Δημιουργία αλλά με τόσες εμπνεύσεις που έχω κατά καιρούς... με λες και Δημιουργική. Υπάρχει άλλωστε πιο εμπνευσμένη λέξη από τη Δημιουργία;</a:t>
            </a:r>
          </a:p>
          <a:p>
            <a:pPr>
              <a:spcBef>
                <a:spcPts val="600"/>
              </a:spcBef>
            </a:pPr>
            <a:r>
              <a:rPr lang="en-US" sz="1400" b="1" u="sng" dirty="0">
                <a:latin typeface="+mn-lt"/>
              </a:rPr>
              <a:t>Target Audience</a:t>
            </a:r>
            <a:r>
              <a:rPr lang="el-GR" sz="1400" b="1" dirty="0">
                <a:latin typeface="+mn-lt"/>
              </a:rPr>
              <a:t>: </a:t>
            </a:r>
            <a:endParaRPr lang="el-GR" sz="1400" dirty="0">
              <a:latin typeface="+mn-lt"/>
            </a:endParaRPr>
          </a:p>
          <a:p>
            <a:r>
              <a:rPr lang="el-GR" sz="1400" dirty="0">
                <a:latin typeface="+mn-lt"/>
              </a:rPr>
              <a:t>Ό, τι  κινείται και αναπνέει... Αρκεί βέβαια να έχει ενδιαφέρον!</a:t>
            </a:r>
          </a:p>
          <a:p>
            <a:pPr>
              <a:spcBef>
                <a:spcPts val="600"/>
              </a:spcBef>
            </a:pPr>
            <a:r>
              <a:rPr lang="en-US" sz="1400" b="1" u="sng" dirty="0">
                <a:latin typeface="+mn-lt"/>
              </a:rPr>
              <a:t>Reasons to believe in me</a:t>
            </a:r>
            <a:r>
              <a:rPr lang="en-US" sz="1400" b="1" dirty="0">
                <a:latin typeface="+mn-lt"/>
              </a:rPr>
              <a:t>: </a:t>
            </a:r>
            <a:endParaRPr lang="el-GR" sz="1400" dirty="0">
              <a:latin typeface="+mn-lt"/>
            </a:endParaRPr>
          </a:p>
          <a:p>
            <a:r>
              <a:rPr lang="en-US" sz="1400" b="1" dirty="0">
                <a:latin typeface="+mn-lt"/>
              </a:rPr>
              <a:t>Sapere Aude…</a:t>
            </a:r>
            <a:endParaRPr lang="el-GR" sz="1400" dirty="0">
              <a:latin typeface="+mn-lt"/>
            </a:endParaRPr>
          </a:p>
          <a:p>
            <a:r>
              <a:rPr lang="el-GR" sz="1400" dirty="0">
                <a:latin typeface="+mn-lt"/>
              </a:rPr>
              <a:t>Πού θα με βρείτε; Κοιμάμαι λίγο και κυκλοφορώ πολύ.. Δεν αγαπώ μόνο τους αθηναϊκούς δρόμους αλλά και τους διαδικτυακούς και πάντα συχνάζω στα ίδια μέρη</a:t>
            </a:r>
            <a:r>
              <a:rPr lang="en-US" sz="1400" dirty="0">
                <a:latin typeface="+mn-lt"/>
              </a:rPr>
              <a:t>:</a:t>
            </a:r>
            <a:r>
              <a:rPr lang="el-GR" sz="1400" dirty="0">
                <a:latin typeface="+mn-lt"/>
              </a:rPr>
              <a:t> </a:t>
            </a:r>
            <a:r>
              <a:rPr lang="en-US" sz="1400" dirty="0">
                <a:latin typeface="+mn-lt"/>
                <a:hlinkClick r:id="rId2"/>
              </a:rPr>
              <a:t>chem_thalia@hotmail.com</a:t>
            </a:r>
            <a:r>
              <a:rPr lang="en-US" sz="1400" dirty="0">
                <a:latin typeface="+mn-lt"/>
              </a:rPr>
              <a:t> </a:t>
            </a:r>
            <a:r>
              <a:rPr lang="en-US" sz="1400" u="sng" dirty="0">
                <a:latin typeface="+mn-lt"/>
                <a:hlinkClick r:id="rId3"/>
              </a:rPr>
              <a:t>https://www.facebook.com/memyselfanddorian</a:t>
            </a:r>
            <a:r>
              <a:rPr lang="en-US" sz="1400" u="sng" dirty="0">
                <a:latin typeface="+mn-lt"/>
              </a:rPr>
              <a:t>, </a:t>
            </a:r>
            <a:r>
              <a:rPr lang="en-US" sz="1400" u="sng" dirty="0">
                <a:latin typeface="+mn-lt"/>
                <a:hlinkClick r:id="rId4"/>
              </a:rPr>
              <a:t>http://twitter.com/dorian_rules</a:t>
            </a:r>
            <a:r>
              <a:rPr lang="en-US" sz="1400" u="sng" dirty="0">
                <a:latin typeface="+mn-lt"/>
              </a:rPr>
              <a:t> , 6974618888</a:t>
            </a:r>
            <a:endParaRPr lang="el-GR" sz="1400" dirty="0">
              <a:latin typeface="+mn-lt"/>
            </a:endParaRPr>
          </a:p>
        </p:txBody>
      </p:sp>
      <p:pic>
        <p:nvPicPr>
          <p:cNvPr id="2" name="Εικόνα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05591" y="94596"/>
            <a:ext cx="1900853" cy="1886604"/>
          </a:xfrm>
          <a:prstGeom prst="rect">
            <a:avLst/>
          </a:prstGeom>
        </p:spPr>
      </p:pic>
    </p:spTree>
    <p:extLst>
      <p:ext uri="{BB962C8B-B14F-4D97-AF65-F5344CB8AC3E}">
        <p14:creationId xmlns:p14="http://schemas.microsoft.com/office/powerpoint/2010/main" val="2001070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TotalTime>
  <Words>1140</Words>
  <Application>Microsoft Office PowerPoint</Application>
  <PresentationFormat>Προβολή στην οθόνη (4:3)</PresentationFormat>
  <Paragraphs>338</Paragraphs>
  <Slides>30</Slides>
  <Notes>5</Notes>
  <HiddenSlides>0</HiddenSlides>
  <MMClips>3</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30</vt:i4>
      </vt:variant>
    </vt:vector>
  </HeadingPairs>
  <TitlesOfParts>
    <vt:vector size="35" baseType="lpstr">
      <vt:lpstr>ＭＳ Ｐゴシック</vt:lpstr>
      <vt:lpstr>Arial</vt:lpstr>
      <vt:lpstr>Calibri</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Nansy Vlachaki</dc:creator>
  <cp:lastModifiedBy>andreas evangelatos</cp:lastModifiedBy>
  <cp:revision>169</cp:revision>
  <cp:lastPrinted>2014-09-11T23:39:47Z</cp:lastPrinted>
  <dcterms:created xsi:type="dcterms:W3CDTF">2006-08-16T00:00:00Z</dcterms:created>
  <dcterms:modified xsi:type="dcterms:W3CDTF">2017-12-15T12:29:12Z</dcterms:modified>
</cp:coreProperties>
</file>