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1"/>
  </p:notesMasterIdLst>
  <p:sldIdLst>
    <p:sldId id="447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82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3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E2E3930-2C60-4BB6-AE91-E01443D682C2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55136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50EAFC6-A051-4E97-8F64-123E67FB67A7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689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8277195-4245-415F-84B2-43B49D796FC9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76929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D9CBAF1-C84C-4CA1-AF41-8E6100E12E89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30982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0B8F255-20B5-4E91-BEB9-2E60C64F0FB2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74316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304DB42A-813A-465E-BA32-8C98ED5B1438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297669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E2D074-FD22-43F2-B156-0D313B98589C}" type="slidenum">
              <a:rPr lang="el-GR" altLang="en-US"/>
              <a:pPr/>
              <a:t>28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6592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BCBA88F-C08E-41F7-89C9-B03950816E0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16751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6:</a:t>
            </a:r>
            <a:r>
              <a:rPr lang="en-US" altLang="en-US" sz="2800" smtClean="0"/>
              <a:t> </a:t>
            </a:r>
            <a:r>
              <a:rPr lang="el-GR" altLang="en-US" sz="2800" smtClean="0"/>
              <a:t>Προϋπολογισμός επενδύσεων</a:t>
            </a:r>
            <a:endParaRPr lang="en-US" altLang="en-US" sz="2800" smtClean="0"/>
          </a:p>
          <a:p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170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Διαδικασία λήψης αποφάσεων μακροπρόθεσμων επενδύσεων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Ορισμός εναλλακτικών επενδυτικών έργων: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Πολλές πηγές ιδεών.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Αξιολόγηση νομιμότητας. 	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Yπολογισμός των </a:t>
            </a:r>
            <a:r>
              <a:rPr lang="el-GR" altLang="en-US" sz="2400" b="1" dirty="0" smtClean="0"/>
              <a:t>ταμειακών τους ροών: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Ταμειακές Εισροές - Ταμειακές εκροές σε </a:t>
            </a:r>
            <a:r>
              <a:rPr lang="el-GR" altLang="en-US" sz="2000" b="1" i="1" dirty="0" smtClean="0"/>
              <a:t>ετήσια </a:t>
            </a:r>
            <a:r>
              <a:rPr lang="el-GR" altLang="en-US" sz="2000" dirty="0" smtClean="0"/>
              <a:t>βάση.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Αξιολόγηση των επενδυτικών προγραμμάτων και επιλογή εκείνου/εκείνων που ικανοποιεί τα κριτήρια πρόκρισης: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b="1" dirty="0" smtClean="0"/>
              <a:t>Χρηματοοικονομικά και μη κριτήρια.</a:t>
            </a:r>
            <a:r>
              <a:rPr lang="el-GR" altLang="en-US" sz="2000" dirty="0" smtClean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Παρακολούθηση της </a:t>
            </a:r>
            <a:r>
              <a:rPr lang="el-GR" altLang="en-US" sz="2400" b="1" dirty="0" smtClean="0"/>
              <a:t>υλοποίησης </a:t>
            </a:r>
            <a:r>
              <a:rPr lang="el-GR" altLang="en-US" sz="2400" dirty="0" smtClean="0"/>
              <a:t>και πραγματοποίησης της απόδοσης του επενδυτικού έργου.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197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200" smtClean="0"/>
              <a:t>Στοιχεία που λαμβάνονται υπόψη κατά την υπολογισμό των ταμειακών ροών (1 από 2)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Στοιχεία που αφορούν το</a:t>
            </a:r>
            <a:r>
              <a:rPr lang="el-GR" altLang="en-US" b="1" dirty="0" smtClean="0"/>
              <a:t> μέλλον:</a:t>
            </a:r>
          </a:p>
          <a:p>
            <a:pPr lvl="1">
              <a:spcBef>
                <a:spcPct val="20000"/>
              </a:spcBef>
            </a:pPr>
            <a:r>
              <a:rPr lang="el-GR" altLang="en-US" b="1" dirty="0" smtClean="0"/>
              <a:t>Αγνοούνται τα έξοδα που αφορούν το παρελθόν.</a:t>
            </a: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Αγνοούνται τα επιμερισμένα έσοδα και κόστη.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Λαμβάνεται υπόψη ό,τι διαφοροποιείται μεταξύ των εναλλακτικών. </a:t>
            </a:r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Όχι </a:t>
            </a:r>
            <a:r>
              <a:rPr lang="el-GR" altLang="en-US" dirty="0" smtClean="0"/>
              <a:t>λογιστικά κόστη: </a:t>
            </a:r>
          </a:p>
          <a:p>
            <a:pPr lvl="1">
              <a:spcBef>
                <a:spcPct val="20000"/>
              </a:spcBef>
            </a:pPr>
            <a:r>
              <a:rPr lang="el-GR" altLang="en-US" b="1" dirty="0" smtClean="0"/>
              <a:t>Κόστος ευκαιρίας.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819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200" smtClean="0"/>
              <a:t>Στοιχεία που λαμβάνονται υπόψη κατά την υπολογισμό των ταμειακών ροών (2 από 2)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Ποιοτικά στοιχεία:</a:t>
            </a:r>
          </a:p>
          <a:p>
            <a:pPr lvl="1">
              <a:spcBef>
                <a:spcPct val="20000"/>
              </a:spcBef>
            </a:pPr>
            <a:r>
              <a:rPr lang="el-GR" altLang="en-US" i="1" dirty="0" smtClean="0"/>
              <a:t>Ηθικό εργαζομένων, περιβαλλοντικές επιπτώσεις, επιπτώσεις στο κοινωνικό σύνολο, επενδύσεις αντίθετες με την επιχειρηματική δεοντολογία.</a:t>
            </a:r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Δεν</a:t>
            </a:r>
            <a:r>
              <a:rPr lang="el-GR" altLang="en-US" dirty="0" smtClean="0"/>
              <a:t> συμπεριλαμβάνονται τα χρηματοοικονομικά έξοδα: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Συμπεριλαμβάνονται στο κόστος κεφαλαίου.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412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Βασικές κατηγορίες επενδύσεων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sz="2400" b="1" dirty="0" smtClean="0"/>
              <a:t>Αντικατάσταση παγίων</a:t>
            </a:r>
            <a:r>
              <a:rPr lang="el-GR" altLang="en-US" sz="2400" dirty="0" smtClean="0"/>
              <a:t> και επενδύσεις που εισάγουν </a:t>
            </a:r>
            <a:r>
              <a:rPr lang="el-GR" altLang="en-US" sz="2400" b="1" dirty="0" smtClean="0"/>
              <a:t>μικρές βελτιώσεις.</a:t>
            </a:r>
            <a:endParaRPr lang="el-GR" altLang="en-US" sz="2400" dirty="0" smtClean="0"/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200" i="1" dirty="0" smtClean="0"/>
              <a:t>Προτάσεις</a:t>
            </a:r>
            <a:r>
              <a:rPr lang="el-GR" altLang="en-US" sz="2200" dirty="0" smtClean="0"/>
              <a:t>: Από τους χρήστες.</a:t>
            </a: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sz="2400" b="1" dirty="0" smtClean="0"/>
              <a:t>Επέκταση (προσπάθεια ανάπτυξης).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000" i="1" dirty="0" smtClean="0"/>
              <a:t>Προτάσεις</a:t>
            </a:r>
            <a:r>
              <a:rPr lang="el-GR" altLang="en-US" sz="2000" dirty="0" smtClean="0"/>
              <a:t>: Μάρκετινγκ και ανώτερη διοίκηση.</a:t>
            </a: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sz="2400" b="1" dirty="0" smtClean="0"/>
              <a:t>Στρατηγικές κινήσεις.</a:t>
            </a:r>
            <a:endParaRPr lang="el-GR" altLang="en-US" sz="2400" dirty="0" smtClean="0"/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000" dirty="0" smtClean="0"/>
              <a:t>Επεκτάσεις σε νέους κλάδους ή/και νέες αγορές. 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</a:pPr>
            <a:r>
              <a:rPr lang="el-GR" altLang="en-US" sz="2000" i="1" dirty="0" smtClean="0"/>
              <a:t>Προτάσεις</a:t>
            </a:r>
            <a:r>
              <a:rPr lang="el-GR" altLang="en-US" sz="2000" dirty="0" smtClean="0"/>
              <a:t>: Από την ανώτερη διοίκηση, την αγορά, ειδικές ομάδες </a:t>
            </a:r>
            <a:r>
              <a:rPr lang="en-US" altLang="en-US" sz="2000" dirty="0" smtClean="0"/>
              <a:t>brainstorming</a:t>
            </a:r>
            <a:r>
              <a:rPr lang="el-GR" altLang="en-US" sz="2000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232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200" smtClean="0"/>
              <a:t>Πηγές οικονομικών στοιχείων για τον υπολογισμό των ταμειακών ροών (1 από 2)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Ιστορικά λογιστικά στοιχεία: 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Σχετικές επενδύσεις στο παρελθόν.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Προσαρμογή στις νέες συνθήκες (π.χ. προσαρμογή τιμών κόστους).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Μη κατάλληλα για στρατηγικές επενδύσεις.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556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200" smtClean="0"/>
              <a:t>Πηγές οικονομικών στοιχείων για τον υπολογισμό των ταμειακών ροών (2 από 2)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b="1" dirty="0" smtClean="0"/>
              <a:t>Συνεντεύξεις με προσωπικό της παραγωγής και του μάρκετινγκ:</a:t>
            </a:r>
            <a:endParaRPr lang="el-GR" altLang="en-US" sz="2800" dirty="0" smtClean="0"/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Πρόσβαση σε πληροφορίες που γνωρίζουν αυτοί που είναι «μέσα στα πράγματα»: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l-GR" altLang="en-US" sz="2200" dirty="0" smtClean="0"/>
              <a:t>Γνώση προβλημάτων που αφορούσαν προηγούμενες επενδύσεις.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l-GR" altLang="en-US" sz="2200" dirty="0" smtClean="0"/>
              <a:t>Ιδιαιτερότητες νέων επενδύσεων - προτάσεις βελτίωσης.</a:t>
            </a:r>
            <a:endParaRPr lang="el-GR" altLang="en-US" sz="2200" b="1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b="1" dirty="0" smtClean="0"/>
              <a:t>Ανάλυση πληροφοριών για τον ανταγωνισμό και την αγορά: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Πηγές πληροφοριών: Δημοσιευμένες μελέτες, ιστοσελίδες, εξωτερικοί σύμβουλοι, «μεταγραφές» εργαζόμενων ανταγωνιστών.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Ανάλυση εμπειρίας ανταγωνιστών για απόκτηση γνώσης.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325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Υπολογισμός ταμειακών ροών (1 από 2)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Ταμειακές εισροές: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Έσοδα από την επένδυση.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Εξοικονομήσεις κόστους από την επένδυση.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Μειώσεις στοιχείων (δεσμεύσεων) σε κυκλοφορούν ενεργητικό.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Αυξήσεις στοιχείων βραχυπρόθεσμων υποχρεώσεων.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Υπολειμματική αξία των παγίων του έργου στο τέλος της ωφέλιμης ζωής του.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7079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Υπολογισμός ταμειακών ροών (2 από 2)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Ταμειακές εκροές: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Αρχική επένδυση για το έργο (συμπεριλαμβανομένων και οποιωνδήποτε άλλων άμεσων πληρωμών).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Έξοδα συντηρήσεων και επισκευών.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Λειτουργικά έξοδα του έργου.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Αυξήσεις στοιχείων (δεσμεύσεων) σε κυκλοφορούν ενεργητικό.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Μειώσεις στοιχείων βραχυπρόθεσμων υποχρεώσεων.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1934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Ηθικές παράμετροι (1 από 2)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b="1" dirty="0" smtClean="0"/>
              <a:t>Κατά την έγκριση: </a:t>
            </a:r>
          </a:p>
          <a:p>
            <a:pPr lvl="1">
              <a:spcBef>
                <a:spcPct val="20000"/>
              </a:spcBef>
            </a:pPr>
            <a:r>
              <a:rPr lang="el-GR" altLang="en-US" sz="2400" b="1" dirty="0" smtClean="0"/>
              <a:t>Προκατάληψη </a:t>
            </a:r>
            <a:r>
              <a:rPr lang="el-GR" altLang="en-US" sz="2400" dirty="0" smtClean="0"/>
              <a:t>αυτού που εισηγείται το έργο,</a:t>
            </a:r>
          </a:p>
          <a:p>
            <a:pPr lvl="2">
              <a:spcBef>
                <a:spcPct val="20000"/>
              </a:spcBef>
            </a:pPr>
            <a:r>
              <a:rPr lang="el-GR" altLang="en-US" sz="2200" dirty="0" smtClean="0"/>
              <a:t>Το έργο μου !!! – </a:t>
            </a:r>
            <a:r>
              <a:rPr lang="el-GR" altLang="en-US" sz="2200" i="1" dirty="0" smtClean="0"/>
              <a:t>Ενθουσιασμός.</a:t>
            </a:r>
            <a:endParaRPr lang="el-GR" altLang="en-US" sz="2200" dirty="0" smtClean="0"/>
          </a:p>
          <a:p>
            <a:pPr lvl="1">
              <a:spcBef>
                <a:spcPct val="20000"/>
              </a:spcBef>
            </a:pPr>
            <a:r>
              <a:rPr lang="el-GR" altLang="en-US" sz="2400" b="1" dirty="0" smtClean="0"/>
              <a:t>Μη ορθή</a:t>
            </a:r>
            <a:r>
              <a:rPr lang="el-GR" altLang="en-US" sz="2400" dirty="0" smtClean="0"/>
              <a:t> παρουσίαση των στοιχείων για την αξιολόγησή του.</a:t>
            </a:r>
            <a:endParaRPr lang="el-GR" altLang="en-US" sz="2400" b="1" dirty="0" smtClean="0"/>
          </a:p>
          <a:p>
            <a:pPr>
              <a:spcBef>
                <a:spcPct val="20000"/>
              </a:spcBef>
            </a:pPr>
            <a:r>
              <a:rPr lang="el-GR" altLang="en-US" sz="2800" b="1" dirty="0" smtClean="0"/>
              <a:t>Κατά την εκτέλεση: </a:t>
            </a:r>
          </a:p>
          <a:p>
            <a:pPr lvl="1">
              <a:spcBef>
                <a:spcPct val="20000"/>
              </a:spcBef>
            </a:pPr>
            <a:r>
              <a:rPr lang="el-GR" altLang="en-US" sz="2400" b="1" dirty="0" smtClean="0"/>
              <a:t>Μη ορθή</a:t>
            </a:r>
            <a:r>
              <a:rPr lang="el-GR" altLang="en-US" sz="2400" dirty="0" smtClean="0"/>
              <a:t> παρουσίαση της </a:t>
            </a:r>
            <a:r>
              <a:rPr lang="el-GR" altLang="en-US" sz="2400" b="1" dirty="0" smtClean="0"/>
              <a:t>προόδου του έργου.</a:t>
            </a:r>
            <a:endParaRPr lang="el-GR" altLang="en-US" sz="2400" dirty="0" smtClean="0"/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Επένδυση σε μη </a:t>
            </a:r>
            <a:r>
              <a:rPr lang="el-GR" altLang="en-US" sz="2400" b="1" dirty="0" smtClean="0"/>
              <a:t>«αποδεκτά»</a:t>
            </a:r>
            <a:r>
              <a:rPr lang="el-GR" altLang="en-US" sz="2400" dirty="0" smtClean="0"/>
              <a:t> έργα: </a:t>
            </a:r>
          </a:p>
          <a:p>
            <a:pPr lvl="2">
              <a:spcBef>
                <a:spcPct val="20000"/>
              </a:spcBef>
            </a:pPr>
            <a:r>
              <a:rPr lang="el-GR" altLang="en-US" sz="2200" dirty="0" smtClean="0"/>
              <a:t>Επιβάρυνση περιβάλλοντος. </a:t>
            </a:r>
          </a:p>
          <a:p>
            <a:pPr lvl="2">
              <a:spcBef>
                <a:spcPct val="20000"/>
              </a:spcBef>
            </a:pPr>
            <a:r>
              <a:rPr lang="el-GR" altLang="en-US" sz="2200" dirty="0" smtClean="0"/>
              <a:t>Συνεργασία με επιχειρήσεις αμφίβολης φήμης.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7276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Ηθικές παράμετροι (2 από 2)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Αξιολόγηση κατά και μετά την ολοκλήρωση του έργου</a:t>
            </a:r>
            <a:r>
              <a:rPr lang="el-GR" altLang="en-US" dirty="0" smtClean="0"/>
              <a:t> (Post completion audit):</a:t>
            </a:r>
          </a:p>
          <a:p>
            <a:pPr lvl="1">
              <a:spcBef>
                <a:spcPct val="20000"/>
              </a:spcBef>
            </a:pPr>
            <a:r>
              <a:rPr lang="el-GR" altLang="en-US" b="1" dirty="0" smtClean="0"/>
              <a:t>Επιβράβευση.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Απόκτηση </a:t>
            </a:r>
            <a:r>
              <a:rPr lang="el-GR" altLang="en-US" b="1" dirty="0" smtClean="0"/>
              <a:t>γνώσης</a:t>
            </a:r>
            <a:r>
              <a:rPr lang="el-GR" altLang="en-US" dirty="0" smtClean="0"/>
              <a:t> για το μέλλον.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Αποθάρρυνση μη ορθών εκτιμήσεων.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60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0FA3BCB-3347-4F8B-B5FD-0AAD24574263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0437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Μέθοδοι αξιολόγησης επενδύσεων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Μέθοδος επανάκτησης του κεφαλαίου</a:t>
            </a:r>
            <a:r>
              <a:rPr lang="en-US" altLang="en-US" dirty="0" smtClean="0"/>
              <a:t> (pay back period)</a:t>
            </a:r>
            <a:r>
              <a:rPr lang="el-GR" altLang="en-US" dirty="0" smtClean="0"/>
              <a:t>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 smtClean="0"/>
              <a:t>Discounted pay back</a:t>
            </a:r>
            <a:r>
              <a:rPr lang="el-GR" altLang="en-US" dirty="0" smtClean="0"/>
              <a:t>.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Μέθοδος της καθαρής παρούσας αξίας</a:t>
            </a:r>
            <a:r>
              <a:rPr lang="en-US" altLang="en-US" dirty="0" smtClean="0"/>
              <a:t> (net present value - NPV)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Μέθοδος του δείκτη αποδοτικότητας</a:t>
            </a:r>
            <a:r>
              <a:rPr lang="en-US" altLang="en-US" dirty="0" smtClean="0"/>
              <a:t> (profitability index -PI)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Μέθοδος του εσωτερικού βαθμού απόδοσης</a:t>
            </a:r>
            <a:r>
              <a:rPr lang="en-US" altLang="en-US" dirty="0" smtClean="0"/>
              <a:t> (internal rate of return  -IRR)</a:t>
            </a:r>
            <a:r>
              <a:rPr lang="el-GR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1365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Χρόνος επανάκτησης κεφαλαίου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Υπολογισμός περιόδου επανάκτησης του κεφαλαίου: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Έτη επανάκτησης κεφαλαίου = Τ έτη στα οποία το σύνολο των ταμειακών εισροών είναι μικρότερο από την αρχική ταμειακή εκροή + (Υπόλοιπο ταμειακών εισροών για κάλυψη αρχικής εκροής / Σύνολο ταμειακών εισροών του έτους Τ+1).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Ιδιαίτερα διαδεδομένη μέθοδος λόγω ευκολίας υπολογισμού.</a:t>
            </a:r>
            <a:endParaRPr lang="en-US" altLang="en-US" sz="2800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Εντούτοις, δεν λαμβάνει υπόψη: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Τη διαχρονική αξία του χρήματος.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Το σύνολο των ταμειακών ροών.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5122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Καθαρή Παρούσα Αξία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altLang="en-US" sz="2400" dirty="0" smtClean="0"/>
              <a:t>Υπολογισμός  με βάση τη μέθοδο της καθαρής παρούσας αξίας.</a:t>
            </a:r>
            <a:endParaRPr lang="en-US" altLang="en-US" sz="2400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>
              <a:lnSpc>
                <a:spcPct val="110000"/>
              </a:lnSpc>
            </a:pPr>
            <a:r>
              <a:rPr lang="en-US" altLang="en-US" sz="2400" dirty="0" smtClean="0"/>
              <a:t>ΝPV =</a:t>
            </a:r>
          </a:p>
          <a:p>
            <a:pPr>
              <a:lnSpc>
                <a:spcPct val="110000"/>
              </a:lnSpc>
            </a:pPr>
            <a:endParaRPr lang="el-GR" altLang="en-US" sz="2400" dirty="0" smtClean="0"/>
          </a:p>
          <a:p>
            <a:pPr>
              <a:lnSpc>
                <a:spcPct val="110000"/>
              </a:lnSpc>
            </a:pPr>
            <a:r>
              <a:rPr lang="en-US" altLang="en-US" sz="2400" dirty="0" smtClean="0"/>
              <a:t>Η </a:t>
            </a:r>
            <a:r>
              <a:rPr lang="el-GR" altLang="en-US" sz="2400" dirty="0" smtClean="0"/>
              <a:t>επένδυση προκρίνεται όταν</a:t>
            </a:r>
            <a:r>
              <a:rPr lang="en-US" altLang="en-US" sz="2400" dirty="0" smtClean="0"/>
              <a:t> NPV &gt; 0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l-GR" altLang="en-US" sz="2000" dirty="0" smtClean="0"/>
              <a:t>Όπου:</a:t>
            </a:r>
            <a:endParaRPr lang="en-US" altLang="en-US" sz="2000" dirty="0" smtClean="0"/>
          </a:p>
          <a:p>
            <a:pPr lvl="2">
              <a:lnSpc>
                <a:spcPct val="110000"/>
              </a:lnSpc>
            </a:pPr>
            <a:r>
              <a:rPr lang="en-US" altLang="en-US" sz="2000" i="1" dirty="0" smtClean="0"/>
              <a:t>K = </a:t>
            </a:r>
            <a:r>
              <a:rPr lang="el-GR" altLang="en-US" sz="2000" i="1" dirty="0" smtClean="0"/>
              <a:t>αρχική ταμειακή εκροή, </a:t>
            </a:r>
            <a:endParaRPr lang="en-US" altLang="en-US" sz="2000" i="1" dirty="0" smtClean="0"/>
          </a:p>
          <a:p>
            <a:pPr lvl="2">
              <a:lnSpc>
                <a:spcPct val="110000"/>
              </a:lnSpc>
            </a:pPr>
            <a:r>
              <a:rPr lang="el-GR" altLang="en-US" sz="2000" i="1" dirty="0" smtClean="0"/>
              <a:t>ε</a:t>
            </a:r>
            <a:r>
              <a:rPr lang="el-GR" altLang="en-US" sz="2000" dirty="0" smtClean="0"/>
              <a:t> = επιτόκιο προεξόφλησης,</a:t>
            </a:r>
          </a:p>
          <a:p>
            <a:pPr lvl="2">
              <a:lnSpc>
                <a:spcPct val="110000"/>
              </a:lnSpc>
            </a:pPr>
            <a:r>
              <a:rPr lang="en-US" altLang="en-US" sz="2000" dirty="0" err="1" smtClean="0"/>
              <a:t>CFi</a:t>
            </a:r>
            <a:r>
              <a:rPr lang="en-US" altLang="en-US" sz="2000" dirty="0" smtClean="0"/>
              <a:t> = K</a:t>
            </a:r>
            <a:r>
              <a:rPr lang="el-GR" altLang="en-US" sz="2000" dirty="0" smtClean="0"/>
              <a:t>αθαρές ταμειακές ροές έτους </a:t>
            </a:r>
            <a:r>
              <a:rPr lang="en-US" altLang="en-US" sz="2000" dirty="0" err="1" smtClean="0"/>
              <a:t>i</a:t>
            </a:r>
            <a:r>
              <a:rPr lang="el-GR" altLang="en-US" sz="2000" dirty="0" smtClean="0"/>
              <a:t>.</a:t>
            </a:r>
          </a:p>
        </p:txBody>
      </p:sp>
      <p:graphicFrame>
        <p:nvGraphicFramePr>
          <p:cNvPr id="70663" name="Object 4" descr="Εξίσωση καθαρής παρούσας αξίας.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4502516"/>
              </p:ext>
            </p:extLst>
          </p:nvPr>
        </p:nvGraphicFramePr>
        <p:xfrm>
          <a:off x="1979613" y="2852738"/>
          <a:ext cx="25923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3" imgW="1002865" imgH="431613" progId="">
                  <p:embed/>
                </p:oleObj>
              </mc:Choice>
              <mc:Fallback>
                <p:oleObj r:id="rId3" imgW="1002865" imgH="43161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2592387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BA88F-C08E-41F7-89C9-B03950816E08}" type="slidenum">
              <a:rPr lang="el-GR" altLang="en-US" smtClean="0"/>
              <a:pPr/>
              <a:t>22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5531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Δείκτης Αποδοτικότητας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Υπολογισμός  με βάση τη μέθοδο του δείκτη αποδοτικότητας.</a:t>
            </a:r>
            <a:endParaRPr lang="en-US" altLang="en-US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>
              <a:spcBef>
                <a:spcPct val="20000"/>
              </a:spcBef>
            </a:pPr>
            <a:r>
              <a:rPr lang="en-US" altLang="en-US" dirty="0" smtClean="0"/>
              <a:t>PI</a:t>
            </a:r>
            <a:r>
              <a:rPr lang="el-GR" altLang="en-US" dirty="0" smtClean="0"/>
              <a:t> </a:t>
            </a:r>
            <a:r>
              <a:rPr lang="en-US" altLang="en-US" dirty="0" smtClean="0"/>
              <a:t>= </a:t>
            </a:r>
            <a:r>
              <a:rPr lang="el-GR" altLang="en-US" sz="2600" dirty="0" smtClean="0"/>
              <a:t>ΠΑ Μελλοντικών Ταμειακών Ροών / Αρχική Εκροή.</a:t>
            </a:r>
            <a:endParaRPr lang="en-US" altLang="en-US" sz="2600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>
              <a:spcBef>
                <a:spcPct val="20000"/>
              </a:spcBef>
            </a:pPr>
            <a:r>
              <a:rPr lang="en-US" altLang="en-US" dirty="0" smtClean="0"/>
              <a:t>Η </a:t>
            </a:r>
            <a:r>
              <a:rPr lang="el-GR" altLang="en-US" dirty="0" smtClean="0"/>
              <a:t>επένδυση προκρίνεται όταν</a:t>
            </a:r>
            <a:r>
              <a:rPr lang="en-US" altLang="en-US" dirty="0" smtClean="0"/>
              <a:t> PI &gt; 1</a:t>
            </a:r>
            <a:r>
              <a:rPr lang="el-GR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30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Εσωτερικός Βαθμός Απόδοσης</a:t>
            </a:r>
          </a:p>
        </p:txBody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sz="2600" dirty="0" smtClean="0"/>
              <a:t>Υπολογισμός  με βάση τη μέθοδο του εσωτερικού βαθμού απόδοσης.</a:t>
            </a:r>
            <a:endParaRPr lang="en-US" altLang="en-US" sz="2600" dirty="0" smtClean="0"/>
          </a:p>
          <a:p>
            <a:pPr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2600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600" dirty="0" smtClean="0"/>
              <a:t>ΙRR =  %                                     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l-GR" altLang="en-US" sz="2600" dirty="0" smtClean="0"/>
              <a:t>Η επένδυση προκρίνεται όταν IRR &gt;</a:t>
            </a:r>
            <a:r>
              <a:rPr lang="en-US" altLang="en-US" sz="2600" dirty="0" smtClean="0"/>
              <a:t> </a:t>
            </a:r>
            <a:r>
              <a:rPr lang="el-GR" altLang="en-US" sz="2600" dirty="0" smtClean="0"/>
              <a:t>επιτόκιο εμπόδιο,</a:t>
            </a:r>
            <a:endParaRPr lang="en-US" altLang="en-US" sz="2600" dirty="0" smtClean="0"/>
          </a:p>
          <a:p>
            <a:pPr lvl="1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200" dirty="0" smtClean="0"/>
              <a:t>Όπου:</a:t>
            </a:r>
            <a:endParaRPr lang="en-US" altLang="en-US" sz="2200" dirty="0" smtClean="0"/>
          </a:p>
          <a:p>
            <a:pPr lvl="2">
              <a:lnSpc>
                <a:spcPct val="110000"/>
              </a:lnSpc>
              <a:spcBef>
                <a:spcPct val="20000"/>
              </a:spcBef>
            </a:pPr>
            <a:r>
              <a:rPr lang="en-US" altLang="en-US" sz="2200" i="1" dirty="0" smtClean="0"/>
              <a:t>K = </a:t>
            </a:r>
            <a:r>
              <a:rPr lang="el-GR" altLang="en-US" sz="2200" i="1" dirty="0" smtClean="0"/>
              <a:t>αρχική ταμειακή εκροή </a:t>
            </a:r>
            <a:endParaRPr lang="en-US" altLang="en-US" sz="2200" i="1" dirty="0" smtClean="0"/>
          </a:p>
          <a:p>
            <a:pPr lvl="2">
              <a:lnSpc>
                <a:spcPct val="110000"/>
              </a:lnSpc>
              <a:spcBef>
                <a:spcPct val="20000"/>
              </a:spcBef>
            </a:pPr>
            <a:r>
              <a:rPr lang="el-GR" altLang="en-US" sz="2200" i="1" dirty="0" smtClean="0"/>
              <a:t>ε</a:t>
            </a:r>
            <a:r>
              <a:rPr lang="el-GR" altLang="en-US" sz="2200" dirty="0" smtClean="0"/>
              <a:t> = επιτόκιο προεξόφλησης</a:t>
            </a:r>
          </a:p>
          <a:p>
            <a:pPr lvl="2">
              <a:lnSpc>
                <a:spcPct val="110000"/>
              </a:lnSpc>
              <a:spcBef>
                <a:spcPct val="20000"/>
              </a:spcBef>
            </a:pPr>
            <a:r>
              <a:rPr lang="en-US" altLang="en-US" sz="2200" dirty="0" err="1" smtClean="0"/>
              <a:t>CFi</a:t>
            </a:r>
            <a:r>
              <a:rPr lang="en-US" altLang="en-US" sz="2200" dirty="0" smtClean="0"/>
              <a:t> = K</a:t>
            </a:r>
            <a:r>
              <a:rPr lang="el-GR" altLang="en-US" sz="2200" dirty="0" smtClean="0"/>
              <a:t>αθαρές ταμειακές ροές έτους </a:t>
            </a:r>
            <a:r>
              <a:rPr lang="en-US" altLang="en-US" sz="2200" dirty="0" err="1" smtClean="0"/>
              <a:t>i</a:t>
            </a:r>
            <a:endParaRPr lang="el-GR" altLang="en-US" sz="2200" dirty="0" smtClean="0"/>
          </a:p>
          <a:p>
            <a:pPr lvl="2">
              <a:lnSpc>
                <a:spcPct val="110000"/>
              </a:lnSpc>
              <a:spcBef>
                <a:spcPct val="20000"/>
              </a:spcBef>
            </a:pPr>
            <a:r>
              <a:rPr lang="en-US" altLang="en-US" sz="2200" dirty="0" smtClean="0"/>
              <a:t>RRR = </a:t>
            </a:r>
            <a:r>
              <a:rPr lang="el-GR" altLang="en-US" sz="2200" dirty="0" smtClean="0"/>
              <a:t>απαιτούμενος βαθμός απόδοσης.</a:t>
            </a:r>
          </a:p>
        </p:txBody>
      </p:sp>
      <p:sp>
        <p:nvSpPr>
          <p:cNvPr id="78852" name="AutoShape 4" descr="Εξίσωση εσωτερικού βαθμού απόδοσης."/>
          <p:cNvSpPr>
            <a:spLocks noChangeArrowheads="1"/>
          </p:cNvSpPr>
          <p:nvPr/>
        </p:nvSpPr>
        <p:spPr bwMode="auto">
          <a:xfrm>
            <a:off x="2268538" y="2944813"/>
            <a:ext cx="825500" cy="368300"/>
          </a:xfrm>
          <a:prstGeom prst="rightArrow">
            <a:avLst>
              <a:gd name="adj1" fmla="val 50000"/>
              <a:gd name="adj2" fmla="val 112079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endParaRPr lang="en-US" altLang="en-US" sz="2200">
              <a:latin typeface="Arial" panose="020B0604020202020204" pitchFamily="34" charset="0"/>
            </a:endParaRPr>
          </a:p>
        </p:txBody>
      </p:sp>
      <p:graphicFrame>
        <p:nvGraphicFramePr>
          <p:cNvPr id="78853" name="Object 6" descr="Εξίσωση εσωτερικού βαθμού απόδοσης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87859"/>
              </p:ext>
            </p:extLst>
          </p:nvPr>
        </p:nvGraphicFramePr>
        <p:xfrm>
          <a:off x="3411538" y="2516188"/>
          <a:ext cx="32575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r:id="rId3" imgW="1637589" imgH="495085" progId="">
                  <p:embed/>
                </p:oleObj>
              </mc:Choice>
              <mc:Fallback>
                <p:oleObj r:id="rId3" imgW="1637589" imgH="49508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1538" y="2516188"/>
                        <a:ext cx="32575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0241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Προβλήματα κατά την εφαρμογή του</a:t>
            </a:r>
            <a:r>
              <a:rPr lang="en-US" altLang="en-US" sz="4000" smtClean="0"/>
              <a:t> IRR</a:t>
            </a:r>
            <a:endParaRPr lang="el-GR" altLang="en-US" sz="4000" smtClean="0"/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dirty="0" smtClean="0"/>
              <a:t>Επηρεάζεται από το απόλυτο μέγεθος της επένδυσης.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dirty="0" smtClean="0"/>
              <a:t>Υποθέτει ότι οι ΚΤΡ επανεπενδύονται με βάση το IRR. 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dirty="0" smtClean="0"/>
              <a:t>Μπορεί να δώσει περισσότερες από μία τιμές ή καμία τιμή σε περιπτώσεις μη συμβατικών επενδύσεων</a:t>
            </a:r>
            <a:r>
              <a:rPr lang="en-US" altLang="en-US" dirty="0" smtClean="0"/>
              <a:t> (non conventional investments)</a:t>
            </a:r>
            <a:r>
              <a:rPr lang="el-GR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102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Σχέση μεθόδων αξιολόγησης στελέχους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Απόδοση του κάθε έργου κατά τη διάρκεια της ζωής του.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Δηλαδή αξιολόγηση του έργου συνολικά με βάση ταμειακές ροές.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Όμως … αξιολόγηση του στελέχους σε ετήσια βάση με βάση το κέρδος.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Αποτέλεσμα: Απόρριψη επενδύσεων με θετικό NPV εάν επηρεάζουν αρνητικά την απόδοση του τμήματος.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5621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Αξιολόγηση αποτελεσμάτων μεθόδων</a:t>
            </a:r>
          </a:p>
        </p:txBody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b="1" dirty="0" smtClean="0"/>
              <a:t>Ανάλυση ευαισθησίας:</a:t>
            </a:r>
            <a:endParaRPr lang="el-GR" altLang="en-US" sz="2800" dirty="0" smtClean="0"/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Αλλαγή μια ή περισσότερων σημαντικών παραμέτρων των ταμειακών ροών.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Προσδιορισμός των </a:t>
            </a:r>
            <a:r>
              <a:rPr lang="el-GR" altLang="en-US" sz="2400" b="1" dirty="0" smtClean="0"/>
              <a:t>κρίσιμων </a:t>
            </a:r>
            <a:r>
              <a:rPr lang="el-GR" altLang="en-US" sz="2400" dirty="0" smtClean="0"/>
              <a:t>στοιχείων.</a:t>
            </a:r>
          </a:p>
          <a:p>
            <a:pPr>
              <a:spcBef>
                <a:spcPct val="20000"/>
              </a:spcBef>
            </a:pPr>
            <a:r>
              <a:rPr lang="el-GR" altLang="en-US" sz="2800" b="1" dirty="0" smtClean="0"/>
              <a:t>Ανάλυση σεναρίων: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Συνδυασμός πιθανών εξελίξεων.</a:t>
            </a:r>
          </a:p>
          <a:p>
            <a:pPr lvl="1">
              <a:spcBef>
                <a:spcPct val="20000"/>
              </a:spcBef>
            </a:pPr>
            <a:r>
              <a:rPr lang="el-GR" altLang="en-US" sz="2400" i="1" dirty="0" smtClean="0"/>
              <a:t>Σενάρια</a:t>
            </a:r>
            <a:r>
              <a:rPr lang="el-GR" altLang="en-US" sz="2400" dirty="0" smtClean="0"/>
              <a:t>: Απαισιόδοξο, αναμενόμενο, αισιόδοξο.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Αποτελέσματα σεναρίων:</a:t>
            </a:r>
          </a:p>
          <a:p>
            <a:pPr lvl="2">
              <a:spcBef>
                <a:spcPct val="20000"/>
              </a:spcBef>
            </a:pPr>
            <a:r>
              <a:rPr lang="el-GR" altLang="en-US" sz="2000" b="1" dirty="0" smtClean="0"/>
              <a:t>Χρηματοοικονομικά</a:t>
            </a:r>
            <a:r>
              <a:rPr lang="el-GR" altLang="en-US" sz="2000" dirty="0" smtClean="0"/>
              <a:t> (π.χ θετικές ή αρνητικές ΚΤΡ).</a:t>
            </a:r>
          </a:p>
          <a:p>
            <a:pPr lvl="2">
              <a:spcBef>
                <a:spcPct val="20000"/>
              </a:spcBef>
            </a:pPr>
            <a:r>
              <a:rPr lang="el-GR" altLang="en-US" sz="2000" b="1" dirty="0" smtClean="0"/>
              <a:t>Μη χρηματοοικονομικά</a:t>
            </a:r>
            <a:r>
              <a:rPr lang="el-GR" altLang="en-US" sz="2000" dirty="0" smtClean="0"/>
              <a:t> (π.χ. φήμη επιχείρησης).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8143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6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endParaRPr lang="el-GR" altLang="en-US" b="1" smtClean="0"/>
          </a:p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6:</a:t>
            </a:r>
            <a:r>
              <a:rPr lang="en-US" altLang="en-US" b="1" smtClean="0"/>
              <a:t> </a:t>
            </a:r>
            <a:r>
              <a:rPr lang="el-GR" altLang="en-US" smtClean="0"/>
              <a:t>Προϋπολογισμός επενδύσεων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2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A58270-F3EC-41EA-83E8-5F733E3533FA}" type="slidenum">
              <a:rPr lang="el-GR" altLang="en-US"/>
              <a:pPr/>
              <a:t>3</a:t>
            </a:fld>
            <a:endParaRPr lang="el-GR" altLang="en-US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Εξοικείωση με τη διαδικασία λήψης αποφάσεων μακροπρόθεσμων επενδύσεων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Εξοικείωση με μεθόδους αξιολόγησης επενδύσεων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26FE2F-B99C-454D-9D16-24AF61A876F3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405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Προϋπολογισμός επενδύσεων</a:t>
            </a:r>
            <a:r>
              <a:rPr lang="en-US" altLang="en-US" dirty="0" smtClean="0"/>
              <a:t>.</a:t>
            </a:r>
            <a:endParaRPr lang="el-GR" altLang="el-GR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5B26AF5-47B7-42C2-8C7C-B41F99F92FFA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912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Προϋπολογισμός επενδύσεων</a:t>
            </a:r>
          </a:p>
        </p:txBody>
      </p:sp>
      <p:sp>
        <p:nvSpPr>
          <p:cNvPr id="57347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6: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Προϋπολογισμός επενδύσεων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57348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52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Μακροπρόθεσμες επενδύσεις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l-GR" altLang="en-US" sz="2800" dirty="0" smtClean="0"/>
              <a:t>Οι μακροπρόθεσμες επενδύσεις παίζουν καθοριστικό ρόλο στην επιτυχία δραστηριοποίησης μίας επιχείρησης: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</a:pPr>
            <a:r>
              <a:rPr lang="el-GR" altLang="en-US" sz="2400" b="1" dirty="0" smtClean="0"/>
              <a:t>Υψηλό κόστος</a:t>
            </a:r>
            <a:r>
              <a:rPr lang="el-GR" altLang="en-US" sz="2400" dirty="0" smtClean="0"/>
              <a:t> (απόλυτο ποσό, % των διαθεσίμων προς επένδυση)</a:t>
            </a:r>
            <a:r>
              <a:rPr lang="en-US" altLang="en-US" sz="2400" dirty="0" smtClean="0"/>
              <a:t>.</a:t>
            </a:r>
            <a:endParaRPr lang="el-GR" altLang="en-US" sz="2400" dirty="0" smtClean="0"/>
          </a:p>
          <a:p>
            <a:pPr lvl="1">
              <a:lnSpc>
                <a:spcPct val="120000"/>
              </a:lnSpc>
              <a:spcBef>
                <a:spcPct val="20000"/>
              </a:spcBef>
            </a:pPr>
            <a:r>
              <a:rPr lang="el-GR" altLang="en-US" sz="2400" dirty="0" smtClean="0"/>
              <a:t>Στρατηγικός ρόλος των επενδύσεων</a:t>
            </a:r>
            <a:r>
              <a:rPr lang="en-US" altLang="en-US" sz="2400" dirty="0" smtClean="0"/>
              <a:t>.</a:t>
            </a:r>
            <a:endParaRPr lang="el-GR" altLang="en-US" sz="2400" dirty="0" smtClean="0"/>
          </a:p>
          <a:p>
            <a:pPr lvl="1">
              <a:lnSpc>
                <a:spcPct val="120000"/>
              </a:lnSpc>
              <a:spcBef>
                <a:spcPct val="20000"/>
              </a:spcBef>
            </a:pPr>
            <a:r>
              <a:rPr lang="el-GR" altLang="en-US" sz="2400" dirty="0" smtClean="0"/>
              <a:t>Μη </a:t>
            </a:r>
            <a:r>
              <a:rPr lang="el-GR" altLang="en-US" sz="2400" b="1" dirty="0" smtClean="0"/>
              <a:t>αντιστρεψιμότητα </a:t>
            </a:r>
            <a:r>
              <a:rPr lang="el-GR" altLang="en-US" sz="2400" dirty="0" smtClean="0"/>
              <a:t>και μακροχρόνια δέσμευση πόρων</a:t>
            </a:r>
            <a:r>
              <a:rPr lang="en-US" altLang="en-US" sz="2400" dirty="0" smtClean="0"/>
              <a:t>.</a:t>
            </a:r>
            <a:endParaRPr lang="el-GR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5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Διοικητική υπευθυνότητα για τις επενδύσεις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sz="3600" dirty="0" smtClean="0"/>
              <a:t>Ανάθεση σε χαμηλότερα διοικητικά επίπεδα</a:t>
            </a:r>
            <a:r>
              <a:rPr lang="el-GR" altLang="en-US" sz="3600" dirty="0"/>
              <a:t>:</a:t>
            </a:r>
            <a:endParaRPr lang="el-GR" altLang="en-US" sz="3600" dirty="0" smtClean="0"/>
          </a:p>
          <a:p>
            <a:pPr lvl="1">
              <a:lnSpc>
                <a:spcPct val="110000"/>
              </a:lnSpc>
              <a:spcBef>
                <a:spcPct val="20000"/>
              </a:spcBef>
            </a:pPr>
            <a:r>
              <a:rPr lang="el-GR" altLang="en-US" sz="3200" b="1" dirty="0" smtClean="0"/>
              <a:t>μέχρι ένα ορισμένο ύψος.</a:t>
            </a:r>
            <a:r>
              <a:rPr lang="el-GR" altLang="en-US" sz="3200" dirty="0" smtClean="0"/>
              <a:t> 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</a:pPr>
            <a:r>
              <a:rPr lang="el-GR" altLang="en-US" sz="3200" b="1" dirty="0" smtClean="0"/>
              <a:t>βάσει της εμπειρίας του στελέχους</a:t>
            </a:r>
            <a:r>
              <a:rPr lang="el-GR" altLang="en-US" sz="3200" dirty="0" smtClean="0"/>
              <a:t> (χρόνια στην εταιρία).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l-GR" altLang="en-US" sz="3600" dirty="0" smtClean="0"/>
              <a:t>Η απόφαση της χρηματοδότησης παραμένει στην ανώτερη διοίκηση.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193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Χαρτοφυλάκιο επενδύσεων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Οι επιχειρήσεις προσδιορίζουν ένα σύνολο πιθανών επενδύσεων και τις </a:t>
            </a:r>
            <a:r>
              <a:rPr lang="el-GR" altLang="en-US" sz="2800" b="1" dirty="0" smtClean="0"/>
              <a:t>ιεραρχούν</a:t>
            </a:r>
            <a:r>
              <a:rPr lang="el-GR" altLang="en-US" sz="2800" dirty="0" smtClean="0"/>
              <a:t> με βάση τα κριτήρια τους: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Επίτευξη των εταιρικών στόχων.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Στρατηγική.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b="1" dirty="0" smtClean="0"/>
              <a:t>Απόδοση</a:t>
            </a:r>
            <a:r>
              <a:rPr lang="el-GR" altLang="en-US" sz="2400" dirty="0" smtClean="0"/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Επιλέγουν όλες εκείνες τις επενδύσεις έως ότου εξαντλήσουν τον προϋπολογισμό επενδύσεων τους  (ranking).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Διαδικασία που συντελείται σε δεδομένα </a:t>
            </a:r>
            <a:r>
              <a:rPr lang="el-GR" altLang="en-US" sz="2800" b="1" dirty="0" smtClean="0"/>
              <a:t>χρονικά διαστήματα.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551240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emplate_CC_BY_NC_ND_0" id="{A3626A32-DEE5-4D23-AADE-03C16163E383}" vid="{A6957CB1-EB5A-4838-8376-9B0B5C1A180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1215</Words>
  <Application>Microsoft Office PowerPoint</Application>
  <PresentationFormat>On-screen Show (4:3)</PresentationFormat>
  <Paragraphs>201</Paragraphs>
  <Slides>28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Θέμα του Office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Προϋπολογισμός επενδύσεων</vt:lpstr>
      <vt:lpstr>Μακροπρόθεσμες επενδύσεις</vt:lpstr>
      <vt:lpstr>Διοικητική υπευθυνότητα για τις επενδύσεις</vt:lpstr>
      <vt:lpstr>Χαρτοφυλάκιο επενδύσεων</vt:lpstr>
      <vt:lpstr>Διαδικασία λήψης αποφάσεων μακροπρόθεσμων επενδύσεων</vt:lpstr>
      <vt:lpstr>Στοιχεία που λαμβάνονται υπόψη κατά την υπολογισμό των ταμειακών ροών (1 από 2)</vt:lpstr>
      <vt:lpstr>Στοιχεία που λαμβάνονται υπόψη κατά την υπολογισμό των ταμειακών ροών (2 από 2)</vt:lpstr>
      <vt:lpstr>Βασικές κατηγορίες επενδύσεων</vt:lpstr>
      <vt:lpstr>Πηγές οικονομικών στοιχείων για τον υπολογισμό των ταμειακών ροών (1 από 2)</vt:lpstr>
      <vt:lpstr>Πηγές οικονομικών στοιχείων για τον υπολογισμό των ταμειακών ροών (2 από 2)</vt:lpstr>
      <vt:lpstr>Υπολογισμός ταμειακών ροών (1 από 2)</vt:lpstr>
      <vt:lpstr>Υπολογισμός ταμειακών ροών (2 από 2)</vt:lpstr>
      <vt:lpstr>Ηθικές παράμετροι (1 από 2)</vt:lpstr>
      <vt:lpstr>Ηθικές παράμετροι (2 από 2)</vt:lpstr>
      <vt:lpstr>Μέθοδοι αξιολόγησης επενδύσεων</vt:lpstr>
      <vt:lpstr>Χρόνος επανάκτησης κεφαλαίου</vt:lpstr>
      <vt:lpstr>Καθαρή Παρούσα Αξία</vt:lpstr>
      <vt:lpstr>Δείκτης Αποδοτικότητας</vt:lpstr>
      <vt:lpstr>Εσωτερικός Βαθμός Απόδοσης</vt:lpstr>
      <vt:lpstr>Προβλήματα κατά την εφαρμογή του IRR</vt:lpstr>
      <vt:lpstr>Σχέση μεθόδων αξιολόγησης στελέχους</vt:lpstr>
      <vt:lpstr>Αξιολόγηση αποτελεσμάτων μεθόδων</vt:lpstr>
      <vt:lpstr>Τέλος Ενότητας #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2015-05-23T09:46:22Z</dcterms:created>
  <dcterms:modified xsi:type="dcterms:W3CDTF">2015-07-23T11:49:17Z</dcterms:modified>
</cp:coreProperties>
</file>