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0"/>
  </p:notesMasterIdLst>
  <p:sldIdLst>
    <p:sldId id="256" r:id="rId3"/>
    <p:sldId id="259" r:id="rId4"/>
    <p:sldId id="257" r:id="rId5"/>
    <p:sldId id="261" r:id="rId6"/>
    <p:sldId id="262" r:id="rId7"/>
    <p:sldId id="492" r:id="rId8"/>
    <p:sldId id="446" r:id="rId9"/>
    <p:sldId id="447" r:id="rId10"/>
    <p:sldId id="448" r:id="rId11"/>
    <p:sldId id="449" r:id="rId12"/>
    <p:sldId id="493" r:id="rId13"/>
    <p:sldId id="450" r:id="rId14"/>
    <p:sldId id="451" r:id="rId15"/>
    <p:sldId id="452" r:id="rId16"/>
    <p:sldId id="494" r:id="rId17"/>
    <p:sldId id="453" r:id="rId18"/>
    <p:sldId id="454" r:id="rId19"/>
    <p:sldId id="455" r:id="rId20"/>
    <p:sldId id="456" r:id="rId21"/>
    <p:sldId id="457" r:id="rId22"/>
    <p:sldId id="458" r:id="rId23"/>
    <p:sldId id="459" r:id="rId24"/>
    <p:sldId id="460" r:id="rId25"/>
    <p:sldId id="461" r:id="rId26"/>
    <p:sldId id="462" r:id="rId27"/>
    <p:sldId id="463" r:id="rId28"/>
    <p:sldId id="464" r:id="rId29"/>
    <p:sldId id="465" r:id="rId30"/>
    <p:sldId id="466" r:id="rId31"/>
    <p:sldId id="467" r:id="rId32"/>
    <p:sldId id="468" r:id="rId33"/>
    <p:sldId id="469" r:id="rId34"/>
    <p:sldId id="495" r:id="rId35"/>
    <p:sldId id="470" r:id="rId36"/>
    <p:sldId id="471" r:id="rId37"/>
    <p:sldId id="472" r:id="rId38"/>
    <p:sldId id="473" r:id="rId39"/>
    <p:sldId id="474" r:id="rId40"/>
    <p:sldId id="475" r:id="rId41"/>
    <p:sldId id="476" r:id="rId42"/>
    <p:sldId id="496" r:id="rId43"/>
    <p:sldId id="477" r:id="rId44"/>
    <p:sldId id="478" r:id="rId45"/>
    <p:sldId id="479" r:id="rId46"/>
    <p:sldId id="480" r:id="rId47"/>
    <p:sldId id="481" r:id="rId48"/>
    <p:sldId id="482" r:id="rId49"/>
    <p:sldId id="483" r:id="rId50"/>
    <p:sldId id="484" r:id="rId51"/>
    <p:sldId id="485" r:id="rId52"/>
    <p:sldId id="486" r:id="rId53"/>
    <p:sldId id="487" r:id="rId54"/>
    <p:sldId id="488" r:id="rId55"/>
    <p:sldId id="489" r:id="rId56"/>
    <p:sldId id="490" r:id="rId57"/>
    <p:sldId id="491" r:id="rId58"/>
    <p:sldId id="354" r:id="rId5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Συντάκτης" initials="Σ"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8" autoAdjust="0"/>
    <p:restoredTop sz="0" autoAdjust="0"/>
  </p:normalViewPr>
  <p:slideViewPr>
    <p:cSldViewPr>
      <p:cViewPr>
        <p:scale>
          <a:sx n="81" d="100"/>
          <a:sy n="81" d="100"/>
        </p:scale>
        <p:origin x="-1170" y="-72"/>
      </p:cViewPr>
      <p:guideLst>
        <p:guide orient="horz" pos="365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19/10/2015</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dirty="0"/>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93738"/>
            <a:ext cx="4560887" cy="3422650"/>
          </a:xfrm>
        </p:spPr>
      </p:sp>
      <p:sp>
        <p:nvSpPr>
          <p:cNvPr id="3" name="Notes Placeholder 2"/>
          <p:cNvSpPr>
            <a:spLocks noGrp="1"/>
          </p:cNvSpPr>
          <p:nvPr>
            <p:ph type="body" idx="1"/>
          </p:nvPr>
        </p:nvSpPr>
        <p:spPr/>
        <p:txBody>
          <a:bodyPr/>
          <a:lstStyle/>
          <a:p>
            <a:pPr defTabSz="410291" eaLnBrk="0" fontAlgn="base" hangingPunct="0">
              <a:spcBef>
                <a:spcPct val="30000"/>
              </a:spcBef>
              <a:spcAft>
                <a:spcPct val="0"/>
              </a:spcAft>
              <a:buClr>
                <a:srgbClr val="000000"/>
              </a:buClr>
              <a:buSzPct val="100000"/>
              <a:defRPr/>
            </a:pPr>
            <a:r>
              <a:rPr lang="en-US" sz="1100" b="1" dirty="0">
                <a:solidFill>
                  <a:srgbClr val="000000"/>
                </a:solidFill>
                <a:latin typeface="Times New Roman" pitchFamily="16" charset="0"/>
              </a:rPr>
              <a:t>Mapper interface </a:t>
            </a:r>
            <a:r>
              <a:rPr lang="en-US" sz="1100" dirty="0">
                <a:solidFill>
                  <a:srgbClr val="000000"/>
                </a:solidFill>
                <a:latin typeface="Times New Roman" pitchFamily="16" charset="0"/>
              </a:rPr>
              <a:t>is a generic type, with </a:t>
            </a:r>
            <a:r>
              <a:rPr lang="en-US" sz="1100" b="1" dirty="0">
                <a:solidFill>
                  <a:srgbClr val="000000"/>
                </a:solidFill>
                <a:latin typeface="Times New Roman" pitchFamily="16" charset="0"/>
              </a:rPr>
              <a:t>four</a:t>
            </a:r>
            <a:r>
              <a:rPr lang="en-US" sz="1100" dirty="0">
                <a:solidFill>
                  <a:srgbClr val="000000"/>
                </a:solidFill>
                <a:latin typeface="Times New Roman" pitchFamily="16" charset="0"/>
              </a:rPr>
              <a:t> formal type parameters: </a:t>
            </a:r>
            <a:r>
              <a:rPr lang="en-US" sz="1100" b="1" dirty="0">
                <a:solidFill>
                  <a:srgbClr val="000000"/>
                </a:solidFill>
                <a:latin typeface="Times New Roman" pitchFamily="16" charset="0"/>
              </a:rPr>
              <a:t>input key, input value, output key, </a:t>
            </a:r>
            <a:r>
              <a:rPr lang="en-US" sz="1100" dirty="0">
                <a:solidFill>
                  <a:srgbClr val="000000"/>
                </a:solidFill>
                <a:latin typeface="Times New Roman" pitchFamily="16" charset="0"/>
              </a:rPr>
              <a:t>and</a:t>
            </a:r>
            <a:r>
              <a:rPr lang="en-US" sz="1100" b="1" dirty="0">
                <a:solidFill>
                  <a:srgbClr val="000000"/>
                </a:solidFill>
                <a:latin typeface="Times New Roman" pitchFamily="16" charset="0"/>
              </a:rPr>
              <a:t> output value types </a:t>
            </a:r>
          </a:p>
          <a:p>
            <a:pPr defTabSz="410291" eaLnBrk="0" fontAlgn="base" hangingPunct="0">
              <a:spcBef>
                <a:spcPct val="30000"/>
              </a:spcBef>
              <a:spcAft>
                <a:spcPct val="0"/>
              </a:spcAft>
              <a:buClr>
                <a:srgbClr val="000000"/>
              </a:buClr>
              <a:buSzPct val="100000"/>
              <a:defRPr/>
            </a:pPr>
            <a:r>
              <a:rPr lang="en-US" sz="1100" dirty="0">
                <a:solidFill>
                  <a:srgbClr val="000000"/>
                </a:solidFill>
                <a:latin typeface="Times New Roman" pitchFamily="16" charset="0"/>
              </a:rPr>
              <a:t>of the map function. </a:t>
            </a:r>
          </a:p>
          <a:p>
            <a:endParaRPr lang="en-US" dirty="0" smtClean="0"/>
          </a:p>
          <a:p>
            <a:pPr defTabSz="410291" eaLnBrk="0" fontAlgn="base" hangingPunct="0">
              <a:spcBef>
                <a:spcPct val="30000"/>
              </a:spcBef>
              <a:spcAft>
                <a:spcPct val="0"/>
              </a:spcAft>
              <a:buClr>
                <a:srgbClr val="000000"/>
              </a:buClr>
              <a:buSzPct val="100000"/>
              <a:defRPr/>
            </a:pPr>
            <a:r>
              <a:rPr lang="en-US" sz="1100" dirty="0">
                <a:solidFill>
                  <a:srgbClr val="000000"/>
                </a:solidFill>
                <a:latin typeface="Times New Roman" pitchFamily="16" charset="0"/>
              </a:rPr>
              <a:t>In this case: </a:t>
            </a:r>
          </a:p>
          <a:p>
            <a:pPr defTabSz="410291" eaLnBrk="0" fontAlgn="base" hangingPunct="0">
              <a:spcBef>
                <a:spcPct val="30000"/>
              </a:spcBef>
              <a:spcAft>
                <a:spcPct val="0"/>
              </a:spcAft>
              <a:buClr>
                <a:srgbClr val="000000"/>
              </a:buClr>
              <a:buSzPct val="100000"/>
              <a:defRPr/>
            </a:pPr>
            <a:r>
              <a:rPr lang="en-US" sz="1100" b="1" dirty="0">
                <a:solidFill>
                  <a:srgbClr val="000000"/>
                </a:solidFill>
                <a:latin typeface="Times New Roman" pitchFamily="16" charset="0"/>
              </a:rPr>
              <a:t>input key: </a:t>
            </a:r>
            <a:r>
              <a:rPr lang="en-US" sz="1100" dirty="0">
                <a:solidFill>
                  <a:srgbClr val="000000"/>
                </a:solidFill>
                <a:latin typeface="Times New Roman" pitchFamily="16" charset="0"/>
              </a:rPr>
              <a:t>long integer offset</a:t>
            </a:r>
            <a:endParaRPr lang="en-US" sz="1100" b="1" dirty="0">
              <a:solidFill>
                <a:srgbClr val="000000"/>
              </a:solidFill>
              <a:latin typeface="Times New Roman" pitchFamily="16" charset="0"/>
            </a:endParaRPr>
          </a:p>
          <a:p>
            <a:pPr defTabSz="410291" eaLnBrk="0" fontAlgn="base" hangingPunct="0">
              <a:spcBef>
                <a:spcPct val="30000"/>
              </a:spcBef>
              <a:spcAft>
                <a:spcPct val="0"/>
              </a:spcAft>
              <a:buClr>
                <a:srgbClr val="000000"/>
              </a:buClr>
              <a:buSzPct val="100000"/>
              <a:defRPr/>
            </a:pPr>
            <a:r>
              <a:rPr lang="en-US" sz="1100" b="1" dirty="0">
                <a:solidFill>
                  <a:srgbClr val="000000"/>
                </a:solidFill>
                <a:latin typeface="Times New Roman" pitchFamily="16" charset="0"/>
              </a:rPr>
              <a:t>input value, </a:t>
            </a:r>
            <a:r>
              <a:rPr lang="en-US" sz="1100" dirty="0">
                <a:solidFill>
                  <a:srgbClr val="000000"/>
                </a:solidFill>
                <a:latin typeface="Times New Roman" pitchFamily="16" charset="0"/>
              </a:rPr>
              <a:t>is a line of text</a:t>
            </a:r>
            <a:endParaRPr lang="en-US" sz="1100" b="1" dirty="0">
              <a:solidFill>
                <a:srgbClr val="000000"/>
              </a:solidFill>
              <a:latin typeface="Times New Roman" pitchFamily="16" charset="0"/>
            </a:endParaRPr>
          </a:p>
          <a:p>
            <a:pPr defTabSz="410291" eaLnBrk="0" fontAlgn="base" hangingPunct="0">
              <a:spcBef>
                <a:spcPct val="30000"/>
              </a:spcBef>
              <a:spcAft>
                <a:spcPct val="0"/>
              </a:spcAft>
              <a:buClr>
                <a:srgbClr val="000000"/>
              </a:buClr>
              <a:buSzPct val="100000"/>
              <a:defRPr/>
            </a:pPr>
            <a:r>
              <a:rPr lang="en-US" sz="1100" b="1" dirty="0">
                <a:solidFill>
                  <a:srgbClr val="000000"/>
                </a:solidFill>
                <a:latin typeface="Times New Roman" pitchFamily="16" charset="0"/>
              </a:rPr>
              <a:t>output key,</a:t>
            </a:r>
            <a:r>
              <a:rPr lang="en-US" sz="1100" dirty="0">
                <a:solidFill>
                  <a:srgbClr val="000000"/>
                </a:solidFill>
                <a:latin typeface="Times New Roman" pitchFamily="16" charset="0"/>
              </a:rPr>
              <a:t> output key is a year</a:t>
            </a:r>
            <a:endParaRPr lang="en-US" sz="1100" b="1" dirty="0">
              <a:solidFill>
                <a:srgbClr val="000000"/>
              </a:solidFill>
              <a:latin typeface="Times New Roman" pitchFamily="16" charset="0"/>
            </a:endParaRPr>
          </a:p>
          <a:p>
            <a:pPr defTabSz="410291" eaLnBrk="0" fontAlgn="base" hangingPunct="0">
              <a:spcBef>
                <a:spcPct val="30000"/>
              </a:spcBef>
              <a:spcAft>
                <a:spcPct val="0"/>
              </a:spcAft>
              <a:buClr>
                <a:srgbClr val="000000"/>
              </a:buClr>
              <a:buSzPct val="100000"/>
              <a:defRPr/>
            </a:pPr>
            <a:r>
              <a:rPr lang="en-US" sz="1100" b="1" dirty="0">
                <a:solidFill>
                  <a:srgbClr val="000000"/>
                </a:solidFill>
                <a:latin typeface="Times New Roman" pitchFamily="16" charset="0"/>
              </a:rPr>
              <a:t>output value </a:t>
            </a:r>
            <a:r>
              <a:rPr lang="en-US" sz="1100" dirty="0">
                <a:solidFill>
                  <a:srgbClr val="000000"/>
                </a:solidFill>
                <a:latin typeface="Times New Roman" pitchFamily="16" charset="0"/>
              </a:rPr>
              <a:t>output value is an air temperature (an integer)</a:t>
            </a:r>
            <a:endParaRPr lang="en-US" sz="1100" b="1" dirty="0">
              <a:solidFill>
                <a:srgbClr val="000000"/>
              </a:solidFill>
              <a:latin typeface="Times New Roman" pitchFamily="16" charset="0"/>
            </a:endParaRPr>
          </a:p>
          <a:p>
            <a:pPr defTabSz="410291" eaLnBrk="0" fontAlgn="base" hangingPunct="0">
              <a:spcBef>
                <a:spcPct val="30000"/>
              </a:spcBef>
              <a:spcAft>
                <a:spcPct val="0"/>
              </a:spcAft>
              <a:buClr>
                <a:srgbClr val="000000"/>
              </a:buClr>
              <a:buSzPct val="100000"/>
              <a:defRPr/>
            </a:pPr>
            <a:endParaRPr lang="en-US" sz="1100" b="1" dirty="0">
              <a:solidFill>
                <a:srgbClr val="000000"/>
              </a:solidFill>
              <a:latin typeface="Times New Roman" pitchFamily="16" charset="0"/>
            </a:endParaRPr>
          </a:p>
          <a:p>
            <a:pPr defTabSz="410291" eaLnBrk="0" fontAlgn="base" hangingPunct="0">
              <a:spcBef>
                <a:spcPct val="30000"/>
              </a:spcBef>
              <a:spcAft>
                <a:spcPct val="0"/>
              </a:spcAft>
              <a:buClr>
                <a:srgbClr val="000000"/>
              </a:buClr>
              <a:buSzPct val="100000"/>
              <a:defRPr/>
            </a:pPr>
            <a:r>
              <a:rPr lang="en-US" sz="1100" dirty="0">
                <a:solidFill>
                  <a:srgbClr val="000000"/>
                </a:solidFill>
                <a:latin typeface="Times New Roman" pitchFamily="16" charset="0"/>
              </a:rPr>
              <a:t>of the map function. </a:t>
            </a:r>
          </a:p>
          <a:p>
            <a:pPr defTabSz="410291" eaLnBrk="0" fontAlgn="base" hangingPunct="0">
              <a:spcBef>
                <a:spcPct val="30000"/>
              </a:spcBef>
              <a:spcAft>
                <a:spcPct val="0"/>
              </a:spcAft>
              <a:buClr>
                <a:srgbClr val="000000"/>
              </a:buClr>
              <a:buSzPct val="100000"/>
              <a:defRPr/>
            </a:pPr>
            <a:r>
              <a:rPr lang="en-US" sz="1100" dirty="0">
                <a:solidFill>
                  <a:srgbClr val="000000"/>
                </a:solidFill>
                <a:latin typeface="Times New Roman" pitchFamily="16" charset="0"/>
              </a:rPr>
              <a:t>input key is a, the input value, the, and the. Rather than use built-in Java types, </a:t>
            </a:r>
            <a:r>
              <a:rPr lang="en-US" sz="1100" dirty="0" err="1">
                <a:solidFill>
                  <a:srgbClr val="000000"/>
                </a:solidFill>
                <a:latin typeface="Times New Roman" pitchFamily="16" charset="0"/>
              </a:rPr>
              <a:t>Hadoop</a:t>
            </a:r>
            <a:r>
              <a:rPr lang="en-US" sz="1100" dirty="0">
                <a:solidFill>
                  <a:srgbClr val="000000"/>
                </a:solidFill>
                <a:latin typeface="Times New Roman" pitchFamily="16" charset="0"/>
              </a:rPr>
              <a:t> provides its own set of basic types that are </a:t>
            </a:r>
            <a:r>
              <a:rPr lang="en-US" sz="1100" dirty="0" err="1">
                <a:solidFill>
                  <a:srgbClr val="000000"/>
                </a:solidFill>
                <a:latin typeface="Times New Roman" pitchFamily="16" charset="0"/>
              </a:rPr>
              <a:t>opti</a:t>
            </a:r>
            <a:r>
              <a:rPr lang="en-US" sz="1100" dirty="0">
                <a:solidFill>
                  <a:srgbClr val="000000"/>
                </a:solidFill>
                <a:latin typeface="Times New Roman" pitchFamily="16" charset="0"/>
              </a:rPr>
              <a:t>- </a:t>
            </a:r>
            <a:r>
              <a:rPr lang="en-US" sz="1100" dirty="0" err="1">
                <a:solidFill>
                  <a:srgbClr val="000000"/>
                </a:solidFill>
                <a:latin typeface="Times New Roman" pitchFamily="16" charset="0"/>
              </a:rPr>
              <a:t>mized</a:t>
            </a:r>
            <a:r>
              <a:rPr lang="en-US" sz="1100" dirty="0">
                <a:solidFill>
                  <a:srgbClr val="000000"/>
                </a:solidFill>
                <a:latin typeface="Times New Roman" pitchFamily="16" charset="0"/>
              </a:rPr>
              <a:t> for network serialization. These are found in the </a:t>
            </a:r>
            <a:r>
              <a:rPr lang="en-US" sz="1100" dirty="0" err="1">
                <a:solidFill>
                  <a:srgbClr val="000000"/>
                </a:solidFill>
                <a:latin typeface="Times New Roman" pitchFamily="16" charset="0"/>
              </a:rPr>
              <a:t>org.apache.hadoop.io</a:t>
            </a:r>
            <a:r>
              <a:rPr lang="en-US" sz="1100" dirty="0">
                <a:solidFill>
                  <a:srgbClr val="000000"/>
                </a:solidFill>
                <a:latin typeface="Times New Roman" pitchFamily="16" charset="0"/>
              </a:rPr>
              <a:t> package. Here we use </a:t>
            </a:r>
            <a:r>
              <a:rPr lang="en-US" sz="1100" dirty="0" err="1">
                <a:solidFill>
                  <a:srgbClr val="000000"/>
                </a:solidFill>
                <a:latin typeface="Times New Roman" pitchFamily="16" charset="0"/>
              </a:rPr>
              <a:t>LongWritable</a:t>
            </a:r>
            <a:r>
              <a:rPr lang="en-US" sz="1100" dirty="0">
                <a:solidFill>
                  <a:srgbClr val="000000"/>
                </a:solidFill>
                <a:latin typeface="Times New Roman" pitchFamily="16" charset="0"/>
              </a:rPr>
              <a:t>, which corresponds to a Java Long, Text (like Java String), and </a:t>
            </a:r>
            <a:r>
              <a:rPr lang="en-US" sz="1100" dirty="0" err="1">
                <a:solidFill>
                  <a:srgbClr val="000000"/>
                </a:solidFill>
                <a:latin typeface="Times New Roman" pitchFamily="16" charset="0"/>
              </a:rPr>
              <a:t>IntWritable</a:t>
            </a:r>
            <a:r>
              <a:rPr lang="en-US" sz="1100" dirty="0">
                <a:solidFill>
                  <a:srgbClr val="000000"/>
                </a:solidFill>
                <a:latin typeface="Times New Roman" pitchFamily="16" charset="0"/>
              </a:rPr>
              <a:t> (like Java Integer). </a:t>
            </a:r>
            <a:endParaRPr lang="en-US" dirty="0" smtClean="0"/>
          </a:p>
          <a:p>
            <a:endParaRPr lang="en-US" dirty="0"/>
          </a:p>
        </p:txBody>
      </p:sp>
      <p:sp>
        <p:nvSpPr>
          <p:cNvPr id="4" name="Slide Number Placeholder 3"/>
          <p:cNvSpPr>
            <a:spLocks noGrp="1"/>
          </p:cNvSpPr>
          <p:nvPr>
            <p:ph type="sldNum" idx="10"/>
          </p:nvPr>
        </p:nvSpPr>
        <p:spPr/>
        <p:txBody>
          <a:bodyPr/>
          <a:lstStyle/>
          <a:p>
            <a:pPr>
              <a:defRPr/>
            </a:pPr>
            <a:fld id="{72DF3FA4-2718-4392-8A0E-AC638DC8BC5B}" type="slidenum">
              <a:rPr lang="el-GR" smtClean="0"/>
              <a:pPr>
                <a:defRPr/>
              </a:pPr>
              <a:t>24</a:t>
            </a:fld>
            <a:endParaRPr lang="el-GR"/>
          </a:p>
        </p:txBody>
      </p:sp>
    </p:spTree>
    <p:extLst>
      <p:ext uri="{BB962C8B-B14F-4D97-AF65-F5344CB8AC3E}">
        <p14:creationId xmlns:p14="http://schemas.microsoft.com/office/powerpoint/2010/main" val="292424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93738"/>
            <a:ext cx="4560887" cy="3422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72DF3FA4-2718-4392-8A0E-AC638DC8BC5B}" type="slidenum">
              <a:rPr lang="el-GR" smtClean="0"/>
              <a:pPr>
                <a:defRPr/>
              </a:pPr>
              <a:t>38</a:t>
            </a:fld>
            <a:endParaRPr lang="el-GR"/>
          </a:p>
        </p:txBody>
      </p:sp>
    </p:spTree>
    <p:extLst>
      <p:ext uri="{BB962C8B-B14F-4D97-AF65-F5344CB8AC3E}">
        <p14:creationId xmlns:p14="http://schemas.microsoft.com/office/powerpoint/2010/main" val="2525456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0"/>
          <p:cNvSpPr>
            <a:spLocks noGrp="1" noChangeArrowheads="1"/>
          </p:cNvSpPr>
          <p:nvPr>
            <p:ph type="sldNum" sz="quarter"/>
          </p:nvPr>
        </p:nvSpPr>
        <p:spPr>
          <a:noFill/>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9pPr>
          </a:lstStyle>
          <a:p>
            <a:pPr eaLnBrk="1"/>
            <a:fld id="{847A536D-F62F-4291-AFD7-B7E6C8334486}" type="slidenum">
              <a:rPr lang="el-GR" smtClean="0">
                <a:solidFill>
                  <a:srgbClr val="000000"/>
                </a:solidFill>
                <a:latin typeface="Times New Roman" pitchFamily="18" charset="0"/>
                <a:cs typeface="DejaVu Sans" pitchFamily="34" charset="0"/>
              </a:rPr>
              <a:pPr eaLnBrk="1"/>
              <a:t>42</a:t>
            </a:fld>
            <a:endParaRPr lang="el-GR" smtClean="0">
              <a:solidFill>
                <a:srgbClr val="000000"/>
              </a:solidFill>
              <a:latin typeface="Times New Roman" pitchFamily="18" charset="0"/>
              <a:cs typeface="DejaVu Sans" pitchFamily="34" charset="0"/>
            </a:endParaRPr>
          </a:p>
        </p:txBody>
      </p:sp>
      <p:sp>
        <p:nvSpPr>
          <p:cNvPr id="28675"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686360" y="4342535"/>
            <a:ext cx="5486681" cy="41145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fr-FR" smtClean="0">
                <a:latin typeface="Times New Roman" pitchFamily="18" charset="0"/>
              </a:rPr>
              <a:t>Java programming  change paradigm… programming technique – hard to debug </a:t>
            </a:r>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0"/>
          <p:cNvSpPr>
            <a:spLocks noGrp="1" noChangeArrowheads="1"/>
          </p:cNvSpPr>
          <p:nvPr>
            <p:ph type="sldNum" sz="quarter"/>
          </p:nvPr>
        </p:nvSpPr>
        <p:spPr>
          <a:noFill/>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9pPr>
          </a:lstStyle>
          <a:p>
            <a:pPr eaLnBrk="1"/>
            <a:fld id="{4D668682-2E1F-48C4-866A-2867417DC960}" type="slidenum">
              <a:rPr lang="el-GR" smtClean="0">
                <a:solidFill>
                  <a:srgbClr val="000000"/>
                </a:solidFill>
                <a:latin typeface="Times New Roman" pitchFamily="18" charset="0"/>
                <a:cs typeface="DejaVu Sans" pitchFamily="34" charset="0"/>
              </a:rPr>
              <a:pPr eaLnBrk="1"/>
              <a:t>43</a:t>
            </a:fld>
            <a:endParaRPr lang="el-GR" smtClean="0">
              <a:solidFill>
                <a:srgbClr val="000000"/>
              </a:solidFill>
              <a:latin typeface="Times New Roman" pitchFamily="18" charset="0"/>
              <a:cs typeface="DejaVu Sans" pitchFamily="34" charset="0"/>
            </a:endParaRPr>
          </a:p>
        </p:txBody>
      </p:sp>
      <p:sp>
        <p:nvSpPr>
          <p:cNvPr id="30723"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686360" y="4342535"/>
            <a:ext cx="5486681" cy="41145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mtClean="0">
                <a:latin typeface="Times New Roman" pitchFamily="18" charset="0"/>
              </a:rPr>
              <a:t>Calls to map reduce for  tests delay response</a:t>
            </a:r>
          </a:p>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0"/>
          <p:cNvSpPr>
            <a:spLocks noGrp="1" noChangeArrowheads="1"/>
          </p:cNvSpPr>
          <p:nvPr>
            <p:ph type="sldNum" sz="quarter"/>
          </p:nvPr>
        </p:nvSpPr>
        <p:spPr>
          <a:noFill/>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9pPr>
          </a:lstStyle>
          <a:p>
            <a:pPr eaLnBrk="1"/>
            <a:fld id="{32784F5C-96C4-47B4-A63F-D5F248381368}" type="slidenum">
              <a:rPr lang="el-GR" smtClean="0">
                <a:solidFill>
                  <a:srgbClr val="000000"/>
                </a:solidFill>
                <a:latin typeface="Times New Roman" pitchFamily="18" charset="0"/>
                <a:cs typeface="DejaVu Sans" pitchFamily="34" charset="0"/>
              </a:rPr>
              <a:pPr eaLnBrk="1"/>
              <a:t>44</a:t>
            </a:fld>
            <a:endParaRPr lang="el-GR" smtClean="0">
              <a:solidFill>
                <a:srgbClr val="000000"/>
              </a:solidFill>
              <a:latin typeface="Times New Roman" pitchFamily="18" charset="0"/>
              <a:cs typeface="DejaVu Sans" pitchFamily="34" charset="0"/>
            </a:endParaRPr>
          </a:p>
        </p:txBody>
      </p:sp>
      <p:sp>
        <p:nvSpPr>
          <p:cNvPr id="31747"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686360" y="4342535"/>
            <a:ext cx="5486681" cy="41145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0"/>
          <p:cNvSpPr>
            <a:spLocks noGrp="1" noChangeArrowheads="1"/>
          </p:cNvSpPr>
          <p:nvPr>
            <p:ph type="sldNum" sz="quarter"/>
          </p:nvPr>
        </p:nvSpPr>
        <p:spPr>
          <a:noFill/>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9pPr>
          </a:lstStyle>
          <a:p>
            <a:pPr eaLnBrk="1"/>
            <a:fld id="{6032E216-94F2-4BD9-AD1D-76E6A61B1F25}" type="slidenum">
              <a:rPr lang="el-GR" smtClean="0">
                <a:solidFill>
                  <a:srgbClr val="000000"/>
                </a:solidFill>
                <a:latin typeface="Times New Roman" pitchFamily="18" charset="0"/>
                <a:cs typeface="DejaVu Sans" pitchFamily="34" charset="0"/>
              </a:rPr>
              <a:pPr eaLnBrk="1"/>
              <a:t>45</a:t>
            </a:fld>
            <a:endParaRPr lang="el-GR" smtClean="0">
              <a:solidFill>
                <a:srgbClr val="000000"/>
              </a:solidFill>
              <a:latin typeface="Times New Roman" pitchFamily="18" charset="0"/>
              <a:cs typeface="DejaVu Sans" pitchFamily="34" charset="0"/>
            </a:endParaRPr>
          </a:p>
        </p:txBody>
      </p:sp>
      <p:sp>
        <p:nvSpPr>
          <p:cNvPr id="32771"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p:cNvSpPr>
            <a:spLocks noGrp="1" noChangeArrowheads="1"/>
          </p:cNvSpPr>
          <p:nvPr>
            <p:ph type="body" idx="1"/>
          </p:nvPr>
        </p:nvSpPr>
        <p:spPr>
          <a:xfrm>
            <a:off x="686360" y="4342535"/>
            <a:ext cx="5486681" cy="41145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l-GR" i="1" smtClean="0">
                <a:latin typeface="Times New Roman" pitchFamily="18" charset="0"/>
              </a:rPr>
              <a:t>hive –</a:t>
            </a:r>
            <a:r>
              <a:rPr lang="en-US" i="1" smtClean="0">
                <a:latin typeface="Times New Roman" pitchFamily="18" charset="0"/>
              </a:rPr>
              <a:t>S “ “ : suppresses mapreduce messages</a:t>
            </a:r>
          </a:p>
          <a:p>
            <a:r>
              <a:rPr lang="el-GR" i="1" smtClean="0">
                <a:latin typeface="Times New Roman" pitchFamily="18" charset="0"/>
              </a:rPr>
              <a:t>hive –</a:t>
            </a:r>
            <a:r>
              <a:rPr lang="en-US" i="1" smtClean="0">
                <a:latin typeface="Times New Roman" pitchFamily="18" charset="0"/>
              </a:rPr>
              <a:t>e pass the query to hive engine</a:t>
            </a:r>
          </a:p>
          <a:p>
            <a:r>
              <a:rPr lang="el-GR" i="1" smtClean="0">
                <a:latin typeface="Times New Roman" pitchFamily="18" charset="0"/>
              </a:rPr>
              <a:t>$ hive -S -f query.sql &gt; query_results</a:t>
            </a:r>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0"/>
          <p:cNvSpPr>
            <a:spLocks noGrp="1" noChangeArrowheads="1"/>
          </p:cNvSpPr>
          <p:nvPr>
            <p:ph type="sldNum" sz="quarter"/>
          </p:nvPr>
        </p:nvSpPr>
        <p:spPr>
          <a:noFill/>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9pPr>
          </a:lstStyle>
          <a:p>
            <a:pPr eaLnBrk="1"/>
            <a:fld id="{72E18686-A172-40FD-AB1B-5FBA7AF8B01A}" type="slidenum">
              <a:rPr lang="el-GR" smtClean="0">
                <a:solidFill>
                  <a:srgbClr val="000000"/>
                </a:solidFill>
                <a:latin typeface="Times New Roman" pitchFamily="18" charset="0"/>
                <a:cs typeface="DejaVu Sans" pitchFamily="34" charset="0"/>
              </a:rPr>
              <a:pPr eaLnBrk="1"/>
              <a:t>46</a:t>
            </a:fld>
            <a:endParaRPr lang="el-GR" smtClean="0">
              <a:solidFill>
                <a:srgbClr val="000000"/>
              </a:solidFill>
              <a:latin typeface="Times New Roman" pitchFamily="18" charset="0"/>
              <a:cs typeface="DejaVu Sans" pitchFamily="34" charset="0"/>
            </a:endParaRPr>
          </a:p>
        </p:txBody>
      </p:sp>
      <p:sp>
        <p:nvSpPr>
          <p:cNvPr id="33795"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686360" y="4342535"/>
            <a:ext cx="5486681" cy="41145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l-GR" smtClean="0">
                <a:latin typeface="Times New Roman" pitchFamily="18" charset="0"/>
              </a:rPr>
              <a:t>BINARY</a:t>
            </a:r>
            <a:r>
              <a:rPr lang="en-US" smtClean="0">
                <a:latin typeface="Times New Roman" pitchFamily="18" charset="0"/>
              </a:rPr>
              <a:t>: array of bytes/bit</a:t>
            </a:r>
          </a:p>
          <a:p>
            <a:endParaRPr lang="en-US" smtClean="0">
              <a:latin typeface="Times New Roman" pitchFamily="18" charset="0"/>
            </a:endParaRPr>
          </a:p>
          <a:p>
            <a:r>
              <a:rPr lang="en-US" smtClean="0">
                <a:latin typeface="Times New Roman" pitchFamily="18" charset="0"/>
              </a:rPr>
              <a:t>Eg. In array many values in a colums</a:t>
            </a:r>
          </a:p>
          <a:p>
            <a:r>
              <a:rPr lang="en-US" smtClean="0">
                <a:latin typeface="Times New Roman" pitchFamily="18" charset="0"/>
              </a:rPr>
              <a:t>Name STRUCT ( fname STRING; lname STRING) </a:t>
            </a:r>
          </a:p>
          <a:p>
            <a:r>
              <a:rPr lang="en-US" smtClean="0">
                <a:latin typeface="Times New Roman" pitchFamily="18" charset="0"/>
              </a:rPr>
              <a:t>//</a:t>
            </a:r>
          </a:p>
          <a:p>
            <a:r>
              <a:rPr lang="en-US" smtClean="0">
                <a:latin typeface="Times New Roman" pitchFamily="18" charset="0"/>
              </a:rPr>
              <a:t>select name.fname</a:t>
            </a:r>
          </a:p>
          <a:p>
            <a:endParaRPr lang="en-US" smtClean="0">
              <a:latin typeface="Times New Roman" pitchFamily="18" charset="0"/>
            </a:endParaRPr>
          </a:p>
          <a:p>
            <a:r>
              <a:rPr lang="en-US" smtClean="0">
                <a:latin typeface="Times New Roman" pitchFamily="18" charset="0"/>
              </a:rPr>
              <a:t>Grade MAP(STRING;INTEGER) </a:t>
            </a:r>
          </a:p>
          <a:p>
            <a:r>
              <a:rPr lang="en-US" smtClean="0">
                <a:latin typeface="Times New Roman" pitchFamily="18" charset="0"/>
              </a:rPr>
              <a:t>Grade[“MLDB”] ; epistrefei grade..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9pPr>
          </a:lstStyle>
          <a:p>
            <a:pPr eaLnBrk="1"/>
            <a:fld id="{900ABDBB-4098-43C0-941E-243327BD7B47}" type="slidenum">
              <a:rPr lang="el-GR" smtClean="0">
                <a:solidFill>
                  <a:srgbClr val="000000"/>
                </a:solidFill>
                <a:latin typeface="Times New Roman" pitchFamily="18" charset="0"/>
                <a:cs typeface="DejaVu Sans" pitchFamily="34" charset="0"/>
              </a:rPr>
              <a:pPr eaLnBrk="1"/>
              <a:t>48</a:t>
            </a:fld>
            <a:endParaRPr lang="el-GR" smtClean="0">
              <a:solidFill>
                <a:srgbClr val="000000"/>
              </a:solidFill>
              <a:latin typeface="Times New Roman" pitchFamily="18" charset="0"/>
              <a:cs typeface="DejaVu Sans" pitchFamily="34" charset="0"/>
            </a:endParaRPr>
          </a:p>
        </p:txBody>
      </p:sp>
      <p:sp>
        <p:nvSpPr>
          <p:cNvPr id="34819"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a:spLocks noGrp="1" noChangeArrowheads="1"/>
          </p:cNvSpPr>
          <p:nvPr>
            <p:ph type="body" idx="1"/>
          </p:nvPr>
        </p:nvSpPr>
        <p:spPr>
          <a:xfrm>
            <a:off x="686360" y="4342535"/>
            <a:ext cx="5486681" cy="41145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93738"/>
            <a:ext cx="4560887" cy="3422650"/>
          </a:xfrm>
        </p:spPr>
      </p:sp>
      <p:sp>
        <p:nvSpPr>
          <p:cNvPr id="3" name="Notes Placeholder 2"/>
          <p:cNvSpPr>
            <a:spLocks noGrp="1"/>
          </p:cNvSpPr>
          <p:nvPr>
            <p:ph type="body" idx="1"/>
          </p:nvPr>
        </p:nvSpPr>
        <p:spPr/>
        <p:txBody>
          <a:bodyPr/>
          <a:lstStyle/>
          <a:p>
            <a:r>
              <a:rPr lang="en-US" sz="1100" dirty="0">
                <a:solidFill>
                  <a:srgbClr val="000000"/>
                </a:solidFill>
                <a:latin typeface="Times New Roman" pitchFamily="16" charset="0"/>
              </a:rPr>
              <a:t>The ROW FORMAT clause, however, is particular to </a:t>
            </a:r>
            <a:r>
              <a:rPr lang="en-US" sz="1100" dirty="0" err="1">
                <a:solidFill>
                  <a:srgbClr val="000000"/>
                </a:solidFill>
                <a:latin typeface="Times New Roman" pitchFamily="16" charset="0"/>
              </a:rPr>
              <a:t>HiveQL</a:t>
            </a:r>
            <a:r>
              <a:rPr lang="en-US" sz="1100" dirty="0">
                <a:solidFill>
                  <a:srgbClr val="000000"/>
                </a:solidFill>
                <a:latin typeface="Times New Roman" pitchFamily="16" charset="0"/>
              </a:rPr>
              <a:t>.</a:t>
            </a:r>
          </a:p>
          <a:p>
            <a:r>
              <a:rPr lang="en-US" sz="1100" dirty="0">
                <a:solidFill>
                  <a:srgbClr val="000000"/>
                </a:solidFill>
                <a:latin typeface="Times New Roman" pitchFamily="16" charset="0"/>
              </a:rPr>
              <a:t>What this declaration is saying is that each row in the data file is tab-delimited text.</a:t>
            </a:r>
          </a:p>
          <a:p>
            <a:r>
              <a:rPr lang="en-US" sz="1100" dirty="0">
                <a:solidFill>
                  <a:srgbClr val="000000"/>
                </a:solidFill>
                <a:latin typeface="Times New Roman" pitchFamily="16" charset="0"/>
              </a:rPr>
              <a:t>Hive expects there to be three fields in each row, corresponding to the table columns,</a:t>
            </a:r>
          </a:p>
          <a:p>
            <a:r>
              <a:rPr lang="en-US" sz="1100" dirty="0">
                <a:solidFill>
                  <a:srgbClr val="000000"/>
                </a:solidFill>
                <a:latin typeface="Times New Roman" pitchFamily="16" charset="0"/>
              </a:rPr>
              <a:t>with fields separated by tabs, and rows by newlines.</a:t>
            </a:r>
            <a:endParaRPr lang="en-US" dirty="0"/>
          </a:p>
        </p:txBody>
      </p:sp>
      <p:sp>
        <p:nvSpPr>
          <p:cNvPr id="4" name="Slide Number Placeholder 3"/>
          <p:cNvSpPr>
            <a:spLocks noGrp="1"/>
          </p:cNvSpPr>
          <p:nvPr>
            <p:ph type="sldNum" idx="10"/>
          </p:nvPr>
        </p:nvSpPr>
        <p:spPr/>
        <p:txBody>
          <a:bodyPr/>
          <a:lstStyle/>
          <a:p>
            <a:pPr>
              <a:defRPr/>
            </a:pPr>
            <a:fld id="{72DF3FA4-2718-4392-8A0E-AC638DC8BC5B}" type="slidenum">
              <a:rPr lang="el-GR" smtClean="0"/>
              <a:pPr>
                <a:defRPr/>
              </a:pPr>
              <a:t>53</a:t>
            </a:fld>
            <a:endParaRPr lang="el-GR"/>
          </a:p>
        </p:txBody>
      </p:sp>
    </p:spTree>
    <p:extLst>
      <p:ext uri="{BB962C8B-B14F-4D97-AF65-F5344CB8AC3E}">
        <p14:creationId xmlns:p14="http://schemas.microsoft.com/office/powerpoint/2010/main" val="3222672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9pPr>
          </a:lstStyle>
          <a:p>
            <a:pPr eaLnBrk="1"/>
            <a:fld id="{01F901A9-D937-41D4-8CE6-A6B6EF0450DC}" type="slidenum">
              <a:rPr lang="el-GR" smtClean="0">
                <a:solidFill>
                  <a:srgbClr val="000000"/>
                </a:solidFill>
                <a:latin typeface="Times New Roman" pitchFamily="18" charset="0"/>
                <a:cs typeface="DejaVu Sans" pitchFamily="34" charset="0"/>
              </a:rPr>
              <a:pPr eaLnBrk="1"/>
              <a:t>55</a:t>
            </a:fld>
            <a:endParaRPr lang="el-GR" smtClean="0">
              <a:solidFill>
                <a:srgbClr val="000000"/>
              </a:solidFill>
              <a:latin typeface="Times New Roman" pitchFamily="18" charset="0"/>
              <a:cs typeface="DejaVu Sans" pitchFamily="34" charset="0"/>
            </a:endParaRPr>
          </a:p>
        </p:txBody>
      </p:sp>
      <p:sp>
        <p:nvSpPr>
          <p:cNvPr id="37891"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a:spLocks noGrp="1" noChangeArrowheads="1"/>
          </p:cNvSpPr>
          <p:nvPr>
            <p:ph type="body" idx="1"/>
          </p:nvPr>
        </p:nvSpPr>
        <p:spPr>
          <a:xfrm>
            <a:off x="686360" y="4342535"/>
            <a:ext cx="5486681" cy="41145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roid Sans Fallback" charset="0"/>
                <a:cs typeface="Droid Sans Fallback" charset="0"/>
              </a:defRPr>
            </a:lvl9pPr>
          </a:lstStyle>
          <a:p>
            <a:pPr eaLnBrk="1"/>
            <a:fld id="{ED517943-5591-4BFB-8FB3-7DF17043D02D}" type="slidenum">
              <a:rPr lang="el-GR" smtClean="0">
                <a:solidFill>
                  <a:srgbClr val="000000"/>
                </a:solidFill>
                <a:latin typeface="Times New Roman" pitchFamily="18" charset="0"/>
                <a:cs typeface="DejaVu Sans" pitchFamily="34" charset="0"/>
              </a:rPr>
              <a:pPr eaLnBrk="1"/>
              <a:t>56</a:t>
            </a:fld>
            <a:endParaRPr lang="el-GR" smtClean="0">
              <a:solidFill>
                <a:srgbClr val="000000"/>
              </a:solidFill>
              <a:latin typeface="Times New Roman" pitchFamily="18" charset="0"/>
              <a:cs typeface="DejaVu Sans" pitchFamily="34" charset="0"/>
            </a:endParaRPr>
          </a:p>
        </p:txBody>
      </p:sp>
      <p:sp>
        <p:nvSpPr>
          <p:cNvPr id="5017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p:cNvSpPr>
            <a:spLocks noGrp="1" noChangeArrowheads="1"/>
          </p:cNvSpPr>
          <p:nvPr>
            <p:ph type="body" idx="1"/>
          </p:nvPr>
        </p:nvSpPr>
        <p:spPr>
          <a:xfrm>
            <a:off x="686361" y="4342535"/>
            <a:ext cx="5483879"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93738"/>
            <a:ext cx="4560887" cy="3422650"/>
          </a:xfrm>
        </p:spPr>
      </p:sp>
      <p:sp>
        <p:nvSpPr>
          <p:cNvPr id="3" name="Notes Placeholder 2"/>
          <p:cNvSpPr>
            <a:spLocks noGrp="1"/>
          </p:cNvSpPr>
          <p:nvPr>
            <p:ph type="body" idx="1"/>
          </p:nvPr>
        </p:nvSpPr>
        <p:spPr/>
        <p:txBody>
          <a:bodyPr/>
          <a:lstStyle/>
          <a:p>
            <a:r>
              <a:rPr lang="en-US" sz="1100" dirty="0">
                <a:solidFill>
                  <a:srgbClr val="000000"/>
                </a:solidFill>
                <a:latin typeface="Times New Roman" pitchFamily="16" charset="0"/>
              </a:rPr>
              <a:t>The script loops through the compressed year files, first printing the year, and then</a:t>
            </a:r>
          </a:p>
          <a:p>
            <a:r>
              <a:rPr lang="en-US" sz="1100" dirty="0">
                <a:solidFill>
                  <a:srgbClr val="000000"/>
                </a:solidFill>
                <a:latin typeface="Times New Roman" pitchFamily="16" charset="0"/>
              </a:rPr>
              <a:t>processing each file using </a:t>
            </a:r>
            <a:r>
              <a:rPr lang="en-US" sz="1100" i="1" dirty="0" err="1">
                <a:solidFill>
                  <a:srgbClr val="000000"/>
                </a:solidFill>
                <a:latin typeface="Times New Roman" pitchFamily="16" charset="0"/>
              </a:rPr>
              <a:t>awk</a:t>
            </a:r>
            <a:r>
              <a:rPr lang="en-US" sz="1100" dirty="0">
                <a:solidFill>
                  <a:srgbClr val="000000"/>
                </a:solidFill>
                <a:latin typeface="Times New Roman" pitchFamily="16" charset="0"/>
              </a:rPr>
              <a:t>. The </a:t>
            </a:r>
            <a:r>
              <a:rPr lang="en-US" sz="1100" i="1" dirty="0" err="1">
                <a:solidFill>
                  <a:srgbClr val="000000"/>
                </a:solidFill>
                <a:latin typeface="Times New Roman" pitchFamily="16" charset="0"/>
              </a:rPr>
              <a:t>awk</a:t>
            </a:r>
            <a:r>
              <a:rPr lang="en-US" sz="1100" i="1" dirty="0">
                <a:solidFill>
                  <a:srgbClr val="000000"/>
                </a:solidFill>
                <a:latin typeface="Times New Roman" pitchFamily="16" charset="0"/>
              </a:rPr>
              <a:t> </a:t>
            </a:r>
            <a:r>
              <a:rPr lang="en-US" sz="1100" dirty="0">
                <a:solidFill>
                  <a:srgbClr val="000000"/>
                </a:solidFill>
                <a:latin typeface="Times New Roman" pitchFamily="16" charset="0"/>
              </a:rPr>
              <a:t>script extracts two fields from the data: the air</a:t>
            </a:r>
          </a:p>
          <a:p>
            <a:r>
              <a:rPr lang="en-US" sz="1100" dirty="0">
                <a:solidFill>
                  <a:srgbClr val="000000"/>
                </a:solidFill>
                <a:latin typeface="Times New Roman" pitchFamily="16" charset="0"/>
              </a:rPr>
              <a:t>temperature and the quality code. The air temperature value is turned into an integer</a:t>
            </a:r>
          </a:p>
          <a:p>
            <a:r>
              <a:rPr lang="en-US" sz="1100" dirty="0">
                <a:solidFill>
                  <a:srgbClr val="000000"/>
                </a:solidFill>
                <a:latin typeface="Times New Roman" pitchFamily="16" charset="0"/>
              </a:rPr>
              <a:t>by adding 0. Next, a test is applied to see if the temperature is valid (the value 9999</a:t>
            </a:r>
          </a:p>
          <a:p>
            <a:r>
              <a:rPr lang="en-US" sz="1100" dirty="0">
                <a:solidFill>
                  <a:srgbClr val="000000"/>
                </a:solidFill>
                <a:latin typeface="Times New Roman" pitchFamily="16" charset="0"/>
              </a:rPr>
              <a:t>signifies a missing value in the NCDC dataset) and if the quality code indicates that the</a:t>
            </a:r>
          </a:p>
          <a:p>
            <a:r>
              <a:rPr lang="en-US" sz="1100" dirty="0">
                <a:solidFill>
                  <a:srgbClr val="000000"/>
                </a:solidFill>
                <a:latin typeface="Times New Roman" pitchFamily="16" charset="0"/>
              </a:rPr>
              <a:t>reading is not suspect or erroneous. If the reading is OK, the value is compared with</a:t>
            </a:r>
          </a:p>
          <a:p>
            <a:r>
              <a:rPr lang="en-US" sz="1100" dirty="0">
                <a:solidFill>
                  <a:srgbClr val="000000"/>
                </a:solidFill>
                <a:latin typeface="Times New Roman" pitchFamily="16" charset="0"/>
              </a:rPr>
              <a:t>the maximum value seen so far, which is updated if a new maximum is found. The</a:t>
            </a:r>
          </a:p>
          <a:p>
            <a:r>
              <a:rPr lang="en-US" sz="1100" dirty="0">
                <a:solidFill>
                  <a:srgbClr val="000000"/>
                </a:solidFill>
                <a:latin typeface="Times New Roman" pitchFamily="16" charset="0"/>
              </a:rPr>
              <a:t>END block is executed after all the lines in the file have been processed, and it prints the</a:t>
            </a:r>
          </a:p>
          <a:p>
            <a:r>
              <a:rPr lang="en-US" sz="1100" dirty="0">
                <a:solidFill>
                  <a:srgbClr val="000000"/>
                </a:solidFill>
                <a:latin typeface="Times New Roman" pitchFamily="16" charset="0"/>
              </a:rPr>
              <a:t>maximum value.</a:t>
            </a:r>
          </a:p>
          <a:p>
            <a:endParaRPr lang="en-US" dirty="0"/>
          </a:p>
        </p:txBody>
      </p:sp>
      <p:sp>
        <p:nvSpPr>
          <p:cNvPr id="4" name="Slide Number Placeholder 3"/>
          <p:cNvSpPr>
            <a:spLocks noGrp="1"/>
          </p:cNvSpPr>
          <p:nvPr>
            <p:ph type="sldNum" idx="10"/>
          </p:nvPr>
        </p:nvSpPr>
        <p:spPr/>
        <p:txBody>
          <a:bodyPr/>
          <a:lstStyle/>
          <a:p>
            <a:pPr>
              <a:defRPr/>
            </a:pPr>
            <a:fld id="{72DF3FA4-2718-4392-8A0E-AC638DC8BC5B}" type="slidenum">
              <a:rPr lang="el-GR" smtClean="0"/>
              <a:pPr>
                <a:defRPr/>
              </a:pPr>
              <a:t>20</a:t>
            </a:fld>
            <a:endParaRPr lang="el-GR"/>
          </a:p>
        </p:txBody>
      </p:sp>
    </p:spTree>
    <p:extLst>
      <p:ext uri="{BB962C8B-B14F-4D97-AF65-F5344CB8AC3E}">
        <p14:creationId xmlns:p14="http://schemas.microsoft.com/office/powerpoint/2010/main" val="763188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423861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rot="5400000" flipH="1" flipV="1">
            <a:off x="0" y="114300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flipV="1">
            <a:off x="457200" y="1143000"/>
            <a:ext cx="8229600" cy="762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sp>
        <p:nvSpPr>
          <p:cNvPr id="8"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6"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D4D6CBEE-5F75-420A-B9CB-93477BB03C44}" type="datetimeFigureOut">
              <a:rPr lang="en-US"/>
              <a:pPr>
                <a:defRPr/>
              </a:pPr>
              <a:t>10/19/2015</a:t>
            </a:fld>
            <a:endParaRPr lang="en-GB"/>
          </a:p>
        </p:txBody>
      </p:sp>
      <p:sp>
        <p:nvSpPr>
          <p:cNvPr id="7"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9" name="Slide Number Placeholder 4"/>
          <p:cNvSpPr>
            <a:spLocks noGrp="1"/>
          </p:cNvSpPr>
          <p:nvPr>
            <p:ph type="sldNum" sz="quarter" idx="12"/>
          </p:nvPr>
        </p:nvSpPr>
        <p:spPr/>
        <p:txBody>
          <a:bodyPr/>
          <a:lstStyle>
            <a:lvl1pPr>
              <a:defRPr/>
            </a:lvl1pPr>
          </a:lstStyle>
          <a:p>
            <a:pPr>
              <a:defRPr/>
            </a:pPr>
            <a:fld id="{5DF016A0-A7A7-4DB0-A1EE-164565CF85B7}" type="slidenum">
              <a:rPr lang="en-GB"/>
              <a:pPr>
                <a:defRPr/>
              </a:pPr>
              <a:t>‹#›</a:t>
            </a:fld>
            <a:endParaRPr lang="en-GB"/>
          </a:p>
        </p:txBody>
      </p:sp>
    </p:spTree>
    <p:extLst>
      <p:ext uri="{BB962C8B-B14F-4D97-AF65-F5344CB8AC3E}">
        <p14:creationId xmlns:p14="http://schemas.microsoft.com/office/powerpoint/2010/main" val="1508207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0960" cy="1137719"/>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456481" y="6247376"/>
            <a:ext cx="2122560" cy="465169"/>
          </a:xfrm>
          <a:prstGeom prst="rect">
            <a:avLst/>
          </a:prstGeom>
          <a:ln/>
        </p:spPr>
        <p:txBody>
          <a:bodyPr lIns="82945" tIns="41473" rIns="82945" bIns="41473"/>
          <a:lstStyle>
            <a:lvl1pPr>
              <a:defRPr/>
            </a:lvl1pPr>
          </a:lstStyle>
          <a:p>
            <a:pPr>
              <a:defRPr/>
            </a:pPr>
            <a:endParaRPr lang="el-GR"/>
          </a:p>
        </p:txBody>
      </p:sp>
      <p:sp>
        <p:nvSpPr>
          <p:cNvPr id="4" name="Rectangle 4"/>
          <p:cNvSpPr>
            <a:spLocks noGrp="1" noChangeArrowheads="1"/>
          </p:cNvSpPr>
          <p:nvPr>
            <p:ph type="ftr" idx="11"/>
          </p:nvPr>
        </p:nvSpPr>
        <p:spPr>
          <a:xfrm>
            <a:off x="3127680" y="6247376"/>
            <a:ext cx="2891520" cy="465169"/>
          </a:xfrm>
          <a:prstGeom prst="rect">
            <a:avLst/>
          </a:prstGeom>
          <a:ln/>
        </p:spPr>
        <p:txBody>
          <a:bodyPr lIns="82945" tIns="41473" rIns="82945" bIns="41473"/>
          <a:lstStyle>
            <a:lvl1pPr>
              <a:defRPr/>
            </a:lvl1pPr>
          </a:lstStyle>
          <a:p>
            <a:pPr>
              <a:defRPr/>
            </a:pPr>
            <a:endParaRPr lang="el-GR"/>
          </a:p>
        </p:txBody>
      </p:sp>
      <p:sp>
        <p:nvSpPr>
          <p:cNvPr id="5" name="Rectangle 5"/>
          <p:cNvSpPr>
            <a:spLocks noGrp="1" noChangeArrowheads="1"/>
          </p:cNvSpPr>
          <p:nvPr>
            <p:ph type="sldNum" idx="12"/>
          </p:nvPr>
        </p:nvSpPr>
        <p:spPr>
          <a:ln/>
        </p:spPr>
        <p:txBody>
          <a:bodyPr/>
          <a:lstStyle>
            <a:lvl1pPr>
              <a:defRPr/>
            </a:lvl1pPr>
          </a:lstStyle>
          <a:p>
            <a:pPr>
              <a:defRPr/>
            </a:pPr>
            <a:fld id="{F76A4DF8-B621-4C61-A626-5A833D6EA868}" type="slidenum">
              <a:rPr lang="el-GR"/>
              <a:pPr>
                <a:defRPr/>
              </a:pPr>
              <a:t>‹#›</a:t>
            </a:fld>
            <a:endParaRPr lang="el-GR"/>
          </a:p>
        </p:txBody>
      </p:sp>
    </p:spTree>
    <p:extLst>
      <p:ext uri="{BB962C8B-B14F-4D97-AF65-F5344CB8AC3E}">
        <p14:creationId xmlns:p14="http://schemas.microsoft.com/office/powerpoint/2010/main" val="122712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 id="2147483663"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ir.dcs.gla.ac.uk/test_collections/access_to_data.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torageconference.org/2010/Papers/MSST/Shvachko.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pig.apache.org/" TargetMode="External"/><Relationship Id="rId5" Type="http://schemas.openxmlformats.org/officeDocument/2006/relationships/hyperlink" Target="http://hbase.apache.org/" TargetMode="External"/><Relationship Id="rId4" Type="http://schemas.openxmlformats.org/officeDocument/2006/relationships/hyperlink" Target="https://cwiki.apache.org/Hive/home.html"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a:t>Εξόρυξη γνώσης από Βάσεις Δεδομένων και τον Παγκόσμιο Ιστό</a:t>
            </a:r>
          </a:p>
        </p:txBody>
      </p:sp>
      <p:sp>
        <p:nvSpPr>
          <p:cNvPr id="3" name="Υπότιτλος 2"/>
          <p:cNvSpPr>
            <a:spLocks noGrp="1"/>
          </p:cNvSpPr>
          <p:nvPr>
            <p:ph type="subTitle" idx="1"/>
          </p:nvPr>
        </p:nvSpPr>
        <p:spPr>
          <a:xfrm>
            <a:off x="683568" y="3645024"/>
            <a:ext cx="7776864" cy="1752600"/>
          </a:xfrm>
        </p:spPr>
        <p:txBody>
          <a:bodyPr>
            <a:noAutofit/>
          </a:bodyPr>
          <a:lstStyle/>
          <a:p>
            <a:r>
              <a:rPr lang="el-GR" sz="2400" b="1" dirty="0"/>
              <a:t>Ενότητα </a:t>
            </a:r>
            <a:r>
              <a:rPr lang="en-US" sz="2400" b="1" dirty="0" smtClean="0"/>
              <a:t># 7</a:t>
            </a:r>
            <a:r>
              <a:rPr lang="el-GR" sz="2400" b="1" dirty="0" smtClean="0"/>
              <a:t>:</a:t>
            </a:r>
            <a:r>
              <a:rPr lang="en-US" sz="2400" dirty="0" smtClean="0"/>
              <a:t> </a:t>
            </a:r>
            <a:r>
              <a:rPr lang="en-US" sz="2400" dirty="0"/>
              <a:t>Introduction to Big Data</a:t>
            </a:r>
            <a:endParaRPr lang="en-US" sz="2400" dirty="0" smtClean="0"/>
          </a:p>
          <a:p>
            <a:r>
              <a:rPr lang="el-GR" sz="2400" b="1" dirty="0" smtClean="0"/>
              <a:t>Διδάσκων: </a:t>
            </a:r>
            <a:r>
              <a:rPr lang="el-GR" sz="2400" dirty="0" smtClean="0"/>
              <a:t>Μιχάλης </a:t>
            </a:r>
            <a:r>
              <a:rPr lang="el-GR" sz="2400" dirty="0" err="1" smtClean="0"/>
              <a:t>Βαζιργιάννης</a:t>
            </a:r>
            <a:endParaRPr lang="en-US" sz="2400" dirty="0" smtClean="0"/>
          </a:p>
          <a:p>
            <a:r>
              <a:rPr lang="el-GR" sz="2400" b="1" dirty="0" smtClean="0"/>
              <a:t>Τμήμα: </a:t>
            </a:r>
            <a:r>
              <a:rPr lang="el-GR" sz="2400" dirty="0" smtClean="0"/>
              <a:t>Προπτυχιακό </a:t>
            </a:r>
            <a:r>
              <a:rPr lang="el-GR" sz="2400" dirty="0"/>
              <a:t>Πρόγραμμα Σπουδών </a:t>
            </a:r>
            <a:r>
              <a:rPr lang="el-GR" sz="2400" dirty="0" smtClean="0"/>
              <a:t>“Πληροφορικής”</a:t>
            </a:r>
            <a:endParaRPr lang="el-GR" sz="2400" b="1" dirty="0"/>
          </a:p>
          <a:p>
            <a:endParaRPr lang="el-GR" sz="2400" dirty="0" smtClean="0"/>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due to storage resources</a:t>
            </a:r>
          </a:p>
        </p:txBody>
      </p:sp>
      <p:sp>
        <p:nvSpPr>
          <p:cNvPr id="3" name="Content Placeholder 2"/>
          <p:cNvSpPr>
            <a:spLocks noGrp="1"/>
          </p:cNvSpPr>
          <p:nvPr>
            <p:ph idx="1"/>
          </p:nvPr>
        </p:nvSpPr>
        <p:spPr/>
        <p:txBody>
          <a:bodyPr/>
          <a:lstStyle/>
          <a:p>
            <a:pPr marL="414726" indent="-414726">
              <a:buFontTx/>
              <a:buChar char="-"/>
            </a:pPr>
            <a:r>
              <a:rPr lang="en-US" sz="2500" dirty="0"/>
              <a:t>hardware failure: many pieces of hardware used result in fairly high fail probability </a:t>
            </a:r>
          </a:p>
          <a:p>
            <a:pPr marL="414726" indent="-414726">
              <a:buFontTx/>
              <a:buChar char="-"/>
            </a:pPr>
            <a:r>
              <a:rPr lang="en-US" sz="2500" dirty="0"/>
              <a:t>replication: redundant copies of the data are kept</a:t>
            </a:r>
          </a:p>
          <a:p>
            <a:pPr marL="414726" indent="-414726">
              <a:buFontTx/>
              <a:buChar char="-"/>
            </a:pPr>
            <a:r>
              <a:rPr lang="en-US" sz="2500" dirty="0"/>
              <a:t>in the event of failure another copy available. </a:t>
            </a:r>
          </a:p>
          <a:p>
            <a:pPr marL="414726" indent="-414726">
              <a:buFontTx/>
              <a:buChar char="-"/>
            </a:pPr>
            <a:r>
              <a:rPr lang="en-US" sz="2500" b="1" dirty="0" err="1"/>
              <a:t>Hadoop</a:t>
            </a:r>
            <a:r>
              <a:rPr lang="en-US" sz="2500" dirty="0"/>
              <a:t> Distributed </a:t>
            </a:r>
            <a:r>
              <a:rPr lang="en-US" sz="2500" dirty="0" err="1"/>
              <a:t>Filesystem</a:t>
            </a:r>
            <a:r>
              <a:rPr lang="en-US" sz="2500" dirty="0"/>
              <a:t> (HDFS) does replication.</a:t>
            </a:r>
          </a:p>
          <a:p>
            <a:pPr marL="414726" indent="-414726">
              <a:buFontTx/>
              <a:buChar char="-"/>
            </a:pPr>
            <a:r>
              <a:rPr lang="en-US" sz="2500" dirty="0"/>
              <a:t>most analysis tasks combine the data; data read from one disk need to be combined with the data from other disk(s). </a:t>
            </a:r>
          </a:p>
          <a:p>
            <a:pPr marL="414726" indent="-414726">
              <a:buFontTx/>
              <a:buChar char="-"/>
            </a:pPr>
            <a:r>
              <a:rPr lang="en-US" dirty="0" err="1"/>
              <a:t>MapReduce</a:t>
            </a:r>
            <a:r>
              <a:rPr lang="en-US" dirty="0"/>
              <a:t> </a:t>
            </a:r>
            <a:r>
              <a:rPr lang="en-US" sz="2500" dirty="0"/>
              <a:t>provides a programming model that abstracts the problem from disk reads and writes. </a:t>
            </a:r>
          </a:p>
        </p:txBody>
      </p:sp>
    </p:spTree>
    <p:extLst>
      <p:ext uri="{BB962C8B-B14F-4D97-AF65-F5344CB8AC3E}">
        <p14:creationId xmlns:p14="http://schemas.microsoft.com/office/powerpoint/2010/main" val="3370116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2130425"/>
            <a:ext cx="7772400" cy="1730623"/>
          </a:xfrm>
        </p:spPr>
        <p:txBody>
          <a:bodyPr>
            <a:normAutofit/>
          </a:bodyPr>
          <a:lstStyle/>
          <a:p>
            <a:pPr algn="l"/>
            <a:r>
              <a:rPr lang="en-US" dirty="0"/>
              <a:t>Hadoop</a:t>
            </a:r>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Μάθημα: </a:t>
            </a:r>
            <a:r>
              <a:rPr lang="el-GR" sz="2400" dirty="0"/>
              <a:t>Εξόρυξη γνώσης από Βάσεις Δεδομένων και τον Παγκόσμιο Ιστό</a:t>
            </a:r>
            <a:endParaRPr lang="en-US" sz="2400" dirty="0" smtClean="0"/>
          </a:p>
          <a:p>
            <a:pPr algn="l"/>
            <a:r>
              <a:rPr lang="el-GR" sz="2400" b="1" dirty="0" smtClean="0"/>
              <a:t>Ενότητα </a:t>
            </a:r>
            <a:r>
              <a:rPr lang="en-US" sz="2400" b="1" dirty="0" smtClean="0"/>
              <a:t># 7</a:t>
            </a:r>
            <a:r>
              <a:rPr lang="el-GR" sz="2400" b="1" dirty="0" smtClean="0"/>
              <a:t>:</a:t>
            </a:r>
            <a:r>
              <a:rPr lang="en-US" sz="2400" b="1" dirty="0" smtClean="0"/>
              <a:t> </a:t>
            </a:r>
            <a:r>
              <a:rPr lang="en-US" sz="2400" dirty="0"/>
              <a:t>Introduction to Big </a:t>
            </a:r>
            <a:r>
              <a:rPr lang="en-US" sz="2400" dirty="0" smtClean="0"/>
              <a:t>Data</a:t>
            </a:r>
          </a:p>
          <a:p>
            <a:pPr algn="l"/>
            <a:r>
              <a:rPr lang="el-GR" sz="2400" b="1" dirty="0" smtClean="0"/>
              <a:t>Διδάσκων: </a:t>
            </a:r>
            <a:r>
              <a:rPr lang="el-GR" sz="2400" dirty="0" smtClean="0"/>
              <a:t>Μιχάλης </a:t>
            </a:r>
            <a:r>
              <a:rPr lang="el-GR" sz="2400" dirty="0" err="1" smtClean="0"/>
              <a:t>Βαζιργιάννης</a:t>
            </a:r>
            <a:endParaRPr lang="el-GR" sz="2400" dirty="0" smtClean="0"/>
          </a:p>
          <a:p>
            <a:pPr algn="l"/>
            <a:r>
              <a:rPr lang="el-GR" sz="2400" b="1" dirty="0" smtClean="0"/>
              <a:t>Τμήμα: </a:t>
            </a:r>
            <a:r>
              <a:rPr lang="el-GR" sz="2400" dirty="0"/>
              <a:t>Προπτυχιακό Πρόγραμμα Σπουδών </a:t>
            </a:r>
            <a:r>
              <a:rPr lang="el-GR" sz="2400" dirty="0" smtClean="0"/>
              <a:t>“Πληροφορικής”</a:t>
            </a:r>
            <a:endParaRPr lang="el-GR" sz="2400" b="1" dirty="0"/>
          </a:p>
          <a:p>
            <a:pPr algn="l"/>
            <a:endParaRPr lang="el-GR" sz="2400" b="1" dirty="0"/>
          </a:p>
          <a:p>
            <a:pPr algn="l"/>
            <a:endParaRPr lang="el-GR" sz="2400" dirty="0" smtClean="0"/>
          </a:p>
          <a:p>
            <a:pPr algn="l"/>
            <a:endParaRPr lang="el-GR" sz="2400" dirty="0"/>
          </a:p>
        </p:txBody>
      </p:sp>
    </p:spTree>
    <p:extLst>
      <p:ext uri="{BB962C8B-B14F-4D97-AF65-F5344CB8AC3E}">
        <p14:creationId xmlns:p14="http://schemas.microsoft.com/office/powerpoint/2010/main" val="3872771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Successful Big Data cases with </a:t>
            </a:r>
            <a:r>
              <a:rPr lang="en-US" dirty="0" err="1" smtClean="0"/>
              <a:t>Hadoop</a:t>
            </a:r>
            <a:endParaRPr lang="en-US" dirty="0"/>
          </a:p>
        </p:txBody>
      </p:sp>
      <p:sp>
        <p:nvSpPr>
          <p:cNvPr id="3" name="Content Placeholder 2"/>
          <p:cNvSpPr>
            <a:spLocks noGrp="1"/>
          </p:cNvSpPr>
          <p:nvPr>
            <p:ph idx="1"/>
          </p:nvPr>
        </p:nvSpPr>
        <p:spPr/>
        <p:txBody>
          <a:bodyPr>
            <a:normAutofit/>
          </a:bodyPr>
          <a:lstStyle/>
          <a:p>
            <a:r>
              <a:rPr lang="en-US" sz="2400" b="1" dirty="0"/>
              <a:t>IBM Watson</a:t>
            </a:r>
            <a:endParaRPr lang="en-US" sz="2400" dirty="0"/>
          </a:p>
          <a:p>
            <a:pPr>
              <a:buFontTx/>
              <a:buChar char="-"/>
            </a:pPr>
            <a:r>
              <a:rPr lang="en-US" sz="2400" dirty="0"/>
              <a:t>Watson, a super computer developed by IBM competed in the popular Question and Answer show “Jeopardy!”. </a:t>
            </a:r>
          </a:p>
          <a:p>
            <a:pPr>
              <a:buFontTx/>
              <a:buChar char="-"/>
            </a:pPr>
            <a:r>
              <a:rPr lang="en-US" sz="2400" dirty="0"/>
              <a:t>Watson beat the two most popular players in that game. </a:t>
            </a:r>
          </a:p>
          <a:p>
            <a:r>
              <a:rPr lang="en-US" sz="2400" dirty="0" smtClean="0"/>
              <a:t>used </a:t>
            </a:r>
            <a:r>
              <a:rPr lang="en-US" sz="2400" dirty="0"/>
              <a:t>input approximately 200 million pages of text using Hadoop to distribute the workload for loading this information into memory. </a:t>
            </a:r>
          </a:p>
        </p:txBody>
      </p:sp>
    </p:spTree>
    <p:extLst>
      <p:ext uri="{BB962C8B-B14F-4D97-AF65-F5344CB8AC3E}">
        <p14:creationId xmlns:p14="http://schemas.microsoft.com/office/powerpoint/2010/main" val="3829852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Successful </a:t>
            </a:r>
            <a:r>
              <a:rPr lang="en-US" dirty="0" smtClean="0"/>
              <a:t>Big Data </a:t>
            </a:r>
            <a:r>
              <a:rPr lang="en-US" dirty="0"/>
              <a:t>cases with </a:t>
            </a:r>
            <a:r>
              <a:rPr lang="en-US" dirty="0" err="1"/>
              <a:t>Hadoop</a:t>
            </a:r>
            <a:endParaRPr lang="en-US" dirty="0"/>
          </a:p>
        </p:txBody>
      </p:sp>
      <p:sp>
        <p:nvSpPr>
          <p:cNvPr id="3" name="Content Placeholder 2"/>
          <p:cNvSpPr>
            <a:spLocks noGrp="1"/>
          </p:cNvSpPr>
          <p:nvPr>
            <p:ph idx="1"/>
          </p:nvPr>
        </p:nvSpPr>
        <p:spPr/>
        <p:txBody>
          <a:bodyPr/>
          <a:lstStyle/>
          <a:p>
            <a:r>
              <a:rPr lang="en-US" sz="1800" b="1" dirty="0"/>
              <a:t>China Mobile</a:t>
            </a:r>
          </a:p>
          <a:p>
            <a:pPr>
              <a:buFontTx/>
              <a:buChar char="-"/>
            </a:pPr>
            <a:r>
              <a:rPr lang="en-US" sz="1800" dirty="0"/>
              <a:t>telecom industry in China, built a </a:t>
            </a:r>
            <a:r>
              <a:rPr lang="en-US" sz="1800" dirty="0" err="1"/>
              <a:t>Hadoop</a:t>
            </a:r>
            <a:r>
              <a:rPr lang="en-US" sz="1800" dirty="0"/>
              <a:t> cluster to perform data mining on Call Data Records. </a:t>
            </a:r>
          </a:p>
          <a:p>
            <a:pPr>
              <a:buFontTx/>
              <a:buChar char="-"/>
            </a:pPr>
            <a:r>
              <a:rPr lang="en-US" sz="1800" dirty="0"/>
              <a:t>China Mobile was producing 5-8TB of these records daily.</a:t>
            </a:r>
          </a:p>
          <a:p>
            <a:pPr>
              <a:buFontTx/>
              <a:buChar char="-"/>
            </a:pPr>
            <a:r>
              <a:rPr lang="en-US" sz="1800" dirty="0" err="1"/>
              <a:t>Hadoop</a:t>
            </a:r>
            <a:r>
              <a:rPr lang="en-US" sz="1800" dirty="0"/>
              <a:t>-based system enables process 10 times as much data as when using their old system,  and at 1/5 of the cost. </a:t>
            </a:r>
          </a:p>
          <a:p>
            <a:r>
              <a:rPr lang="en-US" sz="1800" b="1" dirty="0"/>
              <a:t>New York Times </a:t>
            </a:r>
          </a:p>
          <a:p>
            <a:pPr>
              <a:buFontTx/>
              <a:buChar char="-"/>
            </a:pPr>
            <a:r>
              <a:rPr lang="en-US" sz="1800" dirty="0"/>
              <a:t>wanted to host on their website all public  domain articles from 1851 to 1922. </a:t>
            </a:r>
          </a:p>
          <a:p>
            <a:pPr>
              <a:buFontTx/>
              <a:buChar char="-"/>
            </a:pPr>
            <a:r>
              <a:rPr lang="en-US" sz="1800" dirty="0"/>
              <a:t>They converted articles from 11 million image  files to </a:t>
            </a:r>
            <a:r>
              <a:rPr lang="en-US" sz="1800" b="1" dirty="0"/>
              <a:t>1.5TB </a:t>
            </a:r>
            <a:r>
              <a:rPr lang="en-US" sz="1800" dirty="0"/>
              <a:t>of PDF documents. </a:t>
            </a:r>
          </a:p>
          <a:p>
            <a:pPr>
              <a:buFontTx/>
              <a:buChar char="-"/>
            </a:pPr>
            <a:r>
              <a:rPr lang="en-US" sz="1800" dirty="0"/>
              <a:t>implemented by one employee - ran a job in </a:t>
            </a:r>
            <a:r>
              <a:rPr lang="en-US" sz="1800" i="1" dirty="0"/>
              <a:t>24 hours </a:t>
            </a:r>
            <a:r>
              <a:rPr lang="en-US" sz="1800" dirty="0"/>
              <a:t>on a 100-instance Amazon EC2 </a:t>
            </a:r>
            <a:r>
              <a:rPr lang="en-US" sz="1800" dirty="0" err="1"/>
              <a:t>Hadoop</a:t>
            </a:r>
            <a:r>
              <a:rPr lang="en-US" sz="1800" dirty="0"/>
              <a:t> cluster  at a very low cost</a:t>
            </a:r>
          </a:p>
          <a:p>
            <a:endParaRPr lang="en-US" sz="1800" dirty="0"/>
          </a:p>
        </p:txBody>
      </p:sp>
    </p:spTree>
    <p:extLst>
      <p:ext uri="{BB962C8B-B14F-4D97-AF65-F5344CB8AC3E}">
        <p14:creationId xmlns:p14="http://schemas.microsoft.com/office/powerpoint/2010/main" val="1577071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Basic components of Big Data management</a:t>
            </a:r>
            <a:endParaRPr lang="en-US" dirty="0"/>
          </a:p>
        </p:txBody>
      </p:sp>
      <p:sp>
        <p:nvSpPr>
          <p:cNvPr id="3" name="Content Placeholder 2"/>
          <p:cNvSpPr>
            <a:spLocks noGrp="1"/>
          </p:cNvSpPr>
          <p:nvPr>
            <p:ph idx="1"/>
          </p:nvPr>
        </p:nvSpPr>
        <p:spPr>
          <a:xfrm>
            <a:off x="381686" y="1588752"/>
            <a:ext cx="5627299" cy="5080608"/>
          </a:xfrm>
        </p:spPr>
        <p:txBody>
          <a:bodyPr>
            <a:normAutofit lnSpcReduction="10000"/>
          </a:bodyPr>
          <a:lstStyle/>
          <a:p>
            <a:r>
              <a:rPr lang="en-US" sz="1800" b="1" dirty="0"/>
              <a:t>HDFS: </a:t>
            </a:r>
            <a:r>
              <a:rPr lang="en-US" sz="1800" dirty="0"/>
              <a:t>A distributed file system that runs on large clusters of commodity machines.</a:t>
            </a:r>
          </a:p>
          <a:p>
            <a:r>
              <a:rPr lang="en-US" sz="1800" b="1" dirty="0" err="1"/>
              <a:t>MapReduce</a:t>
            </a:r>
            <a:r>
              <a:rPr lang="en-US" sz="1800" b="1" dirty="0"/>
              <a:t>: </a:t>
            </a:r>
            <a:r>
              <a:rPr lang="en-US" sz="1800" dirty="0"/>
              <a:t>A distributed data processing model and execution environment running on large commodity machines clusters.</a:t>
            </a:r>
          </a:p>
          <a:p>
            <a:r>
              <a:rPr lang="en-US" sz="1800" b="1" dirty="0" smtClean="0"/>
              <a:t>Pig: </a:t>
            </a:r>
            <a:r>
              <a:rPr lang="en-US" sz="1800" dirty="0"/>
              <a:t>data flow language and execution environment for exploring very large datasets. Pig runs on HDFS and </a:t>
            </a:r>
            <a:r>
              <a:rPr lang="en-US" sz="1800" dirty="0" err="1"/>
              <a:t>MapReduce</a:t>
            </a:r>
            <a:r>
              <a:rPr lang="en-US" sz="1800" dirty="0"/>
              <a:t> clusters.</a:t>
            </a:r>
          </a:p>
          <a:p>
            <a:r>
              <a:rPr lang="en-US" sz="1800" b="1" dirty="0"/>
              <a:t>Hive:  </a:t>
            </a:r>
            <a:r>
              <a:rPr lang="en-US" sz="1800" dirty="0"/>
              <a:t>distributed data warehouse, managing data stored in HDFS. Provides a query language based on SQL (translated by the runtime engine to </a:t>
            </a:r>
            <a:r>
              <a:rPr lang="en-US" sz="1800" dirty="0" err="1"/>
              <a:t>MapReduce</a:t>
            </a:r>
            <a:r>
              <a:rPr lang="en-US" sz="1800" dirty="0"/>
              <a:t> jobs) for querying the data.</a:t>
            </a:r>
          </a:p>
          <a:p>
            <a:r>
              <a:rPr lang="en-US" sz="1800" b="1" dirty="0" err="1"/>
              <a:t>HBase</a:t>
            </a:r>
            <a:r>
              <a:rPr lang="en-US" sz="1800" b="1" dirty="0"/>
              <a:t>: </a:t>
            </a:r>
            <a:r>
              <a:rPr lang="en-US" sz="1800" dirty="0"/>
              <a:t>A distributed, column-oriented database. </a:t>
            </a:r>
            <a:r>
              <a:rPr lang="en-US" sz="1800" dirty="0" err="1"/>
              <a:t>HBase</a:t>
            </a:r>
            <a:r>
              <a:rPr lang="en-US" sz="1800" dirty="0"/>
              <a:t> uses HDFS for its underlying storage, and supports both batch-style computations using </a:t>
            </a:r>
            <a:r>
              <a:rPr lang="en-US" sz="1800" dirty="0" err="1"/>
              <a:t>MapReduce</a:t>
            </a:r>
            <a:r>
              <a:rPr lang="en-US" sz="1800" dirty="0"/>
              <a:t> and point queries (random reads).</a:t>
            </a:r>
          </a:p>
          <a:p>
            <a:endParaRPr lang="en-US" sz="1800" dirty="0"/>
          </a:p>
        </p:txBody>
      </p:sp>
      <p:grpSp>
        <p:nvGrpSpPr>
          <p:cNvPr id="21" name="Group 20"/>
          <p:cNvGrpSpPr/>
          <p:nvPr/>
        </p:nvGrpSpPr>
        <p:grpSpPr>
          <a:xfrm>
            <a:off x="6008984" y="2579783"/>
            <a:ext cx="2937633" cy="2286352"/>
            <a:chOff x="6624488" y="2843733"/>
            <a:chExt cx="3238536" cy="2520280"/>
          </a:xfrm>
        </p:grpSpPr>
        <p:grpSp>
          <p:nvGrpSpPr>
            <p:cNvPr id="10" name="Group 9"/>
            <p:cNvGrpSpPr/>
            <p:nvPr/>
          </p:nvGrpSpPr>
          <p:grpSpPr>
            <a:xfrm>
              <a:off x="6860586" y="4604133"/>
              <a:ext cx="2710550" cy="759880"/>
              <a:chOff x="6357780" y="4899110"/>
              <a:chExt cx="2710550" cy="608919"/>
            </a:xfrm>
          </p:grpSpPr>
          <p:sp>
            <p:nvSpPr>
              <p:cNvPr id="4" name="Flowchart: Magnetic Disk 3"/>
              <p:cNvSpPr/>
              <p:nvPr/>
            </p:nvSpPr>
            <p:spPr bwMode="auto">
              <a:xfrm>
                <a:off x="6357780" y="4931965"/>
                <a:ext cx="465837" cy="576064"/>
              </a:xfrm>
              <a:prstGeom prst="flowChartMagneticDisk">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
            <p:nvSpPr>
              <p:cNvPr id="6" name="Flowchart: Magnetic Disk 5"/>
              <p:cNvSpPr/>
              <p:nvPr/>
            </p:nvSpPr>
            <p:spPr bwMode="auto">
              <a:xfrm>
                <a:off x="6911946" y="4912965"/>
                <a:ext cx="465837" cy="576064"/>
              </a:xfrm>
              <a:prstGeom prst="flowChartMagneticDisk">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
            <p:nvSpPr>
              <p:cNvPr id="7" name="Flowchart: Magnetic Disk 6"/>
              <p:cNvSpPr/>
              <p:nvPr/>
            </p:nvSpPr>
            <p:spPr bwMode="auto">
              <a:xfrm>
                <a:off x="7488584" y="4911635"/>
                <a:ext cx="465837" cy="576064"/>
              </a:xfrm>
              <a:prstGeom prst="flowChartMagneticDisk">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
            <p:nvSpPr>
              <p:cNvPr id="8" name="Flowchart: Magnetic Disk 7"/>
              <p:cNvSpPr/>
              <p:nvPr/>
            </p:nvSpPr>
            <p:spPr bwMode="auto">
              <a:xfrm>
                <a:off x="8602493" y="4899110"/>
                <a:ext cx="465837" cy="576064"/>
              </a:xfrm>
              <a:prstGeom prst="flowChartMagneticDisk">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grpSp>
        <p:sp>
          <p:nvSpPr>
            <p:cNvPr id="5" name="TextBox 4"/>
            <p:cNvSpPr txBox="1"/>
            <p:nvPr/>
          </p:nvSpPr>
          <p:spPr>
            <a:xfrm>
              <a:off x="6624488" y="3707829"/>
              <a:ext cx="3234680" cy="407120"/>
            </a:xfrm>
            <a:prstGeom prst="rect">
              <a:avLst/>
            </a:prstGeom>
            <a:solidFill>
              <a:schemeClr val="accent1"/>
            </a:solidFill>
            <a:ln>
              <a:noFill/>
            </a:ln>
            <a:effectLst/>
          </p:spPr>
          <p:txBody>
            <a:bodyPr wrap="square" rtlCol="0">
              <a:spAutoFit/>
            </a:bodyPr>
            <a:lstStyle/>
            <a:p>
              <a:pPr algn="ctr"/>
              <a:r>
                <a:rPr lang="en-US" dirty="0" smtClean="0">
                  <a:solidFill>
                    <a:schemeClr val="tx1"/>
                  </a:solidFill>
                </a:rPr>
                <a:t>HDFS</a:t>
              </a:r>
              <a:endParaRPr lang="en-US" dirty="0">
                <a:solidFill>
                  <a:schemeClr val="tx1"/>
                </a:solidFill>
              </a:endParaRPr>
            </a:p>
          </p:txBody>
        </p:sp>
        <p:sp>
          <p:nvSpPr>
            <p:cNvPr id="9" name="Down Arrow 8"/>
            <p:cNvSpPr/>
            <p:nvPr/>
          </p:nvSpPr>
          <p:spPr bwMode="auto">
            <a:xfrm>
              <a:off x="7050856" y="4139877"/>
              <a:ext cx="105797" cy="581070"/>
            </a:xfrm>
            <a:prstGeom prst="downArrow">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
          <p:nvSpPr>
            <p:cNvPr id="12" name="Down Arrow 11"/>
            <p:cNvSpPr/>
            <p:nvPr/>
          </p:nvSpPr>
          <p:spPr bwMode="auto">
            <a:xfrm>
              <a:off x="7594771" y="4139877"/>
              <a:ext cx="105797" cy="581070"/>
            </a:xfrm>
            <a:prstGeom prst="downArrow">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
          <p:nvSpPr>
            <p:cNvPr id="13" name="Down Arrow 12"/>
            <p:cNvSpPr/>
            <p:nvPr/>
          </p:nvSpPr>
          <p:spPr bwMode="auto">
            <a:xfrm>
              <a:off x="8155209" y="4139877"/>
              <a:ext cx="105797" cy="581070"/>
            </a:xfrm>
            <a:prstGeom prst="downArrow">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
          <p:nvSpPr>
            <p:cNvPr id="14" name="Down Arrow 13"/>
            <p:cNvSpPr/>
            <p:nvPr/>
          </p:nvSpPr>
          <p:spPr bwMode="auto">
            <a:xfrm>
              <a:off x="9285318" y="4105974"/>
              <a:ext cx="105797" cy="581070"/>
            </a:xfrm>
            <a:prstGeom prst="downArrow">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
          <p:nvSpPr>
            <p:cNvPr id="15" name="TextBox 14"/>
            <p:cNvSpPr txBox="1"/>
            <p:nvPr/>
          </p:nvSpPr>
          <p:spPr>
            <a:xfrm>
              <a:off x="7414752" y="3280464"/>
              <a:ext cx="1690548" cy="407120"/>
            </a:xfrm>
            <a:prstGeom prst="rect">
              <a:avLst/>
            </a:prstGeom>
            <a:solidFill>
              <a:srgbClr val="FFC000"/>
            </a:solidFill>
            <a:ln>
              <a:noFill/>
            </a:ln>
            <a:effectLst>
              <a:outerShdw blurRad="50800" dist="50800" dir="5400000" algn="ctr" rotWithShape="0">
                <a:schemeClr val="accent1"/>
              </a:outerShdw>
            </a:effectLst>
          </p:spPr>
          <p:txBody>
            <a:bodyPr wrap="square" rtlCol="0">
              <a:spAutoFit/>
            </a:bodyPr>
            <a:lstStyle/>
            <a:p>
              <a:pPr algn="ctr"/>
              <a:r>
                <a:rPr lang="en-US" dirty="0" smtClean="0">
                  <a:solidFill>
                    <a:schemeClr val="tx1"/>
                  </a:solidFill>
                </a:rPr>
                <a:t>MAPREDUCE</a:t>
              </a:r>
              <a:endParaRPr lang="en-US" dirty="0">
                <a:solidFill>
                  <a:schemeClr val="tx1"/>
                </a:solidFill>
              </a:endParaRPr>
            </a:p>
          </p:txBody>
        </p:sp>
        <p:sp>
          <p:nvSpPr>
            <p:cNvPr id="16" name="TextBox 15"/>
            <p:cNvSpPr txBox="1"/>
            <p:nvPr/>
          </p:nvSpPr>
          <p:spPr>
            <a:xfrm>
              <a:off x="7698928" y="2843733"/>
              <a:ext cx="1068348" cy="407120"/>
            </a:xfrm>
            <a:prstGeom prst="rect">
              <a:avLst/>
            </a:prstGeom>
            <a:solidFill>
              <a:srgbClr val="C00000"/>
            </a:solidFill>
            <a:ln>
              <a:noFill/>
            </a:ln>
            <a:effectLst/>
          </p:spPr>
          <p:txBody>
            <a:bodyPr wrap="square" rtlCol="0">
              <a:spAutoFit/>
            </a:bodyPr>
            <a:lstStyle/>
            <a:p>
              <a:pPr algn="ctr"/>
              <a:r>
                <a:rPr lang="en-US" dirty="0" smtClean="0"/>
                <a:t>HIVE</a:t>
              </a:r>
              <a:endParaRPr lang="en-US" dirty="0"/>
            </a:p>
          </p:txBody>
        </p:sp>
        <p:sp>
          <p:nvSpPr>
            <p:cNvPr id="17" name="TextBox 16"/>
            <p:cNvSpPr txBox="1"/>
            <p:nvPr/>
          </p:nvSpPr>
          <p:spPr>
            <a:xfrm>
              <a:off x="8784728" y="2843733"/>
              <a:ext cx="1074440" cy="407120"/>
            </a:xfrm>
            <a:prstGeom prst="rect">
              <a:avLst/>
            </a:prstGeom>
            <a:solidFill>
              <a:srgbClr val="B85808"/>
            </a:solidFill>
            <a:ln>
              <a:noFill/>
            </a:ln>
            <a:effectLst/>
          </p:spPr>
          <p:txBody>
            <a:bodyPr wrap="square" rtlCol="0">
              <a:spAutoFit/>
            </a:bodyPr>
            <a:lstStyle/>
            <a:p>
              <a:pPr algn="ctr"/>
              <a:r>
                <a:rPr lang="en-US" dirty="0"/>
                <a:t>HBASE</a:t>
              </a:r>
            </a:p>
          </p:txBody>
        </p:sp>
        <p:sp>
          <p:nvSpPr>
            <p:cNvPr id="18" name="TextBox 17"/>
            <p:cNvSpPr txBox="1"/>
            <p:nvPr/>
          </p:nvSpPr>
          <p:spPr>
            <a:xfrm>
              <a:off x="6624488" y="2843733"/>
              <a:ext cx="1074440" cy="407120"/>
            </a:xfrm>
            <a:prstGeom prst="rect">
              <a:avLst/>
            </a:prstGeom>
            <a:solidFill>
              <a:srgbClr val="A9A917"/>
            </a:solidFill>
            <a:ln>
              <a:noFill/>
            </a:ln>
            <a:effectLst/>
          </p:spPr>
          <p:txBody>
            <a:bodyPr wrap="square" rtlCol="0">
              <a:spAutoFit/>
            </a:bodyPr>
            <a:lstStyle/>
            <a:p>
              <a:pPr algn="ctr"/>
              <a:r>
                <a:rPr lang="en-US" dirty="0"/>
                <a:t>PIG</a:t>
              </a:r>
            </a:p>
          </p:txBody>
        </p:sp>
        <p:sp>
          <p:nvSpPr>
            <p:cNvPr id="19" name="TextBox 18"/>
            <p:cNvSpPr txBox="1"/>
            <p:nvPr/>
          </p:nvSpPr>
          <p:spPr>
            <a:xfrm>
              <a:off x="9072760" y="3280464"/>
              <a:ext cx="790264" cy="407120"/>
            </a:xfrm>
            <a:prstGeom prst="rect">
              <a:avLst/>
            </a:prstGeom>
            <a:solidFill>
              <a:srgbClr val="B85808"/>
            </a:solidFill>
            <a:ln>
              <a:noFill/>
            </a:ln>
            <a:effectLst/>
          </p:spPr>
          <p:txBody>
            <a:bodyPr wrap="square" rtlCol="0">
              <a:spAutoFit/>
            </a:bodyPr>
            <a:lstStyle/>
            <a:p>
              <a:pPr algn="ctr"/>
              <a:endParaRPr lang="en-US" dirty="0"/>
            </a:p>
          </p:txBody>
        </p:sp>
        <p:sp>
          <p:nvSpPr>
            <p:cNvPr id="20" name="TextBox 19"/>
            <p:cNvSpPr txBox="1"/>
            <p:nvPr/>
          </p:nvSpPr>
          <p:spPr>
            <a:xfrm>
              <a:off x="6626128" y="3280464"/>
              <a:ext cx="856776" cy="407120"/>
            </a:xfrm>
            <a:prstGeom prst="rect">
              <a:avLst/>
            </a:prstGeom>
            <a:solidFill>
              <a:srgbClr val="A9A917"/>
            </a:solidFill>
            <a:ln>
              <a:noFill/>
            </a:ln>
            <a:effectLst/>
          </p:spPr>
          <p:txBody>
            <a:bodyPr wrap="square" rtlCol="0">
              <a:spAutoFit/>
            </a:bodyPr>
            <a:lstStyle/>
            <a:p>
              <a:pPr algn="ctr"/>
              <a:r>
                <a:rPr lang="en-US" dirty="0" smtClean="0"/>
                <a:t> </a:t>
              </a:r>
              <a:endParaRPr lang="en-US" dirty="0"/>
            </a:p>
          </p:txBody>
        </p:sp>
      </p:grpSp>
    </p:spTree>
    <p:extLst>
      <p:ext uri="{BB962C8B-B14F-4D97-AF65-F5344CB8AC3E}">
        <p14:creationId xmlns:p14="http://schemas.microsoft.com/office/powerpoint/2010/main" val="275700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2130425"/>
            <a:ext cx="7772400" cy="1730623"/>
          </a:xfrm>
        </p:spPr>
        <p:txBody>
          <a:bodyPr>
            <a:normAutofit/>
          </a:bodyPr>
          <a:lstStyle/>
          <a:p>
            <a:pPr algn="l"/>
            <a:r>
              <a:rPr lang="en-US" dirty="0" err="1"/>
              <a:t>MapReduce</a:t>
            </a:r>
            <a:endParaRPr lang="en-US" dirty="0"/>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Μάθημα: </a:t>
            </a:r>
            <a:r>
              <a:rPr lang="el-GR" sz="2400" dirty="0"/>
              <a:t>Εξόρυξη γνώσης από Βάσεις Δεδομένων και τον Παγκόσμιο Ιστό</a:t>
            </a:r>
            <a:endParaRPr lang="en-US" sz="2400" dirty="0" smtClean="0"/>
          </a:p>
          <a:p>
            <a:pPr algn="l"/>
            <a:r>
              <a:rPr lang="el-GR" sz="2400" b="1" dirty="0" smtClean="0"/>
              <a:t>Ενότητα </a:t>
            </a:r>
            <a:r>
              <a:rPr lang="en-US" sz="2400" b="1" dirty="0" smtClean="0"/>
              <a:t># 7</a:t>
            </a:r>
            <a:r>
              <a:rPr lang="el-GR" sz="2400" b="1" dirty="0" smtClean="0"/>
              <a:t>:</a:t>
            </a:r>
            <a:r>
              <a:rPr lang="en-US" sz="2400" b="1" dirty="0" smtClean="0"/>
              <a:t> </a:t>
            </a:r>
            <a:r>
              <a:rPr lang="en-US" sz="2400" dirty="0"/>
              <a:t>Introduction to Big </a:t>
            </a:r>
            <a:r>
              <a:rPr lang="en-US" sz="2400" dirty="0" smtClean="0"/>
              <a:t>Data</a:t>
            </a:r>
          </a:p>
          <a:p>
            <a:pPr algn="l"/>
            <a:r>
              <a:rPr lang="el-GR" sz="2400" b="1" dirty="0" smtClean="0"/>
              <a:t>Διδάσκων: </a:t>
            </a:r>
            <a:r>
              <a:rPr lang="el-GR" sz="2400" dirty="0" smtClean="0"/>
              <a:t>Μιχάλης </a:t>
            </a:r>
            <a:r>
              <a:rPr lang="el-GR" sz="2400" dirty="0" err="1" smtClean="0"/>
              <a:t>Βαζιργιάννης</a:t>
            </a:r>
            <a:endParaRPr lang="el-GR" sz="2400" dirty="0" smtClean="0"/>
          </a:p>
          <a:p>
            <a:pPr algn="l"/>
            <a:r>
              <a:rPr lang="el-GR" sz="2400" b="1" dirty="0" smtClean="0"/>
              <a:t>Τμήμα: </a:t>
            </a:r>
            <a:r>
              <a:rPr lang="el-GR" sz="2400" dirty="0"/>
              <a:t>Προπτυχιακό Πρόγραμμα Σπουδών </a:t>
            </a:r>
            <a:r>
              <a:rPr lang="el-GR" sz="2400" dirty="0" smtClean="0"/>
              <a:t>“Πληροφορικής”</a:t>
            </a:r>
            <a:endParaRPr lang="el-GR" sz="2400" b="1" dirty="0"/>
          </a:p>
          <a:p>
            <a:pPr algn="l"/>
            <a:endParaRPr lang="el-GR" sz="2400" b="1" dirty="0"/>
          </a:p>
          <a:p>
            <a:pPr algn="l"/>
            <a:endParaRPr lang="el-GR" sz="2400" dirty="0" smtClean="0"/>
          </a:p>
          <a:p>
            <a:pPr algn="l"/>
            <a:endParaRPr lang="el-GR" sz="2400" dirty="0"/>
          </a:p>
        </p:txBody>
      </p:sp>
    </p:spTree>
    <p:extLst>
      <p:ext uri="{BB962C8B-B14F-4D97-AF65-F5344CB8AC3E}">
        <p14:creationId xmlns:p14="http://schemas.microsoft.com/office/powerpoint/2010/main" val="3820699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Introduction to Map Reduce</a:t>
            </a:r>
          </a:p>
        </p:txBody>
      </p:sp>
      <p:sp>
        <p:nvSpPr>
          <p:cNvPr id="3" name="Content Placeholder 2"/>
          <p:cNvSpPr>
            <a:spLocks noGrp="1"/>
          </p:cNvSpPr>
          <p:nvPr>
            <p:ph idx="1"/>
          </p:nvPr>
        </p:nvSpPr>
        <p:spPr/>
        <p:txBody>
          <a:bodyPr/>
          <a:lstStyle/>
          <a:p>
            <a:pPr>
              <a:defRPr/>
            </a:pPr>
            <a:r>
              <a:rPr lang="en-US" dirty="0" err="1" smtClean="0"/>
              <a:t>MapReduce</a:t>
            </a:r>
            <a:r>
              <a:rPr lang="en-US" dirty="0" smtClean="0"/>
              <a:t> - programming </a:t>
            </a:r>
            <a:r>
              <a:rPr lang="en-US" dirty="0"/>
              <a:t>model developed at Google </a:t>
            </a:r>
            <a:endParaRPr lang="en-US" dirty="0" smtClean="0"/>
          </a:p>
          <a:p>
            <a:pPr marL="414726" indent="-414726">
              <a:buFontTx/>
              <a:buChar char="-"/>
              <a:defRPr/>
            </a:pPr>
            <a:r>
              <a:rPr lang="en-US" dirty="0" smtClean="0"/>
              <a:t>decomposes large data manipulation jobs into individual tasks </a:t>
            </a:r>
          </a:p>
          <a:p>
            <a:pPr marL="414726" indent="-414726">
              <a:buFontTx/>
              <a:buChar char="-"/>
              <a:defRPr/>
            </a:pPr>
            <a:r>
              <a:rPr lang="en-US" dirty="0" smtClean="0"/>
              <a:t>executed in parallel across a cluster of servers. </a:t>
            </a:r>
          </a:p>
          <a:p>
            <a:pPr marL="414726" indent="-414726">
              <a:buFontTx/>
              <a:buChar char="-"/>
              <a:defRPr/>
            </a:pPr>
            <a:r>
              <a:rPr lang="en-US" dirty="0"/>
              <a:t>t</a:t>
            </a:r>
            <a:r>
              <a:rPr lang="en-US" dirty="0" smtClean="0"/>
              <a:t>he results of the tasks can be joined together</a:t>
            </a:r>
          </a:p>
        </p:txBody>
      </p:sp>
    </p:spTree>
    <p:extLst>
      <p:ext uri="{BB962C8B-B14F-4D97-AF65-F5344CB8AC3E}">
        <p14:creationId xmlns:p14="http://schemas.microsoft.com/office/powerpoint/2010/main" val="719895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Map Reduce</a:t>
            </a:r>
          </a:p>
        </p:txBody>
      </p:sp>
      <p:sp>
        <p:nvSpPr>
          <p:cNvPr id="3" name="Content Placeholder 2"/>
          <p:cNvSpPr>
            <a:spLocks noGrp="1"/>
          </p:cNvSpPr>
          <p:nvPr>
            <p:ph idx="1"/>
          </p:nvPr>
        </p:nvSpPr>
        <p:spPr>
          <a:xfrm>
            <a:off x="130410" y="1456779"/>
            <a:ext cx="6009208" cy="5356597"/>
          </a:xfrm>
        </p:spPr>
        <p:txBody>
          <a:bodyPr>
            <a:normAutofit/>
          </a:bodyPr>
          <a:lstStyle/>
          <a:p>
            <a:pPr>
              <a:defRPr/>
            </a:pPr>
            <a:r>
              <a:rPr lang="en-US" sz="2000" dirty="0"/>
              <a:t> two fundamental data-transformation operations:</a:t>
            </a:r>
          </a:p>
          <a:p>
            <a:pPr marL="414726" indent="-414726">
              <a:buFontTx/>
              <a:buChar char="-"/>
              <a:defRPr/>
            </a:pPr>
            <a:r>
              <a:rPr lang="en-US" sz="2000" dirty="0"/>
              <a:t>map operation: converts the elements of a collection from one form to another - input and output values might be completely different.</a:t>
            </a:r>
          </a:p>
          <a:p>
            <a:pPr marL="414726" indent="-414726">
              <a:buFontTx/>
              <a:buChar char="-"/>
              <a:defRPr/>
            </a:pPr>
            <a:r>
              <a:rPr lang="en-US" sz="2000" dirty="0"/>
              <a:t>all the key- values pairs for a given key are sent to the same reduce operation - the key and a collection of the values are passed to the reducer. </a:t>
            </a:r>
          </a:p>
          <a:p>
            <a:pPr marL="414726" indent="-414726">
              <a:buFontTx/>
              <a:buChar char="-"/>
              <a:defRPr/>
            </a:pPr>
            <a:r>
              <a:rPr lang="en-US" sz="2000" dirty="0"/>
              <a:t>Reduce operation: convert the values corresponding to a key a value –  by summing or averaging a collection of numbers,  or to another collection. </a:t>
            </a:r>
          </a:p>
          <a:p>
            <a:pPr marL="414726" indent="-414726">
              <a:buFontTx/>
              <a:buChar char="-"/>
              <a:defRPr/>
            </a:pPr>
            <a:r>
              <a:rPr lang="en-US" sz="2000" dirty="0"/>
              <a:t>Each reducer produces one final key-value pair  </a:t>
            </a:r>
          </a:p>
          <a:p>
            <a:pPr marL="414726" indent="-414726">
              <a:buFontTx/>
              <a:buChar char="-"/>
              <a:defRPr/>
            </a:pPr>
            <a:r>
              <a:rPr lang="en-US" sz="2000" dirty="0"/>
              <a:t>Again, the input versus output keys and values may be different. Note that if the job requires no reduction step, then it can be skipped.</a:t>
            </a:r>
          </a:p>
          <a:p>
            <a:pPr marL="414726" indent="-414726">
              <a:buFontTx/>
              <a:buChar char="-"/>
              <a:defRPr/>
            </a:pPr>
            <a:endParaRPr lang="en-US" sz="2000" dirty="0"/>
          </a:p>
          <a:p>
            <a:pPr>
              <a:defRPr/>
            </a:pPr>
            <a:endParaRPr lang="en-US" sz="2000" dirty="0"/>
          </a:p>
          <a:p>
            <a:pPr>
              <a:defRPr/>
            </a:pPr>
            <a:endParaRPr lang="en-US" sz="2000" dirty="0"/>
          </a:p>
          <a:p>
            <a:pPr>
              <a:defRPr/>
            </a:pPr>
            <a:endParaRPr lang="en-US" sz="2000" dirty="0"/>
          </a:p>
          <a:p>
            <a:endParaRPr lang="en-U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018877" y="2590042"/>
            <a:ext cx="4862869" cy="262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380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680" y="-98515"/>
            <a:ext cx="8220960" cy="1137719"/>
          </a:xfrm>
        </p:spPr>
        <p:txBody>
          <a:bodyPr/>
          <a:lstStyle/>
          <a:p>
            <a:r>
              <a:rPr lang="en-US" dirty="0" err="1" smtClean="0"/>
              <a:t>Hadoop</a:t>
            </a:r>
            <a:r>
              <a:rPr lang="en-US" dirty="0" smtClean="0"/>
              <a:t> automates the process</a:t>
            </a:r>
            <a:endParaRPr lang="en-US" dirty="0"/>
          </a:p>
        </p:txBody>
      </p:sp>
      <p:sp>
        <p:nvSpPr>
          <p:cNvPr id="3" name="Content Placeholder 2"/>
          <p:cNvSpPr>
            <a:spLocks noGrp="1"/>
          </p:cNvSpPr>
          <p:nvPr>
            <p:ph idx="1"/>
          </p:nvPr>
        </p:nvSpPr>
        <p:spPr>
          <a:xfrm>
            <a:off x="195727" y="1207330"/>
            <a:ext cx="5160082" cy="5095299"/>
          </a:xfrm>
        </p:spPr>
        <p:txBody>
          <a:bodyPr/>
          <a:lstStyle/>
          <a:p>
            <a:pPr>
              <a:defRPr/>
            </a:pPr>
            <a:r>
              <a:rPr lang="en-US" sz="2200" dirty="0"/>
              <a:t> </a:t>
            </a:r>
            <a:r>
              <a:rPr lang="en-US" sz="2200" dirty="0" err="1"/>
              <a:t>Hadoop</a:t>
            </a:r>
            <a:r>
              <a:rPr lang="en-US" sz="2200" dirty="0"/>
              <a:t> handles most of details required to make jobs run successfully. </a:t>
            </a:r>
          </a:p>
          <a:p>
            <a:pPr>
              <a:defRPr/>
            </a:pPr>
            <a:r>
              <a:rPr lang="en-US" sz="2200" dirty="0"/>
              <a:t>- determines how to decompose the submitted job into individual map and reduce tasks to run, </a:t>
            </a:r>
          </a:p>
          <a:p>
            <a:pPr>
              <a:buFontTx/>
              <a:buChar char="-"/>
              <a:defRPr/>
            </a:pPr>
            <a:r>
              <a:rPr lang="en-US" sz="2200" dirty="0"/>
              <a:t>schedules those tasks given the available resources, </a:t>
            </a:r>
          </a:p>
          <a:p>
            <a:pPr>
              <a:buFontTx/>
              <a:buChar char="-"/>
              <a:defRPr/>
            </a:pPr>
            <a:r>
              <a:rPr lang="en-US" sz="2200" dirty="0"/>
              <a:t>decides where to send a particular task in the cluster to minimize network overhead (data locality) </a:t>
            </a:r>
          </a:p>
          <a:p>
            <a:pPr>
              <a:buFontTx/>
              <a:buChar char="-"/>
              <a:defRPr/>
            </a:pPr>
            <a:r>
              <a:rPr lang="en-US" sz="2200" dirty="0"/>
              <a:t>monitors each task to ensure successful completion, and it restarts tasks that fail.</a:t>
            </a:r>
          </a:p>
          <a:p>
            <a:endParaRPr lang="en-US" sz="2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291392" y="2533025"/>
            <a:ext cx="5468713" cy="2947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0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Motivating example </a:t>
            </a:r>
            <a:endParaRPr lang="en-US" dirty="0"/>
          </a:p>
        </p:txBody>
      </p:sp>
      <p:sp>
        <p:nvSpPr>
          <p:cNvPr id="3" name="Content Placeholder 2"/>
          <p:cNvSpPr>
            <a:spLocks noGrp="1"/>
          </p:cNvSpPr>
          <p:nvPr>
            <p:ph idx="1"/>
          </p:nvPr>
        </p:nvSpPr>
        <p:spPr/>
        <p:txBody>
          <a:bodyPr>
            <a:normAutofit lnSpcReduction="10000"/>
          </a:bodyPr>
          <a:lstStyle/>
          <a:p>
            <a:r>
              <a:rPr lang="en-US" sz="2200" dirty="0"/>
              <a:t>National Climatic Data Center(NCDC, http://www.ncdc.noaa.gov</a:t>
            </a:r>
            <a:r>
              <a:rPr lang="en-US" sz="2200" i="1" dirty="0"/>
              <a:t>/</a:t>
            </a:r>
            <a:r>
              <a:rPr lang="en-US" sz="2200" dirty="0"/>
              <a:t>). </a:t>
            </a:r>
          </a:p>
          <a:p>
            <a:r>
              <a:rPr lang="en-US" sz="2200" dirty="0"/>
              <a:t>Rich set of meteorological elements, </a:t>
            </a:r>
          </a:p>
          <a:p>
            <a:r>
              <a:rPr lang="en-US" sz="2200" dirty="0"/>
              <a:t>basic elements, such as temperature - fixed width</a:t>
            </a:r>
          </a:p>
          <a:p>
            <a:r>
              <a:rPr lang="en-US" sz="2200" dirty="0"/>
              <a:t>Data files are organized by date and weather station – for 100 years (1901 – 2001)</a:t>
            </a:r>
          </a:p>
          <a:p>
            <a:r>
              <a:rPr lang="en-US" sz="2200" dirty="0"/>
              <a:t>Assuming tens of thousands of stations, total number (small) files: 100*365*10</a:t>
            </a:r>
            <a:r>
              <a:rPr lang="en-US" sz="2200" baseline="30000" dirty="0"/>
              <a:t>4</a:t>
            </a:r>
            <a:r>
              <a:rPr lang="en-US" sz="2200" dirty="0"/>
              <a:t> ~ 10</a:t>
            </a:r>
            <a:r>
              <a:rPr lang="en-US" sz="2200" baseline="30000" dirty="0"/>
              <a:t>9</a:t>
            </a:r>
          </a:p>
          <a:p>
            <a:r>
              <a:rPr lang="en-US" sz="2200" dirty="0"/>
              <a:t> more efficient to process a smaller number of relatively large files, so the data concatenated into </a:t>
            </a:r>
            <a:r>
              <a:rPr lang="en-US" sz="2200" i="1" dirty="0"/>
              <a:t>a single file</a:t>
            </a:r>
            <a:r>
              <a:rPr lang="en-US" sz="2200" dirty="0"/>
              <a:t>.</a:t>
            </a:r>
          </a:p>
          <a:p>
            <a:endParaRPr lang="en-US" sz="2200" dirty="0"/>
          </a:p>
          <a:p>
            <a:r>
              <a:rPr lang="en-US" sz="2200" dirty="0"/>
              <a:t>The objective is to make a list: </a:t>
            </a:r>
            <a:r>
              <a:rPr lang="en-US" sz="2200" b="1" i="1" dirty="0"/>
              <a:t>{&lt;year, max temperature&gt;}</a:t>
            </a:r>
          </a:p>
          <a:p>
            <a:endParaRPr lang="en-US" sz="2200" dirty="0"/>
          </a:p>
        </p:txBody>
      </p:sp>
    </p:spTree>
    <p:extLst>
      <p:ext uri="{BB962C8B-B14F-4D97-AF65-F5344CB8AC3E}">
        <p14:creationId xmlns:p14="http://schemas.microsoft.com/office/powerpoint/2010/main" val="1344690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Οικονομικό Πανεπιστήμιο Αθηνών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4" name="Slide Number Placeholder 3"/>
          <p:cNvSpPr>
            <a:spLocks noGrp="1"/>
          </p:cNvSpPr>
          <p:nvPr>
            <p:ph type="sldNum" sz="quarter" idx="12"/>
          </p:nvPr>
        </p:nvSpPr>
        <p:spPr/>
        <p:txBody>
          <a:bodyPr/>
          <a:lstStyle/>
          <a:p>
            <a:fld id="{53C4726A-630D-4CB4-B088-BAB00F4188E9}" type="slidenum">
              <a:rPr lang="el-GR" smtClean="0"/>
              <a:pPr/>
              <a:t>2</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r>
              <a:rPr lang="en-US" dirty="0" smtClean="0"/>
              <a:t> with Unix Tools</a:t>
            </a:r>
            <a:endParaRPr lang="en-US" dirty="0"/>
          </a:p>
        </p:txBody>
      </p:sp>
      <p:sp>
        <p:nvSpPr>
          <p:cNvPr id="3" name="Content Placeholder 2"/>
          <p:cNvSpPr>
            <a:spLocks noGrp="1"/>
          </p:cNvSpPr>
          <p:nvPr>
            <p:ph idx="1"/>
          </p:nvPr>
        </p:nvSpPr>
        <p:spPr>
          <a:xfrm>
            <a:off x="456998" y="1207972"/>
            <a:ext cx="8038080" cy="3970497"/>
          </a:xfrm>
        </p:spPr>
        <p:txBody>
          <a:bodyPr>
            <a:noAutofit/>
          </a:bodyPr>
          <a:lstStyle/>
          <a:p>
            <a:pPr marL="0" indent="0">
              <a:spcAft>
                <a:spcPts val="544"/>
              </a:spcAft>
              <a:buNone/>
            </a:pPr>
            <a:r>
              <a:rPr lang="en-US" sz="1400" b="1" dirty="0"/>
              <a:t>Example 2-2. A program for finding the maximum recorded temperature by year from NCDC weather records</a:t>
            </a:r>
          </a:p>
          <a:p>
            <a:pPr marL="0" indent="0">
              <a:spcBef>
                <a:spcPts val="300"/>
              </a:spcBef>
              <a:spcAft>
                <a:spcPts val="544"/>
              </a:spcAft>
              <a:buNone/>
            </a:pPr>
            <a:r>
              <a:rPr lang="en-US" sz="1400" dirty="0"/>
              <a:t>#!/</a:t>
            </a:r>
            <a:r>
              <a:rPr lang="en-US" sz="1400" dirty="0" err="1"/>
              <a:t>usr</a:t>
            </a:r>
            <a:r>
              <a:rPr lang="en-US" sz="1400" dirty="0"/>
              <a:t>/bin/</a:t>
            </a:r>
            <a:r>
              <a:rPr lang="en-US" sz="1400" dirty="0" err="1"/>
              <a:t>env</a:t>
            </a:r>
            <a:r>
              <a:rPr lang="en-US" sz="1400" dirty="0"/>
              <a:t> bash</a:t>
            </a:r>
          </a:p>
          <a:p>
            <a:pPr marL="0" indent="0">
              <a:spcBef>
                <a:spcPts val="300"/>
              </a:spcBef>
              <a:spcAft>
                <a:spcPts val="544"/>
              </a:spcAft>
              <a:buNone/>
            </a:pPr>
            <a:r>
              <a:rPr lang="en-US" sz="1400" dirty="0"/>
              <a:t>for year in all/*</a:t>
            </a:r>
          </a:p>
          <a:p>
            <a:pPr marL="0" indent="0">
              <a:spcBef>
                <a:spcPts val="300"/>
              </a:spcBef>
              <a:spcAft>
                <a:spcPts val="544"/>
              </a:spcAft>
              <a:buNone/>
            </a:pPr>
            <a:r>
              <a:rPr lang="en-US" sz="1400" dirty="0"/>
              <a:t>do</a:t>
            </a:r>
          </a:p>
          <a:p>
            <a:pPr marL="0" indent="0">
              <a:spcBef>
                <a:spcPts val="300"/>
              </a:spcBef>
              <a:spcAft>
                <a:spcPts val="544"/>
              </a:spcAft>
              <a:buNone/>
            </a:pPr>
            <a:r>
              <a:rPr lang="en-US" sz="1400" dirty="0"/>
              <a:t>	echo -ne `</a:t>
            </a:r>
            <a:r>
              <a:rPr lang="en-US" sz="1400" dirty="0" err="1"/>
              <a:t>basename</a:t>
            </a:r>
            <a:r>
              <a:rPr lang="en-US" sz="1400" dirty="0"/>
              <a:t> $year .</a:t>
            </a:r>
            <a:r>
              <a:rPr lang="en-US" sz="1400" dirty="0" err="1"/>
              <a:t>gz</a:t>
            </a:r>
            <a:r>
              <a:rPr lang="en-US" sz="1400" dirty="0"/>
              <a:t>`"\t"</a:t>
            </a:r>
          </a:p>
          <a:p>
            <a:pPr marL="0" indent="0">
              <a:spcBef>
                <a:spcPts val="300"/>
              </a:spcBef>
              <a:spcAft>
                <a:spcPts val="544"/>
              </a:spcAft>
              <a:buNone/>
            </a:pPr>
            <a:r>
              <a:rPr lang="en-US" sz="1400" dirty="0"/>
              <a:t>	</a:t>
            </a:r>
            <a:r>
              <a:rPr lang="en-US" sz="1400" dirty="0" err="1"/>
              <a:t>gunzip</a:t>
            </a:r>
            <a:r>
              <a:rPr lang="en-US" sz="1400" dirty="0"/>
              <a:t> -c $year | \</a:t>
            </a:r>
          </a:p>
          <a:p>
            <a:pPr marL="0" indent="0">
              <a:spcBef>
                <a:spcPts val="300"/>
              </a:spcBef>
              <a:spcAft>
                <a:spcPts val="544"/>
              </a:spcAft>
              <a:buNone/>
            </a:pPr>
            <a:r>
              <a:rPr lang="en-US" sz="1400" dirty="0"/>
              <a:t>		</a:t>
            </a:r>
            <a:r>
              <a:rPr lang="en-US" sz="1400" dirty="0" err="1"/>
              <a:t>awk</a:t>
            </a:r>
            <a:r>
              <a:rPr lang="en-US" sz="1400" dirty="0"/>
              <a:t> '{ temp = </a:t>
            </a:r>
            <a:r>
              <a:rPr lang="en-US" sz="1400" dirty="0" err="1"/>
              <a:t>substr</a:t>
            </a:r>
            <a:r>
              <a:rPr lang="en-US" sz="1400" dirty="0"/>
              <a:t>($0, 88, 5) + 0;</a:t>
            </a:r>
          </a:p>
          <a:p>
            <a:pPr marL="0" indent="0">
              <a:spcBef>
                <a:spcPts val="300"/>
              </a:spcBef>
              <a:spcAft>
                <a:spcPts val="544"/>
              </a:spcAft>
              <a:buNone/>
            </a:pPr>
            <a:r>
              <a:rPr lang="en-US" sz="1400" dirty="0"/>
              <a:t>			q = </a:t>
            </a:r>
            <a:r>
              <a:rPr lang="en-US" sz="1400" dirty="0" err="1"/>
              <a:t>substr</a:t>
            </a:r>
            <a:r>
              <a:rPr lang="en-US" sz="1400" dirty="0"/>
              <a:t>($0, 93, 1);</a:t>
            </a:r>
          </a:p>
          <a:p>
            <a:pPr marL="0" indent="0">
              <a:spcBef>
                <a:spcPts val="300"/>
              </a:spcBef>
              <a:spcAft>
                <a:spcPts val="544"/>
              </a:spcAft>
              <a:buNone/>
            </a:pPr>
            <a:r>
              <a:rPr lang="en-US" sz="1400" dirty="0"/>
              <a:t>				if (temp !=9999 &amp;&amp; q ~ /[01459]/ &amp;&amp; temp &gt; max) max = temp }</a:t>
            </a:r>
          </a:p>
          <a:p>
            <a:pPr marL="0" indent="0">
              <a:spcBef>
                <a:spcPts val="300"/>
              </a:spcBef>
              <a:spcAft>
                <a:spcPts val="544"/>
              </a:spcAft>
              <a:buNone/>
            </a:pPr>
            <a:r>
              <a:rPr lang="en-US" sz="1400" dirty="0"/>
              <a:t>			END { print max }'</a:t>
            </a:r>
          </a:p>
          <a:p>
            <a:pPr marL="0" indent="0">
              <a:spcAft>
                <a:spcPts val="544"/>
              </a:spcAft>
              <a:buNone/>
            </a:pPr>
            <a:r>
              <a:rPr lang="en-US" sz="1400" dirty="0" smtClean="0"/>
              <a:t>Done</a:t>
            </a:r>
            <a:endParaRPr lang="en-US" sz="1400" dirty="0"/>
          </a:p>
          <a:p>
            <a:r>
              <a:rPr lang="en-US" sz="1400" b="1" dirty="0"/>
              <a:t>The complete run for the century took 42 minutes in one run on a single EC2 High-CPU Extra Large Instance</a:t>
            </a:r>
          </a:p>
          <a:p>
            <a:r>
              <a:rPr lang="en-US" sz="1400" b="1" dirty="0"/>
              <a:t>Trying to run the task in parallel incurs several difficulties.</a:t>
            </a:r>
          </a:p>
        </p:txBody>
      </p:sp>
    </p:spTree>
    <p:extLst>
      <p:ext uri="{BB962C8B-B14F-4D97-AF65-F5344CB8AC3E}">
        <p14:creationId xmlns:p14="http://schemas.microsoft.com/office/powerpoint/2010/main" val="3713518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the Data with </a:t>
            </a:r>
            <a:r>
              <a:rPr lang="en-US" dirty="0" err="1"/>
              <a:t>Hadoop</a:t>
            </a:r>
            <a:endParaRPr lang="en-US" dirty="0"/>
          </a:p>
        </p:txBody>
      </p:sp>
      <p:sp>
        <p:nvSpPr>
          <p:cNvPr id="3" name="Content Placeholder 2"/>
          <p:cNvSpPr>
            <a:spLocks noGrp="1"/>
          </p:cNvSpPr>
          <p:nvPr>
            <p:ph idx="1"/>
          </p:nvPr>
        </p:nvSpPr>
        <p:spPr/>
        <p:txBody>
          <a:bodyPr/>
          <a:lstStyle/>
          <a:p>
            <a:r>
              <a:rPr lang="en-US" dirty="0" err="1"/>
              <a:t>MapReduce</a:t>
            </a:r>
            <a:r>
              <a:rPr lang="en-US" dirty="0"/>
              <a:t> </a:t>
            </a:r>
            <a:r>
              <a:rPr lang="en-US" dirty="0" smtClean="0"/>
              <a:t>breaks </a:t>
            </a:r>
            <a:r>
              <a:rPr lang="en-US" dirty="0"/>
              <a:t>the processing into two phases: </a:t>
            </a:r>
            <a:r>
              <a:rPr lang="en-US" b="1" dirty="0" smtClean="0"/>
              <a:t>map </a:t>
            </a:r>
            <a:r>
              <a:rPr lang="en-US" b="1" dirty="0"/>
              <a:t>phase </a:t>
            </a:r>
            <a:r>
              <a:rPr lang="en-US" dirty="0" smtClean="0"/>
              <a:t>and </a:t>
            </a:r>
            <a:r>
              <a:rPr lang="en-US" b="1" dirty="0" smtClean="0"/>
              <a:t>reduce </a:t>
            </a:r>
            <a:r>
              <a:rPr lang="en-US" b="1" dirty="0"/>
              <a:t>phase</a:t>
            </a:r>
            <a:r>
              <a:rPr lang="en-US" dirty="0"/>
              <a:t>. </a:t>
            </a:r>
            <a:endParaRPr lang="en-US" dirty="0" smtClean="0"/>
          </a:p>
          <a:p>
            <a:r>
              <a:rPr lang="en-US" dirty="0" smtClean="0"/>
              <a:t>Each </a:t>
            </a:r>
            <a:r>
              <a:rPr lang="en-US" dirty="0"/>
              <a:t>phase has key-value pairs as input and output, the types of </a:t>
            </a:r>
            <a:r>
              <a:rPr lang="en-US" dirty="0" smtClean="0"/>
              <a:t>which may </a:t>
            </a:r>
            <a:r>
              <a:rPr lang="en-US" dirty="0"/>
              <a:t>be chosen by the programmer. </a:t>
            </a:r>
            <a:endParaRPr lang="en-US" dirty="0" smtClean="0"/>
          </a:p>
          <a:p>
            <a:r>
              <a:rPr lang="en-US" dirty="0" smtClean="0"/>
              <a:t>The </a:t>
            </a:r>
            <a:r>
              <a:rPr lang="en-US" dirty="0"/>
              <a:t>programmer </a:t>
            </a:r>
            <a:r>
              <a:rPr lang="en-US" dirty="0" smtClean="0"/>
              <a:t>specifies </a:t>
            </a:r>
            <a:r>
              <a:rPr lang="en-US" dirty="0"/>
              <a:t>two functions: </a:t>
            </a:r>
            <a:endParaRPr lang="en-US" dirty="0" smtClean="0"/>
          </a:p>
          <a:p>
            <a:r>
              <a:rPr lang="en-US" dirty="0"/>
              <a:t>t</a:t>
            </a:r>
            <a:r>
              <a:rPr lang="en-US" dirty="0" smtClean="0"/>
              <a:t>he map </a:t>
            </a:r>
            <a:r>
              <a:rPr lang="en-US" dirty="0"/>
              <a:t>function and the reduce function</a:t>
            </a:r>
          </a:p>
        </p:txBody>
      </p:sp>
    </p:spTree>
    <p:extLst>
      <p:ext uri="{BB962C8B-B14F-4D97-AF65-F5344CB8AC3E}">
        <p14:creationId xmlns:p14="http://schemas.microsoft.com/office/powerpoint/2010/main" val="283957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the Data with </a:t>
            </a:r>
            <a:r>
              <a:rPr lang="en-US" dirty="0" err="1"/>
              <a:t>Hadoop</a:t>
            </a:r>
            <a:endParaRPr lang="en-US" dirty="0"/>
          </a:p>
        </p:txBody>
      </p:sp>
      <p:sp>
        <p:nvSpPr>
          <p:cNvPr id="3" name="Content Placeholder 2"/>
          <p:cNvSpPr>
            <a:spLocks noGrp="1"/>
          </p:cNvSpPr>
          <p:nvPr>
            <p:ph idx="1"/>
          </p:nvPr>
        </p:nvSpPr>
        <p:spPr/>
        <p:txBody>
          <a:bodyPr>
            <a:normAutofit lnSpcReduction="10000"/>
          </a:bodyPr>
          <a:lstStyle/>
          <a:p>
            <a:r>
              <a:rPr lang="en-US" dirty="0" smtClean="0"/>
              <a:t>map </a:t>
            </a:r>
            <a:r>
              <a:rPr lang="en-US" dirty="0"/>
              <a:t>function </a:t>
            </a:r>
            <a:endParaRPr lang="en-US" dirty="0" smtClean="0"/>
          </a:p>
          <a:p>
            <a:pPr marL="414726" indent="-414726">
              <a:buFontTx/>
              <a:buChar char="-"/>
            </a:pPr>
            <a:r>
              <a:rPr lang="en-US" dirty="0" smtClean="0"/>
              <a:t>We </a:t>
            </a:r>
            <a:r>
              <a:rPr lang="en-US" dirty="0"/>
              <a:t>pull out the year and the air </a:t>
            </a:r>
            <a:r>
              <a:rPr lang="en-US" dirty="0" smtClean="0"/>
              <a:t>temperature from the file  setting </a:t>
            </a:r>
            <a:r>
              <a:rPr lang="en-US" dirty="0"/>
              <a:t>up the data in such a way that the reducer function can </a:t>
            </a:r>
            <a:r>
              <a:rPr lang="en-US" dirty="0" smtClean="0"/>
              <a:t>do its </a:t>
            </a:r>
            <a:r>
              <a:rPr lang="en-US" dirty="0"/>
              <a:t>work on it: finding the maximum temperature for each year. </a:t>
            </a:r>
            <a:endParaRPr lang="en-US" dirty="0" smtClean="0"/>
          </a:p>
          <a:p>
            <a:pPr marL="414726" indent="-414726">
              <a:buFontTx/>
              <a:buChar char="-"/>
            </a:pPr>
            <a:r>
              <a:rPr lang="en-US" dirty="0" smtClean="0"/>
              <a:t>The </a:t>
            </a:r>
            <a:r>
              <a:rPr lang="en-US" dirty="0"/>
              <a:t>map function </a:t>
            </a:r>
            <a:r>
              <a:rPr lang="en-US" dirty="0" smtClean="0"/>
              <a:t>is also </a:t>
            </a:r>
            <a:r>
              <a:rPr lang="en-US" dirty="0"/>
              <a:t>a good place to drop bad records: here we filter out temperatures that are missing</a:t>
            </a:r>
            <a:r>
              <a:rPr lang="en-US" dirty="0" smtClean="0"/>
              <a:t>, suspect</a:t>
            </a:r>
            <a:r>
              <a:rPr lang="en-US" dirty="0"/>
              <a:t>, or erroneous.</a:t>
            </a:r>
          </a:p>
        </p:txBody>
      </p:sp>
    </p:spTree>
    <p:extLst>
      <p:ext uri="{BB962C8B-B14F-4D97-AF65-F5344CB8AC3E}">
        <p14:creationId xmlns:p14="http://schemas.microsoft.com/office/powerpoint/2010/main" val="1030301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function</a:t>
            </a:r>
            <a:endParaRPr lang="en-US" dirty="0"/>
          </a:p>
        </p:txBody>
      </p:sp>
      <p:sp>
        <p:nvSpPr>
          <p:cNvPr id="3" name="Content Placeholder 2"/>
          <p:cNvSpPr>
            <a:spLocks noGrp="1"/>
          </p:cNvSpPr>
          <p:nvPr>
            <p:ph idx="1"/>
          </p:nvPr>
        </p:nvSpPr>
        <p:spPr>
          <a:xfrm>
            <a:off x="456998" y="1273296"/>
            <a:ext cx="8038080" cy="3970497"/>
          </a:xfrm>
        </p:spPr>
        <p:txBody>
          <a:bodyPr>
            <a:normAutofit fontScale="85000" lnSpcReduction="20000"/>
          </a:bodyPr>
          <a:lstStyle/>
          <a:p>
            <a:r>
              <a:rPr lang="en-US" sz="2200" b="1" dirty="0"/>
              <a:t>INPUT </a:t>
            </a:r>
            <a:r>
              <a:rPr lang="en-US" sz="2200" dirty="0"/>
              <a:t> - the key-value pairs</a:t>
            </a:r>
            <a:r>
              <a:rPr lang="en-US" sz="1600" dirty="0"/>
              <a:t>:</a:t>
            </a:r>
          </a:p>
          <a:p>
            <a:r>
              <a:rPr lang="en-US" sz="1600" dirty="0"/>
              <a:t>(0, 006701199099999</a:t>
            </a:r>
            <a:r>
              <a:rPr lang="en-US" sz="1600" b="1" dirty="0"/>
              <a:t>1950</a:t>
            </a:r>
            <a:r>
              <a:rPr lang="en-US" sz="1600" dirty="0"/>
              <a:t>051507004...9999999N9+</a:t>
            </a:r>
            <a:r>
              <a:rPr lang="en-US" sz="1600" b="1" dirty="0"/>
              <a:t>0000</a:t>
            </a:r>
            <a:r>
              <a:rPr lang="en-US" sz="1600" dirty="0"/>
              <a:t>1+99999999999...)</a:t>
            </a:r>
          </a:p>
          <a:p>
            <a:r>
              <a:rPr lang="en-US" sz="1600" dirty="0"/>
              <a:t>(106, 004301199099999</a:t>
            </a:r>
            <a:r>
              <a:rPr lang="en-US" sz="1600" b="1" dirty="0"/>
              <a:t>1950</a:t>
            </a:r>
            <a:r>
              <a:rPr lang="en-US" sz="1600" dirty="0"/>
              <a:t>051512004...9999999N9+</a:t>
            </a:r>
            <a:r>
              <a:rPr lang="en-US" sz="1600" b="1" dirty="0"/>
              <a:t>0022</a:t>
            </a:r>
            <a:r>
              <a:rPr lang="en-US" sz="1600" dirty="0"/>
              <a:t>1+99999999999...)</a:t>
            </a:r>
          </a:p>
          <a:p>
            <a:r>
              <a:rPr lang="en-US" sz="1600" dirty="0"/>
              <a:t>(212, 004301199099999</a:t>
            </a:r>
            <a:r>
              <a:rPr lang="en-US" sz="1600" b="1" dirty="0"/>
              <a:t>1950</a:t>
            </a:r>
            <a:r>
              <a:rPr lang="en-US" sz="1600" dirty="0"/>
              <a:t>051518004...9999999N9-</a:t>
            </a:r>
            <a:r>
              <a:rPr lang="en-US" sz="1600" b="1" dirty="0"/>
              <a:t>0011</a:t>
            </a:r>
            <a:r>
              <a:rPr lang="en-US" sz="1600" dirty="0"/>
              <a:t>1+99999999999...)</a:t>
            </a:r>
          </a:p>
          <a:p>
            <a:r>
              <a:rPr lang="en-US" sz="1600" dirty="0"/>
              <a:t>(318, 004301265099999</a:t>
            </a:r>
            <a:r>
              <a:rPr lang="en-US" sz="1600" b="1" dirty="0"/>
              <a:t>1949</a:t>
            </a:r>
            <a:r>
              <a:rPr lang="en-US" sz="1600" dirty="0"/>
              <a:t>032412004...0500001N9+</a:t>
            </a:r>
            <a:r>
              <a:rPr lang="en-US" sz="1600" b="1" dirty="0"/>
              <a:t>0111</a:t>
            </a:r>
            <a:r>
              <a:rPr lang="en-US" sz="1600" dirty="0"/>
              <a:t>1+99999999999...)</a:t>
            </a:r>
          </a:p>
          <a:p>
            <a:r>
              <a:rPr lang="en-US" sz="1600" dirty="0"/>
              <a:t>(424, 004301265099999</a:t>
            </a:r>
            <a:r>
              <a:rPr lang="en-US" sz="1600" b="1" dirty="0"/>
              <a:t>1949</a:t>
            </a:r>
            <a:r>
              <a:rPr lang="en-US" sz="1600" dirty="0"/>
              <a:t>032418004...0500001N9+</a:t>
            </a:r>
            <a:r>
              <a:rPr lang="en-US" sz="1600" b="1" dirty="0"/>
              <a:t>0078</a:t>
            </a:r>
            <a:r>
              <a:rPr lang="en-US" sz="1600" dirty="0"/>
              <a:t>1+99999999999...)</a:t>
            </a:r>
          </a:p>
          <a:p>
            <a:endParaRPr lang="en-US" sz="1600" b="1" dirty="0"/>
          </a:p>
          <a:p>
            <a:r>
              <a:rPr lang="en-US" sz="1600" b="1" dirty="0"/>
              <a:t>MAP function: </a:t>
            </a:r>
          </a:p>
          <a:p>
            <a:r>
              <a:rPr lang="en-US" sz="1800" b="1" dirty="0" err="1"/>
              <a:t>i</a:t>
            </a:r>
            <a:r>
              <a:rPr lang="en-US" sz="1800" b="1" dirty="0"/>
              <a:t>. </a:t>
            </a:r>
            <a:r>
              <a:rPr lang="en-US" sz="1800" dirty="0"/>
              <a:t>extracts the year and the air temperature (indicated in bold text),</a:t>
            </a:r>
          </a:p>
          <a:p>
            <a:r>
              <a:rPr lang="en-US" sz="1800" dirty="0"/>
              <a:t>ii. emits them as its output (the temperature values have been interpreted as</a:t>
            </a:r>
          </a:p>
          <a:p>
            <a:r>
              <a:rPr lang="en-US" sz="1800" dirty="0"/>
              <a:t>integers):</a:t>
            </a:r>
          </a:p>
          <a:p>
            <a:r>
              <a:rPr lang="en-US" sz="1800" b="1" dirty="0"/>
              <a:t>OUTPUT: (1950, 0), (1950, 22), (1950, −11), (1949, 111), (1949, 78)</a:t>
            </a:r>
          </a:p>
        </p:txBody>
      </p:sp>
    </p:spTree>
    <p:extLst>
      <p:ext uri="{BB962C8B-B14F-4D97-AF65-F5344CB8AC3E}">
        <p14:creationId xmlns:p14="http://schemas.microsoft.com/office/powerpoint/2010/main" val="2575315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Mapper maximum temperature example </a:t>
            </a:r>
            <a:r>
              <a:rPr lang="en-US" dirty="0"/>
              <a:t/>
            </a:r>
            <a:br>
              <a:rPr lang="en-US" dirty="0"/>
            </a:br>
            <a:endParaRPr lang="en-US" dirty="0"/>
          </a:p>
        </p:txBody>
      </p:sp>
      <p:sp>
        <p:nvSpPr>
          <p:cNvPr id="3" name="Content Placeholder 2"/>
          <p:cNvSpPr>
            <a:spLocks noGrp="1"/>
          </p:cNvSpPr>
          <p:nvPr>
            <p:ph idx="1"/>
          </p:nvPr>
        </p:nvSpPr>
        <p:spPr>
          <a:xfrm>
            <a:off x="326362" y="946674"/>
            <a:ext cx="8556592" cy="5794694"/>
          </a:xfrm>
        </p:spPr>
        <p:txBody>
          <a:bodyPr>
            <a:normAutofit/>
          </a:bodyPr>
          <a:lstStyle/>
          <a:p>
            <a:pPr>
              <a:lnSpc>
                <a:spcPct val="70000"/>
              </a:lnSpc>
              <a:spcAft>
                <a:spcPts val="181"/>
              </a:spcAft>
            </a:pPr>
            <a:r>
              <a:rPr lang="el-GR" sz="1300" dirty="0">
                <a:solidFill>
                  <a:srgbClr val="008000"/>
                </a:solidFill>
                <a:latin typeface="Courier"/>
                <a:cs typeface="Courier"/>
              </a:rPr>
              <a:t>...</a:t>
            </a:r>
            <a:endParaRPr lang="en-US" sz="1300" dirty="0">
              <a:solidFill>
                <a:srgbClr val="008000"/>
              </a:solidFill>
              <a:latin typeface="Courier"/>
              <a:cs typeface="Courier"/>
            </a:endParaRPr>
          </a:p>
          <a:p>
            <a:pPr>
              <a:lnSpc>
                <a:spcPct val="90000"/>
              </a:lnSpc>
              <a:spcBef>
                <a:spcPts val="1000"/>
              </a:spcBef>
            </a:pPr>
            <a:r>
              <a:rPr lang="en-US" sz="1300" dirty="0">
                <a:latin typeface="Courier"/>
                <a:cs typeface="Courier"/>
              </a:rPr>
              <a:t>public class </a:t>
            </a:r>
            <a:r>
              <a:rPr lang="en-US" sz="1300" dirty="0" err="1">
                <a:latin typeface="Courier"/>
                <a:cs typeface="Courier"/>
              </a:rPr>
              <a:t>NewMaxTemperatureMapper</a:t>
            </a:r>
            <a:r>
              <a:rPr lang="en-US" sz="1300" dirty="0">
                <a:latin typeface="Courier"/>
                <a:cs typeface="Courier"/>
              </a:rPr>
              <a:t> {</a:t>
            </a:r>
          </a:p>
          <a:p>
            <a:pPr>
              <a:lnSpc>
                <a:spcPct val="90000"/>
              </a:lnSpc>
              <a:spcBef>
                <a:spcPts val="1000"/>
              </a:spcBef>
            </a:pPr>
            <a:r>
              <a:rPr lang="en-US" sz="1300" dirty="0">
                <a:latin typeface="Courier"/>
                <a:cs typeface="Courier"/>
              </a:rPr>
              <a:t>	static class </a:t>
            </a:r>
            <a:r>
              <a:rPr lang="en-US" sz="1300" dirty="0" err="1">
                <a:latin typeface="Courier"/>
                <a:cs typeface="Courier"/>
              </a:rPr>
              <a:t>NewMaxTemperatureMapper</a:t>
            </a:r>
            <a:r>
              <a:rPr lang="en-US" sz="1300" dirty="0">
                <a:latin typeface="Courier"/>
                <a:cs typeface="Courier"/>
              </a:rPr>
              <a:t> </a:t>
            </a:r>
          </a:p>
          <a:p>
            <a:pPr>
              <a:lnSpc>
                <a:spcPct val="90000"/>
              </a:lnSpc>
              <a:spcBef>
                <a:spcPts val="1000"/>
              </a:spcBef>
            </a:pPr>
            <a:r>
              <a:rPr lang="en-US" sz="1300" dirty="0">
                <a:latin typeface="Courier"/>
                <a:cs typeface="Courier"/>
              </a:rPr>
              <a:t>	extends Mapper &lt;</a:t>
            </a:r>
            <a:r>
              <a:rPr lang="en-US" sz="1300" dirty="0" err="1">
                <a:latin typeface="Courier"/>
                <a:cs typeface="Courier"/>
              </a:rPr>
              <a:t>LongWritable</a:t>
            </a:r>
            <a:r>
              <a:rPr lang="en-US" sz="1300" dirty="0">
                <a:latin typeface="Courier"/>
                <a:cs typeface="Courier"/>
              </a:rPr>
              <a:t>, Text, Text, </a:t>
            </a:r>
            <a:r>
              <a:rPr lang="en-US" sz="1300" dirty="0" err="1">
                <a:latin typeface="Courier"/>
                <a:cs typeface="Courier"/>
              </a:rPr>
              <a:t>IntWritable</a:t>
            </a:r>
            <a:r>
              <a:rPr lang="en-US" sz="1300" dirty="0">
                <a:latin typeface="Courier"/>
                <a:cs typeface="Courier"/>
              </a:rPr>
              <a:t>&gt; { </a:t>
            </a:r>
          </a:p>
          <a:p>
            <a:pPr>
              <a:lnSpc>
                <a:spcPct val="70000"/>
              </a:lnSpc>
              <a:spcBef>
                <a:spcPts val="1000"/>
              </a:spcBef>
            </a:pPr>
            <a:r>
              <a:rPr lang="en-US" sz="1300" dirty="0">
                <a:latin typeface="Courier"/>
                <a:cs typeface="Courier"/>
              </a:rPr>
              <a:t>	private static final </a:t>
            </a:r>
            <a:r>
              <a:rPr lang="en-US" sz="1300" dirty="0" err="1">
                <a:latin typeface="Courier"/>
                <a:cs typeface="Courier"/>
              </a:rPr>
              <a:t>int</a:t>
            </a:r>
            <a:r>
              <a:rPr lang="en-US" sz="1300" dirty="0">
                <a:latin typeface="Courier"/>
                <a:cs typeface="Courier"/>
              </a:rPr>
              <a:t> MISSING = 9999; </a:t>
            </a:r>
            <a:endParaRPr lang="el-GR" sz="1300" dirty="0">
              <a:latin typeface="Courier"/>
              <a:cs typeface="Courier"/>
            </a:endParaRPr>
          </a:p>
          <a:p>
            <a:pPr>
              <a:lnSpc>
                <a:spcPct val="70000"/>
              </a:lnSpc>
              <a:spcBef>
                <a:spcPts val="1000"/>
              </a:spcBef>
            </a:pPr>
            <a:r>
              <a:rPr lang="el-GR" sz="1300" dirty="0">
                <a:latin typeface="Courier"/>
                <a:cs typeface="Courier"/>
              </a:rPr>
              <a:t>// </a:t>
            </a:r>
            <a:r>
              <a:rPr lang="en-US" sz="1300" dirty="0">
                <a:solidFill>
                  <a:srgbClr val="3366FF"/>
                </a:solidFill>
                <a:latin typeface="Courier"/>
                <a:cs typeface="Courier"/>
              </a:rPr>
              <a:t>map function parameters: input </a:t>
            </a:r>
            <a:r>
              <a:rPr lang="en-US" sz="1300" b="1" dirty="0">
                <a:solidFill>
                  <a:srgbClr val="008000"/>
                </a:solidFill>
                <a:latin typeface="Courier"/>
                <a:cs typeface="Courier"/>
              </a:rPr>
              <a:t>key</a:t>
            </a:r>
            <a:r>
              <a:rPr lang="en-US" sz="1300" dirty="0">
                <a:latin typeface="Courier"/>
                <a:cs typeface="Courier"/>
              </a:rPr>
              <a:t>/</a:t>
            </a:r>
            <a:r>
              <a:rPr lang="en-US" sz="1300" b="1" dirty="0">
                <a:solidFill>
                  <a:schemeClr val="accent2">
                    <a:lumMod val="75000"/>
                  </a:schemeClr>
                </a:solidFill>
                <a:latin typeface="Courier"/>
                <a:cs typeface="Courier"/>
              </a:rPr>
              <a:t>value</a:t>
            </a:r>
            <a:r>
              <a:rPr lang="en-US" sz="1300" dirty="0">
                <a:latin typeface="Courier"/>
                <a:cs typeface="Courier"/>
              </a:rPr>
              <a:t>, </a:t>
            </a:r>
            <a:r>
              <a:rPr lang="en-US" sz="1300" dirty="0">
                <a:solidFill>
                  <a:srgbClr val="3366FF"/>
                </a:solidFill>
                <a:latin typeface="Courier"/>
                <a:cs typeface="Courier"/>
              </a:rPr>
              <a:t>output</a:t>
            </a:r>
            <a:r>
              <a:rPr lang="en-US" sz="1300" dirty="0">
                <a:latin typeface="Courier"/>
                <a:cs typeface="Courier"/>
              </a:rPr>
              <a:t> </a:t>
            </a:r>
            <a:r>
              <a:rPr lang="en-US" sz="1300" dirty="0">
                <a:solidFill>
                  <a:srgbClr val="FF0000"/>
                </a:solidFill>
                <a:latin typeface="Courier"/>
                <a:cs typeface="Courier"/>
              </a:rPr>
              <a:t>key</a:t>
            </a:r>
            <a:r>
              <a:rPr lang="en-US" sz="1300" dirty="0">
                <a:latin typeface="Courier"/>
                <a:cs typeface="Courier"/>
              </a:rPr>
              <a:t>/</a:t>
            </a:r>
            <a:r>
              <a:rPr lang="en-US" sz="1300" dirty="0">
                <a:solidFill>
                  <a:srgbClr val="FF0000"/>
                </a:solidFill>
                <a:latin typeface="Courier"/>
                <a:cs typeface="Courier"/>
              </a:rPr>
              <a:t>value</a:t>
            </a:r>
            <a:r>
              <a:rPr lang="en-US" sz="1300" dirty="0">
                <a:latin typeface="Courier"/>
                <a:cs typeface="Courier"/>
              </a:rPr>
              <a:t> </a:t>
            </a:r>
            <a:r>
              <a:rPr lang="en-US" sz="1300" dirty="0">
                <a:solidFill>
                  <a:srgbClr val="3366FF"/>
                </a:solidFill>
                <a:latin typeface="Courier"/>
                <a:cs typeface="Courier"/>
              </a:rPr>
              <a:t>types </a:t>
            </a:r>
          </a:p>
          <a:p>
            <a:pPr>
              <a:lnSpc>
                <a:spcPct val="70000"/>
              </a:lnSpc>
              <a:spcBef>
                <a:spcPts val="1000"/>
              </a:spcBef>
            </a:pPr>
            <a:r>
              <a:rPr lang="en-US" sz="1300" dirty="0">
                <a:latin typeface="Courier"/>
                <a:cs typeface="Courier"/>
              </a:rPr>
              <a:t>// </a:t>
            </a:r>
            <a:r>
              <a:rPr lang="en-US" sz="1300" dirty="0">
                <a:solidFill>
                  <a:srgbClr val="3366FF"/>
                </a:solidFill>
                <a:latin typeface="Courier"/>
                <a:cs typeface="Courier"/>
              </a:rPr>
              <a:t>in this case: input </a:t>
            </a:r>
            <a:r>
              <a:rPr lang="en-US" sz="1300" b="1" dirty="0">
                <a:solidFill>
                  <a:srgbClr val="008000"/>
                </a:solidFill>
                <a:latin typeface="Courier"/>
                <a:cs typeface="Courier"/>
              </a:rPr>
              <a:t>file offset</a:t>
            </a:r>
            <a:r>
              <a:rPr lang="en-US" sz="1300" dirty="0">
                <a:latin typeface="Courier"/>
                <a:cs typeface="Courier"/>
              </a:rPr>
              <a:t>/</a:t>
            </a:r>
            <a:r>
              <a:rPr lang="en-US" sz="1300" b="1" dirty="0">
                <a:solidFill>
                  <a:schemeClr val="accent2">
                    <a:lumMod val="75000"/>
                  </a:schemeClr>
                </a:solidFill>
                <a:latin typeface="Courier"/>
                <a:cs typeface="Courier"/>
              </a:rPr>
              <a:t>text line</a:t>
            </a:r>
            <a:r>
              <a:rPr lang="en-US" sz="1300" dirty="0">
                <a:latin typeface="Courier"/>
                <a:cs typeface="Courier"/>
              </a:rPr>
              <a:t> , </a:t>
            </a:r>
            <a:r>
              <a:rPr lang="en-US" sz="1300" dirty="0">
                <a:solidFill>
                  <a:srgbClr val="3366FF"/>
                </a:solidFill>
                <a:latin typeface="Courier"/>
                <a:cs typeface="Courier"/>
              </a:rPr>
              <a:t>output</a:t>
            </a:r>
            <a:r>
              <a:rPr lang="en-US" sz="1300" dirty="0">
                <a:latin typeface="Courier"/>
                <a:cs typeface="Courier"/>
              </a:rPr>
              <a:t> </a:t>
            </a:r>
            <a:r>
              <a:rPr lang="en-US" sz="1300" dirty="0">
                <a:solidFill>
                  <a:srgbClr val="FF0000"/>
                </a:solidFill>
                <a:latin typeface="Courier"/>
                <a:cs typeface="Courier"/>
              </a:rPr>
              <a:t>year</a:t>
            </a:r>
            <a:r>
              <a:rPr lang="en-US" sz="1300" dirty="0">
                <a:latin typeface="Courier"/>
                <a:cs typeface="Courier"/>
              </a:rPr>
              <a:t>/</a:t>
            </a:r>
            <a:r>
              <a:rPr lang="en-US" sz="1300" dirty="0">
                <a:solidFill>
                  <a:srgbClr val="FF0000"/>
                </a:solidFill>
                <a:latin typeface="Courier"/>
                <a:cs typeface="Courier"/>
              </a:rPr>
              <a:t>max-temperature</a:t>
            </a:r>
            <a:r>
              <a:rPr lang="en-US" sz="1300" dirty="0">
                <a:latin typeface="Courier"/>
                <a:cs typeface="Courier"/>
              </a:rPr>
              <a:t>  </a:t>
            </a:r>
          </a:p>
          <a:p>
            <a:pPr>
              <a:lnSpc>
                <a:spcPct val="80000"/>
              </a:lnSpc>
              <a:spcBef>
                <a:spcPts val="1000"/>
              </a:spcBef>
            </a:pPr>
            <a:r>
              <a:rPr lang="en-US" sz="1300" dirty="0">
                <a:latin typeface="Courier"/>
                <a:cs typeface="Courier"/>
              </a:rPr>
              <a:t>	public void </a:t>
            </a:r>
            <a:r>
              <a:rPr lang="en-US" sz="1300" b="1" dirty="0">
                <a:latin typeface="Courier"/>
                <a:cs typeface="Courier"/>
              </a:rPr>
              <a:t>map</a:t>
            </a:r>
            <a:r>
              <a:rPr lang="en-US" sz="1300" dirty="0">
                <a:latin typeface="Courier"/>
                <a:cs typeface="Courier"/>
              </a:rPr>
              <a:t>(</a:t>
            </a:r>
            <a:r>
              <a:rPr lang="en-US" sz="1300" dirty="0" err="1">
                <a:latin typeface="Courier"/>
                <a:cs typeface="Courier"/>
              </a:rPr>
              <a:t>LongWritable</a:t>
            </a:r>
            <a:r>
              <a:rPr lang="en-US" sz="1300" dirty="0">
                <a:latin typeface="Courier"/>
                <a:cs typeface="Courier"/>
              </a:rPr>
              <a:t> </a:t>
            </a:r>
            <a:r>
              <a:rPr lang="en-US" sz="1300" dirty="0">
                <a:solidFill>
                  <a:srgbClr val="008000"/>
                </a:solidFill>
                <a:latin typeface="Courier"/>
                <a:cs typeface="Courier"/>
              </a:rPr>
              <a:t>key</a:t>
            </a:r>
            <a:r>
              <a:rPr lang="en-US" sz="1300" dirty="0">
                <a:latin typeface="Courier"/>
                <a:cs typeface="Courier"/>
              </a:rPr>
              <a:t>, Text </a:t>
            </a:r>
            <a:r>
              <a:rPr lang="en-US" sz="1300" b="1" dirty="0">
                <a:solidFill>
                  <a:schemeClr val="accent2">
                    <a:lumMod val="75000"/>
                  </a:schemeClr>
                </a:solidFill>
                <a:latin typeface="Courier"/>
                <a:cs typeface="Courier"/>
              </a:rPr>
              <a:t>value</a:t>
            </a:r>
            <a:r>
              <a:rPr lang="en-US" sz="1300" dirty="0">
                <a:latin typeface="Courier"/>
                <a:cs typeface="Courier"/>
              </a:rPr>
              <a:t>, Context context) throws 	</a:t>
            </a:r>
            <a:r>
              <a:rPr lang="en-US" sz="1300" dirty="0" err="1">
                <a:latin typeface="Courier"/>
                <a:cs typeface="Courier"/>
              </a:rPr>
              <a:t>IOException</a:t>
            </a:r>
            <a:r>
              <a:rPr lang="en-US" sz="1300" dirty="0">
                <a:latin typeface="Courier"/>
                <a:cs typeface="Courier"/>
              </a:rPr>
              <a:t> </a:t>
            </a:r>
            <a:r>
              <a:rPr lang="en-US" sz="1300" dirty="0" err="1">
                <a:latin typeface="Courier"/>
                <a:cs typeface="Courier"/>
              </a:rPr>
              <a:t>InterruptedException</a:t>
            </a:r>
            <a:r>
              <a:rPr lang="en-US" sz="1300" dirty="0">
                <a:latin typeface="Courier"/>
                <a:cs typeface="Courier"/>
              </a:rPr>
              <a:t> { </a:t>
            </a:r>
          </a:p>
          <a:p>
            <a:pPr>
              <a:lnSpc>
                <a:spcPct val="70000"/>
              </a:lnSpc>
              <a:spcBef>
                <a:spcPts val="1000"/>
              </a:spcBef>
            </a:pPr>
            <a:r>
              <a:rPr lang="el-GR" sz="1300" dirty="0">
                <a:latin typeface="Courier"/>
                <a:cs typeface="Courier"/>
              </a:rPr>
              <a:t>	</a:t>
            </a:r>
            <a:r>
              <a:rPr lang="en-US" sz="1300" dirty="0">
                <a:latin typeface="Courier"/>
                <a:cs typeface="Courier"/>
              </a:rPr>
              <a:t>	String line = </a:t>
            </a:r>
            <a:r>
              <a:rPr lang="en-US" sz="1300" dirty="0" err="1">
                <a:latin typeface="Courier"/>
                <a:cs typeface="Courier"/>
              </a:rPr>
              <a:t>value.toString</a:t>
            </a:r>
            <a:r>
              <a:rPr lang="en-US" sz="1300" dirty="0">
                <a:latin typeface="Courier"/>
                <a:cs typeface="Courier"/>
              </a:rPr>
              <a:t>(); //</a:t>
            </a:r>
            <a:r>
              <a:rPr lang="en-US" sz="1300" dirty="0">
                <a:solidFill>
                  <a:srgbClr val="3366FF"/>
                </a:solidFill>
                <a:latin typeface="Courier"/>
                <a:cs typeface="Courier"/>
              </a:rPr>
              <a:t>Retrieve</a:t>
            </a:r>
            <a:r>
              <a:rPr lang="el-GR" sz="1300" dirty="0">
                <a:solidFill>
                  <a:srgbClr val="3366FF"/>
                </a:solidFill>
                <a:latin typeface="Courier"/>
                <a:cs typeface="Courier"/>
              </a:rPr>
              <a:t> </a:t>
            </a:r>
            <a:r>
              <a:rPr lang="en-US" sz="1300" dirty="0">
                <a:solidFill>
                  <a:srgbClr val="3366FF"/>
                </a:solidFill>
                <a:latin typeface="Courier"/>
                <a:cs typeface="Courier"/>
              </a:rPr>
              <a:t>text line @ </a:t>
            </a:r>
            <a:r>
              <a:rPr lang="en-US" sz="1300" dirty="0">
                <a:solidFill>
                  <a:srgbClr val="008000"/>
                </a:solidFill>
                <a:latin typeface="Courier"/>
                <a:cs typeface="Courier"/>
              </a:rPr>
              <a:t>key</a:t>
            </a:r>
            <a:r>
              <a:rPr lang="en-US" sz="1300" dirty="0">
                <a:latin typeface="Courier"/>
                <a:cs typeface="Courier"/>
              </a:rPr>
              <a:t> </a:t>
            </a:r>
            <a:r>
              <a:rPr lang="en-US" sz="1300" dirty="0">
                <a:solidFill>
                  <a:srgbClr val="3366FF"/>
                </a:solidFill>
                <a:latin typeface="Courier"/>
                <a:cs typeface="Courier"/>
              </a:rPr>
              <a:t>position</a:t>
            </a:r>
          </a:p>
          <a:p>
            <a:pPr>
              <a:lnSpc>
                <a:spcPct val="70000"/>
              </a:lnSpc>
              <a:spcBef>
                <a:spcPts val="1000"/>
              </a:spcBef>
            </a:pPr>
            <a:r>
              <a:rPr lang="en-US" sz="1300" dirty="0">
                <a:latin typeface="Courier"/>
                <a:cs typeface="Courier"/>
              </a:rPr>
              <a:t> </a:t>
            </a:r>
            <a:r>
              <a:rPr lang="el-GR" sz="1300" dirty="0">
                <a:latin typeface="Courier"/>
                <a:cs typeface="Courier"/>
              </a:rPr>
              <a:t>	</a:t>
            </a:r>
            <a:r>
              <a:rPr lang="en-US" sz="1300" dirty="0">
                <a:latin typeface="Courier"/>
                <a:cs typeface="Courier"/>
              </a:rPr>
              <a:t>	String year = </a:t>
            </a:r>
            <a:r>
              <a:rPr lang="en-US" sz="1300" dirty="0" err="1">
                <a:latin typeface="Courier"/>
                <a:cs typeface="Courier"/>
              </a:rPr>
              <a:t>line.substring</a:t>
            </a:r>
            <a:r>
              <a:rPr lang="en-US" sz="1300" dirty="0">
                <a:latin typeface="Courier"/>
                <a:cs typeface="Courier"/>
              </a:rPr>
              <a:t>(15, 19); //</a:t>
            </a:r>
            <a:r>
              <a:rPr lang="en-US" sz="1300" dirty="0">
                <a:solidFill>
                  <a:srgbClr val="3366FF"/>
                </a:solidFill>
                <a:latin typeface="Courier"/>
                <a:cs typeface="Courier"/>
              </a:rPr>
              <a:t>isolate the year value</a:t>
            </a:r>
          </a:p>
          <a:p>
            <a:pPr>
              <a:lnSpc>
                <a:spcPct val="70000"/>
              </a:lnSpc>
              <a:spcBef>
                <a:spcPts val="1000"/>
              </a:spcBef>
            </a:pPr>
            <a:r>
              <a:rPr lang="en-US" sz="1300" dirty="0">
                <a:latin typeface="Courier"/>
                <a:cs typeface="Courier"/>
              </a:rPr>
              <a:t>		 </a:t>
            </a:r>
            <a:r>
              <a:rPr lang="en-US" sz="1300" dirty="0" err="1">
                <a:latin typeface="Courier"/>
                <a:cs typeface="Courier"/>
              </a:rPr>
              <a:t>int</a:t>
            </a:r>
            <a:r>
              <a:rPr lang="en-US" sz="1300" dirty="0">
                <a:latin typeface="Courier"/>
                <a:cs typeface="Courier"/>
              </a:rPr>
              <a:t> </a:t>
            </a:r>
            <a:r>
              <a:rPr lang="en-US" sz="1300" dirty="0" err="1">
                <a:latin typeface="Courier"/>
                <a:cs typeface="Courier"/>
              </a:rPr>
              <a:t>airTemperature</a:t>
            </a:r>
            <a:r>
              <a:rPr lang="en-US" sz="1300" dirty="0">
                <a:latin typeface="Courier"/>
                <a:cs typeface="Courier"/>
              </a:rPr>
              <a:t>;</a:t>
            </a:r>
            <a:br>
              <a:rPr lang="en-US" sz="1300" dirty="0">
                <a:latin typeface="Courier"/>
                <a:cs typeface="Courier"/>
              </a:rPr>
            </a:br>
            <a:r>
              <a:rPr lang="en-US" sz="1300" dirty="0">
                <a:latin typeface="Courier"/>
                <a:cs typeface="Courier"/>
              </a:rPr>
              <a:t>		if (</a:t>
            </a:r>
            <a:r>
              <a:rPr lang="en-US" sz="1300" dirty="0" err="1">
                <a:latin typeface="Courier"/>
                <a:cs typeface="Courier"/>
              </a:rPr>
              <a:t>line.charAt</a:t>
            </a:r>
            <a:r>
              <a:rPr lang="en-US" sz="1300" dirty="0">
                <a:latin typeface="Courier"/>
                <a:cs typeface="Courier"/>
              </a:rPr>
              <a:t>(87) == '+') {//</a:t>
            </a:r>
            <a:r>
              <a:rPr lang="en-US" sz="1300" dirty="0" err="1">
                <a:solidFill>
                  <a:srgbClr val="3366FF"/>
                </a:solidFill>
                <a:latin typeface="Courier"/>
                <a:cs typeface="Courier"/>
              </a:rPr>
              <a:t>parseInt</a:t>
            </a:r>
            <a:r>
              <a:rPr lang="en-US" sz="1300" dirty="0">
                <a:solidFill>
                  <a:srgbClr val="3366FF"/>
                </a:solidFill>
                <a:latin typeface="Courier"/>
                <a:cs typeface="Courier"/>
              </a:rPr>
              <a:t> doesn't like leading + signs </a:t>
            </a:r>
          </a:p>
          <a:p>
            <a:pPr>
              <a:lnSpc>
                <a:spcPct val="70000"/>
              </a:lnSpc>
              <a:spcBef>
                <a:spcPts val="1000"/>
              </a:spcBef>
            </a:pPr>
            <a:r>
              <a:rPr lang="el-GR" sz="1300" dirty="0">
                <a:latin typeface="Courier"/>
                <a:cs typeface="Courier"/>
              </a:rPr>
              <a:t>		</a:t>
            </a:r>
            <a:r>
              <a:rPr lang="en-US" sz="1300" dirty="0">
                <a:latin typeface="Courier"/>
                <a:cs typeface="Courier"/>
              </a:rPr>
              <a:t>		</a:t>
            </a:r>
            <a:r>
              <a:rPr lang="en-US" sz="1300" dirty="0" err="1">
                <a:latin typeface="Courier"/>
                <a:cs typeface="Courier"/>
              </a:rPr>
              <a:t>airTemperature</a:t>
            </a:r>
            <a:r>
              <a:rPr lang="en-US" sz="1300" dirty="0">
                <a:latin typeface="Courier"/>
                <a:cs typeface="Courier"/>
              </a:rPr>
              <a:t>=</a:t>
            </a:r>
            <a:r>
              <a:rPr lang="en-US" sz="1300" dirty="0" err="1">
                <a:latin typeface="Courier"/>
                <a:cs typeface="Courier"/>
              </a:rPr>
              <a:t>Integer.parseInt</a:t>
            </a:r>
            <a:r>
              <a:rPr lang="en-US" sz="1300" dirty="0">
                <a:latin typeface="Courier"/>
                <a:cs typeface="Courier"/>
              </a:rPr>
              <a:t>(</a:t>
            </a:r>
            <a:r>
              <a:rPr lang="en-US" sz="1300" dirty="0" err="1">
                <a:latin typeface="Courier"/>
                <a:cs typeface="Courier"/>
              </a:rPr>
              <a:t>line.substring</a:t>
            </a:r>
            <a:r>
              <a:rPr lang="en-US" sz="1300" dirty="0">
                <a:latin typeface="Courier"/>
                <a:cs typeface="Courier"/>
              </a:rPr>
              <a:t>(88, 92)); } else { </a:t>
            </a:r>
          </a:p>
          <a:p>
            <a:pPr>
              <a:lnSpc>
                <a:spcPct val="70000"/>
              </a:lnSpc>
              <a:spcBef>
                <a:spcPts val="1000"/>
              </a:spcBef>
            </a:pPr>
            <a:r>
              <a:rPr lang="el-GR" sz="1300" dirty="0">
                <a:latin typeface="Courier"/>
                <a:cs typeface="Courier"/>
              </a:rPr>
              <a:t>		</a:t>
            </a:r>
            <a:r>
              <a:rPr lang="en-US" sz="1300" dirty="0">
                <a:latin typeface="Courier"/>
                <a:cs typeface="Courier"/>
              </a:rPr>
              <a:t>		</a:t>
            </a:r>
            <a:r>
              <a:rPr lang="en-US" sz="1300" dirty="0" err="1">
                <a:latin typeface="Courier"/>
                <a:cs typeface="Courier"/>
              </a:rPr>
              <a:t>airTemperature</a:t>
            </a:r>
            <a:r>
              <a:rPr lang="en-US" sz="1300" dirty="0">
                <a:latin typeface="Courier"/>
                <a:cs typeface="Courier"/>
              </a:rPr>
              <a:t> = </a:t>
            </a:r>
            <a:r>
              <a:rPr lang="en-US" sz="1300" dirty="0" err="1">
                <a:latin typeface="Courier"/>
                <a:cs typeface="Courier"/>
              </a:rPr>
              <a:t>Integer.parseInt</a:t>
            </a:r>
            <a:r>
              <a:rPr lang="en-US" sz="1300" dirty="0">
                <a:latin typeface="Courier"/>
                <a:cs typeface="Courier"/>
              </a:rPr>
              <a:t>(</a:t>
            </a:r>
            <a:r>
              <a:rPr lang="en-US" sz="1300" dirty="0" err="1">
                <a:latin typeface="Courier"/>
                <a:cs typeface="Courier"/>
              </a:rPr>
              <a:t>line.substring</a:t>
            </a:r>
            <a:r>
              <a:rPr lang="en-US" sz="1300" dirty="0">
                <a:latin typeface="Courier"/>
                <a:cs typeface="Courier"/>
              </a:rPr>
              <a:t>(87, 92)); } </a:t>
            </a:r>
          </a:p>
          <a:p>
            <a:pPr marL="180000">
              <a:lnSpc>
                <a:spcPct val="70000"/>
              </a:lnSpc>
              <a:spcBef>
                <a:spcPts val="1000"/>
              </a:spcBef>
            </a:pPr>
            <a:r>
              <a:rPr lang="el-GR" sz="1300" dirty="0">
                <a:latin typeface="Courier"/>
                <a:cs typeface="Courier"/>
              </a:rPr>
              <a:t>		</a:t>
            </a:r>
            <a:r>
              <a:rPr lang="en-US" sz="1300" dirty="0">
                <a:latin typeface="Courier"/>
                <a:cs typeface="Courier"/>
              </a:rPr>
              <a:t>	String quality = </a:t>
            </a:r>
            <a:r>
              <a:rPr lang="en-US" sz="1300" dirty="0" err="1">
                <a:latin typeface="Courier"/>
                <a:cs typeface="Courier"/>
              </a:rPr>
              <a:t>line.substring</a:t>
            </a:r>
            <a:r>
              <a:rPr lang="en-US" sz="1300" dirty="0">
                <a:latin typeface="Courier"/>
                <a:cs typeface="Courier"/>
              </a:rPr>
              <a:t>(92, 93);</a:t>
            </a:r>
            <a:br>
              <a:rPr lang="en-US" sz="1300" dirty="0">
                <a:latin typeface="Courier"/>
                <a:cs typeface="Courier"/>
              </a:rPr>
            </a:br>
            <a:r>
              <a:rPr lang="el-GR" sz="1300" dirty="0">
                <a:latin typeface="Courier"/>
                <a:cs typeface="Courier"/>
              </a:rPr>
              <a:t>	</a:t>
            </a:r>
            <a:r>
              <a:rPr lang="en-US" sz="1300" dirty="0">
                <a:latin typeface="Courier"/>
                <a:cs typeface="Courier"/>
              </a:rPr>
              <a:t>	if (</a:t>
            </a:r>
            <a:r>
              <a:rPr lang="en-US" sz="1300" dirty="0" err="1">
                <a:latin typeface="Courier"/>
                <a:cs typeface="Courier"/>
              </a:rPr>
              <a:t>airTemperature</a:t>
            </a:r>
            <a:r>
              <a:rPr lang="en-US" sz="1300" dirty="0">
                <a:latin typeface="Courier"/>
                <a:cs typeface="Courier"/>
              </a:rPr>
              <a:t> != MISSING &amp;&amp; </a:t>
            </a:r>
            <a:r>
              <a:rPr lang="en-US" sz="1300" dirty="0" err="1">
                <a:latin typeface="Courier"/>
                <a:cs typeface="Courier"/>
              </a:rPr>
              <a:t>quality.matches</a:t>
            </a:r>
            <a:r>
              <a:rPr lang="en-US" sz="1300" dirty="0">
                <a:latin typeface="Courier"/>
                <a:cs typeface="Courier"/>
              </a:rPr>
              <a:t>("[</a:t>
            </a:r>
            <a:r>
              <a:rPr lang="en-US" sz="1300" dirty="0">
                <a:solidFill>
                  <a:srgbClr val="3366FF"/>
                </a:solidFill>
                <a:latin typeface="Courier"/>
                <a:cs typeface="Courier"/>
              </a:rPr>
              <a:t>01459]")) { </a:t>
            </a:r>
          </a:p>
          <a:p>
            <a:pPr>
              <a:lnSpc>
                <a:spcPct val="70000"/>
              </a:lnSpc>
              <a:spcBef>
                <a:spcPts val="1000"/>
              </a:spcBef>
            </a:pPr>
            <a:r>
              <a:rPr lang="el-GR" sz="1300" dirty="0">
                <a:solidFill>
                  <a:srgbClr val="3366FF"/>
                </a:solidFill>
                <a:latin typeface="Courier"/>
                <a:cs typeface="Courier"/>
              </a:rPr>
              <a:t>		</a:t>
            </a:r>
            <a:r>
              <a:rPr lang="en-US" sz="1300" dirty="0">
                <a:solidFill>
                  <a:srgbClr val="3366FF"/>
                </a:solidFill>
                <a:latin typeface="Courier"/>
                <a:cs typeface="Courier"/>
              </a:rPr>
              <a:t>// context writes the to the  output: year, </a:t>
            </a:r>
            <a:r>
              <a:rPr lang="en-US" sz="1300" dirty="0" err="1">
                <a:solidFill>
                  <a:srgbClr val="3366FF"/>
                </a:solidFill>
                <a:latin typeface="Courier"/>
                <a:cs typeface="Courier"/>
              </a:rPr>
              <a:t>max_temperature</a:t>
            </a:r>
            <a:endParaRPr lang="el-GR" sz="1300" dirty="0">
              <a:solidFill>
                <a:srgbClr val="3366FF"/>
              </a:solidFill>
              <a:latin typeface="Courier"/>
              <a:cs typeface="Courier"/>
            </a:endParaRPr>
          </a:p>
          <a:p>
            <a:pPr>
              <a:lnSpc>
                <a:spcPct val="70000"/>
              </a:lnSpc>
              <a:spcBef>
                <a:spcPts val="1000"/>
              </a:spcBef>
            </a:pPr>
            <a:r>
              <a:rPr lang="el-GR" sz="1300" dirty="0">
                <a:latin typeface="Courier"/>
                <a:cs typeface="Courier"/>
              </a:rPr>
              <a:t>	</a:t>
            </a:r>
            <a:r>
              <a:rPr lang="en-US" sz="1300" dirty="0">
                <a:latin typeface="Courier"/>
                <a:cs typeface="Courier"/>
              </a:rPr>
              <a:t>			</a:t>
            </a:r>
            <a:r>
              <a:rPr lang="en-US" sz="1300" dirty="0" err="1">
                <a:latin typeface="Courier"/>
                <a:cs typeface="Courier"/>
              </a:rPr>
              <a:t>context.write</a:t>
            </a:r>
            <a:r>
              <a:rPr lang="en-US" sz="1300" dirty="0">
                <a:latin typeface="Courier"/>
                <a:cs typeface="Courier"/>
              </a:rPr>
              <a:t>(new Text(year), new </a:t>
            </a:r>
            <a:r>
              <a:rPr lang="en-US" sz="1300" dirty="0" err="1">
                <a:latin typeface="Courier"/>
                <a:cs typeface="Courier"/>
              </a:rPr>
              <a:t>IntWritable</a:t>
            </a:r>
            <a:r>
              <a:rPr lang="en-US" sz="1300" dirty="0">
                <a:latin typeface="Courier"/>
                <a:cs typeface="Courier"/>
              </a:rPr>
              <a:t>(</a:t>
            </a:r>
            <a:r>
              <a:rPr lang="en-US" sz="1300" dirty="0" err="1">
                <a:latin typeface="Courier"/>
                <a:cs typeface="Courier"/>
              </a:rPr>
              <a:t>airTemperature</a:t>
            </a:r>
            <a:r>
              <a:rPr lang="en-US" sz="1300" dirty="0">
                <a:latin typeface="Courier"/>
                <a:cs typeface="Courier"/>
              </a:rPr>
              <a:t>)); } </a:t>
            </a:r>
          </a:p>
          <a:p>
            <a:pPr>
              <a:lnSpc>
                <a:spcPct val="70000"/>
              </a:lnSpc>
              <a:spcBef>
                <a:spcPts val="1000"/>
              </a:spcBef>
            </a:pPr>
            <a:r>
              <a:rPr lang="en-US" sz="1300" dirty="0">
                <a:latin typeface="Courier"/>
                <a:cs typeface="Courier"/>
              </a:rPr>
              <a:t>}		}  </a:t>
            </a:r>
            <a:r>
              <a:rPr lang="en-US" sz="1300" dirty="0" smtClean="0">
                <a:latin typeface="Courier"/>
                <a:cs typeface="Courier"/>
              </a:rPr>
              <a:t>}</a:t>
            </a:r>
            <a:endParaRPr lang="el-GR" sz="1300" dirty="0">
              <a:latin typeface="Courier"/>
              <a:cs typeface="Courier"/>
            </a:endParaRPr>
          </a:p>
        </p:txBody>
      </p:sp>
    </p:spTree>
    <p:extLst>
      <p:ext uri="{BB962C8B-B14F-4D97-AF65-F5344CB8AC3E}">
        <p14:creationId xmlns:p14="http://schemas.microsoft.com/office/powerpoint/2010/main" val="481944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a:t>
            </a:r>
            <a:r>
              <a:rPr lang="en-US" b="1" dirty="0"/>
              <a:t> </a:t>
            </a:r>
            <a:r>
              <a:rPr lang="en-US" dirty="0"/>
              <a:t>function</a:t>
            </a:r>
          </a:p>
        </p:txBody>
      </p:sp>
      <p:sp>
        <p:nvSpPr>
          <p:cNvPr id="3" name="Content Placeholder 2"/>
          <p:cNvSpPr>
            <a:spLocks noGrp="1"/>
          </p:cNvSpPr>
          <p:nvPr>
            <p:ph idx="1"/>
          </p:nvPr>
        </p:nvSpPr>
        <p:spPr>
          <a:xfrm>
            <a:off x="261045" y="1604329"/>
            <a:ext cx="8491274" cy="3970497"/>
          </a:xfrm>
        </p:spPr>
        <p:txBody>
          <a:bodyPr>
            <a:normAutofit fontScale="85000" lnSpcReduction="20000"/>
          </a:bodyPr>
          <a:lstStyle/>
          <a:p>
            <a:r>
              <a:rPr lang="en-US" sz="2500" b="1" dirty="0"/>
              <a:t>(1950, 0), (1950, 22), (1950, −11), (1949, 111), (1949, 78)</a:t>
            </a:r>
          </a:p>
          <a:p>
            <a:endParaRPr lang="en-US" b="1" i="1" dirty="0"/>
          </a:p>
          <a:p>
            <a:r>
              <a:rPr lang="en-US" i="1" dirty="0" smtClean="0"/>
              <a:t> iterate </a:t>
            </a:r>
            <a:r>
              <a:rPr lang="en-US" i="1" dirty="0"/>
              <a:t>through the list and pick up the maximum reading:</a:t>
            </a:r>
          </a:p>
          <a:p>
            <a:endParaRPr lang="en-US" dirty="0" smtClean="0"/>
          </a:p>
          <a:p>
            <a:r>
              <a:rPr lang="en-US" sz="2500" dirty="0"/>
              <a:t> </a:t>
            </a:r>
            <a:r>
              <a:rPr lang="en-US" sz="2500" b="1" dirty="0"/>
              <a:t>(1949, 111), (1950, 22)</a:t>
            </a:r>
          </a:p>
          <a:p>
            <a:endParaRPr lang="en-US" dirty="0" smtClean="0"/>
          </a:p>
          <a:p>
            <a:r>
              <a:rPr lang="en-US" dirty="0" smtClean="0"/>
              <a:t>final </a:t>
            </a:r>
            <a:r>
              <a:rPr lang="en-US" dirty="0"/>
              <a:t>output: the maximum global </a:t>
            </a:r>
            <a:r>
              <a:rPr lang="en-US" dirty="0" smtClean="0"/>
              <a:t>temperature recorded </a:t>
            </a:r>
            <a:r>
              <a:rPr lang="en-US" dirty="0"/>
              <a:t>in each year.</a:t>
            </a:r>
            <a:endParaRPr lang="en-US" b="1" dirty="0"/>
          </a:p>
        </p:txBody>
      </p:sp>
      <p:sp>
        <p:nvSpPr>
          <p:cNvPr id="4" name="Down Arrow 3"/>
          <p:cNvSpPr/>
          <p:nvPr/>
        </p:nvSpPr>
        <p:spPr bwMode="auto">
          <a:xfrm>
            <a:off x="3677527" y="2122513"/>
            <a:ext cx="783810" cy="457270"/>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
        <p:nvSpPr>
          <p:cNvPr id="5" name="Down Arrow 4"/>
          <p:cNvSpPr/>
          <p:nvPr/>
        </p:nvSpPr>
        <p:spPr bwMode="auto">
          <a:xfrm>
            <a:off x="3677527" y="3574776"/>
            <a:ext cx="783810" cy="457270"/>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Tree>
    <p:extLst>
      <p:ext uri="{BB962C8B-B14F-4D97-AF65-F5344CB8AC3E}">
        <p14:creationId xmlns:p14="http://schemas.microsoft.com/office/powerpoint/2010/main" val="2445889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98" y="17922"/>
            <a:ext cx="8220960" cy="1137719"/>
          </a:xfrm>
        </p:spPr>
        <p:txBody>
          <a:bodyPr/>
          <a:lstStyle/>
          <a:p>
            <a:r>
              <a:rPr lang="en-US" dirty="0" smtClean="0"/>
              <a:t>Reduce function</a:t>
            </a:r>
            <a:endParaRPr lang="en-US" dirty="0"/>
          </a:p>
        </p:txBody>
      </p:sp>
      <p:sp>
        <p:nvSpPr>
          <p:cNvPr id="3" name="Content Placeholder 2"/>
          <p:cNvSpPr>
            <a:spLocks noGrp="1"/>
          </p:cNvSpPr>
          <p:nvPr>
            <p:ph idx="1"/>
          </p:nvPr>
        </p:nvSpPr>
        <p:spPr>
          <a:xfrm>
            <a:off x="391680" y="1162698"/>
            <a:ext cx="4180320" cy="5794694"/>
          </a:xfrm>
        </p:spPr>
        <p:txBody>
          <a:bodyPr>
            <a:noAutofit/>
          </a:bodyPr>
          <a:lstStyle/>
          <a:p>
            <a:pPr>
              <a:spcAft>
                <a:spcPts val="181"/>
              </a:spcAft>
            </a:pPr>
            <a:r>
              <a:rPr lang="en-US" sz="1300" dirty="0">
                <a:cs typeface="Courier"/>
              </a:rPr>
              <a:t>import </a:t>
            </a:r>
            <a:r>
              <a:rPr lang="en-US" sz="1300" dirty="0" err="1">
                <a:cs typeface="Courier"/>
              </a:rPr>
              <a:t>java.io.IOException</a:t>
            </a:r>
            <a:r>
              <a:rPr lang="en-US" sz="1300" dirty="0">
                <a:cs typeface="Courier"/>
              </a:rPr>
              <a:t>; import </a:t>
            </a:r>
            <a:r>
              <a:rPr lang="en-US" sz="1300" dirty="0" err="1">
                <a:cs typeface="Courier"/>
              </a:rPr>
              <a:t>java.util.Iterator</a:t>
            </a:r>
            <a:r>
              <a:rPr lang="en-US" sz="1300" dirty="0">
                <a:cs typeface="Courier"/>
              </a:rPr>
              <a:t>; </a:t>
            </a:r>
          </a:p>
          <a:p>
            <a:pPr>
              <a:spcAft>
                <a:spcPts val="181"/>
              </a:spcAft>
            </a:pPr>
            <a:r>
              <a:rPr lang="en-US" sz="1300" dirty="0">
                <a:cs typeface="Courier"/>
              </a:rPr>
              <a:t>import </a:t>
            </a:r>
            <a:r>
              <a:rPr lang="en-US" sz="1300" dirty="0" err="1">
                <a:cs typeface="Courier"/>
              </a:rPr>
              <a:t>org.apache.hadoop.io.IntWritable</a:t>
            </a:r>
            <a:r>
              <a:rPr lang="en-US" sz="1300" dirty="0">
                <a:cs typeface="Courier"/>
              </a:rPr>
              <a:t>;</a:t>
            </a:r>
          </a:p>
          <a:p>
            <a:pPr>
              <a:spcAft>
                <a:spcPts val="181"/>
              </a:spcAft>
            </a:pPr>
            <a:r>
              <a:rPr lang="en-US" sz="1300" dirty="0">
                <a:cs typeface="Courier"/>
              </a:rPr>
              <a:t>import </a:t>
            </a:r>
            <a:r>
              <a:rPr lang="en-US" sz="1300" dirty="0" err="1">
                <a:cs typeface="Courier"/>
              </a:rPr>
              <a:t>org.apache.hadoop.io.Text</a:t>
            </a:r>
            <a:r>
              <a:rPr lang="en-US" sz="1300" dirty="0">
                <a:cs typeface="Courier"/>
              </a:rPr>
              <a:t>;</a:t>
            </a:r>
          </a:p>
          <a:p>
            <a:pPr>
              <a:spcAft>
                <a:spcPts val="181"/>
              </a:spcAft>
            </a:pPr>
            <a:r>
              <a:rPr lang="en-US" sz="1300" dirty="0">
                <a:cs typeface="Courier"/>
              </a:rPr>
              <a:t>import </a:t>
            </a:r>
            <a:r>
              <a:rPr lang="en-US" sz="1300" dirty="0" err="1">
                <a:cs typeface="Courier"/>
              </a:rPr>
              <a:t>org.apache.hadoop.mapred.MapReduceBase</a:t>
            </a:r>
            <a:r>
              <a:rPr lang="en-US" sz="1300" dirty="0">
                <a:cs typeface="Courier"/>
              </a:rPr>
              <a:t>; </a:t>
            </a:r>
          </a:p>
          <a:p>
            <a:pPr>
              <a:spcAft>
                <a:spcPts val="181"/>
              </a:spcAft>
            </a:pPr>
            <a:r>
              <a:rPr lang="en-US" sz="1300" dirty="0">
                <a:cs typeface="Courier"/>
              </a:rPr>
              <a:t>import </a:t>
            </a:r>
            <a:r>
              <a:rPr lang="en-US" sz="1300" dirty="0" err="1">
                <a:cs typeface="Courier"/>
              </a:rPr>
              <a:t>org.apache.hadoop.mapred.OutputCollector</a:t>
            </a:r>
            <a:r>
              <a:rPr lang="en-US" sz="1300" dirty="0">
                <a:cs typeface="Courier"/>
              </a:rPr>
              <a:t>; </a:t>
            </a:r>
          </a:p>
          <a:p>
            <a:pPr>
              <a:spcAft>
                <a:spcPts val="181"/>
              </a:spcAft>
            </a:pPr>
            <a:r>
              <a:rPr lang="en-US" sz="1300" dirty="0">
                <a:cs typeface="Courier"/>
              </a:rPr>
              <a:t>import </a:t>
            </a:r>
            <a:r>
              <a:rPr lang="en-US" sz="1300" dirty="0" err="1">
                <a:cs typeface="Courier"/>
              </a:rPr>
              <a:t>org.apache.hadoop.mapred.Reducer</a:t>
            </a:r>
            <a:r>
              <a:rPr lang="en-US" sz="1300" dirty="0">
                <a:cs typeface="Courier"/>
              </a:rPr>
              <a:t>; </a:t>
            </a:r>
          </a:p>
          <a:p>
            <a:pPr>
              <a:spcAft>
                <a:spcPts val="181"/>
              </a:spcAft>
            </a:pPr>
            <a:r>
              <a:rPr lang="en-US" sz="1300" dirty="0">
                <a:cs typeface="Courier"/>
              </a:rPr>
              <a:t>import </a:t>
            </a:r>
            <a:r>
              <a:rPr lang="en-US" sz="1300" dirty="0" err="1">
                <a:cs typeface="Courier"/>
              </a:rPr>
              <a:t>org.apache.hadoop.mapred.Reporter</a:t>
            </a:r>
            <a:r>
              <a:rPr lang="en-US" sz="1300" dirty="0" smtClean="0">
                <a:cs typeface="Courier"/>
              </a:rPr>
              <a:t>;</a:t>
            </a:r>
            <a:endParaRPr lang="en-US" sz="1300" dirty="0">
              <a:cs typeface="Courier"/>
            </a:endParaRPr>
          </a:p>
          <a:p>
            <a:pPr>
              <a:spcAft>
                <a:spcPts val="181"/>
              </a:spcAft>
            </a:pPr>
            <a:r>
              <a:rPr lang="en-US" sz="1300" dirty="0">
                <a:cs typeface="Courier"/>
              </a:rPr>
              <a:t>// </a:t>
            </a:r>
            <a:r>
              <a:rPr lang="en-US" sz="1300" dirty="0">
                <a:solidFill>
                  <a:srgbClr val="3366FF"/>
                </a:solidFill>
                <a:cs typeface="Courier"/>
              </a:rPr>
              <a:t>reducer inputs must match the output types of the mapper</a:t>
            </a:r>
          </a:p>
          <a:p>
            <a:pPr>
              <a:spcAft>
                <a:spcPts val="181"/>
              </a:spcAft>
            </a:pPr>
            <a:r>
              <a:rPr lang="en-US" sz="1300" dirty="0">
                <a:cs typeface="Courier"/>
              </a:rPr>
              <a:t>// </a:t>
            </a:r>
            <a:r>
              <a:rPr lang="en-US" sz="1300" dirty="0">
                <a:solidFill>
                  <a:srgbClr val="3366FF"/>
                </a:solidFill>
                <a:cs typeface="Courier"/>
              </a:rPr>
              <a:t>for each year: compute max temperature</a:t>
            </a:r>
          </a:p>
          <a:p>
            <a:pPr>
              <a:spcAft>
                <a:spcPts val="181"/>
              </a:spcAft>
            </a:pPr>
            <a:r>
              <a:rPr lang="en-US" sz="1300" dirty="0">
                <a:cs typeface="Courier"/>
              </a:rPr>
              <a:t>Static class </a:t>
            </a:r>
            <a:r>
              <a:rPr lang="en-US" sz="1300" dirty="0" err="1">
                <a:cs typeface="Courier"/>
              </a:rPr>
              <a:t>NewMaxTemperatureReducer</a:t>
            </a:r>
            <a:r>
              <a:rPr lang="en-US" sz="1300" dirty="0">
                <a:cs typeface="Courier"/>
              </a:rPr>
              <a:t> </a:t>
            </a:r>
          </a:p>
          <a:p>
            <a:pPr>
              <a:spcAft>
                <a:spcPts val="181"/>
              </a:spcAft>
            </a:pPr>
            <a:r>
              <a:rPr lang="en-US" sz="1300" dirty="0">
                <a:cs typeface="Courier"/>
              </a:rPr>
              <a:t>extends Reducer &lt;Text, </a:t>
            </a:r>
            <a:r>
              <a:rPr lang="en-US" sz="1300" dirty="0" err="1">
                <a:cs typeface="Courier"/>
              </a:rPr>
              <a:t>IntWritable</a:t>
            </a:r>
            <a:r>
              <a:rPr lang="en-US" sz="1300" dirty="0">
                <a:cs typeface="Courier"/>
              </a:rPr>
              <a:t>, Text, </a:t>
            </a:r>
            <a:r>
              <a:rPr lang="en-US" sz="1300" dirty="0" err="1">
                <a:cs typeface="Courier"/>
              </a:rPr>
              <a:t>IntWritable</a:t>
            </a:r>
            <a:r>
              <a:rPr lang="en-US" sz="1300" dirty="0">
                <a:cs typeface="Courier"/>
              </a:rPr>
              <a:t>&gt; { </a:t>
            </a:r>
          </a:p>
          <a:p>
            <a:pPr>
              <a:spcAft>
                <a:spcPts val="181"/>
              </a:spcAft>
            </a:pPr>
            <a:r>
              <a:rPr lang="en-US" sz="1300" dirty="0">
                <a:cs typeface="Courier"/>
              </a:rPr>
              <a:t>// </a:t>
            </a:r>
            <a:r>
              <a:rPr lang="en-US" sz="1300" dirty="0">
                <a:solidFill>
                  <a:srgbClr val="3366FF"/>
                </a:solidFill>
                <a:cs typeface="Courier"/>
              </a:rPr>
              <a:t>for each </a:t>
            </a:r>
            <a:r>
              <a:rPr lang="en-US" sz="1300" dirty="0">
                <a:solidFill>
                  <a:srgbClr val="FF0000"/>
                </a:solidFill>
                <a:cs typeface="Courier"/>
              </a:rPr>
              <a:t>key</a:t>
            </a:r>
            <a:r>
              <a:rPr lang="en-US" sz="1300" dirty="0">
                <a:solidFill>
                  <a:srgbClr val="3366FF"/>
                </a:solidFill>
                <a:cs typeface="Courier"/>
              </a:rPr>
              <a:t> (year) compute the max temperature from </a:t>
            </a:r>
            <a:r>
              <a:rPr lang="en-US" sz="1300" dirty="0">
                <a:solidFill>
                  <a:srgbClr val="FF0000"/>
                </a:solidFill>
                <a:cs typeface="Courier"/>
              </a:rPr>
              <a:t>values</a:t>
            </a:r>
          </a:p>
          <a:p>
            <a:pPr>
              <a:spcAft>
                <a:spcPts val="181"/>
              </a:spcAft>
            </a:pPr>
            <a:endParaRPr lang="en-US" sz="1300" dirty="0"/>
          </a:p>
        </p:txBody>
      </p:sp>
      <p:sp>
        <p:nvSpPr>
          <p:cNvPr id="4" name="Ορθογώνιο 3"/>
          <p:cNvSpPr/>
          <p:nvPr/>
        </p:nvSpPr>
        <p:spPr>
          <a:xfrm>
            <a:off x="4593631" y="1196752"/>
            <a:ext cx="4572000" cy="3098284"/>
          </a:xfrm>
          <a:prstGeom prst="rect">
            <a:avLst/>
          </a:prstGeom>
        </p:spPr>
        <p:txBody>
          <a:bodyPr>
            <a:spAutoFit/>
          </a:bodyPr>
          <a:lstStyle/>
          <a:p>
            <a:pPr marL="285750" indent="-285750">
              <a:spcAft>
                <a:spcPts val="181"/>
              </a:spcAft>
              <a:buFont typeface="Arial" panose="020B0604020202020204" pitchFamily="34" charset="0"/>
              <a:buChar char="•"/>
            </a:pPr>
            <a:r>
              <a:rPr lang="en-US" sz="1300" dirty="0">
                <a:cs typeface="Courier"/>
              </a:rPr>
              <a:t>// </a:t>
            </a:r>
            <a:r>
              <a:rPr lang="en-US" sz="1300" dirty="0">
                <a:solidFill>
                  <a:schemeClr val="accent2"/>
                </a:solidFill>
                <a:cs typeface="Courier"/>
              </a:rPr>
              <a:t>and write the pair key (year), value (</a:t>
            </a:r>
            <a:r>
              <a:rPr lang="en-US" sz="1300" dirty="0" err="1">
                <a:solidFill>
                  <a:schemeClr val="accent2"/>
                </a:solidFill>
                <a:cs typeface="Courier"/>
              </a:rPr>
              <a:t>max_temprature</a:t>
            </a:r>
            <a:r>
              <a:rPr lang="en-US" sz="1300" dirty="0">
                <a:solidFill>
                  <a:schemeClr val="accent2"/>
                </a:solidFill>
                <a:cs typeface="Courier"/>
              </a:rPr>
              <a:t>) to the context/output</a:t>
            </a:r>
          </a:p>
          <a:p>
            <a:pPr marL="285750" indent="-285750">
              <a:spcAft>
                <a:spcPts val="181"/>
              </a:spcAft>
              <a:buFont typeface="Arial" panose="020B0604020202020204" pitchFamily="34" charset="0"/>
              <a:buChar char="•"/>
            </a:pPr>
            <a:r>
              <a:rPr lang="en-US" sz="1300" dirty="0">
                <a:cs typeface="Courier"/>
              </a:rPr>
              <a:t>public void reduce(Text </a:t>
            </a:r>
            <a:r>
              <a:rPr lang="en-US" sz="1300" dirty="0">
                <a:solidFill>
                  <a:srgbClr val="FF0000"/>
                </a:solidFill>
                <a:cs typeface="Courier"/>
              </a:rPr>
              <a:t>key</a:t>
            </a:r>
            <a:r>
              <a:rPr lang="en-US" sz="1300" dirty="0">
                <a:cs typeface="Courier"/>
              </a:rPr>
              <a:t>, </a:t>
            </a:r>
            <a:r>
              <a:rPr lang="en-US" sz="1300" dirty="0" err="1">
                <a:cs typeface="Courier"/>
              </a:rPr>
              <a:t>Iterable</a:t>
            </a:r>
            <a:r>
              <a:rPr lang="en-US" sz="1300" dirty="0">
                <a:cs typeface="Courier"/>
              </a:rPr>
              <a:t>&lt;</a:t>
            </a:r>
            <a:r>
              <a:rPr lang="en-US" sz="1300" dirty="0" err="1">
                <a:cs typeface="Courier"/>
              </a:rPr>
              <a:t>IntWritable</a:t>
            </a:r>
            <a:r>
              <a:rPr lang="en-US" sz="1300" dirty="0">
                <a:cs typeface="Courier"/>
              </a:rPr>
              <a:t>&gt; </a:t>
            </a:r>
            <a:r>
              <a:rPr lang="en-US" sz="1300" dirty="0">
                <a:solidFill>
                  <a:srgbClr val="FF0000"/>
                </a:solidFill>
                <a:cs typeface="Courier"/>
              </a:rPr>
              <a:t>values</a:t>
            </a:r>
            <a:r>
              <a:rPr lang="en-US" sz="1300" dirty="0">
                <a:cs typeface="Courier"/>
              </a:rPr>
              <a:t>, </a:t>
            </a:r>
          </a:p>
          <a:p>
            <a:pPr marL="285750" indent="-285750">
              <a:spcAft>
                <a:spcPts val="181"/>
              </a:spcAft>
              <a:buFont typeface="Arial" panose="020B0604020202020204" pitchFamily="34" charset="0"/>
              <a:buChar char="•"/>
            </a:pPr>
            <a:r>
              <a:rPr lang="en-US" sz="1300" dirty="0">
                <a:cs typeface="Courier"/>
              </a:rPr>
              <a:t>	Context context) throws </a:t>
            </a:r>
            <a:r>
              <a:rPr lang="en-US" sz="1300" dirty="0" err="1">
                <a:cs typeface="Courier"/>
              </a:rPr>
              <a:t>IOException</a:t>
            </a:r>
            <a:r>
              <a:rPr lang="en-US" sz="1300" dirty="0">
                <a:cs typeface="Courier"/>
              </a:rPr>
              <a:t> { </a:t>
            </a:r>
          </a:p>
          <a:p>
            <a:pPr marL="285750" indent="-285750">
              <a:spcAft>
                <a:spcPts val="181"/>
              </a:spcAft>
              <a:buFont typeface="Arial" panose="020B0604020202020204" pitchFamily="34" charset="0"/>
              <a:buChar char="•"/>
            </a:pPr>
            <a:r>
              <a:rPr lang="en-US" sz="1300" dirty="0">
                <a:cs typeface="Courier"/>
              </a:rPr>
              <a:t>			</a:t>
            </a:r>
            <a:r>
              <a:rPr lang="en-US" sz="1300" dirty="0" err="1">
                <a:cs typeface="Courier"/>
              </a:rPr>
              <a:t>int</a:t>
            </a:r>
            <a:r>
              <a:rPr lang="en-US" sz="1300" dirty="0">
                <a:cs typeface="Courier"/>
              </a:rPr>
              <a:t> </a:t>
            </a:r>
            <a:r>
              <a:rPr lang="en-US" sz="1300" dirty="0" err="1">
                <a:cs typeface="Courier"/>
              </a:rPr>
              <a:t>maxValue</a:t>
            </a:r>
            <a:r>
              <a:rPr lang="en-US" sz="1300" dirty="0">
                <a:cs typeface="Courier"/>
              </a:rPr>
              <a:t> = </a:t>
            </a:r>
            <a:r>
              <a:rPr lang="en-US" sz="1300" dirty="0" err="1">
                <a:cs typeface="Courier"/>
              </a:rPr>
              <a:t>Integer.MIN_VALUE</a:t>
            </a:r>
            <a:r>
              <a:rPr lang="en-US" sz="1300" dirty="0">
                <a:cs typeface="Courier"/>
              </a:rPr>
              <a:t>; </a:t>
            </a:r>
          </a:p>
          <a:p>
            <a:pPr marL="285750" indent="-285750">
              <a:spcAft>
                <a:spcPts val="181"/>
              </a:spcAft>
              <a:buFont typeface="Arial" panose="020B0604020202020204" pitchFamily="34" charset="0"/>
              <a:buChar char="•"/>
            </a:pPr>
            <a:r>
              <a:rPr lang="en-US" sz="1300" dirty="0">
                <a:cs typeface="Courier"/>
              </a:rPr>
              <a:t>			for (</a:t>
            </a:r>
            <a:r>
              <a:rPr lang="en-US" sz="1300" dirty="0" err="1">
                <a:cs typeface="Courier"/>
              </a:rPr>
              <a:t>Intwritable</a:t>
            </a:r>
            <a:r>
              <a:rPr lang="en-US" sz="1300" dirty="0">
                <a:cs typeface="Courier"/>
              </a:rPr>
              <a:t> value : values) { </a:t>
            </a:r>
          </a:p>
          <a:p>
            <a:pPr marL="285750" indent="-285750">
              <a:spcAft>
                <a:spcPts val="181"/>
              </a:spcAft>
              <a:buFont typeface="Arial" panose="020B0604020202020204" pitchFamily="34" charset="0"/>
              <a:buChar char="•"/>
            </a:pPr>
            <a:r>
              <a:rPr lang="en-US" sz="1300" dirty="0">
                <a:cs typeface="Courier"/>
              </a:rPr>
              <a:t>				</a:t>
            </a:r>
            <a:r>
              <a:rPr lang="en-US" sz="1300" dirty="0" err="1">
                <a:cs typeface="Courier"/>
              </a:rPr>
              <a:t>maxValue</a:t>
            </a:r>
            <a:r>
              <a:rPr lang="en-US" sz="1300" dirty="0">
                <a:cs typeface="Courier"/>
              </a:rPr>
              <a:t> = </a:t>
            </a:r>
            <a:r>
              <a:rPr lang="en-US" sz="1300" dirty="0" err="1">
                <a:cs typeface="Courier"/>
              </a:rPr>
              <a:t>Math.max</a:t>
            </a:r>
            <a:r>
              <a:rPr lang="en-US" sz="1300" dirty="0">
                <a:cs typeface="Courier"/>
              </a:rPr>
              <a:t>(</a:t>
            </a:r>
            <a:r>
              <a:rPr lang="en-US" sz="1300" dirty="0" err="1">
                <a:cs typeface="Courier"/>
              </a:rPr>
              <a:t>maxValue</a:t>
            </a:r>
            <a:r>
              <a:rPr lang="en-US" sz="1300" dirty="0">
                <a:cs typeface="Courier"/>
              </a:rPr>
              <a:t>, </a:t>
            </a:r>
            <a:r>
              <a:rPr lang="en-US" sz="1300" dirty="0" err="1">
                <a:cs typeface="Courier"/>
              </a:rPr>
              <a:t>value.get</a:t>
            </a:r>
            <a:r>
              <a:rPr lang="en-US" sz="1300" dirty="0">
                <a:cs typeface="Courier"/>
              </a:rPr>
              <a:t>()); </a:t>
            </a:r>
          </a:p>
          <a:p>
            <a:pPr marL="285750" indent="-285750">
              <a:spcAft>
                <a:spcPts val="181"/>
              </a:spcAft>
              <a:buFont typeface="Arial" panose="020B0604020202020204" pitchFamily="34" charset="0"/>
              <a:buChar char="•"/>
            </a:pPr>
            <a:r>
              <a:rPr lang="en-US" sz="1300" dirty="0">
                <a:cs typeface="Courier"/>
              </a:rPr>
              <a:t>			} </a:t>
            </a:r>
          </a:p>
          <a:p>
            <a:pPr marL="285750" indent="-285750">
              <a:spcAft>
                <a:spcPts val="181"/>
              </a:spcAft>
              <a:buFont typeface="Arial" panose="020B0604020202020204" pitchFamily="34" charset="0"/>
              <a:buChar char="•"/>
            </a:pPr>
            <a:r>
              <a:rPr lang="en-US" sz="1300" dirty="0">
                <a:cs typeface="Courier"/>
              </a:rPr>
              <a:t>			</a:t>
            </a:r>
            <a:r>
              <a:rPr lang="en-US" sz="1300" dirty="0" err="1">
                <a:cs typeface="Courier"/>
              </a:rPr>
              <a:t>context.write</a:t>
            </a:r>
            <a:r>
              <a:rPr lang="en-US" sz="1300" dirty="0">
                <a:cs typeface="Courier"/>
              </a:rPr>
              <a:t>(key, new </a:t>
            </a:r>
            <a:r>
              <a:rPr lang="en-US" sz="1300" dirty="0" err="1">
                <a:cs typeface="Courier"/>
              </a:rPr>
              <a:t>IntWritable</a:t>
            </a:r>
            <a:r>
              <a:rPr lang="en-US" sz="1300" dirty="0">
                <a:cs typeface="Courier"/>
              </a:rPr>
              <a:t>(</a:t>
            </a:r>
            <a:r>
              <a:rPr lang="en-US" sz="1300" dirty="0" err="1">
                <a:cs typeface="Courier"/>
              </a:rPr>
              <a:t>maxValue</a:t>
            </a:r>
            <a:r>
              <a:rPr lang="en-US" sz="1300" dirty="0">
                <a:cs typeface="Courier"/>
              </a:rPr>
              <a:t>)); } </a:t>
            </a:r>
          </a:p>
          <a:p>
            <a:pPr marL="285750" indent="-285750">
              <a:spcAft>
                <a:spcPts val="181"/>
              </a:spcAft>
              <a:buFont typeface="Arial" panose="020B0604020202020204" pitchFamily="34" charset="0"/>
              <a:buChar char="•"/>
            </a:pPr>
            <a:r>
              <a:rPr lang="en-US" sz="1300" dirty="0">
                <a:cs typeface="Courier"/>
              </a:rPr>
              <a:t>} </a:t>
            </a:r>
          </a:p>
        </p:txBody>
      </p:sp>
    </p:spTree>
    <p:extLst>
      <p:ext uri="{BB962C8B-B14F-4D97-AF65-F5344CB8AC3E}">
        <p14:creationId xmlns:p14="http://schemas.microsoft.com/office/powerpoint/2010/main" val="2608163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680" y="-99392"/>
            <a:ext cx="8220960" cy="1137719"/>
          </a:xfrm>
        </p:spPr>
        <p:txBody>
          <a:bodyPr>
            <a:normAutofit/>
          </a:bodyPr>
          <a:lstStyle/>
          <a:p>
            <a:r>
              <a:rPr lang="en-US" dirty="0">
                <a:ea typeface="+mn-ea"/>
                <a:cs typeface="Courier"/>
              </a:rPr>
              <a:t>MAX TEMPERATURE APPLICATION  </a:t>
            </a:r>
          </a:p>
        </p:txBody>
      </p:sp>
      <p:sp>
        <p:nvSpPr>
          <p:cNvPr id="3" name="Content Placeholder 2"/>
          <p:cNvSpPr>
            <a:spLocks noGrp="1"/>
          </p:cNvSpPr>
          <p:nvPr>
            <p:ph idx="1"/>
          </p:nvPr>
        </p:nvSpPr>
        <p:spPr>
          <a:xfrm>
            <a:off x="174600" y="816026"/>
            <a:ext cx="8948272" cy="5925342"/>
          </a:xfrm>
        </p:spPr>
        <p:txBody>
          <a:bodyPr>
            <a:noAutofit/>
          </a:bodyPr>
          <a:lstStyle/>
          <a:p>
            <a:pPr>
              <a:lnSpc>
                <a:spcPct val="90000"/>
              </a:lnSpc>
              <a:spcAft>
                <a:spcPts val="181"/>
              </a:spcAft>
            </a:pPr>
            <a:r>
              <a:rPr lang="en-US" sz="1000" dirty="0">
                <a:cs typeface="Courier"/>
              </a:rPr>
              <a:t>import </a:t>
            </a:r>
            <a:r>
              <a:rPr lang="en-US" sz="1000" dirty="0" err="1">
                <a:cs typeface="Courier"/>
              </a:rPr>
              <a:t>java.io.IOException;import</a:t>
            </a:r>
            <a:r>
              <a:rPr lang="en-US" sz="1000" dirty="0">
                <a:cs typeface="Courier"/>
              </a:rPr>
              <a:t> </a:t>
            </a:r>
            <a:r>
              <a:rPr lang="en-US" sz="1000" dirty="0" err="1">
                <a:cs typeface="Courier"/>
              </a:rPr>
              <a:t>org.apache.hadoop.fs.Path</a:t>
            </a:r>
            <a:r>
              <a:rPr lang="en-US" sz="1000" dirty="0">
                <a:cs typeface="Courier"/>
              </a:rPr>
              <a:t>;</a:t>
            </a:r>
            <a:br>
              <a:rPr lang="en-US" sz="1000" dirty="0">
                <a:cs typeface="Courier"/>
              </a:rPr>
            </a:br>
            <a:r>
              <a:rPr lang="en-US" sz="1000" dirty="0">
                <a:cs typeface="Courier"/>
              </a:rPr>
              <a:t>import </a:t>
            </a:r>
            <a:r>
              <a:rPr lang="en-US" sz="1000" dirty="0" err="1">
                <a:cs typeface="Courier"/>
              </a:rPr>
              <a:t>org.apache.hadoop.io.IntWritable</a:t>
            </a:r>
            <a:r>
              <a:rPr lang="en-US" sz="1000" dirty="0">
                <a:cs typeface="Courier"/>
              </a:rPr>
              <a:t>;</a:t>
            </a:r>
            <a:br>
              <a:rPr lang="en-US" sz="1000" dirty="0">
                <a:cs typeface="Courier"/>
              </a:rPr>
            </a:br>
            <a:r>
              <a:rPr lang="en-US" sz="1000" dirty="0">
                <a:cs typeface="Courier"/>
              </a:rPr>
              <a:t>import </a:t>
            </a:r>
            <a:r>
              <a:rPr lang="en-US" sz="1000" dirty="0" err="1">
                <a:cs typeface="Courier"/>
              </a:rPr>
              <a:t>org.apache.hadoop.io.Text</a:t>
            </a:r>
            <a:r>
              <a:rPr lang="en-US" sz="1000" dirty="0">
                <a:cs typeface="Courier"/>
              </a:rPr>
              <a:t>;</a:t>
            </a:r>
            <a:br>
              <a:rPr lang="en-US" sz="1000" dirty="0">
                <a:cs typeface="Courier"/>
              </a:rPr>
            </a:br>
            <a:r>
              <a:rPr lang="en-US" sz="1000" dirty="0">
                <a:cs typeface="Courier"/>
              </a:rPr>
              <a:t>import </a:t>
            </a:r>
            <a:r>
              <a:rPr lang="en-US" sz="1000" dirty="0" err="1">
                <a:cs typeface="Courier"/>
              </a:rPr>
              <a:t>org.apache.hadoop.mapred.FileInputFormat</a:t>
            </a:r>
            <a:r>
              <a:rPr lang="en-US" sz="1000" dirty="0">
                <a:cs typeface="Courier"/>
              </a:rPr>
              <a:t>; import </a:t>
            </a:r>
            <a:r>
              <a:rPr lang="en-US" sz="1000" dirty="0" err="1">
                <a:cs typeface="Courier"/>
              </a:rPr>
              <a:t>org.apache.hadoop.mapred.FileOutputFormat</a:t>
            </a:r>
            <a:r>
              <a:rPr lang="en-US" sz="1000" dirty="0">
                <a:cs typeface="Courier"/>
              </a:rPr>
              <a:t>; import </a:t>
            </a:r>
            <a:r>
              <a:rPr lang="en-US" sz="1000" dirty="0" err="1">
                <a:cs typeface="Courier"/>
              </a:rPr>
              <a:t>org.apache.hadoop.mapred.JobClient</a:t>
            </a:r>
            <a:r>
              <a:rPr lang="en-US" sz="1000" dirty="0">
                <a:cs typeface="Courier"/>
              </a:rPr>
              <a:t>;</a:t>
            </a:r>
            <a:br>
              <a:rPr lang="en-US" sz="1000" dirty="0">
                <a:cs typeface="Courier"/>
              </a:rPr>
            </a:br>
            <a:r>
              <a:rPr lang="en-US" sz="1000" dirty="0">
                <a:cs typeface="Courier"/>
              </a:rPr>
              <a:t>import </a:t>
            </a:r>
            <a:r>
              <a:rPr lang="en-US" sz="1000" dirty="0" err="1">
                <a:cs typeface="Courier"/>
              </a:rPr>
              <a:t>org.apache.hadoop.mapred.JobConf</a:t>
            </a:r>
            <a:r>
              <a:rPr lang="en-US" sz="1000" dirty="0">
                <a:cs typeface="Courier"/>
              </a:rPr>
              <a:t>; </a:t>
            </a:r>
          </a:p>
          <a:p>
            <a:pPr>
              <a:lnSpc>
                <a:spcPct val="90000"/>
              </a:lnSpc>
              <a:spcAft>
                <a:spcPts val="181"/>
              </a:spcAft>
            </a:pPr>
            <a:endParaRPr lang="en-US" sz="1000" dirty="0">
              <a:cs typeface="Courier"/>
            </a:endParaRPr>
          </a:p>
          <a:p>
            <a:pPr>
              <a:lnSpc>
                <a:spcPct val="90000"/>
              </a:lnSpc>
              <a:spcAft>
                <a:spcPts val="181"/>
              </a:spcAft>
            </a:pPr>
            <a:r>
              <a:rPr lang="en-US" sz="1000" dirty="0">
                <a:cs typeface="Courier"/>
              </a:rPr>
              <a:t>public class </a:t>
            </a:r>
            <a:r>
              <a:rPr lang="en-US" sz="1000" dirty="0" err="1">
                <a:cs typeface="Courier"/>
              </a:rPr>
              <a:t>NewMaxTemperature</a:t>
            </a:r>
            <a:r>
              <a:rPr lang="en-US" sz="1000" dirty="0">
                <a:cs typeface="Courier"/>
              </a:rPr>
              <a:t> { </a:t>
            </a:r>
          </a:p>
          <a:p>
            <a:pPr>
              <a:lnSpc>
                <a:spcPct val="90000"/>
              </a:lnSpc>
              <a:spcAft>
                <a:spcPts val="181"/>
              </a:spcAft>
            </a:pPr>
            <a:r>
              <a:rPr lang="en-US" sz="1000" dirty="0">
                <a:cs typeface="Courier"/>
              </a:rPr>
              <a:t>	public static void main(String[] </a:t>
            </a:r>
            <a:r>
              <a:rPr lang="en-US" sz="1000" dirty="0" err="1">
                <a:cs typeface="Courier"/>
              </a:rPr>
              <a:t>args</a:t>
            </a:r>
            <a:r>
              <a:rPr lang="en-US" sz="1000" dirty="0">
                <a:cs typeface="Courier"/>
              </a:rPr>
              <a:t>) throws  Exception { </a:t>
            </a:r>
          </a:p>
          <a:p>
            <a:pPr>
              <a:lnSpc>
                <a:spcPct val="90000"/>
              </a:lnSpc>
              <a:spcAft>
                <a:spcPts val="181"/>
              </a:spcAft>
            </a:pPr>
            <a:r>
              <a:rPr lang="en-US" sz="1000" dirty="0">
                <a:cs typeface="Courier"/>
              </a:rPr>
              <a:t>	if (</a:t>
            </a:r>
            <a:r>
              <a:rPr lang="en-US" sz="1000" dirty="0" err="1">
                <a:cs typeface="Courier"/>
              </a:rPr>
              <a:t>args.length</a:t>
            </a:r>
            <a:r>
              <a:rPr lang="en-US" sz="1000" dirty="0">
                <a:cs typeface="Courier"/>
              </a:rPr>
              <a:t> != 2) { </a:t>
            </a:r>
          </a:p>
          <a:p>
            <a:pPr>
              <a:lnSpc>
                <a:spcPct val="90000"/>
              </a:lnSpc>
              <a:spcAft>
                <a:spcPts val="181"/>
              </a:spcAft>
            </a:pPr>
            <a:r>
              <a:rPr lang="en-US" sz="1000" dirty="0">
                <a:cs typeface="Courier"/>
              </a:rPr>
              <a:t>			</a:t>
            </a:r>
            <a:r>
              <a:rPr lang="en-US" sz="1000" dirty="0" err="1">
                <a:cs typeface="Courier"/>
              </a:rPr>
              <a:t>System.err.println</a:t>
            </a:r>
            <a:r>
              <a:rPr lang="en-US" sz="1000" dirty="0">
                <a:cs typeface="Courier"/>
              </a:rPr>
              <a:t>("Usage: </a:t>
            </a:r>
            <a:r>
              <a:rPr lang="en-US" sz="1000" dirty="0" err="1">
                <a:cs typeface="Courier"/>
              </a:rPr>
              <a:t>MaxTemperature</a:t>
            </a:r>
            <a:r>
              <a:rPr lang="en-US" sz="1000" dirty="0">
                <a:cs typeface="Courier"/>
              </a:rPr>
              <a:t> &lt;input path&gt; &lt;output path&gt;"); </a:t>
            </a:r>
          </a:p>
          <a:p>
            <a:pPr>
              <a:lnSpc>
                <a:spcPct val="90000"/>
              </a:lnSpc>
              <a:spcAft>
                <a:spcPts val="181"/>
              </a:spcAft>
            </a:pPr>
            <a:r>
              <a:rPr lang="en-US" sz="1000" dirty="0">
                <a:cs typeface="Courier"/>
              </a:rPr>
              <a:t>			</a:t>
            </a:r>
            <a:r>
              <a:rPr lang="en-US" sz="1000" dirty="0" err="1">
                <a:cs typeface="Courier"/>
              </a:rPr>
              <a:t>System.exit</a:t>
            </a:r>
            <a:r>
              <a:rPr lang="en-US" sz="1000" dirty="0">
                <a:cs typeface="Courier"/>
              </a:rPr>
              <a:t>(-1); } </a:t>
            </a:r>
          </a:p>
          <a:p>
            <a:pPr>
              <a:lnSpc>
                <a:spcPct val="90000"/>
              </a:lnSpc>
              <a:spcAft>
                <a:spcPts val="181"/>
              </a:spcAft>
            </a:pPr>
            <a:r>
              <a:rPr lang="en-US" sz="1000" dirty="0">
                <a:cs typeface="Courier"/>
              </a:rPr>
              <a:t>	// </a:t>
            </a:r>
            <a:r>
              <a:rPr lang="en-US" sz="1000" dirty="0">
                <a:solidFill>
                  <a:srgbClr val="3366FF"/>
                </a:solidFill>
                <a:cs typeface="Courier"/>
              </a:rPr>
              <a:t>object to run the job</a:t>
            </a:r>
          </a:p>
          <a:p>
            <a:pPr>
              <a:lnSpc>
                <a:spcPct val="90000"/>
              </a:lnSpc>
              <a:spcAft>
                <a:spcPts val="181"/>
              </a:spcAft>
            </a:pPr>
            <a:r>
              <a:rPr lang="en-US" sz="1000" dirty="0">
                <a:cs typeface="Courier"/>
              </a:rPr>
              <a:t>	Job  job = new Job();</a:t>
            </a:r>
          </a:p>
          <a:p>
            <a:r>
              <a:rPr lang="en-US" sz="1000" dirty="0">
                <a:cs typeface="Courier"/>
              </a:rPr>
              <a:t>	</a:t>
            </a:r>
            <a:r>
              <a:rPr lang="en-US" sz="1000" dirty="0" err="1">
                <a:cs typeface="Courier"/>
              </a:rPr>
              <a:t>Job.setJarByClass</a:t>
            </a:r>
            <a:r>
              <a:rPr lang="en-US" sz="1000" dirty="0">
                <a:cs typeface="Courier"/>
              </a:rPr>
              <a:t>(</a:t>
            </a:r>
            <a:r>
              <a:rPr lang="en-US" sz="1000" dirty="0" err="1">
                <a:cs typeface="Courier"/>
              </a:rPr>
              <a:t>NewMaxTemperature.class</a:t>
            </a:r>
            <a:r>
              <a:rPr lang="en-US" sz="1000" dirty="0">
                <a:cs typeface="Courier"/>
              </a:rPr>
              <a:t>); </a:t>
            </a:r>
          </a:p>
          <a:p>
            <a:r>
              <a:rPr lang="en-US" sz="1000" dirty="0">
                <a:cs typeface="Courier"/>
              </a:rPr>
              <a:t>	</a:t>
            </a:r>
            <a:r>
              <a:rPr lang="en-US" sz="1000" dirty="0" err="1">
                <a:cs typeface="Courier"/>
              </a:rPr>
              <a:t>FileInputFormat.addInputPath</a:t>
            </a:r>
            <a:r>
              <a:rPr lang="en-US" sz="1000" dirty="0">
                <a:cs typeface="Courier"/>
              </a:rPr>
              <a:t>(</a:t>
            </a:r>
            <a:r>
              <a:rPr lang="en-US" sz="1000" dirty="0" err="1">
                <a:cs typeface="Courier"/>
              </a:rPr>
              <a:t>conf</a:t>
            </a:r>
            <a:r>
              <a:rPr lang="en-US" sz="1000" dirty="0">
                <a:cs typeface="Courier"/>
              </a:rPr>
              <a:t>, new Path(</a:t>
            </a:r>
            <a:r>
              <a:rPr lang="en-US" sz="1000" dirty="0" err="1">
                <a:cs typeface="Courier"/>
              </a:rPr>
              <a:t>args</a:t>
            </a:r>
            <a:r>
              <a:rPr lang="en-US" sz="1000" dirty="0">
                <a:cs typeface="Courier"/>
              </a:rPr>
              <a:t>[0])); //</a:t>
            </a:r>
            <a:r>
              <a:rPr lang="en-US" sz="1000" dirty="0">
                <a:solidFill>
                  <a:srgbClr val="3366FF"/>
                </a:solidFill>
                <a:cs typeface="Courier"/>
              </a:rPr>
              <a:t>input data location </a:t>
            </a:r>
          </a:p>
          <a:p>
            <a:pPr>
              <a:lnSpc>
                <a:spcPct val="90000"/>
              </a:lnSpc>
              <a:spcAft>
                <a:spcPts val="181"/>
              </a:spcAft>
            </a:pPr>
            <a:r>
              <a:rPr lang="en-US" sz="1000" dirty="0">
                <a:cs typeface="Courier"/>
              </a:rPr>
              <a:t>	</a:t>
            </a:r>
            <a:r>
              <a:rPr lang="en-US" sz="1000" dirty="0" err="1">
                <a:cs typeface="Courier"/>
              </a:rPr>
              <a:t>FileOutputFormat.setOutputPath</a:t>
            </a:r>
            <a:r>
              <a:rPr lang="en-US" sz="1000" dirty="0">
                <a:cs typeface="Courier"/>
              </a:rPr>
              <a:t>(</a:t>
            </a:r>
            <a:r>
              <a:rPr lang="en-US" sz="1000" dirty="0" err="1">
                <a:cs typeface="Courier"/>
              </a:rPr>
              <a:t>conf</a:t>
            </a:r>
            <a:r>
              <a:rPr lang="en-US" sz="1000" dirty="0">
                <a:cs typeface="Courier"/>
              </a:rPr>
              <a:t>, new Path(</a:t>
            </a:r>
            <a:r>
              <a:rPr lang="en-US" sz="1000" dirty="0" err="1">
                <a:cs typeface="Courier"/>
              </a:rPr>
              <a:t>args</a:t>
            </a:r>
            <a:r>
              <a:rPr lang="en-US" sz="1000" dirty="0">
                <a:cs typeface="Courier"/>
              </a:rPr>
              <a:t>[1])); //</a:t>
            </a:r>
            <a:r>
              <a:rPr lang="en-US" sz="1000" dirty="0">
                <a:solidFill>
                  <a:srgbClr val="3366FF"/>
                </a:solidFill>
                <a:cs typeface="Courier"/>
              </a:rPr>
              <a:t>output data path</a:t>
            </a:r>
          </a:p>
          <a:p>
            <a:pPr>
              <a:lnSpc>
                <a:spcPct val="90000"/>
              </a:lnSpc>
              <a:spcAft>
                <a:spcPts val="181"/>
              </a:spcAft>
            </a:pPr>
            <a:r>
              <a:rPr lang="en-US" sz="1000" dirty="0">
                <a:cs typeface="Courier"/>
              </a:rPr>
              <a:t>	</a:t>
            </a:r>
            <a:r>
              <a:rPr lang="en-US" sz="1000" dirty="0" err="1">
                <a:cs typeface="Courier"/>
              </a:rPr>
              <a:t>job.setMapperClass</a:t>
            </a:r>
            <a:r>
              <a:rPr lang="en-US" sz="1000" dirty="0">
                <a:cs typeface="Courier"/>
              </a:rPr>
              <a:t>(</a:t>
            </a:r>
            <a:r>
              <a:rPr lang="en-US" sz="1000" dirty="0" err="1">
                <a:cs typeface="Courier"/>
              </a:rPr>
              <a:t>NewMaxTemperatureMapper.class</a:t>
            </a:r>
            <a:r>
              <a:rPr lang="en-US" sz="1000" dirty="0">
                <a:cs typeface="Courier"/>
              </a:rPr>
              <a:t>); // </a:t>
            </a:r>
            <a:r>
              <a:rPr lang="en-US" sz="1000" dirty="0">
                <a:solidFill>
                  <a:srgbClr val="3366FF"/>
                </a:solidFill>
                <a:cs typeface="Courier"/>
              </a:rPr>
              <a:t>set the map process</a:t>
            </a:r>
          </a:p>
          <a:p>
            <a:pPr>
              <a:lnSpc>
                <a:spcPct val="90000"/>
              </a:lnSpc>
              <a:spcAft>
                <a:spcPts val="181"/>
              </a:spcAft>
            </a:pPr>
            <a:r>
              <a:rPr lang="en-US" sz="1000" dirty="0">
                <a:cs typeface="Courier"/>
              </a:rPr>
              <a:t>	</a:t>
            </a:r>
            <a:r>
              <a:rPr lang="en-US" sz="1000" dirty="0" err="1">
                <a:cs typeface="Courier"/>
              </a:rPr>
              <a:t>job.setReducerClass</a:t>
            </a:r>
            <a:r>
              <a:rPr lang="en-US" sz="1000" dirty="0">
                <a:cs typeface="Courier"/>
              </a:rPr>
              <a:t>(</a:t>
            </a:r>
            <a:r>
              <a:rPr lang="en-US" sz="1000" dirty="0" err="1">
                <a:cs typeface="Courier"/>
              </a:rPr>
              <a:t>NewMaxTemperatureReducer.class</a:t>
            </a:r>
            <a:r>
              <a:rPr lang="en-US" sz="1000" dirty="0">
                <a:cs typeface="Courier"/>
              </a:rPr>
              <a:t>); // </a:t>
            </a:r>
            <a:r>
              <a:rPr lang="en-US" sz="1000" dirty="0">
                <a:solidFill>
                  <a:srgbClr val="3366FF"/>
                </a:solidFill>
                <a:cs typeface="Courier"/>
              </a:rPr>
              <a:t>set the reduce process</a:t>
            </a:r>
          </a:p>
          <a:p>
            <a:pPr>
              <a:lnSpc>
                <a:spcPct val="90000"/>
              </a:lnSpc>
              <a:spcAft>
                <a:spcPts val="181"/>
              </a:spcAft>
            </a:pPr>
            <a:r>
              <a:rPr lang="en-US" sz="1000" dirty="0">
                <a:cs typeface="Courier"/>
              </a:rPr>
              <a:t>	</a:t>
            </a:r>
            <a:r>
              <a:rPr lang="en-US" sz="1000" dirty="0" err="1">
                <a:cs typeface="Courier"/>
              </a:rPr>
              <a:t>job.setOutputKeyClass</a:t>
            </a:r>
            <a:r>
              <a:rPr lang="en-US" sz="1000" dirty="0">
                <a:cs typeface="Courier"/>
              </a:rPr>
              <a:t>(</a:t>
            </a:r>
            <a:r>
              <a:rPr lang="en-US" sz="1000" dirty="0" err="1">
                <a:cs typeface="Courier"/>
              </a:rPr>
              <a:t>Text.class</a:t>
            </a:r>
            <a:r>
              <a:rPr lang="en-US" sz="1000" dirty="0">
                <a:cs typeface="Courier"/>
              </a:rPr>
              <a:t>); //</a:t>
            </a:r>
            <a:r>
              <a:rPr lang="en-US" sz="1000" dirty="0">
                <a:solidFill>
                  <a:srgbClr val="3366FF"/>
                </a:solidFill>
                <a:cs typeface="Courier"/>
              </a:rPr>
              <a:t>type of the output key objects </a:t>
            </a:r>
            <a:r>
              <a:rPr lang="en-US" sz="1000" dirty="0" err="1">
                <a:cs typeface="Courier"/>
              </a:rPr>
              <a:t>job.setOutputValueClass</a:t>
            </a:r>
            <a:r>
              <a:rPr lang="en-US" sz="1000" dirty="0">
                <a:cs typeface="Courier"/>
              </a:rPr>
              <a:t>(</a:t>
            </a:r>
            <a:r>
              <a:rPr lang="en-US" sz="1000" dirty="0" err="1">
                <a:cs typeface="Courier"/>
              </a:rPr>
              <a:t>IntWritable.class</a:t>
            </a:r>
            <a:r>
              <a:rPr lang="en-US" sz="1000" dirty="0">
                <a:cs typeface="Courier"/>
              </a:rPr>
              <a:t>); //</a:t>
            </a:r>
            <a:r>
              <a:rPr lang="en-US" sz="1000" dirty="0">
                <a:solidFill>
                  <a:srgbClr val="3366FF"/>
                </a:solidFill>
                <a:cs typeface="Courier"/>
              </a:rPr>
              <a:t>output value objects type</a:t>
            </a:r>
          </a:p>
          <a:p>
            <a:pPr>
              <a:lnSpc>
                <a:spcPct val="90000"/>
              </a:lnSpc>
              <a:spcAft>
                <a:spcPts val="181"/>
              </a:spcAft>
            </a:pPr>
            <a:r>
              <a:rPr lang="en-US" sz="1000" dirty="0">
                <a:cs typeface="Courier"/>
              </a:rPr>
              <a:t>	</a:t>
            </a:r>
            <a:r>
              <a:rPr lang="en-US" sz="1000" dirty="0" err="1">
                <a:cs typeface="Courier"/>
              </a:rPr>
              <a:t>JobClient.runJob</a:t>
            </a:r>
            <a:r>
              <a:rPr lang="en-US" sz="1000" dirty="0">
                <a:cs typeface="Courier"/>
              </a:rPr>
              <a:t>(</a:t>
            </a:r>
            <a:r>
              <a:rPr lang="en-US" sz="1000" dirty="0" err="1">
                <a:cs typeface="Courier"/>
              </a:rPr>
              <a:t>conf</a:t>
            </a:r>
            <a:r>
              <a:rPr lang="en-US" sz="1000" dirty="0">
                <a:cs typeface="Courier"/>
              </a:rPr>
              <a:t>); </a:t>
            </a:r>
          </a:p>
          <a:p>
            <a:pPr>
              <a:lnSpc>
                <a:spcPct val="90000"/>
              </a:lnSpc>
              <a:spcAft>
                <a:spcPts val="181"/>
              </a:spcAft>
            </a:pPr>
            <a:r>
              <a:rPr lang="en-US" sz="1000" dirty="0">
                <a:cs typeface="Courier"/>
              </a:rPr>
              <a:t>	</a:t>
            </a:r>
            <a:r>
              <a:rPr lang="en-US" sz="1000" dirty="0" err="1">
                <a:cs typeface="Courier"/>
              </a:rPr>
              <a:t>System.exit</a:t>
            </a:r>
            <a:r>
              <a:rPr lang="en-US" sz="1000" dirty="0">
                <a:cs typeface="Courier"/>
              </a:rPr>
              <a:t>(</a:t>
            </a:r>
            <a:r>
              <a:rPr lang="en-US" sz="1000" dirty="0" err="1">
                <a:cs typeface="Courier"/>
              </a:rPr>
              <a:t>job.waitForCompletion</a:t>
            </a:r>
            <a:r>
              <a:rPr lang="en-US" sz="1000" dirty="0">
                <a:cs typeface="Courier"/>
              </a:rPr>
              <a:t>(true) ? 0 : 1);</a:t>
            </a:r>
          </a:p>
          <a:p>
            <a:pPr>
              <a:lnSpc>
                <a:spcPct val="90000"/>
              </a:lnSpc>
              <a:spcAft>
                <a:spcPts val="181"/>
              </a:spcAft>
            </a:pPr>
            <a:r>
              <a:rPr lang="en-US" sz="1000" dirty="0">
                <a:cs typeface="Courier"/>
              </a:rPr>
              <a:t>	} </a:t>
            </a:r>
          </a:p>
          <a:p>
            <a:pPr>
              <a:lnSpc>
                <a:spcPct val="90000"/>
              </a:lnSpc>
            </a:pPr>
            <a:r>
              <a:rPr lang="en-US" sz="1000" dirty="0">
                <a:cs typeface="Courier"/>
              </a:rPr>
              <a:t>}</a:t>
            </a:r>
          </a:p>
          <a:p>
            <a:pPr>
              <a:lnSpc>
                <a:spcPct val="90000"/>
              </a:lnSpc>
            </a:pPr>
            <a:endParaRPr lang="en-US" sz="1000" dirty="0">
              <a:cs typeface="Courier"/>
            </a:endParaRPr>
          </a:p>
        </p:txBody>
      </p:sp>
    </p:spTree>
    <p:extLst>
      <p:ext uri="{BB962C8B-B14F-4D97-AF65-F5344CB8AC3E}">
        <p14:creationId xmlns:p14="http://schemas.microsoft.com/office/powerpoint/2010/main" val="1726576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lifecycle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891" y="2514459"/>
            <a:ext cx="7867523" cy="209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0212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a:t>
            </a:r>
            <a:endParaRPr lang="en-US" dirty="0"/>
          </a:p>
        </p:txBody>
      </p:sp>
      <p:sp>
        <p:nvSpPr>
          <p:cNvPr id="3" name="Content Placeholder 2"/>
          <p:cNvSpPr>
            <a:spLocks noGrp="1"/>
          </p:cNvSpPr>
          <p:nvPr>
            <p:ph idx="1"/>
          </p:nvPr>
        </p:nvSpPr>
        <p:spPr>
          <a:xfrm>
            <a:off x="456998" y="1474727"/>
            <a:ext cx="8038080" cy="3970497"/>
          </a:xfrm>
        </p:spPr>
        <p:txBody>
          <a:bodyPr>
            <a:noAutofit/>
          </a:bodyPr>
          <a:lstStyle/>
          <a:p>
            <a:r>
              <a:rPr lang="en-US" sz="2400" dirty="0"/>
              <a:t> A </a:t>
            </a:r>
            <a:r>
              <a:rPr lang="en-US" sz="2400" dirty="0" err="1"/>
              <a:t>MapReduce</a:t>
            </a:r>
            <a:r>
              <a:rPr lang="en-US" sz="2400" dirty="0"/>
              <a:t> job is a unit of work to be performed and consists: </a:t>
            </a:r>
          </a:p>
          <a:p>
            <a:pPr marL="414726" indent="-414726">
              <a:buFontTx/>
              <a:buChar char="-"/>
            </a:pPr>
            <a:r>
              <a:rPr lang="en-US" sz="2400" dirty="0"/>
              <a:t>input data, the </a:t>
            </a:r>
            <a:r>
              <a:rPr lang="en-US" sz="2400" dirty="0" err="1"/>
              <a:t>MapReduce</a:t>
            </a:r>
            <a:r>
              <a:rPr lang="en-US" sz="2400" dirty="0"/>
              <a:t> program, and configuration information. </a:t>
            </a:r>
          </a:p>
          <a:p>
            <a:pPr marL="414726" indent="-414726">
              <a:buFontTx/>
              <a:buChar char="-"/>
            </a:pPr>
            <a:r>
              <a:rPr lang="en-US" sz="2400" dirty="0" err="1"/>
              <a:t>Hadoop</a:t>
            </a:r>
            <a:r>
              <a:rPr lang="en-US" sz="2400" dirty="0"/>
              <a:t> runs the job by dividing it into tasks, of which there are two types: map tasks and reduce tasks. </a:t>
            </a:r>
          </a:p>
          <a:p>
            <a:r>
              <a:rPr lang="en-US" sz="2400" dirty="0"/>
              <a:t> two types of nodes control the job execution process: </a:t>
            </a:r>
          </a:p>
          <a:p>
            <a:pPr marL="414726" indent="-414726">
              <a:buFontTx/>
              <a:buChar char="-"/>
            </a:pPr>
            <a:r>
              <a:rPr lang="en-US" sz="2400" dirty="0"/>
              <a:t>a </a:t>
            </a:r>
            <a:r>
              <a:rPr lang="en-US" sz="2400" dirty="0" err="1"/>
              <a:t>jobtracker</a:t>
            </a:r>
            <a:r>
              <a:rPr lang="en-US" sz="2400" dirty="0"/>
              <a:t>: </a:t>
            </a:r>
            <a:r>
              <a:rPr lang="en-US" sz="2400" dirty="0" err="1"/>
              <a:t>i</a:t>
            </a:r>
            <a:r>
              <a:rPr lang="en-US" sz="2400" dirty="0"/>
              <a:t>. coordinates all the jobs run on the system by scheduling tasks to run on </a:t>
            </a:r>
            <a:r>
              <a:rPr lang="en-US" sz="2400" dirty="0" err="1"/>
              <a:t>tasktrackerswhich</a:t>
            </a:r>
            <a:r>
              <a:rPr lang="en-US" sz="2400" dirty="0"/>
              <a:t> ii. keeps a record of the overall progress of each job. If a task fails, the </a:t>
            </a:r>
            <a:r>
              <a:rPr lang="en-US" sz="2400" dirty="0" err="1"/>
              <a:t>jobtracker</a:t>
            </a:r>
            <a:r>
              <a:rPr lang="en-US" sz="2400" dirty="0"/>
              <a:t> can reschedule it on a different </a:t>
            </a:r>
            <a:r>
              <a:rPr lang="en-US" sz="2400" dirty="0" err="1"/>
              <a:t>tasktracker</a:t>
            </a:r>
            <a:r>
              <a:rPr lang="en-US" sz="2400" dirty="0"/>
              <a:t>. </a:t>
            </a:r>
          </a:p>
          <a:p>
            <a:pPr marL="414726" indent="-414726">
              <a:buFontTx/>
              <a:buChar char="-"/>
            </a:pPr>
            <a:endParaRPr lang="en-US" sz="2400" dirty="0"/>
          </a:p>
          <a:p>
            <a:pPr marL="414726" indent="-414726">
              <a:buFontTx/>
              <a:buChar char="-"/>
            </a:pPr>
            <a:r>
              <a:rPr lang="en-US" sz="2400" dirty="0" err="1"/>
              <a:t>tasktrackers</a:t>
            </a:r>
            <a:r>
              <a:rPr lang="en-US" sz="2400" dirty="0"/>
              <a:t>:   run tasks and send progress reports to the </a:t>
            </a:r>
            <a:r>
              <a:rPr lang="en-US" sz="2400" dirty="0" err="1"/>
              <a:t>jobtracker</a:t>
            </a:r>
            <a:r>
              <a:rPr lang="en-US" sz="2400" dirty="0"/>
              <a:t>, </a:t>
            </a:r>
          </a:p>
        </p:txBody>
      </p:sp>
    </p:spTree>
    <p:extLst>
      <p:ext uri="{BB962C8B-B14F-4D97-AF65-F5344CB8AC3E}">
        <p14:creationId xmlns:p14="http://schemas.microsoft.com/office/powerpoint/2010/main" val="4136330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endParaRPr lang="el-GR" sz="2800" dirty="0" smtClean="0"/>
          </a:p>
          <a:p>
            <a:r>
              <a:rPr lang="el-GR" sz="2800" dirty="0" smtClean="0"/>
              <a:t>Οι εικόνες προέρχονται … .</a:t>
            </a:r>
          </a:p>
          <a:p>
            <a:pPr algn="l"/>
            <a:endParaRPr lang="en-US" sz="2800" dirty="0" smtClean="0"/>
          </a:p>
        </p:txBody>
      </p:sp>
      <p:pic>
        <p:nvPicPr>
          <p:cNvPr id="2" name="Picture 1"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570" y="5234900"/>
            <a:ext cx="3070860" cy="1074420"/>
          </a:xfrm>
          <a:prstGeom prst="rect">
            <a:avLst/>
          </a:prstGeom>
        </p:spPr>
      </p:pic>
      <p:sp>
        <p:nvSpPr>
          <p:cNvPr id="3" name="Slide Number Placeholder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task</a:t>
            </a:r>
            <a:endParaRPr lang="en-US" dirty="0"/>
          </a:p>
        </p:txBody>
      </p:sp>
      <p:sp>
        <p:nvSpPr>
          <p:cNvPr id="3" name="Content Placeholder 2"/>
          <p:cNvSpPr>
            <a:spLocks noGrp="1"/>
          </p:cNvSpPr>
          <p:nvPr>
            <p:ph idx="1"/>
          </p:nvPr>
        </p:nvSpPr>
        <p:spPr/>
        <p:txBody>
          <a:bodyPr/>
          <a:lstStyle/>
          <a:p>
            <a:pPr marL="414726" indent="-414726">
              <a:buFontTx/>
              <a:buChar char="-"/>
            </a:pPr>
            <a:r>
              <a:rPr lang="en-US" dirty="0" err="1"/>
              <a:t>Hadoop</a:t>
            </a:r>
            <a:r>
              <a:rPr lang="en-US" dirty="0"/>
              <a:t> splits input in fixed size </a:t>
            </a:r>
            <a:r>
              <a:rPr lang="en-US" dirty="0" smtClean="0"/>
              <a:t>splits</a:t>
            </a:r>
          </a:p>
          <a:p>
            <a:pPr marL="414726" indent="-414726">
              <a:buFontTx/>
              <a:buChar char="-"/>
            </a:pPr>
            <a:r>
              <a:rPr lang="en-US" dirty="0" smtClean="0"/>
              <a:t>Map </a:t>
            </a:r>
            <a:r>
              <a:rPr lang="en-US" dirty="0"/>
              <a:t>task runs on the same node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840" y="3233027"/>
            <a:ext cx="6073920" cy="327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908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Data </a:t>
            </a:r>
            <a:r>
              <a:rPr lang="en-US" dirty="0"/>
              <a:t>flow with multiple reduce tasks</a:t>
            </a:r>
          </a:p>
        </p:txBody>
      </p:sp>
      <p:sp>
        <p:nvSpPr>
          <p:cNvPr id="3" name="Content Placeholder 2"/>
          <p:cNvSpPr>
            <a:spLocks noGrp="1"/>
          </p:cNvSpPr>
          <p:nvPr>
            <p:ph idx="1"/>
          </p:nvPr>
        </p:nvSpPr>
        <p:spPr/>
        <p:txBody>
          <a:bodyPr/>
          <a:lstStyle/>
          <a:p>
            <a:r>
              <a:rPr lang="en-US" dirty="0"/>
              <a:t>When there are multiple reducers, the map tasks </a:t>
            </a:r>
            <a:r>
              <a:rPr lang="en-US" i="1" dirty="0"/>
              <a:t>partition </a:t>
            </a:r>
            <a:r>
              <a:rPr lang="en-US" dirty="0"/>
              <a:t>their output, each </a:t>
            </a:r>
            <a:r>
              <a:rPr lang="en-US" dirty="0" smtClean="0"/>
              <a:t>creating one </a:t>
            </a:r>
            <a:r>
              <a:rPr lang="en-US" dirty="0"/>
              <a:t>partition for each reduce task.</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166814"/>
            <a:ext cx="6073920" cy="327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46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Another </a:t>
            </a:r>
            <a:r>
              <a:rPr lang="en-US" dirty="0"/>
              <a:t>example of an application for </a:t>
            </a:r>
            <a:r>
              <a:rPr lang="en-US" dirty="0" err="1" smtClean="0"/>
              <a:t>MapReduce</a:t>
            </a:r>
            <a:endParaRPr lang="en-US" dirty="0"/>
          </a:p>
        </p:txBody>
      </p:sp>
      <p:sp>
        <p:nvSpPr>
          <p:cNvPr id="3" name="Content Placeholder 2"/>
          <p:cNvSpPr>
            <a:spLocks noGrp="1"/>
          </p:cNvSpPr>
          <p:nvPr>
            <p:ph idx="1"/>
          </p:nvPr>
        </p:nvSpPr>
        <p:spPr/>
        <p:txBody>
          <a:bodyPr/>
          <a:lstStyle/>
          <a:p>
            <a:r>
              <a:rPr lang="en-US" dirty="0" smtClean="0"/>
              <a:t>Inverted index creation of a search engine:</a:t>
            </a:r>
          </a:p>
          <a:p>
            <a:pPr marL="777611" lvl="1" indent="-414726">
              <a:buFont typeface="Arial"/>
              <a:buChar char="•"/>
            </a:pPr>
            <a:r>
              <a:rPr lang="en-US" dirty="0" smtClean="0"/>
              <a:t>Dataset of 1TB, 25 million Web pages</a:t>
            </a:r>
          </a:p>
          <a:p>
            <a:pPr marL="725771" lvl="2" indent="0"/>
            <a:r>
              <a:rPr lang="en-US" dirty="0" smtClean="0"/>
              <a:t>(GOV2 -</a:t>
            </a:r>
            <a:r>
              <a:rPr lang="en-US" dirty="0" smtClean="0">
                <a:solidFill>
                  <a:srgbClr val="3366FF"/>
                </a:solidFill>
                <a:hlinkClick r:id="rId2"/>
              </a:rPr>
              <a:t>http</a:t>
            </a:r>
            <a:r>
              <a:rPr lang="en-US" dirty="0">
                <a:solidFill>
                  <a:srgbClr val="3366FF"/>
                </a:solidFill>
                <a:hlinkClick r:id="rId2"/>
              </a:rPr>
              <a:t>://ir.dcs.gla.ac.uk/test_collections/</a:t>
            </a:r>
            <a:r>
              <a:rPr lang="en-US" dirty="0" smtClean="0">
                <a:solidFill>
                  <a:srgbClr val="3366FF"/>
                </a:solidFill>
                <a:hlinkClick r:id="rId2"/>
              </a:rPr>
              <a:t>access_to_data.html</a:t>
            </a:r>
            <a:r>
              <a:rPr lang="en-US" dirty="0" smtClean="0">
                <a:solidFill>
                  <a:srgbClr val="3366FF"/>
                </a:solidFill>
              </a:rPr>
              <a:t> </a:t>
            </a:r>
            <a:r>
              <a:rPr lang="en-US" dirty="0" smtClean="0"/>
              <a:t>)</a:t>
            </a:r>
          </a:p>
          <a:p>
            <a:pPr marL="777611" lvl="1" indent="-414726">
              <a:buFont typeface="Arial"/>
              <a:buChar char="•"/>
            </a:pPr>
            <a:r>
              <a:rPr lang="en-US" dirty="0" smtClean="0"/>
              <a:t>Cluster of 5 machines (Intel Core 2, 4GB of RAM)</a:t>
            </a:r>
          </a:p>
          <a:p>
            <a:pPr marL="777611" lvl="1" indent="-414726">
              <a:buFont typeface="Arial"/>
              <a:buChar char="•"/>
            </a:pPr>
            <a:r>
              <a:rPr lang="en-US" dirty="0" smtClean="0"/>
              <a:t>10 hours needed instead of 72 hours  </a:t>
            </a:r>
            <a:endParaRPr lang="en-US" dirty="0"/>
          </a:p>
        </p:txBody>
      </p:sp>
    </p:spTree>
    <p:extLst>
      <p:ext uri="{BB962C8B-B14F-4D97-AF65-F5344CB8AC3E}">
        <p14:creationId xmlns:p14="http://schemas.microsoft.com/office/powerpoint/2010/main" val="278233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2130425"/>
            <a:ext cx="7772400" cy="1730623"/>
          </a:xfrm>
        </p:spPr>
        <p:txBody>
          <a:bodyPr>
            <a:normAutofit/>
          </a:bodyPr>
          <a:lstStyle/>
          <a:p>
            <a:pPr algn="l"/>
            <a:r>
              <a:rPr lang="en-US" dirty="0" smtClean="0"/>
              <a:t>HDFS</a:t>
            </a:r>
            <a:endParaRPr lang="en-US" dirty="0"/>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Μάθημα: </a:t>
            </a:r>
            <a:r>
              <a:rPr lang="el-GR" sz="2400" dirty="0"/>
              <a:t>Εξόρυξη γνώσης από Βάσεις Δεδομένων και τον Παγκόσμιο Ιστό</a:t>
            </a:r>
            <a:endParaRPr lang="en-US" sz="2400" dirty="0" smtClean="0"/>
          </a:p>
          <a:p>
            <a:pPr algn="l"/>
            <a:r>
              <a:rPr lang="el-GR" sz="2400" b="1" dirty="0" smtClean="0"/>
              <a:t>Ενότητα </a:t>
            </a:r>
            <a:r>
              <a:rPr lang="en-US" sz="2400" b="1" dirty="0" smtClean="0"/>
              <a:t># 7</a:t>
            </a:r>
            <a:r>
              <a:rPr lang="el-GR" sz="2400" b="1" dirty="0" smtClean="0"/>
              <a:t>:</a:t>
            </a:r>
            <a:r>
              <a:rPr lang="en-US" sz="2400" b="1" dirty="0" smtClean="0"/>
              <a:t> </a:t>
            </a:r>
            <a:r>
              <a:rPr lang="en-US" sz="2400" dirty="0"/>
              <a:t>Introduction to Big </a:t>
            </a:r>
            <a:r>
              <a:rPr lang="en-US" sz="2400" dirty="0" smtClean="0"/>
              <a:t>Data</a:t>
            </a:r>
          </a:p>
          <a:p>
            <a:pPr algn="l"/>
            <a:r>
              <a:rPr lang="el-GR" sz="2400" b="1" dirty="0" smtClean="0"/>
              <a:t>Διδάσκων: </a:t>
            </a:r>
            <a:r>
              <a:rPr lang="el-GR" sz="2400" dirty="0" smtClean="0"/>
              <a:t>Μιχάλης </a:t>
            </a:r>
            <a:r>
              <a:rPr lang="el-GR" sz="2400" dirty="0" err="1" smtClean="0"/>
              <a:t>Βαζιργιάννης</a:t>
            </a:r>
            <a:endParaRPr lang="el-GR" sz="2400" dirty="0" smtClean="0"/>
          </a:p>
          <a:p>
            <a:pPr algn="l"/>
            <a:r>
              <a:rPr lang="el-GR" sz="2400" b="1" dirty="0" smtClean="0"/>
              <a:t>Τμήμα: </a:t>
            </a:r>
            <a:r>
              <a:rPr lang="el-GR" sz="2400" dirty="0"/>
              <a:t>Προπτυχιακό Πρόγραμμα Σπουδών </a:t>
            </a:r>
            <a:r>
              <a:rPr lang="el-GR" sz="2400" dirty="0" smtClean="0"/>
              <a:t>“Πληροφορικής”</a:t>
            </a:r>
            <a:endParaRPr lang="el-GR" sz="2400" b="1" dirty="0"/>
          </a:p>
          <a:p>
            <a:pPr algn="l"/>
            <a:endParaRPr lang="el-GR" sz="2400" b="1" dirty="0"/>
          </a:p>
          <a:p>
            <a:pPr algn="l"/>
            <a:endParaRPr lang="el-GR" sz="2400" dirty="0" smtClean="0"/>
          </a:p>
          <a:p>
            <a:pPr algn="l"/>
            <a:endParaRPr lang="el-GR" sz="2400" dirty="0"/>
          </a:p>
        </p:txBody>
      </p:sp>
    </p:spTree>
    <p:extLst>
      <p:ext uri="{BB962C8B-B14F-4D97-AF65-F5344CB8AC3E}">
        <p14:creationId xmlns:p14="http://schemas.microsoft.com/office/powerpoint/2010/main" val="1085232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Autofit/>
          </a:bodyPr>
          <a:lstStyle/>
          <a:p>
            <a:r>
              <a:rPr lang="en-US" dirty="0" err="1"/>
              <a:t>Hadoop</a:t>
            </a:r>
            <a:r>
              <a:rPr lang="en-US" dirty="0"/>
              <a:t> Distributed File System -  HDFS</a:t>
            </a:r>
            <a:br>
              <a:rPr lang="en-US" dirty="0"/>
            </a:br>
            <a:endParaRPr lang="el-GR" dirty="0"/>
          </a:p>
        </p:txBody>
      </p:sp>
      <p:sp>
        <p:nvSpPr>
          <p:cNvPr id="3" name="Content Placeholder 2"/>
          <p:cNvSpPr>
            <a:spLocks noGrp="1"/>
          </p:cNvSpPr>
          <p:nvPr>
            <p:ph idx="1"/>
          </p:nvPr>
        </p:nvSpPr>
        <p:spPr>
          <a:xfrm>
            <a:off x="522315" y="1618743"/>
            <a:ext cx="8038080" cy="3970497"/>
          </a:xfrm>
        </p:spPr>
        <p:txBody>
          <a:bodyPr>
            <a:normAutofit fontScale="92500" lnSpcReduction="20000"/>
          </a:bodyPr>
          <a:lstStyle/>
          <a:p>
            <a:r>
              <a:rPr lang="en-US" sz="2200" dirty="0"/>
              <a:t>Node: a single – commodity  - computer </a:t>
            </a:r>
          </a:p>
          <a:p>
            <a:r>
              <a:rPr lang="en-US" sz="2200" dirty="0"/>
              <a:t>Rack: a collection of 30 or 40 nodes  physically stored close together all connected to the same network switch). Network bandwidth between any two nodes in rack is greater than bandwidth between two nodes on different racks. </a:t>
            </a:r>
          </a:p>
          <a:p>
            <a:r>
              <a:rPr lang="en-US" sz="2200" dirty="0" err="1"/>
              <a:t>Hadoop</a:t>
            </a:r>
            <a:r>
              <a:rPr lang="en-US" sz="2200" dirty="0"/>
              <a:t> Cluster is a collection of racks </a:t>
            </a:r>
          </a:p>
          <a:p>
            <a:endParaRPr lang="en-US" sz="2200" dirty="0"/>
          </a:p>
          <a:p>
            <a:r>
              <a:rPr lang="en-US" sz="2200" dirty="0" err="1"/>
              <a:t>Hadoop</a:t>
            </a:r>
            <a:r>
              <a:rPr lang="en-US" sz="2200" dirty="0"/>
              <a:t> major components: </a:t>
            </a:r>
          </a:p>
          <a:p>
            <a:pPr marL="0" indent="0"/>
            <a:r>
              <a:rPr lang="en-US" sz="2200" dirty="0"/>
              <a:t>- </a:t>
            </a:r>
            <a:r>
              <a:rPr lang="en-US" sz="2200" dirty="0" err="1"/>
              <a:t>Hadoop</a:t>
            </a:r>
            <a:r>
              <a:rPr lang="en-US" sz="2200" dirty="0"/>
              <a:t>  Distributed File System (HDFS)</a:t>
            </a:r>
          </a:p>
          <a:p>
            <a:r>
              <a:rPr lang="en-US" sz="2200" dirty="0"/>
              <a:t>- </a:t>
            </a:r>
            <a:r>
              <a:rPr lang="en-US" sz="2200" dirty="0" err="1"/>
              <a:t>MapReduce</a:t>
            </a:r>
            <a:r>
              <a:rPr lang="en-US" sz="2200" dirty="0"/>
              <a:t> component, which is a framework for performing computations on the data in the distributed file system. </a:t>
            </a:r>
          </a:p>
          <a:p>
            <a:endParaRPr lang="el-GR" sz="2200" dirty="0"/>
          </a:p>
        </p:txBody>
      </p:sp>
    </p:spTree>
    <p:extLst>
      <p:ext uri="{BB962C8B-B14F-4D97-AF65-F5344CB8AC3E}">
        <p14:creationId xmlns:p14="http://schemas.microsoft.com/office/powerpoint/2010/main" val="995169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 Design</a:t>
            </a: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t> HDFS  designed </a:t>
            </a:r>
            <a:r>
              <a:rPr lang="en-US" dirty="0"/>
              <a:t>for </a:t>
            </a:r>
            <a:endParaRPr lang="en-US" dirty="0" smtClean="0"/>
          </a:p>
          <a:p>
            <a:pPr marL="414726" indent="-414726">
              <a:buFontTx/>
              <a:buChar char="-"/>
            </a:pPr>
            <a:r>
              <a:rPr lang="en-US" dirty="0" smtClean="0"/>
              <a:t>storing </a:t>
            </a:r>
            <a:r>
              <a:rPr lang="en-US" dirty="0"/>
              <a:t>very large files </a:t>
            </a:r>
            <a:r>
              <a:rPr lang="en-US" dirty="0" smtClean="0"/>
              <a:t>(currently handles up to  Petabyte files) </a:t>
            </a:r>
          </a:p>
          <a:p>
            <a:pPr marL="414726" indent="-414726">
              <a:buFontTx/>
              <a:buChar char="-"/>
            </a:pPr>
            <a:r>
              <a:rPr lang="en-US" dirty="0" smtClean="0"/>
              <a:t>streaming </a:t>
            </a:r>
            <a:r>
              <a:rPr lang="en-US" dirty="0"/>
              <a:t>data </a:t>
            </a:r>
            <a:r>
              <a:rPr lang="en-US" dirty="0" smtClean="0"/>
              <a:t>access patterns</a:t>
            </a:r>
            <a:r>
              <a:rPr lang="en-US" dirty="0"/>
              <a:t> </a:t>
            </a:r>
          </a:p>
          <a:p>
            <a:pPr marL="777611" lvl="1" indent="-414726">
              <a:buFontTx/>
              <a:buChar char="-"/>
            </a:pPr>
            <a:r>
              <a:rPr lang="en-US" dirty="0" smtClean="0"/>
              <a:t>analysis tasks on large files  involve </a:t>
            </a:r>
            <a:r>
              <a:rPr lang="en-US" dirty="0"/>
              <a:t>a large proportion, if not all, of the dataset, </a:t>
            </a:r>
            <a:endParaRPr lang="en-US" dirty="0" smtClean="0"/>
          </a:p>
          <a:p>
            <a:pPr marL="777611" lvl="1" indent="-414726">
              <a:buFontTx/>
              <a:buChar char="-"/>
            </a:pPr>
            <a:r>
              <a:rPr lang="en-US" dirty="0" smtClean="0"/>
              <a:t>time </a:t>
            </a:r>
            <a:r>
              <a:rPr lang="en-US" dirty="0"/>
              <a:t>to </a:t>
            </a:r>
            <a:r>
              <a:rPr lang="en-US" dirty="0" smtClean="0"/>
              <a:t>read/scan the </a:t>
            </a:r>
            <a:r>
              <a:rPr lang="en-US" dirty="0"/>
              <a:t>whole dataset is more important than the latency </a:t>
            </a:r>
            <a:r>
              <a:rPr lang="en-US" dirty="0" smtClean="0"/>
              <a:t>to seek the first </a:t>
            </a:r>
            <a:r>
              <a:rPr lang="en-US" dirty="0"/>
              <a:t>record.</a:t>
            </a:r>
            <a:r>
              <a:rPr lang="en-US" dirty="0" smtClean="0"/>
              <a:t> </a:t>
            </a:r>
          </a:p>
          <a:p>
            <a:pPr marL="414726" indent="-414726">
              <a:buFontTx/>
              <a:buChar char="-"/>
            </a:pPr>
            <a:r>
              <a:rPr lang="en-US" dirty="0" smtClean="0"/>
              <a:t>running </a:t>
            </a:r>
            <a:r>
              <a:rPr lang="en-US" dirty="0"/>
              <a:t>on clusters of commodity hardware</a:t>
            </a:r>
            <a:r>
              <a:rPr lang="en-US" dirty="0" smtClean="0"/>
              <a:t>.</a:t>
            </a:r>
          </a:p>
          <a:p>
            <a:pPr marL="777611" lvl="1" indent="-414726">
              <a:buFontTx/>
              <a:buChar char="-"/>
            </a:pPr>
            <a:r>
              <a:rPr lang="en-US" dirty="0" smtClean="0"/>
              <a:t>Can handle failures via replication</a:t>
            </a:r>
            <a:endParaRPr lang="en-US" dirty="0"/>
          </a:p>
          <a:p>
            <a:endParaRPr lang="el-GR" dirty="0"/>
          </a:p>
        </p:txBody>
      </p:sp>
    </p:spTree>
    <p:extLst>
      <p:ext uri="{BB962C8B-B14F-4D97-AF65-F5344CB8AC3E}">
        <p14:creationId xmlns:p14="http://schemas.microsoft.com/office/powerpoint/2010/main" val="4101626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315" y="97458"/>
            <a:ext cx="8220960" cy="1137719"/>
          </a:xfrm>
        </p:spPr>
        <p:txBody>
          <a:bodyPr/>
          <a:lstStyle/>
          <a:p>
            <a:r>
              <a:rPr lang="en-US" dirty="0" smtClean="0"/>
              <a:t>HDFS design</a:t>
            </a:r>
            <a:endParaRPr lang="en-US" dirty="0"/>
          </a:p>
        </p:txBody>
      </p:sp>
      <p:sp>
        <p:nvSpPr>
          <p:cNvPr id="3" name="Content Placeholder 2"/>
          <p:cNvSpPr>
            <a:spLocks noGrp="1"/>
          </p:cNvSpPr>
          <p:nvPr>
            <p:ph idx="1"/>
          </p:nvPr>
        </p:nvSpPr>
        <p:spPr>
          <a:xfrm>
            <a:off x="456998" y="1077323"/>
            <a:ext cx="8038080" cy="5520029"/>
          </a:xfrm>
        </p:spPr>
        <p:txBody>
          <a:bodyPr>
            <a:noAutofit/>
          </a:bodyPr>
          <a:lstStyle/>
          <a:p>
            <a:r>
              <a:rPr lang="en-US" sz="1800" dirty="0"/>
              <a:t>HDFS is NOT designed for: </a:t>
            </a:r>
          </a:p>
          <a:p>
            <a:pPr marL="414726" indent="-414726">
              <a:buFontTx/>
              <a:buChar char="-"/>
            </a:pPr>
            <a:r>
              <a:rPr lang="en-US" sz="1800" dirty="0"/>
              <a:t>Direct access to files (</a:t>
            </a:r>
            <a:r>
              <a:rPr lang="en-US" sz="1800" dirty="0" err="1"/>
              <a:t>Hbase</a:t>
            </a:r>
            <a:r>
              <a:rPr lang="en-US" sz="1800" dirty="0"/>
              <a:t> does..)</a:t>
            </a:r>
          </a:p>
          <a:p>
            <a:pPr marL="414726" indent="-414726">
              <a:buFontTx/>
              <a:buChar char="-"/>
            </a:pPr>
            <a:r>
              <a:rPr lang="en-US" sz="1800" dirty="0"/>
              <a:t>Lots of small files </a:t>
            </a:r>
          </a:p>
          <a:p>
            <a:pPr marL="777611" lvl="1" indent="-414726">
              <a:buFontTx/>
              <a:buChar char="-"/>
            </a:pPr>
            <a:r>
              <a:rPr lang="en-US" sz="1800" dirty="0" err="1"/>
              <a:t>namenode</a:t>
            </a:r>
            <a:r>
              <a:rPr lang="en-US" sz="1800" dirty="0"/>
              <a:t> holds file system metadata in memory,</a:t>
            </a:r>
          </a:p>
          <a:p>
            <a:pPr marL="777611" lvl="1" indent="-414726">
              <a:buFontTx/>
              <a:buChar char="-"/>
            </a:pPr>
            <a:r>
              <a:rPr lang="en-US" sz="1800" dirty="0"/>
              <a:t>number of files in a </a:t>
            </a:r>
            <a:r>
              <a:rPr lang="en-US" sz="1800" dirty="0" err="1"/>
              <a:t>filesystem</a:t>
            </a:r>
            <a:r>
              <a:rPr lang="en-US" sz="1800" dirty="0"/>
              <a:t> constrained by the memory on the </a:t>
            </a:r>
            <a:r>
              <a:rPr lang="en-US" sz="1800" dirty="0" err="1"/>
              <a:t>namenode</a:t>
            </a:r>
            <a:r>
              <a:rPr lang="en-US" sz="1800" dirty="0"/>
              <a:t>. </a:t>
            </a:r>
          </a:p>
          <a:p>
            <a:pPr marL="1140497" lvl="2" indent="-414726">
              <a:buFontTx/>
              <a:buChar char="-"/>
            </a:pPr>
            <a:r>
              <a:rPr lang="en-US" sz="1800" dirty="0"/>
              <a:t>a file or directory name ~150 bytes. For 1M files, need ~300 MB of memory. </a:t>
            </a:r>
          </a:p>
          <a:p>
            <a:pPr marL="1140497" lvl="2" indent="-414726">
              <a:buFontTx/>
              <a:buChar char="-"/>
            </a:pPr>
            <a:r>
              <a:rPr lang="en-US" sz="1800" dirty="0"/>
              <a:t>handling millions of files feasible, billions is beyond current hardware capacities </a:t>
            </a:r>
          </a:p>
          <a:p>
            <a:pPr marL="414726" indent="-414726">
              <a:buFontTx/>
              <a:buChar char="-"/>
            </a:pPr>
            <a:r>
              <a:rPr lang="en-US" sz="1800" dirty="0"/>
              <a:t>Multiple and arbitrary file modifications</a:t>
            </a:r>
          </a:p>
          <a:p>
            <a:pPr marL="777611" lvl="1" indent="-414726">
              <a:buFontTx/>
              <a:buChar char="-"/>
            </a:pPr>
            <a:r>
              <a:rPr lang="en-US" sz="1800" dirty="0"/>
              <a:t>Files in HDFS may be written to by a single </a:t>
            </a:r>
            <a:r>
              <a:rPr lang="en-US" sz="1800" dirty="0" smtClean="0"/>
              <a:t>writer  and always  at the end </a:t>
            </a:r>
            <a:r>
              <a:rPr lang="en-US" sz="1800" dirty="0"/>
              <a:t>of the file.</a:t>
            </a:r>
          </a:p>
        </p:txBody>
      </p:sp>
    </p:spTree>
    <p:extLst>
      <p:ext uri="{BB962C8B-B14F-4D97-AF65-F5344CB8AC3E}">
        <p14:creationId xmlns:p14="http://schemas.microsoft.com/office/powerpoint/2010/main" val="573683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Blocks </a:t>
            </a:r>
            <a:r>
              <a:rPr lang="en-US" dirty="0"/>
              <a:t>in HDFS </a:t>
            </a:r>
            <a:r>
              <a:rPr lang="en-US" dirty="0" smtClean="0"/>
              <a:t>…</a:t>
            </a:r>
            <a:endParaRPr lang="en-US" dirty="0"/>
          </a:p>
        </p:txBody>
      </p:sp>
      <p:sp>
        <p:nvSpPr>
          <p:cNvPr id="3" name="Content Placeholder 2"/>
          <p:cNvSpPr>
            <a:spLocks noGrp="1"/>
          </p:cNvSpPr>
          <p:nvPr>
            <p:ph idx="1"/>
          </p:nvPr>
        </p:nvSpPr>
        <p:spPr>
          <a:xfrm>
            <a:off x="456998" y="1338620"/>
            <a:ext cx="8038080" cy="3970497"/>
          </a:xfrm>
        </p:spPr>
        <p:txBody>
          <a:bodyPr>
            <a:noAutofit/>
          </a:bodyPr>
          <a:lstStyle/>
          <a:p>
            <a:pPr>
              <a:buFontTx/>
              <a:buChar char="-"/>
            </a:pPr>
            <a:r>
              <a:rPr lang="en-US" sz="2000" dirty="0"/>
              <a:t>HDFS blocks are large compared to disk blocks (few KB)</a:t>
            </a:r>
          </a:p>
          <a:p>
            <a:pPr lvl="1">
              <a:buFontTx/>
              <a:buChar char="-"/>
            </a:pPr>
            <a:r>
              <a:rPr lang="en-US" sz="2000" dirty="0"/>
              <a:t>to minimize the cost of seeks. By making a block large enough, the time to transfer the data from the disk can be made to be significantly larger than the time to seek to the start of the block.</a:t>
            </a:r>
          </a:p>
          <a:p>
            <a:pPr lvl="1">
              <a:buFontTx/>
              <a:buChar char="-"/>
            </a:pPr>
            <a:r>
              <a:rPr lang="en-US" sz="2000" dirty="0"/>
              <a:t>thus time to transfer a large file made of multiple blocks operates at the disk transfer rate – few seeks</a:t>
            </a:r>
          </a:p>
          <a:p>
            <a:r>
              <a:rPr lang="en-US" sz="2000" dirty="0"/>
              <a:t>Example: </a:t>
            </a:r>
          </a:p>
          <a:p>
            <a:pPr marL="414726" indent="-414726">
              <a:buFontTx/>
              <a:buChar char="-"/>
            </a:pPr>
            <a:r>
              <a:rPr lang="en-US" sz="2000" dirty="0"/>
              <a:t>seek time ~10 </a:t>
            </a:r>
            <a:r>
              <a:rPr lang="en-US" sz="2000" dirty="0" err="1"/>
              <a:t>ms</a:t>
            </a:r>
            <a:r>
              <a:rPr lang="en-US" sz="2000" dirty="0"/>
              <a:t>, transfer ~100 MB/s, </a:t>
            </a:r>
          </a:p>
          <a:p>
            <a:pPr marL="414726" indent="-414726">
              <a:buFontTx/>
              <a:buChar char="-"/>
            </a:pPr>
            <a:r>
              <a:rPr lang="en-US" sz="2000" dirty="0"/>
              <a:t>seek time &lt;=1%  transfer time -&gt; block size ~100 MB. </a:t>
            </a:r>
          </a:p>
          <a:p>
            <a:pPr marL="414726" indent="-414726">
              <a:buFontTx/>
              <a:buChar char="-"/>
            </a:pPr>
            <a:r>
              <a:rPr lang="en-US" sz="2000" dirty="0"/>
              <a:t>the default ~ 64 MB, although many HDFS installations use 128 MB blocks. </a:t>
            </a:r>
          </a:p>
          <a:p>
            <a:pPr marL="414726" indent="-414726">
              <a:buFontTx/>
              <a:buChar char="-"/>
            </a:pPr>
            <a:r>
              <a:rPr lang="en-US" sz="2000" dirty="0"/>
              <a:t>Block size is expected to grow as new generations of disk drives provide faster transfer rates. </a:t>
            </a:r>
          </a:p>
        </p:txBody>
      </p:sp>
    </p:spTree>
    <p:extLst>
      <p:ext uri="{BB962C8B-B14F-4D97-AF65-F5344CB8AC3E}">
        <p14:creationId xmlns:p14="http://schemas.microsoft.com/office/powerpoint/2010/main" val="1232591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98" y="97458"/>
            <a:ext cx="8220960" cy="1137719"/>
          </a:xfrm>
        </p:spPr>
        <p:txBody>
          <a:bodyPr/>
          <a:lstStyle/>
          <a:p>
            <a:r>
              <a:rPr lang="en-US" dirty="0" smtClean="0"/>
              <a:t>HDFS design</a:t>
            </a:r>
            <a:endParaRPr lang="en-US" dirty="0"/>
          </a:p>
        </p:txBody>
      </p:sp>
      <p:sp>
        <p:nvSpPr>
          <p:cNvPr id="3" name="Content Placeholder 2"/>
          <p:cNvSpPr>
            <a:spLocks noGrp="1"/>
          </p:cNvSpPr>
          <p:nvPr>
            <p:ph idx="1"/>
          </p:nvPr>
        </p:nvSpPr>
        <p:spPr>
          <a:xfrm>
            <a:off x="326363" y="1106855"/>
            <a:ext cx="8038080" cy="3970497"/>
          </a:xfrm>
        </p:spPr>
        <p:txBody>
          <a:bodyPr/>
          <a:lstStyle/>
          <a:p>
            <a:r>
              <a:rPr lang="en-US" sz="2500" dirty="0"/>
              <a:t>Name node (master) – data nodes (the workers)</a:t>
            </a:r>
          </a:p>
          <a:p>
            <a:r>
              <a:rPr lang="en-US" sz="2500" dirty="0" smtClean="0"/>
              <a:t>Data </a:t>
            </a:r>
            <a:r>
              <a:rPr lang="en-US" sz="2500" dirty="0"/>
              <a:t>nodes  store and retrieve blocks when they are told to (by clients or the name node), and  report back to the name node periodically with lists of blocks that they are storing.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713" y="3233027"/>
            <a:ext cx="5747939" cy="335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470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680" y="97458"/>
            <a:ext cx="8220960" cy="1137719"/>
          </a:xfrm>
        </p:spPr>
        <p:txBody>
          <a:bodyPr/>
          <a:lstStyle/>
          <a:p>
            <a:r>
              <a:rPr lang="en-US" dirty="0" smtClean="0"/>
              <a:t>HDFS – network topology</a:t>
            </a:r>
            <a:endParaRPr lang="en-US" dirty="0"/>
          </a:p>
        </p:txBody>
      </p:sp>
      <p:sp>
        <p:nvSpPr>
          <p:cNvPr id="3" name="Content Placeholder 2"/>
          <p:cNvSpPr>
            <a:spLocks noGrp="1"/>
          </p:cNvSpPr>
          <p:nvPr>
            <p:ph idx="1"/>
          </p:nvPr>
        </p:nvSpPr>
        <p:spPr>
          <a:xfrm>
            <a:off x="130411" y="1287415"/>
            <a:ext cx="4801629" cy="5237929"/>
          </a:xfrm>
        </p:spPr>
        <p:txBody>
          <a:bodyPr>
            <a:normAutofit/>
          </a:bodyPr>
          <a:lstStyle/>
          <a:p>
            <a:pPr marL="0" indent="0">
              <a:buNone/>
            </a:pPr>
            <a:r>
              <a:rPr lang="en-US" sz="2500" dirty="0"/>
              <a:t>Need to place data such that bandwidth between nodes for an analysis is optimal</a:t>
            </a:r>
          </a:p>
          <a:p>
            <a:r>
              <a:rPr lang="pt-BR" sz="2200" dirty="0" smtClean="0"/>
              <a:t>distance</a:t>
            </a:r>
            <a:r>
              <a:rPr lang="pt-BR" sz="2200" dirty="0"/>
              <a:t>(/d1/r1/n1, /d1/r1/n1) = 0 (processes on the same node)</a:t>
            </a:r>
          </a:p>
          <a:p>
            <a:r>
              <a:rPr lang="en-US" sz="2200" dirty="0" smtClean="0"/>
              <a:t>distance</a:t>
            </a:r>
            <a:r>
              <a:rPr lang="en-US" sz="2200" dirty="0"/>
              <a:t>(/d1/r1/n1, /d1/r1/n2) = 2 (different nodes on the same rack)</a:t>
            </a:r>
          </a:p>
          <a:p>
            <a:r>
              <a:rPr lang="en-US" sz="2200" dirty="0" smtClean="0"/>
              <a:t>distance</a:t>
            </a:r>
            <a:r>
              <a:rPr lang="en-US" sz="2200" dirty="0"/>
              <a:t>(/d1/r1/n1, /d1/r2/n3) = 4 (nodes on different racks in the same </a:t>
            </a:r>
            <a:r>
              <a:rPr lang="en-US" sz="2200" dirty="0" smtClean="0"/>
              <a:t> data </a:t>
            </a:r>
            <a:r>
              <a:rPr lang="en-US" sz="2200" dirty="0"/>
              <a:t>center)</a:t>
            </a:r>
          </a:p>
          <a:p>
            <a:r>
              <a:rPr lang="pt-BR" sz="2200" dirty="0" smtClean="0"/>
              <a:t>distance</a:t>
            </a:r>
            <a:r>
              <a:rPr lang="pt-BR" sz="2200" dirty="0"/>
              <a:t>(/d1/r1/n1, /d2/r3/n4) = 6 (nodes in different data centers)</a:t>
            </a:r>
            <a:endParaRPr lang="en-US" sz="2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348880"/>
            <a:ext cx="3982518" cy="236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140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smtClean="0"/>
              <a:t>Εισαγωγή </a:t>
            </a:r>
            <a:r>
              <a:rPr lang="el-GR" dirty="0"/>
              <a:t>και </a:t>
            </a:r>
            <a:r>
              <a:rPr lang="el-GR" dirty="0" smtClean="0"/>
              <a:t>εξοικείωση </a:t>
            </a:r>
            <a:r>
              <a:rPr lang="el-GR" dirty="0"/>
              <a:t>με τις </a:t>
            </a:r>
            <a:r>
              <a:rPr lang="el-GR" dirty="0" smtClean="0"/>
              <a:t>μεθόδους</a:t>
            </a:r>
            <a:r>
              <a:rPr lang="en-US" dirty="0"/>
              <a:t> Map reduce - distributed processing, technologies (Hadoop, Map Reduce,  NoSQL storage) </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 - replication</a:t>
            </a:r>
            <a:endParaRPr lang="en-US" dirty="0"/>
          </a:p>
        </p:txBody>
      </p:sp>
      <p:sp>
        <p:nvSpPr>
          <p:cNvPr id="3" name="Content Placeholder 2"/>
          <p:cNvSpPr>
            <a:spLocks noGrp="1"/>
          </p:cNvSpPr>
          <p:nvPr>
            <p:ph idx="1"/>
          </p:nvPr>
        </p:nvSpPr>
        <p:spPr>
          <a:xfrm>
            <a:off x="456481" y="1604329"/>
            <a:ext cx="3788932" cy="3970497"/>
          </a:xfrm>
        </p:spPr>
        <p:txBody>
          <a:bodyPr/>
          <a:lstStyle/>
          <a:p>
            <a:r>
              <a:rPr lang="en-US" dirty="0" smtClean="0"/>
              <a:t>3 copies: </a:t>
            </a:r>
          </a:p>
          <a:p>
            <a:pPr marL="414726" indent="-414726">
              <a:buFontTx/>
              <a:buChar char="-"/>
            </a:pPr>
            <a:r>
              <a:rPr lang="en-US" dirty="0" smtClean="0"/>
              <a:t>Same node</a:t>
            </a:r>
          </a:p>
          <a:p>
            <a:pPr marL="414726" indent="-414726">
              <a:buFontTx/>
              <a:buChar char="-"/>
            </a:pPr>
            <a:r>
              <a:rPr lang="en-US" dirty="0" smtClean="0"/>
              <a:t>Random node n</a:t>
            </a:r>
            <a:r>
              <a:rPr lang="en-US" baseline="-25000" dirty="0" smtClean="0"/>
              <a:t>1</a:t>
            </a:r>
            <a:r>
              <a:rPr lang="en-US" dirty="0" smtClean="0"/>
              <a:t> in another rack </a:t>
            </a:r>
            <a:r>
              <a:rPr lang="en-US" dirty="0" err="1" smtClean="0"/>
              <a:t>r</a:t>
            </a:r>
            <a:r>
              <a:rPr lang="en-US" baseline="-25000" dirty="0" err="1" smtClean="0"/>
              <a:t>j</a:t>
            </a:r>
            <a:endParaRPr lang="en-US" baseline="-25000" dirty="0" smtClean="0"/>
          </a:p>
          <a:p>
            <a:pPr marL="414726" indent="-414726">
              <a:buFontTx/>
              <a:buChar char="-"/>
            </a:pPr>
            <a:r>
              <a:rPr lang="en-US" dirty="0" smtClean="0"/>
              <a:t>Random node n</a:t>
            </a:r>
            <a:r>
              <a:rPr lang="en-US" baseline="-25000" dirty="0" smtClean="0"/>
              <a:t>2 </a:t>
            </a:r>
            <a:r>
              <a:rPr lang="en-US" dirty="0" smtClean="0"/>
              <a:t>in same rack </a:t>
            </a:r>
            <a:r>
              <a:rPr lang="en-US" dirty="0" err="1" smtClean="0"/>
              <a:t>r</a:t>
            </a:r>
            <a:r>
              <a:rPr lang="en-US" baseline="-25000" dirty="0" err="1"/>
              <a:t>j</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413" y="1273296"/>
            <a:ext cx="4043136" cy="452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565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2130425"/>
            <a:ext cx="7772400" cy="1730623"/>
          </a:xfrm>
        </p:spPr>
        <p:txBody>
          <a:bodyPr>
            <a:normAutofit/>
          </a:bodyPr>
          <a:lstStyle/>
          <a:p>
            <a:pPr algn="l"/>
            <a:r>
              <a:rPr lang="en-US" dirty="0"/>
              <a:t>Hive, HIVE QL</a:t>
            </a:r>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Μάθημα: </a:t>
            </a:r>
            <a:r>
              <a:rPr lang="el-GR" sz="2400" dirty="0"/>
              <a:t>Εξόρυξη γνώσης από Βάσεις Δεδομένων και τον Παγκόσμιο Ιστό</a:t>
            </a:r>
            <a:endParaRPr lang="en-US" sz="2400" dirty="0" smtClean="0"/>
          </a:p>
          <a:p>
            <a:pPr algn="l"/>
            <a:r>
              <a:rPr lang="el-GR" sz="2400" b="1" dirty="0" smtClean="0"/>
              <a:t>Ενότητα </a:t>
            </a:r>
            <a:r>
              <a:rPr lang="en-US" sz="2400" b="1" dirty="0" smtClean="0"/>
              <a:t># 7</a:t>
            </a:r>
            <a:r>
              <a:rPr lang="el-GR" sz="2400" b="1" dirty="0" smtClean="0"/>
              <a:t>:</a:t>
            </a:r>
            <a:r>
              <a:rPr lang="en-US" sz="2400" b="1" dirty="0" smtClean="0"/>
              <a:t> </a:t>
            </a:r>
            <a:r>
              <a:rPr lang="en-US" sz="2400" dirty="0"/>
              <a:t>Introduction to Big </a:t>
            </a:r>
            <a:r>
              <a:rPr lang="en-US" sz="2400" dirty="0" smtClean="0"/>
              <a:t>Data</a:t>
            </a:r>
          </a:p>
          <a:p>
            <a:pPr algn="l"/>
            <a:r>
              <a:rPr lang="el-GR" sz="2400" b="1" dirty="0" smtClean="0"/>
              <a:t>Διδάσκων: </a:t>
            </a:r>
            <a:r>
              <a:rPr lang="el-GR" sz="2400" dirty="0" smtClean="0"/>
              <a:t>Μιχάλης </a:t>
            </a:r>
            <a:r>
              <a:rPr lang="el-GR" sz="2400" dirty="0" err="1" smtClean="0"/>
              <a:t>Βαζιργιάννης</a:t>
            </a:r>
            <a:endParaRPr lang="el-GR" sz="2400" dirty="0" smtClean="0"/>
          </a:p>
          <a:p>
            <a:pPr algn="l"/>
            <a:r>
              <a:rPr lang="el-GR" sz="2400" b="1" dirty="0" smtClean="0"/>
              <a:t>Τμήμα: </a:t>
            </a:r>
            <a:r>
              <a:rPr lang="el-GR" sz="2400" dirty="0"/>
              <a:t>Προπτυχιακό Πρόγραμμα Σπουδών </a:t>
            </a:r>
            <a:r>
              <a:rPr lang="el-GR" sz="2400" dirty="0" smtClean="0"/>
              <a:t>“Πληροφορικής”</a:t>
            </a:r>
            <a:endParaRPr lang="el-GR" sz="2400" b="1" dirty="0"/>
          </a:p>
          <a:p>
            <a:pPr algn="l"/>
            <a:endParaRPr lang="el-GR" sz="2400" b="1" dirty="0"/>
          </a:p>
          <a:p>
            <a:pPr algn="l"/>
            <a:endParaRPr lang="el-GR" sz="2400" dirty="0" smtClean="0"/>
          </a:p>
          <a:p>
            <a:pPr algn="l"/>
            <a:endParaRPr lang="el-GR" sz="2400" dirty="0"/>
          </a:p>
        </p:txBody>
      </p:sp>
    </p:spTree>
    <p:extLst>
      <p:ext uri="{BB962C8B-B14F-4D97-AF65-F5344CB8AC3E}">
        <p14:creationId xmlns:p14="http://schemas.microsoft.com/office/powerpoint/2010/main" val="24496464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6481" y="273629"/>
            <a:ext cx="8228160" cy="1144921"/>
          </a:xfrm>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l-GR" dirty="0" err="1" smtClean="0"/>
              <a:t>Introduction</a:t>
            </a:r>
            <a:r>
              <a:rPr lang="el-GR" dirty="0" smtClean="0"/>
              <a:t> </a:t>
            </a:r>
            <a:r>
              <a:rPr lang="el-GR" dirty="0" err="1" smtClean="0"/>
              <a:t>to</a:t>
            </a:r>
            <a:r>
              <a:rPr lang="el-GR" dirty="0" smtClean="0"/>
              <a:t> </a:t>
            </a:r>
            <a:r>
              <a:rPr lang="el-GR" dirty="0" err="1" smtClean="0"/>
              <a:t>Hive</a:t>
            </a:r>
            <a:endParaRPr lang="el-GR" dirty="0" smtClean="0"/>
          </a:p>
        </p:txBody>
      </p:sp>
      <p:sp>
        <p:nvSpPr>
          <p:cNvPr id="4099" name="Rectangle 2"/>
          <p:cNvSpPr>
            <a:spLocks noGrp="1" noChangeArrowheads="1"/>
          </p:cNvSpPr>
          <p:nvPr>
            <p:ph type="subTitle" idx="4294967295"/>
          </p:nvPr>
        </p:nvSpPr>
        <p:spPr>
          <a:xfrm>
            <a:off x="587521" y="1791569"/>
            <a:ext cx="8045280" cy="4949799"/>
          </a:xfrm>
        </p:spPr>
        <p:txBody>
          <a:bodyPr anchor="ctr"/>
          <a:lstStyle/>
          <a:p>
            <a:pPr marL="420486" indent="-414726">
              <a:spcAft>
                <a:spcPct val="0"/>
              </a:spcAft>
              <a:buFont typeface="Arial"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l-GR" dirty="0" smtClean="0"/>
              <a:t>more and more data becoming available</a:t>
            </a:r>
            <a:r>
              <a:rPr lang="fr-FR" dirty="0" smtClean="0"/>
              <a:t> </a:t>
            </a:r>
            <a:r>
              <a:rPr lang="el-GR" dirty="0" smtClean="0"/>
              <a:t>every day, the need to deploy a distributed framework becomes apparent.</a:t>
            </a:r>
            <a:endParaRPr lang="fr-FR" dirty="0" smtClean="0"/>
          </a:p>
          <a:p>
            <a:pPr marL="420486" indent="-414726">
              <a:spcAft>
                <a:spcPct val="0"/>
              </a:spcAft>
              <a:buFont typeface="Arial"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l-GR" dirty="0" smtClean="0"/>
              <a:t>need to keep things simple and allow users to (continue to) interact with the data using SQL (which is easy and intuitive)</a:t>
            </a:r>
          </a:p>
          <a:p>
            <a:pPr marL="420486" indent="-414726">
              <a:spcAft>
                <a:spcPct val="0"/>
              </a:spcAft>
              <a:buFont typeface="Arial"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l-GR" dirty="0" smtClean="0"/>
              <a:t>avoid having developers writing</a:t>
            </a:r>
            <a:r>
              <a:rPr lang="fr-FR" dirty="0" smtClean="0"/>
              <a:t> </a:t>
            </a:r>
            <a:r>
              <a:rPr lang="el-GR" dirty="0" smtClean="0"/>
              <a:t>long and difficult programs in map-reduce </a:t>
            </a:r>
          </a:p>
          <a:p>
            <a:pPr marL="420486" indent="-414726">
              <a:spcAft>
                <a:spcPct val="0"/>
              </a:spcAft>
              <a:buFont typeface="Arial"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l-GR" dirty="0" smtClean="0"/>
          </a:p>
          <a:p>
            <a:pPr marL="420486" indent="-414726">
              <a:spcAft>
                <a:spcPct val="0"/>
              </a:spcAft>
              <a:buFont typeface="Arial"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l-GR" dirty="0" smtClean="0"/>
          </a:p>
          <a:p>
            <a:pPr marL="420486" indent="-414726">
              <a:spcAft>
                <a:spcPct val="0"/>
              </a:spcAft>
              <a:buFont typeface="Arial"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l-GR" dirty="0" smtClean="0"/>
          </a:p>
        </p:txBody>
      </p:sp>
    </p:spTree>
    <p:extLst>
      <p:ext uri="{BB962C8B-B14F-4D97-AF65-F5344CB8AC3E}">
        <p14:creationId xmlns:p14="http://schemas.microsoft.com/office/powerpoint/2010/main" val="3816856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456481" y="273629"/>
            <a:ext cx="8228160" cy="1144921"/>
          </a:xfrm>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l-GR" b="1" dirty="0" err="1" smtClean="0"/>
              <a:t>Hive</a:t>
            </a:r>
            <a:endParaRPr lang="el-GR" b="1" dirty="0" smtClean="0"/>
          </a:p>
        </p:txBody>
      </p:sp>
      <p:sp>
        <p:nvSpPr>
          <p:cNvPr id="4098" name="Rectangle 2"/>
          <p:cNvSpPr>
            <a:spLocks noGrp="1" noChangeArrowheads="1"/>
          </p:cNvSpPr>
          <p:nvPr>
            <p:ph type="body" idx="1"/>
          </p:nvPr>
        </p:nvSpPr>
        <p:spPr>
          <a:xfrm>
            <a:off x="456480" y="1604329"/>
            <a:ext cx="8045280" cy="3977698"/>
          </a:xfrm>
        </p:spPr>
        <p:txBody>
          <a:bodyPr>
            <a:noAutofit/>
          </a:bodyPr>
          <a:lstStyle/>
          <a:p>
            <a:pPr marL="391686" indent="-288004">
              <a:buSzPct val="45000"/>
              <a:buNone/>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defRPr/>
            </a:pPr>
            <a:r>
              <a:rPr lang="el-GR" sz="2800" dirty="0" err="1" smtClean="0"/>
              <a:t>Hive</a:t>
            </a:r>
            <a:r>
              <a:rPr lang="el-GR" sz="2800" dirty="0" smtClean="0"/>
              <a:t> </a:t>
            </a:r>
            <a:r>
              <a:rPr lang="en-US" sz="2800" dirty="0" smtClean="0"/>
              <a:t>(by </a:t>
            </a:r>
            <a:r>
              <a:rPr lang="en-US" sz="2800" dirty="0" err="1" smtClean="0"/>
              <a:t>facebook</a:t>
            </a:r>
            <a:r>
              <a:rPr lang="en-US" sz="2800" dirty="0" smtClean="0"/>
              <a:t>) </a:t>
            </a:r>
            <a:r>
              <a:rPr lang="el-GR" sz="2800" dirty="0" err="1" smtClean="0"/>
              <a:t>is</a:t>
            </a:r>
            <a:r>
              <a:rPr lang="el-GR" sz="2800" dirty="0" smtClean="0"/>
              <a:t> a </a:t>
            </a:r>
            <a:r>
              <a:rPr lang="el-GR" sz="2800" dirty="0" err="1" smtClean="0"/>
              <a:t>database</a:t>
            </a:r>
            <a:r>
              <a:rPr lang="el-GR" sz="2800" dirty="0" smtClean="0"/>
              <a:t> </a:t>
            </a:r>
            <a:endParaRPr lang="fr-FR" sz="2800" dirty="0" smtClean="0"/>
          </a:p>
          <a:p>
            <a:pPr marL="881293" lvl="1" indent="-414726">
              <a:buSzPct val="45000"/>
              <a:buFont typeface="Arial" pitchFamily="34" charset="0"/>
              <a:buChar char="•"/>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defRPr/>
            </a:pPr>
            <a:r>
              <a:rPr lang="el-GR" dirty="0" err="1" smtClean="0"/>
              <a:t>provides</a:t>
            </a:r>
            <a:r>
              <a:rPr lang="el-GR" dirty="0" smtClean="0"/>
              <a:t> </a:t>
            </a:r>
            <a:r>
              <a:rPr lang="el-GR" dirty="0" err="1" smtClean="0"/>
              <a:t>an</a:t>
            </a:r>
            <a:r>
              <a:rPr lang="el-GR" dirty="0" smtClean="0"/>
              <a:t> </a:t>
            </a:r>
            <a:r>
              <a:rPr lang="el-GR" dirty="0" err="1" smtClean="0"/>
              <a:t>abstraction</a:t>
            </a:r>
            <a:r>
              <a:rPr lang="el-GR" dirty="0" smtClean="0"/>
              <a:t> </a:t>
            </a:r>
            <a:r>
              <a:rPr lang="el-GR" dirty="0" err="1" smtClean="0"/>
              <a:t>layer</a:t>
            </a:r>
            <a:r>
              <a:rPr lang="el-GR" dirty="0" smtClean="0"/>
              <a:t> </a:t>
            </a:r>
            <a:r>
              <a:rPr lang="el-GR" dirty="0" err="1" smtClean="0"/>
              <a:t>between</a:t>
            </a:r>
            <a:r>
              <a:rPr lang="el-GR" dirty="0" smtClean="0"/>
              <a:t> </a:t>
            </a:r>
            <a:r>
              <a:rPr lang="el-GR" dirty="0" err="1" smtClean="0"/>
              <a:t>the</a:t>
            </a:r>
            <a:r>
              <a:rPr lang="el-GR" dirty="0" smtClean="0"/>
              <a:t> </a:t>
            </a:r>
            <a:r>
              <a:rPr lang="el-GR" dirty="0" err="1" smtClean="0"/>
              <a:t>user</a:t>
            </a:r>
            <a:r>
              <a:rPr lang="el-GR" dirty="0" smtClean="0"/>
              <a:t> </a:t>
            </a:r>
            <a:r>
              <a:rPr lang="el-GR" dirty="0" err="1" smtClean="0"/>
              <a:t>and</a:t>
            </a:r>
            <a:r>
              <a:rPr lang="el-GR" dirty="0" smtClean="0"/>
              <a:t> </a:t>
            </a:r>
            <a:r>
              <a:rPr lang="el-GR" dirty="0" err="1" smtClean="0"/>
              <a:t>tha</a:t>
            </a:r>
            <a:r>
              <a:rPr lang="el-GR" dirty="0" smtClean="0"/>
              <a:t> </a:t>
            </a:r>
            <a:r>
              <a:rPr lang="el-GR" dirty="0" err="1" smtClean="0"/>
              <a:t>data</a:t>
            </a:r>
            <a:r>
              <a:rPr lang="el-GR" dirty="0" smtClean="0"/>
              <a:t> </a:t>
            </a:r>
            <a:r>
              <a:rPr lang="el-GR" dirty="0" err="1" smtClean="0"/>
              <a:t>stored</a:t>
            </a:r>
            <a:r>
              <a:rPr lang="el-GR" dirty="0" smtClean="0"/>
              <a:t> </a:t>
            </a:r>
            <a:r>
              <a:rPr lang="el-GR" dirty="0" err="1" smtClean="0"/>
              <a:t>in</a:t>
            </a:r>
            <a:r>
              <a:rPr lang="el-GR" dirty="0" smtClean="0"/>
              <a:t> </a:t>
            </a:r>
            <a:r>
              <a:rPr lang="el-GR" dirty="0" err="1" smtClean="0"/>
              <a:t>hadoop</a:t>
            </a:r>
            <a:r>
              <a:rPr lang="el-GR" dirty="0" smtClean="0"/>
              <a:t> </a:t>
            </a:r>
            <a:endParaRPr lang="fr-FR" dirty="0" smtClean="0"/>
          </a:p>
          <a:p>
            <a:pPr marL="881293" lvl="1" indent="-414726">
              <a:buSzPct val="45000"/>
              <a:buFont typeface="Arial" pitchFamily="34" charset="0"/>
              <a:buChar char="•"/>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defRPr/>
            </a:pPr>
            <a:r>
              <a:rPr lang="el-GR" dirty="0" err="1" smtClean="0"/>
              <a:t>allows</a:t>
            </a:r>
            <a:r>
              <a:rPr lang="el-GR" dirty="0" smtClean="0"/>
              <a:t> </a:t>
            </a:r>
            <a:r>
              <a:rPr lang="el-GR" dirty="0" err="1" smtClean="0"/>
              <a:t>quering</a:t>
            </a:r>
            <a:r>
              <a:rPr lang="el-GR" dirty="0" smtClean="0"/>
              <a:t> </a:t>
            </a:r>
            <a:r>
              <a:rPr lang="el-GR" dirty="0" err="1" smtClean="0"/>
              <a:t>and</a:t>
            </a:r>
            <a:r>
              <a:rPr lang="el-GR" dirty="0" smtClean="0"/>
              <a:t> </a:t>
            </a:r>
            <a:r>
              <a:rPr lang="el-GR" dirty="0" err="1" smtClean="0"/>
              <a:t>analyzing</a:t>
            </a:r>
            <a:r>
              <a:rPr lang="el-GR" dirty="0" smtClean="0"/>
              <a:t> </a:t>
            </a:r>
            <a:r>
              <a:rPr lang="el-GR" dirty="0" err="1" smtClean="0"/>
              <a:t>that</a:t>
            </a:r>
            <a:r>
              <a:rPr lang="el-GR" dirty="0" smtClean="0"/>
              <a:t> </a:t>
            </a:r>
            <a:r>
              <a:rPr lang="el-GR" dirty="0" err="1" smtClean="0"/>
              <a:t>data</a:t>
            </a:r>
            <a:r>
              <a:rPr lang="el-GR" dirty="0" smtClean="0"/>
              <a:t> </a:t>
            </a:r>
            <a:r>
              <a:rPr lang="el-GR" dirty="0" err="1" smtClean="0"/>
              <a:t>using</a:t>
            </a:r>
            <a:r>
              <a:rPr lang="el-GR" dirty="0" smtClean="0"/>
              <a:t> a SQL </a:t>
            </a:r>
            <a:r>
              <a:rPr lang="el-GR" dirty="0" err="1" smtClean="0"/>
              <a:t>dialect</a:t>
            </a:r>
            <a:r>
              <a:rPr lang="el-GR" dirty="0" smtClean="0"/>
              <a:t> (</a:t>
            </a:r>
            <a:r>
              <a:rPr lang="el-GR" dirty="0" err="1" smtClean="0"/>
              <a:t>quite</a:t>
            </a:r>
            <a:r>
              <a:rPr lang="el-GR" dirty="0" smtClean="0"/>
              <a:t> </a:t>
            </a:r>
            <a:r>
              <a:rPr lang="el-GR" dirty="0" err="1" smtClean="0"/>
              <a:t>similar</a:t>
            </a:r>
            <a:r>
              <a:rPr lang="el-GR" dirty="0" smtClean="0"/>
              <a:t> </a:t>
            </a:r>
            <a:r>
              <a:rPr lang="el-GR" dirty="0" err="1" smtClean="0"/>
              <a:t>to</a:t>
            </a:r>
            <a:r>
              <a:rPr lang="el-GR" dirty="0" smtClean="0"/>
              <a:t> </a:t>
            </a:r>
            <a:r>
              <a:rPr lang="el-GR" dirty="0" err="1" smtClean="0"/>
              <a:t>MySQL</a:t>
            </a:r>
            <a:r>
              <a:rPr lang="el-GR" dirty="0" smtClean="0"/>
              <a:t>)</a:t>
            </a:r>
          </a:p>
          <a:p>
            <a:pPr marL="391686" indent="-288004">
              <a:buSzPct val="45000"/>
              <a:buNone/>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defRPr/>
            </a:pPr>
            <a:r>
              <a:rPr lang="fr-FR" sz="2800" dirty="0" smtClean="0"/>
              <a:t>S</a:t>
            </a:r>
            <a:r>
              <a:rPr lang="el-GR" sz="2800" dirty="0" err="1" smtClean="0"/>
              <a:t>uited</a:t>
            </a:r>
            <a:r>
              <a:rPr lang="el-GR" sz="2800" dirty="0" smtClean="0"/>
              <a:t> </a:t>
            </a:r>
            <a:r>
              <a:rPr lang="el-GR" sz="2800" dirty="0" err="1" smtClean="0"/>
              <a:t>for</a:t>
            </a:r>
            <a:r>
              <a:rPr lang="el-GR" sz="2800" dirty="0" smtClean="0"/>
              <a:t> </a:t>
            </a:r>
            <a:r>
              <a:rPr lang="el-GR" sz="2800" dirty="0" err="1" smtClean="0"/>
              <a:t>applications</a:t>
            </a:r>
            <a:r>
              <a:rPr lang="el-GR" sz="2800" dirty="0" smtClean="0"/>
              <a:t> </a:t>
            </a:r>
            <a:r>
              <a:rPr lang="el-GR" sz="2800" dirty="0" err="1" smtClean="0"/>
              <a:t>that</a:t>
            </a:r>
            <a:r>
              <a:rPr lang="el-GR" sz="2800" dirty="0" smtClean="0"/>
              <a:t> </a:t>
            </a:r>
            <a:r>
              <a:rPr lang="el-GR" sz="2800" dirty="0" err="1" smtClean="0"/>
              <a:t>require</a:t>
            </a:r>
            <a:r>
              <a:rPr lang="el-GR" sz="2800" dirty="0" smtClean="0"/>
              <a:t> a </a:t>
            </a:r>
            <a:r>
              <a:rPr lang="el-GR" sz="2800" dirty="0" err="1" smtClean="0"/>
              <a:t>data</a:t>
            </a:r>
            <a:r>
              <a:rPr lang="el-GR" sz="2800" dirty="0" smtClean="0"/>
              <a:t> </a:t>
            </a:r>
            <a:r>
              <a:rPr lang="el-GR" sz="2800" dirty="0" err="1" smtClean="0"/>
              <a:t>warehouse</a:t>
            </a:r>
            <a:r>
              <a:rPr lang="el-GR" sz="2800" dirty="0" smtClean="0"/>
              <a:t> </a:t>
            </a:r>
            <a:r>
              <a:rPr lang="el-GR" sz="2800" dirty="0" err="1" smtClean="0"/>
              <a:t>with</a:t>
            </a:r>
            <a:r>
              <a:rPr lang="el-GR" sz="2800" dirty="0" smtClean="0"/>
              <a:t> </a:t>
            </a:r>
          </a:p>
          <a:p>
            <a:pPr marL="754571" lvl="1" indent="-288004">
              <a:buSzPct val="45000"/>
              <a:buNone/>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defRPr/>
            </a:pPr>
            <a:r>
              <a:rPr lang="el-GR" dirty="0" smtClean="0"/>
              <a:t>- </a:t>
            </a:r>
            <a:r>
              <a:rPr lang="el-GR" dirty="0" err="1" smtClean="0"/>
              <a:t>relatively</a:t>
            </a:r>
            <a:r>
              <a:rPr lang="el-GR" dirty="0" smtClean="0"/>
              <a:t> </a:t>
            </a:r>
            <a:r>
              <a:rPr lang="el-GR" dirty="0" err="1" smtClean="0"/>
              <a:t>static</a:t>
            </a:r>
            <a:r>
              <a:rPr lang="el-GR" dirty="0" smtClean="0"/>
              <a:t> </a:t>
            </a:r>
            <a:r>
              <a:rPr lang="el-GR" dirty="0" err="1" smtClean="0"/>
              <a:t>data</a:t>
            </a:r>
            <a:r>
              <a:rPr lang="el-GR" dirty="0" smtClean="0"/>
              <a:t> </a:t>
            </a:r>
          </a:p>
          <a:p>
            <a:pPr marL="466567" lvl="1" indent="0">
              <a:buSzPct val="45000"/>
              <a:buNone/>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defRPr/>
            </a:pPr>
            <a:r>
              <a:rPr lang="el-GR" dirty="0" smtClean="0"/>
              <a:t>- </a:t>
            </a:r>
            <a:r>
              <a:rPr lang="el-GR" dirty="0" err="1" smtClean="0"/>
              <a:t>no</a:t>
            </a:r>
            <a:r>
              <a:rPr lang="el-GR" dirty="0" smtClean="0"/>
              <a:t> </a:t>
            </a:r>
            <a:r>
              <a:rPr lang="el-GR" dirty="0" err="1" smtClean="0"/>
              <a:t>need</a:t>
            </a:r>
            <a:r>
              <a:rPr lang="el-GR" dirty="0" smtClean="0"/>
              <a:t> </a:t>
            </a:r>
            <a:r>
              <a:rPr lang="el-GR" dirty="0" err="1" smtClean="0"/>
              <a:t>for</a:t>
            </a:r>
            <a:r>
              <a:rPr lang="el-GR" dirty="0" smtClean="0"/>
              <a:t> a </a:t>
            </a:r>
            <a:r>
              <a:rPr lang="el-GR" dirty="0" err="1" smtClean="0"/>
              <a:t>fast</a:t>
            </a:r>
            <a:r>
              <a:rPr lang="el-GR" dirty="0" smtClean="0"/>
              <a:t> </a:t>
            </a:r>
            <a:r>
              <a:rPr lang="el-GR" dirty="0" err="1" smtClean="0"/>
              <a:t>response</a:t>
            </a:r>
            <a:r>
              <a:rPr lang="el-GR" dirty="0" smtClean="0"/>
              <a:t> </a:t>
            </a:r>
            <a:r>
              <a:rPr lang="el-GR" dirty="0" err="1" smtClean="0"/>
              <a:t>time</a:t>
            </a:r>
            <a:r>
              <a:rPr lang="el-GR" dirty="0" smtClean="0"/>
              <a:t>.</a:t>
            </a:r>
          </a:p>
        </p:txBody>
      </p:sp>
    </p:spTree>
    <p:extLst>
      <p:ext uri="{BB962C8B-B14F-4D97-AF65-F5344CB8AC3E}">
        <p14:creationId xmlns:p14="http://schemas.microsoft.com/office/powerpoint/2010/main" val="5393142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456998" y="0"/>
            <a:ext cx="8228160" cy="1144921"/>
          </a:xfrm>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t>Hive abilities</a:t>
            </a:r>
            <a:endParaRPr lang="el-GR" dirty="0" smtClean="0"/>
          </a:p>
        </p:txBody>
      </p:sp>
      <p:sp>
        <p:nvSpPr>
          <p:cNvPr id="5122" name="Rectangle 2"/>
          <p:cNvSpPr>
            <a:spLocks noGrp="1" noChangeArrowheads="1"/>
          </p:cNvSpPr>
          <p:nvPr>
            <p:ph type="body" idx="1"/>
          </p:nvPr>
        </p:nvSpPr>
        <p:spPr>
          <a:xfrm>
            <a:off x="522720" y="1012427"/>
            <a:ext cx="8045280" cy="4355017"/>
          </a:xfrm>
        </p:spPr>
        <p:txBody>
          <a:bodyPr tIns="19267">
            <a:noAutofit/>
          </a:bodyPr>
          <a:lstStyle/>
          <a:p>
            <a:pPr marL="95041" indent="0">
              <a:buSzPct val="45000"/>
              <a:buNone/>
              <a:tabLst>
                <a:tab pos="645130" algn="l"/>
                <a:tab pos="1301779" algn="l"/>
                <a:tab pos="1958429" algn="l"/>
                <a:tab pos="2615079" algn="l"/>
                <a:tab pos="3271728" algn="l"/>
                <a:tab pos="3928378" algn="l"/>
                <a:tab pos="4585028" algn="l"/>
                <a:tab pos="5241677" algn="l"/>
                <a:tab pos="5898327" algn="l"/>
                <a:tab pos="6554977" algn="l"/>
                <a:tab pos="7211626" algn="l"/>
                <a:tab pos="7868276" algn="l"/>
                <a:tab pos="8283002" algn="l"/>
                <a:tab pos="8697728" algn="l"/>
                <a:tab pos="9112454" algn="l"/>
                <a:tab pos="9527181" algn="l"/>
                <a:tab pos="9530061" algn="l"/>
                <a:tab pos="9532941" algn="l"/>
                <a:tab pos="9535821" algn="l"/>
              </a:tabLst>
              <a:defRPr/>
            </a:pPr>
            <a:r>
              <a:rPr lang="el-GR" sz="2000" dirty="0" err="1"/>
              <a:t>Hive</a:t>
            </a:r>
            <a:r>
              <a:rPr lang="el-GR" sz="2000" dirty="0"/>
              <a:t> </a:t>
            </a:r>
            <a:r>
              <a:rPr lang="el-GR" sz="2000" dirty="0" err="1"/>
              <a:t>can</a:t>
            </a:r>
            <a:r>
              <a:rPr lang="el-GR" sz="2000" dirty="0"/>
              <a:t> </a:t>
            </a:r>
            <a:r>
              <a:rPr lang="en-US" sz="2000" dirty="0"/>
              <a:t>facilitate</a:t>
            </a:r>
            <a:r>
              <a:rPr lang="el-GR" sz="2000" dirty="0"/>
              <a:t>:</a:t>
            </a:r>
            <a:endParaRPr lang="en-US" sz="2000" dirty="0"/>
          </a:p>
          <a:p>
            <a:pPr marL="768971" lvl="1">
              <a:buSzPct val="45000"/>
              <a:buFont typeface="Arial" pitchFamily="34" charset="0"/>
              <a:buChar char="•"/>
              <a:tabLst>
                <a:tab pos="645130" algn="l"/>
                <a:tab pos="1301779" algn="l"/>
                <a:tab pos="1958429" algn="l"/>
                <a:tab pos="2615079" algn="l"/>
                <a:tab pos="3271728" algn="l"/>
                <a:tab pos="3928378" algn="l"/>
                <a:tab pos="4585028" algn="l"/>
                <a:tab pos="5241677" algn="l"/>
                <a:tab pos="5898327" algn="l"/>
                <a:tab pos="6554977" algn="l"/>
                <a:tab pos="7211626" algn="l"/>
                <a:tab pos="7868276" algn="l"/>
                <a:tab pos="8283002" algn="l"/>
                <a:tab pos="8697728" algn="l"/>
                <a:tab pos="9112454" algn="l"/>
                <a:tab pos="9527181" algn="l"/>
                <a:tab pos="9530061" algn="l"/>
                <a:tab pos="9532941" algn="l"/>
                <a:tab pos="9535821" algn="l"/>
              </a:tabLst>
              <a:defRPr/>
            </a:pPr>
            <a:r>
              <a:rPr lang="el-GR" sz="2000" dirty="0" err="1"/>
              <a:t>developers</a:t>
            </a:r>
            <a:r>
              <a:rPr lang="el-GR" sz="2000" dirty="0"/>
              <a:t> </a:t>
            </a:r>
            <a:r>
              <a:rPr lang="el-GR" sz="2000" dirty="0" err="1"/>
              <a:t>in</a:t>
            </a:r>
            <a:r>
              <a:rPr lang="el-GR" sz="2000" dirty="0"/>
              <a:t> </a:t>
            </a:r>
            <a:r>
              <a:rPr lang="el-GR" sz="2000" dirty="0" err="1"/>
              <a:t>porting</a:t>
            </a:r>
            <a:r>
              <a:rPr lang="el-GR" sz="2000" dirty="0"/>
              <a:t> </a:t>
            </a:r>
            <a:r>
              <a:rPr lang="el-GR" sz="2000" dirty="0" err="1"/>
              <a:t>current</a:t>
            </a:r>
            <a:r>
              <a:rPr lang="el-GR" sz="2000" dirty="0"/>
              <a:t> </a:t>
            </a:r>
            <a:r>
              <a:rPr lang="el-GR" sz="2000" dirty="0" err="1"/>
              <a:t>code</a:t>
            </a:r>
            <a:r>
              <a:rPr lang="el-GR" sz="2000" dirty="0"/>
              <a:t/>
            </a:r>
            <a:br>
              <a:rPr lang="el-GR" sz="2000" dirty="0"/>
            </a:br>
            <a:r>
              <a:rPr lang="el-GR" sz="2000" dirty="0" err="1"/>
              <a:t>using</a:t>
            </a:r>
            <a:r>
              <a:rPr lang="el-GR" sz="2000" dirty="0"/>
              <a:t> </a:t>
            </a:r>
            <a:r>
              <a:rPr lang="el-GR" sz="2000" dirty="0" err="1"/>
              <a:t>traditional</a:t>
            </a:r>
            <a:r>
              <a:rPr lang="el-GR" sz="2000" dirty="0"/>
              <a:t> </a:t>
            </a:r>
            <a:r>
              <a:rPr lang="el-GR" sz="2000" dirty="0" err="1"/>
              <a:t>databases</a:t>
            </a:r>
            <a:r>
              <a:rPr lang="el-GR" sz="2000" dirty="0"/>
              <a:t> </a:t>
            </a:r>
            <a:r>
              <a:rPr lang="el-GR" sz="2000" dirty="0" err="1"/>
              <a:t>to</a:t>
            </a:r>
            <a:r>
              <a:rPr lang="el-GR" sz="2000" dirty="0"/>
              <a:t> </a:t>
            </a:r>
            <a:r>
              <a:rPr lang="el-GR" sz="2000" dirty="0" err="1"/>
              <a:t>hadoop</a:t>
            </a:r>
            <a:r>
              <a:rPr lang="el-GR" sz="2000" dirty="0"/>
              <a:t>.</a:t>
            </a:r>
            <a:endParaRPr lang="en-US" sz="2000" dirty="0"/>
          </a:p>
          <a:p>
            <a:pPr marL="768971" lvl="1">
              <a:buSzPct val="45000"/>
              <a:buFont typeface="Arial" pitchFamily="34" charset="0"/>
              <a:buChar char="•"/>
              <a:tabLst>
                <a:tab pos="645130" algn="l"/>
                <a:tab pos="1301779" algn="l"/>
                <a:tab pos="1958429" algn="l"/>
                <a:tab pos="2615079" algn="l"/>
                <a:tab pos="3271728" algn="l"/>
                <a:tab pos="3928378" algn="l"/>
                <a:tab pos="4585028" algn="l"/>
                <a:tab pos="5241677" algn="l"/>
                <a:tab pos="5898327" algn="l"/>
                <a:tab pos="6554977" algn="l"/>
                <a:tab pos="7211626" algn="l"/>
                <a:tab pos="7868276" algn="l"/>
                <a:tab pos="8283002" algn="l"/>
                <a:tab pos="8697728" algn="l"/>
                <a:tab pos="9112454" algn="l"/>
                <a:tab pos="9527181" algn="l"/>
                <a:tab pos="9530061" algn="l"/>
                <a:tab pos="9532941" algn="l"/>
                <a:tab pos="9535821" algn="l"/>
              </a:tabLst>
              <a:defRPr/>
            </a:pPr>
            <a:r>
              <a:rPr lang="el-GR" sz="2000" dirty="0" err="1"/>
              <a:t>Ease</a:t>
            </a:r>
            <a:r>
              <a:rPr lang="el-GR" sz="2000" dirty="0"/>
              <a:t> </a:t>
            </a:r>
            <a:r>
              <a:rPr lang="el-GR" sz="2000" dirty="0" err="1"/>
              <a:t>users</a:t>
            </a:r>
            <a:r>
              <a:rPr lang="el-GR" sz="2000" dirty="0"/>
              <a:t> </a:t>
            </a:r>
            <a:r>
              <a:rPr lang="el-GR" sz="2000" dirty="0" err="1"/>
              <a:t>in</a:t>
            </a:r>
            <a:r>
              <a:rPr lang="el-GR" sz="2000" dirty="0"/>
              <a:t> </a:t>
            </a:r>
            <a:r>
              <a:rPr lang="el-GR" sz="2000" dirty="0" err="1"/>
              <a:t>the</a:t>
            </a:r>
            <a:r>
              <a:rPr lang="el-GR" sz="2000" dirty="0"/>
              <a:t> </a:t>
            </a:r>
            <a:r>
              <a:rPr lang="el-GR" sz="2000" dirty="0" err="1"/>
              <a:t>transition</a:t>
            </a:r>
            <a:r>
              <a:rPr lang="el-GR" sz="2000" dirty="0"/>
              <a:t> </a:t>
            </a:r>
            <a:r>
              <a:rPr lang="el-GR" sz="2000" dirty="0" err="1"/>
              <a:t>as</a:t>
            </a:r>
            <a:r>
              <a:rPr lang="el-GR" sz="2000" dirty="0"/>
              <a:t> </a:t>
            </a:r>
            <a:r>
              <a:rPr lang="el-GR" sz="2000" dirty="0" err="1"/>
              <a:t>it</a:t>
            </a:r>
            <a:r>
              <a:rPr lang="el-GR" sz="2000" dirty="0"/>
              <a:t> </a:t>
            </a:r>
            <a:r>
              <a:rPr lang="el-GR" sz="2000" dirty="0" err="1"/>
              <a:t>uses</a:t>
            </a:r>
            <a:r>
              <a:rPr lang="el-GR" sz="2000" dirty="0"/>
              <a:t> a</a:t>
            </a:r>
            <a:br>
              <a:rPr lang="el-GR" sz="2000" dirty="0"/>
            </a:br>
            <a:r>
              <a:rPr lang="el-GR" sz="2000" dirty="0"/>
              <a:t>SQL </a:t>
            </a:r>
            <a:r>
              <a:rPr lang="el-GR" sz="2000" dirty="0" err="1"/>
              <a:t>dialect</a:t>
            </a:r>
            <a:r>
              <a:rPr lang="el-GR" sz="2000" dirty="0"/>
              <a:t>. (</a:t>
            </a:r>
            <a:r>
              <a:rPr lang="el-GR" sz="2000" dirty="0" err="1"/>
              <a:t>no</a:t>
            </a:r>
            <a:r>
              <a:rPr lang="el-GR" sz="2000" dirty="0"/>
              <a:t> </a:t>
            </a:r>
            <a:r>
              <a:rPr lang="el-GR" sz="2000" dirty="0" err="1"/>
              <a:t>new</a:t>
            </a:r>
            <a:r>
              <a:rPr lang="el-GR" sz="2000" dirty="0"/>
              <a:t> </a:t>
            </a:r>
            <a:r>
              <a:rPr lang="el-GR" sz="2000" dirty="0" err="1"/>
              <a:t>languages</a:t>
            </a:r>
            <a:r>
              <a:rPr lang="el-GR" sz="2000" dirty="0"/>
              <a:t>-</a:t>
            </a:r>
            <a:r>
              <a:rPr lang="el-GR" sz="2000" dirty="0" err="1"/>
              <a:t>or</a:t>
            </a:r>
            <a:r>
              <a:rPr lang="el-GR" sz="2000" dirty="0"/>
              <a:t> </a:t>
            </a:r>
            <a:r>
              <a:rPr lang="el-GR" sz="2000" dirty="0" err="1"/>
              <a:t>tools</a:t>
            </a:r>
            <a:r>
              <a:rPr lang="el-GR" sz="2000" dirty="0"/>
              <a:t> </a:t>
            </a:r>
            <a:r>
              <a:rPr lang="el-GR" sz="2000" dirty="0" err="1"/>
              <a:t>required</a:t>
            </a:r>
            <a:r>
              <a:rPr lang="el-GR" sz="2000" dirty="0"/>
              <a:t>)</a:t>
            </a:r>
            <a:endParaRPr lang="en-US" sz="2000" dirty="0"/>
          </a:p>
          <a:p>
            <a:pPr marL="768971" lvl="1">
              <a:buSzPct val="45000"/>
              <a:buFont typeface="Arial" pitchFamily="34" charset="0"/>
              <a:buChar char="•"/>
              <a:tabLst>
                <a:tab pos="645130" algn="l"/>
                <a:tab pos="1301779" algn="l"/>
                <a:tab pos="1958429" algn="l"/>
                <a:tab pos="2615079" algn="l"/>
                <a:tab pos="3271728" algn="l"/>
                <a:tab pos="3928378" algn="l"/>
                <a:tab pos="4585028" algn="l"/>
                <a:tab pos="5241677" algn="l"/>
                <a:tab pos="5898327" algn="l"/>
                <a:tab pos="6554977" algn="l"/>
                <a:tab pos="7211626" algn="l"/>
                <a:tab pos="7868276" algn="l"/>
                <a:tab pos="8283002" algn="l"/>
                <a:tab pos="8697728" algn="l"/>
                <a:tab pos="9112454" algn="l"/>
                <a:tab pos="9527181" algn="l"/>
                <a:tab pos="9530061" algn="l"/>
                <a:tab pos="9532941" algn="l"/>
                <a:tab pos="9535821" algn="l"/>
              </a:tabLst>
              <a:defRPr/>
            </a:pPr>
            <a:r>
              <a:rPr lang="el-GR" sz="2000" dirty="0" err="1"/>
              <a:t>Be</a:t>
            </a:r>
            <a:r>
              <a:rPr lang="el-GR" sz="2000" dirty="0"/>
              <a:t> </a:t>
            </a:r>
            <a:r>
              <a:rPr lang="el-GR" sz="2000" dirty="0" err="1"/>
              <a:t>extended</a:t>
            </a:r>
            <a:r>
              <a:rPr lang="el-GR" sz="2000" dirty="0"/>
              <a:t> </a:t>
            </a:r>
            <a:r>
              <a:rPr lang="el-GR" sz="2000" dirty="0" err="1"/>
              <a:t>by</a:t>
            </a:r>
            <a:r>
              <a:rPr lang="el-GR" sz="2000" dirty="0"/>
              <a:t> </a:t>
            </a:r>
            <a:r>
              <a:rPr lang="el-GR" sz="2000" dirty="0" err="1"/>
              <a:t>new</a:t>
            </a:r>
            <a:r>
              <a:rPr lang="el-GR" sz="2000" dirty="0"/>
              <a:t> </a:t>
            </a:r>
            <a:r>
              <a:rPr lang="el-GR" sz="2000" dirty="0" err="1"/>
              <a:t>user</a:t>
            </a:r>
            <a:r>
              <a:rPr lang="el-GR" sz="2000" dirty="0"/>
              <a:t>-</a:t>
            </a:r>
            <a:r>
              <a:rPr lang="el-GR" sz="2000" dirty="0" err="1"/>
              <a:t>defined</a:t>
            </a:r>
            <a:r>
              <a:rPr lang="el-GR" sz="2000" dirty="0"/>
              <a:t> </a:t>
            </a:r>
            <a:r>
              <a:rPr lang="el-GR" sz="2000" dirty="0" err="1"/>
              <a:t>functions(UDF</a:t>
            </a:r>
            <a:r>
              <a:rPr lang="el-GR" sz="2000" dirty="0"/>
              <a:t>)</a:t>
            </a:r>
            <a:endParaRPr lang="en-US" sz="2000" dirty="0"/>
          </a:p>
          <a:p>
            <a:pPr marL="768971" lvl="1">
              <a:buSzPct val="45000"/>
              <a:buFont typeface="Arial" pitchFamily="34" charset="0"/>
              <a:buChar char="•"/>
              <a:tabLst>
                <a:tab pos="645130" algn="l"/>
                <a:tab pos="1301779" algn="l"/>
                <a:tab pos="1958429" algn="l"/>
                <a:tab pos="2615079" algn="l"/>
                <a:tab pos="3271728" algn="l"/>
                <a:tab pos="3928378" algn="l"/>
                <a:tab pos="4585028" algn="l"/>
                <a:tab pos="5241677" algn="l"/>
                <a:tab pos="5898327" algn="l"/>
                <a:tab pos="6554977" algn="l"/>
                <a:tab pos="7211626" algn="l"/>
                <a:tab pos="7868276" algn="l"/>
                <a:tab pos="8283002" algn="l"/>
                <a:tab pos="8697728" algn="l"/>
                <a:tab pos="9112454" algn="l"/>
                <a:tab pos="9527181" algn="l"/>
                <a:tab pos="9530061" algn="l"/>
                <a:tab pos="9532941" algn="l"/>
                <a:tab pos="9535821" algn="l"/>
              </a:tabLst>
              <a:defRPr/>
            </a:pPr>
            <a:r>
              <a:rPr lang="el-GR" sz="2000" dirty="0" err="1"/>
              <a:t>Integrated</a:t>
            </a:r>
            <a:r>
              <a:rPr lang="el-GR" sz="2000" dirty="0"/>
              <a:t> </a:t>
            </a:r>
            <a:r>
              <a:rPr lang="el-GR" sz="2000" dirty="0" err="1"/>
              <a:t>with</a:t>
            </a:r>
            <a:r>
              <a:rPr lang="el-GR" sz="2000" dirty="0"/>
              <a:t> </a:t>
            </a:r>
            <a:r>
              <a:rPr lang="el-GR" sz="2000" dirty="0" err="1"/>
              <a:t>Amazon's</a:t>
            </a:r>
            <a:r>
              <a:rPr lang="en-US" sz="2000" dirty="0"/>
              <a:t> Services (i.e.</a:t>
            </a:r>
            <a:r>
              <a:rPr lang="el-GR" sz="2000" i="1" dirty="0" err="1"/>
              <a:t>Elastic</a:t>
            </a:r>
            <a:r>
              <a:rPr lang="el-GR" sz="2000" i="1" dirty="0"/>
              <a:t> </a:t>
            </a:r>
            <a:r>
              <a:rPr lang="el-GR" sz="2000" i="1" dirty="0" err="1"/>
              <a:t>Mapreduce</a:t>
            </a:r>
            <a:r>
              <a:rPr lang="el-GR" sz="2000" dirty="0"/>
              <a:t>) </a:t>
            </a:r>
            <a:endParaRPr lang="en-US" sz="2000" dirty="0"/>
          </a:p>
          <a:p>
            <a:pPr marL="95041" indent="0">
              <a:buSzPct val="45000"/>
              <a:buNone/>
              <a:tabLst>
                <a:tab pos="645130" algn="l"/>
                <a:tab pos="1301779" algn="l"/>
                <a:tab pos="1958429" algn="l"/>
                <a:tab pos="2615079" algn="l"/>
                <a:tab pos="3271728" algn="l"/>
                <a:tab pos="3928378" algn="l"/>
                <a:tab pos="4585028" algn="l"/>
                <a:tab pos="5241677" algn="l"/>
                <a:tab pos="5898327" algn="l"/>
                <a:tab pos="6554977" algn="l"/>
                <a:tab pos="7211626" algn="l"/>
                <a:tab pos="7868276" algn="l"/>
                <a:tab pos="8283002" algn="l"/>
                <a:tab pos="8697728" algn="l"/>
                <a:tab pos="9112454" algn="l"/>
                <a:tab pos="9527181" algn="l"/>
                <a:tab pos="9530061" algn="l"/>
                <a:tab pos="9532941" algn="l"/>
                <a:tab pos="9535821" algn="l"/>
              </a:tabLst>
              <a:defRPr/>
            </a:pPr>
            <a:r>
              <a:rPr lang="en-US" sz="2000" dirty="0"/>
              <a:t>Hive is not made for</a:t>
            </a:r>
            <a:r>
              <a:rPr lang="el-GR" sz="2000" dirty="0"/>
              <a:t>:</a:t>
            </a:r>
            <a:endParaRPr lang="en-US" sz="2000" dirty="0"/>
          </a:p>
          <a:p>
            <a:pPr marL="509768" indent="-414726">
              <a:buSzPct val="45000"/>
              <a:tabLst>
                <a:tab pos="645130" algn="l"/>
                <a:tab pos="1301779" algn="l"/>
                <a:tab pos="1958429" algn="l"/>
                <a:tab pos="2615079" algn="l"/>
                <a:tab pos="3271728" algn="l"/>
                <a:tab pos="3928378" algn="l"/>
                <a:tab pos="4585028" algn="l"/>
                <a:tab pos="5241677" algn="l"/>
                <a:tab pos="5898327" algn="l"/>
                <a:tab pos="6554977" algn="l"/>
                <a:tab pos="7211626" algn="l"/>
                <a:tab pos="7868276" algn="l"/>
                <a:tab pos="8283002" algn="l"/>
                <a:tab pos="8697728" algn="l"/>
                <a:tab pos="9112454" algn="l"/>
                <a:tab pos="9527181" algn="l"/>
                <a:tab pos="9530061" algn="l"/>
                <a:tab pos="9532941" algn="l"/>
                <a:tab pos="9535821" algn="l"/>
              </a:tabLst>
              <a:defRPr/>
            </a:pPr>
            <a:r>
              <a:rPr lang="el-GR" sz="2000" dirty="0" err="1"/>
              <a:t>transactions</a:t>
            </a:r>
            <a:r>
              <a:rPr lang="en-US" sz="2000" dirty="0"/>
              <a:t> management (</a:t>
            </a:r>
            <a:r>
              <a:rPr lang="el-GR" sz="2000" dirty="0" err="1"/>
              <a:t>record</a:t>
            </a:r>
            <a:r>
              <a:rPr lang="el-GR" sz="2000" dirty="0"/>
              <a:t>-</a:t>
            </a:r>
            <a:r>
              <a:rPr lang="el-GR" sz="2000" dirty="0" err="1"/>
              <a:t>level</a:t>
            </a:r>
            <a:r>
              <a:rPr lang="en-US" sz="2000" dirty="0"/>
              <a:t>, u</a:t>
            </a:r>
            <a:r>
              <a:rPr lang="el-GR" sz="2000" dirty="0" err="1"/>
              <a:t>pdates,inserts</a:t>
            </a:r>
            <a:r>
              <a:rPr lang="el-GR" sz="2000" dirty="0"/>
              <a:t> </a:t>
            </a:r>
            <a:r>
              <a:rPr lang="el-GR" sz="2000" dirty="0" err="1"/>
              <a:t>or</a:t>
            </a:r>
            <a:r>
              <a:rPr lang="el-GR" sz="2000" dirty="0"/>
              <a:t> </a:t>
            </a:r>
            <a:r>
              <a:rPr lang="el-GR" sz="2000" dirty="0" err="1"/>
              <a:t>deletions</a:t>
            </a:r>
            <a:r>
              <a:rPr lang="en-US" sz="2000" dirty="0"/>
              <a:t>)</a:t>
            </a:r>
          </a:p>
          <a:p>
            <a:pPr marL="509768" indent="-414726">
              <a:buSzPct val="45000"/>
              <a:tabLst>
                <a:tab pos="645130" algn="l"/>
                <a:tab pos="1301779" algn="l"/>
                <a:tab pos="1958429" algn="l"/>
                <a:tab pos="2615079" algn="l"/>
                <a:tab pos="3271728" algn="l"/>
                <a:tab pos="3928378" algn="l"/>
                <a:tab pos="4585028" algn="l"/>
                <a:tab pos="5241677" algn="l"/>
                <a:tab pos="5898327" algn="l"/>
                <a:tab pos="6554977" algn="l"/>
                <a:tab pos="7211626" algn="l"/>
                <a:tab pos="7868276" algn="l"/>
                <a:tab pos="8283002" algn="l"/>
                <a:tab pos="8697728" algn="l"/>
                <a:tab pos="9112454" algn="l"/>
                <a:tab pos="9527181" algn="l"/>
                <a:tab pos="9530061" algn="l"/>
                <a:tab pos="9532941" algn="l"/>
                <a:tab pos="9535821" algn="l"/>
              </a:tabLst>
              <a:defRPr/>
            </a:pPr>
            <a:r>
              <a:rPr lang="el-GR" sz="2000" dirty="0"/>
              <a:t>Provid</a:t>
            </a:r>
            <a:r>
              <a:rPr lang="en-US" sz="2000" dirty="0" err="1"/>
              <a:t>ing</a:t>
            </a:r>
            <a:r>
              <a:rPr lang="el-GR" sz="2000" dirty="0"/>
              <a:t> “</a:t>
            </a:r>
            <a:r>
              <a:rPr lang="en-US" sz="2000" dirty="0" err="1"/>
              <a:t>realtime</a:t>
            </a:r>
            <a:r>
              <a:rPr lang="el-GR" sz="2000" dirty="0"/>
              <a:t>” </a:t>
            </a:r>
            <a:r>
              <a:rPr lang="el-GR" sz="2000" dirty="0" err="1"/>
              <a:t>usage</a:t>
            </a:r>
            <a:r>
              <a:rPr lang="el-GR" sz="2000" dirty="0"/>
              <a:t> </a:t>
            </a:r>
            <a:r>
              <a:rPr lang="el-GR" sz="2000" dirty="0" err="1"/>
              <a:t>due</a:t>
            </a:r>
            <a:r>
              <a:rPr lang="el-GR" sz="2000" dirty="0"/>
              <a:t> </a:t>
            </a:r>
            <a:r>
              <a:rPr lang="el-GR" sz="2000" dirty="0" err="1"/>
              <a:t>to</a:t>
            </a:r>
            <a:r>
              <a:rPr lang="el-GR" sz="2000" dirty="0"/>
              <a:t> </a:t>
            </a:r>
            <a:r>
              <a:rPr lang="el-GR" sz="2000" dirty="0" err="1"/>
              <a:t>the</a:t>
            </a:r>
            <a:r>
              <a:rPr lang="el-GR" sz="2000" dirty="0"/>
              <a:t> </a:t>
            </a:r>
            <a:r>
              <a:rPr lang="el-GR" sz="2000" dirty="0" err="1"/>
              <a:t>mapreduce</a:t>
            </a:r>
            <a:r>
              <a:rPr lang="el-GR" sz="2000" dirty="0"/>
              <a:t> </a:t>
            </a:r>
            <a:r>
              <a:rPr lang="el-GR" sz="2000" dirty="0" err="1"/>
              <a:t>overhead</a:t>
            </a:r>
            <a:r>
              <a:rPr lang="en-US" sz="2000" dirty="0"/>
              <a:t> </a:t>
            </a:r>
            <a:r>
              <a:rPr lang="el-GR" sz="2000" dirty="0" err="1"/>
              <a:t>and</a:t>
            </a:r>
            <a:r>
              <a:rPr lang="el-GR" sz="2000" dirty="0"/>
              <a:t> </a:t>
            </a:r>
            <a:r>
              <a:rPr lang="el-GR" sz="2000" dirty="0" err="1"/>
              <a:t>the</a:t>
            </a:r>
            <a:r>
              <a:rPr lang="el-GR" sz="2000" dirty="0"/>
              <a:t> </a:t>
            </a:r>
            <a:r>
              <a:rPr lang="el-GR" sz="2000" dirty="0" err="1"/>
              <a:t>amount</a:t>
            </a:r>
            <a:r>
              <a:rPr lang="el-GR" sz="2000" dirty="0"/>
              <a:t> </a:t>
            </a:r>
            <a:r>
              <a:rPr lang="el-GR" sz="2000" dirty="0" err="1"/>
              <a:t>of</a:t>
            </a:r>
            <a:r>
              <a:rPr lang="el-GR" sz="2000" dirty="0"/>
              <a:t> </a:t>
            </a:r>
            <a:r>
              <a:rPr lang="el-GR" sz="2000" dirty="0" err="1"/>
              <a:t>data</a:t>
            </a:r>
            <a:r>
              <a:rPr lang="el-GR" sz="2000" dirty="0"/>
              <a:t>.</a:t>
            </a:r>
          </a:p>
        </p:txBody>
      </p:sp>
    </p:spTree>
    <p:extLst>
      <p:ext uri="{BB962C8B-B14F-4D97-AF65-F5344CB8AC3E}">
        <p14:creationId xmlns:p14="http://schemas.microsoft.com/office/powerpoint/2010/main" val="20915644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56481" y="83529"/>
            <a:ext cx="8228160" cy="1144921"/>
          </a:xfrm>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l-GR" dirty="0" err="1" smtClean="0"/>
              <a:t>Hive</a:t>
            </a:r>
            <a:r>
              <a:rPr lang="el-GR" dirty="0" smtClean="0"/>
              <a:t> </a:t>
            </a:r>
            <a:r>
              <a:rPr lang="el-GR" dirty="0" err="1" smtClean="0"/>
              <a:t>Interaction</a:t>
            </a:r>
            <a:endParaRPr lang="el-GR" dirty="0" smtClean="0"/>
          </a:p>
        </p:txBody>
      </p:sp>
      <p:sp>
        <p:nvSpPr>
          <p:cNvPr id="8195" name="Rectangle 2"/>
          <p:cNvSpPr>
            <a:spLocks noGrp="1" noChangeArrowheads="1"/>
          </p:cNvSpPr>
          <p:nvPr>
            <p:ph type="body" idx="1"/>
          </p:nvPr>
        </p:nvSpPr>
        <p:spPr>
          <a:xfrm>
            <a:off x="185761" y="1277434"/>
            <a:ext cx="8562703" cy="5391926"/>
          </a:xfrm>
        </p:spPr>
        <p:txBody>
          <a:bodyPr tIns="22532">
            <a:normAutofit/>
          </a:bodyPr>
          <a:lstStyle/>
          <a:p>
            <a:pPr marL="391686" indent="-288004">
              <a:buSzPct val="45000"/>
              <a:buNone/>
              <a:tabLst>
                <a:tab pos="391686" algn="l"/>
                <a:tab pos="650890" algn="l"/>
                <a:tab pos="1307539" algn="l"/>
                <a:tab pos="1964189" algn="l"/>
                <a:tab pos="2620839" algn="l"/>
                <a:tab pos="3277488" algn="l"/>
                <a:tab pos="3934138" algn="l"/>
                <a:tab pos="4590788" algn="l"/>
                <a:tab pos="5247437" algn="l"/>
                <a:tab pos="5904087" algn="l"/>
                <a:tab pos="6560737" algn="l"/>
                <a:tab pos="7217387" algn="l"/>
                <a:tab pos="7874036" algn="l"/>
                <a:tab pos="8530686" algn="l"/>
                <a:tab pos="8703488" algn="l"/>
                <a:tab pos="9118215" algn="l"/>
                <a:tab pos="9532941" algn="l"/>
                <a:tab pos="9534381" algn="l"/>
                <a:tab pos="9535821" algn="l"/>
                <a:tab pos="9537261" algn="l"/>
              </a:tabLst>
            </a:pPr>
            <a:r>
              <a:rPr lang="el-GR" sz="2800" dirty="0" err="1"/>
              <a:t>Hive</a:t>
            </a:r>
            <a:r>
              <a:rPr lang="el-GR" sz="2800" dirty="0"/>
              <a:t> </a:t>
            </a:r>
            <a:r>
              <a:rPr lang="el-GR" sz="2800" dirty="0" err="1"/>
              <a:t>can</a:t>
            </a:r>
            <a:r>
              <a:rPr lang="el-GR" sz="2800" dirty="0"/>
              <a:t> </a:t>
            </a:r>
            <a:r>
              <a:rPr lang="el-GR" sz="2800" dirty="0" err="1"/>
              <a:t>be</a:t>
            </a:r>
            <a:r>
              <a:rPr lang="el-GR" sz="2800" dirty="0"/>
              <a:t> </a:t>
            </a:r>
            <a:r>
              <a:rPr lang="el-GR" sz="2800" dirty="0" err="1"/>
              <a:t>accessed</a:t>
            </a:r>
            <a:r>
              <a:rPr lang="el-GR" sz="2800" dirty="0"/>
              <a:t> </a:t>
            </a:r>
            <a:r>
              <a:rPr lang="el-GR" sz="2800" dirty="0" err="1"/>
              <a:t>the</a:t>
            </a:r>
            <a:r>
              <a:rPr lang="el-GR" sz="2800" dirty="0"/>
              <a:t> </a:t>
            </a:r>
            <a:r>
              <a:rPr lang="el-GR" sz="2800" dirty="0" err="1"/>
              <a:t>command</a:t>
            </a:r>
            <a:r>
              <a:rPr lang="el-GR" sz="2800" dirty="0"/>
              <a:t> </a:t>
            </a:r>
            <a:r>
              <a:rPr lang="el-GR" sz="2800" dirty="0" err="1"/>
              <a:t>line</a:t>
            </a:r>
            <a:r>
              <a:rPr lang="el-GR" sz="2800" dirty="0"/>
              <a:t> </a:t>
            </a:r>
            <a:r>
              <a:rPr lang="el-GR" sz="2800" dirty="0" err="1"/>
              <a:t>interface</a:t>
            </a:r>
            <a:r>
              <a:rPr lang="el-GR" sz="2800" dirty="0"/>
              <a:t> (CLI)</a:t>
            </a:r>
            <a:br>
              <a:rPr lang="el-GR" sz="2800" dirty="0"/>
            </a:br>
            <a:r>
              <a:rPr lang="el-GR" sz="2800" dirty="0" err="1"/>
              <a:t>Using</a:t>
            </a:r>
            <a:r>
              <a:rPr lang="el-GR" sz="2800" dirty="0"/>
              <a:t> </a:t>
            </a:r>
            <a:r>
              <a:rPr lang="el-GR" sz="2800" dirty="0" err="1"/>
              <a:t>the</a:t>
            </a:r>
            <a:r>
              <a:rPr lang="el-GR" sz="2800" dirty="0"/>
              <a:t> CLI :</a:t>
            </a:r>
            <a:br>
              <a:rPr lang="el-GR" sz="2800" dirty="0"/>
            </a:br>
            <a:r>
              <a:rPr lang="el-GR" sz="2800" dirty="0">
                <a:cs typeface="Courier New" pitchFamily="49" charset="0"/>
              </a:rPr>
              <a:t>$ </a:t>
            </a:r>
            <a:r>
              <a:rPr lang="el-GR" sz="2800" dirty="0" err="1">
                <a:cs typeface="Courier New" pitchFamily="49" charset="0"/>
              </a:rPr>
              <a:t>hive</a:t>
            </a:r>
            <a:r>
              <a:rPr lang="el-GR" sz="2800" dirty="0">
                <a:cs typeface="Courier New" pitchFamily="49" charset="0"/>
              </a:rPr>
              <a:t> -e “</a:t>
            </a:r>
            <a:r>
              <a:rPr lang="el-GR" sz="2800" dirty="0" err="1">
                <a:cs typeface="Courier New" pitchFamily="49" charset="0"/>
              </a:rPr>
              <a:t>select</a:t>
            </a:r>
            <a:r>
              <a:rPr lang="el-GR" sz="2800" dirty="0">
                <a:cs typeface="Courier New" pitchFamily="49" charset="0"/>
              </a:rPr>
              <a:t> id </a:t>
            </a:r>
            <a:r>
              <a:rPr lang="el-GR" sz="2800" dirty="0" err="1">
                <a:cs typeface="Courier New" pitchFamily="49" charset="0"/>
              </a:rPr>
              <a:t>from</a:t>
            </a:r>
            <a:r>
              <a:rPr lang="el-GR" sz="2800" dirty="0">
                <a:cs typeface="Courier New" pitchFamily="49" charset="0"/>
              </a:rPr>
              <a:t> </a:t>
            </a:r>
            <a:r>
              <a:rPr lang="el-GR" sz="2800" dirty="0" err="1">
                <a:cs typeface="Courier New" pitchFamily="49" charset="0"/>
              </a:rPr>
              <a:t>users</a:t>
            </a:r>
            <a:r>
              <a:rPr lang="el-GR" sz="2800" dirty="0">
                <a:cs typeface="Courier New" pitchFamily="49" charset="0"/>
              </a:rPr>
              <a:t> </a:t>
            </a:r>
            <a:r>
              <a:rPr lang="el-GR" sz="2800" dirty="0" err="1">
                <a:cs typeface="Courier New" pitchFamily="49" charset="0"/>
              </a:rPr>
              <a:t>limit</a:t>
            </a:r>
            <a:r>
              <a:rPr lang="el-GR" sz="2800" dirty="0">
                <a:cs typeface="Courier New" pitchFamily="49" charset="0"/>
              </a:rPr>
              <a:t> 10”</a:t>
            </a:r>
            <a:br>
              <a:rPr lang="el-GR" sz="2800" dirty="0">
                <a:cs typeface="Courier New" pitchFamily="49" charset="0"/>
              </a:rPr>
            </a:br>
            <a:r>
              <a:rPr lang="el-GR" sz="2800" dirty="0">
                <a:cs typeface="Courier New" pitchFamily="49" charset="0"/>
              </a:rPr>
              <a:t>						(</a:t>
            </a:r>
            <a:r>
              <a:rPr lang="el-GR" sz="2800" dirty="0" err="1">
                <a:solidFill>
                  <a:srgbClr val="3366FF"/>
                </a:solidFill>
                <a:cs typeface="Courier New" pitchFamily="49" charset="0"/>
              </a:rPr>
              <a:t>displays</a:t>
            </a:r>
            <a:r>
              <a:rPr lang="el-GR" sz="2800" dirty="0">
                <a:solidFill>
                  <a:srgbClr val="3366FF"/>
                </a:solidFill>
                <a:cs typeface="Courier New" pitchFamily="49" charset="0"/>
              </a:rPr>
              <a:t> </a:t>
            </a:r>
            <a:r>
              <a:rPr lang="el-GR" sz="2800" dirty="0" err="1">
                <a:solidFill>
                  <a:srgbClr val="3366FF"/>
                </a:solidFill>
                <a:cs typeface="Courier New" pitchFamily="49" charset="0"/>
              </a:rPr>
              <a:t>at</a:t>
            </a:r>
            <a:r>
              <a:rPr lang="el-GR" sz="2800" dirty="0">
                <a:solidFill>
                  <a:srgbClr val="3366FF"/>
                </a:solidFill>
                <a:cs typeface="Courier New" pitchFamily="49" charset="0"/>
              </a:rPr>
              <a:t> </a:t>
            </a:r>
            <a:r>
              <a:rPr lang="el-GR" sz="2800" dirty="0" err="1">
                <a:solidFill>
                  <a:srgbClr val="3366FF"/>
                </a:solidFill>
                <a:cs typeface="Courier New" pitchFamily="49" charset="0"/>
              </a:rPr>
              <a:t>most</a:t>
            </a:r>
            <a:r>
              <a:rPr lang="el-GR" sz="2800" dirty="0">
                <a:solidFill>
                  <a:srgbClr val="3366FF"/>
                </a:solidFill>
                <a:cs typeface="Courier New" pitchFamily="49" charset="0"/>
              </a:rPr>
              <a:t> 10 </a:t>
            </a:r>
            <a:r>
              <a:rPr lang="el-GR" sz="2800" dirty="0" err="1">
                <a:solidFill>
                  <a:srgbClr val="3366FF"/>
                </a:solidFill>
                <a:cs typeface="Courier New" pitchFamily="49" charset="0"/>
              </a:rPr>
              <a:t>ids</a:t>
            </a:r>
            <a:r>
              <a:rPr lang="el-GR" sz="2800" dirty="0">
                <a:cs typeface="Courier New" pitchFamily="49" charset="0"/>
              </a:rPr>
              <a:t>)</a:t>
            </a:r>
            <a:br>
              <a:rPr lang="el-GR" sz="2800" dirty="0">
                <a:cs typeface="Courier New" pitchFamily="49" charset="0"/>
              </a:rPr>
            </a:br>
            <a:r>
              <a:rPr lang="el-GR" sz="2800" dirty="0">
                <a:cs typeface="Courier New" pitchFamily="49" charset="0"/>
              </a:rPr>
              <a:t>$ </a:t>
            </a:r>
            <a:r>
              <a:rPr lang="el-GR" sz="2800" dirty="0" err="1">
                <a:cs typeface="Courier New" pitchFamily="49" charset="0"/>
              </a:rPr>
              <a:t>hive</a:t>
            </a:r>
            <a:r>
              <a:rPr lang="el-GR" sz="2800" dirty="0">
                <a:cs typeface="Courier New" pitchFamily="49" charset="0"/>
              </a:rPr>
              <a:t> -S -f </a:t>
            </a:r>
            <a:r>
              <a:rPr lang="el-GR" sz="2800" dirty="0" err="1">
                <a:cs typeface="Courier New" pitchFamily="49" charset="0"/>
              </a:rPr>
              <a:t>query.sql</a:t>
            </a:r>
            <a:r>
              <a:rPr lang="el-GR" sz="2800" dirty="0">
                <a:cs typeface="Courier New" pitchFamily="49" charset="0"/>
              </a:rPr>
              <a:t> &gt; </a:t>
            </a:r>
            <a:r>
              <a:rPr lang="el-GR" sz="2800" dirty="0" err="1">
                <a:cs typeface="Courier New" pitchFamily="49" charset="0"/>
              </a:rPr>
              <a:t>query_results</a:t>
            </a:r>
            <a:r>
              <a:rPr lang="el-GR" sz="2800" dirty="0">
                <a:cs typeface="Courier New" pitchFamily="49" charset="0"/>
              </a:rPr>
              <a:t/>
            </a:r>
            <a:br>
              <a:rPr lang="el-GR" sz="2800" dirty="0">
                <a:cs typeface="Courier New" pitchFamily="49" charset="0"/>
              </a:rPr>
            </a:br>
            <a:r>
              <a:rPr lang="el-GR" sz="2800" dirty="0">
                <a:cs typeface="Courier New" pitchFamily="49" charset="0"/>
              </a:rPr>
              <a:t>$ </a:t>
            </a:r>
            <a:r>
              <a:rPr lang="el-GR" sz="2800" dirty="0" err="1">
                <a:cs typeface="Courier New" pitchFamily="49" charset="0"/>
              </a:rPr>
              <a:t>cat</a:t>
            </a:r>
            <a:r>
              <a:rPr lang="el-GR" sz="2800" dirty="0">
                <a:cs typeface="Courier New" pitchFamily="49" charset="0"/>
              </a:rPr>
              <a:t> </a:t>
            </a:r>
            <a:r>
              <a:rPr lang="el-GR" sz="2800" dirty="0" err="1">
                <a:cs typeface="Courier New" pitchFamily="49" charset="0"/>
              </a:rPr>
              <a:t>query_results</a:t>
            </a:r>
            <a:r>
              <a:rPr lang="el-GR" sz="2800" dirty="0">
                <a:cs typeface="Courier New" pitchFamily="49" charset="0"/>
              </a:rPr>
              <a:t/>
            </a:r>
            <a:br>
              <a:rPr lang="el-GR" sz="2800" dirty="0">
                <a:cs typeface="Courier New" pitchFamily="49" charset="0"/>
              </a:rPr>
            </a:br>
            <a:r>
              <a:rPr lang="el-GR" sz="2800" dirty="0">
                <a:cs typeface="Courier New" pitchFamily="49" charset="0"/>
              </a:rPr>
              <a:t>			(</a:t>
            </a:r>
            <a:r>
              <a:rPr lang="el-GR" sz="2800" dirty="0">
                <a:solidFill>
                  <a:srgbClr val="3366FF"/>
                </a:solidFill>
                <a:cs typeface="Courier New" pitchFamily="49" charset="0"/>
              </a:rPr>
              <a:t>-S </a:t>
            </a:r>
            <a:r>
              <a:rPr lang="el-GR" sz="2800" dirty="0" err="1">
                <a:solidFill>
                  <a:srgbClr val="3366FF"/>
                </a:solidFill>
                <a:cs typeface="Courier New" pitchFamily="49" charset="0"/>
              </a:rPr>
              <a:t>doesn't</a:t>
            </a:r>
            <a:r>
              <a:rPr lang="el-GR" sz="2800" dirty="0">
                <a:solidFill>
                  <a:srgbClr val="3366FF"/>
                </a:solidFill>
                <a:cs typeface="Courier New" pitchFamily="49" charset="0"/>
              </a:rPr>
              <a:t> </a:t>
            </a:r>
            <a:r>
              <a:rPr lang="el-GR" sz="2800" dirty="0" err="1">
                <a:solidFill>
                  <a:srgbClr val="3366FF"/>
                </a:solidFill>
                <a:cs typeface="Courier New" pitchFamily="49" charset="0"/>
              </a:rPr>
              <a:t>display</a:t>
            </a:r>
            <a:r>
              <a:rPr lang="el-GR" sz="2800" dirty="0">
                <a:solidFill>
                  <a:srgbClr val="3366FF"/>
                </a:solidFill>
                <a:cs typeface="Courier New" pitchFamily="49" charset="0"/>
              </a:rPr>
              <a:t> </a:t>
            </a:r>
            <a:r>
              <a:rPr lang="el-GR" sz="2800" dirty="0" err="1">
                <a:solidFill>
                  <a:srgbClr val="3366FF"/>
                </a:solidFill>
                <a:cs typeface="Courier New" pitchFamily="49" charset="0"/>
              </a:rPr>
              <a:t>mapreduce</a:t>
            </a:r>
            <a:r>
              <a:rPr lang="el-GR" sz="2800" dirty="0">
                <a:solidFill>
                  <a:srgbClr val="3366FF"/>
                </a:solidFill>
                <a:cs typeface="Courier New" pitchFamily="49" charset="0"/>
              </a:rPr>
              <a:t> </a:t>
            </a:r>
            <a:r>
              <a:rPr lang="el-GR" sz="2800" dirty="0" err="1">
                <a:solidFill>
                  <a:srgbClr val="3366FF"/>
                </a:solidFill>
                <a:cs typeface="Courier New" pitchFamily="49" charset="0"/>
              </a:rPr>
              <a:t>messages</a:t>
            </a:r>
            <a:r>
              <a:rPr lang="el-GR" sz="2800" dirty="0">
                <a:solidFill>
                  <a:srgbClr val="3366FF"/>
                </a:solidFill>
                <a:cs typeface="Courier New" pitchFamily="49" charset="0"/>
              </a:rPr>
              <a:t> </a:t>
            </a:r>
            <a:r>
              <a:rPr lang="el-GR" sz="2800" dirty="0" err="1">
                <a:solidFill>
                  <a:srgbClr val="3366FF"/>
                </a:solidFill>
                <a:cs typeface="Courier New" pitchFamily="49" charset="0"/>
              </a:rPr>
              <a:t>and</a:t>
            </a:r>
            <a:r>
              <a:rPr lang="el-GR" sz="2800" dirty="0">
                <a:solidFill>
                  <a:srgbClr val="3366FF"/>
                </a:solidFill>
                <a:cs typeface="Courier New" pitchFamily="49" charset="0"/>
              </a:rPr>
              <a:t> -f </a:t>
            </a:r>
            <a:r>
              <a:rPr lang="el-GR" sz="2800" dirty="0" err="1">
                <a:solidFill>
                  <a:srgbClr val="3366FF"/>
                </a:solidFill>
                <a:cs typeface="Courier New" pitchFamily="49" charset="0"/>
              </a:rPr>
              <a:t>selects</a:t>
            </a:r>
            <a:r>
              <a:rPr lang="el-GR" sz="2800" dirty="0">
                <a:solidFill>
                  <a:srgbClr val="3366FF"/>
                </a:solidFill>
                <a:cs typeface="Courier New" pitchFamily="49" charset="0"/>
              </a:rPr>
              <a:t> a </a:t>
            </a:r>
            <a:r>
              <a:rPr lang="el-GR" sz="2800" dirty="0" err="1">
                <a:solidFill>
                  <a:srgbClr val="3366FF"/>
                </a:solidFill>
                <a:cs typeface="Courier New" pitchFamily="49" charset="0"/>
              </a:rPr>
              <a:t>sql</a:t>
            </a:r>
            <a:r>
              <a:rPr lang="el-GR" sz="2800" dirty="0">
                <a:solidFill>
                  <a:srgbClr val="3366FF"/>
                </a:solidFill>
                <a:cs typeface="Courier New" pitchFamily="49" charset="0"/>
              </a:rPr>
              <a:t> </a:t>
            </a:r>
            <a:r>
              <a:rPr lang="el-GR" sz="2800" dirty="0" err="1">
                <a:solidFill>
                  <a:srgbClr val="3366FF"/>
                </a:solidFill>
                <a:cs typeface="Courier New" pitchFamily="49" charset="0"/>
              </a:rPr>
              <a:t>file</a:t>
            </a:r>
            <a:r>
              <a:rPr lang="el-GR" sz="2800" dirty="0">
                <a:cs typeface="Courier New" pitchFamily="49" charset="0"/>
              </a:rPr>
              <a:t>)</a:t>
            </a:r>
            <a:br>
              <a:rPr lang="el-GR" sz="2800" dirty="0">
                <a:cs typeface="Courier New" pitchFamily="49" charset="0"/>
              </a:rPr>
            </a:br>
            <a:r>
              <a:rPr lang="el-GR" sz="2800" dirty="0">
                <a:cs typeface="Courier New" pitchFamily="49" charset="0"/>
              </a:rPr>
              <a:t>$ </a:t>
            </a:r>
            <a:r>
              <a:rPr lang="el-GR" sz="2800" dirty="0" err="1">
                <a:cs typeface="Courier New" pitchFamily="49" charset="0"/>
              </a:rPr>
              <a:t>hive</a:t>
            </a:r>
            <a:r>
              <a:rPr lang="el-GR" sz="2800" dirty="0">
                <a:cs typeface="Courier New" pitchFamily="49" charset="0"/>
              </a:rPr>
              <a:t> --</a:t>
            </a:r>
            <a:r>
              <a:rPr lang="el-GR" sz="2800" dirty="0" err="1">
                <a:cs typeface="Courier New" pitchFamily="49" charset="0"/>
              </a:rPr>
              <a:t>help</a:t>
            </a:r>
            <a:r>
              <a:rPr lang="el-GR" sz="2800" dirty="0">
                <a:cs typeface="Courier New" pitchFamily="49" charset="0"/>
              </a:rPr>
              <a:t> (</a:t>
            </a:r>
            <a:r>
              <a:rPr lang="el-GR" sz="2800" dirty="0" err="1">
                <a:cs typeface="Courier New" pitchFamily="49" charset="0"/>
              </a:rPr>
              <a:t>for</a:t>
            </a:r>
            <a:r>
              <a:rPr lang="el-GR" sz="2800" dirty="0">
                <a:cs typeface="Courier New" pitchFamily="49" charset="0"/>
              </a:rPr>
              <a:t> </a:t>
            </a:r>
            <a:r>
              <a:rPr lang="el-GR" sz="2800" dirty="0" err="1">
                <a:cs typeface="Courier New" pitchFamily="49" charset="0"/>
              </a:rPr>
              <a:t>more</a:t>
            </a:r>
            <a:r>
              <a:rPr lang="el-GR" sz="2800" dirty="0">
                <a:cs typeface="Courier New" pitchFamily="49" charset="0"/>
              </a:rPr>
              <a:t>)</a:t>
            </a:r>
            <a:br>
              <a:rPr lang="el-GR" sz="2800" dirty="0">
                <a:cs typeface="Courier New" pitchFamily="49" charset="0"/>
              </a:rPr>
            </a:br>
            <a:endParaRPr lang="el-GR" sz="2800" dirty="0">
              <a:cs typeface="Courier New" pitchFamily="49" charset="0"/>
            </a:endParaRPr>
          </a:p>
        </p:txBody>
      </p:sp>
    </p:spTree>
    <p:extLst>
      <p:ext uri="{BB962C8B-B14F-4D97-AF65-F5344CB8AC3E}">
        <p14:creationId xmlns:p14="http://schemas.microsoft.com/office/powerpoint/2010/main" val="18532958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456481" y="273629"/>
            <a:ext cx="8228160" cy="1144921"/>
          </a:xfrm>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l-GR" dirty="0" err="1" smtClean="0"/>
              <a:t>HiveQL</a:t>
            </a:r>
            <a:endParaRPr lang="el-GR" dirty="0" smtClean="0"/>
          </a:p>
        </p:txBody>
      </p:sp>
      <p:sp>
        <p:nvSpPr>
          <p:cNvPr id="9219" name="Rectangle 2"/>
          <p:cNvSpPr>
            <a:spLocks noGrp="1" noChangeArrowheads="1"/>
          </p:cNvSpPr>
          <p:nvPr>
            <p:ph type="body" idx="1"/>
          </p:nvPr>
        </p:nvSpPr>
        <p:spPr>
          <a:xfrm>
            <a:off x="414720" y="1497757"/>
            <a:ext cx="3732480" cy="4959881"/>
          </a:xfrm>
        </p:spPr>
        <p:txBody>
          <a:bodyPr>
            <a:normAutofit fontScale="92500" lnSpcReduction="10000"/>
          </a:bodyPr>
          <a:lstStyle/>
          <a:p>
            <a:pPr marL="391686" indent="-288004">
              <a:buSzPct val="45000"/>
              <a:buNone/>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r>
              <a:rPr lang="el-GR" dirty="0" err="1" smtClean="0"/>
              <a:t>Primitive</a:t>
            </a:r>
            <a:r>
              <a:rPr lang="el-GR" dirty="0" smtClean="0"/>
              <a:t> </a:t>
            </a:r>
            <a:r>
              <a:rPr lang="el-GR" dirty="0" err="1" smtClean="0"/>
              <a:t>Data</a:t>
            </a:r>
            <a:r>
              <a:rPr lang="el-GR" dirty="0" smtClean="0"/>
              <a:t> </a:t>
            </a:r>
            <a:r>
              <a:rPr lang="el-GR" dirty="0" err="1" smtClean="0"/>
              <a:t>Types</a:t>
            </a:r>
            <a:r>
              <a:rPr lang="el-GR" dirty="0" smtClean="0"/>
              <a:t> :</a:t>
            </a:r>
            <a:br>
              <a:rPr lang="el-GR" dirty="0" smtClean="0"/>
            </a:br>
            <a:r>
              <a:rPr lang="el-GR" dirty="0" smtClean="0"/>
              <a:t>TINYINT</a:t>
            </a:r>
            <a:br>
              <a:rPr lang="el-GR" dirty="0" smtClean="0"/>
            </a:br>
            <a:r>
              <a:rPr lang="el-GR" dirty="0" smtClean="0"/>
              <a:t>SMALLINT</a:t>
            </a:r>
            <a:br>
              <a:rPr lang="el-GR" dirty="0" smtClean="0"/>
            </a:br>
            <a:r>
              <a:rPr lang="el-GR" dirty="0" smtClean="0"/>
              <a:t>INT</a:t>
            </a:r>
            <a:br>
              <a:rPr lang="el-GR" dirty="0" smtClean="0"/>
            </a:br>
            <a:r>
              <a:rPr lang="el-GR" dirty="0" smtClean="0"/>
              <a:t>BIGINT</a:t>
            </a:r>
            <a:br>
              <a:rPr lang="el-GR" dirty="0" smtClean="0"/>
            </a:br>
            <a:r>
              <a:rPr lang="el-GR" dirty="0" smtClean="0"/>
              <a:t>BOOLEAN</a:t>
            </a:r>
            <a:br>
              <a:rPr lang="el-GR" dirty="0" smtClean="0"/>
            </a:br>
            <a:r>
              <a:rPr lang="el-GR" dirty="0" smtClean="0"/>
              <a:t>FLOAT</a:t>
            </a:r>
            <a:br>
              <a:rPr lang="el-GR" dirty="0" smtClean="0"/>
            </a:br>
            <a:r>
              <a:rPr lang="el-GR" dirty="0" smtClean="0"/>
              <a:t>DOUBLE</a:t>
            </a:r>
            <a:br>
              <a:rPr lang="el-GR" dirty="0" smtClean="0"/>
            </a:br>
            <a:r>
              <a:rPr lang="el-GR" dirty="0" smtClean="0"/>
              <a:t>STRING</a:t>
            </a:r>
            <a:br>
              <a:rPr lang="el-GR" dirty="0" smtClean="0"/>
            </a:br>
            <a:r>
              <a:rPr lang="el-GR" dirty="0" smtClean="0"/>
              <a:t>TIMESTAMP</a:t>
            </a:r>
            <a:br>
              <a:rPr lang="el-GR" dirty="0" smtClean="0"/>
            </a:br>
            <a:r>
              <a:rPr lang="el-GR" dirty="0" smtClean="0"/>
              <a:t>BINARY</a:t>
            </a:r>
          </a:p>
        </p:txBody>
      </p:sp>
      <p:sp>
        <p:nvSpPr>
          <p:cNvPr id="9220" name="Text Box 3"/>
          <p:cNvSpPr txBox="1">
            <a:spLocks noChangeArrowheads="1"/>
          </p:cNvSpPr>
          <p:nvPr/>
        </p:nvSpPr>
        <p:spPr bwMode="auto">
          <a:xfrm>
            <a:off x="4645440" y="1497757"/>
            <a:ext cx="4396320" cy="2069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900" rIns="0" bIns="0"/>
          <a:lstStyle>
            <a:lvl1pPr marL="431800" indent="-317500" eaLnBrk="0">
              <a:tabLst>
                <a:tab pos="431800" algn="l"/>
                <a:tab pos="717550" algn="l"/>
                <a:tab pos="1441450" algn="l"/>
                <a:tab pos="2165350" algn="l"/>
                <a:tab pos="2889250" algn="l"/>
                <a:tab pos="3613150" algn="l"/>
                <a:tab pos="43370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0838" algn="l"/>
                <a:tab pos="10512425" algn="l"/>
                <a:tab pos="10514013" algn="l"/>
              </a:tabLst>
              <a:defRPr>
                <a:solidFill>
                  <a:schemeClr val="bg1"/>
                </a:solidFill>
                <a:latin typeface="Arial" charset="0"/>
                <a:ea typeface="Droid Sans Fallback" charset="0"/>
                <a:cs typeface="Droid Sans Fallback" charset="0"/>
              </a:defRPr>
            </a:lvl1pPr>
            <a:lvl2pPr eaLnBrk="0">
              <a:tabLst>
                <a:tab pos="431800" algn="l"/>
                <a:tab pos="717550" algn="l"/>
                <a:tab pos="1441450" algn="l"/>
                <a:tab pos="2165350" algn="l"/>
                <a:tab pos="2889250" algn="l"/>
                <a:tab pos="3613150" algn="l"/>
                <a:tab pos="43370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0838" algn="l"/>
                <a:tab pos="10512425" algn="l"/>
                <a:tab pos="10514013" algn="l"/>
              </a:tabLst>
              <a:defRPr>
                <a:solidFill>
                  <a:schemeClr val="bg1"/>
                </a:solidFill>
                <a:latin typeface="Arial" charset="0"/>
                <a:ea typeface="Droid Sans Fallback" charset="0"/>
                <a:cs typeface="Droid Sans Fallback" charset="0"/>
              </a:defRPr>
            </a:lvl2pPr>
            <a:lvl3pPr eaLnBrk="0">
              <a:tabLst>
                <a:tab pos="431800" algn="l"/>
                <a:tab pos="717550" algn="l"/>
                <a:tab pos="1441450" algn="l"/>
                <a:tab pos="2165350" algn="l"/>
                <a:tab pos="2889250" algn="l"/>
                <a:tab pos="3613150" algn="l"/>
                <a:tab pos="43370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0838" algn="l"/>
                <a:tab pos="10512425" algn="l"/>
                <a:tab pos="10514013" algn="l"/>
              </a:tabLst>
              <a:defRPr>
                <a:solidFill>
                  <a:schemeClr val="bg1"/>
                </a:solidFill>
                <a:latin typeface="Arial" charset="0"/>
                <a:ea typeface="Droid Sans Fallback" charset="0"/>
                <a:cs typeface="Droid Sans Fallback" charset="0"/>
              </a:defRPr>
            </a:lvl3pPr>
            <a:lvl4pPr eaLnBrk="0">
              <a:tabLst>
                <a:tab pos="431800" algn="l"/>
                <a:tab pos="717550" algn="l"/>
                <a:tab pos="1441450" algn="l"/>
                <a:tab pos="2165350" algn="l"/>
                <a:tab pos="2889250" algn="l"/>
                <a:tab pos="3613150" algn="l"/>
                <a:tab pos="43370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0838" algn="l"/>
                <a:tab pos="10512425" algn="l"/>
                <a:tab pos="10514013" algn="l"/>
              </a:tabLst>
              <a:defRPr>
                <a:solidFill>
                  <a:schemeClr val="bg1"/>
                </a:solidFill>
                <a:latin typeface="Arial" charset="0"/>
                <a:ea typeface="Droid Sans Fallback" charset="0"/>
                <a:cs typeface="Droid Sans Fallback" charset="0"/>
              </a:defRPr>
            </a:lvl4pPr>
            <a:lvl5pPr eaLnBrk="0">
              <a:tabLst>
                <a:tab pos="431800" algn="l"/>
                <a:tab pos="717550" algn="l"/>
                <a:tab pos="1441450" algn="l"/>
                <a:tab pos="2165350" algn="l"/>
                <a:tab pos="2889250" algn="l"/>
                <a:tab pos="3613150" algn="l"/>
                <a:tab pos="43370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0838" algn="l"/>
                <a:tab pos="10512425" algn="l"/>
                <a:tab pos="10514013" algn="l"/>
              </a:tabLst>
              <a:defRPr>
                <a:solidFill>
                  <a:schemeClr val="bg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31800" algn="l"/>
                <a:tab pos="717550" algn="l"/>
                <a:tab pos="1441450" algn="l"/>
                <a:tab pos="2165350" algn="l"/>
                <a:tab pos="2889250" algn="l"/>
                <a:tab pos="3613150" algn="l"/>
                <a:tab pos="43370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0838" algn="l"/>
                <a:tab pos="10512425" algn="l"/>
                <a:tab pos="10514013" algn="l"/>
              </a:tabLst>
              <a:defRPr>
                <a:solidFill>
                  <a:schemeClr val="bg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31800" algn="l"/>
                <a:tab pos="717550" algn="l"/>
                <a:tab pos="1441450" algn="l"/>
                <a:tab pos="2165350" algn="l"/>
                <a:tab pos="2889250" algn="l"/>
                <a:tab pos="3613150" algn="l"/>
                <a:tab pos="43370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0838" algn="l"/>
                <a:tab pos="10512425" algn="l"/>
                <a:tab pos="10514013" algn="l"/>
              </a:tabLst>
              <a:defRPr>
                <a:solidFill>
                  <a:schemeClr val="bg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31800" algn="l"/>
                <a:tab pos="717550" algn="l"/>
                <a:tab pos="1441450" algn="l"/>
                <a:tab pos="2165350" algn="l"/>
                <a:tab pos="2889250" algn="l"/>
                <a:tab pos="3613150" algn="l"/>
                <a:tab pos="43370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0838" algn="l"/>
                <a:tab pos="10512425" algn="l"/>
                <a:tab pos="10514013" algn="l"/>
              </a:tabLst>
              <a:defRPr>
                <a:solidFill>
                  <a:schemeClr val="bg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31800" algn="l"/>
                <a:tab pos="717550" algn="l"/>
                <a:tab pos="1441450" algn="l"/>
                <a:tab pos="2165350" algn="l"/>
                <a:tab pos="2889250" algn="l"/>
                <a:tab pos="3613150" algn="l"/>
                <a:tab pos="43370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0838" algn="l"/>
                <a:tab pos="10512425" algn="l"/>
                <a:tab pos="10514013" algn="l"/>
              </a:tabLst>
              <a:defRPr>
                <a:solidFill>
                  <a:schemeClr val="bg1"/>
                </a:solidFill>
                <a:latin typeface="Arial" charset="0"/>
                <a:ea typeface="Droid Sans Fallback" charset="0"/>
                <a:cs typeface="Droid Sans Fallback" charset="0"/>
              </a:defRPr>
            </a:lvl9pPr>
          </a:lstStyle>
          <a:p>
            <a:pPr eaLnBrk="1">
              <a:spcAft>
                <a:spcPts val="1293"/>
              </a:spcAft>
              <a:buSzPct val="45000"/>
            </a:pPr>
            <a:r>
              <a:rPr lang="el-GR" sz="2400" dirty="0" err="1">
                <a:solidFill>
                  <a:srgbClr val="000000"/>
                </a:solidFill>
                <a:latin typeface="+mn-lt"/>
              </a:rPr>
              <a:t>Collection</a:t>
            </a:r>
            <a:r>
              <a:rPr lang="el-GR" sz="2400" dirty="0">
                <a:solidFill>
                  <a:srgbClr val="000000"/>
                </a:solidFill>
                <a:latin typeface="+mn-lt"/>
              </a:rPr>
              <a:t> </a:t>
            </a:r>
            <a:r>
              <a:rPr lang="el-GR" sz="2400" dirty="0" err="1">
                <a:solidFill>
                  <a:srgbClr val="000000"/>
                </a:solidFill>
                <a:latin typeface="+mn-lt"/>
              </a:rPr>
              <a:t>Data</a:t>
            </a:r>
            <a:r>
              <a:rPr lang="el-GR" sz="2400" dirty="0">
                <a:solidFill>
                  <a:srgbClr val="000000"/>
                </a:solidFill>
                <a:latin typeface="+mn-lt"/>
              </a:rPr>
              <a:t> </a:t>
            </a:r>
            <a:r>
              <a:rPr lang="el-GR" sz="2400" dirty="0" err="1">
                <a:solidFill>
                  <a:srgbClr val="000000"/>
                </a:solidFill>
                <a:latin typeface="+mn-lt"/>
              </a:rPr>
              <a:t>Types</a:t>
            </a:r>
            <a:r>
              <a:rPr lang="el-GR" sz="2400" dirty="0">
                <a:solidFill>
                  <a:srgbClr val="000000"/>
                </a:solidFill>
                <a:latin typeface="+mn-lt"/>
              </a:rPr>
              <a:t> :</a:t>
            </a:r>
            <a:br>
              <a:rPr lang="el-GR" sz="2400" dirty="0">
                <a:solidFill>
                  <a:srgbClr val="000000"/>
                </a:solidFill>
                <a:latin typeface="+mn-lt"/>
              </a:rPr>
            </a:br>
            <a:r>
              <a:rPr lang="el-GR" sz="2400" u="sng" dirty="0" err="1">
                <a:solidFill>
                  <a:srgbClr val="000000"/>
                </a:solidFill>
                <a:latin typeface="+mn-lt"/>
              </a:rPr>
              <a:t>Struct</a:t>
            </a:r>
            <a:r>
              <a:rPr lang="el-GR" sz="2400" dirty="0">
                <a:solidFill>
                  <a:srgbClr val="000000"/>
                </a:solidFill>
                <a:latin typeface="+mn-lt"/>
              </a:rPr>
              <a:t> : </a:t>
            </a:r>
            <a:r>
              <a:rPr lang="el-GR" sz="2400" dirty="0" err="1">
                <a:solidFill>
                  <a:srgbClr val="000000"/>
                </a:solidFill>
                <a:latin typeface="+mn-lt"/>
              </a:rPr>
              <a:t>like</a:t>
            </a:r>
            <a:r>
              <a:rPr lang="el-GR" sz="2400" dirty="0">
                <a:solidFill>
                  <a:srgbClr val="000000"/>
                </a:solidFill>
                <a:latin typeface="+mn-lt"/>
              </a:rPr>
              <a:t> a c </a:t>
            </a:r>
            <a:r>
              <a:rPr lang="el-GR" sz="2400" dirty="0" err="1">
                <a:solidFill>
                  <a:srgbClr val="000000"/>
                </a:solidFill>
                <a:latin typeface="+mn-lt"/>
              </a:rPr>
              <a:t>struct</a:t>
            </a:r>
            <a:r>
              <a:rPr lang="el-GR" sz="2400" dirty="0">
                <a:solidFill>
                  <a:srgbClr val="000000"/>
                </a:solidFill>
                <a:latin typeface="+mn-lt"/>
              </a:rPr>
              <a:t/>
            </a:r>
            <a:br>
              <a:rPr lang="el-GR" sz="2400" dirty="0">
                <a:solidFill>
                  <a:srgbClr val="000000"/>
                </a:solidFill>
                <a:latin typeface="+mn-lt"/>
              </a:rPr>
            </a:br>
            <a:r>
              <a:rPr lang="el-GR" sz="2400" u="sng" dirty="0" err="1">
                <a:solidFill>
                  <a:srgbClr val="000000"/>
                </a:solidFill>
                <a:latin typeface="+mn-lt"/>
              </a:rPr>
              <a:t>Map</a:t>
            </a:r>
            <a:r>
              <a:rPr lang="el-GR" sz="2400" dirty="0">
                <a:solidFill>
                  <a:srgbClr val="000000"/>
                </a:solidFill>
                <a:latin typeface="+mn-lt"/>
              </a:rPr>
              <a:t> </a:t>
            </a:r>
            <a:r>
              <a:rPr lang="en-US" sz="2400" dirty="0">
                <a:solidFill>
                  <a:srgbClr val="000000"/>
                </a:solidFill>
                <a:latin typeface="+mn-lt"/>
              </a:rPr>
              <a:t> </a:t>
            </a:r>
            <a:r>
              <a:rPr lang="el-GR" sz="2400" dirty="0">
                <a:solidFill>
                  <a:srgbClr val="000000"/>
                </a:solidFill>
                <a:latin typeface="+mn-lt"/>
              </a:rPr>
              <a:t>: </a:t>
            </a:r>
            <a:r>
              <a:rPr lang="el-GR" sz="2400" dirty="0" err="1">
                <a:solidFill>
                  <a:srgbClr val="000000"/>
                </a:solidFill>
                <a:latin typeface="+mn-lt"/>
              </a:rPr>
              <a:t>collection</a:t>
            </a:r>
            <a:r>
              <a:rPr lang="el-GR" sz="2400" dirty="0">
                <a:solidFill>
                  <a:srgbClr val="000000"/>
                </a:solidFill>
                <a:latin typeface="+mn-lt"/>
              </a:rPr>
              <a:t> </a:t>
            </a:r>
            <a:r>
              <a:rPr lang="el-GR" sz="2400" dirty="0" err="1">
                <a:solidFill>
                  <a:srgbClr val="000000"/>
                </a:solidFill>
                <a:latin typeface="+mn-lt"/>
              </a:rPr>
              <a:t>of</a:t>
            </a:r>
            <a:r>
              <a:rPr lang="el-GR" sz="2400" dirty="0">
                <a:solidFill>
                  <a:srgbClr val="000000"/>
                </a:solidFill>
                <a:latin typeface="+mn-lt"/>
              </a:rPr>
              <a:t> </a:t>
            </a:r>
            <a:r>
              <a:rPr lang="el-GR" sz="2400" dirty="0" err="1">
                <a:solidFill>
                  <a:srgbClr val="000000"/>
                </a:solidFill>
                <a:latin typeface="+mn-lt"/>
              </a:rPr>
              <a:t>key</a:t>
            </a:r>
            <a:r>
              <a:rPr lang="el-GR" sz="2400" dirty="0">
                <a:solidFill>
                  <a:srgbClr val="000000"/>
                </a:solidFill>
                <a:latin typeface="+mn-lt"/>
              </a:rPr>
              <a:t>-</a:t>
            </a:r>
            <a:r>
              <a:rPr lang="el-GR" sz="2400" dirty="0" err="1">
                <a:solidFill>
                  <a:srgbClr val="000000"/>
                </a:solidFill>
                <a:latin typeface="+mn-lt"/>
              </a:rPr>
              <a:t>value</a:t>
            </a:r>
            <a:r>
              <a:rPr lang="el-GR" sz="2400" dirty="0">
                <a:solidFill>
                  <a:srgbClr val="000000"/>
                </a:solidFill>
                <a:latin typeface="+mn-lt"/>
              </a:rPr>
              <a:t/>
            </a:r>
            <a:br>
              <a:rPr lang="el-GR" sz="2400" dirty="0">
                <a:solidFill>
                  <a:srgbClr val="000000"/>
                </a:solidFill>
                <a:latin typeface="+mn-lt"/>
              </a:rPr>
            </a:br>
            <a:r>
              <a:rPr lang="el-GR" sz="2400" dirty="0">
                <a:solidFill>
                  <a:srgbClr val="000000"/>
                </a:solidFill>
                <a:latin typeface="+mn-lt"/>
              </a:rPr>
              <a:t>		</a:t>
            </a:r>
            <a:r>
              <a:rPr lang="el-GR" sz="2400" dirty="0" err="1">
                <a:solidFill>
                  <a:srgbClr val="000000"/>
                </a:solidFill>
                <a:latin typeface="+mn-lt"/>
              </a:rPr>
              <a:t>tuples</a:t>
            </a:r>
            <a:r>
              <a:rPr lang="el-GR" sz="2400" dirty="0">
                <a:solidFill>
                  <a:srgbClr val="000000"/>
                </a:solidFill>
                <a:latin typeface="+mn-lt"/>
              </a:rPr>
              <a:t/>
            </a:r>
            <a:br>
              <a:rPr lang="el-GR" sz="2400" dirty="0">
                <a:solidFill>
                  <a:srgbClr val="000000"/>
                </a:solidFill>
                <a:latin typeface="+mn-lt"/>
              </a:rPr>
            </a:br>
            <a:r>
              <a:rPr lang="el-GR" sz="2400" u="sng" dirty="0" err="1">
                <a:solidFill>
                  <a:srgbClr val="000000"/>
                </a:solidFill>
                <a:latin typeface="+mn-lt"/>
              </a:rPr>
              <a:t>Array</a:t>
            </a:r>
            <a:r>
              <a:rPr lang="el-GR" sz="2400" dirty="0">
                <a:solidFill>
                  <a:srgbClr val="000000"/>
                </a:solidFill>
                <a:latin typeface="+mn-lt"/>
              </a:rPr>
              <a:t>: </a:t>
            </a:r>
            <a:r>
              <a:rPr lang="el-GR" sz="2400" dirty="0" err="1">
                <a:solidFill>
                  <a:srgbClr val="000000"/>
                </a:solidFill>
                <a:latin typeface="+mn-lt"/>
              </a:rPr>
              <a:t>arrays</a:t>
            </a:r>
            <a:r>
              <a:rPr lang="el-GR" sz="2400" dirty="0">
                <a:solidFill>
                  <a:srgbClr val="000000"/>
                </a:solidFill>
                <a:latin typeface="+mn-lt"/>
              </a:rPr>
              <a:t> </a:t>
            </a:r>
            <a:r>
              <a:rPr lang="el-GR" sz="2400" dirty="0" err="1">
                <a:solidFill>
                  <a:srgbClr val="000000"/>
                </a:solidFill>
                <a:latin typeface="+mn-lt"/>
              </a:rPr>
              <a:t>for</a:t>
            </a:r>
            <a:r>
              <a:rPr lang="el-GR" sz="2400" dirty="0">
                <a:solidFill>
                  <a:srgbClr val="000000"/>
                </a:solidFill>
                <a:latin typeface="+mn-lt"/>
              </a:rPr>
              <a:t> a </a:t>
            </a:r>
            <a:r>
              <a:rPr lang="el-GR" sz="2400" dirty="0" err="1">
                <a:solidFill>
                  <a:srgbClr val="000000"/>
                </a:solidFill>
                <a:latin typeface="+mn-lt"/>
              </a:rPr>
              <a:t>column</a:t>
            </a:r>
            <a:r>
              <a:rPr lang="el-GR" sz="2400" dirty="0">
                <a:solidFill>
                  <a:srgbClr val="000000"/>
                </a:solidFill>
                <a:latin typeface="+mn-lt"/>
              </a:rPr>
              <a:t> </a:t>
            </a:r>
          </a:p>
        </p:txBody>
      </p:sp>
      <p:sp>
        <p:nvSpPr>
          <p:cNvPr id="9221" name="Text Box 4"/>
          <p:cNvSpPr txBox="1">
            <a:spLocks noChangeArrowheads="1"/>
          </p:cNvSpPr>
          <p:nvPr/>
        </p:nvSpPr>
        <p:spPr bwMode="auto">
          <a:xfrm>
            <a:off x="4352144" y="3982019"/>
            <a:ext cx="4396320" cy="2069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900" rIns="0" bIns="0"/>
          <a:lstStyle>
            <a:lvl1pPr marL="431800" indent="-317500" eaLnBrk="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charset="0"/>
                <a:ea typeface="Droid Sans Fallback" charset="0"/>
                <a:cs typeface="Droid Sans Fallback" charset="0"/>
              </a:defRPr>
            </a:lvl1pPr>
            <a:lvl2pPr eaLnBrk="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charset="0"/>
                <a:ea typeface="Droid Sans Fallback" charset="0"/>
                <a:cs typeface="Droid Sans Fallback" charset="0"/>
              </a:defRPr>
            </a:lvl2pPr>
            <a:lvl3pPr eaLnBrk="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charset="0"/>
                <a:ea typeface="Droid Sans Fallback" charset="0"/>
                <a:cs typeface="Droid Sans Fallback" charset="0"/>
              </a:defRPr>
            </a:lvl3pPr>
            <a:lvl4pPr eaLnBrk="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charset="0"/>
                <a:ea typeface="Droid Sans Fallback" charset="0"/>
                <a:cs typeface="Droid Sans Fallback" charset="0"/>
              </a:defRPr>
            </a:lvl4pPr>
            <a:lvl5pPr eaLnBrk="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charset="0"/>
                <a:ea typeface="Droid Sans Fallback" charset="0"/>
                <a:cs typeface="Droid Sans Fallback" charset="0"/>
              </a:defRPr>
            </a:lvl9pPr>
          </a:lstStyle>
          <a:p>
            <a:pPr eaLnBrk="1">
              <a:spcAft>
                <a:spcPts val="1293"/>
              </a:spcAft>
              <a:buSzPct val="45000"/>
            </a:pPr>
            <a:r>
              <a:rPr lang="en-US" sz="2400" dirty="0">
                <a:solidFill>
                  <a:srgbClr val="000000"/>
                </a:solidFill>
                <a:latin typeface="+mn-lt"/>
              </a:rPr>
              <a:t>   </a:t>
            </a:r>
            <a:r>
              <a:rPr lang="el-GR" sz="2400" dirty="0" err="1">
                <a:solidFill>
                  <a:srgbClr val="000000"/>
                </a:solidFill>
                <a:latin typeface="+mn-lt"/>
              </a:rPr>
              <a:t>Using</a:t>
            </a:r>
            <a:r>
              <a:rPr lang="el-GR" sz="2400" dirty="0">
                <a:solidFill>
                  <a:srgbClr val="000000"/>
                </a:solidFill>
                <a:latin typeface="+mn-lt"/>
              </a:rPr>
              <a:t> </a:t>
            </a:r>
            <a:r>
              <a:rPr lang="el-GR" sz="2400" dirty="0" err="1">
                <a:solidFill>
                  <a:srgbClr val="000000"/>
                </a:solidFill>
                <a:latin typeface="+mn-lt"/>
              </a:rPr>
              <a:t>collections</a:t>
            </a:r>
            <a:r>
              <a:rPr lang="el-GR" sz="2400" dirty="0">
                <a:solidFill>
                  <a:srgbClr val="000000"/>
                </a:solidFill>
                <a:latin typeface="+mn-lt"/>
              </a:rPr>
              <a:t> </a:t>
            </a:r>
            <a:r>
              <a:rPr lang="el-GR" sz="2400" dirty="0" err="1">
                <a:solidFill>
                  <a:srgbClr val="000000"/>
                </a:solidFill>
                <a:latin typeface="+mn-lt"/>
              </a:rPr>
              <a:t>in</a:t>
            </a:r>
            <a:r>
              <a:rPr lang="el-GR" sz="2400" dirty="0">
                <a:solidFill>
                  <a:srgbClr val="000000"/>
                </a:solidFill>
                <a:latin typeface="+mn-lt"/>
              </a:rPr>
              <a:t> </a:t>
            </a:r>
            <a:r>
              <a:rPr lang="el-GR" sz="2400" dirty="0" err="1">
                <a:solidFill>
                  <a:srgbClr val="000000"/>
                </a:solidFill>
                <a:latin typeface="+mn-lt"/>
              </a:rPr>
              <a:t>fields</a:t>
            </a:r>
            <a:r>
              <a:rPr lang="el-GR" sz="2400" dirty="0">
                <a:solidFill>
                  <a:srgbClr val="000000"/>
                </a:solidFill>
                <a:latin typeface="+mn-lt"/>
              </a:rPr>
              <a:t> </a:t>
            </a:r>
            <a:r>
              <a:rPr lang="el-GR" sz="2400" dirty="0" err="1">
                <a:solidFill>
                  <a:srgbClr val="000000"/>
                </a:solidFill>
                <a:latin typeface="+mn-lt"/>
              </a:rPr>
              <a:t>may</a:t>
            </a:r>
            <a:r>
              <a:rPr lang="el-GR" sz="2400" dirty="0">
                <a:solidFill>
                  <a:srgbClr val="000000"/>
                </a:solidFill>
                <a:latin typeface="+mn-lt"/>
              </a:rPr>
              <a:t> </a:t>
            </a:r>
            <a:r>
              <a:rPr lang="el-GR" sz="2400" dirty="0" err="1">
                <a:solidFill>
                  <a:srgbClr val="000000"/>
                </a:solidFill>
                <a:latin typeface="+mn-lt"/>
              </a:rPr>
              <a:t>appear</a:t>
            </a:r>
            <a:r>
              <a:rPr lang="el-GR" sz="2400" dirty="0">
                <a:solidFill>
                  <a:srgbClr val="000000"/>
                </a:solidFill>
                <a:latin typeface="+mn-lt"/>
              </a:rPr>
              <a:t> </a:t>
            </a:r>
            <a:r>
              <a:rPr lang="el-GR" sz="2400" dirty="0" err="1">
                <a:solidFill>
                  <a:srgbClr val="000000"/>
                </a:solidFill>
                <a:latin typeface="+mn-lt"/>
              </a:rPr>
              <a:t>wrong</a:t>
            </a:r>
            <a:r>
              <a:rPr lang="el-GR" sz="2400" dirty="0">
                <a:solidFill>
                  <a:srgbClr val="000000"/>
                </a:solidFill>
                <a:latin typeface="+mn-lt"/>
              </a:rPr>
              <a:t> </a:t>
            </a:r>
            <a:r>
              <a:rPr lang="el-GR" sz="2400" dirty="0" err="1">
                <a:solidFill>
                  <a:srgbClr val="000000"/>
                </a:solidFill>
                <a:latin typeface="+mn-lt"/>
              </a:rPr>
              <a:t>as</a:t>
            </a:r>
            <a:r>
              <a:rPr lang="el-GR" sz="2400" dirty="0">
                <a:solidFill>
                  <a:srgbClr val="000000"/>
                </a:solidFill>
                <a:latin typeface="+mn-lt"/>
              </a:rPr>
              <a:t> </a:t>
            </a:r>
            <a:r>
              <a:rPr lang="el-GR" sz="2400" dirty="0" err="1">
                <a:solidFill>
                  <a:srgbClr val="000000"/>
                </a:solidFill>
                <a:latin typeface="+mn-lt"/>
              </a:rPr>
              <a:t>it</a:t>
            </a:r>
            <a:r>
              <a:rPr lang="el-GR" sz="2400" dirty="0">
                <a:solidFill>
                  <a:srgbClr val="000000"/>
                </a:solidFill>
                <a:latin typeface="+mn-lt"/>
              </a:rPr>
              <a:t> </a:t>
            </a:r>
            <a:r>
              <a:rPr lang="en-US" sz="2400" dirty="0">
                <a:solidFill>
                  <a:srgbClr val="000000"/>
                </a:solidFill>
                <a:latin typeface="+mn-lt"/>
              </a:rPr>
              <a:t>violates </a:t>
            </a:r>
            <a:r>
              <a:rPr lang="el-GR" sz="2400" dirty="0" err="1">
                <a:solidFill>
                  <a:srgbClr val="000000"/>
                </a:solidFill>
                <a:latin typeface="+mn-lt"/>
              </a:rPr>
              <a:t>normal</a:t>
            </a:r>
            <a:r>
              <a:rPr lang="en-US" sz="2400" dirty="0" err="1">
                <a:solidFill>
                  <a:srgbClr val="000000"/>
                </a:solidFill>
                <a:latin typeface="+mn-lt"/>
              </a:rPr>
              <a:t>ization</a:t>
            </a:r>
            <a:r>
              <a:rPr lang="el-GR" sz="2400" dirty="0">
                <a:solidFill>
                  <a:srgbClr val="000000"/>
                </a:solidFill>
                <a:latin typeface="+mn-lt"/>
              </a:rPr>
              <a:t>. </a:t>
            </a:r>
            <a:r>
              <a:rPr lang="el-GR" sz="2400" dirty="0" err="1">
                <a:solidFill>
                  <a:srgbClr val="000000"/>
                </a:solidFill>
                <a:latin typeface="+mn-lt"/>
              </a:rPr>
              <a:t>But</a:t>
            </a:r>
            <a:r>
              <a:rPr lang="el-GR" sz="2400" dirty="0">
                <a:solidFill>
                  <a:srgbClr val="000000"/>
                </a:solidFill>
                <a:latin typeface="+mn-lt"/>
              </a:rPr>
              <a:t> </a:t>
            </a:r>
            <a:r>
              <a:rPr lang="el-GR" sz="2400" dirty="0" err="1">
                <a:solidFill>
                  <a:srgbClr val="000000"/>
                </a:solidFill>
                <a:latin typeface="+mn-lt"/>
              </a:rPr>
              <a:t>in</a:t>
            </a:r>
            <a:r>
              <a:rPr lang="el-GR" sz="2400" dirty="0">
                <a:solidFill>
                  <a:srgbClr val="000000"/>
                </a:solidFill>
                <a:latin typeface="+mn-lt"/>
              </a:rPr>
              <a:t> </a:t>
            </a:r>
            <a:r>
              <a:rPr lang="el-GR" sz="2400" dirty="0" err="1">
                <a:solidFill>
                  <a:srgbClr val="000000"/>
                </a:solidFill>
                <a:latin typeface="+mn-lt"/>
              </a:rPr>
              <a:t>our</a:t>
            </a:r>
            <a:r>
              <a:rPr lang="el-GR" sz="2400" dirty="0">
                <a:solidFill>
                  <a:srgbClr val="000000"/>
                </a:solidFill>
                <a:latin typeface="+mn-lt"/>
              </a:rPr>
              <a:t> </a:t>
            </a:r>
            <a:r>
              <a:rPr lang="el-GR" sz="2400" dirty="0" err="1">
                <a:solidFill>
                  <a:srgbClr val="000000"/>
                </a:solidFill>
                <a:latin typeface="+mn-lt"/>
              </a:rPr>
              <a:t>case</a:t>
            </a:r>
            <a:r>
              <a:rPr lang="el-GR" sz="2400" dirty="0">
                <a:solidFill>
                  <a:srgbClr val="000000"/>
                </a:solidFill>
                <a:latin typeface="+mn-lt"/>
              </a:rPr>
              <a:t> (</a:t>
            </a:r>
            <a:r>
              <a:rPr lang="el-GR" sz="2400" dirty="0" err="1">
                <a:solidFill>
                  <a:srgbClr val="000000"/>
                </a:solidFill>
                <a:latin typeface="+mn-lt"/>
              </a:rPr>
              <a:t>Big</a:t>
            </a:r>
            <a:r>
              <a:rPr lang="el-GR" sz="2400" dirty="0">
                <a:solidFill>
                  <a:srgbClr val="000000"/>
                </a:solidFill>
                <a:latin typeface="+mn-lt"/>
              </a:rPr>
              <a:t> </a:t>
            </a:r>
            <a:r>
              <a:rPr lang="el-GR" sz="2400" dirty="0" err="1">
                <a:solidFill>
                  <a:srgbClr val="000000"/>
                </a:solidFill>
                <a:latin typeface="+mn-lt"/>
              </a:rPr>
              <a:t>Data</a:t>
            </a:r>
            <a:r>
              <a:rPr lang="el-GR" sz="2400" dirty="0">
                <a:solidFill>
                  <a:srgbClr val="000000"/>
                </a:solidFill>
                <a:latin typeface="+mn-lt"/>
              </a:rPr>
              <a:t>), </a:t>
            </a:r>
            <a:r>
              <a:rPr lang="el-GR" sz="2400" dirty="0" err="1">
                <a:solidFill>
                  <a:srgbClr val="000000"/>
                </a:solidFill>
                <a:latin typeface="+mn-lt"/>
              </a:rPr>
              <a:t>we</a:t>
            </a:r>
            <a:r>
              <a:rPr lang="el-GR" sz="2400" dirty="0">
                <a:solidFill>
                  <a:srgbClr val="000000"/>
                </a:solidFill>
                <a:latin typeface="+mn-lt"/>
              </a:rPr>
              <a:t> </a:t>
            </a:r>
            <a:r>
              <a:rPr lang="el-GR" sz="2400" dirty="0" err="1">
                <a:solidFill>
                  <a:srgbClr val="000000"/>
                </a:solidFill>
                <a:latin typeface="+mn-lt"/>
              </a:rPr>
              <a:t>have</a:t>
            </a:r>
            <a:r>
              <a:rPr lang="el-GR" sz="2400" dirty="0">
                <a:solidFill>
                  <a:srgbClr val="000000"/>
                </a:solidFill>
                <a:latin typeface="+mn-lt"/>
              </a:rPr>
              <a:t> </a:t>
            </a:r>
            <a:r>
              <a:rPr lang="el-GR" sz="2400" dirty="0" err="1">
                <a:solidFill>
                  <a:srgbClr val="000000"/>
                </a:solidFill>
                <a:latin typeface="+mn-lt"/>
              </a:rPr>
              <a:t>huge</a:t>
            </a:r>
            <a:r>
              <a:rPr lang="el-GR" sz="2400" dirty="0">
                <a:solidFill>
                  <a:srgbClr val="000000"/>
                </a:solidFill>
                <a:latin typeface="+mn-lt"/>
              </a:rPr>
              <a:t> </a:t>
            </a:r>
            <a:r>
              <a:rPr lang="el-GR" sz="2400" dirty="0" err="1">
                <a:solidFill>
                  <a:srgbClr val="000000"/>
                </a:solidFill>
                <a:latin typeface="+mn-lt"/>
              </a:rPr>
              <a:t>speed</a:t>
            </a:r>
            <a:r>
              <a:rPr lang="el-GR" sz="2400" dirty="0">
                <a:solidFill>
                  <a:srgbClr val="000000"/>
                </a:solidFill>
                <a:latin typeface="+mn-lt"/>
              </a:rPr>
              <a:t> </a:t>
            </a:r>
            <a:r>
              <a:rPr lang="el-GR" sz="2400" dirty="0" err="1">
                <a:solidFill>
                  <a:srgbClr val="000000"/>
                </a:solidFill>
                <a:latin typeface="+mn-lt"/>
              </a:rPr>
              <a:t>gains</a:t>
            </a:r>
            <a:r>
              <a:rPr lang="el-GR" sz="2400" dirty="0">
                <a:solidFill>
                  <a:srgbClr val="000000"/>
                </a:solidFill>
                <a:latin typeface="+mn-lt"/>
              </a:rPr>
              <a:t> </a:t>
            </a:r>
            <a:r>
              <a:rPr lang="el-GR" sz="2400" dirty="0" err="1">
                <a:solidFill>
                  <a:srgbClr val="000000"/>
                </a:solidFill>
                <a:latin typeface="+mn-lt"/>
              </a:rPr>
              <a:t>due</a:t>
            </a:r>
            <a:r>
              <a:rPr lang="el-GR" sz="2400" dirty="0">
                <a:solidFill>
                  <a:srgbClr val="000000"/>
                </a:solidFill>
                <a:latin typeface="+mn-lt"/>
              </a:rPr>
              <a:t> </a:t>
            </a:r>
            <a:r>
              <a:rPr lang="el-GR" sz="2400" dirty="0" err="1">
                <a:solidFill>
                  <a:srgbClr val="000000"/>
                </a:solidFill>
                <a:latin typeface="+mn-lt"/>
              </a:rPr>
              <a:t>to</a:t>
            </a:r>
            <a:r>
              <a:rPr lang="el-GR" sz="2400" dirty="0">
                <a:solidFill>
                  <a:srgbClr val="000000"/>
                </a:solidFill>
                <a:latin typeface="+mn-lt"/>
              </a:rPr>
              <a:t> </a:t>
            </a:r>
            <a:r>
              <a:rPr lang="el-GR" sz="2400" dirty="0" err="1">
                <a:solidFill>
                  <a:srgbClr val="000000"/>
                </a:solidFill>
                <a:latin typeface="+mn-lt"/>
              </a:rPr>
              <a:t>the</a:t>
            </a:r>
            <a:r>
              <a:rPr lang="el-GR" sz="2400" dirty="0">
                <a:solidFill>
                  <a:srgbClr val="000000"/>
                </a:solidFill>
                <a:latin typeface="+mn-lt"/>
              </a:rPr>
              <a:t> </a:t>
            </a:r>
            <a:r>
              <a:rPr lang="el-GR" sz="2400" dirty="0" err="1">
                <a:solidFill>
                  <a:srgbClr val="000000"/>
                </a:solidFill>
                <a:latin typeface="+mn-lt"/>
              </a:rPr>
              <a:t>minimal</a:t>
            </a:r>
            <a:r>
              <a:rPr lang="el-GR" sz="2400" dirty="0">
                <a:solidFill>
                  <a:srgbClr val="000000"/>
                </a:solidFill>
                <a:latin typeface="+mn-lt"/>
              </a:rPr>
              <a:t> “</a:t>
            </a:r>
            <a:r>
              <a:rPr lang="el-GR" sz="2400" dirty="0" err="1">
                <a:solidFill>
                  <a:srgbClr val="000000"/>
                </a:solidFill>
                <a:latin typeface="+mn-lt"/>
              </a:rPr>
              <a:t>head</a:t>
            </a:r>
            <a:r>
              <a:rPr lang="el-GR" sz="2400" dirty="0">
                <a:solidFill>
                  <a:srgbClr val="000000"/>
                </a:solidFill>
                <a:latin typeface="+mn-lt"/>
              </a:rPr>
              <a:t> </a:t>
            </a:r>
            <a:r>
              <a:rPr lang="el-GR" sz="2400" dirty="0" err="1">
                <a:solidFill>
                  <a:srgbClr val="000000"/>
                </a:solidFill>
                <a:latin typeface="+mn-lt"/>
              </a:rPr>
              <a:t>seeks</a:t>
            </a:r>
            <a:r>
              <a:rPr lang="el-GR" sz="2400" dirty="0">
                <a:solidFill>
                  <a:srgbClr val="000000"/>
                </a:solidFill>
                <a:latin typeface="+mn-lt"/>
              </a:rPr>
              <a:t>” </a:t>
            </a:r>
            <a:r>
              <a:rPr lang="el-GR" sz="2400" dirty="0" err="1">
                <a:solidFill>
                  <a:srgbClr val="000000"/>
                </a:solidFill>
                <a:latin typeface="+mn-lt"/>
              </a:rPr>
              <a:t>we</a:t>
            </a:r>
            <a:r>
              <a:rPr lang="el-GR" sz="2400" dirty="0">
                <a:solidFill>
                  <a:srgbClr val="000000"/>
                </a:solidFill>
                <a:latin typeface="+mn-lt"/>
              </a:rPr>
              <a:t> </a:t>
            </a:r>
            <a:r>
              <a:rPr lang="el-GR" sz="2400" dirty="0" err="1">
                <a:solidFill>
                  <a:srgbClr val="000000"/>
                </a:solidFill>
                <a:latin typeface="+mn-lt"/>
              </a:rPr>
              <a:t>need</a:t>
            </a:r>
            <a:r>
              <a:rPr lang="el-GR" sz="2400" dirty="0">
                <a:solidFill>
                  <a:srgbClr val="000000"/>
                </a:solidFill>
                <a:latin typeface="+mn-lt"/>
              </a:rPr>
              <a:t>  </a:t>
            </a:r>
            <a:r>
              <a:rPr lang="el-GR" sz="2400" dirty="0" err="1">
                <a:solidFill>
                  <a:srgbClr val="000000"/>
                </a:solidFill>
                <a:latin typeface="+mn-lt"/>
              </a:rPr>
              <a:t>to</a:t>
            </a:r>
            <a:r>
              <a:rPr lang="el-GR" sz="2400" dirty="0">
                <a:solidFill>
                  <a:srgbClr val="000000"/>
                </a:solidFill>
                <a:latin typeface="+mn-lt"/>
              </a:rPr>
              <a:t> </a:t>
            </a:r>
            <a:r>
              <a:rPr lang="el-GR" sz="2400" dirty="0" err="1">
                <a:solidFill>
                  <a:srgbClr val="000000"/>
                </a:solidFill>
                <a:latin typeface="+mn-lt"/>
              </a:rPr>
              <a:t>find</a:t>
            </a:r>
            <a:r>
              <a:rPr lang="el-GR" sz="2400" dirty="0">
                <a:solidFill>
                  <a:srgbClr val="000000"/>
                </a:solidFill>
                <a:latin typeface="+mn-lt"/>
              </a:rPr>
              <a:t> </a:t>
            </a:r>
            <a:r>
              <a:rPr lang="el-GR" sz="2400" dirty="0" err="1">
                <a:solidFill>
                  <a:srgbClr val="000000"/>
                </a:solidFill>
                <a:latin typeface="+mn-lt"/>
              </a:rPr>
              <a:t>our</a:t>
            </a:r>
            <a:r>
              <a:rPr lang="el-GR" sz="2400" dirty="0">
                <a:solidFill>
                  <a:srgbClr val="000000"/>
                </a:solidFill>
                <a:latin typeface="+mn-lt"/>
              </a:rPr>
              <a:t> </a:t>
            </a:r>
            <a:r>
              <a:rPr lang="el-GR" sz="2400" dirty="0" err="1">
                <a:solidFill>
                  <a:srgbClr val="000000"/>
                </a:solidFill>
                <a:latin typeface="+mn-lt"/>
              </a:rPr>
              <a:t>data</a:t>
            </a:r>
            <a:r>
              <a:rPr lang="el-GR" sz="2400" dirty="0">
                <a:solidFill>
                  <a:srgbClr val="000000"/>
                </a:solidFill>
                <a:latin typeface="+mn-lt"/>
              </a:rPr>
              <a:t>.</a:t>
            </a:r>
          </a:p>
        </p:txBody>
      </p:sp>
    </p:spTree>
    <p:extLst>
      <p:ext uri="{BB962C8B-B14F-4D97-AF65-F5344CB8AC3E}">
        <p14:creationId xmlns:p14="http://schemas.microsoft.com/office/powerpoint/2010/main" val="202062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531" y="63903"/>
            <a:ext cx="8220960" cy="1137719"/>
          </a:xfrm>
        </p:spPr>
        <p:txBody>
          <a:bodyPr/>
          <a:lstStyle/>
          <a:p>
            <a:r>
              <a:rPr lang="en-US" dirty="0" smtClean="0"/>
              <a:t>SQL vs. </a:t>
            </a:r>
            <a:r>
              <a:rPr lang="en-US" dirty="0" err="1" smtClean="0"/>
              <a:t>HiveQL</a:t>
            </a:r>
            <a:endParaRPr lang="en-US" dirty="0"/>
          </a:p>
        </p:txBody>
      </p:sp>
      <p:grpSp>
        <p:nvGrpSpPr>
          <p:cNvPr id="5" name="Group 4"/>
          <p:cNvGrpSpPr/>
          <p:nvPr/>
        </p:nvGrpSpPr>
        <p:grpSpPr>
          <a:xfrm>
            <a:off x="1371443" y="1196752"/>
            <a:ext cx="6139844" cy="5552570"/>
            <a:chOff x="863848" y="1172143"/>
            <a:chExt cx="3143250" cy="5172075"/>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48" y="1172143"/>
              <a:ext cx="314325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848" y="3743893"/>
              <a:ext cx="310515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214122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1144921"/>
          </a:xfrm>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l-GR" dirty="0" err="1" smtClean="0"/>
              <a:t>HiveQL</a:t>
            </a:r>
            <a:endParaRPr lang="el-GR" dirty="0" smtClean="0"/>
          </a:p>
        </p:txBody>
      </p:sp>
      <p:sp>
        <p:nvSpPr>
          <p:cNvPr id="10243" name="Rectangle 2"/>
          <p:cNvSpPr>
            <a:spLocks noGrp="1" noChangeArrowheads="1"/>
          </p:cNvSpPr>
          <p:nvPr>
            <p:ph type="body" idx="1"/>
          </p:nvPr>
        </p:nvSpPr>
        <p:spPr>
          <a:xfrm>
            <a:off x="456480" y="1604329"/>
            <a:ext cx="8045280" cy="3977698"/>
          </a:xfrm>
        </p:spPr>
        <p:txBody>
          <a:bodyPr/>
          <a:lstStyle/>
          <a:p>
            <a:pPr marL="391686" indent="-288004">
              <a:buSzPct val="45000"/>
              <a:buNone/>
              <a:tabLst>
                <a:tab pos="391686" algn="l"/>
                <a:tab pos="650890" algn="l"/>
                <a:tab pos="1307539" algn="l"/>
                <a:tab pos="1964189" algn="l"/>
                <a:tab pos="2620839" algn="l"/>
                <a:tab pos="3277488" algn="l"/>
                <a:tab pos="3934138" algn="l"/>
                <a:tab pos="4590788" algn="l"/>
                <a:tab pos="5247437" algn="l"/>
                <a:tab pos="5904087" algn="l"/>
                <a:tab pos="6560737" algn="l"/>
                <a:tab pos="7217387" algn="l"/>
                <a:tab pos="7874036" algn="l"/>
                <a:tab pos="8288762" algn="l"/>
                <a:tab pos="8703488" algn="l"/>
                <a:tab pos="9118215" algn="l"/>
                <a:tab pos="9532941" algn="l"/>
                <a:tab pos="9534381" algn="l"/>
                <a:tab pos="9535821" algn="l"/>
                <a:tab pos="9537261" algn="l"/>
              </a:tabLst>
            </a:pPr>
            <a:r>
              <a:rPr lang="el-GR" sz="2200" dirty="0" err="1">
                <a:latin typeface="Courier New" pitchFamily="49" charset="0"/>
                <a:cs typeface="Courier New" pitchFamily="49" charset="0"/>
              </a:rPr>
              <a:t>Hive</a:t>
            </a:r>
            <a:r>
              <a:rPr lang="el-GR" sz="2200" dirty="0">
                <a:latin typeface="Courier New" pitchFamily="49" charset="0"/>
                <a:cs typeface="Courier New" pitchFamily="49" charset="0"/>
              </a:rPr>
              <a:t>&gt; CREATE DATABASE </a:t>
            </a:r>
            <a:r>
              <a:rPr lang="el-GR" sz="2200" dirty="0" err="1">
                <a:latin typeface="Courier New" pitchFamily="49" charset="0"/>
                <a:cs typeface="Courier New" pitchFamily="49" charset="0"/>
              </a:rPr>
              <a:t>ecole</a:t>
            </a:r>
            <a:r>
              <a:rPr lang="el-GR" sz="2200" dirty="0">
                <a:latin typeface="Courier New" pitchFamily="49" charset="0"/>
                <a:cs typeface="Courier New" pitchFamily="49" charset="0"/>
              </a:rPr>
              <a:t>;</a:t>
            </a:r>
            <a:endParaRPr lang="en-US" sz="2200" dirty="0">
              <a:latin typeface="Courier New" pitchFamily="49" charset="0"/>
              <a:cs typeface="Courier New" pitchFamily="49" charset="0"/>
            </a:endParaRPr>
          </a:p>
          <a:p>
            <a:pPr marL="391686" indent="-288004">
              <a:buSzPct val="45000"/>
              <a:buNone/>
              <a:tabLst>
                <a:tab pos="391686" algn="l"/>
                <a:tab pos="650890" algn="l"/>
                <a:tab pos="1307539" algn="l"/>
                <a:tab pos="1964189" algn="l"/>
                <a:tab pos="2620839" algn="l"/>
                <a:tab pos="3277488" algn="l"/>
                <a:tab pos="3934138" algn="l"/>
                <a:tab pos="4590788" algn="l"/>
                <a:tab pos="5247437" algn="l"/>
                <a:tab pos="5904087" algn="l"/>
                <a:tab pos="6560737" algn="l"/>
                <a:tab pos="7217387" algn="l"/>
                <a:tab pos="7874036" algn="l"/>
                <a:tab pos="8288762" algn="l"/>
                <a:tab pos="8703488" algn="l"/>
                <a:tab pos="9118215" algn="l"/>
                <a:tab pos="9532941" algn="l"/>
                <a:tab pos="9534381" algn="l"/>
                <a:tab pos="9535821" algn="l"/>
                <a:tab pos="9537261" algn="l"/>
              </a:tabLst>
            </a:pPr>
            <a:r>
              <a:rPr lang="el-GR" sz="2200" dirty="0" err="1">
                <a:latin typeface="Courier New" pitchFamily="49" charset="0"/>
                <a:cs typeface="Courier New" pitchFamily="49" charset="0"/>
              </a:rPr>
              <a:t>Hive</a:t>
            </a:r>
            <a:r>
              <a:rPr lang="el-GR" sz="2200" dirty="0">
                <a:latin typeface="Courier New" pitchFamily="49" charset="0"/>
                <a:cs typeface="Courier New" pitchFamily="49" charset="0"/>
              </a:rPr>
              <a:t>&gt; USE </a:t>
            </a:r>
            <a:r>
              <a:rPr lang="el-GR" sz="2200" dirty="0" err="1">
                <a:latin typeface="Courier New" pitchFamily="49" charset="0"/>
                <a:cs typeface="Courier New" pitchFamily="49" charset="0"/>
              </a:rPr>
              <a:t>ecole</a:t>
            </a:r>
            <a:r>
              <a:rPr lang="el-GR" sz="2200" dirty="0">
                <a:latin typeface="Courier New" pitchFamily="49" charset="0"/>
                <a:cs typeface="Courier New" pitchFamily="49" charset="0"/>
              </a:rPr>
              <a:t>;</a:t>
            </a:r>
            <a:endParaRPr lang="en-US" sz="2200" dirty="0">
              <a:latin typeface="Courier New" pitchFamily="49" charset="0"/>
              <a:cs typeface="Courier New" pitchFamily="49" charset="0"/>
            </a:endParaRPr>
          </a:p>
          <a:p>
            <a:pPr marL="391686" indent="-288004">
              <a:buSzPct val="45000"/>
              <a:buNone/>
              <a:tabLst>
                <a:tab pos="391686" algn="l"/>
                <a:tab pos="650890" algn="l"/>
                <a:tab pos="1307539" algn="l"/>
                <a:tab pos="1964189" algn="l"/>
                <a:tab pos="2620839" algn="l"/>
                <a:tab pos="3277488" algn="l"/>
                <a:tab pos="3934138" algn="l"/>
                <a:tab pos="4590788" algn="l"/>
                <a:tab pos="5247437" algn="l"/>
                <a:tab pos="5904087" algn="l"/>
                <a:tab pos="6560737" algn="l"/>
                <a:tab pos="7217387" algn="l"/>
                <a:tab pos="7874036" algn="l"/>
                <a:tab pos="8288762" algn="l"/>
                <a:tab pos="8703488" algn="l"/>
                <a:tab pos="9118215" algn="l"/>
                <a:tab pos="9532941" algn="l"/>
                <a:tab pos="9534381" algn="l"/>
                <a:tab pos="9535821" algn="l"/>
                <a:tab pos="9537261" algn="l"/>
              </a:tabLst>
            </a:pPr>
            <a:r>
              <a:rPr lang="el-GR" sz="2200" dirty="0">
                <a:latin typeface="Courier New" pitchFamily="49" charset="0"/>
                <a:cs typeface="Courier New" pitchFamily="49" charset="0"/>
              </a:rPr>
              <a:t>Hive&gt; CREATE TABLE students (</a:t>
            </a:r>
            <a:endParaRPr lang="en-US" sz="2200" dirty="0">
              <a:latin typeface="Courier New" pitchFamily="49" charset="0"/>
              <a:cs typeface="Courier New" pitchFamily="49" charset="0"/>
            </a:endParaRPr>
          </a:p>
          <a:p>
            <a:pPr marL="391686" indent="-288004">
              <a:buSzPct val="45000"/>
              <a:buNone/>
              <a:tabLst>
                <a:tab pos="391686" algn="l"/>
                <a:tab pos="650890" algn="l"/>
                <a:tab pos="1307539" algn="l"/>
                <a:tab pos="1964189" algn="l"/>
                <a:tab pos="2620839" algn="l"/>
                <a:tab pos="3277488" algn="l"/>
                <a:tab pos="3934138" algn="l"/>
                <a:tab pos="4590788" algn="l"/>
                <a:tab pos="5247437" algn="l"/>
                <a:tab pos="5904087" algn="l"/>
                <a:tab pos="6560737" algn="l"/>
                <a:tab pos="7217387" algn="l"/>
                <a:tab pos="7874036" algn="l"/>
                <a:tab pos="8288762" algn="l"/>
                <a:tab pos="8703488" algn="l"/>
                <a:tab pos="9118215" algn="l"/>
                <a:tab pos="9532941" algn="l"/>
                <a:tab pos="9534381" algn="l"/>
                <a:tab pos="9535821" algn="l"/>
                <a:tab pos="9537261" algn="l"/>
              </a:tabLst>
            </a:pPr>
            <a:r>
              <a:rPr lang="en-US" sz="2200" dirty="0">
                <a:latin typeface="Courier New" pitchFamily="49" charset="0"/>
                <a:cs typeface="Courier New" pitchFamily="49" charset="0"/>
              </a:rPr>
              <a:t>	</a:t>
            </a:r>
            <a:r>
              <a:rPr lang="el-GR" sz="2200" dirty="0">
                <a:latin typeface="Courier New" pitchFamily="49" charset="0"/>
                <a:cs typeface="Courier New" pitchFamily="49" charset="0"/>
              </a:rPr>
              <a:t>name STRUCT&lt;f:STRING; l:STRING&gt;,</a:t>
            </a:r>
            <a:br>
              <a:rPr lang="el-GR" sz="2200" dirty="0">
                <a:latin typeface="Courier New" pitchFamily="49" charset="0"/>
                <a:cs typeface="Courier New" pitchFamily="49" charset="0"/>
              </a:rPr>
            </a:br>
            <a:r>
              <a:rPr lang="el-GR" sz="2200" dirty="0">
                <a:latin typeface="Courier New" pitchFamily="49" charset="0"/>
                <a:cs typeface="Courier New" pitchFamily="49" charset="0"/>
              </a:rPr>
              <a:t>grade MAP&lt;STRING,INT&gt;,</a:t>
            </a:r>
            <a:br>
              <a:rPr lang="el-GR" sz="2200" dirty="0">
                <a:latin typeface="Courier New" pitchFamily="49" charset="0"/>
                <a:cs typeface="Courier New" pitchFamily="49" charset="0"/>
              </a:rPr>
            </a:br>
            <a:r>
              <a:rPr lang="el-GR" sz="2200" dirty="0">
                <a:latin typeface="Courier New" pitchFamily="49" charset="0"/>
                <a:cs typeface="Courier New" pitchFamily="49" charset="0"/>
              </a:rPr>
              <a:t>age INT);</a:t>
            </a:r>
            <a:endParaRPr lang="en-US" sz="2200" dirty="0">
              <a:latin typeface="Courier New" pitchFamily="49" charset="0"/>
              <a:cs typeface="Courier New" pitchFamily="49" charset="0"/>
            </a:endParaRPr>
          </a:p>
          <a:p>
            <a:pPr marL="391686" indent="-288004">
              <a:buSzPct val="45000"/>
              <a:buNone/>
              <a:tabLst>
                <a:tab pos="391686" algn="l"/>
                <a:tab pos="650890" algn="l"/>
                <a:tab pos="1307539" algn="l"/>
                <a:tab pos="1964189" algn="l"/>
                <a:tab pos="2620839" algn="l"/>
                <a:tab pos="3277488" algn="l"/>
                <a:tab pos="3934138" algn="l"/>
                <a:tab pos="4590788" algn="l"/>
                <a:tab pos="5247437" algn="l"/>
                <a:tab pos="5904087" algn="l"/>
                <a:tab pos="6560737" algn="l"/>
                <a:tab pos="7217387" algn="l"/>
                <a:tab pos="7874036" algn="l"/>
                <a:tab pos="8288762" algn="l"/>
                <a:tab pos="8703488" algn="l"/>
                <a:tab pos="9118215" algn="l"/>
                <a:tab pos="9532941" algn="l"/>
                <a:tab pos="9534381" algn="l"/>
                <a:tab pos="9535821" algn="l"/>
                <a:tab pos="9537261" algn="l"/>
              </a:tabLst>
            </a:pPr>
            <a:r>
              <a:rPr lang="el-GR" sz="2200" dirty="0" err="1">
                <a:latin typeface="Courier New" pitchFamily="49" charset="0"/>
                <a:cs typeface="Courier New" pitchFamily="49" charset="0"/>
              </a:rPr>
              <a:t>Hive</a:t>
            </a:r>
            <a:r>
              <a:rPr lang="el-GR" sz="2200" dirty="0">
                <a:latin typeface="Courier New" pitchFamily="49" charset="0"/>
                <a:cs typeface="Courier New" pitchFamily="49" charset="0"/>
              </a:rPr>
              <a:t>&gt; </a:t>
            </a:r>
            <a:r>
              <a:rPr lang="el-GR" sz="2200" dirty="0" err="1">
                <a:latin typeface="Courier New" pitchFamily="49" charset="0"/>
                <a:cs typeface="Courier New" pitchFamily="49" charset="0"/>
              </a:rPr>
              <a:t>select</a:t>
            </a:r>
            <a:r>
              <a:rPr lang="el-GR" sz="2200" dirty="0">
                <a:latin typeface="Courier New" pitchFamily="49" charset="0"/>
                <a:cs typeface="Courier New" pitchFamily="49" charset="0"/>
              </a:rPr>
              <a:t> “</a:t>
            </a:r>
            <a:r>
              <a:rPr lang="el-GR" sz="2200" dirty="0" err="1">
                <a:latin typeface="Courier New" pitchFamily="49" charset="0"/>
                <a:cs typeface="Courier New" pitchFamily="49" charset="0"/>
              </a:rPr>
              <a:t>Big</a:t>
            </a:r>
            <a:r>
              <a:rPr lang="el-GR" sz="2200" dirty="0">
                <a:latin typeface="Courier New" pitchFamily="49" charset="0"/>
                <a:cs typeface="Courier New" pitchFamily="49" charset="0"/>
              </a:rPr>
              <a:t> </a:t>
            </a:r>
            <a:r>
              <a:rPr lang="el-GR" sz="2200" dirty="0" err="1">
                <a:latin typeface="Courier New" pitchFamily="49" charset="0"/>
                <a:cs typeface="Courier New" pitchFamily="49" charset="0"/>
              </a:rPr>
              <a:t>Data</a:t>
            </a:r>
            <a:r>
              <a:rPr lang="el-GR" sz="2200" dirty="0">
                <a:latin typeface="Courier New" pitchFamily="49" charset="0"/>
                <a:cs typeface="Courier New" pitchFamily="49" charset="0"/>
              </a:rPr>
              <a:t>”, </a:t>
            </a:r>
            <a:r>
              <a:rPr lang="el-GR" sz="2200" dirty="0" err="1">
                <a:latin typeface="Courier New" pitchFamily="49" charset="0"/>
                <a:cs typeface="Courier New" pitchFamily="49" charset="0"/>
              </a:rPr>
              <a:t>avg(grade[“Big</a:t>
            </a:r>
            <a:r>
              <a:rPr lang="el-GR" sz="2200" dirty="0">
                <a:latin typeface="Courier New" pitchFamily="49" charset="0"/>
                <a:cs typeface="Courier New" pitchFamily="49" charset="0"/>
              </a:rPr>
              <a:t> </a:t>
            </a:r>
            <a:r>
              <a:rPr lang="el-GR" sz="2200" dirty="0" err="1">
                <a:latin typeface="Courier New" pitchFamily="49" charset="0"/>
                <a:cs typeface="Courier New" pitchFamily="49" charset="0"/>
              </a:rPr>
              <a:t>Data</a:t>
            </a:r>
            <a:r>
              <a:rPr lang="el-GR" sz="2200" dirty="0">
                <a:latin typeface="Courier New" pitchFamily="49" charset="0"/>
                <a:cs typeface="Courier New" pitchFamily="49" charset="0"/>
              </a:rPr>
              <a:t>”])              </a:t>
            </a:r>
            <a:r>
              <a:rPr lang="el-GR" sz="2200" dirty="0" err="1">
                <a:latin typeface="Courier New" pitchFamily="49" charset="0"/>
                <a:cs typeface="Courier New" pitchFamily="49" charset="0"/>
              </a:rPr>
              <a:t>from</a:t>
            </a:r>
            <a:r>
              <a:rPr lang="el-GR" sz="2200" dirty="0">
                <a:latin typeface="Courier New" pitchFamily="49" charset="0"/>
                <a:cs typeface="Courier New" pitchFamily="49" charset="0"/>
              </a:rPr>
              <a:t> </a:t>
            </a:r>
            <a:r>
              <a:rPr lang="el-GR" sz="2200" dirty="0" err="1">
                <a:latin typeface="Courier New" pitchFamily="49" charset="0"/>
                <a:cs typeface="Courier New" pitchFamily="49" charset="0"/>
              </a:rPr>
              <a:t>students</a:t>
            </a:r>
            <a:r>
              <a:rPr lang="el-GR" sz="2200" dirty="0">
                <a:latin typeface="Courier New" pitchFamily="49" charset="0"/>
                <a:cs typeface="Courier New" pitchFamily="49" charset="0"/>
              </a:rPr>
              <a:t> </a:t>
            </a:r>
            <a:r>
              <a:rPr lang="el-GR" sz="2200" dirty="0" err="1">
                <a:latin typeface="Courier New" pitchFamily="49" charset="0"/>
                <a:cs typeface="Courier New" pitchFamily="49" charset="0"/>
              </a:rPr>
              <a:t>where</a:t>
            </a:r>
            <a:r>
              <a:rPr lang="el-GR" sz="2200" dirty="0">
                <a:latin typeface="Courier New" pitchFamily="49" charset="0"/>
                <a:cs typeface="Courier New" pitchFamily="49" charset="0"/>
              </a:rPr>
              <a:t> </a:t>
            </a:r>
            <a:r>
              <a:rPr lang="el-GR" sz="2200" dirty="0" err="1">
                <a:latin typeface="Courier New" pitchFamily="49" charset="0"/>
                <a:cs typeface="Courier New" pitchFamily="49" charset="0"/>
              </a:rPr>
              <a:t>age</a:t>
            </a:r>
            <a:r>
              <a:rPr lang="el-GR" sz="2200" dirty="0">
                <a:latin typeface="Courier New" pitchFamily="49" charset="0"/>
                <a:cs typeface="Courier New" pitchFamily="49" charset="0"/>
              </a:rPr>
              <a:t> &gt; 23</a:t>
            </a:r>
            <a:r>
              <a:rPr lang="en-US" sz="2200" dirty="0">
                <a:latin typeface="Courier New" pitchFamily="49" charset="0"/>
                <a:cs typeface="Courier New" pitchFamily="49" charset="0"/>
              </a:rPr>
              <a:t> limit 1</a:t>
            </a:r>
            <a:r>
              <a:rPr lang="el-GR" sz="2200" dirty="0">
                <a:latin typeface="Courier New" pitchFamily="49" charset="0"/>
                <a:cs typeface="Courier New" pitchFamily="49" charset="0"/>
              </a:rPr>
              <a:t>;</a:t>
            </a:r>
          </a:p>
        </p:txBody>
      </p:sp>
    </p:spTree>
    <p:extLst>
      <p:ext uri="{BB962C8B-B14F-4D97-AF65-F5344CB8AC3E}">
        <p14:creationId xmlns:p14="http://schemas.microsoft.com/office/powerpoint/2010/main" val="34521847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98" y="1"/>
            <a:ext cx="8220960" cy="1137719"/>
          </a:xfrm>
        </p:spPr>
        <p:txBody>
          <a:bodyPr/>
          <a:lstStyle/>
          <a:p>
            <a:r>
              <a:rPr lang="en-US" dirty="0" smtClean="0"/>
              <a:t>Complex Types</a:t>
            </a:r>
            <a:endParaRPr lang="en-US" dirty="0"/>
          </a:p>
        </p:txBody>
      </p:sp>
      <p:sp>
        <p:nvSpPr>
          <p:cNvPr id="3" name="Content Placeholder 2"/>
          <p:cNvSpPr>
            <a:spLocks noGrp="1"/>
          </p:cNvSpPr>
          <p:nvPr>
            <p:ph idx="1"/>
          </p:nvPr>
        </p:nvSpPr>
        <p:spPr>
          <a:xfrm>
            <a:off x="456998" y="1207972"/>
            <a:ext cx="8038080" cy="3970497"/>
          </a:xfrm>
        </p:spPr>
        <p:txBody>
          <a:bodyPr>
            <a:noAutofit/>
          </a:bodyPr>
          <a:lstStyle/>
          <a:p>
            <a:r>
              <a:rPr lang="en-US" sz="1800" dirty="0"/>
              <a:t>Hive has three complex types: ARRAY, MAP, and STRUCT. </a:t>
            </a:r>
          </a:p>
          <a:p>
            <a:pPr>
              <a:buFontTx/>
              <a:buChar char="-"/>
            </a:pPr>
            <a:r>
              <a:rPr lang="en-US" sz="1800" dirty="0"/>
              <a:t>ARRAY and MAP are like their respective in Java</a:t>
            </a:r>
          </a:p>
          <a:p>
            <a:pPr>
              <a:buFontTx/>
              <a:buChar char="-"/>
            </a:pPr>
            <a:r>
              <a:rPr lang="en-US" sz="1800" dirty="0"/>
              <a:t>STRUCT is a record type which encapsulates a set of named fields.</a:t>
            </a:r>
          </a:p>
          <a:p>
            <a:pPr>
              <a:buFontTx/>
              <a:buChar char="-"/>
            </a:pPr>
            <a:r>
              <a:rPr lang="en-US" sz="1800" dirty="0"/>
              <a:t>Complex types permit an arbitrary level of nesting. </a:t>
            </a:r>
          </a:p>
          <a:p>
            <a:pPr marL="0" indent="0"/>
            <a:r>
              <a:rPr lang="en-US" sz="1800" dirty="0"/>
              <a:t>	</a:t>
            </a:r>
            <a:r>
              <a:rPr lang="en-US" sz="1800" dirty="0">
                <a:latin typeface="Courier New" pitchFamily="49" charset="0"/>
                <a:cs typeface="Courier New" pitchFamily="49" charset="0"/>
              </a:rPr>
              <a:t>CREATE TABLE complex (</a:t>
            </a:r>
          </a:p>
          <a:p>
            <a:r>
              <a:rPr lang="en-US" sz="1800" dirty="0">
                <a:latin typeface="Courier New" pitchFamily="49" charset="0"/>
                <a:cs typeface="Courier New" pitchFamily="49" charset="0"/>
              </a:rPr>
              <a:t>			col1 ARRAY&lt;INT&gt;,</a:t>
            </a:r>
          </a:p>
          <a:p>
            <a:r>
              <a:rPr lang="en-US" sz="1800" dirty="0">
                <a:latin typeface="Courier New" pitchFamily="49" charset="0"/>
                <a:cs typeface="Courier New" pitchFamily="49" charset="0"/>
              </a:rPr>
              <a:t>			col2 MAP&lt;STRING, INT&gt;,</a:t>
            </a:r>
          </a:p>
          <a:p>
            <a:r>
              <a:rPr lang="en-US" sz="1800" dirty="0">
                <a:latin typeface="Courier New" pitchFamily="49" charset="0"/>
                <a:cs typeface="Courier New" pitchFamily="49" charset="0"/>
              </a:rPr>
              <a:t>			col3 STRUCT&lt;</a:t>
            </a:r>
            <a:r>
              <a:rPr lang="en-US" sz="1800" dirty="0" err="1">
                <a:latin typeface="Courier New" pitchFamily="49" charset="0"/>
                <a:cs typeface="Courier New" pitchFamily="49" charset="0"/>
              </a:rPr>
              <a:t>a:STRING</a:t>
            </a:r>
            <a:r>
              <a:rPr lang="en-US" sz="1800" dirty="0">
                <a:latin typeface="Courier New" pitchFamily="49" charset="0"/>
                <a:cs typeface="Courier New" pitchFamily="49" charset="0"/>
              </a:rPr>
              <a:t>, b:INT, c:DOUBLE&gt;</a:t>
            </a:r>
          </a:p>
          <a:p>
            <a:r>
              <a:rPr lang="en-US" sz="1800" dirty="0">
                <a:latin typeface="Courier New" pitchFamily="49" charset="0"/>
                <a:cs typeface="Courier New" pitchFamily="49" charset="0"/>
              </a:rPr>
              <a:t>		);</a:t>
            </a:r>
          </a:p>
          <a:p>
            <a:r>
              <a:rPr lang="en-US" sz="1800" dirty="0"/>
              <a:t>Sample Query: </a:t>
            </a:r>
          </a:p>
          <a:p>
            <a:r>
              <a:rPr lang="en-US" sz="1800" dirty="0">
                <a:latin typeface="Courier New" pitchFamily="49" charset="0"/>
                <a:cs typeface="Courier New" pitchFamily="49" charset="0"/>
              </a:rPr>
              <a:t>hive&gt; SELECT col1[0], col2['b'], col3.c FROM complex;</a:t>
            </a:r>
          </a:p>
          <a:p>
            <a:r>
              <a:rPr lang="en-US" sz="1800" dirty="0">
                <a:latin typeface="Courier New" pitchFamily="49" charset="0"/>
                <a:cs typeface="Courier New" pitchFamily="49" charset="0"/>
              </a:rPr>
              <a:t>1 2 1.0</a:t>
            </a:r>
          </a:p>
        </p:txBody>
      </p:sp>
    </p:spTree>
    <p:extLst>
      <p:ext uri="{BB962C8B-B14F-4D97-AF65-F5344CB8AC3E}">
        <p14:creationId xmlns:p14="http://schemas.microsoft.com/office/powerpoint/2010/main" val="34263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n-US" dirty="0"/>
              <a:t>Why Big data</a:t>
            </a:r>
          </a:p>
          <a:p>
            <a:r>
              <a:rPr lang="en-US" dirty="0"/>
              <a:t>Hadoop </a:t>
            </a:r>
          </a:p>
          <a:p>
            <a:r>
              <a:rPr lang="en-US" dirty="0" err="1"/>
              <a:t>MapReduce</a:t>
            </a:r>
            <a:r>
              <a:rPr lang="en-US" dirty="0"/>
              <a:t> </a:t>
            </a:r>
          </a:p>
          <a:p>
            <a:r>
              <a:rPr lang="en-US" dirty="0"/>
              <a:t>HDFS</a:t>
            </a:r>
          </a:p>
          <a:p>
            <a:r>
              <a:rPr lang="en-US" dirty="0"/>
              <a:t>Hive, HIVE QL</a:t>
            </a:r>
          </a:p>
          <a:p>
            <a:pPr marL="0" indent="0">
              <a:buNone/>
            </a:pPr>
            <a:endParaRPr lang="el-GR"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Multitable</a:t>
            </a:r>
            <a:r>
              <a:rPr lang="en-US" dirty="0" smtClean="0"/>
              <a:t> Insert</a:t>
            </a:r>
            <a:endParaRPr lang="en-US" dirty="0"/>
          </a:p>
        </p:txBody>
      </p:sp>
      <p:sp>
        <p:nvSpPr>
          <p:cNvPr id="3" name="Content Placeholder 2"/>
          <p:cNvSpPr>
            <a:spLocks noGrp="1"/>
          </p:cNvSpPr>
          <p:nvPr>
            <p:ph idx="1"/>
          </p:nvPr>
        </p:nvSpPr>
        <p:spPr>
          <a:xfrm>
            <a:off x="456998" y="1286663"/>
            <a:ext cx="8038080" cy="5454705"/>
          </a:xfrm>
        </p:spPr>
        <p:txBody>
          <a:bodyPr>
            <a:noAutofit/>
          </a:bodyPr>
          <a:lstStyle/>
          <a:p>
            <a:r>
              <a:rPr lang="en-US" sz="1400" dirty="0">
                <a:latin typeface="Courier New" pitchFamily="49" charset="0"/>
                <a:cs typeface="Courier New" pitchFamily="49" charset="0"/>
              </a:rPr>
              <a:t>FROM </a:t>
            </a:r>
            <a:r>
              <a:rPr lang="en-US" sz="1400" b="1" dirty="0">
                <a:latin typeface="Courier New" pitchFamily="49" charset="0"/>
                <a:cs typeface="Courier New" pitchFamily="49" charset="0"/>
              </a:rPr>
              <a:t>records2</a:t>
            </a:r>
          </a:p>
          <a:p>
            <a:r>
              <a:rPr lang="en-US" sz="1400" dirty="0">
                <a:latin typeface="Courier New" pitchFamily="49" charset="0"/>
                <a:cs typeface="Courier New" pitchFamily="49" charset="0"/>
              </a:rPr>
              <a:t>INSERT OVERWRITE TABLE </a:t>
            </a:r>
            <a:r>
              <a:rPr lang="en-US" sz="1400" dirty="0" err="1">
                <a:latin typeface="Courier New" pitchFamily="49" charset="0"/>
                <a:cs typeface="Courier New" pitchFamily="49" charset="0"/>
              </a:rPr>
              <a:t>stations_by_year</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SELECT year, COUNT(DISTINCT station)</a:t>
            </a:r>
          </a:p>
          <a:p>
            <a:r>
              <a:rPr lang="en-US" sz="1400" dirty="0">
                <a:latin typeface="Courier New" pitchFamily="49" charset="0"/>
                <a:cs typeface="Courier New" pitchFamily="49" charset="0"/>
              </a:rPr>
              <a:t>	GROUP BY year</a:t>
            </a:r>
          </a:p>
          <a:p>
            <a:r>
              <a:rPr lang="en-US" sz="1400" dirty="0">
                <a:latin typeface="Courier New" pitchFamily="49" charset="0"/>
                <a:cs typeface="Courier New" pitchFamily="49" charset="0"/>
              </a:rPr>
              <a:t>INSERT OVERWRITE TABLE </a:t>
            </a:r>
            <a:r>
              <a:rPr lang="en-US" sz="1400" dirty="0" err="1">
                <a:latin typeface="Courier New" pitchFamily="49" charset="0"/>
                <a:cs typeface="Courier New" pitchFamily="49" charset="0"/>
              </a:rPr>
              <a:t>records_by_year</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SELECT year, COUNT(1)</a:t>
            </a:r>
          </a:p>
          <a:p>
            <a:r>
              <a:rPr lang="en-US" sz="1400" dirty="0">
                <a:latin typeface="Courier New" pitchFamily="49" charset="0"/>
                <a:cs typeface="Courier New" pitchFamily="49" charset="0"/>
              </a:rPr>
              <a:t>	GROUP BY year</a:t>
            </a:r>
          </a:p>
          <a:p>
            <a:r>
              <a:rPr lang="en-US" sz="1400" dirty="0">
                <a:latin typeface="Courier New" pitchFamily="49" charset="0"/>
                <a:cs typeface="Courier New" pitchFamily="49" charset="0"/>
              </a:rPr>
              <a:t>INSERT OVERWRITE TABLE </a:t>
            </a:r>
            <a:r>
              <a:rPr lang="en-US" sz="1400" dirty="0" err="1">
                <a:latin typeface="Courier New" pitchFamily="49" charset="0"/>
                <a:cs typeface="Courier New" pitchFamily="49" charset="0"/>
              </a:rPr>
              <a:t>good_records_by_year</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SELECT year, COUNT(1)</a:t>
            </a:r>
          </a:p>
          <a:p>
            <a:r>
              <a:rPr lang="en-US" sz="1400" dirty="0">
                <a:latin typeface="Courier New" pitchFamily="49" charset="0"/>
                <a:cs typeface="Courier New" pitchFamily="49" charset="0"/>
              </a:rPr>
              <a:t>	WHERE temperature != 9999</a:t>
            </a:r>
          </a:p>
          <a:p>
            <a:r>
              <a:rPr lang="en-US" sz="1400" dirty="0">
                <a:latin typeface="Courier New" pitchFamily="49" charset="0"/>
                <a:cs typeface="Courier New" pitchFamily="49" charset="0"/>
              </a:rPr>
              <a:t>	AND (quality = 0 OR quality = 1 OR quality = 4 OR quality = 5 OR quality = 9)</a:t>
            </a:r>
          </a:p>
          <a:p>
            <a:r>
              <a:rPr lang="en-US" sz="1400" dirty="0">
                <a:latin typeface="Courier New" pitchFamily="49" charset="0"/>
                <a:cs typeface="Courier New" pitchFamily="49" charset="0"/>
              </a:rPr>
              <a:t>	GROUP BY year;</a:t>
            </a:r>
          </a:p>
          <a:p>
            <a:pPr marL="0" indent="0">
              <a:buNone/>
            </a:pPr>
            <a:r>
              <a:rPr lang="en-US" sz="1200" dirty="0" smtClean="0"/>
              <a:t> </a:t>
            </a:r>
            <a:r>
              <a:rPr lang="en-US" sz="1600" dirty="0" err="1"/>
              <a:t>multitable</a:t>
            </a:r>
            <a:r>
              <a:rPr lang="en-US" sz="1600" dirty="0"/>
              <a:t> insert is more efficient than multiple INSERT statements, since the source table need only be scanned once to produce the multiple, disjoint outputs.</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26759489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US" dirty="0" smtClean="0"/>
              <a:t>Querying Data</a:t>
            </a:r>
            <a:endParaRPr lang="en-US" dirty="0"/>
          </a:p>
        </p:txBody>
      </p:sp>
      <p:sp>
        <p:nvSpPr>
          <p:cNvPr id="3" name="Content Placeholder 2"/>
          <p:cNvSpPr>
            <a:spLocks noGrp="1"/>
          </p:cNvSpPr>
          <p:nvPr>
            <p:ph idx="1"/>
          </p:nvPr>
        </p:nvSpPr>
        <p:spPr>
          <a:xfrm>
            <a:off x="522315" y="1338620"/>
            <a:ext cx="8038080" cy="5402748"/>
          </a:xfrm>
        </p:spPr>
        <p:txBody>
          <a:bodyPr>
            <a:normAutofit fontScale="92500" lnSpcReduction="20000"/>
          </a:bodyPr>
          <a:lstStyle/>
          <a:p>
            <a:r>
              <a:rPr lang="en-US" sz="1700" b="1" dirty="0"/>
              <a:t>Sorting data in Hive</a:t>
            </a:r>
            <a:r>
              <a:rPr lang="en-US" sz="1700" dirty="0"/>
              <a:t>:  ORDER BY clause, but there is a catch. ORDER BY produces a result that is </a:t>
            </a:r>
            <a:r>
              <a:rPr lang="en-US" sz="1700" i="1" dirty="0"/>
              <a:t>totally sorted</a:t>
            </a:r>
            <a:r>
              <a:rPr lang="en-US" sz="1700" dirty="0"/>
              <a:t> - sets the number </a:t>
            </a:r>
            <a:r>
              <a:rPr lang="en-US" sz="1700" i="1" dirty="0"/>
              <a:t>of reducers to one</a:t>
            </a:r>
            <a:r>
              <a:rPr lang="en-US" sz="1700" dirty="0"/>
              <a:t>, thus </a:t>
            </a:r>
            <a:r>
              <a:rPr lang="en-US" sz="1700" i="1" dirty="0"/>
              <a:t>very inefficient for large datasets</a:t>
            </a:r>
            <a:r>
              <a:rPr lang="en-US" sz="1700" dirty="0"/>
              <a:t>.</a:t>
            </a:r>
          </a:p>
          <a:p>
            <a:r>
              <a:rPr lang="en-US" sz="1700" dirty="0"/>
              <a:t>When a globally sorted result is not  Hive’s nonstandard extension, </a:t>
            </a:r>
            <a:r>
              <a:rPr lang="en-US" sz="1700" b="1" dirty="0"/>
              <a:t>SORT BY </a:t>
            </a:r>
            <a:r>
              <a:rPr lang="en-US" sz="1700" dirty="0"/>
              <a:t>producing  a </a:t>
            </a:r>
            <a:r>
              <a:rPr lang="en-US" sz="1700" i="1" dirty="0"/>
              <a:t>sorted file per reducer.</a:t>
            </a:r>
          </a:p>
          <a:p>
            <a:r>
              <a:rPr lang="en-US" sz="1700" dirty="0"/>
              <a:t> to control which reducer a particular row goes to, to perform some subsequent aggregation: </a:t>
            </a:r>
            <a:r>
              <a:rPr lang="en-US" sz="1700" b="1" dirty="0"/>
              <a:t>DISTRIBUTE BY</a:t>
            </a:r>
            <a:r>
              <a:rPr lang="en-US" sz="1700" dirty="0"/>
              <a:t>. </a:t>
            </a:r>
          </a:p>
          <a:p>
            <a:r>
              <a:rPr lang="en-US" sz="1700" dirty="0"/>
              <a:t>Example:  sort the weather dataset by year and temperature - ensure  all the rows for a given year are sent to the same reducer:</a:t>
            </a:r>
          </a:p>
          <a:p>
            <a:r>
              <a:rPr lang="en-US" sz="1600" dirty="0">
                <a:latin typeface="Courier New" pitchFamily="49" charset="0"/>
                <a:cs typeface="Courier New" pitchFamily="49" charset="0"/>
              </a:rPr>
              <a:t>hive&gt; FROM records2</a:t>
            </a:r>
          </a:p>
          <a:p>
            <a:r>
              <a:rPr lang="en-US" sz="1600" dirty="0">
                <a:latin typeface="Courier New" pitchFamily="49" charset="0"/>
                <a:cs typeface="Courier New" pitchFamily="49" charset="0"/>
              </a:rPr>
              <a:t>&gt; SELECT year, temperature</a:t>
            </a:r>
          </a:p>
          <a:p>
            <a:pPr marL="0" indent="0"/>
            <a:r>
              <a:rPr lang="en-US" sz="1600" dirty="0">
                <a:latin typeface="Courier New" pitchFamily="49" charset="0"/>
                <a:cs typeface="Courier New" pitchFamily="49" charset="0"/>
              </a:rPr>
              <a:t>&gt; DISTRIBUTE BY year</a:t>
            </a:r>
          </a:p>
          <a:p>
            <a:r>
              <a:rPr lang="en-US" sz="1600" dirty="0">
                <a:latin typeface="Courier New" pitchFamily="49" charset="0"/>
                <a:cs typeface="Courier New" pitchFamily="49" charset="0"/>
              </a:rPr>
              <a:t>&gt; SORT BY year ASC, temperature DESC;</a:t>
            </a:r>
          </a:p>
          <a:p>
            <a:r>
              <a:rPr lang="en-US" sz="1600" dirty="0">
                <a:latin typeface="Courier New" pitchFamily="49" charset="0"/>
                <a:cs typeface="Courier New" pitchFamily="49" charset="0"/>
              </a:rPr>
              <a:t>1949 111</a:t>
            </a:r>
          </a:p>
          <a:p>
            <a:r>
              <a:rPr lang="en-US" sz="1600" dirty="0">
                <a:latin typeface="Courier New" pitchFamily="49" charset="0"/>
                <a:cs typeface="Courier New" pitchFamily="49" charset="0"/>
              </a:rPr>
              <a:t>1949 78</a:t>
            </a:r>
          </a:p>
          <a:p>
            <a:r>
              <a:rPr lang="en-US" sz="1600" dirty="0">
                <a:latin typeface="Courier New" pitchFamily="49" charset="0"/>
                <a:cs typeface="Courier New" pitchFamily="49" charset="0"/>
              </a:rPr>
              <a:t>1950 22</a:t>
            </a:r>
          </a:p>
          <a:p>
            <a:r>
              <a:rPr lang="en-US" sz="1600" dirty="0">
                <a:latin typeface="Courier New" pitchFamily="49" charset="0"/>
                <a:cs typeface="Courier New" pitchFamily="49" charset="0"/>
              </a:rPr>
              <a:t>1950 0</a:t>
            </a:r>
          </a:p>
          <a:p>
            <a:r>
              <a:rPr lang="en-US" sz="1600" dirty="0">
                <a:latin typeface="Courier New" pitchFamily="49" charset="0"/>
                <a:cs typeface="Courier New" pitchFamily="49" charset="0"/>
              </a:rPr>
              <a:t>1950 -11</a:t>
            </a:r>
          </a:p>
        </p:txBody>
      </p:sp>
    </p:spTree>
    <p:extLst>
      <p:ext uri="{BB962C8B-B14F-4D97-AF65-F5344CB8AC3E}">
        <p14:creationId xmlns:p14="http://schemas.microsoft.com/office/powerpoint/2010/main" val="15080164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Joins</a:t>
            </a:r>
            <a:endParaRPr lang="en-US" dirty="0"/>
          </a:p>
        </p:txBody>
      </p:sp>
      <p:sp>
        <p:nvSpPr>
          <p:cNvPr id="3" name="Content Placeholder 2"/>
          <p:cNvSpPr>
            <a:spLocks noGrp="1"/>
          </p:cNvSpPr>
          <p:nvPr>
            <p:ph idx="1"/>
          </p:nvPr>
        </p:nvSpPr>
        <p:spPr>
          <a:xfrm>
            <a:off x="456998" y="1268760"/>
            <a:ext cx="8038080" cy="5589240"/>
          </a:xfrm>
        </p:spPr>
        <p:txBody>
          <a:bodyPr>
            <a:normAutofit fontScale="55000" lnSpcReduction="20000"/>
          </a:bodyPr>
          <a:lstStyle/>
          <a:p>
            <a:r>
              <a:rPr lang="en-US" sz="1800" dirty="0">
                <a:latin typeface="Courier New" pitchFamily="49" charset="0"/>
                <a:cs typeface="Courier New" pitchFamily="49" charset="0"/>
              </a:rPr>
              <a:t>hive&gt; </a:t>
            </a:r>
            <a:r>
              <a:rPr lang="en-US" sz="1800" b="1" dirty="0">
                <a:latin typeface="Courier New" pitchFamily="49" charset="0"/>
                <a:cs typeface="Courier New" pitchFamily="49" charset="0"/>
              </a:rPr>
              <a:t>SELECT </a:t>
            </a:r>
            <a:r>
              <a:rPr lang="en-US" sz="1800" b="1" dirty="0" err="1">
                <a:latin typeface="Courier New" pitchFamily="49" charset="0"/>
                <a:cs typeface="Courier New" pitchFamily="49" charset="0"/>
              </a:rPr>
              <a:t>name,prod_id</a:t>
            </a:r>
            <a:r>
              <a:rPr lang="en-US" sz="1800" b="1" dirty="0">
                <a:latin typeface="Courier New" pitchFamily="49" charset="0"/>
                <a:cs typeface="Courier New" pitchFamily="49" charset="0"/>
              </a:rPr>
              <a:t> FROM sales;</a:t>
            </a:r>
          </a:p>
          <a:p>
            <a:r>
              <a:rPr lang="en-US" sz="1800" dirty="0">
                <a:latin typeface="Courier New" pitchFamily="49" charset="0"/>
                <a:cs typeface="Courier New" pitchFamily="49" charset="0"/>
              </a:rPr>
              <a:t>Joe 2</a:t>
            </a:r>
          </a:p>
          <a:p>
            <a:r>
              <a:rPr lang="en-US" sz="1800" dirty="0">
                <a:latin typeface="Courier New" pitchFamily="49" charset="0"/>
                <a:cs typeface="Courier New" pitchFamily="49" charset="0"/>
              </a:rPr>
              <a:t>Hank 4</a:t>
            </a:r>
          </a:p>
          <a:p>
            <a:r>
              <a:rPr lang="en-US" sz="1800" dirty="0">
                <a:latin typeface="Courier New" pitchFamily="49" charset="0"/>
                <a:cs typeface="Courier New" pitchFamily="49" charset="0"/>
              </a:rPr>
              <a:t>Ali 0</a:t>
            </a:r>
          </a:p>
          <a:p>
            <a:r>
              <a:rPr lang="en-US" sz="1800" dirty="0">
                <a:latin typeface="Courier New" pitchFamily="49" charset="0"/>
                <a:cs typeface="Courier New" pitchFamily="49" charset="0"/>
              </a:rPr>
              <a:t>Eve 3</a:t>
            </a:r>
          </a:p>
          <a:p>
            <a:r>
              <a:rPr lang="en-US" sz="1800" dirty="0">
                <a:latin typeface="Courier New" pitchFamily="49" charset="0"/>
                <a:cs typeface="Courier New" pitchFamily="49" charset="0"/>
              </a:rPr>
              <a:t>Hank 2</a:t>
            </a:r>
          </a:p>
          <a:p>
            <a:endParaRPr lang="en-US" sz="1800" dirty="0">
              <a:latin typeface="Courier New" pitchFamily="49" charset="0"/>
              <a:cs typeface="Courier New" pitchFamily="49" charset="0"/>
            </a:endParaRPr>
          </a:p>
          <a:p>
            <a:r>
              <a:rPr lang="en-US" sz="1800" dirty="0">
                <a:latin typeface="Courier New" pitchFamily="49" charset="0"/>
                <a:cs typeface="Courier New" pitchFamily="49" charset="0"/>
              </a:rPr>
              <a:t>hive&gt; </a:t>
            </a:r>
            <a:r>
              <a:rPr lang="en-US" sz="1800" b="1" dirty="0">
                <a:latin typeface="Courier New" pitchFamily="49" charset="0"/>
                <a:cs typeface="Courier New" pitchFamily="49" charset="0"/>
              </a:rPr>
              <a:t>SELECT </a:t>
            </a:r>
            <a:r>
              <a:rPr lang="en-US" sz="1800" b="1" dirty="0" err="1">
                <a:latin typeface="Courier New" pitchFamily="49" charset="0"/>
                <a:cs typeface="Courier New" pitchFamily="49" charset="0"/>
              </a:rPr>
              <a:t>prod_id</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prod_name</a:t>
            </a:r>
            <a:r>
              <a:rPr lang="en-US" sz="1800" b="1" dirty="0">
                <a:latin typeface="Courier New" pitchFamily="49" charset="0"/>
                <a:cs typeface="Courier New" pitchFamily="49" charset="0"/>
              </a:rPr>
              <a:t>  FROM things;</a:t>
            </a:r>
          </a:p>
          <a:p>
            <a:r>
              <a:rPr lang="en-US" sz="1800" dirty="0">
                <a:latin typeface="Courier New" pitchFamily="49" charset="0"/>
                <a:cs typeface="Courier New" pitchFamily="49" charset="0"/>
              </a:rPr>
              <a:t>2 Tie</a:t>
            </a:r>
          </a:p>
          <a:p>
            <a:r>
              <a:rPr lang="en-US" sz="1800" dirty="0">
                <a:latin typeface="Courier New" pitchFamily="49" charset="0"/>
                <a:cs typeface="Courier New" pitchFamily="49" charset="0"/>
              </a:rPr>
              <a:t>4 Coat</a:t>
            </a:r>
          </a:p>
          <a:p>
            <a:r>
              <a:rPr lang="en-US" sz="1800" dirty="0">
                <a:latin typeface="Courier New" pitchFamily="49" charset="0"/>
                <a:cs typeface="Courier New" pitchFamily="49" charset="0"/>
              </a:rPr>
              <a:t>3 Hat</a:t>
            </a:r>
          </a:p>
          <a:p>
            <a:r>
              <a:rPr lang="en-US" sz="1800" dirty="0">
                <a:latin typeface="Courier New" pitchFamily="49" charset="0"/>
                <a:cs typeface="Courier New" pitchFamily="49" charset="0"/>
              </a:rPr>
              <a:t>1 Scarf</a:t>
            </a:r>
          </a:p>
          <a:p>
            <a:endParaRPr lang="en-US" sz="1800" dirty="0">
              <a:latin typeface="Courier New" pitchFamily="49" charset="0"/>
              <a:cs typeface="Courier New" pitchFamily="49" charset="0"/>
            </a:endParaRPr>
          </a:p>
          <a:p>
            <a:r>
              <a:rPr lang="en-US" sz="1800" dirty="0">
                <a:latin typeface="Courier New" pitchFamily="49" charset="0"/>
                <a:cs typeface="Courier New" pitchFamily="49" charset="0"/>
              </a:rPr>
              <a:t>hive&gt; </a:t>
            </a:r>
            <a:r>
              <a:rPr lang="en-US" sz="1800" b="1" dirty="0">
                <a:latin typeface="Courier New" pitchFamily="49" charset="0"/>
                <a:cs typeface="Courier New" pitchFamily="49" charset="0"/>
              </a:rPr>
              <a:t>SELECT sales.*, things.*</a:t>
            </a:r>
          </a:p>
          <a:p>
            <a:r>
              <a:rPr lang="en-US" sz="1800" dirty="0">
                <a:latin typeface="Courier New" pitchFamily="49" charset="0"/>
                <a:cs typeface="Courier New" pitchFamily="49" charset="0"/>
              </a:rPr>
              <a:t>&gt; </a:t>
            </a:r>
            <a:r>
              <a:rPr lang="en-US" sz="1800" b="1" dirty="0">
                <a:latin typeface="Courier New" pitchFamily="49" charset="0"/>
                <a:cs typeface="Courier New" pitchFamily="49" charset="0"/>
              </a:rPr>
              <a:t>FROM sales JOIN things ON (sales.id = things.id);</a:t>
            </a:r>
          </a:p>
          <a:p>
            <a:r>
              <a:rPr lang="en-US" sz="1800" dirty="0">
                <a:latin typeface="Courier New" pitchFamily="49" charset="0"/>
                <a:cs typeface="Courier New" pitchFamily="49" charset="0"/>
              </a:rPr>
              <a:t>Joe 2 2 Tie</a:t>
            </a:r>
          </a:p>
          <a:p>
            <a:r>
              <a:rPr lang="en-US" sz="1800" dirty="0">
                <a:latin typeface="Courier New" pitchFamily="49" charset="0"/>
                <a:cs typeface="Courier New" pitchFamily="49" charset="0"/>
              </a:rPr>
              <a:t>Hank 2 2 Tie</a:t>
            </a:r>
          </a:p>
          <a:p>
            <a:r>
              <a:rPr lang="en-US" sz="1800" dirty="0">
                <a:latin typeface="Courier New" pitchFamily="49" charset="0"/>
                <a:cs typeface="Courier New" pitchFamily="49" charset="0"/>
              </a:rPr>
              <a:t>Eve 3 3 Hat</a:t>
            </a:r>
          </a:p>
          <a:p>
            <a:r>
              <a:rPr lang="en-US" sz="1800" dirty="0">
                <a:latin typeface="Courier New" pitchFamily="49" charset="0"/>
                <a:cs typeface="Courier New" pitchFamily="49" charset="0"/>
              </a:rPr>
              <a:t>Hank 4 4 </a:t>
            </a:r>
            <a:r>
              <a:rPr lang="en-US" sz="1800" dirty="0" smtClean="0">
                <a:latin typeface="Courier New" pitchFamily="49" charset="0"/>
                <a:cs typeface="Courier New" pitchFamily="49" charset="0"/>
              </a:rPr>
              <a:t>Coat</a:t>
            </a:r>
            <a:endParaRPr lang="en-US" sz="1800" dirty="0">
              <a:latin typeface="Courier New" pitchFamily="49" charset="0"/>
              <a:cs typeface="Courier New" pitchFamily="49" charset="0"/>
            </a:endParaRPr>
          </a:p>
          <a:p>
            <a:r>
              <a:rPr lang="en-US" sz="1800" dirty="0">
                <a:latin typeface="+mj-lt"/>
                <a:cs typeface="Courier New" pitchFamily="49" charset="0"/>
              </a:rPr>
              <a:t>This is because HIVE allows only ONE table in the </a:t>
            </a:r>
            <a:r>
              <a:rPr lang="en-US" sz="1800" dirty="0" smtClean="0">
                <a:latin typeface="+mj-lt"/>
                <a:cs typeface="Courier New" pitchFamily="49" charset="0"/>
              </a:rPr>
              <a:t>FROM</a:t>
            </a:r>
            <a:endParaRPr lang="en-US" sz="1800" dirty="0">
              <a:latin typeface="+mj-lt"/>
              <a:cs typeface="Courier New" pitchFamily="49" charset="0"/>
            </a:endParaRPr>
          </a:p>
        </p:txBody>
      </p:sp>
    </p:spTree>
    <p:extLst>
      <p:ext uri="{BB962C8B-B14F-4D97-AF65-F5344CB8AC3E}">
        <p14:creationId xmlns:p14="http://schemas.microsoft.com/office/powerpoint/2010/main" val="14408008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 QL</a:t>
            </a:r>
            <a:endParaRPr lang="en-US" dirty="0"/>
          </a:p>
        </p:txBody>
      </p:sp>
      <p:sp>
        <p:nvSpPr>
          <p:cNvPr id="3" name="Content Placeholder 2"/>
          <p:cNvSpPr>
            <a:spLocks noGrp="1"/>
          </p:cNvSpPr>
          <p:nvPr>
            <p:ph idx="1"/>
          </p:nvPr>
        </p:nvSpPr>
        <p:spPr/>
        <p:txBody>
          <a:bodyPr>
            <a:normAutofit fontScale="92500" lnSpcReduction="10000"/>
          </a:bodyPr>
          <a:lstStyle/>
          <a:p>
            <a:r>
              <a:rPr lang="en-US" sz="2200" dirty="0">
                <a:latin typeface="Courier New" pitchFamily="49" charset="0"/>
                <a:cs typeface="Courier New" pitchFamily="49" charset="0"/>
              </a:rPr>
              <a:t>CREATE TABLE records (year STRING, temperature INT, quality INT)</a:t>
            </a:r>
          </a:p>
          <a:p>
            <a:r>
              <a:rPr lang="en-US" sz="2200" dirty="0">
                <a:latin typeface="Courier New" pitchFamily="49" charset="0"/>
                <a:cs typeface="Courier New" pitchFamily="49" charset="0"/>
              </a:rPr>
              <a:t>ROW FORMAT DELIMITED</a:t>
            </a:r>
          </a:p>
          <a:p>
            <a:r>
              <a:rPr lang="en-US" sz="2200" dirty="0">
                <a:latin typeface="Courier New" pitchFamily="49" charset="0"/>
                <a:cs typeface="Courier New" pitchFamily="49" charset="0"/>
              </a:rPr>
              <a:t>FIELDS TERMINATED BY '\t';</a:t>
            </a:r>
          </a:p>
          <a:p>
            <a:r>
              <a:rPr lang="en-US" sz="2200" dirty="0">
                <a:latin typeface="Courier New" pitchFamily="49" charset="0"/>
                <a:cs typeface="Courier New" pitchFamily="49" charset="0"/>
              </a:rPr>
              <a:t>-------------</a:t>
            </a:r>
          </a:p>
          <a:p>
            <a:r>
              <a:rPr lang="en-US" sz="2200" dirty="0">
                <a:latin typeface="Courier New" pitchFamily="49" charset="0"/>
                <a:cs typeface="Courier New" pitchFamily="49" charset="0"/>
              </a:rPr>
              <a:t>LOAD DATA LOCAL INPATH 'input/</a:t>
            </a:r>
            <a:r>
              <a:rPr lang="en-US" sz="2200" dirty="0" err="1">
                <a:latin typeface="Courier New" pitchFamily="49" charset="0"/>
                <a:cs typeface="Courier New" pitchFamily="49" charset="0"/>
              </a:rPr>
              <a:t>ncdc</a:t>
            </a:r>
            <a:r>
              <a:rPr lang="en-US" sz="2200" dirty="0">
                <a:latin typeface="Courier New" pitchFamily="49" charset="0"/>
                <a:cs typeface="Courier New" pitchFamily="49" charset="0"/>
              </a:rPr>
              <a:t>/micro-tab/sample.txt'</a:t>
            </a:r>
          </a:p>
          <a:p>
            <a:r>
              <a:rPr lang="en-US" sz="2200" dirty="0">
                <a:latin typeface="Courier New" pitchFamily="49" charset="0"/>
                <a:cs typeface="Courier New" pitchFamily="49" charset="0"/>
              </a:rPr>
              <a:t>OVERWRITE INTO TABLE records;</a:t>
            </a:r>
          </a:p>
          <a:p>
            <a:r>
              <a:rPr lang="en-US" sz="2200" dirty="0">
                <a:latin typeface="Courier New" pitchFamily="49" charset="0"/>
                <a:cs typeface="Courier New" pitchFamily="49" charset="0"/>
              </a:rPr>
              <a:t>-------------</a:t>
            </a:r>
          </a:p>
          <a:p>
            <a:r>
              <a:rPr lang="en-US" sz="2200" dirty="0">
                <a:latin typeface="Courier New" pitchFamily="49" charset="0"/>
                <a:cs typeface="Courier New" pitchFamily="49" charset="0"/>
              </a:rPr>
              <a:t>% </a:t>
            </a:r>
            <a:r>
              <a:rPr lang="en-US" sz="2200" dirty="0" err="1">
                <a:latin typeface="Courier New" pitchFamily="49" charset="0"/>
                <a:cs typeface="Courier New" pitchFamily="49" charset="0"/>
              </a:rPr>
              <a:t>ls</a:t>
            </a:r>
            <a:r>
              <a:rPr lang="en-US" sz="2200" dirty="0">
                <a:latin typeface="Courier New" pitchFamily="49" charset="0"/>
                <a:cs typeface="Courier New" pitchFamily="49" charset="0"/>
              </a:rPr>
              <a:t> /user/hive/warehouse/record/</a:t>
            </a:r>
          </a:p>
          <a:p>
            <a:r>
              <a:rPr lang="en-US" sz="2200" dirty="0">
                <a:latin typeface="Courier New" pitchFamily="49" charset="0"/>
                <a:cs typeface="Courier New" pitchFamily="49" charset="0"/>
              </a:rPr>
              <a:t>sample.txt</a:t>
            </a:r>
          </a:p>
        </p:txBody>
      </p:sp>
    </p:spTree>
    <p:extLst>
      <p:ext uri="{BB962C8B-B14F-4D97-AF65-F5344CB8AC3E}">
        <p14:creationId xmlns:p14="http://schemas.microsoft.com/office/powerpoint/2010/main" val="20762920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HIVE - </a:t>
            </a:r>
            <a:r>
              <a:rPr lang="en-US" dirty="0" smtClean="0"/>
              <a:t>QL</a:t>
            </a:r>
            <a:endParaRPr lang="en-US" dirty="0"/>
          </a:p>
        </p:txBody>
      </p:sp>
      <p:sp>
        <p:nvSpPr>
          <p:cNvPr id="3" name="Content Placeholder 2"/>
          <p:cNvSpPr>
            <a:spLocks noGrp="1"/>
          </p:cNvSpPr>
          <p:nvPr>
            <p:ph idx="1"/>
          </p:nvPr>
        </p:nvSpPr>
        <p:spPr/>
        <p:txBody>
          <a:bodyPr>
            <a:normAutofit fontScale="92500" lnSpcReduction="10000"/>
          </a:bodyPr>
          <a:lstStyle/>
          <a:p>
            <a:r>
              <a:rPr lang="en-US" sz="2200" dirty="0">
                <a:latin typeface="Courier New" pitchFamily="49" charset="0"/>
                <a:cs typeface="Courier New" pitchFamily="49" charset="0"/>
              </a:rPr>
              <a:t>hive&gt; SELECT year, MAX(temperature)</a:t>
            </a:r>
          </a:p>
          <a:p>
            <a:r>
              <a:rPr lang="en-US" sz="2200" dirty="0">
                <a:latin typeface="Courier New" pitchFamily="49" charset="0"/>
                <a:cs typeface="Courier New" pitchFamily="49" charset="0"/>
              </a:rPr>
              <a:t>&gt; FROM records</a:t>
            </a:r>
          </a:p>
          <a:p>
            <a:r>
              <a:rPr lang="en-US" sz="2200" dirty="0">
                <a:latin typeface="Courier New" pitchFamily="49" charset="0"/>
                <a:cs typeface="Courier New" pitchFamily="49" charset="0"/>
              </a:rPr>
              <a:t>&gt; WHERE temperature != 9999</a:t>
            </a:r>
          </a:p>
          <a:p>
            <a:r>
              <a:rPr lang="en-US" sz="2200" dirty="0">
                <a:latin typeface="Courier New" pitchFamily="49" charset="0"/>
                <a:cs typeface="Courier New" pitchFamily="49" charset="0"/>
              </a:rPr>
              <a:t>&gt; AND (quality = 0 OR quality = 1 OR quality = 4 OR quality = 5 OR quality = 9)</a:t>
            </a:r>
          </a:p>
          <a:p>
            <a:r>
              <a:rPr lang="en-US" sz="2200" dirty="0">
                <a:latin typeface="Courier New" pitchFamily="49" charset="0"/>
                <a:cs typeface="Courier New" pitchFamily="49" charset="0"/>
              </a:rPr>
              <a:t>&gt; GROUP BY year;</a:t>
            </a:r>
          </a:p>
          <a:p>
            <a:pPr>
              <a:buFont typeface="Arial" pitchFamily="34" charset="0"/>
              <a:buChar char="•"/>
            </a:pPr>
            <a:r>
              <a:rPr lang="en-US" sz="2200" dirty="0"/>
              <a:t>Hive transforms this query into a </a:t>
            </a:r>
            <a:r>
              <a:rPr lang="en-US" sz="2200" dirty="0" err="1"/>
              <a:t>MapReduce</a:t>
            </a:r>
            <a:r>
              <a:rPr lang="en-US" sz="2200" dirty="0"/>
              <a:t> job, then prints the results to the console: </a:t>
            </a:r>
            <a:endParaRPr lang="en-US" sz="2200" dirty="0">
              <a:latin typeface="Courier New" pitchFamily="49" charset="0"/>
              <a:cs typeface="Courier New" pitchFamily="49" charset="0"/>
            </a:endParaRPr>
          </a:p>
          <a:p>
            <a:r>
              <a:rPr lang="en-US" sz="2200" dirty="0">
                <a:latin typeface="Courier New" pitchFamily="49" charset="0"/>
                <a:cs typeface="Courier New" pitchFamily="49" charset="0"/>
              </a:rPr>
              <a:t>1949 111</a:t>
            </a:r>
          </a:p>
          <a:p>
            <a:r>
              <a:rPr lang="en-US" sz="2200" dirty="0">
                <a:latin typeface="Courier New" pitchFamily="49" charset="0"/>
                <a:cs typeface="Courier New" pitchFamily="49" charset="0"/>
              </a:rPr>
              <a:t>1950 22</a:t>
            </a:r>
          </a:p>
          <a:p>
            <a:r>
              <a:rPr lang="en-US" sz="2200" dirty="0">
                <a:latin typeface="Courier New" pitchFamily="49" charset="0"/>
                <a:cs typeface="Courier New" pitchFamily="49" charset="0"/>
              </a:rPr>
              <a:t>------------------</a:t>
            </a:r>
          </a:p>
        </p:txBody>
      </p:sp>
    </p:spTree>
    <p:extLst>
      <p:ext uri="{BB962C8B-B14F-4D97-AF65-F5344CB8AC3E}">
        <p14:creationId xmlns:p14="http://schemas.microsoft.com/office/powerpoint/2010/main" val="30028448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98240" y="-249146"/>
            <a:ext cx="8228160" cy="1144921"/>
          </a:xfrm>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l-GR" b="1" smtClean="0"/>
              <a:t>Alternative</a:t>
            </a:r>
            <a:r>
              <a:rPr lang="en-US" b="1" smtClean="0"/>
              <a:t> </a:t>
            </a:r>
            <a:r>
              <a:rPr lang="en-US" b="1" dirty="0" smtClean="0"/>
              <a:t>approaches</a:t>
            </a:r>
            <a:endParaRPr lang="el-GR" b="1" dirty="0" smtClean="0"/>
          </a:p>
        </p:txBody>
      </p:sp>
      <p:sp>
        <p:nvSpPr>
          <p:cNvPr id="13315" name="Rectangle 2"/>
          <p:cNvSpPr>
            <a:spLocks noGrp="1" noChangeArrowheads="1"/>
          </p:cNvSpPr>
          <p:nvPr>
            <p:ph type="body" idx="1"/>
          </p:nvPr>
        </p:nvSpPr>
        <p:spPr>
          <a:xfrm>
            <a:off x="251536" y="871777"/>
            <a:ext cx="6127674" cy="5797583"/>
          </a:xfrm>
        </p:spPr>
        <p:txBody>
          <a:bodyPr>
            <a:normAutofit/>
          </a:bodyPr>
          <a:lstStyle/>
          <a:p>
            <a:pPr marL="391686" indent="-288004">
              <a:buSzPct val="45000"/>
              <a:buNone/>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r>
              <a:rPr lang="en-US" sz="2000" dirty="0"/>
              <a:t>HIVE </a:t>
            </a:r>
            <a:r>
              <a:rPr lang="el-GR" sz="2000" dirty="0" err="1"/>
              <a:t>is</a:t>
            </a:r>
            <a:r>
              <a:rPr lang="el-GR" sz="2000" dirty="0"/>
              <a:t> </a:t>
            </a:r>
            <a:r>
              <a:rPr lang="el-GR" sz="2000" dirty="0" err="1"/>
              <a:t>easy</a:t>
            </a:r>
            <a:r>
              <a:rPr lang="el-GR" sz="2000" dirty="0"/>
              <a:t> </a:t>
            </a:r>
            <a:r>
              <a:rPr lang="el-GR" sz="2000" dirty="0" err="1"/>
              <a:t>to</a:t>
            </a:r>
            <a:r>
              <a:rPr lang="el-GR" sz="2000" dirty="0"/>
              <a:t> </a:t>
            </a:r>
            <a:r>
              <a:rPr lang="el-GR" sz="2000" dirty="0" err="1"/>
              <a:t>learn</a:t>
            </a:r>
            <a:r>
              <a:rPr lang="el-GR" sz="2000" dirty="0"/>
              <a:t> </a:t>
            </a:r>
            <a:r>
              <a:rPr lang="el-GR" sz="2000" dirty="0" err="1"/>
              <a:t>and</a:t>
            </a:r>
            <a:r>
              <a:rPr lang="el-GR" sz="2000" dirty="0"/>
              <a:t> </a:t>
            </a:r>
            <a:r>
              <a:rPr lang="el-GR" sz="2000" dirty="0" err="1"/>
              <a:t>use</a:t>
            </a:r>
            <a:r>
              <a:rPr lang="el-GR" sz="2000" dirty="0"/>
              <a:t> </a:t>
            </a:r>
            <a:r>
              <a:rPr lang="en-US" sz="2000" dirty="0"/>
              <a:t>but </a:t>
            </a:r>
            <a:r>
              <a:rPr lang="el-GR" sz="2000" dirty="0"/>
              <a:t>not suited fo</a:t>
            </a:r>
            <a:r>
              <a:rPr lang="en-US" sz="2000" dirty="0"/>
              <a:t>r </a:t>
            </a:r>
            <a:r>
              <a:rPr lang="el-GR" sz="2000" i="1" dirty="0"/>
              <a:t>Big Data </a:t>
            </a:r>
            <a:r>
              <a:rPr lang="en-US" sz="2000" i="1" dirty="0"/>
              <a:t>real time </a:t>
            </a:r>
            <a:r>
              <a:rPr lang="el-GR" sz="2000" i="1" dirty="0" err="1"/>
              <a:t>applications</a:t>
            </a:r>
            <a:r>
              <a:rPr lang="el-GR" sz="2000" dirty="0"/>
              <a:t>.</a:t>
            </a:r>
          </a:p>
          <a:p>
            <a:pPr marL="391686" indent="-288004">
              <a:buSzPct val="45000"/>
              <a:buFont typeface="Wingdings" pitchFamily="2" charset="2"/>
              <a:buChar char=""/>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r>
              <a:rPr lang="el-GR" sz="2000" b="1" dirty="0" err="1"/>
              <a:t>Pig</a:t>
            </a:r>
            <a:r>
              <a:rPr lang="el-GR" sz="2000" dirty="0"/>
              <a:t/>
            </a:r>
            <a:br>
              <a:rPr lang="el-GR" sz="2000" dirty="0"/>
            </a:br>
            <a:r>
              <a:rPr lang="en-US" sz="2000" dirty="0"/>
              <a:t>- suitable for </a:t>
            </a:r>
            <a:r>
              <a:rPr lang="el-GR" sz="2000" dirty="0" err="1"/>
              <a:t>various</a:t>
            </a:r>
            <a:r>
              <a:rPr lang="el-GR" sz="2000" dirty="0"/>
              <a:t> </a:t>
            </a:r>
            <a:r>
              <a:rPr lang="el-GR" sz="2000" dirty="0" err="1"/>
              <a:t>consecutive</a:t>
            </a:r>
            <a:r>
              <a:rPr lang="el-GR" sz="2000" dirty="0"/>
              <a:t> </a:t>
            </a:r>
            <a:r>
              <a:rPr lang="el-GR" sz="2000" dirty="0" err="1"/>
              <a:t>transformations</a:t>
            </a:r>
            <a:r>
              <a:rPr lang="el-GR" sz="2000" dirty="0"/>
              <a:t> </a:t>
            </a:r>
            <a:r>
              <a:rPr lang="el-GR" sz="2000" dirty="0" err="1"/>
              <a:t>to</a:t>
            </a:r>
            <a:r>
              <a:rPr lang="el-GR" sz="2000" dirty="0"/>
              <a:t> </a:t>
            </a:r>
            <a:r>
              <a:rPr lang="el-GR" sz="2000" dirty="0" err="1"/>
              <a:t>input</a:t>
            </a:r>
            <a:r>
              <a:rPr lang="el-GR" sz="2000" dirty="0"/>
              <a:t> </a:t>
            </a:r>
            <a:r>
              <a:rPr lang="el-GR" sz="2000" dirty="0" err="1"/>
              <a:t>data</a:t>
            </a:r>
            <a:r>
              <a:rPr lang="el-GR" sz="2000" dirty="0"/>
              <a:t> </a:t>
            </a:r>
            <a:r>
              <a:rPr lang="el-GR" sz="2000" dirty="0" err="1"/>
              <a:t>to</a:t>
            </a:r>
            <a:r>
              <a:rPr lang="el-GR" sz="2000" dirty="0"/>
              <a:t> </a:t>
            </a:r>
            <a:r>
              <a:rPr lang="el-GR" sz="2000" dirty="0" err="1"/>
              <a:t>produce</a:t>
            </a:r>
            <a:r>
              <a:rPr lang="el-GR" sz="2000" dirty="0"/>
              <a:t> a </a:t>
            </a:r>
            <a:r>
              <a:rPr lang="el-GR" sz="2000" dirty="0" err="1"/>
              <a:t>new</a:t>
            </a:r>
            <a:r>
              <a:rPr lang="el-GR" sz="2000" dirty="0"/>
              <a:t> </a:t>
            </a:r>
            <a:r>
              <a:rPr lang="el-GR" sz="2000" dirty="0" err="1"/>
              <a:t>set</a:t>
            </a:r>
            <a:r>
              <a:rPr lang="el-GR" sz="2000" dirty="0"/>
              <a:t> </a:t>
            </a:r>
            <a:r>
              <a:rPr lang="el-GR" sz="2000" dirty="0" err="1"/>
              <a:t>of</a:t>
            </a:r>
            <a:r>
              <a:rPr lang="el-GR" sz="2000" dirty="0"/>
              <a:t> </a:t>
            </a:r>
            <a:r>
              <a:rPr lang="el-GR" sz="2000" dirty="0" err="1"/>
              <a:t>output</a:t>
            </a:r>
            <a:r>
              <a:rPr lang="el-GR" sz="2000" dirty="0"/>
              <a:t> </a:t>
            </a:r>
            <a:r>
              <a:rPr lang="el-GR" sz="2000" dirty="0" err="1"/>
              <a:t>data</a:t>
            </a:r>
            <a:r>
              <a:rPr lang="el-GR" sz="2000" dirty="0"/>
              <a:t>.</a:t>
            </a:r>
            <a:br>
              <a:rPr lang="el-GR" sz="2000" dirty="0"/>
            </a:br>
            <a:r>
              <a:rPr lang="en-US" sz="2000" dirty="0"/>
              <a:t>- </a:t>
            </a:r>
            <a:r>
              <a:rPr lang="el-GR" sz="2000" i="1" dirty="0" err="1"/>
              <a:t>data</a:t>
            </a:r>
            <a:r>
              <a:rPr lang="el-GR" sz="2000" i="1" dirty="0"/>
              <a:t> </a:t>
            </a:r>
            <a:r>
              <a:rPr lang="el-GR" sz="2000" i="1" dirty="0" err="1"/>
              <a:t>flow</a:t>
            </a:r>
            <a:r>
              <a:rPr lang="el-GR" sz="2000" i="1" dirty="0"/>
              <a:t> </a:t>
            </a:r>
            <a:r>
              <a:rPr lang="el-GR" sz="2000" i="1" dirty="0" err="1"/>
              <a:t>language</a:t>
            </a:r>
            <a:r>
              <a:rPr lang="el-GR" sz="2000" i="1" dirty="0"/>
              <a:t> </a:t>
            </a:r>
            <a:r>
              <a:rPr lang="el-GR" sz="2000" dirty="0" err="1"/>
              <a:t>rather</a:t>
            </a:r>
            <a:r>
              <a:rPr lang="el-GR" sz="2000" dirty="0"/>
              <a:t> </a:t>
            </a:r>
            <a:r>
              <a:rPr lang="el-GR" sz="2000" dirty="0" err="1"/>
              <a:t>than</a:t>
            </a:r>
            <a:r>
              <a:rPr lang="el-GR" sz="2000" dirty="0"/>
              <a:t> a </a:t>
            </a:r>
            <a:r>
              <a:rPr lang="el-GR" sz="2000" dirty="0" err="1"/>
              <a:t>query</a:t>
            </a:r>
            <a:r>
              <a:rPr lang="el-GR" sz="2000" dirty="0"/>
              <a:t> </a:t>
            </a:r>
            <a:r>
              <a:rPr lang="el-GR" sz="2000" dirty="0" err="1"/>
              <a:t>language</a:t>
            </a:r>
            <a:endParaRPr lang="en-US" sz="2000" dirty="0"/>
          </a:p>
          <a:p>
            <a:pPr marL="103682" indent="0">
              <a:buSzPct val="45000"/>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r>
              <a:rPr lang="en-US" sz="2000" dirty="0"/>
              <a:t>	- </a:t>
            </a:r>
            <a:r>
              <a:rPr lang="el-GR" sz="2000" dirty="0" err="1"/>
              <a:t>much</a:t>
            </a:r>
            <a:r>
              <a:rPr lang="el-GR" sz="2000" dirty="0"/>
              <a:t> </a:t>
            </a:r>
            <a:r>
              <a:rPr lang="el-GR" sz="2000" dirty="0" err="1"/>
              <a:t>easier</a:t>
            </a:r>
            <a:r>
              <a:rPr lang="el-GR" sz="2000" dirty="0"/>
              <a:t> </a:t>
            </a:r>
            <a:r>
              <a:rPr lang="el-GR" sz="2000" dirty="0" err="1"/>
              <a:t>to</a:t>
            </a:r>
            <a:r>
              <a:rPr lang="el-GR" sz="2000" dirty="0"/>
              <a:t> </a:t>
            </a:r>
            <a:r>
              <a:rPr lang="el-GR" sz="2000" dirty="0" err="1"/>
              <a:t>think</a:t>
            </a:r>
            <a:r>
              <a:rPr lang="el-GR" sz="2000" dirty="0"/>
              <a:t> </a:t>
            </a:r>
            <a:r>
              <a:rPr lang="el-GR" sz="2000" dirty="0" err="1"/>
              <a:t>of</a:t>
            </a:r>
            <a:r>
              <a:rPr lang="el-GR" sz="2000" dirty="0"/>
              <a:t> </a:t>
            </a:r>
            <a:r>
              <a:rPr lang="el-GR" sz="2000" dirty="0" err="1"/>
              <a:t>transformations</a:t>
            </a:r>
            <a:r>
              <a:rPr lang="el-GR" sz="2000" dirty="0"/>
              <a:t> </a:t>
            </a:r>
            <a:r>
              <a:rPr lang="el-GR" sz="2000" dirty="0" err="1"/>
              <a:t>as</a:t>
            </a:r>
            <a:r>
              <a:rPr lang="el-GR" sz="2000" dirty="0"/>
              <a:t> a </a:t>
            </a:r>
            <a:r>
              <a:rPr lang="el-GR" sz="2000" dirty="0" err="1"/>
              <a:t>flow</a:t>
            </a:r>
            <a:r>
              <a:rPr lang="el-GR" sz="2000" dirty="0"/>
              <a:t> </a:t>
            </a:r>
            <a:r>
              <a:rPr lang="el-GR" sz="2000" dirty="0" err="1"/>
              <a:t>instead</a:t>
            </a:r>
            <a:r>
              <a:rPr lang="el-GR" sz="2000" dirty="0"/>
              <a:t> </a:t>
            </a:r>
            <a:r>
              <a:rPr lang="el-GR" sz="2000" dirty="0" err="1"/>
              <a:t>of</a:t>
            </a:r>
            <a:r>
              <a:rPr lang="el-GR" sz="2000" dirty="0"/>
              <a:t> </a:t>
            </a:r>
            <a:r>
              <a:rPr lang="el-GR" sz="2000" dirty="0" err="1"/>
              <a:t>queries</a:t>
            </a:r>
            <a:r>
              <a:rPr lang="el-GR" sz="2000" dirty="0"/>
              <a:t>.</a:t>
            </a:r>
          </a:p>
          <a:p>
            <a:pPr marL="391686" indent="-288004">
              <a:buSzPct val="45000"/>
              <a:buFont typeface="Wingdings" pitchFamily="2" charset="2"/>
              <a:buChar char=""/>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r>
              <a:rPr lang="el-GR" sz="2000" b="1" dirty="0" err="1"/>
              <a:t>Hbase</a:t>
            </a:r>
            <a:r>
              <a:rPr lang="el-GR" sz="2000" dirty="0"/>
              <a:t/>
            </a:r>
            <a:br>
              <a:rPr lang="el-GR" sz="2000" dirty="0"/>
            </a:br>
            <a:r>
              <a:rPr lang="en-US" sz="2000" dirty="0"/>
              <a:t> </a:t>
            </a:r>
            <a:r>
              <a:rPr lang="el-GR" sz="2000" dirty="0"/>
              <a:t>provides features that Hive doesn't</a:t>
            </a:r>
            <a:r>
              <a:rPr lang="en-US" sz="2000" dirty="0"/>
              <a:t>: </a:t>
            </a:r>
          </a:p>
          <a:p>
            <a:pPr marL="754571" lvl="1" indent="-288004">
              <a:buSzPct val="45000"/>
              <a:buFont typeface="Wingdings" pitchFamily="2" charset="2"/>
              <a:buChar char=""/>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r>
              <a:rPr lang="el-GR" sz="2000" dirty="0" err="1"/>
              <a:t>row</a:t>
            </a:r>
            <a:r>
              <a:rPr lang="el-GR" sz="2000" dirty="0"/>
              <a:t>-</a:t>
            </a:r>
            <a:r>
              <a:rPr lang="el-GR" sz="2000" dirty="0" err="1"/>
              <a:t>level</a:t>
            </a:r>
            <a:r>
              <a:rPr lang="el-GR" sz="2000" dirty="0"/>
              <a:t> </a:t>
            </a:r>
            <a:r>
              <a:rPr lang="el-GR" sz="2000" dirty="0" err="1"/>
              <a:t>updates</a:t>
            </a:r>
            <a:r>
              <a:rPr lang="el-GR" sz="2000" dirty="0"/>
              <a:t>, </a:t>
            </a:r>
            <a:endParaRPr lang="en-US" sz="2000" dirty="0"/>
          </a:p>
          <a:p>
            <a:pPr marL="754571" lvl="1" indent="-288004">
              <a:buSzPct val="45000"/>
              <a:buFont typeface="Wingdings" pitchFamily="2" charset="2"/>
              <a:buChar char=""/>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r>
              <a:rPr lang="el-GR" sz="2000" dirty="0" err="1"/>
              <a:t>rapid</a:t>
            </a:r>
            <a:r>
              <a:rPr lang="el-GR" sz="2000" dirty="0"/>
              <a:t> </a:t>
            </a:r>
            <a:r>
              <a:rPr lang="el-GR" sz="2000" dirty="0" err="1"/>
              <a:t>query</a:t>
            </a:r>
            <a:r>
              <a:rPr lang="el-GR" sz="2000" dirty="0"/>
              <a:t> </a:t>
            </a:r>
            <a:r>
              <a:rPr lang="el-GR" sz="2000" dirty="0" err="1"/>
              <a:t>times</a:t>
            </a:r>
            <a:r>
              <a:rPr lang="el-GR" sz="2000" dirty="0"/>
              <a:t> </a:t>
            </a:r>
            <a:r>
              <a:rPr lang="el-GR" sz="2000" dirty="0" err="1"/>
              <a:t>and</a:t>
            </a:r>
            <a:r>
              <a:rPr lang="el-GR" sz="2000" dirty="0"/>
              <a:t> </a:t>
            </a:r>
            <a:r>
              <a:rPr lang="el-GR" sz="2000" dirty="0" err="1"/>
              <a:t>transactions</a:t>
            </a:r>
            <a:r>
              <a:rPr lang="el-GR" sz="2000" dirty="0"/>
              <a:t>. </a:t>
            </a:r>
            <a:endParaRPr lang="en-US" sz="2000" dirty="0"/>
          </a:p>
          <a:p>
            <a:pPr marL="754571" lvl="1" indent="-288004">
              <a:buSzPct val="45000"/>
              <a:buFont typeface="Wingdings" pitchFamily="2" charset="2"/>
              <a:buChar char=""/>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r>
              <a:rPr lang="el-GR" sz="2000" dirty="0" err="1"/>
              <a:t>It</a:t>
            </a:r>
            <a:r>
              <a:rPr lang="el-GR" sz="2000" dirty="0"/>
              <a:t> </a:t>
            </a:r>
            <a:r>
              <a:rPr lang="el-GR" sz="2000" dirty="0" err="1"/>
              <a:t>is</a:t>
            </a:r>
            <a:r>
              <a:rPr lang="el-GR" sz="2000" dirty="0"/>
              <a:t> </a:t>
            </a:r>
            <a:r>
              <a:rPr lang="el-GR" sz="2000" dirty="0" err="1"/>
              <a:t>also</a:t>
            </a:r>
            <a:r>
              <a:rPr lang="el-GR" sz="2000" dirty="0"/>
              <a:t> </a:t>
            </a:r>
            <a:r>
              <a:rPr lang="el-GR" sz="2000" dirty="0" err="1"/>
              <a:t>distributed</a:t>
            </a:r>
            <a:r>
              <a:rPr lang="el-GR" sz="2000" dirty="0"/>
              <a:t>. </a:t>
            </a:r>
            <a:endParaRPr lang="en-US" sz="2000" dirty="0"/>
          </a:p>
          <a:p>
            <a:pPr marL="754571" lvl="1" indent="-288004">
              <a:buSzPct val="45000"/>
              <a:buFont typeface="Wingdings" pitchFamily="2" charset="2"/>
              <a:buChar char=""/>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r>
              <a:rPr lang="el-GR" sz="2000" b="1" dirty="0" err="1"/>
              <a:t>But</a:t>
            </a:r>
            <a:r>
              <a:rPr lang="el-GR" sz="2000" b="1" dirty="0"/>
              <a:t> </a:t>
            </a:r>
            <a:r>
              <a:rPr lang="el-GR" sz="2000" dirty="0" err="1"/>
              <a:t>it</a:t>
            </a:r>
            <a:r>
              <a:rPr lang="el-GR" sz="2000" dirty="0"/>
              <a:t> </a:t>
            </a:r>
            <a:r>
              <a:rPr lang="el-GR" sz="2000" dirty="0" err="1"/>
              <a:t>doesn't</a:t>
            </a:r>
            <a:r>
              <a:rPr lang="el-GR" sz="2000" dirty="0"/>
              <a:t> </a:t>
            </a:r>
            <a:r>
              <a:rPr lang="el-GR" sz="2000" dirty="0" err="1"/>
              <a:t>offer</a:t>
            </a:r>
            <a:r>
              <a:rPr lang="el-GR" sz="2000" dirty="0"/>
              <a:t> a</a:t>
            </a:r>
            <a:r>
              <a:rPr lang="en-US" sz="2000" dirty="0"/>
              <a:t>n SQL like </a:t>
            </a:r>
            <a:r>
              <a:rPr lang="el-GR" sz="2000" dirty="0"/>
              <a:t> query language</a:t>
            </a:r>
          </a:p>
        </p:txBody>
      </p:sp>
      <p:grpSp>
        <p:nvGrpSpPr>
          <p:cNvPr id="4" name="Group 3"/>
          <p:cNvGrpSpPr/>
          <p:nvPr/>
        </p:nvGrpSpPr>
        <p:grpSpPr>
          <a:xfrm>
            <a:off x="5878350" y="4222294"/>
            <a:ext cx="3196587" cy="2605253"/>
            <a:chOff x="6624488" y="2843733"/>
            <a:chExt cx="3238536" cy="2520280"/>
          </a:xfrm>
        </p:grpSpPr>
        <p:grpSp>
          <p:nvGrpSpPr>
            <p:cNvPr id="5" name="Group 4"/>
            <p:cNvGrpSpPr/>
            <p:nvPr/>
          </p:nvGrpSpPr>
          <p:grpSpPr>
            <a:xfrm>
              <a:off x="6860586" y="4604133"/>
              <a:ext cx="2710550" cy="759880"/>
              <a:chOff x="6357780" y="4899110"/>
              <a:chExt cx="2710550" cy="608919"/>
            </a:xfrm>
          </p:grpSpPr>
          <p:sp>
            <p:nvSpPr>
              <p:cNvPr id="17" name="Flowchart: Magnetic Disk 16"/>
              <p:cNvSpPr/>
              <p:nvPr/>
            </p:nvSpPr>
            <p:spPr bwMode="auto">
              <a:xfrm>
                <a:off x="6357780" y="4931965"/>
                <a:ext cx="465837" cy="576064"/>
              </a:xfrm>
              <a:prstGeom prst="flowChartMagneticDisk">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
            <p:nvSpPr>
              <p:cNvPr id="18" name="Flowchart: Magnetic Disk 17"/>
              <p:cNvSpPr/>
              <p:nvPr/>
            </p:nvSpPr>
            <p:spPr bwMode="auto">
              <a:xfrm>
                <a:off x="6911946" y="4912965"/>
                <a:ext cx="465837" cy="576064"/>
              </a:xfrm>
              <a:prstGeom prst="flowChartMagneticDisk">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
            <p:nvSpPr>
              <p:cNvPr id="19" name="Flowchart: Magnetic Disk 18"/>
              <p:cNvSpPr/>
              <p:nvPr/>
            </p:nvSpPr>
            <p:spPr bwMode="auto">
              <a:xfrm>
                <a:off x="7488584" y="4911635"/>
                <a:ext cx="465837" cy="576064"/>
              </a:xfrm>
              <a:prstGeom prst="flowChartMagneticDisk">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
            <p:nvSpPr>
              <p:cNvPr id="20" name="Flowchart: Magnetic Disk 19"/>
              <p:cNvSpPr/>
              <p:nvPr/>
            </p:nvSpPr>
            <p:spPr bwMode="auto">
              <a:xfrm>
                <a:off x="8602493" y="4899110"/>
                <a:ext cx="465837" cy="576064"/>
              </a:xfrm>
              <a:prstGeom prst="flowChartMagneticDisk">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grpSp>
        <p:sp>
          <p:nvSpPr>
            <p:cNvPr id="6" name="TextBox 5"/>
            <p:cNvSpPr txBox="1"/>
            <p:nvPr/>
          </p:nvSpPr>
          <p:spPr>
            <a:xfrm>
              <a:off x="6624488" y="3707829"/>
              <a:ext cx="3234680" cy="357286"/>
            </a:xfrm>
            <a:prstGeom prst="rect">
              <a:avLst/>
            </a:prstGeom>
            <a:solidFill>
              <a:schemeClr val="accent1"/>
            </a:solidFill>
            <a:ln>
              <a:noFill/>
            </a:ln>
            <a:effectLst/>
          </p:spPr>
          <p:txBody>
            <a:bodyPr wrap="square" rtlCol="0">
              <a:spAutoFit/>
            </a:bodyPr>
            <a:lstStyle/>
            <a:p>
              <a:pPr algn="ctr"/>
              <a:r>
                <a:rPr lang="en-US" dirty="0" smtClean="0">
                  <a:solidFill>
                    <a:schemeClr val="tx1"/>
                  </a:solidFill>
                </a:rPr>
                <a:t>HDFS</a:t>
              </a:r>
              <a:endParaRPr lang="en-US" dirty="0">
                <a:solidFill>
                  <a:schemeClr val="tx1"/>
                </a:solidFill>
              </a:endParaRPr>
            </a:p>
          </p:txBody>
        </p:sp>
        <p:sp>
          <p:nvSpPr>
            <p:cNvPr id="7" name="Down Arrow 6"/>
            <p:cNvSpPr/>
            <p:nvPr/>
          </p:nvSpPr>
          <p:spPr bwMode="auto">
            <a:xfrm>
              <a:off x="7050856" y="4139877"/>
              <a:ext cx="105797" cy="581070"/>
            </a:xfrm>
            <a:prstGeom prst="downArrow">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
          <p:nvSpPr>
            <p:cNvPr id="8" name="Down Arrow 7"/>
            <p:cNvSpPr/>
            <p:nvPr/>
          </p:nvSpPr>
          <p:spPr bwMode="auto">
            <a:xfrm>
              <a:off x="7594771" y="4139877"/>
              <a:ext cx="105797" cy="581070"/>
            </a:xfrm>
            <a:prstGeom prst="downArrow">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
          <p:nvSpPr>
            <p:cNvPr id="9" name="Down Arrow 8"/>
            <p:cNvSpPr/>
            <p:nvPr/>
          </p:nvSpPr>
          <p:spPr bwMode="auto">
            <a:xfrm>
              <a:off x="8155209" y="4139877"/>
              <a:ext cx="105797" cy="581070"/>
            </a:xfrm>
            <a:prstGeom prst="downArrow">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
          <p:nvSpPr>
            <p:cNvPr id="10" name="Down Arrow 9"/>
            <p:cNvSpPr/>
            <p:nvPr/>
          </p:nvSpPr>
          <p:spPr bwMode="auto">
            <a:xfrm>
              <a:off x="9285318" y="4105974"/>
              <a:ext cx="105797" cy="581070"/>
            </a:xfrm>
            <a:prstGeom prst="downArrow">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a:solidFill>
                  <a:schemeClr val="bg1"/>
                </a:solidFill>
                <a:latin typeface="Arial" charset="0"/>
              </a:endParaRPr>
            </a:p>
          </p:txBody>
        </p:sp>
        <p:sp>
          <p:nvSpPr>
            <p:cNvPr id="11" name="TextBox 10"/>
            <p:cNvSpPr txBox="1"/>
            <p:nvPr/>
          </p:nvSpPr>
          <p:spPr>
            <a:xfrm>
              <a:off x="7414752" y="3280464"/>
              <a:ext cx="1690548" cy="357286"/>
            </a:xfrm>
            <a:prstGeom prst="rect">
              <a:avLst/>
            </a:prstGeom>
            <a:solidFill>
              <a:srgbClr val="FFC000"/>
            </a:solidFill>
            <a:ln>
              <a:noFill/>
            </a:ln>
            <a:effectLst>
              <a:outerShdw blurRad="50800" dist="50800" dir="5400000" algn="ctr" rotWithShape="0">
                <a:schemeClr val="accent1"/>
              </a:outerShdw>
            </a:effectLst>
          </p:spPr>
          <p:txBody>
            <a:bodyPr wrap="square" rtlCol="0">
              <a:spAutoFit/>
            </a:bodyPr>
            <a:lstStyle/>
            <a:p>
              <a:pPr algn="ctr"/>
              <a:r>
                <a:rPr lang="en-US" dirty="0" smtClean="0">
                  <a:solidFill>
                    <a:schemeClr val="tx1"/>
                  </a:solidFill>
                </a:rPr>
                <a:t>MAPREDUCE</a:t>
              </a:r>
              <a:endParaRPr lang="en-US" dirty="0">
                <a:solidFill>
                  <a:schemeClr val="tx1"/>
                </a:solidFill>
              </a:endParaRPr>
            </a:p>
          </p:txBody>
        </p:sp>
        <p:sp>
          <p:nvSpPr>
            <p:cNvPr id="12" name="TextBox 11"/>
            <p:cNvSpPr txBox="1"/>
            <p:nvPr/>
          </p:nvSpPr>
          <p:spPr>
            <a:xfrm>
              <a:off x="7698928" y="2843733"/>
              <a:ext cx="1068348" cy="357286"/>
            </a:xfrm>
            <a:prstGeom prst="rect">
              <a:avLst/>
            </a:prstGeom>
            <a:solidFill>
              <a:srgbClr val="C00000"/>
            </a:solidFill>
            <a:ln>
              <a:noFill/>
            </a:ln>
            <a:effectLst/>
          </p:spPr>
          <p:txBody>
            <a:bodyPr wrap="square" rtlCol="0">
              <a:spAutoFit/>
            </a:bodyPr>
            <a:lstStyle/>
            <a:p>
              <a:pPr algn="ctr"/>
              <a:r>
                <a:rPr lang="en-US" dirty="0" smtClean="0"/>
                <a:t>HIVE</a:t>
              </a:r>
              <a:endParaRPr lang="en-US" dirty="0"/>
            </a:p>
          </p:txBody>
        </p:sp>
        <p:sp>
          <p:nvSpPr>
            <p:cNvPr id="13" name="TextBox 12"/>
            <p:cNvSpPr txBox="1"/>
            <p:nvPr/>
          </p:nvSpPr>
          <p:spPr>
            <a:xfrm>
              <a:off x="8784728" y="2843733"/>
              <a:ext cx="1074440" cy="357286"/>
            </a:xfrm>
            <a:prstGeom prst="rect">
              <a:avLst/>
            </a:prstGeom>
            <a:solidFill>
              <a:srgbClr val="B85808"/>
            </a:solidFill>
            <a:ln>
              <a:noFill/>
            </a:ln>
            <a:effectLst/>
          </p:spPr>
          <p:txBody>
            <a:bodyPr wrap="square" rtlCol="0">
              <a:spAutoFit/>
            </a:bodyPr>
            <a:lstStyle/>
            <a:p>
              <a:pPr algn="ctr"/>
              <a:r>
                <a:rPr lang="en-US" dirty="0"/>
                <a:t>HBASE</a:t>
              </a:r>
            </a:p>
          </p:txBody>
        </p:sp>
        <p:sp>
          <p:nvSpPr>
            <p:cNvPr id="14" name="TextBox 13"/>
            <p:cNvSpPr txBox="1"/>
            <p:nvPr/>
          </p:nvSpPr>
          <p:spPr>
            <a:xfrm>
              <a:off x="6624488" y="2843733"/>
              <a:ext cx="1074440" cy="357286"/>
            </a:xfrm>
            <a:prstGeom prst="rect">
              <a:avLst/>
            </a:prstGeom>
            <a:solidFill>
              <a:srgbClr val="A9A917"/>
            </a:solidFill>
            <a:ln>
              <a:noFill/>
            </a:ln>
            <a:effectLst/>
          </p:spPr>
          <p:txBody>
            <a:bodyPr wrap="square" rtlCol="0">
              <a:spAutoFit/>
            </a:bodyPr>
            <a:lstStyle/>
            <a:p>
              <a:pPr algn="ctr"/>
              <a:r>
                <a:rPr lang="en-US" dirty="0"/>
                <a:t>PIG</a:t>
              </a:r>
            </a:p>
          </p:txBody>
        </p:sp>
        <p:sp>
          <p:nvSpPr>
            <p:cNvPr id="15" name="TextBox 14"/>
            <p:cNvSpPr txBox="1"/>
            <p:nvPr/>
          </p:nvSpPr>
          <p:spPr>
            <a:xfrm>
              <a:off x="9072760" y="3280464"/>
              <a:ext cx="790264" cy="357286"/>
            </a:xfrm>
            <a:prstGeom prst="rect">
              <a:avLst/>
            </a:prstGeom>
            <a:solidFill>
              <a:srgbClr val="B85808"/>
            </a:solidFill>
            <a:ln>
              <a:noFill/>
            </a:ln>
            <a:effectLst/>
          </p:spPr>
          <p:txBody>
            <a:bodyPr wrap="square" rtlCol="0">
              <a:spAutoFit/>
            </a:bodyPr>
            <a:lstStyle/>
            <a:p>
              <a:pPr algn="ctr"/>
              <a:endParaRPr lang="en-US" dirty="0"/>
            </a:p>
          </p:txBody>
        </p:sp>
        <p:sp>
          <p:nvSpPr>
            <p:cNvPr id="16" name="TextBox 15"/>
            <p:cNvSpPr txBox="1"/>
            <p:nvPr/>
          </p:nvSpPr>
          <p:spPr>
            <a:xfrm>
              <a:off x="6626128" y="3280464"/>
              <a:ext cx="856776" cy="357286"/>
            </a:xfrm>
            <a:prstGeom prst="rect">
              <a:avLst/>
            </a:prstGeom>
            <a:solidFill>
              <a:srgbClr val="A9A917"/>
            </a:solidFill>
            <a:ln>
              <a:noFill/>
            </a:ln>
            <a:effectLst/>
          </p:spPr>
          <p:txBody>
            <a:bodyPr wrap="square" rtlCol="0">
              <a:spAutoFit/>
            </a:bodyPr>
            <a:lstStyle/>
            <a:p>
              <a:pPr algn="ctr"/>
              <a:r>
                <a:rPr lang="en-US" dirty="0" smtClean="0"/>
                <a:t> </a:t>
              </a:r>
              <a:endParaRPr lang="en-US" dirty="0"/>
            </a:p>
          </p:txBody>
        </p:sp>
      </p:grpSp>
    </p:spTree>
    <p:extLst>
      <p:ext uri="{BB962C8B-B14F-4D97-AF65-F5344CB8AC3E}">
        <p14:creationId xmlns:p14="http://schemas.microsoft.com/office/powerpoint/2010/main" val="1245604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456480" y="273629"/>
            <a:ext cx="8225280" cy="1142040"/>
          </a:xfrm>
        </p:spPr>
        <p:txBody>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l-GR" dirty="0" err="1" smtClean="0"/>
              <a:t>References</a:t>
            </a:r>
            <a:r>
              <a:rPr lang="el-GR" dirty="0" smtClean="0"/>
              <a:t> </a:t>
            </a:r>
            <a:r>
              <a:rPr lang="el-GR" dirty="0" err="1" smtClean="0"/>
              <a:t>and</a:t>
            </a:r>
            <a:r>
              <a:rPr lang="el-GR" dirty="0" smtClean="0"/>
              <a:t> </a:t>
            </a:r>
            <a:r>
              <a:rPr lang="el-GR" dirty="0" err="1" smtClean="0"/>
              <a:t>useful</a:t>
            </a:r>
            <a:r>
              <a:rPr lang="el-GR" dirty="0" smtClean="0"/>
              <a:t> </a:t>
            </a:r>
            <a:r>
              <a:rPr lang="el-GR" dirty="0" err="1" smtClean="0"/>
              <a:t>links</a:t>
            </a:r>
            <a:endParaRPr lang="el-GR" dirty="0" smtClean="0"/>
          </a:p>
        </p:txBody>
      </p:sp>
      <p:sp>
        <p:nvSpPr>
          <p:cNvPr id="26627" name="Rectangle 2"/>
          <p:cNvSpPr>
            <a:spLocks noGrp="1" noChangeArrowheads="1"/>
          </p:cNvSpPr>
          <p:nvPr>
            <p:ph type="body" idx="1"/>
          </p:nvPr>
        </p:nvSpPr>
        <p:spPr>
          <a:xfrm>
            <a:off x="125280" y="1575526"/>
            <a:ext cx="9018720" cy="5557544"/>
          </a:xfrm>
        </p:spPr>
        <p:txBody>
          <a:bodyPr>
            <a:normAutofit/>
          </a:bodyPr>
          <a:lstStyle/>
          <a:p>
            <a:pPr marL="308165" indent="-308165">
              <a:buSzPct val="45000"/>
              <a:buFont typeface="Wingdings" pitchFamily="2" charset="2"/>
              <a:buChar char=""/>
              <a:tabLst>
                <a:tab pos="308165" algn="l"/>
                <a:tab pos="410407" algn="l"/>
                <a:tab pos="825133" algn="l"/>
                <a:tab pos="1239859" algn="l"/>
                <a:tab pos="1654585" algn="l"/>
                <a:tab pos="2069311" algn="l"/>
                <a:tab pos="2484037" algn="l"/>
                <a:tab pos="2898763" algn="l"/>
                <a:tab pos="3313489" algn="l"/>
                <a:tab pos="3728215" algn="l"/>
                <a:tab pos="4142942" algn="l"/>
                <a:tab pos="4557668" algn="l"/>
                <a:tab pos="4972394" algn="l"/>
                <a:tab pos="5387120" algn="l"/>
                <a:tab pos="5801846" algn="l"/>
                <a:tab pos="6216572" algn="l"/>
                <a:tab pos="6631298" algn="l"/>
                <a:tab pos="7046024" algn="l"/>
                <a:tab pos="7460751" algn="l"/>
                <a:tab pos="7875477" algn="l"/>
                <a:tab pos="8290203" algn="l"/>
                <a:tab pos="8536446" algn="l"/>
              </a:tabLst>
            </a:pPr>
            <a:r>
              <a:rPr lang="en-US" sz="2000" dirty="0"/>
              <a:t>“</a:t>
            </a:r>
            <a:r>
              <a:rPr lang="en-US" sz="2000" dirty="0" err="1"/>
              <a:t>Hadoop</a:t>
            </a:r>
            <a:r>
              <a:rPr lang="en-US" sz="2000" dirty="0"/>
              <a:t> the Definitive Guide”, T. White, O-Reilly media </a:t>
            </a:r>
          </a:p>
          <a:p>
            <a:pPr marL="308165" indent="-308165">
              <a:buSzPct val="45000"/>
              <a:buFont typeface="Wingdings" pitchFamily="2" charset="2"/>
              <a:buChar char=""/>
              <a:tabLst>
                <a:tab pos="308165" algn="l"/>
                <a:tab pos="410407" algn="l"/>
                <a:tab pos="825133" algn="l"/>
                <a:tab pos="1239859" algn="l"/>
                <a:tab pos="1654585" algn="l"/>
                <a:tab pos="2069311" algn="l"/>
                <a:tab pos="2484037" algn="l"/>
                <a:tab pos="2898763" algn="l"/>
                <a:tab pos="3313489" algn="l"/>
                <a:tab pos="3728215" algn="l"/>
                <a:tab pos="4142942" algn="l"/>
                <a:tab pos="4557668" algn="l"/>
                <a:tab pos="4972394" algn="l"/>
                <a:tab pos="5387120" algn="l"/>
                <a:tab pos="5801846" algn="l"/>
                <a:tab pos="6216572" algn="l"/>
                <a:tab pos="6631298" algn="l"/>
                <a:tab pos="7046024" algn="l"/>
                <a:tab pos="7460751" algn="l"/>
                <a:tab pos="7875477" algn="l"/>
                <a:tab pos="8290203" algn="l"/>
                <a:tab pos="8536446" algn="l"/>
              </a:tabLst>
            </a:pPr>
            <a:r>
              <a:rPr lang="en-US" sz="2000" dirty="0"/>
              <a:t>The architecture of HDFS is described in “The </a:t>
            </a:r>
            <a:r>
              <a:rPr lang="en-US" sz="2000" dirty="0" err="1"/>
              <a:t>Hadoop</a:t>
            </a:r>
            <a:r>
              <a:rPr lang="en-US" sz="2000" dirty="0"/>
              <a:t> Distributed File System” by Konstantin </a:t>
            </a:r>
            <a:r>
              <a:rPr lang="en-US" sz="2000" dirty="0" err="1"/>
              <a:t>Shvachko</a:t>
            </a:r>
            <a:r>
              <a:rPr lang="en-US" sz="2000" dirty="0"/>
              <a:t>, </a:t>
            </a:r>
            <a:r>
              <a:rPr lang="en-US" sz="2000" dirty="0" err="1"/>
              <a:t>Hairong</a:t>
            </a:r>
            <a:r>
              <a:rPr lang="en-US" sz="2000" dirty="0"/>
              <a:t> </a:t>
            </a:r>
            <a:r>
              <a:rPr lang="en-US" sz="2000" dirty="0" err="1"/>
              <a:t>Kuang</a:t>
            </a:r>
            <a:r>
              <a:rPr lang="en-US" sz="2000" dirty="0"/>
              <a:t>, Sanjay </a:t>
            </a:r>
            <a:r>
              <a:rPr lang="en-US" sz="2000" dirty="0" err="1"/>
              <a:t>Radia</a:t>
            </a:r>
            <a:r>
              <a:rPr lang="en-US" sz="2000" dirty="0"/>
              <a:t>, and Robert </a:t>
            </a:r>
            <a:r>
              <a:rPr lang="en-US" sz="2000" dirty="0" err="1"/>
              <a:t>Chansler</a:t>
            </a:r>
            <a:r>
              <a:rPr lang="en-US" sz="2000" dirty="0"/>
              <a:t> (Proceedings of MSST2010, May 2010, </a:t>
            </a:r>
            <a:r>
              <a:rPr lang="en-US" sz="2000" i="1" dirty="0">
                <a:hlinkClick r:id="rId3"/>
              </a:rPr>
              <a:t>http://storageconference.org/2010/Papers/MSST/Shvachko.pdf</a:t>
            </a:r>
            <a:r>
              <a:rPr lang="en-US" sz="2000" dirty="0"/>
              <a:t>).</a:t>
            </a:r>
          </a:p>
          <a:p>
            <a:pPr marL="308165" indent="-308165">
              <a:buSzPct val="45000"/>
              <a:buFont typeface="Wingdings" pitchFamily="2" charset="2"/>
              <a:buChar char=""/>
              <a:tabLst>
                <a:tab pos="308165" algn="l"/>
                <a:tab pos="410407" algn="l"/>
                <a:tab pos="825133" algn="l"/>
                <a:tab pos="1239859" algn="l"/>
                <a:tab pos="1654585" algn="l"/>
                <a:tab pos="2069311" algn="l"/>
                <a:tab pos="2484037" algn="l"/>
                <a:tab pos="2898763" algn="l"/>
                <a:tab pos="3313489" algn="l"/>
                <a:tab pos="3728215" algn="l"/>
                <a:tab pos="4142942" algn="l"/>
                <a:tab pos="4557668" algn="l"/>
                <a:tab pos="4972394" algn="l"/>
                <a:tab pos="5387120" algn="l"/>
                <a:tab pos="5801846" algn="l"/>
                <a:tab pos="6216572" algn="l"/>
                <a:tab pos="6631298" algn="l"/>
                <a:tab pos="7046024" algn="l"/>
                <a:tab pos="7460751" algn="l"/>
                <a:tab pos="7875477" algn="l"/>
                <a:tab pos="8290203" algn="l"/>
                <a:tab pos="8536446" algn="l"/>
              </a:tabLst>
            </a:pPr>
            <a:r>
              <a:rPr lang="en-US" sz="2000" dirty="0"/>
              <a:t>“</a:t>
            </a:r>
            <a:r>
              <a:rPr lang="el-GR" sz="2000" dirty="0" err="1"/>
              <a:t>Programming</a:t>
            </a:r>
            <a:r>
              <a:rPr lang="el-GR" sz="2000" dirty="0"/>
              <a:t> </a:t>
            </a:r>
            <a:r>
              <a:rPr lang="el-GR" sz="2000" dirty="0" err="1"/>
              <a:t>Hive</a:t>
            </a:r>
            <a:r>
              <a:rPr lang="en-US" sz="2000" dirty="0"/>
              <a:t>, </a:t>
            </a:r>
            <a:r>
              <a:rPr lang="el-GR" sz="2000" dirty="0" err="1"/>
              <a:t>Data</a:t>
            </a:r>
            <a:r>
              <a:rPr lang="el-GR" sz="2000" dirty="0"/>
              <a:t> </a:t>
            </a:r>
            <a:r>
              <a:rPr lang="el-GR" sz="2000" dirty="0" err="1"/>
              <a:t>Warehouse</a:t>
            </a:r>
            <a:r>
              <a:rPr lang="el-GR" sz="2000" dirty="0"/>
              <a:t> </a:t>
            </a:r>
            <a:r>
              <a:rPr lang="el-GR" sz="2000" dirty="0" err="1"/>
              <a:t>and</a:t>
            </a:r>
            <a:r>
              <a:rPr lang="el-GR" sz="2000" dirty="0"/>
              <a:t> </a:t>
            </a:r>
            <a:r>
              <a:rPr lang="el-GR" sz="2000" dirty="0" err="1"/>
              <a:t>Query</a:t>
            </a:r>
            <a:r>
              <a:rPr lang="el-GR" sz="2000" dirty="0"/>
              <a:t> </a:t>
            </a:r>
            <a:r>
              <a:rPr lang="el-GR" sz="2000" dirty="0" err="1"/>
              <a:t>Language</a:t>
            </a:r>
            <a:r>
              <a:rPr lang="el-GR" sz="2000" dirty="0"/>
              <a:t> </a:t>
            </a:r>
            <a:r>
              <a:rPr lang="el-GR" sz="2000" dirty="0" err="1"/>
              <a:t>for</a:t>
            </a:r>
            <a:r>
              <a:rPr lang="el-GR" sz="2000" dirty="0"/>
              <a:t> </a:t>
            </a:r>
            <a:r>
              <a:rPr lang="el-GR" sz="2000" dirty="0" err="1"/>
              <a:t>Hadoop</a:t>
            </a:r>
            <a:r>
              <a:rPr lang="en-US" sz="2000" dirty="0"/>
              <a:t>”</a:t>
            </a:r>
            <a:r>
              <a:rPr lang="el-GR" sz="2000" dirty="0"/>
              <a:t>, </a:t>
            </a:r>
            <a:r>
              <a:rPr lang="el-GR" sz="2000" dirty="0" err="1"/>
              <a:t>O'Reilly</a:t>
            </a:r>
            <a:r>
              <a:rPr lang="el-GR" sz="2000" dirty="0"/>
              <a:t> </a:t>
            </a:r>
            <a:r>
              <a:rPr lang="en-US" sz="2000" dirty="0"/>
              <a:t> </a:t>
            </a:r>
            <a:r>
              <a:rPr lang="el-GR" sz="2000" dirty="0" err="1"/>
              <a:t>Media</a:t>
            </a:r>
            <a:endParaRPr lang="el-GR" sz="2000" dirty="0"/>
          </a:p>
          <a:p>
            <a:pPr marL="308165" indent="-308165">
              <a:buSzPct val="45000"/>
              <a:buFont typeface="Wingdings" pitchFamily="2" charset="2"/>
              <a:buChar char=""/>
              <a:tabLst>
                <a:tab pos="308165" algn="l"/>
                <a:tab pos="410407" algn="l"/>
                <a:tab pos="825133" algn="l"/>
                <a:tab pos="1239859" algn="l"/>
                <a:tab pos="1654585" algn="l"/>
                <a:tab pos="2069311" algn="l"/>
                <a:tab pos="2484037" algn="l"/>
                <a:tab pos="2898763" algn="l"/>
                <a:tab pos="3313489" algn="l"/>
                <a:tab pos="3728215" algn="l"/>
                <a:tab pos="4142942" algn="l"/>
                <a:tab pos="4557668" algn="l"/>
                <a:tab pos="4972394" algn="l"/>
                <a:tab pos="5387120" algn="l"/>
                <a:tab pos="5801846" algn="l"/>
                <a:tab pos="6216572" algn="l"/>
                <a:tab pos="6631298" algn="l"/>
                <a:tab pos="7046024" algn="l"/>
                <a:tab pos="7460751" algn="l"/>
                <a:tab pos="7875477" algn="l"/>
                <a:tab pos="8290203" algn="l"/>
                <a:tab pos="8536446" algn="l"/>
              </a:tabLst>
            </a:pPr>
            <a:r>
              <a:rPr lang="el-GR" sz="2000" dirty="0">
                <a:solidFill>
                  <a:srgbClr val="CCCCFF"/>
                </a:solidFill>
                <a:hlinkClick r:id="rId4"/>
              </a:rPr>
              <a:t>https://cwiki.apache.org/Hive/home.html</a:t>
            </a:r>
          </a:p>
          <a:p>
            <a:pPr marL="308165" indent="-308165">
              <a:buSzPct val="45000"/>
              <a:buFont typeface="Wingdings" pitchFamily="2" charset="2"/>
              <a:buChar char=""/>
              <a:tabLst>
                <a:tab pos="308165" algn="l"/>
                <a:tab pos="410407" algn="l"/>
                <a:tab pos="825133" algn="l"/>
                <a:tab pos="1239859" algn="l"/>
                <a:tab pos="1654585" algn="l"/>
                <a:tab pos="2069311" algn="l"/>
                <a:tab pos="2484037" algn="l"/>
                <a:tab pos="2898763" algn="l"/>
                <a:tab pos="3313489" algn="l"/>
                <a:tab pos="3728215" algn="l"/>
                <a:tab pos="4142942" algn="l"/>
                <a:tab pos="4557668" algn="l"/>
                <a:tab pos="4972394" algn="l"/>
                <a:tab pos="5387120" algn="l"/>
                <a:tab pos="5801846" algn="l"/>
                <a:tab pos="6216572" algn="l"/>
                <a:tab pos="6631298" algn="l"/>
                <a:tab pos="7046024" algn="l"/>
                <a:tab pos="7460751" algn="l"/>
                <a:tab pos="7875477" algn="l"/>
                <a:tab pos="8290203" algn="l"/>
                <a:tab pos="8536446" algn="l"/>
              </a:tabLst>
            </a:pPr>
            <a:r>
              <a:rPr lang="el-GR" sz="2000" dirty="0"/>
              <a:t> </a:t>
            </a:r>
            <a:r>
              <a:rPr lang="el-GR" sz="2000" dirty="0">
                <a:solidFill>
                  <a:srgbClr val="CCCCFF"/>
                </a:solidFill>
                <a:hlinkClick r:id="rId5"/>
              </a:rPr>
              <a:t>http://hbase.apache.org/</a:t>
            </a:r>
          </a:p>
          <a:p>
            <a:pPr marL="308165" indent="-308165">
              <a:buSzPct val="45000"/>
              <a:buFont typeface="Wingdings" pitchFamily="2" charset="2"/>
              <a:buChar char=""/>
              <a:tabLst>
                <a:tab pos="308165" algn="l"/>
                <a:tab pos="410407" algn="l"/>
                <a:tab pos="825133" algn="l"/>
                <a:tab pos="1239859" algn="l"/>
                <a:tab pos="1654585" algn="l"/>
                <a:tab pos="2069311" algn="l"/>
                <a:tab pos="2484037" algn="l"/>
                <a:tab pos="2898763" algn="l"/>
                <a:tab pos="3313489" algn="l"/>
                <a:tab pos="3728215" algn="l"/>
                <a:tab pos="4142942" algn="l"/>
                <a:tab pos="4557668" algn="l"/>
                <a:tab pos="4972394" algn="l"/>
                <a:tab pos="5387120" algn="l"/>
                <a:tab pos="5801846" algn="l"/>
                <a:tab pos="6216572" algn="l"/>
                <a:tab pos="6631298" algn="l"/>
                <a:tab pos="7046024" algn="l"/>
                <a:tab pos="7460751" algn="l"/>
                <a:tab pos="7875477" algn="l"/>
                <a:tab pos="8290203" algn="l"/>
                <a:tab pos="8536446" algn="l"/>
              </a:tabLst>
            </a:pPr>
            <a:r>
              <a:rPr lang="el-GR" sz="2000" dirty="0"/>
              <a:t> </a:t>
            </a:r>
            <a:r>
              <a:rPr lang="el-GR" sz="2000" dirty="0">
                <a:solidFill>
                  <a:srgbClr val="CCCCFF"/>
                </a:solidFill>
                <a:hlinkClick r:id="rId6"/>
              </a:rPr>
              <a:t>http://pig.apache.org/</a:t>
            </a:r>
            <a:endParaRPr lang="en-US" sz="2000" dirty="0">
              <a:solidFill>
                <a:srgbClr val="CCCCFF"/>
              </a:solidFill>
              <a:hlinkClick r:id="rId6"/>
            </a:endParaRPr>
          </a:p>
          <a:p>
            <a:pPr marL="308165" indent="-308165">
              <a:buSzPct val="45000"/>
              <a:buFont typeface="Wingdings" pitchFamily="2" charset="2"/>
              <a:buChar char=""/>
              <a:tabLst>
                <a:tab pos="308165" algn="l"/>
                <a:tab pos="410407" algn="l"/>
                <a:tab pos="825133" algn="l"/>
                <a:tab pos="1239859" algn="l"/>
                <a:tab pos="1654585" algn="l"/>
                <a:tab pos="2069311" algn="l"/>
                <a:tab pos="2484037" algn="l"/>
                <a:tab pos="2898763" algn="l"/>
                <a:tab pos="3313489" algn="l"/>
                <a:tab pos="3728215" algn="l"/>
                <a:tab pos="4142942" algn="l"/>
                <a:tab pos="4557668" algn="l"/>
                <a:tab pos="4972394" algn="l"/>
                <a:tab pos="5387120" algn="l"/>
                <a:tab pos="5801846" algn="l"/>
                <a:tab pos="6216572" algn="l"/>
                <a:tab pos="6631298" algn="l"/>
                <a:tab pos="7046024" algn="l"/>
                <a:tab pos="7460751" algn="l"/>
                <a:tab pos="7875477" algn="l"/>
                <a:tab pos="8290203" algn="l"/>
                <a:tab pos="8536446" algn="l"/>
              </a:tabLst>
            </a:pPr>
            <a:endParaRPr lang="el-GR" sz="2000" dirty="0">
              <a:solidFill>
                <a:srgbClr val="CCCCFF"/>
              </a:solidFill>
              <a:hlinkClick r:id="rId6"/>
            </a:endParaRPr>
          </a:p>
          <a:p>
            <a:pPr marL="308165" indent="-308165">
              <a:buSzPct val="45000"/>
              <a:buNone/>
              <a:tabLst>
                <a:tab pos="308165" algn="l"/>
                <a:tab pos="410407" algn="l"/>
                <a:tab pos="825133" algn="l"/>
                <a:tab pos="1239859" algn="l"/>
                <a:tab pos="1654585" algn="l"/>
                <a:tab pos="2069311" algn="l"/>
                <a:tab pos="2484037" algn="l"/>
                <a:tab pos="2898763" algn="l"/>
                <a:tab pos="3313489" algn="l"/>
                <a:tab pos="3728215" algn="l"/>
                <a:tab pos="4142942" algn="l"/>
                <a:tab pos="4557668" algn="l"/>
                <a:tab pos="4972394" algn="l"/>
                <a:tab pos="5387120" algn="l"/>
                <a:tab pos="5801846" algn="l"/>
                <a:tab pos="6216572" algn="l"/>
                <a:tab pos="6631298" algn="l"/>
                <a:tab pos="7046024" algn="l"/>
                <a:tab pos="7460751" algn="l"/>
                <a:tab pos="7875477" algn="l"/>
                <a:tab pos="8290203" algn="l"/>
                <a:tab pos="8536446" algn="l"/>
              </a:tabLst>
            </a:pPr>
            <a:endParaRPr lang="el-GR" sz="2000" dirty="0">
              <a:solidFill>
                <a:srgbClr val="CCCCFF"/>
              </a:solidFill>
            </a:endParaRPr>
          </a:p>
        </p:txBody>
      </p:sp>
    </p:spTree>
    <p:extLst>
      <p:ext uri="{BB962C8B-B14F-4D97-AF65-F5344CB8AC3E}">
        <p14:creationId xmlns:p14="http://schemas.microsoft.com/office/powerpoint/2010/main" val="270527535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r>
              <a:rPr lang="en-US" dirty="0" smtClean="0"/>
              <a:t> 7</a:t>
            </a:r>
            <a:endParaRPr lang="el-GR" dirty="0"/>
          </a:p>
        </p:txBody>
      </p:sp>
      <p:sp>
        <p:nvSpPr>
          <p:cNvPr id="23" name="Θέση κειμένου 5"/>
          <p:cNvSpPr>
            <a:spLocks noGrp="1"/>
          </p:cNvSpPr>
          <p:nvPr>
            <p:ph type="subTitle" idx="1"/>
          </p:nvPr>
        </p:nvSpPr>
        <p:spPr/>
        <p:txBody>
          <a:bodyPr/>
          <a:lstStyle/>
          <a:p>
            <a:r>
              <a:rPr lang="el-GR" b="1" dirty="0"/>
              <a:t>Μάθημα: </a:t>
            </a:r>
            <a:r>
              <a:rPr lang="el-GR" dirty="0"/>
              <a:t>Εξόρυξη γνώσης από Βάσεις Δεδομένων και τον Παγκόσμιο Ιστό, </a:t>
            </a:r>
            <a:r>
              <a:rPr lang="el-GR" b="1" dirty="0"/>
              <a:t>Ενότητα # </a:t>
            </a:r>
            <a:r>
              <a:rPr lang="en-US" b="1" smtClean="0"/>
              <a:t>7</a:t>
            </a:r>
            <a:r>
              <a:rPr lang="el-GR" b="1" smtClean="0"/>
              <a:t>: </a:t>
            </a:r>
            <a:r>
              <a:rPr lang="en-US" dirty="0"/>
              <a:t>Introduction to Big Data</a:t>
            </a:r>
            <a:endParaRPr lang="en-US" dirty="0" smtClean="0"/>
          </a:p>
          <a:p>
            <a:r>
              <a:rPr lang="el-GR" b="1" dirty="0" smtClean="0"/>
              <a:t>Διδάσκων</a:t>
            </a:r>
            <a:r>
              <a:rPr lang="el-GR" b="1" dirty="0"/>
              <a:t>: </a:t>
            </a:r>
            <a:r>
              <a:rPr lang="el-GR" dirty="0"/>
              <a:t>Μιχάλης </a:t>
            </a:r>
            <a:r>
              <a:rPr lang="el-GR" dirty="0" err="1"/>
              <a:t>Βαζιργιάννης</a:t>
            </a:r>
            <a:r>
              <a:rPr lang="el-GR" b="1" dirty="0" smtClean="0"/>
              <a:t>, </a:t>
            </a:r>
            <a:r>
              <a:rPr lang="el-GR" b="1" dirty="0"/>
              <a:t>Τμήμα: </a:t>
            </a:r>
            <a:r>
              <a:rPr lang="el-GR" dirty="0"/>
              <a:t>Προπτυχιακό Πρόγραμμα Σπουδών </a:t>
            </a:r>
            <a:r>
              <a:rPr lang="el-GR" dirty="0" smtClean="0"/>
              <a:t>“Πληροφορικής”</a:t>
            </a:r>
            <a:endParaRPr lang="el-GR" b="1" dirty="0"/>
          </a:p>
          <a:p>
            <a:endParaRPr lang="el-GR" dirty="0"/>
          </a:p>
          <a:p>
            <a:endParaRPr lang="el-GR" dirty="0"/>
          </a:p>
          <a:p>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2130425"/>
            <a:ext cx="7772400" cy="1730623"/>
          </a:xfrm>
        </p:spPr>
        <p:txBody>
          <a:bodyPr>
            <a:normAutofit/>
          </a:bodyPr>
          <a:lstStyle/>
          <a:p>
            <a:pPr algn="l"/>
            <a:r>
              <a:rPr lang="en-US" dirty="0"/>
              <a:t>Why Big data</a:t>
            </a:r>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Μάθημα: </a:t>
            </a:r>
            <a:r>
              <a:rPr lang="el-GR" sz="2400" dirty="0"/>
              <a:t>Εξόρυξη γνώσης από Βάσεις Δεδομένων και τον Παγκόσμιο Ιστό</a:t>
            </a:r>
            <a:endParaRPr lang="en-US" sz="2400" dirty="0" smtClean="0"/>
          </a:p>
          <a:p>
            <a:pPr algn="l"/>
            <a:r>
              <a:rPr lang="el-GR" sz="2400" b="1" dirty="0" smtClean="0"/>
              <a:t>Ενότητα </a:t>
            </a:r>
            <a:r>
              <a:rPr lang="en-US" sz="2400" b="1" dirty="0" smtClean="0"/>
              <a:t># 7</a:t>
            </a:r>
            <a:r>
              <a:rPr lang="el-GR" sz="2400" b="1" dirty="0" smtClean="0"/>
              <a:t>:</a:t>
            </a:r>
            <a:r>
              <a:rPr lang="en-US" sz="2400" b="1" dirty="0" smtClean="0"/>
              <a:t> </a:t>
            </a:r>
            <a:r>
              <a:rPr lang="en-US" sz="2400" dirty="0"/>
              <a:t>Introduction to Big </a:t>
            </a:r>
            <a:r>
              <a:rPr lang="en-US" sz="2400" dirty="0" smtClean="0"/>
              <a:t>Data</a:t>
            </a:r>
          </a:p>
          <a:p>
            <a:pPr algn="l"/>
            <a:r>
              <a:rPr lang="el-GR" sz="2400" b="1" dirty="0" smtClean="0"/>
              <a:t>Διδάσκων: </a:t>
            </a:r>
            <a:r>
              <a:rPr lang="el-GR" sz="2400" dirty="0" smtClean="0"/>
              <a:t>Μιχάλης </a:t>
            </a:r>
            <a:r>
              <a:rPr lang="el-GR" sz="2400" dirty="0" err="1" smtClean="0"/>
              <a:t>Βαζιργιάννης</a:t>
            </a:r>
            <a:endParaRPr lang="el-GR" sz="2400" dirty="0" smtClean="0"/>
          </a:p>
          <a:p>
            <a:pPr algn="l"/>
            <a:r>
              <a:rPr lang="el-GR" sz="2400" b="1" dirty="0" smtClean="0"/>
              <a:t>Τμήμα: </a:t>
            </a:r>
            <a:r>
              <a:rPr lang="el-GR" sz="2400" dirty="0"/>
              <a:t>Προπτυχιακό Πρόγραμμα Σπουδών </a:t>
            </a:r>
            <a:r>
              <a:rPr lang="el-GR" sz="2400" dirty="0" smtClean="0"/>
              <a:t>“Πληροφορικής”</a:t>
            </a:r>
            <a:endParaRPr lang="el-GR" sz="2400" b="1" dirty="0"/>
          </a:p>
          <a:p>
            <a:pPr algn="l"/>
            <a:endParaRPr lang="el-GR" sz="2400" b="1" dirty="0"/>
          </a:p>
          <a:p>
            <a:pPr algn="l"/>
            <a:endParaRPr lang="el-GR" sz="2400" dirty="0" smtClean="0"/>
          </a:p>
          <a:p>
            <a:pPr algn="l"/>
            <a:endParaRPr lang="el-GR" sz="2400" dirty="0"/>
          </a:p>
        </p:txBody>
      </p:sp>
    </p:spTree>
    <p:extLst>
      <p:ext uri="{BB962C8B-B14F-4D97-AF65-F5344CB8AC3E}">
        <p14:creationId xmlns:p14="http://schemas.microsoft.com/office/powerpoint/2010/main" val="3525422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up…</a:t>
            </a:r>
            <a:endParaRPr lang="en-US" dirty="0"/>
          </a:p>
        </p:txBody>
      </p:sp>
      <p:sp>
        <p:nvSpPr>
          <p:cNvPr id="4" name="laptop"/>
          <p:cNvSpPr>
            <a:spLocks noEditPoints="1" noChangeArrowheads="1"/>
          </p:cNvSpPr>
          <p:nvPr/>
        </p:nvSpPr>
        <p:spPr bwMode="auto">
          <a:xfrm>
            <a:off x="1044855" y="3369189"/>
            <a:ext cx="1045080" cy="909028"/>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82945" tIns="41473" rIns="82945" bIns="41473" numCol="1" anchor="t" anchorCtr="0" compatLnSpc="1">
            <a:prstTxWarp prst="textNoShape">
              <a:avLst/>
            </a:prstTxWarp>
          </a:bodyPr>
          <a:lstStyle/>
          <a:p>
            <a:endParaRPr lang="en-US"/>
          </a:p>
        </p:txBody>
      </p:sp>
      <p:sp>
        <p:nvSpPr>
          <p:cNvPr id="5" name="computr2"/>
          <p:cNvSpPr>
            <a:spLocks noEditPoints="1" noChangeArrowheads="1"/>
          </p:cNvSpPr>
          <p:nvPr/>
        </p:nvSpPr>
        <p:spPr bwMode="auto">
          <a:xfrm>
            <a:off x="2612475" y="3239834"/>
            <a:ext cx="951434" cy="1084941"/>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82945" tIns="41473" rIns="82945" bIns="41473" numCol="1" anchor="t" anchorCtr="0" compatLnSpc="1">
            <a:prstTxWarp prst="textNoShape">
              <a:avLst/>
            </a:prstTxWarp>
          </a:bodyPr>
          <a:lstStyle/>
          <a:p>
            <a:endParaRPr lang="en-US"/>
          </a:p>
        </p:txBody>
      </p:sp>
      <p:sp>
        <p:nvSpPr>
          <p:cNvPr id="6" name="mainfrm"/>
          <p:cNvSpPr>
            <a:spLocks noEditPoints="1" noChangeArrowheads="1"/>
          </p:cNvSpPr>
          <p:nvPr/>
        </p:nvSpPr>
        <p:spPr bwMode="auto">
          <a:xfrm>
            <a:off x="4180095" y="3233027"/>
            <a:ext cx="1082069" cy="1189530"/>
          </a:xfrm>
          <a:custGeom>
            <a:avLst/>
            <a:gdLst>
              <a:gd name="T0" fmla="*/ 0 w 21600"/>
              <a:gd name="T1" fmla="*/ 0 h 21600"/>
              <a:gd name="T2" fmla="*/ 10800 w 21600"/>
              <a:gd name="T3" fmla="*/ 0 h 21600"/>
              <a:gd name="T4" fmla="*/ 21600 w 21600"/>
              <a:gd name="T5" fmla="*/ 0 h 21600"/>
              <a:gd name="T6" fmla="*/ 21600 w 21600"/>
              <a:gd name="T7" fmla="*/ 10800 h 21600"/>
              <a:gd name="T8" fmla="*/ 20603 w 21600"/>
              <a:gd name="T9" fmla="*/ 21600 h 21600"/>
              <a:gd name="T10" fmla="*/ 10800 w 21600"/>
              <a:gd name="T11" fmla="*/ 21600 h 21600"/>
              <a:gd name="T12" fmla="*/ 1163 w 21600"/>
              <a:gd name="T13" fmla="*/ 21600 h 21600"/>
              <a:gd name="T14" fmla="*/ 0 w 21600"/>
              <a:gd name="T15" fmla="*/ 10800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525">
            <a:solidFill>
              <a:srgbClr val="000000"/>
            </a:solidFill>
            <a:miter lim="800000"/>
            <a:headEnd/>
            <a:tailEnd/>
          </a:ln>
        </p:spPr>
        <p:txBody>
          <a:bodyPr vert="horz" wrap="square" lIns="82945" tIns="41473" rIns="82945" bIns="41473" numCol="1" anchor="t" anchorCtr="0" compatLnSpc="1">
            <a:prstTxWarp prst="textNoShape">
              <a:avLst/>
            </a:prstTxWarp>
          </a:bodyPr>
          <a:lstStyle/>
          <a:p>
            <a:endParaRPr lang="en-US"/>
          </a:p>
        </p:txBody>
      </p:sp>
      <p:sp>
        <p:nvSpPr>
          <p:cNvPr id="7" name="mainfrm"/>
          <p:cNvSpPr>
            <a:spLocks noEditPoints="1" noChangeArrowheads="1"/>
          </p:cNvSpPr>
          <p:nvPr/>
        </p:nvSpPr>
        <p:spPr bwMode="auto">
          <a:xfrm>
            <a:off x="5747714" y="3037054"/>
            <a:ext cx="1641600" cy="1641772"/>
          </a:xfrm>
          <a:custGeom>
            <a:avLst/>
            <a:gdLst>
              <a:gd name="T0" fmla="*/ 0 w 21600"/>
              <a:gd name="T1" fmla="*/ 0 h 21600"/>
              <a:gd name="T2" fmla="*/ 10800 w 21600"/>
              <a:gd name="T3" fmla="*/ 0 h 21600"/>
              <a:gd name="T4" fmla="*/ 21600 w 21600"/>
              <a:gd name="T5" fmla="*/ 0 h 21600"/>
              <a:gd name="T6" fmla="*/ 21600 w 21600"/>
              <a:gd name="T7" fmla="*/ 10800 h 21600"/>
              <a:gd name="T8" fmla="*/ 20603 w 21600"/>
              <a:gd name="T9" fmla="*/ 21600 h 21600"/>
              <a:gd name="T10" fmla="*/ 10800 w 21600"/>
              <a:gd name="T11" fmla="*/ 21600 h 21600"/>
              <a:gd name="T12" fmla="*/ 1163 w 21600"/>
              <a:gd name="T13" fmla="*/ 21600 h 21600"/>
              <a:gd name="T14" fmla="*/ 0 w 21600"/>
              <a:gd name="T15" fmla="*/ 10800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525">
            <a:solidFill>
              <a:srgbClr val="000000"/>
            </a:solidFill>
            <a:miter lim="800000"/>
            <a:headEnd/>
            <a:tailEnd/>
          </a:ln>
        </p:spPr>
        <p:txBody>
          <a:bodyPr vert="horz" wrap="square" lIns="82945" tIns="41473" rIns="82945" bIns="41473" numCol="1" anchor="t" anchorCtr="0" compatLnSpc="1">
            <a:prstTxWarp prst="textNoShape">
              <a:avLst/>
            </a:prstTxWarp>
          </a:bodyPr>
          <a:lstStyle/>
          <a:p>
            <a:endParaRPr lang="en-US"/>
          </a:p>
        </p:txBody>
      </p:sp>
      <p:sp>
        <p:nvSpPr>
          <p:cNvPr id="8" name="TextBox 7"/>
          <p:cNvSpPr txBox="1"/>
          <p:nvPr/>
        </p:nvSpPr>
        <p:spPr>
          <a:xfrm>
            <a:off x="1044855" y="2775756"/>
            <a:ext cx="1045080" cy="360755"/>
          </a:xfrm>
          <a:prstGeom prst="rect">
            <a:avLst/>
          </a:prstGeom>
          <a:noFill/>
        </p:spPr>
        <p:txBody>
          <a:bodyPr wrap="square" lIns="82945" tIns="41473" rIns="82945" bIns="41473" rtlCol="0">
            <a:spAutoFit/>
          </a:bodyPr>
          <a:lstStyle/>
          <a:p>
            <a:r>
              <a:rPr lang="en-US" b="1" dirty="0" smtClean="0">
                <a:solidFill>
                  <a:schemeClr val="tx1"/>
                </a:solidFill>
              </a:rPr>
              <a:t>1GB</a:t>
            </a:r>
            <a:r>
              <a:rPr lang="en-US" b="1" dirty="0" smtClean="0"/>
              <a:t>B</a:t>
            </a:r>
            <a:endParaRPr lang="en-US" b="1" dirty="0"/>
          </a:p>
        </p:txBody>
      </p:sp>
      <p:sp>
        <p:nvSpPr>
          <p:cNvPr id="11" name="TextBox 10"/>
          <p:cNvSpPr txBox="1"/>
          <p:nvPr/>
        </p:nvSpPr>
        <p:spPr>
          <a:xfrm>
            <a:off x="2612475" y="2750381"/>
            <a:ext cx="1045080" cy="360755"/>
          </a:xfrm>
          <a:prstGeom prst="rect">
            <a:avLst/>
          </a:prstGeom>
          <a:noFill/>
        </p:spPr>
        <p:txBody>
          <a:bodyPr wrap="square" lIns="82945" tIns="41473" rIns="82945" bIns="41473" rtlCol="0">
            <a:spAutoFit/>
          </a:bodyPr>
          <a:lstStyle/>
          <a:p>
            <a:r>
              <a:rPr lang="en-US" b="1" dirty="0"/>
              <a:t>10 GB</a:t>
            </a:r>
          </a:p>
        </p:txBody>
      </p:sp>
      <p:sp>
        <p:nvSpPr>
          <p:cNvPr id="12" name="TextBox 11"/>
          <p:cNvSpPr txBox="1"/>
          <p:nvPr/>
        </p:nvSpPr>
        <p:spPr>
          <a:xfrm>
            <a:off x="4114777" y="2710432"/>
            <a:ext cx="1306350" cy="468477"/>
          </a:xfrm>
          <a:prstGeom prst="rect">
            <a:avLst/>
          </a:prstGeom>
          <a:noFill/>
        </p:spPr>
        <p:txBody>
          <a:bodyPr wrap="square" lIns="82945" tIns="41473" rIns="82945" bIns="41473" rtlCol="0">
            <a:spAutoFit/>
          </a:bodyPr>
          <a:lstStyle/>
          <a:p>
            <a:r>
              <a:rPr lang="en-US" sz="2500" b="1" dirty="0"/>
              <a:t>100 GB</a:t>
            </a:r>
            <a:endParaRPr lang="en-US" sz="2200" b="1" dirty="0"/>
          </a:p>
        </p:txBody>
      </p:sp>
      <p:sp>
        <p:nvSpPr>
          <p:cNvPr id="13" name="TextBox 12"/>
          <p:cNvSpPr txBox="1"/>
          <p:nvPr/>
        </p:nvSpPr>
        <p:spPr>
          <a:xfrm>
            <a:off x="6074302" y="2645107"/>
            <a:ext cx="1045080" cy="468477"/>
          </a:xfrm>
          <a:prstGeom prst="rect">
            <a:avLst/>
          </a:prstGeom>
          <a:noFill/>
        </p:spPr>
        <p:txBody>
          <a:bodyPr wrap="square" lIns="82945" tIns="41473" rIns="82945" bIns="41473" rtlCol="0">
            <a:spAutoFit/>
          </a:bodyPr>
          <a:lstStyle/>
          <a:p>
            <a:r>
              <a:rPr lang="en-US" sz="2500" b="1" dirty="0"/>
              <a:t>1 TB</a:t>
            </a:r>
            <a:endParaRPr lang="en-US" b="1" dirty="0"/>
          </a:p>
        </p:txBody>
      </p:sp>
      <p:sp>
        <p:nvSpPr>
          <p:cNvPr id="14" name="TextBox 13"/>
          <p:cNvSpPr txBox="1"/>
          <p:nvPr/>
        </p:nvSpPr>
        <p:spPr>
          <a:xfrm>
            <a:off x="3135015" y="5371925"/>
            <a:ext cx="2612700" cy="530032"/>
          </a:xfrm>
          <a:prstGeom prst="rect">
            <a:avLst/>
          </a:prstGeom>
          <a:noFill/>
        </p:spPr>
        <p:txBody>
          <a:bodyPr wrap="square" lIns="82945" tIns="41473" rIns="82945" bIns="41473" rtlCol="0">
            <a:spAutoFit/>
          </a:bodyPr>
          <a:lstStyle/>
          <a:p>
            <a:r>
              <a:rPr lang="en-US" sz="2900" b="1" dirty="0"/>
              <a:t>100 TB ???</a:t>
            </a:r>
            <a:endParaRPr lang="en-US" sz="2500" b="1" dirty="0"/>
          </a:p>
        </p:txBody>
      </p:sp>
    </p:spTree>
    <p:extLst>
      <p:ext uri="{BB962C8B-B14F-4D97-AF65-F5344CB8AC3E}">
        <p14:creationId xmlns:p14="http://schemas.microsoft.com/office/powerpoint/2010/main" val="240843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flooding with data</a:t>
            </a:r>
            <a:endParaRPr lang="el-GR" dirty="0"/>
          </a:p>
        </p:txBody>
      </p:sp>
      <p:sp>
        <p:nvSpPr>
          <p:cNvPr id="3" name="Content Placeholder 2"/>
          <p:cNvSpPr>
            <a:spLocks noGrp="1"/>
          </p:cNvSpPr>
          <p:nvPr>
            <p:ph idx="1"/>
          </p:nvPr>
        </p:nvSpPr>
        <p:spPr/>
        <p:txBody>
          <a:bodyPr/>
          <a:lstStyle/>
          <a:p>
            <a:pPr>
              <a:buFont typeface="Arial" pitchFamily="34" charset="0"/>
              <a:buChar char="•"/>
            </a:pPr>
            <a:r>
              <a:rPr lang="en-US" sz="2200" dirty="0"/>
              <a:t>The New York Stock Exchange generates about </a:t>
            </a:r>
            <a:r>
              <a:rPr lang="en-US" sz="2200" b="1" i="1" dirty="0"/>
              <a:t>1TB </a:t>
            </a:r>
            <a:r>
              <a:rPr lang="en-US" sz="2200" dirty="0"/>
              <a:t>new trade data / day.</a:t>
            </a:r>
          </a:p>
          <a:p>
            <a:pPr>
              <a:buFont typeface="Arial" pitchFamily="34" charset="0"/>
              <a:buChar char="•"/>
            </a:pPr>
            <a:r>
              <a:rPr lang="en-US" sz="2200" dirty="0"/>
              <a:t>Facebook hosts approximately </a:t>
            </a:r>
            <a:r>
              <a:rPr lang="en-US" sz="2200" i="1" dirty="0"/>
              <a:t>10 billion photos</a:t>
            </a:r>
            <a:r>
              <a:rPr lang="en-US" sz="2200" dirty="0"/>
              <a:t>, taking up </a:t>
            </a:r>
            <a:r>
              <a:rPr lang="en-US" sz="2200" b="1" i="1" dirty="0"/>
              <a:t>1PB </a:t>
            </a:r>
            <a:r>
              <a:rPr lang="en-US" sz="2200" i="1" dirty="0"/>
              <a:t>(1000TB) </a:t>
            </a:r>
            <a:r>
              <a:rPr lang="en-US" sz="2200" dirty="0"/>
              <a:t>of storage.</a:t>
            </a:r>
          </a:p>
          <a:p>
            <a:pPr>
              <a:buFont typeface="Arial" pitchFamily="34" charset="0"/>
              <a:buChar char="•"/>
            </a:pPr>
            <a:r>
              <a:rPr lang="en-US" sz="2200" i="1" dirty="0"/>
              <a:t>ancestry.com</a:t>
            </a:r>
            <a:r>
              <a:rPr lang="en-US" sz="2200" dirty="0"/>
              <a:t>, the genealogy site, stores around </a:t>
            </a:r>
            <a:r>
              <a:rPr lang="en-US" sz="2200" b="1" dirty="0"/>
              <a:t>2.5PB </a:t>
            </a:r>
            <a:r>
              <a:rPr lang="en-US" sz="2200" dirty="0"/>
              <a:t>of data.</a:t>
            </a:r>
          </a:p>
          <a:p>
            <a:pPr>
              <a:buFont typeface="Arial" pitchFamily="34" charset="0"/>
              <a:buChar char="•"/>
            </a:pPr>
            <a:r>
              <a:rPr lang="en-US" sz="2200" dirty="0"/>
              <a:t>The Internet Archive stores around </a:t>
            </a:r>
            <a:r>
              <a:rPr lang="en-US" sz="2200" b="1" dirty="0"/>
              <a:t>2 PB</a:t>
            </a:r>
            <a:r>
              <a:rPr lang="en-US" sz="2200" dirty="0"/>
              <a:t> data, and is growing at a rate of </a:t>
            </a:r>
            <a:r>
              <a:rPr lang="en-US" sz="2200" i="1" dirty="0"/>
              <a:t>20TB/month</a:t>
            </a:r>
            <a:r>
              <a:rPr lang="en-US" sz="2200" dirty="0"/>
              <a:t>.</a:t>
            </a:r>
          </a:p>
          <a:p>
            <a:pPr>
              <a:buFont typeface="Arial" pitchFamily="34" charset="0"/>
              <a:buChar char="•"/>
            </a:pPr>
            <a:r>
              <a:rPr lang="en-US" sz="2200" dirty="0"/>
              <a:t>The Large Hadron Collider near Geneva, Switzerland, will produce about </a:t>
            </a:r>
            <a:r>
              <a:rPr lang="en-US" sz="2200" b="1" dirty="0"/>
              <a:t>15 PB</a:t>
            </a:r>
            <a:r>
              <a:rPr lang="en-US" sz="2200" dirty="0"/>
              <a:t> data / year</a:t>
            </a:r>
            <a:endParaRPr lang="el-GR" sz="2200" dirty="0"/>
          </a:p>
        </p:txBody>
      </p:sp>
    </p:spTree>
    <p:extLst>
      <p:ext uri="{BB962C8B-B14F-4D97-AF65-F5344CB8AC3E}">
        <p14:creationId xmlns:p14="http://schemas.microsoft.com/office/powerpoint/2010/main" val="263548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due to storage resources</a:t>
            </a:r>
            <a:endParaRPr lang="el-GR" dirty="0"/>
          </a:p>
        </p:txBody>
      </p:sp>
      <p:sp>
        <p:nvSpPr>
          <p:cNvPr id="3" name="Content Placeholder 2"/>
          <p:cNvSpPr>
            <a:spLocks noGrp="1"/>
          </p:cNvSpPr>
          <p:nvPr>
            <p:ph idx="1"/>
          </p:nvPr>
        </p:nvSpPr>
        <p:spPr/>
        <p:txBody>
          <a:bodyPr>
            <a:normAutofit lnSpcReduction="10000"/>
          </a:bodyPr>
          <a:lstStyle/>
          <a:p>
            <a:pPr marL="414726" indent="-414726">
              <a:buFontTx/>
              <a:buChar char="-"/>
            </a:pPr>
            <a:r>
              <a:rPr lang="en-US" sz="2500" dirty="0"/>
              <a:t>Storage  capacity have increased massively over the years, BUT not access speeds</a:t>
            </a:r>
          </a:p>
          <a:p>
            <a:pPr marL="414726" indent="-414726">
              <a:buFontTx/>
              <a:buChar char="-"/>
            </a:pPr>
            <a:r>
              <a:rPr lang="en-US" sz="2500" dirty="0"/>
              <a:t>90’s:  capacity 1,370 MB, speed:4.4 MB/s - (read a full drive in ~5 </a:t>
            </a:r>
            <a:r>
              <a:rPr lang="en-US" sz="2500" dirty="0" err="1"/>
              <a:t>mins</a:t>
            </a:r>
            <a:r>
              <a:rPr lang="en-US" sz="2500" dirty="0"/>
              <a:t>)</a:t>
            </a:r>
          </a:p>
          <a:p>
            <a:pPr marL="414726" indent="-414726">
              <a:buFontTx/>
              <a:buChar char="-"/>
            </a:pPr>
            <a:r>
              <a:rPr lang="en-US" sz="2500" dirty="0"/>
              <a:t>2010’s: 1 TB, transfer,  speed ~100 MB/s, </a:t>
            </a:r>
          </a:p>
          <a:p>
            <a:pPr marL="0" indent="0"/>
            <a:r>
              <a:rPr lang="en-US" sz="2500" dirty="0"/>
              <a:t>    (</a:t>
            </a:r>
            <a:r>
              <a:rPr lang="en-US" sz="2500" b="1" dirty="0"/>
              <a:t>&gt; 2.5 hours</a:t>
            </a:r>
            <a:r>
              <a:rPr lang="en-US" sz="2500" dirty="0"/>
              <a:t> to read a full drive)</a:t>
            </a:r>
          </a:p>
          <a:p>
            <a:r>
              <a:rPr lang="en-US" sz="2500" i="1" dirty="0"/>
              <a:t>writing is even slower. </a:t>
            </a:r>
          </a:p>
          <a:p>
            <a:pPr marL="414726" indent="-414726">
              <a:buFontTx/>
              <a:buChar char="-"/>
            </a:pPr>
            <a:r>
              <a:rPr lang="en-US" sz="2500" dirty="0"/>
              <a:t>to reduce read time  -multiple disks at once. </a:t>
            </a:r>
          </a:p>
          <a:p>
            <a:pPr marL="777611" lvl="1" indent="-414726">
              <a:buFontTx/>
              <a:buChar char="-"/>
            </a:pPr>
            <a:r>
              <a:rPr lang="en-US" sz="2200" dirty="0"/>
              <a:t>Assume 100 drives, each holding 1/100 of data. </a:t>
            </a:r>
          </a:p>
          <a:p>
            <a:pPr marL="777611" lvl="1" indent="-414726">
              <a:buFontTx/>
              <a:buChar char="-"/>
            </a:pPr>
            <a:r>
              <a:rPr lang="en-US" sz="2200" dirty="0"/>
              <a:t>Working in parallel, read the data in less than </a:t>
            </a:r>
            <a:r>
              <a:rPr lang="en-US" sz="2200" i="1" dirty="0"/>
              <a:t>2 minutes</a:t>
            </a:r>
            <a:endParaRPr lang="en-US" sz="2500" i="1" dirty="0"/>
          </a:p>
        </p:txBody>
      </p:sp>
    </p:spTree>
    <p:extLst>
      <p:ext uri="{BB962C8B-B14F-4D97-AF65-F5344CB8AC3E}">
        <p14:creationId xmlns:p14="http://schemas.microsoft.com/office/powerpoint/2010/main" val="3350769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1_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B098E1A-2F85-46DA-9BF7-2850C075DFD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Template_1_introduction</Template>
  <TotalTime>0</TotalTime>
  <Words>3660</Words>
  <Application>Microsoft Office PowerPoint</Application>
  <PresentationFormat>Προβολή στην οθόνη (4:3)</PresentationFormat>
  <Paragraphs>518</Paragraphs>
  <Slides>57</Slides>
  <Notes>23</Notes>
  <HiddenSlides>0</HiddenSlides>
  <MMClips>0</MMClips>
  <ScaleCrop>false</ScaleCrop>
  <HeadingPairs>
    <vt:vector size="4" baseType="variant">
      <vt:variant>
        <vt:lpstr>Θέμα</vt:lpstr>
      </vt:variant>
      <vt:variant>
        <vt:i4>1</vt:i4>
      </vt:variant>
      <vt:variant>
        <vt:lpstr>Τίτλοι διαφανειών</vt:lpstr>
      </vt:variant>
      <vt:variant>
        <vt:i4>57</vt:i4>
      </vt:variant>
    </vt:vector>
  </HeadingPairs>
  <TitlesOfParts>
    <vt:vector size="58" baseType="lpstr">
      <vt:lpstr>Template_1_introduction</vt:lpstr>
      <vt:lpstr>Εξόρυξη γνώσης από Βάσεις Δεδομένων και τον Παγκόσμιο Ιστό</vt:lpstr>
      <vt:lpstr>Χρηματοδότηση</vt:lpstr>
      <vt:lpstr>Άδειες Χρήσης</vt:lpstr>
      <vt:lpstr>Σκοποί ενότητας</vt:lpstr>
      <vt:lpstr>Περιεχόμενα ενότητας</vt:lpstr>
      <vt:lpstr>Why Big data</vt:lpstr>
      <vt:lpstr>Scaling up…</vt:lpstr>
      <vt:lpstr>We are flooding with data</vt:lpstr>
      <vt:lpstr>Issues due to storage resources</vt:lpstr>
      <vt:lpstr>Issues due to storage resources</vt:lpstr>
      <vt:lpstr>Hadoop</vt:lpstr>
      <vt:lpstr>Successful Big Data cases with Hadoop</vt:lpstr>
      <vt:lpstr>Successful Big Data cases with Hadoop</vt:lpstr>
      <vt:lpstr>Basic components of Big Data management</vt:lpstr>
      <vt:lpstr>MapReduce</vt:lpstr>
      <vt:lpstr>Introduction to Map Reduce</vt:lpstr>
      <vt:lpstr>Introduction to Map Reduce</vt:lpstr>
      <vt:lpstr>Hadoop automates the process</vt:lpstr>
      <vt:lpstr>MapReduce: Motivating example </vt:lpstr>
      <vt:lpstr>Solution with Unix Tools</vt:lpstr>
      <vt:lpstr>Analyzing the Data with Hadoop</vt:lpstr>
      <vt:lpstr>Analyzing the Data with Hadoop</vt:lpstr>
      <vt:lpstr>Map function</vt:lpstr>
      <vt:lpstr>Mapper maximum temperature example  </vt:lpstr>
      <vt:lpstr>Reduce function</vt:lpstr>
      <vt:lpstr>Reduce function</vt:lpstr>
      <vt:lpstr>MAX TEMPERATURE APPLICATION  </vt:lpstr>
      <vt:lpstr>MapReduce lifecycle</vt:lpstr>
      <vt:lpstr>Data Flow</vt:lpstr>
      <vt:lpstr>Map task</vt:lpstr>
      <vt:lpstr> Data flow with multiple reduce tasks</vt:lpstr>
      <vt:lpstr>Another example of an application for MapReduce</vt:lpstr>
      <vt:lpstr>HDFS</vt:lpstr>
      <vt:lpstr>Hadoop Distributed File System -  HDFS </vt:lpstr>
      <vt:lpstr>HDFS Design</vt:lpstr>
      <vt:lpstr>HDFS design</vt:lpstr>
      <vt:lpstr>Large Blocks in HDFS …</vt:lpstr>
      <vt:lpstr>HDFS design</vt:lpstr>
      <vt:lpstr>HDFS – network topology</vt:lpstr>
      <vt:lpstr>HDFS - replication</vt:lpstr>
      <vt:lpstr>Hive, HIVE QL</vt:lpstr>
      <vt:lpstr>Introduction to Hive</vt:lpstr>
      <vt:lpstr>Hive</vt:lpstr>
      <vt:lpstr>Hive abilities</vt:lpstr>
      <vt:lpstr>Hive Interaction</vt:lpstr>
      <vt:lpstr>HiveQL</vt:lpstr>
      <vt:lpstr>SQL vs. HiveQL</vt:lpstr>
      <vt:lpstr>HiveQL</vt:lpstr>
      <vt:lpstr>Complex Types</vt:lpstr>
      <vt:lpstr>Multitable Insert</vt:lpstr>
      <vt:lpstr>Querying Data</vt:lpstr>
      <vt:lpstr>Joins</vt:lpstr>
      <vt:lpstr>HIVE - QL</vt:lpstr>
      <vt:lpstr>HIVE - QL</vt:lpstr>
      <vt:lpstr>Alternative approaches</vt:lpstr>
      <vt:lpstr>References and useful links</vt:lpstr>
      <vt:lpstr>Τέλος Ενότητας # 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2015-08-24T08:47:06Z</dcterms:created>
  <dcterms:modified xsi:type="dcterms:W3CDTF">2015-10-19T18:22:30Z</dcterms:modified>
</cp:coreProperties>
</file>