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01" r:id="rId4"/>
    <p:sldId id="265" r:id="rId5"/>
    <p:sldId id="303" r:id="rId6"/>
    <p:sldId id="267" r:id="rId7"/>
    <p:sldId id="268" r:id="rId8"/>
    <p:sldId id="304" r:id="rId9"/>
    <p:sldId id="305" r:id="rId10"/>
    <p:sldId id="269" r:id="rId11"/>
    <p:sldId id="270" r:id="rId12"/>
    <p:sldId id="271" r:id="rId13"/>
    <p:sldId id="272" r:id="rId14"/>
    <p:sldId id="288" r:id="rId15"/>
    <p:sldId id="287" r:id="rId16"/>
    <p:sldId id="286" r:id="rId17"/>
    <p:sldId id="274" r:id="rId18"/>
    <p:sldId id="290" r:id="rId19"/>
    <p:sldId id="273" r:id="rId20"/>
    <p:sldId id="275" r:id="rId21"/>
    <p:sldId id="306" r:id="rId22"/>
    <p:sldId id="308" r:id="rId23"/>
    <p:sldId id="284" r:id="rId24"/>
    <p:sldId id="285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422" autoAdjust="0"/>
  </p:normalViewPr>
  <p:slideViewPr>
    <p:cSldViewPr snapToGrid="0">
      <p:cViewPr varScale="1">
        <p:scale>
          <a:sx n="107" d="100"/>
          <a:sy n="107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E465E-77D9-428E-8899-EF2858C9FC1A}" type="datetimeFigureOut">
              <a:rPr lang="el-GR" smtClean="0"/>
              <a:t>12/3/24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5EDA-22D5-4413-8098-8EABA4FAB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69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howto.com/probability-and-statistics/skewed-distribution/#SkewLeft" TargetMode="External"/><Relationship Id="rId7" Type="http://schemas.openxmlformats.org/officeDocument/2006/relationships/hyperlink" Target="https://www.statisticshowto.com/probability-and-statistics/statistics-definitions/mean-median-mode/#mea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tatisticshowto.com/probability-and-statistics/skewed-distribution/#SkewRight" TargetMode="External"/><Relationship Id="rId5" Type="http://schemas.openxmlformats.org/officeDocument/2006/relationships/hyperlink" Target="https://www.statisticshowto.com/peak-of-a-distribution/" TargetMode="External"/><Relationship Id="rId4" Type="http://schemas.openxmlformats.org/officeDocument/2006/relationships/hyperlink" Target="https://www.statisticshowto.com/long-tail-distribution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LTStd-Roman"/>
              </a:rPr>
              <a:t>A Bernoulli random variable is the simplest example of a discrete random variable. The only</a:t>
            </a: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thing we need to completely describe the </a:t>
            </a:r>
            <a:r>
              <a:rPr lang="en-GB" sz="1800" b="0" i="0" u="none" strike="noStrike" baseline="0" dirty="0" err="1">
                <a:latin typeface="TimesLTStd-Roman"/>
              </a:rPr>
              <a:t>behavior</a:t>
            </a:r>
            <a:r>
              <a:rPr lang="en-GB" sz="1800" b="0" i="0" u="none" strike="noStrike" baseline="0" dirty="0">
                <a:latin typeface="TimesLTStd-Roman"/>
              </a:rPr>
              <a:t> of a Bernoulli random variable is the probability</a:t>
            </a: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that it takes on the value one.</a:t>
            </a:r>
            <a:endParaRPr lang="el-GR" sz="1800" b="0" i="0" u="none" strike="noStrike" baseline="0" dirty="0">
              <a:latin typeface="TimesLTStd-Roman"/>
            </a:endParaRP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In basic probability, it is traditional to call the event </a:t>
            </a:r>
            <a:r>
              <a:rPr lang="en-GB" sz="1800" b="0" i="1" u="none" strike="noStrike" baseline="0" dirty="0">
                <a:latin typeface="TimesLTStd-Italic"/>
              </a:rPr>
              <a:t>X </a:t>
            </a:r>
            <a:r>
              <a:rPr lang="el-GR" sz="1800" b="0" i="0" u="none" strike="noStrike" baseline="0" dirty="0">
                <a:latin typeface="WWDOC01"/>
              </a:rPr>
              <a:t>=</a:t>
            </a:r>
            <a:r>
              <a:rPr lang="en-GB" sz="1800" b="0" i="0" u="none" strike="noStrike" baseline="0" dirty="0">
                <a:latin typeface="TimesLTStd-Roman"/>
              </a:rPr>
              <a:t>1 a “success” and the</a:t>
            </a:r>
          </a:p>
          <a:p>
            <a:pPr algn="l"/>
            <a:r>
              <a:rPr lang="en-US" sz="1800" b="0" i="0" u="none" strike="noStrike" baseline="0" dirty="0">
                <a:latin typeface="TimesLTStd-Roman"/>
              </a:rPr>
              <a:t>event </a:t>
            </a:r>
            <a:r>
              <a:rPr lang="en-US" sz="1800" b="0" i="1" u="none" strike="noStrike" baseline="0" dirty="0">
                <a:latin typeface="TimesLTStd-Italic"/>
              </a:rPr>
              <a:t>X </a:t>
            </a:r>
            <a:r>
              <a:rPr lang="el-GR" sz="1800" b="0" i="0" u="none" strike="noStrike" baseline="0" dirty="0">
                <a:latin typeface="WWDOC01"/>
              </a:rPr>
              <a:t>=</a:t>
            </a:r>
            <a:r>
              <a:rPr lang="en-US" sz="1800" b="0" i="0" u="none" strike="noStrike" baseline="0" dirty="0">
                <a:latin typeface="TimesLTStd-Roman"/>
              </a:rPr>
              <a:t>0 a “failure.”</a:t>
            </a:r>
            <a:endParaRPr lang="el-GR" sz="1800" b="0" i="0" u="none" strike="noStrike" baseline="0" dirty="0">
              <a:latin typeface="TimesNewRomanPS"/>
            </a:endParaRPr>
          </a:p>
          <a:p>
            <a:pPr algn="l"/>
            <a:endParaRPr lang="el-GR" sz="1800" b="0" i="0" u="none" strike="noStrike" baseline="0" dirty="0">
              <a:latin typeface="TimesNewRomanP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19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NewRomanPS"/>
              </a:rPr>
              <a:t>Although mean, variance, and covariance are the most frequently used summary measures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of univariate and multivariate PDFs, we occasionally need to consider higher moments of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the PDFs, such as the third and the fourth moments.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The third and fourth moments of a distribution are often used in studying the “shape”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of a probability distribution, in particular, its </a:t>
            </a:r>
            <a:r>
              <a:rPr lang="en-GB" sz="1800" b="1" i="0" u="none" strike="noStrike" baseline="0" dirty="0">
                <a:latin typeface="TimesNewRomanPS-Bold"/>
              </a:rPr>
              <a:t>skewness, </a:t>
            </a:r>
            <a:r>
              <a:rPr lang="en-GB" sz="1800" b="0" i="1" u="none" strike="noStrike" baseline="0" dirty="0">
                <a:latin typeface="TimesNewRomanPS-Italic"/>
              </a:rPr>
              <a:t>S </a:t>
            </a:r>
            <a:r>
              <a:rPr lang="en-GB" sz="1800" b="0" i="0" u="none" strike="noStrike" baseline="0" dirty="0">
                <a:latin typeface="TimesNewRomanPS"/>
              </a:rPr>
              <a:t>(i.e., lack of symmetry) and</a:t>
            </a:r>
          </a:p>
          <a:p>
            <a:pPr algn="l"/>
            <a:r>
              <a:rPr lang="en-GB" sz="1800" b="1" i="0" u="none" strike="noStrike" baseline="0" dirty="0">
                <a:latin typeface="TimesNewRomanPS-Bold"/>
              </a:rPr>
              <a:t>kurtosis, </a:t>
            </a:r>
            <a:r>
              <a:rPr lang="en-GB" sz="1800" b="0" i="1" u="none" strike="noStrike" baseline="0" dirty="0">
                <a:latin typeface="TimesNewRomanPS-Italic"/>
              </a:rPr>
              <a:t>K </a:t>
            </a:r>
            <a:r>
              <a:rPr lang="en-GB" sz="1800" b="0" i="0" u="none" strike="noStrike" baseline="0" dirty="0">
                <a:latin typeface="TimesNewRomanPS"/>
              </a:rPr>
              <a:t>(i.e., tallness or flatness – </a:t>
            </a:r>
            <a:r>
              <a:rPr lang="el-GR" sz="1800" b="0" i="0" u="none" strike="noStrike" baseline="0" dirty="0">
                <a:latin typeface="TimesNewRomanPS"/>
              </a:rPr>
              <a:t>πόσο </a:t>
            </a:r>
            <a:r>
              <a:rPr lang="el-GR" sz="1800" b="0" i="0" u="none" strike="noStrike" baseline="0" dirty="0" err="1">
                <a:latin typeface="TimesNewRomanPS"/>
              </a:rPr>
              <a:t>πλατια</a:t>
            </a:r>
            <a:r>
              <a:rPr lang="el-GR" sz="1800" b="0" i="0" u="none" strike="noStrike" baseline="0" dirty="0">
                <a:latin typeface="TimesNewRomanPS"/>
              </a:rPr>
              <a:t> η </a:t>
            </a:r>
            <a:r>
              <a:rPr lang="el-GR" sz="1800" b="0" i="0" u="none" strike="noStrike" baseline="0" dirty="0" err="1">
                <a:latin typeface="TimesNewRomanPS"/>
              </a:rPr>
              <a:t>λεπτα</a:t>
            </a:r>
            <a:r>
              <a:rPr lang="el-GR" sz="1800" b="0" i="0" u="none" strike="noStrike" baseline="0" dirty="0">
                <a:latin typeface="TimesNewRomanPS"/>
              </a:rPr>
              <a:t> είναι τα </a:t>
            </a:r>
            <a:r>
              <a:rPr lang="el-GR" sz="1800" b="0" i="0" u="none" strike="noStrike" baseline="0" dirty="0" err="1">
                <a:latin typeface="TimesNewRomanPS"/>
              </a:rPr>
              <a:t>ακρα</a:t>
            </a:r>
            <a:r>
              <a:rPr lang="el-GR" sz="1800" b="0" i="0" u="none" strike="noStrike" baseline="0" dirty="0">
                <a:latin typeface="TimesNewRomanPS"/>
              </a:rPr>
              <a:t> μιας κατανομής</a:t>
            </a:r>
            <a:r>
              <a:rPr lang="en-GB" sz="1800" b="0" i="0" u="none" strike="noStrike" baseline="0" dirty="0">
                <a:latin typeface="TimesNewRomanPS"/>
              </a:rPr>
              <a:t>) </a:t>
            </a:r>
          </a:p>
          <a:p>
            <a:pPr algn="l"/>
            <a:endParaRPr lang="en-GB" sz="1800" b="0" i="0" u="none" strike="noStrike" baseline="0" dirty="0">
              <a:latin typeface="TimesNewRomanPS"/>
            </a:endParaRPr>
          </a:p>
          <a:p>
            <a:r>
              <a:rPr lang="en-GB" sz="4000" dirty="0"/>
              <a:t>A </a:t>
            </a:r>
            <a:r>
              <a:rPr lang="en-GB" sz="4000" b="1" dirty="0">
                <a:hlinkClick r:id="rId3"/>
              </a:rPr>
              <a:t>left-skewed distribution</a:t>
            </a:r>
            <a:r>
              <a:rPr lang="en-GB" sz="4000" dirty="0"/>
              <a:t> has a long left tail. Left-skewed distributions are also called </a:t>
            </a:r>
            <a:r>
              <a:rPr lang="en-GB" sz="4000" i="1" dirty="0"/>
              <a:t>negatively-skewed</a:t>
            </a:r>
            <a:r>
              <a:rPr lang="en-GB" sz="4000" dirty="0"/>
              <a:t> distributions. That’s because there is a </a:t>
            </a:r>
            <a:r>
              <a:rPr lang="en-GB" sz="4000" dirty="0">
                <a:hlinkClick r:id="rId4"/>
              </a:rPr>
              <a:t>long tail</a:t>
            </a:r>
            <a:r>
              <a:rPr lang="en-GB" sz="4000" dirty="0"/>
              <a:t> in the negative direction on the number line. The mean is also to the left of the </a:t>
            </a:r>
            <a:r>
              <a:rPr lang="en-GB" sz="4000" dirty="0">
                <a:hlinkClick r:id="rId5"/>
              </a:rPr>
              <a:t>peak</a:t>
            </a:r>
            <a:r>
              <a:rPr lang="en-GB" sz="4000" dirty="0"/>
              <a:t>.</a:t>
            </a:r>
          </a:p>
          <a:p>
            <a:r>
              <a:rPr lang="en-GB" sz="4000" dirty="0"/>
              <a:t>A </a:t>
            </a:r>
            <a:r>
              <a:rPr lang="en-GB" sz="4000" b="1" dirty="0">
                <a:hlinkClick r:id="rId6"/>
              </a:rPr>
              <a:t>right-skewed distribution</a:t>
            </a:r>
            <a:r>
              <a:rPr lang="en-GB" sz="4000" dirty="0"/>
              <a:t> has a long right tail. Right-skewed distributions are also called positive-skew distributions. That’s because there is a long tail in the positive direction on the number line. The </a:t>
            </a:r>
            <a:r>
              <a:rPr lang="en-GB" sz="4000" dirty="0">
                <a:hlinkClick r:id="rId7"/>
              </a:rPr>
              <a:t>mean </a:t>
            </a:r>
            <a:r>
              <a:rPr lang="en-GB" sz="4000" dirty="0"/>
              <a:t>is also to the right of the 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32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Η </a:t>
            </a:r>
            <a:r>
              <a:rPr lang="el-GR" dirty="0" err="1"/>
              <a:t>συνδιακύμανση</a:t>
            </a:r>
            <a:r>
              <a:rPr lang="el-GR" dirty="0"/>
              <a:t> είναι ένα μέτρο της γραμμικής συσχέτισης μεταξύ Χ και Ζ· οι μονάδες της είναι μονάδες Χ × μονάδες Ζ</a:t>
            </a:r>
            <a:r>
              <a:rPr lang="en-US" dirty="0"/>
              <a:t>, </a:t>
            </a:r>
            <a:r>
              <a:rPr lang="el-GR" dirty="0"/>
              <a:t>μέτρο κατά πόσο κινούνται </a:t>
            </a:r>
            <a:r>
              <a:rPr lang="el-GR" dirty="0" err="1"/>
              <a:t>μαζι</a:t>
            </a:r>
            <a:r>
              <a:rPr lang="el-GR" dirty="0"/>
              <a:t> 2 τυχαίες μεταβλητές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87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Μέτρο εξάρτησης 2 τυχαίων μεταβλητών που λύνει το πρόβλημα των μονάδων της </a:t>
            </a:r>
            <a:r>
              <a:rPr lang="el-GR" dirty="0" err="1"/>
              <a:t>συνδιακύμανσης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68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Αντίστοιχα μπορεί να </a:t>
            </a:r>
            <a:r>
              <a:rPr lang="el-GR" dirty="0" err="1"/>
              <a:t>γραφει</a:t>
            </a:r>
            <a:r>
              <a:rPr lang="el-GR" dirty="0"/>
              <a:t> με </a:t>
            </a:r>
            <a:r>
              <a:rPr lang="el-GR" dirty="0" err="1"/>
              <a:t>αθροισμα</a:t>
            </a:r>
            <a:r>
              <a:rPr lang="el-GR" dirty="0"/>
              <a:t> και </a:t>
            </a:r>
            <a:r>
              <a:rPr lang="el-GR" dirty="0" err="1"/>
              <a:t>ολοκληρωμα</a:t>
            </a:r>
            <a:r>
              <a:rPr lang="el-GR" dirty="0"/>
              <a:t> για διακριτή κ συνεχή μεταβλητή ως απόκλιση από το δεσμευμένο μέσο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93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NewRomanPS"/>
              </a:rPr>
              <a:t>marginal, or unconditional, expectation of </a:t>
            </a:r>
            <a:r>
              <a:rPr lang="en-GB" sz="1800" b="0" i="1" u="none" strike="noStrike" baseline="0" dirty="0">
                <a:latin typeface="TimesNewRomanPS-Italic"/>
              </a:rPr>
              <a:t>Y </a:t>
            </a:r>
            <a:r>
              <a:rPr lang="en-GB" sz="1800" b="0" i="0" u="none" strike="noStrike" baseline="0" dirty="0">
                <a:latin typeface="TimesNewRomanPS"/>
              </a:rPr>
              <a:t>is equal to the expectation of its conditional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expectation, the symbol </a:t>
            </a:r>
            <a:r>
              <a:rPr lang="en-GB" sz="1800" b="0" i="1" u="none" strike="noStrike" baseline="0" dirty="0">
                <a:latin typeface="TimesNewRomanPS-Italic"/>
              </a:rPr>
              <a:t>EX </a:t>
            </a:r>
            <a:r>
              <a:rPr lang="en-GB" sz="1800" b="0" i="0" u="none" strike="noStrike" baseline="0" dirty="0">
                <a:latin typeface="TimesNewRomanPS"/>
              </a:rPr>
              <a:t>denoting that the expectation is taken over the values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of </a:t>
            </a:r>
            <a:r>
              <a:rPr lang="en-GB" sz="1800" b="0" i="1" u="none" strike="noStrike" baseline="0" dirty="0">
                <a:latin typeface="TimesNewRomanPS-Italic"/>
              </a:rPr>
              <a:t>X</a:t>
            </a:r>
            <a:r>
              <a:rPr lang="en-GB" sz="1800" b="0" i="0" u="none" strike="noStrike" baseline="0" dirty="0">
                <a:latin typeface="TimesNewRomanPS"/>
              </a:rPr>
              <a:t>. Put simply, this law states that if we first obtain </a:t>
            </a:r>
            <a:r>
              <a:rPr lang="en-GB" sz="1800" b="0" i="1" u="none" strike="noStrike" baseline="0" dirty="0">
                <a:latin typeface="TimesNewRomanPS-Italic"/>
              </a:rPr>
              <a:t>E</a:t>
            </a:r>
            <a:r>
              <a:rPr lang="en-GB" sz="1800" b="0" i="0" u="none" strike="noStrike" baseline="0" dirty="0">
                <a:latin typeface="TimesNewRomanPS"/>
              </a:rPr>
              <a:t>(</a:t>
            </a:r>
            <a:r>
              <a:rPr lang="en-GB" sz="1800" b="0" i="1" u="none" strike="noStrike" baseline="0" dirty="0">
                <a:latin typeface="TimesNewRomanPS-Italic"/>
              </a:rPr>
              <a:t>Y </a:t>
            </a:r>
            <a:r>
              <a:rPr lang="en-GB" sz="1800" b="0" i="0" u="none" strike="noStrike" baseline="0" dirty="0">
                <a:latin typeface="MTSY"/>
              </a:rPr>
              <a:t>| </a:t>
            </a:r>
            <a:r>
              <a:rPr lang="en-GB" sz="1800" b="0" i="1" u="none" strike="noStrike" baseline="0" dirty="0">
                <a:latin typeface="TimesNewRomanPS-Italic"/>
              </a:rPr>
              <a:t>X</a:t>
            </a:r>
            <a:r>
              <a:rPr lang="en-GB" sz="1800" b="0" i="0" u="none" strike="noStrike" baseline="0" dirty="0">
                <a:latin typeface="TimesNewRomanPS"/>
              </a:rPr>
              <a:t>) as a function of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and take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its expected value over the distribution of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values, you wind up with </a:t>
            </a:r>
            <a:r>
              <a:rPr lang="en-GB" sz="1800" b="0" i="1" u="none" strike="noStrike" baseline="0" dirty="0">
                <a:latin typeface="TimesNewRomanPS-Italic"/>
              </a:rPr>
              <a:t>E</a:t>
            </a:r>
            <a:r>
              <a:rPr lang="en-GB" sz="1800" b="0" i="0" u="none" strike="noStrike" baseline="0" dirty="0">
                <a:latin typeface="TimesNewRomanPS"/>
              </a:rPr>
              <a:t>(</a:t>
            </a:r>
            <a:r>
              <a:rPr lang="en-GB" sz="1800" b="0" i="1" u="none" strike="noStrike" baseline="0" dirty="0">
                <a:latin typeface="TimesNewRomanPS-Italic"/>
              </a:rPr>
              <a:t>Y</a:t>
            </a:r>
            <a:r>
              <a:rPr lang="en-GB" sz="1800" b="0" i="0" u="none" strike="noStrike" baseline="0" dirty="0">
                <a:latin typeface="TimesNewRomanPS"/>
              </a:rPr>
              <a:t>), the unconditional</a:t>
            </a:r>
          </a:p>
          <a:p>
            <a:pPr algn="l"/>
            <a:r>
              <a:rPr lang="en-US" sz="1800" b="0" i="0" u="none" strike="noStrike" baseline="0" dirty="0">
                <a:latin typeface="TimesNewRomanPS"/>
              </a:rPr>
              <a:t>expectation of </a:t>
            </a:r>
            <a:r>
              <a:rPr lang="en-US" sz="1800" b="0" i="1" u="none" strike="noStrike" baseline="0" dirty="0">
                <a:latin typeface="TimesNewRomanPS-Italic"/>
              </a:rPr>
              <a:t>Y</a:t>
            </a:r>
            <a:r>
              <a:rPr lang="en-US" sz="1800" b="0" i="0" u="none" strike="noStrike" baseline="0" dirty="0">
                <a:latin typeface="TimesNewRomanPS"/>
              </a:rPr>
              <a:t>.</a:t>
            </a:r>
            <a:endParaRPr lang="el-GR" sz="1800" b="0" i="0" u="none" strike="noStrike" baseline="0" dirty="0">
              <a:latin typeface="TimesNewRomanP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Η αναμενόμενη τιμή της </a:t>
            </a:r>
            <a:r>
              <a:rPr lang="en-US" sz="1200" dirty="0"/>
              <a:t>Y </a:t>
            </a:r>
            <a:r>
              <a:rPr lang="el-GR" sz="1200" dirty="0"/>
              <a:t>είναι ο σταθμικός μέσος της υπό συνθήκη προσδοκίας της Υ όταν δίνεται η Χ, σταθμισμένος με την κατανομή πιθανότητας της Χ</a:t>
            </a:r>
          </a:p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28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LTStd-Roman"/>
              </a:rPr>
              <a:t>any discrete random variable is completely described by listing its possible</a:t>
            </a:r>
            <a:r>
              <a:rPr lang="el-GR" sz="1800" b="0" i="0" u="none" strike="noStrike" baseline="0" dirty="0">
                <a:latin typeface="TimesLTStd-Roman"/>
              </a:rPr>
              <a:t> </a:t>
            </a:r>
            <a:r>
              <a:rPr lang="en-US" sz="1800" b="0" i="0" u="none" strike="noStrike" baseline="0" dirty="0">
                <a:latin typeface="TimesLTStd-Roman"/>
              </a:rPr>
              <a:t>Values</a:t>
            </a:r>
            <a:r>
              <a:rPr lang="el-GR" sz="1800" b="0" i="0" u="none" strike="noStrike" baseline="0" dirty="0">
                <a:latin typeface="TimesLTStd-Roman"/>
              </a:rPr>
              <a:t> </a:t>
            </a:r>
            <a:r>
              <a:rPr lang="en-GB" sz="1800" b="0" i="0" u="none" strike="noStrike" baseline="0" dirty="0">
                <a:latin typeface="TimesLTStd-Roman"/>
              </a:rPr>
              <a:t>and the associated probability that it takes on each value.</a:t>
            </a:r>
            <a:endParaRPr lang="el-GR" sz="1800" b="0" i="0" u="none" strike="noStrike" baseline="0" dirty="0">
              <a:latin typeface="TimesLTStd-Roman"/>
            </a:endParaRP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The </a:t>
            </a:r>
            <a:r>
              <a:rPr lang="en-GB" sz="1800" b="1" i="0" u="none" strike="noStrike" baseline="0" dirty="0">
                <a:latin typeface="TimesLTStd-Bold"/>
              </a:rPr>
              <a:t>probability density function (pdf) </a:t>
            </a:r>
            <a:r>
              <a:rPr lang="en-GB" sz="1800" b="0" i="0" u="none" strike="noStrike" baseline="0" dirty="0">
                <a:latin typeface="TimesLTStd-Roman"/>
              </a:rPr>
              <a:t>of </a:t>
            </a:r>
            <a:r>
              <a:rPr lang="en-GB" sz="1800" b="0" i="1" u="none" strike="noStrike" baseline="0" dirty="0">
                <a:latin typeface="TimesLTStd-Italic"/>
              </a:rPr>
              <a:t>X </a:t>
            </a:r>
            <a:r>
              <a:rPr lang="en-GB" sz="1800" b="0" i="0" u="none" strike="noStrike" baseline="0" dirty="0">
                <a:latin typeface="TimesLTStd-Roman"/>
              </a:rPr>
              <a:t>summarizes the information concerning the possible</a:t>
            </a:r>
            <a:r>
              <a:rPr lang="el-GR" sz="1800" b="0" i="0" u="none" strike="noStrike" baseline="0" dirty="0">
                <a:latin typeface="TimesLTStd-Roman"/>
              </a:rPr>
              <a:t> </a:t>
            </a:r>
            <a:r>
              <a:rPr lang="en-GB" sz="1800" b="0" i="0" u="none" strike="noStrike" baseline="0" dirty="0">
                <a:latin typeface="TimesLTStd-Roman"/>
              </a:rPr>
              <a:t>outcomes of </a:t>
            </a:r>
            <a:r>
              <a:rPr lang="en-GB" sz="1800" b="0" i="1" u="none" strike="noStrike" baseline="0" dirty="0">
                <a:latin typeface="TimesLTStd-Italic"/>
              </a:rPr>
              <a:t>X </a:t>
            </a:r>
            <a:r>
              <a:rPr lang="en-GB" sz="1800" b="0" i="0" u="none" strike="noStrike" baseline="0" dirty="0">
                <a:latin typeface="TimesLTStd-Roman"/>
              </a:rPr>
              <a:t>and the corresponding probabilities:</a:t>
            </a:r>
            <a:endParaRPr lang="el-GR" sz="1800" b="0" i="0" u="none" strike="noStrike" baseline="0" dirty="0">
              <a:latin typeface="TimesLTStd-Roman"/>
            </a:endParaRPr>
          </a:p>
          <a:p>
            <a:pPr algn="l"/>
            <a:r>
              <a:rPr lang="el-GR" sz="1800" b="0" i="0" u="none" strike="noStrike" baseline="0" dirty="0">
                <a:latin typeface="TimesLTStd-Roman"/>
              </a:rPr>
              <a:t>Η συνάρτηση μέσω </a:t>
            </a:r>
            <a:r>
              <a:rPr lang="el-GR" sz="1800" b="0" i="0" u="none" strike="noStrike" baseline="0" dirty="0" err="1">
                <a:latin typeface="TimesLTStd-Roman"/>
              </a:rPr>
              <a:t>τησ</a:t>
            </a:r>
            <a:r>
              <a:rPr lang="el-GR" sz="1800" b="0" i="0" u="none" strike="noStrike" baseline="0" dirty="0">
                <a:latin typeface="TimesLTStd-Roman"/>
              </a:rPr>
              <a:t> οποίας οι τιμές της τυχαίας μεταβλητής Χ,  </a:t>
            </a:r>
            <a:r>
              <a:rPr lang="en-US" sz="1800" b="0" i="0" u="none" strike="noStrike" baseline="0" dirty="0">
                <a:latin typeface="TimesLTStd-Roman"/>
              </a:rPr>
              <a:t>x</a:t>
            </a:r>
            <a:r>
              <a:rPr lang="el-GR" sz="1800" b="0" i="0" u="none" strike="noStrike" baseline="0" dirty="0">
                <a:latin typeface="TimesNewRomanPS"/>
              </a:rPr>
              <a:t> απεικονίζονται στις πιθανότητές τους</a:t>
            </a:r>
          </a:p>
          <a:p>
            <a:pPr algn="l"/>
            <a:endParaRPr lang="en-GB" sz="1800" b="0" i="0" u="none" strike="noStrike" baseline="0" dirty="0">
              <a:latin typeface="TimesNewRomanPS"/>
            </a:endParaRP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where </a:t>
            </a:r>
            <a:r>
              <a:rPr lang="en-GB" sz="1800" b="0" i="1" u="none" strike="noStrike" baseline="0" dirty="0">
                <a:latin typeface="TimesNewRomanPS-Italic"/>
              </a:rPr>
              <a:t>P</a:t>
            </a:r>
            <a:r>
              <a:rPr lang="en-GB" sz="1800" b="0" i="0" u="none" strike="noStrike" baseline="0" dirty="0">
                <a:latin typeface="TimesNewRomanPS"/>
              </a:rPr>
              <a:t>(</a:t>
            </a:r>
            <a:r>
              <a:rPr lang="en-GB" sz="1800" b="0" i="1" u="none" strike="noStrike" baseline="0" dirty="0">
                <a:latin typeface="TimesNewRomanPS-Italic"/>
              </a:rPr>
              <a:t>a </a:t>
            </a:r>
            <a:r>
              <a:rPr lang="en-GB" sz="1800" b="0" i="0" u="none" strike="noStrike" baseline="0" dirty="0">
                <a:latin typeface="MTSY"/>
              </a:rPr>
              <a:t>≤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MTSY"/>
              </a:rPr>
              <a:t>≤ </a:t>
            </a:r>
            <a:r>
              <a:rPr lang="en-GB" sz="1800" b="0" i="1" u="none" strike="noStrike" baseline="0" dirty="0">
                <a:latin typeface="TimesNewRomanPS-Italic"/>
              </a:rPr>
              <a:t>b</a:t>
            </a:r>
            <a:r>
              <a:rPr lang="en-GB" sz="1800" b="0" i="0" u="none" strike="noStrike" baseline="0" dirty="0">
                <a:latin typeface="TimesNewRomanPS"/>
              </a:rPr>
              <a:t>) means the probability that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lies in the interval </a:t>
            </a:r>
            <a:r>
              <a:rPr lang="en-GB" sz="1800" b="0" i="1" u="none" strike="noStrike" baseline="0" dirty="0">
                <a:latin typeface="TimesNewRomanPS-Italic"/>
              </a:rPr>
              <a:t>a </a:t>
            </a:r>
            <a:r>
              <a:rPr lang="en-GB" sz="1800" b="0" i="0" u="none" strike="noStrike" baseline="0" dirty="0">
                <a:latin typeface="TimesNewRomanPS"/>
              </a:rPr>
              <a:t>to </a:t>
            </a:r>
            <a:r>
              <a:rPr lang="en-GB" sz="1800" b="0" i="1" u="none" strike="noStrike" baseline="0" dirty="0">
                <a:latin typeface="TimesNewRomanPS-Italic"/>
              </a:rPr>
              <a:t>b.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11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LTStd-Roman"/>
              </a:rPr>
              <a:t>For discrete random variables, (B.6) is obtained by summing the pdf over all values </a:t>
            </a:r>
            <a:r>
              <a:rPr lang="en-GB" sz="1800" b="0" i="1" u="none" strike="noStrike" baseline="0" dirty="0" err="1">
                <a:latin typeface="TimesLTStd-Italic"/>
              </a:rPr>
              <a:t>xj</a:t>
            </a:r>
            <a:r>
              <a:rPr lang="en-GB" sz="1800" b="0" i="1" u="none" strike="noStrike" baseline="0" dirty="0">
                <a:latin typeface="TimesLTStd-Italic"/>
              </a:rPr>
              <a:t> </a:t>
            </a:r>
            <a:r>
              <a:rPr lang="en-GB" sz="1800" b="0" i="0" u="none" strike="noStrike" baseline="0" dirty="0">
                <a:latin typeface="TimesLTStd-Roman"/>
              </a:rPr>
              <a:t>such that </a:t>
            </a:r>
            <a:r>
              <a:rPr lang="en-GB" sz="1800" b="0" i="1" u="none" strike="noStrike" baseline="0" dirty="0" err="1">
                <a:latin typeface="TimesLTStd-Italic"/>
              </a:rPr>
              <a:t>xj</a:t>
            </a:r>
            <a:r>
              <a:rPr lang="en-GB" sz="1800" b="0" i="1" u="none" strike="noStrike" baseline="0" dirty="0">
                <a:latin typeface="TimesLTStd-Italic"/>
              </a:rPr>
              <a:t> </a:t>
            </a:r>
            <a:r>
              <a:rPr lang="en-GB" sz="1800" b="0" i="0" u="none" strike="noStrike" baseline="0" dirty="0">
                <a:latin typeface="WWDOC01"/>
              </a:rPr>
              <a:t># </a:t>
            </a:r>
            <a:r>
              <a:rPr lang="en-GB" sz="1800" b="0" i="1" u="none" strike="noStrike" baseline="0" dirty="0">
                <a:latin typeface="TimesLTStd-Italic"/>
              </a:rPr>
              <a:t>x</a:t>
            </a:r>
            <a:r>
              <a:rPr lang="en-GB" sz="1800" b="0" i="0" u="none" strike="noStrike" baseline="0" dirty="0">
                <a:latin typeface="TimesLTStd-Roman"/>
              </a:rPr>
              <a:t>. For a continuous random variable, </a:t>
            </a:r>
            <a:r>
              <a:rPr lang="en-GB" sz="1800" b="0" i="1" u="none" strike="noStrike" baseline="0" dirty="0">
                <a:latin typeface="TimesLTStd-Italic"/>
              </a:rPr>
              <a:t>F</a:t>
            </a:r>
            <a:r>
              <a:rPr lang="en-GB" sz="1800" b="0" i="0" u="none" strike="noStrike" baseline="0" dirty="0">
                <a:latin typeface="WWDOC14"/>
              </a:rPr>
              <a:t>(x)  </a:t>
            </a:r>
            <a:r>
              <a:rPr lang="en-GB" sz="1800" b="0" i="0" u="none" strike="noStrike" baseline="0" dirty="0">
                <a:latin typeface="TimesLTStd-Roman"/>
              </a:rPr>
              <a:t>is the area under the pdf, </a:t>
            </a:r>
            <a:r>
              <a:rPr lang="en-GB" sz="1800" b="0" i="1" u="none" strike="noStrike" baseline="0" dirty="0">
                <a:latin typeface="TimesLTStd-Italic"/>
              </a:rPr>
              <a:t>f</a:t>
            </a:r>
            <a:r>
              <a:rPr lang="en-GB" sz="1800" b="0" i="0" u="none" strike="noStrike" baseline="0" dirty="0">
                <a:latin typeface="TimesLTStd-Roman"/>
              </a:rPr>
              <a:t>, to the left of the point </a:t>
            </a:r>
            <a:r>
              <a:rPr lang="en-GB" sz="1800" b="0" i="1" u="none" strike="noStrike" baseline="0" dirty="0">
                <a:latin typeface="TimesLTStd-Italic"/>
              </a:rPr>
              <a:t>x</a:t>
            </a:r>
            <a:r>
              <a:rPr lang="en-GB" sz="1800" b="0" i="0" u="none" strike="noStrike" baseline="0" dirty="0">
                <a:latin typeface="TimesLTStd-Roman"/>
              </a:rPr>
              <a:t>.</a:t>
            </a: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Because </a:t>
            </a:r>
            <a:r>
              <a:rPr lang="en-GB" sz="1800" b="0" i="1" u="none" strike="noStrike" baseline="0" dirty="0">
                <a:latin typeface="TimesLTStd-Italic"/>
              </a:rPr>
              <a:t>F</a:t>
            </a:r>
            <a:r>
              <a:rPr lang="en-GB" sz="1800" b="0" i="0" u="none" strike="noStrike" baseline="0" dirty="0">
                <a:latin typeface="WWDOC14"/>
              </a:rPr>
              <a:t>1</a:t>
            </a:r>
            <a:r>
              <a:rPr lang="en-GB" sz="1800" b="0" i="1" u="none" strike="noStrike" baseline="0" dirty="0">
                <a:latin typeface="TimesLTStd-Italic"/>
              </a:rPr>
              <a:t>x</a:t>
            </a:r>
            <a:r>
              <a:rPr lang="en-GB" sz="1800" b="0" i="0" u="none" strike="noStrike" baseline="0" dirty="0">
                <a:latin typeface="WWDOC14"/>
              </a:rPr>
              <a:t>2 </a:t>
            </a:r>
            <a:r>
              <a:rPr lang="en-GB" sz="1800" b="0" i="0" u="none" strike="noStrike" baseline="0" dirty="0">
                <a:latin typeface="TimesLTStd-Roman"/>
              </a:rPr>
              <a:t>is simply a probability, it is always between 0 and 1.</a:t>
            </a:r>
          </a:p>
          <a:p>
            <a:pPr algn="l"/>
            <a:r>
              <a:rPr lang="el-GR" dirty="0"/>
              <a:t>Κυρίως συνεχείς τυχαίες μεταβλητές</a:t>
            </a:r>
          </a:p>
          <a:p>
            <a:pPr algn="l"/>
            <a:r>
              <a:rPr lang="en-GB" sz="1800" b="0" i="0" u="none" strike="noStrike" baseline="0" dirty="0">
                <a:latin typeface="TimesLTStd-Roman"/>
              </a:rPr>
              <a:t>When computing probabilities for continuous random variables, it is easiest to work with the</a:t>
            </a:r>
          </a:p>
          <a:p>
            <a:pPr algn="l"/>
            <a:r>
              <a:rPr lang="en-US" sz="1800" b="1" i="0" u="none" strike="noStrike" baseline="0" dirty="0">
                <a:latin typeface="TimesLTStd-Bold"/>
              </a:rPr>
              <a:t>cumulative distribution function (</a:t>
            </a:r>
            <a:r>
              <a:rPr lang="en-US" sz="1800" b="1" i="0" u="none" strike="noStrike" baseline="0" dirty="0" err="1">
                <a:latin typeface="TimesLTStd-Bold"/>
              </a:rPr>
              <a:t>cdf</a:t>
            </a:r>
            <a:r>
              <a:rPr lang="en-US" sz="1800" b="1" i="0" u="none" strike="noStrike" baseline="0" dirty="0">
                <a:latin typeface="TimesLTStd-Bold"/>
              </a:rPr>
              <a:t>)</a:t>
            </a:r>
            <a:r>
              <a:rPr lang="en-US" sz="1800" b="0" i="0" u="none" strike="noStrike" baseline="0" dirty="0">
                <a:latin typeface="TimesLTStd-Roman"/>
              </a:rPr>
              <a:t>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62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latin typeface="MTEX"/>
            </a:endParaRPr>
          </a:p>
          <a:p>
            <a:pPr algn="l"/>
            <a:r>
              <a:rPr lang="en-GB" sz="1800" b="0" i="1" u="none" strike="noStrike" baseline="0" dirty="0">
                <a:latin typeface="TimesNewRomanPS-Italic"/>
              </a:rPr>
              <a:t>Sy </a:t>
            </a:r>
            <a:r>
              <a:rPr lang="en-GB" sz="1800" b="0" i="0" u="none" strike="noStrike" baseline="0" dirty="0">
                <a:latin typeface="TimesNewRomanPS"/>
              </a:rPr>
              <a:t>means the sum over all values of </a:t>
            </a:r>
            <a:r>
              <a:rPr lang="en-GB" sz="1800" b="0" i="1" u="none" strike="noStrike" baseline="0" dirty="0">
                <a:latin typeface="TimesNewRomanPS-Italic"/>
              </a:rPr>
              <a:t>Y </a:t>
            </a:r>
            <a:r>
              <a:rPr lang="en-GB" sz="1800" b="0" i="0" u="none" strike="noStrike" baseline="0" dirty="0">
                <a:latin typeface="TimesNewRomanPS"/>
              </a:rPr>
              <a:t>and </a:t>
            </a:r>
            <a:r>
              <a:rPr lang="en-GB" sz="1800" b="0" i="0" u="none" strike="noStrike" baseline="0" dirty="0" err="1">
                <a:latin typeface="TimesNewRomanPS"/>
              </a:rPr>
              <a:t>S</a:t>
            </a:r>
            <a:r>
              <a:rPr lang="en-GB" sz="1800" b="0" i="1" u="none" strike="noStrike" baseline="0" dirty="0" err="1">
                <a:latin typeface="TimesNewRomanPS-Italic"/>
              </a:rPr>
              <a:t>x</a:t>
            </a:r>
            <a:r>
              <a:rPr lang="en-GB" sz="1800" b="0" i="1" u="none" strike="noStrike" baseline="0" dirty="0">
                <a:latin typeface="TimesNewRomanPS-Italic"/>
              </a:rPr>
              <a:t> </a:t>
            </a:r>
            <a:r>
              <a:rPr lang="en-GB" sz="1800" b="0" i="0" u="none" strike="noStrike" baseline="0" dirty="0">
                <a:latin typeface="TimesNewRomanPS"/>
              </a:rPr>
              <a:t>means the sum over all </a:t>
            </a:r>
            <a:r>
              <a:rPr lang="en-US" sz="1800" b="0" i="0" u="none" strike="noStrike" baseline="0" dirty="0">
                <a:latin typeface="TimesNewRomanPS"/>
              </a:rPr>
              <a:t>values of </a:t>
            </a:r>
            <a:r>
              <a:rPr lang="en-US" sz="1800" b="0" i="1" u="none" strike="noStrike" baseline="0" dirty="0">
                <a:latin typeface="TimesNewRomanPS-Italic"/>
              </a:rPr>
              <a:t>X.</a:t>
            </a:r>
            <a:endParaRPr lang="en-US" dirty="0"/>
          </a:p>
          <a:p>
            <a:r>
              <a:rPr lang="el-GR" dirty="0"/>
              <a:t>Αν η </a:t>
            </a:r>
            <a:r>
              <a:rPr lang="el-GR" dirty="0" err="1"/>
              <a:t>Χμπορεί</a:t>
            </a:r>
            <a:r>
              <a:rPr lang="el-GR" dirty="0"/>
              <a:t> να πάρει διαφορετικές </a:t>
            </a:r>
            <a:r>
              <a:rPr lang="el-GR" dirty="0" err="1"/>
              <a:t>τιμες</a:t>
            </a:r>
            <a:r>
              <a:rPr lang="el-GR" dirty="0"/>
              <a:t> </a:t>
            </a:r>
            <a:r>
              <a:rPr lang="en-US" dirty="0"/>
              <a:t>x1, x2 …</a:t>
            </a:r>
            <a:r>
              <a:rPr lang="el-GR" dirty="0"/>
              <a:t>τότε η οριακή πιθανότητα η Υ να </a:t>
            </a:r>
            <a:r>
              <a:rPr lang="el-GR" dirty="0" err="1"/>
              <a:t>παρει</a:t>
            </a:r>
            <a:r>
              <a:rPr lang="el-GR" dirty="0"/>
              <a:t> την τιμή </a:t>
            </a:r>
            <a:r>
              <a:rPr lang="en-US" dirty="0"/>
              <a:t>y </a:t>
            </a:r>
            <a:r>
              <a:rPr lang="el-GR" dirty="0"/>
              <a:t>είναι</a:t>
            </a:r>
            <a:endParaRPr lang="en-GB" dirty="0"/>
          </a:p>
          <a:p>
            <a:r>
              <a:rPr lang="el-GR" dirty="0" err="1"/>
              <a:t>Συχνα</a:t>
            </a:r>
            <a:r>
              <a:rPr lang="el-GR" dirty="0"/>
              <a:t> </a:t>
            </a:r>
            <a:r>
              <a:rPr lang="el-GR" dirty="0" err="1"/>
              <a:t>χρισιμοποιουμε</a:t>
            </a:r>
            <a:r>
              <a:rPr lang="el-GR" dirty="0"/>
              <a:t> έναν </a:t>
            </a:r>
            <a:r>
              <a:rPr lang="el-GR" dirty="0" err="1"/>
              <a:t>υπο</a:t>
            </a:r>
            <a:r>
              <a:rPr lang="el-GR" dirty="0"/>
              <a:t> </a:t>
            </a:r>
            <a:r>
              <a:rPr lang="el-GR" dirty="0" err="1"/>
              <a:t>δεικτη</a:t>
            </a:r>
            <a:r>
              <a:rPr lang="el-GR" dirty="0"/>
              <a:t> για να δηλώσουμε την </a:t>
            </a:r>
            <a:r>
              <a:rPr lang="el-GR" dirty="0" err="1"/>
              <a:t>οριακη</a:t>
            </a:r>
            <a:r>
              <a:rPr lang="el-GR" dirty="0"/>
              <a:t> πιθανότητα ης </a:t>
            </a:r>
            <a:r>
              <a:rPr lang="el-GR" dirty="0" err="1"/>
              <a:t>μεταβλητης</a:t>
            </a:r>
            <a:r>
              <a:rPr lang="el-GR" dirty="0"/>
              <a:t> </a:t>
            </a:r>
            <a:r>
              <a:rPr lang="en-US" dirty="0" err="1"/>
              <a:t>fx</a:t>
            </a:r>
            <a:r>
              <a:rPr lang="en-US" dirty="0"/>
              <a:t>(x)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87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NewRomanPS"/>
              </a:rPr>
              <a:t>in regression analysis we are often interested in studying the </a:t>
            </a:r>
            <a:r>
              <a:rPr lang="en-GB" sz="1800" b="0" i="0" u="none" strike="noStrike" baseline="0" dirty="0" err="1">
                <a:latin typeface="TimesNewRomanPS"/>
              </a:rPr>
              <a:t>behavior</a:t>
            </a:r>
            <a:endParaRPr lang="en-GB" sz="1800" b="0" i="0" u="none" strike="noStrike" baseline="0" dirty="0">
              <a:latin typeface="TimesNewRomanPS"/>
            </a:endParaRP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of one variable conditional upon the value(s) of another variable(s).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the conditional PDF of one variable can be expressed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as the ratio of the joint PDF to the marginal PDF of another (conditioning) variable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66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latin typeface="TimesNewRomanPS"/>
              </a:rPr>
              <a:t>the joint PDF can be expressed as the product of the marginal PDFs</a:t>
            </a:r>
            <a:endParaRPr lang="el-GR" sz="1800" b="0" i="0" u="none" strike="noStrike" baseline="0" dirty="0">
              <a:latin typeface="TimesNewRomanPS"/>
            </a:endParaRPr>
          </a:p>
          <a:p>
            <a:r>
              <a:rPr lang="el-GR" sz="1800" b="0" i="0" u="none" strike="noStrike" baseline="0" dirty="0">
                <a:latin typeface="TimesNewRomanPS"/>
              </a:rPr>
              <a:t>Η πιθανότητα να παρατηρήσουμε μια συγκεκριμένη τιμή χ για τη μεταβλητή Χ ή η </a:t>
            </a:r>
            <a:r>
              <a:rPr lang="el-GR" sz="1800" b="0" i="0" u="none" strike="noStrike" baseline="0" dirty="0" err="1">
                <a:latin typeface="TimesNewRomanPS"/>
              </a:rPr>
              <a:t>πιθανόταηα</a:t>
            </a:r>
            <a:r>
              <a:rPr lang="el-GR" sz="1800" b="0" i="0" u="none" strike="noStrike" baseline="0" dirty="0">
                <a:latin typeface="TimesNewRomanPS"/>
              </a:rPr>
              <a:t> να λάβει κάποια τιμή σε ένα διάστημα είναι </a:t>
            </a:r>
            <a:r>
              <a:rPr lang="el-GR" sz="1800" b="0" i="0" u="none" strike="noStrike" baseline="0" dirty="0" err="1">
                <a:latin typeface="TimesNewRomanPS"/>
              </a:rPr>
              <a:t>ανεξαρτητη</a:t>
            </a:r>
            <a:r>
              <a:rPr lang="el-GR" sz="1800" b="0" i="0" u="none" strike="noStrike" baseline="0" dirty="0">
                <a:latin typeface="TimesNewRomanPS"/>
              </a:rPr>
              <a:t> από το να </a:t>
            </a:r>
            <a:r>
              <a:rPr lang="el-GR" sz="1200" b="0" i="0" u="none" strike="noStrike" baseline="0" dirty="0">
                <a:latin typeface="TimesNewRomanPS"/>
              </a:rPr>
              <a:t>παρατηρήσουμε μια συγκεκριμένη τιμή </a:t>
            </a:r>
            <a:r>
              <a:rPr lang="en-US" sz="1200" b="0" i="0" u="none" strike="noStrike" baseline="0" dirty="0">
                <a:latin typeface="TimesNewRomanPS"/>
              </a:rPr>
              <a:t>y </a:t>
            </a:r>
            <a:r>
              <a:rPr lang="el-GR" sz="1200" b="0" i="0" u="none" strike="noStrike" baseline="0" dirty="0">
                <a:latin typeface="TimesNewRomanPS"/>
              </a:rPr>
              <a:t> για τη μεταβλητή </a:t>
            </a:r>
            <a:r>
              <a:rPr lang="en-US" sz="1200" b="0" i="0" u="none" strike="noStrike" baseline="0" dirty="0">
                <a:latin typeface="TimesNewRomanPS"/>
              </a:rPr>
              <a:t>Y</a:t>
            </a:r>
            <a:r>
              <a:rPr lang="el-GR" sz="1200" b="0" i="0" u="none" strike="noStrike" baseline="0" dirty="0">
                <a:latin typeface="TimesNewRomanPS"/>
              </a:rPr>
              <a:t> ή η </a:t>
            </a:r>
            <a:r>
              <a:rPr lang="el-GR" sz="1200" b="0" i="0" u="none" strike="noStrike" baseline="0" dirty="0" err="1">
                <a:latin typeface="TimesNewRomanPS"/>
              </a:rPr>
              <a:t>πιθανόταηα</a:t>
            </a:r>
            <a:r>
              <a:rPr lang="el-GR" sz="1200" b="0" i="0" u="none" strike="noStrike" baseline="0" dirty="0">
                <a:latin typeface="TimesNewRomanPS"/>
              </a:rPr>
              <a:t> να λάβει κάποια τιμή σε ένα διάστημα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67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latin typeface="TimesNewRomanPS"/>
              </a:rPr>
              <a:t>Τα </a:t>
            </a:r>
            <a:r>
              <a:rPr lang="el-GR" sz="1800" b="0" i="0" u="none" strike="noStrike" baseline="0" dirty="0" err="1">
                <a:latin typeface="TimesNewRomanPS"/>
              </a:rPr>
              <a:t>βασικα</a:t>
            </a:r>
            <a:r>
              <a:rPr lang="el-GR" sz="1800" b="0" i="0" u="none" strike="noStrike" baseline="0" dirty="0">
                <a:latin typeface="TimesNewRomanPS"/>
              </a:rPr>
              <a:t> </a:t>
            </a:r>
            <a:r>
              <a:rPr lang="el-GR" sz="1800" b="0" i="0" u="none" strike="noStrike" baseline="0" dirty="0" err="1">
                <a:latin typeface="TimesNewRomanPS"/>
              </a:rPr>
              <a:t>χαρακτηριστικα</a:t>
            </a:r>
            <a:r>
              <a:rPr lang="el-GR" sz="1800" b="0" i="0" u="none" strike="noStrike" baseline="0" dirty="0">
                <a:latin typeface="TimesNewRomanPS"/>
              </a:rPr>
              <a:t> των κατανομών των τυχαίων μεταβλητών περιγράφονται από στατιστικά μέτρα , τις ροπές</a:t>
            </a:r>
          </a:p>
          <a:p>
            <a:pPr algn="l"/>
            <a:r>
              <a:rPr lang="el-GR" sz="4000" dirty="0"/>
              <a:t>μ = το πιο γνωστό περιγράφει την τιμή γύρω από την οποία συγκεντρώνεται μεγάλη μάζα των τιμών της τυχαίας μεταβλητής </a:t>
            </a:r>
          </a:p>
          <a:p>
            <a:pPr algn="l"/>
            <a:r>
              <a:rPr lang="el-GR" sz="4000" b="0" i="0" u="none" strike="noStrike" baseline="0" dirty="0" err="1">
                <a:latin typeface="TimesNewRomanPS"/>
              </a:rPr>
              <a:t>Αθροισμα</a:t>
            </a:r>
            <a:r>
              <a:rPr lang="el-GR" sz="4000" b="0" i="0" u="none" strike="noStrike" baseline="0" dirty="0">
                <a:latin typeface="TimesNewRomanPS"/>
              </a:rPr>
              <a:t> των πιθανοτήτων η Χ να πάρει την τιμή χ1, χ2 </a:t>
            </a:r>
            <a:r>
              <a:rPr lang="el-GR" sz="4000" b="0" i="0" u="none" strike="noStrike" baseline="0" dirty="0" err="1">
                <a:latin typeface="TimesNewRomanPS"/>
              </a:rPr>
              <a:t>κλπ</a:t>
            </a:r>
            <a:endParaRPr lang="el-GR" sz="1800" b="0" i="0" u="none" strike="noStrike" baseline="0" dirty="0">
              <a:latin typeface="TimesNewRomanPS"/>
            </a:endParaRPr>
          </a:p>
          <a:p>
            <a:pPr algn="l"/>
            <a:endParaRPr lang="el-GR" sz="1800" b="0" i="0" u="none" strike="noStrike" baseline="0" dirty="0">
              <a:latin typeface="TimesNewRomanPS"/>
            </a:endParaRPr>
          </a:p>
          <a:p>
            <a:pPr algn="l"/>
            <a:r>
              <a:rPr lang="en-US" sz="1800" b="0" i="0" u="none" strike="noStrike" baseline="0" dirty="0">
                <a:latin typeface="TimesNewRomanPS"/>
              </a:rPr>
              <a:t>where</a:t>
            </a:r>
            <a:r>
              <a:rPr lang="en-GB" sz="1800" b="0" i="1" u="none" strike="noStrike" baseline="0" dirty="0">
                <a:latin typeface="TimesNewRomanPS-Italic"/>
              </a:rPr>
              <a:t> </a:t>
            </a:r>
            <a:r>
              <a:rPr lang="en-GB" sz="1800" b="0" i="0" u="none" strike="noStrike" baseline="0" dirty="0">
                <a:latin typeface="TimesNewRomanPS"/>
              </a:rPr>
              <a:t>means the sum over all values of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and where </a:t>
            </a:r>
            <a:r>
              <a:rPr lang="en-GB" sz="1800" b="0" i="1" u="none" strike="noStrike" baseline="0" dirty="0">
                <a:latin typeface="TimesNewRomanPS-Italic"/>
              </a:rPr>
              <a:t>f </a:t>
            </a:r>
            <a:r>
              <a:rPr lang="en-GB" sz="1800" b="0" i="0" u="none" strike="noStrike" baseline="0" dirty="0">
                <a:latin typeface="TimesNewRomanPS"/>
              </a:rPr>
              <a:t>(</a:t>
            </a:r>
            <a:r>
              <a:rPr lang="en-GB" sz="1800" b="0" i="1" u="none" strike="noStrike" baseline="0" dirty="0">
                <a:latin typeface="TimesNewRomanPS-Italic"/>
              </a:rPr>
              <a:t>x</a:t>
            </a:r>
            <a:r>
              <a:rPr lang="en-GB" sz="1800" b="0" i="0" u="none" strike="noStrike" baseline="0" dirty="0">
                <a:latin typeface="TimesNewRomanPS"/>
              </a:rPr>
              <a:t>) is the (discrete) PDF of </a:t>
            </a:r>
            <a:r>
              <a:rPr lang="en-GB" sz="1800" b="0" i="1" u="none" strike="noStrike" baseline="0" dirty="0">
                <a:latin typeface="TimesNewRomanPS-Italic"/>
              </a:rPr>
              <a:t>X.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64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Αναμενόμνεη</a:t>
            </a:r>
            <a:r>
              <a:rPr lang="el-GR" dirty="0"/>
              <a:t> τιμή γραμμικού μετασχηματισμού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25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TimesNewRomanPS"/>
              </a:rPr>
              <a:t>gives an indication of how closely or widely the individual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values are spread around their mean value.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The distribution, or spread, of the </a:t>
            </a:r>
            <a:r>
              <a:rPr lang="en-GB" sz="1800" b="0" i="1" u="none" strike="noStrike" baseline="0" dirty="0">
                <a:latin typeface="TimesNewRomanPS-Italic"/>
              </a:rPr>
              <a:t>X </a:t>
            </a:r>
            <a:r>
              <a:rPr lang="en-GB" sz="1800" b="0" i="0" u="none" strike="noStrike" baseline="0" dirty="0">
                <a:latin typeface="TimesNewRomanPS"/>
              </a:rPr>
              <a:t>values around the expected value can be measured by the variance</a:t>
            </a:r>
          </a:p>
          <a:p>
            <a:pPr algn="l"/>
            <a:r>
              <a:rPr lang="en-GB" sz="1800" b="0" i="0" u="none" strike="noStrike" baseline="0" dirty="0">
                <a:latin typeface="TimesNewRomanPS"/>
              </a:rPr>
              <a:t>Convenient way of writing the var instead using the pdf (X-mu)^2 instead of x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Var(x) vs </a:t>
            </a:r>
            <a:r>
              <a:rPr lang="en-GB" dirty="0"/>
              <a:t>sigma x: </a:t>
            </a:r>
            <a:r>
              <a:rPr lang="el-GR" dirty="0"/>
              <a:t>η διακύμανση </a:t>
            </a:r>
            <a:r>
              <a:rPr lang="el-GR" dirty="0" err="1"/>
              <a:t>εκφραζεται</a:t>
            </a:r>
            <a:r>
              <a:rPr lang="el-GR" dirty="0"/>
              <a:t> με τετραγωνικές </a:t>
            </a:r>
            <a:r>
              <a:rPr lang="el-GR" dirty="0" err="1"/>
              <a:t>αποκλισεις</a:t>
            </a:r>
            <a:r>
              <a:rPr lang="el-GR" dirty="0"/>
              <a:t> και οι μονάδες της είναι οι μονάδες του τετραγώνου της Χ, το οποίο δυσκολεύει την ερμηνεία της </a:t>
            </a:r>
            <a:r>
              <a:rPr lang="el-GR" dirty="0" err="1"/>
              <a:t>διακυμανσης</a:t>
            </a:r>
            <a:endParaRPr lang="el-GR" dirty="0"/>
          </a:p>
          <a:p>
            <a:pPr algn="l"/>
            <a:r>
              <a:rPr lang="el-GR" dirty="0"/>
              <a:t>Η τυπική απόκλιση είναι η </a:t>
            </a:r>
            <a:r>
              <a:rPr lang="el-GR" dirty="0" err="1"/>
              <a:t>τετραγωνικη</a:t>
            </a:r>
            <a:r>
              <a:rPr lang="el-GR" dirty="0"/>
              <a:t> ρίζα της διακύμανσης κ εκφράζεται στις </a:t>
            </a:r>
            <a:r>
              <a:rPr lang="el-GR" dirty="0" err="1"/>
              <a:t>ιδιες</a:t>
            </a:r>
            <a:r>
              <a:rPr lang="el-GR" dirty="0"/>
              <a:t> μονάδες με την 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5EDA-22D5-4413-8098-8EABA4FAB7E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6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527C-FE80-4A27-80FC-96056041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659B0-064E-44F5-9CCF-E57C2BA8F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95A6D-EF70-4634-A262-9F048763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6602-9CC6-4F47-BDCF-94219C5D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50C8-DDBC-4ADE-92A5-83F2C5A3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52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D55D-30A3-4EEA-A45B-B711A281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71CD2-CCCA-44D5-A892-CEBE1E502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ECE6C-AF82-49C4-B57F-39A10D39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FFFA3-5E15-4697-9DD0-4E0DAC63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4D240-A4D8-43E8-ABC4-B76B049C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28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E9E99-8024-4871-A34F-F478F7F15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ABCC7-A5A0-48CC-92C2-2A89CBE50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60E6-1417-4E1E-AD38-FC36F456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CBAB0-F983-4BEA-8071-0A19F87B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10099-1136-4C5B-A2FE-40D3B7A0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55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9607-2558-4808-8343-59A7BE0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6BBD-862C-410C-9815-04FEC314F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C5722-CED1-4B2C-A42D-43B8957A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2E11-1C64-4FBE-9A20-9395F79D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684E-07FB-4B8E-97B4-15CFFD80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9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FA36-3EAA-40E1-8BAB-6D0E4399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77B0F-3D31-4E1C-8D2E-65A35B4A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5AFC-F201-43F5-81D1-5B657814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C7D0C-2078-48EC-A485-BC55F241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048B1-8FA8-40CA-8A46-F7B1820E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7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E49F-34A2-4635-A26E-61F69D00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4CA9-8D86-4059-8590-11456460F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4E98-FE49-49AD-89AD-9FB52594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97D-784C-4009-A285-EE468CF4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247F6-9A2A-4B40-A8BC-358B438B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1B2E4-8190-43A8-9D9A-8FA4598B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89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E0E1-ACC2-4A9C-BF16-B8DDBCE4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4E03-A17D-4033-B3E6-8087D314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D69B4-116C-4A98-91D6-4B9E99EE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ABEB8-4CDA-417C-8623-D51F74C2A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09806-7D5C-430B-B0D4-D4DD94462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12058-366D-48C7-89CE-0C7400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7F7A1-9C39-4C59-9999-B4FAF0F3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AB0EA-7696-41D9-9A0E-8A4BE081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25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45A7-28AA-448E-9C35-82965786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6594B-93A9-4C1F-9AF9-D7D114B2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20809-5A76-40DB-BABB-EC9002E7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3C76E-C4CB-4B11-A498-63AFBFA5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1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649E2-0C72-47CF-8868-A723976C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BFA9-17FA-4C16-ADEE-9CC85494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341E-7FB0-4D86-A0A6-E712657B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56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2E2A-36DF-4026-9F36-C0BC3D9E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9F3E-7507-47B2-A208-91DBD05F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0B9BB-7153-4F6E-9D36-A558C2A6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B7FFE-A8F3-44AB-BA1B-0833BCB1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3C1B8-1280-4705-86E4-3A1ADDE8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D2431-BA29-4E06-8C6C-5082F2C6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95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92C9-C1D7-4E79-AE95-98658D10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E9D4B-743D-4DA7-8E21-17EC1460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FFDB6-356B-493E-931D-BE5376EB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BAA07-CB7E-4588-AE57-FC113939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C970D-350D-48EB-96B0-FBB9DA7D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7E75-A90A-4D00-9671-DB246634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38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086F2-9F90-4DDF-B429-AB950CFD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DB69-7805-4D1A-B348-22DBC9AE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D125-CCCE-4EE7-A7C4-F60C36420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4241-9404-4116-8404-4EC314AD8680}" type="datetimeFigureOut">
              <a:rPr lang="el-GR" smtClean="0"/>
              <a:t>12/3/24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5B7A-A5AF-4151-B232-FFFA7704E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5C353-15C5-4E94-923B-B2B004CA3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B3B4-D5B6-4C63-9BDF-350A40BDC7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3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os@aueb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200C-CCA7-47F5-80F3-5429FD397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2527"/>
            <a:ext cx="9144000" cy="2387600"/>
          </a:xfrm>
        </p:spPr>
        <p:txBody>
          <a:bodyPr anchor="ctr">
            <a:normAutofit/>
          </a:bodyPr>
          <a:lstStyle/>
          <a:p>
            <a:r>
              <a:rPr lang="el-GR" sz="54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Εισαγωγή στην οικονομετρία (1404)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659AA-BEFF-4997-9933-3FB8B1D5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6384"/>
            <a:ext cx="9144000" cy="2001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600" dirty="0">
                <a:latin typeface="Garamond" panose="02020404030301010803" pitchFamily="18" charset="0"/>
              </a:rPr>
              <a:t>Διάλεξη </a:t>
            </a:r>
            <a:r>
              <a:rPr lang="en-GB" sz="3600" dirty="0">
                <a:latin typeface="Garamond" panose="02020404030301010803" pitchFamily="18" charset="0"/>
              </a:rPr>
              <a:t>3</a:t>
            </a:r>
            <a:endParaRPr lang="el-GR" sz="3600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CF17F-8B1B-4890-9A83-1116CDB724E2}"/>
              </a:ext>
            </a:extLst>
          </p:cNvPr>
          <p:cNvSpPr txBox="1"/>
          <p:nvPr/>
        </p:nvSpPr>
        <p:spPr>
          <a:xfrm>
            <a:off x="111961" y="5047859"/>
            <a:ext cx="5915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Garamond" panose="02020404030301010803" pitchFamily="18" charset="0"/>
              </a:rPr>
              <a:t>Ά</a:t>
            </a:r>
            <a:r>
              <a:rPr lang="el-GR" sz="2800" dirty="0" err="1">
                <a:latin typeface="Garamond" panose="02020404030301010803" pitchFamily="18" charset="0"/>
              </a:rPr>
              <a:t>γγελος</a:t>
            </a:r>
            <a:r>
              <a:rPr lang="el-GR" sz="2800" dirty="0">
                <a:latin typeface="Garamond" panose="02020404030301010803" pitchFamily="18" charset="0"/>
              </a:rPr>
              <a:t> Αλεξόπουλος</a:t>
            </a:r>
          </a:p>
          <a:p>
            <a:r>
              <a:rPr lang="el-GR" sz="2800" dirty="0">
                <a:latin typeface="Garamond" panose="02020404030301010803" pitchFamily="18" charset="0"/>
              </a:rPr>
              <a:t>Οικονομικό Πανεπιστήμιο Αθηνών - Τμήμα Οικονομικής Επιστήμης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angelos@aueb.gr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4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B1AA-E7A3-4454-8EF9-8C5AE1FD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66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Μέσος ή αναμενόμενη τιμή (ροπή πρώτης τάξης)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497D1-2A47-4FC5-9170-E81626175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endParaRPr lang="el-GR" dirty="0"/>
              </a:p>
              <a:p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η τυχαία μεταβλητή τότε</a:t>
                </a: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αν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η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είναι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διακριτή</m:t>
                            </m:r>
                          </m:e>
                          <m:e/>
                          <m:e>
                            <m:nary>
                              <m:naryPr>
                                <m:limLoc m:val="undOvr"/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l-GR" dirty="0"/>
                              <m:t>αν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η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είναι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dirty="0"/>
                              <m:t>συνεχής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497D1-2A47-4FC5-9170-E81626175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9ED72F-3B9A-42E2-AE0B-6D3D8F4D2B0B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B1442-87B8-4D9E-9C9C-411750FD0F7E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3957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AFE9-9EF2-4E32-BD4C-759C4501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226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Ιδιότητες αναμενόμενης τιμής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4EC66-7670-4976-9D2D-476F6463C5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390"/>
                <a:ext cx="10515600" cy="5496119"/>
              </a:xfrm>
            </p:spPr>
            <p:txBody>
              <a:bodyPr anchor="ctr"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μία σταθερά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00000"/>
                  </a:lnSpc>
                </a:pPr>
                <a:endParaRPr lang="el-GR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είναι σταθερές και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μια τυχαία μεταβλητή τότε</a:t>
                </a:r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algn="just">
                  <a:lnSpc>
                    <a:spcPct val="100000"/>
                  </a:lnSpc>
                </a:pPr>
                <a:endParaRPr lang="en-US" dirty="0"/>
              </a:p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ανεξάρτητες </a:t>
                </a:r>
                <a:r>
                  <a:rPr lang="en-US" dirty="0"/>
                  <a:t>(independent) </a:t>
                </a:r>
                <a:r>
                  <a:rPr lang="el-GR" dirty="0"/>
                  <a:t>τυχαίες μεταβλητές τότε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l-GR" dirty="0"/>
                  <a:t>ωστόσο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4EC66-7670-4976-9D2D-476F6463C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390"/>
                <a:ext cx="10515600" cy="5496119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638890-203F-4936-AB8D-ED1570E6E323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E552A-BB3B-421E-921A-F86EE2FD28E1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2502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7D07-4C8F-4D41-B936-F8BDE38F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Διακύμανση (ροπή δεύτερης τάξης)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B7742-7F7D-40A2-A81B-ED1CDC96E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020"/>
                <a:ext cx="10515600" cy="4750419"/>
              </a:xfrm>
            </p:spPr>
            <p:txBody>
              <a:bodyPr anchor="ctr"/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μια τυχαία μεταβλητή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dirty="0"/>
                  <a:t> τότε η διακύμανση δίνεται ως 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</m:d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0" i="1" dirty="0"/>
                  <a:t>			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0" i="1" dirty="0"/>
                  <a:t>			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i="1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l-GR" dirty="0"/>
                  <a:t> η τυπική απόκλιση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B7742-7F7D-40A2-A81B-ED1CDC96E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020"/>
                <a:ext cx="10515600" cy="4750419"/>
              </a:xfrm>
              <a:blipFill>
                <a:blip r:embed="rId3"/>
                <a:stretch>
                  <a:fillRect l="-1086" r="-108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BB185C-8832-4454-9492-140E6A63A9D9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D9838-CDF3-454A-9B66-7B2D4493D076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98010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7469-C522-46AB-900C-CEC5E45D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Ιδιότητες διακύμανσης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E16EA-4B02-4E82-81B6-31B5CC004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5"/>
                <a:ext cx="10515600" cy="5408342"/>
              </a:xfrm>
            </p:spPr>
            <p:txBody>
              <a:bodyPr anchor="ctr"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Η διακύμανση μιας </a:t>
                </a:r>
                <a:r>
                  <a:rPr lang="el-GR" dirty="0" err="1"/>
                  <a:t>σταθεράς</a:t>
                </a:r>
                <a:r>
                  <a:rPr lang="el-GR" dirty="0"/>
                  <a:t> είναι μηδέν,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i="1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 Αν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είναι σταθερές και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μια τυχαία μεταβλητή τότε</a:t>
                </a:r>
                <a:r>
                  <a:rPr lang="en-US" dirty="0"/>
                  <a:t> </a:t>
                </a: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ανεξάρτητες </a:t>
                </a:r>
                <a:r>
                  <a:rPr lang="en-US" dirty="0"/>
                  <a:t>(independent) </a:t>
                </a:r>
                <a:r>
                  <a:rPr lang="el-GR" dirty="0"/>
                  <a:t>τυχαίες μεταβλητές τότε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ανεξάρτητες τυχαίες μεταβλητές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είναι σταθερές τότε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E16EA-4B02-4E82-81B6-31B5CC004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5"/>
                <a:ext cx="10515600" cy="5408342"/>
              </a:xfrm>
              <a:blipFill>
                <a:blip r:embed="rId2"/>
                <a:stretch>
                  <a:fillRect l="-1086" r="-108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664951-6D74-4610-B180-EF03FBF482F1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06382-46E0-48FF-8C15-122D0334A8F6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17540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4290-E68D-441A-BED7-6980C93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12" y="155560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Ασυμμετρία και κύρτωση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CA4D9-34C8-4168-9850-793BC3F60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2820"/>
                <a:ext cx="10515600" cy="576518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600" dirty="0"/>
                  <a:t>Ασυμμετρία, </a:t>
                </a:r>
                <a:r>
                  <a:rPr lang="en-US" sz="2600" dirty="0"/>
                  <a:t>S </a:t>
                </a:r>
                <a:r>
                  <a:rPr lang="el-GR" sz="2600" dirty="0"/>
                  <a:t>ή </a:t>
                </a:r>
                <a:r>
                  <a:rPr lang="en-US" sz="2600" dirty="0" err="1"/>
                  <a:t>sk</a:t>
                </a:r>
                <a:r>
                  <a:rPr lang="el-GR" sz="2600" dirty="0"/>
                  <a:t> (</a:t>
                </a:r>
                <a:r>
                  <a:rPr lang="en-US" sz="2600" dirty="0"/>
                  <a:t>skewness</a:t>
                </a:r>
                <a:r>
                  <a:rPr lang="el-GR" sz="2600" dirty="0"/>
                  <a:t>)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b="0" dirty="0"/>
                  <a:t>, </a:t>
                </a:r>
                <a:r>
                  <a:rPr lang="el-GR" sz="2600" b="0" dirty="0"/>
                  <a:t>συμμετρική κατανομή</a:t>
                </a:r>
                <a:endParaRPr lang="en-US" sz="2600" b="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600" dirty="0"/>
                  <a:t>, θετική ασσυμετρία, μακριά δεξιά κατάληξη</a:t>
                </a:r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l-GR" sz="2600" dirty="0"/>
                  <a:t>, αρνητική ασσυμετρία, μακριά αριστερή κατάληξη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600" dirty="0"/>
                  <a:t>Κύρτωση, </a:t>
                </a:r>
                <a:r>
                  <a:rPr lang="en-US" sz="2600" dirty="0"/>
                  <a:t>K</a:t>
                </a:r>
                <a:r>
                  <a:rPr lang="el-GR" sz="2600" dirty="0"/>
                  <a:t> ή</a:t>
                </a:r>
                <a:r>
                  <a:rPr lang="en-US" sz="2600" dirty="0"/>
                  <a:t> k (kurtosis)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/>
                  <a:t>, </a:t>
                </a:r>
                <a:r>
                  <a:rPr lang="el-GR" sz="2600" dirty="0" err="1"/>
                  <a:t>μεσόκυρτη</a:t>
                </a:r>
                <a:r>
                  <a:rPr lang="el-GR" sz="2600" dirty="0"/>
                  <a:t> (κανονική κατανομή)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sz="26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/>
                  <a:t>, </a:t>
                </a:r>
                <a:r>
                  <a:rPr lang="el-GR" sz="2600" dirty="0" err="1"/>
                  <a:t>λεπτόκυρτη</a:t>
                </a:r>
                <a:r>
                  <a:rPr lang="el-GR" sz="2600" dirty="0"/>
                  <a:t>, μακριά και λεπτά άκρα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sz="26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/>
                  <a:t>, </a:t>
                </a:r>
                <a:r>
                  <a:rPr lang="el-GR" sz="2600" dirty="0" err="1"/>
                  <a:t>πλατύκυρτη</a:t>
                </a:r>
                <a:r>
                  <a:rPr lang="el-GR" sz="2600" dirty="0"/>
                  <a:t>, κοντά και πλατιά άκρα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CA4D9-34C8-4168-9850-793BC3F60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2820"/>
                <a:ext cx="10515600" cy="5765180"/>
              </a:xfrm>
              <a:blipFill>
                <a:blip r:embed="rId3"/>
                <a:stretch>
                  <a:fillRect l="-928" t="-1586" b="-4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260CB92-F105-43BE-88B4-7D820DD458F3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3896B-A390-4894-B619-FD521CEBF293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6197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9">
            <a:extLst>
              <a:ext uri="{FF2B5EF4-FFF2-40B4-BE49-F238E27FC236}">
                <a16:creationId xmlns:a16="http://schemas.microsoft.com/office/drawing/2014/main" id="{CFD45F6E-366D-481E-87F5-F5D9C6C4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25" y="555669"/>
            <a:ext cx="8307475" cy="62235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C07970-4543-4C02-9A5E-1640302E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37594-AA57-4889-98FC-65C07D925527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VI/VI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35CA5-1F6B-4173-A9FA-84E2E513CD50}"/>
              </a:ext>
            </a:extLst>
          </p:cNvPr>
          <p:cNvSpPr txBox="1"/>
          <p:nvPr/>
        </p:nvSpPr>
        <p:spPr>
          <a:xfrm>
            <a:off x="0" y="-29106"/>
            <a:ext cx="580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Χαρακτηριστικά κατανομών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Ροπές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08849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FB22-FABB-44AE-A317-600A4A91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Συνδιακύμανση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covariance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94210-B12D-4171-BEE3-7CA2A3500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507"/>
                <a:ext cx="10515600" cy="4738456"/>
              </a:xfrm>
            </p:spPr>
            <p:txBody>
              <a:bodyPr anchor="ctr"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τυχαίες μεταβλητές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l-GR" dirty="0"/>
                  <a:t> και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l-GR" dirty="0"/>
                  <a:t>, η </a:t>
                </a:r>
                <a:r>
                  <a:rPr lang="el-GR" dirty="0" err="1"/>
                  <a:t>συνδιακύμανση</a:t>
                </a:r>
                <a:r>
                  <a:rPr lang="el-GR" dirty="0"/>
                  <a:t> μεταξύ των δύο μεταβλητών δίνεται ως εξής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6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ανεξάρτητες</a:t>
                </a:r>
                <a:r>
                  <a:rPr lang="en-US" dirty="0"/>
                  <a:t> </a:t>
                </a:r>
                <a:r>
                  <a:rPr lang="el-GR" dirty="0"/>
                  <a:t>τυχαίες μεταβλητές τότε</a:t>
                </a:r>
                <a:r>
                  <a:rPr lang="en-US" dirty="0"/>
                  <a:t> </a:t>
                </a:r>
                <a:r>
                  <a:rPr lang="el-GR" dirty="0"/>
                  <a:t>η </a:t>
                </a:r>
                <a:r>
                  <a:rPr lang="el-GR" dirty="0" err="1"/>
                  <a:t>συνδιακύμανση</a:t>
                </a:r>
                <a:r>
                  <a:rPr lang="el-GR" dirty="0"/>
                  <a:t> τους είναι ίση με το μηδέν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16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καθώς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94210-B12D-4171-BEE3-7CA2A3500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507"/>
                <a:ext cx="10515600" cy="4738456"/>
              </a:xfrm>
              <a:blipFill>
                <a:blip r:embed="rId3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F64838-A192-435A-AD85-08BFAA3107D4}"/>
              </a:ext>
            </a:extLst>
          </p:cNvPr>
          <p:cNvSpPr txBox="1"/>
          <p:nvPr/>
        </p:nvSpPr>
        <p:spPr>
          <a:xfrm>
            <a:off x="11288751" y="-84862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I/III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5E249-956B-490D-AC26-7B40A1A59D94}"/>
              </a:ext>
            </a:extLst>
          </p:cNvPr>
          <p:cNvSpPr txBox="1"/>
          <p:nvPr/>
        </p:nvSpPr>
        <p:spPr>
          <a:xfrm>
            <a:off x="22306" y="16846"/>
            <a:ext cx="55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Μέτρα εξάρτησης ή συσχέτισης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9651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2A35-6B76-4DF1-9417-331CBD8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Συσχέτιση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correlation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7D0E1-362B-4DCA-B203-CC2419C19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868"/>
                <a:ext cx="10515600" cy="4638095"/>
              </a:xfrm>
            </p:spPr>
            <p:txBody>
              <a:bodyPr anchor="ctr"/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Ο συντελεστής συσχέτισης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/>
                  <a:t> μετράει τη γραμμική συσχέτιση μεταξύ δύο μεταβλητών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pPr algn="just">
                  <a:lnSpc>
                    <a:spcPct val="100000"/>
                  </a:lnSpc>
                </a:pPr>
                <a:endParaRPr lang="el-GR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i="1" dirty="0"/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7D0E1-362B-4DCA-B203-CC2419C19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868"/>
                <a:ext cx="10515600" cy="4638095"/>
              </a:xfrm>
              <a:blipFill>
                <a:blip r:embed="rId3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F3B381-F27A-4B64-84A4-E048D1AAABDA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II/III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B1274-2461-490D-85CD-FB54BEF6DD5F}"/>
              </a:ext>
            </a:extLst>
          </p:cNvPr>
          <p:cNvSpPr txBox="1"/>
          <p:nvPr/>
        </p:nvSpPr>
        <p:spPr>
          <a:xfrm>
            <a:off x="22306" y="16846"/>
            <a:ext cx="55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Μέτρα εξάρτησης ή συσχέτισης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2260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4B89-4D0B-433D-BED1-0EBCA92B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B312-E928-424C-B658-BA5BCD916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fig03_03">
            <a:extLst>
              <a:ext uri="{FF2B5EF4-FFF2-40B4-BE49-F238E27FC236}">
                <a16:creationId xmlns:a16="http://schemas.microsoft.com/office/drawing/2014/main" id="{E707CC9D-3FF8-4658-BDDB-DF2B7EB6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35" y="681037"/>
            <a:ext cx="7945631" cy="60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1BB60-3B93-42BC-A8E8-267B21F075F4}"/>
              </a:ext>
            </a:extLst>
          </p:cNvPr>
          <p:cNvSpPr txBox="1"/>
          <p:nvPr/>
        </p:nvSpPr>
        <p:spPr>
          <a:xfrm>
            <a:off x="11298045" y="-2910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III/III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1B389-202B-44CE-935E-80A99CC6861B}"/>
              </a:ext>
            </a:extLst>
          </p:cNvPr>
          <p:cNvSpPr txBox="1"/>
          <p:nvPr/>
        </p:nvSpPr>
        <p:spPr>
          <a:xfrm>
            <a:off x="22306" y="16846"/>
            <a:ext cx="55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3">
                    <a:lumMod val="75000"/>
                  </a:schemeClr>
                </a:solidFill>
              </a:rPr>
              <a:t>Μέτρα εξάρτησης ή συσχέτισης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2340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D5FC-9610-461C-9D94-9E050880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Διακύμανση και </a:t>
            </a:r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συσχετιζόμενες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μεταβλητές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C6FD5-2DF3-4E98-916D-02F2184696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7717"/>
                <a:ext cx="10515600" cy="4649246"/>
              </a:xfrm>
            </p:spPr>
            <p:txBody>
              <a:bodyPr anchor="ctr"/>
              <a:lstStyle/>
              <a:p>
                <a:pPr algn="just">
                  <a:lnSpc>
                    <a:spcPct val="100000"/>
                  </a:lnSpc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δύο εξαρτημένες </a:t>
                </a:r>
                <a:r>
                  <a:rPr lang="en-US" dirty="0"/>
                  <a:t>(dependent) </a:t>
                </a:r>
                <a:r>
                  <a:rPr lang="el-GR" dirty="0"/>
                  <a:t>τυχαίες μεταβλητές τότε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l-GR" i="1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l-GR" b="0" i="1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l-GR" b="0" i="0" dirty="0">
                    <a:ea typeface="Cambria Math" panose="02040503050406030204" pitchFamily="18" charset="0"/>
                  </a:rPr>
                  <a:t>και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l-GR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l-GR" b="0" i="1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C6FD5-2DF3-4E98-916D-02F218469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7717"/>
                <a:ext cx="10515600" cy="4649246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8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87A5-C8AE-44BE-A871-A02B7550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accent3">
                    <a:lumMod val="75000"/>
                  </a:schemeClr>
                </a:solidFill>
              </a:rPr>
              <a:t>Περίγραμμα Διάλεξης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22DF-0F89-4CFD-8920-A59B2FEA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5009308"/>
          </a:xfrm>
        </p:spPr>
        <p:txBody>
          <a:bodyPr anchor="ctr">
            <a:noAutofit/>
          </a:bodyPr>
          <a:lstStyle/>
          <a:p>
            <a:pPr marL="234950" lvl="1" indent="-2349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Βασικές Έννοιες Στατιστικής</a:t>
            </a:r>
            <a:endParaRPr lang="en-GB" sz="2800" dirty="0"/>
          </a:p>
          <a:p>
            <a:pPr lvl="1" algn="just">
              <a:lnSpc>
                <a:spcPct val="100000"/>
              </a:lnSpc>
            </a:pP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Διακριτές 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Συνεχείς 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pdf; </a:t>
            </a:r>
            <a:r>
              <a:rPr lang="en-US" sz="2800" dirty="0" err="1">
                <a:ea typeface="Calibri" panose="020F0502020204030204" pitchFamily="34" charset="0"/>
                <a:cs typeface="Arial" panose="020B0604020202020204" pitchFamily="34" charset="0"/>
              </a:rPr>
              <a:t>cdf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Πολυμεταβλητή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κατανομή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Υπό συνθήκη κατανομή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Ανεξαρτησία</a:t>
            </a:r>
            <a:endParaRPr lang="el-GR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Χ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αρακτηριστικά τυχαίων μεταβλητών (Μέση Τιμή - Διακύμανση – </a:t>
            </a:r>
            <a:b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Ροπές)</a:t>
            </a:r>
          </a:p>
          <a:p>
            <a:pPr lvl="1" algn="just">
              <a:lnSpc>
                <a:spcPct val="100000"/>
              </a:lnSpc>
            </a:pPr>
            <a:r>
              <a:rPr lang="el-G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Συνδιακύμανση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Συντελεστής συσχέτισης</a:t>
            </a:r>
          </a:p>
          <a:p>
            <a:pPr lvl="1" algn="just">
              <a:lnSpc>
                <a:spcPct val="100000"/>
              </a:lnSpc>
            </a:pP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Υπό συνθήκη μέσος και διακύμανση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Νόμος επαναλαμβανόμενων προσδοκιών</a:t>
            </a:r>
          </a:p>
        </p:txBody>
      </p:sp>
    </p:spTree>
    <p:extLst>
      <p:ext uri="{BB962C8B-B14F-4D97-AF65-F5344CB8AC3E}">
        <p14:creationId xmlns:p14="http://schemas.microsoft.com/office/powerpoint/2010/main" val="329232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28C6-00F0-4813-8478-7675AB90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Υπό συνθήκη μέσος &amp; διακύμανση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330C0-2D46-4A9E-B340-72CB74D9FA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8216"/>
                <a:ext cx="10515600" cy="5609062"/>
              </a:xfrm>
            </p:spPr>
            <p:txBody>
              <a:bodyPr anchor="ctr">
                <a:normAutofit lnSpcReduction="10000"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sz="2600" b="0" i="0" u="none" strike="noStrike" baseline="0" dirty="0"/>
                  <a:t>Αν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l-GR" sz="2600" b="0" i="0" u="none" strike="noStrike" baseline="0" dirty="0"/>
                  <a:t> η από</a:t>
                </a:r>
                <a:r>
                  <a:rPr lang="el-GR" sz="2600" b="0" i="0" u="none" strike="noStrike" dirty="0"/>
                  <a:t> κοινού</a:t>
                </a:r>
                <a:r>
                  <a:rPr lang="en-GB" sz="2600" b="0" i="0" u="none" strike="noStrike" baseline="0" dirty="0"/>
                  <a:t> </a:t>
                </a:r>
                <a:r>
                  <a:rPr lang="en-US" sz="2600" b="0" i="0" u="none" strike="noStrike" baseline="0" dirty="0"/>
                  <a:t>pdf</a:t>
                </a:r>
                <a:r>
                  <a:rPr lang="en-GB" sz="2600" b="0" i="0" u="none" strike="noStrike" baseline="0" dirty="0"/>
                  <a:t> </a:t>
                </a:r>
                <a:r>
                  <a:rPr lang="el-GR" sz="2600" b="0" i="0" u="none" strike="noStrike" baseline="0" dirty="0"/>
                  <a:t>δύο τυχαίων μεταβλητών</a:t>
                </a:r>
                <a:r>
                  <a:rPr lang="en-GB" sz="2600" b="0" i="0" u="none" strike="noStrike" baseline="0" dirty="0"/>
                  <a:t> </a:t>
                </a:r>
                <a:r>
                  <a:rPr lang="en-GB" sz="2600" b="0" u="none" strike="noStrike" baseline="0" dirty="0"/>
                  <a:t>X</a:t>
                </a:r>
                <a:r>
                  <a:rPr lang="en-GB" sz="2600" b="0" i="1" u="none" strike="noStrike" baseline="0" dirty="0"/>
                  <a:t> </a:t>
                </a:r>
                <a:r>
                  <a:rPr lang="el-GR" sz="2600" b="0" i="0" u="none" strike="noStrike" baseline="0" dirty="0"/>
                  <a:t>και</a:t>
                </a:r>
                <a:r>
                  <a:rPr lang="en-GB" sz="2600" b="0" i="0" u="none" strike="noStrike" baseline="0" dirty="0"/>
                  <a:t> </a:t>
                </a:r>
                <a:r>
                  <a:rPr lang="en-GB" sz="2600" b="0" u="none" strike="noStrike" baseline="0" dirty="0"/>
                  <a:t>Y</a:t>
                </a:r>
                <a:r>
                  <a:rPr lang="el-GR" sz="2600" b="0" i="1" u="none" strike="noStrike" baseline="0" dirty="0"/>
                  <a:t>,</a:t>
                </a:r>
                <a:r>
                  <a:rPr lang="el-GR" sz="2600" b="0" i="1" u="none" strike="noStrike" dirty="0"/>
                  <a:t> </a:t>
                </a:r>
                <a:r>
                  <a:rPr lang="el-GR" sz="2600" b="0" u="none" strike="noStrike" dirty="0"/>
                  <a:t>ο υπό συνθήκη μέσος (ή υπό συνθήκη προσδοκία) της </a:t>
                </a:r>
                <a:r>
                  <a:rPr lang="en-GB" sz="2600" b="0" i="0" u="none" strike="noStrike" baseline="0" dirty="0"/>
                  <a:t> </a:t>
                </a:r>
                <a:r>
                  <a:rPr lang="en-GB" sz="2600" b="0" i="1" u="none" strike="noStrike" baseline="0" dirty="0"/>
                  <a:t>X,</a:t>
                </a:r>
                <a:r>
                  <a:rPr lang="el-GR" sz="2600" b="0" i="1" u="none" strike="noStrike" baseline="0" dirty="0"/>
                  <a:t> </a:t>
                </a:r>
                <a:r>
                  <a:rPr lang="el-GR" sz="2600" b="0" u="none" strike="noStrike" baseline="0" dirty="0"/>
                  <a:t>με</a:t>
                </a:r>
                <a:r>
                  <a:rPr lang="el-GR" sz="2600" b="0" u="none" strike="noStrike" dirty="0"/>
                  <a:t> δεδομένο ότι</a:t>
                </a:r>
                <a:r>
                  <a:rPr lang="en-GB" sz="2600" b="0" i="0" u="none" strike="noStrike" baseline="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600" b="0" i="0" u="none" strike="noStrike" baseline="0" dirty="0"/>
                  <a:t>, </a:t>
                </a:r>
                <a:r>
                  <a:rPr lang="el-GR" sz="2600" b="0" i="0" u="none" strike="noStrike" baseline="0" dirty="0"/>
                  <a:t>δίνεται ως εξής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𝑥𝑓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 panose="02040503050406030204" pitchFamily="18" charset="0"/>
                                    </a:rPr>
                                    <m:t>αν</m:t>
                                  </m:r>
                                  <m:r>
                                    <a:rPr lang="el-GR" sz="2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600" b="0" i="0" smtClean="0">
                                      <a:latin typeface="Cambria Math" panose="02040503050406030204" pitchFamily="18" charset="0"/>
                                    </a:rPr>
                                    <m:t>διακριτή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𝑥𝑓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 panose="02040503050406030204" pitchFamily="18" charset="0"/>
                                </a:rPr>
                                <m:t>αν</m:t>
                              </m:r>
                              <m:r>
                                <a:rPr lang="el-GR" sz="2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l-GR" sz="2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 panose="02040503050406030204" pitchFamily="18" charset="0"/>
                                </a:rPr>
                                <m:t>συνεχής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algn="just">
                  <a:lnSpc>
                    <a:spcPct val="100000"/>
                  </a:lnSpc>
                </a:pPr>
                <a:r>
                  <a:rPr lang="el-GR" sz="2600" dirty="0"/>
                  <a:t>Υπό συνθήκη διακύμανση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algn="just">
                  <a:lnSpc>
                    <a:spcPct val="100000"/>
                  </a:lnSpc>
                </a:pPr>
                <a:r>
                  <a:rPr lang="el-GR" sz="2600" b="0" dirty="0"/>
                  <a:t>Αν </a:t>
                </a:r>
                <a:r>
                  <a:rPr lang="en-GB" sz="2600" b="0" u="none" strike="noStrike" baseline="0" dirty="0"/>
                  <a:t>X</a:t>
                </a:r>
                <a:r>
                  <a:rPr lang="en-GB" sz="2600" b="0" i="1" u="none" strike="noStrike" baseline="0" dirty="0"/>
                  <a:t> </a:t>
                </a:r>
                <a:r>
                  <a:rPr lang="el-GR" sz="2600" b="0" i="0" u="none" strike="noStrike" baseline="0" dirty="0"/>
                  <a:t>και</a:t>
                </a:r>
                <a:r>
                  <a:rPr lang="en-GB" sz="2600" b="0" i="0" u="none" strike="noStrike" baseline="0" dirty="0"/>
                  <a:t> </a:t>
                </a:r>
                <a:r>
                  <a:rPr lang="en-GB" sz="2600" b="0" u="none" strike="noStrike" baseline="0" dirty="0"/>
                  <a:t>Y</a:t>
                </a:r>
                <a:r>
                  <a:rPr lang="el-GR" sz="2600" b="0" u="none" strike="noStrike" baseline="0" dirty="0"/>
                  <a:t> είναι ανεξάρτητες τότε</a:t>
                </a:r>
                <a:r>
                  <a:rPr lang="en-US" sz="2600" b="0" u="none" strike="noStrike" baseline="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b="0" dirty="0"/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b="0" dirty="0"/>
                  <a:t>) </a:t>
                </a:r>
                <a:r>
                  <a:rPr lang="el-GR" sz="2600" b="0" dirty="0"/>
                  <a:t>και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330C0-2D46-4A9E-B340-72CB74D9F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8216"/>
                <a:ext cx="10515600" cy="5609062"/>
              </a:xfrm>
              <a:blipFill>
                <a:blip r:embed="rId3"/>
                <a:stretch>
                  <a:fillRect l="-965" t="-2935" r="-965" b="-270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63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869D-3094-425C-AC92-6909309D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Ο νόμος των επαναλαμβανόμενων προσδοκιών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25707-9F73-4B27-91B4-A5B1BAF29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Ο νόμος των επαναλαμβανόμενων προσδοκιών</a:t>
                </a:r>
                <a:r>
                  <a:rPr lang="en-GB" i="0" u="none" strike="noStrike" baseline="0" dirty="0"/>
                  <a:t> </a:t>
                </a:r>
                <a:r>
                  <a:rPr lang="el-GR" i="0" u="none" strike="noStrike" baseline="0" dirty="0"/>
                  <a:t>(</a:t>
                </a:r>
                <a:r>
                  <a:rPr lang="en-GB" i="0" u="none" strike="noStrike" baseline="0" dirty="0"/>
                  <a:t>law of iterated expectations</a:t>
                </a:r>
                <a:r>
                  <a:rPr lang="el-GR" i="0" u="none" strike="noStrike" baseline="0" dirty="0"/>
                  <a:t>)</a:t>
                </a:r>
                <a:endParaRPr lang="en-US" i="0" u="none" strike="noStrike" baseline="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i="0" u="none" strike="noStrike" baseline="0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Η αναμενόμενη τιμή της </a:t>
                </a:r>
                <a:r>
                  <a:rPr lang="en-US" dirty="0"/>
                  <a:t>Y </a:t>
                </a:r>
                <a:r>
                  <a:rPr lang="el-GR" dirty="0"/>
                  <a:t>είναι η προσδοκία της δεσμευμένης προσδοκίας της  </a:t>
                </a:r>
                <a:r>
                  <a:rPr lang="en-US" dirty="0"/>
                  <a:t>Y</a:t>
                </a:r>
                <a:r>
                  <a:rPr lang="el-GR" dirty="0"/>
                  <a:t> όταν δίνεται η Χ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25707-9F73-4B27-91B4-A5B1BAF29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56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4EB9-C827-41A1-B3B0-D8F8E44B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Περίληψη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2C55-E880-4263-8DFA-882D7885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517"/>
            <a:ext cx="10515600" cy="5430644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Βασικές έννοιες στατιστικής: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00000"/>
              </a:lnSpc>
            </a:pP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Διακριτές 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Συνεχείς τυχαίες μεταβλητές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pdf; </a:t>
            </a:r>
            <a:r>
              <a:rPr lang="en-US" sz="2800" dirty="0" err="1">
                <a:ea typeface="Calibri" panose="020F0502020204030204" pitchFamily="34" charset="0"/>
                <a:cs typeface="Arial" panose="020B0604020202020204" pitchFamily="34" charset="0"/>
              </a:rPr>
              <a:t>cdf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Πολυμεταβλητή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κατανομή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Υπό συνθήκη κατανομή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Ανεξαρτησία</a:t>
            </a:r>
            <a:endParaRPr lang="el-GR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χαρακτηριστικά τυχαίων μεταβλητών (Μέση Τιμή - Διακύμανση – </a:t>
            </a:r>
            <a:b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Ροπές)</a:t>
            </a:r>
          </a:p>
          <a:p>
            <a:pPr lvl="1" algn="just">
              <a:lnSpc>
                <a:spcPct val="100000"/>
              </a:lnSpc>
            </a:pPr>
            <a:r>
              <a:rPr lang="el-G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Συνδιακύμανση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Συντελεστής συσχέτισης</a:t>
            </a:r>
          </a:p>
          <a:p>
            <a:pPr lvl="1" algn="just">
              <a:lnSpc>
                <a:spcPct val="100000"/>
              </a:lnSpc>
            </a:pPr>
            <a:r>
              <a:rPr lang="el-GR" sz="2800" dirty="0">
                <a:ea typeface="Calibri" panose="020F0502020204030204" pitchFamily="34" charset="0"/>
                <a:cs typeface="Arial" panose="020B0604020202020204" pitchFamily="34" charset="0"/>
              </a:rPr>
              <a:t>Υπό συνθήκη μέσος και διακύμανση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l-G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Νόμος επαναλαμβανόμενων προσδοκιών</a:t>
            </a:r>
          </a:p>
        </p:txBody>
      </p:sp>
    </p:spTree>
    <p:extLst>
      <p:ext uri="{BB962C8B-B14F-4D97-AF65-F5344CB8AC3E}">
        <p14:creationId xmlns:p14="http://schemas.microsoft.com/office/powerpoint/2010/main" val="95741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DC9E-C67F-4109-AE45-F5AA3487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Βιβλιογραφία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9E0-C677-4F37-A894-06C12411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Stock &amp; Watson, </a:t>
            </a:r>
            <a:r>
              <a:rPr lang="el-G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κεφ. 1-2</a:t>
            </a:r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Τζαβαλή</a:t>
            </a:r>
            <a:r>
              <a:rPr lang="el-G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κεφ. 1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παράρτημα Β</a:t>
            </a:r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Gujarati &amp; Porter,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ισαγωγή</a:t>
            </a:r>
            <a:r>
              <a:rPr lang="el-G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παράρτημα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l-GR" sz="2800" dirty="0">
              <a:effectLst/>
              <a:ea typeface="Calibri" panose="020F0502020204030204" pitchFamily="34" charset="0"/>
              <a:cs typeface="TimesNewRomanPS"/>
            </a:endParaRPr>
          </a:p>
        </p:txBody>
      </p:sp>
    </p:spTree>
    <p:extLst>
      <p:ext uri="{BB962C8B-B14F-4D97-AF65-F5344CB8AC3E}">
        <p14:creationId xmlns:p14="http://schemas.microsoft.com/office/powerpoint/2010/main" val="414727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BDA77-ED8F-4970-A060-C7D9E456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34231"/>
          </a:xfrm>
        </p:spPr>
        <p:txBody>
          <a:bodyPr/>
          <a:lstStyle/>
          <a:p>
            <a:pPr marL="0" indent="0" algn="ctr"/>
            <a: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  <a:t>Ευχαριστώ!</a:t>
            </a:r>
            <a:b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  <a:t>Ερωτήσεις?</a:t>
            </a:r>
            <a:br>
              <a:rPr lang="el-GR" sz="4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78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223A9-45E0-4CA5-BDD6-0AF05BCE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1996068"/>
            <a:ext cx="10515600" cy="23083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Επανάληψη – Μέρος 1</a:t>
            </a:r>
            <a:r>
              <a:rPr lang="el-GR" baseline="30000" dirty="0">
                <a:solidFill>
                  <a:schemeClr val="accent3">
                    <a:lumMod val="75000"/>
                  </a:schemeClr>
                </a:solidFill>
              </a:rPr>
              <a:t>ο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l-G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Βασικές Έννοιες Στατιστικής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27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B1DF-421E-452E-83B4-BD9318D7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0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Τυχαία μεταβλητή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D57B-4B2F-4F70-B3E1-2EC23740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32" y="1504335"/>
            <a:ext cx="10515600" cy="4796104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dirty="0"/>
              <a:t>Τυχαία μεταβλητή</a:t>
            </a:r>
            <a:r>
              <a:rPr lang="en-US" dirty="0"/>
              <a:t> X </a:t>
            </a:r>
            <a:r>
              <a:rPr lang="el-GR" dirty="0"/>
              <a:t>(</a:t>
            </a:r>
            <a:r>
              <a:rPr lang="en-US" dirty="0"/>
              <a:t>random variable, </a:t>
            </a:r>
            <a:r>
              <a:rPr lang="en-US" dirty="0" err="1"/>
              <a:t>rv</a:t>
            </a:r>
            <a:r>
              <a:rPr lang="el-GR" dirty="0"/>
              <a:t>)</a:t>
            </a:r>
            <a:r>
              <a:rPr lang="en-US" dirty="0"/>
              <a:t>: </a:t>
            </a:r>
            <a:r>
              <a:rPr lang="el-GR" dirty="0"/>
              <a:t>η συνάρτηση που απεικονίζει τα δυνατά αποτελέσματα</a:t>
            </a:r>
            <a:r>
              <a:rPr lang="en-US" dirty="0"/>
              <a:t> </a:t>
            </a:r>
            <a:r>
              <a:rPr lang="el-GR" dirty="0"/>
              <a:t>(ενδεχόμενα) ενός πειράματος τύχης</a:t>
            </a:r>
            <a:endParaRPr lang="en-US" dirty="0"/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lvl="1" algn="just">
              <a:lnSpc>
                <a:spcPct val="100000"/>
              </a:lnSpc>
            </a:pPr>
            <a:r>
              <a:rPr lang="el-GR" sz="2800" dirty="0"/>
              <a:t>Διακριτή (</a:t>
            </a:r>
            <a:r>
              <a:rPr lang="en-US" sz="2800" dirty="0"/>
              <a:t>discrete</a:t>
            </a:r>
            <a:r>
              <a:rPr lang="el-GR" sz="2800" dirty="0"/>
              <a:t>)</a:t>
            </a:r>
            <a:r>
              <a:rPr lang="en-US" sz="2800" dirty="0"/>
              <a:t>:</a:t>
            </a:r>
            <a:r>
              <a:rPr lang="el-GR" sz="2800" dirty="0"/>
              <a:t> αριθμήσιμο πλήθος τιμών</a:t>
            </a:r>
          </a:p>
          <a:p>
            <a:pPr lvl="1" algn="just">
              <a:lnSpc>
                <a:spcPct val="100000"/>
              </a:lnSpc>
            </a:pPr>
            <a:endParaRPr lang="en-US" sz="2800" dirty="0"/>
          </a:p>
          <a:p>
            <a:pPr lvl="1" algn="just">
              <a:lnSpc>
                <a:spcPct val="100000"/>
              </a:lnSpc>
            </a:pPr>
            <a:r>
              <a:rPr lang="el-GR" sz="2800" dirty="0"/>
              <a:t>Συνεχής (</a:t>
            </a:r>
            <a:r>
              <a:rPr lang="en-US" sz="2800" dirty="0"/>
              <a:t>continuous</a:t>
            </a:r>
            <a:r>
              <a:rPr lang="el-GR" sz="2800" dirty="0"/>
              <a:t>)</a:t>
            </a:r>
            <a:r>
              <a:rPr lang="en-US" sz="2800" dirty="0"/>
              <a:t>:</a:t>
            </a:r>
            <a:r>
              <a:rPr lang="el-GR" sz="2800" dirty="0"/>
              <a:t> σύνολο των πραγματικών αριθμών ή διαστήματα τιμών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07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B1DF-421E-452E-83B4-BD9318D7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68" y="78059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Συνάρτηση πυκνότητας πιθανότητας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8D57B-4B2F-4F70-B3E1-2EC23740A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8032" y="1148577"/>
                <a:ext cx="10515600" cy="5631364"/>
              </a:xfrm>
            </p:spPr>
            <p:txBody>
              <a:bodyPr anchor="ctr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sz="4200" dirty="0"/>
                  <a:t>Συνάρτηση πυκνότητας πιθανότητας ή κατανομή</a:t>
                </a:r>
                <a:r>
                  <a:rPr lang="en-US" sz="4200" dirty="0"/>
                  <a:t> </a:t>
                </a:r>
                <a:r>
                  <a:rPr lang="el-GR" sz="4200" dirty="0"/>
                  <a:t>της τυχαίας μεταβλητής (</a:t>
                </a:r>
                <a:r>
                  <a:rPr lang="en-US" sz="4200" dirty="0"/>
                  <a:t>probability density function, pdf</a:t>
                </a:r>
                <a:r>
                  <a:rPr lang="el-GR" sz="4200" dirty="0"/>
                  <a:t>)</a:t>
                </a:r>
                <a:endParaRPr lang="en-US" sz="42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l-GR" sz="800" dirty="0"/>
              </a:p>
              <a:p>
                <a:pPr>
                  <a:lnSpc>
                    <a:spcPct val="120000"/>
                  </a:lnSpc>
                </a:pPr>
                <a:r>
                  <a:rPr lang="el-GR" sz="3800" dirty="0"/>
                  <a:t>Έστω μια </a:t>
                </a:r>
                <a:r>
                  <a:rPr lang="el-GR" sz="3800" b="1" dirty="0"/>
                  <a:t>διακριτή</a:t>
                </a:r>
                <a:r>
                  <a:rPr lang="el-GR" sz="3800" dirty="0"/>
                  <a:t> τυχαία μεταβλητή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800" dirty="0"/>
                  <a:t> </a:t>
                </a:r>
                <a:r>
                  <a:rPr lang="el-GR" sz="3800" dirty="0"/>
                  <a:t>με πιθανές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dirty="0"/>
                  <a:t> </a:t>
                </a:r>
                <a:r>
                  <a:rPr lang="el-GR" sz="3800" dirty="0"/>
                  <a:t>τότε</a:t>
                </a:r>
                <a:endParaRPr lang="en-US" sz="38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/>
                        </m:sSub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800" dirty="0"/>
                  <a:t>, </a:t>
                </a:r>
                <a:r>
                  <a:rPr lang="el-GR" sz="3800" dirty="0"/>
                  <a:t>με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38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l-GR" sz="3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3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sz="3800" dirty="0"/>
              </a:p>
              <a:p>
                <a:pPr>
                  <a:lnSpc>
                    <a:spcPct val="120000"/>
                  </a:lnSpc>
                </a:pPr>
                <a:endParaRPr lang="en-US" sz="800" dirty="0"/>
              </a:p>
              <a:p>
                <a:pPr>
                  <a:lnSpc>
                    <a:spcPct val="120000"/>
                  </a:lnSpc>
                </a:pPr>
                <a:r>
                  <a:rPr lang="el-GR" sz="3800" dirty="0"/>
                  <a:t>Αν η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800" dirty="0"/>
                  <a:t> </a:t>
                </a:r>
                <a:r>
                  <a:rPr lang="el-GR" sz="3800" dirty="0"/>
                  <a:t>είναι μια </a:t>
                </a:r>
                <a:r>
                  <a:rPr lang="el-GR" sz="3800" b="1" dirty="0"/>
                  <a:t>συνεχής</a:t>
                </a:r>
                <a:r>
                  <a:rPr lang="el-GR" sz="3800" dirty="0"/>
                  <a:t> τυχαία συνεχής μεταβλητή, τότε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3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m:rPr>
                              <m:brk m:alnAt="24"/>
                            </m:rPr>
                            <a:rPr lang="en-GB" sz="3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3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3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4"/>
                            </m:rPr>
                            <a:rPr lang="en-GB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sz="3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8D57B-4B2F-4F70-B3E1-2EC23740A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032" y="1148577"/>
                <a:ext cx="10515600" cy="5631364"/>
              </a:xfrm>
              <a:blipFill>
                <a:blip r:embed="rId3"/>
                <a:stretch>
                  <a:fillRect l="-483" b="-2274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60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543F-A8E6-4BA9-BE9B-8F63C0F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58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Συνάρτηση αθροιστικής κατανομής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44097-57B6-4518-BA9A-14D9280F8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507"/>
                <a:ext cx="10515600" cy="515186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3000" dirty="0"/>
                  <a:t>Συνάρτηση αθροιστικής κατανομής ή συνάρτηση κατανομής (</a:t>
                </a:r>
                <a:r>
                  <a:rPr lang="en-US" sz="3000" dirty="0"/>
                  <a:t>cumulative distribution function, </a:t>
                </a:r>
                <a:r>
                  <a:rPr lang="en-US" sz="3000" dirty="0" err="1"/>
                  <a:t>cdf</a:t>
                </a:r>
                <a:r>
                  <a:rPr lang="el-GR" sz="3000" dirty="0"/>
                  <a:t>)</a:t>
                </a:r>
                <a:endParaRPr lang="en-US" sz="3000" dirty="0"/>
              </a:p>
              <a:p>
                <a:pPr algn="just"/>
                <a:r>
                  <a:rPr lang="el-GR" dirty="0"/>
                  <a:t>Η πιθανότητα μια τυχαία μεταβλητή </a:t>
                </a:r>
                <a:r>
                  <a:rPr lang="en-US" dirty="0"/>
                  <a:t>X</a:t>
                </a:r>
                <a:r>
                  <a:rPr lang="el-GR" dirty="0"/>
                  <a:t> να παίρνει μια τιμή μικρότερη ή ίση της </a:t>
                </a:r>
                <a:r>
                  <a:rPr lang="en-US" dirty="0"/>
                  <a:t>x</a:t>
                </a:r>
              </a:p>
              <a:p>
                <a:pPr marL="0" indent="0" algn="just">
                  <a:buNone/>
                </a:pPr>
                <a:endParaRPr lang="en-US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3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διακριτή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nary>
                                <m:nary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  <m: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συνεχής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GB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44097-57B6-4518-BA9A-14D9280F8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507"/>
                <a:ext cx="10515600" cy="5151864"/>
              </a:xfrm>
              <a:blipFill>
                <a:blip r:embed="rId3"/>
                <a:stretch>
                  <a:fillRect l="-1217" t="-2249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50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B27E-42E8-4F36-A0F0-DC8D2AAD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9"/>
            <a:ext cx="10515600" cy="1325563"/>
          </a:xfrm>
        </p:spPr>
        <p:txBody>
          <a:bodyPr/>
          <a:lstStyle/>
          <a:p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Πολυμεταβλητές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κατανομές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FBFA8-1EA8-413F-9093-72D6375B4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356"/>
                <a:ext cx="10515600" cy="5174166"/>
              </a:xfrm>
            </p:spPr>
            <p:txBody>
              <a:bodyPr anchor="ctr">
                <a:normAutofit lnSpcReduction="10000"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Από κοινού κατανομή πιθανότητας (</a:t>
                </a:r>
                <a:r>
                  <a:rPr lang="en-US" dirty="0"/>
                  <a:t>joint probability distribution</a:t>
                </a:r>
                <a:r>
                  <a:rPr lang="el-GR" dirty="0"/>
                  <a:t>)</a:t>
                </a:r>
                <a:r>
                  <a:rPr lang="en-US" dirty="0"/>
                  <a:t> </a:t>
                </a:r>
                <a:r>
                  <a:rPr lang="el-GR" dirty="0"/>
                  <a:t>δύο διακριτών τυχαίων μεταβλητών, έστω </a:t>
                </a:r>
                <a:r>
                  <a:rPr lang="en-US" dirty="0"/>
                  <a:t>X </a:t>
                </a:r>
                <a:r>
                  <a:rPr lang="el-GR" dirty="0"/>
                  <a:t>και </a:t>
                </a:r>
                <a:r>
                  <a:rPr lang="en-US" dirty="0"/>
                  <a:t>Y</a:t>
                </a:r>
                <a:endParaRPr lang="el-GR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η πιθανότητα οι τυχαίες μεταβλητές να λαμβάνουν ταυτόχρονα ορισμένες τιμές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l-GR" b="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b="0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Οριακή κατανομή πιθανότητας (</a:t>
                </a:r>
                <a:r>
                  <a:rPr lang="en-US" dirty="0"/>
                  <a:t>marginal probability distribution</a:t>
                </a:r>
                <a:r>
                  <a:rPr lang="el-GR" dirty="0"/>
                  <a:t>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οριακή </a:t>
                </a:r>
                <a:r>
                  <a:rPr lang="en-US" dirty="0"/>
                  <a:t>pdf X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οριακή </a:t>
                </a:r>
                <a:r>
                  <a:rPr lang="en-US" dirty="0"/>
                  <a:t>pdf Y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FBFA8-1EA8-413F-9093-72D6375B4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356"/>
                <a:ext cx="10515600" cy="5174166"/>
              </a:xfrm>
              <a:blipFill>
                <a:blip r:embed="rId3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69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6E53-D145-45B2-A1FA-A9548C78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Υπό συνθήκη κατανομή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33403-C835-40F5-989F-30CD2BB65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351" y="1460810"/>
                <a:ext cx="10515600" cy="4771909"/>
              </a:xfrm>
            </p:spPr>
            <p:txBody>
              <a:bodyPr anchor="ctr">
                <a:normAutofit/>
              </a:bodyPr>
              <a:lstStyle/>
              <a:p>
                <a:r>
                  <a:rPr lang="el-GR" dirty="0"/>
                  <a:t>Υπό συνθήκη κατανομή (</a:t>
                </a:r>
                <a:r>
                  <a:rPr lang="en-US" dirty="0"/>
                  <a:t>conditional distribution</a:t>
                </a:r>
                <a:r>
                  <a:rPr lang="el-G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l-GR" dirty="0"/>
                  <a:t>Υπό συνθήκη</a:t>
                </a:r>
                <a:r>
                  <a:rPr lang="en-US" dirty="0"/>
                  <a:t> pdf </a:t>
                </a:r>
                <a:r>
                  <a:rPr lang="el-GR" dirty="0"/>
                  <a:t>της </a:t>
                </a:r>
                <a:r>
                  <a:rPr lang="en-US" dirty="0"/>
                  <a:t>X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Υπό συνθήκη</a:t>
                </a:r>
                <a:r>
                  <a:rPr lang="en-US" dirty="0"/>
                  <a:t> pdf </a:t>
                </a:r>
                <a:r>
                  <a:rPr lang="el-GR" dirty="0"/>
                  <a:t>της </a:t>
                </a:r>
                <a:r>
                  <a:rPr lang="en-US" dirty="0"/>
                  <a:t>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33403-C835-40F5-989F-30CD2BB65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351" y="1460810"/>
                <a:ext cx="10515600" cy="4771909"/>
              </a:xfrm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82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B9A5-48AA-472B-8B52-8B90B1B1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Ανεξαρτησία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E12A9-5181-4DB7-BA2B-D6F52BA61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356"/>
                <a:ext cx="10515600" cy="5065519"/>
              </a:xfrm>
            </p:spPr>
            <p:txBody>
              <a:bodyPr anchor="ctr"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Δύο τυχαίες μεταβλητές </a:t>
                </a:r>
                <a:r>
                  <a:rPr lang="en-US" dirty="0"/>
                  <a:t>X </a:t>
                </a:r>
                <a:r>
                  <a:rPr lang="el-GR" dirty="0"/>
                  <a:t>και </a:t>
                </a:r>
                <a:r>
                  <a:rPr lang="en-US" dirty="0"/>
                  <a:t>Y</a:t>
                </a:r>
                <a:r>
                  <a:rPr lang="el-GR" dirty="0"/>
                  <a:t> είναι ανεξάρτητες αν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1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1000" dirty="0"/>
              </a:p>
              <a:p>
                <a:pPr algn="just">
                  <a:lnSpc>
                    <a:spcPct val="100000"/>
                  </a:lnSpc>
                </a:pPr>
                <a:r>
                  <a:rPr lang="el-GR" dirty="0"/>
                  <a:t>Στην περίπτωση που οι </a:t>
                </a:r>
                <a:r>
                  <a:rPr lang="en-US" dirty="0"/>
                  <a:t>X </a:t>
                </a:r>
                <a:r>
                  <a:rPr lang="el-GR" dirty="0"/>
                  <a:t>και </a:t>
                </a:r>
                <a:r>
                  <a:rPr lang="en-US" dirty="0"/>
                  <a:t>Y</a:t>
                </a:r>
                <a:r>
                  <a:rPr lang="el-GR" dirty="0"/>
                  <a:t> έχουν την ίδια κατανομή και είναι ανεξάρτητες τότε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1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l-GR" sz="1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l-GR" dirty="0"/>
                  <a:t>και οι </a:t>
                </a:r>
                <a:r>
                  <a:rPr lang="en-US" dirty="0"/>
                  <a:t>X </a:t>
                </a:r>
                <a:r>
                  <a:rPr lang="el-GR" dirty="0"/>
                  <a:t>και </a:t>
                </a:r>
                <a:r>
                  <a:rPr lang="en-US" dirty="0"/>
                  <a:t>Y</a:t>
                </a:r>
                <a:r>
                  <a:rPr lang="el-GR" dirty="0"/>
                  <a:t> είναι </a:t>
                </a:r>
                <a:r>
                  <a:rPr lang="en-US" dirty="0" err="1"/>
                  <a:t>i.i.d</a:t>
                </a:r>
                <a:r>
                  <a:rPr lang="en-US" dirty="0"/>
                  <a:t>. (independent and identically distributed)</a:t>
                </a:r>
                <a:r>
                  <a:rPr lang="el-GR" dirty="0"/>
                  <a:t>, ανεξάρτητα και ομοιογενώς </a:t>
                </a:r>
                <a:r>
                  <a:rPr lang="en-US" dirty="0"/>
                  <a:t>(</a:t>
                </a:r>
                <a:r>
                  <a:rPr lang="el-GR" dirty="0"/>
                  <a:t>πανομοιότυπα</a:t>
                </a:r>
                <a:r>
                  <a:rPr lang="en-US" dirty="0"/>
                  <a:t>) </a:t>
                </a:r>
                <a:r>
                  <a:rPr lang="el-GR" dirty="0"/>
                  <a:t>κατανεμημένες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E12A9-5181-4DB7-BA2B-D6F52BA61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356"/>
                <a:ext cx="10515600" cy="5065519"/>
              </a:xfrm>
              <a:blipFill>
                <a:blip r:embed="rId3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5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2178</Words>
  <Application>Microsoft Macintosh PowerPoint</Application>
  <PresentationFormat>Widescreen</PresentationFormat>
  <Paragraphs>240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Cambria Math</vt:lpstr>
      <vt:lpstr>Garamond</vt:lpstr>
      <vt:lpstr>MTEX</vt:lpstr>
      <vt:lpstr>MTSY</vt:lpstr>
      <vt:lpstr>TimesLTStd-Bold</vt:lpstr>
      <vt:lpstr>TimesLTStd-Italic</vt:lpstr>
      <vt:lpstr>TimesLTStd-Roman</vt:lpstr>
      <vt:lpstr>TimesNewRomanPS</vt:lpstr>
      <vt:lpstr>TimesNewRomanPS-Bold</vt:lpstr>
      <vt:lpstr>TimesNewRomanPS-Italic</vt:lpstr>
      <vt:lpstr>Wingdings</vt:lpstr>
      <vt:lpstr>WWDOC01</vt:lpstr>
      <vt:lpstr>WWDOC14</vt:lpstr>
      <vt:lpstr>Office Theme</vt:lpstr>
      <vt:lpstr>Εισαγωγή στην οικονομετρία (1404)</vt:lpstr>
      <vt:lpstr>Περίγραμμα Διάλεξης</vt:lpstr>
      <vt:lpstr>Επανάληψη – Μέρος 1ο  Βασικές Έννοιες Στατιστικής</vt:lpstr>
      <vt:lpstr>Τυχαία μεταβλητή</vt:lpstr>
      <vt:lpstr>Συνάρτηση πυκνότητας πιθανότητας</vt:lpstr>
      <vt:lpstr>Συνάρτηση αθροιστικής κατανομής</vt:lpstr>
      <vt:lpstr>Πολυμεταβλητές κατανομές</vt:lpstr>
      <vt:lpstr>Υπό συνθήκη κατανομή</vt:lpstr>
      <vt:lpstr>Ανεξαρτησία</vt:lpstr>
      <vt:lpstr>Μέσος ή αναμενόμενη τιμή (ροπή πρώτης τάξης)</vt:lpstr>
      <vt:lpstr>Ιδιότητες αναμενόμενης τιμής</vt:lpstr>
      <vt:lpstr>Διακύμανση (ροπή δεύτερης τάξης)</vt:lpstr>
      <vt:lpstr>Ιδιότητες διακύμανσης</vt:lpstr>
      <vt:lpstr>Ασυμμετρία και κύρτωση</vt:lpstr>
      <vt:lpstr>PowerPoint Presentation</vt:lpstr>
      <vt:lpstr>Συνδιακύμανση (covariance)</vt:lpstr>
      <vt:lpstr>Συσχέτιση (correlation)</vt:lpstr>
      <vt:lpstr>PowerPoint Presentation</vt:lpstr>
      <vt:lpstr>Διακύμανση και συσχετιζόμενες μεταβλητές</vt:lpstr>
      <vt:lpstr>Υπό συνθήκη μέσος &amp; διακύμανση</vt:lpstr>
      <vt:lpstr>Ο νόμος των επαναλαμβανόμενων προσδοκιών</vt:lpstr>
      <vt:lpstr>Περίληψη</vt:lpstr>
      <vt:lpstr>Βιβλιογραφία</vt:lpstr>
      <vt:lpstr>Ευχαριστώ!   Ερωτήσεις?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οικονομετρία (1404)</dc:title>
  <dc:creator>CHATZIKONSTANTI VASILIKI;ΧΑΤΖΗΚΩΝΣΤΑΝΤΗ ΒΑΣΙΛΙΚΗ</dc:creator>
  <cp:lastModifiedBy>Alexopoulos, Angelos</cp:lastModifiedBy>
  <cp:revision>113</cp:revision>
  <dcterms:created xsi:type="dcterms:W3CDTF">2021-10-09T16:50:22Z</dcterms:created>
  <dcterms:modified xsi:type="dcterms:W3CDTF">2024-03-12T09:52:44Z</dcterms:modified>
</cp:coreProperties>
</file>