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2" r:id="rId2"/>
    <p:sldId id="273" r:id="rId3"/>
    <p:sldId id="266" r:id="rId4"/>
    <p:sldId id="259" r:id="rId5"/>
    <p:sldId id="267" r:id="rId6"/>
    <p:sldId id="269" r:id="rId7"/>
    <p:sldId id="268" r:id="rId8"/>
    <p:sldId id="260" r:id="rId9"/>
    <p:sldId id="261" r:id="rId10"/>
    <p:sldId id="262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7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0310C-0C3C-4ED5-B919-D49D68594D12}" type="datetimeFigureOut">
              <a:rPr lang="en-GB" smtClean="0"/>
              <a:t>07/11/2023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0DB5E-12B9-415B-A613-118315D3A2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959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err="1"/>
              <a:t>Μέξα-Ψύλλιας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20DB5E-12B9-415B-A613-118315D3A2F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845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dirty="0"/>
              <a:t>Σιδηροπούλου-</a:t>
            </a:r>
            <a:r>
              <a:rPr lang="el-GR" sz="1200" dirty="0" err="1"/>
              <a:t>Τσιαμάλου</a:t>
            </a:r>
            <a:r>
              <a:rPr lang="el-GR" sz="1200" dirty="0"/>
              <a:t> (ταξίδι στο εξωτερικό)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dirty="0" err="1"/>
              <a:t>Κωνσταντάτου</a:t>
            </a:r>
            <a:r>
              <a:rPr lang="el-GR" sz="1200" dirty="0"/>
              <a:t> (</a:t>
            </a:r>
            <a:r>
              <a:rPr lang="en-GB" sz="1200" dirty="0"/>
              <a:t>franchise)</a:t>
            </a:r>
            <a:endParaRPr lang="el-GR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dirty="0" err="1"/>
              <a:t>Τράγκας</a:t>
            </a:r>
            <a:endParaRPr lang="en-GB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20DB5E-12B9-415B-A613-118315D3A2F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605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Σαριδάκη (αγορά υπολογιστή)</a:t>
            </a:r>
          </a:p>
          <a:p>
            <a:r>
              <a:rPr lang="el-GR" dirty="0"/>
              <a:t>ΧΧΧ (πραγματικό περιστατικό, οικοδομή)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20DB5E-12B9-415B-A613-118315D3A2F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768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err="1"/>
              <a:t>Χύτος</a:t>
            </a:r>
            <a:r>
              <a:rPr lang="el-GR" dirty="0"/>
              <a:t> - </a:t>
            </a:r>
            <a:r>
              <a:rPr lang="el-GR" dirty="0" err="1"/>
              <a:t>Καρέλης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20DB5E-12B9-415B-A613-118315D3A2F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265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err="1"/>
              <a:t>Μπάλτσα</a:t>
            </a:r>
            <a:r>
              <a:rPr lang="el-GR" dirty="0"/>
              <a:t> – </a:t>
            </a:r>
            <a:r>
              <a:rPr lang="el-GR" dirty="0" err="1"/>
              <a:t>Χατζήογλου</a:t>
            </a:r>
            <a:endParaRPr lang="el-GR" dirty="0"/>
          </a:p>
          <a:p>
            <a:r>
              <a:rPr lang="el-GR" dirty="0"/>
              <a:t>Νώε – </a:t>
            </a:r>
            <a:r>
              <a:rPr lang="el-GR" dirty="0" err="1"/>
              <a:t>Χονδρογιάννη</a:t>
            </a:r>
            <a:endParaRPr lang="el-GR" dirty="0"/>
          </a:p>
          <a:p>
            <a:r>
              <a:rPr lang="el-GR" dirty="0" err="1"/>
              <a:t>Ζαμπέλης</a:t>
            </a:r>
            <a:endParaRPr lang="el-GR" dirty="0"/>
          </a:p>
          <a:p>
            <a:r>
              <a:rPr lang="el-GR" dirty="0" err="1"/>
              <a:t>Αρδίττης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20DB5E-12B9-415B-A613-118315D3A2F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358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dirty="0"/>
              <a:t>Σιδηροπούλου-</a:t>
            </a:r>
            <a:r>
              <a:rPr lang="el-GR" sz="1200" dirty="0" err="1"/>
              <a:t>Τσιαμάλου</a:t>
            </a:r>
            <a:r>
              <a:rPr lang="el-GR" sz="1200" dirty="0"/>
              <a:t> (άνδρας – γυναίκα: ζευγάρι σε ΄ψώνια)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dirty="0" err="1"/>
              <a:t>Κωνσταντάτου</a:t>
            </a:r>
            <a:r>
              <a:rPr lang="el-GR" sz="1200" dirty="0"/>
              <a:t> (κατασκευαστικός όμιλος)</a:t>
            </a:r>
            <a:endParaRPr lang="en-GB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20DB5E-12B9-415B-A613-118315D3A2F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1433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err="1"/>
              <a:t>Μπάλτσα</a:t>
            </a:r>
            <a:r>
              <a:rPr lang="el-GR" dirty="0"/>
              <a:t> – </a:t>
            </a:r>
            <a:r>
              <a:rPr lang="el-GR" dirty="0" err="1"/>
              <a:t>Χατζήογλου</a:t>
            </a:r>
            <a:endParaRPr lang="el-GR" dirty="0"/>
          </a:p>
          <a:p>
            <a:r>
              <a:rPr lang="el-GR" dirty="0" err="1"/>
              <a:t>Κουνέλης</a:t>
            </a:r>
            <a:r>
              <a:rPr lang="el-GR" dirty="0"/>
              <a:t> (όμηροι)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20DB5E-12B9-415B-A613-118315D3A2F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716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CA45B5B-A7A2-4717-BB50-0E0034668FDF}" type="datetimeFigureOut">
              <a:rPr lang="en-US" smtClean="0"/>
              <a:t>11/7/2023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sblavo@aueb.g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381" y="2743200"/>
            <a:ext cx="7543800" cy="1222375"/>
          </a:xfrm>
        </p:spPr>
        <p:txBody>
          <a:bodyPr/>
          <a:lstStyle/>
          <a:p>
            <a:r>
              <a:rPr lang="en-GB" sz="4000" dirty="0"/>
              <a:t>Negotiation Analysis and Negotiating Environment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461760" cy="137160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Spyros Blavoukos</a:t>
            </a:r>
            <a:r>
              <a:rPr lang="el-GR" dirty="0"/>
              <a:t> (</a:t>
            </a:r>
            <a:r>
              <a:rPr lang="en-US" dirty="0">
                <a:hlinkClick r:id="rId2"/>
              </a:rPr>
              <a:t>sblavo@aueb.gr</a:t>
            </a:r>
            <a:r>
              <a:rPr lang="en-US" dirty="0"/>
              <a:t>) </a:t>
            </a:r>
          </a:p>
          <a:p>
            <a:r>
              <a:rPr lang="en-GB" dirty="0"/>
              <a:t>Professor</a:t>
            </a:r>
            <a:endParaRPr lang="el-GR" dirty="0"/>
          </a:p>
          <a:p>
            <a:r>
              <a:rPr lang="en-GB" dirty="0"/>
              <a:t>Dept. of International and European Economic Studies</a:t>
            </a:r>
            <a:endParaRPr lang="el-GR" dirty="0"/>
          </a:p>
          <a:p>
            <a:r>
              <a:rPr lang="en-GB" dirty="0"/>
              <a:t>Athens University of Economics </a:t>
            </a:r>
            <a:r>
              <a:rPr lang="en-GB"/>
              <a:t>and Business</a:t>
            </a:r>
            <a:endParaRPr lang="en-US" dirty="0"/>
          </a:p>
        </p:txBody>
      </p:sp>
      <p:pic>
        <p:nvPicPr>
          <p:cNvPr id="1026" name="Picture 2" descr="Αρχική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413" y="381000"/>
            <a:ext cx="2493987" cy="1189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Spyros\Desktop\sblavo\AUEB\1_AUEB-pantone-H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7" y="381001"/>
            <a:ext cx="4760913" cy="118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407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F21B6-6F59-0928-A8C5-B0DD2B842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 anchor="ctr">
            <a:normAutofit/>
          </a:bodyPr>
          <a:lstStyle/>
          <a:p>
            <a:r>
              <a:rPr lang="el-GR" dirty="0"/>
              <a:t>8. </a:t>
            </a:r>
            <a:r>
              <a:rPr lang="en-GB" dirty="0"/>
              <a:t>High Ball/ Low Ball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3D6C8-FC29-5990-C1C9-A2E131E1E0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7543800" cy="4590288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spcBef>
                <a:spcPts val="1800"/>
              </a:spcBef>
            </a:pPr>
            <a:r>
              <a:rPr lang="en-GB" sz="2000" dirty="0"/>
              <a:t>Very high</a:t>
            </a:r>
            <a:r>
              <a:rPr lang="el-GR" sz="2000" dirty="0"/>
              <a:t>/</a:t>
            </a:r>
            <a:r>
              <a:rPr lang="en-GB" sz="2000" dirty="0"/>
              <a:t>low opening positions to achieve the desired ‘anchoring’</a:t>
            </a:r>
            <a:endParaRPr lang="el-GR" sz="2000" dirty="0"/>
          </a:p>
          <a:p>
            <a:pPr>
              <a:lnSpc>
                <a:spcPct val="70000"/>
              </a:lnSpc>
              <a:spcBef>
                <a:spcPts val="1800"/>
              </a:spcBef>
            </a:pPr>
            <a:r>
              <a:rPr lang="en-GB" sz="2000" dirty="0"/>
              <a:t>Sufficient justification increases credibility and effectiveness</a:t>
            </a:r>
            <a:endParaRPr lang="el-GR" sz="2000" dirty="0"/>
          </a:p>
          <a:p>
            <a:pPr>
              <a:lnSpc>
                <a:spcPct val="70000"/>
              </a:lnSpc>
              <a:spcBef>
                <a:spcPts val="1800"/>
              </a:spcBef>
            </a:pPr>
            <a:r>
              <a:rPr lang="en-GB" sz="2000" dirty="0"/>
              <a:t>Risk of negotiation derailment </a:t>
            </a:r>
            <a:r>
              <a:rPr lang="el-GR" sz="2000" dirty="0"/>
              <a:t>(</a:t>
            </a:r>
            <a:r>
              <a:rPr lang="en-GB" sz="2000" dirty="0"/>
              <a:t>beyond the reservation price of the other side)</a:t>
            </a:r>
          </a:p>
          <a:p>
            <a:pPr>
              <a:lnSpc>
                <a:spcPct val="70000"/>
              </a:lnSpc>
              <a:spcBef>
                <a:spcPts val="1800"/>
              </a:spcBef>
            </a:pPr>
            <a:r>
              <a:rPr lang="en-GB" sz="2000" dirty="0"/>
              <a:t>Risk of exposure (if initial opening is deconstructed)</a:t>
            </a:r>
            <a:endParaRPr lang="el-GR" sz="2000" dirty="0"/>
          </a:p>
          <a:p>
            <a:pPr>
              <a:lnSpc>
                <a:spcPct val="70000"/>
              </a:lnSpc>
              <a:spcBef>
                <a:spcPts val="1800"/>
              </a:spcBef>
            </a:pPr>
            <a:r>
              <a:rPr lang="en-GB" sz="2000" dirty="0"/>
              <a:t>How to neutralise it</a:t>
            </a:r>
            <a:r>
              <a:rPr lang="el-GR" sz="2000" dirty="0"/>
              <a:t>: </a:t>
            </a:r>
          </a:p>
          <a:p>
            <a:pPr lvl="1">
              <a:lnSpc>
                <a:spcPct val="70000"/>
              </a:lnSpc>
            </a:pPr>
            <a:r>
              <a:rPr lang="en-GB" sz="2000" dirty="0"/>
              <a:t>Continue negotiating as initially planned</a:t>
            </a:r>
            <a:endParaRPr lang="el-GR" sz="2000" dirty="0"/>
          </a:p>
          <a:p>
            <a:pPr lvl="1">
              <a:lnSpc>
                <a:spcPct val="70000"/>
              </a:lnSpc>
            </a:pPr>
            <a:r>
              <a:rPr lang="en-GB" sz="2000" dirty="0"/>
              <a:t>Exploration and deconstruction (question any justification provided)</a:t>
            </a:r>
            <a:endParaRPr lang="el-GR" sz="2000" dirty="0"/>
          </a:p>
          <a:p>
            <a:pPr>
              <a:lnSpc>
                <a:spcPct val="90000"/>
              </a:lnSpc>
            </a:pPr>
            <a:endParaRPr lang="en-GB" sz="1500" dirty="0"/>
          </a:p>
        </p:txBody>
      </p:sp>
      <p:pic>
        <p:nvPicPr>
          <p:cNvPr id="5" name="Picture 2" descr="New Research Reveals 9 Secrets That Will Make You An Expert Negotiator -  Barking Up The Wrong Tree">
            <a:extLst>
              <a:ext uri="{FF2B5EF4-FFF2-40B4-BE49-F238E27FC236}">
                <a16:creationId xmlns:a16="http://schemas.microsoft.com/office/drawing/2014/main" id="{54C4DE89-93B0-C8BD-7A59-A286BD497D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315" y="4800600"/>
            <a:ext cx="6003569" cy="1862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228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25DB7-7551-0A9E-D642-C35FA06B8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 anchor="ctr">
            <a:normAutofit/>
          </a:bodyPr>
          <a:lstStyle/>
          <a:p>
            <a:r>
              <a:rPr lang="en-GB" dirty="0"/>
              <a:t>9. Mirroring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F9AF5-4041-5594-3EDC-EFA61DC351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GB" sz="2000" dirty="0"/>
              <a:t>Forced similarity to cultivate trust</a:t>
            </a:r>
            <a:endParaRPr lang="el-GR" sz="2000" dirty="0"/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GB" sz="2000" dirty="0"/>
              <a:t>Verbal and non-verbal communication (use of same words, body language, etc)</a:t>
            </a:r>
            <a:endParaRPr lang="el-GR" sz="2000" dirty="0"/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GB" sz="2000" dirty="0"/>
              <a:t>Active listening, understanding, and empathy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GB" sz="2000" dirty="0"/>
              <a:t>Danger of </a:t>
            </a:r>
            <a:r>
              <a:rPr lang="en-GB" sz="2000" dirty="0" err="1"/>
              <a:t>ridiculisation</a:t>
            </a:r>
            <a:r>
              <a:rPr lang="en-GB" sz="2000" dirty="0"/>
              <a:t>, if overdoing it</a:t>
            </a:r>
          </a:p>
        </p:txBody>
      </p:sp>
      <p:pic>
        <p:nvPicPr>
          <p:cNvPr id="7174" name="Picture 6" descr="What is Mirroring: Definition, examples, and techniques | Snov.io">
            <a:extLst>
              <a:ext uri="{FF2B5EF4-FFF2-40B4-BE49-F238E27FC236}">
                <a16:creationId xmlns:a16="http://schemas.microsoft.com/office/drawing/2014/main" id="{5BF8BAD0-7299-1959-96A7-7772DB5849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21" r="28991"/>
          <a:stretch/>
        </p:blipFill>
        <p:spPr bwMode="auto">
          <a:xfrm>
            <a:off x="4572000" y="1536192"/>
            <a:ext cx="3657600" cy="4590288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44A06CA-4B7D-63B0-9EB3-6FE624F816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9701" y="4709851"/>
            <a:ext cx="3255099" cy="193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068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C419F7A-F9D5-293C-393F-230223C62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156" y="5181600"/>
            <a:ext cx="7659687" cy="1168400"/>
          </a:xfrm>
        </p:spPr>
        <p:txBody>
          <a:bodyPr/>
          <a:lstStyle/>
          <a:p>
            <a:pPr algn="ctr"/>
            <a:r>
              <a:rPr lang="en-GB" dirty="0"/>
              <a:t>Negotiation techniques</a:t>
            </a:r>
          </a:p>
        </p:txBody>
      </p:sp>
      <p:pic>
        <p:nvPicPr>
          <p:cNvPr id="4098" name="Picture 2" descr="Negotiating Skills Cartoons and Comics - funny pictures from CartoonStock">
            <a:extLst>
              <a:ext uri="{FF2B5EF4-FFF2-40B4-BE49-F238E27FC236}">
                <a16:creationId xmlns:a16="http://schemas.microsoft.com/office/drawing/2014/main" id="{FF18FD6A-DC57-3741-8E51-F622D6A59F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247" y="762000"/>
            <a:ext cx="3416351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4726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77A2F-2DD8-3034-28FD-F8C75792B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/>
              <a:t>1. </a:t>
            </a:r>
            <a:r>
              <a:rPr lang="en-GB" sz="4400" dirty="0"/>
              <a:t>Take it or leave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F6406-CCCD-82EB-FFEA-B050857C19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536192"/>
            <a:ext cx="3962400" cy="504717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GB" sz="1600" dirty="0"/>
              <a:t>Submission of a final, non-negotiable offer (revealing –theoretically- the “reservation price”</a:t>
            </a:r>
            <a:r>
              <a:rPr lang="el-GR" sz="1600" dirty="0"/>
              <a:t>)</a:t>
            </a:r>
          </a:p>
          <a:p>
            <a:pPr>
              <a:spcBef>
                <a:spcPts val="600"/>
              </a:spcBef>
            </a:pPr>
            <a:r>
              <a:rPr lang="en-GB" sz="1600" dirty="0"/>
              <a:t>Usually, to catch the other side by surprise </a:t>
            </a:r>
            <a:endParaRPr lang="el-GR" sz="1600" dirty="0"/>
          </a:p>
          <a:p>
            <a:pPr>
              <a:spcBef>
                <a:spcPts val="600"/>
              </a:spcBef>
            </a:pPr>
            <a:r>
              <a:rPr lang="en-GB" sz="1600" dirty="0"/>
              <a:t>Usually, an indication of negotiating power asymmetry</a:t>
            </a:r>
            <a:endParaRPr lang="el-GR" sz="1600" dirty="0"/>
          </a:p>
          <a:p>
            <a:pPr>
              <a:spcBef>
                <a:spcPts val="600"/>
              </a:spcBef>
            </a:pPr>
            <a:r>
              <a:rPr lang="en-GB" sz="1600" dirty="0"/>
              <a:t>Value: saving time + push towards the final outcome</a:t>
            </a:r>
            <a:endParaRPr lang="el-GR" sz="1600" dirty="0"/>
          </a:p>
          <a:p>
            <a:pPr>
              <a:spcBef>
                <a:spcPts val="600"/>
              </a:spcBef>
            </a:pPr>
            <a:r>
              <a:rPr lang="en-GB" sz="1600" dirty="0"/>
              <a:t>Need to be appropriately communicated, otherwise it may be considered an aggressive move and lead to the rupture of a relationship </a:t>
            </a:r>
          </a:p>
          <a:p>
            <a:pPr>
              <a:spcBef>
                <a:spcPts val="600"/>
              </a:spcBef>
            </a:pPr>
            <a:r>
              <a:rPr lang="en-GB" sz="1600" dirty="0"/>
              <a:t>Also, a means to disengage from a pointless and unproductive negotiation</a:t>
            </a:r>
            <a:endParaRPr lang="el-GR" sz="1600" dirty="0"/>
          </a:p>
          <a:p>
            <a:pPr>
              <a:spcBef>
                <a:spcPts val="0"/>
              </a:spcBef>
            </a:pPr>
            <a:r>
              <a:rPr lang="en-GB" sz="1600" dirty="0"/>
              <a:t>How to neutralize it:</a:t>
            </a:r>
            <a:endParaRPr lang="el-GR" sz="1600" dirty="0"/>
          </a:p>
          <a:p>
            <a:pPr lvl="1">
              <a:spcBef>
                <a:spcPts val="0"/>
              </a:spcBef>
            </a:pPr>
            <a:r>
              <a:rPr lang="en-GB" sz="1400" dirty="0"/>
              <a:t>Is it indeed non-negotiable? Positive stance with a slightly changed counter-offer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FA0C2B-ABBF-A33C-DC7C-7BF3D421C03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pic>
        <p:nvPicPr>
          <p:cNvPr id="5124" name="Picture 4" descr="Negotiations Cartoons and Comics - funny pictures from CartoonStock">
            <a:extLst>
              <a:ext uri="{FF2B5EF4-FFF2-40B4-BE49-F238E27FC236}">
                <a16:creationId xmlns:a16="http://schemas.microsoft.com/office/drawing/2014/main" id="{7EF76D3E-AE14-7395-D9B4-21A1CDEAB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536192"/>
            <a:ext cx="3682702" cy="437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3444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3737C-97EA-79F0-52AB-C1FF75DB8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/>
              <a:t>2. </a:t>
            </a:r>
            <a:r>
              <a:rPr lang="en-GB" sz="4400" dirty="0"/>
              <a:t>Nibbling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D0FF0-4C1A-912B-F4F5-F38EBD83F2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536192"/>
            <a:ext cx="3810000" cy="5169408"/>
          </a:xfrm>
        </p:spPr>
        <p:txBody>
          <a:bodyPr>
            <a:noAutofit/>
          </a:bodyPr>
          <a:lstStyle/>
          <a:p>
            <a:pPr>
              <a:lnSpc>
                <a:spcPts val="1920"/>
              </a:lnSpc>
              <a:spcBef>
                <a:spcPts val="600"/>
              </a:spcBef>
            </a:pPr>
            <a:r>
              <a:rPr lang="en-GB" sz="1600" dirty="0">
                <a:ea typeface="Calibri" panose="020F0502020204030204" pitchFamily="34" charset="0"/>
              </a:rPr>
              <a:t>Requests for concessions of small size, after an agreement has been reached (not appropriate for the main objectives of a negotiation)</a:t>
            </a:r>
            <a:endParaRPr lang="en-GB" sz="1600" dirty="0">
              <a:effectLst/>
              <a:ea typeface="Calibri" panose="020F0502020204030204" pitchFamily="34" charset="0"/>
            </a:endParaRPr>
          </a:p>
          <a:p>
            <a:pPr>
              <a:lnSpc>
                <a:spcPts val="1920"/>
              </a:lnSpc>
              <a:spcBef>
                <a:spcPts val="600"/>
              </a:spcBef>
            </a:pPr>
            <a:r>
              <a:rPr lang="en-GB" sz="1600" dirty="0">
                <a:effectLst/>
                <a:ea typeface="Calibri" panose="020F0502020204030204" pitchFamily="34" charset="0"/>
              </a:rPr>
              <a:t>Usually, in negotiations of long duration – presented as something forgotten, not pre-scheduled</a:t>
            </a:r>
            <a:endParaRPr lang="en-GB" sz="1600" dirty="0">
              <a:ea typeface="Calibri" panose="020F0502020204030204" pitchFamily="34" charset="0"/>
            </a:endParaRPr>
          </a:p>
          <a:p>
            <a:pPr>
              <a:lnSpc>
                <a:spcPts val="1920"/>
              </a:lnSpc>
              <a:spcBef>
                <a:spcPts val="600"/>
              </a:spcBef>
            </a:pPr>
            <a:r>
              <a:rPr lang="es-ES" sz="1600" dirty="0" err="1">
                <a:effectLst/>
                <a:ea typeface="Calibri" panose="020F0502020204030204" pitchFamily="34" charset="0"/>
              </a:rPr>
              <a:t>Last</a:t>
            </a:r>
            <a:r>
              <a:rPr lang="es-ES" sz="1600" dirty="0">
                <a:effectLst/>
                <a:ea typeface="Calibri" panose="020F0502020204030204" pitchFamily="34" charset="0"/>
              </a:rPr>
              <a:t> minute </a:t>
            </a:r>
            <a:r>
              <a:rPr lang="es-ES" sz="1600" dirty="0" err="1">
                <a:effectLst/>
                <a:ea typeface="Calibri" panose="020F0502020204030204" pitchFamily="34" charset="0"/>
              </a:rPr>
              <a:t>changes</a:t>
            </a:r>
            <a:r>
              <a:rPr lang="es-ES" sz="1600" dirty="0">
                <a:effectLst/>
                <a:ea typeface="Calibri" panose="020F0502020204030204" pitchFamily="34" charset="0"/>
              </a:rPr>
              <a:t> of marginal </a:t>
            </a:r>
            <a:r>
              <a:rPr lang="es-ES" sz="1600" dirty="0" err="1">
                <a:effectLst/>
                <a:ea typeface="Calibri" panose="020F0502020204030204" pitchFamily="34" charset="0"/>
              </a:rPr>
              <a:t>value</a:t>
            </a:r>
            <a:endParaRPr lang="el-GR" sz="1600" dirty="0">
              <a:effectLst/>
              <a:ea typeface="Calibri" panose="020F0502020204030204" pitchFamily="34" charset="0"/>
            </a:endParaRPr>
          </a:p>
          <a:p>
            <a:pPr>
              <a:lnSpc>
                <a:spcPts val="1920"/>
              </a:lnSpc>
              <a:spcBef>
                <a:spcPts val="600"/>
              </a:spcBef>
            </a:pP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Presupposes a positive climate and cooperative attitude</a:t>
            </a:r>
            <a:endParaRPr lang="el-GR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920"/>
              </a:lnSpc>
              <a:spcBef>
                <a:spcPts val="600"/>
              </a:spcBef>
            </a:pPr>
            <a:r>
              <a:rPr lang="en-GB" sz="1600" dirty="0">
                <a:ea typeface="Calibri" panose="020F0502020204030204" pitchFamily="34" charset="0"/>
              </a:rPr>
              <a:t>(Small) danger of rocking the credibility of the negotiator (if done repeatedly)</a:t>
            </a:r>
          </a:p>
          <a:p>
            <a:pPr>
              <a:lnSpc>
                <a:spcPts val="1920"/>
              </a:lnSpc>
              <a:spcBef>
                <a:spcPts val="600"/>
              </a:spcBef>
            </a:pPr>
            <a:r>
              <a:rPr lang="en-GB" sz="1600" dirty="0">
                <a:effectLst/>
                <a:ea typeface="Calibri" panose="020F0502020204030204" pitchFamily="34" charset="0"/>
              </a:rPr>
              <a:t>Negotiation ethics</a:t>
            </a:r>
            <a:r>
              <a:rPr lang="el-GR" sz="1600" dirty="0">
                <a:effectLst/>
                <a:ea typeface="Calibri" panose="020F0502020204030204" pitchFamily="34" charset="0"/>
              </a:rPr>
              <a:t>: </a:t>
            </a:r>
            <a:r>
              <a:rPr lang="en-GB" sz="1600" dirty="0">
                <a:effectLst/>
                <a:ea typeface="Calibri" panose="020F0502020204030204" pitchFamily="34" charset="0"/>
              </a:rPr>
              <a:t>issue not raised from th</a:t>
            </a:r>
            <a:r>
              <a:rPr lang="en-GB" sz="1600" dirty="0">
                <a:ea typeface="Calibri" panose="020F0502020204030204" pitchFamily="34" charset="0"/>
              </a:rPr>
              <a:t>e beginning</a:t>
            </a:r>
            <a:endParaRPr lang="el-GR" sz="1600" dirty="0">
              <a:effectLst/>
              <a:ea typeface="Calibri" panose="020F0502020204030204" pitchFamily="34" charset="0"/>
            </a:endParaRPr>
          </a:p>
          <a:p>
            <a:pPr>
              <a:lnSpc>
                <a:spcPts val="1920"/>
              </a:lnSpc>
              <a:spcBef>
                <a:spcPts val="600"/>
              </a:spcBef>
            </a:pPr>
            <a:r>
              <a:rPr lang="en-GB" sz="1600" dirty="0">
                <a:effectLst/>
                <a:ea typeface="Calibri" panose="020F0502020204030204" pitchFamily="34" charset="0"/>
              </a:rPr>
              <a:t>How to neutralize:</a:t>
            </a:r>
            <a:endParaRPr lang="el-GR" sz="1600" dirty="0">
              <a:effectLst/>
              <a:ea typeface="Calibri" panose="020F0502020204030204" pitchFamily="34" charset="0"/>
            </a:endParaRPr>
          </a:p>
          <a:p>
            <a:pPr lvl="1">
              <a:lnSpc>
                <a:spcPts val="1920"/>
              </a:lnSpc>
              <a:spcBef>
                <a:spcPts val="600"/>
              </a:spcBef>
            </a:pPr>
            <a:r>
              <a:rPr lang="en-GB" sz="1600" dirty="0">
                <a:ea typeface="Calibri" panose="020F0502020204030204" pitchFamily="34" charset="0"/>
              </a:rPr>
              <a:t>Reciprocity (ask for similar changes)</a:t>
            </a:r>
            <a:endParaRPr lang="el-GR" sz="1600" dirty="0">
              <a:ea typeface="Calibri" panose="020F0502020204030204" pitchFamily="34" charset="0"/>
            </a:endParaRPr>
          </a:p>
          <a:p>
            <a:pPr lvl="1">
              <a:lnSpc>
                <a:spcPts val="1920"/>
              </a:lnSpc>
              <a:spcBef>
                <a:spcPts val="600"/>
              </a:spcBef>
            </a:pPr>
            <a:r>
              <a:rPr lang="en-GB" sz="1600" dirty="0">
                <a:effectLst/>
                <a:ea typeface="Calibri" panose="020F0502020204030204" pitchFamily="34" charset="0"/>
              </a:rPr>
              <a:t>Fully delimited negotiation agenda</a:t>
            </a:r>
            <a:endParaRPr lang="el-GR" sz="1600" dirty="0">
              <a:effectLst/>
              <a:ea typeface="Calibri" panose="020F05020202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45D8A8-0F45-97A8-92BC-B430D9A303F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n-GB"/>
          </a:p>
        </p:txBody>
      </p:sp>
      <p:pic>
        <p:nvPicPr>
          <p:cNvPr id="6146" name="Picture 2" descr="Bargaining Cartoons and Comics - funny pictures from CartoonStock">
            <a:extLst>
              <a:ext uri="{FF2B5EF4-FFF2-40B4-BE49-F238E27FC236}">
                <a16:creationId xmlns:a16="http://schemas.microsoft.com/office/drawing/2014/main" id="{DEE2C0A6-F682-33E0-ED51-D66B0C394A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815" y="2006338"/>
            <a:ext cx="4267515" cy="355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7830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884FA-69AC-A152-9CA4-4EEC0DE3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 anchor="ctr">
            <a:normAutofit/>
          </a:bodyPr>
          <a:lstStyle/>
          <a:p>
            <a:r>
              <a:rPr lang="el-GR" dirty="0"/>
              <a:t>3. </a:t>
            </a:r>
            <a:r>
              <a:rPr lang="en-GB" dirty="0"/>
              <a:t>Snow Job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06C69-7E00-2510-4DCF-69BF73DFC5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GB" sz="1800" dirty="0"/>
              <a:t>Overwhelming provision of data and information to confuse the other side</a:t>
            </a:r>
            <a:endParaRPr lang="el-GR" sz="1800" dirty="0"/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GB" sz="1800" dirty="0"/>
              <a:t>Use of technical jargon and invocation of special knowledge and expertise</a:t>
            </a:r>
            <a:endParaRPr lang="el-GR" sz="1800" dirty="0"/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GB" sz="1800" dirty="0"/>
              <a:t>Usual practice in courts</a:t>
            </a:r>
            <a:r>
              <a:rPr lang="el-GR" sz="1800" dirty="0"/>
              <a:t>: </a:t>
            </a:r>
            <a:r>
              <a:rPr lang="en-GB" sz="1800" dirty="0"/>
              <a:t>last minute, huge amount of data to avoid their full analysis</a:t>
            </a:r>
            <a:endParaRPr lang="el-GR" sz="1800" dirty="0"/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GB" sz="1800" dirty="0"/>
              <a:t>How to neutralise it</a:t>
            </a:r>
            <a:r>
              <a:rPr lang="el-GR" sz="18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Questions asked – clarifications requested</a:t>
            </a:r>
            <a:endParaRPr lang="el-GR" sz="1800" dirty="0"/>
          </a:p>
          <a:p>
            <a:pPr lvl="1">
              <a:lnSpc>
                <a:spcPct val="90000"/>
              </a:lnSpc>
            </a:pPr>
            <a:r>
              <a:rPr lang="en-GB" sz="1800" dirty="0"/>
              <a:t>Time to reflect and assess</a:t>
            </a:r>
            <a:endParaRPr lang="el-GR" sz="1800" dirty="0"/>
          </a:p>
          <a:p>
            <a:pPr lvl="1">
              <a:lnSpc>
                <a:spcPct val="90000"/>
              </a:lnSpc>
            </a:pPr>
            <a:r>
              <a:rPr lang="en-GB" sz="1800" dirty="0"/>
              <a:t>External advisor (especially on technical issues)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92D86E-88AE-9C48-112A-91C85C6515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2133600"/>
            <a:ext cx="4142650" cy="3200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45147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240BC-4A20-4ADC-AB65-CE1F7DD2E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4. </a:t>
            </a:r>
            <a:r>
              <a:rPr lang="en-GB" dirty="0"/>
              <a:t>Bogey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55C48-A5F7-3C1F-4D4F-32DE91535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GB" sz="2000" dirty="0"/>
              <a:t>Presenting one position as important, although it is not, in order to trade it at a later stage with something really important</a:t>
            </a:r>
            <a:endParaRPr lang="el-GR" sz="2000" dirty="0"/>
          </a:p>
          <a:p>
            <a:pPr>
              <a:spcBef>
                <a:spcPts val="1800"/>
              </a:spcBef>
            </a:pPr>
            <a:r>
              <a:rPr lang="en-GB" sz="2000" dirty="0"/>
              <a:t>Presupposes no clear impression of each other’s priorities otherwise significant risk of exposure</a:t>
            </a:r>
            <a:endParaRPr lang="el-GR" sz="2000" dirty="0"/>
          </a:p>
          <a:p>
            <a:pPr>
              <a:spcBef>
                <a:spcPts val="1800"/>
              </a:spcBef>
            </a:pPr>
            <a:r>
              <a:rPr lang="en-GB" sz="2000" dirty="0"/>
              <a:t>Paradox</a:t>
            </a:r>
            <a:r>
              <a:rPr lang="el-GR" sz="2000" dirty="0"/>
              <a:t>: </a:t>
            </a:r>
            <a:r>
              <a:rPr lang="en-GB" sz="2000" dirty="0"/>
              <a:t>both parties may spend time and energy negotiating on issues non important while there is space for a mutually beneficial agreement</a:t>
            </a:r>
          </a:p>
        </p:txBody>
      </p:sp>
    </p:spTree>
    <p:extLst>
      <p:ext uri="{BB962C8B-B14F-4D97-AF65-F5344CB8AC3E}">
        <p14:creationId xmlns:p14="http://schemas.microsoft.com/office/powerpoint/2010/main" val="2696400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E8464-8EC5-AD41-3112-718EC60A5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l-GR" sz="3900"/>
              <a:t>5. </a:t>
            </a:r>
            <a:r>
              <a:rPr lang="en-GB" sz="3900"/>
              <a:t>Foot in the Door</a:t>
            </a:r>
            <a:r>
              <a:rPr lang="el-GR" sz="3900"/>
              <a:t> / </a:t>
            </a:r>
            <a:r>
              <a:rPr lang="en-GB" sz="3900"/>
              <a:t>Door in the 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75160-E8C9-4F83-58C1-8FF5421CD0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504717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en-GB" sz="1800" dirty="0"/>
              <a:t>Small demands that escalate </a:t>
            </a:r>
            <a:r>
              <a:rPr lang="el-GR" sz="1800" dirty="0"/>
              <a:t>(</a:t>
            </a:r>
            <a:r>
              <a:rPr lang="en-GB" sz="1800" dirty="0"/>
              <a:t>with internal consistency and rationale) </a:t>
            </a: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en-GB" sz="1800" dirty="0"/>
              <a:t>Excessive demands that will be rejected (the aim is to have the more reasonable ones that will follow to be accepted)</a:t>
            </a: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en-GB" sz="1800" dirty="0"/>
              <a:t>Takes advantage of the norms of </a:t>
            </a:r>
            <a:r>
              <a:rPr lang="en-GB" sz="1800" b="1" dirty="0"/>
              <a:t>consistency</a:t>
            </a:r>
            <a:r>
              <a:rPr lang="en-GB" sz="1800" dirty="0"/>
              <a:t> and </a:t>
            </a:r>
            <a:r>
              <a:rPr lang="en-GB" sz="1800" b="1" dirty="0"/>
              <a:t>reciprocity </a:t>
            </a:r>
            <a:r>
              <a:rPr lang="en-GB" sz="1800" dirty="0"/>
              <a:t>(feeling of guilt due to the rejection of the first offer       </a:t>
            </a:r>
            <a:r>
              <a:rPr lang="en-GB" sz="1800" dirty="0" err="1"/>
              <a:t>behavioral</a:t>
            </a:r>
            <a:r>
              <a:rPr lang="en-GB" sz="1800" dirty="0"/>
              <a:t> manipulation</a:t>
            </a:r>
            <a:endParaRPr lang="el-GR" sz="1800" dirty="0"/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en-GB" sz="1800" dirty="0"/>
              <a:t>Important elements:</a:t>
            </a:r>
            <a:endParaRPr lang="el-GR" sz="1800" dirty="0"/>
          </a:p>
          <a:p>
            <a:pPr lvl="1">
              <a:lnSpc>
                <a:spcPct val="90000"/>
              </a:lnSpc>
            </a:pPr>
            <a:r>
              <a:rPr lang="en-GB" sz="1800" dirty="0"/>
              <a:t>Short time between the demands/offers</a:t>
            </a:r>
            <a:endParaRPr lang="el-GR" sz="1800" dirty="0"/>
          </a:p>
          <a:p>
            <a:pPr lvl="1">
              <a:lnSpc>
                <a:spcPct val="90000"/>
              </a:lnSpc>
            </a:pPr>
            <a:r>
              <a:rPr lang="en-GB" sz="1800" dirty="0"/>
              <a:t>Often, better performed by two negotiators</a:t>
            </a:r>
          </a:p>
        </p:txBody>
      </p:sp>
      <p:pic>
        <p:nvPicPr>
          <p:cNvPr id="3074" name="Picture 2" descr="Be sure your agent has strong negotiation skills so Buyers don't take  advantage of your desire to sell! Ca… | Real estate humor, Real estate fun,  Real estate memes">
            <a:extLst>
              <a:ext uri="{FF2B5EF4-FFF2-40B4-BE49-F238E27FC236}">
                <a16:creationId xmlns:a16="http://schemas.microsoft.com/office/drawing/2014/main" id="{67FB272C-EB85-59CD-6CDC-0AF65DB7C17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828801"/>
            <a:ext cx="4190999" cy="4190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rrow: Right 3">
            <a:extLst>
              <a:ext uri="{FF2B5EF4-FFF2-40B4-BE49-F238E27FC236}">
                <a16:creationId xmlns:a16="http://schemas.microsoft.com/office/drawing/2014/main" id="{C38886FA-128A-D0DE-8FB0-34A9881A057E}"/>
              </a:ext>
            </a:extLst>
          </p:cNvPr>
          <p:cNvSpPr/>
          <p:nvPr/>
        </p:nvSpPr>
        <p:spPr>
          <a:xfrm>
            <a:off x="1752600" y="3962400"/>
            <a:ext cx="228600" cy="762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578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45403-853F-0854-6889-093CA0287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68362"/>
          </a:xfrm>
        </p:spPr>
        <p:txBody>
          <a:bodyPr/>
          <a:lstStyle/>
          <a:p>
            <a:r>
              <a:rPr lang="el-GR" dirty="0"/>
              <a:t>6. </a:t>
            </a:r>
            <a:r>
              <a:rPr lang="en-GB" dirty="0"/>
              <a:t>Good guy-Bad guy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9BDD0-CBCA-6EAA-FDC1-98825B82B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7620000" cy="528796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GB" sz="2000" dirty="0">
                <a:ea typeface="Calibri" panose="020F0502020204030204" pitchFamily="34" charset="0"/>
              </a:rPr>
              <a:t>Two negotiators</a:t>
            </a:r>
            <a:r>
              <a:rPr lang="el-GR" sz="2000" dirty="0">
                <a:ea typeface="Calibri" panose="020F0502020204030204" pitchFamily="34" charset="0"/>
              </a:rPr>
              <a:t>: </a:t>
            </a:r>
          </a:p>
          <a:p>
            <a:pPr lvl="1">
              <a:spcBef>
                <a:spcPts val="600"/>
              </a:spcBef>
            </a:pPr>
            <a:r>
              <a:rPr lang="en-GB" dirty="0">
                <a:ea typeface="Calibri" panose="020F0502020204030204" pitchFamily="34" charset="0"/>
              </a:rPr>
              <a:t>Willing and generous</a:t>
            </a:r>
            <a:endParaRPr lang="el-GR" dirty="0">
              <a:effectLst/>
              <a:ea typeface="Calibri" panose="020F0502020204030204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GB" dirty="0">
                <a:effectLst/>
                <a:ea typeface="Calibri" panose="020F0502020204030204" pitchFamily="34" charset="0"/>
              </a:rPr>
              <a:t>Tough and unwilling to reach an agreement</a:t>
            </a:r>
            <a:endParaRPr lang="el-GR" dirty="0">
              <a:effectLst/>
              <a:ea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r>
              <a:rPr lang="en-GB" sz="2000" dirty="0">
                <a:effectLst/>
                <a:ea typeface="Calibri" panose="020F0502020204030204" pitchFamily="34" charset="0"/>
              </a:rPr>
              <a:t>Alternative with a higher-ranked negotiator</a:t>
            </a:r>
            <a:r>
              <a:rPr lang="el-GR" sz="2000" dirty="0">
                <a:effectLst/>
                <a:ea typeface="Calibri" panose="020F0502020204030204" pitchFamily="34" charset="0"/>
              </a:rPr>
              <a:t> (</a:t>
            </a:r>
            <a:r>
              <a:rPr lang="en-GB" sz="2000" dirty="0">
                <a:effectLst/>
                <a:ea typeface="Calibri" panose="020F0502020204030204" pitchFamily="34" charset="0"/>
              </a:rPr>
              <a:t>higher authority), who is absent and needs to be contacted</a:t>
            </a:r>
            <a:endParaRPr lang="el-GR" sz="2000" dirty="0">
              <a:effectLst/>
              <a:ea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r>
              <a:rPr lang="en-GB" sz="2000" dirty="0"/>
              <a:t>In multi-partners negotiating teams, it may actually be the case</a:t>
            </a:r>
          </a:p>
          <a:p>
            <a:pPr>
              <a:spcBef>
                <a:spcPts val="1200"/>
              </a:spcBef>
            </a:pPr>
            <a:r>
              <a:rPr lang="en-GB" sz="2000" dirty="0"/>
              <a:t>Objective: exercise pressure</a:t>
            </a:r>
            <a:endParaRPr lang="el-GR" sz="2000" dirty="0"/>
          </a:p>
          <a:p>
            <a:pPr>
              <a:spcBef>
                <a:spcPts val="1200"/>
              </a:spcBef>
            </a:pPr>
            <a:r>
              <a:rPr lang="en-GB" sz="2000" dirty="0"/>
              <a:t>How to neutralize: make an offer to the ‘good guy’ and insist on getting an answer</a:t>
            </a:r>
            <a:endParaRPr lang="el-GR" sz="2000" dirty="0"/>
          </a:p>
          <a:p>
            <a:pPr>
              <a:spcBef>
                <a:spcPts val="1200"/>
              </a:spcBef>
            </a:pPr>
            <a:r>
              <a:rPr lang="en-GB" sz="2000" dirty="0"/>
              <a:t>Requires high level of coordination and homogeneity among the members of the team</a:t>
            </a:r>
            <a:endParaRPr lang="el-GR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2012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4DF7E-C086-856E-768A-27ADD0124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 anchor="ctr">
            <a:normAutofit/>
          </a:bodyPr>
          <a:lstStyle/>
          <a:p>
            <a:r>
              <a:rPr lang="el-GR" dirty="0"/>
              <a:t>7. </a:t>
            </a:r>
            <a:r>
              <a:rPr lang="en-GB" dirty="0"/>
              <a:t>Bluffing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55F42-2F33-76F5-1554-B1AEC91F42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94080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GB" sz="2000" dirty="0"/>
              <a:t>Creating false impression to the other side as per our own intentions-expectations-value of a negotiation</a:t>
            </a:r>
            <a:endParaRPr lang="el-GR" sz="2000" dirty="0">
              <a:effectLst/>
            </a:endParaRP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GB" sz="2000" dirty="0">
                <a:effectLst/>
              </a:rPr>
              <a:t>Lock in effect (in games, non-reversable movement: once you submit an offer, you can’t take it back </a:t>
            </a:r>
            <a:r>
              <a:rPr lang="el-GR" sz="2000" dirty="0"/>
              <a:t>→ </a:t>
            </a:r>
            <a:r>
              <a:rPr lang="en-GB" sz="2000" dirty="0"/>
              <a:t>irreversibility increases effectiveness)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GB" sz="2000" dirty="0"/>
              <a:t>Important reputational cost (if spotted)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GB" sz="2000" dirty="0"/>
              <a:t>Undermines relations </a:t>
            </a:r>
            <a:r>
              <a:rPr lang="el-GR" sz="2000" dirty="0"/>
              <a:t>(</a:t>
            </a:r>
            <a:r>
              <a:rPr lang="en-GB" sz="2000" dirty="0"/>
              <a:t>output- and not relations-oriented) 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GB" sz="2000" dirty="0"/>
              <a:t>Escalation potential (perhaps irrational – consistency trap) may increase the price</a:t>
            </a:r>
          </a:p>
        </p:txBody>
      </p:sp>
      <p:pic>
        <p:nvPicPr>
          <p:cNvPr id="2050" name="Picture 2" descr="Cartoon Of Negotiation, Is The Opponent Bluffing? Stock Photo, Picture and  Royalty Free Image. Image 38910430.">
            <a:extLst>
              <a:ext uri="{FF2B5EF4-FFF2-40B4-BE49-F238E27FC236}">
                <a16:creationId xmlns:a16="http://schemas.microsoft.com/office/drawing/2014/main" id="{E91A3912-E6D3-D603-591E-1B4976EC2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19600" y="2082049"/>
            <a:ext cx="3657600" cy="3498573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59892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221</TotalTime>
  <Words>767</Words>
  <Application>Microsoft Office PowerPoint</Application>
  <PresentationFormat>On-screen Show (4:3)</PresentationFormat>
  <Paragraphs>94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</vt:lpstr>
      <vt:lpstr>Adjacency</vt:lpstr>
      <vt:lpstr>Negotiation Analysis and Negotiating Environment</vt:lpstr>
      <vt:lpstr>Negotiation techniques</vt:lpstr>
      <vt:lpstr>1. Take it or leave it</vt:lpstr>
      <vt:lpstr>2. Nibbling</vt:lpstr>
      <vt:lpstr>3. Snow Job</vt:lpstr>
      <vt:lpstr>4. Bogey</vt:lpstr>
      <vt:lpstr>5. Foot in the Door / Door in the Face</vt:lpstr>
      <vt:lpstr>6. Good guy-Bad guy</vt:lpstr>
      <vt:lpstr>7. Bluffing</vt:lpstr>
      <vt:lpstr>8. High Ball/ Low Ball</vt:lpstr>
      <vt:lpstr>9. Mirroring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ΑΝΑΛΥΣΗ ΔΙΑΠΡΑΓΜΑΤΕΥΣΕΩΝ ΚΑΙ ΔΙΑΠΡΑΓΜΑΤΕΥΤΙΚΟ ΠΕΡΙΒΑΛΛΟΝ</dc:title>
  <dc:creator>Spyros</dc:creator>
  <cp:lastModifiedBy>SPYRIDON BLAVOUKOS</cp:lastModifiedBy>
  <cp:revision>19</cp:revision>
  <dcterms:created xsi:type="dcterms:W3CDTF">2019-10-20T20:01:11Z</dcterms:created>
  <dcterms:modified xsi:type="dcterms:W3CDTF">2023-11-07T00:00:29Z</dcterms:modified>
</cp:coreProperties>
</file>