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67F15-E8D9-4F0D-AAF7-EFE7CACFBE88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01FA-B842-4D12-A198-B235519B15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92F620-0E5D-4FA4-85AE-32648B14C106}" type="datetimeFigureOut">
              <a:rPr lang="el-GR" smtClean="0"/>
              <a:pPr/>
              <a:t>21/10/2019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E58E6B-077F-4E97-8CD4-C9210230685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ΜΗΧΑΝΙΣΜΟΙ ΣΥΝΤΟΝΙΣΜΟΥ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dirty="0"/>
              <a:t>ΙΕΡΑΡΧΙΑ – ΑΜΕΣΗ ΕΠΟΠΤΕΙΑ</a:t>
            </a:r>
          </a:p>
          <a:p>
            <a:pPr>
              <a:lnSpc>
                <a:spcPct val="150000"/>
              </a:lnSpc>
            </a:pPr>
            <a:r>
              <a:rPr lang="el-GR" dirty="0"/>
              <a:t>ΔΙΑΔΙΚΑΣΙΕΣ</a:t>
            </a:r>
          </a:p>
          <a:p>
            <a:pPr>
              <a:lnSpc>
                <a:spcPct val="150000"/>
              </a:lnSpc>
            </a:pPr>
            <a:r>
              <a:rPr lang="el-GR" dirty="0"/>
              <a:t>ΠΡΟΓΡΑΜΜΑΤΙΣΜΟΣ</a:t>
            </a:r>
          </a:p>
          <a:p>
            <a:pPr>
              <a:lnSpc>
                <a:spcPct val="150000"/>
              </a:lnSpc>
            </a:pPr>
            <a:r>
              <a:rPr lang="el-GR" dirty="0"/>
              <a:t>ΑΜΟΙΒΑΙΑ ΠΡΟΣΑΡΜΟΓΗ – ΣΥΝΕΡΓΑΣΙΑ</a:t>
            </a:r>
          </a:p>
          <a:p>
            <a:pPr>
              <a:lnSpc>
                <a:spcPct val="150000"/>
              </a:lnSpc>
            </a:pPr>
            <a:r>
              <a:rPr lang="el-GR" dirty="0"/>
              <a:t>ΤΥΠΟΠΟΙΗΣΗ ΕΡΓΑΣΙΩΝ/ΠΡΟΪΟΝΤΩΝ</a:t>
            </a:r>
          </a:p>
          <a:p>
            <a:pPr>
              <a:lnSpc>
                <a:spcPct val="150000"/>
              </a:lnSpc>
            </a:pPr>
            <a:r>
              <a:rPr lang="el-GR" dirty="0"/>
              <a:t>ΕΙΔΙΚΕΣ ΟΜΑΔΕΣ ΔΙΟΙΚΗΣΗΣ (</a:t>
            </a:r>
            <a:r>
              <a:rPr lang="el-GR" dirty="0" err="1"/>
              <a:t>π.χ</a:t>
            </a:r>
            <a:r>
              <a:rPr lang="el-GR" dirty="0"/>
              <a:t>: εκτελεστική επιτροπή, επιτροπή Μάρκετινγκ)</a:t>
            </a:r>
          </a:p>
          <a:p>
            <a:pPr>
              <a:lnSpc>
                <a:spcPct val="150000"/>
              </a:lnSpc>
            </a:pPr>
            <a:r>
              <a:rPr lang="el-GR" dirty="0"/>
              <a:t>ΕΙΔΙΚΕΣ ΘΕΣΕΙΣ (</a:t>
            </a:r>
            <a:r>
              <a:rPr lang="el-GR" dirty="0" err="1"/>
              <a:t>π.χ</a:t>
            </a:r>
            <a:r>
              <a:rPr lang="el-GR" dirty="0"/>
              <a:t>: </a:t>
            </a:r>
            <a:r>
              <a:rPr lang="en-US" dirty="0"/>
              <a:t>product manager)</a:t>
            </a:r>
            <a:endParaRPr lang="el-GR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" name="Picture 5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85794" cy="78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ΚΡΙΤΗΡΙΑ ΑΞΙΟΛΟΓΗΣΗΣ ΟΡΓΑΝΩΤΙΚΗΣ ΔΟΜΗΣ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9588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Σαφήνεια ρόλων, ευθυνών, αποφάσεων</a:t>
            </a:r>
          </a:p>
          <a:p>
            <a:pPr>
              <a:lnSpc>
                <a:spcPct val="150000"/>
              </a:lnSpc>
            </a:pPr>
            <a:r>
              <a:rPr lang="el-GR" dirty="0"/>
              <a:t>Λιτές – Αξιοποίηση πόρων</a:t>
            </a:r>
          </a:p>
          <a:p>
            <a:pPr>
              <a:lnSpc>
                <a:spcPct val="150000"/>
              </a:lnSpc>
            </a:pPr>
            <a:r>
              <a:rPr lang="el-GR" dirty="0"/>
              <a:t>Ευέλικτες</a:t>
            </a:r>
          </a:p>
          <a:p>
            <a:pPr>
              <a:lnSpc>
                <a:spcPct val="150000"/>
              </a:lnSpc>
            </a:pPr>
            <a:r>
              <a:rPr lang="el-GR" dirty="0"/>
              <a:t>Συντονισμός – ολοκλήρωση</a:t>
            </a:r>
          </a:p>
          <a:p>
            <a:pPr>
              <a:lnSpc>
                <a:spcPct val="150000"/>
              </a:lnSpc>
            </a:pPr>
            <a:r>
              <a:rPr lang="el-GR" dirty="0"/>
              <a:t>Αποτελεσματικότητα Μάνατζμεντ</a:t>
            </a:r>
          </a:p>
          <a:p>
            <a:pPr>
              <a:lnSpc>
                <a:spcPct val="150000"/>
              </a:lnSpc>
            </a:pPr>
            <a:r>
              <a:rPr lang="el-GR" dirty="0"/>
              <a:t>Υλοποίηση στρατηγικής – παραγωγή στρατηγικής – προσανατολισμός στην αγορά</a:t>
            </a:r>
          </a:p>
          <a:p>
            <a:pPr>
              <a:lnSpc>
                <a:spcPct val="150000"/>
              </a:lnSpc>
            </a:pPr>
            <a:r>
              <a:rPr lang="el-GR" dirty="0"/>
              <a:t>Αξιοποίηση σπάνιων ή πολύ ακριβών στελεχών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" name="Picture 5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85794" cy="78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l-GR" sz="2400" dirty="0"/>
              <a:t>ΠΡΟΣΔΙΟΡΙΣΤΙΚΟΙ ΠΑΡΑΓΟΝΤΕΣ ΤΟΥ ΕΥΡΟΥΣ ΔΙΟΙΚΗΣΗΣ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8760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400" dirty="0"/>
              <a:t>Ωριμότητα (μπορώ, θέλω) υφισταμένων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Πολυπλοκότητα – σπουδαιότητα θέσεων εργασίας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Απαιτούμενος συντονισμός μεταξύ θέσεων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Ομοιότητα περιεχομένου θέσεων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Τυποποίηση – σαφήνεια εργασιών και σχέσεων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Διοικητικές / Ηγετικές ικανότητες προϊσταμένου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Χρόνος – καθήκοντα προϊσταμένου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" name="Picture 5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85794" cy="78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ΑΡΧΕΣ ΣΧΕΣΕΩΝ ΕΞΟΥΣΙΑΣ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ΑΝΤΙΣΤΟΙΧΕΙΑ ΕΥΘΥΝΗΣ – ΕΞΟΥΣΙΑΣ</a:t>
            </a:r>
          </a:p>
          <a:p>
            <a:pPr>
              <a:lnSpc>
                <a:spcPct val="150000"/>
              </a:lnSpc>
            </a:pPr>
            <a:r>
              <a:rPr lang="el-GR" dirty="0"/>
              <a:t>ΑΠΟΛΥΤΟ ΤΗΣ ΕΥΘΥΝΗΣ</a:t>
            </a:r>
          </a:p>
          <a:p>
            <a:pPr>
              <a:lnSpc>
                <a:spcPct val="150000"/>
              </a:lnSpc>
            </a:pPr>
            <a:r>
              <a:rPr lang="el-GR" dirty="0"/>
              <a:t>ΚΛΙΜΑΚΑ ΕΞΟΥΣΙΑΣ</a:t>
            </a:r>
          </a:p>
          <a:p>
            <a:pPr>
              <a:lnSpc>
                <a:spcPct val="150000"/>
              </a:lnSpc>
            </a:pPr>
            <a:r>
              <a:rPr lang="el-GR" dirty="0"/>
              <a:t>ΤΗΡΗΣΗ ΙΕΡΑΡΧΙΚΩΝ ΕΠΙΠΕΔΩΝ</a:t>
            </a:r>
          </a:p>
          <a:p>
            <a:pPr>
              <a:lnSpc>
                <a:spcPct val="150000"/>
              </a:lnSpc>
            </a:pPr>
            <a:r>
              <a:rPr lang="el-GR" dirty="0"/>
              <a:t>ΕΝΟΤΗΤΑ ΔΙΟΙΚΗΣΗΣ / ΕΝΤΟΛΩΝ</a:t>
            </a:r>
          </a:p>
          <a:p>
            <a:pPr>
              <a:lnSpc>
                <a:spcPct val="150000"/>
              </a:lnSpc>
            </a:pPr>
            <a:r>
              <a:rPr lang="el-GR" dirty="0"/>
              <a:t>ΣΑΦΗΣ ΛΕΙΤΟΥΡΓΙΚΗ ΕΞΟΥΣΙΑ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" name="Picture 5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85794" cy="78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ΒΑΣΙΚΑ ΚΡΙΤΗΡΙΑ ΤΜΗΜΑΤΟΠΟΙΗΣΗΣ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8760"/>
            <a:ext cx="8229600" cy="4937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Εξειδίκευση</a:t>
            </a:r>
          </a:p>
          <a:p>
            <a:pPr>
              <a:lnSpc>
                <a:spcPct val="150000"/>
              </a:lnSpc>
            </a:pPr>
            <a:r>
              <a:rPr lang="el-GR" dirty="0"/>
              <a:t>Αλληλεξάρτηση – απαιτήσεις συντονισμού, συγχρονισμού, συνεργασίας</a:t>
            </a:r>
          </a:p>
          <a:p>
            <a:pPr>
              <a:lnSpc>
                <a:spcPct val="150000"/>
              </a:lnSpc>
            </a:pPr>
            <a:r>
              <a:rPr lang="el-GR" dirty="0"/>
              <a:t>Εξοικονόμηση – αξιοποίηση πόρων</a:t>
            </a:r>
          </a:p>
          <a:p>
            <a:pPr>
              <a:lnSpc>
                <a:spcPct val="150000"/>
              </a:lnSpc>
            </a:pPr>
            <a:r>
              <a:rPr lang="el-GR" dirty="0"/>
              <a:t>Αποτελεσματικό Μάνατζμεντ 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" name="Picture 5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85794" cy="78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ΤΥΠΟΙ ΤΜΗΜΑΤΟΠΟΙΗΣΗΣ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3776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l-GR" dirty="0"/>
              <a:t>ΛΕΙΤΟΥΡΓΙΚΗ – ΕΠΙΧΕΙΡΗΣΙΑΚΕΣ ΛΕΙΤΟΥΡΓΙΕΣ</a:t>
            </a:r>
          </a:p>
          <a:p>
            <a:pPr>
              <a:lnSpc>
                <a:spcPct val="200000"/>
              </a:lnSpc>
            </a:pPr>
            <a:r>
              <a:rPr lang="el-GR" dirty="0"/>
              <a:t>ΚΑΤΑ ΠΡΟΪΟΝ – ΕΠΙΧΕΙΡΗΜΑΤΙΚΗ ΔΡΑΣΤΗΡΙΟΤΗΤΑ</a:t>
            </a:r>
          </a:p>
          <a:p>
            <a:pPr>
              <a:lnSpc>
                <a:spcPct val="200000"/>
              </a:lnSpc>
            </a:pPr>
            <a:r>
              <a:rPr lang="el-GR" dirty="0"/>
              <a:t>ΓΕΩΓΡΑΦΙΚΗ – ΠΕΡΙΟΧΕΣ – ΠΕΛΑΤΕΣ</a:t>
            </a:r>
          </a:p>
          <a:p>
            <a:pPr>
              <a:lnSpc>
                <a:spcPct val="200000"/>
              </a:lnSpc>
            </a:pPr>
            <a:r>
              <a:rPr lang="el-GR" dirty="0"/>
              <a:t>ΜΙΚΤΗ</a:t>
            </a:r>
          </a:p>
          <a:p>
            <a:pPr>
              <a:lnSpc>
                <a:spcPct val="200000"/>
              </a:lnSpc>
            </a:pPr>
            <a:r>
              <a:rPr lang="en-US" dirty="0"/>
              <a:t>MATRIX</a:t>
            </a:r>
            <a:endParaRPr lang="el-GR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" name="Picture 5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85794" cy="78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BUSINESS UNIT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l-GR" dirty="0"/>
              <a:t>ΒΑΣΙΚΕΣ ΕΠΙΧΕΙΡΗΣΙΑΚΕΣ ΛΕΙΤΟΥΡΓΙΕΣ – ΕΠΙΧΕΙΡΗΜΑΤΙΚΗΣ ΔΡΑΣΤΗΡΙΟΤΗΤΑΣ Ή ΧΩΡΑΣ</a:t>
            </a:r>
          </a:p>
          <a:p>
            <a:pPr>
              <a:lnSpc>
                <a:spcPct val="200000"/>
              </a:lnSpc>
            </a:pPr>
            <a:r>
              <a:rPr lang="el-GR" dirty="0"/>
              <a:t>ΑΠΟΚΤΗΣΗ ΚΑΙ ΚΑΤΑΝΟΜΗ ΠΟΡΩΝ</a:t>
            </a:r>
          </a:p>
          <a:p>
            <a:pPr>
              <a:lnSpc>
                <a:spcPct val="200000"/>
              </a:lnSpc>
            </a:pPr>
            <a:r>
              <a:rPr lang="el-GR" dirty="0"/>
              <a:t>ΣΥΝΟΛΙΚΑ ΕΠΙΧΕΙΡΗΣΙΑΚΑ ΑΠΟΤΕΛΕΣΜΑΤΑ (</a:t>
            </a:r>
            <a:r>
              <a:rPr lang="en-US" dirty="0"/>
              <a:t>P@L)</a:t>
            </a:r>
          </a:p>
          <a:p>
            <a:pPr>
              <a:lnSpc>
                <a:spcPct val="200000"/>
              </a:lnSpc>
            </a:pPr>
            <a:r>
              <a:rPr lang="el-GR" dirty="0"/>
              <a:t>ΜΑΝΑΤΖΜΕΝΤ (ΑΥΤΟΝΟΜΙΑ)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" name="Picture 5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85794" cy="78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ΠΡΟΒΛΗΜΑΤΑ ΟΡΓΑΝΩΤΙΚΩΝ ΔΟΜΩΝ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l-GR" dirty="0"/>
              <a:t>ΑΣΑΦΕΙΑ ΕΥΘΥΝΩΝ – ΕΞΟΥΣΙΑΣ</a:t>
            </a:r>
          </a:p>
          <a:p>
            <a:pPr>
              <a:lnSpc>
                <a:spcPct val="150000"/>
              </a:lnSpc>
            </a:pPr>
            <a:r>
              <a:rPr lang="el-GR" dirty="0"/>
              <a:t>ΕΠΙΚΑΛΥΨΗΣ ΛΕΙΤΟΥΡΓΙΩΝ / ΚΑΘΗΚΟΝΤΩΝ</a:t>
            </a:r>
          </a:p>
          <a:p>
            <a:pPr>
              <a:lnSpc>
                <a:spcPct val="150000"/>
              </a:lnSpc>
            </a:pPr>
            <a:r>
              <a:rPr lang="el-GR" dirty="0"/>
              <a:t>ΜΗ ΤΗΡΗΣΗ ΙΕΡΑΡΧΙΚΩΝ ΕΠΙΠΕΔΩΝ</a:t>
            </a:r>
          </a:p>
          <a:p>
            <a:pPr>
              <a:lnSpc>
                <a:spcPct val="150000"/>
              </a:lnSpc>
            </a:pPr>
            <a:r>
              <a:rPr lang="el-GR" dirty="0"/>
              <a:t>ΠΟΛΛΑ ΙΕΡΑΡΧΙΚΑ ΕΠΙΠΕΔΑ</a:t>
            </a:r>
          </a:p>
          <a:p>
            <a:pPr>
              <a:lnSpc>
                <a:spcPct val="150000"/>
              </a:lnSpc>
            </a:pPr>
            <a:r>
              <a:rPr lang="el-GR" dirty="0"/>
              <a:t>ΠΡΟΣΩΠΙΚΑ ΚΡΙΤΗΡΙΑ</a:t>
            </a:r>
          </a:p>
          <a:p>
            <a:pPr>
              <a:lnSpc>
                <a:spcPct val="150000"/>
              </a:lnSpc>
            </a:pPr>
            <a:r>
              <a:rPr lang="el-GR" dirty="0"/>
              <a:t>ΕΛΛΕΙΠΗΣ ΣΥΝΤΟΝΙΣΜΟΣ / ΣΥΓΧΡΟΝΙΣΜΟΣ – ΣΤΕΓΑΝΑ (</a:t>
            </a:r>
            <a:r>
              <a:rPr lang="en-US" dirty="0"/>
              <a:t>SILOS)</a:t>
            </a:r>
          </a:p>
          <a:p>
            <a:pPr>
              <a:lnSpc>
                <a:spcPct val="150000"/>
              </a:lnSpc>
            </a:pPr>
            <a:r>
              <a:rPr lang="el-GR" dirty="0"/>
              <a:t>ΓΡΑΦΕΙΟΚΡΑΤΙΑ / ΤΥΠΙΚΟΤΗΤΑ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" name="Picture 5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85794" cy="78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ΠΕΡΙΓΡΑΦΗ ΘΕΣΗΣ – </a:t>
            </a:r>
            <a:r>
              <a:rPr lang="en-US" dirty="0"/>
              <a:t>JOB DESCRIPTION</a:t>
            </a:r>
            <a:endParaRPr lang="el-GR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457200" y="1142984"/>
            <a:ext cx="82296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l-GR" sz="2000" dirty="0"/>
              <a:t>Τίτλος:</a:t>
            </a:r>
            <a:r>
              <a:rPr lang="el-GR" dirty="0"/>
              <a:t>__________________________________________</a:t>
            </a:r>
          </a:p>
          <a:p>
            <a:pPr>
              <a:buNone/>
            </a:pPr>
            <a:r>
              <a:rPr lang="el-GR" sz="2000" dirty="0"/>
              <a:t>Τμήμα:</a:t>
            </a:r>
            <a:r>
              <a:rPr lang="el-GR" dirty="0"/>
              <a:t>__________________________________________</a:t>
            </a:r>
          </a:p>
          <a:p>
            <a:pPr>
              <a:buNone/>
            </a:pPr>
            <a:r>
              <a:rPr lang="el-GR" sz="2000" dirty="0"/>
              <a:t>Διεύθυνση:</a:t>
            </a:r>
            <a:r>
              <a:rPr lang="el-GR" dirty="0"/>
              <a:t>_______________________________________</a:t>
            </a:r>
          </a:p>
          <a:p>
            <a:pPr>
              <a:buNone/>
            </a:pPr>
            <a:r>
              <a:rPr lang="el-GR" sz="2000" dirty="0"/>
              <a:t>Αναφέρεται:</a:t>
            </a:r>
            <a:r>
              <a:rPr lang="el-GR" dirty="0"/>
              <a:t>_______________________________________</a:t>
            </a:r>
          </a:p>
          <a:p>
            <a:pPr>
              <a:buNone/>
            </a:pPr>
            <a:r>
              <a:rPr lang="el-GR" sz="2000" dirty="0"/>
              <a:t>Αναφέρονται:</a:t>
            </a:r>
            <a:r>
              <a:rPr lang="el-GR" dirty="0"/>
              <a:t>______________________________________</a:t>
            </a:r>
          </a:p>
          <a:p>
            <a:r>
              <a:rPr lang="el-GR" sz="2000" dirty="0"/>
              <a:t>ΥΠΕΥΘΥΝΟΤΗΤΕΣ/ΠΕΡΙΟΧΕΣ ΑΠΟΤΕΛΕΣΜΑΤΩΝ</a:t>
            </a:r>
            <a:endParaRPr lang="el-GR" dirty="0"/>
          </a:p>
          <a:p>
            <a:pPr>
              <a:buNone/>
            </a:pPr>
            <a:r>
              <a:rPr lang="el-GR" dirty="0"/>
              <a:t>_______________________________________________</a:t>
            </a:r>
          </a:p>
          <a:p>
            <a:r>
              <a:rPr lang="el-GR" sz="2000" dirty="0"/>
              <a:t>ΚΥΡΙΑ ΚΑΘΗΚΟΝΤΑ –ΑΠΟΦΑΣΕΙΣ</a:t>
            </a:r>
            <a:endParaRPr lang="el-GR" dirty="0"/>
          </a:p>
          <a:p>
            <a:pPr>
              <a:buNone/>
            </a:pPr>
            <a:r>
              <a:rPr lang="el-GR" dirty="0"/>
              <a:t>______________________________________________</a:t>
            </a:r>
            <a:endParaRPr lang="en-US" dirty="0"/>
          </a:p>
          <a:p>
            <a:r>
              <a:rPr lang="el-GR" sz="2000" dirty="0"/>
              <a:t>ΔΕΙΚΤΕΣ ΜΕΤΗΡΗΣΗΣ ΑΠΟΤΕΛΕΣΜΑΤΩΝ</a:t>
            </a:r>
            <a:endParaRPr lang="en-US" sz="2000" dirty="0"/>
          </a:p>
          <a:p>
            <a:pPr>
              <a:buNone/>
            </a:pPr>
            <a:r>
              <a:rPr lang="el-GR" dirty="0"/>
              <a:t>_______________________________________________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36" y="71414"/>
            <a:ext cx="54102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l-GR" sz="1100" dirty="0"/>
              <a:t>ΟΙΚΟΝΟΜΙΚΟ ΠΑΝΕΠΙΣΤΗΜΙΟ ΑΘΗΝΩΝ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900" dirty="0">
              <a:solidFill>
                <a:schemeClr val="tx2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100" dirty="0">
                <a:solidFill>
                  <a:srgbClr val="600000"/>
                </a:solidFill>
                <a:latin typeface="Cambria" pitchFamily="18" charset="0"/>
              </a:rPr>
              <a:t>EXECUTIVE MBA</a:t>
            </a:r>
            <a:endParaRPr lang="en-GB" sz="1100" dirty="0">
              <a:solidFill>
                <a:srgbClr val="600000"/>
              </a:solidFill>
              <a:latin typeface="Cambria" pitchFamily="18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642910" y="357166"/>
            <a:ext cx="6553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8" name="Picture 7" descr="3_AUEB-emblem-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14356" cy="71435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219</TotalTime>
  <Words>304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Bookman Old Style</vt:lpstr>
      <vt:lpstr>Calibri</vt:lpstr>
      <vt:lpstr>Cambria</vt:lpstr>
      <vt:lpstr>Gill Sans MT</vt:lpstr>
      <vt:lpstr>Tahoma</vt:lpstr>
      <vt:lpstr>Wingdings</vt:lpstr>
      <vt:lpstr>Wingdings 3</vt:lpstr>
      <vt:lpstr>Origin</vt:lpstr>
      <vt:lpstr>ΜΗΧΑΝΙΣΜΟΙ ΣΥΝΤΟΝΙΣΜΟΥ</vt:lpstr>
      <vt:lpstr>ΚΡΙΤΗΡΙΑ ΑΞΙΟΛΟΓΗΣΗΣ ΟΡΓΑΝΩΤΙΚΗΣ ΔΟΜΗΣ</vt:lpstr>
      <vt:lpstr>ΠΡΟΣΔΙΟΡΙΣΤΙΚΟΙ ΠΑΡΑΓΟΝΤΕΣ ΤΟΥ ΕΥΡΟΥΣ ΔΙΟΙΚΗΣΗΣ</vt:lpstr>
      <vt:lpstr>ΑΡΧΕΣ ΣΧΕΣΕΩΝ ΕΞΟΥΣΙΑΣ</vt:lpstr>
      <vt:lpstr>ΒΑΣΙΚΑ ΚΡΙΤΗΡΙΑ ΤΜΗΜΑΤΟΠΟΙΗΣΗΣ</vt:lpstr>
      <vt:lpstr>ΤΥΠΟΙ ΤΜΗΜΑΤΟΠΟΙΗΣΗΣ</vt:lpstr>
      <vt:lpstr>BUSINESS UNIT</vt:lpstr>
      <vt:lpstr>ΠΡΟΒΛΗΜΑΤΑ ΟΡΓΑΝΩΤΙΚΩΝ ΔΟΜΩΝ</vt:lpstr>
      <vt:lpstr>ΠΕΡΙΓΡΑΦΗ ΘΕΣΗΣ – JOB DESCRIPTION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elena</dc:creator>
  <cp:lastModifiedBy>MBA Executive</cp:lastModifiedBy>
  <cp:revision>17</cp:revision>
  <dcterms:created xsi:type="dcterms:W3CDTF">2015-10-19T09:28:48Z</dcterms:created>
  <dcterms:modified xsi:type="dcterms:W3CDTF">2019-10-21T09:04:09Z</dcterms:modified>
</cp:coreProperties>
</file>