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364" r:id="rId3"/>
    <p:sldId id="365" r:id="rId4"/>
    <p:sldId id="366" r:id="rId5"/>
    <p:sldId id="367" r:id="rId6"/>
    <p:sldId id="368" r:id="rId7"/>
    <p:sldId id="369" r:id="rId8"/>
    <p:sldId id="370" r:id="rId9"/>
    <p:sldId id="371" r:id="rId10"/>
    <p:sldId id="372" r:id="rId11"/>
    <p:sldId id="373" r:id="rId12"/>
    <p:sldId id="374" r:id="rId13"/>
    <p:sldId id="375" r:id="rId14"/>
    <p:sldId id="376" r:id="rId15"/>
    <p:sldId id="377" r:id="rId16"/>
    <p:sldId id="378" r:id="rId17"/>
    <p:sldId id="379" r:id="rId18"/>
    <p:sldId id="380" r:id="rId19"/>
    <p:sldId id="381" r:id="rId20"/>
    <p:sldId id="382" r:id="rId21"/>
    <p:sldId id="383" r:id="rId22"/>
    <p:sldId id="384" r:id="rId23"/>
    <p:sldId id="385" r:id="rId2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58" d="100"/>
          <a:sy n="158" d="100"/>
        </p:scale>
        <p:origin x="348"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C44229-B4A9-46B1-8225-4A0258C640AE}" type="datetimeFigureOut">
              <a:rPr lang="el-GR" smtClean="0"/>
              <a:t>24/10/2019</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6D2D1F-D8F1-41B2-9709-44E9B12A03AF}" type="slidenum">
              <a:rPr lang="el-GR" smtClean="0"/>
              <a:t>‹#›</a:t>
            </a:fld>
            <a:endParaRPr lang="el-GR"/>
          </a:p>
        </p:txBody>
      </p:sp>
    </p:spTree>
    <p:extLst>
      <p:ext uri="{BB962C8B-B14F-4D97-AF65-F5344CB8AC3E}">
        <p14:creationId xmlns:p14="http://schemas.microsoft.com/office/powerpoint/2010/main" val="1751852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2832C-CB55-4917-87D2-CECBA26BA2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a:extLst>
              <a:ext uri="{FF2B5EF4-FFF2-40B4-BE49-F238E27FC236}">
                <a16:creationId xmlns:a16="http://schemas.microsoft.com/office/drawing/2014/main" id="{5D17B8CB-AB8B-4A37-837B-72DC9775D1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a:extLst>
              <a:ext uri="{FF2B5EF4-FFF2-40B4-BE49-F238E27FC236}">
                <a16:creationId xmlns:a16="http://schemas.microsoft.com/office/drawing/2014/main" id="{BC12C89E-8B16-4651-9260-32CA2C00FDA7}"/>
              </a:ext>
            </a:extLst>
          </p:cNvPr>
          <p:cNvSpPr>
            <a:spLocks noGrp="1"/>
          </p:cNvSpPr>
          <p:nvPr>
            <p:ph type="dt" sz="half" idx="10"/>
          </p:nvPr>
        </p:nvSpPr>
        <p:spPr/>
        <p:txBody>
          <a:bodyPr/>
          <a:lstStyle/>
          <a:p>
            <a:fld id="{FEF489F8-0CDE-4005-A944-A70A117DDB06}" type="datetime1">
              <a:rPr lang="el-GR" smtClean="0"/>
              <a:t>24/10/2019</a:t>
            </a:fld>
            <a:endParaRPr lang="el-GR"/>
          </a:p>
        </p:txBody>
      </p:sp>
      <p:sp>
        <p:nvSpPr>
          <p:cNvPr id="5" name="Footer Placeholder 4">
            <a:extLst>
              <a:ext uri="{FF2B5EF4-FFF2-40B4-BE49-F238E27FC236}">
                <a16:creationId xmlns:a16="http://schemas.microsoft.com/office/drawing/2014/main" id="{B506E585-84F8-455B-982D-6B62B33D487E}"/>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DDD69CCC-B976-4693-98AC-8E32D8FB75F9}"/>
              </a:ext>
            </a:extLst>
          </p:cNvPr>
          <p:cNvSpPr>
            <a:spLocks noGrp="1"/>
          </p:cNvSpPr>
          <p:nvPr>
            <p:ph type="sldNum" sz="quarter" idx="12"/>
          </p:nvPr>
        </p:nvSpPr>
        <p:spPr/>
        <p:txBody>
          <a:bodyPr/>
          <a:lstStyle/>
          <a:p>
            <a:fld id="{AD397C7D-9C44-49E1-B5E4-C44701F3268E}" type="slidenum">
              <a:rPr lang="el-GR" smtClean="0"/>
              <a:t>‹#›</a:t>
            </a:fld>
            <a:endParaRPr lang="el-GR"/>
          </a:p>
        </p:txBody>
      </p:sp>
    </p:spTree>
    <p:extLst>
      <p:ext uri="{BB962C8B-B14F-4D97-AF65-F5344CB8AC3E}">
        <p14:creationId xmlns:p14="http://schemas.microsoft.com/office/powerpoint/2010/main" val="3657125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56F36-D576-4403-9F1C-5193B7A14DFD}"/>
              </a:ext>
            </a:extLst>
          </p:cNvPr>
          <p:cNvSpPr>
            <a:spLocks noGrp="1"/>
          </p:cNvSpPr>
          <p:nvPr>
            <p:ph type="title"/>
          </p:nvPr>
        </p:nvSpPr>
        <p:spPr/>
        <p:txBody>
          <a:bodyPr/>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6D36694C-889D-439D-BDE7-5BAE2B3C8C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B2A46227-E847-4533-94A9-7036DEE3A6B1}"/>
              </a:ext>
            </a:extLst>
          </p:cNvPr>
          <p:cNvSpPr>
            <a:spLocks noGrp="1"/>
          </p:cNvSpPr>
          <p:nvPr>
            <p:ph type="dt" sz="half" idx="10"/>
          </p:nvPr>
        </p:nvSpPr>
        <p:spPr/>
        <p:txBody>
          <a:bodyPr/>
          <a:lstStyle/>
          <a:p>
            <a:fld id="{1B549BD4-7A26-4CF8-AA65-76A27DCF8651}" type="datetime1">
              <a:rPr lang="el-GR" smtClean="0"/>
              <a:t>24/10/2019</a:t>
            </a:fld>
            <a:endParaRPr lang="el-GR"/>
          </a:p>
        </p:txBody>
      </p:sp>
      <p:sp>
        <p:nvSpPr>
          <p:cNvPr id="5" name="Footer Placeholder 4">
            <a:extLst>
              <a:ext uri="{FF2B5EF4-FFF2-40B4-BE49-F238E27FC236}">
                <a16:creationId xmlns:a16="http://schemas.microsoft.com/office/drawing/2014/main" id="{1103A035-1CFE-4AFC-BC94-0D9CE82C9212}"/>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2DFB1F09-E06A-4D82-8951-AC620B9512BB}"/>
              </a:ext>
            </a:extLst>
          </p:cNvPr>
          <p:cNvSpPr>
            <a:spLocks noGrp="1"/>
          </p:cNvSpPr>
          <p:nvPr>
            <p:ph type="sldNum" sz="quarter" idx="12"/>
          </p:nvPr>
        </p:nvSpPr>
        <p:spPr/>
        <p:txBody>
          <a:bodyPr/>
          <a:lstStyle/>
          <a:p>
            <a:fld id="{AD397C7D-9C44-49E1-B5E4-C44701F3268E}" type="slidenum">
              <a:rPr lang="el-GR" smtClean="0"/>
              <a:t>‹#›</a:t>
            </a:fld>
            <a:endParaRPr lang="el-GR"/>
          </a:p>
        </p:txBody>
      </p:sp>
    </p:spTree>
    <p:extLst>
      <p:ext uri="{BB962C8B-B14F-4D97-AF65-F5344CB8AC3E}">
        <p14:creationId xmlns:p14="http://schemas.microsoft.com/office/powerpoint/2010/main" val="350685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F76DEA-E44A-49F5-8D0A-EF581E7416C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C48A046C-E1E5-4E05-84C6-C49F5A6986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11137B03-CB9B-4690-B417-F76B14384712}"/>
              </a:ext>
            </a:extLst>
          </p:cNvPr>
          <p:cNvSpPr>
            <a:spLocks noGrp="1"/>
          </p:cNvSpPr>
          <p:nvPr>
            <p:ph type="dt" sz="half" idx="10"/>
          </p:nvPr>
        </p:nvSpPr>
        <p:spPr/>
        <p:txBody>
          <a:bodyPr/>
          <a:lstStyle/>
          <a:p>
            <a:fld id="{72E26BAF-B801-4A1A-8AEC-A894359C890F}" type="datetime1">
              <a:rPr lang="el-GR" smtClean="0"/>
              <a:t>24/10/2019</a:t>
            </a:fld>
            <a:endParaRPr lang="el-GR"/>
          </a:p>
        </p:txBody>
      </p:sp>
      <p:sp>
        <p:nvSpPr>
          <p:cNvPr id="5" name="Footer Placeholder 4">
            <a:extLst>
              <a:ext uri="{FF2B5EF4-FFF2-40B4-BE49-F238E27FC236}">
                <a16:creationId xmlns:a16="http://schemas.microsoft.com/office/drawing/2014/main" id="{DAE7C1B2-F150-4A75-B8C9-837A8EE44E92}"/>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83E73FE6-ED0B-4D85-B2DF-581381F5BA52}"/>
              </a:ext>
            </a:extLst>
          </p:cNvPr>
          <p:cNvSpPr>
            <a:spLocks noGrp="1"/>
          </p:cNvSpPr>
          <p:nvPr>
            <p:ph type="sldNum" sz="quarter" idx="12"/>
          </p:nvPr>
        </p:nvSpPr>
        <p:spPr/>
        <p:txBody>
          <a:bodyPr/>
          <a:lstStyle/>
          <a:p>
            <a:fld id="{AD397C7D-9C44-49E1-B5E4-C44701F3268E}" type="slidenum">
              <a:rPr lang="el-GR" smtClean="0"/>
              <a:t>‹#›</a:t>
            </a:fld>
            <a:endParaRPr lang="el-GR"/>
          </a:p>
        </p:txBody>
      </p:sp>
    </p:spTree>
    <p:extLst>
      <p:ext uri="{BB962C8B-B14F-4D97-AF65-F5344CB8AC3E}">
        <p14:creationId xmlns:p14="http://schemas.microsoft.com/office/powerpoint/2010/main" val="3274700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Τίτλος, Κείμενο και 2 Αντικεί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7814"/>
            <a:ext cx="10972800" cy="1139825"/>
          </a:xfrm>
        </p:spPr>
        <p:txBody>
          <a:bodyPr/>
          <a:lstStyle/>
          <a:p>
            <a:r>
              <a:rPr lang="el-GR"/>
              <a:t>Kλικ για επεξεργασία του τίτλου</a:t>
            </a:r>
          </a:p>
        </p:txBody>
      </p:sp>
      <p:sp>
        <p:nvSpPr>
          <p:cNvPr id="3" name="2 - Θέση κειμένου"/>
          <p:cNvSpPr>
            <a:spLocks noGrp="1"/>
          </p:cNvSpPr>
          <p:nvPr>
            <p:ph type="body" sz="half" idx="1"/>
          </p:nvPr>
        </p:nvSpPr>
        <p:spPr>
          <a:xfrm>
            <a:off x="609600" y="1600201"/>
            <a:ext cx="5384800" cy="4530725"/>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quarter" idx="2"/>
          </p:nvPr>
        </p:nvSpPr>
        <p:spPr>
          <a:xfrm>
            <a:off x="6197600" y="1600201"/>
            <a:ext cx="5384800" cy="2189163"/>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περιεχομένου"/>
          <p:cNvSpPr>
            <a:spLocks noGrp="1"/>
          </p:cNvSpPr>
          <p:nvPr>
            <p:ph sz="quarter" idx="3"/>
          </p:nvPr>
        </p:nvSpPr>
        <p:spPr>
          <a:xfrm>
            <a:off x="6197600" y="3941763"/>
            <a:ext cx="5384800" cy="2189162"/>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Rectangle 12"/>
          <p:cNvSpPr>
            <a:spLocks noGrp="1" noChangeArrowheads="1"/>
          </p:cNvSpPr>
          <p:nvPr>
            <p:ph type="dt" sz="half" idx="10"/>
          </p:nvPr>
        </p:nvSpPr>
        <p:spPr>
          <a:xfrm>
            <a:off x="609600" y="6248400"/>
            <a:ext cx="2844800" cy="457200"/>
          </a:xfrm>
          <a:prstGeom prst="rect">
            <a:avLst/>
          </a:prstGeom>
        </p:spPr>
        <p:txBody>
          <a:bodyPr/>
          <a:lstStyle>
            <a:lvl1pPr fontAlgn="auto">
              <a:spcBef>
                <a:spcPts val="0"/>
              </a:spcBef>
              <a:spcAft>
                <a:spcPts val="0"/>
              </a:spcAft>
              <a:defRPr>
                <a:latin typeface="+mn-lt"/>
                <a:cs typeface="+mn-cs"/>
              </a:defRPr>
            </a:lvl1pPr>
          </a:lstStyle>
          <a:p>
            <a:pPr>
              <a:defRPr/>
            </a:pPr>
            <a:fld id="{4784B1D6-7621-4070-9FB5-2BD7A032FD5D}" type="datetime1">
              <a:rPr lang="el-GR" smtClean="0"/>
              <a:t>24/10/2019</a:t>
            </a:fld>
            <a:endParaRPr lang="el-GR"/>
          </a:p>
        </p:txBody>
      </p:sp>
      <p:sp>
        <p:nvSpPr>
          <p:cNvPr id="7" name="Rectangle 13"/>
          <p:cNvSpPr>
            <a:spLocks noGrp="1" noChangeArrowheads="1"/>
          </p:cNvSpPr>
          <p:nvPr>
            <p:ph type="ftr" sz="quarter" idx="11"/>
          </p:nvPr>
        </p:nvSpPr>
        <p:spPr/>
        <p:txBody>
          <a:bodyPr/>
          <a:lstStyle>
            <a:lvl1pPr>
              <a:defRPr/>
            </a:lvl1pPr>
          </a:lstStyle>
          <a:p>
            <a:pPr>
              <a:defRPr/>
            </a:pPr>
            <a:endParaRPr lang="el-GR"/>
          </a:p>
        </p:txBody>
      </p:sp>
      <p:sp>
        <p:nvSpPr>
          <p:cNvPr id="8" name="Rectangle 14"/>
          <p:cNvSpPr>
            <a:spLocks noGrp="1" noChangeArrowheads="1"/>
          </p:cNvSpPr>
          <p:nvPr>
            <p:ph type="sldNum" sz="quarter" idx="12"/>
          </p:nvPr>
        </p:nvSpPr>
        <p:spPr/>
        <p:txBody>
          <a:bodyPr/>
          <a:lstStyle>
            <a:lvl1pPr>
              <a:defRPr/>
            </a:lvl1pPr>
          </a:lstStyle>
          <a:p>
            <a:pPr>
              <a:defRPr/>
            </a:pPr>
            <a:fld id="{393F60E3-019C-4AE8-9DF4-CC48891B5669}" type="slidenum">
              <a:rPr lang="el-GR"/>
              <a:pPr>
                <a:defRPr/>
              </a:pPr>
              <a:t>‹#›</a:t>
            </a:fld>
            <a:endParaRPr lang="el-GR"/>
          </a:p>
        </p:txBody>
      </p:sp>
    </p:spTree>
    <p:extLst>
      <p:ext uri="{BB962C8B-B14F-4D97-AF65-F5344CB8AC3E}">
        <p14:creationId xmlns:p14="http://schemas.microsoft.com/office/powerpoint/2010/main" val="2075367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3394A-0A30-4C30-B0BD-7D330B84D655}"/>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245E4EF7-98CE-4372-B449-AA8071538A9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BBA156FD-F549-47ED-8396-74D64203C06A}"/>
              </a:ext>
            </a:extLst>
          </p:cNvPr>
          <p:cNvSpPr>
            <a:spLocks noGrp="1"/>
          </p:cNvSpPr>
          <p:nvPr>
            <p:ph type="dt" sz="half" idx="10"/>
          </p:nvPr>
        </p:nvSpPr>
        <p:spPr/>
        <p:txBody>
          <a:bodyPr/>
          <a:lstStyle/>
          <a:p>
            <a:fld id="{91C45180-A37F-43A8-9572-EE1881B3EFC0}" type="datetime1">
              <a:rPr lang="el-GR" smtClean="0"/>
              <a:t>24/10/2019</a:t>
            </a:fld>
            <a:endParaRPr lang="el-GR"/>
          </a:p>
        </p:txBody>
      </p:sp>
      <p:sp>
        <p:nvSpPr>
          <p:cNvPr id="5" name="Footer Placeholder 4">
            <a:extLst>
              <a:ext uri="{FF2B5EF4-FFF2-40B4-BE49-F238E27FC236}">
                <a16:creationId xmlns:a16="http://schemas.microsoft.com/office/drawing/2014/main" id="{DCF8DB3C-4A29-4EF6-BCBC-260F8C6C1294}"/>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2D54E106-1A8F-438C-A6AD-740292C31A23}"/>
              </a:ext>
            </a:extLst>
          </p:cNvPr>
          <p:cNvSpPr>
            <a:spLocks noGrp="1"/>
          </p:cNvSpPr>
          <p:nvPr>
            <p:ph type="sldNum" sz="quarter" idx="12"/>
          </p:nvPr>
        </p:nvSpPr>
        <p:spPr/>
        <p:txBody>
          <a:bodyPr/>
          <a:lstStyle/>
          <a:p>
            <a:fld id="{AD397C7D-9C44-49E1-B5E4-C44701F3268E}" type="slidenum">
              <a:rPr lang="el-GR" smtClean="0"/>
              <a:t>‹#›</a:t>
            </a:fld>
            <a:endParaRPr lang="el-GR"/>
          </a:p>
        </p:txBody>
      </p:sp>
    </p:spTree>
    <p:extLst>
      <p:ext uri="{BB962C8B-B14F-4D97-AF65-F5344CB8AC3E}">
        <p14:creationId xmlns:p14="http://schemas.microsoft.com/office/powerpoint/2010/main" val="2834302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775D0-91F0-4FA6-9E0F-F5598C7C68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a:extLst>
              <a:ext uri="{FF2B5EF4-FFF2-40B4-BE49-F238E27FC236}">
                <a16:creationId xmlns:a16="http://schemas.microsoft.com/office/drawing/2014/main" id="{A8A8A9A6-CAE2-494C-8581-4827DFA7DD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4AB68E-A48F-461B-869D-C2D3A469D04E}"/>
              </a:ext>
            </a:extLst>
          </p:cNvPr>
          <p:cNvSpPr>
            <a:spLocks noGrp="1"/>
          </p:cNvSpPr>
          <p:nvPr>
            <p:ph type="dt" sz="half" idx="10"/>
          </p:nvPr>
        </p:nvSpPr>
        <p:spPr/>
        <p:txBody>
          <a:bodyPr/>
          <a:lstStyle/>
          <a:p>
            <a:fld id="{EC6FC006-A4EE-4979-A3FD-0FF39CCBCC09}" type="datetime1">
              <a:rPr lang="el-GR" smtClean="0"/>
              <a:t>24/10/2019</a:t>
            </a:fld>
            <a:endParaRPr lang="el-GR"/>
          </a:p>
        </p:txBody>
      </p:sp>
      <p:sp>
        <p:nvSpPr>
          <p:cNvPr id="5" name="Footer Placeholder 4">
            <a:extLst>
              <a:ext uri="{FF2B5EF4-FFF2-40B4-BE49-F238E27FC236}">
                <a16:creationId xmlns:a16="http://schemas.microsoft.com/office/drawing/2014/main" id="{826D3F1B-C7CF-44FE-A56B-070E0646EA18}"/>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58A8B29D-6FC8-4A55-A2DC-465382DC42EE}"/>
              </a:ext>
            </a:extLst>
          </p:cNvPr>
          <p:cNvSpPr>
            <a:spLocks noGrp="1"/>
          </p:cNvSpPr>
          <p:nvPr>
            <p:ph type="sldNum" sz="quarter" idx="12"/>
          </p:nvPr>
        </p:nvSpPr>
        <p:spPr/>
        <p:txBody>
          <a:bodyPr/>
          <a:lstStyle/>
          <a:p>
            <a:fld id="{AD397C7D-9C44-49E1-B5E4-C44701F3268E}" type="slidenum">
              <a:rPr lang="el-GR" smtClean="0"/>
              <a:t>‹#›</a:t>
            </a:fld>
            <a:endParaRPr lang="el-GR"/>
          </a:p>
        </p:txBody>
      </p:sp>
    </p:spTree>
    <p:extLst>
      <p:ext uri="{BB962C8B-B14F-4D97-AF65-F5344CB8AC3E}">
        <p14:creationId xmlns:p14="http://schemas.microsoft.com/office/powerpoint/2010/main" val="369192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ABC57-149B-4C0D-991B-B9DBCEEA9D5F}"/>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6D8E94BF-390C-47AA-A803-505645BF9C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a:extLst>
              <a:ext uri="{FF2B5EF4-FFF2-40B4-BE49-F238E27FC236}">
                <a16:creationId xmlns:a16="http://schemas.microsoft.com/office/drawing/2014/main" id="{37E984A2-5510-4437-97A4-5315DCB1CC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a:extLst>
              <a:ext uri="{FF2B5EF4-FFF2-40B4-BE49-F238E27FC236}">
                <a16:creationId xmlns:a16="http://schemas.microsoft.com/office/drawing/2014/main" id="{BE19DFB5-4CEC-479E-8D4D-11C6CA99EFC0}"/>
              </a:ext>
            </a:extLst>
          </p:cNvPr>
          <p:cNvSpPr>
            <a:spLocks noGrp="1"/>
          </p:cNvSpPr>
          <p:nvPr>
            <p:ph type="dt" sz="half" idx="10"/>
          </p:nvPr>
        </p:nvSpPr>
        <p:spPr/>
        <p:txBody>
          <a:bodyPr/>
          <a:lstStyle/>
          <a:p>
            <a:fld id="{7C09B4EB-96CE-47BE-9D77-D6857709EEE5}" type="datetime1">
              <a:rPr lang="el-GR" smtClean="0"/>
              <a:t>24/10/2019</a:t>
            </a:fld>
            <a:endParaRPr lang="el-GR"/>
          </a:p>
        </p:txBody>
      </p:sp>
      <p:sp>
        <p:nvSpPr>
          <p:cNvPr id="6" name="Footer Placeholder 5">
            <a:extLst>
              <a:ext uri="{FF2B5EF4-FFF2-40B4-BE49-F238E27FC236}">
                <a16:creationId xmlns:a16="http://schemas.microsoft.com/office/drawing/2014/main" id="{1D1E7EC2-99CD-490D-B9F5-59462ACD6DEA}"/>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F498106E-53CF-4BBA-AE90-FE7155ED4177}"/>
              </a:ext>
            </a:extLst>
          </p:cNvPr>
          <p:cNvSpPr>
            <a:spLocks noGrp="1"/>
          </p:cNvSpPr>
          <p:nvPr>
            <p:ph type="sldNum" sz="quarter" idx="12"/>
          </p:nvPr>
        </p:nvSpPr>
        <p:spPr/>
        <p:txBody>
          <a:bodyPr/>
          <a:lstStyle/>
          <a:p>
            <a:fld id="{AD397C7D-9C44-49E1-B5E4-C44701F3268E}" type="slidenum">
              <a:rPr lang="el-GR" smtClean="0"/>
              <a:t>‹#›</a:t>
            </a:fld>
            <a:endParaRPr lang="el-GR"/>
          </a:p>
        </p:txBody>
      </p:sp>
    </p:spTree>
    <p:extLst>
      <p:ext uri="{BB962C8B-B14F-4D97-AF65-F5344CB8AC3E}">
        <p14:creationId xmlns:p14="http://schemas.microsoft.com/office/powerpoint/2010/main" val="3452881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18DEE-67C1-49FE-9AA3-1E5C091DEED0}"/>
              </a:ext>
            </a:extLst>
          </p:cNvPr>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a:extLst>
              <a:ext uri="{FF2B5EF4-FFF2-40B4-BE49-F238E27FC236}">
                <a16:creationId xmlns:a16="http://schemas.microsoft.com/office/drawing/2014/main" id="{26369F80-05D7-4B44-BEC9-9BCADBBC17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714F0F-077D-4DC0-9676-A25F433F8F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a:extLst>
              <a:ext uri="{FF2B5EF4-FFF2-40B4-BE49-F238E27FC236}">
                <a16:creationId xmlns:a16="http://schemas.microsoft.com/office/drawing/2014/main" id="{B4E7425B-806F-4BFF-AD56-32F00005A2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C2F79B6-F679-442B-A3D5-02537B7FF0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a:extLst>
              <a:ext uri="{FF2B5EF4-FFF2-40B4-BE49-F238E27FC236}">
                <a16:creationId xmlns:a16="http://schemas.microsoft.com/office/drawing/2014/main" id="{F2044230-E6D2-4F14-A3A4-3EA120A36FBB}"/>
              </a:ext>
            </a:extLst>
          </p:cNvPr>
          <p:cNvSpPr>
            <a:spLocks noGrp="1"/>
          </p:cNvSpPr>
          <p:nvPr>
            <p:ph type="dt" sz="half" idx="10"/>
          </p:nvPr>
        </p:nvSpPr>
        <p:spPr/>
        <p:txBody>
          <a:bodyPr/>
          <a:lstStyle/>
          <a:p>
            <a:fld id="{0CA1D43B-5753-4F7D-A30D-ABE661743A2A}" type="datetime1">
              <a:rPr lang="el-GR" smtClean="0"/>
              <a:t>24/10/2019</a:t>
            </a:fld>
            <a:endParaRPr lang="el-GR"/>
          </a:p>
        </p:txBody>
      </p:sp>
      <p:sp>
        <p:nvSpPr>
          <p:cNvPr id="8" name="Footer Placeholder 7">
            <a:extLst>
              <a:ext uri="{FF2B5EF4-FFF2-40B4-BE49-F238E27FC236}">
                <a16:creationId xmlns:a16="http://schemas.microsoft.com/office/drawing/2014/main" id="{C6ECC288-D54E-4666-B858-AD809E791A5E}"/>
              </a:ext>
            </a:extLst>
          </p:cNvPr>
          <p:cNvSpPr>
            <a:spLocks noGrp="1"/>
          </p:cNvSpPr>
          <p:nvPr>
            <p:ph type="ftr" sz="quarter" idx="11"/>
          </p:nvPr>
        </p:nvSpPr>
        <p:spPr/>
        <p:txBody>
          <a:bodyPr/>
          <a:lstStyle/>
          <a:p>
            <a:endParaRPr lang="el-GR"/>
          </a:p>
        </p:txBody>
      </p:sp>
      <p:sp>
        <p:nvSpPr>
          <p:cNvPr id="9" name="Slide Number Placeholder 8">
            <a:extLst>
              <a:ext uri="{FF2B5EF4-FFF2-40B4-BE49-F238E27FC236}">
                <a16:creationId xmlns:a16="http://schemas.microsoft.com/office/drawing/2014/main" id="{1519B005-AF0B-46DC-91B4-D27ABA9003B0}"/>
              </a:ext>
            </a:extLst>
          </p:cNvPr>
          <p:cNvSpPr>
            <a:spLocks noGrp="1"/>
          </p:cNvSpPr>
          <p:nvPr>
            <p:ph type="sldNum" sz="quarter" idx="12"/>
          </p:nvPr>
        </p:nvSpPr>
        <p:spPr/>
        <p:txBody>
          <a:bodyPr/>
          <a:lstStyle/>
          <a:p>
            <a:fld id="{AD397C7D-9C44-49E1-B5E4-C44701F3268E}" type="slidenum">
              <a:rPr lang="el-GR" smtClean="0"/>
              <a:t>‹#›</a:t>
            </a:fld>
            <a:endParaRPr lang="el-GR"/>
          </a:p>
        </p:txBody>
      </p:sp>
    </p:spTree>
    <p:extLst>
      <p:ext uri="{BB962C8B-B14F-4D97-AF65-F5344CB8AC3E}">
        <p14:creationId xmlns:p14="http://schemas.microsoft.com/office/powerpoint/2010/main" val="2771995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9C3F0-42C4-45C6-8436-791EECD1A13C}"/>
              </a:ext>
            </a:extLst>
          </p:cNvPr>
          <p:cNvSpPr>
            <a:spLocks noGrp="1"/>
          </p:cNvSpPr>
          <p:nvPr>
            <p:ph type="title"/>
          </p:nvPr>
        </p:nvSpPr>
        <p:spPr/>
        <p:txBody>
          <a:bodyPr/>
          <a:lstStyle/>
          <a:p>
            <a:r>
              <a:rPr lang="en-US"/>
              <a:t>Click to edit Master title style</a:t>
            </a:r>
            <a:endParaRPr lang="el-GR"/>
          </a:p>
        </p:txBody>
      </p:sp>
      <p:sp>
        <p:nvSpPr>
          <p:cNvPr id="3" name="Date Placeholder 2">
            <a:extLst>
              <a:ext uri="{FF2B5EF4-FFF2-40B4-BE49-F238E27FC236}">
                <a16:creationId xmlns:a16="http://schemas.microsoft.com/office/drawing/2014/main" id="{3AFCAD7F-1E5C-42AC-862B-0414B45E8F6B}"/>
              </a:ext>
            </a:extLst>
          </p:cNvPr>
          <p:cNvSpPr>
            <a:spLocks noGrp="1"/>
          </p:cNvSpPr>
          <p:nvPr>
            <p:ph type="dt" sz="half" idx="10"/>
          </p:nvPr>
        </p:nvSpPr>
        <p:spPr/>
        <p:txBody>
          <a:bodyPr/>
          <a:lstStyle/>
          <a:p>
            <a:fld id="{3CDE44A1-9FE3-4672-9479-2653A63ED74D}" type="datetime1">
              <a:rPr lang="el-GR" smtClean="0"/>
              <a:t>24/10/2019</a:t>
            </a:fld>
            <a:endParaRPr lang="el-GR"/>
          </a:p>
        </p:txBody>
      </p:sp>
      <p:sp>
        <p:nvSpPr>
          <p:cNvPr id="4" name="Footer Placeholder 3">
            <a:extLst>
              <a:ext uri="{FF2B5EF4-FFF2-40B4-BE49-F238E27FC236}">
                <a16:creationId xmlns:a16="http://schemas.microsoft.com/office/drawing/2014/main" id="{41EDF9E8-2F4A-4D63-B3F5-AE7F3AA8CBC2}"/>
              </a:ext>
            </a:extLst>
          </p:cNvPr>
          <p:cNvSpPr>
            <a:spLocks noGrp="1"/>
          </p:cNvSpPr>
          <p:nvPr>
            <p:ph type="ftr" sz="quarter" idx="11"/>
          </p:nvPr>
        </p:nvSpPr>
        <p:spPr/>
        <p:txBody>
          <a:bodyPr/>
          <a:lstStyle/>
          <a:p>
            <a:endParaRPr lang="el-GR"/>
          </a:p>
        </p:txBody>
      </p:sp>
      <p:sp>
        <p:nvSpPr>
          <p:cNvPr id="5" name="Slide Number Placeholder 4">
            <a:extLst>
              <a:ext uri="{FF2B5EF4-FFF2-40B4-BE49-F238E27FC236}">
                <a16:creationId xmlns:a16="http://schemas.microsoft.com/office/drawing/2014/main" id="{5153ED86-07D3-4268-8B9F-8F438F13C9FA}"/>
              </a:ext>
            </a:extLst>
          </p:cNvPr>
          <p:cNvSpPr>
            <a:spLocks noGrp="1"/>
          </p:cNvSpPr>
          <p:nvPr>
            <p:ph type="sldNum" sz="quarter" idx="12"/>
          </p:nvPr>
        </p:nvSpPr>
        <p:spPr/>
        <p:txBody>
          <a:bodyPr/>
          <a:lstStyle/>
          <a:p>
            <a:fld id="{AD397C7D-9C44-49E1-B5E4-C44701F3268E}" type="slidenum">
              <a:rPr lang="el-GR" smtClean="0"/>
              <a:t>‹#›</a:t>
            </a:fld>
            <a:endParaRPr lang="el-GR"/>
          </a:p>
        </p:txBody>
      </p:sp>
    </p:spTree>
    <p:extLst>
      <p:ext uri="{BB962C8B-B14F-4D97-AF65-F5344CB8AC3E}">
        <p14:creationId xmlns:p14="http://schemas.microsoft.com/office/powerpoint/2010/main" val="2030174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8BA3C0-6ECD-4984-93A8-0F90BF220036}"/>
              </a:ext>
            </a:extLst>
          </p:cNvPr>
          <p:cNvSpPr>
            <a:spLocks noGrp="1"/>
          </p:cNvSpPr>
          <p:nvPr>
            <p:ph type="dt" sz="half" idx="10"/>
          </p:nvPr>
        </p:nvSpPr>
        <p:spPr/>
        <p:txBody>
          <a:bodyPr/>
          <a:lstStyle/>
          <a:p>
            <a:fld id="{1F00DBE6-31F6-436C-896F-5FA18BB41450}" type="datetime1">
              <a:rPr lang="el-GR" smtClean="0"/>
              <a:t>24/10/2019</a:t>
            </a:fld>
            <a:endParaRPr lang="el-GR"/>
          </a:p>
        </p:txBody>
      </p:sp>
      <p:sp>
        <p:nvSpPr>
          <p:cNvPr id="3" name="Footer Placeholder 2">
            <a:extLst>
              <a:ext uri="{FF2B5EF4-FFF2-40B4-BE49-F238E27FC236}">
                <a16:creationId xmlns:a16="http://schemas.microsoft.com/office/drawing/2014/main" id="{A1F5C07B-15E4-4424-97BF-B4D2403973B0}"/>
              </a:ext>
            </a:extLst>
          </p:cNvPr>
          <p:cNvSpPr>
            <a:spLocks noGrp="1"/>
          </p:cNvSpPr>
          <p:nvPr>
            <p:ph type="ftr" sz="quarter" idx="11"/>
          </p:nvPr>
        </p:nvSpPr>
        <p:spPr/>
        <p:txBody>
          <a:bodyPr/>
          <a:lstStyle/>
          <a:p>
            <a:endParaRPr lang="el-GR"/>
          </a:p>
        </p:txBody>
      </p:sp>
      <p:sp>
        <p:nvSpPr>
          <p:cNvPr id="4" name="Slide Number Placeholder 3">
            <a:extLst>
              <a:ext uri="{FF2B5EF4-FFF2-40B4-BE49-F238E27FC236}">
                <a16:creationId xmlns:a16="http://schemas.microsoft.com/office/drawing/2014/main" id="{72985439-0CF4-4A2B-916E-5F129BE6B111}"/>
              </a:ext>
            </a:extLst>
          </p:cNvPr>
          <p:cNvSpPr>
            <a:spLocks noGrp="1"/>
          </p:cNvSpPr>
          <p:nvPr>
            <p:ph type="sldNum" sz="quarter" idx="12"/>
          </p:nvPr>
        </p:nvSpPr>
        <p:spPr/>
        <p:txBody>
          <a:bodyPr/>
          <a:lstStyle/>
          <a:p>
            <a:fld id="{AD397C7D-9C44-49E1-B5E4-C44701F3268E}" type="slidenum">
              <a:rPr lang="el-GR" smtClean="0"/>
              <a:t>‹#›</a:t>
            </a:fld>
            <a:endParaRPr lang="el-GR"/>
          </a:p>
        </p:txBody>
      </p:sp>
    </p:spTree>
    <p:extLst>
      <p:ext uri="{BB962C8B-B14F-4D97-AF65-F5344CB8AC3E}">
        <p14:creationId xmlns:p14="http://schemas.microsoft.com/office/powerpoint/2010/main" val="3085915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0A29D-6836-4656-AB82-1A74653EF3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a:extLst>
              <a:ext uri="{FF2B5EF4-FFF2-40B4-BE49-F238E27FC236}">
                <a16:creationId xmlns:a16="http://schemas.microsoft.com/office/drawing/2014/main" id="{9333BBE3-FEAF-4DD2-BD11-2F32180E2D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a:extLst>
              <a:ext uri="{FF2B5EF4-FFF2-40B4-BE49-F238E27FC236}">
                <a16:creationId xmlns:a16="http://schemas.microsoft.com/office/drawing/2014/main" id="{9412DEB5-F962-4C93-AF51-4D14D6C06D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755AA4-2367-48B6-8683-291D609BD038}"/>
              </a:ext>
            </a:extLst>
          </p:cNvPr>
          <p:cNvSpPr>
            <a:spLocks noGrp="1"/>
          </p:cNvSpPr>
          <p:nvPr>
            <p:ph type="dt" sz="half" idx="10"/>
          </p:nvPr>
        </p:nvSpPr>
        <p:spPr/>
        <p:txBody>
          <a:bodyPr/>
          <a:lstStyle/>
          <a:p>
            <a:fld id="{F3E098CB-CFEE-4DD8-8219-C72CF99EC363}" type="datetime1">
              <a:rPr lang="el-GR" smtClean="0"/>
              <a:t>24/10/2019</a:t>
            </a:fld>
            <a:endParaRPr lang="el-GR"/>
          </a:p>
        </p:txBody>
      </p:sp>
      <p:sp>
        <p:nvSpPr>
          <p:cNvPr id="6" name="Footer Placeholder 5">
            <a:extLst>
              <a:ext uri="{FF2B5EF4-FFF2-40B4-BE49-F238E27FC236}">
                <a16:creationId xmlns:a16="http://schemas.microsoft.com/office/drawing/2014/main" id="{C9D7551D-058D-4B9E-8D89-4AAD5B293A5E}"/>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729F0F66-A330-4D43-A1E7-EA2B34CABD92}"/>
              </a:ext>
            </a:extLst>
          </p:cNvPr>
          <p:cNvSpPr>
            <a:spLocks noGrp="1"/>
          </p:cNvSpPr>
          <p:nvPr>
            <p:ph type="sldNum" sz="quarter" idx="12"/>
          </p:nvPr>
        </p:nvSpPr>
        <p:spPr/>
        <p:txBody>
          <a:bodyPr/>
          <a:lstStyle/>
          <a:p>
            <a:fld id="{AD397C7D-9C44-49E1-B5E4-C44701F3268E}" type="slidenum">
              <a:rPr lang="el-GR" smtClean="0"/>
              <a:t>‹#›</a:t>
            </a:fld>
            <a:endParaRPr lang="el-GR"/>
          </a:p>
        </p:txBody>
      </p:sp>
    </p:spTree>
    <p:extLst>
      <p:ext uri="{BB962C8B-B14F-4D97-AF65-F5344CB8AC3E}">
        <p14:creationId xmlns:p14="http://schemas.microsoft.com/office/powerpoint/2010/main" val="1552564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91F77-AD90-4A21-B749-12A2B1E456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a:extLst>
              <a:ext uri="{FF2B5EF4-FFF2-40B4-BE49-F238E27FC236}">
                <a16:creationId xmlns:a16="http://schemas.microsoft.com/office/drawing/2014/main" id="{281642BA-E884-477B-A1AC-AC8022B8B6D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a:extLst>
              <a:ext uri="{FF2B5EF4-FFF2-40B4-BE49-F238E27FC236}">
                <a16:creationId xmlns:a16="http://schemas.microsoft.com/office/drawing/2014/main" id="{3B811953-51ED-47B5-AD59-D612317DBF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75EFDD-2768-4F57-B074-83956FE5CD40}"/>
              </a:ext>
            </a:extLst>
          </p:cNvPr>
          <p:cNvSpPr>
            <a:spLocks noGrp="1"/>
          </p:cNvSpPr>
          <p:nvPr>
            <p:ph type="dt" sz="half" idx="10"/>
          </p:nvPr>
        </p:nvSpPr>
        <p:spPr/>
        <p:txBody>
          <a:bodyPr/>
          <a:lstStyle/>
          <a:p>
            <a:fld id="{ECFC8874-C777-4D66-96BA-DEB299896F39}" type="datetime1">
              <a:rPr lang="el-GR" smtClean="0"/>
              <a:t>24/10/2019</a:t>
            </a:fld>
            <a:endParaRPr lang="el-GR"/>
          </a:p>
        </p:txBody>
      </p:sp>
      <p:sp>
        <p:nvSpPr>
          <p:cNvPr id="6" name="Footer Placeholder 5">
            <a:extLst>
              <a:ext uri="{FF2B5EF4-FFF2-40B4-BE49-F238E27FC236}">
                <a16:creationId xmlns:a16="http://schemas.microsoft.com/office/drawing/2014/main" id="{9EDC2495-B79A-4554-BF4F-492FEE4C352D}"/>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B0457C1D-F188-472B-BE34-440B3D07FFBF}"/>
              </a:ext>
            </a:extLst>
          </p:cNvPr>
          <p:cNvSpPr>
            <a:spLocks noGrp="1"/>
          </p:cNvSpPr>
          <p:nvPr>
            <p:ph type="sldNum" sz="quarter" idx="12"/>
          </p:nvPr>
        </p:nvSpPr>
        <p:spPr/>
        <p:txBody>
          <a:bodyPr/>
          <a:lstStyle/>
          <a:p>
            <a:fld id="{AD397C7D-9C44-49E1-B5E4-C44701F3268E}" type="slidenum">
              <a:rPr lang="el-GR" smtClean="0"/>
              <a:t>‹#›</a:t>
            </a:fld>
            <a:endParaRPr lang="el-GR"/>
          </a:p>
        </p:txBody>
      </p:sp>
    </p:spTree>
    <p:extLst>
      <p:ext uri="{BB962C8B-B14F-4D97-AF65-F5344CB8AC3E}">
        <p14:creationId xmlns:p14="http://schemas.microsoft.com/office/powerpoint/2010/main" val="3168954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ABFFA1-8CD5-4F21-9CD2-DEB8187227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a:extLst>
              <a:ext uri="{FF2B5EF4-FFF2-40B4-BE49-F238E27FC236}">
                <a16:creationId xmlns:a16="http://schemas.microsoft.com/office/drawing/2014/main" id="{BF76C2A9-CC96-44E8-B9C5-2CB1D9226E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48B7606D-22C7-4B95-B433-E3770076FB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A9B49B-5FEE-4FEB-A2E4-FD8384D9A7B7}" type="datetime1">
              <a:rPr lang="el-GR" smtClean="0"/>
              <a:t>24/10/2019</a:t>
            </a:fld>
            <a:endParaRPr lang="el-GR"/>
          </a:p>
        </p:txBody>
      </p:sp>
      <p:sp>
        <p:nvSpPr>
          <p:cNvPr id="5" name="Footer Placeholder 4">
            <a:extLst>
              <a:ext uri="{FF2B5EF4-FFF2-40B4-BE49-F238E27FC236}">
                <a16:creationId xmlns:a16="http://schemas.microsoft.com/office/drawing/2014/main" id="{0020B354-C9D0-40F9-84AB-CDA880CBB8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a:extLst>
              <a:ext uri="{FF2B5EF4-FFF2-40B4-BE49-F238E27FC236}">
                <a16:creationId xmlns:a16="http://schemas.microsoft.com/office/drawing/2014/main" id="{0198F270-A25F-48DF-B73C-E32C80A28D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397C7D-9C44-49E1-B5E4-C44701F3268E}" type="slidenum">
              <a:rPr lang="el-GR" smtClean="0"/>
              <a:t>‹#›</a:t>
            </a:fld>
            <a:endParaRPr lang="el-GR"/>
          </a:p>
        </p:txBody>
      </p:sp>
    </p:spTree>
    <p:extLst>
      <p:ext uri="{BB962C8B-B14F-4D97-AF65-F5344CB8AC3E}">
        <p14:creationId xmlns:p14="http://schemas.microsoft.com/office/powerpoint/2010/main" val="2991120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wmf"/></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2E187-CBBF-4543-AB0D-D3E0B783343C}"/>
              </a:ext>
            </a:extLst>
          </p:cNvPr>
          <p:cNvSpPr>
            <a:spLocks noGrp="1"/>
          </p:cNvSpPr>
          <p:nvPr>
            <p:ph type="ctrTitle"/>
          </p:nvPr>
        </p:nvSpPr>
        <p:spPr/>
        <p:txBody>
          <a:bodyPr/>
          <a:lstStyle/>
          <a:p>
            <a:r>
              <a:rPr lang="el-GR" dirty="0"/>
              <a:t>Ζήτηση για επενδύσεις &amp; η αξιολόγηση τους </a:t>
            </a:r>
          </a:p>
        </p:txBody>
      </p:sp>
      <p:sp>
        <p:nvSpPr>
          <p:cNvPr id="3" name="Subtitle 2">
            <a:extLst>
              <a:ext uri="{FF2B5EF4-FFF2-40B4-BE49-F238E27FC236}">
                <a16:creationId xmlns:a16="http://schemas.microsoft.com/office/drawing/2014/main" id="{5316F701-7D9C-4382-84AB-045B173329FD}"/>
              </a:ext>
            </a:extLst>
          </p:cNvPr>
          <p:cNvSpPr>
            <a:spLocks noGrp="1"/>
          </p:cNvSpPr>
          <p:nvPr>
            <p:ph type="subTitle" idx="1"/>
          </p:nvPr>
        </p:nvSpPr>
        <p:spPr/>
        <p:txBody>
          <a:bodyPr/>
          <a:lstStyle/>
          <a:p>
            <a:endParaRPr lang="el-GR"/>
          </a:p>
        </p:txBody>
      </p:sp>
      <p:sp>
        <p:nvSpPr>
          <p:cNvPr id="4" name="Slide Number Placeholder 3">
            <a:extLst>
              <a:ext uri="{FF2B5EF4-FFF2-40B4-BE49-F238E27FC236}">
                <a16:creationId xmlns:a16="http://schemas.microsoft.com/office/drawing/2014/main" id="{C798E9A2-F290-459B-BA7E-5094B428649C}"/>
              </a:ext>
            </a:extLst>
          </p:cNvPr>
          <p:cNvSpPr>
            <a:spLocks noGrp="1"/>
          </p:cNvSpPr>
          <p:nvPr>
            <p:ph type="sldNum" sz="quarter" idx="12"/>
          </p:nvPr>
        </p:nvSpPr>
        <p:spPr/>
        <p:txBody>
          <a:bodyPr/>
          <a:lstStyle/>
          <a:p>
            <a:fld id="{AD397C7D-9C44-49E1-B5E4-C44701F3268E}" type="slidenum">
              <a:rPr lang="el-GR" smtClean="0"/>
              <a:t>1</a:t>
            </a:fld>
            <a:endParaRPr lang="el-GR"/>
          </a:p>
        </p:txBody>
      </p:sp>
    </p:spTree>
    <p:extLst>
      <p:ext uri="{BB962C8B-B14F-4D97-AF65-F5344CB8AC3E}">
        <p14:creationId xmlns:p14="http://schemas.microsoft.com/office/powerpoint/2010/main" val="1344084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1"/>
          <p:cNvSpPr>
            <a:spLocks noChangeArrowheads="1"/>
          </p:cNvSpPr>
          <p:nvPr/>
        </p:nvSpPr>
        <p:spPr bwMode="auto">
          <a:xfrm>
            <a:off x="1774825" y="514936"/>
            <a:ext cx="8713788" cy="5262979"/>
          </a:xfrm>
          <a:prstGeom prst="rect">
            <a:avLst/>
          </a:prstGeom>
          <a:noFill/>
          <a:ln w="9525">
            <a:noFill/>
            <a:miter lim="800000"/>
            <a:headEnd/>
            <a:tailEnd/>
          </a:ln>
        </p:spPr>
        <p:txBody>
          <a:bodyPr anchor="ctr">
            <a:spAutoFit/>
          </a:bodyPr>
          <a:lstStyle/>
          <a:p>
            <a:pPr algn="just"/>
            <a:r>
              <a:rPr lang="el-GR" sz="2400" b="1" i="1" dirty="0">
                <a:latin typeface="Calibri" pitchFamily="34" charset="0"/>
                <a:cs typeface="Times New Roman" pitchFamily="18" charset="0"/>
              </a:rPr>
              <a:t>Παράδειγμα</a:t>
            </a:r>
            <a:r>
              <a:rPr lang="el-GR" sz="2400" dirty="0">
                <a:latin typeface="Calibri" pitchFamily="34" charset="0"/>
                <a:cs typeface="Times New Roman" pitchFamily="18" charset="0"/>
              </a:rPr>
              <a:t>: </a:t>
            </a:r>
          </a:p>
          <a:p>
            <a:pPr algn="just"/>
            <a:r>
              <a:rPr lang="el-GR" sz="2400" dirty="0">
                <a:latin typeface="Calibri" pitchFamily="34" charset="0"/>
                <a:cs typeface="Times New Roman" pitchFamily="18" charset="0"/>
              </a:rPr>
              <a:t>Η επιχείρηση Α εξετάζει το ενδεχόμενο πραγματοποίησης των παρακάτω δύο επενδύσεων. Η πρώτη επένδυση αποδίδει τις εξής καθαρές εισροές μετρητών. Τον 1</a:t>
            </a:r>
            <a:r>
              <a:rPr lang="el-GR" sz="2400" baseline="30000" dirty="0">
                <a:latin typeface="Calibri" pitchFamily="34" charset="0"/>
                <a:cs typeface="Times New Roman" pitchFamily="18" charset="0"/>
              </a:rPr>
              <a:t>ο</a:t>
            </a:r>
            <a:r>
              <a:rPr lang="el-GR" sz="2400" dirty="0">
                <a:latin typeface="Calibri" pitchFamily="34" charset="0"/>
                <a:cs typeface="Times New Roman" pitchFamily="18" charset="0"/>
              </a:rPr>
              <a:t> χρόνο 600.000 ευρώ, τον 2</a:t>
            </a:r>
            <a:r>
              <a:rPr lang="el-GR" sz="2400" baseline="30000" dirty="0">
                <a:latin typeface="Calibri" pitchFamily="34" charset="0"/>
                <a:cs typeface="Times New Roman" pitchFamily="18" charset="0"/>
              </a:rPr>
              <a:t>ο</a:t>
            </a:r>
            <a:r>
              <a:rPr lang="el-GR" sz="2400" dirty="0">
                <a:latin typeface="Calibri" pitchFamily="34" charset="0"/>
                <a:cs typeface="Times New Roman" pitchFamily="18" charset="0"/>
              </a:rPr>
              <a:t> 400.000 ευρώ, τον 3</a:t>
            </a:r>
            <a:r>
              <a:rPr lang="el-GR" sz="2400" baseline="30000" dirty="0">
                <a:latin typeface="Calibri" pitchFamily="34" charset="0"/>
                <a:cs typeface="Times New Roman" pitchFamily="18" charset="0"/>
              </a:rPr>
              <a:t>ο</a:t>
            </a:r>
            <a:r>
              <a:rPr lang="el-GR" sz="2400" dirty="0">
                <a:latin typeface="Calibri" pitchFamily="34" charset="0"/>
                <a:cs typeface="Times New Roman" pitchFamily="18" charset="0"/>
              </a:rPr>
              <a:t> 400.000 ευρώ και τον 4</a:t>
            </a:r>
            <a:r>
              <a:rPr lang="el-GR" sz="2400" baseline="30000" dirty="0">
                <a:latin typeface="Calibri" pitchFamily="34" charset="0"/>
                <a:cs typeface="Times New Roman" pitchFamily="18" charset="0"/>
              </a:rPr>
              <a:t>ο</a:t>
            </a:r>
            <a:r>
              <a:rPr lang="el-GR" sz="2400" dirty="0">
                <a:latin typeface="Calibri" pitchFamily="34" charset="0"/>
                <a:cs typeface="Times New Roman" pitchFamily="18" charset="0"/>
              </a:rPr>
              <a:t> 200.000 ευρώ.</a:t>
            </a:r>
          </a:p>
          <a:p>
            <a:pPr algn="just" eaLnBrk="0" hangingPunct="0"/>
            <a:r>
              <a:rPr lang="el-GR" sz="2400" dirty="0">
                <a:latin typeface="Calibri" pitchFamily="34" charset="0"/>
                <a:cs typeface="Times New Roman" pitchFamily="18" charset="0"/>
              </a:rPr>
              <a:t>Η δεύτερη επένδυση αποδίδει τις εξής καθαρές εισροές μετρητών : Τον 1</a:t>
            </a:r>
            <a:r>
              <a:rPr lang="el-GR" sz="2400" baseline="30000" dirty="0">
                <a:latin typeface="Calibri" pitchFamily="34" charset="0"/>
                <a:cs typeface="Times New Roman" pitchFamily="18" charset="0"/>
              </a:rPr>
              <a:t>ο</a:t>
            </a:r>
            <a:r>
              <a:rPr lang="el-GR" sz="2400" dirty="0">
                <a:latin typeface="Calibri" pitchFamily="34" charset="0"/>
                <a:cs typeface="Times New Roman" pitchFamily="18" charset="0"/>
              </a:rPr>
              <a:t> χρόνο 200.000 ευρώ, τον 2</a:t>
            </a:r>
            <a:r>
              <a:rPr lang="el-GR" sz="2400" baseline="30000" dirty="0">
                <a:latin typeface="Calibri" pitchFamily="34" charset="0"/>
                <a:cs typeface="Times New Roman" pitchFamily="18" charset="0"/>
              </a:rPr>
              <a:t>ο</a:t>
            </a:r>
            <a:r>
              <a:rPr lang="el-GR" sz="2400" dirty="0">
                <a:latin typeface="Calibri" pitchFamily="34" charset="0"/>
                <a:cs typeface="Times New Roman" pitchFamily="18" charset="0"/>
              </a:rPr>
              <a:t> 200.000 ευρώ, τον 3</a:t>
            </a:r>
            <a:r>
              <a:rPr lang="el-GR" sz="2400" baseline="30000" dirty="0">
                <a:latin typeface="Calibri" pitchFamily="34" charset="0"/>
                <a:cs typeface="Times New Roman" pitchFamily="18" charset="0"/>
              </a:rPr>
              <a:t>ο</a:t>
            </a:r>
            <a:r>
              <a:rPr lang="el-GR" sz="2400" dirty="0">
                <a:latin typeface="Calibri" pitchFamily="34" charset="0"/>
                <a:cs typeface="Times New Roman" pitchFamily="18" charset="0"/>
              </a:rPr>
              <a:t> 300.000 ευρώ, τον 4</a:t>
            </a:r>
            <a:r>
              <a:rPr lang="el-GR" sz="2400" baseline="30000" dirty="0">
                <a:latin typeface="Calibri" pitchFamily="34" charset="0"/>
                <a:cs typeface="Times New Roman" pitchFamily="18" charset="0"/>
              </a:rPr>
              <a:t>ο</a:t>
            </a:r>
            <a:r>
              <a:rPr lang="el-GR" sz="2400" dirty="0">
                <a:latin typeface="Calibri" pitchFamily="34" charset="0"/>
                <a:cs typeface="Times New Roman" pitchFamily="18" charset="0"/>
              </a:rPr>
              <a:t> 400.000 ευρώ, τον 5</a:t>
            </a:r>
            <a:r>
              <a:rPr lang="el-GR" sz="2400" baseline="30000" dirty="0">
                <a:latin typeface="Calibri" pitchFamily="34" charset="0"/>
                <a:cs typeface="Times New Roman" pitchFamily="18" charset="0"/>
              </a:rPr>
              <a:t>ο</a:t>
            </a:r>
            <a:r>
              <a:rPr lang="el-GR" sz="2400" dirty="0">
                <a:latin typeface="Calibri" pitchFamily="34" charset="0"/>
                <a:cs typeface="Times New Roman" pitchFamily="18" charset="0"/>
              </a:rPr>
              <a:t> 500.000 ευρώ και τον 6</a:t>
            </a:r>
            <a:r>
              <a:rPr lang="el-GR" sz="2400" baseline="30000" dirty="0">
                <a:latin typeface="Calibri" pitchFamily="34" charset="0"/>
                <a:cs typeface="Times New Roman" pitchFamily="18" charset="0"/>
              </a:rPr>
              <a:t>ο</a:t>
            </a:r>
            <a:r>
              <a:rPr lang="el-GR" sz="2400" dirty="0">
                <a:latin typeface="Calibri" pitchFamily="34" charset="0"/>
                <a:cs typeface="Times New Roman" pitchFamily="18" charset="0"/>
              </a:rPr>
              <a:t> 500.000 ευρώ.</a:t>
            </a:r>
            <a:endParaRPr lang="el-GR" sz="2400" dirty="0">
              <a:latin typeface="Calibri" pitchFamily="34" charset="0"/>
            </a:endParaRPr>
          </a:p>
          <a:p>
            <a:pPr algn="just" eaLnBrk="0" hangingPunct="0"/>
            <a:r>
              <a:rPr lang="el-GR" sz="2400" dirty="0">
                <a:latin typeface="Calibri" pitchFamily="34" charset="0"/>
                <a:cs typeface="Times New Roman" pitchFamily="18" charset="0"/>
              </a:rPr>
              <a:t>Το κόστος και των δύο επενδύσεων είναι 1.000.000 ευρώ ενώ το κόστος κεφαλαίου ανέρχεται σε 10%.</a:t>
            </a:r>
            <a:endParaRPr lang="el-GR" sz="2400" dirty="0">
              <a:latin typeface="Calibri" pitchFamily="34" charset="0"/>
            </a:endParaRPr>
          </a:p>
          <a:p>
            <a:pPr algn="just" eaLnBrk="0" hangingPunct="0"/>
            <a:r>
              <a:rPr lang="el-GR" sz="2400" dirty="0">
                <a:latin typeface="Calibri" pitchFamily="34" charset="0"/>
                <a:cs typeface="Times New Roman" pitchFamily="18" charset="0"/>
              </a:rPr>
              <a:t>Ποια από τις δύο επενδύσεις είναι η πιο συμφέρουσα για την επιχείρηση. Στηρίξτε την επιλογή σας στο κριτήριο της καθαρής παρούσας αξίας.</a:t>
            </a:r>
            <a:endParaRPr lang="el-GR" sz="2400" dirty="0">
              <a:latin typeface="Calibri" pitchFamily="34" charset="0"/>
            </a:endParaRPr>
          </a:p>
        </p:txBody>
      </p:sp>
      <p:sp>
        <p:nvSpPr>
          <p:cNvPr id="3" name="2 - Θέση αριθμού διαφάνειας"/>
          <p:cNvSpPr>
            <a:spLocks noGrp="1"/>
          </p:cNvSpPr>
          <p:nvPr>
            <p:ph type="sldNum" sz="quarter" idx="12"/>
          </p:nvPr>
        </p:nvSpPr>
        <p:spPr/>
        <p:txBody>
          <a:bodyPr/>
          <a:lstStyle/>
          <a:p>
            <a:fld id="{78F14CE2-5DAB-46B0-86FA-04F396DD3E41}" type="slidenum">
              <a:rPr lang="en-GB" smtClean="0"/>
              <a:pPr/>
              <a:t>10</a:t>
            </a:fld>
            <a:endParaRPr lang="en-GB"/>
          </a:p>
        </p:txBody>
      </p:sp>
      <p:pic>
        <p:nvPicPr>
          <p:cNvPr id="5" name="4 - Εικόνα" descr="logo.jpg"/>
          <p:cNvPicPr>
            <a:picLocks noChangeAspect="1"/>
          </p:cNvPicPr>
          <p:nvPr/>
        </p:nvPicPr>
        <p:blipFill>
          <a:blip r:embed="rId2" cstate="print"/>
          <a:stretch>
            <a:fillRect/>
          </a:stretch>
        </p:blipFill>
        <p:spPr>
          <a:xfrm>
            <a:off x="7524760" y="6072206"/>
            <a:ext cx="2423160" cy="603504"/>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2351088" y="1484313"/>
          <a:ext cx="7777162" cy="4533900"/>
        </p:xfrm>
        <a:graphic>
          <a:graphicData uri="http://schemas.openxmlformats.org/drawingml/2006/table">
            <a:tbl>
              <a:tblPr/>
              <a:tblGrid>
                <a:gridCol w="933450">
                  <a:extLst>
                    <a:ext uri="{9D8B030D-6E8A-4147-A177-3AD203B41FA5}">
                      <a16:colId xmlns:a16="http://schemas.microsoft.com/office/drawing/2014/main" val="20000"/>
                    </a:ext>
                  </a:extLst>
                </a:gridCol>
                <a:gridCol w="3422650">
                  <a:extLst>
                    <a:ext uri="{9D8B030D-6E8A-4147-A177-3AD203B41FA5}">
                      <a16:colId xmlns:a16="http://schemas.microsoft.com/office/drawing/2014/main" val="20001"/>
                    </a:ext>
                  </a:extLst>
                </a:gridCol>
                <a:gridCol w="1943100">
                  <a:extLst>
                    <a:ext uri="{9D8B030D-6E8A-4147-A177-3AD203B41FA5}">
                      <a16:colId xmlns:a16="http://schemas.microsoft.com/office/drawing/2014/main" val="20002"/>
                    </a:ext>
                  </a:extLst>
                </a:gridCol>
                <a:gridCol w="1477962">
                  <a:extLst>
                    <a:ext uri="{9D8B030D-6E8A-4147-A177-3AD203B41FA5}">
                      <a16:colId xmlns:a16="http://schemas.microsoft.com/office/drawing/2014/main" val="20003"/>
                    </a:ext>
                  </a:extLst>
                </a:gridCol>
              </a:tblGrid>
              <a:tr h="1000125">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dirty="0">
                          <a:ln>
                            <a:noFill/>
                          </a:ln>
                          <a:solidFill>
                            <a:schemeClr val="tx1"/>
                          </a:solidFill>
                          <a:effectLst/>
                          <a:latin typeface="Times New Roman" pitchFamily="18" charset="0"/>
                          <a:cs typeface="Times New Roman" pitchFamily="18" charset="0"/>
                        </a:rPr>
                        <a:t>Έτη</a:t>
                      </a:r>
                      <a:endParaRPr kumimoji="0" lang="el-GR"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Καθαρ. Εισροές μετρητών </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(χιλ.)</a:t>
                      </a:r>
                      <a:endParaRPr kumimoji="0" lang="el-GR" sz="1400" b="0" i="0" u="none" strike="noStrike" cap="none" normalizeH="0" baseline="0">
                        <a:ln>
                          <a:noFill/>
                        </a:ln>
                        <a:solidFill>
                          <a:schemeClr val="tx1"/>
                        </a:solidFill>
                        <a:effectLst/>
                        <a:latin typeface="Calibri" pitchFamily="34" charset="0"/>
                        <a:ea typeface="Calibri" pitchFamily="34" charset="0"/>
                        <a:cs typeface="Calibri" pitchFamily="34"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Συντελεστής </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με 10%</a:t>
                      </a:r>
                      <a:endParaRPr kumimoji="0" lang="el-GR" sz="1400" b="0" i="0" u="none" strike="noStrike" cap="none" normalizeH="0" baseline="0">
                        <a:ln>
                          <a:noFill/>
                        </a:ln>
                        <a:solidFill>
                          <a:schemeClr val="tx1"/>
                        </a:solidFill>
                        <a:effectLst/>
                        <a:latin typeface="Calibri" pitchFamily="34" charset="0"/>
                        <a:ea typeface="Calibri" pitchFamily="34" charset="0"/>
                        <a:cs typeface="Calibri" pitchFamily="34"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Π.Α.</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extLst>
                  <a:ext uri="{0D108BD9-81ED-4DB2-BD59-A6C34878D82A}">
                    <a16:rowId xmlns:a16="http://schemas.microsoft.com/office/drawing/2014/main" val="10000"/>
                  </a:ext>
                </a:extLst>
              </a:tr>
              <a:tr h="504825">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1</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600</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dirty="0">
                          <a:ln>
                            <a:noFill/>
                          </a:ln>
                          <a:solidFill>
                            <a:schemeClr val="tx1"/>
                          </a:solidFill>
                          <a:effectLst/>
                          <a:latin typeface="Times New Roman" pitchFamily="18" charset="0"/>
                          <a:cs typeface="Times New Roman" pitchFamily="18" charset="0"/>
                        </a:rPr>
                        <a:t>0,91</a:t>
                      </a:r>
                      <a:endParaRPr kumimoji="0" lang="el-GR"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546</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extLst>
                  <a:ext uri="{0D108BD9-81ED-4DB2-BD59-A6C34878D82A}">
                    <a16:rowId xmlns:a16="http://schemas.microsoft.com/office/drawing/2014/main" val="10001"/>
                  </a:ext>
                </a:extLst>
              </a:tr>
              <a:tr h="504825">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2</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400</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dirty="0">
                          <a:ln>
                            <a:noFill/>
                          </a:ln>
                          <a:solidFill>
                            <a:schemeClr val="tx1"/>
                          </a:solidFill>
                          <a:effectLst/>
                          <a:latin typeface="Times New Roman" pitchFamily="18" charset="0"/>
                          <a:cs typeface="Times New Roman" pitchFamily="18" charset="0"/>
                        </a:rPr>
                        <a:t>0,83</a:t>
                      </a:r>
                      <a:endParaRPr kumimoji="0" lang="el-GR" sz="1400" b="0" i="0" u="none" strike="noStrike" cap="none" normalizeH="0" baseline="0" dirty="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332</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extLst>
                  <a:ext uri="{0D108BD9-81ED-4DB2-BD59-A6C34878D82A}">
                    <a16:rowId xmlns:a16="http://schemas.microsoft.com/office/drawing/2014/main" val="10002"/>
                  </a:ext>
                </a:extLst>
              </a:tr>
              <a:tr h="504825">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3</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400</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0,75</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300</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extLst>
                  <a:ext uri="{0D108BD9-81ED-4DB2-BD59-A6C34878D82A}">
                    <a16:rowId xmlns:a16="http://schemas.microsoft.com/office/drawing/2014/main" val="10003"/>
                  </a:ext>
                </a:extLst>
              </a:tr>
              <a:tr h="504825">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4</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200</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0,68</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136</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extLst>
                  <a:ext uri="{0D108BD9-81ED-4DB2-BD59-A6C34878D82A}">
                    <a16:rowId xmlns:a16="http://schemas.microsoft.com/office/drawing/2014/main" val="10004"/>
                  </a:ext>
                </a:extLst>
              </a:tr>
              <a:tr h="504825">
                <a:tc gridSpan="3">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Παρ. Αξία Καθ. Εισρ. Μετρητ.</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1.314</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extLst>
                  <a:ext uri="{0D108BD9-81ED-4DB2-BD59-A6C34878D82A}">
                    <a16:rowId xmlns:a16="http://schemas.microsoft.com/office/drawing/2014/main" val="10005"/>
                  </a:ext>
                </a:extLst>
              </a:tr>
              <a:tr h="504825">
                <a:tc gridSpan="3">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 Κόστος επενδύσεως </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- 1.000</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extLst>
                  <a:ext uri="{0D108BD9-81ED-4DB2-BD59-A6C34878D82A}">
                    <a16:rowId xmlns:a16="http://schemas.microsoft.com/office/drawing/2014/main" val="10006"/>
                  </a:ext>
                </a:extLst>
              </a:tr>
              <a:tr h="504825">
                <a:tc gridSpan="3">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Καθαρή Παρ. Αξία </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400" b="1" i="0" u="none" strike="noStrike" cap="none" normalizeH="0" baseline="0">
                          <a:ln>
                            <a:noFill/>
                          </a:ln>
                          <a:solidFill>
                            <a:schemeClr val="tx1"/>
                          </a:solidFill>
                          <a:effectLst/>
                          <a:latin typeface="Times New Roman" pitchFamily="18" charset="0"/>
                          <a:cs typeface="Times New Roman" pitchFamily="18" charset="0"/>
                        </a:rPr>
                        <a:t>314 </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EDD3B6"/>
                    </a:solidFill>
                  </a:tcPr>
                </a:tc>
                <a:extLst>
                  <a:ext uri="{0D108BD9-81ED-4DB2-BD59-A6C34878D82A}">
                    <a16:rowId xmlns:a16="http://schemas.microsoft.com/office/drawing/2014/main" val="10007"/>
                  </a:ext>
                </a:extLst>
              </a:tr>
            </a:tbl>
          </a:graphicData>
        </a:graphic>
      </p:graphicFrame>
      <p:sp>
        <p:nvSpPr>
          <p:cNvPr id="134173" name="Rectangle 1"/>
          <p:cNvSpPr>
            <a:spLocks noChangeArrowheads="1"/>
          </p:cNvSpPr>
          <p:nvPr/>
        </p:nvSpPr>
        <p:spPr bwMode="auto">
          <a:xfrm>
            <a:off x="1919289" y="149225"/>
            <a:ext cx="8497887" cy="922338"/>
          </a:xfrm>
          <a:prstGeom prst="rect">
            <a:avLst/>
          </a:prstGeom>
          <a:noFill/>
          <a:ln w="9525">
            <a:noFill/>
            <a:miter lim="800000"/>
            <a:headEnd/>
            <a:tailEnd/>
          </a:ln>
        </p:spPr>
        <p:txBody>
          <a:bodyPr anchor="ctr">
            <a:spAutoFit/>
          </a:bodyPr>
          <a:lstStyle/>
          <a:p>
            <a:r>
              <a:rPr lang="el-GR" b="1">
                <a:latin typeface="Calibri" pitchFamily="34" charset="0"/>
                <a:cs typeface="Times New Roman" pitchFamily="18" charset="0"/>
              </a:rPr>
              <a:t>Λύση :</a:t>
            </a:r>
          </a:p>
          <a:p>
            <a:pPr eaLnBrk="0" hangingPunct="0"/>
            <a:endParaRPr lang="el-GR" b="1">
              <a:latin typeface="Calibri" pitchFamily="34" charset="0"/>
              <a:cs typeface="Times New Roman" pitchFamily="18" charset="0"/>
            </a:endParaRPr>
          </a:p>
          <a:p>
            <a:pPr eaLnBrk="0" hangingPunct="0"/>
            <a:r>
              <a:rPr lang="el-GR" b="1">
                <a:latin typeface="Calibri" pitchFamily="34" charset="0"/>
                <a:cs typeface="Times New Roman" pitchFamily="18" charset="0"/>
              </a:rPr>
              <a:t>1</a:t>
            </a:r>
            <a:r>
              <a:rPr lang="el-GR" b="1" baseline="30000">
                <a:latin typeface="Calibri" pitchFamily="34" charset="0"/>
                <a:cs typeface="Times New Roman" pitchFamily="18" charset="0"/>
              </a:rPr>
              <a:t>η</a:t>
            </a:r>
            <a:r>
              <a:rPr lang="el-GR" b="1">
                <a:latin typeface="Calibri" pitchFamily="34" charset="0"/>
                <a:cs typeface="Times New Roman" pitchFamily="18" charset="0"/>
              </a:rPr>
              <a:t> ΕΠΕΝΔΥΣΗ</a:t>
            </a:r>
            <a:r>
              <a:rPr lang="el-GR">
                <a:latin typeface="Calibri" pitchFamily="34" charset="0"/>
                <a:cs typeface="Times New Roman" pitchFamily="18" charset="0"/>
              </a:rPr>
              <a:t> </a:t>
            </a:r>
          </a:p>
        </p:txBody>
      </p:sp>
      <p:sp>
        <p:nvSpPr>
          <p:cNvPr id="4" name="3 - Θέση αριθμού διαφάνειας"/>
          <p:cNvSpPr>
            <a:spLocks noGrp="1"/>
          </p:cNvSpPr>
          <p:nvPr>
            <p:ph type="sldNum" sz="quarter" idx="12"/>
          </p:nvPr>
        </p:nvSpPr>
        <p:spPr/>
        <p:txBody>
          <a:bodyPr/>
          <a:lstStyle/>
          <a:p>
            <a:fld id="{78F14CE2-5DAB-46B0-86FA-04F396DD3E41}" type="slidenum">
              <a:rPr lang="en-GB" smtClean="0"/>
              <a:pPr/>
              <a:t>11</a:t>
            </a:fld>
            <a:endParaRPr lang="en-GB"/>
          </a:p>
        </p:txBody>
      </p:sp>
      <p:pic>
        <p:nvPicPr>
          <p:cNvPr id="6" name="5 - Εικόνα" descr="logo.jpg"/>
          <p:cNvPicPr>
            <a:picLocks noChangeAspect="1"/>
          </p:cNvPicPr>
          <p:nvPr/>
        </p:nvPicPr>
        <p:blipFill>
          <a:blip r:embed="rId2" cstate="print"/>
          <a:stretch>
            <a:fillRect/>
          </a:stretch>
        </p:blipFill>
        <p:spPr>
          <a:xfrm>
            <a:off x="7524760" y="6072206"/>
            <a:ext cx="2423160" cy="603504"/>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2424113" y="1196975"/>
          <a:ext cx="7632700" cy="4745038"/>
        </p:xfrm>
        <a:graphic>
          <a:graphicData uri="http://schemas.openxmlformats.org/drawingml/2006/table">
            <a:tbl>
              <a:tblPr/>
              <a:tblGrid>
                <a:gridCol w="915987">
                  <a:extLst>
                    <a:ext uri="{9D8B030D-6E8A-4147-A177-3AD203B41FA5}">
                      <a16:colId xmlns:a16="http://schemas.microsoft.com/office/drawing/2014/main" val="20000"/>
                    </a:ext>
                  </a:extLst>
                </a:gridCol>
                <a:gridCol w="3357563">
                  <a:extLst>
                    <a:ext uri="{9D8B030D-6E8A-4147-A177-3AD203B41FA5}">
                      <a16:colId xmlns:a16="http://schemas.microsoft.com/office/drawing/2014/main" val="20001"/>
                    </a:ext>
                  </a:extLst>
                </a:gridCol>
                <a:gridCol w="1908175">
                  <a:extLst>
                    <a:ext uri="{9D8B030D-6E8A-4147-A177-3AD203B41FA5}">
                      <a16:colId xmlns:a16="http://schemas.microsoft.com/office/drawing/2014/main" val="20002"/>
                    </a:ext>
                  </a:extLst>
                </a:gridCol>
                <a:gridCol w="1450975">
                  <a:extLst>
                    <a:ext uri="{9D8B030D-6E8A-4147-A177-3AD203B41FA5}">
                      <a16:colId xmlns:a16="http://schemas.microsoft.com/office/drawing/2014/main" val="20003"/>
                    </a:ext>
                  </a:extLst>
                </a:gridCol>
              </a:tblGrid>
              <a:tr h="915988">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Ετη</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Καθαρ. Εισροές μετρητών </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(χιλ.)</a:t>
                      </a:r>
                      <a:endParaRPr kumimoji="0" lang="el-GR" sz="1400" b="0" i="0" u="none" strike="noStrike" cap="none" normalizeH="0" baseline="0">
                        <a:ln>
                          <a:noFill/>
                        </a:ln>
                        <a:solidFill>
                          <a:schemeClr val="tx1"/>
                        </a:solidFill>
                        <a:effectLst/>
                        <a:latin typeface="Calibri" pitchFamily="34" charset="0"/>
                        <a:ea typeface="Calibri" pitchFamily="34" charset="0"/>
                        <a:cs typeface="Calibri" pitchFamily="34"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Συντελεστής </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με 10%</a:t>
                      </a:r>
                      <a:endParaRPr kumimoji="0" lang="el-GR" sz="1400" b="0" i="0" u="none" strike="noStrike" cap="none" normalizeH="0" baseline="0">
                        <a:ln>
                          <a:noFill/>
                        </a:ln>
                        <a:solidFill>
                          <a:schemeClr val="tx1"/>
                        </a:solidFill>
                        <a:effectLst/>
                        <a:latin typeface="Calibri" pitchFamily="34" charset="0"/>
                        <a:ea typeface="Calibri" pitchFamily="34" charset="0"/>
                        <a:cs typeface="Calibri" pitchFamily="34"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Π.Α.</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extLst>
                  <a:ext uri="{0D108BD9-81ED-4DB2-BD59-A6C34878D82A}">
                    <a16:rowId xmlns:a16="http://schemas.microsoft.com/office/drawing/2014/main" val="10000"/>
                  </a:ext>
                </a:extLst>
              </a:tr>
              <a:tr h="42545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1</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200</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0,91</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182</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extLst>
                  <a:ext uri="{0D108BD9-81ED-4DB2-BD59-A6C34878D82A}">
                    <a16:rowId xmlns:a16="http://schemas.microsoft.com/office/drawing/2014/main" val="10001"/>
                  </a:ext>
                </a:extLst>
              </a:tr>
              <a:tr h="42545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2</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200</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0,83</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166</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extLst>
                  <a:ext uri="{0D108BD9-81ED-4DB2-BD59-A6C34878D82A}">
                    <a16:rowId xmlns:a16="http://schemas.microsoft.com/office/drawing/2014/main" val="10002"/>
                  </a:ext>
                </a:extLst>
              </a:tr>
              <a:tr h="42545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3</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300</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0,75</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225</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extLst>
                  <a:ext uri="{0D108BD9-81ED-4DB2-BD59-A6C34878D82A}">
                    <a16:rowId xmlns:a16="http://schemas.microsoft.com/office/drawing/2014/main" val="10003"/>
                  </a:ext>
                </a:extLst>
              </a:tr>
              <a:tr h="42545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4</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400</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0,68</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272</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extLst>
                  <a:ext uri="{0D108BD9-81ED-4DB2-BD59-A6C34878D82A}">
                    <a16:rowId xmlns:a16="http://schemas.microsoft.com/office/drawing/2014/main" val="10004"/>
                  </a:ext>
                </a:extLst>
              </a:tr>
              <a:tr h="42545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5</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500</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0,62</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310</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extLst>
                  <a:ext uri="{0D108BD9-81ED-4DB2-BD59-A6C34878D82A}">
                    <a16:rowId xmlns:a16="http://schemas.microsoft.com/office/drawing/2014/main" val="10005"/>
                  </a:ext>
                </a:extLst>
              </a:tr>
              <a:tr h="42545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6</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500</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0,56</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280</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extLst>
                  <a:ext uri="{0D108BD9-81ED-4DB2-BD59-A6C34878D82A}">
                    <a16:rowId xmlns:a16="http://schemas.microsoft.com/office/drawing/2014/main" val="10006"/>
                  </a:ext>
                </a:extLst>
              </a:tr>
              <a:tr h="425450">
                <a:tc gridSpan="3">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Παρ. Αξία Καθ. Εισρ. Μετρητ.</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1.435</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extLst>
                  <a:ext uri="{0D108BD9-81ED-4DB2-BD59-A6C34878D82A}">
                    <a16:rowId xmlns:a16="http://schemas.microsoft.com/office/drawing/2014/main" val="10007"/>
                  </a:ext>
                </a:extLst>
              </a:tr>
              <a:tr h="425450">
                <a:tc gridSpan="3">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 Κόστος επενδύσεως </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- 1.000</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extLst>
                  <a:ext uri="{0D108BD9-81ED-4DB2-BD59-A6C34878D82A}">
                    <a16:rowId xmlns:a16="http://schemas.microsoft.com/office/drawing/2014/main" val="10008"/>
                  </a:ext>
                </a:extLst>
              </a:tr>
              <a:tr h="425450">
                <a:tc gridSpan="3">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400" b="0" i="0" u="none" strike="noStrike" cap="none" normalizeH="0" baseline="0">
                          <a:ln>
                            <a:noFill/>
                          </a:ln>
                          <a:solidFill>
                            <a:schemeClr val="tx1"/>
                          </a:solidFill>
                          <a:effectLst/>
                          <a:latin typeface="Times New Roman" pitchFamily="18" charset="0"/>
                          <a:cs typeface="Times New Roman" pitchFamily="18" charset="0"/>
                        </a:rPr>
                        <a:t>Καθαρή Παρ. Αξία </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400" b="1" i="0" u="none" strike="noStrike" cap="none" normalizeH="0" baseline="0">
                          <a:ln>
                            <a:noFill/>
                          </a:ln>
                          <a:solidFill>
                            <a:schemeClr val="tx1"/>
                          </a:solidFill>
                          <a:effectLst/>
                          <a:latin typeface="Times New Roman" pitchFamily="18" charset="0"/>
                          <a:cs typeface="Times New Roman" pitchFamily="18" charset="0"/>
                        </a:rPr>
                        <a:t>435</a:t>
                      </a:r>
                      <a:endParaRPr kumimoji="0" lang="el-GR" sz="14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F4A095"/>
                        </a:gs>
                        <a:gs pos="50000">
                          <a:srgbClr val="F6C5BF"/>
                        </a:gs>
                        <a:gs pos="100000">
                          <a:srgbClr val="FAE2E0"/>
                        </a:gs>
                      </a:gsLst>
                      <a:lin ang="5400000"/>
                    </a:gradFill>
                  </a:tcPr>
                </a:tc>
                <a:extLst>
                  <a:ext uri="{0D108BD9-81ED-4DB2-BD59-A6C34878D82A}">
                    <a16:rowId xmlns:a16="http://schemas.microsoft.com/office/drawing/2014/main" val="10009"/>
                  </a:ext>
                </a:extLst>
              </a:tr>
            </a:tbl>
          </a:graphicData>
        </a:graphic>
      </p:graphicFrame>
      <p:sp>
        <p:nvSpPr>
          <p:cNvPr id="135205" name="Rectangle 1"/>
          <p:cNvSpPr>
            <a:spLocks noChangeArrowheads="1"/>
          </p:cNvSpPr>
          <p:nvPr/>
        </p:nvSpPr>
        <p:spPr bwMode="auto">
          <a:xfrm>
            <a:off x="1774826" y="400050"/>
            <a:ext cx="8461375" cy="400050"/>
          </a:xfrm>
          <a:prstGeom prst="rect">
            <a:avLst/>
          </a:prstGeom>
          <a:noFill/>
          <a:ln w="9525">
            <a:noFill/>
            <a:miter lim="800000"/>
            <a:headEnd/>
            <a:tailEnd/>
          </a:ln>
        </p:spPr>
        <p:txBody>
          <a:bodyPr anchor="ctr">
            <a:spAutoFit/>
          </a:bodyPr>
          <a:lstStyle/>
          <a:p>
            <a:r>
              <a:rPr lang="el-GR" sz="2000" b="1">
                <a:latin typeface="Calibri" pitchFamily="34" charset="0"/>
                <a:cs typeface="Times New Roman" pitchFamily="18" charset="0"/>
              </a:rPr>
              <a:t>2</a:t>
            </a:r>
            <a:r>
              <a:rPr lang="el-GR" sz="2000" b="1" baseline="30000">
                <a:latin typeface="Calibri" pitchFamily="34" charset="0"/>
                <a:cs typeface="Times New Roman" pitchFamily="18" charset="0"/>
              </a:rPr>
              <a:t>η</a:t>
            </a:r>
            <a:r>
              <a:rPr lang="el-GR" sz="2000" b="1">
                <a:latin typeface="Calibri" pitchFamily="34" charset="0"/>
                <a:cs typeface="Times New Roman" pitchFamily="18" charset="0"/>
              </a:rPr>
              <a:t> ΕΠΕΝΔΥΣΗ</a:t>
            </a:r>
            <a:endParaRPr lang="el-GR" sz="2000">
              <a:latin typeface="Calibri" pitchFamily="34" charset="0"/>
              <a:cs typeface="Times New Roman" pitchFamily="18" charset="0"/>
            </a:endParaRPr>
          </a:p>
        </p:txBody>
      </p:sp>
      <p:sp>
        <p:nvSpPr>
          <p:cNvPr id="4" name="3 - Θέση αριθμού διαφάνειας"/>
          <p:cNvSpPr>
            <a:spLocks noGrp="1"/>
          </p:cNvSpPr>
          <p:nvPr>
            <p:ph type="sldNum" sz="quarter" idx="12"/>
          </p:nvPr>
        </p:nvSpPr>
        <p:spPr/>
        <p:txBody>
          <a:bodyPr/>
          <a:lstStyle/>
          <a:p>
            <a:fld id="{78F14CE2-5DAB-46B0-86FA-04F396DD3E41}" type="slidenum">
              <a:rPr lang="en-GB" smtClean="0"/>
              <a:pPr/>
              <a:t>12</a:t>
            </a:fld>
            <a:endParaRPr lang="en-GB"/>
          </a:p>
        </p:txBody>
      </p:sp>
      <p:pic>
        <p:nvPicPr>
          <p:cNvPr id="6" name="5 - Εικόνα" descr="logo.jpg"/>
          <p:cNvPicPr>
            <a:picLocks noChangeAspect="1"/>
          </p:cNvPicPr>
          <p:nvPr/>
        </p:nvPicPr>
        <p:blipFill>
          <a:blip r:embed="rId2" cstate="print"/>
          <a:stretch>
            <a:fillRect/>
          </a:stretch>
        </p:blipFill>
        <p:spPr>
          <a:xfrm>
            <a:off x="7524760" y="6072206"/>
            <a:ext cx="2423160" cy="603504"/>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825625" y="333375"/>
            <a:ext cx="8534400" cy="654050"/>
          </a:xfrm>
        </p:spPr>
        <p:txBody>
          <a:bodyPr>
            <a:noAutofit/>
          </a:bodyPr>
          <a:lstStyle/>
          <a:p>
            <a:pPr>
              <a:defRPr/>
            </a:pPr>
            <a:br>
              <a:rPr lang="el-GR" sz="3000" b="1" i="1" dirty="0"/>
            </a:br>
            <a:br>
              <a:rPr lang="el-GR" sz="3000" b="1" i="1" dirty="0"/>
            </a:br>
            <a:br>
              <a:rPr lang="el-GR" sz="3000" b="1" i="1" dirty="0"/>
            </a:br>
            <a:r>
              <a:rPr lang="el-GR" sz="3000" b="1" i="1" dirty="0"/>
              <a:t>Μέθοδος εσωτερικού ποσοστού αποδόσεως</a:t>
            </a:r>
            <a:br>
              <a:rPr lang="el-GR" sz="3000" dirty="0"/>
            </a:br>
            <a:endParaRPr lang="el-GR" sz="3000" dirty="0"/>
          </a:p>
        </p:txBody>
      </p:sp>
      <p:sp>
        <p:nvSpPr>
          <p:cNvPr id="136195" name="2 - Θέση περιεχομένου"/>
          <p:cNvSpPr>
            <a:spLocks noGrp="1"/>
          </p:cNvSpPr>
          <p:nvPr>
            <p:ph idx="1"/>
          </p:nvPr>
        </p:nvSpPr>
        <p:spPr>
          <a:xfrm>
            <a:off x="1825625" y="1527175"/>
            <a:ext cx="8504238" cy="4572000"/>
          </a:xfrm>
        </p:spPr>
        <p:txBody>
          <a:bodyPr/>
          <a:lstStyle/>
          <a:p>
            <a:pPr algn="just"/>
            <a:r>
              <a:rPr lang="el-GR" sz="2600" dirty="0"/>
              <a:t>Εσωτερικό ποσοστό αποδόσεως είναι το επιτόκιο που εξισώνει την παρούσα αξία των αναμενόμενων μελλοντικά ροών μετρητών, με την αρχική δαπάνη της επενδύσεως.</a:t>
            </a:r>
          </a:p>
          <a:p>
            <a:pPr algn="just"/>
            <a:r>
              <a:rPr lang="el-GR" sz="2600" dirty="0"/>
              <a:t>Η εξίσωση για τον υπολογισμό του εσωτερικού ποσοστού αποδόσεως είναι :</a:t>
            </a:r>
          </a:p>
          <a:p>
            <a:endParaRPr lang="el-GR" dirty="0"/>
          </a:p>
        </p:txBody>
      </p:sp>
      <p:sp>
        <p:nvSpPr>
          <p:cNvPr id="5" name="4 - Θέση αριθμού διαφάνειας"/>
          <p:cNvSpPr>
            <a:spLocks noGrp="1"/>
          </p:cNvSpPr>
          <p:nvPr>
            <p:ph type="sldNum" sz="quarter" idx="12"/>
          </p:nvPr>
        </p:nvSpPr>
        <p:spPr/>
        <p:txBody>
          <a:bodyPr/>
          <a:lstStyle/>
          <a:p>
            <a:fld id="{78F14CE2-5DAB-46B0-86FA-04F396DD3E41}" type="slidenum">
              <a:rPr lang="en-GB" smtClean="0"/>
              <a:pPr/>
              <a:t>13</a:t>
            </a:fld>
            <a:endParaRPr lang="en-GB"/>
          </a:p>
        </p:txBody>
      </p:sp>
      <p:pic>
        <p:nvPicPr>
          <p:cNvPr id="136196" name="3 - Εικόνα" descr="http://dlabs.it.teithe.gr/epixeir/epix6/6_files/text6_files/Image160.gif"/>
          <p:cNvPicPr>
            <a:picLocks noChangeAspect="1" noChangeArrowheads="1"/>
          </p:cNvPicPr>
          <p:nvPr/>
        </p:nvPicPr>
        <p:blipFill>
          <a:blip r:embed="rId2"/>
          <a:srcRect/>
          <a:stretch>
            <a:fillRect/>
          </a:stretch>
        </p:blipFill>
        <p:spPr bwMode="auto">
          <a:xfrm>
            <a:off x="3024166" y="4000505"/>
            <a:ext cx="6119812" cy="1584325"/>
          </a:xfrm>
          <a:prstGeom prst="rect">
            <a:avLst/>
          </a:prstGeom>
          <a:noFill/>
          <a:ln w="9525">
            <a:noFill/>
            <a:miter lim="800000"/>
            <a:headEnd/>
            <a:tailEnd/>
          </a:ln>
        </p:spPr>
      </p:pic>
      <p:pic>
        <p:nvPicPr>
          <p:cNvPr id="7" name="6 - Εικόνα" descr="logo.jpg"/>
          <p:cNvPicPr>
            <a:picLocks noChangeAspect="1"/>
          </p:cNvPicPr>
          <p:nvPr/>
        </p:nvPicPr>
        <p:blipFill>
          <a:blip r:embed="rId3" cstate="print"/>
          <a:stretch>
            <a:fillRect/>
          </a:stretch>
        </p:blipFill>
        <p:spPr>
          <a:xfrm>
            <a:off x="7524760" y="6072206"/>
            <a:ext cx="2423160" cy="603504"/>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1 - Τίτλος"/>
          <p:cNvSpPr>
            <a:spLocks noGrp="1"/>
          </p:cNvSpPr>
          <p:nvPr>
            <p:ph type="title"/>
          </p:nvPr>
        </p:nvSpPr>
        <p:spPr/>
        <p:txBody>
          <a:bodyPr>
            <a:normAutofit/>
          </a:bodyPr>
          <a:lstStyle/>
          <a:p>
            <a:r>
              <a:rPr lang="el-GR" sz="3000" b="1" dirty="0"/>
              <a:t>Μέθοδος εσωτερικού ποσοστού αποδόσεως</a:t>
            </a:r>
            <a:br>
              <a:rPr lang="el-GR" sz="3000" dirty="0"/>
            </a:br>
            <a:endParaRPr lang="el-GR" sz="3000" dirty="0"/>
          </a:p>
        </p:txBody>
      </p:sp>
      <p:sp>
        <p:nvSpPr>
          <p:cNvPr id="3" name="2 - Θέση περιεχομένου"/>
          <p:cNvSpPr>
            <a:spLocks noGrp="1"/>
          </p:cNvSpPr>
          <p:nvPr>
            <p:ph idx="1"/>
          </p:nvPr>
        </p:nvSpPr>
        <p:spPr>
          <a:xfrm>
            <a:off x="1825625" y="1527175"/>
            <a:ext cx="8504238" cy="4572000"/>
          </a:xfrm>
        </p:spPr>
        <p:txBody>
          <a:bodyPr>
            <a:normAutofit fontScale="85000" lnSpcReduction="20000"/>
          </a:bodyPr>
          <a:lstStyle/>
          <a:p>
            <a:pPr marL="274320" indent="-274320" algn="just">
              <a:buFont typeface="Wingdings 2"/>
              <a:buChar char=""/>
              <a:defRPr/>
            </a:pPr>
            <a:r>
              <a:rPr lang="el-GR" dirty="0"/>
              <a:t>Μειονέκτημα της μεθόδου εσωτερικού ποσοστού αποδόσεως είναι το ότι προϋποθέτει δοκιμαστικές μεταβολές στους υπολογισμούς μέχρι να φθάσουμε σε μια μηδενική Κ.Π.Α. Αρχικά υπολογίζουμε την παρούσα αξία των ροών μετρητών μιας επενδύσεως χρησιμοποιώντας ένα αυθαίρετα επιλεγμένο επιτόκιο που να προσεγγίζει το κόστος κεφαλαίου.</a:t>
            </a:r>
          </a:p>
          <a:p>
            <a:pPr marL="274320" indent="-274320" algn="just">
              <a:buNone/>
              <a:defRPr/>
            </a:pPr>
            <a:endParaRPr lang="el-GR" dirty="0"/>
          </a:p>
          <a:p>
            <a:pPr marL="274320" indent="-274320" algn="just">
              <a:buFont typeface="Wingdings 2"/>
              <a:buChar char=""/>
              <a:defRPr/>
            </a:pPr>
            <a:r>
              <a:rPr lang="el-GR" dirty="0"/>
              <a:t>Στη συνέχεια συγκρίνουμε την παρούσα αξία με το κόστος της επενδύσεως. Αν η παρούσα αξία είναι μεγαλύτερη από το κόστος, δοκιμάζουμε ένα υψηλότερο επιτόκιο και επαναλαμβάνουμε τη διαδικασία. Αν η παρούσα αξία είναι μικρότερη από το κόστος μειώνουμε το επιτόκιο και επαναλαμβάνουμε τη διαδικασία. Συνεχίζουμε μέχρι η παρούσα αξία των ροών μετρητών της επενδύσεως να είναι περίπου ίση με το κόστος.</a:t>
            </a:r>
          </a:p>
          <a:p>
            <a:pPr marL="274320" indent="-274320">
              <a:buFont typeface="Wingdings 2"/>
              <a:buChar char=""/>
              <a:defRPr/>
            </a:pPr>
            <a:endParaRPr lang="el-GR" dirty="0"/>
          </a:p>
        </p:txBody>
      </p:sp>
      <p:sp>
        <p:nvSpPr>
          <p:cNvPr id="4" name="3 - Θέση αριθμού διαφάνειας"/>
          <p:cNvSpPr>
            <a:spLocks noGrp="1"/>
          </p:cNvSpPr>
          <p:nvPr>
            <p:ph type="sldNum" sz="quarter" idx="12"/>
          </p:nvPr>
        </p:nvSpPr>
        <p:spPr/>
        <p:txBody>
          <a:bodyPr/>
          <a:lstStyle/>
          <a:p>
            <a:fld id="{78F14CE2-5DAB-46B0-86FA-04F396DD3E41}" type="slidenum">
              <a:rPr lang="en-GB" smtClean="0"/>
              <a:pPr/>
              <a:t>14</a:t>
            </a:fld>
            <a:endParaRPr lang="en-GB"/>
          </a:p>
        </p:txBody>
      </p:sp>
      <p:pic>
        <p:nvPicPr>
          <p:cNvPr id="6" name="5 - Εικόνα" descr="logo.jpg"/>
          <p:cNvPicPr>
            <a:picLocks noChangeAspect="1"/>
          </p:cNvPicPr>
          <p:nvPr/>
        </p:nvPicPr>
        <p:blipFill>
          <a:blip r:embed="rId2" cstate="print"/>
          <a:stretch>
            <a:fillRect/>
          </a:stretch>
        </p:blipFill>
        <p:spPr>
          <a:xfrm>
            <a:off x="7524760" y="6072206"/>
            <a:ext cx="2423160" cy="603504"/>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1 - Τίτλος"/>
          <p:cNvSpPr>
            <a:spLocks noGrp="1"/>
          </p:cNvSpPr>
          <p:nvPr>
            <p:ph type="title"/>
          </p:nvPr>
        </p:nvSpPr>
        <p:spPr/>
        <p:txBody>
          <a:bodyPr>
            <a:normAutofit/>
          </a:bodyPr>
          <a:lstStyle/>
          <a:p>
            <a:r>
              <a:rPr lang="el-GR" sz="2700" b="1" i="1"/>
              <a:t>Μέθοδος εσωτερικού ποσοστού αποδόσεως</a:t>
            </a:r>
            <a:br>
              <a:rPr lang="el-GR"/>
            </a:br>
            <a:endParaRPr lang="el-GR"/>
          </a:p>
        </p:txBody>
      </p:sp>
      <p:sp>
        <p:nvSpPr>
          <p:cNvPr id="3" name="2 - Θέση περιεχομένου"/>
          <p:cNvSpPr>
            <a:spLocks noGrp="1"/>
          </p:cNvSpPr>
          <p:nvPr>
            <p:ph idx="1"/>
          </p:nvPr>
        </p:nvSpPr>
        <p:spPr>
          <a:xfrm>
            <a:off x="1825625" y="1527175"/>
            <a:ext cx="8504238" cy="4572000"/>
          </a:xfrm>
        </p:spPr>
        <p:txBody>
          <a:bodyPr>
            <a:normAutofit fontScale="85000" lnSpcReduction="20000"/>
          </a:bodyPr>
          <a:lstStyle/>
          <a:p>
            <a:pPr marL="274320" indent="-274320">
              <a:buNone/>
              <a:defRPr/>
            </a:pPr>
            <a:r>
              <a:rPr lang="el-GR" b="1" dirty="0"/>
              <a:t>Παράδειγμα:</a:t>
            </a:r>
          </a:p>
          <a:p>
            <a:pPr marL="274320" indent="-274320" algn="just">
              <a:buFont typeface="Wingdings 2"/>
              <a:buChar char=""/>
              <a:defRPr/>
            </a:pPr>
            <a:r>
              <a:rPr lang="el-GR" dirty="0"/>
              <a:t>Επιχείρηση πραγματοποιεί επένδυση ύψους 5.000.000 ευρώ. Αποτέλεσμα αυτής της επενδύσεως είναι η αύξηση των καθαρών εισροών μετρητών κατά 2.000.000 ευρώ τον 1</a:t>
            </a:r>
            <a:r>
              <a:rPr lang="el-GR" baseline="30000" dirty="0"/>
              <a:t>ο</a:t>
            </a:r>
            <a:r>
              <a:rPr lang="el-GR" dirty="0"/>
              <a:t> χρόνο, 2.500.000 ευρώ τον 2ον, 3.000.000 ευρώ τον 3</a:t>
            </a:r>
            <a:r>
              <a:rPr lang="el-GR" baseline="30000" dirty="0"/>
              <a:t>ο</a:t>
            </a:r>
            <a:r>
              <a:rPr lang="el-GR" dirty="0"/>
              <a:t> χρόνο. Να υπολογισθεί η απόδοση της επενδύσεως (Κριτήριο εσωτερικού ποσοστού αποδόσεως).</a:t>
            </a:r>
          </a:p>
          <a:p>
            <a:pPr marL="274320" indent="-274320">
              <a:buNone/>
              <a:defRPr/>
            </a:pPr>
            <a:r>
              <a:rPr lang="el-GR" b="1" dirty="0"/>
              <a:t>Λύση :</a:t>
            </a:r>
            <a:endParaRPr lang="el-GR" dirty="0"/>
          </a:p>
          <a:p>
            <a:pPr marL="274320" indent="-274320" algn="just">
              <a:buNone/>
              <a:defRPr/>
            </a:pPr>
            <a:r>
              <a:rPr lang="el-GR" dirty="0"/>
              <a:t>Γνωρίζουμε ότι το εσωτερικό ποσοστό αποδόσεως είναι το επιτόκιο που καθιστά την Κ.Π.Α. ίση με 0, στην γνωστή μας εξίσωση.</a:t>
            </a:r>
          </a:p>
          <a:p>
            <a:pPr marL="274320" indent="-274320" algn="just">
              <a:buNone/>
              <a:defRPr/>
            </a:pPr>
            <a:r>
              <a:rPr lang="el-GR" dirty="0"/>
              <a:t>Ξεκινάμε λοιπόν επιλέγοντας ένα επιτόκιο που θα μπορούσε να</a:t>
            </a:r>
          </a:p>
          <a:p>
            <a:pPr marL="274320" indent="-274320" algn="just">
              <a:buNone/>
              <a:defRPr/>
            </a:pPr>
            <a:r>
              <a:rPr lang="el-GR" dirty="0"/>
              <a:t>μηδενίσει την Κ.Π.Α.</a:t>
            </a:r>
          </a:p>
          <a:p>
            <a:pPr marL="274320" indent="-274320" algn="just">
              <a:buNone/>
              <a:defRPr/>
            </a:pPr>
            <a:r>
              <a:rPr lang="el-GR" b="1" dirty="0"/>
              <a:t>Έστω 15%</a:t>
            </a:r>
            <a:r>
              <a:rPr lang="el-GR" i="1" dirty="0"/>
              <a:t>.</a:t>
            </a:r>
          </a:p>
          <a:p>
            <a:pPr marL="274320" indent="-274320">
              <a:buFont typeface="Wingdings 2"/>
              <a:buChar char=""/>
              <a:defRPr/>
            </a:pPr>
            <a:endParaRPr lang="el-GR" dirty="0"/>
          </a:p>
        </p:txBody>
      </p:sp>
      <p:sp>
        <p:nvSpPr>
          <p:cNvPr id="4" name="3 - Θέση αριθμού διαφάνειας"/>
          <p:cNvSpPr>
            <a:spLocks noGrp="1"/>
          </p:cNvSpPr>
          <p:nvPr>
            <p:ph type="sldNum" sz="quarter" idx="12"/>
          </p:nvPr>
        </p:nvSpPr>
        <p:spPr/>
        <p:txBody>
          <a:bodyPr/>
          <a:lstStyle/>
          <a:p>
            <a:fld id="{78F14CE2-5DAB-46B0-86FA-04F396DD3E41}" type="slidenum">
              <a:rPr lang="en-GB" smtClean="0"/>
              <a:pPr/>
              <a:t>15</a:t>
            </a:fld>
            <a:endParaRPr lang="en-GB"/>
          </a:p>
        </p:txBody>
      </p:sp>
      <p:pic>
        <p:nvPicPr>
          <p:cNvPr id="6" name="5 - Εικόνα" descr="logo.jpg"/>
          <p:cNvPicPr>
            <a:picLocks noChangeAspect="1"/>
          </p:cNvPicPr>
          <p:nvPr/>
        </p:nvPicPr>
        <p:blipFill>
          <a:blip r:embed="rId2" cstate="print"/>
          <a:stretch>
            <a:fillRect/>
          </a:stretch>
        </p:blipFill>
        <p:spPr>
          <a:xfrm>
            <a:off x="7524760" y="6072206"/>
            <a:ext cx="2423160" cy="603504"/>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2135189" y="1341439"/>
          <a:ext cx="8137525" cy="4460875"/>
        </p:xfrm>
        <a:graphic>
          <a:graphicData uri="http://schemas.openxmlformats.org/drawingml/2006/table">
            <a:tbl>
              <a:tblPr/>
              <a:tblGrid>
                <a:gridCol w="1139825">
                  <a:extLst>
                    <a:ext uri="{9D8B030D-6E8A-4147-A177-3AD203B41FA5}">
                      <a16:colId xmlns:a16="http://schemas.microsoft.com/office/drawing/2014/main" val="20000"/>
                    </a:ext>
                  </a:extLst>
                </a:gridCol>
                <a:gridCol w="2522537">
                  <a:extLst>
                    <a:ext uri="{9D8B030D-6E8A-4147-A177-3AD203B41FA5}">
                      <a16:colId xmlns:a16="http://schemas.microsoft.com/office/drawing/2014/main" val="20001"/>
                    </a:ext>
                  </a:extLst>
                </a:gridCol>
                <a:gridCol w="2522538">
                  <a:extLst>
                    <a:ext uri="{9D8B030D-6E8A-4147-A177-3AD203B41FA5}">
                      <a16:colId xmlns:a16="http://schemas.microsoft.com/office/drawing/2014/main" val="20002"/>
                    </a:ext>
                  </a:extLst>
                </a:gridCol>
                <a:gridCol w="1952625">
                  <a:extLst>
                    <a:ext uri="{9D8B030D-6E8A-4147-A177-3AD203B41FA5}">
                      <a16:colId xmlns:a16="http://schemas.microsoft.com/office/drawing/2014/main" val="20003"/>
                    </a:ext>
                  </a:extLst>
                </a:gridCol>
              </a:tblGrid>
              <a:tr h="1108075">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a:ln>
                            <a:noFill/>
                          </a:ln>
                          <a:solidFill>
                            <a:schemeClr val="tx1"/>
                          </a:solidFill>
                          <a:effectLst/>
                          <a:latin typeface="Times New Roman" pitchFamily="18" charset="0"/>
                          <a:cs typeface="Times New Roman" pitchFamily="18" charset="0"/>
                        </a:rPr>
                        <a:t>Έτη</a:t>
                      </a:r>
                      <a:endParaRPr kumimoji="0" lang="el-GR"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a:ln>
                            <a:noFill/>
                          </a:ln>
                          <a:solidFill>
                            <a:schemeClr val="tx1"/>
                          </a:solidFill>
                          <a:effectLst/>
                          <a:latin typeface="Times New Roman" pitchFamily="18" charset="0"/>
                          <a:cs typeface="Times New Roman" pitchFamily="18" charset="0"/>
                        </a:rPr>
                        <a:t>Καθαρές Εισροές</a:t>
                      </a:r>
                      <a:endParaRPr kumimoji="0" lang="el-GR"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a:ln>
                            <a:noFill/>
                          </a:ln>
                          <a:solidFill>
                            <a:schemeClr val="tx1"/>
                          </a:solidFill>
                          <a:effectLst/>
                          <a:latin typeface="Times New Roman" pitchFamily="18" charset="0"/>
                          <a:cs typeface="Times New Roman" pitchFamily="18" charset="0"/>
                        </a:rPr>
                        <a:t>Μετρητών</a:t>
                      </a:r>
                      <a:endParaRPr kumimoji="0" lang="el-GR" sz="1600" b="0" i="0" u="none" strike="noStrike" cap="none" normalizeH="0" baseline="0">
                        <a:ln>
                          <a:noFill/>
                        </a:ln>
                        <a:solidFill>
                          <a:schemeClr val="tx1"/>
                        </a:solidFill>
                        <a:effectLst/>
                        <a:latin typeface="Calibri" pitchFamily="34" charset="0"/>
                        <a:ea typeface="Calibri" pitchFamily="34" charset="0"/>
                        <a:cs typeface="Calibri" pitchFamily="34"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a:ln>
                            <a:noFill/>
                          </a:ln>
                          <a:solidFill>
                            <a:schemeClr val="tx1"/>
                          </a:solidFill>
                          <a:effectLst/>
                          <a:latin typeface="Times New Roman" pitchFamily="18" charset="0"/>
                          <a:cs typeface="Times New Roman" pitchFamily="18" charset="0"/>
                        </a:rPr>
                        <a:t>Συντ. προεξοφ.</a:t>
                      </a:r>
                      <a:endParaRPr kumimoji="0" lang="el-GR"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a:ln>
                            <a:noFill/>
                          </a:ln>
                          <a:solidFill>
                            <a:schemeClr val="tx1"/>
                          </a:solidFill>
                          <a:effectLst/>
                          <a:latin typeface="Times New Roman" pitchFamily="18" charset="0"/>
                          <a:cs typeface="Times New Roman" pitchFamily="18" charset="0"/>
                        </a:rPr>
                        <a:t>Με 15%</a:t>
                      </a:r>
                      <a:endParaRPr kumimoji="0" lang="el-GR" sz="1600" b="0" i="0" u="none" strike="noStrike" cap="none" normalizeH="0" baseline="0">
                        <a:ln>
                          <a:noFill/>
                        </a:ln>
                        <a:solidFill>
                          <a:schemeClr val="tx1"/>
                        </a:solidFill>
                        <a:effectLst/>
                        <a:latin typeface="Calibri" pitchFamily="34" charset="0"/>
                        <a:ea typeface="Calibri" pitchFamily="34" charset="0"/>
                        <a:cs typeface="Calibri" pitchFamily="34"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a:ln>
                            <a:noFill/>
                          </a:ln>
                          <a:solidFill>
                            <a:schemeClr val="tx1"/>
                          </a:solidFill>
                          <a:effectLst/>
                          <a:latin typeface="Times New Roman" pitchFamily="18" charset="0"/>
                          <a:cs typeface="Times New Roman" pitchFamily="18" charset="0"/>
                        </a:rPr>
                        <a:t>Παρ. Αξία</a:t>
                      </a:r>
                      <a:endParaRPr kumimoji="0" lang="el-GR"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extLst>
                  <a:ext uri="{0D108BD9-81ED-4DB2-BD59-A6C34878D82A}">
                    <a16:rowId xmlns:a16="http://schemas.microsoft.com/office/drawing/2014/main" val="10000"/>
                  </a:ext>
                </a:extLst>
              </a:tr>
              <a:tr h="55880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a:ln>
                            <a:noFill/>
                          </a:ln>
                          <a:solidFill>
                            <a:schemeClr val="tx1"/>
                          </a:solidFill>
                          <a:effectLst/>
                          <a:latin typeface="Times New Roman" pitchFamily="18" charset="0"/>
                          <a:cs typeface="Times New Roman" pitchFamily="18" charset="0"/>
                        </a:rPr>
                        <a:t>1</a:t>
                      </a:r>
                      <a:endParaRPr kumimoji="0" lang="el-GR"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a:ln>
                            <a:noFill/>
                          </a:ln>
                          <a:solidFill>
                            <a:schemeClr val="tx1"/>
                          </a:solidFill>
                          <a:effectLst/>
                          <a:latin typeface="Times New Roman" pitchFamily="18" charset="0"/>
                          <a:cs typeface="Times New Roman" pitchFamily="18" charset="0"/>
                        </a:rPr>
                        <a:t>2.000.000</a:t>
                      </a:r>
                      <a:endParaRPr kumimoji="0" lang="el-GR"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a:ln>
                            <a:noFill/>
                          </a:ln>
                          <a:solidFill>
                            <a:schemeClr val="tx1"/>
                          </a:solidFill>
                          <a:effectLst/>
                          <a:latin typeface="Times New Roman" pitchFamily="18" charset="0"/>
                          <a:cs typeface="Times New Roman" pitchFamily="18" charset="0"/>
                        </a:rPr>
                        <a:t>0,870</a:t>
                      </a:r>
                      <a:endParaRPr kumimoji="0" lang="el-GR"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a:ln>
                            <a:noFill/>
                          </a:ln>
                          <a:solidFill>
                            <a:schemeClr val="tx1"/>
                          </a:solidFill>
                          <a:effectLst/>
                          <a:latin typeface="Times New Roman" pitchFamily="18" charset="0"/>
                          <a:cs typeface="Times New Roman" pitchFamily="18" charset="0"/>
                        </a:rPr>
                        <a:t>1.740.000</a:t>
                      </a:r>
                      <a:endParaRPr kumimoji="0" lang="el-GR"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extLst>
                  <a:ext uri="{0D108BD9-81ED-4DB2-BD59-A6C34878D82A}">
                    <a16:rowId xmlns:a16="http://schemas.microsoft.com/office/drawing/2014/main" val="10001"/>
                  </a:ext>
                </a:extLst>
              </a:tr>
              <a:tr h="55880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a:ln>
                            <a:noFill/>
                          </a:ln>
                          <a:solidFill>
                            <a:schemeClr val="tx1"/>
                          </a:solidFill>
                          <a:effectLst/>
                          <a:latin typeface="Times New Roman" pitchFamily="18" charset="0"/>
                          <a:cs typeface="Times New Roman" pitchFamily="18" charset="0"/>
                        </a:rPr>
                        <a:t>2</a:t>
                      </a:r>
                      <a:endParaRPr kumimoji="0" lang="el-GR"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a:ln>
                            <a:noFill/>
                          </a:ln>
                          <a:solidFill>
                            <a:schemeClr val="tx1"/>
                          </a:solidFill>
                          <a:effectLst/>
                          <a:latin typeface="Times New Roman" pitchFamily="18" charset="0"/>
                          <a:cs typeface="Times New Roman" pitchFamily="18" charset="0"/>
                        </a:rPr>
                        <a:t>2.500.000</a:t>
                      </a:r>
                      <a:endParaRPr kumimoji="0" lang="el-GR"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a:ln>
                            <a:noFill/>
                          </a:ln>
                          <a:solidFill>
                            <a:schemeClr val="tx1"/>
                          </a:solidFill>
                          <a:effectLst/>
                          <a:latin typeface="Times New Roman" pitchFamily="18" charset="0"/>
                          <a:cs typeface="Times New Roman" pitchFamily="18" charset="0"/>
                        </a:rPr>
                        <a:t>0,756</a:t>
                      </a:r>
                      <a:endParaRPr kumimoji="0" lang="el-GR"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a:ln>
                            <a:noFill/>
                          </a:ln>
                          <a:solidFill>
                            <a:schemeClr val="tx1"/>
                          </a:solidFill>
                          <a:effectLst/>
                          <a:latin typeface="Times New Roman" pitchFamily="18" charset="0"/>
                          <a:cs typeface="Times New Roman" pitchFamily="18" charset="0"/>
                        </a:rPr>
                        <a:t>1.890.000</a:t>
                      </a:r>
                      <a:endParaRPr kumimoji="0" lang="el-GR"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extLst>
                  <a:ext uri="{0D108BD9-81ED-4DB2-BD59-A6C34878D82A}">
                    <a16:rowId xmlns:a16="http://schemas.microsoft.com/office/drawing/2014/main" val="10002"/>
                  </a:ext>
                </a:extLst>
              </a:tr>
              <a:tr h="558800">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a:ln>
                            <a:noFill/>
                          </a:ln>
                          <a:solidFill>
                            <a:schemeClr val="tx1"/>
                          </a:solidFill>
                          <a:effectLst/>
                          <a:latin typeface="Times New Roman" pitchFamily="18" charset="0"/>
                          <a:cs typeface="Times New Roman" pitchFamily="18" charset="0"/>
                        </a:rPr>
                        <a:t>3</a:t>
                      </a:r>
                      <a:endParaRPr kumimoji="0" lang="el-GR"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a:ln>
                            <a:noFill/>
                          </a:ln>
                          <a:solidFill>
                            <a:schemeClr val="tx1"/>
                          </a:solidFill>
                          <a:effectLst/>
                          <a:latin typeface="Times New Roman" pitchFamily="18" charset="0"/>
                          <a:cs typeface="Times New Roman" pitchFamily="18" charset="0"/>
                        </a:rPr>
                        <a:t>3.000.000</a:t>
                      </a:r>
                      <a:endParaRPr kumimoji="0" lang="el-GR"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a:ln>
                            <a:noFill/>
                          </a:ln>
                          <a:solidFill>
                            <a:schemeClr val="tx1"/>
                          </a:solidFill>
                          <a:effectLst/>
                          <a:latin typeface="Times New Roman" pitchFamily="18" charset="0"/>
                          <a:cs typeface="Times New Roman" pitchFamily="18" charset="0"/>
                        </a:rPr>
                        <a:t>0,658</a:t>
                      </a:r>
                      <a:endParaRPr kumimoji="0" lang="el-GR"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a:ln>
                            <a:noFill/>
                          </a:ln>
                          <a:solidFill>
                            <a:schemeClr val="tx1"/>
                          </a:solidFill>
                          <a:effectLst/>
                          <a:latin typeface="Times New Roman" pitchFamily="18" charset="0"/>
                          <a:cs typeface="Times New Roman" pitchFamily="18" charset="0"/>
                        </a:rPr>
                        <a:t>1.974.000</a:t>
                      </a:r>
                      <a:endParaRPr kumimoji="0" lang="el-GR"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extLst>
                  <a:ext uri="{0D108BD9-81ED-4DB2-BD59-A6C34878D82A}">
                    <a16:rowId xmlns:a16="http://schemas.microsoft.com/office/drawing/2014/main" val="10003"/>
                  </a:ext>
                </a:extLst>
              </a:tr>
              <a:tr h="558800">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a:ln>
                            <a:noFill/>
                          </a:ln>
                          <a:solidFill>
                            <a:schemeClr val="tx1"/>
                          </a:solidFill>
                          <a:effectLst/>
                          <a:latin typeface="Times New Roman" pitchFamily="18" charset="0"/>
                          <a:cs typeface="Times New Roman" pitchFamily="18" charset="0"/>
                        </a:rPr>
                        <a:t>5.604.000</a:t>
                      </a:r>
                      <a:endParaRPr kumimoji="0" lang="el-GR"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extLst>
                  <a:ext uri="{0D108BD9-81ED-4DB2-BD59-A6C34878D82A}">
                    <a16:rowId xmlns:a16="http://schemas.microsoft.com/office/drawing/2014/main" val="10004"/>
                  </a:ext>
                </a:extLst>
              </a:tr>
              <a:tr h="558800">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600" b="0" i="0" u="none" strike="noStrike" cap="none" normalizeH="0" baseline="0">
                          <a:ln>
                            <a:noFill/>
                          </a:ln>
                          <a:solidFill>
                            <a:schemeClr val="tx1"/>
                          </a:solidFill>
                          <a:effectLst/>
                          <a:latin typeface="Times New Roman" pitchFamily="18" charset="0"/>
                          <a:cs typeface="Times New Roman" pitchFamily="18" charset="0"/>
                        </a:rPr>
                        <a:t>- 5.000.000</a:t>
                      </a:r>
                      <a:endParaRPr kumimoji="0" lang="el-GR"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extLst>
                  <a:ext uri="{0D108BD9-81ED-4DB2-BD59-A6C34878D82A}">
                    <a16:rowId xmlns:a16="http://schemas.microsoft.com/office/drawing/2014/main" val="10005"/>
                  </a:ext>
                </a:extLst>
              </a:tr>
              <a:tr h="558800">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600" b="1" i="0" u="none" strike="noStrike" cap="none" normalizeH="0" baseline="0">
                          <a:ln>
                            <a:noFill/>
                          </a:ln>
                          <a:solidFill>
                            <a:schemeClr val="tx1"/>
                          </a:solidFill>
                          <a:effectLst/>
                          <a:latin typeface="Times New Roman" pitchFamily="18" charset="0"/>
                          <a:cs typeface="Times New Roman" pitchFamily="18" charset="0"/>
                        </a:rPr>
                        <a:t>Κ.Π.Α.</a:t>
                      </a:r>
                      <a:endParaRPr kumimoji="0" lang="el-GR"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600" b="1" i="0" u="none" strike="noStrike" cap="none" normalizeH="0" baseline="0">
                          <a:ln>
                            <a:noFill/>
                          </a:ln>
                          <a:solidFill>
                            <a:schemeClr val="tx1"/>
                          </a:solidFill>
                          <a:effectLst/>
                          <a:latin typeface="Times New Roman" pitchFamily="18" charset="0"/>
                          <a:cs typeface="Times New Roman" pitchFamily="18" charset="0"/>
                        </a:rPr>
                        <a:t>604.000</a:t>
                      </a:r>
                      <a:endParaRPr kumimoji="0" lang="el-GR" sz="16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rgbClr val="FFF8C2"/>
                    </a:solidFill>
                  </a:tcPr>
                </a:tc>
                <a:extLst>
                  <a:ext uri="{0D108BD9-81ED-4DB2-BD59-A6C34878D82A}">
                    <a16:rowId xmlns:a16="http://schemas.microsoft.com/office/drawing/2014/main" val="10006"/>
                  </a:ext>
                </a:extLst>
              </a:tr>
            </a:tbl>
          </a:graphicData>
        </a:graphic>
      </p:graphicFrame>
      <p:sp>
        <p:nvSpPr>
          <p:cNvPr id="3" name="2 - Θέση αριθμού διαφάνειας"/>
          <p:cNvSpPr>
            <a:spLocks noGrp="1"/>
          </p:cNvSpPr>
          <p:nvPr>
            <p:ph type="sldNum" sz="quarter" idx="12"/>
          </p:nvPr>
        </p:nvSpPr>
        <p:spPr/>
        <p:txBody>
          <a:bodyPr/>
          <a:lstStyle/>
          <a:p>
            <a:fld id="{78F14CE2-5DAB-46B0-86FA-04F396DD3E41}" type="slidenum">
              <a:rPr lang="en-GB" smtClean="0"/>
              <a:pPr/>
              <a:t>16</a:t>
            </a:fld>
            <a:endParaRPr lang="en-GB"/>
          </a:p>
        </p:txBody>
      </p:sp>
      <p:pic>
        <p:nvPicPr>
          <p:cNvPr id="5" name="4 - Εικόνα" descr="logo.jpg"/>
          <p:cNvPicPr>
            <a:picLocks noChangeAspect="1"/>
          </p:cNvPicPr>
          <p:nvPr/>
        </p:nvPicPr>
        <p:blipFill>
          <a:blip r:embed="rId2" cstate="print"/>
          <a:stretch>
            <a:fillRect/>
          </a:stretch>
        </p:blipFill>
        <p:spPr>
          <a:xfrm>
            <a:off x="7524760" y="6072206"/>
            <a:ext cx="2423160" cy="603504"/>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1"/>
          <p:cNvSpPr>
            <a:spLocks noChangeArrowheads="1"/>
          </p:cNvSpPr>
          <p:nvPr/>
        </p:nvSpPr>
        <p:spPr bwMode="auto">
          <a:xfrm>
            <a:off x="1774825" y="220663"/>
            <a:ext cx="8713788" cy="368300"/>
          </a:xfrm>
          <a:prstGeom prst="rect">
            <a:avLst/>
          </a:prstGeom>
          <a:noFill/>
          <a:ln w="9525">
            <a:noFill/>
            <a:miter lim="800000"/>
            <a:headEnd/>
            <a:tailEnd/>
          </a:ln>
        </p:spPr>
        <p:txBody>
          <a:bodyPr anchor="ctr">
            <a:spAutoFit/>
          </a:bodyPr>
          <a:lstStyle/>
          <a:p>
            <a:r>
              <a:rPr lang="el-GR" b="1">
                <a:latin typeface="Calibri" pitchFamily="34" charset="0"/>
                <a:cs typeface="Times New Roman" pitchFamily="18" charset="0"/>
              </a:rPr>
              <a:t>Έστω 20%.</a:t>
            </a:r>
          </a:p>
        </p:txBody>
      </p:sp>
      <p:graphicFrame>
        <p:nvGraphicFramePr>
          <p:cNvPr id="3" name="2 - Πίνακας"/>
          <p:cNvGraphicFramePr>
            <a:graphicFrameLocks noGrp="1"/>
          </p:cNvGraphicFramePr>
          <p:nvPr/>
        </p:nvGraphicFramePr>
        <p:xfrm>
          <a:off x="1992314" y="908051"/>
          <a:ext cx="8351837" cy="4826003"/>
        </p:xfrm>
        <a:graphic>
          <a:graphicData uri="http://schemas.openxmlformats.org/drawingml/2006/table">
            <a:tbl>
              <a:tblPr/>
              <a:tblGrid>
                <a:gridCol w="1168400">
                  <a:extLst>
                    <a:ext uri="{9D8B030D-6E8A-4147-A177-3AD203B41FA5}">
                      <a16:colId xmlns:a16="http://schemas.microsoft.com/office/drawing/2014/main" val="20000"/>
                    </a:ext>
                  </a:extLst>
                </a:gridCol>
                <a:gridCol w="2589212">
                  <a:extLst>
                    <a:ext uri="{9D8B030D-6E8A-4147-A177-3AD203B41FA5}">
                      <a16:colId xmlns:a16="http://schemas.microsoft.com/office/drawing/2014/main" val="20001"/>
                    </a:ext>
                  </a:extLst>
                </a:gridCol>
                <a:gridCol w="2589213">
                  <a:extLst>
                    <a:ext uri="{9D8B030D-6E8A-4147-A177-3AD203B41FA5}">
                      <a16:colId xmlns:a16="http://schemas.microsoft.com/office/drawing/2014/main" val="20002"/>
                    </a:ext>
                  </a:extLst>
                </a:gridCol>
                <a:gridCol w="2005012">
                  <a:extLst>
                    <a:ext uri="{9D8B030D-6E8A-4147-A177-3AD203B41FA5}">
                      <a16:colId xmlns:a16="http://schemas.microsoft.com/office/drawing/2014/main" val="20003"/>
                    </a:ext>
                  </a:extLst>
                </a:gridCol>
              </a:tblGrid>
              <a:tr h="1196975">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Ετη</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Καθαρές Εισροές</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Μετρητών</a:t>
                      </a:r>
                      <a:endParaRPr kumimoji="0" lang="el-GR" sz="1800" b="0" i="0" u="none" strike="noStrike" cap="none" normalizeH="0" baseline="0">
                        <a:ln>
                          <a:noFill/>
                        </a:ln>
                        <a:solidFill>
                          <a:schemeClr val="tx1"/>
                        </a:solidFill>
                        <a:effectLst/>
                        <a:latin typeface="Calibri" pitchFamily="34" charset="0"/>
                        <a:ea typeface="Calibri" pitchFamily="34" charset="0"/>
                        <a:cs typeface="Calibri" pitchFamily="34" charset="0"/>
                      </a:endParaRPr>
                    </a:p>
                  </a:txBody>
                  <a:tcPr marL="66675" marR="66675" marT="66675" marB="66675"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Συντ. προεξοφ.</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Με 20%</a:t>
                      </a:r>
                      <a:endParaRPr kumimoji="0" lang="el-GR" sz="1800" b="0" i="0" u="none" strike="noStrike" cap="none" normalizeH="0" baseline="0">
                        <a:ln>
                          <a:noFill/>
                        </a:ln>
                        <a:solidFill>
                          <a:schemeClr val="tx1"/>
                        </a:solidFill>
                        <a:effectLst/>
                        <a:latin typeface="Calibri" pitchFamily="34" charset="0"/>
                        <a:ea typeface="Calibri" pitchFamily="34" charset="0"/>
                        <a:cs typeface="Calibri" pitchFamily="34" charset="0"/>
                      </a:endParaRPr>
                    </a:p>
                  </a:txBody>
                  <a:tcPr marL="66675" marR="66675" marT="66675" marB="66675" horzOverflow="overflow">
                    <a:lnL>
                      <a:noFill/>
                    </a:lnL>
                    <a:lnR>
                      <a:noFill/>
                    </a:lnR>
                    <a:lnT>
                      <a:noFill/>
                    </a:lnT>
                    <a:lnB>
                      <a:noFill/>
                    </a:lnB>
                    <a:lnTlToBr>
                      <a:noFill/>
                    </a:lnTlToBr>
                    <a:lnBlToTr>
                      <a:noFill/>
                    </a:lnBlToTr>
                    <a:solidFill>
                      <a:schemeClr val="bg2"/>
                    </a:soli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Παρ. Αξία</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val="10000"/>
                  </a:ext>
                </a:extLst>
              </a:tr>
              <a:tr h="604838">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1</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2.000.000</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0,833</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1.666.000</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val="10001"/>
                  </a:ext>
                </a:extLst>
              </a:tr>
              <a:tr h="604838">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2</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2.500.000</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0,694</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1.735.000</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val="10002"/>
                  </a:ext>
                </a:extLst>
              </a:tr>
              <a:tr h="604838">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3</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3.000.000</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0,579</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1.737.000</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val="10003"/>
                  </a:ext>
                </a:extLst>
              </a:tr>
              <a:tr h="60483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5.138.000</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val="10004"/>
                  </a:ext>
                </a:extLst>
              </a:tr>
              <a:tr h="60483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- 5.000.000</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val="10005"/>
                  </a:ext>
                </a:extLst>
              </a:tr>
              <a:tr h="604838">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1" i="0" u="none" strike="noStrike" cap="none" normalizeH="0" baseline="0">
                          <a:ln>
                            <a:noFill/>
                          </a:ln>
                          <a:solidFill>
                            <a:schemeClr val="tx1"/>
                          </a:solidFill>
                          <a:effectLst/>
                          <a:latin typeface="Times New Roman" pitchFamily="18" charset="0"/>
                          <a:cs typeface="Times New Roman" pitchFamily="18" charset="0"/>
                        </a:rPr>
                        <a:t>Κ.Π.Α.</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1" i="0" u="none" strike="noStrike" cap="none" normalizeH="0" baseline="0">
                          <a:ln>
                            <a:noFill/>
                          </a:ln>
                          <a:solidFill>
                            <a:schemeClr val="tx1"/>
                          </a:solidFill>
                          <a:effectLst/>
                          <a:latin typeface="Times New Roman" pitchFamily="18" charset="0"/>
                          <a:cs typeface="Times New Roman" pitchFamily="18" charset="0"/>
                        </a:rPr>
                        <a:t>138.000</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solidFill>
                      <a:schemeClr val="bg2"/>
                    </a:solidFill>
                  </a:tcPr>
                </a:tc>
                <a:extLst>
                  <a:ext uri="{0D108BD9-81ED-4DB2-BD59-A6C34878D82A}">
                    <a16:rowId xmlns:a16="http://schemas.microsoft.com/office/drawing/2014/main" val="10006"/>
                  </a:ext>
                </a:extLst>
              </a:tr>
            </a:tbl>
          </a:graphicData>
        </a:graphic>
      </p:graphicFrame>
      <p:sp>
        <p:nvSpPr>
          <p:cNvPr id="4" name="3 - Θέση αριθμού διαφάνειας"/>
          <p:cNvSpPr>
            <a:spLocks noGrp="1"/>
          </p:cNvSpPr>
          <p:nvPr>
            <p:ph type="sldNum" sz="quarter" idx="12"/>
          </p:nvPr>
        </p:nvSpPr>
        <p:spPr/>
        <p:txBody>
          <a:bodyPr/>
          <a:lstStyle/>
          <a:p>
            <a:fld id="{78F14CE2-5DAB-46B0-86FA-04F396DD3E41}" type="slidenum">
              <a:rPr lang="en-GB" smtClean="0"/>
              <a:pPr/>
              <a:t>17</a:t>
            </a:fld>
            <a:endParaRPr lang="en-GB"/>
          </a:p>
        </p:txBody>
      </p:sp>
      <p:pic>
        <p:nvPicPr>
          <p:cNvPr id="6" name="5 - Εικόνα" descr="logo.jpg"/>
          <p:cNvPicPr>
            <a:picLocks noChangeAspect="1"/>
          </p:cNvPicPr>
          <p:nvPr/>
        </p:nvPicPr>
        <p:blipFill>
          <a:blip r:embed="rId2" cstate="print"/>
          <a:stretch>
            <a:fillRect/>
          </a:stretch>
        </p:blipFill>
        <p:spPr>
          <a:xfrm>
            <a:off x="7524760" y="6072206"/>
            <a:ext cx="2423160" cy="603504"/>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1"/>
          <p:cNvSpPr>
            <a:spLocks noChangeArrowheads="1"/>
          </p:cNvSpPr>
          <p:nvPr/>
        </p:nvSpPr>
        <p:spPr bwMode="auto">
          <a:xfrm>
            <a:off x="1847850" y="249239"/>
            <a:ext cx="8820150" cy="369887"/>
          </a:xfrm>
          <a:prstGeom prst="rect">
            <a:avLst/>
          </a:prstGeom>
          <a:noFill/>
          <a:ln w="9525">
            <a:noFill/>
            <a:miter lim="800000"/>
            <a:headEnd/>
            <a:tailEnd/>
          </a:ln>
        </p:spPr>
        <p:txBody>
          <a:bodyPr anchor="ctr">
            <a:spAutoFit/>
          </a:bodyPr>
          <a:lstStyle/>
          <a:p>
            <a:r>
              <a:rPr lang="el-GR" b="1">
                <a:latin typeface="Calibri" pitchFamily="34" charset="0"/>
                <a:cs typeface="Times New Roman" pitchFamily="18" charset="0"/>
              </a:rPr>
              <a:t>Συνεχίζουμε με μεγαλύτερο ποσοστό αποδόσεως, το 22%.</a:t>
            </a:r>
          </a:p>
        </p:txBody>
      </p:sp>
      <p:graphicFrame>
        <p:nvGraphicFramePr>
          <p:cNvPr id="3" name="2 - Πίνακας"/>
          <p:cNvGraphicFramePr>
            <a:graphicFrameLocks noGrp="1"/>
          </p:cNvGraphicFramePr>
          <p:nvPr/>
        </p:nvGraphicFramePr>
        <p:xfrm>
          <a:off x="2135189" y="1341439"/>
          <a:ext cx="7921625" cy="4892675"/>
        </p:xfrm>
        <a:graphic>
          <a:graphicData uri="http://schemas.openxmlformats.org/drawingml/2006/table">
            <a:tbl>
              <a:tblPr/>
              <a:tblGrid>
                <a:gridCol w="1109662">
                  <a:extLst>
                    <a:ext uri="{9D8B030D-6E8A-4147-A177-3AD203B41FA5}">
                      <a16:colId xmlns:a16="http://schemas.microsoft.com/office/drawing/2014/main" val="20000"/>
                    </a:ext>
                  </a:extLst>
                </a:gridCol>
                <a:gridCol w="2455863">
                  <a:extLst>
                    <a:ext uri="{9D8B030D-6E8A-4147-A177-3AD203B41FA5}">
                      <a16:colId xmlns:a16="http://schemas.microsoft.com/office/drawing/2014/main" val="20001"/>
                    </a:ext>
                  </a:extLst>
                </a:gridCol>
                <a:gridCol w="2454275">
                  <a:extLst>
                    <a:ext uri="{9D8B030D-6E8A-4147-A177-3AD203B41FA5}">
                      <a16:colId xmlns:a16="http://schemas.microsoft.com/office/drawing/2014/main" val="20002"/>
                    </a:ext>
                  </a:extLst>
                </a:gridCol>
                <a:gridCol w="1901825">
                  <a:extLst>
                    <a:ext uri="{9D8B030D-6E8A-4147-A177-3AD203B41FA5}">
                      <a16:colId xmlns:a16="http://schemas.microsoft.com/office/drawing/2014/main" val="20003"/>
                    </a:ext>
                  </a:extLst>
                </a:gridCol>
              </a:tblGrid>
              <a:tr h="1216025">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Έτη</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Καθαρές Εισροές</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Μετρητών</a:t>
                      </a:r>
                      <a:endParaRPr kumimoji="0" lang="el-GR" sz="1800" b="0" i="0" u="none" strike="noStrike" cap="none" normalizeH="0" baseline="0">
                        <a:ln>
                          <a:noFill/>
                        </a:ln>
                        <a:solidFill>
                          <a:schemeClr val="tx1"/>
                        </a:solidFill>
                        <a:effectLst/>
                        <a:latin typeface="Calibri" pitchFamily="34" charset="0"/>
                        <a:ea typeface="Calibri" pitchFamily="34" charset="0"/>
                        <a:cs typeface="Calibri" pitchFamily="34"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Συντ. προεξοφ.</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Με 22%</a:t>
                      </a:r>
                      <a:endParaRPr kumimoji="0" lang="el-GR" sz="1800" b="0" i="0" u="none" strike="noStrike" cap="none" normalizeH="0" baseline="0">
                        <a:ln>
                          <a:noFill/>
                        </a:ln>
                        <a:solidFill>
                          <a:schemeClr val="tx1"/>
                        </a:solidFill>
                        <a:effectLst/>
                        <a:latin typeface="Calibri" pitchFamily="34" charset="0"/>
                        <a:ea typeface="Calibri" pitchFamily="34" charset="0"/>
                        <a:cs typeface="Calibri" pitchFamily="34"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Παρ. Αξία</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extLst>
                  <a:ext uri="{0D108BD9-81ED-4DB2-BD59-A6C34878D82A}">
                    <a16:rowId xmlns:a16="http://schemas.microsoft.com/office/drawing/2014/main" val="10000"/>
                  </a:ext>
                </a:extLst>
              </a:tr>
              <a:tr h="612775">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1</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2.000.000</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0,820</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1.640.000</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extLst>
                  <a:ext uri="{0D108BD9-81ED-4DB2-BD59-A6C34878D82A}">
                    <a16:rowId xmlns:a16="http://schemas.microsoft.com/office/drawing/2014/main" val="10001"/>
                  </a:ext>
                </a:extLst>
              </a:tr>
              <a:tr h="612775">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2</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2.500.000</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0,672</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1.680.000</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extLst>
                  <a:ext uri="{0D108BD9-81ED-4DB2-BD59-A6C34878D82A}">
                    <a16:rowId xmlns:a16="http://schemas.microsoft.com/office/drawing/2014/main" val="10002"/>
                  </a:ext>
                </a:extLst>
              </a:tr>
              <a:tr h="612775">
                <a:tc>
                  <a:txBody>
                    <a:bodyPr/>
                    <a:lstStyle/>
                    <a:p>
                      <a:pPr marL="0" marR="0" lvl="0" indent="0" algn="ct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3</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3.000.000</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0,550</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1.650.000</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extLst>
                  <a:ext uri="{0D108BD9-81ED-4DB2-BD59-A6C34878D82A}">
                    <a16:rowId xmlns:a16="http://schemas.microsoft.com/office/drawing/2014/main" val="10003"/>
                  </a:ext>
                </a:extLst>
              </a:tr>
              <a:tr h="612775">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4.970.000</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extLst>
                  <a:ext uri="{0D108BD9-81ED-4DB2-BD59-A6C34878D82A}">
                    <a16:rowId xmlns:a16="http://schemas.microsoft.com/office/drawing/2014/main" val="10004"/>
                  </a:ext>
                </a:extLst>
              </a:tr>
              <a:tr h="612775">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0" i="0" u="none" strike="noStrike" cap="none" normalizeH="0" baseline="0">
                          <a:ln>
                            <a:noFill/>
                          </a:ln>
                          <a:solidFill>
                            <a:schemeClr val="tx1"/>
                          </a:solidFill>
                          <a:effectLst/>
                          <a:latin typeface="Times New Roman" pitchFamily="18" charset="0"/>
                          <a:cs typeface="Times New Roman" pitchFamily="18" charset="0"/>
                        </a:rPr>
                        <a:t>- 5.000.000</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extLst>
                  <a:ext uri="{0D108BD9-81ED-4DB2-BD59-A6C34878D82A}">
                    <a16:rowId xmlns:a16="http://schemas.microsoft.com/office/drawing/2014/main" val="10005"/>
                  </a:ext>
                </a:extLst>
              </a:tr>
              <a:tr h="612775">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1" i="0" u="none" strike="noStrike" cap="none" normalizeH="0" baseline="0">
                          <a:ln>
                            <a:noFill/>
                          </a:ln>
                          <a:solidFill>
                            <a:schemeClr val="tx1"/>
                          </a:solidFill>
                          <a:effectLst/>
                          <a:latin typeface="Times New Roman" pitchFamily="18" charset="0"/>
                          <a:cs typeface="Times New Roman" pitchFamily="18" charset="0"/>
                        </a:rPr>
                        <a:t>Κ.Π.Α.</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tc>
                  <a:txBody>
                    <a:bodyPr/>
                    <a:lstStyle/>
                    <a:p>
                      <a:pPr marL="0" marR="0" lvl="0" indent="0" algn="r" defTabSz="914400" rtl="0" eaLnBrk="1" fontAlgn="base" latinLnBrk="0" hangingPunct="1">
                        <a:lnSpc>
                          <a:spcPct val="115000"/>
                        </a:lnSpc>
                        <a:spcBef>
                          <a:spcPct val="0"/>
                        </a:spcBef>
                        <a:spcAft>
                          <a:spcPts val="1000"/>
                        </a:spcAft>
                        <a:buClrTx/>
                        <a:buSzTx/>
                        <a:buFontTx/>
                        <a:buNone/>
                        <a:tabLst/>
                      </a:pPr>
                      <a:r>
                        <a:rPr kumimoji="0" lang="el-GR" sz="1800" b="1" i="0" u="none" strike="noStrike" cap="none" normalizeH="0" baseline="0">
                          <a:ln>
                            <a:noFill/>
                          </a:ln>
                          <a:solidFill>
                            <a:schemeClr val="tx1"/>
                          </a:solidFill>
                          <a:effectLst/>
                          <a:latin typeface="Times New Roman" pitchFamily="18" charset="0"/>
                          <a:cs typeface="Times New Roman" pitchFamily="18" charset="0"/>
                        </a:rPr>
                        <a:t>- 30.000</a:t>
                      </a:r>
                      <a:endParaRPr kumimoji="0" lang="el-GR" sz="1800" b="0" i="0" u="none" strike="noStrike" cap="none" normalizeH="0" baseline="0">
                        <a:ln>
                          <a:noFill/>
                        </a:ln>
                        <a:solidFill>
                          <a:schemeClr val="tx1"/>
                        </a:solidFill>
                        <a:effectLst/>
                        <a:latin typeface="Calibri" pitchFamily="34" charset="0"/>
                        <a:ea typeface="Calibri" pitchFamily="34" charset="0"/>
                        <a:cs typeface="Times New Roman" pitchFamily="18" charset="0"/>
                      </a:endParaRPr>
                    </a:p>
                  </a:txBody>
                  <a:tcPr marL="66675" marR="66675" marT="66675" marB="66675" horzOverflow="overflow">
                    <a:lnL>
                      <a:noFill/>
                    </a:lnL>
                    <a:lnR>
                      <a:noFill/>
                    </a:lnR>
                    <a:lnT>
                      <a:noFill/>
                    </a:lnT>
                    <a:lnB>
                      <a:noFill/>
                    </a:lnB>
                    <a:lnTlToBr>
                      <a:noFill/>
                    </a:lnTlToBr>
                    <a:lnBlToTr>
                      <a:noFill/>
                    </a:lnBlToTr>
                    <a:gradFill rotWithShape="1">
                      <a:gsLst>
                        <a:gs pos="0">
                          <a:srgbClr val="DDEBCF"/>
                        </a:gs>
                        <a:gs pos="50000">
                          <a:srgbClr val="9CB86E"/>
                        </a:gs>
                        <a:gs pos="100000">
                          <a:srgbClr val="156B13"/>
                        </a:gs>
                      </a:gsLst>
                      <a:lin ang="5400000"/>
                    </a:gradFill>
                  </a:tcPr>
                </a:tc>
                <a:extLst>
                  <a:ext uri="{0D108BD9-81ED-4DB2-BD59-A6C34878D82A}">
                    <a16:rowId xmlns:a16="http://schemas.microsoft.com/office/drawing/2014/main" val="10006"/>
                  </a:ext>
                </a:extLst>
              </a:tr>
            </a:tbl>
          </a:graphicData>
        </a:graphic>
      </p:graphicFrame>
      <p:sp>
        <p:nvSpPr>
          <p:cNvPr id="4" name="3 - Θέση αριθμού διαφάνειας"/>
          <p:cNvSpPr>
            <a:spLocks noGrp="1"/>
          </p:cNvSpPr>
          <p:nvPr>
            <p:ph type="sldNum" sz="quarter" idx="12"/>
          </p:nvPr>
        </p:nvSpPr>
        <p:spPr/>
        <p:txBody>
          <a:bodyPr/>
          <a:lstStyle/>
          <a:p>
            <a:fld id="{78F14CE2-5DAB-46B0-86FA-04F396DD3E41}" type="slidenum">
              <a:rPr lang="en-GB" smtClean="0"/>
              <a:pPr/>
              <a:t>18</a:t>
            </a:fld>
            <a:endParaRPr lang="en-GB"/>
          </a:p>
        </p:txBody>
      </p:sp>
      <p:pic>
        <p:nvPicPr>
          <p:cNvPr id="6" name="5 - Εικόνα" descr="logo.jpg"/>
          <p:cNvPicPr>
            <a:picLocks noChangeAspect="1"/>
          </p:cNvPicPr>
          <p:nvPr/>
        </p:nvPicPr>
        <p:blipFill>
          <a:blip r:embed="rId2" cstate="print"/>
          <a:stretch>
            <a:fillRect/>
          </a:stretch>
        </p:blipFill>
        <p:spPr>
          <a:xfrm>
            <a:off x="7524760" y="6072206"/>
            <a:ext cx="2423160" cy="603504"/>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1"/>
          <p:cNvSpPr>
            <a:spLocks noChangeArrowheads="1"/>
          </p:cNvSpPr>
          <p:nvPr/>
        </p:nvSpPr>
        <p:spPr bwMode="auto">
          <a:xfrm>
            <a:off x="1703388" y="441325"/>
            <a:ext cx="8964612" cy="400050"/>
          </a:xfrm>
          <a:prstGeom prst="rect">
            <a:avLst/>
          </a:prstGeom>
          <a:noFill/>
          <a:ln w="9525">
            <a:noFill/>
            <a:miter lim="800000"/>
            <a:headEnd/>
            <a:tailEnd/>
          </a:ln>
        </p:spPr>
        <p:txBody>
          <a:bodyPr anchor="ctr">
            <a:spAutoFit/>
          </a:bodyPr>
          <a:lstStyle/>
          <a:p>
            <a:r>
              <a:rPr lang="el-GR" sz="2000">
                <a:latin typeface="Calibri" pitchFamily="34" charset="0"/>
                <a:cs typeface="Times New Roman" pitchFamily="18" charset="0"/>
              </a:rPr>
              <a:t>Για να προσδιορίσουμε με περισσότερη ακρίβεια χρησιμοποιούμε τον τύπο : </a:t>
            </a:r>
          </a:p>
        </p:txBody>
      </p:sp>
      <p:pic>
        <p:nvPicPr>
          <p:cNvPr id="142339" name="2 - Εικόνα" descr="http://dlabs.it.teithe.gr/epixeir/epix6/6_files/text6_files/Image168.gif"/>
          <p:cNvPicPr>
            <a:picLocks noChangeAspect="1" noChangeArrowheads="1"/>
          </p:cNvPicPr>
          <p:nvPr/>
        </p:nvPicPr>
        <p:blipFill>
          <a:blip r:embed="rId2"/>
          <a:srcRect/>
          <a:stretch>
            <a:fillRect/>
          </a:stretch>
        </p:blipFill>
        <p:spPr bwMode="auto">
          <a:xfrm>
            <a:off x="3432176" y="1557338"/>
            <a:ext cx="4608513" cy="1008062"/>
          </a:xfrm>
          <a:prstGeom prst="rect">
            <a:avLst/>
          </a:prstGeom>
          <a:noFill/>
          <a:ln w="9525">
            <a:noFill/>
            <a:miter lim="800000"/>
            <a:headEnd/>
            <a:tailEnd/>
          </a:ln>
        </p:spPr>
      </p:pic>
      <p:pic>
        <p:nvPicPr>
          <p:cNvPr id="142340" name="3 - Εικόνα" descr="http://dlabs.it.teithe.gr/epixeir/epix6/6_files/text6_files/Image169.gif"/>
          <p:cNvPicPr>
            <a:picLocks noChangeAspect="1" noChangeArrowheads="1"/>
          </p:cNvPicPr>
          <p:nvPr/>
        </p:nvPicPr>
        <p:blipFill>
          <a:blip r:embed="rId3"/>
          <a:srcRect/>
          <a:stretch>
            <a:fillRect/>
          </a:stretch>
        </p:blipFill>
        <p:spPr bwMode="auto">
          <a:xfrm>
            <a:off x="2782888" y="2781300"/>
            <a:ext cx="6049962" cy="3384550"/>
          </a:xfrm>
          <a:prstGeom prst="rect">
            <a:avLst/>
          </a:prstGeom>
          <a:noFill/>
          <a:ln w="9525">
            <a:noFill/>
            <a:miter lim="800000"/>
            <a:headEnd/>
            <a:tailEnd/>
          </a:ln>
        </p:spPr>
      </p:pic>
      <p:sp>
        <p:nvSpPr>
          <p:cNvPr id="5" name="4 - Θέση αριθμού διαφάνειας"/>
          <p:cNvSpPr>
            <a:spLocks noGrp="1"/>
          </p:cNvSpPr>
          <p:nvPr>
            <p:ph type="sldNum" sz="quarter" idx="12"/>
          </p:nvPr>
        </p:nvSpPr>
        <p:spPr/>
        <p:txBody>
          <a:bodyPr/>
          <a:lstStyle/>
          <a:p>
            <a:fld id="{78F14CE2-5DAB-46B0-86FA-04F396DD3E41}" type="slidenum">
              <a:rPr lang="en-GB" smtClean="0"/>
              <a:pPr/>
              <a:t>19</a:t>
            </a:fld>
            <a:endParaRPr lang="en-GB"/>
          </a:p>
        </p:txBody>
      </p:sp>
      <p:pic>
        <p:nvPicPr>
          <p:cNvPr id="7" name="6 - Εικόνα" descr="logo.jpg"/>
          <p:cNvPicPr>
            <a:picLocks noChangeAspect="1"/>
          </p:cNvPicPr>
          <p:nvPr/>
        </p:nvPicPr>
        <p:blipFill>
          <a:blip r:embed="rId4" cstate="print"/>
          <a:stretch>
            <a:fillRect/>
          </a:stretch>
        </p:blipFill>
        <p:spPr>
          <a:xfrm>
            <a:off x="7524760" y="6072206"/>
            <a:ext cx="2423160" cy="60350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1 - Τίτλος"/>
          <p:cNvSpPr>
            <a:spLocks noGrp="1"/>
          </p:cNvSpPr>
          <p:nvPr>
            <p:ph type="title"/>
          </p:nvPr>
        </p:nvSpPr>
        <p:spPr/>
        <p:txBody>
          <a:bodyPr>
            <a:normAutofit/>
          </a:bodyPr>
          <a:lstStyle/>
          <a:p>
            <a:r>
              <a:rPr lang="el-GR" sz="3000" b="1" dirty="0"/>
              <a:t>ΧΡΗΜΑΤΟΟΙΚΟΝΟΜΙΚΗ ΑΞΙΟΛΟΓΗΣΗ ΕΠΕΝΔΥΣΕΩΝ</a:t>
            </a:r>
          </a:p>
        </p:txBody>
      </p:sp>
      <p:sp>
        <p:nvSpPr>
          <p:cNvPr id="3" name="2 - Θέση περιεχομένου"/>
          <p:cNvSpPr>
            <a:spLocks noGrp="1"/>
          </p:cNvSpPr>
          <p:nvPr>
            <p:ph idx="1"/>
          </p:nvPr>
        </p:nvSpPr>
        <p:spPr>
          <a:xfrm>
            <a:off x="1825625" y="1527175"/>
            <a:ext cx="8504238" cy="4572000"/>
          </a:xfrm>
        </p:spPr>
        <p:txBody>
          <a:bodyPr>
            <a:normAutofit fontScale="77500" lnSpcReduction="20000"/>
          </a:bodyPr>
          <a:lstStyle/>
          <a:p>
            <a:pPr marL="274320" indent="-274320" algn="just">
              <a:buNone/>
              <a:defRPr/>
            </a:pPr>
            <a:r>
              <a:rPr lang="el-GR" sz="3000" i="1" dirty="0">
                <a:solidFill>
                  <a:srgbClr val="FF0000"/>
                </a:solidFill>
              </a:rPr>
              <a:t>Πίνακας ταμειακών ροών</a:t>
            </a:r>
          </a:p>
          <a:p>
            <a:pPr marL="274320" indent="-274320" algn="just">
              <a:buNone/>
              <a:defRPr/>
            </a:pPr>
            <a:endParaRPr lang="el-GR" i="1" dirty="0">
              <a:solidFill>
                <a:srgbClr val="FF0000"/>
              </a:solidFill>
            </a:endParaRPr>
          </a:p>
          <a:p>
            <a:pPr marL="274320" indent="-274320" algn="just">
              <a:buNone/>
              <a:defRPr/>
            </a:pPr>
            <a:r>
              <a:rPr lang="el-GR" dirty="0"/>
              <a:t> Η οικονομική ανάλυση στοχεύει στην αποδοχή ή απόρριψη του υπό</a:t>
            </a:r>
          </a:p>
          <a:p>
            <a:pPr marL="274320" indent="-274320" algn="just">
              <a:buNone/>
              <a:defRPr/>
            </a:pPr>
            <a:r>
              <a:rPr lang="el-GR" dirty="0"/>
              <a:t>διερεύνηση επενδυτικού σχεδίου. Βασικό εργαλείο αποτελεί ο πίνακας</a:t>
            </a:r>
          </a:p>
          <a:p>
            <a:pPr marL="274320" indent="-274320" algn="just">
              <a:buNone/>
              <a:defRPr/>
            </a:pPr>
            <a:r>
              <a:rPr lang="el-GR" dirty="0"/>
              <a:t>των ταμειακών ροών που θα προκύψουν από το έργο.</a:t>
            </a:r>
          </a:p>
          <a:p>
            <a:pPr marL="274320" indent="-274320" algn="just">
              <a:buFont typeface="Wingdings 2"/>
              <a:buChar char=""/>
              <a:defRPr/>
            </a:pPr>
            <a:endParaRPr lang="el-GR" dirty="0"/>
          </a:p>
          <a:p>
            <a:pPr marL="274320" indent="-274320" algn="just">
              <a:buFont typeface="Wingdings 2"/>
              <a:buChar char=""/>
              <a:defRPr/>
            </a:pPr>
            <a:r>
              <a:rPr lang="el-GR" dirty="0"/>
              <a:t>Η καθαρή ταμειακή ροή ορίζεται από τη διαφορά δύο μεγεθών: της ταμειακής εισροής και της ταμειακής εκροής. Η διαφορά αυτή μπορεί να είναι θετική ή αρνητική.</a:t>
            </a:r>
          </a:p>
          <a:p>
            <a:pPr marL="274320" indent="-274320" algn="just">
              <a:buNone/>
              <a:defRPr/>
            </a:pPr>
            <a:endParaRPr lang="el-GR" dirty="0"/>
          </a:p>
          <a:p>
            <a:pPr marL="274320" indent="-274320" algn="just">
              <a:buFont typeface="Wingdings 2"/>
              <a:buChar char=""/>
              <a:defRPr/>
            </a:pPr>
            <a:r>
              <a:rPr lang="el-GR" dirty="0"/>
              <a:t> Η καθαρή ταμειακή ροή αναφέρεται σε μια συγκεκριμένη χρονική περίοδο λειτουργίας, συνήθως ετήσια. Επομένως, για ένα επενδυτικό σχέδιο  καταστρώνεται ο πίνακας των ετήσιων ταμειακών ροών για την οικονομική διάρκεια ζωής της επένδυσης.</a:t>
            </a:r>
          </a:p>
          <a:p>
            <a:pPr marL="274320" indent="-274320" algn="just">
              <a:buFont typeface="Wingdings 2"/>
              <a:buChar char=""/>
              <a:defRPr/>
            </a:pPr>
            <a:endParaRPr lang="el-GR" i="1" dirty="0">
              <a:solidFill>
                <a:srgbClr val="FF0000"/>
              </a:solidFill>
            </a:endParaRPr>
          </a:p>
        </p:txBody>
      </p:sp>
      <p:sp>
        <p:nvSpPr>
          <p:cNvPr id="4" name="3 - Θέση αριθμού διαφάνειας"/>
          <p:cNvSpPr>
            <a:spLocks noGrp="1"/>
          </p:cNvSpPr>
          <p:nvPr>
            <p:ph type="sldNum" sz="quarter" idx="12"/>
          </p:nvPr>
        </p:nvSpPr>
        <p:spPr/>
        <p:txBody>
          <a:bodyPr/>
          <a:lstStyle/>
          <a:p>
            <a:fld id="{78F14CE2-5DAB-46B0-86FA-04F396DD3E41}" type="slidenum">
              <a:rPr lang="en-GB" smtClean="0"/>
              <a:pPr/>
              <a:t>2</a:t>
            </a:fld>
            <a:endParaRPr lang="en-GB"/>
          </a:p>
        </p:txBody>
      </p:sp>
      <p:pic>
        <p:nvPicPr>
          <p:cNvPr id="6" name="5 - Εικόνα" descr="logo.jpg"/>
          <p:cNvPicPr>
            <a:picLocks noChangeAspect="1"/>
          </p:cNvPicPr>
          <p:nvPr/>
        </p:nvPicPr>
        <p:blipFill>
          <a:blip r:embed="rId2" cstate="print"/>
          <a:stretch>
            <a:fillRect/>
          </a:stretch>
        </p:blipFill>
        <p:spPr>
          <a:xfrm>
            <a:off x="7524760" y="6072206"/>
            <a:ext cx="2423160" cy="603504"/>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4"/>
          <p:cNvSpPr>
            <a:spLocks noGrp="1" noChangeArrowheads="1"/>
          </p:cNvSpPr>
          <p:nvPr>
            <p:ph type="title"/>
          </p:nvPr>
        </p:nvSpPr>
        <p:spPr>
          <a:xfrm>
            <a:off x="1524001" y="214313"/>
            <a:ext cx="8943975" cy="1485900"/>
          </a:xfrm>
        </p:spPr>
        <p:txBody>
          <a:bodyPr/>
          <a:lstStyle/>
          <a:p>
            <a:r>
              <a:rPr lang="el-GR" sz="2800"/>
              <a:t>ΚΡΙΤΗΡΙΟ ΕΣΩΤΕΡΙΚΟΥ ΒΑΘΜΟΥ ΑΠΟΔΟΣΗΣ</a:t>
            </a:r>
            <a:br>
              <a:rPr lang="el-GR" sz="2800"/>
            </a:br>
            <a:r>
              <a:rPr lang="el-GR" sz="2800"/>
              <a:t>              </a:t>
            </a:r>
            <a:r>
              <a:rPr lang="el-GR" sz="2600"/>
              <a:t>(</a:t>
            </a:r>
            <a:r>
              <a:rPr lang="en-US" sz="2600"/>
              <a:t>Internal Rate of Return)</a:t>
            </a:r>
            <a:br>
              <a:rPr lang="el-GR" sz="2600"/>
            </a:br>
            <a:r>
              <a:rPr lang="el-GR" sz="2600"/>
              <a:t>           </a:t>
            </a:r>
            <a:r>
              <a:rPr lang="el-GR" sz="2800"/>
              <a:t>ΕΣΩΤΕΡΙΚΟΣ ΣΥΝΤΕΛΕΣΤΗΣ ΑΠΟΔΟΣΗΣ</a:t>
            </a:r>
          </a:p>
        </p:txBody>
      </p:sp>
      <p:sp>
        <p:nvSpPr>
          <p:cNvPr id="143364" name="Rectangle 5"/>
          <p:cNvSpPr>
            <a:spLocks noGrp="1" noChangeArrowheads="1"/>
          </p:cNvSpPr>
          <p:nvPr>
            <p:ph idx="1"/>
          </p:nvPr>
        </p:nvSpPr>
        <p:spPr>
          <a:xfrm>
            <a:off x="1524000" y="1628776"/>
            <a:ext cx="8955088" cy="5229225"/>
          </a:xfrm>
        </p:spPr>
        <p:txBody>
          <a:bodyPr/>
          <a:lstStyle/>
          <a:p>
            <a:pPr algn="just"/>
            <a:endParaRPr lang="el-GR"/>
          </a:p>
          <a:p>
            <a:pPr algn="just"/>
            <a:endParaRPr lang="el-GR"/>
          </a:p>
          <a:p>
            <a:pPr algn="just"/>
            <a:r>
              <a:rPr lang="el-GR"/>
              <a:t>Επίλεκτες είναι οι επενδύσεις εκείνες που προσφέρουν βαθμό απόδοσης μεγαλύτερο από το εναλλακτικό κόστος άλλων διαθέσιμων επενδύσεων».</a:t>
            </a:r>
          </a:p>
        </p:txBody>
      </p:sp>
      <p:sp>
        <p:nvSpPr>
          <p:cNvPr id="143362" name="5 - Θέση αριθμού διαφάνειας"/>
          <p:cNvSpPr>
            <a:spLocks noGrp="1"/>
          </p:cNvSpPr>
          <p:nvPr>
            <p:ph type="sldNum" sz="quarter" idx="12"/>
          </p:nvPr>
        </p:nvSpPr>
        <p:spPr bwMode="auto">
          <a:noFill/>
          <a:ln>
            <a:miter lim="800000"/>
            <a:headEnd/>
            <a:tailEnd/>
          </a:ln>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fld id="{E5A2CAD9-EA19-45E0-BE79-83BB975B4894}" type="slidenum">
              <a:rPr lang="el-GR"/>
              <a:pPr fontAlgn="base">
                <a:spcBef>
                  <a:spcPct val="0"/>
                </a:spcBef>
                <a:spcAft>
                  <a:spcPct val="0"/>
                </a:spcAft>
              </a:pPr>
              <a:t>20</a:t>
            </a:fld>
            <a:endParaRPr lang="el-GR"/>
          </a:p>
        </p:txBody>
      </p:sp>
      <p:pic>
        <p:nvPicPr>
          <p:cNvPr id="6" name="5 - Εικόνα" descr="logo.jpg"/>
          <p:cNvPicPr>
            <a:picLocks noChangeAspect="1"/>
          </p:cNvPicPr>
          <p:nvPr/>
        </p:nvPicPr>
        <p:blipFill>
          <a:blip r:embed="rId2" cstate="print"/>
          <a:stretch>
            <a:fillRect/>
          </a:stretch>
        </p:blipFill>
        <p:spPr>
          <a:xfrm>
            <a:off x="7524760" y="6072206"/>
            <a:ext cx="2423160" cy="603504"/>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flipV="1">
            <a:off x="1524001" y="1"/>
            <a:ext cx="8943975" cy="214313"/>
          </a:xfrm>
        </p:spPr>
        <p:txBody>
          <a:bodyPr>
            <a:normAutofit fontScale="90000"/>
          </a:bodyPr>
          <a:lstStyle/>
          <a:p>
            <a:pPr>
              <a:defRPr/>
            </a:pPr>
            <a:endParaRPr lang="el-GR" sz="4000"/>
          </a:p>
        </p:txBody>
      </p:sp>
      <p:sp>
        <p:nvSpPr>
          <p:cNvPr id="144388" name="Rectangle 3"/>
          <p:cNvSpPr>
            <a:spLocks noGrp="1" noChangeArrowheads="1"/>
          </p:cNvSpPr>
          <p:nvPr>
            <p:ph idx="1"/>
          </p:nvPr>
        </p:nvSpPr>
        <p:spPr>
          <a:xfrm>
            <a:off x="1524000" y="0"/>
            <a:ext cx="9144000" cy="6858000"/>
          </a:xfrm>
        </p:spPr>
        <p:txBody>
          <a:bodyPr/>
          <a:lstStyle/>
          <a:p>
            <a:endParaRPr lang="el-GR" sz="2500"/>
          </a:p>
          <a:p>
            <a:r>
              <a:rPr lang="en-US" sz="2500"/>
              <a:t>O EBA </a:t>
            </a:r>
            <a:r>
              <a:rPr lang="el-GR" sz="2500"/>
              <a:t>είναι ο σχετικός βαθμός απόδοσης με τον οποίο εξισώνεται το κόστος με τις εισροές από μια επένδυση και εκφράζεται σε ποσοστιαίες μονάδες.</a:t>
            </a:r>
          </a:p>
          <a:p>
            <a:pPr algn="just"/>
            <a:r>
              <a:rPr lang="el-GR" sz="2500"/>
              <a:t>Ο ΕΒΑ μιας επένδυσης ορίζεται ως συντελεστής απόδοσης στον οποίο εξισώνεται το αρχικό κεφάλαιο με τα μελλοντικά έσοδα.</a:t>
            </a:r>
          </a:p>
          <a:p>
            <a:r>
              <a:rPr lang="el-GR" sz="2500"/>
              <a:t>Ο ΕΒΑ, όπως και η ΚΠΑ αποτελεί κριτήριο αξιολόγησης της αποδοτικότητας μιας επένδυσης.</a:t>
            </a:r>
          </a:p>
          <a:p>
            <a:r>
              <a:rPr lang="el-GR"/>
              <a:t>ΕΒΑ είναι ουσιαστικά το επιτόκιο το οποίο εξισώνει την Παρούσα Αξία των προβλεπόμενων μελλοντικών χρηματικών ροών με τις προεξοφλημένες ροές κόστους της επένδυσης.</a:t>
            </a:r>
            <a:endParaRPr lang="el-GR" sz="2500"/>
          </a:p>
          <a:p>
            <a:endParaRPr lang="el-GR"/>
          </a:p>
        </p:txBody>
      </p:sp>
      <p:sp>
        <p:nvSpPr>
          <p:cNvPr id="144386" name="5 - Θέση αριθμού διαφάνειας"/>
          <p:cNvSpPr>
            <a:spLocks noGrp="1"/>
          </p:cNvSpPr>
          <p:nvPr>
            <p:ph type="sldNum" sz="quarter" idx="12"/>
          </p:nvPr>
        </p:nvSpPr>
        <p:spPr bwMode="auto">
          <a:noFill/>
          <a:ln>
            <a:miter lim="800000"/>
            <a:headEnd/>
            <a:tailEnd/>
          </a:ln>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fld id="{1055F3EF-0CF7-4C72-B098-D08A350880B0}" type="slidenum">
              <a:rPr lang="el-GR"/>
              <a:pPr fontAlgn="base">
                <a:spcBef>
                  <a:spcPct val="0"/>
                </a:spcBef>
                <a:spcAft>
                  <a:spcPct val="0"/>
                </a:spcAft>
              </a:pPr>
              <a:t>21</a:t>
            </a:fld>
            <a:endParaRPr lang="el-GR"/>
          </a:p>
        </p:txBody>
      </p:sp>
      <p:sp>
        <p:nvSpPr>
          <p:cNvPr id="144389" name="Rectangle 5"/>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Gill Sans MT" pitchFamily="34" charset="0"/>
            </a:endParaRPr>
          </a:p>
        </p:txBody>
      </p:sp>
      <p:sp>
        <p:nvSpPr>
          <p:cNvPr id="144390" name="Rectangle 7"/>
          <p:cNvSpPr>
            <a:spLocks noChangeArrowheads="1"/>
          </p:cNvSpPr>
          <p:nvPr/>
        </p:nvSpPr>
        <p:spPr bwMode="auto">
          <a:xfrm>
            <a:off x="1524001" y="-184666"/>
            <a:ext cx="184731" cy="369332"/>
          </a:xfrm>
          <a:prstGeom prst="rect">
            <a:avLst/>
          </a:prstGeom>
          <a:noFill/>
          <a:ln w="9525">
            <a:noFill/>
            <a:miter lim="800000"/>
            <a:headEnd/>
            <a:tailEnd/>
          </a:ln>
        </p:spPr>
        <p:txBody>
          <a:bodyPr wrap="none" anchor="ctr">
            <a:spAutoFit/>
          </a:bodyPr>
          <a:lstStyle/>
          <a:p>
            <a:endParaRPr lang="en-US">
              <a:latin typeface="Gill Sans MT" pitchFamily="34" charset="0"/>
            </a:endParaRPr>
          </a:p>
        </p:txBody>
      </p:sp>
      <p:pic>
        <p:nvPicPr>
          <p:cNvPr id="8" name="7 - Εικόνα" descr="logo.jpg"/>
          <p:cNvPicPr>
            <a:picLocks noChangeAspect="1"/>
          </p:cNvPicPr>
          <p:nvPr/>
        </p:nvPicPr>
        <p:blipFill>
          <a:blip r:embed="rId2" cstate="print"/>
          <a:stretch>
            <a:fillRect/>
          </a:stretch>
        </p:blipFill>
        <p:spPr>
          <a:xfrm>
            <a:off x="7524760" y="6072206"/>
            <a:ext cx="2423160" cy="603504"/>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6" name="Rectangle 26"/>
          <p:cNvSpPr>
            <a:spLocks noGrp="1" noChangeArrowheads="1"/>
          </p:cNvSpPr>
          <p:nvPr>
            <p:ph type="title"/>
          </p:nvPr>
        </p:nvSpPr>
        <p:spPr>
          <a:xfrm>
            <a:off x="1981200" y="0"/>
            <a:ext cx="8229600" cy="69850"/>
          </a:xfrm>
        </p:spPr>
        <p:txBody>
          <a:bodyPr>
            <a:normAutofit fontScale="90000"/>
          </a:bodyPr>
          <a:lstStyle/>
          <a:p>
            <a:pPr>
              <a:defRPr/>
            </a:pPr>
            <a:endParaRPr lang="el-GR" sz="4000"/>
          </a:p>
        </p:txBody>
      </p:sp>
      <p:sp>
        <p:nvSpPr>
          <p:cNvPr id="145412" name="Rectangle 3"/>
          <p:cNvSpPr>
            <a:spLocks noGrp="1" noChangeArrowheads="1"/>
          </p:cNvSpPr>
          <p:nvPr>
            <p:ph type="body" sz="half" idx="1"/>
          </p:nvPr>
        </p:nvSpPr>
        <p:spPr>
          <a:xfrm>
            <a:off x="1524000" y="0"/>
            <a:ext cx="9144000" cy="6858000"/>
          </a:xfrm>
        </p:spPr>
        <p:txBody>
          <a:bodyPr/>
          <a:lstStyle/>
          <a:p>
            <a:endParaRPr lang="el-GR" sz="2400" dirty="0"/>
          </a:p>
          <a:p>
            <a:endParaRPr lang="el-GR" sz="2400" dirty="0"/>
          </a:p>
          <a:p>
            <a:r>
              <a:rPr lang="el-GR" sz="2400" dirty="0"/>
              <a:t>Με άλλα λόγια, είναι το επιτόκιο το οποίο όταν χρησιμοποιηθεί για τον υπολογισμό της παρούσας αξίας, την εξισώνει με το μηδέν.</a:t>
            </a:r>
          </a:p>
          <a:p>
            <a:pPr algn="just"/>
            <a:r>
              <a:rPr lang="el-GR" sz="2400" dirty="0"/>
              <a:t>Σύμφωνα με το κριτήριο του ΕΒΑ, μια επένδυση είναι αποδεκτή, εφόσον αυτός είναι μεγαλύτερος από το εναλλακτικό κόστος του κεφαλαίου (</a:t>
            </a:r>
            <a:r>
              <a:rPr lang="en-US" sz="2400" dirty="0"/>
              <a:t>r)</a:t>
            </a:r>
          </a:p>
          <a:p>
            <a:pPr>
              <a:buFont typeface="Wingdings 3" pitchFamily="18" charset="2"/>
              <a:buNone/>
            </a:pPr>
            <a:r>
              <a:rPr lang="en-US" sz="2400" baseline="-25000" dirty="0"/>
              <a:t>     </a:t>
            </a:r>
            <a:r>
              <a:rPr lang="el-GR" sz="2400" dirty="0"/>
              <a:t>τ&gt;</a:t>
            </a:r>
            <a:r>
              <a:rPr lang="en-US" sz="2400" dirty="0"/>
              <a:t>r </a:t>
            </a:r>
            <a:r>
              <a:rPr lang="el-GR" sz="2400" dirty="0"/>
              <a:t>αποδεκτή</a:t>
            </a:r>
          </a:p>
          <a:p>
            <a:pPr>
              <a:buFont typeface="Wingdings 3" pitchFamily="18" charset="2"/>
              <a:buNone/>
            </a:pPr>
            <a:r>
              <a:rPr lang="el-GR" sz="2400" dirty="0"/>
              <a:t>   τ&lt;</a:t>
            </a:r>
            <a:r>
              <a:rPr lang="en-US" sz="2400" dirty="0"/>
              <a:t>r </a:t>
            </a:r>
            <a:r>
              <a:rPr lang="el-GR" sz="2400" dirty="0"/>
              <a:t>απορρίπτεται</a:t>
            </a:r>
            <a:endParaRPr lang="el-GR" sz="2400" baseline="-25000" dirty="0"/>
          </a:p>
          <a:p>
            <a:pPr>
              <a:buFont typeface="Wingdings 3" pitchFamily="18" charset="2"/>
              <a:buNone/>
            </a:pPr>
            <a:r>
              <a:rPr lang="el-GR" sz="2400" baseline="-25000" dirty="0"/>
              <a:t>     </a:t>
            </a:r>
            <a:r>
              <a:rPr lang="el-GR" sz="2400" dirty="0"/>
              <a:t>τ=</a:t>
            </a:r>
            <a:r>
              <a:rPr lang="en-US" sz="2400" dirty="0"/>
              <a:t>r </a:t>
            </a:r>
            <a:r>
              <a:rPr lang="el-GR" sz="2400" dirty="0"/>
              <a:t>αδιαφορία για το συγκεκριμένο επενδυτικό σχέδιο.</a:t>
            </a:r>
          </a:p>
          <a:p>
            <a:endParaRPr lang="el-GR" sz="2400" dirty="0"/>
          </a:p>
          <a:p>
            <a:endParaRPr lang="el-GR" sz="2400" dirty="0"/>
          </a:p>
          <a:p>
            <a:pPr>
              <a:buFont typeface="Wingdings" pitchFamily="2" charset="2"/>
              <a:buNone/>
            </a:pPr>
            <a:endParaRPr lang="el-GR" sz="2000" dirty="0"/>
          </a:p>
          <a:p>
            <a:pPr>
              <a:buFont typeface="Wingdings" pitchFamily="2" charset="2"/>
              <a:buNone/>
            </a:pPr>
            <a:endParaRPr lang="el-GR" sz="2000" dirty="0"/>
          </a:p>
        </p:txBody>
      </p:sp>
      <p:sp>
        <p:nvSpPr>
          <p:cNvPr id="145410" name="7 - Θέση αριθμού διαφάνειας"/>
          <p:cNvSpPr>
            <a:spLocks noGrp="1"/>
          </p:cNvSpPr>
          <p:nvPr>
            <p:ph type="sldNum" sz="quarter" idx="12"/>
          </p:nvPr>
        </p:nvSpPr>
        <p:spPr bwMode="auto">
          <a:noFill/>
          <a:ln>
            <a:miter lim="800000"/>
            <a:headEnd/>
            <a:tailEnd/>
          </a:ln>
        </p:spPr>
        <p:txBody>
          <a:bodyPr vert="horz" wrap="square" lIns="91440" tIns="45720" rIns="91440" bIns="45720" numCol="1" rtlCol="0" anchor="t" anchorCtr="0" compatLnSpc="1">
            <a:prstTxWarp prst="textNoShape">
              <a:avLst/>
            </a:prstTxWarp>
          </a:bodyPr>
          <a:lstStyle/>
          <a:p>
            <a:pPr fontAlgn="base">
              <a:spcBef>
                <a:spcPct val="0"/>
              </a:spcBef>
              <a:spcAft>
                <a:spcPct val="0"/>
              </a:spcAft>
            </a:pPr>
            <a:fld id="{3FCF1221-D988-4E3A-A61C-3B18BBB872DF}" type="slidenum">
              <a:rPr lang="el-GR" smtClean="0"/>
              <a:pPr fontAlgn="base">
                <a:spcBef>
                  <a:spcPct val="0"/>
                </a:spcBef>
                <a:spcAft>
                  <a:spcPct val="0"/>
                </a:spcAft>
              </a:pPr>
              <a:t>22</a:t>
            </a:fld>
            <a:endParaRPr lang="el-GR"/>
          </a:p>
        </p:txBody>
      </p:sp>
      <p:sp>
        <p:nvSpPr>
          <p:cNvPr id="145413" name="Rectangle 11"/>
          <p:cNvSpPr>
            <a:spLocks noChangeArrowheads="1"/>
          </p:cNvSpPr>
          <p:nvPr/>
        </p:nvSpPr>
        <p:spPr bwMode="auto">
          <a:xfrm>
            <a:off x="1524001" y="3030022"/>
            <a:ext cx="184731" cy="369332"/>
          </a:xfrm>
          <a:prstGeom prst="rect">
            <a:avLst/>
          </a:prstGeom>
          <a:noFill/>
          <a:ln w="9525">
            <a:noFill/>
            <a:miter lim="800000"/>
            <a:headEnd/>
            <a:tailEnd/>
          </a:ln>
        </p:spPr>
        <p:txBody>
          <a:bodyPr wrap="none" anchor="ctr">
            <a:spAutoFit/>
          </a:bodyPr>
          <a:lstStyle/>
          <a:p>
            <a:endParaRPr lang="en-US">
              <a:latin typeface="Gill Sans MT" pitchFamily="34" charset="0"/>
            </a:endParaRPr>
          </a:p>
        </p:txBody>
      </p:sp>
      <p:sp>
        <p:nvSpPr>
          <p:cNvPr id="145414" name="Rectangle 13"/>
          <p:cNvSpPr>
            <a:spLocks noChangeArrowheads="1"/>
          </p:cNvSpPr>
          <p:nvPr/>
        </p:nvSpPr>
        <p:spPr bwMode="auto">
          <a:xfrm>
            <a:off x="1524001" y="3030022"/>
            <a:ext cx="184731" cy="369332"/>
          </a:xfrm>
          <a:prstGeom prst="rect">
            <a:avLst/>
          </a:prstGeom>
          <a:noFill/>
          <a:ln w="9525">
            <a:noFill/>
            <a:miter lim="800000"/>
            <a:headEnd/>
            <a:tailEnd/>
          </a:ln>
        </p:spPr>
        <p:txBody>
          <a:bodyPr wrap="none" anchor="ctr">
            <a:spAutoFit/>
          </a:bodyPr>
          <a:lstStyle/>
          <a:p>
            <a:endParaRPr lang="en-US">
              <a:latin typeface="Gill Sans MT" pitchFamily="34" charset="0"/>
            </a:endParaRPr>
          </a:p>
        </p:txBody>
      </p:sp>
      <p:sp>
        <p:nvSpPr>
          <p:cNvPr id="145415" name="Rectangle 17"/>
          <p:cNvSpPr>
            <a:spLocks noChangeArrowheads="1"/>
          </p:cNvSpPr>
          <p:nvPr/>
        </p:nvSpPr>
        <p:spPr bwMode="auto">
          <a:xfrm>
            <a:off x="1524001" y="3030022"/>
            <a:ext cx="184731" cy="369332"/>
          </a:xfrm>
          <a:prstGeom prst="rect">
            <a:avLst/>
          </a:prstGeom>
          <a:noFill/>
          <a:ln w="9525">
            <a:noFill/>
            <a:miter lim="800000"/>
            <a:headEnd/>
            <a:tailEnd/>
          </a:ln>
        </p:spPr>
        <p:txBody>
          <a:bodyPr wrap="none" anchor="ctr">
            <a:spAutoFit/>
          </a:bodyPr>
          <a:lstStyle/>
          <a:p>
            <a:endParaRPr lang="en-US">
              <a:latin typeface="Gill Sans MT" pitchFamily="34" charset="0"/>
            </a:endParaRPr>
          </a:p>
        </p:txBody>
      </p:sp>
      <p:sp>
        <p:nvSpPr>
          <p:cNvPr id="145416" name="Rectangle 21"/>
          <p:cNvSpPr>
            <a:spLocks noChangeArrowheads="1"/>
          </p:cNvSpPr>
          <p:nvPr/>
        </p:nvSpPr>
        <p:spPr bwMode="auto">
          <a:xfrm>
            <a:off x="1524001" y="2812534"/>
            <a:ext cx="184731" cy="369332"/>
          </a:xfrm>
          <a:prstGeom prst="rect">
            <a:avLst/>
          </a:prstGeom>
          <a:noFill/>
          <a:ln w="9525">
            <a:noFill/>
            <a:miter lim="800000"/>
            <a:headEnd/>
            <a:tailEnd/>
          </a:ln>
        </p:spPr>
        <p:txBody>
          <a:bodyPr wrap="none" anchor="ctr">
            <a:spAutoFit/>
          </a:bodyPr>
          <a:lstStyle/>
          <a:p>
            <a:endParaRPr lang="en-US">
              <a:latin typeface="Gill Sans MT" pitchFamily="34" charset="0"/>
            </a:endParaRPr>
          </a:p>
        </p:txBody>
      </p:sp>
      <p:pic>
        <p:nvPicPr>
          <p:cNvPr id="11" name="10 - Εικόνα" descr="logo.jpg"/>
          <p:cNvPicPr>
            <a:picLocks noChangeAspect="1"/>
          </p:cNvPicPr>
          <p:nvPr/>
        </p:nvPicPr>
        <p:blipFill>
          <a:blip r:embed="rId2" cstate="print"/>
          <a:stretch>
            <a:fillRect/>
          </a:stretch>
        </p:blipFill>
        <p:spPr>
          <a:xfrm>
            <a:off x="7524760" y="6072206"/>
            <a:ext cx="2423160" cy="603504"/>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0BA17-CA40-43F9-B222-DC9D2C910A95}"/>
              </a:ext>
            </a:extLst>
          </p:cNvPr>
          <p:cNvSpPr>
            <a:spLocks noGrp="1"/>
          </p:cNvSpPr>
          <p:nvPr>
            <p:ph type="title"/>
          </p:nvPr>
        </p:nvSpPr>
        <p:spPr/>
        <p:txBody>
          <a:bodyPr/>
          <a:lstStyle/>
          <a:p>
            <a:endParaRPr lang="el-GR"/>
          </a:p>
        </p:txBody>
      </p:sp>
      <p:sp>
        <p:nvSpPr>
          <p:cNvPr id="3" name="Text Placeholder 2">
            <a:extLst>
              <a:ext uri="{FF2B5EF4-FFF2-40B4-BE49-F238E27FC236}">
                <a16:creationId xmlns:a16="http://schemas.microsoft.com/office/drawing/2014/main" id="{DDEB71D2-8F9B-4AB6-A7CB-F802FAE2EC99}"/>
              </a:ext>
            </a:extLst>
          </p:cNvPr>
          <p:cNvSpPr>
            <a:spLocks noGrp="1"/>
          </p:cNvSpPr>
          <p:nvPr>
            <p:ph type="body" sz="half" idx="1"/>
          </p:nvPr>
        </p:nvSpPr>
        <p:spPr>
          <a:xfrm>
            <a:off x="609599" y="1600201"/>
            <a:ext cx="10805261" cy="4530725"/>
          </a:xfrm>
        </p:spPr>
        <p:txBody>
          <a:bodyPr/>
          <a:lstStyle/>
          <a:p>
            <a:r>
              <a:rPr lang="el-GR" dirty="0"/>
              <a:t>Βασικό συμπέρασμα: η ζήτηση για επενδύσεις επιδεικνύει αρνητική ευαισθησία στο επιτόκιο</a:t>
            </a:r>
          </a:p>
          <a:p>
            <a:r>
              <a:rPr lang="el-GR" dirty="0"/>
              <a:t>Είτε διότι αντρικατοπτρίζει το κόστος χρηματοδότησης της επένδυσης,</a:t>
            </a:r>
          </a:p>
          <a:p>
            <a:r>
              <a:rPr lang="el-GR" dirty="0"/>
              <a:t>Είτε διότι αντικατοπτρίζει το κόστος ευκαιρίας </a:t>
            </a:r>
          </a:p>
          <a:p>
            <a:pPr marL="0" indent="0">
              <a:buNone/>
            </a:pPr>
            <a:endParaRPr lang="el-GR" dirty="0"/>
          </a:p>
        </p:txBody>
      </p:sp>
      <p:sp>
        <p:nvSpPr>
          <p:cNvPr id="6" name="Slide Number Placeholder 5">
            <a:extLst>
              <a:ext uri="{FF2B5EF4-FFF2-40B4-BE49-F238E27FC236}">
                <a16:creationId xmlns:a16="http://schemas.microsoft.com/office/drawing/2014/main" id="{87E75D64-4749-4342-880A-CB747002484D}"/>
              </a:ext>
            </a:extLst>
          </p:cNvPr>
          <p:cNvSpPr>
            <a:spLocks noGrp="1"/>
          </p:cNvSpPr>
          <p:nvPr>
            <p:ph type="sldNum" sz="quarter" idx="12"/>
          </p:nvPr>
        </p:nvSpPr>
        <p:spPr/>
        <p:txBody>
          <a:bodyPr/>
          <a:lstStyle/>
          <a:p>
            <a:pPr>
              <a:defRPr/>
            </a:pPr>
            <a:fld id="{393F60E3-019C-4AE8-9DF4-CC48891B5669}" type="slidenum">
              <a:rPr lang="el-GR" smtClean="0"/>
              <a:pPr>
                <a:defRPr/>
              </a:pPr>
              <a:t>23</a:t>
            </a:fld>
            <a:endParaRPr lang="el-GR"/>
          </a:p>
        </p:txBody>
      </p:sp>
    </p:spTree>
    <p:extLst>
      <p:ext uri="{BB962C8B-B14F-4D97-AF65-F5344CB8AC3E}">
        <p14:creationId xmlns:p14="http://schemas.microsoft.com/office/powerpoint/2010/main" val="2670689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1 - Τίτλος"/>
          <p:cNvSpPr>
            <a:spLocks noGrp="1"/>
          </p:cNvSpPr>
          <p:nvPr>
            <p:ph type="title"/>
          </p:nvPr>
        </p:nvSpPr>
        <p:spPr/>
        <p:txBody>
          <a:bodyPr/>
          <a:lstStyle/>
          <a:p>
            <a:r>
              <a:rPr lang="el-GR" sz="2800" i="1" dirty="0">
                <a:solidFill>
                  <a:srgbClr val="7B9899"/>
                </a:solidFill>
              </a:rPr>
              <a:t>Πίνακας ταμειακών ροών </a:t>
            </a:r>
          </a:p>
        </p:txBody>
      </p:sp>
      <p:graphicFrame>
        <p:nvGraphicFramePr>
          <p:cNvPr id="4" name="3 - Θέση περιεχομένου"/>
          <p:cNvGraphicFramePr>
            <a:graphicFrameLocks noGrp="1"/>
          </p:cNvGraphicFramePr>
          <p:nvPr>
            <p:ph idx="1"/>
          </p:nvPr>
        </p:nvGraphicFramePr>
        <p:xfrm>
          <a:off x="1774826" y="1546225"/>
          <a:ext cx="8640961" cy="4663440"/>
        </p:xfrm>
        <a:graphic>
          <a:graphicData uri="http://schemas.openxmlformats.org/drawingml/2006/table">
            <a:tbl>
              <a:tblPr firstRow="1" bandRow="1">
                <a:tableStyleId>{F5AB1C69-6EDB-4FF4-983F-18BD219EF322}</a:tableStyleId>
              </a:tblPr>
              <a:tblGrid>
                <a:gridCol w="4968552">
                  <a:extLst>
                    <a:ext uri="{9D8B030D-6E8A-4147-A177-3AD203B41FA5}">
                      <a16:colId xmlns:a16="http://schemas.microsoft.com/office/drawing/2014/main" val="20000"/>
                    </a:ext>
                  </a:extLst>
                </a:gridCol>
                <a:gridCol w="929212">
                  <a:extLst>
                    <a:ext uri="{9D8B030D-6E8A-4147-A177-3AD203B41FA5}">
                      <a16:colId xmlns:a16="http://schemas.microsoft.com/office/drawing/2014/main" val="20001"/>
                    </a:ext>
                  </a:extLst>
                </a:gridCol>
                <a:gridCol w="951154">
                  <a:extLst>
                    <a:ext uri="{9D8B030D-6E8A-4147-A177-3AD203B41FA5}">
                      <a16:colId xmlns:a16="http://schemas.microsoft.com/office/drawing/2014/main" val="20002"/>
                    </a:ext>
                  </a:extLst>
                </a:gridCol>
                <a:gridCol w="877988">
                  <a:extLst>
                    <a:ext uri="{9D8B030D-6E8A-4147-A177-3AD203B41FA5}">
                      <a16:colId xmlns:a16="http://schemas.microsoft.com/office/drawing/2014/main" val="20003"/>
                    </a:ext>
                  </a:extLst>
                </a:gridCol>
                <a:gridCol w="914055">
                  <a:extLst>
                    <a:ext uri="{9D8B030D-6E8A-4147-A177-3AD203B41FA5}">
                      <a16:colId xmlns:a16="http://schemas.microsoft.com/office/drawing/2014/main" val="20004"/>
                    </a:ext>
                  </a:extLst>
                </a:gridCol>
              </a:tblGrid>
              <a:tr h="352838">
                <a:tc>
                  <a:txBody>
                    <a:bodyPr/>
                    <a:lstStyle/>
                    <a:p>
                      <a:endParaRPr lang="el-GR" dirty="0"/>
                    </a:p>
                  </a:txBody>
                  <a:tcPr/>
                </a:tc>
                <a:tc>
                  <a:txBody>
                    <a:bodyPr/>
                    <a:lstStyle/>
                    <a:p>
                      <a:r>
                        <a:rPr lang="el-GR" dirty="0"/>
                        <a:t>0</a:t>
                      </a:r>
                    </a:p>
                  </a:txBody>
                  <a:tcPr/>
                </a:tc>
                <a:tc>
                  <a:txBody>
                    <a:bodyPr/>
                    <a:lstStyle/>
                    <a:p>
                      <a:r>
                        <a:rPr lang="el-GR" dirty="0"/>
                        <a:t>1</a:t>
                      </a:r>
                    </a:p>
                  </a:txBody>
                  <a:tcPr/>
                </a:tc>
                <a:tc>
                  <a:txBody>
                    <a:bodyPr/>
                    <a:lstStyle/>
                    <a:p>
                      <a:r>
                        <a:rPr lang="el-GR" dirty="0"/>
                        <a:t>2</a:t>
                      </a:r>
                    </a:p>
                  </a:txBody>
                  <a:tcPr/>
                </a:tc>
                <a:tc>
                  <a:txBody>
                    <a:bodyPr/>
                    <a:lstStyle/>
                    <a:p>
                      <a:r>
                        <a:rPr lang="el-GR" dirty="0"/>
                        <a:t>……ν</a:t>
                      </a:r>
                    </a:p>
                  </a:txBody>
                  <a:tcPr/>
                </a:tc>
                <a:extLst>
                  <a:ext uri="{0D108BD9-81ED-4DB2-BD59-A6C34878D82A}">
                    <a16:rowId xmlns:a16="http://schemas.microsoft.com/office/drawing/2014/main" val="10000"/>
                  </a:ext>
                </a:extLst>
              </a:tr>
              <a:tr h="352838">
                <a:tc>
                  <a:txBody>
                    <a:bodyPr/>
                    <a:lstStyle/>
                    <a:p>
                      <a:r>
                        <a:rPr lang="el-GR" dirty="0"/>
                        <a:t>(1)  </a:t>
                      </a:r>
                      <a:r>
                        <a:rPr kumimoji="0" lang="el-GR" sz="1800" kern="1200" dirty="0"/>
                        <a:t>Εκταμιεύσεις κεφαλαίου </a:t>
                      </a:r>
                      <a:endParaRPr lang="el-GR" dirty="0"/>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10001"/>
                  </a:ext>
                </a:extLst>
              </a:tr>
              <a:tr h="352838">
                <a:tc>
                  <a:txBody>
                    <a:bodyPr/>
                    <a:lstStyle/>
                    <a:p>
                      <a:r>
                        <a:rPr lang="el-GR" dirty="0"/>
                        <a:t>(2) </a:t>
                      </a:r>
                      <a:r>
                        <a:rPr kumimoji="0" lang="el-GR" sz="1800" kern="1200" dirty="0"/>
                        <a:t>Έσοδα </a:t>
                      </a:r>
                      <a:endParaRPr lang="el-GR" dirty="0"/>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10002"/>
                  </a:ext>
                </a:extLst>
              </a:tr>
              <a:tr h="352838">
                <a:tc>
                  <a:txBody>
                    <a:bodyPr/>
                    <a:lstStyle/>
                    <a:p>
                      <a:r>
                        <a:rPr lang="el-GR" dirty="0"/>
                        <a:t>(3) </a:t>
                      </a:r>
                      <a:r>
                        <a:rPr kumimoji="0" lang="el-GR" sz="1800" kern="1200" dirty="0"/>
                        <a:t>Έξοδα </a:t>
                      </a:r>
                      <a:endParaRPr lang="el-GR" dirty="0"/>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10003"/>
                  </a:ext>
                </a:extLst>
              </a:tr>
              <a:tr h="352838">
                <a:tc>
                  <a:txBody>
                    <a:bodyPr/>
                    <a:lstStyle/>
                    <a:p>
                      <a:r>
                        <a:rPr lang="el-GR" dirty="0"/>
                        <a:t>(4) </a:t>
                      </a:r>
                      <a:r>
                        <a:rPr kumimoji="0" lang="el-GR" sz="1800" kern="1200" dirty="0"/>
                        <a:t>Μεικτά κέρδη = (2) – (3) </a:t>
                      </a:r>
                      <a:endParaRPr lang="el-GR" dirty="0"/>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10004"/>
                  </a:ext>
                </a:extLst>
              </a:tr>
              <a:tr h="352838">
                <a:tc>
                  <a:txBody>
                    <a:bodyPr/>
                    <a:lstStyle/>
                    <a:p>
                      <a:r>
                        <a:rPr lang="el-GR" dirty="0"/>
                        <a:t>(5) </a:t>
                      </a:r>
                      <a:r>
                        <a:rPr kumimoji="0" lang="el-GR" sz="1800" kern="1200" dirty="0"/>
                        <a:t>Αποσβέσεις (συντ. απόσβεσης 20%) </a:t>
                      </a:r>
                      <a:endParaRPr lang="el-GR" dirty="0"/>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10005"/>
                  </a:ext>
                </a:extLst>
              </a:tr>
              <a:tr h="352838">
                <a:tc>
                  <a:txBody>
                    <a:bodyPr/>
                    <a:lstStyle/>
                    <a:p>
                      <a:r>
                        <a:rPr lang="el-GR" dirty="0"/>
                        <a:t>(6) </a:t>
                      </a:r>
                      <a:r>
                        <a:rPr kumimoji="0" lang="el-GR" sz="1800" kern="1200" dirty="0"/>
                        <a:t>Τόκοι </a:t>
                      </a:r>
                      <a:endParaRPr lang="el-GR" dirty="0"/>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10006"/>
                  </a:ext>
                </a:extLst>
              </a:tr>
              <a:tr h="352838">
                <a:tc>
                  <a:txBody>
                    <a:bodyPr/>
                    <a:lstStyle/>
                    <a:p>
                      <a:r>
                        <a:rPr lang="el-GR" dirty="0"/>
                        <a:t>(7) </a:t>
                      </a:r>
                      <a:r>
                        <a:rPr kumimoji="0" lang="el-GR" sz="1800" kern="1200" dirty="0"/>
                        <a:t>Φορολογητέο εισόδημα = (4) – (5) – (6) </a:t>
                      </a:r>
                      <a:endParaRPr lang="el-GR" dirty="0"/>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10007"/>
                  </a:ext>
                </a:extLst>
              </a:tr>
              <a:tr h="352838">
                <a:tc>
                  <a:txBody>
                    <a:bodyPr/>
                    <a:lstStyle/>
                    <a:p>
                      <a:r>
                        <a:rPr lang="el-GR" dirty="0"/>
                        <a:t>(8) </a:t>
                      </a:r>
                      <a:r>
                        <a:rPr kumimoji="0" lang="el-GR" sz="1800" kern="1200" dirty="0"/>
                        <a:t>Φόροι = (7) * Συντ. Φορολόγησης 25% </a:t>
                      </a:r>
                      <a:endParaRPr lang="el-GR" dirty="0"/>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10008"/>
                  </a:ext>
                </a:extLst>
              </a:tr>
              <a:tr h="352838">
                <a:tc>
                  <a:txBody>
                    <a:bodyPr/>
                    <a:lstStyle/>
                    <a:p>
                      <a:r>
                        <a:rPr lang="el-GR" dirty="0"/>
                        <a:t>(9)</a:t>
                      </a:r>
                      <a:r>
                        <a:rPr kumimoji="0" lang="el-GR" sz="1800" kern="1200" dirty="0"/>
                        <a:t>Καθαρά κέρδη μετά από φόρους = (7) -(8) </a:t>
                      </a:r>
                      <a:endParaRPr lang="el-GR" dirty="0"/>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10009"/>
                  </a:ext>
                </a:extLst>
              </a:tr>
              <a:tr h="352838">
                <a:tc>
                  <a:txBody>
                    <a:bodyPr/>
                    <a:lstStyle/>
                    <a:p>
                      <a:r>
                        <a:rPr lang="el-GR" dirty="0"/>
                        <a:t>(10) </a:t>
                      </a:r>
                      <a:r>
                        <a:rPr kumimoji="0" lang="el-GR" sz="1800" kern="1200" dirty="0"/>
                        <a:t>Χρεολύσια </a:t>
                      </a:r>
                      <a:endParaRPr lang="el-GR" dirty="0"/>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extLst>
                  <a:ext uri="{0D108BD9-81ED-4DB2-BD59-A6C34878D82A}">
                    <a16:rowId xmlns:a16="http://schemas.microsoft.com/office/drawing/2014/main" val="10010"/>
                  </a:ext>
                </a:extLst>
              </a:tr>
              <a:tr h="352838">
                <a:tc>
                  <a:txBody>
                    <a:bodyPr/>
                    <a:lstStyle/>
                    <a:p>
                      <a:r>
                        <a:rPr lang="el-GR" dirty="0"/>
                        <a:t>(11) </a:t>
                      </a:r>
                      <a:r>
                        <a:rPr kumimoji="0" lang="el-GR" sz="1800" kern="1200" dirty="0"/>
                        <a:t>Καθαρή Ταμειακή Ροή μετά από φόρους = (9) + (5) – (10) – (1) </a:t>
                      </a:r>
                      <a:endParaRPr lang="el-GR" dirty="0"/>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dirty="0"/>
                    </a:p>
                  </a:txBody>
                  <a:tcPr/>
                </a:tc>
                <a:extLst>
                  <a:ext uri="{0D108BD9-81ED-4DB2-BD59-A6C34878D82A}">
                    <a16:rowId xmlns:a16="http://schemas.microsoft.com/office/drawing/2014/main" val="10011"/>
                  </a:ext>
                </a:extLst>
              </a:tr>
            </a:tbl>
          </a:graphicData>
        </a:graphic>
      </p:graphicFrame>
      <p:sp>
        <p:nvSpPr>
          <p:cNvPr id="5" name="4 - Θέση αριθμού διαφάνειας"/>
          <p:cNvSpPr>
            <a:spLocks noGrp="1"/>
          </p:cNvSpPr>
          <p:nvPr>
            <p:ph type="sldNum" sz="quarter" idx="12"/>
          </p:nvPr>
        </p:nvSpPr>
        <p:spPr/>
        <p:txBody>
          <a:bodyPr/>
          <a:lstStyle/>
          <a:p>
            <a:fld id="{78F14CE2-5DAB-46B0-86FA-04F396DD3E41}" type="slidenum">
              <a:rPr lang="en-GB" smtClean="0"/>
              <a:pPr/>
              <a:t>3</a:t>
            </a:fld>
            <a:endParaRPr lang="en-GB"/>
          </a:p>
        </p:txBody>
      </p:sp>
      <p:pic>
        <p:nvPicPr>
          <p:cNvPr id="7" name="6 - Εικόνα" descr="logo.jpg"/>
          <p:cNvPicPr>
            <a:picLocks noChangeAspect="1"/>
          </p:cNvPicPr>
          <p:nvPr/>
        </p:nvPicPr>
        <p:blipFill>
          <a:blip r:embed="rId2" cstate="print"/>
          <a:stretch>
            <a:fillRect/>
          </a:stretch>
        </p:blipFill>
        <p:spPr>
          <a:xfrm>
            <a:off x="7524760" y="6072206"/>
            <a:ext cx="2423160" cy="60350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002" name="1 - Εικόνα"/>
          <p:cNvPicPr>
            <a:picLocks noChangeAspect="1" noChangeArrowheads="1"/>
          </p:cNvPicPr>
          <p:nvPr/>
        </p:nvPicPr>
        <p:blipFill>
          <a:blip r:embed="rId2"/>
          <a:srcRect/>
          <a:stretch>
            <a:fillRect/>
          </a:stretch>
        </p:blipFill>
        <p:spPr bwMode="auto">
          <a:xfrm>
            <a:off x="1524000" y="692151"/>
            <a:ext cx="9144000" cy="5400675"/>
          </a:xfrm>
          <a:prstGeom prst="rect">
            <a:avLst/>
          </a:prstGeom>
          <a:noFill/>
          <a:ln w="9525">
            <a:noFill/>
            <a:miter lim="800000"/>
            <a:headEnd/>
            <a:tailEnd/>
          </a:ln>
        </p:spPr>
      </p:pic>
      <p:sp>
        <p:nvSpPr>
          <p:cNvPr id="3" name="2 - Θέση αριθμού διαφάνειας"/>
          <p:cNvSpPr>
            <a:spLocks noGrp="1"/>
          </p:cNvSpPr>
          <p:nvPr>
            <p:ph type="sldNum" sz="quarter" idx="12"/>
          </p:nvPr>
        </p:nvSpPr>
        <p:spPr/>
        <p:txBody>
          <a:bodyPr/>
          <a:lstStyle/>
          <a:p>
            <a:fld id="{78F14CE2-5DAB-46B0-86FA-04F396DD3E41}" type="slidenum">
              <a:rPr lang="en-GB" smtClean="0"/>
              <a:pPr/>
              <a:t>4</a:t>
            </a:fld>
            <a:endParaRPr lang="en-GB"/>
          </a:p>
        </p:txBody>
      </p:sp>
      <p:pic>
        <p:nvPicPr>
          <p:cNvPr id="5" name="4 - Εικόνα" descr="logo.jpg"/>
          <p:cNvPicPr>
            <a:picLocks noChangeAspect="1"/>
          </p:cNvPicPr>
          <p:nvPr/>
        </p:nvPicPr>
        <p:blipFill>
          <a:blip r:embed="rId3" cstate="print"/>
          <a:stretch>
            <a:fillRect/>
          </a:stretch>
        </p:blipFill>
        <p:spPr>
          <a:xfrm>
            <a:off x="7524760" y="6072206"/>
            <a:ext cx="2423160" cy="60350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1 - Τίτλος"/>
          <p:cNvSpPr>
            <a:spLocks noGrp="1"/>
          </p:cNvSpPr>
          <p:nvPr>
            <p:ph type="title"/>
          </p:nvPr>
        </p:nvSpPr>
        <p:spPr/>
        <p:txBody>
          <a:bodyPr>
            <a:normAutofit/>
          </a:bodyPr>
          <a:lstStyle/>
          <a:p>
            <a:r>
              <a:rPr lang="el-GR" sz="3000" b="1" dirty="0"/>
              <a:t>ΧΡΗΜΑΤΟΟΙΚΟΝΟΜΙΚΗ ΑΞΙΟΛΟΓΗΣΗ ΕΠΕΝΔΥΣΕΩΝ</a:t>
            </a:r>
          </a:p>
        </p:txBody>
      </p:sp>
      <p:sp>
        <p:nvSpPr>
          <p:cNvPr id="129027" name="2 - Θέση περιεχομένου"/>
          <p:cNvSpPr>
            <a:spLocks noGrp="1"/>
          </p:cNvSpPr>
          <p:nvPr>
            <p:ph idx="1"/>
          </p:nvPr>
        </p:nvSpPr>
        <p:spPr>
          <a:xfrm>
            <a:off x="1825625" y="1527175"/>
            <a:ext cx="8504238" cy="4572000"/>
          </a:xfrm>
        </p:spPr>
        <p:txBody>
          <a:bodyPr>
            <a:normAutofit/>
          </a:bodyPr>
          <a:lstStyle/>
          <a:p>
            <a:pPr algn="just"/>
            <a:r>
              <a:rPr lang="el-GR" dirty="0"/>
              <a:t> Η συνολική καθαρή ταμειακή ροή του επενδυτικού σχεδίου ορίζεται ως το αλγεβρικό άθροισμα της ροής όλων των ετών της ζωής της επένδυσης. </a:t>
            </a:r>
          </a:p>
          <a:p>
            <a:pPr algn="just"/>
            <a:r>
              <a:rPr lang="el-GR" dirty="0"/>
              <a:t>  Δεδομένου όμως ότι οι χρηματικές ροές πραγματοποιούνται σε διαφορετικές χρονικές στιγμές είναι απαραίτητο πριν πραγματοποιηθεί το άθροισμα των ταμειακών ροών να γίνει η αναγωγή τους στην συγκεκριμένη χρονική στιγμή της αξιολόγησης.</a:t>
            </a:r>
          </a:p>
        </p:txBody>
      </p:sp>
      <p:sp>
        <p:nvSpPr>
          <p:cNvPr id="4" name="3 - Θέση αριθμού διαφάνειας"/>
          <p:cNvSpPr>
            <a:spLocks noGrp="1"/>
          </p:cNvSpPr>
          <p:nvPr>
            <p:ph type="sldNum" sz="quarter" idx="12"/>
          </p:nvPr>
        </p:nvSpPr>
        <p:spPr/>
        <p:txBody>
          <a:bodyPr/>
          <a:lstStyle/>
          <a:p>
            <a:fld id="{78F14CE2-5DAB-46B0-86FA-04F396DD3E41}" type="slidenum">
              <a:rPr lang="en-GB" smtClean="0"/>
              <a:pPr/>
              <a:t>5</a:t>
            </a:fld>
            <a:endParaRPr lang="en-GB"/>
          </a:p>
        </p:txBody>
      </p:sp>
      <p:pic>
        <p:nvPicPr>
          <p:cNvPr id="6" name="5 - Εικόνα" descr="logo.jpg"/>
          <p:cNvPicPr>
            <a:picLocks noChangeAspect="1"/>
          </p:cNvPicPr>
          <p:nvPr/>
        </p:nvPicPr>
        <p:blipFill>
          <a:blip r:embed="rId2" cstate="print"/>
          <a:stretch>
            <a:fillRect/>
          </a:stretch>
        </p:blipFill>
        <p:spPr>
          <a:xfrm>
            <a:off x="7524760" y="6072206"/>
            <a:ext cx="2423160" cy="603504"/>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el-GR"/>
              <a:t>Χρονική Αξία του χρήματος</a:t>
            </a:r>
          </a:p>
        </p:txBody>
      </p:sp>
      <p:sp>
        <p:nvSpPr>
          <p:cNvPr id="130051" name="Rectangle 3"/>
          <p:cNvSpPr>
            <a:spLocks noGrp="1" noChangeArrowheads="1"/>
          </p:cNvSpPr>
          <p:nvPr>
            <p:ph idx="1"/>
          </p:nvPr>
        </p:nvSpPr>
        <p:spPr>
          <a:xfrm>
            <a:off x="1981200" y="1219201"/>
            <a:ext cx="8229600" cy="4937125"/>
          </a:xfrm>
        </p:spPr>
        <p:txBody>
          <a:bodyPr/>
          <a:lstStyle/>
          <a:p>
            <a:endParaRPr lang="el-GR" sz="2400"/>
          </a:p>
          <a:p>
            <a:r>
              <a:rPr lang="el-GR" sz="2400"/>
              <a:t>Παρούσα Αξία</a:t>
            </a:r>
          </a:p>
          <a:p>
            <a:endParaRPr lang="el-GR" sz="2400"/>
          </a:p>
          <a:p>
            <a:pPr>
              <a:buFontTx/>
              <a:buNone/>
            </a:pPr>
            <a:r>
              <a:rPr lang="en-US" sz="2000"/>
              <a:t>           X : </a:t>
            </a:r>
            <a:r>
              <a:rPr lang="el-GR" sz="2000"/>
              <a:t>αξία ποσού σε μελλοντική στιγμή </a:t>
            </a:r>
            <a:r>
              <a:rPr lang="en-US" sz="2000"/>
              <a:t>t</a:t>
            </a:r>
            <a:endParaRPr lang="el-GR" sz="2000"/>
          </a:p>
          <a:p>
            <a:pPr>
              <a:buFontTx/>
              <a:buNone/>
            </a:pPr>
            <a:r>
              <a:rPr lang="el-GR" sz="2000"/>
              <a:t>           </a:t>
            </a:r>
            <a:r>
              <a:rPr lang="en-US" sz="2000"/>
              <a:t>r :</a:t>
            </a:r>
            <a:r>
              <a:rPr lang="el-GR" sz="2000"/>
              <a:t> προεξοφλητικό επιτόκιο</a:t>
            </a:r>
          </a:p>
          <a:p>
            <a:pPr>
              <a:buFontTx/>
              <a:buNone/>
            </a:pPr>
            <a:endParaRPr lang="el-GR" sz="2000"/>
          </a:p>
          <a:p>
            <a:r>
              <a:rPr lang="el-GR" sz="2400"/>
              <a:t>Μελλοντική Αξία</a:t>
            </a:r>
          </a:p>
          <a:p>
            <a:endParaRPr lang="en-US" sz="2400"/>
          </a:p>
          <a:p>
            <a:pPr>
              <a:buFontTx/>
              <a:buNone/>
            </a:pPr>
            <a:r>
              <a:rPr lang="en-US" sz="2400"/>
              <a:t> </a:t>
            </a:r>
            <a:r>
              <a:rPr lang="el-GR" sz="2400"/>
              <a:t>        </a:t>
            </a:r>
            <a:r>
              <a:rPr lang="en-US" sz="2000"/>
              <a:t>PV : </a:t>
            </a:r>
            <a:r>
              <a:rPr lang="el-GR" sz="2000"/>
              <a:t>αξία ποσού στην τρέχουσα χρονική στιγμή</a:t>
            </a:r>
            <a:endParaRPr lang="en-US" sz="2000"/>
          </a:p>
          <a:p>
            <a:pPr>
              <a:buFontTx/>
              <a:buNone/>
            </a:pPr>
            <a:r>
              <a:rPr lang="el-GR" sz="2400"/>
              <a:t>          </a:t>
            </a:r>
            <a:r>
              <a:rPr lang="en-US" sz="2000"/>
              <a:t>r :</a:t>
            </a:r>
            <a:r>
              <a:rPr lang="el-GR" sz="2000"/>
              <a:t> προεξοφλητικό επιτόκιο</a:t>
            </a:r>
          </a:p>
          <a:p>
            <a:pPr>
              <a:buFontTx/>
              <a:buNone/>
            </a:pPr>
            <a:endParaRPr lang="el-GR" sz="2400"/>
          </a:p>
          <a:p>
            <a:pPr>
              <a:buFontTx/>
              <a:buNone/>
            </a:pPr>
            <a:endParaRPr lang="el-GR" sz="2400"/>
          </a:p>
        </p:txBody>
      </p:sp>
      <p:sp>
        <p:nvSpPr>
          <p:cNvPr id="6" name="5 - Θέση αριθμού διαφάνειας"/>
          <p:cNvSpPr>
            <a:spLocks noGrp="1"/>
          </p:cNvSpPr>
          <p:nvPr>
            <p:ph type="sldNum" sz="quarter" idx="12"/>
          </p:nvPr>
        </p:nvSpPr>
        <p:spPr/>
        <p:txBody>
          <a:bodyPr/>
          <a:lstStyle/>
          <a:p>
            <a:fld id="{78F14CE2-5DAB-46B0-86FA-04F396DD3E41}" type="slidenum">
              <a:rPr lang="en-GB" smtClean="0"/>
              <a:pPr/>
              <a:t>6</a:t>
            </a:fld>
            <a:endParaRPr lang="en-GB"/>
          </a:p>
        </p:txBody>
      </p:sp>
      <p:pic>
        <p:nvPicPr>
          <p:cNvPr id="130052" name="Picture 5"/>
          <p:cNvPicPr>
            <a:picLocks noChangeAspect="1" noChangeArrowheads="1"/>
          </p:cNvPicPr>
          <p:nvPr/>
        </p:nvPicPr>
        <p:blipFill>
          <a:blip r:embed="rId2"/>
          <a:srcRect/>
          <a:stretch>
            <a:fillRect/>
          </a:stretch>
        </p:blipFill>
        <p:spPr bwMode="auto">
          <a:xfrm>
            <a:off x="4872039" y="1916113"/>
            <a:ext cx="2663825" cy="735012"/>
          </a:xfrm>
          <a:prstGeom prst="rect">
            <a:avLst/>
          </a:prstGeom>
          <a:noFill/>
          <a:ln w="9525">
            <a:noFill/>
            <a:miter lim="800000"/>
            <a:headEnd/>
            <a:tailEnd/>
          </a:ln>
        </p:spPr>
      </p:pic>
      <p:pic>
        <p:nvPicPr>
          <p:cNvPr id="130053" name="Picture 6"/>
          <p:cNvPicPr>
            <a:picLocks noChangeAspect="1" noChangeArrowheads="1"/>
          </p:cNvPicPr>
          <p:nvPr/>
        </p:nvPicPr>
        <p:blipFill>
          <a:blip r:embed="rId3"/>
          <a:srcRect/>
          <a:stretch>
            <a:fillRect/>
          </a:stretch>
        </p:blipFill>
        <p:spPr bwMode="auto">
          <a:xfrm>
            <a:off x="5087939" y="4076701"/>
            <a:ext cx="2016125" cy="390525"/>
          </a:xfrm>
          <a:prstGeom prst="rect">
            <a:avLst/>
          </a:prstGeom>
          <a:noFill/>
          <a:ln w="9525">
            <a:noFill/>
            <a:miter lim="800000"/>
            <a:headEnd/>
            <a:tailEnd/>
          </a:ln>
        </p:spPr>
      </p:pic>
      <p:pic>
        <p:nvPicPr>
          <p:cNvPr id="8" name="7 - Εικόνα" descr="logo.jpg"/>
          <p:cNvPicPr>
            <a:picLocks noChangeAspect="1"/>
          </p:cNvPicPr>
          <p:nvPr/>
        </p:nvPicPr>
        <p:blipFill>
          <a:blip r:embed="rId4" cstate="print"/>
          <a:stretch>
            <a:fillRect/>
          </a:stretch>
        </p:blipFill>
        <p:spPr>
          <a:xfrm>
            <a:off x="7524760" y="6072206"/>
            <a:ext cx="2423160" cy="60350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normAutofit/>
          </a:bodyPr>
          <a:lstStyle/>
          <a:p>
            <a:r>
              <a:rPr lang="el-GR"/>
              <a:t>Χρονική Αξία σε </a:t>
            </a:r>
            <a:r>
              <a:rPr lang="en-US"/>
              <a:t>n </a:t>
            </a:r>
            <a:r>
              <a:rPr lang="el-GR"/>
              <a:t>μελλοντικές περιόδους</a:t>
            </a:r>
          </a:p>
        </p:txBody>
      </p:sp>
      <p:sp>
        <p:nvSpPr>
          <p:cNvPr id="1029" name="Rectangle 3"/>
          <p:cNvSpPr>
            <a:spLocks noGrp="1" noChangeArrowheads="1"/>
          </p:cNvSpPr>
          <p:nvPr>
            <p:ph idx="1"/>
          </p:nvPr>
        </p:nvSpPr>
        <p:spPr>
          <a:xfrm>
            <a:off x="1981200" y="1219201"/>
            <a:ext cx="8229600" cy="4937125"/>
          </a:xfrm>
        </p:spPr>
        <p:txBody>
          <a:bodyPr/>
          <a:lstStyle/>
          <a:p>
            <a:endParaRPr lang="el-GR" sz="2400"/>
          </a:p>
          <a:p>
            <a:r>
              <a:rPr lang="el-GR" sz="2400"/>
              <a:t>Παρούσα Αξία</a:t>
            </a:r>
          </a:p>
          <a:p>
            <a:endParaRPr lang="el-GR" sz="2400"/>
          </a:p>
          <a:p>
            <a:pPr>
              <a:buFontTx/>
              <a:buNone/>
            </a:pPr>
            <a:r>
              <a:rPr lang="en-US" sz="2000"/>
              <a:t>           C : </a:t>
            </a:r>
            <a:r>
              <a:rPr lang="el-GR" sz="2000"/>
              <a:t>αξία χρηματοροής σε </a:t>
            </a:r>
            <a:r>
              <a:rPr lang="en-US" sz="2000"/>
              <a:t>n</a:t>
            </a:r>
            <a:r>
              <a:rPr lang="el-GR" sz="2000"/>
              <a:t> χρόνο</a:t>
            </a:r>
          </a:p>
          <a:p>
            <a:pPr>
              <a:buFontTx/>
              <a:buNone/>
            </a:pPr>
            <a:r>
              <a:rPr lang="el-GR" sz="2000"/>
              <a:t>            </a:t>
            </a:r>
            <a:r>
              <a:rPr lang="en-US" sz="2400"/>
              <a:t>r :</a:t>
            </a:r>
            <a:r>
              <a:rPr lang="el-GR" sz="2400"/>
              <a:t> προεξοφλητικό επιτόκιο</a:t>
            </a:r>
          </a:p>
          <a:p>
            <a:pPr>
              <a:buFontTx/>
              <a:buNone/>
            </a:pPr>
            <a:endParaRPr lang="el-GR" sz="2400"/>
          </a:p>
          <a:p>
            <a:r>
              <a:rPr lang="el-GR" sz="2400"/>
              <a:t>Μελλοντική Αξία</a:t>
            </a:r>
          </a:p>
          <a:p>
            <a:endParaRPr lang="en-US" sz="2400"/>
          </a:p>
          <a:p>
            <a:pPr>
              <a:buFontTx/>
              <a:buNone/>
            </a:pPr>
            <a:r>
              <a:rPr lang="en-US" sz="2400"/>
              <a:t> </a:t>
            </a:r>
            <a:r>
              <a:rPr lang="el-GR" sz="2400"/>
              <a:t>        </a:t>
            </a:r>
            <a:r>
              <a:rPr lang="en-US" sz="2000"/>
              <a:t>C : </a:t>
            </a:r>
            <a:r>
              <a:rPr lang="el-GR" sz="2000"/>
              <a:t>αξία χρηματοροής στην τρέχουσα χρονική στιγμή</a:t>
            </a:r>
            <a:endParaRPr lang="en-US" sz="2000"/>
          </a:p>
          <a:p>
            <a:pPr>
              <a:buFontTx/>
              <a:buNone/>
            </a:pPr>
            <a:r>
              <a:rPr lang="el-GR" sz="2400"/>
              <a:t>          </a:t>
            </a:r>
            <a:r>
              <a:rPr lang="en-US" sz="2400"/>
              <a:t>r :</a:t>
            </a:r>
            <a:r>
              <a:rPr lang="el-GR" sz="2400"/>
              <a:t> προεξοφλητικό επιτόκιο</a:t>
            </a:r>
          </a:p>
          <a:p>
            <a:pPr>
              <a:buFontTx/>
              <a:buNone/>
            </a:pPr>
            <a:endParaRPr lang="el-GR" sz="2400"/>
          </a:p>
          <a:p>
            <a:pPr>
              <a:buFontTx/>
              <a:buNone/>
            </a:pPr>
            <a:endParaRPr lang="el-GR" sz="2400"/>
          </a:p>
        </p:txBody>
      </p:sp>
      <p:sp>
        <p:nvSpPr>
          <p:cNvPr id="8" name="7 - Θέση αριθμού διαφάνειας"/>
          <p:cNvSpPr>
            <a:spLocks noGrp="1"/>
          </p:cNvSpPr>
          <p:nvPr>
            <p:ph type="sldNum" sz="quarter" idx="12"/>
          </p:nvPr>
        </p:nvSpPr>
        <p:spPr/>
        <p:txBody>
          <a:bodyPr/>
          <a:lstStyle/>
          <a:p>
            <a:fld id="{78F14CE2-5DAB-46B0-86FA-04F396DD3E41}" type="slidenum">
              <a:rPr lang="en-GB" smtClean="0"/>
              <a:pPr/>
              <a:t>7</a:t>
            </a:fld>
            <a:endParaRPr lang="en-GB"/>
          </a:p>
        </p:txBody>
      </p:sp>
      <p:sp>
        <p:nvSpPr>
          <p:cNvPr id="1030" name="Rectangle 7"/>
          <p:cNvSpPr>
            <a:spLocks noChangeArrowheads="1"/>
          </p:cNvSpPr>
          <p:nvPr/>
        </p:nvSpPr>
        <p:spPr bwMode="auto">
          <a:xfrm>
            <a:off x="1524001" y="3020497"/>
            <a:ext cx="184731" cy="369332"/>
          </a:xfrm>
          <a:prstGeom prst="rect">
            <a:avLst/>
          </a:prstGeom>
          <a:noFill/>
          <a:ln w="9525">
            <a:noFill/>
            <a:miter lim="800000"/>
            <a:headEnd/>
            <a:tailEnd/>
          </a:ln>
        </p:spPr>
        <p:txBody>
          <a:bodyPr wrap="none" anchor="ctr">
            <a:spAutoFit/>
          </a:bodyPr>
          <a:lstStyle/>
          <a:p>
            <a:endParaRPr lang="en-US">
              <a:latin typeface="Gill Sans MT" pitchFamily="34" charset="0"/>
            </a:endParaRPr>
          </a:p>
        </p:txBody>
      </p:sp>
      <p:graphicFrame>
        <p:nvGraphicFramePr>
          <p:cNvPr id="1026" name="Object 6"/>
          <p:cNvGraphicFramePr>
            <a:graphicFrameLocks noChangeAspect="1"/>
          </p:cNvGraphicFramePr>
          <p:nvPr/>
        </p:nvGraphicFramePr>
        <p:xfrm>
          <a:off x="5159376" y="1844676"/>
          <a:ext cx="1655763" cy="855663"/>
        </p:xfrm>
        <a:graphic>
          <a:graphicData uri="http://schemas.openxmlformats.org/presentationml/2006/ole">
            <mc:AlternateContent xmlns:mc="http://schemas.openxmlformats.org/markup-compatibility/2006">
              <mc:Choice xmlns:v="urn:schemas-microsoft-com:vml" Requires="v">
                <p:oleObj spid="_x0000_s1028" name="Equation" r:id="rId3" imgW="863225" imgH="444307" progId="Equation.3">
                  <p:embed/>
                </p:oleObj>
              </mc:Choice>
              <mc:Fallback>
                <p:oleObj name="Equation" r:id="rId3" imgW="863225" imgH="444307" progId="Equation.3">
                  <p:embed/>
                  <p:pic>
                    <p:nvPicPr>
                      <p:cNvPr id="1026"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59376" y="1844676"/>
                        <a:ext cx="1655763"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1" name="Rectangle 9"/>
          <p:cNvSpPr>
            <a:spLocks noChangeArrowheads="1"/>
          </p:cNvSpPr>
          <p:nvPr/>
        </p:nvSpPr>
        <p:spPr bwMode="auto">
          <a:xfrm>
            <a:off x="1524001" y="3115747"/>
            <a:ext cx="184731" cy="369332"/>
          </a:xfrm>
          <a:prstGeom prst="rect">
            <a:avLst/>
          </a:prstGeom>
          <a:noFill/>
          <a:ln w="9525">
            <a:noFill/>
            <a:miter lim="800000"/>
            <a:headEnd/>
            <a:tailEnd/>
          </a:ln>
        </p:spPr>
        <p:txBody>
          <a:bodyPr wrap="none" anchor="ctr">
            <a:spAutoFit/>
          </a:bodyPr>
          <a:lstStyle/>
          <a:p>
            <a:endParaRPr lang="en-US">
              <a:latin typeface="Gill Sans MT" pitchFamily="34" charset="0"/>
            </a:endParaRPr>
          </a:p>
        </p:txBody>
      </p:sp>
      <p:graphicFrame>
        <p:nvGraphicFramePr>
          <p:cNvPr id="1027" name="Object 8"/>
          <p:cNvGraphicFramePr>
            <a:graphicFrameLocks noChangeAspect="1"/>
          </p:cNvGraphicFramePr>
          <p:nvPr/>
        </p:nvGraphicFramePr>
        <p:xfrm>
          <a:off x="5159376" y="4005263"/>
          <a:ext cx="2016125" cy="481012"/>
        </p:xfrm>
        <a:graphic>
          <a:graphicData uri="http://schemas.openxmlformats.org/presentationml/2006/ole">
            <mc:AlternateContent xmlns:mc="http://schemas.openxmlformats.org/markup-compatibility/2006">
              <mc:Choice xmlns:v="urn:schemas-microsoft-com:vml" Requires="v">
                <p:oleObj spid="_x0000_s1029" name="Equation" r:id="rId5" imgW="1079032" imgH="253890" progId="Equation.3">
                  <p:embed/>
                </p:oleObj>
              </mc:Choice>
              <mc:Fallback>
                <p:oleObj name="Equation" r:id="rId5" imgW="1079032" imgH="253890" progId="Equation.3">
                  <p:embed/>
                  <p:pic>
                    <p:nvPicPr>
                      <p:cNvPr id="1027"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59376" y="4005263"/>
                        <a:ext cx="2016125" cy="4810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 name="9 - Εικόνα" descr="logo.jpg"/>
          <p:cNvPicPr>
            <a:picLocks noChangeAspect="1"/>
          </p:cNvPicPr>
          <p:nvPr/>
        </p:nvPicPr>
        <p:blipFill>
          <a:blip r:embed="rId7" cstate="print"/>
          <a:stretch>
            <a:fillRect/>
          </a:stretch>
        </p:blipFill>
        <p:spPr>
          <a:xfrm>
            <a:off x="7524760" y="6072206"/>
            <a:ext cx="2423160" cy="60350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1 - Τίτλος"/>
          <p:cNvSpPr>
            <a:spLocks noGrp="1"/>
          </p:cNvSpPr>
          <p:nvPr>
            <p:ph type="title"/>
          </p:nvPr>
        </p:nvSpPr>
        <p:spPr/>
        <p:txBody>
          <a:bodyPr>
            <a:normAutofit/>
          </a:bodyPr>
          <a:lstStyle/>
          <a:p>
            <a:r>
              <a:rPr lang="el-GR" sz="3000" b="1" dirty="0"/>
              <a:t>ΧΡΗΜΑΤΟΟΙΚΟΝΟΜΙΚΗ ΑΞΙΟΛΟΓΗΣΗ ΕΠΕΝΔΥΣΕΩΝ</a:t>
            </a:r>
          </a:p>
        </p:txBody>
      </p:sp>
      <p:sp>
        <p:nvSpPr>
          <p:cNvPr id="131075" name="2 - Θέση περιεχομένου"/>
          <p:cNvSpPr>
            <a:spLocks noGrp="1"/>
          </p:cNvSpPr>
          <p:nvPr>
            <p:ph idx="1"/>
          </p:nvPr>
        </p:nvSpPr>
        <p:spPr>
          <a:xfrm>
            <a:off x="1825625" y="1527175"/>
            <a:ext cx="8504238" cy="4572000"/>
          </a:xfrm>
        </p:spPr>
        <p:txBody>
          <a:bodyPr>
            <a:normAutofit/>
          </a:bodyPr>
          <a:lstStyle/>
          <a:p>
            <a:pPr algn="just"/>
            <a:r>
              <a:rPr lang="el-GR" sz="2600" i="1" dirty="0"/>
              <a:t>Βασικά κριτήρια αξιολόγησης επενδυτικών σχεδίων</a:t>
            </a:r>
          </a:p>
          <a:p>
            <a:pPr algn="just"/>
            <a:r>
              <a:rPr lang="el-GR" sz="2600" dirty="0"/>
              <a:t> Τα δύο συνηθέστερα κριτήρια που χρησιμοποιούνται για τον σκοπό αυτό είναι:</a:t>
            </a:r>
          </a:p>
          <a:p>
            <a:pPr algn="just"/>
            <a:r>
              <a:rPr lang="el-GR" sz="2600" dirty="0"/>
              <a:t>το κριτήριο της </a:t>
            </a:r>
            <a:r>
              <a:rPr lang="el-GR" sz="2600" b="1" dirty="0"/>
              <a:t>Καθαρής Παρούσας Αξίας </a:t>
            </a:r>
            <a:r>
              <a:rPr lang="el-GR" sz="2600" dirty="0"/>
              <a:t>(</a:t>
            </a:r>
            <a:r>
              <a:rPr lang="el-GR" sz="2600" dirty="0" err="1"/>
              <a:t>Net</a:t>
            </a:r>
            <a:r>
              <a:rPr lang="el-GR" sz="2600" dirty="0"/>
              <a:t> </a:t>
            </a:r>
            <a:r>
              <a:rPr lang="el-GR" sz="2600" dirty="0" err="1"/>
              <a:t>Present</a:t>
            </a:r>
            <a:r>
              <a:rPr lang="el-GR" sz="2600" dirty="0"/>
              <a:t> </a:t>
            </a:r>
            <a:r>
              <a:rPr lang="el-GR" sz="2600" dirty="0" err="1"/>
              <a:t>Value</a:t>
            </a:r>
            <a:r>
              <a:rPr lang="el-GR" sz="2600" dirty="0"/>
              <a:t> – NPV) και</a:t>
            </a:r>
          </a:p>
          <a:p>
            <a:pPr algn="just"/>
            <a:r>
              <a:rPr lang="el-GR" sz="2600" dirty="0"/>
              <a:t> το κριτήριο της </a:t>
            </a:r>
            <a:r>
              <a:rPr lang="el-GR" sz="2600" b="1" dirty="0"/>
              <a:t>Εσωτερικής Απόδοσης επί του Κεφαλαίου</a:t>
            </a:r>
            <a:r>
              <a:rPr lang="el-GR" sz="2600" dirty="0"/>
              <a:t> (</a:t>
            </a:r>
            <a:r>
              <a:rPr lang="el-GR" sz="2600" dirty="0" err="1"/>
              <a:t>Internal</a:t>
            </a:r>
            <a:r>
              <a:rPr lang="el-GR" sz="2600" dirty="0"/>
              <a:t> </a:t>
            </a:r>
            <a:r>
              <a:rPr lang="el-GR" sz="2600" dirty="0" err="1"/>
              <a:t>Rate</a:t>
            </a:r>
            <a:r>
              <a:rPr lang="el-GR" sz="2600" dirty="0"/>
              <a:t> </a:t>
            </a:r>
            <a:r>
              <a:rPr lang="el-GR" sz="2600" dirty="0" err="1"/>
              <a:t>of</a:t>
            </a:r>
            <a:r>
              <a:rPr lang="el-GR" sz="2600" dirty="0"/>
              <a:t> </a:t>
            </a:r>
            <a:r>
              <a:rPr lang="el-GR" sz="2600" dirty="0" err="1"/>
              <a:t>Return</a:t>
            </a:r>
            <a:r>
              <a:rPr lang="el-GR" sz="2600" dirty="0"/>
              <a:t> –IRR)</a:t>
            </a:r>
          </a:p>
          <a:p>
            <a:pPr algn="just">
              <a:buFont typeface="Wingdings 2" pitchFamily="18" charset="2"/>
              <a:buNone/>
            </a:pPr>
            <a:endParaRPr lang="el-GR" dirty="0"/>
          </a:p>
        </p:txBody>
      </p:sp>
      <p:sp>
        <p:nvSpPr>
          <p:cNvPr id="4" name="3 - Θέση αριθμού διαφάνειας"/>
          <p:cNvSpPr>
            <a:spLocks noGrp="1"/>
          </p:cNvSpPr>
          <p:nvPr>
            <p:ph type="sldNum" sz="quarter" idx="12"/>
          </p:nvPr>
        </p:nvSpPr>
        <p:spPr/>
        <p:txBody>
          <a:bodyPr/>
          <a:lstStyle/>
          <a:p>
            <a:fld id="{78F14CE2-5DAB-46B0-86FA-04F396DD3E41}" type="slidenum">
              <a:rPr lang="en-GB" smtClean="0"/>
              <a:pPr/>
              <a:t>8</a:t>
            </a:fld>
            <a:endParaRPr lang="en-GB"/>
          </a:p>
        </p:txBody>
      </p:sp>
      <p:pic>
        <p:nvPicPr>
          <p:cNvPr id="6" name="5 - Εικόνα" descr="logo.jpg"/>
          <p:cNvPicPr>
            <a:picLocks noChangeAspect="1"/>
          </p:cNvPicPr>
          <p:nvPr/>
        </p:nvPicPr>
        <p:blipFill>
          <a:blip r:embed="rId2" cstate="print"/>
          <a:stretch>
            <a:fillRect/>
          </a:stretch>
        </p:blipFill>
        <p:spPr>
          <a:xfrm>
            <a:off x="7524760" y="6072206"/>
            <a:ext cx="2423160" cy="603504"/>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1 - Τίτλος"/>
          <p:cNvSpPr>
            <a:spLocks noGrp="1"/>
          </p:cNvSpPr>
          <p:nvPr>
            <p:ph type="title"/>
          </p:nvPr>
        </p:nvSpPr>
        <p:spPr/>
        <p:txBody>
          <a:bodyPr>
            <a:normAutofit/>
          </a:bodyPr>
          <a:lstStyle/>
          <a:p>
            <a:r>
              <a:rPr lang="el-GR" sz="3000" b="1" dirty="0"/>
              <a:t>Καθαρά Παρούσα Αξία (ΚΠΑ)</a:t>
            </a:r>
          </a:p>
        </p:txBody>
      </p:sp>
      <p:pic>
        <p:nvPicPr>
          <p:cNvPr id="132099" name="3 - Θέση περιεχομένου" descr="http://dlabs.it.teithe.gr/epixeir/epix6/6_files/text6_files/Image159.gif"/>
          <p:cNvPicPr>
            <a:picLocks noGrp="1"/>
          </p:cNvPicPr>
          <p:nvPr>
            <p:ph idx="1"/>
          </p:nvPr>
        </p:nvPicPr>
        <p:blipFill>
          <a:blip r:embed="rId2"/>
          <a:srcRect/>
          <a:stretch>
            <a:fillRect/>
          </a:stretch>
        </p:blipFill>
        <p:spPr>
          <a:xfrm>
            <a:off x="2566988" y="1773238"/>
            <a:ext cx="6337300" cy="1223962"/>
          </a:xfrm>
        </p:spPr>
      </p:pic>
      <p:sp>
        <p:nvSpPr>
          <p:cNvPr id="5" name="4 - Θέση αριθμού διαφάνειας"/>
          <p:cNvSpPr>
            <a:spLocks noGrp="1"/>
          </p:cNvSpPr>
          <p:nvPr>
            <p:ph type="sldNum" sz="quarter" idx="12"/>
          </p:nvPr>
        </p:nvSpPr>
        <p:spPr/>
        <p:txBody>
          <a:bodyPr/>
          <a:lstStyle/>
          <a:p>
            <a:fld id="{78F14CE2-5DAB-46B0-86FA-04F396DD3E41}" type="slidenum">
              <a:rPr lang="en-GB" smtClean="0"/>
              <a:pPr/>
              <a:t>9</a:t>
            </a:fld>
            <a:endParaRPr lang="en-GB"/>
          </a:p>
        </p:txBody>
      </p:sp>
      <p:sp>
        <p:nvSpPr>
          <p:cNvPr id="132100" name="5 - Ορθογώνιο"/>
          <p:cNvSpPr>
            <a:spLocks noChangeArrowheads="1"/>
          </p:cNvSpPr>
          <p:nvPr/>
        </p:nvSpPr>
        <p:spPr bwMode="auto">
          <a:xfrm>
            <a:off x="1919289" y="3500440"/>
            <a:ext cx="8497887" cy="2092881"/>
          </a:xfrm>
          <a:prstGeom prst="rect">
            <a:avLst/>
          </a:prstGeom>
          <a:noFill/>
          <a:ln w="9525">
            <a:noFill/>
            <a:miter lim="800000"/>
            <a:headEnd/>
            <a:tailEnd/>
          </a:ln>
        </p:spPr>
        <p:txBody>
          <a:bodyPr wrap="square">
            <a:spAutoFit/>
          </a:bodyPr>
          <a:lstStyle/>
          <a:p>
            <a:pPr algn="just">
              <a:buFont typeface="Arial" pitchFamily="34" charset="0"/>
              <a:buChar char="•"/>
            </a:pPr>
            <a:r>
              <a:rPr lang="el-GR" sz="2600" dirty="0">
                <a:latin typeface="Calibri" pitchFamily="34" charset="0"/>
                <a:cs typeface="Times New Roman" pitchFamily="18" charset="0"/>
              </a:rPr>
              <a:t>Αν η καθαρή παρούσα αξία είναι θετική, η επένδυση πρέπει να γίνει αποδεκτή, ενώ αν είναι αρνητική η επένδυση πρέπει να απορριφθεί.</a:t>
            </a:r>
          </a:p>
          <a:p>
            <a:pPr algn="just">
              <a:buFont typeface="Arial" pitchFamily="34" charset="0"/>
              <a:buChar char="•"/>
            </a:pPr>
            <a:r>
              <a:rPr lang="el-GR" sz="2600" dirty="0">
                <a:latin typeface="Calibri" pitchFamily="34" charset="0"/>
                <a:cs typeface="Times New Roman" pitchFamily="18" charset="0"/>
              </a:rPr>
              <a:t> Σε περίπτωση αμοιβαία αποκλειόμενων επενδύσεων, επιλέγεται εκείνη με την υψηλότερη καθαρή παρούσα αξία.</a:t>
            </a:r>
          </a:p>
        </p:txBody>
      </p:sp>
      <p:pic>
        <p:nvPicPr>
          <p:cNvPr id="7" name="6 - Εικόνα" descr="logo.jpg"/>
          <p:cNvPicPr>
            <a:picLocks noChangeAspect="1"/>
          </p:cNvPicPr>
          <p:nvPr/>
        </p:nvPicPr>
        <p:blipFill>
          <a:blip r:embed="rId3" cstate="print"/>
          <a:stretch>
            <a:fillRect/>
          </a:stretch>
        </p:blipFill>
        <p:spPr>
          <a:xfrm>
            <a:off x="7524760" y="6072206"/>
            <a:ext cx="2423160" cy="60350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TotalTime>
  <Words>1264</Words>
  <Application>Microsoft Office PowerPoint</Application>
  <PresentationFormat>Widescreen</PresentationFormat>
  <Paragraphs>261</Paragraphs>
  <Slides>23</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3" baseType="lpstr">
      <vt:lpstr>Arial</vt:lpstr>
      <vt:lpstr>Calibri</vt:lpstr>
      <vt:lpstr>Calibri Light</vt:lpstr>
      <vt:lpstr>Gill Sans MT</vt:lpstr>
      <vt:lpstr>Times New Roman</vt:lpstr>
      <vt:lpstr>Wingdings</vt:lpstr>
      <vt:lpstr>Wingdings 2</vt:lpstr>
      <vt:lpstr>Wingdings 3</vt:lpstr>
      <vt:lpstr>Office Theme</vt:lpstr>
      <vt:lpstr>Equation</vt:lpstr>
      <vt:lpstr>Ζήτηση για επενδύσεις &amp; η αξιολόγηση τους </vt:lpstr>
      <vt:lpstr>ΧΡΗΜΑΤΟΟΙΚΟΝΟΜΙΚΗ ΑΞΙΟΛΟΓΗΣΗ ΕΠΕΝΔΥΣΕΩΝ</vt:lpstr>
      <vt:lpstr>Πίνακας ταμειακών ροών </vt:lpstr>
      <vt:lpstr>PowerPoint Presentation</vt:lpstr>
      <vt:lpstr>ΧΡΗΜΑΤΟΟΙΚΟΝΟΜΙΚΗ ΑΞΙΟΛΟΓΗΣΗ ΕΠΕΝΔΥΣΕΩΝ</vt:lpstr>
      <vt:lpstr>Χρονική Αξία του χρήματος</vt:lpstr>
      <vt:lpstr>Χρονική Αξία σε n μελλοντικές περιόδους</vt:lpstr>
      <vt:lpstr>ΧΡΗΜΑΤΟΟΙΚΟΝΟΜΙΚΗ ΑΞΙΟΛΟΓΗΣΗ ΕΠΕΝΔΥΣΕΩΝ</vt:lpstr>
      <vt:lpstr>Καθαρά Παρούσα Αξία (ΚΠΑ)</vt:lpstr>
      <vt:lpstr>PowerPoint Presentation</vt:lpstr>
      <vt:lpstr>PowerPoint Presentation</vt:lpstr>
      <vt:lpstr>PowerPoint Presentation</vt:lpstr>
      <vt:lpstr>   Μέθοδος εσωτερικού ποσοστού αποδόσεως </vt:lpstr>
      <vt:lpstr>Μέθοδος εσωτερικού ποσοστού αποδόσεως </vt:lpstr>
      <vt:lpstr>Μέθοδος εσωτερικού ποσοστού αποδόσεως </vt:lpstr>
      <vt:lpstr>PowerPoint Presentation</vt:lpstr>
      <vt:lpstr>PowerPoint Presentation</vt:lpstr>
      <vt:lpstr>PowerPoint Presentation</vt:lpstr>
      <vt:lpstr>PowerPoint Presentation</vt:lpstr>
      <vt:lpstr>ΚΡΙΤΗΡΙΟ ΕΣΩΤΕΡΙΚΟΥ ΒΑΘΜΟΥ ΑΠΟΔΟΣΗΣ               (Internal Rate of Return)            ΕΣΩΤΕΡΙΚΟΣ ΣΥΝΤΕΛΕΣΤΗΣ ΑΠΟΔΟΣΗΣ</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Ζήτηση για επενδύσεις &amp; η αξιολόγηση τους </dc:title>
  <dc:creator>KONSTANTINOS DRAKOS</dc:creator>
  <cp:lastModifiedBy>KONSTANTINOS DRAKOS</cp:lastModifiedBy>
  <cp:revision>2</cp:revision>
  <dcterms:created xsi:type="dcterms:W3CDTF">2019-10-24T09:49:15Z</dcterms:created>
  <dcterms:modified xsi:type="dcterms:W3CDTF">2019-10-24T09:57:13Z</dcterms:modified>
</cp:coreProperties>
</file>