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57" r:id="rId4"/>
    <p:sldId id="261" r:id="rId5"/>
    <p:sldId id="262" r:id="rId6"/>
    <p:sldId id="410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518" r:id="rId22"/>
    <p:sldId id="519" r:id="rId23"/>
    <p:sldId id="498" r:id="rId24"/>
    <p:sldId id="499" r:id="rId25"/>
    <p:sldId id="500" r:id="rId26"/>
    <p:sldId id="520" r:id="rId27"/>
    <p:sldId id="502" r:id="rId28"/>
    <p:sldId id="503" r:id="rId29"/>
    <p:sldId id="504" r:id="rId30"/>
    <p:sldId id="505" r:id="rId31"/>
    <p:sldId id="521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354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309" autoAdjust="0"/>
  </p:normalViewPr>
  <p:slideViewPr>
    <p:cSldViewPr>
      <p:cViewPr varScale="1">
        <p:scale>
          <a:sx n="77" d="100"/>
          <a:sy n="77" d="100"/>
        </p:scale>
        <p:origin x="-444" y="-84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FF27225-7B3D-4175-812C-71D6F8935009}" type="datetimeFigureOut">
              <a:rPr lang="el-GR" altLang="de-DE"/>
              <a:pPr/>
              <a:t>22/11/2015</a:t>
            </a:fld>
            <a:endParaRPr lang="el-GR" altLang="de-DE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l-GR" altLang="de-DE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320960-E1C7-4634-A117-2A7A01343B25}" type="slidenum">
              <a:rPr lang="el-GR" altLang="de-DE"/>
              <a:pPr/>
              <a:t>0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522035-F09D-4AAB-AB02-D895A4049F8A}" type="datetimeFigureOut">
              <a:rPr lang="el-GR"/>
              <a:pPr>
                <a:defRPr/>
              </a:pPr>
              <a:t>22/11/2015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806C34-9446-4FC6-B619-54AED160EA30}" type="slidenum">
              <a:rPr lang="el-GR" altLang="de-DE"/>
              <a:pPr/>
              <a:t>‹#›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de-DE" altLang="de-DE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7D005A-D1E6-4957-B1DA-0540B4E13D20}" type="slidenum">
              <a:rPr lang="el-GR" altLang="de-DE"/>
              <a:pPr/>
              <a:t>1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de-DE" altLang="de-DE" smtClean="0"/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A00354-DBE0-49A5-9855-67BCAFC28959}" type="slidenum">
              <a:rPr lang="el-GR" altLang="de-DE"/>
              <a:pPr/>
              <a:t>2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F1757B-1025-4C26-8E85-4D7E8AB17AF3}" type="slidenum">
              <a:rPr lang="el-GR" altLang="de-DE"/>
              <a:pPr/>
              <a:t>3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18C585-CA3B-4EC0-8DB7-F9E3DD77931D}" type="slidenum">
              <a:rPr lang="el-GR" altLang="de-DE"/>
              <a:pPr/>
              <a:t>4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C376A3-19C0-405C-915E-91ED190B08BF}" type="slidenum">
              <a:rPr lang="el-GR" altLang="de-DE"/>
              <a:pPr/>
              <a:t>5</a:t>
            </a:fld>
            <a:endParaRPr lang="el-GR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3428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8496227-76C2-4B8B-9373-7C9A36732602}" type="slidenum">
              <a:rPr lang="el-GR" altLang="de-DE" sz="1200"/>
              <a:pPr algn="r"/>
              <a:t>6</a:t>
            </a:fld>
            <a:endParaRPr lang="el-GR" alt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986AD6-06E0-428D-95E5-0B4B04EBC40D}" type="slidenum">
              <a:rPr lang="el-GR" altLang="de-DE"/>
              <a:pPr/>
              <a:t>43</a:t>
            </a:fld>
            <a:endParaRPr lang="el-GR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37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4CC8A-DED1-4EDD-A5FF-8708533496B1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385596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563386-2933-4179-B578-EE4FCCE4DE13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27836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96832-E8D6-49C2-9FDF-6E92957433DB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21587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CB64F-5F29-4552-AF3B-7FC50D52DF50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91757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E6466-E9A9-48BE-B2D1-E6B60E71439B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213279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110904-899C-4FED-9DFA-21E8C9AA5A7C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18542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77D66-963D-4DCF-A909-F7B99CBCC9FF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25392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761F89-F4EC-42D8-B5D2-860CFEAE123F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120691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D0943B-F932-4040-97BA-B6E5D07358B8}" type="slidenum">
              <a:rPr lang="el-GR" altLang="de-DE"/>
              <a:pPr/>
              <a:t>‹#›</a:t>
            </a:fld>
            <a:endParaRPr lang="el-GR" altLang="de-DE"/>
          </a:p>
        </p:txBody>
      </p:sp>
    </p:spTree>
    <p:extLst>
      <p:ext uri="{BB962C8B-B14F-4D97-AF65-F5344CB8AC3E}">
        <p14:creationId xmlns:p14="http://schemas.microsoft.com/office/powerpoint/2010/main" val="995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de-DE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de-DE" smtClean="0"/>
              <a:t>Στυλ υποδείγματος κειμένου</a:t>
            </a:r>
          </a:p>
          <a:p>
            <a:pPr lvl="1"/>
            <a:r>
              <a:rPr lang="el-GR" altLang="de-DE" smtClean="0"/>
              <a:t>Δεύτερου επιπέδου</a:t>
            </a:r>
          </a:p>
          <a:p>
            <a:pPr lvl="2"/>
            <a:r>
              <a:rPr lang="el-GR" altLang="de-DE" smtClean="0"/>
              <a:t>Τρίτου επιπέδου</a:t>
            </a:r>
          </a:p>
          <a:p>
            <a:pPr lvl="3"/>
            <a:r>
              <a:rPr lang="el-GR" altLang="de-DE" smtClean="0"/>
              <a:t>Τέταρτου επιπέδου</a:t>
            </a:r>
          </a:p>
          <a:p>
            <a:pPr lvl="4"/>
            <a:r>
              <a:rPr lang="el-GR" altLang="de-DE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15914D9-F1A3-4D54-9937-30591E8E00D0}" type="slidenum">
              <a:rPr lang="el-GR" altLang="de-DE"/>
              <a:pPr/>
              <a:t>‹#›</a:t>
            </a:fld>
            <a:endParaRPr lang="el-G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de-DE" smtClean="0"/>
              <a:t>Λογιστική Κόστους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/>
          <a:lstStyle/>
          <a:p>
            <a:r>
              <a:rPr lang="el-GR" altLang="de-DE" sz="2800" b="1" smtClean="0"/>
              <a:t>Ενότητα </a:t>
            </a:r>
            <a:r>
              <a:rPr lang="en-US" altLang="de-DE" sz="2800" b="1" smtClean="0"/>
              <a:t># </a:t>
            </a:r>
            <a:r>
              <a:rPr lang="el-GR" altLang="de-DE" sz="2800" b="1" smtClean="0"/>
              <a:t>2:</a:t>
            </a:r>
            <a:r>
              <a:rPr lang="en-US" altLang="de-DE" sz="2800" smtClean="0"/>
              <a:t> </a:t>
            </a:r>
            <a:r>
              <a:rPr lang="el-GR" altLang="de-DE" sz="2800" smtClean="0"/>
              <a:t>Βασικές Έννοιες Κοστολόγησης</a:t>
            </a:r>
            <a:endParaRPr lang="en-US" altLang="de-DE" sz="2800" smtClean="0"/>
          </a:p>
          <a:p>
            <a:r>
              <a:rPr lang="el-GR" altLang="de-DE" sz="2800" b="1" smtClean="0"/>
              <a:t>Διδάσκουσα: </a:t>
            </a:r>
            <a:r>
              <a:rPr lang="el-GR" altLang="de-DE" sz="2800" smtClean="0"/>
              <a:t>Σάνδρα Κοέν</a:t>
            </a:r>
          </a:p>
          <a:p>
            <a:r>
              <a:rPr lang="el-GR" altLang="de-DE" sz="2800" b="1" smtClean="0"/>
              <a:t>Τμήμα: </a:t>
            </a:r>
            <a:r>
              <a:rPr lang="el-GR" altLang="de-DE" sz="2800" smtClean="0"/>
              <a:t>Οργάνωση και Διοίκηση Επιχειρήσεων</a:t>
            </a:r>
          </a:p>
        </p:txBody>
      </p:sp>
      <p:pic>
        <p:nvPicPr>
          <p:cNvPr id="1433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F133-224F-4F79-ADAE-B4834212F6F2}" type="slidenum">
              <a:rPr lang="el-GR" altLang="de-DE"/>
              <a:pPr/>
              <a:t>10</a:t>
            </a:fld>
            <a:endParaRPr lang="el-GR" altLang="de-DE"/>
          </a:p>
        </p:txBody>
      </p:sp>
      <p:sp>
        <p:nvSpPr>
          <p:cNvPr id="215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Βασικές αρχές κοστολόγησης</a:t>
            </a:r>
            <a:endParaRPr lang="el-GR" altLang="de-DE" smtClean="0"/>
          </a:p>
        </p:txBody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/>
              <a:t>Το κόστος πρέπει να σχετίζεται όσο το δυνατόν περισσότερο με τις αιτίες που το δημιουργούν.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/>
              <a:t>Μια δαπάνη θα πρέπει να καταλογίζεται μόνο αφού έχει συμβεί: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l-GR" altLang="en-US" sz="2000" smtClean="0"/>
              <a:t>Εξαίρεση: περιοδική εξομάλυνση του κόστους.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/>
              <a:t>Όλα τα κόστη ανεξάρτητα από το μέγεθος τους πρέπει να λαμβάνονται  υπόψη.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/>
              <a:t>Το έκτακτο ή μη κανονικό κόστος δεν πρέπει να συμπεριλαμβάνεται στη κοστολόγηση.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en-US" sz="2800" smtClean="0"/>
              <a:t>Ένα παρελθόν κόστος δεν πρέπει να επιβαρύνει ποτέ μία μελλοντική περίοδο.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D29A-7D08-41E4-922C-37298F520464}" type="slidenum">
              <a:rPr lang="el-GR" altLang="de-DE"/>
              <a:pPr/>
              <a:t>11</a:t>
            </a:fld>
            <a:endParaRPr lang="el-GR" altLang="de-DE"/>
          </a:p>
        </p:txBody>
      </p:sp>
      <p:sp>
        <p:nvSpPr>
          <p:cNvPr id="216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Διαχείριση κόστους</a:t>
            </a:r>
            <a:endParaRPr lang="el-GR" altLang="de-DE" smtClean="0"/>
          </a:p>
        </p:txBody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Φιλοσοφία:</a:t>
            </a:r>
            <a:endParaRPr lang="el-GR" altLang="en-US" sz="2800" smtClean="0"/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Δημιουργία αξίας για τον πελάτη με χαμηλό κόστος. </a:t>
            </a:r>
          </a:p>
          <a:p>
            <a:pPr>
              <a:spcBef>
                <a:spcPct val="20000"/>
              </a:spcBef>
            </a:pPr>
            <a:r>
              <a:rPr lang="el-GR" altLang="en-US" sz="2800" b="1" smtClean="0"/>
              <a:t>Συμπεριφορά:</a:t>
            </a:r>
            <a:endParaRPr lang="el-GR" altLang="en-US" sz="2800" smtClean="0"/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Το κόστος είναι αποτέλεσμα δραστηριοτήτων.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Εμπλοκή - όχι παθητική καταγραφή.</a:t>
            </a:r>
          </a:p>
          <a:p>
            <a:pPr>
              <a:spcBef>
                <a:spcPct val="20000"/>
              </a:spcBef>
            </a:pPr>
            <a:r>
              <a:rPr lang="el-GR" altLang="en-US" sz="2800" b="1" smtClean="0"/>
              <a:t>Τεχνικές:</a:t>
            </a:r>
            <a:endParaRPr lang="el-GR" altLang="en-US" sz="2800" smtClean="0"/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Σύνολο πληθώρας επιστημονικών μεθόδων.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Επιλογή βάσει: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Καταλληλότητας για την επίτευξη των στόχων. 	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Ανάλυση κόστους – οφέλους.</a:t>
            </a:r>
            <a:endParaRPr lang="el-GR" altLang="de-DE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DAE52-9F18-46FE-B171-C7CEFB60B491}" type="slidenum">
              <a:rPr lang="el-GR" altLang="de-DE"/>
              <a:pPr/>
              <a:t>12</a:t>
            </a:fld>
            <a:endParaRPr lang="el-GR" altLang="de-DE"/>
          </a:p>
        </p:txBody>
      </p:sp>
      <p:sp>
        <p:nvSpPr>
          <p:cNvPr id="217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Κόστος και Έξοδο</a:t>
            </a:r>
            <a:endParaRPr lang="el-GR" altLang="de-DE" smtClean="0"/>
          </a:p>
        </p:txBody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Κόστος</a:t>
            </a:r>
            <a:r>
              <a:rPr lang="el-GR" altLang="en-US" smtClean="0"/>
              <a:t> είναι η </a:t>
            </a:r>
            <a:r>
              <a:rPr lang="el-GR" altLang="en-US" b="1" smtClean="0"/>
              <a:t>διάθεση ή η επένδυση</a:t>
            </a:r>
            <a:r>
              <a:rPr lang="el-GR" altLang="en-US" smtClean="0"/>
              <a:t> αγοραστικής δύναμης για την απόκτηση </a:t>
            </a:r>
            <a:r>
              <a:rPr lang="el-GR" altLang="en-US" b="1" smtClean="0"/>
              <a:t>υλικών ή άυλων αγαθών και υπηρεσιών</a:t>
            </a:r>
            <a:r>
              <a:rPr lang="el-GR" altLang="en-US" smtClean="0"/>
              <a:t> με σκοπό τη </a:t>
            </a:r>
            <a:r>
              <a:rPr lang="el-GR" altLang="en-US" b="1" smtClean="0"/>
              <a:t>χρησιμοποίησή τους</a:t>
            </a:r>
            <a:r>
              <a:rPr lang="el-GR" altLang="en-US" smtClean="0"/>
              <a:t> για την πραγματοποίηση </a:t>
            </a:r>
            <a:r>
              <a:rPr lang="el-GR" altLang="en-US" b="1" smtClean="0"/>
              <a:t>εσόδων από πωλήσεις.</a:t>
            </a:r>
            <a:r>
              <a:rPr lang="el-GR" altLang="en-US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Έξοδο </a:t>
            </a:r>
            <a:r>
              <a:rPr lang="el-GR" altLang="en-US" smtClean="0"/>
              <a:t>είναι το κόστος που βαρύνει τα έσοδα της χρήσης: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Μείωση Ι.Κ. με: α) Μείωση Ενεργητικού ή β) Αύξηση Παθητικού.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FE3C-F417-4505-8C87-2CDB7E8B6558}" type="slidenum">
              <a:rPr lang="el-GR" altLang="de-DE"/>
              <a:pPr/>
              <a:t>13</a:t>
            </a:fld>
            <a:endParaRPr lang="el-GR" altLang="de-DE"/>
          </a:p>
        </p:txBody>
      </p:sp>
      <p:sp>
        <p:nvSpPr>
          <p:cNvPr id="218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Φορέας Κόστους</a:t>
            </a:r>
            <a:r>
              <a:rPr lang="en-US" altLang="en-US" smtClean="0"/>
              <a:t> -</a:t>
            </a:r>
            <a:r>
              <a:rPr lang="el-GR" altLang="en-US" smtClean="0"/>
              <a:t> Κέντρο Κόστους</a:t>
            </a:r>
            <a:endParaRPr lang="el-GR" altLang="de-DE" smtClean="0"/>
          </a:p>
        </p:txBody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Φορείς κόστους</a:t>
            </a:r>
            <a:r>
              <a:rPr lang="el-GR" altLang="en-US" sz="2800" smtClean="0"/>
              <a:t> θεωρούνται τα προϊόντα και οι υπηρεσίες που κοστολογούνται. </a:t>
            </a:r>
          </a:p>
          <a:p>
            <a:pPr>
              <a:spcBef>
                <a:spcPct val="20000"/>
              </a:spcBef>
            </a:pPr>
            <a:r>
              <a:rPr lang="el-GR" altLang="en-US" sz="2800" b="1" smtClean="0"/>
              <a:t>Κέντρα κόστους</a:t>
            </a:r>
            <a:r>
              <a:rPr lang="el-GR" altLang="en-US" sz="2800" smtClean="0"/>
              <a:t> θεωρούνται </a:t>
            </a:r>
            <a:r>
              <a:rPr lang="el-GR" altLang="en-US" sz="2800" i="1" smtClean="0"/>
              <a:t>συνήθως</a:t>
            </a:r>
            <a:r>
              <a:rPr lang="el-GR" altLang="en-US" sz="2800" smtClean="0"/>
              <a:t> τα τμήματα (λειτουργίες) της επιχείρησης στις οποίες γίνεται συγκέντρωση του κόστους.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04AF2-C56C-47E3-AEF6-FDBD31C88E47}" type="slidenum">
              <a:rPr lang="el-GR" altLang="de-DE"/>
              <a:pPr/>
              <a:t>14</a:t>
            </a:fld>
            <a:endParaRPr lang="el-GR" altLang="de-DE"/>
          </a:p>
        </p:txBody>
      </p:sp>
      <p:sp>
        <p:nvSpPr>
          <p:cNvPr id="219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Κέντρα ευθύνης</a:t>
            </a:r>
            <a:endParaRPr lang="el-GR" altLang="de-DE" smtClean="0"/>
          </a:p>
        </p:txBody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n-US" smtClean="0"/>
              <a:t>Κέντρα κόστος.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n-US" smtClean="0"/>
              <a:t>Κέντρα εσόδων.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n-US" smtClean="0"/>
              <a:t>Κέντρα κέρδους.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n-US" smtClean="0"/>
              <a:t>Κέντρα επενδύσεων.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BF79-D0D4-44EF-B87F-7B97E0F7BADD}" type="slidenum">
              <a:rPr lang="el-GR" altLang="de-DE"/>
              <a:pPr/>
              <a:t>15</a:t>
            </a:fld>
            <a:endParaRPr lang="el-GR" altLang="de-DE"/>
          </a:p>
        </p:txBody>
      </p:sp>
      <p:sp>
        <p:nvSpPr>
          <p:cNvPr id="220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Στοιχεία Κόστους Παραγωγής</a:t>
            </a:r>
            <a:endParaRPr lang="el-GR" altLang="de-DE" smtClean="0"/>
          </a:p>
        </p:txBody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Πρώτες ύλες.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Άμεση εργασία.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Γενικά Βιομηχανικά Έξοδα (ΓΒΕ):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Έμμεσα υλικά.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Έμμεση εργασία.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z="2400" smtClean="0"/>
              <a:t>Λοιπά κόστη παραγωγής.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741D5-CFA5-4565-8E16-B12B323A8F6B}" type="slidenum">
              <a:rPr lang="el-GR" altLang="de-DE"/>
              <a:pPr/>
              <a:t>16</a:t>
            </a:fld>
            <a:endParaRPr lang="el-GR" altLang="de-DE"/>
          </a:p>
        </p:txBody>
      </p:sp>
      <p:sp>
        <p:nvSpPr>
          <p:cNvPr id="221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Πρώτες Ύλες (1 από 2)</a:t>
            </a:r>
            <a:endParaRPr lang="el-GR" altLang="de-DE" smtClean="0"/>
          </a:p>
        </p:txBody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b="1" smtClean="0"/>
              <a:t>Πρώτες ύλες</a:t>
            </a:r>
            <a:r>
              <a:rPr lang="el-GR" altLang="en-US" sz="2800" smtClean="0"/>
              <a:t> είναι όλα τα κύρια υλικά τα οποία ενσωματώνονται στο παραγόμενο προϊόν.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Αποτελούν τμήμα του άμεσου κόστους διότι επιβαρύνουν απευθείας το παραγόμενο προϊόν.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4DF6-2883-45BD-8BB4-502495D3FE02}" type="slidenum">
              <a:rPr lang="el-GR" altLang="de-DE"/>
              <a:pPr/>
              <a:t>17</a:t>
            </a:fld>
            <a:endParaRPr lang="el-GR" altLang="de-DE"/>
          </a:p>
        </p:txBody>
      </p:sp>
      <p:sp>
        <p:nvSpPr>
          <p:cNvPr id="222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Πρώτες Ύλες (2 από 2)</a:t>
            </a:r>
            <a:endParaRPr lang="el-GR" altLang="de-DE" smtClean="0"/>
          </a:p>
        </p:txBody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800" smtClean="0"/>
              <a:t>Πρώτες ύλες θεωρούνται: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Τα υλικά που αγοράζονται ειδικά για την παραγωγή των προϊόντων της επιχείρησης και τα οποία αποθηκεύονται αποθήκη πρώτων υλών για να εξαχθούν από αυτήν όταν πρέπει να χρησιμοποιηθούν.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Τα προϊόντα που έχουν ήδη παραχθεί αλλά ξαναχρησιμοποιούνται για την παραγωγή άλλων προϊόντων και τα οποία παραλαμβάνονται από την αποθήκη ετοίμων προϊόντων.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50964-6FEA-4607-9456-20326AD4EA1D}" type="slidenum">
              <a:rPr lang="el-GR" altLang="de-DE"/>
              <a:pPr/>
              <a:t>18</a:t>
            </a:fld>
            <a:endParaRPr lang="el-GR" altLang="de-DE"/>
          </a:p>
        </p:txBody>
      </p:sp>
      <p:sp>
        <p:nvSpPr>
          <p:cNvPr id="223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Άμεση Εργασία</a:t>
            </a:r>
            <a:endParaRPr lang="el-GR" altLang="de-DE" smtClean="0"/>
          </a:p>
        </p:txBody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800" b="1" smtClean="0"/>
              <a:t>Άμεση εργασία</a:t>
            </a:r>
            <a:r>
              <a:rPr lang="el-GR" altLang="en-US" sz="2800" smtClean="0"/>
              <a:t> είναι η εργασία την οποία προσφέρουν οι εργαζόμενοι οι οποίοι ασχολούνται άμεσα με την επεξεργασία των πρώτων υλών.</a:t>
            </a:r>
          </a:p>
          <a:p>
            <a:pPr lvl="1">
              <a:spcBef>
                <a:spcPct val="20000"/>
              </a:spcBef>
            </a:pPr>
            <a:r>
              <a:rPr lang="el-GR" altLang="en-US" b="1" smtClean="0"/>
              <a:t>Φύλλα ανάλυσης χρόνου:</a:t>
            </a:r>
            <a:endParaRPr lang="el-GR" altLang="en-US" sz="3600" smtClean="0"/>
          </a:p>
          <a:p>
            <a:pPr lvl="2">
              <a:spcBef>
                <a:spcPct val="20000"/>
              </a:spcBef>
            </a:pPr>
            <a:r>
              <a:rPr lang="el-GR" altLang="en-US" smtClean="0"/>
              <a:t>Συμπληρώνεται από τον εργαζόμενο ή τον προϊστάμενο.</a:t>
            </a:r>
          </a:p>
          <a:p>
            <a:pPr lvl="2">
              <a:spcBef>
                <a:spcPct val="20000"/>
              </a:spcBef>
            </a:pPr>
            <a:r>
              <a:rPr lang="el-GR" altLang="en-US" smtClean="0"/>
              <a:t>Ημερήσια ή εβδομαδιαία.</a:t>
            </a:r>
          </a:p>
          <a:p>
            <a:pPr lvl="1">
              <a:spcBef>
                <a:spcPct val="20000"/>
              </a:spcBef>
            </a:pPr>
            <a:r>
              <a:rPr lang="el-GR" altLang="en-US" b="1" smtClean="0"/>
              <a:t>Κάρτας εργασίας.</a:t>
            </a:r>
            <a:endParaRPr lang="el-GR" altLang="de-DE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F5449-6BEF-43FC-AA54-821D9C426349}" type="slidenum">
              <a:rPr lang="el-GR" altLang="de-DE"/>
              <a:pPr/>
              <a:t>19</a:t>
            </a:fld>
            <a:endParaRPr lang="el-GR" altLang="de-DE"/>
          </a:p>
        </p:txBody>
      </p:sp>
      <p:sp>
        <p:nvSpPr>
          <p:cNvPr id="224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Άμεσα Έξοδα</a:t>
            </a:r>
            <a:endParaRPr lang="el-GR" altLang="de-DE" smtClean="0"/>
          </a:p>
        </p:txBody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l-GR" altLang="en-US" sz="2800" b="1" smtClean="0"/>
              <a:t>Άμεσα έξοδα</a:t>
            </a:r>
            <a:r>
              <a:rPr lang="el-GR" altLang="en-US" sz="2800" smtClean="0"/>
              <a:t> είναι όλα εκείνα τα οποία γίνονται για ένα συγκεκριμένο φορέα κόστους: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n-US" sz="2400" smtClean="0"/>
              <a:t>Το ενοίκιο μιας μηχανής που χρησιμοποιείται για την παραγωγή ενός συγκεκριμένου μόνο προϊόντος.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</a:pPr>
            <a:r>
              <a:rPr lang="el-GR" altLang="en-US" sz="2400" smtClean="0"/>
              <a:t>Τα έξοδα που αφορούν τη συντήρηση ενός τέτοιου μηχανήματος.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9797-2587-410B-91CC-05E07A0B9E46}" type="slidenum">
              <a:rPr lang="el-GR" altLang="de-DE"/>
              <a:pPr/>
              <a:t>2</a:t>
            </a:fld>
            <a:endParaRPr lang="el-GR" altLang="de-DE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Χρηματοδότηση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de-DE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de-DE" sz="2400" smtClean="0"/>
          </a:p>
          <a:p>
            <a:r>
              <a:rPr lang="el-GR" altLang="de-DE" sz="2400" smtClean="0"/>
              <a:t>Το έργο «</a:t>
            </a:r>
            <a:r>
              <a:rPr lang="el-GR" altLang="de-DE" sz="2400" b="1" smtClean="0"/>
              <a:t>Ανοικτά Ακαδημαϊκά Μαθήματα στο Οικονομικό Πανεπιστήμιο Αθηνών</a:t>
            </a:r>
            <a:r>
              <a:rPr lang="el-GR" altLang="de-DE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de-DE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051C6CA-A495-4391-810C-0B3F7D48B7D7}" type="slidenum">
              <a:rPr lang="el-GR" altLang="de-DE" sz="1400"/>
              <a:pPr algn="r"/>
              <a:t>2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7B6F-047A-436B-B61C-FB2BDE7C55DA}" type="slidenum">
              <a:rPr lang="el-GR" altLang="de-DE"/>
              <a:pPr/>
              <a:t>20</a:t>
            </a:fld>
            <a:endParaRPr lang="el-GR" altLang="de-DE"/>
          </a:p>
        </p:txBody>
      </p:sp>
      <p:sp>
        <p:nvSpPr>
          <p:cNvPr id="225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Γενικά Βιομηχανικά Έξοδα</a:t>
            </a:r>
            <a:endParaRPr lang="el-GR" altLang="de-DE" smtClean="0"/>
          </a:p>
        </p:txBody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z="2600" b="1" smtClean="0"/>
              <a:t>Γενικά βιομηχανικά έξοδα</a:t>
            </a:r>
            <a:r>
              <a:rPr lang="el-GR" altLang="en-US" sz="2600" smtClean="0"/>
              <a:t> είναι όλα τα έξοδα που δημιουργούνται από την έναρξη της παραγωγής μέχρι του σημείου όπου τα προϊόντα είναι έτοιμα να εισαχθούν στην αποθήκη των ετοίμων προϊόντων:</a:t>
            </a:r>
            <a:r>
              <a:rPr lang="el-GR" altLang="en-US" sz="2800" smtClean="0"/>
              <a:t> 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Τα ενοίκια και τα ασφάλιστρα που πληρώνονται για το εργοστάσιο.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Οι αποσβέσεις.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Η έμμεση εργασία.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l-GR" altLang="en-US" sz="2400" smtClean="0"/>
              <a:t>Τα διάφορα αναλώσιμα υλικά.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1BC3-0457-4448-ABD6-277E6D0B4AE9}" type="slidenum">
              <a:rPr lang="el-GR" altLang="de-DE"/>
              <a:pPr/>
              <a:t>21</a:t>
            </a:fld>
            <a:endParaRPr lang="el-GR" altLang="de-DE"/>
          </a:p>
        </p:txBody>
      </p:sp>
      <p:sp>
        <p:nvSpPr>
          <p:cNvPr id="2488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 smtClean="0"/>
              <a:t>Ανάλυση του συνολικού κόστους</a:t>
            </a:r>
            <a:r>
              <a:rPr lang="el-GR" altLang="en-US" sz="3600" smtClean="0">
                <a:latin typeface="Arial Unicode MS" panose="020B0604020202020204" pitchFamily="34" charset="-128"/>
              </a:rPr>
              <a:t> </a:t>
            </a:r>
            <a:r>
              <a:rPr lang="el-GR" altLang="en-US" sz="3600" smtClean="0"/>
              <a:t>μιας βιομηχανικής επιχείρησης (1 από 2)</a:t>
            </a:r>
            <a:endParaRPr lang="el-GR" altLang="de-DE" sz="3600" smtClean="0"/>
          </a:p>
        </p:txBody>
      </p:sp>
      <p:sp>
        <p:nvSpPr>
          <p:cNvPr id="248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l-GR" altLang="de-DE" sz="2800" b="1" smtClean="0">
                <a:solidFill>
                  <a:srgbClr val="000000"/>
                </a:solidFill>
              </a:rPr>
              <a:t>Άμεσο κόστος παραγωγής: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Πρώτες Ύλες.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Άμεση εργασία.</a:t>
            </a:r>
            <a:endParaRPr lang="el-GR" altLang="de-DE" sz="2400" smtClean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Ειδικό βιομηχανικό κόστος. </a:t>
            </a:r>
            <a:endParaRPr lang="el-GR" altLang="de-DE" sz="240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de-DE" sz="2800" b="1" smtClean="0">
                <a:solidFill>
                  <a:srgbClr val="000000"/>
                </a:solidFill>
              </a:rPr>
              <a:t>Γενικά Βιομηχανικά Έξοδα: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Των Κύριων Παραγωγικών Τμημάτων.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Των Βοηθητικών Παραγωγικών Τμημάτων.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de-DE" sz="2800" b="1" smtClean="0">
                <a:solidFill>
                  <a:srgbClr val="000000"/>
                </a:solidFill>
              </a:rPr>
              <a:t>Λοιπά Λειτουργικά Έξοδα: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Πωλήσεων και Διάθεσης.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Διοίκησης.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Χρηματοδότησης.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E471F-E4EF-43FA-B962-15943EBE975C}" type="slidenum">
              <a:rPr lang="el-GR" altLang="de-DE"/>
              <a:pPr/>
              <a:t>22</a:t>
            </a:fld>
            <a:endParaRPr lang="el-GR" altLang="de-DE"/>
          </a:p>
        </p:txBody>
      </p:sp>
      <p:sp>
        <p:nvSpPr>
          <p:cNvPr id="249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 smtClean="0"/>
              <a:t>Ανάλυση του συνολικού κόστους μιας βιομηχανικής επιχείρησης (</a:t>
            </a:r>
            <a:r>
              <a:rPr lang="en-US" altLang="en-US" sz="3600" smtClean="0"/>
              <a:t>2</a:t>
            </a:r>
            <a:r>
              <a:rPr lang="el-GR" altLang="en-US" sz="3600" smtClean="0"/>
              <a:t> από 2)</a:t>
            </a:r>
            <a:endParaRPr lang="el-GR" altLang="de-DE" sz="3600" smtClean="0"/>
          </a:p>
        </p:txBody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l-GR" altLang="de-DE" sz="2800" b="1" smtClean="0">
                <a:solidFill>
                  <a:srgbClr val="000000"/>
                </a:solidFill>
              </a:rPr>
              <a:t>Κόστος παραγωγής:</a:t>
            </a:r>
            <a:r>
              <a:rPr lang="el-GR" altLang="de-DE" b="1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Άμεσο κόστος παραγωγής.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Γενικά Βιομηχανικά Έξοδα.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l-GR" altLang="de-DE" sz="28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altLang="de-DE" sz="2800" b="1" smtClean="0">
                <a:solidFill>
                  <a:srgbClr val="000000"/>
                </a:solidFill>
              </a:rPr>
              <a:t>Συνολικό κόστος λειτουργίας: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Άμεσο κόστος παραγωγής.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Γενικά Βιομηχανικά Έξοδα.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l-GR" altLang="de-DE" sz="2400" smtClean="0">
                <a:solidFill>
                  <a:srgbClr val="000000"/>
                </a:solidFill>
              </a:rPr>
              <a:t>Λοιπά Λειτουργικά Έξοδα.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F38D-BD2F-4999-A777-130DCCC2B26F}" type="slidenum">
              <a:rPr lang="el-GR" altLang="de-DE"/>
              <a:pPr/>
              <a:t>23</a:t>
            </a:fld>
            <a:endParaRPr lang="el-GR" altLang="de-DE"/>
          </a:p>
        </p:txBody>
      </p:sp>
      <p:sp>
        <p:nvSpPr>
          <p:cNvPr id="227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Διακρίσεις του κόστους</a:t>
            </a:r>
            <a:endParaRPr lang="el-GR" altLang="de-DE" smtClean="0"/>
          </a:p>
        </p:txBody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Ανάλογα με τη μονάδα μέτρησης: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ανά μονάδα / συνολικό.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Ανάλογα με την αιτία ύπαρξης: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άμεσο / έμμεσο.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σε σχέση πάντα με κάποιο φορέα.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l-GR" altLang="en-US" smtClean="0"/>
              <a:t>Ανάλογα με τη συσχέτιση με βάση τις μεταβολές στον όγκο παραγωγής: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μεταβλητό, σταθερό, ημιμεταβλητό.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D3E2C-7AFA-4919-8A56-5B8DDDC4C364}" type="slidenum">
              <a:rPr lang="el-GR" altLang="de-DE"/>
              <a:pPr/>
              <a:t>24</a:t>
            </a:fld>
            <a:endParaRPr lang="el-GR" altLang="de-DE"/>
          </a:p>
        </p:txBody>
      </p:sp>
      <p:sp>
        <p:nvSpPr>
          <p:cNvPr id="228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Μεταβλητό κόστος</a:t>
            </a:r>
            <a:endParaRPr lang="el-GR" altLang="de-DE" smtClean="0"/>
          </a:p>
        </p:txBody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3600" smtClean="0"/>
              <a:t>Μεταβλητό κόστος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Σταθερό ανά μονάδα προϊόντος, μεταβλητό στο σύνολο</a:t>
            </a:r>
          </a:p>
          <a:p>
            <a:pPr lvl="1">
              <a:spcBef>
                <a:spcPct val="20000"/>
              </a:spcBef>
            </a:pPr>
            <a:endParaRPr lang="el-GR" altLang="de-DE" smtClean="0"/>
          </a:p>
        </p:txBody>
      </p:sp>
      <p:grpSp>
        <p:nvGrpSpPr>
          <p:cNvPr id="228358" name="Group 6"/>
          <p:cNvGrpSpPr>
            <a:grpSpLocks noChangeAspect="1"/>
          </p:cNvGrpSpPr>
          <p:nvPr/>
        </p:nvGrpSpPr>
        <p:grpSpPr bwMode="auto">
          <a:xfrm>
            <a:off x="1403350" y="3357563"/>
            <a:ext cx="6551613" cy="2865437"/>
            <a:chOff x="624" y="2212"/>
            <a:chExt cx="2256" cy="1624"/>
          </a:xfrm>
        </p:grpSpPr>
        <p:sp>
          <p:nvSpPr>
            <p:cNvPr id="22835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24" y="2212"/>
              <a:ext cx="2256" cy="1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8369" name="Group 17"/>
            <p:cNvGrpSpPr>
              <a:grpSpLocks/>
            </p:cNvGrpSpPr>
            <p:nvPr/>
          </p:nvGrpSpPr>
          <p:grpSpPr bwMode="auto">
            <a:xfrm>
              <a:off x="626" y="2214"/>
              <a:ext cx="2252" cy="1621"/>
              <a:chOff x="626" y="2214"/>
              <a:chExt cx="2252" cy="1621"/>
            </a:xfrm>
          </p:grpSpPr>
          <p:grpSp>
            <p:nvGrpSpPr>
              <p:cNvPr id="228363" name="Group 11"/>
              <p:cNvGrpSpPr>
                <a:grpSpLocks/>
              </p:cNvGrpSpPr>
              <p:nvPr/>
            </p:nvGrpSpPr>
            <p:grpSpPr bwMode="auto">
              <a:xfrm>
                <a:off x="626" y="2214"/>
                <a:ext cx="2252" cy="1620"/>
                <a:chOff x="626" y="2214"/>
                <a:chExt cx="2252" cy="1620"/>
              </a:xfrm>
            </p:grpSpPr>
            <p:sp>
              <p:nvSpPr>
                <p:cNvPr id="228359" name="Freeform 7"/>
                <p:cNvSpPr>
                  <a:spLocks/>
                </p:cNvSpPr>
                <p:nvPr/>
              </p:nvSpPr>
              <p:spPr bwMode="auto">
                <a:xfrm>
                  <a:off x="626" y="2214"/>
                  <a:ext cx="75" cy="1620"/>
                </a:xfrm>
                <a:custGeom>
                  <a:avLst/>
                  <a:gdLst>
                    <a:gd name="T0" fmla="*/ 0 w 150"/>
                    <a:gd name="T1" fmla="*/ 132 h 3240"/>
                    <a:gd name="T2" fmla="*/ 0 w 150"/>
                    <a:gd name="T3" fmla="*/ 3240 h 3240"/>
                    <a:gd name="T4" fmla="*/ 150 w 150"/>
                    <a:gd name="T5" fmla="*/ 3108 h 3240"/>
                    <a:gd name="T6" fmla="*/ 150 w 150"/>
                    <a:gd name="T7" fmla="*/ 0 h 3240"/>
                    <a:gd name="T8" fmla="*/ 0 w 150"/>
                    <a:gd name="T9" fmla="*/ 132 h 3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3240">
                      <a:moveTo>
                        <a:pt x="0" y="132"/>
                      </a:moveTo>
                      <a:lnTo>
                        <a:pt x="0" y="3240"/>
                      </a:lnTo>
                      <a:lnTo>
                        <a:pt x="150" y="3108"/>
                      </a:lnTo>
                      <a:lnTo>
                        <a:pt x="150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0E08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0" name="Freeform 8"/>
                <p:cNvSpPr>
                  <a:spLocks/>
                </p:cNvSpPr>
                <p:nvPr/>
              </p:nvSpPr>
              <p:spPr bwMode="auto">
                <a:xfrm>
                  <a:off x="626" y="3768"/>
                  <a:ext cx="2252" cy="66"/>
                </a:xfrm>
                <a:custGeom>
                  <a:avLst/>
                  <a:gdLst>
                    <a:gd name="T0" fmla="*/ 0 w 4504"/>
                    <a:gd name="T1" fmla="*/ 132 h 132"/>
                    <a:gd name="T2" fmla="*/ 4354 w 4504"/>
                    <a:gd name="T3" fmla="*/ 132 h 132"/>
                    <a:gd name="T4" fmla="*/ 4504 w 4504"/>
                    <a:gd name="T5" fmla="*/ 0 h 132"/>
                    <a:gd name="T6" fmla="*/ 150 w 4504"/>
                    <a:gd name="T7" fmla="*/ 0 h 132"/>
                    <a:gd name="T8" fmla="*/ 0 w 4504"/>
                    <a:gd name="T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4" h="132">
                      <a:moveTo>
                        <a:pt x="0" y="132"/>
                      </a:moveTo>
                      <a:lnTo>
                        <a:pt x="4354" y="132"/>
                      </a:lnTo>
                      <a:lnTo>
                        <a:pt x="4504" y="0"/>
                      </a:lnTo>
                      <a:lnTo>
                        <a:pt x="150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7975B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1" name="Freeform 9"/>
                <p:cNvSpPr>
                  <a:spLocks/>
                </p:cNvSpPr>
                <p:nvPr/>
              </p:nvSpPr>
              <p:spPr bwMode="auto">
                <a:xfrm>
                  <a:off x="2803" y="2214"/>
                  <a:ext cx="75" cy="1620"/>
                </a:xfrm>
                <a:custGeom>
                  <a:avLst/>
                  <a:gdLst>
                    <a:gd name="T0" fmla="*/ 0 w 150"/>
                    <a:gd name="T1" fmla="*/ 3240 h 3240"/>
                    <a:gd name="T2" fmla="*/ 0 w 150"/>
                    <a:gd name="T3" fmla="*/ 132 h 3240"/>
                    <a:gd name="T4" fmla="*/ 150 w 150"/>
                    <a:gd name="T5" fmla="*/ 0 h 3240"/>
                    <a:gd name="T6" fmla="*/ 150 w 150"/>
                    <a:gd name="T7" fmla="*/ 3108 h 3240"/>
                    <a:gd name="T8" fmla="*/ 0 w 150"/>
                    <a:gd name="T9" fmla="*/ 3240 h 3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" h="3240">
                      <a:moveTo>
                        <a:pt x="0" y="3240"/>
                      </a:moveTo>
                      <a:lnTo>
                        <a:pt x="0" y="132"/>
                      </a:lnTo>
                      <a:lnTo>
                        <a:pt x="150" y="0"/>
                      </a:lnTo>
                      <a:lnTo>
                        <a:pt x="150" y="3108"/>
                      </a:lnTo>
                      <a:lnTo>
                        <a:pt x="0" y="324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2" name="Freeform 10"/>
                <p:cNvSpPr>
                  <a:spLocks/>
                </p:cNvSpPr>
                <p:nvPr/>
              </p:nvSpPr>
              <p:spPr bwMode="auto">
                <a:xfrm>
                  <a:off x="626" y="2214"/>
                  <a:ext cx="2252" cy="66"/>
                </a:xfrm>
                <a:custGeom>
                  <a:avLst/>
                  <a:gdLst>
                    <a:gd name="T0" fmla="*/ 4354 w 4504"/>
                    <a:gd name="T1" fmla="*/ 132 h 132"/>
                    <a:gd name="T2" fmla="*/ 0 w 4504"/>
                    <a:gd name="T3" fmla="*/ 132 h 132"/>
                    <a:gd name="T4" fmla="*/ 150 w 4504"/>
                    <a:gd name="T5" fmla="*/ 0 h 132"/>
                    <a:gd name="T6" fmla="*/ 4504 w 4504"/>
                    <a:gd name="T7" fmla="*/ 0 h 132"/>
                    <a:gd name="T8" fmla="*/ 4354 w 4504"/>
                    <a:gd name="T9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4" h="132">
                      <a:moveTo>
                        <a:pt x="4354" y="132"/>
                      </a:moveTo>
                      <a:lnTo>
                        <a:pt x="0" y="132"/>
                      </a:lnTo>
                      <a:lnTo>
                        <a:pt x="150" y="0"/>
                      </a:lnTo>
                      <a:lnTo>
                        <a:pt x="4504" y="0"/>
                      </a:lnTo>
                      <a:lnTo>
                        <a:pt x="4354" y="132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8368" name="Group 16"/>
              <p:cNvGrpSpPr>
                <a:grpSpLocks/>
              </p:cNvGrpSpPr>
              <p:nvPr/>
            </p:nvGrpSpPr>
            <p:grpSpPr bwMode="auto">
              <a:xfrm>
                <a:off x="626" y="2280"/>
                <a:ext cx="2178" cy="1555"/>
                <a:chOff x="626" y="2280"/>
                <a:chExt cx="2178" cy="1555"/>
              </a:xfrm>
            </p:grpSpPr>
            <p:sp>
              <p:nvSpPr>
                <p:cNvPr id="228364" name="Rectangle 12"/>
                <p:cNvSpPr>
                  <a:spLocks noChangeArrowheads="1"/>
                </p:cNvSpPr>
                <p:nvPr/>
              </p:nvSpPr>
              <p:spPr bwMode="auto">
                <a:xfrm>
                  <a:off x="626" y="2280"/>
                  <a:ext cx="2177" cy="1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5" name="Rectangle 13"/>
                <p:cNvSpPr>
                  <a:spLocks noChangeArrowheads="1"/>
                </p:cNvSpPr>
                <p:nvPr/>
              </p:nvSpPr>
              <p:spPr bwMode="auto">
                <a:xfrm>
                  <a:off x="626" y="2280"/>
                  <a:ext cx="2177" cy="1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6" y="2280"/>
                  <a:ext cx="2178" cy="1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367" name="Rectangle 15"/>
                <p:cNvSpPr>
                  <a:spLocks noChangeArrowheads="1"/>
                </p:cNvSpPr>
                <p:nvPr/>
              </p:nvSpPr>
              <p:spPr bwMode="auto">
                <a:xfrm>
                  <a:off x="626" y="2280"/>
                  <a:ext cx="2177" cy="1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936" y="2371"/>
              <a:ext cx="14" cy="1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8371" name="Rectangle 19"/>
            <p:cNvSpPr>
              <a:spLocks noChangeArrowheads="1"/>
            </p:cNvSpPr>
            <p:nvPr/>
          </p:nvSpPr>
          <p:spPr bwMode="auto">
            <a:xfrm>
              <a:off x="838" y="3611"/>
              <a:ext cx="1756" cy="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8372" name="Rectangle 20"/>
            <p:cNvSpPr>
              <a:spLocks noChangeArrowheads="1"/>
            </p:cNvSpPr>
            <p:nvPr/>
          </p:nvSpPr>
          <p:spPr bwMode="auto">
            <a:xfrm>
              <a:off x="1524" y="3616"/>
              <a:ext cx="4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8373" name="Rectangle 21"/>
            <p:cNvSpPr>
              <a:spLocks noChangeArrowheads="1"/>
            </p:cNvSpPr>
            <p:nvPr/>
          </p:nvSpPr>
          <p:spPr bwMode="auto">
            <a:xfrm>
              <a:off x="1566" y="3673"/>
              <a:ext cx="1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900" b="1">
                  <a:solidFill>
                    <a:srgbClr val="000000"/>
                  </a:solidFill>
                </a:rPr>
                <a:t>Ποσότητα</a:t>
              </a:r>
              <a:endParaRPr lang="el-GR" altLang="de-DE"/>
            </a:p>
          </p:txBody>
        </p:sp>
        <p:grpSp>
          <p:nvGrpSpPr>
            <p:cNvPr id="228453" name="Group 101"/>
            <p:cNvGrpSpPr>
              <a:grpSpLocks/>
            </p:cNvGrpSpPr>
            <p:nvPr/>
          </p:nvGrpSpPr>
          <p:grpSpPr bwMode="auto">
            <a:xfrm>
              <a:off x="940" y="2744"/>
              <a:ext cx="1620" cy="874"/>
              <a:chOff x="940" y="2744"/>
              <a:chExt cx="1620" cy="874"/>
            </a:xfrm>
          </p:grpSpPr>
          <p:sp>
            <p:nvSpPr>
              <p:cNvPr id="228374" name="Freeform 22"/>
              <p:cNvSpPr>
                <a:spLocks/>
              </p:cNvSpPr>
              <p:nvPr/>
            </p:nvSpPr>
            <p:spPr bwMode="auto">
              <a:xfrm>
                <a:off x="940" y="3607"/>
                <a:ext cx="20" cy="11"/>
              </a:xfrm>
              <a:custGeom>
                <a:avLst/>
                <a:gdLst>
                  <a:gd name="T0" fmla="*/ 3 w 40"/>
                  <a:gd name="T1" fmla="*/ 16 h 23"/>
                  <a:gd name="T2" fmla="*/ 1 w 40"/>
                  <a:gd name="T3" fmla="*/ 18 h 23"/>
                  <a:gd name="T4" fmla="*/ 0 w 40"/>
                  <a:gd name="T5" fmla="*/ 19 h 23"/>
                  <a:gd name="T6" fmla="*/ 0 w 40"/>
                  <a:gd name="T7" fmla="*/ 19 h 23"/>
                  <a:gd name="T8" fmla="*/ 1 w 40"/>
                  <a:gd name="T9" fmla="*/ 20 h 23"/>
                  <a:gd name="T10" fmla="*/ 3 w 40"/>
                  <a:gd name="T11" fmla="*/ 22 h 23"/>
                  <a:gd name="T12" fmla="*/ 4 w 40"/>
                  <a:gd name="T13" fmla="*/ 23 h 23"/>
                  <a:gd name="T14" fmla="*/ 4 w 40"/>
                  <a:gd name="T15" fmla="*/ 23 h 23"/>
                  <a:gd name="T16" fmla="*/ 7 w 40"/>
                  <a:gd name="T17" fmla="*/ 23 h 23"/>
                  <a:gd name="T18" fmla="*/ 37 w 40"/>
                  <a:gd name="T19" fmla="*/ 6 h 23"/>
                  <a:gd name="T20" fmla="*/ 38 w 40"/>
                  <a:gd name="T21" fmla="*/ 5 h 23"/>
                  <a:gd name="T22" fmla="*/ 40 w 40"/>
                  <a:gd name="T23" fmla="*/ 3 h 23"/>
                  <a:gd name="T24" fmla="*/ 40 w 40"/>
                  <a:gd name="T25" fmla="*/ 2 h 23"/>
                  <a:gd name="T26" fmla="*/ 38 w 40"/>
                  <a:gd name="T27" fmla="*/ 1 h 23"/>
                  <a:gd name="T28" fmla="*/ 37 w 40"/>
                  <a:gd name="T29" fmla="*/ 0 h 23"/>
                  <a:gd name="T30" fmla="*/ 35 w 40"/>
                  <a:gd name="T31" fmla="*/ 0 h 23"/>
                  <a:gd name="T32" fmla="*/ 34 w 40"/>
                  <a:gd name="T33" fmla="*/ 0 h 23"/>
                  <a:gd name="T34" fmla="*/ 32 w 40"/>
                  <a:gd name="T35" fmla="*/ 0 h 23"/>
                  <a:gd name="T36" fmla="*/ 3 w 40"/>
                  <a:gd name="T3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3">
                    <a:moveTo>
                      <a:pt x="3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5" name="Freeform 23"/>
              <p:cNvSpPr>
                <a:spLocks/>
              </p:cNvSpPr>
              <p:nvPr/>
            </p:nvSpPr>
            <p:spPr bwMode="auto">
              <a:xfrm>
                <a:off x="966" y="3598"/>
                <a:ext cx="8" cy="6"/>
              </a:xfrm>
              <a:custGeom>
                <a:avLst/>
                <a:gdLst>
                  <a:gd name="T0" fmla="*/ 1 w 16"/>
                  <a:gd name="T1" fmla="*/ 5 h 11"/>
                  <a:gd name="T2" fmla="*/ 0 w 16"/>
                  <a:gd name="T3" fmla="*/ 6 h 11"/>
                  <a:gd name="T4" fmla="*/ 0 w 16"/>
                  <a:gd name="T5" fmla="*/ 7 h 11"/>
                  <a:gd name="T6" fmla="*/ 0 w 16"/>
                  <a:gd name="T7" fmla="*/ 9 h 11"/>
                  <a:gd name="T8" fmla="*/ 0 w 16"/>
                  <a:gd name="T9" fmla="*/ 10 h 11"/>
                  <a:gd name="T10" fmla="*/ 1 w 16"/>
                  <a:gd name="T11" fmla="*/ 11 h 11"/>
                  <a:gd name="T12" fmla="*/ 3 w 16"/>
                  <a:gd name="T13" fmla="*/ 11 h 11"/>
                  <a:gd name="T14" fmla="*/ 4 w 16"/>
                  <a:gd name="T15" fmla="*/ 11 h 11"/>
                  <a:gd name="T16" fmla="*/ 6 w 16"/>
                  <a:gd name="T17" fmla="*/ 11 h 11"/>
                  <a:gd name="T18" fmla="*/ 14 w 16"/>
                  <a:gd name="T19" fmla="*/ 7 h 11"/>
                  <a:gd name="T20" fmla="*/ 14 w 16"/>
                  <a:gd name="T21" fmla="*/ 5 h 11"/>
                  <a:gd name="T22" fmla="*/ 16 w 16"/>
                  <a:gd name="T23" fmla="*/ 4 h 11"/>
                  <a:gd name="T24" fmla="*/ 16 w 16"/>
                  <a:gd name="T25" fmla="*/ 4 h 11"/>
                  <a:gd name="T26" fmla="*/ 14 w 16"/>
                  <a:gd name="T27" fmla="*/ 2 h 11"/>
                  <a:gd name="T28" fmla="*/ 13 w 16"/>
                  <a:gd name="T29" fmla="*/ 1 h 11"/>
                  <a:gd name="T30" fmla="*/ 11 w 16"/>
                  <a:gd name="T31" fmla="*/ 0 h 11"/>
                  <a:gd name="T32" fmla="*/ 11 w 16"/>
                  <a:gd name="T33" fmla="*/ 0 h 11"/>
                  <a:gd name="T34" fmla="*/ 10 w 16"/>
                  <a:gd name="T35" fmla="*/ 1 h 11"/>
                  <a:gd name="T36" fmla="*/ 1 w 16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1" y="5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6" name="Freeform 24"/>
              <p:cNvSpPr>
                <a:spLocks/>
              </p:cNvSpPr>
              <p:nvPr/>
            </p:nvSpPr>
            <p:spPr bwMode="auto">
              <a:xfrm>
                <a:off x="981" y="3584"/>
                <a:ext cx="20" cy="12"/>
              </a:xfrm>
              <a:custGeom>
                <a:avLst/>
                <a:gdLst>
                  <a:gd name="T0" fmla="*/ 3 w 39"/>
                  <a:gd name="T1" fmla="*/ 17 h 25"/>
                  <a:gd name="T2" fmla="*/ 1 w 39"/>
                  <a:gd name="T3" fmla="*/ 18 h 25"/>
                  <a:gd name="T4" fmla="*/ 0 w 39"/>
                  <a:gd name="T5" fmla="*/ 20 h 25"/>
                  <a:gd name="T6" fmla="*/ 0 w 39"/>
                  <a:gd name="T7" fmla="*/ 21 h 25"/>
                  <a:gd name="T8" fmla="*/ 1 w 39"/>
                  <a:gd name="T9" fmla="*/ 22 h 25"/>
                  <a:gd name="T10" fmla="*/ 3 w 39"/>
                  <a:gd name="T11" fmla="*/ 24 h 25"/>
                  <a:gd name="T12" fmla="*/ 4 w 39"/>
                  <a:gd name="T13" fmla="*/ 25 h 25"/>
                  <a:gd name="T14" fmla="*/ 6 w 39"/>
                  <a:gd name="T15" fmla="*/ 25 h 25"/>
                  <a:gd name="T16" fmla="*/ 7 w 39"/>
                  <a:gd name="T17" fmla="*/ 24 h 25"/>
                  <a:gd name="T18" fmla="*/ 37 w 39"/>
                  <a:gd name="T19" fmla="*/ 8 h 25"/>
                  <a:gd name="T20" fmla="*/ 38 w 39"/>
                  <a:gd name="T21" fmla="*/ 7 h 25"/>
                  <a:gd name="T22" fmla="*/ 39 w 39"/>
                  <a:gd name="T23" fmla="*/ 5 h 25"/>
                  <a:gd name="T24" fmla="*/ 39 w 39"/>
                  <a:gd name="T25" fmla="*/ 4 h 25"/>
                  <a:gd name="T26" fmla="*/ 38 w 39"/>
                  <a:gd name="T27" fmla="*/ 3 h 25"/>
                  <a:gd name="T28" fmla="*/ 37 w 39"/>
                  <a:gd name="T29" fmla="*/ 2 h 25"/>
                  <a:gd name="T30" fmla="*/ 35 w 39"/>
                  <a:gd name="T31" fmla="*/ 0 h 25"/>
                  <a:gd name="T32" fmla="*/ 34 w 39"/>
                  <a:gd name="T33" fmla="*/ 0 h 25"/>
                  <a:gd name="T34" fmla="*/ 32 w 39"/>
                  <a:gd name="T35" fmla="*/ 2 h 25"/>
                  <a:gd name="T36" fmla="*/ 3 w 39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5">
                    <a:moveTo>
                      <a:pt x="3" y="17"/>
                    </a:moveTo>
                    <a:lnTo>
                      <a:pt x="1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7" name="Freeform 25"/>
              <p:cNvSpPr>
                <a:spLocks/>
              </p:cNvSpPr>
              <p:nvPr/>
            </p:nvSpPr>
            <p:spPr bwMode="auto">
              <a:xfrm>
                <a:off x="1007" y="3576"/>
                <a:ext cx="8" cy="6"/>
              </a:xfrm>
              <a:custGeom>
                <a:avLst/>
                <a:gdLst>
                  <a:gd name="T0" fmla="*/ 3 w 16"/>
                  <a:gd name="T1" fmla="*/ 4 h 11"/>
                  <a:gd name="T2" fmla="*/ 1 w 16"/>
                  <a:gd name="T3" fmla="*/ 5 h 11"/>
                  <a:gd name="T4" fmla="*/ 0 w 16"/>
                  <a:gd name="T5" fmla="*/ 6 h 11"/>
                  <a:gd name="T6" fmla="*/ 0 w 16"/>
                  <a:gd name="T7" fmla="*/ 7 h 11"/>
                  <a:gd name="T8" fmla="*/ 1 w 16"/>
                  <a:gd name="T9" fmla="*/ 9 h 11"/>
                  <a:gd name="T10" fmla="*/ 3 w 16"/>
                  <a:gd name="T11" fmla="*/ 10 h 11"/>
                  <a:gd name="T12" fmla="*/ 4 w 16"/>
                  <a:gd name="T13" fmla="*/ 11 h 11"/>
                  <a:gd name="T14" fmla="*/ 5 w 16"/>
                  <a:gd name="T15" fmla="*/ 11 h 11"/>
                  <a:gd name="T16" fmla="*/ 7 w 16"/>
                  <a:gd name="T17" fmla="*/ 10 h 11"/>
                  <a:gd name="T18" fmla="*/ 14 w 16"/>
                  <a:gd name="T19" fmla="*/ 6 h 11"/>
                  <a:gd name="T20" fmla="*/ 16 w 16"/>
                  <a:gd name="T21" fmla="*/ 5 h 11"/>
                  <a:gd name="T22" fmla="*/ 16 w 16"/>
                  <a:gd name="T23" fmla="*/ 4 h 11"/>
                  <a:gd name="T24" fmla="*/ 16 w 16"/>
                  <a:gd name="T25" fmla="*/ 2 h 11"/>
                  <a:gd name="T26" fmla="*/ 16 w 16"/>
                  <a:gd name="T27" fmla="*/ 1 h 11"/>
                  <a:gd name="T28" fmla="*/ 14 w 16"/>
                  <a:gd name="T29" fmla="*/ 0 h 11"/>
                  <a:gd name="T30" fmla="*/ 13 w 16"/>
                  <a:gd name="T31" fmla="*/ 0 h 11"/>
                  <a:gd name="T32" fmla="*/ 11 w 16"/>
                  <a:gd name="T33" fmla="*/ 0 h 11"/>
                  <a:gd name="T34" fmla="*/ 10 w 16"/>
                  <a:gd name="T35" fmla="*/ 0 h 11"/>
                  <a:gd name="T36" fmla="*/ 3 w 16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4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8" name="Freeform 26"/>
              <p:cNvSpPr>
                <a:spLocks/>
              </p:cNvSpPr>
              <p:nvPr/>
            </p:nvSpPr>
            <p:spPr bwMode="auto">
              <a:xfrm>
                <a:off x="1023" y="3562"/>
                <a:ext cx="19" cy="12"/>
              </a:xfrm>
              <a:custGeom>
                <a:avLst/>
                <a:gdLst>
                  <a:gd name="T0" fmla="*/ 2 w 38"/>
                  <a:gd name="T1" fmla="*/ 17 h 24"/>
                  <a:gd name="T2" fmla="*/ 0 w 38"/>
                  <a:gd name="T3" fmla="*/ 18 h 24"/>
                  <a:gd name="T4" fmla="*/ 0 w 38"/>
                  <a:gd name="T5" fmla="*/ 20 h 24"/>
                  <a:gd name="T6" fmla="*/ 0 w 38"/>
                  <a:gd name="T7" fmla="*/ 21 h 24"/>
                  <a:gd name="T8" fmla="*/ 0 w 38"/>
                  <a:gd name="T9" fmla="*/ 22 h 24"/>
                  <a:gd name="T10" fmla="*/ 2 w 38"/>
                  <a:gd name="T11" fmla="*/ 24 h 24"/>
                  <a:gd name="T12" fmla="*/ 3 w 38"/>
                  <a:gd name="T13" fmla="*/ 24 h 24"/>
                  <a:gd name="T14" fmla="*/ 5 w 38"/>
                  <a:gd name="T15" fmla="*/ 24 h 24"/>
                  <a:gd name="T16" fmla="*/ 6 w 38"/>
                  <a:gd name="T17" fmla="*/ 24 h 24"/>
                  <a:gd name="T18" fmla="*/ 37 w 38"/>
                  <a:gd name="T19" fmla="*/ 7 h 24"/>
                  <a:gd name="T20" fmla="*/ 38 w 38"/>
                  <a:gd name="T21" fmla="*/ 5 h 24"/>
                  <a:gd name="T22" fmla="*/ 38 w 38"/>
                  <a:gd name="T23" fmla="*/ 4 h 24"/>
                  <a:gd name="T24" fmla="*/ 38 w 38"/>
                  <a:gd name="T25" fmla="*/ 3 h 24"/>
                  <a:gd name="T26" fmla="*/ 38 w 38"/>
                  <a:gd name="T27" fmla="*/ 1 h 24"/>
                  <a:gd name="T28" fmla="*/ 37 w 38"/>
                  <a:gd name="T29" fmla="*/ 0 h 24"/>
                  <a:gd name="T30" fmla="*/ 35 w 38"/>
                  <a:gd name="T31" fmla="*/ 0 h 24"/>
                  <a:gd name="T32" fmla="*/ 34 w 38"/>
                  <a:gd name="T33" fmla="*/ 0 h 24"/>
                  <a:gd name="T34" fmla="*/ 33 w 38"/>
                  <a:gd name="T35" fmla="*/ 0 h 24"/>
                  <a:gd name="T36" fmla="*/ 2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2" y="17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79" name="Freeform 27"/>
              <p:cNvSpPr>
                <a:spLocks/>
              </p:cNvSpPr>
              <p:nvPr/>
            </p:nvSpPr>
            <p:spPr bwMode="auto">
              <a:xfrm>
                <a:off x="1049" y="3554"/>
                <a:ext cx="8" cy="6"/>
              </a:xfrm>
              <a:custGeom>
                <a:avLst/>
                <a:gdLst>
                  <a:gd name="T0" fmla="*/ 1 w 16"/>
                  <a:gd name="T1" fmla="*/ 6 h 13"/>
                  <a:gd name="T2" fmla="*/ 0 w 16"/>
                  <a:gd name="T3" fmla="*/ 7 h 13"/>
                  <a:gd name="T4" fmla="*/ 0 w 16"/>
                  <a:gd name="T5" fmla="*/ 8 h 13"/>
                  <a:gd name="T6" fmla="*/ 0 w 16"/>
                  <a:gd name="T7" fmla="*/ 9 h 13"/>
                  <a:gd name="T8" fmla="*/ 0 w 16"/>
                  <a:gd name="T9" fmla="*/ 11 h 13"/>
                  <a:gd name="T10" fmla="*/ 1 w 16"/>
                  <a:gd name="T11" fmla="*/ 12 h 13"/>
                  <a:gd name="T12" fmla="*/ 3 w 16"/>
                  <a:gd name="T13" fmla="*/ 13 h 13"/>
                  <a:gd name="T14" fmla="*/ 4 w 16"/>
                  <a:gd name="T15" fmla="*/ 13 h 13"/>
                  <a:gd name="T16" fmla="*/ 6 w 16"/>
                  <a:gd name="T17" fmla="*/ 12 h 13"/>
                  <a:gd name="T18" fmla="*/ 13 w 16"/>
                  <a:gd name="T19" fmla="*/ 8 h 13"/>
                  <a:gd name="T20" fmla="*/ 15 w 16"/>
                  <a:gd name="T21" fmla="*/ 7 h 13"/>
                  <a:gd name="T22" fmla="*/ 16 w 16"/>
                  <a:gd name="T23" fmla="*/ 6 h 13"/>
                  <a:gd name="T24" fmla="*/ 16 w 16"/>
                  <a:gd name="T25" fmla="*/ 4 h 13"/>
                  <a:gd name="T26" fmla="*/ 15 w 16"/>
                  <a:gd name="T27" fmla="*/ 3 h 13"/>
                  <a:gd name="T28" fmla="*/ 13 w 16"/>
                  <a:gd name="T29" fmla="*/ 2 h 13"/>
                  <a:gd name="T30" fmla="*/ 12 w 16"/>
                  <a:gd name="T31" fmla="*/ 0 h 13"/>
                  <a:gd name="T32" fmla="*/ 10 w 16"/>
                  <a:gd name="T33" fmla="*/ 0 h 13"/>
                  <a:gd name="T34" fmla="*/ 9 w 16"/>
                  <a:gd name="T35" fmla="*/ 2 h 13"/>
                  <a:gd name="T36" fmla="*/ 1 w 16"/>
                  <a:gd name="T3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1" y="6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0" name="Freeform 28"/>
              <p:cNvSpPr>
                <a:spLocks/>
              </p:cNvSpPr>
              <p:nvPr/>
            </p:nvSpPr>
            <p:spPr bwMode="auto">
              <a:xfrm>
                <a:off x="1064" y="3540"/>
                <a:ext cx="19" cy="12"/>
              </a:xfrm>
              <a:custGeom>
                <a:avLst/>
                <a:gdLst>
                  <a:gd name="T0" fmla="*/ 3 w 40"/>
                  <a:gd name="T1" fmla="*/ 17 h 23"/>
                  <a:gd name="T2" fmla="*/ 2 w 40"/>
                  <a:gd name="T3" fmla="*/ 18 h 23"/>
                  <a:gd name="T4" fmla="*/ 0 w 40"/>
                  <a:gd name="T5" fmla="*/ 20 h 23"/>
                  <a:gd name="T6" fmla="*/ 0 w 40"/>
                  <a:gd name="T7" fmla="*/ 21 h 23"/>
                  <a:gd name="T8" fmla="*/ 2 w 40"/>
                  <a:gd name="T9" fmla="*/ 22 h 23"/>
                  <a:gd name="T10" fmla="*/ 3 w 40"/>
                  <a:gd name="T11" fmla="*/ 23 h 23"/>
                  <a:gd name="T12" fmla="*/ 5 w 40"/>
                  <a:gd name="T13" fmla="*/ 23 h 23"/>
                  <a:gd name="T14" fmla="*/ 6 w 40"/>
                  <a:gd name="T15" fmla="*/ 23 h 23"/>
                  <a:gd name="T16" fmla="*/ 8 w 40"/>
                  <a:gd name="T17" fmla="*/ 23 h 23"/>
                  <a:gd name="T18" fmla="*/ 37 w 40"/>
                  <a:gd name="T19" fmla="*/ 7 h 23"/>
                  <a:gd name="T20" fmla="*/ 38 w 40"/>
                  <a:gd name="T21" fmla="*/ 5 h 23"/>
                  <a:gd name="T22" fmla="*/ 40 w 40"/>
                  <a:gd name="T23" fmla="*/ 4 h 23"/>
                  <a:gd name="T24" fmla="*/ 40 w 40"/>
                  <a:gd name="T25" fmla="*/ 3 h 23"/>
                  <a:gd name="T26" fmla="*/ 38 w 40"/>
                  <a:gd name="T27" fmla="*/ 1 h 23"/>
                  <a:gd name="T28" fmla="*/ 37 w 40"/>
                  <a:gd name="T29" fmla="*/ 0 h 23"/>
                  <a:gd name="T30" fmla="*/ 35 w 40"/>
                  <a:gd name="T31" fmla="*/ 0 h 23"/>
                  <a:gd name="T32" fmla="*/ 34 w 40"/>
                  <a:gd name="T33" fmla="*/ 0 h 23"/>
                  <a:gd name="T34" fmla="*/ 32 w 40"/>
                  <a:gd name="T35" fmla="*/ 0 h 23"/>
                  <a:gd name="T36" fmla="*/ 3 w 40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3">
                    <a:moveTo>
                      <a:pt x="3" y="17"/>
                    </a:moveTo>
                    <a:lnTo>
                      <a:pt x="2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1" name="Freeform 29"/>
              <p:cNvSpPr>
                <a:spLocks/>
              </p:cNvSpPr>
              <p:nvPr/>
            </p:nvSpPr>
            <p:spPr bwMode="auto">
              <a:xfrm>
                <a:off x="1090" y="3532"/>
                <a:ext cx="8" cy="5"/>
              </a:xfrm>
              <a:custGeom>
                <a:avLst/>
                <a:gdLst>
                  <a:gd name="T0" fmla="*/ 3 w 16"/>
                  <a:gd name="T1" fmla="*/ 6 h 12"/>
                  <a:gd name="T2" fmla="*/ 1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1 w 16"/>
                  <a:gd name="T9" fmla="*/ 11 h 12"/>
                  <a:gd name="T10" fmla="*/ 3 w 16"/>
                  <a:gd name="T11" fmla="*/ 12 h 12"/>
                  <a:gd name="T12" fmla="*/ 4 w 16"/>
                  <a:gd name="T13" fmla="*/ 12 h 12"/>
                  <a:gd name="T14" fmla="*/ 6 w 16"/>
                  <a:gd name="T15" fmla="*/ 12 h 12"/>
                  <a:gd name="T16" fmla="*/ 7 w 16"/>
                  <a:gd name="T17" fmla="*/ 12 h 12"/>
                  <a:gd name="T18" fmla="*/ 15 w 16"/>
                  <a:gd name="T19" fmla="*/ 8 h 12"/>
                  <a:gd name="T20" fmla="*/ 16 w 16"/>
                  <a:gd name="T21" fmla="*/ 7 h 12"/>
                  <a:gd name="T22" fmla="*/ 16 w 16"/>
                  <a:gd name="T23" fmla="*/ 6 h 12"/>
                  <a:gd name="T24" fmla="*/ 16 w 16"/>
                  <a:gd name="T25" fmla="*/ 4 h 12"/>
                  <a:gd name="T26" fmla="*/ 16 w 16"/>
                  <a:gd name="T27" fmla="*/ 3 h 12"/>
                  <a:gd name="T28" fmla="*/ 15 w 16"/>
                  <a:gd name="T29" fmla="*/ 2 h 12"/>
                  <a:gd name="T30" fmla="*/ 13 w 16"/>
                  <a:gd name="T31" fmla="*/ 0 h 12"/>
                  <a:gd name="T32" fmla="*/ 12 w 16"/>
                  <a:gd name="T33" fmla="*/ 0 h 12"/>
                  <a:gd name="T34" fmla="*/ 10 w 16"/>
                  <a:gd name="T35" fmla="*/ 2 h 12"/>
                  <a:gd name="T36" fmla="*/ 3 w 16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6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3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2" name="Freeform 30"/>
              <p:cNvSpPr>
                <a:spLocks/>
              </p:cNvSpPr>
              <p:nvPr/>
            </p:nvSpPr>
            <p:spPr bwMode="auto">
              <a:xfrm>
                <a:off x="1105" y="3517"/>
                <a:ext cx="19" cy="13"/>
              </a:xfrm>
              <a:custGeom>
                <a:avLst/>
                <a:gdLst>
                  <a:gd name="T0" fmla="*/ 1 w 38"/>
                  <a:gd name="T1" fmla="*/ 17 h 24"/>
                  <a:gd name="T2" fmla="*/ 0 w 38"/>
                  <a:gd name="T3" fmla="*/ 18 h 24"/>
                  <a:gd name="T4" fmla="*/ 0 w 38"/>
                  <a:gd name="T5" fmla="*/ 19 h 24"/>
                  <a:gd name="T6" fmla="*/ 0 w 38"/>
                  <a:gd name="T7" fmla="*/ 21 h 24"/>
                  <a:gd name="T8" fmla="*/ 0 w 38"/>
                  <a:gd name="T9" fmla="*/ 22 h 24"/>
                  <a:gd name="T10" fmla="*/ 1 w 38"/>
                  <a:gd name="T11" fmla="*/ 23 h 24"/>
                  <a:gd name="T12" fmla="*/ 3 w 38"/>
                  <a:gd name="T13" fmla="*/ 24 h 24"/>
                  <a:gd name="T14" fmla="*/ 4 w 38"/>
                  <a:gd name="T15" fmla="*/ 24 h 24"/>
                  <a:gd name="T16" fmla="*/ 6 w 38"/>
                  <a:gd name="T17" fmla="*/ 23 h 24"/>
                  <a:gd name="T18" fmla="*/ 36 w 38"/>
                  <a:gd name="T19" fmla="*/ 8 h 24"/>
                  <a:gd name="T20" fmla="*/ 38 w 38"/>
                  <a:gd name="T21" fmla="*/ 6 h 24"/>
                  <a:gd name="T22" fmla="*/ 38 w 38"/>
                  <a:gd name="T23" fmla="*/ 5 h 24"/>
                  <a:gd name="T24" fmla="*/ 38 w 38"/>
                  <a:gd name="T25" fmla="*/ 4 h 24"/>
                  <a:gd name="T26" fmla="*/ 38 w 38"/>
                  <a:gd name="T27" fmla="*/ 2 h 24"/>
                  <a:gd name="T28" fmla="*/ 36 w 38"/>
                  <a:gd name="T29" fmla="*/ 1 h 24"/>
                  <a:gd name="T30" fmla="*/ 35 w 38"/>
                  <a:gd name="T31" fmla="*/ 0 h 24"/>
                  <a:gd name="T32" fmla="*/ 33 w 38"/>
                  <a:gd name="T33" fmla="*/ 0 h 24"/>
                  <a:gd name="T34" fmla="*/ 32 w 38"/>
                  <a:gd name="T35" fmla="*/ 1 h 24"/>
                  <a:gd name="T36" fmla="*/ 1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3" name="Freeform 31"/>
              <p:cNvSpPr>
                <a:spLocks/>
              </p:cNvSpPr>
              <p:nvPr/>
            </p:nvSpPr>
            <p:spPr bwMode="auto">
              <a:xfrm>
                <a:off x="1131" y="3510"/>
                <a:ext cx="9" cy="5"/>
              </a:xfrm>
              <a:custGeom>
                <a:avLst/>
                <a:gdLst>
                  <a:gd name="T0" fmla="*/ 3 w 17"/>
                  <a:gd name="T1" fmla="*/ 4 h 12"/>
                  <a:gd name="T2" fmla="*/ 1 w 17"/>
                  <a:gd name="T3" fmla="*/ 5 h 12"/>
                  <a:gd name="T4" fmla="*/ 0 w 17"/>
                  <a:gd name="T5" fmla="*/ 7 h 12"/>
                  <a:gd name="T6" fmla="*/ 0 w 17"/>
                  <a:gd name="T7" fmla="*/ 8 h 12"/>
                  <a:gd name="T8" fmla="*/ 1 w 17"/>
                  <a:gd name="T9" fmla="*/ 9 h 12"/>
                  <a:gd name="T10" fmla="*/ 3 w 17"/>
                  <a:gd name="T11" fmla="*/ 11 h 12"/>
                  <a:gd name="T12" fmla="*/ 4 w 17"/>
                  <a:gd name="T13" fmla="*/ 12 h 12"/>
                  <a:gd name="T14" fmla="*/ 6 w 17"/>
                  <a:gd name="T15" fmla="*/ 12 h 12"/>
                  <a:gd name="T16" fmla="*/ 7 w 17"/>
                  <a:gd name="T17" fmla="*/ 11 h 12"/>
                  <a:gd name="T18" fmla="*/ 15 w 17"/>
                  <a:gd name="T19" fmla="*/ 7 h 12"/>
                  <a:gd name="T20" fmla="*/ 16 w 17"/>
                  <a:gd name="T21" fmla="*/ 5 h 12"/>
                  <a:gd name="T22" fmla="*/ 17 w 17"/>
                  <a:gd name="T23" fmla="*/ 4 h 12"/>
                  <a:gd name="T24" fmla="*/ 17 w 17"/>
                  <a:gd name="T25" fmla="*/ 3 h 12"/>
                  <a:gd name="T26" fmla="*/ 16 w 17"/>
                  <a:gd name="T27" fmla="*/ 2 h 12"/>
                  <a:gd name="T28" fmla="*/ 15 w 17"/>
                  <a:gd name="T29" fmla="*/ 0 h 12"/>
                  <a:gd name="T30" fmla="*/ 13 w 17"/>
                  <a:gd name="T31" fmla="*/ 0 h 12"/>
                  <a:gd name="T32" fmla="*/ 12 w 17"/>
                  <a:gd name="T33" fmla="*/ 0 h 12"/>
                  <a:gd name="T34" fmla="*/ 10 w 17"/>
                  <a:gd name="T35" fmla="*/ 0 h 12"/>
                  <a:gd name="T36" fmla="*/ 3 w 17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3" y="4"/>
                    </a:move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4" name="Freeform 32"/>
              <p:cNvSpPr>
                <a:spLocks/>
              </p:cNvSpPr>
              <p:nvPr/>
            </p:nvSpPr>
            <p:spPr bwMode="auto">
              <a:xfrm>
                <a:off x="1146" y="3495"/>
                <a:ext cx="19" cy="12"/>
              </a:xfrm>
              <a:custGeom>
                <a:avLst/>
                <a:gdLst>
                  <a:gd name="T0" fmla="*/ 1 w 38"/>
                  <a:gd name="T1" fmla="*/ 17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1 h 23"/>
                  <a:gd name="T8" fmla="*/ 0 w 38"/>
                  <a:gd name="T9" fmla="*/ 22 h 23"/>
                  <a:gd name="T10" fmla="*/ 1 w 38"/>
                  <a:gd name="T11" fmla="*/ 23 h 23"/>
                  <a:gd name="T12" fmla="*/ 3 w 38"/>
                  <a:gd name="T13" fmla="*/ 23 h 23"/>
                  <a:gd name="T14" fmla="*/ 4 w 38"/>
                  <a:gd name="T15" fmla="*/ 23 h 23"/>
                  <a:gd name="T16" fmla="*/ 5 w 38"/>
                  <a:gd name="T17" fmla="*/ 23 h 23"/>
                  <a:gd name="T18" fmla="*/ 36 w 38"/>
                  <a:gd name="T19" fmla="*/ 6 h 23"/>
                  <a:gd name="T20" fmla="*/ 38 w 38"/>
                  <a:gd name="T21" fmla="*/ 5 h 23"/>
                  <a:gd name="T22" fmla="*/ 38 w 38"/>
                  <a:gd name="T23" fmla="*/ 4 h 23"/>
                  <a:gd name="T24" fmla="*/ 38 w 38"/>
                  <a:gd name="T25" fmla="*/ 2 h 23"/>
                  <a:gd name="T26" fmla="*/ 38 w 38"/>
                  <a:gd name="T27" fmla="*/ 1 h 23"/>
                  <a:gd name="T28" fmla="*/ 36 w 38"/>
                  <a:gd name="T29" fmla="*/ 0 h 23"/>
                  <a:gd name="T30" fmla="*/ 35 w 38"/>
                  <a:gd name="T31" fmla="*/ 0 h 23"/>
                  <a:gd name="T32" fmla="*/ 33 w 38"/>
                  <a:gd name="T33" fmla="*/ 0 h 23"/>
                  <a:gd name="T34" fmla="*/ 32 w 38"/>
                  <a:gd name="T35" fmla="*/ 0 h 23"/>
                  <a:gd name="T36" fmla="*/ 1 w 38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5" name="Freeform 33"/>
              <p:cNvSpPr>
                <a:spLocks/>
              </p:cNvSpPr>
              <p:nvPr/>
            </p:nvSpPr>
            <p:spPr bwMode="auto">
              <a:xfrm>
                <a:off x="1173" y="3487"/>
                <a:ext cx="8" cy="6"/>
              </a:xfrm>
              <a:custGeom>
                <a:avLst/>
                <a:gdLst>
                  <a:gd name="T0" fmla="*/ 2 w 16"/>
                  <a:gd name="T1" fmla="*/ 5 h 13"/>
                  <a:gd name="T2" fmla="*/ 0 w 16"/>
                  <a:gd name="T3" fmla="*/ 6 h 13"/>
                  <a:gd name="T4" fmla="*/ 0 w 16"/>
                  <a:gd name="T5" fmla="*/ 8 h 13"/>
                  <a:gd name="T6" fmla="*/ 0 w 16"/>
                  <a:gd name="T7" fmla="*/ 9 h 13"/>
                  <a:gd name="T8" fmla="*/ 0 w 16"/>
                  <a:gd name="T9" fmla="*/ 10 h 13"/>
                  <a:gd name="T10" fmla="*/ 2 w 16"/>
                  <a:gd name="T11" fmla="*/ 12 h 13"/>
                  <a:gd name="T12" fmla="*/ 3 w 16"/>
                  <a:gd name="T13" fmla="*/ 13 h 13"/>
                  <a:gd name="T14" fmla="*/ 5 w 16"/>
                  <a:gd name="T15" fmla="*/ 13 h 13"/>
                  <a:gd name="T16" fmla="*/ 6 w 16"/>
                  <a:gd name="T17" fmla="*/ 12 h 13"/>
                  <a:gd name="T18" fmla="*/ 13 w 16"/>
                  <a:gd name="T19" fmla="*/ 8 h 13"/>
                  <a:gd name="T20" fmla="*/ 15 w 16"/>
                  <a:gd name="T21" fmla="*/ 6 h 13"/>
                  <a:gd name="T22" fmla="*/ 16 w 16"/>
                  <a:gd name="T23" fmla="*/ 5 h 13"/>
                  <a:gd name="T24" fmla="*/ 16 w 16"/>
                  <a:gd name="T25" fmla="*/ 4 h 13"/>
                  <a:gd name="T26" fmla="*/ 15 w 16"/>
                  <a:gd name="T27" fmla="*/ 3 h 13"/>
                  <a:gd name="T28" fmla="*/ 13 w 16"/>
                  <a:gd name="T29" fmla="*/ 1 h 13"/>
                  <a:gd name="T30" fmla="*/ 12 w 16"/>
                  <a:gd name="T31" fmla="*/ 0 h 13"/>
                  <a:gd name="T32" fmla="*/ 11 w 16"/>
                  <a:gd name="T33" fmla="*/ 0 h 13"/>
                  <a:gd name="T34" fmla="*/ 9 w 16"/>
                  <a:gd name="T35" fmla="*/ 1 h 13"/>
                  <a:gd name="T36" fmla="*/ 2 w 16"/>
                  <a:gd name="T3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2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6" name="Freeform 34"/>
              <p:cNvSpPr>
                <a:spLocks/>
              </p:cNvSpPr>
              <p:nvPr/>
            </p:nvSpPr>
            <p:spPr bwMode="auto">
              <a:xfrm>
                <a:off x="1187" y="3473"/>
                <a:ext cx="20" cy="12"/>
              </a:xfrm>
              <a:custGeom>
                <a:avLst/>
                <a:gdLst>
                  <a:gd name="T0" fmla="*/ 2 w 39"/>
                  <a:gd name="T1" fmla="*/ 17 h 23"/>
                  <a:gd name="T2" fmla="*/ 1 w 39"/>
                  <a:gd name="T3" fmla="*/ 18 h 23"/>
                  <a:gd name="T4" fmla="*/ 0 w 39"/>
                  <a:gd name="T5" fmla="*/ 19 h 23"/>
                  <a:gd name="T6" fmla="*/ 0 w 39"/>
                  <a:gd name="T7" fmla="*/ 20 h 23"/>
                  <a:gd name="T8" fmla="*/ 1 w 39"/>
                  <a:gd name="T9" fmla="*/ 22 h 23"/>
                  <a:gd name="T10" fmla="*/ 2 w 39"/>
                  <a:gd name="T11" fmla="*/ 23 h 23"/>
                  <a:gd name="T12" fmla="*/ 4 w 39"/>
                  <a:gd name="T13" fmla="*/ 23 h 23"/>
                  <a:gd name="T14" fmla="*/ 5 w 39"/>
                  <a:gd name="T15" fmla="*/ 23 h 23"/>
                  <a:gd name="T16" fmla="*/ 7 w 39"/>
                  <a:gd name="T17" fmla="*/ 23 h 23"/>
                  <a:gd name="T18" fmla="*/ 36 w 39"/>
                  <a:gd name="T19" fmla="*/ 6 h 23"/>
                  <a:gd name="T20" fmla="*/ 38 w 39"/>
                  <a:gd name="T21" fmla="*/ 5 h 23"/>
                  <a:gd name="T22" fmla="*/ 39 w 39"/>
                  <a:gd name="T23" fmla="*/ 4 h 23"/>
                  <a:gd name="T24" fmla="*/ 39 w 39"/>
                  <a:gd name="T25" fmla="*/ 2 h 23"/>
                  <a:gd name="T26" fmla="*/ 38 w 39"/>
                  <a:gd name="T27" fmla="*/ 1 h 23"/>
                  <a:gd name="T28" fmla="*/ 36 w 39"/>
                  <a:gd name="T29" fmla="*/ 0 h 23"/>
                  <a:gd name="T30" fmla="*/ 35 w 39"/>
                  <a:gd name="T31" fmla="*/ 0 h 23"/>
                  <a:gd name="T32" fmla="*/ 33 w 39"/>
                  <a:gd name="T33" fmla="*/ 0 h 23"/>
                  <a:gd name="T34" fmla="*/ 32 w 39"/>
                  <a:gd name="T35" fmla="*/ 0 h 23"/>
                  <a:gd name="T36" fmla="*/ 2 w 39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3">
                    <a:moveTo>
                      <a:pt x="2" y="17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7" name="Freeform 35"/>
              <p:cNvSpPr>
                <a:spLocks/>
              </p:cNvSpPr>
              <p:nvPr/>
            </p:nvSpPr>
            <p:spPr bwMode="auto">
              <a:xfrm>
                <a:off x="1214" y="3465"/>
                <a:ext cx="8" cy="6"/>
              </a:xfrm>
              <a:custGeom>
                <a:avLst/>
                <a:gdLst>
                  <a:gd name="T0" fmla="*/ 3 w 16"/>
                  <a:gd name="T1" fmla="*/ 5 h 12"/>
                  <a:gd name="T2" fmla="*/ 2 w 16"/>
                  <a:gd name="T3" fmla="*/ 6 h 12"/>
                  <a:gd name="T4" fmla="*/ 0 w 16"/>
                  <a:gd name="T5" fmla="*/ 8 h 12"/>
                  <a:gd name="T6" fmla="*/ 0 w 16"/>
                  <a:gd name="T7" fmla="*/ 9 h 12"/>
                  <a:gd name="T8" fmla="*/ 2 w 16"/>
                  <a:gd name="T9" fmla="*/ 10 h 12"/>
                  <a:gd name="T10" fmla="*/ 3 w 16"/>
                  <a:gd name="T11" fmla="*/ 12 h 12"/>
                  <a:gd name="T12" fmla="*/ 5 w 16"/>
                  <a:gd name="T13" fmla="*/ 12 h 12"/>
                  <a:gd name="T14" fmla="*/ 6 w 16"/>
                  <a:gd name="T15" fmla="*/ 12 h 12"/>
                  <a:gd name="T16" fmla="*/ 8 w 16"/>
                  <a:gd name="T17" fmla="*/ 12 h 12"/>
                  <a:gd name="T18" fmla="*/ 15 w 16"/>
                  <a:gd name="T19" fmla="*/ 8 h 12"/>
                  <a:gd name="T20" fmla="*/ 16 w 16"/>
                  <a:gd name="T21" fmla="*/ 6 h 12"/>
                  <a:gd name="T22" fmla="*/ 16 w 16"/>
                  <a:gd name="T23" fmla="*/ 5 h 12"/>
                  <a:gd name="T24" fmla="*/ 16 w 16"/>
                  <a:gd name="T25" fmla="*/ 4 h 12"/>
                  <a:gd name="T26" fmla="*/ 16 w 16"/>
                  <a:gd name="T27" fmla="*/ 3 h 12"/>
                  <a:gd name="T28" fmla="*/ 15 w 16"/>
                  <a:gd name="T29" fmla="*/ 1 h 12"/>
                  <a:gd name="T30" fmla="*/ 13 w 16"/>
                  <a:gd name="T31" fmla="*/ 0 h 12"/>
                  <a:gd name="T32" fmla="*/ 12 w 16"/>
                  <a:gd name="T33" fmla="*/ 0 h 12"/>
                  <a:gd name="T34" fmla="*/ 10 w 16"/>
                  <a:gd name="T35" fmla="*/ 1 h 12"/>
                  <a:gd name="T36" fmla="*/ 3 w 16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5"/>
                    </a:move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8" name="Freeform 36"/>
              <p:cNvSpPr>
                <a:spLocks/>
              </p:cNvSpPr>
              <p:nvPr/>
            </p:nvSpPr>
            <p:spPr bwMode="auto">
              <a:xfrm>
                <a:off x="1229" y="3451"/>
                <a:ext cx="19" cy="12"/>
              </a:xfrm>
              <a:custGeom>
                <a:avLst/>
                <a:gdLst>
                  <a:gd name="T0" fmla="*/ 1 w 38"/>
                  <a:gd name="T1" fmla="*/ 17 h 25"/>
                  <a:gd name="T2" fmla="*/ 0 w 38"/>
                  <a:gd name="T3" fmla="*/ 19 h 25"/>
                  <a:gd name="T4" fmla="*/ 0 w 38"/>
                  <a:gd name="T5" fmla="*/ 20 h 25"/>
                  <a:gd name="T6" fmla="*/ 0 w 38"/>
                  <a:gd name="T7" fmla="*/ 21 h 25"/>
                  <a:gd name="T8" fmla="*/ 0 w 38"/>
                  <a:gd name="T9" fmla="*/ 22 h 25"/>
                  <a:gd name="T10" fmla="*/ 1 w 38"/>
                  <a:gd name="T11" fmla="*/ 24 h 25"/>
                  <a:gd name="T12" fmla="*/ 3 w 38"/>
                  <a:gd name="T13" fmla="*/ 25 h 25"/>
                  <a:gd name="T14" fmla="*/ 4 w 38"/>
                  <a:gd name="T15" fmla="*/ 25 h 25"/>
                  <a:gd name="T16" fmla="*/ 6 w 38"/>
                  <a:gd name="T17" fmla="*/ 24 h 25"/>
                  <a:gd name="T18" fmla="*/ 37 w 38"/>
                  <a:gd name="T19" fmla="*/ 8 h 25"/>
                  <a:gd name="T20" fmla="*/ 38 w 38"/>
                  <a:gd name="T21" fmla="*/ 7 h 25"/>
                  <a:gd name="T22" fmla="*/ 38 w 38"/>
                  <a:gd name="T23" fmla="*/ 6 h 25"/>
                  <a:gd name="T24" fmla="*/ 38 w 38"/>
                  <a:gd name="T25" fmla="*/ 4 h 25"/>
                  <a:gd name="T26" fmla="*/ 38 w 38"/>
                  <a:gd name="T27" fmla="*/ 3 h 25"/>
                  <a:gd name="T28" fmla="*/ 37 w 38"/>
                  <a:gd name="T29" fmla="*/ 2 h 25"/>
                  <a:gd name="T30" fmla="*/ 35 w 38"/>
                  <a:gd name="T31" fmla="*/ 0 h 25"/>
                  <a:gd name="T32" fmla="*/ 34 w 38"/>
                  <a:gd name="T33" fmla="*/ 0 h 25"/>
                  <a:gd name="T34" fmla="*/ 32 w 38"/>
                  <a:gd name="T35" fmla="*/ 2 h 25"/>
                  <a:gd name="T36" fmla="*/ 1 w 38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5">
                    <a:moveTo>
                      <a:pt x="1" y="17"/>
                    </a:move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89" name="Freeform 37"/>
              <p:cNvSpPr>
                <a:spLocks/>
              </p:cNvSpPr>
              <p:nvPr/>
            </p:nvSpPr>
            <p:spPr bwMode="auto">
              <a:xfrm>
                <a:off x="1255" y="3443"/>
                <a:ext cx="8" cy="6"/>
              </a:xfrm>
              <a:custGeom>
                <a:avLst/>
                <a:gdLst>
                  <a:gd name="T0" fmla="*/ 1 w 16"/>
                  <a:gd name="T1" fmla="*/ 4 h 12"/>
                  <a:gd name="T2" fmla="*/ 0 w 16"/>
                  <a:gd name="T3" fmla="*/ 5 h 12"/>
                  <a:gd name="T4" fmla="*/ 0 w 16"/>
                  <a:gd name="T5" fmla="*/ 6 h 12"/>
                  <a:gd name="T6" fmla="*/ 0 w 16"/>
                  <a:gd name="T7" fmla="*/ 8 h 12"/>
                  <a:gd name="T8" fmla="*/ 0 w 16"/>
                  <a:gd name="T9" fmla="*/ 9 h 12"/>
                  <a:gd name="T10" fmla="*/ 1 w 16"/>
                  <a:gd name="T11" fmla="*/ 10 h 12"/>
                  <a:gd name="T12" fmla="*/ 3 w 16"/>
                  <a:gd name="T13" fmla="*/ 12 h 12"/>
                  <a:gd name="T14" fmla="*/ 4 w 16"/>
                  <a:gd name="T15" fmla="*/ 12 h 12"/>
                  <a:gd name="T16" fmla="*/ 5 w 16"/>
                  <a:gd name="T17" fmla="*/ 10 h 12"/>
                  <a:gd name="T18" fmla="*/ 13 w 16"/>
                  <a:gd name="T19" fmla="*/ 6 h 12"/>
                  <a:gd name="T20" fmla="*/ 14 w 16"/>
                  <a:gd name="T21" fmla="*/ 5 h 12"/>
                  <a:gd name="T22" fmla="*/ 16 w 16"/>
                  <a:gd name="T23" fmla="*/ 4 h 12"/>
                  <a:gd name="T24" fmla="*/ 16 w 16"/>
                  <a:gd name="T25" fmla="*/ 2 h 12"/>
                  <a:gd name="T26" fmla="*/ 14 w 16"/>
                  <a:gd name="T27" fmla="*/ 1 h 12"/>
                  <a:gd name="T28" fmla="*/ 13 w 16"/>
                  <a:gd name="T29" fmla="*/ 0 h 12"/>
                  <a:gd name="T30" fmla="*/ 11 w 16"/>
                  <a:gd name="T31" fmla="*/ 0 h 12"/>
                  <a:gd name="T32" fmla="*/ 10 w 16"/>
                  <a:gd name="T33" fmla="*/ 0 h 12"/>
                  <a:gd name="T34" fmla="*/ 8 w 16"/>
                  <a:gd name="T35" fmla="*/ 0 h 12"/>
                  <a:gd name="T36" fmla="*/ 1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1" y="4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" y="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0" name="Freeform 38"/>
              <p:cNvSpPr>
                <a:spLocks/>
              </p:cNvSpPr>
              <p:nvPr/>
            </p:nvSpPr>
            <p:spPr bwMode="auto">
              <a:xfrm>
                <a:off x="1270" y="3429"/>
                <a:ext cx="20" cy="11"/>
              </a:xfrm>
              <a:custGeom>
                <a:avLst/>
                <a:gdLst>
                  <a:gd name="T0" fmla="*/ 3 w 39"/>
                  <a:gd name="T1" fmla="*/ 17 h 24"/>
                  <a:gd name="T2" fmla="*/ 1 w 39"/>
                  <a:gd name="T3" fmla="*/ 19 h 24"/>
                  <a:gd name="T4" fmla="*/ 0 w 39"/>
                  <a:gd name="T5" fmla="*/ 20 h 24"/>
                  <a:gd name="T6" fmla="*/ 0 w 39"/>
                  <a:gd name="T7" fmla="*/ 21 h 24"/>
                  <a:gd name="T8" fmla="*/ 1 w 39"/>
                  <a:gd name="T9" fmla="*/ 22 h 24"/>
                  <a:gd name="T10" fmla="*/ 3 w 39"/>
                  <a:gd name="T11" fmla="*/ 24 h 24"/>
                  <a:gd name="T12" fmla="*/ 4 w 39"/>
                  <a:gd name="T13" fmla="*/ 24 h 24"/>
                  <a:gd name="T14" fmla="*/ 6 w 39"/>
                  <a:gd name="T15" fmla="*/ 24 h 24"/>
                  <a:gd name="T16" fmla="*/ 7 w 39"/>
                  <a:gd name="T17" fmla="*/ 24 h 24"/>
                  <a:gd name="T18" fmla="*/ 36 w 39"/>
                  <a:gd name="T19" fmla="*/ 7 h 24"/>
                  <a:gd name="T20" fmla="*/ 38 w 39"/>
                  <a:gd name="T21" fmla="*/ 6 h 24"/>
                  <a:gd name="T22" fmla="*/ 39 w 39"/>
                  <a:gd name="T23" fmla="*/ 4 h 24"/>
                  <a:gd name="T24" fmla="*/ 39 w 39"/>
                  <a:gd name="T25" fmla="*/ 3 h 24"/>
                  <a:gd name="T26" fmla="*/ 38 w 39"/>
                  <a:gd name="T27" fmla="*/ 2 h 24"/>
                  <a:gd name="T28" fmla="*/ 36 w 39"/>
                  <a:gd name="T29" fmla="*/ 0 h 24"/>
                  <a:gd name="T30" fmla="*/ 35 w 39"/>
                  <a:gd name="T31" fmla="*/ 0 h 24"/>
                  <a:gd name="T32" fmla="*/ 34 w 39"/>
                  <a:gd name="T33" fmla="*/ 0 h 24"/>
                  <a:gd name="T34" fmla="*/ 32 w 39"/>
                  <a:gd name="T35" fmla="*/ 0 h 24"/>
                  <a:gd name="T36" fmla="*/ 3 w 39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4">
                    <a:moveTo>
                      <a:pt x="3" y="17"/>
                    </a:moveTo>
                    <a:lnTo>
                      <a:pt x="1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1" name="Freeform 39"/>
              <p:cNvSpPr>
                <a:spLocks/>
              </p:cNvSpPr>
              <p:nvPr/>
            </p:nvSpPr>
            <p:spPr bwMode="auto">
              <a:xfrm>
                <a:off x="1296" y="3421"/>
                <a:ext cx="8" cy="6"/>
              </a:xfrm>
              <a:custGeom>
                <a:avLst/>
                <a:gdLst>
                  <a:gd name="T0" fmla="*/ 1 w 16"/>
                  <a:gd name="T1" fmla="*/ 4 h 12"/>
                  <a:gd name="T2" fmla="*/ 0 w 16"/>
                  <a:gd name="T3" fmla="*/ 5 h 12"/>
                  <a:gd name="T4" fmla="*/ 0 w 16"/>
                  <a:gd name="T5" fmla="*/ 6 h 12"/>
                  <a:gd name="T6" fmla="*/ 0 w 16"/>
                  <a:gd name="T7" fmla="*/ 8 h 12"/>
                  <a:gd name="T8" fmla="*/ 0 w 16"/>
                  <a:gd name="T9" fmla="*/ 9 h 12"/>
                  <a:gd name="T10" fmla="*/ 1 w 16"/>
                  <a:gd name="T11" fmla="*/ 10 h 12"/>
                  <a:gd name="T12" fmla="*/ 2 w 16"/>
                  <a:gd name="T13" fmla="*/ 12 h 12"/>
                  <a:gd name="T14" fmla="*/ 4 w 16"/>
                  <a:gd name="T15" fmla="*/ 12 h 12"/>
                  <a:gd name="T16" fmla="*/ 5 w 16"/>
                  <a:gd name="T17" fmla="*/ 10 h 12"/>
                  <a:gd name="T18" fmla="*/ 14 w 16"/>
                  <a:gd name="T19" fmla="*/ 6 h 12"/>
                  <a:gd name="T20" fmla="*/ 16 w 16"/>
                  <a:gd name="T21" fmla="*/ 5 h 12"/>
                  <a:gd name="T22" fmla="*/ 16 w 16"/>
                  <a:gd name="T23" fmla="*/ 4 h 12"/>
                  <a:gd name="T24" fmla="*/ 16 w 16"/>
                  <a:gd name="T25" fmla="*/ 2 h 12"/>
                  <a:gd name="T26" fmla="*/ 16 w 16"/>
                  <a:gd name="T27" fmla="*/ 1 h 12"/>
                  <a:gd name="T28" fmla="*/ 14 w 16"/>
                  <a:gd name="T29" fmla="*/ 0 h 12"/>
                  <a:gd name="T30" fmla="*/ 13 w 16"/>
                  <a:gd name="T31" fmla="*/ 0 h 12"/>
                  <a:gd name="T32" fmla="*/ 11 w 16"/>
                  <a:gd name="T33" fmla="*/ 0 h 12"/>
                  <a:gd name="T34" fmla="*/ 10 w 16"/>
                  <a:gd name="T35" fmla="*/ 0 h 12"/>
                  <a:gd name="T36" fmla="*/ 1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1" y="4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2" name="Freeform 40"/>
              <p:cNvSpPr>
                <a:spLocks/>
              </p:cNvSpPr>
              <p:nvPr/>
            </p:nvSpPr>
            <p:spPr bwMode="auto">
              <a:xfrm>
                <a:off x="1311" y="3407"/>
                <a:ext cx="20" cy="11"/>
              </a:xfrm>
              <a:custGeom>
                <a:avLst/>
                <a:gdLst>
                  <a:gd name="T0" fmla="*/ 3 w 39"/>
                  <a:gd name="T1" fmla="*/ 17 h 24"/>
                  <a:gd name="T2" fmla="*/ 1 w 39"/>
                  <a:gd name="T3" fmla="*/ 19 h 24"/>
                  <a:gd name="T4" fmla="*/ 0 w 39"/>
                  <a:gd name="T5" fmla="*/ 20 h 24"/>
                  <a:gd name="T6" fmla="*/ 0 w 39"/>
                  <a:gd name="T7" fmla="*/ 21 h 24"/>
                  <a:gd name="T8" fmla="*/ 1 w 39"/>
                  <a:gd name="T9" fmla="*/ 22 h 24"/>
                  <a:gd name="T10" fmla="*/ 3 w 39"/>
                  <a:gd name="T11" fmla="*/ 24 h 24"/>
                  <a:gd name="T12" fmla="*/ 4 w 39"/>
                  <a:gd name="T13" fmla="*/ 24 h 24"/>
                  <a:gd name="T14" fmla="*/ 6 w 39"/>
                  <a:gd name="T15" fmla="*/ 24 h 24"/>
                  <a:gd name="T16" fmla="*/ 7 w 39"/>
                  <a:gd name="T17" fmla="*/ 24 h 24"/>
                  <a:gd name="T18" fmla="*/ 36 w 39"/>
                  <a:gd name="T19" fmla="*/ 7 h 24"/>
                  <a:gd name="T20" fmla="*/ 38 w 39"/>
                  <a:gd name="T21" fmla="*/ 6 h 24"/>
                  <a:gd name="T22" fmla="*/ 39 w 39"/>
                  <a:gd name="T23" fmla="*/ 4 h 24"/>
                  <a:gd name="T24" fmla="*/ 39 w 39"/>
                  <a:gd name="T25" fmla="*/ 3 h 24"/>
                  <a:gd name="T26" fmla="*/ 38 w 39"/>
                  <a:gd name="T27" fmla="*/ 2 h 24"/>
                  <a:gd name="T28" fmla="*/ 36 w 39"/>
                  <a:gd name="T29" fmla="*/ 0 h 24"/>
                  <a:gd name="T30" fmla="*/ 35 w 39"/>
                  <a:gd name="T31" fmla="*/ 0 h 24"/>
                  <a:gd name="T32" fmla="*/ 33 w 39"/>
                  <a:gd name="T33" fmla="*/ 0 h 24"/>
                  <a:gd name="T34" fmla="*/ 32 w 39"/>
                  <a:gd name="T35" fmla="*/ 0 h 24"/>
                  <a:gd name="T36" fmla="*/ 3 w 39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4">
                    <a:moveTo>
                      <a:pt x="3" y="17"/>
                    </a:moveTo>
                    <a:lnTo>
                      <a:pt x="1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3" name="Freeform 41"/>
              <p:cNvSpPr>
                <a:spLocks/>
              </p:cNvSpPr>
              <p:nvPr/>
            </p:nvSpPr>
            <p:spPr bwMode="auto">
              <a:xfrm>
                <a:off x="1337" y="3398"/>
                <a:ext cx="8" cy="6"/>
              </a:xfrm>
              <a:custGeom>
                <a:avLst/>
                <a:gdLst>
                  <a:gd name="T0" fmla="*/ 3 w 17"/>
                  <a:gd name="T1" fmla="*/ 5 h 11"/>
                  <a:gd name="T2" fmla="*/ 2 w 17"/>
                  <a:gd name="T3" fmla="*/ 6 h 11"/>
                  <a:gd name="T4" fmla="*/ 0 w 17"/>
                  <a:gd name="T5" fmla="*/ 7 h 11"/>
                  <a:gd name="T6" fmla="*/ 0 w 17"/>
                  <a:gd name="T7" fmla="*/ 9 h 11"/>
                  <a:gd name="T8" fmla="*/ 2 w 17"/>
                  <a:gd name="T9" fmla="*/ 10 h 11"/>
                  <a:gd name="T10" fmla="*/ 3 w 17"/>
                  <a:gd name="T11" fmla="*/ 11 h 11"/>
                  <a:gd name="T12" fmla="*/ 5 w 17"/>
                  <a:gd name="T13" fmla="*/ 11 h 11"/>
                  <a:gd name="T14" fmla="*/ 6 w 17"/>
                  <a:gd name="T15" fmla="*/ 11 h 11"/>
                  <a:gd name="T16" fmla="*/ 8 w 17"/>
                  <a:gd name="T17" fmla="*/ 11 h 11"/>
                  <a:gd name="T18" fmla="*/ 15 w 17"/>
                  <a:gd name="T19" fmla="*/ 7 h 11"/>
                  <a:gd name="T20" fmla="*/ 17 w 17"/>
                  <a:gd name="T21" fmla="*/ 6 h 11"/>
                  <a:gd name="T22" fmla="*/ 17 w 17"/>
                  <a:gd name="T23" fmla="*/ 5 h 11"/>
                  <a:gd name="T24" fmla="*/ 17 w 17"/>
                  <a:gd name="T25" fmla="*/ 3 h 11"/>
                  <a:gd name="T26" fmla="*/ 17 w 17"/>
                  <a:gd name="T27" fmla="*/ 2 h 11"/>
                  <a:gd name="T28" fmla="*/ 15 w 17"/>
                  <a:gd name="T29" fmla="*/ 1 h 11"/>
                  <a:gd name="T30" fmla="*/ 14 w 17"/>
                  <a:gd name="T31" fmla="*/ 0 h 11"/>
                  <a:gd name="T32" fmla="*/ 12 w 17"/>
                  <a:gd name="T33" fmla="*/ 0 h 11"/>
                  <a:gd name="T34" fmla="*/ 11 w 17"/>
                  <a:gd name="T35" fmla="*/ 1 h 11"/>
                  <a:gd name="T36" fmla="*/ 3 w 17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3" y="5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4" name="Freeform 42"/>
              <p:cNvSpPr>
                <a:spLocks/>
              </p:cNvSpPr>
              <p:nvPr/>
            </p:nvSpPr>
            <p:spPr bwMode="auto">
              <a:xfrm>
                <a:off x="1353" y="3384"/>
                <a:ext cx="19" cy="12"/>
              </a:xfrm>
              <a:custGeom>
                <a:avLst/>
                <a:gdLst>
                  <a:gd name="T0" fmla="*/ 2 w 38"/>
                  <a:gd name="T1" fmla="*/ 17 h 25"/>
                  <a:gd name="T2" fmla="*/ 0 w 38"/>
                  <a:gd name="T3" fmla="*/ 18 h 25"/>
                  <a:gd name="T4" fmla="*/ 0 w 38"/>
                  <a:gd name="T5" fmla="*/ 19 h 25"/>
                  <a:gd name="T6" fmla="*/ 0 w 38"/>
                  <a:gd name="T7" fmla="*/ 21 h 25"/>
                  <a:gd name="T8" fmla="*/ 0 w 38"/>
                  <a:gd name="T9" fmla="*/ 22 h 25"/>
                  <a:gd name="T10" fmla="*/ 2 w 38"/>
                  <a:gd name="T11" fmla="*/ 23 h 25"/>
                  <a:gd name="T12" fmla="*/ 3 w 38"/>
                  <a:gd name="T13" fmla="*/ 25 h 25"/>
                  <a:gd name="T14" fmla="*/ 5 w 38"/>
                  <a:gd name="T15" fmla="*/ 25 h 25"/>
                  <a:gd name="T16" fmla="*/ 6 w 38"/>
                  <a:gd name="T17" fmla="*/ 23 h 25"/>
                  <a:gd name="T18" fmla="*/ 37 w 38"/>
                  <a:gd name="T19" fmla="*/ 8 h 25"/>
                  <a:gd name="T20" fmla="*/ 38 w 38"/>
                  <a:gd name="T21" fmla="*/ 7 h 25"/>
                  <a:gd name="T22" fmla="*/ 38 w 38"/>
                  <a:gd name="T23" fmla="*/ 5 h 25"/>
                  <a:gd name="T24" fmla="*/ 38 w 38"/>
                  <a:gd name="T25" fmla="*/ 4 h 25"/>
                  <a:gd name="T26" fmla="*/ 38 w 38"/>
                  <a:gd name="T27" fmla="*/ 3 h 25"/>
                  <a:gd name="T28" fmla="*/ 37 w 38"/>
                  <a:gd name="T29" fmla="*/ 1 h 25"/>
                  <a:gd name="T30" fmla="*/ 35 w 38"/>
                  <a:gd name="T31" fmla="*/ 0 h 25"/>
                  <a:gd name="T32" fmla="*/ 34 w 38"/>
                  <a:gd name="T33" fmla="*/ 0 h 25"/>
                  <a:gd name="T34" fmla="*/ 32 w 38"/>
                  <a:gd name="T35" fmla="*/ 1 h 25"/>
                  <a:gd name="T36" fmla="*/ 2 w 38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5">
                    <a:moveTo>
                      <a:pt x="2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5" name="Freeform 43"/>
              <p:cNvSpPr>
                <a:spLocks/>
              </p:cNvSpPr>
              <p:nvPr/>
            </p:nvSpPr>
            <p:spPr bwMode="auto">
              <a:xfrm>
                <a:off x="1379" y="3376"/>
                <a:ext cx="8" cy="6"/>
              </a:xfrm>
              <a:custGeom>
                <a:avLst/>
                <a:gdLst>
                  <a:gd name="T0" fmla="*/ 1 w 16"/>
                  <a:gd name="T1" fmla="*/ 3 h 11"/>
                  <a:gd name="T2" fmla="*/ 0 w 16"/>
                  <a:gd name="T3" fmla="*/ 5 h 11"/>
                  <a:gd name="T4" fmla="*/ 0 w 16"/>
                  <a:gd name="T5" fmla="*/ 6 h 11"/>
                  <a:gd name="T6" fmla="*/ 0 w 16"/>
                  <a:gd name="T7" fmla="*/ 7 h 11"/>
                  <a:gd name="T8" fmla="*/ 0 w 16"/>
                  <a:gd name="T9" fmla="*/ 9 h 11"/>
                  <a:gd name="T10" fmla="*/ 1 w 16"/>
                  <a:gd name="T11" fmla="*/ 10 h 11"/>
                  <a:gd name="T12" fmla="*/ 3 w 16"/>
                  <a:gd name="T13" fmla="*/ 11 h 11"/>
                  <a:gd name="T14" fmla="*/ 4 w 16"/>
                  <a:gd name="T15" fmla="*/ 11 h 11"/>
                  <a:gd name="T16" fmla="*/ 6 w 16"/>
                  <a:gd name="T17" fmla="*/ 10 h 11"/>
                  <a:gd name="T18" fmla="*/ 13 w 16"/>
                  <a:gd name="T19" fmla="*/ 6 h 11"/>
                  <a:gd name="T20" fmla="*/ 14 w 16"/>
                  <a:gd name="T21" fmla="*/ 5 h 11"/>
                  <a:gd name="T22" fmla="*/ 16 w 16"/>
                  <a:gd name="T23" fmla="*/ 3 h 11"/>
                  <a:gd name="T24" fmla="*/ 16 w 16"/>
                  <a:gd name="T25" fmla="*/ 2 h 11"/>
                  <a:gd name="T26" fmla="*/ 14 w 16"/>
                  <a:gd name="T27" fmla="*/ 1 h 11"/>
                  <a:gd name="T28" fmla="*/ 13 w 16"/>
                  <a:gd name="T29" fmla="*/ 0 h 11"/>
                  <a:gd name="T30" fmla="*/ 12 w 16"/>
                  <a:gd name="T31" fmla="*/ 0 h 11"/>
                  <a:gd name="T32" fmla="*/ 10 w 16"/>
                  <a:gd name="T33" fmla="*/ 0 h 11"/>
                  <a:gd name="T34" fmla="*/ 9 w 16"/>
                  <a:gd name="T35" fmla="*/ 0 h 11"/>
                  <a:gd name="T36" fmla="*/ 1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1" y="3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6" name="Freeform 44"/>
              <p:cNvSpPr>
                <a:spLocks/>
              </p:cNvSpPr>
              <p:nvPr/>
            </p:nvSpPr>
            <p:spPr bwMode="auto">
              <a:xfrm>
                <a:off x="1394" y="3362"/>
                <a:ext cx="19" cy="12"/>
              </a:xfrm>
              <a:custGeom>
                <a:avLst/>
                <a:gdLst>
                  <a:gd name="T0" fmla="*/ 3 w 40"/>
                  <a:gd name="T1" fmla="*/ 17 h 25"/>
                  <a:gd name="T2" fmla="*/ 2 w 40"/>
                  <a:gd name="T3" fmla="*/ 18 h 25"/>
                  <a:gd name="T4" fmla="*/ 0 w 40"/>
                  <a:gd name="T5" fmla="*/ 19 h 25"/>
                  <a:gd name="T6" fmla="*/ 0 w 40"/>
                  <a:gd name="T7" fmla="*/ 21 h 25"/>
                  <a:gd name="T8" fmla="*/ 2 w 40"/>
                  <a:gd name="T9" fmla="*/ 22 h 25"/>
                  <a:gd name="T10" fmla="*/ 3 w 40"/>
                  <a:gd name="T11" fmla="*/ 23 h 25"/>
                  <a:gd name="T12" fmla="*/ 5 w 40"/>
                  <a:gd name="T13" fmla="*/ 25 h 25"/>
                  <a:gd name="T14" fmla="*/ 6 w 40"/>
                  <a:gd name="T15" fmla="*/ 25 h 25"/>
                  <a:gd name="T16" fmla="*/ 7 w 40"/>
                  <a:gd name="T17" fmla="*/ 23 h 25"/>
                  <a:gd name="T18" fmla="*/ 37 w 40"/>
                  <a:gd name="T19" fmla="*/ 8 h 25"/>
                  <a:gd name="T20" fmla="*/ 38 w 40"/>
                  <a:gd name="T21" fmla="*/ 6 h 25"/>
                  <a:gd name="T22" fmla="*/ 40 w 40"/>
                  <a:gd name="T23" fmla="*/ 5 h 25"/>
                  <a:gd name="T24" fmla="*/ 40 w 40"/>
                  <a:gd name="T25" fmla="*/ 4 h 25"/>
                  <a:gd name="T26" fmla="*/ 38 w 40"/>
                  <a:gd name="T27" fmla="*/ 3 h 25"/>
                  <a:gd name="T28" fmla="*/ 37 w 40"/>
                  <a:gd name="T29" fmla="*/ 1 h 25"/>
                  <a:gd name="T30" fmla="*/ 35 w 40"/>
                  <a:gd name="T31" fmla="*/ 0 h 25"/>
                  <a:gd name="T32" fmla="*/ 34 w 40"/>
                  <a:gd name="T33" fmla="*/ 0 h 25"/>
                  <a:gd name="T34" fmla="*/ 32 w 40"/>
                  <a:gd name="T35" fmla="*/ 1 h 25"/>
                  <a:gd name="T36" fmla="*/ 3 w 40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5">
                    <a:moveTo>
                      <a:pt x="3" y="17"/>
                    </a:moveTo>
                    <a:lnTo>
                      <a:pt x="2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7" name="Freeform 45"/>
              <p:cNvSpPr>
                <a:spLocks/>
              </p:cNvSpPr>
              <p:nvPr/>
            </p:nvSpPr>
            <p:spPr bwMode="auto">
              <a:xfrm>
                <a:off x="1420" y="3354"/>
                <a:ext cx="8" cy="6"/>
              </a:xfrm>
              <a:custGeom>
                <a:avLst/>
                <a:gdLst>
                  <a:gd name="T0" fmla="*/ 3 w 16"/>
                  <a:gd name="T1" fmla="*/ 4 h 12"/>
                  <a:gd name="T2" fmla="*/ 1 w 16"/>
                  <a:gd name="T3" fmla="*/ 6 h 12"/>
                  <a:gd name="T4" fmla="*/ 0 w 16"/>
                  <a:gd name="T5" fmla="*/ 7 h 12"/>
                  <a:gd name="T6" fmla="*/ 0 w 16"/>
                  <a:gd name="T7" fmla="*/ 8 h 12"/>
                  <a:gd name="T8" fmla="*/ 1 w 16"/>
                  <a:gd name="T9" fmla="*/ 10 h 12"/>
                  <a:gd name="T10" fmla="*/ 3 w 16"/>
                  <a:gd name="T11" fmla="*/ 11 h 12"/>
                  <a:gd name="T12" fmla="*/ 4 w 16"/>
                  <a:gd name="T13" fmla="*/ 12 h 12"/>
                  <a:gd name="T14" fmla="*/ 6 w 16"/>
                  <a:gd name="T15" fmla="*/ 12 h 12"/>
                  <a:gd name="T16" fmla="*/ 7 w 16"/>
                  <a:gd name="T17" fmla="*/ 11 h 12"/>
                  <a:gd name="T18" fmla="*/ 14 w 16"/>
                  <a:gd name="T19" fmla="*/ 7 h 12"/>
                  <a:gd name="T20" fmla="*/ 16 w 16"/>
                  <a:gd name="T21" fmla="*/ 6 h 12"/>
                  <a:gd name="T22" fmla="*/ 16 w 16"/>
                  <a:gd name="T23" fmla="*/ 4 h 12"/>
                  <a:gd name="T24" fmla="*/ 16 w 16"/>
                  <a:gd name="T25" fmla="*/ 3 h 12"/>
                  <a:gd name="T26" fmla="*/ 16 w 16"/>
                  <a:gd name="T27" fmla="*/ 2 h 12"/>
                  <a:gd name="T28" fmla="*/ 14 w 16"/>
                  <a:gd name="T29" fmla="*/ 0 h 12"/>
                  <a:gd name="T30" fmla="*/ 13 w 16"/>
                  <a:gd name="T31" fmla="*/ 0 h 12"/>
                  <a:gd name="T32" fmla="*/ 11 w 16"/>
                  <a:gd name="T33" fmla="*/ 0 h 12"/>
                  <a:gd name="T34" fmla="*/ 10 w 16"/>
                  <a:gd name="T35" fmla="*/ 0 h 12"/>
                  <a:gd name="T36" fmla="*/ 3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4"/>
                    </a:move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14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8" name="Freeform 46"/>
              <p:cNvSpPr>
                <a:spLocks/>
              </p:cNvSpPr>
              <p:nvPr/>
            </p:nvSpPr>
            <p:spPr bwMode="auto">
              <a:xfrm>
                <a:off x="1435" y="3340"/>
                <a:ext cx="19" cy="12"/>
              </a:xfrm>
              <a:custGeom>
                <a:avLst/>
                <a:gdLst>
                  <a:gd name="T0" fmla="*/ 1 w 38"/>
                  <a:gd name="T1" fmla="*/ 17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1 h 23"/>
                  <a:gd name="T8" fmla="*/ 0 w 38"/>
                  <a:gd name="T9" fmla="*/ 22 h 23"/>
                  <a:gd name="T10" fmla="*/ 1 w 38"/>
                  <a:gd name="T11" fmla="*/ 23 h 23"/>
                  <a:gd name="T12" fmla="*/ 2 w 38"/>
                  <a:gd name="T13" fmla="*/ 23 h 23"/>
                  <a:gd name="T14" fmla="*/ 4 w 38"/>
                  <a:gd name="T15" fmla="*/ 23 h 23"/>
                  <a:gd name="T16" fmla="*/ 5 w 38"/>
                  <a:gd name="T17" fmla="*/ 23 h 23"/>
                  <a:gd name="T18" fmla="*/ 36 w 38"/>
                  <a:gd name="T19" fmla="*/ 6 h 23"/>
                  <a:gd name="T20" fmla="*/ 38 w 38"/>
                  <a:gd name="T21" fmla="*/ 5 h 23"/>
                  <a:gd name="T22" fmla="*/ 38 w 38"/>
                  <a:gd name="T23" fmla="*/ 4 h 23"/>
                  <a:gd name="T24" fmla="*/ 38 w 38"/>
                  <a:gd name="T25" fmla="*/ 3 h 23"/>
                  <a:gd name="T26" fmla="*/ 38 w 38"/>
                  <a:gd name="T27" fmla="*/ 1 h 23"/>
                  <a:gd name="T28" fmla="*/ 36 w 38"/>
                  <a:gd name="T29" fmla="*/ 0 h 23"/>
                  <a:gd name="T30" fmla="*/ 35 w 38"/>
                  <a:gd name="T31" fmla="*/ 0 h 23"/>
                  <a:gd name="T32" fmla="*/ 33 w 38"/>
                  <a:gd name="T33" fmla="*/ 0 h 23"/>
                  <a:gd name="T34" fmla="*/ 32 w 38"/>
                  <a:gd name="T35" fmla="*/ 0 h 23"/>
                  <a:gd name="T36" fmla="*/ 1 w 38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399" name="Freeform 47"/>
              <p:cNvSpPr>
                <a:spLocks/>
              </p:cNvSpPr>
              <p:nvPr/>
            </p:nvSpPr>
            <p:spPr bwMode="auto">
              <a:xfrm>
                <a:off x="1461" y="3332"/>
                <a:ext cx="9" cy="5"/>
              </a:xfrm>
              <a:custGeom>
                <a:avLst/>
                <a:gdLst>
                  <a:gd name="T0" fmla="*/ 3 w 17"/>
                  <a:gd name="T1" fmla="*/ 5 h 12"/>
                  <a:gd name="T2" fmla="*/ 1 w 17"/>
                  <a:gd name="T3" fmla="*/ 7 h 12"/>
                  <a:gd name="T4" fmla="*/ 0 w 17"/>
                  <a:gd name="T5" fmla="*/ 8 h 12"/>
                  <a:gd name="T6" fmla="*/ 0 w 17"/>
                  <a:gd name="T7" fmla="*/ 9 h 12"/>
                  <a:gd name="T8" fmla="*/ 1 w 17"/>
                  <a:gd name="T9" fmla="*/ 11 h 12"/>
                  <a:gd name="T10" fmla="*/ 3 w 17"/>
                  <a:gd name="T11" fmla="*/ 12 h 12"/>
                  <a:gd name="T12" fmla="*/ 4 w 17"/>
                  <a:gd name="T13" fmla="*/ 12 h 12"/>
                  <a:gd name="T14" fmla="*/ 6 w 17"/>
                  <a:gd name="T15" fmla="*/ 12 h 12"/>
                  <a:gd name="T16" fmla="*/ 7 w 17"/>
                  <a:gd name="T17" fmla="*/ 12 h 12"/>
                  <a:gd name="T18" fmla="*/ 14 w 17"/>
                  <a:gd name="T19" fmla="*/ 8 h 12"/>
                  <a:gd name="T20" fmla="*/ 16 w 17"/>
                  <a:gd name="T21" fmla="*/ 7 h 12"/>
                  <a:gd name="T22" fmla="*/ 17 w 17"/>
                  <a:gd name="T23" fmla="*/ 5 h 12"/>
                  <a:gd name="T24" fmla="*/ 17 w 17"/>
                  <a:gd name="T25" fmla="*/ 4 h 12"/>
                  <a:gd name="T26" fmla="*/ 16 w 17"/>
                  <a:gd name="T27" fmla="*/ 3 h 12"/>
                  <a:gd name="T28" fmla="*/ 14 w 17"/>
                  <a:gd name="T29" fmla="*/ 1 h 12"/>
                  <a:gd name="T30" fmla="*/ 13 w 17"/>
                  <a:gd name="T31" fmla="*/ 0 h 12"/>
                  <a:gd name="T32" fmla="*/ 11 w 17"/>
                  <a:gd name="T33" fmla="*/ 0 h 12"/>
                  <a:gd name="T34" fmla="*/ 10 w 17"/>
                  <a:gd name="T35" fmla="*/ 1 h 12"/>
                  <a:gd name="T36" fmla="*/ 3 w 17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3" y="5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6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0" name="Freeform 48"/>
              <p:cNvSpPr>
                <a:spLocks/>
              </p:cNvSpPr>
              <p:nvPr/>
            </p:nvSpPr>
            <p:spPr bwMode="auto">
              <a:xfrm>
                <a:off x="1476" y="3317"/>
                <a:ext cx="19" cy="13"/>
              </a:xfrm>
              <a:custGeom>
                <a:avLst/>
                <a:gdLst>
                  <a:gd name="T0" fmla="*/ 2 w 38"/>
                  <a:gd name="T1" fmla="*/ 16 h 24"/>
                  <a:gd name="T2" fmla="*/ 0 w 38"/>
                  <a:gd name="T3" fmla="*/ 18 h 24"/>
                  <a:gd name="T4" fmla="*/ 0 w 38"/>
                  <a:gd name="T5" fmla="*/ 19 h 24"/>
                  <a:gd name="T6" fmla="*/ 0 w 38"/>
                  <a:gd name="T7" fmla="*/ 20 h 24"/>
                  <a:gd name="T8" fmla="*/ 0 w 38"/>
                  <a:gd name="T9" fmla="*/ 22 h 24"/>
                  <a:gd name="T10" fmla="*/ 2 w 38"/>
                  <a:gd name="T11" fmla="*/ 23 h 24"/>
                  <a:gd name="T12" fmla="*/ 3 w 38"/>
                  <a:gd name="T13" fmla="*/ 24 h 24"/>
                  <a:gd name="T14" fmla="*/ 5 w 38"/>
                  <a:gd name="T15" fmla="*/ 24 h 24"/>
                  <a:gd name="T16" fmla="*/ 6 w 38"/>
                  <a:gd name="T17" fmla="*/ 23 h 24"/>
                  <a:gd name="T18" fmla="*/ 37 w 38"/>
                  <a:gd name="T19" fmla="*/ 7 h 24"/>
                  <a:gd name="T20" fmla="*/ 38 w 38"/>
                  <a:gd name="T21" fmla="*/ 6 h 24"/>
                  <a:gd name="T22" fmla="*/ 38 w 38"/>
                  <a:gd name="T23" fmla="*/ 5 h 24"/>
                  <a:gd name="T24" fmla="*/ 38 w 38"/>
                  <a:gd name="T25" fmla="*/ 4 h 24"/>
                  <a:gd name="T26" fmla="*/ 38 w 38"/>
                  <a:gd name="T27" fmla="*/ 2 h 24"/>
                  <a:gd name="T28" fmla="*/ 37 w 38"/>
                  <a:gd name="T29" fmla="*/ 1 h 24"/>
                  <a:gd name="T30" fmla="*/ 36 w 38"/>
                  <a:gd name="T31" fmla="*/ 0 h 24"/>
                  <a:gd name="T32" fmla="*/ 34 w 38"/>
                  <a:gd name="T33" fmla="*/ 0 h 24"/>
                  <a:gd name="T34" fmla="*/ 33 w 38"/>
                  <a:gd name="T35" fmla="*/ 1 h 24"/>
                  <a:gd name="T36" fmla="*/ 2 w 38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2" y="16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2" y="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1" name="Freeform 49"/>
              <p:cNvSpPr>
                <a:spLocks/>
              </p:cNvSpPr>
              <p:nvPr/>
            </p:nvSpPr>
            <p:spPr bwMode="auto">
              <a:xfrm>
                <a:off x="1503" y="3310"/>
                <a:ext cx="8" cy="5"/>
              </a:xfrm>
              <a:custGeom>
                <a:avLst/>
                <a:gdLst>
                  <a:gd name="T0" fmla="*/ 2 w 16"/>
                  <a:gd name="T1" fmla="*/ 5 h 12"/>
                  <a:gd name="T2" fmla="*/ 0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0 w 16"/>
                  <a:gd name="T9" fmla="*/ 10 h 12"/>
                  <a:gd name="T10" fmla="*/ 2 w 16"/>
                  <a:gd name="T11" fmla="*/ 12 h 12"/>
                  <a:gd name="T12" fmla="*/ 3 w 16"/>
                  <a:gd name="T13" fmla="*/ 12 h 12"/>
                  <a:gd name="T14" fmla="*/ 4 w 16"/>
                  <a:gd name="T15" fmla="*/ 12 h 12"/>
                  <a:gd name="T16" fmla="*/ 6 w 16"/>
                  <a:gd name="T17" fmla="*/ 12 h 12"/>
                  <a:gd name="T18" fmla="*/ 13 w 16"/>
                  <a:gd name="T19" fmla="*/ 7 h 12"/>
                  <a:gd name="T20" fmla="*/ 15 w 16"/>
                  <a:gd name="T21" fmla="*/ 5 h 12"/>
                  <a:gd name="T22" fmla="*/ 16 w 16"/>
                  <a:gd name="T23" fmla="*/ 4 h 12"/>
                  <a:gd name="T24" fmla="*/ 16 w 16"/>
                  <a:gd name="T25" fmla="*/ 3 h 12"/>
                  <a:gd name="T26" fmla="*/ 15 w 16"/>
                  <a:gd name="T27" fmla="*/ 1 h 12"/>
                  <a:gd name="T28" fmla="*/ 13 w 16"/>
                  <a:gd name="T29" fmla="*/ 0 h 12"/>
                  <a:gd name="T30" fmla="*/ 12 w 16"/>
                  <a:gd name="T31" fmla="*/ 0 h 12"/>
                  <a:gd name="T32" fmla="*/ 10 w 16"/>
                  <a:gd name="T33" fmla="*/ 0 h 12"/>
                  <a:gd name="T34" fmla="*/ 9 w 16"/>
                  <a:gd name="T35" fmla="*/ 0 h 12"/>
                  <a:gd name="T36" fmla="*/ 2 w 16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2" y="5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2" name="Freeform 50"/>
              <p:cNvSpPr>
                <a:spLocks/>
              </p:cNvSpPr>
              <p:nvPr/>
            </p:nvSpPr>
            <p:spPr bwMode="auto">
              <a:xfrm>
                <a:off x="1517" y="3295"/>
                <a:ext cx="20" cy="13"/>
              </a:xfrm>
              <a:custGeom>
                <a:avLst/>
                <a:gdLst>
                  <a:gd name="T0" fmla="*/ 3 w 40"/>
                  <a:gd name="T1" fmla="*/ 16 h 24"/>
                  <a:gd name="T2" fmla="*/ 2 w 40"/>
                  <a:gd name="T3" fmla="*/ 18 h 24"/>
                  <a:gd name="T4" fmla="*/ 0 w 40"/>
                  <a:gd name="T5" fmla="*/ 19 h 24"/>
                  <a:gd name="T6" fmla="*/ 0 w 40"/>
                  <a:gd name="T7" fmla="*/ 20 h 24"/>
                  <a:gd name="T8" fmla="*/ 2 w 40"/>
                  <a:gd name="T9" fmla="*/ 22 h 24"/>
                  <a:gd name="T10" fmla="*/ 3 w 40"/>
                  <a:gd name="T11" fmla="*/ 23 h 24"/>
                  <a:gd name="T12" fmla="*/ 5 w 40"/>
                  <a:gd name="T13" fmla="*/ 24 h 24"/>
                  <a:gd name="T14" fmla="*/ 6 w 40"/>
                  <a:gd name="T15" fmla="*/ 24 h 24"/>
                  <a:gd name="T16" fmla="*/ 8 w 40"/>
                  <a:gd name="T17" fmla="*/ 23 h 24"/>
                  <a:gd name="T18" fmla="*/ 37 w 40"/>
                  <a:gd name="T19" fmla="*/ 7 h 24"/>
                  <a:gd name="T20" fmla="*/ 38 w 40"/>
                  <a:gd name="T21" fmla="*/ 6 h 24"/>
                  <a:gd name="T22" fmla="*/ 40 w 40"/>
                  <a:gd name="T23" fmla="*/ 5 h 24"/>
                  <a:gd name="T24" fmla="*/ 40 w 40"/>
                  <a:gd name="T25" fmla="*/ 4 h 24"/>
                  <a:gd name="T26" fmla="*/ 38 w 40"/>
                  <a:gd name="T27" fmla="*/ 2 h 24"/>
                  <a:gd name="T28" fmla="*/ 37 w 40"/>
                  <a:gd name="T29" fmla="*/ 1 h 24"/>
                  <a:gd name="T30" fmla="*/ 35 w 40"/>
                  <a:gd name="T31" fmla="*/ 0 h 24"/>
                  <a:gd name="T32" fmla="*/ 34 w 40"/>
                  <a:gd name="T33" fmla="*/ 0 h 24"/>
                  <a:gd name="T34" fmla="*/ 33 w 40"/>
                  <a:gd name="T35" fmla="*/ 1 h 24"/>
                  <a:gd name="T36" fmla="*/ 3 w 40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4">
                    <a:moveTo>
                      <a:pt x="3" y="16"/>
                    </a:moveTo>
                    <a:lnTo>
                      <a:pt x="2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3" name="Freeform 51"/>
              <p:cNvSpPr>
                <a:spLocks/>
              </p:cNvSpPr>
              <p:nvPr/>
            </p:nvSpPr>
            <p:spPr bwMode="auto">
              <a:xfrm>
                <a:off x="1544" y="3288"/>
                <a:ext cx="8" cy="5"/>
              </a:xfrm>
              <a:custGeom>
                <a:avLst/>
                <a:gdLst>
                  <a:gd name="T0" fmla="*/ 3 w 16"/>
                  <a:gd name="T1" fmla="*/ 4 h 12"/>
                  <a:gd name="T2" fmla="*/ 1 w 16"/>
                  <a:gd name="T3" fmla="*/ 5 h 12"/>
                  <a:gd name="T4" fmla="*/ 0 w 16"/>
                  <a:gd name="T5" fmla="*/ 7 h 12"/>
                  <a:gd name="T6" fmla="*/ 0 w 16"/>
                  <a:gd name="T7" fmla="*/ 8 h 12"/>
                  <a:gd name="T8" fmla="*/ 1 w 16"/>
                  <a:gd name="T9" fmla="*/ 9 h 12"/>
                  <a:gd name="T10" fmla="*/ 3 w 16"/>
                  <a:gd name="T11" fmla="*/ 10 h 12"/>
                  <a:gd name="T12" fmla="*/ 4 w 16"/>
                  <a:gd name="T13" fmla="*/ 12 h 12"/>
                  <a:gd name="T14" fmla="*/ 6 w 16"/>
                  <a:gd name="T15" fmla="*/ 12 h 12"/>
                  <a:gd name="T16" fmla="*/ 7 w 16"/>
                  <a:gd name="T17" fmla="*/ 10 h 12"/>
                  <a:gd name="T18" fmla="*/ 15 w 16"/>
                  <a:gd name="T19" fmla="*/ 7 h 12"/>
                  <a:gd name="T20" fmla="*/ 16 w 16"/>
                  <a:gd name="T21" fmla="*/ 5 h 12"/>
                  <a:gd name="T22" fmla="*/ 16 w 16"/>
                  <a:gd name="T23" fmla="*/ 4 h 12"/>
                  <a:gd name="T24" fmla="*/ 16 w 16"/>
                  <a:gd name="T25" fmla="*/ 3 h 12"/>
                  <a:gd name="T26" fmla="*/ 16 w 16"/>
                  <a:gd name="T27" fmla="*/ 1 h 12"/>
                  <a:gd name="T28" fmla="*/ 15 w 16"/>
                  <a:gd name="T29" fmla="*/ 0 h 12"/>
                  <a:gd name="T30" fmla="*/ 13 w 16"/>
                  <a:gd name="T31" fmla="*/ 0 h 12"/>
                  <a:gd name="T32" fmla="*/ 12 w 16"/>
                  <a:gd name="T33" fmla="*/ 0 h 12"/>
                  <a:gd name="T34" fmla="*/ 10 w 16"/>
                  <a:gd name="T35" fmla="*/ 0 h 12"/>
                  <a:gd name="T36" fmla="*/ 3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4"/>
                    </a:move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15" y="7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4" name="Freeform 52"/>
              <p:cNvSpPr>
                <a:spLocks/>
              </p:cNvSpPr>
              <p:nvPr/>
            </p:nvSpPr>
            <p:spPr bwMode="auto">
              <a:xfrm>
                <a:off x="1559" y="3273"/>
                <a:ext cx="19" cy="12"/>
              </a:xfrm>
              <a:custGeom>
                <a:avLst/>
                <a:gdLst>
                  <a:gd name="T0" fmla="*/ 1 w 38"/>
                  <a:gd name="T1" fmla="*/ 16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0 h 23"/>
                  <a:gd name="T8" fmla="*/ 0 w 38"/>
                  <a:gd name="T9" fmla="*/ 22 h 23"/>
                  <a:gd name="T10" fmla="*/ 1 w 38"/>
                  <a:gd name="T11" fmla="*/ 23 h 23"/>
                  <a:gd name="T12" fmla="*/ 3 w 38"/>
                  <a:gd name="T13" fmla="*/ 23 h 23"/>
                  <a:gd name="T14" fmla="*/ 4 w 38"/>
                  <a:gd name="T15" fmla="*/ 23 h 23"/>
                  <a:gd name="T16" fmla="*/ 6 w 38"/>
                  <a:gd name="T17" fmla="*/ 23 h 23"/>
                  <a:gd name="T18" fmla="*/ 36 w 38"/>
                  <a:gd name="T19" fmla="*/ 6 h 23"/>
                  <a:gd name="T20" fmla="*/ 38 w 38"/>
                  <a:gd name="T21" fmla="*/ 5 h 23"/>
                  <a:gd name="T22" fmla="*/ 38 w 38"/>
                  <a:gd name="T23" fmla="*/ 3 h 23"/>
                  <a:gd name="T24" fmla="*/ 38 w 38"/>
                  <a:gd name="T25" fmla="*/ 2 h 23"/>
                  <a:gd name="T26" fmla="*/ 38 w 38"/>
                  <a:gd name="T27" fmla="*/ 1 h 23"/>
                  <a:gd name="T28" fmla="*/ 36 w 38"/>
                  <a:gd name="T29" fmla="*/ 0 h 23"/>
                  <a:gd name="T30" fmla="*/ 35 w 38"/>
                  <a:gd name="T31" fmla="*/ 0 h 23"/>
                  <a:gd name="T32" fmla="*/ 33 w 38"/>
                  <a:gd name="T33" fmla="*/ 0 h 23"/>
                  <a:gd name="T34" fmla="*/ 32 w 38"/>
                  <a:gd name="T35" fmla="*/ 0 h 23"/>
                  <a:gd name="T36" fmla="*/ 1 w 38"/>
                  <a:gd name="T3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1" y="16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5" name="Freeform 53"/>
              <p:cNvSpPr>
                <a:spLocks/>
              </p:cNvSpPr>
              <p:nvPr/>
            </p:nvSpPr>
            <p:spPr bwMode="auto">
              <a:xfrm>
                <a:off x="1585" y="3265"/>
                <a:ext cx="8" cy="6"/>
              </a:xfrm>
              <a:custGeom>
                <a:avLst/>
                <a:gdLst>
                  <a:gd name="T0" fmla="*/ 2 w 17"/>
                  <a:gd name="T1" fmla="*/ 5 h 11"/>
                  <a:gd name="T2" fmla="*/ 0 w 17"/>
                  <a:gd name="T3" fmla="*/ 6 h 11"/>
                  <a:gd name="T4" fmla="*/ 0 w 17"/>
                  <a:gd name="T5" fmla="*/ 8 h 11"/>
                  <a:gd name="T6" fmla="*/ 0 w 17"/>
                  <a:gd name="T7" fmla="*/ 9 h 11"/>
                  <a:gd name="T8" fmla="*/ 0 w 17"/>
                  <a:gd name="T9" fmla="*/ 10 h 11"/>
                  <a:gd name="T10" fmla="*/ 2 w 17"/>
                  <a:gd name="T11" fmla="*/ 11 h 11"/>
                  <a:gd name="T12" fmla="*/ 3 w 17"/>
                  <a:gd name="T13" fmla="*/ 11 h 11"/>
                  <a:gd name="T14" fmla="*/ 5 w 17"/>
                  <a:gd name="T15" fmla="*/ 11 h 11"/>
                  <a:gd name="T16" fmla="*/ 6 w 17"/>
                  <a:gd name="T17" fmla="*/ 11 h 11"/>
                  <a:gd name="T18" fmla="*/ 14 w 17"/>
                  <a:gd name="T19" fmla="*/ 8 h 11"/>
                  <a:gd name="T20" fmla="*/ 15 w 17"/>
                  <a:gd name="T21" fmla="*/ 6 h 11"/>
                  <a:gd name="T22" fmla="*/ 17 w 17"/>
                  <a:gd name="T23" fmla="*/ 5 h 11"/>
                  <a:gd name="T24" fmla="*/ 17 w 17"/>
                  <a:gd name="T25" fmla="*/ 4 h 11"/>
                  <a:gd name="T26" fmla="*/ 15 w 17"/>
                  <a:gd name="T27" fmla="*/ 2 h 11"/>
                  <a:gd name="T28" fmla="*/ 14 w 17"/>
                  <a:gd name="T29" fmla="*/ 1 h 11"/>
                  <a:gd name="T30" fmla="*/ 12 w 17"/>
                  <a:gd name="T31" fmla="*/ 0 h 11"/>
                  <a:gd name="T32" fmla="*/ 11 w 17"/>
                  <a:gd name="T33" fmla="*/ 0 h 11"/>
                  <a:gd name="T34" fmla="*/ 9 w 17"/>
                  <a:gd name="T35" fmla="*/ 1 h 11"/>
                  <a:gd name="T36" fmla="*/ 2 w 17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2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6" name="Freeform 54"/>
              <p:cNvSpPr>
                <a:spLocks/>
              </p:cNvSpPr>
              <p:nvPr/>
            </p:nvSpPr>
            <p:spPr bwMode="auto">
              <a:xfrm>
                <a:off x="1600" y="3251"/>
                <a:ext cx="20" cy="12"/>
              </a:xfrm>
              <a:custGeom>
                <a:avLst/>
                <a:gdLst>
                  <a:gd name="T0" fmla="*/ 3 w 39"/>
                  <a:gd name="T1" fmla="*/ 17 h 25"/>
                  <a:gd name="T2" fmla="*/ 1 w 39"/>
                  <a:gd name="T3" fmla="*/ 18 h 25"/>
                  <a:gd name="T4" fmla="*/ 0 w 39"/>
                  <a:gd name="T5" fmla="*/ 20 h 25"/>
                  <a:gd name="T6" fmla="*/ 0 w 39"/>
                  <a:gd name="T7" fmla="*/ 21 h 25"/>
                  <a:gd name="T8" fmla="*/ 1 w 39"/>
                  <a:gd name="T9" fmla="*/ 22 h 25"/>
                  <a:gd name="T10" fmla="*/ 3 w 39"/>
                  <a:gd name="T11" fmla="*/ 24 h 25"/>
                  <a:gd name="T12" fmla="*/ 4 w 39"/>
                  <a:gd name="T13" fmla="*/ 25 h 25"/>
                  <a:gd name="T14" fmla="*/ 6 w 39"/>
                  <a:gd name="T15" fmla="*/ 25 h 25"/>
                  <a:gd name="T16" fmla="*/ 7 w 39"/>
                  <a:gd name="T17" fmla="*/ 24 h 25"/>
                  <a:gd name="T18" fmla="*/ 36 w 39"/>
                  <a:gd name="T19" fmla="*/ 8 h 25"/>
                  <a:gd name="T20" fmla="*/ 38 w 39"/>
                  <a:gd name="T21" fmla="*/ 7 h 25"/>
                  <a:gd name="T22" fmla="*/ 39 w 39"/>
                  <a:gd name="T23" fmla="*/ 5 h 25"/>
                  <a:gd name="T24" fmla="*/ 39 w 39"/>
                  <a:gd name="T25" fmla="*/ 4 h 25"/>
                  <a:gd name="T26" fmla="*/ 38 w 39"/>
                  <a:gd name="T27" fmla="*/ 3 h 25"/>
                  <a:gd name="T28" fmla="*/ 36 w 39"/>
                  <a:gd name="T29" fmla="*/ 2 h 25"/>
                  <a:gd name="T30" fmla="*/ 35 w 39"/>
                  <a:gd name="T31" fmla="*/ 0 h 25"/>
                  <a:gd name="T32" fmla="*/ 33 w 39"/>
                  <a:gd name="T33" fmla="*/ 0 h 25"/>
                  <a:gd name="T34" fmla="*/ 32 w 39"/>
                  <a:gd name="T35" fmla="*/ 2 h 25"/>
                  <a:gd name="T36" fmla="*/ 3 w 39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5">
                    <a:moveTo>
                      <a:pt x="3" y="17"/>
                    </a:moveTo>
                    <a:lnTo>
                      <a:pt x="1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7" name="Freeform 55"/>
              <p:cNvSpPr>
                <a:spLocks/>
              </p:cNvSpPr>
              <p:nvPr/>
            </p:nvSpPr>
            <p:spPr bwMode="auto">
              <a:xfrm>
                <a:off x="1626" y="3243"/>
                <a:ext cx="8" cy="6"/>
              </a:xfrm>
              <a:custGeom>
                <a:avLst/>
                <a:gdLst>
                  <a:gd name="T0" fmla="*/ 2 w 16"/>
                  <a:gd name="T1" fmla="*/ 5 h 11"/>
                  <a:gd name="T2" fmla="*/ 0 w 16"/>
                  <a:gd name="T3" fmla="*/ 6 h 11"/>
                  <a:gd name="T4" fmla="*/ 0 w 16"/>
                  <a:gd name="T5" fmla="*/ 7 h 11"/>
                  <a:gd name="T6" fmla="*/ 0 w 16"/>
                  <a:gd name="T7" fmla="*/ 9 h 11"/>
                  <a:gd name="T8" fmla="*/ 0 w 16"/>
                  <a:gd name="T9" fmla="*/ 10 h 11"/>
                  <a:gd name="T10" fmla="*/ 2 w 16"/>
                  <a:gd name="T11" fmla="*/ 11 h 11"/>
                  <a:gd name="T12" fmla="*/ 3 w 16"/>
                  <a:gd name="T13" fmla="*/ 11 h 11"/>
                  <a:gd name="T14" fmla="*/ 5 w 16"/>
                  <a:gd name="T15" fmla="*/ 11 h 11"/>
                  <a:gd name="T16" fmla="*/ 6 w 16"/>
                  <a:gd name="T17" fmla="*/ 11 h 11"/>
                  <a:gd name="T18" fmla="*/ 15 w 16"/>
                  <a:gd name="T19" fmla="*/ 6 h 11"/>
                  <a:gd name="T20" fmla="*/ 16 w 16"/>
                  <a:gd name="T21" fmla="*/ 5 h 11"/>
                  <a:gd name="T22" fmla="*/ 16 w 16"/>
                  <a:gd name="T23" fmla="*/ 4 h 11"/>
                  <a:gd name="T24" fmla="*/ 16 w 16"/>
                  <a:gd name="T25" fmla="*/ 2 h 11"/>
                  <a:gd name="T26" fmla="*/ 16 w 16"/>
                  <a:gd name="T27" fmla="*/ 1 h 11"/>
                  <a:gd name="T28" fmla="*/ 15 w 16"/>
                  <a:gd name="T29" fmla="*/ 0 h 11"/>
                  <a:gd name="T30" fmla="*/ 14 w 16"/>
                  <a:gd name="T31" fmla="*/ 0 h 11"/>
                  <a:gd name="T32" fmla="*/ 12 w 16"/>
                  <a:gd name="T33" fmla="*/ 0 h 11"/>
                  <a:gd name="T34" fmla="*/ 11 w 16"/>
                  <a:gd name="T35" fmla="*/ 0 h 11"/>
                  <a:gd name="T36" fmla="*/ 2 w 16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2" y="5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8" name="Freeform 56"/>
              <p:cNvSpPr>
                <a:spLocks/>
              </p:cNvSpPr>
              <p:nvPr/>
            </p:nvSpPr>
            <p:spPr bwMode="auto">
              <a:xfrm>
                <a:off x="1641" y="3229"/>
                <a:ext cx="20" cy="12"/>
              </a:xfrm>
              <a:custGeom>
                <a:avLst/>
                <a:gdLst>
                  <a:gd name="T0" fmla="*/ 3 w 39"/>
                  <a:gd name="T1" fmla="*/ 17 h 25"/>
                  <a:gd name="T2" fmla="*/ 1 w 39"/>
                  <a:gd name="T3" fmla="*/ 18 h 25"/>
                  <a:gd name="T4" fmla="*/ 0 w 39"/>
                  <a:gd name="T5" fmla="*/ 20 h 25"/>
                  <a:gd name="T6" fmla="*/ 0 w 39"/>
                  <a:gd name="T7" fmla="*/ 21 h 25"/>
                  <a:gd name="T8" fmla="*/ 1 w 39"/>
                  <a:gd name="T9" fmla="*/ 22 h 25"/>
                  <a:gd name="T10" fmla="*/ 3 w 39"/>
                  <a:gd name="T11" fmla="*/ 24 h 25"/>
                  <a:gd name="T12" fmla="*/ 4 w 39"/>
                  <a:gd name="T13" fmla="*/ 25 h 25"/>
                  <a:gd name="T14" fmla="*/ 5 w 39"/>
                  <a:gd name="T15" fmla="*/ 25 h 25"/>
                  <a:gd name="T16" fmla="*/ 7 w 39"/>
                  <a:gd name="T17" fmla="*/ 24 h 25"/>
                  <a:gd name="T18" fmla="*/ 36 w 39"/>
                  <a:gd name="T19" fmla="*/ 8 h 25"/>
                  <a:gd name="T20" fmla="*/ 38 w 39"/>
                  <a:gd name="T21" fmla="*/ 7 h 25"/>
                  <a:gd name="T22" fmla="*/ 39 w 39"/>
                  <a:gd name="T23" fmla="*/ 5 h 25"/>
                  <a:gd name="T24" fmla="*/ 39 w 39"/>
                  <a:gd name="T25" fmla="*/ 4 h 25"/>
                  <a:gd name="T26" fmla="*/ 38 w 39"/>
                  <a:gd name="T27" fmla="*/ 3 h 25"/>
                  <a:gd name="T28" fmla="*/ 36 w 39"/>
                  <a:gd name="T29" fmla="*/ 2 h 25"/>
                  <a:gd name="T30" fmla="*/ 35 w 39"/>
                  <a:gd name="T31" fmla="*/ 0 h 25"/>
                  <a:gd name="T32" fmla="*/ 33 w 39"/>
                  <a:gd name="T33" fmla="*/ 0 h 25"/>
                  <a:gd name="T34" fmla="*/ 32 w 39"/>
                  <a:gd name="T35" fmla="*/ 2 h 25"/>
                  <a:gd name="T36" fmla="*/ 3 w 39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5">
                    <a:moveTo>
                      <a:pt x="3" y="17"/>
                    </a:moveTo>
                    <a:lnTo>
                      <a:pt x="1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09" name="Freeform 57"/>
              <p:cNvSpPr>
                <a:spLocks/>
              </p:cNvSpPr>
              <p:nvPr/>
            </p:nvSpPr>
            <p:spPr bwMode="auto">
              <a:xfrm>
                <a:off x="1667" y="3221"/>
                <a:ext cx="8" cy="6"/>
              </a:xfrm>
              <a:custGeom>
                <a:avLst/>
                <a:gdLst>
                  <a:gd name="T0" fmla="*/ 3 w 16"/>
                  <a:gd name="T1" fmla="*/ 4 h 11"/>
                  <a:gd name="T2" fmla="*/ 2 w 16"/>
                  <a:gd name="T3" fmla="*/ 5 h 11"/>
                  <a:gd name="T4" fmla="*/ 0 w 16"/>
                  <a:gd name="T5" fmla="*/ 6 h 11"/>
                  <a:gd name="T6" fmla="*/ 0 w 16"/>
                  <a:gd name="T7" fmla="*/ 7 h 11"/>
                  <a:gd name="T8" fmla="*/ 2 w 16"/>
                  <a:gd name="T9" fmla="*/ 9 h 11"/>
                  <a:gd name="T10" fmla="*/ 3 w 16"/>
                  <a:gd name="T11" fmla="*/ 10 h 11"/>
                  <a:gd name="T12" fmla="*/ 5 w 16"/>
                  <a:gd name="T13" fmla="*/ 11 h 11"/>
                  <a:gd name="T14" fmla="*/ 6 w 16"/>
                  <a:gd name="T15" fmla="*/ 11 h 11"/>
                  <a:gd name="T16" fmla="*/ 8 w 16"/>
                  <a:gd name="T17" fmla="*/ 10 h 11"/>
                  <a:gd name="T18" fmla="*/ 15 w 16"/>
                  <a:gd name="T19" fmla="*/ 6 h 11"/>
                  <a:gd name="T20" fmla="*/ 16 w 16"/>
                  <a:gd name="T21" fmla="*/ 5 h 11"/>
                  <a:gd name="T22" fmla="*/ 16 w 16"/>
                  <a:gd name="T23" fmla="*/ 4 h 11"/>
                  <a:gd name="T24" fmla="*/ 16 w 16"/>
                  <a:gd name="T25" fmla="*/ 2 h 11"/>
                  <a:gd name="T26" fmla="*/ 16 w 16"/>
                  <a:gd name="T27" fmla="*/ 1 h 11"/>
                  <a:gd name="T28" fmla="*/ 15 w 16"/>
                  <a:gd name="T29" fmla="*/ 0 h 11"/>
                  <a:gd name="T30" fmla="*/ 13 w 16"/>
                  <a:gd name="T31" fmla="*/ 0 h 11"/>
                  <a:gd name="T32" fmla="*/ 12 w 16"/>
                  <a:gd name="T33" fmla="*/ 0 h 11"/>
                  <a:gd name="T34" fmla="*/ 11 w 16"/>
                  <a:gd name="T35" fmla="*/ 0 h 11"/>
                  <a:gd name="T36" fmla="*/ 3 w 16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4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0" name="Freeform 58"/>
              <p:cNvSpPr>
                <a:spLocks/>
              </p:cNvSpPr>
              <p:nvPr/>
            </p:nvSpPr>
            <p:spPr bwMode="auto">
              <a:xfrm>
                <a:off x="1683" y="3207"/>
                <a:ext cx="19" cy="11"/>
              </a:xfrm>
              <a:custGeom>
                <a:avLst/>
                <a:gdLst>
                  <a:gd name="T0" fmla="*/ 1 w 38"/>
                  <a:gd name="T1" fmla="*/ 17 h 24"/>
                  <a:gd name="T2" fmla="*/ 0 w 38"/>
                  <a:gd name="T3" fmla="*/ 18 h 24"/>
                  <a:gd name="T4" fmla="*/ 0 w 38"/>
                  <a:gd name="T5" fmla="*/ 20 h 24"/>
                  <a:gd name="T6" fmla="*/ 0 w 38"/>
                  <a:gd name="T7" fmla="*/ 21 h 24"/>
                  <a:gd name="T8" fmla="*/ 0 w 38"/>
                  <a:gd name="T9" fmla="*/ 22 h 24"/>
                  <a:gd name="T10" fmla="*/ 1 w 38"/>
                  <a:gd name="T11" fmla="*/ 24 h 24"/>
                  <a:gd name="T12" fmla="*/ 3 w 38"/>
                  <a:gd name="T13" fmla="*/ 24 h 24"/>
                  <a:gd name="T14" fmla="*/ 4 w 38"/>
                  <a:gd name="T15" fmla="*/ 24 h 24"/>
                  <a:gd name="T16" fmla="*/ 6 w 38"/>
                  <a:gd name="T17" fmla="*/ 24 h 24"/>
                  <a:gd name="T18" fmla="*/ 37 w 38"/>
                  <a:gd name="T19" fmla="*/ 7 h 24"/>
                  <a:gd name="T20" fmla="*/ 38 w 38"/>
                  <a:gd name="T21" fmla="*/ 5 h 24"/>
                  <a:gd name="T22" fmla="*/ 38 w 38"/>
                  <a:gd name="T23" fmla="*/ 4 h 24"/>
                  <a:gd name="T24" fmla="*/ 38 w 38"/>
                  <a:gd name="T25" fmla="*/ 3 h 24"/>
                  <a:gd name="T26" fmla="*/ 38 w 38"/>
                  <a:gd name="T27" fmla="*/ 2 h 24"/>
                  <a:gd name="T28" fmla="*/ 37 w 38"/>
                  <a:gd name="T29" fmla="*/ 0 h 24"/>
                  <a:gd name="T30" fmla="*/ 35 w 38"/>
                  <a:gd name="T31" fmla="*/ 0 h 24"/>
                  <a:gd name="T32" fmla="*/ 34 w 38"/>
                  <a:gd name="T33" fmla="*/ 0 h 24"/>
                  <a:gd name="T34" fmla="*/ 32 w 38"/>
                  <a:gd name="T35" fmla="*/ 0 h 24"/>
                  <a:gd name="T36" fmla="*/ 1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1" y="17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1" name="Freeform 59"/>
              <p:cNvSpPr>
                <a:spLocks/>
              </p:cNvSpPr>
              <p:nvPr/>
            </p:nvSpPr>
            <p:spPr bwMode="auto">
              <a:xfrm>
                <a:off x="1709" y="3198"/>
                <a:ext cx="8" cy="6"/>
              </a:xfrm>
              <a:custGeom>
                <a:avLst/>
                <a:gdLst>
                  <a:gd name="T0" fmla="*/ 1 w 16"/>
                  <a:gd name="T1" fmla="*/ 6 h 12"/>
                  <a:gd name="T2" fmla="*/ 0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0 w 16"/>
                  <a:gd name="T9" fmla="*/ 11 h 12"/>
                  <a:gd name="T10" fmla="*/ 1 w 16"/>
                  <a:gd name="T11" fmla="*/ 12 h 12"/>
                  <a:gd name="T12" fmla="*/ 3 w 16"/>
                  <a:gd name="T13" fmla="*/ 12 h 12"/>
                  <a:gd name="T14" fmla="*/ 4 w 16"/>
                  <a:gd name="T15" fmla="*/ 12 h 12"/>
                  <a:gd name="T16" fmla="*/ 6 w 16"/>
                  <a:gd name="T17" fmla="*/ 12 h 12"/>
                  <a:gd name="T18" fmla="*/ 13 w 16"/>
                  <a:gd name="T19" fmla="*/ 8 h 12"/>
                  <a:gd name="T20" fmla="*/ 14 w 16"/>
                  <a:gd name="T21" fmla="*/ 7 h 12"/>
                  <a:gd name="T22" fmla="*/ 16 w 16"/>
                  <a:gd name="T23" fmla="*/ 6 h 12"/>
                  <a:gd name="T24" fmla="*/ 16 w 16"/>
                  <a:gd name="T25" fmla="*/ 4 h 12"/>
                  <a:gd name="T26" fmla="*/ 14 w 16"/>
                  <a:gd name="T27" fmla="*/ 3 h 12"/>
                  <a:gd name="T28" fmla="*/ 13 w 16"/>
                  <a:gd name="T29" fmla="*/ 2 h 12"/>
                  <a:gd name="T30" fmla="*/ 11 w 16"/>
                  <a:gd name="T31" fmla="*/ 0 h 12"/>
                  <a:gd name="T32" fmla="*/ 10 w 16"/>
                  <a:gd name="T33" fmla="*/ 0 h 12"/>
                  <a:gd name="T34" fmla="*/ 8 w 16"/>
                  <a:gd name="T35" fmla="*/ 2 h 12"/>
                  <a:gd name="T36" fmla="*/ 1 w 16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1" y="6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1" y="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2" name="Freeform 60"/>
              <p:cNvSpPr>
                <a:spLocks/>
              </p:cNvSpPr>
              <p:nvPr/>
            </p:nvSpPr>
            <p:spPr bwMode="auto">
              <a:xfrm>
                <a:off x="1723" y="3185"/>
                <a:ext cx="20" cy="11"/>
              </a:xfrm>
              <a:custGeom>
                <a:avLst/>
                <a:gdLst>
                  <a:gd name="T0" fmla="*/ 3 w 39"/>
                  <a:gd name="T1" fmla="*/ 16 h 23"/>
                  <a:gd name="T2" fmla="*/ 1 w 39"/>
                  <a:gd name="T3" fmla="*/ 17 h 23"/>
                  <a:gd name="T4" fmla="*/ 0 w 39"/>
                  <a:gd name="T5" fmla="*/ 18 h 23"/>
                  <a:gd name="T6" fmla="*/ 0 w 39"/>
                  <a:gd name="T7" fmla="*/ 20 h 23"/>
                  <a:gd name="T8" fmla="*/ 1 w 39"/>
                  <a:gd name="T9" fmla="*/ 21 h 23"/>
                  <a:gd name="T10" fmla="*/ 3 w 39"/>
                  <a:gd name="T11" fmla="*/ 22 h 23"/>
                  <a:gd name="T12" fmla="*/ 4 w 39"/>
                  <a:gd name="T13" fmla="*/ 23 h 23"/>
                  <a:gd name="T14" fmla="*/ 6 w 39"/>
                  <a:gd name="T15" fmla="*/ 23 h 23"/>
                  <a:gd name="T16" fmla="*/ 7 w 39"/>
                  <a:gd name="T17" fmla="*/ 22 h 23"/>
                  <a:gd name="T18" fmla="*/ 37 w 39"/>
                  <a:gd name="T19" fmla="*/ 7 h 23"/>
                  <a:gd name="T20" fmla="*/ 38 w 39"/>
                  <a:gd name="T21" fmla="*/ 5 h 23"/>
                  <a:gd name="T22" fmla="*/ 39 w 39"/>
                  <a:gd name="T23" fmla="*/ 4 h 23"/>
                  <a:gd name="T24" fmla="*/ 39 w 39"/>
                  <a:gd name="T25" fmla="*/ 3 h 23"/>
                  <a:gd name="T26" fmla="*/ 38 w 39"/>
                  <a:gd name="T27" fmla="*/ 1 h 23"/>
                  <a:gd name="T28" fmla="*/ 37 w 39"/>
                  <a:gd name="T29" fmla="*/ 0 h 23"/>
                  <a:gd name="T30" fmla="*/ 35 w 39"/>
                  <a:gd name="T31" fmla="*/ 0 h 23"/>
                  <a:gd name="T32" fmla="*/ 34 w 39"/>
                  <a:gd name="T33" fmla="*/ 0 h 23"/>
                  <a:gd name="T34" fmla="*/ 32 w 39"/>
                  <a:gd name="T35" fmla="*/ 0 h 23"/>
                  <a:gd name="T36" fmla="*/ 3 w 39"/>
                  <a:gd name="T3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3">
                    <a:moveTo>
                      <a:pt x="3" y="16"/>
                    </a:moveTo>
                    <a:lnTo>
                      <a:pt x="1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3" name="Freeform 61"/>
              <p:cNvSpPr>
                <a:spLocks/>
              </p:cNvSpPr>
              <p:nvPr/>
            </p:nvSpPr>
            <p:spPr bwMode="auto">
              <a:xfrm>
                <a:off x="1750" y="3176"/>
                <a:ext cx="8" cy="6"/>
              </a:xfrm>
              <a:custGeom>
                <a:avLst/>
                <a:gdLst>
                  <a:gd name="T0" fmla="*/ 3 w 16"/>
                  <a:gd name="T1" fmla="*/ 6 h 12"/>
                  <a:gd name="T2" fmla="*/ 1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1 w 16"/>
                  <a:gd name="T9" fmla="*/ 11 h 12"/>
                  <a:gd name="T10" fmla="*/ 3 w 16"/>
                  <a:gd name="T11" fmla="*/ 12 h 12"/>
                  <a:gd name="T12" fmla="*/ 4 w 16"/>
                  <a:gd name="T13" fmla="*/ 12 h 12"/>
                  <a:gd name="T14" fmla="*/ 5 w 16"/>
                  <a:gd name="T15" fmla="*/ 12 h 12"/>
                  <a:gd name="T16" fmla="*/ 7 w 16"/>
                  <a:gd name="T17" fmla="*/ 12 h 12"/>
                  <a:gd name="T18" fmla="*/ 14 w 16"/>
                  <a:gd name="T19" fmla="*/ 8 h 12"/>
                  <a:gd name="T20" fmla="*/ 16 w 16"/>
                  <a:gd name="T21" fmla="*/ 7 h 12"/>
                  <a:gd name="T22" fmla="*/ 16 w 16"/>
                  <a:gd name="T23" fmla="*/ 6 h 12"/>
                  <a:gd name="T24" fmla="*/ 16 w 16"/>
                  <a:gd name="T25" fmla="*/ 4 h 12"/>
                  <a:gd name="T26" fmla="*/ 16 w 16"/>
                  <a:gd name="T27" fmla="*/ 3 h 12"/>
                  <a:gd name="T28" fmla="*/ 14 w 16"/>
                  <a:gd name="T29" fmla="*/ 2 h 12"/>
                  <a:gd name="T30" fmla="*/ 13 w 16"/>
                  <a:gd name="T31" fmla="*/ 0 h 12"/>
                  <a:gd name="T32" fmla="*/ 11 w 16"/>
                  <a:gd name="T33" fmla="*/ 0 h 12"/>
                  <a:gd name="T34" fmla="*/ 10 w 16"/>
                  <a:gd name="T35" fmla="*/ 2 h 12"/>
                  <a:gd name="T36" fmla="*/ 3 w 16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6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3" y="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4" name="Freeform 62"/>
              <p:cNvSpPr>
                <a:spLocks/>
              </p:cNvSpPr>
              <p:nvPr/>
            </p:nvSpPr>
            <p:spPr bwMode="auto">
              <a:xfrm>
                <a:off x="1765" y="3162"/>
                <a:ext cx="19" cy="12"/>
              </a:xfrm>
              <a:custGeom>
                <a:avLst/>
                <a:gdLst>
                  <a:gd name="T0" fmla="*/ 2 w 38"/>
                  <a:gd name="T1" fmla="*/ 17 h 24"/>
                  <a:gd name="T2" fmla="*/ 0 w 38"/>
                  <a:gd name="T3" fmla="*/ 18 h 24"/>
                  <a:gd name="T4" fmla="*/ 0 w 38"/>
                  <a:gd name="T5" fmla="*/ 19 h 24"/>
                  <a:gd name="T6" fmla="*/ 0 w 38"/>
                  <a:gd name="T7" fmla="*/ 21 h 24"/>
                  <a:gd name="T8" fmla="*/ 0 w 38"/>
                  <a:gd name="T9" fmla="*/ 22 h 24"/>
                  <a:gd name="T10" fmla="*/ 2 w 38"/>
                  <a:gd name="T11" fmla="*/ 23 h 24"/>
                  <a:gd name="T12" fmla="*/ 3 w 38"/>
                  <a:gd name="T13" fmla="*/ 24 h 24"/>
                  <a:gd name="T14" fmla="*/ 5 w 38"/>
                  <a:gd name="T15" fmla="*/ 24 h 24"/>
                  <a:gd name="T16" fmla="*/ 6 w 38"/>
                  <a:gd name="T17" fmla="*/ 23 h 24"/>
                  <a:gd name="T18" fmla="*/ 37 w 38"/>
                  <a:gd name="T19" fmla="*/ 8 h 24"/>
                  <a:gd name="T20" fmla="*/ 38 w 38"/>
                  <a:gd name="T21" fmla="*/ 6 h 24"/>
                  <a:gd name="T22" fmla="*/ 38 w 38"/>
                  <a:gd name="T23" fmla="*/ 5 h 24"/>
                  <a:gd name="T24" fmla="*/ 38 w 38"/>
                  <a:gd name="T25" fmla="*/ 4 h 24"/>
                  <a:gd name="T26" fmla="*/ 38 w 38"/>
                  <a:gd name="T27" fmla="*/ 2 h 24"/>
                  <a:gd name="T28" fmla="*/ 37 w 38"/>
                  <a:gd name="T29" fmla="*/ 1 h 24"/>
                  <a:gd name="T30" fmla="*/ 35 w 38"/>
                  <a:gd name="T31" fmla="*/ 0 h 24"/>
                  <a:gd name="T32" fmla="*/ 34 w 38"/>
                  <a:gd name="T33" fmla="*/ 0 h 24"/>
                  <a:gd name="T34" fmla="*/ 33 w 38"/>
                  <a:gd name="T35" fmla="*/ 1 h 24"/>
                  <a:gd name="T36" fmla="*/ 2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2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3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5" name="Freeform 63"/>
              <p:cNvSpPr>
                <a:spLocks/>
              </p:cNvSpPr>
              <p:nvPr/>
            </p:nvSpPr>
            <p:spPr bwMode="auto">
              <a:xfrm>
                <a:off x="1791" y="3154"/>
                <a:ext cx="9" cy="6"/>
              </a:xfrm>
              <a:custGeom>
                <a:avLst/>
                <a:gdLst>
                  <a:gd name="T0" fmla="*/ 2 w 17"/>
                  <a:gd name="T1" fmla="*/ 4 h 12"/>
                  <a:gd name="T2" fmla="*/ 1 w 17"/>
                  <a:gd name="T3" fmla="*/ 5 h 12"/>
                  <a:gd name="T4" fmla="*/ 0 w 17"/>
                  <a:gd name="T5" fmla="*/ 7 h 12"/>
                  <a:gd name="T6" fmla="*/ 0 w 17"/>
                  <a:gd name="T7" fmla="*/ 8 h 12"/>
                  <a:gd name="T8" fmla="*/ 1 w 17"/>
                  <a:gd name="T9" fmla="*/ 9 h 12"/>
                  <a:gd name="T10" fmla="*/ 2 w 17"/>
                  <a:gd name="T11" fmla="*/ 11 h 12"/>
                  <a:gd name="T12" fmla="*/ 4 w 17"/>
                  <a:gd name="T13" fmla="*/ 12 h 12"/>
                  <a:gd name="T14" fmla="*/ 5 w 17"/>
                  <a:gd name="T15" fmla="*/ 12 h 12"/>
                  <a:gd name="T16" fmla="*/ 7 w 17"/>
                  <a:gd name="T17" fmla="*/ 11 h 12"/>
                  <a:gd name="T18" fmla="*/ 14 w 17"/>
                  <a:gd name="T19" fmla="*/ 7 h 12"/>
                  <a:gd name="T20" fmla="*/ 16 w 17"/>
                  <a:gd name="T21" fmla="*/ 5 h 12"/>
                  <a:gd name="T22" fmla="*/ 17 w 17"/>
                  <a:gd name="T23" fmla="*/ 4 h 12"/>
                  <a:gd name="T24" fmla="*/ 17 w 17"/>
                  <a:gd name="T25" fmla="*/ 3 h 12"/>
                  <a:gd name="T26" fmla="*/ 16 w 17"/>
                  <a:gd name="T27" fmla="*/ 2 h 12"/>
                  <a:gd name="T28" fmla="*/ 14 w 17"/>
                  <a:gd name="T29" fmla="*/ 0 h 12"/>
                  <a:gd name="T30" fmla="*/ 13 w 17"/>
                  <a:gd name="T31" fmla="*/ 0 h 12"/>
                  <a:gd name="T32" fmla="*/ 11 w 17"/>
                  <a:gd name="T33" fmla="*/ 0 h 12"/>
                  <a:gd name="T34" fmla="*/ 10 w 17"/>
                  <a:gd name="T35" fmla="*/ 0 h 12"/>
                  <a:gd name="T36" fmla="*/ 2 w 17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2" y="4"/>
                    </a:move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6" name="Freeform 64"/>
              <p:cNvSpPr>
                <a:spLocks/>
              </p:cNvSpPr>
              <p:nvPr/>
            </p:nvSpPr>
            <p:spPr bwMode="auto">
              <a:xfrm>
                <a:off x="1806" y="3140"/>
                <a:ext cx="19" cy="12"/>
              </a:xfrm>
              <a:custGeom>
                <a:avLst/>
                <a:gdLst>
                  <a:gd name="T0" fmla="*/ 2 w 38"/>
                  <a:gd name="T1" fmla="*/ 17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1 h 23"/>
                  <a:gd name="T8" fmla="*/ 0 w 38"/>
                  <a:gd name="T9" fmla="*/ 22 h 23"/>
                  <a:gd name="T10" fmla="*/ 2 w 38"/>
                  <a:gd name="T11" fmla="*/ 23 h 23"/>
                  <a:gd name="T12" fmla="*/ 3 w 38"/>
                  <a:gd name="T13" fmla="*/ 23 h 23"/>
                  <a:gd name="T14" fmla="*/ 5 w 38"/>
                  <a:gd name="T15" fmla="*/ 23 h 23"/>
                  <a:gd name="T16" fmla="*/ 6 w 38"/>
                  <a:gd name="T17" fmla="*/ 23 h 23"/>
                  <a:gd name="T18" fmla="*/ 37 w 38"/>
                  <a:gd name="T19" fmla="*/ 6 h 23"/>
                  <a:gd name="T20" fmla="*/ 38 w 38"/>
                  <a:gd name="T21" fmla="*/ 5 h 23"/>
                  <a:gd name="T22" fmla="*/ 38 w 38"/>
                  <a:gd name="T23" fmla="*/ 4 h 23"/>
                  <a:gd name="T24" fmla="*/ 38 w 38"/>
                  <a:gd name="T25" fmla="*/ 2 h 23"/>
                  <a:gd name="T26" fmla="*/ 38 w 38"/>
                  <a:gd name="T27" fmla="*/ 1 h 23"/>
                  <a:gd name="T28" fmla="*/ 37 w 38"/>
                  <a:gd name="T29" fmla="*/ 0 h 23"/>
                  <a:gd name="T30" fmla="*/ 35 w 38"/>
                  <a:gd name="T31" fmla="*/ 0 h 23"/>
                  <a:gd name="T32" fmla="*/ 34 w 38"/>
                  <a:gd name="T33" fmla="*/ 0 h 23"/>
                  <a:gd name="T34" fmla="*/ 32 w 38"/>
                  <a:gd name="T35" fmla="*/ 0 h 23"/>
                  <a:gd name="T36" fmla="*/ 2 w 38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2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7" name="Freeform 65"/>
              <p:cNvSpPr>
                <a:spLocks/>
              </p:cNvSpPr>
              <p:nvPr/>
            </p:nvSpPr>
            <p:spPr bwMode="auto">
              <a:xfrm>
                <a:off x="1832" y="3131"/>
                <a:ext cx="9" cy="7"/>
              </a:xfrm>
              <a:custGeom>
                <a:avLst/>
                <a:gdLst>
                  <a:gd name="T0" fmla="*/ 1 w 16"/>
                  <a:gd name="T1" fmla="*/ 5 h 13"/>
                  <a:gd name="T2" fmla="*/ 0 w 16"/>
                  <a:gd name="T3" fmla="*/ 6 h 13"/>
                  <a:gd name="T4" fmla="*/ 0 w 16"/>
                  <a:gd name="T5" fmla="*/ 8 h 13"/>
                  <a:gd name="T6" fmla="*/ 0 w 16"/>
                  <a:gd name="T7" fmla="*/ 9 h 13"/>
                  <a:gd name="T8" fmla="*/ 0 w 16"/>
                  <a:gd name="T9" fmla="*/ 10 h 13"/>
                  <a:gd name="T10" fmla="*/ 1 w 16"/>
                  <a:gd name="T11" fmla="*/ 12 h 13"/>
                  <a:gd name="T12" fmla="*/ 3 w 16"/>
                  <a:gd name="T13" fmla="*/ 13 h 13"/>
                  <a:gd name="T14" fmla="*/ 4 w 16"/>
                  <a:gd name="T15" fmla="*/ 13 h 13"/>
                  <a:gd name="T16" fmla="*/ 6 w 16"/>
                  <a:gd name="T17" fmla="*/ 12 h 13"/>
                  <a:gd name="T18" fmla="*/ 13 w 16"/>
                  <a:gd name="T19" fmla="*/ 8 h 13"/>
                  <a:gd name="T20" fmla="*/ 15 w 16"/>
                  <a:gd name="T21" fmla="*/ 6 h 13"/>
                  <a:gd name="T22" fmla="*/ 16 w 16"/>
                  <a:gd name="T23" fmla="*/ 5 h 13"/>
                  <a:gd name="T24" fmla="*/ 16 w 16"/>
                  <a:gd name="T25" fmla="*/ 4 h 13"/>
                  <a:gd name="T26" fmla="*/ 15 w 16"/>
                  <a:gd name="T27" fmla="*/ 3 h 13"/>
                  <a:gd name="T28" fmla="*/ 13 w 16"/>
                  <a:gd name="T29" fmla="*/ 1 h 13"/>
                  <a:gd name="T30" fmla="*/ 12 w 16"/>
                  <a:gd name="T31" fmla="*/ 0 h 13"/>
                  <a:gd name="T32" fmla="*/ 10 w 16"/>
                  <a:gd name="T33" fmla="*/ 0 h 13"/>
                  <a:gd name="T34" fmla="*/ 9 w 16"/>
                  <a:gd name="T35" fmla="*/ 1 h 13"/>
                  <a:gd name="T36" fmla="*/ 1 w 16"/>
                  <a:gd name="T3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1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1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8" name="Freeform 66"/>
              <p:cNvSpPr>
                <a:spLocks/>
              </p:cNvSpPr>
              <p:nvPr/>
            </p:nvSpPr>
            <p:spPr bwMode="auto">
              <a:xfrm>
                <a:off x="1847" y="3118"/>
                <a:ext cx="20" cy="12"/>
              </a:xfrm>
              <a:custGeom>
                <a:avLst/>
                <a:gdLst>
                  <a:gd name="T0" fmla="*/ 3 w 40"/>
                  <a:gd name="T1" fmla="*/ 17 h 23"/>
                  <a:gd name="T2" fmla="*/ 2 w 40"/>
                  <a:gd name="T3" fmla="*/ 18 h 23"/>
                  <a:gd name="T4" fmla="*/ 0 w 40"/>
                  <a:gd name="T5" fmla="*/ 19 h 23"/>
                  <a:gd name="T6" fmla="*/ 0 w 40"/>
                  <a:gd name="T7" fmla="*/ 21 h 23"/>
                  <a:gd name="T8" fmla="*/ 2 w 40"/>
                  <a:gd name="T9" fmla="*/ 22 h 23"/>
                  <a:gd name="T10" fmla="*/ 3 w 40"/>
                  <a:gd name="T11" fmla="*/ 23 h 23"/>
                  <a:gd name="T12" fmla="*/ 5 w 40"/>
                  <a:gd name="T13" fmla="*/ 23 h 23"/>
                  <a:gd name="T14" fmla="*/ 6 w 40"/>
                  <a:gd name="T15" fmla="*/ 23 h 23"/>
                  <a:gd name="T16" fmla="*/ 8 w 40"/>
                  <a:gd name="T17" fmla="*/ 23 h 23"/>
                  <a:gd name="T18" fmla="*/ 37 w 40"/>
                  <a:gd name="T19" fmla="*/ 6 h 23"/>
                  <a:gd name="T20" fmla="*/ 38 w 40"/>
                  <a:gd name="T21" fmla="*/ 5 h 23"/>
                  <a:gd name="T22" fmla="*/ 40 w 40"/>
                  <a:gd name="T23" fmla="*/ 4 h 23"/>
                  <a:gd name="T24" fmla="*/ 40 w 40"/>
                  <a:gd name="T25" fmla="*/ 2 h 23"/>
                  <a:gd name="T26" fmla="*/ 38 w 40"/>
                  <a:gd name="T27" fmla="*/ 1 h 23"/>
                  <a:gd name="T28" fmla="*/ 37 w 40"/>
                  <a:gd name="T29" fmla="*/ 0 h 23"/>
                  <a:gd name="T30" fmla="*/ 35 w 40"/>
                  <a:gd name="T31" fmla="*/ 0 h 23"/>
                  <a:gd name="T32" fmla="*/ 34 w 40"/>
                  <a:gd name="T33" fmla="*/ 0 h 23"/>
                  <a:gd name="T34" fmla="*/ 32 w 40"/>
                  <a:gd name="T35" fmla="*/ 0 h 23"/>
                  <a:gd name="T36" fmla="*/ 3 w 40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3">
                    <a:moveTo>
                      <a:pt x="3" y="17"/>
                    </a:moveTo>
                    <a:lnTo>
                      <a:pt x="2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19" name="Freeform 67"/>
              <p:cNvSpPr>
                <a:spLocks/>
              </p:cNvSpPr>
              <p:nvPr/>
            </p:nvSpPr>
            <p:spPr bwMode="auto">
              <a:xfrm>
                <a:off x="1873" y="3109"/>
                <a:ext cx="8" cy="6"/>
              </a:xfrm>
              <a:custGeom>
                <a:avLst/>
                <a:gdLst>
                  <a:gd name="T0" fmla="*/ 3 w 16"/>
                  <a:gd name="T1" fmla="*/ 5 h 12"/>
                  <a:gd name="T2" fmla="*/ 1 w 16"/>
                  <a:gd name="T3" fmla="*/ 6 h 12"/>
                  <a:gd name="T4" fmla="*/ 0 w 16"/>
                  <a:gd name="T5" fmla="*/ 8 h 12"/>
                  <a:gd name="T6" fmla="*/ 0 w 16"/>
                  <a:gd name="T7" fmla="*/ 9 h 12"/>
                  <a:gd name="T8" fmla="*/ 1 w 16"/>
                  <a:gd name="T9" fmla="*/ 10 h 12"/>
                  <a:gd name="T10" fmla="*/ 3 w 16"/>
                  <a:gd name="T11" fmla="*/ 12 h 12"/>
                  <a:gd name="T12" fmla="*/ 4 w 16"/>
                  <a:gd name="T13" fmla="*/ 12 h 12"/>
                  <a:gd name="T14" fmla="*/ 6 w 16"/>
                  <a:gd name="T15" fmla="*/ 12 h 12"/>
                  <a:gd name="T16" fmla="*/ 7 w 16"/>
                  <a:gd name="T17" fmla="*/ 12 h 12"/>
                  <a:gd name="T18" fmla="*/ 14 w 16"/>
                  <a:gd name="T19" fmla="*/ 8 h 12"/>
                  <a:gd name="T20" fmla="*/ 16 w 16"/>
                  <a:gd name="T21" fmla="*/ 6 h 12"/>
                  <a:gd name="T22" fmla="*/ 16 w 16"/>
                  <a:gd name="T23" fmla="*/ 5 h 12"/>
                  <a:gd name="T24" fmla="*/ 16 w 16"/>
                  <a:gd name="T25" fmla="*/ 4 h 12"/>
                  <a:gd name="T26" fmla="*/ 16 w 16"/>
                  <a:gd name="T27" fmla="*/ 3 h 12"/>
                  <a:gd name="T28" fmla="*/ 14 w 16"/>
                  <a:gd name="T29" fmla="*/ 1 h 12"/>
                  <a:gd name="T30" fmla="*/ 13 w 16"/>
                  <a:gd name="T31" fmla="*/ 0 h 12"/>
                  <a:gd name="T32" fmla="*/ 12 w 16"/>
                  <a:gd name="T33" fmla="*/ 0 h 12"/>
                  <a:gd name="T34" fmla="*/ 10 w 16"/>
                  <a:gd name="T35" fmla="*/ 1 h 12"/>
                  <a:gd name="T36" fmla="*/ 3 w 16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5"/>
                    </a:move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0" name="Freeform 68"/>
              <p:cNvSpPr>
                <a:spLocks/>
              </p:cNvSpPr>
              <p:nvPr/>
            </p:nvSpPr>
            <p:spPr bwMode="auto">
              <a:xfrm>
                <a:off x="1889" y="3095"/>
                <a:ext cx="19" cy="13"/>
              </a:xfrm>
              <a:custGeom>
                <a:avLst/>
                <a:gdLst>
                  <a:gd name="T0" fmla="*/ 1 w 38"/>
                  <a:gd name="T1" fmla="*/ 17 h 25"/>
                  <a:gd name="T2" fmla="*/ 0 w 38"/>
                  <a:gd name="T3" fmla="*/ 19 h 25"/>
                  <a:gd name="T4" fmla="*/ 0 w 38"/>
                  <a:gd name="T5" fmla="*/ 20 h 25"/>
                  <a:gd name="T6" fmla="*/ 0 w 38"/>
                  <a:gd name="T7" fmla="*/ 21 h 25"/>
                  <a:gd name="T8" fmla="*/ 0 w 38"/>
                  <a:gd name="T9" fmla="*/ 22 h 25"/>
                  <a:gd name="T10" fmla="*/ 1 w 38"/>
                  <a:gd name="T11" fmla="*/ 24 h 25"/>
                  <a:gd name="T12" fmla="*/ 3 w 38"/>
                  <a:gd name="T13" fmla="*/ 25 h 25"/>
                  <a:gd name="T14" fmla="*/ 4 w 38"/>
                  <a:gd name="T15" fmla="*/ 25 h 25"/>
                  <a:gd name="T16" fmla="*/ 5 w 38"/>
                  <a:gd name="T17" fmla="*/ 24 h 25"/>
                  <a:gd name="T18" fmla="*/ 36 w 38"/>
                  <a:gd name="T19" fmla="*/ 8 h 25"/>
                  <a:gd name="T20" fmla="*/ 38 w 38"/>
                  <a:gd name="T21" fmla="*/ 7 h 25"/>
                  <a:gd name="T22" fmla="*/ 38 w 38"/>
                  <a:gd name="T23" fmla="*/ 6 h 25"/>
                  <a:gd name="T24" fmla="*/ 38 w 38"/>
                  <a:gd name="T25" fmla="*/ 4 h 25"/>
                  <a:gd name="T26" fmla="*/ 38 w 38"/>
                  <a:gd name="T27" fmla="*/ 3 h 25"/>
                  <a:gd name="T28" fmla="*/ 36 w 38"/>
                  <a:gd name="T29" fmla="*/ 2 h 25"/>
                  <a:gd name="T30" fmla="*/ 35 w 38"/>
                  <a:gd name="T31" fmla="*/ 0 h 25"/>
                  <a:gd name="T32" fmla="*/ 33 w 38"/>
                  <a:gd name="T33" fmla="*/ 0 h 25"/>
                  <a:gd name="T34" fmla="*/ 32 w 38"/>
                  <a:gd name="T35" fmla="*/ 2 h 25"/>
                  <a:gd name="T36" fmla="*/ 1 w 38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5">
                    <a:moveTo>
                      <a:pt x="1" y="17"/>
                    </a:move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2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1" name="Freeform 69"/>
              <p:cNvSpPr>
                <a:spLocks/>
              </p:cNvSpPr>
              <p:nvPr/>
            </p:nvSpPr>
            <p:spPr bwMode="auto">
              <a:xfrm>
                <a:off x="1915" y="3087"/>
                <a:ext cx="8" cy="6"/>
              </a:xfrm>
              <a:custGeom>
                <a:avLst/>
                <a:gdLst>
                  <a:gd name="T0" fmla="*/ 2 w 16"/>
                  <a:gd name="T1" fmla="*/ 4 h 12"/>
                  <a:gd name="T2" fmla="*/ 0 w 16"/>
                  <a:gd name="T3" fmla="*/ 5 h 12"/>
                  <a:gd name="T4" fmla="*/ 0 w 16"/>
                  <a:gd name="T5" fmla="*/ 6 h 12"/>
                  <a:gd name="T6" fmla="*/ 0 w 16"/>
                  <a:gd name="T7" fmla="*/ 8 h 12"/>
                  <a:gd name="T8" fmla="*/ 0 w 16"/>
                  <a:gd name="T9" fmla="*/ 9 h 12"/>
                  <a:gd name="T10" fmla="*/ 2 w 16"/>
                  <a:gd name="T11" fmla="*/ 10 h 12"/>
                  <a:gd name="T12" fmla="*/ 3 w 16"/>
                  <a:gd name="T13" fmla="*/ 12 h 12"/>
                  <a:gd name="T14" fmla="*/ 5 w 16"/>
                  <a:gd name="T15" fmla="*/ 12 h 12"/>
                  <a:gd name="T16" fmla="*/ 6 w 16"/>
                  <a:gd name="T17" fmla="*/ 10 h 12"/>
                  <a:gd name="T18" fmla="*/ 13 w 16"/>
                  <a:gd name="T19" fmla="*/ 6 h 12"/>
                  <a:gd name="T20" fmla="*/ 15 w 16"/>
                  <a:gd name="T21" fmla="*/ 5 h 12"/>
                  <a:gd name="T22" fmla="*/ 16 w 16"/>
                  <a:gd name="T23" fmla="*/ 4 h 12"/>
                  <a:gd name="T24" fmla="*/ 16 w 16"/>
                  <a:gd name="T25" fmla="*/ 3 h 12"/>
                  <a:gd name="T26" fmla="*/ 15 w 16"/>
                  <a:gd name="T27" fmla="*/ 1 h 12"/>
                  <a:gd name="T28" fmla="*/ 13 w 16"/>
                  <a:gd name="T29" fmla="*/ 0 h 12"/>
                  <a:gd name="T30" fmla="*/ 12 w 16"/>
                  <a:gd name="T31" fmla="*/ 0 h 12"/>
                  <a:gd name="T32" fmla="*/ 10 w 16"/>
                  <a:gd name="T33" fmla="*/ 0 h 12"/>
                  <a:gd name="T34" fmla="*/ 9 w 16"/>
                  <a:gd name="T35" fmla="*/ 0 h 12"/>
                  <a:gd name="T36" fmla="*/ 2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2" name="Freeform 70"/>
              <p:cNvSpPr>
                <a:spLocks/>
              </p:cNvSpPr>
              <p:nvPr/>
            </p:nvSpPr>
            <p:spPr bwMode="auto">
              <a:xfrm>
                <a:off x="1930" y="3073"/>
                <a:ext cx="20" cy="12"/>
              </a:xfrm>
              <a:custGeom>
                <a:avLst/>
                <a:gdLst>
                  <a:gd name="T0" fmla="*/ 2 w 39"/>
                  <a:gd name="T1" fmla="*/ 17 h 24"/>
                  <a:gd name="T2" fmla="*/ 1 w 39"/>
                  <a:gd name="T3" fmla="*/ 19 h 24"/>
                  <a:gd name="T4" fmla="*/ 0 w 39"/>
                  <a:gd name="T5" fmla="*/ 20 h 24"/>
                  <a:gd name="T6" fmla="*/ 0 w 39"/>
                  <a:gd name="T7" fmla="*/ 21 h 24"/>
                  <a:gd name="T8" fmla="*/ 1 w 39"/>
                  <a:gd name="T9" fmla="*/ 22 h 24"/>
                  <a:gd name="T10" fmla="*/ 2 w 39"/>
                  <a:gd name="T11" fmla="*/ 24 h 24"/>
                  <a:gd name="T12" fmla="*/ 4 w 39"/>
                  <a:gd name="T13" fmla="*/ 24 h 24"/>
                  <a:gd name="T14" fmla="*/ 5 w 39"/>
                  <a:gd name="T15" fmla="*/ 24 h 24"/>
                  <a:gd name="T16" fmla="*/ 7 w 39"/>
                  <a:gd name="T17" fmla="*/ 24 h 24"/>
                  <a:gd name="T18" fmla="*/ 36 w 39"/>
                  <a:gd name="T19" fmla="*/ 7 h 24"/>
                  <a:gd name="T20" fmla="*/ 38 w 39"/>
                  <a:gd name="T21" fmla="*/ 6 h 24"/>
                  <a:gd name="T22" fmla="*/ 39 w 39"/>
                  <a:gd name="T23" fmla="*/ 4 h 24"/>
                  <a:gd name="T24" fmla="*/ 39 w 39"/>
                  <a:gd name="T25" fmla="*/ 3 h 24"/>
                  <a:gd name="T26" fmla="*/ 38 w 39"/>
                  <a:gd name="T27" fmla="*/ 2 h 24"/>
                  <a:gd name="T28" fmla="*/ 36 w 39"/>
                  <a:gd name="T29" fmla="*/ 0 h 24"/>
                  <a:gd name="T30" fmla="*/ 35 w 39"/>
                  <a:gd name="T31" fmla="*/ 0 h 24"/>
                  <a:gd name="T32" fmla="*/ 33 w 39"/>
                  <a:gd name="T33" fmla="*/ 0 h 24"/>
                  <a:gd name="T34" fmla="*/ 32 w 39"/>
                  <a:gd name="T35" fmla="*/ 0 h 24"/>
                  <a:gd name="T36" fmla="*/ 2 w 39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4">
                    <a:moveTo>
                      <a:pt x="2" y="17"/>
                    </a:moveTo>
                    <a:lnTo>
                      <a:pt x="1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3" name="Freeform 71"/>
              <p:cNvSpPr>
                <a:spLocks/>
              </p:cNvSpPr>
              <p:nvPr/>
            </p:nvSpPr>
            <p:spPr bwMode="auto">
              <a:xfrm>
                <a:off x="1956" y="3065"/>
                <a:ext cx="8" cy="6"/>
              </a:xfrm>
              <a:custGeom>
                <a:avLst/>
                <a:gdLst>
                  <a:gd name="T0" fmla="*/ 2 w 16"/>
                  <a:gd name="T1" fmla="*/ 5 h 13"/>
                  <a:gd name="T2" fmla="*/ 0 w 16"/>
                  <a:gd name="T3" fmla="*/ 6 h 13"/>
                  <a:gd name="T4" fmla="*/ 0 w 16"/>
                  <a:gd name="T5" fmla="*/ 7 h 13"/>
                  <a:gd name="T6" fmla="*/ 0 w 16"/>
                  <a:gd name="T7" fmla="*/ 9 h 13"/>
                  <a:gd name="T8" fmla="*/ 0 w 16"/>
                  <a:gd name="T9" fmla="*/ 10 h 13"/>
                  <a:gd name="T10" fmla="*/ 2 w 16"/>
                  <a:gd name="T11" fmla="*/ 11 h 13"/>
                  <a:gd name="T12" fmla="*/ 3 w 16"/>
                  <a:gd name="T13" fmla="*/ 13 h 13"/>
                  <a:gd name="T14" fmla="*/ 5 w 16"/>
                  <a:gd name="T15" fmla="*/ 13 h 13"/>
                  <a:gd name="T16" fmla="*/ 6 w 16"/>
                  <a:gd name="T17" fmla="*/ 11 h 13"/>
                  <a:gd name="T18" fmla="*/ 15 w 16"/>
                  <a:gd name="T19" fmla="*/ 7 h 13"/>
                  <a:gd name="T20" fmla="*/ 16 w 16"/>
                  <a:gd name="T21" fmla="*/ 6 h 13"/>
                  <a:gd name="T22" fmla="*/ 16 w 16"/>
                  <a:gd name="T23" fmla="*/ 5 h 13"/>
                  <a:gd name="T24" fmla="*/ 16 w 16"/>
                  <a:gd name="T25" fmla="*/ 3 h 13"/>
                  <a:gd name="T26" fmla="*/ 16 w 16"/>
                  <a:gd name="T27" fmla="*/ 2 h 13"/>
                  <a:gd name="T28" fmla="*/ 15 w 16"/>
                  <a:gd name="T29" fmla="*/ 1 h 13"/>
                  <a:gd name="T30" fmla="*/ 13 w 16"/>
                  <a:gd name="T31" fmla="*/ 0 h 13"/>
                  <a:gd name="T32" fmla="*/ 12 w 16"/>
                  <a:gd name="T33" fmla="*/ 0 h 13"/>
                  <a:gd name="T34" fmla="*/ 10 w 16"/>
                  <a:gd name="T35" fmla="*/ 1 h 13"/>
                  <a:gd name="T36" fmla="*/ 2 w 16"/>
                  <a:gd name="T3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3">
                    <a:moveTo>
                      <a:pt x="2" y="5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4" name="Freeform 72"/>
              <p:cNvSpPr>
                <a:spLocks/>
              </p:cNvSpPr>
              <p:nvPr/>
            </p:nvSpPr>
            <p:spPr bwMode="auto">
              <a:xfrm>
                <a:off x="1971" y="3051"/>
                <a:ext cx="19" cy="12"/>
              </a:xfrm>
              <a:custGeom>
                <a:avLst/>
                <a:gdLst>
                  <a:gd name="T0" fmla="*/ 3 w 40"/>
                  <a:gd name="T1" fmla="*/ 17 h 24"/>
                  <a:gd name="T2" fmla="*/ 2 w 40"/>
                  <a:gd name="T3" fmla="*/ 19 h 24"/>
                  <a:gd name="T4" fmla="*/ 0 w 40"/>
                  <a:gd name="T5" fmla="*/ 20 h 24"/>
                  <a:gd name="T6" fmla="*/ 0 w 40"/>
                  <a:gd name="T7" fmla="*/ 21 h 24"/>
                  <a:gd name="T8" fmla="*/ 2 w 40"/>
                  <a:gd name="T9" fmla="*/ 22 h 24"/>
                  <a:gd name="T10" fmla="*/ 3 w 40"/>
                  <a:gd name="T11" fmla="*/ 24 h 24"/>
                  <a:gd name="T12" fmla="*/ 5 w 40"/>
                  <a:gd name="T13" fmla="*/ 24 h 24"/>
                  <a:gd name="T14" fmla="*/ 6 w 40"/>
                  <a:gd name="T15" fmla="*/ 24 h 24"/>
                  <a:gd name="T16" fmla="*/ 8 w 40"/>
                  <a:gd name="T17" fmla="*/ 24 h 24"/>
                  <a:gd name="T18" fmla="*/ 37 w 40"/>
                  <a:gd name="T19" fmla="*/ 7 h 24"/>
                  <a:gd name="T20" fmla="*/ 38 w 40"/>
                  <a:gd name="T21" fmla="*/ 6 h 24"/>
                  <a:gd name="T22" fmla="*/ 40 w 40"/>
                  <a:gd name="T23" fmla="*/ 4 h 24"/>
                  <a:gd name="T24" fmla="*/ 40 w 40"/>
                  <a:gd name="T25" fmla="*/ 3 h 24"/>
                  <a:gd name="T26" fmla="*/ 38 w 40"/>
                  <a:gd name="T27" fmla="*/ 2 h 24"/>
                  <a:gd name="T28" fmla="*/ 37 w 40"/>
                  <a:gd name="T29" fmla="*/ 0 h 24"/>
                  <a:gd name="T30" fmla="*/ 36 w 40"/>
                  <a:gd name="T31" fmla="*/ 0 h 24"/>
                  <a:gd name="T32" fmla="*/ 34 w 40"/>
                  <a:gd name="T33" fmla="*/ 0 h 24"/>
                  <a:gd name="T34" fmla="*/ 33 w 40"/>
                  <a:gd name="T35" fmla="*/ 0 h 24"/>
                  <a:gd name="T36" fmla="*/ 3 w 40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4">
                    <a:moveTo>
                      <a:pt x="3" y="17"/>
                    </a:moveTo>
                    <a:lnTo>
                      <a:pt x="2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5" name="Freeform 73"/>
              <p:cNvSpPr>
                <a:spLocks/>
              </p:cNvSpPr>
              <p:nvPr/>
            </p:nvSpPr>
            <p:spPr bwMode="auto">
              <a:xfrm>
                <a:off x="1997" y="3043"/>
                <a:ext cx="8" cy="6"/>
              </a:xfrm>
              <a:custGeom>
                <a:avLst/>
                <a:gdLst>
                  <a:gd name="T0" fmla="*/ 3 w 16"/>
                  <a:gd name="T1" fmla="*/ 5 h 11"/>
                  <a:gd name="T2" fmla="*/ 2 w 16"/>
                  <a:gd name="T3" fmla="*/ 6 h 11"/>
                  <a:gd name="T4" fmla="*/ 0 w 16"/>
                  <a:gd name="T5" fmla="*/ 7 h 11"/>
                  <a:gd name="T6" fmla="*/ 0 w 16"/>
                  <a:gd name="T7" fmla="*/ 9 h 11"/>
                  <a:gd name="T8" fmla="*/ 2 w 16"/>
                  <a:gd name="T9" fmla="*/ 10 h 11"/>
                  <a:gd name="T10" fmla="*/ 3 w 16"/>
                  <a:gd name="T11" fmla="*/ 11 h 11"/>
                  <a:gd name="T12" fmla="*/ 5 w 16"/>
                  <a:gd name="T13" fmla="*/ 11 h 11"/>
                  <a:gd name="T14" fmla="*/ 6 w 16"/>
                  <a:gd name="T15" fmla="*/ 11 h 11"/>
                  <a:gd name="T16" fmla="*/ 7 w 16"/>
                  <a:gd name="T17" fmla="*/ 11 h 11"/>
                  <a:gd name="T18" fmla="*/ 15 w 16"/>
                  <a:gd name="T19" fmla="*/ 7 h 11"/>
                  <a:gd name="T20" fmla="*/ 16 w 16"/>
                  <a:gd name="T21" fmla="*/ 6 h 11"/>
                  <a:gd name="T22" fmla="*/ 16 w 16"/>
                  <a:gd name="T23" fmla="*/ 5 h 11"/>
                  <a:gd name="T24" fmla="*/ 16 w 16"/>
                  <a:gd name="T25" fmla="*/ 3 h 11"/>
                  <a:gd name="T26" fmla="*/ 16 w 16"/>
                  <a:gd name="T27" fmla="*/ 2 h 11"/>
                  <a:gd name="T28" fmla="*/ 15 w 16"/>
                  <a:gd name="T29" fmla="*/ 1 h 11"/>
                  <a:gd name="T30" fmla="*/ 13 w 16"/>
                  <a:gd name="T31" fmla="*/ 0 h 11"/>
                  <a:gd name="T32" fmla="*/ 12 w 16"/>
                  <a:gd name="T33" fmla="*/ 0 h 11"/>
                  <a:gd name="T34" fmla="*/ 10 w 16"/>
                  <a:gd name="T35" fmla="*/ 1 h 11"/>
                  <a:gd name="T36" fmla="*/ 3 w 16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5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6" name="Freeform 74"/>
              <p:cNvSpPr>
                <a:spLocks/>
              </p:cNvSpPr>
              <p:nvPr/>
            </p:nvSpPr>
            <p:spPr bwMode="auto">
              <a:xfrm>
                <a:off x="2012" y="3029"/>
                <a:ext cx="19" cy="12"/>
              </a:xfrm>
              <a:custGeom>
                <a:avLst/>
                <a:gdLst>
                  <a:gd name="T0" fmla="*/ 1 w 38"/>
                  <a:gd name="T1" fmla="*/ 17 h 25"/>
                  <a:gd name="T2" fmla="*/ 0 w 38"/>
                  <a:gd name="T3" fmla="*/ 18 h 25"/>
                  <a:gd name="T4" fmla="*/ 0 w 38"/>
                  <a:gd name="T5" fmla="*/ 19 h 25"/>
                  <a:gd name="T6" fmla="*/ 0 w 38"/>
                  <a:gd name="T7" fmla="*/ 21 h 25"/>
                  <a:gd name="T8" fmla="*/ 0 w 38"/>
                  <a:gd name="T9" fmla="*/ 22 h 25"/>
                  <a:gd name="T10" fmla="*/ 1 w 38"/>
                  <a:gd name="T11" fmla="*/ 23 h 25"/>
                  <a:gd name="T12" fmla="*/ 3 w 38"/>
                  <a:gd name="T13" fmla="*/ 25 h 25"/>
                  <a:gd name="T14" fmla="*/ 4 w 38"/>
                  <a:gd name="T15" fmla="*/ 25 h 25"/>
                  <a:gd name="T16" fmla="*/ 6 w 38"/>
                  <a:gd name="T17" fmla="*/ 23 h 25"/>
                  <a:gd name="T18" fmla="*/ 36 w 38"/>
                  <a:gd name="T19" fmla="*/ 8 h 25"/>
                  <a:gd name="T20" fmla="*/ 38 w 38"/>
                  <a:gd name="T21" fmla="*/ 7 h 25"/>
                  <a:gd name="T22" fmla="*/ 38 w 38"/>
                  <a:gd name="T23" fmla="*/ 5 h 25"/>
                  <a:gd name="T24" fmla="*/ 38 w 38"/>
                  <a:gd name="T25" fmla="*/ 4 h 25"/>
                  <a:gd name="T26" fmla="*/ 38 w 38"/>
                  <a:gd name="T27" fmla="*/ 3 h 25"/>
                  <a:gd name="T28" fmla="*/ 36 w 38"/>
                  <a:gd name="T29" fmla="*/ 1 h 25"/>
                  <a:gd name="T30" fmla="*/ 35 w 38"/>
                  <a:gd name="T31" fmla="*/ 0 h 25"/>
                  <a:gd name="T32" fmla="*/ 33 w 38"/>
                  <a:gd name="T33" fmla="*/ 0 h 25"/>
                  <a:gd name="T34" fmla="*/ 32 w 38"/>
                  <a:gd name="T35" fmla="*/ 1 h 25"/>
                  <a:gd name="T36" fmla="*/ 1 w 38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5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7" name="Freeform 75"/>
              <p:cNvSpPr>
                <a:spLocks/>
              </p:cNvSpPr>
              <p:nvPr/>
            </p:nvSpPr>
            <p:spPr bwMode="auto">
              <a:xfrm>
                <a:off x="2039" y="3021"/>
                <a:ext cx="8" cy="6"/>
              </a:xfrm>
              <a:custGeom>
                <a:avLst/>
                <a:gdLst>
                  <a:gd name="T0" fmla="*/ 1 w 16"/>
                  <a:gd name="T1" fmla="*/ 3 h 11"/>
                  <a:gd name="T2" fmla="*/ 0 w 16"/>
                  <a:gd name="T3" fmla="*/ 5 h 11"/>
                  <a:gd name="T4" fmla="*/ 0 w 16"/>
                  <a:gd name="T5" fmla="*/ 6 h 11"/>
                  <a:gd name="T6" fmla="*/ 0 w 16"/>
                  <a:gd name="T7" fmla="*/ 7 h 11"/>
                  <a:gd name="T8" fmla="*/ 0 w 16"/>
                  <a:gd name="T9" fmla="*/ 9 h 11"/>
                  <a:gd name="T10" fmla="*/ 1 w 16"/>
                  <a:gd name="T11" fmla="*/ 10 h 11"/>
                  <a:gd name="T12" fmla="*/ 2 w 16"/>
                  <a:gd name="T13" fmla="*/ 11 h 11"/>
                  <a:gd name="T14" fmla="*/ 4 w 16"/>
                  <a:gd name="T15" fmla="*/ 11 h 11"/>
                  <a:gd name="T16" fmla="*/ 5 w 16"/>
                  <a:gd name="T17" fmla="*/ 10 h 11"/>
                  <a:gd name="T18" fmla="*/ 13 w 16"/>
                  <a:gd name="T19" fmla="*/ 6 h 11"/>
                  <a:gd name="T20" fmla="*/ 14 w 16"/>
                  <a:gd name="T21" fmla="*/ 5 h 11"/>
                  <a:gd name="T22" fmla="*/ 16 w 16"/>
                  <a:gd name="T23" fmla="*/ 3 h 11"/>
                  <a:gd name="T24" fmla="*/ 16 w 16"/>
                  <a:gd name="T25" fmla="*/ 2 h 11"/>
                  <a:gd name="T26" fmla="*/ 14 w 16"/>
                  <a:gd name="T27" fmla="*/ 1 h 11"/>
                  <a:gd name="T28" fmla="*/ 13 w 16"/>
                  <a:gd name="T29" fmla="*/ 0 h 11"/>
                  <a:gd name="T30" fmla="*/ 11 w 16"/>
                  <a:gd name="T31" fmla="*/ 0 h 11"/>
                  <a:gd name="T32" fmla="*/ 10 w 16"/>
                  <a:gd name="T33" fmla="*/ 0 h 11"/>
                  <a:gd name="T34" fmla="*/ 8 w 16"/>
                  <a:gd name="T35" fmla="*/ 0 h 11"/>
                  <a:gd name="T36" fmla="*/ 1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1" y="3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" y="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8" name="Freeform 76"/>
              <p:cNvSpPr>
                <a:spLocks/>
              </p:cNvSpPr>
              <p:nvPr/>
            </p:nvSpPr>
            <p:spPr bwMode="auto">
              <a:xfrm>
                <a:off x="2053" y="3007"/>
                <a:ext cx="20" cy="11"/>
              </a:xfrm>
              <a:custGeom>
                <a:avLst/>
                <a:gdLst>
                  <a:gd name="T0" fmla="*/ 3 w 39"/>
                  <a:gd name="T1" fmla="*/ 17 h 23"/>
                  <a:gd name="T2" fmla="*/ 1 w 39"/>
                  <a:gd name="T3" fmla="*/ 18 h 23"/>
                  <a:gd name="T4" fmla="*/ 0 w 39"/>
                  <a:gd name="T5" fmla="*/ 19 h 23"/>
                  <a:gd name="T6" fmla="*/ 0 w 39"/>
                  <a:gd name="T7" fmla="*/ 21 h 23"/>
                  <a:gd name="T8" fmla="*/ 1 w 39"/>
                  <a:gd name="T9" fmla="*/ 22 h 23"/>
                  <a:gd name="T10" fmla="*/ 3 w 39"/>
                  <a:gd name="T11" fmla="*/ 23 h 23"/>
                  <a:gd name="T12" fmla="*/ 4 w 39"/>
                  <a:gd name="T13" fmla="*/ 23 h 23"/>
                  <a:gd name="T14" fmla="*/ 6 w 39"/>
                  <a:gd name="T15" fmla="*/ 23 h 23"/>
                  <a:gd name="T16" fmla="*/ 7 w 39"/>
                  <a:gd name="T17" fmla="*/ 23 h 23"/>
                  <a:gd name="T18" fmla="*/ 36 w 39"/>
                  <a:gd name="T19" fmla="*/ 7 h 23"/>
                  <a:gd name="T20" fmla="*/ 38 w 39"/>
                  <a:gd name="T21" fmla="*/ 5 h 23"/>
                  <a:gd name="T22" fmla="*/ 39 w 39"/>
                  <a:gd name="T23" fmla="*/ 4 h 23"/>
                  <a:gd name="T24" fmla="*/ 39 w 39"/>
                  <a:gd name="T25" fmla="*/ 3 h 23"/>
                  <a:gd name="T26" fmla="*/ 38 w 39"/>
                  <a:gd name="T27" fmla="*/ 1 h 23"/>
                  <a:gd name="T28" fmla="*/ 36 w 39"/>
                  <a:gd name="T29" fmla="*/ 0 h 23"/>
                  <a:gd name="T30" fmla="*/ 35 w 39"/>
                  <a:gd name="T31" fmla="*/ 0 h 23"/>
                  <a:gd name="T32" fmla="*/ 33 w 39"/>
                  <a:gd name="T33" fmla="*/ 0 h 23"/>
                  <a:gd name="T34" fmla="*/ 32 w 39"/>
                  <a:gd name="T35" fmla="*/ 0 h 23"/>
                  <a:gd name="T36" fmla="*/ 3 w 39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3">
                    <a:moveTo>
                      <a:pt x="3" y="17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29" name="Freeform 77"/>
              <p:cNvSpPr>
                <a:spLocks/>
              </p:cNvSpPr>
              <p:nvPr/>
            </p:nvSpPr>
            <p:spPr bwMode="auto">
              <a:xfrm>
                <a:off x="2080" y="2998"/>
                <a:ext cx="8" cy="7"/>
              </a:xfrm>
              <a:custGeom>
                <a:avLst/>
                <a:gdLst>
                  <a:gd name="T0" fmla="*/ 3 w 17"/>
                  <a:gd name="T1" fmla="*/ 5 h 13"/>
                  <a:gd name="T2" fmla="*/ 2 w 17"/>
                  <a:gd name="T3" fmla="*/ 7 h 13"/>
                  <a:gd name="T4" fmla="*/ 0 w 17"/>
                  <a:gd name="T5" fmla="*/ 8 h 13"/>
                  <a:gd name="T6" fmla="*/ 0 w 17"/>
                  <a:gd name="T7" fmla="*/ 9 h 13"/>
                  <a:gd name="T8" fmla="*/ 2 w 17"/>
                  <a:gd name="T9" fmla="*/ 11 h 13"/>
                  <a:gd name="T10" fmla="*/ 3 w 17"/>
                  <a:gd name="T11" fmla="*/ 12 h 13"/>
                  <a:gd name="T12" fmla="*/ 5 w 17"/>
                  <a:gd name="T13" fmla="*/ 13 h 13"/>
                  <a:gd name="T14" fmla="*/ 6 w 17"/>
                  <a:gd name="T15" fmla="*/ 13 h 13"/>
                  <a:gd name="T16" fmla="*/ 8 w 17"/>
                  <a:gd name="T17" fmla="*/ 12 h 13"/>
                  <a:gd name="T18" fmla="*/ 15 w 17"/>
                  <a:gd name="T19" fmla="*/ 8 h 13"/>
                  <a:gd name="T20" fmla="*/ 17 w 17"/>
                  <a:gd name="T21" fmla="*/ 7 h 13"/>
                  <a:gd name="T22" fmla="*/ 17 w 17"/>
                  <a:gd name="T23" fmla="*/ 5 h 13"/>
                  <a:gd name="T24" fmla="*/ 17 w 17"/>
                  <a:gd name="T25" fmla="*/ 4 h 13"/>
                  <a:gd name="T26" fmla="*/ 17 w 17"/>
                  <a:gd name="T27" fmla="*/ 3 h 13"/>
                  <a:gd name="T28" fmla="*/ 15 w 17"/>
                  <a:gd name="T29" fmla="*/ 1 h 13"/>
                  <a:gd name="T30" fmla="*/ 14 w 17"/>
                  <a:gd name="T31" fmla="*/ 0 h 13"/>
                  <a:gd name="T32" fmla="*/ 12 w 17"/>
                  <a:gd name="T33" fmla="*/ 0 h 13"/>
                  <a:gd name="T34" fmla="*/ 11 w 17"/>
                  <a:gd name="T35" fmla="*/ 1 h 13"/>
                  <a:gd name="T36" fmla="*/ 3 w 17"/>
                  <a:gd name="T3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3">
                    <a:moveTo>
                      <a:pt x="3" y="5"/>
                    </a:moveTo>
                    <a:lnTo>
                      <a:pt x="2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0" name="Freeform 78"/>
              <p:cNvSpPr>
                <a:spLocks/>
              </p:cNvSpPr>
              <p:nvPr/>
            </p:nvSpPr>
            <p:spPr bwMode="auto">
              <a:xfrm>
                <a:off x="2095" y="2985"/>
                <a:ext cx="19" cy="11"/>
              </a:xfrm>
              <a:custGeom>
                <a:avLst/>
                <a:gdLst>
                  <a:gd name="T0" fmla="*/ 2 w 38"/>
                  <a:gd name="T1" fmla="*/ 17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1 h 23"/>
                  <a:gd name="T8" fmla="*/ 0 w 38"/>
                  <a:gd name="T9" fmla="*/ 22 h 23"/>
                  <a:gd name="T10" fmla="*/ 2 w 38"/>
                  <a:gd name="T11" fmla="*/ 23 h 23"/>
                  <a:gd name="T12" fmla="*/ 3 w 38"/>
                  <a:gd name="T13" fmla="*/ 23 h 23"/>
                  <a:gd name="T14" fmla="*/ 5 w 38"/>
                  <a:gd name="T15" fmla="*/ 23 h 23"/>
                  <a:gd name="T16" fmla="*/ 6 w 38"/>
                  <a:gd name="T17" fmla="*/ 23 h 23"/>
                  <a:gd name="T18" fmla="*/ 37 w 38"/>
                  <a:gd name="T19" fmla="*/ 6 h 23"/>
                  <a:gd name="T20" fmla="*/ 38 w 38"/>
                  <a:gd name="T21" fmla="*/ 5 h 23"/>
                  <a:gd name="T22" fmla="*/ 38 w 38"/>
                  <a:gd name="T23" fmla="*/ 4 h 23"/>
                  <a:gd name="T24" fmla="*/ 38 w 38"/>
                  <a:gd name="T25" fmla="*/ 3 h 23"/>
                  <a:gd name="T26" fmla="*/ 38 w 38"/>
                  <a:gd name="T27" fmla="*/ 1 h 23"/>
                  <a:gd name="T28" fmla="*/ 37 w 38"/>
                  <a:gd name="T29" fmla="*/ 0 h 23"/>
                  <a:gd name="T30" fmla="*/ 35 w 38"/>
                  <a:gd name="T31" fmla="*/ 0 h 23"/>
                  <a:gd name="T32" fmla="*/ 34 w 38"/>
                  <a:gd name="T33" fmla="*/ 0 h 23"/>
                  <a:gd name="T34" fmla="*/ 32 w 38"/>
                  <a:gd name="T35" fmla="*/ 0 h 23"/>
                  <a:gd name="T36" fmla="*/ 2 w 38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2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1" name="Freeform 79"/>
              <p:cNvSpPr>
                <a:spLocks/>
              </p:cNvSpPr>
              <p:nvPr/>
            </p:nvSpPr>
            <p:spPr bwMode="auto">
              <a:xfrm>
                <a:off x="2121" y="2976"/>
                <a:ext cx="8" cy="6"/>
              </a:xfrm>
              <a:custGeom>
                <a:avLst/>
                <a:gdLst>
                  <a:gd name="T0" fmla="*/ 3 w 18"/>
                  <a:gd name="T1" fmla="*/ 5 h 12"/>
                  <a:gd name="T2" fmla="*/ 2 w 18"/>
                  <a:gd name="T3" fmla="*/ 7 h 12"/>
                  <a:gd name="T4" fmla="*/ 0 w 18"/>
                  <a:gd name="T5" fmla="*/ 8 h 12"/>
                  <a:gd name="T6" fmla="*/ 0 w 18"/>
                  <a:gd name="T7" fmla="*/ 9 h 12"/>
                  <a:gd name="T8" fmla="*/ 2 w 18"/>
                  <a:gd name="T9" fmla="*/ 11 h 12"/>
                  <a:gd name="T10" fmla="*/ 3 w 18"/>
                  <a:gd name="T11" fmla="*/ 12 h 12"/>
                  <a:gd name="T12" fmla="*/ 5 w 18"/>
                  <a:gd name="T13" fmla="*/ 12 h 12"/>
                  <a:gd name="T14" fmla="*/ 6 w 18"/>
                  <a:gd name="T15" fmla="*/ 12 h 12"/>
                  <a:gd name="T16" fmla="*/ 8 w 18"/>
                  <a:gd name="T17" fmla="*/ 12 h 12"/>
                  <a:gd name="T18" fmla="*/ 15 w 18"/>
                  <a:gd name="T19" fmla="*/ 8 h 12"/>
                  <a:gd name="T20" fmla="*/ 16 w 18"/>
                  <a:gd name="T21" fmla="*/ 7 h 12"/>
                  <a:gd name="T22" fmla="*/ 18 w 18"/>
                  <a:gd name="T23" fmla="*/ 5 h 12"/>
                  <a:gd name="T24" fmla="*/ 18 w 18"/>
                  <a:gd name="T25" fmla="*/ 4 h 12"/>
                  <a:gd name="T26" fmla="*/ 16 w 18"/>
                  <a:gd name="T27" fmla="*/ 3 h 12"/>
                  <a:gd name="T28" fmla="*/ 15 w 18"/>
                  <a:gd name="T29" fmla="*/ 1 h 12"/>
                  <a:gd name="T30" fmla="*/ 14 w 18"/>
                  <a:gd name="T31" fmla="*/ 0 h 12"/>
                  <a:gd name="T32" fmla="*/ 12 w 18"/>
                  <a:gd name="T33" fmla="*/ 0 h 12"/>
                  <a:gd name="T34" fmla="*/ 11 w 18"/>
                  <a:gd name="T35" fmla="*/ 1 h 12"/>
                  <a:gd name="T36" fmla="*/ 3 w 18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3" y="5"/>
                    </a:moveTo>
                    <a:lnTo>
                      <a:pt x="2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3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2" name="Freeform 80"/>
              <p:cNvSpPr>
                <a:spLocks/>
              </p:cNvSpPr>
              <p:nvPr/>
            </p:nvSpPr>
            <p:spPr bwMode="auto">
              <a:xfrm>
                <a:off x="2136" y="2962"/>
                <a:ext cx="19" cy="12"/>
              </a:xfrm>
              <a:custGeom>
                <a:avLst/>
                <a:gdLst>
                  <a:gd name="T0" fmla="*/ 2 w 38"/>
                  <a:gd name="T1" fmla="*/ 17 h 24"/>
                  <a:gd name="T2" fmla="*/ 0 w 38"/>
                  <a:gd name="T3" fmla="*/ 18 h 24"/>
                  <a:gd name="T4" fmla="*/ 0 w 38"/>
                  <a:gd name="T5" fmla="*/ 19 h 24"/>
                  <a:gd name="T6" fmla="*/ 0 w 38"/>
                  <a:gd name="T7" fmla="*/ 20 h 24"/>
                  <a:gd name="T8" fmla="*/ 0 w 38"/>
                  <a:gd name="T9" fmla="*/ 22 h 24"/>
                  <a:gd name="T10" fmla="*/ 2 w 38"/>
                  <a:gd name="T11" fmla="*/ 23 h 24"/>
                  <a:gd name="T12" fmla="*/ 3 w 38"/>
                  <a:gd name="T13" fmla="*/ 24 h 24"/>
                  <a:gd name="T14" fmla="*/ 4 w 38"/>
                  <a:gd name="T15" fmla="*/ 24 h 24"/>
                  <a:gd name="T16" fmla="*/ 6 w 38"/>
                  <a:gd name="T17" fmla="*/ 23 h 24"/>
                  <a:gd name="T18" fmla="*/ 37 w 38"/>
                  <a:gd name="T19" fmla="*/ 7 h 24"/>
                  <a:gd name="T20" fmla="*/ 38 w 38"/>
                  <a:gd name="T21" fmla="*/ 6 h 24"/>
                  <a:gd name="T22" fmla="*/ 38 w 38"/>
                  <a:gd name="T23" fmla="*/ 5 h 24"/>
                  <a:gd name="T24" fmla="*/ 38 w 38"/>
                  <a:gd name="T25" fmla="*/ 4 h 24"/>
                  <a:gd name="T26" fmla="*/ 38 w 38"/>
                  <a:gd name="T27" fmla="*/ 2 h 24"/>
                  <a:gd name="T28" fmla="*/ 37 w 38"/>
                  <a:gd name="T29" fmla="*/ 1 h 24"/>
                  <a:gd name="T30" fmla="*/ 35 w 38"/>
                  <a:gd name="T31" fmla="*/ 0 h 24"/>
                  <a:gd name="T32" fmla="*/ 34 w 38"/>
                  <a:gd name="T33" fmla="*/ 0 h 24"/>
                  <a:gd name="T34" fmla="*/ 32 w 38"/>
                  <a:gd name="T35" fmla="*/ 1 h 24"/>
                  <a:gd name="T36" fmla="*/ 2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2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3" name="Freeform 81"/>
              <p:cNvSpPr>
                <a:spLocks/>
              </p:cNvSpPr>
              <p:nvPr/>
            </p:nvSpPr>
            <p:spPr bwMode="auto">
              <a:xfrm>
                <a:off x="2162" y="2954"/>
                <a:ext cx="8" cy="6"/>
              </a:xfrm>
              <a:custGeom>
                <a:avLst/>
                <a:gdLst>
                  <a:gd name="T0" fmla="*/ 1 w 16"/>
                  <a:gd name="T1" fmla="*/ 4 h 12"/>
                  <a:gd name="T2" fmla="*/ 0 w 16"/>
                  <a:gd name="T3" fmla="*/ 5 h 12"/>
                  <a:gd name="T4" fmla="*/ 0 w 16"/>
                  <a:gd name="T5" fmla="*/ 7 h 12"/>
                  <a:gd name="T6" fmla="*/ 0 w 16"/>
                  <a:gd name="T7" fmla="*/ 8 h 12"/>
                  <a:gd name="T8" fmla="*/ 0 w 16"/>
                  <a:gd name="T9" fmla="*/ 9 h 12"/>
                  <a:gd name="T10" fmla="*/ 1 w 16"/>
                  <a:gd name="T11" fmla="*/ 10 h 12"/>
                  <a:gd name="T12" fmla="*/ 3 w 16"/>
                  <a:gd name="T13" fmla="*/ 12 h 12"/>
                  <a:gd name="T14" fmla="*/ 4 w 16"/>
                  <a:gd name="T15" fmla="*/ 12 h 12"/>
                  <a:gd name="T16" fmla="*/ 6 w 16"/>
                  <a:gd name="T17" fmla="*/ 10 h 12"/>
                  <a:gd name="T18" fmla="*/ 13 w 16"/>
                  <a:gd name="T19" fmla="*/ 7 h 12"/>
                  <a:gd name="T20" fmla="*/ 14 w 16"/>
                  <a:gd name="T21" fmla="*/ 5 h 12"/>
                  <a:gd name="T22" fmla="*/ 16 w 16"/>
                  <a:gd name="T23" fmla="*/ 4 h 12"/>
                  <a:gd name="T24" fmla="*/ 16 w 16"/>
                  <a:gd name="T25" fmla="*/ 3 h 12"/>
                  <a:gd name="T26" fmla="*/ 14 w 16"/>
                  <a:gd name="T27" fmla="*/ 1 h 12"/>
                  <a:gd name="T28" fmla="*/ 13 w 16"/>
                  <a:gd name="T29" fmla="*/ 0 h 12"/>
                  <a:gd name="T30" fmla="*/ 11 w 16"/>
                  <a:gd name="T31" fmla="*/ 0 h 12"/>
                  <a:gd name="T32" fmla="*/ 10 w 16"/>
                  <a:gd name="T33" fmla="*/ 0 h 12"/>
                  <a:gd name="T34" fmla="*/ 9 w 16"/>
                  <a:gd name="T35" fmla="*/ 0 h 12"/>
                  <a:gd name="T36" fmla="*/ 1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1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4" name="Freeform 82"/>
              <p:cNvSpPr>
                <a:spLocks/>
              </p:cNvSpPr>
              <p:nvPr/>
            </p:nvSpPr>
            <p:spPr bwMode="auto">
              <a:xfrm>
                <a:off x="2177" y="2940"/>
                <a:ext cx="20" cy="12"/>
              </a:xfrm>
              <a:custGeom>
                <a:avLst/>
                <a:gdLst>
                  <a:gd name="T0" fmla="*/ 3 w 40"/>
                  <a:gd name="T1" fmla="*/ 16 h 24"/>
                  <a:gd name="T2" fmla="*/ 1 w 40"/>
                  <a:gd name="T3" fmla="*/ 18 h 24"/>
                  <a:gd name="T4" fmla="*/ 0 w 40"/>
                  <a:gd name="T5" fmla="*/ 19 h 24"/>
                  <a:gd name="T6" fmla="*/ 0 w 40"/>
                  <a:gd name="T7" fmla="*/ 20 h 24"/>
                  <a:gd name="T8" fmla="*/ 1 w 40"/>
                  <a:gd name="T9" fmla="*/ 22 h 24"/>
                  <a:gd name="T10" fmla="*/ 3 w 40"/>
                  <a:gd name="T11" fmla="*/ 23 h 24"/>
                  <a:gd name="T12" fmla="*/ 4 w 40"/>
                  <a:gd name="T13" fmla="*/ 24 h 24"/>
                  <a:gd name="T14" fmla="*/ 6 w 40"/>
                  <a:gd name="T15" fmla="*/ 24 h 24"/>
                  <a:gd name="T16" fmla="*/ 7 w 40"/>
                  <a:gd name="T17" fmla="*/ 23 h 24"/>
                  <a:gd name="T18" fmla="*/ 37 w 40"/>
                  <a:gd name="T19" fmla="*/ 7 h 24"/>
                  <a:gd name="T20" fmla="*/ 38 w 40"/>
                  <a:gd name="T21" fmla="*/ 6 h 24"/>
                  <a:gd name="T22" fmla="*/ 40 w 40"/>
                  <a:gd name="T23" fmla="*/ 5 h 24"/>
                  <a:gd name="T24" fmla="*/ 40 w 40"/>
                  <a:gd name="T25" fmla="*/ 4 h 24"/>
                  <a:gd name="T26" fmla="*/ 38 w 40"/>
                  <a:gd name="T27" fmla="*/ 2 h 24"/>
                  <a:gd name="T28" fmla="*/ 37 w 40"/>
                  <a:gd name="T29" fmla="*/ 1 h 24"/>
                  <a:gd name="T30" fmla="*/ 35 w 40"/>
                  <a:gd name="T31" fmla="*/ 0 h 24"/>
                  <a:gd name="T32" fmla="*/ 34 w 40"/>
                  <a:gd name="T33" fmla="*/ 0 h 24"/>
                  <a:gd name="T34" fmla="*/ 32 w 40"/>
                  <a:gd name="T35" fmla="*/ 1 h 24"/>
                  <a:gd name="T36" fmla="*/ 3 w 40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4">
                    <a:moveTo>
                      <a:pt x="3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5" name="Freeform 83"/>
              <p:cNvSpPr>
                <a:spLocks/>
              </p:cNvSpPr>
              <p:nvPr/>
            </p:nvSpPr>
            <p:spPr bwMode="auto">
              <a:xfrm>
                <a:off x="2203" y="2932"/>
                <a:ext cx="8" cy="6"/>
              </a:xfrm>
              <a:custGeom>
                <a:avLst/>
                <a:gdLst>
                  <a:gd name="T0" fmla="*/ 3 w 16"/>
                  <a:gd name="T1" fmla="*/ 4 h 12"/>
                  <a:gd name="T2" fmla="*/ 1 w 16"/>
                  <a:gd name="T3" fmla="*/ 5 h 12"/>
                  <a:gd name="T4" fmla="*/ 0 w 16"/>
                  <a:gd name="T5" fmla="*/ 7 h 12"/>
                  <a:gd name="T6" fmla="*/ 0 w 16"/>
                  <a:gd name="T7" fmla="*/ 8 h 12"/>
                  <a:gd name="T8" fmla="*/ 1 w 16"/>
                  <a:gd name="T9" fmla="*/ 9 h 12"/>
                  <a:gd name="T10" fmla="*/ 3 w 16"/>
                  <a:gd name="T11" fmla="*/ 10 h 12"/>
                  <a:gd name="T12" fmla="*/ 4 w 16"/>
                  <a:gd name="T13" fmla="*/ 12 h 12"/>
                  <a:gd name="T14" fmla="*/ 6 w 16"/>
                  <a:gd name="T15" fmla="*/ 12 h 12"/>
                  <a:gd name="T16" fmla="*/ 7 w 16"/>
                  <a:gd name="T17" fmla="*/ 10 h 12"/>
                  <a:gd name="T18" fmla="*/ 14 w 16"/>
                  <a:gd name="T19" fmla="*/ 7 h 12"/>
                  <a:gd name="T20" fmla="*/ 16 w 16"/>
                  <a:gd name="T21" fmla="*/ 5 h 12"/>
                  <a:gd name="T22" fmla="*/ 16 w 16"/>
                  <a:gd name="T23" fmla="*/ 4 h 12"/>
                  <a:gd name="T24" fmla="*/ 16 w 16"/>
                  <a:gd name="T25" fmla="*/ 3 h 12"/>
                  <a:gd name="T26" fmla="*/ 16 w 16"/>
                  <a:gd name="T27" fmla="*/ 1 h 12"/>
                  <a:gd name="T28" fmla="*/ 14 w 16"/>
                  <a:gd name="T29" fmla="*/ 0 h 12"/>
                  <a:gd name="T30" fmla="*/ 13 w 16"/>
                  <a:gd name="T31" fmla="*/ 0 h 12"/>
                  <a:gd name="T32" fmla="*/ 11 w 16"/>
                  <a:gd name="T33" fmla="*/ 0 h 12"/>
                  <a:gd name="T34" fmla="*/ 10 w 16"/>
                  <a:gd name="T35" fmla="*/ 0 h 12"/>
                  <a:gd name="T36" fmla="*/ 3 w 16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4"/>
                    </a:move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6" name="Freeform 84"/>
              <p:cNvSpPr>
                <a:spLocks/>
              </p:cNvSpPr>
              <p:nvPr/>
            </p:nvSpPr>
            <p:spPr bwMode="auto">
              <a:xfrm>
                <a:off x="2219" y="2918"/>
                <a:ext cx="19" cy="11"/>
              </a:xfrm>
              <a:custGeom>
                <a:avLst/>
                <a:gdLst>
                  <a:gd name="T0" fmla="*/ 2 w 38"/>
                  <a:gd name="T1" fmla="*/ 16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0 h 23"/>
                  <a:gd name="T8" fmla="*/ 0 w 38"/>
                  <a:gd name="T9" fmla="*/ 22 h 23"/>
                  <a:gd name="T10" fmla="*/ 2 w 38"/>
                  <a:gd name="T11" fmla="*/ 23 h 23"/>
                  <a:gd name="T12" fmla="*/ 3 w 38"/>
                  <a:gd name="T13" fmla="*/ 23 h 23"/>
                  <a:gd name="T14" fmla="*/ 5 w 38"/>
                  <a:gd name="T15" fmla="*/ 23 h 23"/>
                  <a:gd name="T16" fmla="*/ 6 w 38"/>
                  <a:gd name="T17" fmla="*/ 23 h 23"/>
                  <a:gd name="T18" fmla="*/ 37 w 38"/>
                  <a:gd name="T19" fmla="*/ 6 h 23"/>
                  <a:gd name="T20" fmla="*/ 38 w 38"/>
                  <a:gd name="T21" fmla="*/ 5 h 23"/>
                  <a:gd name="T22" fmla="*/ 38 w 38"/>
                  <a:gd name="T23" fmla="*/ 3 h 23"/>
                  <a:gd name="T24" fmla="*/ 38 w 38"/>
                  <a:gd name="T25" fmla="*/ 2 h 23"/>
                  <a:gd name="T26" fmla="*/ 38 w 38"/>
                  <a:gd name="T27" fmla="*/ 1 h 23"/>
                  <a:gd name="T28" fmla="*/ 37 w 38"/>
                  <a:gd name="T29" fmla="*/ 0 h 23"/>
                  <a:gd name="T30" fmla="*/ 36 w 38"/>
                  <a:gd name="T31" fmla="*/ 0 h 23"/>
                  <a:gd name="T32" fmla="*/ 34 w 38"/>
                  <a:gd name="T33" fmla="*/ 0 h 23"/>
                  <a:gd name="T34" fmla="*/ 33 w 38"/>
                  <a:gd name="T35" fmla="*/ 0 h 23"/>
                  <a:gd name="T36" fmla="*/ 2 w 38"/>
                  <a:gd name="T3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2" y="16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2" y="1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7" name="Freeform 85"/>
              <p:cNvSpPr>
                <a:spLocks/>
              </p:cNvSpPr>
              <p:nvPr/>
            </p:nvSpPr>
            <p:spPr bwMode="auto">
              <a:xfrm>
                <a:off x="2245" y="2909"/>
                <a:ext cx="8" cy="6"/>
              </a:xfrm>
              <a:custGeom>
                <a:avLst/>
                <a:gdLst>
                  <a:gd name="T0" fmla="*/ 2 w 16"/>
                  <a:gd name="T1" fmla="*/ 5 h 11"/>
                  <a:gd name="T2" fmla="*/ 0 w 16"/>
                  <a:gd name="T3" fmla="*/ 6 h 11"/>
                  <a:gd name="T4" fmla="*/ 0 w 16"/>
                  <a:gd name="T5" fmla="*/ 8 h 11"/>
                  <a:gd name="T6" fmla="*/ 0 w 16"/>
                  <a:gd name="T7" fmla="*/ 9 h 11"/>
                  <a:gd name="T8" fmla="*/ 0 w 16"/>
                  <a:gd name="T9" fmla="*/ 10 h 11"/>
                  <a:gd name="T10" fmla="*/ 2 w 16"/>
                  <a:gd name="T11" fmla="*/ 11 h 11"/>
                  <a:gd name="T12" fmla="*/ 3 w 16"/>
                  <a:gd name="T13" fmla="*/ 11 h 11"/>
                  <a:gd name="T14" fmla="*/ 4 w 16"/>
                  <a:gd name="T15" fmla="*/ 11 h 11"/>
                  <a:gd name="T16" fmla="*/ 6 w 16"/>
                  <a:gd name="T17" fmla="*/ 11 h 11"/>
                  <a:gd name="T18" fmla="*/ 13 w 16"/>
                  <a:gd name="T19" fmla="*/ 8 h 11"/>
                  <a:gd name="T20" fmla="*/ 15 w 16"/>
                  <a:gd name="T21" fmla="*/ 6 h 11"/>
                  <a:gd name="T22" fmla="*/ 16 w 16"/>
                  <a:gd name="T23" fmla="*/ 5 h 11"/>
                  <a:gd name="T24" fmla="*/ 16 w 16"/>
                  <a:gd name="T25" fmla="*/ 4 h 11"/>
                  <a:gd name="T26" fmla="*/ 15 w 16"/>
                  <a:gd name="T27" fmla="*/ 2 h 11"/>
                  <a:gd name="T28" fmla="*/ 13 w 16"/>
                  <a:gd name="T29" fmla="*/ 1 h 11"/>
                  <a:gd name="T30" fmla="*/ 12 w 16"/>
                  <a:gd name="T31" fmla="*/ 0 h 11"/>
                  <a:gd name="T32" fmla="*/ 10 w 16"/>
                  <a:gd name="T33" fmla="*/ 0 h 11"/>
                  <a:gd name="T34" fmla="*/ 9 w 16"/>
                  <a:gd name="T35" fmla="*/ 1 h 11"/>
                  <a:gd name="T36" fmla="*/ 2 w 16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2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8" name="Freeform 86"/>
              <p:cNvSpPr>
                <a:spLocks/>
              </p:cNvSpPr>
              <p:nvPr/>
            </p:nvSpPr>
            <p:spPr bwMode="auto">
              <a:xfrm>
                <a:off x="2260" y="2895"/>
                <a:ext cx="19" cy="12"/>
              </a:xfrm>
              <a:custGeom>
                <a:avLst/>
                <a:gdLst>
                  <a:gd name="T0" fmla="*/ 3 w 40"/>
                  <a:gd name="T1" fmla="*/ 17 h 25"/>
                  <a:gd name="T2" fmla="*/ 2 w 40"/>
                  <a:gd name="T3" fmla="*/ 18 h 25"/>
                  <a:gd name="T4" fmla="*/ 0 w 40"/>
                  <a:gd name="T5" fmla="*/ 20 h 25"/>
                  <a:gd name="T6" fmla="*/ 0 w 40"/>
                  <a:gd name="T7" fmla="*/ 21 h 25"/>
                  <a:gd name="T8" fmla="*/ 2 w 40"/>
                  <a:gd name="T9" fmla="*/ 22 h 25"/>
                  <a:gd name="T10" fmla="*/ 3 w 40"/>
                  <a:gd name="T11" fmla="*/ 24 h 25"/>
                  <a:gd name="T12" fmla="*/ 5 w 40"/>
                  <a:gd name="T13" fmla="*/ 25 h 25"/>
                  <a:gd name="T14" fmla="*/ 6 w 40"/>
                  <a:gd name="T15" fmla="*/ 25 h 25"/>
                  <a:gd name="T16" fmla="*/ 8 w 40"/>
                  <a:gd name="T17" fmla="*/ 24 h 25"/>
                  <a:gd name="T18" fmla="*/ 37 w 40"/>
                  <a:gd name="T19" fmla="*/ 8 h 25"/>
                  <a:gd name="T20" fmla="*/ 38 w 40"/>
                  <a:gd name="T21" fmla="*/ 7 h 25"/>
                  <a:gd name="T22" fmla="*/ 40 w 40"/>
                  <a:gd name="T23" fmla="*/ 5 h 25"/>
                  <a:gd name="T24" fmla="*/ 40 w 40"/>
                  <a:gd name="T25" fmla="*/ 4 h 25"/>
                  <a:gd name="T26" fmla="*/ 38 w 40"/>
                  <a:gd name="T27" fmla="*/ 3 h 25"/>
                  <a:gd name="T28" fmla="*/ 37 w 40"/>
                  <a:gd name="T29" fmla="*/ 2 h 25"/>
                  <a:gd name="T30" fmla="*/ 35 w 40"/>
                  <a:gd name="T31" fmla="*/ 0 h 25"/>
                  <a:gd name="T32" fmla="*/ 34 w 40"/>
                  <a:gd name="T33" fmla="*/ 0 h 25"/>
                  <a:gd name="T34" fmla="*/ 33 w 40"/>
                  <a:gd name="T35" fmla="*/ 2 h 25"/>
                  <a:gd name="T36" fmla="*/ 3 w 40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5">
                    <a:moveTo>
                      <a:pt x="3" y="17"/>
                    </a:moveTo>
                    <a:lnTo>
                      <a:pt x="2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8" y="24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39" name="Freeform 87"/>
              <p:cNvSpPr>
                <a:spLocks/>
              </p:cNvSpPr>
              <p:nvPr/>
            </p:nvSpPr>
            <p:spPr bwMode="auto">
              <a:xfrm>
                <a:off x="2286" y="2887"/>
                <a:ext cx="8" cy="6"/>
              </a:xfrm>
              <a:custGeom>
                <a:avLst/>
                <a:gdLst>
                  <a:gd name="T0" fmla="*/ 1 w 16"/>
                  <a:gd name="T1" fmla="*/ 5 h 11"/>
                  <a:gd name="T2" fmla="*/ 0 w 16"/>
                  <a:gd name="T3" fmla="*/ 6 h 11"/>
                  <a:gd name="T4" fmla="*/ 0 w 16"/>
                  <a:gd name="T5" fmla="*/ 8 h 11"/>
                  <a:gd name="T6" fmla="*/ 0 w 16"/>
                  <a:gd name="T7" fmla="*/ 9 h 11"/>
                  <a:gd name="T8" fmla="*/ 0 w 16"/>
                  <a:gd name="T9" fmla="*/ 10 h 11"/>
                  <a:gd name="T10" fmla="*/ 1 w 16"/>
                  <a:gd name="T11" fmla="*/ 11 h 11"/>
                  <a:gd name="T12" fmla="*/ 3 w 16"/>
                  <a:gd name="T13" fmla="*/ 11 h 11"/>
                  <a:gd name="T14" fmla="*/ 4 w 16"/>
                  <a:gd name="T15" fmla="*/ 11 h 11"/>
                  <a:gd name="T16" fmla="*/ 6 w 16"/>
                  <a:gd name="T17" fmla="*/ 11 h 11"/>
                  <a:gd name="T18" fmla="*/ 15 w 16"/>
                  <a:gd name="T19" fmla="*/ 6 h 11"/>
                  <a:gd name="T20" fmla="*/ 16 w 16"/>
                  <a:gd name="T21" fmla="*/ 5 h 11"/>
                  <a:gd name="T22" fmla="*/ 16 w 16"/>
                  <a:gd name="T23" fmla="*/ 4 h 11"/>
                  <a:gd name="T24" fmla="*/ 16 w 16"/>
                  <a:gd name="T25" fmla="*/ 2 h 11"/>
                  <a:gd name="T26" fmla="*/ 16 w 16"/>
                  <a:gd name="T27" fmla="*/ 1 h 11"/>
                  <a:gd name="T28" fmla="*/ 15 w 16"/>
                  <a:gd name="T29" fmla="*/ 0 h 11"/>
                  <a:gd name="T30" fmla="*/ 13 w 16"/>
                  <a:gd name="T31" fmla="*/ 0 h 11"/>
                  <a:gd name="T32" fmla="*/ 12 w 16"/>
                  <a:gd name="T33" fmla="*/ 0 h 11"/>
                  <a:gd name="T34" fmla="*/ 10 w 16"/>
                  <a:gd name="T35" fmla="*/ 0 h 11"/>
                  <a:gd name="T36" fmla="*/ 1 w 16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1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0" name="Freeform 88"/>
              <p:cNvSpPr>
                <a:spLocks/>
              </p:cNvSpPr>
              <p:nvPr/>
            </p:nvSpPr>
            <p:spPr bwMode="auto">
              <a:xfrm>
                <a:off x="2301" y="2873"/>
                <a:ext cx="19" cy="12"/>
              </a:xfrm>
              <a:custGeom>
                <a:avLst/>
                <a:gdLst>
                  <a:gd name="T0" fmla="*/ 3 w 40"/>
                  <a:gd name="T1" fmla="*/ 17 h 25"/>
                  <a:gd name="T2" fmla="*/ 2 w 40"/>
                  <a:gd name="T3" fmla="*/ 18 h 25"/>
                  <a:gd name="T4" fmla="*/ 0 w 40"/>
                  <a:gd name="T5" fmla="*/ 20 h 25"/>
                  <a:gd name="T6" fmla="*/ 0 w 40"/>
                  <a:gd name="T7" fmla="*/ 21 h 25"/>
                  <a:gd name="T8" fmla="*/ 2 w 40"/>
                  <a:gd name="T9" fmla="*/ 22 h 25"/>
                  <a:gd name="T10" fmla="*/ 3 w 40"/>
                  <a:gd name="T11" fmla="*/ 24 h 25"/>
                  <a:gd name="T12" fmla="*/ 5 w 40"/>
                  <a:gd name="T13" fmla="*/ 25 h 25"/>
                  <a:gd name="T14" fmla="*/ 6 w 40"/>
                  <a:gd name="T15" fmla="*/ 25 h 25"/>
                  <a:gd name="T16" fmla="*/ 8 w 40"/>
                  <a:gd name="T17" fmla="*/ 24 h 25"/>
                  <a:gd name="T18" fmla="*/ 37 w 40"/>
                  <a:gd name="T19" fmla="*/ 8 h 25"/>
                  <a:gd name="T20" fmla="*/ 38 w 40"/>
                  <a:gd name="T21" fmla="*/ 7 h 25"/>
                  <a:gd name="T22" fmla="*/ 40 w 40"/>
                  <a:gd name="T23" fmla="*/ 5 h 25"/>
                  <a:gd name="T24" fmla="*/ 40 w 40"/>
                  <a:gd name="T25" fmla="*/ 4 h 25"/>
                  <a:gd name="T26" fmla="*/ 38 w 40"/>
                  <a:gd name="T27" fmla="*/ 3 h 25"/>
                  <a:gd name="T28" fmla="*/ 37 w 40"/>
                  <a:gd name="T29" fmla="*/ 2 h 25"/>
                  <a:gd name="T30" fmla="*/ 35 w 40"/>
                  <a:gd name="T31" fmla="*/ 0 h 25"/>
                  <a:gd name="T32" fmla="*/ 34 w 40"/>
                  <a:gd name="T33" fmla="*/ 0 h 25"/>
                  <a:gd name="T34" fmla="*/ 32 w 40"/>
                  <a:gd name="T35" fmla="*/ 2 h 25"/>
                  <a:gd name="T36" fmla="*/ 3 w 40"/>
                  <a:gd name="T3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5">
                    <a:moveTo>
                      <a:pt x="3" y="17"/>
                    </a:moveTo>
                    <a:lnTo>
                      <a:pt x="2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8" y="24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7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1" name="Freeform 89"/>
              <p:cNvSpPr>
                <a:spLocks/>
              </p:cNvSpPr>
              <p:nvPr/>
            </p:nvSpPr>
            <p:spPr bwMode="auto">
              <a:xfrm>
                <a:off x="2327" y="2865"/>
                <a:ext cx="8" cy="6"/>
              </a:xfrm>
              <a:custGeom>
                <a:avLst/>
                <a:gdLst>
                  <a:gd name="T0" fmla="*/ 3 w 16"/>
                  <a:gd name="T1" fmla="*/ 4 h 11"/>
                  <a:gd name="T2" fmla="*/ 1 w 16"/>
                  <a:gd name="T3" fmla="*/ 5 h 11"/>
                  <a:gd name="T4" fmla="*/ 0 w 16"/>
                  <a:gd name="T5" fmla="*/ 6 h 11"/>
                  <a:gd name="T6" fmla="*/ 0 w 16"/>
                  <a:gd name="T7" fmla="*/ 7 h 11"/>
                  <a:gd name="T8" fmla="*/ 1 w 16"/>
                  <a:gd name="T9" fmla="*/ 9 h 11"/>
                  <a:gd name="T10" fmla="*/ 3 w 16"/>
                  <a:gd name="T11" fmla="*/ 10 h 11"/>
                  <a:gd name="T12" fmla="*/ 4 w 16"/>
                  <a:gd name="T13" fmla="*/ 11 h 11"/>
                  <a:gd name="T14" fmla="*/ 6 w 16"/>
                  <a:gd name="T15" fmla="*/ 11 h 11"/>
                  <a:gd name="T16" fmla="*/ 7 w 16"/>
                  <a:gd name="T17" fmla="*/ 10 h 11"/>
                  <a:gd name="T18" fmla="*/ 15 w 16"/>
                  <a:gd name="T19" fmla="*/ 6 h 11"/>
                  <a:gd name="T20" fmla="*/ 16 w 16"/>
                  <a:gd name="T21" fmla="*/ 5 h 11"/>
                  <a:gd name="T22" fmla="*/ 16 w 16"/>
                  <a:gd name="T23" fmla="*/ 4 h 11"/>
                  <a:gd name="T24" fmla="*/ 16 w 16"/>
                  <a:gd name="T25" fmla="*/ 2 h 11"/>
                  <a:gd name="T26" fmla="*/ 16 w 16"/>
                  <a:gd name="T27" fmla="*/ 1 h 11"/>
                  <a:gd name="T28" fmla="*/ 15 w 16"/>
                  <a:gd name="T29" fmla="*/ 0 h 11"/>
                  <a:gd name="T30" fmla="*/ 13 w 16"/>
                  <a:gd name="T31" fmla="*/ 0 h 11"/>
                  <a:gd name="T32" fmla="*/ 12 w 16"/>
                  <a:gd name="T33" fmla="*/ 0 h 11"/>
                  <a:gd name="T34" fmla="*/ 10 w 16"/>
                  <a:gd name="T35" fmla="*/ 0 h 11"/>
                  <a:gd name="T36" fmla="*/ 3 w 16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4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2" name="Freeform 90"/>
              <p:cNvSpPr>
                <a:spLocks/>
              </p:cNvSpPr>
              <p:nvPr/>
            </p:nvSpPr>
            <p:spPr bwMode="auto">
              <a:xfrm>
                <a:off x="2342" y="2851"/>
                <a:ext cx="19" cy="12"/>
              </a:xfrm>
              <a:custGeom>
                <a:avLst/>
                <a:gdLst>
                  <a:gd name="T0" fmla="*/ 1 w 38"/>
                  <a:gd name="T1" fmla="*/ 17 h 24"/>
                  <a:gd name="T2" fmla="*/ 0 w 38"/>
                  <a:gd name="T3" fmla="*/ 18 h 24"/>
                  <a:gd name="T4" fmla="*/ 0 w 38"/>
                  <a:gd name="T5" fmla="*/ 20 h 24"/>
                  <a:gd name="T6" fmla="*/ 0 w 38"/>
                  <a:gd name="T7" fmla="*/ 21 h 24"/>
                  <a:gd name="T8" fmla="*/ 0 w 38"/>
                  <a:gd name="T9" fmla="*/ 22 h 24"/>
                  <a:gd name="T10" fmla="*/ 1 w 38"/>
                  <a:gd name="T11" fmla="*/ 24 h 24"/>
                  <a:gd name="T12" fmla="*/ 3 w 38"/>
                  <a:gd name="T13" fmla="*/ 24 h 24"/>
                  <a:gd name="T14" fmla="*/ 4 w 38"/>
                  <a:gd name="T15" fmla="*/ 24 h 24"/>
                  <a:gd name="T16" fmla="*/ 6 w 38"/>
                  <a:gd name="T17" fmla="*/ 24 h 24"/>
                  <a:gd name="T18" fmla="*/ 36 w 38"/>
                  <a:gd name="T19" fmla="*/ 7 h 24"/>
                  <a:gd name="T20" fmla="*/ 38 w 38"/>
                  <a:gd name="T21" fmla="*/ 5 h 24"/>
                  <a:gd name="T22" fmla="*/ 38 w 38"/>
                  <a:gd name="T23" fmla="*/ 4 h 24"/>
                  <a:gd name="T24" fmla="*/ 38 w 38"/>
                  <a:gd name="T25" fmla="*/ 3 h 24"/>
                  <a:gd name="T26" fmla="*/ 38 w 38"/>
                  <a:gd name="T27" fmla="*/ 2 h 24"/>
                  <a:gd name="T28" fmla="*/ 36 w 38"/>
                  <a:gd name="T29" fmla="*/ 0 h 24"/>
                  <a:gd name="T30" fmla="*/ 35 w 38"/>
                  <a:gd name="T31" fmla="*/ 0 h 24"/>
                  <a:gd name="T32" fmla="*/ 33 w 38"/>
                  <a:gd name="T33" fmla="*/ 0 h 24"/>
                  <a:gd name="T34" fmla="*/ 32 w 38"/>
                  <a:gd name="T35" fmla="*/ 0 h 24"/>
                  <a:gd name="T36" fmla="*/ 1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1" y="17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36" y="7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3" name="Freeform 91"/>
              <p:cNvSpPr>
                <a:spLocks/>
              </p:cNvSpPr>
              <p:nvPr/>
            </p:nvSpPr>
            <p:spPr bwMode="auto">
              <a:xfrm>
                <a:off x="2369" y="2843"/>
                <a:ext cx="8" cy="6"/>
              </a:xfrm>
              <a:custGeom>
                <a:avLst/>
                <a:gdLst>
                  <a:gd name="T0" fmla="*/ 2 w 16"/>
                  <a:gd name="T1" fmla="*/ 6 h 12"/>
                  <a:gd name="T2" fmla="*/ 0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0 w 16"/>
                  <a:gd name="T9" fmla="*/ 11 h 12"/>
                  <a:gd name="T10" fmla="*/ 2 w 16"/>
                  <a:gd name="T11" fmla="*/ 12 h 12"/>
                  <a:gd name="T12" fmla="*/ 3 w 16"/>
                  <a:gd name="T13" fmla="*/ 12 h 12"/>
                  <a:gd name="T14" fmla="*/ 5 w 16"/>
                  <a:gd name="T15" fmla="*/ 12 h 12"/>
                  <a:gd name="T16" fmla="*/ 6 w 16"/>
                  <a:gd name="T17" fmla="*/ 12 h 12"/>
                  <a:gd name="T18" fmla="*/ 14 w 16"/>
                  <a:gd name="T19" fmla="*/ 8 h 12"/>
                  <a:gd name="T20" fmla="*/ 15 w 16"/>
                  <a:gd name="T21" fmla="*/ 7 h 12"/>
                  <a:gd name="T22" fmla="*/ 16 w 16"/>
                  <a:gd name="T23" fmla="*/ 6 h 12"/>
                  <a:gd name="T24" fmla="*/ 16 w 16"/>
                  <a:gd name="T25" fmla="*/ 4 h 12"/>
                  <a:gd name="T26" fmla="*/ 15 w 16"/>
                  <a:gd name="T27" fmla="*/ 3 h 12"/>
                  <a:gd name="T28" fmla="*/ 14 w 16"/>
                  <a:gd name="T29" fmla="*/ 2 h 12"/>
                  <a:gd name="T30" fmla="*/ 12 w 16"/>
                  <a:gd name="T31" fmla="*/ 0 h 12"/>
                  <a:gd name="T32" fmla="*/ 11 w 16"/>
                  <a:gd name="T33" fmla="*/ 0 h 12"/>
                  <a:gd name="T34" fmla="*/ 9 w 16"/>
                  <a:gd name="T35" fmla="*/ 2 h 12"/>
                  <a:gd name="T36" fmla="*/ 2 w 16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2" y="6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2" y="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4" name="Freeform 92"/>
              <p:cNvSpPr>
                <a:spLocks/>
              </p:cNvSpPr>
              <p:nvPr/>
            </p:nvSpPr>
            <p:spPr bwMode="auto">
              <a:xfrm>
                <a:off x="2383" y="2828"/>
                <a:ext cx="20" cy="13"/>
              </a:xfrm>
              <a:custGeom>
                <a:avLst/>
                <a:gdLst>
                  <a:gd name="T0" fmla="*/ 3 w 39"/>
                  <a:gd name="T1" fmla="*/ 17 h 24"/>
                  <a:gd name="T2" fmla="*/ 1 w 39"/>
                  <a:gd name="T3" fmla="*/ 18 h 24"/>
                  <a:gd name="T4" fmla="*/ 0 w 39"/>
                  <a:gd name="T5" fmla="*/ 19 h 24"/>
                  <a:gd name="T6" fmla="*/ 0 w 39"/>
                  <a:gd name="T7" fmla="*/ 21 h 24"/>
                  <a:gd name="T8" fmla="*/ 1 w 39"/>
                  <a:gd name="T9" fmla="*/ 22 h 24"/>
                  <a:gd name="T10" fmla="*/ 3 w 39"/>
                  <a:gd name="T11" fmla="*/ 23 h 24"/>
                  <a:gd name="T12" fmla="*/ 4 w 39"/>
                  <a:gd name="T13" fmla="*/ 24 h 24"/>
                  <a:gd name="T14" fmla="*/ 5 w 39"/>
                  <a:gd name="T15" fmla="*/ 24 h 24"/>
                  <a:gd name="T16" fmla="*/ 7 w 39"/>
                  <a:gd name="T17" fmla="*/ 23 h 24"/>
                  <a:gd name="T18" fmla="*/ 36 w 39"/>
                  <a:gd name="T19" fmla="*/ 8 h 24"/>
                  <a:gd name="T20" fmla="*/ 38 w 39"/>
                  <a:gd name="T21" fmla="*/ 6 h 24"/>
                  <a:gd name="T22" fmla="*/ 39 w 39"/>
                  <a:gd name="T23" fmla="*/ 5 h 24"/>
                  <a:gd name="T24" fmla="*/ 39 w 39"/>
                  <a:gd name="T25" fmla="*/ 4 h 24"/>
                  <a:gd name="T26" fmla="*/ 38 w 39"/>
                  <a:gd name="T27" fmla="*/ 2 h 24"/>
                  <a:gd name="T28" fmla="*/ 36 w 39"/>
                  <a:gd name="T29" fmla="*/ 1 h 24"/>
                  <a:gd name="T30" fmla="*/ 35 w 39"/>
                  <a:gd name="T31" fmla="*/ 0 h 24"/>
                  <a:gd name="T32" fmla="*/ 33 w 39"/>
                  <a:gd name="T33" fmla="*/ 0 h 24"/>
                  <a:gd name="T34" fmla="*/ 32 w 39"/>
                  <a:gd name="T35" fmla="*/ 1 h 24"/>
                  <a:gd name="T36" fmla="*/ 3 w 39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4">
                    <a:moveTo>
                      <a:pt x="3" y="17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7" y="23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5" name="Freeform 93"/>
              <p:cNvSpPr>
                <a:spLocks/>
              </p:cNvSpPr>
              <p:nvPr/>
            </p:nvSpPr>
            <p:spPr bwMode="auto">
              <a:xfrm>
                <a:off x="2410" y="2821"/>
                <a:ext cx="8" cy="6"/>
              </a:xfrm>
              <a:custGeom>
                <a:avLst/>
                <a:gdLst>
                  <a:gd name="T0" fmla="*/ 3 w 16"/>
                  <a:gd name="T1" fmla="*/ 6 h 12"/>
                  <a:gd name="T2" fmla="*/ 2 w 16"/>
                  <a:gd name="T3" fmla="*/ 7 h 12"/>
                  <a:gd name="T4" fmla="*/ 0 w 16"/>
                  <a:gd name="T5" fmla="*/ 8 h 12"/>
                  <a:gd name="T6" fmla="*/ 0 w 16"/>
                  <a:gd name="T7" fmla="*/ 9 h 12"/>
                  <a:gd name="T8" fmla="*/ 2 w 16"/>
                  <a:gd name="T9" fmla="*/ 11 h 12"/>
                  <a:gd name="T10" fmla="*/ 3 w 16"/>
                  <a:gd name="T11" fmla="*/ 12 h 12"/>
                  <a:gd name="T12" fmla="*/ 5 w 16"/>
                  <a:gd name="T13" fmla="*/ 12 h 12"/>
                  <a:gd name="T14" fmla="*/ 6 w 16"/>
                  <a:gd name="T15" fmla="*/ 12 h 12"/>
                  <a:gd name="T16" fmla="*/ 8 w 16"/>
                  <a:gd name="T17" fmla="*/ 12 h 12"/>
                  <a:gd name="T18" fmla="*/ 15 w 16"/>
                  <a:gd name="T19" fmla="*/ 7 h 12"/>
                  <a:gd name="T20" fmla="*/ 16 w 16"/>
                  <a:gd name="T21" fmla="*/ 6 h 12"/>
                  <a:gd name="T22" fmla="*/ 16 w 16"/>
                  <a:gd name="T23" fmla="*/ 4 h 12"/>
                  <a:gd name="T24" fmla="*/ 16 w 16"/>
                  <a:gd name="T25" fmla="*/ 3 h 12"/>
                  <a:gd name="T26" fmla="*/ 16 w 16"/>
                  <a:gd name="T27" fmla="*/ 2 h 12"/>
                  <a:gd name="T28" fmla="*/ 15 w 16"/>
                  <a:gd name="T29" fmla="*/ 0 h 12"/>
                  <a:gd name="T30" fmla="*/ 13 w 16"/>
                  <a:gd name="T31" fmla="*/ 0 h 12"/>
                  <a:gd name="T32" fmla="*/ 12 w 16"/>
                  <a:gd name="T33" fmla="*/ 0 h 12"/>
                  <a:gd name="T34" fmla="*/ 11 w 16"/>
                  <a:gd name="T35" fmla="*/ 0 h 12"/>
                  <a:gd name="T36" fmla="*/ 3 w 16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3" y="6"/>
                    </a:moveTo>
                    <a:lnTo>
                      <a:pt x="2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3" y="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6" name="Freeform 94"/>
              <p:cNvSpPr>
                <a:spLocks/>
              </p:cNvSpPr>
              <p:nvPr/>
            </p:nvSpPr>
            <p:spPr bwMode="auto">
              <a:xfrm>
                <a:off x="2425" y="2806"/>
                <a:ext cx="19" cy="13"/>
              </a:xfrm>
              <a:custGeom>
                <a:avLst/>
                <a:gdLst>
                  <a:gd name="T0" fmla="*/ 1 w 38"/>
                  <a:gd name="T1" fmla="*/ 17 h 24"/>
                  <a:gd name="T2" fmla="*/ 0 w 38"/>
                  <a:gd name="T3" fmla="*/ 18 h 24"/>
                  <a:gd name="T4" fmla="*/ 0 w 38"/>
                  <a:gd name="T5" fmla="*/ 19 h 24"/>
                  <a:gd name="T6" fmla="*/ 0 w 38"/>
                  <a:gd name="T7" fmla="*/ 21 h 24"/>
                  <a:gd name="T8" fmla="*/ 0 w 38"/>
                  <a:gd name="T9" fmla="*/ 22 h 24"/>
                  <a:gd name="T10" fmla="*/ 1 w 38"/>
                  <a:gd name="T11" fmla="*/ 23 h 24"/>
                  <a:gd name="T12" fmla="*/ 3 w 38"/>
                  <a:gd name="T13" fmla="*/ 24 h 24"/>
                  <a:gd name="T14" fmla="*/ 4 w 38"/>
                  <a:gd name="T15" fmla="*/ 24 h 24"/>
                  <a:gd name="T16" fmla="*/ 6 w 38"/>
                  <a:gd name="T17" fmla="*/ 23 h 24"/>
                  <a:gd name="T18" fmla="*/ 37 w 38"/>
                  <a:gd name="T19" fmla="*/ 8 h 24"/>
                  <a:gd name="T20" fmla="*/ 38 w 38"/>
                  <a:gd name="T21" fmla="*/ 6 h 24"/>
                  <a:gd name="T22" fmla="*/ 38 w 38"/>
                  <a:gd name="T23" fmla="*/ 5 h 24"/>
                  <a:gd name="T24" fmla="*/ 38 w 38"/>
                  <a:gd name="T25" fmla="*/ 4 h 24"/>
                  <a:gd name="T26" fmla="*/ 38 w 38"/>
                  <a:gd name="T27" fmla="*/ 2 h 24"/>
                  <a:gd name="T28" fmla="*/ 37 w 38"/>
                  <a:gd name="T29" fmla="*/ 1 h 24"/>
                  <a:gd name="T30" fmla="*/ 35 w 38"/>
                  <a:gd name="T31" fmla="*/ 0 h 24"/>
                  <a:gd name="T32" fmla="*/ 34 w 38"/>
                  <a:gd name="T33" fmla="*/ 0 h 24"/>
                  <a:gd name="T34" fmla="*/ 32 w 38"/>
                  <a:gd name="T35" fmla="*/ 1 h 24"/>
                  <a:gd name="T36" fmla="*/ 1 w 38"/>
                  <a:gd name="T3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4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7" name="Freeform 95"/>
              <p:cNvSpPr>
                <a:spLocks/>
              </p:cNvSpPr>
              <p:nvPr/>
            </p:nvSpPr>
            <p:spPr bwMode="auto">
              <a:xfrm>
                <a:off x="2451" y="2799"/>
                <a:ext cx="8" cy="5"/>
              </a:xfrm>
              <a:custGeom>
                <a:avLst/>
                <a:gdLst>
                  <a:gd name="T0" fmla="*/ 3 w 18"/>
                  <a:gd name="T1" fmla="*/ 4 h 12"/>
                  <a:gd name="T2" fmla="*/ 2 w 18"/>
                  <a:gd name="T3" fmla="*/ 6 h 12"/>
                  <a:gd name="T4" fmla="*/ 0 w 18"/>
                  <a:gd name="T5" fmla="*/ 7 h 12"/>
                  <a:gd name="T6" fmla="*/ 0 w 18"/>
                  <a:gd name="T7" fmla="*/ 8 h 12"/>
                  <a:gd name="T8" fmla="*/ 2 w 18"/>
                  <a:gd name="T9" fmla="*/ 9 h 12"/>
                  <a:gd name="T10" fmla="*/ 3 w 18"/>
                  <a:gd name="T11" fmla="*/ 11 h 12"/>
                  <a:gd name="T12" fmla="*/ 5 w 18"/>
                  <a:gd name="T13" fmla="*/ 12 h 12"/>
                  <a:gd name="T14" fmla="*/ 6 w 18"/>
                  <a:gd name="T15" fmla="*/ 12 h 12"/>
                  <a:gd name="T16" fmla="*/ 8 w 18"/>
                  <a:gd name="T17" fmla="*/ 11 h 12"/>
                  <a:gd name="T18" fmla="*/ 15 w 18"/>
                  <a:gd name="T19" fmla="*/ 7 h 12"/>
                  <a:gd name="T20" fmla="*/ 16 w 18"/>
                  <a:gd name="T21" fmla="*/ 6 h 12"/>
                  <a:gd name="T22" fmla="*/ 18 w 18"/>
                  <a:gd name="T23" fmla="*/ 4 h 12"/>
                  <a:gd name="T24" fmla="*/ 18 w 18"/>
                  <a:gd name="T25" fmla="*/ 3 h 12"/>
                  <a:gd name="T26" fmla="*/ 16 w 18"/>
                  <a:gd name="T27" fmla="*/ 2 h 12"/>
                  <a:gd name="T28" fmla="*/ 15 w 18"/>
                  <a:gd name="T29" fmla="*/ 0 h 12"/>
                  <a:gd name="T30" fmla="*/ 13 w 18"/>
                  <a:gd name="T31" fmla="*/ 0 h 12"/>
                  <a:gd name="T32" fmla="*/ 12 w 18"/>
                  <a:gd name="T33" fmla="*/ 0 h 12"/>
                  <a:gd name="T34" fmla="*/ 10 w 18"/>
                  <a:gd name="T35" fmla="*/ 0 h 12"/>
                  <a:gd name="T36" fmla="*/ 3 w 18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3" y="4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8" name="Freeform 96"/>
              <p:cNvSpPr>
                <a:spLocks/>
              </p:cNvSpPr>
              <p:nvPr/>
            </p:nvSpPr>
            <p:spPr bwMode="auto">
              <a:xfrm>
                <a:off x="2466" y="2784"/>
                <a:ext cx="19" cy="12"/>
              </a:xfrm>
              <a:custGeom>
                <a:avLst/>
                <a:gdLst>
                  <a:gd name="T0" fmla="*/ 1 w 38"/>
                  <a:gd name="T1" fmla="*/ 17 h 23"/>
                  <a:gd name="T2" fmla="*/ 0 w 38"/>
                  <a:gd name="T3" fmla="*/ 18 h 23"/>
                  <a:gd name="T4" fmla="*/ 0 w 38"/>
                  <a:gd name="T5" fmla="*/ 19 h 23"/>
                  <a:gd name="T6" fmla="*/ 0 w 38"/>
                  <a:gd name="T7" fmla="*/ 21 h 23"/>
                  <a:gd name="T8" fmla="*/ 0 w 38"/>
                  <a:gd name="T9" fmla="*/ 22 h 23"/>
                  <a:gd name="T10" fmla="*/ 1 w 38"/>
                  <a:gd name="T11" fmla="*/ 23 h 23"/>
                  <a:gd name="T12" fmla="*/ 3 w 38"/>
                  <a:gd name="T13" fmla="*/ 23 h 23"/>
                  <a:gd name="T14" fmla="*/ 4 w 38"/>
                  <a:gd name="T15" fmla="*/ 23 h 23"/>
                  <a:gd name="T16" fmla="*/ 6 w 38"/>
                  <a:gd name="T17" fmla="*/ 23 h 23"/>
                  <a:gd name="T18" fmla="*/ 36 w 38"/>
                  <a:gd name="T19" fmla="*/ 6 h 23"/>
                  <a:gd name="T20" fmla="*/ 38 w 38"/>
                  <a:gd name="T21" fmla="*/ 5 h 23"/>
                  <a:gd name="T22" fmla="*/ 38 w 38"/>
                  <a:gd name="T23" fmla="*/ 4 h 23"/>
                  <a:gd name="T24" fmla="*/ 38 w 38"/>
                  <a:gd name="T25" fmla="*/ 2 h 23"/>
                  <a:gd name="T26" fmla="*/ 38 w 38"/>
                  <a:gd name="T27" fmla="*/ 1 h 23"/>
                  <a:gd name="T28" fmla="*/ 36 w 38"/>
                  <a:gd name="T29" fmla="*/ 0 h 23"/>
                  <a:gd name="T30" fmla="*/ 35 w 38"/>
                  <a:gd name="T31" fmla="*/ 0 h 23"/>
                  <a:gd name="T32" fmla="*/ 34 w 38"/>
                  <a:gd name="T33" fmla="*/ 0 h 23"/>
                  <a:gd name="T34" fmla="*/ 32 w 38"/>
                  <a:gd name="T35" fmla="*/ 0 h 23"/>
                  <a:gd name="T36" fmla="*/ 1 w 38"/>
                  <a:gd name="T3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3">
                    <a:moveTo>
                      <a:pt x="1" y="17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1" y="1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49" name="Freeform 97"/>
              <p:cNvSpPr>
                <a:spLocks/>
              </p:cNvSpPr>
              <p:nvPr/>
            </p:nvSpPr>
            <p:spPr bwMode="auto">
              <a:xfrm>
                <a:off x="2492" y="2776"/>
                <a:ext cx="8" cy="6"/>
              </a:xfrm>
              <a:custGeom>
                <a:avLst/>
                <a:gdLst>
                  <a:gd name="T0" fmla="*/ 1 w 16"/>
                  <a:gd name="T1" fmla="*/ 5 h 12"/>
                  <a:gd name="T2" fmla="*/ 0 w 16"/>
                  <a:gd name="T3" fmla="*/ 6 h 12"/>
                  <a:gd name="T4" fmla="*/ 0 w 16"/>
                  <a:gd name="T5" fmla="*/ 8 h 12"/>
                  <a:gd name="T6" fmla="*/ 0 w 16"/>
                  <a:gd name="T7" fmla="*/ 9 h 12"/>
                  <a:gd name="T8" fmla="*/ 0 w 16"/>
                  <a:gd name="T9" fmla="*/ 10 h 12"/>
                  <a:gd name="T10" fmla="*/ 1 w 16"/>
                  <a:gd name="T11" fmla="*/ 12 h 12"/>
                  <a:gd name="T12" fmla="*/ 3 w 16"/>
                  <a:gd name="T13" fmla="*/ 12 h 12"/>
                  <a:gd name="T14" fmla="*/ 4 w 16"/>
                  <a:gd name="T15" fmla="*/ 12 h 12"/>
                  <a:gd name="T16" fmla="*/ 5 w 16"/>
                  <a:gd name="T17" fmla="*/ 12 h 12"/>
                  <a:gd name="T18" fmla="*/ 13 w 16"/>
                  <a:gd name="T19" fmla="*/ 8 h 12"/>
                  <a:gd name="T20" fmla="*/ 14 w 16"/>
                  <a:gd name="T21" fmla="*/ 6 h 12"/>
                  <a:gd name="T22" fmla="*/ 16 w 16"/>
                  <a:gd name="T23" fmla="*/ 5 h 12"/>
                  <a:gd name="T24" fmla="*/ 16 w 16"/>
                  <a:gd name="T25" fmla="*/ 4 h 12"/>
                  <a:gd name="T26" fmla="*/ 14 w 16"/>
                  <a:gd name="T27" fmla="*/ 3 h 12"/>
                  <a:gd name="T28" fmla="*/ 13 w 16"/>
                  <a:gd name="T29" fmla="*/ 1 h 12"/>
                  <a:gd name="T30" fmla="*/ 11 w 16"/>
                  <a:gd name="T31" fmla="*/ 0 h 12"/>
                  <a:gd name="T32" fmla="*/ 10 w 16"/>
                  <a:gd name="T33" fmla="*/ 0 h 12"/>
                  <a:gd name="T34" fmla="*/ 8 w 16"/>
                  <a:gd name="T35" fmla="*/ 1 h 12"/>
                  <a:gd name="T36" fmla="*/ 1 w 16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1" y="5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13" y="8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1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50" name="Freeform 98"/>
              <p:cNvSpPr>
                <a:spLocks/>
              </p:cNvSpPr>
              <p:nvPr/>
            </p:nvSpPr>
            <p:spPr bwMode="auto">
              <a:xfrm>
                <a:off x="2507" y="2762"/>
                <a:ext cx="20" cy="12"/>
              </a:xfrm>
              <a:custGeom>
                <a:avLst/>
                <a:gdLst>
                  <a:gd name="T0" fmla="*/ 3 w 39"/>
                  <a:gd name="T1" fmla="*/ 16 h 24"/>
                  <a:gd name="T2" fmla="*/ 1 w 39"/>
                  <a:gd name="T3" fmla="*/ 18 h 24"/>
                  <a:gd name="T4" fmla="*/ 0 w 39"/>
                  <a:gd name="T5" fmla="*/ 19 h 24"/>
                  <a:gd name="T6" fmla="*/ 0 w 39"/>
                  <a:gd name="T7" fmla="*/ 20 h 24"/>
                  <a:gd name="T8" fmla="*/ 1 w 39"/>
                  <a:gd name="T9" fmla="*/ 22 h 24"/>
                  <a:gd name="T10" fmla="*/ 3 w 39"/>
                  <a:gd name="T11" fmla="*/ 23 h 24"/>
                  <a:gd name="T12" fmla="*/ 4 w 39"/>
                  <a:gd name="T13" fmla="*/ 24 h 24"/>
                  <a:gd name="T14" fmla="*/ 6 w 39"/>
                  <a:gd name="T15" fmla="*/ 24 h 24"/>
                  <a:gd name="T16" fmla="*/ 7 w 39"/>
                  <a:gd name="T17" fmla="*/ 23 h 24"/>
                  <a:gd name="T18" fmla="*/ 36 w 39"/>
                  <a:gd name="T19" fmla="*/ 7 h 24"/>
                  <a:gd name="T20" fmla="*/ 38 w 39"/>
                  <a:gd name="T21" fmla="*/ 6 h 24"/>
                  <a:gd name="T22" fmla="*/ 39 w 39"/>
                  <a:gd name="T23" fmla="*/ 5 h 24"/>
                  <a:gd name="T24" fmla="*/ 39 w 39"/>
                  <a:gd name="T25" fmla="*/ 3 h 24"/>
                  <a:gd name="T26" fmla="*/ 38 w 39"/>
                  <a:gd name="T27" fmla="*/ 2 h 24"/>
                  <a:gd name="T28" fmla="*/ 36 w 39"/>
                  <a:gd name="T29" fmla="*/ 1 h 24"/>
                  <a:gd name="T30" fmla="*/ 35 w 39"/>
                  <a:gd name="T31" fmla="*/ 0 h 24"/>
                  <a:gd name="T32" fmla="*/ 34 w 39"/>
                  <a:gd name="T33" fmla="*/ 0 h 24"/>
                  <a:gd name="T34" fmla="*/ 32 w 39"/>
                  <a:gd name="T35" fmla="*/ 1 h 24"/>
                  <a:gd name="T36" fmla="*/ 3 w 39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24">
                    <a:moveTo>
                      <a:pt x="3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51" name="Freeform 99"/>
              <p:cNvSpPr>
                <a:spLocks/>
              </p:cNvSpPr>
              <p:nvPr/>
            </p:nvSpPr>
            <p:spPr bwMode="auto">
              <a:xfrm>
                <a:off x="2533" y="2754"/>
                <a:ext cx="8" cy="6"/>
              </a:xfrm>
              <a:custGeom>
                <a:avLst/>
                <a:gdLst>
                  <a:gd name="T0" fmla="*/ 2 w 16"/>
                  <a:gd name="T1" fmla="*/ 5 h 12"/>
                  <a:gd name="T2" fmla="*/ 1 w 16"/>
                  <a:gd name="T3" fmla="*/ 6 h 12"/>
                  <a:gd name="T4" fmla="*/ 0 w 16"/>
                  <a:gd name="T5" fmla="*/ 8 h 12"/>
                  <a:gd name="T6" fmla="*/ 0 w 16"/>
                  <a:gd name="T7" fmla="*/ 9 h 12"/>
                  <a:gd name="T8" fmla="*/ 1 w 16"/>
                  <a:gd name="T9" fmla="*/ 10 h 12"/>
                  <a:gd name="T10" fmla="*/ 2 w 16"/>
                  <a:gd name="T11" fmla="*/ 12 h 12"/>
                  <a:gd name="T12" fmla="*/ 4 w 16"/>
                  <a:gd name="T13" fmla="*/ 12 h 12"/>
                  <a:gd name="T14" fmla="*/ 5 w 16"/>
                  <a:gd name="T15" fmla="*/ 12 h 12"/>
                  <a:gd name="T16" fmla="*/ 7 w 16"/>
                  <a:gd name="T17" fmla="*/ 12 h 12"/>
                  <a:gd name="T18" fmla="*/ 14 w 16"/>
                  <a:gd name="T19" fmla="*/ 8 h 12"/>
                  <a:gd name="T20" fmla="*/ 16 w 16"/>
                  <a:gd name="T21" fmla="*/ 6 h 12"/>
                  <a:gd name="T22" fmla="*/ 16 w 16"/>
                  <a:gd name="T23" fmla="*/ 5 h 12"/>
                  <a:gd name="T24" fmla="*/ 16 w 16"/>
                  <a:gd name="T25" fmla="*/ 4 h 12"/>
                  <a:gd name="T26" fmla="*/ 16 w 16"/>
                  <a:gd name="T27" fmla="*/ 3 h 12"/>
                  <a:gd name="T28" fmla="*/ 14 w 16"/>
                  <a:gd name="T29" fmla="*/ 1 h 12"/>
                  <a:gd name="T30" fmla="*/ 13 w 16"/>
                  <a:gd name="T31" fmla="*/ 0 h 12"/>
                  <a:gd name="T32" fmla="*/ 11 w 16"/>
                  <a:gd name="T33" fmla="*/ 0 h 12"/>
                  <a:gd name="T34" fmla="*/ 10 w 16"/>
                  <a:gd name="T35" fmla="*/ 1 h 12"/>
                  <a:gd name="T36" fmla="*/ 2 w 16"/>
                  <a:gd name="T3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2">
                    <a:moveTo>
                      <a:pt x="2" y="5"/>
                    </a:move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452" name="Freeform 100"/>
              <p:cNvSpPr>
                <a:spLocks/>
              </p:cNvSpPr>
              <p:nvPr/>
            </p:nvSpPr>
            <p:spPr bwMode="auto">
              <a:xfrm>
                <a:off x="2549" y="2744"/>
                <a:ext cx="11" cy="8"/>
              </a:xfrm>
              <a:custGeom>
                <a:avLst/>
                <a:gdLst>
                  <a:gd name="T0" fmla="*/ 2 w 22"/>
                  <a:gd name="T1" fmla="*/ 7 h 15"/>
                  <a:gd name="T2" fmla="*/ 0 w 22"/>
                  <a:gd name="T3" fmla="*/ 9 h 15"/>
                  <a:gd name="T4" fmla="*/ 0 w 22"/>
                  <a:gd name="T5" fmla="*/ 10 h 15"/>
                  <a:gd name="T6" fmla="*/ 0 w 22"/>
                  <a:gd name="T7" fmla="*/ 11 h 15"/>
                  <a:gd name="T8" fmla="*/ 0 w 22"/>
                  <a:gd name="T9" fmla="*/ 12 h 15"/>
                  <a:gd name="T10" fmla="*/ 2 w 22"/>
                  <a:gd name="T11" fmla="*/ 14 h 15"/>
                  <a:gd name="T12" fmla="*/ 3 w 22"/>
                  <a:gd name="T13" fmla="*/ 15 h 15"/>
                  <a:gd name="T14" fmla="*/ 5 w 22"/>
                  <a:gd name="T15" fmla="*/ 15 h 15"/>
                  <a:gd name="T16" fmla="*/ 6 w 22"/>
                  <a:gd name="T17" fmla="*/ 14 h 15"/>
                  <a:gd name="T18" fmla="*/ 21 w 22"/>
                  <a:gd name="T19" fmla="*/ 7 h 15"/>
                  <a:gd name="T20" fmla="*/ 21 w 22"/>
                  <a:gd name="T21" fmla="*/ 5 h 15"/>
                  <a:gd name="T22" fmla="*/ 22 w 22"/>
                  <a:gd name="T23" fmla="*/ 3 h 15"/>
                  <a:gd name="T24" fmla="*/ 22 w 22"/>
                  <a:gd name="T25" fmla="*/ 3 h 15"/>
                  <a:gd name="T26" fmla="*/ 21 w 22"/>
                  <a:gd name="T27" fmla="*/ 2 h 15"/>
                  <a:gd name="T28" fmla="*/ 19 w 22"/>
                  <a:gd name="T29" fmla="*/ 1 h 15"/>
                  <a:gd name="T30" fmla="*/ 18 w 22"/>
                  <a:gd name="T31" fmla="*/ 0 h 15"/>
                  <a:gd name="T32" fmla="*/ 18 w 22"/>
                  <a:gd name="T33" fmla="*/ 0 h 15"/>
                  <a:gd name="T34" fmla="*/ 16 w 22"/>
                  <a:gd name="T35" fmla="*/ 1 h 15"/>
                  <a:gd name="T36" fmla="*/ 2 w 22"/>
                  <a:gd name="T3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5">
                    <a:moveTo>
                      <a:pt x="2" y="7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2" y="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8454" name="Rectangle 102"/>
            <p:cNvSpPr>
              <a:spLocks noChangeArrowheads="1"/>
            </p:cNvSpPr>
            <p:nvPr/>
          </p:nvSpPr>
          <p:spPr bwMode="auto">
            <a:xfrm rot="16080000">
              <a:off x="628" y="2908"/>
              <a:ext cx="23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900" b="1">
                  <a:solidFill>
                    <a:srgbClr val="000000"/>
                  </a:solidFill>
                </a:rPr>
                <a:t>Κόστος</a:t>
              </a:r>
              <a:endParaRPr lang="el-GR" altLang="de-DE"/>
            </a:p>
          </p:txBody>
        </p:sp>
        <p:sp>
          <p:nvSpPr>
            <p:cNvPr id="228455" name="Rectangle 103"/>
            <p:cNvSpPr>
              <a:spLocks noChangeArrowheads="1"/>
            </p:cNvSpPr>
            <p:nvPr/>
          </p:nvSpPr>
          <p:spPr bwMode="auto">
            <a:xfrm rot="16080000">
              <a:off x="734" y="2756"/>
              <a:ext cx="19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9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1E608-6127-46E2-B079-A6BF94FF922E}" type="slidenum">
              <a:rPr lang="el-GR" altLang="de-DE"/>
              <a:pPr/>
              <a:t>25</a:t>
            </a:fld>
            <a:endParaRPr lang="el-GR" altLang="de-DE"/>
          </a:p>
        </p:txBody>
      </p:sp>
      <p:sp>
        <p:nvSpPr>
          <p:cNvPr id="229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Σταθερό Κόστος</a:t>
            </a:r>
          </a:p>
        </p:txBody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3600" b="1" smtClean="0"/>
              <a:t>Σταθερό κόστος:</a:t>
            </a:r>
            <a:endParaRPr lang="el-GR" altLang="en-US" sz="3600" smtClean="0"/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Σταθερό στο σύνολο, μεταβλητό ανά μονάδα.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endParaRPr lang="el-GR" altLang="de-DE" smtClean="0"/>
          </a:p>
        </p:txBody>
      </p:sp>
      <p:grpSp>
        <p:nvGrpSpPr>
          <p:cNvPr id="229382" name="Group 6"/>
          <p:cNvGrpSpPr>
            <a:grpSpLocks noChangeAspect="1"/>
          </p:cNvGrpSpPr>
          <p:nvPr/>
        </p:nvGrpSpPr>
        <p:grpSpPr bwMode="auto">
          <a:xfrm>
            <a:off x="971550" y="3141663"/>
            <a:ext cx="7704138" cy="2967037"/>
            <a:chOff x="612" y="1979"/>
            <a:chExt cx="4822" cy="1857"/>
          </a:xfrm>
        </p:grpSpPr>
        <p:sp>
          <p:nvSpPr>
            <p:cNvPr id="229381" name="AutoShape 5"/>
            <p:cNvSpPr>
              <a:spLocks noChangeAspect="1" noChangeArrowheads="1" noTextEdit="1"/>
            </p:cNvSpPr>
            <p:nvPr/>
          </p:nvSpPr>
          <p:spPr bwMode="auto">
            <a:xfrm>
              <a:off x="612" y="1979"/>
              <a:ext cx="4822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9393" name="Group 17"/>
            <p:cNvGrpSpPr>
              <a:grpSpLocks/>
            </p:cNvGrpSpPr>
            <p:nvPr/>
          </p:nvGrpSpPr>
          <p:grpSpPr bwMode="auto">
            <a:xfrm>
              <a:off x="617" y="1981"/>
              <a:ext cx="4812" cy="1854"/>
              <a:chOff x="617" y="1981"/>
              <a:chExt cx="4812" cy="1854"/>
            </a:xfrm>
          </p:grpSpPr>
          <p:grpSp>
            <p:nvGrpSpPr>
              <p:cNvPr id="229387" name="Group 11"/>
              <p:cNvGrpSpPr>
                <a:grpSpLocks/>
              </p:cNvGrpSpPr>
              <p:nvPr/>
            </p:nvGrpSpPr>
            <p:grpSpPr bwMode="auto">
              <a:xfrm>
                <a:off x="617" y="1981"/>
                <a:ext cx="4812" cy="1853"/>
                <a:chOff x="617" y="1981"/>
                <a:chExt cx="4812" cy="1853"/>
              </a:xfrm>
            </p:grpSpPr>
            <p:sp>
              <p:nvSpPr>
                <p:cNvPr id="229383" name="Freeform 7"/>
                <p:cNvSpPr>
                  <a:spLocks/>
                </p:cNvSpPr>
                <p:nvPr/>
              </p:nvSpPr>
              <p:spPr bwMode="auto">
                <a:xfrm>
                  <a:off x="617" y="1981"/>
                  <a:ext cx="159" cy="1853"/>
                </a:xfrm>
                <a:custGeom>
                  <a:avLst/>
                  <a:gdLst>
                    <a:gd name="T0" fmla="*/ 0 w 159"/>
                    <a:gd name="T1" fmla="*/ 151 h 3706"/>
                    <a:gd name="T2" fmla="*/ 0 w 159"/>
                    <a:gd name="T3" fmla="*/ 3706 h 3706"/>
                    <a:gd name="T4" fmla="*/ 159 w 159"/>
                    <a:gd name="T5" fmla="*/ 3555 h 3706"/>
                    <a:gd name="T6" fmla="*/ 159 w 159"/>
                    <a:gd name="T7" fmla="*/ 0 h 3706"/>
                    <a:gd name="T8" fmla="*/ 0 w 159"/>
                    <a:gd name="T9" fmla="*/ 151 h 3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3706">
                      <a:moveTo>
                        <a:pt x="0" y="151"/>
                      </a:moveTo>
                      <a:lnTo>
                        <a:pt x="0" y="3706"/>
                      </a:lnTo>
                      <a:lnTo>
                        <a:pt x="159" y="3555"/>
                      </a:lnTo>
                      <a:lnTo>
                        <a:pt x="159" y="0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E0E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84" name="Freeform 8"/>
                <p:cNvSpPr>
                  <a:spLocks/>
                </p:cNvSpPr>
                <p:nvPr/>
              </p:nvSpPr>
              <p:spPr bwMode="auto">
                <a:xfrm>
                  <a:off x="617" y="3758"/>
                  <a:ext cx="4812" cy="76"/>
                </a:xfrm>
                <a:custGeom>
                  <a:avLst/>
                  <a:gdLst>
                    <a:gd name="T0" fmla="*/ 0 w 4812"/>
                    <a:gd name="T1" fmla="*/ 151 h 151"/>
                    <a:gd name="T2" fmla="*/ 4653 w 4812"/>
                    <a:gd name="T3" fmla="*/ 151 h 151"/>
                    <a:gd name="T4" fmla="*/ 4812 w 4812"/>
                    <a:gd name="T5" fmla="*/ 0 h 151"/>
                    <a:gd name="T6" fmla="*/ 159 w 4812"/>
                    <a:gd name="T7" fmla="*/ 0 h 151"/>
                    <a:gd name="T8" fmla="*/ 0 w 4812"/>
                    <a:gd name="T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12" h="151">
                      <a:moveTo>
                        <a:pt x="0" y="151"/>
                      </a:moveTo>
                      <a:lnTo>
                        <a:pt x="4653" y="151"/>
                      </a:lnTo>
                      <a:lnTo>
                        <a:pt x="4812" y="0"/>
                      </a:lnTo>
                      <a:lnTo>
                        <a:pt x="159" y="0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979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85" name="Freeform 9"/>
                <p:cNvSpPr>
                  <a:spLocks/>
                </p:cNvSpPr>
                <p:nvPr/>
              </p:nvSpPr>
              <p:spPr bwMode="auto">
                <a:xfrm>
                  <a:off x="5270" y="1981"/>
                  <a:ext cx="159" cy="1853"/>
                </a:xfrm>
                <a:custGeom>
                  <a:avLst/>
                  <a:gdLst>
                    <a:gd name="T0" fmla="*/ 0 w 159"/>
                    <a:gd name="T1" fmla="*/ 3706 h 3706"/>
                    <a:gd name="T2" fmla="*/ 0 w 159"/>
                    <a:gd name="T3" fmla="*/ 151 h 3706"/>
                    <a:gd name="T4" fmla="*/ 159 w 159"/>
                    <a:gd name="T5" fmla="*/ 0 h 3706"/>
                    <a:gd name="T6" fmla="*/ 159 w 159"/>
                    <a:gd name="T7" fmla="*/ 3555 h 3706"/>
                    <a:gd name="T8" fmla="*/ 0 w 159"/>
                    <a:gd name="T9" fmla="*/ 3706 h 3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3706">
                      <a:moveTo>
                        <a:pt x="0" y="3706"/>
                      </a:moveTo>
                      <a:lnTo>
                        <a:pt x="0" y="151"/>
                      </a:lnTo>
                      <a:lnTo>
                        <a:pt x="159" y="0"/>
                      </a:lnTo>
                      <a:lnTo>
                        <a:pt x="159" y="3555"/>
                      </a:lnTo>
                      <a:lnTo>
                        <a:pt x="0" y="37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86" name="Freeform 10"/>
                <p:cNvSpPr>
                  <a:spLocks/>
                </p:cNvSpPr>
                <p:nvPr/>
              </p:nvSpPr>
              <p:spPr bwMode="auto">
                <a:xfrm>
                  <a:off x="617" y="1981"/>
                  <a:ext cx="4812" cy="76"/>
                </a:xfrm>
                <a:custGeom>
                  <a:avLst/>
                  <a:gdLst>
                    <a:gd name="T0" fmla="*/ 4653 w 4812"/>
                    <a:gd name="T1" fmla="*/ 151 h 151"/>
                    <a:gd name="T2" fmla="*/ 0 w 4812"/>
                    <a:gd name="T3" fmla="*/ 151 h 151"/>
                    <a:gd name="T4" fmla="*/ 159 w 4812"/>
                    <a:gd name="T5" fmla="*/ 0 h 151"/>
                    <a:gd name="T6" fmla="*/ 4812 w 4812"/>
                    <a:gd name="T7" fmla="*/ 0 h 151"/>
                    <a:gd name="T8" fmla="*/ 4653 w 4812"/>
                    <a:gd name="T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12" h="151">
                      <a:moveTo>
                        <a:pt x="4653" y="151"/>
                      </a:moveTo>
                      <a:lnTo>
                        <a:pt x="0" y="151"/>
                      </a:lnTo>
                      <a:lnTo>
                        <a:pt x="159" y="0"/>
                      </a:lnTo>
                      <a:lnTo>
                        <a:pt x="4812" y="0"/>
                      </a:lnTo>
                      <a:lnTo>
                        <a:pt x="4653" y="1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9392" name="Group 16"/>
              <p:cNvGrpSpPr>
                <a:grpSpLocks/>
              </p:cNvGrpSpPr>
              <p:nvPr/>
            </p:nvGrpSpPr>
            <p:grpSpPr bwMode="auto">
              <a:xfrm>
                <a:off x="617" y="2057"/>
                <a:ext cx="4654" cy="1778"/>
                <a:chOff x="617" y="2057"/>
                <a:chExt cx="4654" cy="1778"/>
              </a:xfrm>
            </p:grpSpPr>
            <p:sp>
              <p:nvSpPr>
                <p:cNvPr id="229388" name="Rectangle 12"/>
                <p:cNvSpPr>
                  <a:spLocks noChangeArrowheads="1"/>
                </p:cNvSpPr>
                <p:nvPr/>
              </p:nvSpPr>
              <p:spPr bwMode="auto">
                <a:xfrm>
                  <a:off x="617" y="2057"/>
                  <a:ext cx="4653" cy="1777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89" name="Rectangle 13"/>
                <p:cNvSpPr>
                  <a:spLocks noChangeArrowheads="1"/>
                </p:cNvSpPr>
                <p:nvPr/>
              </p:nvSpPr>
              <p:spPr bwMode="auto">
                <a:xfrm>
                  <a:off x="617" y="2057"/>
                  <a:ext cx="4653" cy="1777"/>
                </a:xfrm>
                <a:prstGeom prst="rect">
                  <a:avLst/>
                </a:prstGeom>
                <a:solidFill>
                  <a:srgbClr val="FFFF99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90" name="Rectangle 14"/>
                <p:cNvSpPr>
                  <a:spLocks noChangeArrowheads="1"/>
                </p:cNvSpPr>
                <p:nvPr/>
              </p:nvSpPr>
              <p:spPr bwMode="auto">
                <a:xfrm>
                  <a:off x="617" y="2057"/>
                  <a:ext cx="4654" cy="177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391" name="Rectangle 15"/>
                <p:cNvSpPr>
                  <a:spLocks noChangeArrowheads="1"/>
                </p:cNvSpPr>
                <p:nvPr/>
              </p:nvSpPr>
              <p:spPr bwMode="auto">
                <a:xfrm>
                  <a:off x="617" y="2057"/>
                  <a:ext cx="4653" cy="177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1280" y="2161"/>
              <a:ext cx="28" cy="14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1069" y="3578"/>
              <a:ext cx="3754" cy="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>
              <a:off x="2535" y="3585"/>
              <a:ext cx="101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626" y="3649"/>
              <a:ext cx="37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 b="1">
                  <a:solidFill>
                    <a:srgbClr val="000000"/>
                  </a:solidFill>
                </a:rPr>
                <a:t>Ποσότητα</a:t>
              </a:r>
              <a:endParaRPr lang="el-GR" altLang="de-DE"/>
            </a:p>
          </p:txBody>
        </p:sp>
        <p:sp>
          <p:nvSpPr>
            <p:cNvPr id="229398" name="Rectangle 22"/>
            <p:cNvSpPr>
              <a:spLocks noChangeArrowheads="1"/>
            </p:cNvSpPr>
            <p:nvPr/>
          </p:nvSpPr>
          <p:spPr bwMode="auto">
            <a:xfrm rot="16080000">
              <a:off x="809" y="2748"/>
              <a:ext cx="28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 b="1">
                  <a:solidFill>
                    <a:srgbClr val="000000"/>
                  </a:solidFill>
                </a:rPr>
                <a:t>Κόστος</a:t>
              </a:r>
              <a:endParaRPr lang="el-GR" altLang="de-DE"/>
            </a:p>
          </p:txBody>
        </p:sp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16080000">
              <a:off x="934" y="2581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grpSp>
          <p:nvGrpSpPr>
            <p:cNvPr id="229453" name="Group 77"/>
            <p:cNvGrpSpPr>
              <a:grpSpLocks/>
            </p:cNvGrpSpPr>
            <p:nvPr/>
          </p:nvGrpSpPr>
          <p:grpSpPr bwMode="auto">
            <a:xfrm>
              <a:off x="1287" y="3121"/>
              <a:ext cx="3462" cy="4"/>
              <a:chOff x="1287" y="3121"/>
              <a:chExt cx="3462" cy="4"/>
            </a:xfrm>
          </p:grpSpPr>
          <p:sp>
            <p:nvSpPr>
              <p:cNvPr id="229400" name="Freeform 24"/>
              <p:cNvSpPr>
                <a:spLocks/>
              </p:cNvSpPr>
              <p:nvPr/>
            </p:nvSpPr>
            <p:spPr bwMode="auto">
              <a:xfrm>
                <a:off x="1287" y="3121"/>
                <a:ext cx="47" cy="4"/>
              </a:xfrm>
              <a:custGeom>
                <a:avLst/>
                <a:gdLst>
                  <a:gd name="T0" fmla="*/ 7 w 47"/>
                  <a:gd name="T1" fmla="*/ 0 h 9"/>
                  <a:gd name="T2" fmla="*/ 5 w 47"/>
                  <a:gd name="T3" fmla="*/ 0 h 9"/>
                  <a:gd name="T4" fmla="*/ 4 w 47"/>
                  <a:gd name="T5" fmla="*/ 2 h 9"/>
                  <a:gd name="T6" fmla="*/ 2 w 47"/>
                  <a:gd name="T7" fmla="*/ 3 h 9"/>
                  <a:gd name="T8" fmla="*/ 0 w 47"/>
                  <a:gd name="T9" fmla="*/ 5 h 9"/>
                  <a:gd name="T10" fmla="*/ 0 w 47"/>
                  <a:gd name="T11" fmla="*/ 5 h 9"/>
                  <a:gd name="T12" fmla="*/ 2 w 47"/>
                  <a:gd name="T13" fmla="*/ 6 h 9"/>
                  <a:gd name="T14" fmla="*/ 4 w 47"/>
                  <a:gd name="T15" fmla="*/ 8 h 9"/>
                  <a:gd name="T16" fmla="*/ 5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7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7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1" name="Freeform 25"/>
              <p:cNvSpPr>
                <a:spLocks/>
              </p:cNvSpPr>
              <p:nvPr/>
            </p:nvSpPr>
            <p:spPr bwMode="auto">
              <a:xfrm>
                <a:off x="1353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2" name="Freeform 26"/>
              <p:cNvSpPr>
                <a:spLocks/>
              </p:cNvSpPr>
              <p:nvPr/>
            </p:nvSpPr>
            <p:spPr bwMode="auto">
              <a:xfrm>
                <a:off x="1419" y="3121"/>
                <a:ext cx="47" cy="4"/>
              </a:xfrm>
              <a:custGeom>
                <a:avLst/>
                <a:gdLst>
                  <a:gd name="T0" fmla="*/ 4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4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3" name="Freeform 27"/>
              <p:cNvSpPr>
                <a:spLocks/>
              </p:cNvSpPr>
              <p:nvPr/>
            </p:nvSpPr>
            <p:spPr bwMode="auto">
              <a:xfrm>
                <a:off x="1484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4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4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4" name="Freeform 28"/>
              <p:cNvSpPr>
                <a:spLocks/>
              </p:cNvSpPr>
              <p:nvPr/>
            </p:nvSpPr>
            <p:spPr bwMode="auto">
              <a:xfrm>
                <a:off x="1550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5" name="Freeform 29"/>
              <p:cNvSpPr>
                <a:spLocks/>
              </p:cNvSpPr>
              <p:nvPr/>
            </p:nvSpPr>
            <p:spPr bwMode="auto">
              <a:xfrm>
                <a:off x="1616" y="3121"/>
                <a:ext cx="47" cy="4"/>
              </a:xfrm>
              <a:custGeom>
                <a:avLst/>
                <a:gdLst>
                  <a:gd name="T0" fmla="*/ 4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4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6" name="Freeform 30"/>
              <p:cNvSpPr>
                <a:spLocks/>
              </p:cNvSpPr>
              <p:nvPr/>
            </p:nvSpPr>
            <p:spPr bwMode="auto">
              <a:xfrm>
                <a:off x="1681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4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4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7" name="Freeform 31"/>
              <p:cNvSpPr>
                <a:spLocks/>
              </p:cNvSpPr>
              <p:nvPr/>
            </p:nvSpPr>
            <p:spPr bwMode="auto">
              <a:xfrm>
                <a:off x="1747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8" name="Freeform 32"/>
              <p:cNvSpPr>
                <a:spLocks/>
              </p:cNvSpPr>
              <p:nvPr/>
            </p:nvSpPr>
            <p:spPr bwMode="auto">
              <a:xfrm>
                <a:off x="1813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09" name="Freeform 33"/>
              <p:cNvSpPr>
                <a:spLocks/>
              </p:cNvSpPr>
              <p:nvPr/>
            </p:nvSpPr>
            <p:spPr bwMode="auto">
              <a:xfrm>
                <a:off x="1878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4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4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0" name="Freeform 34"/>
              <p:cNvSpPr>
                <a:spLocks/>
              </p:cNvSpPr>
              <p:nvPr/>
            </p:nvSpPr>
            <p:spPr bwMode="auto">
              <a:xfrm>
                <a:off x="1944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1" name="Freeform 35"/>
              <p:cNvSpPr>
                <a:spLocks/>
              </p:cNvSpPr>
              <p:nvPr/>
            </p:nvSpPr>
            <p:spPr bwMode="auto">
              <a:xfrm>
                <a:off x="2010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2" name="Freeform 36"/>
              <p:cNvSpPr>
                <a:spLocks/>
              </p:cNvSpPr>
              <p:nvPr/>
            </p:nvSpPr>
            <p:spPr bwMode="auto">
              <a:xfrm>
                <a:off x="2075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4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4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3" name="Freeform 37"/>
              <p:cNvSpPr>
                <a:spLocks/>
              </p:cNvSpPr>
              <p:nvPr/>
            </p:nvSpPr>
            <p:spPr bwMode="auto">
              <a:xfrm>
                <a:off x="2141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4" name="Freeform 38"/>
              <p:cNvSpPr>
                <a:spLocks/>
              </p:cNvSpPr>
              <p:nvPr/>
            </p:nvSpPr>
            <p:spPr bwMode="auto">
              <a:xfrm>
                <a:off x="2207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5" name="Freeform 39"/>
              <p:cNvSpPr>
                <a:spLocks/>
              </p:cNvSpPr>
              <p:nvPr/>
            </p:nvSpPr>
            <p:spPr bwMode="auto">
              <a:xfrm>
                <a:off x="2272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4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4 w 47"/>
                  <a:gd name="T17" fmla="*/ 9 h 9"/>
                  <a:gd name="T18" fmla="*/ 41 w 47"/>
                  <a:gd name="T19" fmla="*/ 9 h 9"/>
                  <a:gd name="T20" fmla="*/ 43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3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6" name="Freeform 40"/>
              <p:cNvSpPr>
                <a:spLocks/>
              </p:cNvSpPr>
              <p:nvPr/>
            </p:nvSpPr>
            <p:spPr bwMode="auto">
              <a:xfrm>
                <a:off x="2338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7" name="Freeform 41"/>
              <p:cNvSpPr>
                <a:spLocks/>
              </p:cNvSpPr>
              <p:nvPr/>
            </p:nvSpPr>
            <p:spPr bwMode="auto">
              <a:xfrm>
                <a:off x="2404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8" name="Freeform 42"/>
              <p:cNvSpPr>
                <a:spLocks/>
              </p:cNvSpPr>
              <p:nvPr/>
            </p:nvSpPr>
            <p:spPr bwMode="auto">
              <a:xfrm>
                <a:off x="2470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19" name="Freeform 43"/>
              <p:cNvSpPr>
                <a:spLocks/>
              </p:cNvSpPr>
              <p:nvPr/>
            </p:nvSpPr>
            <p:spPr bwMode="auto">
              <a:xfrm>
                <a:off x="2535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0" name="Freeform 44"/>
              <p:cNvSpPr>
                <a:spLocks/>
              </p:cNvSpPr>
              <p:nvPr/>
            </p:nvSpPr>
            <p:spPr bwMode="auto">
              <a:xfrm>
                <a:off x="2601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0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1" name="Freeform 45"/>
              <p:cNvSpPr>
                <a:spLocks/>
              </p:cNvSpPr>
              <p:nvPr/>
            </p:nvSpPr>
            <p:spPr bwMode="auto">
              <a:xfrm>
                <a:off x="2667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2" name="Freeform 46"/>
              <p:cNvSpPr>
                <a:spLocks/>
              </p:cNvSpPr>
              <p:nvPr/>
            </p:nvSpPr>
            <p:spPr bwMode="auto">
              <a:xfrm>
                <a:off x="2732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3" name="Freeform 47"/>
              <p:cNvSpPr>
                <a:spLocks/>
              </p:cNvSpPr>
              <p:nvPr/>
            </p:nvSpPr>
            <p:spPr bwMode="auto">
              <a:xfrm>
                <a:off x="2798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4" name="Freeform 48"/>
              <p:cNvSpPr>
                <a:spLocks/>
              </p:cNvSpPr>
              <p:nvPr/>
            </p:nvSpPr>
            <p:spPr bwMode="auto">
              <a:xfrm>
                <a:off x="2864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5" name="Freeform 49"/>
              <p:cNvSpPr>
                <a:spLocks/>
              </p:cNvSpPr>
              <p:nvPr/>
            </p:nvSpPr>
            <p:spPr bwMode="auto">
              <a:xfrm>
                <a:off x="2929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6" name="Freeform 50"/>
              <p:cNvSpPr>
                <a:spLocks/>
              </p:cNvSpPr>
              <p:nvPr/>
            </p:nvSpPr>
            <p:spPr bwMode="auto">
              <a:xfrm>
                <a:off x="2995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7" name="Freeform 51"/>
              <p:cNvSpPr>
                <a:spLocks/>
              </p:cNvSpPr>
              <p:nvPr/>
            </p:nvSpPr>
            <p:spPr bwMode="auto">
              <a:xfrm>
                <a:off x="3061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8" name="Freeform 52"/>
              <p:cNvSpPr>
                <a:spLocks/>
              </p:cNvSpPr>
              <p:nvPr/>
            </p:nvSpPr>
            <p:spPr bwMode="auto">
              <a:xfrm>
                <a:off x="3126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29" name="Freeform 53"/>
              <p:cNvSpPr>
                <a:spLocks/>
              </p:cNvSpPr>
              <p:nvPr/>
            </p:nvSpPr>
            <p:spPr bwMode="auto">
              <a:xfrm>
                <a:off x="3192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0" name="Freeform 54"/>
              <p:cNvSpPr>
                <a:spLocks/>
              </p:cNvSpPr>
              <p:nvPr/>
            </p:nvSpPr>
            <p:spPr bwMode="auto">
              <a:xfrm>
                <a:off x="3258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1" name="Freeform 55"/>
              <p:cNvSpPr>
                <a:spLocks/>
              </p:cNvSpPr>
              <p:nvPr/>
            </p:nvSpPr>
            <p:spPr bwMode="auto">
              <a:xfrm>
                <a:off x="3323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2" name="Freeform 56"/>
              <p:cNvSpPr>
                <a:spLocks/>
              </p:cNvSpPr>
              <p:nvPr/>
            </p:nvSpPr>
            <p:spPr bwMode="auto">
              <a:xfrm>
                <a:off x="3389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3" name="Freeform 57"/>
              <p:cNvSpPr>
                <a:spLocks/>
              </p:cNvSpPr>
              <p:nvPr/>
            </p:nvSpPr>
            <p:spPr bwMode="auto">
              <a:xfrm>
                <a:off x="3455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4" name="Freeform 58"/>
              <p:cNvSpPr>
                <a:spLocks/>
              </p:cNvSpPr>
              <p:nvPr/>
            </p:nvSpPr>
            <p:spPr bwMode="auto">
              <a:xfrm>
                <a:off x="3520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5" name="Freeform 59"/>
              <p:cNvSpPr>
                <a:spLocks/>
              </p:cNvSpPr>
              <p:nvPr/>
            </p:nvSpPr>
            <p:spPr bwMode="auto">
              <a:xfrm>
                <a:off x="3586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6" name="Freeform 60"/>
              <p:cNvSpPr>
                <a:spLocks/>
              </p:cNvSpPr>
              <p:nvPr/>
            </p:nvSpPr>
            <p:spPr bwMode="auto">
              <a:xfrm>
                <a:off x="3652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7" name="Freeform 61"/>
              <p:cNvSpPr>
                <a:spLocks/>
              </p:cNvSpPr>
              <p:nvPr/>
            </p:nvSpPr>
            <p:spPr bwMode="auto">
              <a:xfrm>
                <a:off x="3717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8" name="Freeform 62"/>
              <p:cNvSpPr>
                <a:spLocks/>
              </p:cNvSpPr>
              <p:nvPr/>
            </p:nvSpPr>
            <p:spPr bwMode="auto">
              <a:xfrm>
                <a:off x="3783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39" name="Freeform 63"/>
              <p:cNvSpPr>
                <a:spLocks/>
              </p:cNvSpPr>
              <p:nvPr/>
            </p:nvSpPr>
            <p:spPr bwMode="auto">
              <a:xfrm>
                <a:off x="3849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0" name="Freeform 64"/>
              <p:cNvSpPr>
                <a:spLocks/>
              </p:cNvSpPr>
              <p:nvPr/>
            </p:nvSpPr>
            <p:spPr bwMode="auto">
              <a:xfrm>
                <a:off x="3914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1" name="Freeform 65"/>
              <p:cNvSpPr>
                <a:spLocks/>
              </p:cNvSpPr>
              <p:nvPr/>
            </p:nvSpPr>
            <p:spPr bwMode="auto">
              <a:xfrm>
                <a:off x="3980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2" name="Freeform 66"/>
              <p:cNvSpPr>
                <a:spLocks/>
              </p:cNvSpPr>
              <p:nvPr/>
            </p:nvSpPr>
            <p:spPr bwMode="auto">
              <a:xfrm>
                <a:off x="4046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3" name="Freeform 67"/>
              <p:cNvSpPr>
                <a:spLocks/>
              </p:cNvSpPr>
              <p:nvPr/>
            </p:nvSpPr>
            <p:spPr bwMode="auto">
              <a:xfrm>
                <a:off x="4111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4" name="Freeform 68"/>
              <p:cNvSpPr>
                <a:spLocks/>
              </p:cNvSpPr>
              <p:nvPr/>
            </p:nvSpPr>
            <p:spPr bwMode="auto">
              <a:xfrm>
                <a:off x="4177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5" name="Freeform 69"/>
              <p:cNvSpPr>
                <a:spLocks/>
              </p:cNvSpPr>
              <p:nvPr/>
            </p:nvSpPr>
            <p:spPr bwMode="auto">
              <a:xfrm>
                <a:off x="4243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6" name="Freeform 70"/>
              <p:cNvSpPr>
                <a:spLocks/>
              </p:cNvSpPr>
              <p:nvPr/>
            </p:nvSpPr>
            <p:spPr bwMode="auto">
              <a:xfrm>
                <a:off x="4308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7" name="Freeform 71"/>
              <p:cNvSpPr>
                <a:spLocks/>
              </p:cNvSpPr>
              <p:nvPr/>
            </p:nvSpPr>
            <p:spPr bwMode="auto">
              <a:xfrm>
                <a:off x="4374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8" name="Freeform 72"/>
              <p:cNvSpPr>
                <a:spLocks/>
              </p:cNvSpPr>
              <p:nvPr/>
            </p:nvSpPr>
            <p:spPr bwMode="auto">
              <a:xfrm>
                <a:off x="4440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49" name="Freeform 73"/>
              <p:cNvSpPr>
                <a:spLocks/>
              </p:cNvSpPr>
              <p:nvPr/>
            </p:nvSpPr>
            <p:spPr bwMode="auto">
              <a:xfrm>
                <a:off x="4505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50" name="Freeform 74"/>
              <p:cNvSpPr>
                <a:spLocks/>
              </p:cNvSpPr>
              <p:nvPr/>
            </p:nvSpPr>
            <p:spPr bwMode="auto">
              <a:xfrm>
                <a:off x="4571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1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1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5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5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51" name="Freeform 75"/>
              <p:cNvSpPr>
                <a:spLocks/>
              </p:cNvSpPr>
              <p:nvPr/>
            </p:nvSpPr>
            <p:spPr bwMode="auto">
              <a:xfrm>
                <a:off x="4637" y="3121"/>
                <a:ext cx="46" cy="4"/>
              </a:xfrm>
              <a:custGeom>
                <a:avLst/>
                <a:gdLst>
                  <a:gd name="T0" fmla="*/ 4 w 46"/>
                  <a:gd name="T1" fmla="*/ 0 h 9"/>
                  <a:gd name="T2" fmla="*/ 3 w 46"/>
                  <a:gd name="T3" fmla="*/ 0 h 9"/>
                  <a:gd name="T4" fmla="*/ 1 w 46"/>
                  <a:gd name="T5" fmla="*/ 2 h 9"/>
                  <a:gd name="T6" fmla="*/ 0 w 46"/>
                  <a:gd name="T7" fmla="*/ 3 h 9"/>
                  <a:gd name="T8" fmla="*/ 0 w 46"/>
                  <a:gd name="T9" fmla="*/ 5 h 9"/>
                  <a:gd name="T10" fmla="*/ 0 w 46"/>
                  <a:gd name="T11" fmla="*/ 6 h 9"/>
                  <a:gd name="T12" fmla="*/ 0 w 46"/>
                  <a:gd name="T13" fmla="*/ 8 h 9"/>
                  <a:gd name="T14" fmla="*/ 1 w 46"/>
                  <a:gd name="T15" fmla="*/ 9 h 9"/>
                  <a:gd name="T16" fmla="*/ 3 w 46"/>
                  <a:gd name="T17" fmla="*/ 9 h 9"/>
                  <a:gd name="T18" fmla="*/ 40 w 46"/>
                  <a:gd name="T19" fmla="*/ 9 h 9"/>
                  <a:gd name="T20" fmla="*/ 42 w 46"/>
                  <a:gd name="T21" fmla="*/ 9 h 9"/>
                  <a:gd name="T22" fmla="*/ 43 w 46"/>
                  <a:gd name="T23" fmla="*/ 9 h 9"/>
                  <a:gd name="T24" fmla="*/ 45 w 46"/>
                  <a:gd name="T25" fmla="*/ 8 h 9"/>
                  <a:gd name="T26" fmla="*/ 46 w 46"/>
                  <a:gd name="T27" fmla="*/ 6 h 9"/>
                  <a:gd name="T28" fmla="*/ 46 w 46"/>
                  <a:gd name="T29" fmla="*/ 5 h 9"/>
                  <a:gd name="T30" fmla="*/ 45 w 46"/>
                  <a:gd name="T31" fmla="*/ 3 h 9"/>
                  <a:gd name="T32" fmla="*/ 43 w 46"/>
                  <a:gd name="T33" fmla="*/ 2 h 9"/>
                  <a:gd name="T34" fmla="*/ 42 w 46"/>
                  <a:gd name="T35" fmla="*/ 0 h 9"/>
                  <a:gd name="T36" fmla="*/ 4 w 46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52" name="Freeform 76"/>
              <p:cNvSpPr>
                <a:spLocks/>
              </p:cNvSpPr>
              <p:nvPr/>
            </p:nvSpPr>
            <p:spPr bwMode="auto">
              <a:xfrm>
                <a:off x="4702" y="3121"/>
                <a:ext cx="47" cy="4"/>
              </a:xfrm>
              <a:custGeom>
                <a:avLst/>
                <a:gdLst>
                  <a:gd name="T0" fmla="*/ 5 w 47"/>
                  <a:gd name="T1" fmla="*/ 0 h 9"/>
                  <a:gd name="T2" fmla="*/ 3 w 47"/>
                  <a:gd name="T3" fmla="*/ 0 h 9"/>
                  <a:gd name="T4" fmla="*/ 2 w 47"/>
                  <a:gd name="T5" fmla="*/ 2 h 9"/>
                  <a:gd name="T6" fmla="*/ 0 w 47"/>
                  <a:gd name="T7" fmla="*/ 3 h 9"/>
                  <a:gd name="T8" fmla="*/ 0 w 47"/>
                  <a:gd name="T9" fmla="*/ 5 h 9"/>
                  <a:gd name="T10" fmla="*/ 0 w 47"/>
                  <a:gd name="T11" fmla="*/ 6 h 9"/>
                  <a:gd name="T12" fmla="*/ 0 w 47"/>
                  <a:gd name="T13" fmla="*/ 8 h 9"/>
                  <a:gd name="T14" fmla="*/ 2 w 47"/>
                  <a:gd name="T15" fmla="*/ 9 h 9"/>
                  <a:gd name="T16" fmla="*/ 3 w 47"/>
                  <a:gd name="T17" fmla="*/ 9 h 9"/>
                  <a:gd name="T18" fmla="*/ 41 w 47"/>
                  <a:gd name="T19" fmla="*/ 9 h 9"/>
                  <a:gd name="T20" fmla="*/ 42 w 47"/>
                  <a:gd name="T21" fmla="*/ 9 h 9"/>
                  <a:gd name="T22" fmla="*/ 44 w 47"/>
                  <a:gd name="T23" fmla="*/ 9 h 9"/>
                  <a:gd name="T24" fmla="*/ 46 w 47"/>
                  <a:gd name="T25" fmla="*/ 8 h 9"/>
                  <a:gd name="T26" fmla="*/ 47 w 47"/>
                  <a:gd name="T27" fmla="*/ 6 h 9"/>
                  <a:gd name="T28" fmla="*/ 47 w 47"/>
                  <a:gd name="T29" fmla="*/ 5 h 9"/>
                  <a:gd name="T30" fmla="*/ 46 w 47"/>
                  <a:gd name="T31" fmla="*/ 3 h 9"/>
                  <a:gd name="T32" fmla="*/ 44 w 47"/>
                  <a:gd name="T33" fmla="*/ 2 h 9"/>
                  <a:gd name="T34" fmla="*/ 42 w 47"/>
                  <a:gd name="T35" fmla="*/ 0 h 9"/>
                  <a:gd name="T36" fmla="*/ 5 w 4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9456" name="Group 80"/>
            <p:cNvGrpSpPr>
              <a:grpSpLocks/>
            </p:cNvGrpSpPr>
            <p:nvPr/>
          </p:nvGrpSpPr>
          <p:grpSpPr bwMode="auto">
            <a:xfrm>
              <a:off x="2968" y="2803"/>
              <a:ext cx="99" cy="249"/>
              <a:chOff x="2968" y="2803"/>
              <a:chExt cx="99" cy="249"/>
            </a:xfrm>
          </p:grpSpPr>
          <p:sp>
            <p:nvSpPr>
              <p:cNvPr id="229454" name="Line 78"/>
              <p:cNvSpPr>
                <a:spLocks noChangeShapeType="1"/>
              </p:cNvSpPr>
              <p:nvPr/>
            </p:nvSpPr>
            <p:spPr bwMode="auto">
              <a:xfrm>
                <a:off x="3018" y="2803"/>
                <a:ext cx="1" cy="204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55" name="Freeform 79"/>
              <p:cNvSpPr>
                <a:spLocks/>
              </p:cNvSpPr>
              <p:nvPr/>
            </p:nvSpPr>
            <p:spPr bwMode="auto">
              <a:xfrm>
                <a:off x="2968" y="3006"/>
                <a:ext cx="99" cy="46"/>
              </a:xfrm>
              <a:custGeom>
                <a:avLst/>
                <a:gdLst>
                  <a:gd name="T0" fmla="*/ 0 w 99"/>
                  <a:gd name="T1" fmla="*/ 0 h 92"/>
                  <a:gd name="T2" fmla="*/ 50 w 99"/>
                  <a:gd name="T3" fmla="*/ 92 h 92"/>
                  <a:gd name="T4" fmla="*/ 99 w 99"/>
                  <a:gd name="T5" fmla="*/ 0 h 92"/>
                  <a:gd name="T6" fmla="*/ 0 w 9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2">
                    <a:moveTo>
                      <a:pt x="0" y="0"/>
                    </a:moveTo>
                    <a:lnTo>
                      <a:pt x="50" y="92"/>
                    </a:lnTo>
                    <a:lnTo>
                      <a:pt x="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9457" name="Rectangle 81"/>
            <p:cNvSpPr>
              <a:spLocks noChangeArrowheads="1"/>
            </p:cNvSpPr>
            <p:nvPr/>
          </p:nvSpPr>
          <p:spPr bwMode="auto">
            <a:xfrm>
              <a:off x="1800" y="2508"/>
              <a:ext cx="253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9458" name="Rectangle 82"/>
            <p:cNvSpPr>
              <a:spLocks noChangeArrowheads="1"/>
            </p:cNvSpPr>
            <p:nvPr/>
          </p:nvSpPr>
          <p:spPr bwMode="auto">
            <a:xfrm>
              <a:off x="1891" y="2576"/>
              <a:ext cx="10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Σχετικό εύρος δραστηριότητας</a:t>
              </a:r>
              <a:endParaRPr lang="el-GR" altLang="de-DE"/>
            </a:p>
          </p:txBody>
        </p:sp>
        <p:grpSp>
          <p:nvGrpSpPr>
            <p:cNvPr id="229469" name="Group 93"/>
            <p:cNvGrpSpPr>
              <a:grpSpLocks/>
            </p:cNvGrpSpPr>
            <p:nvPr/>
          </p:nvGrpSpPr>
          <p:grpSpPr bwMode="auto">
            <a:xfrm>
              <a:off x="2043" y="3114"/>
              <a:ext cx="1951" cy="18"/>
              <a:chOff x="2043" y="3114"/>
              <a:chExt cx="1951" cy="18"/>
            </a:xfrm>
          </p:grpSpPr>
          <p:sp>
            <p:nvSpPr>
              <p:cNvPr id="229459" name="Rectangle 83"/>
              <p:cNvSpPr>
                <a:spLocks noChangeArrowheads="1"/>
              </p:cNvSpPr>
              <p:nvPr/>
            </p:nvSpPr>
            <p:spPr bwMode="auto">
              <a:xfrm>
                <a:off x="2043" y="3114"/>
                <a:ext cx="150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0" name="Rectangle 84"/>
              <p:cNvSpPr>
                <a:spLocks noChangeArrowheads="1"/>
              </p:cNvSpPr>
              <p:nvPr/>
            </p:nvSpPr>
            <p:spPr bwMode="auto">
              <a:xfrm>
                <a:off x="2305" y="3114"/>
                <a:ext cx="38" cy="1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1" name="Rectangle 85"/>
              <p:cNvSpPr>
                <a:spLocks noChangeArrowheads="1"/>
              </p:cNvSpPr>
              <p:nvPr/>
            </p:nvSpPr>
            <p:spPr bwMode="auto">
              <a:xfrm>
                <a:off x="2455" y="3114"/>
                <a:ext cx="151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2" name="Rectangle 86"/>
              <p:cNvSpPr>
                <a:spLocks noChangeArrowheads="1"/>
              </p:cNvSpPr>
              <p:nvPr/>
            </p:nvSpPr>
            <p:spPr bwMode="auto">
              <a:xfrm>
                <a:off x="2718" y="3114"/>
                <a:ext cx="38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3" name="Rectangle 87"/>
              <p:cNvSpPr>
                <a:spLocks noChangeArrowheads="1"/>
              </p:cNvSpPr>
              <p:nvPr/>
            </p:nvSpPr>
            <p:spPr bwMode="auto">
              <a:xfrm>
                <a:off x="2868" y="3114"/>
                <a:ext cx="150" cy="1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4" name="Rectangle 88"/>
              <p:cNvSpPr>
                <a:spLocks noChangeArrowheads="1"/>
              </p:cNvSpPr>
              <p:nvPr/>
            </p:nvSpPr>
            <p:spPr bwMode="auto">
              <a:xfrm>
                <a:off x="3131" y="3114"/>
                <a:ext cx="37" cy="1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5" name="Rectangle 89"/>
              <p:cNvSpPr>
                <a:spLocks noChangeArrowheads="1"/>
              </p:cNvSpPr>
              <p:nvPr/>
            </p:nvSpPr>
            <p:spPr bwMode="auto">
              <a:xfrm>
                <a:off x="3281" y="3114"/>
                <a:ext cx="150" cy="1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6" name="Rectangle 90"/>
              <p:cNvSpPr>
                <a:spLocks noChangeArrowheads="1"/>
              </p:cNvSpPr>
              <p:nvPr/>
            </p:nvSpPr>
            <p:spPr bwMode="auto">
              <a:xfrm>
                <a:off x="3544" y="3114"/>
                <a:ext cx="37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7" name="Rectangle 91"/>
              <p:cNvSpPr>
                <a:spLocks noChangeArrowheads="1"/>
              </p:cNvSpPr>
              <p:nvPr/>
            </p:nvSpPr>
            <p:spPr bwMode="auto">
              <a:xfrm>
                <a:off x="3694" y="3114"/>
                <a:ext cx="150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468" name="Rectangle 92"/>
              <p:cNvSpPr>
                <a:spLocks noChangeArrowheads="1"/>
              </p:cNvSpPr>
              <p:nvPr/>
            </p:nvSpPr>
            <p:spPr bwMode="auto">
              <a:xfrm>
                <a:off x="3956" y="3114"/>
                <a:ext cx="38" cy="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99CB4-0F71-4030-AEF7-E94AC8A17ED2}" type="slidenum">
              <a:rPr lang="el-GR" altLang="de-DE"/>
              <a:pPr/>
              <a:t>26</a:t>
            </a:fld>
            <a:endParaRPr lang="el-GR" altLang="de-DE"/>
          </a:p>
        </p:txBody>
      </p:sp>
      <p:sp>
        <p:nvSpPr>
          <p:cNvPr id="250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Ημιμεταβλητό κόστος</a:t>
            </a:r>
            <a:endParaRPr lang="el-GR" altLang="de-DE" smtClean="0"/>
          </a:p>
        </p:txBody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de-DE" sz="2400" smtClean="0"/>
              <a:t>Το σταθερό μέρος ενός </a:t>
            </a:r>
            <a:r>
              <a:rPr lang="el-GR" altLang="de-DE" sz="2400" b="1" smtClean="0"/>
              <a:t>ημιμεταβλητού κόστους </a:t>
            </a:r>
            <a:r>
              <a:rPr lang="el-GR" altLang="de-DE" sz="2400" smtClean="0"/>
              <a:t>αντιστοιχεί συνήθως στο ελάχιστο τίμημα με το οποίο μπορεί να αποκτηθεί μια υπηρεσία ή ένα αγαθό, έστω και αν δεν χρησιμοποιηθεί καθόλου. Το μεταβλητό μέρος αντιστοιχεί στη χρήση που γίνεται.</a:t>
            </a:r>
          </a:p>
        </p:txBody>
      </p:sp>
      <p:grpSp>
        <p:nvGrpSpPr>
          <p:cNvPr id="250884" name="Group 4"/>
          <p:cNvGrpSpPr>
            <a:grpSpLocks noChangeAspect="1"/>
          </p:cNvGrpSpPr>
          <p:nvPr/>
        </p:nvGrpSpPr>
        <p:grpSpPr bwMode="auto">
          <a:xfrm>
            <a:off x="1044575" y="3429000"/>
            <a:ext cx="7272338" cy="2840038"/>
            <a:chOff x="567" y="2387"/>
            <a:chExt cx="4581" cy="1789"/>
          </a:xfrm>
        </p:grpSpPr>
        <p:sp>
          <p:nvSpPr>
            <p:cNvPr id="2508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2387"/>
              <a:ext cx="4581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886" name="Group 6"/>
            <p:cNvGrpSpPr>
              <a:grpSpLocks/>
            </p:cNvGrpSpPr>
            <p:nvPr/>
          </p:nvGrpSpPr>
          <p:grpSpPr bwMode="auto">
            <a:xfrm>
              <a:off x="571" y="2389"/>
              <a:ext cx="4573" cy="1786"/>
              <a:chOff x="571" y="2389"/>
              <a:chExt cx="4573" cy="1786"/>
            </a:xfrm>
          </p:grpSpPr>
          <p:grpSp>
            <p:nvGrpSpPr>
              <p:cNvPr id="250887" name="Group 7"/>
              <p:cNvGrpSpPr>
                <a:grpSpLocks/>
              </p:cNvGrpSpPr>
              <p:nvPr/>
            </p:nvGrpSpPr>
            <p:grpSpPr bwMode="auto">
              <a:xfrm>
                <a:off x="571" y="2389"/>
                <a:ext cx="4573" cy="1785"/>
                <a:chOff x="571" y="2389"/>
                <a:chExt cx="4573" cy="1785"/>
              </a:xfrm>
            </p:grpSpPr>
            <p:sp>
              <p:nvSpPr>
                <p:cNvPr id="250888" name="Freeform 8"/>
                <p:cNvSpPr>
                  <a:spLocks/>
                </p:cNvSpPr>
                <p:nvPr/>
              </p:nvSpPr>
              <p:spPr bwMode="auto">
                <a:xfrm>
                  <a:off x="571" y="2389"/>
                  <a:ext cx="152" cy="1785"/>
                </a:xfrm>
                <a:custGeom>
                  <a:avLst/>
                  <a:gdLst>
                    <a:gd name="T0" fmla="*/ 0 w 152"/>
                    <a:gd name="T1" fmla="*/ 146 h 3570"/>
                    <a:gd name="T2" fmla="*/ 0 w 152"/>
                    <a:gd name="T3" fmla="*/ 3570 h 3570"/>
                    <a:gd name="T4" fmla="*/ 152 w 152"/>
                    <a:gd name="T5" fmla="*/ 3424 h 3570"/>
                    <a:gd name="T6" fmla="*/ 152 w 152"/>
                    <a:gd name="T7" fmla="*/ 0 h 3570"/>
                    <a:gd name="T8" fmla="*/ 0 w 152"/>
                    <a:gd name="T9" fmla="*/ 146 h 3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3570">
                      <a:moveTo>
                        <a:pt x="0" y="146"/>
                      </a:moveTo>
                      <a:lnTo>
                        <a:pt x="0" y="3570"/>
                      </a:lnTo>
                      <a:lnTo>
                        <a:pt x="152" y="3424"/>
                      </a:lnTo>
                      <a:lnTo>
                        <a:pt x="152" y="0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0E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89" name="Freeform 9"/>
                <p:cNvSpPr>
                  <a:spLocks/>
                </p:cNvSpPr>
                <p:nvPr/>
              </p:nvSpPr>
              <p:spPr bwMode="auto">
                <a:xfrm>
                  <a:off x="571" y="4101"/>
                  <a:ext cx="4573" cy="73"/>
                </a:xfrm>
                <a:custGeom>
                  <a:avLst/>
                  <a:gdLst>
                    <a:gd name="T0" fmla="*/ 0 w 4573"/>
                    <a:gd name="T1" fmla="*/ 146 h 146"/>
                    <a:gd name="T2" fmla="*/ 4421 w 4573"/>
                    <a:gd name="T3" fmla="*/ 146 h 146"/>
                    <a:gd name="T4" fmla="*/ 4573 w 4573"/>
                    <a:gd name="T5" fmla="*/ 0 h 146"/>
                    <a:gd name="T6" fmla="*/ 152 w 4573"/>
                    <a:gd name="T7" fmla="*/ 0 h 146"/>
                    <a:gd name="T8" fmla="*/ 0 w 4573"/>
                    <a:gd name="T9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3" h="146">
                      <a:moveTo>
                        <a:pt x="0" y="146"/>
                      </a:moveTo>
                      <a:lnTo>
                        <a:pt x="4421" y="146"/>
                      </a:lnTo>
                      <a:lnTo>
                        <a:pt x="4573" y="0"/>
                      </a:lnTo>
                      <a:lnTo>
                        <a:pt x="152" y="0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979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90" name="Freeform 10"/>
                <p:cNvSpPr>
                  <a:spLocks/>
                </p:cNvSpPr>
                <p:nvPr/>
              </p:nvSpPr>
              <p:spPr bwMode="auto">
                <a:xfrm>
                  <a:off x="4992" y="2389"/>
                  <a:ext cx="152" cy="1785"/>
                </a:xfrm>
                <a:custGeom>
                  <a:avLst/>
                  <a:gdLst>
                    <a:gd name="T0" fmla="*/ 0 w 152"/>
                    <a:gd name="T1" fmla="*/ 3570 h 3570"/>
                    <a:gd name="T2" fmla="*/ 0 w 152"/>
                    <a:gd name="T3" fmla="*/ 146 h 3570"/>
                    <a:gd name="T4" fmla="*/ 152 w 152"/>
                    <a:gd name="T5" fmla="*/ 0 h 3570"/>
                    <a:gd name="T6" fmla="*/ 152 w 152"/>
                    <a:gd name="T7" fmla="*/ 3424 h 3570"/>
                    <a:gd name="T8" fmla="*/ 0 w 152"/>
                    <a:gd name="T9" fmla="*/ 3570 h 3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3570">
                      <a:moveTo>
                        <a:pt x="0" y="3570"/>
                      </a:moveTo>
                      <a:lnTo>
                        <a:pt x="0" y="146"/>
                      </a:lnTo>
                      <a:lnTo>
                        <a:pt x="152" y="0"/>
                      </a:lnTo>
                      <a:lnTo>
                        <a:pt x="152" y="3424"/>
                      </a:lnTo>
                      <a:lnTo>
                        <a:pt x="0" y="35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91" name="Freeform 11"/>
                <p:cNvSpPr>
                  <a:spLocks/>
                </p:cNvSpPr>
                <p:nvPr/>
              </p:nvSpPr>
              <p:spPr bwMode="auto">
                <a:xfrm>
                  <a:off x="571" y="2389"/>
                  <a:ext cx="4573" cy="73"/>
                </a:xfrm>
                <a:custGeom>
                  <a:avLst/>
                  <a:gdLst>
                    <a:gd name="T0" fmla="*/ 4421 w 4573"/>
                    <a:gd name="T1" fmla="*/ 146 h 146"/>
                    <a:gd name="T2" fmla="*/ 0 w 4573"/>
                    <a:gd name="T3" fmla="*/ 146 h 146"/>
                    <a:gd name="T4" fmla="*/ 152 w 4573"/>
                    <a:gd name="T5" fmla="*/ 0 h 146"/>
                    <a:gd name="T6" fmla="*/ 4573 w 4573"/>
                    <a:gd name="T7" fmla="*/ 0 h 146"/>
                    <a:gd name="T8" fmla="*/ 4421 w 4573"/>
                    <a:gd name="T9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73" h="146">
                      <a:moveTo>
                        <a:pt x="4421" y="146"/>
                      </a:moveTo>
                      <a:lnTo>
                        <a:pt x="0" y="146"/>
                      </a:lnTo>
                      <a:lnTo>
                        <a:pt x="152" y="0"/>
                      </a:lnTo>
                      <a:lnTo>
                        <a:pt x="4573" y="0"/>
                      </a:lnTo>
                      <a:lnTo>
                        <a:pt x="4421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0892" name="Group 12"/>
              <p:cNvGrpSpPr>
                <a:grpSpLocks/>
              </p:cNvGrpSpPr>
              <p:nvPr/>
            </p:nvGrpSpPr>
            <p:grpSpPr bwMode="auto">
              <a:xfrm>
                <a:off x="571" y="2462"/>
                <a:ext cx="4423" cy="1713"/>
                <a:chOff x="571" y="2462"/>
                <a:chExt cx="4423" cy="1713"/>
              </a:xfrm>
            </p:grpSpPr>
            <p:sp>
              <p:nvSpPr>
                <p:cNvPr id="250893" name="Rectangle 13"/>
                <p:cNvSpPr>
                  <a:spLocks noChangeArrowheads="1"/>
                </p:cNvSpPr>
                <p:nvPr/>
              </p:nvSpPr>
              <p:spPr bwMode="auto">
                <a:xfrm>
                  <a:off x="571" y="2462"/>
                  <a:ext cx="4421" cy="1712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94" name="Rectangle 14"/>
                <p:cNvSpPr>
                  <a:spLocks noChangeArrowheads="1"/>
                </p:cNvSpPr>
                <p:nvPr/>
              </p:nvSpPr>
              <p:spPr bwMode="auto">
                <a:xfrm>
                  <a:off x="571" y="2462"/>
                  <a:ext cx="4421" cy="1712"/>
                </a:xfrm>
                <a:prstGeom prst="rect">
                  <a:avLst/>
                </a:prstGeom>
                <a:solidFill>
                  <a:srgbClr val="FFFF99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95" name="Rectangle 15"/>
                <p:cNvSpPr>
                  <a:spLocks noChangeArrowheads="1"/>
                </p:cNvSpPr>
                <p:nvPr/>
              </p:nvSpPr>
              <p:spPr bwMode="auto">
                <a:xfrm>
                  <a:off x="571" y="2462"/>
                  <a:ext cx="4423" cy="1713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896" name="Rectangle 16"/>
                <p:cNvSpPr>
                  <a:spLocks noChangeArrowheads="1"/>
                </p:cNvSpPr>
                <p:nvPr/>
              </p:nvSpPr>
              <p:spPr bwMode="auto">
                <a:xfrm>
                  <a:off x="571" y="2462"/>
                  <a:ext cx="4421" cy="17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50897" name="Rectangle 17"/>
            <p:cNvSpPr>
              <a:spLocks noChangeArrowheads="1"/>
            </p:cNvSpPr>
            <p:nvPr/>
          </p:nvSpPr>
          <p:spPr bwMode="auto">
            <a:xfrm>
              <a:off x="1201" y="2562"/>
              <a:ext cx="27" cy="14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0898" name="Rectangle 18"/>
            <p:cNvSpPr>
              <a:spLocks noChangeArrowheads="1"/>
            </p:cNvSpPr>
            <p:nvPr/>
          </p:nvSpPr>
          <p:spPr bwMode="auto">
            <a:xfrm>
              <a:off x="1001" y="3928"/>
              <a:ext cx="3566" cy="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0899" name="Rectangle 19"/>
            <p:cNvSpPr>
              <a:spLocks noChangeArrowheads="1"/>
            </p:cNvSpPr>
            <p:nvPr/>
          </p:nvSpPr>
          <p:spPr bwMode="auto">
            <a:xfrm>
              <a:off x="2394" y="3934"/>
              <a:ext cx="96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0900" name="Rectangle 20"/>
            <p:cNvSpPr>
              <a:spLocks noChangeArrowheads="1"/>
            </p:cNvSpPr>
            <p:nvPr/>
          </p:nvSpPr>
          <p:spPr bwMode="auto">
            <a:xfrm>
              <a:off x="2480" y="3996"/>
              <a:ext cx="3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 b="1">
                  <a:solidFill>
                    <a:srgbClr val="000000"/>
                  </a:solidFill>
                </a:rPr>
                <a:t>Ποσότητα</a:t>
              </a:r>
              <a:endParaRPr lang="el-GR" altLang="de-DE"/>
            </a:p>
          </p:txBody>
        </p:sp>
        <p:sp>
          <p:nvSpPr>
            <p:cNvPr id="250901" name="Rectangle 21"/>
            <p:cNvSpPr>
              <a:spLocks noChangeArrowheads="1"/>
            </p:cNvSpPr>
            <p:nvPr/>
          </p:nvSpPr>
          <p:spPr bwMode="auto">
            <a:xfrm rot="16080000">
              <a:off x="746" y="3119"/>
              <a:ext cx="2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 b="1">
                  <a:solidFill>
                    <a:srgbClr val="000000"/>
                  </a:solidFill>
                </a:rPr>
                <a:t>Κόστος</a:t>
              </a:r>
              <a:endParaRPr lang="el-GR" altLang="de-DE"/>
            </a:p>
          </p:txBody>
        </p:sp>
        <p:sp>
          <p:nvSpPr>
            <p:cNvPr id="250902" name="Rectangle 22"/>
            <p:cNvSpPr>
              <a:spLocks noChangeArrowheads="1"/>
            </p:cNvSpPr>
            <p:nvPr/>
          </p:nvSpPr>
          <p:spPr bwMode="auto">
            <a:xfrm rot="16080000">
              <a:off x="874" y="2965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grpSp>
          <p:nvGrpSpPr>
            <p:cNvPr id="250903" name="Group 23"/>
            <p:cNvGrpSpPr>
              <a:grpSpLocks/>
            </p:cNvGrpSpPr>
            <p:nvPr/>
          </p:nvGrpSpPr>
          <p:grpSpPr bwMode="auto">
            <a:xfrm>
              <a:off x="1209" y="3658"/>
              <a:ext cx="3074" cy="4"/>
              <a:chOff x="1209" y="3658"/>
              <a:chExt cx="3074" cy="4"/>
            </a:xfrm>
          </p:grpSpPr>
          <p:sp>
            <p:nvSpPr>
              <p:cNvPr id="250904" name="Freeform 24"/>
              <p:cNvSpPr>
                <a:spLocks/>
              </p:cNvSpPr>
              <p:nvPr/>
            </p:nvSpPr>
            <p:spPr bwMode="auto">
              <a:xfrm>
                <a:off x="1209" y="3658"/>
                <a:ext cx="44" cy="4"/>
              </a:xfrm>
              <a:custGeom>
                <a:avLst/>
                <a:gdLst>
                  <a:gd name="T0" fmla="*/ 6 w 44"/>
                  <a:gd name="T1" fmla="*/ 0 h 9"/>
                  <a:gd name="T2" fmla="*/ 4 w 44"/>
                  <a:gd name="T3" fmla="*/ 0 h 9"/>
                  <a:gd name="T4" fmla="*/ 3 w 44"/>
                  <a:gd name="T5" fmla="*/ 2 h 9"/>
                  <a:gd name="T6" fmla="*/ 1 w 44"/>
                  <a:gd name="T7" fmla="*/ 3 h 9"/>
                  <a:gd name="T8" fmla="*/ 0 w 44"/>
                  <a:gd name="T9" fmla="*/ 5 h 9"/>
                  <a:gd name="T10" fmla="*/ 0 w 44"/>
                  <a:gd name="T11" fmla="*/ 5 h 9"/>
                  <a:gd name="T12" fmla="*/ 1 w 44"/>
                  <a:gd name="T13" fmla="*/ 6 h 9"/>
                  <a:gd name="T14" fmla="*/ 3 w 44"/>
                  <a:gd name="T15" fmla="*/ 7 h 9"/>
                  <a:gd name="T16" fmla="*/ 4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6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05" name="Freeform 25"/>
              <p:cNvSpPr>
                <a:spLocks/>
              </p:cNvSpPr>
              <p:nvPr/>
            </p:nvSpPr>
            <p:spPr bwMode="auto">
              <a:xfrm>
                <a:off x="1271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06" name="Freeform 26"/>
              <p:cNvSpPr>
                <a:spLocks/>
              </p:cNvSpPr>
              <p:nvPr/>
            </p:nvSpPr>
            <p:spPr bwMode="auto">
              <a:xfrm>
                <a:off x="1333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1 w 45"/>
                  <a:gd name="T21" fmla="*/ 9 h 9"/>
                  <a:gd name="T22" fmla="*/ 42 w 45"/>
                  <a:gd name="T23" fmla="*/ 9 h 9"/>
                  <a:gd name="T24" fmla="*/ 44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4 w 45"/>
                  <a:gd name="T31" fmla="*/ 3 h 9"/>
                  <a:gd name="T32" fmla="*/ 42 w 45"/>
                  <a:gd name="T33" fmla="*/ 2 h 9"/>
                  <a:gd name="T34" fmla="*/ 41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07" name="Freeform 27"/>
              <p:cNvSpPr>
                <a:spLocks/>
              </p:cNvSpPr>
              <p:nvPr/>
            </p:nvSpPr>
            <p:spPr bwMode="auto">
              <a:xfrm>
                <a:off x="1396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08" name="Freeform 28"/>
              <p:cNvSpPr>
                <a:spLocks/>
              </p:cNvSpPr>
              <p:nvPr/>
            </p:nvSpPr>
            <p:spPr bwMode="auto">
              <a:xfrm>
                <a:off x="1458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09" name="Freeform 29"/>
              <p:cNvSpPr>
                <a:spLocks/>
              </p:cNvSpPr>
              <p:nvPr/>
            </p:nvSpPr>
            <p:spPr bwMode="auto">
              <a:xfrm>
                <a:off x="1521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0" name="Freeform 30"/>
              <p:cNvSpPr>
                <a:spLocks/>
              </p:cNvSpPr>
              <p:nvPr/>
            </p:nvSpPr>
            <p:spPr bwMode="auto">
              <a:xfrm>
                <a:off x="1583" y="3658"/>
                <a:ext cx="45" cy="4"/>
              </a:xfrm>
              <a:custGeom>
                <a:avLst/>
                <a:gdLst>
                  <a:gd name="T0" fmla="*/ 4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4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1" name="Freeform 31"/>
              <p:cNvSpPr>
                <a:spLocks/>
              </p:cNvSpPr>
              <p:nvPr/>
            </p:nvSpPr>
            <p:spPr bwMode="auto">
              <a:xfrm>
                <a:off x="1645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1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1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2" name="Freeform 32"/>
              <p:cNvSpPr>
                <a:spLocks/>
              </p:cNvSpPr>
              <p:nvPr/>
            </p:nvSpPr>
            <p:spPr bwMode="auto">
              <a:xfrm>
                <a:off x="1708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3" name="Freeform 33"/>
              <p:cNvSpPr>
                <a:spLocks/>
              </p:cNvSpPr>
              <p:nvPr/>
            </p:nvSpPr>
            <p:spPr bwMode="auto">
              <a:xfrm>
                <a:off x="1770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4" name="Freeform 34"/>
              <p:cNvSpPr>
                <a:spLocks/>
              </p:cNvSpPr>
              <p:nvPr/>
            </p:nvSpPr>
            <p:spPr bwMode="auto">
              <a:xfrm>
                <a:off x="1833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5" name="Freeform 35"/>
              <p:cNvSpPr>
                <a:spLocks/>
              </p:cNvSpPr>
              <p:nvPr/>
            </p:nvSpPr>
            <p:spPr bwMode="auto">
              <a:xfrm>
                <a:off x="1895" y="3658"/>
                <a:ext cx="45" cy="4"/>
              </a:xfrm>
              <a:custGeom>
                <a:avLst/>
                <a:gdLst>
                  <a:gd name="T0" fmla="*/ 4 w 45"/>
                  <a:gd name="T1" fmla="*/ 0 h 9"/>
                  <a:gd name="T2" fmla="*/ 3 w 45"/>
                  <a:gd name="T3" fmla="*/ 0 h 9"/>
                  <a:gd name="T4" fmla="*/ 1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1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4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6" name="Freeform 36"/>
              <p:cNvSpPr>
                <a:spLocks/>
              </p:cNvSpPr>
              <p:nvPr/>
            </p:nvSpPr>
            <p:spPr bwMode="auto">
              <a:xfrm>
                <a:off x="1957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7" name="Freeform 37"/>
              <p:cNvSpPr>
                <a:spLocks/>
              </p:cNvSpPr>
              <p:nvPr/>
            </p:nvSpPr>
            <p:spPr bwMode="auto">
              <a:xfrm>
                <a:off x="2020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8" name="Freeform 38"/>
              <p:cNvSpPr>
                <a:spLocks/>
              </p:cNvSpPr>
              <p:nvPr/>
            </p:nvSpPr>
            <p:spPr bwMode="auto">
              <a:xfrm>
                <a:off x="2082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19" name="Freeform 39"/>
              <p:cNvSpPr>
                <a:spLocks/>
              </p:cNvSpPr>
              <p:nvPr/>
            </p:nvSpPr>
            <p:spPr bwMode="auto">
              <a:xfrm>
                <a:off x="2145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2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2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0" name="Freeform 40"/>
              <p:cNvSpPr>
                <a:spLocks/>
              </p:cNvSpPr>
              <p:nvPr/>
            </p:nvSpPr>
            <p:spPr bwMode="auto">
              <a:xfrm>
                <a:off x="2207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9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1" name="Freeform 41"/>
              <p:cNvSpPr>
                <a:spLocks/>
              </p:cNvSpPr>
              <p:nvPr/>
            </p:nvSpPr>
            <p:spPr bwMode="auto">
              <a:xfrm>
                <a:off x="2269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2" name="Freeform 42"/>
              <p:cNvSpPr>
                <a:spLocks/>
              </p:cNvSpPr>
              <p:nvPr/>
            </p:nvSpPr>
            <p:spPr bwMode="auto">
              <a:xfrm>
                <a:off x="2332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3" name="Freeform 43"/>
              <p:cNvSpPr>
                <a:spLocks/>
              </p:cNvSpPr>
              <p:nvPr/>
            </p:nvSpPr>
            <p:spPr bwMode="auto">
              <a:xfrm>
                <a:off x="2394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4" name="Freeform 44"/>
              <p:cNvSpPr>
                <a:spLocks/>
              </p:cNvSpPr>
              <p:nvPr/>
            </p:nvSpPr>
            <p:spPr bwMode="auto">
              <a:xfrm>
                <a:off x="2456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1 w 45"/>
                  <a:gd name="T21" fmla="*/ 9 h 9"/>
                  <a:gd name="T22" fmla="*/ 42 w 45"/>
                  <a:gd name="T23" fmla="*/ 9 h 9"/>
                  <a:gd name="T24" fmla="*/ 44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4 w 45"/>
                  <a:gd name="T31" fmla="*/ 3 h 9"/>
                  <a:gd name="T32" fmla="*/ 42 w 45"/>
                  <a:gd name="T33" fmla="*/ 2 h 9"/>
                  <a:gd name="T34" fmla="*/ 41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5" name="Freeform 45"/>
              <p:cNvSpPr>
                <a:spLocks/>
              </p:cNvSpPr>
              <p:nvPr/>
            </p:nvSpPr>
            <p:spPr bwMode="auto">
              <a:xfrm>
                <a:off x="2519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6" name="Freeform 46"/>
              <p:cNvSpPr>
                <a:spLocks/>
              </p:cNvSpPr>
              <p:nvPr/>
            </p:nvSpPr>
            <p:spPr bwMode="auto">
              <a:xfrm>
                <a:off x="2581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7" name="Freeform 47"/>
              <p:cNvSpPr>
                <a:spLocks/>
              </p:cNvSpPr>
              <p:nvPr/>
            </p:nvSpPr>
            <p:spPr bwMode="auto">
              <a:xfrm>
                <a:off x="2644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8" name="Freeform 48"/>
              <p:cNvSpPr>
                <a:spLocks/>
              </p:cNvSpPr>
              <p:nvPr/>
            </p:nvSpPr>
            <p:spPr bwMode="auto">
              <a:xfrm>
                <a:off x="2706" y="3658"/>
                <a:ext cx="45" cy="4"/>
              </a:xfrm>
              <a:custGeom>
                <a:avLst/>
                <a:gdLst>
                  <a:gd name="T0" fmla="*/ 4 w 45"/>
                  <a:gd name="T1" fmla="*/ 0 h 9"/>
                  <a:gd name="T2" fmla="*/ 3 w 45"/>
                  <a:gd name="T3" fmla="*/ 0 h 9"/>
                  <a:gd name="T4" fmla="*/ 1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1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4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29" name="Freeform 49"/>
              <p:cNvSpPr>
                <a:spLocks/>
              </p:cNvSpPr>
              <p:nvPr/>
            </p:nvSpPr>
            <p:spPr bwMode="auto">
              <a:xfrm>
                <a:off x="2768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0" name="Freeform 50"/>
              <p:cNvSpPr>
                <a:spLocks/>
              </p:cNvSpPr>
              <p:nvPr/>
            </p:nvSpPr>
            <p:spPr bwMode="auto">
              <a:xfrm>
                <a:off x="2831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1" name="Freeform 51"/>
              <p:cNvSpPr>
                <a:spLocks/>
              </p:cNvSpPr>
              <p:nvPr/>
            </p:nvSpPr>
            <p:spPr bwMode="auto">
              <a:xfrm>
                <a:off x="2893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2" name="Freeform 52"/>
              <p:cNvSpPr>
                <a:spLocks/>
              </p:cNvSpPr>
              <p:nvPr/>
            </p:nvSpPr>
            <p:spPr bwMode="auto">
              <a:xfrm>
                <a:off x="2956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3" name="Freeform 53"/>
              <p:cNvSpPr>
                <a:spLocks/>
              </p:cNvSpPr>
              <p:nvPr/>
            </p:nvSpPr>
            <p:spPr bwMode="auto">
              <a:xfrm>
                <a:off x="3018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9 w 44"/>
                  <a:gd name="T19" fmla="*/ 9 h 9"/>
                  <a:gd name="T20" fmla="*/ 40 w 44"/>
                  <a:gd name="T21" fmla="*/ 9 h 9"/>
                  <a:gd name="T22" fmla="*/ 42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2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4" name="Freeform 54"/>
              <p:cNvSpPr>
                <a:spLocks/>
              </p:cNvSpPr>
              <p:nvPr/>
            </p:nvSpPr>
            <p:spPr bwMode="auto">
              <a:xfrm>
                <a:off x="3080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5" name="Freeform 55"/>
              <p:cNvSpPr>
                <a:spLocks/>
              </p:cNvSpPr>
              <p:nvPr/>
            </p:nvSpPr>
            <p:spPr bwMode="auto">
              <a:xfrm>
                <a:off x="3143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6" name="Freeform 56"/>
              <p:cNvSpPr>
                <a:spLocks/>
              </p:cNvSpPr>
              <p:nvPr/>
            </p:nvSpPr>
            <p:spPr bwMode="auto">
              <a:xfrm>
                <a:off x="3205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7" name="Freeform 57"/>
              <p:cNvSpPr>
                <a:spLocks/>
              </p:cNvSpPr>
              <p:nvPr/>
            </p:nvSpPr>
            <p:spPr bwMode="auto">
              <a:xfrm>
                <a:off x="3267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1 w 45"/>
                  <a:gd name="T21" fmla="*/ 9 h 9"/>
                  <a:gd name="T22" fmla="*/ 42 w 45"/>
                  <a:gd name="T23" fmla="*/ 9 h 9"/>
                  <a:gd name="T24" fmla="*/ 44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4 w 45"/>
                  <a:gd name="T31" fmla="*/ 3 h 9"/>
                  <a:gd name="T32" fmla="*/ 42 w 45"/>
                  <a:gd name="T33" fmla="*/ 2 h 9"/>
                  <a:gd name="T34" fmla="*/ 41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8" name="Freeform 58"/>
              <p:cNvSpPr>
                <a:spLocks/>
              </p:cNvSpPr>
              <p:nvPr/>
            </p:nvSpPr>
            <p:spPr bwMode="auto">
              <a:xfrm>
                <a:off x="3330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39" name="Freeform 59"/>
              <p:cNvSpPr>
                <a:spLocks/>
              </p:cNvSpPr>
              <p:nvPr/>
            </p:nvSpPr>
            <p:spPr bwMode="auto">
              <a:xfrm>
                <a:off x="3392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0" name="Freeform 60"/>
              <p:cNvSpPr>
                <a:spLocks/>
              </p:cNvSpPr>
              <p:nvPr/>
            </p:nvSpPr>
            <p:spPr bwMode="auto">
              <a:xfrm>
                <a:off x="3455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1" name="Freeform 61"/>
              <p:cNvSpPr>
                <a:spLocks/>
              </p:cNvSpPr>
              <p:nvPr/>
            </p:nvSpPr>
            <p:spPr bwMode="auto">
              <a:xfrm>
                <a:off x="3517" y="3658"/>
                <a:ext cx="45" cy="4"/>
              </a:xfrm>
              <a:custGeom>
                <a:avLst/>
                <a:gdLst>
                  <a:gd name="T0" fmla="*/ 4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4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2" name="Freeform 62"/>
              <p:cNvSpPr>
                <a:spLocks/>
              </p:cNvSpPr>
              <p:nvPr/>
            </p:nvSpPr>
            <p:spPr bwMode="auto">
              <a:xfrm>
                <a:off x="3579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1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1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3" name="Freeform 63"/>
              <p:cNvSpPr>
                <a:spLocks/>
              </p:cNvSpPr>
              <p:nvPr/>
            </p:nvSpPr>
            <p:spPr bwMode="auto">
              <a:xfrm>
                <a:off x="3642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4" name="Freeform 64"/>
              <p:cNvSpPr>
                <a:spLocks/>
              </p:cNvSpPr>
              <p:nvPr/>
            </p:nvSpPr>
            <p:spPr bwMode="auto">
              <a:xfrm>
                <a:off x="3704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5" name="Freeform 65"/>
              <p:cNvSpPr>
                <a:spLocks/>
              </p:cNvSpPr>
              <p:nvPr/>
            </p:nvSpPr>
            <p:spPr bwMode="auto">
              <a:xfrm>
                <a:off x="3767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6" name="Freeform 66"/>
              <p:cNvSpPr>
                <a:spLocks/>
              </p:cNvSpPr>
              <p:nvPr/>
            </p:nvSpPr>
            <p:spPr bwMode="auto">
              <a:xfrm>
                <a:off x="3829" y="3658"/>
                <a:ext cx="45" cy="4"/>
              </a:xfrm>
              <a:custGeom>
                <a:avLst/>
                <a:gdLst>
                  <a:gd name="T0" fmla="*/ 4 w 45"/>
                  <a:gd name="T1" fmla="*/ 0 h 9"/>
                  <a:gd name="T2" fmla="*/ 3 w 45"/>
                  <a:gd name="T3" fmla="*/ 0 h 9"/>
                  <a:gd name="T4" fmla="*/ 1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1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4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7" name="Freeform 67"/>
              <p:cNvSpPr>
                <a:spLocks/>
              </p:cNvSpPr>
              <p:nvPr/>
            </p:nvSpPr>
            <p:spPr bwMode="auto">
              <a:xfrm>
                <a:off x="3891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8" name="Freeform 68"/>
              <p:cNvSpPr>
                <a:spLocks/>
              </p:cNvSpPr>
              <p:nvPr/>
            </p:nvSpPr>
            <p:spPr bwMode="auto">
              <a:xfrm>
                <a:off x="3954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49" name="Freeform 69"/>
              <p:cNvSpPr>
                <a:spLocks/>
              </p:cNvSpPr>
              <p:nvPr/>
            </p:nvSpPr>
            <p:spPr bwMode="auto">
              <a:xfrm>
                <a:off x="4016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0" name="Freeform 70"/>
              <p:cNvSpPr>
                <a:spLocks/>
              </p:cNvSpPr>
              <p:nvPr/>
            </p:nvSpPr>
            <p:spPr bwMode="auto">
              <a:xfrm>
                <a:off x="4079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2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2 w 44"/>
                  <a:gd name="T17" fmla="*/ 9 h 9"/>
                  <a:gd name="T18" fmla="*/ 38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1" name="Freeform 71"/>
              <p:cNvSpPr>
                <a:spLocks/>
              </p:cNvSpPr>
              <p:nvPr/>
            </p:nvSpPr>
            <p:spPr bwMode="auto">
              <a:xfrm>
                <a:off x="4141" y="3658"/>
                <a:ext cx="44" cy="4"/>
              </a:xfrm>
              <a:custGeom>
                <a:avLst/>
                <a:gdLst>
                  <a:gd name="T0" fmla="*/ 4 w 44"/>
                  <a:gd name="T1" fmla="*/ 0 h 9"/>
                  <a:gd name="T2" fmla="*/ 3 w 44"/>
                  <a:gd name="T3" fmla="*/ 0 h 9"/>
                  <a:gd name="T4" fmla="*/ 1 w 44"/>
                  <a:gd name="T5" fmla="*/ 2 h 9"/>
                  <a:gd name="T6" fmla="*/ 0 w 44"/>
                  <a:gd name="T7" fmla="*/ 3 h 9"/>
                  <a:gd name="T8" fmla="*/ 0 w 44"/>
                  <a:gd name="T9" fmla="*/ 5 h 9"/>
                  <a:gd name="T10" fmla="*/ 0 w 44"/>
                  <a:gd name="T11" fmla="*/ 6 h 9"/>
                  <a:gd name="T12" fmla="*/ 0 w 44"/>
                  <a:gd name="T13" fmla="*/ 7 h 9"/>
                  <a:gd name="T14" fmla="*/ 1 w 44"/>
                  <a:gd name="T15" fmla="*/ 9 h 9"/>
                  <a:gd name="T16" fmla="*/ 3 w 44"/>
                  <a:gd name="T17" fmla="*/ 9 h 9"/>
                  <a:gd name="T18" fmla="*/ 39 w 44"/>
                  <a:gd name="T19" fmla="*/ 9 h 9"/>
                  <a:gd name="T20" fmla="*/ 40 w 44"/>
                  <a:gd name="T21" fmla="*/ 9 h 9"/>
                  <a:gd name="T22" fmla="*/ 41 w 44"/>
                  <a:gd name="T23" fmla="*/ 9 h 9"/>
                  <a:gd name="T24" fmla="*/ 43 w 44"/>
                  <a:gd name="T25" fmla="*/ 7 h 9"/>
                  <a:gd name="T26" fmla="*/ 44 w 44"/>
                  <a:gd name="T27" fmla="*/ 6 h 9"/>
                  <a:gd name="T28" fmla="*/ 44 w 44"/>
                  <a:gd name="T29" fmla="*/ 5 h 9"/>
                  <a:gd name="T30" fmla="*/ 43 w 44"/>
                  <a:gd name="T31" fmla="*/ 3 h 9"/>
                  <a:gd name="T32" fmla="*/ 41 w 44"/>
                  <a:gd name="T33" fmla="*/ 2 h 9"/>
                  <a:gd name="T34" fmla="*/ 40 w 44"/>
                  <a:gd name="T35" fmla="*/ 0 h 9"/>
                  <a:gd name="T36" fmla="*/ 4 w 44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7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2" name="Freeform 72"/>
              <p:cNvSpPr>
                <a:spLocks/>
              </p:cNvSpPr>
              <p:nvPr/>
            </p:nvSpPr>
            <p:spPr bwMode="auto">
              <a:xfrm>
                <a:off x="4203" y="3658"/>
                <a:ext cx="45" cy="4"/>
              </a:xfrm>
              <a:custGeom>
                <a:avLst/>
                <a:gdLst>
                  <a:gd name="T0" fmla="*/ 5 w 45"/>
                  <a:gd name="T1" fmla="*/ 0 h 9"/>
                  <a:gd name="T2" fmla="*/ 3 w 45"/>
                  <a:gd name="T3" fmla="*/ 0 h 9"/>
                  <a:gd name="T4" fmla="*/ 2 w 45"/>
                  <a:gd name="T5" fmla="*/ 2 h 9"/>
                  <a:gd name="T6" fmla="*/ 0 w 45"/>
                  <a:gd name="T7" fmla="*/ 3 h 9"/>
                  <a:gd name="T8" fmla="*/ 0 w 45"/>
                  <a:gd name="T9" fmla="*/ 5 h 9"/>
                  <a:gd name="T10" fmla="*/ 0 w 45"/>
                  <a:gd name="T11" fmla="*/ 6 h 9"/>
                  <a:gd name="T12" fmla="*/ 0 w 45"/>
                  <a:gd name="T13" fmla="*/ 7 h 9"/>
                  <a:gd name="T14" fmla="*/ 2 w 45"/>
                  <a:gd name="T15" fmla="*/ 9 h 9"/>
                  <a:gd name="T16" fmla="*/ 3 w 45"/>
                  <a:gd name="T17" fmla="*/ 9 h 9"/>
                  <a:gd name="T18" fmla="*/ 39 w 45"/>
                  <a:gd name="T19" fmla="*/ 9 h 9"/>
                  <a:gd name="T20" fmla="*/ 40 w 45"/>
                  <a:gd name="T21" fmla="*/ 9 h 9"/>
                  <a:gd name="T22" fmla="*/ 42 w 45"/>
                  <a:gd name="T23" fmla="*/ 9 h 9"/>
                  <a:gd name="T24" fmla="*/ 43 w 45"/>
                  <a:gd name="T25" fmla="*/ 7 h 9"/>
                  <a:gd name="T26" fmla="*/ 45 w 45"/>
                  <a:gd name="T27" fmla="*/ 6 h 9"/>
                  <a:gd name="T28" fmla="*/ 45 w 45"/>
                  <a:gd name="T29" fmla="*/ 5 h 9"/>
                  <a:gd name="T30" fmla="*/ 43 w 45"/>
                  <a:gd name="T31" fmla="*/ 3 h 9"/>
                  <a:gd name="T32" fmla="*/ 42 w 45"/>
                  <a:gd name="T33" fmla="*/ 2 h 9"/>
                  <a:gd name="T34" fmla="*/ 40 w 45"/>
                  <a:gd name="T35" fmla="*/ 0 h 9"/>
                  <a:gd name="T36" fmla="*/ 5 w 45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3" name="Freeform 73"/>
              <p:cNvSpPr>
                <a:spLocks/>
              </p:cNvSpPr>
              <p:nvPr/>
            </p:nvSpPr>
            <p:spPr bwMode="auto">
              <a:xfrm>
                <a:off x="4266" y="3658"/>
                <a:ext cx="17" cy="4"/>
              </a:xfrm>
              <a:custGeom>
                <a:avLst/>
                <a:gdLst>
                  <a:gd name="T0" fmla="*/ 4 w 17"/>
                  <a:gd name="T1" fmla="*/ 0 h 9"/>
                  <a:gd name="T2" fmla="*/ 3 w 17"/>
                  <a:gd name="T3" fmla="*/ 0 h 9"/>
                  <a:gd name="T4" fmla="*/ 1 w 17"/>
                  <a:gd name="T5" fmla="*/ 2 h 9"/>
                  <a:gd name="T6" fmla="*/ 0 w 17"/>
                  <a:gd name="T7" fmla="*/ 3 h 9"/>
                  <a:gd name="T8" fmla="*/ 0 w 17"/>
                  <a:gd name="T9" fmla="*/ 5 h 9"/>
                  <a:gd name="T10" fmla="*/ 0 w 17"/>
                  <a:gd name="T11" fmla="*/ 6 h 9"/>
                  <a:gd name="T12" fmla="*/ 0 w 17"/>
                  <a:gd name="T13" fmla="*/ 7 h 9"/>
                  <a:gd name="T14" fmla="*/ 1 w 17"/>
                  <a:gd name="T15" fmla="*/ 9 h 9"/>
                  <a:gd name="T16" fmla="*/ 3 w 17"/>
                  <a:gd name="T17" fmla="*/ 9 h 9"/>
                  <a:gd name="T18" fmla="*/ 13 w 17"/>
                  <a:gd name="T19" fmla="*/ 9 h 9"/>
                  <a:gd name="T20" fmla="*/ 13 w 17"/>
                  <a:gd name="T21" fmla="*/ 9 h 9"/>
                  <a:gd name="T22" fmla="*/ 15 w 17"/>
                  <a:gd name="T23" fmla="*/ 7 h 9"/>
                  <a:gd name="T24" fmla="*/ 16 w 17"/>
                  <a:gd name="T25" fmla="*/ 6 h 9"/>
                  <a:gd name="T26" fmla="*/ 17 w 17"/>
                  <a:gd name="T27" fmla="*/ 5 h 9"/>
                  <a:gd name="T28" fmla="*/ 17 w 17"/>
                  <a:gd name="T29" fmla="*/ 5 h 9"/>
                  <a:gd name="T30" fmla="*/ 16 w 17"/>
                  <a:gd name="T31" fmla="*/ 3 h 9"/>
                  <a:gd name="T32" fmla="*/ 15 w 17"/>
                  <a:gd name="T33" fmla="*/ 2 h 9"/>
                  <a:gd name="T34" fmla="*/ 15 w 17"/>
                  <a:gd name="T35" fmla="*/ 0 h 9"/>
                  <a:gd name="T36" fmla="*/ 4 w 17"/>
                  <a:gd name="T3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9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0954" name="Group 74"/>
            <p:cNvGrpSpPr>
              <a:grpSpLocks/>
            </p:cNvGrpSpPr>
            <p:nvPr/>
          </p:nvGrpSpPr>
          <p:grpSpPr bwMode="auto">
            <a:xfrm>
              <a:off x="1209" y="3110"/>
              <a:ext cx="3074" cy="552"/>
              <a:chOff x="1209" y="3110"/>
              <a:chExt cx="3074" cy="552"/>
            </a:xfrm>
          </p:grpSpPr>
          <p:sp>
            <p:nvSpPr>
              <p:cNvPr id="250955" name="Freeform 75"/>
              <p:cNvSpPr>
                <a:spLocks/>
              </p:cNvSpPr>
              <p:nvPr/>
            </p:nvSpPr>
            <p:spPr bwMode="auto">
              <a:xfrm>
                <a:off x="1209" y="3652"/>
                <a:ext cx="41" cy="10"/>
              </a:xfrm>
              <a:custGeom>
                <a:avLst/>
                <a:gdLst>
                  <a:gd name="T0" fmla="*/ 4 w 41"/>
                  <a:gd name="T1" fmla="*/ 11 h 20"/>
                  <a:gd name="T2" fmla="*/ 3 w 41"/>
                  <a:gd name="T3" fmla="*/ 13 h 20"/>
                  <a:gd name="T4" fmla="*/ 1 w 41"/>
                  <a:gd name="T5" fmla="*/ 14 h 20"/>
                  <a:gd name="T6" fmla="*/ 0 w 41"/>
                  <a:gd name="T7" fmla="*/ 16 h 20"/>
                  <a:gd name="T8" fmla="*/ 0 w 41"/>
                  <a:gd name="T9" fmla="*/ 16 h 20"/>
                  <a:gd name="T10" fmla="*/ 1 w 41"/>
                  <a:gd name="T11" fmla="*/ 17 h 20"/>
                  <a:gd name="T12" fmla="*/ 3 w 41"/>
                  <a:gd name="T13" fmla="*/ 18 h 20"/>
                  <a:gd name="T14" fmla="*/ 4 w 41"/>
                  <a:gd name="T15" fmla="*/ 20 h 20"/>
                  <a:gd name="T16" fmla="*/ 6 w 41"/>
                  <a:gd name="T17" fmla="*/ 20 h 20"/>
                  <a:gd name="T18" fmla="*/ 38 w 41"/>
                  <a:gd name="T19" fmla="*/ 8 h 20"/>
                  <a:gd name="T20" fmla="*/ 40 w 41"/>
                  <a:gd name="T21" fmla="*/ 7 h 20"/>
                  <a:gd name="T22" fmla="*/ 41 w 41"/>
                  <a:gd name="T23" fmla="*/ 6 h 20"/>
                  <a:gd name="T24" fmla="*/ 41 w 41"/>
                  <a:gd name="T25" fmla="*/ 4 h 20"/>
                  <a:gd name="T26" fmla="*/ 41 w 41"/>
                  <a:gd name="T27" fmla="*/ 3 h 20"/>
                  <a:gd name="T28" fmla="*/ 41 w 41"/>
                  <a:gd name="T29" fmla="*/ 1 h 20"/>
                  <a:gd name="T30" fmla="*/ 40 w 41"/>
                  <a:gd name="T31" fmla="*/ 0 h 20"/>
                  <a:gd name="T32" fmla="*/ 38 w 41"/>
                  <a:gd name="T33" fmla="*/ 0 h 20"/>
                  <a:gd name="T34" fmla="*/ 37 w 41"/>
                  <a:gd name="T35" fmla="*/ 0 h 20"/>
                  <a:gd name="T36" fmla="*/ 4 w 41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0">
                    <a:moveTo>
                      <a:pt x="4" y="11"/>
                    </a:moveTo>
                    <a:lnTo>
                      <a:pt x="3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6" name="Freeform 76"/>
              <p:cNvSpPr>
                <a:spLocks/>
              </p:cNvSpPr>
              <p:nvPr/>
            </p:nvSpPr>
            <p:spPr bwMode="auto">
              <a:xfrm>
                <a:off x="1267" y="3646"/>
                <a:ext cx="17" cy="6"/>
              </a:xfrm>
              <a:custGeom>
                <a:avLst/>
                <a:gdLst>
                  <a:gd name="T0" fmla="*/ 4 w 17"/>
                  <a:gd name="T1" fmla="*/ 3 h 11"/>
                  <a:gd name="T2" fmla="*/ 3 w 17"/>
                  <a:gd name="T3" fmla="*/ 4 h 11"/>
                  <a:gd name="T4" fmla="*/ 1 w 17"/>
                  <a:gd name="T5" fmla="*/ 6 h 11"/>
                  <a:gd name="T6" fmla="*/ 0 w 17"/>
                  <a:gd name="T7" fmla="*/ 7 h 11"/>
                  <a:gd name="T8" fmla="*/ 0 w 17"/>
                  <a:gd name="T9" fmla="*/ 9 h 11"/>
                  <a:gd name="T10" fmla="*/ 1 w 17"/>
                  <a:gd name="T11" fmla="*/ 10 h 11"/>
                  <a:gd name="T12" fmla="*/ 3 w 17"/>
                  <a:gd name="T13" fmla="*/ 11 h 11"/>
                  <a:gd name="T14" fmla="*/ 4 w 17"/>
                  <a:gd name="T15" fmla="*/ 11 h 11"/>
                  <a:gd name="T16" fmla="*/ 6 w 17"/>
                  <a:gd name="T17" fmla="*/ 11 h 11"/>
                  <a:gd name="T18" fmla="*/ 13 w 17"/>
                  <a:gd name="T19" fmla="*/ 9 h 11"/>
                  <a:gd name="T20" fmla="*/ 14 w 17"/>
                  <a:gd name="T21" fmla="*/ 9 h 11"/>
                  <a:gd name="T22" fmla="*/ 16 w 17"/>
                  <a:gd name="T23" fmla="*/ 7 h 11"/>
                  <a:gd name="T24" fmla="*/ 17 w 17"/>
                  <a:gd name="T25" fmla="*/ 6 h 11"/>
                  <a:gd name="T26" fmla="*/ 17 w 17"/>
                  <a:gd name="T27" fmla="*/ 4 h 11"/>
                  <a:gd name="T28" fmla="*/ 16 w 17"/>
                  <a:gd name="T29" fmla="*/ 3 h 11"/>
                  <a:gd name="T30" fmla="*/ 14 w 17"/>
                  <a:gd name="T31" fmla="*/ 1 h 11"/>
                  <a:gd name="T32" fmla="*/ 13 w 17"/>
                  <a:gd name="T33" fmla="*/ 0 h 11"/>
                  <a:gd name="T34" fmla="*/ 12 w 17"/>
                  <a:gd name="T35" fmla="*/ 0 h 11"/>
                  <a:gd name="T36" fmla="*/ 4 w 17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4" y="3"/>
                    </a:moveTo>
                    <a:lnTo>
                      <a:pt x="3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7" name="Freeform 77"/>
              <p:cNvSpPr>
                <a:spLocks/>
              </p:cNvSpPr>
              <p:nvPr/>
            </p:nvSpPr>
            <p:spPr bwMode="auto">
              <a:xfrm>
                <a:off x="1301" y="3636"/>
                <a:ext cx="41" cy="10"/>
              </a:xfrm>
              <a:custGeom>
                <a:avLst/>
                <a:gdLst>
                  <a:gd name="T0" fmla="*/ 3 w 41"/>
                  <a:gd name="T1" fmla="*/ 11 h 20"/>
                  <a:gd name="T2" fmla="*/ 1 w 41"/>
                  <a:gd name="T3" fmla="*/ 11 h 20"/>
                  <a:gd name="T4" fmla="*/ 0 w 41"/>
                  <a:gd name="T5" fmla="*/ 13 h 20"/>
                  <a:gd name="T6" fmla="*/ 0 w 41"/>
                  <a:gd name="T7" fmla="*/ 14 h 20"/>
                  <a:gd name="T8" fmla="*/ 0 w 41"/>
                  <a:gd name="T9" fmla="*/ 16 h 20"/>
                  <a:gd name="T10" fmla="*/ 0 w 41"/>
                  <a:gd name="T11" fmla="*/ 17 h 20"/>
                  <a:gd name="T12" fmla="*/ 1 w 41"/>
                  <a:gd name="T13" fmla="*/ 19 h 20"/>
                  <a:gd name="T14" fmla="*/ 3 w 41"/>
                  <a:gd name="T15" fmla="*/ 20 h 20"/>
                  <a:gd name="T16" fmla="*/ 4 w 41"/>
                  <a:gd name="T17" fmla="*/ 20 h 20"/>
                  <a:gd name="T18" fmla="*/ 38 w 41"/>
                  <a:gd name="T19" fmla="*/ 9 h 20"/>
                  <a:gd name="T20" fmla="*/ 40 w 41"/>
                  <a:gd name="T21" fmla="*/ 7 h 20"/>
                  <a:gd name="T22" fmla="*/ 41 w 41"/>
                  <a:gd name="T23" fmla="*/ 6 h 20"/>
                  <a:gd name="T24" fmla="*/ 41 w 41"/>
                  <a:gd name="T25" fmla="*/ 4 h 20"/>
                  <a:gd name="T26" fmla="*/ 41 w 41"/>
                  <a:gd name="T27" fmla="*/ 3 h 20"/>
                  <a:gd name="T28" fmla="*/ 41 w 41"/>
                  <a:gd name="T29" fmla="*/ 1 h 20"/>
                  <a:gd name="T30" fmla="*/ 40 w 41"/>
                  <a:gd name="T31" fmla="*/ 0 h 20"/>
                  <a:gd name="T32" fmla="*/ 38 w 41"/>
                  <a:gd name="T33" fmla="*/ 0 h 20"/>
                  <a:gd name="T34" fmla="*/ 37 w 41"/>
                  <a:gd name="T35" fmla="*/ 0 h 20"/>
                  <a:gd name="T36" fmla="*/ 3 w 41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0">
                    <a:moveTo>
                      <a:pt x="3" y="11"/>
                    </a:moveTo>
                    <a:lnTo>
                      <a:pt x="1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8" y="9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8" name="Freeform 78"/>
              <p:cNvSpPr>
                <a:spLocks/>
              </p:cNvSpPr>
              <p:nvPr/>
            </p:nvSpPr>
            <p:spPr bwMode="auto">
              <a:xfrm>
                <a:off x="1359" y="3630"/>
                <a:ext cx="18" cy="5"/>
              </a:xfrm>
              <a:custGeom>
                <a:avLst/>
                <a:gdLst>
                  <a:gd name="T0" fmla="*/ 4 w 18"/>
                  <a:gd name="T1" fmla="*/ 3 h 12"/>
                  <a:gd name="T2" fmla="*/ 3 w 18"/>
                  <a:gd name="T3" fmla="*/ 4 h 12"/>
                  <a:gd name="T4" fmla="*/ 1 w 18"/>
                  <a:gd name="T5" fmla="*/ 6 h 12"/>
                  <a:gd name="T6" fmla="*/ 0 w 18"/>
                  <a:gd name="T7" fmla="*/ 7 h 12"/>
                  <a:gd name="T8" fmla="*/ 0 w 18"/>
                  <a:gd name="T9" fmla="*/ 9 h 12"/>
                  <a:gd name="T10" fmla="*/ 1 w 18"/>
                  <a:gd name="T11" fmla="*/ 10 h 12"/>
                  <a:gd name="T12" fmla="*/ 3 w 18"/>
                  <a:gd name="T13" fmla="*/ 12 h 12"/>
                  <a:gd name="T14" fmla="*/ 4 w 18"/>
                  <a:gd name="T15" fmla="*/ 12 h 12"/>
                  <a:gd name="T16" fmla="*/ 6 w 18"/>
                  <a:gd name="T17" fmla="*/ 12 h 12"/>
                  <a:gd name="T18" fmla="*/ 13 w 18"/>
                  <a:gd name="T19" fmla="*/ 9 h 12"/>
                  <a:gd name="T20" fmla="*/ 15 w 18"/>
                  <a:gd name="T21" fmla="*/ 9 h 12"/>
                  <a:gd name="T22" fmla="*/ 16 w 18"/>
                  <a:gd name="T23" fmla="*/ 7 h 12"/>
                  <a:gd name="T24" fmla="*/ 18 w 18"/>
                  <a:gd name="T25" fmla="*/ 6 h 12"/>
                  <a:gd name="T26" fmla="*/ 18 w 18"/>
                  <a:gd name="T27" fmla="*/ 4 h 12"/>
                  <a:gd name="T28" fmla="*/ 16 w 18"/>
                  <a:gd name="T29" fmla="*/ 3 h 12"/>
                  <a:gd name="T30" fmla="*/ 15 w 18"/>
                  <a:gd name="T31" fmla="*/ 2 h 12"/>
                  <a:gd name="T32" fmla="*/ 13 w 18"/>
                  <a:gd name="T33" fmla="*/ 0 h 12"/>
                  <a:gd name="T34" fmla="*/ 12 w 18"/>
                  <a:gd name="T35" fmla="*/ 0 h 12"/>
                  <a:gd name="T36" fmla="*/ 4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4" y="3"/>
                    </a:moveTo>
                    <a:lnTo>
                      <a:pt x="3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59" name="Freeform 79"/>
              <p:cNvSpPr>
                <a:spLocks/>
              </p:cNvSpPr>
              <p:nvPr/>
            </p:nvSpPr>
            <p:spPr bwMode="auto">
              <a:xfrm>
                <a:off x="1393" y="3620"/>
                <a:ext cx="41" cy="10"/>
              </a:xfrm>
              <a:custGeom>
                <a:avLst/>
                <a:gdLst>
                  <a:gd name="T0" fmla="*/ 3 w 41"/>
                  <a:gd name="T1" fmla="*/ 12 h 20"/>
                  <a:gd name="T2" fmla="*/ 1 w 41"/>
                  <a:gd name="T3" fmla="*/ 12 h 20"/>
                  <a:gd name="T4" fmla="*/ 0 w 41"/>
                  <a:gd name="T5" fmla="*/ 13 h 20"/>
                  <a:gd name="T6" fmla="*/ 0 w 41"/>
                  <a:gd name="T7" fmla="*/ 14 h 20"/>
                  <a:gd name="T8" fmla="*/ 0 w 41"/>
                  <a:gd name="T9" fmla="*/ 16 h 20"/>
                  <a:gd name="T10" fmla="*/ 0 w 41"/>
                  <a:gd name="T11" fmla="*/ 17 h 20"/>
                  <a:gd name="T12" fmla="*/ 1 w 41"/>
                  <a:gd name="T13" fmla="*/ 19 h 20"/>
                  <a:gd name="T14" fmla="*/ 3 w 41"/>
                  <a:gd name="T15" fmla="*/ 20 h 20"/>
                  <a:gd name="T16" fmla="*/ 4 w 41"/>
                  <a:gd name="T17" fmla="*/ 20 h 20"/>
                  <a:gd name="T18" fmla="*/ 39 w 41"/>
                  <a:gd name="T19" fmla="*/ 9 h 20"/>
                  <a:gd name="T20" fmla="*/ 40 w 41"/>
                  <a:gd name="T21" fmla="*/ 7 h 20"/>
                  <a:gd name="T22" fmla="*/ 41 w 41"/>
                  <a:gd name="T23" fmla="*/ 6 h 20"/>
                  <a:gd name="T24" fmla="*/ 41 w 41"/>
                  <a:gd name="T25" fmla="*/ 5 h 20"/>
                  <a:gd name="T26" fmla="*/ 41 w 41"/>
                  <a:gd name="T27" fmla="*/ 3 h 20"/>
                  <a:gd name="T28" fmla="*/ 41 w 41"/>
                  <a:gd name="T29" fmla="*/ 2 h 20"/>
                  <a:gd name="T30" fmla="*/ 40 w 41"/>
                  <a:gd name="T31" fmla="*/ 0 h 20"/>
                  <a:gd name="T32" fmla="*/ 39 w 41"/>
                  <a:gd name="T33" fmla="*/ 0 h 20"/>
                  <a:gd name="T34" fmla="*/ 37 w 41"/>
                  <a:gd name="T35" fmla="*/ 0 h 20"/>
                  <a:gd name="T36" fmla="*/ 3 w 41"/>
                  <a:gd name="T3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0">
                    <a:moveTo>
                      <a:pt x="3" y="12"/>
                    </a:move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9" y="9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0" name="Freeform 80"/>
              <p:cNvSpPr>
                <a:spLocks/>
              </p:cNvSpPr>
              <p:nvPr/>
            </p:nvSpPr>
            <p:spPr bwMode="auto">
              <a:xfrm>
                <a:off x="1451" y="3613"/>
                <a:ext cx="18" cy="6"/>
              </a:xfrm>
              <a:custGeom>
                <a:avLst/>
                <a:gdLst>
                  <a:gd name="T0" fmla="*/ 4 w 18"/>
                  <a:gd name="T1" fmla="*/ 3 h 12"/>
                  <a:gd name="T2" fmla="*/ 3 w 18"/>
                  <a:gd name="T3" fmla="*/ 5 h 12"/>
                  <a:gd name="T4" fmla="*/ 1 w 18"/>
                  <a:gd name="T5" fmla="*/ 6 h 12"/>
                  <a:gd name="T6" fmla="*/ 0 w 18"/>
                  <a:gd name="T7" fmla="*/ 8 h 12"/>
                  <a:gd name="T8" fmla="*/ 0 w 18"/>
                  <a:gd name="T9" fmla="*/ 9 h 12"/>
                  <a:gd name="T10" fmla="*/ 1 w 18"/>
                  <a:gd name="T11" fmla="*/ 10 h 12"/>
                  <a:gd name="T12" fmla="*/ 3 w 18"/>
                  <a:gd name="T13" fmla="*/ 12 h 12"/>
                  <a:gd name="T14" fmla="*/ 4 w 18"/>
                  <a:gd name="T15" fmla="*/ 12 h 12"/>
                  <a:gd name="T16" fmla="*/ 6 w 18"/>
                  <a:gd name="T17" fmla="*/ 12 h 12"/>
                  <a:gd name="T18" fmla="*/ 13 w 18"/>
                  <a:gd name="T19" fmla="*/ 9 h 12"/>
                  <a:gd name="T20" fmla="*/ 15 w 18"/>
                  <a:gd name="T21" fmla="*/ 9 h 12"/>
                  <a:gd name="T22" fmla="*/ 16 w 18"/>
                  <a:gd name="T23" fmla="*/ 8 h 12"/>
                  <a:gd name="T24" fmla="*/ 18 w 18"/>
                  <a:gd name="T25" fmla="*/ 6 h 12"/>
                  <a:gd name="T26" fmla="*/ 18 w 18"/>
                  <a:gd name="T27" fmla="*/ 5 h 12"/>
                  <a:gd name="T28" fmla="*/ 16 w 18"/>
                  <a:gd name="T29" fmla="*/ 3 h 12"/>
                  <a:gd name="T30" fmla="*/ 15 w 18"/>
                  <a:gd name="T31" fmla="*/ 2 h 12"/>
                  <a:gd name="T32" fmla="*/ 13 w 18"/>
                  <a:gd name="T33" fmla="*/ 0 h 12"/>
                  <a:gd name="T34" fmla="*/ 12 w 18"/>
                  <a:gd name="T35" fmla="*/ 0 h 12"/>
                  <a:gd name="T36" fmla="*/ 4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4" y="3"/>
                    </a:move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1" name="Freeform 81"/>
              <p:cNvSpPr>
                <a:spLocks/>
              </p:cNvSpPr>
              <p:nvPr/>
            </p:nvSpPr>
            <p:spPr bwMode="auto">
              <a:xfrm>
                <a:off x="1485" y="3603"/>
                <a:ext cx="42" cy="10"/>
              </a:xfrm>
              <a:custGeom>
                <a:avLst/>
                <a:gdLst>
                  <a:gd name="T0" fmla="*/ 3 w 42"/>
                  <a:gd name="T1" fmla="*/ 12 h 20"/>
                  <a:gd name="T2" fmla="*/ 1 w 42"/>
                  <a:gd name="T3" fmla="*/ 12 h 20"/>
                  <a:gd name="T4" fmla="*/ 0 w 42"/>
                  <a:gd name="T5" fmla="*/ 13 h 20"/>
                  <a:gd name="T6" fmla="*/ 0 w 42"/>
                  <a:gd name="T7" fmla="*/ 15 h 20"/>
                  <a:gd name="T8" fmla="*/ 0 w 42"/>
                  <a:gd name="T9" fmla="*/ 16 h 20"/>
                  <a:gd name="T10" fmla="*/ 0 w 42"/>
                  <a:gd name="T11" fmla="*/ 18 h 20"/>
                  <a:gd name="T12" fmla="*/ 1 w 42"/>
                  <a:gd name="T13" fmla="*/ 19 h 20"/>
                  <a:gd name="T14" fmla="*/ 3 w 42"/>
                  <a:gd name="T15" fmla="*/ 20 h 20"/>
                  <a:gd name="T16" fmla="*/ 4 w 42"/>
                  <a:gd name="T17" fmla="*/ 20 h 20"/>
                  <a:gd name="T18" fmla="*/ 39 w 42"/>
                  <a:gd name="T19" fmla="*/ 9 h 20"/>
                  <a:gd name="T20" fmla="*/ 40 w 42"/>
                  <a:gd name="T21" fmla="*/ 8 h 20"/>
                  <a:gd name="T22" fmla="*/ 42 w 42"/>
                  <a:gd name="T23" fmla="*/ 6 h 20"/>
                  <a:gd name="T24" fmla="*/ 42 w 42"/>
                  <a:gd name="T25" fmla="*/ 5 h 20"/>
                  <a:gd name="T26" fmla="*/ 42 w 42"/>
                  <a:gd name="T27" fmla="*/ 3 h 20"/>
                  <a:gd name="T28" fmla="*/ 42 w 42"/>
                  <a:gd name="T29" fmla="*/ 2 h 20"/>
                  <a:gd name="T30" fmla="*/ 40 w 42"/>
                  <a:gd name="T31" fmla="*/ 0 h 20"/>
                  <a:gd name="T32" fmla="*/ 39 w 42"/>
                  <a:gd name="T33" fmla="*/ 0 h 20"/>
                  <a:gd name="T34" fmla="*/ 37 w 42"/>
                  <a:gd name="T35" fmla="*/ 0 h 20"/>
                  <a:gd name="T36" fmla="*/ 3 w 42"/>
                  <a:gd name="T3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0">
                    <a:moveTo>
                      <a:pt x="3" y="12"/>
                    </a:move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2" name="Freeform 82"/>
              <p:cNvSpPr>
                <a:spLocks/>
              </p:cNvSpPr>
              <p:nvPr/>
            </p:nvSpPr>
            <p:spPr bwMode="auto">
              <a:xfrm>
                <a:off x="1543" y="3597"/>
                <a:ext cx="18" cy="5"/>
              </a:xfrm>
              <a:custGeom>
                <a:avLst/>
                <a:gdLst>
                  <a:gd name="T0" fmla="*/ 3 w 18"/>
                  <a:gd name="T1" fmla="*/ 2 h 11"/>
                  <a:gd name="T2" fmla="*/ 1 w 18"/>
                  <a:gd name="T3" fmla="*/ 4 h 11"/>
                  <a:gd name="T4" fmla="*/ 0 w 18"/>
                  <a:gd name="T5" fmla="*/ 5 h 11"/>
                  <a:gd name="T6" fmla="*/ 0 w 18"/>
                  <a:gd name="T7" fmla="*/ 7 h 11"/>
                  <a:gd name="T8" fmla="*/ 0 w 18"/>
                  <a:gd name="T9" fmla="*/ 8 h 11"/>
                  <a:gd name="T10" fmla="*/ 0 w 18"/>
                  <a:gd name="T11" fmla="*/ 10 h 11"/>
                  <a:gd name="T12" fmla="*/ 1 w 18"/>
                  <a:gd name="T13" fmla="*/ 11 h 11"/>
                  <a:gd name="T14" fmla="*/ 3 w 18"/>
                  <a:gd name="T15" fmla="*/ 11 h 11"/>
                  <a:gd name="T16" fmla="*/ 4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5 h 11"/>
                  <a:gd name="T26" fmla="*/ 18 w 18"/>
                  <a:gd name="T27" fmla="*/ 4 h 11"/>
                  <a:gd name="T28" fmla="*/ 16 w 18"/>
                  <a:gd name="T29" fmla="*/ 2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3 w 18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3" y="2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3" name="Freeform 83"/>
              <p:cNvSpPr>
                <a:spLocks/>
              </p:cNvSpPr>
              <p:nvPr/>
            </p:nvSpPr>
            <p:spPr bwMode="auto">
              <a:xfrm>
                <a:off x="1576" y="3587"/>
                <a:ext cx="43" cy="10"/>
              </a:xfrm>
              <a:custGeom>
                <a:avLst/>
                <a:gdLst>
                  <a:gd name="T0" fmla="*/ 4 w 43"/>
                  <a:gd name="T1" fmla="*/ 11 h 20"/>
                  <a:gd name="T2" fmla="*/ 3 w 43"/>
                  <a:gd name="T3" fmla="*/ 11 h 20"/>
                  <a:gd name="T4" fmla="*/ 1 w 43"/>
                  <a:gd name="T5" fmla="*/ 12 h 20"/>
                  <a:gd name="T6" fmla="*/ 0 w 43"/>
                  <a:gd name="T7" fmla="*/ 14 h 20"/>
                  <a:gd name="T8" fmla="*/ 0 w 43"/>
                  <a:gd name="T9" fmla="*/ 15 h 20"/>
                  <a:gd name="T10" fmla="*/ 1 w 43"/>
                  <a:gd name="T11" fmla="*/ 17 h 20"/>
                  <a:gd name="T12" fmla="*/ 3 w 43"/>
                  <a:gd name="T13" fmla="*/ 18 h 20"/>
                  <a:gd name="T14" fmla="*/ 4 w 43"/>
                  <a:gd name="T15" fmla="*/ 20 h 20"/>
                  <a:gd name="T16" fmla="*/ 6 w 43"/>
                  <a:gd name="T17" fmla="*/ 20 h 20"/>
                  <a:gd name="T18" fmla="*/ 38 w 43"/>
                  <a:gd name="T19" fmla="*/ 8 h 20"/>
                  <a:gd name="T20" fmla="*/ 40 w 43"/>
                  <a:gd name="T21" fmla="*/ 7 h 20"/>
                  <a:gd name="T22" fmla="*/ 41 w 43"/>
                  <a:gd name="T23" fmla="*/ 5 h 20"/>
                  <a:gd name="T24" fmla="*/ 43 w 43"/>
                  <a:gd name="T25" fmla="*/ 4 h 20"/>
                  <a:gd name="T26" fmla="*/ 43 w 43"/>
                  <a:gd name="T27" fmla="*/ 2 h 20"/>
                  <a:gd name="T28" fmla="*/ 41 w 43"/>
                  <a:gd name="T29" fmla="*/ 1 h 20"/>
                  <a:gd name="T30" fmla="*/ 40 w 43"/>
                  <a:gd name="T31" fmla="*/ 0 h 20"/>
                  <a:gd name="T32" fmla="*/ 38 w 43"/>
                  <a:gd name="T33" fmla="*/ 0 h 20"/>
                  <a:gd name="T34" fmla="*/ 37 w 43"/>
                  <a:gd name="T35" fmla="*/ 0 h 20"/>
                  <a:gd name="T36" fmla="*/ 4 w 43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0">
                    <a:moveTo>
                      <a:pt x="4" y="11"/>
                    </a:moveTo>
                    <a:lnTo>
                      <a:pt x="3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4" name="Freeform 84"/>
              <p:cNvSpPr>
                <a:spLocks/>
              </p:cNvSpPr>
              <p:nvPr/>
            </p:nvSpPr>
            <p:spPr bwMode="auto">
              <a:xfrm>
                <a:off x="1635" y="3580"/>
                <a:ext cx="16" cy="6"/>
              </a:xfrm>
              <a:custGeom>
                <a:avLst/>
                <a:gdLst>
                  <a:gd name="T0" fmla="*/ 3 w 16"/>
                  <a:gd name="T1" fmla="*/ 3 h 11"/>
                  <a:gd name="T2" fmla="*/ 1 w 16"/>
                  <a:gd name="T3" fmla="*/ 4 h 11"/>
                  <a:gd name="T4" fmla="*/ 0 w 16"/>
                  <a:gd name="T5" fmla="*/ 5 h 11"/>
                  <a:gd name="T6" fmla="*/ 0 w 16"/>
                  <a:gd name="T7" fmla="*/ 7 h 11"/>
                  <a:gd name="T8" fmla="*/ 0 w 16"/>
                  <a:gd name="T9" fmla="*/ 8 h 11"/>
                  <a:gd name="T10" fmla="*/ 0 w 16"/>
                  <a:gd name="T11" fmla="*/ 10 h 11"/>
                  <a:gd name="T12" fmla="*/ 1 w 16"/>
                  <a:gd name="T13" fmla="*/ 11 h 11"/>
                  <a:gd name="T14" fmla="*/ 3 w 16"/>
                  <a:gd name="T15" fmla="*/ 11 h 11"/>
                  <a:gd name="T16" fmla="*/ 4 w 16"/>
                  <a:gd name="T17" fmla="*/ 11 h 11"/>
                  <a:gd name="T18" fmla="*/ 13 w 16"/>
                  <a:gd name="T19" fmla="*/ 8 h 11"/>
                  <a:gd name="T20" fmla="*/ 15 w 16"/>
                  <a:gd name="T21" fmla="*/ 8 h 11"/>
                  <a:gd name="T22" fmla="*/ 16 w 16"/>
                  <a:gd name="T23" fmla="*/ 7 h 11"/>
                  <a:gd name="T24" fmla="*/ 16 w 16"/>
                  <a:gd name="T25" fmla="*/ 5 h 11"/>
                  <a:gd name="T26" fmla="*/ 16 w 16"/>
                  <a:gd name="T27" fmla="*/ 4 h 11"/>
                  <a:gd name="T28" fmla="*/ 16 w 16"/>
                  <a:gd name="T29" fmla="*/ 3 h 11"/>
                  <a:gd name="T30" fmla="*/ 15 w 16"/>
                  <a:gd name="T31" fmla="*/ 1 h 11"/>
                  <a:gd name="T32" fmla="*/ 13 w 16"/>
                  <a:gd name="T33" fmla="*/ 0 h 11"/>
                  <a:gd name="T34" fmla="*/ 12 w 16"/>
                  <a:gd name="T35" fmla="*/ 0 h 11"/>
                  <a:gd name="T36" fmla="*/ 3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3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5" name="Freeform 85"/>
              <p:cNvSpPr>
                <a:spLocks/>
              </p:cNvSpPr>
              <p:nvPr/>
            </p:nvSpPr>
            <p:spPr bwMode="auto">
              <a:xfrm>
                <a:off x="1668" y="3570"/>
                <a:ext cx="43" cy="10"/>
              </a:xfrm>
              <a:custGeom>
                <a:avLst/>
                <a:gdLst>
                  <a:gd name="T0" fmla="*/ 4 w 43"/>
                  <a:gd name="T1" fmla="*/ 11 h 20"/>
                  <a:gd name="T2" fmla="*/ 3 w 43"/>
                  <a:gd name="T3" fmla="*/ 11 h 20"/>
                  <a:gd name="T4" fmla="*/ 1 w 43"/>
                  <a:gd name="T5" fmla="*/ 13 h 20"/>
                  <a:gd name="T6" fmla="*/ 0 w 43"/>
                  <a:gd name="T7" fmla="*/ 14 h 20"/>
                  <a:gd name="T8" fmla="*/ 0 w 43"/>
                  <a:gd name="T9" fmla="*/ 15 h 20"/>
                  <a:gd name="T10" fmla="*/ 1 w 43"/>
                  <a:gd name="T11" fmla="*/ 17 h 20"/>
                  <a:gd name="T12" fmla="*/ 3 w 43"/>
                  <a:gd name="T13" fmla="*/ 18 h 20"/>
                  <a:gd name="T14" fmla="*/ 4 w 43"/>
                  <a:gd name="T15" fmla="*/ 20 h 20"/>
                  <a:gd name="T16" fmla="*/ 6 w 43"/>
                  <a:gd name="T17" fmla="*/ 20 h 20"/>
                  <a:gd name="T18" fmla="*/ 38 w 43"/>
                  <a:gd name="T19" fmla="*/ 8 h 20"/>
                  <a:gd name="T20" fmla="*/ 40 w 43"/>
                  <a:gd name="T21" fmla="*/ 7 h 20"/>
                  <a:gd name="T22" fmla="*/ 41 w 43"/>
                  <a:gd name="T23" fmla="*/ 5 h 20"/>
                  <a:gd name="T24" fmla="*/ 43 w 43"/>
                  <a:gd name="T25" fmla="*/ 4 h 20"/>
                  <a:gd name="T26" fmla="*/ 43 w 43"/>
                  <a:gd name="T27" fmla="*/ 3 h 20"/>
                  <a:gd name="T28" fmla="*/ 41 w 43"/>
                  <a:gd name="T29" fmla="*/ 1 h 20"/>
                  <a:gd name="T30" fmla="*/ 40 w 43"/>
                  <a:gd name="T31" fmla="*/ 0 h 20"/>
                  <a:gd name="T32" fmla="*/ 38 w 43"/>
                  <a:gd name="T33" fmla="*/ 0 h 20"/>
                  <a:gd name="T34" fmla="*/ 37 w 43"/>
                  <a:gd name="T35" fmla="*/ 0 h 20"/>
                  <a:gd name="T36" fmla="*/ 4 w 43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0">
                    <a:moveTo>
                      <a:pt x="4" y="11"/>
                    </a:move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6" name="Freeform 86"/>
              <p:cNvSpPr>
                <a:spLocks/>
              </p:cNvSpPr>
              <p:nvPr/>
            </p:nvSpPr>
            <p:spPr bwMode="auto">
              <a:xfrm>
                <a:off x="1727" y="3564"/>
                <a:ext cx="16" cy="6"/>
              </a:xfrm>
              <a:custGeom>
                <a:avLst/>
                <a:gdLst>
                  <a:gd name="T0" fmla="*/ 3 w 16"/>
                  <a:gd name="T1" fmla="*/ 3 h 11"/>
                  <a:gd name="T2" fmla="*/ 2 w 16"/>
                  <a:gd name="T3" fmla="*/ 4 h 11"/>
                  <a:gd name="T4" fmla="*/ 0 w 16"/>
                  <a:gd name="T5" fmla="*/ 6 h 11"/>
                  <a:gd name="T6" fmla="*/ 0 w 16"/>
                  <a:gd name="T7" fmla="*/ 7 h 11"/>
                  <a:gd name="T8" fmla="*/ 0 w 16"/>
                  <a:gd name="T9" fmla="*/ 9 h 11"/>
                  <a:gd name="T10" fmla="*/ 0 w 16"/>
                  <a:gd name="T11" fmla="*/ 10 h 11"/>
                  <a:gd name="T12" fmla="*/ 2 w 16"/>
                  <a:gd name="T13" fmla="*/ 11 h 11"/>
                  <a:gd name="T14" fmla="*/ 3 w 16"/>
                  <a:gd name="T15" fmla="*/ 11 h 11"/>
                  <a:gd name="T16" fmla="*/ 5 w 16"/>
                  <a:gd name="T17" fmla="*/ 11 h 11"/>
                  <a:gd name="T18" fmla="*/ 13 w 16"/>
                  <a:gd name="T19" fmla="*/ 9 h 11"/>
                  <a:gd name="T20" fmla="*/ 15 w 16"/>
                  <a:gd name="T21" fmla="*/ 9 h 11"/>
                  <a:gd name="T22" fmla="*/ 16 w 16"/>
                  <a:gd name="T23" fmla="*/ 7 h 11"/>
                  <a:gd name="T24" fmla="*/ 16 w 16"/>
                  <a:gd name="T25" fmla="*/ 6 h 11"/>
                  <a:gd name="T26" fmla="*/ 16 w 16"/>
                  <a:gd name="T27" fmla="*/ 4 h 11"/>
                  <a:gd name="T28" fmla="*/ 16 w 16"/>
                  <a:gd name="T29" fmla="*/ 3 h 11"/>
                  <a:gd name="T30" fmla="*/ 15 w 16"/>
                  <a:gd name="T31" fmla="*/ 1 h 11"/>
                  <a:gd name="T32" fmla="*/ 13 w 16"/>
                  <a:gd name="T33" fmla="*/ 0 h 11"/>
                  <a:gd name="T34" fmla="*/ 12 w 16"/>
                  <a:gd name="T35" fmla="*/ 0 h 11"/>
                  <a:gd name="T36" fmla="*/ 3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3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7" name="Freeform 87"/>
              <p:cNvSpPr>
                <a:spLocks/>
              </p:cNvSpPr>
              <p:nvPr/>
            </p:nvSpPr>
            <p:spPr bwMode="auto">
              <a:xfrm>
                <a:off x="1760" y="3554"/>
                <a:ext cx="43" cy="10"/>
              </a:xfrm>
              <a:custGeom>
                <a:avLst/>
                <a:gdLst>
                  <a:gd name="T0" fmla="*/ 4 w 43"/>
                  <a:gd name="T1" fmla="*/ 11 h 20"/>
                  <a:gd name="T2" fmla="*/ 3 w 43"/>
                  <a:gd name="T3" fmla="*/ 11 h 20"/>
                  <a:gd name="T4" fmla="*/ 1 w 43"/>
                  <a:gd name="T5" fmla="*/ 13 h 20"/>
                  <a:gd name="T6" fmla="*/ 0 w 43"/>
                  <a:gd name="T7" fmla="*/ 14 h 20"/>
                  <a:gd name="T8" fmla="*/ 0 w 43"/>
                  <a:gd name="T9" fmla="*/ 16 h 20"/>
                  <a:gd name="T10" fmla="*/ 1 w 43"/>
                  <a:gd name="T11" fmla="*/ 17 h 20"/>
                  <a:gd name="T12" fmla="*/ 3 w 43"/>
                  <a:gd name="T13" fmla="*/ 19 h 20"/>
                  <a:gd name="T14" fmla="*/ 4 w 43"/>
                  <a:gd name="T15" fmla="*/ 20 h 20"/>
                  <a:gd name="T16" fmla="*/ 6 w 43"/>
                  <a:gd name="T17" fmla="*/ 20 h 20"/>
                  <a:gd name="T18" fmla="*/ 38 w 43"/>
                  <a:gd name="T19" fmla="*/ 9 h 20"/>
                  <a:gd name="T20" fmla="*/ 40 w 43"/>
                  <a:gd name="T21" fmla="*/ 7 h 20"/>
                  <a:gd name="T22" fmla="*/ 41 w 43"/>
                  <a:gd name="T23" fmla="*/ 6 h 20"/>
                  <a:gd name="T24" fmla="*/ 43 w 43"/>
                  <a:gd name="T25" fmla="*/ 4 h 20"/>
                  <a:gd name="T26" fmla="*/ 43 w 43"/>
                  <a:gd name="T27" fmla="*/ 3 h 20"/>
                  <a:gd name="T28" fmla="*/ 41 w 43"/>
                  <a:gd name="T29" fmla="*/ 1 h 20"/>
                  <a:gd name="T30" fmla="*/ 40 w 43"/>
                  <a:gd name="T31" fmla="*/ 0 h 20"/>
                  <a:gd name="T32" fmla="*/ 38 w 43"/>
                  <a:gd name="T33" fmla="*/ 0 h 20"/>
                  <a:gd name="T34" fmla="*/ 37 w 43"/>
                  <a:gd name="T35" fmla="*/ 0 h 20"/>
                  <a:gd name="T36" fmla="*/ 4 w 43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0">
                    <a:moveTo>
                      <a:pt x="4" y="11"/>
                    </a:move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38" y="9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8" name="Freeform 88"/>
              <p:cNvSpPr>
                <a:spLocks/>
              </p:cNvSpPr>
              <p:nvPr/>
            </p:nvSpPr>
            <p:spPr bwMode="auto">
              <a:xfrm>
                <a:off x="1819" y="3548"/>
                <a:ext cx="17" cy="5"/>
              </a:xfrm>
              <a:custGeom>
                <a:avLst/>
                <a:gdLst>
                  <a:gd name="T0" fmla="*/ 3 w 17"/>
                  <a:gd name="T1" fmla="*/ 3 h 12"/>
                  <a:gd name="T2" fmla="*/ 2 w 17"/>
                  <a:gd name="T3" fmla="*/ 4 h 12"/>
                  <a:gd name="T4" fmla="*/ 0 w 17"/>
                  <a:gd name="T5" fmla="*/ 6 h 12"/>
                  <a:gd name="T6" fmla="*/ 0 w 17"/>
                  <a:gd name="T7" fmla="*/ 7 h 12"/>
                  <a:gd name="T8" fmla="*/ 0 w 17"/>
                  <a:gd name="T9" fmla="*/ 9 h 12"/>
                  <a:gd name="T10" fmla="*/ 0 w 17"/>
                  <a:gd name="T11" fmla="*/ 10 h 12"/>
                  <a:gd name="T12" fmla="*/ 2 w 17"/>
                  <a:gd name="T13" fmla="*/ 12 h 12"/>
                  <a:gd name="T14" fmla="*/ 3 w 17"/>
                  <a:gd name="T15" fmla="*/ 12 h 12"/>
                  <a:gd name="T16" fmla="*/ 5 w 17"/>
                  <a:gd name="T17" fmla="*/ 12 h 12"/>
                  <a:gd name="T18" fmla="*/ 14 w 17"/>
                  <a:gd name="T19" fmla="*/ 9 h 12"/>
                  <a:gd name="T20" fmla="*/ 15 w 17"/>
                  <a:gd name="T21" fmla="*/ 9 h 12"/>
                  <a:gd name="T22" fmla="*/ 17 w 17"/>
                  <a:gd name="T23" fmla="*/ 7 h 12"/>
                  <a:gd name="T24" fmla="*/ 17 w 17"/>
                  <a:gd name="T25" fmla="*/ 6 h 12"/>
                  <a:gd name="T26" fmla="*/ 17 w 17"/>
                  <a:gd name="T27" fmla="*/ 4 h 12"/>
                  <a:gd name="T28" fmla="*/ 17 w 17"/>
                  <a:gd name="T29" fmla="*/ 3 h 12"/>
                  <a:gd name="T30" fmla="*/ 15 w 17"/>
                  <a:gd name="T31" fmla="*/ 2 h 12"/>
                  <a:gd name="T32" fmla="*/ 14 w 17"/>
                  <a:gd name="T33" fmla="*/ 0 h 12"/>
                  <a:gd name="T34" fmla="*/ 12 w 17"/>
                  <a:gd name="T35" fmla="*/ 0 h 12"/>
                  <a:gd name="T36" fmla="*/ 3 w 17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3" y="3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69" name="Freeform 89"/>
              <p:cNvSpPr>
                <a:spLocks/>
              </p:cNvSpPr>
              <p:nvPr/>
            </p:nvSpPr>
            <p:spPr bwMode="auto">
              <a:xfrm>
                <a:off x="1852" y="3538"/>
                <a:ext cx="41" cy="10"/>
              </a:xfrm>
              <a:custGeom>
                <a:avLst/>
                <a:gdLst>
                  <a:gd name="T0" fmla="*/ 3 w 41"/>
                  <a:gd name="T1" fmla="*/ 12 h 20"/>
                  <a:gd name="T2" fmla="*/ 1 w 41"/>
                  <a:gd name="T3" fmla="*/ 12 h 20"/>
                  <a:gd name="T4" fmla="*/ 0 w 41"/>
                  <a:gd name="T5" fmla="*/ 13 h 20"/>
                  <a:gd name="T6" fmla="*/ 0 w 41"/>
                  <a:gd name="T7" fmla="*/ 14 h 20"/>
                  <a:gd name="T8" fmla="*/ 0 w 41"/>
                  <a:gd name="T9" fmla="*/ 16 h 20"/>
                  <a:gd name="T10" fmla="*/ 0 w 41"/>
                  <a:gd name="T11" fmla="*/ 17 h 20"/>
                  <a:gd name="T12" fmla="*/ 1 w 41"/>
                  <a:gd name="T13" fmla="*/ 19 h 20"/>
                  <a:gd name="T14" fmla="*/ 3 w 41"/>
                  <a:gd name="T15" fmla="*/ 20 h 20"/>
                  <a:gd name="T16" fmla="*/ 4 w 41"/>
                  <a:gd name="T17" fmla="*/ 20 h 20"/>
                  <a:gd name="T18" fmla="*/ 38 w 41"/>
                  <a:gd name="T19" fmla="*/ 9 h 20"/>
                  <a:gd name="T20" fmla="*/ 40 w 41"/>
                  <a:gd name="T21" fmla="*/ 7 h 20"/>
                  <a:gd name="T22" fmla="*/ 41 w 41"/>
                  <a:gd name="T23" fmla="*/ 6 h 20"/>
                  <a:gd name="T24" fmla="*/ 41 w 41"/>
                  <a:gd name="T25" fmla="*/ 4 h 20"/>
                  <a:gd name="T26" fmla="*/ 41 w 41"/>
                  <a:gd name="T27" fmla="*/ 3 h 20"/>
                  <a:gd name="T28" fmla="*/ 41 w 41"/>
                  <a:gd name="T29" fmla="*/ 2 h 20"/>
                  <a:gd name="T30" fmla="*/ 40 w 41"/>
                  <a:gd name="T31" fmla="*/ 0 h 20"/>
                  <a:gd name="T32" fmla="*/ 38 w 41"/>
                  <a:gd name="T33" fmla="*/ 0 h 20"/>
                  <a:gd name="T34" fmla="*/ 37 w 41"/>
                  <a:gd name="T35" fmla="*/ 0 h 20"/>
                  <a:gd name="T36" fmla="*/ 3 w 41"/>
                  <a:gd name="T3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0">
                    <a:moveTo>
                      <a:pt x="3" y="12"/>
                    </a:moveTo>
                    <a:lnTo>
                      <a:pt x="1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8" y="9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0" name="Freeform 90"/>
              <p:cNvSpPr>
                <a:spLocks/>
              </p:cNvSpPr>
              <p:nvPr/>
            </p:nvSpPr>
            <p:spPr bwMode="auto">
              <a:xfrm>
                <a:off x="1910" y="3531"/>
                <a:ext cx="18" cy="6"/>
              </a:xfrm>
              <a:custGeom>
                <a:avLst/>
                <a:gdLst>
                  <a:gd name="T0" fmla="*/ 4 w 18"/>
                  <a:gd name="T1" fmla="*/ 3 h 12"/>
                  <a:gd name="T2" fmla="*/ 3 w 18"/>
                  <a:gd name="T3" fmla="*/ 5 h 12"/>
                  <a:gd name="T4" fmla="*/ 1 w 18"/>
                  <a:gd name="T5" fmla="*/ 6 h 12"/>
                  <a:gd name="T6" fmla="*/ 0 w 18"/>
                  <a:gd name="T7" fmla="*/ 7 h 12"/>
                  <a:gd name="T8" fmla="*/ 0 w 18"/>
                  <a:gd name="T9" fmla="*/ 9 h 12"/>
                  <a:gd name="T10" fmla="*/ 1 w 18"/>
                  <a:gd name="T11" fmla="*/ 10 h 12"/>
                  <a:gd name="T12" fmla="*/ 3 w 18"/>
                  <a:gd name="T13" fmla="*/ 12 h 12"/>
                  <a:gd name="T14" fmla="*/ 4 w 18"/>
                  <a:gd name="T15" fmla="*/ 12 h 12"/>
                  <a:gd name="T16" fmla="*/ 6 w 18"/>
                  <a:gd name="T17" fmla="*/ 12 h 12"/>
                  <a:gd name="T18" fmla="*/ 13 w 18"/>
                  <a:gd name="T19" fmla="*/ 9 h 12"/>
                  <a:gd name="T20" fmla="*/ 15 w 18"/>
                  <a:gd name="T21" fmla="*/ 9 h 12"/>
                  <a:gd name="T22" fmla="*/ 16 w 18"/>
                  <a:gd name="T23" fmla="*/ 7 h 12"/>
                  <a:gd name="T24" fmla="*/ 18 w 18"/>
                  <a:gd name="T25" fmla="*/ 6 h 12"/>
                  <a:gd name="T26" fmla="*/ 18 w 18"/>
                  <a:gd name="T27" fmla="*/ 5 h 12"/>
                  <a:gd name="T28" fmla="*/ 16 w 18"/>
                  <a:gd name="T29" fmla="*/ 3 h 12"/>
                  <a:gd name="T30" fmla="*/ 15 w 18"/>
                  <a:gd name="T31" fmla="*/ 2 h 12"/>
                  <a:gd name="T32" fmla="*/ 13 w 18"/>
                  <a:gd name="T33" fmla="*/ 0 h 12"/>
                  <a:gd name="T34" fmla="*/ 12 w 18"/>
                  <a:gd name="T35" fmla="*/ 0 h 12"/>
                  <a:gd name="T36" fmla="*/ 4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4" y="3"/>
                    </a:moveTo>
                    <a:lnTo>
                      <a:pt x="3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1" name="Freeform 91"/>
              <p:cNvSpPr>
                <a:spLocks/>
              </p:cNvSpPr>
              <p:nvPr/>
            </p:nvSpPr>
            <p:spPr bwMode="auto">
              <a:xfrm>
                <a:off x="1944" y="3520"/>
                <a:ext cx="42" cy="11"/>
              </a:xfrm>
              <a:custGeom>
                <a:avLst/>
                <a:gdLst>
                  <a:gd name="T0" fmla="*/ 3 w 42"/>
                  <a:gd name="T1" fmla="*/ 13 h 21"/>
                  <a:gd name="T2" fmla="*/ 1 w 42"/>
                  <a:gd name="T3" fmla="*/ 13 h 21"/>
                  <a:gd name="T4" fmla="*/ 0 w 42"/>
                  <a:gd name="T5" fmla="*/ 14 h 21"/>
                  <a:gd name="T6" fmla="*/ 0 w 42"/>
                  <a:gd name="T7" fmla="*/ 16 h 21"/>
                  <a:gd name="T8" fmla="*/ 0 w 42"/>
                  <a:gd name="T9" fmla="*/ 17 h 21"/>
                  <a:gd name="T10" fmla="*/ 0 w 42"/>
                  <a:gd name="T11" fmla="*/ 18 h 21"/>
                  <a:gd name="T12" fmla="*/ 1 w 42"/>
                  <a:gd name="T13" fmla="*/ 20 h 21"/>
                  <a:gd name="T14" fmla="*/ 3 w 42"/>
                  <a:gd name="T15" fmla="*/ 21 h 21"/>
                  <a:gd name="T16" fmla="*/ 4 w 42"/>
                  <a:gd name="T17" fmla="*/ 21 h 21"/>
                  <a:gd name="T18" fmla="*/ 39 w 42"/>
                  <a:gd name="T19" fmla="*/ 8 h 21"/>
                  <a:gd name="T20" fmla="*/ 40 w 42"/>
                  <a:gd name="T21" fmla="*/ 8 h 21"/>
                  <a:gd name="T22" fmla="*/ 42 w 42"/>
                  <a:gd name="T23" fmla="*/ 7 h 21"/>
                  <a:gd name="T24" fmla="*/ 42 w 42"/>
                  <a:gd name="T25" fmla="*/ 6 h 21"/>
                  <a:gd name="T26" fmla="*/ 42 w 42"/>
                  <a:gd name="T27" fmla="*/ 4 h 21"/>
                  <a:gd name="T28" fmla="*/ 42 w 42"/>
                  <a:gd name="T29" fmla="*/ 3 h 21"/>
                  <a:gd name="T30" fmla="*/ 40 w 42"/>
                  <a:gd name="T31" fmla="*/ 1 h 21"/>
                  <a:gd name="T32" fmla="*/ 39 w 42"/>
                  <a:gd name="T33" fmla="*/ 0 h 21"/>
                  <a:gd name="T34" fmla="*/ 37 w 42"/>
                  <a:gd name="T35" fmla="*/ 0 h 21"/>
                  <a:gd name="T36" fmla="*/ 3 w 42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3"/>
                    </a:move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2" name="Freeform 92"/>
              <p:cNvSpPr>
                <a:spLocks/>
              </p:cNvSpPr>
              <p:nvPr/>
            </p:nvSpPr>
            <p:spPr bwMode="auto">
              <a:xfrm>
                <a:off x="2002" y="3515"/>
                <a:ext cx="18" cy="5"/>
              </a:xfrm>
              <a:custGeom>
                <a:avLst/>
                <a:gdLst>
                  <a:gd name="T0" fmla="*/ 4 w 18"/>
                  <a:gd name="T1" fmla="*/ 2 h 11"/>
                  <a:gd name="T2" fmla="*/ 3 w 18"/>
                  <a:gd name="T3" fmla="*/ 4 h 11"/>
                  <a:gd name="T4" fmla="*/ 1 w 18"/>
                  <a:gd name="T5" fmla="*/ 5 h 11"/>
                  <a:gd name="T6" fmla="*/ 0 w 18"/>
                  <a:gd name="T7" fmla="*/ 7 h 11"/>
                  <a:gd name="T8" fmla="*/ 0 w 18"/>
                  <a:gd name="T9" fmla="*/ 8 h 11"/>
                  <a:gd name="T10" fmla="*/ 1 w 18"/>
                  <a:gd name="T11" fmla="*/ 9 h 11"/>
                  <a:gd name="T12" fmla="*/ 3 w 18"/>
                  <a:gd name="T13" fmla="*/ 11 h 11"/>
                  <a:gd name="T14" fmla="*/ 4 w 18"/>
                  <a:gd name="T15" fmla="*/ 11 h 11"/>
                  <a:gd name="T16" fmla="*/ 6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5 h 11"/>
                  <a:gd name="T26" fmla="*/ 18 w 18"/>
                  <a:gd name="T27" fmla="*/ 4 h 11"/>
                  <a:gd name="T28" fmla="*/ 16 w 18"/>
                  <a:gd name="T29" fmla="*/ 2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4 w 18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4" y="2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3" name="Freeform 93"/>
              <p:cNvSpPr>
                <a:spLocks/>
              </p:cNvSpPr>
              <p:nvPr/>
            </p:nvSpPr>
            <p:spPr bwMode="auto">
              <a:xfrm>
                <a:off x="2036" y="3504"/>
                <a:ext cx="42" cy="11"/>
              </a:xfrm>
              <a:custGeom>
                <a:avLst/>
                <a:gdLst>
                  <a:gd name="T0" fmla="*/ 3 w 42"/>
                  <a:gd name="T1" fmla="*/ 13 h 22"/>
                  <a:gd name="T2" fmla="*/ 2 w 42"/>
                  <a:gd name="T3" fmla="*/ 13 h 22"/>
                  <a:gd name="T4" fmla="*/ 0 w 42"/>
                  <a:gd name="T5" fmla="*/ 14 h 22"/>
                  <a:gd name="T6" fmla="*/ 0 w 42"/>
                  <a:gd name="T7" fmla="*/ 16 h 22"/>
                  <a:gd name="T8" fmla="*/ 0 w 42"/>
                  <a:gd name="T9" fmla="*/ 17 h 22"/>
                  <a:gd name="T10" fmla="*/ 0 w 42"/>
                  <a:gd name="T11" fmla="*/ 19 h 22"/>
                  <a:gd name="T12" fmla="*/ 2 w 42"/>
                  <a:gd name="T13" fmla="*/ 20 h 22"/>
                  <a:gd name="T14" fmla="*/ 3 w 42"/>
                  <a:gd name="T15" fmla="*/ 22 h 22"/>
                  <a:gd name="T16" fmla="*/ 5 w 42"/>
                  <a:gd name="T17" fmla="*/ 22 h 22"/>
                  <a:gd name="T18" fmla="*/ 39 w 42"/>
                  <a:gd name="T19" fmla="*/ 9 h 22"/>
                  <a:gd name="T20" fmla="*/ 40 w 42"/>
                  <a:gd name="T21" fmla="*/ 9 h 22"/>
                  <a:gd name="T22" fmla="*/ 42 w 42"/>
                  <a:gd name="T23" fmla="*/ 7 h 22"/>
                  <a:gd name="T24" fmla="*/ 42 w 42"/>
                  <a:gd name="T25" fmla="*/ 6 h 22"/>
                  <a:gd name="T26" fmla="*/ 42 w 42"/>
                  <a:gd name="T27" fmla="*/ 4 h 22"/>
                  <a:gd name="T28" fmla="*/ 42 w 42"/>
                  <a:gd name="T29" fmla="*/ 3 h 22"/>
                  <a:gd name="T30" fmla="*/ 40 w 42"/>
                  <a:gd name="T31" fmla="*/ 2 h 22"/>
                  <a:gd name="T32" fmla="*/ 39 w 42"/>
                  <a:gd name="T33" fmla="*/ 0 h 22"/>
                  <a:gd name="T34" fmla="*/ 37 w 42"/>
                  <a:gd name="T35" fmla="*/ 0 h 22"/>
                  <a:gd name="T36" fmla="*/ 3 w 42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2">
                    <a:moveTo>
                      <a:pt x="3" y="13"/>
                    </a:moveTo>
                    <a:lnTo>
                      <a:pt x="2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4" name="Freeform 94"/>
              <p:cNvSpPr>
                <a:spLocks/>
              </p:cNvSpPr>
              <p:nvPr/>
            </p:nvSpPr>
            <p:spPr bwMode="auto">
              <a:xfrm>
                <a:off x="2094" y="3498"/>
                <a:ext cx="18" cy="6"/>
              </a:xfrm>
              <a:custGeom>
                <a:avLst/>
                <a:gdLst>
                  <a:gd name="T0" fmla="*/ 4 w 18"/>
                  <a:gd name="T1" fmla="*/ 3 h 11"/>
                  <a:gd name="T2" fmla="*/ 3 w 18"/>
                  <a:gd name="T3" fmla="*/ 4 h 11"/>
                  <a:gd name="T4" fmla="*/ 1 w 18"/>
                  <a:gd name="T5" fmla="*/ 5 h 11"/>
                  <a:gd name="T6" fmla="*/ 0 w 18"/>
                  <a:gd name="T7" fmla="*/ 7 h 11"/>
                  <a:gd name="T8" fmla="*/ 0 w 18"/>
                  <a:gd name="T9" fmla="*/ 8 h 11"/>
                  <a:gd name="T10" fmla="*/ 1 w 18"/>
                  <a:gd name="T11" fmla="*/ 10 h 11"/>
                  <a:gd name="T12" fmla="*/ 3 w 18"/>
                  <a:gd name="T13" fmla="*/ 11 h 11"/>
                  <a:gd name="T14" fmla="*/ 4 w 18"/>
                  <a:gd name="T15" fmla="*/ 11 h 11"/>
                  <a:gd name="T16" fmla="*/ 6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5 h 11"/>
                  <a:gd name="T26" fmla="*/ 18 w 18"/>
                  <a:gd name="T27" fmla="*/ 4 h 11"/>
                  <a:gd name="T28" fmla="*/ 16 w 18"/>
                  <a:gd name="T29" fmla="*/ 3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4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4" y="3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5" name="Freeform 95"/>
              <p:cNvSpPr>
                <a:spLocks/>
              </p:cNvSpPr>
              <p:nvPr/>
            </p:nvSpPr>
            <p:spPr bwMode="auto">
              <a:xfrm>
                <a:off x="2128" y="3488"/>
                <a:ext cx="42" cy="10"/>
              </a:xfrm>
              <a:custGeom>
                <a:avLst/>
                <a:gdLst>
                  <a:gd name="T0" fmla="*/ 3 w 42"/>
                  <a:gd name="T1" fmla="*/ 13 h 22"/>
                  <a:gd name="T2" fmla="*/ 2 w 42"/>
                  <a:gd name="T3" fmla="*/ 13 h 22"/>
                  <a:gd name="T4" fmla="*/ 0 w 42"/>
                  <a:gd name="T5" fmla="*/ 15 h 22"/>
                  <a:gd name="T6" fmla="*/ 0 w 42"/>
                  <a:gd name="T7" fmla="*/ 16 h 22"/>
                  <a:gd name="T8" fmla="*/ 0 w 42"/>
                  <a:gd name="T9" fmla="*/ 17 h 22"/>
                  <a:gd name="T10" fmla="*/ 0 w 42"/>
                  <a:gd name="T11" fmla="*/ 19 h 22"/>
                  <a:gd name="T12" fmla="*/ 2 w 42"/>
                  <a:gd name="T13" fmla="*/ 20 h 22"/>
                  <a:gd name="T14" fmla="*/ 3 w 42"/>
                  <a:gd name="T15" fmla="*/ 22 h 22"/>
                  <a:gd name="T16" fmla="*/ 5 w 42"/>
                  <a:gd name="T17" fmla="*/ 22 h 22"/>
                  <a:gd name="T18" fmla="*/ 39 w 42"/>
                  <a:gd name="T19" fmla="*/ 9 h 22"/>
                  <a:gd name="T20" fmla="*/ 40 w 42"/>
                  <a:gd name="T21" fmla="*/ 9 h 22"/>
                  <a:gd name="T22" fmla="*/ 42 w 42"/>
                  <a:gd name="T23" fmla="*/ 7 h 22"/>
                  <a:gd name="T24" fmla="*/ 42 w 42"/>
                  <a:gd name="T25" fmla="*/ 6 h 22"/>
                  <a:gd name="T26" fmla="*/ 42 w 42"/>
                  <a:gd name="T27" fmla="*/ 5 h 22"/>
                  <a:gd name="T28" fmla="*/ 42 w 42"/>
                  <a:gd name="T29" fmla="*/ 3 h 22"/>
                  <a:gd name="T30" fmla="*/ 40 w 42"/>
                  <a:gd name="T31" fmla="*/ 2 h 22"/>
                  <a:gd name="T32" fmla="*/ 39 w 42"/>
                  <a:gd name="T33" fmla="*/ 0 h 22"/>
                  <a:gd name="T34" fmla="*/ 37 w 42"/>
                  <a:gd name="T35" fmla="*/ 0 h 22"/>
                  <a:gd name="T36" fmla="*/ 3 w 42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2">
                    <a:moveTo>
                      <a:pt x="3" y="13"/>
                    </a:moveTo>
                    <a:lnTo>
                      <a:pt x="2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6" name="Freeform 96"/>
              <p:cNvSpPr>
                <a:spLocks/>
              </p:cNvSpPr>
              <p:nvPr/>
            </p:nvSpPr>
            <p:spPr bwMode="auto">
              <a:xfrm>
                <a:off x="2186" y="3482"/>
                <a:ext cx="18" cy="6"/>
              </a:xfrm>
              <a:custGeom>
                <a:avLst/>
                <a:gdLst>
                  <a:gd name="T0" fmla="*/ 3 w 18"/>
                  <a:gd name="T1" fmla="*/ 3 h 11"/>
                  <a:gd name="T2" fmla="*/ 2 w 18"/>
                  <a:gd name="T3" fmla="*/ 4 h 11"/>
                  <a:gd name="T4" fmla="*/ 0 w 18"/>
                  <a:gd name="T5" fmla="*/ 6 h 11"/>
                  <a:gd name="T6" fmla="*/ 0 w 18"/>
                  <a:gd name="T7" fmla="*/ 7 h 11"/>
                  <a:gd name="T8" fmla="*/ 0 w 18"/>
                  <a:gd name="T9" fmla="*/ 8 h 11"/>
                  <a:gd name="T10" fmla="*/ 0 w 18"/>
                  <a:gd name="T11" fmla="*/ 10 h 11"/>
                  <a:gd name="T12" fmla="*/ 2 w 18"/>
                  <a:gd name="T13" fmla="*/ 11 h 11"/>
                  <a:gd name="T14" fmla="*/ 3 w 18"/>
                  <a:gd name="T15" fmla="*/ 11 h 11"/>
                  <a:gd name="T16" fmla="*/ 5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6 h 11"/>
                  <a:gd name="T26" fmla="*/ 18 w 18"/>
                  <a:gd name="T27" fmla="*/ 4 h 11"/>
                  <a:gd name="T28" fmla="*/ 16 w 18"/>
                  <a:gd name="T29" fmla="*/ 3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3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3" y="3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7" name="Freeform 97"/>
              <p:cNvSpPr>
                <a:spLocks/>
              </p:cNvSpPr>
              <p:nvPr/>
            </p:nvSpPr>
            <p:spPr bwMode="auto">
              <a:xfrm>
                <a:off x="2219" y="3471"/>
                <a:ext cx="43" cy="11"/>
              </a:xfrm>
              <a:custGeom>
                <a:avLst/>
                <a:gdLst>
                  <a:gd name="T0" fmla="*/ 4 w 43"/>
                  <a:gd name="T1" fmla="*/ 13 h 22"/>
                  <a:gd name="T2" fmla="*/ 3 w 43"/>
                  <a:gd name="T3" fmla="*/ 13 h 22"/>
                  <a:gd name="T4" fmla="*/ 1 w 43"/>
                  <a:gd name="T5" fmla="*/ 15 h 22"/>
                  <a:gd name="T6" fmla="*/ 0 w 43"/>
                  <a:gd name="T7" fmla="*/ 16 h 22"/>
                  <a:gd name="T8" fmla="*/ 0 w 43"/>
                  <a:gd name="T9" fmla="*/ 18 h 22"/>
                  <a:gd name="T10" fmla="*/ 1 w 43"/>
                  <a:gd name="T11" fmla="*/ 19 h 22"/>
                  <a:gd name="T12" fmla="*/ 3 w 43"/>
                  <a:gd name="T13" fmla="*/ 20 h 22"/>
                  <a:gd name="T14" fmla="*/ 4 w 43"/>
                  <a:gd name="T15" fmla="*/ 22 h 22"/>
                  <a:gd name="T16" fmla="*/ 6 w 43"/>
                  <a:gd name="T17" fmla="*/ 22 h 22"/>
                  <a:gd name="T18" fmla="*/ 38 w 43"/>
                  <a:gd name="T19" fmla="*/ 9 h 22"/>
                  <a:gd name="T20" fmla="*/ 40 w 43"/>
                  <a:gd name="T21" fmla="*/ 9 h 22"/>
                  <a:gd name="T22" fmla="*/ 41 w 43"/>
                  <a:gd name="T23" fmla="*/ 8 h 22"/>
                  <a:gd name="T24" fmla="*/ 43 w 43"/>
                  <a:gd name="T25" fmla="*/ 6 h 22"/>
                  <a:gd name="T26" fmla="*/ 43 w 43"/>
                  <a:gd name="T27" fmla="*/ 5 h 22"/>
                  <a:gd name="T28" fmla="*/ 41 w 43"/>
                  <a:gd name="T29" fmla="*/ 3 h 22"/>
                  <a:gd name="T30" fmla="*/ 40 w 43"/>
                  <a:gd name="T31" fmla="*/ 2 h 22"/>
                  <a:gd name="T32" fmla="*/ 38 w 43"/>
                  <a:gd name="T33" fmla="*/ 0 h 22"/>
                  <a:gd name="T34" fmla="*/ 37 w 43"/>
                  <a:gd name="T35" fmla="*/ 0 h 22"/>
                  <a:gd name="T36" fmla="*/ 4 w 43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4" y="13"/>
                    </a:moveTo>
                    <a:lnTo>
                      <a:pt x="3" y="13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8" name="Freeform 98"/>
              <p:cNvSpPr>
                <a:spLocks/>
              </p:cNvSpPr>
              <p:nvPr/>
            </p:nvSpPr>
            <p:spPr bwMode="auto">
              <a:xfrm>
                <a:off x="2278" y="3466"/>
                <a:ext cx="17" cy="5"/>
              </a:xfrm>
              <a:custGeom>
                <a:avLst/>
                <a:gdLst>
                  <a:gd name="T0" fmla="*/ 3 w 17"/>
                  <a:gd name="T1" fmla="*/ 3 h 11"/>
                  <a:gd name="T2" fmla="*/ 2 w 17"/>
                  <a:gd name="T3" fmla="*/ 4 h 11"/>
                  <a:gd name="T4" fmla="*/ 0 w 17"/>
                  <a:gd name="T5" fmla="*/ 6 h 11"/>
                  <a:gd name="T6" fmla="*/ 0 w 17"/>
                  <a:gd name="T7" fmla="*/ 7 h 11"/>
                  <a:gd name="T8" fmla="*/ 0 w 17"/>
                  <a:gd name="T9" fmla="*/ 9 h 11"/>
                  <a:gd name="T10" fmla="*/ 0 w 17"/>
                  <a:gd name="T11" fmla="*/ 10 h 11"/>
                  <a:gd name="T12" fmla="*/ 2 w 17"/>
                  <a:gd name="T13" fmla="*/ 11 h 11"/>
                  <a:gd name="T14" fmla="*/ 3 w 17"/>
                  <a:gd name="T15" fmla="*/ 11 h 11"/>
                  <a:gd name="T16" fmla="*/ 5 w 17"/>
                  <a:gd name="T17" fmla="*/ 11 h 11"/>
                  <a:gd name="T18" fmla="*/ 14 w 17"/>
                  <a:gd name="T19" fmla="*/ 9 h 11"/>
                  <a:gd name="T20" fmla="*/ 15 w 17"/>
                  <a:gd name="T21" fmla="*/ 9 h 11"/>
                  <a:gd name="T22" fmla="*/ 17 w 17"/>
                  <a:gd name="T23" fmla="*/ 7 h 11"/>
                  <a:gd name="T24" fmla="*/ 17 w 17"/>
                  <a:gd name="T25" fmla="*/ 6 h 11"/>
                  <a:gd name="T26" fmla="*/ 17 w 17"/>
                  <a:gd name="T27" fmla="*/ 4 h 11"/>
                  <a:gd name="T28" fmla="*/ 17 w 17"/>
                  <a:gd name="T29" fmla="*/ 3 h 11"/>
                  <a:gd name="T30" fmla="*/ 15 w 17"/>
                  <a:gd name="T31" fmla="*/ 1 h 11"/>
                  <a:gd name="T32" fmla="*/ 14 w 17"/>
                  <a:gd name="T33" fmla="*/ 0 h 11"/>
                  <a:gd name="T34" fmla="*/ 12 w 17"/>
                  <a:gd name="T35" fmla="*/ 0 h 11"/>
                  <a:gd name="T36" fmla="*/ 3 w 17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3" y="3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79" name="Freeform 99"/>
              <p:cNvSpPr>
                <a:spLocks/>
              </p:cNvSpPr>
              <p:nvPr/>
            </p:nvSpPr>
            <p:spPr bwMode="auto">
              <a:xfrm>
                <a:off x="2311" y="3455"/>
                <a:ext cx="43" cy="11"/>
              </a:xfrm>
              <a:custGeom>
                <a:avLst/>
                <a:gdLst>
                  <a:gd name="T0" fmla="*/ 4 w 43"/>
                  <a:gd name="T1" fmla="*/ 13 h 21"/>
                  <a:gd name="T2" fmla="*/ 3 w 43"/>
                  <a:gd name="T3" fmla="*/ 13 h 21"/>
                  <a:gd name="T4" fmla="*/ 1 w 43"/>
                  <a:gd name="T5" fmla="*/ 14 h 21"/>
                  <a:gd name="T6" fmla="*/ 0 w 43"/>
                  <a:gd name="T7" fmla="*/ 15 h 21"/>
                  <a:gd name="T8" fmla="*/ 0 w 43"/>
                  <a:gd name="T9" fmla="*/ 17 h 21"/>
                  <a:gd name="T10" fmla="*/ 1 w 43"/>
                  <a:gd name="T11" fmla="*/ 18 h 21"/>
                  <a:gd name="T12" fmla="*/ 3 w 43"/>
                  <a:gd name="T13" fmla="*/ 20 h 21"/>
                  <a:gd name="T14" fmla="*/ 4 w 43"/>
                  <a:gd name="T15" fmla="*/ 21 h 21"/>
                  <a:gd name="T16" fmla="*/ 6 w 43"/>
                  <a:gd name="T17" fmla="*/ 21 h 21"/>
                  <a:gd name="T18" fmla="*/ 38 w 43"/>
                  <a:gd name="T19" fmla="*/ 8 h 21"/>
                  <a:gd name="T20" fmla="*/ 40 w 43"/>
                  <a:gd name="T21" fmla="*/ 8 h 21"/>
                  <a:gd name="T22" fmla="*/ 41 w 43"/>
                  <a:gd name="T23" fmla="*/ 7 h 21"/>
                  <a:gd name="T24" fmla="*/ 43 w 43"/>
                  <a:gd name="T25" fmla="*/ 5 h 21"/>
                  <a:gd name="T26" fmla="*/ 43 w 43"/>
                  <a:gd name="T27" fmla="*/ 4 h 21"/>
                  <a:gd name="T28" fmla="*/ 41 w 43"/>
                  <a:gd name="T29" fmla="*/ 3 h 21"/>
                  <a:gd name="T30" fmla="*/ 40 w 43"/>
                  <a:gd name="T31" fmla="*/ 1 h 21"/>
                  <a:gd name="T32" fmla="*/ 38 w 43"/>
                  <a:gd name="T33" fmla="*/ 0 h 21"/>
                  <a:gd name="T34" fmla="*/ 37 w 43"/>
                  <a:gd name="T35" fmla="*/ 0 h 21"/>
                  <a:gd name="T36" fmla="*/ 4 w 43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1">
                    <a:moveTo>
                      <a:pt x="4" y="13"/>
                    </a:moveTo>
                    <a:lnTo>
                      <a:pt x="3" y="13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0" name="Freeform 100"/>
              <p:cNvSpPr>
                <a:spLocks/>
              </p:cNvSpPr>
              <p:nvPr/>
            </p:nvSpPr>
            <p:spPr bwMode="auto">
              <a:xfrm>
                <a:off x="2370" y="3449"/>
                <a:ext cx="17" cy="6"/>
              </a:xfrm>
              <a:custGeom>
                <a:avLst/>
                <a:gdLst>
                  <a:gd name="T0" fmla="*/ 3 w 17"/>
                  <a:gd name="T1" fmla="*/ 3 h 12"/>
                  <a:gd name="T2" fmla="*/ 2 w 17"/>
                  <a:gd name="T3" fmla="*/ 5 h 12"/>
                  <a:gd name="T4" fmla="*/ 0 w 17"/>
                  <a:gd name="T5" fmla="*/ 6 h 12"/>
                  <a:gd name="T6" fmla="*/ 0 w 17"/>
                  <a:gd name="T7" fmla="*/ 7 h 12"/>
                  <a:gd name="T8" fmla="*/ 0 w 17"/>
                  <a:gd name="T9" fmla="*/ 9 h 12"/>
                  <a:gd name="T10" fmla="*/ 0 w 17"/>
                  <a:gd name="T11" fmla="*/ 10 h 12"/>
                  <a:gd name="T12" fmla="*/ 2 w 17"/>
                  <a:gd name="T13" fmla="*/ 12 h 12"/>
                  <a:gd name="T14" fmla="*/ 3 w 17"/>
                  <a:gd name="T15" fmla="*/ 12 h 12"/>
                  <a:gd name="T16" fmla="*/ 5 w 17"/>
                  <a:gd name="T17" fmla="*/ 12 h 12"/>
                  <a:gd name="T18" fmla="*/ 14 w 17"/>
                  <a:gd name="T19" fmla="*/ 9 h 12"/>
                  <a:gd name="T20" fmla="*/ 15 w 17"/>
                  <a:gd name="T21" fmla="*/ 9 h 12"/>
                  <a:gd name="T22" fmla="*/ 17 w 17"/>
                  <a:gd name="T23" fmla="*/ 7 h 12"/>
                  <a:gd name="T24" fmla="*/ 17 w 17"/>
                  <a:gd name="T25" fmla="*/ 6 h 12"/>
                  <a:gd name="T26" fmla="*/ 17 w 17"/>
                  <a:gd name="T27" fmla="*/ 5 h 12"/>
                  <a:gd name="T28" fmla="*/ 17 w 17"/>
                  <a:gd name="T29" fmla="*/ 3 h 12"/>
                  <a:gd name="T30" fmla="*/ 15 w 17"/>
                  <a:gd name="T31" fmla="*/ 2 h 12"/>
                  <a:gd name="T32" fmla="*/ 14 w 17"/>
                  <a:gd name="T33" fmla="*/ 0 h 12"/>
                  <a:gd name="T34" fmla="*/ 12 w 17"/>
                  <a:gd name="T35" fmla="*/ 0 h 12"/>
                  <a:gd name="T36" fmla="*/ 3 w 17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3" y="3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1" name="Freeform 101"/>
              <p:cNvSpPr>
                <a:spLocks/>
              </p:cNvSpPr>
              <p:nvPr/>
            </p:nvSpPr>
            <p:spPr bwMode="auto">
              <a:xfrm>
                <a:off x="2403" y="3438"/>
                <a:ext cx="43" cy="11"/>
              </a:xfrm>
              <a:custGeom>
                <a:avLst/>
                <a:gdLst>
                  <a:gd name="T0" fmla="*/ 4 w 43"/>
                  <a:gd name="T1" fmla="*/ 13 h 21"/>
                  <a:gd name="T2" fmla="*/ 3 w 43"/>
                  <a:gd name="T3" fmla="*/ 13 h 21"/>
                  <a:gd name="T4" fmla="*/ 1 w 43"/>
                  <a:gd name="T5" fmla="*/ 14 h 21"/>
                  <a:gd name="T6" fmla="*/ 0 w 43"/>
                  <a:gd name="T7" fmla="*/ 16 h 21"/>
                  <a:gd name="T8" fmla="*/ 0 w 43"/>
                  <a:gd name="T9" fmla="*/ 17 h 21"/>
                  <a:gd name="T10" fmla="*/ 1 w 43"/>
                  <a:gd name="T11" fmla="*/ 18 h 21"/>
                  <a:gd name="T12" fmla="*/ 3 w 43"/>
                  <a:gd name="T13" fmla="*/ 20 h 21"/>
                  <a:gd name="T14" fmla="*/ 4 w 43"/>
                  <a:gd name="T15" fmla="*/ 21 h 21"/>
                  <a:gd name="T16" fmla="*/ 6 w 43"/>
                  <a:gd name="T17" fmla="*/ 21 h 21"/>
                  <a:gd name="T18" fmla="*/ 39 w 43"/>
                  <a:gd name="T19" fmla="*/ 8 h 21"/>
                  <a:gd name="T20" fmla="*/ 40 w 43"/>
                  <a:gd name="T21" fmla="*/ 8 h 21"/>
                  <a:gd name="T22" fmla="*/ 42 w 43"/>
                  <a:gd name="T23" fmla="*/ 7 h 21"/>
                  <a:gd name="T24" fmla="*/ 43 w 43"/>
                  <a:gd name="T25" fmla="*/ 6 h 21"/>
                  <a:gd name="T26" fmla="*/ 43 w 43"/>
                  <a:gd name="T27" fmla="*/ 4 h 21"/>
                  <a:gd name="T28" fmla="*/ 42 w 43"/>
                  <a:gd name="T29" fmla="*/ 3 h 21"/>
                  <a:gd name="T30" fmla="*/ 40 w 43"/>
                  <a:gd name="T31" fmla="*/ 1 h 21"/>
                  <a:gd name="T32" fmla="*/ 39 w 43"/>
                  <a:gd name="T33" fmla="*/ 0 h 21"/>
                  <a:gd name="T34" fmla="*/ 37 w 43"/>
                  <a:gd name="T35" fmla="*/ 0 h 21"/>
                  <a:gd name="T36" fmla="*/ 4 w 43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1">
                    <a:moveTo>
                      <a:pt x="4" y="13"/>
                    </a:moveTo>
                    <a:lnTo>
                      <a:pt x="3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2" name="Freeform 102"/>
              <p:cNvSpPr>
                <a:spLocks/>
              </p:cNvSpPr>
              <p:nvPr/>
            </p:nvSpPr>
            <p:spPr bwMode="auto">
              <a:xfrm>
                <a:off x="2461" y="3433"/>
                <a:ext cx="18" cy="5"/>
              </a:xfrm>
              <a:custGeom>
                <a:avLst/>
                <a:gdLst>
                  <a:gd name="T0" fmla="*/ 4 w 18"/>
                  <a:gd name="T1" fmla="*/ 3 h 12"/>
                  <a:gd name="T2" fmla="*/ 3 w 18"/>
                  <a:gd name="T3" fmla="*/ 5 h 12"/>
                  <a:gd name="T4" fmla="*/ 1 w 18"/>
                  <a:gd name="T5" fmla="*/ 6 h 12"/>
                  <a:gd name="T6" fmla="*/ 0 w 18"/>
                  <a:gd name="T7" fmla="*/ 8 h 12"/>
                  <a:gd name="T8" fmla="*/ 0 w 18"/>
                  <a:gd name="T9" fmla="*/ 9 h 12"/>
                  <a:gd name="T10" fmla="*/ 1 w 18"/>
                  <a:gd name="T11" fmla="*/ 10 h 12"/>
                  <a:gd name="T12" fmla="*/ 3 w 18"/>
                  <a:gd name="T13" fmla="*/ 12 h 12"/>
                  <a:gd name="T14" fmla="*/ 4 w 18"/>
                  <a:gd name="T15" fmla="*/ 12 h 12"/>
                  <a:gd name="T16" fmla="*/ 6 w 18"/>
                  <a:gd name="T17" fmla="*/ 12 h 12"/>
                  <a:gd name="T18" fmla="*/ 15 w 18"/>
                  <a:gd name="T19" fmla="*/ 9 h 12"/>
                  <a:gd name="T20" fmla="*/ 16 w 18"/>
                  <a:gd name="T21" fmla="*/ 9 h 12"/>
                  <a:gd name="T22" fmla="*/ 18 w 18"/>
                  <a:gd name="T23" fmla="*/ 8 h 12"/>
                  <a:gd name="T24" fmla="*/ 18 w 18"/>
                  <a:gd name="T25" fmla="*/ 6 h 12"/>
                  <a:gd name="T26" fmla="*/ 18 w 18"/>
                  <a:gd name="T27" fmla="*/ 5 h 12"/>
                  <a:gd name="T28" fmla="*/ 18 w 18"/>
                  <a:gd name="T29" fmla="*/ 3 h 12"/>
                  <a:gd name="T30" fmla="*/ 16 w 18"/>
                  <a:gd name="T31" fmla="*/ 2 h 12"/>
                  <a:gd name="T32" fmla="*/ 15 w 18"/>
                  <a:gd name="T33" fmla="*/ 0 h 12"/>
                  <a:gd name="T34" fmla="*/ 13 w 18"/>
                  <a:gd name="T35" fmla="*/ 0 h 12"/>
                  <a:gd name="T36" fmla="*/ 4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4" y="3"/>
                    </a:moveTo>
                    <a:lnTo>
                      <a:pt x="3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3" name="Freeform 103"/>
              <p:cNvSpPr>
                <a:spLocks/>
              </p:cNvSpPr>
              <p:nvPr/>
            </p:nvSpPr>
            <p:spPr bwMode="auto">
              <a:xfrm>
                <a:off x="2495" y="3422"/>
                <a:ext cx="42" cy="11"/>
              </a:xfrm>
              <a:custGeom>
                <a:avLst/>
                <a:gdLst>
                  <a:gd name="T0" fmla="*/ 3 w 42"/>
                  <a:gd name="T1" fmla="*/ 13 h 21"/>
                  <a:gd name="T2" fmla="*/ 2 w 42"/>
                  <a:gd name="T3" fmla="*/ 13 h 21"/>
                  <a:gd name="T4" fmla="*/ 0 w 42"/>
                  <a:gd name="T5" fmla="*/ 14 h 21"/>
                  <a:gd name="T6" fmla="*/ 0 w 42"/>
                  <a:gd name="T7" fmla="*/ 16 h 21"/>
                  <a:gd name="T8" fmla="*/ 0 w 42"/>
                  <a:gd name="T9" fmla="*/ 17 h 21"/>
                  <a:gd name="T10" fmla="*/ 0 w 42"/>
                  <a:gd name="T11" fmla="*/ 19 h 21"/>
                  <a:gd name="T12" fmla="*/ 2 w 42"/>
                  <a:gd name="T13" fmla="*/ 20 h 21"/>
                  <a:gd name="T14" fmla="*/ 3 w 42"/>
                  <a:gd name="T15" fmla="*/ 21 h 21"/>
                  <a:gd name="T16" fmla="*/ 5 w 42"/>
                  <a:gd name="T17" fmla="*/ 21 h 21"/>
                  <a:gd name="T18" fmla="*/ 39 w 42"/>
                  <a:gd name="T19" fmla="*/ 9 h 21"/>
                  <a:gd name="T20" fmla="*/ 40 w 42"/>
                  <a:gd name="T21" fmla="*/ 9 h 21"/>
                  <a:gd name="T22" fmla="*/ 42 w 42"/>
                  <a:gd name="T23" fmla="*/ 7 h 21"/>
                  <a:gd name="T24" fmla="*/ 42 w 42"/>
                  <a:gd name="T25" fmla="*/ 6 h 21"/>
                  <a:gd name="T26" fmla="*/ 42 w 42"/>
                  <a:gd name="T27" fmla="*/ 4 h 21"/>
                  <a:gd name="T28" fmla="*/ 42 w 42"/>
                  <a:gd name="T29" fmla="*/ 3 h 21"/>
                  <a:gd name="T30" fmla="*/ 40 w 42"/>
                  <a:gd name="T31" fmla="*/ 1 h 21"/>
                  <a:gd name="T32" fmla="*/ 39 w 42"/>
                  <a:gd name="T33" fmla="*/ 0 h 21"/>
                  <a:gd name="T34" fmla="*/ 37 w 42"/>
                  <a:gd name="T35" fmla="*/ 0 h 21"/>
                  <a:gd name="T36" fmla="*/ 3 w 42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3"/>
                    </a:moveTo>
                    <a:lnTo>
                      <a:pt x="2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4" name="Freeform 104"/>
              <p:cNvSpPr>
                <a:spLocks/>
              </p:cNvSpPr>
              <p:nvPr/>
            </p:nvSpPr>
            <p:spPr bwMode="auto">
              <a:xfrm>
                <a:off x="2553" y="3416"/>
                <a:ext cx="18" cy="6"/>
              </a:xfrm>
              <a:custGeom>
                <a:avLst/>
                <a:gdLst>
                  <a:gd name="T0" fmla="*/ 4 w 18"/>
                  <a:gd name="T1" fmla="*/ 2 h 11"/>
                  <a:gd name="T2" fmla="*/ 3 w 18"/>
                  <a:gd name="T3" fmla="*/ 4 h 11"/>
                  <a:gd name="T4" fmla="*/ 1 w 18"/>
                  <a:gd name="T5" fmla="*/ 5 h 11"/>
                  <a:gd name="T6" fmla="*/ 0 w 18"/>
                  <a:gd name="T7" fmla="*/ 7 h 11"/>
                  <a:gd name="T8" fmla="*/ 0 w 18"/>
                  <a:gd name="T9" fmla="*/ 8 h 11"/>
                  <a:gd name="T10" fmla="*/ 1 w 18"/>
                  <a:gd name="T11" fmla="*/ 10 h 11"/>
                  <a:gd name="T12" fmla="*/ 3 w 18"/>
                  <a:gd name="T13" fmla="*/ 11 h 11"/>
                  <a:gd name="T14" fmla="*/ 4 w 18"/>
                  <a:gd name="T15" fmla="*/ 11 h 11"/>
                  <a:gd name="T16" fmla="*/ 6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5 h 11"/>
                  <a:gd name="T26" fmla="*/ 18 w 18"/>
                  <a:gd name="T27" fmla="*/ 4 h 11"/>
                  <a:gd name="T28" fmla="*/ 16 w 18"/>
                  <a:gd name="T29" fmla="*/ 2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4 w 18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4" y="2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5" name="Freeform 105"/>
              <p:cNvSpPr>
                <a:spLocks/>
              </p:cNvSpPr>
              <p:nvPr/>
            </p:nvSpPr>
            <p:spPr bwMode="auto">
              <a:xfrm>
                <a:off x="2587" y="3406"/>
                <a:ext cx="42" cy="10"/>
              </a:xfrm>
              <a:custGeom>
                <a:avLst/>
                <a:gdLst>
                  <a:gd name="T0" fmla="*/ 3 w 42"/>
                  <a:gd name="T1" fmla="*/ 13 h 22"/>
                  <a:gd name="T2" fmla="*/ 2 w 42"/>
                  <a:gd name="T3" fmla="*/ 13 h 22"/>
                  <a:gd name="T4" fmla="*/ 0 w 42"/>
                  <a:gd name="T5" fmla="*/ 15 h 22"/>
                  <a:gd name="T6" fmla="*/ 0 w 42"/>
                  <a:gd name="T7" fmla="*/ 16 h 22"/>
                  <a:gd name="T8" fmla="*/ 0 w 42"/>
                  <a:gd name="T9" fmla="*/ 17 h 22"/>
                  <a:gd name="T10" fmla="*/ 0 w 42"/>
                  <a:gd name="T11" fmla="*/ 19 h 22"/>
                  <a:gd name="T12" fmla="*/ 2 w 42"/>
                  <a:gd name="T13" fmla="*/ 20 h 22"/>
                  <a:gd name="T14" fmla="*/ 3 w 42"/>
                  <a:gd name="T15" fmla="*/ 22 h 22"/>
                  <a:gd name="T16" fmla="*/ 5 w 42"/>
                  <a:gd name="T17" fmla="*/ 22 h 22"/>
                  <a:gd name="T18" fmla="*/ 39 w 42"/>
                  <a:gd name="T19" fmla="*/ 9 h 22"/>
                  <a:gd name="T20" fmla="*/ 40 w 42"/>
                  <a:gd name="T21" fmla="*/ 9 h 22"/>
                  <a:gd name="T22" fmla="*/ 42 w 42"/>
                  <a:gd name="T23" fmla="*/ 7 h 22"/>
                  <a:gd name="T24" fmla="*/ 42 w 42"/>
                  <a:gd name="T25" fmla="*/ 6 h 22"/>
                  <a:gd name="T26" fmla="*/ 42 w 42"/>
                  <a:gd name="T27" fmla="*/ 5 h 22"/>
                  <a:gd name="T28" fmla="*/ 42 w 42"/>
                  <a:gd name="T29" fmla="*/ 3 h 22"/>
                  <a:gd name="T30" fmla="*/ 40 w 42"/>
                  <a:gd name="T31" fmla="*/ 2 h 22"/>
                  <a:gd name="T32" fmla="*/ 39 w 42"/>
                  <a:gd name="T33" fmla="*/ 0 h 22"/>
                  <a:gd name="T34" fmla="*/ 37 w 42"/>
                  <a:gd name="T35" fmla="*/ 0 h 22"/>
                  <a:gd name="T36" fmla="*/ 3 w 42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2">
                    <a:moveTo>
                      <a:pt x="3" y="13"/>
                    </a:moveTo>
                    <a:lnTo>
                      <a:pt x="2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6" name="Freeform 106"/>
              <p:cNvSpPr>
                <a:spLocks/>
              </p:cNvSpPr>
              <p:nvPr/>
            </p:nvSpPr>
            <p:spPr bwMode="auto">
              <a:xfrm>
                <a:off x="2645" y="3400"/>
                <a:ext cx="18" cy="6"/>
              </a:xfrm>
              <a:custGeom>
                <a:avLst/>
                <a:gdLst>
                  <a:gd name="T0" fmla="*/ 5 w 18"/>
                  <a:gd name="T1" fmla="*/ 3 h 11"/>
                  <a:gd name="T2" fmla="*/ 3 w 18"/>
                  <a:gd name="T3" fmla="*/ 4 h 11"/>
                  <a:gd name="T4" fmla="*/ 2 w 18"/>
                  <a:gd name="T5" fmla="*/ 6 h 11"/>
                  <a:gd name="T6" fmla="*/ 0 w 18"/>
                  <a:gd name="T7" fmla="*/ 7 h 11"/>
                  <a:gd name="T8" fmla="*/ 0 w 18"/>
                  <a:gd name="T9" fmla="*/ 8 h 11"/>
                  <a:gd name="T10" fmla="*/ 2 w 18"/>
                  <a:gd name="T11" fmla="*/ 10 h 11"/>
                  <a:gd name="T12" fmla="*/ 3 w 18"/>
                  <a:gd name="T13" fmla="*/ 11 h 11"/>
                  <a:gd name="T14" fmla="*/ 5 w 18"/>
                  <a:gd name="T15" fmla="*/ 11 h 11"/>
                  <a:gd name="T16" fmla="*/ 6 w 18"/>
                  <a:gd name="T17" fmla="*/ 11 h 11"/>
                  <a:gd name="T18" fmla="*/ 13 w 18"/>
                  <a:gd name="T19" fmla="*/ 8 h 11"/>
                  <a:gd name="T20" fmla="*/ 15 w 18"/>
                  <a:gd name="T21" fmla="*/ 8 h 11"/>
                  <a:gd name="T22" fmla="*/ 16 w 18"/>
                  <a:gd name="T23" fmla="*/ 7 h 11"/>
                  <a:gd name="T24" fmla="*/ 18 w 18"/>
                  <a:gd name="T25" fmla="*/ 6 h 11"/>
                  <a:gd name="T26" fmla="*/ 18 w 18"/>
                  <a:gd name="T27" fmla="*/ 4 h 11"/>
                  <a:gd name="T28" fmla="*/ 16 w 18"/>
                  <a:gd name="T29" fmla="*/ 3 h 11"/>
                  <a:gd name="T30" fmla="*/ 15 w 18"/>
                  <a:gd name="T31" fmla="*/ 1 h 11"/>
                  <a:gd name="T32" fmla="*/ 13 w 18"/>
                  <a:gd name="T33" fmla="*/ 0 h 11"/>
                  <a:gd name="T34" fmla="*/ 12 w 18"/>
                  <a:gd name="T35" fmla="*/ 0 h 11"/>
                  <a:gd name="T36" fmla="*/ 5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5" y="3"/>
                    </a:moveTo>
                    <a:lnTo>
                      <a:pt x="3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7" name="Freeform 107"/>
              <p:cNvSpPr>
                <a:spLocks/>
              </p:cNvSpPr>
              <p:nvPr/>
            </p:nvSpPr>
            <p:spPr bwMode="auto">
              <a:xfrm>
                <a:off x="2679" y="3389"/>
                <a:ext cx="42" cy="11"/>
              </a:xfrm>
              <a:custGeom>
                <a:avLst/>
                <a:gdLst>
                  <a:gd name="T0" fmla="*/ 3 w 42"/>
                  <a:gd name="T1" fmla="*/ 13 h 22"/>
                  <a:gd name="T2" fmla="*/ 2 w 42"/>
                  <a:gd name="T3" fmla="*/ 13 h 22"/>
                  <a:gd name="T4" fmla="*/ 0 w 42"/>
                  <a:gd name="T5" fmla="*/ 15 h 22"/>
                  <a:gd name="T6" fmla="*/ 0 w 42"/>
                  <a:gd name="T7" fmla="*/ 16 h 22"/>
                  <a:gd name="T8" fmla="*/ 0 w 42"/>
                  <a:gd name="T9" fmla="*/ 18 h 22"/>
                  <a:gd name="T10" fmla="*/ 0 w 42"/>
                  <a:gd name="T11" fmla="*/ 19 h 22"/>
                  <a:gd name="T12" fmla="*/ 2 w 42"/>
                  <a:gd name="T13" fmla="*/ 20 h 22"/>
                  <a:gd name="T14" fmla="*/ 3 w 42"/>
                  <a:gd name="T15" fmla="*/ 22 h 22"/>
                  <a:gd name="T16" fmla="*/ 5 w 42"/>
                  <a:gd name="T17" fmla="*/ 22 h 22"/>
                  <a:gd name="T18" fmla="*/ 39 w 42"/>
                  <a:gd name="T19" fmla="*/ 9 h 22"/>
                  <a:gd name="T20" fmla="*/ 40 w 42"/>
                  <a:gd name="T21" fmla="*/ 9 h 22"/>
                  <a:gd name="T22" fmla="*/ 42 w 42"/>
                  <a:gd name="T23" fmla="*/ 8 h 22"/>
                  <a:gd name="T24" fmla="*/ 42 w 42"/>
                  <a:gd name="T25" fmla="*/ 6 h 22"/>
                  <a:gd name="T26" fmla="*/ 42 w 42"/>
                  <a:gd name="T27" fmla="*/ 5 h 22"/>
                  <a:gd name="T28" fmla="*/ 42 w 42"/>
                  <a:gd name="T29" fmla="*/ 3 h 22"/>
                  <a:gd name="T30" fmla="*/ 40 w 42"/>
                  <a:gd name="T31" fmla="*/ 2 h 22"/>
                  <a:gd name="T32" fmla="*/ 39 w 42"/>
                  <a:gd name="T33" fmla="*/ 0 h 22"/>
                  <a:gd name="T34" fmla="*/ 37 w 42"/>
                  <a:gd name="T35" fmla="*/ 0 h 22"/>
                  <a:gd name="T36" fmla="*/ 3 w 42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2">
                    <a:moveTo>
                      <a:pt x="3" y="13"/>
                    </a:moveTo>
                    <a:lnTo>
                      <a:pt x="2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8" name="Freeform 108"/>
              <p:cNvSpPr>
                <a:spLocks/>
              </p:cNvSpPr>
              <p:nvPr/>
            </p:nvSpPr>
            <p:spPr bwMode="auto">
              <a:xfrm>
                <a:off x="2737" y="3384"/>
                <a:ext cx="18" cy="5"/>
              </a:xfrm>
              <a:custGeom>
                <a:avLst/>
                <a:gdLst>
                  <a:gd name="T0" fmla="*/ 5 w 18"/>
                  <a:gd name="T1" fmla="*/ 3 h 11"/>
                  <a:gd name="T2" fmla="*/ 3 w 18"/>
                  <a:gd name="T3" fmla="*/ 4 h 11"/>
                  <a:gd name="T4" fmla="*/ 2 w 18"/>
                  <a:gd name="T5" fmla="*/ 6 h 11"/>
                  <a:gd name="T6" fmla="*/ 0 w 18"/>
                  <a:gd name="T7" fmla="*/ 7 h 11"/>
                  <a:gd name="T8" fmla="*/ 0 w 18"/>
                  <a:gd name="T9" fmla="*/ 9 h 11"/>
                  <a:gd name="T10" fmla="*/ 2 w 18"/>
                  <a:gd name="T11" fmla="*/ 10 h 11"/>
                  <a:gd name="T12" fmla="*/ 3 w 18"/>
                  <a:gd name="T13" fmla="*/ 11 h 11"/>
                  <a:gd name="T14" fmla="*/ 5 w 18"/>
                  <a:gd name="T15" fmla="*/ 11 h 11"/>
                  <a:gd name="T16" fmla="*/ 6 w 18"/>
                  <a:gd name="T17" fmla="*/ 11 h 11"/>
                  <a:gd name="T18" fmla="*/ 14 w 18"/>
                  <a:gd name="T19" fmla="*/ 9 h 11"/>
                  <a:gd name="T20" fmla="*/ 15 w 18"/>
                  <a:gd name="T21" fmla="*/ 7 h 11"/>
                  <a:gd name="T22" fmla="*/ 17 w 18"/>
                  <a:gd name="T23" fmla="*/ 6 h 11"/>
                  <a:gd name="T24" fmla="*/ 18 w 18"/>
                  <a:gd name="T25" fmla="*/ 4 h 11"/>
                  <a:gd name="T26" fmla="*/ 18 w 18"/>
                  <a:gd name="T27" fmla="*/ 3 h 11"/>
                  <a:gd name="T28" fmla="*/ 17 w 18"/>
                  <a:gd name="T29" fmla="*/ 1 h 11"/>
                  <a:gd name="T30" fmla="*/ 15 w 18"/>
                  <a:gd name="T31" fmla="*/ 0 h 11"/>
                  <a:gd name="T32" fmla="*/ 14 w 18"/>
                  <a:gd name="T33" fmla="*/ 0 h 11"/>
                  <a:gd name="T34" fmla="*/ 12 w 18"/>
                  <a:gd name="T35" fmla="*/ 0 h 11"/>
                  <a:gd name="T36" fmla="*/ 5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5" y="3"/>
                    </a:moveTo>
                    <a:lnTo>
                      <a:pt x="3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89" name="Freeform 109"/>
              <p:cNvSpPr>
                <a:spLocks/>
              </p:cNvSpPr>
              <p:nvPr/>
            </p:nvSpPr>
            <p:spPr bwMode="auto">
              <a:xfrm>
                <a:off x="2771" y="3373"/>
                <a:ext cx="42" cy="11"/>
              </a:xfrm>
              <a:custGeom>
                <a:avLst/>
                <a:gdLst>
                  <a:gd name="T0" fmla="*/ 3 w 42"/>
                  <a:gd name="T1" fmla="*/ 12 h 21"/>
                  <a:gd name="T2" fmla="*/ 2 w 42"/>
                  <a:gd name="T3" fmla="*/ 12 h 21"/>
                  <a:gd name="T4" fmla="*/ 0 w 42"/>
                  <a:gd name="T5" fmla="*/ 14 h 21"/>
                  <a:gd name="T6" fmla="*/ 0 w 42"/>
                  <a:gd name="T7" fmla="*/ 15 h 21"/>
                  <a:gd name="T8" fmla="*/ 0 w 42"/>
                  <a:gd name="T9" fmla="*/ 17 h 21"/>
                  <a:gd name="T10" fmla="*/ 0 w 42"/>
                  <a:gd name="T11" fmla="*/ 18 h 21"/>
                  <a:gd name="T12" fmla="*/ 2 w 42"/>
                  <a:gd name="T13" fmla="*/ 20 h 21"/>
                  <a:gd name="T14" fmla="*/ 3 w 42"/>
                  <a:gd name="T15" fmla="*/ 21 h 21"/>
                  <a:gd name="T16" fmla="*/ 5 w 42"/>
                  <a:gd name="T17" fmla="*/ 21 h 21"/>
                  <a:gd name="T18" fmla="*/ 39 w 42"/>
                  <a:gd name="T19" fmla="*/ 8 h 21"/>
                  <a:gd name="T20" fmla="*/ 40 w 42"/>
                  <a:gd name="T21" fmla="*/ 8 h 21"/>
                  <a:gd name="T22" fmla="*/ 42 w 42"/>
                  <a:gd name="T23" fmla="*/ 7 h 21"/>
                  <a:gd name="T24" fmla="*/ 42 w 42"/>
                  <a:gd name="T25" fmla="*/ 5 h 21"/>
                  <a:gd name="T26" fmla="*/ 42 w 42"/>
                  <a:gd name="T27" fmla="*/ 4 h 21"/>
                  <a:gd name="T28" fmla="*/ 42 w 42"/>
                  <a:gd name="T29" fmla="*/ 2 h 21"/>
                  <a:gd name="T30" fmla="*/ 40 w 42"/>
                  <a:gd name="T31" fmla="*/ 1 h 21"/>
                  <a:gd name="T32" fmla="*/ 39 w 42"/>
                  <a:gd name="T33" fmla="*/ 0 h 21"/>
                  <a:gd name="T34" fmla="*/ 37 w 42"/>
                  <a:gd name="T35" fmla="*/ 0 h 21"/>
                  <a:gd name="T36" fmla="*/ 3 w 42"/>
                  <a:gd name="T3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2"/>
                    </a:moveTo>
                    <a:lnTo>
                      <a:pt x="2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0" name="Freeform 110"/>
              <p:cNvSpPr>
                <a:spLocks/>
              </p:cNvSpPr>
              <p:nvPr/>
            </p:nvSpPr>
            <p:spPr bwMode="auto">
              <a:xfrm>
                <a:off x="2829" y="3367"/>
                <a:ext cx="18" cy="6"/>
              </a:xfrm>
              <a:custGeom>
                <a:avLst/>
                <a:gdLst>
                  <a:gd name="T0" fmla="*/ 3 w 18"/>
                  <a:gd name="T1" fmla="*/ 3 h 12"/>
                  <a:gd name="T2" fmla="*/ 2 w 18"/>
                  <a:gd name="T3" fmla="*/ 4 h 12"/>
                  <a:gd name="T4" fmla="*/ 0 w 18"/>
                  <a:gd name="T5" fmla="*/ 6 h 12"/>
                  <a:gd name="T6" fmla="*/ 0 w 18"/>
                  <a:gd name="T7" fmla="*/ 7 h 12"/>
                  <a:gd name="T8" fmla="*/ 0 w 18"/>
                  <a:gd name="T9" fmla="*/ 9 h 12"/>
                  <a:gd name="T10" fmla="*/ 0 w 18"/>
                  <a:gd name="T11" fmla="*/ 10 h 12"/>
                  <a:gd name="T12" fmla="*/ 2 w 18"/>
                  <a:gd name="T13" fmla="*/ 12 h 12"/>
                  <a:gd name="T14" fmla="*/ 3 w 18"/>
                  <a:gd name="T15" fmla="*/ 12 h 12"/>
                  <a:gd name="T16" fmla="*/ 5 w 18"/>
                  <a:gd name="T17" fmla="*/ 12 h 12"/>
                  <a:gd name="T18" fmla="*/ 14 w 18"/>
                  <a:gd name="T19" fmla="*/ 9 h 12"/>
                  <a:gd name="T20" fmla="*/ 15 w 18"/>
                  <a:gd name="T21" fmla="*/ 7 h 12"/>
                  <a:gd name="T22" fmla="*/ 17 w 18"/>
                  <a:gd name="T23" fmla="*/ 6 h 12"/>
                  <a:gd name="T24" fmla="*/ 18 w 18"/>
                  <a:gd name="T25" fmla="*/ 4 h 12"/>
                  <a:gd name="T26" fmla="*/ 18 w 18"/>
                  <a:gd name="T27" fmla="*/ 3 h 12"/>
                  <a:gd name="T28" fmla="*/ 17 w 18"/>
                  <a:gd name="T29" fmla="*/ 2 h 12"/>
                  <a:gd name="T30" fmla="*/ 15 w 18"/>
                  <a:gd name="T31" fmla="*/ 0 h 12"/>
                  <a:gd name="T32" fmla="*/ 14 w 18"/>
                  <a:gd name="T33" fmla="*/ 0 h 12"/>
                  <a:gd name="T34" fmla="*/ 12 w 18"/>
                  <a:gd name="T35" fmla="*/ 0 h 12"/>
                  <a:gd name="T36" fmla="*/ 3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3" y="3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1" name="Freeform 111"/>
              <p:cNvSpPr>
                <a:spLocks/>
              </p:cNvSpPr>
              <p:nvPr/>
            </p:nvSpPr>
            <p:spPr bwMode="auto">
              <a:xfrm>
                <a:off x="2862" y="3356"/>
                <a:ext cx="43" cy="11"/>
              </a:xfrm>
              <a:custGeom>
                <a:avLst/>
                <a:gdLst>
                  <a:gd name="T0" fmla="*/ 4 w 43"/>
                  <a:gd name="T1" fmla="*/ 13 h 21"/>
                  <a:gd name="T2" fmla="*/ 3 w 43"/>
                  <a:gd name="T3" fmla="*/ 13 h 21"/>
                  <a:gd name="T4" fmla="*/ 1 w 43"/>
                  <a:gd name="T5" fmla="*/ 14 h 21"/>
                  <a:gd name="T6" fmla="*/ 0 w 43"/>
                  <a:gd name="T7" fmla="*/ 15 h 21"/>
                  <a:gd name="T8" fmla="*/ 0 w 43"/>
                  <a:gd name="T9" fmla="*/ 17 h 21"/>
                  <a:gd name="T10" fmla="*/ 1 w 43"/>
                  <a:gd name="T11" fmla="*/ 18 h 21"/>
                  <a:gd name="T12" fmla="*/ 3 w 43"/>
                  <a:gd name="T13" fmla="*/ 20 h 21"/>
                  <a:gd name="T14" fmla="*/ 4 w 43"/>
                  <a:gd name="T15" fmla="*/ 21 h 21"/>
                  <a:gd name="T16" fmla="*/ 6 w 43"/>
                  <a:gd name="T17" fmla="*/ 21 h 21"/>
                  <a:gd name="T18" fmla="*/ 39 w 43"/>
                  <a:gd name="T19" fmla="*/ 8 h 21"/>
                  <a:gd name="T20" fmla="*/ 40 w 43"/>
                  <a:gd name="T21" fmla="*/ 8 h 21"/>
                  <a:gd name="T22" fmla="*/ 42 w 43"/>
                  <a:gd name="T23" fmla="*/ 7 h 21"/>
                  <a:gd name="T24" fmla="*/ 43 w 43"/>
                  <a:gd name="T25" fmla="*/ 6 h 21"/>
                  <a:gd name="T26" fmla="*/ 43 w 43"/>
                  <a:gd name="T27" fmla="*/ 4 h 21"/>
                  <a:gd name="T28" fmla="*/ 42 w 43"/>
                  <a:gd name="T29" fmla="*/ 3 h 21"/>
                  <a:gd name="T30" fmla="*/ 40 w 43"/>
                  <a:gd name="T31" fmla="*/ 1 h 21"/>
                  <a:gd name="T32" fmla="*/ 39 w 43"/>
                  <a:gd name="T33" fmla="*/ 0 h 21"/>
                  <a:gd name="T34" fmla="*/ 37 w 43"/>
                  <a:gd name="T35" fmla="*/ 0 h 21"/>
                  <a:gd name="T36" fmla="*/ 4 w 43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1">
                    <a:moveTo>
                      <a:pt x="4" y="13"/>
                    </a:moveTo>
                    <a:lnTo>
                      <a:pt x="3" y="13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2" name="Freeform 112"/>
              <p:cNvSpPr>
                <a:spLocks/>
              </p:cNvSpPr>
              <p:nvPr/>
            </p:nvSpPr>
            <p:spPr bwMode="auto">
              <a:xfrm>
                <a:off x="2921" y="3351"/>
                <a:ext cx="17" cy="5"/>
              </a:xfrm>
              <a:custGeom>
                <a:avLst/>
                <a:gdLst>
                  <a:gd name="T0" fmla="*/ 3 w 17"/>
                  <a:gd name="T1" fmla="*/ 3 h 12"/>
                  <a:gd name="T2" fmla="*/ 2 w 17"/>
                  <a:gd name="T3" fmla="*/ 5 h 12"/>
                  <a:gd name="T4" fmla="*/ 0 w 17"/>
                  <a:gd name="T5" fmla="*/ 6 h 12"/>
                  <a:gd name="T6" fmla="*/ 0 w 17"/>
                  <a:gd name="T7" fmla="*/ 8 h 12"/>
                  <a:gd name="T8" fmla="*/ 0 w 17"/>
                  <a:gd name="T9" fmla="*/ 9 h 12"/>
                  <a:gd name="T10" fmla="*/ 0 w 17"/>
                  <a:gd name="T11" fmla="*/ 10 h 12"/>
                  <a:gd name="T12" fmla="*/ 2 w 17"/>
                  <a:gd name="T13" fmla="*/ 12 h 12"/>
                  <a:gd name="T14" fmla="*/ 3 w 17"/>
                  <a:gd name="T15" fmla="*/ 12 h 12"/>
                  <a:gd name="T16" fmla="*/ 5 w 17"/>
                  <a:gd name="T17" fmla="*/ 12 h 12"/>
                  <a:gd name="T18" fmla="*/ 14 w 17"/>
                  <a:gd name="T19" fmla="*/ 9 h 12"/>
                  <a:gd name="T20" fmla="*/ 15 w 17"/>
                  <a:gd name="T21" fmla="*/ 8 h 12"/>
                  <a:gd name="T22" fmla="*/ 17 w 17"/>
                  <a:gd name="T23" fmla="*/ 6 h 12"/>
                  <a:gd name="T24" fmla="*/ 17 w 17"/>
                  <a:gd name="T25" fmla="*/ 5 h 12"/>
                  <a:gd name="T26" fmla="*/ 17 w 17"/>
                  <a:gd name="T27" fmla="*/ 3 h 12"/>
                  <a:gd name="T28" fmla="*/ 17 w 17"/>
                  <a:gd name="T29" fmla="*/ 2 h 12"/>
                  <a:gd name="T30" fmla="*/ 15 w 17"/>
                  <a:gd name="T31" fmla="*/ 0 h 12"/>
                  <a:gd name="T32" fmla="*/ 14 w 17"/>
                  <a:gd name="T33" fmla="*/ 0 h 12"/>
                  <a:gd name="T34" fmla="*/ 12 w 17"/>
                  <a:gd name="T35" fmla="*/ 0 h 12"/>
                  <a:gd name="T36" fmla="*/ 3 w 17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2">
                    <a:moveTo>
                      <a:pt x="3" y="3"/>
                    </a:moveTo>
                    <a:lnTo>
                      <a:pt x="2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3" name="Freeform 113"/>
              <p:cNvSpPr>
                <a:spLocks/>
              </p:cNvSpPr>
              <p:nvPr/>
            </p:nvSpPr>
            <p:spPr bwMode="auto">
              <a:xfrm>
                <a:off x="2954" y="3340"/>
                <a:ext cx="43" cy="11"/>
              </a:xfrm>
              <a:custGeom>
                <a:avLst/>
                <a:gdLst>
                  <a:gd name="T0" fmla="*/ 5 w 43"/>
                  <a:gd name="T1" fmla="*/ 13 h 21"/>
                  <a:gd name="T2" fmla="*/ 3 w 43"/>
                  <a:gd name="T3" fmla="*/ 13 h 21"/>
                  <a:gd name="T4" fmla="*/ 2 w 43"/>
                  <a:gd name="T5" fmla="*/ 14 h 21"/>
                  <a:gd name="T6" fmla="*/ 0 w 43"/>
                  <a:gd name="T7" fmla="*/ 16 h 21"/>
                  <a:gd name="T8" fmla="*/ 0 w 43"/>
                  <a:gd name="T9" fmla="*/ 17 h 21"/>
                  <a:gd name="T10" fmla="*/ 2 w 43"/>
                  <a:gd name="T11" fmla="*/ 19 h 21"/>
                  <a:gd name="T12" fmla="*/ 3 w 43"/>
                  <a:gd name="T13" fmla="*/ 20 h 21"/>
                  <a:gd name="T14" fmla="*/ 5 w 43"/>
                  <a:gd name="T15" fmla="*/ 21 h 21"/>
                  <a:gd name="T16" fmla="*/ 6 w 43"/>
                  <a:gd name="T17" fmla="*/ 21 h 21"/>
                  <a:gd name="T18" fmla="*/ 39 w 43"/>
                  <a:gd name="T19" fmla="*/ 9 h 21"/>
                  <a:gd name="T20" fmla="*/ 40 w 43"/>
                  <a:gd name="T21" fmla="*/ 9 h 21"/>
                  <a:gd name="T22" fmla="*/ 42 w 43"/>
                  <a:gd name="T23" fmla="*/ 7 h 21"/>
                  <a:gd name="T24" fmla="*/ 43 w 43"/>
                  <a:gd name="T25" fmla="*/ 6 h 21"/>
                  <a:gd name="T26" fmla="*/ 43 w 43"/>
                  <a:gd name="T27" fmla="*/ 4 h 21"/>
                  <a:gd name="T28" fmla="*/ 42 w 43"/>
                  <a:gd name="T29" fmla="*/ 3 h 21"/>
                  <a:gd name="T30" fmla="*/ 40 w 43"/>
                  <a:gd name="T31" fmla="*/ 1 h 21"/>
                  <a:gd name="T32" fmla="*/ 39 w 43"/>
                  <a:gd name="T33" fmla="*/ 0 h 21"/>
                  <a:gd name="T34" fmla="*/ 37 w 43"/>
                  <a:gd name="T35" fmla="*/ 0 h 21"/>
                  <a:gd name="T36" fmla="*/ 5 w 43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1">
                    <a:moveTo>
                      <a:pt x="5" y="13"/>
                    </a:moveTo>
                    <a:lnTo>
                      <a:pt x="3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4" name="Freeform 114"/>
              <p:cNvSpPr>
                <a:spLocks/>
              </p:cNvSpPr>
              <p:nvPr/>
            </p:nvSpPr>
            <p:spPr bwMode="auto">
              <a:xfrm>
                <a:off x="3013" y="3334"/>
                <a:ext cx="17" cy="6"/>
              </a:xfrm>
              <a:custGeom>
                <a:avLst/>
                <a:gdLst>
                  <a:gd name="T0" fmla="*/ 3 w 17"/>
                  <a:gd name="T1" fmla="*/ 2 h 11"/>
                  <a:gd name="T2" fmla="*/ 2 w 17"/>
                  <a:gd name="T3" fmla="*/ 4 h 11"/>
                  <a:gd name="T4" fmla="*/ 0 w 17"/>
                  <a:gd name="T5" fmla="*/ 5 h 11"/>
                  <a:gd name="T6" fmla="*/ 0 w 17"/>
                  <a:gd name="T7" fmla="*/ 7 h 11"/>
                  <a:gd name="T8" fmla="*/ 0 w 17"/>
                  <a:gd name="T9" fmla="*/ 8 h 11"/>
                  <a:gd name="T10" fmla="*/ 0 w 17"/>
                  <a:gd name="T11" fmla="*/ 10 h 11"/>
                  <a:gd name="T12" fmla="*/ 2 w 17"/>
                  <a:gd name="T13" fmla="*/ 11 h 11"/>
                  <a:gd name="T14" fmla="*/ 3 w 17"/>
                  <a:gd name="T15" fmla="*/ 11 h 11"/>
                  <a:gd name="T16" fmla="*/ 5 w 17"/>
                  <a:gd name="T17" fmla="*/ 11 h 11"/>
                  <a:gd name="T18" fmla="*/ 14 w 17"/>
                  <a:gd name="T19" fmla="*/ 8 h 11"/>
                  <a:gd name="T20" fmla="*/ 15 w 17"/>
                  <a:gd name="T21" fmla="*/ 7 h 11"/>
                  <a:gd name="T22" fmla="*/ 17 w 17"/>
                  <a:gd name="T23" fmla="*/ 5 h 11"/>
                  <a:gd name="T24" fmla="*/ 17 w 17"/>
                  <a:gd name="T25" fmla="*/ 4 h 11"/>
                  <a:gd name="T26" fmla="*/ 17 w 17"/>
                  <a:gd name="T27" fmla="*/ 2 h 11"/>
                  <a:gd name="T28" fmla="*/ 17 w 17"/>
                  <a:gd name="T29" fmla="*/ 1 h 11"/>
                  <a:gd name="T30" fmla="*/ 15 w 17"/>
                  <a:gd name="T31" fmla="*/ 0 h 11"/>
                  <a:gd name="T32" fmla="*/ 14 w 17"/>
                  <a:gd name="T33" fmla="*/ 0 h 11"/>
                  <a:gd name="T34" fmla="*/ 12 w 17"/>
                  <a:gd name="T35" fmla="*/ 0 h 11"/>
                  <a:gd name="T36" fmla="*/ 3 w 17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3" y="2"/>
                    </a:move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5" name="Freeform 115"/>
              <p:cNvSpPr>
                <a:spLocks/>
              </p:cNvSpPr>
              <p:nvPr/>
            </p:nvSpPr>
            <p:spPr bwMode="auto">
              <a:xfrm>
                <a:off x="3046" y="3324"/>
                <a:ext cx="43" cy="10"/>
              </a:xfrm>
              <a:custGeom>
                <a:avLst/>
                <a:gdLst>
                  <a:gd name="T0" fmla="*/ 5 w 43"/>
                  <a:gd name="T1" fmla="*/ 13 h 22"/>
                  <a:gd name="T2" fmla="*/ 3 w 43"/>
                  <a:gd name="T3" fmla="*/ 13 h 22"/>
                  <a:gd name="T4" fmla="*/ 2 w 43"/>
                  <a:gd name="T5" fmla="*/ 14 h 22"/>
                  <a:gd name="T6" fmla="*/ 0 w 43"/>
                  <a:gd name="T7" fmla="*/ 16 h 22"/>
                  <a:gd name="T8" fmla="*/ 0 w 43"/>
                  <a:gd name="T9" fmla="*/ 17 h 22"/>
                  <a:gd name="T10" fmla="*/ 2 w 43"/>
                  <a:gd name="T11" fmla="*/ 19 h 22"/>
                  <a:gd name="T12" fmla="*/ 3 w 43"/>
                  <a:gd name="T13" fmla="*/ 20 h 22"/>
                  <a:gd name="T14" fmla="*/ 5 w 43"/>
                  <a:gd name="T15" fmla="*/ 22 h 22"/>
                  <a:gd name="T16" fmla="*/ 6 w 43"/>
                  <a:gd name="T17" fmla="*/ 22 h 22"/>
                  <a:gd name="T18" fmla="*/ 39 w 43"/>
                  <a:gd name="T19" fmla="*/ 9 h 22"/>
                  <a:gd name="T20" fmla="*/ 40 w 43"/>
                  <a:gd name="T21" fmla="*/ 9 h 22"/>
                  <a:gd name="T22" fmla="*/ 42 w 43"/>
                  <a:gd name="T23" fmla="*/ 7 h 22"/>
                  <a:gd name="T24" fmla="*/ 43 w 43"/>
                  <a:gd name="T25" fmla="*/ 6 h 22"/>
                  <a:gd name="T26" fmla="*/ 43 w 43"/>
                  <a:gd name="T27" fmla="*/ 4 h 22"/>
                  <a:gd name="T28" fmla="*/ 42 w 43"/>
                  <a:gd name="T29" fmla="*/ 3 h 22"/>
                  <a:gd name="T30" fmla="*/ 40 w 43"/>
                  <a:gd name="T31" fmla="*/ 2 h 22"/>
                  <a:gd name="T32" fmla="*/ 39 w 43"/>
                  <a:gd name="T33" fmla="*/ 0 h 22"/>
                  <a:gd name="T34" fmla="*/ 37 w 43"/>
                  <a:gd name="T35" fmla="*/ 0 h 22"/>
                  <a:gd name="T36" fmla="*/ 5 w 43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5" y="13"/>
                    </a:moveTo>
                    <a:lnTo>
                      <a:pt x="3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6" name="Freeform 116"/>
              <p:cNvSpPr>
                <a:spLocks/>
              </p:cNvSpPr>
              <p:nvPr/>
            </p:nvSpPr>
            <p:spPr bwMode="auto">
              <a:xfrm>
                <a:off x="3104" y="3318"/>
                <a:ext cx="18" cy="6"/>
              </a:xfrm>
              <a:custGeom>
                <a:avLst/>
                <a:gdLst>
                  <a:gd name="T0" fmla="*/ 5 w 18"/>
                  <a:gd name="T1" fmla="*/ 3 h 11"/>
                  <a:gd name="T2" fmla="*/ 3 w 18"/>
                  <a:gd name="T3" fmla="*/ 4 h 11"/>
                  <a:gd name="T4" fmla="*/ 2 w 18"/>
                  <a:gd name="T5" fmla="*/ 5 h 11"/>
                  <a:gd name="T6" fmla="*/ 0 w 18"/>
                  <a:gd name="T7" fmla="*/ 7 h 11"/>
                  <a:gd name="T8" fmla="*/ 0 w 18"/>
                  <a:gd name="T9" fmla="*/ 8 h 11"/>
                  <a:gd name="T10" fmla="*/ 2 w 18"/>
                  <a:gd name="T11" fmla="*/ 10 h 11"/>
                  <a:gd name="T12" fmla="*/ 3 w 18"/>
                  <a:gd name="T13" fmla="*/ 11 h 11"/>
                  <a:gd name="T14" fmla="*/ 5 w 18"/>
                  <a:gd name="T15" fmla="*/ 11 h 11"/>
                  <a:gd name="T16" fmla="*/ 6 w 18"/>
                  <a:gd name="T17" fmla="*/ 11 h 11"/>
                  <a:gd name="T18" fmla="*/ 15 w 18"/>
                  <a:gd name="T19" fmla="*/ 8 h 11"/>
                  <a:gd name="T20" fmla="*/ 16 w 18"/>
                  <a:gd name="T21" fmla="*/ 7 h 11"/>
                  <a:gd name="T22" fmla="*/ 18 w 18"/>
                  <a:gd name="T23" fmla="*/ 5 h 11"/>
                  <a:gd name="T24" fmla="*/ 18 w 18"/>
                  <a:gd name="T25" fmla="*/ 4 h 11"/>
                  <a:gd name="T26" fmla="*/ 18 w 18"/>
                  <a:gd name="T27" fmla="*/ 3 h 11"/>
                  <a:gd name="T28" fmla="*/ 18 w 18"/>
                  <a:gd name="T29" fmla="*/ 1 h 11"/>
                  <a:gd name="T30" fmla="*/ 16 w 18"/>
                  <a:gd name="T31" fmla="*/ 0 h 11"/>
                  <a:gd name="T32" fmla="*/ 15 w 18"/>
                  <a:gd name="T33" fmla="*/ 0 h 11"/>
                  <a:gd name="T34" fmla="*/ 13 w 18"/>
                  <a:gd name="T35" fmla="*/ 0 h 11"/>
                  <a:gd name="T36" fmla="*/ 5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5" y="3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7" name="Freeform 117"/>
              <p:cNvSpPr>
                <a:spLocks/>
              </p:cNvSpPr>
              <p:nvPr/>
            </p:nvSpPr>
            <p:spPr bwMode="auto">
              <a:xfrm>
                <a:off x="3138" y="3307"/>
                <a:ext cx="42" cy="11"/>
              </a:xfrm>
              <a:custGeom>
                <a:avLst/>
                <a:gdLst>
                  <a:gd name="T0" fmla="*/ 3 w 42"/>
                  <a:gd name="T1" fmla="*/ 13 h 22"/>
                  <a:gd name="T2" fmla="*/ 2 w 42"/>
                  <a:gd name="T3" fmla="*/ 13 h 22"/>
                  <a:gd name="T4" fmla="*/ 0 w 42"/>
                  <a:gd name="T5" fmla="*/ 15 h 22"/>
                  <a:gd name="T6" fmla="*/ 0 w 42"/>
                  <a:gd name="T7" fmla="*/ 16 h 22"/>
                  <a:gd name="T8" fmla="*/ 0 w 42"/>
                  <a:gd name="T9" fmla="*/ 17 h 22"/>
                  <a:gd name="T10" fmla="*/ 0 w 42"/>
                  <a:gd name="T11" fmla="*/ 19 h 22"/>
                  <a:gd name="T12" fmla="*/ 2 w 42"/>
                  <a:gd name="T13" fmla="*/ 20 h 22"/>
                  <a:gd name="T14" fmla="*/ 3 w 42"/>
                  <a:gd name="T15" fmla="*/ 22 h 22"/>
                  <a:gd name="T16" fmla="*/ 5 w 42"/>
                  <a:gd name="T17" fmla="*/ 22 h 22"/>
                  <a:gd name="T18" fmla="*/ 39 w 42"/>
                  <a:gd name="T19" fmla="*/ 9 h 22"/>
                  <a:gd name="T20" fmla="*/ 40 w 42"/>
                  <a:gd name="T21" fmla="*/ 9 h 22"/>
                  <a:gd name="T22" fmla="*/ 42 w 42"/>
                  <a:gd name="T23" fmla="*/ 7 h 22"/>
                  <a:gd name="T24" fmla="*/ 42 w 42"/>
                  <a:gd name="T25" fmla="*/ 6 h 22"/>
                  <a:gd name="T26" fmla="*/ 42 w 42"/>
                  <a:gd name="T27" fmla="*/ 5 h 22"/>
                  <a:gd name="T28" fmla="*/ 42 w 42"/>
                  <a:gd name="T29" fmla="*/ 3 h 22"/>
                  <a:gd name="T30" fmla="*/ 40 w 42"/>
                  <a:gd name="T31" fmla="*/ 2 h 22"/>
                  <a:gd name="T32" fmla="*/ 39 w 42"/>
                  <a:gd name="T33" fmla="*/ 0 h 22"/>
                  <a:gd name="T34" fmla="*/ 37 w 42"/>
                  <a:gd name="T35" fmla="*/ 0 h 22"/>
                  <a:gd name="T36" fmla="*/ 3 w 42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2">
                    <a:moveTo>
                      <a:pt x="3" y="13"/>
                    </a:moveTo>
                    <a:lnTo>
                      <a:pt x="2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8" name="Freeform 118"/>
              <p:cNvSpPr>
                <a:spLocks/>
              </p:cNvSpPr>
              <p:nvPr/>
            </p:nvSpPr>
            <p:spPr bwMode="auto">
              <a:xfrm>
                <a:off x="3196" y="3301"/>
                <a:ext cx="18" cy="6"/>
              </a:xfrm>
              <a:custGeom>
                <a:avLst/>
                <a:gdLst>
                  <a:gd name="T0" fmla="*/ 5 w 18"/>
                  <a:gd name="T1" fmla="*/ 3 h 11"/>
                  <a:gd name="T2" fmla="*/ 3 w 18"/>
                  <a:gd name="T3" fmla="*/ 4 h 11"/>
                  <a:gd name="T4" fmla="*/ 2 w 18"/>
                  <a:gd name="T5" fmla="*/ 6 h 11"/>
                  <a:gd name="T6" fmla="*/ 0 w 18"/>
                  <a:gd name="T7" fmla="*/ 7 h 11"/>
                  <a:gd name="T8" fmla="*/ 0 w 18"/>
                  <a:gd name="T9" fmla="*/ 9 h 11"/>
                  <a:gd name="T10" fmla="*/ 2 w 18"/>
                  <a:gd name="T11" fmla="*/ 10 h 11"/>
                  <a:gd name="T12" fmla="*/ 3 w 18"/>
                  <a:gd name="T13" fmla="*/ 11 h 11"/>
                  <a:gd name="T14" fmla="*/ 5 w 18"/>
                  <a:gd name="T15" fmla="*/ 11 h 11"/>
                  <a:gd name="T16" fmla="*/ 6 w 18"/>
                  <a:gd name="T17" fmla="*/ 11 h 11"/>
                  <a:gd name="T18" fmla="*/ 14 w 18"/>
                  <a:gd name="T19" fmla="*/ 9 h 11"/>
                  <a:gd name="T20" fmla="*/ 15 w 18"/>
                  <a:gd name="T21" fmla="*/ 7 h 11"/>
                  <a:gd name="T22" fmla="*/ 17 w 18"/>
                  <a:gd name="T23" fmla="*/ 6 h 11"/>
                  <a:gd name="T24" fmla="*/ 18 w 18"/>
                  <a:gd name="T25" fmla="*/ 4 h 11"/>
                  <a:gd name="T26" fmla="*/ 18 w 18"/>
                  <a:gd name="T27" fmla="*/ 3 h 11"/>
                  <a:gd name="T28" fmla="*/ 17 w 18"/>
                  <a:gd name="T29" fmla="*/ 1 h 11"/>
                  <a:gd name="T30" fmla="*/ 15 w 18"/>
                  <a:gd name="T31" fmla="*/ 0 h 11"/>
                  <a:gd name="T32" fmla="*/ 14 w 18"/>
                  <a:gd name="T33" fmla="*/ 0 h 11"/>
                  <a:gd name="T34" fmla="*/ 12 w 18"/>
                  <a:gd name="T35" fmla="*/ 0 h 11"/>
                  <a:gd name="T36" fmla="*/ 5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5" y="3"/>
                    </a:moveTo>
                    <a:lnTo>
                      <a:pt x="3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999" name="Freeform 119"/>
              <p:cNvSpPr>
                <a:spLocks/>
              </p:cNvSpPr>
              <p:nvPr/>
            </p:nvSpPr>
            <p:spPr bwMode="auto">
              <a:xfrm>
                <a:off x="3230" y="3291"/>
                <a:ext cx="42" cy="10"/>
              </a:xfrm>
              <a:custGeom>
                <a:avLst/>
                <a:gdLst>
                  <a:gd name="T0" fmla="*/ 3 w 42"/>
                  <a:gd name="T1" fmla="*/ 12 h 21"/>
                  <a:gd name="T2" fmla="*/ 2 w 42"/>
                  <a:gd name="T3" fmla="*/ 12 h 21"/>
                  <a:gd name="T4" fmla="*/ 0 w 42"/>
                  <a:gd name="T5" fmla="*/ 14 h 21"/>
                  <a:gd name="T6" fmla="*/ 0 w 42"/>
                  <a:gd name="T7" fmla="*/ 15 h 21"/>
                  <a:gd name="T8" fmla="*/ 0 w 42"/>
                  <a:gd name="T9" fmla="*/ 17 h 21"/>
                  <a:gd name="T10" fmla="*/ 0 w 42"/>
                  <a:gd name="T11" fmla="*/ 18 h 21"/>
                  <a:gd name="T12" fmla="*/ 2 w 42"/>
                  <a:gd name="T13" fmla="*/ 20 h 21"/>
                  <a:gd name="T14" fmla="*/ 3 w 42"/>
                  <a:gd name="T15" fmla="*/ 21 h 21"/>
                  <a:gd name="T16" fmla="*/ 5 w 42"/>
                  <a:gd name="T17" fmla="*/ 21 h 21"/>
                  <a:gd name="T18" fmla="*/ 39 w 42"/>
                  <a:gd name="T19" fmla="*/ 8 h 21"/>
                  <a:gd name="T20" fmla="*/ 40 w 42"/>
                  <a:gd name="T21" fmla="*/ 8 h 21"/>
                  <a:gd name="T22" fmla="*/ 42 w 42"/>
                  <a:gd name="T23" fmla="*/ 7 h 21"/>
                  <a:gd name="T24" fmla="*/ 42 w 42"/>
                  <a:gd name="T25" fmla="*/ 5 h 21"/>
                  <a:gd name="T26" fmla="*/ 42 w 42"/>
                  <a:gd name="T27" fmla="*/ 4 h 21"/>
                  <a:gd name="T28" fmla="*/ 42 w 42"/>
                  <a:gd name="T29" fmla="*/ 2 h 21"/>
                  <a:gd name="T30" fmla="*/ 40 w 42"/>
                  <a:gd name="T31" fmla="*/ 1 h 21"/>
                  <a:gd name="T32" fmla="*/ 39 w 42"/>
                  <a:gd name="T33" fmla="*/ 0 h 21"/>
                  <a:gd name="T34" fmla="*/ 37 w 42"/>
                  <a:gd name="T35" fmla="*/ 0 h 21"/>
                  <a:gd name="T36" fmla="*/ 3 w 42"/>
                  <a:gd name="T3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2"/>
                    </a:moveTo>
                    <a:lnTo>
                      <a:pt x="2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0" name="Freeform 120"/>
              <p:cNvSpPr>
                <a:spLocks/>
              </p:cNvSpPr>
              <p:nvPr/>
            </p:nvSpPr>
            <p:spPr bwMode="auto">
              <a:xfrm>
                <a:off x="3288" y="3285"/>
                <a:ext cx="18" cy="6"/>
              </a:xfrm>
              <a:custGeom>
                <a:avLst/>
                <a:gdLst>
                  <a:gd name="T0" fmla="*/ 5 w 18"/>
                  <a:gd name="T1" fmla="*/ 3 h 12"/>
                  <a:gd name="T2" fmla="*/ 3 w 18"/>
                  <a:gd name="T3" fmla="*/ 3 h 12"/>
                  <a:gd name="T4" fmla="*/ 2 w 18"/>
                  <a:gd name="T5" fmla="*/ 4 h 12"/>
                  <a:gd name="T6" fmla="*/ 0 w 18"/>
                  <a:gd name="T7" fmla="*/ 6 h 12"/>
                  <a:gd name="T8" fmla="*/ 0 w 18"/>
                  <a:gd name="T9" fmla="*/ 7 h 12"/>
                  <a:gd name="T10" fmla="*/ 2 w 18"/>
                  <a:gd name="T11" fmla="*/ 9 h 12"/>
                  <a:gd name="T12" fmla="*/ 3 w 18"/>
                  <a:gd name="T13" fmla="*/ 10 h 12"/>
                  <a:gd name="T14" fmla="*/ 5 w 18"/>
                  <a:gd name="T15" fmla="*/ 12 h 12"/>
                  <a:gd name="T16" fmla="*/ 6 w 18"/>
                  <a:gd name="T17" fmla="*/ 12 h 12"/>
                  <a:gd name="T18" fmla="*/ 14 w 18"/>
                  <a:gd name="T19" fmla="*/ 9 h 12"/>
                  <a:gd name="T20" fmla="*/ 15 w 18"/>
                  <a:gd name="T21" fmla="*/ 7 h 12"/>
                  <a:gd name="T22" fmla="*/ 17 w 18"/>
                  <a:gd name="T23" fmla="*/ 6 h 12"/>
                  <a:gd name="T24" fmla="*/ 18 w 18"/>
                  <a:gd name="T25" fmla="*/ 4 h 12"/>
                  <a:gd name="T26" fmla="*/ 18 w 18"/>
                  <a:gd name="T27" fmla="*/ 3 h 12"/>
                  <a:gd name="T28" fmla="*/ 17 w 18"/>
                  <a:gd name="T29" fmla="*/ 2 h 12"/>
                  <a:gd name="T30" fmla="*/ 15 w 18"/>
                  <a:gd name="T31" fmla="*/ 0 h 12"/>
                  <a:gd name="T32" fmla="*/ 14 w 18"/>
                  <a:gd name="T33" fmla="*/ 0 h 12"/>
                  <a:gd name="T34" fmla="*/ 12 w 18"/>
                  <a:gd name="T35" fmla="*/ 0 h 12"/>
                  <a:gd name="T36" fmla="*/ 5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5" y="3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1" name="Freeform 121"/>
              <p:cNvSpPr>
                <a:spLocks/>
              </p:cNvSpPr>
              <p:nvPr/>
            </p:nvSpPr>
            <p:spPr bwMode="auto">
              <a:xfrm>
                <a:off x="3322" y="3274"/>
                <a:ext cx="42" cy="11"/>
              </a:xfrm>
              <a:custGeom>
                <a:avLst/>
                <a:gdLst>
                  <a:gd name="T0" fmla="*/ 3 w 42"/>
                  <a:gd name="T1" fmla="*/ 13 h 21"/>
                  <a:gd name="T2" fmla="*/ 2 w 42"/>
                  <a:gd name="T3" fmla="*/ 13 h 21"/>
                  <a:gd name="T4" fmla="*/ 0 w 42"/>
                  <a:gd name="T5" fmla="*/ 14 h 21"/>
                  <a:gd name="T6" fmla="*/ 0 w 42"/>
                  <a:gd name="T7" fmla="*/ 15 h 21"/>
                  <a:gd name="T8" fmla="*/ 0 w 42"/>
                  <a:gd name="T9" fmla="*/ 17 h 21"/>
                  <a:gd name="T10" fmla="*/ 0 w 42"/>
                  <a:gd name="T11" fmla="*/ 18 h 21"/>
                  <a:gd name="T12" fmla="*/ 2 w 42"/>
                  <a:gd name="T13" fmla="*/ 20 h 21"/>
                  <a:gd name="T14" fmla="*/ 3 w 42"/>
                  <a:gd name="T15" fmla="*/ 21 h 21"/>
                  <a:gd name="T16" fmla="*/ 5 w 42"/>
                  <a:gd name="T17" fmla="*/ 21 h 21"/>
                  <a:gd name="T18" fmla="*/ 39 w 42"/>
                  <a:gd name="T19" fmla="*/ 8 h 21"/>
                  <a:gd name="T20" fmla="*/ 41 w 42"/>
                  <a:gd name="T21" fmla="*/ 8 h 21"/>
                  <a:gd name="T22" fmla="*/ 42 w 42"/>
                  <a:gd name="T23" fmla="*/ 7 h 21"/>
                  <a:gd name="T24" fmla="*/ 42 w 42"/>
                  <a:gd name="T25" fmla="*/ 5 h 21"/>
                  <a:gd name="T26" fmla="*/ 42 w 42"/>
                  <a:gd name="T27" fmla="*/ 4 h 21"/>
                  <a:gd name="T28" fmla="*/ 42 w 42"/>
                  <a:gd name="T29" fmla="*/ 3 h 21"/>
                  <a:gd name="T30" fmla="*/ 41 w 42"/>
                  <a:gd name="T31" fmla="*/ 1 h 21"/>
                  <a:gd name="T32" fmla="*/ 39 w 42"/>
                  <a:gd name="T33" fmla="*/ 0 h 21"/>
                  <a:gd name="T34" fmla="*/ 38 w 42"/>
                  <a:gd name="T35" fmla="*/ 0 h 21"/>
                  <a:gd name="T36" fmla="*/ 3 w 42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3"/>
                    </a:move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2" name="Freeform 122"/>
              <p:cNvSpPr>
                <a:spLocks/>
              </p:cNvSpPr>
              <p:nvPr/>
            </p:nvSpPr>
            <p:spPr bwMode="auto">
              <a:xfrm>
                <a:off x="3380" y="3269"/>
                <a:ext cx="18" cy="5"/>
              </a:xfrm>
              <a:custGeom>
                <a:avLst/>
                <a:gdLst>
                  <a:gd name="T0" fmla="*/ 5 w 18"/>
                  <a:gd name="T1" fmla="*/ 3 h 12"/>
                  <a:gd name="T2" fmla="*/ 3 w 18"/>
                  <a:gd name="T3" fmla="*/ 3 h 12"/>
                  <a:gd name="T4" fmla="*/ 2 w 18"/>
                  <a:gd name="T5" fmla="*/ 5 h 12"/>
                  <a:gd name="T6" fmla="*/ 0 w 18"/>
                  <a:gd name="T7" fmla="*/ 6 h 12"/>
                  <a:gd name="T8" fmla="*/ 0 w 18"/>
                  <a:gd name="T9" fmla="*/ 7 h 12"/>
                  <a:gd name="T10" fmla="*/ 2 w 18"/>
                  <a:gd name="T11" fmla="*/ 9 h 12"/>
                  <a:gd name="T12" fmla="*/ 3 w 18"/>
                  <a:gd name="T13" fmla="*/ 10 h 12"/>
                  <a:gd name="T14" fmla="*/ 5 w 18"/>
                  <a:gd name="T15" fmla="*/ 12 h 12"/>
                  <a:gd name="T16" fmla="*/ 6 w 18"/>
                  <a:gd name="T17" fmla="*/ 12 h 12"/>
                  <a:gd name="T18" fmla="*/ 14 w 18"/>
                  <a:gd name="T19" fmla="*/ 9 h 12"/>
                  <a:gd name="T20" fmla="*/ 15 w 18"/>
                  <a:gd name="T21" fmla="*/ 7 h 12"/>
                  <a:gd name="T22" fmla="*/ 17 w 18"/>
                  <a:gd name="T23" fmla="*/ 6 h 12"/>
                  <a:gd name="T24" fmla="*/ 18 w 18"/>
                  <a:gd name="T25" fmla="*/ 5 h 12"/>
                  <a:gd name="T26" fmla="*/ 18 w 18"/>
                  <a:gd name="T27" fmla="*/ 3 h 12"/>
                  <a:gd name="T28" fmla="*/ 17 w 18"/>
                  <a:gd name="T29" fmla="*/ 2 h 12"/>
                  <a:gd name="T30" fmla="*/ 15 w 18"/>
                  <a:gd name="T31" fmla="*/ 0 h 12"/>
                  <a:gd name="T32" fmla="*/ 14 w 18"/>
                  <a:gd name="T33" fmla="*/ 0 h 12"/>
                  <a:gd name="T34" fmla="*/ 12 w 18"/>
                  <a:gd name="T35" fmla="*/ 0 h 12"/>
                  <a:gd name="T36" fmla="*/ 5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5" y="3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3" name="Freeform 123"/>
              <p:cNvSpPr>
                <a:spLocks/>
              </p:cNvSpPr>
              <p:nvPr/>
            </p:nvSpPr>
            <p:spPr bwMode="auto">
              <a:xfrm>
                <a:off x="3415" y="3258"/>
                <a:ext cx="41" cy="11"/>
              </a:xfrm>
              <a:custGeom>
                <a:avLst/>
                <a:gdLst>
                  <a:gd name="T0" fmla="*/ 2 w 41"/>
                  <a:gd name="T1" fmla="*/ 13 h 21"/>
                  <a:gd name="T2" fmla="*/ 1 w 41"/>
                  <a:gd name="T3" fmla="*/ 13 h 21"/>
                  <a:gd name="T4" fmla="*/ 0 w 41"/>
                  <a:gd name="T5" fmla="*/ 14 h 21"/>
                  <a:gd name="T6" fmla="*/ 0 w 41"/>
                  <a:gd name="T7" fmla="*/ 16 h 21"/>
                  <a:gd name="T8" fmla="*/ 0 w 41"/>
                  <a:gd name="T9" fmla="*/ 17 h 21"/>
                  <a:gd name="T10" fmla="*/ 0 w 41"/>
                  <a:gd name="T11" fmla="*/ 18 h 21"/>
                  <a:gd name="T12" fmla="*/ 1 w 41"/>
                  <a:gd name="T13" fmla="*/ 20 h 21"/>
                  <a:gd name="T14" fmla="*/ 2 w 41"/>
                  <a:gd name="T15" fmla="*/ 21 h 21"/>
                  <a:gd name="T16" fmla="*/ 4 w 41"/>
                  <a:gd name="T17" fmla="*/ 21 h 21"/>
                  <a:gd name="T18" fmla="*/ 38 w 41"/>
                  <a:gd name="T19" fmla="*/ 8 h 21"/>
                  <a:gd name="T20" fmla="*/ 40 w 41"/>
                  <a:gd name="T21" fmla="*/ 8 h 21"/>
                  <a:gd name="T22" fmla="*/ 41 w 41"/>
                  <a:gd name="T23" fmla="*/ 7 h 21"/>
                  <a:gd name="T24" fmla="*/ 41 w 41"/>
                  <a:gd name="T25" fmla="*/ 6 h 21"/>
                  <a:gd name="T26" fmla="*/ 41 w 41"/>
                  <a:gd name="T27" fmla="*/ 4 h 21"/>
                  <a:gd name="T28" fmla="*/ 41 w 41"/>
                  <a:gd name="T29" fmla="*/ 3 h 21"/>
                  <a:gd name="T30" fmla="*/ 40 w 41"/>
                  <a:gd name="T31" fmla="*/ 1 h 21"/>
                  <a:gd name="T32" fmla="*/ 38 w 41"/>
                  <a:gd name="T33" fmla="*/ 0 h 21"/>
                  <a:gd name="T34" fmla="*/ 37 w 41"/>
                  <a:gd name="T35" fmla="*/ 0 h 21"/>
                  <a:gd name="T36" fmla="*/ 2 w 41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1">
                    <a:moveTo>
                      <a:pt x="2" y="13"/>
                    </a:move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4" name="Freeform 124"/>
              <p:cNvSpPr>
                <a:spLocks/>
              </p:cNvSpPr>
              <p:nvPr/>
            </p:nvSpPr>
            <p:spPr bwMode="auto">
              <a:xfrm>
                <a:off x="3472" y="3252"/>
                <a:ext cx="18" cy="6"/>
              </a:xfrm>
              <a:custGeom>
                <a:avLst/>
                <a:gdLst>
                  <a:gd name="T0" fmla="*/ 3 w 18"/>
                  <a:gd name="T1" fmla="*/ 2 h 11"/>
                  <a:gd name="T2" fmla="*/ 2 w 18"/>
                  <a:gd name="T3" fmla="*/ 2 h 11"/>
                  <a:gd name="T4" fmla="*/ 0 w 18"/>
                  <a:gd name="T5" fmla="*/ 4 h 11"/>
                  <a:gd name="T6" fmla="*/ 0 w 18"/>
                  <a:gd name="T7" fmla="*/ 5 h 11"/>
                  <a:gd name="T8" fmla="*/ 0 w 18"/>
                  <a:gd name="T9" fmla="*/ 7 h 11"/>
                  <a:gd name="T10" fmla="*/ 0 w 18"/>
                  <a:gd name="T11" fmla="*/ 8 h 11"/>
                  <a:gd name="T12" fmla="*/ 2 w 18"/>
                  <a:gd name="T13" fmla="*/ 9 h 11"/>
                  <a:gd name="T14" fmla="*/ 3 w 18"/>
                  <a:gd name="T15" fmla="*/ 11 h 11"/>
                  <a:gd name="T16" fmla="*/ 5 w 18"/>
                  <a:gd name="T17" fmla="*/ 11 h 11"/>
                  <a:gd name="T18" fmla="*/ 14 w 18"/>
                  <a:gd name="T19" fmla="*/ 8 h 11"/>
                  <a:gd name="T20" fmla="*/ 15 w 18"/>
                  <a:gd name="T21" fmla="*/ 7 h 11"/>
                  <a:gd name="T22" fmla="*/ 17 w 18"/>
                  <a:gd name="T23" fmla="*/ 5 h 11"/>
                  <a:gd name="T24" fmla="*/ 18 w 18"/>
                  <a:gd name="T25" fmla="*/ 4 h 11"/>
                  <a:gd name="T26" fmla="*/ 18 w 18"/>
                  <a:gd name="T27" fmla="*/ 2 h 11"/>
                  <a:gd name="T28" fmla="*/ 17 w 18"/>
                  <a:gd name="T29" fmla="*/ 1 h 11"/>
                  <a:gd name="T30" fmla="*/ 15 w 18"/>
                  <a:gd name="T31" fmla="*/ 0 h 11"/>
                  <a:gd name="T32" fmla="*/ 14 w 18"/>
                  <a:gd name="T33" fmla="*/ 0 h 11"/>
                  <a:gd name="T34" fmla="*/ 12 w 18"/>
                  <a:gd name="T35" fmla="*/ 0 h 11"/>
                  <a:gd name="T36" fmla="*/ 3 w 18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3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5" name="Freeform 125"/>
              <p:cNvSpPr>
                <a:spLocks/>
              </p:cNvSpPr>
              <p:nvPr/>
            </p:nvSpPr>
            <p:spPr bwMode="auto">
              <a:xfrm>
                <a:off x="3505" y="3242"/>
                <a:ext cx="43" cy="10"/>
              </a:xfrm>
              <a:custGeom>
                <a:avLst/>
                <a:gdLst>
                  <a:gd name="T0" fmla="*/ 5 w 43"/>
                  <a:gd name="T1" fmla="*/ 13 h 22"/>
                  <a:gd name="T2" fmla="*/ 3 w 43"/>
                  <a:gd name="T3" fmla="*/ 13 h 22"/>
                  <a:gd name="T4" fmla="*/ 2 w 43"/>
                  <a:gd name="T5" fmla="*/ 14 h 22"/>
                  <a:gd name="T6" fmla="*/ 0 w 43"/>
                  <a:gd name="T7" fmla="*/ 16 h 22"/>
                  <a:gd name="T8" fmla="*/ 0 w 43"/>
                  <a:gd name="T9" fmla="*/ 17 h 22"/>
                  <a:gd name="T10" fmla="*/ 2 w 43"/>
                  <a:gd name="T11" fmla="*/ 19 h 22"/>
                  <a:gd name="T12" fmla="*/ 3 w 43"/>
                  <a:gd name="T13" fmla="*/ 20 h 22"/>
                  <a:gd name="T14" fmla="*/ 5 w 43"/>
                  <a:gd name="T15" fmla="*/ 22 h 22"/>
                  <a:gd name="T16" fmla="*/ 6 w 43"/>
                  <a:gd name="T17" fmla="*/ 22 h 22"/>
                  <a:gd name="T18" fmla="*/ 39 w 43"/>
                  <a:gd name="T19" fmla="*/ 9 h 22"/>
                  <a:gd name="T20" fmla="*/ 40 w 43"/>
                  <a:gd name="T21" fmla="*/ 9 h 22"/>
                  <a:gd name="T22" fmla="*/ 42 w 43"/>
                  <a:gd name="T23" fmla="*/ 7 h 22"/>
                  <a:gd name="T24" fmla="*/ 43 w 43"/>
                  <a:gd name="T25" fmla="*/ 6 h 22"/>
                  <a:gd name="T26" fmla="*/ 43 w 43"/>
                  <a:gd name="T27" fmla="*/ 4 h 22"/>
                  <a:gd name="T28" fmla="*/ 42 w 43"/>
                  <a:gd name="T29" fmla="*/ 3 h 22"/>
                  <a:gd name="T30" fmla="*/ 40 w 43"/>
                  <a:gd name="T31" fmla="*/ 2 h 22"/>
                  <a:gd name="T32" fmla="*/ 39 w 43"/>
                  <a:gd name="T33" fmla="*/ 0 h 22"/>
                  <a:gd name="T34" fmla="*/ 37 w 43"/>
                  <a:gd name="T35" fmla="*/ 0 h 22"/>
                  <a:gd name="T36" fmla="*/ 5 w 43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5" y="13"/>
                    </a:moveTo>
                    <a:lnTo>
                      <a:pt x="3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6" name="Freeform 126"/>
              <p:cNvSpPr>
                <a:spLocks/>
              </p:cNvSpPr>
              <p:nvPr/>
            </p:nvSpPr>
            <p:spPr bwMode="auto">
              <a:xfrm>
                <a:off x="3565" y="3236"/>
                <a:ext cx="16" cy="6"/>
              </a:xfrm>
              <a:custGeom>
                <a:avLst/>
                <a:gdLst>
                  <a:gd name="T0" fmla="*/ 3 w 16"/>
                  <a:gd name="T1" fmla="*/ 3 h 11"/>
                  <a:gd name="T2" fmla="*/ 1 w 16"/>
                  <a:gd name="T3" fmla="*/ 3 h 11"/>
                  <a:gd name="T4" fmla="*/ 0 w 16"/>
                  <a:gd name="T5" fmla="*/ 4 h 11"/>
                  <a:gd name="T6" fmla="*/ 0 w 16"/>
                  <a:gd name="T7" fmla="*/ 5 h 11"/>
                  <a:gd name="T8" fmla="*/ 0 w 16"/>
                  <a:gd name="T9" fmla="*/ 7 h 11"/>
                  <a:gd name="T10" fmla="*/ 0 w 16"/>
                  <a:gd name="T11" fmla="*/ 8 h 11"/>
                  <a:gd name="T12" fmla="*/ 1 w 16"/>
                  <a:gd name="T13" fmla="*/ 10 h 11"/>
                  <a:gd name="T14" fmla="*/ 3 w 16"/>
                  <a:gd name="T15" fmla="*/ 11 h 11"/>
                  <a:gd name="T16" fmla="*/ 4 w 16"/>
                  <a:gd name="T17" fmla="*/ 11 h 11"/>
                  <a:gd name="T18" fmla="*/ 13 w 16"/>
                  <a:gd name="T19" fmla="*/ 8 h 11"/>
                  <a:gd name="T20" fmla="*/ 14 w 16"/>
                  <a:gd name="T21" fmla="*/ 7 h 11"/>
                  <a:gd name="T22" fmla="*/ 16 w 16"/>
                  <a:gd name="T23" fmla="*/ 5 h 11"/>
                  <a:gd name="T24" fmla="*/ 16 w 16"/>
                  <a:gd name="T25" fmla="*/ 4 h 11"/>
                  <a:gd name="T26" fmla="*/ 16 w 16"/>
                  <a:gd name="T27" fmla="*/ 3 h 11"/>
                  <a:gd name="T28" fmla="*/ 16 w 16"/>
                  <a:gd name="T29" fmla="*/ 1 h 11"/>
                  <a:gd name="T30" fmla="*/ 14 w 16"/>
                  <a:gd name="T31" fmla="*/ 0 h 11"/>
                  <a:gd name="T32" fmla="*/ 13 w 16"/>
                  <a:gd name="T33" fmla="*/ 0 h 11"/>
                  <a:gd name="T34" fmla="*/ 11 w 16"/>
                  <a:gd name="T35" fmla="*/ 0 h 11"/>
                  <a:gd name="T36" fmla="*/ 3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3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7" name="Freeform 127"/>
              <p:cNvSpPr>
                <a:spLocks/>
              </p:cNvSpPr>
              <p:nvPr/>
            </p:nvSpPr>
            <p:spPr bwMode="auto">
              <a:xfrm>
                <a:off x="3597" y="3225"/>
                <a:ext cx="43" cy="11"/>
              </a:xfrm>
              <a:custGeom>
                <a:avLst/>
                <a:gdLst>
                  <a:gd name="T0" fmla="*/ 5 w 43"/>
                  <a:gd name="T1" fmla="*/ 13 h 22"/>
                  <a:gd name="T2" fmla="*/ 3 w 43"/>
                  <a:gd name="T3" fmla="*/ 13 h 22"/>
                  <a:gd name="T4" fmla="*/ 2 w 43"/>
                  <a:gd name="T5" fmla="*/ 15 h 22"/>
                  <a:gd name="T6" fmla="*/ 0 w 43"/>
                  <a:gd name="T7" fmla="*/ 16 h 22"/>
                  <a:gd name="T8" fmla="*/ 0 w 43"/>
                  <a:gd name="T9" fmla="*/ 17 h 22"/>
                  <a:gd name="T10" fmla="*/ 2 w 43"/>
                  <a:gd name="T11" fmla="*/ 19 h 22"/>
                  <a:gd name="T12" fmla="*/ 3 w 43"/>
                  <a:gd name="T13" fmla="*/ 20 h 22"/>
                  <a:gd name="T14" fmla="*/ 5 w 43"/>
                  <a:gd name="T15" fmla="*/ 22 h 22"/>
                  <a:gd name="T16" fmla="*/ 6 w 43"/>
                  <a:gd name="T17" fmla="*/ 22 h 22"/>
                  <a:gd name="T18" fmla="*/ 39 w 43"/>
                  <a:gd name="T19" fmla="*/ 9 h 22"/>
                  <a:gd name="T20" fmla="*/ 40 w 43"/>
                  <a:gd name="T21" fmla="*/ 9 h 22"/>
                  <a:gd name="T22" fmla="*/ 42 w 43"/>
                  <a:gd name="T23" fmla="*/ 7 h 22"/>
                  <a:gd name="T24" fmla="*/ 43 w 43"/>
                  <a:gd name="T25" fmla="*/ 6 h 22"/>
                  <a:gd name="T26" fmla="*/ 43 w 43"/>
                  <a:gd name="T27" fmla="*/ 5 h 22"/>
                  <a:gd name="T28" fmla="*/ 42 w 43"/>
                  <a:gd name="T29" fmla="*/ 3 h 22"/>
                  <a:gd name="T30" fmla="*/ 40 w 43"/>
                  <a:gd name="T31" fmla="*/ 2 h 22"/>
                  <a:gd name="T32" fmla="*/ 39 w 43"/>
                  <a:gd name="T33" fmla="*/ 0 h 22"/>
                  <a:gd name="T34" fmla="*/ 37 w 43"/>
                  <a:gd name="T35" fmla="*/ 0 h 22"/>
                  <a:gd name="T36" fmla="*/ 5 w 43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5" y="13"/>
                    </a:moveTo>
                    <a:lnTo>
                      <a:pt x="3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8" name="Freeform 128"/>
              <p:cNvSpPr>
                <a:spLocks/>
              </p:cNvSpPr>
              <p:nvPr/>
            </p:nvSpPr>
            <p:spPr bwMode="auto">
              <a:xfrm>
                <a:off x="3657" y="3219"/>
                <a:ext cx="16" cy="6"/>
              </a:xfrm>
              <a:custGeom>
                <a:avLst/>
                <a:gdLst>
                  <a:gd name="T0" fmla="*/ 3 w 16"/>
                  <a:gd name="T1" fmla="*/ 3 h 11"/>
                  <a:gd name="T2" fmla="*/ 1 w 16"/>
                  <a:gd name="T3" fmla="*/ 3 h 11"/>
                  <a:gd name="T4" fmla="*/ 0 w 16"/>
                  <a:gd name="T5" fmla="*/ 4 h 11"/>
                  <a:gd name="T6" fmla="*/ 0 w 16"/>
                  <a:gd name="T7" fmla="*/ 6 h 11"/>
                  <a:gd name="T8" fmla="*/ 0 w 16"/>
                  <a:gd name="T9" fmla="*/ 7 h 11"/>
                  <a:gd name="T10" fmla="*/ 0 w 16"/>
                  <a:gd name="T11" fmla="*/ 8 h 11"/>
                  <a:gd name="T12" fmla="*/ 1 w 16"/>
                  <a:gd name="T13" fmla="*/ 10 h 11"/>
                  <a:gd name="T14" fmla="*/ 3 w 16"/>
                  <a:gd name="T15" fmla="*/ 11 h 11"/>
                  <a:gd name="T16" fmla="*/ 4 w 16"/>
                  <a:gd name="T17" fmla="*/ 11 h 11"/>
                  <a:gd name="T18" fmla="*/ 13 w 16"/>
                  <a:gd name="T19" fmla="*/ 8 h 11"/>
                  <a:gd name="T20" fmla="*/ 15 w 16"/>
                  <a:gd name="T21" fmla="*/ 7 h 11"/>
                  <a:gd name="T22" fmla="*/ 16 w 16"/>
                  <a:gd name="T23" fmla="*/ 6 h 11"/>
                  <a:gd name="T24" fmla="*/ 16 w 16"/>
                  <a:gd name="T25" fmla="*/ 4 h 11"/>
                  <a:gd name="T26" fmla="*/ 16 w 16"/>
                  <a:gd name="T27" fmla="*/ 3 h 11"/>
                  <a:gd name="T28" fmla="*/ 16 w 16"/>
                  <a:gd name="T29" fmla="*/ 1 h 11"/>
                  <a:gd name="T30" fmla="*/ 15 w 16"/>
                  <a:gd name="T31" fmla="*/ 0 h 11"/>
                  <a:gd name="T32" fmla="*/ 13 w 16"/>
                  <a:gd name="T33" fmla="*/ 0 h 11"/>
                  <a:gd name="T34" fmla="*/ 12 w 16"/>
                  <a:gd name="T35" fmla="*/ 0 h 11"/>
                  <a:gd name="T36" fmla="*/ 3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3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09" name="Freeform 129"/>
              <p:cNvSpPr>
                <a:spLocks/>
              </p:cNvSpPr>
              <p:nvPr/>
            </p:nvSpPr>
            <p:spPr bwMode="auto">
              <a:xfrm>
                <a:off x="3689" y="3209"/>
                <a:ext cx="43" cy="10"/>
              </a:xfrm>
              <a:custGeom>
                <a:avLst/>
                <a:gdLst>
                  <a:gd name="T0" fmla="*/ 5 w 43"/>
                  <a:gd name="T1" fmla="*/ 13 h 22"/>
                  <a:gd name="T2" fmla="*/ 3 w 43"/>
                  <a:gd name="T3" fmla="*/ 13 h 22"/>
                  <a:gd name="T4" fmla="*/ 2 w 43"/>
                  <a:gd name="T5" fmla="*/ 15 h 22"/>
                  <a:gd name="T6" fmla="*/ 0 w 43"/>
                  <a:gd name="T7" fmla="*/ 16 h 22"/>
                  <a:gd name="T8" fmla="*/ 0 w 43"/>
                  <a:gd name="T9" fmla="*/ 18 h 22"/>
                  <a:gd name="T10" fmla="*/ 2 w 43"/>
                  <a:gd name="T11" fmla="*/ 19 h 22"/>
                  <a:gd name="T12" fmla="*/ 3 w 43"/>
                  <a:gd name="T13" fmla="*/ 20 h 22"/>
                  <a:gd name="T14" fmla="*/ 5 w 43"/>
                  <a:gd name="T15" fmla="*/ 22 h 22"/>
                  <a:gd name="T16" fmla="*/ 6 w 43"/>
                  <a:gd name="T17" fmla="*/ 22 h 22"/>
                  <a:gd name="T18" fmla="*/ 39 w 43"/>
                  <a:gd name="T19" fmla="*/ 9 h 22"/>
                  <a:gd name="T20" fmla="*/ 40 w 43"/>
                  <a:gd name="T21" fmla="*/ 9 h 22"/>
                  <a:gd name="T22" fmla="*/ 42 w 43"/>
                  <a:gd name="T23" fmla="*/ 8 h 22"/>
                  <a:gd name="T24" fmla="*/ 43 w 43"/>
                  <a:gd name="T25" fmla="*/ 6 h 22"/>
                  <a:gd name="T26" fmla="*/ 43 w 43"/>
                  <a:gd name="T27" fmla="*/ 5 h 22"/>
                  <a:gd name="T28" fmla="*/ 42 w 43"/>
                  <a:gd name="T29" fmla="*/ 3 h 22"/>
                  <a:gd name="T30" fmla="*/ 40 w 43"/>
                  <a:gd name="T31" fmla="*/ 2 h 22"/>
                  <a:gd name="T32" fmla="*/ 39 w 43"/>
                  <a:gd name="T33" fmla="*/ 0 h 22"/>
                  <a:gd name="T34" fmla="*/ 37 w 43"/>
                  <a:gd name="T35" fmla="*/ 0 h 22"/>
                  <a:gd name="T36" fmla="*/ 5 w 43"/>
                  <a:gd name="T3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5" y="13"/>
                    </a:moveTo>
                    <a:lnTo>
                      <a:pt x="3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0" name="Freeform 130"/>
              <p:cNvSpPr>
                <a:spLocks/>
              </p:cNvSpPr>
              <p:nvPr/>
            </p:nvSpPr>
            <p:spPr bwMode="auto">
              <a:xfrm>
                <a:off x="3747" y="3203"/>
                <a:ext cx="18" cy="6"/>
              </a:xfrm>
              <a:custGeom>
                <a:avLst/>
                <a:gdLst>
                  <a:gd name="T0" fmla="*/ 5 w 18"/>
                  <a:gd name="T1" fmla="*/ 3 h 11"/>
                  <a:gd name="T2" fmla="*/ 3 w 18"/>
                  <a:gd name="T3" fmla="*/ 3 h 11"/>
                  <a:gd name="T4" fmla="*/ 2 w 18"/>
                  <a:gd name="T5" fmla="*/ 4 h 11"/>
                  <a:gd name="T6" fmla="*/ 0 w 18"/>
                  <a:gd name="T7" fmla="*/ 6 h 11"/>
                  <a:gd name="T8" fmla="*/ 0 w 18"/>
                  <a:gd name="T9" fmla="*/ 7 h 11"/>
                  <a:gd name="T10" fmla="*/ 2 w 18"/>
                  <a:gd name="T11" fmla="*/ 9 h 11"/>
                  <a:gd name="T12" fmla="*/ 3 w 18"/>
                  <a:gd name="T13" fmla="*/ 10 h 11"/>
                  <a:gd name="T14" fmla="*/ 5 w 18"/>
                  <a:gd name="T15" fmla="*/ 11 h 11"/>
                  <a:gd name="T16" fmla="*/ 6 w 18"/>
                  <a:gd name="T17" fmla="*/ 11 h 11"/>
                  <a:gd name="T18" fmla="*/ 15 w 18"/>
                  <a:gd name="T19" fmla="*/ 9 h 11"/>
                  <a:gd name="T20" fmla="*/ 17 w 18"/>
                  <a:gd name="T21" fmla="*/ 7 h 11"/>
                  <a:gd name="T22" fmla="*/ 18 w 18"/>
                  <a:gd name="T23" fmla="*/ 6 h 11"/>
                  <a:gd name="T24" fmla="*/ 18 w 18"/>
                  <a:gd name="T25" fmla="*/ 4 h 11"/>
                  <a:gd name="T26" fmla="*/ 18 w 18"/>
                  <a:gd name="T27" fmla="*/ 3 h 11"/>
                  <a:gd name="T28" fmla="*/ 18 w 18"/>
                  <a:gd name="T29" fmla="*/ 1 h 11"/>
                  <a:gd name="T30" fmla="*/ 17 w 18"/>
                  <a:gd name="T31" fmla="*/ 0 h 11"/>
                  <a:gd name="T32" fmla="*/ 15 w 18"/>
                  <a:gd name="T33" fmla="*/ 0 h 11"/>
                  <a:gd name="T34" fmla="*/ 14 w 18"/>
                  <a:gd name="T35" fmla="*/ 0 h 11"/>
                  <a:gd name="T36" fmla="*/ 5 w 18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1">
                    <a:moveTo>
                      <a:pt x="5" y="3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1" name="Freeform 131"/>
              <p:cNvSpPr>
                <a:spLocks/>
              </p:cNvSpPr>
              <p:nvPr/>
            </p:nvSpPr>
            <p:spPr bwMode="auto">
              <a:xfrm>
                <a:off x="3781" y="3192"/>
                <a:ext cx="42" cy="11"/>
              </a:xfrm>
              <a:custGeom>
                <a:avLst/>
                <a:gdLst>
                  <a:gd name="T0" fmla="*/ 3 w 42"/>
                  <a:gd name="T1" fmla="*/ 13 h 21"/>
                  <a:gd name="T2" fmla="*/ 2 w 42"/>
                  <a:gd name="T3" fmla="*/ 13 h 21"/>
                  <a:gd name="T4" fmla="*/ 0 w 42"/>
                  <a:gd name="T5" fmla="*/ 14 h 21"/>
                  <a:gd name="T6" fmla="*/ 0 w 42"/>
                  <a:gd name="T7" fmla="*/ 15 h 21"/>
                  <a:gd name="T8" fmla="*/ 0 w 42"/>
                  <a:gd name="T9" fmla="*/ 17 h 21"/>
                  <a:gd name="T10" fmla="*/ 0 w 42"/>
                  <a:gd name="T11" fmla="*/ 18 h 21"/>
                  <a:gd name="T12" fmla="*/ 2 w 42"/>
                  <a:gd name="T13" fmla="*/ 20 h 21"/>
                  <a:gd name="T14" fmla="*/ 3 w 42"/>
                  <a:gd name="T15" fmla="*/ 21 h 21"/>
                  <a:gd name="T16" fmla="*/ 5 w 42"/>
                  <a:gd name="T17" fmla="*/ 21 h 21"/>
                  <a:gd name="T18" fmla="*/ 39 w 42"/>
                  <a:gd name="T19" fmla="*/ 8 h 21"/>
                  <a:gd name="T20" fmla="*/ 41 w 42"/>
                  <a:gd name="T21" fmla="*/ 8 h 21"/>
                  <a:gd name="T22" fmla="*/ 42 w 42"/>
                  <a:gd name="T23" fmla="*/ 7 h 21"/>
                  <a:gd name="T24" fmla="*/ 42 w 42"/>
                  <a:gd name="T25" fmla="*/ 5 h 21"/>
                  <a:gd name="T26" fmla="*/ 42 w 42"/>
                  <a:gd name="T27" fmla="*/ 4 h 21"/>
                  <a:gd name="T28" fmla="*/ 42 w 42"/>
                  <a:gd name="T29" fmla="*/ 3 h 21"/>
                  <a:gd name="T30" fmla="*/ 41 w 42"/>
                  <a:gd name="T31" fmla="*/ 1 h 21"/>
                  <a:gd name="T32" fmla="*/ 39 w 42"/>
                  <a:gd name="T33" fmla="*/ 0 h 21"/>
                  <a:gd name="T34" fmla="*/ 38 w 42"/>
                  <a:gd name="T35" fmla="*/ 0 h 21"/>
                  <a:gd name="T36" fmla="*/ 3 w 42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1">
                    <a:moveTo>
                      <a:pt x="3" y="13"/>
                    </a:move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2" name="Freeform 132"/>
              <p:cNvSpPr>
                <a:spLocks/>
              </p:cNvSpPr>
              <p:nvPr/>
            </p:nvSpPr>
            <p:spPr bwMode="auto">
              <a:xfrm>
                <a:off x="3839" y="3187"/>
                <a:ext cx="18" cy="5"/>
              </a:xfrm>
              <a:custGeom>
                <a:avLst/>
                <a:gdLst>
                  <a:gd name="T0" fmla="*/ 5 w 18"/>
                  <a:gd name="T1" fmla="*/ 3 h 12"/>
                  <a:gd name="T2" fmla="*/ 3 w 18"/>
                  <a:gd name="T3" fmla="*/ 3 h 12"/>
                  <a:gd name="T4" fmla="*/ 2 w 18"/>
                  <a:gd name="T5" fmla="*/ 5 h 12"/>
                  <a:gd name="T6" fmla="*/ 0 w 18"/>
                  <a:gd name="T7" fmla="*/ 6 h 12"/>
                  <a:gd name="T8" fmla="*/ 0 w 18"/>
                  <a:gd name="T9" fmla="*/ 7 h 12"/>
                  <a:gd name="T10" fmla="*/ 2 w 18"/>
                  <a:gd name="T11" fmla="*/ 9 h 12"/>
                  <a:gd name="T12" fmla="*/ 3 w 18"/>
                  <a:gd name="T13" fmla="*/ 10 h 12"/>
                  <a:gd name="T14" fmla="*/ 5 w 18"/>
                  <a:gd name="T15" fmla="*/ 12 h 12"/>
                  <a:gd name="T16" fmla="*/ 6 w 18"/>
                  <a:gd name="T17" fmla="*/ 12 h 12"/>
                  <a:gd name="T18" fmla="*/ 14 w 18"/>
                  <a:gd name="T19" fmla="*/ 9 h 12"/>
                  <a:gd name="T20" fmla="*/ 15 w 18"/>
                  <a:gd name="T21" fmla="*/ 7 h 12"/>
                  <a:gd name="T22" fmla="*/ 17 w 18"/>
                  <a:gd name="T23" fmla="*/ 6 h 12"/>
                  <a:gd name="T24" fmla="*/ 18 w 18"/>
                  <a:gd name="T25" fmla="*/ 5 h 12"/>
                  <a:gd name="T26" fmla="*/ 18 w 18"/>
                  <a:gd name="T27" fmla="*/ 3 h 12"/>
                  <a:gd name="T28" fmla="*/ 17 w 18"/>
                  <a:gd name="T29" fmla="*/ 2 h 12"/>
                  <a:gd name="T30" fmla="*/ 15 w 18"/>
                  <a:gd name="T31" fmla="*/ 0 h 12"/>
                  <a:gd name="T32" fmla="*/ 14 w 18"/>
                  <a:gd name="T33" fmla="*/ 0 h 12"/>
                  <a:gd name="T34" fmla="*/ 12 w 18"/>
                  <a:gd name="T35" fmla="*/ 0 h 12"/>
                  <a:gd name="T36" fmla="*/ 5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5" y="3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3" name="Freeform 133"/>
              <p:cNvSpPr>
                <a:spLocks/>
              </p:cNvSpPr>
              <p:nvPr/>
            </p:nvSpPr>
            <p:spPr bwMode="auto">
              <a:xfrm>
                <a:off x="3874" y="3176"/>
                <a:ext cx="41" cy="11"/>
              </a:xfrm>
              <a:custGeom>
                <a:avLst/>
                <a:gdLst>
                  <a:gd name="T0" fmla="*/ 2 w 41"/>
                  <a:gd name="T1" fmla="*/ 13 h 21"/>
                  <a:gd name="T2" fmla="*/ 1 w 41"/>
                  <a:gd name="T3" fmla="*/ 13 h 21"/>
                  <a:gd name="T4" fmla="*/ 0 w 41"/>
                  <a:gd name="T5" fmla="*/ 14 h 21"/>
                  <a:gd name="T6" fmla="*/ 0 w 41"/>
                  <a:gd name="T7" fmla="*/ 16 h 21"/>
                  <a:gd name="T8" fmla="*/ 0 w 41"/>
                  <a:gd name="T9" fmla="*/ 17 h 21"/>
                  <a:gd name="T10" fmla="*/ 0 w 41"/>
                  <a:gd name="T11" fmla="*/ 18 h 21"/>
                  <a:gd name="T12" fmla="*/ 1 w 41"/>
                  <a:gd name="T13" fmla="*/ 20 h 21"/>
                  <a:gd name="T14" fmla="*/ 2 w 41"/>
                  <a:gd name="T15" fmla="*/ 21 h 21"/>
                  <a:gd name="T16" fmla="*/ 4 w 41"/>
                  <a:gd name="T17" fmla="*/ 21 h 21"/>
                  <a:gd name="T18" fmla="*/ 38 w 41"/>
                  <a:gd name="T19" fmla="*/ 8 h 21"/>
                  <a:gd name="T20" fmla="*/ 40 w 41"/>
                  <a:gd name="T21" fmla="*/ 8 h 21"/>
                  <a:gd name="T22" fmla="*/ 41 w 41"/>
                  <a:gd name="T23" fmla="*/ 7 h 21"/>
                  <a:gd name="T24" fmla="*/ 41 w 41"/>
                  <a:gd name="T25" fmla="*/ 6 h 21"/>
                  <a:gd name="T26" fmla="*/ 41 w 41"/>
                  <a:gd name="T27" fmla="*/ 4 h 21"/>
                  <a:gd name="T28" fmla="*/ 41 w 41"/>
                  <a:gd name="T29" fmla="*/ 3 h 21"/>
                  <a:gd name="T30" fmla="*/ 40 w 41"/>
                  <a:gd name="T31" fmla="*/ 1 h 21"/>
                  <a:gd name="T32" fmla="*/ 38 w 41"/>
                  <a:gd name="T33" fmla="*/ 0 h 21"/>
                  <a:gd name="T34" fmla="*/ 37 w 41"/>
                  <a:gd name="T35" fmla="*/ 0 h 21"/>
                  <a:gd name="T36" fmla="*/ 2 w 41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1">
                    <a:moveTo>
                      <a:pt x="2" y="13"/>
                    </a:move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4" name="Freeform 134"/>
              <p:cNvSpPr>
                <a:spLocks/>
              </p:cNvSpPr>
              <p:nvPr/>
            </p:nvSpPr>
            <p:spPr bwMode="auto">
              <a:xfrm>
                <a:off x="3931" y="3170"/>
                <a:ext cx="18" cy="6"/>
              </a:xfrm>
              <a:custGeom>
                <a:avLst/>
                <a:gdLst>
                  <a:gd name="T0" fmla="*/ 5 w 18"/>
                  <a:gd name="T1" fmla="*/ 3 h 12"/>
                  <a:gd name="T2" fmla="*/ 3 w 18"/>
                  <a:gd name="T3" fmla="*/ 3 h 12"/>
                  <a:gd name="T4" fmla="*/ 2 w 18"/>
                  <a:gd name="T5" fmla="*/ 5 h 12"/>
                  <a:gd name="T6" fmla="*/ 0 w 18"/>
                  <a:gd name="T7" fmla="*/ 6 h 12"/>
                  <a:gd name="T8" fmla="*/ 0 w 18"/>
                  <a:gd name="T9" fmla="*/ 8 h 12"/>
                  <a:gd name="T10" fmla="*/ 2 w 18"/>
                  <a:gd name="T11" fmla="*/ 9 h 12"/>
                  <a:gd name="T12" fmla="*/ 3 w 18"/>
                  <a:gd name="T13" fmla="*/ 10 h 12"/>
                  <a:gd name="T14" fmla="*/ 5 w 18"/>
                  <a:gd name="T15" fmla="*/ 12 h 12"/>
                  <a:gd name="T16" fmla="*/ 6 w 18"/>
                  <a:gd name="T17" fmla="*/ 12 h 12"/>
                  <a:gd name="T18" fmla="*/ 14 w 18"/>
                  <a:gd name="T19" fmla="*/ 9 h 12"/>
                  <a:gd name="T20" fmla="*/ 15 w 18"/>
                  <a:gd name="T21" fmla="*/ 8 h 12"/>
                  <a:gd name="T22" fmla="*/ 17 w 18"/>
                  <a:gd name="T23" fmla="*/ 6 h 12"/>
                  <a:gd name="T24" fmla="*/ 18 w 18"/>
                  <a:gd name="T25" fmla="*/ 5 h 12"/>
                  <a:gd name="T26" fmla="*/ 18 w 18"/>
                  <a:gd name="T27" fmla="*/ 3 h 12"/>
                  <a:gd name="T28" fmla="*/ 17 w 18"/>
                  <a:gd name="T29" fmla="*/ 2 h 12"/>
                  <a:gd name="T30" fmla="*/ 15 w 18"/>
                  <a:gd name="T31" fmla="*/ 0 h 12"/>
                  <a:gd name="T32" fmla="*/ 14 w 18"/>
                  <a:gd name="T33" fmla="*/ 0 h 12"/>
                  <a:gd name="T34" fmla="*/ 12 w 18"/>
                  <a:gd name="T35" fmla="*/ 0 h 12"/>
                  <a:gd name="T36" fmla="*/ 5 w 18"/>
                  <a:gd name="T3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2">
                    <a:moveTo>
                      <a:pt x="5" y="3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5" name="Freeform 135"/>
              <p:cNvSpPr>
                <a:spLocks/>
              </p:cNvSpPr>
              <p:nvPr/>
            </p:nvSpPr>
            <p:spPr bwMode="auto">
              <a:xfrm>
                <a:off x="3966" y="3160"/>
                <a:ext cx="41" cy="10"/>
              </a:xfrm>
              <a:custGeom>
                <a:avLst/>
                <a:gdLst>
                  <a:gd name="T0" fmla="*/ 3 w 41"/>
                  <a:gd name="T1" fmla="*/ 13 h 21"/>
                  <a:gd name="T2" fmla="*/ 1 w 41"/>
                  <a:gd name="T3" fmla="*/ 13 h 21"/>
                  <a:gd name="T4" fmla="*/ 0 w 41"/>
                  <a:gd name="T5" fmla="*/ 14 h 21"/>
                  <a:gd name="T6" fmla="*/ 0 w 41"/>
                  <a:gd name="T7" fmla="*/ 16 h 21"/>
                  <a:gd name="T8" fmla="*/ 0 w 41"/>
                  <a:gd name="T9" fmla="*/ 17 h 21"/>
                  <a:gd name="T10" fmla="*/ 0 w 41"/>
                  <a:gd name="T11" fmla="*/ 19 h 21"/>
                  <a:gd name="T12" fmla="*/ 1 w 41"/>
                  <a:gd name="T13" fmla="*/ 20 h 21"/>
                  <a:gd name="T14" fmla="*/ 3 w 41"/>
                  <a:gd name="T15" fmla="*/ 21 h 21"/>
                  <a:gd name="T16" fmla="*/ 4 w 41"/>
                  <a:gd name="T17" fmla="*/ 21 h 21"/>
                  <a:gd name="T18" fmla="*/ 38 w 41"/>
                  <a:gd name="T19" fmla="*/ 9 h 21"/>
                  <a:gd name="T20" fmla="*/ 40 w 41"/>
                  <a:gd name="T21" fmla="*/ 9 h 21"/>
                  <a:gd name="T22" fmla="*/ 41 w 41"/>
                  <a:gd name="T23" fmla="*/ 7 h 21"/>
                  <a:gd name="T24" fmla="*/ 41 w 41"/>
                  <a:gd name="T25" fmla="*/ 6 h 21"/>
                  <a:gd name="T26" fmla="*/ 41 w 41"/>
                  <a:gd name="T27" fmla="*/ 4 h 21"/>
                  <a:gd name="T28" fmla="*/ 41 w 41"/>
                  <a:gd name="T29" fmla="*/ 3 h 21"/>
                  <a:gd name="T30" fmla="*/ 40 w 41"/>
                  <a:gd name="T31" fmla="*/ 1 h 21"/>
                  <a:gd name="T32" fmla="*/ 38 w 41"/>
                  <a:gd name="T33" fmla="*/ 0 h 21"/>
                  <a:gd name="T34" fmla="*/ 37 w 41"/>
                  <a:gd name="T35" fmla="*/ 0 h 21"/>
                  <a:gd name="T36" fmla="*/ 3 w 41"/>
                  <a:gd name="T3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1">
                    <a:moveTo>
                      <a:pt x="3" y="13"/>
                    </a:move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6" name="Freeform 136"/>
              <p:cNvSpPr>
                <a:spLocks/>
              </p:cNvSpPr>
              <p:nvPr/>
            </p:nvSpPr>
            <p:spPr bwMode="auto">
              <a:xfrm>
                <a:off x="4024" y="3154"/>
                <a:ext cx="17" cy="6"/>
              </a:xfrm>
              <a:custGeom>
                <a:avLst/>
                <a:gdLst>
                  <a:gd name="T0" fmla="*/ 4 w 17"/>
                  <a:gd name="T1" fmla="*/ 2 h 11"/>
                  <a:gd name="T2" fmla="*/ 3 w 17"/>
                  <a:gd name="T3" fmla="*/ 2 h 11"/>
                  <a:gd name="T4" fmla="*/ 1 w 17"/>
                  <a:gd name="T5" fmla="*/ 4 h 11"/>
                  <a:gd name="T6" fmla="*/ 0 w 17"/>
                  <a:gd name="T7" fmla="*/ 5 h 11"/>
                  <a:gd name="T8" fmla="*/ 0 w 17"/>
                  <a:gd name="T9" fmla="*/ 7 h 11"/>
                  <a:gd name="T10" fmla="*/ 1 w 17"/>
                  <a:gd name="T11" fmla="*/ 8 h 11"/>
                  <a:gd name="T12" fmla="*/ 3 w 17"/>
                  <a:gd name="T13" fmla="*/ 10 h 11"/>
                  <a:gd name="T14" fmla="*/ 4 w 17"/>
                  <a:gd name="T15" fmla="*/ 11 h 11"/>
                  <a:gd name="T16" fmla="*/ 5 w 17"/>
                  <a:gd name="T17" fmla="*/ 11 h 11"/>
                  <a:gd name="T18" fmla="*/ 13 w 17"/>
                  <a:gd name="T19" fmla="*/ 8 h 11"/>
                  <a:gd name="T20" fmla="*/ 14 w 17"/>
                  <a:gd name="T21" fmla="*/ 7 h 11"/>
                  <a:gd name="T22" fmla="*/ 16 w 17"/>
                  <a:gd name="T23" fmla="*/ 5 h 11"/>
                  <a:gd name="T24" fmla="*/ 17 w 17"/>
                  <a:gd name="T25" fmla="*/ 4 h 11"/>
                  <a:gd name="T26" fmla="*/ 17 w 17"/>
                  <a:gd name="T27" fmla="*/ 2 h 11"/>
                  <a:gd name="T28" fmla="*/ 16 w 17"/>
                  <a:gd name="T29" fmla="*/ 1 h 11"/>
                  <a:gd name="T30" fmla="*/ 14 w 17"/>
                  <a:gd name="T31" fmla="*/ 0 h 11"/>
                  <a:gd name="T32" fmla="*/ 13 w 17"/>
                  <a:gd name="T33" fmla="*/ 0 h 11"/>
                  <a:gd name="T34" fmla="*/ 11 w 17"/>
                  <a:gd name="T35" fmla="*/ 0 h 11"/>
                  <a:gd name="T36" fmla="*/ 4 w 17"/>
                  <a:gd name="T3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4" y="2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7" name="Freeform 137"/>
              <p:cNvSpPr>
                <a:spLocks/>
              </p:cNvSpPr>
              <p:nvPr/>
            </p:nvSpPr>
            <p:spPr bwMode="auto">
              <a:xfrm>
                <a:off x="4058" y="3143"/>
                <a:ext cx="41" cy="10"/>
              </a:xfrm>
              <a:custGeom>
                <a:avLst/>
                <a:gdLst>
                  <a:gd name="T0" fmla="*/ 3 w 41"/>
                  <a:gd name="T1" fmla="*/ 12 h 20"/>
                  <a:gd name="T2" fmla="*/ 1 w 41"/>
                  <a:gd name="T3" fmla="*/ 13 h 20"/>
                  <a:gd name="T4" fmla="*/ 0 w 41"/>
                  <a:gd name="T5" fmla="*/ 14 h 20"/>
                  <a:gd name="T6" fmla="*/ 0 w 41"/>
                  <a:gd name="T7" fmla="*/ 16 h 20"/>
                  <a:gd name="T8" fmla="*/ 0 w 41"/>
                  <a:gd name="T9" fmla="*/ 17 h 20"/>
                  <a:gd name="T10" fmla="*/ 0 w 41"/>
                  <a:gd name="T11" fmla="*/ 19 h 20"/>
                  <a:gd name="T12" fmla="*/ 1 w 41"/>
                  <a:gd name="T13" fmla="*/ 20 h 20"/>
                  <a:gd name="T14" fmla="*/ 3 w 41"/>
                  <a:gd name="T15" fmla="*/ 20 h 20"/>
                  <a:gd name="T16" fmla="*/ 4 w 41"/>
                  <a:gd name="T17" fmla="*/ 20 h 20"/>
                  <a:gd name="T18" fmla="*/ 38 w 41"/>
                  <a:gd name="T19" fmla="*/ 9 h 20"/>
                  <a:gd name="T20" fmla="*/ 40 w 41"/>
                  <a:gd name="T21" fmla="*/ 9 h 20"/>
                  <a:gd name="T22" fmla="*/ 41 w 41"/>
                  <a:gd name="T23" fmla="*/ 7 h 20"/>
                  <a:gd name="T24" fmla="*/ 41 w 41"/>
                  <a:gd name="T25" fmla="*/ 6 h 20"/>
                  <a:gd name="T26" fmla="*/ 41 w 41"/>
                  <a:gd name="T27" fmla="*/ 5 h 20"/>
                  <a:gd name="T28" fmla="*/ 41 w 41"/>
                  <a:gd name="T29" fmla="*/ 3 h 20"/>
                  <a:gd name="T30" fmla="*/ 40 w 41"/>
                  <a:gd name="T31" fmla="*/ 2 h 20"/>
                  <a:gd name="T32" fmla="*/ 38 w 41"/>
                  <a:gd name="T33" fmla="*/ 0 h 20"/>
                  <a:gd name="T34" fmla="*/ 37 w 41"/>
                  <a:gd name="T35" fmla="*/ 0 h 20"/>
                  <a:gd name="T36" fmla="*/ 3 w 41"/>
                  <a:gd name="T3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20">
                    <a:moveTo>
                      <a:pt x="3" y="12"/>
                    </a:moveTo>
                    <a:lnTo>
                      <a:pt x="1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8" name="Freeform 138"/>
              <p:cNvSpPr>
                <a:spLocks/>
              </p:cNvSpPr>
              <p:nvPr/>
            </p:nvSpPr>
            <p:spPr bwMode="auto">
              <a:xfrm>
                <a:off x="4116" y="3137"/>
                <a:ext cx="17" cy="6"/>
              </a:xfrm>
              <a:custGeom>
                <a:avLst/>
                <a:gdLst>
                  <a:gd name="T0" fmla="*/ 3 w 17"/>
                  <a:gd name="T1" fmla="*/ 3 h 11"/>
                  <a:gd name="T2" fmla="*/ 1 w 17"/>
                  <a:gd name="T3" fmla="*/ 3 h 11"/>
                  <a:gd name="T4" fmla="*/ 0 w 17"/>
                  <a:gd name="T5" fmla="*/ 4 h 11"/>
                  <a:gd name="T6" fmla="*/ 0 w 17"/>
                  <a:gd name="T7" fmla="*/ 6 h 11"/>
                  <a:gd name="T8" fmla="*/ 0 w 17"/>
                  <a:gd name="T9" fmla="*/ 7 h 11"/>
                  <a:gd name="T10" fmla="*/ 0 w 17"/>
                  <a:gd name="T11" fmla="*/ 8 h 11"/>
                  <a:gd name="T12" fmla="*/ 1 w 17"/>
                  <a:gd name="T13" fmla="*/ 10 h 11"/>
                  <a:gd name="T14" fmla="*/ 3 w 17"/>
                  <a:gd name="T15" fmla="*/ 11 h 11"/>
                  <a:gd name="T16" fmla="*/ 4 w 17"/>
                  <a:gd name="T17" fmla="*/ 11 h 11"/>
                  <a:gd name="T18" fmla="*/ 13 w 17"/>
                  <a:gd name="T19" fmla="*/ 8 h 11"/>
                  <a:gd name="T20" fmla="*/ 14 w 17"/>
                  <a:gd name="T21" fmla="*/ 7 h 11"/>
                  <a:gd name="T22" fmla="*/ 16 w 17"/>
                  <a:gd name="T23" fmla="*/ 6 h 11"/>
                  <a:gd name="T24" fmla="*/ 17 w 17"/>
                  <a:gd name="T25" fmla="*/ 4 h 11"/>
                  <a:gd name="T26" fmla="*/ 17 w 17"/>
                  <a:gd name="T27" fmla="*/ 3 h 11"/>
                  <a:gd name="T28" fmla="*/ 16 w 17"/>
                  <a:gd name="T29" fmla="*/ 1 h 11"/>
                  <a:gd name="T30" fmla="*/ 14 w 17"/>
                  <a:gd name="T31" fmla="*/ 0 h 11"/>
                  <a:gd name="T32" fmla="*/ 13 w 17"/>
                  <a:gd name="T33" fmla="*/ 0 h 11"/>
                  <a:gd name="T34" fmla="*/ 12 w 17"/>
                  <a:gd name="T35" fmla="*/ 0 h 11"/>
                  <a:gd name="T36" fmla="*/ 3 w 17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1">
                    <a:moveTo>
                      <a:pt x="3" y="3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19" name="Freeform 139"/>
              <p:cNvSpPr>
                <a:spLocks/>
              </p:cNvSpPr>
              <p:nvPr/>
            </p:nvSpPr>
            <p:spPr bwMode="auto">
              <a:xfrm>
                <a:off x="4148" y="3127"/>
                <a:ext cx="43" cy="10"/>
              </a:xfrm>
              <a:custGeom>
                <a:avLst/>
                <a:gdLst>
                  <a:gd name="T0" fmla="*/ 5 w 43"/>
                  <a:gd name="T1" fmla="*/ 12 h 20"/>
                  <a:gd name="T2" fmla="*/ 3 w 43"/>
                  <a:gd name="T3" fmla="*/ 13 h 20"/>
                  <a:gd name="T4" fmla="*/ 2 w 43"/>
                  <a:gd name="T5" fmla="*/ 15 h 20"/>
                  <a:gd name="T6" fmla="*/ 0 w 43"/>
                  <a:gd name="T7" fmla="*/ 16 h 20"/>
                  <a:gd name="T8" fmla="*/ 0 w 43"/>
                  <a:gd name="T9" fmla="*/ 18 h 20"/>
                  <a:gd name="T10" fmla="*/ 2 w 43"/>
                  <a:gd name="T11" fmla="*/ 19 h 20"/>
                  <a:gd name="T12" fmla="*/ 3 w 43"/>
                  <a:gd name="T13" fmla="*/ 20 h 20"/>
                  <a:gd name="T14" fmla="*/ 5 w 43"/>
                  <a:gd name="T15" fmla="*/ 20 h 20"/>
                  <a:gd name="T16" fmla="*/ 6 w 43"/>
                  <a:gd name="T17" fmla="*/ 20 h 20"/>
                  <a:gd name="T18" fmla="*/ 39 w 43"/>
                  <a:gd name="T19" fmla="*/ 9 h 20"/>
                  <a:gd name="T20" fmla="*/ 40 w 43"/>
                  <a:gd name="T21" fmla="*/ 9 h 20"/>
                  <a:gd name="T22" fmla="*/ 42 w 43"/>
                  <a:gd name="T23" fmla="*/ 8 h 20"/>
                  <a:gd name="T24" fmla="*/ 43 w 43"/>
                  <a:gd name="T25" fmla="*/ 6 h 20"/>
                  <a:gd name="T26" fmla="*/ 43 w 43"/>
                  <a:gd name="T27" fmla="*/ 5 h 20"/>
                  <a:gd name="T28" fmla="*/ 42 w 43"/>
                  <a:gd name="T29" fmla="*/ 3 h 20"/>
                  <a:gd name="T30" fmla="*/ 40 w 43"/>
                  <a:gd name="T31" fmla="*/ 2 h 20"/>
                  <a:gd name="T32" fmla="*/ 39 w 43"/>
                  <a:gd name="T33" fmla="*/ 0 h 20"/>
                  <a:gd name="T34" fmla="*/ 37 w 43"/>
                  <a:gd name="T35" fmla="*/ 0 h 20"/>
                  <a:gd name="T36" fmla="*/ 5 w 43"/>
                  <a:gd name="T3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0">
                    <a:moveTo>
                      <a:pt x="5" y="12"/>
                    </a:moveTo>
                    <a:lnTo>
                      <a:pt x="3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20" name="Freeform 140"/>
              <p:cNvSpPr>
                <a:spLocks/>
              </p:cNvSpPr>
              <p:nvPr/>
            </p:nvSpPr>
            <p:spPr bwMode="auto">
              <a:xfrm>
                <a:off x="4208" y="3121"/>
                <a:ext cx="16" cy="6"/>
              </a:xfrm>
              <a:custGeom>
                <a:avLst/>
                <a:gdLst>
                  <a:gd name="T0" fmla="*/ 3 w 16"/>
                  <a:gd name="T1" fmla="*/ 3 h 11"/>
                  <a:gd name="T2" fmla="*/ 1 w 16"/>
                  <a:gd name="T3" fmla="*/ 3 h 11"/>
                  <a:gd name="T4" fmla="*/ 0 w 16"/>
                  <a:gd name="T5" fmla="*/ 4 h 11"/>
                  <a:gd name="T6" fmla="*/ 0 w 16"/>
                  <a:gd name="T7" fmla="*/ 6 h 11"/>
                  <a:gd name="T8" fmla="*/ 0 w 16"/>
                  <a:gd name="T9" fmla="*/ 7 h 11"/>
                  <a:gd name="T10" fmla="*/ 0 w 16"/>
                  <a:gd name="T11" fmla="*/ 9 h 11"/>
                  <a:gd name="T12" fmla="*/ 1 w 16"/>
                  <a:gd name="T13" fmla="*/ 10 h 11"/>
                  <a:gd name="T14" fmla="*/ 3 w 16"/>
                  <a:gd name="T15" fmla="*/ 11 h 11"/>
                  <a:gd name="T16" fmla="*/ 4 w 16"/>
                  <a:gd name="T17" fmla="*/ 11 h 11"/>
                  <a:gd name="T18" fmla="*/ 13 w 16"/>
                  <a:gd name="T19" fmla="*/ 9 h 11"/>
                  <a:gd name="T20" fmla="*/ 15 w 16"/>
                  <a:gd name="T21" fmla="*/ 7 h 11"/>
                  <a:gd name="T22" fmla="*/ 16 w 16"/>
                  <a:gd name="T23" fmla="*/ 6 h 11"/>
                  <a:gd name="T24" fmla="*/ 16 w 16"/>
                  <a:gd name="T25" fmla="*/ 4 h 11"/>
                  <a:gd name="T26" fmla="*/ 16 w 16"/>
                  <a:gd name="T27" fmla="*/ 3 h 11"/>
                  <a:gd name="T28" fmla="*/ 16 w 16"/>
                  <a:gd name="T29" fmla="*/ 1 h 11"/>
                  <a:gd name="T30" fmla="*/ 15 w 16"/>
                  <a:gd name="T31" fmla="*/ 0 h 11"/>
                  <a:gd name="T32" fmla="*/ 13 w 16"/>
                  <a:gd name="T33" fmla="*/ 0 h 11"/>
                  <a:gd name="T34" fmla="*/ 12 w 16"/>
                  <a:gd name="T35" fmla="*/ 0 h 11"/>
                  <a:gd name="T36" fmla="*/ 3 w 1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1">
                    <a:moveTo>
                      <a:pt x="3" y="3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21" name="Freeform 141"/>
              <p:cNvSpPr>
                <a:spLocks/>
              </p:cNvSpPr>
              <p:nvPr/>
            </p:nvSpPr>
            <p:spPr bwMode="auto">
              <a:xfrm>
                <a:off x="4240" y="3110"/>
                <a:ext cx="43" cy="10"/>
              </a:xfrm>
              <a:custGeom>
                <a:avLst/>
                <a:gdLst>
                  <a:gd name="T0" fmla="*/ 5 w 43"/>
                  <a:gd name="T1" fmla="*/ 11 h 20"/>
                  <a:gd name="T2" fmla="*/ 3 w 43"/>
                  <a:gd name="T3" fmla="*/ 12 h 20"/>
                  <a:gd name="T4" fmla="*/ 2 w 43"/>
                  <a:gd name="T5" fmla="*/ 14 h 20"/>
                  <a:gd name="T6" fmla="*/ 0 w 43"/>
                  <a:gd name="T7" fmla="*/ 15 h 20"/>
                  <a:gd name="T8" fmla="*/ 0 w 43"/>
                  <a:gd name="T9" fmla="*/ 17 h 20"/>
                  <a:gd name="T10" fmla="*/ 2 w 43"/>
                  <a:gd name="T11" fmla="*/ 18 h 20"/>
                  <a:gd name="T12" fmla="*/ 3 w 43"/>
                  <a:gd name="T13" fmla="*/ 20 h 20"/>
                  <a:gd name="T14" fmla="*/ 5 w 43"/>
                  <a:gd name="T15" fmla="*/ 20 h 20"/>
                  <a:gd name="T16" fmla="*/ 6 w 43"/>
                  <a:gd name="T17" fmla="*/ 20 h 20"/>
                  <a:gd name="T18" fmla="*/ 39 w 43"/>
                  <a:gd name="T19" fmla="*/ 8 h 20"/>
                  <a:gd name="T20" fmla="*/ 41 w 43"/>
                  <a:gd name="T21" fmla="*/ 8 h 20"/>
                  <a:gd name="T22" fmla="*/ 42 w 43"/>
                  <a:gd name="T23" fmla="*/ 7 h 20"/>
                  <a:gd name="T24" fmla="*/ 43 w 43"/>
                  <a:gd name="T25" fmla="*/ 5 h 20"/>
                  <a:gd name="T26" fmla="*/ 43 w 43"/>
                  <a:gd name="T27" fmla="*/ 4 h 20"/>
                  <a:gd name="T28" fmla="*/ 42 w 43"/>
                  <a:gd name="T29" fmla="*/ 2 h 20"/>
                  <a:gd name="T30" fmla="*/ 41 w 43"/>
                  <a:gd name="T31" fmla="*/ 1 h 20"/>
                  <a:gd name="T32" fmla="*/ 39 w 43"/>
                  <a:gd name="T33" fmla="*/ 0 h 20"/>
                  <a:gd name="T34" fmla="*/ 38 w 43"/>
                  <a:gd name="T35" fmla="*/ 0 h 20"/>
                  <a:gd name="T36" fmla="*/ 5 w 43"/>
                  <a:gd name="T3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0">
                    <a:moveTo>
                      <a:pt x="5" y="11"/>
                    </a:moveTo>
                    <a:lnTo>
                      <a:pt x="3" y="12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1022" name="Freeform 142"/>
            <p:cNvSpPr>
              <a:spLocks/>
            </p:cNvSpPr>
            <p:nvPr/>
          </p:nvSpPr>
          <p:spPr bwMode="auto">
            <a:xfrm>
              <a:off x="1356" y="3660"/>
              <a:ext cx="71" cy="274"/>
            </a:xfrm>
            <a:custGeom>
              <a:avLst/>
              <a:gdLst>
                <a:gd name="T0" fmla="*/ 0 w 71"/>
                <a:gd name="T1" fmla="*/ 0 h 547"/>
                <a:gd name="T2" fmla="*/ 7 w 71"/>
                <a:gd name="T3" fmla="*/ 1 h 547"/>
                <a:gd name="T4" fmla="*/ 13 w 71"/>
                <a:gd name="T5" fmla="*/ 4 h 547"/>
                <a:gd name="T6" fmla="*/ 19 w 71"/>
                <a:gd name="T7" fmla="*/ 7 h 547"/>
                <a:gd name="T8" fmla="*/ 25 w 71"/>
                <a:gd name="T9" fmla="*/ 12 h 547"/>
                <a:gd name="T10" fmla="*/ 32 w 71"/>
                <a:gd name="T11" fmla="*/ 27 h 547"/>
                <a:gd name="T12" fmla="*/ 35 w 71"/>
                <a:gd name="T13" fmla="*/ 35 h 547"/>
                <a:gd name="T14" fmla="*/ 35 w 71"/>
                <a:gd name="T15" fmla="*/ 45 h 547"/>
                <a:gd name="T16" fmla="*/ 35 w 71"/>
                <a:gd name="T17" fmla="*/ 228 h 547"/>
                <a:gd name="T18" fmla="*/ 37 w 71"/>
                <a:gd name="T19" fmla="*/ 238 h 547"/>
                <a:gd name="T20" fmla="*/ 38 w 71"/>
                <a:gd name="T21" fmla="*/ 246 h 547"/>
                <a:gd name="T22" fmla="*/ 46 w 71"/>
                <a:gd name="T23" fmla="*/ 261 h 547"/>
                <a:gd name="T24" fmla="*/ 52 w 71"/>
                <a:gd name="T25" fmla="*/ 266 h 547"/>
                <a:gd name="T26" fmla="*/ 58 w 71"/>
                <a:gd name="T27" fmla="*/ 271 h 547"/>
                <a:gd name="T28" fmla="*/ 64 w 71"/>
                <a:gd name="T29" fmla="*/ 272 h 547"/>
                <a:gd name="T30" fmla="*/ 71 w 71"/>
                <a:gd name="T31" fmla="*/ 273 h 547"/>
                <a:gd name="T32" fmla="*/ 64 w 71"/>
                <a:gd name="T33" fmla="*/ 275 h 547"/>
                <a:gd name="T34" fmla="*/ 58 w 71"/>
                <a:gd name="T35" fmla="*/ 278 h 547"/>
                <a:gd name="T36" fmla="*/ 52 w 71"/>
                <a:gd name="T37" fmla="*/ 281 h 547"/>
                <a:gd name="T38" fmla="*/ 46 w 71"/>
                <a:gd name="T39" fmla="*/ 286 h 547"/>
                <a:gd name="T40" fmla="*/ 38 w 71"/>
                <a:gd name="T41" fmla="*/ 301 h 547"/>
                <a:gd name="T42" fmla="*/ 37 w 71"/>
                <a:gd name="T43" fmla="*/ 309 h 547"/>
                <a:gd name="T44" fmla="*/ 35 w 71"/>
                <a:gd name="T45" fmla="*/ 319 h 547"/>
                <a:gd name="T46" fmla="*/ 35 w 71"/>
                <a:gd name="T47" fmla="*/ 502 h 547"/>
                <a:gd name="T48" fmla="*/ 35 w 71"/>
                <a:gd name="T49" fmla="*/ 512 h 547"/>
                <a:gd name="T50" fmla="*/ 32 w 71"/>
                <a:gd name="T51" fmla="*/ 520 h 547"/>
                <a:gd name="T52" fmla="*/ 25 w 71"/>
                <a:gd name="T53" fmla="*/ 535 h 547"/>
                <a:gd name="T54" fmla="*/ 19 w 71"/>
                <a:gd name="T55" fmla="*/ 540 h 547"/>
                <a:gd name="T56" fmla="*/ 13 w 71"/>
                <a:gd name="T57" fmla="*/ 545 h 547"/>
                <a:gd name="T58" fmla="*/ 7 w 71"/>
                <a:gd name="T59" fmla="*/ 546 h 547"/>
                <a:gd name="T60" fmla="*/ 0 w 71"/>
                <a:gd name="T61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547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7"/>
                  </a:lnTo>
                  <a:lnTo>
                    <a:pt x="25" y="12"/>
                  </a:lnTo>
                  <a:lnTo>
                    <a:pt x="32" y="27"/>
                  </a:lnTo>
                  <a:lnTo>
                    <a:pt x="35" y="35"/>
                  </a:lnTo>
                  <a:lnTo>
                    <a:pt x="35" y="45"/>
                  </a:lnTo>
                  <a:lnTo>
                    <a:pt x="35" y="228"/>
                  </a:lnTo>
                  <a:lnTo>
                    <a:pt x="37" y="238"/>
                  </a:lnTo>
                  <a:lnTo>
                    <a:pt x="38" y="246"/>
                  </a:lnTo>
                  <a:lnTo>
                    <a:pt x="46" y="261"/>
                  </a:lnTo>
                  <a:lnTo>
                    <a:pt x="52" y="266"/>
                  </a:lnTo>
                  <a:lnTo>
                    <a:pt x="58" y="271"/>
                  </a:lnTo>
                  <a:lnTo>
                    <a:pt x="64" y="272"/>
                  </a:lnTo>
                  <a:lnTo>
                    <a:pt x="71" y="273"/>
                  </a:lnTo>
                  <a:lnTo>
                    <a:pt x="64" y="275"/>
                  </a:lnTo>
                  <a:lnTo>
                    <a:pt x="58" y="278"/>
                  </a:lnTo>
                  <a:lnTo>
                    <a:pt x="52" y="281"/>
                  </a:lnTo>
                  <a:lnTo>
                    <a:pt x="46" y="286"/>
                  </a:lnTo>
                  <a:lnTo>
                    <a:pt x="38" y="301"/>
                  </a:lnTo>
                  <a:lnTo>
                    <a:pt x="37" y="309"/>
                  </a:lnTo>
                  <a:lnTo>
                    <a:pt x="35" y="319"/>
                  </a:lnTo>
                  <a:lnTo>
                    <a:pt x="35" y="502"/>
                  </a:lnTo>
                  <a:lnTo>
                    <a:pt x="35" y="512"/>
                  </a:lnTo>
                  <a:lnTo>
                    <a:pt x="32" y="520"/>
                  </a:lnTo>
                  <a:lnTo>
                    <a:pt x="25" y="535"/>
                  </a:lnTo>
                  <a:lnTo>
                    <a:pt x="19" y="540"/>
                  </a:lnTo>
                  <a:lnTo>
                    <a:pt x="13" y="545"/>
                  </a:lnTo>
                  <a:lnTo>
                    <a:pt x="7" y="546"/>
                  </a:lnTo>
                  <a:lnTo>
                    <a:pt x="0" y="54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1023" name="Rectangle 143"/>
            <p:cNvSpPr>
              <a:spLocks noChangeArrowheads="1"/>
            </p:cNvSpPr>
            <p:nvPr/>
          </p:nvSpPr>
          <p:spPr bwMode="auto">
            <a:xfrm>
              <a:off x="1641" y="3695"/>
              <a:ext cx="135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1024" name="Rectangle 144"/>
            <p:cNvSpPr>
              <a:spLocks noChangeArrowheads="1"/>
            </p:cNvSpPr>
            <p:nvPr/>
          </p:nvSpPr>
          <p:spPr bwMode="auto">
            <a:xfrm>
              <a:off x="1727" y="3760"/>
              <a:ext cx="5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Σταθερό κόστος</a:t>
              </a:r>
              <a:endParaRPr lang="el-GR" altLang="de-DE"/>
            </a:p>
          </p:txBody>
        </p:sp>
        <p:sp>
          <p:nvSpPr>
            <p:cNvPr id="251025" name="Freeform 145"/>
            <p:cNvSpPr>
              <a:spLocks/>
            </p:cNvSpPr>
            <p:nvPr/>
          </p:nvSpPr>
          <p:spPr bwMode="auto">
            <a:xfrm>
              <a:off x="2354" y="3455"/>
              <a:ext cx="143" cy="205"/>
            </a:xfrm>
            <a:custGeom>
              <a:avLst/>
              <a:gdLst>
                <a:gd name="T0" fmla="*/ 0 w 143"/>
                <a:gd name="T1" fmla="*/ 0 h 411"/>
                <a:gd name="T2" fmla="*/ 15 w 143"/>
                <a:gd name="T3" fmla="*/ 1 h 411"/>
                <a:gd name="T4" fmla="*/ 28 w 143"/>
                <a:gd name="T5" fmla="*/ 3 h 411"/>
                <a:gd name="T6" fmla="*/ 40 w 143"/>
                <a:gd name="T7" fmla="*/ 5 h 411"/>
                <a:gd name="T8" fmla="*/ 50 w 143"/>
                <a:gd name="T9" fmla="*/ 10 h 411"/>
                <a:gd name="T10" fmla="*/ 59 w 143"/>
                <a:gd name="T11" fmla="*/ 15 h 411"/>
                <a:gd name="T12" fmla="*/ 65 w 143"/>
                <a:gd name="T13" fmla="*/ 21 h 411"/>
                <a:gd name="T14" fmla="*/ 70 w 143"/>
                <a:gd name="T15" fmla="*/ 27 h 411"/>
                <a:gd name="T16" fmla="*/ 71 w 143"/>
                <a:gd name="T17" fmla="*/ 34 h 411"/>
                <a:gd name="T18" fmla="*/ 71 w 143"/>
                <a:gd name="T19" fmla="*/ 171 h 411"/>
                <a:gd name="T20" fmla="*/ 73 w 143"/>
                <a:gd name="T21" fmla="*/ 178 h 411"/>
                <a:gd name="T22" fmla="*/ 77 w 143"/>
                <a:gd name="T23" fmla="*/ 184 h 411"/>
                <a:gd name="T24" fmla="*/ 83 w 143"/>
                <a:gd name="T25" fmla="*/ 189 h 411"/>
                <a:gd name="T26" fmla="*/ 92 w 143"/>
                <a:gd name="T27" fmla="*/ 195 h 411"/>
                <a:gd name="T28" fmla="*/ 102 w 143"/>
                <a:gd name="T29" fmla="*/ 199 h 411"/>
                <a:gd name="T30" fmla="*/ 114 w 143"/>
                <a:gd name="T31" fmla="*/ 202 h 411"/>
                <a:gd name="T32" fmla="*/ 128 w 143"/>
                <a:gd name="T33" fmla="*/ 205 h 411"/>
                <a:gd name="T34" fmla="*/ 143 w 143"/>
                <a:gd name="T35" fmla="*/ 205 h 411"/>
                <a:gd name="T36" fmla="*/ 128 w 143"/>
                <a:gd name="T37" fmla="*/ 207 h 411"/>
                <a:gd name="T38" fmla="*/ 114 w 143"/>
                <a:gd name="T39" fmla="*/ 208 h 411"/>
                <a:gd name="T40" fmla="*/ 102 w 143"/>
                <a:gd name="T41" fmla="*/ 211 h 411"/>
                <a:gd name="T42" fmla="*/ 92 w 143"/>
                <a:gd name="T43" fmla="*/ 215 h 411"/>
                <a:gd name="T44" fmla="*/ 83 w 143"/>
                <a:gd name="T45" fmla="*/ 221 h 411"/>
                <a:gd name="T46" fmla="*/ 77 w 143"/>
                <a:gd name="T47" fmla="*/ 227 h 411"/>
                <a:gd name="T48" fmla="*/ 73 w 143"/>
                <a:gd name="T49" fmla="*/ 232 h 411"/>
                <a:gd name="T50" fmla="*/ 71 w 143"/>
                <a:gd name="T51" fmla="*/ 239 h 411"/>
                <a:gd name="T52" fmla="*/ 71 w 143"/>
                <a:gd name="T53" fmla="*/ 376 h 411"/>
                <a:gd name="T54" fmla="*/ 70 w 143"/>
                <a:gd name="T55" fmla="*/ 383 h 411"/>
                <a:gd name="T56" fmla="*/ 65 w 143"/>
                <a:gd name="T57" fmla="*/ 389 h 411"/>
                <a:gd name="T58" fmla="*/ 59 w 143"/>
                <a:gd name="T59" fmla="*/ 395 h 411"/>
                <a:gd name="T60" fmla="*/ 50 w 143"/>
                <a:gd name="T61" fmla="*/ 401 h 411"/>
                <a:gd name="T62" fmla="*/ 40 w 143"/>
                <a:gd name="T63" fmla="*/ 405 h 411"/>
                <a:gd name="T64" fmla="*/ 28 w 143"/>
                <a:gd name="T65" fmla="*/ 408 h 411"/>
                <a:gd name="T66" fmla="*/ 15 w 143"/>
                <a:gd name="T67" fmla="*/ 411 h 411"/>
                <a:gd name="T68" fmla="*/ 0 w 143"/>
                <a:gd name="T6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411">
                  <a:moveTo>
                    <a:pt x="0" y="0"/>
                  </a:moveTo>
                  <a:lnTo>
                    <a:pt x="15" y="1"/>
                  </a:lnTo>
                  <a:lnTo>
                    <a:pt x="28" y="3"/>
                  </a:lnTo>
                  <a:lnTo>
                    <a:pt x="40" y="5"/>
                  </a:lnTo>
                  <a:lnTo>
                    <a:pt x="50" y="10"/>
                  </a:lnTo>
                  <a:lnTo>
                    <a:pt x="59" y="15"/>
                  </a:lnTo>
                  <a:lnTo>
                    <a:pt x="65" y="21"/>
                  </a:lnTo>
                  <a:lnTo>
                    <a:pt x="70" y="27"/>
                  </a:lnTo>
                  <a:lnTo>
                    <a:pt x="71" y="34"/>
                  </a:lnTo>
                  <a:lnTo>
                    <a:pt x="71" y="171"/>
                  </a:lnTo>
                  <a:lnTo>
                    <a:pt x="73" y="178"/>
                  </a:lnTo>
                  <a:lnTo>
                    <a:pt x="77" y="184"/>
                  </a:lnTo>
                  <a:lnTo>
                    <a:pt x="83" y="189"/>
                  </a:lnTo>
                  <a:lnTo>
                    <a:pt x="92" y="195"/>
                  </a:lnTo>
                  <a:lnTo>
                    <a:pt x="102" y="199"/>
                  </a:lnTo>
                  <a:lnTo>
                    <a:pt x="114" y="202"/>
                  </a:lnTo>
                  <a:lnTo>
                    <a:pt x="128" y="205"/>
                  </a:lnTo>
                  <a:lnTo>
                    <a:pt x="143" y="205"/>
                  </a:lnTo>
                  <a:lnTo>
                    <a:pt x="128" y="207"/>
                  </a:lnTo>
                  <a:lnTo>
                    <a:pt x="114" y="208"/>
                  </a:lnTo>
                  <a:lnTo>
                    <a:pt x="102" y="211"/>
                  </a:lnTo>
                  <a:lnTo>
                    <a:pt x="92" y="215"/>
                  </a:lnTo>
                  <a:lnTo>
                    <a:pt x="83" y="221"/>
                  </a:lnTo>
                  <a:lnTo>
                    <a:pt x="77" y="227"/>
                  </a:lnTo>
                  <a:lnTo>
                    <a:pt x="73" y="232"/>
                  </a:lnTo>
                  <a:lnTo>
                    <a:pt x="71" y="239"/>
                  </a:lnTo>
                  <a:lnTo>
                    <a:pt x="71" y="376"/>
                  </a:lnTo>
                  <a:lnTo>
                    <a:pt x="70" y="383"/>
                  </a:lnTo>
                  <a:lnTo>
                    <a:pt x="65" y="389"/>
                  </a:lnTo>
                  <a:lnTo>
                    <a:pt x="59" y="395"/>
                  </a:lnTo>
                  <a:lnTo>
                    <a:pt x="50" y="401"/>
                  </a:lnTo>
                  <a:lnTo>
                    <a:pt x="40" y="405"/>
                  </a:lnTo>
                  <a:lnTo>
                    <a:pt x="28" y="408"/>
                  </a:lnTo>
                  <a:lnTo>
                    <a:pt x="15" y="411"/>
                  </a:lnTo>
                  <a:lnTo>
                    <a:pt x="0" y="41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1026" name="Rectangle 146"/>
            <p:cNvSpPr>
              <a:spLocks noChangeArrowheads="1"/>
            </p:cNvSpPr>
            <p:nvPr/>
          </p:nvSpPr>
          <p:spPr bwMode="auto">
            <a:xfrm>
              <a:off x="2476" y="3421"/>
              <a:ext cx="153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1027" name="Rectangle 147"/>
            <p:cNvSpPr>
              <a:spLocks noChangeArrowheads="1"/>
            </p:cNvSpPr>
            <p:nvPr/>
          </p:nvSpPr>
          <p:spPr bwMode="auto">
            <a:xfrm>
              <a:off x="2562" y="3486"/>
              <a:ext cx="6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Μεταβλητό κόστος</a:t>
              </a:r>
              <a:endParaRPr lang="el-GR" altLang="de-DE"/>
            </a:p>
          </p:txBody>
        </p:sp>
        <p:grpSp>
          <p:nvGrpSpPr>
            <p:cNvPr id="251028" name="Group 148"/>
            <p:cNvGrpSpPr>
              <a:grpSpLocks/>
            </p:cNvGrpSpPr>
            <p:nvPr/>
          </p:nvGrpSpPr>
          <p:grpSpPr bwMode="auto">
            <a:xfrm>
              <a:off x="3233" y="3010"/>
              <a:ext cx="94" cy="239"/>
              <a:chOff x="3233" y="3010"/>
              <a:chExt cx="94" cy="239"/>
            </a:xfrm>
          </p:grpSpPr>
          <p:sp>
            <p:nvSpPr>
              <p:cNvPr id="251029" name="Line 149"/>
              <p:cNvSpPr>
                <a:spLocks noChangeShapeType="1"/>
              </p:cNvSpPr>
              <p:nvPr/>
            </p:nvSpPr>
            <p:spPr bwMode="auto">
              <a:xfrm>
                <a:off x="3281" y="3010"/>
                <a:ext cx="1" cy="197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030" name="Freeform 150"/>
              <p:cNvSpPr>
                <a:spLocks/>
              </p:cNvSpPr>
              <p:nvPr/>
            </p:nvSpPr>
            <p:spPr bwMode="auto">
              <a:xfrm>
                <a:off x="3233" y="3205"/>
                <a:ext cx="94" cy="44"/>
              </a:xfrm>
              <a:custGeom>
                <a:avLst/>
                <a:gdLst>
                  <a:gd name="T0" fmla="*/ 0 w 94"/>
                  <a:gd name="T1" fmla="*/ 0 h 89"/>
                  <a:gd name="T2" fmla="*/ 48 w 94"/>
                  <a:gd name="T3" fmla="*/ 89 h 89"/>
                  <a:gd name="T4" fmla="*/ 94 w 94"/>
                  <a:gd name="T5" fmla="*/ 0 h 89"/>
                  <a:gd name="T6" fmla="*/ 0 w 94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89">
                    <a:moveTo>
                      <a:pt x="0" y="0"/>
                    </a:moveTo>
                    <a:lnTo>
                      <a:pt x="48" y="89"/>
                    </a:lnTo>
                    <a:lnTo>
                      <a:pt x="9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1031" name="Rectangle 151"/>
            <p:cNvSpPr>
              <a:spLocks noChangeArrowheads="1"/>
            </p:cNvSpPr>
            <p:nvPr/>
          </p:nvSpPr>
          <p:spPr bwMode="auto">
            <a:xfrm>
              <a:off x="2425" y="2770"/>
              <a:ext cx="17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1032" name="Rectangle 152"/>
            <p:cNvSpPr>
              <a:spLocks noChangeArrowheads="1"/>
            </p:cNvSpPr>
            <p:nvPr/>
          </p:nvSpPr>
          <p:spPr bwMode="auto">
            <a:xfrm>
              <a:off x="2511" y="2835"/>
              <a:ext cx="7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000">
                  <a:solidFill>
                    <a:srgbClr val="000000"/>
                  </a:solidFill>
                </a:rPr>
                <a:t>Ημιμεταβλητό κόστος</a:t>
              </a:r>
              <a:endParaRPr lang="el-GR" altLang="de-D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45C5-875A-4131-B222-FF542BC6FFBF}" type="slidenum">
              <a:rPr lang="el-GR" altLang="de-DE"/>
              <a:pPr/>
              <a:t>27</a:t>
            </a:fld>
            <a:endParaRPr lang="el-GR" altLang="de-DE"/>
          </a:p>
        </p:txBody>
      </p:sp>
      <p:sp>
        <p:nvSpPr>
          <p:cNvPr id="231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Βαθμιδωτό κόστος</a:t>
            </a:r>
            <a:endParaRPr lang="el-GR" altLang="de-DE" smtClean="0"/>
          </a:p>
        </p:txBody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Το </a:t>
            </a:r>
            <a:r>
              <a:rPr lang="el-GR" altLang="en-US" sz="2400" b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βαθμιδωτό ή κλιμακωτό κόστος</a:t>
            </a:r>
            <a:r>
              <a:rPr lang="el-GR" altLang="en-US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μεταβάλλεται απότομα, σε διάφορα επίπεδα παραγωγικής δραστηριότητας, επειδή συνίσταται από σταθερό κόστος που δημιουργείται σε </a:t>
            </a:r>
            <a:r>
              <a:rPr lang="el-GR" altLang="en-US" sz="2400" b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ακέραιες</a:t>
            </a:r>
            <a:r>
              <a:rPr lang="el-GR" altLang="en-US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μονάδες.</a:t>
            </a:r>
            <a:endParaRPr lang="el-GR" altLang="de-DE" sz="24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31430" name="Group 6"/>
          <p:cNvGrpSpPr>
            <a:grpSpLocks noChangeAspect="1"/>
          </p:cNvGrpSpPr>
          <p:nvPr/>
        </p:nvGrpSpPr>
        <p:grpSpPr bwMode="auto">
          <a:xfrm>
            <a:off x="828675" y="3284538"/>
            <a:ext cx="7559675" cy="3209925"/>
            <a:chOff x="567" y="2106"/>
            <a:chExt cx="4762" cy="2022"/>
          </a:xfrm>
        </p:grpSpPr>
        <p:sp>
          <p:nvSpPr>
            <p:cNvPr id="2314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2106"/>
              <a:ext cx="4762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1441" name="Group 17"/>
            <p:cNvGrpSpPr>
              <a:grpSpLocks/>
            </p:cNvGrpSpPr>
            <p:nvPr/>
          </p:nvGrpSpPr>
          <p:grpSpPr bwMode="auto">
            <a:xfrm>
              <a:off x="572" y="2108"/>
              <a:ext cx="4752" cy="2018"/>
              <a:chOff x="572" y="2108"/>
              <a:chExt cx="4752" cy="2018"/>
            </a:xfrm>
          </p:grpSpPr>
          <p:grpSp>
            <p:nvGrpSpPr>
              <p:cNvPr id="231435" name="Group 11"/>
              <p:cNvGrpSpPr>
                <a:grpSpLocks/>
              </p:cNvGrpSpPr>
              <p:nvPr/>
            </p:nvGrpSpPr>
            <p:grpSpPr bwMode="auto">
              <a:xfrm>
                <a:off x="572" y="2108"/>
                <a:ext cx="4752" cy="2018"/>
                <a:chOff x="572" y="2108"/>
                <a:chExt cx="4752" cy="2018"/>
              </a:xfrm>
            </p:grpSpPr>
            <p:sp>
              <p:nvSpPr>
                <p:cNvPr id="231431" name="Freeform 7"/>
                <p:cNvSpPr>
                  <a:spLocks/>
                </p:cNvSpPr>
                <p:nvPr/>
              </p:nvSpPr>
              <p:spPr bwMode="auto">
                <a:xfrm>
                  <a:off x="572" y="2108"/>
                  <a:ext cx="157" cy="2018"/>
                </a:xfrm>
                <a:custGeom>
                  <a:avLst/>
                  <a:gdLst>
                    <a:gd name="T0" fmla="*/ 0 w 157"/>
                    <a:gd name="T1" fmla="*/ 164 h 4034"/>
                    <a:gd name="T2" fmla="*/ 0 w 157"/>
                    <a:gd name="T3" fmla="*/ 4034 h 4034"/>
                    <a:gd name="T4" fmla="*/ 157 w 157"/>
                    <a:gd name="T5" fmla="*/ 3870 h 4034"/>
                    <a:gd name="T6" fmla="*/ 157 w 157"/>
                    <a:gd name="T7" fmla="*/ 0 h 4034"/>
                    <a:gd name="T8" fmla="*/ 0 w 157"/>
                    <a:gd name="T9" fmla="*/ 164 h 4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4034">
                      <a:moveTo>
                        <a:pt x="0" y="164"/>
                      </a:moveTo>
                      <a:lnTo>
                        <a:pt x="0" y="4034"/>
                      </a:lnTo>
                      <a:lnTo>
                        <a:pt x="157" y="3870"/>
                      </a:lnTo>
                      <a:lnTo>
                        <a:pt x="157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E0E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2" name="Freeform 8"/>
                <p:cNvSpPr>
                  <a:spLocks/>
                </p:cNvSpPr>
                <p:nvPr/>
              </p:nvSpPr>
              <p:spPr bwMode="auto">
                <a:xfrm>
                  <a:off x="572" y="4043"/>
                  <a:ext cx="4752" cy="83"/>
                </a:xfrm>
                <a:custGeom>
                  <a:avLst/>
                  <a:gdLst>
                    <a:gd name="T0" fmla="*/ 0 w 4752"/>
                    <a:gd name="T1" fmla="*/ 164 h 164"/>
                    <a:gd name="T2" fmla="*/ 4595 w 4752"/>
                    <a:gd name="T3" fmla="*/ 164 h 164"/>
                    <a:gd name="T4" fmla="*/ 4752 w 4752"/>
                    <a:gd name="T5" fmla="*/ 0 h 164"/>
                    <a:gd name="T6" fmla="*/ 157 w 4752"/>
                    <a:gd name="T7" fmla="*/ 0 h 164"/>
                    <a:gd name="T8" fmla="*/ 0 w 4752"/>
                    <a:gd name="T9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2" h="164">
                      <a:moveTo>
                        <a:pt x="0" y="164"/>
                      </a:moveTo>
                      <a:lnTo>
                        <a:pt x="4595" y="164"/>
                      </a:lnTo>
                      <a:lnTo>
                        <a:pt x="4752" y="0"/>
                      </a:lnTo>
                      <a:lnTo>
                        <a:pt x="157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3" name="Freeform 9"/>
                <p:cNvSpPr>
                  <a:spLocks/>
                </p:cNvSpPr>
                <p:nvPr/>
              </p:nvSpPr>
              <p:spPr bwMode="auto">
                <a:xfrm>
                  <a:off x="5167" y="2108"/>
                  <a:ext cx="157" cy="2018"/>
                </a:xfrm>
                <a:custGeom>
                  <a:avLst/>
                  <a:gdLst>
                    <a:gd name="T0" fmla="*/ 0 w 157"/>
                    <a:gd name="T1" fmla="*/ 4034 h 4034"/>
                    <a:gd name="T2" fmla="*/ 0 w 157"/>
                    <a:gd name="T3" fmla="*/ 164 h 4034"/>
                    <a:gd name="T4" fmla="*/ 157 w 157"/>
                    <a:gd name="T5" fmla="*/ 0 h 4034"/>
                    <a:gd name="T6" fmla="*/ 157 w 157"/>
                    <a:gd name="T7" fmla="*/ 3870 h 4034"/>
                    <a:gd name="T8" fmla="*/ 0 w 157"/>
                    <a:gd name="T9" fmla="*/ 4034 h 4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4034">
                      <a:moveTo>
                        <a:pt x="0" y="4034"/>
                      </a:moveTo>
                      <a:lnTo>
                        <a:pt x="0" y="164"/>
                      </a:lnTo>
                      <a:lnTo>
                        <a:pt x="157" y="0"/>
                      </a:lnTo>
                      <a:lnTo>
                        <a:pt x="157" y="3870"/>
                      </a:lnTo>
                      <a:lnTo>
                        <a:pt x="0" y="4034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0E08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4" name="Freeform 10"/>
                <p:cNvSpPr>
                  <a:spLocks/>
                </p:cNvSpPr>
                <p:nvPr/>
              </p:nvSpPr>
              <p:spPr bwMode="auto">
                <a:xfrm>
                  <a:off x="572" y="2108"/>
                  <a:ext cx="4752" cy="83"/>
                </a:xfrm>
                <a:custGeom>
                  <a:avLst/>
                  <a:gdLst>
                    <a:gd name="T0" fmla="*/ 4595 w 4752"/>
                    <a:gd name="T1" fmla="*/ 164 h 164"/>
                    <a:gd name="T2" fmla="*/ 0 w 4752"/>
                    <a:gd name="T3" fmla="*/ 164 h 164"/>
                    <a:gd name="T4" fmla="*/ 157 w 4752"/>
                    <a:gd name="T5" fmla="*/ 0 h 164"/>
                    <a:gd name="T6" fmla="*/ 4752 w 4752"/>
                    <a:gd name="T7" fmla="*/ 0 h 164"/>
                    <a:gd name="T8" fmla="*/ 4595 w 4752"/>
                    <a:gd name="T9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2" h="164">
                      <a:moveTo>
                        <a:pt x="4595" y="164"/>
                      </a:moveTo>
                      <a:lnTo>
                        <a:pt x="0" y="164"/>
                      </a:lnTo>
                      <a:lnTo>
                        <a:pt x="157" y="0"/>
                      </a:lnTo>
                      <a:lnTo>
                        <a:pt x="4752" y="0"/>
                      </a:lnTo>
                      <a:lnTo>
                        <a:pt x="4595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31440" name="Group 16"/>
              <p:cNvGrpSpPr>
                <a:grpSpLocks/>
              </p:cNvGrpSpPr>
              <p:nvPr/>
            </p:nvGrpSpPr>
            <p:grpSpPr bwMode="auto">
              <a:xfrm>
                <a:off x="572" y="2191"/>
                <a:ext cx="4596" cy="1935"/>
                <a:chOff x="572" y="2191"/>
                <a:chExt cx="4596" cy="1935"/>
              </a:xfrm>
            </p:grpSpPr>
            <p:sp>
              <p:nvSpPr>
                <p:cNvPr id="231436" name="Rectangle 12"/>
                <p:cNvSpPr>
                  <a:spLocks noChangeArrowheads="1"/>
                </p:cNvSpPr>
                <p:nvPr/>
              </p:nvSpPr>
              <p:spPr bwMode="auto">
                <a:xfrm>
                  <a:off x="572" y="2191"/>
                  <a:ext cx="4595" cy="1935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72" y="2191"/>
                  <a:ext cx="4595" cy="1935"/>
                </a:xfrm>
                <a:prstGeom prst="rect">
                  <a:avLst/>
                </a:prstGeom>
                <a:solidFill>
                  <a:srgbClr val="FFFF99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8" name="Rectangle 14"/>
                <p:cNvSpPr>
                  <a:spLocks noChangeArrowheads="1"/>
                </p:cNvSpPr>
                <p:nvPr/>
              </p:nvSpPr>
              <p:spPr bwMode="auto">
                <a:xfrm>
                  <a:off x="572" y="2191"/>
                  <a:ext cx="4596" cy="193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439" name="Rectangle 15"/>
                <p:cNvSpPr>
                  <a:spLocks noChangeArrowheads="1"/>
                </p:cNvSpPr>
                <p:nvPr/>
              </p:nvSpPr>
              <p:spPr bwMode="auto">
                <a:xfrm>
                  <a:off x="572" y="2191"/>
                  <a:ext cx="4595" cy="193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1226" y="2343"/>
              <a:ext cx="28" cy="16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443" name="Rectangle 19"/>
            <p:cNvSpPr>
              <a:spLocks noChangeArrowheads="1"/>
            </p:cNvSpPr>
            <p:nvPr/>
          </p:nvSpPr>
          <p:spPr bwMode="auto">
            <a:xfrm>
              <a:off x="1018" y="3886"/>
              <a:ext cx="3707" cy="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>
              <a:off x="2466" y="3893"/>
              <a:ext cx="10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556" y="3963"/>
              <a:ext cx="4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100" b="1">
                  <a:solidFill>
                    <a:srgbClr val="000000"/>
                  </a:solidFill>
                </a:rPr>
                <a:t>Ποσότητα</a:t>
              </a:r>
              <a:endParaRPr lang="el-GR" altLang="de-DE"/>
            </a:p>
          </p:txBody>
        </p:sp>
        <p:sp>
          <p:nvSpPr>
            <p:cNvPr id="231446" name="Rectangle 22"/>
            <p:cNvSpPr>
              <a:spLocks noChangeArrowheads="1"/>
            </p:cNvSpPr>
            <p:nvPr/>
          </p:nvSpPr>
          <p:spPr bwMode="auto">
            <a:xfrm rot="16080000">
              <a:off x="740" y="2978"/>
              <a:ext cx="3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100" b="1">
                  <a:solidFill>
                    <a:srgbClr val="000000"/>
                  </a:solidFill>
                </a:rPr>
                <a:t>Κόστος</a:t>
              </a:r>
              <a:endParaRPr lang="el-GR" altLang="de-DE"/>
            </a:p>
          </p:txBody>
        </p:sp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16080000">
              <a:off x="880" y="2800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1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1239" y="3458"/>
              <a:ext cx="963" cy="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1460" name="Group 36"/>
            <p:cNvGrpSpPr>
              <a:grpSpLocks/>
            </p:cNvGrpSpPr>
            <p:nvPr/>
          </p:nvGrpSpPr>
          <p:grpSpPr bwMode="auto">
            <a:xfrm>
              <a:off x="2198" y="3117"/>
              <a:ext cx="9" cy="353"/>
              <a:chOff x="2198" y="3117"/>
              <a:chExt cx="9" cy="353"/>
            </a:xfrm>
          </p:grpSpPr>
          <p:sp>
            <p:nvSpPr>
              <p:cNvPr id="231449" name="Freeform 25"/>
              <p:cNvSpPr>
                <a:spLocks/>
              </p:cNvSpPr>
              <p:nvPr/>
            </p:nvSpPr>
            <p:spPr bwMode="auto">
              <a:xfrm>
                <a:off x="2198" y="3446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7 h 48"/>
                  <a:gd name="T12" fmla="*/ 7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5 h 48"/>
                  <a:gd name="T20" fmla="*/ 7 w 9"/>
                  <a:gd name="T21" fmla="*/ 3 h 48"/>
                  <a:gd name="T22" fmla="*/ 6 w 9"/>
                  <a:gd name="T23" fmla="*/ 1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0" name="Freeform 26"/>
              <p:cNvSpPr>
                <a:spLocks/>
              </p:cNvSpPr>
              <p:nvPr/>
            </p:nvSpPr>
            <p:spPr bwMode="auto">
              <a:xfrm>
                <a:off x="2198" y="3412"/>
                <a:ext cx="9" cy="24"/>
              </a:xfrm>
              <a:custGeom>
                <a:avLst/>
                <a:gdLst>
                  <a:gd name="T0" fmla="*/ 0 w 9"/>
                  <a:gd name="T1" fmla="*/ 45 h 49"/>
                  <a:gd name="T2" fmla="*/ 1 w 9"/>
                  <a:gd name="T3" fmla="*/ 45 h 49"/>
                  <a:gd name="T4" fmla="*/ 3 w 9"/>
                  <a:gd name="T5" fmla="*/ 47 h 49"/>
                  <a:gd name="T6" fmla="*/ 4 w 9"/>
                  <a:gd name="T7" fmla="*/ 49 h 49"/>
                  <a:gd name="T8" fmla="*/ 4 w 9"/>
                  <a:gd name="T9" fmla="*/ 49 h 49"/>
                  <a:gd name="T10" fmla="*/ 6 w 9"/>
                  <a:gd name="T11" fmla="*/ 47 h 49"/>
                  <a:gd name="T12" fmla="*/ 7 w 9"/>
                  <a:gd name="T13" fmla="*/ 45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7 w 9"/>
                  <a:gd name="T21" fmla="*/ 3 h 49"/>
                  <a:gd name="T22" fmla="*/ 6 w 9"/>
                  <a:gd name="T23" fmla="*/ 2 h 49"/>
                  <a:gd name="T24" fmla="*/ 4 w 9"/>
                  <a:gd name="T25" fmla="*/ 0 h 49"/>
                  <a:gd name="T26" fmla="*/ 4 w 9"/>
                  <a:gd name="T27" fmla="*/ 0 h 49"/>
                  <a:gd name="T28" fmla="*/ 3 w 9"/>
                  <a:gd name="T29" fmla="*/ 2 h 49"/>
                  <a:gd name="T30" fmla="*/ 1 w 9"/>
                  <a:gd name="T31" fmla="*/ 3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1" name="Freeform 27"/>
              <p:cNvSpPr>
                <a:spLocks/>
              </p:cNvSpPr>
              <p:nvPr/>
            </p:nvSpPr>
            <p:spPr bwMode="auto">
              <a:xfrm>
                <a:off x="2198" y="3378"/>
                <a:ext cx="9" cy="24"/>
              </a:xfrm>
              <a:custGeom>
                <a:avLst/>
                <a:gdLst>
                  <a:gd name="T0" fmla="*/ 0 w 9"/>
                  <a:gd name="T1" fmla="*/ 46 h 49"/>
                  <a:gd name="T2" fmla="*/ 1 w 9"/>
                  <a:gd name="T3" fmla="*/ 46 h 49"/>
                  <a:gd name="T4" fmla="*/ 3 w 9"/>
                  <a:gd name="T5" fmla="*/ 47 h 49"/>
                  <a:gd name="T6" fmla="*/ 4 w 9"/>
                  <a:gd name="T7" fmla="*/ 49 h 49"/>
                  <a:gd name="T8" fmla="*/ 4 w 9"/>
                  <a:gd name="T9" fmla="*/ 49 h 49"/>
                  <a:gd name="T10" fmla="*/ 6 w 9"/>
                  <a:gd name="T11" fmla="*/ 47 h 49"/>
                  <a:gd name="T12" fmla="*/ 7 w 9"/>
                  <a:gd name="T13" fmla="*/ 46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7 w 9"/>
                  <a:gd name="T21" fmla="*/ 4 h 49"/>
                  <a:gd name="T22" fmla="*/ 6 w 9"/>
                  <a:gd name="T23" fmla="*/ 2 h 49"/>
                  <a:gd name="T24" fmla="*/ 4 w 9"/>
                  <a:gd name="T25" fmla="*/ 0 h 49"/>
                  <a:gd name="T26" fmla="*/ 4 w 9"/>
                  <a:gd name="T27" fmla="*/ 0 h 49"/>
                  <a:gd name="T28" fmla="*/ 3 w 9"/>
                  <a:gd name="T29" fmla="*/ 2 h 49"/>
                  <a:gd name="T30" fmla="*/ 1 w 9"/>
                  <a:gd name="T31" fmla="*/ 4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6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2" name="Freeform 28"/>
              <p:cNvSpPr>
                <a:spLocks/>
              </p:cNvSpPr>
              <p:nvPr/>
            </p:nvSpPr>
            <p:spPr bwMode="auto">
              <a:xfrm>
                <a:off x="2198" y="3344"/>
                <a:ext cx="9" cy="25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6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6 h 48"/>
                  <a:gd name="T12" fmla="*/ 7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5 h 48"/>
                  <a:gd name="T20" fmla="*/ 7 w 9"/>
                  <a:gd name="T21" fmla="*/ 3 h 48"/>
                  <a:gd name="T22" fmla="*/ 6 w 9"/>
                  <a:gd name="T23" fmla="*/ 1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3" name="Freeform 29"/>
              <p:cNvSpPr>
                <a:spLocks/>
              </p:cNvSpPr>
              <p:nvPr/>
            </p:nvSpPr>
            <p:spPr bwMode="auto">
              <a:xfrm>
                <a:off x="2198" y="3310"/>
                <a:ext cx="9" cy="25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7 h 48"/>
                  <a:gd name="T12" fmla="*/ 7 w 9"/>
                  <a:gd name="T13" fmla="*/ 45 h 48"/>
                  <a:gd name="T14" fmla="*/ 9 w 9"/>
                  <a:gd name="T15" fmla="*/ 44 h 48"/>
                  <a:gd name="T16" fmla="*/ 9 w 9"/>
                  <a:gd name="T17" fmla="*/ 44 h 48"/>
                  <a:gd name="T18" fmla="*/ 9 w 9"/>
                  <a:gd name="T19" fmla="*/ 5 h 48"/>
                  <a:gd name="T20" fmla="*/ 7 w 9"/>
                  <a:gd name="T21" fmla="*/ 3 h 48"/>
                  <a:gd name="T22" fmla="*/ 6 w 9"/>
                  <a:gd name="T23" fmla="*/ 2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2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4" name="Freeform 30"/>
              <p:cNvSpPr>
                <a:spLocks/>
              </p:cNvSpPr>
              <p:nvPr/>
            </p:nvSpPr>
            <p:spPr bwMode="auto">
              <a:xfrm>
                <a:off x="2198" y="3277"/>
                <a:ext cx="9" cy="24"/>
              </a:xfrm>
              <a:custGeom>
                <a:avLst/>
                <a:gdLst>
                  <a:gd name="T0" fmla="*/ 0 w 9"/>
                  <a:gd name="T1" fmla="*/ 45 h 49"/>
                  <a:gd name="T2" fmla="*/ 1 w 9"/>
                  <a:gd name="T3" fmla="*/ 45 h 49"/>
                  <a:gd name="T4" fmla="*/ 3 w 9"/>
                  <a:gd name="T5" fmla="*/ 47 h 49"/>
                  <a:gd name="T6" fmla="*/ 4 w 9"/>
                  <a:gd name="T7" fmla="*/ 49 h 49"/>
                  <a:gd name="T8" fmla="*/ 4 w 9"/>
                  <a:gd name="T9" fmla="*/ 49 h 49"/>
                  <a:gd name="T10" fmla="*/ 6 w 9"/>
                  <a:gd name="T11" fmla="*/ 47 h 49"/>
                  <a:gd name="T12" fmla="*/ 7 w 9"/>
                  <a:gd name="T13" fmla="*/ 45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7 w 9"/>
                  <a:gd name="T21" fmla="*/ 3 h 49"/>
                  <a:gd name="T22" fmla="*/ 6 w 9"/>
                  <a:gd name="T23" fmla="*/ 2 h 49"/>
                  <a:gd name="T24" fmla="*/ 4 w 9"/>
                  <a:gd name="T25" fmla="*/ 0 h 49"/>
                  <a:gd name="T26" fmla="*/ 4 w 9"/>
                  <a:gd name="T27" fmla="*/ 0 h 49"/>
                  <a:gd name="T28" fmla="*/ 3 w 9"/>
                  <a:gd name="T29" fmla="*/ 2 h 49"/>
                  <a:gd name="T30" fmla="*/ 1 w 9"/>
                  <a:gd name="T31" fmla="*/ 3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5" name="Freeform 31"/>
              <p:cNvSpPr>
                <a:spLocks/>
              </p:cNvSpPr>
              <p:nvPr/>
            </p:nvSpPr>
            <p:spPr bwMode="auto">
              <a:xfrm>
                <a:off x="2198" y="3243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6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6 h 48"/>
                  <a:gd name="T12" fmla="*/ 7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4 h 48"/>
                  <a:gd name="T20" fmla="*/ 7 w 9"/>
                  <a:gd name="T21" fmla="*/ 3 h 48"/>
                  <a:gd name="T22" fmla="*/ 6 w 9"/>
                  <a:gd name="T23" fmla="*/ 1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4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6" name="Freeform 32"/>
              <p:cNvSpPr>
                <a:spLocks/>
              </p:cNvSpPr>
              <p:nvPr/>
            </p:nvSpPr>
            <p:spPr bwMode="auto">
              <a:xfrm>
                <a:off x="2198" y="3209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7 h 48"/>
                  <a:gd name="T12" fmla="*/ 7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5 h 48"/>
                  <a:gd name="T20" fmla="*/ 7 w 9"/>
                  <a:gd name="T21" fmla="*/ 3 h 48"/>
                  <a:gd name="T22" fmla="*/ 6 w 9"/>
                  <a:gd name="T23" fmla="*/ 1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7" name="Freeform 33"/>
              <p:cNvSpPr>
                <a:spLocks/>
              </p:cNvSpPr>
              <p:nvPr/>
            </p:nvSpPr>
            <p:spPr bwMode="auto">
              <a:xfrm>
                <a:off x="2198" y="3175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4 w 9"/>
                  <a:gd name="T7" fmla="*/ 48 h 48"/>
                  <a:gd name="T8" fmla="*/ 4 w 9"/>
                  <a:gd name="T9" fmla="*/ 48 h 48"/>
                  <a:gd name="T10" fmla="*/ 6 w 9"/>
                  <a:gd name="T11" fmla="*/ 47 h 48"/>
                  <a:gd name="T12" fmla="*/ 7 w 9"/>
                  <a:gd name="T13" fmla="*/ 45 h 48"/>
                  <a:gd name="T14" fmla="*/ 9 w 9"/>
                  <a:gd name="T15" fmla="*/ 44 h 48"/>
                  <a:gd name="T16" fmla="*/ 9 w 9"/>
                  <a:gd name="T17" fmla="*/ 44 h 48"/>
                  <a:gd name="T18" fmla="*/ 9 w 9"/>
                  <a:gd name="T19" fmla="*/ 5 h 48"/>
                  <a:gd name="T20" fmla="*/ 7 w 9"/>
                  <a:gd name="T21" fmla="*/ 3 h 48"/>
                  <a:gd name="T22" fmla="*/ 6 w 9"/>
                  <a:gd name="T23" fmla="*/ 2 h 48"/>
                  <a:gd name="T24" fmla="*/ 4 w 9"/>
                  <a:gd name="T25" fmla="*/ 0 h 48"/>
                  <a:gd name="T26" fmla="*/ 4 w 9"/>
                  <a:gd name="T27" fmla="*/ 0 h 48"/>
                  <a:gd name="T28" fmla="*/ 3 w 9"/>
                  <a:gd name="T29" fmla="*/ 2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7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8" name="Freeform 34"/>
              <p:cNvSpPr>
                <a:spLocks/>
              </p:cNvSpPr>
              <p:nvPr/>
            </p:nvSpPr>
            <p:spPr bwMode="auto">
              <a:xfrm>
                <a:off x="2198" y="3141"/>
                <a:ext cx="9" cy="24"/>
              </a:xfrm>
              <a:custGeom>
                <a:avLst/>
                <a:gdLst>
                  <a:gd name="T0" fmla="*/ 0 w 9"/>
                  <a:gd name="T1" fmla="*/ 46 h 49"/>
                  <a:gd name="T2" fmla="*/ 1 w 9"/>
                  <a:gd name="T3" fmla="*/ 46 h 49"/>
                  <a:gd name="T4" fmla="*/ 3 w 9"/>
                  <a:gd name="T5" fmla="*/ 47 h 49"/>
                  <a:gd name="T6" fmla="*/ 4 w 9"/>
                  <a:gd name="T7" fmla="*/ 49 h 49"/>
                  <a:gd name="T8" fmla="*/ 4 w 9"/>
                  <a:gd name="T9" fmla="*/ 49 h 49"/>
                  <a:gd name="T10" fmla="*/ 6 w 9"/>
                  <a:gd name="T11" fmla="*/ 47 h 49"/>
                  <a:gd name="T12" fmla="*/ 7 w 9"/>
                  <a:gd name="T13" fmla="*/ 46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7 w 9"/>
                  <a:gd name="T21" fmla="*/ 4 h 49"/>
                  <a:gd name="T22" fmla="*/ 6 w 9"/>
                  <a:gd name="T23" fmla="*/ 2 h 49"/>
                  <a:gd name="T24" fmla="*/ 4 w 9"/>
                  <a:gd name="T25" fmla="*/ 0 h 49"/>
                  <a:gd name="T26" fmla="*/ 4 w 9"/>
                  <a:gd name="T27" fmla="*/ 0 h 49"/>
                  <a:gd name="T28" fmla="*/ 3 w 9"/>
                  <a:gd name="T29" fmla="*/ 2 h 49"/>
                  <a:gd name="T30" fmla="*/ 1 w 9"/>
                  <a:gd name="T31" fmla="*/ 4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6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59" name="Freeform 35"/>
              <p:cNvSpPr>
                <a:spLocks/>
              </p:cNvSpPr>
              <p:nvPr/>
            </p:nvSpPr>
            <p:spPr bwMode="auto">
              <a:xfrm>
                <a:off x="2198" y="3117"/>
                <a:ext cx="9" cy="15"/>
              </a:xfrm>
              <a:custGeom>
                <a:avLst/>
                <a:gdLst>
                  <a:gd name="T0" fmla="*/ 0 w 9"/>
                  <a:gd name="T1" fmla="*/ 26 h 29"/>
                  <a:gd name="T2" fmla="*/ 1 w 9"/>
                  <a:gd name="T3" fmla="*/ 26 h 29"/>
                  <a:gd name="T4" fmla="*/ 3 w 9"/>
                  <a:gd name="T5" fmla="*/ 27 h 29"/>
                  <a:gd name="T6" fmla="*/ 4 w 9"/>
                  <a:gd name="T7" fmla="*/ 29 h 29"/>
                  <a:gd name="T8" fmla="*/ 4 w 9"/>
                  <a:gd name="T9" fmla="*/ 29 h 29"/>
                  <a:gd name="T10" fmla="*/ 6 w 9"/>
                  <a:gd name="T11" fmla="*/ 27 h 29"/>
                  <a:gd name="T12" fmla="*/ 7 w 9"/>
                  <a:gd name="T13" fmla="*/ 26 h 29"/>
                  <a:gd name="T14" fmla="*/ 9 w 9"/>
                  <a:gd name="T15" fmla="*/ 24 h 29"/>
                  <a:gd name="T16" fmla="*/ 9 w 9"/>
                  <a:gd name="T17" fmla="*/ 24 h 29"/>
                  <a:gd name="T18" fmla="*/ 9 w 9"/>
                  <a:gd name="T19" fmla="*/ 5 h 29"/>
                  <a:gd name="T20" fmla="*/ 7 w 9"/>
                  <a:gd name="T21" fmla="*/ 3 h 29"/>
                  <a:gd name="T22" fmla="*/ 6 w 9"/>
                  <a:gd name="T23" fmla="*/ 2 h 29"/>
                  <a:gd name="T24" fmla="*/ 4 w 9"/>
                  <a:gd name="T25" fmla="*/ 0 h 29"/>
                  <a:gd name="T26" fmla="*/ 4 w 9"/>
                  <a:gd name="T27" fmla="*/ 0 h 29"/>
                  <a:gd name="T28" fmla="*/ 3 w 9"/>
                  <a:gd name="T29" fmla="*/ 2 h 29"/>
                  <a:gd name="T30" fmla="*/ 1 w 9"/>
                  <a:gd name="T31" fmla="*/ 3 h 29"/>
                  <a:gd name="T32" fmla="*/ 0 w 9"/>
                  <a:gd name="T33" fmla="*/ 5 h 29"/>
                  <a:gd name="T34" fmla="*/ 0 w 9"/>
                  <a:gd name="T35" fmla="*/ 6 h 29"/>
                  <a:gd name="T36" fmla="*/ 0 w 9"/>
                  <a:gd name="T3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9">
                    <a:moveTo>
                      <a:pt x="0" y="26"/>
                    </a:moveTo>
                    <a:lnTo>
                      <a:pt x="1" y="26"/>
                    </a:lnTo>
                    <a:lnTo>
                      <a:pt x="3" y="27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6" y="27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1461" name="Rectangle 37"/>
            <p:cNvSpPr>
              <a:spLocks noChangeArrowheads="1"/>
            </p:cNvSpPr>
            <p:nvPr/>
          </p:nvSpPr>
          <p:spPr bwMode="auto">
            <a:xfrm>
              <a:off x="2202" y="3110"/>
              <a:ext cx="1483" cy="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1470" name="Group 46"/>
            <p:cNvGrpSpPr>
              <a:grpSpLocks/>
            </p:cNvGrpSpPr>
            <p:nvPr/>
          </p:nvGrpSpPr>
          <p:grpSpPr bwMode="auto">
            <a:xfrm>
              <a:off x="3680" y="2861"/>
              <a:ext cx="9" cy="261"/>
              <a:chOff x="3680" y="2861"/>
              <a:chExt cx="9" cy="261"/>
            </a:xfrm>
          </p:grpSpPr>
          <p:sp>
            <p:nvSpPr>
              <p:cNvPr id="231462" name="Freeform 38"/>
              <p:cNvSpPr>
                <a:spLocks/>
              </p:cNvSpPr>
              <p:nvPr/>
            </p:nvSpPr>
            <p:spPr bwMode="auto">
              <a:xfrm>
                <a:off x="3680" y="3098"/>
                <a:ext cx="9" cy="24"/>
              </a:xfrm>
              <a:custGeom>
                <a:avLst/>
                <a:gdLst>
                  <a:gd name="T0" fmla="*/ 0 w 9"/>
                  <a:gd name="T1" fmla="*/ 45 h 49"/>
                  <a:gd name="T2" fmla="*/ 1 w 9"/>
                  <a:gd name="T3" fmla="*/ 45 h 49"/>
                  <a:gd name="T4" fmla="*/ 3 w 9"/>
                  <a:gd name="T5" fmla="*/ 47 h 49"/>
                  <a:gd name="T6" fmla="*/ 5 w 9"/>
                  <a:gd name="T7" fmla="*/ 49 h 49"/>
                  <a:gd name="T8" fmla="*/ 5 w 9"/>
                  <a:gd name="T9" fmla="*/ 49 h 49"/>
                  <a:gd name="T10" fmla="*/ 6 w 9"/>
                  <a:gd name="T11" fmla="*/ 47 h 49"/>
                  <a:gd name="T12" fmla="*/ 8 w 9"/>
                  <a:gd name="T13" fmla="*/ 45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8 w 9"/>
                  <a:gd name="T21" fmla="*/ 4 h 49"/>
                  <a:gd name="T22" fmla="*/ 6 w 9"/>
                  <a:gd name="T23" fmla="*/ 2 h 49"/>
                  <a:gd name="T24" fmla="*/ 5 w 9"/>
                  <a:gd name="T25" fmla="*/ 0 h 49"/>
                  <a:gd name="T26" fmla="*/ 5 w 9"/>
                  <a:gd name="T27" fmla="*/ 0 h 49"/>
                  <a:gd name="T28" fmla="*/ 3 w 9"/>
                  <a:gd name="T29" fmla="*/ 2 h 49"/>
                  <a:gd name="T30" fmla="*/ 1 w 9"/>
                  <a:gd name="T31" fmla="*/ 4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3" name="Freeform 39"/>
              <p:cNvSpPr>
                <a:spLocks/>
              </p:cNvSpPr>
              <p:nvPr/>
            </p:nvSpPr>
            <p:spPr bwMode="auto">
              <a:xfrm>
                <a:off x="3680" y="3064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6 h 48"/>
                  <a:gd name="T6" fmla="*/ 5 w 9"/>
                  <a:gd name="T7" fmla="*/ 48 h 48"/>
                  <a:gd name="T8" fmla="*/ 5 w 9"/>
                  <a:gd name="T9" fmla="*/ 48 h 48"/>
                  <a:gd name="T10" fmla="*/ 6 w 9"/>
                  <a:gd name="T11" fmla="*/ 46 h 48"/>
                  <a:gd name="T12" fmla="*/ 8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4 h 48"/>
                  <a:gd name="T20" fmla="*/ 8 w 9"/>
                  <a:gd name="T21" fmla="*/ 3 h 48"/>
                  <a:gd name="T22" fmla="*/ 6 w 9"/>
                  <a:gd name="T23" fmla="*/ 1 h 48"/>
                  <a:gd name="T24" fmla="*/ 5 w 9"/>
                  <a:gd name="T25" fmla="*/ 0 h 48"/>
                  <a:gd name="T26" fmla="*/ 5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4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6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4" name="Freeform 40"/>
              <p:cNvSpPr>
                <a:spLocks/>
              </p:cNvSpPr>
              <p:nvPr/>
            </p:nvSpPr>
            <p:spPr bwMode="auto">
              <a:xfrm>
                <a:off x="3680" y="3030"/>
                <a:ext cx="9" cy="24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5 w 9"/>
                  <a:gd name="T7" fmla="*/ 48 h 48"/>
                  <a:gd name="T8" fmla="*/ 5 w 9"/>
                  <a:gd name="T9" fmla="*/ 48 h 48"/>
                  <a:gd name="T10" fmla="*/ 6 w 9"/>
                  <a:gd name="T11" fmla="*/ 47 h 48"/>
                  <a:gd name="T12" fmla="*/ 8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5 h 48"/>
                  <a:gd name="T20" fmla="*/ 8 w 9"/>
                  <a:gd name="T21" fmla="*/ 3 h 48"/>
                  <a:gd name="T22" fmla="*/ 6 w 9"/>
                  <a:gd name="T23" fmla="*/ 1 h 48"/>
                  <a:gd name="T24" fmla="*/ 5 w 9"/>
                  <a:gd name="T25" fmla="*/ 0 h 48"/>
                  <a:gd name="T26" fmla="*/ 5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5" name="Freeform 41"/>
              <p:cNvSpPr>
                <a:spLocks/>
              </p:cNvSpPr>
              <p:nvPr/>
            </p:nvSpPr>
            <p:spPr bwMode="auto">
              <a:xfrm>
                <a:off x="3680" y="2996"/>
                <a:ext cx="9" cy="24"/>
              </a:xfrm>
              <a:custGeom>
                <a:avLst/>
                <a:gdLst>
                  <a:gd name="T0" fmla="*/ 0 w 9"/>
                  <a:gd name="T1" fmla="*/ 45 h 49"/>
                  <a:gd name="T2" fmla="*/ 1 w 9"/>
                  <a:gd name="T3" fmla="*/ 45 h 49"/>
                  <a:gd name="T4" fmla="*/ 3 w 9"/>
                  <a:gd name="T5" fmla="*/ 47 h 49"/>
                  <a:gd name="T6" fmla="*/ 5 w 9"/>
                  <a:gd name="T7" fmla="*/ 49 h 49"/>
                  <a:gd name="T8" fmla="*/ 5 w 9"/>
                  <a:gd name="T9" fmla="*/ 49 h 49"/>
                  <a:gd name="T10" fmla="*/ 6 w 9"/>
                  <a:gd name="T11" fmla="*/ 47 h 49"/>
                  <a:gd name="T12" fmla="*/ 8 w 9"/>
                  <a:gd name="T13" fmla="*/ 45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8 w 9"/>
                  <a:gd name="T21" fmla="*/ 3 h 49"/>
                  <a:gd name="T22" fmla="*/ 6 w 9"/>
                  <a:gd name="T23" fmla="*/ 2 h 49"/>
                  <a:gd name="T24" fmla="*/ 5 w 9"/>
                  <a:gd name="T25" fmla="*/ 0 h 49"/>
                  <a:gd name="T26" fmla="*/ 5 w 9"/>
                  <a:gd name="T27" fmla="*/ 0 h 49"/>
                  <a:gd name="T28" fmla="*/ 3 w 9"/>
                  <a:gd name="T29" fmla="*/ 2 h 49"/>
                  <a:gd name="T30" fmla="*/ 1 w 9"/>
                  <a:gd name="T31" fmla="*/ 3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6" name="Freeform 42"/>
              <p:cNvSpPr>
                <a:spLocks/>
              </p:cNvSpPr>
              <p:nvPr/>
            </p:nvSpPr>
            <p:spPr bwMode="auto">
              <a:xfrm>
                <a:off x="3680" y="2962"/>
                <a:ext cx="9" cy="24"/>
              </a:xfrm>
              <a:custGeom>
                <a:avLst/>
                <a:gdLst>
                  <a:gd name="T0" fmla="*/ 0 w 9"/>
                  <a:gd name="T1" fmla="*/ 46 h 49"/>
                  <a:gd name="T2" fmla="*/ 1 w 9"/>
                  <a:gd name="T3" fmla="*/ 46 h 49"/>
                  <a:gd name="T4" fmla="*/ 3 w 9"/>
                  <a:gd name="T5" fmla="*/ 47 h 49"/>
                  <a:gd name="T6" fmla="*/ 5 w 9"/>
                  <a:gd name="T7" fmla="*/ 49 h 49"/>
                  <a:gd name="T8" fmla="*/ 5 w 9"/>
                  <a:gd name="T9" fmla="*/ 49 h 49"/>
                  <a:gd name="T10" fmla="*/ 6 w 9"/>
                  <a:gd name="T11" fmla="*/ 47 h 49"/>
                  <a:gd name="T12" fmla="*/ 8 w 9"/>
                  <a:gd name="T13" fmla="*/ 46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8 w 9"/>
                  <a:gd name="T21" fmla="*/ 4 h 49"/>
                  <a:gd name="T22" fmla="*/ 6 w 9"/>
                  <a:gd name="T23" fmla="*/ 2 h 49"/>
                  <a:gd name="T24" fmla="*/ 5 w 9"/>
                  <a:gd name="T25" fmla="*/ 0 h 49"/>
                  <a:gd name="T26" fmla="*/ 5 w 9"/>
                  <a:gd name="T27" fmla="*/ 0 h 49"/>
                  <a:gd name="T28" fmla="*/ 3 w 9"/>
                  <a:gd name="T29" fmla="*/ 2 h 49"/>
                  <a:gd name="T30" fmla="*/ 1 w 9"/>
                  <a:gd name="T31" fmla="*/ 4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6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6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7" name="Freeform 43"/>
              <p:cNvSpPr>
                <a:spLocks/>
              </p:cNvSpPr>
              <p:nvPr/>
            </p:nvSpPr>
            <p:spPr bwMode="auto">
              <a:xfrm>
                <a:off x="3680" y="2928"/>
                <a:ext cx="9" cy="25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6 h 48"/>
                  <a:gd name="T6" fmla="*/ 5 w 9"/>
                  <a:gd name="T7" fmla="*/ 48 h 48"/>
                  <a:gd name="T8" fmla="*/ 5 w 9"/>
                  <a:gd name="T9" fmla="*/ 48 h 48"/>
                  <a:gd name="T10" fmla="*/ 6 w 9"/>
                  <a:gd name="T11" fmla="*/ 46 h 48"/>
                  <a:gd name="T12" fmla="*/ 8 w 9"/>
                  <a:gd name="T13" fmla="*/ 45 h 48"/>
                  <a:gd name="T14" fmla="*/ 9 w 9"/>
                  <a:gd name="T15" fmla="*/ 43 h 48"/>
                  <a:gd name="T16" fmla="*/ 9 w 9"/>
                  <a:gd name="T17" fmla="*/ 43 h 48"/>
                  <a:gd name="T18" fmla="*/ 9 w 9"/>
                  <a:gd name="T19" fmla="*/ 5 h 48"/>
                  <a:gd name="T20" fmla="*/ 8 w 9"/>
                  <a:gd name="T21" fmla="*/ 3 h 48"/>
                  <a:gd name="T22" fmla="*/ 6 w 9"/>
                  <a:gd name="T23" fmla="*/ 1 h 48"/>
                  <a:gd name="T24" fmla="*/ 5 w 9"/>
                  <a:gd name="T25" fmla="*/ 0 h 48"/>
                  <a:gd name="T26" fmla="*/ 5 w 9"/>
                  <a:gd name="T27" fmla="*/ 0 h 48"/>
                  <a:gd name="T28" fmla="*/ 3 w 9"/>
                  <a:gd name="T29" fmla="*/ 1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6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8" name="Freeform 44"/>
              <p:cNvSpPr>
                <a:spLocks/>
              </p:cNvSpPr>
              <p:nvPr/>
            </p:nvSpPr>
            <p:spPr bwMode="auto">
              <a:xfrm>
                <a:off x="3680" y="2894"/>
                <a:ext cx="9" cy="25"/>
              </a:xfrm>
              <a:custGeom>
                <a:avLst/>
                <a:gdLst>
                  <a:gd name="T0" fmla="*/ 0 w 9"/>
                  <a:gd name="T1" fmla="*/ 45 h 48"/>
                  <a:gd name="T2" fmla="*/ 1 w 9"/>
                  <a:gd name="T3" fmla="*/ 45 h 48"/>
                  <a:gd name="T4" fmla="*/ 3 w 9"/>
                  <a:gd name="T5" fmla="*/ 47 h 48"/>
                  <a:gd name="T6" fmla="*/ 5 w 9"/>
                  <a:gd name="T7" fmla="*/ 48 h 48"/>
                  <a:gd name="T8" fmla="*/ 5 w 9"/>
                  <a:gd name="T9" fmla="*/ 48 h 48"/>
                  <a:gd name="T10" fmla="*/ 6 w 9"/>
                  <a:gd name="T11" fmla="*/ 47 h 48"/>
                  <a:gd name="T12" fmla="*/ 8 w 9"/>
                  <a:gd name="T13" fmla="*/ 45 h 48"/>
                  <a:gd name="T14" fmla="*/ 9 w 9"/>
                  <a:gd name="T15" fmla="*/ 44 h 48"/>
                  <a:gd name="T16" fmla="*/ 9 w 9"/>
                  <a:gd name="T17" fmla="*/ 44 h 48"/>
                  <a:gd name="T18" fmla="*/ 9 w 9"/>
                  <a:gd name="T19" fmla="*/ 5 h 48"/>
                  <a:gd name="T20" fmla="*/ 8 w 9"/>
                  <a:gd name="T21" fmla="*/ 3 h 48"/>
                  <a:gd name="T22" fmla="*/ 6 w 9"/>
                  <a:gd name="T23" fmla="*/ 2 h 48"/>
                  <a:gd name="T24" fmla="*/ 5 w 9"/>
                  <a:gd name="T25" fmla="*/ 0 h 48"/>
                  <a:gd name="T26" fmla="*/ 5 w 9"/>
                  <a:gd name="T27" fmla="*/ 0 h 48"/>
                  <a:gd name="T28" fmla="*/ 3 w 9"/>
                  <a:gd name="T29" fmla="*/ 2 h 48"/>
                  <a:gd name="T30" fmla="*/ 1 w 9"/>
                  <a:gd name="T31" fmla="*/ 3 h 48"/>
                  <a:gd name="T32" fmla="*/ 0 w 9"/>
                  <a:gd name="T33" fmla="*/ 5 h 48"/>
                  <a:gd name="T34" fmla="*/ 0 w 9"/>
                  <a:gd name="T35" fmla="*/ 6 h 48"/>
                  <a:gd name="T36" fmla="*/ 0 w 9"/>
                  <a:gd name="T37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8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69" name="Freeform 45"/>
              <p:cNvSpPr>
                <a:spLocks/>
              </p:cNvSpPr>
              <p:nvPr/>
            </p:nvSpPr>
            <p:spPr bwMode="auto">
              <a:xfrm>
                <a:off x="3680" y="2861"/>
                <a:ext cx="9" cy="24"/>
              </a:xfrm>
              <a:custGeom>
                <a:avLst/>
                <a:gdLst>
                  <a:gd name="T0" fmla="*/ 0 w 9"/>
                  <a:gd name="T1" fmla="*/ 45 h 49"/>
                  <a:gd name="T2" fmla="*/ 1 w 9"/>
                  <a:gd name="T3" fmla="*/ 45 h 49"/>
                  <a:gd name="T4" fmla="*/ 3 w 9"/>
                  <a:gd name="T5" fmla="*/ 47 h 49"/>
                  <a:gd name="T6" fmla="*/ 5 w 9"/>
                  <a:gd name="T7" fmla="*/ 49 h 49"/>
                  <a:gd name="T8" fmla="*/ 5 w 9"/>
                  <a:gd name="T9" fmla="*/ 49 h 49"/>
                  <a:gd name="T10" fmla="*/ 6 w 9"/>
                  <a:gd name="T11" fmla="*/ 47 h 49"/>
                  <a:gd name="T12" fmla="*/ 8 w 9"/>
                  <a:gd name="T13" fmla="*/ 45 h 49"/>
                  <a:gd name="T14" fmla="*/ 9 w 9"/>
                  <a:gd name="T15" fmla="*/ 44 h 49"/>
                  <a:gd name="T16" fmla="*/ 9 w 9"/>
                  <a:gd name="T17" fmla="*/ 44 h 49"/>
                  <a:gd name="T18" fmla="*/ 9 w 9"/>
                  <a:gd name="T19" fmla="*/ 5 h 49"/>
                  <a:gd name="T20" fmla="*/ 8 w 9"/>
                  <a:gd name="T21" fmla="*/ 3 h 49"/>
                  <a:gd name="T22" fmla="*/ 6 w 9"/>
                  <a:gd name="T23" fmla="*/ 2 h 49"/>
                  <a:gd name="T24" fmla="*/ 5 w 9"/>
                  <a:gd name="T25" fmla="*/ 0 h 49"/>
                  <a:gd name="T26" fmla="*/ 5 w 9"/>
                  <a:gd name="T27" fmla="*/ 0 h 49"/>
                  <a:gd name="T28" fmla="*/ 3 w 9"/>
                  <a:gd name="T29" fmla="*/ 2 h 49"/>
                  <a:gd name="T30" fmla="*/ 1 w 9"/>
                  <a:gd name="T31" fmla="*/ 3 h 49"/>
                  <a:gd name="T32" fmla="*/ 0 w 9"/>
                  <a:gd name="T33" fmla="*/ 5 h 49"/>
                  <a:gd name="T34" fmla="*/ 0 w 9"/>
                  <a:gd name="T35" fmla="*/ 7 h 49"/>
                  <a:gd name="T36" fmla="*/ 0 w 9"/>
                  <a:gd name="T3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49">
                    <a:moveTo>
                      <a:pt x="0" y="45"/>
                    </a:moveTo>
                    <a:lnTo>
                      <a:pt x="1" y="45"/>
                    </a:lnTo>
                    <a:lnTo>
                      <a:pt x="3" y="47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1471" name="Rectangle 47"/>
            <p:cNvSpPr>
              <a:spLocks noChangeArrowheads="1"/>
            </p:cNvSpPr>
            <p:nvPr/>
          </p:nvSpPr>
          <p:spPr bwMode="auto">
            <a:xfrm>
              <a:off x="3685" y="2839"/>
              <a:ext cx="741" cy="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1474" name="Group 50"/>
            <p:cNvGrpSpPr>
              <a:grpSpLocks/>
            </p:cNvGrpSpPr>
            <p:nvPr/>
          </p:nvGrpSpPr>
          <p:grpSpPr bwMode="auto">
            <a:xfrm>
              <a:off x="1609" y="2655"/>
              <a:ext cx="816" cy="735"/>
              <a:chOff x="1609" y="2655"/>
              <a:chExt cx="816" cy="735"/>
            </a:xfrm>
          </p:grpSpPr>
          <p:sp>
            <p:nvSpPr>
              <p:cNvPr id="231472" name="Line 48"/>
              <p:cNvSpPr>
                <a:spLocks noChangeShapeType="1"/>
              </p:cNvSpPr>
              <p:nvPr/>
            </p:nvSpPr>
            <p:spPr bwMode="auto">
              <a:xfrm flipH="1">
                <a:off x="1654" y="2655"/>
                <a:ext cx="771" cy="693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73" name="Freeform 49"/>
              <p:cNvSpPr>
                <a:spLocks/>
              </p:cNvSpPr>
              <p:nvPr/>
            </p:nvSpPr>
            <p:spPr bwMode="auto">
              <a:xfrm>
                <a:off x="1609" y="3334"/>
                <a:ext cx="90" cy="56"/>
              </a:xfrm>
              <a:custGeom>
                <a:avLst/>
                <a:gdLst>
                  <a:gd name="T0" fmla="*/ 5 w 90"/>
                  <a:gd name="T1" fmla="*/ 0 h 113"/>
                  <a:gd name="T2" fmla="*/ 0 w 90"/>
                  <a:gd name="T3" fmla="*/ 113 h 113"/>
                  <a:gd name="T4" fmla="*/ 90 w 90"/>
                  <a:gd name="T5" fmla="*/ 51 h 113"/>
                  <a:gd name="T6" fmla="*/ 5 w 90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13">
                    <a:moveTo>
                      <a:pt x="5" y="0"/>
                    </a:moveTo>
                    <a:lnTo>
                      <a:pt x="0" y="113"/>
                    </a:lnTo>
                    <a:lnTo>
                      <a:pt x="90" y="5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1477" name="Group 53"/>
            <p:cNvGrpSpPr>
              <a:grpSpLocks/>
            </p:cNvGrpSpPr>
            <p:nvPr/>
          </p:nvGrpSpPr>
          <p:grpSpPr bwMode="auto">
            <a:xfrm>
              <a:off x="2425" y="2655"/>
              <a:ext cx="373" cy="426"/>
              <a:chOff x="2425" y="2655"/>
              <a:chExt cx="373" cy="426"/>
            </a:xfrm>
          </p:grpSpPr>
          <p:sp>
            <p:nvSpPr>
              <p:cNvPr id="231475" name="Line 51"/>
              <p:cNvSpPr>
                <a:spLocks noChangeShapeType="1"/>
              </p:cNvSpPr>
              <p:nvPr/>
            </p:nvSpPr>
            <p:spPr bwMode="auto">
              <a:xfrm>
                <a:off x="2425" y="2655"/>
                <a:ext cx="330" cy="382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76" name="Freeform 52"/>
              <p:cNvSpPr>
                <a:spLocks/>
              </p:cNvSpPr>
              <p:nvPr/>
            </p:nvSpPr>
            <p:spPr bwMode="auto">
              <a:xfrm>
                <a:off x="2710" y="3025"/>
                <a:ext cx="88" cy="56"/>
              </a:xfrm>
              <a:custGeom>
                <a:avLst/>
                <a:gdLst>
                  <a:gd name="T0" fmla="*/ 0 w 88"/>
                  <a:gd name="T1" fmla="*/ 42 h 111"/>
                  <a:gd name="T2" fmla="*/ 85 w 88"/>
                  <a:gd name="T3" fmla="*/ 111 h 111"/>
                  <a:gd name="T4" fmla="*/ 88 w 88"/>
                  <a:gd name="T5" fmla="*/ 0 h 111"/>
                  <a:gd name="T6" fmla="*/ 0 w 88"/>
                  <a:gd name="T7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1">
                    <a:moveTo>
                      <a:pt x="0" y="42"/>
                    </a:moveTo>
                    <a:lnTo>
                      <a:pt x="85" y="111"/>
                    </a:lnTo>
                    <a:lnTo>
                      <a:pt x="88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1480" name="Group 56"/>
            <p:cNvGrpSpPr>
              <a:grpSpLocks/>
            </p:cNvGrpSpPr>
            <p:nvPr/>
          </p:nvGrpSpPr>
          <p:grpSpPr bwMode="auto">
            <a:xfrm>
              <a:off x="2425" y="2655"/>
              <a:ext cx="1482" cy="170"/>
              <a:chOff x="2425" y="2655"/>
              <a:chExt cx="1482" cy="170"/>
            </a:xfrm>
          </p:grpSpPr>
          <p:sp>
            <p:nvSpPr>
              <p:cNvPr id="231478" name="Line 54"/>
              <p:cNvSpPr>
                <a:spLocks noChangeShapeType="1"/>
              </p:cNvSpPr>
              <p:nvPr/>
            </p:nvSpPr>
            <p:spPr bwMode="auto">
              <a:xfrm>
                <a:off x="2425" y="2655"/>
                <a:ext cx="1391" cy="145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79" name="Freeform 55"/>
              <p:cNvSpPr>
                <a:spLocks/>
              </p:cNvSpPr>
              <p:nvPr/>
            </p:nvSpPr>
            <p:spPr bwMode="auto">
              <a:xfrm>
                <a:off x="3803" y="2776"/>
                <a:ext cx="104" cy="49"/>
              </a:xfrm>
              <a:custGeom>
                <a:avLst/>
                <a:gdLst>
                  <a:gd name="T0" fmla="*/ 0 w 104"/>
                  <a:gd name="T1" fmla="*/ 98 h 98"/>
                  <a:gd name="T2" fmla="*/ 104 w 104"/>
                  <a:gd name="T3" fmla="*/ 68 h 98"/>
                  <a:gd name="T4" fmla="*/ 19 w 104"/>
                  <a:gd name="T5" fmla="*/ 0 h 98"/>
                  <a:gd name="T6" fmla="*/ 0 w 104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8">
                    <a:moveTo>
                      <a:pt x="0" y="98"/>
                    </a:moveTo>
                    <a:lnTo>
                      <a:pt x="104" y="68"/>
                    </a:lnTo>
                    <a:lnTo>
                      <a:pt x="19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1481" name="Rectangle 57"/>
            <p:cNvSpPr>
              <a:spLocks noChangeArrowheads="1"/>
            </p:cNvSpPr>
            <p:nvPr/>
          </p:nvSpPr>
          <p:spPr bwMode="auto">
            <a:xfrm>
              <a:off x="1686" y="2408"/>
              <a:ext cx="140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1482" name="Rectangle 58"/>
            <p:cNvSpPr>
              <a:spLocks noChangeArrowheads="1"/>
            </p:cNvSpPr>
            <p:nvPr/>
          </p:nvSpPr>
          <p:spPr bwMode="auto">
            <a:xfrm>
              <a:off x="1776" y="2481"/>
              <a:ext cx="6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100">
                  <a:solidFill>
                    <a:srgbClr val="000000"/>
                  </a:solidFill>
                </a:rPr>
                <a:t>Σταθερό κόστος</a:t>
              </a:r>
              <a:endParaRPr lang="el-GR" altLang="de-D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D4A8-6A6E-4EA9-B6A3-359AE59299F2}" type="slidenum">
              <a:rPr lang="el-GR" altLang="de-DE"/>
              <a:pPr/>
              <a:t>28</a:t>
            </a:fld>
            <a:endParaRPr lang="el-GR" altLang="de-DE"/>
          </a:p>
        </p:txBody>
      </p:sp>
      <p:sp>
        <p:nvSpPr>
          <p:cNvPr id="232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Άλλες διακρίσεις του κόστους (1 από 2)</a:t>
            </a:r>
            <a:endParaRPr lang="el-GR" altLang="de-DE" sz="3800" smtClean="0"/>
          </a:p>
        </p:txBody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Ανάλογα με τη χρονικό διάστημα που αφορά: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 ιστορικό / προϋπολογιστικό.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Ανάλογα με τις λειτουργίες της επιχείρησης: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παραγωγής</a:t>
            </a:r>
            <a:r>
              <a:rPr lang="en-US" altLang="en-US" smtClean="0"/>
              <a:t> </a:t>
            </a:r>
            <a:r>
              <a:rPr lang="el-GR" altLang="en-US" smtClean="0"/>
              <a:t>/ διοίκησης / πωλήσεων.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Ανάλογα με τη σχετικότητά του για τη λήψη μιας απόφασης: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σχετικό / μη σχετικό.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6B3B-4691-4132-AAEA-012BAFD1E630}" type="slidenum">
              <a:rPr lang="el-GR" altLang="de-DE"/>
              <a:pPr/>
              <a:t>29</a:t>
            </a:fld>
            <a:endParaRPr lang="el-GR" altLang="de-DE"/>
          </a:p>
        </p:txBody>
      </p:sp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800" smtClean="0"/>
              <a:t>Άλλες διακρίσεις του κόστους (</a:t>
            </a:r>
            <a:r>
              <a:rPr lang="en-US" altLang="en-US" sz="3800" smtClean="0"/>
              <a:t>2</a:t>
            </a:r>
            <a:r>
              <a:rPr lang="el-GR" altLang="en-US" sz="3800" smtClean="0"/>
              <a:t> από 2)</a:t>
            </a:r>
            <a:endParaRPr lang="el-GR" altLang="de-DE" sz="3800" smtClean="0"/>
          </a:p>
        </p:txBody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Ανάλογα με την ελεγξιμότητά του</a:t>
            </a:r>
            <a:r>
              <a:rPr lang="en-US" altLang="en-US" smtClean="0"/>
              <a:t>:</a:t>
            </a:r>
            <a:endParaRPr lang="el-GR" altLang="en-US" smtClean="0"/>
          </a:p>
          <a:p>
            <a:pPr lvl="1">
              <a:spcBef>
                <a:spcPct val="20000"/>
              </a:spcBef>
            </a:pPr>
            <a:r>
              <a:rPr lang="el-GR" altLang="en-US" smtClean="0"/>
              <a:t> ελεγχόμενο και μη ελεγχόμενο.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Ανάλογα με τη «μεταβολή» του σταθερού κόστους: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διαρκές και διαφοροποιούμενο κόστος.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Λογιστικοποίηση του κόστους: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 κόστος ευκαιρίας και λογιστικό κόστος.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821C0-1155-49A9-B900-685F3048E07A}" type="slidenum">
              <a:rPr lang="el-GR" altLang="de-DE"/>
              <a:pPr/>
              <a:t>3</a:t>
            </a:fld>
            <a:endParaRPr lang="el-GR" altLang="de-DE"/>
          </a:p>
        </p:txBody>
      </p:sp>
      <p:sp>
        <p:nvSpPr>
          <p:cNvPr id="1843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Άδειες Χρήσης</a:t>
            </a:r>
          </a:p>
        </p:txBody>
      </p:sp>
      <p:sp>
        <p:nvSpPr>
          <p:cNvPr id="18434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de-DE" sz="2800" smtClean="0"/>
              <a:t>Το παρόν εκπαιδευτικό υλικό υπόκειται σε</a:t>
            </a:r>
            <a:r>
              <a:rPr lang="en-US" altLang="de-DE" sz="2800" smtClean="0"/>
              <a:t> </a:t>
            </a:r>
            <a:r>
              <a:rPr lang="el-GR" altLang="de-DE" sz="2800" smtClean="0"/>
              <a:t>άδειες χρήσης </a:t>
            </a:r>
            <a:r>
              <a:rPr lang="en-US" altLang="de-DE" sz="2800" smtClean="0"/>
              <a:t>Creative Commons. </a:t>
            </a: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5F882DD-7488-4990-8DFF-B7A5E7A1B1D4}" type="slidenum">
              <a:rPr lang="el-GR" altLang="de-DE" sz="1400"/>
              <a:pPr algn="r"/>
              <a:t>3</a:t>
            </a:fld>
            <a:endParaRPr lang="el-GR" altLang="de-DE" sz="140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D4D5-444A-4EEF-AD9C-2E9CEB662832}" type="slidenum">
              <a:rPr lang="el-GR" altLang="de-DE"/>
              <a:pPr/>
              <a:t>30</a:t>
            </a:fld>
            <a:endParaRPr lang="el-GR" altLang="de-DE"/>
          </a:p>
        </p:txBody>
      </p:sp>
      <p:sp>
        <p:nvSpPr>
          <p:cNvPr id="234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Είδη</a:t>
            </a:r>
            <a:r>
              <a:rPr lang="el-GR" altLang="en-US" smtClean="0">
                <a:latin typeface="Arial Unicode MS" panose="020B0604020202020204" pitchFamily="34" charset="-128"/>
              </a:rPr>
              <a:t> </a:t>
            </a:r>
            <a:r>
              <a:rPr lang="el-GR" altLang="en-US" sz="4000" smtClean="0"/>
              <a:t>αποθεμάτων</a:t>
            </a:r>
            <a:endParaRPr lang="el-GR" altLang="de-DE" sz="4000" smtClean="0"/>
          </a:p>
        </p:txBody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Παραγωγική επιχείρηση: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Αποθέματα πρώτων υλών.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Αποθέματα ημικατεργασμένων προϊόντων.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Αποθέματα ετοίμων προϊόντων.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Εμπορική επιχείρηση: 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Αποθέματα εμπορευμάτων.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191E-E2A3-48B5-82FC-B1088D4FB1F7}" type="slidenum">
              <a:rPr lang="el-GR" altLang="de-DE"/>
              <a:pPr/>
              <a:t>31</a:t>
            </a:fld>
            <a:endParaRPr lang="el-GR" altLang="de-DE"/>
          </a:p>
        </p:txBody>
      </p:sp>
      <p:sp>
        <p:nvSpPr>
          <p:cNvPr id="251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Μέθοδοι αποτίμησης</a:t>
            </a:r>
            <a:endParaRPr lang="el-GR" altLang="de-DE" smtClean="0"/>
          </a:p>
        </p:txBody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de-DE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FIFO (First In – First Out) – </a:t>
            </a:r>
            <a:r>
              <a:rPr lang="el-GR" altLang="de-DE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Μέθοδος σειράς εξάντλησης των αποθεμάτων: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l-GR" altLang="de-DE" sz="20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Θεωρείται ότι η πρώτη εισαγωγή (αγορά) εξάγεται πρώτη και ότι τα αποθέματα της απογραφής προέρχονται από τις τελευταίες αγορές της χρήσης.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de-DE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LIFO (Last In – First Out) – </a:t>
            </a:r>
            <a:r>
              <a:rPr lang="el-GR" altLang="de-DE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Μέθοδος αντίστροφης σειράς εξάντλησης των αποθεμάτων: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l-GR" altLang="de-DE" sz="20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Θεωρείται ότι οι χρησιμοποιηθείσες πρώτες ύλες προέρχονται από την τελευταία εισαγωγή (αγορές) και ότι τα αποθέματα τέλους χρήσης προέρχονται από τις παλαιότερες εισαγωγές.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de-DE" sz="2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Μέσος Σταθμικός Όρος: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l-GR" altLang="de-DE" sz="20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Το μέσο κόστος ανά μονάδα πρώτης ύλης υπολογίζεται εκ νέου μετά από κάθε αγορά πρώτων υλών.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l-GR" altLang="de-DE" sz="200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CEF-4CC7-4F54-B6E1-65F8EEF2A2E7}" type="slidenum">
              <a:rPr lang="el-GR" altLang="de-DE"/>
              <a:pPr/>
              <a:t>32</a:t>
            </a:fld>
            <a:endParaRPr lang="el-GR" altLang="de-DE"/>
          </a:p>
        </p:txBody>
      </p:sp>
      <p:sp>
        <p:nvSpPr>
          <p:cNvPr id="236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Κόστος Παραγωγής</a:t>
            </a:r>
            <a:endParaRPr lang="el-GR" altLang="de-DE" sz="4000" smtClean="0"/>
          </a:p>
        </p:txBody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b="1" smtClean="0"/>
              <a:t>Πρωταρχικό Κόστος: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Α</a:t>
            </a:r>
            <a:r>
              <a:rPr lang="en-US" altLang="en-US" smtClean="0"/>
              <a:t>’</a:t>
            </a:r>
            <a:r>
              <a:rPr lang="el-GR" altLang="en-US" smtClean="0"/>
              <a:t> Ύλες. 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Άμεση Εργασία.</a:t>
            </a:r>
          </a:p>
          <a:p>
            <a:pPr>
              <a:spcBef>
                <a:spcPct val="20000"/>
              </a:spcBef>
            </a:pPr>
            <a:r>
              <a:rPr lang="el-GR" altLang="en-US" b="1" smtClean="0"/>
              <a:t>Κόστος Μετατροπής: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Άμεση Εργασία.</a:t>
            </a:r>
          </a:p>
          <a:p>
            <a:pPr lvl="1">
              <a:spcBef>
                <a:spcPct val="20000"/>
              </a:spcBef>
            </a:pPr>
            <a:r>
              <a:rPr lang="el-GR" altLang="en-US" smtClean="0"/>
              <a:t>Γ.Β.Ε.</a:t>
            </a:r>
            <a:endParaRPr lang="el-GR" altLang="de-DE" b="1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B72A-5DCB-425E-B24D-1FD69BC58FD5}" type="slidenum">
              <a:rPr lang="el-GR" altLang="de-DE"/>
              <a:pPr/>
              <a:t>33</a:t>
            </a:fld>
            <a:endParaRPr lang="el-GR" altLang="de-DE"/>
          </a:p>
        </p:txBody>
      </p:sp>
      <p:sp>
        <p:nvSpPr>
          <p:cNvPr id="2375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 sz="4000" smtClean="0"/>
              <a:t>Κόστος χρησιμοποιούμενων  πρώτων υλών</a:t>
            </a:r>
            <a:endParaRPr lang="el-GR" altLang="de-DE" sz="4000" smtClean="0"/>
          </a:p>
        </p:txBody>
      </p:sp>
      <p:grpSp>
        <p:nvGrpSpPr>
          <p:cNvPr id="237572" name="Group 4"/>
          <p:cNvGrpSpPr>
            <a:grpSpLocks noChangeAspect="1"/>
          </p:cNvGrpSpPr>
          <p:nvPr/>
        </p:nvGrpSpPr>
        <p:grpSpPr bwMode="auto">
          <a:xfrm>
            <a:off x="827088" y="2349500"/>
            <a:ext cx="7561262" cy="3552825"/>
            <a:chOff x="1031" y="1506"/>
            <a:chExt cx="3698" cy="2238"/>
          </a:xfrm>
        </p:grpSpPr>
        <p:sp>
          <p:nvSpPr>
            <p:cNvPr id="23757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31" y="1506"/>
              <a:ext cx="3698" cy="2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7574" name="Group 6"/>
            <p:cNvGrpSpPr>
              <a:grpSpLocks/>
            </p:cNvGrpSpPr>
            <p:nvPr/>
          </p:nvGrpSpPr>
          <p:grpSpPr bwMode="auto">
            <a:xfrm>
              <a:off x="1033" y="1668"/>
              <a:ext cx="1103" cy="626"/>
              <a:chOff x="1033" y="1668"/>
              <a:chExt cx="1103" cy="626"/>
            </a:xfrm>
          </p:grpSpPr>
          <p:sp>
            <p:nvSpPr>
              <p:cNvPr id="237575" name="Freeform 7"/>
              <p:cNvSpPr>
                <a:spLocks/>
              </p:cNvSpPr>
              <p:nvPr/>
            </p:nvSpPr>
            <p:spPr bwMode="auto">
              <a:xfrm>
                <a:off x="2062" y="1668"/>
                <a:ext cx="74" cy="626"/>
              </a:xfrm>
              <a:custGeom>
                <a:avLst/>
                <a:gdLst>
                  <a:gd name="T0" fmla="*/ 0 w 150"/>
                  <a:gd name="T1" fmla="*/ 1251 h 1251"/>
                  <a:gd name="T2" fmla="*/ 0 w 150"/>
                  <a:gd name="T3" fmla="*/ 176 h 1251"/>
                  <a:gd name="T4" fmla="*/ 150 w 150"/>
                  <a:gd name="T5" fmla="*/ 0 h 1251"/>
                  <a:gd name="T6" fmla="*/ 150 w 150"/>
                  <a:gd name="T7" fmla="*/ 1076 h 1251"/>
                  <a:gd name="T8" fmla="*/ 0 w 150"/>
                  <a:gd name="T9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251">
                    <a:moveTo>
                      <a:pt x="0" y="1251"/>
                    </a:moveTo>
                    <a:lnTo>
                      <a:pt x="0" y="176"/>
                    </a:lnTo>
                    <a:lnTo>
                      <a:pt x="150" y="0"/>
                    </a:lnTo>
                    <a:lnTo>
                      <a:pt x="150" y="1076"/>
                    </a:lnTo>
                    <a:lnTo>
                      <a:pt x="0" y="1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76" name="Freeform 8"/>
              <p:cNvSpPr>
                <a:spLocks/>
              </p:cNvSpPr>
              <p:nvPr/>
            </p:nvSpPr>
            <p:spPr bwMode="auto">
              <a:xfrm>
                <a:off x="1033" y="1668"/>
                <a:ext cx="1103" cy="88"/>
              </a:xfrm>
              <a:custGeom>
                <a:avLst/>
                <a:gdLst>
                  <a:gd name="T0" fmla="*/ 2057 w 2207"/>
                  <a:gd name="T1" fmla="*/ 176 h 176"/>
                  <a:gd name="T2" fmla="*/ 0 w 2207"/>
                  <a:gd name="T3" fmla="*/ 176 h 176"/>
                  <a:gd name="T4" fmla="*/ 150 w 2207"/>
                  <a:gd name="T5" fmla="*/ 0 h 176"/>
                  <a:gd name="T6" fmla="*/ 2207 w 2207"/>
                  <a:gd name="T7" fmla="*/ 0 h 176"/>
                  <a:gd name="T8" fmla="*/ 2057 w 2207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7" h="176">
                    <a:moveTo>
                      <a:pt x="2057" y="176"/>
                    </a:moveTo>
                    <a:lnTo>
                      <a:pt x="0" y="176"/>
                    </a:lnTo>
                    <a:lnTo>
                      <a:pt x="150" y="0"/>
                    </a:lnTo>
                    <a:lnTo>
                      <a:pt x="2207" y="0"/>
                    </a:lnTo>
                    <a:lnTo>
                      <a:pt x="2057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77" name="Rectangle 9"/>
              <p:cNvSpPr>
                <a:spLocks noChangeArrowheads="1"/>
              </p:cNvSpPr>
              <p:nvPr/>
            </p:nvSpPr>
            <p:spPr bwMode="auto">
              <a:xfrm>
                <a:off x="1033" y="1756"/>
                <a:ext cx="1029" cy="5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7578" name="Rectangle 10"/>
            <p:cNvSpPr>
              <a:spLocks noChangeArrowheads="1"/>
            </p:cNvSpPr>
            <p:nvPr/>
          </p:nvSpPr>
          <p:spPr bwMode="auto">
            <a:xfrm>
              <a:off x="1244" y="1915"/>
              <a:ext cx="596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Αρχικό</a:t>
              </a:r>
              <a:r>
                <a:rPr lang="el-GR" altLang="de-DE" sz="1200">
                  <a:solidFill>
                    <a:srgbClr val="000000"/>
                  </a:solidFill>
                </a:rPr>
                <a:t> </a:t>
              </a:r>
              <a:r>
                <a:rPr lang="el-GR" altLang="de-DE" sz="1200" b="1">
                  <a:solidFill>
                    <a:srgbClr val="000000"/>
                  </a:solidFill>
                </a:rPr>
                <a:t>Απόθεμα</a:t>
              </a:r>
              <a:endParaRPr lang="el-GR" altLang="de-DE" b="1"/>
            </a:p>
          </p:txBody>
        </p:sp>
        <p:sp>
          <p:nvSpPr>
            <p:cNvPr id="237579" name="Rectangle 11"/>
            <p:cNvSpPr>
              <a:spLocks noChangeArrowheads="1"/>
            </p:cNvSpPr>
            <p:nvPr/>
          </p:nvSpPr>
          <p:spPr bwMode="auto">
            <a:xfrm>
              <a:off x="1289" y="2041"/>
              <a:ext cx="513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πρώτων υλών</a:t>
              </a:r>
              <a:endParaRPr lang="el-GR" altLang="de-DE" b="1"/>
            </a:p>
          </p:txBody>
        </p:sp>
        <p:sp>
          <p:nvSpPr>
            <p:cNvPr id="237580" name="Rectangle 12"/>
            <p:cNvSpPr>
              <a:spLocks noChangeArrowheads="1"/>
            </p:cNvSpPr>
            <p:nvPr/>
          </p:nvSpPr>
          <p:spPr bwMode="auto">
            <a:xfrm>
              <a:off x="1139" y="1508"/>
              <a:ext cx="779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1181" y="1536"/>
              <a:ext cx="633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Έναρξη Περιόδου</a:t>
              </a:r>
              <a:endParaRPr lang="el-GR" altLang="de-DE"/>
            </a:p>
          </p:txBody>
        </p:sp>
        <p:grpSp>
          <p:nvGrpSpPr>
            <p:cNvPr id="237582" name="Group 14"/>
            <p:cNvGrpSpPr>
              <a:grpSpLocks/>
            </p:cNvGrpSpPr>
            <p:nvPr/>
          </p:nvGrpSpPr>
          <p:grpSpPr bwMode="auto">
            <a:xfrm>
              <a:off x="1033" y="2702"/>
              <a:ext cx="1199" cy="998"/>
              <a:chOff x="1033" y="2702"/>
              <a:chExt cx="1199" cy="998"/>
            </a:xfrm>
          </p:grpSpPr>
          <p:sp>
            <p:nvSpPr>
              <p:cNvPr id="237583" name="Freeform 15"/>
              <p:cNvSpPr>
                <a:spLocks/>
              </p:cNvSpPr>
              <p:nvPr/>
            </p:nvSpPr>
            <p:spPr bwMode="auto">
              <a:xfrm>
                <a:off x="2158" y="2702"/>
                <a:ext cx="74" cy="998"/>
              </a:xfrm>
              <a:custGeom>
                <a:avLst/>
                <a:gdLst>
                  <a:gd name="T0" fmla="*/ 0 w 149"/>
                  <a:gd name="T1" fmla="*/ 1996 h 1996"/>
                  <a:gd name="T2" fmla="*/ 0 w 149"/>
                  <a:gd name="T3" fmla="*/ 176 h 1996"/>
                  <a:gd name="T4" fmla="*/ 149 w 149"/>
                  <a:gd name="T5" fmla="*/ 0 h 1996"/>
                  <a:gd name="T6" fmla="*/ 149 w 149"/>
                  <a:gd name="T7" fmla="*/ 1820 h 1996"/>
                  <a:gd name="T8" fmla="*/ 0 w 149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996">
                    <a:moveTo>
                      <a:pt x="0" y="1996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149" y="1820"/>
                    </a:lnTo>
                    <a:lnTo>
                      <a:pt x="0" y="19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84" name="Freeform 16"/>
              <p:cNvSpPr>
                <a:spLocks/>
              </p:cNvSpPr>
              <p:nvPr/>
            </p:nvSpPr>
            <p:spPr bwMode="auto">
              <a:xfrm>
                <a:off x="1033" y="2702"/>
                <a:ext cx="1199" cy="88"/>
              </a:xfrm>
              <a:custGeom>
                <a:avLst/>
                <a:gdLst>
                  <a:gd name="T0" fmla="*/ 2249 w 2398"/>
                  <a:gd name="T1" fmla="*/ 176 h 176"/>
                  <a:gd name="T2" fmla="*/ 0 w 2398"/>
                  <a:gd name="T3" fmla="*/ 176 h 176"/>
                  <a:gd name="T4" fmla="*/ 150 w 2398"/>
                  <a:gd name="T5" fmla="*/ 0 h 176"/>
                  <a:gd name="T6" fmla="*/ 2398 w 2398"/>
                  <a:gd name="T7" fmla="*/ 0 h 176"/>
                  <a:gd name="T8" fmla="*/ 2249 w 2398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8" h="176">
                    <a:moveTo>
                      <a:pt x="2249" y="176"/>
                    </a:moveTo>
                    <a:lnTo>
                      <a:pt x="0" y="176"/>
                    </a:lnTo>
                    <a:lnTo>
                      <a:pt x="150" y="0"/>
                    </a:lnTo>
                    <a:lnTo>
                      <a:pt x="2398" y="0"/>
                    </a:lnTo>
                    <a:lnTo>
                      <a:pt x="2249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1033" y="2790"/>
                <a:ext cx="1125" cy="9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7586" name="Rectangle 18"/>
            <p:cNvSpPr>
              <a:spLocks noChangeArrowheads="1"/>
            </p:cNvSpPr>
            <p:nvPr/>
          </p:nvSpPr>
          <p:spPr bwMode="auto">
            <a:xfrm>
              <a:off x="1387" y="3131"/>
              <a:ext cx="406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Εισαγωγές</a:t>
              </a:r>
              <a:r>
                <a:rPr lang="el-GR" altLang="de-DE" sz="12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sp>
          <p:nvSpPr>
            <p:cNvPr id="237587" name="Rectangle 19"/>
            <p:cNvSpPr>
              <a:spLocks noChangeArrowheads="1"/>
            </p:cNvSpPr>
            <p:nvPr/>
          </p:nvSpPr>
          <p:spPr bwMode="auto">
            <a:xfrm>
              <a:off x="1166" y="3281"/>
              <a:ext cx="84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(Αγορές πρώτων υλών)</a:t>
              </a:r>
              <a:endParaRPr lang="el-GR" altLang="de-DE" b="1"/>
            </a:p>
          </p:txBody>
        </p: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1244" y="2500"/>
              <a:ext cx="817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589" name="Rectangle 21"/>
            <p:cNvSpPr>
              <a:spLocks noChangeArrowheads="1"/>
            </p:cNvSpPr>
            <p:nvPr/>
          </p:nvSpPr>
          <p:spPr bwMode="auto">
            <a:xfrm>
              <a:off x="1286" y="2529"/>
              <a:ext cx="667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sp>
          <p:nvSpPr>
            <p:cNvPr id="237590" name="Rectangle 22"/>
            <p:cNvSpPr>
              <a:spLocks noChangeArrowheads="1"/>
            </p:cNvSpPr>
            <p:nvPr/>
          </p:nvSpPr>
          <p:spPr bwMode="auto">
            <a:xfrm>
              <a:off x="2158" y="1921"/>
              <a:ext cx="185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591" name="Rectangle 23"/>
            <p:cNvSpPr>
              <a:spLocks noChangeArrowheads="1"/>
            </p:cNvSpPr>
            <p:nvPr/>
          </p:nvSpPr>
          <p:spPr bwMode="auto">
            <a:xfrm>
              <a:off x="2200" y="1953"/>
              <a:ext cx="9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(1)</a:t>
              </a:r>
              <a:endParaRPr lang="el-GR" altLang="de-DE"/>
            </a:p>
          </p:txBody>
        </p:sp>
        <p:sp>
          <p:nvSpPr>
            <p:cNvPr id="237592" name="Rectangle 24"/>
            <p:cNvSpPr>
              <a:spLocks noChangeArrowheads="1"/>
            </p:cNvSpPr>
            <p:nvPr/>
          </p:nvSpPr>
          <p:spPr bwMode="auto">
            <a:xfrm>
              <a:off x="2228" y="3204"/>
              <a:ext cx="18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593" name="Rectangle 25"/>
            <p:cNvSpPr>
              <a:spLocks noChangeArrowheads="1"/>
            </p:cNvSpPr>
            <p:nvPr/>
          </p:nvSpPr>
          <p:spPr bwMode="auto">
            <a:xfrm>
              <a:off x="2270" y="3236"/>
              <a:ext cx="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DE" altLang="de-DE"/>
            </a:p>
          </p:txBody>
        </p:sp>
        <p:sp>
          <p:nvSpPr>
            <p:cNvPr id="237594" name="Freeform 26"/>
            <p:cNvSpPr>
              <a:spLocks/>
            </p:cNvSpPr>
            <p:nvPr/>
          </p:nvSpPr>
          <p:spPr bwMode="auto">
            <a:xfrm>
              <a:off x="2294" y="1839"/>
              <a:ext cx="232" cy="1696"/>
            </a:xfrm>
            <a:custGeom>
              <a:avLst/>
              <a:gdLst>
                <a:gd name="T0" fmla="*/ 23 w 464"/>
                <a:gd name="T1" fmla="*/ 2 h 3392"/>
                <a:gd name="T2" fmla="*/ 69 w 464"/>
                <a:gd name="T3" fmla="*/ 12 h 3392"/>
                <a:gd name="T4" fmla="*/ 111 w 464"/>
                <a:gd name="T5" fmla="*/ 35 h 3392"/>
                <a:gd name="T6" fmla="*/ 148 w 464"/>
                <a:gd name="T7" fmla="*/ 64 h 3392"/>
                <a:gd name="T8" fmla="*/ 178 w 464"/>
                <a:gd name="T9" fmla="*/ 104 h 3392"/>
                <a:gd name="T10" fmla="*/ 203 w 464"/>
                <a:gd name="T11" fmla="*/ 149 h 3392"/>
                <a:gd name="T12" fmla="*/ 221 w 464"/>
                <a:gd name="T13" fmla="*/ 198 h 3392"/>
                <a:gd name="T14" fmla="*/ 230 w 464"/>
                <a:gd name="T15" fmla="*/ 254 h 3392"/>
                <a:gd name="T16" fmla="*/ 231 w 464"/>
                <a:gd name="T17" fmla="*/ 1414 h 3392"/>
                <a:gd name="T18" fmla="*/ 236 w 464"/>
                <a:gd name="T19" fmla="*/ 1470 h 3392"/>
                <a:gd name="T20" fmla="*/ 250 w 464"/>
                <a:gd name="T21" fmla="*/ 1524 h 3392"/>
                <a:gd name="T22" fmla="*/ 271 w 464"/>
                <a:gd name="T23" fmla="*/ 1572 h 3392"/>
                <a:gd name="T24" fmla="*/ 300 w 464"/>
                <a:gd name="T25" fmla="*/ 1614 h 3392"/>
                <a:gd name="T26" fmla="*/ 334 w 464"/>
                <a:gd name="T27" fmla="*/ 1648 h 3392"/>
                <a:gd name="T28" fmla="*/ 373 w 464"/>
                <a:gd name="T29" fmla="*/ 1674 h 3392"/>
                <a:gd name="T30" fmla="*/ 417 w 464"/>
                <a:gd name="T31" fmla="*/ 1691 h 3392"/>
                <a:gd name="T32" fmla="*/ 464 w 464"/>
                <a:gd name="T33" fmla="*/ 1696 h 3392"/>
                <a:gd name="T34" fmla="*/ 417 w 464"/>
                <a:gd name="T35" fmla="*/ 1701 h 3392"/>
                <a:gd name="T36" fmla="*/ 373 w 464"/>
                <a:gd name="T37" fmla="*/ 1719 h 3392"/>
                <a:gd name="T38" fmla="*/ 334 w 464"/>
                <a:gd name="T39" fmla="*/ 1744 h 3392"/>
                <a:gd name="T40" fmla="*/ 300 w 464"/>
                <a:gd name="T41" fmla="*/ 1779 h 3392"/>
                <a:gd name="T42" fmla="*/ 271 w 464"/>
                <a:gd name="T43" fmla="*/ 1820 h 3392"/>
                <a:gd name="T44" fmla="*/ 250 w 464"/>
                <a:gd name="T45" fmla="*/ 1869 h 3392"/>
                <a:gd name="T46" fmla="*/ 236 w 464"/>
                <a:gd name="T47" fmla="*/ 1922 h 3392"/>
                <a:gd name="T48" fmla="*/ 231 w 464"/>
                <a:gd name="T49" fmla="*/ 1979 h 3392"/>
                <a:gd name="T50" fmla="*/ 230 w 464"/>
                <a:gd name="T51" fmla="*/ 3139 h 3392"/>
                <a:gd name="T52" fmla="*/ 221 w 464"/>
                <a:gd name="T53" fmla="*/ 3194 h 3392"/>
                <a:gd name="T54" fmla="*/ 203 w 464"/>
                <a:gd name="T55" fmla="*/ 3244 h 3392"/>
                <a:gd name="T56" fmla="*/ 178 w 464"/>
                <a:gd name="T57" fmla="*/ 3290 h 3392"/>
                <a:gd name="T58" fmla="*/ 148 w 464"/>
                <a:gd name="T59" fmla="*/ 3328 h 3392"/>
                <a:gd name="T60" fmla="*/ 111 w 464"/>
                <a:gd name="T61" fmla="*/ 3358 h 3392"/>
                <a:gd name="T62" fmla="*/ 69 w 464"/>
                <a:gd name="T63" fmla="*/ 3380 h 3392"/>
                <a:gd name="T64" fmla="*/ 23 w 464"/>
                <a:gd name="T65" fmla="*/ 3390 h 3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" h="3392">
                  <a:moveTo>
                    <a:pt x="0" y="0"/>
                  </a:moveTo>
                  <a:lnTo>
                    <a:pt x="23" y="2"/>
                  </a:lnTo>
                  <a:lnTo>
                    <a:pt x="47" y="5"/>
                  </a:lnTo>
                  <a:lnTo>
                    <a:pt x="69" y="12"/>
                  </a:lnTo>
                  <a:lnTo>
                    <a:pt x="91" y="23"/>
                  </a:lnTo>
                  <a:lnTo>
                    <a:pt x="111" y="35"/>
                  </a:lnTo>
                  <a:lnTo>
                    <a:pt x="130" y="49"/>
                  </a:lnTo>
                  <a:lnTo>
                    <a:pt x="148" y="64"/>
                  </a:lnTo>
                  <a:lnTo>
                    <a:pt x="164" y="83"/>
                  </a:lnTo>
                  <a:lnTo>
                    <a:pt x="178" y="104"/>
                  </a:lnTo>
                  <a:lnTo>
                    <a:pt x="192" y="124"/>
                  </a:lnTo>
                  <a:lnTo>
                    <a:pt x="203" y="149"/>
                  </a:lnTo>
                  <a:lnTo>
                    <a:pt x="214" y="173"/>
                  </a:lnTo>
                  <a:lnTo>
                    <a:pt x="221" y="198"/>
                  </a:lnTo>
                  <a:lnTo>
                    <a:pt x="227" y="226"/>
                  </a:lnTo>
                  <a:lnTo>
                    <a:pt x="230" y="254"/>
                  </a:lnTo>
                  <a:lnTo>
                    <a:pt x="231" y="283"/>
                  </a:lnTo>
                  <a:lnTo>
                    <a:pt x="231" y="1414"/>
                  </a:lnTo>
                  <a:lnTo>
                    <a:pt x="233" y="1443"/>
                  </a:lnTo>
                  <a:lnTo>
                    <a:pt x="236" y="1470"/>
                  </a:lnTo>
                  <a:lnTo>
                    <a:pt x="241" y="1498"/>
                  </a:lnTo>
                  <a:lnTo>
                    <a:pt x="250" y="1524"/>
                  </a:lnTo>
                  <a:lnTo>
                    <a:pt x="259" y="1548"/>
                  </a:lnTo>
                  <a:lnTo>
                    <a:pt x="271" y="1572"/>
                  </a:lnTo>
                  <a:lnTo>
                    <a:pt x="284" y="1595"/>
                  </a:lnTo>
                  <a:lnTo>
                    <a:pt x="300" y="1614"/>
                  </a:lnTo>
                  <a:lnTo>
                    <a:pt x="316" y="1632"/>
                  </a:lnTo>
                  <a:lnTo>
                    <a:pt x="334" y="1648"/>
                  </a:lnTo>
                  <a:lnTo>
                    <a:pt x="353" y="1662"/>
                  </a:lnTo>
                  <a:lnTo>
                    <a:pt x="373" y="1674"/>
                  </a:lnTo>
                  <a:lnTo>
                    <a:pt x="395" y="1684"/>
                  </a:lnTo>
                  <a:lnTo>
                    <a:pt x="417" y="1691"/>
                  </a:lnTo>
                  <a:lnTo>
                    <a:pt x="440" y="1695"/>
                  </a:lnTo>
                  <a:lnTo>
                    <a:pt x="464" y="1696"/>
                  </a:lnTo>
                  <a:lnTo>
                    <a:pt x="440" y="1698"/>
                  </a:lnTo>
                  <a:lnTo>
                    <a:pt x="417" y="1701"/>
                  </a:lnTo>
                  <a:lnTo>
                    <a:pt x="395" y="1708"/>
                  </a:lnTo>
                  <a:lnTo>
                    <a:pt x="373" y="1719"/>
                  </a:lnTo>
                  <a:lnTo>
                    <a:pt x="353" y="1731"/>
                  </a:lnTo>
                  <a:lnTo>
                    <a:pt x="334" y="1744"/>
                  </a:lnTo>
                  <a:lnTo>
                    <a:pt x="316" y="1760"/>
                  </a:lnTo>
                  <a:lnTo>
                    <a:pt x="300" y="1779"/>
                  </a:lnTo>
                  <a:lnTo>
                    <a:pt x="284" y="1800"/>
                  </a:lnTo>
                  <a:lnTo>
                    <a:pt x="271" y="1820"/>
                  </a:lnTo>
                  <a:lnTo>
                    <a:pt x="259" y="1844"/>
                  </a:lnTo>
                  <a:lnTo>
                    <a:pt x="250" y="1869"/>
                  </a:lnTo>
                  <a:lnTo>
                    <a:pt x="241" y="1894"/>
                  </a:lnTo>
                  <a:lnTo>
                    <a:pt x="236" y="1922"/>
                  </a:lnTo>
                  <a:lnTo>
                    <a:pt x="233" y="1950"/>
                  </a:lnTo>
                  <a:lnTo>
                    <a:pt x="231" y="1979"/>
                  </a:lnTo>
                  <a:lnTo>
                    <a:pt x="231" y="3110"/>
                  </a:lnTo>
                  <a:lnTo>
                    <a:pt x="230" y="3139"/>
                  </a:lnTo>
                  <a:lnTo>
                    <a:pt x="227" y="3166"/>
                  </a:lnTo>
                  <a:lnTo>
                    <a:pt x="221" y="3194"/>
                  </a:lnTo>
                  <a:lnTo>
                    <a:pt x="214" y="3220"/>
                  </a:lnTo>
                  <a:lnTo>
                    <a:pt x="203" y="3244"/>
                  </a:lnTo>
                  <a:lnTo>
                    <a:pt x="192" y="3268"/>
                  </a:lnTo>
                  <a:lnTo>
                    <a:pt x="178" y="3290"/>
                  </a:lnTo>
                  <a:lnTo>
                    <a:pt x="164" y="3309"/>
                  </a:lnTo>
                  <a:lnTo>
                    <a:pt x="148" y="3328"/>
                  </a:lnTo>
                  <a:lnTo>
                    <a:pt x="130" y="3344"/>
                  </a:lnTo>
                  <a:lnTo>
                    <a:pt x="111" y="3358"/>
                  </a:lnTo>
                  <a:lnTo>
                    <a:pt x="91" y="3370"/>
                  </a:lnTo>
                  <a:lnTo>
                    <a:pt x="69" y="3380"/>
                  </a:lnTo>
                  <a:lnTo>
                    <a:pt x="47" y="3387"/>
                  </a:lnTo>
                  <a:lnTo>
                    <a:pt x="23" y="3390"/>
                  </a:lnTo>
                  <a:lnTo>
                    <a:pt x="0" y="3392"/>
                  </a:lnTo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7595" name="Group 27"/>
            <p:cNvGrpSpPr>
              <a:grpSpLocks/>
            </p:cNvGrpSpPr>
            <p:nvPr/>
          </p:nvGrpSpPr>
          <p:grpSpPr bwMode="auto">
            <a:xfrm>
              <a:off x="2559" y="2454"/>
              <a:ext cx="706" cy="336"/>
              <a:chOff x="2559" y="2454"/>
              <a:chExt cx="706" cy="336"/>
            </a:xfrm>
          </p:grpSpPr>
          <p:sp>
            <p:nvSpPr>
              <p:cNvPr id="237596" name="Freeform 28"/>
              <p:cNvSpPr>
                <a:spLocks/>
              </p:cNvSpPr>
              <p:nvPr/>
            </p:nvSpPr>
            <p:spPr bwMode="auto">
              <a:xfrm>
                <a:off x="2559" y="2516"/>
                <a:ext cx="548" cy="88"/>
              </a:xfrm>
              <a:custGeom>
                <a:avLst/>
                <a:gdLst>
                  <a:gd name="T0" fmla="*/ 946 w 1095"/>
                  <a:gd name="T1" fmla="*/ 176 h 176"/>
                  <a:gd name="T2" fmla="*/ 0 w 1095"/>
                  <a:gd name="T3" fmla="*/ 176 h 176"/>
                  <a:gd name="T4" fmla="*/ 149 w 1095"/>
                  <a:gd name="T5" fmla="*/ 0 h 176"/>
                  <a:gd name="T6" fmla="*/ 1095 w 1095"/>
                  <a:gd name="T7" fmla="*/ 0 h 176"/>
                  <a:gd name="T8" fmla="*/ 946 w 1095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76">
                    <a:moveTo>
                      <a:pt x="946" y="176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1095" y="0"/>
                    </a:lnTo>
                    <a:lnTo>
                      <a:pt x="946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97" name="Freeform 29"/>
              <p:cNvSpPr>
                <a:spLocks/>
              </p:cNvSpPr>
              <p:nvPr/>
            </p:nvSpPr>
            <p:spPr bwMode="auto">
              <a:xfrm>
                <a:off x="3032" y="2454"/>
                <a:ext cx="233" cy="212"/>
              </a:xfrm>
              <a:custGeom>
                <a:avLst/>
                <a:gdLst>
                  <a:gd name="T0" fmla="*/ 316 w 465"/>
                  <a:gd name="T1" fmla="*/ 424 h 424"/>
                  <a:gd name="T2" fmla="*/ 0 w 465"/>
                  <a:gd name="T3" fmla="*/ 176 h 424"/>
                  <a:gd name="T4" fmla="*/ 149 w 465"/>
                  <a:gd name="T5" fmla="*/ 0 h 424"/>
                  <a:gd name="T6" fmla="*/ 465 w 465"/>
                  <a:gd name="T7" fmla="*/ 248 h 424"/>
                  <a:gd name="T8" fmla="*/ 316 w 465"/>
                  <a:gd name="T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424">
                    <a:moveTo>
                      <a:pt x="316" y="424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465" y="248"/>
                    </a:lnTo>
                    <a:lnTo>
                      <a:pt x="316" y="4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598" name="Freeform 30"/>
              <p:cNvSpPr>
                <a:spLocks/>
              </p:cNvSpPr>
              <p:nvPr/>
            </p:nvSpPr>
            <p:spPr bwMode="auto">
              <a:xfrm>
                <a:off x="2559" y="2542"/>
                <a:ext cx="631" cy="248"/>
              </a:xfrm>
              <a:custGeom>
                <a:avLst/>
                <a:gdLst>
                  <a:gd name="T0" fmla="*/ 946 w 1262"/>
                  <a:gd name="T1" fmla="*/ 0 h 496"/>
                  <a:gd name="T2" fmla="*/ 946 w 1262"/>
                  <a:gd name="T3" fmla="*/ 124 h 496"/>
                  <a:gd name="T4" fmla="*/ 0 w 1262"/>
                  <a:gd name="T5" fmla="*/ 124 h 496"/>
                  <a:gd name="T6" fmla="*/ 0 w 1262"/>
                  <a:gd name="T7" fmla="*/ 372 h 496"/>
                  <a:gd name="T8" fmla="*/ 946 w 1262"/>
                  <a:gd name="T9" fmla="*/ 372 h 496"/>
                  <a:gd name="T10" fmla="*/ 946 w 1262"/>
                  <a:gd name="T11" fmla="*/ 496 h 496"/>
                  <a:gd name="T12" fmla="*/ 1262 w 1262"/>
                  <a:gd name="T13" fmla="*/ 248 h 496"/>
                  <a:gd name="T14" fmla="*/ 946 w 1262"/>
                  <a:gd name="T15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2" h="496">
                    <a:moveTo>
                      <a:pt x="946" y="0"/>
                    </a:moveTo>
                    <a:lnTo>
                      <a:pt x="946" y="124"/>
                    </a:lnTo>
                    <a:lnTo>
                      <a:pt x="0" y="124"/>
                    </a:lnTo>
                    <a:lnTo>
                      <a:pt x="0" y="372"/>
                    </a:lnTo>
                    <a:lnTo>
                      <a:pt x="946" y="372"/>
                    </a:lnTo>
                    <a:lnTo>
                      <a:pt x="946" y="496"/>
                    </a:lnTo>
                    <a:lnTo>
                      <a:pt x="1262" y="2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7599" name="Group 31"/>
            <p:cNvGrpSpPr>
              <a:grpSpLocks/>
            </p:cNvGrpSpPr>
            <p:nvPr/>
          </p:nvGrpSpPr>
          <p:grpSpPr bwMode="auto">
            <a:xfrm>
              <a:off x="3256" y="1668"/>
              <a:ext cx="1177" cy="667"/>
              <a:chOff x="3256" y="1668"/>
              <a:chExt cx="1177" cy="667"/>
            </a:xfrm>
          </p:grpSpPr>
          <p:sp>
            <p:nvSpPr>
              <p:cNvPr id="237600" name="Freeform 32"/>
              <p:cNvSpPr>
                <a:spLocks/>
              </p:cNvSpPr>
              <p:nvPr/>
            </p:nvSpPr>
            <p:spPr bwMode="auto">
              <a:xfrm>
                <a:off x="4358" y="1668"/>
                <a:ext cx="75" cy="667"/>
              </a:xfrm>
              <a:custGeom>
                <a:avLst/>
                <a:gdLst>
                  <a:gd name="T0" fmla="*/ 0 w 149"/>
                  <a:gd name="T1" fmla="*/ 1334 h 1334"/>
                  <a:gd name="T2" fmla="*/ 0 w 149"/>
                  <a:gd name="T3" fmla="*/ 176 h 1334"/>
                  <a:gd name="T4" fmla="*/ 149 w 149"/>
                  <a:gd name="T5" fmla="*/ 0 h 1334"/>
                  <a:gd name="T6" fmla="*/ 149 w 149"/>
                  <a:gd name="T7" fmla="*/ 1158 h 1334"/>
                  <a:gd name="T8" fmla="*/ 0 w 149"/>
                  <a:gd name="T9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334">
                    <a:moveTo>
                      <a:pt x="0" y="1334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149" y="1158"/>
                    </a:lnTo>
                    <a:lnTo>
                      <a:pt x="0" y="13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01" name="Freeform 33"/>
              <p:cNvSpPr>
                <a:spLocks/>
              </p:cNvSpPr>
              <p:nvPr/>
            </p:nvSpPr>
            <p:spPr bwMode="auto">
              <a:xfrm>
                <a:off x="3256" y="1668"/>
                <a:ext cx="1177" cy="88"/>
              </a:xfrm>
              <a:custGeom>
                <a:avLst/>
                <a:gdLst>
                  <a:gd name="T0" fmla="*/ 2204 w 2353"/>
                  <a:gd name="T1" fmla="*/ 176 h 176"/>
                  <a:gd name="T2" fmla="*/ 0 w 2353"/>
                  <a:gd name="T3" fmla="*/ 176 h 176"/>
                  <a:gd name="T4" fmla="*/ 150 w 2353"/>
                  <a:gd name="T5" fmla="*/ 0 h 176"/>
                  <a:gd name="T6" fmla="*/ 2353 w 2353"/>
                  <a:gd name="T7" fmla="*/ 0 h 176"/>
                  <a:gd name="T8" fmla="*/ 2204 w 2353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3" h="176">
                    <a:moveTo>
                      <a:pt x="2204" y="176"/>
                    </a:moveTo>
                    <a:lnTo>
                      <a:pt x="0" y="176"/>
                    </a:lnTo>
                    <a:lnTo>
                      <a:pt x="150" y="0"/>
                    </a:lnTo>
                    <a:lnTo>
                      <a:pt x="2353" y="0"/>
                    </a:lnTo>
                    <a:lnTo>
                      <a:pt x="2204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02" name="Rectangle 34"/>
              <p:cNvSpPr>
                <a:spLocks noChangeArrowheads="1"/>
              </p:cNvSpPr>
              <p:nvPr/>
            </p:nvSpPr>
            <p:spPr bwMode="auto">
              <a:xfrm>
                <a:off x="3256" y="1756"/>
                <a:ext cx="1102" cy="5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7603" name="Rectangle 35"/>
            <p:cNvSpPr>
              <a:spLocks noChangeArrowheads="1"/>
            </p:cNvSpPr>
            <p:nvPr/>
          </p:nvSpPr>
          <p:spPr bwMode="auto">
            <a:xfrm>
              <a:off x="3627" y="1935"/>
              <a:ext cx="347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Εξαγωγές</a:t>
              </a:r>
              <a:endParaRPr lang="el-GR" altLang="de-DE" b="1"/>
            </a:p>
          </p:txBody>
        </p:sp>
        <p:sp>
          <p:nvSpPr>
            <p:cNvPr id="237604" name="Rectangle 36"/>
            <p:cNvSpPr>
              <a:spLocks noChangeArrowheads="1"/>
            </p:cNvSpPr>
            <p:nvPr/>
          </p:nvSpPr>
          <p:spPr bwMode="auto">
            <a:xfrm>
              <a:off x="3286" y="2062"/>
              <a:ext cx="103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(αναλώσεις στην παραγωγή)</a:t>
              </a:r>
              <a:endParaRPr lang="el-GR" altLang="de-DE" b="1"/>
            </a:p>
          </p:txBody>
        </p:sp>
        <p:sp>
          <p:nvSpPr>
            <p:cNvPr id="237605" name="Rectangle 37"/>
            <p:cNvSpPr>
              <a:spLocks noChangeArrowheads="1"/>
            </p:cNvSpPr>
            <p:nvPr/>
          </p:nvSpPr>
          <p:spPr bwMode="auto">
            <a:xfrm>
              <a:off x="3414" y="1508"/>
              <a:ext cx="817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606" name="Rectangle 38"/>
            <p:cNvSpPr>
              <a:spLocks noChangeArrowheads="1"/>
            </p:cNvSpPr>
            <p:nvPr/>
          </p:nvSpPr>
          <p:spPr bwMode="auto">
            <a:xfrm>
              <a:off x="3457" y="1536"/>
              <a:ext cx="66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grpSp>
          <p:nvGrpSpPr>
            <p:cNvPr id="237607" name="Group 39"/>
            <p:cNvGrpSpPr>
              <a:grpSpLocks/>
            </p:cNvGrpSpPr>
            <p:nvPr/>
          </p:nvGrpSpPr>
          <p:grpSpPr bwMode="auto">
            <a:xfrm>
              <a:off x="3256" y="3033"/>
              <a:ext cx="1177" cy="708"/>
              <a:chOff x="3256" y="3033"/>
              <a:chExt cx="1177" cy="708"/>
            </a:xfrm>
          </p:grpSpPr>
          <p:sp>
            <p:nvSpPr>
              <p:cNvPr id="237608" name="Freeform 40"/>
              <p:cNvSpPr>
                <a:spLocks/>
              </p:cNvSpPr>
              <p:nvPr/>
            </p:nvSpPr>
            <p:spPr bwMode="auto">
              <a:xfrm>
                <a:off x="4358" y="3033"/>
                <a:ext cx="75" cy="708"/>
              </a:xfrm>
              <a:custGeom>
                <a:avLst/>
                <a:gdLst>
                  <a:gd name="T0" fmla="*/ 0 w 149"/>
                  <a:gd name="T1" fmla="*/ 1417 h 1417"/>
                  <a:gd name="T2" fmla="*/ 0 w 149"/>
                  <a:gd name="T3" fmla="*/ 176 h 1417"/>
                  <a:gd name="T4" fmla="*/ 149 w 149"/>
                  <a:gd name="T5" fmla="*/ 0 h 1417"/>
                  <a:gd name="T6" fmla="*/ 149 w 149"/>
                  <a:gd name="T7" fmla="*/ 1241 h 1417"/>
                  <a:gd name="T8" fmla="*/ 0 w 149"/>
                  <a:gd name="T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17">
                    <a:moveTo>
                      <a:pt x="0" y="1417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149" y="1241"/>
                    </a:lnTo>
                    <a:lnTo>
                      <a:pt x="0" y="1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09" name="Freeform 41"/>
              <p:cNvSpPr>
                <a:spLocks/>
              </p:cNvSpPr>
              <p:nvPr/>
            </p:nvSpPr>
            <p:spPr bwMode="auto">
              <a:xfrm>
                <a:off x="3256" y="3033"/>
                <a:ext cx="1177" cy="88"/>
              </a:xfrm>
              <a:custGeom>
                <a:avLst/>
                <a:gdLst>
                  <a:gd name="T0" fmla="*/ 2204 w 2353"/>
                  <a:gd name="T1" fmla="*/ 176 h 176"/>
                  <a:gd name="T2" fmla="*/ 0 w 2353"/>
                  <a:gd name="T3" fmla="*/ 176 h 176"/>
                  <a:gd name="T4" fmla="*/ 150 w 2353"/>
                  <a:gd name="T5" fmla="*/ 0 h 176"/>
                  <a:gd name="T6" fmla="*/ 2353 w 2353"/>
                  <a:gd name="T7" fmla="*/ 0 h 176"/>
                  <a:gd name="T8" fmla="*/ 2204 w 2353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3" h="176">
                    <a:moveTo>
                      <a:pt x="2204" y="176"/>
                    </a:moveTo>
                    <a:lnTo>
                      <a:pt x="0" y="176"/>
                    </a:lnTo>
                    <a:lnTo>
                      <a:pt x="150" y="0"/>
                    </a:lnTo>
                    <a:lnTo>
                      <a:pt x="2353" y="0"/>
                    </a:lnTo>
                    <a:lnTo>
                      <a:pt x="2204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10" name="Rectangle 42"/>
              <p:cNvSpPr>
                <a:spLocks noChangeArrowheads="1"/>
              </p:cNvSpPr>
              <p:nvPr/>
            </p:nvSpPr>
            <p:spPr bwMode="auto">
              <a:xfrm>
                <a:off x="3256" y="3121"/>
                <a:ext cx="1102" cy="6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7611" name="Rectangle 43"/>
            <p:cNvSpPr>
              <a:spLocks noChangeArrowheads="1"/>
            </p:cNvSpPr>
            <p:nvPr/>
          </p:nvSpPr>
          <p:spPr bwMode="auto">
            <a:xfrm>
              <a:off x="3512" y="3257"/>
              <a:ext cx="577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Τελικό Απόθεμα</a:t>
              </a:r>
              <a:endParaRPr lang="el-GR" altLang="de-DE" b="1"/>
            </a:p>
          </p:txBody>
        </p:sp>
        <p:sp>
          <p:nvSpPr>
            <p:cNvPr id="237612" name="Rectangle 44"/>
            <p:cNvSpPr>
              <a:spLocks noChangeArrowheads="1"/>
            </p:cNvSpPr>
            <p:nvPr/>
          </p:nvSpPr>
          <p:spPr bwMode="auto">
            <a:xfrm>
              <a:off x="3548" y="3384"/>
              <a:ext cx="513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πρώτων υλών</a:t>
              </a:r>
              <a:endParaRPr lang="el-GR" altLang="de-DE" b="1"/>
            </a:p>
          </p:txBody>
        </p:sp>
        <p:sp>
          <p:nvSpPr>
            <p:cNvPr id="237613" name="Rectangle 45"/>
            <p:cNvSpPr>
              <a:spLocks noChangeArrowheads="1"/>
            </p:cNvSpPr>
            <p:nvPr/>
          </p:nvSpPr>
          <p:spPr bwMode="auto">
            <a:xfrm>
              <a:off x="3495" y="2831"/>
              <a:ext cx="701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614" name="Rectangle 46"/>
            <p:cNvSpPr>
              <a:spLocks noChangeArrowheads="1"/>
            </p:cNvSpPr>
            <p:nvPr/>
          </p:nvSpPr>
          <p:spPr bwMode="auto">
            <a:xfrm>
              <a:off x="3537" y="2859"/>
              <a:ext cx="56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 b="1">
                  <a:solidFill>
                    <a:srgbClr val="000000"/>
                  </a:solidFill>
                </a:rPr>
                <a:t>Τέλος Περιόδου</a:t>
              </a:r>
              <a:endParaRPr lang="el-GR" altLang="de-DE"/>
            </a:p>
          </p:txBody>
        </p:sp>
        <p:sp>
          <p:nvSpPr>
            <p:cNvPr id="237615" name="Rectangle 47"/>
            <p:cNvSpPr>
              <a:spLocks noChangeArrowheads="1"/>
            </p:cNvSpPr>
            <p:nvPr/>
          </p:nvSpPr>
          <p:spPr bwMode="auto">
            <a:xfrm>
              <a:off x="4476" y="1797"/>
              <a:ext cx="186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616" name="Rectangle 48"/>
            <p:cNvSpPr>
              <a:spLocks noChangeArrowheads="1"/>
            </p:cNvSpPr>
            <p:nvPr/>
          </p:nvSpPr>
          <p:spPr bwMode="auto">
            <a:xfrm>
              <a:off x="4519" y="1829"/>
              <a:ext cx="9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(3)</a:t>
              </a:r>
              <a:endParaRPr lang="el-GR" altLang="de-DE"/>
            </a:p>
          </p:txBody>
        </p:sp>
        <p:sp>
          <p:nvSpPr>
            <p:cNvPr id="237617" name="Rectangle 49"/>
            <p:cNvSpPr>
              <a:spLocks noChangeArrowheads="1"/>
            </p:cNvSpPr>
            <p:nvPr/>
          </p:nvSpPr>
          <p:spPr bwMode="auto">
            <a:xfrm>
              <a:off x="4441" y="3286"/>
              <a:ext cx="186" cy="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618" name="Rectangle 50"/>
            <p:cNvSpPr>
              <a:spLocks noChangeArrowheads="1"/>
            </p:cNvSpPr>
            <p:nvPr/>
          </p:nvSpPr>
          <p:spPr bwMode="auto">
            <a:xfrm>
              <a:off x="4484" y="3318"/>
              <a:ext cx="90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(4)</a:t>
              </a:r>
              <a:endParaRPr lang="el-GR" altLang="de-DE"/>
            </a:p>
          </p:txBody>
        </p:sp>
        <p:grpSp>
          <p:nvGrpSpPr>
            <p:cNvPr id="237619" name="Group 51"/>
            <p:cNvGrpSpPr>
              <a:grpSpLocks/>
            </p:cNvGrpSpPr>
            <p:nvPr/>
          </p:nvGrpSpPr>
          <p:grpSpPr bwMode="auto">
            <a:xfrm>
              <a:off x="3830" y="2335"/>
              <a:ext cx="46" cy="124"/>
              <a:chOff x="3830" y="2335"/>
              <a:chExt cx="46" cy="124"/>
            </a:xfrm>
          </p:grpSpPr>
          <p:sp>
            <p:nvSpPr>
              <p:cNvPr id="237620" name="Line 52"/>
              <p:cNvSpPr>
                <a:spLocks noChangeShapeType="1"/>
              </p:cNvSpPr>
              <p:nvPr/>
            </p:nvSpPr>
            <p:spPr bwMode="auto">
              <a:xfrm>
                <a:off x="3854" y="2335"/>
                <a:ext cx="1" cy="7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21" name="Freeform 53"/>
              <p:cNvSpPr>
                <a:spLocks/>
              </p:cNvSpPr>
              <p:nvPr/>
            </p:nvSpPr>
            <p:spPr bwMode="auto">
              <a:xfrm>
                <a:off x="3830" y="2406"/>
                <a:ext cx="46" cy="53"/>
              </a:xfrm>
              <a:custGeom>
                <a:avLst/>
                <a:gdLst>
                  <a:gd name="T0" fmla="*/ 0 w 92"/>
                  <a:gd name="T1" fmla="*/ 0 h 107"/>
                  <a:gd name="T2" fmla="*/ 47 w 92"/>
                  <a:gd name="T3" fmla="*/ 107 h 107"/>
                  <a:gd name="T4" fmla="*/ 92 w 92"/>
                  <a:gd name="T5" fmla="*/ 0 h 107"/>
                  <a:gd name="T6" fmla="*/ 0 w 92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07">
                    <a:moveTo>
                      <a:pt x="0" y="0"/>
                    </a:moveTo>
                    <a:lnTo>
                      <a:pt x="47" y="107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7622" name="Rectangle 54"/>
            <p:cNvSpPr>
              <a:spLocks noChangeArrowheads="1"/>
            </p:cNvSpPr>
            <p:nvPr/>
          </p:nvSpPr>
          <p:spPr bwMode="auto">
            <a:xfrm>
              <a:off x="3321" y="2465"/>
              <a:ext cx="1069" cy="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7623" name="Rectangle 55"/>
            <p:cNvSpPr>
              <a:spLocks noChangeArrowheads="1"/>
            </p:cNvSpPr>
            <p:nvPr/>
          </p:nvSpPr>
          <p:spPr bwMode="auto">
            <a:xfrm>
              <a:off x="3364" y="2497"/>
              <a:ext cx="89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Κόστος χρησιμοποιημένων</a:t>
              </a:r>
              <a:endParaRPr lang="el-GR" altLang="de-DE"/>
            </a:p>
          </p:txBody>
        </p:sp>
        <p:sp>
          <p:nvSpPr>
            <p:cNvPr id="237624" name="Rectangle 56"/>
            <p:cNvSpPr>
              <a:spLocks noChangeArrowheads="1"/>
            </p:cNvSpPr>
            <p:nvPr/>
          </p:nvSpPr>
          <p:spPr bwMode="auto">
            <a:xfrm>
              <a:off x="3586" y="2613"/>
              <a:ext cx="493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πρώτων υλών </a:t>
              </a:r>
              <a:endParaRPr lang="el-GR" altLang="de-DE"/>
            </a:p>
          </p:txBody>
        </p:sp>
        <p:sp>
          <p:nvSpPr>
            <p:cNvPr id="237625" name="Rectangle 57"/>
            <p:cNvSpPr>
              <a:spLocks noChangeArrowheads="1"/>
            </p:cNvSpPr>
            <p:nvPr/>
          </p:nvSpPr>
          <p:spPr bwMode="auto">
            <a:xfrm>
              <a:off x="3527" y="2728"/>
              <a:ext cx="60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200">
                  <a:solidFill>
                    <a:srgbClr val="000000"/>
                  </a:solidFill>
                </a:rPr>
                <a:t>(1) + (2) - (4) = (3)</a:t>
              </a:r>
              <a:endParaRPr lang="el-GR" altLang="de-DE"/>
            </a:p>
          </p:txBody>
        </p:sp>
        <p:grpSp>
          <p:nvGrpSpPr>
            <p:cNvPr id="237626" name="Group 58"/>
            <p:cNvGrpSpPr>
              <a:grpSpLocks/>
            </p:cNvGrpSpPr>
            <p:nvPr/>
          </p:nvGrpSpPr>
          <p:grpSpPr bwMode="auto">
            <a:xfrm>
              <a:off x="4441" y="1916"/>
              <a:ext cx="286" cy="254"/>
              <a:chOff x="4441" y="1916"/>
              <a:chExt cx="286" cy="254"/>
            </a:xfrm>
          </p:grpSpPr>
          <p:sp>
            <p:nvSpPr>
              <p:cNvPr id="237627" name="Freeform 59"/>
              <p:cNvSpPr>
                <a:spLocks/>
              </p:cNvSpPr>
              <p:nvPr/>
            </p:nvSpPr>
            <p:spPr bwMode="auto">
              <a:xfrm>
                <a:off x="4441" y="1958"/>
                <a:ext cx="233" cy="87"/>
              </a:xfrm>
              <a:custGeom>
                <a:avLst/>
                <a:gdLst>
                  <a:gd name="T0" fmla="*/ 316 w 465"/>
                  <a:gd name="T1" fmla="*/ 176 h 176"/>
                  <a:gd name="T2" fmla="*/ 0 w 465"/>
                  <a:gd name="T3" fmla="*/ 176 h 176"/>
                  <a:gd name="T4" fmla="*/ 149 w 465"/>
                  <a:gd name="T5" fmla="*/ 0 h 176"/>
                  <a:gd name="T6" fmla="*/ 465 w 465"/>
                  <a:gd name="T7" fmla="*/ 0 h 176"/>
                  <a:gd name="T8" fmla="*/ 316 w 465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176">
                    <a:moveTo>
                      <a:pt x="316" y="176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465" y="0"/>
                    </a:lnTo>
                    <a:lnTo>
                      <a:pt x="316" y="1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28" name="Freeform 60"/>
              <p:cNvSpPr>
                <a:spLocks/>
              </p:cNvSpPr>
              <p:nvPr/>
            </p:nvSpPr>
            <p:spPr bwMode="auto">
              <a:xfrm>
                <a:off x="4599" y="1999"/>
                <a:ext cx="128" cy="171"/>
              </a:xfrm>
              <a:custGeom>
                <a:avLst/>
                <a:gdLst>
                  <a:gd name="T0" fmla="*/ 0 w 255"/>
                  <a:gd name="T1" fmla="*/ 341 h 341"/>
                  <a:gd name="T2" fmla="*/ 105 w 255"/>
                  <a:gd name="T3" fmla="*/ 176 h 341"/>
                  <a:gd name="T4" fmla="*/ 255 w 255"/>
                  <a:gd name="T5" fmla="*/ 0 h 341"/>
                  <a:gd name="T6" fmla="*/ 149 w 255"/>
                  <a:gd name="T7" fmla="*/ 165 h 341"/>
                  <a:gd name="T8" fmla="*/ 0 w 255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41">
                    <a:moveTo>
                      <a:pt x="0" y="341"/>
                    </a:moveTo>
                    <a:lnTo>
                      <a:pt x="105" y="176"/>
                    </a:lnTo>
                    <a:lnTo>
                      <a:pt x="255" y="0"/>
                    </a:lnTo>
                    <a:lnTo>
                      <a:pt x="149" y="165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29" name="Freeform 61"/>
              <p:cNvSpPr>
                <a:spLocks/>
              </p:cNvSpPr>
              <p:nvPr/>
            </p:nvSpPr>
            <p:spPr bwMode="auto">
              <a:xfrm>
                <a:off x="4599" y="1916"/>
                <a:ext cx="128" cy="171"/>
              </a:xfrm>
              <a:custGeom>
                <a:avLst/>
                <a:gdLst>
                  <a:gd name="T0" fmla="*/ 105 w 255"/>
                  <a:gd name="T1" fmla="*/ 342 h 342"/>
                  <a:gd name="T2" fmla="*/ 0 w 255"/>
                  <a:gd name="T3" fmla="*/ 176 h 342"/>
                  <a:gd name="T4" fmla="*/ 149 w 255"/>
                  <a:gd name="T5" fmla="*/ 0 h 342"/>
                  <a:gd name="T6" fmla="*/ 255 w 255"/>
                  <a:gd name="T7" fmla="*/ 166 h 342"/>
                  <a:gd name="T8" fmla="*/ 105 w 25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42">
                    <a:moveTo>
                      <a:pt x="105" y="342"/>
                    </a:moveTo>
                    <a:lnTo>
                      <a:pt x="0" y="176"/>
                    </a:lnTo>
                    <a:lnTo>
                      <a:pt x="149" y="0"/>
                    </a:lnTo>
                    <a:lnTo>
                      <a:pt x="255" y="166"/>
                    </a:lnTo>
                    <a:lnTo>
                      <a:pt x="105" y="3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630" name="Freeform 62"/>
              <p:cNvSpPr>
                <a:spLocks/>
              </p:cNvSpPr>
              <p:nvPr/>
            </p:nvSpPr>
            <p:spPr bwMode="auto">
              <a:xfrm>
                <a:off x="4441" y="2004"/>
                <a:ext cx="211" cy="166"/>
              </a:xfrm>
              <a:custGeom>
                <a:avLst/>
                <a:gdLst>
                  <a:gd name="T0" fmla="*/ 316 w 421"/>
                  <a:gd name="T1" fmla="*/ 0 h 331"/>
                  <a:gd name="T2" fmla="*/ 316 w 421"/>
                  <a:gd name="T3" fmla="*/ 83 h 331"/>
                  <a:gd name="T4" fmla="*/ 0 w 421"/>
                  <a:gd name="T5" fmla="*/ 83 h 331"/>
                  <a:gd name="T6" fmla="*/ 0 w 421"/>
                  <a:gd name="T7" fmla="*/ 248 h 331"/>
                  <a:gd name="T8" fmla="*/ 316 w 421"/>
                  <a:gd name="T9" fmla="*/ 248 h 331"/>
                  <a:gd name="T10" fmla="*/ 316 w 421"/>
                  <a:gd name="T11" fmla="*/ 331 h 331"/>
                  <a:gd name="T12" fmla="*/ 421 w 421"/>
                  <a:gd name="T13" fmla="*/ 166 h 331"/>
                  <a:gd name="T14" fmla="*/ 316 w 421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1" h="331">
                    <a:moveTo>
                      <a:pt x="316" y="0"/>
                    </a:moveTo>
                    <a:lnTo>
                      <a:pt x="316" y="83"/>
                    </a:lnTo>
                    <a:lnTo>
                      <a:pt x="0" y="83"/>
                    </a:lnTo>
                    <a:lnTo>
                      <a:pt x="0" y="248"/>
                    </a:lnTo>
                    <a:lnTo>
                      <a:pt x="316" y="248"/>
                    </a:lnTo>
                    <a:lnTo>
                      <a:pt x="316" y="331"/>
                    </a:lnTo>
                    <a:lnTo>
                      <a:pt x="421" y="166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7985" name="Text Box 417"/>
          <p:cNvSpPr txBox="1">
            <a:spLocks noChangeArrowheads="1"/>
          </p:cNvSpPr>
          <p:nvPr/>
        </p:nvSpPr>
        <p:spPr bwMode="auto">
          <a:xfrm>
            <a:off x="3132138" y="5084763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200"/>
              <a:t>(2)</a:t>
            </a:r>
            <a:endParaRPr lang="el-GR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D0735-0865-441C-A367-239BADDCD5C0}" type="slidenum">
              <a:rPr lang="el-GR" altLang="de-DE"/>
              <a:pPr/>
              <a:t>34</a:t>
            </a:fld>
            <a:endParaRPr lang="el-GR" altLang="de-DE"/>
          </a:p>
        </p:txBody>
      </p:sp>
      <p:sp>
        <p:nvSpPr>
          <p:cNvPr id="238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Κόστος παραχθέντων</a:t>
            </a:r>
            <a:endParaRPr lang="el-GR" altLang="de-DE" sz="4000" smtClean="0"/>
          </a:p>
        </p:txBody>
      </p:sp>
      <p:grpSp>
        <p:nvGrpSpPr>
          <p:cNvPr id="238598" name="Group 6"/>
          <p:cNvGrpSpPr>
            <a:grpSpLocks noChangeAspect="1"/>
          </p:cNvGrpSpPr>
          <p:nvPr/>
        </p:nvGrpSpPr>
        <p:grpSpPr bwMode="auto">
          <a:xfrm>
            <a:off x="468313" y="1916113"/>
            <a:ext cx="8229600" cy="3932237"/>
            <a:chOff x="288" y="1195"/>
            <a:chExt cx="5184" cy="2477"/>
          </a:xfrm>
        </p:grpSpPr>
        <p:sp>
          <p:nvSpPr>
            <p:cNvPr id="2385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195"/>
              <a:ext cx="5184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8602" name="Group 10"/>
            <p:cNvGrpSpPr>
              <a:grpSpLocks/>
            </p:cNvGrpSpPr>
            <p:nvPr/>
          </p:nvGrpSpPr>
          <p:grpSpPr bwMode="auto">
            <a:xfrm>
              <a:off x="657" y="1374"/>
              <a:ext cx="1437" cy="693"/>
              <a:chOff x="657" y="1374"/>
              <a:chExt cx="1437" cy="693"/>
            </a:xfrm>
          </p:grpSpPr>
          <p:sp>
            <p:nvSpPr>
              <p:cNvPr id="238599" name="Freeform 7"/>
              <p:cNvSpPr>
                <a:spLocks/>
              </p:cNvSpPr>
              <p:nvPr/>
            </p:nvSpPr>
            <p:spPr bwMode="auto">
              <a:xfrm>
                <a:off x="1997" y="1374"/>
                <a:ext cx="97" cy="693"/>
              </a:xfrm>
              <a:custGeom>
                <a:avLst/>
                <a:gdLst>
                  <a:gd name="T0" fmla="*/ 0 w 194"/>
                  <a:gd name="T1" fmla="*/ 1385 h 1385"/>
                  <a:gd name="T2" fmla="*/ 0 w 194"/>
                  <a:gd name="T3" fmla="*/ 194 h 1385"/>
                  <a:gd name="T4" fmla="*/ 194 w 194"/>
                  <a:gd name="T5" fmla="*/ 0 h 1385"/>
                  <a:gd name="T6" fmla="*/ 194 w 194"/>
                  <a:gd name="T7" fmla="*/ 1190 h 1385"/>
                  <a:gd name="T8" fmla="*/ 0 w 194"/>
                  <a:gd name="T9" fmla="*/ 138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385">
                    <a:moveTo>
                      <a:pt x="0" y="1385"/>
                    </a:moveTo>
                    <a:lnTo>
                      <a:pt x="0" y="194"/>
                    </a:lnTo>
                    <a:lnTo>
                      <a:pt x="194" y="0"/>
                    </a:lnTo>
                    <a:lnTo>
                      <a:pt x="194" y="1190"/>
                    </a:lnTo>
                    <a:lnTo>
                      <a:pt x="0" y="138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3E0E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00" name="Freeform 8"/>
              <p:cNvSpPr>
                <a:spLocks/>
              </p:cNvSpPr>
              <p:nvPr/>
            </p:nvSpPr>
            <p:spPr bwMode="auto">
              <a:xfrm>
                <a:off x="657" y="1374"/>
                <a:ext cx="1437" cy="98"/>
              </a:xfrm>
              <a:custGeom>
                <a:avLst/>
                <a:gdLst>
                  <a:gd name="T0" fmla="*/ 2680 w 2874"/>
                  <a:gd name="T1" fmla="*/ 194 h 194"/>
                  <a:gd name="T2" fmla="*/ 0 w 2874"/>
                  <a:gd name="T3" fmla="*/ 194 h 194"/>
                  <a:gd name="T4" fmla="*/ 195 w 2874"/>
                  <a:gd name="T5" fmla="*/ 0 h 194"/>
                  <a:gd name="T6" fmla="*/ 2874 w 2874"/>
                  <a:gd name="T7" fmla="*/ 0 h 194"/>
                  <a:gd name="T8" fmla="*/ 2680 w 2874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4" h="194">
                    <a:moveTo>
                      <a:pt x="2680" y="194"/>
                    </a:moveTo>
                    <a:lnTo>
                      <a:pt x="0" y="194"/>
                    </a:lnTo>
                    <a:lnTo>
                      <a:pt x="195" y="0"/>
                    </a:lnTo>
                    <a:lnTo>
                      <a:pt x="2874" y="0"/>
                    </a:lnTo>
                    <a:lnTo>
                      <a:pt x="2680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9979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01" name="Rectangle 9"/>
              <p:cNvSpPr>
                <a:spLocks noChangeArrowheads="1"/>
              </p:cNvSpPr>
              <p:nvPr/>
            </p:nvSpPr>
            <p:spPr bwMode="auto">
              <a:xfrm>
                <a:off x="657" y="1472"/>
                <a:ext cx="1340" cy="5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8603" name="Rectangle 11"/>
            <p:cNvSpPr>
              <a:spLocks noChangeArrowheads="1"/>
            </p:cNvSpPr>
            <p:nvPr/>
          </p:nvSpPr>
          <p:spPr bwMode="auto">
            <a:xfrm>
              <a:off x="932" y="1647"/>
              <a:ext cx="8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Αρχικό Απόθεμα</a:t>
              </a:r>
              <a:endParaRPr lang="el-GR" altLang="de-DE" b="1"/>
            </a:p>
          </p:txBody>
        </p:sp>
        <p:sp>
          <p:nvSpPr>
            <p:cNvPr id="238604" name="Rectangle 12"/>
            <p:cNvSpPr>
              <a:spLocks noChangeArrowheads="1"/>
            </p:cNvSpPr>
            <p:nvPr/>
          </p:nvSpPr>
          <p:spPr bwMode="auto">
            <a:xfrm>
              <a:off x="872" y="1788"/>
              <a:ext cx="9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Ημικατεργασμένων</a:t>
              </a:r>
              <a:endParaRPr lang="el-GR" altLang="de-DE" b="1"/>
            </a:p>
          </p:txBody>
        </p:sp>
        <p:sp>
          <p:nvSpPr>
            <p:cNvPr id="238605" name="Rectangle 13"/>
            <p:cNvSpPr>
              <a:spLocks noChangeArrowheads="1"/>
            </p:cNvSpPr>
            <p:nvPr/>
          </p:nvSpPr>
          <p:spPr bwMode="auto">
            <a:xfrm>
              <a:off x="794" y="1197"/>
              <a:ext cx="10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06" name="Rectangle 14"/>
            <p:cNvSpPr>
              <a:spLocks noChangeArrowheads="1"/>
            </p:cNvSpPr>
            <p:nvPr/>
          </p:nvSpPr>
          <p:spPr bwMode="auto">
            <a:xfrm>
              <a:off x="850" y="1229"/>
              <a:ext cx="8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Έναρξη Περιόδου</a:t>
              </a:r>
              <a:endParaRPr lang="el-GR" altLang="de-DE"/>
            </a:p>
          </p:txBody>
        </p:sp>
        <p:grpSp>
          <p:nvGrpSpPr>
            <p:cNvPr id="238610" name="Group 18"/>
            <p:cNvGrpSpPr>
              <a:grpSpLocks/>
            </p:cNvGrpSpPr>
            <p:nvPr/>
          </p:nvGrpSpPr>
          <p:grpSpPr bwMode="auto">
            <a:xfrm>
              <a:off x="657" y="2519"/>
              <a:ext cx="1562" cy="1104"/>
              <a:chOff x="657" y="2519"/>
              <a:chExt cx="1562" cy="1104"/>
            </a:xfrm>
          </p:grpSpPr>
          <p:sp>
            <p:nvSpPr>
              <p:cNvPr id="238607" name="Freeform 15"/>
              <p:cNvSpPr>
                <a:spLocks/>
              </p:cNvSpPr>
              <p:nvPr/>
            </p:nvSpPr>
            <p:spPr bwMode="auto">
              <a:xfrm>
                <a:off x="2122" y="2519"/>
                <a:ext cx="97" cy="1104"/>
              </a:xfrm>
              <a:custGeom>
                <a:avLst/>
                <a:gdLst>
                  <a:gd name="T0" fmla="*/ 0 w 194"/>
                  <a:gd name="T1" fmla="*/ 2209 h 2209"/>
                  <a:gd name="T2" fmla="*/ 0 w 194"/>
                  <a:gd name="T3" fmla="*/ 194 h 2209"/>
                  <a:gd name="T4" fmla="*/ 194 w 194"/>
                  <a:gd name="T5" fmla="*/ 0 h 2209"/>
                  <a:gd name="T6" fmla="*/ 194 w 194"/>
                  <a:gd name="T7" fmla="*/ 2014 h 2209"/>
                  <a:gd name="T8" fmla="*/ 0 w 194"/>
                  <a:gd name="T9" fmla="*/ 2209 h 2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209">
                    <a:moveTo>
                      <a:pt x="0" y="2209"/>
                    </a:moveTo>
                    <a:lnTo>
                      <a:pt x="0" y="194"/>
                    </a:lnTo>
                    <a:lnTo>
                      <a:pt x="194" y="0"/>
                    </a:lnTo>
                    <a:lnTo>
                      <a:pt x="194" y="2014"/>
                    </a:lnTo>
                    <a:lnTo>
                      <a:pt x="0" y="220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B3E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08" name="Freeform 16"/>
              <p:cNvSpPr>
                <a:spLocks/>
              </p:cNvSpPr>
              <p:nvPr/>
            </p:nvSpPr>
            <p:spPr bwMode="auto">
              <a:xfrm>
                <a:off x="657" y="2519"/>
                <a:ext cx="1562" cy="97"/>
              </a:xfrm>
              <a:custGeom>
                <a:avLst/>
                <a:gdLst>
                  <a:gd name="T0" fmla="*/ 2930 w 3124"/>
                  <a:gd name="T1" fmla="*/ 194 h 194"/>
                  <a:gd name="T2" fmla="*/ 0 w 3124"/>
                  <a:gd name="T3" fmla="*/ 194 h 194"/>
                  <a:gd name="T4" fmla="*/ 195 w 3124"/>
                  <a:gd name="T5" fmla="*/ 0 h 194"/>
                  <a:gd name="T6" fmla="*/ 3124 w 3124"/>
                  <a:gd name="T7" fmla="*/ 0 h 194"/>
                  <a:gd name="T8" fmla="*/ 2930 w 3124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4" h="194">
                    <a:moveTo>
                      <a:pt x="2930" y="194"/>
                    </a:moveTo>
                    <a:lnTo>
                      <a:pt x="0" y="194"/>
                    </a:lnTo>
                    <a:lnTo>
                      <a:pt x="195" y="0"/>
                    </a:lnTo>
                    <a:lnTo>
                      <a:pt x="3124" y="0"/>
                    </a:lnTo>
                    <a:lnTo>
                      <a:pt x="2930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9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09" name="Rectangle 17"/>
              <p:cNvSpPr>
                <a:spLocks noChangeArrowheads="1"/>
              </p:cNvSpPr>
              <p:nvPr/>
            </p:nvSpPr>
            <p:spPr bwMode="auto">
              <a:xfrm>
                <a:off x="657" y="2616"/>
                <a:ext cx="1465" cy="10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8611" name="Rectangle 19"/>
            <p:cNvSpPr>
              <a:spLocks noChangeArrowheads="1"/>
            </p:cNvSpPr>
            <p:nvPr/>
          </p:nvSpPr>
          <p:spPr bwMode="auto">
            <a:xfrm>
              <a:off x="1073" y="2827"/>
              <a:ext cx="6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Πρώτες ύλες </a:t>
              </a:r>
              <a:endParaRPr lang="el-GR" altLang="de-DE" b="1"/>
            </a:p>
          </p:txBody>
        </p:sp>
        <p:sp>
          <p:nvSpPr>
            <p:cNvPr id="238612" name="Rectangle 20"/>
            <p:cNvSpPr>
              <a:spLocks noChangeArrowheads="1"/>
            </p:cNvSpPr>
            <p:nvPr/>
          </p:nvSpPr>
          <p:spPr bwMode="auto">
            <a:xfrm>
              <a:off x="669" y="2993"/>
              <a:ext cx="64" cy="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 (</a:t>
              </a:r>
              <a:endParaRPr lang="el-GR" altLang="de-DE"/>
            </a:p>
          </p:txBody>
        </p:sp>
        <p:sp>
          <p:nvSpPr>
            <p:cNvPr id="238613" name="Rectangle 21"/>
            <p:cNvSpPr>
              <a:spLocks noChangeArrowheads="1"/>
            </p:cNvSpPr>
            <p:nvPr/>
          </p:nvSpPr>
          <p:spPr bwMode="auto">
            <a:xfrm>
              <a:off x="733" y="2993"/>
              <a:ext cx="14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 i="1">
                  <a:solidFill>
                    <a:srgbClr val="000000"/>
                  </a:solidFill>
                </a:rPr>
                <a:t>από αποθήκη πρώτων υλών</a:t>
              </a:r>
              <a:endParaRPr lang="el-GR" altLang="de-DE" b="1"/>
            </a:p>
          </p:txBody>
        </p:sp>
        <p:sp>
          <p:nvSpPr>
            <p:cNvPr id="238614" name="Rectangle 22"/>
            <p:cNvSpPr>
              <a:spLocks noChangeArrowheads="1"/>
            </p:cNvSpPr>
            <p:nvPr/>
          </p:nvSpPr>
          <p:spPr bwMode="auto">
            <a:xfrm>
              <a:off x="2075" y="299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)</a:t>
              </a:r>
              <a:endParaRPr lang="el-GR" altLang="de-DE"/>
            </a:p>
          </p:txBody>
        </p:sp>
        <p:sp>
          <p:nvSpPr>
            <p:cNvPr id="238615" name="Rectangle 23"/>
            <p:cNvSpPr>
              <a:spLocks noChangeArrowheads="1"/>
            </p:cNvSpPr>
            <p:nvPr/>
          </p:nvSpPr>
          <p:spPr bwMode="auto">
            <a:xfrm>
              <a:off x="1034" y="3159"/>
              <a:ext cx="75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Άμεση εργασία</a:t>
              </a:r>
              <a:endParaRPr lang="el-GR" altLang="de-DE" b="1"/>
            </a:p>
          </p:txBody>
        </p:sp>
        <p:sp>
          <p:nvSpPr>
            <p:cNvPr id="238616" name="Rectangle 24"/>
            <p:cNvSpPr>
              <a:spLocks noChangeArrowheads="1"/>
            </p:cNvSpPr>
            <p:nvPr/>
          </p:nvSpPr>
          <p:spPr bwMode="auto">
            <a:xfrm>
              <a:off x="1244" y="3325"/>
              <a:ext cx="2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Γ.Β.Ε.</a:t>
              </a:r>
              <a:endParaRPr lang="el-GR" altLang="de-DE" b="1"/>
            </a:p>
          </p:txBody>
        </p:sp>
        <p:sp>
          <p:nvSpPr>
            <p:cNvPr id="238617" name="Rectangle 25"/>
            <p:cNvSpPr>
              <a:spLocks noChangeArrowheads="1"/>
            </p:cNvSpPr>
            <p:nvPr/>
          </p:nvSpPr>
          <p:spPr bwMode="auto">
            <a:xfrm>
              <a:off x="932" y="2296"/>
              <a:ext cx="10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18" name="Rectangle 26"/>
            <p:cNvSpPr>
              <a:spLocks noChangeArrowheads="1"/>
            </p:cNvSpPr>
            <p:nvPr/>
          </p:nvSpPr>
          <p:spPr bwMode="auto">
            <a:xfrm>
              <a:off x="987" y="2327"/>
              <a:ext cx="9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sp>
          <p:nvSpPr>
            <p:cNvPr id="238619" name="Rectangle 27"/>
            <p:cNvSpPr>
              <a:spLocks noChangeArrowheads="1"/>
            </p:cNvSpPr>
            <p:nvPr/>
          </p:nvSpPr>
          <p:spPr bwMode="auto">
            <a:xfrm>
              <a:off x="2122" y="1655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20" name="Rectangle 28"/>
            <p:cNvSpPr>
              <a:spLocks noChangeArrowheads="1"/>
            </p:cNvSpPr>
            <p:nvPr/>
          </p:nvSpPr>
          <p:spPr bwMode="auto">
            <a:xfrm>
              <a:off x="2177" y="1690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(1)</a:t>
              </a:r>
              <a:endParaRPr lang="el-GR" altLang="de-DE"/>
            </a:p>
          </p:txBody>
        </p: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>
              <a:off x="2213" y="3074"/>
              <a:ext cx="24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>
              <a:off x="2269" y="3110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(2)</a:t>
              </a:r>
              <a:endParaRPr lang="el-GR" altLang="de-DE"/>
            </a:p>
          </p:txBody>
        </p:sp>
        <p:sp>
          <p:nvSpPr>
            <p:cNvPr id="238623" name="Freeform 31"/>
            <p:cNvSpPr>
              <a:spLocks/>
            </p:cNvSpPr>
            <p:nvPr/>
          </p:nvSpPr>
          <p:spPr bwMode="auto">
            <a:xfrm>
              <a:off x="2300" y="1563"/>
              <a:ext cx="302" cy="1877"/>
            </a:xfrm>
            <a:custGeom>
              <a:avLst/>
              <a:gdLst>
                <a:gd name="T0" fmla="*/ 31 w 605"/>
                <a:gd name="T1" fmla="*/ 2 h 3754"/>
                <a:gd name="T2" fmla="*/ 90 w 605"/>
                <a:gd name="T3" fmla="*/ 14 h 3754"/>
                <a:gd name="T4" fmla="*/ 145 w 605"/>
                <a:gd name="T5" fmla="*/ 38 h 3754"/>
                <a:gd name="T6" fmla="*/ 193 w 605"/>
                <a:gd name="T7" fmla="*/ 71 h 3754"/>
                <a:gd name="T8" fmla="*/ 233 w 605"/>
                <a:gd name="T9" fmla="*/ 115 h 3754"/>
                <a:gd name="T10" fmla="*/ 265 w 605"/>
                <a:gd name="T11" fmla="*/ 164 h 3754"/>
                <a:gd name="T12" fmla="*/ 288 w 605"/>
                <a:gd name="T13" fmla="*/ 220 h 3754"/>
                <a:gd name="T14" fmla="*/ 300 w 605"/>
                <a:gd name="T15" fmla="*/ 281 h 3754"/>
                <a:gd name="T16" fmla="*/ 302 w 605"/>
                <a:gd name="T17" fmla="*/ 1565 h 3754"/>
                <a:gd name="T18" fmla="*/ 307 w 605"/>
                <a:gd name="T19" fmla="*/ 1627 h 3754"/>
                <a:gd name="T20" fmla="*/ 327 w 605"/>
                <a:gd name="T21" fmla="*/ 1687 h 3754"/>
                <a:gd name="T22" fmla="*/ 353 w 605"/>
                <a:gd name="T23" fmla="*/ 1740 h 3754"/>
                <a:gd name="T24" fmla="*/ 391 w 605"/>
                <a:gd name="T25" fmla="*/ 1786 h 3754"/>
                <a:gd name="T26" fmla="*/ 435 w 605"/>
                <a:gd name="T27" fmla="*/ 1824 h 3754"/>
                <a:gd name="T28" fmla="*/ 487 w 605"/>
                <a:gd name="T29" fmla="*/ 1853 h 3754"/>
                <a:gd name="T30" fmla="*/ 544 w 605"/>
                <a:gd name="T31" fmla="*/ 1872 h 3754"/>
                <a:gd name="T32" fmla="*/ 605 w 605"/>
                <a:gd name="T33" fmla="*/ 1877 h 3754"/>
                <a:gd name="T34" fmla="*/ 544 w 605"/>
                <a:gd name="T35" fmla="*/ 1883 h 3754"/>
                <a:gd name="T36" fmla="*/ 487 w 605"/>
                <a:gd name="T37" fmla="*/ 1902 h 3754"/>
                <a:gd name="T38" fmla="*/ 435 w 605"/>
                <a:gd name="T39" fmla="*/ 1931 h 3754"/>
                <a:gd name="T40" fmla="*/ 391 w 605"/>
                <a:gd name="T41" fmla="*/ 1969 h 3754"/>
                <a:gd name="T42" fmla="*/ 353 w 605"/>
                <a:gd name="T43" fmla="*/ 2015 h 3754"/>
                <a:gd name="T44" fmla="*/ 327 w 605"/>
                <a:gd name="T45" fmla="*/ 2068 h 3754"/>
                <a:gd name="T46" fmla="*/ 307 w 605"/>
                <a:gd name="T47" fmla="*/ 2127 h 3754"/>
                <a:gd name="T48" fmla="*/ 302 w 605"/>
                <a:gd name="T49" fmla="*/ 2190 h 3754"/>
                <a:gd name="T50" fmla="*/ 300 w 605"/>
                <a:gd name="T51" fmla="*/ 3474 h 3754"/>
                <a:gd name="T52" fmla="*/ 288 w 605"/>
                <a:gd name="T53" fmla="*/ 3535 h 3754"/>
                <a:gd name="T54" fmla="*/ 265 w 605"/>
                <a:gd name="T55" fmla="*/ 3590 h 3754"/>
                <a:gd name="T56" fmla="*/ 233 w 605"/>
                <a:gd name="T57" fmla="*/ 3642 h 3754"/>
                <a:gd name="T58" fmla="*/ 193 w 605"/>
                <a:gd name="T59" fmla="*/ 3684 h 3754"/>
                <a:gd name="T60" fmla="*/ 145 w 605"/>
                <a:gd name="T61" fmla="*/ 3716 h 3754"/>
                <a:gd name="T62" fmla="*/ 90 w 605"/>
                <a:gd name="T63" fmla="*/ 3741 h 3754"/>
                <a:gd name="T64" fmla="*/ 31 w 605"/>
                <a:gd name="T65" fmla="*/ 3753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5" h="3754">
                  <a:moveTo>
                    <a:pt x="0" y="0"/>
                  </a:moveTo>
                  <a:lnTo>
                    <a:pt x="31" y="2"/>
                  </a:lnTo>
                  <a:lnTo>
                    <a:pt x="61" y="6"/>
                  </a:lnTo>
                  <a:lnTo>
                    <a:pt x="90" y="14"/>
                  </a:lnTo>
                  <a:lnTo>
                    <a:pt x="119" y="25"/>
                  </a:lnTo>
                  <a:lnTo>
                    <a:pt x="145" y="38"/>
                  </a:lnTo>
                  <a:lnTo>
                    <a:pt x="170" y="54"/>
                  </a:lnTo>
                  <a:lnTo>
                    <a:pt x="193" y="71"/>
                  </a:lnTo>
                  <a:lnTo>
                    <a:pt x="214" y="92"/>
                  </a:lnTo>
                  <a:lnTo>
                    <a:pt x="233" y="115"/>
                  </a:lnTo>
                  <a:lnTo>
                    <a:pt x="250" y="138"/>
                  </a:lnTo>
                  <a:lnTo>
                    <a:pt x="265" y="164"/>
                  </a:lnTo>
                  <a:lnTo>
                    <a:pt x="279" y="191"/>
                  </a:lnTo>
                  <a:lnTo>
                    <a:pt x="288" y="220"/>
                  </a:lnTo>
                  <a:lnTo>
                    <a:pt x="296" y="250"/>
                  </a:lnTo>
                  <a:lnTo>
                    <a:pt x="300" y="281"/>
                  </a:lnTo>
                  <a:lnTo>
                    <a:pt x="302" y="313"/>
                  </a:lnTo>
                  <a:lnTo>
                    <a:pt x="302" y="1565"/>
                  </a:lnTo>
                  <a:lnTo>
                    <a:pt x="304" y="1597"/>
                  </a:lnTo>
                  <a:lnTo>
                    <a:pt x="307" y="1627"/>
                  </a:lnTo>
                  <a:lnTo>
                    <a:pt x="315" y="1658"/>
                  </a:lnTo>
                  <a:lnTo>
                    <a:pt x="327" y="1687"/>
                  </a:lnTo>
                  <a:lnTo>
                    <a:pt x="338" y="1713"/>
                  </a:lnTo>
                  <a:lnTo>
                    <a:pt x="353" y="1740"/>
                  </a:lnTo>
                  <a:lnTo>
                    <a:pt x="370" y="1765"/>
                  </a:lnTo>
                  <a:lnTo>
                    <a:pt x="391" y="1786"/>
                  </a:lnTo>
                  <a:lnTo>
                    <a:pt x="412" y="1807"/>
                  </a:lnTo>
                  <a:lnTo>
                    <a:pt x="435" y="1824"/>
                  </a:lnTo>
                  <a:lnTo>
                    <a:pt x="460" y="1839"/>
                  </a:lnTo>
                  <a:lnTo>
                    <a:pt x="487" y="1853"/>
                  </a:lnTo>
                  <a:lnTo>
                    <a:pt x="515" y="1864"/>
                  </a:lnTo>
                  <a:lnTo>
                    <a:pt x="544" y="1872"/>
                  </a:lnTo>
                  <a:lnTo>
                    <a:pt x="574" y="1875"/>
                  </a:lnTo>
                  <a:lnTo>
                    <a:pt x="605" y="1877"/>
                  </a:lnTo>
                  <a:lnTo>
                    <a:pt x="574" y="1879"/>
                  </a:lnTo>
                  <a:lnTo>
                    <a:pt x="544" y="1883"/>
                  </a:lnTo>
                  <a:lnTo>
                    <a:pt x="515" y="1891"/>
                  </a:lnTo>
                  <a:lnTo>
                    <a:pt x="487" y="1902"/>
                  </a:lnTo>
                  <a:lnTo>
                    <a:pt x="460" y="1916"/>
                  </a:lnTo>
                  <a:lnTo>
                    <a:pt x="435" y="1931"/>
                  </a:lnTo>
                  <a:lnTo>
                    <a:pt x="412" y="1948"/>
                  </a:lnTo>
                  <a:lnTo>
                    <a:pt x="391" y="1969"/>
                  </a:lnTo>
                  <a:lnTo>
                    <a:pt x="370" y="1992"/>
                  </a:lnTo>
                  <a:lnTo>
                    <a:pt x="353" y="2015"/>
                  </a:lnTo>
                  <a:lnTo>
                    <a:pt x="338" y="2041"/>
                  </a:lnTo>
                  <a:lnTo>
                    <a:pt x="327" y="2068"/>
                  </a:lnTo>
                  <a:lnTo>
                    <a:pt x="315" y="2097"/>
                  </a:lnTo>
                  <a:lnTo>
                    <a:pt x="307" y="2127"/>
                  </a:lnTo>
                  <a:lnTo>
                    <a:pt x="304" y="2158"/>
                  </a:lnTo>
                  <a:lnTo>
                    <a:pt x="302" y="2190"/>
                  </a:lnTo>
                  <a:lnTo>
                    <a:pt x="302" y="3442"/>
                  </a:lnTo>
                  <a:lnTo>
                    <a:pt x="300" y="3474"/>
                  </a:lnTo>
                  <a:lnTo>
                    <a:pt x="296" y="3505"/>
                  </a:lnTo>
                  <a:lnTo>
                    <a:pt x="288" y="3535"/>
                  </a:lnTo>
                  <a:lnTo>
                    <a:pt x="279" y="3564"/>
                  </a:lnTo>
                  <a:lnTo>
                    <a:pt x="265" y="3590"/>
                  </a:lnTo>
                  <a:lnTo>
                    <a:pt x="250" y="3617"/>
                  </a:lnTo>
                  <a:lnTo>
                    <a:pt x="233" y="3642"/>
                  </a:lnTo>
                  <a:lnTo>
                    <a:pt x="214" y="3663"/>
                  </a:lnTo>
                  <a:lnTo>
                    <a:pt x="193" y="3684"/>
                  </a:lnTo>
                  <a:lnTo>
                    <a:pt x="170" y="3701"/>
                  </a:lnTo>
                  <a:lnTo>
                    <a:pt x="145" y="3716"/>
                  </a:lnTo>
                  <a:lnTo>
                    <a:pt x="119" y="3730"/>
                  </a:lnTo>
                  <a:lnTo>
                    <a:pt x="90" y="3741"/>
                  </a:lnTo>
                  <a:lnTo>
                    <a:pt x="61" y="3749"/>
                  </a:lnTo>
                  <a:lnTo>
                    <a:pt x="31" y="3753"/>
                  </a:lnTo>
                  <a:lnTo>
                    <a:pt x="0" y="37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8627" name="Group 35"/>
            <p:cNvGrpSpPr>
              <a:grpSpLocks/>
            </p:cNvGrpSpPr>
            <p:nvPr/>
          </p:nvGrpSpPr>
          <p:grpSpPr bwMode="auto">
            <a:xfrm>
              <a:off x="2645" y="2244"/>
              <a:ext cx="920" cy="372"/>
              <a:chOff x="2645" y="2244"/>
              <a:chExt cx="920" cy="372"/>
            </a:xfrm>
          </p:grpSpPr>
          <p:sp>
            <p:nvSpPr>
              <p:cNvPr id="238624" name="Freeform 32"/>
              <p:cNvSpPr>
                <a:spLocks/>
              </p:cNvSpPr>
              <p:nvPr/>
            </p:nvSpPr>
            <p:spPr bwMode="auto">
              <a:xfrm>
                <a:off x="2645" y="2313"/>
                <a:ext cx="714" cy="97"/>
              </a:xfrm>
              <a:custGeom>
                <a:avLst/>
                <a:gdLst>
                  <a:gd name="T0" fmla="*/ 1232 w 1426"/>
                  <a:gd name="T1" fmla="*/ 194 h 194"/>
                  <a:gd name="T2" fmla="*/ 0 w 1426"/>
                  <a:gd name="T3" fmla="*/ 194 h 194"/>
                  <a:gd name="T4" fmla="*/ 194 w 1426"/>
                  <a:gd name="T5" fmla="*/ 0 h 194"/>
                  <a:gd name="T6" fmla="*/ 1426 w 1426"/>
                  <a:gd name="T7" fmla="*/ 0 h 194"/>
                  <a:gd name="T8" fmla="*/ 1232 w 1426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6" h="194">
                    <a:moveTo>
                      <a:pt x="1232" y="194"/>
                    </a:moveTo>
                    <a:lnTo>
                      <a:pt x="0" y="194"/>
                    </a:lnTo>
                    <a:lnTo>
                      <a:pt x="194" y="0"/>
                    </a:lnTo>
                    <a:lnTo>
                      <a:pt x="1426" y="0"/>
                    </a:lnTo>
                    <a:lnTo>
                      <a:pt x="1232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3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25" name="Freeform 33"/>
              <p:cNvSpPr>
                <a:spLocks/>
              </p:cNvSpPr>
              <p:nvPr/>
            </p:nvSpPr>
            <p:spPr bwMode="auto">
              <a:xfrm>
                <a:off x="3261" y="2244"/>
                <a:ext cx="304" cy="235"/>
              </a:xfrm>
              <a:custGeom>
                <a:avLst/>
                <a:gdLst>
                  <a:gd name="T0" fmla="*/ 412 w 606"/>
                  <a:gd name="T1" fmla="*/ 470 h 470"/>
                  <a:gd name="T2" fmla="*/ 0 w 606"/>
                  <a:gd name="T3" fmla="*/ 195 h 470"/>
                  <a:gd name="T4" fmla="*/ 194 w 606"/>
                  <a:gd name="T5" fmla="*/ 0 h 470"/>
                  <a:gd name="T6" fmla="*/ 606 w 606"/>
                  <a:gd name="T7" fmla="*/ 275 h 470"/>
                  <a:gd name="T8" fmla="*/ 412 w 606"/>
                  <a:gd name="T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6" h="470">
                    <a:moveTo>
                      <a:pt x="412" y="470"/>
                    </a:moveTo>
                    <a:lnTo>
                      <a:pt x="0" y="195"/>
                    </a:lnTo>
                    <a:lnTo>
                      <a:pt x="194" y="0"/>
                    </a:lnTo>
                    <a:lnTo>
                      <a:pt x="606" y="275"/>
                    </a:lnTo>
                    <a:lnTo>
                      <a:pt x="412" y="47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994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26" name="Freeform 34"/>
              <p:cNvSpPr>
                <a:spLocks/>
              </p:cNvSpPr>
              <p:nvPr/>
            </p:nvSpPr>
            <p:spPr bwMode="auto">
              <a:xfrm>
                <a:off x="2645" y="2341"/>
                <a:ext cx="822" cy="275"/>
              </a:xfrm>
              <a:custGeom>
                <a:avLst/>
                <a:gdLst>
                  <a:gd name="T0" fmla="*/ 1232 w 1644"/>
                  <a:gd name="T1" fmla="*/ 0 h 549"/>
                  <a:gd name="T2" fmla="*/ 1232 w 1644"/>
                  <a:gd name="T3" fmla="*/ 137 h 549"/>
                  <a:gd name="T4" fmla="*/ 0 w 1644"/>
                  <a:gd name="T5" fmla="*/ 137 h 549"/>
                  <a:gd name="T6" fmla="*/ 0 w 1644"/>
                  <a:gd name="T7" fmla="*/ 412 h 549"/>
                  <a:gd name="T8" fmla="*/ 1232 w 1644"/>
                  <a:gd name="T9" fmla="*/ 412 h 549"/>
                  <a:gd name="T10" fmla="*/ 1232 w 1644"/>
                  <a:gd name="T11" fmla="*/ 549 h 549"/>
                  <a:gd name="T12" fmla="*/ 1644 w 1644"/>
                  <a:gd name="T13" fmla="*/ 275 h 549"/>
                  <a:gd name="T14" fmla="*/ 1232 w 1644"/>
                  <a:gd name="T15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4" h="549">
                    <a:moveTo>
                      <a:pt x="1232" y="0"/>
                    </a:moveTo>
                    <a:lnTo>
                      <a:pt x="1232" y="137"/>
                    </a:lnTo>
                    <a:lnTo>
                      <a:pt x="0" y="137"/>
                    </a:lnTo>
                    <a:lnTo>
                      <a:pt x="0" y="412"/>
                    </a:lnTo>
                    <a:lnTo>
                      <a:pt x="1232" y="412"/>
                    </a:lnTo>
                    <a:lnTo>
                      <a:pt x="1232" y="549"/>
                    </a:lnTo>
                    <a:lnTo>
                      <a:pt x="1644" y="275"/>
                    </a:lnTo>
                    <a:lnTo>
                      <a:pt x="123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8631" name="Group 39"/>
            <p:cNvGrpSpPr>
              <a:grpSpLocks/>
            </p:cNvGrpSpPr>
            <p:nvPr/>
          </p:nvGrpSpPr>
          <p:grpSpPr bwMode="auto">
            <a:xfrm>
              <a:off x="3553" y="1374"/>
              <a:ext cx="1533" cy="739"/>
              <a:chOff x="3553" y="1374"/>
              <a:chExt cx="1533" cy="739"/>
            </a:xfrm>
          </p:grpSpPr>
          <p:sp>
            <p:nvSpPr>
              <p:cNvPr id="238628" name="Freeform 36"/>
              <p:cNvSpPr>
                <a:spLocks/>
              </p:cNvSpPr>
              <p:nvPr/>
            </p:nvSpPr>
            <p:spPr bwMode="auto">
              <a:xfrm>
                <a:off x="4989" y="1374"/>
                <a:ext cx="97" cy="739"/>
              </a:xfrm>
              <a:custGeom>
                <a:avLst/>
                <a:gdLst>
                  <a:gd name="T0" fmla="*/ 0 w 195"/>
                  <a:gd name="T1" fmla="*/ 1476 h 1476"/>
                  <a:gd name="T2" fmla="*/ 0 w 195"/>
                  <a:gd name="T3" fmla="*/ 194 h 1476"/>
                  <a:gd name="T4" fmla="*/ 195 w 195"/>
                  <a:gd name="T5" fmla="*/ 0 h 1476"/>
                  <a:gd name="T6" fmla="*/ 195 w 195"/>
                  <a:gd name="T7" fmla="*/ 1282 h 1476"/>
                  <a:gd name="T8" fmla="*/ 0 w 195"/>
                  <a:gd name="T9" fmla="*/ 147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476">
                    <a:moveTo>
                      <a:pt x="0" y="1476"/>
                    </a:moveTo>
                    <a:lnTo>
                      <a:pt x="0" y="194"/>
                    </a:lnTo>
                    <a:lnTo>
                      <a:pt x="195" y="0"/>
                    </a:lnTo>
                    <a:lnTo>
                      <a:pt x="195" y="1282"/>
                    </a:lnTo>
                    <a:lnTo>
                      <a:pt x="0" y="147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E0E05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29" name="Freeform 37"/>
              <p:cNvSpPr>
                <a:spLocks/>
              </p:cNvSpPr>
              <p:nvPr/>
            </p:nvSpPr>
            <p:spPr bwMode="auto">
              <a:xfrm>
                <a:off x="3553" y="1374"/>
                <a:ext cx="1533" cy="98"/>
              </a:xfrm>
              <a:custGeom>
                <a:avLst/>
                <a:gdLst>
                  <a:gd name="T0" fmla="*/ 2870 w 3065"/>
                  <a:gd name="T1" fmla="*/ 194 h 194"/>
                  <a:gd name="T2" fmla="*/ 0 w 3065"/>
                  <a:gd name="T3" fmla="*/ 194 h 194"/>
                  <a:gd name="T4" fmla="*/ 194 w 3065"/>
                  <a:gd name="T5" fmla="*/ 0 h 194"/>
                  <a:gd name="T6" fmla="*/ 3065 w 3065"/>
                  <a:gd name="T7" fmla="*/ 0 h 194"/>
                  <a:gd name="T8" fmla="*/ 2870 w 3065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5" h="194">
                    <a:moveTo>
                      <a:pt x="2870" y="194"/>
                    </a:moveTo>
                    <a:lnTo>
                      <a:pt x="0" y="194"/>
                    </a:lnTo>
                    <a:lnTo>
                      <a:pt x="194" y="0"/>
                    </a:lnTo>
                    <a:lnTo>
                      <a:pt x="3065" y="0"/>
                    </a:lnTo>
                    <a:lnTo>
                      <a:pt x="2870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973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30" name="Rectangle 38"/>
              <p:cNvSpPr>
                <a:spLocks noChangeArrowheads="1"/>
              </p:cNvSpPr>
              <p:nvPr/>
            </p:nvSpPr>
            <p:spPr bwMode="auto">
              <a:xfrm>
                <a:off x="3553" y="1472"/>
                <a:ext cx="1436" cy="6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C3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8632" name="Rectangle 40"/>
            <p:cNvSpPr>
              <a:spLocks noChangeArrowheads="1"/>
            </p:cNvSpPr>
            <p:nvPr/>
          </p:nvSpPr>
          <p:spPr bwMode="auto">
            <a:xfrm>
              <a:off x="3871" y="1670"/>
              <a:ext cx="8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Έτοιμα Προϊόντα</a:t>
              </a:r>
              <a:endParaRPr lang="el-GR" altLang="de-DE" b="1"/>
            </a:p>
          </p:txBody>
        </p:sp>
        <p:sp>
          <p:nvSpPr>
            <p:cNvPr id="238633" name="Rectangle 41"/>
            <p:cNvSpPr>
              <a:spLocks noChangeArrowheads="1"/>
            </p:cNvSpPr>
            <p:nvPr/>
          </p:nvSpPr>
          <p:spPr bwMode="auto">
            <a:xfrm>
              <a:off x="3727" y="1811"/>
              <a:ext cx="115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 i="1">
                  <a:solidFill>
                    <a:srgbClr val="000000"/>
                  </a:solidFill>
                </a:rPr>
                <a:t>προς αποθήκη ετοίμων</a:t>
              </a:r>
              <a:endParaRPr lang="el-GR" altLang="de-DE" b="1"/>
            </a:p>
          </p:txBody>
        </p:sp>
        <p:sp>
          <p:nvSpPr>
            <p:cNvPr id="238634" name="Rectangle 42"/>
            <p:cNvSpPr>
              <a:spLocks noChangeArrowheads="1"/>
            </p:cNvSpPr>
            <p:nvPr/>
          </p:nvSpPr>
          <p:spPr bwMode="auto">
            <a:xfrm>
              <a:off x="3759" y="1197"/>
              <a:ext cx="106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35" name="Rectangle 43"/>
            <p:cNvSpPr>
              <a:spLocks noChangeArrowheads="1"/>
            </p:cNvSpPr>
            <p:nvPr/>
          </p:nvSpPr>
          <p:spPr bwMode="auto">
            <a:xfrm>
              <a:off x="3815" y="1229"/>
              <a:ext cx="93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grpSp>
          <p:nvGrpSpPr>
            <p:cNvPr id="238639" name="Group 47"/>
            <p:cNvGrpSpPr>
              <a:grpSpLocks/>
            </p:cNvGrpSpPr>
            <p:nvPr/>
          </p:nvGrpSpPr>
          <p:grpSpPr bwMode="auto">
            <a:xfrm>
              <a:off x="3553" y="2885"/>
              <a:ext cx="1533" cy="784"/>
              <a:chOff x="3553" y="2885"/>
              <a:chExt cx="1533" cy="784"/>
            </a:xfrm>
          </p:grpSpPr>
          <p:sp>
            <p:nvSpPr>
              <p:cNvPr id="238636" name="Freeform 44"/>
              <p:cNvSpPr>
                <a:spLocks/>
              </p:cNvSpPr>
              <p:nvPr/>
            </p:nvSpPr>
            <p:spPr bwMode="auto">
              <a:xfrm>
                <a:off x="4989" y="2885"/>
                <a:ext cx="97" cy="784"/>
              </a:xfrm>
              <a:custGeom>
                <a:avLst/>
                <a:gdLst>
                  <a:gd name="T0" fmla="*/ 0 w 195"/>
                  <a:gd name="T1" fmla="*/ 1568 h 1568"/>
                  <a:gd name="T2" fmla="*/ 0 w 195"/>
                  <a:gd name="T3" fmla="*/ 195 h 1568"/>
                  <a:gd name="T4" fmla="*/ 195 w 195"/>
                  <a:gd name="T5" fmla="*/ 0 h 1568"/>
                  <a:gd name="T6" fmla="*/ 195 w 195"/>
                  <a:gd name="T7" fmla="*/ 1374 h 1568"/>
                  <a:gd name="T8" fmla="*/ 0 w 195"/>
                  <a:gd name="T9" fmla="*/ 1568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568">
                    <a:moveTo>
                      <a:pt x="0" y="1568"/>
                    </a:moveTo>
                    <a:lnTo>
                      <a:pt x="0" y="195"/>
                    </a:lnTo>
                    <a:lnTo>
                      <a:pt x="195" y="0"/>
                    </a:lnTo>
                    <a:lnTo>
                      <a:pt x="195" y="1374"/>
                    </a:lnTo>
                    <a:lnTo>
                      <a:pt x="0" y="156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6E02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37" name="Freeform 45"/>
              <p:cNvSpPr>
                <a:spLocks/>
              </p:cNvSpPr>
              <p:nvPr/>
            </p:nvSpPr>
            <p:spPr bwMode="auto">
              <a:xfrm>
                <a:off x="3553" y="2885"/>
                <a:ext cx="1533" cy="97"/>
              </a:xfrm>
              <a:custGeom>
                <a:avLst/>
                <a:gdLst>
                  <a:gd name="T0" fmla="*/ 2870 w 3065"/>
                  <a:gd name="T1" fmla="*/ 195 h 195"/>
                  <a:gd name="T2" fmla="*/ 0 w 3065"/>
                  <a:gd name="T3" fmla="*/ 195 h 195"/>
                  <a:gd name="T4" fmla="*/ 194 w 3065"/>
                  <a:gd name="T5" fmla="*/ 0 h 195"/>
                  <a:gd name="T6" fmla="*/ 3065 w 3065"/>
                  <a:gd name="T7" fmla="*/ 0 h 195"/>
                  <a:gd name="T8" fmla="*/ 2870 w 3065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5" h="195">
                    <a:moveTo>
                      <a:pt x="2870" y="195"/>
                    </a:moveTo>
                    <a:lnTo>
                      <a:pt x="0" y="195"/>
                    </a:lnTo>
                    <a:lnTo>
                      <a:pt x="194" y="0"/>
                    </a:lnTo>
                    <a:lnTo>
                      <a:pt x="3065" y="0"/>
                    </a:lnTo>
                    <a:lnTo>
                      <a:pt x="2870" y="19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5B97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38" name="Rectangle 46"/>
              <p:cNvSpPr>
                <a:spLocks noChangeArrowheads="1"/>
              </p:cNvSpPr>
              <p:nvPr/>
            </p:nvSpPr>
            <p:spPr bwMode="auto">
              <a:xfrm>
                <a:off x="3553" y="2982"/>
                <a:ext cx="1436" cy="6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75C327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8640" name="Rectangle 48"/>
            <p:cNvSpPr>
              <a:spLocks noChangeArrowheads="1"/>
            </p:cNvSpPr>
            <p:nvPr/>
          </p:nvSpPr>
          <p:spPr bwMode="auto">
            <a:xfrm>
              <a:off x="3887" y="3204"/>
              <a:ext cx="8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Τελικό Απόθεμα</a:t>
              </a:r>
              <a:endParaRPr lang="el-GR" altLang="de-DE" b="1"/>
            </a:p>
          </p:txBody>
        </p:sp>
        <p:sp>
          <p:nvSpPr>
            <p:cNvPr id="238641" name="Rectangle 49"/>
            <p:cNvSpPr>
              <a:spLocks noChangeArrowheads="1"/>
            </p:cNvSpPr>
            <p:nvPr/>
          </p:nvSpPr>
          <p:spPr bwMode="auto">
            <a:xfrm>
              <a:off x="3816" y="3344"/>
              <a:ext cx="9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Ημικατεργασμένων</a:t>
              </a:r>
              <a:endParaRPr lang="el-GR" altLang="de-DE" b="1"/>
            </a:p>
          </p:txBody>
        </p:sp>
        <p:sp>
          <p:nvSpPr>
            <p:cNvPr id="238642" name="Rectangle 50"/>
            <p:cNvSpPr>
              <a:spLocks noChangeArrowheads="1"/>
            </p:cNvSpPr>
            <p:nvPr/>
          </p:nvSpPr>
          <p:spPr bwMode="auto">
            <a:xfrm>
              <a:off x="3864" y="2662"/>
              <a:ext cx="9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43" name="Rectangle 51"/>
            <p:cNvSpPr>
              <a:spLocks noChangeArrowheads="1"/>
            </p:cNvSpPr>
            <p:nvPr/>
          </p:nvSpPr>
          <p:spPr bwMode="auto">
            <a:xfrm>
              <a:off x="3919" y="2694"/>
              <a:ext cx="7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 b="1">
                  <a:solidFill>
                    <a:srgbClr val="000000"/>
                  </a:solidFill>
                </a:rPr>
                <a:t>Τέλος Περιόδου</a:t>
              </a:r>
              <a:endParaRPr lang="el-GR" altLang="de-DE"/>
            </a:p>
          </p:txBody>
        </p:sp>
        <p:sp>
          <p:nvSpPr>
            <p:cNvPr id="238644" name="Rectangle 52"/>
            <p:cNvSpPr>
              <a:spLocks noChangeArrowheads="1"/>
            </p:cNvSpPr>
            <p:nvPr/>
          </p:nvSpPr>
          <p:spPr bwMode="auto">
            <a:xfrm>
              <a:off x="5143" y="1517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45" name="Rectangle 53"/>
            <p:cNvSpPr>
              <a:spLocks noChangeArrowheads="1"/>
            </p:cNvSpPr>
            <p:nvPr/>
          </p:nvSpPr>
          <p:spPr bwMode="auto">
            <a:xfrm>
              <a:off x="5198" y="1553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(3)</a:t>
              </a:r>
              <a:endParaRPr lang="el-GR" altLang="de-DE"/>
            </a:p>
          </p:txBody>
        </p:sp>
        <p:sp>
          <p:nvSpPr>
            <p:cNvPr id="238646" name="Rectangle 54"/>
            <p:cNvSpPr>
              <a:spLocks noChangeArrowheads="1"/>
            </p:cNvSpPr>
            <p:nvPr/>
          </p:nvSpPr>
          <p:spPr bwMode="auto">
            <a:xfrm>
              <a:off x="5097" y="3166"/>
              <a:ext cx="24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47" name="Rectangle 55"/>
            <p:cNvSpPr>
              <a:spLocks noChangeArrowheads="1"/>
            </p:cNvSpPr>
            <p:nvPr/>
          </p:nvSpPr>
          <p:spPr bwMode="auto">
            <a:xfrm>
              <a:off x="5153" y="3201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(4)</a:t>
              </a:r>
              <a:endParaRPr lang="el-GR" altLang="de-DE"/>
            </a:p>
          </p:txBody>
        </p:sp>
        <p:grpSp>
          <p:nvGrpSpPr>
            <p:cNvPr id="238650" name="Group 58"/>
            <p:cNvGrpSpPr>
              <a:grpSpLocks/>
            </p:cNvGrpSpPr>
            <p:nvPr/>
          </p:nvGrpSpPr>
          <p:grpSpPr bwMode="auto">
            <a:xfrm>
              <a:off x="4301" y="2113"/>
              <a:ext cx="60" cy="137"/>
              <a:chOff x="4301" y="2113"/>
              <a:chExt cx="60" cy="137"/>
            </a:xfrm>
          </p:grpSpPr>
          <p:sp>
            <p:nvSpPr>
              <p:cNvPr id="238648" name="Line 56"/>
              <p:cNvSpPr>
                <a:spLocks noChangeShapeType="1"/>
              </p:cNvSpPr>
              <p:nvPr/>
            </p:nvSpPr>
            <p:spPr bwMode="auto">
              <a:xfrm>
                <a:off x="4331" y="2113"/>
                <a:ext cx="1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49" name="Freeform 57"/>
              <p:cNvSpPr>
                <a:spLocks/>
              </p:cNvSpPr>
              <p:nvPr/>
            </p:nvSpPr>
            <p:spPr bwMode="auto">
              <a:xfrm>
                <a:off x="4301" y="2191"/>
                <a:ext cx="60" cy="59"/>
              </a:xfrm>
              <a:custGeom>
                <a:avLst/>
                <a:gdLst>
                  <a:gd name="T0" fmla="*/ 0 w 120"/>
                  <a:gd name="T1" fmla="*/ 0 h 118"/>
                  <a:gd name="T2" fmla="*/ 61 w 120"/>
                  <a:gd name="T3" fmla="*/ 118 h 118"/>
                  <a:gd name="T4" fmla="*/ 120 w 120"/>
                  <a:gd name="T5" fmla="*/ 0 h 118"/>
                  <a:gd name="T6" fmla="*/ 0 w 120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18">
                    <a:moveTo>
                      <a:pt x="0" y="0"/>
                    </a:moveTo>
                    <a:lnTo>
                      <a:pt x="61" y="118"/>
                    </a:lnTo>
                    <a:lnTo>
                      <a:pt x="1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8651" name="Rectangle 59"/>
            <p:cNvSpPr>
              <a:spLocks noChangeArrowheads="1"/>
            </p:cNvSpPr>
            <p:nvPr/>
          </p:nvSpPr>
          <p:spPr bwMode="auto">
            <a:xfrm>
              <a:off x="3756" y="2257"/>
              <a:ext cx="114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652" name="Rectangle 60"/>
            <p:cNvSpPr>
              <a:spLocks noChangeArrowheads="1"/>
            </p:cNvSpPr>
            <p:nvPr/>
          </p:nvSpPr>
          <p:spPr bwMode="auto">
            <a:xfrm>
              <a:off x="3812" y="2292"/>
              <a:ext cx="100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Κόστος παραχθέντων</a:t>
              </a:r>
              <a:endParaRPr lang="el-GR" altLang="de-DE"/>
            </a:p>
          </p:txBody>
        </p:sp>
        <p:sp>
          <p:nvSpPr>
            <p:cNvPr id="238653" name="Rectangle 61"/>
            <p:cNvSpPr>
              <a:spLocks noChangeArrowheads="1"/>
            </p:cNvSpPr>
            <p:nvPr/>
          </p:nvSpPr>
          <p:spPr bwMode="auto">
            <a:xfrm>
              <a:off x="3899" y="2420"/>
              <a:ext cx="84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300">
                  <a:solidFill>
                    <a:srgbClr val="000000"/>
                  </a:solidFill>
                </a:rPr>
                <a:t>(1) + (2) - (4) = (3)</a:t>
              </a:r>
              <a:endParaRPr lang="el-GR" altLang="de-DE"/>
            </a:p>
          </p:txBody>
        </p:sp>
        <p:grpSp>
          <p:nvGrpSpPr>
            <p:cNvPr id="238658" name="Group 66"/>
            <p:cNvGrpSpPr>
              <a:grpSpLocks/>
            </p:cNvGrpSpPr>
            <p:nvPr/>
          </p:nvGrpSpPr>
          <p:grpSpPr bwMode="auto">
            <a:xfrm>
              <a:off x="5097" y="1649"/>
              <a:ext cx="372" cy="280"/>
              <a:chOff x="5097" y="1649"/>
              <a:chExt cx="372" cy="280"/>
            </a:xfrm>
          </p:grpSpPr>
          <p:sp>
            <p:nvSpPr>
              <p:cNvPr id="238654" name="Freeform 62"/>
              <p:cNvSpPr>
                <a:spLocks/>
              </p:cNvSpPr>
              <p:nvPr/>
            </p:nvSpPr>
            <p:spPr bwMode="auto">
              <a:xfrm>
                <a:off x="5097" y="1695"/>
                <a:ext cx="303" cy="97"/>
              </a:xfrm>
              <a:custGeom>
                <a:avLst/>
                <a:gdLst>
                  <a:gd name="T0" fmla="*/ 412 w 607"/>
                  <a:gd name="T1" fmla="*/ 194 h 194"/>
                  <a:gd name="T2" fmla="*/ 0 w 607"/>
                  <a:gd name="T3" fmla="*/ 194 h 194"/>
                  <a:gd name="T4" fmla="*/ 195 w 607"/>
                  <a:gd name="T5" fmla="*/ 0 h 194"/>
                  <a:gd name="T6" fmla="*/ 607 w 607"/>
                  <a:gd name="T7" fmla="*/ 0 h 194"/>
                  <a:gd name="T8" fmla="*/ 412 w 60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7" h="194">
                    <a:moveTo>
                      <a:pt x="412" y="194"/>
                    </a:moveTo>
                    <a:lnTo>
                      <a:pt x="0" y="194"/>
                    </a:lnTo>
                    <a:lnTo>
                      <a:pt x="195" y="0"/>
                    </a:lnTo>
                    <a:lnTo>
                      <a:pt x="607" y="0"/>
                    </a:lnTo>
                    <a:lnTo>
                      <a:pt x="412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973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55" name="Freeform 63"/>
              <p:cNvSpPr>
                <a:spLocks/>
              </p:cNvSpPr>
              <p:nvPr/>
            </p:nvSpPr>
            <p:spPr bwMode="auto">
              <a:xfrm>
                <a:off x="5303" y="1741"/>
                <a:ext cx="166" cy="188"/>
              </a:xfrm>
              <a:custGeom>
                <a:avLst/>
                <a:gdLst>
                  <a:gd name="T0" fmla="*/ 0 w 332"/>
                  <a:gd name="T1" fmla="*/ 378 h 378"/>
                  <a:gd name="T2" fmla="*/ 138 w 332"/>
                  <a:gd name="T3" fmla="*/ 195 h 378"/>
                  <a:gd name="T4" fmla="*/ 332 w 332"/>
                  <a:gd name="T5" fmla="*/ 0 h 378"/>
                  <a:gd name="T6" fmla="*/ 195 w 332"/>
                  <a:gd name="T7" fmla="*/ 183 h 378"/>
                  <a:gd name="T8" fmla="*/ 0 w 332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78">
                    <a:moveTo>
                      <a:pt x="0" y="378"/>
                    </a:moveTo>
                    <a:lnTo>
                      <a:pt x="138" y="195"/>
                    </a:lnTo>
                    <a:lnTo>
                      <a:pt x="332" y="0"/>
                    </a:lnTo>
                    <a:lnTo>
                      <a:pt x="195" y="183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D1D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56" name="Freeform 64"/>
              <p:cNvSpPr>
                <a:spLocks/>
              </p:cNvSpPr>
              <p:nvPr/>
            </p:nvSpPr>
            <p:spPr bwMode="auto">
              <a:xfrm>
                <a:off x="5303" y="1649"/>
                <a:ext cx="166" cy="189"/>
              </a:xfrm>
              <a:custGeom>
                <a:avLst/>
                <a:gdLst>
                  <a:gd name="T0" fmla="*/ 138 w 332"/>
                  <a:gd name="T1" fmla="*/ 378 h 378"/>
                  <a:gd name="T2" fmla="*/ 0 w 332"/>
                  <a:gd name="T3" fmla="*/ 195 h 378"/>
                  <a:gd name="T4" fmla="*/ 195 w 332"/>
                  <a:gd name="T5" fmla="*/ 0 h 378"/>
                  <a:gd name="T6" fmla="*/ 332 w 332"/>
                  <a:gd name="T7" fmla="*/ 183 h 378"/>
                  <a:gd name="T8" fmla="*/ 138 w 332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78">
                    <a:moveTo>
                      <a:pt x="138" y="378"/>
                    </a:moveTo>
                    <a:lnTo>
                      <a:pt x="0" y="195"/>
                    </a:lnTo>
                    <a:lnTo>
                      <a:pt x="195" y="0"/>
                    </a:lnTo>
                    <a:lnTo>
                      <a:pt x="332" y="183"/>
                    </a:lnTo>
                    <a:lnTo>
                      <a:pt x="138" y="3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57" name="Freeform 65"/>
              <p:cNvSpPr>
                <a:spLocks/>
              </p:cNvSpPr>
              <p:nvPr/>
            </p:nvSpPr>
            <p:spPr bwMode="auto">
              <a:xfrm>
                <a:off x="5097" y="1746"/>
                <a:ext cx="275" cy="183"/>
              </a:xfrm>
              <a:custGeom>
                <a:avLst/>
                <a:gdLst>
                  <a:gd name="T0" fmla="*/ 412 w 550"/>
                  <a:gd name="T1" fmla="*/ 0 h 366"/>
                  <a:gd name="T2" fmla="*/ 412 w 550"/>
                  <a:gd name="T3" fmla="*/ 91 h 366"/>
                  <a:gd name="T4" fmla="*/ 0 w 550"/>
                  <a:gd name="T5" fmla="*/ 91 h 366"/>
                  <a:gd name="T6" fmla="*/ 0 w 550"/>
                  <a:gd name="T7" fmla="*/ 274 h 366"/>
                  <a:gd name="T8" fmla="*/ 412 w 550"/>
                  <a:gd name="T9" fmla="*/ 274 h 366"/>
                  <a:gd name="T10" fmla="*/ 412 w 550"/>
                  <a:gd name="T11" fmla="*/ 366 h 366"/>
                  <a:gd name="T12" fmla="*/ 550 w 550"/>
                  <a:gd name="T13" fmla="*/ 183 h 366"/>
                  <a:gd name="T14" fmla="*/ 412 w 550"/>
                  <a:gd name="T1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0" h="366">
                    <a:moveTo>
                      <a:pt x="412" y="0"/>
                    </a:moveTo>
                    <a:lnTo>
                      <a:pt x="412" y="91"/>
                    </a:lnTo>
                    <a:lnTo>
                      <a:pt x="0" y="91"/>
                    </a:lnTo>
                    <a:lnTo>
                      <a:pt x="0" y="274"/>
                    </a:lnTo>
                    <a:lnTo>
                      <a:pt x="412" y="274"/>
                    </a:lnTo>
                    <a:lnTo>
                      <a:pt x="412" y="366"/>
                    </a:lnTo>
                    <a:lnTo>
                      <a:pt x="550" y="183"/>
                    </a:lnTo>
                    <a:lnTo>
                      <a:pt x="41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C34E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8663" name="Group 71"/>
            <p:cNvGrpSpPr>
              <a:grpSpLocks/>
            </p:cNvGrpSpPr>
            <p:nvPr/>
          </p:nvGrpSpPr>
          <p:grpSpPr bwMode="auto">
            <a:xfrm>
              <a:off x="291" y="2794"/>
              <a:ext cx="372" cy="280"/>
              <a:chOff x="291" y="2794"/>
              <a:chExt cx="372" cy="280"/>
            </a:xfrm>
          </p:grpSpPr>
          <p:sp>
            <p:nvSpPr>
              <p:cNvPr id="238659" name="Freeform 67"/>
              <p:cNvSpPr>
                <a:spLocks/>
              </p:cNvSpPr>
              <p:nvPr/>
            </p:nvSpPr>
            <p:spPr bwMode="auto">
              <a:xfrm>
                <a:off x="291" y="2839"/>
                <a:ext cx="303" cy="98"/>
              </a:xfrm>
              <a:custGeom>
                <a:avLst/>
                <a:gdLst>
                  <a:gd name="T0" fmla="*/ 412 w 606"/>
                  <a:gd name="T1" fmla="*/ 194 h 194"/>
                  <a:gd name="T2" fmla="*/ 0 w 606"/>
                  <a:gd name="T3" fmla="*/ 194 h 194"/>
                  <a:gd name="T4" fmla="*/ 194 w 606"/>
                  <a:gd name="T5" fmla="*/ 0 h 194"/>
                  <a:gd name="T6" fmla="*/ 606 w 606"/>
                  <a:gd name="T7" fmla="*/ 0 h 194"/>
                  <a:gd name="T8" fmla="*/ 412 w 606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6" h="194">
                    <a:moveTo>
                      <a:pt x="412" y="194"/>
                    </a:moveTo>
                    <a:lnTo>
                      <a:pt x="0" y="194"/>
                    </a:lnTo>
                    <a:lnTo>
                      <a:pt x="194" y="0"/>
                    </a:lnTo>
                    <a:lnTo>
                      <a:pt x="606" y="0"/>
                    </a:lnTo>
                    <a:lnTo>
                      <a:pt x="412" y="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7799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60" name="Freeform 68"/>
              <p:cNvSpPr>
                <a:spLocks/>
              </p:cNvSpPr>
              <p:nvPr/>
            </p:nvSpPr>
            <p:spPr bwMode="auto">
              <a:xfrm>
                <a:off x="497" y="2885"/>
                <a:ext cx="166" cy="189"/>
              </a:xfrm>
              <a:custGeom>
                <a:avLst/>
                <a:gdLst>
                  <a:gd name="T0" fmla="*/ 0 w 332"/>
                  <a:gd name="T1" fmla="*/ 378 h 378"/>
                  <a:gd name="T2" fmla="*/ 137 w 332"/>
                  <a:gd name="T3" fmla="*/ 195 h 378"/>
                  <a:gd name="T4" fmla="*/ 332 w 332"/>
                  <a:gd name="T5" fmla="*/ 0 h 378"/>
                  <a:gd name="T6" fmla="*/ 194 w 332"/>
                  <a:gd name="T7" fmla="*/ 183 h 378"/>
                  <a:gd name="T8" fmla="*/ 0 w 332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78">
                    <a:moveTo>
                      <a:pt x="0" y="378"/>
                    </a:moveTo>
                    <a:lnTo>
                      <a:pt x="137" y="195"/>
                    </a:lnTo>
                    <a:lnTo>
                      <a:pt x="332" y="0"/>
                    </a:lnTo>
                    <a:lnTo>
                      <a:pt x="194" y="183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D1A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61" name="Freeform 69"/>
              <p:cNvSpPr>
                <a:spLocks/>
              </p:cNvSpPr>
              <p:nvPr/>
            </p:nvSpPr>
            <p:spPr bwMode="auto">
              <a:xfrm>
                <a:off x="497" y="2794"/>
                <a:ext cx="166" cy="188"/>
              </a:xfrm>
              <a:custGeom>
                <a:avLst/>
                <a:gdLst>
                  <a:gd name="T0" fmla="*/ 137 w 332"/>
                  <a:gd name="T1" fmla="*/ 378 h 378"/>
                  <a:gd name="T2" fmla="*/ 0 w 332"/>
                  <a:gd name="T3" fmla="*/ 195 h 378"/>
                  <a:gd name="T4" fmla="*/ 194 w 332"/>
                  <a:gd name="T5" fmla="*/ 0 h 378"/>
                  <a:gd name="T6" fmla="*/ 332 w 332"/>
                  <a:gd name="T7" fmla="*/ 183 h 378"/>
                  <a:gd name="T8" fmla="*/ 137 w 332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78">
                    <a:moveTo>
                      <a:pt x="137" y="378"/>
                    </a:moveTo>
                    <a:lnTo>
                      <a:pt x="0" y="195"/>
                    </a:lnTo>
                    <a:lnTo>
                      <a:pt x="194" y="0"/>
                    </a:lnTo>
                    <a:lnTo>
                      <a:pt x="332" y="183"/>
                    </a:lnTo>
                    <a:lnTo>
                      <a:pt x="137" y="3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662" name="Freeform 70"/>
              <p:cNvSpPr>
                <a:spLocks/>
              </p:cNvSpPr>
              <p:nvPr/>
            </p:nvSpPr>
            <p:spPr bwMode="auto">
              <a:xfrm>
                <a:off x="291" y="2891"/>
                <a:ext cx="275" cy="183"/>
              </a:xfrm>
              <a:custGeom>
                <a:avLst/>
                <a:gdLst>
                  <a:gd name="T0" fmla="*/ 412 w 549"/>
                  <a:gd name="T1" fmla="*/ 0 h 366"/>
                  <a:gd name="T2" fmla="*/ 412 w 549"/>
                  <a:gd name="T3" fmla="*/ 91 h 366"/>
                  <a:gd name="T4" fmla="*/ 0 w 549"/>
                  <a:gd name="T5" fmla="*/ 91 h 366"/>
                  <a:gd name="T6" fmla="*/ 0 w 549"/>
                  <a:gd name="T7" fmla="*/ 274 h 366"/>
                  <a:gd name="T8" fmla="*/ 412 w 549"/>
                  <a:gd name="T9" fmla="*/ 274 h 366"/>
                  <a:gd name="T10" fmla="*/ 412 w 549"/>
                  <a:gd name="T11" fmla="*/ 366 h 366"/>
                  <a:gd name="T12" fmla="*/ 549 w 549"/>
                  <a:gd name="T13" fmla="*/ 183 h 366"/>
                  <a:gd name="T14" fmla="*/ 412 w 549"/>
                  <a:gd name="T1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366">
                    <a:moveTo>
                      <a:pt x="412" y="0"/>
                    </a:moveTo>
                    <a:lnTo>
                      <a:pt x="412" y="91"/>
                    </a:lnTo>
                    <a:lnTo>
                      <a:pt x="0" y="91"/>
                    </a:lnTo>
                    <a:lnTo>
                      <a:pt x="0" y="274"/>
                    </a:lnTo>
                    <a:lnTo>
                      <a:pt x="412" y="274"/>
                    </a:lnTo>
                    <a:lnTo>
                      <a:pt x="412" y="366"/>
                    </a:lnTo>
                    <a:lnTo>
                      <a:pt x="549" y="183"/>
                    </a:lnTo>
                    <a:lnTo>
                      <a:pt x="41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39CC3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8A85-BCAA-4D66-957C-F6A0A79E9A97}" type="slidenum">
              <a:rPr lang="el-GR" altLang="de-DE"/>
              <a:pPr/>
              <a:t>35</a:t>
            </a:fld>
            <a:endParaRPr lang="el-GR" altLang="de-DE"/>
          </a:p>
        </p:txBody>
      </p:sp>
      <p:sp>
        <p:nvSpPr>
          <p:cNvPr id="239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Υπολογισμός κόστους παραχθέντων</a:t>
            </a:r>
            <a:endParaRPr lang="el-GR" altLang="de-DE" sz="4000" smtClean="0"/>
          </a:p>
        </p:txBody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Αρχικό απόθεμα ημικατεργασμένω</a:t>
            </a:r>
            <a:r>
              <a:rPr lang="en-US" altLang="en-US" sz="2800" smtClean="0"/>
              <a:t>ν</a:t>
            </a:r>
            <a:endParaRPr lang="el-GR" altLang="en-US" sz="2800" smtClean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+ Αναλώσεις πρώτων υλών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+ Άμεση εργασία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+ ΓΒΕ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- Τελικό απόθεμα ημικατεργασμένων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= Κόστος παραχθέντων.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95A2-1CDE-42A7-B667-5CDECC16CDE3}" type="slidenum">
              <a:rPr lang="el-GR" altLang="de-DE"/>
              <a:pPr/>
              <a:t>36</a:t>
            </a:fld>
            <a:endParaRPr lang="el-GR" altLang="de-DE"/>
          </a:p>
        </p:txBody>
      </p:sp>
      <p:sp>
        <p:nvSpPr>
          <p:cNvPr id="240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Κόστος πωληθέντων</a:t>
            </a:r>
            <a:endParaRPr lang="el-GR" altLang="de-DE" sz="4000" smtClean="0"/>
          </a:p>
        </p:txBody>
      </p:sp>
      <p:grpSp>
        <p:nvGrpSpPr>
          <p:cNvPr id="240646" name="Group 6"/>
          <p:cNvGrpSpPr>
            <a:grpSpLocks noChangeAspect="1"/>
          </p:cNvGrpSpPr>
          <p:nvPr/>
        </p:nvGrpSpPr>
        <p:grpSpPr bwMode="auto">
          <a:xfrm>
            <a:off x="457200" y="1863725"/>
            <a:ext cx="8229600" cy="3998913"/>
            <a:chOff x="288" y="1174"/>
            <a:chExt cx="5184" cy="2519"/>
          </a:xfrm>
        </p:grpSpPr>
        <p:sp>
          <p:nvSpPr>
            <p:cNvPr id="2406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174"/>
              <a:ext cx="5184" cy="2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0650" name="Group 10"/>
            <p:cNvGrpSpPr>
              <a:grpSpLocks/>
            </p:cNvGrpSpPr>
            <p:nvPr/>
          </p:nvGrpSpPr>
          <p:grpSpPr bwMode="auto">
            <a:xfrm>
              <a:off x="663" y="1356"/>
              <a:ext cx="1462" cy="705"/>
              <a:chOff x="663" y="1356"/>
              <a:chExt cx="1462" cy="705"/>
            </a:xfrm>
          </p:grpSpPr>
          <p:sp>
            <p:nvSpPr>
              <p:cNvPr id="240647" name="Freeform 7"/>
              <p:cNvSpPr>
                <a:spLocks/>
              </p:cNvSpPr>
              <p:nvPr/>
            </p:nvSpPr>
            <p:spPr bwMode="auto">
              <a:xfrm>
                <a:off x="2026" y="1356"/>
                <a:ext cx="99" cy="705"/>
              </a:xfrm>
              <a:custGeom>
                <a:avLst/>
                <a:gdLst>
                  <a:gd name="T0" fmla="*/ 0 w 198"/>
                  <a:gd name="T1" fmla="*/ 1408 h 1408"/>
                  <a:gd name="T2" fmla="*/ 0 w 198"/>
                  <a:gd name="T3" fmla="*/ 198 h 1408"/>
                  <a:gd name="T4" fmla="*/ 198 w 198"/>
                  <a:gd name="T5" fmla="*/ 0 h 1408"/>
                  <a:gd name="T6" fmla="*/ 198 w 198"/>
                  <a:gd name="T7" fmla="*/ 1210 h 1408"/>
                  <a:gd name="T8" fmla="*/ 0 w 198"/>
                  <a:gd name="T9" fmla="*/ 1408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08">
                    <a:moveTo>
                      <a:pt x="0" y="1408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198" y="1210"/>
                    </a:lnTo>
                    <a:lnTo>
                      <a:pt x="0" y="14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48" name="Freeform 8"/>
              <p:cNvSpPr>
                <a:spLocks/>
              </p:cNvSpPr>
              <p:nvPr/>
            </p:nvSpPr>
            <p:spPr bwMode="auto">
              <a:xfrm>
                <a:off x="663" y="1356"/>
                <a:ext cx="1462" cy="99"/>
              </a:xfrm>
              <a:custGeom>
                <a:avLst/>
                <a:gdLst>
                  <a:gd name="T0" fmla="*/ 2725 w 2923"/>
                  <a:gd name="T1" fmla="*/ 198 h 198"/>
                  <a:gd name="T2" fmla="*/ 0 w 2923"/>
                  <a:gd name="T3" fmla="*/ 198 h 198"/>
                  <a:gd name="T4" fmla="*/ 198 w 2923"/>
                  <a:gd name="T5" fmla="*/ 0 h 198"/>
                  <a:gd name="T6" fmla="*/ 2923 w 2923"/>
                  <a:gd name="T7" fmla="*/ 0 h 198"/>
                  <a:gd name="T8" fmla="*/ 2725 w 2923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3" h="198">
                    <a:moveTo>
                      <a:pt x="2725" y="198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2923" y="0"/>
                    </a:lnTo>
                    <a:lnTo>
                      <a:pt x="2725" y="1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49" name="Rectangle 9"/>
              <p:cNvSpPr>
                <a:spLocks noChangeArrowheads="1"/>
              </p:cNvSpPr>
              <p:nvPr/>
            </p:nvSpPr>
            <p:spPr bwMode="auto">
              <a:xfrm>
                <a:off x="663" y="1455"/>
                <a:ext cx="1363" cy="60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altLang="de-DE" b="1"/>
              </a:p>
            </p:txBody>
          </p:sp>
        </p:grp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943" y="1634"/>
              <a:ext cx="8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Αρχικό Απόθεμα</a:t>
              </a:r>
              <a:endParaRPr lang="el-GR" altLang="de-DE" b="1"/>
            </a:p>
          </p:txBody>
        </p:sp>
        <p:sp>
          <p:nvSpPr>
            <p:cNvPr id="240652" name="Rectangle 12"/>
            <p:cNvSpPr>
              <a:spLocks noChangeArrowheads="1"/>
            </p:cNvSpPr>
            <p:nvPr/>
          </p:nvSpPr>
          <p:spPr bwMode="auto">
            <a:xfrm>
              <a:off x="1143" y="1776"/>
              <a:ext cx="4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Ετοίμων</a:t>
              </a:r>
              <a:endParaRPr lang="el-GR" altLang="de-DE" b="1"/>
            </a:p>
          </p:txBody>
        </p:sp>
        <p:sp>
          <p:nvSpPr>
            <p:cNvPr id="240653" name="Rectangle 13"/>
            <p:cNvSpPr>
              <a:spLocks noChangeArrowheads="1"/>
            </p:cNvSpPr>
            <p:nvPr/>
          </p:nvSpPr>
          <p:spPr bwMode="auto">
            <a:xfrm>
              <a:off x="803" y="1176"/>
              <a:ext cx="103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54" name="Rectangle 14"/>
            <p:cNvSpPr>
              <a:spLocks noChangeArrowheads="1"/>
            </p:cNvSpPr>
            <p:nvPr/>
          </p:nvSpPr>
          <p:spPr bwMode="auto">
            <a:xfrm>
              <a:off x="859" y="1208"/>
              <a:ext cx="9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Έναρξη Περιόδου</a:t>
              </a:r>
              <a:endParaRPr lang="el-GR" altLang="de-DE"/>
            </a:p>
          </p:txBody>
        </p:sp>
        <p:grpSp>
          <p:nvGrpSpPr>
            <p:cNvPr id="240658" name="Group 18"/>
            <p:cNvGrpSpPr>
              <a:grpSpLocks/>
            </p:cNvGrpSpPr>
            <p:nvPr/>
          </p:nvGrpSpPr>
          <p:grpSpPr bwMode="auto">
            <a:xfrm>
              <a:off x="663" y="2520"/>
              <a:ext cx="1589" cy="1124"/>
              <a:chOff x="663" y="2520"/>
              <a:chExt cx="1589" cy="1124"/>
            </a:xfrm>
          </p:grpSpPr>
          <p:sp>
            <p:nvSpPr>
              <p:cNvPr id="240655" name="Freeform 15"/>
              <p:cNvSpPr>
                <a:spLocks/>
              </p:cNvSpPr>
              <p:nvPr/>
            </p:nvSpPr>
            <p:spPr bwMode="auto">
              <a:xfrm>
                <a:off x="2153" y="2520"/>
                <a:ext cx="99" cy="1124"/>
              </a:xfrm>
              <a:custGeom>
                <a:avLst/>
                <a:gdLst>
                  <a:gd name="T0" fmla="*/ 0 w 198"/>
                  <a:gd name="T1" fmla="*/ 2246 h 2246"/>
                  <a:gd name="T2" fmla="*/ 0 w 198"/>
                  <a:gd name="T3" fmla="*/ 197 h 2246"/>
                  <a:gd name="T4" fmla="*/ 198 w 198"/>
                  <a:gd name="T5" fmla="*/ 0 h 2246"/>
                  <a:gd name="T6" fmla="*/ 198 w 198"/>
                  <a:gd name="T7" fmla="*/ 2048 h 2246"/>
                  <a:gd name="T8" fmla="*/ 0 w 198"/>
                  <a:gd name="T9" fmla="*/ 2246 h 2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246">
                    <a:moveTo>
                      <a:pt x="0" y="2246"/>
                    </a:moveTo>
                    <a:lnTo>
                      <a:pt x="0" y="197"/>
                    </a:lnTo>
                    <a:lnTo>
                      <a:pt x="198" y="0"/>
                    </a:lnTo>
                    <a:lnTo>
                      <a:pt x="198" y="2048"/>
                    </a:lnTo>
                    <a:lnTo>
                      <a:pt x="0" y="2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56" name="Freeform 16"/>
              <p:cNvSpPr>
                <a:spLocks/>
              </p:cNvSpPr>
              <p:nvPr/>
            </p:nvSpPr>
            <p:spPr bwMode="auto">
              <a:xfrm>
                <a:off x="663" y="2520"/>
                <a:ext cx="1589" cy="99"/>
              </a:xfrm>
              <a:custGeom>
                <a:avLst/>
                <a:gdLst>
                  <a:gd name="T0" fmla="*/ 2979 w 3177"/>
                  <a:gd name="T1" fmla="*/ 197 h 197"/>
                  <a:gd name="T2" fmla="*/ 0 w 3177"/>
                  <a:gd name="T3" fmla="*/ 197 h 197"/>
                  <a:gd name="T4" fmla="*/ 198 w 3177"/>
                  <a:gd name="T5" fmla="*/ 0 h 197"/>
                  <a:gd name="T6" fmla="*/ 3177 w 3177"/>
                  <a:gd name="T7" fmla="*/ 0 h 197"/>
                  <a:gd name="T8" fmla="*/ 2979 w 3177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7" h="197">
                    <a:moveTo>
                      <a:pt x="2979" y="197"/>
                    </a:moveTo>
                    <a:lnTo>
                      <a:pt x="0" y="197"/>
                    </a:lnTo>
                    <a:lnTo>
                      <a:pt x="198" y="0"/>
                    </a:lnTo>
                    <a:lnTo>
                      <a:pt x="3177" y="0"/>
                    </a:lnTo>
                    <a:lnTo>
                      <a:pt x="2979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57" name="Rectangle 17"/>
              <p:cNvSpPr>
                <a:spLocks noChangeArrowheads="1"/>
              </p:cNvSpPr>
              <p:nvPr/>
            </p:nvSpPr>
            <p:spPr bwMode="auto">
              <a:xfrm>
                <a:off x="663" y="2619"/>
                <a:ext cx="1490" cy="10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0659" name="Rectangle 19"/>
            <p:cNvSpPr>
              <a:spLocks noChangeArrowheads="1"/>
            </p:cNvSpPr>
            <p:nvPr/>
          </p:nvSpPr>
          <p:spPr bwMode="auto">
            <a:xfrm>
              <a:off x="1133" y="2918"/>
              <a:ext cx="6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Εισαγωγές</a:t>
              </a:r>
              <a:r>
                <a:rPr lang="el-GR" altLang="de-DE" sz="14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sp>
          <p:nvSpPr>
            <p:cNvPr id="240660" name="Rectangle 20"/>
            <p:cNvSpPr>
              <a:spLocks noChangeArrowheads="1"/>
            </p:cNvSpPr>
            <p:nvPr/>
          </p:nvSpPr>
          <p:spPr bwMode="auto">
            <a:xfrm>
              <a:off x="781" y="3087"/>
              <a:ext cx="13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(ολοκληρωμένες μονάδες </a:t>
              </a:r>
              <a:endParaRPr lang="el-GR" altLang="de-DE" b="1"/>
            </a:p>
          </p:txBody>
        </p:sp>
        <p:sp>
          <p:nvSpPr>
            <p:cNvPr id="240661" name="Rectangle 21"/>
            <p:cNvSpPr>
              <a:spLocks noChangeArrowheads="1"/>
            </p:cNvSpPr>
            <p:nvPr/>
          </p:nvSpPr>
          <p:spPr bwMode="auto">
            <a:xfrm>
              <a:off x="924" y="3256"/>
              <a:ext cx="10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από την παραγωγή)</a:t>
              </a:r>
              <a:endParaRPr lang="el-GR" altLang="de-DE" b="1"/>
            </a:p>
          </p:txBody>
        </p:sp>
        <p:sp>
          <p:nvSpPr>
            <p:cNvPr id="240662" name="Rectangle 22"/>
            <p:cNvSpPr>
              <a:spLocks noChangeArrowheads="1"/>
            </p:cNvSpPr>
            <p:nvPr/>
          </p:nvSpPr>
          <p:spPr bwMode="auto">
            <a:xfrm>
              <a:off x="943" y="2293"/>
              <a:ext cx="108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3" name="Rectangle 23"/>
            <p:cNvSpPr>
              <a:spLocks noChangeArrowheads="1"/>
            </p:cNvSpPr>
            <p:nvPr/>
          </p:nvSpPr>
          <p:spPr bwMode="auto">
            <a:xfrm>
              <a:off x="999" y="2325"/>
              <a:ext cx="10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sp>
          <p:nvSpPr>
            <p:cNvPr id="240664" name="Rectangle 24"/>
            <p:cNvSpPr>
              <a:spLocks noChangeArrowheads="1"/>
            </p:cNvSpPr>
            <p:nvPr/>
          </p:nvSpPr>
          <p:spPr bwMode="auto">
            <a:xfrm>
              <a:off x="2153" y="1642"/>
              <a:ext cx="24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5" name="Rectangle 25"/>
            <p:cNvSpPr>
              <a:spLocks noChangeArrowheads="1"/>
            </p:cNvSpPr>
            <p:nvPr/>
          </p:nvSpPr>
          <p:spPr bwMode="auto">
            <a:xfrm>
              <a:off x="2209" y="1677"/>
              <a:ext cx="1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(1)</a:t>
              </a:r>
              <a:endParaRPr lang="el-GR" altLang="de-DE"/>
            </a:p>
          </p:txBody>
        </p:sp>
        <p:sp>
          <p:nvSpPr>
            <p:cNvPr id="240666" name="Rectangle 26"/>
            <p:cNvSpPr>
              <a:spLocks noChangeArrowheads="1"/>
            </p:cNvSpPr>
            <p:nvPr/>
          </p:nvSpPr>
          <p:spPr bwMode="auto">
            <a:xfrm>
              <a:off x="2246" y="3085"/>
              <a:ext cx="24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67" name="Rectangle 27"/>
            <p:cNvSpPr>
              <a:spLocks noChangeArrowheads="1"/>
            </p:cNvSpPr>
            <p:nvPr/>
          </p:nvSpPr>
          <p:spPr bwMode="auto">
            <a:xfrm>
              <a:off x="2302" y="3121"/>
              <a:ext cx="1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(2)</a:t>
              </a:r>
              <a:endParaRPr lang="el-GR" altLang="de-DE"/>
            </a:p>
          </p:txBody>
        </p:sp>
        <p:sp>
          <p:nvSpPr>
            <p:cNvPr id="240668" name="Freeform 28"/>
            <p:cNvSpPr>
              <a:spLocks/>
            </p:cNvSpPr>
            <p:nvPr/>
          </p:nvSpPr>
          <p:spPr bwMode="auto">
            <a:xfrm>
              <a:off x="2334" y="1548"/>
              <a:ext cx="308" cy="1909"/>
            </a:xfrm>
            <a:custGeom>
              <a:avLst/>
              <a:gdLst>
                <a:gd name="T0" fmla="*/ 31 w 615"/>
                <a:gd name="T1" fmla="*/ 2 h 3818"/>
                <a:gd name="T2" fmla="*/ 91 w 615"/>
                <a:gd name="T3" fmla="*/ 13 h 3818"/>
                <a:gd name="T4" fmla="*/ 147 w 615"/>
                <a:gd name="T5" fmla="*/ 39 h 3818"/>
                <a:gd name="T6" fmla="*/ 196 w 615"/>
                <a:gd name="T7" fmla="*/ 72 h 3818"/>
                <a:gd name="T8" fmla="*/ 237 w 615"/>
                <a:gd name="T9" fmla="*/ 116 h 3818"/>
                <a:gd name="T10" fmla="*/ 270 w 615"/>
                <a:gd name="T11" fmla="*/ 167 h 3818"/>
                <a:gd name="T12" fmla="*/ 293 w 615"/>
                <a:gd name="T13" fmla="*/ 223 h 3818"/>
                <a:gd name="T14" fmla="*/ 304 w 615"/>
                <a:gd name="T15" fmla="*/ 285 h 3818"/>
                <a:gd name="T16" fmla="*/ 306 w 615"/>
                <a:gd name="T17" fmla="*/ 1591 h 3818"/>
                <a:gd name="T18" fmla="*/ 312 w 615"/>
                <a:gd name="T19" fmla="*/ 1655 h 3818"/>
                <a:gd name="T20" fmla="*/ 332 w 615"/>
                <a:gd name="T21" fmla="*/ 1715 h 3818"/>
                <a:gd name="T22" fmla="*/ 359 w 615"/>
                <a:gd name="T23" fmla="*/ 1769 h 3818"/>
                <a:gd name="T24" fmla="*/ 398 w 615"/>
                <a:gd name="T25" fmla="*/ 1816 h 3818"/>
                <a:gd name="T26" fmla="*/ 442 w 615"/>
                <a:gd name="T27" fmla="*/ 1854 h 3818"/>
                <a:gd name="T28" fmla="*/ 495 w 615"/>
                <a:gd name="T29" fmla="*/ 1883 h 3818"/>
                <a:gd name="T30" fmla="*/ 553 w 615"/>
                <a:gd name="T31" fmla="*/ 1903 h 3818"/>
                <a:gd name="T32" fmla="*/ 615 w 615"/>
                <a:gd name="T33" fmla="*/ 1909 h 3818"/>
                <a:gd name="T34" fmla="*/ 553 w 615"/>
                <a:gd name="T35" fmla="*/ 1915 h 3818"/>
                <a:gd name="T36" fmla="*/ 495 w 615"/>
                <a:gd name="T37" fmla="*/ 1934 h 3818"/>
                <a:gd name="T38" fmla="*/ 442 w 615"/>
                <a:gd name="T39" fmla="*/ 1963 h 3818"/>
                <a:gd name="T40" fmla="*/ 398 w 615"/>
                <a:gd name="T41" fmla="*/ 2002 h 3818"/>
                <a:gd name="T42" fmla="*/ 359 w 615"/>
                <a:gd name="T43" fmla="*/ 2048 h 3818"/>
                <a:gd name="T44" fmla="*/ 332 w 615"/>
                <a:gd name="T45" fmla="*/ 2103 h 3818"/>
                <a:gd name="T46" fmla="*/ 312 w 615"/>
                <a:gd name="T47" fmla="*/ 2163 h 3818"/>
                <a:gd name="T48" fmla="*/ 306 w 615"/>
                <a:gd name="T49" fmla="*/ 2227 h 3818"/>
                <a:gd name="T50" fmla="*/ 304 w 615"/>
                <a:gd name="T51" fmla="*/ 3532 h 3818"/>
                <a:gd name="T52" fmla="*/ 293 w 615"/>
                <a:gd name="T53" fmla="*/ 3595 h 3818"/>
                <a:gd name="T54" fmla="*/ 270 w 615"/>
                <a:gd name="T55" fmla="*/ 3651 h 3818"/>
                <a:gd name="T56" fmla="*/ 237 w 615"/>
                <a:gd name="T57" fmla="*/ 3703 h 3818"/>
                <a:gd name="T58" fmla="*/ 196 w 615"/>
                <a:gd name="T59" fmla="*/ 3746 h 3818"/>
                <a:gd name="T60" fmla="*/ 147 w 615"/>
                <a:gd name="T61" fmla="*/ 3779 h 3818"/>
                <a:gd name="T62" fmla="*/ 91 w 615"/>
                <a:gd name="T63" fmla="*/ 3804 h 3818"/>
                <a:gd name="T64" fmla="*/ 31 w 615"/>
                <a:gd name="T65" fmla="*/ 3816 h 3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5" h="3818">
                  <a:moveTo>
                    <a:pt x="0" y="0"/>
                  </a:moveTo>
                  <a:lnTo>
                    <a:pt x="31" y="2"/>
                  </a:lnTo>
                  <a:lnTo>
                    <a:pt x="62" y="6"/>
                  </a:lnTo>
                  <a:lnTo>
                    <a:pt x="91" y="13"/>
                  </a:lnTo>
                  <a:lnTo>
                    <a:pt x="120" y="25"/>
                  </a:lnTo>
                  <a:lnTo>
                    <a:pt x="147" y="39"/>
                  </a:lnTo>
                  <a:lnTo>
                    <a:pt x="173" y="54"/>
                  </a:lnTo>
                  <a:lnTo>
                    <a:pt x="196" y="72"/>
                  </a:lnTo>
                  <a:lnTo>
                    <a:pt x="217" y="93"/>
                  </a:lnTo>
                  <a:lnTo>
                    <a:pt x="237" y="116"/>
                  </a:lnTo>
                  <a:lnTo>
                    <a:pt x="254" y="139"/>
                  </a:lnTo>
                  <a:lnTo>
                    <a:pt x="270" y="167"/>
                  </a:lnTo>
                  <a:lnTo>
                    <a:pt x="283" y="194"/>
                  </a:lnTo>
                  <a:lnTo>
                    <a:pt x="293" y="223"/>
                  </a:lnTo>
                  <a:lnTo>
                    <a:pt x="301" y="254"/>
                  </a:lnTo>
                  <a:lnTo>
                    <a:pt x="304" y="285"/>
                  </a:lnTo>
                  <a:lnTo>
                    <a:pt x="306" y="318"/>
                  </a:lnTo>
                  <a:lnTo>
                    <a:pt x="306" y="1591"/>
                  </a:lnTo>
                  <a:lnTo>
                    <a:pt x="308" y="1624"/>
                  </a:lnTo>
                  <a:lnTo>
                    <a:pt x="312" y="1655"/>
                  </a:lnTo>
                  <a:lnTo>
                    <a:pt x="320" y="1686"/>
                  </a:lnTo>
                  <a:lnTo>
                    <a:pt x="332" y="1715"/>
                  </a:lnTo>
                  <a:lnTo>
                    <a:pt x="343" y="1742"/>
                  </a:lnTo>
                  <a:lnTo>
                    <a:pt x="359" y="1769"/>
                  </a:lnTo>
                  <a:lnTo>
                    <a:pt x="376" y="1794"/>
                  </a:lnTo>
                  <a:lnTo>
                    <a:pt x="398" y="1816"/>
                  </a:lnTo>
                  <a:lnTo>
                    <a:pt x="419" y="1837"/>
                  </a:lnTo>
                  <a:lnTo>
                    <a:pt x="442" y="1854"/>
                  </a:lnTo>
                  <a:lnTo>
                    <a:pt x="467" y="1870"/>
                  </a:lnTo>
                  <a:lnTo>
                    <a:pt x="495" y="1883"/>
                  </a:lnTo>
                  <a:lnTo>
                    <a:pt x="524" y="1895"/>
                  </a:lnTo>
                  <a:lnTo>
                    <a:pt x="553" y="1903"/>
                  </a:lnTo>
                  <a:lnTo>
                    <a:pt x="584" y="1907"/>
                  </a:lnTo>
                  <a:lnTo>
                    <a:pt x="615" y="1909"/>
                  </a:lnTo>
                  <a:lnTo>
                    <a:pt x="584" y="1911"/>
                  </a:lnTo>
                  <a:lnTo>
                    <a:pt x="553" y="1915"/>
                  </a:lnTo>
                  <a:lnTo>
                    <a:pt x="524" y="1922"/>
                  </a:lnTo>
                  <a:lnTo>
                    <a:pt x="495" y="1934"/>
                  </a:lnTo>
                  <a:lnTo>
                    <a:pt x="467" y="1948"/>
                  </a:lnTo>
                  <a:lnTo>
                    <a:pt x="442" y="1963"/>
                  </a:lnTo>
                  <a:lnTo>
                    <a:pt x="419" y="1980"/>
                  </a:lnTo>
                  <a:lnTo>
                    <a:pt x="398" y="2002"/>
                  </a:lnTo>
                  <a:lnTo>
                    <a:pt x="376" y="2025"/>
                  </a:lnTo>
                  <a:lnTo>
                    <a:pt x="359" y="2048"/>
                  </a:lnTo>
                  <a:lnTo>
                    <a:pt x="343" y="2076"/>
                  </a:lnTo>
                  <a:lnTo>
                    <a:pt x="332" y="2103"/>
                  </a:lnTo>
                  <a:lnTo>
                    <a:pt x="320" y="2132"/>
                  </a:lnTo>
                  <a:lnTo>
                    <a:pt x="312" y="2163"/>
                  </a:lnTo>
                  <a:lnTo>
                    <a:pt x="308" y="2194"/>
                  </a:lnTo>
                  <a:lnTo>
                    <a:pt x="306" y="2227"/>
                  </a:lnTo>
                  <a:lnTo>
                    <a:pt x="306" y="3499"/>
                  </a:lnTo>
                  <a:lnTo>
                    <a:pt x="304" y="3532"/>
                  </a:lnTo>
                  <a:lnTo>
                    <a:pt x="301" y="3563"/>
                  </a:lnTo>
                  <a:lnTo>
                    <a:pt x="293" y="3595"/>
                  </a:lnTo>
                  <a:lnTo>
                    <a:pt x="283" y="3624"/>
                  </a:lnTo>
                  <a:lnTo>
                    <a:pt x="270" y="3651"/>
                  </a:lnTo>
                  <a:lnTo>
                    <a:pt x="254" y="3678"/>
                  </a:lnTo>
                  <a:lnTo>
                    <a:pt x="237" y="3703"/>
                  </a:lnTo>
                  <a:lnTo>
                    <a:pt x="217" y="3724"/>
                  </a:lnTo>
                  <a:lnTo>
                    <a:pt x="196" y="3746"/>
                  </a:lnTo>
                  <a:lnTo>
                    <a:pt x="173" y="3763"/>
                  </a:lnTo>
                  <a:lnTo>
                    <a:pt x="147" y="3779"/>
                  </a:lnTo>
                  <a:lnTo>
                    <a:pt x="120" y="3792"/>
                  </a:lnTo>
                  <a:lnTo>
                    <a:pt x="91" y="3804"/>
                  </a:lnTo>
                  <a:lnTo>
                    <a:pt x="62" y="3812"/>
                  </a:lnTo>
                  <a:lnTo>
                    <a:pt x="31" y="3816"/>
                  </a:lnTo>
                  <a:lnTo>
                    <a:pt x="0" y="38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2686" y="2241"/>
              <a:ext cx="935" cy="378"/>
              <a:chOff x="2686" y="2241"/>
              <a:chExt cx="935" cy="378"/>
            </a:xfrm>
          </p:grpSpPr>
          <p:sp>
            <p:nvSpPr>
              <p:cNvPr id="240669" name="Freeform 29"/>
              <p:cNvSpPr>
                <a:spLocks/>
              </p:cNvSpPr>
              <p:nvPr/>
            </p:nvSpPr>
            <p:spPr bwMode="auto">
              <a:xfrm>
                <a:off x="2686" y="2311"/>
                <a:ext cx="725" cy="99"/>
              </a:xfrm>
              <a:custGeom>
                <a:avLst/>
                <a:gdLst>
                  <a:gd name="T0" fmla="*/ 1253 w 1451"/>
                  <a:gd name="T1" fmla="*/ 197 h 197"/>
                  <a:gd name="T2" fmla="*/ 0 w 1451"/>
                  <a:gd name="T3" fmla="*/ 197 h 197"/>
                  <a:gd name="T4" fmla="*/ 198 w 1451"/>
                  <a:gd name="T5" fmla="*/ 0 h 197"/>
                  <a:gd name="T6" fmla="*/ 1451 w 1451"/>
                  <a:gd name="T7" fmla="*/ 0 h 197"/>
                  <a:gd name="T8" fmla="*/ 1253 w 1451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1" h="197">
                    <a:moveTo>
                      <a:pt x="1253" y="197"/>
                    </a:moveTo>
                    <a:lnTo>
                      <a:pt x="0" y="197"/>
                    </a:lnTo>
                    <a:lnTo>
                      <a:pt x="198" y="0"/>
                    </a:lnTo>
                    <a:lnTo>
                      <a:pt x="1451" y="0"/>
                    </a:lnTo>
                    <a:lnTo>
                      <a:pt x="1253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70" name="Freeform 30"/>
              <p:cNvSpPr>
                <a:spLocks/>
              </p:cNvSpPr>
              <p:nvPr/>
            </p:nvSpPr>
            <p:spPr bwMode="auto">
              <a:xfrm>
                <a:off x="3312" y="2241"/>
                <a:ext cx="309" cy="239"/>
              </a:xfrm>
              <a:custGeom>
                <a:avLst/>
                <a:gdLst>
                  <a:gd name="T0" fmla="*/ 419 w 617"/>
                  <a:gd name="T1" fmla="*/ 477 h 477"/>
                  <a:gd name="T2" fmla="*/ 0 w 617"/>
                  <a:gd name="T3" fmla="*/ 198 h 477"/>
                  <a:gd name="T4" fmla="*/ 198 w 617"/>
                  <a:gd name="T5" fmla="*/ 0 h 477"/>
                  <a:gd name="T6" fmla="*/ 617 w 617"/>
                  <a:gd name="T7" fmla="*/ 279 h 477"/>
                  <a:gd name="T8" fmla="*/ 419 w 617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7" h="477">
                    <a:moveTo>
                      <a:pt x="419" y="477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617" y="279"/>
                    </a:lnTo>
                    <a:lnTo>
                      <a:pt x="419" y="4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71" name="Freeform 31"/>
              <p:cNvSpPr>
                <a:spLocks/>
              </p:cNvSpPr>
              <p:nvPr/>
            </p:nvSpPr>
            <p:spPr bwMode="auto">
              <a:xfrm>
                <a:off x="2686" y="2340"/>
                <a:ext cx="836" cy="279"/>
              </a:xfrm>
              <a:custGeom>
                <a:avLst/>
                <a:gdLst>
                  <a:gd name="T0" fmla="*/ 1253 w 1672"/>
                  <a:gd name="T1" fmla="*/ 0 h 558"/>
                  <a:gd name="T2" fmla="*/ 1253 w 1672"/>
                  <a:gd name="T3" fmla="*/ 139 h 558"/>
                  <a:gd name="T4" fmla="*/ 0 w 1672"/>
                  <a:gd name="T5" fmla="*/ 139 h 558"/>
                  <a:gd name="T6" fmla="*/ 0 w 1672"/>
                  <a:gd name="T7" fmla="*/ 419 h 558"/>
                  <a:gd name="T8" fmla="*/ 1253 w 1672"/>
                  <a:gd name="T9" fmla="*/ 419 h 558"/>
                  <a:gd name="T10" fmla="*/ 1253 w 1672"/>
                  <a:gd name="T11" fmla="*/ 558 h 558"/>
                  <a:gd name="T12" fmla="*/ 1672 w 1672"/>
                  <a:gd name="T13" fmla="*/ 279 h 558"/>
                  <a:gd name="T14" fmla="*/ 1253 w 1672"/>
                  <a:gd name="T15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2" h="558">
                    <a:moveTo>
                      <a:pt x="1253" y="0"/>
                    </a:moveTo>
                    <a:lnTo>
                      <a:pt x="1253" y="139"/>
                    </a:lnTo>
                    <a:lnTo>
                      <a:pt x="0" y="139"/>
                    </a:lnTo>
                    <a:lnTo>
                      <a:pt x="0" y="419"/>
                    </a:lnTo>
                    <a:lnTo>
                      <a:pt x="1253" y="419"/>
                    </a:lnTo>
                    <a:lnTo>
                      <a:pt x="1253" y="558"/>
                    </a:lnTo>
                    <a:lnTo>
                      <a:pt x="1672" y="279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609" y="1356"/>
              <a:ext cx="1558" cy="751"/>
              <a:chOff x="3609" y="1356"/>
              <a:chExt cx="1558" cy="751"/>
            </a:xfrm>
          </p:grpSpPr>
          <p:sp>
            <p:nvSpPr>
              <p:cNvPr id="240673" name="Freeform 33"/>
              <p:cNvSpPr>
                <a:spLocks/>
              </p:cNvSpPr>
              <p:nvPr/>
            </p:nvSpPr>
            <p:spPr bwMode="auto">
              <a:xfrm>
                <a:off x="5069" y="1356"/>
                <a:ext cx="98" cy="751"/>
              </a:xfrm>
              <a:custGeom>
                <a:avLst/>
                <a:gdLst>
                  <a:gd name="T0" fmla="*/ 0 w 198"/>
                  <a:gd name="T1" fmla="*/ 1501 h 1501"/>
                  <a:gd name="T2" fmla="*/ 0 w 198"/>
                  <a:gd name="T3" fmla="*/ 198 h 1501"/>
                  <a:gd name="T4" fmla="*/ 198 w 198"/>
                  <a:gd name="T5" fmla="*/ 0 h 1501"/>
                  <a:gd name="T6" fmla="*/ 198 w 198"/>
                  <a:gd name="T7" fmla="*/ 1303 h 1501"/>
                  <a:gd name="T8" fmla="*/ 0 w 198"/>
                  <a:gd name="T9" fmla="*/ 1501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01">
                    <a:moveTo>
                      <a:pt x="0" y="1501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198" y="1303"/>
                    </a:lnTo>
                    <a:lnTo>
                      <a:pt x="0" y="15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74" name="Freeform 34"/>
              <p:cNvSpPr>
                <a:spLocks/>
              </p:cNvSpPr>
              <p:nvPr/>
            </p:nvSpPr>
            <p:spPr bwMode="auto">
              <a:xfrm>
                <a:off x="3609" y="1356"/>
                <a:ext cx="1558" cy="99"/>
              </a:xfrm>
              <a:custGeom>
                <a:avLst/>
                <a:gdLst>
                  <a:gd name="T0" fmla="*/ 2919 w 3117"/>
                  <a:gd name="T1" fmla="*/ 198 h 198"/>
                  <a:gd name="T2" fmla="*/ 0 w 3117"/>
                  <a:gd name="T3" fmla="*/ 198 h 198"/>
                  <a:gd name="T4" fmla="*/ 198 w 3117"/>
                  <a:gd name="T5" fmla="*/ 0 h 198"/>
                  <a:gd name="T6" fmla="*/ 3117 w 3117"/>
                  <a:gd name="T7" fmla="*/ 0 h 198"/>
                  <a:gd name="T8" fmla="*/ 2919 w 3117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7" h="198">
                    <a:moveTo>
                      <a:pt x="2919" y="198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3117" y="0"/>
                    </a:lnTo>
                    <a:lnTo>
                      <a:pt x="2919" y="1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75" name="Rectangle 35"/>
              <p:cNvSpPr>
                <a:spLocks noChangeArrowheads="1"/>
              </p:cNvSpPr>
              <p:nvPr/>
            </p:nvSpPr>
            <p:spPr bwMode="auto">
              <a:xfrm>
                <a:off x="3609" y="1455"/>
                <a:ext cx="1460" cy="6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0677" name="Rectangle 37"/>
            <p:cNvSpPr>
              <a:spLocks noChangeArrowheads="1"/>
            </p:cNvSpPr>
            <p:nvPr/>
          </p:nvSpPr>
          <p:spPr bwMode="auto">
            <a:xfrm>
              <a:off x="4084" y="1657"/>
              <a:ext cx="5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Εξαγωγές</a:t>
              </a:r>
              <a:r>
                <a:rPr lang="el-GR" altLang="de-DE" sz="1400">
                  <a:solidFill>
                    <a:srgbClr val="000000"/>
                  </a:solidFill>
                </a:rPr>
                <a:t> </a:t>
              </a:r>
              <a:endParaRPr lang="el-GR" altLang="de-DE"/>
            </a:p>
          </p:txBody>
        </p:sp>
        <p:sp>
          <p:nvSpPr>
            <p:cNvPr id="240678" name="Rectangle 38"/>
            <p:cNvSpPr>
              <a:spLocks noChangeArrowheads="1"/>
            </p:cNvSpPr>
            <p:nvPr/>
          </p:nvSpPr>
          <p:spPr bwMode="auto">
            <a:xfrm>
              <a:off x="3786" y="1800"/>
              <a:ext cx="12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(πωλούμενα προϊόντα)</a:t>
              </a:r>
              <a:endParaRPr lang="el-GR" altLang="de-DE" b="1"/>
            </a:p>
          </p:txBody>
        </p:sp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>
              <a:off x="3818" y="1176"/>
              <a:ext cx="108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>
              <a:off x="3875" y="1208"/>
              <a:ext cx="999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Διάρκεια Περιόδου</a:t>
              </a:r>
              <a:endParaRPr lang="el-GR" altLang="de-DE"/>
            </a:p>
          </p:txBody>
        </p:sp>
        <p:grpSp>
          <p:nvGrpSpPr>
            <p:cNvPr id="240684" name="Group 44"/>
            <p:cNvGrpSpPr>
              <a:grpSpLocks/>
            </p:cNvGrpSpPr>
            <p:nvPr/>
          </p:nvGrpSpPr>
          <p:grpSpPr bwMode="auto">
            <a:xfrm>
              <a:off x="3609" y="2893"/>
              <a:ext cx="1558" cy="797"/>
              <a:chOff x="3609" y="2893"/>
              <a:chExt cx="1558" cy="797"/>
            </a:xfrm>
          </p:grpSpPr>
          <p:sp>
            <p:nvSpPr>
              <p:cNvPr id="240681" name="Freeform 41"/>
              <p:cNvSpPr>
                <a:spLocks/>
              </p:cNvSpPr>
              <p:nvPr/>
            </p:nvSpPr>
            <p:spPr bwMode="auto">
              <a:xfrm>
                <a:off x="5069" y="2893"/>
                <a:ext cx="98" cy="797"/>
              </a:xfrm>
              <a:custGeom>
                <a:avLst/>
                <a:gdLst>
                  <a:gd name="T0" fmla="*/ 0 w 198"/>
                  <a:gd name="T1" fmla="*/ 1594 h 1594"/>
                  <a:gd name="T2" fmla="*/ 0 w 198"/>
                  <a:gd name="T3" fmla="*/ 197 h 1594"/>
                  <a:gd name="T4" fmla="*/ 198 w 198"/>
                  <a:gd name="T5" fmla="*/ 0 h 1594"/>
                  <a:gd name="T6" fmla="*/ 198 w 198"/>
                  <a:gd name="T7" fmla="*/ 1396 h 1594"/>
                  <a:gd name="T8" fmla="*/ 0 w 198"/>
                  <a:gd name="T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94">
                    <a:moveTo>
                      <a:pt x="0" y="1594"/>
                    </a:moveTo>
                    <a:lnTo>
                      <a:pt x="0" y="197"/>
                    </a:lnTo>
                    <a:lnTo>
                      <a:pt x="198" y="0"/>
                    </a:lnTo>
                    <a:lnTo>
                      <a:pt x="198" y="1396"/>
                    </a:lnTo>
                    <a:lnTo>
                      <a:pt x="0" y="15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82" name="Freeform 42"/>
              <p:cNvSpPr>
                <a:spLocks/>
              </p:cNvSpPr>
              <p:nvPr/>
            </p:nvSpPr>
            <p:spPr bwMode="auto">
              <a:xfrm>
                <a:off x="3609" y="2893"/>
                <a:ext cx="1558" cy="99"/>
              </a:xfrm>
              <a:custGeom>
                <a:avLst/>
                <a:gdLst>
                  <a:gd name="T0" fmla="*/ 2919 w 3117"/>
                  <a:gd name="T1" fmla="*/ 197 h 197"/>
                  <a:gd name="T2" fmla="*/ 0 w 3117"/>
                  <a:gd name="T3" fmla="*/ 197 h 197"/>
                  <a:gd name="T4" fmla="*/ 198 w 3117"/>
                  <a:gd name="T5" fmla="*/ 0 h 197"/>
                  <a:gd name="T6" fmla="*/ 3117 w 3117"/>
                  <a:gd name="T7" fmla="*/ 0 h 197"/>
                  <a:gd name="T8" fmla="*/ 2919 w 3117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7" h="197">
                    <a:moveTo>
                      <a:pt x="2919" y="197"/>
                    </a:moveTo>
                    <a:lnTo>
                      <a:pt x="0" y="197"/>
                    </a:lnTo>
                    <a:lnTo>
                      <a:pt x="198" y="0"/>
                    </a:lnTo>
                    <a:lnTo>
                      <a:pt x="3117" y="0"/>
                    </a:lnTo>
                    <a:lnTo>
                      <a:pt x="2919" y="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83" name="Rectangle 43"/>
              <p:cNvSpPr>
                <a:spLocks noChangeArrowheads="1"/>
              </p:cNvSpPr>
              <p:nvPr/>
            </p:nvSpPr>
            <p:spPr bwMode="auto">
              <a:xfrm>
                <a:off x="3609" y="2992"/>
                <a:ext cx="1460" cy="6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0685" name="Rectangle 45"/>
            <p:cNvSpPr>
              <a:spLocks noChangeArrowheads="1"/>
            </p:cNvSpPr>
            <p:nvPr/>
          </p:nvSpPr>
          <p:spPr bwMode="auto">
            <a:xfrm>
              <a:off x="3948" y="3217"/>
              <a:ext cx="8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Τελικό Απόθεμα</a:t>
              </a:r>
              <a:endParaRPr lang="el-GR" altLang="de-DE" b="1"/>
            </a:p>
          </p:txBody>
        </p:sp>
        <p:sp>
          <p:nvSpPr>
            <p:cNvPr id="240686" name="Rectangle 46"/>
            <p:cNvSpPr>
              <a:spLocks noChangeArrowheads="1"/>
            </p:cNvSpPr>
            <p:nvPr/>
          </p:nvSpPr>
          <p:spPr bwMode="auto">
            <a:xfrm>
              <a:off x="4137" y="3359"/>
              <a:ext cx="4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Ετοίμων</a:t>
              </a:r>
              <a:endParaRPr lang="el-GR" altLang="de-DE" b="1"/>
            </a:p>
          </p:txBody>
        </p:sp>
        <p:sp>
          <p:nvSpPr>
            <p:cNvPr id="240687" name="Rectangle 47"/>
            <p:cNvSpPr>
              <a:spLocks noChangeArrowheads="1"/>
            </p:cNvSpPr>
            <p:nvPr/>
          </p:nvSpPr>
          <p:spPr bwMode="auto">
            <a:xfrm>
              <a:off x="3925" y="2666"/>
              <a:ext cx="92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88" name="Rectangle 48"/>
            <p:cNvSpPr>
              <a:spLocks noChangeArrowheads="1"/>
            </p:cNvSpPr>
            <p:nvPr/>
          </p:nvSpPr>
          <p:spPr bwMode="auto">
            <a:xfrm>
              <a:off x="3981" y="2698"/>
              <a:ext cx="89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 b="1">
                  <a:solidFill>
                    <a:srgbClr val="000000"/>
                  </a:solidFill>
                </a:rPr>
                <a:t>Τέλος Περιόδου</a:t>
              </a:r>
              <a:endParaRPr lang="el-GR" altLang="de-DE"/>
            </a:p>
          </p:txBody>
        </p:sp>
        <p:sp>
          <p:nvSpPr>
            <p:cNvPr id="240689" name="Rectangle 49"/>
            <p:cNvSpPr>
              <a:spLocks noChangeArrowheads="1"/>
            </p:cNvSpPr>
            <p:nvPr/>
          </p:nvSpPr>
          <p:spPr bwMode="auto">
            <a:xfrm>
              <a:off x="5226" y="1502"/>
              <a:ext cx="24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90" name="Rectangle 50"/>
            <p:cNvSpPr>
              <a:spLocks noChangeArrowheads="1"/>
            </p:cNvSpPr>
            <p:nvPr/>
          </p:nvSpPr>
          <p:spPr bwMode="auto">
            <a:xfrm>
              <a:off x="5282" y="1538"/>
              <a:ext cx="1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(3)</a:t>
              </a:r>
              <a:endParaRPr lang="el-GR" altLang="de-DE"/>
            </a:p>
          </p:txBody>
        </p:sp>
        <p:sp>
          <p:nvSpPr>
            <p:cNvPr id="240691" name="Rectangle 51"/>
            <p:cNvSpPr>
              <a:spLocks noChangeArrowheads="1"/>
            </p:cNvSpPr>
            <p:nvPr/>
          </p:nvSpPr>
          <p:spPr bwMode="auto">
            <a:xfrm>
              <a:off x="5179" y="3178"/>
              <a:ext cx="245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92" name="Rectangle 52"/>
            <p:cNvSpPr>
              <a:spLocks noChangeArrowheads="1"/>
            </p:cNvSpPr>
            <p:nvPr/>
          </p:nvSpPr>
          <p:spPr bwMode="auto">
            <a:xfrm>
              <a:off x="5235" y="3214"/>
              <a:ext cx="1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(4)</a:t>
              </a:r>
              <a:endParaRPr lang="el-GR" altLang="de-DE"/>
            </a:p>
          </p:txBody>
        </p:sp>
        <p:grpSp>
          <p:nvGrpSpPr>
            <p:cNvPr id="240695" name="Group 55"/>
            <p:cNvGrpSpPr>
              <a:grpSpLocks/>
            </p:cNvGrpSpPr>
            <p:nvPr/>
          </p:nvGrpSpPr>
          <p:grpSpPr bwMode="auto">
            <a:xfrm>
              <a:off x="4369" y="2107"/>
              <a:ext cx="61" cy="140"/>
              <a:chOff x="4369" y="2107"/>
              <a:chExt cx="61" cy="140"/>
            </a:xfrm>
          </p:grpSpPr>
          <p:sp>
            <p:nvSpPr>
              <p:cNvPr id="240693" name="Line 53"/>
              <p:cNvSpPr>
                <a:spLocks noChangeShapeType="1"/>
              </p:cNvSpPr>
              <p:nvPr/>
            </p:nvSpPr>
            <p:spPr bwMode="auto">
              <a:xfrm>
                <a:off x="4400" y="2107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694" name="Freeform 54"/>
              <p:cNvSpPr>
                <a:spLocks/>
              </p:cNvSpPr>
              <p:nvPr/>
            </p:nvSpPr>
            <p:spPr bwMode="auto">
              <a:xfrm>
                <a:off x="4369" y="2187"/>
                <a:ext cx="61" cy="60"/>
              </a:xfrm>
              <a:custGeom>
                <a:avLst/>
                <a:gdLst>
                  <a:gd name="T0" fmla="*/ 0 w 123"/>
                  <a:gd name="T1" fmla="*/ 0 h 121"/>
                  <a:gd name="T2" fmla="*/ 63 w 123"/>
                  <a:gd name="T3" fmla="*/ 121 h 121"/>
                  <a:gd name="T4" fmla="*/ 123 w 123"/>
                  <a:gd name="T5" fmla="*/ 0 h 121"/>
                  <a:gd name="T6" fmla="*/ 0 w 123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1">
                    <a:moveTo>
                      <a:pt x="0" y="0"/>
                    </a:moveTo>
                    <a:lnTo>
                      <a:pt x="63" y="121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0696" name="Rectangle 56"/>
            <p:cNvSpPr>
              <a:spLocks noChangeArrowheads="1"/>
            </p:cNvSpPr>
            <p:nvPr/>
          </p:nvSpPr>
          <p:spPr bwMode="auto">
            <a:xfrm>
              <a:off x="3839" y="2254"/>
              <a:ext cx="11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697" name="Rectangle 57"/>
            <p:cNvSpPr>
              <a:spLocks noChangeArrowheads="1"/>
            </p:cNvSpPr>
            <p:nvPr/>
          </p:nvSpPr>
          <p:spPr bwMode="auto">
            <a:xfrm>
              <a:off x="3895" y="2289"/>
              <a:ext cx="108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Κόστος πωληθέντων</a:t>
              </a:r>
              <a:endParaRPr lang="el-GR" altLang="de-DE"/>
            </a:p>
          </p:txBody>
        </p:sp>
        <p:sp>
          <p:nvSpPr>
            <p:cNvPr id="240698" name="Rectangle 58"/>
            <p:cNvSpPr>
              <a:spLocks noChangeArrowheads="1"/>
            </p:cNvSpPr>
            <p:nvPr/>
          </p:nvSpPr>
          <p:spPr bwMode="auto">
            <a:xfrm>
              <a:off x="3961" y="2419"/>
              <a:ext cx="9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de-DE" sz="1400">
                  <a:solidFill>
                    <a:srgbClr val="000000"/>
                  </a:solidFill>
                </a:rPr>
                <a:t>(1) + (2) - (4) = (3)</a:t>
              </a:r>
              <a:endParaRPr lang="el-GR" altLang="de-DE"/>
            </a:p>
          </p:txBody>
        </p:sp>
        <p:grpSp>
          <p:nvGrpSpPr>
            <p:cNvPr id="240703" name="Group 63"/>
            <p:cNvGrpSpPr>
              <a:grpSpLocks/>
            </p:cNvGrpSpPr>
            <p:nvPr/>
          </p:nvGrpSpPr>
          <p:grpSpPr bwMode="auto">
            <a:xfrm>
              <a:off x="291" y="2800"/>
              <a:ext cx="378" cy="285"/>
              <a:chOff x="291" y="2800"/>
              <a:chExt cx="378" cy="285"/>
            </a:xfrm>
          </p:grpSpPr>
          <p:sp>
            <p:nvSpPr>
              <p:cNvPr id="240699" name="Freeform 59"/>
              <p:cNvSpPr>
                <a:spLocks/>
              </p:cNvSpPr>
              <p:nvPr/>
            </p:nvSpPr>
            <p:spPr bwMode="auto">
              <a:xfrm>
                <a:off x="291" y="2846"/>
                <a:ext cx="308" cy="99"/>
              </a:xfrm>
              <a:custGeom>
                <a:avLst/>
                <a:gdLst>
                  <a:gd name="T0" fmla="*/ 419 w 617"/>
                  <a:gd name="T1" fmla="*/ 198 h 198"/>
                  <a:gd name="T2" fmla="*/ 0 w 617"/>
                  <a:gd name="T3" fmla="*/ 198 h 198"/>
                  <a:gd name="T4" fmla="*/ 198 w 617"/>
                  <a:gd name="T5" fmla="*/ 0 h 198"/>
                  <a:gd name="T6" fmla="*/ 617 w 617"/>
                  <a:gd name="T7" fmla="*/ 0 h 198"/>
                  <a:gd name="T8" fmla="*/ 419 w 617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7" h="198">
                    <a:moveTo>
                      <a:pt x="419" y="198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617" y="0"/>
                    </a:lnTo>
                    <a:lnTo>
                      <a:pt x="419" y="1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700" name="Freeform 60"/>
              <p:cNvSpPr>
                <a:spLocks/>
              </p:cNvSpPr>
              <p:nvPr/>
            </p:nvSpPr>
            <p:spPr bwMode="auto">
              <a:xfrm>
                <a:off x="500" y="2893"/>
                <a:ext cx="169" cy="192"/>
              </a:xfrm>
              <a:custGeom>
                <a:avLst/>
                <a:gdLst>
                  <a:gd name="T0" fmla="*/ 0 w 337"/>
                  <a:gd name="T1" fmla="*/ 384 h 384"/>
                  <a:gd name="T2" fmla="*/ 139 w 337"/>
                  <a:gd name="T3" fmla="*/ 197 h 384"/>
                  <a:gd name="T4" fmla="*/ 337 w 337"/>
                  <a:gd name="T5" fmla="*/ 0 h 384"/>
                  <a:gd name="T6" fmla="*/ 198 w 337"/>
                  <a:gd name="T7" fmla="*/ 186 h 384"/>
                  <a:gd name="T8" fmla="*/ 0 w 337"/>
                  <a:gd name="T9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84">
                    <a:moveTo>
                      <a:pt x="0" y="384"/>
                    </a:moveTo>
                    <a:lnTo>
                      <a:pt x="139" y="197"/>
                    </a:lnTo>
                    <a:lnTo>
                      <a:pt x="337" y="0"/>
                    </a:lnTo>
                    <a:lnTo>
                      <a:pt x="198" y="18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701" name="Freeform 61"/>
              <p:cNvSpPr>
                <a:spLocks/>
              </p:cNvSpPr>
              <p:nvPr/>
            </p:nvSpPr>
            <p:spPr bwMode="auto">
              <a:xfrm>
                <a:off x="500" y="2800"/>
                <a:ext cx="169" cy="192"/>
              </a:xfrm>
              <a:custGeom>
                <a:avLst/>
                <a:gdLst>
                  <a:gd name="T0" fmla="*/ 139 w 337"/>
                  <a:gd name="T1" fmla="*/ 384 h 384"/>
                  <a:gd name="T2" fmla="*/ 0 w 337"/>
                  <a:gd name="T3" fmla="*/ 198 h 384"/>
                  <a:gd name="T4" fmla="*/ 198 w 337"/>
                  <a:gd name="T5" fmla="*/ 0 h 384"/>
                  <a:gd name="T6" fmla="*/ 337 w 337"/>
                  <a:gd name="T7" fmla="*/ 187 h 384"/>
                  <a:gd name="T8" fmla="*/ 139 w 337"/>
                  <a:gd name="T9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384">
                    <a:moveTo>
                      <a:pt x="139" y="384"/>
                    </a:moveTo>
                    <a:lnTo>
                      <a:pt x="0" y="198"/>
                    </a:lnTo>
                    <a:lnTo>
                      <a:pt x="198" y="0"/>
                    </a:lnTo>
                    <a:lnTo>
                      <a:pt x="337" y="187"/>
                    </a:lnTo>
                    <a:lnTo>
                      <a:pt x="139" y="3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702" name="Freeform 62"/>
              <p:cNvSpPr>
                <a:spLocks/>
              </p:cNvSpPr>
              <p:nvPr/>
            </p:nvSpPr>
            <p:spPr bwMode="auto">
              <a:xfrm>
                <a:off x="291" y="2899"/>
                <a:ext cx="279" cy="186"/>
              </a:xfrm>
              <a:custGeom>
                <a:avLst/>
                <a:gdLst>
                  <a:gd name="T0" fmla="*/ 419 w 558"/>
                  <a:gd name="T1" fmla="*/ 0 h 373"/>
                  <a:gd name="T2" fmla="*/ 419 w 558"/>
                  <a:gd name="T3" fmla="*/ 93 h 373"/>
                  <a:gd name="T4" fmla="*/ 0 w 558"/>
                  <a:gd name="T5" fmla="*/ 93 h 373"/>
                  <a:gd name="T6" fmla="*/ 0 w 558"/>
                  <a:gd name="T7" fmla="*/ 280 h 373"/>
                  <a:gd name="T8" fmla="*/ 419 w 558"/>
                  <a:gd name="T9" fmla="*/ 280 h 373"/>
                  <a:gd name="T10" fmla="*/ 419 w 558"/>
                  <a:gd name="T11" fmla="*/ 373 h 373"/>
                  <a:gd name="T12" fmla="*/ 558 w 558"/>
                  <a:gd name="T13" fmla="*/ 186 h 373"/>
                  <a:gd name="T14" fmla="*/ 419 w 558"/>
                  <a:gd name="T15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8" h="373">
                    <a:moveTo>
                      <a:pt x="419" y="0"/>
                    </a:moveTo>
                    <a:lnTo>
                      <a:pt x="419" y="93"/>
                    </a:lnTo>
                    <a:lnTo>
                      <a:pt x="0" y="93"/>
                    </a:lnTo>
                    <a:lnTo>
                      <a:pt x="0" y="280"/>
                    </a:lnTo>
                    <a:lnTo>
                      <a:pt x="419" y="280"/>
                    </a:lnTo>
                    <a:lnTo>
                      <a:pt x="419" y="373"/>
                    </a:lnTo>
                    <a:lnTo>
                      <a:pt x="558" y="186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A1763-7B90-4551-936D-DE24E1F17122}" type="slidenum">
              <a:rPr lang="el-GR" altLang="de-DE"/>
              <a:pPr/>
              <a:t>37</a:t>
            </a:fld>
            <a:endParaRPr lang="el-GR" altLang="de-DE"/>
          </a:p>
        </p:txBody>
      </p:sp>
      <p:sp>
        <p:nvSpPr>
          <p:cNvPr id="241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Υπολογισμός κόστους πωληθέντων</a:t>
            </a:r>
            <a:endParaRPr lang="el-GR" altLang="de-DE" sz="4000" smtClean="0"/>
          </a:p>
        </p:txBody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Αρχικό απόθεμα ετοίμων προϊόντων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+ Κόστος παραγωγής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	- Τελικό απόθεμα ετοίμων προϊόντων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z="2800" smtClean="0"/>
              <a:t>= Κόστος πωληθέντων.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E56B-B20A-42C5-8D30-4535FB7953D5}" type="slidenum">
              <a:rPr lang="el-GR" altLang="de-DE"/>
              <a:pPr/>
              <a:t>38</a:t>
            </a:fld>
            <a:endParaRPr lang="el-GR" altLang="de-DE"/>
          </a:p>
        </p:txBody>
      </p:sp>
      <p:sp>
        <p:nvSpPr>
          <p:cNvPr id="242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Κόστος παραγωγής </a:t>
            </a:r>
            <a:r>
              <a:rPr lang="en-US" altLang="en-US" sz="4000" smtClean="0"/>
              <a:t>vs. </a:t>
            </a:r>
            <a:r>
              <a:rPr lang="el-GR" altLang="en-US" sz="4000" smtClean="0"/>
              <a:t>κόστος πωληθέντων (προϊόντα)</a:t>
            </a:r>
            <a:endParaRPr lang="el-GR" altLang="de-DE" sz="4000" smtClean="0"/>
          </a:p>
        </p:txBody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Το κόστος παραγωγής των μενόντων αποθεματοποιείται και απεικονίζεται στον Ισολογισμό.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Το κόστος πωληθέντων είναι έξοδο (το κόστος των προϊόντων που πωλήθηκαν) και εμφανίζεται στην ΚΑΧ.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F4E0-BA0B-4BA4-9050-EAEDFB422DC9}" type="slidenum">
              <a:rPr lang="el-GR" altLang="de-DE"/>
              <a:pPr/>
              <a:t>39</a:t>
            </a:fld>
            <a:endParaRPr lang="el-GR" altLang="de-DE"/>
          </a:p>
        </p:txBody>
      </p:sp>
      <p:sp>
        <p:nvSpPr>
          <p:cNvPr id="243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Κόστος</a:t>
            </a:r>
            <a:r>
              <a:rPr lang="el-GR" altLang="en-US" sz="4000" smtClean="0">
                <a:latin typeface="Arial Unicode MS" panose="020B0604020202020204" pitchFamily="34" charset="-128"/>
              </a:rPr>
              <a:t> </a:t>
            </a:r>
            <a:r>
              <a:rPr lang="el-GR" altLang="en-US" sz="4000" smtClean="0"/>
              <a:t>παραγωγής </a:t>
            </a:r>
            <a:r>
              <a:rPr lang="en-US" altLang="en-US" sz="4000" smtClean="0"/>
              <a:t>vs. </a:t>
            </a:r>
            <a:r>
              <a:rPr lang="el-GR" altLang="en-US" sz="4000" smtClean="0"/>
              <a:t>κόστος πωληθέντων (υπηρεσίες)</a:t>
            </a:r>
            <a:endParaRPr lang="el-GR" altLang="de-DE" sz="4000" smtClean="0"/>
          </a:p>
        </p:txBody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Οι υπηρεσίες από τη φύση τους δεν αποθεματοποιούνται.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z="2800" smtClean="0"/>
              <a:t>Το κόστος παροχής των υπηρεσιών (εφόσον παρέχονται αυτόματα με τη δημιουργία τους) είναι έξοδο και εμφανίζεται στην ΚΑΧ.</a:t>
            </a:r>
            <a:endParaRPr lang="el-GR" altLang="de-DE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863-B2E2-4049-ADE1-F99D9A514C11}" type="slidenum">
              <a:rPr lang="el-GR" altLang="de-DE"/>
              <a:pPr/>
              <a:t>4</a:t>
            </a:fld>
            <a:endParaRPr lang="el-GR" altLang="de-DE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Σκοποί ενότητας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de-DE" smtClean="0"/>
              <a:t>Εξοικείωση με τις βασικές έννοιες του κόστους.</a:t>
            </a:r>
          </a:p>
          <a:p>
            <a:pPr>
              <a:spcBef>
                <a:spcPct val="20000"/>
              </a:spcBef>
            </a:pPr>
            <a:r>
              <a:rPr lang="el-GR" altLang="de-DE" smtClean="0"/>
              <a:t>Κατανόηση των διακρίσεων του κόστους. </a:t>
            </a:r>
          </a:p>
          <a:p>
            <a:pPr>
              <a:spcBef>
                <a:spcPct val="20000"/>
              </a:spcBef>
            </a:pPr>
            <a:r>
              <a:rPr lang="el-GR" altLang="de-DE" smtClean="0"/>
              <a:t>Υπολογισμός κόστους παραχθέντων – κόστους πωληθέντων. </a:t>
            </a:r>
          </a:p>
          <a:p>
            <a:pPr>
              <a:spcBef>
                <a:spcPct val="20000"/>
              </a:spcBef>
            </a:pPr>
            <a:r>
              <a:rPr lang="el-GR" altLang="de-DE" smtClean="0"/>
              <a:t>Εξοικείωση με πρωτογενή στοιχεία της κοστολόγησης: Α΄ ύλες, Άμεση Εργασία, Γενικά Βιομηχανικά Έξοδα (ΓΒΕ).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097FF58-1A5F-48B4-9F63-844B94E5C1CA}" type="slidenum">
              <a:rPr lang="el-GR" altLang="de-DE" sz="1400"/>
              <a:pPr algn="r"/>
              <a:t>4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E3592-DC06-43F0-A57D-FC23102F9CA6}" type="slidenum">
              <a:rPr lang="el-GR" altLang="de-DE"/>
              <a:pPr/>
              <a:t>40</a:t>
            </a:fld>
            <a:endParaRPr lang="el-GR" altLang="de-DE"/>
          </a:p>
        </p:txBody>
      </p:sp>
      <p:sp>
        <p:nvSpPr>
          <p:cNvPr id="244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Καταλογισμός ΓΒΕ</a:t>
            </a:r>
            <a:endParaRPr lang="el-GR" altLang="de-DE" sz="4000" smtClean="0"/>
          </a:p>
        </p:txBody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Συντελεστής καταλογισμού ΓΒΕ =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n-US" smtClean="0"/>
              <a:t>   	</a:t>
            </a:r>
            <a:r>
              <a:rPr lang="el-GR" altLang="en-US" sz="2800" smtClean="0"/>
              <a:t>Προϋπολογισμένα ΓΒΕ (για μια περίοδο) / Προϋπολογισμένο μέγεθος βάσης καταλογισμού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l-GR" altLang="en-US" smtClean="0"/>
              <a:t>Η βάση καταλογισμού επιλέγεται από την επιχείρηση, π.χ.:</a:t>
            </a:r>
          </a:p>
          <a:p>
            <a:pPr lvl="2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Ώρες άμεσης εργασίας.</a:t>
            </a:r>
          </a:p>
          <a:p>
            <a:pPr lvl="2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l-GR" altLang="en-US" smtClean="0"/>
              <a:t>Ώρες λειτουργίας μηχανημάτων.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A29B-BE44-41C9-8352-4A2F7BCCAA0B}" type="slidenum">
              <a:rPr lang="el-GR" altLang="de-DE"/>
              <a:pPr/>
              <a:t>41</a:t>
            </a:fld>
            <a:endParaRPr lang="el-GR" altLang="de-DE"/>
          </a:p>
        </p:txBody>
      </p:sp>
      <p:sp>
        <p:nvSpPr>
          <p:cNvPr id="245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Προϋπολογισμένο Μέγεθος Βάσης</a:t>
            </a:r>
            <a:endParaRPr lang="el-GR" altLang="de-DE" sz="4000" smtClean="0"/>
          </a:p>
        </p:txBody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Θεωρητική δυναμικότητα: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Αποτελεί τη μέγιστη δυναμικότητα της διαδικασίας όταν δεν υπάρχουν απώλειες και η διαδικασία έχει χρησιμοποιηθεί πλήρως.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b="1" smtClean="0"/>
              <a:t>Κανονική δυναμικότητα: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mtClean="0"/>
              <a:t>Αποτελεί τη διαφορά μεταξύ της θεωρητικής δυναμικότητας και προγραμματισμένων και αναπόφευκτων διακοπών στη διενέργεια της παραγωγικής διαδικασίας για επανακινήσεις μηχανών, κτλ.</a:t>
            </a:r>
            <a:endParaRPr lang="el-GR" altLang="de-DE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DCEC-D1B4-47C1-8E3B-E7EBD516BFD6}" type="slidenum">
              <a:rPr lang="el-GR" altLang="de-DE"/>
              <a:pPr/>
              <a:t>42</a:t>
            </a:fld>
            <a:endParaRPr lang="el-GR" altLang="de-DE"/>
          </a:p>
        </p:txBody>
      </p:sp>
      <p:sp>
        <p:nvSpPr>
          <p:cNvPr id="246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Συντελεστής καταλογισμού ΓΒΕ</a:t>
            </a:r>
            <a:endParaRPr lang="el-GR" altLang="de-DE" smtClean="0"/>
          </a:p>
        </p:txBody>
      </p:sp>
      <p:sp>
        <p:nvSpPr>
          <p:cNvPr id="2467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Παραμένει σταθερός για μεγάλες χρονικές περιόδους:</a:t>
            </a:r>
            <a:r>
              <a:rPr lang="el-GR" altLang="en-US" sz="2800" smtClean="0"/>
              <a:t> </a:t>
            </a:r>
            <a:endParaRPr lang="el-GR" altLang="en-US" sz="2400" b="1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Επιτρέπει </a:t>
            </a:r>
            <a:r>
              <a:rPr lang="el-GR" altLang="en-US" sz="2200" b="1" smtClean="0"/>
              <a:t>ευκολία</a:t>
            </a:r>
            <a:r>
              <a:rPr lang="el-GR" altLang="en-US" sz="2200" smtClean="0"/>
              <a:t> στη διαχείριση.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Αναγκαία η τακτοποίηση των αποκλίσεων περιοδικά.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Επικαιροποιείται όταν υπάρχουν σημαντικές αποκλίσεις στον τρόπο διαμόρφωσης των ΓΒΕ και τον όγκο της βάσης επιμερισμού.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altLang="en-US" sz="2600" smtClean="0"/>
              <a:t>Δυνατότητα εφαρμογής τμηματικών  συντελεστών καταλογισμού ΓΒΕ ή συνολικού συντελεστή καταλογισμού ΓΒΕ: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l-GR" altLang="en-US" sz="2200" smtClean="0"/>
              <a:t>Ξεχωριστός συντελεστής ανά τμήμα.</a:t>
            </a:r>
            <a:endParaRPr lang="el-GR" altLang="de-DE" sz="22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de-DE" smtClean="0"/>
              <a:t>Τέλος Ενότητας #</a:t>
            </a:r>
            <a:r>
              <a:rPr lang="en-US" altLang="de-DE" smtClean="0"/>
              <a:t> </a:t>
            </a:r>
            <a:r>
              <a:rPr lang="el-GR" altLang="de-DE" smtClean="0"/>
              <a:t>2</a:t>
            </a:r>
          </a:p>
        </p:txBody>
      </p:sp>
      <p:sp>
        <p:nvSpPr>
          <p:cNvPr id="26626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4213" y="4327525"/>
            <a:ext cx="7775575" cy="14081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l-GR" altLang="de-DE" sz="2400" b="1" smtClean="0"/>
              <a:t>Μάθημα: </a:t>
            </a:r>
            <a:r>
              <a:rPr lang="el-GR" altLang="de-DE" sz="2400" smtClean="0"/>
              <a:t>Λογιστική Κόστους, </a:t>
            </a:r>
            <a:r>
              <a:rPr lang="el-GR" altLang="de-DE" sz="2400" b="1" smtClean="0"/>
              <a:t>Ενότητα </a:t>
            </a:r>
            <a:r>
              <a:rPr lang="en-US" altLang="de-DE" sz="2400" b="1" smtClean="0"/>
              <a:t># </a:t>
            </a:r>
            <a:r>
              <a:rPr lang="el-GR" altLang="de-DE" sz="2400" b="1" smtClean="0"/>
              <a:t>2:</a:t>
            </a:r>
            <a:r>
              <a:rPr lang="en-US" altLang="de-DE" sz="2400" b="1" smtClean="0"/>
              <a:t> </a:t>
            </a:r>
            <a:r>
              <a:rPr lang="el-GR" altLang="de-DE" sz="2400" smtClean="0"/>
              <a:t>Βασικές Έννοιες Κοστολόγησης</a:t>
            </a:r>
          </a:p>
          <a:p>
            <a:pPr algn="l">
              <a:lnSpc>
                <a:spcPct val="80000"/>
              </a:lnSpc>
            </a:pPr>
            <a:r>
              <a:rPr lang="el-GR" altLang="de-DE" sz="2400" b="1" smtClean="0"/>
              <a:t>Διδάσκουσα: </a:t>
            </a:r>
            <a:r>
              <a:rPr lang="el-GR" altLang="de-DE" sz="2400" smtClean="0"/>
              <a:t>Σάνδρα Κοέν, </a:t>
            </a:r>
            <a:r>
              <a:rPr lang="el-GR" altLang="de-DE" sz="2400" b="1" smtClean="0"/>
              <a:t>Τμήμα: </a:t>
            </a:r>
            <a:r>
              <a:rPr lang="el-GR" altLang="de-DE" sz="2400" smtClean="0"/>
              <a:t>Οργάνωση και Διοίκηση Επιχειρήσεων</a:t>
            </a:r>
          </a:p>
        </p:txBody>
      </p:sp>
      <p:pic>
        <p:nvPicPr>
          <p:cNvPr id="2662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F1CC-6419-4252-A5D0-CB0177B019AC}" type="slidenum">
              <a:rPr lang="el-GR" altLang="de-DE"/>
              <a:pPr/>
              <a:t>5</a:t>
            </a:fld>
            <a:endParaRPr lang="el-GR" altLang="de-DE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de-DE" smtClean="0"/>
              <a:t>Περιεχόμενα ενότητας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de-DE" smtClean="0"/>
              <a:t>Βασικές Έννοιες Κοστολόγησης.</a:t>
            </a:r>
            <a:endParaRPr lang="en-US" altLang="de-DE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578AC20-0B07-4583-B4D3-3C9B98D1D88B}" type="slidenum">
              <a:rPr lang="el-GR" altLang="de-DE" sz="1400"/>
              <a:pPr algn="r"/>
              <a:t>5</a:t>
            </a:fld>
            <a:endParaRPr lang="el-GR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62EC-17B6-4835-AA83-3DBA09D04BD4}" type="slidenum">
              <a:rPr lang="el-GR" altLang="de-DE"/>
              <a:pPr/>
              <a:t>6</a:t>
            </a:fld>
            <a:endParaRPr lang="el-GR" altLang="de-DE"/>
          </a:p>
        </p:txBody>
      </p:sp>
      <p:sp>
        <p:nvSpPr>
          <p:cNvPr id="102402" name="Τίτλος 4"/>
          <p:cNvSpPr>
            <a:spLocks noGrp="1"/>
          </p:cNvSpPr>
          <p:nvPr>
            <p:ph type="title" idx="4294967295"/>
          </p:nvPr>
        </p:nvSpPr>
        <p:spPr>
          <a:xfrm>
            <a:off x="684213" y="2936875"/>
            <a:ext cx="7772400" cy="1362075"/>
          </a:xfrm>
        </p:spPr>
        <p:txBody>
          <a:bodyPr anchor="t"/>
          <a:lstStyle/>
          <a:p>
            <a:pPr algn="l"/>
            <a:r>
              <a:rPr lang="el-GR" altLang="de-DE" smtClean="0"/>
              <a:t>Βασικές Έννοιες Κοστολόγησης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body" idx="4294967295"/>
          </p:nvPr>
        </p:nvSpPr>
        <p:spPr>
          <a:xfrm>
            <a:off x="684213" y="4305300"/>
            <a:ext cx="7772400" cy="1500188"/>
          </a:xfrm>
        </p:spPr>
        <p:txBody>
          <a:bodyPr anchor="b"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de-DE" sz="2400" b="1" smtClean="0"/>
              <a:t>Μάθημα: </a:t>
            </a:r>
            <a:r>
              <a:rPr lang="el-GR" altLang="de-DE" sz="2400" smtClean="0"/>
              <a:t>Λογιστική Κόστους, </a:t>
            </a:r>
            <a:r>
              <a:rPr lang="el-GR" altLang="de-DE" sz="2400" b="1" smtClean="0"/>
              <a:t>Ενότητα </a:t>
            </a:r>
            <a:r>
              <a:rPr lang="en-US" altLang="de-DE" sz="2400" b="1" smtClean="0"/>
              <a:t># </a:t>
            </a:r>
            <a:r>
              <a:rPr lang="el-GR" altLang="de-DE" sz="2400" b="1" smtClean="0"/>
              <a:t>2:</a:t>
            </a:r>
            <a:r>
              <a:rPr lang="en-US" altLang="de-DE" sz="2400" b="1" smtClean="0"/>
              <a:t> </a:t>
            </a:r>
            <a:r>
              <a:rPr lang="el-GR" altLang="de-DE" sz="2400" smtClean="0"/>
              <a:t>Βασικές Έννοιες Κοστολόγησης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de-DE" sz="2400" b="1" smtClean="0"/>
              <a:t>Διδάσκουσα: </a:t>
            </a:r>
            <a:r>
              <a:rPr lang="el-GR" altLang="de-DE" sz="2400" smtClean="0"/>
              <a:t>Σάνδρα Κοέν, </a:t>
            </a:r>
            <a:r>
              <a:rPr lang="el-GR" altLang="de-DE" sz="2400" b="1" smtClean="0"/>
              <a:t>Τμήμα: </a:t>
            </a:r>
            <a:r>
              <a:rPr lang="el-GR" altLang="de-DE" sz="2400" smtClean="0"/>
              <a:t>Οργάνωση και Διοίκηση Επιχειρήσεων</a:t>
            </a:r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3" descr="Λογότυπο Οικονομικού Πανεπιστημίου Αθηνώ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308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E8B39-E5B4-4649-BF1F-2D7F22EF03E3}" type="slidenum">
              <a:rPr lang="el-GR" altLang="de-DE"/>
              <a:pPr/>
              <a:t>7</a:t>
            </a:fld>
            <a:endParaRPr lang="el-GR" altLang="de-DE"/>
          </a:p>
        </p:txBody>
      </p:sp>
      <p:sp>
        <p:nvSpPr>
          <p:cNvPr id="207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Κοστολόγηση</a:t>
            </a:r>
            <a:endParaRPr lang="el-GR" altLang="de-DE" smtClean="0"/>
          </a:p>
        </p:txBody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Είναι το σύνολο των </a:t>
            </a:r>
            <a:r>
              <a:rPr lang="el-GR" altLang="en-US" b="1" smtClean="0"/>
              <a:t>συστηματικών εργασιών</a:t>
            </a:r>
            <a:r>
              <a:rPr lang="el-GR" altLang="en-US" smtClean="0"/>
              <a:t> που αποβλέπουν στο να συγκεντρώσουν, να κατατάξουν, να καταγράψουν και να επιμερίσουν κατάλληλα τις δαπάνες, έτσι ώστε να προσδιοριστεί το κόστος των υπηρεσιών, των διαδικασιών, κ</a:t>
            </a:r>
            <a:r>
              <a:rPr lang="en-US" altLang="en-US" smtClean="0"/>
              <a:t>α</a:t>
            </a:r>
            <a:r>
              <a:rPr lang="el-GR" altLang="en-US" smtClean="0"/>
              <a:t>ι τα λοιπά μίας επιχείρησης</a:t>
            </a:r>
            <a:r>
              <a:rPr lang="el-GR" altLang="en-US" smtClean="0">
                <a:latin typeface="Arial" panose="020B0604020202020204" pitchFamily="34" charset="0"/>
              </a:rPr>
              <a:t>.</a:t>
            </a:r>
            <a:endParaRPr lang="el-GR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FCE5-E058-49D1-A990-F3C435406A9D}" type="slidenum">
              <a:rPr lang="el-GR" altLang="de-DE"/>
              <a:pPr/>
              <a:t>8</a:t>
            </a:fld>
            <a:endParaRPr lang="el-GR" altLang="de-DE"/>
          </a:p>
        </p:txBody>
      </p:sp>
      <p:sp>
        <p:nvSpPr>
          <p:cNvPr id="212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Συστατικά ενός συστήματος κοστολόγησης</a:t>
            </a:r>
            <a:endParaRPr lang="el-GR" altLang="de-DE" smtClean="0"/>
          </a:p>
        </p:txBody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l-GR" altLang="en-US" smtClean="0"/>
              <a:t>Κοστολογικά αντικείμενα - φορείς κόστους.</a:t>
            </a:r>
            <a:r>
              <a:rPr lang="el-GR" altLang="en-US" sz="2800" smtClean="0"/>
              <a:t> </a:t>
            </a:r>
          </a:p>
          <a:p>
            <a:pPr>
              <a:spcBef>
                <a:spcPct val="20000"/>
              </a:spcBef>
            </a:pPr>
            <a:r>
              <a:rPr lang="el-GR" altLang="en-US" smtClean="0"/>
              <a:t>Εσωτερικές σχέσεις: 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Σαφείς και αντικειμενικές αρχές κοστολόγησης που ακολουθούνται με συνέπεια: 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Άμεσοι καταλογισμοί  - κλείδες μερισμού - υποθέσεις.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Στοιχεία εισόδου: 	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Πρωτογενής συλλογή στοιχείων. </a:t>
            </a:r>
          </a:p>
          <a:p>
            <a:pPr lvl="2">
              <a:spcBef>
                <a:spcPct val="20000"/>
              </a:spcBef>
            </a:pPr>
            <a:r>
              <a:rPr lang="el-GR" altLang="en-US" sz="2000" smtClean="0"/>
              <a:t>Σύνδεση με  πληροφορικά συστήματα της επιχείρησης.</a:t>
            </a:r>
          </a:p>
          <a:p>
            <a:pPr lvl="1">
              <a:spcBef>
                <a:spcPct val="20000"/>
              </a:spcBef>
            </a:pPr>
            <a:r>
              <a:rPr lang="el-GR" altLang="en-US" sz="2400" smtClean="0"/>
              <a:t>Συχνότητα συλλογής στοιχείων και εξαγωγής κοστολογικών πληροφοριών.</a:t>
            </a:r>
            <a:endParaRPr lang="el-GR" altLang="de-DE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BA51-38B1-42C5-879D-58682FA22E15}" type="slidenum">
              <a:rPr lang="el-GR" altLang="de-DE"/>
              <a:pPr/>
              <a:t>9</a:t>
            </a:fld>
            <a:endParaRPr lang="el-GR" altLang="de-DE"/>
          </a:p>
        </p:txBody>
      </p:sp>
      <p:sp>
        <p:nvSpPr>
          <p:cNvPr id="214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Προϋποθέσεις ενός αποδοτικού συστήματος κοστολόγησης</a:t>
            </a:r>
            <a:endParaRPr lang="el-GR" altLang="de-DE" smtClean="0"/>
          </a:p>
        </p:txBody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l-GR" altLang="en-US" sz="2800" smtClean="0"/>
              <a:t>Ένα σύστημα κοστολόγησης είναι αποδοτικό εάν: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Είναι συμβατό με τη δομή της επιχείρησης.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Ικανοποιεί τις ανάγκες της διοίκησης σε κοστολογικές πληροφορίες: 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z="2000" smtClean="0"/>
              <a:t>Είναι επαρκώς αναλυτικό – λεπτομερειακό.</a:t>
            </a:r>
          </a:p>
          <a:p>
            <a:pPr lvl="2">
              <a:lnSpc>
                <a:spcPct val="120000"/>
              </a:lnSpc>
              <a:spcBef>
                <a:spcPct val="20000"/>
              </a:spcBef>
            </a:pPr>
            <a:r>
              <a:rPr lang="el-GR" altLang="en-US" sz="2000" smtClean="0"/>
              <a:t>Βασίζεται στην αρχή του κόστους – οφέλους.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l-GR" altLang="en-US" sz="2400" smtClean="0"/>
              <a:t>Είναι φιλικό προς αυτούς που το τροφοδοτούν και το χειρίζονται.</a:t>
            </a:r>
            <a:endParaRPr lang="el-GR" altLang="de-DE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350</TotalTime>
  <Words>1455</Words>
  <Application>Microsoft Office PowerPoint</Application>
  <PresentationFormat>On-screen Show (4:3)</PresentationFormat>
  <Paragraphs>302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Ppt0000004</vt:lpstr>
      <vt:lpstr>Λογιστική Κόστους</vt:lpstr>
      <vt:lpstr>Χρηματοδότηση</vt:lpstr>
      <vt:lpstr>Άδειες Χρήσης</vt:lpstr>
      <vt:lpstr>Σκοποί ενότητας</vt:lpstr>
      <vt:lpstr>Περιεχόμενα ενότητας</vt:lpstr>
      <vt:lpstr>Βασικές Έννοιες Κοστολόγησης</vt:lpstr>
      <vt:lpstr>Κοστολόγηση</vt:lpstr>
      <vt:lpstr>Συστατικά ενός συστήματος κοστολόγησης</vt:lpstr>
      <vt:lpstr>Προϋποθέσεις ενός αποδοτικού συστήματος κοστολόγησης</vt:lpstr>
      <vt:lpstr>Βασικές αρχές κοστολόγησης</vt:lpstr>
      <vt:lpstr>Διαχείριση κόστους</vt:lpstr>
      <vt:lpstr>Κόστος και Έξοδο</vt:lpstr>
      <vt:lpstr>Φορέας Κόστους - Κέντρο Κόστους</vt:lpstr>
      <vt:lpstr>Κέντρα ευθύνης</vt:lpstr>
      <vt:lpstr>Στοιχεία Κόστους Παραγωγής</vt:lpstr>
      <vt:lpstr>Πρώτες Ύλες (1 από 2)</vt:lpstr>
      <vt:lpstr>Πρώτες Ύλες (2 από 2)</vt:lpstr>
      <vt:lpstr>Άμεση Εργασία</vt:lpstr>
      <vt:lpstr>Άμεσα Έξοδα</vt:lpstr>
      <vt:lpstr>Γενικά Βιομηχανικά Έξοδα</vt:lpstr>
      <vt:lpstr>Ανάλυση του συνολικού κόστους μιας βιομηχανικής επιχείρησης (1 από 2)</vt:lpstr>
      <vt:lpstr>Ανάλυση του συνολικού κόστους μιας βιομηχανικής επιχείρησης (2 από 2)</vt:lpstr>
      <vt:lpstr>Διακρίσεις του κόστους</vt:lpstr>
      <vt:lpstr>Μεταβλητό κόστος</vt:lpstr>
      <vt:lpstr>Σταθερό Κόστος</vt:lpstr>
      <vt:lpstr>Ημιμεταβλητό κόστος</vt:lpstr>
      <vt:lpstr>Βαθμιδωτό κόστος</vt:lpstr>
      <vt:lpstr>Άλλες διακρίσεις του κόστους (1 από 2)</vt:lpstr>
      <vt:lpstr>Άλλες διακρίσεις του κόστους (2 από 2)</vt:lpstr>
      <vt:lpstr>Είδη αποθεμάτων</vt:lpstr>
      <vt:lpstr>Μέθοδοι αποτίμησης</vt:lpstr>
      <vt:lpstr>Κόστος Παραγωγής</vt:lpstr>
      <vt:lpstr>Κόστος χρησιμοποιούμενων  πρώτων υλών</vt:lpstr>
      <vt:lpstr>Κόστος παραχθέντων</vt:lpstr>
      <vt:lpstr>Υπολογισμός κόστους παραχθέντων</vt:lpstr>
      <vt:lpstr>Κόστος πωληθέντων</vt:lpstr>
      <vt:lpstr>Υπολογισμός κόστους πωληθέντων</vt:lpstr>
      <vt:lpstr>Κόστος παραγωγής vs. κόστος πωληθέντων (προϊόντα)</vt:lpstr>
      <vt:lpstr>Κόστος παραγωγής vs. κόστος πωληθέντων (υπηρεσίες)</vt:lpstr>
      <vt:lpstr>Καταλογισμός ΓΒΕ</vt:lpstr>
      <vt:lpstr>Προϋπολογισμένο Μέγεθος Βάσης</vt:lpstr>
      <vt:lpstr>Συντελεστής καταλογισμού ΓΒΕ</vt:lpstr>
      <vt:lpstr>Τέλος Ενότητας # 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/>
  <cp:lastModifiedBy/>
  <cp:revision>43</cp:revision>
  <dcterms:created xsi:type="dcterms:W3CDTF">2015-05-11T15:26:45Z</dcterms:created>
  <dcterms:modified xsi:type="dcterms:W3CDTF">2015-11-22T08:22:50Z</dcterms:modified>
</cp:coreProperties>
</file>