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350" r:id="rId4"/>
    <p:sldId id="297" r:id="rId5"/>
    <p:sldId id="304" r:id="rId6"/>
    <p:sldId id="305" r:id="rId7"/>
    <p:sldId id="306" r:id="rId8"/>
    <p:sldId id="303" r:id="rId9"/>
    <p:sldId id="337" r:id="rId10"/>
    <p:sldId id="343" r:id="rId11"/>
    <p:sldId id="349" r:id="rId12"/>
    <p:sldId id="292" r:id="rId13"/>
    <p:sldId id="293" r:id="rId14"/>
    <p:sldId id="301" r:id="rId15"/>
    <p:sldId id="351" r:id="rId16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l-G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l-G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l-G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584CFB4-110F-494E-834D-CAE9680A46C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80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85EE31-CE90-4A83-AF69-E525CFA9D98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4A1980D-85C9-45BA-B258-ED4BEF653BC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42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1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922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08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94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54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48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80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00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22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980D-85C9-45BA-B258-ED4BEF653BC0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00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9D91-6E6C-4E96-A6F7-A4B4D221D8D4}" type="slidenum">
              <a:rPr lang="el-GR"/>
              <a:pPr/>
              <a:t>‹#›</a:t>
            </a:fld>
            <a:endParaRPr lang="el-GR"/>
          </a:p>
        </p:txBody>
      </p: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15BBE-FDA0-4F92-B00C-21599219C15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7A899-48AB-496B-AEA9-27BFC91FAE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6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9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0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9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A0305-C6D6-4D44-9489-B51C3951663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4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3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6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67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4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1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0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440F6-6FC5-4CDF-BB3A-3E95DDC22E3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0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0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44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64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36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6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55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2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1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6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1C609-A484-417D-8F39-8DA1D2A9F5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6190-737B-41E8-BF2E-692639D9317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713A-C39A-4DF4-8B3B-3FD8FB528BA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25BF-AD00-48D2-B0D6-723D1826178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4D75D-3BE9-4CC4-8786-A7BC266F89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75591-9510-4479-BCB4-3B78523A36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Click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3"/>
            <a:r>
              <a:rPr lang="el-GR" dirty="0" err="1" smtClean="0"/>
              <a:t>Fourth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4"/>
            <a:r>
              <a:rPr lang="el-GR" dirty="0" err="1" smtClean="0"/>
              <a:t>Fifth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1BE6A2-77DB-4609-A4EC-80ECC18E8922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8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Ασύρματες </a:t>
            </a:r>
            <a:r>
              <a:rPr lang="el-GR" altLang="en-US" dirty="0"/>
              <a:t>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Διαδικαστικά, Στόχος και Περιεχόμενα </a:t>
            </a:r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Στόχος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05400"/>
          </a:xfrm>
        </p:spPr>
        <p:txBody>
          <a:bodyPr/>
          <a:lstStyle/>
          <a:p>
            <a:r>
              <a:rPr lang="el-GR" dirty="0"/>
              <a:t>Εμβάθυνση </a:t>
            </a:r>
            <a:r>
              <a:rPr lang="el-GR" dirty="0" smtClean="0"/>
              <a:t>σε </a:t>
            </a:r>
            <a:r>
              <a:rPr lang="el-GR" dirty="0"/>
              <a:t>θέματα ασύρματων και κινητών </a:t>
            </a:r>
            <a:r>
              <a:rPr lang="el-GR" dirty="0" smtClean="0"/>
              <a:t>επικοινωνιών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l-GR" dirty="0" smtClean="0"/>
              <a:t>αρχών και αρχιτεκτονικών</a:t>
            </a:r>
            <a:endParaRPr lang="en-US" dirty="0"/>
          </a:p>
          <a:p>
            <a:pPr lvl="1"/>
            <a:r>
              <a:rPr lang="el-GR" dirty="0"/>
              <a:t>λειτουργιών</a:t>
            </a:r>
          </a:p>
          <a:p>
            <a:pPr lvl="1"/>
            <a:r>
              <a:rPr lang="el-GR" dirty="0"/>
              <a:t>μηχανισμοί ελέγχου &amp; διαχείρισης</a:t>
            </a:r>
            <a:endParaRPr lang="en-US" dirty="0"/>
          </a:p>
          <a:p>
            <a:r>
              <a:rPr lang="el-GR" dirty="0"/>
              <a:t>Τεχνολογίες και πρότυπα εξελίσσονται και αλλάζουν, οι βασικές αρχές παραμένουν ίδιες</a:t>
            </a:r>
            <a:endParaRPr lang="en-US" dirty="0"/>
          </a:p>
          <a:p>
            <a:r>
              <a:rPr lang="el-GR" dirty="0"/>
              <a:t>Ανάδειξη βασικών τάσεων</a:t>
            </a:r>
            <a:endParaRPr lang="en-US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Προσέγγιση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</p:spPr>
        <p:txBody>
          <a:bodyPr>
            <a:normAutofit/>
          </a:bodyPr>
          <a:lstStyle/>
          <a:p>
            <a:r>
              <a:rPr lang="el-GR" dirty="0"/>
              <a:t>Όχι μόνο “πως” λειτουργούν τα ασύρματα δίκτυα, αλλά και “γιατί” λειτουργούν με τον συγκεκριμένο τρόπο</a:t>
            </a:r>
          </a:p>
          <a:p>
            <a:r>
              <a:rPr lang="el-GR" dirty="0" err="1"/>
              <a:t>Διαστρωματική</a:t>
            </a:r>
            <a:r>
              <a:rPr lang="el-GR" dirty="0"/>
              <a:t> </a:t>
            </a:r>
            <a:r>
              <a:rPr lang="el-GR" dirty="0" smtClean="0"/>
              <a:t>προσέγγιση</a:t>
            </a:r>
          </a:p>
          <a:p>
            <a:pPr lvl="1"/>
            <a:r>
              <a:rPr lang="el-GR" dirty="0" smtClean="0"/>
              <a:t>όμως, ο αυστηρός διαχωρισμός στρωμάτων οδηγεί πολλές φορές σε μειωμένη απόδοση</a:t>
            </a:r>
            <a:endParaRPr lang="en-US" dirty="0"/>
          </a:p>
          <a:p>
            <a:r>
              <a:rPr lang="el-GR" dirty="0"/>
              <a:t>Συγκριτική θεώρηση διαφορετικών τεχνολογιών</a:t>
            </a:r>
          </a:p>
          <a:p>
            <a:pPr lvl="1"/>
            <a:r>
              <a:rPr lang="el-GR" dirty="0"/>
              <a:t>βασική τάση</a:t>
            </a:r>
            <a:r>
              <a:rPr lang="en-US" dirty="0"/>
              <a:t>: </a:t>
            </a:r>
            <a:r>
              <a:rPr lang="el-GR" dirty="0"/>
              <a:t>ενοποίηση σταθερών (ενσύρματων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κινητών </a:t>
            </a:r>
            <a:r>
              <a:rPr lang="el-GR" dirty="0" smtClean="0"/>
              <a:t>και ασύρματων </a:t>
            </a:r>
            <a:r>
              <a:rPr lang="el-GR" dirty="0"/>
              <a:t>δικτύων</a:t>
            </a:r>
            <a:endParaRPr lang="en-US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Περιεχόμενο διαλέξεων (ενδεικτικό)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dirty="0"/>
              <a:t>Επισκόπηση και βασικές αρχές ασύρματων επικοινωνιών</a:t>
            </a:r>
          </a:p>
          <a:p>
            <a:pPr>
              <a:lnSpc>
                <a:spcPct val="120000"/>
              </a:lnSpc>
            </a:pPr>
            <a:r>
              <a:rPr lang="el-GR" sz="2800" dirty="0" smtClean="0"/>
              <a:t>Βασικά στοιχεία φυσικού επιπέδου</a:t>
            </a:r>
            <a:endParaRPr lang="el-GR" sz="2800" dirty="0"/>
          </a:p>
          <a:p>
            <a:pPr>
              <a:lnSpc>
                <a:spcPct val="120000"/>
              </a:lnSpc>
            </a:pPr>
            <a:r>
              <a:rPr lang="el-GR" sz="2800" dirty="0" smtClean="0"/>
              <a:t>Πρωτόκολλα πολλαπλής </a:t>
            </a:r>
            <a:r>
              <a:rPr lang="el-GR" sz="2800" dirty="0"/>
              <a:t>πρόσβασης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Wi-Fi (IEEE 802.11) </a:t>
            </a:r>
          </a:p>
          <a:p>
            <a:pPr>
              <a:lnSpc>
                <a:spcPct val="120000"/>
              </a:lnSpc>
            </a:pPr>
            <a:r>
              <a:rPr lang="el-GR" sz="2800" dirty="0" smtClean="0"/>
              <a:t>Κυψελοειδή/κινητά </a:t>
            </a:r>
            <a:r>
              <a:rPr lang="el-GR" sz="2800" dirty="0"/>
              <a:t>συστήματα </a:t>
            </a:r>
            <a:r>
              <a:rPr lang="el-GR" sz="2800" dirty="0" smtClean="0"/>
              <a:t>επικοινωνίας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1G, </a:t>
            </a:r>
            <a:r>
              <a:rPr lang="el-GR" sz="2400" dirty="0" smtClean="0"/>
              <a:t>2</a:t>
            </a:r>
            <a:r>
              <a:rPr lang="en-US" sz="2400" dirty="0" smtClean="0"/>
              <a:t>G</a:t>
            </a:r>
            <a:r>
              <a:rPr lang="el-GR" sz="2400" dirty="0" smtClean="0"/>
              <a:t>(</a:t>
            </a:r>
            <a:r>
              <a:rPr lang="en-US" sz="2400" dirty="0" smtClean="0"/>
              <a:t>GSM), 2.5G(GPRS,EDGE), 3G(UMTS,HSPA</a:t>
            </a:r>
            <a:r>
              <a:rPr lang="el-GR" sz="2400" dirty="0" smtClean="0"/>
              <a:t>), 4</a:t>
            </a:r>
            <a:r>
              <a:rPr lang="en-US" sz="2400" dirty="0" smtClean="0"/>
              <a:t>G/LTE, </a:t>
            </a:r>
            <a:r>
              <a:rPr lang="el-GR" sz="2400" dirty="0" smtClean="0"/>
              <a:t>5</a:t>
            </a:r>
            <a:r>
              <a:rPr lang="en-US" sz="2400" dirty="0" smtClean="0"/>
              <a:t>G</a:t>
            </a:r>
            <a:endParaRPr lang="el-GR" sz="2400" dirty="0" smtClean="0"/>
          </a:p>
          <a:p>
            <a:pPr>
              <a:lnSpc>
                <a:spcPct val="120000"/>
              </a:lnSpc>
            </a:pPr>
            <a:r>
              <a:rPr lang="el-GR" sz="2800" dirty="0" smtClean="0"/>
              <a:t>Σύγκλιση σταθερών</a:t>
            </a:r>
            <a:r>
              <a:rPr lang="en-US" sz="2800" dirty="0" smtClean="0"/>
              <a:t>,</a:t>
            </a:r>
            <a:r>
              <a:rPr lang="el-GR" sz="2800" dirty="0" smtClean="0"/>
              <a:t> κινητών και ασύρματων δικτύων </a:t>
            </a:r>
            <a:endParaRPr lang="el-GR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Mobile network and mobile transport protocols</a:t>
            </a:r>
          </a:p>
          <a:p>
            <a:pPr>
              <a:lnSpc>
                <a:spcPct val="120000"/>
              </a:lnSpc>
            </a:pPr>
            <a:r>
              <a:rPr lang="el-GR" sz="2800" dirty="0"/>
              <a:t>Ασύρματα δίκτυα πολλαπλών αλμάτων (</a:t>
            </a:r>
            <a:r>
              <a:rPr lang="en-US" sz="2800" dirty="0"/>
              <a:t>Multi-hop wireless networks): Wireless Mesh Networks (WMNs), Mobile Ad hoc Networks (MANETs)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Mobility support in Information-Centric Networks (ICNs)</a:t>
            </a:r>
            <a:endParaRPr lang="el-GR" sz="2800" dirty="0" smtClean="0"/>
          </a:p>
          <a:p>
            <a:pPr lvl="1">
              <a:lnSpc>
                <a:spcPct val="90000"/>
              </a:lnSpc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fr-FR" dirty="0" smtClean="0"/>
              <a:t>1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smtClean="0"/>
              <a:t>: </a:t>
            </a:r>
            <a:r>
              <a:rPr lang="el-GR" sz="2800" b="1" smtClean="0"/>
              <a:t>Ασύρματες και </a:t>
            </a:r>
            <a:r>
              <a:rPr lang="el-GR" sz="2800" b="1" dirty="0" smtClean="0"/>
              <a:t>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Διαδικαστικά, Στόχος και Περιεχόμενα 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763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Διαδικαστικά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915400" cy="5105400"/>
          </a:xfrm>
        </p:spPr>
        <p:txBody>
          <a:bodyPr/>
          <a:lstStyle/>
          <a:p>
            <a:r>
              <a:rPr lang="el-GR" dirty="0"/>
              <a:t>Διδάσκων</a:t>
            </a:r>
            <a:r>
              <a:rPr lang="en-US" dirty="0"/>
              <a:t>: </a:t>
            </a:r>
            <a:r>
              <a:rPr lang="el-GR" dirty="0"/>
              <a:t>Βασίλειος Σύρης</a:t>
            </a:r>
          </a:p>
          <a:p>
            <a:pPr lvl="1"/>
            <a:r>
              <a:rPr lang="en-US" dirty="0"/>
              <a:t>Email: </a:t>
            </a:r>
            <a:r>
              <a:rPr lang="en-US" dirty="0" smtClean="0"/>
              <a:t>vsiris@aueb.gr</a:t>
            </a:r>
            <a:endParaRPr lang="el-GR" dirty="0" smtClean="0"/>
          </a:p>
          <a:p>
            <a:pPr lvl="1"/>
            <a:r>
              <a:rPr lang="el-GR" dirty="0" smtClean="0"/>
              <a:t>Γραφείο</a:t>
            </a:r>
            <a:r>
              <a:rPr lang="en-US" dirty="0" smtClean="0"/>
              <a:t>: </a:t>
            </a:r>
            <a:r>
              <a:rPr lang="el-GR" dirty="0" err="1" smtClean="0"/>
              <a:t>Κοδρικτώνος</a:t>
            </a:r>
            <a:r>
              <a:rPr lang="el-GR" dirty="0" smtClean="0"/>
              <a:t> 12, 3</a:t>
            </a:r>
            <a:r>
              <a:rPr lang="el-GR" baseline="30000" dirty="0" smtClean="0"/>
              <a:t>ο</a:t>
            </a:r>
            <a:r>
              <a:rPr lang="el-GR" dirty="0" smtClean="0"/>
              <a:t> όροφος</a:t>
            </a:r>
            <a:endParaRPr lang="en-US" dirty="0" smtClean="0"/>
          </a:p>
          <a:p>
            <a:pPr lvl="1"/>
            <a:r>
              <a:rPr lang="el-GR" dirty="0" smtClean="0"/>
              <a:t>Ώρες γραφείου</a:t>
            </a:r>
            <a:r>
              <a:rPr lang="en-US" dirty="0" smtClean="0"/>
              <a:t>: </a:t>
            </a:r>
            <a:r>
              <a:rPr lang="el-GR" dirty="0" smtClean="0"/>
              <a:t>Δευτέρα 11</a:t>
            </a:r>
            <a:r>
              <a:rPr lang="en-US" dirty="0" smtClean="0"/>
              <a:t>:00</a:t>
            </a:r>
            <a:r>
              <a:rPr lang="el-GR" dirty="0" smtClean="0"/>
              <a:t>-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r>
              <a:rPr lang="en-US" dirty="0" smtClean="0"/>
              <a:t>:00</a:t>
            </a:r>
            <a:r>
              <a:rPr lang="el-GR" dirty="0" smtClean="0"/>
              <a:t> ή </a:t>
            </a:r>
            <a:r>
              <a:rPr lang="en-US" dirty="0" smtClean="0"/>
              <a:t>email</a:t>
            </a:r>
            <a:endParaRPr lang="el-GR" dirty="0"/>
          </a:p>
          <a:p>
            <a:r>
              <a:rPr lang="el-GR" dirty="0"/>
              <a:t>Ώρες διδασκαλίας</a:t>
            </a:r>
            <a:r>
              <a:rPr lang="en-US" dirty="0"/>
              <a:t>: </a:t>
            </a:r>
            <a:endParaRPr lang="el-GR" dirty="0"/>
          </a:p>
          <a:p>
            <a:pPr lvl="1"/>
            <a:r>
              <a:rPr lang="el-GR" dirty="0" smtClean="0"/>
              <a:t>Δευτέρα 12</a:t>
            </a:r>
            <a:r>
              <a:rPr lang="en-US" dirty="0" smtClean="0"/>
              <a:t>:00-1</a:t>
            </a:r>
            <a:r>
              <a:rPr lang="el-GR" dirty="0" smtClean="0"/>
              <a:t>5</a:t>
            </a:r>
            <a:r>
              <a:rPr lang="en-US" dirty="0" smtClean="0"/>
              <a:t>:00</a:t>
            </a:r>
            <a:r>
              <a:rPr lang="el-GR" dirty="0" smtClean="0"/>
              <a:t>, </a:t>
            </a:r>
            <a:r>
              <a:rPr lang="el-GR" dirty="0"/>
              <a:t>Ευελπίδων </a:t>
            </a:r>
            <a:r>
              <a:rPr lang="el-GR" dirty="0" smtClean="0"/>
              <a:t>#606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Οργάνωση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Διαλέξεις</a:t>
            </a:r>
            <a:r>
              <a:rPr lang="en-US" dirty="0"/>
              <a:t>: ~ </a:t>
            </a:r>
            <a:r>
              <a:rPr lang="en-US" dirty="0" smtClean="0"/>
              <a:t>9-10 </a:t>
            </a:r>
            <a:r>
              <a:rPr lang="el-GR" dirty="0"/>
              <a:t>διαλέξεις</a:t>
            </a:r>
          </a:p>
          <a:p>
            <a:pPr>
              <a:lnSpc>
                <a:spcPct val="90000"/>
              </a:lnSpc>
            </a:pPr>
            <a:r>
              <a:rPr lang="el-GR" dirty="0"/>
              <a:t>Συζήτηση στην τάξη</a:t>
            </a:r>
          </a:p>
          <a:p>
            <a:pPr>
              <a:lnSpc>
                <a:spcPct val="90000"/>
              </a:lnSpc>
            </a:pPr>
            <a:r>
              <a:rPr lang="el-GR" dirty="0"/>
              <a:t>Παρουσιάσεις άρθρων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όχι απλή παρουσίαση, αλλά κριτική και </a:t>
            </a:r>
            <a:r>
              <a:rPr lang="el-GR" dirty="0" smtClean="0"/>
              <a:t>αξιολόγηση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Εργασία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Περιλαμβάνει</a:t>
            </a:r>
            <a:r>
              <a:rPr lang="en-US" dirty="0"/>
              <a:t>: </a:t>
            </a:r>
            <a:r>
              <a:rPr lang="el-GR" dirty="0"/>
              <a:t>γραπτή πρόταση, παρουσίαση προβλήματος &amp; μεθοδολογίας, τελική παρουσίαση, γραπτή </a:t>
            </a:r>
            <a:r>
              <a:rPr lang="el-GR" dirty="0" smtClean="0"/>
              <a:t>αναφορά</a:t>
            </a:r>
            <a:r>
              <a:rPr lang="en-US" dirty="0" smtClean="0"/>
              <a:t>/</a:t>
            </a:r>
            <a:r>
              <a:rPr lang="el-GR" dirty="0" smtClean="0"/>
              <a:t>ιστοσελίδα 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Τελική εξέταση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Τελική βαθμολογία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5% </a:t>
            </a:r>
            <a:r>
              <a:rPr lang="el-GR" dirty="0" smtClean="0"/>
              <a:t>συμμετοχή στις συζητήσεις</a:t>
            </a:r>
            <a:endParaRPr lang="el-GR" dirty="0"/>
          </a:p>
          <a:p>
            <a:r>
              <a:rPr lang="el-GR" dirty="0"/>
              <a:t>15% παρουσίαση </a:t>
            </a:r>
            <a:r>
              <a:rPr lang="el-GR" dirty="0" smtClean="0"/>
              <a:t>άρθρου/θέματος</a:t>
            </a:r>
            <a:endParaRPr lang="el-GR" dirty="0"/>
          </a:p>
          <a:p>
            <a:r>
              <a:rPr lang="el-GR" dirty="0"/>
              <a:t>40% εργασία</a:t>
            </a:r>
          </a:p>
          <a:p>
            <a:r>
              <a:rPr lang="el-GR" dirty="0"/>
              <a:t>40% τελικό διαγώνισμα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</a:t>
            </a:r>
            <a:r>
              <a:rPr lang="el-GR" dirty="0" smtClean="0"/>
              <a:t>άρθρου/θέματος</a:t>
            </a:r>
            <a:endParaRPr lang="el-GR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Η παρουσίαση άρθρου/θέματος είναι ατομική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Επιλογή </a:t>
            </a:r>
            <a:r>
              <a:rPr lang="el-GR" sz="2800" dirty="0"/>
              <a:t>1-2 άρθρων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Πηγές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Συνέδρια</a:t>
            </a:r>
            <a:r>
              <a:rPr lang="en-US" sz="2400" dirty="0"/>
              <a:t>: IEEE INFOCOM, ACM </a:t>
            </a:r>
            <a:r>
              <a:rPr lang="en-US" sz="2400" dirty="0" err="1"/>
              <a:t>MobiCom</a:t>
            </a:r>
            <a:r>
              <a:rPr lang="en-US" sz="2400" dirty="0"/>
              <a:t>, ACM </a:t>
            </a:r>
            <a:r>
              <a:rPr lang="en-US" sz="2400" dirty="0" err="1"/>
              <a:t>MobiHoc</a:t>
            </a:r>
            <a:r>
              <a:rPr lang="en-US" sz="2400" dirty="0"/>
              <a:t>, ACM </a:t>
            </a:r>
            <a:r>
              <a:rPr lang="en-US" sz="2400" dirty="0" err="1"/>
              <a:t>MobiSys</a:t>
            </a:r>
            <a:r>
              <a:rPr lang="en-US" sz="2400" dirty="0"/>
              <a:t>, ACM SIGCOMM, IEEE ICC/</a:t>
            </a:r>
            <a:r>
              <a:rPr lang="en-US" sz="2400" dirty="0" err="1"/>
              <a:t>Globecom</a:t>
            </a:r>
            <a:r>
              <a:rPr lang="el-GR" sz="2400" dirty="0"/>
              <a:t>, κ.α.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l-GR" sz="2400" dirty="0"/>
              <a:t>Περιοδικά</a:t>
            </a:r>
            <a:r>
              <a:rPr lang="en-US" sz="2400" dirty="0"/>
              <a:t>: IEEE Wireless Communications, IEEE Communications Magazine, IEEE Network, </a:t>
            </a:r>
            <a:r>
              <a:rPr lang="en-US" sz="2400" dirty="0" smtClean="0"/>
              <a:t>IEEE Transactions on Mobile </a:t>
            </a:r>
            <a:r>
              <a:rPr lang="en-US" sz="2400" dirty="0" err="1" smtClean="0"/>
              <a:t>Cmputing</a:t>
            </a:r>
            <a:r>
              <a:rPr lang="en-US" sz="2400" dirty="0" smtClean="0"/>
              <a:t>, IEEE </a:t>
            </a:r>
            <a:r>
              <a:rPr lang="en-US" sz="2400" dirty="0"/>
              <a:t>Journal on Selected Areas in Communications, IEEE/ACM Transactions on Networking, ACM/Springer Wireless Networks, Mobile Networks and Applications, </a:t>
            </a:r>
            <a:r>
              <a:rPr lang="el-GR" sz="2400" dirty="0"/>
              <a:t>κ.α.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Όχι απλή παρουσίαση, αλλά κριτική παρουσίαση και </a:t>
            </a:r>
            <a:r>
              <a:rPr lang="el-GR" sz="2800" dirty="0" smtClean="0"/>
              <a:t>αξιολόγηση </a:t>
            </a:r>
            <a:r>
              <a:rPr lang="el-GR" sz="2800" dirty="0"/>
              <a:t>αποτελεσμάτων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Εργασία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/>
              <a:t>40% του τελικού βαθμού</a:t>
            </a:r>
          </a:p>
          <a:p>
            <a:r>
              <a:rPr lang="el-GR" sz="2800" dirty="0"/>
              <a:t>Ατομική ή σε </a:t>
            </a:r>
            <a:r>
              <a:rPr lang="el-GR" sz="2800" dirty="0" smtClean="0"/>
              <a:t>ομάδες 2 ατόμων</a:t>
            </a:r>
            <a:endParaRPr lang="el-GR" sz="2800" dirty="0"/>
          </a:p>
          <a:p>
            <a:r>
              <a:rPr lang="el-GR" sz="2800" dirty="0"/>
              <a:t>Τύπος εργασίας</a:t>
            </a:r>
            <a:r>
              <a:rPr lang="en-US" sz="2800" dirty="0"/>
              <a:t>:</a:t>
            </a:r>
          </a:p>
          <a:p>
            <a:pPr lvl="1"/>
            <a:r>
              <a:rPr lang="el-GR" sz="2400" b="1" dirty="0"/>
              <a:t>πειραματική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l-GR" sz="2400" dirty="0">
                <a:solidFill>
                  <a:schemeClr val="tx1"/>
                </a:solidFill>
                <a:latin typeface="+mn-lt"/>
              </a:rPr>
              <a:t>χρήση πραγματικών συσκευών δικτύου (ασύρματα σημεία πρόσβασης –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Access Points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), </a:t>
            </a:r>
            <a:r>
              <a:rPr lang="el-GR" sz="2400" dirty="0">
                <a:solidFill>
                  <a:schemeClr val="tx1"/>
                </a:solidFill>
                <a:latin typeface="+mn-lt"/>
              </a:rPr>
              <a:t>μετρήσεις σε πραγματικά ασύρματα δίκτυα (π.χ.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WLANs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cellular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), </a:t>
            </a:r>
            <a:r>
              <a:rPr lang="el-GR" sz="2400" dirty="0" smtClean="0"/>
              <a:t>προγραμματισμό σε κινητές συσκευές (π.χ. </a:t>
            </a:r>
            <a:r>
              <a:rPr lang="en-US" sz="2400" dirty="0" smtClean="0"/>
              <a:t>Android)</a:t>
            </a:r>
            <a:endParaRPr lang="el-GR" sz="2400" dirty="0"/>
          </a:p>
          <a:p>
            <a:pPr lvl="1"/>
            <a:r>
              <a:rPr lang="el-GR" sz="2400" b="1" dirty="0">
                <a:solidFill>
                  <a:schemeClr val="tx1"/>
                </a:solidFill>
                <a:latin typeface="+mn-lt"/>
              </a:rPr>
              <a:t>προγραμματιστική/προσομοίωση:</a:t>
            </a:r>
            <a:r>
              <a:rPr lang="el-GR" sz="2400" dirty="0">
                <a:solidFill>
                  <a:schemeClr val="tx1"/>
                </a:solidFill>
                <a:latin typeface="+mn-lt"/>
              </a:rPr>
              <a:t> υλοποίηση πρωτοκόλλου/αλγορίθμου, αξιολόγηση πρωτοκόλλου/αλγορίθμου με προσομοιωτή</a:t>
            </a:r>
            <a:endParaRPr lang="el-GR" sz="2400" dirty="0" smtClean="0"/>
          </a:p>
          <a:p>
            <a:r>
              <a:rPr lang="el-GR" sz="2800" dirty="0" smtClean="0"/>
              <a:t>Στόχος </a:t>
            </a:r>
            <a:r>
              <a:rPr lang="el-GR" sz="2800" dirty="0"/>
              <a:t>εργασίας</a:t>
            </a:r>
            <a:r>
              <a:rPr lang="en-US" sz="2800" dirty="0"/>
              <a:t>: </a:t>
            </a:r>
            <a:r>
              <a:rPr lang="el-GR" sz="2800" dirty="0" smtClean="0"/>
              <a:t>προκαταρκτική εργασία που να μπορεί να οδηγήσει </a:t>
            </a:r>
            <a:r>
              <a:rPr lang="el-GR" sz="2800" dirty="0"/>
              <a:t>σε δημοσίευση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Χρονοδιάγραμμα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Παρουσίαση άρθρου/θέματος</a:t>
            </a:r>
          </a:p>
          <a:p>
            <a:pPr lvl="1"/>
            <a:r>
              <a:rPr lang="el-GR" dirty="0" smtClean="0"/>
              <a:t>Επιλογή άρθρου/ων</a:t>
            </a:r>
            <a:r>
              <a:rPr lang="en-US" dirty="0" smtClean="0"/>
              <a:t>: </a:t>
            </a:r>
            <a:r>
              <a:rPr lang="el-GR" dirty="0" smtClean="0"/>
              <a:t>έως 29</a:t>
            </a:r>
            <a:r>
              <a:rPr lang="en-US" dirty="0" smtClean="0"/>
              <a:t> </a:t>
            </a:r>
            <a:r>
              <a:rPr lang="el-GR" dirty="0" smtClean="0"/>
              <a:t>Οκτ 2015</a:t>
            </a:r>
          </a:p>
          <a:p>
            <a:pPr lvl="1"/>
            <a:r>
              <a:rPr lang="el-GR" dirty="0" smtClean="0"/>
              <a:t>Παρουσιάσεις άρθρων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r>
              <a:rPr lang="en-US" dirty="0" smtClean="0"/>
              <a:t>1 </a:t>
            </a:r>
            <a:r>
              <a:rPr lang="el-GR" dirty="0" smtClean="0"/>
              <a:t>Δεκ 201</a:t>
            </a:r>
            <a:r>
              <a:rPr lang="el-GR" dirty="0"/>
              <a:t>5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Εργασία</a:t>
            </a:r>
          </a:p>
          <a:p>
            <a:pPr lvl="1"/>
            <a:r>
              <a:rPr lang="el-GR" dirty="0" smtClean="0"/>
              <a:t>Επιλογή εργασιών</a:t>
            </a:r>
            <a:r>
              <a:rPr lang="en-US" dirty="0" smtClean="0"/>
              <a:t>: </a:t>
            </a:r>
            <a:r>
              <a:rPr lang="el-GR" dirty="0" smtClean="0"/>
              <a:t>έως 4 Νοε 2015</a:t>
            </a:r>
          </a:p>
          <a:p>
            <a:pPr lvl="1"/>
            <a:r>
              <a:rPr lang="el-GR" dirty="0" smtClean="0"/>
              <a:t>Αρχική παρουσίαση εργασίας</a:t>
            </a:r>
            <a:r>
              <a:rPr lang="en-US" dirty="0" smtClean="0"/>
              <a:t>: 1</a:t>
            </a:r>
            <a:r>
              <a:rPr lang="el-GR" dirty="0" smtClean="0"/>
              <a:t>4</a:t>
            </a:r>
            <a:r>
              <a:rPr lang="en-US" dirty="0" smtClean="0"/>
              <a:t> </a:t>
            </a:r>
            <a:r>
              <a:rPr lang="el-GR" dirty="0" smtClean="0"/>
              <a:t>Δεκ 201</a:t>
            </a:r>
            <a:r>
              <a:rPr lang="el-GR" dirty="0"/>
              <a:t>5</a:t>
            </a:r>
            <a:endParaRPr lang="el-GR" dirty="0" smtClean="0"/>
          </a:p>
          <a:p>
            <a:pPr lvl="2"/>
            <a:r>
              <a:rPr lang="el-GR" dirty="0" smtClean="0"/>
              <a:t>Πρόβλημα, σκοπό/κίνητρ</a:t>
            </a:r>
            <a:r>
              <a:rPr lang="el-GR" dirty="0"/>
              <a:t>α</a:t>
            </a:r>
            <a:r>
              <a:rPr lang="el-GR" dirty="0" smtClean="0"/>
              <a:t>, μεθοδολογία</a:t>
            </a:r>
            <a:r>
              <a:rPr lang="en-US" dirty="0" smtClean="0"/>
              <a:t>, </a:t>
            </a:r>
            <a:r>
              <a:rPr lang="el-GR" dirty="0" smtClean="0"/>
              <a:t>αρχικές εργασίες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Διαφάνειες και υλικό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105400"/>
          </a:xfrm>
        </p:spPr>
        <p:txBody>
          <a:bodyPr/>
          <a:lstStyle/>
          <a:p>
            <a:r>
              <a:rPr lang="el-GR" dirty="0" smtClean="0"/>
              <a:t>Οι διαφάνειες και σημειώσεις του μαθήματος θα είναι διαθέσιμες στο </a:t>
            </a:r>
            <a:r>
              <a:rPr lang="en-US" dirty="0" smtClean="0"/>
              <a:t>http://eclass.aueb.gr</a:t>
            </a:r>
            <a:endParaRPr lang="el-GR" dirty="0"/>
          </a:p>
          <a:p>
            <a:pPr>
              <a:buNone/>
            </a:pPr>
            <a:r>
              <a:rPr lang="el-GR" dirty="0" smtClean="0"/>
              <a:t>	(</a:t>
            </a:r>
            <a:r>
              <a:rPr lang="en-US" dirty="0" smtClean="0"/>
              <a:t>http://eclass.aueb.gr/courses/INF134/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password</a:t>
            </a:r>
            <a:r>
              <a:rPr lang="el-G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για εγγραφή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gradCS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Σχετικά βιβλία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Wireless Communications and </a:t>
            </a:r>
            <a:r>
              <a:rPr lang="en-US" i="1" dirty="0" smtClean="0"/>
              <a:t>Networks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2nd edition, W. Stallings, Prentice Hall, 2007 – </a:t>
            </a:r>
            <a:r>
              <a:rPr lang="el-GR" dirty="0"/>
              <a:t>Ελληνική μετάφραση από εκδόσεις </a:t>
            </a:r>
            <a:r>
              <a:rPr lang="el-GR" dirty="0" err="1"/>
              <a:t>Τζιόλα</a:t>
            </a:r>
            <a:endParaRPr lang="el-GR" dirty="0"/>
          </a:p>
          <a:p>
            <a:endParaRPr lang="el-GR" dirty="0"/>
          </a:p>
          <a:p>
            <a:r>
              <a:rPr lang="en-US" i="1" dirty="0"/>
              <a:t>Wireless Communications Fundamental and Advanced Concepts</a:t>
            </a:r>
            <a:r>
              <a:rPr lang="en-US" dirty="0"/>
              <a:t>, Sanjay Kumar, River Publishers, 2015</a:t>
            </a:r>
          </a:p>
          <a:p>
            <a:r>
              <a:rPr lang="en-US" i="1" dirty="0"/>
              <a:t>Wireless Communications &amp; Networking</a:t>
            </a:r>
            <a:r>
              <a:rPr lang="en-US" dirty="0"/>
              <a:t>, Vijay Garg, Morgan Kaufmann, June 2007</a:t>
            </a:r>
          </a:p>
          <a:p>
            <a:r>
              <a:rPr lang="en-US" i="1" dirty="0"/>
              <a:t>3G Evolution: HSPA and LTE for mobile broadband</a:t>
            </a:r>
            <a:r>
              <a:rPr lang="en-US" dirty="0"/>
              <a:t>, 2nd Edition, Erik </a:t>
            </a:r>
            <a:r>
              <a:rPr lang="en-US" dirty="0" err="1"/>
              <a:t>Dahlman</a:t>
            </a:r>
            <a:r>
              <a:rPr lang="en-US" dirty="0"/>
              <a:t> et al., Elsevier, 2008</a:t>
            </a:r>
          </a:p>
          <a:p>
            <a:r>
              <a:rPr lang="en-US" i="1" dirty="0"/>
              <a:t>4G: LTE/LTE-Advanced for Mobile Broadband</a:t>
            </a:r>
            <a:r>
              <a:rPr lang="en-US" dirty="0"/>
              <a:t>, 2nd Edition, Erik </a:t>
            </a:r>
            <a:r>
              <a:rPr lang="en-US" dirty="0" err="1"/>
              <a:t>Dahlman</a:t>
            </a:r>
            <a:r>
              <a:rPr lang="en-US" dirty="0"/>
              <a:t> et al., Elsevier, 2013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Ελληνικά</a:t>
            </a:r>
          </a:p>
          <a:p>
            <a:r>
              <a:rPr lang="el-GR" i="1" dirty="0"/>
              <a:t>Ασύρματα Δίκτυα</a:t>
            </a:r>
            <a:r>
              <a:rPr lang="el-GR" dirty="0"/>
              <a:t>, </a:t>
            </a:r>
            <a:r>
              <a:rPr lang="en-US" dirty="0"/>
              <a:t>P. </a:t>
            </a:r>
            <a:r>
              <a:rPr lang="en-US" dirty="0" err="1"/>
              <a:t>Nicopolitidis</a:t>
            </a:r>
            <a:r>
              <a:rPr lang="en-US" dirty="0"/>
              <a:t> et al., </a:t>
            </a:r>
            <a:r>
              <a:rPr lang="el-GR" dirty="0"/>
              <a:t>Κλειδάριθμος,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200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18674</TotalTime>
  <Words>640</Words>
  <Application>Microsoft Office PowerPoint</Application>
  <PresentationFormat>On-screen Show (4:3)</PresentationFormat>
  <Paragraphs>102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Θέμα του Office</vt:lpstr>
      <vt:lpstr>1_Default Design</vt:lpstr>
      <vt:lpstr>Ασύρματες και Κινητές Επικοινωνίες</vt:lpstr>
      <vt:lpstr>Διαδικαστικά</vt:lpstr>
      <vt:lpstr>Οργάνωση</vt:lpstr>
      <vt:lpstr>Τελική βαθμολογία</vt:lpstr>
      <vt:lpstr>Παρουσίαση άρθρου/θέματος</vt:lpstr>
      <vt:lpstr>Εργασία</vt:lpstr>
      <vt:lpstr>Χρονοδιάγραμμα </vt:lpstr>
      <vt:lpstr>Διαφάνειες και υλικό μαθήματος</vt:lpstr>
      <vt:lpstr>Σχετικά βιβλία</vt:lpstr>
      <vt:lpstr>Στόχος</vt:lpstr>
      <vt:lpstr>Προσέγγιση</vt:lpstr>
      <vt:lpstr>Περιεχόμενο διαλέξεων (ενδεικτικό)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V.A.Siris</dc:creator>
  <cp:lastModifiedBy>vaggelisdouros</cp:lastModifiedBy>
  <cp:revision>240</cp:revision>
  <cp:lastPrinted>2015-10-05T07:50:55Z</cp:lastPrinted>
  <dcterms:created xsi:type="dcterms:W3CDTF">1601-01-01T00:00:00Z</dcterms:created>
  <dcterms:modified xsi:type="dcterms:W3CDTF">2015-11-26T21:42:35Z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