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31"/>
  </p:notesMasterIdLst>
  <p:sldIdLst>
    <p:sldId id="375" r:id="rId3"/>
    <p:sldId id="376" r:id="rId4"/>
    <p:sldId id="377" r:id="rId5"/>
    <p:sldId id="378" r:id="rId6"/>
    <p:sldId id="379" r:id="rId7"/>
    <p:sldId id="380" r:id="rId8"/>
    <p:sldId id="381" r:id="rId9"/>
    <p:sldId id="382" r:id="rId10"/>
    <p:sldId id="383" r:id="rId11"/>
    <p:sldId id="384" r:id="rId12"/>
    <p:sldId id="385" r:id="rId13"/>
    <p:sldId id="386" r:id="rId14"/>
    <p:sldId id="387" r:id="rId15"/>
    <p:sldId id="388" r:id="rId16"/>
    <p:sldId id="389" r:id="rId17"/>
    <p:sldId id="390" r:id="rId18"/>
    <p:sldId id="391" r:id="rId19"/>
    <p:sldId id="392" r:id="rId20"/>
    <p:sldId id="393" r:id="rId21"/>
    <p:sldId id="394" r:id="rId22"/>
    <p:sldId id="395" r:id="rId23"/>
    <p:sldId id="396" r:id="rId24"/>
    <p:sldId id="397" r:id="rId25"/>
    <p:sldId id="398" r:id="rId26"/>
    <p:sldId id="399" r:id="rId27"/>
    <p:sldId id="400" r:id="rId28"/>
    <p:sldId id="401" r:id="rId29"/>
    <p:sldId id="402" r:id="rId3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65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9309" autoAdjust="0"/>
  </p:normalViewPr>
  <p:slideViewPr>
    <p:cSldViewPr>
      <p:cViewPr>
        <p:scale>
          <a:sx n="124" d="100"/>
          <a:sy n="124" d="100"/>
        </p:scale>
        <p:origin x="-1260" y="-30"/>
      </p:cViewPr>
      <p:guideLst>
        <p:guide orient="horz" pos="365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23/7/2015</a:t>
            </a:fld>
            <a:endParaRPr lang="el-GR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spcBef>
                <a:spcPct val="0"/>
              </a:spcBef>
              <a:buFontTx/>
              <a:buChar char="•"/>
            </a:pPr>
            <a:endParaRPr lang="en-US" altLang="en-US" smtClean="0">
              <a:solidFill>
                <a:srgbClr val="FF0000"/>
              </a:solidFill>
            </a:endParaRPr>
          </a:p>
        </p:txBody>
      </p:sp>
      <p:sp>
        <p:nvSpPr>
          <p:cNvPr id="15363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288A1DE-4DFB-49E5-98AC-FFE3B6678E9F}" type="slidenum">
              <a:rPr lang="el-GR" altLang="en-US"/>
              <a:pPr/>
              <a:t>1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84201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spcBef>
                <a:spcPct val="0"/>
              </a:spcBef>
              <a:buFontTx/>
              <a:buChar char="•"/>
            </a:pPr>
            <a:endParaRPr lang="en-US" altLang="en-US" smtClean="0"/>
          </a:p>
        </p:txBody>
      </p:sp>
      <p:sp>
        <p:nvSpPr>
          <p:cNvPr id="17411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5B29CA0-0C42-4537-8057-2ED98A7DEA60}" type="slidenum">
              <a:rPr lang="el-GR" altLang="en-US"/>
              <a:pPr/>
              <a:t>2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260655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59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1AF3F3B-11F8-428D-BF4D-007C903F5AE3}" type="slidenum">
              <a:rPr lang="el-GR" altLang="en-US"/>
              <a:pPr/>
              <a:t>3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755012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1507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F40BB9C-CCC6-4072-963A-0639D43E88FB}" type="slidenum">
              <a:rPr lang="el-GR" altLang="en-US"/>
              <a:pPr/>
              <a:t>4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0031478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4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3555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EF5D72C-C783-48FB-8D7A-7ABBE195E7D4}" type="slidenum">
              <a:rPr lang="el-GR" altLang="en-US"/>
              <a:pPr/>
              <a:t>5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053695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1444" name="Θέση αριθμού διαφάνειας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fld id="{78CFC896-1E58-4214-A054-023B963FD894}" type="slidenum">
              <a:rPr lang="el-GR" altLang="en-US" sz="1200"/>
              <a:pPr algn="r"/>
              <a:t>6</a:t>
            </a:fld>
            <a:endParaRPr lang="el-GR" altLang="en-US" sz="1200"/>
          </a:p>
        </p:txBody>
      </p:sp>
    </p:spTree>
    <p:extLst>
      <p:ext uri="{BB962C8B-B14F-4D97-AF65-F5344CB8AC3E}">
        <p14:creationId xmlns:p14="http://schemas.microsoft.com/office/powerpoint/2010/main" val="14959082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0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1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CF43768-79E4-4F06-8B62-C0ED6A6D5635}" type="slidenum">
              <a:rPr lang="el-GR" altLang="en-US"/>
              <a:pPr/>
              <a:t>28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581942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 dirty="0"/>
          </a:p>
        </p:txBody>
      </p:sp>
      <p:pic>
        <p:nvPicPr>
          <p:cNvPr id="4" name="Picture 3" descr="Λογότυπο Οικονομικού Πανεπιστημίου Αθηνών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0648"/>
            <a:ext cx="7309104" cy="190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34D2C087-4C0F-497C-9E0D-53860DE08E9C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0050154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64E2A0DF-DB6B-44D8-9E99-EAA93E71E114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291550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2936925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83568" y="430507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4" name="Picture 3" descr="Λογότυπο Οικονομικού Πανεπιστημίου Αθηνών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0648"/>
            <a:ext cx="7309104" cy="190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  <p:sldLayoutId id="2147483662" r:id="rId12"/>
    <p:sldLayoutId id="2147483663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Microsoft_Word_97_-_2003_Document1.doc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altLang="en-US" smtClean="0"/>
              <a:t>Διοικητική Λογιστική</a:t>
            </a:r>
          </a:p>
        </p:txBody>
      </p:sp>
      <p:sp>
        <p:nvSpPr>
          <p:cNvPr id="14338" name="Υπότιτλος 2"/>
          <p:cNvSpPr>
            <a:spLocks noGrp="1"/>
          </p:cNvSpPr>
          <p:nvPr>
            <p:ph type="subTitle" idx="1"/>
          </p:nvPr>
        </p:nvSpPr>
        <p:spPr>
          <a:xfrm>
            <a:off x="684213" y="3886200"/>
            <a:ext cx="7775575" cy="1752600"/>
          </a:xfrm>
        </p:spPr>
        <p:txBody>
          <a:bodyPr/>
          <a:lstStyle/>
          <a:p>
            <a:r>
              <a:rPr lang="el-GR" altLang="en-US" sz="2800" b="1" smtClean="0"/>
              <a:t>Ενότητα </a:t>
            </a:r>
            <a:r>
              <a:rPr lang="en-US" altLang="en-US" sz="2800" b="1" smtClean="0"/>
              <a:t># </a:t>
            </a:r>
            <a:r>
              <a:rPr lang="el-GR" altLang="en-US" sz="2800" b="1" smtClean="0"/>
              <a:t>3:</a:t>
            </a:r>
            <a:r>
              <a:rPr lang="en-US" altLang="en-US" sz="2800" smtClean="0"/>
              <a:t> </a:t>
            </a:r>
            <a:r>
              <a:rPr lang="el-GR" altLang="en-US" sz="2800" smtClean="0"/>
              <a:t>Επιμερισμός κόστους</a:t>
            </a:r>
            <a:endParaRPr lang="en-US" altLang="en-US" sz="2800" smtClean="0"/>
          </a:p>
          <a:p>
            <a:r>
              <a:rPr lang="el-GR" altLang="en-US" sz="2800" b="1" smtClean="0"/>
              <a:t>Διδάσκουσα: </a:t>
            </a:r>
            <a:r>
              <a:rPr lang="el-GR" altLang="en-US" sz="2800" smtClean="0"/>
              <a:t>Σάνδρα Κοέν</a:t>
            </a:r>
          </a:p>
          <a:p>
            <a:r>
              <a:rPr lang="el-GR" altLang="en-US" sz="2800" b="1" smtClean="0"/>
              <a:t>Τμήμα: </a:t>
            </a:r>
            <a:r>
              <a:rPr lang="el-GR" altLang="en-US" sz="2800" smtClean="0"/>
              <a:t>Οργάνωση και Διοίκηση Επιχειρήσεων</a:t>
            </a:r>
          </a:p>
        </p:txBody>
      </p:sp>
      <p:pic>
        <p:nvPicPr>
          <p:cNvPr id="14339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703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Χρησιμότητα συγκέντρωσης του Κόστους στα Κέντρα Κόστους</a:t>
            </a:r>
          </a:p>
        </p:txBody>
      </p:sp>
      <p:sp>
        <p:nvSpPr>
          <p:cNvPr id="655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dirty="0" smtClean="0"/>
              <a:t>Εξυπηρέτηση των αναγκών προγραμματισμού και ελέγχου της παραγωγικής δραστηριότητας.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endParaRPr lang="el-GR" altLang="en-US" dirty="0" smtClean="0"/>
          </a:p>
          <a:p>
            <a:pPr>
              <a:spcBef>
                <a:spcPct val="20000"/>
              </a:spcBef>
            </a:pPr>
            <a:r>
              <a:rPr lang="el-GR" altLang="en-US" dirty="0" smtClean="0"/>
              <a:t>Βάση υπολογισμού των εξόδων που αφορούν το κάθε τμήμα παραγωγής (παροχής υπηρεσίας) προκειμένου να γίνει η σχετική επιβάρυνση του προϊόντος (υπηρεσίας).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69226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Διαδικασία συγκέντρωσης ΓΒΕ σε Κέντρα Κόστους</a:t>
            </a:r>
          </a:p>
        </p:txBody>
      </p:sp>
      <p:sp>
        <p:nvSpPr>
          <p:cNvPr id="6656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el-GR" altLang="en-US" sz="3000" b="1" dirty="0" smtClean="0"/>
              <a:t>1ο Βήμα:</a:t>
            </a:r>
            <a:r>
              <a:rPr lang="el-GR" altLang="en-US" sz="3000" dirty="0" smtClean="0"/>
              <a:t> Άμεση συσχέτιση των Εξόδων με τα Κέντρα Κόστους (Βοηθητικά και Κύρια). </a:t>
            </a:r>
          </a:p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el-GR" altLang="en-US" sz="3000" b="1" dirty="0" smtClean="0"/>
              <a:t>2ο Βήμα:</a:t>
            </a:r>
            <a:r>
              <a:rPr lang="el-GR" altLang="en-US" sz="3000" dirty="0" smtClean="0"/>
              <a:t> Έμμεση συσχέτιση των εξόδων με τα Κέντρα Κόστους (Βοηθητικά και Κύρια).</a:t>
            </a:r>
          </a:p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el-GR" altLang="en-US" sz="3000" b="1" dirty="0" smtClean="0"/>
              <a:t>3ο Βήμα:</a:t>
            </a:r>
            <a:r>
              <a:rPr lang="el-GR" altLang="en-US" sz="3000" dirty="0" smtClean="0"/>
              <a:t> Επανεπιμερισμός των συνολικών Εξόδων που έχουν επιβαρύνει τα Βοηθητικά Κέντρα Κόστους στα Κύρια Κέντρα Κόστους.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47493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 descr="Σχήμα Επιμερισμός ΓΒΕ σε βοηθητικά και κύρια τμήματα παραγωγής. Έμμεσο κόστος κέντρων κόστους. Άμεσο κόστος κέντρων κόστους.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dirty="0" smtClean="0"/>
              <a:t>Επιμερισμός ΓΒΕ σε βοηθητικά και κύρια τμήματα παραγωγής</a:t>
            </a:r>
            <a:r>
              <a:rPr lang="el-GR" altLang="en-US" sz="4000" dirty="0" smtClean="0">
                <a:latin typeface="Arial" panose="020B0604020202020204" pitchFamily="34" charset="0"/>
              </a:rPr>
              <a:t> </a:t>
            </a:r>
          </a:p>
        </p:txBody>
      </p:sp>
      <p:graphicFrame>
        <p:nvGraphicFramePr>
          <p:cNvPr id="67593" name="Object 2" descr="Σχήμα 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7715352"/>
              </p:ext>
            </p:extLst>
          </p:nvPr>
        </p:nvGraphicFramePr>
        <p:xfrm>
          <a:off x="1785938" y="1600200"/>
          <a:ext cx="5570537" cy="452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Έγγραφο " r:id="rId4" imgW="6489000" imgH="5272200" progId="Word.Document.8">
                  <p:embed/>
                </p:oleObj>
              </mc:Choice>
              <mc:Fallback>
                <p:oleObj name="Έγγραφο " r:id="rId4" imgW="6489000" imgH="52722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38" y="1600200"/>
                        <a:ext cx="5570537" cy="452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74222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4000" smtClean="0"/>
              <a:t>Φύλλο Επιμερισμού Γενικών Εξόδων</a:t>
            </a:r>
          </a:p>
        </p:txBody>
      </p:sp>
      <p:sp>
        <p:nvSpPr>
          <p:cNvPr id="7270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30000"/>
              </a:lnSpc>
              <a:spcBef>
                <a:spcPct val="20000"/>
              </a:spcBef>
            </a:pPr>
            <a:r>
              <a:rPr lang="el-GR" altLang="en-US" dirty="0" smtClean="0"/>
              <a:t>Ως Φύλλο Επιμερισμού ΓΕ ορίζεται η κατάσταση στην οποία παρουσιάζεται:</a:t>
            </a:r>
          </a:p>
          <a:p>
            <a:pPr lvl="1">
              <a:lnSpc>
                <a:spcPct val="130000"/>
              </a:lnSpc>
              <a:spcBef>
                <a:spcPct val="20000"/>
              </a:spcBef>
            </a:pPr>
            <a:r>
              <a:rPr lang="el-GR" altLang="en-US" sz="3200" dirty="0" smtClean="0"/>
              <a:t>η Συγκέντρωση </a:t>
            </a:r>
            <a:r>
              <a:rPr lang="en-US" altLang="en-US" sz="3200" dirty="0" smtClean="0"/>
              <a:t>(</a:t>
            </a:r>
            <a:r>
              <a:rPr lang="el-GR" altLang="en-US" sz="3200" dirty="0" smtClean="0"/>
              <a:t>Βήμα 1),</a:t>
            </a:r>
          </a:p>
          <a:p>
            <a:pPr lvl="1">
              <a:lnSpc>
                <a:spcPct val="130000"/>
              </a:lnSpc>
              <a:spcBef>
                <a:spcPct val="20000"/>
              </a:spcBef>
            </a:pPr>
            <a:r>
              <a:rPr lang="el-GR" altLang="en-US" sz="3200" dirty="0" smtClean="0"/>
              <a:t>ο Επιμερισμός</a:t>
            </a:r>
            <a:r>
              <a:rPr lang="en-US" altLang="en-US" sz="3200" dirty="0" smtClean="0"/>
              <a:t> </a:t>
            </a:r>
            <a:r>
              <a:rPr lang="el-GR" altLang="en-US" sz="3200" dirty="0" smtClean="0"/>
              <a:t>(Βήμα 2),</a:t>
            </a:r>
          </a:p>
          <a:p>
            <a:pPr lvl="1">
              <a:lnSpc>
                <a:spcPct val="130000"/>
              </a:lnSpc>
              <a:spcBef>
                <a:spcPct val="20000"/>
              </a:spcBef>
            </a:pPr>
            <a:r>
              <a:rPr lang="el-GR" altLang="en-US" sz="3200" dirty="0" smtClean="0"/>
              <a:t>ο Επανεπιμερισμός </a:t>
            </a:r>
            <a:r>
              <a:rPr lang="en-US" altLang="en-US" sz="3200" dirty="0" smtClean="0"/>
              <a:t>(</a:t>
            </a:r>
            <a:r>
              <a:rPr lang="el-GR" altLang="en-US" sz="3200" dirty="0" smtClean="0"/>
              <a:t>Βήμα 3)</a:t>
            </a:r>
            <a:endParaRPr lang="el-GR" altLang="en-US" dirty="0" smtClean="0"/>
          </a:p>
          <a:p>
            <a:pPr>
              <a:lnSpc>
                <a:spcPct val="13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dirty="0" smtClean="0"/>
              <a:t>	των Εξόδων.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27429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Φύλλο Επιμερισμού ΓΒΕ (1 από 2)</a:t>
            </a:r>
          </a:p>
        </p:txBody>
      </p:sp>
      <p:graphicFrame>
        <p:nvGraphicFramePr>
          <p:cNvPr id="73925" name="Group 197" descr="Πίνακας Φύλλο επιμερισμού ΓΒΕ. Είδος ΓΒΕ. Βάση επιμερισμού. Τμήματα: αποθήκης, συντήρησης, συναρμολόγησης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8645069"/>
              </p:ext>
            </p:extLst>
          </p:nvPr>
        </p:nvGraphicFramePr>
        <p:xfrm>
          <a:off x="457200" y="1600200"/>
          <a:ext cx="8229600" cy="4252914"/>
        </p:xfrm>
        <a:graphic>
          <a:graphicData uri="http://schemas.openxmlformats.org/drawingml/2006/table">
            <a:tbl>
              <a:tblPr firstRow="1"/>
              <a:tblGrid>
                <a:gridCol w="1738313"/>
                <a:gridCol w="1655762"/>
                <a:gridCol w="1081088"/>
                <a:gridCol w="1008062"/>
                <a:gridCol w="1152525"/>
                <a:gridCol w="1593850"/>
              </a:tblGrid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Είδος ΓΒΕ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Βάση επιμερισμού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Σύνολο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Τμήμα Αποθήκη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Τμήμα Συντήρηση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Τμήμα Συναρμολογηση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Ηλεκτρικό ρεύμα εργοστασίου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Ενοίκιο εργοστασίου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Ασφάλιστρα πυρός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Έξοδα καθαριότητας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Έξοδα τηλεφώνου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Αποσβέσεις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Σύνολο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92197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Φύλλο Επιμερισμού ΓΒΕ (2 από 2)</a:t>
            </a:r>
          </a:p>
        </p:txBody>
      </p:sp>
      <p:graphicFrame>
        <p:nvGraphicFramePr>
          <p:cNvPr id="88188" name="Group 124" descr="Πίνακας Φύλλο επιμερισμού ΓΒΕ. Είδος ΓΒΕ. Βάση επιμερισμού. Τμήματα: αποθήκης, συντήρησης, συναρμολόγησης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5790546"/>
              </p:ext>
            </p:extLst>
          </p:nvPr>
        </p:nvGraphicFramePr>
        <p:xfrm>
          <a:off x="457200" y="1600200"/>
          <a:ext cx="8435975" cy="2743200"/>
        </p:xfrm>
        <a:graphic>
          <a:graphicData uri="http://schemas.openxmlformats.org/drawingml/2006/table">
            <a:tbl>
              <a:tblPr firstRow="1"/>
              <a:tblGrid>
                <a:gridCol w="1377950"/>
                <a:gridCol w="1296988"/>
                <a:gridCol w="935037"/>
                <a:gridCol w="1009650"/>
                <a:gridCol w="1150938"/>
                <a:gridCol w="1584325"/>
                <a:gridCol w="1081087"/>
              </a:tblGrid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Είδος ΓΒΕ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Βάση επιμερισμού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Σύνολο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Τμήμα Αποθήκη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Τμήμα Συντήρηση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Τμήμα Συναρμολογηση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Τμήμα Φινίρισμα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Ηλεκτρικό ρεύμα εργοστασίου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Ενοίκιο εργοστασίου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Τ.Μ.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420 </a:t>
                      </a: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(12Χ35)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Ασφάλιστρα πυρός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8189" name="Text Box 125"/>
          <p:cNvSpPr txBox="1">
            <a:spLocks noChangeArrowheads="1"/>
          </p:cNvSpPr>
          <p:nvPr/>
        </p:nvSpPr>
        <p:spPr bwMode="auto">
          <a:xfrm>
            <a:off x="468313" y="4868863"/>
            <a:ext cx="8424862" cy="176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l-GR" altLang="en-US" sz="2200">
                <a:latin typeface="Calibri" panose="020F0502020204030204" pitchFamily="34" charset="0"/>
              </a:rPr>
              <a:t>Αποθήκη 35 τ.μ.</a:t>
            </a:r>
          </a:p>
          <a:p>
            <a:r>
              <a:rPr lang="el-GR" altLang="en-US" sz="2200">
                <a:latin typeface="Calibri" panose="020F0502020204030204" pitchFamily="34" charset="0"/>
              </a:rPr>
              <a:t>Συντήρηση 30 τ.μ. 		</a:t>
            </a:r>
          </a:p>
          <a:p>
            <a:r>
              <a:rPr lang="el-GR" altLang="en-US" sz="2200">
                <a:latin typeface="Calibri" panose="020F0502020204030204" pitchFamily="34" charset="0"/>
              </a:rPr>
              <a:t>Συναρμολόγηση 15 τ.μ. </a:t>
            </a:r>
          </a:p>
          <a:p>
            <a:r>
              <a:rPr lang="el-GR" altLang="en-US" sz="2200">
                <a:latin typeface="Calibri" panose="020F0502020204030204" pitchFamily="34" charset="0"/>
              </a:rPr>
              <a:t>Φινίρισμα 20 τ.μ.</a:t>
            </a:r>
          </a:p>
          <a:p>
            <a:r>
              <a:rPr lang="el-GR" altLang="en-US" sz="2200">
                <a:latin typeface="Calibri" panose="020F0502020204030204" pitchFamily="34" charset="0"/>
              </a:rPr>
              <a:t>Σύνολο</a:t>
            </a:r>
            <a:r>
              <a:rPr lang="el-GR" altLang="en-US" sz="2200"/>
              <a:t>  </a:t>
            </a:r>
            <a:r>
              <a:rPr lang="el-GR" altLang="en-US" sz="2200">
                <a:latin typeface="Calibri" panose="020F0502020204030204" pitchFamily="34" charset="0"/>
              </a:rPr>
              <a:t>100 τ.μ. 			€1.200 / 100 τ.μ. = €12/τ.μ.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64714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Βάση Επιμερισμού</a:t>
            </a:r>
          </a:p>
        </p:txBody>
      </p:sp>
      <p:sp>
        <p:nvSpPr>
          <p:cNvPr id="7782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30000"/>
              </a:lnSpc>
              <a:spcBef>
                <a:spcPct val="20000"/>
              </a:spcBef>
            </a:pPr>
            <a:r>
              <a:rPr lang="el-GR" altLang="en-US" sz="3100" dirty="0" smtClean="0"/>
              <a:t>Ως Βάση Επιμερισμού ορίζεται το μέγεθος που συνδέει  τα ΓΕ με τα Κέντρα Κόστους.</a:t>
            </a:r>
            <a:endParaRPr lang="el-GR" altLang="en-US" sz="3100" dirty="0" smtClean="0">
              <a:latin typeface="Arial" panose="020B0604020202020204" pitchFamily="34" charset="0"/>
            </a:endParaRPr>
          </a:p>
          <a:p>
            <a:pPr>
              <a:lnSpc>
                <a:spcPct val="130000"/>
              </a:lnSpc>
              <a:spcBef>
                <a:spcPct val="20000"/>
              </a:spcBef>
            </a:pPr>
            <a:r>
              <a:rPr lang="el-GR" altLang="en-US" sz="3100" dirty="0" smtClean="0"/>
              <a:t>Η επιλογή της Βάσης Επιμερισμού εξαρτάται από:</a:t>
            </a:r>
            <a:endParaRPr lang="el-GR" altLang="en-US" sz="3100" dirty="0" smtClean="0">
              <a:latin typeface="Arial" panose="020B0604020202020204" pitchFamily="34" charset="0"/>
            </a:endParaRPr>
          </a:p>
          <a:p>
            <a:pPr lvl="1">
              <a:lnSpc>
                <a:spcPct val="130000"/>
              </a:lnSpc>
              <a:spcBef>
                <a:spcPct val="20000"/>
              </a:spcBef>
            </a:pPr>
            <a:r>
              <a:rPr lang="el-GR" altLang="en-US" sz="2400" dirty="0" smtClean="0"/>
              <a:t>Τη διαθεσιμότητα των σχετικών στατιστικών στοιχείων. </a:t>
            </a:r>
            <a:endParaRPr lang="el-GR" altLang="en-US" sz="2400" dirty="0" smtClean="0">
              <a:latin typeface="Arial" panose="020B0604020202020204" pitchFamily="34" charset="0"/>
            </a:endParaRPr>
          </a:p>
          <a:p>
            <a:pPr lvl="1">
              <a:lnSpc>
                <a:spcPct val="130000"/>
              </a:lnSpc>
              <a:spcBef>
                <a:spcPct val="20000"/>
              </a:spcBef>
            </a:pPr>
            <a:r>
              <a:rPr lang="el-GR" altLang="en-US" sz="2400" dirty="0" smtClean="0"/>
              <a:t>Την αντίληψη που έχει ο κοστολόγος αναφορικά με την καταλληλότητά της.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22162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Δεξαμενές κόστους (1 από 2)</a:t>
            </a:r>
          </a:p>
        </p:txBody>
      </p:sp>
      <p:sp>
        <p:nvSpPr>
          <p:cNvPr id="788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dirty="0" smtClean="0">
                <a:solidFill>
                  <a:srgbClr val="000000"/>
                </a:solidFill>
              </a:rPr>
              <a:t>Κατηγορίες Γ.Β.Ε. που έχουν την ίδια βάση επιμερισμού ομαδοποιούνται σε </a:t>
            </a:r>
            <a:r>
              <a:rPr lang="el-GR" altLang="en-US" b="1" dirty="0" smtClean="0">
                <a:solidFill>
                  <a:srgbClr val="000000"/>
                </a:solidFill>
              </a:rPr>
              <a:t>δεξαμενές κόστους.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75686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Δεξαμενές κόστους (2 από 2)</a:t>
            </a:r>
          </a:p>
        </p:txBody>
      </p:sp>
      <p:sp>
        <p:nvSpPr>
          <p:cNvPr id="819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n-US" sz="3100" dirty="0" smtClean="0">
                <a:solidFill>
                  <a:srgbClr val="000000"/>
                </a:solidFill>
              </a:rPr>
              <a:t>Για παράδειγμα εάν μια επιχείρηση έχει επιλέξει ως βάση επιμερισμού: </a:t>
            </a:r>
            <a:endParaRPr lang="en-US" altLang="en-US" sz="3100" dirty="0" smtClean="0">
              <a:solidFill>
                <a:srgbClr val="000000"/>
              </a:solidFill>
            </a:endParaRPr>
          </a:p>
          <a:p>
            <a:pPr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n-US" sz="2600" dirty="0" smtClean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l-GR" altLang="en-US" sz="2600" dirty="0" smtClean="0">
                <a:solidFill>
                  <a:srgbClr val="000000"/>
                </a:solidFill>
              </a:rPr>
              <a:t>α) των ενοικίων, </a:t>
            </a:r>
            <a:endParaRPr lang="en-US" altLang="en-US" sz="2600" dirty="0" smtClean="0">
              <a:solidFill>
                <a:srgbClr val="000000"/>
              </a:solidFill>
            </a:endParaRPr>
          </a:p>
          <a:p>
            <a:pPr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n-US" sz="2600" dirty="0" smtClean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l-GR" altLang="en-US" sz="2600" dirty="0" smtClean="0">
                <a:solidFill>
                  <a:srgbClr val="000000"/>
                </a:solidFill>
              </a:rPr>
              <a:t>β) των εξόδων φωτισμού και </a:t>
            </a:r>
            <a:endParaRPr lang="en-US" altLang="en-US" sz="2600" dirty="0" smtClean="0">
              <a:solidFill>
                <a:srgbClr val="000000"/>
              </a:solidFill>
            </a:endParaRPr>
          </a:p>
          <a:p>
            <a:pPr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n-US" sz="2600" dirty="0" smtClean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l-GR" altLang="en-US" sz="2600" dirty="0" smtClean="0">
                <a:solidFill>
                  <a:srgbClr val="000000"/>
                </a:solidFill>
              </a:rPr>
              <a:t>γ) των ασφαλίστρων των κτιρίων. </a:t>
            </a:r>
            <a:endParaRPr lang="el-GR" altLang="en-US" sz="26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n-US" sz="3000" dirty="0" smtClean="0">
                <a:solidFill>
                  <a:srgbClr val="000000"/>
                </a:solidFill>
              </a:rPr>
              <a:t>τα τετραγωνικά μέτρα, τότε μπορεί να αθροίσει το κόστος αυτών των τριών κατηγοριών Γ.Β.Ε. σε μια </a:t>
            </a:r>
            <a:r>
              <a:rPr lang="el-GR" altLang="en-US" sz="3100" i="1" dirty="0" smtClean="0">
                <a:solidFill>
                  <a:srgbClr val="000000"/>
                </a:solidFill>
              </a:rPr>
              <a:t>δεξαμενή κόστους (</a:t>
            </a:r>
            <a:r>
              <a:rPr lang="en-US" altLang="en-US" sz="3100" i="1" dirty="0" smtClean="0">
                <a:solidFill>
                  <a:srgbClr val="000000"/>
                </a:solidFill>
              </a:rPr>
              <a:t>cost</a:t>
            </a:r>
            <a:r>
              <a:rPr lang="el-GR" altLang="en-US" sz="3100" i="1" dirty="0" smtClean="0">
                <a:solidFill>
                  <a:srgbClr val="000000"/>
                </a:solidFill>
              </a:rPr>
              <a:t> </a:t>
            </a:r>
            <a:r>
              <a:rPr lang="en-US" altLang="en-US" sz="3100" i="1" dirty="0" smtClean="0">
                <a:solidFill>
                  <a:srgbClr val="000000"/>
                </a:solidFill>
              </a:rPr>
              <a:t>pool</a:t>
            </a:r>
            <a:r>
              <a:rPr lang="el-GR" altLang="en-US" sz="3100" i="1" dirty="0" smtClean="0">
                <a:solidFill>
                  <a:srgbClr val="000000"/>
                </a:solidFill>
              </a:rPr>
              <a:t>) </a:t>
            </a:r>
            <a:r>
              <a:rPr lang="el-GR" altLang="en-US" sz="3100" dirty="0" smtClean="0">
                <a:solidFill>
                  <a:srgbClr val="000000"/>
                </a:solidFill>
              </a:rPr>
              <a:t>και να τα αντιμετωπίσει ως ενιαίο σύνολο.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98174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4000" smtClean="0"/>
              <a:t>Παραδείγματα Βάσεων Επιμερισμού</a:t>
            </a:r>
          </a:p>
        </p:txBody>
      </p:sp>
      <p:graphicFrame>
        <p:nvGraphicFramePr>
          <p:cNvPr id="80934" name="Group 38" descr="Πίνακας Βάση επιμερισμού: Επιφάνεια, Αριθμός εργαζομένων, Βάρος υλικών, Όγκος. Είδος δαπάνης: Ενοίκια, Κοινόχρηστα έξοδα, Δημοτικά τέλη, Αποσβέσεις κτιρίων. Έξοδα διευθύνσεων, Επίβλεψη, Επισκευές. Μεταφορικά, Αποθήκευτρα. Θέρμανση.     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5939777"/>
              </p:ext>
            </p:extLst>
          </p:nvPr>
        </p:nvGraphicFramePr>
        <p:xfrm>
          <a:off x="457200" y="1600200"/>
          <a:ext cx="8229600" cy="4901248"/>
        </p:xfrm>
        <a:graphic>
          <a:graphicData uri="http://schemas.openxmlformats.org/drawingml/2006/table">
            <a:tbl>
              <a:tblPr firstRow="1"/>
              <a:tblGrid>
                <a:gridCol w="4043363"/>
                <a:gridCol w="4186237"/>
              </a:tblGrid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3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Βάση επιμερισμού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3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Είδος δαπάνης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Επιφάνεια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Ενοίκια, Κοινόχρηστα έξοδα</a:t>
                      </a:r>
                      <a:r>
                        <a:rPr kumimoji="0" lang="el-GR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</a:t>
                      </a:r>
                      <a:r>
                        <a:rPr kumimoji="0" lang="el-GR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Δημοτικά τέλη, Αποσβέσεις κτιρίων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Αριθμός εργαζομένων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Έξοδα διευθύνσεων, Επίβλεψη, Επισκευές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Βάρος υλικών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Μεταφορικά, Αποθήκευτρα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Όγκος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Θέρμανση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06279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Χρηματοδότηση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r>
              <a:rPr lang="el-GR" altLang="en-US" sz="2400" smtClean="0"/>
              <a:t>Το παρόν εκπαιδευτικό υλικό έχει αναπτυχθεί στα πλαίσια του εκπαιδευτικού έργου του διδάσκοντα.</a:t>
            </a:r>
            <a:endParaRPr lang="en-US" altLang="en-US" sz="2400" smtClean="0"/>
          </a:p>
          <a:p>
            <a:r>
              <a:rPr lang="el-GR" altLang="en-US" sz="2400" smtClean="0"/>
              <a:t>Το έργο «</a:t>
            </a:r>
            <a:r>
              <a:rPr lang="el-GR" altLang="en-US" sz="2400" b="1" smtClean="0"/>
              <a:t>Ανοικτά Ακαδημαϊκά Μαθήματα στο Οικονομικό Πανεπιστήμιο Αθηνών</a:t>
            </a:r>
            <a:r>
              <a:rPr lang="el-GR" altLang="en-US" sz="2400" smtClean="0"/>
              <a:t>» έχει χρηματοδοτήσει μόνο τη αναδιαμόρφωση του εκπαιδευτικού υλικού. </a:t>
            </a:r>
          </a:p>
          <a:p>
            <a:r>
              <a:rPr lang="el-GR" altLang="en-US" sz="240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16387" name="Picture 3" descr="Λογότυπο Επιχειρησιακού Προγράμματος Εκπαίδευση και Δια βίου Μάθηση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5054600"/>
            <a:ext cx="64801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530FBE9-1A4C-4554-8139-44734BDEF9A5}" type="slidenum">
              <a:rPr lang="el-GR" altLang="en-US"/>
              <a:pPr/>
              <a:t>2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54926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Παράδειγμα (1 από 3)</a:t>
            </a:r>
          </a:p>
        </p:txBody>
      </p:sp>
      <p:sp>
        <p:nvSpPr>
          <p:cNvPr id="89091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18488" cy="4421188"/>
          </a:xfrm>
        </p:spPr>
        <p:txBody>
          <a:bodyPr/>
          <a:lstStyle/>
          <a:p>
            <a:r>
              <a:rPr lang="el-GR" altLang="en-US" sz="2800" dirty="0" smtClean="0"/>
              <a:t>Το εργοστάσιο της «ΑΛΦΑ ΑΕ» παράγει έπιπλα. Η παραγωγική λειτουργία συντελείται διαδοχικά σε 2 κύρια τμήματα: το Τμήμα Κοπής και το Τμήμα Φινιρίσματος. Επίσης η ΑΛΦΑ ΑΕ έχει 2 βοηθητικά τμήματα παραγωγής, το Τμήμα Αποθήκης και το Τμήμα Συντήρησης. Τα προϋπολογισμένα ΓΒΕ της ΑΛΦΑ ΑΕ για τη χρήση 20Χ2 παρουσιάζονται στη συνέχεια.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2C087-4C0F-497C-9E0D-53860DE08E9C}" type="slidenum">
              <a:rPr lang="el-GR" altLang="en-US" smtClean="0"/>
              <a:pPr/>
              <a:t>20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005938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65" name="Rectang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Παράδειγμα (2 από 3)</a:t>
            </a:r>
          </a:p>
        </p:txBody>
      </p:sp>
      <p:graphicFrame>
        <p:nvGraphicFramePr>
          <p:cNvPr id="91243" name="Group 107" descr="Πίνακας Είδος ΓΒΕ. Προϋπολογισμένο ετήσιο ποσό για το 20Χ2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9664921"/>
              </p:ext>
            </p:extLst>
          </p:nvPr>
        </p:nvGraphicFramePr>
        <p:xfrm>
          <a:off x="457200" y="1600200"/>
          <a:ext cx="8229600" cy="4833303"/>
        </p:xfrm>
        <a:graphic>
          <a:graphicData uri="http://schemas.openxmlformats.org/drawingml/2006/table">
            <a:tbl>
              <a:tblPr firstRow="1"/>
              <a:tblGrid>
                <a:gridCol w="2886075"/>
                <a:gridCol w="5343525"/>
              </a:tblGrid>
              <a:tr h="460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Είδος ΓΒΕ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Προϋπολογισμένο ετήσιο ποσό για το 20Χ2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Ενοίκια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Ασφάλιστρα κτιρίου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Αμοιβές προϊσταμένων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Έξοδα κυλικείου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Έμμεσα υλικά*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Έξοδα συντήρησης**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Σύνολο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*Αφορούν βοηθητικά υλικά παραγωγής που αναλώνονται κατά 70% από το Τμήμα Κοπής και 30% από το Τμήμα Φινιρίσματος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80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**Αφορούν υλικά που αναλώνονται αποκλειστικά από το Τμήμα Συντήρησης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E2A0DF-DB6B-44D8-9E99-EAA93E71E114}" type="slidenum">
              <a:rPr lang="el-GR" altLang="en-US" smtClean="0"/>
              <a:pPr/>
              <a:t>21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6709186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15" name="Rectang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Παράδειγμα (3 από 3)</a:t>
            </a:r>
          </a:p>
        </p:txBody>
      </p:sp>
      <p:sp>
        <p:nvSpPr>
          <p:cNvPr id="93187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18488" cy="2260600"/>
          </a:xfrm>
        </p:spPr>
        <p:txBody>
          <a:bodyPr/>
          <a:lstStyle/>
          <a:p>
            <a:r>
              <a:rPr lang="el-GR" altLang="en-US" sz="2800" smtClean="0"/>
              <a:t>Η επιχείρηση έχει ως πάγια κοστολογική πολιτική να επιμερίζει τα ΓΒΕ σε όλα τα παραγωγικά τμήματα, κύρια και βοηθητικά, χρησιμοποιώντας τις πληροφορίες που βρίσκονται στον πίνακα που ακολουθεί:</a:t>
            </a:r>
          </a:p>
          <a:p>
            <a:endParaRPr lang="el-GR" altLang="en-US" sz="2800" smtClean="0"/>
          </a:p>
        </p:txBody>
      </p:sp>
      <p:graphicFrame>
        <p:nvGraphicFramePr>
          <p:cNvPr id="93266" name="Group 82" descr="Πίνακας Τμήμα: Αποθήκης, Συντήρησης, Κοπής, Φινιρίσματος, Σύνολο. Επιφάνεια τμημάτων σε τμ. Αριθμός εργαζομένων.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1900353"/>
              </p:ext>
            </p:extLst>
          </p:nvPr>
        </p:nvGraphicFramePr>
        <p:xfrm>
          <a:off x="395288" y="3848100"/>
          <a:ext cx="8353425" cy="2533650"/>
        </p:xfrm>
        <a:graphic>
          <a:graphicData uri="http://schemas.openxmlformats.org/drawingml/2006/table">
            <a:tbl>
              <a:tblPr firstRow="1"/>
              <a:tblGrid>
                <a:gridCol w="1944687"/>
                <a:gridCol w="1295400"/>
                <a:gridCol w="1512888"/>
                <a:gridCol w="936625"/>
                <a:gridCol w="1655762"/>
                <a:gridCol w="1008063"/>
              </a:tblGrid>
              <a:tr h="844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Τμήμα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Αποθήκης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Συντήρησης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Κοπής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Φινιρίσματος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Σύνολο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4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Επιφάνεια τμημάτων σε ΤΜ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4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Αριθμός εργαζομένων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2C087-4C0F-497C-9E0D-53860DE08E9C}" type="slidenum">
              <a:rPr lang="el-GR" altLang="en-US" smtClean="0"/>
              <a:pPr/>
              <a:t>22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16903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4000" smtClean="0"/>
              <a:t>ΓΒΕ ανά μονάδα βάσης επιμερισμού</a:t>
            </a:r>
          </a:p>
        </p:txBody>
      </p:sp>
      <p:graphicFrame>
        <p:nvGraphicFramePr>
          <p:cNvPr id="95266" name="Group 34" descr="Πίνακας Είδος ΓΒΕ. Βάση επιμερισμού. ΓΒΕ ανά μονάδα βάσης επιμερισμού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255938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 firstRow="1"/>
              <a:tblGrid>
                <a:gridCol w="2743200"/>
                <a:gridCol w="2743200"/>
                <a:gridCol w="2743200"/>
              </a:tblGrid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Είδος ΓΒΕ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Βάση επιμερισμού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ΓΒΕ ανά μονάδα βάσης επιμερισμού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Ενοίκια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Τετραγωνικά μέτρα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€ 10 / τ.μ. (10.000:1.000)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Ασφάλιστρα κτιρίου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Τετραγωνικά μέτρα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€ 5 / τ.μ. (5.000:1.000)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Αμοιβές προϊσταμένων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Αριθμός εργαζομένων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€ 140 / άτομο (7.000:50)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Έξοδα κυλικείου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Αριθμός εργαζομένων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€ 160 / άτομο (8.000:50)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41564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4 - Θέση αριθμού διαφάνειας"/>
          <p:cNvSpPr txBox="1">
            <a:spLocks noGrp="1"/>
          </p:cNvSpPr>
          <p:nvPr/>
        </p:nvSpPr>
        <p:spPr bwMode="auto">
          <a:xfrm>
            <a:off x="6858000" y="65532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0" hangingPunct="0">
              <a:spcBef>
                <a:spcPct val="50000"/>
              </a:spcBef>
            </a:pPr>
            <a:fld id="{FA3199FE-FFEF-4388-BD9A-07B60316F71B}" type="slidenum">
              <a:rPr lang="el-GR" altLang="en-US" sz="1400" i="1">
                <a:solidFill>
                  <a:srgbClr val="FCFEFE"/>
                </a:solidFill>
                <a:latin typeface="Tahoma" panose="020B0604030504040204" pitchFamily="34" charset="0"/>
              </a:rPr>
              <a:pPr algn="r" eaLnBrk="0" hangingPunct="0">
                <a:spcBef>
                  <a:spcPct val="50000"/>
                </a:spcBef>
              </a:pPr>
              <a:t>24</a:t>
            </a:fld>
            <a:endParaRPr lang="el-GR" altLang="en-US" sz="1400" i="1">
              <a:solidFill>
                <a:srgbClr val="FCFEFE"/>
              </a:solidFill>
              <a:latin typeface="Tahoma" panose="020B0604030504040204" pitchFamily="34" charset="0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altLang="en-US" smtClean="0"/>
              <a:t>Φύλλο μερισμού (1 από 3)</a:t>
            </a:r>
          </a:p>
        </p:txBody>
      </p:sp>
      <p:pic>
        <p:nvPicPr>
          <p:cNvPr id="51204" name="Picture 3" descr="Εικόνα Φύλλο επιμερισμού ΓΒΕ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341438"/>
            <a:ext cx="7848600" cy="470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51205" name="4 - Θέση υποσέλιδου"/>
          <p:cNvSpPr txBox="1">
            <a:spLocks noGrp="1"/>
          </p:cNvSpPr>
          <p:nvPr/>
        </p:nvSpPr>
        <p:spPr bwMode="auto">
          <a:xfrm>
            <a:off x="3124200" y="6572250"/>
            <a:ext cx="324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l-GR" altLang="en-US" sz="1400" i="1">
                <a:solidFill>
                  <a:srgbClr val="FCFEFE"/>
                </a:solidFill>
                <a:latin typeface="Tahoma" panose="020B0604030504040204" pitchFamily="34" charset="0"/>
              </a:rPr>
              <a:t>Διοικητική Λογιστική - Σάνδρα Κοέν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797597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4 - Θέση αριθμού διαφάνειας"/>
          <p:cNvSpPr txBox="1">
            <a:spLocks noGrp="1"/>
          </p:cNvSpPr>
          <p:nvPr/>
        </p:nvSpPr>
        <p:spPr bwMode="auto">
          <a:xfrm>
            <a:off x="6858000" y="65532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0" hangingPunct="0">
              <a:spcBef>
                <a:spcPct val="50000"/>
              </a:spcBef>
            </a:pPr>
            <a:fld id="{AC19FFCB-749E-489F-A56F-B702C8FBECBB}" type="slidenum">
              <a:rPr lang="el-GR" altLang="en-US" sz="1400" i="1">
                <a:solidFill>
                  <a:srgbClr val="FCFEFE"/>
                </a:solidFill>
                <a:latin typeface="Tahoma" panose="020B0604030504040204" pitchFamily="34" charset="0"/>
              </a:rPr>
              <a:pPr algn="r" eaLnBrk="0" hangingPunct="0">
                <a:spcBef>
                  <a:spcPct val="50000"/>
                </a:spcBef>
              </a:pPr>
              <a:t>25</a:t>
            </a:fld>
            <a:endParaRPr lang="el-GR" altLang="en-US" sz="1400" i="1">
              <a:solidFill>
                <a:srgbClr val="FCFEFE"/>
              </a:solidFill>
              <a:latin typeface="Tahoma" panose="020B0604030504040204" pitchFamily="34" charset="0"/>
            </a:endParaRP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altLang="en-US" smtClean="0"/>
              <a:t>Ποσοστά επιμερισμού</a:t>
            </a:r>
          </a:p>
        </p:txBody>
      </p:sp>
      <p:pic>
        <p:nvPicPr>
          <p:cNvPr id="52228" name="Picture 3" descr="Εικόνα ποσοστά επιμερισμού ανά τμήμα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125663"/>
            <a:ext cx="8401050" cy="336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52229" name="4 - Θέση υποσέλιδου"/>
          <p:cNvSpPr txBox="1">
            <a:spLocks noGrp="1"/>
          </p:cNvSpPr>
          <p:nvPr/>
        </p:nvSpPr>
        <p:spPr bwMode="auto">
          <a:xfrm>
            <a:off x="3124200" y="6572250"/>
            <a:ext cx="324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l-GR" altLang="en-US" sz="1400" i="1">
                <a:solidFill>
                  <a:srgbClr val="FCFEFE"/>
                </a:solidFill>
                <a:latin typeface="Tahoma" panose="020B0604030504040204" pitchFamily="34" charset="0"/>
              </a:rPr>
              <a:t>Διοικητική Λογιστική - Σάνδρα Κοέν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648296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4 - Θέση αριθμού διαφάνειας"/>
          <p:cNvSpPr txBox="1">
            <a:spLocks noGrp="1"/>
          </p:cNvSpPr>
          <p:nvPr/>
        </p:nvSpPr>
        <p:spPr bwMode="auto">
          <a:xfrm>
            <a:off x="6858000" y="65532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0" hangingPunct="0">
              <a:spcBef>
                <a:spcPct val="50000"/>
              </a:spcBef>
            </a:pPr>
            <a:fld id="{BA1F3E88-EDDF-47BD-8426-09F978868846}" type="slidenum">
              <a:rPr lang="el-GR" altLang="en-US" sz="1400" i="1">
                <a:solidFill>
                  <a:srgbClr val="FCFEFE"/>
                </a:solidFill>
                <a:latin typeface="Tahoma" panose="020B0604030504040204" pitchFamily="34" charset="0"/>
              </a:rPr>
              <a:pPr algn="r" eaLnBrk="0" hangingPunct="0">
                <a:spcBef>
                  <a:spcPct val="50000"/>
                </a:spcBef>
              </a:pPr>
              <a:t>26</a:t>
            </a:fld>
            <a:endParaRPr lang="el-GR" altLang="en-US" sz="1400" i="1">
              <a:solidFill>
                <a:srgbClr val="FCFEFE"/>
              </a:solidFill>
              <a:latin typeface="Tahoma" panose="020B0604030504040204" pitchFamily="34" charset="0"/>
            </a:endParaRP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altLang="en-US" smtClean="0"/>
              <a:t>Φύλλο μερισμού (2 από 3)</a:t>
            </a:r>
          </a:p>
        </p:txBody>
      </p:sp>
      <p:pic>
        <p:nvPicPr>
          <p:cNvPr id="53252" name="Picture 3" descr="Εικόνα Φύλλο επιμερισμού. Δεύτερη προσέγγιση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1600200"/>
            <a:ext cx="8020050" cy="460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53253" name="4 - Θέση υποσέλιδου"/>
          <p:cNvSpPr txBox="1">
            <a:spLocks noGrp="1"/>
          </p:cNvSpPr>
          <p:nvPr/>
        </p:nvSpPr>
        <p:spPr bwMode="auto">
          <a:xfrm>
            <a:off x="3124200" y="6572250"/>
            <a:ext cx="324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l-GR" altLang="en-US" sz="1400" i="1">
                <a:solidFill>
                  <a:srgbClr val="FCFEFE"/>
                </a:solidFill>
                <a:latin typeface="Tahoma" panose="020B0604030504040204" pitchFamily="34" charset="0"/>
              </a:rPr>
              <a:t>Διοικητική Λογιστική - Σάνδρα Κοέν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46530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4 - Θέση αριθμού διαφάνειας"/>
          <p:cNvSpPr txBox="1">
            <a:spLocks noGrp="1"/>
          </p:cNvSpPr>
          <p:nvPr/>
        </p:nvSpPr>
        <p:spPr bwMode="auto">
          <a:xfrm>
            <a:off x="6858000" y="65532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0" hangingPunct="0">
              <a:spcBef>
                <a:spcPct val="50000"/>
              </a:spcBef>
            </a:pPr>
            <a:fld id="{2602C1E4-068C-4389-8530-4E40DA8B22B7}" type="slidenum">
              <a:rPr lang="el-GR" altLang="en-US" sz="1400" i="1">
                <a:solidFill>
                  <a:srgbClr val="FCFEFE"/>
                </a:solidFill>
                <a:latin typeface="Tahoma" panose="020B0604030504040204" pitchFamily="34" charset="0"/>
              </a:rPr>
              <a:pPr algn="r" eaLnBrk="0" hangingPunct="0">
                <a:spcBef>
                  <a:spcPct val="50000"/>
                </a:spcBef>
              </a:pPr>
              <a:t>27</a:t>
            </a:fld>
            <a:endParaRPr lang="el-GR" altLang="en-US" sz="1400" i="1">
              <a:solidFill>
                <a:srgbClr val="FCFEFE"/>
              </a:solidFill>
              <a:latin typeface="Tahoma" panose="020B0604030504040204" pitchFamily="34" charset="0"/>
            </a:endParaRP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altLang="en-US" smtClean="0"/>
              <a:t>Φύλλο μερισμού (3 από 3)</a:t>
            </a:r>
          </a:p>
        </p:txBody>
      </p:sp>
      <p:pic>
        <p:nvPicPr>
          <p:cNvPr id="54276" name="Picture 3" descr="Εικόνα Φύλλο επιμερισμού. Τρίτη προσέγγιση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76400"/>
            <a:ext cx="8763000" cy="419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54277" name="4 - Θέση υποσέλιδου"/>
          <p:cNvSpPr txBox="1">
            <a:spLocks noGrp="1"/>
          </p:cNvSpPr>
          <p:nvPr/>
        </p:nvSpPr>
        <p:spPr bwMode="auto">
          <a:xfrm>
            <a:off x="3124200" y="6572250"/>
            <a:ext cx="324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l-GR" altLang="en-US" sz="1400" i="1">
                <a:solidFill>
                  <a:srgbClr val="FCFEFE"/>
                </a:solidFill>
                <a:latin typeface="Tahoma" panose="020B0604030504040204" pitchFamily="34" charset="0"/>
              </a:rPr>
              <a:t>Διοικητική Λογιστική - Σάνδρα Κοέν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229500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altLang="en-US" smtClean="0"/>
              <a:t>Τέλος Ενότητας #</a:t>
            </a:r>
            <a:r>
              <a:rPr lang="en-US" altLang="en-US" smtClean="0"/>
              <a:t> </a:t>
            </a:r>
            <a:r>
              <a:rPr lang="el-GR" altLang="en-US" smtClean="0"/>
              <a:t>3</a:t>
            </a:r>
          </a:p>
        </p:txBody>
      </p:sp>
      <p:sp>
        <p:nvSpPr>
          <p:cNvPr id="26626" name="Θέση κειμένου 5"/>
          <p:cNvSpPr>
            <a:spLocks noGrp="1"/>
          </p:cNvSpPr>
          <p:nvPr>
            <p:ph type="subTitle" idx="1"/>
          </p:nvPr>
        </p:nvSpPr>
        <p:spPr>
          <a:xfrm>
            <a:off x="684213" y="3886200"/>
            <a:ext cx="7775575" cy="1752600"/>
          </a:xfrm>
        </p:spPr>
        <p:txBody>
          <a:bodyPr/>
          <a:lstStyle/>
          <a:p>
            <a:pPr algn="l"/>
            <a:r>
              <a:rPr lang="el-GR" altLang="en-US" b="1" smtClean="0"/>
              <a:t>Μάθημα: </a:t>
            </a:r>
            <a:r>
              <a:rPr lang="el-GR" altLang="en-US" smtClean="0"/>
              <a:t>Διοικητική Λογιστική, </a:t>
            </a:r>
            <a:r>
              <a:rPr lang="el-GR" altLang="en-US" b="1" smtClean="0"/>
              <a:t>Ενότητα </a:t>
            </a:r>
            <a:r>
              <a:rPr lang="en-US" altLang="en-US" b="1" smtClean="0"/>
              <a:t># </a:t>
            </a:r>
            <a:r>
              <a:rPr lang="el-GR" altLang="en-US" b="1" smtClean="0"/>
              <a:t>3:</a:t>
            </a:r>
            <a:r>
              <a:rPr lang="en-US" altLang="en-US" b="1" smtClean="0"/>
              <a:t> </a:t>
            </a:r>
            <a:r>
              <a:rPr lang="el-GR" altLang="en-US" smtClean="0"/>
              <a:t>Επιμερισμός κόστους</a:t>
            </a:r>
          </a:p>
          <a:p>
            <a:pPr algn="l"/>
            <a:r>
              <a:rPr lang="el-GR" altLang="en-US" b="1" smtClean="0"/>
              <a:t>Διδάσκουσα: </a:t>
            </a:r>
            <a:r>
              <a:rPr lang="el-GR" altLang="en-US" smtClean="0"/>
              <a:t>Σάνδρα Κοέν, </a:t>
            </a:r>
            <a:r>
              <a:rPr lang="el-GR" altLang="en-US" b="1" smtClean="0"/>
              <a:t>Τμήμα: </a:t>
            </a:r>
            <a:r>
              <a:rPr lang="el-GR" altLang="en-US" smtClean="0"/>
              <a:t>Οργάνωση και Διοίκηση Επιχειρήσεων</a:t>
            </a:r>
          </a:p>
        </p:txBody>
      </p:sp>
      <p:pic>
        <p:nvPicPr>
          <p:cNvPr id="26627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093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Άδειες Χρήσης</a:t>
            </a:r>
          </a:p>
        </p:txBody>
      </p:sp>
      <p:sp>
        <p:nvSpPr>
          <p:cNvPr id="18434" name="Subtitle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sz="2800" smtClean="0"/>
              <a:t>Το παρόν εκπαιδευτικό υλικό υπόκειται σε</a:t>
            </a:r>
            <a:r>
              <a:rPr lang="en-US" altLang="en-US" sz="2800" smtClean="0"/>
              <a:t> </a:t>
            </a:r>
            <a:r>
              <a:rPr lang="el-GR" altLang="en-US" sz="2800" smtClean="0"/>
              <a:t>άδειες χρήσης </a:t>
            </a:r>
            <a:r>
              <a:rPr lang="en-US" altLang="en-US" sz="2800" smtClean="0"/>
              <a:t>Creative Commons. </a:t>
            </a:r>
            <a:endParaRPr lang="el-GR" altLang="en-US" sz="2800" smtClean="0"/>
          </a:p>
          <a:p>
            <a:pPr>
              <a:buFont typeface="Arial" panose="020B0604020202020204" pitchFamily="34" charset="0"/>
              <a:buNone/>
            </a:pPr>
            <a:endParaRPr lang="en-US" altLang="en-US" sz="2800" smtClean="0"/>
          </a:p>
        </p:txBody>
      </p:sp>
      <p:sp>
        <p:nvSpPr>
          <p:cNvPr id="18435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667C958-FC42-45F9-89DA-2F2AFA99BDD7}" type="slidenum">
              <a:rPr lang="el-GR" altLang="en-US"/>
              <a:pPr/>
              <a:t>3</a:t>
            </a:fld>
            <a:endParaRPr lang="el-GR" altLang="en-US"/>
          </a:p>
        </p:txBody>
      </p:sp>
      <p:pic>
        <p:nvPicPr>
          <p:cNvPr id="1843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075" y="5235575"/>
            <a:ext cx="30718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188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Σκοποί ενότητας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 smtClean="0"/>
              <a:t>Κατανόηση της διαδικασίας επιμερισμού του κόστους</a:t>
            </a:r>
            <a:r>
              <a:rPr lang="en-US" altLang="en-US" dirty="0" smtClean="0"/>
              <a:t>.</a:t>
            </a:r>
            <a:endParaRPr lang="el-GR" altLang="en-US" dirty="0" smtClean="0"/>
          </a:p>
          <a:p>
            <a:r>
              <a:rPr lang="el-GR" altLang="en-US" dirty="0" smtClean="0"/>
              <a:t>Κατανόηση της έννοιας των κέντρων κόστους</a:t>
            </a:r>
            <a:r>
              <a:rPr lang="en-US" altLang="en-US" dirty="0" smtClean="0"/>
              <a:t>.</a:t>
            </a:r>
            <a:endParaRPr lang="el-GR" altLang="en-US" dirty="0" smtClean="0"/>
          </a:p>
          <a:p>
            <a:r>
              <a:rPr lang="el-GR" altLang="en-US" dirty="0" smtClean="0"/>
              <a:t>Εξοικείωση με το φύλλο επιμερισμού Γενικών Βιομηχανικών Εξόδων</a:t>
            </a:r>
            <a:r>
              <a:rPr lang="en-US" altLang="en-US" dirty="0" smtClean="0"/>
              <a:t>.</a:t>
            </a:r>
            <a:endParaRPr lang="el-GR" altLang="en-US" dirty="0" smtClean="0"/>
          </a:p>
          <a:p>
            <a:endParaRPr lang="el-GR" altLang="en-US" dirty="0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AE53C18-36D1-428D-ACFD-310B07D8976A}" type="slidenum">
              <a:rPr lang="el-GR" altLang="en-US"/>
              <a:pPr/>
              <a:t>4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05313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Περιεχόμενα ενότητας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 smtClean="0"/>
              <a:t>Επιμερισμός και επανεπιμερισμός κόστους</a:t>
            </a:r>
            <a:r>
              <a:rPr lang="en-US" altLang="en-US" dirty="0" smtClean="0"/>
              <a:t>.</a:t>
            </a:r>
            <a:endParaRPr lang="el-GR" altLang="el-GR" dirty="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E302F0F-1704-4C25-AF14-B84EE7EFD8AE}" type="slidenum">
              <a:rPr lang="el-GR" altLang="en-US"/>
              <a:pPr/>
              <a:t>5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19506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Τίτλος 4"/>
          <p:cNvSpPr>
            <a:spLocks noGrp="1"/>
          </p:cNvSpPr>
          <p:nvPr>
            <p:ph type="title" idx="4294967295"/>
          </p:nvPr>
        </p:nvSpPr>
        <p:spPr>
          <a:xfrm>
            <a:off x="684213" y="2936875"/>
            <a:ext cx="7772400" cy="1362075"/>
          </a:xfrm>
        </p:spPr>
        <p:txBody>
          <a:bodyPr anchor="t"/>
          <a:lstStyle/>
          <a:p>
            <a:pPr algn="l"/>
            <a:r>
              <a:rPr lang="el-GR" altLang="en-US" sz="4000" smtClean="0"/>
              <a:t>Επιμερισμός και επανεπιμερισμός κόστους</a:t>
            </a:r>
          </a:p>
        </p:txBody>
      </p:sp>
      <p:sp>
        <p:nvSpPr>
          <p:cNvPr id="60419" name="Θέση κειμένου 5"/>
          <p:cNvSpPr>
            <a:spLocks noGrp="1"/>
          </p:cNvSpPr>
          <p:nvPr>
            <p:ph type="body" idx="4294967295"/>
          </p:nvPr>
        </p:nvSpPr>
        <p:spPr>
          <a:xfrm>
            <a:off x="684213" y="4305300"/>
            <a:ext cx="7772400" cy="1500188"/>
          </a:xfrm>
        </p:spPr>
        <p:txBody>
          <a:bodyPr anchor="b"/>
          <a:lstStyle/>
          <a:p>
            <a:pPr marL="0" indent="0">
              <a:buFont typeface="Arial" panose="020B0604020202020204" pitchFamily="34" charset="0"/>
              <a:buNone/>
            </a:pPr>
            <a:r>
              <a:rPr lang="el-GR" altLang="en-US" sz="2000" b="1" smtClean="0"/>
              <a:t>Μάθημα: </a:t>
            </a:r>
            <a:r>
              <a:rPr lang="el-GR" altLang="en-US" sz="2000" smtClean="0"/>
              <a:t>Διοικητική Λογιστική, </a:t>
            </a:r>
            <a:r>
              <a:rPr lang="el-GR" altLang="en-US" sz="2000" b="1" smtClean="0"/>
              <a:t>Ενότητα </a:t>
            </a:r>
            <a:r>
              <a:rPr lang="en-US" altLang="en-US" sz="2000" b="1" smtClean="0"/>
              <a:t># </a:t>
            </a:r>
            <a:r>
              <a:rPr lang="el-GR" altLang="en-US" sz="2000" b="1" smtClean="0"/>
              <a:t>3:</a:t>
            </a:r>
            <a:r>
              <a:rPr lang="en-US" altLang="en-US" sz="2000" b="1" smtClean="0"/>
              <a:t> </a:t>
            </a:r>
            <a:r>
              <a:rPr lang="el-GR" altLang="en-US" sz="2000" smtClean="0"/>
              <a:t>Επιμερισμός κόστους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l-GR" altLang="en-US" sz="2000" b="1" smtClean="0"/>
              <a:t>Διδάσκουσα: </a:t>
            </a:r>
            <a:r>
              <a:rPr lang="el-GR" altLang="en-US" sz="2000" smtClean="0"/>
              <a:t>Σάνδρα Κοέν, </a:t>
            </a:r>
            <a:r>
              <a:rPr lang="el-GR" altLang="en-US" sz="2000" b="1" smtClean="0"/>
              <a:t>Τμήμα: </a:t>
            </a:r>
            <a:r>
              <a:rPr lang="el-GR" altLang="en-US" sz="2000" smtClean="0"/>
              <a:t>Οργάνωση και Διοίκηση Επιχειρήσεων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l-GR" altLang="en-US" sz="2000" smtClean="0"/>
          </a:p>
        </p:txBody>
      </p:sp>
      <p:pic>
        <p:nvPicPr>
          <p:cNvPr id="60420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21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22" name="Picture 3" descr="Λογότυπο Οικονομικού Πανεπιστημίου Αθηνών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60350"/>
            <a:ext cx="7308850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6217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Επιμερισμός ΓΒΕ</a:t>
            </a:r>
          </a:p>
        </p:txBody>
      </p:sp>
      <p:sp>
        <p:nvSpPr>
          <p:cNvPr id="6246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Πολλά έξοδα αφορούν </a:t>
            </a:r>
            <a:r>
              <a:rPr lang="el-GR" altLang="en-US" b="1" dirty="0" smtClean="0"/>
              <a:t>το σύνολο της επιχείρησης</a:t>
            </a:r>
            <a:r>
              <a:rPr lang="el-GR" altLang="en-US" dirty="0" smtClean="0"/>
              <a:t> και θα πρέπει να επιμερισθούν σε τμήματα</a:t>
            </a:r>
            <a:r>
              <a:rPr lang="el-GR" altLang="en-US" dirty="0"/>
              <a:t>:</a:t>
            </a:r>
            <a:endParaRPr lang="el-GR" altLang="en-US" dirty="0" smtClean="0"/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Ενοίκια.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Έξοδα καθαριότητας.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Ασφάλιστρα.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Άλλα αφορούν </a:t>
            </a:r>
            <a:r>
              <a:rPr lang="el-GR" altLang="en-US" b="1" dirty="0" smtClean="0"/>
              <a:t>άμεσα</a:t>
            </a:r>
            <a:r>
              <a:rPr lang="el-GR" altLang="en-US" dirty="0" smtClean="0"/>
              <a:t> κάποιο τμήμα: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Αμοιβές έμμεσης εργασίας.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Αποσβέσεις.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9409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Διάκριση των Κέντρων Κόστους</a:t>
            </a:r>
          </a:p>
        </p:txBody>
      </p:sp>
      <p:sp>
        <p:nvSpPr>
          <p:cNvPr id="6349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b="1" dirty="0" smtClean="0"/>
              <a:t>Κύρια Κέντρα Κόστους</a:t>
            </a:r>
            <a:r>
              <a:rPr lang="el-GR" altLang="en-US" dirty="0" smtClean="0"/>
              <a:t>: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Σε αυτά συντελείται η διαδικασία παραγωγής των προϊόντων ή παροχής των υπηρεσιών.</a:t>
            </a:r>
          </a:p>
          <a:p>
            <a:pPr>
              <a:spcBef>
                <a:spcPct val="20000"/>
              </a:spcBef>
            </a:pPr>
            <a:r>
              <a:rPr lang="el-GR" altLang="en-US" b="1" dirty="0" smtClean="0"/>
              <a:t>Βοηθητικά Κέντρα Κόστους</a:t>
            </a:r>
            <a:r>
              <a:rPr lang="el-GR" altLang="en-US" dirty="0" smtClean="0"/>
              <a:t>: 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Δεν παράγουν προϊόντα - παρέχουν τιμολογούμενες υπηρεσίες.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Προσφέρουν υπηρεσίες απαραίτητες για τα Κύρια Κέντρα Κόστους.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07838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Συγκέντρωση του Κόστους σε Κέντρα Κόστους</a:t>
            </a:r>
          </a:p>
        </p:txBody>
      </p:sp>
      <p:sp>
        <p:nvSpPr>
          <p:cNvPr id="645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b="1" dirty="0" smtClean="0"/>
              <a:t>Άμεσος Συσχετισμός</a:t>
            </a:r>
            <a:r>
              <a:rPr lang="el-GR" altLang="en-US" dirty="0" smtClean="0"/>
              <a:t>: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Επιβάρυνση του τμήματος (Κύριου ή Βοηθητικού) με τα έξοδα που υπάρχουν λόγω της ύπαρξης του τμήματος. </a:t>
            </a:r>
          </a:p>
          <a:p>
            <a:pPr>
              <a:spcBef>
                <a:spcPct val="20000"/>
              </a:spcBef>
            </a:pPr>
            <a:r>
              <a:rPr lang="el-GR" altLang="en-US" b="1" dirty="0" smtClean="0"/>
              <a:t>Έμμεσος Συσχετισμός</a:t>
            </a:r>
            <a:r>
              <a:rPr lang="el-GR" altLang="en-US" dirty="0" smtClean="0"/>
              <a:t>: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Επιβάρυνση του τμήματος (Κύριου ή Βοηθητικού) με τα έξοδα τα οποία υπάρχουν ανεξάρτητα από την ύπαρξη του τμήματος.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0658978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3B098E1A-2F85-46DA-9BF7-2850C075DFDB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Template_CC_BY_NC_ND_0</Template>
  <TotalTime>0</TotalTime>
  <Words>1028</Words>
  <Application>Microsoft Office PowerPoint</Application>
  <PresentationFormat>On-screen Show (4:3)</PresentationFormat>
  <Paragraphs>218</Paragraphs>
  <Slides>28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Θέμα του Office</vt:lpstr>
      <vt:lpstr>Έγγραφο </vt:lpstr>
      <vt:lpstr>Διοικητική Λογιστική</vt:lpstr>
      <vt:lpstr>Χρηματοδότηση</vt:lpstr>
      <vt:lpstr>Άδειες Χρήσης</vt:lpstr>
      <vt:lpstr>Σκοποί ενότητας</vt:lpstr>
      <vt:lpstr>Περιεχόμενα ενότητας</vt:lpstr>
      <vt:lpstr>Επιμερισμός και επανεπιμερισμός κόστους</vt:lpstr>
      <vt:lpstr>Επιμερισμός ΓΒΕ</vt:lpstr>
      <vt:lpstr>Διάκριση των Κέντρων Κόστους</vt:lpstr>
      <vt:lpstr>Συγκέντρωση του Κόστους σε Κέντρα Κόστους</vt:lpstr>
      <vt:lpstr>Χρησιμότητα συγκέντρωσης του Κόστους στα Κέντρα Κόστους</vt:lpstr>
      <vt:lpstr>Διαδικασία συγκέντρωσης ΓΒΕ σε Κέντρα Κόστους</vt:lpstr>
      <vt:lpstr>Επιμερισμός ΓΒΕ σε βοηθητικά και κύρια τμήματα παραγωγής </vt:lpstr>
      <vt:lpstr>Φύλλο Επιμερισμού Γενικών Εξόδων</vt:lpstr>
      <vt:lpstr>Φύλλο Επιμερισμού ΓΒΕ (1 από 2)</vt:lpstr>
      <vt:lpstr>Φύλλο Επιμερισμού ΓΒΕ (2 από 2)</vt:lpstr>
      <vt:lpstr>Βάση Επιμερισμού</vt:lpstr>
      <vt:lpstr>Δεξαμενές κόστους (1 από 2)</vt:lpstr>
      <vt:lpstr>Δεξαμενές κόστους (2 από 2)</vt:lpstr>
      <vt:lpstr>Παραδείγματα Βάσεων Επιμερισμού</vt:lpstr>
      <vt:lpstr>Παράδειγμα (1 από 3)</vt:lpstr>
      <vt:lpstr>Παράδειγμα (2 από 3)</vt:lpstr>
      <vt:lpstr>Παράδειγμα (3 από 3)</vt:lpstr>
      <vt:lpstr>ΓΒΕ ανά μονάδα βάσης επιμερισμού</vt:lpstr>
      <vt:lpstr>Φύλλο μερισμού (1 από 3)</vt:lpstr>
      <vt:lpstr>Ποσοστά επιμερισμού</vt:lpstr>
      <vt:lpstr>Φύλλο μερισμού (2 από 3)</vt:lpstr>
      <vt:lpstr>Φύλλο μερισμού (3 από 3)</vt:lpstr>
      <vt:lpstr>Τέλος Ενότητας #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2015-05-23T08:21:06Z</dcterms:created>
  <dcterms:modified xsi:type="dcterms:W3CDTF">2015-07-23T11:46:11Z</dcterms:modified>
</cp:coreProperties>
</file>